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89" r:id="rId3"/>
    <p:sldId id="259" r:id="rId4"/>
    <p:sldId id="260" r:id="rId5"/>
    <p:sldId id="263" r:id="rId6"/>
    <p:sldId id="290" r:id="rId7"/>
    <p:sldId id="262" r:id="rId8"/>
    <p:sldId id="265" r:id="rId9"/>
    <p:sldId id="266" r:id="rId10"/>
    <p:sldId id="267" r:id="rId11"/>
    <p:sldId id="291" r:id="rId12"/>
    <p:sldId id="300" r:id="rId13"/>
    <p:sldId id="301" r:id="rId14"/>
    <p:sldId id="302" r:id="rId15"/>
    <p:sldId id="303" r:id="rId16"/>
    <p:sldId id="304" r:id="rId17"/>
    <p:sldId id="295" r:id="rId18"/>
    <p:sldId id="292" r:id="rId19"/>
    <p:sldId id="297" r:id="rId20"/>
    <p:sldId id="299" r:id="rId21"/>
    <p:sldId id="288"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0066"/>
    <a:srgbClr val="6600FF"/>
    <a:srgbClr val="FFCCFF"/>
    <a:srgbClr val="9966FF"/>
    <a:srgbClr val="CC66FF"/>
    <a:srgbClr val="6699FF"/>
    <a:srgbClr val="FF99CC"/>
    <a:srgbClr val="FF99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6" autoAdjust="0"/>
    <p:restoredTop sz="93603" autoAdjust="0"/>
  </p:normalViewPr>
  <p:slideViewPr>
    <p:cSldViewPr>
      <p:cViewPr varScale="1">
        <p:scale>
          <a:sx n="69" d="100"/>
          <a:sy n="69" d="100"/>
        </p:scale>
        <p:origin x="14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ssi\Desktop\CARPETA%20DOCUMENTOS%20FINALES%20Q%20SE%20USARON%20EN%20LA%20TESIS\SPSS%20AMOS%20MODELO%20SEM\EXCEL%20DE%20DATOS%20DE%20LA%20EJECUCION%20DEL%20MODELO%20SE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NVIAR%20AL%20DIRECTOR%2024%20JUL%202021\SPSS%20AMOS%20MODELO%20SEM\EXCEL%20DE%20DATOS%20DE%20LA%20EJECUCION%20DEL%20MODELO%20SE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NVIAR%20AL%20DIRECTOR%2024%20JUL%202021\SPSS%20AMOS%20MODELO%20SEM\EXCEL%20DE%20DATOS%20DE%20LA%20EJECUCION%20DEL%20MODELO%20SE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NVIAR%20AL%20DIRECTOR%2024%20JUL%202021\SPSS%20AMOS%20MODELO%20SEM\EXCEL%20DE%20DATOS%20DE%20LA%20EJECUCION%20DEL%20MODELO%20SEM.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Peso de las variables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'1.4'!$B$2</c:f>
              <c:strCache>
                <c:ptCount val="1"/>
                <c:pt idx="0">
                  <c:v>Peso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'1.4'!$A$3:$A$8</c:f>
              <c:strCache>
                <c:ptCount val="6"/>
                <c:pt idx="0">
                  <c:v>Tamaño</c:v>
                </c:pt>
                <c:pt idx="1">
                  <c:v>Entorno</c:v>
                </c:pt>
                <c:pt idx="2">
                  <c:v>Re concepción del producto</c:v>
                </c:pt>
                <c:pt idx="3">
                  <c:v>Cadena de valor</c:v>
                </c:pt>
                <c:pt idx="4">
                  <c:v>Proveedores</c:v>
                </c:pt>
                <c:pt idx="5">
                  <c:v>Motivación </c:v>
                </c:pt>
              </c:strCache>
            </c:strRef>
          </c:cat>
          <c:val>
            <c:numRef>
              <c:f>'1.4'!$B$3:$B$8</c:f>
              <c:numCache>
                <c:formatCode>General</c:formatCode>
                <c:ptCount val="6"/>
                <c:pt idx="0">
                  <c:v>1.2E-2</c:v>
                </c:pt>
                <c:pt idx="1">
                  <c:v>0.01</c:v>
                </c:pt>
                <c:pt idx="2">
                  <c:v>-8.0000000000000002E-3</c:v>
                </c:pt>
                <c:pt idx="3">
                  <c:v>-8.9999999999999993E-3</c:v>
                </c:pt>
                <c:pt idx="4">
                  <c:v>-3.5000000000000003E-2</c:v>
                </c:pt>
                <c:pt idx="5">
                  <c:v>-2.4E-2</c:v>
                </c:pt>
              </c:numCache>
            </c:numRef>
          </c:val>
          <c:extLst>
            <c:ext xmlns:c16="http://schemas.microsoft.com/office/drawing/2014/chart" uri="{C3380CC4-5D6E-409C-BE32-E72D297353CC}">
              <c16:uniqueId val="{00000000-F17A-4E43-98E8-8A0295BA0C2E}"/>
            </c:ext>
          </c:extLst>
        </c:ser>
        <c:dLbls>
          <c:showLegendKey val="0"/>
          <c:showVal val="0"/>
          <c:showCatName val="0"/>
          <c:showSerName val="0"/>
          <c:showPercent val="0"/>
          <c:showBubbleSize val="0"/>
        </c:dLbls>
        <c:gapWidth val="100"/>
        <c:overlap val="-24"/>
        <c:axId val="1929497103"/>
        <c:axId val="1833220319"/>
      </c:barChart>
      <c:catAx>
        <c:axId val="19294971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3220319"/>
        <c:crosses val="autoZero"/>
        <c:auto val="1"/>
        <c:lblAlgn val="ctr"/>
        <c:lblOffset val="100"/>
        <c:noMultiLvlLbl val="0"/>
      </c:catAx>
      <c:valAx>
        <c:axId val="1833220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9497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[EXCEL DE DATOS DE LA EJECUCION DEL MODELO SEM.xlsx]1!TablaDinámica37</c:name>
    <c:fmtId val="-1"/>
  </c:pivotSource>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TAMAÑO DE LAS PYMES</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6"/>
          </a:solidFill>
          <a:ln>
            <a:noFill/>
          </a:ln>
          <a:effectLst/>
        </c:spPr>
        <c:marker>
          <c:symbol val="none"/>
        </c:marker>
      </c:pivotFmt>
    </c:pivotFmts>
    <c:plotArea>
      <c:layout/>
      <c:barChart>
        <c:barDir val="bar"/>
        <c:grouping val="clustered"/>
        <c:varyColors val="0"/>
        <c:ser>
          <c:idx val="0"/>
          <c:order val="0"/>
          <c:tx>
            <c:strRef>
              <c:f>'1'!$B$3</c:f>
              <c:strCache>
                <c:ptCount val="1"/>
                <c:pt idx="0">
                  <c:v>Total</c:v>
                </c:pt>
              </c:strCache>
            </c:strRef>
          </c:tx>
          <c:spPr>
            <a:solidFill>
              <a:schemeClr val="accent6"/>
            </a:solidFill>
            <a:ln>
              <a:noFill/>
            </a:ln>
            <a:effectLst/>
          </c:spPr>
          <c:invertIfNegative val="0"/>
          <c:cat>
            <c:strRef>
              <c:f>'1'!$A$4:$A$7</c:f>
              <c:strCache>
                <c:ptCount val="4"/>
                <c:pt idx="0">
                  <c:v>Grande</c:v>
                </c:pt>
                <c:pt idx="1">
                  <c:v>Mediana</c:v>
                </c:pt>
                <c:pt idx="2">
                  <c:v>Microempresa"</c:v>
                </c:pt>
                <c:pt idx="3">
                  <c:v>Pequeña</c:v>
                </c:pt>
              </c:strCache>
            </c:strRef>
          </c:cat>
          <c:val>
            <c:numRef>
              <c:f>'1'!$B$4:$B$7</c:f>
              <c:numCache>
                <c:formatCode>General</c:formatCode>
                <c:ptCount val="4"/>
                <c:pt idx="0">
                  <c:v>16</c:v>
                </c:pt>
                <c:pt idx="1">
                  <c:v>134</c:v>
                </c:pt>
                <c:pt idx="2">
                  <c:v>72</c:v>
                </c:pt>
                <c:pt idx="3">
                  <c:v>122</c:v>
                </c:pt>
              </c:numCache>
            </c:numRef>
          </c:val>
          <c:extLst>
            <c:ext xmlns:c16="http://schemas.microsoft.com/office/drawing/2014/chart" uri="{C3380CC4-5D6E-409C-BE32-E72D297353CC}">
              <c16:uniqueId val="{00000000-3899-4E35-AAA2-55CF9D68CA58}"/>
            </c:ext>
          </c:extLst>
        </c:ser>
        <c:dLbls>
          <c:showLegendKey val="0"/>
          <c:showVal val="0"/>
          <c:showCatName val="0"/>
          <c:showSerName val="0"/>
          <c:showPercent val="0"/>
          <c:showBubbleSize val="0"/>
        </c:dLbls>
        <c:gapWidth val="182"/>
        <c:axId val="717324136"/>
        <c:axId val="717324528"/>
      </c:barChart>
      <c:catAx>
        <c:axId val="717324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17324528"/>
        <c:crosses val="autoZero"/>
        <c:auto val="1"/>
        <c:lblAlgn val="ctr"/>
        <c:lblOffset val="100"/>
        <c:noMultiLvlLbl val="0"/>
      </c:catAx>
      <c:valAx>
        <c:axId val="717324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17324136"/>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pivotSource>
    <c:name>[EXCEL DE DATOS DE LA EJECUCION DEL MODELO SEM.xlsx]1-2!TablaDinámica30</c:name>
    <c:fmtId val="-1"/>
  </c:pivotSource>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TIPO DE PROGRAMAS O DE PROYECTOS EJECUTADOS EN EL AÑO 2018</a:t>
            </a:r>
          </a:p>
        </c:rich>
      </c:tx>
      <c:layout>
        <c:manualLayout>
          <c:xMode val="edge"/>
          <c:yMode val="edge"/>
          <c:x val="9.8245603810819815E-2"/>
          <c:y val="3.046277025714256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dk1">
              <a:tint val="88500"/>
            </a:schemeClr>
          </a:solidFill>
          <a:ln>
            <a:noFill/>
          </a:ln>
          <a:effectLst/>
        </c:spPr>
        <c:marker>
          <c:symbol val="none"/>
        </c:marker>
      </c:pivotFmt>
      <c:pivotFmt>
        <c:idx val="1"/>
        <c:spPr>
          <a:solidFill>
            <a:schemeClr val="dk1">
              <a:tint val="88500"/>
            </a:schemeClr>
          </a:solidFill>
          <a:ln>
            <a:noFill/>
          </a:ln>
          <a:effectLst/>
        </c:spPr>
        <c:marker>
          <c:symbol val="none"/>
        </c:marker>
      </c:pivotFmt>
      <c:pivotFmt>
        <c:idx val="2"/>
        <c:spPr>
          <a:solidFill>
            <a:schemeClr val="dk1">
              <a:tint val="88500"/>
            </a:schemeClr>
          </a:solidFill>
          <a:ln>
            <a:noFill/>
          </a:ln>
          <a:effectLst/>
        </c:spPr>
        <c:marker>
          <c:symbol val="none"/>
        </c:marker>
      </c:pivotFmt>
    </c:pivotFmts>
    <c:plotArea>
      <c:layout/>
      <c:barChart>
        <c:barDir val="bar"/>
        <c:grouping val="clustered"/>
        <c:varyColors val="0"/>
        <c:ser>
          <c:idx val="0"/>
          <c:order val="0"/>
          <c:tx>
            <c:strRef>
              <c:f>'1-2'!$B$3</c:f>
              <c:strCache>
                <c:ptCount val="1"/>
                <c:pt idx="0">
                  <c:v>Total</c:v>
                </c:pt>
              </c:strCache>
            </c:strRef>
          </c:tx>
          <c:spPr>
            <a:solidFill>
              <a:schemeClr val="dk1">
                <a:tint val="88500"/>
              </a:schemeClr>
            </a:solidFill>
            <a:ln>
              <a:noFill/>
            </a:ln>
            <a:effectLst/>
          </c:spPr>
          <c:invertIfNegative val="0"/>
          <c:cat>
            <c:strRef>
              <c:f>'1-2'!$A$4:$A$8</c:f>
              <c:strCache>
                <c:ptCount val="5"/>
                <c:pt idx="0">
                  <c:v>Desarrollo de proveedores</c:v>
                </c:pt>
                <c:pt idx="1">
                  <c:v>Ninguno</c:v>
                </c:pt>
                <c:pt idx="2">
                  <c:v>Nuevos productos y/o servicios</c:v>
                </c:pt>
                <c:pt idx="3">
                  <c:v>Productos ambientales</c:v>
                </c:pt>
                <c:pt idx="4">
                  <c:v>Programas e inversión social</c:v>
                </c:pt>
              </c:strCache>
            </c:strRef>
          </c:cat>
          <c:val>
            <c:numRef>
              <c:f>'1-2'!$B$4:$B$8</c:f>
              <c:numCache>
                <c:formatCode>General</c:formatCode>
                <c:ptCount val="5"/>
                <c:pt idx="0">
                  <c:v>26</c:v>
                </c:pt>
                <c:pt idx="1">
                  <c:v>48</c:v>
                </c:pt>
                <c:pt idx="2">
                  <c:v>252</c:v>
                </c:pt>
                <c:pt idx="3">
                  <c:v>6</c:v>
                </c:pt>
                <c:pt idx="4">
                  <c:v>12</c:v>
                </c:pt>
              </c:numCache>
            </c:numRef>
          </c:val>
          <c:extLst>
            <c:ext xmlns:c16="http://schemas.microsoft.com/office/drawing/2014/chart" uri="{C3380CC4-5D6E-409C-BE32-E72D297353CC}">
              <c16:uniqueId val="{00000000-D05B-48AB-B1B2-D1E5EA97DF78}"/>
            </c:ext>
          </c:extLst>
        </c:ser>
        <c:dLbls>
          <c:showLegendKey val="0"/>
          <c:showVal val="0"/>
          <c:showCatName val="0"/>
          <c:showSerName val="0"/>
          <c:showPercent val="0"/>
          <c:showBubbleSize val="0"/>
        </c:dLbls>
        <c:gapWidth val="182"/>
        <c:axId val="717325704"/>
        <c:axId val="717326096"/>
      </c:barChart>
      <c:catAx>
        <c:axId val="717325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17326096"/>
        <c:crosses val="autoZero"/>
        <c:auto val="1"/>
        <c:lblAlgn val="ctr"/>
        <c:lblOffset val="100"/>
        <c:noMultiLvlLbl val="0"/>
      </c:catAx>
      <c:valAx>
        <c:axId val="717326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173257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pivotSource>
    <c:name>[EXCEL DE DATOS DE LA EJECUCION DEL MODELO SEM.xlsx]1-3!TablaDinámica34</c:name>
    <c:fmtId val="-1"/>
  </c:pivotSource>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sz="960"/>
              <a:t>MOTIVO</a:t>
            </a:r>
            <a:r>
              <a:rPr lang="en-US" sz="960" baseline="0"/>
              <a:t> DE LA EMPRESA PARA OBTENER UNA CERTIFICACIÓN</a:t>
            </a:r>
            <a:endParaRPr lang="en-US" sz="960"/>
          </a:p>
        </c:rich>
      </c:tx>
      <c:layout>
        <c:manualLayout>
          <c:xMode val="edge"/>
          <c:yMode val="edge"/>
          <c:x val="0.12026163093896008"/>
          <c:y val="4.1509433962264149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5"/>
          </a:solidFill>
          <a:ln>
            <a:noFill/>
          </a:ln>
          <a:effectLst/>
        </c:spPr>
        <c:marker>
          <c:symbol val="none"/>
        </c:marker>
      </c:pivotFmt>
      <c:pivotFmt>
        <c:idx val="1"/>
        <c:spPr>
          <a:solidFill>
            <a:schemeClr val="accent5"/>
          </a:solidFill>
          <a:ln>
            <a:noFill/>
          </a:ln>
          <a:effectLst/>
        </c:spPr>
        <c:marker>
          <c:symbol val="none"/>
        </c:marker>
      </c:pivotFmt>
      <c:pivotFmt>
        <c:idx val="2"/>
        <c:spPr>
          <a:solidFill>
            <a:schemeClr val="accent5"/>
          </a:solidFill>
          <a:ln>
            <a:noFill/>
          </a:ln>
          <a:effectLst/>
        </c:spPr>
        <c:marker>
          <c:symbol val="none"/>
        </c:marker>
      </c:pivotFmt>
    </c:pivotFmts>
    <c:plotArea>
      <c:layout/>
      <c:barChart>
        <c:barDir val="bar"/>
        <c:grouping val="clustered"/>
        <c:varyColors val="0"/>
        <c:ser>
          <c:idx val="0"/>
          <c:order val="0"/>
          <c:tx>
            <c:strRef>
              <c:f>'1-3'!$B$3</c:f>
              <c:strCache>
                <c:ptCount val="1"/>
                <c:pt idx="0">
                  <c:v>Total</c:v>
                </c:pt>
              </c:strCache>
            </c:strRef>
          </c:tx>
          <c:spPr>
            <a:solidFill>
              <a:schemeClr val="accent5"/>
            </a:solidFill>
            <a:ln>
              <a:noFill/>
            </a:ln>
            <a:effectLst/>
          </c:spPr>
          <c:invertIfNegative val="0"/>
          <c:cat>
            <c:strRef>
              <c:f>'1-3'!$A$4:$A$8</c:f>
              <c:strCache>
                <c:ptCount val="5"/>
                <c:pt idx="0">
                  <c:v>Alcanza mayor rentabilidad</c:v>
                </c:pt>
                <c:pt idx="1">
                  <c:v>Ampliar nuestros mercados "</c:v>
                </c:pt>
                <c:pt idx="2">
                  <c:v>Contribuir a crear una mejor sociedad</c:v>
                </c:pt>
                <c:pt idx="3">
                  <c:v>Posicionar nuestra imagen</c:v>
                </c:pt>
                <c:pt idx="4">
                  <c:v>Redefinir nuestros negocios</c:v>
                </c:pt>
              </c:strCache>
            </c:strRef>
          </c:cat>
          <c:val>
            <c:numRef>
              <c:f>'1-3'!$B$4:$B$8</c:f>
              <c:numCache>
                <c:formatCode>General</c:formatCode>
                <c:ptCount val="5"/>
                <c:pt idx="0">
                  <c:v>33</c:v>
                </c:pt>
                <c:pt idx="1">
                  <c:v>98</c:v>
                </c:pt>
                <c:pt idx="2">
                  <c:v>78</c:v>
                </c:pt>
                <c:pt idx="3">
                  <c:v>128</c:v>
                </c:pt>
                <c:pt idx="4">
                  <c:v>7</c:v>
                </c:pt>
              </c:numCache>
            </c:numRef>
          </c:val>
          <c:extLst>
            <c:ext xmlns:c16="http://schemas.microsoft.com/office/drawing/2014/chart" uri="{C3380CC4-5D6E-409C-BE32-E72D297353CC}">
              <c16:uniqueId val="{00000000-A2B4-4971-A254-D7CD514B4603}"/>
            </c:ext>
          </c:extLst>
        </c:ser>
        <c:dLbls>
          <c:showLegendKey val="0"/>
          <c:showVal val="0"/>
          <c:showCatName val="0"/>
          <c:showSerName val="0"/>
          <c:showPercent val="0"/>
          <c:showBubbleSize val="0"/>
        </c:dLbls>
        <c:gapWidth val="182"/>
        <c:axId val="717327272"/>
        <c:axId val="717327664"/>
      </c:barChart>
      <c:catAx>
        <c:axId val="717327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17327664"/>
        <c:crosses val="autoZero"/>
        <c:auto val="1"/>
        <c:lblAlgn val="ctr"/>
        <c:lblOffset val="100"/>
        <c:noMultiLvlLbl val="0"/>
      </c:catAx>
      <c:valAx>
        <c:axId val="717327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327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21845-8622-48AF-B08D-870A7218E240}"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ES"/>
        </a:p>
      </dgm:t>
    </dgm:pt>
    <dgm:pt modelId="{DCFB5086-F78A-4ACC-B9DB-9B110DD47E9B}">
      <dgm:prSet phldrT="[Texto]" custT="1"/>
      <dgm:spPr/>
      <dgm:t>
        <a:bodyPr/>
        <a:lstStyle/>
        <a:p>
          <a:r>
            <a:rPr lang="es-ES" sz="1100" dirty="0" smtClean="0"/>
            <a:t>El desconocimiento del concepto y la aplicabilidad del valor compartido en las PYMES, llevando a las empresas a no contar con políticas ni practicas operacionales, que ayuden a mejorar las condiciones económicas y sociales de las empresas.</a:t>
          </a:r>
          <a:endParaRPr lang="es-ES" sz="1100" dirty="0"/>
        </a:p>
      </dgm:t>
    </dgm:pt>
    <dgm:pt modelId="{2B3DC8DB-214F-44A1-A0FA-794A30E2C277}" type="parTrans" cxnId="{15DA2E18-3017-4961-B0B6-141AAF881733}">
      <dgm:prSet/>
      <dgm:spPr/>
      <dgm:t>
        <a:bodyPr/>
        <a:lstStyle/>
        <a:p>
          <a:endParaRPr lang="es-ES"/>
        </a:p>
      </dgm:t>
    </dgm:pt>
    <dgm:pt modelId="{990878D2-D4D9-4211-B5E4-AA8121BE3EB7}" type="sibTrans" cxnId="{15DA2E18-3017-4961-B0B6-141AAF881733}">
      <dgm:prSet/>
      <dgm:spPr/>
      <dgm:t>
        <a:bodyPr/>
        <a:lstStyle/>
        <a:p>
          <a:endParaRPr lang="es-ES"/>
        </a:p>
      </dgm:t>
    </dgm:pt>
    <dgm:pt modelId="{59B606F7-ABF8-46EC-A4A9-844E9543C2C3}">
      <dgm:prSet phldrT="[Texto]" custT="1"/>
      <dgm:spPr/>
      <dgm:t>
        <a:bodyPr/>
        <a:lstStyle/>
        <a:p>
          <a:r>
            <a:rPr lang="es-ES" sz="1100" dirty="0" smtClean="0"/>
            <a:t>La falta de identificación de los factores que crean valor compartido, desemboca una perdida de competitividad en el mercado e incluso la confianza por parte de la comunidad en la que operan</a:t>
          </a:r>
          <a:endParaRPr lang="es-ES" sz="1100" dirty="0"/>
        </a:p>
      </dgm:t>
    </dgm:pt>
    <dgm:pt modelId="{E14F0106-1927-435F-9789-ACCBE199C32F}" type="parTrans" cxnId="{DB5FC065-C137-4AD4-A408-45E8D076FC33}">
      <dgm:prSet/>
      <dgm:spPr/>
      <dgm:t>
        <a:bodyPr/>
        <a:lstStyle/>
        <a:p>
          <a:endParaRPr lang="es-ES"/>
        </a:p>
      </dgm:t>
    </dgm:pt>
    <dgm:pt modelId="{AC27C001-E338-4CC6-B172-AE1E6B3DEEED}" type="sibTrans" cxnId="{DB5FC065-C137-4AD4-A408-45E8D076FC33}">
      <dgm:prSet/>
      <dgm:spPr/>
      <dgm:t>
        <a:bodyPr/>
        <a:lstStyle/>
        <a:p>
          <a:endParaRPr lang="es-ES"/>
        </a:p>
      </dgm:t>
    </dgm:pt>
    <dgm:pt modelId="{385E8192-C0A4-405E-9240-1E163A780862}">
      <dgm:prSet phldrT="[Texto]" custT="1"/>
      <dgm:spPr/>
      <dgm:t>
        <a:bodyPr/>
        <a:lstStyle/>
        <a:p>
          <a:r>
            <a:rPr lang="es-ES" sz="1100" dirty="0" smtClean="0"/>
            <a:t>El desinterés, de parte de las PYMES como del Gobierno, en la participación de proyectos sociales, que crean valor compartido con la comunidad</a:t>
          </a:r>
          <a:endParaRPr lang="es-ES" sz="1100" dirty="0"/>
        </a:p>
      </dgm:t>
    </dgm:pt>
    <dgm:pt modelId="{D45C8D72-5000-48F9-B1D7-538B11EE28EB}" type="parTrans" cxnId="{CB6F780E-727B-4838-893C-11A96ABAB8FF}">
      <dgm:prSet/>
      <dgm:spPr/>
      <dgm:t>
        <a:bodyPr/>
        <a:lstStyle/>
        <a:p>
          <a:endParaRPr lang="es-ES"/>
        </a:p>
      </dgm:t>
    </dgm:pt>
    <dgm:pt modelId="{91DC7508-043B-42E1-9C23-8BA2F54237E3}" type="sibTrans" cxnId="{CB6F780E-727B-4838-893C-11A96ABAB8FF}">
      <dgm:prSet/>
      <dgm:spPr/>
      <dgm:t>
        <a:bodyPr/>
        <a:lstStyle/>
        <a:p>
          <a:endParaRPr lang="es-ES"/>
        </a:p>
      </dgm:t>
    </dgm:pt>
    <dgm:pt modelId="{BB67CB39-E5E4-4B96-B6D8-FCCEE84219BB}" type="pres">
      <dgm:prSet presAssocID="{57521845-8622-48AF-B08D-870A7218E240}" presName="Name0" presStyleCnt="0">
        <dgm:presLayoutVars>
          <dgm:dir/>
          <dgm:resizeHandles val="exact"/>
        </dgm:presLayoutVars>
      </dgm:prSet>
      <dgm:spPr/>
      <dgm:t>
        <a:bodyPr/>
        <a:lstStyle/>
        <a:p>
          <a:endParaRPr lang="es-ES"/>
        </a:p>
      </dgm:t>
    </dgm:pt>
    <dgm:pt modelId="{CCD4E25F-8EF3-4064-B1E6-B45315C4746D}" type="pres">
      <dgm:prSet presAssocID="{DCFB5086-F78A-4ACC-B9DB-9B110DD47E9B}" presName="node" presStyleLbl="node1" presStyleIdx="0" presStyleCnt="3" custScaleX="162940" custScaleY="94711">
        <dgm:presLayoutVars>
          <dgm:bulletEnabled val="1"/>
        </dgm:presLayoutVars>
      </dgm:prSet>
      <dgm:spPr/>
      <dgm:t>
        <a:bodyPr/>
        <a:lstStyle/>
        <a:p>
          <a:endParaRPr lang="es-ES"/>
        </a:p>
      </dgm:t>
    </dgm:pt>
    <dgm:pt modelId="{EFBB0F32-C205-4EA5-8FD0-C37AC9B5318D}" type="pres">
      <dgm:prSet presAssocID="{990878D2-D4D9-4211-B5E4-AA8121BE3EB7}" presName="sibTrans" presStyleLbl="sibTrans2D1" presStyleIdx="0" presStyleCnt="3"/>
      <dgm:spPr/>
      <dgm:t>
        <a:bodyPr/>
        <a:lstStyle/>
        <a:p>
          <a:endParaRPr lang="es-ES"/>
        </a:p>
      </dgm:t>
    </dgm:pt>
    <dgm:pt modelId="{0A1D6600-5494-4258-9D9E-5247EE077EDD}" type="pres">
      <dgm:prSet presAssocID="{990878D2-D4D9-4211-B5E4-AA8121BE3EB7}" presName="connectorText" presStyleLbl="sibTrans2D1" presStyleIdx="0" presStyleCnt="3"/>
      <dgm:spPr/>
      <dgm:t>
        <a:bodyPr/>
        <a:lstStyle/>
        <a:p>
          <a:endParaRPr lang="es-ES"/>
        </a:p>
      </dgm:t>
    </dgm:pt>
    <dgm:pt modelId="{7B4232FB-DC7D-4EDE-92C7-592F6F843161}" type="pres">
      <dgm:prSet presAssocID="{59B606F7-ABF8-46EC-A4A9-844E9543C2C3}" presName="node" presStyleLbl="node1" presStyleIdx="1" presStyleCnt="3" custScaleX="138805" custScaleY="93877">
        <dgm:presLayoutVars>
          <dgm:bulletEnabled val="1"/>
        </dgm:presLayoutVars>
      </dgm:prSet>
      <dgm:spPr/>
      <dgm:t>
        <a:bodyPr/>
        <a:lstStyle/>
        <a:p>
          <a:endParaRPr lang="es-ES"/>
        </a:p>
      </dgm:t>
    </dgm:pt>
    <dgm:pt modelId="{3CB8D737-8503-4DD3-8E3B-3ECC6E5B3BCE}" type="pres">
      <dgm:prSet presAssocID="{AC27C001-E338-4CC6-B172-AE1E6B3DEEED}" presName="sibTrans" presStyleLbl="sibTrans2D1" presStyleIdx="1" presStyleCnt="3"/>
      <dgm:spPr/>
      <dgm:t>
        <a:bodyPr/>
        <a:lstStyle/>
        <a:p>
          <a:endParaRPr lang="es-ES"/>
        </a:p>
      </dgm:t>
    </dgm:pt>
    <dgm:pt modelId="{4CBD034D-FE24-4054-A874-31044F18D62D}" type="pres">
      <dgm:prSet presAssocID="{AC27C001-E338-4CC6-B172-AE1E6B3DEEED}" presName="connectorText" presStyleLbl="sibTrans2D1" presStyleIdx="1" presStyleCnt="3"/>
      <dgm:spPr/>
      <dgm:t>
        <a:bodyPr/>
        <a:lstStyle/>
        <a:p>
          <a:endParaRPr lang="es-ES"/>
        </a:p>
      </dgm:t>
    </dgm:pt>
    <dgm:pt modelId="{DA8B1FDE-7DDD-48DA-9E0B-D3994A468E49}" type="pres">
      <dgm:prSet presAssocID="{385E8192-C0A4-405E-9240-1E163A780862}" presName="node" presStyleLbl="node1" presStyleIdx="2" presStyleCnt="3" custScaleX="121726" custScaleY="93877">
        <dgm:presLayoutVars>
          <dgm:bulletEnabled val="1"/>
        </dgm:presLayoutVars>
      </dgm:prSet>
      <dgm:spPr/>
      <dgm:t>
        <a:bodyPr/>
        <a:lstStyle/>
        <a:p>
          <a:endParaRPr lang="es-ES"/>
        </a:p>
      </dgm:t>
    </dgm:pt>
    <dgm:pt modelId="{6D94213D-8C56-423B-AE0F-2775C02A2DC9}" type="pres">
      <dgm:prSet presAssocID="{91DC7508-043B-42E1-9C23-8BA2F54237E3}" presName="sibTrans" presStyleLbl="sibTrans2D1" presStyleIdx="2" presStyleCnt="3"/>
      <dgm:spPr/>
      <dgm:t>
        <a:bodyPr/>
        <a:lstStyle/>
        <a:p>
          <a:endParaRPr lang="es-ES"/>
        </a:p>
      </dgm:t>
    </dgm:pt>
    <dgm:pt modelId="{278E7B77-ECA1-46F0-808C-81EC5A3F10F7}" type="pres">
      <dgm:prSet presAssocID="{91DC7508-043B-42E1-9C23-8BA2F54237E3}" presName="connectorText" presStyleLbl="sibTrans2D1" presStyleIdx="2" presStyleCnt="3"/>
      <dgm:spPr/>
      <dgm:t>
        <a:bodyPr/>
        <a:lstStyle/>
        <a:p>
          <a:endParaRPr lang="es-ES"/>
        </a:p>
      </dgm:t>
    </dgm:pt>
  </dgm:ptLst>
  <dgm:cxnLst>
    <dgm:cxn modelId="{9A5D3DA8-4CA6-4EF4-BD7B-F654AD9B773F}" type="presOf" srcId="{385E8192-C0A4-405E-9240-1E163A780862}" destId="{DA8B1FDE-7DDD-48DA-9E0B-D3994A468E49}" srcOrd="0" destOrd="0" presId="urn:microsoft.com/office/officeart/2005/8/layout/cycle7"/>
    <dgm:cxn modelId="{E098F70A-DFAA-4CBD-8694-2138D7539F0E}" type="presOf" srcId="{990878D2-D4D9-4211-B5E4-AA8121BE3EB7}" destId="{EFBB0F32-C205-4EA5-8FD0-C37AC9B5318D}" srcOrd="0" destOrd="0" presId="urn:microsoft.com/office/officeart/2005/8/layout/cycle7"/>
    <dgm:cxn modelId="{CB6F780E-727B-4838-893C-11A96ABAB8FF}" srcId="{57521845-8622-48AF-B08D-870A7218E240}" destId="{385E8192-C0A4-405E-9240-1E163A780862}" srcOrd="2" destOrd="0" parTransId="{D45C8D72-5000-48F9-B1D7-538B11EE28EB}" sibTransId="{91DC7508-043B-42E1-9C23-8BA2F54237E3}"/>
    <dgm:cxn modelId="{4686A340-4125-478D-AF1D-A031F4FAFD7D}" type="presOf" srcId="{990878D2-D4D9-4211-B5E4-AA8121BE3EB7}" destId="{0A1D6600-5494-4258-9D9E-5247EE077EDD}" srcOrd="1" destOrd="0" presId="urn:microsoft.com/office/officeart/2005/8/layout/cycle7"/>
    <dgm:cxn modelId="{DB5FC065-C137-4AD4-A408-45E8D076FC33}" srcId="{57521845-8622-48AF-B08D-870A7218E240}" destId="{59B606F7-ABF8-46EC-A4A9-844E9543C2C3}" srcOrd="1" destOrd="0" parTransId="{E14F0106-1927-435F-9789-ACCBE199C32F}" sibTransId="{AC27C001-E338-4CC6-B172-AE1E6B3DEEED}"/>
    <dgm:cxn modelId="{F02A5205-B0FE-4791-8E42-A4854563F644}" type="presOf" srcId="{91DC7508-043B-42E1-9C23-8BA2F54237E3}" destId="{6D94213D-8C56-423B-AE0F-2775C02A2DC9}" srcOrd="0" destOrd="0" presId="urn:microsoft.com/office/officeart/2005/8/layout/cycle7"/>
    <dgm:cxn modelId="{B2911C98-9F9B-4BD0-B2CF-3B26C12656FD}" type="presOf" srcId="{AC27C001-E338-4CC6-B172-AE1E6B3DEEED}" destId="{4CBD034D-FE24-4054-A874-31044F18D62D}" srcOrd="1" destOrd="0" presId="urn:microsoft.com/office/officeart/2005/8/layout/cycle7"/>
    <dgm:cxn modelId="{EEE95D42-9A1D-4170-95B7-D54CF1706E30}" type="presOf" srcId="{DCFB5086-F78A-4ACC-B9DB-9B110DD47E9B}" destId="{CCD4E25F-8EF3-4064-B1E6-B45315C4746D}" srcOrd="0" destOrd="0" presId="urn:microsoft.com/office/officeart/2005/8/layout/cycle7"/>
    <dgm:cxn modelId="{EADDFD3C-82DF-4D64-8501-9E535144ECDD}" type="presOf" srcId="{57521845-8622-48AF-B08D-870A7218E240}" destId="{BB67CB39-E5E4-4B96-B6D8-FCCEE84219BB}" srcOrd="0" destOrd="0" presId="urn:microsoft.com/office/officeart/2005/8/layout/cycle7"/>
    <dgm:cxn modelId="{A61ABC52-50D6-4C7D-9AB5-82907B6DD8D4}" type="presOf" srcId="{59B606F7-ABF8-46EC-A4A9-844E9543C2C3}" destId="{7B4232FB-DC7D-4EDE-92C7-592F6F843161}" srcOrd="0" destOrd="0" presId="urn:microsoft.com/office/officeart/2005/8/layout/cycle7"/>
    <dgm:cxn modelId="{02E23EAC-31A1-4320-82E7-12C868013A23}" type="presOf" srcId="{91DC7508-043B-42E1-9C23-8BA2F54237E3}" destId="{278E7B77-ECA1-46F0-808C-81EC5A3F10F7}" srcOrd="1" destOrd="0" presId="urn:microsoft.com/office/officeart/2005/8/layout/cycle7"/>
    <dgm:cxn modelId="{15DA2E18-3017-4961-B0B6-141AAF881733}" srcId="{57521845-8622-48AF-B08D-870A7218E240}" destId="{DCFB5086-F78A-4ACC-B9DB-9B110DD47E9B}" srcOrd="0" destOrd="0" parTransId="{2B3DC8DB-214F-44A1-A0FA-794A30E2C277}" sibTransId="{990878D2-D4D9-4211-B5E4-AA8121BE3EB7}"/>
    <dgm:cxn modelId="{4D276867-17F7-4790-810E-7A895C02BB3D}" type="presOf" srcId="{AC27C001-E338-4CC6-B172-AE1E6B3DEEED}" destId="{3CB8D737-8503-4DD3-8E3B-3ECC6E5B3BCE}" srcOrd="0" destOrd="0" presId="urn:microsoft.com/office/officeart/2005/8/layout/cycle7"/>
    <dgm:cxn modelId="{658987EE-2A0E-4FED-BAB0-7A02E1AD4504}" type="presParOf" srcId="{BB67CB39-E5E4-4B96-B6D8-FCCEE84219BB}" destId="{CCD4E25F-8EF3-4064-B1E6-B45315C4746D}" srcOrd="0" destOrd="0" presId="urn:microsoft.com/office/officeart/2005/8/layout/cycle7"/>
    <dgm:cxn modelId="{C8F5E413-32DF-4AC2-B3F8-CB020CB6F926}" type="presParOf" srcId="{BB67CB39-E5E4-4B96-B6D8-FCCEE84219BB}" destId="{EFBB0F32-C205-4EA5-8FD0-C37AC9B5318D}" srcOrd="1" destOrd="0" presId="urn:microsoft.com/office/officeart/2005/8/layout/cycle7"/>
    <dgm:cxn modelId="{176A86BC-117C-45D1-A5E1-847670123902}" type="presParOf" srcId="{EFBB0F32-C205-4EA5-8FD0-C37AC9B5318D}" destId="{0A1D6600-5494-4258-9D9E-5247EE077EDD}" srcOrd="0" destOrd="0" presId="urn:microsoft.com/office/officeart/2005/8/layout/cycle7"/>
    <dgm:cxn modelId="{DF45C88F-7FE9-4FDD-9D24-94F188807FD0}" type="presParOf" srcId="{BB67CB39-E5E4-4B96-B6D8-FCCEE84219BB}" destId="{7B4232FB-DC7D-4EDE-92C7-592F6F843161}" srcOrd="2" destOrd="0" presId="urn:microsoft.com/office/officeart/2005/8/layout/cycle7"/>
    <dgm:cxn modelId="{89D31767-7AF2-4FF7-9649-09E862918EB4}" type="presParOf" srcId="{BB67CB39-E5E4-4B96-B6D8-FCCEE84219BB}" destId="{3CB8D737-8503-4DD3-8E3B-3ECC6E5B3BCE}" srcOrd="3" destOrd="0" presId="urn:microsoft.com/office/officeart/2005/8/layout/cycle7"/>
    <dgm:cxn modelId="{3D798D2E-99D6-432A-8DCC-D3771F25736F}" type="presParOf" srcId="{3CB8D737-8503-4DD3-8E3B-3ECC6E5B3BCE}" destId="{4CBD034D-FE24-4054-A874-31044F18D62D}" srcOrd="0" destOrd="0" presId="urn:microsoft.com/office/officeart/2005/8/layout/cycle7"/>
    <dgm:cxn modelId="{AD52DD87-A3F8-4DA0-A6CD-D74BEB535269}" type="presParOf" srcId="{BB67CB39-E5E4-4B96-B6D8-FCCEE84219BB}" destId="{DA8B1FDE-7DDD-48DA-9E0B-D3994A468E49}" srcOrd="4" destOrd="0" presId="urn:microsoft.com/office/officeart/2005/8/layout/cycle7"/>
    <dgm:cxn modelId="{78A10313-3CEB-4354-B47A-88E16A9BFB1E}" type="presParOf" srcId="{BB67CB39-E5E4-4B96-B6D8-FCCEE84219BB}" destId="{6D94213D-8C56-423B-AE0F-2775C02A2DC9}" srcOrd="5" destOrd="0" presId="urn:microsoft.com/office/officeart/2005/8/layout/cycle7"/>
    <dgm:cxn modelId="{BFCE6A4A-F641-46BD-B637-1F074CEE7473}" type="presParOf" srcId="{6D94213D-8C56-423B-AE0F-2775C02A2DC9}" destId="{278E7B77-ECA1-46F0-808C-81EC5A3F10F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05274-2A9F-45A5-8EE7-D53D13350FA2}"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s-ES"/>
        </a:p>
      </dgm:t>
    </dgm:pt>
    <dgm:pt modelId="{661B77B9-8656-4C42-85D8-62D95E4DC68A}">
      <dgm:prSet phldrT="[Texto]" custT="1"/>
      <dgm:spPr>
        <a:solidFill>
          <a:schemeClr val="accent6">
            <a:lumMod val="50000"/>
          </a:schemeClr>
        </a:solidFill>
      </dgm:spPr>
      <dgm:t>
        <a:bodyPr/>
        <a:lstStyle/>
        <a:p>
          <a:r>
            <a:rPr lang="es-MX" sz="1200" dirty="0" smtClean="0">
              <a:latin typeface="Calibri" panose="020F0502020204030204" pitchFamily="34" charset="0"/>
              <a:cs typeface="Calibri" panose="020F0502020204030204" pitchFamily="34" charset="0"/>
            </a:rPr>
            <a:t>Identificar los factores que inciden para crear “valor compartido” dentro de las PYMES del sector económico tipo “G”, del Distrito Metropolitano de Quito, año 2018.</a:t>
          </a:r>
          <a:endParaRPr lang="es-ES" sz="1200" dirty="0">
            <a:latin typeface="Calibri" panose="020F0502020204030204" pitchFamily="34" charset="0"/>
            <a:cs typeface="Calibri" panose="020F0502020204030204" pitchFamily="34" charset="0"/>
          </a:endParaRPr>
        </a:p>
      </dgm:t>
    </dgm:pt>
    <dgm:pt modelId="{8E37C673-2F43-412D-A9D3-FB6FBB0531F4}" type="parTrans" cxnId="{8B5A6CC4-85A0-4624-96C1-D0DBC61B2A7F}">
      <dgm:prSet/>
      <dgm:spPr/>
      <dgm:t>
        <a:bodyPr/>
        <a:lstStyle/>
        <a:p>
          <a:endParaRPr lang="es-ES"/>
        </a:p>
      </dgm:t>
    </dgm:pt>
    <dgm:pt modelId="{1C235CEE-EDFD-4AAA-899B-736D392D1C6D}" type="sibTrans" cxnId="{8B5A6CC4-85A0-4624-96C1-D0DBC61B2A7F}">
      <dgm:prSet/>
      <dgm:spPr/>
      <dgm:t>
        <a:bodyPr/>
        <a:lstStyle/>
        <a:p>
          <a:endParaRPr lang="es-ES"/>
        </a:p>
      </dgm:t>
    </dgm:pt>
    <dgm:pt modelId="{250F2F15-E52F-42F6-937D-DCA757C668F0}">
      <dgm:prSet phldrT="[Texto]" custT="1"/>
      <dgm:spPr>
        <a:solidFill>
          <a:srgbClr val="EF393D"/>
        </a:solidFill>
      </dgm:spPr>
      <dgm:t>
        <a:bodyPr/>
        <a:lstStyle/>
        <a:p>
          <a:r>
            <a:rPr lang="es-EC" sz="1200" dirty="0" smtClean="0">
              <a:latin typeface="Calibri" panose="020F0502020204030204" pitchFamily="34" charset="0"/>
              <a:cs typeface="Calibri" panose="020F0502020204030204" pitchFamily="34" charset="0"/>
            </a:rPr>
            <a:t>Identificar las teorías generales sobre la creación de valor compartido, para determinar los factores más incidentes. </a:t>
          </a:r>
          <a:endParaRPr lang="es-ES" sz="1200" dirty="0">
            <a:latin typeface="Calibri" panose="020F0502020204030204" pitchFamily="34" charset="0"/>
            <a:cs typeface="Calibri" panose="020F0502020204030204" pitchFamily="34" charset="0"/>
          </a:endParaRPr>
        </a:p>
      </dgm:t>
    </dgm:pt>
    <dgm:pt modelId="{062474AE-5031-42F2-A7C0-3F251A07DCE1}" type="parTrans" cxnId="{F953DA55-6E49-45FF-9DAE-8818FD5F3504}">
      <dgm:prSet/>
      <dgm:spPr/>
      <dgm:t>
        <a:bodyPr/>
        <a:lstStyle/>
        <a:p>
          <a:endParaRPr lang="es-ES"/>
        </a:p>
      </dgm:t>
    </dgm:pt>
    <dgm:pt modelId="{37D57D9F-DFDE-4307-B972-B5846DB1672D}" type="sibTrans" cxnId="{F953DA55-6E49-45FF-9DAE-8818FD5F3504}">
      <dgm:prSet/>
      <dgm:spPr/>
      <dgm:t>
        <a:bodyPr/>
        <a:lstStyle/>
        <a:p>
          <a:endParaRPr lang="es-ES"/>
        </a:p>
      </dgm:t>
    </dgm:pt>
    <dgm:pt modelId="{DD19F3CE-221E-44E1-BC46-BCE3F357D5DA}">
      <dgm:prSet phldrT="[Texto]" custT="1"/>
      <dgm:spPr>
        <a:solidFill>
          <a:srgbClr val="EF393D"/>
        </a:solidFill>
      </dgm:spPr>
      <dgm:t>
        <a:bodyPr/>
        <a:lstStyle/>
        <a:p>
          <a:r>
            <a:rPr lang="es-EC" sz="1200" dirty="0" smtClean="0">
              <a:latin typeface="Calibri" panose="020F0502020204030204" pitchFamily="34" charset="0"/>
              <a:cs typeface="Calibri" panose="020F0502020204030204" pitchFamily="34" charset="0"/>
            </a:rPr>
            <a:t>Determinar el factor, que incide en la creación de valor compartido de las PYMES del sector tipo “G” y como estas se relacionan en su competitividad y gestión empresarial.</a:t>
          </a:r>
          <a:endParaRPr lang="es-ES" sz="1200" dirty="0">
            <a:latin typeface="Calibri" panose="020F0502020204030204" pitchFamily="34" charset="0"/>
            <a:cs typeface="Calibri" panose="020F0502020204030204" pitchFamily="34" charset="0"/>
          </a:endParaRPr>
        </a:p>
      </dgm:t>
    </dgm:pt>
    <dgm:pt modelId="{BE395392-652E-46DC-B6C4-1E114FF7AD56}" type="parTrans" cxnId="{9FDA827E-DD7E-4605-8602-5E7309393667}">
      <dgm:prSet/>
      <dgm:spPr/>
      <dgm:t>
        <a:bodyPr/>
        <a:lstStyle/>
        <a:p>
          <a:endParaRPr lang="es-ES"/>
        </a:p>
      </dgm:t>
    </dgm:pt>
    <dgm:pt modelId="{E94CBC54-9F02-41AF-8E52-B2F16D71B54E}" type="sibTrans" cxnId="{9FDA827E-DD7E-4605-8602-5E7309393667}">
      <dgm:prSet custScaleX="124767" custScaleY="114806" custLinFactNeighborX="5632" custLinFactNeighborY="23610"/>
      <dgm:spPr/>
      <dgm:t>
        <a:bodyPr/>
        <a:lstStyle/>
        <a:p>
          <a:endParaRPr lang="es-ES"/>
        </a:p>
      </dgm:t>
    </dgm:pt>
    <dgm:pt modelId="{06CFC2A4-5933-40BE-BE18-D21F640184FC}">
      <dgm:prSet phldrT="[Texto]" custT="1"/>
      <dgm:spPr>
        <a:solidFill>
          <a:srgbClr val="EF393D"/>
        </a:solidFill>
      </dgm:spPr>
      <dgm:t>
        <a:bodyPr/>
        <a:lstStyle/>
        <a:p>
          <a:r>
            <a:rPr lang="es-EC" sz="1200" dirty="0" smtClean="0">
              <a:latin typeface="Calibri" panose="020F0502020204030204" pitchFamily="34" charset="0"/>
              <a:cs typeface="Calibri" panose="020F0502020204030204" pitchFamily="34" charset="0"/>
            </a:rPr>
            <a:t>Analizar los factores, que se relacionan en la “creación de valor compartido” existente en las PYMES del DMQ, para determinar la maximización del progreso social y económico. </a:t>
          </a:r>
          <a:endParaRPr lang="es-ES" sz="1200" dirty="0">
            <a:latin typeface="Calibri" panose="020F0502020204030204" pitchFamily="34" charset="0"/>
            <a:cs typeface="Calibri" panose="020F0502020204030204" pitchFamily="34" charset="0"/>
          </a:endParaRPr>
        </a:p>
      </dgm:t>
    </dgm:pt>
    <dgm:pt modelId="{EF322507-55C5-43DF-8B40-6C2190A0C12F}" type="sibTrans" cxnId="{2F698E14-DCD0-4D87-84BF-B230DF581638}">
      <dgm:prSet custLinFactNeighborX="-6397" custLinFactNeighborY="-6397"/>
      <dgm:spPr/>
      <dgm:t>
        <a:bodyPr/>
        <a:lstStyle/>
        <a:p>
          <a:endParaRPr lang="es-ES"/>
        </a:p>
      </dgm:t>
    </dgm:pt>
    <dgm:pt modelId="{9A62998B-958E-420C-97BC-321CB268A8D1}" type="parTrans" cxnId="{2F698E14-DCD0-4D87-84BF-B230DF581638}">
      <dgm:prSet/>
      <dgm:spPr/>
      <dgm:t>
        <a:bodyPr/>
        <a:lstStyle/>
        <a:p>
          <a:endParaRPr lang="es-ES"/>
        </a:p>
      </dgm:t>
    </dgm:pt>
    <dgm:pt modelId="{D6C36E70-B09E-4A29-8BDC-E26CCAD1900B}">
      <dgm:prSet phldrT="[Texto]" custT="1"/>
      <dgm:spPr>
        <a:solidFill>
          <a:srgbClr val="EF393D"/>
        </a:solidFill>
      </dgm:spPr>
      <dgm:t>
        <a:bodyPr/>
        <a:lstStyle/>
        <a:p>
          <a:r>
            <a:rPr lang="es-EC" sz="1200" dirty="0" smtClean="0">
              <a:latin typeface="Calibri" panose="020F0502020204030204" pitchFamily="34" charset="0"/>
              <a:cs typeface="Calibri" panose="020F0502020204030204" pitchFamily="34" charset="0"/>
            </a:rPr>
            <a:t>Evaluar la aplicabilidad del concepto valor compartido dentro de las PYMES del sector económico tipo G, año 2018, para seleccionar el factor de mayor incidencia en la creación de valor, mediante el modelo de ecuaciones estructurales (SEM). </a:t>
          </a:r>
          <a:endParaRPr lang="es-ES" sz="1200" dirty="0">
            <a:latin typeface="Calibri" panose="020F0502020204030204" pitchFamily="34" charset="0"/>
            <a:cs typeface="Calibri" panose="020F0502020204030204" pitchFamily="34" charset="0"/>
          </a:endParaRPr>
        </a:p>
      </dgm:t>
    </dgm:pt>
    <dgm:pt modelId="{61F75C92-B16B-4C28-82C1-90EFBBCA009C}" type="sibTrans" cxnId="{D21D1FC1-9760-4C2C-815F-558258E80793}">
      <dgm:prSet custLinFactNeighborX="2001" custLinFactNeighborY="-7606"/>
      <dgm:spPr/>
      <dgm:t>
        <a:bodyPr/>
        <a:lstStyle/>
        <a:p>
          <a:endParaRPr lang="es-ES"/>
        </a:p>
      </dgm:t>
    </dgm:pt>
    <dgm:pt modelId="{CA8EC591-6A4F-4B5F-A036-33C4BB699CE3}" type="parTrans" cxnId="{D21D1FC1-9760-4C2C-815F-558258E80793}">
      <dgm:prSet/>
      <dgm:spPr/>
      <dgm:t>
        <a:bodyPr/>
        <a:lstStyle/>
        <a:p>
          <a:endParaRPr lang="es-ES"/>
        </a:p>
      </dgm:t>
    </dgm:pt>
    <dgm:pt modelId="{37A7A0B9-ACD0-4D21-AEF1-17F513E9277B}" type="pres">
      <dgm:prSet presAssocID="{8A605274-2A9F-45A5-8EE7-D53D13350FA2}" presName="composite" presStyleCnt="0">
        <dgm:presLayoutVars>
          <dgm:chMax val="1"/>
          <dgm:dir/>
          <dgm:resizeHandles val="exact"/>
        </dgm:presLayoutVars>
      </dgm:prSet>
      <dgm:spPr/>
      <dgm:t>
        <a:bodyPr/>
        <a:lstStyle/>
        <a:p>
          <a:endParaRPr lang="es-ES"/>
        </a:p>
      </dgm:t>
    </dgm:pt>
    <dgm:pt modelId="{D6191BA9-75CF-4092-AFE0-AF5F2C5F7969}" type="pres">
      <dgm:prSet presAssocID="{661B77B9-8656-4C42-85D8-62D95E4DC68A}" presName="roof" presStyleLbl="dkBgShp" presStyleIdx="0" presStyleCnt="2" custScaleX="100000" custScaleY="82526" custLinFactNeighborX="-2073" custLinFactNeighborY="-2309"/>
      <dgm:spPr/>
      <dgm:t>
        <a:bodyPr/>
        <a:lstStyle/>
        <a:p>
          <a:endParaRPr lang="es-ES"/>
        </a:p>
      </dgm:t>
    </dgm:pt>
    <dgm:pt modelId="{63541979-466B-4285-8900-475AF29184C7}" type="pres">
      <dgm:prSet presAssocID="{661B77B9-8656-4C42-85D8-62D95E4DC68A}" presName="pillars" presStyleCnt="0"/>
      <dgm:spPr/>
    </dgm:pt>
    <dgm:pt modelId="{FFF9836C-F8A9-48E8-8EC5-1F99C7B7BA3D}" type="pres">
      <dgm:prSet presAssocID="{661B77B9-8656-4C42-85D8-62D95E4DC68A}" presName="pillar1" presStyleLbl="node1" presStyleIdx="0" presStyleCnt="4" custScaleX="39394" custScaleY="104373" custLinFactNeighborX="-7974" custLinFactNeighborY="-2117">
        <dgm:presLayoutVars>
          <dgm:bulletEnabled val="1"/>
        </dgm:presLayoutVars>
      </dgm:prSet>
      <dgm:spPr/>
      <dgm:t>
        <a:bodyPr/>
        <a:lstStyle/>
        <a:p>
          <a:endParaRPr lang="es-ES"/>
        </a:p>
      </dgm:t>
    </dgm:pt>
    <dgm:pt modelId="{B6C240AC-4E08-4552-AC9D-F9C47F74EC9A}" type="pres">
      <dgm:prSet presAssocID="{06CFC2A4-5933-40BE-BE18-D21F640184FC}" presName="pillarX" presStyleLbl="node1" presStyleIdx="1" presStyleCnt="4" custScaleX="37339" custScaleY="104729" custLinFactNeighborX="-426" custLinFactNeighborY="-2116">
        <dgm:presLayoutVars>
          <dgm:bulletEnabled val="1"/>
        </dgm:presLayoutVars>
      </dgm:prSet>
      <dgm:spPr/>
      <dgm:t>
        <a:bodyPr/>
        <a:lstStyle/>
        <a:p>
          <a:endParaRPr lang="es-ES"/>
        </a:p>
      </dgm:t>
    </dgm:pt>
    <dgm:pt modelId="{04A9F0D8-B13E-4514-9920-983A135D6AA7}" type="pres">
      <dgm:prSet presAssocID="{D6C36E70-B09E-4A29-8BDC-E26CCAD1900B}" presName="pillarX" presStyleLbl="node1" presStyleIdx="2" presStyleCnt="4" custScaleX="42789" custScaleY="105215" custLinFactNeighborX="-252" custLinFactNeighborY="-2115">
        <dgm:presLayoutVars>
          <dgm:bulletEnabled val="1"/>
        </dgm:presLayoutVars>
      </dgm:prSet>
      <dgm:spPr/>
      <dgm:t>
        <a:bodyPr/>
        <a:lstStyle/>
        <a:p>
          <a:endParaRPr lang="es-ES"/>
        </a:p>
      </dgm:t>
    </dgm:pt>
    <dgm:pt modelId="{1A4B703B-1559-4D5D-86BF-8939FC266ED5}" type="pres">
      <dgm:prSet presAssocID="{DD19F3CE-221E-44E1-BC46-BCE3F357D5DA}" presName="pillarX" presStyleLbl="node1" presStyleIdx="3" presStyleCnt="4" custScaleX="37914" custScaleY="105574" custLinFactNeighborX="-199" custLinFactNeighborY="-1870">
        <dgm:presLayoutVars>
          <dgm:bulletEnabled val="1"/>
        </dgm:presLayoutVars>
      </dgm:prSet>
      <dgm:spPr/>
      <dgm:t>
        <a:bodyPr/>
        <a:lstStyle/>
        <a:p>
          <a:endParaRPr lang="es-ES"/>
        </a:p>
      </dgm:t>
    </dgm:pt>
    <dgm:pt modelId="{24C4AD8C-4D7C-4EA9-A264-94A4C69337AE}" type="pres">
      <dgm:prSet presAssocID="{661B77B9-8656-4C42-85D8-62D95E4DC68A}" presName="base" presStyleLbl="dkBgShp" presStyleIdx="1" presStyleCnt="2"/>
      <dgm:spPr>
        <a:solidFill>
          <a:schemeClr val="accent6">
            <a:lumMod val="50000"/>
          </a:schemeClr>
        </a:solidFill>
      </dgm:spPr>
    </dgm:pt>
  </dgm:ptLst>
  <dgm:cxnLst>
    <dgm:cxn modelId="{8B5A6CC4-85A0-4624-96C1-D0DBC61B2A7F}" srcId="{8A605274-2A9F-45A5-8EE7-D53D13350FA2}" destId="{661B77B9-8656-4C42-85D8-62D95E4DC68A}" srcOrd="0" destOrd="0" parTransId="{8E37C673-2F43-412D-A9D3-FB6FBB0531F4}" sibTransId="{1C235CEE-EDFD-4AAA-899B-736D392D1C6D}"/>
    <dgm:cxn modelId="{FAFECF49-0B4E-41FE-92E6-A8CEAD2CF96A}" type="presOf" srcId="{250F2F15-E52F-42F6-937D-DCA757C668F0}" destId="{FFF9836C-F8A9-48E8-8EC5-1F99C7B7BA3D}" srcOrd="0" destOrd="0" presId="urn:microsoft.com/office/officeart/2005/8/layout/hList3"/>
    <dgm:cxn modelId="{4FCC5B87-1E74-402A-9488-CF5D4FE0014E}" type="presOf" srcId="{8A605274-2A9F-45A5-8EE7-D53D13350FA2}" destId="{37A7A0B9-ACD0-4D21-AEF1-17F513E9277B}" srcOrd="0" destOrd="0" presId="urn:microsoft.com/office/officeart/2005/8/layout/hList3"/>
    <dgm:cxn modelId="{F953DA55-6E49-45FF-9DAE-8818FD5F3504}" srcId="{661B77B9-8656-4C42-85D8-62D95E4DC68A}" destId="{250F2F15-E52F-42F6-937D-DCA757C668F0}" srcOrd="0" destOrd="0" parTransId="{062474AE-5031-42F2-A7C0-3F251A07DCE1}" sibTransId="{37D57D9F-DFDE-4307-B972-B5846DB1672D}"/>
    <dgm:cxn modelId="{F1F56D92-4FB9-4FA8-9E44-DF9D8AC2D942}" type="presOf" srcId="{661B77B9-8656-4C42-85D8-62D95E4DC68A}" destId="{D6191BA9-75CF-4092-AFE0-AF5F2C5F7969}" srcOrd="0" destOrd="0" presId="urn:microsoft.com/office/officeart/2005/8/layout/hList3"/>
    <dgm:cxn modelId="{F654CB80-6553-4DB6-9447-B1F6AFF2A579}" type="presOf" srcId="{DD19F3CE-221E-44E1-BC46-BCE3F357D5DA}" destId="{1A4B703B-1559-4D5D-86BF-8939FC266ED5}" srcOrd="0" destOrd="0" presId="urn:microsoft.com/office/officeart/2005/8/layout/hList3"/>
    <dgm:cxn modelId="{9FDA827E-DD7E-4605-8602-5E7309393667}" srcId="{661B77B9-8656-4C42-85D8-62D95E4DC68A}" destId="{DD19F3CE-221E-44E1-BC46-BCE3F357D5DA}" srcOrd="3" destOrd="0" parTransId="{BE395392-652E-46DC-B6C4-1E114FF7AD56}" sibTransId="{E94CBC54-9F02-41AF-8E52-B2F16D71B54E}"/>
    <dgm:cxn modelId="{D21D1FC1-9760-4C2C-815F-558258E80793}" srcId="{661B77B9-8656-4C42-85D8-62D95E4DC68A}" destId="{D6C36E70-B09E-4A29-8BDC-E26CCAD1900B}" srcOrd="2" destOrd="0" parTransId="{CA8EC591-6A4F-4B5F-A036-33C4BB699CE3}" sibTransId="{61F75C92-B16B-4C28-82C1-90EFBBCA009C}"/>
    <dgm:cxn modelId="{91F06CE6-E66F-40A5-85CA-7D186C70E26C}" type="presOf" srcId="{D6C36E70-B09E-4A29-8BDC-E26CCAD1900B}" destId="{04A9F0D8-B13E-4514-9920-983A135D6AA7}" srcOrd="0" destOrd="0" presId="urn:microsoft.com/office/officeart/2005/8/layout/hList3"/>
    <dgm:cxn modelId="{2F698E14-DCD0-4D87-84BF-B230DF581638}" srcId="{661B77B9-8656-4C42-85D8-62D95E4DC68A}" destId="{06CFC2A4-5933-40BE-BE18-D21F640184FC}" srcOrd="1" destOrd="0" parTransId="{9A62998B-958E-420C-97BC-321CB268A8D1}" sibTransId="{EF322507-55C5-43DF-8B40-6C2190A0C12F}"/>
    <dgm:cxn modelId="{020E5859-A7D3-48B7-9E53-FC546572AB9D}" type="presOf" srcId="{06CFC2A4-5933-40BE-BE18-D21F640184FC}" destId="{B6C240AC-4E08-4552-AC9D-F9C47F74EC9A}" srcOrd="0" destOrd="0" presId="urn:microsoft.com/office/officeart/2005/8/layout/hList3"/>
    <dgm:cxn modelId="{FC4F06A8-250C-4A37-939C-616508E02FD1}" type="presParOf" srcId="{37A7A0B9-ACD0-4D21-AEF1-17F513E9277B}" destId="{D6191BA9-75CF-4092-AFE0-AF5F2C5F7969}" srcOrd="0" destOrd="0" presId="urn:microsoft.com/office/officeart/2005/8/layout/hList3"/>
    <dgm:cxn modelId="{89EE4A0F-D035-495B-ADCB-690C9E7250ED}" type="presParOf" srcId="{37A7A0B9-ACD0-4D21-AEF1-17F513E9277B}" destId="{63541979-466B-4285-8900-475AF29184C7}" srcOrd="1" destOrd="0" presId="urn:microsoft.com/office/officeart/2005/8/layout/hList3"/>
    <dgm:cxn modelId="{9E7536E8-17DC-4F76-BF83-5313E7E457DE}" type="presParOf" srcId="{63541979-466B-4285-8900-475AF29184C7}" destId="{FFF9836C-F8A9-48E8-8EC5-1F99C7B7BA3D}" srcOrd="0" destOrd="0" presId="urn:microsoft.com/office/officeart/2005/8/layout/hList3"/>
    <dgm:cxn modelId="{52402229-310A-43A5-8DE7-B7323193440B}" type="presParOf" srcId="{63541979-466B-4285-8900-475AF29184C7}" destId="{B6C240AC-4E08-4552-AC9D-F9C47F74EC9A}" srcOrd="1" destOrd="0" presId="urn:microsoft.com/office/officeart/2005/8/layout/hList3"/>
    <dgm:cxn modelId="{AA6BCCB7-727F-47CE-8E4F-7D3620C136FC}" type="presParOf" srcId="{63541979-466B-4285-8900-475AF29184C7}" destId="{04A9F0D8-B13E-4514-9920-983A135D6AA7}" srcOrd="2" destOrd="0" presId="urn:microsoft.com/office/officeart/2005/8/layout/hList3"/>
    <dgm:cxn modelId="{3F7A939B-1D6C-46CF-A447-441E38B2AF25}" type="presParOf" srcId="{63541979-466B-4285-8900-475AF29184C7}" destId="{1A4B703B-1559-4D5D-86BF-8939FC266ED5}" srcOrd="3" destOrd="0" presId="urn:microsoft.com/office/officeart/2005/8/layout/hList3"/>
    <dgm:cxn modelId="{ED7FAF61-8AED-4F6E-AC3A-3410F7A6DA4C}" type="presParOf" srcId="{37A7A0B9-ACD0-4D21-AEF1-17F513E9277B}" destId="{24C4AD8C-4D7C-4EA9-A264-94A4C69337A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28B850-E024-4A27-AE57-8761ACECB64A}"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s-ES"/>
        </a:p>
      </dgm:t>
    </dgm:pt>
    <dgm:pt modelId="{8B27C30C-328D-4762-88A8-8FC0B5E7C216}">
      <dgm:prSet phldrT="[Texto]" custT="1"/>
      <dgm:spPr/>
      <dgm:t>
        <a:bodyPr/>
        <a:lstStyle/>
        <a:p>
          <a:r>
            <a:rPr lang="es-ES" sz="800" dirty="0" smtClean="0"/>
            <a:t>Ponen el capital por encima del bienestar de  la comunidad</a:t>
          </a:r>
          <a:endParaRPr lang="es-ES" sz="800" dirty="0"/>
        </a:p>
      </dgm:t>
    </dgm:pt>
    <dgm:pt modelId="{5FC8C4FF-8211-4B4C-AF64-DA8B95E43A5B}" type="parTrans" cxnId="{E5C0AAEA-122A-4F67-AEF7-9EA01B08A564}">
      <dgm:prSet/>
      <dgm:spPr/>
      <dgm:t>
        <a:bodyPr/>
        <a:lstStyle/>
        <a:p>
          <a:endParaRPr lang="es-ES"/>
        </a:p>
      </dgm:t>
    </dgm:pt>
    <dgm:pt modelId="{9FBBFBEF-21F1-4549-A27B-6B9578C87F68}" type="sibTrans" cxnId="{E5C0AAEA-122A-4F67-AEF7-9EA01B08A564}">
      <dgm:prSet/>
      <dgm:spPr/>
      <dgm:t>
        <a:bodyPr/>
        <a:lstStyle/>
        <a:p>
          <a:endParaRPr lang="es-ES"/>
        </a:p>
      </dgm:t>
    </dgm:pt>
    <dgm:pt modelId="{197836BC-121C-4580-976A-4B2086B16733}">
      <dgm:prSet phldrT="[Texto]" custT="1"/>
      <dgm:spPr/>
      <dgm:t>
        <a:bodyPr/>
        <a:lstStyle/>
        <a:p>
          <a:r>
            <a:rPr lang="es-ES" sz="800" dirty="0" smtClean="0"/>
            <a:t>No toman en cuenta a su comunidad</a:t>
          </a:r>
          <a:endParaRPr lang="es-ES" sz="800" dirty="0"/>
        </a:p>
      </dgm:t>
    </dgm:pt>
    <dgm:pt modelId="{F50D9E28-905A-4B28-9E06-4456BD74E819}" type="parTrans" cxnId="{28E69DDA-CF0F-4D81-BEE0-C3DC4750278B}">
      <dgm:prSet/>
      <dgm:spPr/>
      <dgm:t>
        <a:bodyPr/>
        <a:lstStyle/>
        <a:p>
          <a:endParaRPr lang="es-ES"/>
        </a:p>
      </dgm:t>
    </dgm:pt>
    <dgm:pt modelId="{0C991A20-7E3F-4CB7-B38B-AF568036BE04}" type="sibTrans" cxnId="{28E69DDA-CF0F-4D81-BEE0-C3DC4750278B}">
      <dgm:prSet/>
      <dgm:spPr/>
      <dgm:t>
        <a:bodyPr/>
        <a:lstStyle/>
        <a:p>
          <a:endParaRPr lang="es-ES"/>
        </a:p>
      </dgm:t>
    </dgm:pt>
    <dgm:pt modelId="{496AE71D-CA23-4D62-A842-CCCF85329CBA}">
      <dgm:prSet phldrT="[Texto]" custT="1"/>
      <dgm:spPr/>
      <dgm:t>
        <a:bodyPr/>
        <a:lstStyle/>
        <a:p>
          <a:r>
            <a:rPr lang="es-ES" sz="800" dirty="0" smtClean="0"/>
            <a:t>No cubren las necesidades importantes</a:t>
          </a:r>
          <a:endParaRPr lang="es-ES" sz="800" dirty="0"/>
        </a:p>
      </dgm:t>
    </dgm:pt>
    <dgm:pt modelId="{10F8D930-2544-4228-A6E5-979E0D0CCE7B}" type="parTrans" cxnId="{7BA7B09C-0500-484F-8836-24BAFA0CA443}">
      <dgm:prSet/>
      <dgm:spPr/>
      <dgm:t>
        <a:bodyPr/>
        <a:lstStyle/>
        <a:p>
          <a:endParaRPr lang="es-ES"/>
        </a:p>
      </dgm:t>
    </dgm:pt>
    <dgm:pt modelId="{CF717DF7-34D9-455E-8F55-C6D662048562}" type="sibTrans" cxnId="{7BA7B09C-0500-484F-8836-24BAFA0CA443}">
      <dgm:prSet/>
      <dgm:spPr/>
      <dgm:t>
        <a:bodyPr/>
        <a:lstStyle/>
        <a:p>
          <a:endParaRPr lang="es-ES"/>
        </a:p>
      </dgm:t>
    </dgm:pt>
    <dgm:pt modelId="{F9B462D2-FB64-40A2-AA4B-4DC209F2E4C9}">
      <dgm:prSet phldrT="[Texto]" custT="1"/>
      <dgm:spPr/>
      <dgm:t>
        <a:bodyPr/>
        <a:lstStyle/>
        <a:p>
          <a:r>
            <a:rPr lang="es-ES" sz="800" dirty="0" smtClean="0"/>
            <a:t>Cuentan con políticas y estrategias desactualizadas</a:t>
          </a:r>
          <a:endParaRPr lang="es-ES" sz="800" dirty="0"/>
        </a:p>
      </dgm:t>
    </dgm:pt>
    <dgm:pt modelId="{086B36E9-A08E-4310-ACA1-F50C99559D4F}" type="parTrans" cxnId="{653ABEAF-6456-4CEF-A0D0-EB70F50D380E}">
      <dgm:prSet/>
      <dgm:spPr/>
      <dgm:t>
        <a:bodyPr/>
        <a:lstStyle/>
        <a:p>
          <a:endParaRPr lang="es-ES"/>
        </a:p>
      </dgm:t>
    </dgm:pt>
    <dgm:pt modelId="{99B855F7-252E-414B-B826-2BE055B8A66C}" type="sibTrans" cxnId="{653ABEAF-6456-4CEF-A0D0-EB70F50D380E}">
      <dgm:prSet/>
      <dgm:spPr/>
      <dgm:t>
        <a:bodyPr/>
        <a:lstStyle/>
        <a:p>
          <a:endParaRPr lang="es-ES"/>
        </a:p>
      </dgm:t>
    </dgm:pt>
    <dgm:pt modelId="{A42AD658-A3F9-49E0-AE61-3E980DFAD198}">
      <dgm:prSet phldrT="[Texto]" custT="1"/>
      <dgm:spPr/>
      <dgm:t>
        <a:bodyPr/>
        <a:lstStyle/>
        <a:p>
          <a:r>
            <a:rPr lang="es-ES" sz="800" dirty="0" smtClean="0"/>
            <a:t>No cuenta con personal capacitado para el desarrollo de sus actividades</a:t>
          </a:r>
          <a:endParaRPr lang="es-ES" sz="800" dirty="0"/>
        </a:p>
      </dgm:t>
    </dgm:pt>
    <dgm:pt modelId="{1F4FBD7E-7AD7-4967-A8E2-4553436F4CF5}" type="parTrans" cxnId="{1B90D0D7-0BDF-4B1A-A57A-B45B1D0C894E}">
      <dgm:prSet/>
      <dgm:spPr/>
      <dgm:t>
        <a:bodyPr/>
        <a:lstStyle/>
        <a:p>
          <a:endParaRPr lang="es-ES"/>
        </a:p>
      </dgm:t>
    </dgm:pt>
    <dgm:pt modelId="{B6FE7CFB-6D9A-4CE4-86B4-BD58D048B4CE}" type="sibTrans" cxnId="{1B90D0D7-0BDF-4B1A-A57A-B45B1D0C894E}">
      <dgm:prSet/>
      <dgm:spPr/>
      <dgm:t>
        <a:bodyPr/>
        <a:lstStyle/>
        <a:p>
          <a:endParaRPr lang="es-ES"/>
        </a:p>
      </dgm:t>
    </dgm:pt>
    <dgm:pt modelId="{AA952990-E339-4008-BC50-E951E550061B}">
      <dgm:prSet phldrT="[Texto]" custT="1"/>
      <dgm:spPr/>
      <dgm:t>
        <a:bodyPr/>
        <a:lstStyle/>
        <a:p>
          <a:r>
            <a:rPr lang="es-ES" sz="800" dirty="0" smtClean="0"/>
            <a:t>Se hace necesario evaluar la situación actual de las empresas e identificar los factores que crean valor, para desarrollar estrategias que ayuden a la sostenibilidad empresarial y social.</a:t>
          </a:r>
          <a:endParaRPr lang="es-ES" sz="800" dirty="0"/>
        </a:p>
      </dgm:t>
    </dgm:pt>
    <dgm:pt modelId="{B1E90F30-4050-4C00-8843-06ABB497391B}" type="parTrans" cxnId="{49E56F42-2BAF-4AD8-BAC6-DDAE2D9685ED}">
      <dgm:prSet/>
      <dgm:spPr/>
      <dgm:t>
        <a:bodyPr/>
        <a:lstStyle/>
        <a:p>
          <a:endParaRPr lang="es-ES"/>
        </a:p>
      </dgm:t>
    </dgm:pt>
    <dgm:pt modelId="{48041C68-9DBC-4C03-A85E-5E59C25DE6BA}" type="sibTrans" cxnId="{49E56F42-2BAF-4AD8-BAC6-DDAE2D9685ED}">
      <dgm:prSet/>
      <dgm:spPr/>
      <dgm:t>
        <a:bodyPr/>
        <a:lstStyle/>
        <a:p>
          <a:endParaRPr lang="es-ES"/>
        </a:p>
      </dgm:t>
    </dgm:pt>
    <dgm:pt modelId="{19CFE5D9-E77D-48D2-B946-68885C52052E}">
      <dgm:prSet phldrT="[Texto]" custT="1"/>
      <dgm:spPr/>
      <dgm:t>
        <a:bodyPr/>
        <a:lstStyle/>
        <a:p>
          <a:r>
            <a:rPr lang="es-ES" sz="800" dirty="0" smtClean="0"/>
            <a:t>Desconocen la importancia de la actualización del enfoque de la empresa</a:t>
          </a:r>
          <a:endParaRPr lang="es-ES" sz="800" dirty="0"/>
        </a:p>
      </dgm:t>
    </dgm:pt>
    <dgm:pt modelId="{BC5F85C9-2244-402F-928B-F9A20CE1FC83}" type="parTrans" cxnId="{9AF47D63-0CB8-4C5A-8D0B-372505F25A8E}">
      <dgm:prSet/>
      <dgm:spPr/>
      <dgm:t>
        <a:bodyPr/>
        <a:lstStyle/>
        <a:p>
          <a:endParaRPr lang="es-ES"/>
        </a:p>
      </dgm:t>
    </dgm:pt>
    <dgm:pt modelId="{87776AAB-1524-49A0-BF2F-6C8F7AE0AD10}" type="sibTrans" cxnId="{9AF47D63-0CB8-4C5A-8D0B-372505F25A8E}">
      <dgm:prSet/>
      <dgm:spPr/>
      <dgm:t>
        <a:bodyPr/>
        <a:lstStyle/>
        <a:p>
          <a:endParaRPr lang="es-ES"/>
        </a:p>
      </dgm:t>
    </dgm:pt>
    <dgm:pt modelId="{AD6AA305-9679-4A7C-8086-DC3AB7412A17}" type="pres">
      <dgm:prSet presAssocID="{0628B850-E024-4A27-AE57-8761ACECB64A}" presName="composite" presStyleCnt="0">
        <dgm:presLayoutVars>
          <dgm:chMax val="5"/>
          <dgm:dir/>
          <dgm:animLvl val="ctr"/>
          <dgm:resizeHandles val="exact"/>
        </dgm:presLayoutVars>
      </dgm:prSet>
      <dgm:spPr/>
      <dgm:t>
        <a:bodyPr/>
        <a:lstStyle/>
        <a:p>
          <a:endParaRPr lang="es-ES"/>
        </a:p>
      </dgm:t>
    </dgm:pt>
    <dgm:pt modelId="{8750ABFB-F842-4A09-8519-B1E4B2583A54}" type="pres">
      <dgm:prSet presAssocID="{0628B850-E024-4A27-AE57-8761ACECB64A}" presName="cycle" presStyleCnt="0"/>
      <dgm:spPr/>
      <dgm:t>
        <a:bodyPr/>
        <a:lstStyle/>
        <a:p>
          <a:endParaRPr lang="es-ES"/>
        </a:p>
      </dgm:t>
    </dgm:pt>
    <dgm:pt modelId="{161B04A8-1BFC-4AA6-A2EA-D4229C914796}" type="pres">
      <dgm:prSet presAssocID="{0628B850-E024-4A27-AE57-8761ACECB64A}" presName="centerShape" presStyleCnt="0"/>
      <dgm:spPr/>
      <dgm:t>
        <a:bodyPr/>
        <a:lstStyle/>
        <a:p>
          <a:endParaRPr lang="es-ES"/>
        </a:p>
      </dgm:t>
    </dgm:pt>
    <dgm:pt modelId="{4F04D0F4-4AD4-411D-B79E-D3CA500B3520}" type="pres">
      <dgm:prSet presAssocID="{0628B850-E024-4A27-AE57-8761ACECB64A}" presName="connSite" presStyleLbl="node1" presStyleIdx="0" presStyleCnt="4"/>
      <dgm:spPr/>
      <dgm:t>
        <a:bodyPr/>
        <a:lstStyle/>
        <a:p>
          <a:endParaRPr lang="es-ES"/>
        </a:p>
      </dgm:t>
    </dgm:pt>
    <dgm:pt modelId="{0F895B34-7516-466A-B877-3075E2E97C0B}" type="pres">
      <dgm:prSet presAssocID="{0628B850-E024-4A27-AE57-8761ACECB64A}" presName="visible" presStyleLbl="node1" presStyleIdx="0" presStyleCnt="4" custScaleX="80491" custScaleY="9588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dgm:spPr>
      <dgm:t>
        <a:bodyPr/>
        <a:lstStyle/>
        <a:p>
          <a:endParaRPr lang="es-ES"/>
        </a:p>
      </dgm:t>
    </dgm:pt>
    <dgm:pt modelId="{64653CC6-6BAF-4111-A470-DD81499FFC26}" type="pres">
      <dgm:prSet presAssocID="{5FC8C4FF-8211-4B4C-AF64-DA8B95E43A5B}" presName="Name25" presStyleLbl="parChTrans1D1" presStyleIdx="0" presStyleCnt="3"/>
      <dgm:spPr/>
      <dgm:t>
        <a:bodyPr/>
        <a:lstStyle/>
        <a:p>
          <a:endParaRPr lang="es-ES"/>
        </a:p>
      </dgm:t>
    </dgm:pt>
    <dgm:pt modelId="{7745DE88-9BD9-456D-9DB7-35BDE494B6B4}" type="pres">
      <dgm:prSet presAssocID="{8B27C30C-328D-4762-88A8-8FC0B5E7C216}" presName="node" presStyleCnt="0"/>
      <dgm:spPr/>
      <dgm:t>
        <a:bodyPr/>
        <a:lstStyle/>
        <a:p>
          <a:endParaRPr lang="es-ES"/>
        </a:p>
      </dgm:t>
    </dgm:pt>
    <dgm:pt modelId="{04E92D63-F08B-447B-9AE8-AA45A786EF64}" type="pres">
      <dgm:prSet presAssocID="{8B27C30C-328D-4762-88A8-8FC0B5E7C216}" presName="parentNode" presStyleLbl="node1" presStyleIdx="1" presStyleCnt="4" custScaleX="104904" custScaleY="78124">
        <dgm:presLayoutVars>
          <dgm:chMax val="1"/>
          <dgm:bulletEnabled val="1"/>
        </dgm:presLayoutVars>
      </dgm:prSet>
      <dgm:spPr/>
      <dgm:t>
        <a:bodyPr/>
        <a:lstStyle/>
        <a:p>
          <a:endParaRPr lang="es-ES"/>
        </a:p>
      </dgm:t>
    </dgm:pt>
    <dgm:pt modelId="{65B1F2C8-8D1E-4786-ACA7-2F3973920358}" type="pres">
      <dgm:prSet presAssocID="{8B27C30C-328D-4762-88A8-8FC0B5E7C216}" presName="childNode" presStyleLbl="revTx" presStyleIdx="0" presStyleCnt="2">
        <dgm:presLayoutVars>
          <dgm:bulletEnabled val="1"/>
        </dgm:presLayoutVars>
      </dgm:prSet>
      <dgm:spPr/>
      <dgm:t>
        <a:bodyPr/>
        <a:lstStyle/>
        <a:p>
          <a:endParaRPr lang="es-ES"/>
        </a:p>
      </dgm:t>
    </dgm:pt>
    <dgm:pt modelId="{58DEF026-4665-408B-AB11-D5FD986802C6}" type="pres">
      <dgm:prSet presAssocID="{086B36E9-A08E-4310-ACA1-F50C99559D4F}" presName="Name25" presStyleLbl="parChTrans1D1" presStyleIdx="1" presStyleCnt="3"/>
      <dgm:spPr/>
      <dgm:t>
        <a:bodyPr/>
        <a:lstStyle/>
        <a:p>
          <a:endParaRPr lang="es-ES"/>
        </a:p>
      </dgm:t>
    </dgm:pt>
    <dgm:pt modelId="{E3C2018B-E022-462D-B335-7C566A805B61}" type="pres">
      <dgm:prSet presAssocID="{F9B462D2-FB64-40A2-AA4B-4DC209F2E4C9}" presName="node" presStyleCnt="0"/>
      <dgm:spPr/>
      <dgm:t>
        <a:bodyPr/>
        <a:lstStyle/>
        <a:p>
          <a:endParaRPr lang="es-ES"/>
        </a:p>
      </dgm:t>
    </dgm:pt>
    <dgm:pt modelId="{7F974159-6F2C-4CEF-ABC0-EB6A4524C01F}" type="pres">
      <dgm:prSet presAssocID="{F9B462D2-FB64-40A2-AA4B-4DC209F2E4C9}" presName="parentNode" presStyleLbl="node1" presStyleIdx="2" presStyleCnt="4" custScaleX="102347" custScaleY="67638" custLinFactNeighborX="-5040" custLinFactNeighborY="3303">
        <dgm:presLayoutVars>
          <dgm:chMax val="1"/>
          <dgm:bulletEnabled val="1"/>
        </dgm:presLayoutVars>
      </dgm:prSet>
      <dgm:spPr/>
      <dgm:t>
        <a:bodyPr/>
        <a:lstStyle/>
        <a:p>
          <a:endParaRPr lang="es-ES"/>
        </a:p>
      </dgm:t>
    </dgm:pt>
    <dgm:pt modelId="{153B04D2-997A-4351-AFF0-CE339159C1EF}" type="pres">
      <dgm:prSet presAssocID="{F9B462D2-FB64-40A2-AA4B-4DC209F2E4C9}" presName="childNode" presStyleLbl="revTx" presStyleIdx="1" presStyleCnt="2">
        <dgm:presLayoutVars>
          <dgm:bulletEnabled val="1"/>
        </dgm:presLayoutVars>
      </dgm:prSet>
      <dgm:spPr/>
      <dgm:t>
        <a:bodyPr/>
        <a:lstStyle/>
        <a:p>
          <a:endParaRPr lang="es-ES"/>
        </a:p>
      </dgm:t>
    </dgm:pt>
    <dgm:pt modelId="{496D65AA-0BBC-41CA-98AA-6118BE31AEEE}" type="pres">
      <dgm:prSet presAssocID="{B1E90F30-4050-4C00-8843-06ABB497391B}" presName="Name25" presStyleLbl="parChTrans1D1" presStyleIdx="2" presStyleCnt="3"/>
      <dgm:spPr/>
      <dgm:t>
        <a:bodyPr/>
        <a:lstStyle/>
        <a:p>
          <a:endParaRPr lang="es-ES"/>
        </a:p>
      </dgm:t>
    </dgm:pt>
    <dgm:pt modelId="{D17748FD-B287-4146-B944-F32A86293A6D}" type="pres">
      <dgm:prSet presAssocID="{AA952990-E339-4008-BC50-E951E550061B}" presName="node" presStyleCnt="0"/>
      <dgm:spPr/>
      <dgm:t>
        <a:bodyPr/>
        <a:lstStyle/>
        <a:p>
          <a:endParaRPr lang="es-ES"/>
        </a:p>
      </dgm:t>
    </dgm:pt>
    <dgm:pt modelId="{F9AE648A-3368-4C71-B256-09B4242F1045}" type="pres">
      <dgm:prSet presAssocID="{AA952990-E339-4008-BC50-E951E550061B}" presName="parentNode" presStyleLbl="node1" presStyleIdx="3" presStyleCnt="4" custScaleX="191591" custScaleY="104456" custLinFactNeighborX="37644" custLinFactNeighborY="-5619">
        <dgm:presLayoutVars>
          <dgm:chMax val="1"/>
          <dgm:bulletEnabled val="1"/>
        </dgm:presLayoutVars>
      </dgm:prSet>
      <dgm:spPr/>
      <dgm:t>
        <a:bodyPr/>
        <a:lstStyle/>
        <a:p>
          <a:endParaRPr lang="es-ES"/>
        </a:p>
      </dgm:t>
    </dgm:pt>
    <dgm:pt modelId="{BEDB4F37-CBED-4C5D-8383-8605818DE07B}" type="pres">
      <dgm:prSet presAssocID="{AA952990-E339-4008-BC50-E951E550061B}" presName="childNode" presStyleLbl="revTx" presStyleIdx="1" presStyleCnt="2">
        <dgm:presLayoutVars>
          <dgm:bulletEnabled val="1"/>
        </dgm:presLayoutVars>
      </dgm:prSet>
      <dgm:spPr/>
      <dgm:t>
        <a:bodyPr/>
        <a:lstStyle/>
        <a:p>
          <a:endParaRPr lang="es-ES"/>
        </a:p>
      </dgm:t>
    </dgm:pt>
  </dgm:ptLst>
  <dgm:cxnLst>
    <dgm:cxn modelId="{8A089B80-0970-4EE0-9063-1D435F9CD31C}" type="presOf" srcId="{5FC8C4FF-8211-4B4C-AF64-DA8B95E43A5B}" destId="{64653CC6-6BAF-4111-A470-DD81499FFC26}" srcOrd="0" destOrd="0" presId="urn:microsoft.com/office/officeart/2005/8/layout/radial2"/>
    <dgm:cxn modelId="{9AF47D63-0CB8-4C5A-8D0B-372505F25A8E}" srcId="{F9B462D2-FB64-40A2-AA4B-4DC209F2E4C9}" destId="{19CFE5D9-E77D-48D2-B946-68885C52052E}" srcOrd="0" destOrd="0" parTransId="{BC5F85C9-2244-402F-928B-F9A20CE1FC83}" sibTransId="{87776AAB-1524-49A0-BF2F-6C8F7AE0AD10}"/>
    <dgm:cxn modelId="{EFF239DF-BF98-49B8-BB15-B8EAEFAC1013}" type="presOf" srcId="{B1E90F30-4050-4C00-8843-06ABB497391B}" destId="{496D65AA-0BBC-41CA-98AA-6118BE31AEEE}" srcOrd="0" destOrd="0" presId="urn:microsoft.com/office/officeart/2005/8/layout/radial2"/>
    <dgm:cxn modelId="{49E56F42-2BAF-4AD8-BAC6-DDAE2D9685ED}" srcId="{0628B850-E024-4A27-AE57-8761ACECB64A}" destId="{AA952990-E339-4008-BC50-E951E550061B}" srcOrd="2" destOrd="0" parTransId="{B1E90F30-4050-4C00-8843-06ABB497391B}" sibTransId="{48041C68-9DBC-4C03-A85E-5E59C25DE6BA}"/>
    <dgm:cxn modelId="{653ABEAF-6456-4CEF-A0D0-EB70F50D380E}" srcId="{0628B850-E024-4A27-AE57-8761ACECB64A}" destId="{F9B462D2-FB64-40A2-AA4B-4DC209F2E4C9}" srcOrd="1" destOrd="0" parTransId="{086B36E9-A08E-4310-ACA1-F50C99559D4F}" sibTransId="{99B855F7-252E-414B-B826-2BE055B8A66C}"/>
    <dgm:cxn modelId="{C97520BB-D56B-463A-B0CB-544773CA4914}" type="presOf" srcId="{8B27C30C-328D-4762-88A8-8FC0B5E7C216}" destId="{04E92D63-F08B-447B-9AE8-AA45A786EF64}" srcOrd="0" destOrd="0" presId="urn:microsoft.com/office/officeart/2005/8/layout/radial2"/>
    <dgm:cxn modelId="{9213741A-7D85-4C3E-B826-828831931E41}" type="presOf" srcId="{19CFE5D9-E77D-48D2-B946-68885C52052E}" destId="{153B04D2-997A-4351-AFF0-CE339159C1EF}" srcOrd="0" destOrd="0" presId="urn:microsoft.com/office/officeart/2005/8/layout/radial2"/>
    <dgm:cxn modelId="{197A9A5A-30EE-4D40-8770-A96ECF1D2373}" type="presOf" srcId="{0628B850-E024-4A27-AE57-8761ACECB64A}" destId="{AD6AA305-9679-4A7C-8086-DC3AB7412A17}" srcOrd="0" destOrd="0" presId="urn:microsoft.com/office/officeart/2005/8/layout/radial2"/>
    <dgm:cxn modelId="{7699A834-AB3B-4915-9327-1E39EB9E7526}" type="presOf" srcId="{197836BC-121C-4580-976A-4B2086B16733}" destId="{65B1F2C8-8D1E-4786-ACA7-2F3973920358}" srcOrd="0" destOrd="0" presId="urn:microsoft.com/office/officeart/2005/8/layout/radial2"/>
    <dgm:cxn modelId="{28E69DDA-CF0F-4D81-BEE0-C3DC4750278B}" srcId="{8B27C30C-328D-4762-88A8-8FC0B5E7C216}" destId="{197836BC-121C-4580-976A-4B2086B16733}" srcOrd="0" destOrd="0" parTransId="{F50D9E28-905A-4B28-9E06-4456BD74E819}" sibTransId="{0C991A20-7E3F-4CB7-B38B-AF568036BE04}"/>
    <dgm:cxn modelId="{95E5961F-2EE7-4717-8AA9-9B9AF23F9C64}" type="presOf" srcId="{A42AD658-A3F9-49E0-AE61-3E980DFAD198}" destId="{153B04D2-997A-4351-AFF0-CE339159C1EF}" srcOrd="0" destOrd="1" presId="urn:microsoft.com/office/officeart/2005/8/layout/radial2"/>
    <dgm:cxn modelId="{E5C0AAEA-122A-4F67-AEF7-9EA01B08A564}" srcId="{0628B850-E024-4A27-AE57-8761ACECB64A}" destId="{8B27C30C-328D-4762-88A8-8FC0B5E7C216}" srcOrd="0" destOrd="0" parTransId="{5FC8C4FF-8211-4B4C-AF64-DA8B95E43A5B}" sibTransId="{9FBBFBEF-21F1-4549-A27B-6B9578C87F68}"/>
    <dgm:cxn modelId="{7BA7B09C-0500-484F-8836-24BAFA0CA443}" srcId="{8B27C30C-328D-4762-88A8-8FC0B5E7C216}" destId="{496AE71D-CA23-4D62-A842-CCCF85329CBA}" srcOrd="1" destOrd="0" parTransId="{10F8D930-2544-4228-A6E5-979E0D0CCE7B}" sibTransId="{CF717DF7-34D9-455E-8F55-C6D662048562}"/>
    <dgm:cxn modelId="{A9781606-ED1C-4347-9FEC-678057547595}" type="presOf" srcId="{F9B462D2-FB64-40A2-AA4B-4DC209F2E4C9}" destId="{7F974159-6F2C-4CEF-ABC0-EB6A4524C01F}" srcOrd="0" destOrd="0" presId="urn:microsoft.com/office/officeart/2005/8/layout/radial2"/>
    <dgm:cxn modelId="{47252123-B74F-4CE2-8DDB-E5D5061DAA1A}" type="presOf" srcId="{AA952990-E339-4008-BC50-E951E550061B}" destId="{F9AE648A-3368-4C71-B256-09B4242F1045}" srcOrd="0" destOrd="0" presId="urn:microsoft.com/office/officeart/2005/8/layout/radial2"/>
    <dgm:cxn modelId="{D7EC546B-FA19-4BB5-BB34-EE060EC4098D}" type="presOf" srcId="{496AE71D-CA23-4D62-A842-CCCF85329CBA}" destId="{65B1F2C8-8D1E-4786-ACA7-2F3973920358}" srcOrd="0" destOrd="1" presId="urn:microsoft.com/office/officeart/2005/8/layout/radial2"/>
    <dgm:cxn modelId="{B2E217AC-376B-42FC-AC2B-80517D405A42}" type="presOf" srcId="{086B36E9-A08E-4310-ACA1-F50C99559D4F}" destId="{58DEF026-4665-408B-AB11-D5FD986802C6}" srcOrd="0" destOrd="0" presId="urn:microsoft.com/office/officeart/2005/8/layout/radial2"/>
    <dgm:cxn modelId="{1B90D0D7-0BDF-4B1A-A57A-B45B1D0C894E}" srcId="{F9B462D2-FB64-40A2-AA4B-4DC209F2E4C9}" destId="{A42AD658-A3F9-49E0-AE61-3E980DFAD198}" srcOrd="1" destOrd="0" parTransId="{1F4FBD7E-7AD7-4967-A8E2-4553436F4CF5}" sibTransId="{B6FE7CFB-6D9A-4CE4-86B4-BD58D048B4CE}"/>
    <dgm:cxn modelId="{7386AE1B-D1E6-4947-A9E6-8230A3F73779}" type="presParOf" srcId="{AD6AA305-9679-4A7C-8086-DC3AB7412A17}" destId="{8750ABFB-F842-4A09-8519-B1E4B2583A54}" srcOrd="0" destOrd="0" presId="urn:microsoft.com/office/officeart/2005/8/layout/radial2"/>
    <dgm:cxn modelId="{91D82D40-E421-4FBD-9A61-91AFDCF0250E}" type="presParOf" srcId="{8750ABFB-F842-4A09-8519-B1E4B2583A54}" destId="{161B04A8-1BFC-4AA6-A2EA-D4229C914796}" srcOrd="0" destOrd="0" presId="urn:microsoft.com/office/officeart/2005/8/layout/radial2"/>
    <dgm:cxn modelId="{667CE5B1-32A3-43A5-B05E-1341CE5BA5F9}" type="presParOf" srcId="{161B04A8-1BFC-4AA6-A2EA-D4229C914796}" destId="{4F04D0F4-4AD4-411D-B79E-D3CA500B3520}" srcOrd="0" destOrd="0" presId="urn:microsoft.com/office/officeart/2005/8/layout/radial2"/>
    <dgm:cxn modelId="{92B5CCB2-A743-4D72-8607-C846B6EDE1D8}" type="presParOf" srcId="{161B04A8-1BFC-4AA6-A2EA-D4229C914796}" destId="{0F895B34-7516-466A-B877-3075E2E97C0B}" srcOrd="1" destOrd="0" presId="urn:microsoft.com/office/officeart/2005/8/layout/radial2"/>
    <dgm:cxn modelId="{B118A4D9-E8A9-4AD3-9CCA-E61AB415A3EF}" type="presParOf" srcId="{8750ABFB-F842-4A09-8519-B1E4B2583A54}" destId="{64653CC6-6BAF-4111-A470-DD81499FFC26}" srcOrd="1" destOrd="0" presId="urn:microsoft.com/office/officeart/2005/8/layout/radial2"/>
    <dgm:cxn modelId="{F7526234-4365-44A2-BD2D-8003F4D290D6}" type="presParOf" srcId="{8750ABFB-F842-4A09-8519-B1E4B2583A54}" destId="{7745DE88-9BD9-456D-9DB7-35BDE494B6B4}" srcOrd="2" destOrd="0" presId="urn:microsoft.com/office/officeart/2005/8/layout/radial2"/>
    <dgm:cxn modelId="{4667B6C2-FD2A-4A7A-9551-06513726546D}" type="presParOf" srcId="{7745DE88-9BD9-456D-9DB7-35BDE494B6B4}" destId="{04E92D63-F08B-447B-9AE8-AA45A786EF64}" srcOrd="0" destOrd="0" presId="urn:microsoft.com/office/officeart/2005/8/layout/radial2"/>
    <dgm:cxn modelId="{954826C0-93CB-4E67-A0D8-BABDD4B4B469}" type="presParOf" srcId="{7745DE88-9BD9-456D-9DB7-35BDE494B6B4}" destId="{65B1F2C8-8D1E-4786-ACA7-2F3973920358}" srcOrd="1" destOrd="0" presId="urn:microsoft.com/office/officeart/2005/8/layout/radial2"/>
    <dgm:cxn modelId="{FCB64E27-25C2-4C26-AC30-3CE67EC341DC}" type="presParOf" srcId="{8750ABFB-F842-4A09-8519-B1E4B2583A54}" destId="{58DEF026-4665-408B-AB11-D5FD986802C6}" srcOrd="3" destOrd="0" presId="urn:microsoft.com/office/officeart/2005/8/layout/radial2"/>
    <dgm:cxn modelId="{A80A0642-A552-4071-90D6-E600A7C66282}" type="presParOf" srcId="{8750ABFB-F842-4A09-8519-B1E4B2583A54}" destId="{E3C2018B-E022-462D-B335-7C566A805B61}" srcOrd="4" destOrd="0" presId="urn:microsoft.com/office/officeart/2005/8/layout/radial2"/>
    <dgm:cxn modelId="{CBD3E849-107B-4397-8A26-96ACBFE68F03}" type="presParOf" srcId="{E3C2018B-E022-462D-B335-7C566A805B61}" destId="{7F974159-6F2C-4CEF-ABC0-EB6A4524C01F}" srcOrd="0" destOrd="0" presId="urn:microsoft.com/office/officeart/2005/8/layout/radial2"/>
    <dgm:cxn modelId="{47D677EC-12CB-4344-B884-D8D23090C0C7}" type="presParOf" srcId="{E3C2018B-E022-462D-B335-7C566A805B61}" destId="{153B04D2-997A-4351-AFF0-CE339159C1EF}" srcOrd="1" destOrd="0" presId="urn:microsoft.com/office/officeart/2005/8/layout/radial2"/>
    <dgm:cxn modelId="{53D202B1-5E0C-458F-AF01-B8318278C3C7}" type="presParOf" srcId="{8750ABFB-F842-4A09-8519-B1E4B2583A54}" destId="{496D65AA-0BBC-41CA-98AA-6118BE31AEEE}" srcOrd="5" destOrd="0" presId="urn:microsoft.com/office/officeart/2005/8/layout/radial2"/>
    <dgm:cxn modelId="{EBE7156B-0917-430D-A45B-0EDA9E8F4F0B}" type="presParOf" srcId="{8750ABFB-F842-4A09-8519-B1E4B2583A54}" destId="{D17748FD-B287-4146-B944-F32A86293A6D}" srcOrd="6" destOrd="0" presId="urn:microsoft.com/office/officeart/2005/8/layout/radial2"/>
    <dgm:cxn modelId="{6EE4A336-9E2A-4154-A98B-BF7D9FAF44FB}" type="presParOf" srcId="{D17748FD-B287-4146-B944-F32A86293A6D}" destId="{F9AE648A-3368-4C71-B256-09B4242F1045}" srcOrd="0" destOrd="0" presId="urn:microsoft.com/office/officeart/2005/8/layout/radial2"/>
    <dgm:cxn modelId="{BF66947B-B207-45D4-BFCB-0471C8135699}" type="presParOf" srcId="{D17748FD-B287-4146-B944-F32A86293A6D}" destId="{BEDB4F37-CBED-4C5D-8383-8605818DE07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F09055-1864-49B0-8739-0309AD31CDB9}" type="doc">
      <dgm:prSet loTypeId="urn:microsoft.com/office/officeart/2005/8/layout/vList6" loCatId="process" qsTypeId="urn:microsoft.com/office/officeart/2005/8/quickstyle/simple3" qsCatId="simple" csTypeId="urn:microsoft.com/office/officeart/2005/8/colors/colorful2" csCatId="colorful" phldr="1"/>
      <dgm:spPr/>
      <dgm:t>
        <a:bodyPr/>
        <a:lstStyle/>
        <a:p>
          <a:endParaRPr lang="es-ES"/>
        </a:p>
      </dgm:t>
    </dgm:pt>
    <dgm:pt modelId="{3F242AD8-B475-4C45-B6A9-C5355F455194}">
      <dgm:prSet phldrT="[Texto]" custT="1"/>
      <dgm:spPr/>
      <dgm:t>
        <a:bodyPr/>
        <a:lstStyle/>
        <a:p>
          <a:r>
            <a:rPr lang="es-MX" sz="900" b="1" dirty="0" smtClean="0"/>
            <a:t>CREACIÓN DE UN MANUAL PARA IMPLEMENTAR EL CONCEPTO DE VALOR COMPARTIDO PARA LA EMPRESA XYZ EN EL ECUADOR</a:t>
          </a:r>
          <a:endParaRPr lang="es-ES" sz="900" b="1" dirty="0"/>
        </a:p>
      </dgm:t>
    </dgm:pt>
    <dgm:pt modelId="{E492392A-3FE9-4F33-BC33-B330E8B8738D}" type="parTrans" cxnId="{90BF139C-A97B-4312-A27F-0950E7122E4C}">
      <dgm:prSet/>
      <dgm:spPr/>
      <dgm:t>
        <a:bodyPr/>
        <a:lstStyle/>
        <a:p>
          <a:endParaRPr lang="es-ES"/>
        </a:p>
      </dgm:t>
    </dgm:pt>
    <dgm:pt modelId="{9F742FA8-38D7-471A-95AA-3E31384D0AD0}" type="sibTrans" cxnId="{90BF139C-A97B-4312-A27F-0950E7122E4C}">
      <dgm:prSet/>
      <dgm:spPr/>
      <dgm:t>
        <a:bodyPr/>
        <a:lstStyle/>
        <a:p>
          <a:endParaRPr lang="es-ES"/>
        </a:p>
      </dgm:t>
    </dgm:pt>
    <dgm:pt modelId="{D82F89CD-1318-4E1F-9A14-CD8155D6C9B8}">
      <dgm:prSet phldrT="[Texto]"/>
      <dgm:spPr/>
      <dgm:t>
        <a:bodyPr/>
        <a:lstStyle/>
        <a:p>
          <a:r>
            <a:rPr lang="es-MX" b="1" dirty="0" smtClean="0"/>
            <a:t>IMPACTO DE LA CREACIÓN DE VALOR COMPARTIDA, RESPONSABILIDAD SOCIAL Y RESPONSABILIDAD SOCIAL CORPORATIVA EN EMPRESAS MULTINACIONALES DEL ECUADOR</a:t>
          </a:r>
          <a:endParaRPr lang="es-ES" b="1" dirty="0"/>
        </a:p>
      </dgm:t>
    </dgm:pt>
    <dgm:pt modelId="{74663C58-7DA0-4976-B381-217EC69A28D7}" type="parTrans" cxnId="{DB9EDA44-9D74-4C15-83AC-EED9427E39A1}">
      <dgm:prSet/>
      <dgm:spPr/>
      <dgm:t>
        <a:bodyPr/>
        <a:lstStyle/>
        <a:p>
          <a:endParaRPr lang="es-ES"/>
        </a:p>
      </dgm:t>
    </dgm:pt>
    <dgm:pt modelId="{795F8F32-7F45-43A3-9273-5A2FA3F0CBC1}" type="sibTrans" cxnId="{DB9EDA44-9D74-4C15-83AC-EED9427E39A1}">
      <dgm:prSet/>
      <dgm:spPr/>
      <dgm:t>
        <a:bodyPr/>
        <a:lstStyle/>
        <a:p>
          <a:endParaRPr lang="es-ES"/>
        </a:p>
      </dgm:t>
    </dgm:pt>
    <dgm:pt modelId="{29F6715F-0FEC-44E9-9F54-DE6714CFEDA1}">
      <dgm:prSet phldrT="[Texto]" custT="1"/>
      <dgm:spPr/>
      <dgm:t>
        <a:bodyPr/>
        <a:lstStyle/>
        <a:p>
          <a:r>
            <a:rPr lang="es-ES" sz="900" dirty="0" smtClean="0"/>
            <a:t>De 14 empresas solo 5, desarrollan proyectos y son responsables, significando solo el 35% lo que es muy bajo</a:t>
          </a:r>
          <a:endParaRPr lang="es-ES" sz="900" dirty="0"/>
        </a:p>
      </dgm:t>
    </dgm:pt>
    <dgm:pt modelId="{74B653B6-C2A8-412F-8CAA-F24522B95F8E}" type="parTrans" cxnId="{2533DC00-8FDA-4CB3-88E7-FD815857572E}">
      <dgm:prSet/>
      <dgm:spPr/>
      <dgm:t>
        <a:bodyPr/>
        <a:lstStyle/>
        <a:p>
          <a:endParaRPr lang="es-ES"/>
        </a:p>
      </dgm:t>
    </dgm:pt>
    <dgm:pt modelId="{513A3B23-A053-410E-A5D7-AF0D6409D359}" type="sibTrans" cxnId="{2533DC00-8FDA-4CB3-88E7-FD815857572E}">
      <dgm:prSet/>
      <dgm:spPr/>
      <dgm:t>
        <a:bodyPr/>
        <a:lstStyle/>
        <a:p>
          <a:endParaRPr lang="es-ES"/>
        </a:p>
      </dgm:t>
    </dgm:pt>
    <dgm:pt modelId="{E994C0D1-3B31-4C2A-A336-00FB70D2C81E}">
      <dgm:prSet phldrT="[Texto]" custT="1"/>
      <dgm:spPr/>
      <dgm:t>
        <a:bodyPr/>
        <a:lstStyle/>
        <a:p>
          <a:r>
            <a:rPr lang="es-ES" sz="900" dirty="0" smtClean="0"/>
            <a:t>Detecto que la empresa no contaba con los parámetros necesarios para ejercer una actividad económica eficiente.</a:t>
          </a:r>
          <a:endParaRPr lang="es-ES" sz="900" dirty="0"/>
        </a:p>
      </dgm:t>
    </dgm:pt>
    <dgm:pt modelId="{9E162DC3-70A3-4F20-BE86-7B70F4A95674}" type="parTrans" cxnId="{539B6ECB-3802-4D9E-9170-013C6C8DA871}">
      <dgm:prSet/>
      <dgm:spPr/>
      <dgm:t>
        <a:bodyPr/>
        <a:lstStyle/>
        <a:p>
          <a:endParaRPr lang="es-ES"/>
        </a:p>
      </dgm:t>
    </dgm:pt>
    <dgm:pt modelId="{D9756576-2F25-428E-8869-DC2512F5C453}" type="sibTrans" cxnId="{539B6ECB-3802-4D9E-9170-013C6C8DA871}">
      <dgm:prSet/>
      <dgm:spPr/>
      <dgm:t>
        <a:bodyPr/>
        <a:lstStyle/>
        <a:p>
          <a:endParaRPr lang="es-ES"/>
        </a:p>
      </dgm:t>
    </dgm:pt>
    <dgm:pt modelId="{D8B90EA0-A642-42AE-91B5-682177BA7154}">
      <dgm:prSet phldrT="[Texto]"/>
      <dgm:spPr/>
      <dgm:t>
        <a:bodyPr/>
        <a:lstStyle/>
        <a:p>
          <a:r>
            <a:rPr lang="es-ES" b="1" dirty="0" smtClean="0"/>
            <a:t>TOYOTA, NESTLÉ Y IBM</a:t>
          </a:r>
          <a:endParaRPr lang="es-ES" b="1" dirty="0"/>
        </a:p>
      </dgm:t>
    </dgm:pt>
    <dgm:pt modelId="{1229CA0D-2247-4D86-AFDD-7D304A885046}" type="parTrans" cxnId="{625E732C-B4C2-41C5-88C0-A9D50EC6EAD2}">
      <dgm:prSet/>
      <dgm:spPr/>
      <dgm:t>
        <a:bodyPr/>
        <a:lstStyle/>
        <a:p>
          <a:endParaRPr lang="es-ES"/>
        </a:p>
      </dgm:t>
    </dgm:pt>
    <dgm:pt modelId="{C713E84A-0C7A-414E-A350-BD40F0ABBF06}" type="sibTrans" cxnId="{625E732C-B4C2-41C5-88C0-A9D50EC6EAD2}">
      <dgm:prSet/>
      <dgm:spPr/>
      <dgm:t>
        <a:bodyPr/>
        <a:lstStyle/>
        <a:p>
          <a:endParaRPr lang="es-ES"/>
        </a:p>
      </dgm:t>
    </dgm:pt>
    <dgm:pt modelId="{1CC956C7-66C7-4882-9D10-3984197EBFD2}">
      <dgm:prSet phldrT="[Texto]" custT="1"/>
      <dgm:spPr/>
      <dgm:t>
        <a:bodyPr/>
        <a:lstStyle/>
        <a:p>
          <a:r>
            <a:rPr lang="es-ES" sz="900" dirty="0" smtClean="0"/>
            <a:t>Crea valor compartido mediante las acciones de concientización con el medio ambiente, proveedores y clientes, entre otros.</a:t>
          </a:r>
          <a:endParaRPr lang="es-ES" sz="900" dirty="0"/>
        </a:p>
      </dgm:t>
    </dgm:pt>
    <dgm:pt modelId="{C5048515-43BD-4FFF-AA1C-64465A02433C}" type="parTrans" cxnId="{53482661-C342-47CC-AB7A-34FCD6B7C45C}">
      <dgm:prSet/>
      <dgm:spPr/>
      <dgm:t>
        <a:bodyPr/>
        <a:lstStyle/>
        <a:p>
          <a:endParaRPr lang="es-ES"/>
        </a:p>
      </dgm:t>
    </dgm:pt>
    <dgm:pt modelId="{9393AF1C-1645-4243-8CD1-1A2DC7B11830}" type="sibTrans" cxnId="{53482661-C342-47CC-AB7A-34FCD6B7C45C}">
      <dgm:prSet/>
      <dgm:spPr/>
      <dgm:t>
        <a:bodyPr/>
        <a:lstStyle/>
        <a:p>
          <a:endParaRPr lang="es-ES"/>
        </a:p>
      </dgm:t>
    </dgm:pt>
    <dgm:pt modelId="{6A3EE105-143A-4141-8F60-8644708995D7}">
      <dgm:prSet phldrT="[Texto]" custT="1"/>
      <dgm:spPr/>
      <dgm:t>
        <a:bodyPr/>
        <a:lstStyle/>
        <a:p>
          <a:r>
            <a:rPr lang="es-ES" sz="900" dirty="0" smtClean="0"/>
            <a:t>Se dirigen mediante cuatro principios:</a:t>
          </a:r>
          <a:endParaRPr lang="es-ES" sz="900" dirty="0"/>
        </a:p>
      </dgm:t>
    </dgm:pt>
    <dgm:pt modelId="{98DA82BE-E814-4D23-A50B-A4AF32A77952}" type="parTrans" cxnId="{FF409B9B-FC43-4058-870C-49ADE85539DF}">
      <dgm:prSet/>
      <dgm:spPr/>
      <dgm:t>
        <a:bodyPr/>
        <a:lstStyle/>
        <a:p>
          <a:endParaRPr lang="es-ES"/>
        </a:p>
      </dgm:t>
    </dgm:pt>
    <dgm:pt modelId="{5D2D8291-2768-410A-A662-6F5DA485CBCC}" type="sibTrans" cxnId="{FF409B9B-FC43-4058-870C-49ADE85539DF}">
      <dgm:prSet/>
      <dgm:spPr/>
      <dgm:t>
        <a:bodyPr/>
        <a:lstStyle/>
        <a:p>
          <a:endParaRPr lang="es-ES"/>
        </a:p>
      </dgm:t>
    </dgm:pt>
    <dgm:pt modelId="{B0B07E3A-2F47-486A-9AB3-757E61BC8A1A}">
      <dgm:prSet custT="1"/>
      <dgm:spPr/>
      <dgm:t>
        <a:bodyPr/>
        <a:lstStyle/>
        <a:p>
          <a:r>
            <a:rPr lang="es-MX" sz="900" dirty="0" smtClean="0"/>
            <a:t>El manejo global de la cadena de valor</a:t>
          </a:r>
          <a:endParaRPr lang="es-ES" sz="900" dirty="0" smtClean="0"/>
        </a:p>
      </dgm:t>
    </dgm:pt>
    <dgm:pt modelId="{1C417978-177A-4510-81EA-E2BC5F1CCD69}" type="parTrans" cxnId="{9F10089D-C0FB-4227-B200-4327F0C8EC70}">
      <dgm:prSet/>
      <dgm:spPr/>
      <dgm:t>
        <a:bodyPr/>
        <a:lstStyle/>
        <a:p>
          <a:endParaRPr lang="es-ES"/>
        </a:p>
      </dgm:t>
    </dgm:pt>
    <dgm:pt modelId="{80EFD129-0938-4B7C-A445-DE9A2A7AB46F}" type="sibTrans" cxnId="{9F10089D-C0FB-4227-B200-4327F0C8EC70}">
      <dgm:prSet/>
      <dgm:spPr/>
      <dgm:t>
        <a:bodyPr/>
        <a:lstStyle/>
        <a:p>
          <a:endParaRPr lang="es-ES"/>
        </a:p>
      </dgm:t>
    </dgm:pt>
    <dgm:pt modelId="{FB8E1C9A-AC40-4813-A94A-36D7AC71F5FF}">
      <dgm:prSet custT="1"/>
      <dgm:spPr/>
      <dgm:t>
        <a:bodyPr/>
        <a:lstStyle/>
        <a:p>
          <a:r>
            <a:rPr lang="es-MX" sz="900" dirty="0" smtClean="0"/>
            <a:t>El soporte a los empleados y comunidad.</a:t>
          </a:r>
          <a:endParaRPr lang="es-ES" sz="900" dirty="0" smtClean="0"/>
        </a:p>
      </dgm:t>
    </dgm:pt>
    <dgm:pt modelId="{AC92C027-52E1-43E3-ADC5-D347318E523C}" type="parTrans" cxnId="{5069CD82-2558-4085-BB27-9EFD01368ACE}">
      <dgm:prSet/>
      <dgm:spPr/>
      <dgm:t>
        <a:bodyPr/>
        <a:lstStyle/>
        <a:p>
          <a:endParaRPr lang="es-ES"/>
        </a:p>
      </dgm:t>
    </dgm:pt>
    <dgm:pt modelId="{D1F3EE2D-D8ED-485A-BDF9-F5D99DBF856D}" type="sibTrans" cxnId="{5069CD82-2558-4085-BB27-9EFD01368ACE}">
      <dgm:prSet/>
      <dgm:spPr/>
      <dgm:t>
        <a:bodyPr/>
        <a:lstStyle/>
        <a:p>
          <a:endParaRPr lang="es-ES"/>
        </a:p>
      </dgm:t>
    </dgm:pt>
    <dgm:pt modelId="{A1BB6F76-90FB-4BB9-8084-4CA1816162BA}">
      <dgm:prSet custT="1"/>
      <dgm:spPr/>
      <dgm:t>
        <a:bodyPr/>
        <a:lstStyle/>
        <a:p>
          <a:r>
            <a:rPr lang="es-MX" sz="900" dirty="0" smtClean="0"/>
            <a:t>El gobierno, la ética y la integridad de la compañía</a:t>
          </a:r>
          <a:endParaRPr lang="es-ES" sz="900" dirty="0" smtClean="0"/>
        </a:p>
      </dgm:t>
    </dgm:pt>
    <dgm:pt modelId="{4DAA1C10-499B-4147-833B-BD8048119E00}" type="parTrans" cxnId="{DAD6C8C3-60B3-4F19-9430-A96953544476}">
      <dgm:prSet/>
      <dgm:spPr/>
      <dgm:t>
        <a:bodyPr/>
        <a:lstStyle/>
        <a:p>
          <a:endParaRPr lang="es-ES"/>
        </a:p>
      </dgm:t>
    </dgm:pt>
    <dgm:pt modelId="{8AD58681-24CA-440A-9200-B3AB4A9FD3B1}" type="sibTrans" cxnId="{DAD6C8C3-60B3-4F19-9430-A96953544476}">
      <dgm:prSet/>
      <dgm:spPr/>
      <dgm:t>
        <a:bodyPr/>
        <a:lstStyle/>
        <a:p>
          <a:endParaRPr lang="es-ES"/>
        </a:p>
      </dgm:t>
    </dgm:pt>
    <dgm:pt modelId="{491079C4-BB1E-4FE5-ABA7-5BBE05C7B193}">
      <dgm:prSet phldrT="[Texto]" custT="1"/>
      <dgm:spPr/>
      <dgm:t>
        <a:bodyPr/>
        <a:lstStyle/>
        <a:p>
          <a:r>
            <a:rPr lang="es-MX" sz="900" dirty="0" smtClean="0"/>
            <a:t>El impacto de los productos y operaciones en el medio ambiente</a:t>
          </a:r>
          <a:endParaRPr lang="es-ES" sz="900" dirty="0"/>
        </a:p>
      </dgm:t>
    </dgm:pt>
    <dgm:pt modelId="{80527FB6-D1EE-4E6D-8DDD-56BC64BD5EAC}" type="parTrans" cxnId="{66326287-CA83-4D03-AAB6-AB7BF22BE4DC}">
      <dgm:prSet/>
      <dgm:spPr/>
      <dgm:t>
        <a:bodyPr/>
        <a:lstStyle/>
        <a:p>
          <a:endParaRPr lang="es-ES"/>
        </a:p>
      </dgm:t>
    </dgm:pt>
    <dgm:pt modelId="{E56EA0EE-107A-4FC3-A851-388C7FAF35D9}" type="sibTrans" cxnId="{66326287-CA83-4D03-AAB6-AB7BF22BE4DC}">
      <dgm:prSet/>
      <dgm:spPr/>
      <dgm:t>
        <a:bodyPr/>
        <a:lstStyle/>
        <a:p>
          <a:endParaRPr lang="es-ES"/>
        </a:p>
      </dgm:t>
    </dgm:pt>
    <dgm:pt modelId="{79E5158B-F2B1-41F4-AB4E-FAF190FCE090}" type="pres">
      <dgm:prSet presAssocID="{98F09055-1864-49B0-8739-0309AD31CDB9}" presName="Name0" presStyleCnt="0">
        <dgm:presLayoutVars>
          <dgm:dir/>
          <dgm:animLvl val="lvl"/>
          <dgm:resizeHandles/>
        </dgm:presLayoutVars>
      </dgm:prSet>
      <dgm:spPr/>
      <dgm:t>
        <a:bodyPr/>
        <a:lstStyle/>
        <a:p>
          <a:endParaRPr lang="es-ES"/>
        </a:p>
      </dgm:t>
    </dgm:pt>
    <dgm:pt modelId="{28D0D6A9-EACA-4B39-8EB9-77F9A73C9908}" type="pres">
      <dgm:prSet presAssocID="{3F242AD8-B475-4C45-B6A9-C5355F455194}" presName="linNode" presStyleCnt="0"/>
      <dgm:spPr/>
    </dgm:pt>
    <dgm:pt modelId="{AE878156-E3CE-4727-AEE6-095511F697F8}" type="pres">
      <dgm:prSet presAssocID="{3F242AD8-B475-4C45-B6A9-C5355F455194}" presName="parentShp" presStyleLbl="node1" presStyleIdx="0" presStyleCnt="3" custScaleX="67804" custScaleY="111799">
        <dgm:presLayoutVars>
          <dgm:bulletEnabled val="1"/>
        </dgm:presLayoutVars>
      </dgm:prSet>
      <dgm:spPr/>
      <dgm:t>
        <a:bodyPr/>
        <a:lstStyle/>
        <a:p>
          <a:endParaRPr lang="es-ES"/>
        </a:p>
      </dgm:t>
    </dgm:pt>
    <dgm:pt modelId="{D0BA7D0B-FCA9-4D2B-AA0C-3044DCCEC1F3}" type="pres">
      <dgm:prSet presAssocID="{3F242AD8-B475-4C45-B6A9-C5355F455194}" presName="childShp" presStyleLbl="bgAccFollowNode1" presStyleIdx="0" presStyleCnt="3" custScaleX="48941" custScaleY="87891" custLinFactNeighborX="-40" custLinFactNeighborY="2208">
        <dgm:presLayoutVars>
          <dgm:bulletEnabled val="1"/>
        </dgm:presLayoutVars>
      </dgm:prSet>
      <dgm:spPr/>
      <dgm:t>
        <a:bodyPr/>
        <a:lstStyle/>
        <a:p>
          <a:endParaRPr lang="es-ES"/>
        </a:p>
      </dgm:t>
    </dgm:pt>
    <dgm:pt modelId="{51163032-1AE2-4968-87B1-6B20AAB1037B}" type="pres">
      <dgm:prSet presAssocID="{9F742FA8-38D7-471A-95AA-3E31384D0AD0}" presName="spacing" presStyleCnt="0"/>
      <dgm:spPr/>
    </dgm:pt>
    <dgm:pt modelId="{1470D4B8-39D0-4F5B-A221-40C6125B713A}" type="pres">
      <dgm:prSet presAssocID="{D82F89CD-1318-4E1F-9A14-CD8155D6C9B8}" presName="linNode" presStyleCnt="0"/>
      <dgm:spPr/>
    </dgm:pt>
    <dgm:pt modelId="{8E92FEC0-359D-4E09-A56C-A4E069F8C96B}" type="pres">
      <dgm:prSet presAssocID="{D82F89CD-1318-4E1F-9A14-CD8155D6C9B8}" presName="parentShp" presStyleLbl="node1" presStyleIdx="1" presStyleCnt="3" custScaleX="67804" custScaleY="106339" custLinFactNeighborX="-42901" custLinFactNeighborY="2322">
        <dgm:presLayoutVars>
          <dgm:bulletEnabled val="1"/>
        </dgm:presLayoutVars>
      </dgm:prSet>
      <dgm:spPr/>
      <dgm:t>
        <a:bodyPr/>
        <a:lstStyle/>
        <a:p>
          <a:endParaRPr lang="es-ES"/>
        </a:p>
      </dgm:t>
    </dgm:pt>
    <dgm:pt modelId="{69AE92E5-FEA2-4788-98C1-0E5AF2FF6C3F}" type="pres">
      <dgm:prSet presAssocID="{D82F89CD-1318-4E1F-9A14-CD8155D6C9B8}" presName="childShp" presStyleLbl="bgAccFollowNode1" presStyleIdx="1" presStyleCnt="3" custScaleX="55816" custScaleY="89321" custLinFactNeighborX="-48765" custLinFactNeighborY="720">
        <dgm:presLayoutVars>
          <dgm:bulletEnabled val="1"/>
        </dgm:presLayoutVars>
      </dgm:prSet>
      <dgm:spPr/>
      <dgm:t>
        <a:bodyPr/>
        <a:lstStyle/>
        <a:p>
          <a:endParaRPr lang="es-ES"/>
        </a:p>
      </dgm:t>
    </dgm:pt>
    <dgm:pt modelId="{9009C5B6-268B-4A42-96B4-C2DFC12BA209}" type="pres">
      <dgm:prSet presAssocID="{795F8F32-7F45-43A3-9273-5A2FA3F0CBC1}" presName="spacing" presStyleCnt="0"/>
      <dgm:spPr/>
    </dgm:pt>
    <dgm:pt modelId="{D4F6530C-81E9-46FD-84BB-CAE3A6FE01A7}" type="pres">
      <dgm:prSet presAssocID="{D8B90EA0-A642-42AE-91B5-682177BA7154}" presName="linNode" presStyleCnt="0"/>
      <dgm:spPr/>
    </dgm:pt>
    <dgm:pt modelId="{52560CC1-5FD6-4613-A118-0FCE5908E1CC}" type="pres">
      <dgm:prSet presAssocID="{D8B90EA0-A642-42AE-91B5-682177BA7154}" presName="parentShp" presStyleLbl="node1" presStyleIdx="2" presStyleCnt="3" custScaleX="41851" custLinFactNeighborX="10599" custLinFactNeighborY="-3173">
        <dgm:presLayoutVars>
          <dgm:bulletEnabled val="1"/>
        </dgm:presLayoutVars>
      </dgm:prSet>
      <dgm:spPr/>
      <dgm:t>
        <a:bodyPr/>
        <a:lstStyle/>
        <a:p>
          <a:endParaRPr lang="es-ES"/>
        </a:p>
      </dgm:t>
    </dgm:pt>
    <dgm:pt modelId="{1FA166E2-5E62-48C5-81EE-B2D4D4486AE8}" type="pres">
      <dgm:prSet presAssocID="{D8B90EA0-A642-42AE-91B5-682177BA7154}" presName="childShp" presStyleLbl="bgAccFollowNode1" presStyleIdx="2" presStyleCnt="3" custLinFactNeighborX="16349" custLinFactNeighborY="-3173">
        <dgm:presLayoutVars>
          <dgm:bulletEnabled val="1"/>
        </dgm:presLayoutVars>
      </dgm:prSet>
      <dgm:spPr/>
      <dgm:t>
        <a:bodyPr/>
        <a:lstStyle/>
        <a:p>
          <a:endParaRPr lang="es-ES"/>
        </a:p>
      </dgm:t>
    </dgm:pt>
  </dgm:ptLst>
  <dgm:cxnLst>
    <dgm:cxn modelId="{16EF646D-324C-4ACD-8856-B9C7D5BEFEEB}" type="presOf" srcId="{D8B90EA0-A642-42AE-91B5-682177BA7154}" destId="{52560CC1-5FD6-4613-A118-0FCE5908E1CC}" srcOrd="0" destOrd="0" presId="urn:microsoft.com/office/officeart/2005/8/layout/vList6"/>
    <dgm:cxn modelId="{7CC0D158-F158-4515-A011-887606DBB194}" type="presOf" srcId="{98F09055-1864-49B0-8739-0309AD31CDB9}" destId="{79E5158B-F2B1-41F4-AB4E-FAF190FCE090}" srcOrd="0" destOrd="0" presId="urn:microsoft.com/office/officeart/2005/8/layout/vList6"/>
    <dgm:cxn modelId="{625E732C-B4C2-41C5-88C0-A9D50EC6EAD2}" srcId="{98F09055-1864-49B0-8739-0309AD31CDB9}" destId="{D8B90EA0-A642-42AE-91B5-682177BA7154}" srcOrd="2" destOrd="0" parTransId="{1229CA0D-2247-4D86-AFDD-7D304A885046}" sibTransId="{C713E84A-0C7A-414E-A350-BD40F0ABBF06}"/>
    <dgm:cxn modelId="{9F10089D-C0FB-4227-B200-4327F0C8EC70}" srcId="{6A3EE105-143A-4141-8F60-8644708995D7}" destId="{B0B07E3A-2F47-486A-9AB3-757E61BC8A1A}" srcOrd="1" destOrd="0" parTransId="{1C417978-177A-4510-81EA-E2BC5F1CCD69}" sibTransId="{80EFD129-0938-4B7C-A445-DE9A2A7AB46F}"/>
    <dgm:cxn modelId="{3163FE53-6BBB-44C3-A56C-E3032FD59550}" type="presOf" srcId="{491079C4-BB1E-4FE5-ABA7-5BBE05C7B193}" destId="{1FA166E2-5E62-48C5-81EE-B2D4D4486AE8}" srcOrd="0" destOrd="2" presId="urn:microsoft.com/office/officeart/2005/8/layout/vList6"/>
    <dgm:cxn modelId="{66326287-CA83-4D03-AAB6-AB7BF22BE4DC}" srcId="{6A3EE105-143A-4141-8F60-8644708995D7}" destId="{491079C4-BB1E-4FE5-ABA7-5BBE05C7B193}" srcOrd="0" destOrd="0" parTransId="{80527FB6-D1EE-4E6D-8DDD-56BC64BD5EAC}" sibTransId="{E56EA0EE-107A-4FC3-A851-388C7FAF35D9}"/>
    <dgm:cxn modelId="{D47880C4-4F11-4DBF-A060-8C642A47C320}" type="presOf" srcId="{A1BB6F76-90FB-4BB9-8084-4CA1816162BA}" destId="{1FA166E2-5E62-48C5-81EE-B2D4D4486AE8}" srcOrd="0" destOrd="5" presId="urn:microsoft.com/office/officeart/2005/8/layout/vList6"/>
    <dgm:cxn modelId="{5069CD82-2558-4085-BB27-9EFD01368ACE}" srcId="{6A3EE105-143A-4141-8F60-8644708995D7}" destId="{FB8E1C9A-AC40-4813-A94A-36D7AC71F5FF}" srcOrd="2" destOrd="0" parTransId="{AC92C027-52E1-43E3-ADC5-D347318E523C}" sibTransId="{D1F3EE2D-D8ED-485A-BDF9-F5D99DBF856D}"/>
    <dgm:cxn modelId="{DB9EDA44-9D74-4C15-83AC-EED9427E39A1}" srcId="{98F09055-1864-49B0-8739-0309AD31CDB9}" destId="{D82F89CD-1318-4E1F-9A14-CD8155D6C9B8}" srcOrd="1" destOrd="0" parTransId="{74663C58-7DA0-4976-B381-217EC69A28D7}" sibTransId="{795F8F32-7F45-43A3-9273-5A2FA3F0CBC1}"/>
    <dgm:cxn modelId="{F8524E6F-8FAC-4910-9F3E-C6A643530EF9}" type="presOf" srcId="{D82F89CD-1318-4E1F-9A14-CD8155D6C9B8}" destId="{8E92FEC0-359D-4E09-A56C-A4E069F8C96B}" srcOrd="0" destOrd="0" presId="urn:microsoft.com/office/officeart/2005/8/layout/vList6"/>
    <dgm:cxn modelId="{D9369F0B-039B-440A-B31C-E0E78B5022A7}" type="presOf" srcId="{3F242AD8-B475-4C45-B6A9-C5355F455194}" destId="{AE878156-E3CE-4727-AEE6-095511F697F8}" srcOrd="0" destOrd="0" presId="urn:microsoft.com/office/officeart/2005/8/layout/vList6"/>
    <dgm:cxn modelId="{282F9BA4-6188-4DC8-BAFE-31D407085B26}" type="presOf" srcId="{29F6715F-0FEC-44E9-9F54-DE6714CFEDA1}" destId="{69AE92E5-FEA2-4788-98C1-0E5AF2FF6C3F}" srcOrd="0" destOrd="0" presId="urn:microsoft.com/office/officeart/2005/8/layout/vList6"/>
    <dgm:cxn modelId="{A52BDE6E-311E-4632-AADF-9A9F652671F0}" type="presOf" srcId="{B0B07E3A-2F47-486A-9AB3-757E61BC8A1A}" destId="{1FA166E2-5E62-48C5-81EE-B2D4D4486AE8}" srcOrd="0" destOrd="3" presId="urn:microsoft.com/office/officeart/2005/8/layout/vList6"/>
    <dgm:cxn modelId="{BA2E750D-1C4B-4129-8BD8-838C9045DCEE}" type="presOf" srcId="{6A3EE105-143A-4141-8F60-8644708995D7}" destId="{1FA166E2-5E62-48C5-81EE-B2D4D4486AE8}" srcOrd="0" destOrd="1" presId="urn:microsoft.com/office/officeart/2005/8/layout/vList6"/>
    <dgm:cxn modelId="{DAD6C8C3-60B3-4F19-9430-A96953544476}" srcId="{6A3EE105-143A-4141-8F60-8644708995D7}" destId="{A1BB6F76-90FB-4BB9-8084-4CA1816162BA}" srcOrd="3" destOrd="0" parTransId="{4DAA1C10-499B-4147-833B-BD8048119E00}" sibTransId="{8AD58681-24CA-440A-9200-B3AB4A9FD3B1}"/>
    <dgm:cxn modelId="{539B6ECB-3802-4D9E-9170-013C6C8DA871}" srcId="{3F242AD8-B475-4C45-B6A9-C5355F455194}" destId="{E994C0D1-3B31-4C2A-A336-00FB70D2C81E}" srcOrd="0" destOrd="0" parTransId="{9E162DC3-70A3-4F20-BE86-7B70F4A95674}" sibTransId="{D9756576-2F25-428E-8869-DC2512F5C453}"/>
    <dgm:cxn modelId="{54C26B31-9412-48D0-983A-99A76B4A6FF9}" type="presOf" srcId="{1CC956C7-66C7-4882-9D10-3984197EBFD2}" destId="{1FA166E2-5E62-48C5-81EE-B2D4D4486AE8}" srcOrd="0" destOrd="0" presId="urn:microsoft.com/office/officeart/2005/8/layout/vList6"/>
    <dgm:cxn modelId="{2533DC00-8FDA-4CB3-88E7-FD815857572E}" srcId="{D82F89CD-1318-4E1F-9A14-CD8155D6C9B8}" destId="{29F6715F-0FEC-44E9-9F54-DE6714CFEDA1}" srcOrd="0" destOrd="0" parTransId="{74B653B6-C2A8-412F-8CAA-F24522B95F8E}" sibTransId="{513A3B23-A053-410E-A5D7-AF0D6409D359}"/>
    <dgm:cxn modelId="{90BF139C-A97B-4312-A27F-0950E7122E4C}" srcId="{98F09055-1864-49B0-8739-0309AD31CDB9}" destId="{3F242AD8-B475-4C45-B6A9-C5355F455194}" srcOrd="0" destOrd="0" parTransId="{E492392A-3FE9-4F33-BC33-B330E8B8738D}" sibTransId="{9F742FA8-38D7-471A-95AA-3E31384D0AD0}"/>
    <dgm:cxn modelId="{53482661-C342-47CC-AB7A-34FCD6B7C45C}" srcId="{D8B90EA0-A642-42AE-91B5-682177BA7154}" destId="{1CC956C7-66C7-4882-9D10-3984197EBFD2}" srcOrd="0" destOrd="0" parTransId="{C5048515-43BD-4FFF-AA1C-64465A02433C}" sibTransId="{9393AF1C-1645-4243-8CD1-1A2DC7B11830}"/>
    <dgm:cxn modelId="{3151474D-A753-421D-944B-5AF508C30B75}" type="presOf" srcId="{E994C0D1-3B31-4C2A-A336-00FB70D2C81E}" destId="{D0BA7D0B-FCA9-4D2B-AA0C-3044DCCEC1F3}" srcOrd="0" destOrd="0" presId="urn:microsoft.com/office/officeart/2005/8/layout/vList6"/>
    <dgm:cxn modelId="{FF409B9B-FC43-4058-870C-49ADE85539DF}" srcId="{D8B90EA0-A642-42AE-91B5-682177BA7154}" destId="{6A3EE105-143A-4141-8F60-8644708995D7}" srcOrd="1" destOrd="0" parTransId="{98DA82BE-E814-4D23-A50B-A4AF32A77952}" sibTransId="{5D2D8291-2768-410A-A662-6F5DA485CBCC}"/>
    <dgm:cxn modelId="{EA4C4720-8C2A-4C33-B779-32FC7E6F2545}" type="presOf" srcId="{FB8E1C9A-AC40-4813-A94A-36D7AC71F5FF}" destId="{1FA166E2-5E62-48C5-81EE-B2D4D4486AE8}" srcOrd="0" destOrd="4" presId="urn:microsoft.com/office/officeart/2005/8/layout/vList6"/>
    <dgm:cxn modelId="{DC1580FA-7164-47AE-8A42-222AE5DDD82B}" type="presParOf" srcId="{79E5158B-F2B1-41F4-AB4E-FAF190FCE090}" destId="{28D0D6A9-EACA-4B39-8EB9-77F9A73C9908}" srcOrd="0" destOrd="0" presId="urn:microsoft.com/office/officeart/2005/8/layout/vList6"/>
    <dgm:cxn modelId="{735A9D56-F71E-4087-A296-479A95C7ECCA}" type="presParOf" srcId="{28D0D6A9-EACA-4B39-8EB9-77F9A73C9908}" destId="{AE878156-E3CE-4727-AEE6-095511F697F8}" srcOrd="0" destOrd="0" presId="urn:microsoft.com/office/officeart/2005/8/layout/vList6"/>
    <dgm:cxn modelId="{3B8E08EE-58A4-404A-A5EB-34782733282B}" type="presParOf" srcId="{28D0D6A9-EACA-4B39-8EB9-77F9A73C9908}" destId="{D0BA7D0B-FCA9-4D2B-AA0C-3044DCCEC1F3}" srcOrd="1" destOrd="0" presId="urn:microsoft.com/office/officeart/2005/8/layout/vList6"/>
    <dgm:cxn modelId="{937C8EB8-470D-44B9-9E1F-54734AD9CC62}" type="presParOf" srcId="{79E5158B-F2B1-41F4-AB4E-FAF190FCE090}" destId="{51163032-1AE2-4968-87B1-6B20AAB1037B}" srcOrd="1" destOrd="0" presId="urn:microsoft.com/office/officeart/2005/8/layout/vList6"/>
    <dgm:cxn modelId="{38C7A026-E8BD-4584-9D49-7920987FD9F2}" type="presParOf" srcId="{79E5158B-F2B1-41F4-AB4E-FAF190FCE090}" destId="{1470D4B8-39D0-4F5B-A221-40C6125B713A}" srcOrd="2" destOrd="0" presId="urn:microsoft.com/office/officeart/2005/8/layout/vList6"/>
    <dgm:cxn modelId="{95CD6C1C-79D7-46F7-B8C8-0E770493BF65}" type="presParOf" srcId="{1470D4B8-39D0-4F5B-A221-40C6125B713A}" destId="{8E92FEC0-359D-4E09-A56C-A4E069F8C96B}" srcOrd="0" destOrd="0" presId="urn:microsoft.com/office/officeart/2005/8/layout/vList6"/>
    <dgm:cxn modelId="{AB299401-D273-45BF-8F9B-253A5B40D426}" type="presParOf" srcId="{1470D4B8-39D0-4F5B-A221-40C6125B713A}" destId="{69AE92E5-FEA2-4788-98C1-0E5AF2FF6C3F}" srcOrd="1" destOrd="0" presId="urn:microsoft.com/office/officeart/2005/8/layout/vList6"/>
    <dgm:cxn modelId="{B6A9D72F-0EE0-4A8D-B09B-9E5D19540A2E}" type="presParOf" srcId="{79E5158B-F2B1-41F4-AB4E-FAF190FCE090}" destId="{9009C5B6-268B-4A42-96B4-C2DFC12BA209}" srcOrd="3" destOrd="0" presId="urn:microsoft.com/office/officeart/2005/8/layout/vList6"/>
    <dgm:cxn modelId="{28FA01BD-992D-4666-A044-4800ABE2622A}" type="presParOf" srcId="{79E5158B-F2B1-41F4-AB4E-FAF190FCE090}" destId="{D4F6530C-81E9-46FD-84BB-CAE3A6FE01A7}" srcOrd="4" destOrd="0" presId="urn:microsoft.com/office/officeart/2005/8/layout/vList6"/>
    <dgm:cxn modelId="{1D805BDE-3312-496F-B722-2BD34C08103E}" type="presParOf" srcId="{D4F6530C-81E9-46FD-84BB-CAE3A6FE01A7}" destId="{52560CC1-5FD6-4613-A118-0FCE5908E1CC}" srcOrd="0" destOrd="0" presId="urn:microsoft.com/office/officeart/2005/8/layout/vList6"/>
    <dgm:cxn modelId="{346DBD2D-00E0-4863-A7FE-242D2A0C758B}" type="presParOf" srcId="{D4F6530C-81E9-46FD-84BB-CAE3A6FE01A7}" destId="{1FA166E2-5E62-48C5-81EE-B2D4D4486AE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7D48FF-E58F-4EAD-A3F0-319494A44238}" type="doc">
      <dgm:prSet loTypeId="urn:microsoft.com/office/officeart/2008/layout/AlternatingHexagons" loCatId="list" qsTypeId="urn:microsoft.com/office/officeart/2005/8/quickstyle/3d4" qsCatId="3D" csTypeId="urn:microsoft.com/office/officeart/2005/8/colors/colorful1" csCatId="colorful" phldr="1"/>
      <dgm:spPr/>
      <dgm:t>
        <a:bodyPr/>
        <a:lstStyle/>
        <a:p>
          <a:endParaRPr lang="es-EC"/>
        </a:p>
      </dgm:t>
    </dgm:pt>
    <dgm:pt modelId="{AF962A55-73EA-4CE2-A000-661C09FE01AD}">
      <dgm:prSet phldrT="[Texto]" custT="1"/>
      <dgm:spPr/>
      <dgm:t>
        <a:bodyPr/>
        <a:lstStyle/>
        <a:p>
          <a:r>
            <a:rPr lang="es-ES" sz="1200" b="0" cap="none" spc="0" dirty="0" smtClean="0">
              <a:ln w="0"/>
              <a:effectLst>
                <a:outerShdw blurRad="38100" dist="19050" dir="2700000" algn="tl" rotWithShape="0">
                  <a:schemeClr val="dk1">
                    <a:alpha val="40000"/>
                  </a:schemeClr>
                </a:outerShdw>
              </a:effectLst>
            </a:rPr>
            <a:t>Enfoque o método de investigación</a:t>
          </a:r>
          <a:endParaRPr lang="es-EC" sz="1200" b="0" cap="none" spc="0" dirty="0">
            <a:ln w="0"/>
            <a:effectLst>
              <a:outerShdw blurRad="38100" dist="19050" dir="2700000" algn="tl" rotWithShape="0">
                <a:schemeClr val="dk1">
                  <a:alpha val="40000"/>
                </a:schemeClr>
              </a:outerShdw>
            </a:effectLst>
          </a:endParaRPr>
        </a:p>
      </dgm:t>
    </dgm:pt>
    <dgm:pt modelId="{DF6B6528-78B7-4DF2-BDF5-8FDBD81363F7}" type="parTrans" cxnId="{2F85FF80-8602-4B8A-9ED7-20AC891BCAB4}">
      <dgm:prSet/>
      <dgm:spPr/>
      <dgm:t>
        <a:bodyPr/>
        <a:lstStyle/>
        <a:p>
          <a:endParaRPr lang="es-EC" sz="1800"/>
        </a:p>
      </dgm:t>
    </dgm:pt>
    <dgm:pt modelId="{5A08C6BC-BCFB-4B56-A940-6A5F0DD7C90E}" type="sibTrans" cxnId="{2F85FF80-8602-4B8A-9ED7-20AC891BCAB4}">
      <dgm:prSet/>
      <dgm:spPr/>
      <dgm:t>
        <a:bodyPr/>
        <a:lstStyle/>
        <a:p>
          <a:endParaRPr lang="es-EC" sz="1800"/>
        </a:p>
      </dgm:t>
    </dgm:pt>
    <dgm:pt modelId="{D10412A0-5A79-4041-BA47-734473AC8549}">
      <dgm:prSet phldrT="[Texto]" custT="1"/>
      <dgm:spPr/>
      <dgm:t>
        <a:bodyPr/>
        <a:lstStyle/>
        <a:p>
          <a:pPr algn="just"/>
          <a:r>
            <a:rPr lang="es-ES" sz="1200" dirty="0" smtClean="0"/>
            <a:t>Mixto</a:t>
          </a:r>
        </a:p>
        <a:p>
          <a:pPr algn="just"/>
          <a:r>
            <a:rPr lang="es-ES" sz="1200" dirty="0" smtClean="0"/>
            <a:t>(cualitativo-cuantitativo)</a:t>
          </a:r>
          <a:endParaRPr lang="es-EC" sz="1200" dirty="0"/>
        </a:p>
      </dgm:t>
    </dgm:pt>
    <dgm:pt modelId="{022BF8F0-A928-4DBC-905B-9F69295D88B8}" type="parTrans" cxnId="{B9CAA2CC-CA5A-449C-975B-73CAC9889C68}">
      <dgm:prSet/>
      <dgm:spPr/>
      <dgm:t>
        <a:bodyPr/>
        <a:lstStyle/>
        <a:p>
          <a:endParaRPr lang="es-EC" sz="1800"/>
        </a:p>
      </dgm:t>
    </dgm:pt>
    <dgm:pt modelId="{DD3667B4-01B6-4B22-A92A-13B7EC22C4AD}" type="sibTrans" cxnId="{B9CAA2CC-CA5A-449C-975B-73CAC9889C68}">
      <dgm:prSet/>
      <dgm:spPr/>
      <dgm:t>
        <a:bodyPr/>
        <a:lstStyle/>
        <a:p>
          <a:endParaRPr lang="es-EC" sz="1800"/>
        </a:p>
      </dgm:t>
    </dgm:pt>
    <dgm:pt modelId="{B2B5EF24-9436-483D-A0C3-8302ADA92933}">
      <dgm:prSet phldrT="[Texto]" custT="1"/>
      <dgm:spPr/>
      <dgm:t>
        <a:bodyPr/>
        <a:lstStyle/>
        <a:p>
          <a:r>
            <a:rPr lang="es-ES" sz="1200" dirty="0" smtClean="0"/>
            <a:t>Bibliográfica y documental</a:t>
          </a:r>
          <a:endParaRPr lang="es-EC" sz="1200" dirty="0"/>
        </a:p>
      </dgm:t>
    </dgm:pt>
    <dgm:pt modelId="{FF1EA8AE-E9B5-41CF-BAB7-58F1E206041C}" type="parTrans" cxnId="{A8453D76-A045-4BEA-9847-6C8B547DD129}">
      <dgm:prSet/>
      <dgm:spPr/>
      <dgm:t>
        <a:bodyPr/>
        <a:lstStyle/>
        <a:p>
          <a:endParaRPr lang="es-EC" sz="1800"/>
        </a:p>
      </dgm:t>
    </dgm:pt>
    <dgm:pt modelId="{C6CFCF1D-E9DA-4704-98D7-699DC929DBD0}" type="sibTrans" cxnId="{A8453D76-A045-4BEA-9847-6C8B547DD129}">
      <dgm:prSet/>
      <dgm:spPr/>
      <dgm:t>
        <a:bodyPr/>
        <a:lstStyle/>
        <a:p>
          <a:endParaRPr lang="es-EC" sz="1800"/>
        </a:p>
      </dgm:t>
    </dgm:pt>
    <dgm:pt modelId="{86927FB5-B011-41CE-92B6-FB112AAB164D}">
      <dgm:prSet phldrT="[Texto]" custT="1"/>
      <dgm:spPr/>
      <dgm:t>
        <a:bodyPr/>
        <a:lstStyle/>
        <a:p>
          <a:r>
            <a:rPr lang="es-ES" sz="1200" b="0" cap="none" spc="0" dirty="0" smtClean="0">
              <a:ln w="0"/>
              <a:effectLst>
                <a:outerShdw blurRad="38100" dist="19050" dir="2700000" algn="tl" rotWithShape="0">
                  <a:schemeClr val="dk1">
                    <a:alpha val="40000"/>
                  </a:schemeClr>
                </a:outerShdw>
              </a:effectLst>
            </a:rPr>
            <a:t>Tipo de investigación por su finalidad </a:t>
          </a:r>
          <a:endParaRPr lang="es-EC" sz="1200" b="0" cap="none" spc="0" dirty="0">
            <a:ln w="0"/>
            <a:effectLst>
              <a:outerShdw blurRad="38100" dist="19050" dir="2700000" algn="tl" rotWithShape="0">
                <a:schemeClr val="dk1">
                  <a:alpha val="40000"/>
                </a:schemeClr>
              </a:outerShdw>
            </a:effectLst>
          </a:endParaRPr>
        </a:p>
      </dgm:t>
    </dgm:pt>
    <dgm:pt modelId="{7E78C62E-A0B2-411D-B741-03A16508CAEE}" type="parTrans" cxnId="{08F02EFE-D823-426F-B734-A862E24FFB3D}">
      <dgm:prSet/>
      <dgm:spPr/>
      <dgm:t>
        <a:bodyPr/>
        <a:lstStyle/>
        <a:p>
          <a:endParaRPr lang="es-EC" sz="1800"/>
        </a:p>
      </dgm:t>
    </dgm:pt>
    <dgm:pt modelId="{F673B565-BE2F-4EAB-AE39-856D4BA7AEDE}" type="sibTrans" cxnId="{08F02EFE-D823-426F-B734-A862E24FFB3D}">
      <dgm:prSet/>
      <dgm:spPr/>
      <dgm:t>
        <a:bodyPr/>
        <a:lstStyle/>
        <a:p>
          <a:endParaRPr lang="es-EC" sz="1800"/>
        </a:p>
      </dgm:t>
    </dgm:pt>
    <dgm:pt modelId="{939D08BE-A804-4CD0-8C40-6E924B4A867A}">
      <dgm:prSet phldrT="[Texto]" custT="1"/>
      <dgm:spPr/>
      <dgm:t>
        <a:bodyPr/>
        <a:lstStyle/>
        <a:p>
          <a:r>
            <a:rPr lang="es-ES" sz="1200" dirty="0" smtClean="0"/>
            <a:t>Aplicada</a:t>
          </a:r>
          <a:endParaRPr lang="es-EC" sz="1200" dirty="0"/>
        </a:p>
      </dgm:t>
    </dgm:pt>
    <dgm:pt modelId="{D2A05799-5029-4B00-B5FA-885D66B09171}" type="parTrans" cxnId="{F39F7F10-3C5C-481B-AFBD-95C56213CC9D}">
      <dgm:prSet/>
      <dgm:spPr/>
      <dgm:t>
        <a:bodyPr/>
        <a:lstStyle/>
        <a:p>
          <a:endParaRPr lang="es-EC" sz="1800"/>
        </a:p>
      </dgm:t>
    </dgm:pt>
    <dgm:pt modelId="{6DD6F1B3-BE5A-4A14-9063-4174A7455E0C}" type="sibTrans" cxnId="{F39F7F10-3C5C-481B-AFBD-95C56213CC9D}">
      <dgm:prSet/>
      <dgm:spPr/>
      <dgm:t>
        <a:bodyPr/>
        <a:lstStyle/>
        <a:p>
          <a:endParaRPr lang="es-EC" sz="1800"/>
        </a:p>
      </dgm:t>
    </dgm:pt>
    <dgm:pt modelId="{BFC9266F-2AED-410C-893A-A05EAC94CAAE}">
      <dgm:prSet phldrT="[Texto]" custT="1"/>
      <dgm:spPr/>
      <dgm:t>
        <a:bodyPr/>
        <a:lstStyle/>
        <a:p>
          <a:r>
            <a:rPr lang="es-ES" sz="1200" dirty="0" smtClean="0"/>
            <a:t>De Campo(cuestionario)  </a:t>
          </a:r>
          <a:endParaRPr lang="es-EC" sz="1200" dirty="0"/>
        </a:p>
      </dgm:t>
    </dgm:pt>
    <dgm:pt modelId="{37A06E2B-F39F-4C76-97FA-3A45BF0FBF69}" type="parTrans" cxnId="{F8C53CC2-31FB-450B-B360-83F4A8D9699E}">
      <dgm:prSet/>
      <dgm:spPr/>
      <dgm:t>
        <a:bodyPr/>
        <a:lstStyle/>
        <a:p>
          <a:endParaRPr lang="es-EC"/>
        </a:p>
      </dgm:t>
    </dgm:pt>
    <dgm:pt modelId="{A1298ED8-D720-43D2-9FAE-F6ACE9405D58}" type="sibTrans" cxnId="{F8C53CC2-31FB-450B-B360-83F4A8D9699E}">
      <dgm:prSet/>
      <dgm:spPr/>
      <dgm:t>
        <a:bodyPr/>
        <a:lstStyle/>
        <a:p>
          <a:endParaRPr lang="es-EC"/>
        </a:p>
      </dgm:t>
    </dgm:pt>
    <dgm:pt modelId="{105003CA-500A-4388-90BC-E476289427DE}">
      <dgm:prSet phldrT="[Texto]" custT="1"/>
      <dgm:spPr/>
      <dgm:t>
        <a:bodyPr/>
        <a:lstStyle/>
        <a:p>
          <a:r>
            <a:rPr lang="es-ES" sz="1200" b="0" cap="none" spc="0" dirty="0" smtClean="0">
              <a:ln w="0"/>
              <a:effectLst>
                <a:outerShdw blurRad="38100" dist="19050" dir="2700000" algn="tl" rotWithShape="0">
                  <a:schemeClr val="dk1">
                    <a:alpha val="40000"/>
                  </a:schemeClr>
                </a:outerShdw>
              </a:effectLst>
            </a:rPr>
            <a:t>Modalidad de investigación </a:t>
          </a:r>
          <a:endParaRPr lang="es-EC" sz="1200" b="0" cap="none" spc="0" dirty="0">
            <a:ln w="0"/>
            <a:effectLst>
              <a:outerShdw blurRad="38100" dist="19050" dir="2700000" algn="tl" rotWithShape="0">
                <a:schemeClr val="dk1">
                  <a:alpha val="40000"/>
                </a:schemeClr>
              </a:outerShdw>
            </a:effectLst>
          </a:endParaRPr>
        </a:p>
      </dgm:t>
    </dgm:pt>
    <dgm:pt modelId="{0F30C051-5EE2-4F04-A1DB-E8721A0181E6}" type="sibTrans" cxnId="{B745E439-52A5-4B5C-B197-4FED4E034C07}">
      <dgm:prSet/>
      <dgm:spPr/>
      <dgm:t>
        <a:bodyPr/>
        <a:lstStyle/>
        <a:p>
          <a:endParaRPr lang="es-EC" sz="1800"/>
        </a:p>
      </dgm:t>
    </dgm:pt>
    <dgm:pt modelId="{BA57DF15-2A4A-4F95-9E59-44606E2D1996}" type="parTrans" cxnId="{B745E439-52A5-4B5C-B197-4FED4E034C07}">
      <dgm:prSet/>
      <dgm:spPr/>
      <dgm:t>
        <a:bodyPr/>
        <a:lstStyle/>
        <a:p>
          <a:endParaRPr lang="es-EC" sz="1800"/>
        </a:p>
      </dgm:t>
    </dgm:pt>
    <dgm:pt modelId="{4D7DE95E-CEC5-41E0-870C-4E533CA882B9}">
      <dgm:prSet phldrT="[Texto]" custT="1"/>
      <dgm:spPr/>
      <dgm:t>
        <a:bodyPr/>
        <a:lstStyle/>
        <a:p>
          <a:r>
            <a:rPr lang="es-EC" sz="1200" dirty="0" smtClean="0"/>
            <a:t>Por el control de variables </a:t>
          </a:r>
          <a:endParaRPr lang="es-EC" sz="1200" dirty="0"/>
        </a:p>
      </dgm:t>
    </dgm:pt>
    <dgm:pt modelId="{A04CE04C-5E88-41EB-9827-E56E41649C9C}" type="parTrans" cxnId="{005D23E3-C77B-4CCF-AC2F-FAC21BB0BE98}">
      <dgm:prSet/>
      <dgm:spPr/>
      <dgm:t>
        <a:bodyPr/>
        <a:lstStyle/>
        <a:p>
          <a:endParaRPr lang="es-ES"/>
        </a:p>
      </dgm:t>
    </dgm:pt>
    <dgm:pt modelId="{53C2389A-5DAC-4A16-8E24-02C91E8C7802}" type="sibTrans" cxnId="{005D23E3-C77B-4CCF-AC2F-FAC21BB0BE98}">
      <dgm:prSet/>
      <dgm:spPr/>
      <dgm:t>
        <a:bodyPr/>
        <a:lstStyle/>
        <a:p>
          <a:endParaRPr lang="es-ES"/>
        </a:p>
      </dgm:t>
    </dgm:pt>
    <dgm:pt modelId="{84EE1518-DE07-4D8C-8BC5-2460F7DF7B82}">
      <dgm:prSet phldrT="[Texto]" custT="1"/>
      <dgm:spPr/>
      <dgm:t>
        <a:bodyPr/>
        <a:lstStyle/>
        <a:p>
          <a:r>
            <a:rPr lang="es-EC" sz="1200" dirty="0" smtClean="0"/>
            <a:t>Correlacional</a:t>
          </a:r>
          <a:endParaRPr lang="es-EC" sz="1200" dirty="0"/>
        </a:p>
      </dgm:t>
    </dgm:pt>
    <dgm:pt modelId="{5BCACE38-890C-4795-8BEF-F422DFAC5063}" type="parTrans" cxnId="{35FC8996-4484-4AEB-9B01-E251AFC6BAE0}">
      <dgm:prSet/>
      <dgm:spPr/>
      <dgm:t>
        <a:bodyPr/>
        <a:lstStyle/>
        <a:p>
          <a:endParaRPr lang="es-ES"/>
        </a:p>
      </dgm:t>
    </dgm:pt>
    <dgm:pt modelId="{03415920-2F4E-425E-90A8-0E8EA8B817C3}" type="sibTrans" cxnId="{35FC8996-4484-4AEB-9B01-E251AFC6BAE0}">
      <dgm:prSet/>
      <dgm:spPr/>
      <dgm:t>
        <a:bodyPr/>
        <a:lstStyle/>
        <a:p>
          <a:endParaRPr lang="es-ES"/>
        </a:p>
      </dgm:t>
    </dgm:pt>
    <dgm:pt modelId="{B15C44F7-C415-4C77-BFDC-36A45238D424}">
      <dgm:prSet phldrT="[Texto]" custT="1"/>
      <dgm:spPr/>
      <dgm:t>
        <a:bodyPr/>
        <a:lstStyle/>
        <a:p>
          <a:r>
            <a:rPr lang="es-EC" sz="1200" dirty="0" smtClean="0"/>
            <a:t>No experimental</a:t>
          </a:r>
          <a:endParaRPr lang="es-EC" sz="1200" dirty="0"/>
        </a:p>
      </dgm:t>
    </dgm:pt>
    <dgm:pt modelId="{135EAA07-6FE1-4B29-BE48-BB7E0F36DD70}" type="parTrans" cxnId="{64F6B3A9-973C-414A-B01B-A68088FB5338}">
      <dgm:prSet/>
      <dgm:spPr/>
      <dgm:t>
        <a:bodyPr/>
        <a:lstStyle/>
        <a:p>
          <a:endParaRPr lang="es-ES"/>
        </a:p>
      </dgm:t>
    </dgm:pt>
    <dgm:pt modelId="{C30D9FF2-99E5-4F8D-AAD7-A6053B129204}" type="sibTrans" cxnId="{64F6B3A9-973C-414A-B01B-A68088FB5338}">
      <dgm:prSet/>
      <dgm:spPr/>
      <dgm:t>
        <a:bodyPr/>
        <a:lstStyle/>
        <a:p>
          <a:endParaRPr lang="es-ES"/>
        </a:p>
      </dgm:t>
    </dgm:pt>
    <dgm:pt modelId="{83CA07AA-9CCA-439A-B8BD-ABB87D40C5FF}">
      <dgm:prSet phldrT="[Texto]" custT="1"/>
      <dgm:spPr/>
      <dgm:t>
        <a:bodyPr/>
        <a:lstStyle/>
        <a:p>
          <a:r>
            <a:rPr lang="es-EC" sz="1200" smtClean="0"/>
            <a:t>Alcance</a:t>
          </a:r>
          <a:endParaRPr lang="es-ES" sz="1200"/>
        </a:p>
      </dgm:t>
    </dgm:pt>
    <dgm:pt modelId="{6C79064A-7B25-420E-A34B-1DF0FD23AA65}" type="parTrans" cxnId="{C0614BAE-E1D9-4148-853B-7396BE035F1F}">
      <dgm:prSet/>
      <dgm:spPr/>
      <dgm:t>
        <a:bodyPr/>
        <a:lstStyle/>
        <a:p>
          <a:endParaRPr lang="es-ES"/>
        </a:p>
      </dgm:t>
    </dgm:pt>
    <dgm:pt modelId="{1E500FD1-2C6A-4912-B6EC-50DAD1534B35}" type="sibTrans" cxnId="{C0614BAE-E1D9-4148-853B-7396BE035F1F}">
      <dgm:prSet/>
      <dgm:spPr/>
      <dgm:t>
        <a:bodyPr/>
        <a:lstStyle/>
        <a:p>
          <a:endParaRPr lang="es-ES"/>
        </a:p>
      </dgm:t>
    </dgm:pt>
    <dgm:pt modelId="{A5BBED65-C51E-40FE-A84E-998E3685839C}" type="pres">
      <dgm:prSet presAssocID="{F67D48FF-E58F-4EAD-A3F0-319494A44238}" presName="Name0" presStyleCnt="0">
        <dgm:presLayoutVars>
          <dgm:chMax/>
          <dgm:chPref/>
          <dgm:dir/>
          <dgm:animLvl val="lvl"/>
        </dgm:presLayoutVars>
      </dgm:prSet>
      <dgm:spPr/>
      <dgm:t>
        <a:bodyPr/>
        <a:lstStyle/>
        <a:p>
          <a:endParaRPr lang="es-ES"/>
        </a:p>
      </dgm:t>
    </dgm:pt>
    <dgm:pt modelId="{280ED358-3FD6-4CF3-AEB1-57A5D4DE306F}" type="pres">
      <dgm:prSet presAssocID="{AF962A55-73EA-4CE2-A000-661C09FE01AD}" presName="composite" presStyleCnt="0"/>
      <dgm:spPr/>
      <dgm:t>
        <a:bodyPr/>
        <a:lstStyle/>
        <a:p>
          <a:endParaRPr lang="es-ES"/>
        </a:p>
      </dgm:t>
    </dgm:pt>
    <dgm:pt modelId="{A6323521-193C-4532-BF87-1E36D0DA82A2}" type="pres">
      <dgm:prSet presAssocID="{AF962A55-73EA-4CE2-A000-661C09FE01AD}" presName="Parent1" presStyleLbl="node1" presStyleIdx="0" presStyleCnt="10" custScaleX="189410" custScaleY="116814">
        <dgm:presLayoutVars>
          <dgm:chMax val="1"/>
          <dgm:chPref val="1"/>
          <dgm:bulletEnabled val="1"/>
        </dgm:presLayoutVars>
      </dgm:prSet>
      <dgm:spPr/>
      <dgm:t>
        <a:bodyPr/>
        <a:lstStyle/>
        <a:p>
          <a:endParaRPr lang="es-ES"/>
        </a:p>
      </dgm:t>
    </dgm:pt>
    <dgm:pt modelId="{09E505AA-196D-4580-BAC2-AE0DC56A6B24}" type="pres">
      <dgm:prSet presAssocID="{AF962A55-73EA-4CE2-A000-661C09FE01AD}" presName="Childtext1" presStyleLbl="revTx" presStyleIdx="0" presStyleCnt="5" custLinFactNeighborX="41779" custLinFactNeighborY="-3550">
        <dgm:presLayoutVars>
          <dgm:chMax val="0"/>
          <dgm:chPref val="0"/>
          <dgm:bulletEnabled val="1"/>
        </dgm:presLayoutVars>
      </dgm:prSet>
      <dgm:spPr/>
      <dgm:t>
        <a:bodyPr/>
        <a:lstStyle/>
        <a:p>
          <a:endParaRPr lang="es-ES"/>
        </a:p>
      </dgm:t>
    </dgm:pt>
    <dgm:pt modelId="{E692109A-B693-4D84-8D3C-EDA4C51B9D72}" type="pres">
      <dgm:prSet presAssocID="{AF962A55-73EA-4CE2-A000-661C09FE01AD}" presName="BalanceSpacing" presStyleCnt="0"/>
      <dgm:spPr/>
      <dgm:t>
        <a:bodyPr/>
        <a:lstStyle/>
        <a:p>
          <a:endParaRPr lang="es-ES"/>
        </a:p>
      </dgm:t>
    </dgm:pt>
    <dgm:pt modelId="{ED48A512-CA95-49AF-B26D-0DB9851DEBE7}" type="pres">
      <dgm:prSet presAssocID="{AF962A55-73EA-4CE2-A000-661C09FE01AD}" presName="BalanceSpacing1" presStyleCnt="0"/>
      <dgm:spPr/>
      <dgm:t>
        <a:bodyPr/>
        <a:lstStyle/>
        <a:p>
          <a:endParaRPr lang="es-ES"/>
        </a:p>
      </dgm:t>
    </dgm:pt>
    <dgm:pt modelId="{459CE408-77F8-4973-B798-6350A4C26FF2}" type="pres">
      <dgm:prSet presAssocID="{5A08C6BC-BCFB-4B56-A940-6A5F0DD7C90E}" presName="Accent1Text" presStyleLbl="node1" presStyleIdx="1" presStyleCnt="10" custLinFactNeighborX="-29357" custLinFactNeighborY="-6588"/>
      <dgm:spPr/>
      <dgm:t>
        <a:bodyPr/>
        <a:lstStyle/>
        <a:p>
          <a:endParaRPr lang="es-ES"/>
        </a:p>
      </dgm:t>
    </dgm:pt>
    <dgm:pt modelId="{DAA7B67C-2763-453F-B463-9F4A59EB6140}" type="pres">
      <dgm:prSet presAssocID="{5A08C6BC-BCFB-4B56-A940-6A5F0DD7C90E}" presName="spaceBetweenRectangles" presStyleCnt="0"/>
      <dgm:spPr/>
      <dgm:t>
        <a:bodyPr/>
        <a:lstStyle/>
        <a:p>
          <a:endParaRPr lang="es-ES"/>
        </a:p>
      </dgm:t>
    </dgm:pt>
    <dgm:pt modelId="{7935DC0A-80C0-4415-B924-B2CAA0F6D0D7}" type="pres">
      <dgm:prSet presAssocID="{105003CA-500A-4388-90BC-E476289427DE}" presName="composite" presStyleCnt="0"/>
      <dgm:spPr/>
      <dgm:t>
        <a:bodyPr/>
        <a:lstStyle/>
        <a:p>
          <a:endParaRPr lang="es-ES"/>
        </a:p>
      </dgm:t>
    </dgm:pt>
    <dgm:pt modelId="{0EE2E55A-EE77-4F74-B4B2-D60CFB56DD2F}" type="pres">
      <dgm:prSet presAssocID="{105003CA-500A-4388-90BC-E476289427DE}" presName="Parent1" presStyleLbl="node1" presStyleIdx="2" presStyleCnt="10" custScaleX="179179" custScaleY="95497" custLinFactNeighborX="-18960" custLinFactNeighborY="1712">
        <dgm:presLayoutVars>
          <dgm:chMax val="1"/>
          <dgm:chPref val="1"/>
          <dgm:bulletEnabled val="1"/>
        </dgm:presLayoutVars>
      </dgm:prSet>
      <dgm:spPr/>
      <dgm:t>
        <a:bodyPr/>
        <a:lstStyle/>
        <a:p>
          <a:endParaRPr lang="es-ES"/>
        </a:p>
      </dgm:t>
    </dgm:pt>
    <dgm:pt modelId="{91BEE86B-C08F-4E00-AE1E-1D497687E1A2}" type="pres">
      <dgm:prSet presAssocID="{105003CA-500A-4388-90BC-E476289427DE}" presName="Childtext1" presStyleLbl="revTx" presStyleIdx="1" presStyleCnt="5" custScaleX="189311" custScaleY="106693" custLinFactNeighborX="-81661" custLinFactNeighborY="-4238">
        <dgm:presLayoutVars>
          <dgm:chMax val="0"/>
          <dgm:chPref val="0"/>
          <dgm:bulletEnabled val="1"/>
        </dgm:presLayoutVars>
      </dgm:prSet>
      <dgm:spPr/>
      <dgm:t>
        <a:bodyPr/>
        <a:lstStyle/>
        <a:p>
          <a:endParaRPr lang="es-ES"/>
        </a:p>
      </dgm:t>
    </dgm:pt>
    <dgm:pt modelId="{996CF53F-1CCD-4FFF-B761-8ED169AC5EA2}" type="pres">
      <dgm:prSet presAssocID="{105003CA-500A-4388-90BC-E476289427DE}" presName="BalanceSpacing" presStyleCnt="0"/>
      <dgm:spPr/>
      <dgm:t>
        <a:bodyPr/>
        <a:lstStyle/>
        <a:p>
          <a:endParaRPr lang="es-ES"/>
        </a:p>
      </dgm:t>
    </dgm:pt>
    <dgm:pt modelId="{578AEE59-807D-4CC6-99CE-C6505400507E}" type="pres">
      <dgm:prSet presAssocID="{105003CA-500A-4388-90BC-E476289427DE}" presName="BalanceSpacing1" presStyleCnt="0"/>
      <dgm:spPr/>
      <dgm:t>
        <a:bodyPr/>
        <a:lstStyle/>
        <a:p>
          <a:endParaRPr lang="es-ES"/>
        </a:p>
      </dgm:t>
    </dgm:pt>
    <dgm:pt modelId="{BA8CB1B5-9ADC-4123-B599-11E2A14829BD}" type="pres">
      <dgm:prSet presAssocID="{0F30C051-5EE2-4F04-A1DB-E8721A0181E6}" presName="Accent1Text" presStyleLbl="node1" presStyleIdx="3" presStyleCnt="10" custScaleY="91452" custLinFactNeighborX="3711" custLinFactNeighborY="-310"/>
      <dgm:spPr/>
      <dgm:t>
        <a:bodyPr/>
        <a:lstStyle/>
        <a:p>
          <a:endParaRPr lang="es-ES"/>
        </a:p>
      </dgm:t>
    </dgm:pt>
    <dgm:pt modelId="{A91E15EF-4420-4D0F-89BA-90530E5CED5B}" type="pres">
      <dgm:prSet presAssocID="{0F30C051-5EE2-4F04-A1DB-E8721A0181E6}" presName="spaceBetweenRectangles" presStyleCnt="0"/>
      <dgm:spPr/>
      <dgm:t>
        <a:bodyPr/>
        <a:lstStyle/>
        <a:p>
          <a:endParaRPr lang="es-ES"/>
        </a:p>
      </dgm:t>
    </dgm:pt>
    <dgm:pt modelId="{019A35E8-823F-49E6-854D-9869C97841CA}" type="pres">
      <dgm:prSet presAssocID="{86927FB5-B011-41CE-92B6-FB112AAB164D}" presName="composite" presStyleCnt="0"/>
      <dgm:spPr/>
      <dgm:t>
        <a:bodyPr/>
        <a:lstStyle/>
        <a:p>
          <a:endParaRPr lang="es-ES"/>
        </a:p>
      </dgm:t>
    </dgm:pt>
    <dgm:pt modelId="{A83826B9-07C4-432D-A2C6-9CA8D25AFECE}" type="pres">
      <dgm:prSet presAssocID="{86927FB5-B011-41CE-92B6-FB112AAB164D}" presName="Parent1" presStyleLbl="node1" presStyleIdx="4" presStyleCnt="10" custScaleX="185989" custScaleY="106475" custLinFactNeighborX="15195" custLinFactNeighborY="-2669">
        <dgm:presLayoutVars>
          <dgm:chMax val="1"/>
          <dgm:chPref val="1"/>
          <dgm:bulletEnabled val="1"/>
        </dgm:presLayoutVars>
      </dgm:prSet>
      <dgm:spPr/>
      <dgm:t>
        <a:bodyPr/>
        <a:lstStyle/>
        <a:p>
          <a:endParaRPr lang="es-ES"/>
        </a:p>
      </dgm:t>
    </dgm:pt>
    <dgm:pt modelId="{683FF239-0C15-4E98-91CF-E324620373A2}" type="pres">
      <dgm:prSet presAssocID="{86927FB5-B011-41CE-92B6-FB112AAB164D}" presName="Childtext1" presStyleLbl="revTx" presStyleIdx="2" presStyleCnt="5" custLinFactNeighborX="38162" custLinFactNeighborY="2909">
        <dgm:presLayoutVars>
          <dgm:chMax val="0"/>
          <dgm:chPref val="0"/>
          <dgm:bulletEnabled val="1"/>
        </dgm:presLayoutVars>
      </dgm:prSet>
      <dgm:spPr/>
      <dgm:t>
        <a:bodyPr/>
        <a:lstStyle/>
        <a:p>
          <a:endParaRPr lang="es-ES"/>
        </a:p>
      </dgm:t>
    </dgm:pt>
    <dgm:pt modelId="{95A53915-1272-47A0-ACD4-3C9B7650E697}" type="pres">
      <dgm:prSet presAssocID="{86927FB5-B011-41CE-92B6-FB112AAB164D}" presName="BalanceSpacing" presStyleCnt="0"/>
      <dgm:spPr/>
      <dgm:t>
        <a:bodyPr/>
        <a:lstStyle/>
        <a:p>
          <a:endParaRPr lang="es-ES"/>
        </a:p>
      </dgm:t>
    </dgm:pt>
    <dgm:pt modelId="{1DD4BE8C-302A-434D-B0D2-C9175144F554}" type="pres">
      <dgm:prSet presAssocID="{86927FB5-B011-41CE-92B6-FB112AAB164D}" presName="BalanceSpacing1" presStyleCnt="0"/>
      <dgm:spPr/>
      <dgm:t>
        <a:bodyPr/>
        <a:lstStyle/>
        <a:p>
          <a:endParaRPr lang="es-ES"/>
        </a:p>
      </dgm:t>
    </dgm:pt>
    <dgm:pt modelId="{27445CE0-3955-4C13-BDF7-56B6A2158DF3}" type="pres">
      <dgm:prSet presAssocID="{F673B565-BE2F-4EAB-AE39-856D4BA7AEDE}" presName="Accent1Text" presStyleLbl="node1" presStyleIdx="5" presStyleCnt="10"/>
      <dgm:spPr/>
      <dgm:t>
        <a:bodyPr/>
        <a:lstStyle/>
        <a:p>
          <a:endParaRPr lang="es-ES"/>
        </a:p>
      </dgm:t>
    </dgm:pt>
    <dgm:pt modelId="{E6C325ED-15EB-40A5-B9EE-9D28A5B532D7}" type="pres">
      <dgm:prSet presAssocID="{F673B565-BE2F-4EAB-AE39-856D4BA7AEDE}" presName="spaceBetweenRectangles" presStyleCnt="0"/>
      <dgm:spPr/>
      <dgm:t>
        <a:bodyPr/>
        <a:lstStyle/>
        <a:p>
          <a:endParaRPr lang="es-ES"/>
        </a:p>
      </dgm:t>
    </dgm:pt>
    <dgm:pt modelId="{B71FBEC9-CDF2-476D-9182-B730A3433B43}" type="pres">
      <dgm:prSet presAssocID="{4D7DE95E-CEC5-41E0-870C-4E533CA882B9}" presName="composite" presStyleCnt="0"/>
      <dgm:spPr/>
    </dgm:pt>
    <dgm:pt modelId="{4DB91194-6C1E-4687-8B93-85D2C0FD509B}" type="pres">
      <dgm:prSet presAssocID="{4D7DE95E-CEC5-41E0-870C-4E533CA882B9}" presName="Parent1" presStyleLbl="node1" presStyleIdx="6" presStyleCnt="10" custScaleX="133565" custLinFactNeighborX="-22965" custLinFactNeighborY="-2634">
        <dgm:presLayoutVars>
          <dgm:chMax val="1"/>
          <dgm:chPref val="1"/>
          <dgm:bulletEnabled val="1"/>
        </dgm:presLayoutVars>
      </dgm:prSet>
      <dgm:spPr/>
      <dgm:t>
        <a:bodyPr/>
        <a:lstStyle/>
        <a:p>
          <a:endParaRPr lang="es-ES"/>
        </a:p>
      </dgm:t>
    </dgm:pt>
    <dgm:pt modelId="{BC4FBAF7-A638-4003-874C-E71621FDDF57}" type="pres">
      <dgm:prSet presAssocID="{4D7DE95E-CEC5-41E0-870C-4E533CA882B9}" presName="Childtext1" presStyleLbl="revTx" presStyleIdx="3" presStyleCnt="5" custScaleX="200730" custScaleY="68407" custLinFactX="-8879" custLinFactNeighborX="-100000" custLinFactNeighborY="-5403">
        <dgm:presLayoutVars>
          <dgm:chMax val="0"/>
          <dgm:chPref val="0"/>
          <dgm:bulletEnabled val="1"/>
        </dgm:presLayoutVars>
      </dgm:prSet>
      <dgm:spPr/>
      <dgm:t>
        <a:bodyPr/>
        <a:lstStyle/>
        <a:p>
          <a:endParaRPr lang="es-ES"/>
        </a:p>
      </dgm:t>
    </dgm:pt>
    <dgm:pt modelId="{96CC13B2-9E1A-43CD-93BB-3CD5B1B8499F}" type="pres">
      <dgm:prSet presAssocID="{4D7DE95E-CEC5-41E0-870C-4E533CA882B9}" presName="BalanceSpacing" presStyleCnt="0"/>
      <dgm:spPr/>
    </dgm:pt>
    <dgm:pt modelId="{004126B0-B1BB-4300-B0C2-008BABE8AE57}" type="pres">
      <dgm:prSet presAssocID="{4D7DE95E-CEC5-41E0-870C-4E533CA882B9}" presName="BalanceSpacing1" presStyleCnt="0"/>
      <dgm:spPr/>
    </dgm:pt>
    <dgm:pt modelId="{E04DB45E-9F7C-43D3-9959-01F591DB7491}" type="pres">
      <dgm:prSet presAssocID="{53C2389A-5DAC-4A16-8E24-02C91E8C7802}" presName="Accent1Text" presStyleLbl="node1" presStyleIdx="7" presStyleCnt="10" custLinFactNeighborX="-23308" custLinFactNeighborY="-2634"/>
      <dgm:spPr/>
      <dgm:t>
        <a:bodyPr/>
        <a:lstStyle/>
        <a:p>
          <a:endParaRPr lang="es-ES"/>
        </a:p>
      </dgm:t>
    </dgm:pt>
    <dgm:pt modelId="{B697BA41-F7D1-473A-98D4-CB8F89D3FD8E}" type="pres">
      <dgm:prSet presAssocID="{53C2389A-5DAC-4A16-8E24-02C91E8C7802}" presName="spaceBetweenRectangles" presStyleCnt="0"/>
      <dgm:spPr/>
    </dgm:pt>
    <dgm:pt modelId="{03ED43D8-CEF6-410B-A2E3-9E02BFF307C2}" type="pres">
      <dgm:prSet presAssocID="{83CA07AA-9CCA-439A-B8BD-ABB87D40C5FF}" presName="composite" presStyleCnt="0"/>
      <dgm:spPr/>
    </dgm:pt>
    <dgm:pt modelId="{1A5884D6-CEE8-4E9B-8C42-F707E30A4981}" type="pres">
      <dgm:prSet presAssocID="{83CA07AA-9CCA-439A-B8BD-ABB87D40C5FF}" presName="Parent1" presStyleLbl="node1" presStyleIdx="8" presStyleCnt="10" custScaleX="139634">
        <dgm:presLayoutVars>
          <dgm:chMax val="1"/>
          <dgm:chPref val="1"/>
          <dgm:bulletEnabled val="1"/>
        </dgm:presLayoutVars>
      </dgm:prSet>
      <dgm:spPr/>
      <dgm:t>
        <a:bodyPr/>
        <a:lstStyle/>
        <a:p>
          <a:endParaRPr lang="es-ES"/>
        </a:p>
      </dgm:t>
    </dgm:pt>
    <dgm:pt modelId="{09E8F390-1AA4-424C-BC90-97EB7E14CA9D}" type="pres">
      <dgm:prSet presAssocID="{83CA07AA-9CCA-439A-B8BD-ABB87D40C5FF}" presName="Childtext1" presStyleLbl="revTx" presStyleIdx="4" presStyleCnt="5" custLinFactNeighborX="38818" custLinFactNeighborY="1248">
        <dgm:presLayoutVars>
          <dgm:chMax val="0"/>
          <dgm:chPref val="0"/>
          <dgm:bulletEnabled val="1"/>
        </dgm:presLayoutVars>
      </dgm:prSet>
      <dgm:spPr/>
      <dgm:t>
        <a:bodyPr/>
        <a:lstStyle/>
        <a:p>
          <a:endParaRPr lang="es-ES"/>
        </a:p>
      </dgm:t>
    </dgm:pt>
    <dgm:pt modelId="{6FCBEC80-AB8B-4FE0-92DC-938EB65ADC0D}" type="pres">
      <dgm:prSet presAssocID="{83CA07AA-9CCA-439A-B8BD-ABB87D40C5FF}" presName="BalanceSpacing" presStyleCnt="0"/>
      <dgm:spPr/>
    </dgm:pt>
    <dgm:pt modelId="{B159B1F2-B1B2-4BF2-BCF2-CC1645573ED4}" type="pres">
      <dgm:prSet presAssocID="{83CA07AA-9CCA-439A-B8BD-ABB87D40C5FF}" presName="BalanceSpacing1" presStyleCnt="0"/>
      <dgm:spPr/>
    </dgm:pt>
    <dgm:pt modelId="{DAFD55AB-90D8-4257-944A-E8E22DF9F8D2}" type="pres">
      <dgm:prSet presAssocID="{1E500FD1-2C6A-4912-B6EC-50DAD1534B35}" presName="Accent1Text" presStyleLbl="node1" presStyleIdx="9" presStyleCnt="10"/>
      <dgm:spPr/>
      <dgm:t>
        <a:bodyPr/>
        <a:lstStyle/>
        <a:p>
          <a:endParaRPr lang="es-ES"/>
        </a:p>
      </dgm:t>
    </dgm:pt>
  </dgm:ptLst>
  <dgm:cxnLst>
    <dgm:cxn modelId="{35FC8996-4484-4AEB-9B01-E251AFC6BAE0}" srcId="{83CA07AA-9CCA-439A-B8BD-ABB87D40C5FF}" destId="{84EE1518-DE07-4D8C-8BC5-2460F7DF7B82}" srcOrd="0" destOrd="0" parTransId="{5BCACE38-890C-4795-8BEF-F422DFAC5063}" sibTransId="{03415920-2F4E-425E-90A8-0E8EA8B817C3}"/>
    <dgm:cxn modelId="{F2C8053F-0223-4D96-A601-E6625561BC26}" type="presOf" srcId="{84EE1518-DE07-4D8C-8BC5-2460F7DF7B82}" destId="{09E8F390-1AA4-424C-BC90-97EB7E14CA9D}" srcOrd="0" destOrd="0" presId="urn:microsoft.com/office/officeart/2008/layout/AlternatingHexagons"/>
    <dgm:cxn modelId="{3F8A0419-3704-4105-A7BA-5CF8A72F6B79}" type="presOf" srcId="{D10412A0-5A79-4041-BA47-734473AC8549}" destId="{09E505AA-196D-4580-BAC2-AE0DC56A6B24}" srcOrd="0" destOrd="0" presId="urn:microsoft.com/office/officeart/2008/layout/AlternatingHexagons"/>
    <dgm:cxn modelId="{2F10684A-CBA1-47EF-8F28-93AF98272A4A}" type="presOf" srcId="{86927FB5-B011-41CE-92B6-FB112AAB164D}" destId="{A83826B9-07C4-432D-A2C6-9CA8D25AFECE}" srcOrd="0" destOrd="0" presId="urn:microsoft.com/office/officeart/2008/layout/AlternatingHexagons"/>
    <dgm:cxn modelId="{08F02EFE-D823-426F-B734-A862E24FFB3D}" srcId="{F67D48FF-E58F-4EAD-A3F0-319494A44238}" destId="{86927FB5-B011-41CE-92B6-FB112AAB164D}" srcOrd="2" destOrd="0" parTransId="{7E78C62E-A0B2-411D-B741-03A16508CAEE}" sibTransId="{F673B565-BE2F-4EAB-AE39-856D4BA7AEDE}"/>
    <dgm:cxn modelId="{DD8F5431-11D0-4536-B696-67538199265D}" type="presOf" srcId="{1E500FD1-2C6A-4912-B6EC-50DAD1534B35}" destId="{DAFD55AB-90D8-4257-944A-E8E22DF9F8D2}" srcOrd="0" destOrd="0" presId="urn:microsoft.com/office/officeart/2008/layout/AlternatingHexagons"/>
    <dgm:cxn modelId="{6214C851-D2F9-4340-BDB1-187EE1DA0E47}" type="presOf" srcId="{53C2389A-5DAC-4A16-8E24-02C91E8C7802}" destId="{E04DB45E-9F7C-43D3-9959-01F591DB7491}" srcOrd="0" destOrd="0" presId="urn:microsoft.com/office/officeart/2008/layout/AlternatingHexagons"/>
    <dgm:cxn modelId="{E20A43FD-652C-4602-885B-D99DCDF72E8F}" type="presOf" srcId="{F673B565-BE2F-4EAB-AE39-856D4BA7AEDE}" destId="{27445CE0-3955-4C13-BDF7-56B6A2158DF3}" srcOrd="0" destOrd="0" presId="urn:microsoft.com/office/officeart/2008/layout/AlternatingHexagons"/>
    <dgm:cxn modelId="{2F85FF80-8602-4B8A-9ED7-20AC891BCAB4}" srcId="{F67D48FF-E58F-4EAD-A3F0-319494A44238}" destId="{AF962A55-73EA-4CE2-A000-661C09FE01AD}" srcOrd="0" destOrd="0" parTransId="{DF6B6528-78B7-4DF2-BDF5-8FDBD81363F7}" sibTransId="{5A08C6BC-BCFB-4B56-A940-6A5F0DD7C90E}"/>
    <dgm:cxn modelId="{B745E439-52A5-4B5C-B197-4FED4E034C07}" srcId="{F67D48FF-E58F-4EAD-A3F0-319494A44238}" destId="{105003CA-500A-4388-90BC-E476289427DE}" srcOrd="1" destOrd="0" parTransId="{BA57DF15-2A4A-4F95-9E59-44606E2D1996}" sibTransId="{0F30C051-5EE2-4F04-A1DB-E8721A0181E6}"/>
    <dgm:cxn modelId="{1B8DBDC8-EC64-43DC-823D-1995539E9FCE}" type="presOf" srcId="{939D08BE-A804-4CD0-8C40-6E924B4A867A}" destId="{683FF239-0C15-4E98-91CF-E324620373A2}" srcOrd="0" destOrd="0" presId="urn:microsoft.com/office/officeart/2008/layout/AlternatingHexagons"/>
    <dgm:cxn modelId="{005D23E3-C77B-4CCF-AC2F-FAC21BB0BE98}" srcId="{F67D48FF-E58F-4EAD-A3F0-319494A44238}" destId="{4D7DE95E-CEC5-41E0-870C-4E533CA882B9}" srcOrd="3" destOrd="0" parTransId="{A04CE04C-5E88-41EB-9827-E56E41649C9C}" sibTransId="{53C2389A-5DAC-4A16-8E24-02C91E8C7802}"/>
    <dgm:cxn modelId="{F39F7F10-3C5C-481B-AFBD-95C56213CC9D}" srcId="{86927FB5-B011-41CE-92B6-FB112AAB164D}" destId="{939D08BE-A804-4CD0-8C40-6E924B4A867A}" srcOrd="0" destOrd="0" parTransId="{D2A05799-5029-4B00-B5FA-885D66B09171}" sibTransId="{6DD6F1B3-BE5A-4A14-9063-4174A7455E0C}"/>
    <dgm:cxn modelId="{E8CB6F91-9DF1-4D1F-9D9A-0D93F784545B}" type="presOf" srcId="{AF962A55-73EA-4CE2-A000-661C09FE01AD}" destId="{A6323521-193C-4532-BF87-1E36D0DA82A2}" srcOrd="0" destOrd="0" presId="urn:microsoft.com/office/officeart/2008/layout/AlternatingHexagons"/>
    <dgm:cxn modelId="{B3E6A02E-ADB8-4FE1-B410-DFFCBAFB487D}" type="presOf" srcId="{5A08C6BC-BCFB-4B56-A940-6A5F0DD7C90E}" destId="{459CE408-77F8-4973-B798-6350A4C26FF2}" srcOrd="0" destOrd="0" presId="urn:microsoft.com/office/officeart/2008/layout/AlternatingHexagons"/>
    <dgm:cxn modelId="{878AD400-DE4D-4E59-9C63-A74DEBC947D5}" type="presOf" srcId="{105003CA-500A-4388-90BC-E476289427DE}" destId="{0EE2E55A-EE77-4F74-B4B2-D60CFB56DD2F}" srcOrd="0" destOrd="0" presId="urn:microsoft.com/office/officeart/2008/layout/AlternatingHexagons"/>
    <dgm:cxn modelId="{EADB6ACF-CD45-4573-BDFB-6CC8A79AC960}" type="presOf" srcId="{BFC9266F-2AED-410C-893A-A05EAC94CAAE}" destId="{91BEE86B-C08F-4E00-AE1E-1D497687E1A2}" srcOrd="0" destOrd="1" presId="urn:microsoft.com/office/officeart/2008/layout/AlternatingHexagons"/>
    <dgm:cxn modelId="{60889244-C3BF-4392-BA48-DC16AEB623E0}" type="presOf" srcId="{83CA07AA-9CCA-439A-B8BD-ABB87D40C5FF}" destId="{1A5884D6-CEE8-4E9B-8C42-F707E30A4981}" srcOrd="0" destOrd="0" presId="urn:microsoft.com/office/officeart/2008/layout/AlternatingHexagons"/>
    <dgm:cxn modelId="{CDFB4A30-1D58-43D1-A5E3-C20A82D9089E}" type="presOf" srcId="{4D7DE95E-CEC5-41E0-870C-4E533CA882B9}" destId="{4DB91194-6C1E-4687-8B93-85D2C0FD509B}" srcOrd="0" destOrd="0" presId="urn:microsoft.com/office/officeart/2008/layout/AlternatingHexagons"/>
    <dgm:cxn modelId="{A285090E-AD19-40A0-9441-C91C1EB088EB}" type="presOf" srcId="{B2B5EF24-9436-483D-A0C3-8302ADA92933}" destId="{91BEE86B-C08F-4E00-AE1E-1D497687E1A2}" srcOrd="0" destOrd="0" presId="urn:microsoft.com/office/officeart/2008/layout/AlternatingHexagons"/>
    <dgm:cxn modelId="{B9CAA2CC-CA5A-449C-975B-73CAC9889C68}" srcId="{AF962A55-73EA-4CE2-A000-661C09FE01AD}" destId="{D10412A0-5A79-4041-BA47-734473AC8549}" srcOrd="0" destOrd="0" parTransId="{022BF8F0-A928-4DBC-905B-9F69295D88B8}" sibTransId="{DD3667B4-01B6-4B22-A92A-13B7EC22C4AD}"/>
    <dgm:cxn modelId="{2F452BED-405F-4146-9367-9992389A6D22}" type="presOf" srcId="{B15C44F7-C415-4C77-BFDC-36A45238D424}" destId="{BC4FBAF7-A638-4003-874C-E71621FDDF57}" srcOrd="0" destOrd="0" presId="urn:microsoft.com/office/officeart/2008/layout/AlternatingHexagons"/>
    <dgm:cxn modelId="{A8453D76-A045-4BEA-9847-6C8B547DD129}" srcId="{105003CA-500A-4388-90BC-E476289427DE}" destId="{B2B5EF24-9436-483D-A0C3-8302ADA92933}" srcOrd="0" destOrd="0" parTransId="{FF1EA8AE-E9B5-41CF-BAB7-58F1E206041C}" sibTransId="{C6CFCF1D-E9DA-4704-98D7-699DC929DBD0}"/>
    <dgm:cxn modelId="{8F04D69D-DA4A-4A64-A4EB-84379CDA1BE1}" type="presOf" srcId="{0F30C051-5EE2-4F04-A1DB-E8721A0181E6}" destId="{BA8CB1B5-9ADC-4123-B599-11E2A14829BD}" srcOrd="0" destOrd="0" presId="urn:microsoft.com/office/officeart/2008/layout/AlternatingHexagons"/>
    <dgm:cxn modelId="{C0614BAE-E1D9-4148-853B-7396BE035F1F}" srcId="{F67D48FF-E58F-4EAD-A3F0-319494A44238}" destId="{83CA07AA-9CCA-439A-B8BD-ABB87D40C5FF}" srcOrd="4" destOrd="0" parTransId="{6C79064A-7B25-420E-A34B-1DF0FD23AA65}" sibTransId="{1E500FD1-2C6A-4912-B6EC-50DAD1534B35}"/>
    <dgm:cxn modelId="{A1175A3B-DF71-4330-95D4-736C0BD0314A}" type="presOf" srcId="{F67D48FF-E58F-4EAD-A3F0-319494A44238}" destId="{A5BBED65-C51E-40FE-A84E-998E3685839C}" srcOrd="0" destOrd="0" presId="urn:microsoft.com/office/officeart/2008/layout/AlternatingHexagons"/>
    <dgm:cxn modelId="{64F6B3A9-973C-414A-B01B-A68088FB5338}" srcId="{4D7DE95E-CEC5-41E0-870C-4E533CA882B9}" destId="{B15C44F7-C415-4C77-BFDC-36A45238D424}" srcOrd="0" destOrd="0" parTransId="{135EAA07-6FE1-4B29-BE48-BB7E0F36DD70}" sibTransId="{C30D9FF2-99E5-4F8D-AAD7-A6053B129204}"/>
    <dgm:cxn modelId="{F8C53CC2-31FB-450B-B360-83F4A8D9699E}" srcId="{105003CA-500A-4388-90BC-E476289427DE}" destId="{BFC9266F-2AED-410C-893A-A05EAC94CAAE}" srcOrd="1" destOrd="0" parTransId="{37A06E2B-F39F-4C76-97FA-3A45BF0FBF69}" sibTransId="{A1298ED8-D720-43D2-9FAE-F6ACE9405D58}"/>
    <dgm:cxn modelId="{A3446F16-1536-4F1F-938D-2F367C4EADA7}" type="presParOf" srcId="{A5BBED65-C51E-40FE-A84E-998E3685839C}" destId="{280ED358-3FD6-4CF3-AEB1-57A5D4DE306F}" srcOrd="0" destOrd="0" presId="urn:microsoft.com/office/officeart/2008/layout/AlternatingHexagons"/>
    <dgm:cxn modelId="{FAE685BA-3233-43B6-904D-289941EEB914}" type="presParOf" srcId="{280ED358-3FD6-4CF3-AEB1-57A5D4DE306F}" destId="{A6323521-193C-4532-BF87-1E36D0DA82A2}" srcOrd="0" destOrd="0" presId="urn:microsoft.com/office/officeart/2008/layout/AlternatingHexagons"/>
    <dgm:cxn modelId="{9995309A-C52C-4EE1-B64B-4F4EF4B45F7C}" type="presParOf" srcId="{280ED358-3FD6-4CF3-AEB1-57A5D4DE306F}" destId="{09E505AA-196D-4580-BAC2-AE0DC56A6B24}" srcOrd="1" destOrd="0" presId="urn:microsoft.com/office/officeart/2008/layout/AlternatingHexagons"/>
    <dgm:cxn modelId="{0F5E9A6F-3528-4CF9-B92D-12A9A4EF6ABE}" type="presParOf" srcId="{280ED358-3FD6-4CF3-AEB1-57A5D4DE306F}" destId="{E692109A-B693-4D84-8D3C-EDA4C51B9D72}" srcOrd="2" destOrd="0" presId="urn:microsoft.com/office/officeart/2008/layout/AlternatingHexagons"/>
    <dgm:cxn modelId="{0CB4DBD7-C369-44FF-BD8F-A591FFB8620C}" type="presParOf" srcId="{280ED358-3FD6-4CF3-AEB1-57A5D4DE306F}" destId="{ED48A512-CA95-49AF-B26D-0DB9851DEBE7}" srcOrd="3" destOrd="0" presId="urn:microsoft.com/office/officeart/2008/layout/AlternatingHexagons"/>
    <dgm:cxn modelId="{ED6A5289-F28F-4238-8C22-C9E4976FC024}" type="presParOf" srcId="{280ED358-3FD6-4CF3-AEB1-57A5D4DE306F}" destId="{459CE408-77F8-4973-B798-6350A4C26FF2}" srcOrd="4" destOrd="0" presId="urn:microsoft.com/office/officeart/2008/layout/AlternatingHexagons"/>
    <dgm:cxn modelId="{31BC26C9-C74E-402D-8EB4-9A758EC1F292}" type="presParOf" srcId="{A5BBED65-C51E-40FE-A84E-998E3685839C}" destId="{DAA7B67C-2763-453F-B463-9F4A59EB6140}" srcOrd="1" destOrd="0" presId="urn:microsoft.com/office/officeart/2008/layout/AlternatingHexagons"/>
    <dgm:cxn modelId="{44098840-6207-4D70-AFE9-3DDBD6E9286F}" type="presParOf" srcId="{A5BBED65-C51E-40FE-A84E-998E3685839C}" destId="{7935DC0A-80C0-4415-B924-B2CAA0F6D0D7}" srcOrd="2" destOrd="0" presId="urn:microsoft.com/office/officeart/2008/layout/AlternatingHexagons"/>
    <dgm:cxn modelId="{88F5F288-E8A4-409D-BCB0-B11855902B6E}" type="presParOf" srcId="{7935DC0A-80C0-4415-B924-B2CAA0F6D0D7}" destId="{0EE2E55A-EE77-4F74-B4B2-D60CFB56DD2F}" srcOrd="0" destOrd="0" presId="urn:microsoft.com/office/officeart/2008/layout/AlternatingHexagons"/>
    <dgm:cxn modelId="{5F13D5E8-2D32-4C61-822E-AE6D992B4608}" type="presParOf" srcId="{7935DC0A-80C0-4415-B924-B2CAA0F6D0D7}" destId="{91BEE86B-C08F-4E00-AE1E-1D497687E1A2}" srcOrd="1" destOrd="0" presId="urn:microsoft.com/office/officeart/2008/layout/AlternatingHexagons"/>
    <dgm:cxn modelId="{E5FAD5F4-112F-4733-BC06-9287B4BD95F7}" type="presParOf" srcId="{7935DC0A-80C0-4415-B924-B2CAA0F6D0D7}" destId="{996CF53F-1CCD-4FFF-B761-8ED169AC5EA2}" srcOrd="2" destOrd="0" presId="urn:microsoft.com/office/officeart/2008/layout/AlternatingHexagons"/>
    <dgm:cxn modelId="{1565CF30-1F31-4F84-99DB-8E678BBFEC26}" type="presParOf" srcId="{7935DC0A-80C0-4415-B924-B2CAA0F6D0D7}" destId="{578AEE59-807D-4CC6-99CE-C6505400507E}" srcOrd="3" destOrd="0" presId="urn:microsoft.com/office/officeart/2008/layout/AlternatingHexagons"/>
    <dgm:cxn modelId="{66D60E62-AB79-4908-A95E-ABCA7D989AA6}" type="presParOf" srcId="{7935DC0A-80C0-4415-B924-B2CAA0F6D0D7}" destId="{BA8CB1B5-9ADC-4123-B599-11E2A14829BD}" srcOrd="4" destOrd="0" presId="urn:microsoft.com/office/officeart/2008/layout/AlternatingHexagons"/>
    <dgm:cxn modelId="{8C4CD2B8-B5B4-455E-8C37-D3920B77A897}" type="presParOf" srcId="{A5BBED65-C51E-40FE-A84E-998E3685839C}" destId="{A91E15EF-4420-4D0F-89BA-90530E5CED5B}" srcOrd="3" destOrd="0" presId="urn:microsoft.com/office/officeart/2008/layout/AlternatingHexagons"/>
    <dgm:cxn modelId="{412A6E77-D251-424C-B6DF-15175D850E6F}" type="presParOf" srcId="{A5BBED65-C51E-40FE-A84E-998E3685839C}" destId="{019A35E8-823F-49E6-854D-9869C97841CA}" srcOrd="4" destOrd="0" presId="urn:microsoft.com/office/officeart/2008/layout/AlternatingHexagons"/>
    <dgm:cxn modelId="{A5888EF2-B542-42C3-A7DB-4877B98E4A09}" type="presParOf" srcId="{019A35E8-823F-49E6-854D-9869C97841CA}" destId="{A83826B9-07C4-432D-A2C6-9CA8D25AFECE}" srcOrd="0" destOrd="0" presId="urn:microsoft.com/office/officeart/2008/layout/AlternatingHexagons"/>
    <dgm:cxn modelId="{75919596-49A7-4B33-842B-B6347B4CC915}" type="presParOf" srcId="{019A35E8-823F-49E6-854D-9869C97841CA}" destId="{683FF239-0C15-4E98-91CF-E324620373A2}" srcOrd="1" destOrd="0" presId="urn:microsoft.com/office/officeart/2008/layout/AlternatingHexagons"/>
    <dgm:cxn modelId="{67657455-19BC-47D8-B364-3648F832C49B}" type="presParOf" srcId="{019A35E8-823F-49E6-854D-9869C97841CA}" destId="{95A53915-1272-47A0-ACD4-3C9B7650E697}" srcOrd="2" destOrd="0" presId="urn:microsoft.com/office/officeart/2008/layout/AlternatingHexagons"/>
    <dgm:cxn modelId="{5C532090-96FA-423A-825C-E6D3CD479CD2}" type="presParOf" srcId="{019A35E8-823F-49E6-854D-9869C97841CA}" destId="{1DD4BE8C-302A-434D-B0D2-C9175144F554}" srcOrd="3" destOrd="0" presId="urn:microsoft.com/office/officeart/2008/layout/AlternatingHexagons"/>
    <dgm:cxn modelId="{8A342E4D-93EC-4D9B-B9B3-F8702F55F0B5}" type="presParOf" srcId="{019A35E8-823F-49E6-854D-9869C97841CA}" destId="{27445CE0-3955-4C13-BDF7-56B6A2158DF3}" srcOrd="4" destOrd="0" presId="urn:microsoft.com/office/officeart/2008/layout/AlternatingHexagons"/>
    <dgm:cxn modelId="{22BFD032-A773-4476-B22E-F8A199BF34CA}" type="presParOf" srcId="{A5BBED65-C51E-40FE-A84E-998E3685839C}" destId="{E6C325ED-15EB-40A5-B9EE-9D28A5B532D7}" srcOrd="5" destOrd="0" presId="urn:microsoft.com/office/officeart/2008/layout/AlternatingHexagons"/>
    <dgm:cxn modelId="{3186F5CA-6EB6-41CC-87DC-BA5FCE833EE4}" type="presParOf" srcId="{A5BBED65-C51E-40FE-A84E-998E3685839C}" destId="{B71FBEC9-CDF2-476D-9182-B730A3433B43}" srcOrd="6" destOrd="0" presId="urn:microsoft.com/office/officeart/2008/layout/AlternatingHexagons"/>
    <dgm:cxn modelId="{FCAFD530-E87D-45AB-BEE3-3DF7FEC55564}" type="presParOf" srcId="{B71FBEC9-CDF2-476D-9182-B730A3433B43}" destId="{4DB91194-6C1E-4687-8B93-85D2C0FD509B}" srcOrd="0" destOrd="0" presId="urn:microsoft.com/office/officeart/2008/layout/AlternatingHexagons"/>
    <dgm:cxn modelId="{EB906CB0-D567-4EB7-B157-06345DBF3D77}" type="presParOf" srcId="{B71FBEC9-CDF2-476D-9182-B730A3433B43}" destId="{BC4FBAF7-A638-4003-874C-E71621FDDF57}" srcOrd="1" destOrd="0" presId="urn:microsoft.com/office/officeart/2008/layout/AlternatingHexagons"/>
    <dgm:cxn modelId="{0D8007BC-F8A1-4010-92F7-E08225FDC7D2}" type="presParOf" srcId="{B71FBEC9-CDF2-476D-9182-B730A3433B43}" destId="{96CC13B2-9E1A-43CD-93BB-3CD5B1B8499F}" srcOrd="2" destOrd="0" presId="urn:microsoft.com/office/officeart/2008/layout/AlternatingHexagons"/>
    <dgm:cxn modelId="{0827D70E-59F8-4225-A092-DACA86C26BF7}" type="presParOf" srcId="{B71FBEC9-CDF2-476D-9182-B730A3433B43}" destId="{004126B0-B1BB-4300-B0C2-008BABE8AE57}" srcOrd="3" destOrd="0" presId="urn:microsoft.com/office/officeart/2008/layout/AlternatingHexagons"/>
    <dgm:cxn modelId="{28BD5A36-87B9-4FB0-93D6-0ED77BBE1B3C}" type="presParOf" srcId="{B71FBEC9-CDF2-476D-9182-B730A3433B43}" destId="{E04DB45E-9F7C-43D3-9959-01F591DB7491}" srcOrd="4" destOrd="0" presId="urn:microsoft.com/office/officeart/2008/layout/AlternatingHexagons"/>
    <dgm:cxn modelId="{AF317C64-13AD-4784-8776-50F039F83BD1}" type="presParOf" srcId="{A5BBED65-C51E-40FE-A84E-998E3685839C}" destId="{B697BA41-F7D1-473A-98D4-CB8F89D3FD8E}" srcOrd="7" destOrd="0" presId="urn:microsoft.com/office/officeart/2008/layout/AlternatingHexagons"/>
    <dgm:cxn modelId="{4911DF4A-1218-4D3C-B1ED-3AF1B5F765A5}" type="presParOf" srcId="{A5BBED65-C51E-40FE-A84E-998E3685839C}" destId="{03ED43D8-CEF6-410B-A2E3-9E02BFF307C2}" srcOrd="8" destOrd="0" presId="urn:microsoft.com/office/officeart/2008/layout/AlternatingHexagons"/>
    <dgm:cxn modelId="{86268536-2C9C-434E-9735-A3CDD66F9513}" type="presParOf" srcId="{03ED43D8-CEF6-410B-A2E3-9E02BFF307C2}" destId="{1A5884D6-CEE8-4E9B-8C42-F707E30A4981}" srcOrd="0" destOrd="0" presId="urn:microsoft.com/office/officeart/2008/layout/AlternatingHexagons"/>
    <dgm:cxn modelId="{75B45680-6BC0-4FFC-B7C3-62970CEE65E8}" type="presParOf" srcId="{03ED43D8-CEF6-410B-A2E3-9E02BFF307C2}" destId="{09E8F390-1AA4-424C-BC90-97EB7E14CA9D}" srcOrd="1" destOrd="0" presId="urn:microsoft.com/office/officeart/2008/layout/AlternatingHexagons"/>
    <dgm:cxn modelId="{9B703BF8-D2E0-475E-BA7C-C5FEA7666B99}" type="presParOf" srcId="{03ED43D8-CEF6-410B-A2E3-9E02BFF307C2}" destId="{6FCBEC80-AB8B-4FE0-92DC-938EB65ADC0D}" srcOrd="2" destOrd="0" presId="urn:microsoft.com/office/officeart/2008/layout/AlternatingHexagons"/>
    <dgm:cxn modelId="{F34AB55E-04CD-47A8-B6EE-777B86B4F7FB}" type="presParOf" srcId="{03ED43D8-CEF6-410B-A2E3-9E02BFF307C2}" destId="{B159B1F2-B1B2-4BF2-BCF2-CC1645573ED4}" srcOrd="3" destOrd="0" presId="urn:microsoft.com/office/officeart/2008/layout/AlternatingHexagons"/>
    <dgm:cxn modelId="{3EF805C1-403C-426E-B695-C36FFC3577D3}" type="presParOf" srcId="{03ED43D8-CEF6-410B-A2E3-9E02BFF307C2}" destId="{DAFD55AB-90D8-4257-944A-E8E22DF9F8D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D6F4B63-EB98-45E3-8845-AE4C0CD1C3A8}"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324480B3-0460-4201-97C6-B8015E00E951}">
      <dgm:prSet phldrT="[Texto]" custT="1"/>
      <dgm:spPr/>
      <dgm:t>
        <a:bodyPr/>
        <a:lstStyle/>
        <a:p>
          <a:pPr algn="l"/>
          <a:r>
            <a:rPr lang="es-ES" sz="1200" b="1" dirty="0" smtClean="0"/>
            <a:t>Especificación</a:t>
          </a:r>
          <a:endParaRPr lang="es-ES" sz="1200" b="1" dirty="0"/>
        </a:p>
      </dgm:t>
    </dgm:pt>
    <dgm:pt modelId="{1AFB1E75-75AF-4D8B-89E3-1EFD199FC22F}" type="parTrans" cxnId="{6DC90C5C-5A90-4BD1-A856-17F0A48BFE1B}">
      <dgm:prSet/>
      <dgm:spPr/>
      <dgm:t>
        <a:bodyPr/>
        <a:lstStyle/>
        <a:p>
          <a:endParaRPr lang="es-ES"/>
        </a:p>
      </dgm:t>
    </dgm:pt>
    <dgm:pt modelId="{4A3FDC1D-CC7F-4FBB-998A-90BC3B7E977D}" type="sibTrans" cxnId="{6DC90C5C-5A90-4BD1-A856-17F0A48BFE1B}">
      <dgm:prSet/>
      <dgm:spPr/>
      <dgm:t>
        <a:bodyPr/>
        <a:lstStyle/>
        <a:p>
          <a:endParaRPr lang="es-ES"/>
        </a:p>
      </dgm:t>
    </dgm:pt>
    <dgm:pt modelId="{6DA08AC2-E9D3-4CE7-B1AA-2492E1989F9D}">
      <dgm:prSet phldrT="[Texto]" custT="1"/>
      <dgm:spPr/>
      <dgm:t>
        <a:bodyPr/>
        <a:lstStyle/>
        <a:p>
          <a:pPr algn="l"/>
          <a:r>
            <a:rPr lang="es-ES" sz="1200" b="1" dirty="0" smtClean="0"/>
            <a:t>Identificación</a:t>
          </a:r>
          <a:endParaRPr lang="es-ES" sz="1200" b="1" dirty="0"/>
        </a:p>
      </dgm:t>
    </dgm:pt>
    <dgm:pt modelId="{34BC7B38-9864-48B2-A9EF-C82BF4823D06}" type="parTrans" cxnId="{75EA2DE4-9F91-4EBD-9E97-8266630D7ED1}">
      <dgm:prSet/>
      <dgm:spPr/>
      <dgm:t>
        <a:bodyPr/>
        <a:lstStyle/>
        <a:p>
          <a:endParaRPr lang="es-ES"/>
        </a:p>
      </dgm:t>
    </dgm:pt>
    <dgm:pt modelId="{6F84CDE7-39A6-48B1-97DB-794D2E0AA33A}" type="sibTrans" cxnId="{75EA2DE4-9F91-4EBD-9E97-8266630D7ED1}">
      <dgm:prSet/>
      <dgm:spPr/>
      <dgm:t>
        <a:bodyPr/>
        <a:lstStyle/>
        <a:p>
          <a:endParaRPr lang="es-ES"/>
        </a:p>
      </dgm:t>
    </dgm:pt>
    <dgm:pt modelId="{EB516C9E-0EF3-4713-B99F-F9BB9A74E5B8}">
      <dgm:prSet phldrT="[Texto]" custT="1"/>
      <dgm:spPr/>
      <dgm:t>
        <a:bodyPr/>
        <a:lstStyle/>
        <a:p>
          <a:pPr algn="l"/>
          <a:r>
            <a:rPr lang="es-ES" sz="1200" b="1" dirty="0" smtClean="0"/>
            <a:t>Estimación de parámetros</a:t>
          </a:r>
          <a:endParaRPr lang="es-ES" sz="1200" b="1" dirty="0"/>
        </a:p>
      </dgm:t>
    </dgm:pt>
    <dgm:pt modelId="{F9D5202C-162B-408C-8540-C810FF6B1B88}" type="parTrans" cxnId="{0A9C0783-8B13-4616-A327-B0A813B5BB98}">
      <dgm:prSet/>
      <dgm:spPr/>
      <dgm:t>
        <a:bodyPr/>
        <a:lstStyle/>
        <a:p>
          <a:endParaRPr lang="es-ES"/>
        </a:p>
      </dgm:t>
    </dgm:pt>
    <dgm:pt modelId="{01A59330-DBA5-4833-82A0-84EF2F04BC4C}" type="sibTrans" cxnId="{0A9C0783-8B13-4616-A327-B0A813B5BB98}">
      <dgm:prSet/>
      <dgm:spPr/>
      <dgm:t>
        <a:bodyPr/>
        <a:lstStyle/>
        <a:p>
          <a:endParaRPr lang="es-ES"/>
        </a:p>
      </dgm:t>
    </dgm:pt>
    <dgm:pt modelId="{F0B3A7AC-85FD-4388-8427-579B369114EA}">
      <dgm:prSet phldrT="[Texto]" custT="1"/>
      <dgm:spPr/>
      <dgm:t>
        <a:bodyPr/>
        <a:lstStyle/>
        <a:p>
          <a:pPr algn="l"/>
          <a:r>
            <a:rPr lang="es-ES" sz="1200" b="1" dirty="0" smtClean="0"/>
            <a:t>Evaluación del ajuste</a:t>
          </a:r>
          <a:endParaRPr lang="es-ES" sz="1200" b="1" dirty="0"/>
        </a:p>
      </dgm:t>
    </dgm:pt>
    <dgm:pt modelId="{458203F2-A523-4EC7-8B06-0A26AF88B94C}" type="parTrans" cxnId="{098B4017-F1E6-4662-8609-C3BF606AD367}">
      <dgm:prSet/>
      <dgm:spPr/>
      <dgm:t>
        <a:bodyPr/>
        <a:lstStyle/>
        <a:p>
          <a:endParaRPr lang="es-ES"/>
        </a:p>
      </dgm:t>
    </dgm:pt>
    <dgm:pt modelId="{3ED43A56-11AF-43AD-9447-3F1923DEA938}" type="sibTrans" cxnId="{098B4017-F1E6-4662-8609-C3BF606AD367}">
      <dgm:prSet/>
      <dgm:spPr/>
      <dgm:t>
        <a:bodyPr/>
        <a:lstStyle/>
        <a:p>
          <a:endParaRPr lang="es-ES"/>
        </a:p>
      </dgm:t>
    </dgm:pt>
    <dgm:pt modelId="{3B658FA4-4F94-4BCF-8DAD-C132D9A5A3A6}">
      <dgm:prSet phldrT="[Texto]" custT="1"/>
      <dgm:spPr/>
      <dgm:t>
        <a:bodyPr/>
        <a:lstStyle/>
        <a:p>
          <a:pPr algn="l"/>
          <a:r>
            <a:rPr lang="es-ES" sz="1200" b="1" dirty="0" smtClean="0"/>
            <a:t>Interpretación de resultados</a:t>
          </a:r>
          <a:endParaRPr lang="es-ES" sz="1200" b="1" dirty="0"/>
        </a:p>
      </dgm:t>
    </dgm:pt>
    <dgm:pt modelId="{9DD504FB-D470-4FBB-86EB-22A8A611D985}" type="parTrans" cxnId="{5FB347DC-2A84-4CCA-B998-012C1035C66D}">
      <dgm:prSet/>
      <dgm:spPr/>
      <dgm:t>
        <a:bodyPr/>
        <a:lstStyle/>
        <a:p>
          <a:endParaRPr lang="es-ES"/>
        </a:p>
      </dgm:t>
    </dgm:pt>
    <dgm:pt modelId="{7F496D80-E185-4808-8D2B-DE6598305015}" type="sibTrans" cxnId="{5FB347DC-2A84-4CCA-B998-012C1035C66D}">
      <dgm:prSet/>
      <dgm:spPr/>
      <dgm:t>
        <a:bodyPr/>
        <a:lstStyle/>
        <a:p>
          <a:endParaRPr lang="es-ES"/>
        </a:p>
      </dgm:t>
    </dgm:pt>
    <dgm:pt modelId="{3A42C676-19AD-4C3C-8479-9EE426565306}" type="pres">
      <dgm:prSet presAssocID="{5D6F4B63-EB98-45E3-8845-AE4C0CD1C3A8}" presName="outerComposite" presStyleCnt="0">
        <dgm:presLayoutVars>
          <dgm:chMax val="5"/>
          <dgm:dir/>
          <dgm:resizeHandles val="exact"/>
        </dgm:presLayoutVars>
      </dgm:prSet>
      <dgm:spPr/>
      <dgm:t>
        <a:bodyPr/>
        <a:lstStyle/>
        <a:p>
          <a:endParaRPr lang="es-ES"/>
        </a:p>
      </dgm:t>
    </dgm:pt>
    <dgm:pt modelId="{5A3BFD6F-188C-428F-AAE4-3355B8E612EE}" type="pres">
      <dgm:prSet presAssocID="{5D6F4B63-EB98-45E3-8845-AE4C0CD1C3A8}" presName="dummyMaxCanvas" presStyleCnt="0">
        <dgm:presLayoutVars/>
      </dgm:prSet>
      <dgm:spPr/>
    </dgm:pt>
    <dgm:pt modelId="{35F335EA-C77A-47F7-A8B3-7731565D99EC}" type="pres">
      <dgm:prSet presAssocID="{5D6F4B63-EB98-45E3-8845-AE4C0CD1C3A8}" presName="FiveNodes_1" presStyleLbl="node1" presStyleIdx="0" presStyleCnt="5">
        <dgm:presLayoutVars>
          <dgm:bulletEnabled val="1"/>
        </dgm:presLayoutVars>
      </dgm:prSet>
      <dgm:spPr/>
      <dgm:t>
        <a:bodyPr/>
        <a:lstStyle/>
        <a:p>
          <a:endParaRPr lang="es-ES"/>
        </a:p>
      </dgm:t>
    </dgm:pt>
    <dgm:pt modelId="{6DA78E7A-68E2-48C4-8232-69A64AD28034}" type="pres">
      <dgm:prSet presAssocID="{5D6F4B63-EB98-45E3-8845-AE4C0CD1C3A8}" presName="FiveNodes_2" presStyleLbl="node1" presStyleIdx="1" presStyleCnt="5">
        <dgm:presLayoutVars>
          <dgm:bulletEnabled val="1"/>
        </dgm:presLayoutVars>
      </dgm:prSet>
      <dgm:spPr/>
      <dgm:t>
        <a:bodyPr/>
        <a:lstStyle/>
        <a:p>
          <a:endParaRPr lang="es-ES"/>
        </a:p>
      </dgm:t>
    </dgm:pt>
    <dgm:pt modelId="{8E0C947A-74DE-4A20-9DAD-A4AA1D6B4C50}" type="pres">
      <dgm:prSet presAssocID="{5D6F4B63-EB98-45E3-8845-AE4C0CD1C3A8}" presName="FiveNodes_3" presStyleLbl="node1" presStyleIdx="2" presStyleCnt="5">
        <dgm:presLayoutVars>
          <dgm:bulletEnabled val="1"/>
        </dgm:presLayoutVars>
      </dgm:prSet>
      <dgm:spPr/>
      <dgm:t>
        <a:bodyPr/>
        <a:lstStyle/>
        <a:p>
          <a:endParaRPr lang="es-ES"/>
        </a:p>
      </dgm:t>
    </dgm:pt>
    <dgm:pt modelId="{E78E4929-A254-4FB1-B061-F645E2D6A8C5}" type="pres">
      <dgm:prSet presAssocID="{5D6F4B63-EB98-45E3-8845-AE4C0CD1C3A8}" presName="FiveNodes_4" presStyleLbl="node1" presStyleIdx="3" presStyleCnt="5">
        <dgm:presLayoutVars>
          <dgm:bulletEnabled val="1"/>
        </dgm:presLayoutVars>
      </dgm:prSet>
      <dgm:spPr/>
      <dgm:t>
        <a:bodyPr/>
        <a:lstStyle/>
        <a:p>
          <a:endParaRPr lang="es-ES"/>
        </a:p>
      </dgm:t>
    </dgm:pt>
    <dgm:pt modelId="{C615DD78-7701-4C26-B5C0-5042D32505C5}" type="pres">
      <dgm:prSet presAssocID="{5D6F4B63-EB98-45E3-8845-AE4C0CD1C3A8}" presName="FiveNodes_5" presStyleLbl="node1" presStyleIdx="4" presStyleCnt="5">
        <dgm:presLayoutVars>
          <dgm:bulletEnabled val="1"/>
        </dgm:presLayoutVars>
      </dgm:prSet>
      <dgm:spPr/>
      <dgm:t>
        <a:bodyPr/>
        <a:lstStyle/>
        <a:p>
          <a:endParaRPr lang="es-ES"/>
        </a:p>
      </dgm:t>
    </dgm:pt>
    <dgm:pt modelId="{211F1A0C-E730-425B-87F9-13208576033B}" type="pres">
      <dgm:prSet presAssocID="{5D6F4B63-EB98-45E3-8845-AE4C0CD1C3A8}" presName="FiveConn_1-2" presStyleLbl="fgAccFollowNode1" presStyleIdx="0" presStyleCnt="4">
        <dgm:presLayoutVars>
          <dgm:bulletEnabled val="1"/>
        </dgm:presLayoutVars>
      </dgm:prSet>
      <dgm:spPr/>
      <dgm:t>
        <a:bodyPr/>
        <a:lstStyle/>
        <a:p>
          <a:endParaRPr lang="es-ES"/>
        </a:p>
      </dgm:t>
    </dgm:pt>
    <dgm:pt modelId="{AA42C8AD-1A7F-4B41-B60B-1F64A82CCED4}" type="pres">
      <dgm:prSet presAssocID="{5D6F4B63-EB98-45E3-8845-AE4C0CD1C3A8}" presName="FiveConn_2-3" presStyleLbl="fgAccFollowNode1" presStyleIdx="1" presStyleCnt="4">
        <dgm:presLayoutVars>
          <dgm:bulletEnabled val="1"/>
        </dgm:presLayoutVars>
      </dgm:prSet>
      <dgm:spPr/>
      <dgm:t>
        <a:bodyPr/>
        <a:lstStyle/>
        <a:p>
          <a:endParaRPr lang="es-ES"/>
        </a:p>
      </dgm:t>
    </dgm:pt>
    <dgm:pt modelId="{9E82D6F1-2419-4D29-B086-806B07405DCD}" type="pres">
      <dgm:prSet presAssocID="{5D6F4B63-EB98-45E3-8845-AE4C0CD1C3A8}" presName="FiveConn_3-4" presStyleLbl="fgAccFollowNode1" presStyleIdx="2" presStyleCnt="4">
        <dgm:presLayoutVars>
          <dgm:bulletEnabled val="1"/>
        </dgm:presLayoutVars>
      </dgm:prSet>
      <dgm:spPr/>
      <dgm:t>
        <a:bodyPr/>
        <a:lstStyle/>
        <a:p>
          <a:endParaRPr lang="es-ES"/>
        </a:p>
      </dgm:t>
    </dgm:pt>
    <dgm:pt modelId="{A3542AEC-17D3-495A-9FA3-97AFFD49C78C}" type="pres">
      <dgm:prSet presAssocID="{5D6F4B63-EB98-45E3-8845-AE4C0CD1C3A8}" presName="FiveConn_4-5" presStyleLbl="fgAccFollowNode1" presStyleIdx="3" presStyleCnt="4">
        <dgm:presLayoutVars>
          <dgm:bulletEnabled val="1"/>
        </dgm:presLayoutVars>
      </dgm:prSet>
      <dgm:spPr/>
      <dgm:t>
        <a:bodyPr/>
        <a:lstStyle/>
        <a:p>
          <a:endParaRPr lang="es-ES"/>
        </a:p>
      </dgm:t>
    </dgm:pt>
    <dgm:pt modelId="{64D83080-A37F-4617-9CC1-6F00E9E91A50}" type="pres">
      <dgm:prSet presAssocID="{5D6F4B63-EB98-45E3-8845-AE4C0CD1C3A8}" presName="FiveNodes_1_text" presStyleLbl="node1" presStyleIdx="4" presStyleCnt="5">
        <dgm:presLayoutVars>
          <dgm:bulletEnabled val="1"/>
        </dgm:presLayoutVars>
      </dgm:prSet>
      <dgm:spPr/>
      <dgm:t>
        <a:bodyPr/>
        <a:lstStyle/>
        <a:p>
          <a:endParaRPr lang="es-ES"/>
        </a:p>
      </dgm:t>
    </dgm:pt>
    <dgm:pt modelId="{3B5EEF6F-D63C-45CD-8C64-3314C83EB335}" type="pres">
      <dgm:prSet presAssocID="{5D6F4B63-EB98-45E3-8845-AE4C0CD1C3A8}" presName="FiveNodes_2_text" presStyleLbl="node1" presStyleIdx="4" presStyleCnt="5">
        <dgm:presLayoutVars>
          <dgm:bulletEnabled val="1"/>
        </dgm:presLayoutVars>
      </dgm:prSet>
      <dgm:spPr/>
      <dgm:t>
        <a:bodyPr/>
        <a:lstStyle/>
        <a:p>
          <a:endParaRPr lang="es-ES"/>
        </a:p>
      </dgm:t>
    </dgm:pt>
    <dgm:pt modelId="{F74E23F2-1AA2-48A6-B19F-35DEDC6F85FE}" type="pres">
      <dgm:prSet presAssocID="{5D6F4B63-EB98-45E3-8845-AE4C0CD1C3A8}" presName="FiveNodes_3_text" presStyleLbl="node1" presStyleIdx="4" presStyleCnt="5">
        <dgm:presLayoutVars>
          <dgm:bulletEnabled val="1"/>
        </dgm:presLayoutVars>
      </dgm:prSet>
      <dgm:spPr/>
      <dgm:t>
        <a:bodyPr/>
        <a:lstStyle/>
        <a:p>
          <a:endParaRPr lang="es-ES"/>
        </a:p>
      </dgm:t>
    </dgm:pt>
    <dgm:pt modelId="{5CBCC5BF-C50F-4CBE-BD83-7C45ADBE05C0}" type="pres">
      <dgm:prSet presAssocID="{5D6F4B63-EB98-45E3-8845-AE4C0CD1C3A8}" presName="FiveNodes_4_text" presStyleLbl="node1" presStyleIdx="4" presStyleCnt="5">
        <dgm:presLayoutVars>
          <dgm:bulletEnabled val="1"/>
        </dgm:presLayoutVars>
      </dgm:prSet>
      <dgm:spPr/>
      <dgm:t>
        <a:bodyPr/>
        <a:lstStyle/>
        <a:p>
          <a:endParaRPr lang="es-ES"/>
        </a:p>
      </dgm:t>
    </dgm:pt>
    <dgm:pt modelId="{13021C1A-4D2B-41B9-9FB5-74EAABE71814}" type="pres">
      <dgm:prSet presAssocID="{5D6F4B63-EB98-45E3-8845-AE4C0CD1C3A8}" presName="FiveNodes_5_text" presStyleLbl="node1" presStyleIdx="4" presStyleCnt="5">
        <dgm:presLayoutVars>
          <dgm:bulletEnabled val="1"/>
        </dgm:presLayoutVars>
      </dgm:prSet>
      <dgm:spPr/>
      <dgm:t>
        <a:bodyPr/>
        <a:lstStyle/>
        <a:p>
          <a:endParaRPr lang="es-ES"/>
        </a:p>
      </dgm:t>
    </dgm:pt>
  </dgm:ptLst>
  <dgm:cxnLst>
    <dgm:cxn modelId="{6DC90C5C-5A90-4BD1-A856-17F0A48BFE1B}" srcId="{5D6F4B63-EB98-45E3-8845-AE4C0CD1C3A8}" destId="{324480B3-0460-4201-97C6-B8015E00E951}" srcOrd="0" destOrd="0" parTransId="{1AFB1E75-75AF-4D8B-89E3-1EFD199FC22F}" sibTransId="{4A3FDC1D-CC7F-4FBB-998A-90BC3B7E977D}"/>
    <dgm:cxn modelId="{AB4AB6BF-32B0-442D-8FAD-B4C4B34E82B8}" type="presOf" srcId="{3B658FA4-4F94-4BCF-8DAD-C132D9A5A3A6}" destId="{13021C1A-4D2B-41B9-9FB5-74EAABE71814}" srcOrd="1" destOrd="0" presId="urn:microsoft.com/office/officeart/2005/8/layout/vProcess5"/>
    <dgm:cxn modelId="{F38B18C1-2A6B-46C9-AD7A-A5B742F9C7E3}" type="presOf" srcId="{5D6F4B63-EB98-45E3-8845-AE4C0CD1C3A8}" destId="{3A42C676-19AD-4C3C-8479-9EE426565306}" srcOrd="0" destOrd="0" presId="urn:microsoft.com/office/officeart/2005/8/layout/vProcess5"/>
    <dgm:cxn modelId="{D7ACFD51-1889-4A00-ADD0-7E1B45F1F98D}" type="presOf" srcId="{01A59330-DBA5-4833-82A0-84EF2F04BC4C}" destId="{9E82D6F1-2419-4D29-B086-806B07405DCD}" srcOrd="0" destOrd="0" presId="urn:microsoft.com/office/officeart/2005/8/layout/vProcess5"/>
    <dgm:cxn modelId="{3A77DBAE-486C-4B91-B07C-681A0B244BBD}" type="presOf" srcId="{4A3FDC1D-CC7F-4FBB-998A-90BC3B7E977D}" destId="{211F1A0C-E730-425B-87F9-13208576033B}" srcOrd="0" destOrd="0" presId="urn:microsoft.com/office/officeart/2005/8/layout/vProcess5"/>
    <dgm:cxn modelId="{75EA2DE4-9F91-4EBD-9E97-8266630D7ED1}" srcId="{5D6F4B63-EB98-45E3-8845-AE4C0CD1C3A8}" destId="{6DA08AC2-E9D3-4CE7-B1AA-2492E1989F9D}" srcOrd="1" destOrd="0" parTransId="{34BC7B38-9864-48B2-A9EF-C82BF4823D06}" sibTransId="{6F84CDE7-39A6-48B1-97DB-794D2E0AA33A}"/>
    <dgm:cxn modelId="{25E80520-FA7B-4ED1-B029-082320D8B7AD}" type="presOf" srcId="{6DA08AC2-E9D3-4CE7-B1AA-2492E1989F9D}" destId="{6DA78E7A-68E2-48C4-8232-69A64AD28034}" srcOrd="0" destOrd="0" presId="urn:microsoft.com/office/officeart/2005/8/layout/vProcess5"/>
    <dgm:cxn modelId="{1C1D3D9B-BEA2-4CA2-AEC5-35FD0A67E791}" type="presOf" srcId="{F0B3A7AC-85FD-4388-8427-579B369114EA}" destId="{5CBCC5BF-C50F-4CBE-BD83-7C45ADBE05C0}" srcOrd="1" destOrd="0" presId="urn:microsoft.com/office/officeart/2005/8/layout/vProcess5"/>
    <dgm:cxn modelId="{C11331A0-1571-43EF-A778-7BFF7A09BB33}" type="presOf" srcId="{6DA08AC2-E9D3-4CE7-B1AA-2492E1989F9D}" destId="{3B5EEF6F-D63C-45CD-8C64-3314C83EB335}" srcOrd="1" destOrd="0" presId="urn:microsoft.com/office/officeart/2005/8/layout/vProcess5"/>
    <dgm:cxn modelId="{0A9C0783-8B13-4616-A327-B0A813B5BB98}" srcId="{5D6F4B63-EB98-45E3-8845-AE4C0CD1C3A8}" destId="{EB516C9E-0EF3-4713-B99F-F9BB9A74E5B8}" srcOrd="2" destOrd="0" parTransId="{F9D5202C-162B-408C-8540-C810FF6B1B88}" sibTransId="{01A59330-DBA5-4833-82A0-84EF2F04BC4C}"/>
    <dgm:cxn modelId="{A5D30D84-4FE3-41A4-9289-D63425B95398}" type="presOf" srcId="{EB516C9E-0EF3-4713-B99F-F9BB9A74E5B8}" destId="{F74E23F2-1AA2-48A6-B19F-35DEDC6F85FE}" srcOrd="1" destOrd="0" presId="urn:microsoft.com/office/officeart/2005/8/layout/vProcess5"/>
    <dgm:cxn modelId="{6C7A3675-73E9-4D58-B6BF-D1C1EFFF2DA5}" type="presOf" srcId="{F0B3A7AC-85FD-4388-8427-579B369114EA}" destId="{E78E4929-A254-4FB1-B061-F645E2D6A8C5}" srcOrd="0" destOrd="0" presId="urn:microsoft.com/office/officeart/2005/8/layout/vProcess5"/>
    <dgm:cxn modelId="{1D8A0A6C-AAB3-4FC5-94CB-57A095BB970A}" type="presOf" srcId="{324480B3-0460-4201-97C6-B8015E00E951}" destId="{35F335EA-C77A-47F7-A8B3-7731565D99EC}" srcOrd="0" destOrd="0" presId="urn:microsoft.com/office/officeart/2005/8/layout/vProcess5"/>
    <dgm:cxn modelId="{FEA3322A-1093-418C-9186-8BDC719AFDF0}" type="presOf" srcId="{EB516C9E-0EF3-4713-B99F-F9BB9A74E5B8}" destId="{8E0C947A-74DE-4A20-9DAD-A4AA1D6B4C50}" srcOrd="0" destOrd="0" presId="urn:microsoft.com/office/officeart/2005/8/layout/vProcess5"/>
    <dgm:cxn modelId="{9830E934-5E05-4824-BDEE-5500057CF54D}" type="presOf" srcId="{3B658FA4-4F94-4BCF-8DAD-C132D9A5A3A6}" destId="{C615DD78-7701-4C26-B5C0-5042D32505C5}" srcOrd="0" destOrd="0" presId="urn:microsoft.com/office/officeart/2005/8/layout/vProcess5"/>
    <dgm:cxn modelId="{90CE6905-C3E0-4798-BBDC-45068AC2C18F}" type="presOf" srcId="{6F84CDE7-39A6-48B1-97DB-794D2E0AA33A}" destId="{AA42C8AD-1A7F-4B41-B60B-1F64A82CCED4}" srcOrd="0" destOrd="0" presId="urn:microsoft.com/office/officeart/2005/8/layout/vProcess5"/>
    <dgm:cxn modelId="{BF826D34-2014-4E85-B30A-DA3A1EB65C99}" type="presOf" srcId="{324480B3-0460-4201-97C6-B8015E00E951}" destId="{64D83080-A37F-4617-9CC1-6F00E9E91A50}" srcOrd="1" destOrd="0" presId="urn:microsoft.com/office/officeart/2005/8/layout/vProcess5"/>
    <dgm:cxn modelId="{5FB347DC-2A84-4CCA-B998-012C1035C66D}" srcId="{5D6F4B63-EB98-45E3-8845-AE4C0CD1C3A8}" destId="{3B658FA4-4F94-4BCF-8DAD-C132D9A5A3A6}" srcOrd="4" destOrd="0" parTransId="{9DD504FB-D470-4FBB-86EB-22A8A611D985}" sibTransId="{7F496D80-E185-4808-8D2B-DE6598305015}"/>
    <dgm:cxn modelId="{098B4017-F1E6-4662-8609-C3BF606AD367}" srcId="{5D6F4B63-EB98-45E3-8845-AE4C0CD1C3A8}" destId="{F0B3A7AC-85FD-4388-8427-579B369114EA}" srcOrd="3" destOrd="0" parTransId="{458203F2-A523-4EC7-8B06-0A26AF88B94C}" sibTransId="{3ED43A56-11AF-43AD-9447-3F1923DEA938}"/>
    <dgm:cxn modelId="{30193FE7-F423-4B20-8A5A-761DD383396E}" type="presOf" srcId="{3ED43A56-11AF-43AD-9447-3F1923DEA938}" destId="{A3542AEC-17D3-495A-9FA3-97AFFD49C78C}" srcOrd="0" destOrd="0" presId="urn:microsoft.com/office/officeart/2005/8/layout/vProcess5"/>
    <dgm:cxn modelId="{0A3FC5C8-B9B0-427E-AE3F-C3EAEDD1281C}" type="presParOf" srcId="{3A42C676-19AD-4C3C-8479-9EE426565306}" destId="{5A3BFD6F-188C-428F-AAE4-3355B8E612EE}" srcOrd="0" destOrd="0" presId="urn:microsoft.com/office/officeart/2005/8/layout/vProcess5"/>
    <dgm:cxn modelId="{7F228A00-0F9E-4CA5-BB20-178DF4A7CF86}" type="presParOf" srcId="{3A42C676-19AD-4C3C-8479-9EE426565306}" destId="{35F335EA-C77A-47F7-A8B3-7731565D99EC}" srcOrd="1" destOrd="0" presId="urn:microsoft.com/office/officeart/2005/8/layout/vProcess5"/>
    <dgm:cxn modelId="{BA92EC18-0701-4AE5-8128-CF5BCE72680C}" type="presParOf" srcId="{3A42C676-19AD-4C3C-8479-9EE426565306}" destId="{6DA78E7A-68E2-48C4-8232-69A64AD28034}" srcOrd="2" destOrd="0" presId="urn:microsoft.com/office/officeart/2005/8/layout/vProcess5"/>
    <dgm:cxn modelId="{E0AE3C97-B510-45F9-86B0-0B8CA6A80A8B}" type="presParOf" srcId="{3A42C676-19AD-4C3C-8479-9EE426565306}" destId="{8E0C947A-74DE-4A20-9DAD-A4AA1D6B4C50}" srcOrd="3" destOrd="0" presId="urn:microsoft.com/office/officeart/2005/8/layout/vProcess5"/>
    <dgm:cxn modelId="{3F604322-BCFA-4A1D-BA50-C88642A9BE40}" type="presParOf" srcId="{3A42C676-19AD-4C3C-8479-9EE426565306}" destId="{E78E4929-A254-4FB1-B061-F645E2D6A8C5}" srcOrd="4" destOrd="0" presId="urn:microsoft.com/office/officeart/2005/8/layout/vProcess5"/>
    <dgm:cxn modelId="{72238D36-CE37-404A-8847-239031BB1FD3}" type="presParOf" srcId="{3A42C676-19AD-4C3C-8479-9EE426565306}" destId="{C615DD78-7701-4C26-B5C0-5042D32505C5}" srcOrd="5" destOrd="0" presId="urn:microsoft.com/office/officeart/2005/8/layout/vProcess5"/>
    <dgm:cxn modelId="{BBF12B39-EAED-49AE-A0B5-4152B2F95E8B}" type="presParOf" srcId="{3A42C676-19AD-4C3C-8479-9EE426565306}" destId="{211F1A0C-E730-425B-87F9-13208576033B}" srcOrd="6" destOrd="0" presId="urn:microsoft.com/office/officeart/2005/8/layout/vProcess5"/>
    <dgm:cxn modelId="{D202946F-5834-421F-834E-F4026DD5657D}" type="presParOf" srcId="{3A42C676-19AD-4C3C-8479-9EE426565306}" destId="{AA42C8AD-1A7F-4B41-B60B-1F64A82CCED4}" srcOrd="7" destOrd="0" presId="urn:microsoft.com/office/officeart/2005/8/layout/vProcess5"/>
    <dgm:cxn modelId="{A3509636-17A9-4E75-82EB-67AA9FF71643}" type="presParOf" srcId="{3A42C676-19AD-4C3C-8479-9EE426565306}" destId="{9E82D6F1-2419-4D29-B086-806B07405DCD}" srcOrd="8" destOrd="0" presId="urn:microsoft.com/office/officeart/2005/8/layout/vProcess5"/>
    <dgm:cxn modelId="{4BDDB79B-24A5-49DB-8B65-4179C04EAE41}" type="presParOf" srcId="{3A42C676-19AD-4C3C-8479-9EE426565306}" destId="{A3542AEC-17D3-495A-9FA3-97AFFD49C78C}" srcOrd="9" destOrd="0" presId="urn:microsoft.com/office/officeart/2005/8/layout/vProcess5"/>
    <dgm:cxn modelId="{FFDDF772-0C12-4E57-B4FD-FE11E4B13799}" type="presParOf" srcId="{3A42C676-19AD-4C3C-8479-9EE426565306}" destId="{64D83080-A37F-4617-9CC1-6F00E9E91A50}" srcOrd="10" destOrd="0" presId="urn:microsoft.com/office/officeart/2005/8/layout/vProcess5"/>
    <dgm:cxn modelId="{56E37384-C4C4-441A-A5B4-146DDD5AAFA8}" type="presParOf" srcId="{3A42C676-19AD-4C3C-8479-9EE426565306}" destId="{3B5EEF6F-D63C-45CD-8C64-3314C83EB335}" srcOrd="11" destOrd="0" presId="urn:microsoft.com/office/officeart/2005/8/layout/vProcess5"/>
    <dgm:cxn modelId="{001F8782-DDB5-4477-91B0-202488BFCFC2}" type="presParOf" srcId="{3A42C676-19AD-4C3C-8479-9EE426565306}" destId="{F74E23F2-1AA2-48A6-B19F-35DEDC6F85FE}" srcOrd="12" destOrd="0" presId="urn:microsoft.com/office/officeart/2005/8/layout/vProcess5"/>
    <dgm:cxn modelId="{1D8AE0CF-EDF6-486D-9E63-70AE2C65D8F4}" type="presParOf" srcId="{3A42C676-19AD-4C3C-8479-9EE426565306}" destId="{5CBCC5BF-C50F-4CBE-BD83-7C45ADBE05C0}" srcOrd="13" destOrd="0" presId="urn:microsoft.com/office/officeart/2005/8/layout/vProcess5"/>
    <dgm:cxn modelId="{05F25AA7-B8FA-4C72-92CE-21FEEA90CEFD}" type="presParOf" srcId="{3A42C676-19AD-4C3C-8479-9EE426565306}" destId="{13021C1A-4D2B-41B9-9FB5-74EAABE7181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4E25F-8EF3-4064-B1E6-B45315C4746D}">
      <dsp:nvSpPr>
        <dsp:cNvPr id="0" name=""/>
        <dsp:cNvSpPr/>
      </dsp:nvSpPr>
      <dsp:spPr>
        <a:xfrm>
          <a:off x="1852035" y="46514"/>
          <a:ext cx="3517774" cy="10223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El desconocimiento del concepto y la aplicabilidad del valor compartido en las PYMES, llevando a las empresas a no contar con políticas ni practicas operacionales, que ayuden a mejorar las condiciones económicas y sociales de las empresas.</a:t>
          </a:r>
          <a:endParaRPr lang="es-ES" sz="1100" kern="1200" dirty="0"/>
        </a:p>
      </dsp:txBody>
      <dsp:txXfrm>
        <a:off x="1881979" y="76458"/>
        <a:ext cx="3457886" cy="962488"/>
      </dsp:txXfrm>
    </dsp:sp>
    <dsp:sp modelId="{EFBB0F32-C205-4EA5-8FD0-C37AC9B5318D}">
      <dsp:nvSpPr>
        <dsp:cNvPr id="0" name=""/>
        <dsp:cNvSpPr/>
      </dsp:nvSpPr>
      <dsp:spPr>
        <a:xfrm rot="3600000">
          <a:off x="4202168" y="1915441"/>
          <a:ext cx="603421" cy="377814"/>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4315512" y="1991004"/>
        <a:ext cx="376733" cy="226688"/>
      </dsp:txXfrm>
    </dsp:sp>
    <dsp:sp modelId="{7B4232FB-DC7D-4EDE-92C7-592F6F843161}">
      <dsp:nvSpPr>
        <dsp:cNvPr id="0" name=""/>
        <dsp:cNvSpPr/>
      </dsp:nvSpPr>
      <dsp:spPr>
        <a:xfrm>
          <a:off x="3895879" y="3139806"/>
          <a:ext cx="2996714" cy="1013373"/>
        </a:xfrm>
        <a:prstGeom prst="roundRect">
          <a:avLst>
            <a:gd name="adj" fmla="val 10000"/>
          </a:avLst>
        </a:prstGeom>
        <a:solidFill>
          <a:schemeClr val="accent5">
            <a:hueOff val="3517239"/>
            <a:satOff val="-28349"/>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La falta de identificación de los factores que crean valor compartido, desemboca una perdida de competitividad en el mercado e incluso la confianza por parte de la comunidad en la que operan</a:t>
          </a:r>
          <a:endParaRPr lang="es-ES" sz="1100" kern="1200" dirty="0"/>
        </a:p>
      </dsp:txBody>
      <dsp:txXfrm>
        <a:off x="3925560" y="3169487"/>
        <a:ext cx="2937352" cy="954011"/>
      </dsp:txXfrm>
    </dsp:sp>
    <dsp:sp modelId="{3CB8D737-8503-4DD3-8E3B-3ECC6E5B3BCE}">
      <dsp:nvSpPr>
        <dsp:cNvPr id="0" name=""/>
        <dsp:cNvSpPr/>
      </dsp:nvSpPr>
      <dsp:spPr>
        <a:xfrm rot="10800000">
          <a:off x="3217030" y="3457585"/>
          <a:ext cx="603421" cy="377814"/>
        </a:xfrm>
        <a:prstGeom prst="leftRightArrow">
          <a:avLst>
            <a:gd name="adj1" fmla="val 60000"/>
            <a:gd name="adj2" fmla="val 50000"/>
          </a:avLst>
        </a:prstGeom>
        <a:solidFill>
          <a:schemeClr val="accent5">
            <a:hueOff val="3517239"/>
            <a:satOff val="-28349"/>
            <a:lumOff val="80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10800000">
        <a:off x="3330374" y="3533148"/>
        <a:ext cx="376733" cy="226688"/>
      </dsp:txXfrm>
    </dsp:sp>
    <dsp:sp modelId="{DA8B1FDE-7DDD-48DA-9E0B-D3994A468E49}">
      <dsp:nvSpPr>
        <dsp:cNvPr id="0" name=""/>
        <dsp:cNvSpPr/>
      </dsp:nvSpPr>
      <dsp:spPr>
        <a:xfrm>
          <a:off x="513613" y="3139806"/>
          <a:ext cx="2627989" cy="1013373"/>
        </a:xfrm>
        <a:prstGeom prst="roundRect">
          <a:avLst>
            <a:gd name="adj" fmla="val 10000"/>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El desinterés, de parte de las PYMES como del Gobierno, en la participación de proyectos sociales, que crean valor compartido con la comunidad</a:t>
          </a:r>
          <a:endParaRPr lang="es-ES" sz="1100" kern="1200" dirty="0"/>
        </a:p>
      </dsp:txBody>
      <dsp:txXfrm>
        <a:off x="543294" y="3169487"/>
        <a:ext cx="2568627" cy="954011"/>
      </dsp:txXfrm>
    </dsp:sp>
    <dsp:sp modelId="{6D94213D-8C56-423B-AE0F-2775C02A2DC9}">
      <dsp:nvSpPr>
        <dsp:cNvPr id="0" name=""/>
        <dsp:cNvSpPr/>
      </dsp:nvSpPr>
      <dsp:spPr>
        <a:xfrm rot="18000000">
          <a:off x="2416255" y="1915441"/>
          <a:ext cx="603421" cy="377814"/>
        </a:xfrm>
        <a:prstGeom prst="leftRightArrow">
          <a:avLst>
            <a:gd name="adj1" fmla="val 60000"/>
            <a:gd name="adj2" fmla="val 50000"/>
          </a:avLst>
        </a:prstGeom>
        <a:solidFill>
          <a:schemeClr val="accent5">
            <a:hueOff val="7034478"/>
            <a:satOff val="-5669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2529599" y="1991004"/>
        <a:ext cx="376733" cy="226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91BA9-75CF-4092-AFE0-AF5F2C5F7969}">
      <dsp:nvSpPr>
        <dsp:cNvPr id="0" name=""/>
        <dsp:cNvSpPr/>
      </dsp:nvSpPr>
      <dsp:spPr>
        <a:xfrm>
          <a:off x="0" y="24295"/>
          <a:ext cx="6262231" cy="973545"/>
        </a:xfrm>
        <a:prstGeom prst="rect">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latin typeface="Calibri" panose="020F0502020204030204" pitchFamily="34" charset="0"/>
              <a:cs typeface="Calibri" panose="020F0502020204030204" pitchFamily="34" charset="0"/>
            </a:rPr>
            <a:t>Identificar los factores que inciden para crear “valor compartido” dentro de las PYMES del sector económico tipo “G”, del Distrito Metropolitano de Quito, año 2018.</a:t>
          </a:r>
          <a:endParaRPr lang="es-ES" sz="1200" kern="1200" dirty="0">
            <a:latin typeface="Calibri" panose="020F0502020204030204" pitchFamily="34" charset="0"/>
            <a:cs typeface="Calibri" panose="020F0502020204030204" pitchFamily="34" charset="0"/>
          </a:endParaRPr>
        </a:p>
      </dsp:txBody>
      <dsp:txXfrm>
        <a:off x="0" y="24295"/>
        <a:ext cx="6262231" cy="973545"/>
      </dsp:txXfrm>
    </dsp:sp>
    <dsp:sp modelId="{FFF9836C-F8A9-48E8-8EC5-1F99C7B7BA3D}">
      <dsp:nvSpPr>
        <dsp:cNvPr id="0" name=""/>
        <dsp:cNvSpPr/>
      </dsp:nvSpPr>
      <dsp:spPr>
        <a:xfrm>
          <a:off x="0" y="1021536"/>
          <a:ext cx="1565930" cy="2585668"/>
        </a:xfrm>
        <a:prstGeom prst="rect">
          <a:avLst/>
        </a:prstGeom>
        <a:solidFill>
          <a:srgbClr val="EF39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Calibri" panose="020F0502020204030204" pitchFamily="34" charset="0"/>
              <a:cs typeface="Calibri" panose="020F0502020204030204" pitchFamily="34" charset="0"/>
            </a:rPr>
            <a:t>Identificar las teorías generales sobre la creación de valor compartido, para determinar los factores más incidentes. </a:t>
          </a:r>
          <a:endParaRPr lang="es-ES" sz="1200" kern="1200" dirty="0">
            <a:latin typeface="Calibri" panose="020F0502020204030204" pitchFamily="34" charset="0"/>
            <a:cs typeface="Calibri" panose="020F0502020204030204" pitchFamily="34" charset="0"/>
          </a:endParaRPr>
        </a:p>
      </dsp:txBody>
      <dsp:txXfrm>
        <a:off x="0" y="1021536"/>
        <a:ext cx="1565930" cy="2585668"/>
      </dsp:txXfrm>
    </dsp:sp>
    <dsp:sp modelId="{B6C240AC-4E08-4552-AC9D-F9C47F74EC9A}">
      <dsp:nvSpPr>
        <dsp:cNvPr id="0" name=""/>
        <dsp:cNvSpPr/>
      </dsp:nvSpPr>
      <dsp:spPr>
        <a:xfrm>
          <a:off x="1551033" y="1017151"/>
          <a:ext cx="1484243" cy="2594487"/>
        </a:xfrm>
        <a:prstGeom prst="rect">
          <a:avLst/>
        </a:prstGeom>
        <a:solidFill>
          <a:srgbClr val="EF39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Calibri" panose="020F0502020204030204" pitchFamily="34" charset="0"/>
              <a:cs typeface="Calibri" panose="020F0502020204030204" pitchFamily="34" charset="0"/>
            </a:rPr>
            <a:t>Analizar los factores, que se relacionan en la “creación de valor compartido” existente en las PYMES del DMQ, para determinar la maximización del progreso social y económico. </a:t>
          </a:r>
          <a:endParaRPr lang="es-ES" sz="1200" kern="1200" dirty="0">
            <a:latin typeface="Calibri" panose="020F0502020204030204" pitchFamily="34" charset="0"/>
            <a:cs typeface="Calibri" panose="020F0502020204030204" pitchFamily="34" charset="0"/>
          </a:endParaRPr>
        </a:p>
      </dsp:txBody>
      <dsp:txXfrm>
        <a:off x="1551033" y="1017151"/>
        <a:ext cx="1484243" cy="2594487"/>
      </dsp:txXfrm>
    </dsp:sp>
    <dsp:sp modelId="{04A9F0D8-B13E-4514-9920-983A135D6AA7}">
      <dsp:nvSpPr>
        <dsp:cNvPr id="0" name=""/>
        <dsp:cNvSpPr/>
      </dsp:nvSpPr>
      <dsp:spPr>
        <a:xfrm>
          <a:off x="3042193" y="1011156"/>
          <a:ext cx="1700883" cy="2606527"/>
        </a:xfrm>
        <a:prstGeom prst="rect">
          <a:avLst/>
        </a:prstGeom>
        <a:solidFill>
          <a:srgbClr val="EF39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Calibri" panose="020F0502020204030204" pitchFamily="34" charset="0"/>
              <a:cs typeface="Calibri" panose="020F0502020204030204" pitchFamily="34" charset="0"/>
            </a:rPr>
            <a:t>Evaluar la aplicabilidad del concepto valor compartido dentro de las PYMES del sector económico tipo G, año 2018, para seleccionar el factor de mayor incidencia en la creación de valor, mediante el modelo de ecuaciones estructurales (SEM). </a:t>
          </a:r>
          <a:endParaRPr lang="es-ES" sz="1200" kern="1200" dirty="0">
            <a:latin typeface="Calibri" panose="020F0502020204030204" pitchFamily="34" charset="0"/>
            <a:cs typeface="Calibri" panose="020F0502020204030204" pitchFamily="34" charset="0"/>
          </a:endParaRPr>
        </a:p>
      </dsp:txBody>
      <dsp:txXfrm>
        <a:off x="3042193" y="1011156"/>
        <a:ext cx="1700883" cy="2606527"/>
      </dsp:txXfrm>
    </dsp:sp>
    <dsp:sp modelId="{1A4B703B-1559-4D5D-86BF-8939FC266ED5}">
      <dsp:nvSpPr>
        <dsp:cNvPr id="0" name=""/>
        <dsp:cNvSpPr/>
      </dsp:nvSpPr>
      <dsp:spPr>
        <a:xfrm>
          <a:off x="4745184" y="1012779"/>
          <a:ext cx="1507100" cy="2615421"/>
        </a:xfrm>
        <a:prstGeom prst="rect">
          <a:avLst/>
        </a:prstGeom>
        <a:solidFill>
          <a:srgbClr val="EF39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Calibri" panose="020F0502020204030204" pitchFamily="34" charset="0"/>
              <a:cs typeface="Calibri" panose="020F0502020204030204" pitchFamily="34" charset="0"/>
            </a:rPr>
            <a:t>Determinar el factor, que incide en la creación de valor compartido de las PYMES del sector tipo “G” y como estas se relacionan en su competitividad y gestión empresarial.</a:t>
          </a:r>
          <a:endParaRPr lang="es-ES" sz="1200" kern="1200" dirty="0">
            <a:latin typeface="Calibri" panose="020F0502020204030204" pitchFamily="34" charset="0"/>
            <a:cs typeface="Calibri" panose="020F0502020204030204" pitchFamily="34" charset="0"/>
          </a:endParaRPr>
        </a:p>
      </dsp:txBody>
      <dsp:txXfrm>
        <a:off x="4745184" y="1012779"/>
        <a:ext cx="1507100" cy="2615421"/>
      </dsp:txXfrm>
    </dsp:sp>
    <dsp:sp modelId="{24C4AD8C-4D7C-4EA9-A264-94A4C69337AE}">
      <dsp:nvSpPr>
        <dsp:cNvPr id="0" name=""/>
        <dsp:cNvSpPr/>
      </dsp:nvSpPr>
      <dsp:spPr>
        <a:xfrm>
          <a:off x="0" y="3605483"/>
          <a:ext cx="6262231" cy="275259"/>
        </a:xfrm>
        <a:prstGeom prst="rect">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D65AA-0BBC-41CA-98AA-6118BE31AEEE}">
      <dsp:nvSpPr>
        <dsp:cNvPr id="0" name=""/>
        <dsp:cNvSpPr/>
      </dsp:nvSpPr>
      <dsp:spPr>
        <a:xfrm rot="2182595">
          <a:off x="1804446" y="2845286"/>
          <a:ext cx="701328" cy="58623"/>
        </a:xfrm>
        <a:custGeom>
          <a:avLst/>
          <a:gdLst/>
          <a:ahLst/>
          <a:cxnLst/>
          <a:rect l="0" t="0" r="0" b="0"/>
          <a:pathLst>
            <a:path>
              <a:moveTo>
                <a:pt x="0" y="29311"/>
              </a:moveTo>
              <a:lnTo>
                <a:pt x="701328" y="293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EF026-4665-408B-AB11-D5FD986802C6}">
      <dsp:nvSpPr>
        <dsp:cNvPr id="0" name=""/>
        <dsp:cNvSpPr/>
      </dsp:nvSpPr>
      <dsp:spPr>
        <a:xfrm rot="70405">
          <a:off x="1872708" y="2113075"/>
          <a:ext cx="658212" cy="58623"/>
        </a:xfrm>
        <a:custGeom>
          <a:avLst/>
          <a:gdLst/>
          <a:ahLst/>
          <a:cxnLst/>
          <a:rect l="0" t="0" r="0" b="0"/>
          <a:pathLst>
            <a:path>
              <a:moveTo>
                <a:pt x="0" y="29311"/>
              </a:moveTo>
              <a:lnTo>
                <a:pt x="658212" y="293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53CC6-6BAF-4111-A470-DD81499FFC26}">
      <dsp:nvSpPr>
        <dsp:cNvPr id="0" name=""/>
        <dsp:cNvSpPr/>
      </dsp:nvSpPr>
      <dsp:spPr>
        <a:xfrm rot="19029346">
          <a:off x="1776193" y="1157338"/>
          <a:ext cx="724034" cy="58623"/>
        </a:xfrm>
        <a:custGeom>
          <a:avLst/>
          <a:gdLst/>
          <a:ahLst/>
          <a:cxnLst/>
          <a:rect l="0" t="0" r="0" b="0"/>
          <a:pathLst>
            <a:path>
              <a:moveTo>
                <a:pt x="0" y="29311"/>
              </a:moveTo>
              <a:lnTo>
                <a:pt x="724034" y="2931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895B34-7516-466A-B877-3075E2E97C0B}">
      <dsp:nvSpPr>
        <dsp:cNvPr id="0" name=""/>
        <dsp:cNvSpPr/>
      </dsp:nvSpPr>
      <dsp:spPr>
        <a:xfrm>
          <a:off x="278798" y="1104892"/>
          <a:ext cx="1705098" cy="20311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92D63-F08B-447B-9AE8-AA45A786EF64}">
      <dsp:nvSpPr>
        <dsp:cNvPr id="0" name=""/>
        <dsp:cNvSpPr/>
      </dsp:nvSpPr>
      <dsp:spPr>
        <a:xfrm>
          <a:off x="2154380" y="56861"/>
          <a:ext cx="1333353" cy="99297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kern="1200" dirty="0" smtClean="0"/>
            <a:t>Ponen el capital por encima del bienestar de  la comunidad</a:t>
          </a:r>
          <a:endParaRPr lang="es-ES" sz="800" kern="1200" dirty="0"/>
        </a:p>
      </dsp:txBody>
      <dsp:txXfrm>
        <a:off x="2349645" y="202279"/>
        <a:ext cx="942823" cy="702137"/>
      </dsp:txXfrm>
    </dsp:sp>
    <dsp:sp modelId="{65B1F2C8-8D1E-4786-ACA7-2F3973920358}">
      <dsp:nvSpPr>
        <dsp:cNvPr id="0" name=""/>
        <dsp:cNvSpPr/>
      </dsp:nvSpPr>
      <dsp:spPr>
        <a:xfrm>
          <a:off x="3536922" y="56861"/>
          <a:ext cx="2000030" cy="99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355600">
            <a:lnSpc>
              <a:spcPct val="90000"/>
            </a:lnSpc>
            <a:spcBef>
              <a:spcPct val="0"/>
            </a:spcBef>
            <a:spcAft>
              <a:spcPct val="15000"/>
            </a:spcAft>
            <a:buChar char="••"/>
          </a:pPr>
          <a:r>
            <a:rPr lang="es-ES" sz="800" kern="1200" dirty="0" smtClean="0"/>
            <a:t>No toman en cuenta a su comunidad</a:t>
          </a:r>
          <a:endParaRPr lang="es-ES" sz="800" kern="1200" dirty="0"/>
        </a:p>
        <a:p>
          <a:pPr marL="57150" lvl="1" indent="-57150" algn="l" defTabSz="355600">
            <a:lnSpc>
              <a:spcPct val="90000"/>
            </a:lnSpc>
            <a:spcBef>
              <a:spcPct val="0"/>
            </a:spcBef>
            <a:spcAft>
              <a:spcPct val="15000"/>
            </a:spcAft>
            <a:buChar char="••"/>
          </a:pPr>
          <a:r>
            <a:rPr lang="es-ES" sz="800" kern="1200" dirty="0" smtClean="0"/>
            <a:t>No cubren las necesidades importantes</a:t>
          </a:r>
          <a:endParaRPr lang="es-ES" sz="800" kern="1200" dirty="0"/>
        </a:p>
      </dsp:txBody>
      <dsp:txXfrm>
        <a:off x="3536922" y="56861"/>
        <a:ext cx="2000030" cy="992973"/>
      </dsp:txXfrm>
    </dsp:sp>
    <dsp:sp modelId="{7F974159-6F2C-4CEF-ABC0-EB6A4524C01F}">
      <dsp:nvSpPr>
        <dsp:cNvPr id="0" name=""/>
        <dsp:cNvSpPr/>
      </dsp:nvSpPr>
      <dsp:spPr>
        <a:xfrm>
          <a:off x="2530539" y="1732595"/>
          <a:ext cx="1300853" cy="85969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kern="1200" dirty="0" smtClean="0"/>
            <a:t>Cuentan con políticas y estrategias desactualizadas</a:t>
          </a:r>
          <a:endParaRPr lang="es-ES" sz="800" kern="1200" dirty="0"/>
        </a:p>
      </dsp:txBody>
      <dsp:txXfrm>
        <a:off x="2721045" y="1858494"/>
        <a:ext cx="919841" cy="607896"/>
      </dsp:txXfrm>
    </dsp:sp>
    <dsp:sp modelId="{153B04D2-997A-4351-AFF0-CE339159C1EF}">
      <dsp:nvSpPr>
        <dsp:cNvPr id="0" name=""/>
        <dsp:cNvSpPr/>
      </dsp:nvSpPr>
      <dsp:spPr>
        <a:xfrm>
          <a:off x="3921207" y="1732595"/>
          <a:ext cx="1951280" cy="85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355600">
            <a:lnSpc>
              <a:spcPct val="90000"/>
            </a:lnSpc>
            <a:spcBef>
              <a:spcPct val="0"/>
            </a:spcBef>
            <a:spcAft>
              <a:spcPct val="15000"/>
            </a:spcAft>
            <a:buChar char="••"/>
          </a:pPr>
          <a:r>
            <a:rPr lang="es-ES" sz="800" kern="1200" dirty="0" smtClean="0"/>
            <a:t>Desconocen la importancia de la actualización del enfoque de la empresa</a:t>
          </a:r>
          <a:endParaRPr lang="es-ES" sz="800" kern="1200" dirty="0"/>
        </a:p>
        <a:p>
          <a:pPr marL="57150" lvl="1" indent="-57150" algn="l" defTabSz="355600">
            <a:lnSpc>
              <a:spcPct val="90000"/>
            </a:lnSpc>
            <a:spcBef>
              <a:spcPct val="0"/>
            </a:spcBef>
            <a:spcAft>
              <a:spcPct val="15000"/>
            </a:spcAft>
            <a:buChar char="••"/>
          </a:pPr>
          <a:r>
            <a:rPr lang="es-ES" sz="800" kern="1200" dirty="0" smtClean="0"/>
            <a:t>No cuenta con personal capacitado para el desarrollo de sus actividades</a:t>
          </a:r>
          <a:endParaRPr lang="es-ES" sz="800" kern="1200" dirty="0"/>
        </a:p>
      </dsp:txBody>
      <dsp:txXfrm>
        <a:off x="3921207" y="1732595"/>
        <a:ext cx="1951280" cy="859694"/>
      </dsp:txXfrm>
    </dsp:sp>
    <dsp:sp modelId="{F9AE648A-3368-4C71-B256-09B4242F1045}">
      <dsp:nvSpPr>
        <dsp:cNvPr id="0" name=""/>
        <dsp:cNvSpPr/>
      </dsp:nvSpPr>
      <dsp:spPr>
        <a:xfrm>
          <a:off x="1944211" y="2952324"/>
          <a:ext cx="2435165" cy="132765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kern="1200" dirty="0" smtClean="0"/>
            <a:t>Se hace necesario evaluar la situación actual de las empresas e identificar los factores que crean valor, para desarrollar estrategias que ayuden a la sostenibilidad empresarial y social.</a:t>
          </a:r>
          <a:endParaRPr lang="es-ES" sz="800" kern="1200" dirty="0"/>
        </a:p>
      </dsp:txBody>
      <dsp:txXfrm>
        <a:off x="2300833" y="3146755"/>
        <a:ext cx="1721921" cy="938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A7D0B-FCA9-4D2B-AA0C-3044DCCEC1F3}">
      <dsp:nvSpPr>
        <dsp:cNvPr id="0" name=""/>
        <dsp:cNvSpPr/>
      </dsp:nvSpPr>
      <dsp:spPr>
        <a:xfrm>
          <a:off x="3389391" y="202123"/>
          <a:ext cx="2034866" cy="1238037"/>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t>Detecto que la empresa no contaba con los parámetros necesarios para ejercer una actividad económica eficiente.</a:t>
          </a:r>
          <a:endParaRPr lang="es-ES" sz="900" kern="1200" dirty="0"/>
        </a:p>
      </dsp:txBody>
      <dsp:txXfrm>
        <a:off x="3389391" y="356878"/>
        <a:ext cx="1570602" cy="928527"/>
      </dsp:txXfrm>
    </dsp:sp>
    <dsp:sp modelId="{AE878156-E3CE-4727-AEE6-095511F697F8}">
      <dsp:nvSpPr>
        <dsp:cNvPr id="0" name=""/>
        <dsp:cNvSpPr/>
      </dsp:nvSpPr>
      <dsp:spPr>
        <a:xfrm>
          <a:off x="1511065" y="2636"/>
          <a:ext cx="1879434" cy="157480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es-MX" sz="900" b="1" kern="1200" dirty="0" smtClean="0"/>
            <a:t>CREACIÓN DE UN MANUAL PARA IMPLEMENTAR EL CONCEPTO DE VALOR COMPARTIDO PARA LA EMPRESA XYZ EN EL ECUADOR</a:t>
          </a:r>
          <a:endParaRPr lang="es-ES" sz="900" b="1" kern="1200" dirty="0"/>
        </a:p>
      </dsp:txBody>
      <dsp:txXfrm>
        <a:off x="1587941" y="79512"/>
        <a:ext cx="1725682" cy="1421054"/>
      </dsp:txXfrm>
    </dsp:sp>
    <dsp:sp modelId="{69AE92E5-FEA2-4788-98C1-0E5AF2FF6C3F}">
      <dsp:nvSpPr>
        <dsp:cNvPr id="0" name=""/>
        <dsp:cNvSpPr/>
      </dsp:nvSpPr>
      <dsp:spPr>
        <a:xfrm>
          <a:off x="1895876" y="1848304"/>
          <a:ext cx="2320714" cy="1258180"/>
        </a:xfrm>
        <a:prstGeom prst="rightArrow">
          <a:avLst>
            <a:gd name="adj1" fmla="val 75000"/>
            <a:gd name="adj2" fmla="val 50000"/>
          </a:avLst>
        </a:prstGeom>
        <a:solidFill>
          <a:schemeClr val="accent2">
            <a:tint val="40000"/>
            <a:alpha val="90000"/>
            <a:hueOff val="543951"/>
            <a:satOff val="25289"/>
            <a:lumOff val="1864"/>
            <a:alphaOff val="0"/>
          </a:schemeClr>
        </a:solidFill>
        <a:ln w="9525" cap="flat" cmpd="sng" algn="ctr">
          <a:solidFill>
            <a:schemeClr val="accent2">
              <a:tint val="40000"/>
              <a:alpha val="90000"/>
              <a:hueOff val="543951"/>
              <a:satOff val="25289"/>
              <a:lumOff val="1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t>De 14 empresas solo 5, desarrollan proyectos y son responsables, significando solo el 35% lo que es muy bajo</a:t>
          </a:r>
          <a:endParaRPr lang="es-ES" sz="900" kern="1200" dirty="0"/>
        </a:p>
      </dsp:txBody>
      <dsp:txXfrm>
        <a:off x="1895876" y="2005577"/>
        <a:ext cx="1848897" cy="943635"/>
      </dsp:txXfrm>
    </dsp:sp>
    <dsp:sp modelId="{8E92FEC0-359D-4E09-A56C-A4E069F8C96B}">
      <dsp:nvSpPr>
        <dsp:cNvPr id="0" name=""/>
        <dsp:cNvSpPr/>
      </dsp:nvSpPr>
      <dsp:spPr>
        <a:xfrm>
          <a:off x="0" y="1751012"/>
          <a:ext cx="1879434" cy="1497896"/>
        </a:xfrm>
        <a:prstGeom prst="roundRect">
          <a:avLst/>
        </a:prstGeom>
        <a:gradFill rotWithShape="0">
          <a:gsLst>
            <a:gs pos="0">
              <a:schemeClr val="accent2">
                <a:hueOff val="899977"/>
                <a:satOff val="24292"/>
                <a:lumOff val="2550"/>
                <a:alphaOff val="0"/>
                <a:tint val="50000"/>
                <a:satMod val="300000"/>
              </a:schemeClr>
            </a:gs>
            <a:gs pos="35000">
              <a:schemeClr val="accent2">
                <a:hueOff val="899977"/>
                <a:satOff val="24292"/>
                <a:lumOff val="2550"/>
                <a:alphaOff val="0"/>
                <a:tint val="37000"/>
                <a:satMod val="300000"/>
              </a:schemeClr>
            </a:gs>
            <a:gs pos="100000">
              <a:schemeClr val="accent2">
                <a:hueOff val="899977"/>
                <a:satOff val="24292"/>
                <a:lumOff val="25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es-MX" sz="900" b="1" kern="1200" dirty="0" smtClean="0"/>
            <a:t>IMPACTO DE LA CREACIÓN DE VALOR COMPARTIDA, RESPONSABILIDAD SOCIAL Y RESPONSABILIDAD SOCIAL CORPORATIVA EN EMPRESAS MULTINACIONALES DEL ECUADOR</a:t>
          </a:r>
          <a:endParaRPr lang="es-ES" sz="900" b="1" kern="1200" dirty="0"/>
        </a:p>
      </dsp:txBody>
      <dsp:txXfrm>
        <a:off x="73121" y="1824133"/>
        <a:ext cx="1733192" cy="1351654"/>
      </dsp:txXfrm>
    </dsp:sp>
    <dsp:sp modelId="{1FA166E2-5E62-48C5-81EE-B2D4D4486AE8}">
      <dsp:nvSpPr>
        <dsp:cNvPr id="0" name=""/>
        <dsp:cNvSpPr/>
      </dsp:nvSpPr>
      <dsp:spPr>
        <a:xfrm>
          <a:off x="2421494" y="3312366"/>
          <a:ext cx="4161859" cy="1408605"/>
        </a:xfrm>
        <a:prstGeom prst="rightArrow">
          <a:avLst>
            <a:gd name="adj1" fmla="val 75000"/>
            <a:gd name="adj2" fmla="val 50000"/>
          </a:avLst>
        </a:prstGeom>
        <a:solidFill>
          <a:schemeClr val="accent2">
            <a:tint val="40000"/>
            <a:alpha val="90000"/>
            <a:hueOff val="1087901"/>
            <a:satOff val="50578"/>
            <a:lumOff val="3728"/>
            <a:alphaOff val="0"/>
          </a:schemeClr>
        </a:solidFill>
        <a:ln w="9525" cap="flat" cmpd="sng" algn="ctr">
          <a:solidFill>
            <a:schemeClr val="accent2">
              <a:tint val="40000"/>
              <a:alpha val="90000"/>
              <a:hueOff val="1087901"/>
              <a:satOff val="50578"/>
              <a:lumOff val="37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t>Crea valor compartido mediante las acciones de concientización con el medio ambiente, proveedores y clientes, entre otros.</a:t>
          </a:r>
          <a:endParaRPr lang="es-ES" sz="900" kern="1200" dirty="0"/>
        </a:p>
        <a:p>
          <a:pPr marL="57150" lvl="1" indent="-57150" algn="l" defTabSz="400050">
            <a:lnSpc>
              <a:spcPct val="90000"/>
            </a:lnSpc>
            <a:spcBef>
              <a:spcPct val="0"/>
            </a:spcBef>
            <a:spcAft>
              <a:spcPct val="15000"/>
            </a:spcAft>
            <a:buChar char="••"/>
          </a:pPr>
          <a:r>
            <a:rPr lang="es-ES" sz="900" kern="1200" dirty="0" smtClean="0"/>
            <a:t>Se dirigen mediante cuatro principios:</a:t>
          </a:r>
          <a:endParaRPr lang="es-ES" sz="900" kern="1200" dirty="0"/>
        </a:p>
        <a:p>
          <a:pPr marL="114300" lvl="2" indent="-57150" algn="l" defTabSz="400050">
            <a:lnSpc>
              <a:spcPct val="90000"/>
            </a:lnSpc>
            <a:spcBef>
              <a:spcPct val="0"/>
            </a:spcBef>
            <a:spcAft>
              <a:spcPct val="15000"/>
            </a:spcAft>
            <a:buChar char="••"/>
          </a:pPr>
          <a:r>
            <a:rPr lang="es-MX" sz="900" kern="1200" dirty="0" smtClean="0"/>
            <a:t>El impacto de los productos y operaciones en el medio ambiente</a:t>
          </a:r>
          <a:endParaRPr lang="es-ES" sz="900" kern="1200" dirty="0"/>
        </a:p>
        <a:p>
          <a:pPr marL="114300" lvl="2" indent="-57150" algn="l" defTabSz="400050">
            <a:lnSpc>
              <a:spcPct val="90000"/>
            </a:lnSpc>
            <a:spcBef>
              <a:spcPct val="0"/>
            </a:spcBef>
            <a:spcAft>
              <a:spcPct val="15000"/>
            </a:spcAft>
            <a:buChar char="••"/>
          </a:pPr>
          <a:r>
            <a:rPr lang="es-MX" sz="900" kern="1200" dirty="0" smtClean="0"/>
            <a:t>El manejo global de la cadena de valor</a:t>
          </a:r>
          <a:endParaRPr lang="es-ES" sz="900" kern="1200" dirty="0" smtClean="0"/>
        </a:p>
        <a:p>
          <a:pPr marL="114300" lvl="2" indent="-57150" algn="l" defTabSz="400050">
            <a:lnSpc>
              <a:spcPct val="90000"/>
            </a:lnSpc>
            <a:spcBef>
              <a:spcPct val="0"/>
            </a:spcBef>
            <a:spcAft>
              <a:spcPct val="15000"/>
            </a:spcAft>
            <a:buChar char="••"/>
          </a:pPr>
          <a:r>
            <a:rPr lang="es-MX" sz="900" kern="1200" dirty="0" smtClean="0"/>
            <a:t>El soporte a los empleados y comunidad.</a:t>
          </a:r>
          <a:endParaRPr lang="es-ES" sz="900" kern="1200" dirty="0" smtClean="0"/>
        </a:p>
        <a:p>
          <a:pPr marL="114300" lvl="2" indent="-57150" algn="l" defTabSz="400050">
            <a:lnSpc>
              <a:spcPct val="90000"/>
            </a:lnSpc>
            <a:spcBef>
              <a:spcPct val="0"/>
            </a:spcBef>
            <a:spcAft>
              <a:spcPct val="15000"/>
            </a:spcAft>
            <a:buChar char="••"/>
          </a:pPr>
          <a:r>
            <a:rPr lang="es-MX" sz="900" kern="1200" dirty="0" smtClean="0"/>
            <a:t>El gobierno, la ética y la integridad de la compañía</a:t>
          </a:r>
          <a:endParaRPr lang="es-ES" sz="900" kern="1200" dirty="0" smtClean="0"/>
        </a:p>
      </dsp:txBody>
      <dsp:txXfrm>
        <a:off x="2421494" y="3488442"/>
        <a:ext cx="3633632" cy="1056453"/>
      </dsp:txXfrm>
    </dsp:sp>
    <dsp:sp modelId="{52560CC1-5FD6-4613-A118-0FCE5908E1CC}">
      <dsp:nvSpPr>
        <dsp:cNvPr id="0" name=""/>
        <dsp:cNvSpPr/>
      </dsp:nvSpPr>
      <dsp:spPr>
        <a:xfrm>
          <a:off x="1247808" y="3312366"/>
          <a:ext cx="1161186" cy="1408605"/>
        </a:xfrm>
        <a:prstGeom prst="roundRect">
          <a:avLst/>
        </a:prstGeom>
        <a:gradFill rotWithShape="0">
          <a:gsLst>
            <a:gs pos="0">
              <a:schemeClr val="accent2">
                <a:hueOff val="1799954"/>
                <a:satOff val="48584"/>
                <a:lumOff val="5099"/>
                <a:alphaOff val="0"/>
                <a:tint val="50000"/>
                <a:satMod val="300000"/>
              </a:schemeClr>
            </a:gs>
            <a:gs pos="35000">
              <a:schemeClr val="accent2">
                <a:hueOff val="1799954"/>
                <a:satOff val="48584"/>
                <a:lumOff val="5099"/>
                <a:alphaOff val="0"/>
                <a:tint val="37000"/>
                <a:satMod val="300000"/>
              </a:schemeClr>
            </a:gs>
            <a:gs pos="100000">
              <a:schemeClr val="accent2">
                <a:hueOff val="1799954"/>
                <a:satOff val="48584"/>
                <a:lumOff val="50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es-ES" sz="900" b="1" kern="1200" dirty="0" smtClean="0"/>
            <a:t>TOYOTA, NESTLÉ Y IBM</a:t>
          </a:r>
          <a:endParaRPr lang="es-ES" sz="900" b="1" kern="1200" dirty="0"/>
        </a:p>
      </dsp:txBody>
      <dsp:txXfrm>
        <a:off x="1304492" y="3369050"/>
        <a:ext cx="1047818" cy="1295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3521-193C-4532-BF87-1E36D0DA82A2}">
      <dsp:nvSpPr>
        <dsp:cNvPr id="0" name=""/>
        <dsp:cNvSpPr/>
      </dsp:nvSpPr>
      <dsp:spPr>
        <a:xfrm rot="5400000">
          <a:off x="3697445" y="-245025"/>
          <a:ext cx="1198959" cy="1691343"/>
        </a:xfrm>
        <a:prstGeom prst="hexagon">
          <a:avLst>
            <a:gd name="adj" fmla="val 25000"/>
            <a:gd name="vf" fmla="val 1154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0" kern="1200" cap="none" spc="0" dirty="0" smtClean="0">
              <a:ln w="0"/>
              <a:effectLst>
                <a:outerShdw blurRad="38100" dist="19050" dir="2700000" algn="tl" rotWithShape="0">
                  <a:schemeClr val="dk1">
                    <a:alpha val="40000"/>
                  </a:schemeClr>
                </a:outerShdw>
              </a:effectLst>
            </a:rPr>
            <a:t>Enfoque o método de investigación</a:t>
          </a:r>
          <a:endParaRPr lang="es-EC" sz="1200" b="0" kern="1200" cap="none" spc="0" dirty="0">
            <a:ln w="0"/>
            <a:effectLst>
              <a:outerShdw blurRad="38100" dist="19050" dir="2700000" algn="tl" rotWithShape="0">
                <a:schemeClr val="dk1">
                  <a:alpha val="40000"/>
                </a:schemeClr>
              </a:outerShdw>
            </a:effectLst>
          </a:endParaRPr>
        </a:p>
      </dsp:txBody>
      <dsp:txXfrm rot="-5400000">
        <a:off x="3733143" y="200994"/>
        <a:ext cx="1127562" cy="799306"/>
      </dsp:txXfrm>
    </dsp:sp>
    <dsp:sp modelId="{09E505AA-196D-4580-BAC2-AE0DC56A6B24}">
      <dsp:nvSpPr>
        <dsp:cNvPr id="0" name=""/>
        <dsp:cNvSpPr/>
      </dsp:nvSpPr>
      <dsp:spPr>
        <a:xfrm>
          <a:off x="5249053" y="270869"/>
          <a:ext cx="1145444" cy="61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Mixto</a:t>
          </a:r>
        </a:p>
        <a:p>
          <a:pPr lvl="0" algn="just" defTabSz="533400">
            <a:lnSpc>
              <a:spcPct val="90000"/>
            </a:lnSpc>
            <a:spcBef>
              <a:spcPct val="0"/>
            </a:spcBef>
            <a:spcAft>
              <a:spcPct val="35000"/>
            </a:spcAft>
          </a:pPr>
          <a:r>
            <a:rPr lang="es-ES" sz="1200" kern="1200" dirty="0" smtClean="0"/>
            <a:t>(cualitativo-cuantitativo)</a:t>
          </a:r>
          <a:endParaRPr lang="es-EC" sz="1200" kern="1200" dirty="0"/>
        </a:p>
      </dsp:txBody>
      <dsp:txXfrm>
        <a:off x="5249053" y="270869"/>
        <a:ext cx="1145444" cy="615830"/>
      </dsp:txXfrm>
    </dsp:sp>
    <dsp:sp modelId="{459CE408-77F8-4973-B798-6350A4C26FF2}">
      <dsp:nvSpPr>
        <dsp:cNvPr id="0" name=""/>
        <dsp:cNvSpPr/>
      </dsp:nvSpPr>
      <dsp:spPr>
        <a:xfrm rot="5400000">
          <a:off x="2557198" y="86551"/>
          <a:ext cx="1026383" cy="892953"/>
        </a:xfrm>
        <a:prstGeom prst="hexagon">
          <a:avLst>
            <a:gd name="adj" fmla="val 25000"/>
            <a:gd name="vf" fmla="val 1154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2763065" y="179781"/>
        <a:ext cx="614649" cy="706493"/>
      </dsp:txXfrm>
    </dsp:sp>
    <dsp:sp modelId="{0EE2E55A-EE77-4F74-B4B2-D60CFB56DD2F}">
      <dsp:nvSpPr>
        <dsp:cNvPr id="0" name=""/>
        <dsp:cNvSpPr/>
      </dsp:nvSpPr>
      <dsp:spPr>
        <a:xfrm rot="5400000">
          <a:off x="3400997" y="775707"/>
          <a:ext cx="980165" cy="1599985"/>
        </a:xfrm>
        <a:prstGeom prst="hexagon">
          <a:avLst>
            <a:gd name="adj" fmla="val 25000"/>
            <a:gd name="vf" fmla="val 11547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0" kern="1200" cap="none" spc="0" dirty="0" smtClean="0">
              <a:ln w="0"/>
              <a:effectLst>
                <a:outerShdw blurRad="38100" dist="19050" dir="2700000" algn="tl" rotWithShape="0">
                  <a:schemeClr val="dk1">
                    <a:alpha val="40000"/>
                  </a:schemeClr>
                </a:outerShdw>
              </a:effectLst>
            </a:rPr>
            <a:t>Modalidad de investigación </a:t>
          </a:r>
          <a:endParaRPr lang="es-EC" sz="1200" b="0" kern="1200" cap="none" spc="0" dirty="0">
            <a:ln w="0"/>
            <a:effectLst>
              <a:outerShdw blurRad="38100" dist="19050" dir="2700000" algn="tl" rotWithShape="0">
                <a:schemeClr val="dk1">
                  <a:alpha val="40000"/>
                </a:schemeClr>
              </a:outerShdw>
            </a:effectLst>
          </a:endParaRPr>
        </a:p>
      </dsp:txBody>
      <dsp:txXfrm rot="-5400000">
        <a:off x="3357751" y="1248978"/>
        <a:ext cx="1066657" cy="653443"/>
      </dsp:txXfrm>
    </dsp:sp>
    <dsp:sp modelId="{91BEE86B-C08F-4E00-AE1E-1D497687E1A2}">
      <dsp:nvSpPr>
        <dsp:cNvPr id="0" name=""/>
        <dsp:cNvSpPr/>
      </dsp:nvSpPr>
      <dsp:spPr>
        <a:xfrm>
          <a:off x="1068252" y="1203505"/>
          <a:ext cx="2098501" cy="657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smtClean="0"/>
            <a:t>Bibliográfica y documental</a:t>
          </a:r>
          <a:endParaRPr lang="es-EC" sz="1200" kern="1200" dirty="0"/>
        </a:p>
        <a:p>
          <a:pPr lvl="0" algn="r" defTabSz="533400">
            <a:lnSpc>
              <a:spcPct val="90000"/>
            </a:lnSpc>
            <a:spcBef>
              <a:spcPct val="0"/>
            </a:spcBef>
            <a:spcAft>
              <a:spcPct val="35000"/>
            </a:spcAft>
          </a:pPr>
          <a:r>
            <a:rPr lang="es-ES" sz="1200" kern="1200" dirty="0" smtClean="0"/>
            <a:t>De Campo(cuestionario)  </a:t>
          </a:r>
          <a:endParaRPr lang="es-EC" sz="1200" kern="1200" dirty="0"/>
        </a:p>
      </dsp:txBody>
      <dsp:txXfrm>
        <a:off x="1068252" y="1203505"/>
        <a:ext cx="2098501" cy="657047"/>
      </dsp:txXfrm>
    </dsp:sp>
    <dsp:sp modelId="{BA8CB1B5-9ADC-4123-B599-11E2A14829BD}">
      <dsp:nvSpPr>
        <dsp:cNvPr id="0" name=""/>
        <dsp:cNvSpPr/>
      </dsp:nvSpPr>
      <dsp:spPr>
        <a:xfrm rot="5400000">
          <a:off x="4588587" y="1108469"/>
          <a:ext cx="938648" cy="892953"/>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4756637" y="1238255"/>
        <a:ext cx="602547" cy="633382"/>
      </dsp:txXfrm>
    </dsp:sp>
    <dsp:sp modelId="{A83826B9-07C4-432D-A2C6-9CA8D25AFECE}">
      <dsp:nvSpPr>
        <dsp:cNvPr id="0" name=""/>
        <dsp:cNvSpPr/>
      </dsp:nvSpPr>
      <dsp:spPr>
        <a:xfrm rot="5400000">
          <a:off x="3886188" y="1604760"/>
          <a:ext cx="1092841" cy="1660795"/>
        </a:xfrm>
        <a:prstGeom prst="hexagon">
          <a:avLst>
            <a:gd name="adj" fmla="val 25000"/>
            <a:gd name="vf" fmla="val 11547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0" kern="1200" cap="none" spc="0" dirty="0" smtClean="0">
              <a:ln w="0"/>
              <a:effectLst>
                <a:outerShdw blurRad="38100" dist="19050" dir="2700000" algn="tl" rotWithShape="0">
                  <a:schemeClr val="dk1">
                    <a:alpha val="40000"/>
                  </a:schemeClr>
                </a:outerShdw>
              </a:effectLst>
            </a:rPr>
            <a:t>Tipo de investigación por su finalidad </a:t>
          </a:r>
          <a:endParaRPr lang="es-EC" sz="1200" b="0" kern="1200" cap="none" spc="0" dirty="0">
            <a:ln w="0"/>
            <a:effectLst>
              <a:outerShdw blurRad="38100" dist="19050" dir="2700000" algn="tl" rotWithShape="0">
                <a:schemeClr val="dk1">
                  <a:alpha val="40000"/>
                </a:schemeClr>
              </a:outerShdw>
            </a:effectLst>
          </a:endParaRPr>
        </a:p>
      </dsp:txBody>
      <dsp:txXfrm rot="-5400000">
        <a:off x="3879010" y="2070877"/>
        <a:ext cx="1107197" cy="728561"/>
      </dsp:txXfrm>
    </dsp:sp>
    <dsp:sp modelId="{683FF239-0C15-4E98-91CF-E324620373A2}">
      <dsp:nvSpPr>
        <dsp:cNvPr id="0" name=""/>
        <dsp:cNvSpPr/>
      </dsp:nvSpPr>
      <dsp:spPr>
        <a:xfrm>
          <a:off x="5207622" y="2172551"/>
          <a:ext cx="1145444" cy="61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Aplicada</a:t>
          </a:r>
          <a:endParaRPr lang="es-EC" sz="1200" kern="1200" dirty="0"/>
        </a:p>
      </dsp:txBody>
      <dsp:txXfrm>
        <a:off x="5207622" y="2172551"/>
        <a:ext cx="1145444" cy="615830"/>
      </dsp:txXfrm>
    </dsp:sp>
    <dsp:sp modelId="{27445CE0-3955-4C13-BDF7-56B6A2158DF3}">
      <dsp:nvSpPr>
        <dsp:cNvPr id="0" name=""/>
        <dsp:cNvSpPr/>
      </dsp:nvSpPr>
      <dsp:spPr>
        <a:xfrm rot="5400000">
          <a:off x="2819343" y="2016075"/>
          <a:ext cx="1026383" cy="892953"/>
        </a:xfrm>
        <a:prstGeom prst="hexagon">
          <a:avLst>
            <a:gd name="adj" fmla="val 25000"/>
            <a:gd name="vf" fmla="val 1154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3025210" y="2109305"/>
        <a:ext cx="614649" cy="706493"/>
      </dsp:txXfrm>
    </dsp:sp>
    <dsp:sp modelId="{4DB91194-6C1E-4687-8B93-85D2C0FD509B}">
      <dsp:nvSpPr>
        <dsp:cNvPr id="0" name=""/>
        <dsp:cNvSpPr/>
      </dsp:nvSpPr>
      <dsp:spPr>
        <a:xfrm rot="5400000">
          <a:off x="3373770" y="2743603"/>
          <a:ext cx="1026383" cy="1192673"/>
        </a:xfrm>
        <a:prstGeom prst="hexagon">
          <a:avLst>
            <a:gd name="adj" fmla="val 25000"/>
            <a:gd name="vf" fmla="val 1154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Por el control de variables </a:t>
          </a:r>
          <a:endParaRPr lang="es-EC" sz="1200" kern="1200" dirty="0"/>
        </a:p>
      </dsp:txBody>
      <dsp:txXfrm rot="-5400000">
        <a:off x="3489404" y="2997812"/>
        <a:ext cx="795115" cy="684255"/>
      </dsp:txXfrm>
    </dsp:sp>
    <dsp:sp modelId="{BC4FBAF7-A638-4003-874C-E71621FDDF57}">
      <dsp:nvSpPr>
        <dsp:cNvPr id="0" name=""/>
        <dsp:cNvSpPr/>
      </dsp:nvSpPr>
      <dsp:spPr>
        <a:xfrm>
          <a:off x="734897" y="3123066"/>
          <a:ext cx="2225080" cy="42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C" sz="1200" kern="1200" dirty="0" smtClean="0"/>
            <a:t>No experimental</a:t>
          </a:r>
          <a:endParaRPr lang="es-EC" sz="1200" kern="1200" dirty="0"/>
        </a:p>
      </dsp:txBody>
      <dsp:txXfrm>
        <a:off x="734897" y="3123066"/>
        <a:ext cx="2225080" cy="421270"/>
      </dsp:txXfrm>
    </dsp:sp>
    <dsp:sp modelId="{E04DB45E-9F7C-43D3-9959-01F591DB7491}">
      <dsp:nvSpPr>
        <dsp:cNvPr id="0" name=""/>
        <dsp:cNvSpPr/>
      </dsp:nvSpPr>
      <dsp:spPr>
        <a:xfrm rot="5400000">
          <a:off x="4335097" y="2893463"/>
          <a:ext cx="1026383" cy="892953"/>
        </a:xfrm>
        <a:prstGeom prst="hexagon">
          <a:avLst>
            <a:gd name="adj" fmla="val 25000"/>
            <a:gd name="vf" fmla="val 11547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4540964" y="2986693"/>
        <a:ext cx="614649" cy="706493"/>
      </dsp:txXfrm>
    </dsp:sp>
    <dsp:sp modelId="{1A5884D6-CEE8-4E9B-8C42-F707E30A4981}">
      <dsp:nvSpPr>
        <dsp:cNvPr id="0" name=""/>
        <dsp:cNvSpPr/>
      </dsp:nvSpPr>
      <dsp:spPr>
        <a:xfrm rot="5400000">
          <a:off x="3783733" y="3614736"/>
          <a:ext cx="1026383" cy="1246866"/>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t>Alcance</a:t>
          </a:r>
          <a:endParaRPr lang="es-ES" sz="1200" kern="1200"/>
        </a:p>
      </dsp:txBody>
      <dsp:txXfrm rot="-5400000">
        <a:off x="3881303" y="3896041"/>
        <a:ext cx="831244" cy="684255"/>
      </dsp:txXfrm>
    </dsp:sp>
    <dsp:sp modelId="{09E8F390-1AA4-424C-BC90-97EB7E14CA9D}">
      <dsp:nvSpPr>
        <dsp:cNvPr id="0" name=""/>
        <dsp:cNvSpPr/>
      </dsp:nvSpPr>
      <dsp:spPr>
        <a:xfrm>
          <a:off x="5215136" y="3937940"/>
          <a:ext cx="1145444" cy="61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Correlacional</a:t>
          </a:r>
          <a:endParaRPr lang="es-EC" sz="1200" kern="1200" dirty="0"/>
        </a:p>
      </dsp:txBody>
      <dsp:txXfrm>
        <a:off x="5215136" y="3937940"/>
        <a:ext cx="1145444" cy="615830"/>
      </dsp:txXfrm>
    </dsp:sp>
    <dsp:sp modelId="{DAFD55AB-90D8-4257-944A-E8E22DF9F8D2}">
      <dsp:nvSpPr>
        <dsp:cNvPr id="0" name=""/>
        <dsp:cNvSpPr/>
      </dsp:nvSpPr>
      <dsp:spPr>
        <a:xfrm rot="5400000">
          <a:off x="2819343" y="3791693"/>
          <a:ext cx="1026383" cy="892953"/>
        </a:xfrm>
        <a:prstGeom prst="hexagon">
          <a:avLst>
            <a:gd name="adj" fmla="val 25000"/>
            <a:gd name="vf" fmla="val 11547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3025210" y="3884923"/>
        <a:ext cx="614649" cy="7064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335EA-C77A-47F7-A8B3-7731565D99EC}">
      <dsp:nvSpPr>
        <dsp:cNvPr id="0" name=""/>
        <dsp:cNvSpPr/>
      </dsp:nvSpPr>
      <dsp:spPr>
        <a:xfrm>
          <a:off x="0" y="0"/>
          <a:ext cx="2772308" cy="81657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t>Especificación</a:t>
          </a:r>
          <a:endParaRPr lang="es-ES" sz="1200" b="1" kern="1200" dirty="0"/>
        </a:p>
      </dsp:txBody>
      <dsp:txXfrm>
        <a:off x="23917" y="23917"/>
        <a:ext cx="1795624" cy="768736"/>
      </dsp:txXfrm>
    </dsp:sp>
    <dsp:sp modelId="{6DA78E7A-68E2-48C4-8232-69A64AD28034}">
      <dsp:nvSpPr>
        <dsp:cNvPr id="0" name=""/>
        <dsp:cNvSpPr/>
      </dsp:nvSpPr>
      <dsp:spPr>
        <a:xfrm>
          <a:off x="207023" y="929983"/>
          <a:ext cx="2772308" cy="81657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t>Identificación</a:t>
          </a:r>
          <a:endParaRPr lang="es-ES" sz="1200" b="1" kern="1200" dirty="0"/>
        </a:p>
      </dsp:txBody>
      <dsp:txXfrm>
        <a:off x="230940" y="953900"/>
        <a:ext cx="1986680" cy="768736"/>
      </dsp:txXfrm>
    </dsp:sp>
    <dsp:sp modelId="{8E0C947A-74DE-4A20-9DAD-A4AA1D6B4C50}">
      <dsp:nvSpPr>
        <dsp:cNvPr id="0" name=""/>
        <dsp:cNvSpPr/>
      </dsp:nvSpPr>
      <dsp:spPr>
        <a:xfrm>
          <a:off x="414045" y="1859966"/>
          <a:ext cx="2772308" cy="81657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t>Estimación de parámetros</a:t>
          </a:r>
          <a:endParaRPr lang="es-ES" sz="1200" b="1" kern="1200" dirty="0"/>
        </a:p>
      </dsp:txBody>
      <dsp:txXfrm>
        <a:off x="437962" y="1883883"/>
        <a:ext cx="1986680" cy="768736"/>
      </dsp:txXfrm>
    </dsp:sp>
    <dsp:sp modelId="{E78E4929-A254-4FB1-B061-F645E2D6A8C5}">
      <dsp:nvSpPr>
        <dsp:cNvPr id="0" name=""/>
        <dsp:cNvSpPr/>
      </dsp:nvSpPr>
      <dsp:spPr>
        <a:xfrm>
          <a:off x="621068" y="2789949"/>
          <a:ext cx="2772308" cy="816570"/>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t>Evaluación del ajuste</a:t>
          </a:r>
          <a:endParaRPr lang="es-ES" sz="1200" b="1" kern="1200" dirty="0"/>
        </a:p>
      </dsp:txBody>
      <dsp:txXfrm>
        <a:off x="644985" y="2813866"/>
        <a:ext cx="1986680" cy="768736"/>
      </dsp:txXfrm>
    </dsp:sp>
    <dsp:sp modelId="{C615DD78-7701-4C26-B5C0-5042D32505C5}">
      <dsp:nvSpPr>
        <dsp:cNvPr id="0" name=""/>
        <dsp:cNvSpPr/>
      </dsp:nvSpPr>
      <dsp:spPr>
        <a:xfrm>
          <a:off x="828091" y="3719933"/>
          <a:ext cx="2772308" cy="81657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b="1" kern="1200" dirty="0" smtClean="0"/>
            <a:t>Interpretación de resultados</a:t>
          </a:r>
          <a:endParaRPr lang="es-ES" sz="1200" b="1" kern="1200" dirty="0"/>
        </a:p>
      </dsp:txBody>
      <dsp:txXfrm>
        <a:off x="852008" y="3743850"/>
        <a:ext cx="1986680" cy="768736"/>
      </dsp:txXfrm>
    </dsp:sp>
    <dsp:sp modelId="{211F1A0C-E730-425B-87F9-13208576033B}">
      <dsp:nvSpPr>
        <dsp:cNvPr id="0" name=""/>
        <dsp:cNvSpPr/>
      </dsp:nvSpPr>
      <dsp:spPr>
        <a:xfrm>
          <a:off x="2241537" y="596550"/>
          <a:ext cx="530770" cy="53077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a:p>
      </dsp:txBody>
      <dsp:txXfrm>
        <a:off x="2360960" y="596550"/>
        <a:ext cx="291924" cy="399404"/>
      </dsp:txXfrm>
    </dsp:sp>
    <dsp:sp modelId="{AA42C8AD-1A7F-4B41-B60B-1F64A82CCED4}">
      <dsp:nvSpPr>
        <dsp:cNvPr id="0" name=""/>
        <dsp:cNvSpPr/>
      </dsp:nvSpPr>
      <dsp:spPr>
        <a:xfrm>
          <a:off x="2448560" y="1526533"/>
          <a:ext cx="530770" cy="53077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a:p>
      </dsp:txBody>
      <dsp:txXfrm>
        <a:off x="2567983" y="1526533"/>
        <a:ext cx="291924" cy="399404"/>
      </dsp:txXfrm>
    </dsp:sp>
    <dsp:sp modelId="{9E82D6F1-2419-4D29-B086-806B07405DCD}">
      <dsp:nvSpPr>
        <dsp:cNvPr id="0" name=""/>
        <dsp:cNvSpPr/>
      </dsp:nvSpPr>
      <dsp:spPr>
        <a:xfrm>
          <a:off x="2655583" y="2442907"/>
          <a:ext cx="530770" cy="530770"/>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a:p>
      </dsp:txBody>
      <dsp:txXfrm>
        <a:off x="2775006" y="2442907"/>
        <a:ext cx="291924" cy="399404"/>
      </dsp:txXfrm>
    </dsp:sp>
    <dsp:sp modelId="{A3542AEC-17D3-495A-9FA3-97AFFD49C78C}">
      <dsp:nvSpPr>
        <dsp:cNvPr id="0" name=""/>
        <dsp:cNvSpPr/>
      </dsp:nvSpPr>
      <dsp:spPr>
        <a:xfrm>
          <a:off x="2862606" y="3381963"/>
          <a:ext cx="530770" cy="53077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S" sz="2500" kern="1200"/>
        </a:p>
      </dsp:txBody>
      <dsp:txXfrm>
        <a:off x="2982029" y="3381963"/>
        <a:ext cx="291924" cy="39940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4117F-FD42-4DAC-9A64-B30F69E298E1}" type="datetimeFigureOut">
              <a:rPr lang="es-EC" smtClean="0"/>
              <a:t>13/9/2021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C25CA-A42F-4922-8E3A-2E64482035F4}" type="slidenum">
              <a:rPr lang="es-EC" smtClean="0"/>
              <a:t>‹Nº›</a:t>
            </a:fld>
            <a:endParaRPr lang="es-EC"/>
          </a:p>
        </p:txBody>
      </p:sp>
    </p:spTree>
    <p:extLst>
      <p:ext uri="{BB962C8B-B14F-4D97-AF65-F5344CB8AC3E}">
        <p14:creationId xmlns:p14="http://schemas.microsoft.com/office/powerpoint/2010/main" val="380821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4CC25CA-A42F-4922-8E3A-2E64482035F4}" type="slidenum">
              <a:rPr lang="es-EC" smtClean="0"/>
              <a:t>1</a:t>
            </a:fld>
            <a:endParaRPr lang="es-EC"/>
          </a:p>
        </p:txBody>
      </p:sp>
    </p:spTree>
    <p:extLst>
      <p:ext uri="{BB962C8B-B14F-4D97-AF65-F5344CB8AC3E}">
        <p14:creationId xmlns:p14="http://schemas.microsoft.com/office/powerpoint/2010/main" val="4248966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84"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2"/>
            <a:ext cx="792162"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0"/>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6171D-9993-4C35-9F32-2DAA985D7D95}"/>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A1E5320-12D4-49A0-948D-B5F8DEB6A2B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A85BF65-013E-4588-B948-6FB1038430CD}"/>
              </a:ext>
            </a:extLst>
          </p:cNvPr>
          <p:cNvSpPr>
            <a:spLocks noGrp="1"/>
          </p:cNvSpPr>
          <p:nvPr>
            <p:ph type="dt" sz="half" idx="10"/>
          </p:nvPr>
        </p:nvSpPr>
        <p:spPr/>
        <p:txBody>
          <a:bodyPr/>
          <a:lstStyle/>
          <a:p>
            <a:fld id="{B3575BA2-7A6B-41CD-AEB4-7173723DCBC0}" type="datetimeFigureOut">
              <a:rPr lang="es-ES" smtClean="0"/>
              <a:t>13/09/2021</a:t>
            </a:fld>
            <a:endParaRPr lang="es-ES" dirty="0"/>
          </a:p>
        </p:txBody>
      </p:sp>
      <p:sp>
        <p:nvSpPr>
          <p:cNvPr id="5" name="Marcador de pie de página 4">
            <a:extLst>
              <a:ext uri="{FF2B5EF4-FFF2-40B4-BE49-F238E27FC236}">
                <a16:creationId xmlns:a16="http://schemas.microsoft.com/office/drawing/2014/main" id="{8BC90813-2AB5-49D3-916C-C2809501995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556BFCD-328F-465E-9D76-C0CCC34FBE95}"/>
              </a:ext>
            </a:extLst>
          </p:cNvPr>
          <p:cNvSpPr>
            <a:spLocks noGrp="1"/>
          </p:cNvSpPr>
          <p:nvPr>
            <p:ph type="sldNum" sz="quarter" idx="12"/>
          </p:nvPr>
        </p:nvSpPr>
        <p:spPr/>
        <p:txBody>
          <a:bodyPr/>
          <a:lstStyle/>
          <a:p>
            <a:fld id="{EC478807-873E-47DE-AF9B-938C7FC655D7}" type="slidenum">
              <a:rPr lang="es-ES" smtClean="0"/>
              <a:t>‹Nº›</a:t>
            </a:fld>
            <a:endParaRPr lang="es-ES" dirty="0"/>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67544" y="1556794"/>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7"/>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25401" y="6296025"/>
            <a:ext cx="6659563"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25401" y="6245225"/>
            <a:ext cx="6659563"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6660233" y="5906861"/>
            <a:ext cx="2452285"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6.xml"/><Relationship Id="rId7" Type="http://schemas.openxmlformats.org/officeDocument/2006/relationships/image" Target="../media/image29.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image" Target="../media/image33.png"/><Relationship Id="rId5" Type="http://schemas.openxmlformats.org/officeDocument/2006/relationships/diagramColors" Target="../diagrams/colors6.xml"/><Relationship Id="rId10" Type="http://schemas.openxmlformats.org/officeDocument/2006/relationships/image" Target="../media/image32.png"/><Relationship Id="rId4" Type="http://schemas.openxmlformats.org/officeDocument/2006/relationships/diagramQuickStyle" Target="../diagrams/quickStyle6.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4.png"/><Relationship Id="rId4" Type="http://schemas.openxmlformats.org/officeDocument/2006/relationships/diagramQuickStyle" Target="../diagrams/quickStyle3.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diagramLayout" Target="../diagrams/layout5.xml"/><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22.png"/><Relationship Id="rId5" Type="http://schemas.openxmlformats.org/officeDocument/2006/relationships/diagramColors" Target="../diagrams/colors5.xml"/><Relationship Id="rId10" Type="http://schemas.openxmlformats.org/officeDocument/2006/relationships/image" Target="../media/image21.png"/><Relationship Id="rId4" Type="http://schemas.openxmlformats.org/officeDocument/2006/relationships/diagramQuickStyle" Target="../diagrams/quickStyle5.xml"/><Relationship Id="rId9" Type="http://schemas.openxmlformats.org/officeDocument/2006/relationships/image" Target="../media/image20.pn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3172326"/>
            <a:ext cx="5472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827584" y="652877"/>
            <a:ext cx="8316416" cy="5777562"/>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DEPARTAMENTO DE CIENCIAS ECONÓMICAS, ADMINISTRATIVAS Y </a:t>
            </a:r>
            <a:r>
              <a:rPr lang="es-EC" sz="1600" b="1" dirty="0" smtClean="0">
                <a:solidFill>
                  <a:srgbClr val="000000"/>
                </a:solidFill>
                <a:latin typeface="+mj-lt"/>
                <a:cs typeface="Times New Roman" panose="02020603050405020304" pitchFamily="18" charset="0"/>
              </a:rPr>
              <a:t>DEL </a:t>
            </a:r>
            <a:r>
              <a:rPr lang="es-EC" sz="1600" b="1" dirty="0">
                <a:solidFill>
                  <a:srgbClr val="000000"/>
                </a:solidFill>
                <a:latin typeface="+mj-lt"/>
                <a:cs typeface="Times New Roman" panose="02020603050405020304" pitchFamily="18" charset="0"/>
              </a:rPr>
              <a:t>COMERCIO</a:t>
            </a:r>
          </a:p>
          <a:p>
            <a:pPr marL="0" indent="0" algn="ctr">
              <a:buNone/>
            </a:pPr>
            <a:endParaRPr lang="es-EC" sz="1600" b="1" dirty="0">
              <a:solidFill>
                <a:srgbClr val="000000"/>
              </a:solidFill>
              <a:latin typeface="+mj-lt"/>
              <a:cs typeface="Times New Roman" panose="02020603050405020304" pitchFamily="18" charset="0"/>
            </a:endParaRPr>
          </a:p>
          <a:p>
            <a:pPr marL="0" indent="0" algn="ctr">
              <a:buNone/>
            </a:pPr>
            <a:r>
              <a:rPr lang="es-MX" sz="1600" b="1" dirty="0">
                <a:solidFill>
                  <a:srgbClr val="000000"/>
                </a:solidFill>
                <a:latin typeface="+mj-lt"/>
                <a:cs typeface="Times New Roman" panose="02020603050405020304" pitchFamily="18" charset="0"/>
              </a:rPr>
              <a:t>TRABAJO DE TITULACIÓN, PREVIO A LA OBTENCIÓN DEL TÍTULO </a:t>
            </a:r>
            <a:r>
              <a:rPr lang="es-MX" sz="1600" b="1">
                <a:solidFill>
                  <a:srgbClr val="000000"/>
                </a:solidFill>
                <a:latin typeface="+mj-lt"/>
                <a:cs typeface="Times New Roman" panose="02020603050405020304" pitchFamily="18" charset="0"/>
              </a:rPr>
              <a:t>DE </a:t>
            </a:r>
            <a:r>
              <a:rPr lang="es-MX" sz="1600" b="1" smtClean="0">
                <a:solidFill>
                  <a:srgbClr val="000000"/>
                </a:solidFill>
                <a:latin typeface="+mj-lt"/>
                <a:cs typeface="Times New Roman" panose="02020603050405020304" pitchFamily="18" charset="0"/>
              </a:rPr>
              <a:t>INGENIERA </a:t>
            </a:r>
            <a:r>
              <a:rPr lang="es-MX" sz="1600" b="1" dirty="0">
                <a:solidFill>
                  <a:srgbClr val="000000"/>
                </a:solidFill>
                <a:latin typeface="+mj-lt"/>
                <a:cs typeface="Times New Roman" panose="02020603050405020304" pitchFamily="18" charset="0"/>
              </a:rPr>
              <a:t>EN </a:t>
            </a:r>
            <a:r>
              <a:rPr lang="es-MX" sz="1600" b="1" dirty="0" smtClean="0">
                <a:solidFill>
                  <a:srgbClr val="000000"/>
                </a:solidFill>
                <a:latin typeface="+mj-lt"/>
                <a:cs typeface="Times New Roman" panose="02020603050405020304" pitchFamily="18" charset="0"/>
              </a:rPr>
              <a:t>FINANZAS, CONTADORA PÚBLICA-AUDITORA</a:t>
            </a:r>
            <a:endParaRPr lang="es-MX" sz="1600" b="1" dirty="0">
              <a:solidFill>
                <a:srgbClr val="000000"/>
              </a:solidFill>
              <a:latin typeface="+mj-lt"/>
              <a:cs typeface="Times New Roman" panose="02020603050405020304" pitchFamily="18" charset="0"/>
            </a:endParaRPr>
          </a:p>
          <a:p>
            <a:pPr marL="0" indent="0" algn="ctr">
              <a:buNone/>
            </a:pPr>
            <a:endParaRPr lang="es-EC" b="1" dirty="0">
              <a:solidFill>
                <a:srgbClr val="000000"/>
              </a:solidFill>
              <a:latin typeface="+mj-lt"/>
              <a:cs typeface="Times New Roman" panose="02020603050405020304" pitchFamily="18" charset="0"/>
            </a:endParaRPr>
          </a:p>
          <a:p>
            <a:pPr marL="0" indent="0" algn="ctr">
              <a:buNone/>
            </a:pPr>
            <a:r>
              <a:rPr lang="es-MX" sz="2000" b="1" dirty="0">
                <a:solidFill>
                  <a:srgbClr val="000000"/>
                </a:solidFill>
                <a:latin typeface="+mj-lt"/>
                <a:cs typeface="Times New Roman" panose="02020603050405020304" pitchFamily="18" charset="0"/>
              </a:rPr>
              <a:t>TEMA “LOS FACTORES INCIDENTES PARA CREAR VALOR COMPARTIDO EN LAS PYMES DEL SECTOR ECONÓMICO TIPO “G” DEL DISTRITO METROPOLITANO DE QUITO, AÑO 2018”</a:t>
            </a:r>
          </a:p>
          <a:p>
            <a:pPr marL="0" indent="0" algn="ctr">
              <a:buNone/>
            </a:pPr>
            <a:endParaRPr lang="es-EC" sz="2800" b="1" dirty="0">
              <a:solidFill>
                <a:srgbClr val="000000"/>
              </a:solidFill>
              <a:latin typeface="+mj-lt"/>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AUTORA: RAMÍREZ YÉPEZ, JESSICA KATHERINE</a:t>
            </a:r>
          </a:p>
          <a:p>
            <a:pPr marL="0" indent="0" algn="ctr">
              <a:buNone/>
            </a:pPr>
            <a:r>
              <a:rPr lang="es-EC" sz="1600" b="1" dirty="0">
                <a:solidFill>
                  <a:srgbClr val="000000"/>
                </a:solidFill>
                <a:latin typeface="+mj-lt"/>
                <a:cs typeface="Times New Roman" panose="02020603050405020304" pitchFamily="18" charset="0"/>
              </a:rPr>
              <a:t> </a:t>
            </a:r>
            <a:endParaRPr lang="es-ES" sz="1600" b="1" dirty="0">
              <a:solidFill>
                <a:srgbClr val="000000"/>
              </a:solidFill>
              <a:latin typeface="+mj-lt"/>
              <a:cs typeface="Times New Roman" panose="02020603050405020304" pitchFamily="18" charset="0"/>
            </a:endParaRPr>
          </a:p>
          <a:p>
            <a:pPr marL="0" indent="0" algn="ctr">
              <a:buNone/>
            </a:pPr>
            <a:r>
              <a:rPr lang="es-EC" sz="1600" b="1" dirty="0" smtClean="0">
                <a:solidFill>
                  <a:srgbClr val="000000"/>
                </a:solidFill>
                <a:latin typeface="+mj-lt"/>
                <a:cs typeface="Times New Roman" panose="02020603050405020304" pitchFamily="18" charset="0"/>
              </a:rPr>
              <a:t>DIRECTORO: </a:t>
            </a:r>
            <a:r>
              <a:rPr lang="pt-BR" sz="1600" b="1" dirty="0">
                <a:solidFill>
                  <a:srgbClr val="000000"/>
                </a:solidFill>
                <a:latin typeface="+mj-lt"/>
                <a:cs typeface="Times New Roman" panose="02020603050405020304" pitchFamily="18" charset="0"/>
              </a:rPr>
              <a:t>ING. </a:t>
            </a:r>
            <a:r>
              <a:rPr lang="pt-BR" sz="1600" b="1" dirty="0" smtClean="0">
                <a:solidFill>
                  <a:srgbClr val="000000"/>
                </a:solidFill>
                <a:latin typeface="+mj-lt"/>
                <a:cs typeface="Times New Roman" panose="02020603050405020304" pitchFamily="18" charset="0"/>
              </a:rPr>
              <a:t>MORENO BASTIDAS, </a:t>
            </a:r>
            <a:r>
              <a:rPr lang="pt-BR" sz="1600" b="1" dirty="0">
                <a:solidFill>
                  <a:srgbClr val="000000"/>
                </a:solidFill>
                <a:cs typeface="Times New Roman" panose="02020603050405020304" pitchFamily="18" charset="0"/>
              </a:rPr>
              <a:t>GALO </a:t>
            </a:r>
            <a:r>
              <a:rPr lang="pt-BR" sz="1600" b="1" dirty="0" smtClean="0">
                <a:solidFill>
                  <a:srgbClr val="000000"/>
                </a:solidFill>
                <a:cs typeface="Times New Roman" panose="02020603050405020304" pitchFamily="18" charset="0"/>
              </a:rPr>
              <a:t>RAMIRO</a:t>
            </a:r>
            <a:r>
              <a:rPr lang="pt-BR" sz="1600" b="1" dirty="0" smtClean="0">
                <a:solidFill>
                  <a:srgbClr val="000000"/>
                </a:solidFill>
                <a:latin typeface="+mj-lt"/>
                <a:cs typeface="Times New Roman" panose="02020603050405020304" pitchFamily="18" charset="0"/>
              </a:rPr>
              <a:t>, </a:t>
            </a:r>
            <a:r>
              <a:rPr lang="pt-BR" sz="1600" b="1" dirty="0">
                <a:solidFill>
                  <a:srgbClr val="000000"/>
                </a:solidFill>
                <a:latin typeface="+mj-lt"/>
                <a:cs typeface="Times New Roman" panose="02020603050405020304" pitchFamily="18" charset="0"/>
              </a:rPr>
              <a:t>MGS. </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2401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EE681654-88A2-4CDC-9236-6B8C51CE88FA}"/>
              </a:ext>
            </a:extLst>
          </p:cNvPr>
          <p:cNvSpPr/>
          <p:nvPr/>
        </p:nvSpPr>
        <p:spPr>
          <a:xfrm>
            <a:off x="495402" y="2214296"/>
            <a:ext cx="3500533" cy="48260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smtClean="0">
                <a:solidFill>
                  <a:schemeClr val="tx1"/>
                </a:solidFill>
              </a:rPr>
              <a:t>Muestreo de población finita</a:t>
            </a:r>
            <a:endParaRPr lang="es-EC" b="1" dirty="0">
              <a:solidFill>
                <a:schemeClr val="tx1"/>
              </a:solidFill>
            </a:endParaRPr>
          </a:p>
        </p:txBody>
      </p:sp>
      <p:sp>
        <p:nvSpPr>
          <p:cNvPr id="4" name="Rectángulo: esquinas redondeadas 3">
            <a:extLst>
              <a:ext uri="{FF2B5EF4-FFF2-40B4-BE49-F238E27FC236}">
                <a16:creationId xmlns:a16="http://schemas.microsoft.com/office/drawing/2014/main" id="{1C657602-CD7B-452F-942E-3421EC0B4693}"/>
              </a:ext>
            </a:extLst>
          </p:cNvPr>
          <p:cNvSpPr/>
          <p:nvPr/>
        </p:nvSpPr>
        <p:spPr>
          <a:xfrm>
            <a:off x="5286227" y="1414228"/>
            <a:ext cx="3421231"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tx1"/>
                </a:solidFill>
              </a:rPr>
              <a:t>Muestreo por conveniencia </a:t>
            </a:r>
            <a:endParaRPr lang="es-EC" b="1" dirty="0">
              <a:solidFill>
                <a:schemeClr val="tx1"/>
              </a:solidFill>
            </a:endParaRPr>
          </a:p>
        </p:txBody>
      </p:sp>
      <p:sp>
        <p:nvSpPr>
          <p:cNvPr id="14" name="CuadroTexto 13"/>
          <p:cNvSpPr txBox="1"/>
          <p:nvPr/>
        </p:nvSpPr>
        <p:spPr>
          <a:xfrm>
            <a:off x="522441" y="4251473"/>
            <a:ext cx="3111691" cy="1200329"/>
          </a:xfrm>
          <a:prstGeom prst="rect">
            <a:avLst/>
          </a:prstGeom>
          <a:noFill/>
        </p:spPr>
        <p:txBody>
          <a:bodyPr wrap="square" rtlCol="0">
            <a:spAutoFit/>
          </a:bodyPr>
          <a:lstStyle/>
          <a:p>
            <a:r>
              <a:rPr lang="es-MX" sz="1200" b="1" dirty="0" smtClean="0"/>
              <a:t>N= </a:t>
            </a:r>
            <a:r>
              <a:rPr lang="es-MX" sz="1200" dirty="0" smtClean="0"/>
              <a:t>3.277 PYMES</a:t>
            </a:r>
          </a:p>
          <a:p>
            <a:r>
              <a:rPr lang="es-MX" sz="1200" b="1" dirty="0" smtClean="0"/>
              <a:t>Z= </a:t>
            </a:r>
            <a:r>
              <a:rPr lang="es-MX" sz="1200" dirty="0" smtClean="0"/>
              <a:t>Nivel de confianza 1,96</a:t>
            </a:r>
          </a:p>
          <a:p>
            <a:r>
              <a:rPr lang="es-MX" sz="1200" b="1" dirty="0" smtClean="0"/>
              <a:t>P= </a:t>
            </a:r>
            <a:r>
              <a:rPr lang="es-MX" sz="1200" dirty="0" smtClean="0"/>
              <a:t>Probabilidad del éxito 0,5</a:t>
            </a:r>
          </a:p>
          <a:p>
            <a:r>
              <a:rPr lang="es-MX" sz="1200" b="1" dirty="0" smtClean="0"/>
              <a:t>Q=</a:t>
            </a:r>
            <a:r>
              <a:rPr lang="es-MX" sz="1200" dirty="0" smtClean="0"/>
              <a:t> Probabilidad de fracaso 0,5 </a:t>
            </a:r>
          </a:p>
          <a:p>
            <a:r>
              <a:rPr lang="es-MX" sz="1200" b="1" dirty="0" smtClean="0"/>
              <a:t>D= </a:t>
            </a:r>
            <a:r>
              <a:rPr lang="es-MX" sz="1200" dirty="0" smtClean="0"/>
              <a:t>Precisión 0,05</a:t>
            </a:r>
          </a:p>
          <a:p>
            <a:r>
              <a:rPr lang="es-MX" sz="1200" b="1" dirty="0" smtClean="0"/>
              <a:t>n= </a:t>
            </a:r>
            <a:r>
              <a:rPr lang="es-MX" sz="1200" dirty="0" smtClean="0"/>
              <a:t>344</a:t>
            </a:r>
            <a:endParaRPr lang="en-US" sz="1200" b="1" dirty="0"/>
          </a:p>
        </p:txBody>
      </p:sp>
      <mc:AlternateContent xmlns:mc="http://schemas.openxmlformats.org/markup-compatibility/2006" xmlns:a14="http://schemas.microsoft.com/office/drawing/2010/main">
        <mc:Choice Requires="a14">
          <p:sp>
            <p:nvSpPr>
              <p:cNvPr id="15" name="Rectángulo 14"/>
              <p:cNvSpPr/>
              <p:nvPr/>
            </p:nvSpPr>
            <p:spPr>
              <a:xfrm>
                <a:off x="443312" y="3501085"/>
                <a:ext cx="3072810" cy="4889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𝑛</m:t>
                      </m:r>
                      <m:r>
                        <a:rPr lang="en-US" sz="1200" i="0">
                          <a:latin typeface="Cambria Math" panose="02040503050406030204" pitchFamily="18" charset="0"/>
                        </a:rPr>
                        <m:t>=</m:t>
                      </m:r>
                      <m:f>
                        <m:fPr>
                          <m:ctrlPr>
                            <a:rPr lang="en-US" sz="1200" i="1">
                              <a:latin typeface="Cambria Math" panose="02040503050406030204" pitchFamily="18" charset="0"/>
                            </a:rPr>
                          </m:ctrlPr>
                        </m:fPr>
                        <m:num>
                          <m:r>
                            <a:rPr lang="en-US" sz="1200" i="0">
                              <a:latin typeface="Cambria Math" panose="02040503050406030204" pitchFamily="18" charset="0"/>
                            </a:rPr>
                            <m:t>3.277×</m:t>
                          </m:r>
                          <m:sSup>
                            <m:sSupPr>
                              <m:ctrlPr>
                                <a:rPr lang="en-US" sz="1200" i="1">
                                  <a:latin typeface="Cambria Math" panose="02040503050406030204" pitchFamily="18" charset="0"/>
                                </a:rPr>
                              </m:ctrlPr>
                            </m:sSupPr>
                            <m:e>
                              <m:r>
                                <a:rPr lang="en-US" sz="1200" i="0">
                                  <a:latin typeface="Cambria Math" panose="02040503050406030204" pitchFamily="18" charset="0"/>
                                </a:rPr>
                                <m:t>1,96</m:t>
                              </m:r>
                            </m:e>
                            <m:sup>
                              <m:r>
                                <a:rPr lang="en-US" sz="1200" i="0">
                                  <a:latin typeface="Cambria Math" panose="02040503050406030204" pitchFamily="18" charset="0"/>
                                </a:rPr>
                                <m:t>2</m:t>
                              </m:r>
                            </m:sup>
                          </m:sSup>
                          <m:r>
                            <a:rPr lang="en-US" sz="1200" i="0">
                              <a:latin typeface="Cambria Math" panose="02040503050406030204" pitchFamily="18" charset="0"/>
                            </a:rPr>
                            <m:t>×0,5×0,5</m:t>
                          </m:r>
                        </m:num>
                        <m:den>
                          <m:sSup>
                            <m:sSupPr>
                              <m:ctrlPr>
                                <a:rPr lang="en-US" sz="1200" i="1">
                                  <a:latin typeface="Cambria Math" panose="02040503050406030204" pitchFamily="18" charset="0"/>
                                </a:rPr>
                              </m:ctrlPr>
                            </m:sSupPr>
                            <m:e>
                              <m:r>
                                <a:rPr lang="en-US" sz="1200" i="0">
                                  <a:latin typeface="Cambria Math" panose="02040503050406030204" pitchFamily="18" charset="0"/>
                                </a:rPr>
                                <m:t>0,05</m:t>
                              </m:r>
                            </m:e>
                            <m:sup>
                              <m:r>
                                <a:rPr lang="en-US" sz="1200" i="0">
                                  <a:latin typeface="Cambria Math" panose="02040503050406030204" pitchFamily="18" charset="0"/>
                                </a:rPr>
                                <m:t>2</m:t>
                              </m:r>
                            </m:sup>
                          </m:sSup>
                          <m:r>
                            <a:rPr lang="en-US" sz="1200" i="0">
                              <a:latin typeface="Cambria Math" panose="02040503050406030204" pitchFamily="18" charset="0"/>
                            </a:rPr>
                            <m:t>×</m:t>
                          </m:r>
                          <m:d>
                            <m:dPr>
                              <m:ctrlPr>
                                <a:rPr lang="en-US" sz="1200" i="1">
                                  <a:latin typeface="Cambria Math" panose="02040503050406030204" pitchFamily="18" charset="0"/>
                                </a:rPr>
                              </m:ctrlPr>
                            </m:dPr>
                            <m:e>
                              <m:r>
                                <a:rPr lang="en-US" sz="1200" i="0">
                                  <a:latin typeface="Cambria Math" panose="02040503050406030204" pitchFamily="18" charset="0"/>
                                </a:rPr>
                                <m:t>3.277−1</m:t>
                              </m:r>
                            </m:e>
                          </m:d>
                          <m:r>
                            <a:rPr lang="en-US" sz="1200" i="0">
                              <a:latin typeface="Cambria Math" panose="02040503050406030204" pitchFamily="18" charset="0"/>
                            </a:rPr>
                            <m:t>+</m:t>
                          </m:r>
                          <m:sSup>
                            <m:sSupPr>
                              <m:ctrlPr>
                                <a:rPr lang="en-US" sz="1200" i="1">
                                  <a:latin typeface="Cambria Math" panose="02040503050406030204" pitchFamily="18" charset="0"/>
                                </a:rPr>
                              </m:ctrlPr>
                            </m:sSupPr>
                            <m:e>
                              <m:r>
                                <a:rPr lang="en-US" sz="1200" i="0">
                                  <a:latin typeface="Cambria Math" panose="02040503050406030204" pitchFamily="18" charset="0"/>
                                </a:rPr>
                                <m:t>1,96</m:t>
                              </m:r>
                            </m:e>
                            <m:sup>
                              <m:r>
                                <a:rPr lang="en-US" sz="1200" i="0">
                                  <a:latin typeface="Cambria Math" panose="02040503050406030204" pitchFamily="18" charset="0"/>
                                </a:rPr>
                                <m:t>2</m:t>
                              </m:r>
                            </m:sup>
                          </m:sSup>
                          <m:r>
                            <a:rPr lang="en-US" sz="1200" i="0">
                              <a:latin typeface="Cambria Math" panose="02040503050406030204" pitchFamily="18" charset="0"/>
                            </a:rPr>
                            <m:t>×0,5×0,5</m:t>
                          </m:r>
                        </m:den>
                      </m:f>
                    </m:oMath>
                  </m:oMathPara>
                </a14:m>
                <a:endParaRPr lang="en-US" dirty="0" smtClean="0"/>
              </a:p>
            </p:txBody>
          </p:sp>
        </mc:Choice>
        <mc:Fallback xmlns="">
          <p:sp>
            <p:nvSpPr>
              <p:cNvPr id="15" name="Rectángulo 14"/>
              <p:cNvSpPr>
                <a:spLocks noRot="1" noChangeAspect="1" noMove="1" noResize="1" noEditPoints="1" noAdjustHandles="1" noChangeArrowheads="1" noChangeShapeType="1" noTextEdit="1"/>
              </p:cNvSpPr>
              <p:nvPr/>
            </p:nvSpPr>
            <p:spPr>
              <a:xfrm>
                <a:off x="443312" y="3501085"/>
                <a:ext cx="3072810" cy="488980"/>
              </a:xfrm>
              <a:prstGeom prst="rect">
                <a:avLst/>
              </a:prstGeom>
              <a:blipFill>
                <a:blip r:embed="rId2"/>
                <a:stretch>
                  <a:fillRect/>
                </a:stretch>
              </a:blipFill>
            </p:spPr>
            <p:txBody>
              <a:bodyPr/>
              <a:lstStyle/>
              <a:p>
                <a:r>
                  <a:rPr lang="en-US">
                    <a:noFill/>
                  </a:rPr>
                  <a:t> </a:t>
                </a:r>
              </a:p>
            </p:txBody>
          </p:sp>
        </mc:Fallback>
      </mc:AlternateContent>
      <p:pic>
        <p:nvPicPr>
          <p:cNvPr id="17" name="Imagen 16"/>
          <p:cNvPicPr/>
          <p:nvPr/>
        </p:nvPicPr>
        <p:blipFill>
          <a:blip r:embed="rId3"/>
          <a:stretch>
            <a:fillRect/>
          </a:stretch>
        </p:blipFill>
        <p:spPr>
          <a:xfrm>
            <a:off x="1038664" y="2852936"/>
            <a:ext cx="2152188" cy="729021"/>
          </a:xfrm>
          <a:prstGeom prst="rect">
            <a:avLst/>
          </a:prstGeom>
        </p:spPr>
      </p:pic>
      <p:graphicFrame>
        <p:nvGraphicFramePr>
          <p:cNvPr id="20" name="Marcador de contenido 7"/>
          <p:cNvGraphicFramePr>
            <a:graphicFrameLocks/>
          </p:cNvGraphicFramePr>
          <p:nvPr>
            <p:extLst>
              <p:ext uri="{D42A27DB-BD31-4B8C-83A1-F6EECF244321}">
                <p14:modId xmlns:p14="http://schemas.microsoft.com/office/powerpoint/2010/main" val="3648007767"/>
              </p:ext>
            </p:extLst>
          </p:nvPr>
        </p:nvGraphicFramePr>
        <p:xfrm>
          <a:off x="5529260" y="2274269"/>
          <a:ext cx="2935163" cy="1393164"/>
        </p:xfrm>
        <a:graphic>
          <a:graphicData uri="http://schemas.openxmlformats.org/drawingml/2006/table">
            <a:tbl>
              <a:tblPr>
                <a:tableStyleId>{9D7B26C5-4107-4FEC-AEDC-1716B250A1EF}</a:tableStyleId>
              </a:tblPr>
              <a:tblGrid>
                <a:gridCol w="2410232">
                  <a:extLst>
                    <a:ext uri="{9D8B030D-6E8A-4147-A177-3AD203B41FA5}">
                      <a16:colId xmlns:a16="http://schemas.microsoft.com/office/drawing/2014/main" val="559812173"/>
                    </a:ext>
                  </a:extLst>
                </a:gridCol>
                <a:gridCol w="524931">
                  <a:extLst>
                    <a:ext uri="{9D8B030D-6E8A-4147-A177-3AD203B41FA5}">
                      <a16:colId xmlns:a16="http://schemas.microsoft.com/office/drawing/2014/main" val="873809008"/>
                    </a:ext>
                  </a:extLst>
                </a:gridCol>
              </a:tblGrid>
              <a:tr h="434970">
                <a:tc>
                  <a:txBody>
                    <a:bodyPr/>
                    <a:lstStyle/>
                    <a:p>
                      <a:pPr algn="ctr" fontAlgn="b"/>
                      <a:r>
                        <a:rPr lang="es-MX" sz="1000" b="1" u="none" strike="noStrike" dirty="0">
                          <a:effectLst/>
                        </a:rPr>
                        <a:t>¿De acuerdo a la clasificación de las PYMES a cuál pertenece su organización?</a:t>
                      </a:r>
                      <a:endParaRPr lang="es-MX" sz="1000" b="1" i="0" u="none" strike="noStrike" dirty="0">
                        <a:solidFill>
                          <a:srgbClr val="000000"/>
                        </a:solidFill>
                        <a:effectLst/>
                        <a:latin typeface="Calibri" panose="020F0502020204030204" pitchFamily="34" charset="0"/>
                      </a:endParaRPr>
                    </a:p>
                  </a:txBody>
                  <a:tcPr marL="8348" marR="8348" marT="8348" marB="0" anchor="b"/>
                </a:tc>
                <a:tc>
                  <a:txBody>
                    <a:bodyPr/>
                    <a:lstStyle/>
                    <a:p>
                      <a:pPr algn="ctr" fontAlgn="b"/>
                      <a:r>
                        <a:rPr lang="es-MX" sz="1000" b="1" u="none" strike="noStrike" dirty="0" smtClean="0">
                          <a:effectLst/>
                        </a:rPr>
                        <a:t>Total</a:t>
                      </a:r>
                      <a:endParaRPr lang="es-MX" sz="1000" b="1" i="0" u="none" strike="noStrike" dirty="0">
                        <a:solidFill>
                          <a:srgbClr val="000000"/>
                        </a:solidFill>
                        <a:effectLst/>
                        <a:latin typeface="Calibri" panose="020F0502020204030204" pitchFamily="34" charset="0"/>
                      </a:endParaRPr>
                    </a:p>
                  </a:txBody>
                  <a:tcPr marL="8348" marR="8348" marT="8348" marB="0" anchor="b"/>
                </a:tc>
                <a:extLst>
                  <a:ext uri="{0D108BD9-81ED-4DB2-BD59-A6C34878D82A}">
                    <a16:rowId xmlns:a16="http://schemas.microsoft.com/office/drawing/2014/main" val="2988539125"/>
                  </a:ext>
                </a:extLst>
              </a:tr>
              <a:tr h="231904">
                <a:tc>
                  <a:txBody>
                    <a:bodyPr/>
                    <a:lstStyle/>
                    <a:p>
                      <a:pPr algn="l" fontAlgn="b"/>
                      <a:r>
                        <a:rPr lang="en-US" sz="1000" u="none" strike="noStrike">
                          <a:effectLst/>
                        </a:rPr>
                        <a:t>Grande</a:t>
                      </a:r>
                      <a:endParaRPr lang="en-US" sz="1000" b="0" i="0" u="none" strike="noStrike">
                        <a:solidFill>
                          <a:srgbClr val="000000"/>
                        </a:solidFill>
                        <a:effectLst/>
                        <a:latin typeface="Calibri" panose="020F0502020204030204" pitchFamily="34" charset="0"/>
                      </a:endParaRPr>
                    </a:p>
                  </a:txBody>
                  <a:tcPr marL="8348" marR="8348" marT="8348"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8348" marR="8348" marT="8348" marB="0" anchor="b"/>
                </a:tc>
                <a:extLst>
                  <a:ext uri="{0D108BD9-81ED-4DB2-BD59-A6C34878D82A}">
                    <a16:rowId xmlns:a16="http://schemas.microsoft.com/office/drawing/2014/main" val="1748182392"/>
                  </a:ext>
                </a:extLst>
              </a:tr>
              <a:tr h="231904">
                <a:tc>
                  <a:txBody>
                    <a:bodyPr/>
                    <a:lstStyle/>
                    <a:p>
                      <a:pPr algn="l" fontAlgn="b"/>
                      <a:r>
                        <a:rPr lang="es-EC" sz="1000" u="none" strike="noStrike" noProof="0" dirty="0" smtClean="0">
                          <a:effectLst/>
                        </a:rPr>
                        <a:t>Mediana</a:t>
                      </a:r>
                      <a:endParaRPr lang="es-EC" sz="1000" b="0" i="0" u="none" strike="noStrike" noProof="0" dirty="0">
                        <a:solidFill>
                          <a:srgbClr val="000000"/>
                        </a:solidFill>
                        <a:effectLst/>
                        <a:latin typeface="Calibri" panose="020F0502020204030204" pitchFamily="34" charset="0"/>
                      </a:endParaRPr>
                    </a:p>
                  </a:txBody>
                  <a:tcPr marL="8348" marR="8348" marT="8348" marB="0" anchor="b"/>
                </a:tc>
                <a:tc>
                  <a:txBody>
                    <a:bodyPr/>
                    <a:lstStyle/>
                    <a:p>
                      <a:pPr algn="ctr" fontAlgn="b"/>
                      <a:r>
                        <a:rPr lang="en-US" sz="1000" u="none" strike="noStrike" dirty="0">
                          <a:effectLst/>
                        </a:rPr>
                        <a:t>134</a:t>
                      </a:r>
                      <a:endParaRPr lang="en-US" sz="1000" b="0" i="0" u="none" strike="noStrike" dirty="0">
                        <a:solidFill>
                          <a:srgbClr val="000000"/>
                        </a:solidFill>
                        <a:effectLst/>
                        <a:latin typeface="Calibri" panose="020F0502020204030204" pitchFamily="34" charset="0"/>
                      </a:endParaRPr>
                    </a:p>
                  </a:txBody>
                  <a:tcPr marL="8348" marR="8348" marT="8348" marB="0" anchor="b"/>
                </a:tc>
                <a:extLst>
                  <a:ext uri="{0D108BD9-81ED-4DB2-BD59-A6C34878D82A}">
                    <a16:rowId xmlns:a16="http://schemas.microsoft.com/office/drawing/2014/main" val="1102898885"/>
                  </a:ext>
                </a:extLst>
              </a:tr>
              <a:tr h="231904">
                <a:tc>
                  <a:txBody>
                    <a:bodyPr/>
                    <a:lstStyle/>
                    <a:p>
                      <a:pPr algn="l" fontAlgn="b"/>
                      <a:r>
                        <a:rPr lang="es-EC" sz="1000" u="none" strike="noStrike" noProof="0" dirty="0" smtClean="0">
                          <a:effectLst/>
                        </a:rPr>
                        <a:t>Microempresa</a:t>
                      </a:r>
                      <a:endParaRPr lang="es-EC" sz="1000" b="0" i="0" u="none" strike="noStrike" noProof="0" dirty="0">
                        <a:solidFill>
                          <a:srgbClr val="000000"/>
                        </a:solidFill>
                        <a:effectLst/>
                        <a:latin typeface="Calibri" panose="020F0502020204030204" pitchFamily="34" charset="0"/>
                      </a:endParaRPr>
                    </a:p>
                  </a:txBody>
                  <a:tcPr marL="8348" marR="8348" marT="8348" marB="0" anchor="b"/>
                </a:tc>
                <a:tc>
                  <a:txBody>
                    <a:bodyPr/>
                    <a:lstStyle/>
                    <a:p>
                      <a:pPr algn="ctr" fontAlgn="b"/>
                      <a:r>
                        <a:rPr lang="en-US" sz="1000" u="none" strike="noStrike" dirty="0">
                          <a:effectLst/>
                        </a:rPr>
                        <a:t>72</a:t>
                      </a:r>
                      <a:endParaRPr lang="en-US" sz="1000" b="0" i="0" u="none" strike="noStrike" dirty="0">
                        <a:solidFill>
                          <a:srgbClr val="000000"/>
                        </a:solidFill>
                        <a:effectLst/>
                        <a:latin typeface="Calibri" panose="020F0502020204030204" pitchFamily="34" charset="0"/>
                      </a:endParaRPr>
                    </a:p>
                  </a:txBody>
                  <a:tcPr marL="8348" marR="8348" marT="8348" marB="0" anchor="b"/>
                </a:tc>
                <a:extLst>
                  <a:ext uri="{0D108BD9-81ED-4DB2-BD59-A6C34878D82A}">
                    <a16:rowId xmlns:a16="http://schemas.microsoft.com/office/drawing/2014/main" val="2196660819"/>
                  </a:ext>
                </a:extLst>
              </a:tr>
              <a:tr h="231904">
                <a:tc>
                  <a:txBody>
                    <a:bodyPr/>
                    <a:lstStyle/>
                    <a:p>
                      <a:pPr algn="l" fontAlgn="b"/>
                      <a:r>
                        <a:rPr lang="en-US" sz="1000" u="none" strike="noStrike">
                          <a:effectLst/>
                        </a:rPr>
                        <a:t>Pequeña</a:t>
                      </a:r>
                      <a:endParaRPr lang="en-US" sz="1000" b="0" i="0" u="none" strike="noStrike">
                        <a:solidFill>
                          <a:srgbClr val="000000"/>
                        </a:solidFill>
                        <a:effectLst/>
                        <a:latin typeface="Calibri" panose="020F0502020204030204" pitchFamily="34" charset="0"/>
                      </a:endParaRPr>
                    </a:p>
                  </a:txBody>
                  <a:tcPr marL="8348" marR="8348" marT="8348" marB="0" anchor="b"/>
                </a:tc>
                <a:tc>
                  <a:txBody>
                    <a:bodyPr/>
                    <a:lstStyle/>
                    <a:p>
                      <a:pPr algn="ctr" fontAlgn="b"/>
                      <a:r>
                        <a:rPr lang="en-US" sz="1000" u="none" strike="noStrike" dirty="0">
                          <a:effectLst/>
                        </a:rPr>
                        <a:t>122</a:t>
                      </a:r>
                      <a:endParaRPr lang="en-US" sz="1000" b="0" i="0" u="none" strike="noStrike" dirty="0">
                        <a:solidFill>
                          <a:srgbClr val="000000"/>
                        </a:solidFill>
                        <a:effectLst/>
                        <a:latin typeface="Calibri" panose="020F0502020204030204" pitchFamily="34" charset="0"/>
                      </a:endParaRPr>
                    </a:p>
                  </a:txBody>
                  <a:tcPr marL="8348" marR="8348" marT="8348" marB="0" anchor="b"/>
                </a:tc>
                <a:extLst>
                  <a:ext uri="{0D108BD9-81ED-4DB2-BD59-A6C34878D82A}">
                    <a16:rowId xmlns:a16="http://schemas.microsoft.com/office/drawing/2014/main" val="679652740"/>
                  </a:ext>
                </a:extLst>
              </a:tr>
            </a:tbl>
          </a:graphicData>
        </a:graphic>
      </p:graphicFrame>
      <p:sp>
        <p:nvSpPr>
          <p:cNvPr id="25" name="Rectángulo redondeado 24"/>
          <p:cNvSpPr/>
          <p:nvPr/>
        </p:nvSpPr>
        <p:spPr>
          <a:xfrm>
            <a:off x="4682101" y="4072824"/>
            <a:ext cx="3546849" cy="4330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Validación del cuestionario</a:t>
            </a:r>
            <a:endParaRPr lang="en-US" b="1" dirty="0"/>
          </a:p>
        </p:txBody>
      </p:sp>
      <p:sp>
        <p:nvSpPr>
          <p:cNvPr id="26" name="CuadroTexto 25"/>
          <p:cNvSpPr txBox="1"/>
          <p:nvPr/>
        </p:nvSpPr>
        <p:spPr>
          <a:xfrm>
            <a:off x="3634133" y="4851638"/>
            <a:ext cx="2126852" cy="523220"/>
          </a:xfrm>
          <a:prstGeom prst="rect">
            <a:avLst/>
          </a:prstGeom>
          <a:noFill/>
        </p:spPr>
        <p:txBody>
          <a:bodyPr wrap="square" rtlCol="0">
            <a:spAutoFit/>
          </a:bodyPr>
          <a:lstStyle/>
          <a:p>
            <a:pPr algn="ctr"/>
            <a:r>
              <a:rPr lang="es-MX" sz="1400" dirty="0" smtClean="0"/>
              <a:t>Prueba piloto del 10% de la muestra</a:t>
            </a:r>
          </a:p>
        </p:txBody>
      </p:sp>
      <p:sp>
        <p:nvSpPr>
          <p:cNvPr id="27" name="CuadroTexto 26"/>
          <p:cNvSpPr txBox="1"/>
          <p:nvPr/>
        </p:nvSpPr>
        <p:spPr>
          <a:xfrm>
            <a:off x="6872612" y="4911260"/>
            <a:ext cx="2019868" cy="307777"/>
          </a:xfrm>
          <a:prstGeom prst="rect">
            <a:avLst/>
          </a:prstGeom>
          <a:noFill/>
        </p:spPr>
        <p:txBody>
          <a:bodyPr wrap="square" rtlCol="0">
            <a:spAutoFit/>
          </a:bodyPr>
          <a:lstStyle/>
          <a:p>
            <a:r>
              <a:rPr lang="es-MX" sz="1400" dirty="0" smtClean="0"/>
              <a:t>Alfa de Cronbach</a:t>
            </a:r>
            <a:endParaRPr lang="en-US" sz="1400" dirty="0"/>
          </a:p>
        </p:txBody>
      </p:sp>
      <p:sp>
        <p:nvSpPr>
          <p:cNvPr id="28" name="CuadroTexto 27"/>
          <p:cNvSpPr txBox="1"/>
          <p:nvPr/>
        </p:nvSpPr>
        <p:spPr>
          <a:xfrm>
            <a:off x="4283968" y="5602654"/>
            <a:ext cx="1405719" cy="307777"/>
          </a:xfrm>
          <a:prstGeom prst="rect">
            <a:avLst/>
          </a:prstGeom>
          <a:noFill/>
        </p:spPr>
        <p:txBody>
          <a:bodyPr wrap="square" rtlCol="0">
            <a:spAutoFit/>
          </a:bodyPr>
          <a:lstStyle/>
          <a:p>
            <a:r>
              <a:rPr lang="es-MX" sz="1400" dirty="0" smtClean="0"/>
              <a:t>34 empresas</a:t>
            </a:r>
            <a:endParaRPr lang="en-US" sz="1400" dirty="0"/>
          </a:p>
        </p:txBody>
      </p:sp>
      <p:sp>
        <p:nvSpPr>
          <p:cNvPr id="29" name="CuadroTexto 28"/>
          <p:cNvSpPr txBox="1"/>
          <p:nvPr/>
        </p:nvSpPr>
        <p:spPr>
          <a:xfrm>
            <a:off x="7415607" y="5602655"/>
            <a:ext cx="672154" cy="307777"/>
          </a:xfrm>
          <a:prstGeom prst="rect">
            <a:avLst/>
          </a:prstGeom>
          <a:noFill/>
        </p:spPr>
        <p:txBody>
          <a:bodyPr wrap="square" rtlCol="0">
            <a:spAutoFit/>
          </a:bodyPr>
          <a:lstStyle/>
          <a:p>
            <a:r>
              <a:rPr lang="es-MX" sz="1400" dirty="0" smtClean="0"/>
              <a:t>0,864</a:t>
            </a:r>
            <a:endParaRPr lang="en-US" sz="1400" dirty="0"/>
          </a:p>
        </p:txBody>
      </p:sp>
      <p:cxnSp>
        <p:nvCxnSpPr>
          <p:cNvPr id="30" name="Conector recto de flecha 29"/>
          <p:cNvCxnSpPr/>
          <p:nvPr/>
        </p:nvCxnSpPr>
        <p:spPr>
          <a:xfrm>
            <a:off x="5796138" y="5117924"/>
            <a:ext cx="8461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p:cNvCxnSpPr/>
          <p:nvPr/>
        </p:nvCxnSpPr>
        <p:spPr>
          <a:xfrm>
            <a:off x="4698362" y="5374858"/>
            <a:ext cx="0" cy="234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p:cNvCxnSpPr/>
          <p:nvPr/>
        </p:nvCxnSpPr>
        <p:spPr>
          <a:xfrm>
            <a:off x="7660087" y="5296587"/>
            <a:ext cx="0" cy="234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Imagen 4"/>
          <p:cNvPicPr>
            <a:picLocks noChangeAspect="1"/>
          </p:cNvPicPr>
          <p:nvPr/>
        </p:nvPicPr>
        <p:blipFill>
          <a:blip r:embed="rId4"/>
          <a:stretch>
            <a:fillRect/>
          </a:stretch>
        </p:blipFill>
        <p:spPr>
          <a:xfrm>
            <a:off x="857515" y="719994"/>
            <a:ext cx="2333337" cy="1446669"/>
          </a:xfrm>
          <a:prstGeom prst="rect">
            <a:avLst/>
          </a:prstGeom>
        </p:spPr>
      </p:pic>
      <p:cxnSp>
        <p:nvCxnSpPr>
          <p:cNvPr id="33" name="Conector recto de flecha 32"/>
          <p:cNvCxnSpPr/>
          <p:nvPr/>
        </p:nvCxnSpPr>
        <p:spPr>
          <a:xfrm>
            <a:off x="6977429" y="1932205"/>
            <a:ext cx="0" cy="234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ector recto de flecha 33"/>
          <p:cNvCxnSpPr/>
          <p:nvPr/>
        </p:nvCxnSpPr>
        <p:spPr>
          <a:xfrm>
            <a:off x="2024183" y="2736393"/>
            <a:ext cx="0" cy="234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CuadroTexto 5"/>
          <p:cNvSpPr txBox="1"/>
          <p:nvPr/>
        </p:nvSpPr>
        <p:spPr>
          <a:xfrm>
            <a:off x="3309754" y="779921"/>
            <a:ext cx="1181437" cy="900246"/>
          </a:xfrm>
          <a:prstGeom prst="rect">
            <a:avLst/>
          </a:prstGeom>
          <a:noFill/>
        </p:spPr>
        <p:txBody>
          <a:bodyPr wrap="square" rtlCol="0">
            <a:spAutoFit/>
          </a:bodyPr>
          <a:lstStyle/>
          <a:p>
            <a:r>
              <a:rPr lang="es-MX" sz="1050" dirty="0" smtClean="0"/>
              <a:t>3.277 PYMES</a:t>
            </a:r>
          </a:p>
          <a:p>
            <a:endParaRPr lang="es-MX" sz="1050" dirty="0" smtClean="0"/>
          </a:p>
          <a:p>
            <a:endParaRPr lang="es-MX" sz="1050" dirty="0"/>
          </a:p>
          <a:p>
            <a:endParaRPr lang="es-MX" sz="1050" dirty="0" smtClean="0"/>
          </a:p>
          <a:p>
            <a:r>
              <a:rPr lang="es-MX" sz="1050" dirty="0" smtClean="0"/>
              <a:t>344 PYMES</a:t>
            </a:r>
            <a:endParaRPr lang="en-US" sz="1050" dirty="0"/>
          </a:p>
        </p:txBody>
      </p:sp>
      <p:cxnSp>
        <p:nvCxnSpPr>
          <p:cNvPr id="10" name="Conector recto de flecha 9"/>
          <p:cNvCxnSpPr/>
          <p:nvPr/>
        </p:nvCxnSpPr>
        <p:spPr>
          <a:xfrm>
            <a:off x="3131840" y="908720"/>
            <a:ext cx="1779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ector recto de flecha 34"/>
          <p:cNvCxnSpPr/>
          <p:nvPr/>
        </p:nvCxnSpPr>
        <p:spPr>
          <a:xfrm>
            <a:off x="3190852" y="1556792"/>
            <a:ext cx="1779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ítulo 1"/>
          <p:cNvSpPr txBox="1">
            <a:spLocks/>
          </p:cNvSpPr>
          <p:nvPr/>
        </p:nvSpPr>
        <p:spPr>
          <a:xfrm>
            <a:off x="1581998" y="37940"/>
            <a:ext cx="5427409" cy="73611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MX" sz="2400" i="0" kern="0" dirty="0" smtClean="0">
                <a:solidFill>
                  <a:schemeClr val="tx1"/>
                </a:solidFill>
              </a:rPr>
              <a:t>POBLACIÓN</a:t>
            </a:r>
            <a:r>
              <a:rPr lang="es-MX" i="0" kern="0" dirty="0" smtClean="0">
                <a:solidFill>
                  <a:schemeClr val="tx1"/>
                </a:solidFill>
              </a:rPr>
              <a:t> </a:t>
            </a:r>
            <a:r>
              <a:rPr lang="es-MX" sz="2400" i="0" kern="0" dirty="0" smtClean="0">
                <a:solidFill>
                  <a:schemeClr val="tx1"/>
                </a:solidFill>
              </a:rPr>
              <a:t>Y</a:t>
            </a:r>
            <a:r>
              <a:rPr lang="es-MX" i="0" kern="0" dirty="0" smtClean="0">
                <a:solidFill>
                  <a:schemeClr val="tx1"/>
                </a:solidFill>
              </a:rPr>
              <a:t> </a:t>
            </a:r>
            <a:r>
              <a:rPr lang="es-MX" sz="2400" i="0" kern="0" dirty="0" smtClean="0">
                <a:solidFill>
                  <a:schemeClr val="tx1"/>
                </a:solidFill>
              </a:rPr>
              <a:t>MUESTRA</a:t>
            </a:r>
            <a:endParaRPr lang="en-US" i="0" kern="0" dirty="0">
              <a:solidFill>
                <a:schemeClr val="tx1"/>
              </a:solidFill>
            </a:endParaRPr>
          </a:p>
        </p:txBody>
      </p:sp>
    </p:spTree>
    <p:extLst>
      <p:ext uri="{BB962C8B-B14F-4D97-AF65-F5344CB8AC3E}">
        <p14:creationId xmlns:p14="http://schemas.microsoft.com/office/powerpoint/2010/main" val="3513764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48064" y="17113"/>
            <a:ext cx="3316742" cy="646331"/>
          </a:xfrm>
          <a:prstGeom prst="rect">
            <a:avLst/>
          </a:prstGeom>
          <a:noFill/>
        </p:spPr>
        <p:txBody>
          <a:bodyPr wrap="square" rtlCol="0">
            <a:spAutoFit/>
          </a:bodyPr>
          <a:lstStyle/>
          <a:p>
            <a:pPr algn="ctr"/>
            <a:r>
              <a:rPr lang="es-MX" b="1" dirty="0"/>
              <a:t>MODELÓ DE ECUACIONES ESTRUCTURALES - SEM</a:t>
            </a:r>
            <a:endParaRPr lang="en-US" b="1" dirty="0"/>
          </a:p>
        </p:txBody>
      </p:sp>
      <p:pic>
        <p:nvPicPr>
          <p:cNvPr id="3" name="Marcador de contenido 13"/>
          <p:cNvPicPr>
            <a:picLocks/>
          </p:cNvPicPr>
          <p:nvPr/>
        </p:nvPicPr>
        <p:blipFill rotWithShape="1">
          <a:blip r:embed="rId2">
            <a:extLst>
              <a:ext uri="{28A0092B-C50C-407E-A947-70E740481C1C}">
                <a14:useLocalDpi xmlns:a14="http://schemas.microsoft.com/office/drawing/2010/main" val="0"/>
              </a:ext>
            </a:extLst>
          </a:blip>
          <a:srcRect l="19388" t="223" r="25658" b="290"/>
          <a:stretch/>
        </p:blipFill>
        <p:spPr bwMode="auto">
          <a:xfrm>
            <a:off x="0" y="0"/>
            <a:ext cx="5076056" cy="6289413"/>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4947796" y="2406549"/>
            <a:ext cx="3600400" cy="584775"/>
          </a:xfrm>
          <a:prstGeom prst="rect">
            <a:avLst/>
          </a:prstGeom>
          <a:noFill/>
        </p:spPr>
        <p:txBody>
          <a:bodyPr wrap="square" rtlCol="0">
            <a:spAutoFit/>
          </a:bodyPr>
          <a:lstStyle/>
          <a:p>
            <a:pPr algn="ctr"/>
            <a:r>
              <a:rPr lang="es-MX" sz="1600" dirty="0" smtClean="0"/>
              <a:t>Analiza de la estructura de covarianza</a:t>
            </a:r>
            <a:endParaRPr lang="en-US" sz="1600" dirty="0"/>
          </a:p>
        </p:txBody>
      </p:sp>
      <p:sp>
        <p:nvSpPr>
          <p:cNvPr id="5" name="CuadroTexto 4"/>
          <p:cNvSpPr txBox="1"/>
          <p:nvPr/>
        </p:nvSpPr>
        <p:spPr>
          <a:xfrm>
            <a:off x="5587060" y="3427615"/>
            <a:ext cx="2596662" cy="615553"/>
          </a:xfrm>
          <a:prstGeom prst="rect">
            <a:avLst/>
          </a:prstGeom>
          <a:noFill/>
        </p:spPr>
        <p:txBody>
          <a:bodyPr wrap="square" rtlCol="0">
            <a:spAutoFit/>
          </a:bodyPr>
          <a:lstStyle/>
          <a:p>
            <a:r>
              <a:rPr lang="es-MX" sz="1600" dirty="0" smtClean="0"/>
              <a:t>Relación - no </a:t>
            </a:r>
            <a:r>
              <a:rPr lang="es-MX" sz="1600" dirty="0"/>
              <a:t>causalidad</a:t>
            </a:r>
            <a:endParaRPr lang="en-US" sz="1600" dirty="0"/>
          </a:p>
          <a:p>
            <a:endParaRPr lang="en-US" dirty="0"/>
          </a:p>
        </p:txBody>
      </p:sp>
      <p:sp>
        <p:nvSpPr>
          <p:cNvPr id="6" name="CuadroTexto 5"/>
          <p:cNvSpPr txBox="1"/>
          <p:nvPr/>
        </p:nvSpPr>
        <p:spPr>
          <a:xfrm>
            <a:off x="4947796" y="4247776"/>
            <a:ext cx="4128184" cy="338554"/>
          </a:xfrm>
          <a:prstGeom prst="rect">
            <a:avLst/>
          </a:prstGeom>
          <a:noFill/>
        </p:spPr>
        <p:txBody>
          <a:bodyPr wrap="square" rtlCol="0">
            <a:spAutoFit/>
          </a:bodyPr>
          <a:lstStyle/>
          <a:p>
            <a:r>
              <a:rPr lang="es-MX" sz="1600" dirty="0" smtClean="0"/>
              <a:t>Variables latentes y Variables observables </a:t>
            </a:r>
            <a:endParaRPr lang="en-US" sz="1600" dirty="0"/>
          </a:p>
        </p:txBody>
      </p:sp>
      <p:sp>
        <p:nvSpPr>
          <p:cNvPr id="7" name="CuadroTexto 6"/>
          <p:cNvSpPr txBox="1"/>
          <p:nvPr/>
        </p:nvSpPr>
        <p:spPr>
          <a:xfrm>
            <a:off x="5079384" y="1299516"/>
            <a:ext cx="3072100" cy="646331"/>
          </a:xfrm>
          <a:prstGeom prst="rect">
            <a:avLst/>
          </a:prstGeom>
          <a:noFill/>
        </p:spPr>
        <p:txBody>
          <a:bodyPr wrap="square" rtlCol="0">
            <a:spAutoFit/>
          </a:bodyPr>
          <a:lstStyle/>
          <a:p>
            <a:pPr algn="ctr"/>
            <a:r>
              <a:rPr lang="es-MX" dirty="0" smtClean="0"/>
              <a:t>Herramienta de estadística multivariada</a:t>
            </a:r>
            <a:endParaRPr lang="en-US" dirty="0"/>
          </a:p>
        </p:txBody>
      </p:sp>
      <p:cxnSp>
        <p:nvCxnSpPr>
          <p:cNvPr id="9" name="Conector recto de flecha 8"/>
          <p:cNvCxnSpPr>
            <a:stCxn id="7" idx="2"/>
          </p:cNvCxnSpPr>
          <p:nvPr/>
        </p:nvCxnSpPr>
        <p:spPr>
          <a:xfrm>
            <a:off x="6615434" y="1945847"/>
            <a:ext cx="0" cy="33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p:cNvCxnSpPr/>
          <p:nvPr/>
        </p:nvCxnSpPr>
        <p:spPr>
          <a:xfrm>
            <a:off x="6615434" y="2991324"/>
            <a:ext cx="0" cy="33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p:cNvCxnSpPr/>
          <p:nvPr/>
        </p:nvCxnSpPr>
        <p:spPr>
          <a:xfrm>
            <a:off x="6615434" y="3789040"/>
            <a:ext cx="0" cy="458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CuadroTexto 7"/>
          <p:cNvSpPr txBox="1"/>
          <p:nvPr/>
        </p:nvSpPr>
        <p:spPr>
          <a:xfrm>
            <a:off x="5076056" y="4976206"/>
            <a:ext cx="3168352" cy="584775"/>
          </a:xfrm>
          <a:prstGeom prst="rect">
            <a:avLst/>
          </a:prstGeom>
          <a:noFill/>
        </p:spPr>
        <p:txBody>
          <a:bodyPr wrap="square" rtlCol="0">
            <a:spAutoFit/>
          </a:bodyPr>
          <a:lstStyle/>
          <a:p>
            <a:pPr algn="ctr"/>
            <a:r>
              <a:rPr lang="es-MX" sz="1600" dirty="0" smtClean="0"/>
              <a:t>Teniendo como propósito comprobar la hipótesis</a:t>
            </a:r>
            <a:endParaRPr lang="en-US" sz="1600" dirty="0"/>
          </a:p>
        </p:txBody>
      </p:sp>
      <p:cxnSp>
        <p:nvCxnSpPr>
          <p:cNvPr id="13" name="Conector recto de flecha 12"/>
          <p:cNvCxnSpPr/>
          <p:nvPr/>
        </p:nvCxnSpPr>
        <p:spPr>
          <a:xfrm>
            <a:off x="6630043" y="4517470"/>
            <a:ext cx="0" cy="458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43389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862543354"/>
              </p:ext>
            </p:extLst>
          </p:nvPr>
        </p:nvGraphicFramePr>
        <p:xfrm>
          <a:off x="539552" y="1196752"/>
          <a:ext cx="36004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de flecha 3"/>
          <p:cNvCxnSpPr/>
          <p:nvPr/>
        </p:nvCxnSpPr>
        <p:spPr>
          <a:xfrm>
            <a:off x="3419872" y="1556792"/>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ector recto de flecha 4"/>
          <p:cNvCxnSpPr/>
          <p:nvPr/>
        </p:nvCxnSpPr>
        <p:spPr>
          <a:xfrm>
            <a:off x="3597424" y="2564904"/>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ector recto de flecha 5"/>
          <p:cNvCxnSpPr/>
          <p:nvPr/>
        </p:nvCxnSpPr>
        <p:spPr>
          <a:xfrm>
            <a:off x="3759660" y="3473733"/>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ector recto de flecha 6"/>
          <p:cNvCxnSpPr/>
          <p:nvPr/>
        </p:nvCxnSpPr>
        <p:spPr>
          <a:xfrm>
            <a:off x="3975684" y="4437112"/>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ector recto de flecha 7"/>
          <p:cNvCxnSpPr/>
          <p:nvPr/>
        </p:nvCxnSpPr>
        <p:spPr>
          <a:xfrm>
            <a:off x="4191708" y="5373216"/>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CuadroTexto 9"/>
          <p:cNvSpPr txBox="1"/>
          <p:nvPr/>
        </p:nvSpPr>
        <p:spPr>
          <a:xfrm>
            <a:off x="4139952" y="1411995"/>
            <a:ext cx="3238500" cy="276999"/>
          </a:xfrm>
          <a:prstGeom prst="rect">
            <a:avLst/>
          </a:prstGeom>
          <a:noFill/>
        </p:spPr>
        <p:txBody>
          <a:bodyPr wrap="square" rtlCol="0">
            <a:spAutoFit/>
          </a:bodyPr>
          <a:lstStyle/>
          <a:p>
            <a:r>
              <a:rPr lang="es-MX" sz="1200" dirty="0" smtClean="0"/>
              <a:t>Cuenta con la teoría de respaldo</a:t>
            </a:r>
            <a:endParaRPr lang="en-US" sz="1200" dirty="0"/>
          </a:p>
        </p:txBody>
      </p:sp>
      <p:sp>
        <p:nvSpPr>
          <p:cNvPr id="11" name="CuadroTexto 10"/>
          <p:cNvSpPr txBox="1"/>
          <p:nvPr/>
        </p:nvSpPr>
        <p:spPr>
          <a:xfrm>
            <a:off x="4163505" y="2301931"/>
            <a:ext cx="2463800" cy="646331"/>
          </a:xfrm>
          <a:prstGeom prst="rect">
            <a:avLst/>
          </a:prstGeom>
          <a:noFill/>
        </p:spPr>
        <p:txBody>
          <a:bodyPr wrap="square" rtlCol="0">
            <a:spAutoFit/>
          </a:bodyPr>
          <a:lstStyle/>
          <a:p>
            <a:r>
              <a:rPr lang="es-MX" sz="1200" dirty="0" smtClean="0"/>
              <a:t>Cuenta con el grado para medir la concordancia entre la distribución de datos y teoría</a:t>
            </a:r>
            <a:endParaRPr lang="en-US" sz="1200" dirty="0"/>
          </a:p>
        </p:txBody>
      </p:sp>
      <p:sp>
        <p:nvSpPr>
          <p:cNvPr id="12" name="CuadroTexto 11"/>
          <p:cNvSpPr txBox="1"/>
          <p:nvPr/>
        </p:nvSpPr>
        <p:spPr>
          <a:xfrm>
            <a:off x="4389216" y="3269433"/>
            <a:ext cx="3022600" cy="461665"/>
          </a:xfrm>
          <a:prstGeom prst="rect">
            <a:avLst/>
          </a:prstGeom>
          <a:noFill/>
        </p:spPr>
        <p:txBody>
          <a:bodyPr wrap="square" rtlCol="0">
            <a:spAutoFit/>
          </a:bodyPr>
          <a:lstStyle/>
          <a:p>
            <a:r>
              <a:rPr lang="es-MX" sz="1200" dirty="0" smtClean="0"/>
              <a:t>Determina si la distribución de los datos es normal o no </a:t>
            </a:r>
            <a:endParaRPr lang="en-US" sz="1200" dirty="0"/>
          </a:p>
        </p:txBody>
      </p:sp>
      <p:sp>
        <p:nvSpPr>
          <p:cNvPr id="13" name="CuadroTexto 12"/>
          <p:cNvSpPr txBox="1"/>
          <p:nvPr/>
        </p:nvSpPr>
        <p:spPr>
          <a:xfrm>
            <a:off x="4520952" y="4176768"/>
            <a:ext cx="2857500" cy="461665"/>
          </a:xfrm>
          <a:prstGeom prst="rect">
            <a:avLst/>
          </a:prstGeom>
          <a:noFill/>
        </p:spPr>
        <p:txBody>
          <a:bodyPr wrap="square" rtlCol="0">
            <a:spAutoFit/>
          </a:bodyPr>
          <a:lstStyle/>
          <a:p>
            <a:r>
              <a:rPr lang="es-MX" sz="1200" dirty="0" smtClean="0"/>
              <a:t>Los datos se sometieron a una prueba de confiabilidad para ver su veracidad</a:t>
            </a:r>
            <a:endParaRPr lang="en-US" sz="1200" dirty="0"/>
          </a:p>
        </p:txBody>
      </p:sp>
      <p:sp>
        <p:nvSpPr>
          <p:cNvPr id="14" name="CuadroTexto 13"/>
          <p:cNvSpPr txBox="1"/>
          <p:nvPr/>
        </p:nvSpPr>
        <p:spPr>
          <a:xfrm>
            <a:off x="4817397" y="5142383"/>
            <a:ext cx="2594419" cy="461665"/>
          </a:xfrm>
          <a:prstGeom prst="rect">
            <a:avLst/>
          </a:prstGeom>
          <a:noFill/>
        </p:spPr>
        <p:txBody>
          <a:bodyPr wrap="square" rtlCol="0">
            <a:spAutoFit/>
          </a:bodyPr>
          <a:lstStyle/>
          <a:p>
            <a:r>
              <a:rPr lang="es-MX" sz="1200" dirty="0" smtClean="0"/>
              <a:t>Los factores explican la creación de valor de una empresa</a:t>
            </a:r>
            <a:endParaRPr lang="en-US" sz="1200" dirty="0"/>
          </a:p>
        </p:txBody>
      </p:sp>
      <p:sp>
        <p:nvSpPr>
          <p:cNvPr id="15" name="CuadroTexto 14"/>
          <p:cNvSpPr txBox="1"/>
          <p:nvPr/>
        </p:nvSpPr>
        <p:spPr>
          <a:xfrm>
            <a:off x="1707432" y="184230"/>
            <a:ext cx="5832648" cy="707886"/>
          </a:xfrm>
          <a:prstGeom prst="rect">
            <a:avLst/>
          </a:prstGeom>
          <a:noFill/>
        </p:spPr>
        <p:txBody>
          <a:bodyPr wrap="square" rtlCol="0">
            <a:spAutoFit/>
          </a:bodyPr>
          <a:lstStyle/>
          <a:p>
            <a:pPr algn="ctr"/>
            <a:r>
              <a:rPr lang="es-MX" sz="2000" b="1" dirty="0" smtClean="0"/>
              <a:t>DESARROLLO DEL MODELO DE ECUACIONES ESTRUCTURALES - SEM</a:t>
            </a:r>
            <a:endParaRPr lang="en-US" sz="2000" b="1" dirty="0"/>
          </a:p>
        </p:txBody>
      </p:sp>
      <p:pic>
        <p:nvPicPr>
          <p:cNvPr id="2050" name="Picture 2" descr="Qué teoría aplica en su aula? | Compartir Palabra maest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1532" y="1185542"/>
            <a:ext cx="1712843" cy="93427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8"/>
          <a:stretch>
            <a:fillRect/>
          </a:stretch>
        </p:blipFill>
        <p:spPr>
          <a:xfrm>
            <a:off x="6871532" y="2215498"/>
            <a:ext cx="1220163" cy="960878"/>
          </a:xfrm>
          <a:prstGeom prst="rect">
            <a:avLst/>
          </a:prstGeom>
        </p:spPr>
      </p:pic>
      <p:pic>
        <p:nvPicPr>
          <p:cNvPr id="9" name="Imagen 8"/>
          <p:cNvPicPr>
            <a:picLocks noChangeAspect="1"/>
          </p:cNvPicPr>
          <p:nvPr/>
        </p:nvPicPr>
        <p:blipFill>
          <a:blip r:embed="rId9"/>
          <a:stretch>
            <a:fillRect/>
          </a:stretch>
        </p:blipFill>
        <p:spPr>
          <a:xfrm>
            <a:off x="7646356" y="3300431"/>
            <a:ext cx="1348339" cy="898892"/>
          </a:xfrm>
          <a:prstGeom prst="rect">
            <a:avLst/>
          </a:prstGeom>
        </p:spPr>
      </p:pic>
      <p:pic>
        <p:nvPicPr>
          <p:cNvPr id="16" name="Imagen 15"/>
          <p:cNvPicPr>
            <a:picLocks noChangeAspect="1"/>
          </p:cNvPicPr>
          <p:nvPr/>
        </p:nvPicPr>
        <p:blipFill>
          <a:blip r:embed="rId10"/>
          <a:stretch>
            <a:fillRect/>
          </a:stretch>
        </p:blipFill>
        <p:spPr>
          <a:xfrm>
            <a:off x="7668696" y="4356987"/>
            <a:ext cx="1342054" cy="669398"/>
          </a:xfrm>
          <a:prstGeom prst="rect">
            <a:avLst/>
          </a:prstGeom>
        </p:spPr>
      </p:pic>
      <p:pic>
        <p:nvPicPr>
          <p:cNvPr id="17" name="Imagen 16"/>
          <p:cNvPicPr>
            <a:picLocks noChangeAspect="1"/>
          </p:cNvPicPr>
          <p:nvPr/>
        </p:nvPicPr>
        <p:blipFill>
          <a:blip r:embed="rId11"/>
          <a:stretch>
            <a:fillRect/>
          </a:stretch>
        </p:blipFill>
        <p:spPr>
          <a:xfrm>
            <a:off x="7845010" y="5184049"/>
            <a:ext cx="910060" cy="642730"/>
          </a:xfrm>
          <a:prstGeom prst="rect">
            <a:avLst/>
          </a:prstGeom>
        </p:spPr>
      </p:pic>
    </p:spTree>
    <p:extLst>
      <p:ext uri="{BB962C8B-B14F-4D97-AF65-F5344CB8AC3E}">
        <p14:creationId xmlns:p14="http://schemas.microsoft.com/office/powerpoint/2010/main" val="55576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1232" y="585925"/>
            <a:ext cx="6912768" cy="461665"/>
          </a:xfrm>
          <a:prstGeom prst="rect">
            <a:avLst/>
          </a:prstGeom>
          <a:noFill/>
        </p:spPr>
        <p:txBody>
          <a:bodyPr wrap="square" rtlCol="0">
            <a:spAutoFit/>
          </a:bodyPr>
          <a:lstStyle/>
          <a:p>
            <a:r>
              <a:rPr lang="es-MX" sz="2400" b="1" dirty="0" smtClean="0"/>
              <a:t>EVALUACIÓN DE LA CALIDAD DE DATOS</a:t>
            </a:r>
            <a:endParaRPr lang="en-US" sz="2400" b="1" dirty="0"/>
          </a:p>
        </p:txBody>
      </p:sp>
      <p:sp>
        <p:nvSpPr>
          <p:cNvPr id="3" name="CuadroTexto 2"/>
          <p:cNvSpPr txBox="1"/>
          <p:nvPr/>
        </p:nvSpPr>
        <p:spPr>
          <a:xfrm>
            <a:off x="751892" y="1606000"/>
            <a:ext cx="2304256" cy="369332"/>
          </a:xfrm>
          <a:prstGeom prst="rect">
            <a:avLst/>
          </a:prstGeom>
          <a:noFill/>
        </p:spPr>
        <p:txBody>
          <a:bodyPr wrap="square" rtlCol="0">
            <a:spAutoFit/>
          </a:bodyPr>
          <a:lstStyle/>
          <a:p>
            <a:pPr marL="285750" indent="-285750">
              <a:buFont typeface="Arial" panose="020B0604020202020204" pitchFamily="34" charset="0"/>
              <a:buChar char="•"/>
            </a:pPr>
            <a:r>
              <a:rPr lang="es-MX" dirty="0" smtClean="0"/>
              <a:t>Base de datos</a:t>
            </a:r>
          </a:p>
        </p:txBody>
      </p:sp>
      <p:sp>
        <p:nvSpPr>
          <p:cNvPr id="4" name="CuadroTexto 3"/>
          <p:cNvSpPr txBox="1"/>
          <p:nvPr/>
        </p:nvSpPr>
        <p:spPr>
          <a:xfrm>
            <a:off x="751892" y="2301980"/>
            <a:ext cx="2664296" cy="369332"/>
          </a:xfrm>
          <a:prstGeom prst="rect">
            <a:avLst/>
          </a:prstGeom>
          <a:noFill/>
        </p:spPr>
        <p:txBody>
          <a:bodyPr wrap="square" rtlCol="0">
            <a:spAutoFit/>
          </a:bodyPr>
          <a:lstStyle/>
          <a:p>
            <a:pPr marL="285750" indent="-285750">
              <a:buFont typeface="Arial" panose="020B0604020202020204" pitchFamily="34" charset="0"/>
              <a:buChar char="•"/>
            </a:pPr>
            <a:r>
              <a:rPr lang="es-MX" dirty="0"/>
              <a:t>Tamaño de </a:t>
            </a:r>
            <a:r>
              <a:rPr lang="es-MX" dirty="0" smtClean="0"/>
              <a:t>muestra</a:t>
            </a:r>
            <a:endParaRPr lang="es-MX" dirty="0"/>
          </a:p>
        </p:txBody>
      </p:sp>
      <p:sp>
        <p:nvSpPr>
          <p:cNvPr id="5" name="CuadroTexto 4"/>
          <p:cNvSpPr txBox="1"/>
          <p:nvPr/>
        </p:nvSpPr>
        <p:spPr>
          <a:xfrm>
            <a:off x="769368" y="2988161"/>
            <a:ext cx="3884397" cy="369332"/>
          </a:xfrm>
          <a:prstGeom prst="rect">
            <a:avLst/>
          </a:prstGeom>
          <a:noFill/>
        </p:spPr>
        <p:txBody>
          <a:bodyPr wrap="none" rtlCol="0">
            <a:spAutoFit/>
          </a:bodyPr>
          <a:lstStyle/>
          <a:p>
            <a:pPr marL="285750" indent="-285750">
              <a:buFont typeface="Arial" panose="020B0604020202020204" pitchFamily="34" charset="0"/>
              <a:buChar char="•"/>
            </a:pPr>
            <a:r>
              <a:rPr lang="es-MX" dirty="0"/>
              <a:t>Confiabilidad de la base de </a:t>
            </a:r>
            <a:r>
              <a:rPr lang="es-MX" dirty="0" smtClean="0"/>
              <a:t>datos</a:t>
            </a:r>
            <a:endParaRPr lang="es-MX" dirty="0"/>
          </a:p>
        </p:txBody>
      </p:sp>
      <p:sp>
        <p:nvSpPr>
          <p:cNvPr id="6" name="CuadroTexto 5"/>
          <p:cNvSpPr txBox="1"/>
          <p:nvPr/>
        </p:nvSpPr>
        <p:spPr>
          <a:xfrm>
            <a:off x="769368" y="3792181"/>
            <a:ext cx="3312368" cy="369332"/>
          </a:xfrm>
          <a:prstGeom prst="rect">
            <a:avLst/>
          </a:prstGeom>
          <a:noFill/>
        </p:spPr>
        <p:txBody>
          <a:bodyPr wrap="square" rtlCol="0">
            <a:spAutoFit/>
          </a:bodyPr>
          <a:lstStyle/>
          <a:p>
            <a:pPr marL="285750" indent="-285750">
              <a:buFont typeface="Arial" panose="020B0604020202020204" pitchFamily="34" charset="0"/>
              <a:buChar char="•"/>
            </a:pPr>
            <a:r>
              <a:rPr lang="es-MX" dirty="0"/>
              <a:t>Prueba de normalidad </a:t>
            </a:r>
          </a:p>
        </p:txBody>
      </p:sp>
      <p:sp>
        <p:nvSpPr>
          <p:cNvPr id="7" name="CuadroTexto 6"/>
          <p:cNvSpPr txBox="1"/>
          <p:nvPr/>
        </p:nvSpPr>
        <p:spPr>
          <a:xfrm>
            <a:off x="783160" y="4501680"/>
            <a:ext cx="4104456" cy="646331"/>
          </a:xfrm>
          <a:prstGeom prst="rect">
            <a:avLst/>
          </a:prstGeom>
          <a:noFill/>
        </p:spPr>
        <p:txBody>
          <a:bodyPr wrap="square" rtlCol="0">
            <a:spAutoFit/>
          </a:bodyPr>
          <a:lstStyle/>
          <a:p>
            <a:pPr marL="285750" indent="-285750">
              <a:buFont typeface="Arial" panose="020B0604020202020204" pitchFamily="34" charset="0"/>
              <a:buChar char="•"/>
            </a:pPr>
            <a:r>
              <a:rPr lang="es-MX" dirty="0"/>
              <a:t>Prueba de normalidad </a:t>
            </a:r>
            <a:r>
              <a:rPr lang="es-MX" dirty="0" smtClean="0"/>
              <a:t>univariada</a:t>
            </a:r>
            <a:endParaRPr lang="en-US" dirty="0"/>
          </a:p>
          <a:p>
            <a:endParaRPr lang="en-US" dirty="0"/>
          </a:p>
        </p:txBody>
      </p:sp>
      <p:cxnSp>
        <p:nvCxnSpPr>
          <p:cNvPr id="9" name="Conector recto de flecha 8"/>
          <p:cNvCxnSpPr/>
          <p:nvPr/>
        </p:nvCxnSpPr>
        <p:spPr>
          <a:xfrm>
            <a:off x="3275856" y="1790666"/>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p:cNvCxnSpPr/>
          <p:nvPr/>
        </p:nvCxnSpPr>
        <p:spPr>
          <a:xfrm>
            <a:off x="3416188" y="2486646"/>
            <a:ext cx="4357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flipV="1">
            <a:off x="4608004" y="3172827"/>
            <a:ext cx="468052" cy="8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p:cNvCxnSpPr/>
          <p:nvPr/>
        </p:nvCxnSpPr>
        <p:spPr>
          <a:xfrm>
            <a:off x="3851920" y="3976847"/>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p:nvPr/>
        </p:nvCxnSpPr>
        <p:spPr>
          <a:xfrm>
            <a:off x="4732784" y="4725144"/>
            <a:ext cx="487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CuadroTexto 16"/>
          <p:cNvSpPr txBox="1"/>
          <p:nvPr/>
        </p:nvSpPr>
        <p:spPr>
          <a:xfrm>
            <a:off x="4088868" y="1606000"/>
            <a:ext cx="4018656" cy="369332"/>
          </a:xfrm>
          <a:prstGeom prst="rect">
            <a:avLst/>
          </a:prstGeom>
          <a:noFill/>
        </p:spPr>
        <p:txBody>
          <a:bodyPr wrap="square" rtlCol="0">
            <a:spAutoFit/>
          </a:bodyPr>
          <a:lstStyle/>
          <a:p>
            <a:r>
              <a:rPr lang="es-MX" dirty="0" smtClean="0"/>
              <a:t>Tiene mas de 20 participantes</a:t>
            </a:r>
            <a:endParaRPr lang="en-US" dirty="0"/>
          </a:p>
        </p:txBody>
      </p:sp>
      <p:sp>
        <p:nvSpPr>
          <p:cNvPr id="18" name="CuadroTexto 17"/>
          <p:cNvSpPr txBox="1"/>
          <p:nvPr/>
        </p:nvSpPr>
        <p:spPr>
          <a:xfrm>
            <a:off x="4088868" y="2301980"/>
            <a:ext cx="2859396" cy="369332"/>
          </a:xfrm>
          <a:prstGeom prst="rect">
            <a:avLst/>
          </a:prstGeom>
          <a:noFill/>
        </p:spPr>
        <p:txBody>
          <a:bodyPr wrap="square" rtlCol="0">
            <a:spAutoFit/>
          </a:bodyPr>
          <a:lstStyle/>
          <a:p>
            <a:r>
              <a:rPr lang="es-MX" dirty="0" smtClean="0"/>
              <a:t>344 observaciones</a:t>
            </a:r>
            <a:endParaRPr lang="en-US" dirty="0"/>
          </a:p>
        </p:txBody>
      </p:sp>
      <p:sp>
        <p:nvSpPr>
          <p:cNvPr id="19" name="CuadroTexto 18"/>
          <p:cNvSpPr txBox="1"/>
          <p:nvPr/>
        </p:nvSpPr>
        <p:spPr>
          <a:xfrm>
            <a:off x="5223520" y="2933324"/>
            <a:ext cx="2884004" cy="646331"/>
          </a:xfrm>
          <a:prstGeom prst="rect">
            <a:avLst/>
          </a:prstGeom>
          <a:noFill/>
        </p:spPr>
        <p:txBody>
          <a:bodyPr wrap="square" rtlCol="0">
            <a:spAutoFit/>
          </a:bodyPr>
          <a:lstStyle/>
          <a:p>
            <a:r>
              <a:rPr lang="es-MX" dirty="0" smtClean="0"/>
              <a:t>Prueba de confiabilidad de Alfa de Conbrach</a:t>
            </a:r>
            <a:endParaRPr lang="en-US" dirty="0"/>
          </a:p>
        </p:txBody>
      </p:sp>
      <p:sp>
        <p:nvSpPr>
          <p:cNvPr id="20" name="CuadroTexto 19"/>
          <p:cNvSpPr txBox="1"/>
          <p:nvPr/>
        </p:nvSpPr>
        <p:spPr>
          <a:xfrm>
            <a:off x="4523123" y="3705221"/>
            <a:ext cx="2402743" cy="646331"/>
          </a:xfrm>
          <a:prstGeom prst="rect">
            <a:avLst/>
          </a:prstGeom>
          <a:noFill/>
        </p:spPr>
        <p:txBody>
          <a:bodyPr wrap="square" rtlCol="0">
            <a:spAutoFit/>
          </a:bodyPr>
          <a:lstStyle/>
          <a:p>
            <a:r>
              <a:rPr lang="es-MX" dirty="0" smtClean="0"/>
              <a:t>Se utiliza estadística no paramétrica</a:t>
            </a:r>
            <a:endParaRPr lang="en-US" dirty="0"/>
          </a:p>
        </p:txBody>
      </p:sp>
      <p:sp>
        <p:nvSpPr>
          <p:cNvPr id="21" name="CuadroTexto 20"/>
          <p:cNvSpPr txBox="1"/>
          <p:nvPr/>
        </p:nvSpPr>
        <p:spPr>
          <a:xfrm>
            <a:off x="5608354" y="4528490"/>
            <a:ext cx="2739044" cy="646331"/>
          </a:xfrm>
          <a:prstGeom prst="rect">
            <a:avLst/>
          </a:prstGeom>
          <a:noFill/>
        </p:spPr>
        <p:txBody>
          <a:bodyPr wrap="square" rtlCol="0">
            <a:spAutoFit/>
          </a:bodyPr>
          <a:lstStyle/>
          <a:p>
            <a:r>
              <a:rPr lang="es-MX" dirty="0"/>
              <a:t>Prueba de curtosis y la asimetría</a:t>
            </a:r>
            <a:endParaRPr lang="en-US" dirty="0"/>
          </a:p>
        </p:txBody>
      </p:sp>
      <p:pic>
        <p:nvPicPr>
          <p:cNvPr id="8" name="Imagen 7"/>
          <p:cNvPicPr>
            <a:picLocks noChangeAspect="1"/>
          </p:cNvPicPr>
          <p:nvPr/>
        </p:nvPicPr>
        <p:blipFill>
          <a:blip r:embed="rId2"/>
          <a:stretch>
            <a:fillRect/>
          </a:stretch>
        </p:blipFill>
        <p:spPr>
          <a:xfrm>
            <a:off x="7622815" y="1443663"/>
            <a:ext cx="1146101" cy="694006"/>
          </a:xfrm>
          <a:prstGeom prst="rect">
            <a:avLst/>
          </a:prstGeom>
        </p:spPr>
      </p:pic>
      <p:pic>
        <p:nvPicPr>
          <p:cNvPr id="3074" name="Picture 2" descr="Observaciones para compra de alcohol en esta temporada de Navidad y Año  Nuevo - Plenilu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887" y="1955201"/>
            <a:ext cx="1265831" cy="99475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4"/>
          <a:stretch>
            <a:fillRect/>
          </a:stretch>
        </p:blipFill>
        <p:spPr>
          <a:xfrm>
            <a:off x="7822836" y="2874749"/>
            <a:ext cx="1200117" cy="633253"/>
          </a:xfrm>
          <a:prstGeom prst="rect">
            <a:avLst/>
          </a:prstGeom>
        </p:spPr>
      </p:pic>
      <p:pic>
        <p:nvPicPr>
          <p:cNvPr id="16" name="Imagen 15"/>
          <p:cNvPicPr>
            <a:picLocks noChangeAspect="1"/>
          </p:cNvPicPr>
          <p:nvPr/>
        </p:nvPicPr>
        <p:blipFill>
          <a:blip r:embed="rId5"/>
          <a:stretch>
            <a:fillRect/>
          </a:stretch>
        </p:blipFill>
        <p:spPr>
          <a:xfrm>
            <a:off x="6898318" y="4967888"/>
            <a:ext cx="1837362" cy="664997"/>
          </a:xfrm>
          <a:prstGeom prst="rect">
            <a:avLst/>
          </a:prstGeom>
        </p:spPr>
      </p:pic>
      <p:pic>
        <p:nvPicPr>
          <p:cNvPr id="24" name="Imagen 23"/>
          <p:cNvPicPr>
            <a:picLocks noChangeAspect="1"/>
          </p:cNvPicPr>
          <p:nvPr/>
        </p:nvPicPr>
        <p:blipFill>
          <a:blip r:embed="rId6"/>
          <a:stretch>
            <a:fillRect/>
          </a:stretch>
        </p:blipFill>
        <p:spPr>
          <a:xfrm>
            <a:off x="6935675" y="3615133"/>
            <a:ext cx="1408325" cy="1056244"/>
          </a:xfrm>
          <a:prstGeom prst="rect">
            <a:avLst/>
          </a:prstGeom>
        </p:spPr>
      </p:pic>
    </p:spTree>
    <p:extLst>
      <p:ext uri="{BB962C8B-B14F-4D97-AF65-F5344CB8AC3E}">
        <p14:creationId xmlns:p14="http://schemas.microsoft.com/office/powerpoint/2010/main" val="39268350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3491880" y="620688"/>
            <a:ext cx="4601210" cy="2590800"/>
          </a:xfrm>
          <a:prstGeom prst="rect">
            <a:avLst/>
          </a:prstGeom>
        </p:spPr>
      </p:pic>
      <p:pic>
        <p:nvPicPr>
          <p:cNvPr id="3" name="Imagen 2"/>
          <p:cNvPicPr/>
          <p:nvPr/>
        </p:nvPicPr>
        <p:blipFill>
          <a:blip r:embed="rId3"/>
          <a:stretch>
            <a:fillRect/>
          </a:stretch>
        </p:blipFill>
        <p:spPr>
          <a:xfrm>
            <a:off x="3463305" y="3191727"/>
            <a:ext cx="4629785" cy="2486025"/>
          </a:xfrm>
          <a:prstGeom prst="rect">
            <a:avLst/>
          </a:prstGeom>
        </p:spPr>
      </p:pic>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455526" y="1340768"/>
            <a:ext cx="2400300" cy="1257300"/>
          </a:xfrm>
          <a:prstGeom prst="rect">
            <a:avLst/>
          </a:prstGeom>
          <a:noFill/>
        </p:spPr>
      </p:pic>
      <p:sp>
        <p:nvSpPr>
          <p:cNvPr id="5" name="CuadroTexto 4"/>
          <p:cNvSpPr txBox="1"/>
          <p:nvPr/>
        </p:nvSpPr>
        <p:spPr>
          <a:xfrm>
            <a:off x="611560" y="620688"/>
            <a:ext cx="2088232" cy="584775"/>
          </a:xfrm>
          <a:prstGeom prst="rect">
            <a:avLst/>
          </a:prstGeom>
          <a:noFill/>
        </p:spPr>
        <p:txBody>
          <a:bodyPr wrap="square" rtlCol="0">
            <a:spAutoFit/>
          </a:bodyPr>
          <a:lstStyle/>
          <a:p>
            <a:pPr algn="ctr"/>
            <a:r>
              <a:rPr lang="es-MX" sz="1600" b="1" dirty="0" smtClean="0"/>
              <a:t>¿El instrumentó es confiable? </a:t>
            </a:r>
            <a:endParaRPr lang="en-US" sz="1600" b="1" dirty="0"/>
          </a:p>
        </p:txBody>
      </p:sp>
      <p:sp>
        <p:nvSpPr>
          <p:cNvPr id="6" name="CuadroTexto 5"/>
          <p:cNvSpPr txBox="1"/>
          <p:nvPr/>
        </p:nvSpPr>
        <p:spPr>
          <a:xfrm>
            <a:off x="582266" y="2691636"/>
            <a:ext cx="2088232" cy="584775"/>
          </a:xfrm>
          <a:prstGeom prst="rect">
            <a:avLst/>
          </a:prstGeom>
          <a:noFill/>
        </p:spPr>
        <p:txBody>
          <a:bodyPr wrap="square" rtlCol="0">
            <a:spAutoFit/>
          </a:bodyPr>
          <a:lstStyle/>
          <a:p>
            <a:pPr algn="ctr"/>
            <a:r>
              <a:rPr lang="es-MX" sz="1600" dirty="0" smtClean="0"/>
              <a:t>Ninguna variable es descartada</a:t>
            </a:r>
            <a:endParaRPr lang="en-US" sz="1600" dirty="0"/>
          </a:p>
        </p:txBody>
      </p:sp>
      <p:sp>
        <p:nvSpPr>
          <p:cNvPr id="7" name="CuadroTexto 6"/>
          <p:cNvSpPr txBox="1"/>
          <p:nvPr/>
        </p:nvSpPr>
        <p:spPr>
          <a:xfrm>
            <a:off x="4350055" y="79132"/>
            <a:ext cx="2856284" cy="646331"/>
          </a:xfrm>
          <a:prstGeom prst="rect">
            <a:avLst/>
          </a:prstGeom>
          <a:noFill/>
        </p:spPr>
        <p:txBody>
          <a:bodyPr wrap="square" rtlCol="0">
            <a:spAutoFit/>
          </a:bodyPr>
          <a:lstStyle/>
          <a:p>
            <a:r>
              <a:rPr lang="es-MX" b="1" dirty="0" smtClean="0"/>
              <a:t>ALFA DE CONBRACH</a:t>
            </a:r>
            <a:endParaRPr lang="en-US" b="1" dirty="0" smtClean="0"/>
          </a:p>
          <a:p>
            <a:endParaRPr lang="en-US" dirty="0"/>
          </a:p>
        </p:txBody>
      </p:sp>
      <p:sp>
        <p:nvSpPr>
          <p:cNvPr id="8" name="CuadroTexto 7"/>
          <p:cNvSpPr txBox="1"/>
          <p:nvPr/>
        </p:nvSpPr>
        <p:spPr>
          <a:xfrm>
            <a:off x="471178" y="3645024"/>
            <a:ext cx="2088232" cy="584775"/>
          </a:xfrm>
          <a:prstGeom prst="rect">
            <a:avLst/>
          </a:prstGeom>
          <a:noFill/>
        </p:spPr>
        <p:txBody>
          <a:bodyPr wrap="square" rtlCol="0">
            <a:spAutoFit/>
          </a:bodyPr>
          <a:lstStyle/>
          <a:p>
            <a:pPr algn="ctr"/>
            <a:r>
              <a:rPr lang="es-MX" sz="1600" b="1" dirty="0" smtClean="0"/>
              <a:t>Prueba no paramétrica </a:t>
            </a:r>
            <a:endParaRPr lang="en-US" sz="1600" b="1" dirty="0"/>
          </a:p>
        </p:txBody>
      </p:sp>
      <p:cxnSp>
        <p:nvCxnSpPr>
          <p:cNvPr id="10" name="Conector recto de flecha 9"/>
          <p:cNvCxnSpPr/>
          <p:nvPr/>
        </p:nvCxnSpPr>
        <p:spPr>
          <a:xfrm>
            <a:off x="1547664" y="4434739"/>
            <a:ext cx="0" cy="2183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CuadroTexto 10"/>
          <p:cNvSpPr txBox="1"/>
          <p:nvPr/>
        </p:nvSpPr>
        <p:spPr>
          <a:xfrm>
            <a:off x="465169" y="4792440"/>
            <a:ext cx="2100250" cy="830997"/>
          </a:xfrm>
          <a:prstGeom prst="rect">
            <a:avLst/>
          </a:prstGeom>
          <a:noFill/>
        </p:spPr>
        <p:txBody>
          <a:bodyPr wrap="square" rtlCol="0">
            <a:spAutoFit/>
          </a:bodyPr>
          <a:lstStyle/>
          <a:p>
            <a:pPr algn="ctr"/>
            <a:r>
              <a:rPr lang="es-MX" sz="1600" dirty="0" smtClean="0"/>
              <a:t>Determinar la concordancia entre los datos y la teoría</a:t>
            </a:r>
            <a:endParaRPr lang="en-US" sz="1600" dirty="0"/>
          </a:p>
        </p:txBody>
      </p:sp>
    </p:spTree>
    <p:extLst>
      <p:ext uri="{BB962C8B-B14F-4D97-AF65-F5344CB8AC3E}">
        <p14:creationId xmlns:p14="http://schemas.microsoft.com/office/powerpoint/2010/main" val="8048324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 r="-1033" b="53067"/>
          <a:stretch/>
        </p:blipFill>
        <p:spPr>
          <a:xfrm>
            <a:off x="0" y="0"/>
            <a:ext cx="3491880" cy="6255986"/>
          </a:xfrm>
          <a:prstGeom prst="rect">
            <a:avLst/>
          </a:prstGeom>
        </p:spPr>
      </p:pic>
      <p:pic>
        <p:nvPicPr>
          <p:cNvPr id="5" name="Imagen 4"/>
          <p:cNvPicPr>
            <a:picLocks noChangeAspect="1"/>
          </p:cNvPicPr>
          <p:nvPr/>
        </p:nvPicPr>
        <p:blipFill rotWithShape="1">
          <a:blip r:embed="rId2"/>
          <a:srcRect l="-1" t="47151" r="49" b="-1"/>
          <a:stretch/>
        </p:blipFill>
        <p:spPr>
          <a:xfrm>
            <a:off x="3460921" y="0"/>
            <a:ext cx="3077177" cy="6275276"/>
          </a:xfrm>
          <a:prstGeom prst="rect">
            <a:avLst/>
          </a:prstGeom>
        </p:spPr>
      </p:pic>
      <p:sp>
        <p:nvSpPr>
          <p:cNvPr id="6" name="CuadroTexto 5"/>
          <p:cNvSpPr txBox="1"/>
          <p:nvPr/>
        </p:nvSpPr>
        <p:spPr>
          <a:xfrm>
            <a:off x="6660232" y="1821686"/>
            <a:ext cx="2232248" cy="738664"/>
          </a:xfrm>
          <a:prstGeom prst="rect">
            <a:avLst/>
          </a:prstGeom>
          <a:noFill/>
        </p:spPr>
        <p:txBody>
          <a:bodyPr wrap="square" rtlCol="0">
            <a:spAutoFit/>
          </a:bodyPr>
          <a:lstStyle/>
          <a:p>
            <a:pPr algn="ctr"/>
            <a:r>
              <a:rPr lang="es-MX" sz="1400" dirty="0" smtClean="0"/>
              <a:t>Todas las variables observables se mantiene en un rango -1 a 1 </a:t>
            </a:r>
            <a:endParaRPr lang="en-US" sz="1400" dirty="0"/>
          </a:p>
        </p:txBody>
      </p:sp>
      <p:sp>
        <p:nvSpPr>
          <p:cNvPr id="7" name="CuadroTexto 6"/>
          <p:cNvSpPr txBox="1"/>
          <p:nvPr/>
        </p:nvSpPr>
        <p:spPr>
          <a:xfrm>
            <a:off x="6840252" y="3071663"/>
            <a:ext cx="1872208" cy="738664"/>
          </a:xfrm>
          <a:prstGeom prst="rect">
            <a:avLst/>
          </a:prstGeom>
          <a:noFill/>
        </p:spPr>
        <p:txBody>
          <a:bodyPr wrap="square" rtlCol="0">
            <a:spAutoFit/>
          </a:bodyPr>
          <a:lstStyle/>
          <a:p>
            <a:pPr algn="ctr"/>
            <a:r>
              <a:rPr lang="es-MX" sz="1400" dirty="0" smtClean="0"/>
              <a:t>Presentan una normalidad univariada</a:t>
            </a:r>
            <a:endParaRPr lang="en-US" sz="1400" dirty="0"/>
          </a:p>
        </p:txBody>
      </p:sp>
      <p:cxnSp>
        <p:nvCxnSpPr>
          <p:cNvPr id="13" name="Conector recto de flecha 12"/>
          <p:cNvCxnSpPr/>
          <p:nvPr/>
        </p:nvCxnSpPr>
        <p:spPr>
          <a:xfrm>
            <a:off x="7740352" y="2711623"/>
            <a:ext cx="0"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CuadroTexto 1"/>
          <p:cNvSpPr txBox="1"/>
          <p:nvPr/>
        </p:nvSpPr>
        <p:spPr>
          <a:xfrm>
            <a:off x="6408204" y="0"/>
            <a:ext cx="2808312" cy="923330"/>
          </a:xfrm>
          <a:prstGeom prst="rect">
            <a:avLst/>
          </a:prstGeom>
          <a:noFill/>
        </p:spPr>
        <p:txBody>
          <a:bodyPr wrap="square" rtlCol="0">
            <a:spAutoFit/>
          </a:bodyPr>
          <a:lstStyle/>
          <a:p>
            <a:pPr algn="ctr"/>
            <a:r>
              <a:rPr lang="es-MX" b="1" dirty="0" smtClean="0"/>
              <a:t>PRUEBA DE CURTOSIS Y LA ASIMETRÍA</a:t>
            </a:r>
            <a:endParaRPr lang="en-US" b="1" dirty="0" smtClean="0"/>
          </a:p>
          <a:p>
            <a:endParaRPr lang="en-US" dirty="0"/>
          </a:p>
        </p:txBody>
      </p:sp>
      <p:pic>
        <p:nvPicPr>
          <p:cNvPr id="3" name="Imagen 2"/>
          <p:cNvPicPr>
            <a:picLocks noChangeAspect="1"/>
          </p:cNvPicPr>
          <p:nvPr/>
        </p:nvPicPr>
        <p:blipFill>
          <a:blip r:embed="rId3"/>
          <a:stretch>
            <a:fillRect/>
          </a:stretch>
        </p:blipFill>
        <p:spPr>
          <a:xfrm>
            <a:off x="6660232" y="3861048"/>
            <a:ext cx="2295912" cy="1291451"/>
          </a:xfrm>
          <a:prstGeom prst="rect">
            <a:avLst/>
          </a:prstGeom>
        </p:spPr>
      </p:pic>
      <p:sp>
        <p:nvSpPr>
          <p:cNvPr id="8" name="CuadroTexto 7"/>
          <p:cNvSpPr txBox="1"/>
          <p:nvPr/>
        </p:nvSpPr>
        <p:spPr>
          <a:xfrm>
            <a:off x="6732240" y="726177"/>
            <a:ext cx="2016224" cy="738664"/>
          </a:xfrm>
          <a:prstGeom prst="rect">
            <a:avLst/>
          </a:prstGeom>
          <a:noFill/>
        </p:spPr>
        <p:txBody>
          <a:bodyPr wrap="square" rtlCol="0">
            <a:spAutoFit/>
          </a:bodyPr>
          <a:lstStyle/>
          <a:p>
            <a:pPr algn="ctr"/>
            <a:r>
              <a:rPr lang="es-MX" sz="1400" dirty="0" smtClean="0"/>
              <a:t>Distribución normal o no para comprobar la hipótesis</a:t>
            </a:r>
            <a:endParaRPr lang="en-US" sz="1400" dirty="0"/>
          </a:p>
        </p:txBody>
      </p:sp>
      <p:cxnSp>
        <p:nvCxnSpPr>
          <p:cNvPr id="10" name="Conector recto de flecha 9"/>
          <p:cNvCxnSpPr/>
          <p:nvPr/>
        </p:nvCxnSpPr>
        <p:spPr>
          <a:xfrm>
            <a:off x="7740352" y="1461646"/>
            <a:ext cx="0"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05696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11760" y="130307"/>
            <a:ext cx="5112568" cy="461665"/>
          </a:xfrm>
          <a:prstGeom prst="rect">
            <a:avLst/>
          </a:prstGeom>
          <a:noFill/>
        </p:spPr>
        <p:txBody>
          <a:bodyPr wrap="square" rtlCol="0">
            <a:spAutoFit/>
          </a:bodyPr>
          <a:lstStyle/>
          <a:p>
            <a:r>
              <a:rPr lang="es-MX" sz="2400" b="1" dirty="0" smtClean="0"/>
              <a:t>ESTIMACIÓN DE PARÁMETROS </a:t>
            </a:r>
            <a:endParaRPr lang="en-US" sz="2400" b="1" dirty="0"/>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827584" y="1414829"/>
            <a:ext cx="2821969" cy="1800200"/>
          </a:xfrm>
          <a:prstGeom prst="rect">
            <a:avLst/>
          </a:prstGeom>
        </p:spPr>
      </p:pic>
      <p:pic>
        <p:nvPicPr>
          <p:cNvPr id="4" name="Imagen 3"/>
          <p:cNvPicPr/>
          <p:nvPr/>
        </p:nvPicPr>
        <p:blipFill>
          <a:blip r:embed="rId3"/>
          <a:stretch>
            <a:fillRect/>
          </a:stretch>
        </p:blipFill>
        <p:spPr>
          <a:xfrm>
            <a:off x="827584" y="3212976"/>
            <a:ext cx="2821969" cy="2504648"/>
          </a:xfrm>
          <a:prstGeom prst="rect">
            <a:avLst/>
          </a:prstGeom>
        </p:spPr>
      </p:pic>
      <p:sp>
        <p:nvSpPr>
          <p:cNvPr id="5" name="CuadroTexto 4"/>
          <p:cNvSpPr txBox="1"/>
          <p:nvPr/>
        </p:nvSpPr>
        <p:spPr>
          <a:xfrm>
            <a:off x="4572000" y="1807097"/>
            <a:ext cx="3600400" cy="1015663"/>
          </a:xfrm>
          <a:prstGeom prst="rect">
            <a:avLst/>
          </a:prstGeom>
          <a:noFill/>
        </p:spPr>
        <p:txBody>
          <a:bodyPr wrap="square" rtlCol="0">
            <a:spAutoFit/>
          </a:bodyPr>
          <a:lstStyle/>
          <a:p>
            <a:r>
              <a:rPr lang="es-MX" sz="1200" dirty="0"/>
              <a:t>Ho: Las variables del modelo no tienen una relación de causalidad con el valor compartido. </a:t>
            </a:r>
            <a:endParaRPr lang="es-MX" sz="1200" dirty="0" smtClean="0"/>
          </a:p>
          <a:p>
            <a:endParaRPr lang="es-MX" sz="1200" dirty="0"/>
          </a:p>
          <a:p>
            <a:r>
              <a:rPr lang="es-MX" sz="1200" dirty="0"/>
              <a:t>H1: Las variables del modelo tienen una relación de causalidad con el valor compartido. </a:t>
            </a:r>
          </a:p>
        </p:txBody>
      </p:sp>
      <p:sp>
        <p:nvSpPr>
          <p:cNvPr id="6" name="CuadroTexto 5"/>
          <p:cNvSpPr txBox="1"/>
          <p:nvPr/>
        </p:nvSpPr>
        <p:spPr>
          <a:xfrm>
            <a:off x="4572000" y="759016"/>
            <a:ext cx="3672408" cy="923330"/>
          </a:xfrm>
          <a:prstGeom prst="rect">
            <a:avLst/>
          </a:prstGeom>
          <a:noFill/>
        </p:spPr>
        <p:txBody>
          <a:bodyPr wrap="square" rtlCol="0">
            <a:spAutoFit/>
          </a:bodyPr>
          <a:lstStyle/>
          <a:p>
            <a:pPr algn="ctr"/>
            <a:r>
              <a:rPr lang="es-MX" dirty="0" smtClean="0"/>
              <a:t>Determina la asociación de cada una de las variables con la creación de valor </a:t>
            </a:r>
            <a:endParaRPr lang="en-US" dirty="0"/>
          </a:p>
        </p:txBody>
      </p:sp>
      <p:sp>
        <p:nvSpPr>
          <p:cNvPr id="7" name="CuadroTexto 6"/>
          <p:cNvSpPr txBox="1"/>
          <p:nvPr/>
        </p:nvSpPr>
        <p:spPr>
          <a:xfrm>
            <a:off x="5094058" y="3140968"/>
            <a:ext cx="255628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400" dirty="0" smtClean="0"/>
              <a:t>No tienen relación causal con la creación de valor compartido</a:t>
            </a:r>
            <a:endParaRPr lang="en-US" sz="1400" dirty="0"/>
          </a:p>
        </p:txBody>
      </p:sp>
      <p:sp>
        <p:nvSpPr>
          <p:cNvPr id="8" name="Título 1"/>
          <p:cNvSpPr txBox="1">
            <a:spLocks/>
          </p:cNvSpPr>
          <p:nvPr/>
        </p:nvSpPr>
        <p:spPr>
          <a:xfrm>
            <a:off x="1331640" y="896075"/>
            <a:ext cx="1589081" cy="372212"/>
          </a:xfrm>
          <a:prstGeom prst="rect">
            <a:avLst/>
          </a:prstGeom>
        </p:spPr>
        <p:txBody>
          <a:bodyPr>
            <a:norm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MX" sz="1500" i="0" kern="0" dirty="0" smtClean="0">
                <a:solidFill>
                  <a:schemeClr val="tx1"/>
                </a:solidFill>
              </a:rPr>
              <a:t>Chi cuadrado </a:t>
            </a:r>
            <a:endParaRPr lang="en-US" sz="1500" i="0" kern="0" dirty="0">
              <a:solidFill>
                <a:schemeClr val="tx1"/>
              </a:solidFill>
            </a:endParaRPr>
          </a:p>
        </p:txBody>
      </p:sp>
    </p:spTree>
    <p:extLst>
      <p:ext uri="{BB962C8B-B14F-4D97-AF65-F5344CB8AC3E}">
        <p14:creationId xmlns:p14="http://schemas.microsoft.com/office/powerpoint/2010/main" val="1725368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p:txBody>
          <a:bodyPr/>
          <a:lstStyle/>
          <a:p>
            <a:endParaRPr lang="en-US" dirty="0"/>
          </a:p>
        </p:txBody>
      </p:sp>
      <p:pic>
        <p:nvPicPr>
          <p:cNvPr id="7" name="Imagen 6"/>
          <p:cNvPicPr/>
          <p:nvPr/>
        </p:nvPicPr>
        <p:blipFill>
          <a:blip r:embed="rId2"/>
          <a:stretch>
            <a:fillRect/>
          </a:stretch>
        </p:blipFill>
        <p:spPr>
          <a:xfrm>
            <a:off x="755576" y="1628800"/>
            <a:ext cx="2736842" cy="2097595"/>
          </a:xfrm>
          <a:prstGeom prst="rect">
            <a:avLst/>
          </a:prstGeom>
        </p:spPr>
      </p:pic>
      <p:sp>
        <p:nvSpPr>
          <p:cNvPr id="8" name="Título 1"/>
          <p:cNvSpPr txBox="1">
            <a:spLocks/>
          </p:cNvSpPr>
          <p:nvPr/>
        </p:nvSpPr>
        <p:spPr>
          <a:xfrm>
            <a:off x="755576" y="944622"/>
            <a:ext cx="3196958" cy="570636"/>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200" b="1" dirty="0"/>
              <a:t>Peso de las variables en el modelo de </a:t>
            </a:r>
            <a:r>
              <a:rPr lang="es-MX" sz="1200" b="1" dirty="0" smtClean="0"/>
              <a:t>ecuaciones </a:t>
            </a:r>
            <a:r>
              <a:rPr lang="es-MX" sz="1200" b="1" dirty="0"/>
              <a:t>estructurales SEM</a:t>
            </a:r>
            <a:endParaRPr lang="en-US" sz="1200" b="1" dirty="0"/>
          </a:p>
        </p:txBody>
      </p:sp>
      <p:pic>
        <p:nvPicPr>
          <p:cNvPr id="9" name="Imagen 8"/>
          <p:cNvPicPr/>
          <p:nvPr/>
        </p:nvPicPr>
        <p:blipFill>
          <a:blip r:embed="rId3"/>
          <a:stretch>
            <a:fillRect/>
          </a:stretch>
        </p:blipFill>
        <p:spPr>
          <a:xfrm>
            <a:off x="755576" y="3687441"/>
            <a:ext cx="2736842" cy="1590676"/>
          </a:xfrm>
          <a:prstGeom prst="rect">
            <a:avLst/>
          </a:prstGeom>
        </p:spPr>
      </p:pic>
      <p:sp>
        <p:nvSpPr>
          <p:cNvPr id="10" name="CuadroTexto 9"/>
          <p:cNvSpPr txBox="1"/>
          <p:nvPr/>
        </p:nvSpPr>
        <p:spPr>
          <a:xfrm>
            <a:off x="2321347" y="188640"/>
            <a:ext cx="5509418" cy="461665"/>
          </a:xfrm>
          <a:prstGeom prst="rect">
            <a:avLst/>
          </a:prstGeom>
          <a:noFill/>
        </p:spPr>
        <p:txBody>
          <a:bodyPr wrap="square" rtlCol="0">
            <a:spAutoFit/>
          </a:bodyPr>
          <a:lstStyle/>
          <a:p>
            <a:r>
              <a:rPr lang="es-MX" sz="2400" b="1" dirty="0" smtClean="0"/>
              <a:t>RESULTADOS DEL MODELO SEM</a:t>
            </a:r>
            <a:endParaRPr lang="en-US" sz="2400" b="1" dirty="0"/>
          </a:p>
        </p:txBody>
      </p:sp>
      <p:graphicFrame>
        <p:nvGraphicFramePr>
          <p:cNvPr id="11" name="Marcador de contenido 8"/>
          <p:cNvGraphicFramePr>
            <a:graphicFrameLocks noGrp="1"/>
          </p:cNvGraphicFramePr>
          <p:nvPr>
            <p:ph idx="1"/>
            <p:extLst>
              <p:ext uri="{D42A27DB-BD31-4B8C-83A1-F6EECF244321}">
                <p14:modId xmlns:p14="http://schemas.microsoft.com/office/powerpoint/2010/main" val="2252872608"/>
              </p:ext>
            </p:extLst>
          </p:nvPr>
        </p:nvGraphicFramePr>
        <p:xfrm>
          <a:off x="5076056" y="1700808"/>
          <a:ext cx="2981325" cy="1085852"/>
        </p:xfrm>
        <a:graphic>
          <a:graphicData uri="http://schemas.openxmlformats.org/drawingml/2006/table">
            <a:tbl>
              <a:tblPr firstRow="1" firstCol="1" bandRow="1">
                <a:tableStyleId>{2D5ABB26-0587-4C30-8999-92F81FD0307C}</a:tableStyleId>
              </a:tblPr>
              <a:tblGrid>
                <a:gridCol w="1266825">
                  <a:extLst>
                    <a:ext uri="{9D8B030D-6E8A-4147-A177-3AD203B41FA5}">
                      <a16:colId xmlns:a16="http://schemas.microsoft.com/office/drawing/2014/main" val="1955423252"/>
                    </a:ext>
                  </a:extLst>
                </a:gridCol>
                <a:gridCol w="571500">
                  <a:extLst>
                    <a:ext uri="{9D8B030D-6E8A-4147-A177-3AD203B41FA5}">
                      <a16:colId xmlns:a16="http://schemas.microsoft.com/office/drawing/2014/main" val="1095684054"/>
                    </a:ext>
                  </a:extLst>
                </a:gridCol>
                <a:gridCol w="571500">
                  <a:extLst>
                    <a:ext uri="{9D8B030D-6E8A-4147-A177-3AD203B41FA5}">
                      <a16:colId xmlns:a16="http://schemas.microsoft.com/office/drawing/2014/main" val="4099391310"/>
                    </a:ext>
                  </a:extLst>
                </a:gridCol>
                <a:gridCol w="571500">
                  <a:extLst>
                    <a:ext uri="{9D8B030D-6E8A-4147-A177-3AD203B41FA5}">
                      <a16:colId xmlns:a16="http://schemas.microsoft.com/office/drawing/2014/main" val="2047364981"/>
                    </a:ext>
                  </a:extLst>
                </a:gridCol>
              </a:tblGrid>
              <a:tr h="150019">
                <a:tc>
                  <a:txBody>
                    <a:bodyPr/>
                    <a:lstStyle/>
                    <a:p>
                      <a:pPr algn="ctr" rtl="0" fontAlgn="ctr"/>
                      <a:r>
                        <a:rPr lang="en-US" sz="800" b="1" u="none" strike="noStrike" dirty="0">
                          <a:effectLst/>
                        </a:rPr>
                        <a:t>Variables</a:t>
                      </a:r>
                      <a:endParaRPr lang="en-US" sz="800" b="1" i="0" u="none" strike="noStrike" dirty="0">
                        <a:solidFill>
                          <a:srgbClr val="000000"/>
                        </a:solidFill>
                        <a:effectLst/>
                        <a:latin typeface="Century Gothic" panose="020B050202020202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en-US" sz="800" b="1" u="none" strike="noStrike" dirty="0">
                          <a:effectLst/>
                        </a:rPr>
                        <a:t>Estimate</a:t>
                      </a:r>
                      <a:endParaRPr lang="en-US" sz="800" b="1" i="0" u="none" strike="noStrike" dirty="0">
                        <a:solidFill>
                          <a:srgbClr val="000000"/>
                        </a:solidFill>
                        <a:effectLst/>
                        <a:latin typeface="Century Gothic" panose="020B050202020202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en-US" sz="800" b="1" u="none" strike="noStrike">
                          <a:effectLst/>
                        </a:rPr>
                        <a:t>P</a:t>
                      </a:r>
                      <a:endParaRPr lang="en-US" sz="800" b="1" i="0" u="none" strike="noStrike">
                        <a:solidFill>
                          <a:srgbClr val="000000"/>
                        </a:solidFill>
                        <a:effectLst/>
                        <a:latin typeface="Century Gothic" panose="020B050202020202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en-US" sz="800" b="1" u="none" strike="noStrike" dirty="0">
                          <a:effectLst/>
                        </a:rPr>
                        <a:t>Peso</a:t>
                      </a:r>
                      <a:endParaRPr lang="en-US" sz="800" b="1" i="0" u="none" strike="noStrike" dirty="0">
                        <a:solidFill>
                          <a:srgbClr val="000000"/>
                        </a:solidFill>
                        <a:effectLst/>
                        <a:latin typeface="Century Gothic" panose="020B050202020202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213244388"/>
                  </a:ext>
                </a:extLst>
              </a:tr>
              <a:tr h="157163">
                <a:tc>
                  <a:txBody>
                    <a:bodyPr/>
                    <a:lstStyle/>
                    <a:p>
                      <a:pPr algn="l" rtl="0" fontAlgn="ctr"/>
                      <a:r>
                        <a:rPr lang="es-EC" sz="700" u="none" strike="noStrike" noProof="0" dirty="0" smtClean="0">
                          <a:effectLst/>
                        </a:rPr>
                        <a:t>Tamaño</a:t>
                      </a:r>
                      <a:endParaRPr lang="es-EC" sz="700" b="1" i="0" u="none" strike="noStrike" noProof="0" dirty="0">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-0,264</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0,005</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dirty="0">
                          <a:effectLst/>
                        </a:rPr>
                        <a:t>0,012</a:t>
                      </a:r>
                      <a:endParaRPr lang="en-US" sz="700" b="0" i="0" u="none" strike="noStrike" dirty="0">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4812017"/>
                  </a:ext>
                </a:extLst>
              </a:tr>
              <a:tr h="150019">
                <a:tc>
                  <a:txBody>
                    <a:bodyPr/>
                    <a:lstStyle/>
                    <a:p>
                      <a:pPr algn="l" rtl="0" fontAlgn="ctr"/>
                      <a:r>
                        <a:rPr lang="en-US" sz="700" u="none" strike="noStrike">
                          <a:effectLst/>
                        </a:rPr>
                        <a:t>Entorno</a:t>
                      </a:r>
                      <a:endParaRPr lang="en-US" sz="700" b="1"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-0,545</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0,01</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44533698"/>
                  </a:ext>
                </a:extLst>
              </a:tr>
              <a:tr h="178594">
                <a:tc>
                  <a:txBody>
                    <a:bodyPr/>
                    <a:lstStyle/>
                    <a:p>
                      <a:pPr algn="l" rtl="0" fontAlgn="ctr"/>
                      <a:r>
                        <a:rPr lang="en-US" sz="700" u="none" strike="noStrike">
                          <a:effectLst/>
                        </a:rPr>
                        <a:t>Re concepción del producto</a:t>
                      </a:r>
                      <a:endParaRPr lang="en-US" sz="700" b="1"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dirty="0">
                          <a:effectLst/>
                        </a:rPr>
                        <a:t>0,208</a:t>
                      </a:r>
                      <a:endParaRPr lang="en-US" sz="700" b="0" i="0" u="none" strike="noStrike" dirty="0">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-0,008</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26230102"/>
                  </a:ext>
                </a:extLst>
              </a:tr>
              <a:tr h="150019">
                <a:tc>
                  <a:txBody>
                    <a:bodyPr/>
                    <a:lstStyle/>
                    <a:p>
                      <a:pPr algn="l" rtl="0" fontAlgn="ctr"/>
                      <a:r>
                        <a:rPr lang="en-US" sz="700" u="none" strike="noStrike" dirty="0">
                          <a:effectLst/>
                        </a:rPr>
                        <a:t>Cadena de valor</a:t>
                      </a:r>
                      <a:endParaRPr lang="en-US" sz="700" b="1" i="0" u="none" strike="noStrike" dirty="0">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0,215</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-0,009</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3476213"/>
                  </a:ext>
                </a:extLst>
              </a:tr>
              <a:tr h="150019">
                <a:tc>
                  <a:txBody>
                    <a:bodyPr/>
                    <a:lstStyle/>
                    <a:p>
                      <a:pPr algn="l" rtl="0" fontAlgn="ctr"/>
                      <a:r>
                        <a:rPr lang="en-US" sz="700" u="none" strike="noStrike">
                          <a:effectLst/>
                        </a:rPr>
                        <a:t>Proveedores</a:t>
                      </a:r>
                      <a:endParaRPr lang="en-US" sz="700" b="1"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0,846</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700" u="none" strike="noStrike">
                          <a:effectLst/>
                        </a:rPr>
                        <a:t>-0,035</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1595703"/>
                  </a:ext>
                </a:extLst>
              </a:tr>
              <a:tr h="150019">
                <a:tc>
                  <a:txBody>
                    <a:bodyPr/>
                    <a:lstStyle/>
                    <a:p>
                      <a:pPr algn="l" rtl="0" fontAlgn="ctr"/>
                      <a:r>
                        <a:rPr lang="en-US" sz="700" u="none" strike="noStrike">
                          <a:effectLst/>
                        </a:rPr>
                        <a:t>Motivación </a:t>
                      </a:r>
                      <a:endParaRPr lang="en-US" sz="700" b="1"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700" u="none" strike="noStrike">
                          <a:effectLst/>
                        </a:rPr>
                        <a:t>0,77</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700" u="none" strike="noStrike">
                          <a:effectLst/>
                        </a:rPr>
                        <a:t>***</a:t>
                      </a:r>
                      <a:endParaRPr lang="en-US" sz="700" b="0" i="0" u="none" strike="noStrike">
                        <a:solidFill>
                          <a:srgbClr val="000000"/>
                        </a:solidFill>
                        <a:effectLst/>
                        <a:latin typeface="Century Gothic" panose="020B0502020202020204" pitchFamily="34" charset="0"/>
                      </a:endParaRPr>
                    </a:p>
                  </a:txBody>
                  <a:tcPr marL="7144" marR="7144" marT="714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700" u="none" strike="noStrike" dirty="0">
                          <a:effectLst/>
                        </a:rPr>
                        <a:t>-0,024</a:t>
                      </a:r>
                      <a:endParaRPr lang="en-US" sz="700" b="0" i="0" u="none" strike="noStrike" dirty="0">
                        <a:solidFill>
                          <a:srgbClr val="000000"/>
                        </a:solidFill>
                        <a:effectLst/>
                        <a:latin typeface="Century Gothic" panose="020B0502020202020204" pitchFamily="34" charset="0"/>
                      </a:endParaRPr>
                    </a:p>
                  </a:txBody>
                  <a:tcPr marL="7144" marR="7144" marT="714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958308"/>
                  </a:ext>
                </a:extLst>
              </a:tr>
            </a:tbl>
          </a:graphicData>
        </a:graphic>
      </p:graphicFrame>
      <p:graphicFrame>
        <p:nvGraphicFramePr>
          <p:cNvPr id="12" name="Gráfico 11"/>
          <p:cNvGraphicFramePr>
            <a:graphicFrameLocks/>
          </p:cNvGraphicFramePr>
          <p:nvPr>
            <p:extLst>
              <p:ext uri="{D42A27DB-BD31-4B8C-83A1-F6EECF244321}">
                <p14:modId xmlns:p14="http://schemas.microsoft.com/office/powerpoint/2010/main" val="1463219715"/>
              </p:ext>
            </p:extLst>
          </p:nvPr>
        </p:nvGraphicFramePr>
        <p:xfrm>
          <a:off x="4852218" y="2828788"/>
          <a:ext cx="3429000"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40864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4218" y="788972"/>
            <a:ext cx="7502312" cy="463860"/>
          </a:xfrm>
        </p:spPr>
        <p:txBody>
          <a:bodyPr>
            <a:normAutofit fontScale="90000"/>
          </a:bodyPr>
          <a:lstStyle/>
          <a:p>
            <a:pPr algn="ctr"/>
            <a:r>
              <a:rPr lang="es-MX" sz="1800" dirty="0" smtClean="0">
                <a:solidFill>
                  <a:schemeClr val="tx1"/>
                </a:solidFill>
              </a:rPr>
              <a:t>Frecuencia </a:t>
            </a:r>
            <a:r>
              <a:rPr lang="es-MX" sz="1800" dirty="0">
                <a:solidFill>
                  <a:schemeClr val="tx1"/>
                </a:solidFill>
              </a:rPr>
              <a:t>de las PYMES que </a:t>
            </a:r>
            <a:r>
              <a:rPr lang="es-MX" sz="1800" dirty="0" smtClean="0">
                <a:solidFill>
                  <a:schemeClr val="tx1"/>
                </a:solidFill>
              </a:rPr>
              <a:t>diseñan programas sociales o ambientales</a:t>
            </a:r>
            <a:endParaRPr lang="en-US" sz="1800" dirty="0">
              <a:solidFill>
                <a:schemeClr val="tx1"/>
              </a:solidFill>
            </a:endParaRPr>
          </a:p>
        </p:txBody>
      </p:sp>
      <p:sp>
        <p:nvSpPr>
          <p:cNvPr id="4" name="Marcador de número de diapositiva 3"/>
          <p:cNvSpPr>
            <a:spLocks noGrp="1"/>
          </p:cNvSpPr>
          <p:nvPr>
            <p:ph type="sldNum" sz="quarter" idx="4294967295"/>
          </p:nvPr>
        </p:nvSpPr>
        <p:spPr/>
        <p:txBody>
          <a:bodyPr/>
          <a:lstStyle/>
          <a:p>
            <a:endParaRPr lang="en-US" dirty="0"/>
          </a:p>
        </p:txBody>
      </p:sp>
      <p:graphicFrame>
        <p:nvGraphicFramePr>
          <p:cNvPr id="6" name="Gráfico 5"/>
          <p:cNvGraphicFramePr/>
          <p:nvPr>
            <p:extLst>
              <p:ext uri="{D42A27DB-BD31-4B8C-83A1-F6EECF244321}">
                <p14:modId xmlns:p14="http://schemas.microsoft.com/office/powerpoint/2010/main" val="656546061"/>
              </p:ext>
            </p:extLst>
          </p:nvPr>
        </p:nvGraphicFramePr>
        <p:xfrm>
          <a:off x="107504" y="1394760"/>
          <a:ext cx="2282181" cy="1927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7"/>
          <p:cNvGraphicFramePr>
            <a:graphicFrameLocks noGrp="1"/>
          </p:cNvGraphicFramePr>
          <p:nvPr>
            <p:ph idx="1"/>
            <p:extLst>
              <p:ext uri="{D42A27DB-BD31-4B8C-83A1-F6EECF244321}">
                <p14:modId xmlns:p14="http://schemas.microsoft.com/office/powerpoint/2010/main" val="1692313490"/>
              </p:ext>
            </p:extLst>
          </p:nvPr>
        </p:nvGraphicFramePr>
        <p:xfrm>
          <a:off x="467544" y="4024120"/>
          <a:ext cx="1728351" cy="1079636"/>
        </p:xfrm>
        <a:graphic>
          <a:graphicData uri="http://schemas.openxmlformats.org/drawingml/2006/table">
            <a:tbl>
              <a:tblPr>
                <a:tableStyleId>{9D7B26C5-4107-4FEC-AEDC-1716B250A1EF}</a:tableStyleId>
              </a:tblPr>
              <a:tblGrid>
                <a:gridCol w="1419249">
                  <a:extLst>
                    <a:ext uri="{9D8B030D-6E8A-4147-A177-3AD203B41FA5}">
                      <a16:colId xmlns:a16="http://schemas.microsoft.com/office/drawing/2014/main" val="559812173"/>
                    </a:ext>
                  </a:extLst>
                </a:gridCol>
                <a:gridCol w="309102">
                  <a:extLst>
                    <a:ext uri="{9D8B030D-6E8A-4147-A177-3AD203B41FA5}">
                      <a16:colId xmlns:a16="http://schemas.microsoft.com/office/drawing/2014/main" val="873809008"/>
                    </a:ext>
                  </a:extLst>
                </a:gridCol>
              </a:tblGrid>
              <a:tr h="378088">
                <a:tc>
                  <a:txBody>
                    <a:bodyPr/>
                    <a:lstStyle/>
                    <a:p>
                      <a:pPr algn="ctr" fontAlgn="b"/>
                      <a:r>
                        <a:rPr lang="es-MX" sz="700" b="1" u="none" strike="noStrike" dirty="0" smtClean="0">
                          <a:effectLst/>
                        </a:rPr>
                        <a:t>Tamaño de las PYMES que</a:t>
                      </a:r>
                      <a:r>
                        <a:rPr lang="es-MX" sz="700" b="1" u="none" strike="noStrike" baseline="0" dirty="0" smtClean="0">
                          <a:effectLst/>
                        </a:rPr>
                        <a:t> participaron</a:t>
                      </a:r>
                      <a:endParaRPr lang="es-MX" sz="700" b="1" i="0" u="none" strike="noStrike" dirty="0">
                        <a:solidFill>
                          <a:srgbClr val="000000"/>
                        </a:solidFill>
                        <a:effectLst/>
                        <a:latin typeface="Calibri" panose="020F0502020204030204" pitchFamily="34" charset="0"/>
                      </a:endParaRPr>
                    </a:p>
                  </a:txBody>
                  <a:tcPr marL="6261" marR="6261" marT="6261" marB="0" anchor="b"/>
                </a:tc>
                <a:tc>
                  <a:txBody>
                    <a:bodyPr/>
                    <a:lstStyle/>
                    <a:p>
                      <a:pPr algn="ctr" fontAlgn="b"/>
                      <a:r>
                        <a:rPr lang="es-MX" sz="700" b="1" u="none" strike="noStrike" dirty="0" smtClean="0">
                          <a:effectLst/>
                        </a:rPr>
                        <a:t>Total</a:t>
                      </a:r>
                      <a:endParaRPr lang="es-MX" sz="700" b="1" i="0" u="none" strike="noStrike" dirty="0">
                        <a:solidFill>
                          <a:srgbClr val="000000"/>
                        </a:solidFill>
                        <a:effectLst/>
                        <a:latin typeface="Calibri" panose="020F0502020204030204" pitchFamily="34" charset="0"/>
                      </a:endParaRPr>
                    </a:p>
                  </a:txBody>
                  <a:tcPr marL="6261" marR="6261" marT="6261" marB="0" anchor="b"/>
                </a:tc>
                <a:extLst>
                  <a:ext uri="{0D108BD9-81ED-4DB2-BD59-A6C34878D82A}">
                    <a16:rowId xmlns:a16="http://schemas.microsoft.com/office/drawing/2014/main" val="2988539125"/>
                  </a:ext>
                </a:extLst>
              </a:tr>
              <a:tr h="175387">
                <a:tc>
                  <a:txBody>
                    <a:bodyPr/>
                    <a:lstStyle/>
                    <a:p>
                      <a:pPr algn="l" fontAlgn="b"/>
                      <a:r>
                        <a:rPr lang="en-US" sz="700" u="none" strike="noStrike" dirty="0">
                          <a:effectLst/>
                        </a:rPr>
                        <a:t>Grande</a:t>
                      </a:r>
                      <a:endParaRPr lang="en-US" sz="700" b="0" i="0" u="none" strike="noStrike" dirty="0">
                        <a:solidFill>
                          <a:srgbClr val="000000"/>
                        </a:solidFill>
                        <a:effectLst/>
                        <a:latin typeface="Calibri" panose="020F0502020204030204" pitchFamily="34" charset="0"/>
                      </a:endParaRPr>
                    </a:p>
                  </a:txBody>
                  <a:tcPr marL="6261" marR="6261" marT="6261" marB="0" anchor="b"/>
                </a:tc>
                <a:tc>
                  <a:txBody>
                    <a:bodyPr/>
                    <a:lstStyle/>
                    <a:p>
                      <a:pPr algn="ctr" fontAlgn="b"/>
                      <a:r>
                        <a:rPr lang="en-US" sz="700" u="none" strike="noStrike" dirty="0">
                          <a:effectLst/>
                        </a:rPr>
                        <a:t>16</a:t>
                      </a:r>
                      <a:endParaRPr lang="en-US" sz="700" b="0" i="0" u="none" strike="noStrike" dirty="0">
                        <a:solidFill>
                          <a:srgbClr val="000000"/>
                        </a:solidFill>
                        <a:effectLst/>
                        <a:latin typeface="Calibri" panose="020F0502020204030204" pitchFamily="34" charset="0"/>
                      </a:endParaRPr>
                    </a:p>
                  </a:txBody>
                  <a:tcPr marL="6261" marR="6261" marT="6261" marB="0" anchor="b"/>
                </a:tc>
                <a:extLst>
                  <a:ext uri="{0D108BD9-81ED-4DB2-BD59-A6C34878D82A}">
                    <a16:rowId xmlns:a16="http://schemas.microsoft.com/office/drawing/2014/main" val="1748182392"/>
                  </a:ext>
                </a:extLst>
              </a:tr>
              <a:tr h="175387">
                <a:tc>
                  <a:txBody>
                    <a:bodyPr/>
                    <a:lstStyle/>
                    <a:p>
                      <a:pPr algn="l" fontAlgn="b"/>
                      <a:r>
                        <a:rPr lang="es-EC" sz="700" u="none" strike="noStrike" noProof="0" dirty="0" smtClean="0">
                          <a:effectLst/>
                        </a:rPr>
                        <a:t>Mediana</a:t>
                      </a:r>
                      <a:endParaRPr lang="es-EC" sz="700" b="0" i="0" u="none" strike="noStrike" noProof="0" dirty="0">
                        <a:solidFill>
                          <a:srgbClr val="000000"/>
                        </a:solidFill>
                        <a:effectLst/>
                        <a:latin typeface="Calibri" panose="020F0502020204030204" pitchFamily="34" charset="0"/>
                      </a:endParaRPr>
                    </a:p>
                  </a:txBody>
                  <a:tcPr marL="6261" marR="6261" marT="6261" marB="0" anchor="b"/>
                </a:tc>
                <a:tc>
                  <a:txBody>
                    <a:bodyPr/>
                    <a:lstStyle/>
                    <a:p>
                      <a:pPr algn="ctr" fontAlgn="b"/>
                      <a:r>
                        <a:rPr lang="en-US" sz="700" u="none" strike="noStrike" dirty="0">
                          <a:effectLst/>
                        </a:rPr>
                        <a:t>134</a:t>
                      </a:r>
                      <a:endParaRPr lang="en-US" sz="700" b="0" i="0" u="none" strike="noStrike" dirty="0">
                        <a:solidFill>
                          <a:srgbClr val="000000"/>
                        </a:solidFill>
                        <a:effectLst/>
                        <a:latin typeface="Calibri" panose="020F0502020204030204" pitchFamily="34" charset="0"/>
                      </a:endParaRPr>
                    </a:p>
                  </a:txBody>
                  <a:tcPr marL="6261" marR="6261" marT="6261" marB="0" anchor="b"/>
                </a:tc>
                <a:extLst>
                  <a:ext uri="{0D108BD9-81ED-4DB2-BD59-A6C34878D82A}">
                    <a16:rowId xmlns:a16="http://schemas.microsoft.com/office/drawing/2014/main" val="1102898885"/>
                  </a:ext>
                </a:extLst>
              </a:tr>
              <a:tr h="175387">
                <a:tc>
                  <a:txBody>
                    <a:bodyPr/>
                    <a:lstStyle/>
                    <a:p>
                      <a:pPr algn="l" fontAlgn="b"/>
                      <a:r>
                        <a:rPr lang="es-EC" sz="700" u="none" strike="noStrike" noProof="0" dirty="0" smtClean="0">
                          <a:effectLst/>
                        </a:rPr>
                        <a:t>Microempresa</a:t>
                      </a:r>
                      <a:endParaRPr lang="es-EC" sz="700" b="0" i="0" u="none" strike="noStrike" noProof="0" dirty="0">
                        <a:solidFill>
                          <a:srgbClr val="000000"/>
                        </a:solidFill>
                        <a:effectLst/>
                        <a:latin typeface="Calibri" panose="020F0502020204030204" pitchFamily="34" charset="0"/>
                      </a:endParaRPr>
                    </a:p>
                  </a:txBody>
                  <a:tcPr marL="6261" marR="6261" marT="6261" marB="0" anchor="b"/>
                </a:tc>
                <a:tc>
                  <a:txBody>
                    <a:bodyPr/>
                    <a:lstStyle/>
                    <a:p>
                      <a:pPr algn="ctr" fontAlgn="b"/>
                      <a:r>
                        <a:rPr lang="en-US" sz="700" u="none" strike="noStrike" dirty="0">
                          <a:effectLst/>
                        </a:rPr>
                        <a:t>72</a:t>
                      </a:r>
                      <a:endParaRPr lang="en-US" sz="700" b="0" i="0" u="none" strike="noStrike" dirty="0">
                        <a:solidFill>
                          <a:srgbClr val="000000"/>
                        </a:solidFill>
                        <a:effectLst/>
                        <a:latin typeface="Calibri" panose="020F0502020204030204" pitchFamily="34" charset="0"/>
                      </a:endParaRPr>
                    </a:p>
                  </a:txBody>
                  <a:tcPr marL="6261" marR="6261" marT="6261" marB="0" anchor="b"/>
                </a:tc>
                <a:extLst>
                  <a:ext uri="{0D108BD9-81ED-4DB2-BD59-A6C34878D82A}">
                    <a16:rowId xmlns:a16="http://schemas.microsoft.com/office/drawing/2014/main" val="2196660819"/>
                  </a:ext>
                </a:extLst>
              </a:tr>
              <a:tr h="175387">
                <a:tc>
                  <a:txBody>
                    <a:bodyPr/>
                    <a:lstStyle/>
                    <a:p>
                      <a:pPr algn="l" fontAlgn="b"/>
                      <a:r>
                        <a:rPr lang="en-US" sz="700" u="none" strike="noStrike" dirty="0" err="1">
                          <a:effectLst/>
                        </a:rPr>
                        <a:t>Pequeña</a:t>
                      </a:r>
                      <a:endParaRPr lang="en-US" sz="700" b="0" i="0" u="none" strike="noStrike" dirty="0">
                        <a:solidFill>
                          <a:srgbClr val="000000"/>
                        </a:solidFill>
                        <a:effectLst/>
                        <a:latin typeface="Calibri" panose="020F0502020204030204" pitchFamily="34" charset="0"/>
                      </a:endParaRPr>
                    </a:p>
                  </a:txBody>
                  <a:tcPr marL="6261" marR="6261" marT="6261" marB="0" anchor="b"/>
                </a:tc>
                <a:tc>
                  <a:txBody>
                    <a:bodyPr/>
                    <a:lstStyle/>
                    <a:p>
                      <a:pPr algn="ctr" fontAlgn="b"/>
                      <a:r>
                        <a:rPr lang="en-US" sz="700" u="none" strike="noStrike" dirty="0">
                          <a:effectLst/>
                        </a:rPr>
                        <a:t>122</a:t>
                      </a:r>
                      <a:endParaRPr lang="en-US" sz="700" b="0" i="0" u="none" strike="noStrike" dirty="0">
                        <a:solidFill>
                          <a:srgbClr val="000000"/>
                        </a:solidFill>
                        <a:effectLst/>
                        <a:latin typeface="Calibri" panose="020F0502020204030204" pitchFamily="34" charset="0"/>
                      </a:endParaRPr>
                    </a:p>
                  </a:txBody>
                  <a:tcPr marL="6261" marR="6261" marT="6261" marB="0" anchor="b"/>
                </a:tc>
                <a:extLst>
                  <a:ext uri="{0D108BD9-81ED-4DB2-BD59-A6C34878D82A}">
                    <a16:rowId xmlns:a16="http://schemas.microsoft.com/office/drawing/2014/main" val="679652740"/>
                  </a:ext>
                </a:extLst>
              </a:tr>
            </a:tbl>
          </a:graphicData>
        </a:graphic>
      </p:graphicFrame>
      <p:sp>
        <p:nvSpPr>
          <p:cNvPr id="7" name="Título 1"/>
          <p:cNvSpPr txBox="1">
            <a:spLocks/>
          </p:cNvSpPr>
          <p:nvPr/>
        </p:nvSpPr>
        <p:spPr>
          <a:xfrm>
            <a:off x="1597280" y="125612"/>
            <a:ext cx="6131024" cy="562074"/>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MX" sz="2400" i="0" kern="0" dirty="0" smtClean="0">
                <a:solidFill>
                  <a:schemeClr val="tx1"/>
                </a:solidFill>
              </a:rPr>
              <a:t>ANALISIS Y RESULTADOS</a:t>
            </a:r>
            <a:endParaRPr lang="en-US" sz="2400" i="0" kern="0" dirty="0">
              <a:solidFill>
                <a:schemeClr val="tx1"/>
              </a:solidFill>
            </a:endParaRPr>
          </a:p>
        </p:txBody>
      </p:sp>
      <p:graphicFrame>
        <p:nvGraphicFramePr>
          <p:cNvPr id="9" name="Marcador de contenido 4"/>
          <p:cNvGraphicFramePr>
            <a:graphicFrameLocks/>
          </p:cNvGraphicFramePr>
          <p:nvPr>
            <p:extLst>
              <p:ext uri="{D42A27DB-BD31-4B8C-83A1-F6EECF244321}">
                <p14:modId xmlns:p14="http://schemas.microsoft.com/office/powerpoint/2010/main" val="354744386"/>
              </p:ext>
            </p:extLst>
          </p:nvPr>
        </p:nvGraphicFramePr>
        <p:xfrm>
          <a:off x="2555776" y="1395107"/>
          <a:ext cx="3024336" cy="2195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756815217"/>
              </p:ext>
            </p:extLst>
          </p:nvPr>
        </p:nvGraphicFramePr>
        <p:xfrm>
          <a:off x="3131840" y="3997728"/>
          <a:ext cx="2016224" cy="1106028"/>
        </p:xfrm>
        <a:graphic>
          <a:graphicData uri="http://schemas.openxmlformats.org/drawingml/2006/table">
            <a:tbl>
              <a:tblPr>
                <a:tableStyleId>{9D7B26C5-4107-4FEC-AEDC-1716B250A1EF}</a:tableStyleId>
              </a:tblPr>
              <a:tblGrid>
                <a:gridCol w="1683879">
                  <a:extLst>
                    <a:ext uri="{9D8B030D-6E8A-4147-A177-3AD203B41FA5}">
                      <a16:colId xmlns:a16="http://schemas.microsoft.com/office/drawing/2014/main" val="1513498732"/>
                    </a:ext>
                  </a:extLst>
                </a:gridCol>
                <a:gridCol w="332345">
                  <a:extLst>
                    <a:ext uri="{9D8B030D-6E8A-4147-A177-3AD203B41FA5}">
                      <a16:colId xmlns:a16="http://schemas.microsoft.com/office/drawing/2014/main" val="255773413"/>
                    </a:ext>
                  </a:extLst>
                </a:gridCol>
              </a:tblGrid>
              <a:tr h="283743">
                <a:tc>
                  <a:txBody>
                    <a:bodyPr/>
                    <a:lstStyle/>
                    <a:p>
                      <a:pPr algn="ctr" fontAlgn="b"/>
                      <a:r>
                        <a:rPr lang="es-MX" sz="700" b="1" u="none" strike="noStrike" dirty="0" smtClean="0">
                          <a:effectLst/>
                        </a:rPr>
                        <a:t>Programas o </a:t>
                      </a:r>
                      <a:r>
                        <a:rPr lang="es-MX" sz="700" b="1" u="none" strike="noStrike" dirty="0">
                          <a:effectLst/>
                        </a:rPr>
                        <a:t>proyectos que se ejecutó en el periodo del </a:t>
                      </a:r>
                      <a:r>
                        <a:rPr lang="es-MX" sz="700" b="1" u="none" strike="noStrike" dirty="0" smtClean="0">
                          <a:effectLst/>
                        </a:rPr>
                        <a:t>2018</a:t>
                      </a:r>
                      <a:endParaRPr lang="es-MX" sz="700" b="1" i="0" u="none" strike="noStrike" dirty="0">
                        <a:solidFill>
                          <a:srgbClr val="000000"/>
                        </a:solidFill>
                        <a:effectLst/>
                        <a:latin typeface="Calibri" panose="020F0502020204030204" pitchFamily="34" charset="0"/>
                      </a:endParaRPr>
                    </a:p>
                  </a:txBody>
                  <a:tcPr marL="5798" marR="5798" marT="5798" marB="0" anchor="b"/>
                </a:tc>
                <a:tc>
                  <a:txBody>
                    <a:bodyPr/>
                    <a:lstStyle/>
                    <a:p>
                      <a:pPr algn="ctr" fontAlgn="b"/>
                      <a:r>
                        <a:rPr lang="es-MX" sz="700" b="1" u="none" strike="noStrike" dirty="0" smtClean="0">
                          <a:effectLst/>
                        </a:rPr>
                        <a:t>Total</a:t>
                      </a:r>
                      <a:endParaRPr lang="es-MX" sz="700" b="1" i="0" u="none" strike="noStrike" dirty="0">
                        <a:solidFill>
                          <a:srgbClr val="000000"/>
                        </a:solidFill>
                        <a:effectLst/>
                        <a:latin typeface="Calibri" panose="020F0502020204030204" pitchFamily="34" charset="0"/>
                      </a:endParaRPr>
                    </a:p>
                  </a:txBody>
                  <a:tcPr marL="5798" marR="5798" marT="5798" marB="0" anchor="b"/>
                </a:tc>
                <a:extLst>
                  <a:ext uri="{0D108BD9-81ED-4DB2-BD59-A6C34878D82A}">
                    <a16:rowId xmlns:a16="http://schemas.microsoft.com/office/drawing/2014/main" val="2502945718"/>
                  </a:ext>
                </a:extLst>
              </a:tr>
              <a:tr h="155530">
                <a:tc>
                  <a:txBody>
                    <a:bodyPr/>
                    <a:lstStyle/>
                    <a:p>
                      <a:pPr algn="l" fontAlgn="b"/>
                      <a:r>
                        <a:rPr lang="es-EC" sz="700" u="none" strike="noStrike" noProof="0" dirty="0" smtClean="0">
                          <a:effectLst/>
                        </a:rPr>
                        <a:t>Desarrollo de proveedores</a:t>
                      </a:r>
                      <a:endParaRPr lang="es-EC" sz="700" b="0" i="0" u="none" strike="noStrike" noProof="0" dirty="0">
                        <a:solidFill>
                          <a:srgbClr val="000000"/>
                        </a:solidFill>
                        <a:effectLst/>
                        <a:latin typeface="Calibri" panose="020F0502020204030204" pitchFamily="34" charset="0"/>
                      </a:endParaRPr>
                    </a:p>
                  </a:txBody>
                  <a:tcPr marL="5798" marR="5798" marT="5798" marB="0" anchor="b"/>
                </a:tc>
                <a:tc>
                  <a:txBody>
                    <a:bodyPr/>
                    <a:lstStyle/>
                    <a:p>
                      <a:pPr algn="ctr" fontAlgn="b"/>
                      <a:r>
                        <a:rPr lang="en-US" sz="700" u="none" strike="noStrike" dirty="0">
                          <a:effectLst/>
                        </a:rPr>
                        <a:t>26</a:t>
                      </a:r>
                      <a:endParaRPr lang="en-US" sz="700" b="0" i="0" u="none" strike="noStrike" dirty="0">
                        <a:solidFill>
                          <a:srgbClr val="000000"/>
                        </a:solidFill>
                        <a:effectLst/>
                        <a:latin typeface="Calibri" panose="020F0502020204030204" pitchFamily="34" charset="0"/>
                      </a:endParaRPr>
                    </a:p>
                  </a:txBody>
                  <a:tcPr marL="5798" marR="5798" marT="5798" marB="0" anchor="b"/>
                </a:tc>
                <a:extLst>
                  <a:ext uri="{0D108BD9-81ED-4DB2-BD59-A6C34878D82A}">
                    <a16:rowId xmlns:a16="http://schemas.microsoft.com/office/drawing/2014/main" val="3240185846"/>
                  </a:ext>
                </a:extLst>
              </a:tr>
              <a:tr h="155530">
                <a:tc>
                  <a:txBody>
                    <a:bodyPr/>
                    <a:lstStyle/>
                    <a:p>
                      <a:pPr algn="l" fontAlgn="b"/>
                      <a:r>
                        <a:rPr lang="es-EC" sz="700" u="none" strike="noStrike" noProof="0" dirty="0" smtClean="0">
                          <a:effectLst/>
                        </a:rPr>
                        <a:t>Ninguno</a:t>
                      </a:r>
                      <a:endParaRPr lang="es-EC" sz="700" b="0" i="0" u="none" strike="noStrike" noProof="0" dirty="0">
                        <a:solidFill>
                          <a:srgbClr val="000000"/>
                        </a:solidFill>
                        <a:effectLst/>
                        <a:latin typeface="Calibri" panose="020F0502020204030204" pitchFamily="34" charset="0"/>
                      </a:endParaRPr>
                    </a:p>
                  </a:txBody>
                  <a:tcPr marL="5798" marR="5798" marT="5798" marB="0" anchor="b"/>
                </a:tc>
                <a:tc>
                  <a:txBody>
                    <a:bodyPr/>
                    <a:lstStyle/>
                    <a:p>
                      <a:pPr algn="ctr" fontAlgn="b"/>
                      <a:r>
                        <a:rPr lang="en-US" sz="700" u="none" strike="noStrike" dirty="0">
                          <a:effectLst/>
                        </a:rPr>
                        <a:t>48</a:t>
                      </a:r>
                      <a:endParaRPr lang="en-US" sz="700" b="0" i="0" u="none" strike="noStrike" dirty="0">
                        <a:solidFill>
                          <a:srgbClr val="000000"/>
                        </a:solidFill>
                        <a:effectLst/>
                        <a:latin typeface="Calibri" panose="020F0502020204030204" pitchFamily="34" charset="0"/>
                      </a:endParaRPr>
                    </a:p>
                  </a:txBody>
                  <a:tcPr marL="5798" marR="5798" marT="5798" marB="0" anchor="b"/>
                </a:tc>
                <a:extLst>
                  <a:ext uri="{0D108BD9-81ED-4DB2-BD59-A6C34878D82A}">
                    <a16:rowId xmlns:a16="http://schemas.microsoft.com/office/drawing/2014/main" val="1057848142"/>
                  </a:ext>
                </a:extLst>
              </a:tr>
              <a:tr h="155530">
                <a:tc>
                  <a:txBody>
                    <a:bodyPr/>
                    <a:lstStyle/>
                    <a:p>
                      <a:pPr algn="l" fontAlgn="b"/>
                      <a:r>
                        <a:rPr lang="es-EC" sz="700" u="none" strike="noStrike" noProof="0" dirty="0" smtClean="0">
                          <a:effectLst/>
                        </a:rPr>
                        <a:t>Nuevos productos y/o servicios</a:t>
                      </a:r>
                      <a:endParaRPr lang="es-EC" sz="700" b="0" i="0" u="none" strike="noStrike" noProof="0" dirty="0">
                        <a:solidFill>
                          <a:srgbClr val="000000"/>
                        </a:solidFill>
                        <a:effectLst/>
                        <a:latin typeface="Calibri" panose="020F0502020204030204" pitchFamily="34" charset="0"/>
                      </a:endParaRPr>
                    </a:p>
                  </a:txBody>
                  <a:tcPr marL="5798" marR="5798" marT="5798" marB="0" anchor="b"/>
                </a:tc>
                <a:tc>
                  <a:txBody>
                    <a:bodyPr/>
                    <a:lstStyle/>
                    <a:p>
                      <a:pPr algn="ctr" fontAlgn="b"/>
                      <a:r>
                        <a:rPr lang="en-US" sz="700" u="none" strike="noStrike" dirty="0">
                          <a:effectLst/>
                        </a:rPr>
                        <a:t>252</a:t>
                      </a:r>
                      <a:endParaRPr lang="en-US" sz="700" b="0" i="0" u="none" strike="noStrike" dirty="0">
                        <a:solidFill>
                          <a:srgbClr val="000000"/>
                        </a:solidFill>
                        <a:effectLst/>
                        <a:latin typeface="Calibri" panose="020F0502020204030204" pitchFamily="34" charset="0"/>
                      </a:endParaRPr>
                    </a:p>
                  </a:txBody>
                  <a:tcPr marL="5798" marR="5798" marT="5798" marB="0" anchor="b"/>
                </a:tc>
                <a:extLst>
                  <a:ext uri="{0D108BD9-81ED-4DB2-BD59-A6C34878D82A}">
                    <a16:rowId xmlns:a16="http://schemas.microsoft.com/office/drawing/2014/main" val="3239443247"/>
                  </a:ext>
                </a:extLst>
              </a:tr>
              <a:tr h="200165">
                <a:tc>
                  <a:txBody>
                    <a:bodyPr/>
                    <a:lstStyle/>
                    <a:p>
                      <a:pPr algn="l" fontAlgn="b"/>
                      <a:r>
                        <a:rPr lang="es-EC" sz="700" u="none" strike="noStrike" noProof="0" dirty="0" smtClean="0">
                          <a:effectLst/>
                        </a:rPr>
                        <a:t>Productos ambientales</a:t>
                      </a:r>
                      <a:endParaRPr lang="es-EC" sz="700" b="0" i="0" u="none" strike="noStrike" noProof="0" dirty="0">
                        <a:solidFill>
                          <a:srgbClr val="000000"/>
                        </a:solidFill>
                        <a:effectLst/>
                        <a:latin typeface="Calibri" panose="020F0502020204030204" pitchFamily="34" charset="0"/>
                      </a:endParaRPr>
                    </a:p>
                  </a:txBody>
                  <a:tcPr marL="5798" marR="5798" marT="5798" marB="0" anchor="b"/>
                </a:tc>
                <a:tc>
                  <a:txBody>
                    <a:bodyPr/>
                    <a:lstStyle/>
                    <a:p>
                      <a:pPr algn="ctr" fontAlgn="b"/>
                      <a:r>
                        <a:rPr lang="en-US" sz="700" u="none" strike="noStrike" dirty="0">
                          <a:effectLst/>
                        </a:rPr>
                        <a:t>6</a:t>
                      </a:r>
                      <a:endParaRPr lang="en-US" sz="700" b="0" i="0" u="none" strike="noStrike" dirty="0">
                        <a:solidFill>
                          <a:srgbClr val="000000"/>
                        </a:solidFill>
                        <a:effectLst/>
                        <a:latin typeface="Calibri" panose="020F0502020204030204" pitchFamily="34" charset="0"/>
                      </a:endParaRPr>
                    </a:p>
                  </a:txBody>
                  <a:tcPr marL="5798" marR="5798" marT="5798" marB="0" anchor="b"/>
                </a:tc>
                <a:extLst>
                  <a:ext uri="{0D108BD9-81ED-4DB2-BD59-A6C34878D82A}">
                    <a16:rowId xmlns:a16="http://schemas.microsoft.com/office/drawing/2014/main" val="3514332169"/>
                  </a:ext>
                </a:extLst>
              </a:tr>
              <a:tr h="155530">
                <a:tc>
                  <a:txBody>
                    <a:bodyPr/>
                    <a:lstStyle/>
                    <a:p>
                      <a:pPr algn="l" fontAlgn="b"/>
                      <a:r>
                        <a:rPr lang="es-EC" sz="700" u="none" strike="noStrike" noProof="0" dirty="0" smtClean="0">
                          <a:effectLst/>
                        </a:rPr>
                        <a:t>Programas e inversión social</a:t>
                      </a:r>
                      <a:endParaRPr lang="es-EC" sz="700" b="0" i="0" u="none" strike="noStrike" noProof="0" dirty="0">
                        <a:solidFill>
                          <a:srgbClr val="000000"/>
                        </a:solidFill>
                        <a:effectLst/>
                        <a:latin typeface="Calibri" panose="020F0502020204030204" pitchFamily="34" charset="0"/>
                      </a:endParaRPr>
                    </a:p>
                  </a:txBody>
                  <a:tcPr marL="5798" marR="5798" marT="5798" marB="0" anchor="b"/>
                </a:tc>
                <a:tc>
                  <a:txBody>
                    <a:bodyPr/>
                    <a:lstStyle/>
                    <a:p>
                      <a:pPr algn="ctr" fontAlgn="b"/>
                      <a:r>
                        <a:rPr lang="en-US" sz="700" u="none" strike="noStrike" dirty="0">
                          <a:effectLst/>
                        </a:rPr>
                        <a:t>12</a:t>
                      </a:r>
                      <a:endParaRPr lang="en-US" sz="700" b="0" i="0" u="none" strike="noStrike" dirty="0">
                        <a:solidFill>
                          <a:srgbClr val="000000"/>
                        </a:solidFill>
                        <a:effectLst/>
                        <a:latin typeface="Calibri" panose="020F0502020204030204" pitchFamily="34" charset="0"/>
                      </a:endParaRPr>
                    </a:p>
                  </a:txBody>
                  <a:tcPr marL="5798" marR="5798" marT="5798" marB="0" anchor="b"/>
                </a:tc>
                <a:extLst>
                  <a:ext uri="{0D108BD9-81ED-4DB2-BD59-A6C34878D82A}">
                    <a16:rowId xmlns:a16="http://schemas.microsoft.com/office/drawing/2014/main" val="1713889033"/>
                  </a:ext>
                </a:extLst>
              </a:tr>
            </a:tbl>
          </a:graphicData>
        </a:graphic>
      </p:graphicFrame>
      <p:graphicFrame>
        <p:nvGraphicFramePr>
          <p:cNvPr id="11" name="Marcador de contenido 4"/>
          <p:cNvGraphicFramePr>
            <a:graphicFrameLocks/>
          </p:cNvGraphicFramePr>
          <p:nvPr>
            <p:extLst>
              <p:ext uri="{D42A27DB-BD31-4B8C-83A1-F6EECF244321}">
                <p14:modId xmlns:p14="http://schemas.microsoft.com/office/powerpoint/2010/main" val="3372957790"/>
              </p:ext>
            </p:extLst>
          </p:nvPr>
        </p:nvGraphicFramePr>
        <p:xfrm>
          <a:off x="5745748" y="1412020"/>
          <a:ext cx="3002715" cy="2178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381958048"/>
              </p:ext>
            </p:extLst>
          </p:nvPr>
        </p:nvGraphicFramePr>
        <p:xfrm>
          <a:off x="6084008" y="3997728"/>
          <a:ext cx="2326194" cy="1106028"/>
        </p:xfrm>
        <a:graphic>
          <a:graphicData uri="http://schemas.openxmlformats.org/drawingml/2006/table">
            <a:tbl>
              <a:tblPr>
                <a:tableStyleId>{9D7B26C5-4107-4FEC-AEDC-1716B250A1EF}</a:tableStyleId>
              </a:tblPr>
              <a:tblGrid>
                <a:gridCol w="2024125">
                  <a:extLst>
                    <a:ext uri="{9D8B030D-6E8A-4147-A177-3AD203B41FA5}">
                      <a16:colId xmlns:a16="http://schemas.microsoft.com/office/drawing/2014/main" val="2531119030"/>
                    </a:ext>
                  </a:extLst>
                </a:gridCol>
                <a:gridCol w="302069">
                  <a:extLst>
                    <a:ext uri="{9D8B030D-6E8A-4147-A177-3AD203B41FA5}">
                      <a16:colId xmlns:a16="http://schemas.microsoft.com/office/drawing/2014/main" val="445242641"/>
                    </a:ext>
                  </a:extLst>
                </a:gridCol>
              </a:tblGrid>
              <a:tr h="299082">
                <a:tc>
                  <a:txBody>
                    <a:bodyPr/>
                    <a:lstStyle/>
                    <a:p>
                      <a:pPr algn="ctr" fontAlgn="b"/>
                      <a:r>
                        <a:rPr lang="es-MX" sz="700" b="1" u="none" strike="noStrike" dirty="0" smtClean="0">
                          <a:effectLst/>
                        </a:rPr>
                        <a:t>Motivo para</a:t>
                      </a:r>
                      <a:r>
                        <a:rPr lang="es-MX" sz="700" b="1" u="none" strike="noStrike" baseline="0" dirty="0" smtClean="0">
                          <a:effectLst/>
                        </a:rPr>
                        <a:t> </a:t>
                      </a:r>
                      <a:r>
                        <a:rPr lang="es-MX" sz="700" b="1" u="none" strike="noStrike" dirty="0" smtClean="0">
                          <a:effectLst/>
                        </a:rPr>
                        <a:t>obtener </a:t>
                      </a:r>
                      <a:r>
                        <a:rPr lang="es-MX" sz="700" b="1" u="none" strike="noStrike" dirty="0">
                          <a:effectLst/>
                        </a:rPr>
                        <a:t>una </a:t>
                      </a:r>
                      <a:r>
                        <a:rPr lang="es-MX" sz="700" b="1" u="none" strike="noStrike" dirty="0" smtClean="0">
                          <a:effectLst/>
                        </a:rPr>
                        <a:t>certificación</a:t>
                      </a:r>
                      <a:endParaRPr lang="es-MX" sz="7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s-MX" sz="700" b="1" u="none" strike="noStrike" dirty="0" smtClean="0">
                          <a:effectLst/>
                        </a:rPr>
                        <a:t>Total</a:t>
                      </a:r>
                      <a:endParaRPr lang="es-MX" sz="7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89959481"/>
                  </a:ext>
                </a:extLst>
              </a:tr>
              <a:tr h="160996">
                <a:tc>
                  <a:txBody>
                    <a:bodyPr/>
                    <a:lstStyle/>
                    <a:p>
                      <a:pPr algn="l" fontAlgn="b"/>
                      <a:r>
                        <a:rPr lang="es-EC" sz="700" u="none" strike="noStrike" noProof="0" dirty="0" smtClean="0">
                          <a:effectLst/>
                        </a:rPr>
                        <a:t>Alcanza</a:t>
                      </a:r>
                      <a:r>
                        <a:rPr lang="en-US" sz="700" u="none" strike="noStrike" dirty="0" smtClean="0">
                          <a:effectLst/>
                        </a:rPr>
                        <a:t> </a:t>
                      </a:r>
                      <a:r>
                        <a:rPr lang="en-US" sz="700" u="none" strike="noStrike" dirty="0">
                          <a:effectLst/>
                        </a:rPr>
                        <a:t>mayor </a:t>
                      </a:r>
                      <a:r>
                        <a:rPr lang="es-EC" sz="700" u="none" strike="noStrike" noProof="0" dirty="0" smtClean="0">
                          <a:effectLst/>
                        </a:rPr>
                        <a:t>rentabilidad</a:t>
                      </a:r>
                      <a:endParaRPr lang="es-EC" sz="700" b="0" i="0" u="none" strike="noStrike" noProof="0"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700" u="none" strike="noStrike" dirty="0">
                          <a:effectLst/>
                        </a:rPr>
                        <a:t>33</a:t>
                      </a:r>
                      <a:endParaRPr lang="en-US" sz="7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192503080"/>
                  </a:ext>
                </a:extLst>
              </a:tr>
              <a:tr h="160996">
                <a:tc>
                  <a:txBody>
                    <a:bodyPr/>
                    <a:lstStyle/>
                    <a:p>
                      <a:pPr algn="l" fontAlgn="b"/>
                      <a:r>
                        <a:rPr lang="es-EC" sz="700" u="none" strike="noStrike" noProof="0" dirty="0" smtClean="0">
                          <a:effectLst/>
                        </a:rPr>
                        <a:t>Ampliar</a:t>
                      </a:r>
                      <a:r>
                        <a:rPr lang="en-US" sz="700" u="none" strike="noStrike" dirty="0" smtClean="0">
                          <a:effectLst/>
                        </a:rPr>
                        <a:t> </a:t>
                      </a:r>
                      <a:r>
                        <a:rPr lang="es-EC" sz="700" u="none" strike="noStrike" noProof="0" dirty="0" smtClean="0">
                          <a:effectLst/>
                        </a:rPr>
                        <a:t>nuestros</a:t>
                      </a:r>
                      <a:r>
                        <a:rPr lang="en-US" sz="700" u="none" strike="noStrike" dirty="0" smtClean="0">
                          <a:effectLst/>
                        </a:rPr>
                        <a:t> </a:t>
                      </a:r>
                      <a:r>
                        <a:rPr lang="es-EC" sz="700" u="none" strike="noStrike" noProof="0" dirty="0" smtClean="0">
                          <a:effectLst/>
                        </a:rPr>
                        <a:t>mercados</a:t>
                      </a:r>
                      <a:r>
                        <a:rPr lang="en-US" sz="700" u="none" strike="noStrike" dirty="0" smtClean="0">
                          <a:effectLst/>
                        </a:rPr>
                        <a:t> </a:t>
                      </a:r>
                      <a:endParaRPr lang="en-US" sz="7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700" u="none" strike="noStrike" dirty="0">
                          <a:effectLst/>
                        </a:rPr>
                        <a:t>98</a:t>
                      </a:r>
                      <a:endParaRPr lang="en-US" sz="7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263173560"/>
                  </a:ext>
                </a:extLst>
              </a:tr>
              <a:tr h="162962">
                <a:tc>
                  <a:txBody>
                    <a:bodyPr/>
                    <a:lstStyle/>
                    <a:p>
                      <a:pPr algn="l" fontAlgn="b"/>
                      <a:r>
                        <a:rPr lang="es-MX" sz="700" u="none" strike="noStrike" dirty="0">
                          <a:effectLst/>
                        </a:rPr>
                        <a:t>Contribuir a crear una mejor sociedad</a:t>
                      </a:r>
                      <a:endParaRPr lang="es-MX" sz="7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700" u="none" strike="noStrike" dirty="0">
                          <a:effectLst/>
                        </a:rPr>
                        <a:t>78</a:t>
                      </a:r>
                      <a:endParaRPr lang="en-US" sz="7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485088598"/>
                  </a:ext>
                </a:extLst>
              </a:tr>
              <a:tr h="160996">
                <a:tc>
                  <a:txBody>
                    <a:bodyPr/>
                    <a:lstStyle/>
                    <a:p>
                      <a:pPr algn="l" fontAlgn="b"/>
                      <a:r>
                        <a:rPr lang="es-EC" sz="700" u="none" strike="noStrike" noProof="0" dirty="0" smtClean="0">
                          <a:effectLst/>
                        </a:rPr>
                        <a:t>Posicionar nuestra imagen</a:t>
                      </a:r>
                      <a:endParaRPr lang="es-EC" sz="700" b="0" i="0" u="none" strike="noStrike" noProof="0"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700" u="none" strike="noStrike" dirty="0">
                          <a:effectLst/>
                        </a:rPr>
                        <a:t>128</a:t>
                      </a:r>
                      <a:endParaRPr lang="en-US" sz="7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136239442"/>
                  </a:ext>
                </a:extLst>
              </a:tr>
              <a:tr h="160996">
                <a:tc>
                  <a:txBody>
                    <a:bodyPr/>
                    <a:lstStyle/>
                    <a:p>
                      <a:pPr algn="l" fontAlgn="b"/>
                      <a:r>
                        <a:rPr lang="es-EC" sz="700" u="none" strike="noStrike" noProof="0" dirty="0" smtClean="0">
                          <a:effectLst/>
                        </a:rPr>
                        <a:t>Redefinir nuestros negocios</a:t>
                      </a:r>
                      <a:endParaRPr lang="es-EC" sz="700" b="0" i="0" u="none" strike="noStrike" noProof="0"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700" u="none" strike="noStrike" dirty="0">
                          <a:effectLst/>
                        </a:rPr>
                        <a:t>7</a:t>
                      </a:r>
                      <a:endParaRPr lang="en-US" sz="7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172406628"/>
                  </a:ext>
                </a:extLst>
              </a:tr>
            </a:tbl>
          </a:graphicData>
        </a:graphic>
      </p:graphicFrame>
    </p:spTree>
    <p:extLst>
      <p:ext uri="{BB962C8B-B14F-4D97-AF65-F5344CB8AC3E}">
        <p14:creationId xmlns:p14="http://schemas.microsoft.com/office/powerpoint/2010/main" val="29521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9832" y="116632"/>
            <a:ext cx="2808312" cy="432048"/>
          </a:xfrm>
        </p:spPr>
        <p:txBody>
          <a:bodyPr/>
          <a:lstStyle/>
          <a:p>
            <a:r>
              <a:rPr lang="es-MX" sz="2400" i="0" dirty="0" smtClean="0">
                <a:solidFill>
                  <a:schemeClr val="tx1"/>
                </a:solidFill>
              </a:rPr>
              <a:t>CONCLUSIONES</a:t>
            </a:r>
            <a:r>
              <a:rPr lang="es-MX" dirty="0" smtClean="0"/>
              <a:t> </a:t>
            </a:r>
            <a:endParaRPr lang="en-US" dirty="0"/>
          </a:p>
        </p:txBody>
      </p:sp>
      <p:sp>
        <p:nvSpPr>
          <p:cNvPr id="3" name="Marcador de contenido 2"/>
          <p:cNvSpPr>
            <a:spLocks noGrp="1"/>
          </p:cNvSpPr>
          <p:nvPr>
            <p:ph idx="1"/>
          </p:nvPr>
        </p:nvSpPr>
        <p:spPr>
          <a:xfrm>
            <a:off x="1331640" y="1988840"/>
            <a:ext cx="7128792" cy="4032448"/>
          </a:xfrm>
        </p:spPr>
        <p:txBody>
          <a:bodyPr>
            <a:normAutofit fontScale="55000" lnSpcReduction="20000"/>
          </a:bodyPr>
          <a:lstStyle/>
          <a:p>
            <a:r>
              <a:rPr lang="es-EC" dirty="0" smtClean="0">
                <a:solidFill>
                  <a:schemeClr val="tx1"/>
                </a:solidFill>
              </a:rPr>
              <a:t>La teoría de la creación del valor compartido de Porter y Kramer, es una nueva forma de tener estabilidad económica, mediante una reconexión entre el éxito del negocio con el progreso social.</a:t>
            </a:r>
          </a:p>
          <a:p>
            <a:pPr marL="0" indent="0">
              <a:buNone/>
            </a:pPr>
            <a:endParaRPr lang="es-EC" dirty="0" smtClean="0">
              <a:solidFill>
                <a:schemeClr val="tx1"/>
              </a:solidFill>
            </a:endParaRPr>
          </a:p>
          <a:p>
            <a:r>
              <a:rPr lang="es-MX" dirty="0">
                <a:solidFill>
                  <a:schemeClr val="tx1"/>
                </a:solidFill>
              </a:rPr>
              <a:t>Se puede concluir que las empresas, continúan manejándose con una visión estrecha, es decir no logran posicionar su imagen ni ampliar su mercado de manera positiva, además no existe todavía una ayuda mutua entre empresas y proveedores.</a:t>
            </a:r>
          </a:p>
          <a:p>
            <a:endParaRPr lang="es-MX" dirty="0">
              <a:solidFill>
                <a:schemeClr val="tx1"/>
              </a:solidFill>
            </a:endParaRPr>
          </a:p>
          <a:p>
            <a:r>
              <a:rPr lang="es-MX" dirty="0">
                <a:solidFill>
                  <a:schemeClr val="tx1"/>
                </a:solidFill>
              </a:rPr>
              <a:t>El capital por encima del bienestar social, sigue siendo el pensamiento que continúan utilizado las empresas, por lo que algunas de sus políticas y practicas operacionales en estos tiempos resultan ser obsoletos, para que las empresas logren adaptarse y desarrollarse a los nuevos desafíos del entorno en el que operan. </a:t>
            </a:r>
          </a:p>
          <a:p>
            <a:endParaRPr lang="es-MX" dirty="0">
              <a:solidFill>
                <a:schemeClr val="tx1"/>
              </a:solidFill>
            </a:endParaRPr>
          </a:p>
          <a:p>
            <a:r>
              <a:rPr lang="es-MX" dirty="0" smtClean="0">
                <a:solidFill>
                  <a:schemeClr val="tx1"/>
                </a:solidFill>
              </a:rPr>
              <a:t>Las empresas ecuatorianas podrían tener mas éxito, económico si tomaran en cuenta las necesitadas no satisfechas de sus clientes, de la comunidad y del ambiente, no solo basarse en generar nuevos productos.</a:t>
            </a:r>
          </a:p>
          <a:p>
            <a:pPr marL="0" indent="0">
              <a:buNone/>
            </a:pPr>
            <a:endParaRPr lang="es-MX" dirty="0" smtClean="0">
              <a:solidFill>
                <a:schemeClr val="tx1"/>
              </a:solidFill>
            </a:endParaRPr>
          </a:p>
          <a:p>
            <a:r>
              <a:rPr lang="es-MX" dirty="0">
                <a:solidFill>
                  <a:schemeClr val="tx1"/>
                </a:solidFill>
              </a:rPr>
              <a:t>Se puede concluir, que los factores utilizados en este estudio, no crean valor compartido en las empresas, dejando ver que la maximización del progreso social y económico no se genera por ninguno de </a:t>
            </a:r>
            <a:r>
              <a:rPr lang="es-MX" dirty="0" smtClean="0">
                <a:solidFill>
                  <a:schemeClr val="tx1"/>
                </a:solidFill>
              </a:rPr>
              <a:t>ellos.</a:t>
            </a:r>
            <a:endParaRPr lang="en-US" dirty="0">
              <a:solidFill>
                <a:schemeClr val="tx1"/>
              </a:solidFill>
            </a:endParaRPr>
          </a:p>
          <a:p>
            <a:pPr marL="0" indent="0">
              <a:buNone/>
            </a:pPr>
            <a:endParaRPr lang="es-EC" dirty="0" smtClean="0">
              <a:solidFill>
                <a:schemeClr val="tx1"/>
              </a:solidFill>
            </a:endParaRPr>
          </a:p>
          <a:p>
            <a:pPr marL="0" indent="0">
              <a:buNone/>
            </a:pPr>
            <a:endParaRPr lang="es-EC" dirty="0">
              <a:solidFill>
                <a:schemeClr val="tx1"/>
              </a:solidFill>
            </a:endParaRPr>
          </a:p>
          <a:p>
            <a:pPr marL="0" indent="0">
              <a:buNone/>
            </a:pPr>
            <a:endParaRPr lang="en-US" dirty="0">
              <a:solidFill>
                <a:schemeClr val="tx1"/>
              </a:solidFill>
            </a:endParaRPr>
          </a:p>
        </p:txBody>
      </p:sp>
      <p:sp>
        <p:nvSpPr>
          <p:cNvPr id="4" name="Marcador de número de diapositiva 3"/>
          <p:cNvSpPr>
            <a:spLocks noGrp="1"/>
          </p:cNvSpPr>
          <p:nvPr>
            <p:ph type="sldNum" sz="quarter" idx="4294967295"/>
          </p:nvPr>
        </p:nvSpPr>
        <p:spPr/>
        <p:txBody>
          <a:bodyPr/>
          <a:lstStyle/>
          <a:p>
            <a:endParaRPr lang="en-US" dirty="0"/>
          </a:p>
        </p:txBody>
      </p:sp>
      <p:pic>
        <p:nvPicPr>
          <p:cNvPr id="5" name="Imagen 4"/>
          <p:cNvPicPr>
            <a:picLocks noChangeAspect="1"/>
          </p:cNvPicPr>
          <p:nvPr/>
        </p:nvPicPr>
        <p:blipFill>
          <a:blip r:embed="rId2"/>
          <a:stretch>
            <a:fillRect/>
          </a:stretch>
        </p:blipFill>
        <p:spPr>
          <a:xfrm>
            <a:off x="3968933" y="653147"/>
            <a:ext cx="990110" cy="1231226"/>
          </a:xfrm>
          <a:prstGeom prst="rect">
            <a:avLst/>
          </a:prstGeom>
        </p:spPr>
      </p:pic>
    </p:spTree>
    <p:extLst>
      <p:ext uri="{BB962C8B-B14F-4D97-AF65-F5344CB8AC3E}">
        <p14:creationId xmlns:p14="http://schemas.microsoft.com/office/powerpoint/2010/main" val="35534406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ndación Nelson Mand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7200800" cy="499820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19672" y="1412776"/>
            <a:ext cx="3456384" cy="3139321"/>
          </a:xfrm>
          <a:prstGeom prst="rect">
            <a:avLst/>
          </a:prstGeom>
        </p:spPr>
        <p:txBody>
          <a:bodyPr wrap="square">
            <a:spAutoFit/>
          </a:bodyPr>
          <a:lstStyle/>
          <a:p>
            <a:pPr algn="ctr"/>
            <a:r>
              <a:rPr lang="es-MX" dirty="0">
                <a:solidFill>
                  <a:schemeClr val="bg1"/>
                </a:solidFill>
              </a:rPr>
              <a:t>“La educación es el gran motor del desarrollo personal. Es a través de la educación que la hija de un campesino puede convertirse en medico, que el hijo de un minero puede convertirse en jefe de la mina, que un niño de los trabajadores agrícolas pueden llegar a ser el presidente de una nación (Nelson Mandela)</a:t>
            </a:r>
            <a:endParaRPr lang="en-US" dirty="0">
              <a:solidFill>
                <a:schemeClr val="bg1"/>
              </a:solidFill>
            </a:endParaRPr>
          </a:p>
        </p:txBody>
      </p:sp>
    </p:spTree>
    <p:extLst>
      <p:ext uri="{BB962C8B-B14F-4D97-AF65-F5344CB8AC3E}">
        <p14:creationId xmlns:p14="http://schemas.microsoft.com/office/powerpoint/2010/main" val="21508442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7824" y="-1015"/>
            <a:ext cx="3096344" cy="405679"/>
          </a:xfrm>
        </p:spPr>
        <p:txBody>
          <a:bodyPr/>
          <a:lstStyle/>
          <a:p>
            <a:r>
              <a:rPr lang="es-MX" sz="2100" i="0" dirty="0" smtClean="0">
                <a:solidFill>
                  <a:schemeClr val="tx1"/>
                </a:solidFill>
              </a:rPr>
              <a:t>RECOMENDACIONES</a:t>
            </a:r>
            <a:r>
              <a:rPr lang="es-MX" i="0" dirty="0" smtClean="0">
                <a:solidFill>
                  <a:schemeClr val="tx1"/>
                </a:solidFill>
              </a:rPr>
              <a:t> </a:t>
            </a:r>
            <a:endParaRPr lang="en-US" i="0" dirty="0">
              <a:solidFill>
                <a:schemeClr val="tx1"/>
              </a:solidFill>
            </a:endParaRPr>
          </a:p>
        </p:txBody>
      </p:sp>
      <p:sp>
        <p:nvSpPr>
          <p:cNvPr id="3" name="Marcador de contenido 2"/>
          <p:cNvSpPr>
            <a:spLocks noGrp="1"/>
          </p:cNvSpPr>
          <p:nvPr>
            <p:ph idx="1"/>
          </p:nvPr>
        </p:nvSpPr>
        <p:spPr>
          <a:xfrm>
            <a:off x="1331640" y="836711"/>
            <a:ext cx="6912768" cy="3960441"/>
          </a:xfrm>
        </p:spPr>
        <p:txBody>
          <a:bodyPr>
            <a:normAutofit fontScale="62500" lnSpcReduction="20000"/>
          </a:bodyPr>
          <a:lstStyle/>
          <a:p>
            <a:pPr lvl="0"/>
            <a:r>
              <a:rPr lang="es-MX" dirty="0">
                <a:solidFill>
                  <a:schemeClr val="tx1"/>
                </a:solidFill>
              </a:rPr>
              <a:t>Se recomienda, en vista del desconocimiento de la temática, a las entidades educativas realizar charlas informativas a través de conferencias y jornadas de puertas abiertas presentadas en forma escrita, radical y digital, dirigidos a los negocios más pequeños de esta manera se logrará no solo aplicar el concepto valor </a:t>
            </a:r>
            <a:r>
              <a:rPr lang="es-MX" dirty="0" smtClean="0">
                <a:solidFill>
                  <a:schemeClr val="tx1"/>
                </a:solidFill>
              </a:rPr>
              <a:t>compartido, si no también entenderlo</a:t>
            </a:r>
            <a:br>
              <a:rPr lang="es-MX" dirty="0" smtClean="0">
                <a:solidFill>
                  <a:schemeClr val="tx1"/>
                </a:solidFill>
              </a:rPr>
            </a:br>
            <a:endParaRPr lang="en-US" dirty="0">
              <a:solidFill>
                <a:schemeClr val="tx1"/>
              </a:solidFill>
            </a:endParaRPr>
          </a:p>
          <a:p>
            <a:pPr lvl="0"/>
            <a:r>
              <a:rPr lang="es-MX" dirty="0">
                <a:solidFill>
                  <a:schemeClr val="tx1"/>
                </a:solidFill>
              </a:rPr>
              <a:t>Las entidades educativas y organizaciones como la CAPEIPI, que implementen el concepto valor compartido, </a:t>
            </a:r>
            <a:r>
              <a:rPr lang="es-MX" dirty="0" smtClean="0">
                <a:solidFill>
                  <a:schemeClr val="tx1"/>
                </a:solidFill>
              </a:rPr>
              <a:t>promuevan los proyectos </a:t>
            </a:r>
            <a:r>
              <a:rPr lang="es-MX" dirty="0">
                <a:solidFill>
                  <a:schemeClr val="tx1"/>
                </a:solidFill>
              </a:rPr>
              <a:t>relacionados con el desarrollo empresarial, la innovación y la competitividad</a:t>
            </a:r>
            <a:r>
              <a:rPr lang="es-MX" dirty="0" smtClean="0">
                <a:solidFill>
                  <a:schemeClr val="tx1"/>
                </a:solidFill>
              </a:rPr>
              <a:t>.</a:t>
            </a:r>
            <a:br>
              <a:rPr lang="es-MX" dirty="0" smtClean="0">
                <a:solidFill>
                  <a:schemeClr val="tx1"/>
                </a:solidFill>
              </a:rPr>
            </a:br>
            <a:endParaRPr lang="en-US" dirty="0">
              <a:solidFill>
                <a:schemeClr val="tx1"/>
              </a:solidFill>
            </a:endParaRPr>
          </a:p>
          <a:p>
            <a:pPr lvl="0"/>
            <a:r>
              <a:rPr lang="es-MX" dirty="0">
                <a:solidFill>
                  <a:schemeClr val="tx1"/>
                </a:solidFill>
              </a:rPr>
              <a:t>Que, para futuras investigaciones se identifique las necesidades insatisfechas del mercado, para realizar estrategias en la innovación de un producto que cumpla con las expectativas del consumidor, y a su vez logre beneficiar a la empresa y a la comunidad al mismo tiempo. </a:t>
            </a:r>
            <a:r>
              <a:rPr lang="es-MX" dirty="0" smtClean="0">
                <a:solidFill>
                  <a:schemeClr val="tx1"/>
                </a:solidFill>
              </a:rPr>
              <a:t/>
            </a:r>
            <a:br>
              <a:rPr lang="es-MX" dirty="0" smtClean="0">
                <a:solidFill>
                  <a:schemeClr val="tx1"/>
                </a:solidFill>
              </a:rPr>
            </a:br>
            <a:endParaRPr lang="en-US" dirty="0">
              <a:solidFill>
                <a:schemeClr val="tx1"/>
              </a:solidFill>
            </a:endParaRPr>
          </a:p>
          <a:p>
            <a:pPr lvl="0"/>
            <a:r>
              <a:rPr lang="es-MX" dirty="0">
                <a:solidFill>
                  <a:schemeClr val="tx1"/>
                </a:solidFill>
              </a:rPr>
              <a:t>Finalmente se recomienda, a los nuevos emprendedores, conocer la lógica que tiene el progreso social y la productividad de la cadena de valor en un negocio, para identificar la influencia que tiene el desarrollo de nuevas estrategias </a:t>
            </a:r>
            <a:r>
              <a:rPr lang="es-MX" dirty="0" smtClean="0">
                <a:solidFill>
                  <a:schemeClr val="tx1"/>
                </a:solidFill>
              </a:rPr>
              <a:t>empresariales.</a:t>
            </a:r>
            <a:endParaRPr lang="en-US" dirty="0">
              <a:solidFill>
                <a:schemeClr val="tx1"/>
              </a:solidFill>
            </a:endParaRPr>
          </a:p>
        </p:txBody>
      </p:sp>
      <p:sp>
        <p:nvSpPr>
          <p:cNvPr id="4" name="Marcador de número de diapositiva 3"/>
          <p:cNvSpPr>
            <a:spLocks noGrp="1"/>
          </p:cNvSpPr>
          <p:nvPr>
            <p:ph type="sldNum" sz="quarter" idx="4294967295"/>
          </p:nvPr>
        </p:nvSpPr>
        <p:spPr/>
        <p:txBody>
          <a:bodyPr/>
          <a:lstStyle/>
          <a:p>
            <a:endParaRPr lang="en-US" dirty="0"/>
          </a:p>
        </p:txBody>
      </p:sp>
      <p:pic>
        <p:nvPicPr>
          <p:cNvPr id="5" name="Imagen 4"/>
          <p:cNvPicPr>
            <a:picLocks noChangeAspect="1"/>
          </p:cNvPicPr>
          <p:nvPr/>
        </p:nvPicPr>
        <p:blipFill>
          <a:blip r:embed="rId2"/>
          <a:stretch>
            <a:fillRect/>
          </a:stretch>
        </p:blipFill>
        <p:spPr>
          <a:xfrm>
            <a:off x="53752" y="4797152"/>
            <a:ext cx="2555776" cy="1481484"/>
          </a:xfrm>
          <a:prstGeom prst="rect">
            <a:avLst/>
          </a:prstGeom>
        </p:spPr>
      </p:pic>
    </p:spTree>
    <p:extLst>
      <p:ext uri="{BB962C8B-B14F-4D97-AF65-F5344CB8AC3E}">
        <p14:creationId xmlns:p14="http://schemas.microsoft.com/office/powerpoint/2010/main" val="2905458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10404"/>
          <a:stretch/>
        </p:blipFill>
        <p:spPr>
          <a:xfrm>
            <a:off x="1187624" y="1124744"/>
            <a:ext cx="7200800" cy="4752528"/>
          </a:xfrm>
          <a:prstGeom prst="rect">
            <a:avLst/>
          </a:prstGeom>
        </p:spPr>
      </p:pic>
      <p:sp>
        <p:nvSpPr>
          <p:cNvPr id="3" name="Rectángulo 2"/>
          <p:cNvSpPr/>
          <p:nvPr/>
        </p:nvSpPr>
        <p:spPr>
          <a:xfrm>
            <a:off x="2051720" y="1844824"/>
            <a:ext cx="5544616" cy="1200329"/>
          </a:xfrm>
          <a:prstGeom prst="rect">
            <a:avLst/>
          </a:prstGeom>
        </p:spPr>
        <p:txBody>
          <a:bodyPr wrap="square">
            <a:spAutoFit/>
          </a:bodyPr>
          <a:lstStyle/>
          <a:p>
            <a:pPr algn="ctr"/>
            <a:r>
              <a:rPr lang="es-EC"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GRACIAS POR SU ATENCIÓN  </a:t>
            </a:r>
          </a:p>
        </p:txBody>
      </p:sp>
    </p:spTree>
    <p:extLst>
      <p:ext uri="{BB962C8B-B14F-4D97-AF65-F5344CB8AC3E}">
        <p14:creationId xmlns:p14="http://schemas.microsoft.com/office/powerpoint/2010/main" val="40093927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987824" y="0"/>
            <a:ext cx="2785857" cy="881784"/>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MX" i="0" kern="0" dirty="0" smtClean="0">
                <a:solidFill>
                  <a:schemeClr val="tx1"/>
                </a:solidFill>
              </a:rPr>
              <a:t>PROBLEMA</a:t>
            </a:r>
            <a:endParaRPr lang="en-US" i="0" kern="0" dirty="0">
              <a:solidFill>
                <a:schemeClr val="tx1"/>
              </a:solidFill>
            </a:endParaRPr>
          </a:p>
        </p:txBody>
      </p:sp>
      <p:graphicFrame>
        <p:nvGraphicFramePr>
          <p:cNvPr id="8" name="Marcador de contenido 3"/>
          <p:cNvGraphicFramePr>
            <a:graphicFrameLocks/>
          </p:cNvGraphicFramePr>
          <p:nvPr>
            <p:extLst>
              <p:ext uri="{D42A27DB-BD31-4B8C-83A1-F6EECF244321}">
                <p14:modId xmlns:p14="http://schemas.microsoft.com/office/powerpoint/2010/main" val="1982605492"/>
              </p:ext>
            </p:extLst>
          </p:nvPr>
        </p:nvGraphicFramePr>
        <p:xfrm>
          <a:off x="899592" y="881784"/>
          <a:ext cx="7406207" cy="4171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51520" y="5373216"/>
            <a:ext cx="6084168" cy="646331"/>
          </a:xfrm>
          <a:prstGeom prst="rect">
            <a:avLst/>
          </a:prstGeom>
          <a:noFill/>
        </p:spPr>
        <p:txBody>
          <a:bodyPr wrap="square" rtlCol="0">
            <a:spAutoFit/>
          </a:bodyPr>
          <a:lstStyle/>
          <a:p>
            <a:r>
              <a:rPr lang="es-MX" b="1" dirty="0"/>
              <a:t>¿Cómo implementar el concepto valor compartido en las en Las Pymes Del Sector Económico Tipo “G”?</a:t>
            </a:r>
            <a:endParaRPr lang="en-US" b="1" dirty="0"/>
          </a:p>
        </p:txBody>
      </p:sp>
      <p:pic>
        <p:nvPicPr>
          <p:cNvPr id="2050" name="Picture 2" descr="Convertir un problema en oportunidad, la mejora de procesos - ActioGlob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844824"/>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8"/>
          <a:stretch>
            <a:fillRect/>
          </a:stretch>
        </p:blipFill>
        <p:spPr>
          <a:xfrm>
            <a:off x="5940152" y="2084369"/>
            <a:ext cx="2742644" cy="1465126"/>
          </a:xfrm>
          <a:prstGeom prst="rect">
            <a:avLst/>
          </a:prstGeom>
        </p:spPr>
      </p:pic>
      <p:sp>
        <p:nvSpPr>
          <p:cNvPr id="4" name="CuadroTexto 3"/>
          <p:cNvSpPr txBox="1"/>
          <p:nvPr/>
        </p:nvSpPr>
        <p:spPr>
          <a:xfrm>
            <a:off x="219588" y="1041065"/>
            <a:ext cx="2592288" cy="461665"/>
          </a:xfrm>
          <a:prstGeom prst="rect">
            <a:avLst/>
          </a:prstGeom>
          <a:noFill/>
        </p:spPr>
        <p:txBody>
          <a:bodyPr wrap="square" rtlCol="0">
            <a:spAutoFit/>
          </a:bodyPr>
          <a:lstStyle/>
          <a:p>
            <a:r>
              <a:rPr lang="es-MX" sz="1200" dirty="0" smtClean="0"/>
              <a:t>Alta mortalidad en las primeras etapas del desarrollo</a:t>
            </a:r>
            <a:endParaRPr lang="en-US" sz="1200" dirty="0"/>
          </a:p>
        </p:txBody>
      </p:sp>
      <p:sp>
        <p:nvSpPr>
          <p:cNvPr id="5" name="CuadroTexto 4"/>
          <p:cNvSpPr txBox="1"/>
          <p:nvPr/>
        </p:nvSpPr>
        <p:spPr>
          <a:xfrm>
            <a:off x="6948264" y="1212547"/>
            <a:ext cx="1878548" cy="276999"/>
          </a:xfrm>
          <a:prstGeom prst="rect">
            <a:avLst/>
          </a:prstGeom>
          <a:noFill/>
        </p:spPr>
        <p:txBody>
          <a:bodyPr wrap="square" rtlCol="0">
            <a:spAutoFit/>
          </a:bodyPr>
          <a:lstStyle/>
          <a:p>
            <a:r>
              <a:rPr lang="es-MX" sz="1200" dirty="0" smtClean="0"/>
              <a:t>Baja rentabilidad</a:t>
            </a:r>
            <a:endParaRPr lang="en-US" sz="1200" dirty="0"/>
          </a:p>
        </p:txBody>
      </p:sp>
      <p:sp>
        <p:nvSpPr>
          <p:cNvPr id="6" name="CuadroTexto 5"/>
          <p:cNvSpPr txBox="1"/>
          <p:nvPr/>
        </p:nvSpPr>
        <p:spPr>
          <a:xfrm>
            <a:off x="3367367" y="3227819"/>
            <a:ext cx="2727728" cy="646331"/>
          </a:xfrm>
          <a:prstGeom prst="rect">
            <a:avLst/>
          </a:prstGeom>
          <a:noFill/>
        </p:spPr>
        <p:txBody>
          <a:bodyPr wrap="square" rtlCol="0">
            <a:spAutoFit/>
          </a:bodyPr>
          <a:lstStyle/>
          <a:p>
            <a:r>
              <a:rPr lang="es-MX" sz="1200" dirty="0" smtClean="0"/>
              <a:t>Teniendo como resultado una inestabilidad en la sostenibilidad a largo plazo de acuerdo a su visión </a:t>
            </a:r>
            <a:endParaRPr lang="en-US" sz="1200" dirty="0"/>
          </a:p>
        </p:txBody>
      </p:sp>
    </p:spTree>
    <p:extLst>
      <p:ext uri="{BB962C8B-B14F-4D97-AF65-F5344CB8AC3E}">
        <p14:creationId xmlns:p14="http://schemas.microsoft.com/office/powerpoint/2010/main" val="68903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6403" y="2451767"/>
            <a:ext cx="1930141" cy="1364670"/>
          </a:xfrm>
          <a:prstGeom prst="rect">
            <a:avLst/>
          </a:prstGeom>
        </p:spPr>
      </p:pic>
      <p:graphicFrame>
        <p:nvGraphicFramePr>
          <p:cNvPr id="21" name="Marcador de contenido 4"/>
          <p:cNvGraphicFramePr>
            <a:graphicFrameLocks/>
          </p:cNvGraphicFramePr>
          <p:nvPr>
            <p:extLst>
              <p:ext uri="{D42A27DB-BD31-4B8C-83A1-F6EECF244321}">
                <p14:modId xmlns:p14="http://schemas.microsoft.com/office/powerpoint/2010/main" val="381279233"/>
              </p:ext>
            </p:extLst>
          </p:nvPr>
        </p:nvGraphicFramePr>
        <p:xfrm>
          <a:off x="2131473" y="1484784"/>
          <a:ext cx="6262231" cy="393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CuadroTexto 22"/>
          <p:cNvSpPr txBox="1"/>
          <p:nvPr/>
        </p:nvSpPr>
        <p:spPr>
          <a:xfrm>
            <a:off x="3635896" y="692696"/>
            <a:ext cx="1965278" cy="461665"/>
          </a:xfrm>
          <a:prstGeom prst="rect">
            <a:avLst/>
          </a:prstGeom>
          <a:noFill/>
        </p:spPr>
        <p:txBody>
          <a:bodyPr wrap="square" rtlCol="0">
            <a:spAutoFit/>
          </a:bodyPr>
          <a:lstStyle/>
          <a:p>
            <a:r>
              <a:rPr lang="es-MX" sz="2400" b="1" dirty="0" smtClean="0"/>
              <a:t>OBJETIVOS</a:t>
            </a:r>
            <a:endParaRPr lang="en-US" b="1" dirty="0"/>
          </a:p>
        </p:txBody>
      </p:sp>
      <p:sp>
        <p:nvSpPr>
          <p:cNvPr id="24" name="CuadroTexto 23"/>
          <p:cNvSpPr txBox="1"/>
          <p:nvPr/>
        </p:nvSpPr>
        <p:spPr>
          <a:xfrm>
            <a:off x="512617" y="1670249"/>
            <a:ext cx="1329830" cy="276999"/>
          </a:xfrm>
          <a:prstGeom prst="rect">
            <a:avLst/>
          </a:prstGeom>
          <a:noFill/>
        </p:spPr>
        <p:txBody>
          <a:bodyPr wrap="square" rtlCol="0">
            <a:spAutoFit/>
          </a:bodyPr>
          <a:lstStyle/>
          <a:p>
            <a:r>
              <a:rPr lang="es-MX" sz="1200" b="1" dirty="0" smtClean="0"/>
              <a:t>GENERAL</a:t>
            </a:r>
            <a:endParaRPr lang="en-US" sz="1200" b="1" dirty="0"/>
          </a:p>
        </p:txBody>
      </p:sp>
      <p:sp>
        <p:nvSpPr>
          <p:cNvPr id="25" name="CuadroTexto 24"/>
          <p:cNvSpPr txBox="1"/>
          <p:nvPr/>
        </p:nvSpPr>
        <p:spPr>
          <a:xfrm>
            <a:off x="389432" y="4245548"/>
            <a:ext cx="1644084" cy="276999"/>
          </a:xfrm>
          <a:prstGeom prst="rect">
            <a:avLst/>
          </a:prstGeom>
          <a:noFill/>
        </p:spPr>
        <p:txBody>
          <a:bodyPr wrap="square" rtlCol="0">
            <a:spAutoFit/>
          </a:bodyPr>
          <a:lstStyle/>
          <a:p>
            <a:r>
              <a:rPr lang="es-MX" sz="1200" b="1" dirty="0" smtClean="0"/>
              <a:t>ESPECIFICOS</a:t>
            </a:r>
            <a:endParaRPr lang="en-US" sz="1200" b="1" dirty="0"/>
          </a:p>
        </p:txBody>
      </p:sp>
      <p:cxnSp>
        <p:nvCxnSpPr>
          <p:cNvPr id="26" name="Conector recto de flecha 25"/>
          <p:cNvCxnSpPr/>
          <p:nvPr/>
        </p:nvCxnSpPr>
        <p:spPr>
          <a:xfrm>
            <a:off x="1555844" y="1808748"/>
            <a:ext cx="4776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p:cNvCxnSpPr/>
          <p:nvPr/>
        </p:nvCxnSpPr>
        <p:spPr>
          <a:xfrm>
            <a:off x="1603611" y="4390059"/>
            <a:ext cx="4776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5320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CuadroTexto">
            <a:extLst>
              <a:ext uri="{FF2B5EF4-FFF2-40B4-BE49-F238E27FC236}">
                <a16:creationId xmlns:a16="http://schemas.microsoft.com/office/drawing/2014/main" id="{7B8B3CFA-28E8-481B-A4A6-B4CF3A089634}"/>
              </a:ext>
            </a:extLst>
          </p:cNvPr>
          <p:cNvSpPr txBox="1"/>
          <p:nvPr/>
        </p:nvSpPr>
        <p:spPr>
          <a:xfrm>
            <a:off x="485392" y="3934987"/>
            <a:ext cx="1494320" cy="400110"/>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s-ES" sz="2000" b="1" dirty="0">
                <a:ln w="0"/>
                <a:effectLst>
                  <a:outerShdw blurRad="38100" dist="19050" dir="2700000" algn="tl" rotWithShape="0">
                    <a:schemeClr val="dk1">
                      <a:alpha val="40000"/>
                    </a:schemeClr>
                  </a:outerShdw>
                </a:effectLst>
              </a:rPr>
              <a:t>Hipótesis: </a:t>
            </a:r>
          </a:p>
        </p:txBody>
      </p:sp>
      <p:sp>
        <p:nvSpPr>
          <p:cNvPr id="5" name="1 CuadroTexto">
            <a:extLst>
              <a:ext uri="{FF2B5EF4-FFF2-40B4-BE49-F238E27FC236}">
                <a16:creationId xmlns:a16="http://schemas.microsoft.com/office/drawing/2014/main" id="{DA27C7A8-978A-409D-B335-891228113661}"/>
              </a:ext>
            </a:extLst>
          </p:cNvPr>
          <p:cNvSpPr txBox="1"/>
          <p:nvPr/>
        </p:nvSpPr>
        <p:spPr>
          <a:xfrm>
            <a:off x="539552" y="1988840"/>
            <a:ext cx="1465722" cy="400110"/>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2000" b="1" dirty="0">
                <a:ln w="0"/>
                <a:effectLst>
                  <a:outerShdw blurRad="38100" dist="19050" dir="2700000" algn="tl" rotWithShape="0">
                    <a:schemeClr val="dk1">
                      <a:alpha val="40000"/>
                    </a:schemeClr>
                  </a:outerShdw>
                </a:effectLst>
              </a:rPr>
              <a:t>Variables: </a:t>
            </a:r>
          </a:p>
        </p:txBody>
      </p:sp>
      <p:sp>
        <p:nvSpPr>
          <p:cNvPr id="4" name="1 CuadroTexto">
            <a:extLst>
              <a:ext uri="{FF2B5EF4-FFF2-40B4-BE49-F238E27FC236}">
                <a16:creationId xmlns:a16="http://schemas.microsoft.com/office/drawing/2014/main" id="{EF5B5467-F298-4EC2-BE32-B687AFC85A1F}"/>
              </a:ext>
            </a:extLst>
          </p:cNvPr>
          <p:cNvSpPr txBox="1"/>
          <p:nvPr/>
        </p:nvSpPr>
        <p:spPr>
          <a:xfrm>
            <a:off x="2195736" y="1484784"/>
            <a:ext cx="3132845" cy="400110"/>
          </a:xfrm>
          <a:prstGeom prst="rect">
            <a:avLst/>
          </a:prstGeom>
          <a:solidFill>
            <a:schemeClr val="bg1"/>
          </a:solidFill>
          <a:ln>
            <a:solidFill>
              <a:schemeClr val="bg1"/>
            </a:solidFill>
          </a:ln>
        </p:spPr>
        <p:txBody>
          <a:bodyPr wrap="none" rtlCol="0">
            <a:spAutoFit/>
          </a:bodyPr>
          <a:lstStyle/>
          <a:p>
            <a:r>
              <a:rPr lang="es-ES" sz="2000" b="1" dirty="0">
                <a:ln w="0"/>
                <a:effectLst>
                  <a:outerShdw blurRad="38100" dist="19050" dir="2700000" algn="tl" rotWithShape="0">
                    <a:schemeClr val="dk1">
                      <a:alpha val="40000"/>
                    </a:schemeClr>
                  </a:outerShdw>
                </a:effectLst>
              </a:rPr>
              <a:t>Variable independiente: </a:t>
            </a:r>
          </a:p>
        </p:txBody>
      </p:sp>
      <p:sp>
        <p:nvSpPr>
          <p:cNvPr id="9" name="1 CuadroTexto">
            <a:extLst>
              <a:ext uri="{FF2B5EF4-FFF2-40B4-BE49-F238E27FC236}">
                <a16:creationId xmlns:a16="http://schemas.microsoft.com/office/drawing/2014/main" id="{03436984-1980-44BC-8654-086EB3B6D288}"/>
              </a:ext>
            </a:extLst>
          </p:cNvPr>
          <p:cNvSpPr txBox="1"/>
          <p:nvPr/>
        </p:nvSpPr>
        <p:spPr>
          <a:xfrm>
            <a:off x="2215061" y="2709665"/>
            <a:ext cx="2975751" cy="400110"/>
          </a:xfrm>
          <a:prstGeom prst="rect">
            <a:avLst/>
          </a:prstGeom>
          <a:solidFill>
            <a:schemeClr val="bg1"/>
          </a:solidFill>
          <a:ln>
            <a:solidFill>
              <a:schemeClr val="bg1"/>
            </a:solidFill>
          </a:ln>
        </p:spPr>
        <p:txBody>
          <a:bodyPr wrap="none" rtlCol="0">
            <a:spAutoFit/>
          </a:bodyPr>
          <a:lstStyle/>
          <a:p>
            <a:r>
              <a:rPr lang="es-ES" sz="2000" b="1" dirty="0">
                <a:ln w="0"/>
                <a:effectLst>
                  <a:outerShdw blurRad="38100" dist="19050" dir="2700000" algn="tl" rotWithShape="0">
                    <a:schemeClr val="dk1">
                      <a:alpha val="40000"/>
                    </a:schemeClr>
                  </a:outerShdw>
                </a:effectLst>
              </a:rPr>
              <a:t>Variable dependiente:  </a:t>
            </a:r>
          </a:p>
        </p:txBody>
      </p:sp>
      <p:sp>
        <p:nvSpPr>
          <p:cNvPr id="10" name="CuadroTexto 9">
            <a:extLst>
              <a:ext uri="{FF2B5EF4-FFF2-40B4-BE49-F238E27FC236}">
                <a16:creationId xmlns:a16="http://schemas.microsoft.com/office/drawing/2014/main" id="{5A8F5674-C7D5-4681-ADCE-C21AA8C3B4EF}"/>
              </a:ext>
            </a:extLst>
          </p:cNvPr>
          <p:cNvSpPr txBox="1"/>
          <p:nvPr/>
        </p:nvSpPr>
        <p:spPr>
          <a:xfrm>
            <a:off x="2130969" y="3748226"/>
            <a:ext cx="6395224" cy="2031325"/>
          </a:xfrm>
          <a:prstGeom prst="rect">
            <a:avLst/>
          </a:prstGeom>
          <a:noFill/>
        </p:spPr>
        <p:txBody>
          <a:bodyPr wrap="square" rtlCol="0">
            <a:spAutoFit/>
          </a:bodyPr>
          <a:lstStyle/>
          <a:p>
            <a:r>
              <a:rPr lang="es-MX" b="1" kern="0" dirty="0"/>
              <a:t>H1: </a:t>
            </a:r>
            <a:r>
              <a:rPr lang="es-MX" kern="0" dirty="0"/>
              <a:t>“La aplicabilidad del concepto valor compartido en las PYMES del </a:t>
            </a:r>
            <a:r>
              <a:rPr lang="es-MX" kern="0" dirty="0" smtClean="0"/>
              <a:t>DMQ, </a:t>
            </a:r>
            <a:r>
              <a:rPr lang="es-MX" kern="0" dirty="0"/>
              <a:t>maximiza el progreso social y económico</a:t>
            </a:r>
            <a:r>
              <a:rPr lang="es-MX" kern="0" dirty="0" smtClean="0"/>
              <a:t>”</a:t>
            </a:r>
          </a:p>
          <a:p>
            <a:r>
              <a:rPr lang="es-MX" b="1" kern="0" dirty="0"/>
              <a:t>H2: </a:t>
            </a:r>
            <a:r>
              <a:rPr lang="es-MX" kern="0" dirty="0"/>
              <a:t>“La ejecución de políticas, lineamientos y las prácticas operacionales basadas en el manejo adecuado del concepto de valor compartido, genera motivación y competitividad en una empresa, mejorando las condiciones económicas y sociales en las comunidades donde operan”</a:t>
            </a:r>
            <a:endParaRPr lang="en-US" kern="0" dirty="0"/>
          </a:p>
        </p:txBody>
      </p:sp>
      <p:sp>
        <p:nvSpPr>
          <p:cNvPr id="13" name="Título 1"/>
          <p:cNvSpPr txBox="1">
            <a:spLocks/>
          </p:cNvSpPr>
          <p:nvPr/>
        </p:nvSpPr>
        <p:spPr>
          <a:xfrm>
            <a:off x="2843808" y="271351"/>
            <a:ext cx="3960440" cy="388662"/>
          </a:xfrm>
          <a:prstGeom prst="rect">
            <a:avLst/>
          </a:prstGeom>
        </p:spPr>
        <p:txBody>
          <a:bodyPr>
            <a:normAutofit fontScale="75000" lnSpcReduction="20000"/>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MX" i="0" kern="0" dirty="0" smtClean="0">
                <a:solidFill>
                  <a:schemeClr val="tx1"/>
                </a:solidFill>
              </a:rPr>
              <a:t>VARIABLES E HIPOTESIS</a:t>
            </a:r>
            <a:endParaRPr lang="en-US" i="0" kern="0" dirty="0">
              <a:solidFill>
                <a:schemeClr val="tx1"/>
              </a:solidFill>
            </a:endParaRPr>
          </a:p>
        </p:txBody>
      </p:sp>
      <p:sp>
        <p:nvSpPr>
          <p:cNvPr id="2" name="CuadroTexto 1"/>
          <p:cNvSpPr txBox="1"/>
          <p:nvPr/>
        </p:nvSpPr>
        <p:spPr>
          <a:xfrm>
            <a:off x="5352116" y="1495945"/>
            <a:ext cx="3275867" cy="648072"/>
          </a:xfrm>
          <a:prstGeom prst="rect">
            <a:avLst/>
          </a:prstGeom>
          <a:noFill/>
        </p:spPr>
        <p:txBody>
          <a:bodyPr wrap="square" rtlCol="0">
            <a:spAutoFit/>
          </a:bodyPr>
          <a:lstStyle/>
          <a:p>
            <a:r>
              <a:rPr lang="es-MX" dirty="0"/>
              <a:t>Factores que inciden en la creación de valor compartido.</a:t>
            </a:r>
            <a:endParaRPr lang="en-US" dirty="0"/>
          </a:p>
        </p:txBody>
      </p:sp>
      <p:sp>
        <p:nvSpPr>
          <p:cNvPr id="3" name="CuadroTexto 2"/>
          <p:cNvSpPr txBox="1"/>
          <p:nvPr/>
        </p:nvSpPr>
        <p:spPr>
          <a:xfrm>
            <a:off x="5190812" y="2780928"/>
            <a:ext cx="3413636" cy="646331"/>
          </a:xfrm>
          <a:prstGeom prst="rect">
            <a:avLst/>
          </a:prstGeom>
          <a:noFill/>
        </p:spPr>
        <p:txBody>
          <a:bodyPr wrap="square" rtlCol="0">
            <a:spAutoFit/>
          </a:bodyPr>
          <a:lstStyle/>
          <a:p>
            <a:r>
              <a:rPr lang="es-MX" dirty="0"/>
              <a:t>Concepto del valor compartido</a:t>
            </a:r>
            <a:endParaRPr lang="en-US" dirty="0"/>
          </a:p>
          <a:p>
            <a:endParaRPr lang="en-US" dirty="0"/>
          </a:p>
        </p:txBody>
      </p:sp>
      <p:pic>
        <p:nvPicPr>
          <p:cNvPr id="7" name="Imagen 6"/>
          <p:cNvPicPr>
            <a:picLocks noChangeAspect="1"/>
          </p:cNvPicPr>
          <p:nvPr/>
        </p:nvPicPr>
        <p:blipFill>
          <a:blip r:embed="rId2"/>
          <a:stretch>
            <a:fillRect/>
          </a:stretch>
        </p:blipFill>
        <p:spPr>
          <a:xfrm>
            <a:off x="267711" y="4656064"/>
            <a:ext cx="1874912" cy="977632"/>
          </a:xfrm>
          <a:prstGeom prst="rect">
            <a:avLst/>
          </a:prstGeom>
        </p:spPr>
      </p:pic>
      <p:pic>
        <p:nvPicPr>
          <p:cNvPr id="8" name="Imagen 7"/>
          <p:cNvPicPr>
            <a:picLocks noChangeAspect="1"/>
          </p:cNvPicPr>
          <p:nvPr/>
        </p:nvPicPr>
        <p:blipFill>
          <a:blip r:embed="rId3"/>
          <a:stretch>
            <a:fillRect/>
          </a:stretch>
        </p:blipFill>
        <p:spPr>
          <a:xfrm>
            <a:off x="178305" y="2792732"/>
            <a:ext cx="2023611" cy="843171"/>
          </a:xfrm>
          <a:prstGeom prst="rect">
            <a:avLst/>
          </a:prstGeom>
        </p:spPr>
      </p:pic>
    </p:spTree>
    <p:extLst>
      <p:ext uri="{BB962C8B-B14F-4D97-AF65-F5344CB8AC3E}">
        <p14:creationId xmlns:p14="http://schemas.microsoft.com/office/powerpoint/2010/main" val="41740571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627784" y="116632"/>
            <a:ext cx="3471716" cy="464833"/>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MX" sz="2400" i="0" kern="0" dirty="0" smtClean="0">
                <a:solidFill>
                  <a:schemeClr val="tx1"/>
                </a:solidFill>
              </a:rPr>
              <a:t>JUSTIFICACIÓN</a:t>
            </a:r>
            <a:endParaRPr lang="en-US" i="0" kern="0" dirty="0">
              <a:solidFill>
                <a:schemeClr val="tx1"/>
              </a:solidFill>
            </a:endParaRPr>
          </a:p>
        </p:txBody>
      </p:sp>
      <p:graphicFrame>
        <p:nvGraphicFramePr>
          <p:cNvPr id="3" name="Diagrama 2"/>
          <p:cNvGraphicFramePr/>
          <p:nvPr>
            <p:extLst>
              <p:ext uri="{D42A27DB-BD31-4B8C-83A1-F6EECF244321}">
                <p14:modId xmlns:p14="http://schemas.microsoft.com/office/powerpoint/2010/main" val="3446294621"/>
              </p:ext>
            </p:extLst>
          </p:nvPr>
        </p:nvGraphicFramePr>
        <p:xfrm>
          <a:off x="467544" y="1003292"/>
          <a:ext cx="650438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5649" y="4077072"/>
            <a:ext cx="2343150" cy="1990725"/>
          </a:xfrm>
          <a:prstGeom prst="rect">
            <a:avLst/>
          </a:prstGeom>
        </p:spPr>
      </p:pic>
      <p:pic>
        <p:nvPicPr>
          <p:cNvPr id="5" name="Imagen 4"/>
          <p:cNvPicPr>
            <a:picLocks noChangeAspect="1"/>
          </p:cNvPicPr>
          <p:nvPr/>
        </p:nvPicPr>
        <p:blipFill>
          <a:blip r:embed="rId8"/>
          <a:stretch>
            <a:fillRect/>
          </a:stretch>
        </p:blipFill>
        <p:spPr>
          <a:xfrm>
            <a:off x="6748029" y="958795"/>
            <a:ext cx="1887540" cy="1138816"/>
          </a:xfrm>
          <a:prstGeom prst="rect">
            <a:avLst/>
          </a:prstGeom>
          <a:ln>
            <a:noFill/>
          </a:ln>
          <a:effectLst>
            <a:softEdge rad="112500"/>
          </a:effectLst>
        </p:spPr>
      </p:pic>
      <p:pic>
        <p:nvPicPr>
          <p:cNvPr id="6" name="Imagen 5"/>
          <p:cNvPicPr>
            <a:picLocks noChangeAspect="1"/>
          </p:cNvPicPr>
          <p:nvPr/>
        </p:nvPicPr>
        <p:blipFill>
          <a:blip r:embed="rId9"/>
          <a:stretch>
            <a:fillRect/>
          </a:stretch>
        </p:blipFill>
        <p:spPr>
          <a:xfrm>
            <a:off x="6945351" y="2399159"/>
            <a:ext cx="1492896" cy="1492896"/>
          </a:xfrm>
          <a:prstGeom prst="rect">
            <a:avLst/>
          </a:prstGeom>
          <a:ln>
            <a:noFill/>
          </a:ln>
          <a:effectLst>
            <a:softEdge rad="112500"/>
          </a:effectLst>
        </p:spPr>
      </p:pic>
      <p:pic>
        <p:nvPicPr>
          <p:cNvPr id="7" name="Imagen 6"/>
          <p:cNvPicPr>
            <a:picLocks noChangeAspect="1"/>
          </p:cNvPicPr>
          <p:nvPr/>
        </p:nvPicPr>
        <p:blipFill>
          <a:blip r:embed="rId10"/>
          <a:stretch>
            <a:fillRect/>
          </a:stretch>
        </p:blipFill>
        <p:spPr>
          <a:xfrm>
            <a:off x="5238564" y="4102968"/>
            <a:ext cx="1990736" cy="1491817"/>
          </a:xfrm>
          <a:prstGeom prst="rect">
            <a:avLst/>
          </a:prstGeom>
          <a:ln>
            <a:noFill/>
          </a:ln>
          <a:effectLst>
            <a:softEdge rad="112500"/>
          </a:effectLst>
        </p:spPr>
      </p:pic>
    </p:spTree>
    <p:extLst>
      <p:ext uri="{BB962C8B-B14F-4D97-AF65-F5344CB8AC3E}">
        <p14:creationId xmlns:p14="http://schemas.microsoft.com/office/powerpoint/2010/main" val="3501935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738793914"/>
              </p:ext>
            </p:extLst>
          </p:nvPr>
        </p:nvGraphicFramePr>
        <p:xfrm>
          <a:off x="1524000" y="692696"/>
          <a:ext cx="693643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p:cNvPicPr>
            <a:picLocks noChangeAspect="1"/>
          </p:cNvPicPr>
          <p:nvPr/>
        </p:nvPicPr>
        <p:blipFill rotWithShape="1">
          <a:blip r:embed="rId7"/>
          <a:srcRect l="1" t="13600" r="3030" b="15004"/>
          <a:stretch/>
        </p:blipFill>
        <p:spPr>
          <a:xfrm>
            <a:off x="0" y="4077072"/>
            <a:ext cx="2736304" cy="1795699"/>
          </a:xfrm>
          <a:prstGeom prst="rect">
            <a:avLst/>
          </a:prstGeom>
        </p:spPr>
      </p:pic>
      <p:sp>
        <p:nvSpPr>
          <p:cNvPr id="18" name="Título 1"/>
          <p:cNvSpPr txBox="1">
            <a:spLocks/>
          </p:cNvSpPr>
          <p:nvPr/>
        </p:nvSpPr>
        <p:spPr>
          <a:xfrm>
            <a:off x="2987824" y="0"/>
            <a:ext cx="3744416" cy="54868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dirty="0">
                <a:ln w="0"/>
                <a:solidFill>
                  <a:schemeClr val="tx1"/>
                </a:solidFill>
                <a:effectLst>
                  <a:outerShdw blurRad="38100" dist="19050" dir="2700000" algn="tl" rotWithShape="0">
                    <a:schemeClr val="dk1">
                      <a:alpha val="40000"/>
                    </a:schemeClr>
                  </a:outerShdw>
                </a:effectLst>
              </a:rPr>
              <a:t>MARCO</a:t>
            </a:r>
            <a:r>
              <a:rPr lang="es-ES" i="0" dirty="0">
                <a:ln w="0"/>
                <a:solidFill>
                  <a:schemeClr val="tx1"/>
                </a:solidFill>
                <a:effectLst>
                  <a:outerShdw blurRad="38100" dist="19050" dir="2700000" algn="tl" rotWithShape="0">
                    <a:schemeClr val="dk1">
                      <a:alpha val="40000"/>
                    </a:schemeClr>
                  </a:outerShdw>
                </a:effectLst>
              </a:rPr>
              <a:t> </a:t>
            </a:r>
            <a:r>
              <a:rPr lang="es-ES" sz="2400" i="0" dirty="0">
                <a:ln w="0"/>
                <a:solidFill>
                  <a:schemeClr val="tx1"/>
                </a:solidFill>
                <a:effectLst>
                  <a:outerShdw blurRad="38100" dist="19050" dir="2700000" algn="tl" rotWithShape="0">
                    <a:schemeClr val="dk1">
                      <a:alpha val="40000"/>
                    </a:schemeClr>
                  </a:outerShdw>
                </a:effectLst>
              </a:rPr>
              <a:t>REFERENCIAL</a:t>
            </a:r>
            <a:r>
              <a:rPr lang="es-ES" i="0" dirty="0">
                <a:ln w="0"/>
                <a:solidFill>
                  <a:schemeClr val="tx1"/>
                </a:solidFill>
                <a:effectLst>
                  <a:outerShdw blurRad="38100" dist="19050" dir="2700000" algn="tl" rotWithShape="0">
                    <a:schemeClr val="dk1">
                      <a:alpha val="40000"/>
                    </a:schemeClr>
                  </a:outerShdw>
                </a:effectLst>
              </a:rPr>
              <a:t> </a:t>
            </a:r>
          </a:p>
          <a:p>
            <a:endParaRPr lang="en-US" kern="0" dirty="0">
              <a:solidFill>
                <a:schemeClr val="tx1"/>
              </a:solidFill>
            </a:endParaRPr>
          </a:p>
        </p:txBody>
      </p:sp>
      <p:pic>
        <p:nvPicPr>
          <p:cNvPr id="2" name="Imagen 1"/>
          <p:cNvPicPr>
            <a:picLocks noChangeAspect="1"/>
          </p:cNvPicPr>
          <p:nvPr/>
        </p:nvPicPr>
        <p:blipFill>
          <a:blip r:embed="rId8"/>
          <a:stretch>
            <a:fillRect/>
          </a:stretch>
        </p:blipFill>
        <p:spPr>
          <a:xfrm>
            <a:off x="531101" y="692696"/>
            <a:ext cx="1985797" cy="1489348"/>
          </a:xfrm>
          <a:prstGeom prst="rect">
            <a:avLst/>
          </a:prstGeom>
        </p:spPr>
      </p:pic>
      <p:pic>
        <p:nvPicPr>
          <p:cNvPr id="3" name="Imagen 2"/>
          <p:cNvPicPr>
            <a:picLocks noChangeAspect="1"/>
          </p:cNvPicPr>
          <p:nvPr/>
        </p:nvPicPr>
        <p:blipFill>
          <a:blip r:embed="rId9"/>
          <a:stretch>
            <a:fillRect/>
          </a:stretch>
        </p:blipFill>
        <p:spPr>
          <a:xfrm>
            <a:off x="5940152" y="2449073"/>
            <a:ext cx="2893363" cy="1627999"/>
          </a:xfrm>
          <a:prstGeom prst="rect">
            <a:avLst/>
          </a:prstGeom>
        </p:spPr>
      </p:pic>
    </p:spTree>
    <p:extLst>
      <p:ext uri="{BB962C8B-B14F-4D97-AF65-F5344CB8AC3E}">
        <p14:creationId xmlns:p14="http://schemas.microsoft.com/office/powerpoint/2010/main" val="8909301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8">
            <a:extLst>
              <a:ext uri="{FF2B5EF4-FFF2-40B4-BE49-F238E27FC236}">
                <a16:creationId xmlns:a16="http://schemas.microsoft.com/office/drawing/2014/main" id="{D10C1CB2-52FF-4F74-9A74-E053954F3CE7}"/>
              </a:ext>
            </a:extLst>
          </p:cNvPr>
          <p:cNvGraphicFramePr>
            <a:graphicFrameLocks noGrp="1"/>
          </p:cNvGraphicFramePr>
          <p:nvPr>
            <p:extLst>
              <p:ext uri="{D42A27DB-BD31-4B8C-83A1-F6EECF244321}">
                <p14:modId xmlns:p14="http://schemas.microsoft.com/office/powerpoint/2010/main" val="1705807252"/>
              </p:ext>
            </p:extLst>
          </p:nvPr>
        </p:nvGraphicFramePr>
        <p:xfrm>
          <a:off x="294184" y="692696"/>
          <a:ext cx="8712969" cy="4752528"/>
        </p:xfrm>
        <a:graphic>
          <a:graphicData uri="http://schemas.openxmlformats.org/drawingml/2006/table">
            <a:tbl>
              <a:tblPr firstRow="1" bandRow="1">
                <a:tableStyleId>{912C8C85-51F0-491E-9774-3900AFEF0FD7}</a:tableStyleId>
              </a:tblPr>
              <a:tblGrid>
                <a:gridCol w="3258509">
                  <a:extLst>
                    <a:ext uri="{9D8B030D-6E8A-4147-A177-3AD203B41FA5}">
                      <a16:colId xmlns:a16="http://schemas.microsoft.com/office/drawing/2014/main" val="675123379"/>
                    </a:ext>
                  </a:extLst>
                </a:gridCol>
                <a:gridCol w="2345020">
                  <a:extLst>
                    <a:ext uri="{9D8B030D-6E8A-4147-A177-3AD203B41FA5}">
                      <a16:colId xmlns:a16="http://schemas.microsoft.com/office/drawing/2014/main" val="2159376271"/>
                    </a:ext>
                  </a:extLst>
                </a:gridCol>
                <a:gridCol w="3109440">
                  <a:extLst>
                    <a:ext uri="{9D8B030D-6E8A-4147-A177-3AD203B41FA5}">
                      <a16:colId xmlns:a16="http://schemas.microsoft.com/office/drawing/2014/main" val="132220075"/>
                    </a:ext>
                  </a:extLst>
                </a:gridCol>
              </a:tblGrid>
              <a:tr h="535910">
                <a:tc>
                  <a:txBody>
                    <a:bodyPr/>
                    <a:lstStyle/>
                    <a:p>
                      <a:pPr algn="ctr"/>
                      <a:r>
                        <a:rPr lang="es-ES" sz="1400" dirty="0" smtClean="0"/>
                        <a:t>Teorías</a:t>
                      </a:r>
                      <a:endParaRPr lang="es-EC" sz="1400" dirty="0"/>
                    </a:p>
                  </a:txBody>
                  <a:tcPr/>
                </a:tc>
                <a:tc>
                  <a:txBody>
                    <a:bodyPr/>
                    <a:lstStyle/>
                    <a:p>
                      <a:pPr algn="ctr"/>
                      <a:r>
                        <a:rPr lang="es-ES" sz="1400" dirty="0"/>
                        <a:t>Autor </a:t>
                      </a:r>
                      <a:endParaRPr lang="es-EC" sz="1400" dirty="0"/>
                    </a:p>
                  </a:txBody>
                  <a:tcPr/>
                </a:tc>
                <a:tc>
                  <a:txBody>
                    <a:bodyPr/>
                    <a:lstStyle/>
                    <a:p>
                      <a:pPr algn="ctr"/>
                      <a:r>
                        <a:rPr lang="es-ES" sz="1400" dirty="0"/>
                        <a:t>Aporte</a:t>
                      </a:r>
                      <a:endParaRPr lang="es-EC" sz="1400" dirty="0"/>
                    </a:p>
                  </a:txBody>
                  <a:tcPr/>
                </a:tc>
                <a:extLst>
                  <a:ext uri="{0D108BD9-81ED-4DB2-BD59-A6C34878D82A}">
                    <a16:rowId xmlns:a16="http://schemas.microsoft.com/office/drawing/2014/main" val="1364630622"/>
                  </a:ext>
                </a:extLst>
              </a:tr>
              <a:tr h="1654622">
                <a:tc>
                  <a:txBody>
                    <a:bodyPr/>
                    <a:lstStyle/>
                    <a:p>
                      <a:r>
                        <a:rPr lang="es-ES" sz="1400" dirty="0"/>
                        <a:t>Teoría de </a:t>
                      </a:r>
                      <a:r>
                        <a:rPr lang="es-ES" sz="1400" dirty="0" smtClean="0"/>
                        <a:t>creación de valor compartido </a:t>
                      </a:r>
                      <a:endParaRPr lang="es-EC" sz="1400" dirty="0"/>
                    </a:p>
                  </a:txBody>
                  <a:tcPr/>
                </a:tc>
                <a:tc>
                  <a:txBody>
                    <a:bodyPr/>
                    <a:lstStyle/>
                    <a:p>
                      <a:r>
                        <a:rPr lang="en-US" sz="1400" kern="1200" dirty="0" smtClean="0"/>
                        <a:t>Michael </a:t>
                      </a:r>
                      <a:r>
                        <a:rPr lang="en-US" sz="1400" dirty="0" smtClean="0"/>
                        <a:t>Porter y Mark Kramer </a:t>
                      </a:r>
                      <a:r>
                        <a:rPr lang="es-ES" sz="1400" dirty="0" smtClean="0"/>
                        <a:t>(creada en el 2006,y aplicada</a:t>
                      </a:r>
                      <a:r>
                        <a:rPr lang="es-ES" sz="1400" baseline="0" dirty="0" smtClean="0"/>
                        <a:t> desde el </a:t>
                      </a:r>
                      <a:r>
                        <a:rPr lang="es-ES" sz="1400" dirty="0" smtClean="0"/>
                        <a:t>2011)</a:t>
                      </a:r>
                      <a:endParaRPr lang="es-EC" sz="1400" dirty="0"/>
                    </a:p>
                  </a:txBody>
                  <a:tcPr/>
                </a:tc>
                <a:tc>
                  <a:txBody>
                    <a:bodyPr/>
                    <a:lstStyle/>
                    <a:p>
                      <a:r>
                        <a:rPr lang="es-ES" sz="1400" dirty="0" smtClean="0"/>
                        <a:t>Una nueva forma de éxito económico mediante el desarrollo de estrategias,</a:t>
                      </a:r>
                      <a:r>
                        <a:rPr lang="es-ES" sz="1400" baseline="0" dirty="0" smtClean="0"/>
                        <a:t> que solucionan problemas no abarcados de la sociedad.</a:t>
                      </a:r>
                      <a:endParaRPr lang="es-EC" sz="1400" dirty="0"/>
                    </a:p>
                  </a:txBody>
                  <a:tcPr/>
                </a:tc>
                <a:extLst>
                  <a:ext uri="{0D108BD9-81ED-4DB2-BD59-A6C34878D82A}">
                    <a16:rowId xmlns:a16="http://schemas.microsoft.com/office/drawing/2014/main" val="1532154826"/>
                  </a:ext>
                </a:extLst>
              </a:tr>
              <a:tr h="1280998">
                <a:tc>
                  <a:txBody>
                    <a:bodyPr/>
                    <a:lstStyle/>
                    <a:p>
                      <a:r>
                        <a:rPr lang="es-ES" sz="1400" dirty="0"/>
                        <a:t>Teoría </a:t>
                      </a:r>
                      <a:r>
                        <a:rPr lang="es-ES" sz="1400" dirty="0" smtClean="0"/>
                        <a:t>cadena</a:t>
                      </a:r>
                      <a:r>
                        <a:rPr lang="es-ES" sz="1400" baseline="0" dirty="0" smtClean="0"/>
                        <a:t> de valor </a:t>
                      </a:r>
                      <a:endParaRPr lang="es-EC" sz="1400" dirty="0"/>
                    </a:p>
                  </a:txBody>
                  <a:tcPr/>
                </a:tc>
                <a:tc>
                  <a:txBody>
                    <a:bodyPr/>
                    <a:lstStyle/>
                    <a:p>
                      <a:r>
                        <a:rPr lang="en-US" sz="1400" kern="1200" dirty="0" smtClean="0"/>
                        <a:t>Michael Porter </a:t>
                      </a:r>
                      <a:r>
                        <a:rPr lang="es-ES" sz="1400" dirty="0" smtClean="0"/>
                        <a:t>(1985)</a:t>
                      </a:r>
                      <a:endParaRPr lang="es-EC" sz="1400" dirty="0"/>
                    </a:p>
                  </a:txBody>
                  <a:tcPr/>
                </a:tc>
                <a:tc>
                  <a:txBody>
                    <a:bodyPr/>
                    <a:lstStyle/>
                    <a:p>
                      <a:r>
                        <a:rPr lang="es-EC" sz="1400" dirty="0" smtClean="0"/>
                        <a:t>Una</a:t>
                      </a:r>
                      <a:r>
                        <a:rPr lang="es-EC" sz="1400" baseline="0" dirty="0" smtClean="0"/>
                        <a:t> Herramienta de gestión empresarial, que analiza las actividades de las empresas. </a:t>
                      </a:r>
                      <a:endParaRPr lang="es-EC" sz="1400" dirty="0"/>
                    </a:p>
                  </a:txBody>
                  <a:tcPr/>
                </a:tc>
                <a:extLst>
                  <a:ext uri="{0D108BD9-81ED-4DB2-BD59-A6C34878D82A}">
                    <a16:rowId xmlns:a16="http://schemas.microsoft.com/office/drawing/2014/main" val="1498737879"/>
                  </a:ext>
                </a:extLst>
              </a:tr>
              <a:tr h="1280998">
                <a:tc>
                  <a:txBody>
                    <a:bodyPr/>
                    <a:lstStyle/>
                    <a:p>
                      <a:r>
                        <a:rPr lang="es-EC" sz="1400" dirty="0" smtClean="0"/>
                        <a:t>Teoría y de las 7S de Mckinsey</a:t>
                      </a:r>
                      <a:endParaRPr lang="es-EC" sz="1400" dirty="0"/>
                    </a:p>
                  </a:txBody>
                  <a:tcPr/>
                </a:tc>
                <a:tc>
                  <a:txBody>
                    <a:bodyPr/>
                    <a:lstStyle/>
                    <a:p>
                      <a:r>
                        <a:rPr lang="es-EC" sz="1400" dirty="0" err="1" smtClean="0"/>
                        <a:t>McKinsey</a:t>
                      </a:r>
                      <a:r>
                        <a:rPr lang="es-EC" sz="1400" dirty="0" smtClean="0"/>
                        <a:t> &amp; Company (Tom </a:t>
                      </a:r>
                      <a:r>
                        <a:rPr lang="es-EC" sz="1400" dirty="0" err="1" smtClean="0"/>
                        <a:t>Peters</a:t>
                      </a:r>
                      <a:r>
                        <a:rPr lang="es-EC" sz="1400" dirty="0" smtClean="0"/>
                        <a:t> y Robert </a:t>
                      </a:r>
                      <a:r>
                        <a:rPr lang="es-EC" sz="1400" dirty="0" err="1" smtClean="0"/>
                        <a:t>Waterman</a:t>
                      </a:r>
                      <a:r>
                        <a:rPr lang="es-EC" sz="1400" dirty="0" smtClean="0"/>
                        <a:t>) (1980)</a:t>
                      </a:r>
                      <a:endParaRPr lang="es-EC" sz="1400" dirty="0"/>
                    </a:p>
                  </a:txBody>
                  <a:tcPr/>
                </a:tc>
                <a:tc>
                  <a:txBody>
                    <a:bodyPr/>
                    <a:lstStyle/>
                    <a:p>
                      <a:r>
                        <a:rPr lang="es-EC" sz="1400" dirty="0" smtClean="0"/>
                        <a:t>Siete factores básicos para el correcto funcionamiento</a:t>
                      </a:r>
                      <a:r>
                        <a:rPr lang="es-EC" sz="1400" baseline="0" dirty="0" smtClean="0"/>
                        <a:t> organización </a:t>
                      </a:r>
                      <a:endParaRPr lang="es-EC" sz="1400" dirty="0"/>
                    </a:p>
                  </a:txBody>
                  <a:tcPr/>
                </a:tc>
                <a:extLst>
                  <a:ext uri="{0D108BD9-81ED-4DB2-BD59-A6C34878D82A}">
                    <a16:rowId xmlns:a16="http://schemas.microsoft.com/office/drawing/2014/main" val="4265746631"/>
                  </a:ext>
                </a:extLst>
              </a:tr>
            </a:tbl>
          </a:graphicData>
        </a:graphic>
      </p:graphicFrame>
      <p:sp>
        <p:nvSpPr>
          <p:cNvPr id="6" name="Título 1"/>
          <p:cNvSpPr txBox="1">
            <a:spLocks/>
          </p:cNvSpPr>
          <p:nvPr/>
        </p:nvSpPr>
        <p:spPr>
          <a:xfrm>
            <a:off x="3275856" y="0"/>
            <a:ext cx="3737756" cy="69269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dirty="0">
                <a:ln w="0"/>
                <a:solidFill>
                  <a:schemeClr val="tx1"/>
                </a:solidFill>
                <a:effectLst>
                  <a:outerShdw blurRad="38100" dist="19050" dir="2700000" algn="tl" rotWithShape="0">
                    <a:schemeClr val="dk1">
                      <a:alpha val="40000"/>
                    </a:schemeClr>
                  </a:outerShdw>
                </a:effectLst>
              </a:rPr>
              <a:t>MARCO</a:t>
            </a:r>
            <a:r>
              <a:rPr lang="es-ES" i="0" dirty="0">
                <a:ln w="0"/>
                <a:solidFill>
                  <a:schemeClr val="tx1"/>
                </a:solidFill>
                <a:effectLst>
                  <a:outerShdw blurRad="38100" dist="19050" dir="2700000" algn="tl" rotWithShape="0">
                    <a:schemeClr val="dk1">
                      <a:alpha val="40000"/>
                    </a:schemeClr>
                  </a:outerShdw>
                </a:effectLst>
              </a:rPr>
              <a:t> </a:t>
            </a:r>
            <a:r>
              <a:rPr lang="es-ES" sz="2400" i="0" dirty="0">
                <a:ln w="0"/>
                <a:solidFill>
                  <a:schemeClr val="tx1"/>
                </a:solidFill>
                <a:effectLst>
                  <a:outerShdw blurRad="38100" dist="19050" dir="2700000" algn="tl" rotWithShape="0">
                    <a:schemeClr val="dk1">
                      <a:alpha val="40000"/>
                    </a:schemeClr>
                  </a:outerShdw>
                </a:effectLst>
              </a:rPr>
              <a:t>TEÓRICO</a:t>
            </a:r>
            <a:r>
              <a:rPr lang="es-ES" i="0" dirty="0">
                <a:ln w="0"/>
                <a:solidFill>
                  <a:schemeClr val="tx1"/>
                </a:solidFill>
                <a:effectLst>
                  <a:outerShdw blurRad="38100" dist="19050" dir="2700000" algn="tl" rotWithShape="0">
                    <a:schemeClr val="dk1">
                      <a:alpha val="40000"/>
                    </a:schemeClr>
                  </a:outerShdw>
                </a:effectLst>
              </a:rPr>
              <a:t>  </a:t>
            </a:r>
          </a:p>
          <a:p>
            <a:endParaRPr lang="en-US" i="0" kern="0" dirty="0">
              <a:solidFill>
                <a:schemeClr val="tx1"/>
              </a:solidFill>
            </a:endParaRPr>
          </a:p>
        </p:txBody>
      </p:sp>
    </p:spTree>
    <p:extLst>
      <p:ext uri="{BB962C8B-B14F-4D97-AF65-F5344CB8AC3E}">
        <p14:creationId xmlns:p14="http://schemas.microsoft.com/office/powerpoint/2010/main" val="2723206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a 13">
            <a:extLst>
              <a:ext uri="{FF2B5EF4-FFF2-40B4-BE49-F238E27FC236}">
                <a16:creationId xmlns:a16="http://schemas.microsoft.com/office/drawing/2014/main" id="{87252459-6B85-40D7-BFD7-C13F4A753A55}"/>
              </a:ext>
            </a:extLst>
          </p:cNvPr>
          <p:cNvGraphicFramePr/>
          <p:nvPr>
            <p:extLst>
              <p:ext uri="{D42A27DB-BD31-4B8C-83A1-F6EECF244321}">
                <p14:modId xmlns:p14="http://schemas.microsoft.com/office/powerpoint/2010/main" val="3355710176"/>
              </p:ext>
            </p:extLst>
          </p:nvPr>
        </p:nvGraphicFramePr>
        <p:xfrm>
          <a:off x="467544" y="1196752"/>
          <a:ext cx="813690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6880488" y="1117130"/>
            <a:ext cx="1325851" cy="838601"/>
          </a:xfrm>
          <a:prstGeom prst="rect">
            <a:avLst/>
          </a:prstGeom>
        </p:spPr>
      </p:pic>
      <p:pic>
        <p:nvPicPr>
          <p:cNvPr id="7" name="Imagen 6"/>
          <p:cNvPicPr>
            <a:picLocks noChangeAspect="1"/>
          </p:cNvPicPr>
          <p:nvPr/>
        </p:nvPicPr>
        <p:blipFill>
          <a:blip r:embed="rId8"/>
          <a:stretch>
            <a:fillRect/>
          </a:stretch>
        </p:blipFill>
        <p:spPr>
          <a:xfrm>
            <a:off x="7020272" y="1873253"/>
            <a:ext cx="654308" cy="654308"/>
          </a:xfrm>
          <a:prstGeom prst="rect">
            <a:avLst/>
          </a:prstGeom>
        </p:spPr>
      </p:pic>
      <p:cxnSp>
        <p:nvCxnSpPr>
          <p:cNvPr id="8" name="Conector recto de flecha 7"/>
          <p:cNvCxnSpPr/>
          <p:nvPr/>
        </p:nvCxnSpPr>
        <p:spPr>
          <a:xfrm flipV="1">
            <a:off x="6634552" y="1527057"/>
            <a:ext cx="218755" cy="303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a:off x="6632585" y="1830219"/>
            <a:ext cx="220722" cy="228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ítulo 1"/>
          <p:cNvSpPr txBox="1">
            <a:spLocks/>
          </p:cNvSpPr>
          <p:nvPr/>
        </p:nvSpPr>
        <p:spPr>
          <a:xfrm>
            <a:off x="2915816" y="166272"/>
            <a:ext cx="4274391" cy="607365"/>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dirty="0">
                <a:ln w="0"/>
                <a:solidFill>
                  <a:schemeClr val="tx1"/>
                </a:solidFill>
                <a:effectLst>
                  <a:outerShdw blurRad="38100" dist="19050" dir="2700000" algn="tl" rotWithShape="0">
                    <a:schemeClr val="dk1">
                      <a:alpha val="40000"/>
                    </a:schemeClr>
                  </a:outerShdw>
                </a:effectLst>
              </a:rPr>
              <a:t>MARCO METODOLÓGICO</a:t>
            </a:r>
          </a:p>
          <a:p>
            <a:endParaRPr lang="en-US" i="0" kern="0" dirty="0">
              <a:solidFill>
                <a:schemeClr val="tx1"/>
              </a:solidFill>
            </a:endParaRPr>
          </a:p>
        </p:txBody>
      </p:sp>
      <p:pic>
        <p:nvPicPr>
          <p:cNvPr id="2" name="Imagen 1"/>
          <p:cNvPicPr>
            <a:picLocks noChangeAspect="1"/>
          </p:cNvPicPr>
          <p:nvPr/>
        </p:nvPicPr>
        <p:blipFill>
          <a:blip r:embed="rId9"/>
          <a:stretch>
            <a:fillRect/>
          </a:stretch>
        </p:blipFill>
        <p:spPr>
          <a:xfrm>
            <a:off x="6581615" y="4653136"/>
            <a:ext cx="2525572" cy="1181918"/>
          </a:xfrm>
          <a:prstGeom prst="rect">
            <a:avLst/>
          </a:prstGeom>
        </p:spPr>
      </p:pic>
      <p:pic>
        <p:nvPicPr>
          <p:cNvPr id="3" name="Imagen 2"/>
          <p:cNvPicPr>
            <a:picLocks noChangeAspect="1"/>
          </p:cNvPicPr>
          <p:nvPr/>
        </p:nvPicPr>
        <p:blipFill>
          <a:blip r:embed="rId10"/>
          <a:stretch>
            <a:fillRect/>
          </a:stretch>
        </p:blipFill>
        <p:spPr>
          <a:xfrm>
            <a:off x="161881" y="4175073"/>
            <a:ext cx="1675598" cy="1553344"/>
          </a:xfrm>
          <a:prstGeom prst="rect">
            <a:avLst/>
          </a:prstGeom>
        </p:spPr>
      </p:pic>
      <p:pic>
        <p:nvPicPr>
          <p:cNvPr id="4" name="Imagen 3"/>
          <p:cNvPicPr>
            <a:picLocks noChangeAspect="1"/>
          </p:cNvPicPr>
          <p:nvPr/>
        </p:nvPicPr>
        <p:blipFill>
          <a:blip r:embed="rId11"/>
          <a:stretch>
            <a:fillRect/>
          </a:stretch>
        </p:blipFill>
        <p:spPr>
          <a:xfrm>
            <a:off x="6420856" y="2848803"/>
            <a:ext cx="2507448" cy="1666060"/>
          </a:xfrm>
          <a:prstGeom prst="rect">
            <a:avLst/>
          </a:prstGeom>
        </p:spPr>
      </p:pic>
      <p:pic>
        <p:nvPicPr>
          <p:cNvPr id="10" name="Imagen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99" y="25491"/>
            <a:ext cx="1429710" cy="2023740"/>
          </a:xfrm>
          <a:prstGeom prst="rect">
            <a:avLst/>
          </a:prstGeom>
          <a:ln>
            <a:noFill/>
          </a:ln>
          <a:effectLst>
            <a:outerShdw blurRad="190500" algn="tl" rotWithShape="0">
              <a:srgbClr val="000000">
                <a:alpha val="70000"/>
              </a:srgbClr>
            </a:outerShdw>
          </a:effectLst>
        </p:spPr>
      </p:pic>
      <p:pic>
        <p:nvPicPr>
          <p:cNvPr id="12" name="Imagen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5989" y="0"/>
            <a:ext cx="1361270" cy="1926864"/>
          </a:xfrm>
          <a:prstGeom prst="rect">
            <a:avLst/>
          </a:prstGeom>
          <a:ln>
            <a:noFill/>
          </a:ln>
          <a:effectLst>
            <a:outerShdw blurRad="190500" algn="tl" rotWithShape="0">
              <a:srgbClr val="000000">
                <a:alpha val="70000"/>
              </a:srgbClr>
            </a:outerShdw>
          </a:effectLst>
        </p:spPr>
      </p:pic>
      <p:pic>
        <p:nvPicPr>
          <p:cNvPr id="13" name="Imagen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690" y="1942555"/>
            <a:ext cx="1479671" cy="20944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03807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6">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 tesis" id="{F6FDD223-B417-478A-A451-3D74941E709D}" vid="{CFD76FA8-B039-4D4B-9A7B-731C899944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Tema6</Template>
  <TotalTime>6079</TotalTime>
  <Words>1685</Words>
  <Application>Microsoft Office PowerPoint</Application>
  <PresentationFormat>Presentación en pantalla (4:3)</PresentationFormat>
  <Paragraphs>244</Paragraphs>
  <Slides>21</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8" baseType="lpstr">
      <vt:lpstr>Arial</vt:lpstr>
      <vt:lpstr>Calibri</vt:lpstr>
      <vt:lpstr>Cambria Math</vt:lpstr>
      <vt:lpstr>Century Gothic</vt:lpstr>
      <vt:lpstr>Times New Roman</vt:lpstr>
      <vt:lpstr>Tema6</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Frecuencia de las PYMES que diseñan programas sociales o ambientales</vt:lpstr>
      <vt:lpstr>CONCLUSIONES </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dc:creator>
  <cp:lastModifiedBy>Jessica Ramirez</cp:lastModifiedBy>
  <cp:revision>494</cp:revision>
  <dcterms:created xsi:type="dcterms:W3CDTF">2019-04-29T00:57:46Z</dcterms:created>
  <dcterms:modified xsi:type="dcterms:W3CDTF">2021-09-13T18:14:50Z</dcterms:modified>
</cp:coreProperties>
</file>