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348" r:id="rId4"/>
    <p:sldId id="352" r:id="rId5"/>
    <p:sldId id="353" r:id="rId6"/>
    <p:sldId id="351" r:id="rId7"/>
    <p:sldId id="356" r:id="rId8"/>
    <p:sldId id="357" r:id="rId9"/>
    <p:sldId id="358" r:id="rId10"/>
    <p:sldId id="360" r:id="rId11"/>
    <p:sldId id="396" r:id="rId12"/>
    <p:sldId id="361" r:id="rId13"/>
    <p:sldId id="362" r:id="rId14"/>
    <p:sldId id="397" r:id="rId15"/>
    <p:sldId id="398" r:id="rId16"/>
    <p:sldId id="399" r:id="rId17"/>
    <p:sldId id="400" r:id="rId18"/>
    <p:sldId id="401" r:id="rId19"/>
    <p:sldId id="371" r:id="rId20"/>
    <p:sldId id="402" r:id="rId21"/>
    <p:sldId id="375" r:id="rId22"/>
    <p:sldId id="403" r:id="rId23"/>
    <p:sldId id="380" r:id="rId24"/>
    <p:sldId id="384" r:id="rId25"/>
    <p:sldId id="404" r:id="rId26"/>
    <p:sldId id="406" r:id="rId27"/>
    <p:sldId id="410" r:id="rId28"/>
    <p:sldId id="411" r:id="rId29"/>
    <p:sldId id="386" r:id="rId30"/>
    <p:sldId id="409" r:id="rId31"/>
    <p:sldId id="387"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86271" autoAdjust="0"/>
  </p:normalViewPr>
  <p:slideViewPr>
    <p:cSldViewPr snapToGrid="0">
      <p:cViewPr varScale="1">
        <p:scale>
          <a:sx n="62" d="100"/>
          <a:sy n="62" d="100"/>
        </p:scale>
        <p:origin x="97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urym\Desktop\estudioPixe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mAP</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cked"/>
        <c:varyColors val="0"/>
        <c:ser>
          <c:idx val="0"/>
          <c:order val="0"/>
          <c:tx>
            <c:strRef>
              <c:f>Sheet2!$D$6</c:f>
              <c:strCache>
                <c:ptCount val="1"/>
                <c:pt idx="0">
                  <c:v>mAP</c:v>
                </c:pt>
              </c:strCache>
            </c:strRef>
          </c:tx>
          <c:spPr>
            <a:ln w="34925" cap="rnd">
              <a:solidFill>
                <a:schemeClr val="lt1"/>
              </a:solidFill>
              <a:round/>
            </a:ln>
            <a:effectLst>
              <a:outerShdw dist="25400" dir="2700000" algn="tl" rotWithShape="0">
                <a:schemeClr val="accent1"/>
              </a:outerShdw>
            </a:effectLst>
          </c:spPr>
          <c:marker>
            <c:symbol val="none"/>
          </c:marker>
          <c:dLbls>
            <c:dLbl>
              <c:idx val="1"/>
              <c:layout>
                <c:manualLayout>
                  <c:x val="-1.3888888888888888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73-4B89-95A3-2DDD04DE5B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Sheet2!$C$7:$C$9</c:f>
              <c:strCache>
                <c:ptCount val="3"/>
                <c:pt idx="0">
                  <c:v>YOLOV3</c:v>
                </c:pt>
                <c:pt idx="1">
                  <c:v>YOLOV4</c:v>
                </c:pt>
                <c:pt idx="2">
                  <c:v>YOLOV5</c:v>
                </c:pt>
              </c:strCache>
            </c:strRef>
          </c:cat>
          <c:val>
            <c:numRef>
              <c:f>Sheet2!$D$7:$D$9</c:f>
              <c:numCache>
                <c:formatCode>General</c:formatCode>
                <c:ptCount val="3"/>
                <c:pt idx="0">
                  <c:v>0.97</c:v>
                </c:pt>
                <c:pt idx="1">
                  <c:v>0.70389999999999997</c:v>
                </c:pt>
                <c:pt idx="2">
                  <c:v>0.68899999999999995</c:v>
                </c:pt>
              </c:numCache>
            </c:numRef>
          </c:val>
          <c:smooth val="0"/>
          <c:extLst>
            <c:ext xmlns:c16="http://schemas.microsoft.com/office/drawing/2014/chart" uri="{C3380CC4-5D6E-409C-BE32-E72D297353CC}">
              <c16:uniqueId val="{00000001-7073-4B89-95A3-2DDD04DE5BF5}"/>
            </c:ext>
          </c:extLst>
        </c:ser>
        <c:dLbls>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654121920"/>
        <c:axId val="1654124832"/>
      </c:lineChart>
      <c:catAx>
        <c:axId val="165412192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1654124832"/>
        <c:crosses val="autoZero"/>
        <c:auto val="1"/>
        <c:lblAlgn val="ctr"/>
        <c:lblOffset val="100"/>
        <c:noMultiLvlLbl val="0"/>
      </c:catAx>
      <c:valAx>
        <c:axId val="1654124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6541219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40FCC-D87F-42F9-9265-117BA8F96E52}"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C"/>
        </a:p>
      </dgm:t>
    </dgm:pt>
    <dgm:pt modelId="{9824410A-BC6B-4D10-905E-4B033C06D299}">
      <dgm:prSet phldrT="[Text]"/>
      <dgm:spPr/>
      <dgm:t>
        <a:bodyPr/>
        <a:lstStyle/>
        <a:p>
          <a:r>
            <a:rPr lang="es-EC" dirty="0"/>
            <a:t>Análisis</a:t>
          </a:r>
        </a:p>
      </dgm:t>
    </dgm:pt>
    <dgm:pt modelId="{4E938026-2679-4163-B4B3-F9EF1B9F951E}" type="parTrans" cxnId="{5651D580-E2F0-4B1E-AE55-6F758027758E}">
      <dgm:prSet/>
      <dgm:spPr/>
      <dgm:t>
        <a:bodyPr/>
        <a:lstStyle/>
        <a:p>
          <a:endParaRPr lang="es-EC"/>
        </a:p>
      </dgm:t>
    </dgm:pt>
    <dgm:pt modelId="{EF98EEB0-5AFB-4F24-9B31-491AE54A2365}" type="sibTrans" cxnId="{5651D580-E2F0-4B1E-AE55-6F758027758E}">
      <dgm:prSet/>
      <dgm:spPr/>
      <dgm:t>
        <a:bodyPr/>
        <a:lstStyle/>
        <a:p>
          <a:endParaRPr lang="es-EC"/>
        </a:p>
      </dgm:t>
    </dgm:pt>
    <dgm:pt modelId="{EAA07485-8760-4F42-ABFD-39937A197F8B}">
      <dgm:prSet phldrT="[Text]"/>
      <dgm:spPr/>
      <dgm:t>
        <a:bodyPr/>
        <a:lstStyle/>
        <a:p>
          <a:r>
            <a:rPr lang="es-EC" dirty="0"/>
            <a:t>Diseño</a:t>
          </a:r>
        </a:p>
      </dgm:t>
    </dgm:pt>
    <dgm:pt modelId="{14074AB7-BC19-4562-8D05-85463A05CF6F}" type="parTrans" cxnId="{CF6A0F27-41D1-463C-9864-41361FC9C67F}">
      <dgm:prSet/>
      <dgm:spPr/>
      <dgm:t>
        <a:bodyPr/>
        <a:lstStyle/>
        <a:p>
          <a:endParaRPr lang="es-EC"/>
        </a:p>
      </dgm:t>
    </dgm:pt>
    <dgm:pt modelId="{D8627FF1-A422-4221-916A-579A89788F8C}" type="sibTrans" cxnId="{CF6A0F27-41D1-463C-9864-41361FC9C67F}">
      <dgm:prSet/>
      <dgm:spPr/>
      <dgm:t>
        <a:bodyPr/>
        <a:lstStyle/>
        <a:p>
          <a:endParaRPr lang="es-EC"/>
        </a:p>
      </dgm:t>
    </dgm:pt>
    <dgm:pt modelId="{4EE5838B-36FC-4510-A43C-1BC28A1466CA}">
      <dgm:prSet phldrT="[Text]"/>
      <dgm:spPr/>
      <dgm:t>
        <a:bodyPr/>
        <a:lstStyle/>
        <a:p>
          <a:r>
            <a:rPr lang="es-EC" dirty="0"/>
            <a:t>Codificación</a:t>
          </a:r>
        </a:p>
      </dgm:t>
    </dgm:pt>
    <dgm:pt modelId="{A7F5FF78-29AE-4E4F-8162-903B7CD0D842}" type="parTrans" cxnId="{8663C272-C2C7-4533-9EF5-98E5B9619DA7}">
      <dgm:prSet/>
      <dgm:spPr/>
      <dgm:t>
        <a:bodyPr/>
        <a:lstStyle/>
        <a:p>
          <a:endParaRPr lang="es-EC"/>
        </a:p>
      </dgm:t>
    </dgm:pt>
    <dgm:pt modelId="{FDE51DFF-EE07-4DE0-B696-BD91BD2E6EE6}" type="sibTrans" cxnId="{8663C272-C2C7-4533-9EF5-98E5B9619DA7}">
      <dgm:prSet/>
      <dgm:spPr/>
      <dgm:t>
        <a:bodyPr/>
        <a:lstStyle/>
        <a:p>
          <a:endParaRPr lang="es-EC"/>
        </a:p>
      </dgm:t>
    </dgm:pt>
    <dgm:pt modelId="{FBA495DB-1586-4ED4-9BF1-6E205EF5BC5E}">
      <dgm:prSet phldrT="[Text]"/>
      <dgm:spPr/>
      <dgm:t>
        <a:bodyPr/>
        <a:lstStyle/>
        <a:p>
          <a:r>
            <a:rPr lang="es-EC" dirty="0"/>
            <a:t>Pruebas</a:t>
          </a:r>
        </a:p>
      </dgm:t>
    </dgm:pt>
    <dgm:pt modelId="{E2831E03-53D2-4807-95BA-7737DE3A79DA}" type="parTrans" cxnId="{59D4142B-D96B-424E-B96C-FFD6781D27C4}">
      <dgm:prSet/>
      <dgm:spPr/>
      <dgm:t>
        <a:bodyPr/>
        <a:lstStyle/>
        <a:p>
          <a:endParaRPr lang="es-EC"/>
        </a:p>
      </dgm:t>
    </dgm:pt>
    <dgm:pt modelId="{60972FFE-4FC9-4CCB-81BB-FE9C0BDB99A8}" type="sibTrans" cxnId="{59D4142B-D96B-424E-B96C-FFD6781D27C4}">
      <dgm:prSet/>
      <dgm:spPr/>
      <dgm:t>
        <a:bodyPr/>
        <a:lstStyle/>
        <a:p>
          <a:endParaRPr lang="es-EC"/>
        </a:p>
      </dgm:t>
    </dgm:pt>
    <dgm:pt modelId="{9BD76F41-A6E0-4521-987E-3B2F1E1D734B}" type="pres">
      <dgm:prSet presAssocID="{77240FCC-D87F-42F9-9265-117BA8F96E52}" presName="cycle" presStyleCnt="0">
        <dgm:presLayoutVars>
          <dgm:dir/>
          <dgm:resizeHandles val="exact"/>
        </dgm:presLayoutVars>
      </dgm:prSet>
      <dgm:spPr/>
    </dgm:pt>
    <dgm:pt modelId="{ACEED236-3AE9-4811-A8A5-672D648C3742}" type="pres">
      <dgm:prSet presAssocID="{9824410A-BC6B-4D10-905E-4B033C06D299}" presName="node" presStyleLbl="node1" presStyleIdx="0" presStyleCnt="4">
        <dgm:presLayoutVars>
          <dgm:bulletEnabled val="1"/>
        </dgm:presLayoutVars>
      </dgm:prSet>
      <dgm:spPr/>
    </dgm:pt>
    <dgm:pt modelId="{EA2BBA35-108C-407B-AA0E-4D47D5A46933}" type="pres">
      <dgm:prSet presAssocID="{EF98EEB0-5AFB-4F24-9B31-491AE54A2365}" presName="sibTrans" presStyleLbl="sibTrans2D1" presStyleIdx="0" presStyleCnt="4"/>
      <dgm:spPr/>
    </dgm:pt>
    <dgm:pt modelId="{D13C7CE3-041B-4B50-944C-FDC3EAFB78C8}" type="pres">
      <dgm:prSet presAssocID="{EF98EEB0-5AFB-4F24-9B31-491AE54A2365}" presName="connectorText" presStyleLbl="sibTrans2D1" presStyleIdx="0" presStyleCnt="4"/>
      <dgm:spPr/>
    </dgm:pt>
    <dgm:pt modelId="{F256E969-A4F7-43D9-BE22-B3F0D0FF8D2E}" type="pres">
      <dgm:prSet presAssocID="{EAA07485-8760-4F42-ABFD-39937A197F8B}" presName="node" presStyleLbl="node1" presStyleIdx="1" presStyleCnt="4">
        <dgm:presLayoutVars>
          <dgm:bulletEnabled val="1"/>
        </dgm:presLayoutVars>
      </dgm:prSet>
      <dgm:spPr/>
    </dgm:pt>
    <dgm:pt modelId="{8CB65B9F-F073-464A-BE10-DCD707363D3B}" type="pres">
      <dgm:prSet presAssocID="{D8627FF1-A422-4221-916A-579A89788F8C}" presName="sibTrans" presStyleLbl="sibTrans2D1" presStyleIdx="1" presStyleCnt="4"/>
      <dgm:spPr/>
    </dgm:pt>
    <dgm:pt modelId="{E6927F41-2398-4898-83ED-DD343D61000A}" type="pres">
      <dgm:prSet presAssocID="{D8627FF1-A422-4221-916A-579A89788F8C}" presName="connectorText" presStyleLbl="sibTrans2D1" presStyleIdx="1" presStyleCnt="4"/>
      <dgm:spPr/>
    </dgm:pt>
    <dgm:pt modelId="{42AA0BA0-1C82-489F-896C-89F998032B78}" type="pres">
      <dgm:prSet presAssocID="{4EE5838B-36FC-4510-A43C-1BC28A1466CA}" presName="node" presStyleLbl="node1" presStyleIdx="2" presStyleCnt="4">
        <dgm:presLayoutVars>
          <dgm:bulletEnabled val="1"/>
        </dgm:presLayoutVars>
      </dgm:prSet>
      <dgm:spPr/>
    </dgm:pt>
    <dgm:pt modelId="{939ABA2D-3833-43CD-BA5C-5CE039465DB5}" type="pres">
      <dgm:prSet presAssocID="{FDE51DFF-EE07-4DE0-B696-BD91BD2E6EE6}" presName="sibTrans" presStyleLbl="sibTrans2D1" presStyleIdx="2" presStyleCnt="4"/>
      <dgm:spPr/>
    </dgm:pt>
    <dgm:pt modelId="{20E5F286-0DFF-4BB9-8C1D-AD7FB26CF3B4}" type="pres">
      <dgm:prSet presAssocID="{FDE51DFF-EE07-4DE0-B696-BD91BD2E6EE6}" presName="connectorText" presStyleLbl="sibTrans2D1" presStyleIdx="2" presStyleCnt="4"/>
      <dgm:spPr/>
    </dgm:pt>
    <dgm:pt modelId="{89FBB4FB-87DE-4796-8040-5998A40F8346}" type="pres">
      <dgm:prSet presAssocID="{FBA495DB-1586-4ED4-9BF1-6E205EF5BC5E}" presName="node" presStyleLbl="node1" presStyleIdx="3" presStyleCnt="4">
        <dgm:presLayoutVars>
          <dgm:bulletEnabled val="1"/>
        </dgm:presLayoutVars>
      </dgm:prSet>
      <dgm:spPr/>
    </dgm:pt>
    <dgm:pt modelId="{E0AB078D-09DE-4FDA-B17A-EFAD59B9CC71}" type="pres">
      <dgm:prSet presAssocID="{60972FFE-4FC9-4CCB-81BB-FE9C0BDB99A8}" presName="sibTrans" presStyleLbl="sibTrans2D1" presStyleIdx="3" presStyleCnt="4"/>
      <dgm:spPr/>
    </dgm:pt>
    <dgm:pt modelId="{88E92E1C-8256-4EA4-A544-EF77925FCD0B}" type="pres">
      <dgm:prSet presAssocID="{60972FFE-4FC9-4CCB-81BB-FE9C0BDB99A8}" presName="connectorText" presStyleLbl="sibTrans2D1" presStyleIdx="3" presStyleCnt="4"/>
      <dgm:spPr/>
    </dgm:pt>
  </dgm:ptLst>
  <dgm:cxnLst>
    <dgm:cxn modelId="{23A6DB05-1A52-4348-8624-30CC346D88A5}" type="presOf" srcId="{D8627FF1-A422-4221-916A-579A89788F8C}" destId="{E6927F41-2398-4898-83ED-DD343D61000A}" srcOrd="1" destOrd="0" presId="urn:microsoft.com/office/officeart/2005/8/layout/cycle2"/>
    <dgm:cxn modelId="{484D7211-21F2-45ED-AEEB-B55FAE45936F}" type="presOf" srcId="{EF98EEB0-5AFB-4F24-9B31-491AE54A2365}" destId="{EA2BBA35-108C-407B-AA0E-4D47D5A46933}" srcOrd="0" destOrd="0" presId="urn:microsoft.com/office/officeart/2005/8/layout/cycle2"/>
    <dgm:cxn modelId="{90C6C720-91F2-4DE6-BF0D-A478A524797B}" type="presOf" srcId="{D8627FF1-A422-4221-916A-579A89788F8C}" destId="{8CB65B9F-F073-464A-BE10-DCD707363D3B}" srcOrd="0" destOrd="0" presId="urn:microsoft.com/office/officeart/2005/8/layout/cycle2"/>
    <dgm:cxn modelId="{097F4C22-C276-4033-91B1-F44A8F7A19A3}" type="presOf" srcId="{9824410A-BC6B-4D10-905E-4B033C06D299}" destId="{ACEED236-3AE9-4811-A8A5-672D648C3742}" srcOrd="0" destOrd="0" presId="urn:microsoft.com/office/officeart/2005/8/layout/cycle2"/>
    <dgm:cxn modelId="{CF6A0F27-41D1-463C-9864-41361FC9C67F}" srcId="{77240FCC-D87F-42F9-9265-117BA8F96E52}" destId="{EAA07485-8760-4F42-ABFD-39937A197F8B}" srcOrd="1" destOrd="0" parTransId="{14074AB7-BC19-4562-8D05-85463A05CF6F}" sibTransId="{D8627FF1-A422-4221-916A-579A89788F8C}"/>
    <dgm:cxn modelId="{59D4142B-D96B-424E-B96C-FFD6781D27C4}" srcId="{77240FCC-D87F-42F9-9265-117BA8F96E52}" destId="{FBA495DB-1586-4ED4-9BF1-6E205EF5BC5E}" srcOrd="3" destOrd="0" parTransId="{E2831E03-53D2-4807-95BA-7737DE3A79DA}" sibTransId="{60972FFE-4FC9-4CCB-81BB-FE9C0BDB99A8}"/>
    <dgm:cxn modelId="{3A675F39-6D3E-4173-B395-EDF47413536E}" type="presOf" srcId="{FDE51DFF-EE07-4DE0-B696-BD91BD2E6EE6}" destId="{939ABA2D-3833-43CD-BA5C-5CE039465DB5}" srcOrd="0" destOrd="0" presId="urn:microsoft.com/office/officeart/2005/8/layout/cycle2"/>
    <dgm:cxn modelId="{FABBA06B-7AEF-4F26-A44F-7E61CBE7360D}" type="presOf" srcId="{4EE5838B-36FC-4510-A43C-1BC28A1466CA}" destId="{42AA0BA0-1C82-489F-896C-89F998032B78}" srcOrd="0" destOrd="0" presId="urn:microsoft.com/office/officeart/2005/8/layout/cycle2"/>
    <dgm:cxn modelId="{8663C272-C2C7-4533-9EF5-98E5B9619DA7}" srcId="{77240FCC-D87F-42F9-9265-117BA8F96E52}" destId="{4EE5838B-36FC-4510-A43C-1BC28A1466CA}" srcOrd="2" destOrd="0" parTransId="{A7F5FF78-29AE-4E4F-8162-903B7CD0D842}" sibTransId="{FDE51DFF-EE07-4DE0-B696-BD91BD2E6EE6}"/>
    <dgm:cxn modelId="{1481A458-5F39-482F-B83E-23ED0CF66240}" type="presOf" srcId="{FBA495DB-1586-4ED4-9BF1-6E205EF5BC5E}" destId="{89FBB4FB-87DE-4796-8040-5998A40F8346}" srcOrd="0" destOrd="0" presId="urn:microsoft.com/office/officeart/2005/8/layout/cycle2"/>
    <dgm:cxn modelId="{0FEB1279-7724-40C8-85A3-FF11E4FCC8D7}" type="presOf" srcId="{77240FCC-D87F-42F9-9265-117BA8F96E52}" destId="{9BD76F41-A6E0-4521-987E-3B2F1E1D734B}" srcOrd="0" destOrd="0" presId="urn:microsoft.com/office/officeart/2005/8/layout/cycle2"/>
    <dgm:cxn modelId="{5651D580-E2F0-4B1E-AE55-6F758027758E}" srcId="{77240FCC-D87F-42F9-9265-117BA8F96E52}" destId="{9824410A-BC6B-4D10-905E-4B033C06D299}" srcOrd="0" destOrd="0" parTransId="{4E938026-2679-4163-B4B3-F9EF1B9F951E}" sibTransId="{EF98EEB0-5AFB-4F24-9B31-491AE54A2365}"/>
    <dgm:cxn modelId="{EF8DE882-F019-422B-AC7D-0315FFEEE883}" type="presOf" srcId="{60972FFE-4FC9-4CCB-81BB-FE9C0BDB99A8}" destId="{88E92E1C-8256-4EA4-A544-EF77925FCD0B}" srcOrd="1" destOrd="0" presId="urn:microsoft.com/office/officeart/2005/8/layout/cycle2"/>
    <dgm:cxn modelId="{52FA1B8D-1465-49B1-95EF-9EAC4E817078}" type="presOf" srcId="{60972FFE-4FC9-4CCB-81BB-FE9C0BDB99A8}" destId="{E0AB078D-09DE-4FDA-B17A-EFAD59B9CC71}" srcOrd="0" destOrd="0" presId="urn:microsoft.com/office/officeart/2005/8/layout/cycle2"/>
    <dgm:cxn modelId="{59BAADA4-D0B0-4C7C-9497-F84C337C9DF6}" type="presOf" srcId="{FDE51DFF-EE07-4DE0-B696-BD91BD2E6EE6}" destId="{20E5F286-0DFF-4BB9-8C1D-AD7FB26CF3B4}" srcOrd="1" destOrd="0" presId="urn:microsoft.com/office/officeart/2005/8/layout/cycle2"/>
    <dgm:cxn modelId="{98F4EDA6-2ABE-442F-983B-2337D27A9821}" type="presOf" srcId="{EAA07485-8760-4F42-ABFD-39937A197F8B}" destId="{F256E969-A4F7-43D9-BE22-B3F0D0FF8D2E}" srcOrd="0" destOrd="0" presId="urn:microsoft.com/office/officeart/2005/8/layout/cycle2"/>
    <dgm:cxn modelId="{EA6423FC-F5D8-4776-BFAB-BF2D010F995D}" type="presOf" srcId="{EF98EEB0-5AFB-4F24-9B31-491AE54A2365}" destId="{D13C7CE3-041B-4B50-944C-FDC3EAFB78C8}" srcOrd="1" destOrd="0" presId="urn:microsoft.com/office/officeart/2005/8/layout/cycle2"/>
    <dgm:cxn modelId="{7E6D2E68-6F3A-4385-A25F-8EBB16DE1FF5}" type="presParOf" srcId="{9BD76F41-A6E0-4521-987E-3B2F1E1D734B}" destId="{ACEED236-3AE9-4811-A8A5-672D648C3742}" srcOrd="0" destOrd="0" presId="urn:microsoft.com/office/officeart/2005/8/layout/cycle2"/>
    <dgm:cxn modelId="{180501BE-0685-4587-AD6A-8B527954C2B2}" type="presParOf" srcId="{9BD76F41-A6E0-4521-987E-3B2F1E1D734B}" destId="{EA2BBA35-108C-407B-AA0E-4D47D5A46933}" srcOrd="1" destOrd="0" presId="urn:microsoft.com/office/officeart/2005/8/layout/cycle2"/>
    <dgm:cxn modelId="{765EBCA3-41D0-42C0-B0C4-DA3C3C77E5FC}" type="presParOf" srcId="{EA2BBA35-108C-407B-AA0E-4D47D5A46933}" destId="{D13C7CE3-041B-4B50-944C-FDC3EAFB78C8}" srcOrd="0" destOrd="0" presId="urn:microsoft.com/office/officeart/2005/8/layout/cycle2"/>
    <dgm:cxn modelId="{755D99AE-DE2D-4686-B79B-39CDFF3786D9}" type="presParOf" srcId="{9BD76F41-A6E0-4521-987E-3B2F1E1D734B}" destId="{F256E969-A4F7-43D9-BE22-B3F0D0FF8D2E}" srcOrd="2" destOrd="0" presId="urn:microsoft.com/office/officeart/2005/8/layout/cycle2"/>
    <dgm:cxn modelId="{6E861502-A7A9-4FEC-B8FA-4841C7C8FDE1}" type="presParOf" srcId="{9BD76F41-A6E0-4521-987E-3B2F1E1D734B}" destId="{8CB65B9F-F073-464A-BE10-DCD707363D3B}" srcOrd="3" destOrd="0" presId="urn:microsoft.com/office/officeart/2005/8/layout/cycle2"/>
    <dgm:cxn modelId="{DBB5A9E7-C5BB-47BB-8ADE-1DF41F5793CD}" type="presParOf" srcId="{8CB65B9F-F073-464A-BE10-DCD707363D3B}" destId="{E6927F41-2398-4898-83ED-DD343D61000A}" srcOrd="0" destOrd="0" presId="urn:microsoft.com/office/officeart/2005/8/layout/cycle2"/>
    <dgm:cxn modelId="{ED066C0A-2402-42EB-B127-BB857493B1CF}" type="presParOf" srcId="{9BD76F41-A6E0-4521-987E-3B2F1E1D734B}" destId="{42AA0BA0-1C82-489F-896C-89F998032B78}" srcOrd="4" destOrd="0" presId="urn:microsoft.com/office/officeart/2005/8/layout/cycle2"/>
    <dgm:cxn modelId="{1F78527F-96F8-463B-B1DA-EDEC1B80BFDA}" type="presParOf" srcId="{9BD76F41-A6E0-4521-987E-3B2F1E1D734B}" destId="{939ABA2D-3833-43CD-BA5C-5CE039465DB5}" srcOrd="5" destOrd="0" presId="urn:microsoft.com/office/officeart/2005/8/layout/cycle2"/>
    <dgm:cxn modelId="{CDBA47B3-ACB6-44C3-9C5F-943664DDD1FD}" type="presParOf" srcId="{939ABA2D-3833-43CD-BA5C-5CE039465DB5}" destId="{20E5F286-0DFF-4BB9-8C1D-AD7FB26CF3B4}" srcOrd="0" destOrd="0" presId="urn:microsoft.com/office/officeart/2005/8/layout/cycle2"/>
    <dgm:cxn modelId="{9AF856D5-F526-4737-AF3E-8D8BC9B3235E}" type="presParOf" srcId="{9BD76F41-A6E0-4521-987E-3B2F1E1D734B}" destId="{89FBB4FB-87DE-4796-8040-5998A40F8346}" srcOrd="6" destOrd="0" presId="urn:microsoft.com/office/officeart/2005/8/layout/cycle2"/>
    <dgm:cxn modelId="{50C2E2FE-85CD-443F-BF7D-76116AD45BB7}" type="presParOf" srcId="{9BD76F41-A6E0-4521-987E-3B2F1E1D734B}" destId="{E0AB078D-09DE-4FDA-B17A-EFAD59B9CC71}" srcOrd="7" destOrd="0" presId="urn:microsoft.com/office/officeart/2005/8/layout/cycle2"/>
    <dgm:cxn modelId="{6E664534-D4ED-48AE-BA85-C1A58D3147E0}" type="presParOf" srcId="{E0AB078D-09DE-4FDA-B17A-EFAD59B9CC71}" destId="{88E92E1C-8256-4EA4-A544-EF77925FCD0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a:solidFill>
          <a:schemeClr val="accent6">
            <a:lumMod val="75000"/>
          </a:schemeClr>
        </a:solidFill>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dgm:spPr/>
      <dgm:t>
        <a:bodyPr/>
        <a:lstStyle/>
        <a:p>
          <a:r>
            <a:rPr lang="es-EC" dirty="0"/>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dgm:spPr/>
      <dgm:t>
        <a:bodyPr/>
        <a:lstStyle/>
        <a:p>
          <a:r>
            <a:rPr lang="es-EC" dirty="0"/>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a:solidFill>
          <a:schemeClr val="accent6">
            <a:lumMod val="75000"/>
          </a:schemeClr>
        </a:solidFill>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dgm:spPr/>
      <dgm:t>
        <a:bodyPr/>
        <a:lstStyle/>
        <a:p>
          <a:r>
            <a:rPr lang="es-EC" dirty="0"/>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dgm:spPr/>
      <dgm:t>
        <a:bodyPr/>
        <a:lstStyle/>
        <a:p>
          <a:r>
            <a:rPr lang="es-EC" dirty="0"/>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a:solidFill>
          <a:schemeClr val="accent6">
            <a:lumMod val="75000"/>
          </a:schemeClr>
        </a:solidFill>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dgm:spPr/>
      <dgm:t>
        <a:bodyPr/>
        <a:lstStyle/>
        <a:p>
          <a:r>
            <a:rPr lang="es-EC" dirty="0"/>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dgm:spPr/>
      <dgm:t>
        <a:bodyPr/>
        <a:lstStyle/>
        <a:p>
          <a:r>
            <a:rPr lang="es-EC" dirty="0"/>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a:solidFill>
          <a:schemeClr val="accent6">
            <a:lumMod val="75000"/>
          </a:schemeClr>
        </a:solidFill>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dgm:spPr/>
      <dgm:t>
        <a:bodyPr/>
        <a:lstStyle/>
        <a:p>
          <a:r>
            <a:rPr lang="es-EC" dirty="0"/>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dgm:spPr/>
      <dgm:t>
        <a:bodyPr/>
        <a:lstStyle/>
        <a:p>
          <a:r>
            <a:rPr lang="es-EC" dirty="0"/>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dgm:spPr>
        <a:solidFill>
          <a:schemeClr val="accent6">
            <a:lumMod val="75000"/>
          </a:schemeClr>
        </a:solidFill>
      </dgm:spPr>
      <dgm:t>
        <a:bodyPr/>
        <a:lstStyle/>
        <a:p>
          <a:r>
            <a:rPr lang="es-EC" dirty="0"/>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dgm:spPr/>
      <dgm:t>
        <a:bodyPr/>
        <a:lstStyle/>
        <a:p>
          <a:r>
            <a:rPr lang="es-EC" dirty="0"/>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BB673A-B95D-4974-B7E6-0A368CF46EDF}" type="doc">
      <dgm:prSet loTypeId="urn:microsoft.com/office/officeart/2005/8/layout/hProcess9" loCatId="process" qsTypeId="urn:microsoft.com/office/officeart/2005/8/quickstyle/simple1" qsCatId="simple" csTypeId="urn:microsoft.com/office/officeart/2005/8/colors/accent0_3" csCatId="mainScheme" phldr="1"/>
      <dgm:spPr/>
    </dgm:pt>
    <dgm:pt modelId="{046303E7-E334-4924-9182-9E786D64EA69}">
      <dgm:prSet phldrT="[Text]"/>
      <dgm:spPr/>
      <dgm:t>
        <a:bodyPr/>
        <a:lstStyle/>
        <a:p>
          <a:r>
            <a:rPr lang="es-EC" dirty="0"/>
            <a:t>Iteración 1</a:t>
          </a:r>
        </a:p>
      </dgm:t>
    </dgm:pt>
    <dgm:pt modelId="{0599589D-EC8F-40F1-863C-F0964D785681}" type="parTrans" cxnId="{27771691-8B97-4765-A081-A75E73684462}">
      <dgm:prSet/>
      <dgm:spPr/>
      <dgm:t>
        <a:bodyPr/>
        <a:lstStyle/>
        <a:p>
          <a:endParaRPr lang="es-EC"/>
        </a:p>
      </dgm:t>
    </dgm:pt>
    <dgm:pt modelId="{BD3988AF-78B5-4D69-9E63-A7D8E3B810EE}" type="sibTrans" cxnId="{27771691-8B97-4765-A081-A75E73684462}">
      <dgm:prSet/>
      <dgm:spPr/>
      <dgm:t>
        <a:bodyPr/>
        <a:lstStyle/>
        <a:p>
          <a:endParaRPr lang="es-EC"/>
        </a:p>
      </dgm:t>
    </dgm:pt>
    <dgm:pt modelId="{07C77206-1BA4-4369-AB26-64AA7CCF0DEB}">
      <dgm:prSet phldrT="[Text]"/>
      <dgm:spPr/>
      <dgm:t>
        <a:bodyPr/>
        <a:lstStyle/>
        <a:p>
          <a:r>
            <a:rPr lang="es-EC" dirty="0"/>
            <a:t>Iteración 2</a:t>
          </a:r>
        </a:p>
      </dgm:t>
    </dgm:pt>
    <dgm:pt modelId="{EA0D77F6-0BC7-4981-8D70-DE6E4AE0E83D}" type="parTrans" cxnId="{C9EE9437-E544-4912-B3D6-A5FABC457A64}">
      <dgm:prSet/>
      <dgm:spPr/>
      <dgm:t>
        <a:bodyPr/>
        <a:lstStyle/>
        <a:p>
          <a:endParaRPr lang="es-EC"/>
        </a:p>
      </dgm:t>
    </dgm:pt>
    <dgm:pt modelId="{21BC0447-0165-4484-8E4B-92E55A61DDD8}" type="sibTrans" cxnId="{C9EE9437-E544-4912-B3D6-A5FABC457A64}">
      <dgm:prSet/>
      <dgm:spPr/>
      <dgm:t>
        <a:bodyPr/>
        <a:lstStyle/>
        <a:p>
          <a:endParaRPr lang="es-EC"/>
        </a:p>
      </dgm:t>
    </dgm:pt>
    <dgm:pt modelId="{B20BB727-858C-4D73-912F-FE05758CD46B}">
      <dgm:prSet phldrT="[Text]"/>
      <dgm:spPr/>
      <dgm:t>
        <a:bodyPr/>
        <a:lstStyle/>
        <a:p>
          <a:r>
            <a:rPr lang="es-EC" dirty="0"/>
            <a:t>Iteración 3</a:t>
          </a:r>
        </a:p>
      </dgm:t>
    </dgm:pt>
    <dgm:pt modelId="{6F113C56-BA63-4C86-A81F-08A7ABAFA9AD}" type="parTrans" cxnId="{6F5AD7FD-E7E4-4273-AD48-86A9EB8F0153}">
      <dgm:prSet/>
      <dgm:spPr/>
      <dgm:t>
        <a:bodyPr/>
        <a:lstStyle/>
        <a:p>
          <a:endParaRPr lang="es-EC"/>
        </a:p>
      </dgm:t>
    </dgm:pt>
    <dgm:pt modelId="{DD3896CF-5B94-4AE7-9349-94BE5A2B3DE9}" type="sibTrans" cxnId="{6F5AD7FD-E7E4-4273-AD48-86A9EB8F0153}">
      <dgm:prSet/>
      <dgm:spPr/>
      <dgm:t>
        <a:bodyPr/>
        <a:lstStyle/>
        <a:p>
          <a:endParaRPr lang="es-EC"/>
        </a:p>
      </dgm:t>
    </dgm:pt>
    <dgm:pt modelId="{1F365325-E4FC-4713-929F-7721E4A2929E}">
      <dgm:prSet phldrT="[Text]"/>
      <dgm:spPr/>
      <dgm:t>
        <a:bodyPr/>
        <a:lstStyle/>
        <a:p>
          <a:r>
            <a:rPr lang="es-EC" dirty="0"/>
            <a:t>Iteración 4</a:t>
          </a:r>
        </a:p>
      </dgm:t>
    </dgm:pt>
    <dgm:pt modelId="{FD6BB6A9-1264-4EC1-9A17-E85D0D5C70AA}" type="parTrans" cxnId="{76EE116B-31C6-4138-B52F-6B75E60DF4ED}">
      <dgm:prSet/>
      <dgm:spPr/>
      <dgm:t>
        <a:bodyPr/>
        <a:lstStyle/>
        <a:p>
          <a:endParaRPr lang="es-EC"/>
        </a:p>
      </dgm:t>
    </dgm:pt>
    <dgm:pt modelId="{727683D5-11E4-4892-B46C-A35E0629717F}" type="sibTrans" cxnId="{76EE116B-31C6-4138-B52F-6B75E60DF4ED}">
      <dgm:prSet/>
      <dgm:spPr/>
      <dgm:t>
        <a:bodyPr/>
        <a:lstStyle/>
        <a:p>
          <a:endParaRPr lang="es-EC"/>
        </a:p>
      </dgm:t>
    </dgm:pt>
    <dgm:pt modelId="{DBA9AA02-0EE4-4950-9829-B6FA6993FE32}">
      <dgm:prSet phldrT="[Text]" custT="1"/>
      <dgm:spPr>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s-EC" sz="2300" kern="1200" dirty="0">
              <a:solidFill>
                <a:prstClr val="white"/>
              </a:solidFill>
              <a:latin typeface="Calibri" panose="020F0502020204030204"/>
              <a:ea typeface="+mn-ea"/>
              <a:cs typeface="+mn-cs"/>
            </a:rPr>
            <a:t>Iteración 5</a:t>
          </a:r>
        </a:p>
      </dgm:t>
    </dgm:pt>
    <dgm:pt modelId="{F64C98E4-D001-4963-B907-C011CC9B2CAE}" type="parTrans" cxnId="{36EE078F-B3F9-4C7C-A55A-BE9F89C37BB2}">
      <dgm:prSet/>
      <dgm:spPr/>
      <dgm:t>
        <a:bodyPr/>
        <a:lstStyle/>
        <a:p>
          <a:endParaRPr lang="es-EC"/>
        </a:p>
      </dgm:t>
    </dgm:pt>
    <dgm:pt modelId="{3C8AC919-A3B1-4403-8A50-9ADD1A2DA9CB}" type="sibTrans" cxnId="{36EE078F-B3F9-4C7C-A55A-BE9F89C37BB2}">
      <dgm:prSet/>
      <dgm:spPr/>
      <dgm:t>
        <a:bodyPr/>
        <a:lstStyle/>
        <a:p>
          <a:endParaRPr lang="es-EC"/>
        </a:p>
      </dgm:t>
    </dgm:pt>
    <dgm:pt modelId="{4405B16C-615A-4ED5-8E9D-5FEA00C7A67E}">
      <dgm:prSet phldrT="[Text]" custT="1"/>
      <dgm:spPr>
        <a:solidFill>
          <a:srgbClr val="70AD47">
            <a:lumMod val="75000"/>
          </a:srgbClr>
        </a:solidFill>
        <a:ln w="12700" cap="flat" cmpd="sng" algn="ctr">
          <a:solidFill>
            <a:srgbClr val="E7E6E6">
              <a:hueOff val="0"/>
              <a:satOff val="0"/>
              <a:lumOff val="0"/>
              <a:alphaOff val="0"/>
            </a:srgbClr>
          </a:solidFill>
          <a:prstDash val="solid"/>
          <a:miter lim="800000"/>
        </a:ln>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s-EC" sz="2300" kern="1200" dirty="0">
              <a:solidFill>
                <a:prstClr val="white"/>
              </a:solidFill>
              <a:latin typeface="Calibri" panose="020F0502020204030204"/>
              <a:ea typeface="+mn-ea"/>
              <a:cs typeface="+mn-cs"/>
            </a:rPr>
            <a:t>Iteración 6</a:t>
          </a:r>
        </a:p>
      </dgm:t>
    </dgm:pt>
    <dgm:pt modelId="{D7BD8E99-6191-4D21-B392-8E9B20F2ED33}" type="parTrans" cxnId="{115E670F-BF8B-4512-B8F0-DF063B71A4EC}">
      <dgm:prSet/>
      <dgm:spPr/>
      <dgm:t>
        <a:bodyPr/>
        <a:lstStyle/>
        <a:p>
          <a:endParaRPr lang="es-EC"/>
        </a:p>
      </dgm:t>
    </dgm:pt>
    <dgm:pt modelId="{2B4D9DC9-8717-4A49-A6FC-F6CCB7CFFDD8}" type="sibTrans" cxnId="{115E670F-BF8B-4512-B8F0-DF063B71A4EC}">
      <dgm:prSet/>
      <dgm:spPr/>
      <dgm:t>
        <a:bodyPr/>
        <a:lstStyle/>
        <a:p>
          <a:endParaRPr lang="es-EC"/>
        </a:p>
      </dgm:t>
    </dgm:pt>
    <dgm:pt modelId="{A110DAA9-BA06-4A40-A0C3-1AEB4A07F20B}" type="pres">
      <dgm:prSet presAssocID="{75BB673A-B95D-4974-B7E6-0A368CF46EDF}" presName="CompostProcess" presStyleCnt="0">
        <dgm:presLayoutVars>
          <dgm:dir/>
          <dgm:resizeHandles val="exact"/>
        </dgm:presLayoutVars>
      </dgm:prSet>
      <dgm:spPr/>
    </dgm:pt>
    <dgm:pt modelId="{028B14D8-A95B-4B69-AC8A-5EC9D0B04919}" type="pres">
      <dgm:prSet presAssocID="{75BB673A-B95D-4974-B7E6-0A368CF46EDF}" presName="arrow" presStyleLbl="bgShp" presStyleIdx="0" presStyleCnt="1" custLinFactNeighborX="0" custLinFactNeighborY="2789"/>
      <dgm:spPr/>
    </dgm:pt>
    <dgm:pt modelId="{36F9C1EE-72F8-4118-AEFD-D365511623A9}" type="pres">
      <dgm:prSet presAssocID="{75BB673A-B95D-4974-B7E6-0A368CF46EDF}" presName="linearProcess" presStyleCnt="0"/>
      <dgm:spPr/>
    </dgm:pt>
    <dgm:pt modelId="{C24F081E-6CC8-45C2-A074-CA6ACA20DAE9}" type="pres">
      <dgm:prSet presAssocID="{046303E7-E334-4924-9182-9E786D64EA69}" presName="textNode" presStyleLbl="node1" presStyleIdx="0" presStyleCnt="6">
        <dgm:presLayoutVars>
          <dgm:bulletEnabled val="1"/>
        </dgm:presLayoutVars>
      </dgm:prSet>
      <dgm:spPr/>
    </dgm:pt>
    <dgm:pt modelId="{784A72C6-60AF-45AF-8C57-118196DFBFD6}" type="pres">
      <dgm:prSet presAssocID="{BD3988AF-78B5-4D69-9E63-A7D8E3B810EE}" presName="sibTrans" presStyleCnt="0"/>
      <dgm:spPr/>
    </dgm:pt>
    <dgm:pt modelId="{8CEA2E85-D916-4E4F-AF20-990C1712302A}" type="pres">
      <dgm:prSet presAssocID="{07C77206-1BA4-4369-AB26-64AA7CCF0DEB}" presName="textNode" presStyleLbl="node1" presStyleIdx="1" presStyleCnt="6">
        <dgm:presLayoutVars>
          <dgm:bulletEnabled val="1"/>
        </dgm:presLayoutVars>
      </dgm:prSet>
      <dgm:spPr/>
    </dgm:pt>
    <dgm:pt modelId="{D2372608-B1D6-417A-ACF1-0148346304CD}" type="pres">
      <dgm:prSet presAssocID="{21BC0447-0165-4484-8E4B-92E55A61DDD8}" presName="sibTrans" presStyleCnt="0"/>
      <dgm:spPr/>
    </dgm:pt>
    <dgm:pt modelId="{17E5F8FD-6FE4-47CA-A781-1B313B2B23A1}" type="pres">
      <dgm:prSet presAssocID="{B20BB727-858C-4D73-912F-FE05758CD46B}" presName="textNode" presStyleLbl="node1" presStyleIdx="2" presStyleCnt="6">
        <dgm:presLayoutVars>
          <dgm:bulletEnabled val="1"/>
        </dgm:presLayoutVars>
      </dgm:prSet>
      <dgm:spPr/>
    </dgm:pt>
    <dgm:pt modelId="{42163A9B-F1AD-45D0-A629-04EB06303168}" type="pres">
      <dgm:prSet presAssocID="{DD3896CF-5B94-4AE7-9349-94BE5A2B3DE9}" presName="sibTrans" presStyleCnt="0"/>
      <dgm:spPr/>
    </dgm:pt>
    <dgm:pt modelId="{FD57B9CE-4367-4113-9720-27131EE96E27}" type="pres">
      <dgm:prSet presAssocID="{1F365325-E4FC-4713-929F-7721E4A2929E}" presName="textNode" presStyleLbl="node1" presStyleIdx="3" presStyleCnt="6">
        <dgm:presLayoutVars>
          <dgm:bulletEnabled val="1"/>
        </dgm:presLayoutVars>
      </dgm:prSet>
      <dgm:spPr/>
    </dgm:pt>
    <dgm:pt modelId="{BEB42D0C-2965-4A34-89D6-9349CC224D0D}" type="pres">
      <dgm:prSet presAssocID="{727683D5-11E4-4892-B46C-A35E0629717F}" presName="sibTrans" presStyleCnt="0"/>
      <dgm:spPr/>
    </dgm:pt>
    <dgm:pt modelId="{B31023BA-2F63-4B63-8080-51BDF7740E00}" type="pres">
      <dgm:prSet presAssocID="{DBA9AA02-0EE4-4950-9829-B6FA6993FE32}" presName="textNode" presStyleLbl="node1" presStyleIdx="4" presStyleCnt="6">
        <dgm:presLayoutVars>
          <dgm:bulletEnabled val="1"/>
        </dgm:presLayoutVars>
      </dgm:prSet>
      <dgm:spPr>
        <a:xfrm>
          <a:off x="6099355" y="1334293"/>
          <a:ext cx="1378621" cy="1779058"/>
        </a:xfrm>
        <a:prstGeom prst="roundRect">
          <a:avLst/>
        </a:prstGeom>
      </dgm:spPr>
    </dgm:pt>
    <dgm:pt modelId="{808F2BA3-A618-48DF-8C83-027867AB10DE}" type="pres">
      <dgm:prSet presAssocID="{3C8AC919-A3B1-4403-8A50-9ADD1A2DA9CB}" presName="sibTrans" presStyleCnt="0"/>
      <dgm:spPr/>
    </dgm:pt>
    <dgm:pt modelId="{AFBBE94A-9EDC-4A05-A257-FC8B5265E01A}" type="pres">
      <dgm:prSet presAssocID="{4405B16C-615A-4ED5-8E9D-5FEA00C7A67E}" presName="textNode" presStyleLbl="node1" presStyleIdx="5" presStyleCnt="6">
        <dgm:presLayoutVars>
          <dgm:bulletEnabled val="1"/>
        </dgm:presLayoutVars>
      </dgm:prSet>
      <dgm:spPr>
        <a:xfrm>
          <a:off x="7623095" y="1334293"/>
          <a:ext cx="1378621" cy="1779058"/>
        </a:xfrm>
        <a:prstGeom prst="roundRect">
          <a:avLst/>
        </a:prstGeom>
      </dgm:spPr>
    </dgm:pt>
  </dgm:ptLst>
  <dgm:cxnLst>
    <dgm:cxn modelId="{115E670F-BF8B-4512-B8F0-DF063B71A4EC}" srcId="{75BB673A-B95D-4974-B7E6-0A368CF46EDF}" destId="{4405B16C-615A-4ED5-8E9D-5FEA00C7A67E}" srcOrd="5" destOrd="0" parTransId="{D7BD8E99-6191-4D21-B392-8E9B20F2ED33}" sibTransId="{2B4D9DC9-8717-4A49-A6FC-F6CCB7CFFDD8}"/>
    <dgm:cxn modelId="{C9EE9437-E544-4912-B3D6-A5FABC457A64}" srcId="{75BB673A-B95D-4974-B7E6-0A368CF46EDF}" destId="{07C77206-1BA4-4369-AB26-64AA7CCF0DEB}" srcOrd="1" destOrd="0" parTransId="{EA0D77F6-0BC7-4981-8D70-DE6E4AE0E83D}" sibTransId="{21BC0447-0165-4484-8E4B-92E55A61DDD8}"/>
    <dgm:cxn modelId="{03A3FF37-32DD-4DF4-8D46-5ECE11C75646}" type="presOf" srcId="{4405B16C-615A-4ED5-8E9D-5FEA00C7A67E}" destId="{AFBBE94A-9EDC-4A05-A257-FC8B5265E01A}" srcOrd="0" destOrd="0" presId="urn:microsoft.com/office/officeart/2005/8/layout/hProcess9"/>
    <dgm:cxn modelId="{76EE116B-31C6-4138-B52F-6B75E60DF4ED}" srcId="{75BB673A-B95D-4974-B7E6-0A368CF46EDF}" destId="{1F365325-E4FC-4713-929F-7721E4A2929E}" srcOrd="3" destOrd="0" parTransId="{FD6BB6A9-1264-4EC1-9A17-E85D0D5C70AA}" sibTransId="{727683D5-11E4-4892-B46C-A35E0629717F}"/>
    <dgm:cxn modelId="{36EE078F-B3F9-4C7C-A55A-BE9F89C37BB2}" srcId="{75BB673A-B95D-4974-B7E6-0A368CF46EDF}" destId="{DBA9AA02-0EE4-4950-9829-B6FA6993FE32}" srcOrd="4" destOrd="0" parTransId="{F64C98E4-D001-4963-B907-C011CC9B2CAE}" sibTransId="{3C8AC919-A3B1-4403-8A50-9ADD1A2DA9CB}"/>
    <dgm:cxn modelId="{83A4A490-83C4-4F90-BEC6-D7DDD989E531}" type="presOf" srcId="{DBA9AA02-0EE4-4950-9829-B6FA6993FE32}" destId="{B31023BA-2F63-4B63-8080-51BDF7740E00}" srcOrd="0" destOrd="0" presId="urn:microsoft.com/office/officeart/2005/8/layout/hProcess9"/>
    <dgm:cxn modelId="{27771691-8B97-4765-A081-A75E73684462}" srcId="{75BB673A-B95D-4974-B7E6-0A368CF46EDF}" destId="{046303E7-E334-4924-9182-9E786D64EA69}" srcOrd="0" destOrd="0" parTransId="{0599589D-EC8F-40F1-863C-F0964D785681}" sibTransId="{BD3988AF-78B5-4D69-9E63-A7D8E3B810EE}"/>
    <dgm:cxn modelId="{166EF9BA-3905-4C3E-8AEC-0C52EE11DC4D}" type="presOf" srcId="{07C77206-1BA4-4369-AB26-64AA7CCF0DEB}" destId="{8CEA2E85-D916-4E4F-AF20-990C1712302A}" srcOrd="0" destOrd="0" presId="urn:microsoft.com/office/officeart/2005/8/layout/hProcess9"/>
    <dgm:cxn modelId="{DFB747D6-0D14-411F-9E85-6C9463530B4F}" type="presOf" srcId="{1F365325-E4FC-4713-929F-7721E4A2929E}" destId="{FD57B9CE-4367-4113-9720-27131EE96E27}" srcOrd="0" destOrd="0" presId="urn:microsoft.com/office/officeart/2005/8/layout/hProcess9"/>
    <dgm:cxn modelId="{945BA4E5-92C8-4764-8B25-B2C70CA691B5}" type="presOf" srcId="{75BB673A-B95D-4974-B7E6-0A368CF46EDF}" destId="{A110DAA9-BA06-4A40-A0C3-1AEB4A07F20B}" srcOrd="0" destOrd="0" presId="urn:microsoft.com/office/officeart/2005/8/layout/hProcess9"/>
    <dgm:cxn modelId="{57F3DCEE-2237-4D3E-B48B-B9B807F6BD91}" type="presOf" srcId="{046303E7-E334-4924-9182-9E786D64EA69}" destId="{C24F081E-6CC8-45C2-A074-CA6ACA20DAE9}" srcOrd="0" destOrd="0" presId="urn:microsoft.com/office/officeart/2005/8/layout/hProcess9"/>
    <dgm:cxn modelId="{533E8EFB-A10A-4E98-8B84-667F0BDE36E4}" type="presOf" srcId="{B20BB727-858C-4D73-912F-FE05758CD46B}" destId="{17E5F8FD-6FE4-47CA-A781-1B313B2B23A1}" srcOrd="0" destOrd="0" presId="urn:microsoft.com/office/officeart/2005/8/layout/hProcess9"/>
    <dgm:cxn modelId="{6F5AD7FD-E7E4-4273-AD48-86A9EB8F0153}" srcId="{75BB673A-B95D-4974-B7E6-0A368CF46EDF}" destId="{B20BB727-858C-4D73-912F-FE05758CD46B}" srcOrd="2" destOrd="0" parTransId="{6F113C56-BA63-4C86-A81F-08A7ABAFA9AD}" sibTransId="{DD3896CF-5B94-4AE7-9349-94BE5A2B3DE9}"/>
    <dgm:cxn modelId="{7A063225-DFBA-40F3-BE35-A08D66E0D550}" type="presParOf" srcId="{A110DAA9-BA06-4A40-A0C3-1AEB4A07F20B}" destId="{028B14D8-A95B-4B69-AC8A-5EC9D0B04919}" srcOrd="0" destOrd="0" presId="urn:microsoft.com/office/officeart/2005/8/layout/hProcess9"/>
    <dgm:cxn modelId="{60C83418-7C33-4026-827C-F3DCFFF78282}" type="presParOf" srcId="{A110DAA9-BA06-4A40-A0C3-1AEB4A07F20B}" destId="{36F9C1EE-72F8-4118-AEFD-D365511623A9}" srcOrd="1" destOrd="0" presId="urn:microsoft.com/office/officeart/2005/8/layout/hProcess9"/>
    <dgm:cxn modelId="{2A174A4D-400D-4349-BBEC-23CD2E2D4615}" type="presParOf" srcId="{36F9C1EE-72F8-4118-AEFD-D365511623A9}" destId="{C24F081E-6CC8-45C2-A074-CA6ACA20DAE9}" srcOrd="0" destOrd="0" presId="urn:microsoft.com/office/officeart/2005/8/layout/hProcess9"/>
    <dgm:cxn modelId="{BF6B9FC1-FF3B-4071-8DD4-DAFDCE58BBAA}" type="presParOf" srcId="{36F9C1EE-72F8-4118-AEFD-D365511623A9}" destId="{784A72C6-60AF-45AF-8C57-118196DFBFD6}" srcOrd="1" destOrd="0" presId="urn:microsoft.com/office/officeart/2005/8/layout/hProcess9"/>
    <dgm:cxn modelId="{EFEF8499-BF8F-4777-B343-B864B1139862}" type="presParOf" srcId="{36F9C1EE-72F8-4118-AEFD-D365511623A9}" destId="{8CEA2E85-D916-4E4F-AF20-990C1712302A}" srcOrd="2" destOrd="0" presId="urn:microsoft.com/office/officeart/2005/8/layout/hProcess9"/>
    <dgm:cxn modelId="{122EF0CE-D52B-4C9A-BD47-534EF7604F61}" type="presParOf" srcId="{36F9C1EE-72F8-4118-AEFD-D365511623A9}" destId="{D2372608-B1D6-417A-ACF1-0148346304CD}" srcOrd="3" destOrd="0" presId="urn:microsoft.com/office/officeart/2005/8/layout/hProcess9"/>
    <dgm:cxn modelId="{89600868-4782-4A0C-B08E-EFB8F8CD10E2}" type="presParOf" srcId="{36F9C1EE-72F8-4118-AEFD-D365511623A9}" destId="{17E5F8FD-6FE4-47CA-A781-1B313B2B23A1}" srcOrd="4" destOrd="0" presId="urn:microsoft.com/office/officeart/2005/8/layout/hProcess9"/>
    <dgm:cxn modelId="{6DBF63D0-8437-4ACE-BC40-F111773E1784}" type="presParOf" srcId="{36F9C1EE-72F8-4118-AEFD-D365511623A9}" destId="{42163A9B-F1AD-45D0-A629-04EB06303168}" srcOrd="5" destOrd="0" presId="urn:microsoft.com/office/officeart/2005/8/layout/hProcess9"/>
    <dgm:cxn modelId="{B2DA6C91-5305-466F-82F6-34267889CFDB}" type="presParOf" srcId="{36F9C1EE-72F8-4118-AEFD-D365511623A9}" destId="{FD57B9CE-4367-4113-9720-27131EE96E27}" srcOrd="6" destOrd="0" presId="urn:microsoft.com/office/officeart/2005/8/layout/hProcess9"/>
    <dgm:cxn modelId="{AD7926E8-4C6F-4169-98D2-A5AA46ED4A6C}" type="presParOf" srcId="{36F9C1EE-72F8-4118-AEFD-D365511623A9}" destId="{BEB42D0C-2965-4A34-89D6-9349CC224D0D}" srcOrd="7" destOrd="0" presId="urn:microsoft.com/office/officeart/2005/8/layout/hProcess9"/>
    <dgm:cxn modelId="{9FA1EE49-9FA9-4AA3-8922-3597FA0048BE}" type="presParOf" srcId="{36F9C1EE-72F8-4118-AEFD-D365511623A9}" destId="{B31023BA-2F63-4B63-8080-51BDF7740E00}" srcOrd="8" destOrd="0" presId="urn:microsoft.com/office/officeart/2005/8/layout/hProcess9"/>
    <dgm:cxn modelId="{6D1E96B2-6FDA-4868-AD6D-BFB01277122E}" type="presParOf" srcId="{36F9C1EE-72F8-4118-AEFD-D365511623A9}" destId="{808F2BA3-A618-48DF-8C83-027867AB10DE}" srcOrd="9" destOrd="0" presId="urn:microsoft.com/office/officeart/2005/8/layout/hProcess9"/>
    <dgm:cxn modelId="{1737B3FF-104F-43F5-A104-700190C6E48D}" type="presParOf" srcId="{36F9C1EE-72F8-4118-AEFD-D365511623A9}" destId="{AFBBE94A-9EDC-4A05-A257-FC8B5265E0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ED236-3AE9-4811-A8A5-672D648C3742}">
      <dsp:nvSpPr>
        <dsp:cNvPr id="0" name=""/>
        <dsp:cNvSpPr/>
      </dsp:nvSpPr>
      <dsp:spPr>
        <a:xfrm>
          <a:off x="1786830" y="123590"/>
          <a:ext cx="1684139" cy="16841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Análisis</a:t>
          </a:r>
        </a:p>
      </dsp:txBody>
      <dsp:txXfrm>
        <a:off x="2033466" y="370226"/>
        <a:ext cx="1190867" cy="1190867"/>
      </dsp:txXfrm>
    </dsp:sp>
    <dsp:sp modelId="{EA2BBA35-108C-407B-AA0E-4D47D5A46933}">
      <dsp:nvSpPr>
        <dsp:cNvPr id="0" name=""/>
        <dsp:cNvSpPr/>
      </dsp:nvSpPr>
      <dsp:spPr>
        <a:xfrm rot="2700000">
          <a:off x="3290012" y="1565866"/>
          <a:ext cx="446585" cy="5683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309632" y="1632178"/>
        <a:ext cx="312610" cy="341038"/>
      </dsp:txXfrm>
    </dsp:sp>
    <dsp:sp modelId="{F256E969-A4F7-43D9-BE22-B3F0D0FF8D2E}">
      <dsp:nvSpPr>
        <dsp:cNvPr id="0" name=""/>
        <dsp:cNvSpPr/>
      </dsp:nvSpPr>
      <dsp:spPr>
        <a:xfrm>
          <a:off x="3573514" y="1910274"/>
          <a:ext cx="1684139" cy="1684139"/>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Diseño</a:t>
          </a:r>
        </a:p>
      </dsp:txBody>
      <dsp:txXfrm>
        <a:off x="3820150" y="2156910"/>
        <a:ext cx="1190867" cy="1190867"/>
      </dsp:txXfrm>
    </dsp:sp>
    <dsp:sp modelId="{8CB65B9F-F073-464A-BE10-DCD707363D3B}">
      <dsp:nvSpPr>
        <dsp:cNvPr id="0" name=""/>
        <dsp:cNvSpPr/>
      </dsp:nvSpPr>
      <dsp:spPr>
        <a:xfrm rot="8100000">
          <a:off x="3307886" y="3352550"/>
          <a:ext cx="446585" cy="568396"/>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10800000">
        <a:off x="3422241" y="3418862"/>
        <a:ext cx="312610" cy="341038"/>
      </dsp:txXfrm>
    </dsp:sp>
    <dsp:sp modelId="{42AA0BA0-1C82-489F-896C-89F998032B78}">
      <dsp:nvSpPr>
        <dsp:cNvPr id="0" name=""/>
        <dsp:cNvSpPr/>
      </dsp:nvSpPr>
      <dsp:spPr>
        <a:xfrm>
          <a:off x="1786830" y="3696958"/>
          <a:ext cx="1684139" cy="1684139"/>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Codificación</a:t>
          </a:r>
        </a:p>
      </dsp:txBody>
      <dsp:txXfrm>
        <a:off x="2033466" y="3943594"/>
        <a:ext cx="1190867" cy="1190867"/>
      </dsp:txXfrm>
    </dsp:sp>
    <dsp:sp modelId="{939ABA2D-3833-43CD-BA5C-5CE039465DB5}">
      <dsp:nvSpPr>
        <dsp:cNvPr id="0" name=""/>
        <dsp:cNvSpPr/>
      </dsp:nvSpPr>
      <dsp:spPr>
        <a:xfrm rot="13500000">
          <a:off x="1521202" y="3370424"/>
          <a:ext cx="446585" cy="568396"/>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10800000">
        <a:off x="1635557" y="3531470"/>
        <a:ext cx="312610" cy="341038"/>
      </dsp:txXfrm>
    </dsp:sp>
    <dsp:sp modelId="{89FBB4FB-87DE-4796-8040-5998A40F8346}">
      <dsp:nvSpPr>
        <dsp:cNvPr id="0" name=""/>
        <dsp:cNvSpPr/>
      </dsp:nvSpPr>
      <dsp:spPr>
        <a:xfrm>
          <a:off x="146" y="1910274"/>
          <a:ext cx="1684139" cy="1684139"/>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Pruebas</a:t>
          </a:r>
        </a:p>
      </dsp:txBody>
      <dsp:txXfrm>
        <a:off x="246782" y="2156910"/>
        <a:ext cx="1190867" cy="1190867"/>
      </dsp:txXfrm>
    </dsp:sp>
    <dsp:sp modelId="{E0AB078D-09DE-4FDA-B17A-EFAD59B9CC71}">
      <dsp:nvSpPr>
        <dsp:cNvPr id="0" name=""/>
        <dsp:cNvSpPr/>
      </dsp:nvSpPr>
      <dsp:spPr>
        <a:xfrm rot="18900000">
          <a:off x="1503328" y="1583740"/>
          <a:ext cx="446585" cy="568396"/>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522948" y="1744786"/>
        <a:ext cx="312610" cy="341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6</a:t>
          </a:r>
        </a:p>
      </dsp:txBody>
      <dsp:txXfrm>
        <a:off x="7690394" y="1401592"/>
        <a:ext cx="1244023" cy="1644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6</a:t>
          </a:r>
        </a:p>
      </dsp:txBody>
      <dsp:txXfrm>
        <a:off x="7690394" y="1401592"/>
        <a:ext cx="1244023" cy="1644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6</a:t>
          </a:r>
        </a:p>
      </dsp:txBody>
      <dsp:txXfrm>
        <a:off x="7690394" y="1401592"/>
        <a:ext cx="1244023" cy="1644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6</a:t>
          </a:r>
        </a:p>
      </dsp:txBody>
      <dsp:txXfrm>
        <a:off x="7690394" y="1401592"/>
        <a:ext cx="1244023" cy="1644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6</a:t>
          </a:r>
        </a:p>
      </dsp:txBody>
      <dsp:txXfrm>
        <a:off x="7690394" y="1401592"/>
        <a:ext cx="1244023" cy="1644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14D8-A95B-4B69-AC8A-5EC9D0B04919}">
      <dsp:nvSpPr>
        <dsp:cNvPr id="0" name=""/>
        <dsp:cNvSpPr/>
      </dsp:nvSpPr>
      <dsp:spPr>
        <a:xfrm>
          <a:off x="675458" y="0"/>
          <a:ext cx="7655196" cy="44476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081E-6CC8-45C2-A074-CA6ACA20DAE9}">
      <dsp:nvSpPr>
        <dsp:cNvPr id="0" name=""/>
        <dsp:cNvSpPr/>
      </dsp:nvSpPr>
      <dsp:spPr>
        <a:xfrm>
          <a:off x="439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1</a:t>
          </a:r>
        </a:p>
      </dsp:txBody>
      <dsp:txXfrm>
        <a:off x="71696" y="1401592"/>
        <a:ext cx="1244023" cy="1644460"/>
      </dsp:txXfrm>
    </dsp:sp>
    <dsp:sp modelId="{8CEA2E85-D916-4E4F-AF20-990C1712302A}">
      <dsp:nvSpPr>
        <dsp:cNvPr id="0" name=""/>
        <dsp:cNvSpPr/>
      </dsp:nvSpPr>
      <dsp:spPr>
        <a:xfrm>
          <a:off x="1528137"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2</a:t>
          </a:r>
        </a:p>
      </dsp:txBody>
      <dsp:txXfrm>
        <a:off x="1595436" y="1401592"/>
        <a:ext cx="1244023" cy="1644460"/>
      </dsp:txXfrm>
    </dsp:sp>
    <dsp:sp modelId="{17E5F8FD-6FE4-47CA-A781-1B313B2B23A1}">
      <dsp:nvSpPr>
        <dsp:cNvPr id="0" name=""/>
        <dsp:cNvSpPr/>
      </dsp:nvSpPr>
      <dsp:spPr>
        <a:xfrm>
          <a:off x="305187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3</a:t>
          </a:r>
        </a:p>
      </dsp:txBody>
      <dsp:txXfrm>
        <a:off x="3119175" y="1401592"/>
        <a:ext cx="1244023" cy="1644460"/>
      </dsp:txXfrm>
    </dsp:sp>
    <dsp:sp modelId="{FD57B9CE-4367-4113-9720-27131EE96E27}">
      <dsp:nvSpPr>
        <dsp:cNvPr id="0" name=""/>
        <dsp:cNvSpPr/>
      </dsp:nvSpPr>
      <dsp:spPr>
        <a:xfrm>
          <a:off x="4575616" y="1334293"/>
          <a:ext cx="1378621" cy="17790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Iteración 4</a:t>
          </a:r>
        </a:p>
      </dsp:txBody>
      <dsp:txXfrm>
        <a:off x="4642915" y="1401592"/>
        <a:ext cx="1244023" cy="1644460"/>
      </dsp:txXfrm>
    </dsp:sp>
    <dsp:sp modelId="{B31023BA-2F63-4B63-8080-51BDF7740E00}">
      <dsp:nvSpPr>
        <dsp:cNvPr id="0" name=""/>
        <dsp:cNvSpPr/>
      </dsp:nvSpPr>
      <dsp:spPr>
        <a:xfrm>
          <a:off x="6099355" y="1334293"/>
          <a:ext cx="1378621" cy="177905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prstClr val="white"/>
              </a:solidFill>
              <a:latin typeface="Calibri" panose="020F0502020204030204"/>
              <a:ea typeface="+mn-ea"/>
              <a:cs typeface="+mn-cs"/>
            </a:rPr>
            <a:t>Iteración 5</a:t>
          </a:r>
        </a:p>
      </dsp:txBody>
      <dsp:txXfrm>
        <a:off x="6166654" y="1401592"/>
        <a:ext cx="1244023" cy="1644460"/>
      </dsp:txXfrm>
    </dsp:sp>
    <dsp:sp modelId="{AFBBE94A-9EDC-4A05-A257-FC8B5265E01A}">
      <dsp:nvSpPr>
        <dsp:cNvPr id="0" name=""/>
        <dsp:cNvSpPr/>
      </dsp:nvSpPr>
      <dsp:spPr>
        <a:xfrm>
          <a:off x="7623095" y="1334293"/>
          <a:ext cx="1378621" cy="1779058"/>
        </a:xfrm>
        <a:prstGeom prst="roundRect">
          <a:avLst/>
        </a:prstGeom>
        <a:solidFill>
          <a:srgbClr val="70AD47">
            <a:lumMod val="7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prstClr val="white"/>
              </a:solidFill>
              <a:latin typeface="Calibri" panose="020F0502020204030204"/>
              <a:ea typeface="+mn-ea"/>
              <a:cs typeface="+mn-cs"/>
            </a:rPr>
            <a:t>Iteración 6</a:t>
          </a:r>
        </a:p>
      </dsp:txBody>
      <dsp:txXfrm>
        <a:off x="7690394" y="1401592"/>
        <a:ext cx="1244023" cy="16444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B3823-D8E6-42EA-B690-E3F337447AF4}" type="datetimeFigureOut">
              <a:rPr lang="es-EC" smtClean="0"/>
              <a:t>11/9/2021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12B5-0597-49E3-9F35-B87FD07C66BE}" type="slidenum">
              <a:rPr lang="es-EC" smtClean="0"/>
              <a:t>‹#›</a:t>
            </a:fld>
            <a:endParaRPr lang="es-EC"/>
          </a:p>
        </p:txBody>
      </p:sp>
    </p:spTree>
    <p:extLst>
      <p:ext uri="{BB962C8B-B14F-4D97-AF65-F5344CB8AC3E}">
        <p14:creationId xmlns:p14="http://schemas.microsoft.com/office/powerpoint/2010/main" val="234454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a typeface="+mn-lt"/>
                <a:cs typeface="+mn-lt"/>
              </a:rPr>
              <a:t>Buenas tardes miembros del tribunal e invitados, hoy presentare el trabajo de titulación : </a:t>
            </a:r>
            <a:r>
              <a:rPr lang="es-EC" sz="1200" b="1" dirty="0">
                <a:effectLst/>
                <a:latin typeface="Arial" panose="020B0604020202020204" pitchFamily="34" charset="0"/>
                <a:ea typeface="Times New Roman" panose="02020603050405020304" pitchFamily="18" charset="0"/>
                <a:cs typeface="Calibri" panose="020F0502020204030204" pitchFamily="34" charset="0"/>
              </a:rPr>
              <a:t>PLATAFORMA DE SERVICIO PARA LA IDENTIFICACIÓN DE PLACAS VEHICULARES QUE PERMITA LA AUTOMATIZACIÓN DEL CONTROL DE PARQUEADEROS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ea typeface="+mn-lt"/>
              <a:cs typeface="+mn-lt"/>
            </a:endParaRPr>
          </a:p>
          <a:p>
            <a:pPr algn="l"/>
            <a:r>
              <a:rPr lang="es-ES" dirty="0">
                <a:ea typeface="+mn-lt"/>
                <a:cs typeface="+mn-lt"/>
              </a:rPr>
              <a:t>(Clic)</a:t>
            </a:r>
            <a:endParaRPr lang="es-ES" dirty="0"/>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a:t>
            </a:fld>
            <a:endParaRPr lang="es-EC"/>
          </a:p>
        </p:txBody>
      </p:sp>
    </p:spTree>
    <p:extLst>
      <p:ext uri="{BB962C8B-B14F-4D97-AF65-F5344CB8AC3E}">
        <p14:creationId xmlns:p14="http://schemas.microsoft.com/office/powerpoint/2010/main" val="107881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10</a:t>
            </a:fld>
            <a:endParaRPr lang="es-EC"/>
          </a:p>
        </p:txBody>
      </p:sp>
    </p:spTree>
    <p:extLst>
      <p:ext uri="{BB962C8B-B14F-4D97-AF65-F5344CB8AC3E}">
        <p14:creationId xmlns:p14="http://schemas.microsoft.com/office/powerpoint/2010/main" val="260330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Para el desarrollo del presente trabajo de investigación se ha utilizado la metodología de desarrollo incremental, la cual hace uso del modelo en cascada, que resulta en la mejora del prototipo con cada iteración planteada y permite beneficios como: </a:t>
            </a:r>
          </a:p>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Funcionalidad en las primeras iteraciones del proyecto.</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Es un modelo flexible, por lo que se reduce el coste con el cambio de requerimientos.</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11</a:t>
            </a:fld>
            <a:endParaRPr lang="es-EC"/>
          </a:p>
        </p:txBody>
      </p:sp>
    </p:spTree>
    <p:extLst>
      <p:ext uri="{BB962C8B-B14F-4D97-AF65-F5344CB8AC3E}">
        <p14:creationId xmlns:p14="http://schemas.microsoft.com/office/powerpoint/2010/main" val="92852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Para el desarrollo de este prototipo se decidió desplegar el aplicativo sobre el entorno Windows, el detector de placas vehiculares requirió el entrenamiento previo de la red neuronal, para este fin se utilizó una base de 400 imágenes provistas por Robert </a:t>
            </a:r>
            <a:r>
              <a:rPr lang="es-EC" sz="1800" dirty="0" err="1">
                <a:effectLst/>
                <a:latin typeface="Arial" panose="020B0604020202020204" pitchFamily="34" charset="0"/>
                <a:ea typeface="Calibri" panose="020F0502020204030204" pitchFamily="34" charset="0"/>
              </a:rPr>
              <a:t>Lucian</a:t>
            </a:r>
            <a:r>
              <a:rPr lang="es-EC" sz="1800" dirty="0">
                <a:effectLst/>
                <a:latin typeface="Arial" panose="020B0604020202020204" pitchFamily="34" charset="0"/>
                <a:ea typeface="Calibri" panose="020F0502020204030204" pitchFamily="34" charset="0"/>
              </a:rPr>
              <a:t> en su repositorio</a:t>
            </a:r>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12</a:t>
            </a:fld>
            <a:endParaRPr lang="es-EC"/>
          </a:p>
        </p:txBody>
      </p:sp>
    </p:spTree>
    <p:extLst>
      <p:ext uri="{BB962C8B-B14F-4D97-AF65-F5344CB8AC3E}">
        <p14:creationId xmlns:p14="http://schemas.microsoft.com/office/powerpoint/2010/main" val="215156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En la primera iteración, se optó por YOLO V3, debido a su performance, tiempo de respuesta y resultados respecto a redes neuronales como </a:t>
            </a:r>
            <a:r>
              <a:rPr lang="es-EC" sz="1800" dirty="0" err="1">
                <a:effectLst/>
                <a:latin typeface="Arial" panose="020B0604020202020204" pitchFamily="34" charset="0"/>
                <a:ea typeface="Calibri" panose="020F0502020204030204" pitchFamily="34" charset="0"/>
              </a:rPr>
              <a:t>RetinaNet</a:t>
            </a:r>
            <a:r>
              <a:rPr lang="es-EC" sz="1800" dirty="0">
                <a:effectLst/>
                <a:latin typeface="Arial" panose="020B0604020202020204" pitchFamily="34" charset="0"/>
                <a:ea typeface="Calibri" panose="020F0502020204030204" pitchFamily="34" charset="0"/>
              </a:rPr>
              <a:t> o </a:t>
            </a:r>
            <a:r>
              <a:rPr lang="es-EC" sz="1800" dirty="0" err="1">
                <a:effectLst/>
                <a:latin typeface="Arial" panose="020B0604020202020204" pitchFamily="34" charset="0"/>
                <a:ea typeface="Calibri" panose="020F0502020204030204" pitchFamily="34" charset="0"/>
              </a:rPr>
              <a:t>Fast</a:t>
            </a:r>
            <a:r>
              <a:rPr lang="es-EC" sz="1800" dirty="0">
                <a:effectLst/>
                <a:latin typeface="Arial" panose="020B0604020202020204" pitchFamily="34" charset="0"/>
                <a:ea typeface="Calibri" panose="020F0502020204030204" pitchFamily="34" charset="0"/>
              </a:rPr>
              <a:t> R-CNN. El entrenamiento con la ayuda del fenómeno conocido como transferencia de aprendizaje. Ya que se trabaja desde un set de datos de prueba ya validado y se orienta la red neuronal a la detección de placas vehiculares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Se pudo apreciar en la grafica que, pasadas las 250 iteraciones, el modelo apunta a una perdida menor a 2.0, lo cual indica que su precisión mejoró con respecto a su entrada inicial. Sin embargo, al momento de realizar la prueba, por cada imagen de entrada es necesario inicializar la </a:t>
            </a:r>
            <a:r>
              <a:rPr lang="es-EC" sz="1800" dirty="0" err="1">
                <a:effectLst/>
                <a:latin typeface="Arial" panose="020B0604020202020204" pitchFamily="34" charset="0"/>
                <a:ea typeface="Calibri" panose="020F0502020204030204" pitchFamily="34" charset="0"/>
              </a:rPr>
              <a:t>darknet</a:t>
            </a:r>
            <a:r>
              <a:rPr lang="es-EC" sz="1800" dirty="0">
                <a:effectLst/>
                <a:latin typeface="Arial" panose="020B0604020202020204" pitchFamily="34" charset="0"/>
                <a:ea typeface="Calibri" panose="020F0502020204030204" pitchFamily="34" charset="0"/>
              </a:rPr>
              <a:t> para proceder al análisis, restándole agilidad al proceso en cuestión. Se obtuvo durante este trabajo un margen de 0.85 a 0.99 de confianza en cada detección</a:t>
            </a:r>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13</a:t>
            </a:fld>
            <a:endParaRPr lang="es-EC"/>
          </a:p>
        </p:txBody>
      </p:sp>
    </p:spTree>
    <p:extLst>
      <p:ext uri="{BB962C8B-B14F-4D97-AF65-F5344CB8AC3E}">
        <p14:creationId xmlns:p14="http://schemas.microsoft.com/office/powerpoint/2010/main" val="341253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Para reducir el margen de error de la red neuronal en la detección de placas, se propone hacer uso de técnicas para “aumento” de datos pues mejoran las condiciones con las cuales la red neuronal es capaz de aprender a identificar placas, tomando en cuenta factores como distorsión, inclinación, luz y enfoque, a su vez se optará por el uso de YOLOV5 sobre </a:t>
            </a:r>
            <a:r>
              <a:rPr lang="es-EC" sz="1800" dirty="0" err="1">
                <a:effectLst/>
                <a:latin typeface="Arial" panose="020B0604020202020204" pitchFamily="34" charset="0"/>
                <a:ea typeface="Calibri" panose="020F0502020204030204" pitchFamily="34" charset="0"/>
              </a:rPr>
              <a:t>Pytorch</a:t>
            </a:r>
            <a:r>
              <a:rPr lang="es-EC" sz="1800" dirty="0">
                <a:effectLst/>
                <a:latin typeface="Arial" panose="020B0604020202020204" pitchFamily="34" charset="0"/>
                <a:ea typeface="Calibri" panose="020F0502020204030204" pitchFamily="34" charset="0"/>
              </a:rPr>
              <a:t>, con la finalidad de obtener mejores tiempos de respuesta en el procesamiento de imágenes.</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14</a:t>
            </a:fld>
            <a:endParaRPr lang="es-EC"/>
          </a:p>
        </p:txBody>
      </p:sp>
    </p:spTree>
    <p:extLst>
      <p:ext uri="{BB962C8B-B14F-4D97-AF65-F5344CB8AC3E}">
        <p14:creationId xmlns:p14="http://schemas.microsoft.com/office/powerpoint/2010/main" val="3115241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Para la segunda iteración se realizó una investigación sobre el uso de “supercomputadores” de Google </a:t>
            </a:r>
            <a:r>
              <a:rPr lang="es-EC" sz="1800" dirty="0" err="1">
                <a:effectLst/>
                <a:latin typeface="Arial" panose="020B0604020202020204" pitchFamily="34" charset="0"/>
                <a:ea typeface="Calibri" panose="020F0502020204030204" pitchFamily="34" charset="0"/>
              </a:rPr>
              <a:t>Colab</a:t>
            </a:r>
            <a:r>
              <a:rPr lang="es-EC" sz="1800" dirty="0">
                <a:effectLst/>
                <a:latin typeface="Arial" panose="020B0604020202020204" pitchFamily="34" charset="0"/>
                <a:ea typeface="Calibri" panose="020F0502020204030204" pitchFamily="34" charset="0"/>
              </a:rPr>
              <a:t>, ya que son una solución a las limitadas capacidades de cómputo local, al ofrecer el uso de TPU para computo de operaciones matemáticas complejas. Se hizo uso de técnicas de aumento </a:t>
            </a:r>
            <a:r>
              <a:rPr lang="es-EC" sz="1100" dirty="0">
                <a:effectLst/>
                <a:latin typeface="Arial" panose="020B0604020202020204" pitchFamily="34" charset="0"/>
                <a:ea typeface="Times New Roman" panose="02020603050405020304" pitchFamily="18" charset="0"/>
              </a:rPr>
              <a:t>Preprocesado:</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Orientación automática (Horizontal)</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Reajuste de tamaño a 416x416</a:t>
            </a:r>
            <a:endParaRPr lang="en-US" sz="11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Aumento:</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Cortes en +/- 15 grados Horizontales y verticales</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Saturación de +/- 25%</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80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Brillo de +/- 25%</a:t>
            </a:r>
            <a:endParaRPr lang="en-US" sz="11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15</a:t>
            </a:fld>
            <a:endParaRPr lang="es-EC"/>
          </a:p>
        </p:txBody>
      </p:sp>
    </p:spTree>
    <p:extLst>
      <p:ext uri="{BB962C8B-B14F-4D97-AF65-F5344CB8AC3E}">
        <p14:creationId xmlns:p14="http://schemas.microsoft.com/office/powerpoint/2010/main" val="261276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rPr>
              <a:t>Google </a:t>
            </a:r>
            <a:r>
              <a:rPr lang="es-EC" sz="1800" dirty="0" err="1">
                <a:effectLst/>
                <a:latin typeface="Arial" panose="020B0604020202020204" pitchFamily="34" charset="0"/>
                <a:ea typeface="Times New Roman" panose="02020603050405020304" pitchFamily="18" charset="0"/>
              </a:rPr>
              <a:t>Colab</a:t>
            </a:r>
            <a:r>
              <a:rPr lang="es-EC" sz="1800" dirty="0">
                <a:effectLst/>
                <a:latin typeface="Arial" panose="020B0604020202020204" pitchFamily="34" charset="0"/>
                <a:ea typeface="Times New Roman" panose="02020603050405020304" pitchFamily="18" charset="0"/>
              </a:rPr>
              <a:t> será la herramienta de entrenamiento para la próxima red neuronal, ya que otorga un entorno listo para el despliegue de varios </a:t>
            </a:r>
            <a:r>
              <a:rPr lang="es-EC" sz="1800" dirty="0" err="1">
                <a:effectLst/>
                <a:latin typeface="Arial" panose="020B0604020202020204" pitchFamily="34" charset="0"/>
                <a:ea typeface="Times New Roman" panose="02020603050405020304" pitchFamily="18" charset="0"/>
              </a:rPr>
              <a:t>frameworks</a:t>
            </a:r>
            <a:r>
              <a:rPr lang="es-EC" sz="1800" dirty="0">
                <a:effectLst/>
                <a:latin typeface="Arial" panose="020B0604020202020204" pitchFamily="34" charset="0"/>
                <a:ea typeface="Times New Roman" panose="02020603050405020304" pitchFamily="18" charset="0"/>
              </a:rPr>
              <a:t> y permite ahorrar recursos para el proceso de aprendizaje profundo.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err="1">
                <a:effectLst/>
                <a:latin typeface="Arial" panose="020B0604020202020204" pitchFamily="34" charset="0"/>
                <a:ea typeface="Times New Roman" panose="02020603050405020304" pitchFamily="18" charset="0"/>
              </a:rPr>
              <a:t>Pytorch</a:t>
            </a:r>
            <a:r>
              <a:rPr lang="es-EC" sz="1800" dirty="0">
                <a:effectLst/>
                <a:latin typeface="Arial" panose="020B0604020202020204" pitchFamily="34" charset="0"/>
                <a:ea typeface="Times New Roman" panose="02020603050405020304" pitchFamily="18" charset="0"/>
              </a:rPr>
              <a:t> ofrece una base sólida para detecciones más rápidas, pero un margen de error elevado.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err="1">
                <a:effectLst/>
                <a:latin typeface="Arial" panose="020B0604020202020204" pitchFamily="34" charset="0"/>
                <a:ea typeface="Times New Roman" panose="02020603050405020304" pitchFamily="18" charset="0"/>
              </a:rPr>
              <a:t>Darknet</a:t>
            </a:r>
            <a:r>
              <a:rPr lang="es-EC" sz="1800" dirty="0">
                <a:effectLst/>
                <a:latin typeface="Arial" panose="020B0604020202020204" pitchFamily="34" charset="0"/>
                <a:ea typeface="Times New Roman" panose="02020603050405020304" pitchFamily="18" charset="0"/>
              </a:rPr>
              <a:t> permite un entrenamiento en el que se obtienen mejores 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rPr>
              <a:t>Se requiere un nuevo set de imágenes que asemejen un entorno real a fin de obtener mejores resultados de detección.</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16</a:t>
            </a:fld>
            <a:endParaRPr lang="es-EC"/>
          </a:p>
        </p:txBody>
      </p:sp>
    </p:spTree>
    <p:extLst>
      <p:ext uri="{BB962C8B-B14F-4D97-AF65-F5344CB8AC3E}">
        <p14:creationId xmlns:p14="http://schemas.microsoft.com/office/powerpoint/2010/main" val="37772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r>
              <a:rPr lang="es-EC" sz="1800" dirty="0">
                <a:effectLst/>
                <a:latin typeface="Arial" panose="020B0604020202020204" pitchFamily="34" charset="0"/>
                <a:ea typeface="Times New Roman" panose="02020603050405020304" pitchFamily="18" charset="0"/>
              </a:rPr>
              <a:t>El set de imágenes para esta iteración manejó un total de 1.8k imágenes, que parten de una base de 600 fotografías obtenidas de parqueaderos del Centro comercial El Jardín, Urbanización el Condado y el parqueadero de la Universidad de las Fuerzas Armadas ESPE</a:t>
            </a:r>
          </a:p>
          <a:p>
            <a:pPr marL="0" marR="0" lvl="0" indent="0">
              <a:lnSpc>
                <a:spcPct val="200000"/>
              </a:lnSpc>
              <a:spcBef>
                <a:spcPts val="0"/>
              </a:spcBef>
              <a:spcAft>
                <a:spcPts val="0"/>
              </a:spcAft>
              <a:buFont typeface="Symbol" panose="05050102010706020507" pitchFamily="18" charset="2"/>
              <a:buNone/>
            </a:pPr>
            <a:endParaRPr lang="es-EC" sz="1100" dirty="0">
              <a:effectLst/>
              <a:latin typeface="Arial" panose="020B0604020202020204" pitchFamily="34" charset="0"/>
              <a:ea typeface="Times New Roman" panose="02020603050405020304" pitchFamily="18" charset="0"/>
            </a:endParaRPr>
          </a:p>
          <a:p>
            <a:pPr marL="0" marR="0" lvl="0" indent="0">
              <a:lnSpc>
                <a:spcPct val="200000"/>
              </a:lnSpc>
              <a:spcBef>
                <a:spcPts val="0"/>
              </a:spcBef>
              <a:spcAft>
                <a:spcPts val="0"/>
              </a:spcAft>
              <a:buFont typeface="Symbol" panose="05050102010706020507" pitchFamily="18" charset="2"/>
              <a:buNone/>
            </a:pPr>
            <a:r>
              <a:rPr lang="es-EC" sz="1100" dirty="0">
                <a:effectLst/>
                <a:latin typeface="Arial" panose="020B0604020202020204" pitchFamily="34" charset="0"/>
                <a:ea typeface="Times New Roman" panose="02020603050405020304" pitchFamily="18" charset="0"/>
              </a:rPr>
              <a:t>Filtros de técnicas de aumento</a:t>
            </a:r>
          </a:p>
          <a:p>
            <a:pPr marL="342900" marR="0" lvl="0" indent="-342900">
              <a:lnSpc>
                <a:spcPct val="200000"/>
              </a:lnSpc>
              <a:spcBef>
                <a:spcPts val="0"/>
              </a:spcBef>
              <a:spcAft>
                <a:spcPts val="0"/>
              </a:spcAft>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Preprocesado:</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Orientación automática (Horizontal)</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Reajuste de tamaño a 416x416</a:t>
            </a:r>
            <a:endParaRPr lang="en-US" sz="11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Aumento:</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Cortes en +/- 15 grados Horizontales y verticales</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Saturación de +/- 25%</a:t>
            </a:r>
            <a:endParaRPr lang="en-US" sz="1100" dirty="0">
              <a:effectLst/>
              <a:latin typeface="Calibri" panose="020F0502020204030204" pitchFamily="34" charset="0"/>
              <a:ea typeface="Calibri" panose="020F0502020204030204" pitchFamily="34" charset="0"/>
            </a:endParaRPr>
          </a:p>
          <a:p>
            <a:pPr marL="742950" marR="0" lvl="1" indent="-285750">
              <a:lnSpc>
                <a:spcPct val="200000"/>
              </a:lnSpc>
              <a:spcBef>
                <a:spcPts val="0"/>
              </a:spcBef>
              <a:spcAft>
                <a:spcPts val="800"/>
              </a:spcAft>
              <a:buFont typeface="Courier New" panose="02070309020205020404" pitchFamily="49" charset="0"/>
              <a:buChar char="o"/>
            </a:pPr>
            <a:r>
              <a:rPr lang="es-EC" sz="1100" dirty="0">
                <a:effectLst/>
                <a:latin typeface="Arial" panose="020B0604020202020204" pitchFamily="34" charset="0"/>
                <a:ea typeface="Times New Roman" panose="02020603050405020304" pitchFamily="18" charset="0"/>
              </a:rPr>
              <a:t>Brillo de +/- 25%</a:t>
            </a:r>
            <a:endParaRPr lang="en-US" sz="11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17</a:t>
            </a:fld>
            <a:endParaRPr lang="es-EC"/>
          </a:p>
        </p:txBody>
      </p:sp>
    </p:spTree>
    <p:extLst>
      <p:ext uri="{BB962C8B-B14F-4D97-AF65-F5344CB8AC3E}">
        <p14:creationId xmlns:p14="http://schemas.microsoft.com/office/powerpoint/2010/main" val="210710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Se requiere un subsistema capaz de identificar las placas vehiculares.</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Se requiere una solución para despliegue del software</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rPr>
              <a:t>Se hará uso YOLOV4 en siguientes iteraciones gracias a sus óptimos tiempos de respuesta.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Una vez obtenida una red neuronal entrenada para la detección de placas vehiculares, con un nivel de confianza aceptable, se propone el uso de </a:t>
            </a:r>
            <a:r>
              <a:rPr lang="es-EC" sz="1800" dirty="0" err="1">
                <a:effectLst/>
                <a:latin typeface="Arial" panose="020B0604020202020204" pitchFamily="34" charset="0"/>
                <a:ea typeface="Calibri" panose="020F0502020204030204" pitchFamily="34" charset="0"/>
              </a:rPr>
              <a:t>Flask</a:t>
            </a:r>
            <a:r>
              <a:rPr lang="es-EC" sz="1800" dirty="0">
                <a:effectLst/>
                <a:latin typeface="Arial" panose="020B0604020202020204" pitchFamily="34" charset="0"/>
                <a:ea typeface="Calibri" panose="020F0502020204030204" pitchFamily="34" charset="0"/>
              </a:rPr>
              <a:t>, un </a:t>
            </a:r>
            <a:r>
              <a:rPr lang="es-EC" sz="1800" dirty="0" err="1">
                <a:effectLst/>
                <a:latin typeface="Arial" panose="020B0604020202020204" pitchFamily="34" charset="0"/>
                <a:ea typeface="Calibri" panose="020F0502020204030204" pitchFamily="34" charset="0"/>
              </a:rPr>
              <a:t>framework</a:t>
            </a:r>
            <a:r>
              <a:rPr lang="es-EC" sz="1800" dirty="0">
                <a:effectLst/>
                <a:latin typeface="Arial" panose="020B0604020202020204" pitchFamily="34" charset="0"/>
                <a:ea typeface="Calibri" panose="020F0502020204030204" pitchFamily="34" charset="0"/>
              </a:rPr>
              <a:t> para microservicios en Python, </a:t>
            </a:r>
            <a:r>
              <a:rPr lang="es-EC" sz="1800" dirty="0" err="1">
                <a:effectLst/>
                <a:latin typeface="Arial" panose="020B0604020202020204" pitchFamily="34" charset="0"/>
                <a:ea typeface="Calibri" panose="020F0502020204030204" pitchFamily="34" charset="0"/>
              </a:rPr>
              <a:t>TensorFlow</a:t>
            </a:r>
            <a:r>
              <a:rPr lang="es-EC" sz="1800" dirty="0">
                <a:effectLst/>
                <a:latin typeface="Arial" panose="020B0604020202020204" pitchFamily="34" charset="0"/>
                <a:ea typeface="Calibri" panose="020F0502020204030204" pitchFamily="34" charset="0"/>
              </a:rPr>
              <a:t>-lite y Open CV para desplegar la solución en un entorno Web como servicio</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18</a:t>
            </a:fld>
            <a:endParaRPr lang="es-EC"/>
          </a:p>
        </p:txBody>
      </p:sp>
    </p:spTree>
    <p:extLst>
      <p:ext uri="{BB962C8B-B14F-4D97-AF65-F5344CB8AC3E}">
        <p14:creationId xmlns:p14="http://schemas.microsoft.com/office/powerpoint/2010/main" val="125857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En esta iteración se reutilizó los pesos entrenados en la tercera iteración, pasando por un proceso de inferencia por medio de la librería </a:t>
            </a:r>
            <a:r>
              <a:rPr lang="es-EC" sz="1800" dirty="0" err="1">
                <a:effectLst/>
                <a:latin typeface="Arial" panose="020B0604020202020204" pitchFamily="34" charset="0"/>
                <a:ea typeface="Calibri" panose="020F0502020204030204" pitchFamily="34" charset="0"/>
              </a:rPr>
              <a:t>Nvidia</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TensorRT</a:t>
            </a:r>
            <a:r>
              <a:rPr lang="es-EC" sz="1800" dirty="0">
                <a:effectLst/>
                <a:latin typeface="Arial" panose="020B0604020202020204" pitchFamily="34" charset="0"/>
                <a:ea typeface="Calibri" panose="020F0502020204030204" pitchFamily="34" charset="0"/>
              </a:rPr>
              <a:t>, se optimizaron los tiempos de respuesta iniciando una única sesión de </a:t>
            </a:r>
            <a:r>
              <a:rPr lang="es-EC" sz="1800" dirty="0" err="1">
                <a:effectLst/>
                <a:latin typeface="Arial" panose="020B0604020202020204" pitchFamily="34" charset="0"/>
                <a:ea typeface="Calibri" panose="020F0502020204030204" pitchFamily="34" charset="0"/>
              </a:rPr>
              <a:t>tensorflow</a:t>
            </a:r>
            <a:r>
              <a:rPr lang="es-EC" sz="1800" dirty="0">
                <a:effectLst/>
                <a:latin typeface="Arial" panose="020B0604020202020204" pitchFamily="34" charset="0"/>
                <a:ea typeface="Calibri" panose="020F0502020204030204" pitchFamily="34" charset="0"/>
              </a:rPr>
              <a:t>. El proceso de reconocimiento de caracteres se inicializa únicamente si la red neuronal esta mas de un 80% segura de que el objeto que detecto es una placa, para lo cual </a:t>
            </a:r>
            <a:r>
              <a:rPr lang="es-EC" sz="1800" dirty="0" err="1">
                <a:effectLst/>
                <a:latin typeface="Arial" panose="020B0604020202020204" pitchFamily="34" charset="0"/>
                <a:ea typeface="Calibri" panose="020F0502020204030204" pitchFamily="34" charset="0"/>
              </a:rPr>
              <a:t>Tesseract</a:t>
            </a:r>
            <a:r>
              <a:rPr lang="es-EC" sz="1800" dirty="0">
                <a:effectLst/>
                <a:latin typeface="Arial" panose="020B0604020202020204" pitchFamily="34" charset="0"/>
                <a:ea typeface="Calibri" panose="020F0502020204030204" pitchFamily="34" charset="0"/>
              </a:rPr>
              <a:t> requiere una imagen filtrada por una serie de procedimientos (indicarlos en la </a:t>
            </a:r>
            <a:r>
              <a:rPr lang="es-EC" sz="1800" dirty="0" err="1">
                <a:effectLst/>
                <a:latin typeface="Arial" panose="020B0604020202020204" pitchFamily="34" charset="0"/>
                <a:ea typeface="Calibri" panose="020F0502020204030204" pitchFamily="34" charset="0"/>
              </a:rPr>
              <a:t>presentacion</a:t>
            </a:r>
            <a:r>
              <a:rPr lang="es-EC" sz="1800" dirty="0">
                <a:effectLst/>
                <a:latin typeface="Arial" panose="020B0604020202020204" pitchFamily="34" charset="0"/>
                <a:ea typeface="Calibri" panose="020F0502020204030204" pitchFamily="34" charset="0"/>
              </a:rPr>
              <a:t>). Si la imagen posee una calidad igual o </a:t>
            </a:r>
            <a:r>
              <a:rPr lang="es-EC" sz="1800" dirty="0" err="1">
                <a:effectLst/>
                <a:latin typeface="Arial" panose="020B0604020202020204" pitchFamily="34" charset="0"/>
                <a:ea typeface="Calibri" panose="020F0502020204030204" pitchFamily="34" charset="0"/>
              </a:rPr>
              <a:t>amyo</a:t>
            </a:r>
            <a:r>
              <a:rPr lang="es-EC" sz="1800" dirty="0">
                <a:effectLst/>
                <a:latin typeface="Arial" panose="020B0604020202020204" pitchFamily="34" charset="0"/>
                <a:ea typeface="Calibri" panose="020F0502020204030204" pitchFamily="34" charset="0"/>
              </a:rPr>
              <a:t> a 720p se procede a realizar la segmentación de caracteres</a:t>
            </a:r>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19</a:t>
            </a:fld>
            <a:endParaRPr lang="es-EC"/>
          </a:p>
        </p:txBody>
      </p:sp>
    </p:spTree>
    <p:extLst>
      <p:ext uri="{BB962C8B-B14F-4D97-AF65-F5344CB8AC3E}">
        <p14:creationId xmlns:p14="http://schemas.microsoft.com/office/powerpoint/2010/main" val="267791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a typeface="+mn-lt"/>
                <a:cs typeface="+mn-lt"/>
              </a:rPr>
              <a:t>Como agenda para esta presentación, los temas a tratar serán, Antecedentes, planteamiento del problema, justificación, objetivos, implementación y desarrollo, análisis de resultados, conclusiones y recomendaciones.</a:t>
            </a:r>
            <a:endParaRPr lang="es-ES" dirty="0"/>
          </a:p>
          <a:p>
            <a:pPr algn="l"/>
            <a:r>
              <a:rPr lang="es-ES" dirty="0">
                <a:ea typeface="+mn-lt"/>
                <a:cs typeface="+mn-lt"/>
              </a:rPr>
              <a:t>(Clic)</a:t>
            </a: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a:t>
            </a:fld>
            <a:endParaRPr lang="es-EC"/>
          </a:p>
        </p:txBody>
      </p:sp>
    </p:spTree>
    <p:extLst>
      <p:ext uri="{BB962C8B-B14F-4D97-AF65-F5344CB8AC3E}">
        <p14:creationId xmlns:p14="http://schemas.microsoft.com/office/powerpoint/2010/main" val="226335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Symbol" panose="05050102010706020507" pitchFamily="18" charset="2"/>
              <a:buChar char=""/>
              <a:tabLst>
                <a:tab pos="2603500" algn="l"/>
              </a:tabLst>
            </a:pPr>
            <a:r>
              <a:rPr lang="es-EC" sz="1800" dirty="0">
                <a:effectLst/>
                <a:latin typeface="Arial" panose="020B0604020202020204" pitchFamily="34" charset="0"/>
                <a:ea typeface="Times New Roman" panose="02020603050405020304" pitchFamily="18" charset="0"/>
              </a:rPr>
              <a:t>La mayoría de las imágenes con una resolución superior a 720p tuvieron resultados óptimos, con identificación de placas vehiculares adecuadas.</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tabLst>
                <a:tab pos="2603500" algn="l"/>
              </a:tabLst>
            </a:pPr>
            <a:r>
              <a:rPr lang="es-EC" sz="1800" dirty="0">
                <a:effectLst/>
                <a:latin typeface="Arial" panose="020B0604020202020204" pitchFamily="34" charset="0"/>
                <a:ea typeface="Times New Roman" panose="02020603050405020304" pitchFamily="18" charset="0"/>
              </a:rPr>
              <a:t>El método por segmentación de placa genera mejores resultados que el método de lectura por bloque.</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tabLst>
                <a:tab pos="2603500" algn="l"/>
              </a:tabLst>
            </a:pPr>
            <a:r>
              <a:rPr lang="es-EC" sz="1800" dirty="0">
                <a:effectLst/>
                <a:latin typeface="Arial" panose="020B0604020202020204" pitchFamily="34" charset="0"/>
                <a:ea typeface="Times New Roman" panose="02020603050405020304" pitchFamily="18" charset="0"/>
              </a:rPr>
              <a:t>Algunos caracteres de las placas ecuatorianas son mal interpretados por el OCR</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tabLst>
                <a:tab pos="2603500" algn="l"/>
              </a:tabLst>
            </a:pPr>
            <a:r>
              <a:rPr lang="es-EC" sz="1800" dirty="0">
                <a:effectLst/>
                <a:latin typeface="Arial" panose="020B0604020202020204" pitchFamily="34" charset="0"/>
                <a:ea typeface="Times New Roman" panose="02020603050405020304" pitchFamily="18" charset="0"/>
              </a:rPr>
              <a:t>El ruido de la imagen, así como variaciones en el color de la placa, generan resultados erróneos al distorsionar la figura de los caracteres de la placa vehicular.</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Se propone generar un módulo para la detección de placas con video en tiempo real, tomando los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de dicha entrada para detectar y reconocer la placa vehicular en el video. Debido a la cantidad de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y las distintas posiciones del objeto en los mismos, se requiere crear un algoritmo de validación de placas, el cual alojará las detecciones de placas en una lista y tomará la placa con tres coincidencias como la placa vehicular correcta, se validará la lectura de caracteres individuales acorde a su posición de lectura, para solventar los problemas presentes en </a:t>
            </a:r>
            <a:r>
              <a:rPr lang="es-EC" sz="1800" dirty="0" err="1">
                <a:effectLst/>
                <a:latin typeface="Arial" panose="020B0604020202020204" pitchFamily="34" charset="0"/>
                <a:ea typeface="Calibri" panose="020F0502020204030204" pitchFamily="34" charset="0"/>
              </a:rPr>
              <a:t>Tesseract</a:t>
            </a:r>
            <a:r>
              <a:rPr lang="es-EC" sz="1800" dirty="0">
                <a:effectLst/>
                <a:latin typeface="Arial" panose="020B0604020202020204" pitchFamily="34" charset="0"/>
                <a:ea typeface="Calibri" panose="020F0502020204030204" pitchFamily="34" charset="0"/>
              </a:rPr>
              <a:t> al momento de realizar la lectura de placa.</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20</a:t>
            </a:fld>
            <a:endParaRPr lang="es-EC"/>
          </a:p>
        </p:txBody>
      </p:sp>
    </p:spTree>
    <p:extLst>
      <p:ext uri="{BB962C8B-B14F-4D97-AF65-F5344CB8AC3E}">
        <p14:creationId xmlns:p14="http://schemas.microsoft.com/office/powerpoint/2010/main" val="3910484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Se añadió un nuevo módulo al prototipo de software, el cual se encarga del procesamiento del video, tanto de la detección como reconocimiento de la placa inmersa.</a:t>
            </a:r>
          </a:p>
          <a:p>
            <a:r>
              <a:rPr lang="es-EC" sz="1800" dirty="0">
                <a:effectLst/>
                <a:latin typeface="Arial" panose="020B0604020202020204" pitchFamily="34" charset="0"/>
                <a:ea typeface="Calibri" panose="020F0502020204030204" pitchFamily="34" charset="0"/>
              </a:rPr>
              <a:t>se evidenció que el reconocimiento de caracteres implica un mayor tiempo que el proceso de detección, debido al trabajo de matrices que se aplica sobre la imagen para poder ser reconocida por el OCR; por esta razón fue necesario definir una tasa de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sobre la cual trabajar, para realizar el análisis de dichos espacios de tiempo. En este caso se definió en una captura de imagen cada 15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Con la finalidad de no poblar la lista de aciertos con datos basura y evitar coincidencias erróneas, se implementó un validador de placas vehiculares ecuatorianas, con la ayuda de las expresiones regulares descritas en la </a:t>
            </a:r>
            <a:r>
              <a:rPr lang="es-EC" sz="1800" b="1" dirty="0">
                <a:effectLst/>
                <a:latin typeface="Arial" panose="020B0604020202020204" pitchFamily="34" charset="0"/>
                <a:ea typeface="Calibri" panose="020F0502020204030204" pitchFamily="34" charset="0"/>
              </a:rPr>
              <a:t>Figura 44</a:t>
            </a:r>
            <a:r>
              <a:rPr lang="es-EC" sz="1800" dirty="0">
                <a:effectLst/>
                <a:latin typeface="Arial" panose="020B0604020202020204" pitchFamily="34" charset="0"/>
                <a:ea typeface="Calibri" panose="020F0502020204030204" pitchFamily="34" charset="0"/>
              </a:rPr>
              <a:t>. Estas permiten generar patrones los cuales una cadena de caracteres debe seguir para ser tomados en cuenta como datos válidos.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rPr>
              <a:t>En el acto de realizar la dilatación de las placas, sus bordes se pueden unir, formando un único contorno el cual no puede ser identificado por </a:t>
            </a:r>
            <a:r>
              <a:rPr lang="es-EC" sz="1800" dirty="0" err="1">
                <a:effectLst/>
                <a:latin typeface="Arial" panose="020B0604020202020204" pitchFamily="34" charset="0"/>
                <a:ea typeface="Times New Roman" panose="02020603050405020304" pitchFamily="18" charset="0"/>
              </a:rPr>
              <a:t>Tesseract</a:t>
            </a:r>
            <a:r>
              <a:rPr lang="es-EC" sz="1800" dirty="0">
                <a:effectLst/>
                <a:latin typeface="Arial" panose="020B0604020202020204" pitchFamily="34" charset="0"/>
                <a:ea typeface="Times New Roman" panose="02020603050405020304" pitchFamily="18" charset="0"/>
              </a:rPr>
              <a:t>, pues no pasa la validación previa de tamaño establecida para caracteres individuales en el proyecto </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21</a:t>
            </a:fld>
            <a:endParaRPr lang="es-EC"/>
          </a:p>
        </p:txBody>
      </p:sp>
    </p:spTree>
    <p:extLst>
      <p:ext uri="{BB962C8B-B14F-4D97-AF65-F5344CB8AC3E}">
        <p14:creationId xmlns:p14="http://schemas.microsoft.com/office/powerpoint/2010/main" val="423510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Para este caso de pruebas se ejecutó el algoritmo con cortes a los 15 y 30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sobre 37 videos grabados en la entrada del parqueadero de la Universidad de las Fuerzas Armadas ESPE, los resultados se adjuntan en las </a:t>
            </a:r>
            <a:r>
              <a:rPr lang="es-EC" sz="1800" b="1" dirty="0">
                <a:effectLst/>
                <a:latin typeface="Arial" panose="020B0604020202020204" pitchFamily="34" charset="0"/>
                <a:ea typeface="Calibri" panose="020F0502020204030204" pitchFamily="34" charset="0"/>
              </a:rPr>
              <a:t>Tablas 5 y 6</a:t>
            </a:r>
            <a:r>
              <a:rPr lang="es-EC" sz="1800" dirty="0">
                <a:effectLst/>
                <a:latin typeface="Arial" panose="020B0604020202020204" pitchFamily="34" charset="0"/>
                <a:ea typeface="Calibri" panose="020F0502020204030204" pitchFamily="34" charset="0"/>
              </a:rPr>
              <a:t>. Una vez finalizado el proceso de análisis de video, se realizó cortes de </a:t>
            </a:r>
            <a:r>
              <a:rPr lang="es-EC" sz="1800" dirty="0" err="1">
                <a:effectLst/>
                <a:latin typeface="Arial" panose="020B0604020202020204" pitchFamily="34" charset="0"/>
                <a:ea typeface="Calibri" panose="020F0502020204030204" pitchFamily="34" charset="0"/>
              </a:rPr>
              <a:t>frames</a:t>
            </a:r>
            <a:r>
              <a:rPr lang="es-EC" sz="1800" dirty="0">
                <a:effectLst/>
                <a:latin typeface="Arial" panose="020B0604020202020204" pitchFamily="34" charset="0"/>
                <a:ea typeface="Calibri" panose="020F0502020204030204" pitchFamily="34" charset="0"/>
              </a:rPr>
              <a:t> al momento de llegada a la barra, para verificar si el módulo de identificación de placas para imágenes tiene mejores resultados. Se trabajó con dos grupos de imágenes, resolución original de video para imágenes, y resolución 720p, cuyos resultados se reflejan en las </a:t>
            </a:r>
            <a:r>
              <a:rPr lang="es-EC" sz="1800" b="1" dirty="0">
                <a:effectLst/>
                <a:latin typeface="Arial" panose="020B0604020202020204" pitchFamily="34" charset="0"/>
                <a:ea typeface="Calibri" panose="020F0502020204030204" pitchFamily="34" charset="0"/>
              </a:rPr>
              <a:t>Tablas 7 y 8</a:t>
            </a:r>
            <a:r>
              <a:rPr lang="es-EC" sz="1800" dirty="0">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Se propone el cambio de O.C.R. de </a:t>
            </a:r>
            <a:r>
              <a:rPr lang="es-EC" sz="1800" dirty="0" err="1">
                <a:effectLst/>
                <a:latin typeface="Arial" panose="020B0604020202020204" pitchFamily="34" charset="0"/>
                <a:ea typeface="Calibri" panose="020F0502020204030204" pitchFamily="34" charset="0"/>
              </a:rPr>
              <a:t>Tesseract</a:t>
            </a:r>
            <a:r>
              <a:rPr lang="es-EC" sz="1800" dirty="0">
                <a:effectLst/>
                <a:latin typeface="Arial" panose="020B0604020202020204" pitchFamily="34" charset="0"/>
                <a:ea typeface="Calibri" panose="020F0502020204030204" pitchFamily="34" charset="0"/>
              </a:rPr>
              <a:t> por Google Cloud </a:t>
            </a:r>
            <a:r>
              <a:rPr lang="es-EC" sz="1800" dirty="0" err="1">
                <a:effectLst/>
                <a:latin typeface="Arial" panose="020B0604020202020204" pitchFamily="34" charset="0"/>
                <a:ea typeface="Calibri" panose="020F0502020204030204" pitchFamily="34" charset="0"/>
              </a:rPr>
              <a:t>Vision</a:t>
            </a:r>
            <a:r>
              <a:rPr lang="es-EC" sz="1800" dirty="0">
                <a:effectLst/>
                <a:latin typeface="Arial" panose="020B0604020202020204" pitchFamily="34" charset="0"/>
                <a:ea typeface="Calibri" panose="020F0502020204030204" pitchFamily="34" charset="0"/>
              </a:rPr>
              <a:t> API, volviendo al prototipo dependiente de una solución </a:t>
            </a:r>
            <a:r>
              <a:rPr lang="es-EC" sz="1800" dirty="0" err="1">
                <a:effectLst/>
                <a:latin typeface="Arial" panose="020B0604020202020204" pitchFamily="34" charset="0"/>
                <a:ea typeface="Calibri" panose="020F0502020204030204" pitchFamily="34" charset="0"/>
              </a:rPr>
              <a:t>Third</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Party</a:t>
            </a:r>
            <a:r>
              <a:rPr lang="es-EC" sz="1800" dirty="0">
                <a:effectLst/>
                <a:latin typeface="Arial" panose="020B060402020202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22</a:t>
            </a:fld>
            <a:endParaRPr lang="es-EC"/>
          </a:p>
        </p:txBody>
      </p:sp>
    </p:spTree>
    <p:extLst>
      <p:ext uri="{BB962C8B-B14F-4D97-AF65-F5344CB8AC3E}">
        <p14:creationId xmlns:p14="http://schemas.microsoft.com/office/powerpoint/2010/main" val="376753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Se omitió el uso de reversión de colores a la imagen, debido a problemas del API para diferenciar ciertos caracteres. La respuesta del servicio es alojada en un arreglo de cadena de caracteres, de la cual se procede a depurar palabras como lo son “Ecuador” o “ANT”.</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Google Cloud </a:t>
            </a:r>
            <a:r>
              <a:rPr lang="es-EC" sz="1800" dirty="0" err="1">
                <a:effectLst/>
                <a:latin typeface="Arial" panose="020B0604020202020204" pitchFamily="34" charset="0"/>
                <a:ea typeface="Times New Roman" panose="02020603050405020304" pitchFamily="18" charset="0"/>
              </a:rPr>
              <a:t>Vision</a:t>
            </a:r>
            <a:r>
              <a:rPr lang="es-EC" sz="1800" dirty="0">
                <a:effectLst/>
                <a:latin typeface="Arial" panose="020B0604020202020204" pitchFamily="34" charset="0"/>
                <a:ea typeface="Times New Roman" panose="02020603050405020304" pitchFamily="18" charset="0"/>
              </a:rPr>
              <a:t> es una solución fiable ante la perdida de datos que ocurría al utilizar </a:t>
            </a:r>
            <a:r>
              <a:rPr lang="es-EC" sz="1800" dirty="0" err="1">
                <a:effectLst/>
                <a:latin typeface="Arial" panose="020B0604020202020204" pitchFamily="34" charset="0"/>
                <a:ea typeface="Times New Roman" panose="02020603050405020304" pitchFamily="18" charset="0"/>
              </a:rPr>
              <a:t>Tesseract</a:t>
            </a:r>
            <a:r>
              <a:rPr lang="es-EC" sz="1800" dirty="0">
                <a:effectLst/>
                <a:latin typeface="Arial" panose="020B060402020202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El tiempo de respuesta del servicio </a:t>
            </a:r>
            <a:r>
              <a:rPr lang="es-EC" sz="1800" dirty="0" err="1">
                <a:effectLst/>
                <a:latin typeface="Arial" panose="020B0604020202020204" pitchFamily="34" charset="0"/>
                <a:ea typeface="Times New Roman" panose="02020603050405020304" pitchFamily="18" charset="0"/>
              </a:rPr>
              <a:t>Flask</a:t>
            </a:r>
            <a:r>
              <a:rPr lang="es-EC" sz="1800" dirty="0">
                <a:effectLst/>
                <a:latin typeface="Arial" panose="020B0604020202020204" pitchFamily="34" charset="0"/>
                <a:ea typeface="Times New Roman" panose="02020603050405020304" pitchFamily="18" charset="0"/>
              </a:rPr>
              <a:t> no se vio afectado, puesto que la respuesta de los servicios de Google es inmediata y no se procesan grandes cantidades de texto.</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La calidad de las imágenes debe manejar mejores escenarios iluminados a fin de mejorar los resultados de lectura de placas.</a:t>
            </a:r>
            <a:endParaRPr lang="en-US" sz="1800" dirty="0">
              <a:effectLst/>
              <a:latin typeface="Calibri" panose="020F0502020204030204" pitchFamily="34" charset="0"/>
              <a:ea typeface="Calibri" panose="020F0502020204030204" pitchFamily="34" charset="0"/>
            </a:endParaRP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23</a:t>
            </a:fld>
            <a:endParaRPr lang="es-EC"/>
          </a:p>
        </p:txBody>
      </p:sp>
    </p:spTree>
    <p:extLst>
      <p:ext uri="{BB962C8B-B14F-4D97-AF65-F5344CB8AC3E}">
        <p14:creationId xmlns:p14="http://schemas.microsoft.com/office/powerpoint/2010/main" val="2803767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200000"/>
              </a:lnSpc>
              <a:spcBef>
                <a:spcPts val="0"/>
              </a:spcBef>
              <a:spcAft>
                <a:spcPts val="800"/>
              </a:spcAft>
            </a:pPr>
            <a:r>
              <a:rPr lang="es-EC" sz="1800" dirty="0">
                <a:effectLst/>
                <a:latin typeface="Arial" panose="020B0604020202020204" pitchFamily="34" charset="0"/>
                <a:ea typeface="Calibri" panose="020F0502020204030204" pitchFamily="34" charset="0"/>
              </a:rPr>
              <a:t>Para la implementación de la plataforma de servicio, se optó por el caso de prueba de la normativa “Hoy no circula”, con el fin de validar si los vehículos de las instalaciones de la Universidad de las Fuerzas Armadas ESPE pueden circular en Quito, evitando multas o retención de vehículos en jornadas laborales.</a:t>
            </a:r>
            <a:endParaRPr lang="en-US" sz="1800" dirty="0">
              <a:effectLst/>
              <a:latin typeface="Calibri" panose="020F0502020204030204" pitchFamily="34" charset="0"/>
              <a:ea typeface="Calibri" panose="020F0502020204030204" pitchFamily="34" charset="0"/>
            </a:endParaRPr>
          </a:p>
          <a:p>
            <a:pPr marL="0" marR="0" indent="228600">
              <a:lnSpc>
                <a:spcPct val="200000"/>
              </a:lnSpc>
              <a:spcBef>
                <a:spcPts val="0"/>
              </a:spcBef>
              <a:spcAft>
                <a:spcPts val="800"/>
              </a:spcAft>
            </a:pPr>
            <a:r>
              <a:rPr lang="es-EC" sz="1800" dirty="0">
                <a:effectLst/>
                <a:latin typeface="Arial" panose="020B0604020202020204" pitchFamily="34" charset="0"/>
                <a:ea typeface="Calibri" panose="020F0502020204030204" pitchFamily="34" charset="0"/>
              </a:rPr>
              <a:t>Este proceso requirió la implementación de un módulo capaz de actualizar los componentes en tiempo real, para lo cual se agregaron funciones mediante JavaScript, como se puede observar en el modelo de arquitectura</a:t>
            </a:r>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24</a:t>
            </a:fld>
            <a:endParaRPr lang="es-EC"/>
          </a:p>
        </p:txBody>
      </p:sp>
    </p:spTree>
    <p:extLst>
      <p:ext uri="{BB962C8B-B14F-4D97-AF65-F5344CB8AC3E}">
        <p14:creationId xmlns:p14="http://schemas.microsoft.com/office/powerpoint/2010/main" val="97950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dirty="0">
                <a:effectLst/>
                <a:latin typeface="Arial" panose="020B0604020202020204" pitchFamily="34" charset="0"/>
                <a:ea typeface="Calibri" panose="020F0502020204030204" pitchFamily="34" charset="0"/>
              </a:rPr>
              <a:t>Basado en el estudio de los métodos de identificación vehicular, se encontraron los métodos de delimitación, reconocimiento óptico de caracteres y el método de extracción para caracteres; </a:t>
            </a:r>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26</a:t>
            </a:fld>
            <a:endParaRPr lang="es-EC"/>
          </a:p>
        </p:txBody>
      </p:sp>
    </p:spTree>
    <p:extLst>
      <p:ext uri="{BB962C8B-B14F-4D97-AF65-F5344CB8AC3E}">
        <p14:creationId xmlns:p14="http://schemas.microsoft.com/office/powerpoint/2010/main" val="111311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27</a:t>
            </a:fld>
            <a:endParaRPr lang="es-EC"/>
          </a:p>
        </p:txBody>
      </p:sp>
    </p:spTree>
    <p:extLst>
      <p:ext uri="{BB962C8B-B14F-4D97-AF65-F5344CB8AC3E}">
        <p14:creationId xmlns:p14="http://schemas.microsoft.com/office/powerpoint/2010/main" val="240748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28</a:t>
            </a:fld>
            <a:endParaRPr lang="es-EC"/>
          </a:p>
        </p:txBody>
      </p:sp>
    </p:spTree>
    <p:extLst>
      <p:ext uri="{BB962C8B-B14F-4D97-AF65-F5344CB8AC3E}">
        <p14:creationId xmlns:p14="http://schemas.microsoft.com/office/powerpoint/2010/main" val="1673331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29</a:t>
            </a:fld>
            <a:endParaRPr lang="es-EC"/>
          </a:p>
        </p:txBody>
      </p:sp>
    </p:spTree>
    <p:extLst>
      <p:ext uri="{BB962C8B-B14F-4D97-AF65-F5344CB8AC3E}">
        <p14:creationId xmlns:p14="http://schemas.microsoft.com/office/powerpoint/2010/main" val="808932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30</a:t>
            </a:fld>
            <a:endParaRPr lang="es-EC"/>
          </a:p>
        </p:txBody>
      </p:sp>
    </p:spTree>
    <p:extLst>
      <p:ext uri="{BB962C8B-B14F-4D97-AF65-F5344CB8AC3E}">
        <p14:creationId xmlns:p14="http://schemas.microsoft.com/office/powerpoint/2010/main" val="261526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finales del a</a:t>
            </a:r>
            <a:r>
              <a:rPr lang="es-EC" dirty="0" err="1"/>
              <a:t>ño</a:t>
            </a:r>
            <a:r>
              <a:rPr lang="es-EC" dirty="0"/>
              <a:t>  2017 un estudio de Global </a:t>
            </a:r>
            <a:r>
              <a:rPr lang="es-EC" dirty="0" err="1"/>
              <a:t>Traffic</a:t>
            </a:r>
            <a:r>
              <a:rPr lang="es-EC" dirty="0"/>
              <a:t> </a:t>
            </a:r>
            <a:r>
              <a:rPr lang="es-EC" dirty="0" err="1"/>
              <a:t>Scorecard</a:t>
            </a:r>
            <a:r>
              <a:rPr lang="es-EC" dirty="0"/>
              <a:t> indico que Quito se encuentra entre las 10 ciudades con mayor </a:t>
            </a:r>
            <a:r>
              <a:rPr lang="es-EC" dirty="0" err="1"/>
              <a:t>conguestion</a:t>
            </a:r>
            <a:r>
              <a:rPr lang="es-EC" dirty="0"/>
              <a:t> vehicular de </a:t>
            </a:r>
            <a:r>
              <a:rPr lang="es-EC" dirty="0" err="1"/>
              <a:t>America</a:t>
            </a:r>
            <a:r>
              <a:rPr lang="es-EC" dirty="0"/>
              <a:t> latina, esto sumado al crecimiento alarmante de circulación de vehículos dado en los últimos 10 años, ocasiona que varios usuarios tengan preocupaciones al momento de buscar parqueadero. Ocasionando </a:t>
            </a: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3</a:t>
            </a:fld>
            <a:endParaRPr lang="es-EC"/>
          </a:p>
        </p:txBody>
      </p:sp>
    </p:spTree>
    <p:extLst>
      <p:ext uri="{BB962C8B-B14F-4D97-AF65-F5344CB8AC3E}">
        <p14:creationId xmlns:p14="http://schemas.microsoft.com/office/powerpoint/2010/main" val="423147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Dentro del articulo desarrollado por </a:t>
            </a:r>
            <a:r>
              <a:rPr lang="es-EC" dirty="0" err="1"/>
              <a:t>Wichai</a:t>
            </a:r>
            <a:r>
              <a:rPr lang="es-EC" dirty="0"/>
              <a:t> y </a:t>
            </a:r>
            <a:r>
              <a:rPr lang="es-EC" dirty="0" err="1"/>
              <a:t>Narong</a:t>
            </a:r>
            <a:r>
              <a:rPr lang="es-EC" dirty="0"/>
              <a:t> llamado Thai </a:t>
            </a:r>
            <a:r>
              <a:rPr lang="es-EC" dirty="0" err="1"/>
              <a:t>Licence</a:t>
            </a:r>
            <a:r>
              <a:rPr lang="es-EC" dirty="0"/>
              <a:t> </a:t>
            </a:r>
            <a:r>
              <a:rPr lang="es-EC" dirty="0" err="1"/>
              <a:t>plate</a:t>
            </a:r>
            <a:r>
              <a:rPr lang="es-EC" dirty="0"/>
              <a:t> </a:t>
            </a:r>
            <a:r>
              <a:rPr lang="es-EC" dirty="0" err="1"/>
              <a:t>recognition</a:t>
            </a:r>
            <a:r>
              <a:rPr lang="es-EC" dirty="0"/>
              <a:t> </a:t>
            </a:r>
            <a:r>
              <a:rPr lang="es-EC" dirty="0" err="1"/>
              <a:t>Based</a:t>
            </a:r>
            <a:r>
              <a:rPr lang="es-EC" dirty="0"/>
              <a:t> </a:t>
            </a:r>
            <a:r>
              <a:rPr lang="es-EC" dirty="0" err="1"/>
              <a:t>on</a:t>
            </a:r>
            <a:r>
              <a:rPr lang="es-EC" dirty="0"/>
              <a:t> Deep Learning  se explica que a medida que el numero de vehículos aumenta, la habilidad de llevar el control sobre el reconocimiento de placas vehiculares sobrepasa las capacidades humanas, por lo que un sistema de identificación y reconocimiento de placas vehiculares se vuelve indispensable. </a:t>
            </a:r>
          </a:p>
          <a:p>
            <a:r>
              <a:rPr lang="es-EC" dirty="0"/>
              <a:t>Para esto el uso de la tecnología de visión por computadoras permite reproducir la forma en la que el cerebro percibe las imágenes, </a:t>
            </a:r>
            <a:r>
              <a:rPr lang="es-EC" dirty="0" err="1"/>
              <a:t>ciendo</a:t>
            </a:r>
            <a:r>
              <a:rPr lang="es-EC" dirty="0"/>
              <a:t> una de las librerías mas reconocidas </a:t>
            </a:r>
            <a:r>
              <a:rPr lang="es-EC" dirty="0" err="1"/>
              <a:t>OpenCV</a:t>
            </a:r>
            <a:endParaRPr lang="es-EC" dirty="0"/>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4</a:t>
            </a:fld>
            <a:endParaRPr lang="es-EC"/>
          </a:p>
        </p:txBody>
      </p:sp>
    </p:spTree>
    <p:extLst>
      <p:ext uri="{BB962C8B-B14F-4D97-AF65-F5344CB8AC3E}">
        <p14:creationId xmlns:p14="http://schemas.microsoft.com/office/powerpoint/2010/main" val="54535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Al momento dentro de la universidad de las fuerzas armadas ESPE, existe una falta de innovación en los procesos de identificación vehicular en la entrada y salida de parqueaderos, causados por la falta de inversión y desconocimiento en soluciones similares a las aplicadas en la actualidad. Otra causa es el temor a los costos de inversión para transformación tecnológica, pues ya se manejan con controles de gastos ante el servicio que en la actualidad prestan, representando otros gastos en repuestos, o personal de control para procesos que pueden ser automatizados por I.A con el fin de evitar la congestión vehicular en horas pico y la perdida de información vital de identificación vehicular. </a:t>
            </a: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5</a:t>
            </a:fld>
            <a:endParaRPr lang="es-EC"/>
          </a:p>
        </p:txBody>
      </p:sp>
    </p:spTree>
    <p:extLst>
      <p:ext uri="{BB962C8B-B14F-4D97-AF65-F5344CB8AC3E}">
        <p14:creationId xmlns:p14="http://schemas.microsoft.com/office/powerpoint/2010/main" val="366659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Debido al crecimiento de la urbe de Quito, poseer y manejar un automóvil se ha convertido en algo común en el día a día de muchos de los residentes, causando congestión y una de las causas de la congestión vehicular es el tiempo que acarrea los conductores en encontrar e ingresar a los parqueaderos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Ante esta situación, mediante el uso de distintos avances tecnológicos, se ha originado diversas formas para la identificación de vehículos, con la finalidad de agilitar el proceso de ingreso a los parqueaderos.</a:t>
            </a:r>
            <a:endParaRPr lang="en-US" sz="1800" dirty="0">
              <a:effectLst/>
              <a:latin typeface="Calibri" panose="020F0502020204030204" pitchFamily="34" charset="0"/>
              <a:ea typeface="Calibri" panose="020F0502020204030204" pitchFamily="34" charset="0"/>
            </a:endParaRPr>
          </a:p>
          <a:p>
            <a:r>
              <a:rPr lang="es-EC" dirty="0"/>
              <a:t>En la actualidad el proceso que se lleva acabo para identificación vehicular no se encuentra completamente automatizado, pues se usan técnicas rudimentarias como el registro manual de información o el uso de expendedores de tickets, sin optimizar de todo los procesos de identificación vehicular o agilitar el proceso de entrada y salida de parqueaderos.</a:t>
            </a: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6</a:t>
            </a:fld>
            <a:endParaRPr lang="es-EC"/>
          </a:p>
        </p:txBody>
      </p:sp>
    </p:spTree>
    <p:extLst>
      <p:ext uri="{BB962C8B-B14F-4D97-AF65-F5344CB8AC3E}">
        <p14:creationId xmlns:p14="http://schemas.microsoft.com/office/powerpoint/2010/main" val="212961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Esta trabajo busca impulsar el uso de tecnologías modernas como la visión por computadoras y redes neuronales, para evitar los inconvenientes presentados por el uso te tarjetas NFC, buscando garantizar la fiabilidad y consistencia de la información obtenida.</a:t>
            </a:r>
          </a:p>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7</a:t>
            </a:fld>
            <a:endParaRPr lang="es-EC"/>
          </a:p>
        </p:txBody>
      </p:sp>
    </p:spTree>
    <p:extLst>
      <p:ext uri="{BB962C8B-B14F-4D97-AF65-F5344CB8AC3E}">
        <p14:creationId xmlns:p14="http://schemas.microsoft.com/office/powerpoint/2010/main" val="199869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8</a:t>
            </a:fld>
            <a:endParaRPr lang="es-EC"/>
          </a:p>
        </p:txBody>
      </p:sp>
    </p:spTree>
    <p:extLst>
      <p:ext uri="{BB962C8B-B14F-4D97-AF65-F5344CB8AC3E}">
        <p14:creationId xmlns:p14="http://schemas.microsoft.com/office/powerpoint/2010/main" val="423337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19B12B5-0597-49E3-9F35-B87FD07C66BE}" type="slidenum">
              <a:rPr lang="es-EC" smtClean="0"/>
              <a:t>9</a:t>
            </a:fld>
            <a:endParaRPr lang="es-EC"/>
          </a:p>
        </p:txBody>
      </p:sp>
    </p:spTree>
    <p:extLst>
      <p:ext uri="{BB962C8B-B14F-4D97-AF65-F5344CB8AC3E}">
        <p14:creationId xmlns:p14="http://schemas.microsoft.com/office/powerpoint/2010/main" val="25125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14D536F-BB98-4CF2-8414-DFF7643B2B3E}" type="datetime1">
              <a:rPr lang="es-ES" smtClean="0"/>
              <a:t>11/09/2021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8819145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93D7D97-ED29-4056-B6E5-F50BAD3CA1C9}" type="datetime1">
              <a:rPr lang="es-ES" smtClean="0"/>
              <a:t>11/09/2021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54186325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8DA2EB1-F1CF-4EEF-9748-BA246AA13930}" type="datetime1">
              <a:rPr lang="es-ES" smtClean="0"/>
              <a:t>11/09/2021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150962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3802417-8F8C-419B-A459-3AE8EB7F895F}" type="datetime1">
              <a:rPr lang="es-ES" smtClean="0"/>
              <a:t>11/09/2021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39817442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D943889-1C4E-4C00-AF4D-CF9C5FCDC32F}" type="datetime1">
              <a:rPr lang="es-ES" smtClean="0"/>
              <a:t>11/09/2021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33970056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646CA21-7620-458C-8FCF-7D6A3A6B7610}" type="datetime1">
              <a:rPr lang="es-ES" smtClean="0"/>
              <a:t>11/09/2021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9790298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171D00EA-118E-49CE-907A-0CEC45D6CAAB}" type="datetime1">
              <a:rPr lang="es-ES" smtClean="0"/>
              <a:t>11/09/2021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75239426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A5B4A2B-6E55-4B4F-B95B-BF83212E6E9A}" type="datetime1">
              <a:rPr lang="es-ES" smtClean="0"/>
              <a:t>11/09/2021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3065860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D3F571-DEB5-46E8-A908-7AC8CA3B8530}" type="datetime1">
              <a:rPr lang="es-ES" smtClean="0"/>
              <a:t>11/09/2021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8237561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1EE68A8-51B1-4337-8EB3-3DC544F7047C}" type="datetime1">
              <a:rPr lang="es-ES" smtClean="0"/>
              <a:t>11/09/2021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36044981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2C337D6-2FC1-43C5-9F7A-D9A16C7B108B}" type="datetime1">
              <a:rPr lang="es-ES" smtClean="0"/>
              <a:t>11/09/2021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8360359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7B70F-F951-4D0E-BF41-9405807B795E}" type="datetime1">
              <a:rPr lang="es-ES" smtClean="0"/>
              <a:t>11/09/2021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16">
            <a:extLst>
              <a:ext uri="{FF2B5EF4-FFF2-40B4-BE49-F238E27FC236}">
                <a16:creationId xmlns:a16="http://schemas.microsoft.com/office/drawing/2014/main" id="{B0BDD275-E79C-4B6F-9875-E474D59DC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9">
            <a:extLst>
              <a:ext uri="{FF2B5EF4-FFF2-40B4-BE49-F238E27FC236}">
                <a16:creationId xmlns:a16="http://schemas.microsoft.com/office/drawing/2014/main" id="{FFE24BB0-6C00-4CD0-B19A-F4151302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22">
            <a:extLst>
              <a:ext uri="{FF2B5EF4-FFF2-40B4-BE49-F238E27FC236}">
                <a16:creationId xmlns:a16="http://schemas.microsoft.com/office/drawing/2014/main" id="{045D7A58-411F-4E92-A78E-A6FEB1890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1728"/>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11" descr="Imagen que contiene reloj, objeto, texto&#10;&#10;Descripción generada con confianza alta">
            <a:extLst>
              <a:ext uri="{FF2B5EF4-FFF2-40B4-BE49-F238E27FC236}">
                <a16:creationId xmlns:a16="http://schemas.microsoft.com/office/drawing/2014/main" id="{78747689-4CE1-46B1-BF59-ED189ED4ACC6}"/>
              </a:ext>
            </a:extLst>
          </p:cNvPr>
          <p:cNvPicPr>
            <a:picLocks noChangeAspect="1"/>
          </p:cNvPicPr>
          <p:nvPr/>
        </p:nvPicPr>
        <p:blipFill>
          <a:blip r:embed="rId3"/>
          <a:stretch>
            <a:fillRect/>
          </a:stretch>
        </p:blipFill>
        <p:spPr>
          <a:xfrm>
            <a:off x="62163" y="398660"/>
            <a:ext cx="5239752" cy="1348309"/>
          </a:xfrm>
          <a:prstGeom prst="rect">
            <a:avLst/>
          </a:prstGeom>
        </p:spPr>
      </p:pic>
      <p:sp>
        <p:nvSpPr>
          <p:cNvPr id="19" name="Subtítulo 2">
            <a:extLst>
              <a:ext uri="{FF2B5EF4-FFF2-40B4-BE49-F238E27FC236}">
                <a16:creationId xmlns:a16="http://schemas.microsoft.com/office/drawing/2014/main" id="{A2A9AF3A-EEC1-4E1D-B7A1-FDF26EBC4B99}"/>
              </a:ext>
            </a:extLst>
          </p:cNvPr>
          <p:cNvSpPr txBox="1">
            <a:spLocks/>
          </p:cNvSpPr>
          <p:nvPr/>
        </p:nvSpPr>
        <p:spPr>
          <a:xfrm>
            <a:off x="3371849" y="2189290"/>
            <a:ext cx="8420100" cy="10063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200000"/>
              </a:lnSpc>
              <a:spcBef>
                <a:spcPts val="0"/>
              </a:spcBef>
              <a:spcAft>
                <a:spcPts val="800"/>
              </a:spcAft>
            </a:pPr>
            <a:r>
              <a:rPr lang="es-EC" sz="1800" b="1" dirty="0">
                <a:effectLst/>
                <a:latin typeface="Arial" panose="020B0604020202020204" pitchFamily="34" charset="0"/>
                <a:ea typeface="Times New Roman" panose="02020603050405020304" pitchFamily="18" charset="0"/>
                <a:cs typeface="Calibri" panose="020F0502020204030204" pitchFamily="34" charset="0"/>
              </a:rPr>
              <a:t>PLATAFORMA DE SERVICIO PARA LA IDENTIFICACIÓN DE PLACAS VEHICULARES QUE PERMITA LA AUTOMATIZACIÓN DEL CONTROL DE PARQUEADEROS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Subtítulo 2">
            <a:extLst>
              <a:ext uri="{FF2B5EF4-FFF2-40B4-BE49-F238E27FC236}">
                <a16:creationId xmlns:a16="http://schemas.microsoft.com/office/drawing/2014/main" id="{4DE1DB95-FABC-4B11-899D-CD75AA1BF726}"/>
              </a:ext>
            </a:extLst>
          </p:cNvPr>
          <p:cNvSpPr txBox="1">
            <a:spLocks/>
          </p:cNvSpPr>
          <p:nvPr/>
        </p:nvSpPr>
        <p:spPr>
          <a:xfrm>
            <a:off x="8496299" y="6275515"/>
            <a:ext cx="3933825" cy="34914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err="1">
                <a:solidFill>
                  <a:schemeClr val="bg1"/>
                </a:solidFill>
                <a:cs typeface="Calibri"/>
              </a:rPr>
              <a:t>Sangolguí</a:t>
            </a:r>
            <a:r>
              <a:rPr lang="es-ES" sz="2000" dirty="0">
                <a:solidFill>
                  <a:schemeClr val="bg1"/>
                </a:solidFill>
                <a:cs typeface="Calibri"/>
              </a:rPr>
              <a:t>, 24 de Agosto del 2021</a:t>
            </a:r>
          </a:p>
        </p:txBody>
      </p:sp>
      <p:pic>
        <p:nvPicPr>
          <p:cNvPr id="24" name="Imagen 24">
            <a:extLst>
              <a:ext uri="{FF2B5EF4-FFF2-40B4-BE49-F238E27FC236}">
                <a16:creationId xmlns:a16="http://schemas.microsoft.com/office/drawing/2014/main" id="{CADC3AEF-D7FA-4183-83B0-9079A9ECFA93}"/>
              </a:ext>
            </a:extLst>
          </p:cNvPr>
          <p:cNvPicPr>
            <a:picLocks noChangeAspect="1"/>
          </p:cNvPicPr>
          <p:nvPr/>
        </p:nvPicPr>
        <p:blipFill>
          <a:blip r:embed="rId4"/>
          <a:stretch>
            <a:fillRect/>
          </a:stretch>
        </p:blipFill>
        <p:spPr>
          <a:xfrm>
            <a:off x="609600" y="2219325"/>
            <a:ext cx="2076450" cy="2076450"/>
          </a:xfrm>
          <a:prstGeom prst="rect">
            <a:avLst/>
          </a:prstGeom>
        </p:spPr>
      </p:pic>
      <p:sp>
        <p:nvSpPr>
          <p:cNvPr id="4" name="Subtítulo 2">
            <a:extLst>
              <a:ext uri="{FF2B5EF4-FFF2-40B4-BE49-F238E27FC236}">
                <a16:creationId xmlns:a16="http://schemas.microsoft.com/office/drawing/2014/main" id="{144112EA-3591-4899-9523-33A7FF31AD2B}"/>
              </a:ext>
            </a:extLst>
          </p:cNvPr>
          <p:cNvSpPr txBox="1">
            <a:spLocks/>
          </p:cNvSpPr>
          <p:nvPr/>
        </p:nvSpPr>
        <p:spPr>
          <a:xfrm>
            <a:off x="1333500" y="5227766"/>
            <a:ext cx="3838575" cy="10444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cs typeface="Calibri"/>
              </a:rPr>
              <a:t>DIRECTOR:</a:t>
            </a:r>
            <a:endParaRPr lang="en-US" sz="2000" dirty="0">
              <a:cs typeface="Calibri"/>
            </a:endParaRPr>
          </a:p>
          <a:p>
            <a:r>
              <a:rPr lang="es" sz="2000" dirty="0">
                <a:ea typeface="+mn-lt"/>
                <a:cs typeface="+mn-lt"/>
              </a:rPr>
              <a:t>Sang Gunn Yoo, Ph.D.</a:t>
            </a:r>
            <a:endParaRPr lang="en-US" dirty="0"/>
          </a:p>
          <a:p>
            <a:endParaRPr lang="es-ES" sz="2000" dirty="0">
              <a:cs typeface="Calibri"/>
            </a:endParaRPr>
          </a:p>
        </p:txBody>
      </p:sp>
      <p:sp>
        <p:nvSpPr>
          <p:cNvPr id="3" name="Subtítulo 2"/>
          <p:cNvSpPr>
            <a:spLocks noGrp="1"/>
          </p:cNvSpPr>
          <p:nvPr>
            <p:ph type="subTitle" idx="1"/>
          </p:nvPr>
        </p:nvSpPr>
        <p:spPr>
          <a:xfrm>
            <a:off x="7823306" y="5039872"/>
            <a:ext cx="3657600" cy="796817"/>
          </a:xfrm>
        </p:spPr>
        <p:txBody>
          <a:bodyPr vert="horz" lIns="91440" tIns="45720" rIns="91440" bIns="45720" rtlCol="0" anchor="t">
            <a:noAutofit/>
          </a:bodyPr>
          <a:lstStyle/>
          <a:p>
            <a:r>
              <a:rPr lang="es-ES" sz="2000" dirty="0">
                <a:solidFill>
                  <a:schemeClr val="bg1"/>
                </a:solidFill>
                <a:cs typeface="Calibri"/>
              </a:rPr>
              <a:t>AUTOR</a:t>
            </a:r>
          </a:p>
          <a:p>
            <a:r>
              <a:rPr lang="es-ES" sz="2000" dirty="0">
                <a:solidFill>
                  <a:schemeClr val="bg1"/>
                </a:solidFill>
                <a:cs typeface="Calibri"/>
              </a:rPr>
              <a:t>Yury Ricardo Romero Gómez</a:t>
            </a:r>
          </a:p>
        </p:txBody>
      </p:sp>
    </p:spTree>
    <p:extLst>
      <p:ext uri="{BB962C8B-B14F-4D97-AF65-F5344CB8AC3E}">
        <p14:creationId xmlns:p14="http://schemas.microsoft.com/office/powerpoint/2010/main" val="24062731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Herramientas de Desarrollo</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371063"/>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10</a:t>
            </a:fld>
            <a:endParaRPr lang="es-ES"/>
          </a:p>
        </p:txBody>
      </p:sp>
      <p:pic>
        <p:nvPicPr>
          <p:cNvPr id="9218" name="Picture 2" descr="OpenCV - Wikipedia, la enciclopedia libre">
            <a:extLst>
              <a:ext uri="{FF2B5EF4-FFF2-40B4-BE49-F238E27FC236}">
                <a16:creationId xmlns:a16="http://schemas.microsoft.com/office/drawing/2014/main" id="{2FABFD51-A65C-4675-B80B-30EAEA3FC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000" y="2004665"/>
            <a:ext cx="1009148" cy="1243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odo lo que necesitas para aprender PYTHON ya 🔥">
            <a:extLst>
              <a:ext uri="{FF2B5EF4-FFF2-40B4-BE49-F238E27FC236}">
                <a16:creationId xmlns:a16="http://schemas.microsoft.com/office/drawing/2014/main" id="{27970992-D84C-4E7E-A9E9-9906B94B9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4" y="1912280"/>
            <a:ext cx="2176308" cy="13601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ensorFlow - Wikipedia, la enciclopedia libre">
            <a:extLst>
              <a:ext uri="{FF2B5EF4-FFF2-40B4-BE49-F238E27FC236}">
                <a16:creationId xmlns:a16="http://schemas.microsoft.com/office/drawing/2014/main" id="{30CD797D-FAC3-4166-A5B6-82757199A8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462" y="3950001"/>
            <a:ext cx="1492798" cy="124399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lasks in Python. Flask is a micro web framework written… | by Shivangi  Sareen | Medium">
            <a:extLst>
              <a:ext uri="{FF2B5EF4-FFF2-40B4-BE49-F238E27FC236}">
                <a16:creationId xmlns:a16="http://schemas.microsoft.com/office/drawing/2014/main" id="{B745750C-1CD2-4159-A3B3-74ED8F63BE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0286" y="5193277"/>
            <a:ext cx="1658665" cy="124399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YOLO-V4: Easy installation and inferencing on an image or video | by Rafi |  Medium">
            <a:extLst>
              <a:ext uri="{FF2B5EF4-FFF2-40B4-BE49-F238E27FC236}">
                <a16:creationId xmlns:a16="http://schemas.microsoft.com/office/drawing/2014/main" id="{EEAA3C7F-D6CE-4C32-8A93-4A0C6E4A487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9" t="12821" r="87368" b="12517"/>
          <a:stretch/>
        </p:blipFill>
        <p:spPr bwMode="auto">
          <a:xfrm>
            <a:off x="5867816" y="3996593"/>
            <a:ext cx="389832" cy="124394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Face Detection Using Google Cloud Vision API | by Jeevan Anand | Artificial  Intelligence in Plain English">
            <a:extLst>
              <a:ext uri="{FF2B5EF4-FFF2-40B4-BE49-F238E27FC236}">
                <a16:creationId xmlns:a16="http://schemas.microsoft.com/office/drawing/2014/main" id="{3D8ED6D1-6AF5-4AFC-9CBC-9551577A96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89" t="12644" r="20142" b="9957"/>
          <a:stretch/>
        </p:blipFill>
        <p:spPr bwMode="auto">
          <a:xfrm>
            <a:off x="7608718" y="4069197"/>
            <a:ext cx="1658665" cy="112480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Review for Tesseract and Kraken OCR for text recognition | by Selcuk Algun  | DataDrivenInvestor">
            <a:extLst>
              <a:ext uri="{FF2B5EF4-FFF2-40B4-BE49-F238E27FC236}">
                <a16:creationId xmlns:a16="http://schemas.microsoft.com/office/drawing/2014/main" id="{A08A8E3E-419D-4D2C-920E-7862D7A894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5815" y="5228066"/>
            <a:ext cx="1913768" cy="124395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6BB767-121D-403B-B3C9-667B59C67BB6}"/>
              </a:ext>
            </a:extLst>
          </p:cNvPr>
          <p:cNvCxnSpPr>
            <a:cxnSpLocks/>
          </p:cNvCxnSpPr>
          <p:nvPr/>
        </p:nvCxnSpPr>
        <p:spPr>
          <a:xfrm>
            <a:off x="600722" y="3712470"/>
            <a:ext cx="10990556"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61007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E8CBB83-7ABA-4D91-A01E-EF670FADCF52}"/>
              </a:ext>
            </a:extLst>
          </p:cNvPr>
          <p:cNvSpPr>
            <a:spLocks noGrp="1"/>
          </p:cNvSpPr>
          <p:nvPr>
            <p:ph type="title"/>
          </p:nvPr>
        </p:nvSpPr>
        <p:spPr>
          <a:xfrm>
            <a:off x="838200" y="557188"/>
            <a:ext cx="4862848" cy="5569291"/>
          </a:xfrm>
        </p:spPr>
        <p:txBody>
          <a:bodyPr>
            <a:normAutofit/>
          </a:bodyPr>
          <a:lstStyle/>
          <a:p>
            <a:r>
              <a:rPr lang="es-EC" sz="5200" b="1">
                <a:cs typeface="Calibri Light"/>
              </a:rPr>
              <a:t>Metodología de Desarrollo</a:t>
            </a:r>
          </a:p>
        </p:txBody>
      </p:sp>
      <p:sp>
        <p:nvSpPr>
          <p:cNvPr id="4" name="Slide Number Placeholder 3">
            <a:extLst>
              <a:ext uri="{FF2B5EF4-FFF2-40B4-BE49-F238E27FC236}">
                <a16:creationId xmlns:a16="http://schemas.microsoft.com/office/drawing/2014/main" id="{D0F1600A-7FBF-43BD-B477-5339A9889C86}"/>
              </a:ext>
            </a:extLst>
          </p:cNvPr>
          <p:cNvSpPr>
            <a:spLocks noGrp="1"/>
          </p:cNvSpPr>
          <p:nvPr>
            <p:ph type="sldNum" sz="quarter" idx="12"/>
          </p:nvPr>
        </p:nvSpPr>
        <p:spPr>
          <a:xfrm>
            <a:off x="8610600" y="6356350"/>
            <a:ext cx="2743200" cy="365125"/>
          </a:xfrm>
        </p:spPr>
        <p:txBody>
          <a:bodyPr>
            <a:normAutofit/>
          </a:bodyPr>
          <a:lstStyle/>
          <a:p>
            <a:pPr>
              <a:spcAft>
                <a:spcPts val="600"/>
              </a:spcAft>
            </a:pPr>
            <a:fld id="{0F1556C4-DFC3-4611-A7CC-780699185E26}" type="slidenum">
              <a:rPr lang="es-ES" smtClean="0"/>
              <a:pPr>
                <a:spcAft>
                  <a:spcPts val="600"/>
                </a:spcAft>
              </a:pPr>
              <a:t>11</a:t>
            </a:fld>
            <a:endParaRPr lang="es-ES"/>
          </a:p>
        </p:txBody>
      </p:sp>
      <p:graphicFrame>
        <p:nvGraphicFramePr>
          <p:cNvPr id="5" name="Diagram 4">
            <a:extLst>
              <a:ext uri="{FF2B5EF4-FFF2-40B4-BE49-F238E27FC236}">
                <a16:creationId xmlns:a16="http://schemas.microsoft.com/office/drawing/2014/main" id="{2D042685-6D03-428C-A053-EB3B138F17E9}"/>
              </a:ext>
            </a:extLst>
          </p:cNvPr>
          <p:cNvGraphicFramePr/>
          <p:nvPr>
            <p:extLst>
              <p:ext uri="{D42A27DB-BD31-4B8C-83A1-F6EECF244321}">
                <p14:modId xmlns:p14="http://schemas.microsoft.com/office/powerpoint/2010/main" val="287746171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8788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Metodología de Desarrollo</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12</a:t>
            </a:fld>
            <a:endParaRPr lang="es-ES"/>
          </a:p>
        </p:txBody>
      </p:sp>
      <p:graphicFrame>
        <p:nvGraphicFramePr>
          <p:cNvPr id="4" name="Diagram 3">
            <a:extLst>
              <a:ext uri="{FF2B5EF4-FFF2-40B4-BE49-F238E27FC236}">
                <a16:creationId xmlns:a16="http://schemas.microsoft.com/office/drawing/2014/main" id="{1D93C347-1D7E-449D-888A-2D7B6BFC67C3}"/>
              </a:ext>
            </a:extLst>
          </p:cNvPr>
          <p:cNvGraphicFramePr/>
          <p:nvPr>
            <p:extLst>
              <p:ext uri="{D42A27DB-BD31-4B8C-83A1-F6EECF244321}">
                <p14:modId xmlns:p14="http://schemas.microsoft.com/office/powerpoint/2010/main" val="785966573"/>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63265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Primera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13</a:t>
            </a:fld>
            <a:endParaRPr lang="es-ES"/>
          </a:p>
        </p:txBody>
      </p:sp>
      <p:pic>
        <p:nvPicPr>
          <p:cNvPr id="7" name="Picture 6">
            <a:extLst>
              <a:ext uri="{FF2B5EF4-FFF2-40B4-BE49-F238E27FC236}">
                <a16:creationId xmlns:a16="http://schemas.microsoft.com/office/drawing/2014/main" id="{AF987D05-AE4A-40C4-A0BF-53FC93F65DAA}"/>
              </a:ext>
            </a:extLst>
          </p:cNvPr>
          <p:cNvPicPr/>
          <p:nvPr/>
        </p:nvPicPr>
        <p:blipFill rotWithShape="1">
          <a:blip r:embed="rId3"/>
          <a:srcRect l="1085" r="3054"/>
          <a:stretch/>
        </p:blipFill>
        <p:spPr>
          <a:xfrm>
            <a:off x="827905" y="2477909"/>
            <a:ext cx="6217795" cy="2936584"/>
          </a:xfrm>
          <a:prstGeom prst="rect">
            <a:avLst/>
          </a:prstGeom>
        </p:spPr>
        <p:style>
          <a:lnRef idx="2">
            <a:schemeClr val="dk1"/>
          </a:lnRef>
          <a:fillRef idx="1">
            <a:schemeClr val="lt1"/>
          </a:fillRef>
          <a:effectRef idx="0">
            <a:schemeClr val="dk1"/>
          </a:effectRef>
          <a:fontRef idx="minor">
            <a:schemeClr val="dk1"/>
          </a:fontRef>
        </p:style>
      </p:pic>
      <p:cxnSp>
        <p:nvCxnSpPr>
          <p:cNvPr id="10" name="Straight Connector 9">
            <a:extLst>
              <a:ext uri="{FF2B5EF4-FFF2-40B4-BE49-F238E27FC236}">
                <a16:creationId xmlns:a16="http://schemas.microsoft.com/office/drawing/2014/main" id="{98F82A12-0EF2-44ED-996B-CCE3308D473D}"/>
              </a:ext>
            </a:extLst>
          </p:cNvPr>
          <p:cNvCxnSpPr>
            <a:cxnSpLocks/>
          </p:cNvCxnSpPr>
          <p:nvPr/>
        </p:nvCxnSpPr>
        <p:spPr>
          <a:xfrm>
            <a:off x="7192807" y="2442944"/>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13B9B004-CA26-43D6-AA65-3B3EDCDFA228}"/>
              </a:ext>
            </a:extLst>
          </p:cNvPr>
          <p:cNvPicPr/>
          <p:nvPr/>
        </p:nvPicPr>
        <p:blipFill rotWithShape="1">
          <a:blip r:embed="rId4">
            <a:extLst>
              <a:ext uri="{28A0092B-C50C-407E-A947-70E740481C1C}">
                <a14:useLocalDpi xmlns:a14="http://schemas.microsoft.com/office/drawing/2010/main" val="0"/>
              </a:ext>
            </a:extLst>
          </a:blip>
          <a:srcRect l="19291" r="25510"/>
          <a:stretch/>
        </p:blipFill>
        <p:spPr bwMode="auto">
          <a:xfrm>
            <a:off x="7276371" y="1625882"/>
            <a:ext cx="4420253" cy="2433415"/>
          </a:xfrm>
          <a:prstGeom prst="rect">
            <a:avLst/>
          </a:prstGeom>
          <a:ln/>
        </p:spPr>
        <p:style>
          <a:lnRef idx="2">
            <a:schemeClr val="accent1"/>
          </a:lnRef>
          <a:fillRef idx="1">
            <a:schemeClr val="lt1"/>
          </a:fillRef>
          <a:effectRef idx="0">
            <a:schemeClr val="accent1"/>
          </a:effectRef>
          <a:fontRef idx="minor">
            <a:schemeClr val="dk1"/>
          </a:fontRef>
        </p:style>
      </p:pic>
      <p:pic>
        <p:nvPicPr>
          <p:cNvPr id="11" name="Picture 10">
            <a:extLst>
              <a:ext uri="{FF2B5EF4-FFF2-40B4-BE49-F238E27FC236}">
                <a16:creationId xmlns:a16="http://schemas.microsoft.com/office/drawing/2014/main" id="{F4525307-C436-45A7-A4AC-D1BBDBAC9C6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613" y="3673476"/>
            <a:ext cx="2475612" cy="243341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899798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Segunda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14</a:t>
            </a:fld>
            <a:endParaRPr lang="es-ES"/>
          </a:p>
        </p:txBody>
      </p:sp>
      <p:graphicFrame>
        <p:nvGraphicFramePr>
          <p:cNvPr id="4" name="Diagram 3">
            <a:extLst>
              <a:ext uri="{FF2B5EF4-FFF2-40B4-BE49-F238E27FC236}">
                <a16:creationId xmlns:a16="http://schemas.microsoft.com/office/drawing/2014/main" id="{1D93C347-1D7E-449D-888A-2D7B6BFC67C3}"/>
              </a:ext>
            </a:extLst>
          </p:cNvPr>
          <p:cNvGraphicFramePr/>
          <p:nvPr>
            <p:extLst>
              <p:ext uri="{D42A27DB-BD31-4B8C-83A1-F6EECF244321}">
                <p14:modId xmlns:p14="http://schemas.microsoft.com/office/powerpoint/2010/main" val="3384174465"/>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7737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Segunda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15</a:t>
            </a:fld>
            <a:endParaRPr lang="es-ES"/>
          </a:p>
        </p:txBody>
      </p:sp>
      <p:pic>
        <p:nvPicPr>
          <p:cNvPr id="8" name="Picture 7">
            <a:extLst>
              <a:ext uri="{FF2B5EF4-FFF2-40B4-BE49-F238E27FC236}">
                <a16:creationId xmlns:a16="http://schemas.microsoft.com/office/drawing/2014/main" id="{0E505D0F-1E71-4AF0-93C7-8C07666A67BC}"/>
              </a:ext>
            </a:extLst>
          </p:cNvPr>
          <p:cNvPicPr/>
          <p:nvPr/>
        </p:nvPicPr>
        <p:blipFill>
          <a:blip r:embed="rId3"/>
          <a:stretch>
            <a:fillRect/>
          </a:stretch>
        </p:blipFill>
        <p:spPr>
          <a:xfrm>
            <a:off x="632181" y="2465632"/>
            <a:ext cx="5606428" cy="2526620"/>
          </a:xfrm>
          <a:prstGeom prst="rect">
            <a:avLst/>
          </a:prstGeom>
        </p:spPr>
        <p:style>
          <a:lnRef idx="2">
            <a:schemeClr val="dk1"/>
          </a:lnRef>
          <a:fillRef idx="1">
            <a:schemeClr val="lt1"/>
          </a:fillRef>
          <a:effectRef idx="0">
            <a:schemeClr val="dk1"/>
          </a:effectRef>
          <a:fontRef idx="minor">
            <a:schemeClr val="dk1"/>
          </a:fontRef>
        </p:style>
      </p:pic>
      <p:cxnSp>
        <p:nvCxnSpPr>
          <p:cNvPr id="7" name="Straight Connector 6">
            <a:extLst>
              <a:ext uri="{FF2B5EF4-FFF2-40B4-BE49-F238E27FC236}">
                <a16:creationId xmlns:a16="http://schemas.microsoft.com/office/drawing/2014/main" id="{A47E3AB4-23A9-44F9-84C6-FBD351088E9A}"/>
              </a:ext>
            </a:extLst>
          </p:cNvPr>
          <p:cNvCxnSpPr>
            <a:cxnSpLocks/>
          </p:cNvCxnSpPr>
          <p:nvPr/>
        </p:nvCxnSpPr>
        <p:spPr>
          <a:xfrm>
            <a:off x="6439045" y="2282307"/>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FBA693F9-53C6-467E-B7D3-14490BB0DEF2}"/>
              </a:ext>
            </a:extLst>
          </p:cNvPr>
          <p:cNvPicPr/>
          <p:nvPr/>
        </p:nvPicPr>
        <p:blipFill rotWithShape="1">
          <a:blip r:embed="rId4"/>
          <a:srcRect l="50000" t="4798" r="2258" b="3658"/>
          <a:stretch/>
        </p:blipFill>
        <p:spPr>
          <a:xfrm>
            <a:off x="6639482" y="2058984"/>
            <a:ext cx="2221709" cy="1973057"/>
          </a:xfrm>
          <a:prstGeom prst="rect">
            <a:avLst/>
          </a:prstGeom>
        </p:spPr>
        <p:style>
          <a:lnRef idx="2">
            <a:schemeClr val="accent1"/>
          </a:lnRef>
          <a:fillRef idx="1">
            <a:schemeClr val="lt1"/>
          </a:fillRef>
          <a:effectRef idx="0">
            <a:schemeClr val="accent1"/>
          </a:effectRef>
          <a:fontRef idx="minor">
            <a:schemeClr val="dk1"/>
          </a:fontRef>
        </p:style>
      </p:pic>
      <p:pic>
        <p:nvPicPr>
          <p:cNvPr id="10" name="Picture 9">
            <a:extLst>
              <a:ext uri="{FF2B5EF4-FFF2-40B4-BE49-F238E27FC236}">
                <a16:creationId xmlns:a16="http://schemas.microsoft.com/office/drawing/2014/main" id="{8D386E2D-844F-4594-8D70-2760F63E0B51}"/>
              </a:ext>
            </a:extLst>
          </p:cNvPr>
          <p:cNvPicPr/>
          <p:nvPr/>
        </p:nvPicPr>
        <p:blipFill>
          <a:blip r:embed="rId5"/>
          <a:stretch>
            <a:fillRect/>
          </a:stretch>
        </p:blipFill>
        <p:spPr>
          <a:xfrm>
            <a:off x="7772771" y="3585370"/>
            <a:ext cx="3325876" cy="2355117"/>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133830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Tercera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16</a:t>
            </a:fld>
            <a:endParaRPr lang="es-ES"/>
          </a:p>
        </p:txBody>
      </p:sp>
      <p:graphicFrame>
        <p:nvGraphicFramePr>
          <p:cNvPr id="4" name="Diagram 3">
            <a:extLst>
              <a:ext uri="{FF2B5EF4-FFF2-40B4-BE49-F238E27FC236}">
                <a16:creationId xmlns:a16="http://schemas.microsoft.com/office/drawing/2014/main" id="{1D93C347-1D7E-449D-888A-2D7B6BFC67C3}"/>
              </a:ext>
            </a:extLst>
          </p:cNvPr>
          <p:cNvGraphicFramePr/>
          <p:nvPr>
            <p:extLst>
              <p:ext uri="{D42A27DB-BD31-4B8C-83A1-F6EECF244321}">
                <p14:modId xmlns:p14="http://schemas.microsoft.com/office/powerpoint/2010/main" val="1540062796"/>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9294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F8182A-CBDA-46A9-964A-A8FEA874BA30}"/>
              </a:ext>
            </a:extLst>
          </p:cNvPr>
          <p:cNvPicPr/>
          <p:nvPr/>
        </p:nvPicPr>
        <p:blipFill rotWithShape="1">
          <a:blip r:embed="rId3"/>
          <a:srcRect t="15861" r="424" b="74651"/>
          <a:stretch/>
        </p:blipFill>
        <p:spPr>
          <a:xfrm>
            <a:off x="6266051" y="1970489"/>
            <a:ext cx="4852085" cy="441706"/>
          </a:xfrm>
          <a:prstGeom prst="rect">
            <a:avLst/>
          </a:prstGeom>
        </p:spPr>
      </p:pic>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Tercera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17</a:t>
            </a:fld>
            <a:endParaRPr lang="es-ES"/>
          </a:p>
        </p:txBody>
      </p:sp>
      <p:pic>
        <p:nvPicPr>
          <p:cNvPr id="7" name="Picture 6">
            <a:extLst>
              <a:ext uri="{FF2B5EF4-FFF2-40B4-BE49-F238E27FC236}">
                <a16:creationId xmlns:a16="http://schemas.microsoft.com/office/drawing/2014/main" id="{2E395811-3FF0-4FF7-89EA-C96103903F38}"/>
              </a:ext>
            </a:extLst>
          </p:cNvPr>
          <p:cNvPicPr/>
          <p:nvPr/>
        </p:nvPicPr>
        <p:blipFill>
          <a:blip r:embed="rId4"/>
          <a:stretch>
            <a:fillRect/>
          </a:stretch>
        </p:blipFill>
        <p:spPr>
          <a:xfrm>
            <a:off x="521043" y="2493734"/>
            <a:ext cx="5574957" cy="2521636"/>
          </a:xfrm>
          <a:prstGeom prst="rect">
            <a:avLst/>
          </a:prstGeom>
        </p:spPr>
        <p:style>
          <a:lnRef idx="2">
            <a:schemeClr val="dk1"/>
          </a:lnRef>
          <a:fillRef idx="1">
            <a:schemeClr val="lt1"/>
          </a:fillRef>
          <a:effectRef idx="0">
            <a:schemeClr val="dk1"/>
          </a:effectRef>
          <a:fontRef idx="minor">
            <a:schemeClr val="dk1"/>
          </a:fontRef>
        </p:style>
      </p:pic>
      <p:cxnSp>
        <p:nvCxnSpPr>
          <p:cNvPr id="8" name="Straight Connector 7">
            <a:extLst>
              <a:ext uri="{FF2B5EF4-FFF2-40B4-BE49-F238E27FC236}">
                <a16:creationId xmlns:a16="http://schemas.microsoft.com/office/drawing/2014/main" id="{7BFD415D-176B-4504-BABA-26FE78D1314E}"/>
              </a:ext>
            </a:extLst>
          </p:cNvPr>
          <p:cNvCxnSpPr>
            <a:cxnSpLocks/>
          </p:cNvCxnSpPr>
          <p:nvPr/>
        </p:nvCxnSpPr>
        <p:spPr>
          <a:xfrm>
            <a:off x="6266051" y="2294664"/>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0F3E06A1-003A-4881-B2B4-5087825590EC}"/>
              </a:ext>
            </a:extLst>
          </p:cNvPr>
          <p:cNvPicPr/>
          <p:nvPr/>
        </p:nvPicPr>
        <p:blipFill rotWithShape="1">
          <a:blip r:embed="rId3"/>
          <a:srcRect l="19998" t="38851" r="19601" b="1958"/>
          <a:stretch/>
        </p:blipFill>
        <p:spPr>
          <a:xfrm>
            <a:off x="6436103" y="2412195"/>
            <a:ext cx="2391960" cy="1904910"/>
          </a:xfrm>
          <a:prstGeom prst="rect">
            <a:avLst/>
          </a:prstGeom>
        </p:spPr>
      </p:pic>
      <p:pic>
        <p:nvPicPr>
          <p:cNvPr id="11" name="Picture 10">
            <a:extLst>
              <a:ext uri="{FF2B5EF4-FFF2-40B4-BE49-F238E27FC236}">
                <a16:creationId xmlns:a16="http://schemas.microsoft.com/office/drawing/2014/main" id="{8EE4E13E-63AE-4BCB-A098-D0A904E861B9}"/>
              </a:ext>
            </a:extLst>
          </p:cNvPr>
          <p:cNvPicPr/>
          <p:nvPr/>
        </p:nvPicPr>
        <p:blipFill>
          <a:blip r:embed="rId5"/>
          <a:stretch>
            <a:fillRect/>
          </a:stretch>
        </p:blipFill>
        <p:spPr>
          <a:xfrm>
            <a:off x="8632380" y="3192289"/>
            <a:ext cx="2614478" cy="2507034"/>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0064844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Cuarta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18</a:t>
            </a:fld>
            <a:endParaRPr lang="es-ES"/>
          </a:p>
        </p:txBody>
      </p:sp>
      <p:graphicFrame>
        <p:nvGraphicFramePr>
          <p:cNvPr id="4" name="Diagram 3">
            <a:extLst>
              <a:ext uri="{FF2B5EF4-FFF2-40B4-BE49-F238E27FC236}">
                <a16:creationId xmlns:a16="http://schemas.microsoft.com/office/drawing/2014/main" id="{1D93C347-1D7E-449D-888A-2D7B6BFC67C3}"/>
              </a:ext>
            </a:extLst>
          </p:cNvPr>
          <p:cNvGraphicFramePr/>
          <p:nvPr>
            <p:extLst>
              <p:ext uri="{D42A27DB-BD31-4B8C-83A1-F6EECF244321}">
                <p14:modId xmlns:p14="http://schemas.microsoft.com/office/powerpoint/2010/main" val="1190299079"/>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37265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 Cuarta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19</a:t>
            </a:fld>
            <a:endParaRPr lang="es-ES"/>
          </a:p>
        </p:txBody>
      </p:sp>
      <p:pic>
        <p:nvPicPr>
          <p:cNvPr id="8" name="Picture 7">
            <a:extLst>
              <a:ext uri="{FF2B5EF4-FFF2-40B4-BE49-F238E27FC236}">
                <a16:creationId xmlns:a16="http://schemas.microsoft.com/office/drawing/2014/main" id="{F617CACD-741E-4F33-A046-24FEE8FD7210}"/>
              </a:ext>
            </a:extLst>
          </p:cNvPr>
          <p:cNvPicPr/>
          <p:nvPr/>
        </p:nvPicPr>
        <p:blipFill rotWithShape="1">
          <a:blip r:embed="rId3"/>
          <a:srcRect l="4323"/>
          <a:stretch/>
        </p:blipFill>
        <p:spPr bwMode="auto">
          <a:xfrm>
            <a:off x="440825" y="2493734"/>
            <a:ext cx="5655175" cy="2432557"/>
          </a:xfrm>
          <a:prstGeom prst="rect">
            <a:avLst/>
          </a:prstGeom>
          <a:ln>
            <a:noFill/>
          </a:ln>
          <a:extLst>
            <a:ext uri="{53640926-AAD7-44D8-BBD7-CCE9431645EC}">
              <a14:shadowObscured xmlns:a14="http://schemas.microsoft.com/office/drawing/2010/main"/>
            </a:ext>
          </a:extLst>
        </p:spPr>
      </p:pic>
      <p:cxnSp>
        <p:nvCxnSpPr>
          <p:cNvPr id="7" name="Straight Connector 6">
            <a:extLst>
              <a:ext uri="{FF2B5EF4-FFF2-40B4-BE49-F238E27FC236}">
                <a16:creationId xmlns:a16="http://schemas.microsoft.com/office/drawing/2014/main" id="{F800F5D3-346F-40A6-BCAA-F82D815F28D5}"/>
              </a:ext>
            </a:extLst>
          </p:cNvPr>
          <p:cNvCxnSpPr>
            <a:cxnSpLocks/>
          </p:cNvCxnSpPr>
          <p:nvPr/>
        </p:nvCxnSpPr>
        <p:spPr>
          <a:xfrm>
            <a:off x="6204267" y="2294664"/>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EC21C611-E00B-4399-AB25-17C6565C77A5}"/>
              </a:ext>
            </a:extLst>
          </p:cNvPr>
          <p:cNvPicPr/>
          <p:nvPr/>
        </p:nvPicPr>
        <p:blipFill>
          <a:blip r:embed="rId4"/>
          <a:stretch>
            <a:fillRect/>
          </a:stretch>
        </p:blipFill>
        <p:spPr>
          <a:xfrm>
            <a:off x="6665512" y="2121110"/>
            <a:ext cx="2287912" cy="1226974"/>
          </a:xfrm>
          <a:prstGeom prst="rect">
            <a:avLst/>
          </a:prstGeom>
        </p:spPr>
        <p:style>
          <a:lnRef idx="2">
            <a:schemeClr val="accent1"/>
          </a:lnRef>
          <a:fillRef idx="1">
            <a:schemeClr val="lt1"/>
          </a:fillRef>
          <a:effectRef idx="0">
            <a:schemeClr val="accent1"/>
          </a:effectRef>
          <a:fontRef idx="minor">
            <a:schemeClr val="dk1"/>
          </a:fontRef>
        </p:style>
      </p:pic>
      <p:pic>
        <p:nvPicPr>
          <p:cNvPr id="10" name="Picture 9">
            <a:extLst>
              <a:ext uri="{FF2B5EF4-FFF2-40B4-BE49-F238E27FC236}">
                <a16:creationId xmlns:a16="http://schemas.microsoft.com/office/drawing/2014/main" id="{4B77126B-00DB-42A0-B900-63C64E81F311}"/>
              </a:ext>
            </a:extLst>
          </p:cNvPr>
          <p:cNvPicPr/>
          <p:nvPr/>
        </p:nvPicPr>
        <p:blipFill>
          <a:blip r:embed="rId5"/>
          <a:stretch>
            <a:fillRect/>
          </a:stretch>
        </p:blipFill>
        <p:spPr>
          <a:xfrm>
            <a:off x="8953424" y="2121110"/>
            <a:ext cx="2284401" cy="1226974"/>
          </a:xfrm>
          <a:prstGeom prst="rect">
            <a:avLst/>
          </a:prstGeom>
        </p:spPr>
        <p:style>
          <a:lnRef idx="2">
            <a:schemeClr val="accent1"/>
          </a:lnRef>
          <a:fillRef idx="1">
            <a:schemeClr val="lt1"/>
          </a:fillRef>
          <a:effectRef idx="0">
            <a:schemeClr val="accent1"/>
          </a:effectRef>
          <a:fontRef idx="minor">
            <a:schemeClr val="dk1"/>
          </a:fontRef>
        </p:style>
      </p:pic>
      <p:pic>
        <p:nvPicPr>
          <p:cNvPr id="11" name="Picture 10">
            <a:extLst>
              <a:ext uri="{FF2B5EF4-FFF2-40B4-BE49-F238E27FC236}">
                <a16:creationId xmlns:a16="http://schemas.microsoft.com/office/drawing/2014/main" id="{40BFCA69-889B-4C17-A52F-1AE01F125A8A}"/>
              </a:ext>
            </a:extLst>
          </p:cNvPr>
          <p:cNvPicPr/>
          <p:nvPr/>
        </p:nvPicPr>
        <p:blipFill rotWithShape="1">
          <a:blip r:embed="rId6"/>
          <a:srcRect t="21097"/>
          <a:stretch/>
        </p:blipFill>
        <p:spPr>
          <a:xfrm>
            <a:off x="7308652" y="3621553"/>
            <a:ext cx="3354858" cy="2224080"/>
          </a:xfrm>
          <a:prstGeom prst="rect">
            <a:avLst/>
          </a:prstGeom>
        </p:spPr>
      </p:pic>
    </p:spTree>
    <p:extLst>
      <p:ext uri="{BB962C8B-B14F-4D97-AF65-F5344CB8AC3E}">
        <p14:creationId xmlns:p14="http://schemas.microsoft.com/office/powerpoint/2010/main" val="8471953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7CD81-2B2B-4AC5-A7FD-5B27E7073E1F}"/>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cs typeface="Calibri Light"/>
              </a:rPr>
              <a:t>Presentación del Proyecto de </a:t>
            </a:r>
            <a:r>
              <a:rPr lang="es-CO" b="1" dirty="0">
                <a:solidFill>
                  <a:schemeClr val="accent1"/>
                </a:solidFill>
                <a:cs typeface="Calibri Light"/>
              </a:rPr>
              <a:t>Tesis</a:t>
            </a:r>
            <a:endParaRPr lang="es-CO" b="1" dirty="0">
              <a:solidFill>
                <a:schemeClr val="accent1"/>
              </a:solidFill>
            </a:endParaRPr>
          </a:p>
        </p:txBody>
      </p:sp>
      <p:cxnSp>
        <p:nvCxnSpPr>
          <p:cNvPr id="6"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945037-DC05-4E0C-BA98-B07AF17B847D}"/>
              </a:ext>
            </a:extLst>
          </p:cNvPr>
          <p:cNvSpPr>
            <a:spLocks noGrp="1"/>
          </p:cNvSpPr>
          <p:nvPr>
            <p:ph idx="1"/>
          </p:nvPr>
        </p:nvSpPr>
        <p:spPr>
          <a:xfrm>
            <a:off x="4976031" y="2057400"/>
            <a:ext cx="6377769" cy="3546891"/>
          </a:xfrm>
        </p:spPr>
        <p:txBody>
          <a:bodyPr vert="horz" lIns="91440" tIns="45720" rIns="91440" bIns="45720" rtlCol="0" anchor="ctr">
            <a:normAutofit/>
          </a:bodyPr>
          <a:lstStyle/>
          <a:p>
            <a:pPr marL="0" indent="0">
              <a:buNone/>
            </a:pPr>
            <a:r>
              <a:rPr lang="en-US" sz="2400" dirty="0">
                <a:cs typeface="Calibri"/>
              </a:rPr>
              <a:t>1. </a:t>
            </a:r>
            <a:r>
              <a:rPr lang="en-US" sz="2400" dirty="0">
                <a:ea typeface="+mn-lt"/>
                <a:cs typeface="+mn-lt"/>
              </a:rPr>
              <a:t>ANTECEDENTES</a:t>
            </a:r>
            <a:endParaRPr lang="en-US" sz="2400" dirty="0" err="1">
              <a:cs typeface="Calibri"/>
            </a:endParaRPr>
          </a:p>
          <a:p>
            <a:pPr>
              <a:buNone/>
            </a:pPr>
            <a:r>
              <a:rPr lang="en-US" sz="2400" dirty="0">
                <a:ea typeface="+mn-lt"/>
                <a:cs typeface="+mn-lt"/>
              </a:rPr>
              <a:t>2. PLANTEAMIENTO DEL PROBLEMA</a:t>
            </a:r>
            <a:endParaRPr lang="en-US" dirty="0"/>
          </a:p>
          <a:p>
            <a:pPr>
              <a:buNone/>
            </a:pPr>
            <a:r>
              <a:rPr lang="en-US" sz="2400" dirty="0">
                <a:ea typeface="+mn-lt"/>
                <a:cs typeface="+mn-lt"/>
              </a:rPr>
              <a:t>3. JUSTIFICACIÓN</a:t>
            </a:r>
            <a:endParaRPr lang="en-US" dirty="0"/>
          </a:p>
          <a:p>
            <a:pPr>
              <a:buNone/>
            </a:pPr>
            <a:r>
              <a:rPr lang="en-US" sz="2400" dirty="0">
                <a:ea typeface="+mn-lt"/>
                <a:cs typeface="+mn-lt"/>
              </a:rPr>
              <a:t>4. OBJETIVOS</a:t>
            </a:r>
            <a:endParaRPr lang="en-US" dirty="0"/>
          </a:p>
          <a:p>
            <a:pPr>
              <a:buNone/>
            </a:pPr>
            <a:r>
              <a:rPr lang="en-US" sz="2400" dirty="0">
                <a:ea typeface="+mn-lt"/>
                <a:cs typeface="+mn-lt"/>
              </a:rPr>
              <a:t>5. IMPLEMENTACIÓN Y DESARROLLO</a:t>
            </a:r>
          </a:p>
          <a:p>
            <a:pPr>
              <a:buNone/>
            </a:pPr>
            <a:r>
              <a:rPr lang="en-US" sz="2400" dirty="0">
                <a:ea typeface="+mn-lt"/>
                <a:cs typeface="+mn-lt"/>
              </a:rPr>
              <a:t>6. ANÁLISIS DE RESULTADOS</a:t>
            </a:r>
            <a:endParaRPr lang="en-US" dirty="0"/>
          </a:p>
          <a:p>
            <a:pPr>
              <a:buNone/>
            </a:pPr>
            <a:r>
              <a:rPr lang="en-US" sz="2400" dirty="0">
                <a:ea typeface="+mn-lt"/>
                <a:cs typeface="+mn-lt"/>
              </a:rPr>
              <a:t>7. CONCLUSIONES Y RECOMENDACIONES</a:t>
            </a:r>
            <a:endParaRPr lang="en-US" dirty="0"/>
          </a:p>
          <a:p>
            <a:pPr marL="0" indent="0">
              <a:buNone/>
            </a:pPr>
            <a:endParaRPr lang="en-US" sz="2400" dirty="0">
              <a:cs typeface="Calibri"/>
            </a:endParaRPr>
          </a:p>
          <a:p>
            <a:pPr marL="0" indent="0">
              <a:buNone/>
            </a:pPr>
            <a:endParaRPr lang="en-US" sz="2400" dirty="0">
              <a:cs typeface="Calibri"/>
            </a:endParaRPr>
          </a:p>
        </p:txBody>
      </p:sp>
      <p:sp>
        <p:nvSpPr>
          <p:cNvPr id="7" name="Marcador de número de diapositiva 6"/>
          <p:cNvSpPr>
            <a:spLocks noGrp="1"/>
          </p:cNvSpPr>
          <p:nvPr>
            <p:ph type="sldNum" sz="quarter" idx="12"/>
          </p:nvPr>
        </p:nvSpPr>
        <p:spPr/>
        <p:txBody>
          <a:bodyPr/>
          <a:lstStyle/>
          <a:p>
            <a:fld id="{0F1556C4-DFC3-4611-A7CC-780699185E26}" type="slidenum">
              <a:rPr lang="es-ES" smtClean="0"/>
              <a:t>2</a:t>
            </a:fld>
            <a:endParaRPr lang="es-ES"/>
          </a:p>
        </p:txBody>
      </p:sp>
    </p:spTree>
    <p:extLst>
      <p:ext uri="{BB962C8B-B14F-4D97-AF65-F5344CB8AC3E}">
        <p14:creationId xmlns:p14="http://schemas.microsoft.com/office/powerpoint/2010/main" val="390055795"/>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Quinta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20</a:t>
            </a:fld>
            <a:endParaRPr lang="es-ES"/>
          </a:p>
        </p:txBody>
      </p:sp>
      <p:graphicFrame>
        <p:nvGraphicFramePr>
          <p:cNvPr id="4" name="Diagram 3">
            <a:extLst>
              <a:ext uri="{FF2B5EF4-FFF2-40B4-BE49-F238E27FC236}">
                <a16:creationId xmlns:a16="http://schemas.microsoft.com/office/drawing/2014/main" id="{1D93C347-1D7E-449D-888A-2D7B6BFC67C3}"/>
              </a:ext>
            </a:extLst>
          </p:cNvPr>
          <p:cNvGraphicFramePr/>
          <p:nvPr>
            <p:extLst>
              <p:ext uri="{D42A27DB-BD31-4B8C-83A1-F6EECF244321}">
                <p14:modId xmlns:p14="http://schemas.microsoft.com/office/powerpoint/2010/main" val="3214259385"/>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02110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 Quinta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21</a:t>
            </a:fld>
            <a:endParaRPr lang="es-ES"/>
          </a:p>
        </p:txBody>
      </p:sp>
      <p:pic>
        <p:nvPicPr>
          <p:cNvPr id="7" name="Picture 6">
            <a:extLst>
              <a:ext uri="{FF2B5EF4-FFF2-40B4-BE49-F238E27FC236}">
                <a16:creationId xmlns:a16="http://schemas.microsoft.com/office/drawing/2014/main" id="{0DDF86C2-B3E6-4AC1-8EC2-9F2F85D13B16}"/>
              </a:ext>
            </a:extLst>
          </p:cNvPr>
          <p:cNvPicPr/>
          <p:nvPr/>
        </p:nvPicPr>
        <p:blipFill rotWithShape="1">
          <a:blip r:embed="rId3"/>
          <a:srcRect b="49634"/>
          <a:stretch/>
        </p:blipFill>
        <p:spPr>
          <a:xfrm>
            <a:off x="838200" y="2754992"/>
            <a:ext cx="4805999" cy="2172376"/>
          </a:xfrm>
          <a:prstGeom prst="rect">
            <a:avLst/>
          </a:prstGeom>
        </p:spPr>
      </p:pic>
      <p:cxnSp>
        <p:nvCxnSpPr>
          <p:cNvPr id="8" name="Straight Connector 7">
            <a:extLst>
              <a:ext uri="{FF2B5EF4-FFF2-40B4-BE49-F238E27FC236}">
                <a16:creationId xmlns:a16="http://schemas.microsoft.com/office/drawing/2014/main" id="{66FD4E8B-7621-4396-A7FF-37B41CA0FE45}"/>
              </a:ext>
            </a:extLst>
          </p:cNvPr>
          <p:cNvCxnSpPr>
            <a:cxnSpLocks/>
          </p:cNvCxnSpPr>
          <p:nvPr/>
        </p:nvCxnSpPr>
        <p:spPr>
          <a:xfrm>
            <a:off x="6096000" y="2269951"/>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6DAFF824-F4D1-4328-9DDF-7CE27F44147C}"/>
              </a:ext>
            </a:extLst>
          </p:cNvPr>
          <p:cNvPicPr/>
          <p:nvPr/>
        </p:nvPicPr>
        <p:blipFill rotWithShape="1">
          <a:blip r:embed="rId4"/>
          <a:srcRect r="65885"/>
          <a:stretch/>
        </p:blipFill>
        <p:spPr>
          <a:xfrm>
            <a:off x="6547675" y="2948310"/>
            <a:ext cx="2743200" cy="3074047"/>
          </a:xfrm>
          <a:prstGeom prst="rect">
            <a:avLst/>
          </a:prstGeom>
        </p:spPr>
      </p:pic>
      <p:pic>
        <p:nvPicPr>
          <p:cNvPr id="10" name="Picture 9">
            <a:extLst>
              <a:ext uri="{FF2B5EF4-FFF2-40B4-BE49-F238E27FC236}">
                <a16:creationId xmlns:a16="http://schemas.microsoft.com/office/drawing/2014/main" id="{C87970FC-B3B6-4CBB-AB82-567A9F8903F4}"/>
              </a:ext>
            </a:extLst>
          </p:cNvPr>
          <p:cNvPicPr/>
          <p:nvPr/>
        </p:nvPicPr>
        <p:blipFill rotWithShape="1">
          <a:blip r:embed="rId4"/>
          <a:srcRect l="36560" t="10404" b="11195"/>
          <a:stretch/>
        </p:blipFill>
        <p:spPr>
          <a:xfrm>
            <a:off x="7218841" y="1968492"/>
            <a:ext cx="4134960" cy="2204937"/>
          </a:xfrm>
          <a:prstGeom prst="rect">
            <a:avLst/>
          </a:prstGeom>
        </p:spPr>
      </p:pic>
      <p:pic>
        <p:nvPicPr>
          <p:cNvPr id="12" name="Picture 11">
            <a:extLst>
              <a:ext uri="{FF2B5EF4-FFF2-40B4-BE49-F238E27FC236}">
                <a16:creationId xmlns:a16="http://schemas.microsoft.com/office/drawing/2014/main" id="{1ECF1A27-4A56-49AB-80F7-5BF695A7D0C1}"/>
              </a:ext>
            </a:extLst>
          </p:cNvPr>
          <p:cNvPicPr/>
          <p:nvPr/>
        </p:nvPicPr>
        <p:blipFill>
          <a:blip r:embed="rId5"/>
          <a:stretch>
            <a:fillRect/>
          </a:stretch>
        </p:blipFill>
        <p:spPr>
          <a:xfrm>
            <a:off x="9553781" y="4257963"/>
            <a:ext cx="1519607" cy="736257"/>
          </a:xfrm>
          <a:prstGeom prst="rect">
            <a:avLst/>
          </a:prstGeom>
        </p:spPr>
      </p:pic>
      <p:pic>
        <p:nvPicPr>
          <p:cNvPr id="14" name="Picture 13">
            <a:extLst>
              <a:ext uri="{FF2B5EF4-FFF2-40B4-BE49-F238E27FC236}">
                <a16:creationId xmlns:a16="http://schemas.microsoft.com/office/drawing/2014/main" id="{4F2AB7AE-4E5C-423B-9B50-7FA3C13FA45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5955" y="4250918"/>
            <a:ext cx="760846" cy="377079"/>
          </a:xfrm>
          <a:prstGeom prst="rect">
            <a:avLst/>
          </a:prstGeom>
          <a:noFill/>
          <a:ln>
            <a:noFill/>
          </a:ln>
        </p:spPr>
      </p:pic>
      <p:pic>
        <p:nvPicPr>
          <p:cNvPr id="15" name="Picture 14">
            <a:extLst>
              <a:ext uri="{FF2B5EF4-FFF2-40B4-BE49-F238E27FC236}">
                <a16:creationId xmlns:a16="http://schemas.microsoft.com/office/drawing/2014/main" id="{ACD6ED09-8299-4445-8C9B-957FF394E166}"/>
              </a:ext>
            </a:extLst>
          </p:cNvPr>
          <p:cNvPicPr/>
          <p:nvPr/>
        </p:nvPicPr>
        <p:blipFill>
          <a:blip r:embed="rId7"/>
          <a:stretch>
            <a:fillRect/>
          </a:stretch>
        </p:blipFill>
        <p:spPr>
          <a:xfrm>
            <a:off x="9610968" y="5046864"/>
            <a:ext cx="1471135" cy="736257"/>
          </a:xfrm>
          <a:prstGeom prst="rect">
            <a:avLst/>
          </a:prstGeom>
        </p:spPr>
      </p:pic>
    </p:spTree>
    <p:extLst>
      <p:ext uri="{BB962C8B-B14F-4D97-AF65-F5344CB8AC3E}">
        <p14:creationId xmlns:p14="http://schemas.microsoft.com/office/powerpoint/2010/main" val="168660228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Sexta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22</a:t>
            </a:fld>
            <a:endParaRPr lang="es-ES"/>
          </a:p>
        </p:txBody>
      </p:sp>
      <p:graphicFrame>
        <p:nvGraphicFramePr>
          <p:cNvPr id="7" name="Diagram 6">
            <a:extLst>
              <a:ext uri="{FF2B5EF4-FFF2-40B4-BE49-F238E27FC236}">
                <a16:creationId xmlns:a16="http://schemas.microsoft.com/office/drawing/2014/main" id="{D33D97F8-1606-422D-B7BC-AE618778934A}"/>
              </a:ext>
            </a:extLst>
          </p:cNvPr>
          <p:cNvGraphicFramePr/>
          <p:nvPr>
            <p:extLst>
              <p:ext uri="{D42A27DB-BD31-4B8C-83A1-F6EECF244321}">
                <p14:modId xmlns:p14="http://schemas.microsoft.com/office/powerpoint/2010/main" val="1043101342"/>
              </p:ext>
            </p:extLst>
          </p:nvPr>
        </p:nvGraphicFramePr>
        <p:xfrm>
          <a:off x="1592943" y="1841808"/>
          <a:ext cx="9006114"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73478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 Sexta Iteración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23</a:t>
            </a:fld>
            <a:endParaRPr lang="es-ES"/>
          </a:p>
        </p:txBody>
      </p:sp>
      <p:pic>
        <p:nvPicPr>
          <p:cNvPr id="8" name="Picture 7">
            <a:extLst>
              <a:ext uri="{FF2B5EF4-FFF2-40B4-BE49-F238E27FC236}">
                <a16:creationId xmlns:a16="http://schemas.microsoft.com/office/drawing/2014/main" id="{537926F1-CDF6-473F-81AE-7AA7422D60AC}"/>
              </a:ext>
            </a:extLst>
          </p:cNvPr>
          <p:cNvPicPr/>
          <p:nvPr/>
        </p:nvPicPr>
        <p:blipFill>
          <a:blip r:embed="rId3"/>
          <a:stretch>
            <a:fillRect/>
          </a:stretch>
        </p:blipFill>
        <p:spPr>
          <a:xfrm>
            <a:off x="838200" y="2493734"/>
            <a:ext cx="4733329" cy="2460298"/>
          </a:xfrm>
          <a:prstGeom prst="rect">
            <a:avLst/>
          </a:prstGeom>
        </p:spPr>
      </p:pic>
      <p:cxnSp>
        <p:nvCxnSpPr>
          <p:cNvPr id="7" name="Straight Connector 6">
            <a:extLst>
              <a:ext uri="{FF2B5EF4-FFF2-40B4-BE49-F238E27FC236}">
                <a16:creationId xmlns:a16="http://schemas.microsoft.com/office/drawing/2014/main" id="{0B7A4314-2F65-4C21-80C6-425BB8912A51}"/>
              </a:ext>
            </a:extLst>
          </p:cNvPr>
          <p:cNvCxnSpPr>
            <a:cxnSpLocks/>
          </p:cNvCxnSpPr>
          <p:nvPr/>
        </p:nvCxnSpPr>
        <p:spPr>
          <a:xfrm>
            <a:off x="5935362" y="2319378"/>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2899677E-18CB-434D-B30D-DB3B4DBEAD0C}"/>
              </a:ext>
            </a:extLst>
          </p:cNvPr>
          <p:cNvPicPr/>
          <p:nvPr/>
        </p:nvPicPr>
        <p:blipFill>
          <a:blip r:embed="rId4"/>
          <a:stretch>
            <a:fillRect/>
          </a:stretch>
        </p:blipFill>
        <p:spPr>
          <a:xfrm>
            <a:off x="6096000" y="2013168"/>
            <a:ext cx="3644950" cy="2124998"/>
          </a:xfrm>
          <a:prstGeom prst="rect">
            <a:avLst/>
          </a:prstGeom>
        </p:spPr>
      </p:pic>
      <p:pic>
        <p:nvPicPr>
          <p:cNvPr id="10" name="Picture 9">
            <a:extLst>
              <a:ext uri="{FF2B5EF4-FFF2-40B4-BE49-F238E27FC236}">
                <a16:creationId xmlns:a16="http://schemas.microsoft.com/office/drawing/2014/main" id="{A221EF6E-04BB-44A4-BCAD-4122AE7FD55E}"/>
              </a:ext>
            </a:extLst>
          </p:cNvPr>
          <p:cNvPicPr/>
          <p:nvPr/>
        </p:nvPicPr>
        <p:blipFill>
          <a:blip r:embed="rId5"/>
          <a:stretch>
            <a:fillRect/>
          </a:stretch>
        </p:blipFill>
        <p:spPr>
          <a:xfrm>
            <a:off x="7509276" y="3723883"/>
            <a:ext cx="3844524" cy="2033668"/>
          </a:xfrm>
          <a:prstGeom prst="rect">
            <a:avLst/>
          </a:prstGeom>
        </p:spPr>
      </p:pic>
    </p:spTree>
    <p:extLst>
      <p:ext uri="{BB962C8B-B14F-4D97-AF65-F5344CB8AC3E}">
        <p14:creationId xmlns:p14="http://schemas.microsoft.com/office/powerpoint/2010/main" val="287713570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Implementación de Plataforma de Servicio</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24</a:t>
            </a:fld>
            <a:endParaRPr lang="es-ES"/>
          </a:p>
        </p:txBody>
      </p:sp>
      <p:cxnSp>
        <p:nvCxnSpPr>
          <p:cNvPr id="11" name="Straight Connector 10">
            <a:extLst>
              <a:ext uri="{FF2B5EF4-FFF2-40B4-BE49-F238E27FC236}">
                <a16:creationId xmlns:a16="http://schemas.microsoft.com/office/drawing/2014/main" id="{4541BBF9-B506-4337-826C-84A3DFC130D8}"/>
              </a:ext>
            </a:extLst>
          </p:cNvPr>
          <p:cNvCxnSpPr>
            <a:cxnSpLocks/>
          </p:cNvCxnSpPr>
          <p:nvPr/>
        </p:nvCxnSpPr>
        <p:spPr>
          <a:xfrm>
            <a:off x="6096000" y="2543522"/>
            <a:ext cx="0" cy="3080656"/>
          </a:xfrm>
          <a:prstGeom prst="line">
            <a:avLst/>
          </a:prstGeom>
          <a:ln w="19050"/>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1045D57A-7FB6-4CC7-99C3-5D40A9112C9C}"/>
              </a:ext>
            </a:extLst>
          </p:cNvPr>
          <p:cNvPicPr>
            <a:picLocks noChangeAspect="1"/>
          </p:cNvPicPr>
          <p:nvPr/>
        </p:nvPicPr>
        <p:blipFill>
          <a:blip r:embed="rId3"/>
          <a:stretch>
            <a:fillRect/>
          </a:stretch>
        </p:blipFill>
        <p:spPr>
          <a:xfrm>
            <a:off x="1190958" y="2400399"/>
            <a:ext cx="4479313" cy="3366901"/>
          </a:xfrm>
          <a:prstGeom prst="rect">
            <a:avLst/>
          </a:prstGeom>
        </p:spPr>
      </p:pic>
      <p:pic>
        <p:nvPicPr>
          <p:cNvPr id="7" name="Picture 6">
            <a:extLst>
              <a:ext uri="{FF2B5EF4-FFF2-40B4-BE49-F238E27FC236}">
                <a16:creationId xmlns:a16="http://schemas.microsoft.com/office/drawing/2014/main" id="{D1008526-52D7-4673-A637-E5DAD8A3D740}"/>
              </a:ext>
            </a:extLst>
          </p:cNvPr>
          <p:cNvPicPr>
            <a:picLocks noChangeAspect="1"/>
          </p:cNvPicPr>
          <p:nvPr/>
        </p:nvPicPr>
        <p:blipFill>
          <a:blip r:embed="rId4"/>
          <a:stretch>
            <a:fillRect/>
          </a:stretch>
        </p:blipFill>
        <p:spPr>
          <a:xfrm>
            <a:off x="6521730" y="2400398"/>
            <a:ext cx="3812747" cy="3366901"/>
          </a:xfrm>
          <a:prstGeom prst="rect">
            <a:avLst/>
          </a:prstGeom>
        </p:spPr>
      </p:pic>
    </p:spTree>
    <p:extLst>
      <p:ext uri="{BB962C8B-B14F-4D97-AF65-F5344CB8AC3E}">
        <p14:creationId xmlns:p14="http://schemas.microsoft.com/office/powerpoint/2010/main" val="251166123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Análisis de Resultados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25</a:t>
            </a:fld>
            <a:endParaRPr lang="es-ES"/>
          </a:p>
        </p:txBody>
      </p:sp>
      <p:graphicFrame>
        <p:nvGraphicFramePr>
          <p:cNvPr id="7" name="Chart 6">
            <a:extLst>
              <a:ext uri="{FF2B5EF4-FFF2-40B4-BE49-F238E27FC236}">
                <a16:creationId xmlns:a16="http://schemas.microsoft.com/office/drawing/2014/main" id="{10A1AA08-8945-4F51-BF01-587F42C50AAA}"/>
              </a:ext>
            </a:extLst>
          </p:cNvPr>
          <p:cNvGraphicFramePr/>
          <p:nvPr/>
        </p:nvGraphicFramePr>
        <p:xfrm>
          <a:off x="576942" y="2642085"/>
          <a:ext cx="4805883" cy="288353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redondeado 22">
            <a:extLst>
              <a:ext uri="{FF2B5EF4-FFF2-40B4-BE49-F238E27FC236}">
                <a16:creationId xmlns:a16="http://schemas.microsoft.com/office/drawing/2014/main" id="{58504189-BB85-4484-8BA4-9149391FBA58}"/>
              </a:ext>
            </a:extLst>
          </p:cNvPr>
          <p:cNvSpPr/>
          <p:nvPr/>
        </p:nvSpPr>
        <p:spPr>
          <a:xfrm>
            <a:off x="626090" y="1602799"/>
            <a:ext cx="11119682" cy="8584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t>El desarrollo atravesó un total de seis iteraciones; tres de ellas en las que se realizaron pruebas con 3 versiones distintas de YOLO y otras tres que se enfocaron en el reconocimiento de caracteres y refinación del prototipo de software</a:t>
            </a:r>
            <a:endParaRPr lang="es-EC" dirty="0"/>
          </a:p>
        </p:txBody>
      </p:sp>
      <p:sp>
        <p:nvSpPr>
          <p:cNvPr id="10" name="Rectángulo redondeado 23">
            <a:extLst>
              <a:ext uri="{FF2B5EF4-FFF2-40B4-BE49-F238E27FC236}">
                <a16:creationId xmlns:a16="http://schemas.microsoft.com/office/drawing/2014/main" id="{3A6A66B6-34E7-42EE-8FEE-265C37E15291}"/>
              </a:ext>
            </a:extLst>
          </p:cNvPr>
          <p:cNvSpPr/>
          <p:nvPr/>
        </p:nvSpPr>
        <p:spPr>
          <a:xfrm>
            <a:off x="6272959" y="2667104"/>
            <a:ext cx="5306350" cy="7598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YOLO V4 entregó resultados óptimos en tiempos de respuesta y detección.</a:t>
            </a:r>
            <a:endParaRPr lang="es-EC" dirty="0"/>
          </a:p>
        </p:txBody>
      </p:sp>
      <p:cxnSp>
        <p:nvCxnSpPr>
          <p:cNvPr id="11" name="Straight Connector 10">
            <a:extLst>
              <a:ext uri="{FF2B5EF4-FFF2-40B4-BE49-F238E27FC236}">
                <a16:creationId xmlns:a16="http://schemas.microsoft.com/office/drawing/2014/main" id="{4541BBF9-B506-4337-826C-84A3DFC130D8}"/>
              </a:ext>
            </a:extLst>
          </p:cNvPr>
          <p:cNvCxnSpPr>
            <a:cxnSpLocks/>
          </p:cNvCxnSpPr>
          <p:nvPr/>
        </p:nvCxnSpPr>
        <p:spPr>
          <a:xfrm>
            <a:off x="6096000" y="2543522"/>
            <a:ext cx="0" cy="3563369"/>
          </a:xfrm>
          <a:prstGeom prst="line">
            <a:avLst/>
          </a:prstGeom>
          <a:ln w="19050"/>
        </p:spPr>
        <p:style>
          <a:lnRef idx="1">
            <a:schemeClr val="dk1"/>
          </a:lnRef>
          <a:fillRef idx="0">
            <a:schemeClr val="dk1"/>
          </a:fillRef>
          <a:effectRef idx="0">
            <a:schemeClr val="dk1"/>
          </a:effectRef>
          <a:fontRef idx="minor">
            <a:schemeClr val="tx1"/>
          </a:fontRef>
        </p:style>
      </p:cxnSp>
      <p:sp>
        <p:nvSpPr>
          <p:cNvPr id="12" name="Rectángulo redondeado 23">
            <a:extLst>
              <a:ext uri="{FF2B5EF4-FFF2-40B4-BE49-F238E27FC236}">
                <a16:creationId xmlns:a16="http://schemas.microsoft.com/office/drawing/2014/main" id="{CBEEFAAE-6DD9-465B-8379-39E8380F3BAA}"/>
              </a:ext>
            </a:extLst>
          </p:cNvPr>
          <p:cNvSpPr/>
          <p:nvPr/>
        </p:nvSpPr>
        <p:spPr>
          <a:xfrm>
            <a:off x="6272959" y="3503255"/>
            <a:ext cx="5306350" cy="7598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El uso de </a:t>
            </a:r>
            <a:r>
              <a:rPr lang="es-ES" dirty="0" err="1"/>
              <a:t>Tesseract</a:t>
            </a:r>
            <a:r>
              <a:rPr lang="es-ES" dirty="0"/>
              <a:t> OCR generó un promedio de acierto de lectura de un 36%.</a:t>
            </a:r>
            <a:endParaRPr lang="es-EC" dirty="0"/>
          </a:p>
        </p:txBody>
      </p:sp>
      <p:sp>
        <p:nvSpPr>
          <p:cNvPr id="14" name="Rectángulo redondeado 23">
            <a:extLst>
              <a:ext uri="{FF2B5EF4-FFF2-40B4-BE49-F238E27FC236}">
                <a16:creationId xmlns:a16="http://schemas.microsoft.com/office/drawing/2014/main" id="{1A25C3A9-89DA-4D05-ADB8-10DB861F4118}"/>
              </a:ext>
            </a:extLst>
          </p:cNvPr>
          <p:cNvSpPr/>
          <p:nvPr/>
        </p:nvSpPr>
        <p:spPr>
          <a:xfrm>
            <a:off x="6272959" y="4339406"/>
            <a:ext cx="5306350" cy="7598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Google Cloud </a:t>
            </a:r>
            <a:r>
              <a:rPr lang="es-ES" dirty="0" err="1"/>
              <a:t>Vision</a:t>
            </a:r>
            <a:r>
              <a:rPr lang="es-ES" dirty="0"/>
              <a:t> </a:t>
            </a:r>
            <a:r>
              <a:rPr lang="es-ES" dirty="0" err="1"/>
              <a:t>Service</a:t>
            </a:r>
            <a:r>
              <a:rPr lang="es-ES" dirty="0"/>
              <a:t> generó un promedio de acierto de lectura de 73.17%.</a:t>
            </a:r>
            <a:endParaRPr lang="es-EC" dirty="0"/>
          </a:p>
        </p:txBody>
      </p:sp>
      <p:sp>
        <p:nvSpPr>
          <p:cNvPr id="15" name="Rectángulo redondeado 23">
            <a:extLst>
              <a:ext uri="{FF2B5EF4-FFF2-40B4-BE49-F238E27FC236}">
                <a16:creationId xmlns:a16="http://schemas.microsoft.com/office/drawing/2014/main" id="{C18E5292-8377-4539-A2DD-C2DCAB35ABFC}"/>
              </a:ext>
            </a:extLst>
          </p:cNvPr>
          <p:cNvSpPr/>
          <p:nvPr/>
        </p:nvSpPr>
        <p:spPr>
          <a:xfrm>
            <a:off x="6272959" y="5177391"/>
            <a:ext cx="5306350" cy="7598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El trabajo con video en tiempo real, requiere el uso de tecnologías complementarias como JavaScript </a:t>
            </a:r>
            <a:endParaRPr lang="es-EC" dirty="0"/>
          </a:p>
        </p:txBody>
      </p:sp>
    </p:spTree>
    <p:extLst>
      <p:ext uri="{BB962C8B-B14F-4D97-AF65-F5344CB8AC3E}">
        <p14:creationId xmlns:p14="http://schemas.microsoft.com/office/powerpoint/2010/main" val="44346910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Conclusiones y Recomendaciones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26</a:t>
            </a:fld>
            <a:endParaRPr lang="es-ES"/>
          </a:p>
        </p:txBody>
      </p:sp>
      <p:sp>
        <p:nvSpPr>
          <p:cNvPr id="16" name="Rectangle 15">
            <a:extLst>
              <a:ext uri="{FF2B5EF4-FFF2-40B4-BE49-F238E27FC236}">
                <a16:creationId xmlns:a16="http://schemas.microsoft.com/office/drawing/2014/main" id="{6300301F-781D-4169-8164-6BCF1057C30A}"/>
              </a:ext>
            </a:extLst>
          </p:cNvPr>
          <p:cNvSpPr/>
          <p:nvPr/>
        </p:nvSpPr>
        <p:spPr>
          <a:xfrm>
            <a:off x="1293161" y="1669828"/>
            <a:ext cx="9633857" cy="4802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realizó un estudio sobre el uso de visión por computadoras y su aplicación en el campo del reconocimiento de texto, encontrando que el uso de un OCR es fundamental para reconocimiento de texto en 4 de los 5 estudios primarios, a su vez 2 de estos estudios se orientan al trabajo con redes neuronales.</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optó por reconocimiento óptico de caracteres al presentar mejores resultados al realizar el reconocimiento individual de cada carácter que compone la placa vehicular.</a:t>
            </a:r>
            <a:endParaRPr lang="en-US" sz="1800"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D4C80D8A-5A1F-4B88-BFE0-B413723E7BE5}"/>
              </a:ext>
            </a:extLst>
          </p:cNvPr>
          <p:cNvSpPr/>
          <p:nvPr/>
        </p:nvSpPr>
        <p:spPr>
          <a:xfrm rot="16200000">
            <a:off x="-981523" y="4195155"/>
            <a:ext cx="3860440"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CONCLUSIONES</a:t>
            </a:r>
          </a:p>
        </p:txBody>
      </p:sp>
    </p:spTree>
    <p:extLst>
      <p:ext uri="{BB962C8B-B14F-4D97-AF65-F5344CB8AC3E}">
        <p14:creationId xmlns:p14="http://schemas.microsoft.com/office/powerpoint/2010/main" val="142861982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Conclusiones y Recomendaciones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27</a:t>
            </a:fld>
            <a:endParaRPr lang="es-ES"/>
          </a:p>
        </p:txBody>
      </p:sp>
      <p:sp>
        <p:nvSpPr>
          <p:cNvPr id="16" name="Rectangle 15">
            <a:extLst>
              <a:ext uri="{FF2B5EF4-FFF2-40B4-BE49-F238E27FC236}">
                <a16:creationId xmlns:a16="http://schemas.microsoft.com/office/drawing/2014/main" id="{6300301F-781D-4169-8164-6BCF1057C30A}"/>
              </a:ext>
            </a:extLst>
          </p:cNvPr>
          <p:cNvSpPr/>
          <p:nvPr/>
        </p:nvSpPr>
        <p:spPr>
          <a:xfrm>
            <a:off x="1293161" y="1669828"/>
            <a:ext cx="9633857" cy="4802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logró desarrollar un prototipo de software que permite la identificación de placas vehiculares con el uso de una red neuronal convolucional YoloV4 para la detección de placas, y Cloud </a:t>
            </a:r>
            <a:r>
              <a:rPr lang="es-EC" sz="1800" dirty="0" err="1">
                <a:effectLst/>
                <a:latin typeface="Arial" panose="020B0604020202020204" pitchFamily="34" charset="0"/>
                <a:ea typeface="Calibri" panose="020F0502020204030204" pitchFamily="34" charset="0"/>
              </a:rPr>
              <a:t>Vision</a:t>
            </a:r>
            <a:r>
              <a:rPr lang="es-EC" sz="1800" dirty="0">
                <a:effectLst/>
                <a:latin typeface="Arial" panose="020B0604020202020204" pitchFamily="34" charset="0"/>
                <a:ea typeface="Calibri" panose="020F0502020204030204" pitchFamily="34" charset="0"/>
              </a:rPr>
              <a:t> API junto a </a:t>
            </a:r>
            <a:r>
              <a:rPr lang="es-EC" sz="1800" dirty="0" err="1">
                <a:effectLst/>
                <a:latin typeface="Arial" panose="020B0604020202020204" pitchFamily="34" charset="0"/>
                <a:ea typeface="Calibri" panose="020F0502020204030204" pitchFamily="34" charset="0"/>
              </a:rPr>
              <a:t>OpenCV</a:t>
            </a:r>
            <a:r>
              <a:rPr lang="es-EC" sz="1800" dirty="0">
                <a:effectLst/>
                <a:latin typeface="Arial" panose="020B0604020202020204" pitchFamily="34" charset="0"/>
                <a:ea typeface="Calibri" panose="020F0502020204030204" pitchFamily="34" charset="0"/>
              </a:rPr>
              <a:t> para el reconocimiento de caracteres.</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La red neuronal utilizada en el presente prototipo maneja un rango del 81% al 99% en niveles de confianza de detección, el porcentaje de acierto del OCR es de un 73.13% dentro del grupo de pruebas.</a:t>
            </a:r>
            <a:endParaRPr lang="en-US" sz="1800"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D4C80D8A-5A1F-4B88-BFE0-B413723E7BE5}"/>
              </a:ext>
            </a:extLst>
          </p:cNvPr>
          <p:cNvSpPr/>
          <p:nvPr/>
        </p:nvSpPr>
        <p:spPr>
          <a:xfrm rot="16200000">
            <a:off x="-981523" y="4195155"/>
            <a:ext cx="3860440"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CONCLUSIONES</a:t>
            </a:r>
          </a:p>
        </p:txBody>
      </p:sp>
    </p:spTree>
    <p:extLst>
      <p:ext uri="{BB962C8B-B14F-4D97-AF65-F5344CB8AC3E}">
        <p14:creationId xmlns:p14="http://schemas.microsoft.com/office/powerpoint/2010/main" val="240884867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Conclusiones y Recomendaciones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28</a:t>
            </a:fld>
            <a:endParaRPr lang="es-ES"/>
          </a:p>
        </p:txBody>
      </p:sp>
      <p:sp>
        <p:nvSpPr>
          <p:cNvPr id="16" name="Rectangle 15">
            <a:extLst>
              <a:ext uri="{FF2B5EF4-FFF2-40B4-BE49-F238E27FC236}">
                <a16:creationId xmlns:a16="http://schemas.microsoft.com/office/drawing/2014/main" id="{6300301F-781D-4169-8164-6BCF1057C30A}"/>
              </a:ext>
            </a:extLst>
          </p:cNvPr>
          <p:cNvSpPr/>
          <p:nvPr/>
        </p:nvSpPr>
        <p:spPr>
          <a:xfrm>
            <a:off x="1293161" y="1669828"/>
            <a:ext cx="9633857" cy="4802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porcentaje de acierto del OCR del 73.13% se debe a que dentro del grupo de pruebas existen imágenes cuyas placas no manejan la iluminación adecuada, el rango de confianza de la red neuronal varía a causa de la distancia a la que se encuentra la placa vehicular de la cámara.</a:t>
            </a:r>
            <a:endParaRPr lang="en-US" sz="1800"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D4C80D8A-5A1F-4B88-BFE0-B413723E7BE5}"/>
              </a:ext>
            </a:extLst>
          </p:cNvPr>
          <p:cNvSpPr/>
          <p:nvPr/>
        </p:nvSpPr>
        <p:spPr>
          <a:xfrm rot="16200000">
            <a:off x="-981523" y="4195155"/>
            <a:ext cx="3860440"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CONCLUSIONES</a:t>
            </a:r>
          </a:p>
        </p:txBody>
      </p:sp>
    </p:spTree>
    <p:extLst>
      <p:ext uri="{BB962C8B-B14F-4D97-AF65-F5344CB8AC3E}">
        <p14:creationId xmlns:p14="http://schemas.microsoft.com/office/powerpoint/2010/main" val="149893978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Conclusiones y Recomendaciones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29</a:t>
            </a:fld>
            <a:endParaRPr lang="es-ES"/>
          </a:p>
        </p:txBody>
      </p:sp>
      <p:sp>
        <p:nvSpPr>
          <p:cNvPr id="16" name="Rectangle 15">
            <a:extLst>
              <a:ext uri="{FF2B5EF4-FFF2-40B4-BE49-F238E27FC236}">
                <a16:creationId xmlns:a16="http://schemas.microsoft.com/office/drawing/2014/main" id="{6300301F-781D-4169-8164-6BCF1057C30A}"/>
              </a:ext>
            </a:extLst>
          </p:cNvPr>
          <p:cNvSpPr/>
          <p:nvPr/>
        </p:nvSpPr>
        <p:spPr>
          <a:xfrm>
            <a:off x="1006929" y="2493733"/>
            <a:ext cx="9633857" cy="3613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Hacer un estudio del entrenamiento de </a:t>
            </a:r>
            <a:r>
              <a:rPr lang="es-EC" sz="1800" dirty="0" err="1">
                <a:effectLst/>
                <a:latin typeface="Arial" panose="020B0604020202020204" pitchFamily="34" charset="0"/>
                <a:ea typeface="Calibri" panose="020F0502020204030204" pitchFamily="34" charset="0"/>
              </a:rPr>
              <a:t>Tesseract</a:t>
            </a:r>
            <a:r>
              <a:rPr lang="es-EC" sz="1800" dirty="0">
                <a:effectLst/>
                <a:latin typeface="Arial" panose="020B0604020202020204" pitchFamily="34" charset="0"/>
                <a:ea typeface="Calibri" panose="020F0502020204030204" pitchFamily="34" charset="0"/>
              </a:rPr>
              <a:t> OCR sobre el tipo de fuente manejado en placas vehiculares ecuatorianas, para mejorar sus de reconocimiento de texto.</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Tomar fotografías o videos de forma estable, a una distancia donde la placa vehicular sea legible de forma horizontal y con buenos niveles de luz.</a:t>
            </a:r>
            <a:endParaRPr lang="en-US" sz="1800"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D4C80D8A-5A1F-4B88-BFE0-B413723E7BE5}"/>
              </a:ext>
            </a:extLst>
          </p:cNvPr>
          <p:cNvSpPr/>
          <p:nvPr/>
        </p:nvSpPr>
        <p:spPr>
          <a:xfrm>
            <a:off x="1006929" y="1800452"/>
            <a:ext cx="5861958"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RECOMENDACIONES</a:t>
            </a:r>
          </a:p>
        </p:txBody>
      </p:sp>
    </p:spTree>
    <p:extLst>
      <p:ext uri="{BB962C8B-B14F-4D97-AF65-F5344CB8AC3E}">
        <p14:creationId xmlns:p14="http://schemas.microsoft.com/office/powerpoint/2010/main" val="34949695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s ciudades de América Latina más congestionadas">
            <a:extLst>
              <a:ext uri="{FF2B5EF4-FFF2-40B4-BE49-F238E27FC236}">
                <a16:creationId xmlns:a16="http://schemas.microsoft.com/office/drawing/2014/main" id="{67C4103D-7E39-4F06-9617-9B5C95C06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60" y="4153144"/>
            <a:ext cx="4337706" cy="2271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Antecedentes</a:t>
            </a:r>
          </a:p>
        </p:txBody>
      </p:sp>
      <p:sp>
        <p:nvSpPr>
          <p:cNvPr id="4" name="Slide Number Placeholder 3">
            <a:extLst>
              <a:ext uri="{FF2B5EF4-FFF2-40B4-BE49-F238E27FC236}">
                <a16:creationId xmlns:a16="http://schemas.microsoft.com/office/drawing/2014/main" id="{D8B0FEC1-930C-41D0-8176-C76F53213B71}"/>
              </a:ext>
            </a:extLst>
          </p:cNvPr>
          <p:cNvSpPr>
            <a:spLocks noGrp="1"/>
          </p:cNvSpPr>
          <p:nvPr>
            <p:ph type="sldNum" sz="quarter" idx="12"/>
          </p:nvPr>
        </p:nvSpPr>
        <p:spPr>
          <a:xfrm>
            <a:off x="8986081" y="6356350"/>
            <a:ext cx="2743200" cy="365125"/>
          </a:xfrm>
        </p:spPr>
        <p:txBody>
          <a:bodyPr/>
          <a:lstStyle/>
          <a:p>
            <a:fld id="{0F1556C4-DFC3-4611-A7CC-780699185E26}" type="slidenum">
              <a:rPr lang="es-ES" smtClean="0"/>
              <a:t>3</a:t>
            </a:fld>
            <a:endParaRPr lang="es-ES"/>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pic>
        <p:nvPicPr>
          <p:cNvPr id="1026" name="Picture 2" descr="50 000 automotores nuevos circulan en las vías de Quito - El Comercio">
            <a:extLst>
              <a:ext uri="{FF2B5EF4-FFF2-40B4-BE49-F238E27FC236}">
                <a16:creationId xmlns:a16="http://schemas.microsoft.com/office/drawing/2014/main" id="{668580A9-D6F4-430E-ABA3-1F20FB5D7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4" y="2043800"/>
            <a:ext cx="3708453" cy="20575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Nuevos horarios en estacionamientos de la Epmmop en Quito - El Comercio">
            <a:extLst>
              <a:ext uri="{FF2B5EF4-FFF2-40B4-BE49-F238E27FC236}">
                <a16:creationId xmlns:a16="http://schemas.microsoft.com/office/drawing/2014/main" id="{DF1003AB-3017-4DAC-9995-AA95267DB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336" y="2036508"/>
            <a:ext cx="3708453" cy="20720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CuadroTexto 31">
            <a:extLst>
              <a:ext uri="{FF2B5EF4-FFF2-40B4-BE49-F238E27FC236}">
                <a16:creationId xmlns:a16="http://schemas.microsoft.com/office/drawing/2014/main" id="{B1CA1FD3-6AE2-4EAD-B879-469CB32F863A}"/>
              </a:ext>
            </a:extLst>
          </p:cNvPr>
          <p:cNvSpPr txBox="1"/>
          <p:nvPr/>
        </p:nvSpPr>
        <p:spPr>
          <a:xfrm>
            <a:off x="1527298" y="1537597"/>
            <a:ext cx="18425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Congestión</a:t>
            </a:r>
            <a:endParaRPr lang="es-ES" dirty="0">
              <a:solidFill>
                <a:schemeClr val="bg2">
                  <a:lumMod val="50000"/>
                </a:schemeClr>
              </a:solidFill>
            </a:endParaRPr>
          </a:p>
        </p:txBody>
      </p:sp>
      <p:sp>
        <p:nvSpPr>
          <p:cNvPr id="12" name="CuadroTexto 31">
            <a:extLst>
              <a:ext uri="{FF2B5EF4-FFF2-40B4-BE49-F238E27FC236}">
                <a16:creationId xmlns:a16="http://schemas.microsoft.com/office/drawing/2014/main" id="{EE6B927C-D2D7-40F9-B498-BCE02ABBF05E}"/>
              </a:ext>
            </a:extLst>
          </p:cNvPr>
          <p:cNvSpPr txBox="1"/>
          <p:nvPr/>
        </p:nvSpPr>
        <p:spPr>
          <a:xfrm>
            <a:off x="8869147" y="1537598"/>
            <a:ext cx="1983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Parqueaderos</a:t>
            </a:r>
            <a:endParaRPr lang="es-ES" dirty="0">
              <a:solidFill>
                <a:schemeClr val="bg2">
                  <a:lumMod val="50000"/>
                </a:schemeClr>
              </a:solidFill>
            </a:endParaRPr>
          </a:p>
        </p:txBody>
      </p:sp>
    </p:spTree>
    <p:extLst>
      <p:ext uri="{BB962C8B-B14F-4D97-AF65-F5344CB8AC3E}">
        <p14:creationId xmlns:p14="http://schemas.microsoft.com/office/powerpoint/2010/main" val="60297576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Conclusiones y Recomendaciones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30</a:t>
            </a:fld>
            <a:endParaRPr lang="es-ES"/>
          </a:p>
        </p:txBody>
      </p:sp>
      <p:sp>
        <p:nvSpPr>
          <p:cNvPr id="16" name="Rectangle 15">
            <a:extLst>
              <a:ext uri="{FF2B5EF4-FFF2-40B4-BE49-F238E27FC236}">
                <a16:creationId xmlns:a16="http://schemas.microsoft.com/office/drawing/2014/main" id="{6300301F-781D-4169-8164-6BCF1057C30A}"/>
              </a:ext>
            </a:extLst>
          </p:cNvPr>
          <p:cNvSpPr/>
          <p:nvPr/>
        </p:nvSpPr>
        <p:spPr>
          <a:xfrm>
            <a:off x="1006929" y="2493733"/>
            <a:ext cx="9633857" cy="3613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nSpc>
                <a:spcPct val="200000"/>
              </a:lnSpc>
              <a:spcBef>
                <a:spcPts val="0"/>
              </a:spcBef>
              <a:spcAft>
                <a:spcPts val="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Separar el grupo de pruebas por características, tales como: iluminación, distorsión, ángulos de inclinación de placa. </a:t>
            </a:r>
            <a:endParaRPr lang="en-US" sz="1800" dirty="0">
              <a:effectLst/>
              <a:latin typeface="Calibri" panose="020F0502020204030204" pitchFamily="34" charset="0"/>
              <a:ea typeface="Calibri" panose="020F0502020204030204" pitchFamily="34" charset="0"/>
            </a:endParaRPr>
          </a:p>
          <a:p>
            <a:pPr marL="342900" marR="0" lvl="0" indent="-342900">
              <a:lnSpc>
                <a:spcPct val="200000"/>
              </a:lnSpc>
              <a:spcBef>
                <a:spcPts val="0"/>
              </a:spcBef>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Incluir mallas curriculares en la carrera que tengan que ver con técnicas de inteligencia artificial.</a:t>
            </a:r>
            <a:endParaRPr lang="en-US" sz="1800" dirty="0">
              <a:effectLst/>
              <a:latin typeface="Calibri" panose="020F0502020204030204" pitchFamily="34" charset="0"/>
              <a:ea typeface="Calibri" panose="020F0502020204030204" pitchFamily="34" charset="0"/>
            </a:endParaRPr>
          </a:p>
          <a:p>
            <a:endParaRPr lang="es-EC" dirty="0"/>
          </a:p>
        </p:txBody>
      </p:sp>
      <p:sp>
        <p:nvSpPr>
          <p:cNvPr id="17" name="Rectangle 16">
            <a:extLst>
              <a:ext uri="{FF2B5EF4-FFF2-40B4-BE49-F238E27FC236}">
                <a16:creationId xmlns:a16="http://schemas.microsoft.com/office/drawing/2014/main" id="{D4C80D8A-5A1F-4B88-BFE0-B413723E7BE5}"/>
              </a:ext>
            </a:extLst>
          </p:cNvPr>
          <p:cNvSpPr/>
          <p:nvPr/>
        </p:nvSpPr>
        <p:spPr>
          <a:xfrm>
            <a:off x="1006929" y="1800452"/>
            <a:ext cx="5861958"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RECOMENDACIONES</a:t>
            </a:r>
          </a:p>
        </p:txBody>
      </p:sp>
    </p:spTree>
    <p:extLst>
      <p:ext uri="{BB962C8B-B14F-4D97-AF65-F5344CB8AC3E}">
        <p14:creationId xmlns:p14="http://schemas.microsoft.com/office/powerpoint/2010/main" val="207507563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0F1556C4-DFC3-4611-A7CC-780699185E26}" type="slidenum">
              <a:rPr lang="en-US" smtClean="0"/>
              <a:pPr>
                <a:spcAft>
                  <a:spcPts val="600"/>
                </a:spcAft>
              </a:pPr>
              <a:t>31</a:t>
            </a:fld>
            <a:endParaRPr lang="en-US"/>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Redes neuronales o el arte de imitar el cerebro humano - magiquo creamos  inteligencia">
            <a:extLst>
              <a:ext uri="{FF2B5EF4-FFF2-40B4-BE49-F238E27FC236}">
                <a16:creationId xmlns:a16="http://schemas.microsoft.com/office/drawing/2014/main" id="{2C42772A-99D3-4D38-BFFE-4D390D1BA680}"/>
              </a:ext>
            </a:extLst>
          </p:cNvPr>
          <p:cNvPicPr>
            <a:picLocks noChangeAspect="1" noChangeArrowheads="1"/>
          </p:cNvPicPr>
          <p:nvPr/>
        </p:nvPicPr>
        <p:blipFill>
          <a:blip r:embed="rId2">
            <a:alphaModFix amt="35000"/>
            <a:extLst>
              <a:ext uri="{BEBA8EAE-BF5A-486C-A8C5-ECC9F3942E4B}">
                <a14:imgProps xmlns:a14="http://schemas.microsoft.com/office/drawing/2010/main">
                  <a14:imgLayer r:embed="rId3">
                    <a14:imgEffect>
                      <a14:backgroundRemoval t="4772" b="94813" l="2107" r="93679">
                        <a14:foregroundMark x1="18639" y1="18050" x2="23663" y2="18672"/>
                        <a14:foregroundMark x1="17180" y1="18880" x2="25122" y2="18880"/>
                        <a14:foregroundMark x1="16532" y1="15975" x2="27553" y2="18050"/>
                        <a14:foregroundMark x1="17504" y1="20747" x2="26742" y2="20124"/>
                        <a14:foregroundMark x1="6645" y1="30705" x2="9724" y2="25726"/>
                        <a14:foregroundMark x1="6645" y1="38797" x2="5186" y2="29253"/>
                        <a14:foregroundMark x1="5186" y1="29253" x2="9724" y2="9336"/>
                        <a14:foregroundMark x1="9724" y1="9336" x2="15073" y2="5394"/>
                        <a14:foregroundMark x1="2593" y1="10166" x2="23015" y2="5394"/>
                        <a14:foregroundMark x1="23015" y1="5394" x2="23987" y2="5809"/>
                        <a14:foregroundMark x1="3728" y1="5809" x2="6645" y2="13900"/>
                        <a14:foregroundMark x1="20259" y1="18880" x2="37277" y2="21369"/>
                        <a14:foregroundMark x1="37277" y1="21369" x2="41815" y2="28423"/>
                        <a14:foregroundMark x1="41815" y1="28423" x2="50081" y2="31328"/>
                        <a14:foregroundMark x1="50081" y1="31328" x2="54943" y2="24896"/>
                        <a14:foregroundMark x1="54943" y1="24896" x2="66451" y2="20332"/>
                        <a14:foregroundMark x1="66451" y1="20332" x2="85900" y2="32365"/>
                        <a14:foregroundMark x1="85900" y1="32365" x2="93031" y2="27386"/>
                        <a14:foregroundMark x1="93031" y1="27386" x2="91734" y2="12448"/>
                        <a14:foregroundMark x1="91734" y1="12448" x2="84117" y2="15353"/>
                        <a14:foregroundMark x1="84117" y1="15353" x2="82658" y2="23237"/>
                        <a14:foregroundMark x1="90600" y1="8299" x2="90600" y2="4772"/>
                        <a14:foregroundMark x1="87682" y1="42116" x2="83630" y2="44813"/>
                        <a14:foregroundMark x1="82496" y1="41701" x2="93355" y2="38174"/>
                        <a14:foregroundMark x1="93355" y1="38174" x2="94003" y2="38589"/>
                        <a14:foregroundMark x1="7131" y1="73237" x2="28201" y2="72614"/>
                        <a14:foregroundMark x1="28201" y1="72614" x2="67585" y2="73859"/>
                        <a14:foregroundMark x1="67585" y1="73859" x2="91248" y2="72199"/>
                        <a14:foregroundMark x1="8914" y1="51452" x2="53160" y2="81950"/>
                        <a14:foregroundMark x1="53160" y1="81950" x2="53160" y2="81950"/>
                        <a14:foregroundMark x1="36953" y1="94606" x2="92058" y2="58714"/>
                        <a14:foregroundMark x1="26742" y1="56639" x2="30794" y2="68257"/>
                        <a14:foregroundMark x1="21232" y1="94813" x2="36305" y2="76141"/>
                        <a14:foregroundMark x1="6483" y1="92531" x2="11183" y2="87552"/>
                        <a14:foregroundMark x1="9076" y1="90664" x2="17342" y2="89834"/>
                        <a14:foregroundMark x1="11507" y1="73444" x2="19773" y2="72614"/>
                        <a14:foregroundMark x1="56078" y1="88382" x2="67099" y2="83402"/>
                        <a14:foregroundMark x1="64019" y1="91909" x2="71961" y2="82780"/>
                        <a14:foregroundMark x1="69854" y1="91079" x2="72285" y2="86929"/>
                        <a14:foregroundMark x1="88817" y1="79876" x2="86386" y2="67635"/>
                        <a14:foregroundMark x1="91734" y1="83402" x2="88979" y2="68257"/>
                        <a14:foregroundMark x1="91896" y1="74896" x2="91410" y2="69087"/>
                        <a14:backgroundMark x1="2917" y1="43361" x2="3404" y2="74274"/>
                      </a14:backgroundRemoval>
                    </a14:imgEffect>
                  </a14:imgLayer>
                </a14:imgProps>
              </a:ext>
              <a:ext uri="{28A0092B-C50C-407E-A947-70E740481C1C}">
                <a14:useLocalDpi xmlns:a14="http://schemas.microsoft.com/office/drawing/2010/main" val="0"/>
              </a:ext>
            </a:extLst>
          </a:blip>
          <a:stretch>
            <a:fillRect/>
          </a:stretch>
        </p:blipFill>
        <p:spPr bwMode="auto">
          <a:xfrm>
            <a:off x="1159329" y="643467"/>
            <a:ext cx="10009413"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Gracias | El hexágono de Guadalajara">
            <a:extLst>
              <a:ext uri="{FF2B5EF4-FFF2-40B4-BE49-F238E27FC236}">
                <a16:creationId xmlns:a16="http://schemas.microsoft.com/office/drawing/2014/main" id="{3A818D2D-5448-4919-AF9D-6A7ADBAF343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9938" y1="59000" x2="20313" y2="48000"/>
                        <a14:foregroundMark x1="13813" y1="52714" x2="15500" y2="40714"/>
                        <a14:foregroundMark x1="17938" y1="23286" x2="17938" y2="23286"/>
                        <a14:foregroundMark x1="83750" y1="76571" x2="83750" y2="76571"/>
                        <a14:foregroundMark x1="63063" y1="41143" x2="63063" y2="41143"/>
                      </a14:backgroundRemoval>
                    </a14:imgEffect>
                  </a14:imgLayer>
                </a14:imgProps>
              </a:ext>
              <a:ext uri="{28A0092B-C50C-407E-A947-70E740481C1C}">
                <a14:useLocalDpi xmlns:a14="http://schemas.microsoft.com/office/drawing/2010/main" val="0"/>
              </a:ext>
            </a:extLst>
          </a:blip>
          <a:srcRect/>
          <a:stretch>
            <a:fillRect/>
          </a:stretch>
        </p:blipFill>
        <p:spPr bwMode="auto">
          <a:xfrm>
            <a:off x="1003831" y="1201176"/>
            <a:ext cx="10130701" cy="443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3839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Antecedentes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86081" y="6356350"/>
            <a:ext cx="2743200" cy="365125"/>
          </a:xfrm>
        </p:spPr>
        <p:txBody>
          <a:bodyPr/>
          <a:lstStyle/>
          <a:p>
            <a:fld id="{0F1556C4-DFC3-4611-A7CC-780699185E26}" type="slidenum">
              <a:rPr lang="es-ES" smtClean="0"/>
              <a:t>4</a:t>
            </a:fld>
            <a:endParaRPr lang="es-ES"/>
          </a:p>
        </p:txBody>
      </p:sp>
      <p:sp>
        <p:nvSpPr>
          <p:cNvPr id="20" name="CuadroTexto 31">
            <a:extLst>
              <a:ext uri="{FF2B5EF4-FFF2-40B4-BE49-F238E27FC236}">
                <a16:creationId xmlns:a16="http://schemas.microsoft.com/office/drawing/2014/main" id="{BA504746-BF39-48E0-9F95-3B65A94B06B7}"/>
              </a:ext>
            </a:extLst>
          </p:cNvPr>
          <p:cNvSpPr txBox="1"/>
          <p:nvPr/>
        </p:nvSpPr>
        <p:spPr>
          <a:xfrm>
            <a:off x="2134738" y="2126547"/>
            <a:ext cx="3393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Visión por Computadoras</a:t>
            </a:r>
            <a:endParaRPr lang="es-ES" dirty="0">
              <a:solidFill>
                <a:schemeClr val="bg2">
                  <a:lumMod val="50000"/>
                </a:schemeClr>
              </a:solidFill>
            </a:endParaRPr>
          </a:p>
        </p:txBody>
      </p:sp>
      <p:pic>
        <p:nvPicPr>
          <p:cNvPr id="27" name="Picture 2" descr="Visión por computadora: qué es y cómo funciona">
            <a:extLst>
              <a:ext uri="{FF2B5EF4-FFF2-40B4-BE49-F238E27FC236}">
                <a16:creationId xmlns:a16="http://schemas.microsoft.com/office/drawing/2014/main" id="{2D55B0EE-DBB8-492D-ADA8-4A7E58842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958" y="2626355"/>
            <a:ext cx="3046806" cy="2028398"/>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1">
            <a:extLst>
              <a:ext uri="{FF2B5EF4-FFF2-40B4-BE49-F238E27FC236}">
                <a16:creationId xmlns:a16="http://schemas.microsoft.com/office/drawing/2014/main" id="{FEC21C5B-A2F0-4B9C-A108-F8D574DDE519}"/>
              </a:ext>
            </a:extLst>
          </p:cNvPr>
          <p:cNvSpPr txBox="1"/>
          <p:nvPr/>
        </p:nvSpPr>
        <p:spPr>
          <a:xfrm>
            <a:off x="7651199" y="2102657"/>
            <a:ext cx="1854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Detecciones </a:t>
            </a:r>
            <a:endParaRPr lang="es-ES" dirty="0">
              <a:solidFill>
                <a:schemeClr val="bg2">
                  <a:lumMod val="50000"/>
                </a:schemeClr>
              </a:solidFill>
            </a:endParaRPr>
          </a:p>
        </p:txBody>
      </p:sp>
      <p:pic>
        <p:nvPicPr>
          <p:cNvPr id="34" name="Picture 6" descr="OpenCV - Wikipedia, la enciclopedia libre">
            <a:extLst>
              <a:ext uri="{FF2B5EF4-FFF2-40B4-BE49-F238E27FC236}">
                <a16:creationId xmlns:a16="http://schemas.microsoft.com/office/drawing/2014/main" id="{6C3C509E-344E-41EB-86D4-C55D6A4DE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419" y="3247010"/>
            <a:ext cx="1787975" cy="22024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mputer Vision Fundamentals and OpenCV Overview | by Kerem Kargın |  MLearning.ai | Medium">
            <a:extLst>
              <a:ext uri="{FF2B5EF4-FFF2-40B4-BE49-F238E27FC236}">
                <a16:creationId xmlns:a16="http://schemas.microsoft.com/office/drawing/2014/main" id="{41E04A68-F5D4-438D-929A-7600EB55C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961" y="2744440"/>
            <a:ext cx="4567530" cy="246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634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Planteamiento del Problema</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A9BC37F2-55D6-47CD-A408-B797429CCB0A}"/>
              </a:ext>
            </a:extLst>
          </p:cNvPr>
          <p:cNvPicPr/>
          <p:nvPr/>
        </p:nvPicPr>
        <p:blipFill>
          <a:blip r:embed="rId3"/>
          <a:stretch>
            <a:fillRect/>
          </a:stretch>
        </p:blipFill>
        <p:spPr>
          <a:xfrm>
            <a:off x="1556809" y="1690688"/>
            <a:ext cx="8226924" cy="4532811"/>
          </a:xfrm>
          <a:prstGeom prst="rect">
            <a:avLst/>
          </a:prstGeom>
        </p:spPr>
      </p:pic>
    </p:spTree>
    <p:extLst>
      <p:ext uri="{BB962C8B-B14F-4D97-AF65-F5344CB8AC3E}">
        <p14:creationId xmlns:p14="http://schemas.microsoft.com/office/powerpoint/2010/main" val="41735953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Justificación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86081" y="6356350"/>
            <a:ext cx="2743200" cy="365125"/>
          </a:xfrm>
        </p:spPr>
        <p:txBody>
          <a:bodyPr/>
          <a:lstStyle/>
          <a:p>
            <a:fld id="{0F1556C4-DFC3-4611-A7CC-780699185E26}" type="slidenum">
              <a:rPr lang="es-ES" smtClean="0"/>
              <a:t>6</a:t>
            </a:fld>
            <a:endParaRPr lang="es-ES"/>
          </a:p>
        </p:txBody>
      </p:sp>
      <p:sp>
        <p:nvSpPr>
          <p:cNvPr id="15" name="CuadroTexto 31">
            <a:extLst>
              <a:ext uri="{FF2B5EF4-FFF2-40B4-BE49-F238E27FC236}">
                <a16:creationId xmlns:a16="http://schemas.microsoft.com/office/drawing/2014/main" id="{B2A6F0C5-911D-457A-BFBB-849293A21ED5}"/>
              </a:ext>
            </a:extLst>
          </p:cNvPr>
          <p:cNvSpPr txBox="1"/>
          <p:nvPr/>
        </p:nvSpPr>
        <p:spPr>
          <a:xfrm>
            <a:off x="500236" y="2170053"/>
            <a:ext cx="37084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Expendedor de Tickets</a:t>
            </a:r>
            <a:endParaRPr lang="es-ES" dirty="0">
              <a:solidFill>
                <a:schemeClr val="bg2">
                  <a:lumMod val="50000"/>
                </a:schemeClr>
              </a:solidFill>
            </a:endParaRPr>
          </a:p>
        </p:txBody>
      </p:sp>
      <p:sp>
        <p:nvSpPr>
          <p:cNvPr id="16" name="CuadroTexto 31">
            <a:extLst>
              <a:ext uri="{FF2B5EF4-FFF2-40B4-BE49-F238E27FC236}">
                <a16:creationId xmlns:a16="http://schemas.microsoft.com/office/drawing/2014/main" id="{7102FE08-E811-4A83-B4C2-70A5C6732AA0}"/>
              </a:ext>
            </a:extLst>
          </p:cNvPr>
          <p:cNvSpPr txBox="1"/>
          <p:nvPr/>
        </p:nvSpPr>
        <p:spPr>
          <a:xfrm>
            <a:off x="9056664" y="2170055"/>
            <a:ext cx="1983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Manual</a:t>
            </a:r>
            <a:endParaRPr lang="es-ES" dirty="0">
              <a:solidFill>
                <a:schemeClr val="bg2">
                  <a:lumMod val="50000"/>
                </a:schemeClr>
              </a:solidFill>
            </a:endParaRPr>
          </a:p>
        </p:txBody>
      </p:sp>
      <p:pic>
        <p:nvPicPr>
          <p:cNvPr id="17" name="Picture 2" descr="Parqueaderos del Centro, con nuevos horarios | Últimas Noticias">
            <a:extLst>
              <a:ext uri="{FF2B5EF4-FFF2-40B4-BE49-F238E27FC236}">
                <a16:creationId xmlns:a16="http://schemas.microsoft.com/office/drawing/2014/main" id="{131B5FF5-B434-4AB8-A68C-0CC0E82309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297"/>
          <a:stretch/>
        </p:blipFill>
        <p:spPr bwMode="auto">
          <a:xfrm>
            <a:off x="338816" y="2656455"/>
            <a:ext cx="3726935" cy="29284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31">
            <a:extLst>
              <a:ext uri="{FF2B5EF4-FFF2-40B4-BE49-F238E27FC236}">
                <a16:creationId xmlns:a16="http://schemas.microsoft.com/office/drawing/2014/main" id="{CBB5A611-ED74-4673-9D4A-31612BD30B29}"/>
              </a:ext>
            </a:extLst>
          </p:cNvPr>
          <p:cNvSpPr txBox="1"/>
          <p:nvPr/>
        </p:nvSpPr>
        <p:spPr>
          <a:xfrm>
            <a:off x="4912170" y="2170053"/>
            <a:ext cx="17665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Tarjeta NFC</a:t>
            </a:r>
            <a:endParaRPr lang="es-ES" dirty="0">
              <a:solidFill>
                <a:schemeClr val="bg2">
                  <a:lumMod val="50000"/>
                </a:schemeClr>
              </a:solidFill>
            </a:endParaRPr>
          </a:p>
        </p:txBody>
      </p:sp>
      <p:pic>
        <p:nvPicPr>
          <p:cNvPr id="5" name="Picture 4" descr="A red car parked on the side of a road&#10;&#10;Description automatically generated with medium confidence">
            <a:extLst>
              <a:ext uri="{FF2B5EF4-FFF2-40B4-BE49-F238E27FC236}">
                <a16:creationId xmlns:a16="http://schemas.microsoft.com/office/drawing/2014/main" id="{F1B8B0C1-0E58-451A-B3D2-0F80D08F1754}"/>
              </a:ext>
            </a:extLst>
          </p:cNvPr>
          <p:cNvPicPr>
            <a:picLocks noChangeAspect="1"/>
          </p:cNvPicPr>
          <p:nvPr/>
        </p:nvPicPr>
        <p:blipFill rotWithShape="1">
          <a:blip r:embed="rId4">
            <a:extLst>
              <a:ext uri="{28A0092B-C50C-407E-A947-70E740481C1C}">
                <a14:useLocalDpi xmlns:a14="http://schemas.microsoft.com/office/drawing/2010/main" val="0"/>
              </a:ext>
            </a:extLst>
          </a:blip>
          <a:srcRect r="44260"/>
          <a:stretch/>
        </p:blipFill>
        <p:spPr>
          <a:xfrm>
            <a:off x="7721114" y="2656455"/>
            <a:ext cx="3729923" cy="3011230"/>
          </a:xfrm>
          <a:prstGeom prst="rect">
            <a:avLst/>
          </a:prstGeom>
        </p:spPr>
      </p:pic>
      <p:pic>
        <p:nvPicPr>
          <p:cNvPr id="8" name="Picture 7" descr="A picture containing text, road, tree, outdoor&#10;&#10;Description automatically generated">
            <a:extLst>
              <a:ext uri="{FF2B5EF4-FFF2-40B4-BE49-F238E27FC236}">
                <a16:creationId xmlns:a16="http://schemas.microsoft.com/office/drawing/2014/main" id="{DC928A80-282D-4B00-8407-30CC3F1EDF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87" b="27643"/>
          <a:stretch/>
        </p:blipFill>
        <p:spPr>
          <a:xfrm>
            <a:off x="4912171" y="2656455"/>
            <a:ext cx="1766582" cy="2957707"/>
          </a:xfrm>
          <a:prstGeom prst="rect">
            <a:avLst/>
          </a:prstGeom>
        </p:spPr>
      </p:pic>
    </p:spTree>
    <p:extLst>
      <p:ext uri="{BB962C8B-B14F-4D97-AF65-F5344CB8AC3E}">
        <p14:creationId xmlns:p14="http://schemas.microsoft.com/office/powerpoint/2010/main" val="8190624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Justificación</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86081" y="6356350"/>
            <a:ext cx="2743200" cy="365125"/>
          </a:xfrm>
        </p:spPr>
        <p:txBody>
          <a:bodyPr/>
          <a:lstStyle/>
          <a:p>
            <a:fld id="{0F1556C4-DFC3-4611-A7CC-780699185E26}" type="slidenum">
              <a:rPr lang="es-ES" smtClean="0"/>
              <a:t>7</a:t>
            </a:fld>
            <a:endParaRPr lang="es-ES"/>
          </a:p>
        </p:txBody>
      </p:sp>
      <p:pic>
        <p:nvPicPr>
          <p:cNvPr id="12" name="Picture 2" descr="Visión por computadora: qué es y cómo funciona">
            <a:extLst>
              <a:ext uri="{FF2B5EF4-FFF2-40B4-BE49-F238E27FC236}">
                <a16:creationId xmlns:a16="http://schemas.microsoft.com/office/drawing/2014/main" id="{74195228-9726-41A2-BA7D-48D95990A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920" y="2035924"/>
            <a:ext cx="3046806" cy="2028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vidia domina las redes neuronales - ANDROMEDA VALUE CAPITAL">
            <a:extLst>
              <a:ext uri="{FF2B5EF4-FFF2-40B4-BE49-F238E27FC236}">
                <a16:creationId xmlns:a16="http://schemas.microsoft.com/office/drawing/2014/main" id="{F9B69691-E54C-4FA5-A605-4BF244FEB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5920" y="4648824"/>
            <a:ext cx="3046806" cy="17406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Visión artificial - Wikiwand">
            <a:extLst>
              <a:ext uri="{FF2B5EF4-FFF2-40B4-BE49-F238E27FC236}">
                <a16:creationId xmlns:a16="http://schemas.microsoft.com/office/drawing/2014/main" id="{69999AF7-1F16-4FF5-BAD1-3279BF5A7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5797" y="3390143"/>
            <a:ext cx="3065630" cy="173719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31">
            <a:extLst>
              <a:ext uri="{FF2B5EF4-FFF2-40B4-BE49-F238E27FC236}">
                <a16:creationId xmlns:a16="http://schemas.microsoft.com/office/drawing/2014/main" id="{2A8DCC51-BE4D-45D1-B74F-BCB8B74E90E2}"/>
              </a:ext>
            </a:extLst>
          </p:cNvPr>
          <p:cNvSpPr txBox="1"/>
          <p:nvPr/>
        </p:nvSpPr>
        <p:spPr>
          <a:xfrm>
            <a:off x="3536743" y="4193730"/>
            <a:ext cx="27159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Redes Neuronales</a:t>
            </a:r>
            <a:endParaRPr lang="es-ES" dirty="0">
              <a:solidFill>
                <a:schemeClr val="bg2">
                  <a:lumMod val="50000"/>
                </a:schemeClr>
              </a:solidFill>
            </a:endParaRPr>
          </a:p>
        </p:txBody>
      </p:sp>
      <p:sp>
        <p:nvSpPr>
          <p:cNvPr id="19" name="CuadroTexto 31">
            <a:extLst>
              <a:ext uri="{FF2B5EF4-FFF2-40B4-BE49-F238E27FC236}">
                <a16:creationId xmlns:a16="http://schemas.microsoft.com/office/drawing/2014/main" id="{BD4B8D7B-3CE3-41C2-AA00-1774BCC10EEA}"/>
              </a:ext>
            </a:extLst>
          </p:cNvPr>
          <p:cNvSpPr txBox="1"/>
          <p:nvPr/>
        </p:nvSpPr>
        <p:spPr>
          <a:xfrm>
            <a:off x="8588910" y="2857189"/>
            <a:ext cx="1854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50000"/>
                  </a:schemeClr>
                </a:solidFill>
                <a:cs typeface="Calibri"/>
              </a:rPr>
              <a:t>Detecciones </a:t>
            </a:r>
            <a:endParaRPr lang="es-ES" dirty="0">
              <a:solidFill>
                <a:schemeClr val="bg2">
                  <a:lumMod val="50000"/>
                </a:schemeClr>
              </a:solidFill>
            </a:endParaRPr>
          </a:p>
        </p:txBody>
      </p:sp>
      <p:cxnSp>
        <p:nvCxnSpPr>
          <p:cNvPr id="20" name="Straight Arrow Connector 19">
            <a:extLst>
              <a:ext uri="{FF2B5EF4-FFF2-40B4-BE49-F238E27FC236}">
                <a16:creationId xmlns:a16="http://schemas.microsoft.com/office/drawing/2014/main" id="{650416DE-7B6E-4714-A07A-48E4393C940E}"/>
              </a:ext>
            </a:extLst>
          </p:cNvPr>
          <p:cNvCxnSpPr>
            <a:stCxn id="12" idx="3"/>
            <a:endCxn id="17" idx="1"/>
          </p:cNvCxnSpPr>
          <p:nvPr/>
        </p:nvCxnSpPr>
        <p:spPr>
          <a:xfrm>
            <a:off x="6252726" y="3050123"/>
            <a:ext cx="1593071" cy="12086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E212BA-49F2-40DB-A283-5A6573B5642B}"/>
              </a:ext>
            </a:extLst>
          </p:cNvPr>
          <p:cNvCxnSpPr>
            <a:stCxn id="14" idx="3"/>
            <a:endCxn id="17" idx="1"/>
          </p:cNvCxnSpPr>
          <p:nvPr/>
        </p:nvCxnSpPr>
        <p:spPr>
          <a:xfrm flipV="1">
            <a:off x="6252726" y="4258738"/>
            <a:ext cx="1593071" cy="1260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OpenCV - Wikipedia, la enciclopedia libre">
            <a:extLst>
              <a:ext uri="{FF2B5EF4-FFF2-40B4-BE49-F238E27FC236}">
                <a16:creationId xmlns:a16="http://schemas.microsoft.com/office/drawing/2014/main" id="{8DBB73B7-A7C9-4A46-8829-16F2AE21E2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954" y="2233555"/>
            <a:ext cx="1325789" cy="1633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Getting started with YOLOv4: Real-Time object detection @ 30FPS - DEV  Community">
            <a:extLst>
              <a:ext uri="{FF2B5EF4-FFF2-40B4-BE49-F238E27FC236}">
                <a16:creationId xmlns:a16="http://schemas.microsoft.com/office/drawing/2014/main" id="{B75DE3EC-E5B2-465F-829A-7D46C93383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5005328"/>
            <a:ext cx="2015440" cy="84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8218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Objetivos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86081" y="6356350"/>
            <a:ext cx="2743200" cy="365125"/>
          </a:xfrm>
        </p:spPr>
        <p:txBody>
          <a:bodyPr/>
          <a:lstStyle/>
          <a:p>
            <a:fld id="{0F1556C4-DFC3-4611-A7CC-780699185E26}" type="slidenum">
              <a:rPr lang="es-ES" smtClean="0"/>
              <a:t>8</a:t>
            </a:fld>
            <a:endParaRPr lang="es-ES"/>
          </a:p>
        </p:txBody>
      </p:sp>
      <p:sp>
        <p:nvSpPr>
          <p:cNvPr id="4" name="Rectangle 3">
            <a:extLst>
              <a:ext uri="{FF2B5EF4-FFF2-40B4-BE49-F238E27FC236}">
                <a16:creationId xmlns:a16="http://schemas.microsoft.com/office/drawing/2014/main" id="{376A7087-9D74-4A69-89FC-FE7E8D7A2B81}"/>
              </a:ext>
            </a:extLst>
          </p:cNvPr>
          <p:cNvSpPr/>
          <p:nvPr/>
        </p:nvSpPr>
        <p:spPr>
          <a:xfrm>
            <a:off x="974272" y="2493734"/>
            <a:ext cx="9633857" cy="2179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800" dirty="0">
                <a:effectLst/>
                <a:latin typeface="Arial" panose="020B0604020202020204" pitchFamily="34" charset="0"/>
                <a:ea typeface="Calibri" panose="020F0502020204030204" pitchFamily="34" charset="0"/>
              </a:rPr>
              <a:t>Desarrollar un prototipo de software aplicando visión artificial para brindar el servicio de identificación de placas vehiculares y validar la normativa “Hoy no Circula” que rige en la zona urbana de Quito, en la Universidad de las Fuerzas Armadas ESPE. </a:t>
            </a:r>
            <a:endParaRPr lang="es-EC" dirty="0"/>
          </a:p>
        </p:txBody>
      </p:sp>
      <p:sp>
        <p:nvSpPr>
          <p:cNvPr id="5" name="Rectangle 4">
            <a:extLst>
              <a:ext uri="{FF2B5EF4-FFF2-40B4-BE49-F238E27FC236}">
                <a16:creationId xmlns:a16="http://schemas.microsoft.com/office/drawing/2014/main" id="{C81DF121-0A92-4669-AAD2-C129568CA175}"/>
              </a:ext>
            </a:extLst>
          </p:cNvPr>
          <p:cNvSpPr/>
          <p:nvPr/>
        </p:nvSpPr>
        <p:spPr>
          <a:xfrm>
            <a:off x="1583871" y="2049911"/>
            <a:ext cx="5861958"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OBJETIVO GENERAL</a:t>
            </a:r>
          </a:p>
        </p:txBody>
      </p:sp>
    </p:spTree>
    <p:extLst>
      <p:ext uri="{BB962C8B-B14F-4D97-AF65-F5344CB8AC3E}">
        <p14:creationId xmlns:p14="http://schemas.microsoft.com/office/powerpoint/2010/main" val="233917406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277-76C8-4EE1-AAD4-BDB03E84359D}"/>
              </a:ext>
            </a:extLst>
          </p:cNvPr>
          <p:cNvSpPr>
            <a:spLocks noGrp="1"/>
          </p:cNvSpPr>
          <p:nvPr>
            <p:ph type="title"/>
          </p:nvPr>
        </p:nvSpPr>
        <p:spPr/>
        <p:txBody>
          <a:bodyPr>
            <a:normAutofit/>
          </a:bodyPr>
          <a:lstStyle/>
          <a:p>
            <a:r>
              <a:rPr lang="es-EC" b="1" dirty="0">
                <a:solidFill>
                  <a:schemeClr val="accent1"/>
                </a:solidFill>
                <a:cs typeface="Calibri Light"/>
              </a:rPr>
              <a:t>Objetivos</a:t>
            </a:r>
          </a:p>
        </p:txBody>
      </p:sp>
      <p:cxnSp>
        <p:nvCxnSpPr>
          <p:cNvPr id="6" name="Straight Connector 5">
            <a:extLst>
              <a:ext uri="{FF2B5EF4-FFF2-40B4-BE49-F238E27FC236}">
                <a16:creationId xmlns:a16="http://schemas.microsoft.com/office/drawing/2014/main" id="{FF2573BE-0594-40B4-84DB-8E3D0D76FB73}"/>
              </a:ext>
            </a:extLst>
          </p:cNvPr>
          <p:cNvCxnSpPr/>
          <p:nvPr/>
        </p:nvCxnSpPr>
        <p:spPr>
          <a:xfrm>
            <a:off x="2354462" y="1429429"/>
            <a:ext cx="6631619"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Slide Number Placeholder 3">
            <a:extLst>
              <a:ext uri="{FF2B5EF4-FFF2-40B4-BE49-F238E27FC236}">
                <a16:creationId xmlns:a16="http://schemas.microsoft.com/office/drawing/2014/main" id="{286436AC-76D6-450D-8B64-D89CF8888FCB}"/>
              </a:ext>
            </a:extLst>
          </p:cNvPr>
          <p:cNvSpPr>
            <a:spLocks noGrp="1"/>
          </p:cNvSpPr>
          <p:nvPr>
            <p:ph type="sldNum" sz="quarter" idx="12"/>
          </p:nvPr>
        </p:nvSpPr>
        <p:spPr>
          <a:xfrm>
            <a:off x="8953424" y="6106891"/>
            <a:ext cx="2743200" cy="365125"/>
          </a:xfrm>
        </p:spPr>
        <p:txBody>
          <a:bodyPr/>
          <a:lstStyle/>
          <a:p>
            <a:fld id="{0F1556C4-DFC3-4611-A7CC-780699185E26}" type="slidenum">
              <a:rPr lang="es-ES" smtClean="0"/>
              <a:t>9</a:t>
            </a:fld>
            <a:endParaRPr lang="es-ES"/>
          </a:p>
        </p:txBody>
      </p:sp>
      <p:sp>
        <p:nvSpPr>
          <p:cNvPr id="4" name="Rectangle 3">
            <a:extLst>
              <a:ext uri="{FF2B5EF4-FFF2-40B4-BE49-F238E27FC236}">
                <a16:creationId xmlns:a16="http://schemas.microsoft.com/office/drawing/2014/main" id="{376A7087-9D74-4A69-89FC-FE7E8D7A2B81}"/>
              </a:ext>
            </a:extLst>
          </p:cNvPr>
          <p:cNvSpPr/>
          <p:nvPr/>
        </p:nvSpPr>
        <p:spPr>
          <a:xfrm>
            <a:off x="941615" y="1690688"/>
            <a:ext cx="9633857" cy="49178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742950" marR="0" lvl="1" indent="-285750" algn="just">
              <a:lnSpc>
                <a:spcPct val="200000"/>
              </a:lnSpc>
              <a:spcBef>
                <a:spcPts val="0"/>
              </a:spcBef>
              <a:spcAft>
                <a:spcPts val="0"/>
              </a:spcAft>
              <a:buFont typeface="+mj-lt"/>
              <a:buAutoNum type="romanLcPeriod"/>
            </a:pPr>
            <a:r>
              <a:rPr lang="es-ES" sz="1800" dirty="0">
                <a:solidFill>
                  <a:srgbClr val="000000"/>
                </a:solidFill>
                <a:effectLst/>
                <a:latin typeface="Arial" panose="020B0604020202020204" pitchFamily="34" charset="0"/>
                <a:ea typeface="Times New Roman" panose="02020603050405020304" pitchFamily="18" charset="0"/>
              </a:rPr>
              <a:t>Realizar un estudio del estado del arte, para entender la situación actual de la visión por computadoras y su campo de aplicación en reconocimiento de texto.</a:t>
            </a:r>
          </a:p>
          <a:p>
            <a:pPr marL="742950" marR="0" lvl="1" indent="-285750" algn="just">
              <a:lnSpc>
                <a:spcPct val="200000"/>
              </a:lnSpc>
              <a:spcBef>
                <a:spcPts val="0"/>
              </a:spcBef>
              <a:spcAft>
                <a:spcPts val="0"/>
              </a:spcAft>
              <a:buFont typeface="+mj-lt"/>
              <a:buAutoNum type="romanLcPeriod"/>
            </a:pPr>
            <a:r>
              <a:rPr lang="es-ES" sz="1800" dirty="0">
                <a:solidFill>
                  <a:srgbClr val="000000"/>
                </a:solidFill>
                <a:effectLst/>
                <a:latin typeface="Arial" panose="020B0604020202020204" pitchFamily="34" charset="0"/>
                <a:ea typeface="Times New Roman" panose="02020603050405020304" pitchFamily="18" charset="0"/>
              </a:rPr>
              <a:t>Realizar un estudio de los métodos de identificación de placas vehiculares. </a:t>
            </a:r>
          </a:p>
          <a:p>
            <a:pPr marL="742950" marR="0" lvl="1" indent="-285750" algn="just">
              <a:lnSpc>
                <a:spcPct val="200000"/>
              </a:lnSpc>
              <a:spcBef>
                <a:spcPts val="0"/>
              </a:spcBef>
              <a:spcAft>
                <a:spcPts val="0"/>
              </a:spcAft>
              <a:buFont typeface="+mj-lt"/>
              <a:buAutoNum type="romanLcPeriod"/>
            </a:pPr>
            <a:r>
              <a:rPr lang="es-ES" sz="1800" dirty="0">
                <a:solidFill>
                  <a:srgbClr val="000000"/>
                </a:solidFill>
                <a:effectLst/>
                <a:latin typeface="Arial" panose="020B0604020202020204" pitchFamily="34" charset="0"/>
                <a:ea typeface="Times New Roman" panose="02020603050405020304" pitchFamily="18" charset="0"/>
              </a:rPr>
              <a:t>Desarrollar un prototipo de software para identificar placas vehiculares aplicando diferentes algoritmos.</a:t>
            </a:r>
          </a:p>
          <a:p>
            <a:pPr marL="742950" marR="0" lvl="1" indent="-285750" algn="just">
              <a:lnSpc>
                <a:spcPct val="200000"/>
              </a:lnSpc>
              <a:spcBef>
                <a:spcPts val="0"/>
              </a:spcBef>
              <a:spcAft>
                <a:spcPts val="0"/>
              </a:spcAft>
              <a:buFont typeface="+mj-lt"/>
              <a:buAutoNum type="romanLcPeriod"/>
            </a:pPr>
            <a:r>
              <a:rPr lang="es-ES" sz="1800" dirty="0">
                <a:solidFill>
                  <a:srgbClr val="000000"/>
                </a:solidFill>
                <a:effectLst/>
                <a:latin typeface="Arial" panose="020B0604020202020204" pitchFamily="34" charset="0"/>
                <a:ea typeface="Times New Roman" panose="02020603050405020304" pitchFamily="18" charset="0"/>
              </a:rPr>
              <a:t>Evaluar la funcionalidad y rendimiento del prototipo de software a partir de distintas imágenes de placas vehiculares capturadas en el campus matriz de la Universidad de las Fuerzas Armadas ESPE.</a:t>
            </a:r>
          </a:p>
          <a:p>
            <a:pPr marL="742950" marR="0" lvl="1" indent="-285750" algn="just">
              <a:lnSpc>
                <a:spcPct val="200000"/>
              </a:lnSpc>
              <a:spcBef>
                <a:spcPts val="0"/>
              </a:spcBef>
              <a:spcAft>
                <a:spcPts val="0"/>
              </a:spcAft>
              <a:buFont typeface="+mj-lt"/>
              <a:buAutoNum type="romanLcPeriod"/>
            </a:pPr>
            <a:r>
              <a:rPr lang="es-ES" sz="1800" dirty="0">
                <a:solidFill>
                  <a:srgbClr val="000000"/>
                </a:solidFill>
                <a:effectLst/>
                <a:latin typeface="Arial" panose="020B0604020202020204" pitchFamily="34" charset="0"/>
                <a:ea typeface="Times New Roman" panose="02020603050405020304" pitchFamily="18" charset="0"/>
              </a:rPr>
              <a:t>Analizar los resultados obtenidos en las pruebas de validación.</a:t>
            </a:r>
          </a:p>
          <a:p>
            <a:pPr algn="ctr"/>
            <a:endParaRPr lang="es-EC" dirty="0"/>
          </a:p>
        </p:txBody>
      </p:sp>
      <p:sp>
        <p:nvSpPr>
          <p:cNvPr id="5" name="Rectangle 4">
            <a:extLst>
              <a:ext uri="{FF2B5EF4-FFF2-40B4-BE49-F238E27FC236}">
                <a16:creationId xmlns:a16="http://schemas.microsoft.com/office/drawing/2014/main" id="{C81DF121-0A92-4669-AAD2-C129568CA175}"/>
              </a:ext>
            </a:extLst>
          </p:cNvPr>
          <p:cNvSpPr/>
          <p:nvPr/>
        </p:nvSpPr>
        <p:spPr>
          <a:xfrm rot="16200000">
            <a:off x="-984518" y="4435365"/>
            <a:ext cx="3653070" cy="6932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t>OBJETIVOS ESPECIFICOS</a:t>
            </a:r>
          </a:p>
        </p:txBody>
      </p:sp>
    </p:spTree>
    <p:extLst>
      <p:ext uri="{BB962C8B-B14F-4D97-AF65-F5344CB8AC3E}">
        <p14:creationId xmlns:p14="http://schemas.microsoft.com/office/powerpoint/2010/main" val="3439815479"/>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TM10001105[[fn=Recorte]]</Template>
  <TotalTime>10922</TotalTime>
  <Words>2976</Words>
  <Application>Microsoft Office PowerPoint</Application>
  <PresentationFormat>Widescreen</PresentationFormat>
  <Paragraphs>242</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Symbol</vt:lpstr>
      <vt:lpstr>Tema de Office</vt:lpstr>
      <vt:lpstr>PowerPoint Presentation</vt:lpstr>
      <vt:lpstr>Presentación del Proyecto de Tesis</vt:lpstr>
      <vt:lpstr>Antecedentes</vt:lpstr>
      <vt:lpstr>Antecedentes</vt:lpstr>
      <vt:lpstr>Planteamiento del Problema</vt:lpstr>
      <vt:lpstr>Justificación</vt:lpstr>
      <vt:lpstr>Justificación</vt:lpstr>
      <vt:lpstr>Objetivos</vt:lpstr>
      <vt:lpstr>Objetivos</vt:lpstr>
      <vt:lpstr>Herramientas de Desarrollo</vt:lpstr>
      <vt:lpstr>Metodología de Desarrollo</vt:lpstr>
      <vt:lpstr>Metodología de Desarrollo</vt:lpstr>
      <vt:lpstr>Primera Iteración</vt:lpstr>
      <vt:lpstr>Segunda Iteración</vt:lpstr>
      <vt:lpstr>Segunda Iteración</vt:lpstr>
      <vt:lpstr>Tercera Iteración</vt:lpstr>
      <vt:lpstr>Tercera Iteración</vt:lpstr>
      <vt:lpstr>Cuarta Iteración</vt:lpstr>
      <vt:lpstr> Cuarta Iteración</vt:lpstr>
      <vt:lpstr>Quinta Iteración</vt:lpstr>
      <vt:lpstr> Quinta Iteración</vt:lpstr>
      <vt:lpstr>Sexta Iteración</vt:lpstr>
      <vt:lpstr> Sexta Iteración</vt:lpstr>
      <vt:lpstr>Implementación de Plataforma de Servicio</vt:lpstr>
      <vt:lpstr>Análisis de Resultados</vt:lpstr>
      <vt:lpstr>Conclusiones y Recomendaciones</vt:lpstr>
      <vt:lpstr>Conclusiones y Recomendaciones</vt:lpstr>
      <vt:lpstr>Conclusiones y Recomendaciones</vt:lpstr>
      <vt:lpstr>Conclusiones y Recomendaciones</vt:lpstr>
      <vt:lpstr>Conclusiones y Recomendaciones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Yury Romero</dc:creator>
  <cp:lastModifiedBy>Yury Romero</cp:lastModifiedBy>
  <cp:revision>141</cp:revision>
  <dcterms:created xsi:type="dcterms:W3CDTF">2012-07-30T22:48:03Z</dcterms:created>
  <dcterms:modified xsi:type="dcterms:W3CDTF">2021-09-11T15:27:10Z</dcterms:modified>
</cp:coreProperties>
</file>