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24" r:id="rId2"/>
    <p:sldId id="525" r:id="rId3"/>
    <p:sldId id="560" r:id="rId4"/>
    <p:sldId id="508" r:id="rId5"/>
    <p:sldId id="526" r:id="rId6"/>
    <p:sldId id="528" r:id="rId7"/>
    <p:sldId id="527" r:id="rId8"/>
    <p:sldId id="529" r:id="rId9"/>
    <p:sldId id="530" r:id="rId10"/>
    <p:sldId id="532" r:id="rId11"/>
    <p:sldId id="534" r:id="rId12"/>
    <p:sldId id="533" r:id="rId13"/>
    <p:sldId id="535" r:id="rId14"/>
    <p:sldId id="536" r:id="rId15"/>
    <p:sldId id="537" r:id="rId16"/>
    <p:sldId id="512" r:id="rId17"/>
    <p:sldId id="538" r:id="rId18"/>
    <p:sldId id="540" r:id="rId19"/>
    <p:sldId id="542" r:id="rId20"/>
    <p:sldId id="539" r:id="rId21"/>
    <p:sldId id="544" r:id="rId22"/>
    <p:sldId id="543" r:id="rId23"/>
    <p:sldId id="545" r:id="rId24"/>
    <p:sldId id="546" r:id="rId25"/>
    <p:sldId id="548" r:id="rId26"/>
    <p:sldId id="549" r:id="rId27"/>
    <p:sldId id="547" r:id="rId28"/>
    <p:sldId id="558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470" r:id="rId38"/>
    <p:sldId id="559" r:id="rId39"/>
    <p:sldId id="480" r:id="rId40"/>
    <p:sldId id="485" r:id="rId41"/>
  </p:sldIdLst>
  <p:sldSz cx="9144000" cy="5143500" type="screen16x9"/>
  <p:notesSz cx="6858000" cy="9144000"/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92B"/>
    <a:srgbClr val="CCFFFF"/>
    <a:srgbClr val="F39C11"/>
    <a:srgbClr val="D8D8D8"/>
    <a:srgbClr val="405579"/>
    <a:srgbClr val="336987"/>
    <a:srgbClr val="F0B256"/>
    <a:srgbClr val="FF6600"/>
    <a:srgbClr val="009589"/>
    <a:srgbClr val="33A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6" autoAdjust="0"/>
    <p:restoredTop sz="95226" autoAdjust="0"/>
  </p:normalViewPr>
  <p:slideViewPr>
    <p:cSldViewPr>
      <p:cViewPr varScale="1">
        <p:scale>
          <a:sx n="96" d="100"/>
          <a:sy n="96" d="100"/>
        </p:scale>
        <p:origin x="780" y="78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51-4832-BCBC-EB87402BA3B1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51-4832-BCBC-EB87402BA3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51-4832-BCBC-EB87402BA3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51-4832-BCBC-EB87402BA3B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51-4832-BCBC-EB87402BA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6-4778-B727-B6BB66583C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C6-4778-B727-B6BB66583C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C6-4778-B727-B6BB66583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2"/>
        <c:axId val="331984744"/>
        <c:axId val="331985920"/>
      </c:barChart>
      <c:catAx>
        <c:axId val="331984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985920"/>
        <c:crosses val="autoZero"/>
        <c:auto val="1"/>
        <c:lblAlgn val="ctr"/>
        <c:lblOffset val="100"/>
        <c:noMultiLvlLbl val="0"/>
      </c:catAx>
      <c:valAx>
        <c:axId val="33198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98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3-4946-86A5-C9F2264C4BC4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3-4946-86A5-C9F2264C4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3-4946-86A5-C9F2264C4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3-4946-86A5-C9F2264C4BC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D3-4946-86A5-C9F2264C4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2021/9/7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294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375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70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150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4619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4162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9452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1288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1082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7413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492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632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4913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683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7617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7948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0810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2602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7043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299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525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712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9162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419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2777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05254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0986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6375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70665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64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141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489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95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957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6561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726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AD2BD7B3-A5E0-41BB-9CC9-D29A4BA8A2E1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CF387561-4A62-4E94-9DA9-281D58E39024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D92E238A-D5CB-4A9B-977E-3C81045380F6}"/>
              </a:ext>
            </a:extLst>
          </p:cNvPr>
          <p:cNvSpPr/>
          <p:nvPr userDrawn="1"/>
        </p:nvSpPr>
        <p:spPr>
          <a:xfrm rot="10800000">
            <a:off x="-1686" y="31060"/>
            <a:ext cx="6998809" cy="618452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22382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4615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9520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60" h="480138">
                <a:moveTo>
                  <a:pt x="3007245" y="0"/>
                </a:moveTo>
                <a:cubicBezTo>
                  <a:pt x="3007783" y="158342"/>
                  <a:pt x="3008322" y="321178"/>
                  <a:pt x="3008860" y="479520"/>
                </a:cubicBezTo>
                <a:lnTo>
                  <a:pt x="0" y="480138"/>
                </a:lnTo>
                <a:lnTo>
                  <a:pt x="122856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14">
            <a:extLst>
              <a:ext uri="{FF2B5EF4-FFF2-40B4-BE49-F238E27FC236}">
                <a16:creationId xmlns:a16="http://schemas.microsoft.com/office/drawing/2014/main" id="{AAA15768-0708-42B8-AABA-ECE5FCE69199}"/>
              </a:ext>
            </a:extLst>
          </p:cNvPr>
          <p:cNvSpPr/>
          <p:nvPr userDrawn="1"/>
        </p:nvSpPr>
        <p:spPr>
          <a:xfrm>
            <a:off x="6896518" y="24399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CDBFDB98-B84D-41D4-AF5E-D4865E364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insertar 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F8F03C16-AFD5-40B3-9718-14A4440FF5BB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52836657-E9F3-4A8C-B637-39756C05469A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80CF4ABA-B3AC-485C-BCBC-34DC18B07D2F}"/>
              </a:ext>
            </a:extLst>
          </p:cNvPr>
          <p:cNvSpPr/>
          <p:nvPr userDrawn="1"/>
        </p:nvSpPr>
        <p:spPr>
          <a:xfrm rot="10800000">
            <a:off x="-1686" y="31060"/>
            <a:ext cx="6998809" cy="618452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22382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46157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5027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  <a:gd name="connsiteX0" fmla="*/ 3007245 w 3008860"/>
              <a:gd name="connsiteY0" fmla="*/ 0 h 480138"/>
              <a:gd name="connsiteX1" fmla="*/ 3008860 w 3008860"/>
              <a:gd name="connsiteY1" fmla="*/ 479520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60" h="480138">
                <a:moveTo>
                  <a:pt x="3007245" y="0"/>
                </a:moveTo>
                <a:cubicBezTo>
                  <a:pt x="3007783" y="158342"/>
                  <a:pt x="3008322" y="321178"/>
                  <a:pt x="3008860" y="479520"/>
                </a:cubicBezTo>
                <a:lnTo>
                  <a:pt x="0" y="480138"/>
                </a:lnTo>
                <a:lnTo>
                  <a:pt x="122856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14">
            <a:extLst>
              <a:ext uri="{FF2B5EF4-FFF2-40B4-BE49-F238E27FC236}">
                <a16:creationId xmlns:a16="http://schemas.microsoft.com/office/drawing/2014/main" id="{0165BEF2-43C6-4380-B813-2B12DA1C55E5}"/>
              </a:ext>
            </a:extLst>
          </p:cNvPr>
          <p:cNvSpPr/>
          <p:nvPr userDrawn="1"/>
        </p:nvSpPr>
        <p:spPr>
          <a:xfrm>
            <a:off x="6896518" y="24399"/>
            <a:ext cx="2247482" cy="359358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3E964902-78B4-4E6D-B2B8-0ACCE5A87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insertar 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0BDE393-D6C0-47AF-8507-C9030437FAF5}"/>
              </a:ext>
            </a:extLst>
          </p:cNvPr>
          <p:cNvSpPr/>
          <p:nvPr userDrawn="1"/>
        </p:nvSpPr>
        <p:spPr>
          <a:xfrm>
            <a:off x="-1685" y="4878191"/>
            <a:ext cx="9145685" cy="259228"/>
          </a:xfrm>
          <a:custGeom>
            <a:avLst/>
            <a:gdLst>
              <a:gd name="connsiteX0" fmla="*/ 9145685 w 9145685"/>
              <a:gd name="connsiteY0" fmla="*/ 0 h 259228"/>
              <a:gd name="connsiteX1" fmla="*/ 9145685 w 9145685"/>
              <a:gd name="connsiteY1" fmla="*/ 247961 h 259228"/>
              <a:gd name="connsiteX2" fmla="*/ 3724 w 9145685"/>
              <a:gd name="connsiteY2" fmla="*/ 259228 h 259228"/>
              <a:gd name="connsiteX3" fmla="*/ 0 w 9145685"/>
              <a:gd name="connsiteY3" fmla="*/ 6392 h 2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685" h="259228">
                <a:moveTo>
                  <a:pt x="9145685" y="0"/>
                </a:moveTo>
                <a:lnTo>
                  <a:pt x="9145685" y="247961"/>
                </a:lnTo>
                <a:lnTo>
                  <a:pt x="3724" y="259228"/>
                </a:lnTo>
                <a:cubicBezTo>
                  <a:pt x="2482" y="174949"/>
                  <a:pt x="1242" y="90671"/>
                  <a:pt x="0" y="6392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15A2F44-24AC-4773-A4CB-02E56D7C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0528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6987"/>
                </a:solidFill>
              </a:defRPr>
            </a:lvl1pPr>
          </a:lstStyle>
          <a:p>
            <a:r>
              <a:rPr lang="es-ES" dirty="0"/>
              <a:t>Haga clic insertar titulo</a:t>
            </a:r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513D8FC-3DFB-4360-B578-FBC6C62CF3F9}"/>
              </a:ext>
            </a:extLst>
          </p:cNvPr>
          <p:cNvSpPr/>
          <p:nvPr userDrawn="1"/>
        </p:nvSpPr>
        <p:spPr>
          <a:xfrm>
            <a:off x="2724" y="24399"/>
            <a:ext cx="248796" cy="618454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57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CF5B76-81AC-48D4-8C0B-A905142562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856895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5FB61AF-1E3C-4BC9-9974-B56917BB7194}"/>
              </a:ext>
            </a:extLst>
          </p:cNvPr>
          <p:cNvGrpSpPr/>
          <p:nvPr userDrawn="1"/>
        </p:nvGrpSpPr>
        <p:grpSpPr>
          <a:xfrm>
            <a:off x="354011" y="1131591"/>
            <a:ext cx="2489798" cy="3777637"/>
            <a:chOff x="354010" y="1131591"/>
            <a:chExt cx="3560767" cy="5402561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E15A3B35-9124-4FF3-86E7-629E494A15E8}"/>
                </a:ext>
              </a:extLst>
            </p:cNvPr>
            <p:cNvSpPr/>
            <p:nvPr userDrawn="1"/>
          </p:nvSpPr>
          <p:spPr>
            <a:xfrm>
              <a:off x="354010" y="1131591"/>
              <a:ext cx="3560767" cy="5402561"/>
            </a:xfrm>
            <a:prstGeom prst="roundRect">
              <a:avLst>
                <a:gd name="adj" fmla="val 396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5AB44F69-FA08-4D91-BA18-D6240AE1E92C}"/>
                </a:ext>
              </a:extLst>
            </p:cNvPr>
            <p:cNvSpPr/>
            <p:nvPr userDrawn="1"/>
          </p:nvSpPr>
          <p:spPr>
            <a:xfrm>
              <a:off x="531933" y="1347500"/>
              <a:ext cx="153868" cy="50152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8" name="Half Frame 4">
              <a:extLst>
                <a:ext uri="{FF2B5EF4-FFF2-40B4-BE49-F238E27FC236}">
                  <a16:creationId xmlns:a16="http://schemas.microsoft.com/office/drawing/2014/main" id="{6E5E2C8A-9F17-4E68-857B-5D61ADBAF935}"/>
                </a:ext>
              </a:extLst>
            </p:cNvPr>
            <p:cNvSpPr/>
            <p:nvPr userDrawn="1"/>
          </p:nvSpPr>
          <p:spPr>
            <a:xfrm rot="5400000">
              <a:off x="3057177" y="1276653"/>
              <a:ext cx="685849" cy="685148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TextBox 57">
              <a:extLst>
                <a:ext uri="{FF2B5EF4-FFF2-40B4-BE49-F238E27FC236}">
                  <a16:creationId xmlns:a16="http://schemas.microsoft.com/office/drawing/2014/main" id="{CB20FA40-61A2-4E3F-A558-1E3A98E2B1A9}"/>
                </a:ext>
              </a:extLst>
            </p:cNvPr>
            <p:cNvSpPr txBox="1"/>
            <p:nvPr userDrawn="1"/>
          </p:nvSpPr>
          <p:spPr>
            <a:xfrm>
              <a:off x="711704" y="1637214"/>
              <a:ext cx="223224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58">
              <a:extLst>
                <a:ext uri="{FF2B5EF4-FFF2-40B4-BE49-F238E27FC236}">
                  <a16:creationId xmlns:a16="http://schemas.microsoft.com/office/drawing/2014/main" id="{43C6692F-3A9F-48A2-964D-BB633661707F}"/>
                </a:ext>
              </a:extLst>
            </p:cNvPr>
            <p:cNvSpPr txBox="1"/>
            <p:nvPr userDrawn="1"/>
          </p:nvSpPr>
          <p:spPr>
            <a:xfrm>
              <a:off x="711704" y="2127463"/>
              <a:ext cx="2232248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60">
              <a:extLst>
                <a:ext uri="{FF2B5EF4-FFF2-40B4-BE49-F238E27FC236}">
                  <a16:creationId xmlns:a16="http://schemas.microsoft.com/office/drawing/2014/main" id="{53AC54A5-43F0-44A1-8DD2-696884E04755}"/>
                </a:ext>
              </a:extLst>
            </p:cNvPr>
            <p:cNvSpPr txBox="1"/>
            <p:nvPr userDrawn="1"/>
          </p:nvSpPr>
          <p:spPr>
            <a:xfrm>
              <a:off x="721229" y="4450324"/>
              <a:ext cx="2717296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FREE </a:t>
              </a:r>
            </a:p>
            <a:p>
              <a:r>
                <a:rPr lang="en-US" altLang="ko-KR" sz="28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PPT TEMPLATES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2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gerente@atuntaqui.fin.ec" TargetMode="External"/><Relationship Id="rId7" Type="http://schemas.openxmlformats.org/officeDocument/2006/relationships/hyperlink" Target="mailto:morbea@alianzadelvalle.fin.ec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lo.celi@coac-sanfran.com" TargetMode="External"/><Relationship Id="rId5" Type="http://schemas.openxmlformats.org/officeDocument/2006/relationships/hyperlink" Target="mailto:jrojas@jardinazuayo.fin.ec" TargetMode="External"/><Relationship Id="rId4" Type="http://schemas.openxmlformats.org/officeDocument/2006/relationships/hyperlink" Target="mailto:jcordova@coop23dejulio.fin.ec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任意多边形: 形状 13">
            <a:extLst>
              <a:ext uri="{FF2B5EF4-FFF2-40B4-BE49-F238E27FC236}">
                <a16:creationId xmlns:a16="http://schemas.microsoft.com/office/drawing/2014/main" id="{B7B2DECF-1E02-43C1-B0EF-697B610AEC09}"/>
              </a:ext>
            </a:extLst>
          </p:cNvPr>
          <p:cNvSpPr/>
          <p:nvPr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任意多边形: 形状 14">
            <a:extLst>
              <a:ext uri="{FF2B5EF4-FFF2-40B4-BE49-F238E27FC236}">
                <a16:creationId xmlns:a16="http://schemas.microsoft.com/office/drawing/2014/main" id="{1F5F8F06-B753-416A-B46A-28FF14CD9169}"/>
              </a:ext>
            </a:extLst>
          </p:cNvPr>
          <p:cNvSpPr/>
          <p:nvPr/>
        </p:nvSpPr>
        <p:spPr>
          <a:xfrm>
            <a:off x="6896844" y="4771018"/>
            <a:ext cx="2247156" cy="358781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245" h="480138">
                <a:moveTo>
                  <a:pt x="3007245" y="0"/>
                </a:moveTo>
                <a:lnTo>
                  <a:pt x="2995915" y="475027"/>
                </a:ln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Imagen 25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8685"/>
            <a:ext cx="2219625" cy="655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251520" y="1393835"/>
            <a:ext cx="8496944" cy="364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CIENCIAS ECONÓMICAS, ADMINISTRATIVAS Y DEL COMERCIO</a:t>
            </a:r>
            <a:endParaRPr lang="es-EC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MAESTRÍA: 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Planificación y Dirección Estratégica</a:t>
            </a:r>
            <a:endParaRPr lang="es-EC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C" sz="105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TRABAJO DE TITULACIÓN</a:t>
            </a:r>
            <a:endParaRPr lang="es-EC" sz="105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C" sz="105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b="1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Tema:</a:t>
            </a:r>
            <a:r>
              <a:rPr lang="es-EC" sz="105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1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“plan de estrategias basado en nuevos paradigmas de Cultura Organizacional APLICADO </a:t>
            </a:r>
            <a:r>
              <a:rPr lang="es-EC" sz="1100" cap="all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LAS Cooperativas </a:t>
            </a:r>
            <a:r>
              <a:rPr lang="es-EC" sz="1100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ahorro y crédito DEL SEGMENTO 1 del Ecuador”.</a:t>
            </a:r>
            <a:endParaRPr lang="es-EC" sz="1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C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Autor: 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María Augusta Izquierdo Lozano.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Fecha: 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Agosto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757416" y="699113"/>
            <a:ext cx="937755" cy="2415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" name="组合 1"/>
          <p:cNvGrpSpPr/>
          <p:nvPr/>
        </p:nvGrpSpPr>
        <p:grpSpPr>
          <a:xfrm>
            <a:off x="15296" y="892365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Externo - Macroambiente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467544" y="-236560"/>
            <a:ext cx="3170728" cy="4030259"/>
            <a:chOff x="7284132" y="5074715"/>
            <a:chExt cx="2262955" cy="786269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284132" y="5183067"/>
              <a:ext cx="2262955" cy="67791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320000"/>
                </a:lnSpc>
              </a:pPr>
              <a:r>
                <a:rPr lang="es-EC" altLang="zh-CN" sz="1100" b="1" dirty="0">
                  <a:solidFill>
                    <a:schemeClr val="dk1">
                      <a:lumMod val="100000"/>
                    </a:schemeClr>
                  </a:solidFill>
                </a:rPr>
                <a:t>Tecnológico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Análisis </a:t>
            </a:r>
            <a:r>
              <a:rPr lang="es-EC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Situacional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907704" y="1877207"/>
            <a:ext cx="6911580" cy="2937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54% de la población EC - conectividad móvil.</a:t>
            </a:r>
            <a:endParaRPr lang="es-ES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Usuarios de Internet bordean los 14’000.000. 59% 8’000.000 apróx mayores de 24 años.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pandemia impulsó la digitalización del país.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200" b="1" dirty="0">
                <a:latin typeface="Arial" panose="020B0604020202020204" pitchFamily="34" charset="0"/>
                <a:ea typeface="Calibri" panose="020F0502020204030204" pitchFamily="34" charset="0"/>
              </a:rPr>
              <a:t>Bancos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 canales electrónicos más del 90% en el total de transacciones.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200" b="1" dirty="0">
                <a:latin typeface="Arial" panose="020B0604020202020204" pitchFamily="34" charset="0"/>
                <a:ea typeface="Calibri" panose="020F0502020204030204" pitchFamily="34" charset="0"/>
              </a:rPr>
              <a:t>Cooperativas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 de un millón de transferencias electrónicas mensuales prepandemia, alcanzaron 3,4 millones para septiembre 2020.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s-ES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s-EC" sz="1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198A50-F4CE-4B05-A766-7EFED880018A}"/>
              </a:ext>
            </a:extLst>
          </p:cNvPr>
          <p:cNvSpPr txBox="1"/>
          <p:nvPr/>
        </p:nvSpPr>
        <p:spPr>
          <a:xfrm>
            <a:off x="5148064" y="4443958"/>
            <a:ext cx="4577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s-E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nforme Ecuador Estado digital de enero del 2021 BCE </a:t>
            </a:r>
            <a:endParaRPr lang="es-EC" sz="1100" b="1" dirty="0"/>
          </a:p>
        </p:txBody>
      </p:sp>
      <p:sp>
        <p:nvSpPr>
          <p:cNvPr id="17" name="Trapezoid 13">
            <a:extLst>
              <a:ext uri="{FF2B5EF4-FFF2-40B4-BE49-F238E27FC236}">
                <a16:creationId xmlns:a16="http://schemas.microsoft.com/office/drawing/2014/main" id="{3794D458-96D6-48F5-8B9A-70F3FA42FD80}"/>
              </a:ext>
            </a:extLst>
          </p:cNvPr>
          <p:cNvSpPr/>
          <p:nvPr/>
        </p:nvSpPr>
        <p:spPr>
          <a:xfrm>
            <a:off x="687685" y="3352034"/>
            <a:ext cx="787972" cy="62992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17D42412-8952-47F3-A2FC-F1164BC2E0B9}"/>
              </a:ext>
            </a:extLst>
          </p:cNvPr>
          <p:cNvSpPr/>
          <p:nvPr/>
        </p:nvSpPr>
        <p:spPr>
          <a:xfrm>
            <a:off x="4607616" y="1129649"/>
            <a:ext cx="898113" cy="6102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710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5 fuerzas de Porter - Qué es, definición y concepto | 2021 | Economipedia">
            <a:extLst>
              <a:ext uri="{FF2B5EF4-FFF2-40B4-BE49-F238E27FC236}">
                <a16:creationId xmlns:a16="http://schemas.microsoft.com/office/drawing/2014/main" id="{AA8F85F6-C552-4F99-9863-E7E298FF5C5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10100" r="9423" b="675"/>
          <a:stretch/>
        </p:blipFill>
        <p:spPr bwMode="auto">
          <a:xfrm>
            <a:off x="6804249" y="510272"/>
            <a:ext cx="2324456" cy="1845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reeform: Shape 3"/>
          <p:cNvSpPr/>
          <p:nvPr/>
        </p:nvSpPr>
        <p:spPr>
          <a:xfrm>
            <a:off x="683568" y="699113"/>
            <a:ext cx="792088" cy="208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0B256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" name="组合 1"/>
          <p:cNvGrpSpPr/>
          <p:nvPr/>
        </p:nvGrpSpPr>
        <p:grpSpPr>
          <a:xfrm>
            <a:off x="15296" y="892365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Externo - Microambiente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393161" y="-236563"/>
            <a:ext cx="3186797" cy="2880326"/>
            <a:chOff x="7272664" y="5074715"/>
            <a:chExt cx="2274423" cy="561927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endParaRPr lang="zh-CN" altLang="en-US" sz="12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272664" y="5355679"/>
              <a:ext cx="2262955" cy="280963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s-EC" altLang="zh-CN" sz="1000" b="1" dirty="0">
                  <a:solidFill>
                    <a:schemeClr val="dk1">
                      <a:lumMod val="100000"/>
                    </a:schemeClr>
                  </a:solidFill>
                </a:rPr>
                <a:t>Competencia </a:t>
              </a:r>
            </a:p>
            <a:p>
              <a:pPr algn="l">
                <a:lnSpc>
                  <a:spcPct val="150000"/>
                </a:lnSpc>
              </a:pPr>
              <a:r>
                <a:rPr lang="es-EC" altLang="zh-CN" sz="1000" b="1" dirty="0">
                  <a:solidFill>
                    <a:schemeClr val="dk1">
                      <a:lumMod val="100000"/>
                    </a:schemeClr>
                  </a:solidFill>
                </a:rPr>
                <a:t>y Potenciales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Análisis </a:t>
            </a:r>
            <a:r>
              <a:rPr lang="es-EC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Situacional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1C5671-E4DB-4C16-818E-3E1E4EE8AD34}"/>
              </a:ext>
            </a:extLst>
          </p:cNvPr>
          <p:cNvSpPr txBox="1"/>
          <p:nvPr/>
        </p:nvSpPr>
        <p:spPr>
          <a:xfrm>
            <a:off x="7224800" y="27528"/>
            <a:ext cx="2027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5 fuerzas de Porter</a:t>
            </a:r>
            <a:endParaRPr lang="es-EC" sz="14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B6FD3D6-AACE-4B36-9D97-F3AE1B4BC5EE}"/>
              </a:ext>
            </a:extLst>
          </p:cNvPr>
          <p:cNvSpPr/>
          <p:nvPr/>
        </p:nvSpPr>
        <p:spPr>
          <a:xfrm>
            <a:off x="7606437" y="1098915"/>
            <a:ext cx="720080" cy="693892"/>
          </a:xfrm>
          <a:prstGeom prst="rect">
            <a:avLst/>
          </a:prstGeom>
          <a:noFill/>
          <a:ln>
            <a:solidFill>
              <a:srgbClr val="FF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7BBD2FA-5581-4C2E-89FD-8C8EDD614F34}"/>
              </a:ext>
            </a:extLst>
          </p:cNvPr>
          <p:cNvSpPr/>
          <p:nvPr/>
        </p:nvSpPr>
        <p:spPr>
          <a:xfrm>
            <a:off x="7600689" y="535996"/>
            <a:ext cx="725828" cy="418439"/>
          </a:xfrm>
          <a:prstGeom prst="rect">
            <a:avLst/>
          </a:prstGeom>
          <a:noFill/>
          <a:ln>
            <a:solidFill>
              <a:srgbClr val="FF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DD91414-E23A-4625-B608-3F68FBB0744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55586" r="70688" b="30409"/>
          <a:stretch/>
        </p:blipFill>
        <p:spPr bwMode="auto">
          <a:xfrm>
            <a:off x="6792882" y="2931790"/>
            <a:ext cx="2232247" cy="985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1ADE0FB-F641-4552-B1D2-39AB789171C4}"/>
              </a:ext>
            </a:extLst>
          </p:cNvPr>
          <p:cNvPicPr/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35751" r="39537" b="17631"/>
          <a:stretch/>
        </p:blipFill>
        <p:spPr bwMode="auto">
          <a:xfrm>
            <a:off x="1547664" y="1760035"/>
            <a:ext cx="5107099" cy="2760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A70AE14-E777-4F11-8C5B-B0A6495D97E7}"/>
              </a:ext>
            </a:extLst>
          </p:cNvPr>
          <p:cNvSpPr txBox="1"/>
          <p:nvPr/>
        </p:nvSpPr>
        <p:spPr>
          <a:xfrm>
            <a:off x="3281739" y="4607504"/>
            <a:ext cx="4627266" cy="26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Tomado de SEPS – Boletines Mensuales Ene 2021</a:t>
            </a:r>
            <a:endParaRPr lang="es-EC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5 fuerzas de Porter - Qué es, definición y concepto | 2021 | Economipedia">
            <a:extLst>
              <a:ext uri="{FF2B5EF4-FFF2-40B4-BE49-F238E27FC236}">
                <a16:creationId xmlns:a16="http://schemas.microsoft.com/office/drawing/2014/main" id="{AA8F85F6-C552-4F99-9863-E7E298FF5C5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10100" r="9423" b="675"/>
          <a:stretch/>
        </p:blipFill>
        <p:spPr bwMode="auto">
          <a:xfrm>
            <a:off x="6804249" y="510272"/>
            <a:ext cx="2324456" cy="1845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reeform: Shape 3"/>
          <p:cNvSpPr/>
          <p:nvPr/>
        </p:nvSpPr>
        <p:spPr>
          <a:xfrm>
            <a:off x="683568" y="699113"/>
            <a:ext cx="792088" cy="208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0B256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" name="组合 1"/>
          <p:cNvGrpSpPr/>
          <p:nvPr/>
        </p:nvGrpSpPr>
        <p:grpSpPr>
          <a:xfrm>
            <a:off x="15296" y="892365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Externo - Microambiente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395536" y="-236564"/>
            <a:ext cx="3184420" cy="2762494"/>
            <a:chOff x="7274360" y="5074715"/>
            <a:chExt cx="2272727" cy="538939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endParaRPr lang="zh-CN" altLang="en-US" sz="12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274360" y="5332691"/>
              <a:ext cx="2262955" cy="280963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320000"/>
                </a:lnSpc>
              </a:pPr>
              <a:r>
                <a:rPr lang="es-EC" altLang="zh-CN" sz="1000" b="1" dirty="0">
                  <a:solidFill>
                    <a:schemeClr val="dk1">
                      <a:lumMod val="100000"/>
                    </a:schemeClr>
                  </a:solidFill>
                </a:rPr>
                <a:t>Proveedores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Análisis </a:t>
            </a:r>
            <a:r>
              <a:rPr lang="es-EC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Situacional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1C5671-E4DB-4C16-818E-3E1E4EE8AD34}"/>
              </a:ext>
            </a:extLst>
          </p:cNvPr>
          <p:cNvSpPr txBox="1"/>
          <p:nvPr/>
        </p:nvSpPr>
        <p:spPr>
          <a:xfrm>
            <a:off x="7224800" y="27528"/>
            <a:ext cx="2027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5 fuerzas de Porter</a:t>
            </a:r>
            <a:endParaRPr lang="es-EC" sz="14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B6FD3D6-AACE-4B36-9D97-F3AE1B4BC5EE}"/>
              </a:ext>
            </a:extLst>
          </p:cNvPr>
          <p:cNvSpPr/>
          <p:nvPr/>
        </p:nvSpPr>
        <p:spPr>
          <a:xfrm>
            <a:off x="8423920" y="1111958"/>
            <a:ext cx="720080" cy="693892"/>
          </a:xfrm>
          <a:prstGeom prst="rect">
            <a:avLst/>
          </a:prstGeom>
          <a:noFill/>
          <a:ln>
            <a:solidFill>
              <a:srgbClr val="FF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EC28D9C-7E06-4104-A042-E9EC95476656}"/>
              </a:ext>
            </a:extLst>
          </p:cNvPr>
          <p:cNvSpPr txBox="1"/>
          <p:nvPr/>
        </p:nvSpPr>
        <p:spPr>
          <a:xfrm>
            <a:off x="1554698" y="2355726"/>
            <a:ext cx="6854452" cy="237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Administrativos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seguridad, papelería, consultorías externas, certificaciones, auditorías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S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s-ES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Tecnológicos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core bancario, sistema para agencias, servicios web, de internet y móviles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s-ES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Servicios al Personal: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capacitación, exámenes médicos, uniformes.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s-ES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s-ES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S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Proceso de licitación que, dependiendo de la directriz de cada COAC, suele incluir la entrega de documentación legal y estatutaria, así como la firma de un formulario de no conflicto de intereses, ni vinculación política.</a:t>
            </a:r>
            <a:endParaRPr lang="es-EC" sz="1200" dirty="0"/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1E160B8E-88ED-43A3-A480-B995333C8517}"/>
              </a:ext>
            </a:extLst>
          </p:cNvPr>
          <p:cNvSpPr/>
          <p:nvPr/>
        </p:nvSpPr>
        <p:spPr>
          <a:xfrm>
            <a:off x="1033609" y="4013851"/>
            <a:ext cx="458113" cy="419616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5077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5 fuerzas de Porter - Qué es, definición y concepto | 2021 | Economipedia">
            <a:extLst>
              <a:ext uri="{FF2B5EF4-FFF2-40B4-BE49-F238E27FC236}">
                <a16:creationId xmlns:a16="http://schemas.microsoft.com/office/drawing/2014/main" id="{AA8F85F6-C552-4F99-9863-E7E298FF5C5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10100" r="9423" b="675"/>
          <a:stretch/>
        </p:blipFill>
        <p:spPr bwMode="auto">
          <a:xfrm>
            <a:off x="6804249" y="510272"/>
            <a:ext cx="2324456" cy="1845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reeform: Shape 3"/>
          <p:cNvSpPr/>
          <p:nvPr/>
        </p:nvSpPr>
        <p:spPr>
          <a:xfrm>
            <a:off x="683568" y="699113"/>
            <a:ext cx="792088" cy="208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0B256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" name="组合 1"/>
          <p:cNvGrpSpPr/>
          <p:nvPr/>
        </p:nvGrpSpPr>
        <p:grpSpPr>
          <a:xfrm>
            <a:off x="15296" y="892365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Externo - Microambiente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409227" y="-236564"/>
            <a:ext cx="3226667" cy="2762494"/>
            <a:chOff x="7284132" y="5074715"/>
            <a:chExt cx="2302879" cy="538939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endParaRPr lang="zh-CN" altLang="en-US" sz="12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324056" y="5332691"/>
              <a:ext cx="2262955" cy="280963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320000"/>
                </a:lnSpc>
              </a:pPr>
              <a:r>
                <a:rPr lang="es-EC" altLang="zh-CN" sz="1000" b="1" dirty="0">
                  <a:solidFill>
                    <a:schemeClr val="dk1">
                      <a:lumMod val="100000"/>
                    </a:schemeClr>
                  </a:solidFill>
                </a:rPr>
                <a:t>Clientes 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Análisis </a:t>
            </a:r>
            <a:r>
              <a:rPr lang="es-EC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Situacional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1C5671-E4DB-4C16-818E-3E1E4EE8AD34}"/>
              </a:ext>
            </a:extLst>
          </p:cNvPr>
          <p:cNvSpPr txBox="1"/>
          <p:nvPr/>
        </p:nvSpPr>
        <p:spPr>
          <a:xfrm>
            <a:off x="7224800" y="27528"/>
            <a:ext cx="2027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5 fuerzas de Porter</a:t>
            </a:r>
            <a:endParaRPr lang="es-EC" sz="14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B6FD3D6-AACE-4B36-9D97-F3AE1B4BC5EE}"/>
              </a:ext>
            </a:extLst>
          </p:cNvPr>
          <p:cNvSpPr/>
          <p:nvPr/>
        </p:nvSpPr>
        <p:spPr>
          <a:xfrm>
            <a:off x="6748310" y="1086759"/>
            <a:ext cx="720080" cy="693892"/>
          </a:xfrm>
          <a:prstGeom prst="rect">
            <a:avLst/>
          </a:prstGeom>
          <a:noFill/>
          <a:ln>
            <a:solidFill>
              <a:srgbClr val="FF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E18CC67-59D2-45BA-A7CD-278227FD3AC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21098" r="58023" b="38717"/>
          <a:stretch/>
        </p:blipFill>
        <p:spPr bwMode="auto">
          <a:xfrm>
            <a:off x="1248277" y="2687010"/>
            <a:ext cx="1960170" cy="2080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684641D-6BC9-40F6-91B2-2F7DE1F3EA9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55589" r="40132" b="24729"/>
          <a:stretch/>
        </p:blipFill>
        <p:spPr bwMode="auto">
          <a:xfrm>
            <a:off x="3367442" y="3027497"/>
            <a:ext cx="5309013" cy="1399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E1D5B23-6A73-465D-B7C3-CF8C709A3CEE}"/>
              </a:ext>
            </a:extLst>
          </p:cNvPr>
          <p:cNvSpPr txBox="1"/>
          <p:nvPr/>
        </p:nvSpPr>
        <p:spPr>
          <a:xfrm>
            <a:off x="1531595" y="2224921"/>
            <a:ext cx="54694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Análisis de los Depositantes: Género, Número de Cuentas y Saldos Promedio</a:t>
            </a:r>
            <a:endParaRPr lang="es-EC" sz="11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23C1C19-56B1-463F-8A11-ED8E406F0C67}"/>
              </a:ext>
            </a:extLst>
          </p:cNvPr>
          <p:cNvSpPr txBox="1"/>
          <p:nvPr/>
        </p:nvSpPr>
        <p:spPr>
          <a:xfrm>
            <a:off x="3395194" y="4557708"/>
            <a:ext cx="4577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ea typeface="Calibri" panose="020F0502020204030204" pitchFamily="34" charset="0"/>
              </a:rPr>
              <a:t>Boletín Inclusión Financiera de la SEPS Ene 2021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14539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9476E20E-4C5E-4DCC-8753-954CC4284F5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8" r="11198" b="3599"/>
          <a:stretch/>
        </p:blipFill>
        <p:spPr bwMode="auto">
          <a:xfrm>
            <a:off x="6291284" y="704205"/>
            <a:ext cx="2580918" cy="3735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reeform: Shape 3"/>
          <p:cNvSpPr/>
          <p:nvPr/>
        </p:nvSpPr>
        <p:spPr>
          <a:xfrm>
            <a:off x="467974" y="699113"/>
            <a:ext cx="1151698" cy="223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0B256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" name="组合 1"/>
          <p:cNvGrpSpPr/>
          <p:nvPr/>
        </p:nvGrpSpPr>
        <p:grpSpPr>
          <a:xfrm>
            <a:off x="15296" y="892365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Externo - Microambiente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181458" y="-236564"/>
            <a:ext cx="3398498" cy="3168360"/>
            <a:chOff x="7121572" y="5074715"/>
            <a:chExt cx="2425515" cy="618120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endParaRPr lang="zh-CN" altLang="en-US" sz="12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121572" y="5411872"/>
              <a:ext cx="2262955" cy="280963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s-EC" altLang="zh-CN" sz="1100" b="1" dirty="0">
                  <a:solidFill>
                    <a:schemeClr val="dk1">
                      <a:lumMod val="100000"/>
                    </a:schemeClr>
                  </a:solidFill>
                </a:rPr>
                <a:t>Sustitutos</a:t>
              </a:r>
              <a:endParaRPr lang="es-EC" altLang="zh-CN" sz="1000" b="1" dirty="0">
                <a:solidFill>
                  <a:schemeClr val="dk1">
                    <a:lumMod val="100000"/>
                  </a:schemeClr>
                </a:solidFill>
              </a:endParaRPr>
            </a:p>
            <a:p>
              <a:pPr algn="l">
                <a:lnSpc>
                  <a:spcPct val="150000"/>
                </a:lnSpc>
              </a:pPr>
              <a:r>
                <a:rPr lang="es-EC" altLang="zh-CN" sz="1000" b="1" dirty="0">
                  <a:solidFill>
                    <a:schemeClr val="dk1">
                      <a:lumMod val="100000"/>
                    </a:schemeClr>
                  </a:solidFill>
                </a:rPr>
                <a:t>1. Crédito Usurero</a:t>
              </a:r>
            </a:p>
            <a:p>
              <a:pPr algn="l">
                <a:lnSpc>
                  <a:spcPct val="150000"/>
                </a:lnSpc>
              </a:pPr>
              <a:r>
                <a:rPr lang="es-EC" altLang="zh-CN" sz="1000" b="1" dirty="0">
                  <a:solidFill>
                    <a:schemeClr val="dk1">
                      <a:lumMod val="100000"/>
                    </a:schemeClr>
                  </a:solidFill>
                </a:rPr>
                <a:t>2. Bancos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Análisis </a:t>
            </a:r>
            <a:r>
              <a:rPr lang="es-EC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Situacional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1C5671-E4DB-4C16-818E-3E1E4EE8AD34}"/>
              </a:ext>
            </a:extLst>
          </p:cNvPr>
          <p:cNvSpPr txBox="1"/>
          <p:nvPr/>
        </p:nvSpPr>
        <p:spPr>
          <a:xfrm>
            <a:off x="7224800" y="27528"/>
            <a:ext cx="2027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5 fuerzas de Porter</a:t>
            </a:r>
            <a:endParaRPr lang="es-EC" sz="14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AF3D087-363A-4E1E-B7BF-E07FB0CCB485}"/>
              </a:ext>
            </a:extLst>
          </p:cNvPr>
          <p:cNvSpPr txBox="1"/>
          <p:nvPr/>
        </p:nvSpPr>
        <p:spPr>
          <a:xfrm>
            <a:off x="363622" y="3230743"/>
            <a:ext cx="3708046" cy="1105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Usura : </a:t>
            </a:r>
            <a:r>
              <a:rPr lang="es-ES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15% y 20% mensual, 400% anual.</a:t>
            </a:r>
          </a:p>
          <a:p>
            <a:pPr marL="171450" indent="-17145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Banco: </a:t>
            </a:r>
            <a:r>
              <a:rPr lang="es-ES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el 17,3% anual créditos de consumo o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</a:t>
            </a:r>
            <a:r>
              <a:rPr lang="es-ES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9,33% anual crédito productivo.</a:t>
            </a:r>
          </a:p>
          <a:p>
            <a:pPr marL="171450" indent="-17145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COAC: </a:t>
            </a:r>
            <a:r>
              <a:rPr lang="es-ES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el 16,00% anual créditos de consumo o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s-ES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7,80% anual crédito productivo.</a:t>
            </a:r>
            <a:endParaRPr lang="es-EC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a usura afecta a miles de personas, no se deje engañar – Ministerio de  Gobierno">
            <a:extLst>
              <a:ext uri="{FF2B5EF4-FFF2-40B4-BE49-F238E27FC236}">
                <a16:creationId xmlns:a16="http://schemas.microsoft.com/office/drawing/2014/main" id="{FE009FD7-88DB-4F66-A372-989237158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94" y="1819832"/>
            <a:ext cx="2041810" cy="28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0B58838-6AE6-43B4-A20A-9D476565B2BD}"/>
              </a:ext>
            </a:extLst>
          </p:cNvPr>
          <p:cNvSpPr txBox="1"/>
          <p:nvPr/>
        </p:nvSpPr>
        <p:spPr>
          <a:xfrm>
            <a:off x="7073526" y="4442684"/>
            <a:ext cx="46272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</a:t>
            </a:r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(El Universo, 2019)</a:t>
            </a:r>
            <a:endParaRPr lang="es-EC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6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B1D1F34-9AA6-488A-9696-2376C765B645}"/>
              </a:ext>
            </a:extLst>
          </p:cNvPr>
          <p:cNvGrpSpPr/>
          <p:nvPr/>
        </p:nvGrpSpPr>
        <p:grpSpPr>
          <a:xfrm>
            <a:off x="251520" y="734353"/>
            <a:ext cx="8640960" cy="2809935"/>
            <a:chOff x="743525" y="1916067"/>
            <a:chExt cx="10551127" cy="3631484"/>
          </a:xfrm>
        </p:grpSpPr>
        <p:sp>
          <p:nvSpPr>
            <p:cNvPr id="249" name="矩形 89">
              <a:extLst>
                <a:ext uri="{FF2B5EF4-FFF2-40B4-BE49-F238E27FC236}">
                  <a16:creationId xmlns:a16="http://schemas.microsoft.com/office/drawing/2014/main" id="{22A28299-8075-452C-BCC7-A864D00FEDAA}"/>
                </a:ext>
              </a:extLst>
            </p:cNvPr>
            <p:cNvSpPr/>
            <p:nvPr/>
          </p:nvSpPr>
          <p:spPr>
            <a:xfrm>
              <a:off x="1091824" y="1916067"/>
              <a:ext cx="2319426" cy="161656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sz="1866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50" name="组合 90">
              <a:extLst>
                <a:ext uri="{FF2B5EF4-FFF2-40B4-BE49-F238E27FC236}">
                  <a16:creationId xmlns:a16="http://schemas.microsoft.com/office/drawing/2014/main" id="{0CADF50E-2232-4A55-B6C8-08AFB2B84FE4}"/>
                </a:ext>
              </a:extLst>
            </p:cNvPr>
            <p:cNvGrpSpPr/>
            <p:nvPr/>
          </p:nvGrpSpPr>
          <p:grpSpPr>
            <a:xfrm>
              <a:off x="1059110" y="3520439"/>
              <a:ext cx="2352139" cy="449048"/>
              <a:chOff x="525845" y="2865457"/>
              <a:chExt cx="1885915" cy="360040"/>
            </a:xfrm>
          </p:grpSpPr>
          <p:sp>
            <p:nvSpPr>
              <p:cNvPr id="251" name="矩形 91">
                <a:extLst>
                  <a:ext uri="{FF2B5EF4-FFF2-40B4-BE49-F238E27FC236}">
                    <a16:creationId xmlns:a16="http://schemas.microsoft.com/office/drawing/2014/main" id="{C412DF02-55C3-4DB3-9F0D-A3BD81DB8C64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4C5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2" name="TextBox 92">
                <a:extLst>
                  <a:ext uri="{FF2B5EF4-FFF2-40B4-BE49-F238E27FC236}">
                    <a16:creationId xmlns:a16="http://schemas.microsoft.com/office/drawing/2014/main" id="{5351D844-EF1B-4F2F-8864-6065307727FB}"/>
                  </a:ext>
                </a:extLst>
              </p:cNvPr>
              <p:cNvSpPr txBox="1"/>
              <p:nvPr/>
            </p:nvSpPr>
            <p:spPr>
              <a:xfrm>
                <a:off x="525845" y="2917980"/>
                <a:ext cx="185617" cy="227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CN" sz="105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53" name="TextBox 93">
              <a:extLst>
                <a:ext uri="{FF2B5EF4-FFF2-40B4-BE49-F238E27FC236}">
                  <a16:creationId xmlns:a16="http://schemas.microsoft.com/office/drawing/2014/main" id="{0CCFFFDE-A937-4C09-BB11-2C5BA2C0D51E}"/>
                </a:ext>
              </a:extLst>
            </p:cNvPr>
            <p:cNvSpPr txBox="1"/>
            <p:nvPr/>
          </p:nvSpPr>
          <p:spPr>
            <a:xfrm>
              <a:off x="743525" y="4156145"/>
              <a:ext cx="2772186" cy="139140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Planificación Estratégica POA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Principios Cooperativos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Gobierno Corporativo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Cultura Organizacional</a:t>
              </a:r>
            </a:p>
          </p:txBody>
        </p:sp>
        <p:sp>
          <p:nvSpPr>
            <p:cNvPr id="254" name="矩形 94">
              <a:extLst>
                <a:ext uri="{FF2B5EF4-FFF2-40B4-BE49-F238E27FC236}">
                  <a16:creationId xmlns:a16="http://schemas.microsoft.com/office/drawing/2014/main" id="{5A124EE8-090A-4AD4-B7A8-4757EEC8896A}"/>
                </a:ext>
              </a:extLst>
            </p:cNvPr>
            <p:cNvSpPr/>
            <p:nvPr/>
          </p:nvSpPr>
          <p:spPr>
            <a:xfrm>
              <a:off x="3679882" y="1916067"/>
              <a:ext cx="2319426" cy="1616569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sz="1866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55" name="组合 95">
              <a:extLst>
                <a:ext uri="{FF2B5EF4-FFF2-40B4-BE49-F238E27FC236}">
                  <a16:creationId xmlns:a16="http://schemas.microsoft.com/office/drawing/2014/main" id="{0FED0FD9-A470-4FF2-B260-2FB9F604FD44}"/>
                </a:ext>
              </a:extLst>
            </p:cNvPr>
            <p:cNvGrpSpPr/>
            <p:nvPr/>
          </p:nvGrpSpPr>
          <p:grpSpPr>
            <a:xfrm>
              <a:off x="3645085" y="3520440"/>
              <a:ext cx="2531581" cy="449048"/>
              <a:chOff x="524175" y="2865457"/>
              <a:chExt cx="2029788" cy="360040"/>
            </a:xfrm>
          </p:grpSpPr>
          <p:sp>
            <p:nvSpPr>
              <p:cNvPr id="256" name="矩形 96">
                <a:extLst>
                  <a:ext uri="{FF2B5EF4-FFF2-40B4-BE49-F238E27FC236}">
                    <a16:creationId xmlns:a16="http://schemas.microsoft.com/office/drawing/2014/main" id="{1796AF82-3131-43CE-8C8A-4970B5B3B4DA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8EC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7" name="TextBox 97">
                <a:extLst>
                  <a:ext uri="{FF2B5EF4-FFF2-40B4-BE49-F238E27FC236}">
                    <a16:creationId xmlns:a16="http://schemas.microsoft.com/office/drawing/2014/main" id="{8C86EEEE-5355-4854-8748-D0C33114B632}"/>
                  </a:ext>
                </a:extLst>
              </p:cNvPr>
              <p:cNvSpPr txBox="1"/>
              <p:nvPr/>
            </p:nvSpPr>
            <p:spPr>
              <a:xfrm>
                <a:off x="524175" y="2914536"/>
                <a:ext cx="2029788" cy="234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Administrativo-Financiera</a:t>
                </a:r>
              </a:p>
            </p:txBody>
          </p:sp>
        </p:grpSp>
        <p:sp>
          <p:nvSpPr>
            <p:cNvPr id="258" name="TextBox 98">
              <a:extLst>
                <a:ext uri="{FF2B5EF4-FFF2-40B4-BE49-F238E27FC236}">
                  <a16:creationId xmlns:a16="http://schemas.microsoft.com/office/drawing/2014/main" id="{85140ECD-FA94-4D8F-B33E-61ED522BB2AB}"/>
                </a:ext>
              </a:extLst>
            </p:cNvPr>
            <p:cNvSpPr txBox="1"/>
            <p:nvPr/>
          </p:nvSpPr>
          <p:spPr>
            <a:xfrm>
              <a:off x="3595363" y="4156145"/>
              <a:ext cx="2514665" cy="918457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Gobernanza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Tesorería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Empleabilidad </a:t>
              </a:r>
            </a:p>
          </p:txBody>
        </p:sp>
        <p:sp>
          <p:nvSpPr>
            <p:cNvPr id="259" name="矩形 99">
              <a:extLst>
                <a:ext uri="{FF2B5EF4-FFF2-40B4-BE49-F238E27FC236}">
                  <a16:creationId xmlns:a16="http://schemas.microsoft.com/office/drawing/2014/main" id="{7CA0C6F7-32B4-40F9-801E-9145C29EC1A8}"/>
                </a:ext>
              </a:extLst>
            </p:cNvPr>
            <p:cNvSpPr/>
            <p:nvPr/>
          </p:nvSpPr>
          <p:spPr>
            <a:xfrm>
              <a:off x="6274201" y="1916067"/>
              <a:ext cx="2319426" cy="161656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sz="1866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60" name="组合 100">
              <a:extLst>
                <a:ext uri="{FF2B5EF4-FFF2-40B4-BE49-F238E27FC236}">
                  <a16:creationId xmlns:a16="http://schemas.microsoft.com/office/drawing/2014/main" id="{35524D9B-F5B1-4DDB-880C-2FF995D8A0F3}"/>
                </a:ext>
              </a:extLst>
            </p:cNvPr>
            <p:cNvGrpSpPr/>
            <p:nvPr/>
          </p:nvGrpSpPr>
          <p:grpSpPr>
            <a:xfrm>
              <a:off x="6255209" y="3520445"/>
              <a:ext cx="2362836" cy="449049"/>
              <a:chOff x="536846" y="2865457"/>
              <a:chExt cx="1894490" cy="360040"/>
            </a:xfrm>
          </p:grpSpPr>
          <p:sp>
            <p:nvSpPr>
              <p:cNvPr id="261" name="矩形 101">
                <a:extLst>
                  <a:ext uri="{FF2B5EF4-FFF2-40B4-BE49-F238E27FC236}">
                    <a16:creationId xmlns:a16="http://schemas.microsoft.com/office/drawing/2014/main" id="{9AC45C71-05A4-4DB7-8B10-E7B608A79E19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2" name="TextBox 102">
                <a:extLst>
                  <a:ext uri="{FF2B5EF4-FFF2-40B4-BE49-F238E27FC236}">
                    <a16:creationId xmlns:a16="http://schemas.microsoft.com/office/drawing/2014/main" id="{84A57B2A-B2C8-449E-A41F-926192286515}"/>
                  </a:ext>
                </a:extLst>
              </p:cNvPr>
              <p:cNvSpPr txBox="1"/>
              <p:nvPr/>
            </p:nvSpPr>
            <p:spPr>
              <a:xfrm>
                <a:off x="536846" y="2924572"/>
                <a:ext cx="1894490" cy="227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Productiva y Tecnológica</a:t>
                </a:r>
                <a:endParaRPr lang="zh-CN" altLang="en-US" sz="105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3" name="TextBox 103">
              <a:extLst>
                <a:ext uri="{FF2B5EF4-FFF2-40B4-BE49-F238E27FC236}">
                  <a16:creationId xmlns:a16="http://schemas.microsoft.com/office/drawing/2014/main" id="{5E31128F-6FCA-4345-AB1F-7DAAB442E6DD}"/>
                </a:ext>
              </a:extLst>
            </p:cNvPr>
            <p:cNvSpPr txBox="1"/>
            <p:nvPr/>
          </p:nvSpPr>
          <p:spPr>
            <a:xfrm>
              <a:off x="6189680" y="4156147"/>
              <a:ext cx="2514665" cy="40694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Transformación Digital</a:t>
              </a:r>
            </a:p>
          </p:txBody>
        </p:sp>
        <p:sp>
          <p:nvSpPr>
            <p:cNvPr id="264" name="矩形 104">
              <a:extLst>
                <a:ext uri="{FF2B5EF4-FFF2-40B4-BE49-F238E27FC236}">
                  <a16:creationId xmlns:a16="http://schemas.microsoft.com/office/drawing/2014/main" id="{B3043B15-8471-45F3-8F6B-A61A03025D8C}"/>
                </a:ext>
              </a:extLst>
            </p:cNvPr>
            <p:cNvSpPr/>
            <p:nvPr/>
          </p:nvSpPr>
          <p:spPr>
            <a:xfrm>
              <a:off x="8864507" y="1916067"/>
              <a:ext cx="2319426" cy="1616569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zh-CN" altLang="en-US" sz="1866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65" name="组合 105">
              <a:extLst>
                <a:ext uri="{FF2B5EF4-FFF2-40B4-BE49-F238E27FC236}">
                  <a16:creationId xmlns:a16="http://schemas.microsoft.com/office/drawing/2014/main" id="{90385B8E-BFED-497A-81FE-E86B4913C0E9}"/>
                </a:ext>
              </a:extLst>
            </p:cNvPr>
            <p:cNvGrpSpPr/>
            <p:nvPr/>
          </p:nvGrpSpPr>
          <p:grpSpPr>
            <a:xfrm>
              <a:off x="8864507" y="3520446"/>
              <a:ext cx="2319425" cy="449049"/>
              <a:chOff x="552075" y="2865457"/>
              <a:chExt cx="1859685" cy="360040"/>
            </a:xfrm>
          </p:grpSpPr>
          <p:sp>
            <p:nvSpPr>
              <p:cNvPr id="266" name="矩形 106">
                <a:extLst>
                  <a:ext uri="{FF2B5EF4-FFF2-40B4-BE49-F238E27FC236}">
                    <a16:creationId xmlns:a16="http://schemas.microsoft.com/office/drawing/2014/main" id="{00B577F0-B6FA-41EF-B7DF-DDACEFC4BF8F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C13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7" name="TextBox 107">
                <a:extLst>
                  <a:ext uri="{FF2B5EF4-FFF2-40B4-BE49-F238E27FC236}">
                    <a16:creationId xmlns:a16="http://schemas.microsoft.com/office/drawing/2014/main" id="{80AB07BC-859F-4DD8-8238-35EEB71C08C3}"/>
                  </a:ext>
                </a:extLst>
              </p:cNvPr>
              <p:cNvSpPr txBox="1"/>
              <p:nvPr/>
            </p:nvSpPr>
            <p:spPr>
              <a:xfrm>
                <a:off x="770267" y="2902670"/>
                <a:ext cx="1478934" cy="234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De Mercadotecnia</a:t>
                </a:r>
                <a:endPara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8" name="TextBox 108">
              <a:extLst>
                <a:ext uri="{FF2B5EF4-FFF2-40B4-BE49-F238E27FC236}">
                  <a16:creationId xmlns:a16="http://schemas.microsoft.com/office/drawing/2014/main" id="{E6E1AF4C-7835-454D-B943-8B4659C67244}"/>
                </a:ext>
              </a:extLst>
            </p:cNvPr>
            <p:cNvSpPr txBox="1"/>
            <p:nvPr/>
          </p:nvSpPr>
          <p:spPr>
            <a:xfrm>
              <a:off x="8779987" y="4156147"/>
              <a:ext cx="2514665" cy="106325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Canales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Cobertura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Cercanía al Socio</a:t>
              </a:r>
            </a:p>
          </p:txBody>
        </p:sp>
      </p:grpSp>
      <p:sp>
        <p:nvSpPr>
          <p:cNvPr id="269" name="任意多边形: 形状 13">
            <a:extLst>
              <a:ext uri="{FF2B5EF4-FFF2-40B4-BE49-F238E27FC236}">
                <a16:creationId xmlns:a16="http://schemas.microsoft.com/office/drawing/2014/main" id="{B7B2DECF-1E02-43C1-B0EF-697B610AEC09}"/>
              </a:ext>
            </a:extLst>
          </p:cNvPr>
          <p:cNvSpPr/>
          <p:nvPr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任意多边形: 形状 14">
            <a:extLst>
              <a:ext uri="{FF2B5EF4-FFF2-40B4-BE49-F238E27FC236}">
                <a16:creationId xmlns:a16="http://schemas.microsoft.com/office/drawing/2014/main" id="{1F5F8F06-B753-416A-B46A-28FF14CD9169}"/>
              </a:ext>
            </a:extLst>
          </p:cNvPr>
          <p:cNvSpPr/>
          <p:nvPr/>
        </p:nvSpPr>
        <p:spPr>
          <a:xfrm>
            <a:off x="6896844" y="4771018"/>
            <a:ext cx="2247156" cy="358781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351117 w 3009900"/>
              <a:gd name="connsiteY3" fmla="*/ 101974 h 769620"/>
              <a:gd name="connsiteX4" fmla="*/ 3009900 w 3009900"/>
              <a:gd name="connsiteY4" fmla="*/ 0 h 769620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351117 w 3021231"/>
              <a:gd name="connsiteY3" fmla="*/ 0 h 667646"/>
              <a:gd name="connsiteX4" fmla="*/ 3021231 w 3021231"/>
              <a:gd name="connsiteY4" fmla="*/ 0 h 667646"/>
              <a:gd name="connsiteX0" fmla="*/ 3021231 w 3021231"/>
              <a:gd name="connsiteY0" fmla="*/ 0 h 667646"/>
              <a:gd name="connsiteX1" fmla="*/ 3009900 w 3021231"/>
              <a:gd name="connsiteY1" fmla="*/ 667646 h 667646"/>
              <a:gd name="connsiteX2" fmla="*/ 0 w 3021231"/>
              <a:gd name="connsiteY2" fmla="*/ 644786 h 667646"/>
              <a:gd name="connsiteX3" fmla="*/ 237812 w 3021231"/>
              <a:gd name="connsiteY3" fmla="*/ 192619 h 667646"/>
              <a:gd name="connsiteX4" fmla="*/ 3021231 w 3021231"/>
              <a:gd name="connsiteY4" fmla="*/ 0 h 667646"/>
              <a:gd name="connsiteX0" fmla="*/ 3009900 w 3009900"/>
              <a:gd name="connsiteY0" fmla="*/ 0 h 486358"/>
              <a:gd name="connsiteX1" fmla="*/ 3009900 w 3009900"/>
              <a:gd name="connsiteY1" fmla="*/ 486358 h 486358"/>
              <a:gd name="connsiteX2" fmla="*/ 0 w 3009900"/>
              <a:gd name="connsiteY2" fmla="*/ 463498 h 486358"/>
              <a:gd name="connsiteX3" fmla="*/ 237812 w 3009900"/>
              <a:gd name="connsiteY3" fmla="*/ 11331 h 486358"/>
              <a:gd name="connsiteX4" fmla="*/ 3009900 w 3009900"/>
              <a:gd name="connsiteY4" fmla="*/ 0 h 486358"/>
              <a:gd name="connsiteX0" fmla="*/ 3021230 w 3021230"/>
              <a:gd name="connsiteY0" fmla="*/ 0 h 475027"/>
              <a:gd name="connsiteX1" fmla="*/ 3009900 w 3021230"/>
              <a:gd name="connsiteY1" fmla="*/ 475027 h 475027"/>
              <a:gd name="connsiteX2" fmla="*/ 0 w 3021230"/>
              <a:gd name="connsiteY2" fmla="*/ 452167 h 475027"/>
              <a:gd name="connsiteX3" fmla="*/ 237812 w 3021230"/>
              <a:gd name="connsiteY3" fmla="*/ 0 h 475027"/>
              <a:gd name="connsiteX4" fmla="*/ 3021230 w 3021230"/>
              <a:gd name="connsiteY4" fmla="*/ 0 h 475027"/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245" h="480138">
                <a:moveTo>
                  <a:pt x="3007245" y="0"/>
                </a:moveTo>
                <a:lnTo>
                  <a:pt x="2995915" y="475027"/>
                </a:ln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EDB0472-785D-4E43-8406-E0836C370F06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561467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Análisis </a:t>
            </a:r>
            <a:r>
              <a:rPr lang="es-EC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Situacional – Ambiente Interno</a:t>
            </a:r>
          </a:p>
        </p:txBody>
      </p:sp>
      <p:sp>
        <p:nvSpPr>
          <p:cNvPr id="31" name="TextBox 97">
            <a:extLst>
              <a:ext uri="{FF2B5EF4-FFF2-40B4-BE49-F238E27FC236}">
                <a16:creationId xmlns:a16="http://schemas.microsoft.com/office/drawing/2014/main" id="{3D53DFA7-2848-42F8-81F4-2B0C547D157B}"/>
              </a:ext>
            </a:extLst>
          </p:cNvPr>
          <p:cNvSpPr txBox="1"/>
          <p:nvPr/>
        </p:nvSpPr>
        <p:spPr>
          <a:xfrm>
            <a:off x="996900" y="2011687"/>
            <a:ext cx="849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Dirección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BED1233-FBB1-4F59-B4AB-66B895E85EE1}"/>
              </a:ext>
            </a:extLst>
          </p:cNvPr>
          <p:cNvSpPr txBox="1"/>
          <p:nvPr/>
        </p:nvSpPr>
        <p:spPr>
          <a:xfrm>
            <a:off x="509972" y="3284396"/>
            <a:ext cx="9024059" cy="1433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Reservas mínimas de liquidez</a:t>
            </a:r>
            <a:r>
              <a:rPr lang="es-E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Cooperativas es del 15% en los depósitos de ahorro, bancos es el 25%.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Solvencia.</a:t>
            </a:r>
            <a:r>
              <a:rPr lang="es-E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Código Monetario y Financiero, expresa que es la relación que se produce entre el patrimonio técnico y los activos.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Morosidad: </a:t>
            </a:r>
            <a:r>
              <a:rPr lang="es-E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s-E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anco 16 a 30 días, Cooperativa 36 a 50 días.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encaje legal</a:t>
            </a:r>
            <a:r>
              <a:rPr lang="es-E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Encaje del 2% que proviene de los activos en banco, en cooperativas no existe regulación.</a:t>
            </a:r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B3264-FF49-4507-BE0E-0CF29AF9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2289" y="84924"/>
            <a:ext cx="8280920" cy="712936"/>
          </a:xfrm>
        </p:spPr>
        <p:txBody>
          <a:bodyPr/>
          <a:lstStyle/>
          <a:p>
            <a:r>
              <a:rPr lang="es-PE" sz="2400" dirty="0"/>
              <a:t>Datos Clave del Sector Cooperativo – </a:t>
            </a:r>
            <a:r>
              <a:rPr lang="es-PE" sz="2400" b="1" dirty="0"/>
              <a:t>Ambiente Interno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AC8472F-342B-42AF-A017-B1D208D29A98}"/>
              </a:ext>
            </a:extLst>
          </p:cNvPr>
          <p:cNvGrpSpPr/>
          <p:nvPr/>
        </p:nvGrpSpPr>
        <p:grpSpPr>
          <a:xfrm>
            <a:off x="372304" y="774475"/>
            <a:ext cx="8525929" cy="3570936"/>
            <a:chOff x="1526745" y="1617766"/>
            <a:chExt cx="9702364" cy="4259187"/>
          </a:xfrm>
        </p:grpSpPr>
        <p:sp>
          <p:nvSpPr>
            <p:cNvPr id="4" name="TextBox 1012">
              <a:extLst>
                <a:ext uri="{FF2B5EF4-FFF2-40B4-BE49-F238E27FC236}">
                  <a16:creationId xmlns:a16="http://schemas.microsoft.com/office/drawing/2014/main" id="{B5614C30-3B65-4853-B61C-F2715B3D7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761" y="1928124"/>
              <a:ext cx="2781527" cy="3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200" b="1" dirty="0">
                  <a:solidFill>
                    <a:srgbClr val="405579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Depósitos, Activos y Créditos</a:t>
              </a:r>
              <a:endParaRPr lang="zh-CN" altLang="en-US" sz="1200" dirty="0">
                <a:solidFill>
                  <a:srgbClr val="405579"/>
                </a:solidFill>
              </a:endParaRPr>
            </a:p>
          </p:txBody>
        </p:sp>
        <p:sp>
          <p:nvSpPr>
            <p:cNvPr id="5" name="矩形 39">
              <a:extLst>
                <a:ext uri="{FF2B5EF4-FFF2-40B4-BE49-F238E27FC236}">
                  <a16:creationId xmlns:a16="http://schemas.microsoft.com/office/drawing/2014/main" id="{BB7EC4B9-3805-40CD-911B-5DCE6BFA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321" y="2270624"/>
              <a:ext cx="2597556" cy="88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rgbClr val="2632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 depósitos crecieron en 222%</a:t>
              </a:r>
            </a:p>
            <a:p>
              <a:r>
                <a:rPr lang="es-ES" sz="1050" dirty="0">
                  <a:solidFill>
                    <a:srgbClr val="2632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 activos en 195%</a:t>
              </a:r>
            </a:p>
            <a:p>
              <a:r>
                <a:rPr lang="es-ES" sz="1050" dirty="0">
                  <a:solidFill>
                    <a:srgbClr val="2632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 créditos lo hicieron en 158% desde el 2012.</a:t>
              </a:r>
              <a:endParaRPr lang="es-EC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1014">
              <a:extLst>
                <a:ext uri="{FF2B5EF4-FFF2-40B4-BE49-F238E27FC236}">
                  <a16:creationId xmlns:a16="http://schemas.microsoft.com/office/drawing/2014/main" id="{AA5FDB8B-BBF5-4CE5-8369-3D7470F4B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5495" y="1896900"/>
              <a:ext cx="2321320" cy="3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200" b="1" dirty="0">
                  <a:solidFill>
                    <a:srgbClr val="8EC142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Tipo de Cuentahorristas</a:t>
              </a:r>
              <a:endParaRPr lang="zh-CN" altLang="en-US" sz="1200" dirty="0">
                <a:solidFill>
                  <a:srgbClr val="8EC142"/>
                </a:solidFill>
              </a:endParaRPr>
            </a:p>
          </p:txBody>
        </p:sp>
        <p:sp>
          <p:nvSpPr>
            <p:cNvPr id="7" name="矩形 41">
              <a:extLst>
                <a:ext uri="{FF2B5EF4-FFF2-40B4-BE49-F238E27FC236}">
                  <a16:creationId xmlns:a16="http://schemas.microsoft.com/office/drawing/2014/main" id="{5127B885-4555-4FB0-AA24-78EFD1354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7438" y="2245722"/>
              <a:ext cx="2541671" cy="88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/>
              <a:r>
                <a:rPr lang="es-ES" sz="1050" dirty="0">
                  <a:solidFill>
                    <a:srgbClr val="2632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la actualidad, la economía popular y solidaria en el país </a:t>
              </a:r>
            </a:p>
            <a:p>
              <a:pPr algn="just"/>
              <a:r>
                <a:rPr lang="es-ES" sz="1050" dirty="0">
                  <a:solidFill>
                    <a:srgbClr val="2632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concentra a más de 6 </a:t>
              </a:r>
            </a:p>
            <a:p>
              <a:pPr algn="just"/>
              <a:r>
                <a:rPr lang="es-ES" sz="1050" dirty="0">
                  <a:solidFill>
                    <a:srgbClr val="2632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millones de asociados.</a:t>
              </a:r>
              <a:endParaRPr lang="zh-CN" altLang="en-US" sz="1050" dirty="0">
                <a:solidFill>
                  <a:srgbClr val="263238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" pitchFamily="34" charset="-122"/>
              </a:endParaRPr>
            </a:p>
          </p:txBody>
        </p:sp>
        <p:sp>
          <p:nvSpPr>
            <p:cNvPr id="8" name="TextBox 1016">
              <a:extLst>
                <a:ext uri="{FF2B5EF4-FFF2-40B4-BE49-F238E27FC236}">
                  <a16:creationId xmlns:a16="http://schemas.microsoft.com/office/drawing/2014/main" id="{F4DFA8F7-1BDD-45C0-A927-9D0F27F0C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321" y="4137195"/>
              <a:ext cx="1806094" cy="3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200" b="1" dirty="0">
                  <a:solidFill>
                    <a:srgbClr val="C1392B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Representatividad</a:t>
              </a:r>
              <a:endParaRPr lang="zh-CN" altLang="en-US" sz="1200" dirty="0">
                <a:solidFill>
                  <a:srgbClr val="C1392B"/>
                </a:solidFill>
              </a:endParaRPr>
            </a:p>
          </p:txBody>
        </p:sp>
        <p:sp>
          <p:nvSpPr>
            <p:cNvPr id="9" name="矩形 43">
              <a:extLst>
                <a:ext uri="{FF2B5EF4-FFF2-40B4-BE49-F238E27FC236}">
                  <a16:creationId xmlns:a16="http://schemas.microsoft.com/office/drawing/2014/main" id="{D7166BCB-FFF5-4179-810F-2E5CE89F6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561" y="4521003"/>
              <a:ext cx="2404221" cy="688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/>
              <a:r>
                <a:rPr lang="es-ES" sz="1050" dirty="0">
                  <a:solidFill>
                    <a:srgbClr val="2632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el 2018 representaba el 10% del sector financiero, pero ahora es el 30% del mismo.</a:t>
              </a:r>
              <a:endParaRPr lang="es-EC" sz="1050" dirty="0">
                <a:solidFill>
                  <a:srgbClr val="2632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56">
              <a:extLst>
                <a:ext uri="{FF2B5EF4-FFF2-40B4-BE49-F238E27FC236}">
                  <a16:creationId xmlns:a16="http://schemas.microsoft.com/office/drawing/2014/main" id="{D52EA5CF-3E89-42A9-8957-EFCAB5F8B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6628" y="4104989"/>
              <a:ext cx="1682122" cy="3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200" b="1" dirty="0">
                  <a:solidFill>
                    <a:srgbClr val="F39C11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Respecto del PIB</a:t>
              </a:r>
              <a:endParaRPr lang="zh-CN" altLang="en-US" sz="1200" dirty="0">
                <a:solidFill>
                  <a:srgbClr val="F39C11"/>
                </a:solidFill>
              </a:endParaRPr>
            </a:p>
          </p:txBody>
        </p:sp>
        <p:sp>
          <p:nvSpPr>
            <p:cNvPr id="11" name="矩形 45">
              <a:extLst>
                <a:ext uri="{FF2B5EF4-FFF2-40B4-BE49-F238E27FC236}">
                  <a16:creationId xmlns:a16="http://schemas.microsoft.com/office/drawing/2014/main" id="{4154DD56-5FAA-445C-9823-9D5E17FA1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4888" y="4470351"/>
              <a:ext cx="2404221" cy="126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/>
              <a:r>
                <a:rPr lang="es-ES" sz="1050" dirty="0">
                  <a:solidFill>
                    <a:srgbClr val="2632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cuanto a los activos que posee el sector financiero popular y solidario estos </a:t>
              </a:r>
            </a:p>
            <a:p>
              <a:pPr algn="just"/>
              <a:r>
                <a:rPr lang="es-ES" sz="1050" dirty="0">
                  <a:solidFill>
                    <a:srgbClr val="2632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rebasan los 16 mil millones de dólares, que equivalen al 15% del PIB en Ecuador. </a:t>
              </a:r>
            </a:p>
          </p:txBody>
        </p:sp>
        <p:grpSp>
          <p:nvGrpSpPr>
            <p:cNvPr id="12" name="组合 46">
              <a:extLst>
                <a:ext uri="{FF2B5EF4-FFF2-40B4-BE49-F238E27FC236}">
                  <a16:creationId xmlns:a16="http://schemas.microsoft.com/office/drawing/2014/main" id="{F2A27E79-1B37-4CC0-8CAA-E85587AE4829}"/>
                </a:ext>
              </a:extLst>
            </p:cNvPr>
            <p:cNvGrpSpPr/>
            <p:nvPr/>
          </p:nvGrpSpPr>
          <p:grpSpPr>
            <a:xfrm>
              <a:off x="1543676" y="1617766"/>
              <a:ext cx="1885704" cy="1887821"/>
              <a:chOff x="1157908" y="1213148"/>
              <a:chExt cx="1414462" cy="1416050"/>
            </a:xfrm>
          </p:grpSpPr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7087EE1E-64C1-48B5-8296-5F2059AC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933" y="1487785"/>
                <a:ext cx="614362" cy="433388"/>
              </a:xfrm>
              <a:custGeom>
                <a:avLst/>
                <a:gdLst>
                  <a:gd name="T0" fmla="*/ 286 w 286"/>
                  <a:gd name="T1" fmla="*/ 202 h 202"/>
                  <a:gd name="T2" fmla="*/ 202 w 286"/>
                  <a:gd name="T3" fmla="*/ 0 h 202"/>
                  <a:gd name="T4" fmla="*/ 0 w 286"/>
                  <a:gd name="T5" fmla="*/ 202 h 202"/>
                  <a:gd name="T6" fmla="*/ 286 w 286"/>
                  <a:gd name="T7" fmla="*/ 202 h 2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6"/>
                  <a:gd name="T13" fmla="*/ 0 h 202"/>
                  <a:gd name="T14" fmla="*/ 286 w 286"/>
                  <a:gd name="T15" fmla="*/ 202 h 2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6" h="202">
                    <a:moveTo>
                      <a:pt x="286" y="202"/>
                    </a:moveTo>
                    <a:cubicBezTo>
                      <a:pt x="286" y="123"/>
                      <a:pt x="254" y="52"/>
                      <a:pt x="202" y="0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286" y="202"/>
                      <a:pt x="286" y="202"/>
                      <a:pt x="286" y="202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B352FF27-872A-4765-BF4E-4A4567913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983" y="1305223"/>
                <a:ext cx="1230312" cy="1230312"/>
              </a:xfrm>
              <a:custGeom>
                <a:avLst/>
                <a:gdLst>
                  <a:gd name="T0" fmla="*/ 286 w 572"/>
                  <a:gd name="T1" fmla="*/ 286 h 572"/>
                  <a:gd name="T2" fmla="*/ 488 w 572"/>
                  <a:gd name="T3" fmla="*/ 84 h 572"/>
                  <a:gd name="T4" fmla="*/ 286 w 572"/>
                  <a:gd name="T5" fmla="*/ 0 h 572"/>
                  <a:gd name="T6" fmla="*/ 84 w 572"/>
                  <a:gd name="T7" fmla="*/ 84 h 572"/>
                  <a:gd name="T8" fmla="*/ 0 w 572"/>
                  <a:gd name="T9" fmla="*/ 286 h 572"/>
                  <a:gd name="T10" fmla="*/ 84 w 572"/>
                  <a:gd name="T11" fmla="*/ 488 h 572"/>
                  <a:gd name="T12" fmla="*/ 286 w 572"/>
                  <a:gd name="T13" fmla="*/ 572 h 572"/>
                  <a:gd name="T14" fmla="*/ 488 w 572"/>
                  <a:gd name="T15" fmla="*/ 488 h 572"/>
                  <a:gd name="T16" fmla="*/ 572 w 572"/>
                  <a:gd name="T17" fmla="*/ 286 h 572"/>
                  <a:gd name="T18" fmla="*/ 286 w 572"/>
                  <a:gd name="T19" fmla="*/ 286 h 5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2"/>
                  <a:gd name="T31" fmla="*/ 0 h 572"/>
                  <a:gd name="T32" fmla="*/ 572 w 572"/>
                  <a:gd name="T33" fmla="*/ 572 h 5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2" h="572">
                    <a:moveTo>
                      <a:pt x="286" y="286"/>
                    </a:moveTo>
                    <a:cubicBezTo>
                      <a:pt x="488" y="84"/>
                      <a:pt x="488" y="84"/>
                      <a:pt x="488" y="84"/>
                    </a:cubicBezTo>
                    <a:cubicBezTo>
                      <a:pt x="436" y="32"/>
                      <a:pt x="365" y="0"/>
                      <a:pt x="286" y="0"/>
                    </a:cubicBezTo>
                    <a:cubicBezTo>
                      <a:pt x="207" y="0"/>
                      <a:pt x="136" y="32"/>
                      <a:pt x="84" y="84"/>
                    </a:cubicBezTo>
                    <a:cubicBezTo>
                      <a:pt x="32" y="136"/>
                      <a:pt x="0" y="207"/>
                      <a:pt x="0" y="286"/>
                    </a:cubicBezTo>
                    <a:cubicBezTo>
                      <a:pt x="0" y="365"/>
                      <a:pt x="32" y="436"/>
                      <a:pt x="84" y="488"/>
                    </a:cubicBezTo>
                    <a:cubicBezTo>
                      <a:pt x="136" y="540"/>
                      <a:pt x="207" y="572"/>
                      <a:pt x="286" y="572"/>
                    </a:cubicBezTo>
                    <a:cubicBezTo>
                      <a:pt x="365" y="572"/>
                      <a:pt x="436" y="540"/>
                      <a:pt x="488" y="488"/>
                    </a:cubicBezTo>
                    <a:cubicBezTo>
                      <a:pt x="540" y="436"/>
                      <a:pt x="572" y="365"/>
                      <a:pt x="572" y="286"/>
                    </a:cubicBezTo>
                    <a:cubicBezTo>
                      <a:pt x="286" y="286"/>
                      <a:pt x="286" y="286"/>
                      <a:pt x="286" y="286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DC0DF5B0-A07F-4E9B-B1A6-575615C3639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57908" y="1213148"/>
                <a:ext cx="1414462" cy="1416050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10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5"/>
                      <a:pt x="220" y="635"/>
                      <a:pt x="220" y="635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4"/>
                    </a:moveTo>
                    <a:cubicBezTo>
                      <a:pt x="459" y="627"/>
                      <a:pt x="476" y="619"/>
                      <a:pt x="492" y="610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4"/>
                      <a:pt x="441" y="634"/>
                      <a:pt x="441" y="634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2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6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2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10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6"/>
                      <a:pt x="9" y="276"/>
                      <a:pt x="9" y="276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9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2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2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9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9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405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EAD7D0DB-5BF6-4927-9AFE-EF58EEDEBA8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427783" y="2478385"/>
                <a:ext cx="792162" cy="107950"/>
              </a:xfrm>
              <a:custGeom>
                <a:avLst/>
                <a:gdLst>
                  <a:gd name="T0" fmla="*/ 366 w 368"/>
                  <a:gd name="T1" fmla="*/ 22 h 50"/>
                  <a:gd name="T2" fmla="*/ 315 w 368"/>
                  <a:gd name="T3" fmla="*/ 46 h 50"/>
                  <a:gd name="T4" fmla="*/ 317 w 368"/>
                  <a:gd name="T5" fmla="*/ 50 h 50"/>
                  <a:gd name="T6" fmla="*/ 368 w 368"/>
                  <a:gd name="T7" fmla="*/ 26 h 50"/>
                  <a:gd name="T8" fmla="*/ 366 w 368"/>
                  <a:gd name="T9" fmla="*/ 22 h 50"/>
                  <a:gd name="T10" fmla="*/ 8 w 368"/>
                  <a:gd name="T11" fmla="*/ 0 h 50"/>
                  <a:gd name="T12" fmla="*/ 0 w 368"/>
                  <a:gd name="T13" fmla="*/ 0 h 50"/>
                  <a:gd name="T14" fmla="*/ 40 w 368"/>
                  <a:gd name="T15" fmla="*/ 27 h 50"/>
                  <a:gd name="T16" fmla="*/ 42 w 368"/>
                  <a:gd name="T17" fmla="*/ 23 h 50"/>
                  <a:gd name="T18" fmla="*/ 8 w 368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50"/>
                  <a:gd name="T32" fmla="*/ 368 w 368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50">
                    <a:moveTo>
                      <a:pt x="366" y="22"/>
                    </a:moveTo>
                    <a:cubicBezTo>
                      <a:pt x="350" y="31"/>
                      <a:pt x="333" y="39"/>
                      <a:pt x="315" y="46"/>
                    </a:cubicBezTo>
                    <a:cubicBezTo>
                      <a:pt x="317" y="50"/>
                      <a:pt x="317" y="50"/>
                      <a:pt x="317" y="50"/>
                    </a:cubicBezTo>
                    <a:cubicBezTo>
                      <a:pt x="335" y="43"/>
                      <a:pt x="352" y="35"/>
                      <a:pt x="368" y="26"/>
                    </a:cubicBezTo>
                    <a:cubicBezTo>
                      <a:pt x="366" y="22"/>
                      <a:pt x="366" y="22"/>
                      <a:pt x="366" y="22"/>
                    </a:cubicBezTo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10"/>
                      <a:pt x="26" y="19"/>
                      <a:pt x="40" y="27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0" y="16"/>
                      <a:pt x="19" y="9"/>
                      <a:pt x="8" y="0"/>
                    </a:cubicBezTo>
                  </a:path>
                </a:pathLst>
              </a:custGeom>
              <a:solidFill>
                <a:srgbClr val="F83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</p:grpSp>
        <p:grpSp>
          <p:nvGrpSpPr>
            <p:cNvPr id="13" name="组合 53">
              <a:extLst>
                <a:ext uri="{FF2B5EF4-FFF2-40B4-BE49-F238E27FC236}">
                  <a16:creationId xmlns:a16="http://schemas.microsoft.com/office/drawing/2014/main" id="{176ABAE7-ADB6-400E-9E25-53CF01FB6994}"/>
                </a:ext>
              </a:extLst>
            </p:cNvPr>
            <p:cNvGrpSpPr/>
            <p:nvPr/>
          </p:nvGrpSpPr>
          <p:grpSpPr>
            <a:xfrm>
              <a:off x="6376141" y="1645280"/>
              <a:ext cx="2190465" cy="1885705"/>
              <a:chOff x="4782729" y="1233785"/>
              <a:chExt cx="1643063" cy="1414463"/>
            </a:xfrm>
          </p:grpSpPr>
          <p:sp>
            <p:nvSpPr>
              <p:cNvPr id="27" name="Freeform 636">
                <a:extLst>
                  <a:ext uri="{FF2B5EF4-FFF2-40B4-BE49-F238E27FC236}">
                    <a16:creationId xmlns:a16="http://schemas.microsoft.com/office/drawing/2014/main" id="{9E6AAA83-A918-46F9-A421-95B9B5736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079" y="1325860"/>
                <a:ext cx="1049338" cy="615950"/>
              </a:xfrm>
              <a:custGeom>
                <a:avLst/>
                <a:gdLst>
                  <a:gd name="T0" fmla="*/ 404 w 488"/>
                  <a:gd name="T1" fmla="*/ 84 h 286"/>
                  <a:gd name="T2" fmla="*/ 202 w 488"/>
                  <a:gd name="T3" fmla="*/ 0 h 286"/>
                  <a:gd name="T4" fmla="*/ 0 w 488"/>
                  <a:gd name="T5" fmla="*/ 84 h 286"/>
                  <a:gd name="T6" fmla="*/ 202 w 488"/>
                  <a:gd name="T7" fmla="*/ 286 h 286"/>
                  <a:gd name="T8" fmla="*/ 488 w 488"/>
                  <a:gd name="T9" fmla="*/ 286 h 286"/>
                  <a:gd name="T10" fmla="*/ 404 w 488"/>
                  <a:gd name="T11" fmla="*/ 84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8"/>
                  <a:gd name="T19" fmla="*/ 0 h 286"/>
                  <a:gd name="T20" fmla="*/ 488 w 488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8" h="286">
                    <a:moveTo>
                      <a:pt x="404" y="84"/>
                    </a:moveTo>
                    <a:cubicBezTo>
                      <a:pt x="352" y="32"/>
                      <a:pt x="281" y="0"/>
                      <a:pt x="202" y="0"/>
                    </a:cubicBezTo>
                    <a:cubicBezTo>
                      <a:pt x="123" y="0"/>
                      <a:pt x="52" y="32"/>
                      <a:pt x="0" y="84"/>
                    </a:cubicBezTo>
                    <a:cubicBezTo>
                      <a:pt x="202" y="286"/>
                      <a:pt x="202" y="286"/>
                      <a:pt x="202" y="286"/>
                    </a:cubicBezTo>
                    <a:cubicBezTo>
                      <a:pt x="488" y="286"/>
                      <a:pt x="488" y="286"/>
                      <a:pt x="488" y="286"/>
                    </a:cubicBezTo>
                    <a:cubicBezTo>
                      <a:pt x="488" y="207"/>
                      <a:pt x="456" y="135"/>
                      <a:pt x="404" y="84"/>
                    </a:cubicBezTo>
                  </a:path>
                </a:pathLst>
              </a:custGeom>
              <a:solidFill>
                <a:srgbClr val="7C7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8" name="Freeform 637">
                <a:extLst>
                  <a:ext uri="{FF2B5EF4-FFF2-40B4-BE49-F238E27FC236}">
                    <a16:creationId xmlns:a16="http://schemas.microsoft.com/office/drawing/2014/main" id="{ECEEED5E-6B8F-466A-8209-907DAC8F7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079" y="1325860"/>
                <a:ext cx="1049338" cy="615950"/>
              </a:xfrm>
              <a:custGeom>
                <a:avLst/>
                <a:gdLst>
                  <a:gd name="T0" fmla="*/ 202 w 488"/>
                  <a:gd name="T1" fmla="*/ 0 h 286"/>
                  <a:gd name="T2" fmla="*/ 0 w 488"/>
                  <a:gd name="T3" fmla="*/ 84 h 286"/>
                  <a:gd name="T4" fmla="*/ 202 w 488"/>
                  <a:gd name="T5" fmla="*/ 286 h 286"/>
                  <a:gd name="T6" fmla="*/ 488 w 488"/>
                  <a:gd name="T7" fmla="*/ 286 h 286"/>
                  <a:gd name="T8" fmla="*/ 488 w 488"/>
                  <a:gd name="T9" fmla="*/ 286 h 286"/>
                  <a:gd name="T10" fmla="*/ 404 w 488"/>
                  <a:gd name="T11" fmla="*/ 84 h 286"/>
                  <a:gd name="T12" fmla="*/ 202 w 488"/>
                  <a:gd name="T13" fmla="*/ 0 h 2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8"/>
                  <a:gd name="T22" fmla="*/ 0 h 286"/>
                  <a:gd name="T23" fmla="*/ 488 w 488"/>
                  <a:gd name="T24" fmla="*/ 286 h 2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8" h="286">
                    <a:moveTo>
                      <a:pt x="202" y="0"/>
                    </a:moveTo>
                    <a:cubicBezTo>
                      <a:pt x="123" y="0"/>
                      <a:pt x="52" y="32"/>
                      <a:pt x="0" y="84"/>
                    </a:cubicBezTo>
                    <a:cubicBezTo>
                      <a:pt x="202" y="286"/>
                      <a:pt x="202" y="286"/>
                      <a:pt x="202" y="286"/>
                    </a:cubicBezTo>
                    <a:cubicBezTo>
                      <a:pt x="488" y="286"/>
                      <a:pt x="488" y="286"/>
                      <a:pt x="488" y="286"/>
                    </a:cubicBezTo>
                    <a:cubicBezTo>
                      <a:pt x="488" y="286"/>
                      <a:pt x="488" y="286"/>
                      <a:pt x="488" y="286"/>
                    </a:cubicBezTo>
                    <a:cubicBezTo>
                      <a:pt x="488" y="207"/>
                      <a:pt x="456" y="135"/>
                      <a:pt x="404" y="84"/>
                    </a:cubicBezTo>
                    <a:cubicBezTo>
                      <a:pt x="352" y="32"/>
                      <a:pt x="281" y="0"/>
                      <a:pt x="202" y="0"/>
                    </a:cubicBezTo>
                  </a:path>
                </a:pathLst>
              </a:custGeom>
              <a:solidFill>
                <a:srgbClr val="8EC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9" name="Freeform 638">
                <a:extLst>
                  <a:ext uri="{FF2B5EF4-FFF2-40B4-BE49-F238E27FC236}">
                    <a16:creationId xmlns:a16="http://schemas.microsoft.com/office/drawing/2014/main" id="{18395407-3376-4C29-AB76-CA5C4DD0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104" y="1506835"/>
                <a:ext cx="1230313" cy="1049338"/>
              </a:xfrm>
              <a:custGeom>
                <a:avLst/>
                <a:gdLst>
                  <a:gd name="T0" fmla="*/ 286 w 572"/>
                  <a:gd name="T1" fmla="*/ 202 h 488"/>
                  <a:gd name="T2" fmla="*/ 84 w 572"/>
                  <a:gd name="T3" fmla="*/ 0 h 488"/>
                  <a:gd name="T4" fmla="*/ 0 w 572"/>
                  <a:gd name="T5" fmla="*/ 202 h 488"/>
                  <a:gd name="T6" fmla="*/ 84 w 572"/>
                  <a:gd name="T7" fmla="*/ 404 h 488"/>
                  <a:gd name="T8" fmla="*/ 286 w 572"/>
                  <a:gd name="T9" fmla="*/ 488 h 488"/>
                  <a:gd name="T10" fmla="*/ 488 w 572"/>
                  <a:gd name="T11" fmla="*/ 404 h 488"/>
                  <a:gd name="T12" fmla="*/ 572 w 572"/>
                  <a:gd name="T13" fmla="*/ 202 h 488"/>
                  <a:gd name="T14" fmla="*/ 286 w 572"/>
                  <a:gd name="T15" fmla="*/ 202 h 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2"/>
                  <a:gd name="T25" fmla="*/ 0 h 488"/>
                  <a:gd name="T26" fmla="*/ 572 w 572"/>
                  <a:gd name="T27" fmla="*/ 488 h 4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2" h="488">
                    <a:moveTo>
                      <a:pt x="286" y="202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32" y="51"/>
                      <a:pt x="0" y="123"/>
                      <a:pt x="0" y="202"/>
                    </a:cubicBezTo>
                    <a:cubicBezTo>
                      <a:pt x="0" y="281"/>
                      <a:pt x="32" y="352"/>
                      <a:pt x="84" y="404"/>
                    </a:cubicBezTo>
                    <a:cubicBezTo>
                      <a:pt x="136" y="456"/>
                      <a:pt x="207" y="488"/>
                      <a:pt x="286" y="488"/>
                    </a:cubicBezTo>
                    <a:cubicBezTo>
                      <a:pt x="365" y="488"/>
                      <a:pt x="436" y="456"/>
                      <a:pt x="488" y="404"/>
                    </a:cubicBezTo>
                    <a:cubicBezTo>
                      <a:pt x="540" y="352"/>
                      <a:pt x="572" y="281"/>
                      <a:pt x="572" y="202"/>
                    </a:cubicBezTo>
                    <a:cubicBezTo>
                      <a:pt x="286" y="202"/>
                      <a:pt x="286" y="202"/>
                      <a:pt x="286" y="202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0" name="Freeform 639">
                <a:extLst>
                  <a:ext uri="{FF2B5EF4-FFF2-40B4-BE49-F238E27FC236}">
                    <a16:creationId xmlns:a16="http://schemas.microsoft.com/office/drawing/2014/main" id="{202D6B47-2025-4B6D-A82D-C95EEF599EE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4897029" y="1233785"/>
                <a:ext cx="1416050" cy="1414463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09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4"/>
                      <a:pt x="220" y="634"/>
                      <a:pt x="220" y="634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3"/>
                    </a:moveTo>
                    <a:cubicBezTo>
                      <a:pt x="459" y="627"/>
                      <a:pt x="476" y="619"/>
                      <a:pt x="492" y="609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3"/>
                      <a:pt x="441" y="633"/>
                      <a:pt x="441" y="633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1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5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1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09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5"/>
                      <a:pt x="9" y="275"/>
                      <a:pt x="9" y="275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8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1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1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8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8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8EC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1" name="Freeform 642">
                <a:extLst>
                  <a:ext uri="{FF2B5EF4-FFF2-40B4-BE49-F238E27FC236}">
                    <a16:creationId xmlns:a16="http://schemas.microsoft.com/office/drawing/2014/main" id="{187A4F64-6E59-460E-838E-67FFB841419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166904" y="2497435"/>
                <a:ext cx="793750" cy="107950"/>
              </a:xfrm>
              <a:custGeom>
                <a:avLst/>
                <a:gdLst>
                  <a:gd name="T0" fmla="*/ 366 w 368"/>
                  <a:gd name="T1" fmla="*/ 21 h 50"/>
                  <a:gd name="T2" fmla="*/ 315 w 368"/>
                  <a:gd name="T3" fmla="*/ 45 h 50"/>
                  <a:gd name="T4" fmla="*/ 317 w 368"/>
                  <a:gd name="T5" fmla="*/ 50 h 50"/>
                  <a:gd name="T6" fmla="*/ 368 w 368"/>
                  <a:gd name="T7" fmla="*/ 26 h 50"/>
                  <a:gd name="T8" fmla="*/ 366 w 368"/>
                  <a:gd name="T9" fmla="*/ 21 h 50"/>
                  <a:gd name="T10" fmla="*/ 8 w 368"/>
                  <a:gd name="T11" fmla="*/ 0 h 50"/>
                  <a:gd name="T12" fmla="*/ 0 w 368"/>
                  <a:gd name="T13" fmla="*/ 0 h 50"/>
                  <a:gd name="T14" fmla="*/ 40 w 368"/>
                  <a:gd name="T15" fmla="*/ 27 h 50"/>
                  <a:gd name="T16" fmla="*/ 42 w 368"/>
                  <a:gd name="T17" fmla="*/ 23 h 50"/>
                  <a:gd name="T18" fmla="*/ 8 w 368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50"/>
                  <a:gd name="T32" fmla="*/ 368 w 368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50">
                    <a:moveTo>
                      <a:pt x="366" y="21"/>
                    </a:moveTo>
                    <a:cubicBezTo>
                      <a:pt x="350" y="31"/>
                      <a:pt x="333" y="39"/>
                      <a:pt x="315" y="45"/>
                    </a:cubicBezTo>
                    <a:cubicBezTo>
                      <a:pt x="317" y="50"/>
                      <a:pt x="317" y="50"/>
                      <a:pt x="317" y="50"/>
                    </a:cubicBezTo>
                    <a:cubicBezTo>
                      <a:pt x="335" y="43"/>
                      <a:pt x="352" y="35"/>
                      <a:pt x="368" y="26"/>
                    </a:cubicBezTo>
                    <a:cubicBezTo>
                      <a:pt x="366" y="21"/>
                      <a:pt x="366" y="21"/>
                      <a:pt x="366" y="21"/>
                    </a:cubicBezTo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10"/>
                      <a:pt x="26" y="19"/>
                      <a:pt x="40" y="27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0" y="16"/>
                      <a:pt x="19" y="8"/>
                      <a:pt x="8" y="0"/>
                    </a:cubicBezTo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2" name="Freeform 644">
                <a:extLst>
                  <a:ext uri="{FF2B5EF4-FFF2-40B4-BE49-F238E27FC236}">
                    <a16:creationId xmlns:a16="http://schemas.microsoft.com/office/drawing/2014/main" id="{C7A1B119-6283-45E4-A2A9-78F728EDA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729" y="2221210"/>
                <a:ext cx="1643063" cy="123825"/>
              </a:xfrm>
              <a:custGeom>
                <a:avLst/>
                <a:gdLst>
                  <a:gd name="T0" fmla="*/ 1804 w 1804"/>
                  <a:gd name="T1" fmla="*/ 0 h 137"/>
                  <a:gd name="T2" fmla="*/ 0 w 1804"/>
                  <a:gd name="T3" fmla="*/ 0 h 137"/>
                  <a:gd name="T4" fmla="*/ 0 w 1804"/>
                  <a:gd name="T5" fmla="*/ 137 h 137"/>
                  <a:gd name="T6" fmla="*/ 1755 w 1804"/>
                  <a:gd name="T7" fmla="*/ 137 h 137"/>
                  <a:gd name="T8" fmla="*/ 1804 w 1804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4"/>
                  <a:gd name="T16" fmla="*/ 0 h 137"/>
                  <a:gd name="T17" fmla="*/ 1804 w 1804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4" h="137">
                    <a:moveTo>
                      <a:pt x="1804" y="0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755" y="137"/>
                    </a:lnTo>
                    <a:lnTo>
                      <a:pt x="18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3" name="Freeform 646">
                <a:extLst>
                  <a:ext uri="{FF2B5EF4-FFF2-40B4-BE49-F238E27FC236}">
                    <a16:creationId xmlns:a16="http://schemas.microsoft.com/office/drawing/2014/main" id="{ED450841-148A-4D19-BEAD-F66E29682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729" y="2345035"/>
                <a:ext cx="1643063" cy="152400"/>
              </a:xfrm>
              <a:custGeom>
                <a:avLst/>
                <a:gdLst>
                  <a:gd name="T0" fmla="*/ 1755 w 1804"/>
                  <a:gd name="T1" fmla="*/ 0 h 168"/>
                  <a:gd name="T2" fmla="*/ 0 w 1804"/>
                  <a:gd name="T3" fmla="*/ 0 h 168"/>
                  <a:gd name="T4" fmla="*/ 0 w 1804"/>
                  <a:gd name="T5" fmla="*/ 168 h 168"/>
                  <a:gd name="T6" fmla="*/ 1804 w 1804"/>
                  <a:gd name="T7" fmla="*/ 168 h 168"/>
                  <a:gd name="T8" fmla="*/ 1752 w 1804"/>
                  <a:gd name="T9" fmla="*/ 12 h 168"/>
                  <a:gd name="T10" fmla="*/ 1755 w 1804"/>
                  <a:gd name="T11" fmla="*/ 0 h 1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04"/>
                  <a:gd name="T19" fmla="*/ 0 h 168"/>
                  <a:gd name="T20" fmla="*/ 1804 w 1804"/>
                  <a:gd name="T21" fmla="*/ 168 h 1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04" h="168">
                    <a:moveTo>
                      <a:pt x="1755" y="0"/>
                    </a:moveTo>
                    <a:lnTo>
                      <a:pt x="0" y="0"/>
                    </a:lnTo>
                    <a:lnTo>
                      <a:pt x="0" y="168"/>
                    </a:lnTo>
                    <a:lnTo>
                      <a:pt x="1804" y="168"/>
                    </a:lnTo>
                    <a:lnTo>
                      <a:pt x="1752" y="12"/>
                    </a:lnTo>
                    <a:lnTo>
                      <a:pt x="17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4" name="TextBox 682">
                <a:extLst>
                  <a:ext uri="{FF2B5EF4-FFF2-40B4-BE49-F238E27FC236}">
                    <a16:creationId xmlns:a16="http://schemas.microsoft.com/office/drawing/2014/main" id="{87AF10A7-F585-4DE2-AE45-8EC34139F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9740" y="1963073"/>
                <a:ext cx="970414" cy="536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sz="1100" b="1" dirty="0">
                    <a:solidFill>
                      <a:srgbClr val="8EC142"/>
                    </a:solidFill>
                    <a:latin typeface="方正中等线简体" pitchFamily="2" charset="-122"/>
                    <a:ea typeface="方正中等线简体" pitchFamily="2" charset="-122"/>
                  </a:rPr>
                  <a:t>28%  mujeres</a:t>
                </a:r>
              </a:p>
              <a:p>
                <a:r>
                  <a:rPr lang="en-US" sz="1100" b="1" dirty="0">
                    <a:solidFill>
                      <a:srgbClr val="8EC142"/>
                    </a:solidFill>
                    <a:latin typeface="方正中等线简体" pitchFamily="2" charset="-122"/>
                    <a:ea typeface="方正中等线简体" pitchFamily="2" charset="-122"/>
                  </a:rPr>
                  <a:t>22%  joven</a:t>
                </a:r>
              </a:p>
              <a:p>
                <a:endParaRPr lang="zh-CN" altLang="en-US" sz="1100" b="1" dirty="0">
                  <a:solidFill>
                    <a:srgbClr val="8EC142"/>
                  </a:solidFill>
                  <a:latin typeface="方正中等线简体" pitchFamily="2" charset="-122"/>
                  <a:ea typeface="方正中等线简体" pitchFamily="2" charset="-122"/>
                </a:endParaRPr>
              </a:p>
            </p:txBody>
          </p:sp>
        </p:grpSp>
        <p:grpSp>
          <p:nvGrpSpPr>
            <p:cNvPr id="14" name="组合 62">
              <a:extLst>
                <a:ext uri="{FF2B5EF4-FFF2-40B4-BE49-F238E27FC236}">
                  <a16:creationId xmlns:a16="http://schemas.microsoft.com/office/drawing/2014/main" id="{74B2D44F-D3A9-4EAC-9486-2417260C30E3}"/>
                </a:ext>
              </a:extLst>
            </p:cNvPr>
            <p:cNvGrpSpPr/>
            <p:nvPr/>
          </p:nvGrpSpPr>
          <p:grpSpPr>
            <a:xfrm>
              <a:off x="1526745" y="3989132"/>
              <a:ext cx="1885704" cy="1887821"/>
              <a:chOff x="1145208" y="2991904"/>
              <a:chExt cx="1414462" cy="1416050"/>
            </a:xfrm>
          </p:grpSpPr>
          <p:sp>
            <p:nvSpPr>
              <p:cNvPr id="21" name="Freeform 964">
                <a:extLst>
                  <a:ext uri="{FF2B5EF4-FFF2-40B4-BE49-F238E27FC236}">
                    <a16:creationId xmlns:a16="http://schemas.microsoft.com/office/drawing/2014/main" id="{5684E3B6-F614-4A0E-ABD3-0E9FD1431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233" y="3085567"/>
                <a:ext cx="614362" cy="614362"/>
              </a:xfrm>
              <a:custGeom>
                <a:avLst/>
                <a:gdLst>
                  <a:gd name="T0" fmla="*/ 202 w 286"/>
                  <a:gd name="T1" fmla="*/ 84 h 286"/>
                  <a:gd name="T2" fmla="*/ 0 w 286"/>
                  <a:gd name="T3" fmla="*/ 0 h 286"/>
                  <a:gd name="T4" fmla="*/ 0 w 286"/>
                  <a:gd name="T5" fmla="*/ 286 h 286"/>
                  <a:gd name="T6" fmla="*/ 286 w 286"/>
                  <a:gd name="T7" fmla="*/ 286 h 286"/>
                  <a:gd name="T8" fmla="*/ 202 w 286"/>
                  <a:gd name="T9" fmla="*/ 84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286"/>
                  <a:gd name="T17" fmla="*/ 286 w 286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286">
                    <a:moveTo>
                      <a:pt x="202" y="84"/>
                    </a:moveTo>
                    <a:cubicBezTo>
                      <a:pt x="150" y="32"/>
                      <a:pt x="79" y="0"/>
                      <a:pt x="0" y="0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07"/>
                      <a:pt x="254" y="135"/>
                      <a:pt x="202" y="84"/>
                    </a:cubicBezTo>
                  </a:path>
                </a:pathLst>
              </a:custGeom>
              <a:solidFill>
                <a:srgbClr val="951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2" name="Freeform 965">
                <a:extLst>
                  <a:ext uri="{FF2B5EF4-FFF2-40B4-BE49-F238E27FC236}">
                    <a16:creationId xmlns:a16="http://schemas.microsoft.com/office/drawing/2014/main" id="{CCD247CC-7F5C-4FDA-A6DB-19E63F8C4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233" y="3085567"/>
                <a:ext cx="627062" cy="672344"/>
              </a:xfrm>
              <a:custGeom>
                <a:avLst/>
                <a:gdLst>
                  <a:gd name="T0" fmla="*/ 0 w 286"/>
                  <a:gd name="T1" fmla="*/ 0 h 286"/>
                  <a:gd name="T2" fmla="*/ 0 w 286"/>
                  <a:gd name="T3" fmla="*/ 286 h 286"/>
                  <a:gd name="T4" fmla="*/ 286 w 286"/>
                  <a:gd name="T5" fmla="*/ 286 h 286"/>
                  <a:gd name="T6" fmla="*/ 286 w 286"/>
                  <a:gd name="T7" fmla="*/ 286 h 286"/>
                  <a:gd name="T8" fmla="*/ 202 w 286"/>
                  <a:gd name="T9" fmla="*/ 84 h 286"/>
                  <a:gd name="T10" fmla="*/ 0 w 286"/>
                  <a:gd name="T11" fmla="*/ 0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6"/>
                  <a:gd name="T19" fmla="*/ 0 h 286"/>
                  <a:gd name="T20" fmla="*/ 286 w 286"/>
                  <a:gd name="T21" fmla="*/ 286 h 2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6" h="286">
                    <a:moveTo>
                      <a:pt x="0" y="0"/>
                    </a:moveTo>
                    <a:cubicBezTo>
                      <a:pt x="0" y="286"/>
                      <a:pt x="0" y="286"/>
                      <a:pt x="0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07"/>
                      <a:pt x="254" y="135"/>
                      <a:pt x="202" y="84"/>
                    </a:cubicBezTo>
                    <a:cubicBezTo>
                      <a:pt x="150" y="32"/>
                      <a:pt x="79" y="0"/>
                      <a:pt x="0" y="0"/>
                    </a:cubicBezTo>
                  </a:path>
                </a:pathLst>
              </a:custGeom>
              <a:solidFill>
                <a:srgbClr val="C13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 dirty="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3" name="Freeform 966">
                <a:extLst>
                  <a:ext uri="{FF2B5EF4-FFF2-40B4-BE49-F238E27FC236}">
                    <a16:creationId xmlns:a16="http://schemas.microsoft.com/office/drawing/2014/main" id="{4915E3DD-07F9-43F8-A354-706E90184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283" y="3085567"/>
                <a:ext cx="1230312" cy="1230312"/>
              </a:xfrm>
              <a:custGeom>
                <a:avLst/>
                <a:gdLst>
                  <a:gd name="T0" fmla="*/ 286 w 572"/>
                  <a:gd name="T1" fmla="*/ 286 h 572"/>
                  <a:gd name="T2" fmla="*/ 286 w 572"/>
                  <a:gd name="T3" fmla="*/ 0 h 572"/>
                  <a:gd name="T4" fmla="*/ 84 w 572"/>
                  <a:gd name="T5" fmla="*/ 84 h 572"/>
                  <a:gd name="T6" fmla="*/ 0 w 572"/>
                  <a:gd name="T7" fmla="*/ 286 h 572"/>
                  <a:gd name="T8" fmla="*/ 84 w 572"/>
                  <a:gd name="T9" fmla="*/ 488 h 572"/>
                  <a:gd name="T10" fmla="*/ 286 w 572"/>
                  <a:gd name="T11" fmla="*/ 572 h 572"/>
                  <a:gd name="T12" fmla="*/ 488 w 572"/>
                  <a:gd name="T13" fmla="*/ 488 h 572"/>
                  <a:gd name="T14" fmla="*/ 572 w 572"/>
                  <a:gd name="T15" fmla="*/ 286 h 572"/>
                  <a:gd name="T16" fmla="*/ 286 w 572"/>
                  <a:gd name="T17" fmla="*/ 286 h 5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2"/>
                  <a:gd name="T28" fmla="*/ 0 h 572"/>
                  <a:gd name="T29" fmla="*/ 572 w 572"/>
                  <a:gd name="T30" fmla="*/ 572 h 5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2" h="572">
                    <a:moveTo>
                      <a:pt x="286" y="286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207" y="0"/>
                      <a:pt x="136" y="32"/>
                      <a:pt x="84" y="84"/>
                    </a:cubicBezTo>
                    <a:cubicBezTo>
                      <a:pt x="32" y="135"/>
                      <a:pt x="0" y="207"/>
                      <a:pt x="0" y="286"/>
                    </a:cubicBezTo>
                    <a:cubicBezTo>
                      <a:pt x="0" y="365"/>
                      <a:pt x="32" y="436"/>
                      <a:pt x="84" y="488"/>
                    </a:cubicBezTo>
                    <a:cubicBezTo>
                      <a:pt x="136" y="540"/>
                      <a:pt x="207" y="572"/>
                      <a:pt x="286" y="572"/>
                    </a:cubicBezTo>
                    <a:cubicBezTo>
                      <a:pt x="365" y="572"/>
                      <a:pt x="436" y="540"/>
                      <a:pt x="488" y="488"/>
                    </a:cubicBezTo>
                    <a:cubicBezTo>
                      <a:pt x="540" y="436"/>
                      <a:pt x="572" y="365"/>
                      <a:pt x="572" y="286"/>
                    </a:cubicBezTo>
                    <a:cubicBezTo>
                      <a:pt x="286" y="286"/>
                      <a:pt x="286" y="286"/>
                      <a:pt x="286" y="286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4" name="Freeform 967">
                <a:extLst>
                  <a:ext uri="{FF2B5EF4-FFF2-40B4-BE49-F238E27FC236}">
                    <a16:creationId xmlns:a16="http://schemas.microsoft.com/office/drawing/2014/main" id="{FF73DE66-A8CE-4849-9043-25AFFB2C632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45208" y="2991904"/>
                <a:ext cx="1414462" cy="1416050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10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4"/>
                      <a:pt x="220" y="634"/>
                      <a:pt x="220" y="634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4"/>
                    </a:moveTo>
                    <a:cubicBezTo>
                      <a:pt x="459" y="627"/>
                      <a:pt x="476" y="619"/>
                      <a:pt x="492" y="610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4"/>
                      <a:pt x="441" y="634"/>
                      <a:pt x="441" y="634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2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5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1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09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5"/>
                      <a:pt x="9" y="275"/>
                      <a:pt x="9" y="275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9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1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2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9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9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C13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5" name="Freeform 970">
                <a:extLst>
                  <a:ext uri="{FF2B5EF4-FFF2-40B4-BE49-F238E27FC236}">
                    <a16:creationId xmlns:a16="http://schemas.microsoft.com/office/drawing/2014/main" id="{9AADDCE8-3EC8-471C-B12C-68BA3B132CD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415083" y="4257142"/>
                <a:ext cx="792162" cy="107950"/>
              </a:xfrm>
              <a:custGeom>
                <a:avLst/>
                <a:gdLst>
                  <a:gd name="T0" fmla="*/ 366 w 368"/>
                  <a:gd name="T1" fmla="*/ 22 h 50"/>
                  <a:gd name="T2" fmla="*/ 315 w 368"/>
                  <a:gd name="T3" fmla="*/ 46 h 50"/>
                  <a:gd name="T4" fmla="*/ 317 w 368"/>
                  <a:gd name="T5" fmla="*/ 50 h 50"/>
                  <a:gd name="T6" fmla="*/ 368 w 368"/>
                  <a:gd name="T7" fmla="*/ 26 h 50"/>
                  <a:gd name="T8" fmla="*/ 366 w 368"/>
                  <a:gd name="T9" fmla="*/ 22 h 50"/>
                  <a:gd name="T10" fmla="*/ 8 w 368"/>
                  <a:gd name="T11" fmla="*/ 0 h 50"/>
                  <a:gd name="T12" fmla="*/ 0 w 368"/>
                  <a:gd name="T13" fmla="*/ 0 h 50"/>
                  <a:gd name="T14" fmla="*/ 40 w 368"/>
                  <a:gd name="T15" fmla="*/ 27 h 50"/>
                  <a:gd name="T16" fmla="*/ 42 w 368"/>
                  <a:gd name="T17" fmla="*/ 23 h 50"/>
                  <a:gd name="T18" fmla="*/ 8 w 368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50"/>
                  <a:gd name="T32" fmla="*/ 368 w 368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50">
                    <a:moveTo>
                      <a:pt x="366" y="22"/>
                    </a:moveTo>
                    <a:cubicBezTo>
                      <a:pt x="350" y="31"/>
                      <a:pt x="333" y="39"/>
                      <a:pt x="315" y="46"/>
                    </a:cubicBezTo>
                    <a:cubicBezTo>
                      <a:pt x="317" y="50"/>
                      <a:pt x="317" y="50"/>
                      <a:pt x="317" y="50"/>
                    </a:cubicBezTo>
                    <a:cubicBezTo>
                      <a:pt x="335" y="43"/>
                      <a:pt x="352" y="35"/>
                      <a:pt x="368" y="26"/>
                    </a:cubicBezTo>
                    <a:cubicBezTo>
                      <a:pt x="366" y="22"/>
                      <a:pt x="366" y="22"/>
                      <a:pt x="366" y="22"/>
                    </a:cubicBezTo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10"/>
                      <a:pt x="26" y="19"/>
                      <a:pt x="40" y="27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0" y="16"/>
                      <a:pt x="19" y="8"/>
                      <a:pt x="8" y="0"/>
                    </a:cubicBezTo>
                  </a:path>
                </a:pathLst>
              </a:custGeom>
              <a:solidFill>
                <a:srgbClr val="B8C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6" name="TextBox 682">
                <a:extLst>
                  <a:ext uri="{FF2B5EF4-FFF2-40B4-BE49-F238E27FC236}">
                    <a16:creationId xmlns:a16="http://schemas.microsoft.com/office/drawing/2014/main" id="{D503E0DE-17D7-4207-9F2F-F4627F64F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258" y="3607854"/>
                <a:ext cx="488764" cy="275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rgbClr val="C1392B"/>
                    </a:solidFill>
                    <a:latin typeface="方正中等线简体" pitchFamily="2" charset="-122"/>
                    <a:ea typeface="方正中等线简体" pitchFamily="2" charset="-122"/>
                  </a:rPr>
                  <a:t>30%</a:t>
                </a:r>
                <a:endParaRPr lang="zh-CN" altLang="en-US" sz="1400" b="1" dirty="0">
                  <a:solidFill>
                    <a:srgbClr val="C1392B"/>
                  </a:solidFill>
                  <a:latin typeface="方正中等线简体" pitchFamily="2" charset="-122"/>
                  <a:ea typeface="方正中等线简体" pitchFamily="2" charset="-122"/>
                </a:endParaRPr>
              </a:p>
            </p:txBody>
          </p:sp>
        </p:grpSp>
        <p:grpSp>
          <p:nvGrpSpPr>
            <p:cNvPr id="15" name="组合 69">
              <a:extLst>
                <a:ext uri="{FF2B5EF4-FFF2-40B4-BE49-F238E27FC236}">
                  <a16:creationId xmlns:a16="http://schemas.microsoft.com/office/drawing/2014/main" id="{624DD185-52D1-42E0-9080-018816111466}"/>
                </a:ext>
              </a:extLst>
            </p:cNvPr>
            <p:cNvGrpSpPr/>
            <p:nvPr/>
          </p:nvGrpSpPr>
          <p:grpSpPr>
            <a:xfrm>
              <a:off x="6636458" y="3989132"/>
              <a:ext cx="1885704" cy="1887821"/>
              <a:chOff x="4977992" y="2991904"/>
              <a:chExt cx="1414462" cy="1416050"/>
            </a:xfrm>
          </p:grpSpPr>
          <p:sp>
            <p:nvSpPr>
              <p:cNvPr id="16" name="Freeform 964">
                <a:extLst>
                  <a:ext uri="{FF2B5EF4-FFF2-40B4-BE49-F238E27FC236}">
                    <a16:creationId xmlns:a16="http://schemas.microsoft.com/office/drawing/2014/main" id="{50DFB76F-B582-4552-B5DB-4E459C987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6017" y="3085567"/>
                <a:ext cx="614362" cy="614362"/>
              </a:xfrm>
              <a:custGeom>
                <a:avLst/>
                <a:gdLst>
                  <a:gd name="T0" fmla="*/ 202 w 286"/>
                  <a:gd name="T1" fmla="*/ 84 h 286"/>
                  <a:gd name="T2" fmla="*/ 0 w 286"/>
                  <a:gd name="T3" fmla="*/ 0 h 286"/>
                  <a:gd name="T4" fmla="*/ 0 w 286"/>
                  <a:gd name="T5" fmla="*/ 286 h 286"/>
                  <a:gd name="T6" fmla="*/ 286 w 286"/>
                  <a:gd name="T7" fmla="*/ 286 h 286"/>
                  <a:gd name="T8" fmla="*/ 202 w 286"/>
                  <a:gd name="T9" fmla="*/ 84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286"/>
                  <a:gd name="T17" fmla="*/ 286 w 286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286">
                    <a:moveTo>
                      <a:pt x="202" y="84"/>
                    </a:moveTo>
                    <a:cubicBezTo>
                      <a:pt x="150" y="32"/>
                      <a:pt x="79" y="0"/>
                      <a:pt x="0" y="0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286" y="286"/>
                      <a:pt x="286" y="286"/>
                      <a:pt x="286" y="286"/>
                    </a:cubicBezTo>
                    <a:cubicBezTo>
                      <a:pt x="286" y="207"/>
                      <a:pt x="254" y="135"/>
                      <a:pt x="202" y="84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18" name="Freeform 966">
                <a:extLst>
                  <a:ext uri="{FF2B5EF4-FFF2-40B4-BE49-F238E27FC236}">
                    <a16:creationId xmlns:a16="http://schemas.microsoft.com/office/drawing/2014/main" id="{3D27E5CF-3106-4DD1-A527-81AB2E627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0067" y="3085567"/>
                <a:ext cx="1230312" cy="1230312"/>
              </a:xfrm>
              <a:custGeom>
                <a:avLst/>
                <a:gdLst>
                  <a:gd name="T0" fmla="*/ 286 w 572"/>
                  <a:gd name="T1" fmla="*/ 286 h 572"/>
                  <a:gd name="T2" fmla="*/ 286 w 572"/>
                  <a:gd name="T3" fmla="*/ 0 h 572"/>
                  <a:gd name="T4" fmla="*/ 84 w 572"/>
                  <a:gd name="T5" fmla="*/ 84 h 572"/>
                  <a:gd name="T6" fmla="*/ 0 w 572"/>
                  <a:gd name="T7" fmla="*/ 286 h 572"/>
                  <a:gd name="T8" fmla="*/ 84 w 572"/>
                  <a:gd name="T9" fmla="*/ 488 h 572"/>
                  <a:gd name="T10" fmla="*/ 286 w 572"/>
                  <a:gd name="T11" fmla="*/ 572 h 572"/>
                  <a:gd name="T12" fmla="*/ 488 w 572"/>
                  <a:gd name="T13" fmla="*/ 488 h 572"/>
                  <a:gd name="T14" fmla="*/ 572 w 572"/>
                  <a:gd name="T15" fmla="*/ 286 h 572"/>
                  <a:gd name="T16" fmla="*/ 286 w 572"/>
                  <a:gd name="T17" fmla="*/ 286 h 5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2"/>
                  <a:gd name="T28" fmla="*/ 0 h 572"/>
                  <a:gd name="T29" fmla="*/ 572 w 572"/>
                  <a:gd name="T30" fmla="*/ 572 h 5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2" h="572">
                    <a:moveTo>
                      <a:pt x="286" y="286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207" y="0"/>
                      <a:pt x="136" y="32"/>
                      <a:pt x="84" y="84"/>
                    </a:cubicBezTo>
                    <a:cubicBezTo>
                      <a:pt x="32" y="135"/>
                      <a:pt x="0" y="207"/>
                      <a:pt x="0" y="286"/>
                    </a:cubicBezTo>
                    <a:cubicBezTo>
                      <a:pt x="0" y="365"/>
                      <a:pt x="32" y="436"/>
                      <a:pt x="84" y="488"/>
                    </a:cubicBezTo>
                    <a:cubicBezTo>
                      <a:pt x="136" y="540"/>
                      <a:pt x="207" y="572"/>
                      <a:pt x="286" y="572"/>
                    </a:cubicBezTo>
                    <a:cubicBezTo>
                      <a:pt x="365" y="572"/>
                      <a:pt x="436" y="540"/>
                      <a:pt x="488" y="488"/>
                    </a:cubicBezTo>
                    <a:cubicBezTo>
                      <a:pt x="540" y="436"/>
                      <a:pt x="572" y="365"/>
                      <a:pt x="572" y="286"/>
                    </a:cubicBezTo>
                    <a:cubicBezTo>
                      <a:pt x="286" y="286"/>
                      <a:pt x="286" y="286"/>
                      <a:pt x="286" y="286"/>
                    </a:cubicBezTo>
                  </a:path>
                </a:pathLst>
              </a:custGeom>
              <a:solidFill>
                <a:srgbClr val="D8D8D8"/>
              </a:solidFill>
              <a:ln w="9525" cmpd="sng">
                <a:solidFill>
                  <a:srgbClr val="D8D8D8"/>
                </a:solidFill>
                <a:bevel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19" name="Freeform 967">
                <a:extLst>
                  <a:ext uri="{FF2B5EF4-FFF2-40B4-BE49-F238E27FC236}">
                    <a16:creationId xmlns:a16="http://schemas.microsoft.com/office/drawing/2014/main" id="{9778B9BE-EFBC-4CAF-9499-CE026437FD2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4977992" y="2991904"/>
                <a:ext cx="1414462" cy="1416050"/>
              </a:xfrm>
              <a:custGeom>
                <a:avLst/>
                <a:gdLst>
                  <a:gd name="T0" fmla="*/ 387 w 658"/>
                  <a:gd name="T1" fmla="*/ 648 h 658"/>
                  <a:gd name="T2" fmla="*/ 330 w 658"/>
                  <a:gd name="T3" fmla="*/ 658 h 658"/>
                  <a:gd name="T4" fmla="*/ 218 w 658"/>
                  <a:gd name="T5" fmla="*/ 639 h 658"/>
                  <a:gd name="T6" fmla="*/ 274 w 658"/>
                  <a:gd name="T7" fmla="*/ 649 h 658"/>
                  <a:gd name="T8" fmla="*/ 218 w 658"/>
                  <a:gd name="T9" fmla="*/ 639 h 658"/>
                  <a:gd name="T10" fmla="*/ 492 w 658"/>
                  <a:gd name="T11" fmla="*/ 610 h 658"/>
                  <a:gd name="T12" fmla="*/ 443 w 658"/>
                  <a:gd name="T13" fmla="*/ 638 h 658"/>
                  <a:gd name="T14" fmla="*/ 119 w 658"/>
                  <a:gd name="T15" fmla="*/ 582 h 658"/>
                  <a:gd name="T16" fmla="*/ 168 w 658"/>
                  <a:gd name="T17" fmla="*/ 611 h 658"/>
                  <a:gd name="T18" fmla="*/ 119 w 658"/>
                  <a:gd name="T19" fmla="*/ 582 h 658"/>
                  <a:gd name="T20" fmla="*/ 578 w 658"/>
                  <a:gd name="T21" fmla="*/ 537 h 658"/>
                  <a:gd name="T22" fmla="*/ 541 w 658"/>
                  <a:gd name="T23" fmla="*/ 581 h 658"/>
                  <a:gd name="T24" fmla="*/ 45 w 658"/>
                  <a:gd name="T25" fmla="*/ 496 h 658"/>
                  <a:gd name="T26" fmla="*/ 82 w 658"/>
                  <a:gd name="T27" fmla="*/ 539 h 658"/>
                  <a:gd name="T28" fmla="*/ 45 w 658"/>
                  <a:gd name="T29" fmla="*/ 496 h 658"/>
                  <a:gd name="T30" fmla="*/ 578 w 658"/>
                  <a:gd name="T31" fmla="*/ 537 h 658"/>
                  <a:gd name="T32" fmla="*/ 610 w 658"/>
                  <a:gd name="T33" fmla="*/ 491 h 658"/>
                  <a:gd name="T34" fmla="*/ 639 w 658"/>
                  <a:gd name="T35" fmla="*/ 441 h 658"/>
                  <a:gd name="T36" fmla="*/ 610 w 658"/>
                  <a:gd name="T37" fmla="*/ 491 h 658"/>
                  <a:gd name="T38" fmla="*/ 10 w 658"/>
                  <a:gd name="T39" fmla="*/ 388 h 658"/>
                  <a:gd name="T40" fmla="*/ 20 w 658"/>
                  <a:gd name="T41" fmla="*/ 444 h 658"/>
                  <a:gd name="T42" fmla="*/ 649 w 658"/>
                  <a:gd name="T43" fmla="*/ 385 h 658"/>
                  <a:gd name="T44" fmla="*/ 653 w 658"/>
                  <a:gd name="T45" fmla="*/ 323 h 658"/>
                  <a:gd name="T46" fmla="*/ 658 w 658"/>
                  <a:gd name="T47" fmla="*/ 329 h 658"/>
                  <a:gd name="T48" fmla="*/ 649 w 658"/>
                  <a:gd name="T49" fmla="*/ 385 h 658"/>
                  <a:gd name="T50" fmla="*/ 4 w 658"/>
                  <a:gd name="T51" fmla="*/ 275 h 658"/>
                  <a:gd name="T52" fmla="*/ 4 w 658"/>
                  <a:gd name="T53" fmla="*/ 329 h 658"/>
                  <a:gd name="T54" fmla="*/ 0 w 658"/>
                  <a:gd name="T55" fmla="*/ 332 h 658"/>
                  <a:gd name="T56" fmla="*/ 632 w 658"/>
                  <a:gd name="T57" fmla="*/ 213 h 658"/>
                  <a:gd name="T58" fmla="*/ 652 w 658"/>
                  <a:gd name="T59" fmla="*/ 266 h 658"/>
                  <a:gd name="T60" fmla="*/ 632 w 658"/>
                  <a:gd name="T61" fmla="*/ 213 h 658"/>
                  <a:gd name="T62" fmla="*/ 42 w 658"/>
                  <a:gd name="T63" fmla="*/ 167 h 658"/>
                  <a:gd name="T64" fmla="*/ 23 w 658"/>
                  <a:gd name="T65" fmla="*/ 221 h 658"/>
                  <a:gd name="T66" fmla="*/ 574 w 658"/>
                  <a:gd name="T67" fmla="*/ 117 h 658"/>
                  <a:gd name="T68" fmla="*/ 612 w 658"/>
                  <a:gd name="T69" fmla="*/ 160 h 658"/>
                  <a:gd name="T70" fmla="*/ 574 w 658"/>
                  <a:gd name="T71" fmla="*/ 117 h 658"/>
                  <a:gd name="T72" fmla="*/ 78 w 658"/>
                  <a:gd name="T73" fmla="*/ 123 h 658"/>
                  <a:gd name="T74" fmla="*/ 75 w 658"/>
                  <a:gd name="T75" fmla="*/ 120 h 658"/>
                  <a:gd name="T76" fmla="*/ 118 w 658"/>
                  <a:gd name="T77" fmla="*/ 83 h 658"/>
                  <a:gd name="T78" fmla="*/ 75 w 658"/>
                  <a:gd name="T79" fmla="*/ 120 h 658"/>
                  <a:gd name="T80" fmla="*/ 490 w 658"/>
                  <a:gd name="T81" fmla="*/ 41 h 658"/>
                  <a:gd name="T82" fmla="*/ 534 w 658"/>
                  <a:gd name="T83" fmla="*/ 77 h 658"/>
                  <a:gd name="T84" fmla="*/ 161 w 658"/>
                  <a:gd name="T85" fmla="*/ 46 h 658"/>
                  <a:gd name="T86" fmla="*/ 214 w 658"/>
                  <a:gd name="T87" fmla="*/ 25 h 658"/>
                  <a:gd name="T88" fmla="*/ 161 w 658"/>
                  <a:gd name="T89" fmla="*/ 46 h 658"/>
                  <a:gd name="T90" fmla="*/ 382 w 658"/>
                  <a:gd name="T91" fmla="*/ 4 h 658"/>
                  <a:gd name="T92" fmla="*/ 436 w 658"/>
                  <a:gd name="T93" fmla="*/ 22 h 658"/>
                  <a:gd name="T94" fmla="*/ 268 w 658"/>
                  <a:gd name="T95" fmla="*/ 5 h 658"/>
                  <a:gd name="T96" fmla="*/ 325 w 658"/>
                  <a:gd name="T97" fmla="*/ 4 h 658"/>
                  <a:gd name="T98" fmla="*/ 268 w 658"/>
                  <a:gd name="T99" fmla="*/ 5 h 6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8"/>
                  <a:gd name="T151" fmla="*/ 0 h 658"/>
                  <a:gd name="T152" fmla="*/ 658 w 658"/>
                  <a:gd name="T153" fmla="*/ 658 h 6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8" h="658">
                    <a:moveTo>
                      <a:pt x="330" y="653"/>
                    </a:moveTo>
                    <a:cubicBezTo>
                      <a:pt x="350" y="653"/>
                      <a:pt x="368" y="652"/>
                      <a:pt x="387" y="648"/>
                    </a:cubicBezTo>
                    <a:cubicBezTo>
                      <a:pt x="387" y="653"/>
                      <a:pt x="387" y="653"/>
                      <a:pt x="387" y="653"/>
                    </a:cubicBezTo>
                    <a:cubicBezTo>
                      <a:pt x="369" y="656"/>
                      <a:pt x="350" y="658"/>
                      <a:pt x="330" y="658"/>
                    </a:cubicBezTo>
                    <a:cubicBezTo>
                      <a:pt x="330" y="653"/>
                      <a:pt x="330" y="653"/>
                      <a:pt x="330" y="653"/>
                    </a:cubicBezTo>
                    <a:moveTo>
                      <a:pt x="218" y="639"/>
                    </a:moveTo>
                    <a:cubicBezTo>
                      <a:pt x="220" y="634"/>
                      <a:pt x="220" y="634"/>
                      <a:pt x="220" y="634"/>
                    </a:cubicBezTo>
                    <a:cubicBezTo>
                      <a:pt x="237" y="641"/>
                      <a:pt x="255" y="646"/>
                      <a:pt x="274" y="649"/>
                    </a:cubicBezTo>
                    <a:cubicBezTo>
                      <a:pt x="273" y="653"/>
                      <a:pt x="273" y="653"/>
                      <a:pt x="273" y="653"/>
                    </a:cubicBezTo>
                    <a:cubicBezTo>
                      <a:pt x="254" y="650"/>
                      <a:pt x="236" y="645"/>
                      <a:pt x="218" y="639"/>
                    </a:cubicBezTo>
                    <a:moveTo>
                      <a:pt x="441" y="634"/>
                    </a:moveTo>
                    <a:cubicBezTo>
                      <a:pt x="459" y="627"/>
                      <a:pt x="476" y="619"/>
                      <a:pt x="492" y="610"/>
                    </a:cubicBezTo>
                    <a:cubicBezTo>
                      <a:pt x="494" y="614"/>
                      <a:pt x="494" y="614"/>
                      <a:pt x="494" y="614"/>
                    </a:cubicBezTo>
                    <a:cubicBezTo>
                      <a:pt x="478" y="623"/>
                      <a:pt x="461" y="631"/>
                      <a:pt x="443" y="638"/>
                    </a:cubicBezTo>
                    <a:cubicBezTo>
                      <a:pt x="441" y="634"/>
                      <a:pt x="441" y="634"/>
                      <a:pt x="441" y="634"/>
                    </a:cubicBezTo>
                    <a:moveTo>
                      <a:pt x="119" y="582"/>
                    </a:moveTo>
                    <a:cubicBezTo>
                      <a:pt x="122" y="579"/>
                      <a:pt x="122" y="579"/>
                      <a:pt x="122" y="579"/>
                    </a:cubicBezTo>
                    <a:cubicBezTo>
                      <a:pt x="136" y="591"/>
                      <a:pt x="152" y="602"/>
                      <a:pt x="168" y="611"/>
                    </a:cubicBezTo>
                    <a:cubicBezTo>
                      <a:pt x="166" y="615"/>
                      <a:pt x="166" y="615"/>
                      <a:pt x="166" y="615"/>
                    </a:cubicBezTo>
                    <a:cubicBezTo>
                      <a:pt x="149" y="605"/>
                      <a:pt x="134" y="595"/>
                      <a:pt x="119" y="582"/>
                    </a:cubicBezTo>
                    <a:moveTo>
                      <a:pt x="538" y="577"/>
                    </a:moveTo>
                    <a:cubicBezTo>
                      <a:pt x="553" y="565"/>
                      <a:pt x="566" y="551"/>
                      <a:pt x="578" y="537"/>
                    </a:cubicBezTo>
                    <a:cubicBezTo>
                      <a:pt x="582" y="540"/>
                      <a:pt x="582" y="540"/>
                      <a:pt x="582" y="540"/>
                    </a:cubicBezTo>
                    <a:cubicBezTo>
                      <a:pt x="569" y="555"/>
                      <a:pt x="556" y="568"/>
                      <a:pt x="541" y="581"/>
                    </a:cubicBezTo>
                    <a:cubicBezTo>
                      <a:pt x="538" y="577"/>
                      <a:pt x="538" y="577"/>
                      <a:pt x="538" y="577"/>
                    </a:cubicBezTo>
                    <a:moveTo>
                      <a:pt x="45" y="496"/>
                    </a:moveTo>
                    <a:cubicBezTo>
                      <a:pt x="49" y="493"/>
                      <a:pt x="49" y="493"/>
                      <a:pt x="49" y="493"/>
                    </a:cubicBezTo>
                    <a:cubicBezTo>
                      <a:pt x="59" y="509"/>
                      <a:pt x="70" y="525"/>
                      <a:pt x="82" y="539"/>
                    </a:cubicBezTo>
                    <a:cubicBezTo>
                      <a:pt x="78" y="542"/>
                      <a:pt x="78" y="542"/>
                      <a:pt x="78" y="542"/>
                    </a:cubicBezTo>
                    <a:cubicBezTo>
                      <a:pt x="66" y="528"/>
                      <a:pt x="55" y="512"/>
                      <a:pt x="45" y="496"/>
                    </a:cubicBezTo>
                    <a:moveTo>
                      <a:pt x="578" y="537"/>
                    </a:moveTo>
                    <a:cubicBezTo>
                      <a:pt x="578" y="537"/>
                      <a:pt x="578" y="537"/>
                      <a:pt x="578" y="537"/>
                    </a:cubicBezTo>
                    <a:cubicBezTo>
                      <a:pt x="578" y="537"/>
                      <a:pt x="578" y="537"/>
                      <a:pt x="578" y="537"/>
                    </a:cubicBezTo>
                    <a:moveTo>
                      <a:pt x="610" y="491"/>
                    </a:moveTo>
                    <a:cubicBezTo>
                      <a:pt x="620" y="475"/>
                      <a:pt x="628" y="457"/>
                      <a:pt x="634" y="440"/>
                    </a:cubicBezTo>
                    <a:cubicBezTo>
                      <a:pt x="639" y="441"/>
                      <a:pt x="639" y="441"/>
                      <a:pt x="639" y="441"/>
                    </a:cubicBezTo>
                    <a:cubicBezTo>
                      <a:pt x="632" y="459"/>
                      <a:pt x="624" y="477"/>
                      <a:pt x="614" y="493"/>
                    </a:cubicBezTo>
                    <a:cubicBezTo>
                      <a:pt x="610" y="491"/>
                      <a:pt x="610" y="491"/>
                      <a:pt x="610" y="491"/>
                    </a:cubicBezTo>
                    <a:moveTo>
                      <a:pt x="5" y="389"/>
                    </a:moveTo>
                    <a:cubicBezTo>
                      <a:pt x="10" y="388"/>
                      <a:pt x="10" y="388"/>
                      <a:pt x="10" y="388"/>
                    </a:cubicBezTo>
                    <a:cubicBezTo>
                      <a:pt x="13" y="407"/>
                      <a:pt x="18" y="425"/>
                      <a:pt x="25" y="442"/>
                    </a:cubicBezTo>
                    <a:cubicBezTo>
                      <a:pt x="20" y="444"/>
                      <a:pt x="20" y="444"/>
                      <a:pt x="20" y="444"/>
                    </a:cubicBezTo>
                    <a:cubicBezTo>
                      <a:pt x="14" y="426"/>
                      <a:pt x="9" y="408"/>
                      <a:pt x="5" y="389"/>
                    </a:cubicBezTo>
                    <a:moveTo>
                      <a:pt x="649" y="385"/>
                    </a:moveTo>
                    <a:cubicBezTo>
                      <a:pt x="652" y="367"/>
                      <a:pt x="653" y="348"/>
                      <a:pt x="653" y="329"/>
                    </a:cubicBezTo>
                    <a:cubicBezTo>
                      <a:pt x="653" y="327"/>
                      <a:pt x="653" y="325"/>
                      <a:pt x="653" y="323"/>
                    </a:cubicBezTo>
                    <a:cubicBezTo>
                      <a:pt x="658" y="323"/>
                      <a:pt x="658" y="323"/>
                      <a:pt x="658" y="323"/>
                    </a:cubicBezTo>
                    <a:cubicBezTo>
                      <a:pt x="658" y="325"/>
                      <a:pt x="658" y="327"/>
                      <a:pt x="658" y="329"/>
                    </a:cubicBezTo>
                    <a:cubicBezTo>
                      <a:pt x="658" y="348"/>
                      <a:pt x="657" y="367"/>
                      <a:pt x="653" y="386"/>
                    </a:cubicBezTo>
                    <a:cubicBezTo>
                      <a:pt x="649" y="385"/>
                      <a:pt x="649" y="385"/>
                      <a:pt x="649" y="385"/>
                    </a:cubicBezTo>
                    <a:moveTo>
                      <a:pt x="0" y="329"/>
                    </a:moveTo>
                    <a:cubicBezTo>
                      <a:pt x="0" y="310"/>
                      <a:pt x="1" y="292"/>
                      <a:pt x="4" y="275"/>
                    </a:cubicBezTo>
                    <a:cubicBezTo>
                      <a:pt x="9" y="275"/>
                      <a:pt x="9" y="275"/>
                      <a:pt x="9" y="275"/>
                    </a:cubicBezTo>
                    <a:cubicBezTo>
                      <a:pt x="6" y="293"/>
                      <a:pt x="4" y="311"/>
                      <a:pt x="4" y="329"/>
                    </a:cubicBezTo>
                    <a:cubicBezTo>
                      <a:pt x="4" y="330"/>
                      <a:pt x="4" y="331"/>
                      <a:pt x="4" y="332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0" y="331"/>
                      <a:pt x="0" y="330"/>
                      <a:pt x="0" y="329"/>
                    </a:cubicBezTo>
                    <a:moveTo>
                      <a:pt x="632" y="213"/>
                    </a:moveTo>
                    <a:cubicBezTo>
                      <a:pt x="637" y="211"/>
                      <a:pt x="637" y="211"/>
                      <a:pt x="637" y="211"/>
                    </a:cubicBezTo>
                    <a:cubicBezTo>
                      <a:pt x="643" y="229"/>
                      <a:pt x="649" y="247"/>
                      <a:pt x="652" y="266"/>
                    </a:cubicBezTo>
                    <a:cubicBezTo>
                      <a:pt x="648" y="267"/>
                      <a:pt x="648" y="267"/>
                      <a:pt x="648" y="267"/>
                    </a:cubicBezTo>
                    <a:cubicBezTo>
                      <a:pt x="644" y="249"/>
                      <a:pt x="639" y="230"/>
                      <a:pt x="632" y="213"/>
                    </a:cubicBezTo>
                    <a:moveTo>
                      <a:pt x="18" y="219"/>
                    </a:moveTo>
                    <a:cubicBezTo>
                      <a:pt x="25" y="201"/>
                      <a:pt x="33" y="184"/>
                      <a:pt x="42" y="167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37" y="186"/>
                      <a:pt x="29" y="203"/>
                      <a:pt x="23" y="221"/>
                    </a:cubicBezTo>
                    <a:cubicBezTo>
                      <a:pt x="18" y="219"/>
                      <a:pt x="18" y="219"/>
                      <a:pt x="18" y="219"/>
                    </a:cubicBezTo>
                    <a:moveTo>
                      <a:pt x="574" y="117"/>
                    </a:move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90" y="128"/>
                      <a:pt x="602" y="143"/>
                      <a:pt x="612" y="160"/>
                    </a:cubicBezTo>
                    <a:cubicBezTo>
                      <a:pt x="607" y="162"/>
                      <a:pt x="607" y="162"/>
                      <a:pt x="607" y="162"/>
                    </a:cubicBezTo>
                    <a:cubicBezTo>
                      <a:pt x="598" y="146"/>
                      <a:pt x="587" y="131"/>
                      <a:pt x="574" y="117"/>
                    </a:cubicBezTo>
                    <a:moveTo>
                      <a:pt x="78" y="123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moveTo>
                      <a:pt x="75" y="120"/>
                    </a:moveTo>
                    <a:cubicBezTo>
                      <a:pt x="87" y="105"/>
                      <a:pt x="100" y="91"/>
                      <a:pt x="115" y="79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03" y="95"/>
                      <a:pt x="90" y="108"/>
                      <a:pt x="78" y="123"/>
                    </a:cubicBezTo>
                    <a:cubicBezTo>
                      <a:pt x="75" y="120"/>
                      <a:pt x="75" y="120"/>
                      <a:pt x="75" y="120"/>
                    </a:cubicBezTo>
                    <a:moveTo>
                      <a:pt x="487" y="46"/>
                    </a:moveTo>
                    <a:cubicBezTo>
                      <a:pt x="490" y="41"/>
                      <a:pt x="490" y="41"/>
                      <a:pt x="490" y="41"/>
                    </a:cubicBezTo>
                    <a:cubicBezTo>
                      <a:pt x="506" y="51"/>
                      <a:pt x="522" y="62"/>
                      <a:pt x="537" y="74"/>
                    </a:cubicBezTo>
                    <a:cubicBezTo>
                      <a:pt x="534" y="77"/>
                      <a:pt x="534" y="77"/>
                      <a:pt x="534" y="77"/>
                    </a:cubicBezTo>
                    <a:cubicBezTo>
                      <a:pt x="519" y="65"/>
                      <a:pt x="504" y="55"/>
                      <a:pt x="487" y="46"/>
                    </a:cubicBezTo>
                    <a:moveTo>
                      <a:pt x="161" y="46"/>
                    </a:moveTo>
                    <a:cubicBezTo>
                      <a:pt x="177" y="36"/>
                      <a:pt x="195" y="28"/>
                      <a:pt x="213" y="21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197" y="32"/>
                      <a:pt x="180" y="40"/>
                      <a:pt x="164" y="50"/>
                    </a:cubicBezTo>
                    <a:cubicBezTo>
                      <a:pt x="161" y="46"/>
                      <a:pt x="161" y="46"/>
                      <a:pt x="161" y="46"/>
                    </a:cubicBezTo>
                    <a:moveTo>
                      <a:pt x="381" y="9"/>
                    </a:moveTo>
                    <a:cubicBezTo>
                      <a:pt x="382" y="4"/>
                      <a:pt x="382" y="4"/>
                      <a:pt x="382" y="4"/>
                    </a:cubicBezTo>
                    <a:cubicBezTo>
                      <a:pt x="401" y="7"/>
                      <a:pt x="419" y="12"/>
                      <a:pt x="437" y="18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18" y="16"/>
                      <a:pt x="400" y="12"/>
                      <a:pt x="381" y="9"/>
                    </a:cubicBezTo>
                    <a:moveTo>
                      <a:pt x="268" y="5"/>
                    </a:moveTo>
                    <a:cubicBezTo>
                      <a:pt x="286" y="2"/>
                      <a:pt x="305" y="0"/>
                      <a:pt x="325" y="0"/>
                    </a:cubicBezTo>
                    <a:cubicBezTo>
                      <a:pt x="325" y="4"/>
                      <a:pt x="325" y="4"/>
                      <a:pt x="325" y="4"/>
                    </a:cubicBezTo>
                    <a:cubicBezTo>
                      <a:pt x="306" y="5"/>
                      <a:pt x="287" y="7"/>
                      <a:pt x="269" y="10"/>
                    </a:cubicBezTo>
                    <a:cubicBezTo>
                      <a:pt x="268" y="5"/>
                      <a:pt x="268" y="5"/>
                      <a:pt x="268" y="5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zh-CN" sz="1600">
                  <a:solidFill>
                    <a:srgbClr val="C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20" name="TextBox 682">
                <a:extLst>
                  <a:ext uri="{FF2B5EF4-FFF2-40B4-BE49-F238E27FC236}">
                    <a16:creationId xmlns:a16="http://schemas.microsoft.com/office/drawing/2014/main" id="{4649FC1C-449A-45E6-B422-3E12F3C9E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459" y="3520838"/>
                <a:ext cx="488764" cy="275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n-US" sz="1400" b="1" dirty="0">
                    <a:solidFill>
                      <a:srgbClr val="F39C11"/>
                    </a:solidFill>
                    <a:latin typeface="方正中等线简体" pitchFamily="2" charset="-122"/>
                    <a:ea typeface="方正中等线简体" pitchFamily="2" charset="-122"/>
                  </a:rPr>
                  <a:t>15%</a:t>
                </a:r>
                <a:endParaRPr lang="zh-CN" altLang="en-US" sz="1400" b="1" dirty="0">
                  <a:solidFill>
                    <a:srgbClr val="F39C11"/>
                  </a:solidFill>
                  <a:latin typeface="方正中等线简体" pitchFamily="2" charset="-122"/>
                  <a:ea typeface="方正中等线简体" pitchFamily="2" charset="-122"/>
                </a:endParaRPr>
              </a:p>
            </p:txBody>
          </p:sp>
        </p:grpSp>
      </p:grpSp>
      <p:sp>
        <p:nvSpPr>
          <p:cNvPr id="41" name="Flecha: hacia arriba 40">
            <a:extLst>
              <a:ext uri="{FF2B5EF4-FFF2-40B4-BE49-F238E27FC236}">
                <a16:creationId xmlns:a16="http://schemas.microsoft.com/office/drawing/2014/main" id="{F384C7B1-40AF-410F-BAA1-3F35E29DCD05}"/>
              </a:ext>
            </a:extLst>
          </p:cNvPr>
          <p:cNvSpPr/>
          <p:nvPr/>
        </p:nvSpPr>
        <p:spPr>
          <a:xfrm>
            <a:off x="1071442" y="1240450"/>
            <a:ext cx="326116" cy="360040"/>
          </a:xfrm>
          <a:prstGeom prst="upArrow">
            <a:avLst/>
          </a:prstGeom>
          <a:solidFill>
            <a:srgbClr val="405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2E674A66-B0B1-4033-972C-CDD81B0E09D9}"/>
              </a:ext>
            </a:extLst>
          </p:cNvPr>
          <p:cNvSpPr>
            <a:spLocks noChangeArrowheads="1"/>
          </p:cNvSpPr>
          <p:nvPr/>
        </p:nvSpPr>
        <p:spPr bwMode="auto">
          <a:xfrm rot="2701539">
            <a:off x="5775687" y="3359542"/>
            <a:ext cx="712123" cy="503087"/>
          </a:xfrm>
          <a:custGeom>
            <a:avLst/>
            <a:gdLst>
              <a:gd name="T0" fmla="*/ 202 w 286"/>
              <a:gd name="T1" fmla="*/ 0 h 202"/>
              <a:gd name="T2" fmla="*/ 0 w 286"/>
              <a:gd name="T3" fmla="*/ 202 h 202"/>
              <a:gd name="T4" fmla="*/ 286 w 286"/>
              <a:gd name="T5" fmla="*/ 202 h 202"/>
              <a:gd name="T6" fmla="*/ 286 w 286"/>
              <a:gd name="T7" fmla="*/ 202 h 202"/>
              <a:gd name="T8" fmla="*/ 202 w 286"/>
              <a:gd name="T9" fmla="*/ 0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202"/>
              <a:gd name="T17" fmla="*/ 286 w 286"/>
              <a:gd name="T18" fmla="*/ 202 h 2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202">
                <a:moveTo>
                  <a:pt x="202" y="0"/>
                </a:moveTo>
                <a:cubicBezTo>
                  <a:pt x="0" y="202"/>
                  <a:pt x="0" y="202"/>
                  <a:pt x="0" y="202"/>
                </a:cubicBezTo>
                <a:cubicBezTo>
                  <a:pt x="286" y="202"/>
                  <a:pt x="286" y="202"/>
                  <a:pt x="286" y="202"/>
                </a:cubicBezTo>
                <a:cubicBezTo>
                  <a:pt x="286" y="202"/>
                  <a:pt x="286" y="202"/>
                  <a:pt x="286" y="202"/>
                </a:cubicBezTo>
                <a:cubicBezTo>
                  <a:pt x="286" y="123"/>
                  <a:pt x="254" y="52"/>
                  <a:pt x="202" y="0"/>
                </a:cubicBezTo>
              </a:path>
            </a:pathLst>
          </a:custGeom>
          <a:solidFill>
            <a:srgbClr val="F39C1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C00000"/>
              </a:solidFill>
              <a:sym typeface="宋体" pitchFamily="2" charset="-122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6D09B0B-830F-4E52-BC1F-B85A3C9D3036}"/>
              </a:ext>
            </a:extLst>
          </p:cNvPr>
          <p:cNvSpPr txBox="1"/>
          <p:nvPr/>
        </p:nvSpPr>
        <p:spPr>
          <a:xfrm>
            <a:off x="192641" y="4566997"/>
            <a:ext cx="66271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latin typeface="Arial" panose="020B0604020202020204" pitchFamily="34" charset="0"/>
              </a:rPr>
              <a:t>Confederación Latinoamericana de Cooperativas de Ahorro y Crédito - COLAC</a:t>
            </a:r>
            <a:endParaRPr lang="es-EC" sz="1050" b="1" dirty="0"/>
          </a:p>
        </p:txBody>
      </p:sp>
    </p:spTree>
    <p:extLst>
      <p:ext uri="{BB962C8B-B14F-4D97-AF65-F5344CB8AC3E}">
        <p14:creationId xmlns:p14="http://schemas.microsoft.com/office/powerpoint/2010/main" val="11163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8139E97F-C5E1-4334-861F-2CE77C71C5EA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-1333896" y="2791747"/>
            <a:ext cx="3674571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eaLnBrk="1" hangingPunct="1"/>
            <a:endParaRPr lang="zh-CN" altLang="zh-CN" sz="2400"/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765B1E55-39D7-40AD-93AD-174680E57685}"/>
              </a:ext>
            </a:extLst>
          </p:cNvPr>
          <p:cNvGrpSpPr/>
          <p:nvPr/>
        </p:nvGrpSpPr>
        <p:grpSpPr>
          <a:xfrm>
            <a:off x="769851" y="1230005"/>
            <a:ext cx="153691" cy="698703"/>
            <a:chOff x="1745505" y="2220491"/>
            <a:chExt cx="154781" cy="703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72C97EB7-12B9-4130-B069-1F2B3BC5D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A09CA2A3-F4E3-40AC-BB91-2E6A2DA30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</p:grpSp>
      <p:grpSp>
        <p:nvGrpSpPr>
          <p:cNvPr id="7" name="组合 4">
            <a:extLst>
              <a:ext uri="{FF2B5EF4-FFF2-40B4-BE49-F238E27FC236}">
                <a16:creationId xmlns:a16="http://schemas.microsoft.com/office/drawing/2014/main" id="{878A1D86-E6B2-4004-A4C7-0C8E28A3AB81}"/>
              </a:ext>
            </a:extLst>
          </p:cNvPr>
          <p:cNvGrpSpPr/>
          <p:nvPr/>
        </p:nvGrpSpPr>
        <p:grpSpPr>
          <a:xfrm>
            <a:off x="1064223" y="1780698"/>
            <a:ext cx="153691" cy="698704"/>
            <a:chOff x="2993454" y="2768178"/>
            <a:chExt cx="154781" cy="70366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986FCAE-5FFE-4E0D-BE43-80F1A335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1AB05E70-1899-43D8-8CA5-A0E8ACECF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</p:grpSp>
      <p:grpSp>
        <p:nvGrpSpPr>
          <p:cNvPr id="10" name="组合 6">
            <a:extLst>
              <a:ext uri="{FF2B5EF4-FFF2-40B4-BE49-F238E27FC236}">
                <a16:creationId xmlns:a16="http://schemas.microsoft.com/office/drawing/2014/main" id="{12F83935-63C3-4379-BD51-0F53ECCDB3E9}"/>
              </a:ext>
            </a:extLst>
          </p:cNvPr>
          <p:cNvGrpSpPr/>
          <p:nvPr/>
        </p:nvGrpSpPr>
        <p:grpSpPr>
          <a:xfrm>
            <a:off x="800503" y="3178096"/>
            <a:ext cx="154874" cy="698703"/>
            <a:chOff x="4064842" y="2220491"/>
            <a:chExt cx="155972" cy="703659"/>
          </a:xfrm>
        </p:grpSpPr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AACC5927-2EEE-43BB-A050-972959B5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9120BCDE-9ACE-49D2-B4EA-08461E0B2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solidFill>
              <a:srgbClr val="F39C1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</p:grpSp>
      <p:grpSp>
        <p:nvGrpSpPr>
          <p:cNvPr id="13" name="组合 8">
            <a:extLst>
              <a:ext uri="{FF2B5EF4-FFF2-40B4-BE49-F238E27FC236}">
                <a16:creationId xmlns:a16="http://schemas.microsoft.com/office/drawing/2014/main" id="{B6EE9C8F-B8C8-4471-AE49-126AAF3CC739}"/>
              </a:ext>
            </a:extLst>
          </p:cNvPr>
          <p:cNvGrpSpPr/>
          <p:nvPr/>
        </p:nvGrpSpPr>
        <p:grpSpPr>
          <a:xfrm>
            <a:off x="1124660" y="3728783"/>
            <a:ext cx="154874" cy="698704"/>
            <a:chOff x="5192289" y="2768178"/>
            <a:chExt cx="155972" cy="703660"/>
          </a:xfrm>
        </p:grpSpPr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DDF998BD-3BD5-4059-819E-003502F4C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C6B899F8-EEE9-49A2-8F40-D79DC8E76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solidFill>
              <a:srgbClr val="C1392B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/>
            </a:p>
          </p:txBody>
        </p:sp>
      </p:grpSp>
      <p:grpSp>
        <p:nvGrpSpPr>
          <p:cNvPr id="22" name="组合 3">
            <a:extLst>
              <a:ext uri="{FF2B5EF4-FFF2-40B4-BE49-F238E27FC236}">
                <a16:creationId xmlns:a16="http://schemas.microsoft.com/office/drawing/2014/main" id="{BAD1B318-C403-4C17-B14A-19017DEEFF2C}"/>
              </a:ext>
            </a:extLst>
          </p:cNvPr>
          <p:cNvGrpSpPr/>
          <p:nvPr/>
        </p:nvGrpSpPr>
        <p:grpSpPr>
          <a:xfrm>
            <a:off x="614979" y="997110"/>
            <a:ext cx="463438" cy="465804"/>
            <a:chOff x="1589534" y="1985937"/>
            <a:chExt cx="466725" cy="469106"/>
          </a:xfrm>
        </p:grpSpPr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B9BA42D2-2CD1-464D-8CC5-9D87EE112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34" y="1985937"/>
              <a:ext cx="466725" cy="469106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000"/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31324273-975A-4B37-AB80-F216671FE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681" y="2030676"/>
              <a:ext cx="337702" cy="40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000" b="1" dirty="0">
                  <a:solidFill>
                    <a:schemeClr val="bg1"/>
                  </a:solidFill>
                  <a:latin typeface="Raleway" pitchFamily="34" charset="0"/>
                </a:rPr>
                <a:t>1</a:t>
              </a:r>
              <a:endParaRPr lang="en-US" altLang="zh-CN" sz="20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25" name="组合 7">
            <a:extLst>
              <a:ext uri="{FF2B5EF4-FFF2-40B4-BE49-F238E27FC236}">
                <a16:creationId xmlns:a16="http://schemas.microsoft.com/office/drawing/2014/main" id="{AA9176C7-D7E0-42C2-9C6F-C3C40C7FEB60}"/>
              </a:ext>
            </a:extLst>
          </p:cNvPr>
          <p:cNvGrpSpPr/>
          <p:nvPr/>
        </p:nvGrpSpPr>
        <p:grpSpPr>
          <a:xfrm>
            <a:off x="646810" y="2945196"/>
            <a:ext cx="463438" cy="465803"/>
            <a:chOff x="3910061" y="1985937"/>
            <a:chExt cx="466725" cy="469106"/>
          </a:xfrm>
        </p:grpSpPr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D16534B4-8DA9-4413-A6D0-50F46979A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solidFill>
              <a:srgbClr val="F39C1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000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B8DA6A90-C0A0-43A0-B461-05E6828A7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61" y="2027956"/>
              <a:ext cx="337702" cy="40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000" b="1" dirty="0">
                  <a:solidFill>
                    <a:schemeClr val="bg1"/>
                  </a:solidFill>
                  <a:latin typeface="Raleway" pitchFamily="34" charset="0"/>
                </a:rPr>
                <a:t>3</a:t>
              </a:r>
              <a:endParaRPr lang="en-US" altLang="zh-CN" sz="20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1" name="组合 5">
            <a:extLst>
              <a:ext uri="{FF2B5EF4-FFF2-40B4-BE49-F238E27FC236}">
                <a16:creationId xmlns:a16="http://schemas.microsoft.com/office/drawing/2014/main" id="{4A5A10EC-015D-4BBE-8FE0-997D72500F17}"/>
              </a:ext>
            </a:extLst>
          </p:cNvPr>
          <p:cNvGrpSpPr/>
          <p:nvPr/>
        </p:nvGrpSpPr>
        <p:grpSpPr>
          <a:xfrm>
            <a:off x="909352" y="2246506"/>
            <a:ext cx="463438" cy="465803"/>
            <a:chOff x="2837483" y="3237285"/>
            <a:chExt cx="466725" cy="469106"/>
          </a:xfrm>
        </p:grpSpPr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9809832C-E098-4FB0-9F09-00F3DB012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000"/>
            </a:p>
          </p:txBody>
        </p:sp>
        <p:sp>
          <p:nvSpPr>
            <p:cNvPr id="33" name="Rectangle 37">
              <a:extLst>
                <a:ext uri="{FF2B5EF4-FFF2-40B4-BE49-F238E27FC236}">
                  <a16:creationId xmlns:a16="http://schemas.microsoft.com/office/drawing/2014/main" id="{80450F08-7AEB-45CD-B130-AD131A1D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987" y="3258556"/>
              <a:ext cx="337702" cy="40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000" b="1" dirty="0">
                  <a:solidFill>
                    <a:schemeClr val="bg1"/>
                  </a:solidFill>
                  <a:latin typeface="Raleway" pitchFamily="34" charset="0"/>
                </a:rPr>
                <a:t>2</a:t>
              </a:r>
              <a:endParaRPr lang="en-US" altLang="zh-CN" sz="20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4" name="组合 9">
            <a:extLst>
              <a:ext uri="{FF2B5EF4-FFF2-40B4-BE49-F238E27FC236}">
                <a16:creationId xmlns:a16="http://schemas.microsoft.com/office/drawing/2014/main" id="{914B5200-6A1B-4479-9B0C-C259160A1BDF}"/>
              </a:ext>
            </a:extLst>
          </p:cNvPr>
          <p:cNvGrpSpPr/>
          <p:nvPr/>
        </p:nvGrpSpPr>
        <p:grpSpPr>
          <a:xfrm>
            <a:off x="970969" y="4194590"/>
            <a:ext cx="463438" cy="465803"/>
            <a:chOff x="5037508" y="3237285"/>
            <a:chExt cx="466725" cy="469106"/>
          </a:xfrm>
        </p:grpSpPr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1694245F-1E73-4755-8E23-FF2433CB0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solidFill>
              <a:srgbClr val="C1392B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000"/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379DF280-F5B1-4A52-B6AB-EA8206881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033" y="3264839"/>
              <a:ext cx="337702" cy="40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000" b="1" dirty="0">
                  <a:solidFill>
                    <a:schemeClr val="bg1"/>
                  </a:solidFill>
                  <a:latin typeface="Raleway" pitchFamily="34" charset="0"/>
                </a:rPr>
                <a:t>4</a:t>
              </a:r>
              <a:endParaRPr lang="en-US" altLang="zh-CN" sz="2000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28ED587B-DE2A-40D5-B3DD-619BDFDBA229}"/>
              </a:ext>
            </a:extLst>
          </p:cNvPr>
          <p:cNvGrpSpPr/>
          <p:nvPr/>
        </p:nvGrpSpPr>
        <p:grpSpPr>
          <a:xfrm>
            <a:off x="7376547" y="2267626"/>
            <a:ext cx="507821" cy="740415"/>
            <a:chOff x="5927725" y="2503488"/>
            <a:chExt cx="239713" cy="347663"/>
          </a:xfrm>
          <a:solidFill>
            <a:srgbClr val="336987"/>
          </a:solidFill>
        </p:grpSpPr>
        <p:sp>
          <p:nvSpPr>
            <p:cNvPr id="53" name="Freeform 1643">
              <a:extLst>
                <a:ext uri="{FF2B5EF4-FFF2-40B4-BE49-F238E27FC236}">
                  <a16:creationId xmlns:a16="http://schemas.microsoft.com/office/drawing/2014/main" id="{AF83875B-C678-4493-A08C-6C393796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2541588"/>
              <a:ext cx="239713" cy="309563"/>
            </a:xfrm>
            <a:custGeom>
              <a:avLst/>
              <a:gdLst>
                <a:gd name="T0" fmla="*/ 155 w 646"/>
                <a:gd name="T1" fmla="*/ 0 h 836"/>
                <a:gd name="T2" fmla="*/ 155 w 646"/>
                <a:gd name="T3" fmla="*/ 33 h 836"/>
                <a:gd name="T4" fmla="*/ 151 w 646"/>
                <a:gd name="T5" fmla="*/ 33 h 836"/>
                <a:gd name="T6" fmla="*/ 59 w 646"/>
                <a:gd name="T7" fmla="*/ 33 h 836"/>
                <a:gd name="T8" fmla="*/ 33 w 646"/>
                <a:gd name="T9" fmla="*/ 59 h 836"/>
                <a:gd name="T10" fmla="*/ 33 w 646"/>
                <a:gd name="T11" fmla="*/ 326 h 836"/>
                <a:gd name="T12" fmla="*/ 33 w 646"/>
                <a:gd name="T13" fmla="*/ 586 h 836"/>
                <a:gd name="T14" fmla="*/ 33 w 646"/>
                <a:gd name="T15" fmla="*/ 775 h 836"/>
                <a:gd name="T16" fmla="*/ 37 w 646"/>
                <a:gd name="T17" fmla="*/ 792 h 836"/>
                <a:gd name="T18" fmla="*/ 58 w 646"/>
                <a:gd name="T19" fmla="*/ 802 h 836"/>
                <a:gd name="T20" fmla="*/ 326 w 646"/>
                <a:gd name="T21" fmla="*/ 802 h 836"/>
                <a:gd name="T22" fmla="*/ 588 w 646"/>
                <a:gd name="T23" fmla="*/ 802 h 836"/>
                <a:gd name="T24" fmla="*/ 613 w 646"/>
                <a:gd name="T25" fmla="*/ 780 h 836"/>
                <a:gd name="T26" fmla="*/ 613 w 646"/>
                <a:gd name="T27" fmla="*/ 754 h 836"/>
                <a:gd name="T28" fmla="*/ 613 w 646"/>
                <a:gd name="T29" fmla="*/ 551 h 836"/>
                <a:gd name="T30" fmla="*/ 613 w 646"/>
                <a:gd name="T31" fmla="*/ 293 h 836"/>
                <a:gd name="T32" fmla="*/ 613 w 646"/>
                <a:gd name="T33" fmla="*/ 260 h 836"/>
                <a:gd name="T34" fmla="*/ 613 w 646"/>
                <a:gd name="T35" fmla="*/ 59 h 836"/>
                <a:gd name="T36" fmla="*/ 596 w 646"/>
                <a:gd name="T37" fmla="*/ 35 h 836"/>
                <a:gd name="T38" fmla="*/ 588 w 646"/>
                <a:gd name="T39" fmla="*/ 33 h 836"/>
                <a:gd name="T40" fmla="*/ 493 w 646"/>
                <a:gd name="T41" fmla="*/ 33 h 836"/>
                <a:gd name="T42" fmla="*/ 491 w 646"/>
                <a:gd name="T43" fmla="*/ 33 h 836"/>
                <a:gd name="T44" fmla="*/ 491 w 646"/>
                <a:gd name="T45" fmla="*/ 0 h 836"/>
                <a:gd name="T46" fmla="*/ 499 w 646"/>
                <a:gd name="T47" fmla="*/ 0 h 836"/>
                <a:gd name="T48" fmla="*/ 588 w 646"/>
                <a:gd name="T49" fmla="*/ 0 h 836"/>
                <a:gd name="T50" fmla="*/ 646 w 646"/>
                <a:gd name="T51" fmla="*/ 58 h 836"/>
                <a:gd name="T52" fmla="*/ 646 w 646"/>
                <a:gd name="T53" fmla="*/ 223 h 836"/>
                <a:gd name="T54" fmla="*/ 646 w 646"/>
                <a:gd name="T55" fmla="*/ 444 h 836"/>
                <a:gd name="T56" fmla="*/ 646 w 646"/>
                <a:gd name="T57" fmla="*/ 734 h 836"/>
                <a:gd name="T58" fmla="*/ 646 w 646"/>
                <a:gd name="T59" fmla="*/ 778 h 836"/>
                <a:gd name="T60" fmla="*/ 589 w 646"/>
                <a:gd name="T61" fmla="*/ 836 h 836"/>
                <a:gd name="T62" fmla="*/ 550 w 646"/>
                <a:gd name="T63" fmla="*/ 836 h 836"/>
                <a:gd name="T64" fmla="*/ 304 w 646"/>
                <a:gd name="T65" fmla="*/ 835 h 836"/>
                <a:gd name="T66" fmla="*/ 57 w 646"/>
                <a:gd name="T67" fmla="*/ 835 h 836"/>
                <a:gd name="T68" fmla="*/ 0 w 646"/>
                <a:gd name="T69" fmla="*/ 788 h 836"/>
                <a:gd name="T70" fmla="*/ 0 w 646"/>
                <a:gd name="T71" fmla="*/ 778 h 836"/>
                <a:gd name="T72" fmla="*/ 0 w 646"/>
                <a:gd name="T73" fmla="*/ 371 h 836"/>
                <a:gd name="T74" fmla="*/ 0 w 646"/>
                <a:gd name="T75" fmla="*/ 58 h 836"/>
                <a:gd name="T76" fmla="*/ 57 w 646"/>
                <a:gd name="T77" fmla="*/ 0 h 836"/>
                <a:gd name="T78" fmla="*/ 148 w 646"/>
                <a:gd name="T79" fmla="*/ 0 h 836"/>
                <a:gd name="T80" fmla="*/ 155 w 646"/>
                <a:gd name="T81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6" h="836">
                  <a:moveTo>
                    <a:pt x="155" y="0"/>
                  </a:moveTo>
                  <a:cubicBezTo>
                    <a:pt x="155" y="11"/>
                    <a:pt x="155" y="22"/>
                    <a:pt x="155" y="33"/>
                  </a:cubicBezTo>
                  <a:cubicBezTo>
                    <a:pt x="153" y="33"/>
                    <a:pt x="152" y="33"/>
                    <a:pt x="151" y="33"/>
                  </a:cubicBezTo>
                  <a:cubicBezTo>
                    <a:pt x="120" y="33"/>
                    <a:pt x="89" y="33"/>
                    <a:pt x="59" y="33"/>
                  </a:cubicBezTo>
                  <a:cubicBezTo>
                    <a:pt x="43" y="33"/>
                    <a:pt x="33" y="43"/>
                    <a:pt x="33" y="59"/>
                  </a:cubicBezTo>
                  <a:cubicBezTo>
                    <a:pt x="33" y="148"/>
                    <a:pt x="33" y="237"/>
                    <a:pt x="33" y="326"/>
                  </a:cubicBezTo>
                  <a:cubicBezTo>
                    <a:pt x="33" y="413"/>
                    <a:pt x="33" y="499"/>
                    <a:pt x="33" y="586"/>
                  </a:cubicBezTo>
                  <a:cubicBezTo>
                    <a:pt x="33" y="649"/>
                    <a:pt x="33" y="712"/>
                    <a:pt x="33" y="775"/>
                  </a:cubicBezTo>
                  <a:cubicBezTo>
                    <a:pt x="33" y="781"/>
                    <a:pt x="33" y="787"/>
                    <a:pt x="37" y="792"/>
                  </a:cubicBezTo>
                  <a:cubicBezTo>
                    <a:pt x="42" y="799"/>
                    <a:pt x="49" y="802"/>
                    <a:pt x="58" y="802"/>
                  </a:cubicBezTo>
                  <a:cubicBezTo>
                    <a:pt x="148" y="802"/>
                    <a:pt x="237" y="802"/>
                    <a:pt x="326" y="802"/>
                  </a:cubicBezTo>
                  <a:cubicBezTo>
                    <a:pt x="414" y="802"/>
                    <a:pt x="501" y="802"/>
                    <a:pt x="588" y="802"/>
                  </a:cubicBezTo>
                  <a:cubicBezTo>
                    <a:pt x="603" y="802"/>
                    <a:pt x="612" y="792"/>
                    <a:pt x="613" y="780"/>
                  </a:cubicBezTo>
                  <a:cubicBezTo>
                    <a:pt x="613" y="771"/>
                    <a:pt x="613" y="763"/>
                    <a:pt x="613" y="754"/>
                  </a:cubicBezTo>
                  <a:cubicBezTo>
                    <a:pt x="613" y="687"/>
                    <a:pt x="613" y="619"/>
                    <a:pt x="613" y="551"/>
                  </a:cubicBezTo>
                  <a:cubicBezTo>
                    <a:pt x="613" y="465"/>
                    <a:pt x="613" y="379"/>
                    <a:pt x="613" y="293"/>
                  </a:cubicBezTo>
                  <a:cubicBezTo>
                    <a:pt x="613" y="282"/>
                    <a:pt x="613" y="271"/>
                    <a:pt x="613" y="260"/>
                  </a:cubicBezTo>
                  <a:cubicBezTo>
                    <a:pt x="613" y="193"/>
                    <a:pt x="613" y="126"/>
                    <a:pt x="613" y="59"/>
                  </a:cubicBezTo>
                  <a:cubicBezTo>
                    <a:pt x="613" y="45"/>
                    <a:pt x="604" y="37"/>
                    <a:pt x="596" y="35"/>
                  </a:cubicBezTo>
                  <a:cubicBezTo>
                    <a:pt x="594" y="34"/>
                    <a:pt x="591" y="33"/>
                    <a:pt x="588" y="33"/>
                  </a:cubicBezTo>
                  <a:cubicBezTo>
                    <a:pt x="556" y="33"/>
                    <a:pt x="525" y="33"/>
                    <a:pt x="493" y="33"/>
                  </a:cubicBezTo>
                  <a:cubicBezTo>
                    <a:pt x="492" y="33"/>
                    <a:pt x="492" y="33"/>
                    <a:pt x="491" y="33"/>
                  </a:cubicBezTo>
                  <a:cubicBezTo>
                    <a:pt x="491" y="22"/>
                    <a:pt x="491" y="12"/>
                    <a:pt x="491" y="0"/>
                  </a:cubicBezTo>
                  <a:cubicBezTo>
                    <a:pt x="494" y="0"/>
                    <a:pt x="496" y="0"/>
                    <a:pt x="499" y="0"/>
                  </a:cubicBezTo>
                  <a:cubicBezTo>
                    <a:pt x="529" y="0"/>
                    <a:pt x="558" y="0"/>
                    <a:pt x="588" y="0"/>
                  </a:cubicBezTo>
                  <a:cubicBezTo>
                    <a:pt x="621" y="0"/>
                    <a:pt x="646" y="25"/>
                    <a:pt x="646" y="58"/>
                  </a:cubicBezTo>
                  <a:cubicBezTo>
                    <a:pt x="646" y="113"/>
                    <a:pt x="646" y="168"/>
                    <a:pt x="646" y="223"/>
                  </a:cubicBezTo>
                  <a:cubicBezTo>
                    <a:pt x="646" y="296"/>
                    <a:pt x="646" y="370"/>
                    <a:pt x="646" y="444"/>
                  </a:cubicBezTo>
                  <a:cubicBezTo>
                    <a:pt x="646" y="541"/>
                    <a:pt x="646" y="637"/>
                    <a:pt x="646" y="734"/>
                  </a:cubicBezTo>
                  <a:cubicBezTo>
                    <a:pt x="646" y="749"/>
                    <a:pt x="646" y="763"/>
                    <a:pt x="646" y="778"/>
                  </a:cubicBezTo>
                  <a:cubicBezTo>
                    <a:pt x="646" y="810"/>
                    <a:pt x="621" y="835"/>
                    <a:pt x="589" y="836"/>
                  </a:cubicBezTo>
                  <a:cubicBezTo>
                    <a:pt x="576" y="836"/>
                    <a:pt x="563" y="836"/>
                    <a:pt x="550" y="836"/>
                  </a:cubicBezTo>
                  <a:cubicBezTo>
                    <a:pt x="468" y="836"/>
                    <a:pt x="386" y="835"/>
                    <a:pt x="304" y="835"/>
                  </a:cubicBezTo>
                  <a:cubicBezTo>
                    <a:pt x="222" y="835"/>
                    <a:pt x="139" y="836"/>
                    <a:pt x="57" y="835"/>
                  </a:cubicBezTo>
                  <a:cubicBezTo>
                    <a:pt x="28" y="835"/>
                    <a:pt x="5" y="816"/>
                    <a:pt x="0" y="788"/>
                  </a:cubicBezTo>
                  <a:cubicBezTo>
                    <a:pt x="0" y="784"/>
                    <a:pt x="0" y="781"/>
                    <a:pt x="0" y="778"/>
                  </a:cubicBezTo>
                  <a:cubicBezTo>
                    <a:pt x="0" y="642"/>
                    <a:pt x="0" y="507"/>
                    <a:pt x="0" y="371"/>
                  </a:cubicBezTo>
                  <a:cubicBezTo>
                    <a:pt x="0" y="267"/>
                    <a:pt x="0" y="162"/>
                    <a:pt x="0" y="58"/>
                  </a:cubicBezTo>
                  <a:cubicBezTo>
                    <a:pt x="0" y="25"/>
                    <a:pt x="24" y="0"/>
                    <a:pt x="57" y="0"/>
                  </a:cubicBezTo>
                  <a:cubicBezTo>
                    <a:pt x="87" y="0"/>
                    <a:pt x="117" y="0"/>
                    <a:pt x="148" y="0"/>
                  </a:cubicBezTo>
                  <a:cubicBezTo>
                    <a:pt x="150" y="0"/>
                    <a:pt x="152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644">
              <a:extLst>
                <a:ext uri="{FF2B5EF4-FFF2-40B4-BE49-F238E27FC236}">
                  <a16:creationId xmlns:a16="http://schemas.microsoft.com/office/drawing/2014/main" id="{65A6CD23-CACE-467B-884C-0D1F67D0F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2813" y="2503488"/>
              <a:ext cx="109538" cy="61913"/>
            </a:xfrm>
            <a:custGeom>
              <a:avLst/>
              <a:gdLst>
                <a:gd name="T0" fmla="*/ 0 w 299"/>
                <a:gd name="T1" fmla="*/ 169 h 169"/>
                <a:gd name="T2" fmla="*/ 0 w 299"/>
                <a:gd name="T3" fmla="*/ 73 h 169"/>
                <a:gd name="T4" fmla="*/ 64 w 299"/>
                <a:gd name="T5" fmla="*/ 73 h 169"/>
                <a:gd name="T6" fmla="*/ 68 w 299"/>
                <a:gd name="T7" fmla="*/ 57 h 169"/>
                <a:gd name="T8" fmla="*/ 95 w 299"/>
                <a:gd name="T9" fmla="*/ 22 h 169"/>
                <a:gd name="T10" fmla="*/ 207 w 299"/>
                <a:gd name="T11" fmla="*/ 24 h 169"/>
                <a:gd name="T12" fmla="*/ 231 w 299"/>
                <a:gd name="T13" fmla="*/ 55 h 169"/>
                <a:gd name="T14" fmla="*/ 234 w 299"/>
                <a:gd name="T15" fmla="*/ 70 h 169"/>
                <a:gd name="T16" fmla="*/ 238 w 299"/>
                <a:gd name="T17" fmla="*/ 73 h 169"/>
                <a:gd name="T18" fmla="*/ 295 w 299"/>
                <a:gd name="T19" fmla="*/ 73 h 169"/>
                <a:gd name="T20" fmla="*/ 299 w 299"/>
                <a:gd name="T21" fmla="*/ 73 h 169"/>
                <a:gd name="T22" fmla="*/ 299 w 299"/>
                <a:gd name="T23" fmla="*/ 169 h 169"/>
                <a:gd name="T24" fmla="*/ 0 w 299"/>
                <a:gd name="T25" fmla="*/ 169 h 169"/>
                <a:gd name="T26" fmla="*/ 150 w 299"/>
                <a:gd name="T27" fmla="*/ 17 h 169"/>
                <a:gd name="T28" fmla="*/ 128 w 299"/>
                <a:gd name="T29" fmla="*/ 38 h 169"/>
                <a:gd name="T30" fmla="*/ 150 w 299"/>
                <a:gd name="T31" fmla="*/ 59 h 169"/>
                <a:gd name="T32" fmla="*/ 171 w 299"/>
                <a:gd name="T33" fmla="*/ 38 h 169"/>
                <a:gd name="T34" fmla="*/ 150 w 299"/>
                <a:gd name="T35" fmla="*/ 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169">
                  <a:moveTo>
                    <a:pt x="0" y="169"/>
                  </a:moveTo>
                  <a:cubicBezTo>
                    <a:pt x="0" y="137"/>
                    <a:pt x="0" y="105"/>
                    <a:pt x="0" y="73"/>
                  </a:cubicBezTo>
                  <a:cubicBezTo>
                    <a:pt x="22" y="73"/>
                    <a:pt x="43" y="73"/>
                    <a:pt x="64" y="73"/>
                  </a:cubicBezTo>
                  <a:cubicBezTo>
                    <a:pt x="65" y="67"/>
                    <a:pt x="66" y="62"/>
                    <a:pt x="68" y="57"/>
                  </a:cubicBezTo>
                  <a:cubicBezTo>
                    <a:pt x="72" y="42"/>
                    <a:pt x="82" y="31"/>
                    <a:pt x="95" y="22"/>
                  </a:cubicBezTo>
                  <a:cubicBezTo>
                    <a:pt x="127" y="0"/>
                    <a:pt x="176" y="1"/>
                    <a:pt x="207" y="24"/>
                  </a:cubicBezTo>
                  <a:cubicBezTo>
                    <a:pt x="218" y="32"/>
                    <a:pt x="227" y="42"/>
                    <a:pt x="231" y="55"/>
                  </a:cubicBezTo>
                  <a:cubicBezTo>
                    <a:pt x="233" y="60"/>
                    <a:pt x="234" y="65"/>
                    <a:pt x="234" y="70"/>
                  </a:cubicBezTo>
                  <a:cubicBezTo>
                    <a:pt x="234" y="73"/>
                    <a:pt x="236" y="73"/>
                    <a:pt x="238" y="73"/>
                  </a:cubicBezTo>
                  <a:cubicBezTo>
                    <a:pt x="257" y="73"/>
                    <a:pt x="276" y="73"/>
                    <a:pt x="295" y="73"/>
                  </a:cubicBezTo>
                  <a:cubicBezTo>
                    <a:pt x="296" y="73"/>
                    <a:pt x="298" y="73"/>
                    <a:pt x="299" y="73"/>
                  </a:cubicBezTo>
                  <a:cubicBezTo>
                    <a:pt x="299" y="105"/>
                    <a:pt x="299" y="137"/>
                    <a:pt x="299" y="169"/>
                  </a:cubicBezTo>
                  <a:cubicBezTo>
                    <a:pt x="200" y="169"/>
                    <a:pt x="100" y="169"/>
                    <a:pt x="0" y="169"/>
                  </a:cubicBezTo>
                  <a:close/>
                  <a:moveTo>
                    <a:pt x="150" y="17"/>
                  </a:moveTo>
                  <a:cubicBezTo>
                    <a:pt x="138" y="17"/>
                    <a:pt x="128" y="26"/>
                    <a:pt x="128" y="38"/>
                  </a:cubicBezTo>
                  <a:cubicBezTo>
                    <a:pt x="129" y="50"/>
                    <a:pt x="138" y="59"/>
                    <a:pt x="150" y="59"/>
                  </a:cubicBezTo>
                  <a:cubicBezTo>
                    <a:pt x="162" y="59"/>
                    <a:pt x="171" y="49"/>
                    <a:pt x="171" y="38"/>
                  </a:cubicBezTo>
                  <a:cubicBezTo>
                    <a:pt x="171" y="26"/>
                    <a:pt x="161" y="17"/>
                    <a:pt x="15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645">
              <a:extLst>
                <a:ext uri="{FF2B5EF4-FFF2-40B4-BE49-F238E27FC236}">
                  <a16:creationId xmlns:a16="http://schemas.microsoft.com/office/drawing/2014/main" id="{472419C9-3DDE-4A4A-8738-8FAF53EA1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2743200"/>
              <a:ext cx="55563" cy="53975"/>
            </a:xfrm>
            <a:custGeom>
              <a:avLst/>
              <a:gdLst>
                <a:gd name="T0" fmla="*/ 129 w 149"/>
                <a:gd name="T1" fmla="*/ 0 h 144"/>
                <a:gd name="T2" fmla="*/ 110 w 149"/>
                <a:gd name="T3" fmla="*/ 114 h 144"/>
                <a:gd name="T4" fmla="*/ 0 w 149"/>
                <a:gd name="T5" fmla="*/ 124 h 144"/>
                <a:gd name="T6" fmla="*/ 15 w 149"/>
                <a:gd name="T7" fmla="*/ 99 h 144"/>
                <a:gd name="T8" fmla="*/ 46 w 149"/>
                <a:gd name="T9" fmla="*/ 47 h 144"/>
                <a:gd name="T10" fmla="*/ 50 w 149"/>
                <a:gd name="T11" fmla="*/ 43 h 144"/>
                <a:gd name="T12" fmla="*/ 127 w 149"/>
                <a:gd name="T13" fmla="*/ 1 h 144"/>
                <a:gd name="T14" fmla="*/ 129 w 149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44">
                  <a:moveTo>
                    <a:pt x="129" y="0"/>
                  </a:moveTo>
                  <a:cubicBezTo>
                    <a:pt x="149" y="34"/>
                    <a:pt x="144" y="83"/>
                    <a:pt x="110" y="114"/>
                  </a:cubicBezTo>
                  <a:cubicBezTo>
                    <a:pt x="77" y="144"/>
                    <a:pt x="29" y="143"/>
                    <a:pt x="0" y="124"/>
                  </a:cubicBezTo>
                  <a:cubicBezTo>
                    <a:pt x="5" y="116"/>
                    <a:pt x="10" y="107"/>
                    <a:pt x="15" y="99"/>
                  </a:cubicBezTo>
                  <a:cubicBezTo>
                    <a:pt x="25" y="82"/>
                    <a:pt x="35" y="64"/>
                    <a:pt x="46" y="47"/>
                  </a:cubicBezTo>
                  <a:cubicBezTo>
                    <a:pt x="47" y="46"/>
                    <a:pt x="48" y="44"/>
                    <a:pt x="50" y="43"/>
                  </a:cubicBezTo>
                  <a:cubicBezTo>
                    <a:pt x="76" y="29"/>
                    <a:pt x="102" y="15"/>
                    <a:pt x="127" y="1"/>
                  </a:cubicBezTo>
                  <a:cubicBezTo>
                    <a:pt x="128" y="0"/>
                    <a:pt x="128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646">
              <a:extLst>
                <a:ext uri="{FF2B5EF4-FFF2-40B4-BE49-F238E27FC236}">
                  <a16:creationId xmlns:a16="http://schemas.microsoft.com/office/drawing/2014/main" id="{802D5616-D8D9-495C-AA5F-B07F9DE0E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587625"/>
              <a:ext cx="169863" cy="7938"/>
            </a:xfrm>
            <a:custGeom>
              <a:avLst/>
              <a:gdLst>
                <a:gd name="T0" fmla="*/ 459 w 459"/>
                <a:gd name="T1" fmla="*/ 0 h 20"/>
                <a:gd name="T2" fmla="*/ 459 w 459"/>
                <a:gd name="T3" fmla="*/ 20 h 20"/>
                <a:gd name="T4" fmla="*/ 0 w 459"/>
                <a:gd name="T5" fmla="*/ 20 h 20"/>
                <a:gd name="T6" fmla="*/ 0 w 459"/>
                <a:gd name="T7" fmla="*/ 0 h 20"/>
                <a:gd name="T8" fmla="*/ 459 w 45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20">
                  <a:moveTo>
                    <a:pt x="459" y="0"/>
                  </a:moveTo>
                  <a:cubicBezTo>
                    <a:pt x="459" y="6"/>
                    <a:pt x="459" y="13"/>
                    <a:pt x="459" y="20"/>
                  </a:cubicBezTo>
                  <a:cubicBezTo>
                    <a:pt x="306" y="20"/>
                    <a:pt x="153" y="20"/>
                    <a:pt x="0" y="20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153" y="0"/>
                    <a:pt x="306" y="0"/>
                    <a:pt x="4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647">
              <a:extLst>
                <a:ext uri="{FF2B5EF4-FFF2-40B4-BE49-F238E27FC236}">
                  <a16:creationId xmlns:a16="http://schemas.microsoft.com/office/drawing/2014/main" id="{303A1CFF-4D0B-4981-A860-4BE694CEA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03500"/>
              <a:ext cx="169863" cy="6350"/>
            </a:xfrm>
            <a:custGeom>
              <a:avLst/>
              <a:gdLst>
                <a:gd name="T0" fmla="*/ 458 w 458"/>
                <a:gd name="T1" fmla="*/ 0 h 20"/>
                <a:gd name="T2" fmla="*/ 458 w 458"/>
                <a:gd name="T3" fmla="*/ 20 h 20"/>
                <a:gd name="T4" fmla="*/ 0 w 458"/>
                <a:gd name="T5" fmla="*/ 20 h 20"/>
                <a:gd name="T6" fmla="*/ 0 w 458"/>
                <a:gd name="T7" fmla="*/ 0 h 20"/>
                <a:gd name="T8" fmla="*/ 458 w 45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20">
                  <a:moveTo>
                    <a:pt x="458" y="0"/>
                  </a:moveTo>
                  <a:cubicBezTo>
                    <a:pt x="458" y="7"/>
                    <a:pt x="458" y="13"/>
                    <a:pt x="458" y="20"/>
                  </a:cubicBezTo>
                  <a:cubicBezTo>
                    <a:pt x="305" y="20"/>
                    <a:pt x="153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152" y="0"/>
                    <a:pt x="305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648">
              <a:extLst>
                <a:ext uri="{FF2B5EF4-FFF2-40B4-BE49-F238E27FC236}">
                  <a16:creationId xmlns:a16="http://schemas.microsoft.com/office/drawing/2014/main" id="{31192223-243F-4B54-AA20-C1FAA5B8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2649538"/>
              <a:ext cx="15875" cy="49213"/>
            </a:xfrm>
            <a:custGeom>
              <a:avLst/>
              <a:gdLst>
                <a:gd name="T0" fmla="*/ 0 w 42"/>
                <a:gd name="T1" fmla="*/ 0 h 133"/>
                <a:gd name="T2" fmla="*/ 42 w 42"/>
                <a:gd name="T3" fmla="*/ 0 h 133"/>
                <a:gd name="T4" fmla="*/ 42 w 42"/>
                <a:gd name="T5" fmla="*/ 133 h 133"/>
                <a:gd name="T6" fmla="*/ 0 w 42"/>
                <a:gd name="T7" fmla="*/ 133 h 133"/>
                <a:gd name="T8" fmla="*/ 0 w 4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3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44"/>
                    <a:pt x="42" y="89"/>
                    <a:pt x="42" y="133"/>
                  </a:cubicBezTo>
                  <a:cubicBezTo>
                    <a:pt x="28" y="133"/>
                    <a:pt x="14" y="133"/>
                    <a:pt x="0" y="133"/>
                  </a:cubicBezTo>
                  <a:cubicBezTo>
                    <a:pt x="0" y="89"/>
                    <a:pt x="0" y="4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649">
              <a:extLst>
                <a:ext uri="{FF2B5EF4-FFF2-40B4-BE49-F238E27FC236}">
                  <a16:creationId xmlns:a16="http://schemas.microsoft.com/office/drawing/2014/main" id="{0721217B-8A74-448E-B015-163D8C4DA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17800"/>
              <a:ext cx="87313" cy="6350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7"/>
                    <a:pt x="234" y="14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650">
              <a:extLst>
                <a:ext uri="{FF2B5EF4-FFF2-40B4-BE49-F238E27FC236}">
                  <a16:creationId xmlns:a16="http://schemas.microsoft.com/office/drawing/2014/main" id="{9E81AA48-6146-4FEA-BC6B-538333E43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97175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651">
              <a:extLst>
                <a:ext uri="{FF2B5EF4-FFF2-40B4-BE49-F238E27FC236}">
                  <a16:creationId xmlns:a16="http://schemas.microsoft.com/office/drawing/2014/main" id="{36644BCF-DB63-43D6-A1A6-CF35B761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49550"/>
              <a:ext cx="87313" cy="7938"/>
            </a:xfrm>
            <a:custGeom>
              <a:avLst/>
              <a:gdLst>
                <a:gd name="T0" fmla="*/ 0 w 234"/>
                <a:gd name="T1" fmla="*/ 21 h 21"/>
                <a:gd name="T2" fmla="*/ 0 w 234"/>
                <a:gd name="T3" fmla="*/ 0 h 21"/>
                <a:gd name="T4" fmla="*/ 234 w 234"/>
                <a:gd name="T5" fmla="*/ 0 h 21"/>
                <a:gd name="T6" fmla="*/ 234 w 234"/>
                <a:gd name="T7" fmla="*/ 11 h 21"/>
                <a:gd name="T8" fmla="*/ 234 w 234"/>
                <a:gd name="T9" fmla="*/ 21 h 21"/>
                <a:gd name="T10" fmla="*/ 0 w 234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21">
                  <a:moveTo>
                    <a:pt x="0" y="21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ubicBezTo>
                    <a:pt x="234" y="4"/>
                    <a:pt x="234" y="7"/>
                    <a:pt x="234" y="11"/>
                  </a:cubicBezTo>
                  <a:cubicBezTo>
                    <a:pt x="234" y="14"/>
                    <a:pt x="234" y="17"/>
                    <a:pt x="234" y="21"/>
                  </a:cubicBezTo>
                  <a:cubicBezTo>
                    <a:pt x="156" y="21"/>
                    <a:pt x="78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652">
              <a:extLst>
                <a:ext uri="{FF2B5EF4-FFF2-40B4-BE49-F238E27FC236}">
                  <a16:creationId xmlns:a16="http://schemas.microsoft.com/office/drawing/2014/main" id="{060EEFA6-A098-4322-B0E0-BAAF2BD8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32088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7"/>
                    <a:pt x="234" y="14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653">
              <a:extLst>
                <a:ext uri="{FF2B5EF4-FFF2-40B4-BE49-F238E27FC236}">
                  <a16:creationId xmlns:a16="http://schemas.microsoft.com/office/drawing/2014/main" id="{D420CC06-5750-45C7-A5FB-8683080D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65425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654">
              <a:extLst>
                <a:ext uri="{FF2B5EF4-FFF2-40B4-BE49-F238E27FC236}">
                  <a16:creationId xmlns:a16="http://schemas.microsoft.com/office/drawing/2014/main" id="{B816E1EE-5304-49C7-AFBD-A1C54BE4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782888"/>
              <a:ext cx="87313" cy="6350"/>
            </a:xfrm>
            <a:custGeom>
              <a:avLst/>
              <a:gdLst>
                <a:gd name="T0" fmla="*/ 0 w 234"/>
                <a:gd name="T1" fmla="*/ 20 h 20"/>
                <a:gd name="T2" fmla="*/ 0 w 234"/>
                <a:gd name="T3" fmla="*/ 0 h 20"/>
                <a:gd name="T4" fmla="*/ 234 w 234"/>
                <a:gd name="T5" fmla="*/ 0 h 20"/>
                <a:gd name="T6" fmla="*/ 234 w 234"/>
                <a:gd name="T7" fmla="*/ 20 h 20"/>
                <a:gd name="T8" fmla="*/ 0 w 2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0" y="20"/>
                  </a:moveTo>
                  <a:cubicBezTo>
                    <a:pt x="0" y="13"/>
                    <a:pt x="0" y="6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655">
              <a:extLst>
                <a:ext uri="{FF2B5EF4-FFF2-40B4-BE49-F238E27FC236}">
                  <a16:creationId xmlns:a16="http://schemas.microsoft.com/office/drawing/2014/main" id="{4E1FFA34-6A7C-4AB9-9E97-3EAF20452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5" y="2719388"/>
              <a:ext cx="30163" cy="34925"/>
            </a:xfrm>
            <a:custGeom>
              <a:avLst/>
              <a:gdLst>
                <a:gd name="T0" fmla="*/ 0 w 82"/>
                <a:gd name="T1" fmla="*/ 2 h 95"/>
                <a:gd name="T2" fmla="*/ 82 w 82"/>
                <a:gd name="T3" fmla="*/ 51 h 95"/>
                <a:gd name="T4" fmla="*/ 0 w 82"/>
                <a:gd name="T5" fmla="*/ 95 h 95"/>
                <a:gd name="T6" fmla="*/ 0 w 82"/>
                <a:gd name="T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5">
                  <a:moveTo>
                    <a:pt x="0" y="2"/>
                  </a:moveTo>
                  <a:cubicBezTo>
                    <a:pt x="30" y="0"/>
                    <a:pt x="69" y="23"/>
                    <a:pt x="82" y="51"/>
                  </a:cubicBezTo>
                  <a:cubicBezTo>
                    <a:pt x="55" y="65"/>
                    <a:pt x="28" y="80"/>
                    <a:pt x="0" y="95"/>
                  </a:cubicBezTo>
                  <a:cubicBezTo>
                    <a:pt x="0" y="64"/>
                    <a:pt x="0" y="3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656">
              <a:extLst>
                <a:ext uri="{FF2B5EF4-FFF2-40B4-BE49-F238E27FC236}">
                  <a16:creationId xmlns:a16="http://schemas.microsoft.com/office/drawing/2014/main" id="{D9C07D35-248D-4B72-AA2C-3091525BD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68588"/>
              <a:ext cx="73025" cy="6350"/>
            </a:xfrm>
            <a:custGeom>
              <a:avLst/>
              <a:gdLst>
                <a:gd name="T0" fmla="*/ 198 w 198"/>
                <a:gd name="T1" fmla="*/ 0 h 21"/>
                <a:gd name="T2" fmla="*/ 198 w 198"/>
                <a:gd name="T3" fmla="*/ 21 h 21"/>
                <a:gd name="T4" fmla="*/ 0 w 198"/>
                <a:gd name="T5" fmla="*/ 21 h 21"/>
                <a:gd name="T6" fmla="*/ 0 w 198"/>
                <a:gd name="T7" fmla="*/ 0 h 21"/>
                <a:gd name="T8" fmla="*/ 198 w 19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">
                  <a:moveTo>
                    <a:pt x="198" y="0"/>
                  </a:moveTo>
                  <a:cubicBezTo>
                    <a:pt x="198" y="7"/>
                    <a:pt x="198" y="14"/>
                    <a:pt x="198" y="21"/>
                  </a:cubicBezTo>
                  <a:cubicBezTo>
                    <a:pt x="132" y="21"/>
                    <a:pt x="66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1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657">
              <a:extLst>
                <a:ext uri="{FF2B5EF4-FFF2-40B4-BE49-F238E27FC236}">
                  <a16:creationId xmlns:a16="http://schemas.microsoft.com/office/drawing/2014/main" id="{77D20010-E0D9-44E9-94F2-3640A187E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700338"/>
              <a:ext cx="73025" cy="7938"/>
            </a:xfrm>
            <a:custGeom>
              <a:avLst/>
              <a:gdLst>
                <a:gd name="T0" fmla="*/ 199 w 199"/>
                <a:gd name="T1" fmla="*/ 0 h 21"/>
                <a:gd name="T2" fmla="*/ 199 w 199"/>
                <a:gd name="T3" fmla="*/ 21 h 21"/>
                <a:gd name="T4" fmla="*/ 0 w 199"/>
                <a:gd name="T5" fmla="*/ 21 h 21"/>
                <a:gd name="T6" fmla="*/ 0 w 199"/>
                <a:gd name="T7" fmla="*/ 2 h 21"/>
                <a:gd name="T8" fmla="*/ 3 w 199"/>
                <a:gd name="T9" fmla="*/ 0 h 21"/>
                <a:gd name="T10" fmla="*/ 6 w 199"/>
                <a:gd name="T11" fmla="*/ 0 h 21"/>
                <a:gd name="T12" fmla="*/ 194 w 199"/>
                <a:gd name="T13" fmla="*/ 0 h 21"/>
                <a:gd name="T14" fmla="*/ 199 w 199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21">
                  <a:moveTo>
                    <a:pt x="199" y="0"/>
                  </a:moveTo>
                  <a:cubicBezTo>
                    <a:pt x="199" y="8"/>
                    <a:pt x="199" y="14"/>
                    <a:pt x="199" y="21"/>
                  </a:cubicBezTo>
                  <a:cubicBezTo>
                    <a:pt x="133" y="21"/>
                    <a:pt x="67" y="21"/>
                    <a:pt x="0" y="21"/>
                  </a:cubicBezTo>
                  <a:cubicBezTo>
                    <a:pt x="0" y="15"/>
                    <a:pt x="0" y="9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68" y="0"/>
                    <a:pt x="131" y="0"/>
                    <a:pt x="194" y="0"/>
                  </a:cubicBezTo>
                  <a:cubicBezTo>
                    <a:pt x="196" y="0"/>
                    <a:pt x="197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658">
              <a:extLst>
                <a:ext uri="{FF2B5EF4-FFF2-40B4-BE49-F238E27FC236}">
                  <a16:creationId xmlns:a16="http://schemas.microsoft.com/office/drawing/2014/main" id="{3AF55BDF-3843-4F34-951E-F89001603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19375"/>
              <a:ext cx="73025" cy="7938"/>
            </a:xfrm>
            <a:custGeom>
              <a:avLst/>
              <a:gdLst>
                <a:gd name="T0" fmla="*/ 199 w 199"/>
                <a:gd name="T1" fmla="*/ 0 h 20"/>
                <a:gd name="T2" fmla="*/ 199 w 199"/>
                <a:gd name="T3" fmla="*/ 20 h 20"/>
                <a:gd name="T4" fmla="*/ 0 w 199"/>
                <a:gd name="T5" fmla="*/ 20 h 20"/>
                <a:gd name="T6" fmla="*/ 0 w 199"/>
                <a:gd name="T7" fmla="*/ 2 h 20"/>
                <a:gd name="T8" fmla="*/ 3 w 199"/>
                <a:gd name="T9" fmla="*/ 0 h 20"/>
                <a:gd name="T10" fmla="*/ 52 w 199"/>
                <a:gd name="T11" fmla="*/ 0 h 20"/>
                <a:gd name="T12" fmla="*/ 72 w 199"/>
                <a:gd name="T13" fmla="*/ 0 h 20"/>
                <a:gd name="T14" fmla="*/ 195 w 199"/>
                <a:gd name="T15" fmla="*/ 0 h 20"/>
                <a:gd name="T16" fmla="*/ 199 w 19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0">
                  <a:moveTo>
                    <a:pt x="199" y="0"/>
                  </a:moveTo>
                  <a:cubicBezTo>
                    <a:pt x="199" y="7"/>
                    <a:pt x="199" y="13"/>
                    <a:pt x="199" y="20"/>
                  </a:cubicBezTo>
                  <a:cubicBezTo>
                    <a:pt x="133" y="20"/>
                    <a:pt x="67" y="20"/>
                    <a:pt x="0" y="20"/>
                  </a:cubicBezTo>
                  <a:cubicBezTo>
                    <a:pt x="0" y="14"/>
                    <a:pt x="0" y="8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9" y="0"/>
                    <a:pt x="35" y="0"/>
                    <a:pt x="52" y="0"/>
                  </a:cubicBezTo>
                  <a:cubicBezTo>
                    <a:pt x="58" y="0"/>
                    <a:pt x="65" y="0"/>
                    <a:pt x="72" y="0"/>
                  </a:cubicBezTo>
                  <a:cubicBezTo>
                    <a:pt x="113" y="0"/>
                    <a:pt x="154" y="0"/>
                    <a:pt x="195" y="0"/>
                  </a:cubicBezTo>
                  <a:cubicBezTo>
                    <a:pt x="196" y="0"/>
                    <a:pt x="197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659">
              <a:extLst>
                <a:ext uri="{FF2B5EF4-FFF2-40B4-BE49-F238E27FC236}">
                  <a16:creationId xmlns:a16="http://schemas.microsoft.com/office/drawing/2014/main" id="{0BF082DF-BEF1-4EA6-B4E3-83D399E4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52713"/>
              <a:ext cx="73025" cy="6350"/>
            </a:xfrm>
            <a:custGeom>
              <a:avLst/>
              <a:gdLst>
                <a:gd name="T0" fmla="*/ 198 w 198"/>
                <a:gd name="T1" fmla="*/ 0 h 20"/>
                <a:gd name="T2" fmla="*/ 198 w 198"/>
                <a:gd name="T3" fmla="*/ 20 h 20"/>
                <a:gd name="T4" fmla="*/ 0 w 198"/>
                <a:gd name="T5" fmla="*/ 20 h 20"/>
                <a:gd name="T6" fmla="*/ 0 w 198"/>
                <a:gd name="T7" fmla="*/ 0 h 20"/>
                <a:gd name="T8" fmla="*/ 198 w 19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0">
                  <a:moveTo>
                    <a:pt x="198" y="0"/>
                  </a:moveTo>
                  <a:cubicBezTo>
                    <a:pt x="198" y="7"/>
                    <a:pt x="198" y="14"/>
                    <a:pt x="198" y="20"/>
                  </a:cubicBezTo>
                  <a:cubicBezTo>
                    <a:pt x="132" y="20"/>
                    <a:pt x="66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660">
              <a:extLst>
                <a:ext uri="{FF2B5EF4-FFF2-40B4-BE49-F238E27FC236}">
                  <a16:creationId xmlns:a16="http://schemas.microsoft.com/office/drawing/2014/main" id="{7B250C81-89F6-4F6B-AEBC-2C4000B2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84463"/>
              <a:ext cx="73025" cy="7938"/>
            </a:xfrm>
            <a:custGeom>
              <a:avLst/>
              <a:gdLst>
                <a:gd name="T0" fmla="*/ 198 w 198"/>
                <a:gd name="T1" fmla="*/ 0 h 21"/>
                <a:gd name="T2" fmla="*/ 198 w 198"/>
                <a:gd name="T3" fmla="*/ 21 h 21"/>
                <a:gd name="T4" fmla="*/ 0 w 198"/>
                <a:gd name="T5" fmla="*/ 21 h 21"/>
                <a:gd name="T6" fmla="*/ 0 w 198"/>
                <a:gd name="T7" fmla="*/ 0 h 21"/>
                <a:gd name="T8" fmla="*/ 198 w 19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">
                  <a:moveTo>
                    <a:pt x="198" y="0"/>
                  </a:moveTo>
                  <a:cubicBezTo>
                    <a:pt x="198" y="7"/>
                    <a:pt x="198" y="14"/>
                    <a:pt x="198" y="21"/>
                  </a:cubicBezTo>
                  <a:cubicBezTo>
                    <a:pt x="132" y="21"/>
                    <a:pt x="66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661">
              <a:extLst>
                <a:ext uri="{FF2B5EF4-FFF2-40B4-BE49-F238E27FC236}">
                  <a16:creationId xmlns:a16="http://schemas.microsoft.com/office/drawing/2014/main" id="{0860236F-792B-4A84-8C61-B311C411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635250"/>
              <a:ext cx="73025" cy="7938"/>
            </a:xfrm>
            <a:custGeom>
              <a:avLst/>
              <a:gdLst>
                <a:gd name="T0" fmla="*/ 198 w 198"/>
                <a:gd name="T1" fmla="*/ 0 h 20"/>
                <a:gd name="T2" fmla="*/ 198 w 198"/>
                <a:gd name="T3" fmla="*/ 20 h 20"/>
                <a:gd name="T4" fmla="*/ 0 w 198"/>
                <a:gd name="T5" fmla="*/ 20 h 20"/>
                <a:gd name="T6" fmla="*/ 0 w 198"/>
                <a:gd name="T7" fmla="*/ 0 h 20"/>
                <a:gd name="T8" fmla="*/ 198 w 19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0">
                  <a:moveTo>
                    <a:pt x="198" y="0"/>
                  </a:moveTo>
                  <a:cubicBezTo>
                    <a:pt x="198" y="7"/>
                    <a:pt x="198" y="13"/>
                    <a:pt x="198" y="20"/>
                  </a:cubicBezTo>
                  <a:cubicBezTo>
                    <a:pt x="132" y="20"/>
                    <a:pt x="66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662">
              <a:extLst>
                <a:ext uri="{FF2B5EF4-FFF2-40B4-BE49-F238E27FC236}">
                  <a16:creationId xmlns:a16="http://schemas.microsoft.com/office/drawing/2014/main" id="{12E7B895-E1FE-40D0-A5B4-34FFF7BD4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2628900"/>
              <a:ext cx="85725" cy="55563"/>
            </a:xfrm>
            <a:custGeom>
              <a:avLst/>
              <a:gdLst>
                <a:gd name="T0" fmla="*/ 9 w 230"/>
                <a:gd name="T1" fmla="*/ 149 h 149"/>
                <a:gd name="T2" fmla="*/ 0 w 230"/>
                <a:gd name="T3" fmla="*/ 140 h 149"/>
                <a:gd name="T4" fmla="*/ 12 w 230"/>
                <a:gd name="T5" fmla="*/ 126 h 149"/>
                <a:gd name="T6" fmla="*/ 82 w 230"/>
                <a:gd name="T7" fmla="*/ 49 h 149"/>
                <a:gd name="T8" fmla="*/ 88 w 230"/>
                <a:gd name="T9" fmla="*/ 48 h 149"/>
                <a:gd name="T10" fmla="*/ 143 w 230"/>
                <a:gd name="T11" fmla="*/ 68 h 149"/>
                <a:gd name="T12" fmla="*/ 149 w 230"/>
                <a:gd name="T13" fmla="*/ 67 h 149"/>
                <a:gd name="T14" fmla="*/ 205 w 230"/>
                <a:gd name="T15" fmla="*/ 14 h 149"/>
                <a:gd name="T16" fmla="*/ 208 w 230"/>
                <a:gd name="T17" fmla="*/ 12 h 149"/>
                <a:gd name="T18" fmla="*/ 203 w 230"/>
                <a:gd name="T19" fmla="*/ 6 h 149"/>
                <a:gd name="T20" fmla="*/ 230 w 230"/>
                <a:gd name="T21" fmla="*/ 0 h 149"/>
                <a:gd name="T22" fmla="*/ 222 w 230"/>
                <a:gd name="T23" fmla="*/ 27 h 149"/>
                <a:gd name="T24" fmla="*/ 216 w 230"/>
                <a:gd name="T25" fmla="*/ 22 h 149"/>
                <a:gd name="T26" fmla="*/ 208 w 230"/>
                <a:gd name="T27" fmla="*/ 29 h 149"/>
                <a:gd name="T28" fmla="*/ 152 w 230"/>
                <a:gd name="T29" fmla="*/ 82 h 149"/>
                <a:gd name="T30" fmla="*/ 146 w 230"/>
                <a:gd name="T31" fmla="*/ 83 h 149"/>
                <a:gd name="T32" fmla="*/ 93 w 230"/>
                <a:gd name="T33" fmla="*/ 64 h 149"/>
                <a:gd name="T34" fmla="*/ 85 w 230"/>
                <a:gd name="T35" fmla="*/ 66 h 149"/>
                <a:gd name="T36" fmla="*/ 12 w 230"/>
                <a:gd name="T37" fmla="*/ 145 h 149"/>
                <a:gd name="T38" fmla="*/ 9 w 23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149">
                  <a:moveTo>
                    <a:pt x="9" y="149"/>
                  </a:moveTo>
                  <a:cubicBezTo>
                    <a:pt x="6" y="146"/>
                    <a:pt x="3" y="143"/>
                    <a:pt x="0" y="140"/>
                  </a:cubicBezTo>
                  <a:cubicBezTo>
                    <a:pt x="4" y="135"/>
                    <a:pt x="8" y="130"/>
                    <a:pt x="12" y="126"/>
                  </a:cubicBezTo>
                  <a:cubicBezTo>
                    <a:pt x="36" y="100"/>
                    <a:pt x="59" y="75"/>
                    <a:pt x="82" y="49"/>
                  </a:cubicBezTo>
                  <a:cubicBezTo>
                    <a:pt x="84" y="48"/>
                    <a:pt x="86" y="47"/>
                    <a:pt x="88" y="48"/>
                  </a:cubicBezTo>
                  <a:cubicBezTo>
                    <a:pt x="106" y="55"/>
                    <a:pt x="125" y="61"/>
                    <a:pt x="143" y="68"/>
                  </a:cubicBezTo>
                  <a:cubicBezTo>
                    <a:pt x="145" y="69"/>
                    <a:pt x="147" y="69"/>
                    <a:pt x="149" y="67"/>
                  </a:cubicBezTo>
                  <a:cubicBezTo>
                    <a:pt x="167" y="49"/>
                    <a:pt x="186" y="31"/>
                    <a:pt x="205" y="14"/>
                  </a:cubicBezTo>
                  <a:cubicBezTo>
                    <a:pt x="206" y="13"/>
                    <a:pt x="207" y="13"/>
                    <a:pt x="208" y="12"/>
                  </a:cubicBezTo>
                  <a:cubicBezTo>
                    <a:pt x="206" y="10"/>
                    <a:pt x="204" y="8"/>
                    <a:pt x="203" y="6"/>
                  </a:cubicBezTo>
                  <a:cubicBezTo>
                    <a:pt x="212" y="4"/>
                    <a:pt x="221" y="2"/>
                    <a:pt x="230" y="0"/>
                  </a:cubicBezTo>
                  <a:cubicBezTo>
                    <a:pt x="227" y="9"/>
                    <a:pt x="225" y="18"/>
                    <a:pt x="222" y="27"/>
                  </a:cubicBezTo>
                  <a:cubicBezTo>
                    <a:pt x="220" y="25"/>
                    <a:pt x="218" y="24"/>
                    <a:pt x="216" y="22"/>
                  </a:cubicBezTo>
                  <a:cubicBezTo>
                    <a:pt x="214" y="24"/>
                    <a:pt x="211" y="27"/>
                    <a:pt x="208" y="29"/>
                  </a:cubicBezTo>
                  <a:cubicBezTo>
                    <a:pt x="190" y="47"/>
                    <a:pt x="171" y="64"/>
                    <a:pt x="152" y="82"/>
                  </a:cubicBezTo>
                  <a:cubicBezTo>
                    <a:pt x="150" y="84"/>
                    <a:pt x="148" y="84"/>
                    <a:pt x="146" y="83"/>
                  </a:cubicBezTo>
                  <a:cubicBezTo>
                    <a:pt x="128" y="76"/>
                    <a:pt x="110" y="70"/>
                    <a:pt x="93" y="64"/>
                  </a:cubicBezTo>
                  <a:cubicBezTo>
                    <a:pt x="89" y="62"/>
                    <a:pt x="87" y="63"/>
                    <a:pt x="85" y="66"/>
                  </a:cubicBezTo>
                  <a:cubicBezTo>
                    <a:pt x="61" y="92"/>
                    <a:pt x="37" y="119"/>
                    <a:pt x="12" y="145"/>
                  </a:cubicBezTo>
                  <a:cubicBezTo>
                    <a:pt x="11" y="146"/>
                    <a:pt x="10" y="147"/>
                    <a:pt x="9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663">
              <a:extLst>
                <a:ext uri="{FF2B5EF4-FFF2-40B4-BE49-F238E27FC236}">
                  <a16:creationId xmlns:a16="http://schemas.microsoft.com/office/drawing/2014/main" id="{EB24A027-9F90-4EF6-90DB-BF7843EED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2665413"/>
              <a:ext cx="15875" cy="33338"/>
            </a:xfrm>
            <a:custGeom>
              <a:avLst/>
              <a:gdLst>
                <a:gd name="T0" fmla="*/ 0 w 42"/>
                <a:gd name="T1" fmla="*/ 0 h 89"/>
                <a:gd name="T2" fmla="*/ 42 w 42"/>
                <a:gd name="T3" fmla="*/ 0 h 89"/>
                <a:gd name="T4" fmla="*/ 42 w 42"/>
                <a:gd name="T5" fmla="*/ 89 h 89"/>
                <a:gd name="T6" fmla="*/ 0 w 42"/>
                <a:gd name="T7" fmla="*/ 89 h 89"/>
                <a:gd name="T8" fmla="*/ 0 w 42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30"/>
                    <a:pt x="42" y="60"/>
                    <a:pt x="42" y="89"/>
                  </a:cubicBezTo>
                  <a:cubicBezTo>
                    <a:pt x="28" y="89"/>
                    <a:pt x="14" y="89"/>
                    <a:pt x="0" y="89"/>
                  </a:cubicBezTo>
                  <a:cubicBezTo>
                    <a:pt x="0" y="60"/>
                    <a:pt x="0" y="3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664">
              <a:extLst>
                <a:ext uri="{FF2B5EF4-FFF2-40B4-BE49-F238E27FC236}">
                  <a16:creationId xmlns:a16="http://schemas.microsoft.com/office/drawing/2014/main" id="{06233C46-79AC-43A3-99CA-96F1111C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2670175"/>
              <a:ext cx="15875" cy="28575"/>
            </a:xfrm>
            <a:custGeom>
              <a:avLst/>
              <a:gdLst>
                <a:gd name="T0" fmla="*/ 0 w 42"/>
                <a:gd name="T1" fmla="*/ 0 h 77"/>
                <a:gd name="T2" fmla="*/ 42 w 42"/>
                <a:gd name="T3" fmla="*/ 0 h 77"/>
                <a:gd name="T4" fmla="*/ 42 w 42"/>
                <a:gd name="T5" fmla="*/ 77 h 77"/>
                <a:gd name="T6" fmla="*/ 0 w 42"/>
                <a:gd name="T7" fmla="*/ 77 h 77"/>
                <a:gd name="T8" fmla="*/ 0 w 42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7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26"/>
                    <a:pt x="42" y="52"/>
                    <a:pt x="42" y="77"/>
                  </a:cubicBezTo>
                  <a:cubicBezTo>
                    <a:pt x="28" y="77"/>
                    <a:pt x="14" y="77"/>
                    <a:pt x="0" y="77"/>
                  </a:cubicBez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665">
              <a:extLst>
                <a:ext uri="{FF2B5EF4-FFF2-40B4-BE49-F238E27FC236}">
                  <a16:creationId xmlns:a16="http://schemas.microsoft.com/office/drawing/2014/main" id="{983644E1-90DA-4D79-881D-46E8D175E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7888" y="2738438"/>
              <a:ext cx="39688" cy="50800"/>
            </a:xfrm>
            <a:custGeom>
              <a:avLst/>
              <a:gdLst>
                <a:gd name="T0" fmla="*/ 59 w 107"/>
                <a:gd name="T1" fmla="*/ 133 h 133"/>
                <a:gd name="T2" fmla="*/ 31 w 107"/>
                <a:gd name="T3" fmla="*/ 0 h 133"/>
                <a:gd name="T4" fmla="*/ 107 w 107"/>
                <a:gd name="T5" fmla="*/ 53 h 133"/>
                <a:gd name="T6" fmla="*/ 59 w 107"/>
                <a:gd name="T7" fmla="*/ 133 h 133"/>
                <a:gd name="T8" fmla="*/ 56 w 107"/>
                <a:gd name="T9" fmla="*/ 121 h 133"/>
                <a:gd name="T10" fmla="*/ 95 w 107"/>
                <a:gd name="T11" fmla="*/ 56 h 133"/>
                <a:gd name="T12" fmla="*/ 33 w 107"/>
                <a:gd name="T13" fmla="*/ 12 h 133"/>
                <a:gd name="T14" fmla="*/ 56 w 107"/>
                <a:gd name="T15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33">
                  <a:moveTo>
                    <a:pt x="59" y="133"/>
                  </a:moveTo>
                  <a:cubicBezTo>
                    <a:pt x="10" y="105"/>
                    <a:pt x="0" y="40"/>
                    <a:pt x="31" y="0"/>
                  </a:cubicBezTo>
                  <a:cubicBezTo>
                    <a:pt x="56" y="17"/>
                    <a:pt x="81" y="35"/>
                    <a:pt x="107" y="53"/>
                  </a:cubicBezTo>
                  <a:cubicBezTo>
                    <a:pt x="91" y="80"/>
                    <a:pt x="75" y="106"/>
                    <a:pt x="59" y="133"/>
                  </a:cubicBezTo>
                  <a:close/>
                  <a:moveTo>
                    <a:pt x="56" y="121"/>
                  </a:moveTo>
                  <a:cubicBezTo>
                    <a:pt x="69" y="99"/>
                    <a:pt x="82" y="78"/>
                    <a:pt x="95" y="56"/>
                  </a:cubicBezTo>
                  <a:cubicBezTo>
                    <a:pt x="74" y="41"/>
                    <a:pt x="54" y="26"/>
                    <a:pt x="33" y="12"/>
                  </a:cubicBezTo>
                  <a:cubicBezTo>
                    <a:pt x="12" y="48"/>
                    <a:pt x="22" y="97"/>
                    <a:pt x="56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666">
              <a:extLst>
                <a:ext uri="{FF2B5EF4-FFF2-40B4-BE49-F238E27FC236}">
                  <a16:creationId xmlns:a16="http://schemas.microsoft.com/office/drawing/2014/main" id="{26C1F59A-8471-4D36-ACC2-D5AC637A3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0588" y="2719388"/>
              <a:ext cx="28575" cy="34925"/>
            </a:xfrm>
            <a:custGeom>
              <a:avLst/>
              <a:gdLst>
                <a:gd name="T0" fmla="*/ 76 w 76"/>
                <a:gd name="T1" fmla="*/ 1 h 94"/>
                <a:gd name="T2" fmla="*/ 76 w 76"/>
                <a:gd name="T3" fmla="*/ 94 h 94"/>
                <a:gd name="T4" fmla="*/ 0 w 76"/>
                <a:gd name="T5" fmla="*/ 41 h 94"/>
                <a:gd name="T6" fmla="*/ 76 w 76"/>
                <a:gd name="T7" fmla="*/ 1 h 94"/>
                <a:gd name="T8" fmla="*/ 67 w 76"/>
                <a:gd name="T9" fmla="*/ 78 h 94"/>
                <a:gd name="T10" fmla="*/ 67 w 76"/>
                <a:gd name="T11" fmla="*/ 10 h 94"/>
                <a:gd name="T12" fmla="*/ 12 w 76"/>
                <a:gd name="T13" fmla="*/ 39 h 94"/>
                <a:gd name="T14" fmla="*/ 67 w 76"/>
                <a:gd name="T1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4">
                  <a:moveTo>
                    <a:pt x="76" y="1"/>
                  </a:moveTo>
                  <a:cubicBezTo>
                    <a:pt x="76" y="32"/>
                    <a:pt x="76" y="63"/>
                    <a:pt x="76" y="94"/>
                  </a:cubicBezTo>
                  <a:cubicBezTo>
                    <a:pt x="50" y="76"/>
                    <a:pt x="25" y="58"/>
                    <a:pt x="0" y="41"/>
                  </a:cubicBezTo>
                  <a:cubicBezTo>
                    <a:pt x="17" y="14"/>
                    <a:pt x="51" y="0"/>
                    <a:pt x="76" y="1"/>
                  </a:cubicBezTo>
                  <a:close/>
                  <a:moveTo>
                    <a:pt x="67" y="78"/>
                  </a:moveTo>
                  <a:cubicBezTo>
                    <a:pt x="67" y="55"/>
                    <a:pt x="67" y="32"/>
                    <a:pt x="67" y="10"/>
                  </a:cubicBezTo>
                  <a:cubicBezTo>
                    <a:pt x="45" y="12"/>
                    <a:pt x="27" y="22"/>
                    <a:pt x="12" y="39"/>
                  </a:cubicBezTo>
                  <a:cubicBezTo>
                    <a:pt x="30" y="52"/>
                    <a:pt x="48" y="65"/>
                    <a:pt x="67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667">
              <a:extLst>
                <a:ext uri="{FF2B5EF4-FFF2-40B4-BE49-F238E27FC236}">
                  <a16:creationId xmlns:a16="http://schemas.microsoft.com/office/drawing/2014/main" id="{8D52330F-D9FD-4C7E-BFF9-9E772264D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2686050"/>
              <a:ext cx="14288" cy="12700"/>
            </a:xfrm>
            <a:custGeom>
              <a:avLst/>
              <a:gdLst>
                <a:gd name="T0" fmla="*/ 42 w 42"/>
                <a:gd name="T1" fmla="*/ 32 h 32"/>
                <a:gd name="T2" fmla="*/ 0 w 42"/>
                <a:gd name="T3" fmla="*/ 32 h 32"/>
                <a:gd name="T4" fmla="*/ 0 w 42"/>
                <a:gd name="T5" fmla="*/ 0 h 32"/>
                <a:gd name="T6" fmla="*/ 42 w 42"/>
                <a:gd name="T7" fmla="*/ 0 h 32"/>
                <a:gd name="T8" fmla="*/ 42 w 4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2">
                  <a:moveTo>
                    <a:pt x="42" y="32"/>
                  </a:moveTo>
                  <a:cubicBezTo>
                    <a:pt x="28" y="32"/>
                    <a:pt x="14" y="32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3" y="0"/>
                    <a:pt x="27" y="0"/>
                    <a:pt x="42" y="0"/>
                  </a:cubicBezTo>
                  <a:cubicBezTo>
                    <a:pt x="42" y="11"/>
                    <a:pt x="42" y="22"/>
                    <a:pt x="4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668">
              <a:extLst>
                <a:ext uri="{FF2B5EF4-FFF2-40B4-BE49-F238E27FC236}">
                  <a16:creationId xmlns:a16="http://schemas.microsoft.com/office/drawing/2014/main" id="{3B1A592C-CC7A-4C50-9169-7A6168AE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50" y="2509838"/>
              <a:ext cx="17463" cy="14288"/>
            </a:xfrm>
            <a:custGeom>
              <a:avLst/>
              <a:gdLst>
                <a:gd name="T0" fmla="*/ 22 w 43"/>
                <a:gd name="T1" fmla="*/ 0 h 42"/>
                <a:gd name="T2" fmla="*/ 43 w 43"/>
                <a:gd name="T3" fmla="*/ 21 h 42"/>
                <a:gd name="T4" fmla="*/ 22 w 43"/>
                <a:gd name="T5" fmla="*/ 42 h 42"/>
                <a:gd name="T6" fmla="*/ 0 w 43"/>
                <a:gd name="T7" fmla="*/ 21 h 42"/>
                <a:gd name="T8" fmla="*/ 22 w 4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22" y="0"/>
                  </a:moveTo>
                  <a:cubicBezTo>
                    <a:pt x="33" y="0"/>
                    <a:pt x="43" y="9"/>
                    <a:pt x="43" y="21"/>
                  </a:cubicBezTo>
                  <a:cubicBezTo>
                    <a:pt x="43" y="32"/>
                    <a:pt x="34" y="42"/>
                    <a:pt x="22" y="42"/>
                  </a:cubicBezTo>
                  <a:cubicBezTo>
                    <a:pt x="10" y="42"/>
                    <a:pt x="1" y="33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669">
              <a:extLst>
                <a:ext uri="{FF2B5EF4-FFF2-40B4-BE49-F238E27FC236}">
                  <a16:creationId xmlns:a16="http://schemas.microsoft.com/office/drawing/2014/main" id="{B03E4464-C739-4AEB-A18B-6CE203BB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2743200"/>
              <a:ext cx="30163" cy="41275"/>
            </a:xfrm>
            <a:custGeom>
              <a:avLst/>
              <a:gdLst>
                <a:gd name="T0" fmla="*/ 44 w 83"/>
                <a:gd name="T1" fmla="*/ 109 h 109"/>
                <a:gd name="T2" fmla="*/ 21 w 83"/>
                <a:gd name="T3" fmla="*/ 0 h 109"/>
                <a:gd name="T4" fmla="*/ 83 w 83"/>
                <a:gd name="T5" fmla="*/ 44 h 109"/>
                <a:gd name="T6" fmla="*/ 44 w 83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09">
                  <a:moveTo>
                    <a:pt x="44" y="109"/>
                  </a:moveTo>
                  <a:cubicBezTo>
                    <a:pt x="10" y="85"/>
                    <a:pt x="0" y="36"/>
                    <a:pt x="21" y="0"/>
                  </a:cubicBezTo>
                  <a:cubicBezTo>
                    <a:pt x="42" y="14"/>
                    <a:pt x="62" y="29"/>
                    <a:pt x="83" y="44"/>
                  </a:cubicBezTo>
                  <a:cubicBezTo>
                    <a:pt x="70" y="66"/>
                    <a:pt x="57" y="87"/>
                    <a:pt x="4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670">
              <a:extLst>
                <a:ext uri="{FF2B5EF4-FFF2-40B4-BE49-F238E27FC236}">
                  <a16:creationId xmlns:a16="http://schemas.microsoft.com/office/drawing/2014/main" id="{5C1CF8B8-DED5-4029-9474-10A46A22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2722563"/>
              <a:ext cx="20638" cy="25400"/>
            </a:xfrm>
            <a:custGeom>
              <a:avLst/>
              <a:gdLst>
                <a:gd name="T0" fmla="*/ 55 w 55"/>
                <a:gd name="T1" fmla="*/ 68 h 68"/>
                <a:gd name="T2" fmla="*/ 0 w 55"/>
                <a:gd name="T3" fmla="*/ 29 h 68"/>
                <a:gd name="T4" fmla="*/ 55 w 55"/>
                <a:gd name="T5" fmla="*/ 0 h 68"/>
                <a:gd name="T6" fmla="*/ 55 w 55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8">
                  <a:moveTo>
                    <a:pt x="55" y="68"/>
                  </a:moveTo>
                  <a:cubicBezTo>
                    <a:pt x="36" y="55"/>
                    <a:pt x="18" y="42"/>
                    <a:pt x="0" y="29"/>
                  </a:cubicBezTo>
                  <a:cubicBezTo>
                    <a:pt x="15" y="12"/>
                    <a:pt x="33" y="2"/>
                    <a:pt x="55" y="0"/>
                  </a:cubicBezTo>
                  <a:cubicBezTo>
                    <a:pt x="55" y="22"/>
                    <a:pt x="55" y="45"/>
                    <a:pt x="5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1" name="Título 1">
            <a:extLst>
              <a:ext uri="{FF2B5EF4-FFF2-40B4-BE49-F238E27FC236}">
                <a16:creationId xmlns:a16="http://schemas.microsoft.com/office/drawing/2014/main" id="{8D2B0F13-3442-413C-9372-40E2D0C7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5236" y="174634"/>
            <a:ext cx="7738065" cy="712788"/>
          </a:xfrm>
        </p:spPr>
        <p:txBody>
          <a:bodyPr/>
          <a:lstStyle/>
          <a:p>
            <a:r>
              <a:rPr lang="es-PE" sz="2400" dirty="0"/>
              <a:t>Datos Clave del Sector Cooperativo – </a:t>
            </a:r>
            <a:r>
              <a:rPr lang="es-PE" sz="2400" b="1" dirty="0"/>
              <a:t>Ambiente Interno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21DF769C-F182-476D-8DC7-F595F4D9E216}"/>
              </a:ext>
            </a:extLst>
          </p:cNvPr>
          <p:cNvSpPr/>
          <p:nvPr/>
        </p:nvSpPr>
        <p:spPr>
          <a:xfrm>
            <a:off x="1510751" y="970744"/>
            <a:ext cx="7421525" cy="378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n Latinoamérica, cuatro de cada diez personas ahorraron, y el 75 % lo hizo sin recurrir a un banco.</a:t>
            </a:r>
          </a:p>
          <a:p>
            <a:pPr algn="just">
              <a:lnSpc>
                <a:spcPct val="200000"/>
              </a:lnSpc>
            </a:pPr>
            <a:endParaRPr lang="es-E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s-E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res de cada diez personas pidieron un préstamo y el 50 % lo hizo sin mediación de ninguna institución financiera.</a:t>
            </a:r>
          </a:p>
          <a:p>
            <a:pPr algn="just">
              <a:lnSpc>
                <a:spcPct val="200000"/>
              </a:lnSpc>
            </a:pPr>
            <a:endParaRPr lang="es-E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s-E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ara el año 2030, dos mil millones de personas utilizarán su teléfono móvil para ahorrar, acceder a un crédito o pagar un crédito o cualquier otro servicio financiero.</a:t>
            </a:r>
          </a:p>
          <a:p>
            <a:pPr algn="just">
              <a:lnSpc>
                <a:spcPct val="200000"/>
              </a:lnSpc>
            </a:pPr>
            <a:endParaRPr lang="es-E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s-E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 demanda de banca móvil en Latinoamérica sigue en aumento. Se prevé que en el año 2022 se llegue hasta los 605 millones de Smartphone.</a:t>
            </a:r>
            <a:endParaRPr lang="es-ES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2" descr="Colac">
            <a:extLst>
              <a:ext uri="{FF2B5EF4-FFF2-40B4-BE49-F238E27FC236}">
                <a16:creationId xmlns:a16="http://schemas.microsoft.com/office/drawing/2014/main" id="{E561856D-F068-4CAA-8AC0-55BD8FF93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11" y="137453"/>
            <a:ext cx="1909889" cy="6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Matrices - EFI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4F5382-9055-4DAD-B90B-259C9C4FD7D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31405" r="41834" b="27866"/>
          <a:stretch/>
        </p:blipFill>
        <p:spPr bwMode="auto">
          <a:xfrm>
            <a:off x="755576" y="699542"/>
            <a:ext cx="7726133" cy="3232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7CA9D7-6907-4389-8D18-259ABDE9D14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6" t="68385" r="31308" b="14365"/>
          <a:stretch/>
        </p:blipFill>
        <p:spPr bwMode="auto">
          <a:xfrm>
            <a:off x="2771800" y="3770471"/>
            <a:ext cx="1188720" cy="1105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29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Matrices - EFE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12EA79-3FC1-429A-A7C3-4A59F3BF85B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9" t="62812" r="6674" b="21574"/>
          <a:stretch/>
        </p:blipFill>
        <p:spPr bwMode="auto">
          <a:xfrm>
            <a:off x="7307782" y="3636178"/>
            <a:ext cx="1728714" cy="1023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EF84E6-812F-4D4B-97A6-BA83746CE7A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28170" r="40919" b="14720"/>
          <a:stretch/>
        </p:blipFill>
        <p:spPr bwMode="auto">
          <a:xfrm>
            <a:off x="195027" y="771550"/>
            <a:ext cx="7056784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74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>
            <a:extLst>
              <a:ext uri="{FF2B5EF4-FFF2-40B4-BE49-F238E27FC236}">
                <a16:creationId xmlns:a16="http://schemas.microsoft.com/office/drawing/2014/main" id="{DA92B410-26D8-4F4B-BEE1-76964F0F4D0F}"/>
              </a:ext>
            </a:extLst>
          </p:cNvPr>
          <p:cNvSpPr/>
          <p:nvPr/>
        </p:nvSpPr>
        <p:spPr>
          <a:xfrm>
            <a:off x="107504" y="2890481"/>
            <a:ext cx="8028384" cy="171734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12">
            <a:extLst>
              <a:ext uri="{FF2B5EF4-FFF2-40B4-BE49-F238E27FC236}">
                <a16:creationId xmlns:a16="http://schemas.microsoft.com/office/drawing/2014/main" id="{699F5DFB-A774-449E-92C2-272EF8E5D8A9}"/>
              </a:ext>
            </a:extLst>
          </p:cNvPr>
          <p:cNvGrpSpPr/>
          <p:nvPr/>
        </p:nvGrpSpPr>
        <p:grpSpPr>
          <a:xfrm>
            <a:off x="756361" y="3569682"/>
            <a:ext cx="1974311" cy="1071231"/>
            <a:chOff x="1134817" y="5060053"/>
            <a:chExt cx="2998213" cy="1626783"/>
          </a:xfrm>
        </p:grpSpPr>
        <p:sp>
          <p:nvSpPr>
            <p:cNvPr id="63" name="TextBox 13">
              <a:extLst>
                <a:ext uri="{FF2B5EF4-FFF2-40B4-BE49-F238E27FC236}">
                  <a16:creationId xmlns:a16="http://schemas.microsoft.com/office/drawing/2014/main" id="{7F00882A-D7E1-4109-974F-40F7FC510E8D}"/>
                </a:ext>
              </a:extLst>
            </p:cNvPr>
            <p:cNvSpPr txBox="1"/>
            <p:nvPr/>
          </p:nvSpPr>
          <p:spPr>
            <a:xfrm>
              <a:off x="2111082" y="5060053"/>
              <a:ext cx="538476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35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4" name="TextBox 14">
              <a:extLst>
                <a:ext uri="{FF2B5EF4-FFF2-40B4-BE49-F238E27FC236}">
                  <a16:creationId xmlns:a16="http://schemas.microsoft.com/office/drawing/2014/main" id="{C8ED571A-0271-4D02-8B2B-F6077A59B0C1}"/>
                </a:ext>
              </a:extLst>
            </p:cNvPr>
            <p:cNvSpPr txBox="1"/>
            <p:nvPr/>
          </p:nvSpPr>
          <p:spPr>
            <a:xfrm>
              <a:off x="1134817" y="5331397"/>
              <a:ext cx="2998213" cy="1355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</a:rPr>
                <a:t>  Instituciones – </a:t>
              </a:r>
              <a:r>
                <a:rPr lang="es-EC" sz="1200" b="1" dirty="0">
                  <a:latin typeface="Calibri"/>
                  <a:ea typeface="+mn-ea"/>
                </a:rPr>
                <a:t>SEPS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sz="400" dirty="0">
                <a:latin typeface="Calibri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sz="1200" dirty="0">
                  <a:latin typeface="Calibri"/>
                  <a:ea typeface="+mn-ea"/>
                </a:rPr>
                <a:t>  *Principios de inclusión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</a:rPr>
                <a:t>  *Ruralidad</a:t>
              </a:r>
              <a:r>
                <a:rPr kumimoji="0" lang="es-EC" sz="12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sz="1200" baseline="0" dirty="0">
                  <a:latin typeface="Calibri"/>
                  <a:ea typeface="+mn-ea"/>
                </a:rPr>
                <a:t>  *Microcrédito</a:t>
              </a:r>
              <a:r>
                <a:rPr lang="es-EC" sz="1200" dirty="0">
                  <a:latin typeface="Calibri"/>
                  <a:ea typeface="+mn-ea"/>
                </a:rPr>
                <a:t>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grpSp>
        <p:nvGrpSpPr>
          <p:cNvPr id="65" name="Group 21">
            <a:extLst>
              <a:ext uri="{FF2B5EF4-FFF2-40B4-BE49-F238E27FC236}">
                <a16:creationId xmlns:a16="http://schemas.microsoft.com/office/drawing/2014/main" id="{E9CEC67D-D5EA-4EA8-8592-45C6D399A2D9}"/>
              </a:ext>
            </a:extLst>
          </p:cNvPr>
          <p:cNvGrpSpPr/>
          <p:nvPr/>
        </p:nvGrpSpPr>
        <p:grpSpPr>
          <a:xfrm>
            <a:off x="2600018" y="3620213"/>
            <a:ext cx="1640306" cy="455679"/>
            <a:chOff x="1134819" y="5060053"/>
            <a:chExt cx="2490989" cy="691999"/>
          </a:xfrm>
        </p:grpSpPr>
        <p:sp>
          <p:nvSpPr>
            <p:cNvPr id="66" name="TextBox 22">
              <a:extLst>
                <a:ext uri="{FF2B5EF4-FFF2-40B4-BE49-F238E27FC236}">
                  <a16:creationId xmlns:a16="http://schemas.microsoft.com/office/drawing/2014/main" id="{621C21E6-1C46-441C-BB44-C79159AD8EDE}"/>
                </a:ext>
              </a:extLst>
            </p:cNvPr>
            <p:cNvSpPr txBox="1"/>
            <p:nvPr/>
          </p:nvSpPr>
          <p:spPr>
            <a:xfrm>
              <a:off x="1986926" y="5060053"/>
              <a:ext cx="786781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 b="1" dirty="0">
                  <a:latin typeface="Source Sans Pro"/>
                </a:rPr>
                <a:t>POA</a:t>
              </a:r>
            </a:p>
          </p:txBody>
        </p:sp>
        <p:sp>
          <p:nvSpPr>
            <p:cNvPr id="67" name="TextBox 23">
              <a:extLst>
                <a:ext uri="{FF2B5EF4-FFF2-40B4-BE49-F238E27FC236}">
                  <a16:creationId xmlns:a16="http://schemas.microsoft.com/office/drawing/2014/main" id="{454B6F8D-DD52-466E-A002-15099902408B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42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latin typeface="Calibri"/>
                  <a:ea typeface="+mn-ea"/>
                </a:rPr>
                <a:t>Plan Operativo Anual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70" name="TextBox 26">
            <a:extLst>
              <a:ext uri="{FF2B5EF4-FFF2-40B4-BE49-F238E27FC236}">
                <a16:creationId xmlns:a16="http://schemas.microsoft.com/office/drawing/2014/main" id="{F29B1843-FAFE-4012-B999-781C8C8A9D7D}"/>
              </a:ext>
            </a:extLst>
          </p:cNvPr>
          <p:cNvSpPr txBox="1"/>
          <p:nvPr/>
        </p:nvSpPr>
        <p:spPr>
          <a:xfrm>
            <a:off x="4477228" y="3645388"/>
            <a:ext cx="164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Gestión del Talento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500" b="1" dirty="0">
              <a:latin typeface="Calibri"/>
              <a:ea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aseline="0" dirty="0">
                <a:latin typeface="Calibri"/>
                <a:ea typeface="+mn-ea"/>
              </a:rPr>
              <a:t>   * Normas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latin typeface="Calibri"/>
                <a:ea typeface="+mn-ea"/>
              </a:rPr>
              <a:t>   * Creencias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* Desempeño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1" name="Group 27">
            <a:extLst>
              <a:ext uri="{FF2B5EF4-FFF2-40B4-BE49-F238E27FC236}">
                <a16:creationId xmlns:a16="http://schemas.microsoft.com/office/drawing/2014/main" id="{12CC647E-26B1-41D6-A37B-D282EB19991D}"/>
              </a:ext>
            </a:extLst>
          </p:cNvPr>
          <p:cNvGrpSpPr/>
          <p:nvPr/>
        </p:nvGrpSpPr>
        <p:grpSpPr>
          <a:xfrm>
            <a:off x="6479856" y="3701816"/>
            <a:ext cx="2248748" cy="914067"/>
            <a:chOff x="770978" y="5060053"/>
            <a:chExt cx="3414977" cy="1388113"/>
          </a:xfrm>
        </p:grpSpPr>
        <p:sp>
          <p:nvSpPr>
            <p:cNvPr id="72" name="TextBox 28">
              <a:extLst>
                <a:ext uri="{FF2B5EF4-FFF2-40B4-BE49-F238E27FC236}">
                  <a16:creationId xmlns:a16="http://schemas.microsoft.com/office/drawing/2014/main" id="{64A1DD06-C2AC-407A-8D94-567BF2255AF4}"/>
                </a:ext>
              </a:extLst>
            </p:cNvPr>
            <p:cNvSpPr txBox="1"/>
            <p:nvPr/>
          </p:nvSpPr>
          <p:spPr>
            <a:xfrm>
              <a:off x="770978" y="5060053"/>
              <a:ext cx="3218686" cy="397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100" b="1" dirty="0">
                  <a:solidFill>
                    <a:srgbClr val="009589"/>
                  </a:solidFill>
                  <a:latin typeface="Source Sans Pro"/>
                </a:rPr>
                <a:t>PROPUESTA ESTRATÉGICA</a:t>
              </a:r>
            </a:p>
          </p:txBody>
        </p:sp>
        <p:sp>
          <p:nvSpPr>
            <p:cNvPr id="73" name="TextBox 29">
              <a:extLst>
                <a:ext uri="{FF2B5EF4-FFF2-40B4-BE49-F238E27FC236}">
                  <a16:creationId xmlns:a16="http://schemas.microsoft.com/office/drawing/2014/main" id="{F470BA88-08CF-4D34-8B04-87990346435F}"/>
                </a:ext>
              </a:extLst>
            </p:cNvPr>
            <p:cNvSpPr txBox="1"/>
            <p:nvPr/>
          </p:nvSpPr>
          <p:spPr>
            <a:xfrm>
              <a:off x="1139117" y="5466640"/>
              <a:ext cx="3046838" cy="981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* Tipo de Cultura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* Valores Organizacionales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* Comportamientos</a:t>
              </a:r>
            </a:p>
          </p:txBody>
        </p:sp>
      </p:grpSp>
      <p:grpSp>
        <p:nvGrpSpPr>
          <p:cNvPr id="74" name="Group 19">
            <a:extLst>
              <a:ext uri="{FF2B5EF4-FFF2-40B4-BE49-F238E27FC236}">
                <a16:creationId xmlns:a16="http://schemas.microsoft.com/office/drawing/2014/main" id="{A136443D-9B43-4C2F-86A3-C73E40309F35}"/>
              </a:ext>
            </a:extLst>
          </p:cNvPr>
          <p:cNvGrpSpPr/>
          <p:nvPr/>
        </p:nvGrpSpPr>
        <p:grpSpPr>
          <a:xfrm>
            <a:off x="771797" y="887775"/>
            <a:ext cx="1650200" cy="1429483"/>
            <a:chOff x="910755" y="1176357"/>
            <a:chExt cx="2506014" cy="2170830"/>
          </a:xfrm>
        </p:grpSpPr>
        <p:sp>
          <p:nvSpPr>
            <p:cNvPr id="75" name="Freeform 250">
              <a:extLst>
                <a:ext uri="{FF2B5EF4-FFF2-40B4-BE49-F238E27FC236}">
                  <a16:creationId xmlns:a16="http://schemas.microsoft.com/office/drawing/2014/main" id="{9300DF9A-AF98-4E04-AECB-76E180B62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6985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30">
              <a:extLst>
                <a:ext uri="{FF2B5EF4-FFF2-40B4-BE49-F238E27FC236}">
                  <a16:creationId xmlns:a16="http://schemas.microsoft.com/office/drawing/2014/main" id="{26255B62-89CD-4966-A379-E5A18F55B97B}"/>
                </a:ext>
              </a:extLst>
            </p:cNvPr>
            <p:cNvSpPr/>
            <p:nvPr/>
          </p:nvSpPr>
          <p:spPr>
            <a:xfrm>
              <a:off x="910755" y="1176357"/>
              <a:ext cx="2506014" cy="14489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789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Cooperativas</a:t>
              </a:r>
              <a:r>
                <a:rPr kumimoji="0" lang="es-EC" sz="1400" b="1" i="0" u="none" strike="noStrike" kern="1200" cap="none" spc="0" normalizeH="0" noProof="0" dirty="0">
                  <a:ln>
                    <a:noFill/>
                  </a:ln>
                  <a:solidFill>
                    <a:srgbClr val="1C789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Ahorro y Crédito Segmento 1 Ecuador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789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20">
            <a:extLst>
              <a:ext uri="{FF2B5EF4-FFF2-40B4-BE49-F238E27FC236}">
                <a16:creationId xmlns:a16="http://schemas.microsoft.com/office/drawing/2014/main" id="{3F07E6DF-569A-4BE4-B2F5-35FA82FF113D}"/>
              </a:ext>
            </a:extLst>
          </p:cNvPr>
          <p:cNvGrpSpPr/>
          <p:nvPr/>
        </p:nvGrpSpPr>
        <p:grpSpPr>
          <a:xfrm>
            <a:off x="2681071" y="1301610"/>
            <a:ext cx="1650200" cy="1048035"/>
            <a:chOff x="3804738" y="1755629"/>
            <a:chExt cx="2506014" cy="1591558"/>
          </a:xfrm>
        </p:grpSpPr>
        <p:sp>
          <p:nvSpPr>
            <p:cNvPr id="78" name="Freeform 250">
              <a:extLst>
                <a:ext uri="{FF2B5EF4-FFF2-40B4-BE49-F238E27FC236}">
                  <a16:creationId xmlns:a16="http://schemas.microsoft.com/office/drawing/2014/main" id="{A0922C21-2E4C-413E-A1D6-955A62E74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0033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31">
              <a:extLst>
                <a:ext uri="{FF2B5EF4-FFF2-40B4-BE49-F238E27FC236}">
                  <a16:creationId xmlns:a16="http://schemas.microsoft.com/office/drawing/2014/main" id="{02417E13-E5E7-4077-A970-956CF4CCA8D6}"/>
                </a:ext>
              </a:extLst>
            </p:cNvPr>
            <p:cNvSpPr/>
            <p:nvPr/>
          </p:nvSpPr>
          <p:spPr>
            <a:xfrm>
              <a:off x="3804738" y="1755629"/>
              <a:ext cx="2506014" cy="794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400" b="1" dirty="0">
                  <a:solidFill>
                    <a:srgbClr val="D05126"/>
                  </a:solidFill>
                  <a:latin typeface="Calibri"/>
                  <a:ea typeface="+mn-ea"/>
                </a:rPr>
                <a:t>Planificación Estratégica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0512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53">
            <a:extLst>
              <a:ext uri="{FF2B5EF4-FFF2-40B4-BE49-F238E27FC236}">
                <a16:creationId xmlns:a16="http://schemas.microsoft.com/office/drawing/2014/main" id="{E8829EB2-71EA-4C7A-8514-18C87FF7DF17}"/>
              </a:ext>
            </a:extLst>
          </p:cNvPr>
          <p:cNvGrpSpPr/>
          <p:nvPr/>
        </p:nvGrpSpPr>
        <p:grpSpPr>
          <a:xfrm>
            <a:off x="4338795" y="1275606"/>
            <a:ext cx="1650200" cy="983296"/>
            <a:chOff x="6327640" y="1853942"/>
            <a:chExt cx="2506014" cy="1493245"/>
          </a:xfrm>
        </p:grpSpPr>
        <p:sp>
          <p:nvSpPr>
            <p:cNvPr id="81" name="Freeform 250">
              <a:extLst>
                <a:ext uri="{FF2B5EF4-FFF2-40B4-BE49-F238E27FC236}">
                  <a16:creationId xmlns:a16="http://schemas.microsoft.com/office/drawing/2014/main" id="{A791B9CE-DA02-4E4E-8EBF-EE4437624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3081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32">
              <a:extLst>
                <a:ext uri="{FF2B5EF4-FFF2-40B4-BE49-F238E27FC236}">
                  <a16:creationId xmlns:a16="http://schemas.microsoft.com/office/drawing/2014/main" id="{BECBA089-81AF-4C37-98C6-1417FA4EB4D5}"/>
                </a:ext>
              </a:extLst>
            </p:cNvPr>
            <p:cNvSpPr/>
            <p:nvPr/>
          </p:nvSpPr>
          <p:spPr>
            <a:xfrm>
              <a:off x="6327640" y="1853942"/>
              <a:ext cx="2506014" cy="794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1940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Cultura Organizacional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1940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54">
            <a:extLst>
              <a:ext uri="{FF2B5EF4-FFF2-40B4-BE49-F238E27FC236}">
                <a16:creationId xmlns:a16="http://schemas.microsoft.com/office/drawing/2014/main" id="{BF2F2BDF-4CC0-4D0C-97FA-0AB892453F1D}"/>
              </a:ext>
            </a:extLst>
          </p:cNvPr>
          <p:cNvGrpSpPr/>
          <p:nvPr/>
        </p:nvGrpSpPr>
        <p:grpSpPr>
          <a:xfrm>
            <a:off x="6686523" y="952162"/>
            <a:ext cx="1650200" cy="1396838"/>
            <a:chOff x="8960299" y="1225932"/>
            <a:chExt cx="2506014" cy="2121255"/>
          </a:xfrm>
        </p:grpSpPr>
        <p:sp>
          <p:nvSpPr>
            <p:cNvPr id="84" name="Freeform 250">
              <a:extLst>
                <a:ext uri="{FF2B5EF4-FFF2-40B4-BE49-F238E27FC236}">
                  <a16:creationId xmlns:a16="http://schemas.microsoft.com/office/drawing/2014/main" id="{DA7452DB-BA31-4457-BED4-59C0026D5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6130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33">
              <a:extLst>
                <a:ext uri="{FF2B5EF4-FFF2-40B4-BE49-F238E27FC236}">
                  <a16:creationId xmlns:a16="http://schemas.microsoft.com/office/drawing/2014/main" id="{EA675194-7244-4893-91B9-9861688693B5}"/>
                </a:ext>
              </a:extLst>
            </p:cNvPr>
            <p:cNvSpPr/>
            <p:nvPr/>
          </p:nvSpPr>
          <p:spPr>
            <a:xfrm>
              <a:off x="8960299" y="1225932"/>
              <a:ext cx="2506014" cy="14489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400" b="1" dirty="0">
                  <a:solidFill>
                    <a:srgbClr val="D05126"/>
                  </a:solidFill>
                  <a:latin typeface="Calibri"/>
                  <a:ea typeface="+mn-ea"/>
                </a:rPr>
                <a:t>Planificación Estratégica </a:t>
              </a:r>
              <a:r>
                <a:rPr kumimoji="0" lang="es-EC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A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</a:t>
              </a:r>
              <a:r>
                <a:rPr lang="es-EC" sz="1400" b="1" dirty="0">
                  <a:solidFill>
                    <a:srgbClr val="619405"/>
                  </a:solidFill>
                  <a:latin typeface="Calibri"/>
                  <a:ea typeface="+mn-ea"/>
                </a:rPr>
                <a:t>Cultura Organizacional</a:t>
              </a:r>
              <a:endParaRPr lang="en-US" sz="1400" b="1" dirty="0">
                <a:solidFill>
                  <a:srgbClr val="619405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6" name="Group 16">
            <a:extLst>
              <a:ext uri="{FF2B5EF4-FFF2-40B4-BE49-F238E27FC236}">
                <a16:creationId xmlns:a16="http://schemas.microsoft.com/office/drawing/2014/main" id="{74817A01-310D-45A2-824B-36D0931C5136}"/>
              </a:ext>
            </a:extLst>
          </p:cNvPr>
          <p:cNvGrpSpPr/>
          <p:nvPr/>
        </p:nvGrpSpPr>
        <p:grpSpPr>
          <a:xfrm>
            <a:off x="2885889" y="2379736"/>
            <a:ext cx="1068567" cy="1068567"/>
            <a:chOff x="4121239" y="3395192"/>
            <a:chExt cx="1622739" cy="1622739"/>
          </a:xfrm>
        </p:grpSpPr>
        <p:sp>
          <p:nvSpPr>
            <p:cNvPr id="87" name="Oval 5">
              <a:extLst>
                <a:ext uri="{FF2B5EF4-FFF2-40B4-BE49-F238E27FC236}">
                  <a16:creationId xmlns:a16="http://schemas.microsoft.com/office/drawing/2014/main" id="{259BE155-F840-49F4-B1DF-70A0624185EA}"/>
                </a:ext>
              </a:extLst>
            </p:cNvPr>
            <p:cNvSpPr/>
            <p:nvPr/>
          </p:nvSpPr>
          <p:spPr>
            <a:xfrm>
              <a:off x="4121239" y="3395192"/>
              <a:ext cx="1622739" cy="1622739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8" name="组合 34">
              <a:extLst>
                <a:ext uri="{FF2B5EF4-FFF2-40B4-BE49-F238E27FC236}">
                  <a16:creationId xmlns:a16="http://schemas.microsoft.com/office/drawing/2014/main" id="{2E3A009F-555D-45DD-A5C8-08D3586E2BE8}"/>
                </a:ext>
              </a:extLst>
            </p:cNvPr>
            <p:cNvGrpSpPr/>
            <p:nvPr/>
          </p:nvGrpSpPr>
          <p:grpSpPr>
            <a:xfrm>
              <a:off x="4492951" y="3924164"/>
              <a:ext cx="879315" cy="564795"/>
              <a:chOff x="3698875" y="4430713"/>
              <a:chExt cx="1868487" cy="1200150"/>
            </a:xfrm>
            <a:solidFill>
              <a:schemeClr val="tx1"/>
            </a:solidFill>
          </p:grpSpPr>
          <p:sp>
            <p:nvSpPr>
              <p:cNvPr id="89" name="Freeform 35">
                <a:extLst>
                  <a:ext uri="{FF2B5EF4-FFF2-40B4-BE49-F238E27FC236}">
                    <a16:creationId xmlns:a16="http://schemas.microsoft.com/office/drawing/2014/main" id="{8D06374D-B3FA-4B9D-876E-6C29FAE4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338" y="4430713"/>
                <a:ext cx="1082675" cy="350838"/>
              </a:xfrm>
              <a:custGeom>
                <a:avLst/>
                <a:gdLst>
                  <a:gd name="T0" fmla="*/ 630 w 682"/>
                  <a:gd name="T1" fmla="*/ 221 h 221"/>
                  <a:gd name="T2" fmla="*/ 630 w 682"/>
                  <a:gd name="T3" fmla="*/ 221 h 221"/>
                  <a:gd name="T4" fmla="*/ 638 w 682"/>
                  <a:gd name="T5" fmla="*/ 189 h 221"/>
                  <a:gd name="T6" fmla="*/ 648 w 682"/>
                  <a:gd name="T7" fmla="*/ 160 h 221"/>
                  <a:gd name="T8" fmla="*/ 663 w 682"/>
                  <a:gd name="T9" fmla="*/ 135 h 221"/>
                  <a:gd name="T10" fmla="*/ 682 w 682"/>
                  <a:gd name="T11" fmla="*/ 110 h 221"/>
                  <a:gd name="T12" fmla="*/ 313 w 682"/>
                  <a:gd name="T13" fmla="*/ 110 h 221"/>
                  <a:gd name="T14" fmla="*/ 313 w 682"/>
                  <a:gd name="T15" fmla="*/ 52 h 221"/>
                  <a:gd name="T16" fmla="*/ 313 w 682"/>
                  <a:gd name="T17" fmla="*/ 52 h 221"/>
                  <a:gd name="T18" fmla="*/ 313 w 682"/>
                  <a:gd name="T19" fmla="*/ 41 h 221"/>
                  <a:gd name="T20" fmla="*/ 311 w 682"/>
                  <a:gd name="T21" fmla="*/ 31 h 221"/>
                  <a:gd name="T22" fmla="*/ 305 w 682"/>
                  <a:gd name="T23" fmla="*/ 23 h 221"/>
                  <a:gd name="T24" fmla="*/ 298 w 682"/>
                  <a:gd name="T25" fmla="*/ 14 h 221"/>
                  <a:gd name="T26" fmla="*/ 292 w 682"/>
                  <a:gd name="T27" fmla="*/ 8 h 221"/>
                  <a:gd name="T28" fmla="*/ 282 w 682"/>
                  <a:gd name="T29" fmla="*/ 4 h 221"/>
                  <a:gd name="T30" fmla="*/ 273 w 682"/>
                  <a:gd name="T31" fmla="*/ 2 h 221"/>
                  <a:gd name="T32" fmla="*/ 263 w 682"/>
                  <a:gd name="T33" fmla="*/ 0 h 221"/>
                  <a:gd name="T34" fmla="*/ 53 w 682"/>
                  <a:gd name="T35" fmla="*/ 0 h 221"/>
                  <a:gd name="T36" fmla="*/ 53 w 682"/>
                  <a:gd name="T37" fmla="*/ 0 h 221"/>
                  <a:gd name="T38" fmla="*/ 42 w 682"/>
                  <a:gd name="T39" fmla="*/ 2 h 221"/>
                  <a:gd name="T40" fmla="*/ 32 w 682"/>
                  <a:gd name="T41" fmla="*/ 4 h 221"/>
                  <a:gd name="T42" fmla="*/ 23 w 682"/>
                  <a:gd name="T43" fmla="*/ 8 h 221"/>
                  <a:gd name="T44" fmla="*/ 17 w 682"/>
                  <a:gd name="T45" fmla="*/ 14 h 221"/>
                  <a:gd name="T46" fmla="*/ 11 w 682"/>
                  <a:gd name="T47" fmla="*/ 23 h 221"/>
                  <a:gd name="T48" fmla="*/ 5 w 682"/>
                  <a:gd name="T49" fmla="*/ 31 h 221"/>
                  <a:gd name="T50" fmla="*/ 3 w 682"/>
                  <a:gd name="T51" fmla="*/ 41 h 221"/>
                  <a:gd name="T52" fmla="*/ 0 w 682"/>
                  <a:gd name="T53" fmla="*/ 52 h 221"/>
                  <a:gd name="T54" fmla="*/ 0 w 682"/>
                  <a:gd name="T55" fmla="*/ 221 h 221"/>
                  <a:gd name="T56" fmla="*/ 630 w 682"/>
                  <a:gd name="T57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2" h="221">
                    <a:moveTo>
                      <a:pt x="630" y="221"/>
                    </a:moveTo>
                    <a:lnTo>
                      <a:pt x="630" y="221"/>
                    </a:lnTo>
                    <a:lnTo>
                      <a:pt x="638" y="189"/>
                    </a:lnTo>
                    <a:lnTo>
                      <a:pt x="648" y="160"/>
                    </a:lnTo>
                    <a:lnTo>
                      <a:pt x="663" y="135"/>
                    </a:lnTo>
                    <a:lnTo>
                      <a:pt x="682" y="110"/>
                    </a:lnTo>
                    <a:lnTo>
                      <a:pt x="313" y="110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41"/>
                    </a:lnTo>
                    <a:lnTo>
                      <a:pt x="311" y="31"/>
                    </a:lnTo>
                    <a:lnTo>
                      <a:pt x="305" y="23"/>
                    </a:lnTo>
                    <a:lnTo>
                      <a:pt x="298" y="14"/>
                    </a:lnTo>
                    <a:lnTo>
                      <a:pt x="292" y="8"/>
                    </a:lnTo>
                    <a:lnTo>
                      <a:pt x="282" y="4"/>
                    </a:lnTo>
                    <a:lnTo>
                      <a:pt x="273" y="2"/>
                    </a:lnTo>
                    <a:lnTo>
                      <a:pt x="26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3" y="8"/>
                    </a:lnTo>
                    <a:lnTo>
                      <a:pt x="17" y="14"/>
                    </a:lnTo>
                    <a:lnTo>
                      <a:pt x="11" y="23"/>
                    </a:lnTo>
                    <a:lnTo>
                      <a:pt x="5" y="31"/>
                    </a:lnTo>
                    <a:lnTo>
                      <a:pt x="3" y="41"/>
                    </a:lnTo>
                    <a:lnTo>
                      <a:pt x="0" y="52"/>
                    </a:lnTo>
                    <a:lnTo>
                      <a:pt x="0" y="221"/>
                    </a:lnTo>
                    <a:lnTo>
                      <a:pt x="630" y="2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36">
                <a:extLst>
                  <a:ext uri="{FF2B5EF4-FFF2-40B4-BE49-F238E27FC236}">
                    <a16:creationId xmlns:a16="http://schemas.microsoft.com/office/drawing/2014/main" id="{F8DE4C7F-B514-4ADC-8C6F-A2383AAFA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75" y="4837113"/>
                <a:ext cx="1527175" cy="793750"/>
              </a:xfrm>
              <a:custGeom>
                <a:avLst/>
                <a:gdLst>
                  <a:gd name="T0" fmla="*/ 714 w 962"/>
                  <a:gd name="T1" fmla="*/ 17 h 500"/>
                  <a:gd name="T2" fmla="*/ 714 w 962"/>
                  <a:gd name="T3" fmla="*/ 17 h 500"/>
                  <a:gd name="T4" fmla="*/ 714 w 962"/>
                  <a:gd name="T5" fmla="*/ 0 h 500"/>
                  <a:gd name="T6" fmla="*/ 37 w 962"/>
                  <a:gd name="T7" fmla="*/ 0 h 500"/>
                  <a:gd name="T8" fmla="*/ 37 w 962"/>
                  <a:gd name="T9" fmla="*/ 0 h 500"/>
                  <a:gd name="T10" fmla="*/ 29 w 962"/>
                  <a:gd name="T11" fmla="*/ 0 h 500"/>
                  <a:gd name="T12" fmla="*/ 21 w 962"/>
                  <a:gd name="T13" fmla="*/ 2 h 500"/>
                  <a:gd name="T14" fmla="*/ 14 w 962"/>
                  <a:gd name="T15" fmla="*/ 4 h 500"/>
                  <a:gd name="T16" fmla="*/ 10 w 962"/>
                  <a:gd name="T17" fmla="*/ 8 h 500"/>
                  <a:gd name="T18" fmla="*/ 6 w 962"/>
                  <a:gd name="T19" fmla="*/ 15 h 500"/>
                  <a:gd name="T20" fmla="*/ 2 w 962"/>
                  <a:gd name="T21" fmla="*/ 19 h 500"/>
                  <a:gd name="T22" fmla="*/ 0 w 962"/>
                  <a:gd name="T23" fmla="*/ 33 h 500"/>
                  <a:gd name="T24" fmla="*/ 0 w 962"/>
                  <a:gd name="T25" fmla="*/ 33 h 500"/>
                  <a:gd name="T26" fmla="*/ 2 w 962"/>
                  <a:gd name="T27" fmla="*/ 46 h 500"/>
                  <a:gd name="T28" fmla="*/ 106 w 962"/>
                  <a:gd name="T29" fmla="*/ 448 h 500"/>
                  <a:gd name="T30" fmla="*/ 106 w 962"/>
                  <a:gd name="T31" fmla="*/ 448 h 500"/>
                  <a:gd name="T32" fmla="*/ 110 w 962"/>
                  <a:gd name="T33" fmla="*/ 458 h 500"/>
                  <a:gd name="T34" fmla="*/ 114 w 962"/>
                  <a:gd name="T35" fmla="*/ 469 h 500"/>
                  <a:gd name="T36" fmla="*/ 123 w 962"/>
                  <a:gd name="T37" fmla="*/ 477 h 500"/>
                  <a:gd name="T38" fmla="*/ 131 w 962"/>
                  <a:gd name="T39" fmla="*/ 485 h 500"/>
                  <a:gd name="T40" fmla="*/ 141 w 962"/>
                  <a:gd name="T41" fmla="*/ 492 h 500"/>
                  <a:gd name="T42" fmla="*/ 152 w 962"/>
                  <a:gd name="T43" fmla="*/ 496 h 500"/>
                  <a:gd name="T44" fmla="*/ 162 w 962"/>
                  <a:gd name="T45" fmla="*/ 500 h 500"/>
                  <a:gd name="T46" fmla="*/ 175 w 962"/>
                  <a:gd name="T47" fmla="*/ 500 h 500"/>
                  <a:gd name="T48" fmla="*/ 848 w 962"/>
                  <a:gd name="T49" fmla="*/ 500 h 500"/>
                  <a:gd name="T50" fmla="*/ 848 w 962"/>
                  <a:gd name="T51" fmla="*/ 500 h 500"/>
                  <a:gd name="T52" fmla="*/ 858 w 962"/>
                  <a:gd name="T53" fmla="*/ 500 h 500"/>
                  <a:gd name="T54" fmla="*/ 868 w 962"/>
                  <a:gd name="T55" fmla="*/ 496 h 500"/>
                  <a:gd name="T56" fmla="*/ 879 w 962"/>
                  <a:gd name="T57" fmla="*/ 492 h 500"/>
                  <a:gd name="T58" fmla="*/ 889 w 962"/>
                  <a:gd name="T59" fmla="*/ 485 h 500"/>
                  <a:gd name="T60" fmla="*/ 898 w 962"/>
                  <a:gd name="T61" fmla="*/ 477 h 500"/>
                  <a:gd name="T62" fmla="*/ 906 w 962"/>
                  <a:gd name="T63" fmla="*/ 469 h 500"/>
                  <a:gd name="T64" fmla="*/ 912 w 962"/>
                  <a:gd name="T65" fmla="*/ 458 h 500"/>
                  <a:gd name="T66" fmla="*/ 914 w 962"/>
                  <a:gd name="T67" fmla="*/ 448 h 500"/>
                  <a:gd name="T68" fmla="*/ 962 w 962"/>
                  <a:gd name="T69" fmla="*/ 269 h 500"/>
                  <a:gd name="T70" fmla="*/ 962 w 962"/>
                  <a:gd name="T71" fmla="*/ 269 h 500"/>
                  <a:gd name="T72" fmla="*/ 937 w 962"/>
                  <a:gd name="T73" fmla="*/ 267 h 500"/>
                  <a:gd name="T74" fmla="*/ 912 w 962"/>
                  <a:gd name="T75" fmla="*/ 262 h 500"/>
                  <a:gd name="T76" fmla="*/ 887 w 962"/>
                  <a:gd name="T77" fmla="*/ 256 h 500"/>
                  <a:gd name="T78" fmla="*/ 864 w 962"/>
                  <a:gd name="T79" fmla="*/ 248 h 500"/>
                  <a:gd name="T80" fmla="*/ 843 w 962"/>
                  <a:gd name="T81" fmla="*/ 235 h 500"/>
                  <a:gd name="T82" fmla="*/ 823 w 962"/>
                  <a:gd name="T83" fmla="*/ 223 h 500"/>
                  <a:gd name="T84" fmla="*/ 804 w 962"/>
                  <a:gd name="T85" fmla="*/ 208 h 500"/>
                  <a:gd name="T86" fmla="*/ 787 w 962"/>
                  <a:gd name="T87" fmla="*/ 192 h 500"/>
                  <a:gd name="T88" fmla="*/ 771 w 962"/>
                  <a:gd name="T89" fmla="*/ 175 h 500"/>
                  <a:gd name="T90" fmla="*/ 756 w 962"/>
                  <a:gd name="T91" fmla="*/ 156 h 500"/>
                  <a:gd name="T92" fmla="*/ 743 w 962"/>
                  <a:gd name="T93" fmla="*/ 135 h 500"/>
                  <a:gd name="T94" fmla="*/ 733 w 962"/>
                  <a:gd name="T95" fmla="*/ 112 h 500"/>
                  <a:gd name="T96" fmla="*/ 725 w 962"/>
                  <a:gd name="T97" fmla="*/ 90 h 500"/>
                  <a:gd name="T98" fmla="*/ 718 w 962"/>
                  <a:gd name="T99" fmla="*/ 67 h 500"/>
                  <a:gd name="T100" fmla="*/ 714 w 962"/>
                  <a:gd name="T101" fmla="*/ 42 h 500"/>
                  <a:gd name="T102" fmla="*/ 714 w 962"/>
                  <a:gd name="T103" fmla="*/ 17 h 500"/>
                  <a:gd name="T104" fmla="*/ 714 w 962"/>
                  <a:gd name="T105" fmla="*/ 17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2" h="500">
                    <a:moveTo>
                      <a:pt x="714" y="17"/>
                    </a:moveTo>
                    <a:lnTo>
                      <a:pt x="714" y="17"/>
                    </a:lnTo>
                    <a:lnTo>
                      <a:pt x="71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6" y="15"/>
                    </a:lnTo>
                    <a:lnTo>
                      <a:pt x="2" y="1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46"/>
                    </a:lnTo>
                    <a:lnTo>
                      <a:pt x="106" y="448"/>
                    </a:lnTo>
                    <a:lnTo>
                      <a:pt x="106" y="448"/>
                    </a:lnTo>
                    <a:lnTo>
                      <a:pt x="110" y="458"/>
                    </a:lnTo>
                    <a:lnTo>
                      <a:pt x="114" y="469"/>
                    </a:lnTo>
                    <a:lnTo>
                      <a:pt x="123" y="477"/>
                    </a:lnTo>
                    <a:lnTo>
                      <a:pt x="131" y="485"/>
                    </a:lnTo>
                    <a:lnTo>
                      <a:pt x="141" y="492"/>
                    </a:lnTo>
                    <a:lnTo>
                      <a:pt x="152" y="496"/>
                    </a:lnTo>
                    <a:lnTo>
                      <a:pt x="162" y="500"/>
                    </a:lnTo>
                    <a:lnTo>
                      <a:pt x="175" y="500"/>
                    </a:lnTo>
                    <a:lnTo>
                      <a:pt x="848" y="500"/>
                    </a:lnTo>
                    <a:lnTo>
                      <a:pt x="848" y="500"/>
                    </a:lnTo>
                    <a:lnTo>
                      <a:pt x="858" y="500"/>
                    </a:lnTo>
                    <a:lnTo>
                      <a:pt x="868" y="496"/>
                    </a:lnTo>
                    <a:lnTo>
                      <a:pt x="879" y="492"/>
                    </a:lnTo>
                    <a:lnTo>
                      <a:pt x="889" y="485"/>
                    </a:lnTo>
                    <a:lnTo>
                      <a:pt x="898" y="477"/>
                    </a:lnTo>
                    <a:lnTo>
                      <a:pt x="906" y="469"/>
                    </a:lnTo>
                    <a:lnTo>
                      <a:pt x="912" y="458"/>
                    </a:lnTo>
                    <a:lnTo>
                      <a:pt x="914" y="448"/>
                    </a:lnTo>
                    <a:lnTo>
                      <a:pt x="962" y="269"/>
                    </a:lnTo>
                    <a:lnTo>
                      <a:pt x="962" y="269"/>
                    </a:lnTo>
                    <a:lnTo>
                      <a:pt x="937" y="267"/>
                    </a:lnTo>
                    <a:lnTo>
                      <a:pt x="912" y="262"/>
                    </a:lnTo>
                    <a:lnTo>
                      <a:pt x="887" y="256"/>
                    </a:lnTo>
                    <a:lnTo>
                      <a:pt x="864" y="248"/>
                    </a:lnTo>
                    <a:lnTo>
                      <a:pt x="843" y="235"/>
                    </a:lnTo>
                    <a:lnTo>
                      <a:pt x="823" y="223"/>
                    </a:lnTo>
                    <a:lnTo>
                      <a:pt x="804" y="208"/>
                    </a:lnTo>
                    <a:lnTo>
                      <a:pt x="787" y="192"/>
                    </a:lnTo>
                    <a:lnTo>
                      <a:pt x="771" y="175"/>
                    </a:lnTo>
                    <a:lnTo>
                      <a:pt x="756" y="156"/>
                    </a:lnTo>
                    <a:lnTo>
                      <a:pt x="743" y="135"/>
                    </a:lnTo>
                    <a:lnTo>
                      <a:pt x="733" y="112"/>
                    </a:lnTo>
                    <a:lnTo>
                      <a:pt x="725" y="90"/>
                    </a:lnTo>
                    <a:lnTo>
                      <a:pt x="718" y="67"/>
                    </a:lnTo>
                    <a:lnTo>
                      <a:pt x="714" y="42"/>
                    </a:lnTo>
                    <a:lnTo>
                      <a:pt x="714" y="17"/>
                    </a:lnTo>
                    <a:lnTo>
                      <a:pt x="71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37">
                <a:extLst>
                  <a:ext uri="{FF2B5EF4-FFF2-40B4-BE49-F238E27FC236}">
                    <a16:creationId xmlns:a16="http://schemas.microsoft.com/office/drawing/2014/main" id="{64946AF6-C686-4EB9-938E-A6A5520CD7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025" y="4529138"/>
                <a:ext cx="668337" cy="665163"/>
              </a:xfrm>
              <a:custGeom>
                <a:avLst/>
                <a:gdLst>
                  <a:gd name="T0" fmla="*/ 210 w 421"/>
                  <a:gd name="T1" fmla="*/ 0 h 419"/>
                  <a:gd name="T2" fmla="*/ 167 w 421"/>
                  <a:gd name="T3" fmla="*/ 4 h 419"/>
                  <a:gd name="T4" fmla="*/ 129 w 421"/>
                  <a:gd name="T5" fmla="*/ 17 h 419"/>
                  <a:gd name="T6" fmla="*/ 92 w 421"/>
                  <a:gd name="T7" fmla="*/ 36 h 419"/>
                  <a:gd name="T8" fmla="*/ 62 w 421"/>
                  <a:gd name="T9" fmla="*/ 61 h 419"/>
                  <a:gd name="T10" fmla="*/ 35 w 421"/>
                  <a:gd name="T11" fmla="*/ 92 h 419"/>
                  <a:gd name="T12" fmla="*/ 17 w 421"/>
                  <a:gd name="T13" fmla="*/ 127 h 419"/>
                  <a:gd name="T14" fmla="*/ 4 w 421"/>
                  <a:gd name="T15" fmla="*/ 167 h 419"/>
                  <a:gd name="T16" fmla="*/ 0 w 421"/>
                  <a:gd name="T17" fmla="*/ 211 h 419"/>
                  <a:gd name="T18" fmla="*/ 2 w 421"/>
                  <a:gd name="T19" fmla="*/ 231 h 419"/>
                  <a:gd name="T20" fmla="*/ 10 w 421"/>
                  <a:gd name="T21" fmla="*/ 273 h 419"/>
                  <a:gd name="T22" fmla="*/ 25 w 421"/>
                  <a:gd name="T23" fmla="*/ 311 h 419"/>
                  <a:gd name="T24" fmla="*/ 48 w 421"/>
                  <a:gd name="T25" fmla="*/ 344 h 419"/>
                  <a:gd name="T26" fmla="*/ 77 w 421"/>
                  <a:gd name="T27" fmla="*/ 371 h 419"/>
                  <a:gd name="T28" fmla="*/ 110 w 421"/>
                  <a:gd name="T29" fmla="*/ 394 h 419"/>
                  <a:gd name="T30" fmla="*/ 148 w 421"/>
                  <a:gd name="T31" fmla="*/ 411 h 419"/>
                  <a:gd name="T32" fmla="*/ 187 w 421"/>
                  <a:gd name="T33" fmla="*/ 419 h 419"/>
                  <a:gd name="T34" fmla="*/ 210 w 421"/>
                  <a:gd name="T35" fmla="*/ 419 h 419"/>
                  <a:gd name="T36" fmla="*/ 252 w 421"/>
                  <a:gd name="T37" fmla="*/ 415 h 419"/>
                  <a:gd name="T38" fmla="*/ 292 w 421"/>
                  <a:gd name="T39" fmla="*/ 402 h 419"/>
                  <a:gd name="T40" fmla="*/ 327 w 421"/>
                  <a:gd name="T41" fmla="*/ 384 h 419"/>
                  <a:gd name="T42" fmla="*/ 358 w 421"/>
                  <a:gd name="T43" fmla="*/ 359 h 419"/>
                  <a:gd name="T44" fmla="*/ 383 w 421"/>
                  <a:gd name="T45" fmla="*/ 327 h 419"/>
                  <a:gd name="T46" fmla="*/ 404 w 421"/>
                  <a:gd name="T47" fmla="*/ 292 h 419"/>
                  <a:gd name="T48" fmla="*/ 415 w 421"/>
                  <a:gd name="T49" fmla="*/ 252 h 419"/>
                  <a:gd name="T50" fmla="*/ 421 w 421"/>
                  <a:gd name="T51" fmla="*/ 211 h 419"/>
                  <a:gd name="T52" fmla="*/ 419 w 421"/>
                  <a:gd name="T53" fmla="*/ 188 h 419"/>
                  <a:gd name="T54" fmla="*/ 410 w 421"/>
                  <a:gd name="T55" fmla="*/ 148 h 419"/>
                  <a:gd name="T56" fmla="*/ 394 w 421"/>
                  <a:gd name="T57" fmla="*/ 111 h 419"/>
                  <a:gd name="T58" fmla="*/ 371 w 421"/>
                  <a:gd name="T59" fmla="*/ 77 h 419"/>
                  <a:gd name="T60" fmla="*/ 344 w 421"/>
                  <a:gd name="T61" fmla="*/ 48 h 419"/>
                  <a:gd name="T62" fmla="*/ 310 w 421"/>
                  <a:gd name="T63" fmla="*/ 25 h 419"/>
                  <a:gd name="T64" fmla="*/ 273 w 421"/>
                  <a:gd name="T65" fmla="*/ 8 h 419"/>
                  <a:gd name="T66" fmla="*/ 231 w 421"/>
                  <a:gd name="T67" fmla="*/ 0 h 419"/>
                  <a:gd name="T68" fmla="*/ 210 w 421"/>
                  <a:gd name="T69" fmla="*/ 0 h 419"/>
                  <a:gd name="T70" fmla="*/ 240 w 421"/>
                  <a:gd name="T71" fmla="*/ 240 h 419"/>
                  <a:gd name="T72" fmla="*/ 240 w 421"/>
                  <a:gd name="T73" fmla="*/ 315 h 419"/>
                  <a:gd name="T74" fmla="*/ 231 w 421"/>
                  <a:gd name="T75" fmla="*/ 336 h 419"/>
                  <a:gd name="T76" fmla="*/ 210 w 421"/>
                  <a:gd name="T77" fmla="*/ 344 h 419"/>
                  <a:gd name="T78" fmla="*/ 198 w 421"/>
                  <a:gd name="T79" fmla="*/ 342 h 419"/>
                  <a:gd name="T80" fmla="*/ 183 w 421"/>
                  <a:gd name="T81" fmla="*/ 325 h 419"/>
                  <a:gd name="T82" fmla="*/ 181 w 421"/>
                  <a:gd name="T83" fmla="*/ 240 h 419"/>
                  <a:gd name="T84" fmla="*/ 106 w 421"/>
                  <a:gd name="T85" fmla="*/ 240 h 419"/>
                  <a:gd name="T86" fmla="*/ 85 w 421"/>
                  <a:gd name="T87" fmla="*/ 231 h 419"/>
                  <a:gd name="T88" fmla="*/ 75 w 421"/>
                  <a:gd name="T89" fmla="*/ 211 h 419"/>
                  <a:gd name="T90" fmla="*/ 79 w 421"/>
                  <a:gd name="T91" fmla="*/ 198 h 419"/>
                  <a:gd name="T92" fmla="*/ 94 w 421"/>
                  <a:gd name="T93" fmla="*/ 184 h 419"/>
                  <a:gd name="T94" fmla="*/ 181 w 421"/>
                  <a:gd name="T95" fmla="*/ 181 h 419"/>
                  <a:gd name="T96" fmla="*/ 181 w 421"/>
                  <a:gd name="T97" fmla="*/ 104 h 419"/>
                  <a:gd name="T98" fmla="*/ 190 w 421"/>
                  <a:gd name="T99" fmla="*/ 83 h 419"/>
                  <a:gd name="T100" fmla="*/ 210 w 421"/>
                  <a:gd name="T101" fmla="*/ 75 h 419"/>
                  <a:gd name="T102" fmla="*/ 221 w 421"/>
                  <a:gd name="T103" fmla="*/ 77 h 419"/>
                  <a:gd name="T104" fmla="*/ 237 w 421"/>
                  <a:gd name="T105" fmla="*/ 94 h 419"/>
                  <a:gd name="T106" fmla="*/ 240 w 421"/>
                  <a:gd name="T107" fmla="*/ 181 h 419"/>
                  <a:gd name="T108" fmla="*/ 315 w 421"/>
                  <a:gd name="T109" fmla="*/ 181 h 419"/>
                  <a:gd name="T110" fmla="*/ 335 w 421"/>
                  <a:gd name="T111" fmla="*/ 190 h 419"/>
                  <a:gd name="T112" fmla="*/ 344 w 421"/>
                  <a:gd name="T113" fmla="*/ 211 h 419"/>
                  <a:gd name="T114" fmla="*/ 342 w 421"/>
                  <a:gd name="T115" fmla="*/ 221 h 419"/>
                  <a:gd name="T116" fmla="*/ 325 w 421"/>
                  <a:gd name="T117" fmla="*/ 238 h 419"/>
                  <a:gd name="T118" fmla="*/ 315 w 421"/>
                  <a:gd name="T119" fmla="*/ 24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1" h="419">
                    <a:moveTo>
                      <a:pt x="210" y="0"/>
                    </a:moveTo>
                    <a:lnTo>
                      <a:pt x="210" y="0"/>
                    </a:lnTo>
                    <a:lnTo>
                      <a:pt x="187" y="0"/>
                    </a:lnTo>
                    <a:lnTo>
                      <a:pt x="167" y="4"/>
                    </a:lnTo>
                    <a:lnTo>
                      <a:pt x="148" y="8"/>
                    </a:lnTo>
                    <a:lnTo>
                      <a:pt x="129" y="17"/>
                    </a:lnTo>
                    <a:lnTo>
                      <a:pt x="110" y="25"/>
                    </a:lnTo>
                    <a:lnTo>
                      <a:pt x="92" y="36"/>
                    </a:lnTo>
                    <a:lnTo>
                      <a:pt x="77" y="48"/>
                    </a:lnTo>
                    <a:lnTo>
                      <a:pt x="62" y="61"/>
                    </a:lnTo>
                    <a:lnTo>
                      <a:pt x="48" y="77"/>
                    </a:lnTo>
                    <a:lnTo>
                      <a:pt x="35" y="92"/>
                    </a:lnTo>
                    <a:lnTo>
                      <a:pt x="25" y="111"/>
                    </a:lnTo>
                    <a:lnTo>
                      <a:pt x="17" y="127"/>
                    </a:lnTo>
                    <a:lnTo>
                      <a:pt x="10" y="148"/>
                    </a:lnTo>
                    <a:lnTo>
                      <a:pt x="4" y="167"/>
                    </a:lnTo>
                    <a:lnTo>
                      <a:pt x="2" y="188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2" y="231"/>
                    </a:lnTo>
                    <a:lnTo>
                      <a:pt x="4" y="252"/>
                    </a:lnTo>
                    <a:lnTo>
                      <a:pt x="10" y="273"/>
                    </a:lnTo>
                    <a:lnTo>
                      <a:pt x="17" y="292"/>
                    </a:lnTo>
                    <a:lnTo>
                      <a:pt x="25" y="311"/>
                    </a:lnTo>
                    <a:lnTo>
                      <a:pt x="35" y="327"/>
                    </a:lnTo>
                    <a:lnTo>
                      <a:pt x="48" y="344"/>
                    </a:lnTo>
                    <a:lnTo>
                      <a:pt x="62" y="359"/>
                    </a:lnTo>
                    <a:lnTo>
                      <a:pt x="77" y="371"/>
                    </a:lnTo>
                    <a:lnTo>
                      <a:pt x="92" y="384"/>
                    </a:lnTo>
                    <a:lnTo>
                      <a:pt x="110" y="394"/>
                    </a:lnTo>
                    <a:lnTo>
                      <a:pt x="129" y="402"/>
                    </a:lnTo>
                    <a:lnTo>
                      <a:pt x="148" y="411"/>
                    </a:lnTo>
                    <a:lnTo>
                      <a:pt x="167" y="415"/>
                    </a:lnTo>
                    <a:lnTo>
                      <a:pt x="187" y="419"/>
                    </a:lnTo>
                    <a:lnTo>
                      <a:pt x="210" y="419"/>
                    </a:lnTo>
                    <a:lnTo>
                      <a:pt x="210" y="419"/>
                    </a:lnTo>
                    <a:lnTo>
                      <a:pt x="231" y="419"/>
                    </a:lnTo>
                    <a:lnTo>
                      <a:pt x="252" y="415"/>
                    </a:lnTo>
                    <a:lnTo>
                      <a:pt x="273" y="411"/>
                    </a:lnTo>
                    <a:lnTo>
                      <a:pt x="292" y="402"/>
                    </a:lnTo>
                    <a:lnTo>
                      <a:pt x="310" y="394"/>
                    </a:lnTo>
                    <a:lnTo>
                      <a:pt x="327" y="384"/>
                    </a:lnTo>
                    <a:lnTo>
                      <a:pt x="344" y="371"/>
                    </a:lnTo>
                    <a:lnTo>
                      <a:pt x="358" y="359"/>
                    </a:lnTo>
                    <a:lnTo>
                      <a:pt x="371" y="344"/>
                    </a:lnTo>
                    <a:lnTo>
                      <a:pt x="383" y="327"/>
                    </a:lnTo>
                    <a:lnTo>
                      <a:pt x="394" y="311"/>
                    </a:lnTo>
                    <a:lnTo>
                      <a:pt x="404" y="292"/>
                    </a:lnTo>
                    <a:lnTo>
                      <a:pt x="410" y="273"/>
                    </a:lnTo>
                    <a:lnTo>
                      <a:pt x="415" y="252"/>
                    </a:lnTo>
                    <a:lnTo>
                      <a:pt x="419" y="231"/>
                    </a:lnTo>
                    <a:lnTo>
                      <a:pt x="421" y="211"/>
                    </a:lnTo>
                    <a:lnTo>
                      <a:pt x="421" y="211"/>
                    </a:lnTo>
                    <a:lnTo>
                      <a:pt x="419" y="188"/>
                    </a:lnTo>
                    <a:lnTo>
                      <a:pt x="415" y="167"/>
                    </a:lnTo>
                    <a:lnTo>
                      <a:pt x="410" y="148"/>
                    </a:lnTo>
                    <a:lnTo>
                      <a:pt x="404" y="127"/>
                    </a:lnTo>
                    <a:lnTo>
                      <a:pt x="394" y="111"/>
                    </a:lnTo>
                    <a:lnTo>
                      <a:pt x="383" y="92"/>
                    </a:lnTo>
                    <a:lnTo>
                      <a:pt x="371" y="77"/>
                    </a:lnTo>
                    <a:lnTo>
                      <a:pt x="358" y="61"/>
                    </a:lnTo>
                    <a:lnTo>
                      <a:pt x="344" y="48"/>
                    </a:lnTo>
                    <a:lnTo>
                      <a:pt x="327" y="36"/>
                    </a:lnTo>
                    <a:lnTo>
                      <a:pt x="310" y="25"/>
                    </a:lnTo>
                    <a:lnTo>
                      <a:pt x="292" y="17"/>
                    </a:lnTo>
                    <a:lnTo>
                      <a:pt x="273" y="8"/>
                    </a:lnTo>
                    <a:lnTo>
                      <a:pt x="252" y="4"/>
                    </a:lnTo>
                    <a:lnTo>
                      <a:pt x="231" y="0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  <a:moveTo>
                      <a:pt x="315" y="240"/>
                    </a:moveTo>
                    <a:lnTo>
                      <a:pt x="240" y="240"/>
                    </a:lnTo>
                    <a:lnTo>
                      <a:pt x="240" y="315"/>
                    </a:lnTo>
                    <a:lnTo>
                      <a:pt x="240" y="315"/>
                    </a:lnTo>
                    <a:lnTo>
                      <a:pt x="237" y="325"/>
                    </a:lnTo>
                    <a:lnTo>
                      <a:pt x="231" y="336"/>
                    </a:lnTo>
                    <a:lnTo>
                      <a:pt x="221" y="342"/>
                    </a:lnTo>
                    <a:lnTo>
                      <a:pt x="210" y="344"/>
                    </a:lnTo>
                    <a:lnTo>
                      <a:pt x="210" y="344"/>
                    </a:lnTo>
                    <a:lnTo>
                      <a:pt x="198" y="342"/>
                    </a:lnTo>
                    <a:lnTo>
                      <a:pt x="190" y="336"/>
                    </a:lnTo>
                    <a:lnTo>
                      <a:pt x="183" y="325"/>
                    </a:lnTo>
                    <a:lnTo>
                      <a:pt x="181" y="315"/>
                    </a:lnTo>
                    <a:lnTo>
                      <a:pt x="181" y="240"/>
                    </a:lnTo>
                    <a:lnTo>
                      <a:pt x="106" y="240"/>
                    </a:lnTo>
                    <a:lnTo>
                      <a:pt x="106" y="240"/>
                    </a:lnTo>
                    <a:lnTo>
                      <a:pt x="94" y="238"/>
                    </a:lnTo>
                    <a:lnTo>
                      <a:pt x="85" y="231"/>
                    </a:lnTo>
                    <a:lnTo>
                      <a:pt x="79" y="221"/>
                    </a:lnTo>
                    <a:lnTo>
                      <a:pt x="75" y="211"/>
                    </a:lnTo>
                    <a:lnTo>
                      <a:pt x="75" y="211"/>
                    </a:lnTo>
                    <a:lnTo>
                      <a:pt x="79" y="198"/>
                    </a:lnTo>
                    <a:lnTo>
                      <a:pt x="85" y="190"/>
                    </a:lnTo>
                    <a:lnTo>
                      <a:pt x="94" y="184"/>
                    </a:lnTo>
                    <a:lnTo>
                      <a:pt x="106" y="181"/>
                    </a:lnTo>
                    <a:lnTo>
                      <a:pt x="181" y="181"/>
                    </a:lnTo>
                    <a:lnTo>
                      <a:pt x="181" y="104"/>
                    </a:lnTo>
                    <a:lnTo>
                      <a:pt x="181" y="104"/>
                    </a:lnTo>
                    <a:lnTo>
                      <a:pt x="183" y="94"/>
                    </a:lnTo>
                    <a:lnTo>
                      <a:pt x="190" y="83"/>
                    </a:lnTo>
                    <a:lnTo>
                      <a:pt x="198" y="77"/>
                    </a:lnTo>
                    <a:lnTo>
                      <a:pt x="210" y="75"/>
                    </a:lnTo>
                    <a:lnTo>
                      <a:pt x="210" y="75"/>
                    </a:lnTo>
                    <a:lnTo>
                      <a:pt x="221" y="77"/>
                    </a:lnTo>
                    <a:lnTo>
                      <a:pt x="231" y="83"/>
                    </a:lnTo>
                    <a:lnTo>
                      <a:pt x="237" y="94"/>
                    </a:lnTo>
                    <a:lnTo>
                      <a:pt x="240" y="104"/>
                    </a:lnTo>
                    <a:lnTo>
                      <a:pt x="240" y="181"/>
                    </a:lnTo>
                    <a:lnTo>
                      <a:pt x="315" y="181"/>
                    </a:lnTo>
                    <a:lnTo>
                      <a:pt x="315" y="181"/>
                    </a:lnTo>
                    <a:lnTo>
                      <a:pt x="325" y="184"/>
                    </a:lnTo>
                    <a:lnTo>
                      <a:pt x="335" y="190"/>
                    </a:lnTo>
                    <a:lnTo>
                      <a:pt x="342" y="198"/>
                    </a:lnTo>
                    <a:lnTo>
                      <a:pt x="344" y="211"/>
                    </a:lnTo>
                    <a:lnTo>
                      <a:pt x="344" y="211"/>
                    </a:lnTo>
                    <a:lnTo>
                      <a:pt x="342" y="221"/>
                    </a:lnTo>
                    <a:lnTo>
                      <a:pt x="335" y="231"/>
                    </a:lnTo>
                    <a:lnTo>
                      <a:pt x="325" y="238"/>
                    </a:lnTo>
                    <a:lnTo>
                      <a:pt x="315" y="240"/>
                    </a:lnTo>
                    <a:lnTo>
                      <a:pt x="315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" name="Group 17">
            <a:extLst>
              <a:ext uri="{FF2B5EF4-FFF2-40B4-BE49-F238E27FC236}">
                <a16:creationId xmlns:a16="http://schemas.microsoft.com/office/drawing/2014/main" id="{CCFF2101-A443-498D-AA61-3B091F3AAD51}"/>
              </a:ext>
            </a:extLst>
          </p:cNvPr>
          <p:cNvGrpSpPr/>
          <p:nvPr/>
        </p:nvGrpSpPr>
        <p:grpSpPr>
          <a:xfrm>
            <a:off x="1103710" y="2283718"/>
            <a:ext cx="1068567" cy="1068567"/>
            <a:chOff x="6774287" y="3395192"/>
            <a:chExt cx="1622739" cy="1622739"/>
          </a:xfrm>
        </p:grpSpPr>
        <p:sp>
          <p:nvSpPr>
            <p:cNvPr id="93" name="Oval 6">
              <a:extLst>
                <a:ext uri="{FF2B5EF4-FFF2-40B4-BE49-F238E27FC236}">
                  <a16:creationId xmlns:a16="http://schemas.microsoft.com/office/drawing/2014/main" id="{A7A1AAB3-B684-4DB9-9CA1-B21BA5FFC732}"/>
                </a:ext>
              </a:extLst>
            </p:cNvPr>
            <p:cNvSpPr/>
            <p:nvPr/>
          </p:nvSpPr>
          <p:spPr>
            <a:xfrm>
              <a:off x="6774287" y="3395192"/>
              <a:ext cx="1622739" cy="1622739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4" name="组合 31">
              <a:extLst>
                <a:ext uri="{FF2B5EF4-FFF2-40B4-BE49-F238E27FC236}">
                  <a16:creationId xmlns:a16="http://schemas.microsoft.com/office/drawing/2014/main" id="{D5CA6AED-4FA5-4D96-91B5-50233D1807EB}"/>
                </a:ext>
              </a:extLst>
            </p:cNvPr>
            <p:cNvGrpSpPr/>
            <p:nvPr/>
          </p:nvGrpSpPr>
          <p:grpSpPr>
            <a:xfrm>
              <a:off x="7107897" y="3867012"/>
              <a:ext cx="955519" cy="679099"/>
              <a:chOff x="9936163" y="1336675"/>
              <a:chExt cx="2030412" cy="1443038"/>
            </a:xfrm>
            <a:solidFill>
              <a:schemeClr val="tx1"/>
            </a:solidFill>
          </p:grpSpPr>
          <p:sp>
            <p:nvSpPr>
              <p:cNvPr id="95" name="Freeform 39">
                <a:extLst>
                  <a:ext uri="{FF2B5EF4-FFF2-40B4-BE49-F238E27FC236}">
                    <a16:creationId xmlns:a16="http://schemas.microsoft.com/office/drawing/2014/main" id="{2FAAB0E7-57E3-4753-8A1D-61B2ACE64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4225" y="1336675"/>
                <a:ext cx="1022350" cy="1300163"/>
              </a:xfrm>
              <a:custGeom>
                <a:avLst/>
                <a:gdLst>
                  <a:gd name="T0" fmla="*/ 644 w 644"/>
                  <a:gd name="T1" fmla="*/ 321 h 819"/>
                  <a:gd name="T2" fmla="*/ 635 w 644"/>
                  <a:gd name="T3" fmla="*/ 257 h 819"/>
                  <a:gd name="T4" fmla="*/ 613 w 644"/>
                  <a:gd name="T5" fmla="*/ 196 h 819"/>
                  <a:gd name="T6" fmla="*/ 573 w 644"/>
                  <a:gd name="T7" fmla="*/ 142 h 819"/>
                  <a:gd name="T8" fmla="*/ 523 w 644"/>
                  <a:gd name="T9" fmla="*/ 94 h 819"/>
                  <a:gd name="T10" fmla="*/ 463 w 644"/>
                  <a:gd name="T11" fmla="*/ 57 h 819"/>
                  <a:gd name="T12" fmla="*/ 392 w 644"/>
                  <a:gd name="T13" fmla="*/ 25 h 819"/>
                  <a:gd name="T14" fmla="*/ 315 w 644"/>
                  <a:gd name="T15" fmla="*/ 9 h 819"/>
                  <a:gd name="T16" fmla="*/ 231 w 644"/>
                  <a:gd name="T17" fmla="*/ 0 h 819"/>
                  <a:gd name="T18" fmla="*/ 198 w 644"/>
                  <a:gd name="T19" fmla="*/ 3 h 819"/>
                  <a:gd name="T20" fmla="*/ 138 w 644"/>
                  <a:gd name="T21" fmla="*/ 9 h 819"/>
                  <a:gd name="T22" fmla="*/ 79 w 644"/>
                  <a:gd name="T23" fmla="*/ 23 h 819"/>
                  <a:gd name="T24" fmla="*/ 25 w 644"/>
                  <a:gd name="T25" fmla="*/ 44 h 819"/>
                  <a:gd name="T26" fmla="*/ 0 w 644"/>
                  <a:gd name="T27" fmla="*/ 57 h 819"/>
                  <a:gd name="T28" fmla="*/ 56 w 644"/>
                  <a:gd name="T29" fmla="*/ 84 h 819"/>
                  <a:gd name="T30" fmla="*/ 106 w 644"/>
                  <a:gd name="T31" fmla="*/ 115 h 819"/>
                  <a:gd name="T32" fmla="*/ 152 w 644"/>
                  <a:gd name="T33" fmla="*/ 150 h 819"/>
                  <a:gd name="T34" fmla="*/ 190 w 644"/>
                  <a:gd name="T35" fmla="*/ 192 h 819"/>
                  <a:gd name="T36" fmla="*/ 221 w 644"/>
                  <a:gd name="T37" fmla="*/ 238 h 819"/>
                  <a:gd name="T38" fmla="*/ 244 w 644"/>
                  <a:gd name="T39" fmla="*/ 286 h 819"/>
                  <a:gd name="T40" fmla="*/ 258 w 644"/>
                  <a:gd name="T41" fmla="*/ 338 h 819"/>
                  <a:gd name="T42" fmla="*/ 263 w 644"/>
                  <a:gd name="T43" fmla="*/ 392 h 819"/>
                  <a:gd name="T44" fmla="*/ 263 w 644"/>
                  <a:gd name="T45" fmla="*/ 413 h 819"/>
                  <a:gd name="T46" fmla="*/ 256 w 644"/>
                  <a:gd name="T47" fmla="*/ 455 h 819"/>
                  <a:gd name="T48" fmla="*/ 244 w 644"/>
                  <a:gd name="T49" fmla="*/ 496 h 819"/>
                  <a:gd name="T50" fmla="*/ 227 w 644"/>
                  <a:gd name="T51" fmla="*/ 536 h 819"/>
                  <a:gd name="T52" fmla="*/ 204 w 644"/>
                  <a:gd name="T53" fmla="*/ 571 h 819"/>
                  <a:gd name="T54" fmla="*/ 177 w 644"/>
                  <a:gd name="T55" fmla="*/ 607 h 819"/>
                  <a:gd name="T56" fmla="*/ 146 w 644"/>
                  <a:gd name="T57" fmla="*/ 640 h 819"/>
                  <a:gd name="T58" fmla="*/ 108 w 644"/>
                  <a:gd name="T59" fmla="*/ 669 h 819"/>
                  <a:gd name="T60" fmla="*/ 90 w 644"/>
                  <a:gd name="T61" fmla="*/ 684 h 819"/>
                  <a:gd name="T62" fmla="*/ 113 w 644"/>
                  <a:gd name="T63" fmla="*/ 715 h 819"/>
                  <a:gd name="T64" fmla="*/ 140 w 644"/>
                  <a:gd name="T65" fmla="*/ 744 h 819"/>
                  <a:gd name="T66" fmla="*/ 173 w 644"/>
                  <a:gd name="T67" fmla="*/ 769 h 819"/>
                  <a:gd name="T68" fmla="*/ 208 w 644"/>
                  <a:gd name="T69" fmla="*/ 788 h 819"/>
                  <a:gd name="T70" fmla="*/ 246 w 644"/>
                  <a:gd name="T71" fmla="*/ 805 h 819"/>
                  <a:gd name="T72" fmla="*/ 285 w 644"/>
                  <a:gd name="T73" fmla="*/ 815 h 819"/>
                  <a:gd name="T74" fmla="*/ 329 w 644"/>
                  <a:gd name="T75" fmla="*/ 819 h 819"/>
                  <a:gd name="T76" fmla="*/ 373 w 644"/>
                  <a:gd name="T77" fmla="*/ 817 h 819"/>
                  <a:gd name="T78" fmla="*/ 354 w 644"/>
                  <a:gd name="T79" fmla="*/ 809 h 819"/>
                  <a:gd name="T80" fmla="*/ 310 w 644"/>
                  <a:gd name="T81" fmla="*/ 784 h 819"/>
                  <a:gd name="T82" fmla="*/ 281 w 644"/>
                  <a:gd name="T83" fmla="*/ 757 h 819"/>
                  <a:gd name="T84" fmla="*/ 263 w 644"/>
                  <a:gd name="T85" fmla="*/ 732 h 819"/>
                  <a:gd name="T86" fmla="*/ 250 w 644"/>
                  <a:gd name="T87" fmla="*/ 701 h 819"/>
                  <a:gd name="T88" fmla="*/ 244 w 644"/>
                  <a:gd name="T89" fmla="*/ 663 h 819"/>
                  <a:gd name="T90" fmla="*/ 244 w 644"/>
                  <a:gd name="T91" fmla="*/ 642 h 819"/>
                  <a:gd name="T92" fmla="*/ 252 w 644"/>
                  <a:gd name="T93" fmla="*/ 640 h 819"/>
                  <a:gd name="T94" fmla="*/ 331 w 644"/>
                  <a:gd name="T95" fmla="*/ 632 h 819"/>
                  <a:gd name="T96" fmla="*/ 404 w 644"/>
                  <a:gd name="T97" fmla="*/ 611 h 819"/>
                  <a:gd name="T98" fmla="*/ 473 w 644"/>
                  <a:gd name="T99" fmla="*/ 580 h 819"/>
                  <a:gd name="T100" fmla="*/ 529 w 644"/>
                  <a:gd name="T101" fmla="*/ 542 h 819"/>
                  <a:gd name="T102" fmla="*/ 577 w 644"/>
                  <a:gd name="T103" fmla="*/ 494 h 819"/>
                  <a:gd name="T104" fmla="*/ 615 w 644"/>
                  <a:gd name="T105" fmla="*/ 442 h 819"/>
                  <a:gd name="T106" fmla="*/ 638 w 644"/>
                  <a:gd name="T107" fmla="*/ 384 h 819"/>
                  <a:gd name="T108" fmla="*/ 644 w 644"/>
                  <a:gd name="T109" fmla="*/ 321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4" h="819">
                    <a:moveTo>
                      <a:pt x="644" y="321"/>
                    </a:moveTo>
                    <a:lnTo>
                      <a:pt x="644" y="321"/>
                    </a:lnTo>
                    <a:lnTo>
                      <a:pt x="642" y="288"/>
                    </a:lnTo>
                    <a:lnTo>
                      <a:pt x="635" y="257"/>
                    </a:lnTo>
                    <a:lnTo>
                      <a:pt x="625" y="225"/>
                    </a:lnTo>
                    <a:lnTo>
                      <a:pt x="613" y="196"/>
                    </a:lnTo>
                    <a:lnTo>
                      <a:pt x="594" y="169"/>
                    </a:lnTo>
                    <a:lnTo>
                      <a:pt x="573" y="142"/>
                    </a:lnTo>
                    <a:lnTo>
                      <a:pt x="550" y="117"/>
                    </a:lnTo>
                    <a:lnTo>
                      <a:pt x="523" y="94"/>
                    </a:lnTo>
                    <a:lnTo>
                      <a:pt x="494" y="73"/>
                    </a:lnTo>
                    <a:lnTo>
                      <a:pt x="463" y="57"/>
                    </a:lnTo>
                    <a:lnTo>
                      <a:pt x="427" y="40"/>
                    </a:lnTo>
                    <a:lnTo>
                      <a:pt x="392" y="25"/>
                    </a:lnTo>
                    <a:lnTo>
                      <a:pt x="354" y="15"/>
                    </a:lnTo>
                    <a:lnTo>
                      <a:pt x="315" y="9"/>
                    </a:lnTo>
                    <a:lnTo>
                      <a:pt x="273" y="3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198" y="3"/>
                    </a:lnTo>
                    <a:lnTo>
                      <a:pt x="167" y="5"/>
                    </a:lnTo>
                    <a:lnTo>
                      <a:pt x="138" y="9"/>
                    </a:lnTo>
                    <a:lnTo>
                      <a:pt x="108" y="17"/>
                    </a:lnTo>
                    <a:lnTo>
                      <a:pt x="79" y="23"/>
                    </a:lnTo>
                    <a:lnTo>
                      <a:pt x="52" y="34"/>
                    </a:lnTo>
                    <a:lnTo>
                      <a:pt x="25" y="4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27" y="69"/>
                    </a:lnTo>
                    <a:lnTo>
                      <a:pt x="56" y="84"/>
                    </a:lnTo>
                    <a:lnTo>
                      <a:pt x="81" y="98"/>
                    </a:lnTo>
                    <a:lnTo>
                      <a:pt x="106" y="115"/>
                    </a:lnTo>
                    <a:lnTo>
                      <a:pt x="129" y="132"/>
                    </a:lnTo>
                    <a:lnTo>
                      <a:pt x="152" y="150"/>
                    </a:lnTo>
                    <a:lnTo>
                      <a:pt x="171" y="171"/>
                    </a:lnTo>
                    <a:lnTo>
                      <a:pt x="190" y="192"/>
                    </a:lnTo>
                    <a:lnTo>
                      <a:pt x="206" y="215"/>
                    </a:lnTo>
                    <a:lnTo>
                      <a:pt x="221" y="238"/>
                    </a:lnTo>
                    <a:lnTo>
                      <a:pt x="233" y="261"/>
                    </a:lnTo>
                    <a:lnTo>
                      <a:pt x="244" y="286"/>
                    </a:lnTo>
                    <a:lnTo>
                      <a:pt x="252" y="313"/>
                    </a:lnTo>
                    <a:lnTo>
                      <a:pt x="258" y="338"/>
                    </a:lnTo>
                    <a:lnTo>
                      <a:pt x="263" y="365"/>
                    </a:lnTo>
                    <a:lnTo>
                      <a:pt x="263" y="392"/>
                    </a:lnTo>
                    <a:lnTo>
                      <a:pt x="263" y="392"/>
                    </a:lnTo>
                    <a:lnTo>
                      <a:pt x="263" y="413"/>
                    </a:lnTo>
                    <a:lnTo>
                      <a:pt x="260" y="434"/>
                    </a:lnTo>
                    <a:lnTo>
                      <a:pt x="256" y="455"/>
                    </a:lnTo>
                    <a:lnTo>
                      <a:pt x="252" y="475"/>
                    </a:lnTo>
                    <a:lnTo>
                      <a:pt x="244" y="496"/>
                    </a:lnTo>
                    <a:lnTo>
                      <a:pt x="238" y="515"/>
                    </a:lnTo>
                    <a:lnTo>
                      <a:pt x="227" y="536"/>
                    </a:lnTo>
                    <a:lnTo>
                      <a:pt x="217" y="555"/>
                    </a:lnTo>
                    <a:lnTo>
                      <a:pt x="204" y="571"/>
                    </a:lnTo>
                    <a:lnTo>
                      <a:pt x="192" y="590"/>
                    </a:lnTo>
                    <a:lnTo>
                      <a:pt x="177" y="607"/>
                    </a:lnTo>
                    <a:lnTo>
                      <a:pt x="163" y="623"/>
                    </a:lnTo>
                    <a:lnTo>
                      <a:pt x="146" y="640"/>
                    </a:lnTo>
                    <a:lnTo>
                      <a:pt x="127" y="655"/>
                    </a:lnTo>
                    <a:lnTo>
                      <a:pt x="108" y="669"/>
                    </a:lnTo>
                    <a:lnTo>
                      <a:pt x="90" y="684"/>
                    </a:lnTo>
                    <a:lnTo>
                      <a:pt x="90" y="684"/>
                    </a:lnTo>
                    <a:lnTo>
                      <a:pt x="100" y="698"/>
                    </a:lnTo>
                    <a:lnTo>
                      <a:pt x="113" y="715"/>
                    </a:lnTo>
                    <a:lnTo>
                      <a:pt x="125" y="730"/>
                    </a:lnTo>
                    <a:lnTo>
                      <a:pt x="140" y="744"/>
                    </a:lnTo>
                    <a:lnTo>
                      <a:pt x="156" y="757"/>
                    </a:lnTo>
                    <a:lnTo>
                      <a:pt x="173" y="769"/>
                    </a:lnTo>
                    <a:lnTo>
                      <a:pt x="190" y="780"/>
                    </a:lnTo>
                    <a:lnTo>
                      <a:pt x="208" y="788"/>
                    </a:lnTo>
                    <a:lnTo>
                      <a:pt x="227" y="798"/>
                    </a:lnTo>
                    <a:lnTo>
                      <a:pt x="246" y="805"/>
                    </a:lnTo>
                    <a:lnTo>
                      <a:pt x="267" y="811"/>
                    </a:lnTo>
                    <a:lnTo>
                      <a:pt x="285" y="815"/>
                    </a:lnTo>
                    <a:lnTo>
                      <a:pt x="308" y="817"/>
                    </a:lnTo>
                    <a:lnTo>
                      <a:pt x="329" y="819"/>
                    </a:lnTo>
                    <a:lnTo>
                      <a:pt x="350" y="819"/>
                    </a:lnTo>
                    <a:lnTo>
                      <a:pt x="373" y="817"/>
                    </a:lnTo>
                    <a:lnTo>
                      <a:pt x="373" y="817"/>
                    </a:lnTo>
                    <a:lnTo>
                      <a:pt x="354" y="809"/>
                    </a:lnTo>
                    <a:lnTo>
                      <a:pt x="333" y="798"/>
                    </a:lnTo>
                    <a:lnTo>
                      <a:pt x="310" y="784"/>
                    </a:lnTo>
                    <a:lnTo>
                      <a:pt x="290" y="767"/>
                    </a:lnTo>
                    <a:lnTo>
                      <a:pt x="281" y="757"/>
                    </a:lnTo>
                    <a:lnTo>
                      <a:pt x="271" y="744"/>
                    </a:lnTo>
                    <a:lnTo>
                      <a:pt x="263" y="732"/>
                    </a:lnTo>
                    <a:lnTo>
                      <a:pt x="256" y="717"/>
                    </a:lnTo>
                    <a:lnTo>
                      <a:pt x="250" y="701"/>
                    </a:lnTo>
                    <a:lnTo>
                      <a:pt x="246" y="682"/>
                    </a:lnTo>
                    <a:lnTo>
                      <a:pt x="244" y="663"/>
                    </a:lnTo>
                    <a:lnTo>
                      <a:pt x="244" y="642"/>
                    </a:lnTo>
                    <a:lnTo>
                      <a:pt x="244" y="642"/>
                    </a:lnTo>
                    <a:lnTo>
                      <a:pt x="252" y="640"/>
                    </a:lnTo>
                    <a:lnTo>
                      <a:pt x="252" y="640"/>
                    </a:lnTo>
                    <a:lnTo>
                      <a:pt x="292" y="636"/>
                    </a:lnTo>
                    <a:lnTo>
                      <a:pt x="331" y="632"/>
                    </a:lnTo>
                    <a:lnTo>
                      <a:pt x="369" y="621"/>
                    </a:lnTo>
                    <a:lnTo>
                      <a:pt x="404" y="611"/>
                    </a:lnTo>
                    <a:lnTo>
                      <a:pt x="440" y="596"/>
                    </a:lnTo>
                    <a:lnTo>
                      <a:pt x="473" y="580"/>
                    </a:lnTo>
                    <a:lnTo>
                      <a:pt x="502" y="563"/>
                    </a:lnTo>
                    <a:lnTo>
                      <a:pt x="529" y="542"/>
                    </a:lnTo>
                    <a:lnTo>
                      <a:pt x="556" y="519"/>
                    </a:lnTo>
                    <a:lnTo>
                      <a:pt x="577" y="494"/>
                    </a:lnTo>
                    <a:lnTo>
                      <a:pt x="598" y="469"/>
                    </a:lnTo>
                    <a:lnTo>
                      <a:pt x="615" y="442"/>
                    </a:lnTo>
                    <a:lnTo>
                      <a:pt x="627" y="413"/>
                    </a:lnTo>
                    <a:lnTo>
                      <a:pt x="638" y="384"/>
                    </a:lnTo>
                    <a:lnTo>
                      <a:pt x="642" y="353"/>
                    </a:lnTo>
                    <a:lnTo>
                      <a:pt x="644" y="321"/>
                    </a:lnTo>
                    <a:lnTo>
                      <a:pt x="644" y="3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40">
                <a:extLst>
                  <a:ext uri="{FF2B5EF4-FFF2-40B4-BE49-F238E27FC236}">
                    <a16:creationId xmlns:a16="http://schemas.microsoft.com/office/drawing/2014/main" id="{D618D345-BE74-49DE-9B3F-29BEDDAFA4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36163" y="1436688"/>
                <a:ext cx="1355725" cy="1343025"/>
              </a:xfrm>
              <a:custGeom>
                <a:avLst/>
                <a:gdLst>
                  <a:gd name="T0" fmla="*/ 852 w 854"/>
                  <a:gd name="T1" fmla="*/ 296 h 846"/>
                  <a:gd name="T2" fmla="*/ 820 w 854"/>
                  <a:gd name="T3" fmla="*/ 202 h 846"/>
                  <a:gd name="T4" fmla="*/ 758 w 854"/>
                  <a:gd name="T5" fmla="*/ 119 h 846"/>
                  <a:gd name="T6" fmla="*/ 666 w 854"/>
                  <a:gd name="T7" fmla="*/ 56 h 846"/>
                  <a:gd name="T8" fmla="*/ 554 w 854"/>
                  <a:gd name="T9" fmla="*/ 15 h 846"/>
                  <a:gd name="T10" fmla="*/ 427 w 854"/>
                  <a:gd name="T11" fmla="*/ 0 h 846"/>
                  <a:gd name="T12" fmla="*/ 341 w 854"/>
                  <a:gd name="T13" fmla="*/ 6 h 846"/>
                  <a:gd name="T14" fmla="*/ 225 w 854"/>
                  <a:gd name="T15" fmla="*/ 40 h 846"/>
                  <a:gd name="T16" fmla="*/ 125 w 854"/>
                  <a:gd name="T17" fmla="*/ 96 h 846"/>
                  <a:gd name="T18" fmla="*/ 52 w 854"/>
                  <a:gd name="T19" fmla="*/ 173 h 846"/>
                  <a:gd name="T20" fmla="*/ 8 w 854"/>
                  <a:gd name="T21" fmla="*/ 262 h 846"/>
                  <a:gd name="T22" fmla="*/ 0 w 854"/>
                  <a:gd name="T23" fmla="*/ 329 h 846"/>
                  <a:gd name="T24" fmla="*/ 18 w 854"/>
                  <a:gd name="T25" fmla="*/ 425 h 846"/>
                  <a:gd name="T26" fmla="*/ 68 w 854"/>
                  <a:gd name="T27" fmla="*/ 508 h 846"/>
                  <a:gd name="T28" fmla="*/ 148 w 854"/>
                  <a:gd name="T29" fmla="*/ 579 h 846"/>
                  <a:gd name="T30" fmla="*/ 248 w 854"/>
                  <a:gd name="T31" fmla="*/ 629 h 846"/>
                  <a:gd name="T32" fmla="*/ 364 w 854"/>
                  <a:gd name="T33" fmla="*/ 656 h 846"/>
                  <a:gd name="T34" fmla="*/ 414 w 854"/>
                  <a:gd name="T35" fmla="*/ 660 h 846"/>
                  <a:gd name="T36" fmla="*/ 410 w 854"/>
                  <a:gd name="T37" fmla="*/ 702 h 846"/>
                  <a:gd name="T38" fmla="*/ 393 w 854"/>
                  <a:gd name="T39" fmla="*/ 754 h 846"/>
                  <a:gd name="T40" fmla="*/ 366 w 854"/>
                  <a:gd name="T41" fmla="*/ 790 h 846"/>
                  <a:gd name="T42" fmla="*/ 300 w 854"/>
                  <a:gd name="T43" fmla="*/ 835 h 846"/>
                  <a:gd name="T44" fmla="*/ 310 w 854"/>
                  <a:gd name="T45" fmla="*/ 846 h 846"/>
                  <a:gd name="T46" fmla="*/ 391 w 854"/>
                  <a:gd name="T47" fmla="*/ 835 h 846"/>
                  <a:gd name="T48" fmla="*/ 466 w 854"/>
                  <a:gd name="T49" fmla="*/ 806 h 846"/>
                  <a:gd name="T50" fmla="*/ 529 w 854"/>
                  <a:gd name="T51" fmla="*/ 758 h 846"/>
                  <a:gd name="T52" fmla="*/ 577 w 854"/>
                  <a:gd name="T53" fmla="*/ 698 h 846"/>
                  <a:gd name="T54" fmla="*/ 606 w 854"/>
                  <a:gd name="T55" fmla="*/ 629 h 846"/>
                  <a:gd name="T56" fmla="*/ 633 w 854"/>
                  <a:gd name="T57" fmla="*/ 619 h 846"/>
                  <a:gd name="T58" fmla="*/ 706 w 854"/>
                  <a:gd name="T59" fmla="*/ 579 h 846"/>
                  <a:gd name="T60" fmla="*/ 768 w 854"/>
                  <a:gd name="T61" fmla="*/ 529 h 846"/>
                  <a:gd name="T62" fmla="*/ 814 w 854"/>
                  <a:gd name="T63" fmla="*/ 469 h 846"/>
                  <a:gd name="T64" fmla="*/ 843 w 854"/>
                  <a:gd name="T65" fmla="*/ 402 h 846"/>
                  <a:gd name="T66" fmla="*/ 854 w 854"/>
                  <a:gd name="T67" fmla="*/ 329 h 846"/>
                  <a:gd name="T68" fmla="*/ 427 w 854"/>
                  <a:gd name="T69" fmla="*/ 150 h 846"/>
                  <a:gd name="T70" fmla="*/ 462 w 854"/>
                  <a:gd name="T71" fmla="*/ 158 h 846"/>
                  <a:gd name="T72" fmla="*/ 479 w 854"/>
                  <a:gd name="T73" fmla="*/ 183 h 846"/>
                  <a:gd name="T74" fmla="*/ 481 w 854"/>
                  <a:gd name="T75" fmla="*/ 206 h 846"/>
                  <a:gd name="T76" fmla="*/ 468 w 854"/>
                  <a:gd name="T77" fmla="*/ 315 h 846"/>
                  <a:gd name="T78" fmla="*/ 456 w 854"/>
                  <a:gd name="T79" fmla="*/ 371 h 846"/>
                  <a:gd name="T80" fmla="*/ 427 w 854"/>
                  <a:gd name="T81" fmla="*/ 385 h 846"/>
                  <a:gd name="T82" fmla="*/ 406 w 854"/>
                  <a:gd name="T83" fmla="*/ 379 h 846"/>
                  <a:gd name="T84" fmla="*/ 395 w 854"/>
                  <a:gd name="T85" fmla="*/ 360 h 846"/>
                  <a:gd name="T86" fmla="*/ 375 w 854"/>
                  <a:gd name="T87" fmla="*/ 237 h 846"/>
                  <a:gd name="T88" fmla="*/ 375 w 854"/>
                  <a:gd name="T89" fmla="*/ 194 h 846"/>
                  <a:gd name="T90" fmla="*/ 385 w 854"/>
                  <a:gd name="T91" fmla="*/ 165 h 846"/>
                  <a:gd name="T92" fmla="*/ 414 w 854"/>
                  <a:gd name="T93" fmla="*/ 150 h 846"/>
                  <a:gd name="T94" fmla="*/ 427 w 854"/>
                  <a:gd name="T95" fmla="*/ 515 h 846"/>
                  <a:gd name="T96" fmla="*/ 406 w 854"/>
                  <a:gd name="T97" fmla="*/ 510 h 846"/>
                  <a:gd name="T98" fmla="*/ 381 w 854"/>
                  <a:gd name="T99" fmla="*/ 490 h 846"/>
                  <a:gd name="T100" fmla="*/ 373 w 854"/>
                  <a:gd name="T101" fmla="*/ 458 h 846"/>
                  <a:gd name="T102" fmla="*/ 377 w 854"/>
                  <a:gd name="T103" fmla="*/ 438 h 846"/>
                  <a:gd name="T104" fmla="*/ 395 w 854"/>
                  <a:gd name="T105" fmla="*/ 412 h 846"/>
                  <a:gd name="T106" fmla="*/ 427 w 854"/>
                  <a:gd name="T107" fmla="*/ 404 h 846"/>
                  <a:gd name="T108" fmla="*/ 450 w 854"/>
                  <a:gd name="T109" fmla="*/ 408 h 846"/>
                  <a:gd name="T110" fmla="*/ 473 w 854"/>
                  <a:gd name="T111" fmla="*/ 427 h 846"/>
                  <a:gd name="T112" fmla="*/ 483 w 854"/>
                  <a:gd name="T113" fmla="*/ 458 h 846"/>
                  <a:gd name="T114" fmla="*/ 479 w 854"/>
                  <a:gd name="T115" fmla="*/ 479 h 846"/>
                  <a:gd name="T116" fmla="*/ 458 w 854"/>
                  <a:gd name="T117" fmla="*/ 504 h 846"/>
                  <a:gd name="T118" fmla="*/ 427 w 854"/>
                  <a:gd name="T119" fmla="*/ 515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54" h="846">
                    <a:moveTo>
                      <a:pt x="854" y="329"/>
                    </a:moveTo>
                    <a:lnTo>
                      <a:pt x="854" y="329"/>
                    </a:lnTo>
                    <a:lnTo>
                      <a:pt x="852" y="296"/>
                    </a:lnTo>
                    <a:lnTo>
                      <a:pt x="845" y="262"/>
                    </a:lnTo>
                    <a:lnTo>
                      <a:pt x="835" y="231"/>
                    </a:lnTo>
                    <a:lnTo>
                      <a:pt x="820" y="202"/>
                    </a:lnTo>
                    <a:lnTo>
                      <a:pt x="804" y="173"/>
                    </a:lnTo>
                    <a:lnTo>
                      <a:pt x="781" y="146"/>
                    </a:lnTo>
                    <a:lnTo>
                      <a:pt x="758" y="119"/>
                    </a:lnTo>
                    <a:lnTo>
                      <a:pt x="729" y="96"/>
                    </a:lnTo>
                    <a:lnTo>
                      <a:pt x="700" y="75"/>
                    </a:lnTo>
                    <a:lnTo>
                      <a:pt x="666" y="56"/>
                    </a:lnTo>
                    <a:lnTo>
                      <a:pt x="631" y="40"/>
                    </a:lnTo>
                    <a:lnTo>
                      <a:pt x="593" y="25"/>
                    </a:lnTo>
                    <a:lnTo>
                      <a:pt x="554" y="15"/>
                    </a:lnTo>
                    <a:lnTo>
                      <a:pt x="514" y="6"/>
                    </a:lnTo>
                    <a:lnTo>
                      <a:pt x="470" y="2"/>
                    </a:lnTo>
                    <a:lnTo>
                      <a:pt x="427" y="0"/>
                    </a:lnTo>
                    <a:lnTo>
                      <a:pt x="427" y="0"/>
                    </a:lnTo>
                    <a:lnTo>
                      <a:pt x="383" y="2"/>
                    </a:lnTo>
                    <a:lnTo>
                      <a:pt x="341" y="6"/>
                    </a:lnTo>
                    <a:lnTo>
                      <a:pt x="300" y="15"/>
                    </a:lnTo>
                    <a:lnTo>
                      <a:pt x="262" y="25"/>
                    </a:lnTo>
                    <a:lnTo>
                      <a:pt x="225" y="40"/>
                    </a:lnTo>
                    <a:lnTo>
                      <a:pt x="189" y="56"/>
                    </a:lnTo>
                    <a:lnTo>
                      <a:pt x="156" y="75"/>
                    </a:lnTo>
                    <a:lnTo>
                      <a:pt x="125" y="96"/>
                    </a:lnTo>
                    <a:lnTo>
                      <a:pt x="98" y="119"/>
                    </a:lnTo>
                    <a:lnTo>
                      <a:pt x="73" y="146"/>
                    </a:lnTo>
                    <a:lnTo>
                      <a:pt x="52" y="173"/>
                    </a:lnTo>
                    <a:lnTo>
                      <a:pt x="33" y="202"/>
                    </a:lnTo>
                    <a:lnTo>
                      <a:pt x="18" y="231"/>
                    </a:lnTo>
                    <a:lnTo>
                      <a:pt x="8" y="262"/>
                    </a:lnTo>
                    <a:lnTo>
                      <a:pt x="2" y="29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2" y="362"/>
                    </a:lnTo>
                    <a:lnTo>
                      <a:pt x="8" y="394"/>
                    </a:lnTo>
                    <a:lnTo>
                      <a:pt x="18" y="425"/>
                    </a:lnTo>
                    <a:lnTo>
                      <a:pt x="31" y="454"/>
                    </a:lnTo>
                    <a:lnTo>
                      <a:pt x="50" y="483"/>
                    </a:lnTo>
                    <a:lnTo>
                      <a:pt x="68" y="508"/>
                    </a:lnTo>
                    <a:lnTo>
                      <a:pt x="91" y="533"/>
                    </a:lnTo>
                    <a:lnTo>
                      <a:pt x="118" y="556"/>
                    </a:lnTo>
                    <a:lnTo>
                      <a:pt x="148" y="579"/>
                    </a:lnTo>
                    <a:lnTo>
                      <a:pt x="179" y="598"/>
                    </a:lnTo>
                    <a:lnTo>
                      <a:pt x="212" y="615"/>
                    </a:lnTo>
                    <a:lnTo>
                      <a:pt x="248" y="629"/>
                    </a:lnTo>
                    <a:lnTo>
                      <a:pt x="285" y="640"/>
                    </a:lnTo>
                    <a:lnTo>
                      <a:pt x="325" y="650"/>
                    </a:lnTo>
                    <a:lnTo>
                      <a:pt x="364" y="656"/>
                    </a:lnTo>
                    <a:lnTo>
                      <a:pt x="406" y="658"/>
                    </a:lnTo>
                    <a:lnTo>
                      <a:pt x="406" y="658"/>
                    </a:lnTo>
                    <a:lnTo>
                      <a:pt x="414" y="660"/>
                    </a:lnTo>
                    <a:lnTo>
                      <a:pt x="414" y="660"/>
                    </a:lnTo>
                    <a:lnTo>
                      <a:pt x="414" y="683"/>
                    </a:lnTo>
                    <a:lnTo>
                      <a:pt x="410" y="702"/>
                    </a:lnTo>
                    <a:lnTo>
                      <a:pt x="406" y="721"/>
                    </a:lnTo>
                    <a:lnTo>
                      <a:pt x="402" y="738"/>
                    </a:lnTo>
                    <a:lnTo>
                      <a:pt x="393" y="754"/>
                    </a:lnTo>
                    <a:lnTo>
                      <a:pt x="385" y="767"/>
                    </a:lnTo>
                    <a:lnTo>
                      <a:pt x="377" y="779"/>
                    </a:lnTo>
                    <a:lnTo>
                      <a:pt x="366" y="790"/>
                    </a:lnTo>
                    <a:lnTo>
                      <a:pt x="345" y="808"/>
                    </a:lnTo>
                    <a:lnTo>
                      <a:pt x="323" y="823"/>
                    </a:lnTo>
                    <a:lnTo>
                      <a:pt x="300" y="835"/>
                    </a:lnTo>
                    <a:lnTo>
                      <a:pt x="281" y="844"/>
                    </a:lnTo>
                    <a:lnTo>
                      <a:pt x="281" y="844"/>
                    </a:lnTo>
                    <a:lnTo>
                      <a:pt x="310" y="846"/>
                    </a:lnTo>
                    <a:lnTo>
                      <a:pt x="337" y="844"/>
                    </a:lnTo>
                    <a:lnTo>
                      <a:pt x="364" y="842"/>
                    </a:lnTo>
                    <a:lnTo>
                      <a:pt x="391" y="835"/>
                    </a:lnTo>
                    <a:lnTo>
                      <a:pt x="418" y="827"/>
                    </a:lnTo>
                    <a:lnTo>
                      <a:pt x="443" y="819"/>
                    </a:lnTo>
                    <a:lnTo>
                      <a:pt x="466" y="806"/>
                    </a:lnTo>
                    <a:lnTo>
                      <a:pt x="489" y="792"/>
                    </a:lnTo>
                    <a:lnTo>
                      <a:pt x="510" y="775"/>
                    </a:lnTo>
                    <a:lnTo>
                      <a:pt x="529" y="758"/>
                    </a:lnTo>
                    <a:lnTo>
                      <a:pt x="548" y="740"/>
                    </a:lnTo>
                    <a:lnTo>
                      <a:pt x="564" y="719"/>
                    </a:lnTo>
                    <a:lnTo>
                      <a:pt x="577" y="698"/>
                    </a:lnTo>
                    <a:lnTo>
                      <a:pt x="589" y="677"/>
                    </a:lnTo>
                    <a:lnTo>
                      <a:pt x="600" y="652"/>
                    </a:lnTo>
                    <a:lnTo>
                      <a:pt x="606" y="629"/>
                    </a:lnTo>
                    <a:lnTo>
                      <a:pt x="606" y="629"/>
                    </a:lnTo>
                    <a:lnTo>
                      <a:pt x="606" y="629"/>
                    </a:lnTo>
                    <a:lnTo>
                      <a:pt x="633" y="619"/>
                    </a:lnTo>
                    <a:lnTo>
                      <a:pt x="658" y="606"/>
                    </a:lnTo>
                    <a:lnTo>
                      <a:pt x="683" y="594"/>
                    </a:lnTo>
                    <a:lnTo>
                      <a:pt x="706" y="579"/>
                    </a:lnTo>
                    <a:lnTo>
                      <a:pt x="729" y="563"/>
                    </a:lnTo>
                    <a:lnTo>
                      <a:pt x="750" y="546"/>
                    </a:lnTo>
                    <a:lnTo>
                      <a:pt x="768" y="529"/>
                    </a:lnTo>
                    <a:lnTo>
                      <a:pt x="785" y="510"/>
                    </a:lnTo>
                    <a:lnTo>
                      <a:pt x="802" y="490"/>
                    </a:lnTo>
                    <a:lnTo>
                      <a:pt x="814" y="469"/>
                    </a:lnTo>
                    <a:lnTo>
                      <a:pt x="827" y="448"/>
                    </a:lnTo>
                    <a:lnTo>
                      <a:pt x="837" y="425"/>
                    </a:lnTo>
                    <a:lnTo>
                      <a:pt x="843" y="402"/>
                    </a:lnTo>
                    <a:lnTo>
                      <a:pt x="850" y="379"/>
                    </a:lnTo>
                    <a:lnTo>
                      <a:pt x="854" y="354"/>
                    </a:lnTo>
                    <a:lnTo>
                      <a:pt x="854" y="329"/>
                    </a:lnTo>
                    <a:lnTo>
                      <a:pt x="854" y="329"/>
                    </a:lnTo>
                    <a:close/>
                    <a:moveTo>
                      <a:pt x="427" y="150"/>
                    </a:moveTo>
                    <a:lnTo>
                      <a:pt x="427" y="150"/>
                    </a:lnTo>
                    <a:lnTo>
                      <a:pt x="441" y="150"/>
                    </a:lnTo>
                    <a:lnTo>
                      <a:pt x="452" y="154"/>
                    </a:lnTo>
                    <a:lnTo>
                      <a:pt x="462" y="158"/>
                    </a:lnTo>
                    <a:lnTo>
                      <a:pt x="468" y="165"/>
                    </a:lnTo>
                    <a:lnTo>
                      <a:pt x="475" y="173"/>
                    </a:lnTo>
                    <a:lnTo>
                      <a:pt x="479" y="183"/>
                    </a:lnTo>
                    <a:lnTo>
                      <a:pt x="481" y="194"/>
                    </a:lnTo>
                    <a:lnTo>
                      <a:pt x="481" y="206"/>
                    </a:lnTo>
                    <a:lnTo>
                      <a:pt x="481" y="206"/>
                    </a:lnTo>
                    <a:lnTo>
                      <a:pt x="479" y="237"/>
                    </a:lnTo>
                    <a:lnTo>
                      <a:pt x="475" y="273"/>
                    </a:lnTo>
                    <a:lnTo>
                      <a:pt x="468" y="315"/>
                    </a:lnTo>
                    <a:lnTo>
                      <a:pt x="458" y="360"/>
                    </a:lnTo>
                    <a:lnTo>
                      <a:pt x="458" y="360"/>
                    </a:lnTo>
                    <a:lnTo>
                      <a:pt x="456" y="371"/>
                    </a:lnTo>
                    <a:lnTo>
                      <a:pt x="450" y="379"/>
                    </a:lnTo>
                    <a:lnTo>
                      <a:pt x="441" y="383"/>
                    </a:lnTo>
                    <a:lnTo>
                      <a:pt x="427" y="385"/>
                    </a:lnTo>
                    <a:lnTo>
                      <a:pt x="427" y="385"/>
                    </a:lnTo>
                    <a:lnTo>
                      <a:pt x="414" y="383"/>
                    </a:lnTo>
                    <a:lnTo>
                      <a:pt x="406" y="379"/>
                    </a:lnTo>
                    <a:lnTo>
                      <a:pt x="400" y="371"/>
                    </a:lnTo>
                    <a:lnTo>
                      <a:pt x="395" y="360"/>
                    </a:lnTo>
                    <a:lnTo>
                      <a:pt x="395" y="360"/>
                    </a:lnTo>
                    <a:lnTo>
                      <a:pt x="387" y="315"/>
                    </a:lnTo>
                    <a:lnTo>
                      <a:pt x="379" y="273"/>
                    </a:lnTo>
                    <a:lnTo>
                      <a:pt x="375" y="237"/>
                    </a:lnTo>
                    <a:lnTo>
                      <a:pt x="375" y="206"/>
                    </a:lnTo>
                    <a:lnTo>
                      <a:pt x="375" y="206"/>
                    </a:lnTo>
                    <a:lnTo>
                      <a:pt x="375" y="194"/>
                    </a:lnTo>
                    <a:lnTo>
                      <a:pt x="377" y="183"/>
                    </a:lnTo>
                    <a:lnTo>
                      <a:pt x="381" y="173"/>
                    </a:lnTo>
                    <a:lnTo>
                      <a:pt x="385" y="165"/>
                    </a:lnTo>
                    <a:lnTo>
                      <a:pt x="393" y="158"/>
                    </a:lnTo>
                    <a:lnTo>
                      <a:pt x="402" y="154"/>
                    </a:lnTo>
                    <a:lnTo>
                      <a:pt x="414" y="150"/>
                    </a:lnTo>
                    <a:lnTo>
                      <a:pt x="427" y="150"/>
                    </a:lnTo>
                    <a:lnTo>
                      <a:pt x="427" y="150"/>
                    </a:lnTo>
                    <a:close/>
                    <a:moveTo>
                      <a:pt x="427" y="515"/>
                    </a:moveTo>
                    <a:lnTo>
                      <a:pt x="427" y="515"/>
                    </a:lnTo>
                    <a:lnTo>
                      <a:pt x="416" y="513"/>
                    </a:lnTo>
                    <a:lnTo>
                      <a:pt x="406" y="510"/>
                    </a:lnTo>
                    <a:lnTo>
                      <a:pt x="395" y="504"/>
                    </a:lnTo>
                    <a:lnTo>
                      <a:pt x="389" y="498"/>
                    </a:lnTo>
                    <a:lnTo>
                      <a:pt x="381" y="490"/>
                    </a:lnTo>
                    <a:lnTo>
                      <a:pt x="377" y="479"/>
                    </a:lnTo>
                    <a:lnTo>
                      <a:pt x="373" y="469"/>
                    </a:lnTo>
                    <a:lnTo>
                      <a:pt x="373" y="458"/>
                    </a:lnTo>
                    <a:lnTo>
                      <a:pt x="373" y="458"/>
                    </a:lnTo>
                    <a:lnTo>
                      <a:pt x="373" y="448"/>
                    </a:lnTo>
                    <a:lnTo>
                      <a:pt x="377" y="438"/>
                    </a:lnTo>
                    <a:lnTo>
                      <a:pt x="381" y="427"/>
                    </a:lnTo>
                    <a:lnTo>
                      <a:pt x="389" y="419"/>
                    </a:lnTo>
                    <a:lnTo>
                      <a:pt x="395" y="412"/>
                    </a:lnTo>
                    <a:lnTo>
                      <a:pt x="406" y="408"/>
                    </a:lnTo>
                    <a:lnTo>
                      <a:pt x="416" y="404"/>
                    </a:lnTo>
                    <a:lnTo>
                      <a:pt x="427" y="404"/>
                    </a:lnTo>
                    <a:lnTo>
                      <a:pt x="427" y="404"/>
                    </a:lnTo>
                    <a:lnTo>
                      <a:pt x="439" y="404"/>
                    </a:lnTo>
                    <a:lnTo>
                      <a:pt x="450" y="408"/>
                    </a:lnTo>
                    <a:lnTo>
                      <a:pt x="458" y="412"/>
                    </a:lnTo>
                    <a:lnTo>
                      <a:pt x="466" y="419"/>
                    </a:lnTo>
                    <a:lnTo>
                      <a:pt x="473" y="427"/>
                    </a:lnTo>
                    <a:lnTo>
                      <a:pt x="479" y="438"/>
                    </a:lnTo>
                    <a:lnTo>
                      <a:pt x="481" y="448"/>
                    </a:lnTo>
                    <a:lnTo>
                      <a:pt x="483" y="458"/>
                    </a:lnTo>
                    <a:lnTo>
                      <a:pt x="483" y="458"/>
                    </a:lnTo>
                    <a:lnTo>
                      <a:pt x="481" y="469"/>
                    </a:lnTo>
                    <a:lnTo>
                      <a:pt x="479" y="479"/>
                    </a:lnTo>
                    <a:lnTo>
                      <a:pt x="473" y="490"/>
                    </a:lnTo>
                    <a:lnTo>
                      <a:pt x="466" y="498"/>
                    </a:lnTo>
                    <a:lnTo>
                      <a:pt x="458" y="504"/>
                    </a:lnTo>
                    <a:lnTo>
                      <a:pt x="450" y="510"/>
                    </a:lnTo>
                    <a:lnTo>
                      <a:pt x="439" y="513"/>
                    </a:lnTo>
                    <a:lnTo>
                      <a:pt x="427" y="515"/>
                    </a:lnTo>
                    <a:lnTo>
                      <a:pt x="427" y="5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18">
            <a:extLst>
              <a:ext uri="{FF2B5EF4-FFF2-40B4-BE49-F238E27FC236}">
                <a16:creationId xmlns:a16="http://schemas.microsoft.com/office/drawing/2014/main" id="{D0CAB1D9-3279-4218-B859-084E17213BDD}"/>
              </a:ext>
            </a:extLst>
          </p:cNvPr>
          <p:cNvGrpSpPr/>
          <p:nvPr/>
        </p:nvGrpSpPr>
        <p:grpSpPr>
          <a:xfrm>
            <a:off x="6994066" y="2380611"/>
            <a:ext cx="1068567" cy="1068567"/>
            <a:chOff x="9427336" y="3395192"/>
            <a:chExt cx="1622739" cy="1622739"/>
          </a:xfrm>
        </p:grpSpPr>
        <p:sp>
          <p:nvSpPr>
            <p:cNvPr id="98" name="Oval 7">
              <a:extLst>
                <a:ext uri="{FF2B5EF4-FFF2-40B4-BE49-F238E27FC236}">
                  <a16:creationId xmlns:a16="http://schemas.microsoft.com/office/drawing/2014/main" id="{13D8BA2D-6E4C-4A1A-AEF3-18FD075FFF51}"/>
                </a:ext>
              </a:extLst>
            </p:cNvPr>
            <p:cNvSpPr/>
            <p:nvPr/>
          </p:nvSpPr>
          <p:spPr>
            <a:xfrm>
              <a:off x="9427336" y="3395192"/>
              <a:ext cx="1622739" cy="1622739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9" name="组合 35">
              <a:extLst>
                <a:ext uri="{FF2B5EF4-FFF2-40B4-BE49-F238E27FC236}">
                  <a16:creationId xmlns:a16="http://schemas.microsoft.com/office/drawing/2014/main" id="{81954B97-605C-4CD9-A3F3-8D54BB7CE6AD}"/>
                </a:ext>
              </a:extLst>
            </p:cNvPr>
            <p:cNvGrpSpPr/>
            <p:nvPr/>
          </p:nvGrpSpPr>
          <p:grpSpPr>
            <a:xfrm>
              <a:off x="9805398" y="3899137"/>
              <a:ext cx="866615" cy="614849"/>
              <a:chOff x="328613" y="4324350"/>
              <a:chExt cx="1841500" cy="1306513"/>
            </a:xfrm>
            <a:solidFill>
              <a:schemeClr val="tx1"/>
            </a:solidFill>
          </p:grpSpPr>
          <p:sp>
            <p:nvSpPr>
              <p:cNvPr id="100" name="Freeform 42">
                <a:extLst>
                  <a:ext uri="{FF2B5EF4-FFF2-40B4-BE49-F238E27FC236}">
                    <a16:creationId xmlns:a16="http://schemas.microsoft.com/office/drawing/2014/main" id="{1B0C5F53-246F-4254-B8D7-329D7333D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13" y="5019675"/>
                <a:ext cx="1385887" cy="611188"/>
              </a:xfrm>
              <a:custGeom>
                <a:avLst/>
                <a:gdLst>
                  <a:gd name="T0" fmla="*/ 804 w 873"/>
                  <a:gd name="T1" fmla="*/ 281 h 385"/>
                  <a:gd name="T2" fmla="*/ 804 w 873"/>
                  <a:gd name="T3" fmla="*/ 281 h 385"/>
                  <a:gd name="T4" fmla="*/ 779 w 873"/>
                  <a:gd name="T5" fmla="*/ 279 h 385"/>
                  <a:gd name="T6" fmla="*/ 779 w 873"/>
                  <a:gd name="T7" fmla="*/ 279 h 385"/>
                  <a:gd name="T8" fmla="*/ 750 w 873"/>
                  <a:gd name="T9" fmla="*/ 277 h 385"/>
                  <a:gd name="T10" fmla="*/ 721 w 873"/>
                  <a:gd name="T11" fmla="*/ 268 h 385"/>
                  <a:gd name="T12" fmla="*/ 694 w 873"/>
                  <a:gd name="T13" fmla="*/ 260 h 385"/>
                  <a:gd name="T14" fmla="*/ 667 w 873"/>
                  <a:gd name="T15" fmla="*/ 247 h 385"/>
                  <a:gd name="T16" fmla="*/ 642 w 873"/>
                  <a:gd name="T17" fmla="*/ 233 h 385"/>
                  <a:gd name="T18" fmla="*/ 617 w 873"/>
                  <a:gd name="T19" fmla="*/ 214 h 385"/>
                  <a:gd name="T20" fmla="*/ 596 w 873"/>
                  <a:gd name="T21" fmla="*/ 195 h 385"/>
                  <a:gd name="T22" fmla="*/ 575 w 873"/>
                  <a:gd name="T23" fmla="*/ 172 h 385"/>
                  <a:gd name="T24" fmla="*/ 575 w 873"/>
                  <a:gd name="T25" fmla="*/ 172 h 385"/>
                  <a:gd name="T26" fmla="*/ 554 w 873"/>
                  <a:gd name="T27" fmla="*/ 147 h 385"/>
                  <a:gd name="T28" fmla="*/ 537 w 873"/>
                  <a:gd name="T29" fmla="*/ 118 h 385"/>
                  <a:gd name="T30" fmla="*/ 525 w 873"/>
                  <a:gd name="T31" fmla="*/ 89 h 385"/>
                  <a:gd name="T32" fmla="*/ 515 w 873"/>
                  <a:gd name="T33" fmla="*/ 58 h 385"/>
                  <a:gd name="T34" fmla="*/ 435 w 873"/>
                  <a:gd name="T35" fmla="*/ 147 h 385"/>
                  <a:gd name="T36" fmla="*/ 308 w 873"/>
                  <a:gd name="T37" fmla="*/ 0 h 385"/>
                  <a:gd name="T38" fmla="*/ 308 w 873"/>
                  <a:gd name="T39" fmla="*/ 0 h 385"/>
                  <a:gd name="T40" fmla="*/ 279 w 873"/>
                  <a:gd name="T41" fmla="*/ 12 h 385"/>
                  <a:gd name="T42" fmla="*/ 250 w 873"/>
                  <a:gd name="T43" fmla="*/ 25 h 385"/>
                  <a:gd name="T44" fmla="*/ 223 w 873"/>
                  <a:gd name="T45" fmla="*/ 39 h 385"/>
                  <a:gd name="T46" fmla="*/ 198 w 873"/>
                  <a:gd name="T47" fmla="*/ 58 h 385"/>
                  <a:gd name="T48" fmla="*/ 173 w 873"/>
                  <a:gd name="T49" fmla="*/ 77 h 385"/>
                  <a:gd name="T50" fmla="*/ 150 w 873"/>
                  <a:gd name="T51" fmla="*/ 97 h 385"/>
                  <a:gd name="T52" fmla="*/ 127 w 873"/>
                  <a:gd name="T53" fmla="*/ 120 h 385"/>
                  <a:gd name="T54" fmla="*/ 106 w 873"/>
                  <a:gd name="T55" fmla="*/ 143 h 385"/>
                  <a:gd name="T56" fmla="*/ 87 w 873"/>
                  <a:gd name="T57" fmla="*/ 170 h 385"/>
                  <a:gd name="T58" fmla="*/ 69 w 873"/>
                  <a:gd name="T59" fmla="*/ 197 h 385"/>
                  <a:gd name="T60" fmla="*/ 52 w 873"/>
                  <a:gd name="T61" fmla="*/ 225 h 385"/>
                  <a:gd name="T62" fmla="*/ 40 w 873"/>
                  <a:gd name="T63" fmla="*/ 256 h 385"/>
                  <a:gd name="T64" fmla="*/ 27 w 873"/>
                  <a:gd name="T65" fmla="*/ 285 h 385"/>
                  <a:gd name="T66" fmla="*/ 15 w 873"/>
                  <a:gd name="T67" fmla="*/ 318 h 385"/>
                  <a:gd name="T68" fmla="*/ 6 w 873"/>
                  <a:gd name="T69" fmla="*/ 352 h 385"/>
                  <a:gd name="T70" fmla="*/ 0 w 873"/>
                  <a:gd name="T71" fmla="*/ 385 h 385"/>
                  <a:gd name="T72" fmla="*/ 873 w 873"/>
                  <a:gd name="T73" fmla="*/ 385 h 385"/>
                  <a:gd name="T74" fmla="*/ 873 w 873"/>
                  <a:gd name="T75" fmla="*/ 385 h 385"/>
                  <a:gd name="T76" fmla="*/ 867 w 873"/>
                  <a:gd name="T77" fmla="*/ 358 h 385"/>
                  <a:gd name="T78" fmla="*/ 860 w 873"/>
                  <a:gd name="T79" fmla="*/ 331 h 385"/>
                  <a:gd name="T80" fmla="*/ 852 w 873"/>
                  <a:gd name="T81" fmla="*/ 304 h 385"/>
                  <a:gd name="T82" fmla="*/ 844 w 873"/>
                  <a:gd name="T83" fmla="*/ 279 h 385"/>
                  <a:gd name="T84" fmla="*/ 844 w 873"/>
                  <a:gd name="T85" fmla="*/ 279 h 385"/>
                  <a:gd name="T86" fmla="*/ 823 w 873"/>
                  <a:gd name="T87" fmla="*/ 281 h 385"/>
                  <a:gd name="T88" fmla="*/ 804 w 873"/>
                  <a:gd name="T89" fmla="*/ 281 h 385"/>
                  <a:gd name="T90" fmla="*/ 804 w 873"/>
                  <a:gd name="T91" fmla="*/ 281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3" h="385">
                    <a:moveTo>
                      <a:pt x="804" y="281"/>
                    </a:moveTo>
                    <a:lnTo>
                      <a:pt x="804" y="281"/>
                    </a:lnTo>
                    <a:lnTo>
                      <a:pt x="779" y="279"/>
                    </a:lnTo>
                    <a:lnTo>
                      <a:pt x="779" y="279"/>
                    </a:lnTo>
                    <a:lnTo>
                      <a:pt x="750" y="277"/>
                    </a:lnTo>
                    <a:lnTo>
                      <a:pt x="721" y="268"/>
                    </a:lnTo>
                    <a:lnTo>
                      <a:pt x="694" y="260"/>
                    </a:lnTo>
                    <a:lnTo>
                      <a:pt x="667" y="247"/>
                    </a:lnTo>
                    <a:lnTo>
                      <a:pt x="642" y="233"/>
                    </a:lnTo>
                    <a:lnTo>
                      <a:pt x="617" y="214"/>
                    </a:lnTo>
                    <a:lnTo>
                      <a:pt x="596" y="195"/>
                    </a:lnTo>
                    <a:lnTo>
                      <a:pt x="575" y="172"/>
                    </a:lnTo>
                    <a:lnTo>
                      <a:pt x="575" y="172"/>
                    </a:lnTo>
                    <a:lnTo>
                      <a:pt x="554" y="147"/>
                    </a:lnTo>
                    <a:lnTo>
                      <a:pt x="537" y="118"/>
                    </a:lnTo>
                    <a:lnTo>
                      <a:pt x="525" y="89"/>
                    </a:lnTo>
                    <a:lnTo>
                      <a:pt x="515" y="58"/>
                    </a:lnTo>
                    <a:lnTo>
                      <a:pt x="435" y="147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79" y="12"/>
                    </a:lnTo>
                    <a:lnTo>
                      <a:pt x="250" y="25"/>
                    </a:lnTo>
                    <a:lnTo>
                      <a:pt x="223" y="39"/>
                    </a:lnTo>
                    <a:lnTo>
                      <a:pt x="198" y="58"/>
                    </a:lnTo>
                    <a:lnTo>
                      <a:pt x="173" y="77"/>
                    </a:lnTo>
                    <a:lnTo>
                      <a:pt x="150" y="97"/>
                    </a:lnTo>
                    <a:lnTo>
                      <a:pt x="127" y="120"/>
                    </a:lnTo>
                    <a:lnTo>
                      <a:pt x="106" y="143"/>
                    </a:lnTo>
                    <a:lnTo>
                      <a:pt x="87" y="170"/>
                    </a:lnTo>
                    <a:lnTo>
                      <a:pt x="69" y="197"/>
                    </a:lnTo>
                    <a:lnTo>
                      <a:pt x="52" y="225"/>
                    </a:lnTo>
                    <a:lnTo>
                      <a:pt x="40" y="256"/>
                    </a:lnTo>
                    <a:lnTo>
                      <a:pt x="27" y="285"/>
                    </a:lnTo>
                    <a:lnTo>
                      <a:pt x="15" y="318"/>
                    </a:lnTo>
                    <a:lnTo>
                      <a:pt x="6" y="352"/>
                    </a:lnTo>
                    <a:lnTo>
                      <a:pt x="0" y="385"/>
                    </a:lnTo>
                    <a:lnTo>
                      <a:pt x="873" y="385"/>
                    </a:lnTo>
                    <a:lnTo>
                      <a:pt x="873" y="385"/>
                    </a:lnTo>
                    <a:lnTo>
                      <a:pt x="867" y="358"/>
                    </a:lnTo>
                    <a:lnTo>
                      <a:pt x="860" y="331"/>
                    </a:lnTo>
                    <a:lnTo>
                      <a:pt x="852" y="304"/>
                    </a:lnTo>
                    <a:lnTo>
                      <a:pt x="844" y="279"/>
                    </a:lnTo>
                    <a:lnTo>
                      <a:pt x="844" y="279"/>
                    </a:lnTo>
                    <a:lnTo>
                      <a:pt x="823" y="281"/>
                    </a:lnTo>
                    <a:lnTo>
                      <a:pt x="804" y="281"/>
                    </a:lnTo>
                    <a:lnTo>
                      <a:pt x="804" y="2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43">
                <a:extLst>
                  <a:ext uri="{FF2B5EF4-FFF2-40B4-BE49-F238E27FC236}">
                    <a16:creationId xmlns:a16="http://schemas.microsoft.com/office/drawing/2014/main" id="{CA176C60-C654-4238-A355-90F56476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25" y="4324350"/>
                <a:ext cx="668337" cy="677863"/>
              </a:xfrm>
              <a:custGeom>
                <a:avLst/>
                <a:gdLst>
                  <a:gd name="T0" fmla="*/ 283 w 421"/>
                  <a:gd name="T1" fmla="*/ 392 h 427"/>
                  <a:gd name="T2" fmla="*/ 298 w 421"/>
                  <a:gd name="T3" fmla="*/ 323 h 427"/>
                  <a:gd name="T4" fmla="*/ 327 w 421"/>
                  <a:gd name="T5" fmla="*/ 260 h 427"/>
                  <a:gd name="T6" fmla="*/ 369 w 421"/>
                  <a:gd name="T7" fmla="*/ 208 h 427"/>
                  <a:gd name="T8" fmla="*/ 421 w 421"/>
                  <a:gd name="T9" fmla="*/ 165 h 427"/>
                  <a:gd name="T10" fmla="*/ 417 w 421"/>
                  <a:gd name="T11" fmla="*/ 148 h 427"/>
                  <a:gd name="T12" fmla="*/ 402 w 421"/>
                  <a:gd name="T13" fmla="*/ 115 h 427"/>
                  <a:gd name="T14" fmla="*/ 383 w 421"/>
                  <a:gd name="T15" fmla="*/ 85 h 427"/>
                  <a:gd name="T16" fmla="*/ 360 w 421"/>
                  <a:gd name="T17" fmla="*/ 58 h 427"/>
                  <a:gd name="T18" fmla="*/ 333 w 421"/>
                  <a:gd name="T19" fmla="*/ 37 h 427"/>
                  <a:gd name="T20" fmla="*/ 302 w 421"/>
                  <a:gd name="T21" fmla="*/ 19 h 427"/>
                  <a:gd name="T22" fmla="*/ 269 w 421"/>
                  <a:gd name="T23" fmla="*/ 6 h 427"/>
                  <a:gd name="T24" fmla="*/ 231 w 421"/>
                  <a:gd name="T25" fmla="*/ 0 h 427"/>
                  <a:gd name="T26" fmla="*/ 212 w 421"/>
                  <a:gd name="T27" fmla="*/ 0 h 427"/>
                  <a:gd name="T28" fmla="*/ 171 w 421"/>
                  <a:gd name="T29" fmla="*/ 4 h 427"/>
                  <a:gd name="T30" fmla="*/ 129 w 421"/>
                  <a:gd name="T31" fmla="*/ 17 h 427"/>
                  <a:gd name="T32" fmla="*/ 94 w 421"/>
                  <a:gd name="T33" fmla="*/ 35 h 427"/>
                  <a:gd name="T34" fmla="*/ 62 w 421"/>
                  <a:gd name="T35" fmla="*/ 62 h 427"/>
                  <a:gd name="T36" fmla="*/ 35 w 421"/>
                  <a:gd name="T37" fmla="*/ 94 h 427"/>
                  <a:gd name="T38" fmla="*/ 17 w 421"/>
                  <a:gd name="T39" fmla="*/ 131 h 427"/>
                  <a:gd name="T40" fmla="*/ 4 w 421"/>
                  <a:gd name="T41" fmla="*/ 171 h 427"/>
                  <a:gd name="T42" fmla="*/ 0 w 421"/>
                  <a:gd name="T43" fmla="*/ 212 h 427"/>
                  <a:gd name="T44" fmla="*/ 0 w 421"/>
                  <a:gd name="T45" fmla="*/ 235 h 427"/>
                  <a:gd name="T46" fmla="*/ 8 w 421"/>
                  <a:gd name="T47" fmla="*/ 277 h 427"/>
                  <a:gd name="T48" fmla="*/ 25 w 421"/>
                  <a:gd name="T49" fmla="*/ 315 h 427"/>
                  <a:gd name="T50" fmla="*/ 48 w 421"/>
                  <a:gd name="T51" fmla="*/ 350 h 427"/>
                  <a:gd name="T52" fmla="*/ 77 w 421"/>
                  <a:gd name="T53" fmla="*/ 379 h 427"/>
                  <a:gd name="T54" fmla="*/ 110 w 421"/>
                  <a:gd name="T55" fmla="*/ 402 h 427"/>
                  <a:gd name="T56" fmla="*/ 150 w 421"/>
                  <a:gd name="T57" fmla="*/ 417 h 427"/>
                  <a:gd name="T58" fmla="*/ 192 w 421"/>
                  <a:gd name="T59" fmla="*/ 425 h 427"/>
                  <a:gd name="T60" fmla="*/ 212 w 421"/>
                  <a:gd name="T61" fmla="*/ 427 h 427"/>
                  <a:gd name="T62" fmla="*/ 248 w 421"/>
                  <a:gd name="T63" fmla="*/ 423 h 427"/>
                  <a:gd name="T64" fmla="*/ 281 w 421"/>
                  <a:gd name="T65" fmla="*/ 415 h 427"/>
                  <a:gd name="T66" fmla="*/ 283 w 421"/>
                  <a:gd name="T67" fmla="*/ 39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1" h="427">
                    <a:moveTo>
                      <a:pt x="283" y="392"/>
                    </a:moveTo>
                    <a:lnTo>
                      <a:pt x="283" y="392"/>
                    </a:lnTo>
                    <a:lnTo>
                      <a:pt x="287" y="356"/>
                    </a:lnTo>
                    <a:lnTo>
                      <a:pt x="298" y="323"/>
                    </a:lnTo>
                    <a:lnTo>
                      <a:pt x="310" y="292"/>
                    </a:lnTo>
                    <a:lnTo>
                      <a:pt x="327" y="260"/>
                    </a:lnTo>
                    <a:lnTo>
                      <a:pt x="346" y="233"/>
                    </a:lnTo>
                    <a:lnTo>
                      <a:pt x="369" y="208"/>
                    </a:lnTo>
                    <a:lnTo>
                      <a:pt x="394" y="185"/>
                    </a:lnTo>
                    <a:lnTo>
                      <a:pt x="421" y="165"/>
                    </a:lnTo>
                    <a:lnTo>
                      <a:pt x="421" y="165"/>
                    </a:lnTo>
                    <a:lnTo>
                      <a:pt x="417" y="148"/>
                    </a:lnTo>
                    <a:lnTo>
                      <a:pt x="410" y="131"/>
                    </a:lnTo>
                    <a:lnTo>
                      <a:pt x="402" y="115"/>
                    </a:lnTo>
                    <a:lnTo>
                      <a:pt x="394" y="100"/>
                    </a:lnTo>
                    <a:lnTo>
                      <a:pt x="383" y="85"/>
                    </a:lnTo>
                    <a:lnTo>
                      <a:pt x="373" y="71"/>
                    </a:lnTo>
                    <a:lnTo>
                      <a:pt x="360" y="58"/>
                    </a:lnTo>
                    <a:lnTo>
                      <a:pt x="348" y="48"/>
                    </a:lnTo>
                    <a:lnTo>
                      <a:pt x="333" y="37"/>
                    </a:lnTo>
                    <a:lnTo>
                      <a:pt x="319" y="27"/>
                    </a:lnTo>
                    <a:lnTo>
                      <a:pt x="302" y="19"/>
                    </a:lnTo>
                    <a:lnTo>
                      <a:pt x="285" y="12"/>
                    </a:lnTo>
                    <a:lnTo>
                      <a:pt x="269" y="6"/>
                    </a:lnTo>
                    <a:lnTo>
                      <a:pt x="250" y="2"/>
                    </a:lnTo>
                    <a:lnTo>
                      <a:pt x="231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192" y="0"/>
                    </a:lnTo>
                    <a:lnTo>
                      <a:pt x="171" y="4"/>
                    </a:lnTo>
                    <a:lnTo>
                      <a:pt x="150" y="10"/>
                    </a:lnTo>
                    <a:lnTo>
                      <a:pt x="129" y="17"/>
                    </a:lnTo>
                    <a:lnTo>
                      <a:pt x="110" y="25"/>
                    </a:lnTo>
                    <a:lnTo>
                      <a:pt x="94" y="35"/>
                    </a:lnTo>
                    <a:lnTo>
                      <a:pt x="77" y="48"/>
                    </a:lnTo>
                    <a:lnTo>
                      <a:pt x="62" y="62"/>
                    </a:lnTo>
                    <a:lnTo>
                      <a:pt x="48" y="77"/>
                    </a:lnTo>
                    <a:lnTo>
                      <a:pt x="35" y="94"/>
                    </a:lnTo>
                    <a:lnTo>
                      <a:pt x="25" y="112"/>
                    </a:lnTo>
                    <a:lnTo>
                      <a:pt x="17" y="131"/>
                    </a:lnTo>
                    <a:lnTo>
                      <a:pt x="8" y="150"/>
                    </a:lnTo>
                    <a:lnTo>
                      <a:pt x="4" y="171"/>
                    </a:lnTo>
                    <a:lnTo>
                      <a:pt x="0" y="19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35"/>
                    </a:lnTo>
                    <a:lnTo>
                      <a:pt x="4" y="256"/>
                    </a:lnTo>
                    <a:lnTo>
                      <a:pt x="8" y="277"/>
                    </a:lnTo>
                    <a:lnTo>
                      <a:pt x="17" y="296"/>
                    </a:lnTo>
                    <a:lnTo>
                      <a:pt x="25" y="315"/>
                    </a:lnTo>
                    <a:lnTo>
                      <a:pt x="35" y="333"/>
                    </a:lnTo>
                    <a:lnTo>
                      <a:pt x="48" y="350"/>
                    </a:lnTo>
                    <a:lnTo>
                      <a:pt x="62" y="365"/>
                    </a:lnTo>
                    <a:lnTo>
                      <a:pt x="77" y="379"/>
                    </a:lnTo>
                    <a:lnTo>
                      <a:pt x="94" y="390"/>
                    </a:lnTo>
                    <a:lnTo>
                      <a:pt x="110" y="402"/>
                    </a:lnTo>
                    <a:lnTo>
                      <a:pt x="129" y="410"/>
                    </a:lnTo>
                    <a:lnTo>
                      <a:pt x="150" y="417"/>
                    </a:lnTo>
                    <a:lnTo>
                      <a:pt x="171" y="423"/>
                    </a:lnTo>
                    <a:lnTo>
                      <a:pt x="192" y="425"/>
                    </a:lnTo>
                    <a:lnTo>
                      <a:pt x="212" y="427"/>
                    </a:lnTo>
                    <a:lnTo>
                      <a:pt x="212" y="427"/>
                    </a:lnTo>
                    <a:lnTo>
                      <a:pt x="231" y="427"/>
                    </a:lnTo>
                    <a:lnTo>
                      <a:pt x="248" y="423"/>
                    </a:lnTo>
                    <a:lnTo>
                      <a:pt x="264" y="421"/>
                    </a:lnTo>
                    <a:lnTo>
                      <a:pt x="281" y="415"/>
                    </a:lnTo>
                    <a:lnTo>
                      <a:pt x="281" y="415"/>
                    </a:lnTo>
                    <a:lnTo>
                      <a:pt x="283" y="392"/>
                    </a:lnTo>
                    <a:lnTo>
                      <a:pt x="283" y="3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44">
                <a:extLst>
                  <a:ext uri="{FF2B5EF4-FFF2-40B4-BE49-F238E27FC236}">
                    <a16:creationId xmlns:a16="http://schemas.microsoft.com/office/drawing/2014/main" id="{091883CF-7041-497D-B3DD-AD5EDD848A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5388" y="4578350"/>
                <a:ext cx="974725" cy="1052513"/>
              </a:xfrm>
              <a:custGeom>
                <a:avLst/>
                <a:gdLst>
                  <a:gd name="T0" fmla="*/ 491 w 614"/>
                  <a:gd name="T1" fmla="*/ 371 h 663"/>
                  <a:gd name="T2" fmla="*/ 516 w 614"/>
                  <a:gd name="T3" fmla="*/ 282 h 663"/>
                  <a:gd name="T4" fmla="*/ 506 w 614"/>
                  <a:gd name="T5" fmla="*/ 180 h 663"/>
                  <a:gd name="T6" fmla="*/ 456 w 614"/>
                  <a:gd name="T7" fmla="*/ 92 h 663"/>
                  <a:gd name="T8" fmla="*/ 400 w 614"/>
                  <a:gd name="T9" fmla="*/ 42 h 663"/>
                  <a:gd name="T10" fmla="*/ 306 w 614"/>
                  <a:gd name="T11" fmla="*/ 5 h 663"/>
                  <a:gd name="T12" fmla="*/ 229 w 614"/>
                  <a:gd name="T13" fmla="*/ 2 h 663"/>
                  <a:gd name="T14" fmla="*/ 133 w 614"/>
                  <a:gd name="T15" fmla="*/ 32 h 663"/>
                  <a:gd name="T16" fmla="*/ 58 w 614"/>
                  <a:gd name="T17" fmla="*/ 96 h 663"/>
                  <a:gd name="T18" fmla="*/ 12 w 614"/>
                  <a:gd name="T19" fmla="*/ 184 h 663"/>
                  <a:gd name="T20" fmla="*/ 0 w 614"/>
                  <a:gd name="T21" fmla="*/ 261 h 663"/>
                  <a:gd name="T22" fmla="*/ 21 w 614"/>
                  <a:gd name="T23" fmla="*/ 359 h 663"/>
                  <a:gd name="T24" fmla="*/ 60 w 614"/>
                  <a:gd name="T25" fmla="*/ 423 h 663"/>
                  <a:gd name="T26" fmla="*/ 139 w 614"/>
                  <a:gd name="T27" fmla="*/ 488 h 663"/>
                  <a:gd name="T28" fmla="*/ 237 w 614"/>
                  <a:gd name="T29" fmla="*/ 515 h 663"/>
                  <a:gd name="T30" fmla="*/ 325 w 614"/>
                  <a:gd name="T31" fmla="*/ 509 h 663"/>
                  <a:gd name="T32" fmla="*/ 483 w 614"/>
                  <a:gd name="T33" fmla="*/ 646 h 663"/>
                  <a:gd name="T34" fmla="*/ 527 w 614"/>
                  <a:gd name="T35" fmla="*/ 663 h 663"/>
                  <a:gd name="T36" fmla="*/ 585 w 614"/>
                  <a:gd name="T37" fmla="*/ 644 h 663"/>
                  <a:gd name="T38" fmla="*/ 610 w 614"/>
                  <a:gd name="T39" fmla="*/ 607 h 663"/>
                  <a:gd name="T40" fmla="*/ 604 w 614"/>
                  <a:gd name="T41" fmla="*/ 546 h 663"/>
                  <a:gd name="T42" fmla="*/ 452 w 614"/>
                  <a:gd name="T43" fmla="*/ 275 h 663"/>
                  <a:gd name="T44" fmla="*/ 429 w 614"/>
                  <a:gd name="T45" fmla="*/ 348 h 663"/>
                  <a:gd name="T46" fmla="*/ 383 w 614"/>
                  <a:gd name="T47" fmla="*/ 407 h 663"/>
                  <a:gd name="T48" fmla="*/ 319 w 614"/>
                  <a:gd name="T49" fmla="*/ 442 h 663"/>
                  <a:gd name="T50" fmla="*/ 241 w 614"/>
                  <a:gd name="T51" fmla="*/ 450 h 663"/>
                  <a:gd name="T52" fmla="*/ 185 w 614"/>
                  <a:gd name="T53" fmla="*/ 436 h 663"/>
                  <a:gd name="T54" fmla="*/ 125 w 614"/>
                  <a:gd name="T55" fmla="*/ 396 h 663"/>
                  <a:gd name="T56" fmla="*/ 83 w 614"/>
                  <a:gd name="T57" fmla="*/ 334 h 663"/>
                  <a:gd name="T58" fmla="*/ 66 w 614"/>
                  <a:gd name="T59" fmla="*/ 261 h 663"/>
                  <a:gd name="T60" fmla="*/ 75 w 614"/>
                  <a:gd name="T61" fmla="*/ 203 h 663"/>
                  <a:gd name="T62" fmla="*/ 110 w 614"/>
                  <a:gd name="T63" fmla="*/ 136 h 663"/>
                  <a:gd name="T64" fmla="*/ 166 w 614"/>
                  <a:gd name="T65" fmla="*/ 90 h 663"/>
                  <a:gd name="T66" fmla="*/ 237 w 614"/>
                  <a:gd name="T67" fmla="*/ 67 h 663"/>
                  <a:gd name="T68" fmla="*/ 296 w 614"/>
                  <a:gd name="T69" fmla="*/ 69 h 663"/>
                  <a:gd name="T70" fmla="*/ 366 w 614"/>
                  <a:gd name="T71" fmla="*/ 96 h 663"/>
                  <a:gd name="T72" fmla="*/ 419 w 614"/>
                  <a:gd name="T73" fmla="*/ 148 h 663"/>
                  <a:gd name="T74" fmla="*/ 448 w 614"/>
                  <a:gd name="T75" fmla="*/ 217 h 663"/>
                  <a:gd name="T76" fmla="*/ 452 w 614"/>
                  <a:gd name="T77" fmla="*/ 275 h 663"/>
                  <a:gd name="T78" fmla="*/ 260 w 614"/>
                  <a:gd name="T79" fmla="*/ 98 h 663"/>
                  <a:gd name="T80" fmla="*/ 166 w 614"/>
                  <a:gd name="T81" fmla="*/ 132 h 663"/>
                  <a:gd name="T82" fmla="*/ 160 w 614"/>
                  <a:gd name="T83" fmla="*/ 148 h 663"/>
                  <a:gd name="T84" fmla="*/ 173 w 614"/>
                  <a:gd name="T85" fmla="*/ 159 h 663"/>
                  <a:gd name="T86" fmla="*/ 202 w 614"/>
                  <a:gd name="T87" fmla="*/ 144 h 663"/>
                  <a:gd name="T88" fmla="*/ 260 w 614"/>
                  <a:gd name="T89" fmla="*/ 130 h 663"/>
                  <a:gd name="T90" fmla="*/ 316 w 614"/>
                  <a:gd name="T91" fmla="*/ 144 h 663"/>
                  <a:gd name="T92" fmla="*/ 358 w 614"/>
                  <a:gd name="T93" fmla="*/ 175 h 663"/>
                  <a:gd name="T94" fmla="*/ 375 w 614"/>
                  <a:gd name="T95" fmla="*/ 173 h 663"/>
                  <a:gd name="T96" fmla="*/ 375 w 614"/>
                  <a:gd name="T97" fmla="*/ 153 h 663"/>
                  <a:gd name="T98" fmla="*/ 344 w 614"/>
                  <a:gd name="T99" fmla="*/ 123 h 663"/>
                  <a:gd name="T100" fmla="*/ 289 w 614"/>
                  <a:gd name="T101" fmla="*/ 10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4" h="663">
                    <a:moveTo>
                      <a:pt x="596" y="532"/>
                    </a:moveTo>
                    <a:lnTo>
                      <a:pt x="477" y="398"/>
                    </a:lnTo>
                    <a:lnTo>
                      <a:pt x="477" y="398"/>
                    </a:lnTo>
                    <a:lnTo>
                      <a:pt x="491" y="371"/>
                    </a:lnTo>
                    <a:lnTo>
                      <a:pt x="504" y="342"/>
                    </a:lnTo>
                    <a:lnTo>
                      <a:pt x="512" y="313"/>
                    </a:lnTo>
                    <a:lnTo>
                      <a:pt x="516" y="282"/>
                    </a:lnTo>
                    <a:lnTo>
                      <a:pt x="516" y="282"/>
                    </a:lnTo>
                    <a:lnTo>
                      <a:pt x="516" y="255"/>
                    </a:lnTo>
                    <a:lnTo>
                      <a:pt x="516" y="230"/>
                    </a:lnTo>
                    <a:lnTo>
                      <a:pt x="512" y="205"/>
                    </a:lnTo>
                    <a:lnTo>
                      <a:pt x="506" y="180"/>
                    </a:lnTo>
                    <a:lnTo>
                      <a:pt x="496" y="157"/>
                    </a:lnTo>
                    <a:lnTo>
                      <a:pt x="485" y="134"/>
                    </a:lnTo>
                    <a:lnTo>
                      <a:pt x="473" y="113"/>
                    </a:lnTo>
                    <a:lnTo>
                      <a:pt x="456" y="92"/>
                    </a:lnTo>
                    <a:lnTo>
                      <a:pt x="456" y="92"/>
                    </a:lnTo>
                    <a:lnTo>
                      <a:pt x="439" y="73"/>
                    </a:lnTo>
                    <a:lnTo>
                      <a:pt x="421" y="57"/>
                    </a:lnTo>
                    <a:lnTo>
                      <a:pt x="400" y="42"/>
                    </a:lnTo>
                    <a:lnTo>
                      <a:pt x="379" y="30"/>
                    </a:lnTo>
                    <a:lnTo>
                      <a:pt x="356" y="19"/>
                    </a:lnTo>
                    <a:lnTo>
                      <a:pt x="331" y="11"/>
                    </a:lnTo>
                    <a:lnTo>
                      <a:pt x="306" y="5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29" y="2"/>
                    </a:lnTo>
                    <a:lnTo>
                      <a:pt x="204" y="7"/>
                    </a:lnTo>
                    <a:lnTo>
                      <a:pt x="179" y="13"/>
                    </a:lnTo>
                    <a:lnTo>
                      <a:pt x="156" y="21"/>
                    </a:lnTo>
                    <a:lnTo>
                      <a:pt x="133" y="32"/>
                    </a:lnTo>
                    <a:lnTo>
                      <a:pt x="112" y="46"/>
                    </a:lnTo>
                    <a:lnTo>
                      <a:pt x="94" y="61"/>
                    </a:lnTo>
                    <a:lnTo>
                      <a:pt x="75" y="77"/>
                    </a:lnTo>
                    <a:lnTo>
                      <a:pt x="58" y="96"/>
                    </a:lnTo>
                    <a:lnTo>
                      <a:pt x="44" y="115"/>
                    </a:lnTo>
                    <a:lnTo>
                      <a:pt x="31" y="138"/>
                    </a:lnTo>
                    <a:lnTo>
                      <a:pt x="21" y="161"/>
                    </a:lnTo>
                    <a:lnTo>
                      <a:pt x="12" y="184"/>
                    </a:lnTo>
                    <a:lnTo>
                      <a:pt x="6" y="209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0" y="261"/>
                    </a:lnTo>
                    <a:lnTo>
                      <a:pt x="2" y="286"/>
                    </a:lnTo>
                    <a:lnTo>
                      <a:pt x="6" y="311"/>
                    </a:lnTo>
                    <a:lnTo>
                      <a:pt x="12" y="336"/>
                    </a:lnTo>
                    <a:lnTo>
                      <a:pt x="21" y="359"/>
                    </a:lnTo>
                    <a:lnTo>
                      <a:pt x="33" y="382"/>
                    </a:lnTo>
                    <a:lnTo>
                      <a:pt x="46" y="405"/>
                    </a:lnTo>
                    <a:lnTo>
                      <a:pt x="60" y="423"/>
                    </a:lnTo>
                    <a:lnTo>
                      <a:pt x="60" y="423"/>
                    </a:lnTo>
                    <a:lnTo>
                      <a:pt x="79" y="442"/>
                    </a:lnTo>
                    <a:lnTo>
                      <a:pt x="98" y="461"/>
                    </a:lnTo>
                    <a:lnTo>
                      <a:pt x="119" y="475"/>
                    </a:lnTo>
                    <a:lnTo>
                      <a:pt x="139" y="488"/>
                    </a:lnTo>
                    <a:lnTo>
                      <a:pt x="162" y="498"/>
                    </a:lnTo>
                    <a:lnTo>
                      <a:pt x="187" y="507"/>
                    </a:lnTo>
                    <a:lnTo>
                      <a:pt x="210" y="513"/>
                    </a:lnTo>
                    <a:lnTo>
                      <a:pt x="237" y="515"/>
                    </a:lnTo>
                    <a:lnTo>
                      <a:pt x="237" y="515"/>
                    </a:lnTo>
                    <a:lnTo>
                      <a:pt x="266" y="517"/>
                    </a:lnTo>
                    <a:lnTo>
                      <a:pt x="296" y="513"/>
                    </a:lnTo>
                    <a:lnTo>
                      <a:pt x="325" y="509"/>
                    </a:lnTo>
                    <a:lnTo>
                      <a:pt x="352" y="498"/>
                    </a:lnTo>
                    <a:lnTo>
                      <a:pt x="473" y="636"/>
                    </a:lnTo>
                    <a:lnTo>
                      <a:pt x="473" y="636"/>
                    </a:lnTo>
                    <a:lnTo>
                      <a:pt x="483" y="646"/>
                    </a:lnTo>
                    <a:lnTo>
                      <a:pt x="498" y="655"/>
                    </a:lnTo>
                    <a:lnTo>
                      <a:pt x="512" y="661"/>
                    </a:lnTo>
                    <a:lnTo>
                      <a:pt x="527" y="663"/>
                    </a:lnTo>
                    <a:lnTo>
                      <a:pt x="527" y="663"/>
                    </a:lnTo>
                    <a:lnTo>
                      <a:pt x="544" y="663"/>
                    </a:lnTo>
                    <a:lnTo>
                      <a:pt x="558" y="661"/>
                    </a:lnTo>
                    <a:lnTo>
                      <a:pt x="573" y="655"/>
                    </a:lnTo>
                    <a:lnTo>
                      <a:pt x="585" y="644"/>
                    </a:lnTo>
                    <a:lnTo>
                      <a:pt x="585" y="644"/>
                    </a:lnTo>
                    <a:lnTo>
                      <a:pt x="598" y="634"/>
                    </a:lnTo>
                    <a:lnTo>
                      <a:pt x="606" y="619"/>
                    </a:lnTo>
                    <a:lnTo>
                      <a:pt x="610" y="607"/>
                    </a:lnTo>
                    <a:lnTo>
                      <a:pt x="614" y="590"/>
                    </a:lnTo>
                    <a:lnTo>
                      <a:pt x="614" y="575"/>
                    </a:lnTo>
                    <a:lnTo>
                      <a:pt x="610" y="561"/>
                    </a:lnTo>
                    <a:lnTo>
                      <a:pt x="604" y="546"/>
                    </a:lnTo>
                    <a:lnTo>
                      <a:pt x="596" y="532"/>
                    </a:lnTo>
                    <a:lnTo>
                      <a:pt x="596" y="532"/>
                    </a:lnTo>
                    <a:close/>
                    <a:moveTo>
                      <a:pt x="452" y="275"/>
                    </a:moveTo>
                    <a:lnTo>
                      <a:pt x="452" y="275"/>
                    </a:lnTo>
                    <a:lnTo>
                      <a:pt x="448" y="294"/>
                    </a:lnTo>
                    <a:lnTo>
                      <a:pt x="444" y="313"/>
                    </a:lnTo>
                    <a:lnTo>
                      <a:pt x="437" y="332"/>
                    </a:lnTo>
                    <a:lnTo>
                      <a:pt x="429" y="348"/>
                    </a:lnTo>
                    <a:lnTo>
                      <a:pt x="421" y="365"/>
                    </a:lnTo>
                    <a:lnTo>
                      <a:pt x="408" y="380"/>
                    </a:lnTo>
                    <a:lnTo>
                      <a:pt x="396" y="392"/>
                    </a:lnTo>
                    <a:lnTo>
                      <a:pt x="383" y="407"/>
                    </a:lnTo>
                    <a:lnTo>
                      <a:pt x="369" y="417"/>
                    </a:lnTo>
                    <a:lnTo>
                      <a:pt x="352" y="428"/>
                    </a:lnTo>
                    <a:lnTo>
                      <a:pt x="335" y="436"/>
                    </a:lnTo>
                    <a:lnTo>
                      <a:pt x="319" y="442"/>
                    </a:lnTo>
                    <a:lnTo>
                      <a:pt x="300" y="446"/>
                    </a:lnTo>
                    <a:lnTo>
                      <a:pt x="281" y="450"/>
                    </a:lnTo>
                    <a:lnTo>
                      <a:pt x="262" y="450"/>
                    </a:lnTo>
                    <a:lnTo>
                      <a:pt x="241" y="450"/>
                    </a:lnTo>
                    <a:lnTo>
                      <a:pt x="241" y="450"/>
                    </a:lnTo>
                    <a:lnTo>
                      <a:pt x="223" y="448"/>
                    </a:lnTo>
                    <a:lnTo>
                      <a:pt x="204" y="442"/>
                    </a:lnTo>
                    <a:lnTo>
                      <a:pt x="185" y="436"/>
                    </a:lnTo>
                    <a:lnTo>
                      <a:pt x="169" y="428"/>
                    </a:lnTo>
                    <a:lnTo>
                      <a:pt x="152" y="419"/>
                    </a:lnTo>
                    <a:lnTo>
                      <a:pt x="137" y="409"/>
                    </a:lnTo>
                    <a:lnTo>
                      <a:pt x="125" y="396"/>
                    </a:lnTo>
                    <a:lnTo>
                      <a:pt x="112" y="382"/>
                    </a:lnTo>
                    <a:lnTo>
                      <a:pt x="100" y="367"/>
                    </a:lnTo>
                    <a:lnTo>
                      <a:pt x="91" y="350"/>
                    </a:lnTo>
                    <a:lnTo>
                      <a:pt x="83" y="334"/>
                    </a:lnTo>
                    <a:lnTo>
                      <a:pt x="75" y="317"/>
                    </a:lnTo>
                    <a:lnTo>
                      <a:pt x="71" y="298"/>
                    </a:lnTo>
                    <a:lnTo>
                      <a:pt x="69" y="280"/>
                    </a:lnTo>
                    <a:lnTo>
                      <a:pt x="66" y="261"/>
                    </a:lnTo>
                    <a:lnTo>
                      <a:pt x="66" y="242"/>
                    </a:lnTo>
                    <a:lnTo>
                      <a:pt x="66" y="242"/>
                    </a:lnTo>
                    <a:lnTo>
                      <a:pt x="71" y="221"/>
                    </a:lnTo>
                    <a:lnTo>
                      <a:pt x="75" y="203"/>
                    </a:lnTo>
                    <a:lnTo>
                      <a:pt x="81" y="186"/>
                    </a:lnTo>
                    <a:lnTo>
                      <a:pt x="89" y="167"/>
                    </a:lnTo>
                    <a:lnTo>
                      <a:pt x="98" y="153"/>
                    </a:lnTo>
                    <a:lnTo>
                      <a:pt x="110" y="136"/>
                    </a:lnTo>
                    <a:lnTo>
                      <a:pt x="121" y="123"/>
                    </a:lnTo>
                    <a:lnTo>
                      <a:pt x="135" y="111"/>
                    </a:lnTo>
                    <a:lnTo>
                      <a:pt x="150" y="98"/>
                    </a:lnTo>
                    <a:lnTo>
                      <a:pt x="166" y="90"/>
                    </a:lnTo>
                    <a:lnTo>
                      <a:pt x="183" y="82"/>
                    </a:lnTo>
                    <a:lnTo>
                      <a:pt x="200" y="75"/>
                    </a:lnTo>
                    <a:lnTo>
                      <a:pt x="219" y="69"/>
                    </a:lnTo>
                    <a:lnTo>
                      <a:pt x="237" y="67"/>
                    </a:lnTo>
                    <a:lnTo>
                      <a:pt x="256" y="65"/>
                    </a:lnTo>
                    <a:lnTo>
                      <a:pt x="277" y="65"/>
                    </a:lnTo>
                    <a:lnTo>
                      <a:pt x="277" y="65"/>
                    </a:lnTo>
                    <a:lnTo>
                      <a:pt x="296" y="69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50" y="88"/>
                    </a:lnTo>
                    <a:lnTo>
                      <a:pt x="366" y="96"/>
                    </a:lnTo>
                    <a:lnTo>
                      <a:pt x="381" y="109"/>
                    </a:lnTo>
                    <a:lnTo>
                      <a:pt x="394" y="121"/>
                    </a:lnTo>
                    <a:lnTo>
                      <a:pt x="406" y="134"/>
                    </a:lnTo>
                    <a:lnTo>
                      <a:pt x="419" y="148"/>
                    </a:lnTo>
                    <a:lnTo>
                      <a:pt x="427" y="165"/>
                    </a:lnTo>
                    <a:lnTo>
                      <a:pt x="435" y="182"/>
                    </a:lnTo>
                    <a:lnTo>
                      <a:pt x="444" y="198"/>
                    </a:lnTo>
                    <a:lnTo>
                      <a:pt x="448" y="217"/>
                    </a:lnTo>
                    <a:lnTo>
                      <a:pt x="450" y="236"/>
                    </a:lnTo>
                    <a:lnTo>
                      <a:pt x="452" y="255"/>
                    </a:lnTo>
                    <a:lnTo>
                      <a:pt x="452" y="275"/>
                    </a:lnTo>
                    <a:lnTo>
                      <a:pt x="452" y="275"/>
                    </a:lnTo>
                    <a:close/>
                    <a:moveTo>
                      <a:pt x="273" y="100"/>
                    </a:moveTo>
                    <a:lnTo>
                      <a:pt x="273" y="100"/>
                    </a:lnTo>
                    <a:lnTo>
                      <a:pt x="260" y="98"/>
                    </a:lnTo>
                    <a:lnTo>
                      <a:pt x="260" y="98"/>
                    </a:lnTo>
                    <a:lnTo>
                      <a:pt x="233" y="100"/>
                    </a:lnTo>
                    <a:lnTo>
                      <a:pt x="210" y="107"/>
                    </a:lnTo>
                    <a:lnTo>
                      <a:pt x="187" y="117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62" y="136"/>
                    </a:lnTo>
                    <a:lnTo>
                      <a:pt x="160" y="142"/>
                    </a:lnTo>
                    <a:lnTo>
                      <a:pt x="160" y="148"/>
                    </a:lnTo>
                    <a:lnTo>
                      <a:pt x="162" y="153"/>
                    </a:lnTo>
                    <a:lnTo>
                      <a:pt x="162" y="153"/>
                    </a:lnTo>
                    <a:lnTo>
                      <a:pt x="169" y="157"/>
                    </a:lnTo>
                    <a:lnTo>
                      <a:pt x="173" y="159"/>
                    </a:lnTo>
                    <a:lnTo>
                      <a:pt x="179" y="159"/>
                    </a:lnTo>
                    <a:lnTo>
                      <a:pt x="185" y="155"/>
                    </a:lnTo>
                    <a:lnTo>
                      <a:pt x="185" y="155"/>
                    </a:lnTo>
                    <a:lnTo>
                      <a:pt x="202" y="144"/>
                    </a:lnTo>
                    <a:lnTo>
                      <a:pt x="219" y="136"/>
                    </a:lnTo>
                    <a:lnTo>
                      <a:pt x="239" y="132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71" y="130"/>
                    </a:lnTo>
                    <a:lnTo>
                      <a:pt x="271" y="130"/>
                    </a:lnTo>
                    <a:lnTo>
                      <a:pt x="294" y="136"/>
                    </a:lnTo>
                    <a:lnTo>
                      <a:pt x="316" y="144"/>
                    </a:lnTo>
                    <a:lnTo>
                      <a:pt x="335" y="157"/>
                    </a:lnTo>
                    <a:lnTo>
                      <a:pt x="352" y="171"/>
                    </a:lnTo>
                    <a:lnTo>
                      <a:pt x="352" y="171"/>
                    </a:lnTo>
                    <a:lnTo>
                      <a:pt x="358" y="175"/>
                    </a:lnTo>
                    <a:lnTo>
                      <a:pt x="364" y="178"/>
                    </a:lnTo>
                    <a:lnTo>
                      <a:pt x="371" y="175"/>
                    </a:lnTo>
                    <a:lnTo>
                      <a:pt x="375" y="173"/>
                    </a:lnTo>
                    <a:lnTo>
                      <a:pt x="375" y="173"/>
                    </a:lnTo>
                    <a:lnTo>
                      <a:pt x="377" y="169"/>
                    </a:lnTo>
                    <a:lnTo>
                      <a:pt x="379" y="163"/>
                    </a:lnTo>
                    <a:lnTo>
                      <a:pt x="379" y="157"/>
                    </a:lnTo>
                    <a:lnTo>
                      <a:pt x="375" y="153"/>
                    </a:lnTo>
                    <a:lnTo>
                      <a:pt x="375" y="153"/>
                    </a:lnTo>
                    <a:lnTo>
                      <a:pt x="366" y="142"/>
                    </a:lnTo>
                    <a:lnTo>
                      <a:pt x="354" y="132"/>
                    </a:lnTo>
                    <a:lnTo>
                      <a:pt x="344" y="123"/>
                    </a:lnTo>
                    <a:lnTo>
                      <a:pt x="331" y="117"/>
                    </a:lnTo>
                    <a:lnTo>
                      <a:pt x="316" y="111"/>
                    </a:lnTo>
                    <a:lnTo>
                      <a:pt x="304" y="105"/>
                    </a:lnTo>
                    <a:lnTo>
                      <a:pt x="289" y="102"/>
                    </a:lnTo>
                    <a:lnTo>
                      <a:pt x="273" y="100"/>
                    </a:lnTo>
                    <a:lnTo>
                      <a:pt x="273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15">
            <a:extLst>
              <a:ext uri="{FF2B5EF4-FFF2-40B4-BE49-F238E27FC236}">
                <a16:creationId xmlns:a16="http://schemas.microsoft.com/office/drawing/2014/main" id="{6BF324A5-1517-4467-96E7-B98176CBFB16}"/>
              </a:ext>
            </a:extLst>
          </p:cNvPr>
          <p:cNvGrpSpPr/>
          <p:nvPr/>
        </p:nvGrpSpPr>
        <p:grpSpPr>
          <a:xfrm>
            <a:off x="4628781" y="2368669"/>
            <a:ext cx="1068567" cy="1068567"/>
            <a:chOff x="1468190" y="3395192"/>
            <a:chExt cx="1622739" cy="1622739"/>
          </a:xfrm>
        </p:grpSpPr>
        <p:sp>
          <p:nvSpPr>
            <p:cNvPr id="104" name="Oval 4">
              <a:extLst>
                <a:ext uri="{FF2B5EF4-FFF2-40B4-BE49-F238E27FC236}">
                  <a16:creationId xmlns:a16="http://schemas.microsoft.com/office/drawing/2014/main" id="{F840F249-F9C4-4A8A-B23C-44C7B9511714}"/>
                </a:ext>
              </a:extLst>
            </p:cNvPr>
            <p:cNvSpPr/>
            <p:nvPr/>
          </p:nvSpPr>
          <p:spPr>
            <a:xfrm>
              <a:off x="1468190" y="3395192"/>
              <a:ext cx="1622739" cy="1622739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5" name="组合 29">
              <a:extLst>
                <a:ext uri="{FF2B5EF4-FFF2-40B4-BE49-F238E27FC236}">
                  <a16:creationId xmlns:a16="http://schemas.microsoft.com/office/drawing/2014/main" id="{D4080621-A073-4812-8BE1-55324E60ECA8}"/>
                </a:ext>
              </a:extLst>
            </p:cNvPr>
            <p:cNvGrpSpPr/>
            <p:nvPr/>
          </p:nvGrpSpPr>
          <p:grpSpPr>
            <a:xfrm>
              <a:off x="1867916" y="3859914"/>
              <a:ext cx="823286" cy="693294"/>
              <a:chOff x="3675063" y="1296988"/>
              <a:chExt cx="1749425" cy="1473200"/>
            </a:xfrm>
            <a:solidFill>
              <a:schemeClr val="tx1"/>
            </a:solidFill>
          </p:grpSpPr>
          <p:sp>
            <p:nvSpPr>
              <p:cNvPr id="106" name="Freeform 46">
                <a:extLst>
                  <a:ext uri="{FF2B5EF4-FFF2-40B4-BE49-F238E27FC236}">
                    <a16:creationId xmlns:a16="http://schemas.microsoft.com/office/drawing/2014/main" id="{CE4485DC-D795-46E5-9CCB-0C48BCC53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1460500"/>
                <a:ext cx="503237" cy="501650"/>
              </a:xfrm>
              <a:custGeom>
                <a:avLst/>
                <a:gdLst>
                  <a:gd name="T0" fmla="*/ 317 w 317"/>
                  <a:gd name="T1" fmla="*/ 158 h 316"/>
                  <a:gd name="T2" fmla="*/ 312 w 317"/>
                  <a:gd name="T3" fmla="*/ 191 h 316"/>
                  <a:gd name="T4" fmla="*/ 304 w 317"/>
                  <a:gd name="T5" fmla="*/ 220 h 316"/>
                  <a:gd name="T6" fmla="*/ 290 w 317"/>
                  <a:gd name="T7" fmla="*/ 247 h 316"/>
                  <a:gd name="T8" fmla="*/ 271 w 317"/>
                  <a:gd name="T9" fmla="*/ 270 h 316"/>
                  <a:gd name="T10" fmla="*/ 246 w 317"/>
                  <a:gd name="T11" fmla="*/ 289 h 316"/>
                  <a:gd name="T12" fmla="*/ 219 w 317"/>
                  <a:gd name="T13" fmla="*/ 304 h 316"/>
                  <a:gd name="T14" fmla="*/ 190 w 317"/>
                  <a:gd name="T15" fmla="*/ 314 h 316"/>
                  <a:gd name="T16" fmla="*/ 158 w 317"/>
                  <a:gd name="T17" fmla="*/ 316 h 316"/>
                  <a:gd name="T18" fmla="*/ 142 w 317"/>
                  <a:gd name="T19" fmla="*/ 316 h 316"/>
                  <a:gd name="T20" fmla="*/ 110 w 317"/>
                  <a:gd name="T21" fmla="*/ 310 h 316"/>
                  <a:gd name="T22" fmla="*/ 83 w 317"/>
                  <a:gd name="T23" fmla="*/ 297 h 316"/>
                  <a:gd name="T24" fmla="*/ 56 w 317"/>
                  <a:gd name="T25" fmla="*/ 281 h 316"/>
                  <a:gd name="T26" fmla="*/ 35 w 317"/>
                  <a:gd name="T27" fmla="*/ 260 h 316"/>
                  <a:gd name="T28" fmla="*/ 19 w 317"/>
                  <a:gd name="T29" fmla="*/ 235 h 316"/>
                  <a:gd name="T30" fmla="*/ 6 w 317"/>
                  <a:gd name="T31" fmla="*/ 206 h 316"/>
                  <a:gd name="T32" fmla="*/ 0 w 317"/>
                  <a:gd name="T33" fmla="*/ 175 h 316"/>
                  <a:gd name="T34" fmla="*/ 0 w 317"/>
                  <a:gd name="T35" fmla="*/ 158 h 316"/>
                  <a:gd name="T36" fmla="*/ 2 w 317"/>
                  <a:gd name="T37" fmla="*/ 127 h 316"/>
                  <a:gd name="T38" fmla="*/ 12 w 317"/>
                  <a:gd name="T39" fmla="*/ 97 h 316"/>
                  <a:gd name="T40" fmla="*/ 27 w 317"/>
                  <a:gd name="T41" fmla="*/ 70 h 316"/>
                  <a:gd name="T42" fmla="*/ 46 w 317"/>
                  <a:gd name="T43" fmla="*/ 47 h 316"/>
                  <a:gd name="T44" fmla="*/ 69 w 317"/>
                  <a:gd name="T45" fmla="*/ 27 h 316"/>
                  <a:gd name="T46" fmla="*/ 96 w 317"/>
                  <a:gd name="T47" fmla="*/ 12 h 316"/>
                  <a:gd name="T48" fmla="*/ 125 w 317"/>
                  <a:gd name="T49" fmla="*/ 4 h 316"/>
                  <a:gd name="T50" fmla="*/ 158 w 317"/>
                  <a:gd name="T51" fmla="*/ 0 h 316"/>
                  <a:gd name="T52" fmla="*/ 175 w 317"/>
                  <a:gd name="T53" fmla="*/ 2 h 316"/>
                  <a:gd name="T54" fmla="*/ 204 w 317"/>
                  <a:gd name="T55" fmla="*/ 8 h 316"/>
                  <a:gd name="T56" fmla="*/ 233 w 317"/>
                  <a:gd name="T57" fmla="*/ 20 h 316"/>
                  <a:gd name="T58" fmla="*/ 258 w 317"/>
                  <a:gd name="T59" fmla="*/ 37 h 316"/>
                  <a:gd name="T60" fmla="*/ 279 w 317"/>
                  <a:gd name="T61" fmla="*/ 58 h 316"/>
                  <a:gd name="T62" fmla="*/ 298 w 317"/>
                  <a:gd name="T63" fmla="*/ 83 h 316"/>
                  <a:gd name="T64" fmla="*/ 308 w 317"/>
                  <a:gd name="T65" fmla="*/ 112 h 316"/>
                  <a:gd name="T66" fmla="*/ 315 w 317"/>
                  <a:gd name="T67" fmla="*/ 143 h 316"/>
                  <a:gd name="T68" fmla="*/ 317 w 317"/>
                  <a:gd name="T69" fmla="*/ 1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7" h="316">
                    <a:moveTo>
                      <a:pt x="317" y="158"/>
                    </a:moveTo>
                    <a:lnTo>
                      <a:pt x="317" y="158"/>
                    </a:lnTo>
                    <a:lnTo>
                      <a:pt x="315" y="175"/>
                    </a:lnTo>
                    <a:lnTo>
                      <a:pt x="312" y="191"/>
                    </a:lnTo>
                    <a:lnTo>
                      <a:pt x="308" y="206"/>
                    </a:lnTo>
                    <a:lnTo>
                      <a:pt x="304" y="220"/>
                    </a:lnTo>
                    <a:lnTo>
                      <a:pt x="298" y="235"/>
                    </a:lnTo>
                    <a:lnTo>
                      <a:pt x="290" y="247"/>
                    </a:lnTo>
                    <a:lnTo>
                      <a:pt x="279" y="260"/>
                    </a:lnTo>
                    <a:lnTo>
                      <a:pt x="271" y="270"/>
                    </a:lnTo>
                    <a:lnTo>
                      <a:pt x="258" y="281"/>
                    </a:lnTo>
                    <a:lnTo>
                      <a:pt x="246" y="289"/>
                    </a:lnTo>
                    <a:lnTo>
                      <a:pt x="233" y="297"/>
                    </a:lnTo>
                    <a:lnTo>
                      <a:pt x="219" y="304"/>
                    </a:lnTo>
                    <a:lnTo>
                      <a:pt x="204" y="310"/>
                    </a:lnTo>
                    <a:lnTo>
                      <a:pt x="190" y="314"/>
                    </a:lnTo>
                    <a:lnTo>
                      <a:pt x="175" y="316"/>
                    </a:lnTo>
                    <a:lnTo>
                      <a:pt x="158" y="316"/>
                    </a:lnTo>
                    <a:lnTo>
                      <a:pt x="158" y="316"/>
                    </a:lnTo>
                    <a:lnTo>
                      <a:pt x="142" y="316"/>
                    </a:lnTo>
                    <a:lnTo>
                      <a:pt x="125" y="314"/>
                    </a:lnTo>
                    <a:lnTo>
                      <a:pt x="110" y="310"/>
                    </a:lnTo>
                    <a:lnTo>
                      <a:pt x="96" y="304"/>
                    </a:lnTo>
                    <a:lnTo>
                      <a:pt x="83" y="297"/>
                    </a:lnTo>
                    <a:lnTo>
                      <a:pt x="69" y="289"/>
                    </a:lnTo>
                    <a:lnTo>
                      <a:pt x="56" y="281"/>
                    </a:lnTo>
                    <a:lnTo>
                      <a:pt x="46" y="270"/>
                    </a:lnTo>
                    <a:lnTo>
                      <a:pt x="35" y="260"/>
                    </a:lnTo>
                    <a:lnTo>
                      <a:pt x="27" y="247"/>
                    </a:lnTo>
                    <a:lnTo>
                      <a:pt x="19" y="235"/>
                    </a:lnTo>
                    <a:lnTo>
                      <a:pt x="12" y="220"/>
                    </a:lnTo>
                    <a:lnTo>
                      <a:pt x="6" y="206"/>
                    </a:lnTo>
                    <a:lnTo>
                      <a:pt x="2" y="191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6" y="112"/>
                    </a:lnTo>
                    <a:lnTo>
                      <a:pt x="12" y="97"/>
                    </a:lnTo>
                    <a:lnTo>
                      <a:pt x="19" y="83"/>
                    </a:lnTo>
                    <a:lnTo>
                      <a:pt x="27" y="70"/>
                    </a:lnTo>
                    <a:lnTo>
                      <a:pt x="35" y="58"/>
                    </a:lnTo>
                    <a:lnTo>
                      <a:pt x="46" y="47"/>
                    </a:lnTo>
                    <a:lnTo>
                      <a:pt x="56" y="37"/>
                    </a:lnTo>
                    <a:lnTo>
                      <a:pt x="69" y="27"/>
                    </a:lnTo>
                    <a:lnTo>
                      <a:pt x="83" y="20"/>
                    </a:lnTo>
                    <a:lnTo>
                      <a:pt x="96" y="12"/>
                    </a:lnTo>
                    <a:lnTo>
                      <a:pt x="110" y="8"/>
                    </a:lnTo>
                    <a:lnTo>
                      <a:pt x="125" y="4"/>
                    </a:lnTo>
                    <a:lnTo>
                      <a:pt x="142" y="2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75" y="2"/>
                    </a:lnTo>
                    <a:lnTo>
                      <a:pt x="190" y="4"/>
                    </a:lnTo>
                    <a:lnTo>
                      <a:pt x="204" y="8"/>
                    </a:lnTo>
                    <a:lnTo>
                      <a:pt x="219" y="12"/>
                    </a:lnTo>
                    <a:lnTo>
                      <a:pt x="233" y="20"/>
                    </a:lnTo>
                    <a:lnTo>
                      <a:pt x="246" y="27"/>
                    </a:lnTo>
                    <a:lnTo>
                      <a:pt x="258" y="37"/>
                    </a:lnTo>
                    <a:lnTo>
                      <a:pt x="271" y="47"/>
                    </a:lnTo>
                    <a:lnTo>
                      <a:pt x="279" y="58"/>
                    </a:lnTo>
                    <a:lnTo>
                      <a:pt x="290" y="70"/>
                    </a:lnTo>
                    <a:lnTo>
                      <a:pt x="298" y="83"/>
                    </a:lnTo>
                    <a:lnTo>
                      <a:pt x="304" y="97"/>
                    </a:lnTo>
                    <a:lnTo>
                      <a:pt x="308" y="112"/>
                    </a:lnTo>
                    <a:lnTo>
                      <a:pt x="312" y="127"/>
                    </a:lnTo>
                    <a:lnTo>
                      <a:pt x="315" y="143"/>
                    </a:lnTo>
                    <a:lnTo>
                      <a:pt x="317" y="158"/>
                    </a:lnTo>
                    <a:lnTo>
                      <a:pt x="317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47">
                <a:extLst>
                  <a:ext uri="{FF2B5EF4-FFF2-40B4-BE49-F238E27FC236}">
                    <a16:creationId xmlns:a16="http://schemas.microsoft.com/office/drawing/2014/main" id="{5617D410-D040-4A0E-A811-3456ED8C1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800" y="2008188"/>
                <a:ext cx="882650" cy="762000"/>
              </a:xfrm>
              <a:custGeom>
                <a:avLst/>
                <a:gdLst>
                  <a:gd name="T0" fmla="*/ 377 w 556"/>
                  <a:gd name="T1" fmla="*/ 0 h 480"/>
                  <a:gd name="T2" fmla="*/ 277 w 556"/>
                  <a:gd name="T3" fmla="*/ 117 h 480"/>
                  <a:gd name="T4" fmla="*/ 179 w 556"/>
                  <a:gd name="T5" fmla="*/ 0 h 480"/>
                  <a:gd name="T6" fmla="*/ 179 w 556"/>
                  <a:gd name="T7" fmla="*/ 0 h 480"/>
                  <a:gd name="T8" fmla="*/ 161 w 556"/>
                  <a:gd name="T9" fmla="*/ 11 h 480"/>
                  <a:gd name="T10" fmla="*/ 142 w 556"/>
                  <a:gd name="T11" fmla="*/ 21 h 480"/>
                  <a:gd name="T12" fmla="*/ 123 w 556"/>
                  <a:gd name="T13" fmla="*/ 34 h 480"/>
                  <a:gd name="T14" fmla="*/ 106 w 556"/>
                  <a:gd name="T15" fmla="*/ 48 h 480"/>
                  <a:gd name="T16" fmla="*/ 92 w 556"/>
                  <a:gd name="T17" fmla="*/ 63 h 480"/>
                  <a:gd name="T18" fmla="*/ 77 w 556"/>
                  <a:gd name="T19" fmla="*/ 82 h 480"/>
                  <a:gd name="T20" fmla="*/ 63 w 556"/>
                  <a:gd name="T21" fmla="*/ 98 h 480"/>
                  <a:gd name="T22" fmla="*/ 50 w 556"/>
                  <a:gd name="T23" fmla="*/ 117 h 480"/>
                  <a:gd name="T24" fmla="*/ 40 w 556"/>
                  <a:gd name="T25" fmla="*/ 138 h 480"/>
                  <a:gd name="T26" fmla="*/ 29 w 556"/>
                  <a:gd name="T27" fmla="*/ 159 h 480"/>
                  <a:gd name="T28" fmla="*/ 21 w 556"/>
                  <a:gd name="T29" fmla="*/ 182 h 480"/>
                  <a:gd name="T30" fmla="*/ 15 w 556"/>
                  <a:gd name="T31" fmla="*/ 205 h 480"/>
                  <a:gd name="T32" fmla="*/ 9 w 556"/>
                  <a:gd name="T33" fmla="*/ 228 h 480"/>
                  <a:gd name="T34" fmla="*/ 4 w 556"/>
                  <a:gd name="T35" fmla="*/ 253 h 480"/>
                  <a:gd name="T36" fmla="*/ 2 w 556"/>
                  <a:gd name="T37" fmla="*/ 278 h 480"/>
                  <a:gd name="T38" fmla="*/ 0 w 556"/>
                  <a:gd name="T39" fmla="*/ 303 h 480"/>
                  <a:gd name="T40" fmla="*/ 0 w 556"/>
                  <a:gd name="T41" fmla="*/ 303 h 480"/>
                  <a:gd name="T42" fmla="*/ 2 w 556"/>
                  <a:gd name="T43" fmla="*/ 330 h 480"/>
                  <a:gd name="T44" fmla="*/ 4 w 556"/>
                  <a:gd name="T45" fmla="*/ 357 h 480"/>
                  <a:gd name="T46" fmla="*/ 4 w 556"/>
                  <a:gd name="T47" fmla="*/ 357 h 480"/>
                  <a:gd name="T48" fmla="*/ 29 w 556"/>
                  <a:gd name="T49" fmla="*/ 384 h 480"/>
                  <a:gd name="T50" fmla="*/ 57 w 556"/>
                  <a:gd name="T51" fmla="*/ 409 h 480"/>
                  <a:gd name="T52" fmla="*/ 88 w 556"/>
                  <a:gd name="T53" fmla="*/ 430 h 480"/>
                  <a:gd name="T54" fmla="*/ 121 w 556"/>
                  <a:gd name="T55" fmla="*/ 446 h 480"/>
                  <a:gd name="T56" fmla="*/ 156 w 556"/>
                  <a:gd name="T57" fmla="*/ 461 h 480"/>
                  <a:gd name="T58" fmla="*/ 196 w 556"/>
                  <a:gd name="T59" fmla="*/ 471 h 480"/>
                  <a:gd name="T60" fmla="*/ 236 w 556"/>
                  <a:gd name="T61" fmla="*/ 478 h 480"/>
                  <a:gd name="T62" fmla="*/ 279 w 556"/>
                  <a:gd name="T63" fmla="*/ 480 h 480"/>
                  <a:gd name="T64" fmla="*/ 279 w 556"/>
                  <a:gd name="T65" fmla="*/ 480 h 480"/>
                  <a:gd name="T66" fmla="*/ 321 w 556"/>
                  <a:gd name="T67" fmla="*/ 478 h 480"/>
                  <a:gd name="T68" fmla="*/ 361 w 556"/>
                  <a:gd name="T69" fmla="*/ 471 h 480"/>
                  <a:gd name="T70" fmla="*/ 400 w 556"/>
                  <a:gd name="T71" fmla="*/ 461 h 480"/>
                  <a:gd name="T72" fmla="*/ 436 w 556"/>
                  <a:gd name="T73" fmla="*/ 446 h 480"/>
                  <a:gd name="T74" fmla="*/ 471 w 556"/>
                  <a:gd name="T75" fmla="*/ 430 h 480"/>
                  <a:gd name="T76" fmla="*/ 500 w 556"/>
                  <a:gd name="T77" fmla="*/ 409 h 480"/>
                  <a:gd name="T78" fmla="*/ 529 w 556"/>
                  <a:gd name="T79" fmla="*/ 384 h 480"/>
                  <a:gd name="T80" fmla="*/ 552 w 556"/>
                  <a:gd name="T81" fmla="*/ 357 h 480"/>
                  <a:gd name="T82" fmla="*/ 552 w 556"/>
                  <a:gd name="T83" fmla="*/ 357 h 480"/>
                  <a:gd name="T84" fmla="*/ 556 w 556"/>
                  <a:gd name="T85" fmla="*/ 330 h 480"/>
                  <a:gd name="T86" fmla="*/ 556 w 556"/>
                  <a:gd name="T87" fmla="*/ 303 h 480"/>
                  <a:gd name="T88" fmla="*/ 556 w 556"/>
                  <a:gd name="T89" fmla="*/ 303 h 480"/>
                  <a:gd name="T90" fmla="*/ 556 w 556"/>
                  <a:gd name="T91" fmla="*/ 278 h 480"/>
                  <a:gd name="T92" fmla="*/ 552 w 556"/>
                  <a:gd name="T93" fmla="*/ 253 h 480"/>
                  <a:gd name="T94" fmla="*/ 548 w 556"/>
                  <a:gd name="T95" fmla="*/ 228 h 480"/>
                  <a:gd name="T96" fmla="*/ 544 w 556"/>
                  <a:gd name="T97" fmla="*/ 203 h 480"/>
                  <a:gd name="T98" fmla="*/ 536 w 556"/>
                  <a:gd name="T99" fmla="*/ 180 h 480"/>
                  <a:gd name="T100" fmla="*/ 527 w 556"/>
                  <a:gd name="T101" fmla="*/ 159 h 480"/>
                  <a:gd name="T102" fmla="*/ 517 w 556"/>
                  <a:gd name="T103" fmla="*/ 138 h 480"/>
                  <a:gd name="T104" fmla="*/ 506 w 556"/>
                  <a:gd name="T105" fmla="*/ 117 h 480"/>
                  <a:gd name="T106" fmla="*/ 494 w 556"/>
                  <a:gd name="T107" fmla="*/ 98 h 480"/>
                  <a:gd name="T108" fmla="*/ 479 w 556"/>
                  <a:gd name="T109" fmla="*/ 80 h 480"/>
                  <a:gd name="T110" fmla="*/ 465 w 556"/>
                  <a:gd name="T111" fmla="*/ 63 h 480"/>
                  <a:gd name="T112" fmla="*/ 450 w 556"/>
                  <a:gd name="T113" fmla="*/ 48 h 480"/>
                  <a:gd name="T114" fmla="*/ 434 w 556"/>
                  <a:gd name="T115" fmla="*/ 34 h 480"/>
                  <a:gd name="T116" fmla="*/ 415 w 556"/>
                  <a:gd name="T117" fmla="*/ 21 h 480"/>
                  <a:gd name="T118" fmla="*/ 396 w 556"/>
                  <a:gd name="T119" fmla="*/ 11 h 480"/>
                  <a:gd name="T120" fmla="*/ 377 w 556"/>
                  <a:gd name="T121" fmla="*/ 0 h 480"/>
                  <a:gd name="T122" fmla="*/ 377 w 556"/>
                  <a:gd name="T12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6" h="480">
                    <a:moveTo>
                      <a:pt x="377" y="0"/>
                    </a:moveTo>
                    <a:lnTo>
                      <a:pt x="277" y="117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61" y="11"/>
                    </a:lnTo>
                    <a:lnTo>
                      <a:pt x="142" y="21"/>
                    </a:lnTo>
                    <a:lnTo>
                      <a:pt x="123" y="34"/>
                    </a:lnTo>
                    <a:lnTo>
                      <a:pt x="106" y="48"/>
                    </a:lnTo>
                    <a:lnTo>
                      <a:pt x="92" y="63"/>
                    </a:lnTo>
                    <a:lnTo>
                      <a:pt x="77" y="82"/>
                    </a:lnTo>
                    <a:lnTo>
                      <a:pt x="63" y="98"/>
                    </a:lnTo>
                    <a:lnTo>
                      <a:pt x="50" y="117"/>
                    </a:lnTo>
                    <a:lnTo>
                      <a:pt x="40" y="138"/>
                    </a:lnTo>
                    <a:lnTo>
                      <a:pt x="29" y="159"/>
                    </a:lnTo>
                    <a:lnTo>
                      <a:pt x="21" y="182"/>
                    </a:lnTo>
                    <a:lnTo>
                      <a:pt x="15" y="205"/>
                    </a:lnTo>
                    <a:lnTo>
                      <a:pt x="9" y="228"/>
                    </a:lnTo>
                    <a:lnTo>
                      <a:pt x="4" y="253"/>
                    </a:lnTo>
                    <a:lnTo>
                      <a:pt x="2" y="278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" y="330"/>
                    </a:lnTo>
                    <a:lnTo>
                      <a:pt x="4" y="357"/>
                    </a:lnTo>
                    <a:lnTo>
                      <a:pt x="4" y="357"/>
                    </a:lnTo>
                    <a:lnTo>
                      <a:pt x="29" y="384"/>
                    </a:lnTo>
                    <a:lnTo>
                      <a:pt x="57" y="409"/>
                    </a:lnTo>
                    <a:lnTo>
                      <a:pt x="88" y="430"/>
                    </a:lnTo>
                    <a:lnTo>
                      <a:pt x="121" y="446"/>
                    </a:lnTo>
                    <a:lnTo>
                      <a:pt x="156" y="461"/>
                    </a:lnTo>
                    <a:lnTo>
                      <a:pt x="196" y="471"/>
                    </a:lnTo>
                    <a:lnTo>
                      <a:pt x="236" y="478"/>
                    </a:lnTo>
                    <a:lnTo>
                      <a:pt x="279" y="480"/>
                    </a:lnTo>
                    <a:lnTo>
                      <a:pt x="279" y="480"/>
                    </a:lnTo>
                    <a:lnTo>
                      <a:pt x="321" y="478"/>
                    </a:lnTo>
                    <a:lnTo>
                      <a:pt x="361" y="471"/>
                    </a:lnTo>
                    <a:lnTo>
                      <a:pt x="400" y="461"/>
                    </a:lnTo>
                    <a:lnTo>
                      <a:pt x="436" y="446"/>
                    </a:lnTo>
                    <a:lnTo>
                      <a:pt x="471" y="430"/>
                    </a:lnTo>
                    <a:lnTo>
                      <a:pt x="500" y="409"/>
                    </a:lnTo>
                    <a:lnTo>
                      <a:pt x="529" y="384"/>
                    </a:lnTo>
                    <a:lnTo>
                      <a:pt x="552" y="357"/>
                    </a:lnTo>
                    <a:lnTo>
                      <a:pt x="552" y="357"/>
                    </a:lnTo>
                    <a:lnTo>
                      <a:pt x="556" y="330"/>
                    </a:lnTo>
                    <a:lnTo>
                      <a:pt x="556" y="303"/>
                    </a:lnTo>
                    <a:lnTo>
                      <a:pt x="556" y="303"/>
                    </a:lnTo>
                    <a:lnTo>
                      <a:pt x="556" y="278"/>
                    </a:lnTo>
                    <a:lnTo>
                      <a:pt x="552" y="253"/>
                    </a:lnTo>
                    <a:lnTo>
                      <a:pt x="548" y="228"/>
                    </a:lnTo>
                    <a:lnTo>
                      <a:pt x="544" y="203"/>
                    </a:lnTo>
                    <a:lnTo>
                      <a:pt x="536" y="180"/>
                    </a:lnTo>
                    <a:lnTo>
                      <a:pt x="527" y="159"/>
                    </a:lnTo>
                    <a:lnTo>
                      <a:pt x="517" y="138"/>
                    </a:lnTo>
                    <a:lnTo>
                      <a:pt x="506" y="117"/>
                    </a:lnTo>
                    <a:lnTo>
                      <a:pt x="494" y="98"/>
                    </a:lnTo>
                    <a:lnTo>
                      <a:pt x="479" y="80"/>
                    </a:lnTo>
                    <a:lnTo>
                      <a:pt x="465" y="63"/>
                    </a:lnTo>
                    <a:lnTo>
                      <a:pt x="450" y="48"/>
                    </a:lnTo>
                    <a:lnTo>
                      <a:pt x="434" y="34"/>
                    </a:lnTo>
                    <a:lnTo>
                      <a:pt x="415" y="21"/>
                    </a:lnTo>
                    <a:lnTo>
                      <a:pt x="396" y="11"/>
                    </a:lnTo>
                    <a:lnTo>
                      <a:pt x="37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48">
                <a:extLst>
                  <a:ext uri="{FF2B5EF4-FFF2-40B4-BE49-F238E27FC236}">
                    <a16:creationId xmlns:a16="http://schemas.microsoft.com/office/drawing/2014/main" id="{A9E2F595-395C-4D1F-863D-446B807EB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1296988"/>
                <a:ext cx="457200" cy="463550"/>
              </a:xfrm>
              <a:custGeom>
                <a:avLst/>
                <a:gdLst>
                  <a:gd name="T0" fmla="*/ 140 w 288"/>
                  <a:gd name="T1" fmla="*/ 0 h 292"/>
                  <a:gd name="T2" fmla="*/ 140 w 288"/>
                  <a:gd name="T3" fmla="*/ 0 h 292"/>
                  <a:gd name="T4" fmla="*/ 115 w 288"/>
                  <a:gd name="T5" fmla="*/ 3 h 292"/>
                  <a:gd name="T6" fmla="*/ 92 w 288"/>
                  <a:gd name="T7" fmla="*/ 7 h 292"/>
                  <a:gd name="T8" fmla="*/ 71 w 288"/>
                  <a:gd name="T9" fmla="*/ 17 h 292"/>
                  <a:gd name="T10" fmla="*/ 50 w 288"/>
                  <a:gd name="T11" fmla="*/ 30 h 292"/>
                  <a:gd name="T12" fmla="*/ 34 w 288"/>
                  <a:gd name="T13" fmla="*/ 46 h 292"/>
                  <a:gd name="T14" fmla="*/ 19 w 288"/>
                  <a:gd name="T15" fmla="*/ 65 h 292"/>
                  <a:gd name="T16" fmla="*/ 9 w 288"/>
                  <a:gd name="T17" fmla="*/ 86 h 292"/>
                  <a:gd name="T18" fmla="*/ 0 w 288"/>
                  <a:gd name="T19" fmla="*/ 109 h 292"/>
                  <a:gd name="T20" fmla="*/ 0 w 288"/>
                  <a:gd name="T21" fmla="*/ 109 h 292"/>
                  <a:gd name="T22" fmla="*/ 15 w 288"/>
                  <a:gd name="T23" fmla="*/ 123 h 292"/>
                  <a:gd name="T24" fmla="*/ 27 w 288"/>
                  <a:gd name="T25" fmla="*/ 140 h 292"/>
                  <a:gd name="T26" fmla="*/ 38 w 288"/>
                  <a:gd name="T27" fmla="*/ 159 h 292"/>
                  <a:gd name="T28" fmla="*/ 48 w 288"/>
                  <a:gd name="T29" fmla="*/ 178 h 292"/>
                  <a:gd name="T30" fmla="*/ 54 w 288"/>
                  <a:gd name="T31" fmla="*/ 196 h 292"/>
                  <a:gd name="T32" fmla="*/ 61 w 288"/>
                  <a:gd name="T33" fmla="*/ 217 h 292"/>
                  <a:gd name="T34" fmla="*/ 65 w 288"/>
                  <a:gd name="T35" fmla="*/ 240 h 292"/>
                  <a:gd name="T36" fmla="*/ 65 w 288"/>
                  <a:gd name="T37" fmla="*/ 261 h 292"/>
                  <a:gd name="T38" fmla="*/ 65 w 288"/>
                  <a:gd name="T39" fmla="*/ 261 h 292"/>
                  <a:gd name="T40" fmla="*/ 65 w 288"/>
                  <a:gd name="T41" fmla="*/ 271 h 292"/>
                  <a:gd name="T42" fmla="*/ 65 w 288"/>
                  <a:gd name="T43" fmla="*/ 271 h 292"/>
                  <a:gd name="T44" fmla="*/ 81 w 288"/>
                  <a:gd name="T45" fmla="*/ 280 h 292"/>
                  <a:gd name="T46" fmla="*/ 100 w 288"/>
                  <a:gd name="T47" fmla="*/ 286 h 292"/>
                  <a:gd name="T48" fmla="*/ 119 w 288"/>
                  <a:gd name="T49" fmla="*/ 290 h 292"/>
                  <a:gd name="T50" fmla="*/ 140 w 288"/>
                  <a:gd name="T51" fmla="*/ 292 h 292"/>
                  <a:gd name="T52" fmla="*/ 140 w 288"/>
                  <a:gd name="T53" fmla="*/ 292 h 292"/>
                  <a:gd name="T54" fmla="*/ 154 w 288"/>
                  <a:gd name="T55" fmla="*/ 292 h 292"/>
                  <a:gd name="T56" fmla="*/ 169 w 288"/>
                  <a:gd name="T57" fmla="*/ 290 h 292"/>
                  <a:gd name="T58" fmla="*/ 184 w 288"/>
                  <a:gd name="T59" fmla="*/ 286 h 292"/>
                  <a:gd name="T60" fmla="*/ 198 w 288"/>
                  <a:gd name="T61" fmla="*/ 282 h 292"/>
                  <a:gd name="T62" fmla="*/ 211 w 288"/>
                  <a:gd name="T63" fmla="*/ 275 h 292"/>
                  <a:gd name="T64" fmla="*/ 223 w 288"/>
                  <a:gd name="T65" fmla="*/ 267 h 292"/>
                  <a:gd name="T66" fmla="*/ 234 w 288"/>
                  <a:gd name="T67" fmla="*/ 259 h 292"/>
                  <a:gd name="T68" fmla="*/ 244 w 288"/>
                  <a:gd name="T69" fmla="*/ 250 h 292"/>
                  <a:gd name="T70" fmla="*/ 254 w 288"/>
                  <a:gd name="T71" fmla="*/ 240 h 292"/>
                  <a:gd name="T72" fmla="*/ 263 w 288"/>
                  <a:gd name="T73" fmla="*/ 228 h 292"/>
                  <a:gd name="T74" fmla="*/ 269 w 288"/>
                  <a:gd name="T75" fmla="*/ 215 h 292"/>
                  <a:gd name="T76" fmla="*/ 275 w 288"/>
                  <a:gd name="T77" fmla="*/ 203 h 292"/>
                  <a:gd name="T78" fmla="*/ 279 w 288"/>
                  <a:gd name="T79" fmla="*/ 190 h 292"/>
                  <a:gd name="T80" fmla="*/ 284 w 288"/>
                  <a:gd name="T81" fmla="*/ 175 h 292"/>
                  <a:gd name="T82" fmla="*/ 286 w 288"/>
                  <a:gd name="T83" fmla="*/ 161 h 292"/>
                  <a:gd name="T84" fmla="*/ 288 w 288"/>
                  <a:gd name="T85" fmla="*/ 146 h 292"/>
                  <a:gd name="T86" fmla="*/ 288 w 288"/>
                  <a:gd name="T87" fmla="*/ 146 h 292"/>
                  <a:gd name="T88" fmla="*/ 286 w 288"/>
                  <a:gd name="T89" fmla="*/ 132 h 292"/>
                  <a:gd name="T90" fmla="*/ 284 w 288"/>
                  <a:gd name="T91" fmla="*/ 117 h 292"/>
                  <a:gd name="T92" fmla="*/ 279 w 288"/>
                  <a:gd name="T93" fmla="*/ 103 h 292"/>
                  <a:gd name="T94" fmla="*/ 275 w 288"/>
                  <a:gd name="T95" fmla="*/ 90 h 292"/>
                  <a:gd name="T96" fmla="*/ 269 w 288"/>
                  <a:gd name="T97" fmla="*/ 75 h 292"/>
                  <a:gd name="T98" fmla="*/ 263 w 288"/>
                  <a:gd name="T99" fmla="*/ 65 h 292"/>
                  <a:gd name="T100" fmla="*/ 254 w 288"/>
                  <a:gd name="T101" fmla="*/ 53 h 292"/>
                  <a:gd name="T102" fmla="*/ 244 w 288"/>
                  <a:gd name="T103" fmla="*/ 42 h 292"/>
                  <a:gd name="T104" fmla="*/ 234 w 288"/>
                  <a:gd name="T105" fmla="*/ 34 h 292"/>
                  <a:gd name="T106" fmla="*/ 223 w 288"/>
                  <a:gd name="T107" fmla="*/ 25 h 292"/>
                  <a:gd name="T108" fmla="*/ 211 w 288"/>
                  <a:gd name="T109" fmla="*/ 17 h 292"/>
                  <a:gd name="T110" fmla="*/ 198 w 288"/>
                  <a:gd name="T111" fmla="*/ 11 h 292"/>
                  <a:gd name="T112" fmla="*/ 184 w 288"/>
                  <a:gd name="T113" fmla="*/ 7 h 292"/>
                  <a:gd name="T114" fmla="*/ 169 w 288"/>
                  <a:gd name="T115" fmla="*/ 3 h 292"/>
                  <a:gd name="T116" fmla="*/ 154 w 288"/>
                  <a:gd name="T117" fmla="*/ 0 h 292"/>
                  <a:gd name="T118" fmla="*/ 140 w 288"/>
                  <a:gd name="T119" fmla="*/ 0 h 292"/>
                  <a:gd name="T120" fmla="*/ 140 w 288"/>
                  <a:gd name="T1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" h="292">
                    <a:moveTo>
                      <a:pt x="140" y="0"/>
                    </a:moveTo>
                    <a:lnTo>
                      <a:pt x="140" y="0"/>
                    </a:lnTo>
                    <a:lnTo>
                      <a:pt x="115" y="3"/>
                    </a:lnTo>
                    <a:lnTo>
                      <a:pt x="92" y="7"/>
                    </a:lnTo>
                    <a:lnTo>
                      <a:pt x="71" y="17"/>
                    </a:lnTo>
                    <a:lnTo>
                      <a:pt x="50" y="30"/>
                    </a:lnTo>
                    <a:lnTo>
                      <a:pt x="34" y="46"/>
                    </a:lnTo>
                    <a:lnTo>
                      <a:pt x="19" y="65"/>
                    </a:lnTo>
                    <a:lnTo>
                      <a:pt x="9" y="86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15" y="123"/>
                    </a:lnTo>
                    <a:lnTo>
                      <a:pt x="27" y="140"/>
                    </a:lnTo>
                    <a:lnTo>
                      <a:pt x="38" y="159"/>
                    </a:lnTo>
                    <a:lnTo>
                      <a:pt x="48" y="178"/>
                    </a:lnTo>
                    <a:lnTo>
                      <a:pt x="54" y="196"/>
                    </a:lnTo>
                    <a:lnTo>
                      <a:pt x="61" y="217"/>
                    </a:lnTo>
                    <a:lnTo>
                      <a:pt x="65" y="240"/>
                    </a:lnTo>
                    <a:lnTo>
                      <a:pt x="65" y="261"/>
                    </a:lnTo>
                    <a:lnTo>
                      <a:pt x="65" y="261"/>
                    </a:lnTo>
                    <a:lnTo>
                      <a:pt x="65" y="271"/>
                    </a:lnTo>
                    <a:lnTo>
                      <a:pt x="65" y="271"/>
                    </a:lnTo>
                    <a:lnTo>
                      <a:pt x="81" y="280"/>
                    </a:lnTo>
                    <a:lnTo>
                      <a:pt x="100" y="286"/>
                    </a:lnTo>
                    <a:lnTo>
                      <a:pt x="119" y="290"/>
                    </a:lnTo>
                    <a:lnTo>
                      <a:pt x="140" y="292"/>
                    </a:lnTo>
                    <a:lnTo>
                      <a:pt x="140" y="292"/>
                    </a:lnTo>
                    <a:lnTo>
                      <a:pt x="154" y="292"/>
                    </a:lnTo>
                    <a:lnTo>
                      <a:pt x="169" y="290"/>
                    </a:lnTo>
                    <a:lnTo>
                      <a:pt x="184" y="286"/>
                    </a:lnTo>
                    <a:lnTo>
                      <a:pt x="198" y="282"/>
                    </a:lnTo>
                    <a:lnTo>
                      <a:pt x="211" y="275"/>
                    </a:lnTo>
                    <a:lnTo>
                      <a:pt x="223" y="267"/>
                    </a:lnTo>
                    <a:lnTo>
                      <a:pt x="234" y="259"/>
                    </a:lnTo>
                    <a:lnTo>
                      <a:pt x="244" y="250"/>
                    </a:lnTo>
                    <a:lnTo>
                      <a:pt x="254" y="240"/>
                    </a:lnTo>
                    <a:lnTo>
                      <a:pt x="263" y="228"/>
                    </a:lnTo>
                    <a:lnTo>
                      <a:pt x="269" y="215"/>
                    </a:lnTo>
                    <a:lnTo>
                      <a:pt x="275" y="203"/>
                    </a:lnTo>
                    <a:lnTo>
                      <a:pt x="279" y="190"/>
                    </a:lnTo>
                    <a:lnTo>
                      <a:pt x="284" y="175"/>
                    </a:lnTo>
                    <a:lnTo>
                      <a:pt x="286" y="161"/>
                    </a:lnTo>
                    <a:lnTo>
                      <a:pt x="288" y="146"/>
                    </a:lnTo>
                    <a:lnTo>
                      <a:pt x="288" y="146"/>
                    </a:lnTo>
                    <a:lnTo>
                      <a:pt x="286" y="132"/>
                    </a:lnTo>
                    <a:lnTo>
                      <a:pt x="284" y="117"/>
                    </a:lnTo>
                    <a:lnTo>
                      <a:pt x="279" y="103"/>
                    </a:lnTo>
                    <a:lnTo>
                      <a:pt x="275" y="90"/>
                    </a:lnTo>
                    <a:lnTo>
                      <a:pt x="269" y="75"/>
                    </a:lnTo>
                    <a:lnTo>
                      <a:pt x="263" y="65"/>
                    </a:lnTo>
                    <a:lnTo>
                      <a:pt x="254" y="53"/>
                    </a:lnTo>
                    <a:lnTo>
                      <a:pt x="244" y="42"/>
                    </a:lnTo>
                    <a:lnTo>
                      <a:pt x="234" y="34"/>
                    </a:lnTo>
                    <a:lnTo>
                      <a:pt x="223" y="25"/>
                    </a:lnTo>
                    <a:lnTo>
                      <a:pt x="211" y="17"/>
                    </a:lnTo>
                    <a:lnTo>
                      <a:pt x="198" y="11"/>
                    </a:lnTo>
                    <a:lnTo>
                      <a:pt x="184" y="7"/>
                    </a:lnTo>
                    <a:lnTo>
                      <a:pt x="169" y="3"/>
                    </a:lnTo>
                    <a:lnTo>
                      <a:pt x="154" y="0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49">
                <a:extLst>
                  <a:ext uri="{FF2B5EF4-FFF2-40B4-BE49-F238E27FC236}">
                    <a16:creationId xmlns:a16="http://schemas.microsoft.com/office/drawing/2014/main" id="{56C10DE5-1B8C-4E68-B6E6-350AA1729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00" y="1296988"/>
                <a:ext cx="458787" cy="463550"/>
              </a:xfrm>
              <a:custGeom>
                <a:avLst/>
                <a:gdLst>
                  <a:gd name="T0" fmla="*/ 231 w 289"/>
                  <a:gd name="T1" fmla="*/ 261 h 292"/>
                  <a:gd name="T2" fmla="*/ 231 w 289"/>
                  <a:gd name="T3" fmla="*/ 261 h 292"/>
                  <a:gd name="T4" fmla="*/ 233 w 289"/>
                  <a:gd name="T5" fmla="*/ 240 h 292"/>
                  <a:gd name="T6" fmla="*/ 235 w 289"/>
                  <a:gd name="T7" fmla="*/ 221 h 292"/>
                  <a:gd name="T8" fmla="*/ 241 w 289"/>
                  <a:gd name="T9" fmla="*/ 200 h 292"/>
                  <a:gd name="T10" fmla="*/ 247 w 289"/>
                  <a:gd name="T11" fmla="*/ 182 h 292"/>
                  <a:gd name="T12" fmla="*/ 256 w 289"/>
                  <a:gd name="T13" fmla="*/ 163 h 292"/>
                  <a:gd name="T14" fmla="*/ 266 w 289"/>
                  <a:gd name="T15" fmla="*/ 146 h 292"/>
                  <a:gd name="T16" fmla="*/ 277 w 289"/>
                  <a:gd name="T17" fmla="*/ 132 h 292"/>
                  <a:gd name="T18" fmla="*/ 289 w 289"/>
                  <a:gd name="T19" fmla="*/ 115 h 292"/>
                  <a:gd name="T20" fmla="*/ 289 w 289"/>
                  <a:gd name="T21" fmla="*/ 115 h 292"/>
                  <a:gd name="T22" fmla="*/ 283 w 289"/>
                  <a:gd name="T23" fmla="*/ 92 h 292"/>
                  <a:gd name="T24" fmla="*/ 272 w 289"/>
                  <a:gd name="T25" fmla="*/ 69 h 292"/>
                  <a:gd name="T26" fmla="*/ 258 w 289"/>
                  <a:gd name="T27" fmla="*/ 50 h 292"/>
                  <a:gd name="T28" fmla="*/ 239 w 289"/>
                  <a:gd name="T29" fmla="*/ 34 h 292"/>
                  <a:gd name="T30" fmla="*/ 218 w 289"/>
                  <a:gd name="T31" fmla="*/ 19 h 292"/>
                  <a:gd name="T32" fmla="*/ 197 w 289"/>
                  <a:gd name="T33" fmla="*/ 9 h 292"/>
                  <a:gd name="T34" fmla="*/ 172 w 289"/>
                  <a:gd name="T35" fmla="*/ 3 h 292"/>
                  <a:gd name="T36" fmla="*/ 147 w 289"/>
                  <a:gd name="T37" fmla="*/ 0 h 292"/>
                  <a:gd name="T38" fmla="*/ 147 w 289"/>
                  <a:gd name="T39" fmla="*/ 0 h 292"/>
                  <a:gd name="T40" fmla="*/ 131 w 289"/>
                  <a:gd name="T41" fmla="*/ 0 h 292"/>
                  <a:gd name="T42" fmla="*/ 116 w 289"/>
                  <a:gd name="T43" fmla="*/ 3 h 292"/>
                  <a:gd name="T44" fmla="*/ 104 w 289"/>
                  <a:gd name="T45" fmla="*/ 7 h 292"/>
                  <a:gd name="T46" fmla="*/ 89 w 289"/>
                  <a:gd name="T47" fmla="*/ 11 h 292"/>
                  <a:gd name="T48" fmla="*/ 77 w 289"/>
                  <a:gd name="T49" fmla="*/ 17 h 292"/>
                  <a:gd name="T50" fmla="*/ 64 w 289"/>
                  <a:gd name="T51" fmla="*/ 25 h 292"/>
                  <a:gd name="T52" fmla="*/ 54 w 289"/>
                  <a:gd name="T53" fmla="*/ 34 h 292"/>
                  <a:gd name="T54" fmla="*/ 43 w 289"/>
                  <a:gd name="T55" fmla="*/ 42 h 292"/>
                  <a:gd name="T56" fmla="*/ 33 w 289"/>
                  <a:gd name="T57" fmla="*/ 53 h 292"/>
                  <a:gd name="T58" fmla="*/ 25 w 289"/>
                  <a:gd name="T59" fmla="*/ 65 h 292"/>
                  <a:gd name="T60" fmla="*/ 18 w 289"/>
                  <a:gd name="T61" fmla="*/ 75 h 292"/>
                  <a:gd name="T62" fmla="*/ 12 w 289"/>
                  <a:gd name="T63" fmla="*/ 90 h 292"/>
                  <a:gd name="T64" fmla="*/ 6 w 289"/>
                  <a:gd name="T65" fmla="*/ 103 h 292"/>
                  <a:gd name="T66" fmla="*/ 4 w 289"/>
                  <a:gd name="T67" fmla="*/ 117 h 292"/>
                  <a:gd name="T68" fmla="*/ 2 w 289"/>
                  <a:gd name="T69" fmla="*/ 132 h 292"/>
                  <a:gd name="T70" fmla="*/ 0 w 289"/>
                  <a:gd name="T71" fmla="*/ 146 h 292"/>
                  <a:gd name="T72" fmla="*/ 0 w 289"/>
                  <a:gd name="T73" fmla="*/ 146 h 292"/>
                  <a:gd name="T74" fmla="*/ 2 w 289"/>
                  <a:gd name="T75" fmla="*/ 161 h 292"/>
                  <a:gd name="T76" fmla="*/ 4 w 289"/>
                  <a:gd name="T77" fmla="*/ 175 h 292"/>
                  <a:gd name="T78" fmla="*/ 6 w 289"/>
                  <a:gd name="T79" fmla="*/ 190 h 292"/>
                  <a:gd name="T80" fmla="*/ 12 w 289"/>
                  <a:gd name="T81" fmla="*/ 203 h 292"/>
                  <a:gd name="T82" fmla="*/ 18 w 289"/>
                  <a:gd name="T83" fmla="*/ 215 h 292"/>
                  <a:gd name="T84" fmla="*/ 25 w 289"/>
                  <a:gd name="T85" fmla="*/ 228 h 292"/>
                  <a:gd name="T86" fmla="*/ 33 w 289"/>
                  <a:gd name="T87" fmla="*/ 240 h 292"/>
                  <a:gd name="T88" fmla="*/ 43 w 289"/>
                  <a:gd name="T89" fmla="*/ 250 h 292"/>
                  <a:gd name="T90" fmla="*/ 54 w 289"/>
                  <a:gd name="T91" fmla="*/ 259 h 292"/>
                  <a:gd name="T92" fmla="*/ 64 w 289"/>
                  <a:gd name="T93" fmla="*/ 267 h 292"/>
                  <a:gd name="T94" fmla="*/ 77 w 289"/>
                  <a:gd name="T95" fmla="*/ 275 h 292"/>
                  <a:gd name="T96" fmla="*/ 89 w 289"/>
                  <a:gd name="T97" fmla="*/ 282 h 292"/>
                  <a:gd name="T98" fmla="*/ 104 w 289"/>
                  <a:gd name="T99" fmla="*/ 286 h 292"/>
                  <a:gd name="T100" fmla="*/ 116 w 289"/>
                  <a:gd name="T101" fmla="*/ 290 h 292"/>
                  <a:gd name="T102" fmla="*/ 131 w 289"/>
                  <a:gd name="T103" fmla="*/ 292 h 292"/>
                  <a:gd name="T104" fmla="*/ 147 w 289"/>
                  <a:gd name="T105" fmla="*/ 292 h 292"/>
                  <a:gd name="T106" fmla="*/ 147 w 289"/>
                  <a:gd name="T107" fmla="*/ 292 h 292"/>
                  <a:gd name="T108" fmla="*/ 170 w 289"/>
                  <a:gd name="T109" fmla="*/ 290 h 292"/>
                  <a:gd name="T110" fmla="*/ 191 w 289"/>
                  <a:gd name="T111" fmla="*/ 286 h 292"/>
                  <a:gd name="T112" fmla="*/ 212 w 289"/>
                  <a:gd name="T113" fmla="*/ 275 h 292"/>
                  <a:gd name="T114" fmla="*/ 233 w 289"/>
                  <a:gd name="T115" fmla="*/ 265 h 292"/>
                  <a:gd name="T116" fmla="*/ 233 w 289"/>
                  <a:gd name="T117" fmla="*/ 265 h 292"/>
                  <a:gd name="T118" fmla="*/ 231 w 289"/>
                  <a:gd name="T119" fmla="*/ 261 h 292"/>
                  <a:gd name="T120" fmla="*/ 231 w 289"/>
                  <a:gd name="T121" fmla="*/ 26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9" h="292">
                    <a:moveTo>
                      <a:pt x="231" y="261"/>
                    </a:moveTo>
                    <a:lnTo>
                      <a:pt x="231" y="261"/>
                    </a:lnTo>
                    <a:lnTo>
                      <a:pt x="233" y="240"/>
                    </a:lnTo>
                    <a:lnTo>
                      <a:pt x="235" y="221"/>
                    </a:lnTo>
                    <a:lnTo>
                      <a:pt x="241" y="200"/>
                    </a:lnTo>
                    <a:lnTo>
                      <a:pt x="247" y="182"/>
                    </a:lnTo>
                    <a:lnTo>
                      <a:pt x="256" y="163"/>
                    </a:lnTo>
                    <a:lnTo>
                      <a:pt x="266" y="146"/>
                    </a:lnTo>
                    <a:lnTo>
                      <a:pt x="277" y="132"/>
                    </a:lnTo>
                    <a:lnTo>
                      <a:pt x="289" y="115"/>
                    </a:lnTo>
                    <a:lnTo>
                      <a:pt x="289" y="115"/>
                    </a:lnTo>
                    <a:lnTo>
                      <a:pt x="283" y="92"/>
                    </a:lnTo>
                    <a:lnTo>
                      <a:pt x="272" y="69"/>
                    </a:lnTo>
                    <a:lnTo>
                      <a:pt x="258" y="50"/>
                    </a:lnTo>
                    <a:lnTo>
                      <a:pt x="239" y="34"/>
                    </a:lnTo>
                    <a:lnTo>
                      <a:pt x="218" y="19"/>
                    </a:lnTo>
                    <a:lnTo>
                      <a:pt x="197" y="9"/>
                    </a:lnTo>
                    <a:lnTo>
                      <a:pt x="172" y="3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1" y="0"/>
                    </a:lnTo>
                    <a:lnTo>
                      <a:pt x="116" y="3"/>
                    </a:lnTo>
                    <a:lnTo>
                      <a:pt x="104" y="7"/>
                    </a:lnTo>
                    <a:lnTo>
                      <a:pt x="89" y="11"/>
                    </a:lnTo>
                    <a:lnTo>
                      <a:pt x="77" y="17"/>
                    </a:lnTo>
                    <a:lnTo>
                      <a:pt x="64" y="25"/>
                    </a:lnTo>
                    <a:lnTo>
                      <a:pt x="54" y="34"/>
                    </a:lnTo>
                    <a:lnTo>
                      <a:pt x="43" y="42"/>
                    </a:lnTo>
                    <a:lnTo>
                      <a:pt x="33" y="53"/>
                    </a:lnTo>
                    <a:lnTo>
                      <a:pt x="25" y="65"/>
                    </a:lnTo>
                    <a:lnTo>
                      <a:pt x="18" y="75"/>
                    </a:lnTo>
                    <a:lnTo>
                      <a:pt x="12" y="90"/>
                    </a:lnTo>
                    <a:lnTo>
                      <a:pt x="6" y="103"/>
                    </a:lnTo>
                    <a:lnTo>
                      <a:pt x="4" y="117"/>
                    </a:lnTo>
                    <a:lnTo>
                      <a:pt x="2" y="132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" y="161"/>
                    </a:lnTo>
                    <a:lnTo>
                      <a:pt x="4" y="175"/>
                    </a:lnTo>
                    <a:lnTo>
                      <a:pt x="6" y="190"/>
                    </a:lnTo>
                    <a:lnTo>
                      <a:pt x="12" y="203"/>
                    </a:lnTo>
                    <a:lnTo>
                      <a:pt x="18" y="215"/>
                    </a:lnTo>
                    <a:lnTo>
                      <a:pt x="25" y="228"/>
                    </a:lnTo>
                    <a:lnTo>
                      <a:pt x="33" y="240"/>
                    </a:lnTo>
                    <a:lnTo>
                      <a:pt x="43" y="250"/>
                    </a:lnTo>
                    <a:lnTo>
                      <a:pt x="54" y="259"/>
                    </a:lnTo>
                    <a:lnTo>
                      <a:pt x="64" y="267"/>
                    </a:lnTo>
                    <a:lnTo>
                      <a:pt x="77" y="275"/>
                    </a:lnTo>
                    <a:lnTo>
                      <a:pt x="89" y="282"/>
                    </a:lnTo>
                    <a:lnTo>
                      <a:pt x="104" y="286"/>
                    </a:lnTo>
                    <a:lnTo>
                      <a:pt x="116" y="290"/>
                    </a:lnTo>
                    <a:lnTo>
                      <a:pt x="131" y="292"/>
                    </a:lnTo>
                    <a:lnTo>
                      <a:pt x="147" y="292"/>
                    </a:lnTo>
                    <a:lnTo>
                      <a:pt x="147" y="292"/>
                    </a:lnTo>
                    <a:lnTo>
                      <a:pt x="170" y="290"/>
                    </a:lnTo>
                    <a:lnTo>
                      <a:pt x="191" y="286"/>
                    </a:lnTo>
                    <a:lnTo>
                      <a:pt x="212" y="275"/>
                    </a:lnTo>
                    <a:lnTo>
                      <a:pt x="233" y="265"/>
                    </a:lnTo>
                    <a:lnTo>
                      <a:pt x="233" y="265"/>
                    </a:lnTo>
                    <a:lnTo>
                      <a:pt x="231" y="261"/>
                    </a:lnTo>
                    <a:lnTo>
                      <a:pt x="231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50">
                <a:extLst>
                  <a:ext uri="{FF2B5EF4-FFF2-40B4-BE49-F238E27FC236}">
                    <a16:creationId xmlns:a16="http://schemas.microsoft.com/office/drawing/2014/main" id="{FE5B9ED3-AC3E-456A-B9E0-7B367B99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663" y="1803400"/>
                <a:ext cx="631825" cy="701675"/>
              </a:xfrm>
              <a:custGeom>
                <a:avLst/>
                <a:gdLst>
                  <a:gd name="T0" fmla="*/ 232 w 398"/>
                  <a:gd name="T1" fmla="*/ 0 h 442"/>
                  <a:gd name="T2" fmla="*/ 140 w 398"/>
                  <a:gd name="T3" fmla="*/ 109 h 442"/>
                  <a:gd name="T4" fmla="*/ 52 w 398"/>
                  <a:gd name="T5" fmla="*/ 6 h 442"/>
                  <a:gd name="T6" fmla="*/ 52 w 398"/>
                  <a:gd name="T7" fmla="*/ 6 h 442"/>
                  <a:gd name="T8" fmla="*/ 44 w 398"/>
                  <a:gd name="T9" fmla="*/ 31 h 442"/>
                  <a:gd name="T10" fmla="*/ 32 w 398"/>
                  <a:gd name="T11" fmla="*/ 54 h 442"/>
                  <a:gd name="T12" fmla="*/ 17 w 398"/>
                  <a:gd name="T13" fmla="*/ 75 h 442"/>
                  <a:gd name="T14" fmla="*/ 0 w 398"/>
                  <a:gd name="T15" fmla="*/ 94 h 442"/>
                  <a:gd name="T16" fmla="*/ 0 w 398"/>
                  <a:gd name="T17" fmla="*/ 94 h 442"/>
                  <a:gd name="T18" fmla="*/ 21 w 398"/>
                  <a:gd name="T19" fmla="*/ 106 h 442"/>
                  <a:gd name="T20" fmla="*/ 40 w 398"/>
                  <a:gd name="T21" fmla="*/ 121 h 442"/>
                  <a:gd name="T22" fmla="*/ 59 w 398"/>
                  <a:gd name="T23" fmla="*/ 136 h 442"/>
                  <a:gd name="T24" fmla="*/ 77 w 398"/>
                  <a:gd name="T25" fmla="*/ 152 h 442"/>
                  <a:gd name="T26" fmla="*/ 92 w 398"/>
                  <a:gd name="T27" fmla="*/ 171 h 442"/>
                  <a:gd name="T28" fmla="*/ 109 w 398"/>
                  <a:gd name="T29" fmla="*/ 190 h 442"/>
                  <a:gd name="T30" fmla="*/ 121 w 398"/>
                  <a:gd name="T31" fmla="*/ 211 h 442"/>
                  <a:gd name="T32" fmla="*/ 134 w 398"/>
                  <a:gd name="T33" fmla="*/ 232 h 442"/>
                  <a:gd name="T34" fmla="*/ 146 w 398"/>
                  <a:gd name="T35" fmla="*/ 254 h 442"/>
                  <a:gd name="T36" fmla="*/ 157 w 398"/>
                  <a:gd name="T37" fmla="*/ 277 h 442"/>
                  <a:gd name="T38" fmla="*/ 165 w 398"/>
                  <a:gd name="T39" fmla="*/ 300 h 442"/>
                  <a:gd name="T40" fmla="*/ 171 w 398"/>
                  <a:gd name="T41" fmla="*/ 325 h 442"/>
                  <a:gd name="T42" fmla="*/ 177 w 398"/>
                  <a:gd name="T43" fmla="*/ 352 h 442"/>
                  <a:gd name="T44" fmla="*/ 182 w 398"/>
                  <a:gd name="T45" fmla="*/ 377 h 442"/>
                  <a:gd name="T46" fmla="*/ 184 w 398"/>
                  <a:gd name="T47" fmla="*/ 404 h 442"/>
                  <a:gd name="T48" fmla="*/ 184 w 398"/>
                  <a:gd name="T49" fmla="*/ 432 h 442"/>
                  <a:gd name="T50" fmla="*/ 184 w 398"/>
                  <a:gd name="T51" fmla="*/ 432 h 442"/>
                  <a:gd name="T52" fmla="*/ 184 w 398"/>
                  <a:gd name="T53" fmla="*/ 442 h 442"/>
                  <a:gd name="T54" fmla="*/ 184 w 398"/>
                  <a:gd name="T55" fmla="*/ 442 h 442"/>
                  <a:gd name="T56" fmla="*/ 217 w 398"/>
                  <a:gd name="T57" fmla="*/ 436 h 442"/>
                  <a:gd name="T58" fmla="*/ 246 w 398"/>
                  <a:gd name="T59" fmla="*/ 427 h 442"/>
                  <a:gd name="T60" fmla="*/ 277 w 398"/>
                  <a:gd name="T61" fmla="*/ 417 h 442"/>
                  <a:gd name="T62" fmla="*/ 304 w 398"/>
                  <a:gd name="T63" fmla="*/ 404 h 442"/>
                  <a:gd name="T64" fmla="*/ 329 w 398"/>
                  <a:gd name="T65" fmla="*/ 388 h 442"/>
                  <a:gd name="T66" fmla="*/ 352 w 398"/>
                  <a:gd name="T67" fmla="*/ 371 h 442"/>
                  <a:gd name="T68" fmla="*/ 375 w 398"/>
                  <a:gd name="T69" fmla="*/ 352 h 442"/>
                  <a:gd name="T70" fmla="*/ 394 w 398"/>
                  <a:gd name="T71" fmla="*/ 329 h 442"/>
                  <a:gd name="T72" fmla="*/ 394 w 398"/>
                  <a:gd name="T73" fmla="*/ 329 h 442"/>
                  <a:gd name="T74" fmla="*/ 396 w 398"/>
                  <a:gd name="T75" fmla="*/ 304 h 442"/>
                  <a:gd name="T76" fmla="*/ 398 w 398"/>
                  <a:gd name="T77" fmla="*/ 279 h 442"/>
                  <a:gd name="T78" fmla="*/ 398 w 398"/>
                  <a:gd name="T79" fmla="*/ 279 h 442"/>
                  <a:gd name="T80" fmla="*/ 396 w 398"/>
                  <a:gd name="T81" fmla="*/ 254 h 442"/>
                  <a:gd name="T82" fmla="*/ 394 w 398"/>
                  <a:gd name="T83" fmla="*/ 232 h 442"/>
                  <a:gd name="T84" fmla="*/ 390 w 398"/>
                  <a:gd name="T85" fmla="*/ 209 h 442"/>
                  <a:gd name="T86" fmla="*/ 386 w 398"/>
                  <a:gd name="T87" fmla="*/ 188 h 442"/>
                  <a:gd name="T88" fmla="*/ 377 w 398"/>
                  <a:gd name="T89" fmla="*/ 167 h 442"/>
                  <a:gd name="T90" fmla="*/ 371 w 398"/>
                  <a:gd name="T91" fmla="*/ 146 h 442"/>
                  <a:gd name="T92" fmla="*/ 361 w 398"/>
                  <a:gd name="T93" fmla="*/ 127 h 442"/>
                  <a:gd name="T94" fmla="*/ 350 w 398"/>
                  <a:gd name="T95" fmla="*/ 109 h 442"/>
                  <a:gd name="T96" fmla="*/ 340 w 398"/>
                  <a:gd name="T97" fmla="*/ 90 h 442"/>
                  <a:gd name="T98" fmla="*/ 327 w 398"/>
                  <a:gd name="T99" fmla="*/ 73 h 442"/>
                  <a:gd name="T100" fmla="*/ 313 w 398"/>
                  <a:gd name="T101" fmla="*/ 59 h 442"/>
                  <a:gd name="T102" fmla="*/ 298 w 398"/>
                  <a:gd name="T103" fmla="*/ 44 h 442"/>
                  <a:gd name="T104" fmla="*/ 284 w 398"/>
                  <a:gd name="T105" fmla="*/ 31 h 442"/>
                  <a:gd name="T106" fmla="*/ 267 w 398"/>
                  <a:gd name="T107" fmla="*/ 19 h 442"/>
                  <a:gd name="T108" fmla="*/ 250 w 398"/>
                  <a:gd name="T109" fmla="*/ 9 h 442"/>
                  <a:gd name="T110" fmla="*/ 232 w 398"/>
                  <a:gd name="T111" fmla="*/ 0 h 442"/>
                  <a:gd name="T112" fmla="*/ 232 w 398"/>
                  <a:gd name="T113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8" h="442">
                    <a:moveTo>
                      <a:pt x="232" y="0"/>
                    </a:moveTo>
                    <a:lnTo>
                      <a:pt x="140" y="109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44" y="31"/>
                    </a:lnTo>
                    <a:lnTo>
                      <a:pt x="32" y="54"/>
                    </a:lnTo>
                    <a:lnTo>
                      <a:pt x="17" y="7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1" y="106"/>
                    </a:lnTo>
                    <a:lnTo>
                      <a:pt x="40" y="121"/>
                    </a:lnTo>
                    <a:lnTo>
                      <a:pt x="59" y="136"/>
                    </a:lnTo>
                    <a:lnTo>
                      <a:pt x="77" y="152"/>
                    </a:lnTo>
                    <a:lnTo>
                      <a:pt x="92" y="171"/>
                    </a:lnTo>
                    <a:lnTo>
                      <a:pt x="109" y="190"/>
                    </a:lnTo>
                    <a:lnTo>
                      <a:pt x="121" y="211"/>
                    </a:lnTo>
                    <a:lnTo>
                      <a:pt x="134" y="232"/>
                    </a:lnTo>
                    <a:lnTo>
                      <a:pt x="146" y="254"/>
                    </a:lnTo>
                    <a:lnTo>
                      <a:pt x="157" y="277"/>
                    </a:lnTo>
                    <a:lnTo>
                      <a:pt x="165" y="300"/>
                    </a:lnTo>
                    <a:lnTo>
                      <a:pt x="171" y="325"/>
                    </a:lnTo>
                    <a:lnTo>
                      <a:pt x="177" y="352"/>
                    </a:lnTo>
                    <a:lnTo>
                      <a:pt x="182" y="377"/>
                    </a:lnTo>
                    <a:lnTo>
                      <a:pt x="184" y="404"/>
                    </a:lnTo>
                    <a:lnTo>
                      <a:pt x="184" y="432"/>
                    </a:lnTo>
                    <a:lnTo>
                      <a:pt x="184" y="432"/>
                    </a:lnTo>
                    <a:lnTo>
                      <a:pt x="184" y="442"/>
                    </a:lnTo>
                    <a:lnTo>
                      <a:pt x="184" y="442"/>
                    </a:lnTo>
                    <a:lnTo>
                      <a:pt x="217" y="436"/>
                    </a:lnTo>
                    <a:lnTo>
                      <a:pt x="246" y="427"/>
                    </a:lnTo>
                    <a:lnTo>
                      <a:pt x="277" y="417"/>
                    </a:lnTo>
                    <a:lnTo>
                      <a:pt x="304" y="404"/>
                    </a:lnTo>
                    <a:lnTo>
                      <a:pt x="329" y="388"/>
                    </a:lnTo>
                    <a:lnTo>
                      <a:pt x="352" y="371"/>
                    </a:lnTo>
                    <a:lnTo>
                      <a:pt x="375" y="352"/>
                    </a:lnTo>
                    <a:lnTo>
                      <a:pt x="394" y="329"/>
                    </a:lnTo>
                    <a:lnTo>
                      <a:pt x="394" y="329"/>
                    </a:lnTo>
                    <a:lnTo>
                      <a:pt x="396" y="304"/>
                    </a:lnTo>
                    <a:lnTo>
                      <a:pt x="398" y="279"/>
                    </a:lnTo>
                    <a:lnTo>
                      <a:pt x="398" y="279"/>
                    </a:lnTo>
                    <a:lnTo>
                      <a:pt x="396" y="254"/>
                    </a:lnTo>
                    <a:lnTo>
                      <a:pt x="394" y="232"/>
                    </a:lnTo>
                    <a:lnTo>
                      <a:pt x="390" y="209"/>
                    </a:lnTo>
                    <a:lnTo>
                      <a:pt x="386" y="188"/>
                    </a:lnTo>
                    <a:lnTo>
                      <a:pt x="377" y="167"/>
                    </a:lnTo>
                    <a:lnTo>
                      <a:pt x="371" y="146"/>
                    </a:lnTo>
                    <a:lnTo>
                      <a:pt x="361" y="127"/>
                    </a:lnTo>
                    <a:lnTo>
                      <a:pt x="350" y="109"/>
                    </a:lnTo>
                    <a:lnTo>
                      <a:pt x="340" y="90"/>
                    </a:lnTo>
                    <a:lnTo>
                      <a:pt x="327" y="73"/>
                    </a:lnTo>
                    <a:lnTo>
                      <a:pt x="313" y="59"/>
                    </a:lnTo>
                    <a:lnTo>
                      <a:pt x="298" y="44"/>
                    </a:lnTo>
                    <a:lnTo>
                      <a:pt x="284" y="31"/>
                    </a:lnTo>
                    <a:lnTo>
                      <a:pt x="267" y="19"/>
                    </a:lnTo>
                    <a:lnTo>
                      <a:pt x="250" y="9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51">
                <a:extLst>
                  <a:ext uri="{FF2B5EF4-FFF2-40B4-BE49-F238E27FC236}">
                    <a16:creationId xmlns:a16="http://schemas.microsoft.com/office/drawing/2014/main" id="{333D3F50-90EF-4242-B4AA-E3D282506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063" y="1803400"/>
                <a:ext cx="641350" cy="701675"/>
              </a:xfrm>
              <a:custGeom>
                <a:avLst/>
                <a:gdLst>
                  <a:gd name="T0" fmla="*/ 223 w 404"/>
                  <a:gd name="T1" fmla="*/ 432 h 442"/>
                  <a:gd name="T2" fmla="*/ 223 w 404"/>
                  <a:gd name="T3" fmla="*/ 432 h 442"/>
                  <a:gd name="T4" fmla="*/ 223 w 404"/>
                  <a:gd name="T5" fmla="*/ 404 h 442"/>
                  <a:gd name="T6" fmla="*/ 227 w 404"/>
                  <a:gd name="T7" fmla="*/ 377 h 442"/>
                  <a:gd name="T8" fmla="*/ 231 w 404"/>
                  <a:gd name="T9" fmla="*/ 352 h 442"/>
                  <a:gd name="T10" fmla="*/ 236 w 404"/>
                  <a:gd name="T11" fmla="*/ 327 h 442"/>
                  <a:gd name="T12" fmla="*/ 244 w 404"/>
                  <a:gd name="T13" fmla="*/ 302 h 442"/>
                  <a:gd name="T14" fmla="*/ 252 w 404"/>
                  <a:gd name="T15" fmla="*/ 277 h 442"/>
                  <a:gd name="T16" fmla="*/ 261 w 404"/>
                  <a:gd name="T17" fmla="*/ 254 h 442"/>
                  <a:gd name="T18" fmla="*/ 273 w 404"/>
                  <a:gd name="T19" fmla="*/ 234 h 442"/>
                  <a:gd name="T20" fmla="*/ 286 w 404"/>
                  <a:gd name="T21" fmla="*/ 211 h 442"/>
                  <a:gd name="T22" fmla="*/ 298 w 404"/>
                  <a:gd name="T23" fmla="*/ 192 h 442"/>
                  <a:gd name="T24" fmla="*/ 313 w 404"/>
                  <a:gd name="T25" fmla="*/ 171 h 442"/>
                  <a:gd name="T26" fmla="*/ 329 w 404"/>
                  <a:gd name="T27" fmla="*/ 154 h 442"/>
                  <a:gd name="T28" fmla="*/ 348 w 404"/>
                  <a:gd name="T29" fmla="*/ 138 h 442"/>
                  <a:gd name="T30" fmla="*/ 365 w 404"/>
                  <a:gd name="T31" fmla="*/ 121 h 442"/>
                  <a:gd name="T32" fmla="*/ 386 w 404"/>
                  <a:gd name="T33" fmla="*/ 106 h 442"/>
                  <a:gd name="T34" fmla="*/ 404 w 404"/>
                  <a:gd name="T35" fmla="*/ 94 h 442"/>
                  <a:gd name="T36" fmla="*/ 404 w 404"/>
                  <a:gd name="T37" fmla="*/ 94 h 442"/>
                  <a:gd name="T38" fmla="*/ 388 w 404"/>
                  <a:gd name="T39" fmla="*/ 73 h 442"/>
                  <a:gd name="T40" fmla="*/ 371 w 404"/>
                  <a:gd name="T41" fmla="*/ 52 h 442"/>
                  <a:gd name="T42" fmla="*/ 358 w 404"/>
                  <a:gd name="T43" fmla="*/ 27 h 442"/>
                  <a:gd name="T44" fmla="*/ 348 w 404"/>
                  <a:gd name="T45" fmla="*/ 0 h 442"/>
                  <a:gd name="T46" fmla="*/ 348 w 404"/>
                  <a:gd name="T47" fmla="*/ 0 h 442"/>
                  <a:gd name="T48" fmla="*/ 256 w 404"/>
                  <a:gd name="T49" fmla="*/ 109 h 442"/>
                  <a:gd name="T50" fmla="*/ 165 w 404"/>
                  <a:gd name="T51" fmla="*/ 0 h 442"/>
                  <a:gd name="T52" fmla="*/ 165 w 404"/>
                  <a:gd name="T53" fmla="*/ 0 h 442"/>
                  <a:gd name="T54" fmla="*/ 148 w 404"/>
                  <a:gd name="T55" fmla="*/ 9 h 442"/>
                  <a:gd name="T56" fmla="*/ 129 w 404"/>
                  <a:gd name="T57" fmla="*/ 19 h 442"/>
                  <a:gd name="T58" fmla="*/ 115 w 404"/>
                  <a:gd name="T59" fmla="*/ 31 h 442"/>
                  <a:gd name="T60" fmla="*/ 98 w 404"/>
                  <a:gd name="T61" fmla="*/ 44 h 442"/>
                  <a:gd name="T62" fmla="*/ 84 w 404"/>
                  <a:gd name="T63" fmla="*/ 59 h 442"/>
                  <a:gd name="T64" fmla="*/ 71 w 404"/>
                  <a:gd name="T65" fmla="*/ 73 h 442"/>
                  <a:gd name="T66" fmla="*/ 59 w 404"/>
                  <a:gd name="T67" fmla="*/ 90 h 442"/>
                  <a:gd name="T68" fmla="*/ 46 w 404"/>
                  <a:gd name="T69" fmla="*/ 109 h 442"/>
                  <a:gd name="T70" fmla="*/ 36 w 404"/>
                  <a:gd name="T71" fmla="*/ 127 h 442"/>
                  <a:gd name="T72" fmla="*/ 27 w 404"/>
                  <a:gd name="T73" fmla="*/ 146 h 442"/>
                  <a:gd name="T74" fmla="*/ 19 w 404"/>
                  <a:gd name="T75" fmla="*/ 167 h 442"/>
                  <a:gd name="T76" fmla="*/ 13 w 404"/>
                  <a:gd name="T77" fmla="*/ 188 h 442"/>
                  <a:gd name="T78" fmla="*/ 6 w 404"/>
                  <a:gd name="T79" fmla="*/ 211 h 442"/>
                  <a:gd name="T80" fmla="*/ 4 w 404"/>
                  <a:gd name="T81" fmla="*/ 232 h 442"/>
                  <a:gd name="T82" fmla="*/ 0 w 404"/>
                  <a:gd name="T83" fmla="*/ 254 h 442"/>
                  <a:gd name="T84" fmla="*/ 0 w 404"/>
                  <a:gd name="T85" fmla="*/ 279 h 442"/>
                  <a:gd name="T86" fmla="*/ 0 w 404"/>
                  <a:gd name="T87" fmla="*/ 279 h 442"/>
                  <a:gd name="T88" fmla="*/ 2 w 404"/>
                  <a:gd name="T89" fmla="*/ 304 h 442"/>
                  <a:gd name="T90" fmla="*/ 4 w 404"/>
                  <a:gd name="T91" fmla="*/ 329 h 442"/>
                  <a:gd name="T92" fmla="*/ 4 w 404"/>
                  <a:gd name="T93" fmla="*/ 329 h 442"/>
                  <a:gd name="T94" fmla="*/ 23 w 404"/>
                  <a:gd name="T95" fmla="*/ 352 h 442"/>
                  <a:gd name="T96" fmla="*/ 46 w 404"/>
                  <a:gd name="T97" fmla="*/ 373 h 442"/>
                  <a:gd name="T98" fmla="*/ 71 w 404"/>
                  <a:gd name="T99" fmla="*/ 390 h 442"/>
                  <a:gd name="T100" fmla="*/ 98 w 404"/>
                  <a:gd name="T101" fmla="*/ 407 h 442"/>
                  <a:gd name="T102" fmla="*/ 127 w 404"/>
                  <a:gd name="T103" fmla="*/ 419 h 442"/>
                  <a:gd name="T104" fmla="*/ 159 w 404"/>
                  <a:gd name="T105" fmla="*/ 429 h 442"/>
                  <a:gd name="T106" fmla="*/ 190 w 404"/>
                  <a:gd name="T107" fmla="*/ 438 h 442"/>
                  <a:gd name="T108" fmla="*/ 223 w 404"/>
                  <a:gd name="T109" fmla="*/ 442 h 442"/>
                  <a:gd name="T110" fmla="*/ 223 w 404"/>
                  <a:gd name="T111" fmla="*/ 442 h 442"/>
                  <a:gd name="T112" fmla="*/ 223 w 404"/>
                  <a:gd name="T113" fmla="*/ 432 h 442"/>
                  <a:gd name="T114" fmla="*/ 223 w 404"/>
                  <a:gd name="T115" fmla="*/ 43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4" h="442">
                    <a:moveTo>
                      <a:pt x="223" y="432"/>
                    </a:moveTo>
                    <a:lnTo>
                      <a:pt x="223" y="432"/>
                    </a:lnTo>
                    <a:lnTo>
                      <a:pt x="223" y="404"/>
                    </a:lnTo>
                    <a:lnTo>
                      <a:pt x="227" y="377"/>
                    </a:lnTo>
                    <a:lnTo>
                      <a:pt x="231" y="352"/>
                    </a:lnTo>
                    <a:lnTo>
                      <a:pt x="236" y="327"/>
                    </a:lnTo>
                    <a:lnTo>
                      <a:pt x="244" y="302"/>
                    </a:lnTo>
                    <a:lnTo>
                      <a:pt x="252" y="277"/>
                    </a:lnTo>
                    <a:lnTo>
                      <a:pt x="261" y="254"/>
                    </a:lnTo>
                    <a:lnTo>
                      <a:pt x="273" y="234"/>
                    </a:lnTo>
                    <a:lnTo>
                      <a:pt x="286" y="211"/>
                    </a:lnTo>
                    <a:lnTo>
                      <a:pt x="298" y="192"/>
                    </a:lnTo>
                    <a:lnTo>
                      <a:pt x="313" y="171"/>
                    </a:lnTo>
                    <a:lnTo>
                      <a:pt x="329" y="154"/>
                    </a:lnTo>
                    <a:lnTo>
                      <a:pt x="348" y="138"/>
                    </a:lnTo>
                    <a:lnTo>
                      <a:pt x="365" y="121"/>
                    </a:lnTo>
                    <a:lnTo>
                      <a:pt x="386" y="106"/>
                    </a:lnTo>
                    <a:lnTo>
                      <a:pt x="404" y="94"/>
                    </a:lnTo>
                    <a:lnTo>
                      <a:pt x="404" y="94"/>
                    </a:lnTo>
                    <a:lnTo>
                      <a:pt x="388" y="73"/>
                    </a:lnTo>
                    <a:lnTo>
                      <a:pt x="371" y="52"/>
                    </a:lnTo>
                    <a:lnTo>
                      <a:pt x="358" y="27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256" y="109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8" y="9"/>
                    </a:lnTo>
                    <a:lnTo>
                      <a:pt x="129" y="19"/>
                    </a:lnTo>
                    <a:lnTo>
                      <a:pt x="115" y="31"/>
                    </a:lnTo>
                    <a:lnTo>
                      <a:pt x="98" y="44"/>
                    </a:lnTo>
                    <a:lnTo>
                      <a:pt x="84" y="59"/>
                    </a:lnTo>
                    <a:lnTo>
                      <a:pt x="71" y="73"/>
                    </a:lnTo>
                    <a:lnTo>
                      <a:pt x="59" y="90"/>
                    </a:lnTo>
                    <a:lnTo>
                      <a:pt x="46" y="109"/>
                    </a:lnTo>
                    <a:lnTo>
                      <a:pt x="36" y="127"/>
                    </a:lnTo>
                    <a:lnTo>
                      <a:pt x="27" y="146"/>
                    </a:lnTo>
                    <a:lnTo>
                      <a:pt x="19" y="167"/>
                    </a:lnTo>
                    <a:lnTo>
                      <a:pt x="13" y="188"/>
                    </a:lnTo>
                    <a:lnTo>
                      <a:pt x="6" y="211"/>
                    </a:lnTo>
                    <a:lnTo>
                      <a:pt x="4" y="232"/>
                    </a:lnTo>
                    <a:lnTo>
                      <a:pt x="0" y="25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2" y="304"/>
                    </a:lnTo>
                    <a:lnTo>
                      <a:pt x="4" y="329"/>
                    </a:lnTo>
                    <a:lnTo>
                      <a:pt x="4" y="329"/>
                    </a:lnTo>
                    <a:lnTo>
                      <a:pt x="23" y="352"/>
                    </a:lnTo>
                    <a:lnTo>
                      <a:pt x="46" y="373"/>
                    </a:lnTo>
                    <a:lnTo>
                      <a:pt x="71" y="390"/>
                    </a:lnTo>
                    <a:lnTo>
                      <a:pt x="98" y="407"/>
                    </a:lnTo>
                    <a:lnTo>
                      <a:pt x="127" y="419"/>
                    </a:lnTo>
                    <a:lnTo>
                      <a:pt x="159" y="429"/>
                    </a:lnTo>
                    <a:lnTo>
                      <a:pt x="190" y="438"/>
                    </a:lnTo>
                    <a:lnTo>
                      <a:pt x="223" y="442"/>
                    </a:lnTo>
                    <a:lnTo>
                      <a:pt x="223" y="442"/>
                    </a:lnTo>
                    <a:lnTo>
                      <a:pt x="223" y="432"/>
                    </a:lnTo>
                    <a:lnTo>
                      <a:pt x="223" y="4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2F9E7F17-5929-40EC-B791-CB3530C09E6A}"/>
              </a:ext>
            </a:extLst>
          </p:cNvPr>
          <p:cNvSpPr txBox="1">
            <a:spLocks/>
          </p:cNvSpPr>
          <p:nvPr/>
        </p:nvSpPr>
        <p:spPr>
          <a:xfrm>
            <a:off x="-2275067" y="34315"/>
            <a:ext cx="6827865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Introducción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6300192" y="887775"/>
            <a:ext cx="0" cy="3680943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Matriz de áreas Ofensiva Estratégica – FO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67942DC-43D5-449D-BB33-FBB2C0B42A83}"/>
              </a:ext>
            </a:extLst>
          </p:cNvPr>
          <p:cNvGrpSpPr/>
          <p:nvPr/>
        </p:nvGrpSpPr>
        <p:grpSpPr>
          <a:xfrm>
            <a:off x="0" y="591530"/>
            <a:ext cx="9036496" cy="3924436"/>
            <a:chOff x="0" y="591530"/>
            <a:chExt cx="9036496" cy="3924436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4B7A612-6CAB-4CB5-A31A-66618F6C078F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5" t="28552" r="16964" b="23473"/>
            <a:stretch/>
          </p:blipFill>
          <p:spPr bwMode="auto">
            <a:xfrm>
              <a:off x="15056" y="591530"/>
              <a:ext cx="9021440" cy="39244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65626C6-54D0-460F-B856-B199AB67A48D}"/>
                </a:ext>
              </a:extLst>
            </p:cNvPr>
            <p:cNvSpPr txBox="1"/>
            <p:nvPr/>
          </p:nvSpPr>
          <p:spPr>
            <a:xfrm>
              <a:off x="0" y="591530"/>
              <a:ext cx="3131840" cy="5400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es-EC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9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Estratégias Ofensivas Estratégicas – FO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1ECED7-C740-48FA-8D03-B2600A70A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55954"/>
              </p:ext>
            </p:extLst>
          </p:nvPr>
        </p:nvGraphicFramePr>
        <p:xfrm>
          <a:off x="539552" y="1238238"/>
          <a:ext cx="7848872" cy="347070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1815260125"/>
                    </a:ext>
                  </a:extLst>
                </a:gridCol>
              </a:tblGrid>
              <a:tr h="525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</a:rPr>
                        <a:t>1) Aplicar estrategias desde el Talento Humano enfocadas en digitalización y captación a través de los colaboradores de las COAC.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77" marR="31177" marT="0" marB="0" anchor="ctr"/>
                </a:tc>
                <a:extLst>
                  <a:ext uri="{0D108BD9-81ED-4DB2-BD59-A6C34878D82A}">
                    <a16:rowId xmlns:a16="http://schemas.microsoft.com/office/drawing/2014/main" val="2167831502"/>
                  </a:ext>
                </a:extLst>
              </a:tr>
              <a:tr h="439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</a:rPr>
                        <a:t>2) Apalancándose en la imagen de cobertura y solvencia, fomentar en los empleados una estrategia que mejore el servicio al cliente – captación.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77" marR="31177" marT="0" marB="0" anchor="ctr"/>
                </a:tc>
                <a:extLst>
                  <a:ext uri="{0D108BD9-81ED-4DB2-BD59-A6C34878D82A}">
                    <a16:rowId xmlns:a16="http://schemas.microsoft.com/office/drawing/2014/main" val="1800496872"/>
                  </a:ext>
                </a:extLst>
              </a:tr>
              <a:tr h="439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</a:rPr>
                        <a:t>3) La Cultura de Ahorro e Inversión crece en el Ecuador, se puede promover junto con ella la cercanía y cobertura para nuevos socios.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77" marR="31177" marT="0" marB="0" anchor="ctr"/>
                </a:tc>
                <a:extLst>
                  <a:ext uri="{0D108BD9-81ED-4DB2-BD59-A6C34878D82A}">
                    <a16:rowId xmlns:a16="http://schemas.microsoft.com/office/drawing/2014/main" val="2257987509"/>
                  </a:ext>
                </a:extLst>
              </a:tr>
              <a:tr h="2919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</a:rPr>
                        <a:t>4) El reto de la digitalización de las COAC se puede apalancar en herramientas de promoción virtuales.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77" marR="31177" marT="0" marB="0" anchor="ctr"/>
                </a:tc>
                <a:extLst>
                  <a:ext uri="{0D108BD9-81ED-4DB2-BD59-A6C34878D82A}">
                    <a16:rowId xmlns:a16="http://schemas.microsoft.com/office/drawing/2014/main" val="4280176208"/>
                  </a:ext>
                </a:extLst>
              </a:tr>
              <a:tr h="251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</a:rPr>
                        <a:t>5) Captar nuevos socios que deja la competencia (bancos y prestadores informales) usando la cercanía.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77" marR="31177" marT="0" marB="0" anchor="ctr"/>
                </a:tc>
                <a:extLst>
                  <a:ext uri="{0D108BD9-81ED-4DB2-BD59-A6C34878D82A}">
                    <a16:rowId xmlns:a16="http://schemas.microsoft.com/office/drawing/2014/main" val="2605575753"/>
                  </a:ext>
                </a:extLst>
              </a:tr>
              <a:tr h="1487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 Ofensivas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77" marR="31177" marT="0" marB="0" anchor="ctr"/>
                </a:tc>
                <a:extLst>
                  <a:ext uri="{0D108BD9-81ED-4DB2-BD59-A6C34878D82A}">
                    <a16:rowId xmlns:a16="http://schemas.microsoft.com/office/drawing/2014/main" val="240783865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</a:rPr>
                        <a:t>1) Darle al colaborador el rol de socio estratégico para que desde su área de trabajo fomente : una imagen sólida, la digitalización y promocione los productos de la COAC.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77" marR="31177" marT="0" marB="0" anchor="ctr"/>
                </a:tc>
                <a:extLst>
                  <a:ext uri="{0D108BD9-81ED-4DB2-BD59-A6C34878D82A}">
                    <a16:rowId xmlns:a16="http://schemas.microsoft.com/office/drawing/2014/main" val="1217878373"/>
                  </a:ext>
                </a:extLst>
              </a:tr>
              <a:tr h="1555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</a:rPr>
                        <a:t>2) Crear nuevos productos que fomenten el uso de la tecnología y los canales virtuales en las poblaciones de incidencia.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77" marR="31177" marT="0" marB="0" anchor="ctr"/>
                </a:tc>
                <a:extLst>
                  <a:ext uri="{0D108BD9-81ED-4DB2-BD59-A6C34878D82A}">
                    <a16:rowId xmlns:a16="http://schemas.microsoft.com/office/drawing/2014/main" val="1989036325"/>
                  </a:ext>
                </a:extLst>
              </a:tr>
              <a:tr h="4891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</a:rPr>
                        <a:t>3) Promocionar focalizadamente los servicios y beneficios como tasas preferenciales y bajas en microcréditos.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77" marR="31177" marT="0" marB="0" anchor="ctr"/>
                </a:tc>
                <a:extLst>
                  <a:ext uri="{0D108BD9-81ED-4DB2-BD59-A6C34878D82A}">
                    <a16:rowId xmlns:a16="http://schemas.microsoft.com/office/drawing/2014/main" val="3894751562"/>
                  </a:ext>
                </a:extLst>
              </a:tr>
              <a:tr h="253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</a:rPr>
                        <a:t>4) Continuar educando a la población en el ahorro e inversión, campañas de marketing directo.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77" marR="31177" marT="0" marB="0" anchor="ctr"/>
                </a:tc>
                <a:extLst>
                  <a:ext uri="{0D108BD9-81ED-4DB2-BD59-A6C34878D82A}">
                    <a16:rowId xmlns:a16="http://schemas.microsoft.com/office/drawing/2014/main" val="22393398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42C3C11-D900-4790-B192-55FFCAE32FC6}"/>
              </a:ext>
            </a:extLst>
          </p:cNvPr>
          <p:cNvSpPr txBox="1"/>
          <p:nvPr/>
        </p:nvSpPr>
        <p:spPr>
          <a:xfrm>
            <a:off x="504056" y="969497"/>
            <a:ext cx="4572000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KLP’s o Puntos de Apalancamiento</a:t>
            </a:r>
            <a:endParaRPr lang="es-EC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Matriz de áreas Defensiva Estratégica – DA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BC5DBBB-2EE1-49E8-A391-7817E8596D2B}"/>
              </a:ext>
            </a:extLst>
          </p:cNvPr>
          <p:cNvGrpSpPr/>
          <p:nvPr/>
        </p:nvGrpSpPr>
        <p:grpSpPr>
          <a:xfrm>
            <a:off x="90729" y="843558"/>
            <a:ext cx="8962542" cy="3456384"/>
            <a:chOff x="90729" y="843558"/>
            <a:chExt cx="8962542" cy="345638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06BB440-D62F-43CD-B4C5-5411B73A955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4" t="28779" r="11775" b="26338"/>
            <a:stretch/>
          </p:blipFill>
          <p:spPr bwMode="auto">
            <a:xfrm>
              <a:off x="90729" y="843558"/>
              <a:ext cx="8962542" cy="34563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6B9A11D-5120-4600-A407-CB1E36A0A57F}"/>
                </a:ext>
              </a:extLst>
            </p:cNvPr>
            <p:cNvSpPr txBox="1"/>
            <p:nvPr/>
          </p:nvSpPr>
          <p:spPr>
            <a:xfrm>
              <a:off x="90729" y="843558"/>
              <a:ext cx="3364639" cy="5400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es-EC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9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Estratégias Defensivas Estratégicas – DA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01EC7B-D3F7-4441-94E3-6361780E0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87112"/>
              </p:ext>
            </p:extLst>
          </p:nvPr>
        </p:nvGraphicFramePr>
        <p:xfrm>
          <a:off x="539552" y="1541316"/>
          <a:ext cx="8208912" cy="307467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3954453805"/>
                    </a:ext>
                  </a:extLst>
                </a:gridCol>
              </a:tblGrid>
              <a:tr h="341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</a:rPr>
                        <a:t>1) El incremento de la morosidad en créditos se agrava por la pobreza y la falta de ahorro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40" marR="43340" marT="0" marB="0" anchor="ctr"/>
                </a:tc>
                <a:extLst>
                  <a:ext uri="{0D108BD9-81ED-4DB2-BD59-A6C34878D82A}">
                    <a16:rowId xmlns:a16="http://schemas.microsoft.com/office/drawing/2014/main" val="787806356"/>
                  </a:ext>
                </a:extLst>
              </a:tr>
              <a:tr h="5015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</a:rPr>
                        <a:t>2) Las operaciones de las COAC a largo plazo se pueden afectar por el decrecimiento de la economía por causa de la pandemia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40" marR="43340" marT="0" marB="0" anchor="ctr"/>
                </a:tc>
                <a:extLst>
                  <a:ext uri="{0D108BD9-81ED-4DB2-BD59-A6C34878D82A}">
                    <a16:rowId xmlns:a16="http://schemas.microsoft.com/office/drawing/2014/main" val="2001727017"/>
                  </a:ext>
                </a:extLst>
              </a:tr>
              <a:tr h="5015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</a:rPr>
                        <a:t>3) La pobreza extrema está concentrada en el sector rural del país, las COAC colocan créditos y la población no puede pagarlos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40" marR="43340" marT="0" marB="0" anchor="ctr"/>
                </a:tc>
                <a:extLst>
                  <a:ext uri="{0D108BD9-81ED-4DB2-BD59-A6C34878D82A}">
                    <a16:rowId xmlns:a16="http://schemas.microsoft.com/office/drawing/2014/main" val="1827333138"/>
                  </a:ext>
                </a:extLst>
              </a:tr>
              <a:tr h="195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 Defensivas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40" marR="43340" marT="0" marB="0" anchor="ctr"/>
                </a:tc>
                <a:extLst>
                  <a:ext uri="{0D108BD9-81ED-4DB2-BD59-A6C34878D82A}">
                    <a16:rowId xmlns:a16="http://schemas.microsoft.com/office/drawing/2014/main" val="3847260225"/>
                  </a:ext>
                </a:extLst>
              </a:tr>
              <a:tr h="5015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</a:rPr>
                        <a:t>1) Acercamientos a la cartera morosa mediante call center o contratación de una empresa para gestión de cobranza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40" marR="43340" marT="0" marB="0" anchor="ctr"/>
                </a:tc>
                <a:extLst>
                  <a:ext uri="{0D108BD9-81ED-4DB2-BD59-A6C34878D82A}">
                    <a16:rowId xmlns:a16="http://schemas.microsoft.com/office/drawing/2014/main" val="3934211510"/>
                  </a:ext>
                </a:extLst>
              </a:tr>
              <a:tr h="5015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>
                          <a:effectLst/>
                        </a:rPr>
                        <a:t>2) Fomentar la cultura de pago de las deudas, campañas de refinanciamiento de deuda y de morosidad.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40" marR="43340" marT="0" marB="0" anchor="ctr"/>
                </a:tc>
                <a:extLst>
                  <a:ext uri="{0D108BD9-81ED-4DB2-BD59-A6C34878D82A}">
                    <a16:rowId xmlns:a16="http://schemas.microsoft.com/office/drawing/2014/main" val="2350841720"/>
                  </a:ext>
                </a:extLst>
              </a:tr>
              <a:tr h="5159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</a:rPr>
                        <a:t>3) Fortalecer Cultura Colaborativa socios-empleados, mediante ferias de emprendimiento para dinamizar el mercado de incidencia de la COAC.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40" marR="43340" marT="0" marB="0" anchor="ctr"/>
                </a:tc>
                <a:extLst>
                  <a:ext uri="{0D108BD9-81ED-4DB2-BD59-A6C34878D82A}">
                    <a16:rowId xmlns:a16="http://schemas.microsoft.com/office/drawing/2014/main" val="3061228828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30B0C02-BCDD-448F-A389-A3876D77B099}"/>
              </a:ext>
            </a:extLst>
          </p:cNvPr>
          <p:cNvSpPr txBox="1"/>
          <p:nvPr/>
        </p:nvSpPr>
        <p:spPr>
          <a:xfrm>
            <a:off x="467544" y="1185521"/>
            <a:ext cx="4572000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BI’s o Cockteles Explosivos</a:t>
            </a:r>
            <a:endParaRPr lang="es-EC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BSC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C633C0-C434-4D66-917A-1CD1BB427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28990" r="36330" b="20586"/>
          <a:stretch/>
        </p:blipFill>
        <p:spPr>
          <a:xfrm>
            <a:off x="755576" y="699542"/>
            <a:ext cx="7560840" cy="40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F2DE24A0-9956-4D09-A2DC-13BFB7597EC4}"/>
              </a:ext>
            </a:extLst>
          </p:cNvPr>
          <p:cNvGrpSpPr/>
          <p:nvPr/>
        </p:nvGrpSpPr>
        <p:grpSpPr>
          <a:xfrm>
            <a:off x="1474024" y="790525"/>
            <a:ext cx="7671843" cy="3979127"/>
            <a:chOff x="1037626" y="1175989"/>
            <a:chExt cx="10518952" cy="5109064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id="{32681557-FE6D-496F-8A38-6CA38BD52969}"/>
                </a:ext>
              </a:extLst>
            </p:cNvPr>
            <p:cNvGrpSpPr/>
            <p:nvPr/>
          </p:nvGrpSpPr>
          <p:grpSpPr>
            <a:xfrm>
              <a:off x="1037626" y="3261574"/>
              <a:ext cx="2346816" cy="3023479"/>
              <a:chOff x="1037626" y="3261574"/>
              <a:chExt cx="2346816" cy="3023479"/>
            </a:xfrm>
          </p:grpSpPr>
          <p:cxnSp>
            <p:nvCxnSpPr>
              <p:cNvPr id="4" name="Straight Connector 61">
                <a:extLst>
                  <a:ext uri="{FF2B5EF4-FFF2-40B4-BE49-F238E27FC236}">
                    <a16:creationId xmlns:a16="http://schemas.microsoft.com/office/drawing/2014/main" id="{0A8CA411-7620-4913-9414-6D79AA462E00}"/>
                  </a:ext>
                </a:extLst>
              </p:cNvPr>
              <p:cNvCxnSpPr/>
              <p:nvPr/>
            </p:nvCxnSpPr>
            <p:spPr>
              <a:xfrm>
                <a:off x="2211034" y="3261574"/>
                <a:ext cx="0" cy="15293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" name="Chart 64">
                <a:extLst>
                  <a:ext uri="{FF2B5EF4-FFF2-40B4-BE49-F238E27FC236}">
                    <a16:creationId xmlns:a16="http://schemas.microsoft.com/office/drawing/2014/main" id="{DEF525AE-41E7-41C0-8C67-453AF6A52A4B}"/>
                  </a:ext>
                </a:extLst>
              </p:cNvPr>
              <p:cNvGraphicFramePr/>
              <p:nvPr/>
            </p:nvGraphicFramePr>
            <p:xfrm>
              <a:off x="1037626" y="4570885"/>
              <a:ext cx="2346816" cy="1564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" name="TextBox 65">
                <a:extLst>
                  <a:ext uri="{FF2B5EF4-FFF2-40B4-BE49-F238E27FC236}">
                    <a16:creationId xmlns:a16="http://schemas.microsoft.com/office/drawing/2014/main" id="{348FEABF-2398-4A76-951D-2BBECB97BD8F}"/>
                  </a:ext>
                </a:extLst>
              </p:cNvPr>
              <p:cNvSpPr txBox="1"/>
              <p:nvPr/>
            </p:nvSpPr>
            <p:spPr>
              <a:xfrm>
                <a:off x="1304879" y="5968914"/>
                <a:ext cx="1690621" cy="31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Gestión de Cultura</a:t>
                </a:r>
                <a:endPara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3B3C6F16-9FCE-4ED1-AF52-EDFF245CA8FD}"/>
                </a:ext>
              </a:extLst>
            </p:cNvPr>
            <p:cNvGrpSpPr/>
            <p:nvPr/>
          </p:nvGrpSpPr>
          <p:grpSpPr>
            <a:xfrm>
              <a:off x="1235957" y="1175989"/>
              <a:ext cx="4180565" cy="3011578"/>
              <a:chOff x="1235957" y="1175989"/>
              <a:chExt cx="4180565" cy="3011578"/>
            </a:xfrm>
          </p:grpSpPr>
          <p:sp>
            <p:nvSpPr>
              <p:cNvPr id="8" name="Chevron 11">
                <a:extLst>
                  <a:ext uri="{FF2B5EF4-FFF2-40B4-BE49-F238E27FC236}">
                    <a16:creationId xmlns:a16="http://schemas.microsoft.com/office/drawing/2014/main" id="{EA5459BF-BF6D-41F7-968B-FD4C0ED9725B}"/>
                  </a:ext>
                </a:extLst>
              </p:cNvPr>
              <p:cNvSpPr/>
              <p:nvPr/>
            </p:nvSpPr>
            <p:spPr>
              <a:xfrm>
                <a:off x="1235957" y="3261574"/>
                <a:ext cx="1970469" cy="33485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54">
                <a:extLst>
                  <a:ext uri="{FF2B5EF4-FFF2-40B4-BE49-F238E27FC236}">
                    <a16:creationId xmlns:a16="http://schemas.microsoft.com/office/drawing/2014/main" id="{29A07E8D-4B68-421B-A3C8-D9DAF740D148}"/>
                  </a:ext>
                </a:extLst>
              </p:cNvPr>
              <p:cNvSpPr txBox="1"/>
              <p:nvPr/>
            </p:nvSpPr>
            <p:spPr>
              <a:xfrm>
                <a:off x="3641385" y="3673839"/>
                <a:ext cx="928660" cy="513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200</a:t>
                </a: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6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" name="TextBox 66">
                <a:extLst>
                  <a:ext uri="{FF2B5EF4-FFF2-40B4-BE49-F238E27FC236}">
                    <a16:creationId xmlns:a16="http://schemas.microsoft.com/office/drawing/2014/main" id="{EBBE5E98-B9B0-4C62-A91C-7F924C4EAE4D}"/>
                  </a:ext>
                </a:extLst>
              </p:cNvPr>
              <p:cNvSpPr txBox="1"/>
              <p:nvPr/>
            </p:nvSpPr>
            <p:spPr>
              <a:xfrm>
                <a:off x="3446054" y="1175989"/>
                <a:ext cx="1970468" cy="632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C78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Esencia de la Organización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98820563-5220-4EE9-BF54-E2BFE4E0CB54}"/>
                </a:ext>
              </a:extLst>
            </p:cNvPr>
            <p:cNvGrpSpPr/>
            <p:nvPr/>
          </p:nvGrpSpPr>
          <p:grpSpPr>
            <a:xfrm>
              <a:off x="1680177" y="2779983"/>
              <a:ext cx="4019674" cy="2809210"/>
              <a:chOff x="1680177" y="2779983"/>
              <a:chExt cx="4019674" cy="2809210"/>
            </a:xfrm>
          </p:grpSpPr>
          <p:sp>
            <p:nvSpPr>
              <p:cNvPr id="12" name="Chevron 13">
                <a:extLst>
                  <a:ext uri="{FF2B5EF4-FFF2-40B4-BE49-F238E27FC236}">
                    <a16:creationId xmlns:a16="http://schemas.microsoft.com/office/drawing/2014/main" id="{C52C9DA0-9407-466C-93F8-78672A2F8C59}"/>
                  </a:ext>
                </a:extLst>
              </p:cNvPr>
              <p:cNvSpPr/>
              <p:nvPr/>
            </p:nvSpPr>
            <p:spPr>
              <a:xfrm>
                <a:off x="3206425" y="3261574"/>
                <a:ext cx="1970469" cy="334851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68">
                <a:extLst>
                  <a:ext uri="{FF2B5EF4-FFF2-40B4-BE49-F238E27FC236}">
                    <a16:creationId xmlns:a16="http://schemas.microsoft.com/office/drawing/2014/main" id="{F457A1BD-CF92-4367-9456-97C60AF7EEAD}"/>
                  </a:ext>
                </a:extLst>
              </p:cNvPr>
              <p:cNvSpPr txBox="1"/>
              <p:nvPr/>
            </p:nvSpPr>
            <p:spPr>
              <a:xfrm>
                <a:off x="1680177" y="2779983"/>
                <a:ext cx="909193" cy="513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2002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" name="TextBox 69">
                <a:extLst>
                  <a:ext uri="{FF2B5EF4-FFF2-40B4-BE49-F238E27FC236}">
                    <a16:creationId xmlns:a16="http://schemas.microsoft.com/office/drawing/2014/main" id="{A2139163-97C4-48E9-8758-F1EA2503B395}"/>
                  </a:ext>
                </a:extLst>
              </p:cNvPr>
              <p:cNvSpPr txBox="1"/>
              <p:nvPr/>
            </p:nvSpPr>
            <p:spPr>
              <a:xfrm>
                <a:off x="2995501" y="4186323"/>
                <a:ext cx="2704350" cy="140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300" b="1" i="1" dirty="0">
                    <a:solidFill>
                      <a:srgbClr val="D05126"/>
                    </a:solidFill>
                    <a:latin typeface="Calibri"/>
                    <a:ea typeface="+mn-ea"/>
                  </a:rPr>
                  <a:t>C</a:t>
                </a:r>
                <a:r>
                  <a:rPr kumimoji="0" lang="en-US" sz="13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0512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onciencia</a:t>
                </a: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D0512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invisible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300" b="1" i="1" dirty="0">
                    <a:solidFill>
                      <a:srgbClr val="D05126"/>
                    </a:solidFill>
                    <a:latin typeface="Calibri"/>
                    <a:ea typeface="+mn-ea"/>
                  </a:rPr>
                  <a:t>G</a:t>
                </a:r>
                <a:r>
                  <a:rPr kumimoji="0" lang="en-US" sz="13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0512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uía</a:t>
                </a: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D0512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del comportamiento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mitos, héroes, leyendas, historias, jerga, ritos y rituales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15" name="Chart 72">
              <a:extLst>
                <a:ext uri="{FF2B5EF4-FFF2-40B4-BE49-F238E27FC236}">
                  <a16:creationId xmlns:a16="http://schemas.microsoft.com/office/drawing/2014/main" id="{03C4119D-1F23-4ADA-8262-FEDBB62766B0}"/>
                </a:ext>
              </a:extLst>
            </p:cNvPr>
            <p:cNvGraphicFramePr/>
            <p:nvPr/>
          </p:nvGraphicFramePr>
          <p:xfrm>
            <a:off x="3446054" y="1360229"/>
            <a:ext cx="1452642" cy="18516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D2E064B3-90C4-45F7-8A20-D806BAE1F01A}"/>
                </a:ext>
              </a:extLst>
            </p:cNvPr>
            <p:cNvGrpSpPr/>
            <p:nvPr/>
          </p:nvGrpSpPr>
          <p:grpSpPr>
            <a:xfrm>
              <a:off x="5025652" y="1782533"/>
              <a:ext cx="2155752" cy="1813892"/>
              <a:chOff x="5025652" y="1782533"/>
              <a:chExt cx="2155752" cy="1813892"/>
            </a:xfrm>
          </p:grpSpPr>
          <p:sp>
            <p:nvSpPr>
              <p:cNvPr id="17" name="Chevron 14">
                <a:extLst>
                  <a:ext uri="{FF2B5EF4-FFF2-40B4-BE49-F238E27FC236}">
                    <a16:creationId xmlns:a16="http://schemas.microsoft.com/office/drawing/2014/main" id="{93E22B90-05F3-4933-97BD-646EFE922EE2}"/>
                  </a:ext>
                </a:extLst>
              </p:cNvPr>
              <p:cNvSpPr/>
              <p:nvPr/>
            </p:nvSpPr>
            <p:spPr>
              <a:xfrm>
                <a:off x="5176894" y="3261574"/>
                <a:ext cx="1970469" cy="334851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56">
                <a:extLst>
                  <a:ext uri="{FF2B5EF4-FFF2-40B4-BE49-F238E27FC236}">
                    <a16:creationId xmlns:a16="http://schemas.microsoft.com/office/drawing/2014/main" id="{04083A40-A210-46BC-9FA4-7D04240D458F}"/>
                  </a:ext>
                </a:extLst>
              </p:cNvPr>
              <p:cNvSpPr txBox="1"/>
              <p:nvPr/>
            </p:nvSpPr>
            <p:spPr>
              <a:xfrm>
                <a:off x="5643362" y="2822056"/>
                <a:ext cx="909194" cy="513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2015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" name="TextBox 73">
                <a:extLst>
                  <a:ext uri="{FF2B5EF4-FFF2-40B4-BE49-F238E27FC236}">
                    <a16:creationId xmlns:a16="http://schemas.microsoft.com/office/drawing/2014/main" id="{11AE7D64-CBA9-4499-8D88-1D84FBC79828}"/>
                  </a:ext>
                </a:extLst>
              </p:cNvPr>
              <p:cNvSpPr txBox="1"/>
              <p:nvPr/>
            </p:nvSpPr>
            <p:spPr>
              <a:xfrm>
                <a:off x="5025652" y="1782533"/>
                <a:ext cx="2155752" cy="88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61940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OCAI - Organizacional Culture Assessment - Velasco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0CA2974C-A727-4556-B22E-0CDA874363F4}"/>
                </a:ext>
              </a:extLst>
            </p:cNvPr>
            <p:cNvGrpSpPr/>
            <p:nvPr/>
          </p:nvGrpSpPr>
          <p:grpSpPr>
            <a:xfrm>
              <a:off x="4922592" y="3261574"/>
              <a:ext cx="2346816" cy="2776530"/>
              <a:chOff x="4922592" y="3261574"/>
              <a:chExt cx="2346816" cy="2776530"/>
            </a:xfrm>
          </p:grpSpPr>
          <p:cxnSp>
            <p:nvCxnSpPr>
              <p:cNvPr id="21" name="Straight Connector 76">
                <a:extLst>
                  <a:ext uri="{FF2B5EF4-FFF2-40B4-BE49-F238E27FC236}">
                    <a16:creationId xmlns:a16="http://schemas.microsoft.com/office/drawing/2014/main" id="{870A917E-AD8C-4EA5-A036-5C0C93C5A63C}"/>
                  </a:ext>
                </a:extLst>
              </p:cNvPr>
              <p:cNvCxnSpPr/>
              <p:nvPr/>
            </p:nvCxnSpPr>
            <p:spPr>
              <a:xfrm>
                <a:off x="6091868" y="3261574"/>
                <a:ext cx="0" cy="1529367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2" name="Chart 74">
                <a:extLst>
                  <a:ext uri="{FF2B5EF4-FFF2-40B4-BE49-F238E27FC236}">
                    <a16:creationId xmlns:a16="http://schemas.microsoft.com/office/drawing/2014/main" id="{92D7085C-7595-4834-8EE6-A9A84DB02E5F}"/>
                  </a:ext>
                </a:extLst>
              </p:cNvPr>
              <p:cNvGraphicFramePr/>
              <p:nvPr/>
            </p:nvGraphicFramePr>
            <p:xfrm>
              <a:off x="4922592" y="4473560"/>
              <a:ext cx="2346816" cy="1564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grpSp>
          <p:nvGrpSpPr>
            <p:cNvPr id="24" name="Group 8">
              <a:extLst>
                <a:ext uri="{FF2B5EF4-FFF2-40B4-BE49-F238E27FC236}">
                  <a16:creationId xmlns:a16="http://schemas.microsoft.com/office/drawing/2014/main" id="{446DA7F8-9F0A-4768-B937-C9920BAA7F82}"/>
                </a:ext>
              </a:extLst>
            </p:cNvPr>
            <p:cNvGrpSpPr/>
            <p:nvPr/>
          </p:nvGrpSpPr>
          <p:grpSpPr>
            <a:xfrm>
              <a:off x="7521262" y="1761048"/>
              <a:ext cx="1060030" cy="1266959"/>
              <a:chOff x="7521262" y="1761048"/>
              <a:chExt cx="1060030" cy="1266959"/>
            </a:xfrm>
          </p:grpSpPr>
          <p:sp>
            <p:nvSpPr>
              <p:cNvPr id="25" name="Rectangle 77">
                <a:extLst>
                  <a:ext uri="{FF2B5EF4-FFF2-40B4-BE49-F238E27FC236}">
                    <a16:creationId xmlns:a16="http://schemas.microsoft.com/office/drawing/2014/main" id="{E12CA717-65F6-4B3C-86C3-A2DAA197746D}"/>
                  </a:ext>
                </a:extLst>
              </p:cNvPr>
              <p:cNvSpPr/>
              <p:nvPr/>
            </p:nvSpPr>
            <p:spPr>
              <a:xfrm>
                <a:off x="7521262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78">
                <a:extLst>
                  <a:ext uri="{FF2B5EF4-FFF2-40B4-BE49-F238E27FC236}">
                    <a16:creationId xmlns:a16="http://schemas.microsoft.com/office/drawing/2014/main" id="{DB455835-C7AC-4BB8-9027-D1DE17A66FBC}"/>
                  </a:ext>
                </a:extLst>
              </p:cNvPr>
              <p:cNvSpPr/>
              <p:nvPr/>
            </p:nvSpPr>
            <p:spPr>
              <a:xfrm>
                <a:off x="7937265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79">
                <a:extLst>
                  <a:ext uri="{FF2B5EF4-FFF2-40B4-BE49-F238E27FC236}">
                    <a16:creationId xmlns:a16="http://schemas.microsoft.com/office/drawing/2014/main" id="{F80A7189-7C81-42FB-88C5-CBA1FF9D3363}"/>
                  </a:ext>
                </a:extLst>
              </p:cNvPr>
              <p:cNvSpPr/>
              <p:nvPr/>
            </p:nvSpPr>
            <p:spPr>
              <a:xfrm>
                <a:off x="8353268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80">
                <a:extLst>
                  <a:ext uri="{FF2B5EF4-FFF2-40B4-BE49-F238E27FC236}">
                    <a16:creationId xmlns:a16="http://schemas.microsoft.com/office/drawing/2014/main" id="{B4267B6C-B960-4354-B484-FA3A25F6C10F}"/>
                  </a:ext>
                </a:extLst>
              </p:cNvPr>
              <p:cNvSpPr/>
              <p:nvPr/>
            </p:nvSpPr>
            <p:spPr>
              <a:xfrm>
                <a:off x="7521262" y="2300391"/>
                <a:ext cx="228024" cy="7276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81">
                <a:extLst>
                  <a:ext uri="{FF2B5EF4-FFF2-40B4-BE49-F238E27FC236}">
                    <a16:creationId xmlns:a16="http://schemas.microsoft.com/office/drawing/2014/main" id="{A1B4D004-59AE-432E-B1DB-2F26DE1B5EAE}"/>
                  </a:ext>
                </a:extLst>
              </p:cNvPr>
              <p:cNvSpPr/>
              <p:nvPr/>
            </p:nvSpPr>
            <p:spPr>
              <a:xfrm>
                <a:off x="7937265" y="1970315"/>
                <a:ext cx="228024" cy="10576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82">
                <a:extLst>
                  <a:ext uri="{FF2B5EF4-FFF2-40B4-BE49-F238E27FC236}">
                    <a16:creationId xmlns:a16="http://schemas.microsoft.com/office/drawing/2014/main" id="{25848039-D167-4213-A2B6-D9941D301BD5}"/>
                  </a:ext>
                </a:extLst>
              </p:cNvPr>
              <p:cNvSpPr/>
              <p:nvPr/>
            </p:nvSpPr>
            <p:spPr>
              <a:xfrm>
                <a:off x="8353268" y="2582235"/>
                <a:ext cx="228024" cy="4457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CE05ED96-879C-421F-9C95-AB6862201B21}"/>
                </a:ext>
              </a:extLst>
            </p:cNvPr>
            <p:cNvGrpSpPr/>
            <p:nvPr/>
          </p:nvGrpSpPr>
          <p:grpSpPr>
            <a:xfrm>
              <a:off x="6781941" y="3261574"/>
              <a:ext cx="2583454" cy="2196991"/>
              <a:chOff x="6781941" y="3261574"/>
              <a:chExt cx="2583454" cy="2196991"/>
            </a:xfrm>
          </p:grpSpPr>
          <p:sp>
            <p:nvSpPr>
              <p:cNvPr id="32" name="Chevron 15">
                <a:extLst>
                  <a:ext uri="{FF2B5EF4-FFF2-40B4-BE49-F238E27FC236}">
                    <a16:creationId xmlns:a16="http://schemas.microsoft.com/office/drawing/2014/main" id="{3CC76872-9BF5-4C5B-8559-DCD34BFFB88F}"/>
                  </a:ext>
                </a:extLst>
              </p:cNvPr>
              <p:cNvSpPr/>
              <p:nvPr/>
            </p:nvSpPr>
            <p:spPr>
              <a:xfrm>
                <a:off x="7147361" y="3261574"/>
                <a:ext cx="2155753" cy="334851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TextBox 57">
                <a:extLst>
                  <a:ext uri="{FF2B5EF4-FFF2-40B4-BE49-F238E27FC236}">
                    <a16:creationId xmlns:a16="http://schemas.microsoft.com/office/drawing/2014/main" id="{C8DE3253-442A-476B-8A44-5B425D21C28C}"/>
                  </a:ext>
                </a:extLst>
              </p:cNvPr>
              <p:cNvSpPr txBox="1"/>
              <p:nvPr/>
            </p:nvSpPr>
            <p:spPr>
              <a:xfrm>
                <a:off x="6781941" y="3634551"/>
                <a:ext cx="2583454" cy="355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Organizaciones Saludables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" name="TextBox 83">
                <a:extLst>
                  <a:ext uri="{FF2B5EF4-FFF2-40B4-BE49-F238E27FC236}">
                    <a16:creationId xmlns:a16="http://schemas.microsoft.com/office/drawing/2014/main" id="{A614DC17-B7C8-4998-B3CC-12DBD280564F}"/>
                  </a:ext>
                </a:extLst>
              </p:cNvPr>
              <p:cNvSpPr txBox="1"/>
              <p:nvPr/>
            </p:nvSpPr>
            <p:spPr>
              <a:xfrm>
                <a:off x="6926393" y="4055694"/>
                <a:ext cx="2191440" cy="140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79A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Buen Desempeño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300" b="1" i="1" dirty="0">
                    <a:solidFill>
                      <a:srgbClr val="F79A00"/>
                    </a:solidFill>
                    <a:latin typeface="Calibri"/>
                    <a:ea typeface="+mn-ea"/>
                  </a:rPr>
                  <a:t>Clima Laboral Positivo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Salud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300" dirty="0">
                    <a:solidFill>
                      <a:srgbClr val="21221F">
                        <a:lumMod val="75000"/>
                        <a:lumOff val="25000"/>
                      </a:srgbClr>
                    </a:solidFill>
                    <a:latin typeface="Calibri"/>
                    <a:ea typeface="+mn-ea"/>
                  </a:rPr>
                  <a:t>Seguridad </a:t>
                </a:r>
              </a:p>
            </p:txBody>
          </p:sp>
        </p:grpSp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C28CBF28-C9A6-4A33-BA02-D5D0C6BF978E}"/>
                </a:ext>
              </a:extLst>
            </p:cNvPr>
            <p:cNvGrpSpPr/>
            <p:nvPr/>
          </p:nvGrpSpPr>
          <p:grpSpPr>
            <a:xfrm>
              <a:off x="9145217" y="2778849"/>
              <a:ext cx="2411361" cy="3473761"/>
              <a:chOff x="9145217" y="2778849"/>
              <a:chExt cx="2411361" cy="3473761"/>
            </a:xfrm>
          </p:grpSpPr>
          <p:sp>
            <p:nvSpPr>
              <p:cNvPr id="36" name="Chevron 16">
                <a:extLst>
                  <a:ext uri="{FF2B5EF4-FFF2-40B4-BE49-F238E27FC236}">
                    <a16:creationId xmlns:a16="http://schemas.microsoft.com/office/drawing/2014/main" id="{6FADA11A-499F-480E-9FDE-8BAF78DAA03A}"/>
                  </a:ext>
                </a:extLst>
              </p:cNvPr>
              <p:cNvSpPr/>
              <p:nvPr/>
            </p:nvSpPr>
            <p:spPr>
              <a:xfrm>
                <a:off x="9262424" y="3261574"/>
                <a:ext cx="2294154" cy="334851"/>
              </a:xfrm>
              <a:prstGeom prst="chevron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58">
                <a:extLst>
                  <a:ext uri="{FF2B5EF4-FFF2-40B4-BE49-F238E27FC236}">
                    <a16:creationId xmlns:a16="http://schemas.microsoft.com/office/drawing/2014/main" id="{6E6B0830-CEBC-41A5-BD37-73EAEAFDD9D2}"/>
                  </a:ext>
                </a:extLst>
              </p:cNvPr>
              <p:cNvSpPr txBox="1"/>
              <p:nvPr/>
            </p:nvSpPr>
            <p:spPr>
              <a:xfrm>
                <a:off x="9340218" y="2778849"/>
                <a:ext cx="1925798" cy="513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Actualidad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8" name="TextBox 84">
                <a:extLst>
                  <a:ext uri="{FF2B5EF4-FFF2-40B4-BE49-F238E27FC236}">
                    <a16:creationId xmlns:a16="http://schemas.microsoft.com/office/drawing/2014/main" id="{15818267-AEC2-4585-A7B6-46BB6106D173}"/>
                  </a:ext>
                </a:extLst>
              </p:cNvPr>
              <p:cNvSpPr txBox="1"/>
              <p:nvPr/>
            </p:nvSpPr>
            <p:spPr>
              <a:xfrm>
                <a:off x="9145217" y="4079149"/>
                <a:ext cx="2408801" cy="217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B3A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Innovación Estratégica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B3A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BSC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B3A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Bienestar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7B3A9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direcciona el trato que debe darse a los empleados, clientes y a la sociedad.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BB40B369-92BE-41F7-96AB-5E58AB2EDF8B}"/>
              </a:ext>
            </a:extLst>
          </p:cNvPr>
          <p:cNvSpPr txBox="1">
            <a:spLocks/>
          </p:cNvSpPr>
          <p:nvPr/>
        </p:nvSpPr>
        <p:spPr>
          <a:xfrm>
            <a:off x="-1116632" y="94930"/>
            <a:ext cx="8406352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Cultura Organizacional Definición e Importancia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D500570-5D12-4008-9BA2-920D01229C36}"/>
              </a:ext>
            </a:extLst>
          </p:cNvPr>
          <p:cNvSpPr txBox="1"/>
          <p:nvPr/>
        </p:nvSpPr>
        <p:spPr>
          <a:xfrm>
            <a:off x="84887" y="942395"/>
            <a:ext cx="1611533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 personas = </a:t>
            </a:r>
            <a:r>
              <a:rPr lang="es-EC" sz="11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aliados estratégicos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 hacen inversiones en la organización </a:t>
            </a:r>
          </a:p>
          <a:p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C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C" sz="1100" b="1" i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esfuerzo, dedicación, compromiso, etc. esperando obtener ganancias de estas inversiones : salarios, incentivos, crecimiento </a:t>
            </a:r>
            <a:r>
              <a:rPr lang="es-EC" sz="1100" b="1" i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profesional, etc.</a:t>
            </a:r>
          </a:p>
          <a:p>
            <a:endParaRPr lang="es-EC" sz="1100" dirty="0">
              <a:solidFill>
                <a:srgbClr val="231F2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C" sz="1100" dirty="0">
              <a:solidFill>
                <a:srgbClr val="231F2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C" sz="11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 inversión sólo se justifica si produce una </a:t>
            </a:r>
            <a:r>
              <a:rPr lang="es-EC" sz="11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ganancia interesante</a:t>
            </a:r>
            <a:endParaRPr lang="es-EC" sz="1100" b="1" i="1" dirty="0">
              <a:solidFill>
                <a:srgbClr val="C00000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955A3EF-CE6E-4D34-A076-E0E6E7AFC69F}"/>
              </a:ext>
            </a:extLst>
          </p:cNvPr>
          <p:cNvSpPr txBox="1"/>
          <p:nvPr/>
        </p:nvSpPr>
        <p:spPr>
          <a:xfrm>
            <a:off x="1802691" y="1805320"/>
            <a:ext cx="5461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1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Chiavenato</a:t>
            </a:r>
          </a:p>
        </p:txBody>
      </p:sp>
      <p:sp>
        <p:nvSpPr>
          <p:cNvPr id="44" name="Smiley Face 14">
            <a:extLst>
              <a:ext uri="{FF2B5EF4-FFF2-40B4-BE49-F238E27FC236}">
                <a16:creationId xmlns:a16="http://schemas.microsoft.com/office/drawing/2014/main" id="{2096AB39-51CA-4C9A-A52E-5A865887E275}"/>
              </a:ext>
            </a:extLst>
          </p:cNvPr>
          <p:cNvSpPr/>
          <p:nvPr/>
        </p:nvSpPr>
        <p:spPr>
          <a:xfrm>
            <a:off x="2116140" y="3829537"/>
            <a:ext cx="429320" cy="4293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Donut 24">
            <a:extLst>
              <a:ext uri="{FF2B5EF4-FFF2-40B4-BE49-F238E27FC236}">
                <a16:creationId xmlns:a16="http://schemas.microsoft.com/office/drawing/2014/main" id="{05E66B21-894E-4F86-8978-A06FC37BB96C}"/>
              </a:ext>
            </a:extLst>
          </p:cNvPr>
          <p:cNvSpPr/>
          <p:nvPr/>
        </p:nvSpPr>
        <p:spPr>
          <a:xfrm>
            <a:off x="4923154" y="3708517"/>
            <a:ext cx="474213" cy="47807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6" name="TextBox 65">
            <a:extLst>
              <a:ext uri="{FF2B5EF4-FFF2-40B4-BE49-F238E27FC236}">
                <a16:creationId xmlns:a16="http://schemas.microsoft.com/office/drawing/2014/main" id="{FF9EA433-DE44-49CD-B90B-8CC8C95A950B}"/>
              </a:ext>
            </a:extLst>
          </p:cNvPr>
          <p:cNvSpPr txBox="1"/>
          <p:nvPr/>
        </p:nvSpPr>
        <p:spPr>
          <a:xfrm>
            <a:off x="4634048" y="4440904"/>
            <a:ext cx="1300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21221F">
                    <a:lumMod val="75000"/>
                    <a:lumOff val="2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Indicadores Cultura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21221F">
                  <a:lumMod val="75000"/>
                  <a:lumOff val="2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5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3A964D6-FD1D-4C12-93C7-61472D13BAE8}"/>
              </a:ext>
            </a:extLst>
          </p:cNvPr>
          <p:cNvGrpSpPr/>
          <p:nvPr/>
        </p:nvGrpSpPr>
        <p:grpSpPr>
          <a:xfrm>
            <a:off x="42298" y="723331"/>
            <a:ext cx="8922190" cy="4285632"/>
            <a:chOff x="-401587" y="1292840"/>
            <a:chExt cx="12592000" cy="4340925"/>
          </a:xfrm>
        </p:grpSpPr>
        <p:sp>
          <p:nvSpPr>
            <p:cNvPr id="54" name="Rectangle 6">
              <a:extLst>
                <a:ext uri="{FF2B5EF4-FFF2-40B4-BE49-F238E27FC236}">
                  <a16:creationId xmlns:a16="http://schemas.microsoft.com/office/drawing/2014/main" id="{16918C8C-756E-484E-933C-4C863993C617}"/>
                </a:ext>
              </a:extLst>
            </p:cNvPr>
            <p:cNvSpPr/>
            <p:nvPr/>
          </p:nvSpPr>
          <p:spPr>
            <a:xfrm>
              <a:off x="0" y="1299921"/>
              <a:ext cx="12190413" cy="38653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eaLnBrk="1" hangingPunct="1"/>
              <a:endParaRPr lang="zh-CN" altLang="zh-CN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oup 7">
              <a:extLst>
                <a:ext uri="{FF2B5EF4-FFF2-40B4-BE49-F238E27FC236}">
                  <a16:creationId xmlns:a16="http://schemas.microsoft.com/office/drawing/2014/main" id="{4C76BC80-A6F8-487B-94D6-05129E322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01587" y="2532473"/>
              <a:ext cx="6687268" cy="3101292"/>
              <a:chOff x="1771917" y="2349171"/>
              <a:chExt cx="8001000" cy="4107578"/>
            </a:xfrm>
          </p:grpSpPr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EA9AB884-E0C3-468E-8DDD-64FD01286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86" t="6898" r="10791" b="8984"/>
              <a:stretch>
                <a:fillRect/>
              </a:stretch>
            </p:blipFill>
            <p:spPr bwMode="auto">
              <a:xfrm>
                <a:off x="1771917" y="2349171"/>
                <a:ext cx="8001000" cy="4107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Rectangle 9">
                <a:extLst>
                  <a:ext uri="{FF2B5EF4-FFF2-40B4-BE49-F238E27FC236}">
                    <a16:creationId xmlns:a16="http://schemas.microsoft.com/office/drawing/2014/main" id="{E5BFE972-C364-4D59-9FE4-9D635A1C7DF7}"/>
                  </a:ext>
                </a:extLst>
              </p:cNvPr>
              <p:cNvSpPr/>
              <p:nvPr/>
            </p:nvSpPr>
            <p:spPr>
              <a:xfrm>
                <a:off x="3228936" y="3014606"/>
                <a:ext cx="5148519" cy="263647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8" name="Group 12">
              <a:extLst>
                <a:ext uri="{FF2B5EF4-FFF2-40B4-BE49-F238E27FC236}">
                  <a16:creationId xmlns:a16="http://schemas.microsoft.com/office/drawing/2014/main" id="{31D6AB40-7349-45EA-AC9A-A83894C266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3789" y="3099476"/>
              <a:ext cx="743625" cy="760313"/>
              <a:chOff x="3982906" y="3482215"/>
              <a:chExt cx="743686" cy="760453"/>
            </a:xfrm>
          </p:grpSpPr>
          <p:sp>
            <p:nvSpPr>
              <p:cNvPr id="59" name="Rectangle 18">
                <a:extLst>
                  <a:ext uri="{FF2B5EF4-FFF2-40B4-BE49-F238E27FC236}">
                    <a16:creationId xmlns:a16="http://schemas.microsoft.com/office/drawing/2014/main" id="{C8246D60-BA12-487D-BFB0-4C02D7CC77D6}"/>
                  </a:ext>
                </a:extLst>
              </p:cNvPr>
              <p:cNvSpPr/>
              <p:nvPr/>
            </p:nvSpPr>
            <p:spPr>
              <a:xfrm>
                <a:off x="4024950" y="3484668"/>
                <a:ext cx="701642" cy="747753"/>
              </a:xfrm>
              <a:prstGeom prst="rect">
                <a:avLst/>
              </a:prstGeom>
              <a:solidFill>
                <a:srgbClr val="4055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 sz="900"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60" name="Oval 19">
                <a:extLst>
                  <a:ext uri="{FF2B5EF4-FFF2-40B4-BE49-F238E27FC236}">
                    <a16:creationId xmlns:a16="http://schemas.microsoft.com/office/drawing/2014/main" id="{ED1020C1-6E52-481E-9DFA-7A2A5EFF831B}"/>
                  </a:ext>
                </a:extLst>
              </p:cNvPr>
              <p:cNvSpPr/>
              <p:nvPr/>
            </p:nvSpPr>
            <p:spPr>
              <a:xfrm>
                <a:off x="3982906" y="3482215"/>
                <a:ext cx="703231" cy="760453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</a:rPr>
                  <a:t>1</a:t>
                </a:r>
                <a:endParaRPr lang="en-US" altLang="zh-CN" dirty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id="{4EC93C4C-0F6E-46D1-AD35-F06E4D59D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2494" y="4223432"/>
              <a:ext cx="703173" cy="770480"/>
              <a:chOff x="4952295" y="3661425"/>
              <a:chExt cx="703231" cy="770621"/>
            </a:xfrm>
          </p:grpSpPr>
          <p:sp>
            <p:nvSpPr>
              <p:cNvPr id="62" name="Rectangle 16">
                <a:extLst>
                  <a:ext uri="{FF2B5EF4-FFF2-40B4-BE49-F238E27FC236}">
                    <a16:creationId xmlns:a16="http://schemas.microsoft.com/office/drawing/2014/main" id="{AAD55C0B-EDFD-4593-81EE-715C8D1EF0A6}"/>
                  </a:ext>
                </a:extLst>
              </p:cNvPr>
              <p:cNvSpPr/>
              <p:nvPr/>
            </p:nvSpPr>
            <p:spPr>
              <a:xfrm>
                <a:off x="4953883" y="3684294"/>
                <a:ext cx="701642" cy="747752"/>
              </a:xfrm>
              <a:prstGeom prst="rect">
                <a:avLst/>
              </a:prstGeom>
              <a:solidFill>
                <a:srgbClr val="C13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 sz="1100"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63" name="Oval 17">
                <a:extLst>
                  <a:ext uri="{FF2B5EF4-FFF2-40B4-BE49-F238E27FC236}">
                    <a16:creationId xmlns:a16="http://schemas.microsoft.com/office/drawing/2014/main" id="{977DA41E-AFE1-4497-8687-C12EC70F5D0A}"/>
                  </a:ext>
                </a:extLst>
              </p:cNvPr>
              <p:cNvSpPr/>
              <p:nvPr/>
            </p:nvSpPr>
            <p:spPr>
              <a:xfrm>
                <a:off x="4952295" y="3661425"/>
                <a:ext cx="703231" cy="760454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</a:rPr>
                  <a:t>2</a:t>
                </a:r>
                <a:endParaRPr lang="en-US" altLang="zh-CN" dirty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9B7C697C-FC52-4B9F-B746-02F63D70C1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" y="1292840"/>
              <a:ext cx="12165473" cy="95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/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indent="450215" algn="just">
                <a:lnSpc>
                  <a:spcPct val="150000"/>
                </a:lnSpc>
                <a:spcAft>
                  <a:spcPts val="800"/>
                </a:spcAft>
              </a:pPr>
              <a:r>
                <a:rPr lang="es-EC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MARCO MUESTRAL : </a:t>
              </a:r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El universo de Cooperativas de Ahorro y Crédito del Segmento 1 del Ecuador es de 35 instituciones. Muestra Referencial 8 Cooperativas : 23 de Julio, Cooperativa Atuntaqui, Alianza del Valle, Cooprogreso, Oscus, San Francisco Ltda. Cooperativa de la Policía Nacional y Jardín Azuayo.</a:t>
              </a:r>
            </a:p>
            <a:p>
              <a:pPr indent="450215" algn="just">
                <a:lnSpc>
                  <a:spcPct val="200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Muestreo no-probabilístico, no aleatorio, de conveniencia, muestra por la facilidad de acceso a la información.</a:t>
              </a:r>
              <a:endParaRPr lang="en-US" altLang="zh-CN" sz="11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772A8E92-0457-47E5-A0BE-D1EEFA81A8D3}"/>
                </a:ext>
              </a:extLst>
            </p:cNvPr>
            <p:cNvSpPr txBox="1"/>
            <p:nvPr/>
          </p:nvSpPr>
          <p:spPr>
            <a:xfrm>
              <a:off x="6687269" y="2994724"/>
              <a:ext cx="4174774" cy="264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ENCUESTA – ENFOQUE CUANTITATIVO</a:t>
              </a:r>
              <a:endParaRPr lang="zh-CN" altLang="en-US" sz="11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6" name="TextBox 17">
              <a:extLst>
                <a:ext uri="{FF2B5EF4-FFF2-40B4-BE49-F238E27FC236}">
                  <a16:creationId xmlns:a16="http://schemas.microsoft.com/office/drawing/2014/main" id="{600ED5E4-BB75-4AB2-88AD-C9BD50DF5FAC}"/>
                </a:ext>
              </a:extLst>
            </p:cNvPr>
            <p:cNvSpPr txBox="1"/>
            <p:nvPr/>
          </p:nvSpPr>
          <p:spPr>
            <a:xfrm>
              <a:off x="6687269" y="3237013"/>
              <a:ext cx="5131251" cy="58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Aplicada a 45 Ejecutivos de Mandos Directivos : Gerentes Generales, Gerentes de Recursos Humanos6</a:t>
              </a:r>
            </a:p>
            <a:p>
              <a:r>
                <a:rPr lang="en-US" altLang="zh-CN" sz="105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24 preguntas Modelo CVF.</a:t>
              </a:r>
            </a:p>
          </p:txBody>
        </p:sp>
        <p:sp>
          <p:nvSpPr>
            <p:cNvPr id="67" name="TextBox 18">
              <a:extLst>
                <a:ext uri="{FF2B5EF4-FFF2-40B4-BE49-F238E27FC236}">
                  <a16:creationId xmlns:a16="http://schemas.microsoft.com/office/drawing/2014/main" id="{AEDCC5AA-3A3F-4272-A5A4-D482A7D77A7B}"/>
                </a:ext>
              </a:extLst>
            </p:cNvPr>
            <p:cNvSpPr txBox="1"/>
            <p:nvPr/>
          </p:nvSpPr>
          <p:spPr>
            <a:xfrm>
              <a:off x="6615664" y="4193399"/>
              <a:ext cx="4195461" cy="264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ENTREVISTA – ENFOQUE CUALITATIVO</a:t>
              </a:r>
              <a:endParaRPr lang="zh-CN" altLang="en-US" sz="11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TextBox 19">
              <a:extLst>
                <a:ext uri="{FF2B5EF4-FFF2-40B4-BE49-F238E27FC236}">
                  <a16:creationId xmlns:a16="http://schemas.microsoft.com/office/drawing/2014/main" id="{7596963A-0F98-434E-84E1-2C5CBA87DB52}"/>
                </a:ext>
              </a:extLst>
            </p:cNvPr>
            <p:cNvSpPr txBox="1"/>
            <p:nvPr/>
          </p:nvSpPr>
          <p:spPr>
            <a:xfrm>
              <a:off x="6687269" y="4421801"/>
              <a:ext cx="4701553" cy="42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Aplicada a 5 </a:t>
              </a:r>
              <a:r>
                <a:rPr lang="es-EC" altLang="zh-CN" sz="105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Ejecutivos</a:t>
              </a:r>
              <a:r>
                <a:rPr lang="en-US" altLang="zh-CN" sz="105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de Mandos Directivos.</a:t>
              </a:r>
            </a:p>
            <a:p>
              <a:r>
                <a:rPr lang="en-US" altLang="zh-CN" sz="1050" dirty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Rapport, Cuestionario Cerrado de 5 preguntas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B8D46802-A700-4653-A482-2178439A9B5E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Recolección de Datos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95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Encuesta de Cultura Organizacional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17BEA584-F9D4-4B5E-BFC7-782EB76E95A9}"/>
              </a:ext>
            </a:extLst>
          </p:cNvPr>
          <p:cNvSpPr/>
          <p:nvPr/>
        </p:nvSpPr>
        <p:spPr>
          <a:xfrm>
            <a:off x="149758" y="799377"/>
            <a:ext cx="311816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Modelo CVF para definir la Cultura</a:t>
            </a:r>
          </a:p>
          <a:p>
            <a:r>
              <a:rPr lang="es-EC" sz="1100" dirty="0">
                <a:latin typeface="Arial" panose="020B0604020202020204" pitchFamily="34" charset="0"/>
                <a:cs typeface="Arial" panose="020B0604020202020204" pitchFamily="34" charset="0"/>
              </a:rPr>
              <a:t>Competing Values Framework</a:t>
            </a:r>
          </a:p>
          <a:p>
            <a:r>
              <a:rPr lang="es-EC" sz="1050" dirty="0">
                <a:latin typeface="Arial" panose="020B0604020202020204" pitchFamily="34" charset="0"/>
                <a:cs typeface="Arial" panose="020B0604020202020204" pitchFamily="34" charset="0"/>
              </a:rPr>
              <a:t>Cameron y Quinn 2006</a:t>
            </a:r>
            <a:endParaRPr lang="es-ES_tradnl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 </a:t>
            </a:r>
            <a:endParaRPr lang="es-EC" sz="1400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5" name="Rectángulo 58">
            <a:extLst>
              <a:ext uri="{FF2B5EF4-FFF2-40B4-BE49-F238E27FC236}">
                <a16:creationId xmlns:a16="http://schemas.microsoft.com/office/drawing/2014/main" id="{5E845FB0-0106-4E06-BC7F-FCE1CCE56496}"/>
              </a:ext>
            </a:extLst>
          </p:cNvPr>
          <p:cNvSpPr/>
          <p:nvPr/>
        </p:nvSpPr>
        <p:spPr>
          <a:xfrm>
            <a:off x="1854432" y="2156829"/>
            <a:ext cx="2520000" cy="666000"/>
          </a:xfrm>
          <a:prstGeom prst="rect">
            <a:avLst/>
          </a:prstGeom>
          <a:solidFill>
            <a:srgbClr val="57B0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59">
            <a:extLst>
              <a:ext uri="{FF2B5EF4-FFF2-40B4-BE49-F238E27FC236}">
                <a16:creationId xmlns:a16="http://schemas.microsoft.com/office/drawing/2014/main" id="{F94E9D4D-4352-4E5B-95A8-46C9231337D1}"/>
              </a:ext>
            </a:extLst>
          </p:cNvPr>
          <p:cNvSpPr/>
          <p:nvPr/>
        </p:nvSpPr>
        <p:spPr>
          <a:xfrm>
            <a:off x="4507632" y="2156829"/>
            <a:ext cx="2520000" cy="666000"/>
          </a:xfrm>
          <a:prstGeom prst="rect">
            <a:avLst/>
          </a:prstGeom>
          <a:solidFill>
            <a:srgbClr val="BAE5D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60">
            <a:extLst>
              <a:ext uri="{FF2B5EF4-FFF2-40B4-BE49-F238E27FC236}">
                <a16:creationId xmlns:a16="http://schemas.microsoft.com/office/drawing/2014/main" id="{AF8AB3FE-C918-4865-9D19-1188AF015AEB}"/>
              </a:ext>
            </a:extLst>
          </p:cNvPr>
          <p:cNvSpPr/>
          <p:nvPr/>
        </p:nvSpPr>
        <p:spPr>
          <a:xfrm>
            <a:off x="1854432" y="2894829"/>
            <a:ext cx="2520000" cy="666000"/>
          </a:xfrm>
          <a:prstGeom prst="rect">
            <a:avLst/>
          </a:prstGeom>
          <a:solidFill>
            <a:srgbClr val="90CC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61">
            <a:extLst>
              <a:ext uri="{FF2B5EF4-FFF2-40B4-BE49-F238E27FC236}">
                <a16:creationId xmlns:a16="http://schemas.microsoft.com/office/drawing/2014/main" id="{6F50D848-9893-4C5F-835E-DE12653A6047}"/>
              </a:ext>
            </a:extLst>
          </p:cNvPr>
          <p:cNvSpPr/>
          <p:nvPr/>
        </p:nvSpPr>
        <p:spPr>
          <a:xfrm>
            <a:off x="4507632" y="2894829"/>
            <a:ext cx="2520000" cy="666000"/>
          </a:xfrm>
          <a:prstGeom prst="rect">
            <a:avLst/>
          </a:prstGeom>
          <a:solidFill>
            <a:srgbClr val="6B6B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65">
            <a:extLst>
              <a:ext uri="{FF2B5EF4-FFF2-40B4-BE49-F238E27FC236}">
                <a16:creationId xmlns:a16="http://schemas.microsoft.com/office/drawing/2014/main" id="{FAA01AF2-5140-49D5-AEC6-B81EA92DFFD0}"/>
              </a:ext>
            </a:extLst>
          </p:cNvPr>
          <p:cNvSpPr txBox="1"/>
          <p:nvPr/>
        </p:nvSpPr>
        <p:spPr>
          <a:xfrm>
            <a:off x="1861862" y="2336667"/>
            <a:ext cx="251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CLAN</a:t>
            </a:r>
          </a:p>
        </p:txBody>
      </p:sp>
      <p:sp>
        <p:nvSpPr>
          <p:cNvPr id="11" name="CuadroTexto 66">
            <a:extLst>
              <a:ext uri="{FF2B5EF4-FFF2-40B4-BE49-F238E27FC236}">
                <a16:creationId xmlns:a16="http://schemas.microsoft.com/office/drawing/2014/main" id="{3E309BAD-0523-42E4-AA41-553273FC1889}"/>
              </a:ext>
            </a:extLst>
          </p:cNvPr>
          <p:cNvSpPr txBox="1"/>
          <p:nvPr/>
        </p:nvSpPr>
        <p:spPr>
          <a:xfrm>
            <a:off x="4515063" y="2343077"/>
            <a:ext cx="251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rgbClr val="75757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ADHOCRÁTICA</a:t>
            </a:r>
          </a:p>
        </p:txBody>
      </p:sp>
      <p:sp>
        <p:nvSpPr>
          <p:cNvPr id="12" name="CuadroTexto 67">
            <a:extLst>
              <a:ext uri="{FF2B5EF4-FFF2-40B4-BE49-F238E27FC236}">
                <a16:creationId xmlns:a16="http://schemas.microsoft.com/office/drawing/2014/main" id="{7C257A18-DE1D-4AF2-A793-A55DD99E7D47}"/>
              </a:ext>
            </a:extLst>
          </p:cNvPr>
          <p:cNvSpPr txBox="1"/>
          <p:nvPr/>
        </p:nvSpPr>
        <p:spPr>
          <a:xfrm>
            <a:off x="1861862" y="3063306"/>
            <a:ext cx="251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rgbClr val="6B6B6F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JERARQUIZADA</a:t>
            </a:r>
          </a:p>
        </p:txBody>
      </p:sp>
      <p:sp>
        <p:nvSpPr>
          <p:cNvPr id="13" name="CuadroTexto 68">
            <a:extLst>
              <a:ext uri="{FF2B5EF4-FFF2-40B4-BE49-F238E27FC236}">
                <a16:creationId xmlns:a16="http://schemas.microsoft.com/office/drawing/2014/main" id="{A6DFFF8A-DFA6-4C6A-8247-0FB69B2DAE18}"/>
              </a:ext>
            </a:extLst>
          </p:cNvPr>
          <p:cNvSpPr txBox="1"/>
          <p:nvPr/>
        </p:nvSpPr>
        <p:spPr>
          <a:xfrm>
            <a:off x="4507633" y="3072065"/>
            <a:ext cx="251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MERCADO</a:t>
            </a:r>
          </a:p>
        </p:txBody>
      </p:sp>
      <p:sp>
        <p:nvSpPr>
          <p:cNvPr id="14" name="2 Flecha izquierda y derecha">
            <a:extLst>
              <a:ext uri="{FF2B5EF4-FFF2-40B4-BE49-F238E27FC236}">
                <a16:creationId xmlns:a16="http://schemas.microsoft.com/office/drawing/2014/main" id="{A396780C-B63D-4BB0-ADE1-B8716FBC8B50}"/>
              </a:ext>
            </a:extLst>
          </p:cNvPr>
          <p:cNvSpPr/>
          <p:nvPr/>
        </p:nvSpPr>
        <p:spPr>
          <a:xfrm>
            <a:off x="569262" y="2559783"/>
            <a:ext cx="7891170" cy="52609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Colaborador                                                                                                                     Cliente</a:t>
            </a:r>
          </a:p>
        </p:txBody>
      </p:sp>
      <p:sp>
        <p:nvSpPr>
          <p:cNvPr id="15" name="31 Flecha izquierda y derecha">
            <a:extLst>
              <a:ext uri="{FF2B5EF4-FFF2-40B4-BE49-F238E27FC236}">
                <a16:creationId xmlns:a16="http://schemas.microsoft.com/office/drawing/2014/main" id="{A402E8B2-7B4F-4DC4-82A0-0550D3B2F979}"/>
              </a:ext>
            </a:extLst>
          </p:cNvPr>
          <p:cNvSpPr/>
          <p:nvPr/>
        </p:nvSpPr>
        <p:spPr>
          <a:xfrm rot="16200000">
            <a:off x="2361449" y="2524436"/>
            <a:ext cx="4177047" cy="52609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Normas                                     Flexibilidad</a:t>
            </a:r>
          </a:p>
        </p:txBody>
      </p:sp>
    </p:spTree>
    <p:extLst>
      <p:ext uri="{BB962C8B-B14F-4D97-AF65-F5344CB8AC3E}">
        <p14:creationId xmlns:p14="http://schemas.microsoft.com/office/powerpoint/2010/main" val="36989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Encuesta de Cultura Organizacional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17BEA584-F9D4-4B5E-BFC7-782EB76E95A9}"/>
              </a:ext>
            </a:extLst>
          </p:cNvPr>
          <p:cNvSpPr/>
          <p:nvPr/>
        </p:nvSpPr>
        <p:spPr>
          <a:xfrm>
            <a:off x="316506" y="687058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Modelo CVF para definir la Cultura</a:t>
            </a:r>
          </a:p>
          <a:p>
            <a:r>
              <a:rPr lang="es-ES_tradnl" sz="12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 </a:t>
            </a:r>
            <a:endParaRPr lang="es-EC" sz="1200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601E85-F7D1-4CFA-8CF8-5DC974A82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19234"/>
              </p:ext>
            </p:extLst>
          </p:nvPr>
        </p:nvGraphicFramePr>
        <p:xfrm>
          <a:off x="395536" y="1062779"/>
          <a:ext cx="7950090" cy="3592224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365826">
                  <a:extLst>
                    <a:ext uri="{9D8B030D-6E8A-4147-A177-3AD203B41FA5}">
                      <a16:colId xmlns:a16="http://schemas.microsoft.com/office/drawing/2014/main" val="2284745347"/>
                    </a:ext>
                  </a:extLst>
                </a:gridCol>
                <a:gridCol w="1661568">
                  <a:extLst>
                    <a:ext uri="{9D8B030D-6E8A-4147-A177-3AD203B41FA5}">
                      <a16:colId xmlns:a16="http://schemas.microsoft.com/office/drawing/2014/main" val="2327604003"/>
                    </a:ext>
                  </a:extLst>
                </a:gridCol>
                <a:gridCol w="1644079">
                  <a:extLst>
                    <a:ext uri="{9D8B030D-6E8A-4147-A177-3AD203B41FA5}">
                      <a16:colId xmlns:a16="http://schemas.microsoft.com/office/drawing/2014/main" val="2879057109"/>
                    </a:ext>
                  </a:extLst>
                </a:gridCol>
                <a:gridCol w="1505747">
                  <a:extLst>
                    <a:ext uri="{9D8B030D-6E8A-4147-A177-3AD203B41FA5}">
                      <a16:colId xmlns:a16="http://schemas.microsoft.com/office/drawing/2014/main" val="3891191362"/>
                    </a:ext>
                  </a:extLst>
                </a:gridCol>
                <a:gridCol w="1772870">
                  <a:extLst>
                    <a:ext uri="{9D8B030D-6E8A-4147-A177-3AD203B41FA5}">
                      <a16:colId xmlns:a16="http://schemas.microsoft.com/office/drawing/2014/main" val="92352036"/>
                    </a:ext>
                  </a:extLst>
                </a:gridCol>
              </a:tblGrid>
              <a:tr h="368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Dimensiones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Clan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Adhocrática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Jerarquía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Mercado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 anchor="ctr"/>
                </a:tc>
                <a:extLst>
                  <a:ext uri="{0D108BD9-81ED-4DB2-BD59-A6C34878D82A}">
                    <a16:rowId xmlns:a16="http://schemas.microsoft.com/office/drawing/2014/main" val="1597592553"/>
                  </a:ext>
                </a:extLst>
              </a:tr>
              <a:tr h="39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Características</a:t>
                      </a:r>
                      <a:r>
                        <a:rPr lang="es-EC" sz="1000" dirty="0">
                          <a:effectLst/>
                        </a:rPr>
                        <a:t> D</a:t>
                      </a:r>
                      <a:r>
                        <a:rPr lang="es-MX" sz="900" dirty="0">
                          <a:effectLst/>
                        </a:rPr>
                        <a:t>ominantes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Lugar personal y familiar.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Muy dinámica y emprendedora.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Jerarquizada, controlada y estructurada.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Orientada hacia los resultados.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extLst>
                  <a:ext uri="{0D108BD9-81ED-4DB2-BD59-A6C34878D82A}">
                    <a16:rowId xmlns:a16="http://schemas.microsoft.com/office/drawing/2014/main" val="1694622284"/>
                  </a:ext>
                </a:extLst>
              </a:tr>
              <a:tr h="452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Líderes de la Organización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Tutor, consejero y padre de todos en la familia.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Emprendedor, innovador y tomador de riesgos.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Coordinador, organizador y defensor de la eficiencia.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Ejecutivo, agresivo, competitivo, orientación hacia los resultados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extLst>
                  <a:ext uri="{0D108BD9-81ED-4DB2-BD59-A6C34878D82A}">
                    <a16:rowId xmlns:a16="http://schemas.microsoft.com/office/drawing/2014/main" val="3156149454"/>
                  </a:ext>
                </a:extLst>
              </a:tr>
              <a:tr h="452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Administración del Talento Humano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Promueve el trabajo en equipo, consenso, participación.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Promueve la iniciativa, la adopción de riesgos, la innovación, la libertad.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Promueve la seguridad del empleo, la estabilidad y predicción.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Competitividad agresiva, logro de objetivos ambiciosos.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extLst>
                  <a:ext uri="{0D108BD9-81ED-4DB2-BD59-A6C34878D82A}">
                    <a16:rowId xmlns:a16="http://schemas.microsoft.com/office/drawing/2014/main" val="3487752793"/>
                  </a:ext>
                </a:extLst>
              </a:tr>
              <a:tr h="605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Unión de la organización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Lealtad, compromiso organizacional, confianza mutua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Compromiso con la innovación y cambio continuo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Respeto por normas y políticas, cumplimiento con la jerarquía, coordinación.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Agresividad, espíritu ganador, consecución de objetivos.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extLst>
                  <a:ext uri="{0D108BD9-81ED-4DB2-BD59-A6C34878D82A}">
                    <a16:rowId xmlns:a16="http://schemas.microsoft.com/office/drawing/2014/main" val="3243989983"/>
                  </a:ext>
                </a:extLst>
              </a:tr>
              <a:tr h="605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Énfasis estratégico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Desarrollo humano de los miembros, confianza, mentalidad abierta.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Dinamismo y predisposición a aceptar nuevos retos; aprender de los errores.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Permanencia y estabilidad, eficiencia, control y funcionamiento fluido.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Acciones competitivas, vencer a la competencia.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extLst>
                  <a:ext uri="{0D108BD9-81ED-4DB2-BD59-A6C34878D82A}">
                    <a16:rowId xmlns:a16="http://schemas.microsoft.com/office/drawing/2014/main" val="3618859536"/>
                  </a:ext>
                </a:extLst>
              </a:tr>
              <a:tr h="605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Criterio de Éxito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Desarrollo humano, trabajo en equipo, compromiso e interés.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Desarrollo de productos únicos y novedosos.</a:t>
                      </a:r>
                      <a:endParaRPr lang="es-EC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</a:rPr>
                        <a:t>Eficiencia, confiabilidad en el servicio, adecuada programación de producción, costos bajos.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Penetración y liderazgo en el mercado.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76" marR="64376" marT="0" marB="0"/>
                </a:tc>
                <a:extLst>
                  <a:ext uri="{0D108BD9-81ED-4DB2-BD59-A6C34878D82A}">
                    <a16:rowId xmlns:a16="http://schemas.microsoft.com/office/drawing/2014/main" val="2661960433"/>
                  </a:ext>
                </a:extLst>
              </a:tr>
            </a:tbl>
          </a:graphicData>
        </a:graphic>
      </p:graphicFrame>
      <p:sp>
        <p:nvSpPr>
          <p:cNvPr id="16" name="Round Same Side Corner Rectangle 6">
            <a:extLst>
              <a:ext uri="{FF2B5EF4-FFF2-40B4-BE49-F238E27FC236}">
                <a16:creationId xmlns:a16="http://schemas.microsoft.com/office/drawing/2014/main" id="{CA5F93FC-B612-4B52-8A08-8B1A6FBFB79A}"/>
              </a:ext>
            </a:extLst>
          </p:cNvPr>
          <p:cNvSpPr/>
          <p:nvPr/>
        </p:nvSpPr>
        <p:spPr>
          <a:xfrm rot="2700000">
            <a:off x="3376784" y="356008"/>
            <a:ext cx="146232" cy="586261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83959E-CD83-4AF0-90B2-C8AB9AD3F590}"/>
              </a:ext>
            </a:extLst>
          </p:cNvPr>
          <p:cNvSpPr txBox="1"/>
          <p:nvPr/>
        </p:nvSpPr>
        <p:spPr>
          <a:xfrm>
            <a:off x="6858000" y="406597"/>
            <a:ext cx="4572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Competing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Framework</a:t>
            </a:r>
          </a:p>
          <a:p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Cameron y Quinn 2006</a:t>
            </a:r>
            <a:endParaRPr lang="es-ES_tradnl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Encuesta de Cultura Organizacional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A8EDFD4-3371-4BA2-9145-AB58F7A0DF3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t="37100" r="20037" b="22742"/>
          <a:stretch/>
        </p:blipFill>
        <p:spPr bwMode="auto">
          <a:xfrm>
            <a:off x="966085" y="746076"/>
            <a:ext cx="4597934" cy="1965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AB912E3-84B6-4140-8B00-B2B4097F840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t="37727" r="16575" b="23091"/>
          <a:stretch/>
        </p:blipFill>
        <p:spPr bwMode="auto">
          <a:xfrm>
            <a:off x="2987824" y="2799472"/>
            <a:ext cx="5152390" cy="1965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7">
            <a:extLst>
              <a:ext uri="{FF2B5EF4-FFF2-40B4-BE49-F238E27FC236}">
                <a16:creationId xmlns:a16="http://schemas.microsoft.com/office/drawing/2014/main" id="{B0327BD2-0258-467F-8066-D0CF8B6028CA}"/>
              </a:ext>
            </a:extLst>
          </p:cNvPr>
          <p:cNvSpPr/>
          <p:nvPr/>
        </p:nvSpPr>
        <p:spPr>
          <a:xfrm rot="18900000">
            <a:off x="8201518" y="3787176"/>
            <a:ext cx="173024" cy="38546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89BEB6D1-9A35-478B-A4F4-6B54FD32BCFF}"/>
              </a:ext>
            </a:extLst>
          </p:cNvPr>
          <p:cNvSpPr/>
          <p:nvPr/>
        </p:nvSpPr>
        <p:spPr>
          <a:xfrm>
            <a:off x="2388167" y="2916765"/>
            <a:ext cx="509109" cy="4860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71102EC5-67D2-4FCC-B3A7-FA30C45A24F3}"/>
              </a:ext>
            </a:extLst>
          </p:cNvPr>
          <p:cNvSpPr/>
          <p:nvPr/>
        </p:nvSpPr>
        <p:spPr>
          <a:xfrm rot="2700000">
            <a:off x="613064" y="797937"/>
            <a:ext cx="298558" cy="5352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340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2F9E7F17-5929-40EC-B791-CB3530C09E6A}"/>
              </a:ext>
            </a:extLst>
          </p:cNvPr>
          <p:cNvSpPr txBox="1">
            <a:spLocks/>
          </p:cNvSpPr>
          <p:nvPr/>
        </p:nvSpPr>
        <p:spPr>
          <a:xfrm>
            <a:off x="-1332656" y="111781"/>
            <a:ext cx="6827865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Planteamiento del Problema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18A14856-53C4-42A2-889F-7A29ABAE280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6" t="25049" r="12296" b="13165"/>
          <a:stretch/>
        </p:blipFill>
        <p:spPr bwMode="auto">
          <a:xfrm>
            <a:off x="1403648" y="649846"/>
            <a:ext cx="6480720" cy="4209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37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Resultados Encuesta de Cultura Organizacional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D40BCB-2D73-4096-BC6A-204B24A5D4B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"/>
          <a:stretch/>
        </p:blipFill>
        <p:spPr bwMode="auto">
          <a:xfrm>
            <a:off x="207963" y="942701"/>
            <a:ext cx="4954270" cy="1389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32B615-DF09-483B-8112-51913E7B8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b="5607"/>
          <a:stretch/>
        </p:blipFill>
        <p:spPr>
          <a:xfrm>
            <a:off x="5580112" y="896619"/>
            <a:ext cx="3008630" cy="2796109"/>
          </a:xfrm>
          <a:prstGeom prst="rect">
            <a:avLst/>
          </a:prstGeom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C7200E-644E-44E1-9418-3D9E5592A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12" y="3979586"/>
            <a:ext cx="1190625" cy="267294"/>
          </a:xfrm>
          <a:prstGeom prst="rect">
            <a:avLst/>
          </a:prstGeom>
          <a:ln>
            <a:noFill/>
          </a:ln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AC1A29B-AFB5-4001-A03E-A66E042B5DA5}"/>
              </a:ext>
            </a:extLst>
          </p:cNvPr>
          <p:cNvCxnSpPr/>
          <p:nvPr/>
        </p:nvCxnSpPr>
        <p:spPr>
          <a:xfrm>
            <a:off x="3494103" y="2083923"/>
            <a:ext cx="3956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8E73760-2E4F-4D21-AD54-CE30D1EE72AF}"/>
              </a:ext>
            </a:extLst>
          </p:cNvPr>
          <p:cNvCxnSpPr/>
          <p:nvPr/>
        </p:nvCxnSpPr>
        <p:spPr>
          <a:xfrm>
            <a:off x="4472003" y="1522583"/>
            <a:ext cx="3956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934731-2149-499A-9075-4490DE340F74}"/>
              </a:ext>
            </a:extLst>
          </p:cNvPr>
          <p:cNvSpPr txBox="1"/>
          <p:nvPr/>
        </p:nvSpPr>
        <p:spPr>
          <a:xfrm>
            <a:off x="295608" y="2663806"/>
            <a:ext cx="4866625" cy="1736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200000"/>
              </a:lnSpc>
              <a:spcAft>
                <a:spcPts val="800"/>
              </a:spcAft>
            </a:pPr>
            <a:r>
              <a:rPr lang="es-EC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Interpretación: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directivos de las COAC piensan que su Cultura dominante es la </a:t>
            </a:r>
            <a:r>
              <a:rPr lang="es-EC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 Jerarquizada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mientras que en el futuro ven a sus instituciones incorporando factores como el bienestar, preocupación por el colaborador, trabajando en consenso y promoviendo la confianza que son las características de una </a:t>
            </a:r>
            <a:r>
              <a:rPr lang="es-EC" sz="11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 Clan</a:t>
            </a:r>
            <a:r>
              <a:rPr lang="es-EC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sin dejar de ser Jerarquizada. 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Resultados Encuesta de Cultura Organizacional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FE0B3D-FDB7-4E9E-94EF-A7B1B007F85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3" t="31924" r="33098" b="43770"/>
          <a:stretch/>
        </p:blipFill>
        <p:spPr bwMode="auto">
          <a:xfrm>
            <a:off x="467544" y="771550"/>
            <a:ext cx="4765040" cy="154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462E337B-784A-4DA2-A711-9B71531D014E}"/>
              </a:ext>
            </a:extLst>
          </p:cNvPr>
          <p:cNvGrpSpPr/>
          <p:nvPr/>
        </p:nvGrpSpPr>
        <p:grpSpPr>
          <a:xfrm>
            <a:off x="5364088" y="1203598"/>
            <a:ext cx="3528695" cy="2980690"/>
            <a:chOff x="0" y="0"/>
            <a:chExt cx="3528695" cy="2980705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50CBEF6-4C99-4F4A-A396-A121FFAF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528695" cy="2153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B663D3E-B3DB-444B-9D33-AFEA7FB85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227" t="8925" r="54010" b="27024"/>
            <a:stretch/>
          </p:blipFill>
          <p:spPr>
            <a:xfrm>
              <a:off x="1967023" y="2381693"/>
              <a:ext cx="722630" cy="21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2F86ED2-C0F6-41DE-841F-F5AB4C70F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8240" t="11388" r="3328" b="31951"/>
            <a:stretch/>
          </p:blipFill>
          <p:spPr>
            <a:xfrm>
              <a:off x="340242" y="2349796"/>
              <a:ext cx="807720" cy="1911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715334E-457F-4244-9B3E-E6F90DB78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6" t="60472" r="62904" b="34741"/>
            <a:stretch/>
          </p:blipFill>
          <p:spPr bwMode="auto">
            <a:xfrm>
              <a:off x="1892595" y="2700670"/>
              <a:ext cx="1009650" cy="2800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B0E0A01-35AC-4B31-A95C-5F53A7F56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6" t="55575" r="62904" b="39891"/>
            <a:stretch/>
          </p:blipFill>
          <p:spPr bwMode="auto">
            <a:xfrm>
              <a:off x="276447" y="2573079"/>
              <a:ext cx="1009650" cy="2654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99E056E-1BFE-44D8-BFFF-5F319F00FC92}"/>
              </a:ext>
            </a:extLst>
          </p:cNvPr>
          <p:cNvSpPr txBox="1"/>
          <p:nvPr/>
        </p:nvSpPr>
        <p:spPr>
          <a:xfrm>
            <a:off x="467544" y="2381921"/>
            <a:ext cx="4709121" cy="2308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  <a:spcAft>
                <a:spcPts val="800"/>
              </a:spcAft>
            </a:pPr>
            <a:r>
              <a:rPr lang="es-EC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Interpretación:</a:t>
            </a:r>
            <a:r>
              <a:rPr lang="es-EC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Cuando se analiza los datos por el corte de dimensión, se observa los matices propios de la cultura actual de las COAC del Segmento 1, en donde la </a:t>
            </a:r>
            <a:r>
              <a:rPr lang="es-EC" sz="105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 Jerarquizada </a:t>
            </a:r>
            <a:r>
              <a:rPr lang="es-EC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seguida por una </a:t>
            </a:r>
            <a:r>
              <a:rPr lang="es-EC" sz="105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 Adhocrática </a:t>
            </a:r>
            <a:r>
              <a:rPr lang="es-EC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decir de Innovación, esto sin duda se debe a los factores que observamos en el análisis situacional del microambiente e interno, estas organizaciones trabajan fuertemente en adaptar procesos tecnológicos y de publicidad a la dinámica del mercado.</a:t>
            </a:r>
            <a:endParaRPr lang="es-EC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Entrevista de Cultura Organizacional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305012-E126-4659-A817-A3C6CE0BA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250654"/>
              </p:ext>
            </p:extLst>
          </p:nvPr>
        </p:nvGraphicFramePr>
        <p:xfrm>
          <a:off x="858912" y="3049600"/>
          <a:ext cx="7632848" cy="111156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1262747983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val="1841371561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¿Hace cuánto tiempo se está gestionando la Cultura en su Cooperativa?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8876966"/>
                  </a:ext>
                </a:extLst>
              </a:tr>
              <a:tr h="1155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¿Considera que la gestión de Cultura es relevante para el cumplimiento de su Planificación Estratégica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13980437"/>
                  </a:ext>
                </a:extLst>
              </a:tr>
              <a:tr h="539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¿Dentro de la Planificación Estratégica la Cultura en qué nivel o perspectiva se encuentra? Financiera, Del Cliente, Interna o De aprendizaje y crecimiento u otro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16618687"/>
                  </a:ext>
                </a:extLst>
              </a:tr>
              <a:tr h="539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 factores considera son clave al momento de gestionar la Cultura?, nombre 5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1384893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Háblenos de esos indicadores.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532882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533E02D-3A7B-4CE4-AAE5-AD182163D4F7}"/>
              </a:ext>
            </a:extLst>
          </p:cNvPr>
          <p:cNvSpPr txBox="1"/>
          <p:nvPr/>
        </p:nvSpPr>
        <p:spPr>
          <a:xfrm>
            <a:off x="683568" y="1006956"/>
            <a:ext cx="7776864" cy="154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Protocolo de la entrevista: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entrevista fue telefónica, se abordó a los actores de la Cultura de las COAC con una introducción sobre el fin que se le daría a la información, es decir el uso en la presente investigación y los 5 estuvieron de acuerdo.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Rapport: 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saludo inicial que busca generar una conexión de empatía con el entrevistado… “Buenas tardes soy Ma. Augusta Izquierdo estudiante de la maestría de Planificación y Dirección Estratégica de la ESPE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63C37D37-AF06-4E6A-8392-383974DA73B6}"/>
              </a:ext>
            </a:extLst>
          </p:cNvPr>
          <p:cNvSpPr/>
          <p:nvPr/>
        </p:nvSpPr>
        <p:spPr>
          <a:xfrm>
            <a:off x="321773" y="1006956"/>
            <a:ext cx="320892" cy="39708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DE05D6C-FCC1-4B5C-B3AD-6D163F6234F4}"/>
              </a:ext>
            </a:extLst>
          </p:cNvPr>
          <p:cNvSpPr/>
          <p:nvPr/>
        </p:nvSpPr>
        <p:spPr>
          <a:xfrm flipH="1">
            <a:off x="280872" y="1995686"/>
            <a:ext cx="402695" cy="40446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44">
            <a:extLst>
              <a:ext uri="{FF2B5EF4-FFF2-40B4-BE49-F238E27FC236}">
                <a16:creationId xmlns:a16="http://schemas.microsoft.com/office/drawing/2014/main" id="{6EEB8D09-07AA-4C65-9488-0DBF5AC8777D}"/>
              </a:ext>
            </a:extLst>
          </p:cNvPr>
          <p:cNvSpPr>
            <a:spLocks noChangeAspect="1"/>
          </p:cNvSpPr>
          <p:nvPr/>
        </p:nvSpPr>
        <p:spPr>
          <a:xfrm>
            <a:off x="349405" y="3104910"/>
            <a:ext cx="366612" cy="43652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929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Entrevista de Cultura Organizacional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C4BEC4D-000E-4865-9404-EF349B9F8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8108"/>
              </p:ext>
            </p:extLst>
          </p:nvPr>
        </p:nvGraphicFramePr>
        <p:xfrm>
          <a:off x="521107" y="1087456"/>
          <a:ext cx="3691814" cy="9874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37857">
                  <a:extLst>
                    <a:ext uri="{9D8B030D-6E8A-4147-A177-3AD203B41FA5}">
                      <a16:colId xmlns:a16="http://schemas.microsoft.com/office/drawing/2014/main" val="3133990172"/>
                    </a:ext>
                  </a:extLst>
                </a:gridCol>
                <a:gridCol w="2853957">
                  <a:extLst>
                    <a:ext uri="{9D8B030D-6E8A-4147-A177-3AD203B41FA5}">
                      <a16:colId xmlns:a16="http://schemas.microsoft.com/office/drawing/2014/main" val="2747992237"/>
                    </a:ext>
                  </a:extLst>
                </a:gridCol>
              </a:tblGrid>
              <a:tr h="16155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A1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02112"/>
                  </a:ext>
                </a:extLst>
              </a:tr>
              <a:tr h="161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Nombre: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Alejandro Jaramillo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211646"/>
                  </a:ext>
                </a:extLst>
              </a:tr>
              <a:tr h="161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Cargo: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Gerente General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57541"/>
                  </a:ext>
                </a:extLst>
              </a:tr>
              <a:tr h="161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sng" strike="noStrike">
                          <a:effectLst/>
                          <a:hlinkClick r:id="rId3"/>
                        </a:rPr>
                        <a:t>gerente@atuntaqui.fin.ec</a:t>
                      </a:r>
                      <a:endParaRPr lang="es-EC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489413"/>
                  </a:ext>
                </a:extLst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Institución: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COAC Atuntaqui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1835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9F614AE-DD65-4912-A2EA-E27B9C770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73331"/>
              </p:ext>
            </p:extLst>
          </p:nvPr>
        </p:nvGraphicFramePr>
        <p:xfrm>
          <a:off x="2406196" y="3723878"/>
          <a:ext cx="4331607" cy="102401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29888">
                  <a:extLst>
                    <a:ext uri="{9D8B030D-6E8A-4147-A177-3AD203B41FA5}">
                      <a16:colId xmlns:a16="http://schemas.microsoft.com/office/drawing/2014/main" val="31929830"/>
                    </a:ext>
                  </a:extLst>
                </a:gridCol>
                <a:gridCol w="3501719">
                  <a:extLst>
                    <a:ext uri="{9D8B030D-6E8A-4147-A177-3AD203B41FA5}">
                      <a16:colId xmlns:a16="http://schemas.microsoft.com/office/drawing/2014/main" val="2224043782"/>
                    </a:ext>
                  </a:extLst>
                </a:gridCol>
              </a:tblGrid>
              <a:tr h="1793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A3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605551"/>
                  </a:ext>
                </a:extLst>
              </a:tr>
              <a:tr h="1793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Nombre: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Jeaneth Córdova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0617"/>
                  </a:ext>
                </a:extLst>
              </a:tr>
              <a:tr h="25439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Cargo: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Jefe de Desarrollo Organizacional y Talento Humano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8415"/>
                  </a:ext>
                </a:extLst>
              </a:tr>
              <a:tr h="1793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sng" strike="noStrike">
                          <a:effectLst/>
                          <a:hlinkClick r:id="rId4"/>
                        </a:rPr>
                        <a:t>jcordova@coop23dejulio.fin.ec</a:t>
                      </a:r>
                      <a:endParaRPr lang="es-EC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530042"/>
                  </a:ext>
                </a:extLst>
              </a:tr>
              <a:tr h="1793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Institución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COAC 23 de Julio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9839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979DD08-5E55-4A34-AE74-12AB8AE9B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52562"/>
              </p:ext>
            </p:extLst>
          </p:nvPr>
        </p:nvGraphicFramePr>
        <p:xfrm>
          <a:off x="5292080" y="1059582"/>
          <a:ext cx="3528392" cy="10307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17704">
                  <a:extLst>
                    <a:ext uri="{9D8B030D-6E8A-4147-A177-3AD203B41FA5}">
                      <a16:colId xmlns:a16="http://schemas.microsoft.com/office/drawing/2014/main" val="1606133325"/>
                    </a:ext>
                  </a:extLst>
                </a:gridCol>
                <a:gridCol w="2710688">
                  <a:extLst>
                    <a:ext uri="{9D8B030D-6E8A-4147-A177-3AD203B41FA5}">
                      <a16:colId xmlns:a16="http://schemas.microsoft.com/office/drawing/2014/main" val="3427432411"/>
                    </a:ext>
                  </a:extLst>
                </a:gridCol>
              </a:tblGrid>
              <a:tr h="19861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A4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465196"/>
                  </a:ext>
                </a:extLst>
              </a:tr>
              <a:tr h="18726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Nombre: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Josue Rojas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56772"/>
                  </a:ext>
                </a:extLst>
              </a:tr>
              <a:tr h="254952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Cargo: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Coordinador de Talento Humano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95592"/>
                  </a:ext>
                </a:extLst>
              </a:tr>
              <a:tr h="18726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Correo: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sng" strike="noStrike">
                          <a:effectLst/>
                          <a:hlinkClick r:id="rId5"/>
                        </a:rPr>
                        <a:t>jrojas@jardinazuayo.fin.ec</a:t>
                      </a:r>
                      <a:endParaRPr lang="es-EC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63613"/>
                  </a:ext>
                </a:extLst>
              </a:tr>
              <a:tr h="18726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Institución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COAC Jardín Azuayo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94644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6D95995-F834-4810-A89F-A0C6A63C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08673"/>
              </p:ext>
            </p:extLst>
          </p:nvPr>
        </p:nvGraphicFramePr>
        <p:xfrm>
          <a:off x="5292080" y="2395507"/>
          <a:ext cx="3528392" cy="103968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30477">
                  <a:extLst>
                    <a:ext uri="{9D8B030D-6E8A-4147-A177-3AD203B41FA5}">
                      <a16:colId xmlns:a16="http://schemas.microsoft.com/office/drawing/2014/main" val="3570320520"/>
                    </a:ext>
                  </a:extLst>
                </a:gridCol>
                <a:gridCol w="2697915">
                  <a:extLst>
                    <a:ext uri="{9D8B030D-6E8A-4147-A177-3AD203B41FA5}">
                      <a16:colId xmlns:a16="http://schemas.microsoft.com/office/drawing/2014/main" val="3875116100"/>
                    </a:ext>
                  </a:extLst>
                </a:gridCol>
              </a:tblGrid>
              <a:tr h="1903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A5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25291"/>
                  </a:ext>
                </a:extLst>
              </a:tr>
              <a:tr h="19037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Nombre: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Galo Celi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12727"/>
                  </a:ext>
                </a:extLst>
              </a:tr>
              <a:tr h="27006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Cargo: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Gerente de Talento Humano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37578"/>
                  </a:ext>
                </a:extLst>
              </a:tr>
              <a:tr h="19037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sng" strike="noStrike" dirty="0">
                          <a:effectLst/>
                          <a:hlinkClick r:id="rId6"/>
                        </a:rPr>
                        <a:t>galo.celi@coac-sanfran.com</a:t>
                      </a:r>
                      <a:endParaRPr lang="es-EC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60128"/>
                  </a:ext>
                </a:extLst>
              </a:tr>
              <a:tr h="19037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Institución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COAC San Francisco Ltda.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9009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015D415-803A-4B00-BAE9-E8D37D780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42035"/>
              </p:ext>
            </p:extLst>
          </p:nvPr>
        </p:nvGraphicFramePr>
        <p:xfrm>
          <a:off x="521107" y="2463505"/>
          <a:ext cx="3691814" cy="9716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25729">
                  <a:extLst>
                    <a:ext uri="{9D8B030D-6E8A-4147-A177-3AD203B41FA5}">
                      <a16:colId xmlns:a16="http://schemas.microsoft.com/office/drawing/2014/main" val="3775861831"/>
                    </a:ext>
                  </a:extLst>
                </a:gridCol>
                <a:gridCol w="2966085">
                  <a:extLst>
                    <a:ext uri="{9D8B030D-6E8A-4147-A177-3AD203B41FA5}">
                      <a16:colId xmlns:a16="http://schemas.microsoft.com/office/drawing/2014/main" val="1848904627"/>
                    </a:ext>
                  </a:extLst>
                </a:gridCol>
              </a:tblGrid>
              <a:tr h="17146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A2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54220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Nombre: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Elizabeth Orbea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33906"/>
                  </a:ext>
                </a:extLst>
              </a:tr>
              <a:tr h="20207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Cargo: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Jefe de Talento Humano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818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Correo: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sng" strike="noStrike">
                          <a:effectLst/>
                          <a:hlinkClick r:id="rId7"/>
                        </a:rPr>
                        <a:t>morbea@alianzadelvalle.fin.ec</a:t>
                      </a:r>
                      <a:endParaRPr lang="es-EC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50122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Institución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COAC Alianza del Valle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0279"/>
                  </a:ext>
                </a:extLst>
              </a:tr>
            </a:tbl>
          </a:graphicData>
        </a:graphic>
      </p:graphicFrame>
      <p:sp>
        <p:nvSpPr>
          <p:cNvPr id="17" name="Round Same Side Corner Rectangle 8">
            <a:extLst>
              <a:ext uri="{FF2B5EF4-FFF2-40B4-BE49-F238E27FC236}">
                <a16:creationId xmlns:a16="http://schemas.microsoft.com/office/drawing/2014/main" id="{EFD34152-4C90-4D9F-89B4-1695BAE6B580}"/>
              </a:ext>
            </a:extLst>
          </p:cNvPr>
          <p:cNvSpPr/>
          <p:nvPr/>
        </p:nvSpPr>
        <p:spPr>
          <a:xfrm>
            <a:off x="227034" y="1213156"/>
            <a:ext cx="192987" cy="50827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 Same Side Corner Rectangle 20">
            <a:extLst>
              <a:ext uri="{FF2B5EF4-FFF2-40B4-BE49-F238E27FC236}">
                <a16:creationId xmlns:a16="http://schemas.microsoft.com/office/drawing/2014/main" id="{F46BE60A-A21E-48C7-BD42-9DA7AE133A42}"/>
              </a:ext>
            </a:extLst>
          </p:cNvPr>
          <p:cNvSpPr/>
          <p:nvPr/>
        </p:nvSpPr>
        <p:spPr>
          <a:xfrm rot="10800000">
            <a:off x="203291" y="2545031"/>
            <a:ext cx="240472" cy="51297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 Same Side Corner Rectangle 20">
            <a:extLst>
              <a:ext uri="{FF2B5EF4-FFF2-40B4-BE49-F238E27FC236}">
                <a16:creationId xmlns:a16="http://schemas.microsoft.com/office/drawing/2014/main" id="{769BDC34-D35D-4EF8-87BE-1D84F65FCFF3}"/>
              </a:ext>
            </a:extLst>
          </p:cNvPr>
          <p:cNvSpPr/>
          <p:nvPr/>
        </p:nvSpPr>
        <p:spPr>
          <a:xfrm rot="10800000">
            <a:off x="2126542" y="3815803"/>
            <a:ext cx="240472" cy="51297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 Same Side Corner Rectangle 8">
            <a:extLst>
              <a:ext uri="{FF2B5EF4-FFF2-40B4-BE49-F238E27FC236}">
                <a16:creationId xmlns:a16="http://schemas.microsoft.com/office/drawing/2014/main" id="{FF4DBADB-FB94-4D96-B457-3A6409636C58}"/>
              </a:ext>
            </a:extLst>
          </p:cNvPr>
          <p:cNvSpPr/>
          <p:nvPr/>
        </p:nvSpPr>
        <p:spPr>
          <a:xfrm>
            <a:off x="5027085" y="1234579"/>
            <a:ext cx="192987" cy="50827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14E1DF06-5B7A-4BF5-B889-59C32F4082ED}"/>
              </a:ext>
            </a:extLst>
          </p:cNvPr>
          <p:cNvSpPr/>
          <p:nvPr/>
        </p:nvSpPr>
        <p:spPr>
          <a:xfrm>
            <a:off x="5027084" y="2499336"/>
            <a:ext cx="192987" cy="50827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B438465-5D05-431F-BB7D-26ECD9BAA46E}"/>
              </a:ext>
            </a:extLst>
          </p:cNvPr>
          <p:cNvSpPr txBox="1"/>
          <p:nvPr/>
        </p:nvSpPr>
        <p:spPr>
          <a:xfrm>
            <a:off x="443763" y="63005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sz="1800" b="1" i="1" dirty="0">
                <a:solidFill>
                  <a:schemeClr val="accent5"/>
                </a:solidFill>
                <a:latin typeface="+mj-lt"/>
                <a:ea typeface="微软雅黑" panose="020B0503020204020204" pitchFamily="34" charset="-122"/>
              </a:rPr>
              <a:t>5 Actores de Cultura</a:t>
            </a:r>
            <a:endParaRPr lang="es-EC" b="1" i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86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Resultados Entrevista de Cultura Organizacional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B1768D-1F9D-433F-BBA0-F09D08BB6179}"/>
              </a:ext>
            </a:extLst>
          </p:cNvPr>
          <p:cNvSpPr txBox="1"/>
          <p:nvPr/>
        </p:nvSpPr>
        <p:spPr>
          <a:xfrm>
            <a:off x="611560" y="783151"/>
            <a:ext cx="8136904" cy="357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promedio las Cooperativas del Segmento 1 llevan trabajando en Cultura de 4 a 5 años.</a:t>
            </a: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5 entrevistas consideran que la cultura laboral es clave para la planificación estratégica y la consideran en todos los niveles especialmente en el de aprendizaje y desarrollo.</a:t>
            </a:r>
          </a:p>
          <a:p>
            <a:pPr lvl="0" algn="just">
              <a:lnSpc>
                <a:spcPct val="200000"/>
              </a:lnSpc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5 factores o indicadores que se pidió nombrar, se realizó una evaluación de frecuencia, es decir cuántas veces la palabra fue repetida por los entrevistados y el resultado es:</a:t>
            </a:r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innovación/creatividad 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veces,</a:t>
            </a:r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liderazgo/líderes 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al cliente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</a:t>
            </a:r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de los cambios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veces. </a:t>
            </a:r>
          </a:p>
          <a:p>
            <a:pPr marL="457200" algn="just">
              <a:lnSpc>
                <a:spcPct val="107000"/>
              </a:lnSpc>
            </a:pP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Otro insumo relevante para definir la cultura organizacional son los valores corporativos, ya que ellos nos sirven como base para determinar los comportamientos observables esperados en los colaboradores.</a:t>
            </a:r>
          </a:p>
        </p:txBody>
      </p:sp>
      <p:sp>
        <p:nvSpPr>
          <p:cNvPr id="5" name="Frame 17">
            <a:extLst>
              <a:ext uri="{FF2B5EF4-FFF2-40B4-BE49-F238E27FC236}">
                <a16:creationId xmlns:a16="http://schemas.microsoft.com/office/drawing/2014/main" id="{DEBD63E5-5925-4850-9765-5B9F3570AC62}"/>
              </a:ext>
            </a:extLst>
          </p:cNvPr>
          <p:cNvSpPr/>
          <p:nvPr/>
        </p:nvSpPr>
        <p:spPr>
          <a:xfrm>
            <a:off x="323526" y="1055801"/>
            <a:ext cx="266817" cy="3176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8AE318D8-3144-4A00-B791-6F44DE25F165}"/>
              </a:ext>
            </a:extLst>
          </p:cNvPr>
          <p:cNvSpPr/>
          <p:nvPr/>
        </p:nvSpPr>
        <p:spPr>
          <a:xfrm>
            <a:off x="323527" y="1604527"/>
            <a:ext cx="266817" cy="3176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id="{E88A9B20-0FC5-4D73-89AC-D5740209A159}"/>
              </a:ext>
            </a:extLst>
          </p:cNvPr>
          <p:cNvSpPr/>
          <p:nvPr/>
        </p:nvSpPr>
        <p:spPr>
          <a:xfrm>
            <a:off x="342519" y="3749040"/>
            <a:ext cx="266817" cy="3176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7C7C135E-7608-4749-94EE-BBBA7A910A14}"/>
              </a:ext>
            </a:extLst>
          </p:cNvPr>
          <p:cNvSpPr/>
          <p:nvPr/>
        </p:nvSpPr>
        <p:spPr>
          <a:xfrm>
            <a:off x="334134" y="2422130"/>
            <a:ext cx="266817" cy="3176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0581FD-8B10-4E5B-981F-9E93A76339CE}"/>
              </a:ext>
            </a:extLst>
          </p:cNvPr>
          <p:cNvPicPr/>
          <p:nvPr/>
        </p:nvPicPr>
        <p:blipFill rotWithShape="1">
          <a:blip r:embed="rId3"/>
          <a:srcRect l="31247" t="34062" r="13712" b="15377"/>
          <a:stretch/>
        </p:blipFill>
        <p:spPr bwMode="auto">
          <a:xfrm>
            <a:off x="899592" y="843558"/>
            <a:ext cx="6480720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F3F4051-52A9-4539-8A56-45ADD8F5F252}"/>
              </a:ext>
            </a:extLst>
          </p:cNvPr>
          <p:cNvSpPr txBox="1"/>
          <p:nvPr/>
        </p:nvSpPr>
        <p:spPr>
          <a:xfrm>
            <a:off x="309454" y="4198575"/>
            <a:ext cx="8928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 Innovador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	</a:t>
            </a:r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 Equitativo        	Ser Respetuoso    	     Ser 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onesto         Ser 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s-EC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pasionado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91089E-662B-4F1A-A3C2-FA2DD152F85B}"/>
              </a:ext>
            </a:extLst>
          </p:cNvPr>
          <p:cNvSpPr txBox="1">
            <a:spLocks/>
          </p:cNvSpPr>
          <p:nvPr/>
        </p:nvSpPr>
        <p:spPr>
          <a:xfrm>
            <a:off x="179512" y="136406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Propuesta Estratégica de Cultura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Isosceles Triangle 68">
            <a:extLst>
              <a:ext uri="{FF2B5EF4-FFF2-40B4-BE49-F238E27FC236}">
                <a16:creationId xmlns:a16="http://schemas.microsoft.com/office/drawing/2014/main" id="{D96B5C15-6350-4711-9A95-1CA61024B583}"/>
              </a:ext>
            </a:extLst>
          </p:cNvPr>
          <p:cNvSpPr/>
          <p:nvPr/>
        </p:nvSpPr>
        <p:spPr>
          <a:xfrm rot="10800000">
            <a:off x="7020273" y="4152896"/>
            <a:ext cx="169488" cy="5278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Heart 38">
            <a:extLst>
              <a:ext uri="{FF2B5EF4-FFF2-40B4-BE49-F238E27FC236}">
                <a16:creationId xmlns:a16="http://schemas.microsoft.com/office/drawing/2014/main" id="{2612ED91-41D5-4FB4-8B51-35FF37CA7F50}"/>
              </a:ext>
            </a:extLst>
          </p:cNvPr>
          <p:cNvSpPr/>
          <p:nvPr/>
        </p:nvSpPr>
        <p:spPr>
          <a:xfrm>
            <a:off x="5289652" y="4208646"/>
            <a:ext cx="339152" cy="295652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78CD8627-2CB6-4F66-B29D-5C58A783955A}"/>
              </a:ext>
            </a:extLst>
          </p:cNvPr>
          <p:cNvSpPr>
            <a:spLocks noChangeAspect="1"/>
          </p:cNvSpPr>
          <p:nvPr/>
        </p:nvSpPr>
        <p:spPr>
          <a:xfrm>
            <a:off x="1475656" y="4198575"/>
            <a:ext cx="366258" cy="3693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5BA8D2EC-C7B3-4E56-9080-887BC0B670B6}"/>
              </a:ext>
            </a:extLst>
          </p:cNvPr>
          <p:cNvSpPr/>
          <p:nvPr/>
        </p:nvSpPr>
        <p:spPr>
          <a:xfrm>
            <a:off x="8546983" y="4174622"/>
            <a:ext cx="287563" cy="50609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Chord 14">
            <a:extLst>
              <a:ext uri="{FF2B5EF4-FFF2-40B4-BE49-F238E27FC236}">
                <a16:creationId xmlns:a16="http://schemas.microsoft.com/office/drawing/2014/main" id="{ECE78B12-E56F-4C9B-B4AB-B6569357CA69}"/>
              </a:ext>
            </a:extLst>
          </p:cNvPr>
          <p:cNvSpPr/>
          <p:nvPr/>
        </p:nvSpPr>
        <p:spPr>
          <a:xfrm>
            <a:off x="3345622" y="4202996"/>
            <a:ext cx="339152" cy="36489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640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6EA382B-730D-4B3E-85DC-7591FBE19FA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29122" r="10426" b="13319"/>
          <a:stretch/>
        </p:blipFill>
        <p:spPr bwMode="auto">
          <a:xfrm>
            <a:off x="36217" y="711996"/>
            <a:ext cx="8933904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49EC616-40BB-42BE-A56B-00112ECA5217}"/>
              </a:ext>
            </a:extLst>
          </p:cNvPr>
          <p:cNvSpPr txBox="1">
            <a:spLocks/>
          </p:cNvSpPr>
          <p:nvPr/>
        </p:nvSpPr>
        <p:spPr>
          <a:xfrm>
            <a:off x="181458" y="106392"/>
            <a:ext cx="7054837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pt-BR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Cultura Laboral integrada al Balanced Scorecard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8F6C08-0C3C-4257-A24C-05F744D6B9E7}"/>
              </a:ext>
            </a:extLst>
          </p:cNvPr>
          <p:cNvSpPr txBox="1"/>
          <p:nvPr/>
        </p:nvSpPr>
        <p:spPr>
          <a:xfrm>
            <a:off x="1043608" y="4488207"/>
            <a:ext cx="89289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 Innovador</a:t>
            </a:r>
            <a:r>
              <a:rPr lang="es-EC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r>
              <a:rPr lang="es-EC" sz="800" dirty="0">
                <a:latin typeface="Arial" panose="020B0604020202020204" pitchFamily="34" charset="0"/>
                <a:ea typeface="Calibri" panose="020F0502020204030204" pitchFamily="34" charset="0"/>
              </a:rPr>
              <a:t>                </a:t>
            </a:r>
            <a:r>
              <a:rPr lang="es-EC" sz="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 Equitativo        	Ser Respetuoso    	               Ser </a:t>
            </a:r>
            <a:r>
              <a:rPr lang="es-EC" sz="800" b="1" dirty="0"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s-EC" sz="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onesto                 Ser </a:t>
            </a:r>
            <a:r>
              <a:rPr lang="es-EC" sz="800" b="1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s-EC" sz="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pasionado</a:t>
            </a:r>
            <a:r>
              <a:rPr lang="es-EC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sz="800" dirty="0"/>
          </a:p>
        </p:txBody>
      </p:sp>
      <p:sp>
        <p:nvSpPr>
          <p:cNvPr id="5" name="Isosceles Triangle 68">
            <a:extLst>
              <a:ext uri="{FF2B5EF4-FFF2-40B4-BE49-F238E27FC236}">
                <a16:creationId xmlns:a16="http://schemas.microsoft.com/office/drawing/2014/main" id="{BE0991CC-ED9A-40E8-96CB-8014EE9FC47F}"/>
              </a:ext>
            </a:extLst>
          </p:cNvPr>
          <p:cNvSpPr/>
          <p:nvPr/>
        </p:nvSpPr>
        <p:spPr>
          <a:xfrm rot="10800000">
            <a:off x="5873168" y="4438206"/>
            <a:ext cx="213660" cy="381587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" name="Heart 38">
            <a:extLst>
              <a:ext uri="{FF2B5EF4-FFF2-40B4-BE49-F238E27FC236}">
                <a16:creationId xmlns:a16="http://schemas.microsoft.com/office/drawing/2014/main" id="{CFFDC61F-C715-40D5-8B2C-A8BBAE1CB0C0}"/>
              </a:ext>
            </a:extLst>
          </p:cNvPr>
          <p:cNvSpPr/>
          <p:nvPr/>
        </p:nvSpPr>
        <p:spPr>
          <a:xfrm flipH="1">
            <a:off x="4648056" y="4476657"/>
            <a:ext cx="234559" cy="19137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5BFFF49F-E04B-4A2F-8A6B-553044D593F2}"/>
              </a:ext>
            </a:extLst>
          </p:cNvPr>
          <p:cNvSpPr>
            <a:spLocks noChangeAspect="1"/>
          </p:cNvSpPr>
          <p:nvPr/>
        </p:nvSpPr>
        <p:spPr>
          <a:xfrm>
            <a:off x="1835696" y="4470335"/>
            <a:ext cx="213660" cy="2154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" name="Oval 27">
            <a:extLst>
              <a:ext uri="{FF2B5EF4-FFF2-40B4-BE49-F238E27FC236}">
                <a16:creationId xmlns:a16="http://schemas.microsoft.com/office/drawing/2014/main" id="{02BE9078-5960-4E0A-B110-E53BE369EF59}"/>
              </a:ext>
            </a:extLst>
          </p:cNvPr>
          <p:cNvSpPr/>
          <p:nvPr/>
        </p:nvSpPr>
        <p:spPr>
          <a:xfrm>
            <a:off x="7092280" y="4421602"/>
            <a:ext cx="213661" cy="284915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1" name="Chord 14">
            <a:extLst>
              <a:ext uri="{FF2B5EF4-FFF2-40B4-BE49-F238E27FC236}">
                <a16:creationId xmlns:a16="http://schemas.microsoft.com/office/drawing/2014/main" id="{F5ECC60E-5961-429A-96FF-C9FB8B7B9E99}"/>
              </a:ext>
            </a:extLst>
          </p:cNvPr>
          <p:cNvSpPr/>
          <p:nvPr/>
        </p:nvSpPr>
        <p:spPr>
          <a:xfrm>
            <a:off x="3274877" y="4456338"/>
            <a:ext cx="234559" cy="21544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16495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d6f89d9-bc29-4334-9233-2e92ffce17ce"/>
          <p:cNvGrpSpPr>
            <a:grpSpLocks noChangeAspect="1"/>
          </p:cNvGrpSpPr>
          <p:nvPr/>
        </p:nvGrpSpPr>
        <p:grpSpPr>
          <a:xfrm>
            <a:off x="-1032137" y="874751"/>
            <a:ext cx="6595409" cy="1913023"/>
            <a:chOff x="681546" y="2132780"/>
            <a:chExt cx="10779814" cy="3000281"/>
          </a:xfrm>
        </p:grpSpPr>
        <p:sp>
          <p:nvSpPr>
            <p:cNvPr id="4" name="Freeform: Shape 3"/>
            <p:cNvSpPr/>
            <p:nvPr/>
          </p:nvSpPr>
          <p:spPr>
            <a:xfrm>
              <a:off x="3705023" y="3739369"/>
              <a:ext cx="3412040" cy="59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9" extrusionOk="0">
                  <a:moveTo>
                    <a:pt x="10442" y="1046"/>
                  </a:moveTo>
                  <a:lnTo>
                    <a:pt x="19585" y="1274"/>
                  </a:lnTo>
                  <a:cubicBezTo>
                    <a:pt x="19676" y="1275"/>
                    <a:pt x="19762" y="1492"/>
                    <a:pt x="19823" y="1872"/>
                  </a:cubicBezTo>
                  <a:lnTo>
                    <a:pt x="21531" y="10572"/>
                  </a:lnTo>
                  <a:cubicBezTo>
                    <a:pt x="21599" y="10917"/>
                    <a:pt x="21600" y="11524"/>
                    <a:pt x="21533" y="11878"/>
                  </a:cubicBezTo>
                  <a:lnTo>
                    <a:pt x="19814" y="21008"/>
                  </a:lnTo>
                  <a:cubicBezTo>
                    <a:pt x="19752" y="21387"/>
                    <a:pt x="19666" y="21600"/>
                    <a:pt x="19576" y="21599"/>
                  </a:cubicBezTo>
                  <a:cubicBezTo>
                    <a:pt x="19576" y="21599"/>
                    <a:pt x="11326" y="21382"/>
                    <a:pt x="10952" y="21377"/>
                  </a:cubicBezTo>
                  <a:cubicBezTo>
                    <a:pt x="10599" y="21371"/>
                    <a:pt x="10351" y="20537"/>
                    <a:pt x="10188" y="19685"/>
                  </a:cubicBezTo>
                  <a:cubicBezTo>
                    <a:pt x="10182" y="19650"/>
                    <a:pt x="10172" y="19599"/>
                    <a:pt x="10160" y="19541"/>
                  </a:cubicBezTo>
                  <a:cubicBezTo>
                    <a:pt x="10160" y="19541"/>
                    <a:pt x="8152" y="9137"/>
                    <a:pt x="7505" y="5917"/>
                  </a:cubicBezTo>
                  <a:cubicBezTo>
                    <a:pt x="7393" y="5359"/>
                    <a:pt x="7232" y="4410"/>
                    <a:pt x="6797" y="4402"/>
                  </a:cubicBezTo>
                  <a:cubicBezTo>
                    <a:pt x="6763" y="4401"/>
                    <a:pt x="6732" y="4404"/>
                    <a:pt x="6704" y="4404"/>
                  </a:cubicBezTo>
                  <a:cubicBezTo>
                    <a:pt x="6574" y="4401"/>
                    <a:pt x="5633" y="4689"/>
                    <a:pt x="4226" y="4668"/>
                  </a:cubicBezTo>
                  <a:cubicBezTo>
                    <a:pt x="2972" y="4648"/>
                    <a:pt x="254" y="4606"/>
                    <a:pt x="0" y="4602"/>
                  </a:cubicBezTo>
                  <a:lnTo>
                    <a:pt x="2" y="182"/>
                  </a:lnTo>
                  <a:lnTo>
                    <a:pt x="7826" y="0"/>
                  </a:lnTo>
                  <a:cubicBezTo>
                    <a:pt x="7826" y="0"/>
                    <a:pt x="10225" y="1043"/>
                    <a:pt x="10442" y="104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642549" y="4013099"/>
              <a:ext cx="3474259" cy="107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7083" y="0"/>
                  </a:moveTo>
                  <a:cubicBezTo>
                    <a:pt x="7458" y="33"/>
                    <a:pt x="7662" y="624"/>
                    <a:pt x="7771" y="971"/>
                  </a:cubicBezTo>
                  <a:cubicBezTo>
                    <a:pt x="8393" y="2943"/>
                    <a:pt x="10350" y="9086"/>
                    <a:pt x="10350" y="9086"/>
                  </a:cubicBezTo>
                  <a:cubicBezTo>
                    <a:pt x="10529" y="9562"/>
                    <a:pt x="10787" y="10133"/>
                    <a:pt x="11163" y="10135"/>
                  </a:cubicBezTo>
                  <a:cubicBezTo>
                    <a:pt x="11675" y="10140"/>
                    <a:pt x="19622" y="10335"/>
                    <a:pt x="19622" y="10335"/>
                  </a:cubicBezTo>
                  <a:cubicBezTo>
                    <a:pt x="19710" y="10336"/>
                    <a:pt x="19795" y="10456"/>
                    <a:pt x="19855" y="10667"/>
                  </a:cubicBezTo>
                  <a:lnTo>
                    <a:pt x="21534" y="15621"/>
                  </a:lnTo>
                  <a:cubicBezTo>
                    <a:pt x="21600" y="15815"/>
                    <a:pt x="21600" y="16151"/>
                    <a:pt x="21533" y="16345"/>
                  </a:cubicBezTo>
                  <a:lnTo>
                    <a:pt x="19846" y="21269"/>
                  </a:lnTo>
                  <a:cubicBezTo>
                    <a:pt x="19786" y="21479"/>
                    <a:pt x="19701" y="21597"/>
                    <a:pt x="19612" y="21596"/>
                  </a:cubicBezTo>
                  <a:cubicBezTo>
                    <a:pt x="19612" y="21596"/>
                    <a:pt x="11845" y="21402"/>
                    <a:pt x="11489" y="21399"/>
                  </a:cubicBezTo>
                  <a:cubicBezTo>
                    <a:pt x="10771" y="21393"/>
                    <a:pt x="10299" y="19241"/>
                    <a:pt x="10008" y="17357"/>
                  </a:cubicBezTo>
                  <a:cubicBezTo>
                    <a:pt x="9670" y="15162"/>
                    <a:pt x="8041" y="6145"/>
                    <a:pt x="7515" y="3234"/>
                  </a:cubicBezTo>
                  <a:cubicBezTo>
                    <a:pt x="7351" y="2328"/>
                    <a:pt x="7046" y="2284"/>
                    <a:pt x="6926" y="2283"/>
                  </a:cubicBezTo>
                  <a:cubicBezTo>
                    <a:pt x="6854" y="2282"/>
                    <a:pt x="1355" y="2402"/>
                    <a:pt x="901" y="2398"/>
                  </a:cubicBezTo>
                  <a:lnTo>
                    <a:pt x="0" y="413"/>
                  </a:lnTo>
                  <a:lnTo>
                    <a:pt x="408" y="110"/>
                  </a:lnTo>
                  <a:cubicBezTo>
                    <a:pt x="937" y="115"/>
                    <a:pt x="7050" y="-3"/>
                    <a:pt x="7083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705023" y="3005119"/>
              <a:ext cx="3412040" cy="59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9" extrusionOk="0">
                  <a:moveTo>
                    <a:pt x="10442" y="20553"/>
                  </a:moveTo>
                  <a:lnTo>
                    <a:pt x="19585" y="20326"/>
                  </a:lnTo>
                  <a:cubicBezTo>
                    <a:pt x="19676" y="20324"/>
                    <a:pt x="19762" y="20108"/>
                    <a:pt x="19823" y="19727"/>
                  </a:cubicBezTo>
                  <a:lnTo>
                    <a:pt x="21531" y="11027"/>
                  </a:lnTo>
                  <a:cubicBezTo>
                    <a:pt x="21599" y="10682"/>
                    <a:pt x="21600" y="10075"/>
                    <a:pt x="21533" y="9722"/>
                  </a:cubicBezTo>
                  <a:lnTo>
                    <a:pt x="19814" y="591"/>
                  </a:lnTo>
                  <a:cubicBezTo>
                    <a:pt x="19752" y="212"/>
                    <a:pt x="19666" y="-1"/>
                    <a:pt x="19576" y="0"/>
                  </a:cubicBezTo>
                  <a:cubicBezTo>
                    <a:pt x="19576" y="0"/>
                    <a:pt x="11326" y="216"/>
                    <a:pt x="10952" y="221"/>
                  </a:cubicBezTo>
                  <a:cubicBezTo>
                    <a:pt x="10599" y="228"/>
                    <a:pt x="10351" y="1062"/>
                    <a:pt x="10188" y="1914"/>
                  </a:cubicBezTo>
                  <a:cubicBezTo>
                    <a:pt x="10182" y="1949"/>
                    <a:pt x="10172" y="1999"/>
                    <a:pt x="10160" y="2058"/>
                  </a:cubicBezTo>
                  <a:cubicBezTo>
                    <a:pt x="10160" y="2058"/>
                    <a:pt x="8152" y="12462"/>
                    <a:pt x="7505" y="15682"/>
                  </a:cubicBezTo>
                  <a:cubicBezTo>
                    <a:pt x="7393" y="16240"/>
                    <a:pt x="7232" y="17190"/>
                    <a:pt x="6797" y="17197"/>
                  </a:cubicBezTo>
                  <a:cubicBezTo>
                    <a:pt x="6763" y="17198"/>
                    <a:pt x="6732" y="17195"/>
                    <a:pt x="6704" y="17195"/>
                  </a:cubicBezTo>
                  <a:cubicBezTo>
                    <a:pt x="6574" y="17198"/>
                    <a:pt x="5633" y="16910"/>
                    <a:pt x="4226" y="16931"/>
                  </a:cubicBezTo>
                  <a:cubicBezTo>
                    <a:pt x="2972" y="16950"/>
                    <a:pt x="254" y="16993"/>
                    <a:pt x="0" y="16997"/>
                  </a:cubicBezTo>
                  <a:lnTo>
                    <a:pt x="2" y="21417"/>
                  </a:lnTo>
                  <a:lnTo>
                    <a:pt x="7826" y="21599"/>
                  </a:lnTo>
                  <a:cubicBezTo>
                    <a:pt x="7826" y="21599"/>
                    <a:pt x="10225" y="20556"/>
                    <a:pt x="10442" y="2055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642549" y="2256444"/>
              <a:ext cx="3474259" cy="10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7083" y="21596"/>
                  </a:moveTo>
                  <a:cubicBezTo>
                    <a:pt x="7458" y="21563"/>
                    <a:pt x="7662" y="20972"/>
                    <a:pt x="7771" y="20625"/>
                  </a:cubicBezTo>
                  <a:cubicBezTo>
                    <a:pt x="8393" y="18654"/>
                    <a:pt x="10350" y="12510"/>
                    <a:pt x="10350" y="12510"/>
                  </a:cubicBezTo>
                  <a:cubicBezTo>
                    <a:pt x="10529" y="12034"/>
                    <a:pt x="10787" y="11464"/>
                    <a:pt x="11163" y="11461"/>
                  </a:cubicBezTo>
                  <a:cubicBezTo>
                    <a:pt x="11675" y="11456"/>
                    <a:pt x="19622" y="11261"/>
                    <a:pt x="19622" y="11261"/>
                  </a:cubicBezTo>
                  <a:cubicBezTo>
                    <a:pt x="19710" y="11260"/>
                    <a:pt x="19795" y="11140"/>
                    <a:pt x="19855" y="10929"/>
                  </a:cubicBezTo>
                  <a:lnTo>
                    <a:pt x="21534" y="5975"/>
                  </a:lnTo>
                  <a:cubicBezTo>
                    <a:pt x="21600" y="5781"/>
                    <a:pt x="21600" y="5445"/>
                    <a:pt x="21533" y="5251"/>
                  </a:cubicBezTo>
                  <a:lnTo>
                    <a:pt x="19846" y="327"/>
                  </a:lnTo>
                  <a:cubicBezTo>
                    <a:pt x="19786" y="117"/>
                    <a:pt x="19701" y="-1"/>
                    <a:pt x="19612" y="0"/>
                  </a:cubicBezTo>
                  <a:cubicBezTo>
                    <a:pt x="19612" y="0"/>
                    <a:pt x="11845" y="194"/>
                    <a:pt x="11489" y="197"/>
                  </a:cubicBezTo>
                  <a:cubicBezTo>
                    <a:pt x="10771" y="203"/>
                    <a:pt x="10299" y="2355"/>
                    <a:pt x="10008" y="4239"/>
                  </a:cubicBezTo>
                  <a:cubicBezTo>
                    <a:pt x="9670" y="6434"/>
                    <a:pt x="8041" y="15451"/>
                    <a:pt x="7515" y="18362"/>
                  </a:cubicBezTo>
                  <a:cubicBezTo>
                    <a:pt x="7351" y="19268"/>
                    <a:pt x="7046" y="19312"/>
                    <a:pt x="6926" y="19313"/>
                  </a:cubicBezTo>
                  <a:cubicBezTo>
                    <a:pt x="6854" y="19314"/>
                    <a:pt x="1355" y="19194"/>
                    <a:pt x="901" y="19198"/>
                  </a:cubicBezTo>
                  <a:lnTo>
                    <a:pt x="0" y="21183"/>
                  </a:lnTo>
                  <a:lnTo>
                    <a:pt x="408" y="21486"/>
                  </a:lnTo>
                  <a:cubicBezTo>
                    <a:pt x="937" y="21481"/>
                    <a:pt x="7050" y="21599"/>
                    <a:pt x="7083" y="2159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Freeform: Shape 8"/>
            <p:cNvSpPr/>
            <p:nvPr/>
          </p:nvSpPr>
          <p:spPr>
            <a:xfrm rot="7570713">
              <a:off x="599355" y="3462662"/>
              <a:ext cx="628781" cy="4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19773" extrusionOk="0">
                  <a:moveTo>
                    <a:pt x="20408" y="216"/>
                  </a:moveTo>
                  <a:cubicBezTo>
                    <a:pt x="21036" y="1346"/>
                    <a:pt x="16992" y="6592"/>
                    <a:pt x="11374" y="11933"/>
                  </a:cubicBezTo>
                  <a:cubicBezTo>
                    <a:pt x="5756" y="17273"/>
                    <a:pt x="693" y="20686"/>
                    <a:pt x="65" y="19557"/>
                  </a:cubicBezTo>
                  <a:cubicBezTo>
                    <a:pt x="-564" y="18426"/>
                    <a:pt x="3481" y="13181"/>
                    <a:pt x="9099" y="7840"/>
                  </a:cubicBezTo>
                  <a:cubicBezTo>
                    <a:pt x="14716" y="2499"/>
                    <a:pt x="19779" y="-914"/>
                    <a:pt x="20408" y="2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" name="Freeform: Shape 9"/>
            <p:cNvSpPr/>
            <p:nvPr/>
          </p:nvSpPr>
          <p:spPr>
            <a:xfrm rot="5475139">
              <a:off x="3601736" y="2327251"/>
              <a:ext cx="2678203" cy="267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Freeform: Shape 10"/>
            <p:cNvSpPr/>
            <p:nvPr/>
          </p:nvSpPr>
          <p:spPr>
            <a:xfrm rot="7570713">
              <a:off x="2810637" y="3294449"/>
              <a:ext cx="779353" cy="79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275"/>
                  </a:moveTo>
                  <a:lnTo>
                    <a:pt x="9878" y="21600"/>
                  </a:lnTo>
                  <a:lnTo>
                    <a:pt x="0" y="8326"/>
                  </a:lnTo>
                  <a:lnTo>
                    <a:pt x="11723" y="0"/>
                  </a:lnTo>
                  <a:cubicBezTo>
                    <a:pt x="11723" y="0"/>
                    <a:pt x="21600" y="13275"/>
                    <a:pt x="21600" y="132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" name="Freeform: Shape 11"/>
            <p:cNvSpPr/>
            <p:nvPr/>
          </p:nvSpPr>
          <p:spPr>
            <a:xfrm rot="7570713">
              <a:off x="2646569" y="3353973"/>
              <a:ext cx="761960" cy="69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06"/>
                  </a:moveTo>
                  <a:lnTo>
                    <a:pt x="6340" y="21600"/>
                  </a:lnTo>
                  <a:lnTo>
                    <a:pt x="0" y="12094"/>
                  </a:lnTo>
                  <a:lnTo>
                    <a:pt x="15260" y="0"/>
                  </a:lnTo>
                  <a:cubicBezTo>
                    <a:pt x="15260" y="0"/>
                    <a:pt x="21600" y="9506"/>
                    <a:pt x="21600" y="95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Freeform: Shape 12"/>
            <p:cNvSpPr/>
            <p:nvPr/>
          </p:nvSpPr>
          <p:spPr>
            <a:xfrm rot="7570713">
              <a:off x="1014315" y="2657288"/>
              <a:ext cx="1805867" cy="207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880"/>
                  </a:moveTo>
                  <a:lnTo>
                    <a:pt x="14126" y="21600"/>
                  </a:lnTo>
                  <a:lnTo>
                    <a:pt x="0" y="4720"/>
                  </a:lnTo>
                  <a:lnTo>
                    <a:pt x="7474" y="0"/>
                  </a:lnTo>
                  <a:cubicBezTo>
                    <a:pt x="7474" y="0"/>
                    <a:pt x="21600" y="16880"/>
                    <a:pt x="21600" y="1688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Freeform: Shape 13"/>
            <p:cNvSpPr/>
            <p:nvPr/>
          </p:nvSpPr>
          <p:spPr>
            <a:xfrm rot="7570713">
              <a:off x="3475210" y="2196789"/>
              <a:ext cx="2936269" cy="293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19144" extrusionOk="0">
                  <a:moveTo>
                    <a:pt x="6609" y="17709"/>
                  </a:moveTo>
                  <a:cubicBezTo>
                    <a:pt x="2115" y="16073"/>
                    <a:pt x="-202" y="11103"/>
                    <a:pt x="1435" y="6609"/>
                  </a:cubicBezTo>
                  <a:cubicBezTo>
                    <a:pt x="3071" y="2115"/>
                    <a:pt x="8041" y="-202"/>
                    <a:pt x="12535" y="1435"/>
                  </a:cubicBezTo>
                  <a:cubicBezTo>
                    <a:pt x="17029" y="3071"/>
                    <a:pt x="19346" y="8041"/>
                    <a:pt x="17709" y="12535"/>
                  </a:cubicBezTo>
                  <a:cubicBezTo>
                    <a:pt x="16073" y="17029"/>
                    <a:pt x="11103" y="19346"/>
                    <a:pt x="6609" y="17709"/>
                  </a:cubicBezTo>
                  <a:close/>
                  <a:moveTo>
                    <a:pt x="12846" y="580"/>
                  </a:moveTo>
                  <a:cubicBezTo>
                    <a:pt x="7880" y="-1228"/>
                    <a:pt x="2388" y="1332"/>
                    <a:pt x="580" y="6298"/>
                  </a:cubicBezTo>
                  <a:cubicBezTo>
                    <a:pt x="-1228" y="11264"/>
                    <a:pt x="1332" y="16755"/>
                    <a:pt x="6298" y="18564"/>
                  </a:cubicBezTo>
                  <a:cubicBezTo>
                    <a:pt x="11264" y="20372"/>
                    <a:pt x="16755" y="17812"/>
                    <a:pt x="18564" y="12846"/>
                  </a:cubicBezTo>
                  <a:cubicBezTo>
                    <a:pt x="20372" y="7880"/>
                    <a:pt x="17812" y="2389"/>
                    <a:pt x="12846" y="580"/>
                  </a:cubicBezTo>
                  <a:close/>
                </a:path>
              </a:pathLst>
            </a:custGeom>
            <a:solidFill>
              <a:schemeClr val="accent6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5" name="Freeform: Shape 15"/>
            <p:cNvSpPr/>
            <p:nvPr/>
          </p:nvSpPr>
          <p:spPr>
            <a:xfrm>
              <a:off x="4363362" y="3165439"/>
              <a:ext cx="1169173" cy="85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1600"/>
                  </a:moveTo>
                  <a:lnTo>
                    <a:pt x="5040" y="21600"/>
                  </a:lnTo>
                  <a:cubicBezTo>
                    <a:pt x="2261" y="21600"/>
                    <a:pt x="0" y="18516"/>
                    <a:pt x="0" y="14727"/>
                  </a:cubicBezTo>
                  <a:cubicBezTo>
                    <a:pt x="0" y="11981"/>
                    <a:pt x="1192" y="9603"/>
                    <a:pt x="2902" y="8514"/>
                  </a:cubicBezTo>
                  <a:cubicBezTo>
                    <a:pt x="2891" y="8299"/>
                    <a:pt x="2880" y="8069"/>
                    <a:pt x="2880" y="7855"/>
                  </a:cubicBezTo>
                  <a:cubicBezTo>
                    <a:pt x="2880" y="3513"/>
                    <a:pt x="5456" y="0"/>
                    <a:pt x="8640" y="0"/>
                  </a:cubicBezTo>
                  <a:cubicBezTo>
                    <a:pt x="11048" y="0"/>
                    <a:pt x="13106" y="2010"/>
                    <a:pt x="13973" y="4878"/>
                  </a:cubicBezTo>
                  <a:cubicBezTo>
                    <a:pt x="14468" y="4280"/>
                    <a:pt x="15120" y="3927"/>
                    <a:pt x="15840" y="3927"/>
                  </a:cubicBezTo>
                  <a:cubicBezTo>
                    <a:pt x="17426" y="3927"/>
                    <a:pt x="18720" y="5691"/>
                    <a:pt x="18720" y="7855"/>
                  </a:cubicBezTo>
                  <a:cubicBezTo>
                    <a:pt x="18720" y="8637"/>
                    <a:pt x="18551" y="9358"/>
                    <a:pt x="18259" y="9972"/>
                  </a:cubicBezTo>
                  <a:cubicBezTo>
                    <a:pt x="20171" y="10585"/>
                    <a:pt x="21600" y="12917"/>
                    <a:pt x="21600" y="15709"/>
                  </a:cubicBezTo>
                  <a:cubicBezTo>
                    <a:pt x="21600" y="18961"/>
                    <a:pt x="19665" y="21600"/>
                    <a:pt x="1728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6561894" y="2255414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Freeform: Shape 19"/>
            <p:cNvSpPr/>
            <p:nvPr/>
          </p:nvSpPr>
          <p:spPr>
            <a:xfrm>
              <a:off x="6726812" y="2415136"/>
              <a:ext cx="245939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3086"/>
                  </a:moveTo>
                  <a:lnTo>
                    <a:pt x="20057" y="3086"/>
                  </a:lnTo>
                  <a:cubicBezTo>
                    <a:pt x="19840" y="3086"/>
                    <a:pt x="19671" y="2917"/>
                    <a:pt x="19671" y="2700"/>
                  </a:cubicBezTo>
                  <a:cubicBezTo>
                    <a:pt x="19671" y="2483"/>
                    <a:pt x="19840" y="2314"/>
                    <a:pt x="20057" y="2314"/>
                  </a:cubicBezTo>
                  <a:lnTo>
                    <a:pt x="21214" y="2314"/>
                  </a:lnTo>
                  <a:cubicBezTo>
                    <a:pt x="21431" y="2314"/>
                    <a:pt x="21600" y="2483"/>
                    <a:pt x="21600" y="2700"/>
                  </a:cubicBezTo>
                  <a:cubicBezTo>
                    <a:pt x="21600" y="2917"/>
                    <a:pt x="21431" y="3086"/>
                    <a:pt x="21214" y="3086"/>
                  </a:cubicBezTo>
                  <a:close/>
                  <a:moveTo>
                    <a:pt x="20829" y="5014"/>
                  </a:moveTo>
                  <a:cubicBezTo>
                    <a:pt x="20732" y="5014"/>
                    <a:pt x="20636" y="4978"/>
                    <a:pt x="20551" y="4906"/>
                  </a:cubicBezTo>
                  <a:lnTo>
                    <a:pt x="19467" y="3809"/>
                  </a:lnTo>
                  <a:cubicBezTo>
                    <a:pt x="19310" y="3664"/>
                    <a:pt x="19310" y="3411"/>
                    <a:pt x="19467" y="3267"/>
                  </a:cubicBezTo>
                  <a:cubicBezTo>
                    <a:pt x="19611" y="3110"/>
                    <a:pt x="19864" y="3110"/>
                    <a:pt x="20009" y="3267"/>
                  </a:cubicBezTo>
                  <a:lnTo>
                    <a:pt x="21106" y="4351"/>
                  </a:lnTo>
                  <a:cubicBezTo>
                    <a:pt x="21250" y="4508"/>
                    <a:pt x="21250" y="4749"/>
                    <a:pt x="21106" y="4906"/>
                  </a:cubicBezTo>
                  <a:cubicBezTo>
                    <a:pt x="21021" y="4978"/>
                    <a:pt x="20925" y="5014"/>
                    <a:pt x="20829" y="5014"/>
                  </a:cubicBezTo>
                  <a:close/>
                  <a:moveTo>
                    <a:pt x="20009" y="2133"/>
                  </a:moveTo>
                  <a:cubicBezTo>
                    <a:pt x="19937" y="2206"/>
                    <a:pt x="19840" y="2254"/>
                    <a:pt x="19744" y="2254"/>
                  </a:cubicBezTo>
                  <a:cubicBezTo>
                    <a:pt x="19635" y="2254"/>
                    <a:pt x="19539" y="2206"/>
                    <a:pt x="19467" y="2133"/>
                  </a:cubicBezTo>
                  <a:cubicBezTo>
                    <a:pt x="19310" y="1989"/>
                    <a:pt x="19310" y="1736"/>
                    <a:pt x="19467" y="1591"/>
                  </a:cubicBezTo>
                  <a:lnTo>
                    <a:pt x="20551" y="494"/>
                  </a:lnTo>
                  <a:cubicBezTo>
                    <a:pt x="20708" y="350"/>
                    <a:pt x="20949" y="350"/>
                    <a:pt x="21106" y="494"/>
                  </a:cubicBezTo>
                  <a:cubicBezTo>
                    <a:pt x="21250" y="651"/>
                    <a:pt x="21250" y="892"/>
                    <a:pt x="21106" y="1049"/>
                  </a:cubicBezTo>
                  <a:cubicBezTo>
                    <a:pt x="21106" y="1049"/>
                    <a:pt x="20009" y="2133"/>
                    <a:pt x="20009" y="2133"/>
                  </a:cubicBezTo>
                  <a:close/>
                  <a:moveTo>
                    <a:pt x="19286" y="1543"/>
                  </a:moveTo>
                  <a:cubicBezTo>
                    <a:pt x="19286" y="1760"/>
                    <a:pt x="19117" y="1929"/>
                    <a:pt x="18900" y="1929"/>
                  </a:cubicBezTo>
                  <a:cubicBezTo>
                    <a:pt x="18683" y="1929"/>
                    <a:pt x="18514" y="1760"/>
                    <a:pt x="18514" y="1543"/>
                  </a:cubicBezTo>
                  <a:lnTo>
                    <a:pt x="18514" y="386"/>
                  </a:lnTo>
                  <a:cubicBezTo>
                    <a:pt x="18514" y="169"/>
                    <a:pt x="18683" y="0"/>
                    <a:pt x="18900" y="0"/>
                  </a:cubicBezTo>
                  <a:cubicBezTo>
                    <a:pt x="19117" y="0"/>
                    <a:pt x="19286" y="169"/>
                    <a:pt x="19286" y="386"/>
                  </a:cubicBezTo>
                  <a:cubicBezTo>
                    <a:pt x="19286" y="386"/>
                    <a:pt x="19286" y="1543"/>
                    <a:pt x="19286" y="1543"/>
                  </a:cubicBezTo>
                  <a:close/>
                  <a:moveTo>
                    <a:pt x="18068" y="2254"/>
                  </a:moveTo>
                  <a:cubicBezTo>
                    <a:pt x="17960" y="2254"/>
                    <a:pt x="17863" y="2206"/>
                    <a:pt x="17791" y="2133"/>
                  </a:cubicBezTo>
                  <a:lnTo>
                    <a:pt x="16694" y="1049"/>
                  </a:lnTo>
                  <a:cubicBezTo>
                    <a:pt x="16550" y="892"/>
                    <a:pt x="16550" y="651"/>
                    <a:pt x="16694" y="494"/>
                  </a:cubicBezTo>
                  <a:cubicBezTo>
                    <a:pt x="16851" y="350"/>
                    <a:pt x="17092" y="350"/>
                    <a:pt x="17249" y="494"/>
                  </a:cubicBezTo>
                  <a:lnTo>
                    <a:pt x="18333" y="1591"/>
                  </a:lnTo>
                  <a:cubicBezTo>
                    <a:pt x="18490" y="1736"/>
                    <a:pt x="18490" y="1989"/>
                    <a:pt x="18333" y="2133"/>
                  </a:cubicBezTo>
                  <a:cubicBezTo>
                    <a:pt x="18261" y="2206"/>
                    <a:pt x="18165" y="2254"/>
                    <a:pt x="18068" y="2254"/>
                  </a:cubicBezTo>
                  <a:close/>
                  <a:moveTo>
                    <a:pt x="5882" y="6678"/>
                  </a:moveTo>
                  <a:cubicBezTo>
                    <a:pt x="4146" y="7377"/>
                    <a:pt x="2748" y="8775"/>
                    <a:pt x="2049" y="10511"/>
                  </a:cubicBezTo>
                  <a:cubicBezTo>
                    <a:pt x="1892" y="10908"/>
                    <a:pt x="2073" y="11354"/>
                    <a:pt x="2471" y="11511"/>
                  </a:cubicBezTo>
                  <a:cubicBezTo>
                    <a:pt x="2567" y="11547"/>
                    <a:pt x="2664" y="11571"/>
                    <a:pt x="2760" y="11571"/>
                  </a:cubicBezTo>
                  <a:cubicBezTo>
                    <a:pt x="3074" y="11571"/>
                    <a:pt x="3351" y="11391"/>
                    <a:pt x="3483" y="11089"/>
                  </a:cubicBezTo>
                  <a:cubicBezTo>
                    <a:pt x="4026" y="9739"/>
                    <a:pt x="5111" y="8654"/>
                    <a:pt x="6461" y="8112"/>
                  </a:cubicBezTo>
                  <a:cubicBezTo>
                    <a:pt x="6858" y="7943"/>
                    <a:pt x="7051" y="7497"/>
                    <a:pt x="6883" y="7100"/>
                  </a:cubicBezTo>
                  <a:cubicBezTo>
                    <a:pt x="6726" y="6702"/>
                    <a:pt x="6280" y="6521"/>
                    <a:pt x="5882" y="6678"/>
                  </a:cubicBezTo>
                  <a:close/>
                  <a:moveTo>
                    <a:pt x="18792" y="3363"/>
                  </a:moveTo>
                  <a:lnTo>
                    <a:pt x="15850" y="6292"/>
                  </a:lnTo>
                  <a:lnTo>
                    <a:pt x="16670" y="7112"/>
                  </a:lnTo>
                  <a:cubicBezTo>
                    <a:pt x="16971" y="7413"/>
                    <a:pt x="16971" y="7907"/>
                    <a:pt x="16670" y="8208"/>
                  </a:cubicBezTo>
                  <a:lnTo>
                    <a:pt x="15899" y="8980"/>
                  </a:lnTo>
                  <a:cubicBezTo>
                    <a:pt x="16574" y="10197"/>
                    <a:pt x="16971" y="11608"/>
                    <a:pt x="16971" y="13114"/>
                  </a:cubicBezTo>
                  <a:cubicBezTo>
                    <a:pt x="16971" y="17803"/>
                    <a:pt x="13175" y="21600"/>
                    <a:pt x="8486" y="21600"/>
                  </a:cubicBezTo>
                  <a:cubicBezTo>
                    <a:pt x="3797" y="21600"/>
                    <a:pt x="0" y="17803"/>
                    <a:pt x="0" y="13114"/>
                  </a:cubicBezTo>
                  <a:cubicBezTo>
                    <a:pt x="0" y="8425"/>
                    <a:pt x="3797" y="4629"/>
                    <a:pt x="8486" y="4629"/>
                  </a:cubicBezTo>
                  <a:cubicBezTo>
                    <a:pt x="9992" y="4629"/>
                    <a:pt x="11403" y="5026"/>
                    <a:pt x="12620" y="5701"/>
                  </a:cubicBezTo>
                  <a:lnTo>
                    <a:pt x="13392" y="4930"/>
                  </a:lnTo>
                  <a:cubicBezTo>
                    <a:pt x="13693" y="4629"/>
                    <a:pt x="14187" y="4629"/>
                    <a:pt x="14488" y="4930"/>
                  </a:cubicBezTo>
                  <a:lnTo>
                    <a:pt x="15308" y="5750"/>
                  </a:lnTo>
                  <a:lnTo>
                    <a:pt x="18237" y="2808"/>
                  </a:lnTo>
                  <a:cubicBezTo>
                    <a:pt x="18237" y="2808"/>
                    <a:pt x="18792" y="3363"/>
                    <a:pt x="18792" y="336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Rectangle 21"/>
            <p:cNvSpPr/>
            <p:nvPr/>
          </p:nvSpPr>
          <p:spPr>
            <a:xfrm>
              <a:off x="6561894" y="3003790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Freeform: Shape 22"/>
            <p:cNvSpPr/>
            <p:nvPr/>
          </p:nvSpPr>
          <p:spPr>
            <a:xfrm>
              <a:off x="6746706" y="3183407"/>
              <a:ext cx="206151" cy="20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29"/>
                  </a:moveTo>
                  <a:cubicBezTo>
                    <a:pt x="21600" y="21250"/>
                    <a:pt x="21250" y="21600"/>
                    <a:pt x="20829" y="21600"/>
                  </a:cubicBezTo>
                  <a:lnTo>
                    <a:pt x="14657" y="21600"/>
                  </a:lnTo>
                  <a:cubicBezTo>
                    <a:pt x="14235" y="21600"/>
                    <a:pt x="13886" y="21250"/>
                    <a:pt x="13886" y="20829"/>
                  </a:cubicBezTo>
                  <a:lnTo>
                    <a:pt x="13886" y="13886"/>
                  </a:lnTo>
                  <a:cubicBezTo>
                    <a:pt x="13464" y="13886"/>
                    <a:pt x="13114" y="13536"/>
                    <a:pt x="13114" y="13114"/>
                  </a:cubicBezTo>
                  <a:lnTo>
                    <a:pt x="13114" y="3857"/>
                  </a:lnTo>
                  <a:lnTo>
                    <a:pt x="18225" y="3857"/>
                  </a:lnTo>
                  <a:cubicBezTo>
                    <a:pt x="18394" y="3857"/>
                    <a:pt x="18550" y="3966"/>
                    <a:pt x="18599" y="4134"/>
                  </a:cubicBezTo>
                  <a:lnTo>
                    <a:pt x="21600" y="14657"/>
                  </a:lnTo>
                  <a:cubicBezTo>
                    <a:pt x="21600" y="14657"/>
                    <a:pt x="21600" y="20829"/>
                    <a:pt x="21600" y="20829"/>
                  </a:cubicBezTo>
                  <a:close/>
                  <a:moveTo>
                    <a:pt x="16971" y="3086"/>
                  </a:moveTo>
                  <a:lnTo>
                    <a:pt x="12729" y="3086"/>
                  </a:lnTo>
                  <a:lnTo>
                    <a:pt x="12729" y="386"/>
                  </a:lnTo>
                  <a:cubicBezTo>
                    <a:pt x="12729" y="169"/>
                    <a:pt x="12897" y="0"/>
                    <a:pt x="13114" y="0"/>
                  </a:cubicBezTo>
                  <a:lnTo>
                    <a:pt x="16586" y="0"/>
                  </a:lnTo>
                  <a:cubicBezTo>
                    <a:pt x="16803" y="0"/>
                    <a:pt x="16971" y="169"/>
                    <a:pt x="16971" y="386"/>
                  </a:cubicBezTo>
                  <a:cubicBezTo>
                    <a:pt x="16971" y="386"/>
                    <a:pt x="16971" y="3086"/>
                    <a:pt x="16971" y="3086"/>
                  </a:cubicBezTo>
                  <a:close/>
                  <a:moveTo>
                    <a:pt x="12343" y="12343"/>
                  </a:moveTo>
                  <a:lnTo>
                    <a:pt x="9257" y="12343"/>
                  </a:lnTo>
                  <a:lnTo>
                    <a:pt x="9257" y="3857"/>
                  </a:lnTo>
                  <a:lnTo>
                    <a:pt x="12343" y="3857"/>
                  </a:lnTo>
                  <a:cubicBezTo>
                    <a:pt x="12343" y="3857"/>
                    <a:pt x="12343" y="12343"/>
                    <a:pt x="12343" y="12343"/>
                  </a:cubicBezTo>
                  <a:close/>
                  <a:moveTo>
                    <a:pt x="8871" y="3086"/>
                  </a:moveTo>
                  <a:lnTo>
                    <a:pt x="4629" y="3086"/>
                  </a:lnTo>
                  <a:lnTo>
                    <a:pt x="4629" y="386"/>
                  </a:lnTo>
                  <a:cubicBezTo>
                    <a:pt x="4629" y="169"/>
                    <a:pt x="4797" y="0"/>
                    <a:pt x="5014" y="0"/>
                  </a:cubicBezTo>
                  <a:lnTo>
                    <a:pt x="8486" y="0"/>
                  </a:lnTo>
                  <a:cubicBezTo>
                    <a:pt x="8703" y="0"/>
                    <a:pt x="8871" y="169"/>
                    <a:pt x="8871" y="386"/>
                  </a:cubicBezTo>
                  <a:cubicBezTo>
                    <a:pt x="8871" y="386"/>
                    <a:pt x="8871" y="3086"/>
                    <a:pt x="8871" y="3086"/>
                  </a:cubicBezTo>
                  <a:close/>
                  <a:moveTo>
                    <a:pt x="8486" y="13114"/>
                  </a:moveTo>
                  <a:cubicBezTo>
                    <a:pt x="8486" y="13536"/>
                    <a:pt x="8136" y="13886"/>
                    <a:pt x="7714" y="13886"/>
                  </a:cubicBezTo>
                  <a:lnTo>
                    <a:pt x="7714" y="20829"/>
                  </a:lnTo>
                  <a:cubicBezTo>
                    <a:pt x="7714" y="21250"/>
                    <a:pt x="7365" y="21600"/>
                    <a:pt x="6943" y="21600"/>
                  </a:cubicBezTo>
                  <a:lnTo>
                    <a:pt x="771" y="21600"/>
                  </a:lnTo>
                  <a:cubicBezTo>
                    <a:pt x="350" y="21600"/>
                    <a:pt x="0" y="21250"/>
                    <a:pt x="0" y="20829"/>
                  </a:cubicBezTo>
                  <a:lnTo>
                    <a:pt x="0" y="14657"/>
                  </a:lnTo>
                  <a:lnTo>
                    <a:pt x="3001" y="4134"/>
                  </a:lnTo>
                  <a:cubicBezTo>
                    <a:pt x="3050" y="3966"/>
                    <a:pt x="3206" y="3857"/>
                    <a:pt x="3375" y="3857"/>
                  </a:cubicBezTo>
                  <a:lnTo>
                    <a:pt x="8486" y="3857"/>
                  </a:lnTo>
                  <a:cubicBezTo>
                    <a:pt x="8486" y="3857"/>
                    <a:pt x="8486" y="13114"/>
                    <a:pt x="8486" y="1311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Rectangle 24"/>
            <p:cNvSpPr/>
            <p:nvPr/>
          </p:nvSpPr>
          <p:spPr>
            <a:xfrm>
              <a:off x="6561894" y="3773182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Freeform: Shape 25"/>
            <p:cNvSpPr/>
            <p:nvPr/>
          </p:nvSpPr>
          <p:spPr>
            <a:xfrm>
              <a:off x="6718028" y="3913709"/>
              <a:ext cx="263507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19357" y="12343"/>
                  </a:moveTo>
                  <a:lnTo>
                    <a:pt x="17854" y="12343"/>
                  </a:lnTo>
                  <a:cubicBezTo>
                    <a:pt x="17102" y="11379"/>
                    <a:pt x="16048" y="10836"/>
                    <a:pt x="14882" y="10800"/>
                  </a:cubicBezTo>
                  <a:cubicBezTo>
                    <a:pt x="15465" y="9896"/>
                    <a:pt x="15790" y="8811"/>
                    <a:pt x="15790" y="7714"/>
                  </a:cubicBezTo>
                  <a:cubicBezTo>
                    <a:pt x="15790" y="7449"/>
                    <a:pt x="15768" y="7184"/>
                    <a:pt x="15734" y="6919"/>
                  </a:cubicBezTo>
                  <a:cubicBezTo>
                    <a:pt x="16216" y="7100"/>
                    <a:pt x="16710" y="7196"/>
                    <a:pt x="17226" y="7196"/>
                  </a:cubicBezTo>
                  <a:cubicBezTo>
                    <a:pt x="18740" y="7196"/>
                    <a:pt x="19906" y="6171"/>
                    <a:pt x="20142" y="6171"/>
                  </a:cubicBezTo>
                  <a:cubicBezTo>
                    <a:pt x="21566" y="6171"/>
                    <a:pt x="21532" y="9450"/>
                    <a:pt x="21532" y="10426"/>
                  </a:cubicBezTo>
                  <a:cubicBezTo>
                    <a:pt x="21532" y="11764"/>
                    <a:pt x="20478" y="12343"/>
                    <a:pt x="19357" y="12343"/>
                  </a:cubicBezTo>
                  <a:close/>
                  <a:moveTo>
                    <a:pt x="17226" y="6171"/>
                  </a:moveTo>
                  <a:cubicBezTo>
                    <a:pt x="15645" y="6171"/>
                    <a:pt x="14355" y="4785"/>
                    <a:pt x="14355" y="3086"/>
                  </a:cubicBezTo>
                  <a:cubicBezTo>
                    <a:pt x="14355" y="1386"/>
                    <a:pt x="15645" y="0"/>
                    <a:pt x="17226" y="0"/>
                  </a:cubicBezTo>
                  <a:cubicBezTo>
                    <a:pt x="18807" y="0"/>
                    <a:pt x="20097" y="1386"/>
                    <a:pt x="20097" y="3086"/>
                  </a:cubicBezTo>
                  <a:cubicBezTo>
                    <a:pt x="20097" y="4785"/>
                    <a:pt x="18807" y="6171"/>
                    <a:pt x="17226" y="6171"/>
                  </a:cubicBezTo>
                  <a:close/>
                  <a:moveTo>
                    <a:pt x="10766" y="12343"/>
                  </a:moveTo>
                  <a:cubicBezTo>
                    <a:pt x="8388" y="12343"/>
                    <a:pt x="6459" y="10270"/>
                    <a:pt x="6459" y="7714"/>
                  </a:cubicBezTo>
                  <a:cubicBezTo>
                    <a:pt x="6459" y="5159"/>
                    <a:pt x="8388" y="3086"/>
                    <a:pt x="10766" y="3086"/>
                  </a:cubicBezTo>
                  <a:cubicBezTo>
                    <a:pt x="13144" y="3086"/>
                    <a:pt x="15073" y="5159"/>
                    <a:pt x="15073" y="7714"/>
                  </a:cubicBezTo>
                  <a:cubicBezTo>
                    <a:pt x="15073" y="10270"/>
                    <a:pt x="13144" y="12343"/>
                    <a:pt x="10766" y="12343"/>
                  </a:cubicBezTo>
                  <a:close/>
                  <a:moveTo>
                    <a:pt x="15667" y="21600"/>
                  </a:moveTo>
                  <a:lnTo>
                    <a:pt x="5865" y="21600"/>
                  </a:lnTo>
                  <a:cubicBezTo>
                    <a:pt x="4071" y="21600"/>
                    <a:pt x="2871" y="20431"/>
                    <a:pt x="2871" y="18478"/>
                  </a:cubicBezTo>
                  <a:cubicBezTo>
                    <a:pt x="2871" y="15754"/>
                    <a:pt x="3465" y="11571"/>
                    <a:pt x="6751" y="11571"/>
                  </a:cubicBezTo>
                  <a:cubicBezTo>
                    <a:pt x="7132" y="11571"/>
                    <a:pt x="8523" y="13247"/>
                    <a:pt x="10766" y="13247"/>
                  </a:cubicBezTo>
                  <a:cubicBezTo>
                    <a:pt x="13009" y="13247"/>
                    <a:pt x="14400" y="11571"/>
                    <a:pt x="14781" y="11571"/>
                  </a:cubicBezTo>
                  <a:cubicBezTo>
                    <a:pt x="18067" y="11571"/>
                    <a:pt x="18661" y="15754"/>
                    <a:pt x="18661" y="18478"/>
                  </a:cubicBezTo>
                  <a:cubicBezTo>
                    <a:pt x="18661" y="20431"/>
                    <a:pt x="17461" y="21600"/>
                    <a:pt x="15667" y="21600"/>
                  </a:cubicBezTo>
                  <a:close/>
                  <a:moveTo>
                    <a:pt x="4306" y="6171"/>
                  </a:moveTo>
                  <a:cubicBezTo>
                    <a:pt x="2725" y="6171"/>
                    <a:pt x="1435" y="4785"/>
                    <a:pt x="1435" y="3086"/>
                  </a:cubicBezTo>
                  <a:cubicBezTo>
                    <a:pt x="1435" y="1386"/>
                    <a:pt x="2725" y="0"/>
                    <a:pt x="4306" y="0"/>
                  </a:cubicBezTo>
                  <a:cubicBezTo>
                    <a:pt x="5887" y="0"/>
                    <a:pt x="7177" y="1386"/>
                    <a:pt x="7177" y="3086"/>
                  </a:cubicBezTo>
                  <a:cubicBezTo>
                    <a:pt x="7177" y="4785"/>
                    <a:pt x="5887" y="6171"/>
                    <a:pt x="4306" y="6171"/>
                  </a:cubicBezTo>
                  <a:close/>
                  <a:moveTo>
                    <a:pt x="3678" y="12343"/>
                  </a:moveTo>
                  <a:lnTo>
                    <a:pt x="2175" y="12343"/>
                  </a:lnTo>
                  <a:cubicBezTo>
                    <a:pt x="1054" y="12343"/>
                    <a:pt x="0" y="11764"/>
                    <a:pt x="0" y="10426"/>
                  </a:cubicBezTo>
                  <a:cubicBezTo>
                    <a:pt x="0" y="9450"/>
                    <a:pt x="-34" y="6171"/>
                    <a:pt x="1390" y="6171"/>
                  </a:cubicBezTo>
                  <a:cubicBezTo>
                    <a:pt x="1626" y="6171"/>
                    <a:pt x="2792" y="7196"/>
                    <a:pt x="4306" y="7196"/>
                  </a:cubicBezTo>
                  <a:cubicBezTo>
                    <a:pt x="4822" y="7196"/>
                    <a:pt x="5316" y="7100"/>
                    <a:pt x="5798" y="6919"/>
                  </a:cubicBezTo>
                  <a:cubicBezTo>
                    <a:pt x="5764" y="7184"/>
                    <a:pt x="5742" y="7449"/>
                    <a:pt x="5742" y="7714"/>
                  </a:cubicBezTo>
                  <a:cubicBezTo>
                    <a:pt x="5742" y="8811"/>
                    <a:pt x="6067" y="9896"/>
                    <a:pt x="6650" y="10800"/>
                  </a:cubicBezTo>
                  <a:cubicBezTo>
                    <a:pt x="5484" y="10836"/>
                    <a:pt x="4430" y="11379"/>
                    <a:pt x="3678" y="1234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1" name="Rectangle 27"/>
            <p:cNvSpPr/>
            <p:nvPr/>
          </p:nvSpPr>
          <p:spPr>
            <a:xfrm>
              <a:off x="6561894" y="4524814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Freeform: Shape 28"/>
            <p:cNvSpPr/>
            <p:nvPr/>
          </p:nvSpPr>
          <p:spPr>
            <a:xfrm>
              <a:off x="6745731" y="4684536"/>
              <a:ext cx="208101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1631"/>
                  </a:moveTo>
                  <a:lnTo>
                    <a:pt x="12764" y="12462"/>
                  </a:lnTo>
                  <a:lnTo>
                    <a:pt x="11291" y="14123"/>
                  </a:lnTo>
                  <a:lnTo>
                    <a:pt x="12764" y="19938"/>
                  </a:lnTo>
                  <a:cubicBezTo>
                    <a:pt x="12764" y="19938"/>
                    <a:pt x="14727" y="11631"/>
                    <a:pt x="14727" y="11631"/>
                  </a:cubicBezTo>
                  <a:close/>
                  <a:moveTo>
                    <a:pt x="10309" y="14123"/>
                  </a:moveTo>
                  <a:lnTo>
                    <a:pt x="8836" y="12462"/>
                  </a:lnTo>
                  <a:lnTo>
                    <a:pt x="6873" y="11631"/>
                  </a:lnTo>
                  <a:lnTo>
                    <a:pt x="8836" y="19938"/>
                  </a:lnTo>
                  <a:cubicBezTo>
                    <a:pt x="8836" y="19938"/>
                    <a:pt x="10309" y="14123"/>
                    <a:pt x="10309" y="14123"/>
                  </a:cubicBezTo>
                  <a:close/>
                  <a:moveTo>
                    <a:pt x="15157" y="6750"/>
                  </a:moveTo>
                  <a:cubicBezTo>
                    <a:pt x="15019" y="6659"/>
                    <a:pt x="13914" y="6646"/>
                    <a:pt x="13684" y="6646"/>
                  </a:cubicBezTo>
                  <a:cubicBezTo>
                    <a:pt x="12810" y="6646"/>
                    <a:pt x="11981" y="6750"/>
                    <a:pt x="11122" y="6893"/>
                  </a:cubicBezTo>
                  <a:cubicBezTo>
                    <a:pt x="11015" y="6919"/>
                    <a:pt x="10907" y="6919"/>
                    <a:pt x="10800" y="6919"/>
                  </a:cubicBezTo>
                  <a:cubicBezTo>
                    <a:pt x="10693" y="6919"/>
                    <a:pt x="10585" y="6919"/>
                    <a:pt x="10478" y="6893"/>
                  </a:cubicBezTo>
                  <a:cubicBezTo>
                    <a:pt x="9619" y="6750"/>
                    <a:pt x="8790" y="6646"/>
                    <a:pt x="7916" y="6646"/>
                  </a:cubicBezTo>
                  <a:cubicBezTo>
                    <a:pt x="7686" y="6646"/>
                    <a:pt x="6581" y="6659"/>
                    <a:pt x="6443" y="6750"/>
                  </a:cubicBezTo>
                  <a:cubicBezTo>
                    <a:pt x="6412" y="6776"/>
                    <a:pt x="6397" y="6802"/>
                    <a:pt x="6382" y="6828"/>
                  </a:cubicBezTo>
                  <a:cubicBezTo>
                    <a:pt x="6397" y="6945"/>
                    <a:pt x="6412" y="7062"/>
                    <a:pt x="6443" y="7178"/>
                  </a:cubicBezTo>
                  <a:cubicBezTo>
                    <a:pt x="6535" y="7282"/>
                    <a:pt x="6612" y="7243"/>
                    <a:pt x="6673" y="7399"/>
                  </a:cubicBezTo>
                  <a:cubicBezTo>
                    <a:pt x="7072" y="8321"/>
                    <a:pt x="7256" y="9035"/>
                    <a:pt x="8637" y="9035"/>
                  </a:cubicBezTo>
                  <a:cubicBezTo>
                    <a:pt x="10616" y="9035"/>
                    <a:pt x="10064" y="7490"/>
                    <a:pt x="10708" y="7490"/>
                  </a:cubicBezTo>
                  <a:lnTo>
                    <a:pt x="10892" y="7490"/>
                  </a:lnTo>
                  <a:cubicBezTo>
                    <a:pt x="11536" y="7490"/>
                    <a:pt x="10984" y="9035"/>
                    <a:pt x="12963" y="9035"/>
                  </a:cubicBezTo>
                  <a:cubicBezTo>
                    <a:pt x="14344" y="9035"/>
                    <a:pt x="14528" y="8321"/>
                    <a:pt x="14927" y="7399"/>
                  </a:cubicBezTo>
                  <a:cubicBezTo>
                    <a:pt x="14988" y="7243"/>
                    <a:pt x="15065" y="7282"/>
                    <a:pt x="15157" y="7178"/>
                  </a:cubicBezTo>
                  <a:cubicBezTo>
                    <a:pt x="15188" y="7062"/>
                    <a:pt x="15203" y="6945"/>
                    <a:pt x="15218" y="6828"/>
                  </a:cubicBezTo>
                  <a:cubicBezTo>
                    <a:pt x="15203" y="6802"/>
                    <a:pt x="15188" y="6776"/>
                    <a:pt x="15157" y="6750"/>
                  </a:cubicBezTo>
                  <a:close/>
                  <a:moveTo>
                    <a:pt x="17504" y="21600"/>
                  </a:moveTo>
                  <a:lnTo>
                    <a:pt x="4096" y="21600"/>
                  </a:lnTo>
                  <a:cubicBezTo>
                    <a:pt x="1641" y="21600"/>
                    <a:pt x="0" y="20354"/>
                    <a:pt x="0" y="18238"/>
                  </a:cubicBezTo>
                  <a:cubicBezTo>
                    <a:pt x="0" y="15888"/>
                    <a:pt x="491" y="12332"/>
                    <a:pt x="3344" y="11163"/>
                  </a:cubicBezTo>
                  <a:lnTo>
                    <a:pt x="1964" y="8308"/>
                  </a:lnTo>
                  <a:lnTo>
                    <a:pt x="5247" y="8308"/>
                  </a:lnTo>
                  <a:cubicBezTo>
                    <a:pt x="5032" y="7775"/>
                    <a:pt x="4909" y="7217"/>
                    <a:pt x="4909" y="6646"/>
                  </a:cubicBezTo>
                  <a:cubicBezTo>
                    <a:pt x="4909" y="6503"/>
                    <a:pt x="4924" y="6361"/>
                    <a:pt x="4940" y="6231"/>
                  </a:cubicBezTo>
                  <a:cubicBezTo>
                    <a:pt x="4341" y="6127"/>
                    <a:pt x="1964" y="5712"/>
                    <a:pt x="1964" y="4985"/>
                  </a:cubicBezTo>
                  <a:cubicBezTo>
                    <a:pt x="1964" y="4219"/>
                    <a:pt x="4572" y="3803"/>
                    <a:pt x="5185" y="3700"/>
                  </a:cubicBezTo>
                  <a:cubicBezTo>
                    <a:pt x="5507" y="2726"/>
                    <a:pt x="6274" y="1246"/>
                    <a:pt x="7057" y="480"/>
                  </a:cubicBezTo>
                  <a:cubicBezTo>
                    <a:pt x="7364" y="182"/>
                    <a:pt x="7747" y="0"/>
                    <a:pt x="8223" y="0"/>
                  </a:cubicBezTo>
                  <a:cubicBezTo>
                    <a:pt x="9143" y="0"/>
                    <a:pt x="9880" y="805"/>
                    <a:pt x="10800" y="805"/>
                  </a:cubicBezTo>
                  <a:cubicBezTo>
                    <a:pt x="11720" y="805"/>
                    <a:pt x="12457" y="0"/>
                    <a:pt x="13377" y="0"/>
                  </a:cubicBezTo>
                  <a:cubicBezTo>
                    <a:pt x="13853" y="0"/>
                    <a:pt x="14236" y="182"/>
                    <a:pt x="14543" y="480"/>
                  </a:cubicBezTo>
                  <a:cubicBezTo>
                    <a:pt x="15326" y="1246"/>
                    <a:pt x="16093" y="2726"/>
                    <a:pt x="16415" y="3700"/>
                  </a:cubicBezTo>
                  <a:cubicBezTo>
                    <a:pt x="17028" y="3803"/>
                    <a:pt x="19636" y="4219"/>
                    <a:pt x="19636" y="4985"/>
                  </a:cubicBezTo>
                  <a:cubicBezTo>
                    <a:pt x="19636" y="5712"/>
                    <a:pt x="17259" y="6127"/>
                    <a:pt x="16660" y="6231"/>
                  </a:cubicBezTo>
                  <a:cubicBezTo>
                    <a:pt x="16737" y="6932"/>
                    <a:pt x="16630" y="7633"/>
                    <a:pt x="16353" y="8308"/>
                  </a:cubicBezTo>
                  <a:lnTo>
                    <a:pt x="19636" y="8308"/>
                  </a:lnTo>
                  <a:lnTo>
                    <a:pt x="18378" y="11228"/>
                  </a:lnTo>
                  <a:cubicBezTo>
                    <a:pt x="21124" y="12436"/>
                    <a:pt x="21600" y="15927"/>
                    <a:pt x="21600" y="18238"/>
                  </a:cubicBezTo>
                  <a:cubicBezTo>
                    <a:pt x="21600" y="20354"/>
                    <a:pt x="19959" y="21600"/>
                    <a:pt x="17504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3" name="Rectangle 34"/>
            <p:cNvSpPr/>
            <p:nvPr/>
          </p:nvSpPr>
          <p:spPr>
            <a:xfrm>
              <a:off x="7120463" y="2132780"/>
              <a:ext cx="4323691" cy="273487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92500" lnSpcReduction="20000"/>
            </a:bodyPr>
            <a:lstStyle/>
            <a:p>
              <a:r>
                <a:rPr lang="en-US" altLang="zh-CN" sz="1400" b="1" dirty="0">
                  <a:solidFill>
                    <a:schemeClr val="accent1"/>
                  </a:solidFill>
                </a:rPr>
                <a:t>1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Rectangle 37"/>
            <p:cNvSpPr/>
            <p:nvPr/>
          </p:nvSpPr>
          <p:spPr>
            <a:xfrm>
              <a:off x="7115862" y="2614553"/>
              <a:ext cx="4323691" cy="273487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92500" lnSpcReduction="20000"/>
            </a:bodyPr>
            <a:lstStyle/>
            <a:p>
              <a:r>
                <a:rPr lang="en-US" altLang="zh-CN" sz="1400" b="1" dirty="0">
                  <a:solidFill>
                    <a:schemeClr val="accent2"/>
                  </a:solidFill>
                </a:rPr>
                <a:t>2</a:t>
              </a:r>
              <a:endParaRPr lang="zh-CN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9" name="Rectangle 40"/>
            <p:cNvSpPr/>
            <p:nvPr/>
          </p:nvSpPr>
          <p:spPr>
            <a:xfrm>
              <a:off x="7094043" y="3148208"/>
              <a:ext cx="4323691" cy="273487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92500" lnSpcReduction="20000"/>
            </a:bodyPr>
            <a:lstStyle/>
            <a:p>
              <a:r>
                <a:rPr lang="en-US" altLang="zh-CN" sz="1400" b="1" dirty="0">
                  <a:solidFill>
                    <a:schemeClr val="accent3"/>
                  </a:solidFill>
                </a:rPr>
                <a:t>3</a:t>
              </a:r>
              <a:endParaRPr lang="zh-CN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27" name="Rectangle 43"/>
            <p:cNvSpPr/>
            <p:nvPr/>
          </p:nvSpPr>
          <p:spPr>
            <a:xfrm>
              <a:off x="7094043" y="3674188"/>
              <a:ext cx="4323691" cy="273487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92500" lnSpcReduction="20000"/>
            </a:bodyPr>
            <a:lstStyle/>
            <a:p>
              <a:r>
                <a:rPr lang="en-US" altLang="zh-CN" sz="1400" b="1" dirty="0">
                  <a:solidFill>
                    <a:schemeClr val="accent4"/>
                  </a:solidFill>
                </a:rPr>
                <a:t>4</a:t>
              </a:r>
              <a:endParaRPr lang="zh-CN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B9D1CD0A-366A-43F5-AF46-0215CC3CDDF5}"/>
                </a:ext>
              </a:extLst>
            </p:cNvPr>
            <p:cNvSpPr/>
            <p:nvPr/>
          </p:nvSpPr>
          <p:spPr>
            <a:xfrm>
              <a:off x="7137669" y="4409279"/>
              <a:ext cx="4323691" cy="273487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92500" lnSpcReduction="20000"/>
            </a:bodyPr>
            <a:lstStyle/>
            <a:p>
              <a:r>
                <a:rPr lang="en-US" altLang="zh-CN" sz="1400" b="1" dirty="0">
                  <a:solidFill>
                    <a:schemeClr val="accent3"/>
                  </a:solidFill>
                </a:rPr>
                <a:t>5</a:t>
              </a:r>
              <a:endParaRPr lang="zh-CN" altLang="en-US" sz="14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F3FEE847-5EA9-49A4-894A-A148EFDBF332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Estrategias COAC Segmento 1 </a:t>
            </a:r>
            <a:endParaRPr lang="en-GB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CF957E3-CB7A-47C4-9C47-348799657975}"/>
              </a:ext>
            </a:extLst>
          </p:cNvPr>
          <p:cNvSpPr/>
          <p:nvPr/>
        </p:nvSpPr>
        <p:spPr>
          <a:xfrm>
            <a:off x="3164054" y="789259"/>
            <a:ext cx="5892719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>
                <a:latin typeface="+mn-lt"/>
                <a:cs typeface="Arial" panose="020B0604020202020204" pitchFamily="34" charset="0"/>
              </a:rPr>
              <a:t>Escribir la estrategia de transformación digital:  Misión, Visión, Objetivos.</a:t>
            </a:r>
          </a:p>
          <a:p>
            <a:endParaRPr lang="es-ES" sz="1050" dirty="0">
              <a:latin typeface="+mn-lt"/>
              <a:cs typeface="Arial" panose="020B0604020202020204" pitchFamily="34" charset="0"/>
            </a:endParaRPr>
          </a:p>
          <a:p>
            <a:r>
              <a:rPr lang="es-ES" sz="1050" dirty="0">
                <a:latin typeface="+mn-lt"/>
                <a:cs typeface="Arial" panose="020B0604020202020204" pitchFamily="34" charset="0"/>
              </a:rPr>
              <a:t>Empezar transformando las personas, nuevos puestos de trabajo, nuevos perfiles de puestos.</a:t>
            </a:r>
          </a:p>
          <a:p>
            <a:endParaRPr lang="es-ES" sz="1050" dirty="0">
              <a:latin typeface="+mn-lt"/>
              <a:cs typeface="Arial" panose="020B0604020202020204" pitchFamily="34" charset="0"/>
            </a:endParaRPr>
          </a:p>
          <a:p>
            <a:r>
              <a:rPr lang="es-ES" sz="1050" dirty="0">
                <a:latin typeface="+mn-lt"/>
                <a:cs typeface="Arial" panose="020B0604020202020204" pitchFamily="34" charset="0"/>
              </a:rPr>
              <a:t>Conocimiento de las herramientas digitales que actualmente existen, sobre todo redes sociales.</a:t>
            </a:r>
          </a:p>
          <a:p>
            <a:endParaRPr lang="es-ES" sz="1050" dirty="0">
              <a:latin typeface="+mn-lt"/>
              <a:cs typeface="Arial" panose="020B0604020202020204" pitchFamily="34" charset="0"/>
            </a:endParaRPr>
          </a:p>
          <a:p>
            <a:r>
              <a:rPr lang="es-ES" sz="1050" dirty="0">
                <a:latin typeface="+mn-lt"/>
                <a:cs typeface="Arial" panose="020B0604020202020204" pitchFamily="34" charset="0"/>
              </a:rPr>
              <a:t>Innovación continua, creando productos y servicios que contribuyan con la consecución de la estrategia digital de la cooperativa.</a:t>
            </a:r>
          </a:p>
          <a:p>
            <a:endParaRPr lang="es-ES" sz="1050" dirty="0">
              <a:latin typeface="+mn-lt"/>
              <a:cs typeface="Arial" panose="020B0604020202020204" pitchFamily="34" charset="0"/>
            </a:endParaRPr>
          </a:p>
          <a:p>
            <a:r>
              <a:rPr lang="es-ES" sz="1050" dirty="0">
                <a:latin typeface="+mn-lt"/>
                <a:cs typeface="Arial" panose="020B0604020202020204" pitchFamily="34" charset="0"/>
              </a:rPr>
              <a:t>Utilización de los datos como materia prima para generar valor y mejores productos y servicios que el asociado necesita y demanda.</a:t>
            </a:r>
          </a:p>
          <a:p>
            <a:endParaRPr lang="es-ES" sz="1050" dirty="0">
              <a:latin typeface="+mn-lt"/>
              <a:cs typeface="Arial" panose="020B0604020202020204" pitchFamily="34" charset="0"/>
            </a:endParaRPr>
          </a:p>
          <a:p>
            <a:r>
              <a:rPr lang="es-ES" sz="1050" dirty="0">
                <a:latin typeface="+mn-lt"/>
                <a:cs typeface="Arial" panose="020B0604020202020204" pitchFamily="34" charset="0"/>
              </a:rPr>
              <a:t>Compromiso de la Alta Gerencia con el proceso : Presupuesto y Seguimiento.</a:t>
            </a:r>
            <a:endParaRPr lang="es-ES" sz="1050" b="0" i="0" dirty="0">
              <a:effectLst/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00AA8169-075C-4B43-A606-30C91AA50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85373"/>
              </p:ext>
            </p:extLst>
          </p:nvPr>
        </p:nvGraphicFramePr>
        <p:xfrm>
          <a:off x="112186" y="3342588"/>
          <a:ext cx="2884642" cy="135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4642">
                  <a:extLst>
                    <a:ext uri="{9D8B030D-6E8A-4147-A177-3AD203B41FA5}">
                      <a16:colId xmlns:a16="http://schemas.microsoft.com/office/drawing/2014/main" val="22934081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es-ES" sz="11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Crear y/o fortalecer el canal virtual en las Cooperativas del Segmento I del Ecuador, aprovechando la tecnología disponible e invirtiendo en ella mediante acuerdos de Cooperación con otras Cooperativas del mismo segmento o de la zona de influencia.</a:t>
                      </a:r>
                    </a:p>
                    <a:p>
                      <a:pPr algn="l" fontAlgn="ctr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9327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A2852A53-5C7A-4132-9D2F-EF80AF7D4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25546"/>
              </p:ext>
            </p:extLst>
          </p:nvPr>
        </p:nvGraphicFramePr>
        <p:xfrm>
          <a:off x="3242972" y="3575950"/>
          <a:ext cx="2766834" cy="1015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6834">
                  <a:extLst>
                    <a:ext uri="{9D8B030D-6E8A-4147-A177-3AD203B41FA5}">
                      <a16:colId xmlns:a16="http://schemas.microsoft.com/office/drawing/2014/main" val="3995777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es-ES" sz="11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Ofrecer nuevos productos a sus mismos segmentos o buscar nuevos segmentos para los productos que más se colocan. Enfoque en el desarrollo de nuevos servicios.</a:t>
                      </a:r>
                    </a:p>
                    <a:p>
                      <a:pPr algn="l" fontAlgn="ctr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6766740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3167C47F-859B-45FF-B3E3-E98819198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06977"/>
              </p:ext>
            </p:extLst>
          </p:nvPr>
        </p:nvGraphicFramePr>
        <p:xfrm>
          <a:off x="6297341" y="3714449"/>
          <a:ext cx="2736304" cy="1015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35323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es-ES" sz="11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Posicionarse como líder en su ubicación geográfica para contar la mayor parte del mercado, y ser el punto focal para las demás COAC del segmento.</a:t>
                      </a:r>
                    </a:p>
                    <a:p>
                      <a:pPr algn="l" fontAlgn="ctr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4962"/>
                  </a:ext>
                </a:extLst>
              </a:tr>
            </a:tbl>
          </a:graphicData>
        </a:graphic>
      </p:graphicFrame>
      <p:sp>
        <p:nvSpPr>
          <p:cNvPr id="41" name="Rectángulo 4">
            <a:extLst>
              <a:ext uri="{FF2B5EF4-FFF2-40B4-BE49-F238E27FC236}">
                <a16:creationId xmlns:a16="http://schemas.microsoft.com/office/drawing/2014/main" id="{30F3B896-7C36-42D8-96C9-E75DE5E1E203}"/>
              </a:ext>
            </a:extLst>
          </p:cNvPr>
          <p:cNvSpPr/>
          <p:nvPr/>
        </p:nvSpPr>
        <p:spPr>
          <a:xfrm>
            <a:off x="59366" y="3039478"/>
            <a:ext cx="1298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solidFill>
                  <a:schemeClr val="accent5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CORPORATIVA</a:t>
            </a:r>
            <a:endParaRPr lang="es-EC" sz="1200" b="1" dirty="0">
              <a:solidFill>
                <a:schemeClr val="accent5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42" name="Rectángulo 4">
            <a:extLst>
              <a:ext uri="{FF2B5EF4-FFF2-40B4-BE49-F238E27FC236}">
                <a16:creationId xmlns:a16="http://schemas.microsoft.com/office/drawing/2014/main" id="{25566F9C-697C-4763-9BE0-751163AADE9E}"/>
              </a:ext>
            </a:extLst>
          </p:cNvPr>
          <p:cNvSpPr/>
          <p:nvPr/>
        </p:nvSpPr>
        <p:spPr>
          <a:xfrm>
            <a:off x="3203848" y="3282250"/>
            <a:ext cx="1168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DE NEGOCIO</a:t>
            </a:r>
            <a:endParaRPr lang="es-EC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43" name="Rectángulo 4">
            <a:extLst>
              <a:ext uri="{FF2B5EF4-FFF2-40B4-BE49-F238E27FC236}">
                <a16:creationId xmlns:a16="http://schemas.microsoft.com/office/drawing/2014/main" id="{1A755908-919F-4C8F-934A-AFDDE7DF7823}"/>
              </a:ext>
            </a:extLst>
          </p:cNvPr>
          <p:cNvSpPr/>
          <p:nvPr/>
        </p:nvSpPr>
        <p:spPr>
          <a:xfrm>
            <a:off x="6249721" y="3420749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DE MARKETING</a:t>
            </a:r>
            <a:endParaRPr lang="es-EC" sz="1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66D4D840-A248-4D33-8379-78AB8AE43CAA}"/>
              </a:ext>
            </a:extLst>
          </p:cNvPr>
          <p:cNvSpPr/>
          <p:nvPr/>
        </p:nvSpPr>
        <p:spPr>
          <a:xfrm>
            <a:off x="2918533" y="2769268"/>
            <a:ext cx="2645362" cy="174379"/>
          </a:xfrm>
          <a:prstGeom prst="rect">
            <a:avLst/>
          </a:prstGeom>
        </p:spPr>
        <p:txBody>
          <a:bodyPr wrap="none" lIns="144000" tIns="0" rIns="144000" bIns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</a:rPr>
              <a:t>6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olac">
            <a:extLst>
              <a:ext uri="{FF2B5EF4-FFF2-40B4-BE49-F238E27FC236}">
                <a16:creationId xmlns:a16="http://schemas.microsoft.com/office/drawing/2014/main" id="{E2124F8C-A5B3-4C57-B567-86EAE23B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89" y="406211"/>
            <a:ext cx="1815495" cy="5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b71ab9f-326c-4dca-abb7-7879d6cb945a"/>
          <p:cNvGrpSpPr>
            <a:grpSpLocks noChangeAspect="1"/>
          </p:cNvGrpSpPr>
          <p:nvPr/>
        </p:nvGrpSpPr>
        <p:grpSpPr>
          <a:xfrm>
            <a:off x="74574" y="678089"/>
            <a:ext cx="8888427" cy="3316093"/>
            <a:chOff x="-143385" y="965128"/>
            <a:chExt cx="13335745" cy="4975298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3746502" y="1763713"/>
              <a:ext cx="4781551" cy="4176712"/>
            </a:xfrm>
            <a:custGeom>
              <a:avLst/>
              <a:gdLst>
                <a:gd name="T0" fmla="*/ 1199 w 1272"/>
                <a:gd name="T1" fmla="*/ 585 h 1111"/>
                <a:gd name="T2" fmla="*/ 1228 w 1272"/>
                <a:gd name="T3" fmla="*/ 365 h 1111"/>
                <a:gd name="T4" fmla="*/ 1070 w 1272"/>
                <a:gd name="T5" fmla="*/ 234 h 1111"/>
                <a:gd name="T6" fmla="*/ 845 w 1272"/>
                <a:gd name="T7" fmla="*/ 20 h 1111"/>
                <a:gd name="T8" fmla="*/ 603 w 1272"/>
                <a:gd name="T9" fmla="*/ 59 h 1111"/>
                <a:gd name="T10" fmla="*/ 469 w 1272"/>
                <a:gd name="T11" fmla="*/ 46 h 1111"/>
                <a:gd name="T12" fmla="*/ 381 w 1272"/>
                <a:gd name="T13" fmla="*/ 111 h 1111"/>
                <a:gd name="T14" fmla="*/ 198 w 1272"/>
                <a:gd name="T15" fmla="*/ 161 h 1111"/>
                <a:gd name="T16" fmla="*/ 108 w 1272"/>
                <a:gd name="T17" fmla="*/ 317 h 1111"/>
                <a:gd name="T18" fmla="*/ 5 w 1272"/>
                <a:gd name="T19" fmla="*/ 433 h 1111"/>
                <a:gd name="T20" fmla="*/ 33 w 1272"/>
                <a:gd name="T21" fmla="*/ 534 h 1111"/>
                <a:gd name="T22" fmla="*/ 38 w 1272"/>
                <a:gd name="T23" fmla="*/ 670 h 1111"/>
                <a:gd name="T24" fmla="*/ 319 w 1272"/>
                <a:gd name="T25" fmla="*/ 771 h 1111"/>
                <a:gd name="T26" fmla="*/ 344 w 1272"/>
                <a:gd name="T27" fmla="*/ 759 h 1111"/>
                <a:gd name="T28" fmla="*/ 349 w 1272"/>
                <a:gd name="T29" fmla="*/ 773 h 1111"/>
                <a:gd name="T30" fmla="*/ 630 w 1272"/>
                <a:gd name="T31" fmla="*/ 874 h 1111"/>
                <a:gd name="T32" fmla="*/ 641 w 1272"/>
                <a:gd name="T33" fmla="*/ 869 h 1111"/>
                <a:gd name="T34" fmla="*/ 768 w 1272"/>
                <a:gd name="T35" fmla="*/ 901 h 1111"/>
                <a:gd name="T36" fmla="*/ 790 w 1272"/>
                <a:gd name="T37" fmla="*/ 955 h 1111"/>
                <a:gd name="T38" fmla="*/ 1000 w 1272"/>
                <a:gd name="T39" fmla="*/ 1111 h 1111"/>
                <a:gd name="T40" fmla="*/ 1037 w 1272"/>
                <a:gd name="T41" fmla="*/ 1077 h 1111"/>
                <a:gd name="T42" fmla="*/ 1036 w 1272"/>
                <a:gd name="T43" fmla="*/ 1076 h 1111"/>
                <a:gd name="T44" fmla="*/ 906 w 1272"/>
                <a:gd name="T45" fmla="*/ 901 h 1111"/>
                <a:gd name="T46" fmla="*/ 907 w 1272"/>
                <a:gd name="T47" fmla="*/ 893 h 1111"/>
                <a:gd name="T48" fmla="*/ 1106 w 1272"/>
                <a:gd name="T49" fmla="*/ 904 h 1111"/>
                <a:gd name="T50" fmla="*/ 1228 w 1272"/>
                <a:gd name="T51" fmla="*/ 632 h 1111"/>
                <a:gd name="T52" fmla="*/ 1199 w 1272"/>
                <a:gd name="T53" fmla="*/ 58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2" h="1111">
                  <a:moveTo>
                    <a:pt x="1199" y="585"/>
                  </a:moveTo>
                  <a:cubicBezTo>
                    <a:pt x="1249" y="533"/>
                    <a:pt x="1263" y="446"/>
                    <a:pt x="1228" y="365"/>
                  </a:cubicBezTo>
                  <a:cubicBezTo>
                    <a:pt x="1197" y="291"/>
                    <a:pt x="1135" y="243"/>
                    <a:pt x="1070" y="234"/>
                  </a:cubicBezTo>
                  <a:cubicBezTo>
                    <a:pt x="1083" y="144"/>
                    <a:pt x="985" y="49"/>
                    <a:pt x="845" y="20"/>
                  </a:cubicBezTo>
                  <a:cubicBezTo>
                    <a:pt x="749" y="0"/>
                    <a:pt x="657" y="17"/>
                    <a:pt x="603" y="59"/>
                  </a:cubicBezTo>
                  <a:cubicBezTo>
                    <a:pt x="563" y="37"/>
                    <a:pt x="515" y="31"/>
                    <a:pt x="469" y="46"/>
                  </a:cubicBezTo>
                  <a:cubicBezTo>
                    <a:pt x="432" y="58"/>
                    <a:pt x="401" y="82"/>
                    <a:pt x="381" y="111"/>
                  </a:cubicBezTo>
                  <a:cubicBezTo>
                    <a:pt x="323" y="99"/>
                    <a:pt x="255" y="116"/>
                    <a:pt x="198" y="161"/>
                  </a:cubicBezTo>
                  <a:cubicBezTo>
                    <a:pt x="144" y="203"/>
                    <a:pt x="113" y="261"/>
                    <a:pt x="108" y="317"/>
                  </a:cubicBezTo>
                  <a:cubicBezTo>
                    <a:pt x="54" y="331"/>
                    <a:pt x="12" y="375"/>
                    <a:pt x="5" y="433"/>
                  </a:cubicBezTo>
                  <a:cubicBezTo>
                    <a:pt x="0" y="470"/>
                    <a:pt x="11" y="506"/>
                    <a:pt x="33" y="534"/>
                  </a:cubicBezTo>
                  <a:cubicBezTo>
                    <a:pt x="19" y="578"/>
                    <a:pt x="20" y="625"/>
                    <a:pt x="38" y="670"/>
                  </a:cubicBezTo>
                  <a:cubicBezTo>
                    <a:pt x="82" y="773"/>
                    <a:pt x="208" y="818"/>
                    <a:pt x="319" y="771"/>
                  </a:cubicBezTo>
                  <a:cubicBezTo>
                    <a:pt x="327" y="767"/>
                    <a:pt x="336" y="763"/>
                    <a:pt x="344" y="759"/>
                  </a:cubicBezTo>
                  <a:cubicBezTo>
                    <a:pt x="346" y="763"/>
                    <a:pt x="347" y="768"/>
                    <a:pt x="349" y="773"/>
                  </a:cubicBezTo>
                  <a:cubicBezTo>
                    <a:pt x="393" y="876"/>
                    <a:pt x="519" y="921"/>
                    <a:pt x="630" y="874"/>
                  </a:cubicBezTo>
                  <a:cubicBezTo>
                    <a:pt x="633" y="873"/>
                    <a:pt x="637" y="871"/>
                    <a:pt x="641" y="869"/>
                  </a:cubicBezTo>
                  <a:cubicBezTo>
                    <a:pt x="671" y="902"/>
                    <a:pt x="721" y="916"/>
                    <a:pt x="768" y="901"/>
                  </a:cubicBezTo>
                  <a:cubicBezTo>
                    <a:pt x="774" y="920"/>
                    <a:pt x="781" y="938"/>
                    <a:pt x="790" y="955"/>
                  </a:cubicBezTo>
                  <a:cubicBezTo>
                    <a:pt x="837" y="1044"/>
                    <a:pt x="918" y="1100"/>
                    <a:pt x="1000" y="1111"/>
                  </a:cubicBezTo>
                  <a:cubicBezTo>
                    <a:pt x="1037" y="1077"/>
                    <a:pt x="1037" y="1077"/>
                    <a:pt x="1037" y="1077"/>
                  </a:cubicBezTo>
                  <a:cubicBezTo>
                    <a:pt x="1037" y="1077"/>
                    <a:pt x="1036" y="1076"/>
                    <a:pt x="1036" y="1076"/>
                  </a:cubicBezTo>
                  <a:cubicBezTo>
                    <a:pt x="961" y="1053"/>
                    <a:pt x="906" y="983"/>
                    <a:pt x="906" y="901"/>
                  </a:cubicBezTo>
                  <a:cubicBezTo>
                    <a:pt x="906" y="898"/>
                    <a:pt x="906" y="896"/>
                    <a:pt x="907" y="893"/>
                  </a:cubicBezTo>
                  <a:cubicBezTo>
                    <a:pt x="964" y="927"/>
                    <a:pt x="1038" y="933"/>
                    <a:pt x="1106" y="904"/>
                  </a:cubicBezTo>
                  <a:cubicBezTo>
                    <a:pt x="1217" y="857"/>
                    <a:pt x="1272" y="735"/>
                    <a:pt x="1228" y="632"/>
                  </a:cubicBezTo>
                  <a:cubicBezTo>
                    <a:pt x="1220" y="614"/>
                    <a:pt x="1211" y="599"/>
                    <a:pt x="1199" y="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4697413" y="3200401"/>
              <a:ext cx="3830639" cy="2740025"/>
            </a:xfrm>
            <a:custGeom>
              <a:avLst/>
              <a:gdLst>
                <a:gd name="T0" fmla="*/ 853 w 1019"/>
                <a:gd name="T1" fmla="*/ 522 h 729"/>
                <a:gd name="T2" fmla="*/ 975 w 1019"/>
                <a:gd name="T3" fmla="*/ 250 h 729"/>
                <a:gd name="T4" fmla="*/ 946 w 1019"/>
                <a:gd name="T5" fmla="*/ 203 h 729"/>
                <a:gd name="T6" fmla="*/ 991 w 1019"/>
                <a:gd name="T7" fmla="*/ 110 h 729"/>
                <a:gd name="T8" fmla="*/ 580 w 1019"/>
                <a:gd name="T9" fmla="*/ 105 h 729"/>
                <a:gd name="T10" fmla="*/ 524 w 1019"/>
                <a:gd name="T11" fmla="*/ 258 h 729"/>
                <a:gd name="T12" fmla="*/ 505 w 1019"/>
                <a:gd name="T13" fmla="*/ 253 h 729"/>
                <a:gd name="T14" fmla="*/ 0 w 1019"/>
                <a:gd name="T15" fmla="*/ 406 h 729"/>
                <a:gd name="T16" fmla="*/ 66 w 1019"/>
                <a:gd name="T17" fmla="*/ 389 h 729"/>
                <a:gd name="T18" fmla="*/ 91 w 1019"/>
                <a:gd name="T19" fmla="*/ 377 h 729"/>
                <a:gd name="T20" fmla="*/ 96 w 1019"/>
                <a:gd name="T21" fmla="*/ 391 h 729"/>
                <a:gd name="T22" fmla="*/ 377 w 1019"/>
                <a:gd name="T23" fmla="*/ 492 h 729"/>
                <a:gd name="T24" fmla="*/ 388 w 1019"/>
                <a:gd name="T25" fmla="*/ 487 h 729"/>
                <a:gd name="T26" fmla="*/ 515 w 1019"/>
                <a:gd name="T27" fmla="*/ 519 h 729"/>
                <a:gd name="T28" fmla="*/ 537 w 1019"/>
                <a:gd name="T29" fmla="*/ 573 h 729"/>
                <a:gd name="T30" fmla="*/ 747 w 1019"/>
                <a:gd name="T31" fmla="*/ 729 h 729"/>
                <a:gd name="T32" fmla="*/ 784 w 1019"/>
                <a:gd name="T33" fmla="*/ 695 h 729"/>
                <a:gd name="T34" fmla="*/ 783 w 1019"/>
                <a:gd name="T35" fmla="*/ 694 h 729"/>
                <a:gd name="T36" fmla="*/ 653 w 1019"/>
                <a:gd name="T37" fmla="*/ 519 h 729"/>
                <a:gd name="T38" fmla="*/ 654 w 1019"/>
                <a:gd name="T39" fmla="*/ 511 h 729"/>
                <a:gd name="T40" fmla="*/ 853 w 1019"/>
                <a:gd name="T41" fmla="*/ 52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9" h="729">
                  <a:moveTo>
                    <a:pt x="853" y="522"/>
                  </a:moveTo>
                  <a:cubicBezTo>
                    <a:pt x="964" y="475"/>
                    <a:pt x="1019" y="353"/>
                    <a:pt x="975" y="250"/>
                  </a:cubicBezTo>
                  <a:cubicBezTo>
                    <a:pt x="967" y="232"/>
                    <a:pt x="958" y="217"/>
                    <a:pt x="946" y="203"/>
                  </a:cubicBezTo>
                  <a:cubicBezTo>
                    <a:pt x="969" y="178"/>
                    <a:pt x="985" y="146"/>
                    <a:pt x="991" y="110"/>
                  </a:cubicBezTo>
                  <a:cubicBezTo>
                    <a:pt x="851" y="5"/>
                    <a:pt x="673" y="0"/>
                    <a:pt x="580" y="105"/>
                  </a:cubicBezTo>
                  <a:cubicBezTo>
                    <a:pt x="543" y="147"/>
                    <a:pt x="524" y="200"/>
                    <a:pt x="524" y="258"/>
                  </a:cubicBezTo>
                  <a:cubicBezTo>
                    <a:pt x="518" y="256"/>
                    <a:pt x="511" y="255"/>
                    <a:pt x="505" y="253"/>
                  </a:cubicBezTo>
                  <a:cubicBezTo>
                    <a:pt x="294" y="202"/>
                    <a:pt x="90" y="270"/>
                    <a:pt x="0" y="406"/>
                  </a:cubicBezTo>
                  <a:cubicBezTo>
                    <a:pt x="22" y="404"/>
                    <a:pt x="44" y="398"/>
                    <a:pt x="66" y="389"/>
                  </a:cubicBezTo>
                  <a:cubicBezTo>
                    <a:pt x="74" y="385"/>
                    <a:pt x="83" y="381"/>
                    <a:pt x="91" y="377"/>
                  </a:cubicBezTo>
                  <a:cubicBezTo>
                    <a:pt x="93" y="381"/>
                    <a:pt x="94" y="386"/>
                    <a:pt x="96" y="391"/>
                  </a:cubicBezTo>
                  <a:cubicBezTo>
                    <a:pt x="140" y="494"/>
                    <a:pt x="266" y="539"/>
                    <a:pt x="377" y="492"/>
                  </a:cubicBezTo>
                  <a:cubicBezTo>
                    <a:pt x="380" y="491"/>
                    <a:pt x="384" y="489"/>
                    <a:pt x="388" y="487"/>
                  </a:cubicBezTo>
                  <a:cubicBezTo>
                    <a:pt x="418" y="520"/>
                    <a:pt x="468" y="534"/>
                    <a:pt x="515" y="519"/>
                  </a:cubicBezTo>
                  <a:cubicBezTo>
                    <a:pt x="521" y="538"/>
                    <a:pt x="528" y="556"/>
                    <a:pt x="537" y="573"/>
                  </a:cubicBezTo>
                  <a:cubicBezTo>
                    <a:pt x="584" y="662"/>
                    <a:pt x="665" y="718"/>
                    <a:pt x="747" y="729"/>
                  </a:cubicBezTo>
                  <a:cubicBezTo>
                    <a:pt x="784" y="695"/>
                    <a:pt x="784" y="695"/>
                    <a:pt x="784" y="695"/>
                  </a:cubicBezTo>
                  <a:cubicBezTo>
                    <a:pt x="784" y="695"/>
                    <a:pt x="783" y="694"/>
                    <a:pt x="783" y="694"/>
                  </a:cubicBezTo>
                  <a:cubicBezTo>
                    <a:pt x="708" y="671"/>
                    <a:pt x="653" y="601"/>
                    <a:pt x="653" y="519"/>
                  </a:cubicBezTo>
                  <a:cubicBezTo>
                    <a:pt x="653" y="516"/>
                    <a:pt x="653" y="514"/>
                    <a:pt x="654" y="511"/>
                  </a:cubicBezTo>
                  <a:cubicBezTo>
                    <a:pt x="711" y="545"/>
                    <a:pt x="785" y="551"/>
                    <a:pt x="853" y="522"/>
                  </a:cubicBezTo>
                  <a:close/>
                </a:path>
              </a:pathLst>
            </a:custGeom>
            <a:solidFill>
              <a:schemeClr val="accent4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5664202" y="1763713"/>
              <a:ext cx="2830513" cy="2940051"/>
            </a:xfrm>
            <a:custGeom>
              <a:avLst/>
              <a:gdLst>
                <a:gd name="T0" fmla="*/ 718 w 753"/>
                <a:gd name="T1" fmla="*/ 632 h 782"/>
                <a:gd name="T2" fmla="*/ 689 w 753"/>
                <a:gd name="T3" fmla="*/ 585 h 782"/>
                <a:gd name="T4" fmla="*/ 718 w 753"/>
                <a:gd name="T5" fmla="*/ 365 h 782"/>
                <a:gd name="T6" fmla="*/ 560 w 753"/>
                <a:gd name="T7" fmla="*/ 234 h 782"/>
                <a:gd name="T8" fmla="*/ 335 w 753"/>
                <a:gd name="T9" fmla="*/ 20 h 782"/>
                <a:gd name="T10" fmla="*/ 93 w 753"/>
                <a:gd name="T11" fmla="*/ 59 h 782"/>
                <a:gd name="T12" fmla="*/ 36 w 753"/>
                <a:gd name="T13" fmla="*/ 146 h 782"/>
                <a:gd name="T14" fmla="*/ 233 w 753"/>
                <a:gd name="T15" fmla="*/ 450 h 782"/>
                <a:gd name="T16" fmla="*/ 362 w 753"/>
                <a:gd name="T17" fmla="*/ 458 h 782"/>
                <a:gd name="T18" fmla="*/ 406 w 753"/>
                <a:gd name="T19" fmla="*/ 614 h 782"/>
                <a:gd name="T20" fmla="*/ 489 w 753"/>
                <a:gd name="T21" fmla="*/ 667 h 782"/>
                <a:gd name="T22" fmla="*/ 590 w 753"/>
                <a:gd name="T23" fmla="*/ 777 h 782"/>
                <a:gd name="T24" fmla="*/ 732 w 753"/>
                <a:gd name="T25" fmla="*/ 689 h 782"/>
                <a:gd name="T26" fmla="*/ 718 w 753"/>
                <a:gd name="T27" fmla="*/ 63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3" h="782">
                  <a:moveTo>
                    <a:pt x="718" y="632"/>
                  </a:moveTo>
                  <a:cubicBezTo>
                    <a:pt x="710" y="614"/>
                    <a:pt x="701" y="599"/>
                    <a:pt x="689" y="585"/>
                  </a:cubicBezTo>
                  <a:cubicBezTo>
                    <a:pt x="739" y="533"/>
                    <a:pt x="753" y="446"/>
                    <a:pt x="718" y="365"/>
                  </a:cubicBezTo>
                  <a:cubicBezTo>
                    <a:pt x="687" y="291"/>
                    <a:pt x="625" y="243"/>
                    <a:pt x="560" y="234"/>
                  </a:cubicBezTo>
                  <a:cubicBezTo>
                    <a:pt x="573" y="144"/>
                    <a:pt x="475" y="49"/>
                    <a:pt x="335" y="20"/>
                  </a:cubicBezTo>
                  <a:cubicBezTo>
                    <a:pt x="239" y="0"/>
                    <a:pt x="147" y="17"/>
                    <a:pt x="93" y="59"/>
                  </a:cubicBezTo>
                  <a:cubicBezTo>
                    <a:pt x="91" y="58"/>
                    <a:pt x="46" y="111"/>
                    <a:pt x="36" y="146"/>
                  </a:cubicBezTo>
                  <a:cubicBezTo>
                    <a:pt x="0" y="273"/>
                    <a:pt x="89" y="409"/>
                    <a:pt x="233" y="450"/>
                  </a:cubicBezTo>
                  <a:cubicBezTo>
                    <a:pt x="277" y="462"/>
                    <a:pt x="321" y="464"/>
                    <a:pt x="362" y="458"/>
                  </a:cubicBezTo>
                  <a:cubicBezTo>
                    <a:pt x="354" y="515"/>
                    <a:pt x="368" y="571"/>
                    <a:pt x="406" y="614"/>
                  </a:cubicBezTo>
                  <a:cubicBezTo>
                    <a:pt x="428" y="639"/>
                    <a:pt x="457" y="657"/>
                    <a:pt x="489" y="667"/>
                  </a:cubicBezTo>
                  <a:cubicBezTo>
                    <a:pt x="481" y="730"/>
                    <a:pt x="524" y="774"/>
                    <a:pt x="590" y="777"/>
                  </a:cubicBezTo>
                  <a:cubicBezTo>
                    <a:pt x="703" y="782"/>
                    <a:pt x="729" y="689"/>
                    <a:pt x="732" y="689"/>
                  </a:cubicBezTo>
                  <a:cubicBezTo>
                    <a:pt x="730" y="669"/>
                    <a:pt x="726" y="650"/>
                    <a:pt x="718" y="632"/>
                  </a:cubicBezTo>
                  <a:close/>
                </a:path>
              </a:pathLst>
            </a:custGeom>
            <a:solidFill>
              <a:schemeClr val="accent3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3746502" y="2940049"/>
              <a:ext cx="1555751" cy="1898651"/>
            </a:xfrm>
            <a:custGeom>
              <a:avLst/>
              <a:gdLst>
                <a:gd name="T0" fmla="*/ 377 w 414"/>
                <a:gd name="T1" fmla="*/ 215 h 505"/>
                <a:gd name="T2" fmla="*/ 374 w 414"/>
                <a:gd name="T3" fmla="*/ 70 h 505"/>
                <a:gd name="T4" fmla="*/ 249 w 414"/>
                <a:gd name="T5" fmla="*/ 49 h 505"/>
                <a:gd name="T6" fmla="*/ 132 w 414"/>
                <a:gd name="T7" fmla="*/ 0 h 505"/>
                <a:gd name="T8" fmla="*/ 108 w 414"/>
                <a:gd name="T9" fmla="*/ 4 h 505"/>
                <a:gd name="T10" fmla="*/ 5 w 414"/>
                <a:gd name="T11" fmla="*/ 120 h 505"/>
                <a:gd name="T12" fmla="*/ 33 w 414"/>
                <a:gd name="T13" fmla="*/ 221 h 505"/>
                <a:gd name="T14" fmla="*/ 38 w 414"/>
                <a:gd name="T15" fmla="*/ 357 h 505"/>
                <a:gd name="T16" fmla="*/ 319 w 414"/>
                <a:gd name="T17" fmla="*/ 458 h 505"/>
                <a:gd name="T18" fmla="*/ 344 w 414"/>
                <a:gd name="T19" fmla="*/ 446 h 505"/>
                <a:gd name="T20" fmla="*/ 398 w 414"/>
                <a:gd name="T21" fmla="*/ 307 h 505"/>
                <a:gd name="T22" fmla="*/ 377 w 414"/>
                <a:gd name="T23" fmla="*/ 21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505">
                  <a:moveTo>
                    <a:pt x="377" y="215"/>
                  </a:moveTo>
                  <a:cubicBezTo>
                    <a:pt x="414" y="174"/>
                    <a:pt x="413" y="110"/>
                    <a:pt x="374" y="70"/>
                  </a:cubicBezTo>
                  <a:cubicBezTo>
                    <a:pt x="340" y="35"/>
                    <a:pt x="289" y="28"/>
                    <a:pt x="249" y="49"/>
                  </a:cubicBezTo>
                  <a:cubicBezTo>
                    <a:pt x="219" y="19"/>
                    <a:pt x="178" y="0"/>
                    <a:pt x="132" y="0"/>
                  </a:cubicBezTo>
                  <a:cubicBezTo>
                    <a:pt x="124" y="0"/>
                    <a:pt x="108" y="3"/>
                    <a:pt x="108" y="4"/>
                  </a:cubicBezTo>
                  <a:cubicBezTo>
                    <a:pt x="54" y="18"/>
                    <a:pt x="12" y="62"/>
                    <a:pt x="5" y="120"/>
                  </a:cubicBezTo>
                  <a:cubicBezTo>
                    <a:pt x="0" y="157"/>
                    <a:pt x="11" y="193"/>
                    <a:pt x="33" y="221"/>
                  </a:cubicBezTo>
                  <a:cubicBezTo>
                    <a:pt x="19" y="265"/>
                    <a:pt x="20" y="312"/>
                    <a:pt x="38" y="357"/>
                  </a:cubicBezTo>
                  <a:cubicBezTo>
                    <a:pt x="82" y="460"/>
                    <a:pt x="208" y="505"/>
                    <a:pt x="319" y="458"/>
                  </a:cubicBezTo>
                  <a:cubicBezTo>
                    <a:pt x="327" y="454"/>
                    <a:pt x="336" y="450"/>
                    <a:pt x="344" y="446"/>
                  </a:cubicBezTo>
                  <a:cubicBezTo>
                    <a:pt x="344" y="446"/>
                    <a:pt x="404" y="391"/>
                    <a:pt x="398" y="307"/>
                  </a:cubicBezTo>
                  <a:cubicBezTo>
                    <a:pt x="396" y="274"/>
                    <a:pt x="391" y="242"/>
                    <a:pt x="377" y="215"/>
                  </a:cubicBezTo>
                  <a:close/>
                </a:path>
              </a:pathLst>
            </a:custGeom>
            <a:solidFill>
              <a:schemeClr val="accent5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6"/>
            <p:cNvGrpSpPr/>
            <p:nvPr/>
          </p:nvGrpSpPr>
          <p:grpSpPr>
            <a:xfrm>
              <a:off x="-143385" y="1051826"/>
              <a:ext cx="4922546" cy="600166"/>
              <a:chOff x="78876" y="1998304"/>
              <a:chExt cx="4922546" cy="600166"/>
            </a:xfrm>
          </p:grpSpPr>
          <p:sp>
            <p:nvSpPr>
              <p:cNvPr id="30" name="TextBox 28"/>
              <p:cNvSpPr txBox="1"/>
              <p:nvPr/>
            </p:nvSpPr>
            <p:spPr>
              <a:xfrm>
                <a:off x="3585650" y="2217382"/>
                <a:ext cx="1415772" cy="338554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C1</a:t>
                </a:r>
                <a:endParaRPr lang="zh-CN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29"/>
              <p:cNvSpPr txBox="1"/>
              <p:nvPr/>
            </p:nvSpPr>
            <p:spPr>
              <a:xfrm>
                <a:off x="78876" y="1998304"/>
                <a:ext cx="4214660" cy="600166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s-E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Las COAC promueven una cultura de ahorro, atienden a sectores económicos vulnerables analizados desde la pobreza, escolaridad y desempleo. Alternativa a la banca tradicional con cercanía y asociatividad. Segmento 1 en la actualidad existen 35 organizaciones que proponen como buena práctica el trabajar con indicadores de su gente.</a:t>
                </a:r>
              </a:p>
              <a:p>
                <a:pPr algn="just">
                  <a:lnSpc>
                    <a:spcPct val="120000"/>
                  </a:lnSpc>
                </a:pPr>
                <a:endParaRPr lang="es-ES" altLang="zh-CN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7"/>
            <p:cNvGrpSpPr/>
            <p:nvPr/>
          </p:nvGrpSpPr>
          <p:grpSpPr>
            <a:xfrm>
              <a:off x="7818760" y="965128"/>
              <a:ext cx="5373600" cy="959789"/>
              <a:chOff x="2177218" y="2407560"/>
              <a:chExt cx="5373605" cy="959789"/>
            </a:xfrm>
          </p:grpSpPr>
          <p:sp>
            <p:nvSpPr>
              <p:cNvPr id="28" name="TextBox 26"/>
              <p:cNvSpPr txBox="1"/>
              <p:nvPr/>
            </p:nvSpPr>
            <p:spPr>
              <a:xfrm>
                <a:off x="2177218" y="3028794"/>
                <a:ext cx="1415773" cy="338555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r>
                  <a:rPr lang="en-US" altLang="zh-CN" sz="2400" b="1" dirty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C2</a:t>
                </a:r>
                <a:endParaRPr lang="zh-CN" altLang="en-US" sz="24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7"/>
              <p:cNvSpPr txBox="1"/>
              <p:nvPr/>
            </p:nvSpPr>
            <p:spPr>
              <a:xfrm>
                <a:off x="2885104" y="2407560"/>
                <a:ext cx="4665719" cy="60016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s-E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La Cultura Organizacional propone a la planificación estratégica una nueva forma de cumplir metas y objetivos, este nuevo paradigma es la gestión de la satisfacción, valores, principios y formas de trabajo vistas desde los miembros de las organizaciones “empleados” gestión de su talento se realiza desde los valores organizacionales, comunicación interna y liderazgo.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8"/>
            <p:cNvGrpSpPr/>
            <p:nvPr/>
          </p:nvGrpSpPr>
          <p:grpSpPr>
            <a:xfrm>
              <a:off x="8335184" y="3589291"/>
              <a:ext cx="4735256" cy="1521233"/>
              <a:chOff x="2428042" y="3158892"/>
              <a:chExt cx="4735256" cy="1521233"/>
            </a:xfrm>
          </p:grpSpPr>
          <p:sp>
            <p:nvSpPr>
              <p:cNvPr id="26" name="TextBox 24"/>
              <p:cNvSpPr txBox="1"/>
              <p:nvPr/>
            </p:nvSpPr>
            <p:spPr>
              <a:xfrm>
                <a:off x="2428042" y="4341570"/>
                <a:ext cx="1415772" cy="338555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r>
                  <a:rPr lang="en-US" altLang="zh-CN" sz="24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zh-CN" altLang="en-US" sz="24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5"/>
              <p:cNvSpPr txBox="1"/>
              <p:nvPr/>
            </p:nvSpPr>
            <p:spPr>
              <a:xfrm>
                <a:off x="3082100" y="3158892"/>
                <a:ext cx="4081198" cy="60016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S" sz="1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Empoderar al área RRHH, TH o Gestión de Personas como últimamente se la denomina, para que se convierta en un aliado estratégico de la Gerencia General y Consejos Directivos en las Cooperativas de Ahorro y Crédito, proponiendo nuevos mecanismos para fortalecer la Cultura: Programas de Arraigo de Valores, Talleres de Capacitación sobre Cultura Interna y Campañas de Comunicación Lúdica.</a:t>
                </a:r>
                <a:endPara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16979" y="4239708"/>
              <a:ext cx="6786660" cy="1500856"/>
              <a:chOff x="1298462" y="5615218"/>
              <a:chExt cx="6786660" cy="1500856"/>
            </a:xfrm>
          </p:grpSpPr>
          <p:sp>
            <p:nvSpPr>
              <p:cNvPr id="24" name="TextBox 22"/>
              <p:cNvSpPr txBox="1"/>
              <p:nvPr/>
            </p:nvSpPr>
            <p:spPr>
              <a:xfrm>
                <a:off x="3508101" y="5615218"/>
                <a:ext cx="1415772" cy="338555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zh-CN" altLang="en-US" sz="24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1298462" y="6515912"/>
                <a:ext cx="6786660" cy="60016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s-E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Involucrar a la cultura organizacional en todos los ejes de una planificación estratégica nos asegurará el cumplimiento desde las bases, si no alineamos primero a nuestros empleados a nuestros valores, formas de hacer las cosas, criterios de éxito será imposible alcanzar el crecimiento organizacional. Todas las organizaciones deben trabajar en su Cultura integrándola a su Planificación Estratégica y deben llevarlo a cabo las cabezas de las organizaciones y primeras líneas gerenciales.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4779162" y="1667945"/>
              <a:ext cx="277647" cy="276819"/>
              <a:chOff x="4779160" y="1531137"/>
              <a:chExt cx="277647" cy="276819"/>
            </a:xfrm>
          </p:grpSpPr>
          <p:sp>
            <p:nvSpPr>
              <p:cNvPr id="22" name="Oval 20"/>
              <p:cNvSpPr/>
              <p:nvPr/>
            </p:nvSpPr>
            <p:spPr>
              <a:xfrm>
                <a:off x="4812881" y="1564444"/>
                <a:ext cx="199270" cy="199270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: Shape 21"/>
              <p:cNvSpPr>
                <a:spLocks/>
              </p:cNvSpPr>
              <p:nvPr/>
            </p:nvSpPr>
            <p:spPr bwMode="auto">
              <a:xfrm>
                <a:off x="4779160" y="15311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7869203" y="2205237"/>
              <a:ext cx="277647" cy="276819"/>
              <a:chOff x="7869202" y="2205237"/>
              <a:chExt cx="277647" cy="276819"/>
            </a:xfrm>
          </p:grpSpPr>
          <p:sp>
            <p:nvSpPr>
              <p:cNvPr id="20" name="Oval 18"/>
              <p:cNvSpPr/>
              <p:nvPr/>
            </p:nvSpPr>
            <p:spPr>
              <a:xfrm>
                <a:off x="7902923" y="2238544"/>
                <a:ext cx="199270" cy="199270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: Shape 19"/>
              <p:cNvSpPr>
                <a:spLocks/>
              </p:cNvSpPr>
              <p:nvPr/>
            </p:nvSpPr>
            <p:spPr bwMode="auto">
              <a:xfrm>
                <a:off x="7869202" y="22052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2"/>
            <p:cNvGrpSpPr/>
            <p:nvPr/>
          </p:nvGrpSpPr>
          <p:grpSpPr>
            <a:xfrm>
              <a:off x="8102194" y="5100625"/>
              <a:ext cx="277647" cy="276819"/>
              <a:chOff x="8102193" y="5100625"/>
              <a:chExt cx="277647" cy="276819"/>
            </a:xfrm>
          </p:grpSpPr>
          <p:sp>
            <p:nvSpPr>
              <p:cNvPr id="18" name="Oval 16"/>
              <p:cNvSpPr/>
              <p:nvPr/>
            </p:nvSpPr>
            <p:spPr>
              <a:xfrm>
                <a:off x="8135914" y="5133932"/>
                <a:ext cx="199270" cy="199270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: Shape 17"/>
              <p:cNvSpPr>
                <a:spLocks/>
              </p:cNvSpPr>
              <p:nvPr/>
            </p:nvSpPr>
            <p:spPr bwMode="auto">
              <a:xfrm>
                <a:off x="8102193" y="5100625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3"/>
            <p:cNvGrpSpPr/>
            <p:nvPr/>
          </p:nvGrpSpPr>
          <p:grpSpPr>
            <a:xfrm>
              <a:off x="3652845" y="4445321"/>
              <a:ext cx="277647" cy="276819"/>
              <a:chOff x="4779160" y="1531137"/>
              <a:chExt cx="277647" cy="276819"/>
            </a:xfrm>
            <a:solidFill>
              <a:schemeClr val="accent5"/>
            </a:solidFill>
          </p:grpSpPr>
          <p:sp>
            <p:nvSpPr>
              <p:cNvPr id="16" name="Oval 14"/>
              <p:cNvSpPr/>
              <p:nvPr/>
            </p:nvSpPr>
            <p:spPr>
              <a:xfrm>
                <a:off x="4812881" y="1564444"/>
                <a:ext cx="199270" cy="19927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: Shape 15"/>
              <p:cNvSpPr>
                <a:spLocks/>
              </p:cNvSpPr>
              <p:nvPr/>
            </p:nvSpPr>
            <p:spPr bwMode="auto">
              <a:xfrm>
                <a:off x="4779160" y="15311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5256072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Conclusiones y Recomendaciones</a:t>
            </a:r>
            <a:endParaRPr lang="en-GB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58372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b71ab9f-326c-4dca-abb7-7879d6cb945a"/>
          <p:cNvGrpSpPr>
            <a:grpSpLocks noChangeAspect="1"/>
          </p:cNvGrpSpPr>
          <p:nvPr/>
        </p:nvGrpSpPr>
        <p:grpSpPr>
          <a:xfrm>
            <a:off x="67591" y="727783"/>
            <a:ext cx="8876803" cy="3266399"/>
            <a:chOff x="-153862" y="1039687"/>
            <a:chExt cx="13318303" cy="4900739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3746503" y="1763713"/>
              <a:ext cx="4781551" cy="4176713"/>
            </a:xfrm>
            <a:custGeom>
              <a:avLst/>
              <a:gdLst>
                <a:gd name="T0" fmla="*/ 1199 w 1272"/>
                <a:gd name="T1" fmla="*/ 585 h 1111"/>
                <a:gd name="T2" fmla="*/ 1228 w 1272"/>
                <a:gd name="T3" fmla="*/ 365 h 1111"/>
                <a:gd name="T4" fmla="*/ 1070 w 1272"/>
                <a:gd name="T5" fmla="*/ 234 h 1111"/>
                <a:gd name="T6" fmla="*/ 845 w 1272"/>
                <a:gd name="T7" fmla="*/ 20 h 1111"/>
                <a:gd name="T8" fmla="*/ 603 w 1272"/>
                <a:gd name="T9" fmla="*/ 59 h 1111"/>
                <a:gd name="T10" fmla="*/ 469 w 1272"/>
                <a:gd name="T11" fmla="*/ 46 h 1111"/>
                <a:gd name="T12" fmla="*/ 381 w 1272"/>
                <a:gd name="T13" fmla="*/ 111 h 1111"/>
                <a:gd name="T14" fmla="*/ 198 w 1272"/>
                <a:gd name="T15" fmla="*/ 161 h 1111"/>
                <a:gd name="T16" fmla="*/ 108 w 1272"/>
                <a:gd name="T17" fmla="*/ 317 h 1111"/>
                <a:gd name="T18" fmla="*/ 5 w 1272"/>
                <a:gd name="T19" fmla="*/ 433 h 1111"/>
                <a:gd name="T20" fmla="*/ 33 w 1272"/>
                <a:gd name="T21" fmla="*/ 534 h 1111"/>
                <a:gd name="T22" fmla="*/ 38 w 1272"/>
                <a:gd name="T23" fmla="*/ 670 h 1111"/>
                <a:gd name="T24" fmla="*/ 319 w 1272"/>
                <a:gd name="T25" fmla="*/ 771 h 1111"/>
                <a:gd name="T26" fmla="*/ 344 w 1272"/>
                <a:gd name="T27" fmla="*/ 759 h 1111"/>
                <a:gd name="T28" fmla="*/ 349 w 1272"/>
                <a:gd name="T29" fmla="*/ 773 h 1111"/>
                <a:gd name="T30" fmla="*/ 630 w 1272"/>
                <a:gd name="T31" fmla="*/ 874 h 1111"/>
                <a:gd name="T32" fmla="*/ 641 w 1272"/>
                <a:gd name="T33" fmla="*/ 869 h 1111"/>
                <a:gd name="T34" fmla="*/ 768 w 1272"/>
                <a:gd name="T35" fmla="*/ 901 h 1111"/>
                <a:gd name="T36" fmla="*/ 790 w 1272"/>
                <a:gd name="T37" fmla="*/ 955 h 1111"/>
                <a:gd name="T38" fmla="*/ 1000 w 1272"/>
                <a:gd name="T39" fmla="*/ 1111 h 1111"/>
                <a:gd name="T40" fmla="*/ 1037 w 1272"/>
                <a:gd name="T41" fmla="*/ 1077 h 1111"/>
                <a:gd name="T42" fmla="*/ 1036 w 1272"/>
                <a:gd name="T43" fmla="*/ 1076 h 1111"/>
                <a:gd name="T44" fmla="*/ 906 w 1272"/>
                <a:gd name="T45" fmla="*/ 901 h 1111"/>
                <a:gd name="T46" fmla="*/ 907 w 1272"/>
                <a:gd name="T47" fmla="*/ 893 h 1111"/>
                <a:gd name="T48" fmla="*/ 1106 w 1272"/>
                <a:gd name="T49" fmla="*/ 904 h 1111"/>
                <a:gd name="T50" fmla="*/ 1228 w 1272"/>
                <a:gd name="T51" fmla="*/ 632 h 1111"/>
                <a:gd name="T52" fmla="*/ 1199 w 1272"/>
                <a:gd name="T53" fmla="*/ 58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2" h="1111">
                  <a:moveTo>
                    <a:pt x="1199" y="585"/>
                  </a:moveTo>
                  <a:cubicBezTo>
                    <a:pt x="1249" y="533"/>
                    <a:pt x="1263" y="446"/>
                    <a:pt x="1228" y="365"/>
                  </a:cubicBezTo>
                  <a:cubicBezTo>
                    <a:pt x="1197" y="291"/>
                    <a:pt x="1135" y="243"/>
                    <a:pt x="1070" y="234"/>
                  </a:cubicBezTo>
                  <a:cubicBezTo>
                    <a:pt x="1083" y="144"/>
                    <a:pt x="985" y="49"/>
                    <a:pt x="845" y="20"/>
                  </a:cubicBezTo>
                  <a:cubicBezTo>
                    <a:pt x="749" y="0"/>
                    <a:pt x="657" y="17"/>
                    <a:pt x="603" y="59"/>
                  </a:cubicBezTo>
                  <a:cubicBezTo>
                    <a:pt x="563" y="37"/>
                    <a:pt x="515" y="31"/>
                    <a:pt x="469" y="46"/>
                  </a:cubicBezTo>
                  <a:cubicBezTo>
                    <a:pt x="432" y="58"/>
                    <a:pt x="401" y="82"/>
                    <a:pt x="381" y="111"/>
                  </a:cubicBezTo>
                  <a:cubicBezTo>
                    <a:pt x="323" y="99"/>
                    <a:pt x="255" y="116"/>
                    <a:pt x="198" y="161"/>
                  </a:cubicBezTo>
                  <a:cubicBezTo>
                    <a:pt x="144" y="203"/>
                    <a:pt x="113" y="261"/>
                    <a:pt x="108" y="317"/>
                  </a:cubicBezTo>
                  <a:cubicBezTo>
                    <a:pt x="54" y="331"/>
                    <a:pt x="12" y="375"/>
                    <a:pt x="5" y="433"/>
                  </a:cubicBezTo>
                  <a:cubicBezTo>
                    <a:pt x="0" y="470"/>
                    <a:pt x="11" y="506"/>
                    <a:pt x="33" y="534"/>
                  </a:cubicBezTo>
                  <a:cubicBezTo>
                    <a:pt x="19" y="578"/>
                    <a:pt x="20" y="625"/>
                    <a:pt x="38" y="670"/>
                  </a:cubicBezTo>
                  <a:cubicBezTo>
                    <a:pt x="82" y="773"/>
                    <a:pt x="208" y="818"/>
                    <a:pt x="319" y="771"/>
                  </a:cubicBezTo>
                  <a:cubicBezTo>
                    <a:pt x="327" y="767"/>
                    <a:pt x="336" y="763"/>
                    <a:pt x="344" y="759"/>
                  </a:cubicBezTo>
                  <a:cubicBezTo>
                    <a:pt x="346" y="763"/>
                    <a:pt x="347" y="768"/>
                    <a:pt x="349" y="773"/>
                  </a:cubicBezTo>
                  <a:cubicBezTo>
                    <a:pt x="393" y="876"/>
                    <a:pt x="519" y="921"/>
                    <a:pt x="630" y="874"/>
                  </a:cubicBezTo>
                  <a:cubicBezTo>
                    <a:pt x="633" y="873"/>
                    <a:pt x="637" y="871"/>
                    <a:pt x="641" y="869"/>
                  </a:cubicBezTo>
                  <a:cubicBezTo>
                    <a:pt x="671" y="902"/>
                    <a:pt x="721" y="916"/>
                    <a:pt x="768" y="901"/>
                  </a:cubicBezTo>
                  <a:cubicBezTo>
                    <a:pt x="774" y="920"/>
                    <a:pt x="781" y="938"/>
                    <a:pt x="790" y="955"/>
                  </a:cubicBezTo>
                  <a:cubicBezTo>
                    <a:pt x="837" y="1044"/>
                    <a:pt x="918" y="1100"/>
                    <a:pt x="1000" y="1111"/>
                  </a:cubicBezTo>
                  <a:cubicBezTo>
                    <a:pt x="1037" y="1077"/>
                    <a:pt x="1037" y="1077"/>
                    <a:pt x="1037" y="1077"/>
                  </a:cubicBezTo>
                  <a:cubicBezTo>
                    <a:pt x="1037" y="1077"/>
                    <a:pt x="1036" y="1076"/>
                    <a:pt x="1036" y="1076"/>
                  </a:cubicBezTo>
                  <a:cubicBezTo>
                    <a:pt x="961" y="1053"/>
                    <a:pt x="906" y="983"/>
                    <a:pt x="906" y="901"/>
                  </a:cubicBezTo>
                  <a:cubicBezTo>
                    <a:pt x="906" y="898"/>
                    <a:pt x="906" y="896"/>
                    <a:pt x="907" y="893"/>
                  </a:cubicBezTo>
                  <a:cubicBezTo>
                    <a:pt x="964" y="927"/>
                    <a:pt x="1038" y="933"/>
                    <a:pt x="1106" y="904"/>
                  </a:cubicBezTo>
                  <a:cubicBezTo>
                    <a:pt x="1217" y="857"/>
                    <a:pt x="1272" y="735"/>
                    <a:pt x="1228" y="632"/>
                  </a:cubicBezTo>
                  <a:cubicBezTo>
                    <a:pt x="1220" y="614"/>
                    <a:pt x="1211" y="599"/>
                    <a:pt x="1199" y="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4697414" y="3200401"/>
              <a:ext cx="3830639" cy="2740025"/>
            </a:xfrm>
            <a:custGeom>
              <a:avLst/>
              <a:gdLst>
                <a:gd name="T0" fmla="*/ 853 w 1019"/>
                <a:gd name="T1" fmla="*/ 522 h 729"/>
                <a:gd name="T2" fmla="*/ 975 w 1019"/>
                <a:gd name="T3" fmla="*/ 250 h 729"/>
                <a:gd name="T4" fmla="*/ 946 w 1019"/>
                <a:gd name="T5" fmla="*/ 203 h 729"/>
                <a:gd name="T6" fmla="*/ 991 w 1019"/>
                <a:gd name="T7" fmla="*/ 110 h 729"/>
                <a:gd name="T8" fmla="*/ 580 w 1019"/>
                <a:gd name="T9" fmla="*/ 105 h 729"/>
                <a:gd name="T10" fmla="*/ 524 w 1019"/>
                <a:gd name="T11" fmla="*/ 258 h 729"/>
                <a:gd name="T12" fmla="*/ 505 w 1019"/>
                <a:gd name="T13" fmla="*/ 253 h 729"/>
                <a:gd name="T14" fmla="*/ 0 w 1019"/>
                <a:gd name="T15" fmla="*/ 406 h 729"/>
                <a:gd name="T16" fmla="*/ 66 w 1019"/>
                <a:gd name="T17" fmla="*/ 389 h 729"/>
                <a:gd name="T18" fmla="*/ 91 w 1019"/>
                <a:gd name="T19" fmla="*/ 377 h 729"/>
                <a:gd name="T20" fmla="*/ 96 w 1019"/>
                <a:gd name="T21" fmla="*/ 391 h 729"/>
                <a:gd name="T22" fmla="*/ 377 w 1019"/>
                <a:gd name="T23" fmla="*/ 492 h 729"/>
                <a:gd name="T24" fmla="*/ 388 w 1019"/>
                <a:gd name="T25" fmla="*/ 487 h 729"/>
                <a:gd name="T26" fmla="*/ 515 w 1019"/>
                <a:gd name="T27" fmla="*/ 519 h 729"/>
                <a:gd name="T28" fmla="*/ 537 w 1019"/>
                <a:gd name="T29" fmla="*/ 573 h 729"/>
                <a:gd name="T30" fmla="*/ 747 w 1019"/>
                <a:gd name="T31" fmla="*/ 729 h 729"/>
                <a:gd name="T32" fmla="*/ 784 w 1019"/>
                <a:gd name="T33" fmla="*/ 695 h 729"/>
                <a:gd name="T34" fmla="*/ 783 w 1019"/>
                <a:gd name="T35" fmla="*/ 694 h 729"/>
                <a:gd name="T36" fmla="*/ 653 w 1019"/>
                <a:gd name="T37" fmla="*/ 519 h 729"/>
                <a:gd name="T38" fmla="*/ 654 w 1019"/>
                <a:gd name="T39" fmla="*/ 511 h 729"/>
                <a:gd name="T40" fmla="*/ 853 w 1019"/>
                <a:gd name="T41" fmla="*/ 52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9" h="729">
                  <a:moveTo>
                    <a:pt x="853" y="522"/>
                  </a:moveTo>
                  <a:cubicBezTo>
                    <a:pt x="964" y="475"/>
                    <a:pt x="1019" y="353"/>
                    <a:pt x="975" y="250"/>
                  </a:cubicBezTo>
                  <a:cubicBezTo>
                    <a:pt x="967" y="232"/>
                    <a:pt x="958" y="217"/>
                    <a:pt x="946" y="203"/>
                  </a:cubicBezTo>
                  <a:cubicBezTo>
                    <a:pt x="969" y="178"/>
                    <a:pt x="985" y="146"/>
                    <a:pt x="991" y="110"/>
                  </a:cubicBezTo>
                  <a:cubicBezTo>
                    <a:pt x="851" y="5"/>
                    <a:pt x="673" y="0"/>
                    <a:pt x="580" y="105"/>
                  </a:cubicBezTo>
                  <a:cubicBezTo>
                    <a:pt x="543" y="147"/>
                    <a:pt x="524" y="200"/>
                    <a:pt x="524" y="258"/>
                  </a:cubicBezTo>
                  <a:cubicBezTo>
                    <a:pt x="518" y="256"/>
                    <a:pt x="511" y="255"/>
                    <a:pt x="505" y="253"/>
                  </a:cubicBezTo>
                  <a:cubicBezTo>
                    <a:pt x="294" y="202"/>
                    <a:pt x="90" y="270"/>
                    <a:pt x="0" y="406"/>
                  </a:cubicBezTo>
                  <a:cubicBezTo>
                    <a:pt x="22" y="404"/>
                    <a:pt x="44" y="398"/>
                    <a:pt x="66" y="389"/>
                  </a:cubicBezTo>
                  <a:cubicBezTo>
                    <a:pt x="74" y="385"/>
                    <a:pt x="83" y="381"/>
                    <a:pt x="91" y="377"/>
                  </a:cubicBezTo>
                  <a:cubicBezTo>
                    <a:pt x="93" y="381"/>
                    <a:pt x="94" y="386"/>
                    <a:pt x="96" y="391"/>
                  </a:cubicBezTo>
                  <a:cubicBezTo>
                    <a:pt x="140" y="494"/>
                    <a:pt x="266" y="539"/>
                    <a:pt x="377" y="492"/>
                  </a:cubicBezTo>
                  <a:cubicBezTo>
                    <a:pt x="380" y="491"/>
                    <a:pt x="384" y="489"/>
                    <a:pt x="388" y="487"/>
                  </a:cubicBezTo>
                  <a:cubicBezTo>
                    <a:pt x="418" y="520"/>
                    <a:pt x="468" y="534"/>
                    <a:pt x="515" y="519"/>
                  </a:cubicBezTo>
                  <a:cubicBezTo>
                    <a:pt x="521" y="538"/>
                    <a:pt x="528" y="556"/>
                    <a:pt x="537" y="573"/>
                  </a:cubicBezTo>
                  <a:cubicBezTo>
                    <a:pt x="584" y="662"/>
                    <a:pt x="665" y="718"/>
                    <a:pt x="747" y="729"/>
                  </a:cubicBezTo>
                  <a:cubicBezTo>
                    <a:pt x="784" y="695"/>
                    <a:pt x="784" y="695"/>
                    <a:pt x="784" y="695"/>
                  </a:cubicBezTo>
                  <a:cubicBezTo>
                    <a:pt x="784" y="695"/>
                    <a:pt x="783" y="694"/>
                    <a:pt x="783" y="694"/>
                  </a:cubicBezTo>
                  <a:cubicBezTo>
                    <a:pt x="708" y="671"/>
                    <a:pt x="653" y="601"/>
                    <a:pt x="653" y="519"/>
                  </a:cubicBezTo>
                  <a:cubicBezTo>
                    <a:pt x="653" y="516"/>
                    <a:pt x="653" y="514"/>
                    <a:pt x="654" y="511"/>
                  </a:cubicBezTo>
                  <a:cubicBezTo>
                    <a:pt x="711" y="545"/>
                    <a:pt x="785" y="551"/>
                    <a:pt x="853" y="522"/>
                  </a:cubicBezTo>
                  <a:close/>
                </a:path>
              </a:pathLst>
            </a:custGeom>
            <a:solidFill>
              <a:schemeClr val="accent4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5664202" y="1763713"/>
              <a:ext cx="2830513" cy="2940051"/>
            </a:xfrm>
            <a:custGeom>
              <a:avLst/>
              <a:gdLst>
                <a:gd name="T0" fmla="*/ 718 w 753"/>
                <a:gd name="T1" fmla="*/ 632 h 782"/>
                <a:gd name="T2" fmla="*/ 689 w 753"/>
                <a:gd name="T3" fmla="*/ 585 h 782"/>
                <a:gd name="T4" fmla="*/ 718 w 753"/>
                <a:gd name="T5" fmla="*/ 365 h 782"/>
                <a:gd name="T6" fmla="*/ 560 w 753"/>
                <a:gd name="T7" fmla="*/ 234 h 782"/>
                <a:gd name="T8" fmla="*/ 335 w 753"/>
                <a:gd name="T9" fmla="*/ 20 h 782"/>
                <a:gd name="T10" fmla="*/ 93 w 753"/>
                <a:gd name="T11" fmla="*/ 59 h 782"/>
                <a:gd name="T12" fmla="*/ 36 w 753"/>
                <a:gd name="T13" fmla="*/ 146 h 782"/>
                <a:gd name="T14" fmla="*/ 233 w 753"/>
                <a:gd name="T15" fmla="*/ 450 h 782"/>
                <a:gd name="T16" fmla="*/ 362 w 753"/>
                <a:gd name="T17" fmla="*/ 458 h 782"/>
                <a:gd name="T18" fmla="*/ 406 w 753"/>
                <a:gd name="T19" fmla="*/ 614 h 782"/>
                <a:gd name="T20" fmla="*/ 489 w 753"/>
                <a:gd name="T21" fmla="*/ 667 h 782"/>
                <a:gd name="T22" fmla="*/ 590 w 753"/>
                <a:gd name="T23" fmla="*/ 777 h 782"/>
                <a:gd name="T24" fmla="*/ 732 w 753"/>
                <a:gd name="T25" fmla="*/ 689 h 782"/>
                <a:gd name="T26" fmla="*/ 718 w 753"/>
                <a:gd name="T27" fmla="*/ 63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3" h="782">
                  <a:moveTo>
                    <a:pt x="718" y="632"/>
                  </a:moveTo>
                  <a:cubicBezTo>
                    <a:pt x="710" y="614"/>
                    <a:pt x="701" y="599"/>
                    <a:pt x="689" y="585"/>
                  </a:cubicBezTo>
                  <a:cubicBezTo>
                    <a:pt x="739" y="533"/>
                    <a:pt x="753" y="446"/>
                    <a:pt x="718" y="365"/>
                  </a:cubicBezTo>
                  <a:cubicBezTo>
                    <a:pt x="687" y="291"/>
                    <a:pt x="625" y="243"/>
                    <a:pt x="560" y="234"/>
                  </a:cubicBezTo>
                  <a:cubicBezTo>
                    <a:pt x="573" y="144"/>
                    <a:pt x="475" y="49"/>
                    <a:pt x="335" y="20"/>
                  </a:cubicBezTo>
                  <a:cubicBezTo>
                    <a:pt x="239" y="0"/>
                    <a:pt x="147" y="17"/>
                    <a:pt x="93" y="59"/>
                  </a:cubicBezTo>
                  <a:cubicBezTo>
                    <a:pt x="91" y="58"/>
                    <a:pt x="46" y="111"/>
                    <a:pt x="36" y="146"/>
                  </a:cubicBezTo>
                  <a:cubicBezTo>
                    <a:pt x="0" y="273"/>
                    <a:pt x="89" y="409"/>
                    <a:pt x="233" y="450"/>
                  </a:cubicBezTo>
                  <a:cubicBezTo>
                    <a:pt x="277" y="462"/>
                    <a:pt x="321" y="464"/>
                    <a:pt x="362" y="458"/>
                  </a:cubicBezTo>
                  <a:cubicBezTo>
                    <a:pt x="354" y="515"/>
                    <a:pt x="368" y="571"/>
                    <a:pt x="406" y="614"/>
                  </a:cubicBezTo>
                  <a:cubicBezTo>
                    <a:pt x="428" y="639"/>
                    <a:pt x="457" y="657"/>
                    <a:pt x="489" y="667"/>
                  </a:cubicBezTo>
                  <a:cubicBezTo>
                    <a:pt x="481" y="730"/>
                    <a:pt x="524" y="774"/>
                    <a:pt x="590" y="777"/>
                  </a:cubicBezTo>
                  <a:cubicBezTo>
                    <a:pt x="703" y="782"/>
                    <a:pt x="729" y="689"/>
                    <a:pt x="732" y="689"/>
                  </a:cubicBezTo>
                  <a:cubicBezTo>
                    <a:pt x="730" y="669"/>
                    <a:pt x="726" y="650"/>
                    <a:pt x="718" y="632"/>
                  </a:cubicBezTo>
                  <a:close/>
                </a:path>
              </a:pathLst>
            </a:custGeom>
            <a:solidFill>
              <a:schemeClr val="accent3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3746502" y="2940049"/>
              <a:ext cx="1555751" cy="1898651"/>
            </a:xfrm>
            <a:custGeom>
              <a:avLst/>
              <a:gdLst>
                <a:gd name="T0" fmla="*/ 377 w 414"/>
                <a:gd name="T1" fmla="*/ 215 h 505"/>
                <a:gd name="T2" fmla="*/ 374 w 414"/>
                <a:gd name="T3" fmla="*/ 70 h 505"/>
                <a:gd name="T4" fmla="*/ 249 w 414"/>
                <a:gd name="T5" fmla="*/ 49 h 505"/>
                <a:gd name="T6" fmla="*/ 132 w 414"/>
                <a:gd name="T7" fmla="*/ 0 h 505"/>
                <a:gd name="T8" fmla="*/ 108 w 414"/>
                <a:gd name="T9" fmla="*/ 4 h 505"/>
                <a:gd name="T10" fmla="*/ 5 w 414"/>
                <a:gd name="T11" fmla="*/ 120 h 505"/>
                <a:gd name="T12" fmla="*/ 33 w 414"/>
                <a:gd name="T13" fmla="*/ 221 h 505"/>
                <a:gd name="T14" fmla="*/ 38 w 414"/>
                <a:gd name="T15" fmla="*/ 357 h 505"/>
                <a:gd name="T16" fmla="*/ 319 w 414"/>
                <a:gd name="T17" fmla="*/ 458 h 505"/>
                <a:gd name="T18" fmla="*/ 344 w 414"/>
                <a:gd name="T19" fmla="*/ 446 h 505"/>
                <a:gd name="T20" fmla="*/ 398 w 414"/>
                <a:gd name="T21" fmla="*/ 307 h 505"/>
                <a:gd name="T22" fmla="*/ 377 w 414"/>
                <a:gd name="T23" fmla="*/ 21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505">
                  <a:moveTo>
                    <a:pt x="377" y="215"/>
                  </a:moveTo>
                  <a:cubicBezTo>
                    <a:pt x="414" y="174"/>
                    <a:pt x="413" y="110"/>
                    <a:pt x="374" y="70"/>
                  </a:cubicBezTo>
                  <a:cubicBezTo>
                    <a:pt x="340" y="35"/>
                    <a:pt x="289" y="28"/>
                    <a:pt x="249" y="49"/>
                  </a:cubicBezTo>
                  <a:cubicBezTo>
                    <a:pt x="219" y="19"/>
                    <a:pt x="178" y="0"/>
                    <a:pt x="132" y="0"/>
                  </a:cubicBezTo>
                  <a:cubicBezTo>
                    <a:pt x="124" y="0"/>
                    <a:pt x="108" y="3"/>
                    <a:pt x="108" y="4"/>
                  </a:cubicBezTo>
                  <a:cubicBezTo>
                    <a:pt x="54" y="18"/>
                    <a:pt x="12" y="62"/>
                    <a:pt x="5" y="120"/>
                  </a:cubicBezTo>
                  <a:cubicBezTo>
                    <a:pt x="0" y="157"/>
                    <a:pt x="11" y="193"/>
                    <a:pt x="33" y="221"/>
                  </a:cubicBezTo>
                  <a:cubicBezTo>
                    <a:pt x="19" y="265"/>
                    <a:pt x="20" y="312"/>
                    <a:pt x="38" y="357"/>
                  </a:cubicBezTo>
                  <a:cubicBezTo>
                    <a:pt x="82" y="460"/>
                    <a:pt x="208" y="505"/>
                    <a:pt x="319" y="458"/>
                  </a:cubicBezTo>
                  <a:cubicBezTo>
                    <a:pt x="327" y="454"/>
                    <a:pt x="336" y="450"/>
                    <a:pt x="344" y="446"/>
                  </a:cubicBezTo>
                  <a:cubicBezTo>
                    <a:pt x="344" y="446"/>
                    <a:pt x="404" y="391"/>
                    <a:pt x="398" y="307"/>
                  </a:cubicBezTo>
                  <a:cubicBezTo>
                    <a:pt x="396" y="274"/>
                    <a:pt x="391" y="242"/>
                    <a:pt x="377" y="215"/>
                  </a:cubicBezTo>
                  <a:close/>
                </a:path>
              </a:pathLst>
            </a:custGeom>
            <a:solidFill>
              <a:schemeClr val="accent5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6"/>
            <p:cNvGrpSpPr/>
            <p:nvPr/>
          </p:nvGrpSpPr>
          <p:grpSpPr>
            <a:xfrm>
              <a:off x="-143385" y="1051826"/>
              <a:ext cx="4922546" cy="600166"/>
              <a:chOff x="78876" y="1998304"/>
              <a:chExt cx="4922546" cy="600166"/>
            </a:xfrm>
          </p:grpSpPr>
          <p:sp>
            <p:nvSpPr>
              <p:cNvPr id="30" name="TextBox 28"/>
              <p:cNvSpPr txBox="1"/>
              <p:nvPr/>
            </p:nvSpPr>
            <p:spPr>
              <a:xfrm>
                <a:off x="3585650" y="2217382"/>
                <a:ext cx="1415772" cy="338554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C3</a:t>
                </a:r>
                <a:endParaRPr lang="zh-CN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29"/>
              <p:cNvSpPr txBox="1"/>
              <p:nvPr/>
            </p:nvSpPr>
            <p:spPr>
              <a:xfrm>
                <a:off x="78876" y="1998304"/>
                <a:ext cx="4214660" cy="600166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s-EC" sz="1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“Culture eats strategy for breakfast”</a:t>
                </a:r>
                <a:r>
                  <a:rPr lang="es-EC" sz="1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1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 no gestionamos asertivamente la cultura esta se comerá a nuestra estrategia en el desayuno. Las COAC del segmento 1 llevan en promedio 5 años gestionando su Cultura Organizacional, POA, </a:t>
                </a:r>
                <a:r>
                  <a:rPr lang="es-EC" sz="1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estrategia para </a:t>
                </a:r>
                <a:r>
                  <a:rPr lang="es-EC" sz="1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atención al socio – cliente externo y retener al empleado – cliente interno</a:t>
                </a: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s-ES" altLang="zh-CN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7"/>
            <p:cNvGrpSpPr/>
            <p:nvPr/>
          </p:nvGrpSpPr>
          <p:grpSpPr>
            <a:xfrm>
              <a:off x="7719676" y="1039687"/>
              <a:ext cx="5427063" cy="839683"/>
              <a:chOff x="2078134" y="2482119"/>
              <a:chExt cx="5427068" cy="839683"/>
            </a:xfrm>
          </p:grpSpPr>
          <p:sp>
            <p:nvSpPr>
              <p:cNvPr id="28" name="TextBox 26"/>
              <p:cNvSpPr txBox="1"/>
              <p:nvPr/>
            </p:nvSpPr>
            <p:spPr>
              <a:xfrm>
                <a:off x="2078134" y="2983247"/>
                <a:ext cx="1415773" cy="338555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r>
                  <a:rPr lang="en-US" altLang="zh-CN" sz="2400" b="1" dirty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C4</a:t>
                </a:r>
                <a:endParaRPr lang="zh-CN" altLang="en-US" sz="24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7"/>
              <p:cNvSpPr txBox="1"/>
              <p:nvPr/>
            </p:nvSpPr>
            <p:spPr>
              <a:xfrm>
                <a:off x="2839481" y="2482119"/>
                <a:ext cx="4665721" cy="60016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sz="1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 existen Culturas Organizacionales malas ni buenas. Gobierno </a:t>
                </a:r>
                <a:r>
                  <a:rPr lang="es-EC" sz="1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s-EC" sz="1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orporativo con el apoyo del área de talento humano, así como los consejos administrativos y de vigilancia están comprometidos con promover una Cultura Organizacional Saludable.</a:t>
                </a:r>
              </a:p>
            </p:txBody>
          </p:sp>
        </p:grpSp>
        <p:grpSp>
          <p:nvGrpSpPr>
            <p:cNvPr id="10" name="Group 8"/>
            <p:cNvGrpSpPr/>
            <p:nvPr/>
          </p:nvGrpSpPr>
          <p:grpSpPr>
            <a:xfrm>
              <a:off x="8218610" y="3806281"/>
              <a:ext cx="4945831" cy="1084016"/>
              <a:chOff x="2311468" y="3375882"/>
              <a:chExt cx="4945831" cy="1084016"/>
            </a:xfrm>
          </p:grpSpPr>
          <p:sp>
            <p:nvSpPr>
              <p:cNvPr id="26" name="TextBox 24"/>
              <p:cNvSpPr txBox="1"/>
              <p:nvPr/>
            </p:nvSpPr>
            <p:spPr>
              <a:xfrm>
                <a:off x="2311468" y="4121343"/>
                <a:ext cx="1415771" cy="338555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r>
                  <a:rPr lang="en-US" altLang="zh-CN" sz="24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R4</a:t>
                </a:r>
                <a:endParaRPr lang="zh-CN" altLang="en-US" sz="24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5"/>
              <p:cNvSpPr txBox="1"/>
              <p:nvPr/>
            </p:nvSpPr>
            <p:spPr>
              <a:xfrm>
                <a:off x="3176101" y="3375882"/>
                <a:ext cx="4081198" cy="60016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sz="1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Promover en todas las organizaciones ecuatorianas, el reto de la eficiencia organizacional desde los Gobiernos Corporativos, crisis Covid-19; la mejor forma de hacerle frente es con un personal en Bienestar y motivado a cumplir los objetivos institucionales, teniendo claro siempre que la gente es el principal activo de una organización.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-153862" y="4179634"/>
              <a:ext cx="6956973" cy="1519580"/>
              <a:chOff x="1127621" y="5555144"/>
              <a:chExt cx="6956973" cy="1519580"/>
            </a:xfrm>
          </p:grpSpPr>
          <p:sp>
            <p:nvSpPr>
              <p:cNvPr id="24" name="TextBox 22"/>
              <p:cNvSpPr txBox="1"/>
              <p:nvPr/>
            </p:nvSpPr>
            <p:spPr>
              <a:xfrm>
                <a:off x="3568734" y="5555144"/>
                <a:ext cx="1415771" cy="338555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R3</a:t>
                </a:r>
                <a:endParaRPr lang="zh-CN" altLang="en-US" sz="24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1127621" y="6474562"/>
                <a:ext cx="6956973" cy="60016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s-E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Gestionar la Cultura desde todos los departamentos de la organización les permitirá a los equipos de trabajo estar claros, en lo que se espera de ellos, transformar a indicadores la realidad cultural de las Cooperativas de Ahorro y Crédito del Segmento 1 es un reto constante, En este estudio se utilizó el modelo CVF formulado por Cameron y Quinn, las empresas consultoras que proponen diagnósticos de este tipo deberían estar normadas por un organismo que avale la ejecución y metodología.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4779162" y="1667945"/>
              <a:ext cx="277647" cy="276819"/>
              <a:chOff x="4779160" y="1531137"/>
              <a:chExt cx="277647" cy="276819"/>
            </a:xfrm>
          </p:grpSpPr>
          <p:sp>
            <p:nvSpPr>
              <p:cNvPr id="22" name="Oval 20"/>
              <p:cNvSpPr/>
              <p:nvPr/>
            </p:nvSpPr>
            <p:spPr>
              <a:xfrm>
                <a:off x="4812881" y="1564444"/>
                <a:ext cx="199270" cy="199270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: Shape 21"/>
              <p:cNvSpPr>
                <a:spLocks/>
              </p:cNvSpPr>
              <p:nvPr/>
            </p:nvSpPr>
            <p:spPr bwMode="auto">
              <a:xfrm>
                <a:off x="4779160" y="15311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7869203" y="2205237"/>
              <a:ext cx="277647" cy="276819"/>
              <a:chOff x="7869202" y="2205237"/>
              <a:chExt cx="277647" cy="276819"/>
            </a:xfrm>
          </p:grpSpPr>
          <p:sp>
            <p:nvSpPr>
              <p:cNvPr id="20" name="Oval 18"/>
              <p:cNvSpPr/>
              <p:nvPr/>
            </p:nvSpPr>
            <p:spPr>
              <a:xfrm>
                <a:off x="7902923" y="2238544"/>
                <a:ext cx="199270" cy="199270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: Shape 19"/>
              <p:cNvSpPr>
                <a:spLocks/>
              </p:cNvSpPr>
              <p:nvPr/>
            </p:nvSpPr>
            <p:spPr bwMode="auto">
              <a:xfrm>
                <a:off x="7869202" y="22052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2"/>
            <p:cNvGrpSpPr/>
            <p:nvPr/>
          </p:nvGrpSpPr>
          <p:grpSpPr>
            <a:xfrm>
              <a:off x="8102194" y="5100625"/>
              <a:ext cx="277647" cy="276819"/>
              <a:chOff x="8102193" y="5100625"/>
              <a:chExt cx="277647" cy="276819"/>
            </a:xfrm>
          </p:grpSpPr>
          <p:sp>
            <p:nvSpPr>
              <p:cNvPr id="18" name="Oval 16"/>
              <p:cNvSpPr/>
              <p:nvPr/>
            </p:nvSpPr>
            <p:spPr>
              <a:xfrm>
                <a:off x="8135914" y="5133932"/>
                <a:ext cx="199270" cy="199270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: Shape 17"/>
              <p:cNvSpPr>
                <a:spLocks/>
              </p:cNvSpPr>
              <p:nvPr/>
            </p:nvSpPr>
            <p:spPr bwMode="auto">
              <a:xfrm>
                <a:off x="8102193" y="5100625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3"/>
            <p:cNvGrpSpPr/>
            <p:nvPr/>
          </p:nvGrpSpPr>
          <p:grpSpPr>
            <a:xfrm>
              <a:off x="3652845" y="4445321"/>
              <a:ext cx="277647" cy="276819"/>
              <a:chOff x="4779160" y="1531137"/>
              <a:chExt cx="277647" cy="276819"/>
            </a:xfrm>
            <a:solidFill>
              <a:schemeClr val="accent5"/>
            </a:solidFill>
          </p:grpSpPr>
          <p:sp>
            <p:nvSpPr>
              <p:cNvPr id="16" name="Oval 14"/>
              <p:cNvSpPr/>
              <p:nvPr/>
            </p:nvSpPr>
            <p:spPr>
              <a:xfrm>
                <a:off x="4812881" y="1564444"/>
                <a:ext cx="199270" cy="19927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: Shape 15"/>
              <p:cNvSpPr>
                <a:spLocks/>
              </p:cNvSpPr>
              <p:nvPr/>
            </p:nvSpPr>
            <p:spPr bwMode="auto">
              <a:xfrm>
                <a:off x="4779160" y="1531137"/>
                <a:ext cx="277647" cy="276819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5256072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Conclusiones y Recomendaciones</a:t>
            </a:r>
            <a:endParaRPr lang="en-GB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1720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E5E451C0-6652-4EB4-BF25-C903C3922E84}"/>
              </a:ext>
            </a:extLst>
          </p:cNvPr>
          <p:cNvSpPr>
            <a:spLocks/>
          </p:cNvSpPr>
          <p:nvPr/>
        </p:nvSpPr>
        <p:spPr bwMode="auto">
          <a:xfrm>
            <a:off x="-14428" y="-13936"/>
            <a:ext cx="4094304" cy="5157436"/>
          </a:xfrm>
          <a:custGeom>
            <a:avLst/>
            <a:gdLst>
              <a:gd name="T0" fmla="*/ 0 w 4634"/>
              <a:gd name="T1" fmla="*/ 0 h 3241"/>
              <a:gd name="T2" fmla="*/ 0 w 4634"/>
              <a:gd name="T3" fmla="*/ 3241 h 3241"/>
              <a:gd name="T4" fmla="*/ 1989 w 4634"/>
              <a:gd name="T5" fmla="*/ 3241 h 3241"/>
              <a:gd name="T6" fmla="*/ 4634 w 4634"/>
              <a:gd name="T7" fmla="*/ 603 h 3241"/>
              <a:gd name="T8" fmla="*/ 4030 w 4634"/>
              <a:gd name="T9" fmla="*/ 0 h 3241"/>
              <a:gd name="T10" fmla="*/ 0 w 4634"/>
              <a:gd name="T11" fmla="*/ 0 h 3241"/>
              <a:gd name="connsiteX0" fmla="*/ 0 w 10000"/>
              <a:gd name="connsiteY0" fmla="*/ 0 h 10025"/>
              <a:gd name="connsiteX1" fmla="*/ 0 w 10000"/>
              <a:gd name="connsiteY1" fmla="*/ 10000 h 10025"/>
              <a:gd name="connsiteX2" fmla="*/ 880 w 10000"/>
              <a:gd name="connsiteY2" fmla="*/ 10025 h 10025"/>
              <a:gd name="connsiteX3" fmla="*/ 10000 w 10000"/>
              <a:gd name="connsiteY3" fmla="*/ 1861 h 10025"/>
              <a:gd name="connsiteX4" fmla="*/ 8697 w 10000"/>
              <a:gd name="connsiteY4" fmla="*/ 0 h 10025"/>
              <a:gd name="connsiteX5" fmla="*/ 0 w 10000"/>
              <a:gd name="connsiteY5" fmla="*/ 0 h 10025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861 h 10000"/>
              <a:gd name="connsiteX3" fmla="*/ 8697 w 10000"/>
              <a:gd name="connsiteY3" fmla="*/ 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861 h 10000"/>
              <a:gd name="connsiteX3" fmla="*/ 7922 w 10000"/>
              <a:gd name="connsiteY3" fmla="*/ 25 h 10000"/>
              <a:gd name="connsiteX4" fmla="*/ 0 w 10000"/>
              <a:gd name="connsiteY4" fmla="*/ 0 h 10000"/>
              <a:gd name="connsiteX0" fmla="*/ 0 w 10000"/>
              <a:gd name="connsiteY0" fmla="*/ 24 h 10024"/>
              <a:gd name="connsiteX1" fmla="*/ 0 w 10000"/>
              <a:gd name="connsiteY1" fmla="*/ 10024 h 10024"/>
              <a:gd name="connsiteX2" fmla="*/ 10000 w 10000"/>
              <a:gd name="connsiteY2" fmla="*/ 1885 h 10024"/>
              <a:gd name="connsiteX3" fmla="*/ 7891 w 10000"/>
              <a:gd name="connsiteY3" fmla="*/ 0 h 10024"/>
              <a:gd name="connsiteX4" fmla="*/ 0 w 10000"/>
              <a:gd name="connsiteY4" fmla="*/ 24 h 10024"/>
              <a:gd name="connsiteX0" fmla="*/ 0 w 10000"/>
              <a:gd name="connsiteY0" fmla="*/ 24 h 10024"/>
              <a:gd name="connsiteX1" fmla="*/ 0 w 10000"/>
              <a:gd name="connsiteY1" fmla="*/ 10024 h 10024"/>
              <a:gd name="connsiteX2" fmla="*/ 10000 w 10000"/>
              <a:gd name="connsiteY2" fmla="*/ 1885 h 10024"/>
              <a:gd name="connsiteX3" fmla="*/ 7891 w 10000"/>
              <a:gd name="connsiteY3" fmla="*/ 0 h 10024"/>
              <a:gd name="connsiteX4" fmla="*/ 0 w 10000"/>
              <a:gd name="connsiteY4" fmla="*/ 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4">
                <a:moveTo>
                  <a:pt x="0" y="24"/>
                </a:moveTo>
                <a:lnTo>
                  <a:pt x="0" y="10024"/>
                </a:lnTo>
                <a:lnTo>
                  <a:pt x="10000" y="1885"/>
                </a:lnTo>
                <a:lnTo>
                  <a:pt x="7891" y="0"/>
                </a:lnTo>
                <a:lnTo>
                  <a:pt x="0" y="24"/>
                </a:ln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t="-4000" r="-137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95E3DCC3-9A8B-460D-AB7D-B20A9A480CB7}"/>
              </a:ext>
            </a:extLst>
          </p:cNvPr>
          <p:cNvSpPr>
            <a:spLocks/>
          </p:cNvSpPr>
          <p:nvPr/>
        </p:nvSpPr>
        <p:spPr bwMode="auto">
          <a:xfrm>
            <a:off x="-114300" y="955675"/>
            <a:ext cx="5014913" cy="4187825"/>
          </a:xfrm>
          <a:custGeom>
            <a:avLst/>
            <a:gdLst>
              <a:gd name="T0" fmla="*/ 2642 w 3159"/>
              <a:gd name="T1" fmla="*/ 0 h 2638"/>
              <a:gd name="T2" fmla="*/ 0 w 3159"/>
              <a:gd name="T3" fmla="*/ 2638 h 2638"/>
              <a:gd name="T4" fmla="*/ 516 w 3159"/>
              <a:gd name="T5" fmla="*/ 2638 h 2638"/>
              <a:gd name="T6" fmla="*/ 3159 w 3159"/>
              <a:gd name="T7" fmla="*/ 0 h 2638"/>
              <a:gd name="T8" fmla="*/ 2642 w 3159"/>
              <a:gd name="T9" fmla="*/ 0 h 2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9" h="2638">
                <a:moveTo>
                  <a:pt x="2642" y="0"/>
                </a:moveTo>
                <a:lnTo>
                  <a:pt x="0" y="2638"/>
                </a:lnTo>
                <a:lnTo>
                  <a:pt x="516" y="2638"/>
                </a:lnTo>
                <a:lnTo>
                  <a:pt x="3159" y="0"/>
                </a:lnTo>
                <a:lnTo>
                  <a:pt x="2642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2800F328-C999-47BF-8E6D-EFB6F32515D6}"/>
              </a:ext>
            </a:extLst>
          </p:cNvPr>
          <p:cNvSpPr>
            <a:spLocks/>
          </p:cNvSpPr>
          <p:nvPr/>
        </p:nvSpPr>
        <p:spPr bwMode="auto">
          <a:xfrm>
            <a:off x="3121025" y="-1588"/>
            <a:ext cx="1779588" cy="957263"/>
          </a:xfrm>
          <a:custGeom>
            <a:avLst/>
            <a:gdLst>
              <a:gd name="T0" fmla="*/ 604 w 1121"/>
              <a:gd name="T1" fmla="*/ 603 h 603"/>
              <a:gd name="T2" fmla="*/ 1121 w 1121"/>
              <a:gd name="T3" fmla="*/ 603 h 603"/>
              <a:gd name="T4" fmla="*/ 516 w 1121"/>
              <a:gd name="T5" fmla="*/ 0 h 603"/>
              <a:gd name="T6" fmla="*/ 0 w 1121"/>
              <a:gd name="T7" fmla="*/ 0 h 603"/>
              <a:gd name="T8" fmla="*/ 604 w 1121"/>
              <a:gd name="T9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1" h="603">
                <a:moveTo>
                  <a:pt x="604" y="603"/>
                </a:moveTo>
                <a:lnTo>
                  <a:pt x="1121" y="603"/>
                </a:lnTo>
                <a:lnTo>
                  <a:pt x="516" y="0"/>
                </a:lnTo>
                <a:lnTo>
                  <a:pt x="0" y="0"/>
                </a:lnTo>
                <a:lnTo>
                  <a:pt x="604" y="603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9E00B4-2D6B-488B-9F31-898AD524F662}"/>
              </a:ext>
            </a:extLst>
          </p:cNvPr>
          <p:cNvSpPr/>
          <p:nvPr/>
        </p:nvSpPr>
        <p:spPr bwMode="auto">
          <a:xfrm>
            <a:off x="1049325" y="841333"/>
            <a:ext cx="1404156" cy="1404156"/>
          </a:xfrm>
          <a:prstGeom prst="rect">
            <a:avLst/>
          </a:prstGeom>
          <a:noFill/>
          <a:ln w="57150">
            <a:solidFill>
              <a:schemeClr val="tx2">
                <a:alpha val="19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499C86E-005C-425C-B438-7469E591991A}"/>
              </a:ext>
            </a:extLst>
          </p:cNvPr>
          <p:cNvGrpSpPr/>
          <p:nvPr/>
        </p:nvGrpSpPr>
        <p:grpSpPr>
          <a:xfrm>
            <a:off x="1847998" y="179471"/>
            <a:ext cx="7184544" cy="4736003"/>
            <a:chOff x="2705555" y="650115"/>
            <a:chExt cx="5355068" cy="3335662"/>
          </a:xfrm>
        </p:grpSpPr>
        <p:grpSp>
          <p:nvGrpSpPr>
            <p:cNvPr id="10" name="组合 50">
              <a:extLst>
                <a:ext uri="{FF2B5EF4-FFF2-40B4-BE49-F238E27FC236}">
                  <a16:creationId xmlns:a16="http://schemas.microsoft.com/office/drawing/2014/main" id="{352F2E49-D720-46C7-A28C-BFADD05D4B1E}"/>
                </a:ext>
              </a:extLst>
            </p:cNvPr>
            <p:cNvGrpSpPr/>
            <p:nvPr/>
          </p:nvGrpSpPr>
          <p:grpSpPr>
            <a:xfrm>
              <a:off x="2705555" y="3490830"/>
              <a:ext cx="5304345" cy="494947"/>
              <a:chOff x="4827607" y="3063354"/>
              <a:chExt cx="5304345" cy="494947"/>
            </a:xfrm>
          </p:grpSpPr>
          <p:sp>
            <p:nvSpPr>
              <p:cNvPr id="11" name="Diamond 26">
                <a:extLst>
                  <a:ext uri="{FF2B5EF4-FFF2-40B4-BE49-F238E27FC236}">
                    <a16:creationId xmlns:a16="http://schemas.microsoft.com/office/drawing/2014/main" id="{EA725C2E-3D2F-4ED0-B86F-E48B28B32719}"/>
                  </a:ext>
                </a:extLst>
              </p:cNvPr>
              <p:cNvSpPr/>
              <p:nvPr/>
            </p:nvSpPr>
            <p:spPr>
              <a:xfrm>
                <a:off x="4827607" y="3063354"/>
                <a:ext cx="468262" cy="468262"/>
              </a:xfrm>
              <a:prstGeom prst="diamond">
                <a:avLst/>
              </a:prstGeom>
              <a:solidFill>
                <a:srgbClr val="336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1.2</a:t>
                </a:r>
              </a:p>
            </p:txBody>
          </p:sp>
          <p:grpSp>
            <p:nvGrpSpPr>
              <p:cNvPr id="12" name="Group 27">
                <a:extLst>
                  <a:ext uri="{FF2B5EF4-FFF2-40B4-BE49-F238E27FC236}">
                    <a16:creationId xmlns:a16="http://schemas.microsoft.com/office/drawing/2014/main" id="{DAE6159A-3A4A-4F32-A06F-3016295377CB}"/>
                  </a:ext>
                </a:extLst>
              </p:cNvPr>
              <p:cNvGrpSpPr/>
              <p:nvPr/>
            </p:nvGrpSpPr>
            <p:grpSpPr>
              <a:xfrm>
                <a:off x="5061738" y="3135877"/>
                <a:ext cx="5070214" cy="422424"/>
                <a:chOff x="6444107" y="1469392"/>
                <a:chExt cx="7220122" cy="563232"/>
              </a:xfrm>
            </p:grpSpPr>
            <p:sp>
              <p:nvSpPr>
                <p:cNvPr id="13" name="TextBox 48">
                  <a:extLst>
                    <a:ext uri="{FF2B5EF4-FFF2-40B4-BE49-F238E27FC236}">
                      <a16:creationId xmlns:a16="http://schemas.microsoft.com/office/drawing/2014/main" id="{4CDCC590-7054-41C9-B651-5B76CDB7032A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400" b="1" dirty="0">
                      <a:solidFill>
                        <a:srgbClr val="33698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Objetivo Específico</a:t>
                  </a:r>
                  <a:endParaRPr lang="zh-CN" altLang="en-US" sz="1400" b="1" dirty="0">
                    <a:solidFill>
                      <a:srgbClr val="33698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TextBox 49">
                  <a:extLst>
                    <a:ext uri="{FF2B5EF4-FFF2-40B4-BE49-F238E27FC236}">
                      <a16:creationId xmlns:a16="http://schemas.microsoft.com/office/drawing/2014/main" id="{60F5E1CD-B57D-4424-9A3A-FC2F83EF33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44107" y="1712256"/>
                  <a:ext cx="7220122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s-ES" altLang="zh-CN" sz="11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Proponer un Plan de Estrategias innovador basado en los paradigmas de la Cultura Organizacional y su aplicabilidad en el sector cooperativo de segmento 1 del país.</a:t>
                  </a:r>
                  <a:endParaRPr lang="zh-CN" altLang="en-US" sz="11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组合 55">
              <a:extLst>
                <a:ext uri="{FF2B5EF4-FFF2-40B4-BE49-F238E27FC236}">
                  <a16:creationId xmlns:a16="http://schemas.microsoft.com/office/drawing/2014/main" id="{23937D5C-4204-44A0-BE45-709ABD4FAF16}"/>
                </a:ext>
              </a:extLst>
            </p:cNvPr>
            <p:cNvGrpSpPr/>
            <p:nvPr/>
          </p:nvGrpSpPr>
          <p:grpSpPr>
            <a:xfrm>
              <a:off x="3341893" y="2820693"/>
              <a:ext cx="4551493" cy="532187"/>
              <a:chOff x="4827607" y="2393217"/>
              <a:chExt cx="4551493" cy="532187"/>
            </a:xfrm>
          </p:grpSpPr>
          <p:sp>
            <p:nvSpPr>
              <p:cNvPr id="16" name="Diamond 28">
                <a:extLst>
                  <a:ext uri="{FF2B5EF4-FFF2-40B4-BE49-F238E27FC236}">
                    <a16:creationId xmlns:a16="http://schemas.microsoft.com/office/drawing/2014/main" id="{313E9B3A-701D-4AC0-A3CA-9024EB350954}"/>
                  </a:ext>
                </a:extLst>
              </p:cNvPr>
              <p:cNvSpPr/>
              <p:nvPr/>
            </p:nvSpPr>
            <p:spPr>
              <a:xfrm>
                <a:off x="4827607" y="2393217"/>
                <a:ext cx="468262" cy="468262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1.1</a:t>
                </a:r>
              </a:p>
            </p:txBody>
          </p:sp>
          <p:grpSp>
            <p:nvGrpSpPr>
              <p:cNvPr id="17" name="Group 29">
                <a:extLst>
                  <a:ext uri="{FF2B5EF4-FFF2-40B4-BE49-F238E27FC236}">
                    <a16:creationId xmlns:a16="http://schemas.microsoft.com/office/drawing/2014/main" id="{94174F51-5885-41BE-85AD-A8B30299FCE8}"/>
                  </a:ext>
                </a:extLst>
              </p:cNvPr>
              <p:cNvGrpSpPr/>
              <p:nvPr/>
            </p:nvGrpSpPr>
            <p:grpSpPr>
              <a:xfrm>
                <a:off x="4945224" y="2476944"/>
                <a:ext cx="4433876" cy="448460"/>
                <a:chOff x="6278188" y="1469392"/>
                <a:chExt cx="6313960" cy="597947"/>
              </a:xfrm>
            </p:grpSpPr>
            <p:sp>
              <p:nvSpPr>
                <p:cNvPr id="18" name="TextBox 39">
                  <a:extLst>
                    <a:ext uri="{FF2B5EF4-FFF2-40B4-BE49-F238E27FC236}">
                      <a16:creationId xmlns:a16="http://schemas.microsoft.com/office/drawing/2014/main" id="{8A9CF465-669C-4DBD-9E2B-C4ABC68C0B73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400" b="1" dirty="0">
                      <a:solidFill>
                        <a:srgbClr val="33698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Objetivo Específico</a:t>
                  </a:r>
                  <a:endParaRPr lang="zh-CN" altLang="en-US" sz="1400" b="1" dirty="0">
                    <a:solidFill>
                      <a:srgbClr val="33698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TextBox 40">
                  <a:extLst>
                    <a:ext uri="{FF2B5EF4-FFF2-40B4-BE49-F238E27FC236}">
                      <a16:creationId xmlns:a16="http://schemas.microsoft.com/office/drawing/2014/main" id="{543445B8-4029-4A6E-B03E-549488F2B8B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78188" y="1746971"/>
                  <a:ext cx="6313960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s-ES" altLang="zh-CN" sz="11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Analizar el impacto que tiene la Cultura Organizacional en el cumplimiento de objetivos estratégicos en las Cooperativas de ahorro y crédito del Ecuador.</a:t>
                  </a:r>
                  <a:endParaRPr lang="zh-CN" altLang="en-US" sz="11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组合 60">
              <a:extLst>
                <a:ext uri="{FF2B5EF4-FFF2-40B4-BE49-F238E27FC236}">
                  <a16:creationId xmlns:a16="http://schemas.microsoft.com/office/drawing/2014/main" id="{BA4E07F5-9C3C-4F8E-AE60-7DF2D14C371F}"/>
                </a:ext>
              </a:extLst>
            </p:cNvPr>
            <p:cNvGrpSpPr/>
            <p:nvPr/>
          </p:nvGrpSpPr>
          <p:grpSpPr>
            <a:xfrm>
              <a:off x="4127219" y="2038053"/>
              <a:ext cx="3788283" cy="632898"/>
              <a:chOff x="4996573" y="1610577"/>
              <a:chExt cx="3788283" cy="632898"/>
            </a:xfrm>
          </p:grpSpPr>
          <p:sp>
            <p:nvSpPr>
              <p:cNvPr id="21" name="Diamond 30">
                <a:extLst>
                  <a:ext uri="{FF2B5EF4-FFF2-40B4-BE49-F238E27FC236}">
                    <a16:creationId xmlns:a16="http://schemas.microsoft.com/office/drawing/2014/main" id="{C73C840F-C4B4-4768-BEC3-CB95E101FDCC}"/>
                  </a:ext>
                </a:extLst>
              </p:cNvPr>
              <p:cNvSpPr/>
              <p:nvPr/>
            </p:nvSpPr>
            <p:spPr>
              <a:xfrm>
                <a:off x="4996573" y="1610577"/>
                <a:ext cx="468262" cy="468262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grpSp>
            <p:nvGrpSpPr>
              <p:cNvPr id="22" name="Group 31">
                <a:extLst>
                  <a:ext uri="{FF2B5EF4-FFF2-40B4-BE49-F238E27FC236}">
                    <a16:creationId xmlns:a16="http://schemas.microsoft.com/office/drawing/2014/main" id="{82078BE7-0E97-49C0-93A5-4C2CFB9355F1}"/>
                  </a:ext>
                </a:extLst>
              </p:cNvPr>
              <p:cNvGrpSpPr/>
              <p:nvPr/>
            </p:nvGrpSpPr>
            <p:grpSpPr>
              <a:xfrm>
                <a:off x="5175897" y="1713073"/>
                <a:ext cx="3608959" cy="530402"/>
                <a:chOff x="6606670" y="1329472"/>
                <a:chExt cx="5139255" cy="707202"/>
              </a:xfrm>
            </p:grpSpPr>
            <p:sp>
              <p:nvSpPr>
                <p:cNvPr id="23" name="TextBox 37">
                  <a:extLst>
                    <a:ext uri="{FF2B5EF4-FFF2-40B4-BE49-F238E27FC236}">
                      <a16:creationId xmlns:a16="http://schemas.microsoft.com/office/drawing/2014/main" id="{2DF57098-B6A5-4474-9B68-D8997BBB8F9A}"/>
                    </a:ext>
                  </a:extLst>
                </p:cNvPr>
                <p:cNvSpPr txBox="1"/>
                <p:nvPr/>
              </p:nvSpPr>
              <p:spPr>
                <a:xfrm>
                  <a:off x="6695763" y="132947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500" b="1" dirty="0">
                      <a:solidFill>
                        <a:srgbClr val="33AAB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Objetivo General</a:t>
                  </a:r>
                  <a:endParaRPr lang="zh-CN" altLang="en-US" sz="1500" b="1" dirty="0">
                    <a:solidFill>
                      <a:srgbClr val="33AAB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TextBox 38">
                  <a:extLst>
                    <a:ext uri="{FF2B5EF4-FFF2-40B4-BE49-F238E27FC236}">
                      <a16:creationId xmlns:a16="http://schemas.microsoft.com/office/drawing/2014/main" id="{59938E3E-D0ED-46D4-B7B4-AD049BBE30A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06670" y="1716306"/>
                  <a:ext cx="5139255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s-ES" altLang="zh-CN" sz="11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Elaborar un Plan de Estrategias que incluya a la Cultura Organizacional, como una arista clave para el accionar de las Cooperativas de ahorro y crédito del segmento 1 del Ecuador.</a:t>
                  </a:r>
                  <a:endParaRPr lang="zh-CN" altLang="en-US" sz="11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组合 65">
              <a:extLst>
                <a:ext uri="{FF2B5EF4-FFF2-40B4-BE49-F238E27FC236}">
                  <a16:creationId xmlns:a16="http://schemas.microsoft.com/office/drawing/2014/main" id="{7E371ADB-E8EA-4F89-95F1-C675AB70F415}"/>
                </a:ext>
              </a:extLst>
            </p:cNvPr>
            <p:cNvGrpSpPr/>
            <p:nvPr/>
          </p:nvGrpSpPr>
          <p:grpSpPr>
            <a:xfrm>
              <a:off x="4801316" y="650115"/>
              <a:ext cx="3259307" cy="832746"/>
              <a:chOff x="5038861" y="222639"/>
              <a:chExt cx="3259307" cy="832746"/>
            </a:xfrm>
          </p:grpSpPr>
          <p:sp>
            <p:nvSpPr>
              <p:cNvPr id="26" name="Diamond 32">
                <a:extLst>
                  <a:ext uri="{FF2B5EF4-FFF2-40B4-BE49-F238E27FC236}">
                    <a16:creationId xmlns:a16="http://schemas.microsoft.com/office/drawing/2014/main" id="{B2B98455-4A26-4A02-A6A3-F0DDE362B31D}"/>
                  </a:ext>
                </a:extLst>
              </p:cNvPr>
              <p:cNvSpPr/>
              <p:nvPr/>
            </p:nvSpPr>
            <p:spPr>
              <a:xfrm>
                <a:off x="5191033" y="222639"/>
                <a:ext cx="348551" cy="312760"/>
              </a:xfrm>
              <a:prstGeom prst="diamond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endParaRPr lang="en-US" altLang="zh-CN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DB02469D-609A-4189-9832-2EFEB781800A}"/>
                  </a:ext>
                </a:extLst>
              </p:cNvPr>
              <p:cNvGrpSpPr/>
              <p:nvPr/>
            </p:nvGrpSpPr>
            <p:grpSpPr>
              <a:xfrm>
                <a:off x="5038861" y="262025"/>
                <a:ext cx="3259307" cy="793360"/>
                <a:chOff x="6411532" y="273317"/>
                <a:chExt cx="4641343" cy="1057809"/>
              </a:xfrm>
            </p:grpSpPr>
            <p:sp>
              <p:nvSpPr>
                <p:cNvPr id="28" name="TextBox 34">
                  <a:extLst>
                    <a:ext uri="{FF2B5EF4-FFF2-40B4-BE49-F238E27FC236}">
                      <a16:creationId xmlns:a16="http://schemas.microsoft.com/office/drawing/2014/main" id="{8F7D5EF1-D8F5-44B2-B89E-FA3A3F7F9D05}"/>
                    </a:ext>
                  </a:extLst>
                </p:cNvPr>
                <p:cNvSpPr txBox="1"/>
                <p:nvPr/>
              </p:nvSpPr>
              <p:spPr>
                <a:xfrm>
                  <a:off x="6820766" y="273317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s-EC" altLang="zh-CN" sz="1600" b="1" dirty="0">
                      <a:solidFill>
                        <a:srgbClr val="FFC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Problema</a:t>
                  </a:r>
                </a:p>
              </p:txBody>
            </p:sp>
            <p:sp>
              <p:nvSpPr>
                <p:cNvPr id="29" name="TextBox 36">
                  <a:extLst>
                    <a:ext uri="{FF2B5EF4-FFF2-40B4-BE49-F238E27FC236}">
                      <a16:creationId xmlns:a16="http://schemas.microsoft.com/office/drawing/2014/main" id="{822DBFAF-6FFF-4530-9364-F16D4901F3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11532" y="1010758"/>
                  <a:ext cx="4263390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s-E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marL="171450" indent="-171450" algn="just">
                    <a:lnSpc>
                      <a:spcPct val="120000"/>
                    </a:lnSpc>
                    <a:buFont typeface="Wingdings" panose="05000000000000000000" pitchFamily="2" charset="2"/>
                    <a:buChar char="v"/>
                  </a:pPr>
                  <a:r>
                    <a:rPr lang="es-ES" altLang="zh-CN" sz="12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Gestión de la Cultura sin estrategias claras.</a:t>
                  </a:r>
                </a:p>
                <a:p>
                  <a:pPr marL="171450" indent="-171450" algn="just">
                    <a:lnSpc>
                      <a:spcPct val="120000"/>
                    </a:lnSpc>
                    <a:buFont typeface="Wingdings" panose="05000000000000000000" pitchFamily="2" charset="2"/>
                    <a:buChar char="v"/>
                  </a:pPr>
                  <a:endParaRPr lang="es-ES" altLang="zh-CN" sz="5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marL="171450" indent="-171450" algn="just">
                    <a:lnSpc>
                      <a:spcPct val="120000"/>
                    </a:lnSpc>
                    <a:buFont typeface="Wingdings" panose="05000000000000000000" pitchFamily="2" charset="2"/>
                    <a:buChar char="v"/>
                  </a:pPr>
                  <a:r>
                    <a:rPr lang="es-ES" altLang="zh-CN" sz="12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Los niveles de desempeño y cumplimiento del talento humano no favorece la competitividad del sector Cooperativo Segmento 1. </a:t>
                  </a:r>
                </a:p>
                <a:p>
                  <a:pPr marL="171450" indent="-171450" algn="just">
                    <a:lnSpc>
                      <a:spcPct val="120000"/>
                    </a:lnSpc>
                    <a:buFont typeface="Wingdings" panose="05000000000000000000" pitchFamily="2" charset="2"/>
                    <a:buChar char="v"/>
                  </a:pPr>
                  <a:endParaRPr lang="es-ES" altLang="zh-CN" sz="5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marL="171450" indent="-171450" algn="just">
                    <a:lnSpc>
                      <a:spcPct val="120000"/>
                    </a:lnSpc>
                    <a:buFont typeface="Wingdings" panose="05000000000000000000" pitchFamily="2" charset="2"/>
                    <a:buChar char="v"/>
                  </a:pPr>
                  <a:r>
                    <a:rPr lang="es-ES" altLang="zh-CN" sz="12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No todas las COAC cuentan con un estudio de su Cultura.</a:t>
                  </a:r>
                  <a:endPara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731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>
            <a:extLst>
              <a:ext uri="{FF2B5EF4-FFF2-40B4-BE49-F238E27FC236}">
                <a16:creationId xmlns:a16="http://schemas.microsoft.com/office/drawing/2014/main" id="{BFC8D279-99AD-4671-A899-B2F1275097B0}"/>
              </a:ext>
            </a:extLst>
          </p:cNvPr>
          <p:cNvGrpSpPr/>
          <p:nvPr/>
        </p:nvGrpSpPr>
        <p:grpSpPr>
          <a:xfrm>
            <a:off x="0" y="1021766"/>
            <a:ext cx="3259950" cy="3195985"/>
            <a:chOff x="2937363" y="1107240"/>
            <a:chExt cx="3259950" cy="3195985"/>
          </a:xfrm>
        </p:grpSpPr>
        <p:sp>
          <p:nvSpPr>
            <p:cNvPr id="3" name="îṣļîḑé-Oval 5">
              <a:extLst>
                <a:ext uri="{FF2B5EF4-FFF2-40B4-BE49-F238E27FC236}">
                  <a16:creationId xmlns:a16="http://schemas.microsoft.com/office/drawing/2014/main" id="{06C06F16-00B0-45FC-BA84-D205DCCA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249" y="1830694"/>
              <a:ext cx="1742984" cy="1744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" name="îṣļîḑé-Freeform: Shape 6">
              <a:extLst>
                <a:ext uri="{FF2B5EF4-FFF2-40B4-BE49-F238E27FC236}">
                  <a16:creationId xmlns:a16="http://schemas.microsoft.com/office/drawing/2014/main" id="{EC70AF07-2C43-4C95-869F-529B43952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057" y="1828246"/>
              <a:ext cx="1548368" cy="646275"/>
            </a:xfrm>
            <a:custGeom>
              <a:avLst/>
              <a:gdLst>
                <a:gd name="T0" fmla="*/ 969 w 1024"/>
                <a:gd name="T1" fmla="*/ 171 h 427"/>
                <a:gd name="T2" fmla="*/ 782 w 1024"/>
                <a:gd name="T3" fmla="*/ 46 h 427"/>
                <a:gd name="T4" fmla="*/ 562 w 1024"/>
                <a:gd name="T5" fmla="*/ 3 h 427"/>
                <a:gd name="T6" fmla="*/ 342 w 1024"/>
                <a:gd name="T7" fmla="*/ 46 h 427"/>
                <a:gd name="T8" fmla="*/ 156 w 1024"/>
                <a:gd name="T9" fmla="*/ 171 h 427"/>
                <a:gd name="T10" fmla="*/ 30 w 1024"/>
                <a:gd name="T11" fmla="*/ 357 h 427"/>
                <a:gd name="T12" fmla="*/ 29 w 1024"/>
                <a:gd name="T13" fmla="*/ 357 h 427"/>
                <a:gd name="T14" fmla="*/ 154 w 1024"/>
                <a:gd name="T15" fmla="*/ 169 h 427"/>
                <a:gd name="T16" fmla="*/ 341 w 1024"/>
                <a:gd name="T17" fmla="*/ 44 h 427"/>
                <a:gd name="T18" fmla="*/ 562 w 1024"/>
                <a:gd name="T19" fmla="*/ 0 h 427"/>
                <a:gd name="T20" fmla="*/ 783 w 1024"/>
                <a:gd name="T21" fmla="*/ 44 h 427"/>
                <a:gd name="T22" fmla="*/ 971 w 1024"/>
                <a:gd name="T23" fmla="*/ 169 h 427"/>
                <a:gd name="T24" fmla="*/ 969 w 1024"/>
                <a:gd name="T25" fmla="*/ 17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427">
                  <a:moveTo>
                    <a:pt x="969" y="171"/>
                  </a:moveTo>
                  <a:cubicBezTo>
                    <a:pt x="916" y="117"/>
                    <a:pt x="852" y="75"/>
                    <a:pt x="782" y="46"/>
                  </a:cubicBezTo>
                  <a:cubicBezTo>
                    <a:pt x="713" y="17"/>
                    <a:pt x="638" y="2"/>
                    <a:pt x="562" y="3"/>
                  </a:cubicBezTo>
                  <a:cubicBezTo>
                    <a:pt x="487" y="2"/>
                    <a:pt x="412" y="17"/>
                    <a:pt x="342" y="46"/>
                  </a:cubicBezTo>
                  <a:cubicBezTo>
                    <a:pt x="273" y="75"/>
                    <a:pt x="209" y="117"/>
                    <a:pt x="156" y="171"/>
                  </a:cubicBezTo>
                  <a:cubicBezTo>
                    <a:pt x="102" y="224"/>
                    <a:pt x="59" y="288"/>
                    <a:pt x="30" y="357"/>
                  </a:cubicBezTo>
                  <a:cubicBezTo>
                    <a:pt x="1" y="427"/>
                    <a:pt x="0" y="426"/>
                    <a:pt x="29" y="357"/>
                  </a:cubicBezTo>
                  <a:cubicBezTo>
                    <a:pt x="58" y="287"/>
                    <a:pt x="101" y="223"/>
                    <a:pt x="154" y="169"/>
                  </a:cubicBezTo>
                  <a:cubicBezTo>
                    <a:pt x="207" y="116"/>
                    <a:pt x="271" y="73"/>
                    <a:pt x="341" y="44"/>
                  </a:cubicBezTo>
                  <a:cubicBezTo>
                    <a:pt x="411" y="15"/>
                    <a:pt x="487" y="0"/>
                    <a:pt x="562" y="0"/>
                  </a:cubicBezTo>
                  <a:cubicBezTo>
                    <a:pt x="638" y="0"/>
                    <a:pt x="714" y="15"/>
                    <a:pt x="783" y="44"/>
                  </a:cubicBezTo>
                  <a:cubicBezTo>
                    <a:pt x="853" y="73"/>
                    <a:pt x="917" y="116"/>
                    <a:pt x="971" y="169"/>
                  </a:cubicBezTo>
                  <a:cubicBezTo>
                    <a:pt x="1024" y="223"/>
                    <a:pt x="1022" y="224"/>
                    <a:pt x="969" y="171"/>
                  </a:cubicBezTo>
                  <a:close/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îṣļîḑé-Freeform: Shape 7">
              <a:extLst>
                <a:ext uri="{FF2B5EF4-FFF2-40B4-BE49-F238E27FC236}">
                  <a16:creationId xmlns:a16="http://schemas.microsoft.com/office/drawing/2014/main" id="{5939B648-E8EB-4A67-ADAF-5187C258D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860" y="1447580"/>
              <a:ext cx="1250934" cy="1250934"/>
            </a:xfrm>
            <a:custGeom>
              <a:avLst/>
              <a:gdLst>
                <a:gd name="T0" fmla="*/ 827 w 827"/>
                <a:gd name="T1" fmla="*/ 827 h 827"/>
                <a:gd name="T2" fmla="*/ 788 w 827"/>
                <a:gd name="T3" fmla="*/ 827 h 827"/>
                <a:gd name="T4" fmla="*/ 0 w 827"/>
                <a:gd name="T5" fmla="*/ 40 h 827"/>
                <a:gd name="T6" fmla="*/ 0 w 827"/>
                <a:gd name="T7" fmla="*/ 0 h 827"/>
                <a:gd name="T8" fmla="*/ 585 w 827"/>
                <a:gd name="T9" fmla="*/ 242 h 827"/>
                <a:gd name="T10" fmla="*/ 827 w 827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27">
                  <a:moveTo>
                    <a:pt x="827" y="827"/>
                  </a:moveTo>
                  <a:cubicBezTo>
                    <a:pt x="788" y="827"/>
                    <a:pt x="788" y="827"/>
                    <a:pt x="788" y="827"/>
                  </a:cubicBezTo>
                  <a:cubicBezTo>
                    <a:pt x="788" y="395"/>
                    <a:pt x="436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0" y="0"/>
                    <a:pt x="429" y="86"/>
                    <a:pt x="585" y="242"/>
                  </a:cubicBezTo>
                  <a:cubicBezTo>
                    <a:pt x="742" y="399"/>
                    <a:pt x="827" y="607"/>
                    <a:pt x="827" y="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îṣļîḑé-Freeform: Shape 8">
              <a:extLst>
                <a:ext uri="{FF2B5EF4-FFF2-40B4-BE49-F238E27FC236}">
                  <a16:creationId xmlns:a16="http://schemas.microsoft.com/office/drawing/2014/main" id="{545C44A5-59D0-4068-9D42-FCCAF5814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256" y="1447580"/>
              <a:ext cx="1254606" cy="1250934"/>
            </a:xfrm>
            <a:custGeom>
              <a:avLst/>
              <a:gdLst>
                <a:gd name="T0" fmla="*/ 40 w 830"/>
                <a:gd name="T1" fmla="*/ 827 h 827"/>
                <a:gd name="T2" fmla="*/ 0 w 830"/>
                <a:gd name="T3" fmla="*/ 827 h 827"/>
                <a:gd name="T4" fmla="*/ 244 w 830"/>
                <a:gd name="T5" fmla="*/ 242 h 827"/>
                <a:gd name="T6" fmla="*/ 830 w 830"/>
                <a:gd name="T7" fmla="*/ 0 h 827"/>
                <a:gd name="T8" fmla="*/ 830 w 830"/>
                <a:gd name="T9" fmla="*/ 40 h 827"/>
                <a:gd name="T10" fmla="*/ 40 w 830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27">
                  <a:moveTo>
                    <a:pt x="40" y="827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607"/>
                    <a:pt x="87" y="399"/>
                    <a:pt x="244" y="242"/>
                  </a:cubicBezTo>
                  <a:cubicBezTo>
                    <a:pt x="400" y="86"/>
                    <a:pt x="610" y="0"/>
                    <a:pt x="830" y="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394" y="40"/>
                    <a:pt x="40" y="395"/>
                    <a:pt x="40" y="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îṣļîḑé-Freeform: Shape 9">
              <a:extLst>
                <a:ext uri="{FF2B5EF4-FFF2-40B4-BE49-F238E27FC236}">
                  <a16:creationId xmlns:a16="http://schemas.microsoft.com/office/drawing/2014/main" id="{8065A22E-028F-4620-AA73-B3F826FD5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256" y="2698514"/>
              <a:ext cx="1254606" cy="1255830"/>
            </a:xfrm>
            <a:custGeom>
              <a:avLst/>
              <a:gdLst>
                <a:gd name="T0" fmla="*/ 830 w 830"/>
                <a:gd name="T1" fmla="*/ 830 h 830"/>
                <a:gd name="T2" fmla="*/ 244 w 830"/>
                <a:gd name="T3" fmla="*/ 587 h 830"/>
                <a:gd name="T4" fmla="*/ 0 w 830"/>
                <a:gd name="T5" fmla="*/ 0 h 830"/>
                <a:gd name="T6" fmla="*/ 40 w 830"/>
                <a:gd name="T7" fmla="*/ 0 h 830"/>
                <a:gd name="T8" fmla="*/ 830 w 830"/>
                <a:gd name="T9" fmla="*/ 791 h 830"/>
                <a:gd name="T10" fmla="*/ 830 w 830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30">
                  <a:moveTo>
                    <a:pt x="830" y="830"/>
                  </a:moveTo>
                  <a:cubicBezTo>
                    <a:pt x="610" y="830"/>
                    <a:pt x="400" y="743"/>
                    <a:pt x="244" y="587"/>
                  </a:cubicBezTo>
                  <a:cubicBezTo>
                    <a:pt x="87" y="430"/>
                    <a:pt x="0" y="224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36"/>
                    <a:pt x="394" y="791"/>
                    <a:pt x="830" y="791"/>
                  </a:cubicBezTo>
                  <a:lnTo>
                    <a:pt x="830" y="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îṣļîḑé-Freeform: Shape 10">
              <a:extLst>
                <a:ext uri="{FF2B5EF4-FFF2-40B4-BE49-F238E27FC236}">
                  <a16:creationId xmlns:a16="http://schemas.microsoft.com/office/drawing/2014/main" id="{0DF1B98E-469F-4E82-8B5E-7883CF3B3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860" y="2698514"/>
              <a:ext cx="1250934" cy="1255830"/>
            </a:xfrm>
            <a:custGeom>
              <a:avLst/>
              <a:gdLst>
                <a:gd name="T0" fmla="*/ 0 w 827"/>
                <a:gd name="T1" fmla="*/ 830 h 830"/>
                <a:gd name="T2" fmla="*/ 0 w 827"/>
                <a:gd name="T3" fmla="*/ 791 h 830"/>
                <a:gd name="T4" fmla="*/ 788 w 827"/>
                <a:gd name="T5" fmla="*/ 0 h 830"/>
                <a:gd name="T6" fmla="*/ 827 w 827"/>
                <a:gd name="T7" fmla="*/ 0 h 830"/>
                <a:gd name="T8" fmla="*/ 585 w 827"/>
                <a:gd name="T9" fmla="*/ 587 h 830"/>
                <a:gd name="T10" fmla="*/ 0 w 827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30">
                  <a:moveTo>
                    <a:pt x="0" y="830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436" y="791"/>
                    <a:pt x="788" y="436"/>
                    <a:pt x="788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7" y="224"/>
                    <a:pt x="742" y="430"/>
                    <a:pt x="585" y="587"/>
                  </a:cubicBezTo>
                  <a:cubicBezTo>
                    <a:pt x="429" y="743"/>
                    <a:pt x="220" y="830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" name="îṣļîḑé-Oval 11">
              <a:extLst>
                <a:ext uri="{FF2B5EF4-FFF2-40B4-BE49-F238E27FC236}">
                  <a16:creationId xmlns:a16="http://schemas.microsoft.com/office/drawing/2014/main" id="{96E1EC0D-4AA3-42FA-88A5-74C647D7B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885" y="1415756"/>
              <a:ext cx="121177" cy="1211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îṣļîḑé-Oval 12">
              <a:extLst>
                <a:ext uri="{FF2B5EF4-FFF2-40B4-BE49-F238E27FC236}">
                  <a16:creationId xmlns:a16="http://schemas.microsoft.com/office/drawing/2014/main" id="{2A6F6AA3-1569-4F10-8AA4-7CD4ABFEA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885" y="3861318"/>
              <a:ext cx="121177" cy="1211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" name="îṣļîḑé-Oval 13">
              <a:extLst>
                <a:ext uri="{FF2B5EF4-FFF2-40B4-BE49-F238E27FC236}">
                  <a16:creationId xmlns:a16="http://schemas.microsoft.com/office/drawing/2014/main" id="{886339D2-5DB9-4522-A314-87E50ECA9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442" y="2638538"/>
              <a:ext cx="123625" cy="1224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îṣļîḑé-Freeform: Shape 14">
              <a:extLst>
                <a:ext uri="{FF2B5EF4-FFF2-40B4-BE49-F238E27FC236}">
                  <a16:creationId xmlns:a16="http://schemas.microsoft.com/office/drawing/2014/main" id="{187E6204-EC16-4FDC-B203-4A60A6C9F8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7506" y="2254199"/>
              <a:ext cx="1387055" cy="1318400"/>
            </a:xfrm>
            <a:custGeom>
              <a:avLst/>
              <a:gdLst>
                <a:gd name="T0" fmla="*/ 691 w 921"/>
                <a:gd name="T1" fmla="*/ 0 h 875"/>
                <a:gd name="T2" fmla="*/ 0 w 921"/>
                <a:gd name="T3" fmla="*/ 602 h 875"/>
                <a:gd name="T4" fmla="*/ 268 w 921"/>
                <a:gd name="T5" fmla="*/ 870 h 875"/>
                <a:gd name="T6" fmla="*/ 344 w 921"/>
                <a:gd name="T7" fmla="*/ 875 h 875"/>
                <a:gd name="T8" fmla="*/ 921 w 921"/>
                <a:gd name="T9" fmla="*/ 299 h 875"/>
                <a:gd name="T10" fmla="*/ 916 w 921"/>
                <a:gd name="T11" fmla="*/ 224 h 875"/>
                <a:gd name="T12" fmla="*/ 691 w 92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875">
                  <a:moveTo>
                    <a:pt x="691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268" y="870"/>
                    <a:pt x="268" y="870"/>
                    <a:pt x="268" y="870"/>
                  </a:cubicBezTo>
                  <a:cubicBezTo>
                    <a:pt x="293" y="873"/>
                    <a:pt x="318" y="875"/>
                    <a:pt x="344" y="875"/>
                  </a:cubicBezTo>
                  <a:cubicBezTo>
                    <a:pt x="663" y="875"/>
                    <a:pt x="921" y="617"/>
                    <a:pt x="921" y="299"/>
                  </a:cubicBezTo>
                  <a:cubicBezTo>
                    <a:pt x="921" y="273"/>
                    <a:pt x="919" y="249"/>
                    <a:pt x="916" y="224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îṣļîḑé-Freeform: Shape 15">
              <a:extLst>
                <a:ext uri="{FF2B5EF4-FFF2-40B4-BE49-F238E27FC236}">
                  <a16:creationId xmlns:a16="http://schemas.microsoft.com/office/drawing/2014/main" id="{0695C204-1E0C-48DE-A86D-D9C23C8C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294" y="2699737"/>
              <a:ext cx="873941" cy="875165"/>
            </a:xfrm>
            <a:custGeom>
              <a:avLst/>
              <a:gdLst>
                <a:gd name="T0" fmla="*/ 1 w 578"/>
                <a:gd name="T1" fmla="*/ 578 h 578"/>
                <a:gd name="T2" fmla="*/ 1 w 578"/>
                <a:gd name="T3" fmla="*/ 578 h 578"/>
                <a:gd name="T4" fmla="*/ 1 w 578"/>
                <a:gd name="T5" fmla="*/ 578 h 578"/>
                <a:gd name="T6" fmla="*/ 0 w 578"/>
                <a:gd name="T7" fmla="*/ 578 h 578"/>
                <a:gd name="T8" fmla="*/ 0 w 578"/>
                <a:gd name="T9" fmla="*/ 578 h 578"/>
                <a:gd name="T10" fmla="*/ 0 w 578"/>
                <a:gd name="T11" fmla="*/ 578 h 578"/>
                <a:gd name="T12" fmla="*/ 578 w 578"/>
                <a:gd name="T13" fmla="*/ 1 h 578"/>
                <a:gd name="T14" fmla="*/ 578 w 578"/>
                <a:gd name="T15" fmla="*/ 1 h 578"/>
                <a:gd name="T16" fmla="*/ 578 w 578"/>
                <a:gd name="T17" fmla="*/ 1 h 578"/>
                <a:gd name="T18" fmla="*/ 578 w 578"/>
                <a:gd name="T19" fmla="*/ 0 h 578"/>
                <a:gd name="T20" fmla="*/ 578 w 578"/>
                <a:gd name="T21" fmla="*/ 0 h 578"/>
                <a:gd name="T22" fmla="*/ 578 w 578"/>
                <a:gd name="T23" fmla="*/ 0 h 578"/>
                <a:gd name="T24" fmla="*/ 578 w 578"/>
                <a:gd name="T25" fmla="*/ 0 h 578"/>
                <a:gd name="T26" fmla="*/ 578 w 578"/>
                <a:gd name="T27" fmla="*/ 0 h 578"/>
                <a:gd name="T28" fmla="*/ 578 w 578"/>
                <a:gd name="T2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8" h="578">
                  <a:moveTo>
                    <a:pt x="1" y="578"/>
                  </a:moveTo>
                  <a:cubicBezTo>
                    <a:pt x="1" y="578"/>
                    <a:pt x="1" y="578"/>
                    <a:pt x="1" y="578"/>
                  </a:cubicBezTo>
                  <a:cubicBezTo>
                    <a:pt x="1" y="578"/>
                    <a:pt x="1" y="578"/>
                    <a:pt x="1" y="578"/>
                  </a:cubicBezTo>
                  <a:moveTo>
                    <a:pt x="0" y="578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0" y="578"/>
                    <a:pt x="0" y="578"/>
                  </a:cubicBezTo>
                  <a:moveTo>
                    <a:pt x="578" y="1"/>
                  </a:moveTo>
                  <a:cubicBezTo>
                    <a:pt x="578" y="1"/>
                    <a:pt x="578" y="1"/>
                    <a:pt x="578" y="1"/>
                  </a:cubicBezTo>
                  <a:cubicBezTo>
                    <a:pt x="578" y="1"/>
                    <a:pt x="578" y="1"/>
                    <a:pt x="578" y="1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</a:path>
              </a:pathLst>
            </a:custGeom>
            <a:solidFill>
              <a:srgbClr val="DC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îṣļîḑé-Oval 16">
              <a:extLst>
                <a:ext uri="{FF2B5EF4-FFF2-40B4-BE49-F238E27FC236}">
                  <a16:creationId xmlns:a16="http://schemas.microsoft.com/office/drawing/2014/main" id="{AC8FB1A5-A0E5-4D97-883A-C6351D67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729" y="2009399"/>
              <a:ext cx="1385574" cy="1386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îṣļîḑé-Oval 17">
              <a:extLst>
                <a:ext uri="{FF2B5EF4-FFF2-40B4-BE49-F238E27FC236}">
                  <a16:creationId xmlns:a16="http://schemas.microsoft.com/office/drawing/2014/main" id="{2032B02B-3BD4-4963-B659-1F7AC187E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643" y="2022862"/>
              <a:ext cx="1354974" cy="1354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îṣļîḑé-Freeform: Shape 18">
              <a:extLst>
                <a:ext uri="{FF2B5EF4-FFF2-40B4-BE49-F238E27FC236}">
                  <a16:creationId xmlns:a16="http://schemas.microsoft.com/office/drawing/2014/main" id="{ECD193DC-9724-4A40-8910-AF044211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828" y="2581008"/>
              <a:ext cx="632812" cy="587523"/>
            </a:xfrm>
            <a:custGeom>
              <a:avLst/>
              <a:gdLst>
                <a:gd name="T0" fmla="*/ 418 w 418"/>
                <a:gd name="T1" fmla="*/ 175 h 389"/>
                <a:gd name="T2" fmla="*/ 244 w 418"/>
                <a:gd name="T3" fmla="*/ 0 h 389"/>
                <a:gd name="T4" fmla="*/ 0 w 418"/>
                <a:gd name="T5" fmla="*/ 188 h 389"/>
                <a:gd name="T6" fmla="*/ 201 w 418"/>
                <a:gd name="T7" fmla="*/ 389 h 389"/>
                <a:gd name="T8" fmla="*/ 418 w 418"/>
                <a:gd name="T9" fmla="*/ 17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389">
                  <a:moveTo>
                    <a:pt x="418" y="175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01" y="389"/>
                    <a:pt x="201" y="389"/>
                    <a:pt x="201" y="389"/>
                  </a:cubicBezTo>
                  <a:cubicBezTo>
                    <a:pt x="304" y="359"/>
                    <a:pt x="387" y="278"/>
                    <a:pt x="418" y="175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îṣļîḑé-Oval 19">
              <a:extLst>
                <a:ext uri="{FF2B5EF4-FFF2-40B4-BE49-F238E27FC236}">
                  <a16:creationId xmlns:a16="http://schemas.microsoft.com/office/drawing/2014/main" id="{15ADFAF3-D2C7-4226-AA34-E42E6DCC6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811" y="2216255"/>
              <a:ext cx="970637" cy="97308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îṣļîḑé-Oval 20">
              <a:extLst>
                <a:ext uri="{FF2B5EF4-FFF2-40B4-BE49-F238E27FC236}">
                  <a16:creationId xmlns:a16="http://schemas.microsoft.com/office/drawing/2014/main" id="{4AD343CB-9AE6-4F5C-A914-3BB782C1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051" y="2229719"/>
              <a:ext cx="946157" cy="9596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îṣļîḑé-Freeform: Shape 21">
              <a:extLst>
                <a:ext uri="{FF2B5EF4-FFF2-40B4-BE49-F238E27FC236}">
                  <a16:creationId xmlns:a16="http://schemas.microsoft.com/office/drawing/2014/main" id="{967627C6-6AD0-4566-80A9-870C325F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604" y="2610385"/>
              <a:ext cx="238682" cy="266834"/>
            </a:xfrm>
            <a:custGeom>
              <a:avLst/>
              <a:gdLst>
                <a:gd name="T0" fmla="*/ 101 w 158"/>
                <a:gd name="T1" fmla="*/ 176 h 176"/>
                <a:gd name="T2" fmla="*/ 158 w 158"/>
                <a:gd name="T3" fmla="*/ 61 h 176"/>
                <a:gd name="T4" fmla="*/ 144 w 158"/>
                <a:gd name="T5" fmla="*/ 0 h 176"/>
                <a:gd name="T6" fmla="*/ 0 w 158"/>
                <a:gd name="T7" fmla="*/ 74 h 176"/>
                <a:gd name="T8" fmla="*/ 101 w 158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76">
                  <a:moveTo>
                    <a:pt x="101" y="176"/>
                  </a:moveTo>
                  <a:cubicBezTo>
                    <a:pt x="135" y="149"/>
                    <a:pt x="158" y="107"/>
                    <a:pt x="158" y="61"/>
                  </a:cubicBezTo>
                  <a:cubicBezTo>
                    <a:pt x="158" y="39"/>
                    <a:pt x="153" y="18"/>
                    <a:pt x="144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1" y="176"/>
                    <a:pt x="101" y="176"/>
                    <a:pt x="101" y="176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îṣļîḑé-Oval 22">
              <a:extLst>
                <a:ext uri="{FF2B5EF4-FFF2-40B4-BE49-F238E27FC236}">
                  <a16:creationId xmlns:a16="http://schemas.microsoft.com/office/drawing/2014/main" id="{35B090B1-3AC4-4D22-97CB-F4F583E21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731" y="2467176"/>
              <a:ext cx="468795" cy="4700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1" name="îṣļîḑé-Oval 23">
              <a:extLst>
                <a:ext uri="{FF2B5EF4-FFF2-40B4-BE49-F238E27FC236}">
                  <a16:creationId xmlns:a16="http://schemas.microsoft.com/office/drawing/2014/main" id="{45FBC855-3D55-41BC-AC7B-80E365361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195" y="2480640"/>
              <a:ext cx="443090" cy="4430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îṣļîḑé-Freeform: Shape 24">
              <a:extLst>
                <a:ext uri="{FF2B5EF4-FFF2-40B4-BE49-F238E27FC236}">
                  <a16:creationId xmlns:a16="http://schemas.microsoft.com/office/drawing/2014/main" id="{9FF9D5EC-3FA1-430D-9711-6AC9CC4A7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853" y="3183219"/>
              <a:ext cx="79560" cy="6120"/>
            </a:xfrm>
            <a:custGeom>
              <a:avLst/>
              <a:gdLst>
                <a:gd name="T0" fmla="*/ 0 w 53"/>
                <a:gd name="T1" fmla="*/ 0 h 4"/>
                <a:gd name="T2" fmla="*/ 0 w 53"/>
                <a:gd name="T3" fmla="*/ 0 h 4"/>
                <a:gd name="T4" fmla="*/ 50 w 53"/>
                <a:gd name="T5" fmla="*/ 4 h 4"/>
                <a:gd name="T6" fmla="*/ 53 w 53"/>
                <a:gd name="T7" fmla="*/ 4 h 4"/>
                <a:gd name="T8" fmla="*/ 53 w 53"/>
                <a:gd name="T9" fmla="*/ 4 h 4"/>
                <a:gd name="T10" fmla="*/ 50 w 53"/>
                <a:gd name="T11" fmla="*/ 4 h 4"/>
                <a:gd name="T12" fmla="*/ 0 w 5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33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3" y="4"/>
                    <a:pt x="17" y="2"/>
                    <a:pt x="0" y="0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3" name="îṣļîḑé-Oval 25">
              <a:extLst>
                <a:ext uri="{FF2B5EF4-FFF2-40B4-BE49-F238E27FC236}">
                  <a16:creationId xmlns:a16="http://schemas.microsoft.com/office/drawing/2014/main" id="{0924ED10-8C9C-42DE-9AB0-DA04997CF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880" y="2638538"/>
              <a:ext cx="123625" cy="122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4" name="Group 292">
              <a:extLst>
                <a:ext uri="{FF2B5EF4-FFF2-40B4-BE49-F238E27FC236}">
                  <a16:creationId xmlns:a16="http://schemas.microsoft.com/office/drawing/2014/main" id="{EF7776CD-8135-4028-ABF4-57AF2C2765DE}"/>
                </a:ext>
              </a:extLst>
            </p:cNvPr>
            <p:cNvGrpSpPr/>
            <p:nvPr/>
          </p:nvGrpSpPr>
          <p:grpSpPr>
            <a:xfrm>
              <a:off x="4547182" y="2204018"/>
              <a:ext cx="657070" cy="539788"/>
              <a:chOff x="6078538" y="3000376"/>
              <a:chExt cx="852197" cy="700088"/>
            </a:xfrm>
          </p:grpSpPr>
          <p:sp>
            <p:nvSpPr>
              <p:cNvPr id="87" name="îṣļîḑé-Oval 293">
                <a:extLst>
                  <a:ext uri="{FF2B5EF4-FFF2-40B4-BE49-F238E27FC236}">
                    <a16:creationId xmlns:a16="http://schemas.microsoft.com/office/drawing/2014/main" id="{E05CD572-786C-4625-BD8E-1C4472938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8" y="3625851"/>
                <a:ext cx="65088" cy="74613"/>
              </a:xfrm>
              <a:prstGeom prst="ellipse">
                <a:avLst/>
              </a:prstGeom>
              <a:solidFill>
                <a:srgbClr val="A8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0" name="îṣļîḑé-Freeform: Shape 296">
                <a:extLst>
                  <a:ext uri="{FF2B5EF4-FFF2-40B4-BE49-F238E27FC236}">
                    <a16:creationId xmlns:a16="http://schemas.microsoft.com/office/drawing/2014/main" id="{815E70FA-CA41-4526-A52C-A5B506E26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3000376"/>
                <a:ext cx="53975" cy="244475"/>
              </a:xfrm>
              <a:custGeom>
                <a:avLst/>
                <a:gdLst>
                  <a:gd name="T0" fmla="*/ 21 w 34"/>
                  <a:gd name="T1" fmla="*/ 0 h 154"/>
                  <a:gd name="T2" fmla="*/ 34 w 34"/>
                  <a:gd name="T3" fmla="*/ 4 h 154"/>
                  <a:gd name="T4" fmla="*/ 15 w 34"/>
                  <a:gd name="T5" fmla="*/ 151 h 154"/>
                  <a:gd name="T6" fmla="*/ 0 w 34"/>
                  <a:gd name="T7" fmla="*/ 154 h 154"/>
                  <a:gd name="T8" fmla="*/ 21 w 34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4">
                    <a:moveTo>
                      <a:pt x="21" y="0"/>
                    </a:moveTo>
                    <a:lnTo>
                      <a:pt x="34" y="4"/>
                    </a:lnTo>
                    <a:lnTo>
                      <a:pt x="15" y="151"/>
                    </a:lnTo>
                    <a:lnTo>
                      <a:pt x="0" y="15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1" name="íṩľíḍè-Freeform: Shape 297">
                <a:extLst>
                  <a:ext uri="{FF2B5EF4-FFF2-40B4-BE49-F238E27FC236}">
                    <a16:creationId xmlns:a16="http://schemas.microsoft.com/office/drawing/2014/main" id="{83E65C21-4943-4A38-BDF2-6FC7E8379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0050" y="3430589"/>
                <a:ext cx="58738" cy="261938"/>
              </a:xfrm>
              <a:custGeom>
                <a:avLst/>
                <a:gdLst>
                  <a:gd name="T0" fmla="*/ 26 w 37"/>
                  <a:gd name="T1" fmla="*/ 5 h 165"/>
                  <a:gd name="T2" fmla="*/ 0 w 37"/>
                  <a:gd name="T3" fmla="*/ 164 h 165"/>
                  <a:gd name="T4" fmla="*/ 10 w 37"/>
                  <a:gd name="T5" fmla="*/ 165 h 165"/>
                  <a:gd name="T6" fmla="*/ 37 w 37"/>
                  <a:gd name="T7" fmla="*/ 0 h 165"/>
                  <a:gd name="T8" fmla="*/ 36 w 37"/>
                  <a:gd name="T9" fmla="*/ 0 h 165"/>
                  <a:gd name="T10" fmla="*/ 26 w 37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5">
                    <a:moveTo>
                      <a:pt x="26" y="5"/>
                    </a:moveTo>
                    <a:lnTo>
                      <a:pt x="0" y="164"/>
                    </a:lnTo>
                    <a:lnTo>
                      <a:pt x="10" y="165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3" name="íṩľíḍè-Freeform: Shape 299">
                <a:extLst>
                  <a:ext uri="{FF2B5EF4-FFF2-40B4-BE49-F238E27FC236}">
                    <a16:creationId xmlns:a16="http://schemas.microsoft.com/office/drawing/2014/main" id="{99004220-222C-4234-9382-6F16C45B6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3863" y="3229286"/>
                <a:ext cx="156872" cy="186653"/>
              </a:xfrm>
              <a:custGeom>
                <a:avLst/>
                <a:gdLst>
                  <a:gd name="connsiteX0" fmla="*/ 2011 w 156872"/>
                  <a:gd name="connsiteY0" fmla="*/ 96556 h 186653"/>
                  <a:gd name="connsiteX1" fmla="*/ 1966 w 156872"/>
                  <a:gd name="connsiteY1" fmla="*/ 96893 h 186653"/>
                  <a:gd name="connsiteX2" fmla="*/ 2926 w 156872"/>
                  <a:gd name="connsiteY2" fmla="*/ 101152 h 186653"/>
                  <a:gd name="connsiteX3" fmla="*/ 20091 w 156872"/>
                  <a:gd name="connsiteY3" fmla="*/ 34045 h 186653"/>
                  <a:gd name="connsiteX4" fmla="*/ 19655 w 156872"/>
                  <a:gd name="connsiteY4" fmla="*/ 34451 h 186653"/>
                  <a:gd name="connsiteX5" fmla="*/ 18215 w 156872"/>
                  <a:gd name="connsiteY5" fmla="*/ 37683 h 186653"/>
                  <a:gd name="connsiteX6" fmla="*/ 76435 w 156872"/>
                  <a:gd name="connsiteY6" fmla="*/ 68 h 186653"/>
                  <a:gd name="connsiteX7" fmla="*/ 156790 w 156872"/>
                  <a:gd name="connsiteY7" fmla="*/ 90408 h 186653"/>
                  <a:gd name="connsiteX8" fmla="*/ 112418 w 156872"/>
                  <a:gd name="connsiteY8" fmla="*/ 179061 h 186653"/>
                  <a:gd name="connsiteX9" fmla="*/ 82399 w 156872"/>
                  <a:gd name="connsiteY9" fmla="*/ 186619 h 186653"/>
                  <a:gd name="connsiteX10" fmla="*/ 82550 w 156872"/>
                  <a:gd name="connsiteY10" fmla="*/ 186653 h 186653"/>
                  <a:gd name="connsiteX11" fmla="*/ 82382 w 156872"/>
                  <a:gd name="connsiteY11" fmla="*/ 186623 h 186653"/>
                  <a:gd name="connsiteX12" fmla="*/ 82315 w 156872"/>
                  <a:gd name="connsiteY12" fmla="*/ 186640 h 186653"/>
                  <a:gd name="connsiteX13" fmla="*/ 80555 w 156872"/>
                  <a:gd name="connsiteY13" fmla="*/ 186303 h 186653"/>
                  <a:gd name="connsiteX14" fmla="*/ 49137 w 156872"/>
                  <a:gd name="connsiteY14" fmla="*/ 180799 h 186653"/>
                  <a:gd name="connsiteX15" fmla="*/ 28143 w 156872"/>
                  <a:gd name="connsiteY15" fmla="*/ 163163 h 186653"/>
                  <a:gd name="connsiteX16" fmla="*/ 26704 w 156872"/>
                  <a:gd name="connsiteY16" fmla="*/ 162091 h 186653"/>
                  <a:gd name="connsiteX17" fmla="*/ 26537 w 156872"/>
                  <a:gd name="connsiteY17" fmla="*/ 161814 h 186653"/>
                  <a:gd name="connsiteX18" fmla="*/ 23586 w 156872"/>
                  <a:gd name="connsiteY18" fmla="*/ 159335 h 186653"/>
                  <a:gd name="connsiteX19" fmla="*/ 0 w 156872"/>
                  <a:gd name="connsiteY19" fmla="*/ 96893 h 186653"/>
                  <a:gd name="connsiteX20" fmla="*/ 19655 w 156872"/>
                  <a:gd name="connsiteY20" fmla="*/ 32500 h 186653"/>
                  <a:gd name="connsiteX21" fmla="*/ 22180 w 156872"/>
                  <a:gd name="connsiteY21" fmla="*/ 29994 h 186653"/>
                  <a:gd name="connsiteX22" fmla="*/ 22294 w 156872"/>
                  <a:gd name="connsiteY22" fmla="*/ 29772 h 186653"/>
                  <a:gd name="connsiteX23" fmla="*/ 23206 w 156872"/>
                  <a:gd name="connsiteY23" fmla="*/ 28975 h 186653"/>
                  <a:gd name="connsiteX24" fmla="*/ 43241 w 156872"/>
                  <a:gd name="connsiteY24" fmla="*/ 9084 h 186653"/>
                  <a:gd name="connsiteX25" fmla="*/ 53442 w 156872"/>
                  <a:gd name="connsiteY25" fmla="*/ 6701 h 1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6872" h="186653">
                    <a:moveTo>
                      <a:pt x="2011" y="96556"/>
                    </a:moveTo>
                    <a:lnTo>
                      <a:pt x="1966" y="96893"/>
                    </a:lnTo>
                    <a:lnTo>
                      <a:pt x="2926" y="101152"/>
                    </a:lnTo>
                    <a:close/>
                    <a:moveTo>
                      <a:pt x="20091" y="34045"/>
                    </a:moveTo>
                    <a:lnTo>
                      <a:pt x="19655" y="34451"/>
                    </a:lnTo>
                    <a:lnTo>
                      <a:pt x="18215" y="37683"/>
                    </a:lnTo>
                    <a:close/>
                    <a:moveTo>
                      <a:pt x="76435" y="68"/>
                    </a:moveTo>
                    <a:cubicBezTo>
                      <a:pt x="119553" y="-1896"/>
                      <a:pt x="154830" y="39346"/>
                      <a:pt x="156790" y="90408"/>
                    </a:cubicBezTo>
                    <a:cubicBezTo>
                      <a:pt x="158260" y="130178"/>
                      <a:pt x="139886" y="164423"/>
                      <a:pt x="112418" y="179061"/>
                    </a:cubicBezTo>
                    <a:lnTo>
                      <a:pt x="82399" y="186619"/>
                    </a:lnTo>
                    <a:lnTo>
                      <a:pt x="82550" y="186653"/>
                    </a:lnTo>
                    <a:lnTo>
                      <a:pt x="82382" y="186623"/>
                    </a:lnTo>
                    <a:lnTo>
                      <a:pt x="82315" y="186640"/>
                    </a:lnTo>
                    <a:lnTo>
                      <a:pt x="80555" y="186303"/>
                    </a:lnTo>
                    <a:lnTo>
                      <a:pt x="49137" y="180799"/>
                    </a:lnTo>
                    <a:lnTo>
                      <a:pt x="28143" y="163163"/>
                    </a:lnTo>
                    <a:lnTo>
                      <a:pt x="26704" y="162091"/>
                    </a:lnTo>
                    <a:lnTo>
                      <a:pt x="26537" y="161814"/>
                    </a:lnTo>
                    <a:lnTo>
                      <a:pt x="23586" y="159335"/>
                    </a:lnTo>
                    <a:cubicBezTo>
                      <a:pt x="7862" y="141773"/>
                      <a:pt x="0" y="120309"/>
                      <a:pt x="0" y="96893"/>
                    </a:cubicBezTo>
                    <a:cubicBezTo>
                      <a:pt x="0" y="75429"/>
                      <a:pt x="5897" y="52013"/>
                      <a:pt x="19655" y="32500"/>
                    </a:cubicBezTo>
                    <a:lnTo>
                      <a:pt x="22180" y="29994"/>
                    </a:lnTo>
                    <a:lnTo>
                      <a:pt x="22294" y="29772"/>
                    </a:lnTo>
                    <a:lnTo>
                      <a:pt x="23206" y="28975"/>
                    </a:lnTo>
                    <a:lnTo>
                      <a:pt x="43241" y="9084"/>
                    </a:lnTo>
                    <a:lnTo>
                      <a:pt x="53442" y="670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5" name="Group 300">
              <a:extLst>
                <a:ext uri="{FF2B5EF4-FFF2-40B4-BE49-F238E27FC236}">
                  <a16:creationId xmlns:a16="http://schemas.microsoft.com/office/drawing/2014/main" id="{11AC8FCE-C34A-44B4-B838-FE1C0958DDAF}"/>
                </a:ext>
              </a:extLst>
            </p:cNvPr>
            <p:cNvGrpSpPr/>
            <p:nvPr/>
          </p:nvGrpSpPr>
          <p:grpSpPr>
            <a:xfrm>
              <a:off x="4356223" y="2169752"/>
              <a:ext cx="337826" cy="323139"/>
              <a:chOff x="5830888" y="2955926"/>
              <a:chExt cx="438150" cy="419100"/>
            </a:xfrm>
          </p:grpSpPr>
          <p:sp>
            <p:nvSpPr>
              <p:cNvPr id="81" name="íṩľíḍè-Freeform: Shape 301">
                <a:extLst>
                  <a:ext uri="{FF2B5EF4-FFF2-40B4-BE49-F238E27FC236}">
                    <a16:creationId xmlns:a16="http://schemas.microsoft.com/office/drawing/2014/main" id="{9DCA00A7-BB15-450D-811F-C0B31D059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9175" y="2968626"/>
                <a:ext cx="169863" cy="320675"/>
              </a:xfrm>
              <a:custGeom>
                <a:avLst/>
                <a:gdLst>
                  <a:gd name="T0" fmla="*/ 0 w 107"/>
                  <a:gd name="T1" fmla="*/ 202 h 202"/>
                  <a:gd name="T2" fmla="*/ 70 w 107"/>
                  <a:gd name="T3" fmla="*/ 153 h 202"/>
                  <a:gd name="T4" fmla="*/ 107 w 107"/>
                  <a:gd name="T5" fmla="*/ 0 h 202"/>
                  <a:gd name="T6" fmla="*/ 10 w 107"/>
                  <a:gd name="T7" fmla="*/ 62 h 202"/>
                  <a:gd name="T8" fmla="*/ 0 w 10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02">
                    <a:moveTo>
                      <a:pt x="0" y="202"/>
                    </a:moveTo>
                    <a:lnTo>
                      <a:pt x="70" y="153"/>
                    </a:lnTo>
                    <a:lnTo>
                      <a:pt x="107" y="0"/>
                    </a:lnTo>
                    <a:lnTo>
                      <a:pt x="10" y="62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2" name="ïṧḷïḓê-Freeform: Shape 302">
                <a:extLst>
                  <a:ext uri="{FF2B5EF4-FFF2-40B4-BE49-F238E27FC236}">
                    <a16:creationId xmlns:a16="http://schemas.microsoft.com/office/drawing/2014/main" id="{F6E4737A-20B3-43B0-BD57-EC4DBEEED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0" y="3143251"/>
                <a:ext cx="171450" cy="231775"/>
              </a:xfrm>
              <a:custGeom>
                <a:avLst/>
                <a:gdLst>
                  <a:gd name="T0" fmla="*/ 108 w 108"/>
                  <a:gd name="T1" fmla="*/ 121 h 146"/>
                  <a:gd name="T2" fmla="*/ 62 w 108"/>
                  <a:gd name="T3" fmla="*/ 146 h 146"/>
                  <a:gd name="T4" fmla="*/ 0 w 108"/>
                  <a:gd name="T5" fmla="*/ 67 h 146"/>
                  <a:gd name="T6" fmla="*/ 99 w 108"/>
                  <a:gd name="T7" fmla="*/ 0 h 146"/>
                  <a:gd name="T8" fmla="*/ 108 w 108"/>
                  <a:gd name="T9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46">
                    <a:moveTo>
                      <a:pt x="108" y="121"/>
                    </a:moveTo>
                    <a:lnTo>
                      <a:pt x="62" y="146"/>
                    </a:lnTo>
                    <a:lnTo>
                      <a:pt x="0" y="67"/>
                    </a:lnTo>
                    <a:lnTo>
                      <a:pt x="99" y="0"/>
                    </a:lnTo>
                    <a:lnTo>
                      <a:pt x="108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3" name="ïṧḷïḓê-Freeform: Shape 303">
                <a:extLst>
                  <a:ext uri="{FF2B5EF4-FFF2-40B4-BE49-F238E27FC236}">
                    <a16:creationId xmlns:a16="http://schemas.microsoft.com/office/drawing/2014/main" id="{B9CBA523-C34F-41EE-A461-B555507DE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288" y="2955926"/>
                <a:ext cx="158750" cy="111125"/>
              </a:xfrm>
              <a:custGeom>
                <a:avLst/>
                <a:gdLst>
                  <a:gd name="T0" fmla="*/ 100 w 100"/>
                  <a:gd name="T1" fmla="*/ 8 h 70"/>
                  <a:gd name="T2" fmla="*/ 93 w 100"/>
                  <a:gd name="T3" fmla="*/ 0 h 70"/>
                  <a:gd name="T4" fmla="*/ 0 w 100"/>
                  <a:gd name="T5" fmla="*/ 59 h 70"/>
                  <a:gd name="T6" fmla="*/ 3 w 100"/>
                  <a:gd name="T7" fmla="*/ 70 h 70"/>
                  <a:gd name="T8" fmla="*/ 100 w 100"/>
                  <a:gd name="T9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0">
                    <a:moveTo>
                      <a:pt x="100" y="8"/>
                    </a:moveTo>
                    <a:lnTo>
                      <a:pt x="93" y="0"/>
                    </a:lnTo>
                    <a:lnTo>
                      <a:pt x="0" y="59"/>
                    </a:lnTo>
                    <a:lnTo>
                      <a:pt x="3" y="70"/>
                    </a:lnTo>
                    <a:lnTo>
                      <a:pt x="100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4" name="ïṧḷïḓê-Freeform: Shape 304">
                <a:extLst>
                  <a:ext uri="{FF2B5EF4-FFF2-40B4-BE49-F238E27FC236}">
                    <a16:creationId xmlns:a16="http://schemas.microsoft.com/office/drawing/2014/main" id="{67813CE6-9C77-4365-9920-EC10E8FD6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88" y="3130551"/>
                <a:ext cx="161925" cy="119063"/>
              </a:xfrm>
              <a:custGeom>
                <a:avLst/>
                <a:gdLst>
                  <a:gd name="T0" fmla="*/ 102 w 102"/>
                  <a:gd name="T1" fmla="*/ 8 h 75"/>
                  <a:gd name="T2" fmla="*/ 3 w 102"/>
                  <a:gd name="T3" fmla="*/ 75 h 75"/>
                  <a:gd name="T4" fmla="*/ 0 w 102"/>
                  <a:gd name="T5" fmla="*/ 69 h 75"/>
                  <a:gd name="T6" fmla="*/ 102 w 102"/>
                  <a:gd name="T7" fmla="*/ 0 h 75"/>
                  <a:gd name="T8" fmla="*/ 102 w 102"/>
                  <a:gd name="T9" fmla="*/ 0 h 75"/>
                  <a:gd name="T10" fmla="*/ 102 w 102"/>
                  <a:gd name="T11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75">
                    <a:moveTo>
                      <a:pt x="102" y="8"/>
                    </a:moveTo>
                    <a:lnTo>
                      <a:pt x="3" y="75"/>
                    </a:lnTo>
                    <a:lnTo>
                      <a:pt x="0" y="69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6" name="ïṧḷïḓê-Freeform: Shape 306">
                <a:extLst>
                  <a:ext uri="{FF2B5EF4-FFF2-40B4-BE49-F238E27FC236}">
                    <a16:creationId xmlns:a16="http://schemas.microsoft.com/office/drawing/2014/main" id="{D410C5DD-551E-4969-9A71-B85B4ADDC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3049" y="3007482"/>
                <a:ext cx="135009" cy="120601"/>
              </a:xfrm>
              <a:custGeom>
                <a:avLst/>
                <a:gdLst>
                  <a:gd name="connsiteX0" fmla="*/ 3415 w 135009"/>
                  <a:gd name="connsiteY0" fmla="*/ 85696 h 120601"/>
                  <a:gd name="connsiteX1" fmla="*/ 40675 w 135009"/>
                  <a:gd name="connsiteY1" fmla="*/ 117170 h 120601"/>
                  <a:gd name="connsiteX2" fmla="*/ 17142 w 135009"/>
                  <a:gd name="connsiteY2" fmla="*/ 107334 h 120601"/>
                  <a:gd name="connsiteX3" fmla="*/ 3415 w 135009"/>
                  <a:gd name="connsiteY3" fmla="*/ 85696 h 120601"/>
                  <a:gd name="connsiteX4" fmla="*/ 71769 w 135009"/>
                  <a:gd name="connsiteY4" fmla="*/ 200 h 120601"/>
                  <a:gd name="connsiteX5" fmla="*/ 131392 w 135009"/>
                  <a:gd name="connsiteY5" fmla="*/ 32376 h 120601"/>
                  <a:gd name="connsiteX6" fmla="*/ 134873 w 135009"/>
                  <a:gd name="connsiteY6" fmla="*/ 55080 h 120601"/>
                  <a:gd name="connsiteX7" fmla="*/ 134713 w 135009"/>
                  <a:gd name="connsiteY7" fmla="*/ 55640 h 120601"/>
                  <a:gd name="connsiteX8" fmla="*/ 134804 w 135009"/>
                  <a:gd name="connsiteY8" fmla="*/ 56189 h 120601"/>
                  <a:gd name="connsiteX9" fmla="*/ 131363 w 135009"/>
                  <a:gd name="connsiteY9" fmla="*/ 67407 h 120601"/>
                  <a:gd name="connsiteX10" fmla="*/ 128461 w 135009"/>
                  <a:gd name="connsiteY10" fmla="*/ 77600 h 120601"/>
                  <a:gd name="connsiteX11" fmla="*/ 128085 w 135009"/>
                  <a:gd name="connsiteY11" fmla="*/ 78094 h 120601"/>
                  <a:gd name="connsiteX12" fmla="*/ 126960 w 135009"/>
                  <a:gd name="connsiteY12" fmla="*/ 81761 h 120601"/>
                  <a:gd name="connsiteX13" fmla="*/ 89701 w 135009"/>
                  <a:gd name="connsiteY13" fmla="*/ 113235 h 120601"/>
                  <a:gd name="connsiteX14" fmla="*/ 40675 w 135009"/>
                  <a:gd name="connsiteY14" fmla="*/ 117170 h 120601"/>
                  <a:gd name="connsiteX15" fmla="*/ 64943 w 135009"/>
                  <a:gd name="connsiteY15" fmla="*/ 118645 h 120601"/>
                  <a:gd name="connsiteX16" fmla="*/ 71347 w 135009"/>
                  <a:gd name="connsiteY16" fmla="*/ 116573 h 120601"/>
                  <a:gd name="connsiteX17" fmla="*/ 63740 w 135009"/>
                  <a:gd name="connsiteY17" fmla="*/ 118179 h 120601"/>
                  <a:gd name="connsiteX18" fmla="*/ 4392 w 135009"/>
                  <a:gd name="connsiteY18" fmla="*/ 85178 h 120601"/>
                  <a:gd name="connsiteX19" fmla="*/ 45423 w 135009"/>
                  <a:gd name="connsiteY19" fmla="*/ 6953 h 120601"/>
                  <a:gd name="connsiteX20" fmla="*/ 71769 w 135009"/>
                  <a:gd name="connsiteY20" fmla="*/ 200 h 12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009" h="120601">
                    <a:moveTo>
                      <a:pt x="3415" y="85696"/>
                    </a:moveTo>
                    <a:cubicBezTo>
                      <a:pt x="9298" y="101433"/>
                      <a:pt x="24987" y="113235"/>
                      <a:pt x="40675" y="117170"/>
                    </a:cubicBezTo>
                    <a:cubicBezTo>
                      <a:pt x="30870" y="115203"/>
                      <a:pt x="23026" y="111268"/>
                      <a:pt x="17142" y="107334"/>
                    </a:cubicBezTo>
                    <a:cubicBezTo>
                      <a:pt x="11259" y="101433"/>
                      <a:pt x="5376" y="93564"/>
                      <a:pt x="3415" y="85696"/>
                    </a:cubicBezTo>
                    <a:close/>
                    <a:moveTo>
                      <a:pt x="71769" y="200"/>
                    </a:moveTo>
                    <a:cubicBezTo>
                      <a:pt x="97688" y="-1725"/>
                      <a:pt x="121134" y="10375"/>
                      <a:pt x="131392" y="32376"/>
                    </a:cubicBezTo>
                    <a:cubicBezTo>
                      <a:pt x="134323" y="39710"/>
                      <a:pt x="135422" y="47410"/>
                      <a:pt x="134873" y="55080"/>
                    </a:cubicBezTo>
                    <a:lnTo>
                      <a:pt x="134713" y="55640"/>
                    </a:lnTo>
                    <a:lnTo>
                      <a:pt x="134804" y="56189"/>
                    </a:lnTo>
                    <a:lnTo>
                      <a:pt x="131363" y="67407"/>
                    </a:lnTo>
                    <a:lnTo>
                      <a:pt x="128461" y="77600"/>
                    </a:lnTo>
                    <a:lnTo>
                      <a:pt x="128085" y="78094"/>
                    </a:lnTo>
                    <a:lnTo>
                      <a:pt x="126960" y="81761"/>
                    </a:lnTo>
                    <a:cubicBezTo>
                      <a:pt x="119116" y="95531"/>
                      <a:pt x="105389" y="107334"/>
                      <a:pt x="89701" y="113235"/>
                    </a:cubicBezTo>
                    <a:cubicBezTo>
                      <a:pt x="74012" y="121104"/>
                      <a:pt x="56363" y="123071"/>
                      <a:pt x="40675" y="117170"/>
                    </a:cubicBezTo>
                    <a:cubicBezTo>
                      <a:pt x="48519" y="119137"/>
                      <a:pt x="56853" y="119629"/>
                      <a:pt x="64943" y="118645"/>
                    </a:cubicBezTo>
                    <a:lnTo>
                      <a:pt x="71347" y="116573"/>
                    </a:lnTo>
                    <a:lnTo>
                      <a:pt x="63740" y="118179"/>
                    </a:lnTo>
                    <a:cubicBezTo>
                      <a:pt x="37363" y="119279"/>
                      <a:pt x="13185" y="107179"/>
                      <a:pt x="4392" y="85178"/>
                    </a:cubicBezTo>
                    <a:cubicBezTo>
                      <a:pt x="-9285" y="55844"/>
                      <a:pt x="10254" y="20642"/>
                      <a:pt x="45423" y="6953"/>
                    </a:cubicBezTo>
                    <a:cubicBezTo>
                      <a:pt x="54215" y="3042"/>
                      <a:pt x="63130" y="842"/>
                      <a:pt x="71769" y="20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6" name="Group 307">
              <a:extLst>
                <a:ext uri="{FF2B5EF4-FFF2-40B4-BE49-F238E27FC236}">
                  <a16:creationId xmlns:a16="http://schemas.microsoft.com/office/drawing/2014/main" id="{150E3975-2161-42D5-95F3-1334BCD704BE}"/>
                </a:ext>
              </a:extLst>
            </p:cNvPr>
            <p:cNvGrpSpPr/>
            <p:nvPr/>
          </p:nvGrpSpPr>
          <p:grpSpPr>
            <a:xfrm>
              <a:off x="3973094" y="2736470"/>
              <a:ext cx="306002" cy="270506"/>
              <a:chOff x="5334000" y="3690939"/>
              <a:chExt cx="396876" cy="350838"/>
            </a:xfrm>
          </p:grpSpPr>
          <p:sp>
            <p:nvSpPr>
              <p:cNvPr id="77" name="ïṧḷïḓê-Freeform: Shape 310">
                <a:extLst>
                  <a:ext uri="{FF2B5EF4-FFF2-40B4-BE49-F238E27FC236}">
                    <a16:creationId xmlns:a16="http://schemas.microsoft.com/office/drawing/2014/main" id="{998D2677-59A3-4774-AFC1-D907FD692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000" y="3690939"/>
                <a:ext cx="144463" cy="131763"/>
              </a:xfrm>
              <a:custGeom>
                <a:avLst/>
                <a:gdLst>
                  <a:gd name="T0" fmla="*/ 6 w 91"/>
                  <a:gd name="T1" fmla="*/ 0 h 83"/>
                  <a:gd name="T2" fmla="*/ 0 w 91"/>
                  <a:gd name="T3" fmla="*/ 9 h 83"/>
                  <a:gd name="T4" fmla="*/ 81 w 91"/>
                  <a:gd name="T5" fmla="*/ 83 h 83"/>
                  <a:gd name="T6" fmla="*/ 91 w 91"/>
                  <a:gd name="T7" fmla="*/ 78 h 83"/>
                  <a:gd name="T8" fmla="*/ 6 w 9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3">
                    <a:moveTo>
                      <a:pt x="6" y="0"/>
                    </a:moveTo>
                    <a:lnTo>
                      <a:pt x="0" y="9"/>
                    </a:lnTo>
                    <a:lnTo>
                      <a:pt x="81" y="83"/>
                    </a:lnTo>
                    <a:lnTo>
                      <a:pt x="91" y="7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8" name="ïṧḷïḓê-Freeform: Shape 311">
                <a:extLst>
                  <a:ext uri="{FF2B5EF4-FFF2-40B4-BE49-F238E27FC236}">
                    <a16:creationId xmlns:a16="http://schemas.microsoft.com/office/drawing/2014/main" id="{C95C4756-D76D-47D3-8B85-79963DA84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538" y="3910014"/>
                <a:ext cx="160338" cy="131763"/>
              </a:xfrm>
              <a:custGeom>
                <a:avLst/>
                <a:gdLst>
                  <a:gd name="T0" fmla="*/ 9 w 101"/>
                  <a:gd name="T1" fmla="*/ 0 h 83"/>
                  <a:gd name="T2" fmla="*/ 101 w 101"/>
                  <a:gd name="T3" fmla="*/ 78 h 83"/>
                  <a:gd name="T4" fmla="*/ 94 w 101"/>
                  <a:gd name="T5" fmla="*/ 83 h 83"/>
                  <a:gd name="T6" fmla="*/ 0 w 101"/>
                  <a:gd name="T7" fmla="*/ 3 h 83"/>
                  <a:gd name="T8" fmla="*/ 0 w 101"/>
                  <a:gd name="T9" fmla="*/ 3 h 83"/>
                  <a:gd name="T10" fmla="*/ 9 w 101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83">
                    <a:moveTo>
                      <a:pt x="9" y="0"/>
                    </a:moveTo>
                    <a:lnTo>
                      <a:pt x="101" y="78"/>
                    </a:lnTo>
                    <a:lnTo>
                      <a:pt x="94" y="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0" name="ïṧḷïḓê-Freeform: Shape 313">
                <a:extLst>
                  <a:ext uri="{FF2B5EF4-FFF2-40B4-BE49-F238E27FC236}">
                    <a16:creationId xmlns:a16="http://schemas.microsoft.com/office/drawing/2014/main" id="{3C613FE9-EC52-48A0-B213-9F504BE16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233" y="3810386"/>
                <a:ext cx="125789" cy="130462"/>
              </a:xfrm>
              <a:custGeom>
                <a:avLst/>
                <a:gdLst>
                  <a:gd name="connsiteX0" fmla="*/ 121391 w 125789"/>
                  <a:gd name="connsiteY0" fmla="*/ 98426 h 130462"/>
                  <a:gd name="connsiteX1" fmla="*/ 120861 w 125789"/>
                  <a:gd name="connsiteY1" fmla="*/ 100883 h 130462"/>
                  <a:gd name="connsiteX2" fmla="*/ 120927 w 125789"/>
                  <a:gd name="connsiteY2" fmla="*/ 100797 h 130462"/>
                  <a:gd name="connsiteX3" fmla="*/ 42140 w 125789"/>
                  <a:gd name="connsiteY3" fmla="*/ 1232 h 130462"/>
                  <a:gd name="connsiteX4" fmla="*/ 41181 w 125789"/>
                  <a:gd name="connsiteY4" fmla="*/ 1676 h 130462"/>
                  <a:gd name="connsiteX5" fmla="*/ 46309 w 125789"/>
                  <a:gd name="connsiteY5" fmla="*/ 1696 h 130462"/>
                  <a:gd name="connsiteX6" fmla="*/ 42878 w 125789"/>
                  <a:gd name="connsiteY6" fmla="*/ 0 h 130462"/>
                  <a:gd name="connsiteX7" fmla="*/ 68484 w 125789"/>
                  <a:gd name="connsiteY7" fmla="*/ 1971 h 130462"/>
                  <a:gd name="connsiteX8" fmla="*/ 109848 w 125789"/>
                  <a:gd name="connsiteY8" fmla="*/ 29573 h 130462"/>
                  <a:gd name="connsiteX9" fmla="*/ 125605 w 125789"/>
                  <a:gd name="connsiteY9" fmla="*/ 76891 h 130462"/>
                  <a:gd name="connsiteX10" fmla="*/ 125587 w 125789"/>
                  <a:gd name="connsiteY10" fmla="*/ 76844 h 130462"/>
                  <a:gd name="connsiteX11" fmla="*/ 125600 w 125789"/>
                  <a:gd name="connsiteY11" fmla="*/ 76918 h 130462"/>
                  <a:gd name="connsiteX12" fmla="*/ 125605 w 125789"/>
                  <a:gd name="connsiteY12" fmla="*/ 76891 h 130462"/>
                  <a:gd name="connsiteX13" fmla="*/ 125600 w 125789"/>
                  <a:gd name="connsiteY13" fmla="*/ 76921 h 130462"/>
                  <a:gd name="connsiteX14" fmla="*/ 125789 w 125789"/>
                  <a:gd name="connsiteY14" fmla="*/ 78046 h 130462"/>
                  <a:gd name="connsiteX15" fmla="*/ 124141 w 125789"/>
                  <a:gd name="connsiteY15" fmla="*/ 85683 h 130462"/>
                  <a:gd name="connsiteX16" fmla="*/ 121666 w 125789"/>
                  <a:gd name="connsiteY16" fmla="*/ 100550 h 130462"/>
                  <a:gd name="connsiteX17" fmla="*/ 105908 w 125789"/>
                  <a:gd name="connsiteY17" fmla="*/ 120266 h 130462"/>
                  <a:gd name="connsiteX18" fmla="*/ 110222 w 125789"/>
                  <a:gd name="connsiteY18" fmla="*/ 114675 h 130462"/>
                  <a:gd name="connsiteX19" fmla="*/ 106306 w 125789"/>
                  <a:gd name="connsiteY19" fmla="*/ 119631 h 130462"/>
                  <a:gd name="connsiteX20" fmla="*/ 17519 w 125789"/>
                  <a:gd name="connsiteY20" fmla="*/ 101915 h 130462"/>
                  <a:gd name="connsiteX21" fmla="*/ 19492 w 125789"/>
                  <a:gd name="connsiteY21" fmla="*/ 11363 h 130462"/>
                  <a:gd name="connsiteX22" fmla="*/ 26752 w 125789"/>
                  <a:gd name="connsiteY22" fmla="*/ 8071 h 13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5789" h="130462">
                    <a:moveTo>
                      <a:pt x="121391" y="98426"/>
                    </a:moveTo>
                    <a:lnTo>
                      <a:pt x="120861" y="100883"/>
                    </a:lnTo>
                    <a:lnTo>
                      <a:pt x="120927" y="100797"/>
                    </a:lnTo>
                    <a:close/>
                    <a:moveTo>
                      <a:pt x="42140" y="1232"/>
                    </a:moveTo>
                    <a:lnTo>
                      <a:pt x="41181" y="1676"/>
                    </a:lnTo>
                    <a:lnTo>
                      <a:pt x="46309" y="1696"/>
                    </a:lnTo>
                    <a:close/>
                    <a:moveTo>
                      <a:pt x="42878" y="0"/>
                    </a:moveTo>
                    <a:cubicBezTo>
                      <a:pt x="50757" y="0"/>
                      <a:pt x="58636" y="0"/>
                      <a:pt x="68484" y="1971"/>
                    </a:cubicBezTo>
                    <a:cubicBezTo>
                      <a:pt x="84242" y="5914"/>
                      <a:pt x="98030" y="15772"/>
                      <a:pt x="109848" y="29573"/>
                    </a:cubicBezTo>
                    <a:cubicBezTo>
                      <a:pt x="119696" y="43374"/>
                      <a:pt x="125605" y="59147"/>
                      <a:pt x="125605" y="76891"/>
                    </a:cubicBezTo>
                    <a:lnTo>
                      <a:pt x="125587" y="76844"/>
                    </a:lnTo>
                    <a:lnTo>
                      <a:pt x="125600" y="76918"/>
                    </a:lnTo>
                    <a:lnTo>
                      <a:pt x="125605" y="76891"/>
                    </a:lnTo>
                    <a:lnTo>
                      <a:pt x="125600" y="76921"/>
                    </a:lnTo>
                    <a:lnTo>
                      <a:pt x="125789" y="78046"/>
                    </a:lnTo>
                    <a:lnTo>
                      <a:pt x="124141" y="85683"/>
                    </a:lnTo>
                    <a:lnTo>
                      <a:pt x="121666" y="100550"/>
                    </a:lnTo>
                    <a:cubicBezTo>
                      <a:pt x="117727" y="108437"/>
                      <a:pt x="111817" y="116323"/>
                      <a:pt x="105908" y="120266"/>
                    </a:cubicBezTo>
                    <a:lnTo>
                      <a:pt x="110222" y="114675"/>
                    </a:lnTo>
                    <a:lnTo>
                      <a:pt x="106306" y="119631"/>
                    </a:lnTo>
                    <a:cubicBezTo>
                      <a:pt x="80656" y="139316"/>
                      <a:pt x="41195" y="131442"/>
                      <a:pt x="17519" y="101915"/>
                    </a:cubicBezTo>
                    <a:cubicBezTo>
                      <a:pt x="-6158" y="70418"/>
                      <a:pt x="-6158" y="31048"/>
                      <a:pt x="19492" y="11363"/>
                    </a:cubicBezTo>
                    <a:lnTo>
                      <a:pt x="26752" y="807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68" name="Group 316">
              <a:extLst>
                <a:ext uri="{FF2B5EF4-FFF2-40B4-BE49-F238E27FC236}">
                  <a16:creationId xmlns:a16="http://schemas.microsoft.com/office/drawing/2014/main" id="{BF69141B-D569-4B5C-86BB-7C3700CA5DAE}"/>
                </a:ext>
              </a:extLst>
            </p:cNvPr>
            <p:cNvGrpSpPr/>
            <p:nvPr/>
          </p:nvGrpSpPr>
          <p:grpSpPr>
            <a:xfrm>
              <a:off x="6032046" y="2616352"/>
              <a:ext cx="165267" cy="165550"/>
              <a:chOff x="7275629" y="3973834"/>
              <a:chExt cx="464344" cy="465138"/>
            </a:xfrm>
            <a:solidFill>
              <a:schemeClr val="bg1"/>
            </a:solidFill>
          </p:grpSpPr>
          <p:sp>
            <p:nvSpPr>
              <p:cNvPr id="69" name="ïṧḷïḓê-Freeform: Shape 317">
                <a:extLst>
                  <a:ext uri="{FF2B5EF4-FFF2-40B4-BE49-F238E27FC236}">
                    <a16:creationId xmlns:a16="http://schemas.microsoft.com/office/drawing/2014/main" id="{7D2C1E65-7449-4DB2-9ADB-EE931C2FD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0" name="ïṧḷïḓê-Freeform: Shape 318">
                <a:extLst>
                  <a:ext uri="{FF2B5EF4-FFF2-40B4-BE49-F238E27FC236}">
                    <a16:creationId xmlns:a16="http://schemas.microsoft.com/office/drawing/2014/main" id="{B3FC8FDF-674A-4DA6-8FAC-666D101DA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1" name="ïṧḷïḓê-Freeform: Shape 319">
                <a:extLst>
                  <a:ext uri="{FF2B5EF4-FFF2-40B4-BE49-F238E27FC236}">
                    <a16:creationId xmlns:a16="http://schemas.microsoft.com/office/drawing/2014/main" id="{41EC803C-BE1E-4F74-843A-42D9C635D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2" name="ïṧḷïḓê-Freeform: Shape 320">
                <a:extLst>
                  <a:ext uri="{FF2B5EF4-FFF2-40B4-BE49-F238E27FC236}">
                    <a16:creationId xmlns:a16="http://schemas.microsoft.com/office/drawing/2014/main" id="{834A3C1A-D4BA-495B-B53A-83D73AA79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3" name="ïṧḷïḓê-Freeform: Shape 321">
                <a:extLst>
                  <a:ext uri="{FF2B5EF4-FFF2-40B4-BE49-F238E27FC236}">
                    <a16:creationId xmlns:a16="http://schemas.microsoft.com/office/drawing/2014/main" id="{F6056E3F-BA4D-472B-B9C9-7F662B257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74" name="ïṧḷïḓê-Freeform: Shape 322">
                <a:extLst>
                  <a:ext uri="{FF2B5EF4-FFF2-40B4-BE49-F238E27FC236}">
                    <a16:creationId xmlns:a16="http://schemas.microsoft.com/office/drawing/2014/main" id="{E350E23C-1CDA-41F4-A18E-88364F926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66" name="ïṧḷïḓê-Freeform: Shape 325">
              <a:extLst>
                <a:ext uri="{FF2B5EF4-FFF2-40B4-BE49-F238E27FC236}">
                  <a16:creationId xmlns:a16="http://schemas.microsoft.com/office/drawing/2014/main" id="{607133C1-6A5E-4AED-BCF1-A6D93C51E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67" y="4179204"/>
              <a:ext cx="165267" cy="12402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62" name="Group 328">
              <a:extLst>
                <a:ext uri="{FF2B5EF4-FFF2-40B4-BE49-F238E27FC236}">
                  <a16:creationId xmlns:a16="http://schemas.microsoft.com/office/drawing/2014/main" id="{EEA8AFCF-A9B9-4648-95F1-4A413D5AA7D8}"/>
                </a:ext>
              </a:extLst>
            </p:cNvPr>
            <p:cNvGrpSpPr/>
            <p:nvPr/>
          </p:nvGrpSpPr>
          <p:grpSpPr>
            <a:xfrm>
              <a:off x="2937363" y="2616493"/>
              <a:ext cx="165267" cy="165267"/>
              <a:chOff x="3498967" y="3049909"/>
              <a:chExt cx="464344" cy="464344"/>
            </a:xfrm>
            <a:solidFill>
              <a:schemeClr val="bg1"/>
            </a:solidFill>
          </p:grpSpPr>
          <p:sp>
            <p:nvSpPr>
              <p:cNvPr id="63" name="ïṧḷïḓê-Freeform: Shape 329">
                <a:extLst>
                  <a:ext uri="{FF2B5EF4-FFF2-40B4-BE49-F238E27FC236}">
                    <a16:creationId xmlns:a16="http://schemas.microsoft.com/office/drawing/2014/main" id="{10A8D91F-9703-4662-B2A2-6660A9731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64" name="ïṧḷïḓê-Freeform: Shape 330">
                <a:extLst>
                  <a:ext uri="{FF2B5EF4-FFF2-40B4-BE49-F238E27FC236}">
                    <a16:creationId xmlns:a16="http://schemas.microsoft.com/office/drawing/2014/main" id="{6E77CCEC-D27D-4522-9456-2D457E3E4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p14="http://schemas.microsoft.com/office/powerpoint/2010/main"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30" name="Group 331">
              <a:extLst>
                <a:ext uri="{FF2B5EF4-FFF2-40B4-BE49-F238E27FC236}">
                  <a16:creationId xmlns:a16="http://schemas.microsoft.com/office/drawing/2014/main" id="{FC798B12-283D-4E39-A25D-552002729CA6}"/>
                </a:ext>
              </a:extLst>
            </p:cNvPr>
            <p:cNvGrpSpPr/>
            <p:nvPr/>
          </p:nvGrpSpPr>
          <p:grpSpPr>
            <a:xfrm>
              <a:off x="4415551" y="1107240"/>
              <a:ext cx="319466" cy="1707552"/>
              <a:chOff x="5936011" y="2406928"/>
              <a:chExt cx="323645" cy="1729886"/>
            </a:xfrm>
          </p:grpSpPr>
          <p:sp>
            <p:nvSpPr>
              <p:cNvPr id="57" name="ïṧḷïḓê-Freeform: Shape 332">
                <a:extLst>
                  <a:ext uri="{FF2B5EF4-FFF2-40B4-BE49-F238E27FC236}">
                    <a16:creationId xmlns:a16="http://schemas.microsoft.com/office/drawing/2014/main" id="{EC55236F-4BAB-4A56-BD5B-7DF7022DB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6011" y="3860290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58" name="Group 333">
                <a:extLst>
                  <a:ext uri="{FF2B5EF4-FFF2-40B4-BE49-F238E27FC236}">
                    <a16:creationId xmlns:a16="http://schemas.microsoft.com/office/drawing/2014/main" id="{AFAAE57D-2593-4398-9F46-F01633FDCB97}"/>
                  </a:ext>
                </a:extLst>
              </p:cNvPr>
              <p:cNvGrpSpPr/>
              <p:nvPr/>
            </p:nvGrpSpPr>
            <p:grpSpPr>
              <a:xfrm>
                <a:off x="6005917" y="2406928"/>
                <a:ext cx="167429" cy="1671132"/>
                <a:chOff x="1611465" y="2222028"/>
                <a:chExt cx="464344" cy="4634692"/>
              </a:xfrm>
              <a:solidFill>
                <a:schemeClr val="bg1"/>
              </a:solidFill>
            </p:grpSpPr>
            <p:sp>
              <p:nvSpPr>
                <p:cNvPr id="59" name="ïṧḷïḓê-Freeform: Shape 334">
                  <a:extLst>
                    <a:ext uri="{FF2B5EF4-FFF2-40B4-BE49-F238E27FC236}">
                      <a16:creationId xmlns:a16="http://schemas.microsoft.com/office/drawing/2014/main" id="{E2EF4B4C-7F59-4E6D-ADC6-3822D4B71B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465" y="6449526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0" name="ïṧḷïḓê-Freeform: Shape 335">
                  <a:extLst>
                    <a:ext uri="{FF2B5EF4-FFF2-40B4-BE49-F238E27FC236}">
                      <a16:creationId xmlns:a16="http://schemas.microsoft.com/office/drawing/2014/main" id="{F6068ECB-80AB-4278-9325-0D370F4CD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p14="http://schemas.microsoft.com/office/powerpoint/2010/main" xmlns:a14="http://schemas.microsoft.com/office/drawing/2010/main" xmlns:lc="http://schemas.openxmlformats.org/drawingml/2006/lockedCanvas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p14="http://schemas.microsoft.com/office/powerpoint/2010/main" xmlns:a14="http://schemas.microsoft.com/office/drawing/2010/main" xmlns:lc="http://schemas.openxmlformats.org/drawingml/2006/lockedCanvas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F663671F-E445-4E70-A942-FE5B7B7F543D}"/>
              </a:ext>
            </a:extLst>
          </p:cNvPr>
          <p:cNvSpPr txBox="1">
            <a:spLocks/>
          </p:cNvSpPr>
          <p:nvPr/>
        </p:nvSpPr>
        <p:spPr>
          <a:xfrm>
            <a:off x="4397338" y="2527086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!Gracias por su atención!</a:t>
            </a:r>
          </a:p>
          <a:p>
            <a:pPr algn="l"/>
            <a:r>
              <a:rPr lang="en-US" altLang="zh-CN" sz="28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Ma. Augusta Izquierdo</a:t>
            </a:r>
            <a:endParaRPr lang="en-GB" altLang="zh-CN" sz="28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Parallelogram 15">
            <a:extLst>
              <a:ext uri="{FF2B5EF4-FFF2-40B4-BE49-F238E27FC236}">
                <a16:creationId xmlns:a16="http://schemas.microsoft.com/office/drawing/2014/main" id="{38B5B408-3518-420B-B952-054ACBD96BA8}"/>
              </a:ext>
            </a:extLst>
          </p:cNvPr>
          <p:cNvSpPr/>
          <p:nvPr/>
        </p:nvSpPr>
        <p:spPr>
          <a:xfrm rot="16200000">
            <a:off x="3282745" y="1715200"/>
            <a:ext cx="767153" cy="104016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33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539354" y="1331714"/>
            <a:ext cx="937755" cy="3125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1" name="组合 20"/>
          <p:cNvGrpSpPr/>
          <p:nvPr/>
        </p:nvGrpSpPr>
        <p:grpSpPr>
          <a:xfrm>
            <a:off x="-126522" y="3242910"/>
            <a:ext cx="4499134" cy="624574"/>
            <a:chOff x="-126522" y="3242910"/>
            <a:chExt cx="4499134" cy="624574"/>
          </a:xfrm>
          <a:solidFill>
            <a:schemeClr val="accent6">
              <a:lumMod val="75000"/>
            </a:schemeClr>
          </a:solidFill>
        </p:grpSpPr>
        <p:sp>
          <p:nvSpPr>
            <p:cNvPr id="5" name="Freeform: Shape 5"/>
            <p:cNvSpPr/>
            <p:nvPr/>
          </p:nvSpPr>
          <p:spPr>
            <a:xfrm>
              <a:off x="-126522" y="3242910"/>
              <a:ext cx="4499134" cy="62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4113" y="21600"/>
                  </a:lnTo>
                  <a:lnTo>
                    <a:pt x="7287" y="15984"/>
                  </a:lnTo>
                  <a:lnTo>
                    <a:pt x="7287" y="15830"/>
                  </a:lnTo>
                  <a:lnTo>
                    <a:pt x="20613" y="15830"/>
                  </a:lnTo>
                  <a:lnTo>
                    <a:pt x="21600" y="7915"/>
                  </a:lnTo>
                  <a:lnTo>
                    <a:pt x="20613" y="0"/>
                  </a:lnTo>
                  <a:lnTo>
                    <a:pt x="7287" y="0"/>
                  </a:lnTo>
                  <a:lnTo>
                    <a:pt x="4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none" lIns="45719" tIns="45719" rIns="360000" bIns="45719" anchor="t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Interno – Capacidades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790493" y="3466831"/>
              <a:ext cx="234527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8" y="19791"/>
                  </a:moveTo>
                  <a:lnTo>
                    <a:pt x="19803" y="21138"/>
                  </a:lnTo>
                  <a:cubicBezTo>
                    <a:pt x="19504" y="21425"/>
                    <a:pt x="19092" y="21600"/>
                    <a:pt x="18668" y="21600"/>
                  </a:cubicBezTo>
                  <a:cubicBezTo>
                    <a:pt x="18243" y="21600"/>
                    <a:pt x="17832" y="21425"/>
                    <a:pt x="17545" y="21138"/>
                  </a:cubicBezTo>
                  <a:lnTo>
                    <a:pt x="13015" y="16596"/>
                  </a:lnTo>
                  <a:cubicBezTo>
                    <a:pt x="12715" y="16309"/>
                    <a:pt x="12541" y="15897"/>
                    <a:pt x="12541" y="15473"/>
                  </a:cubicBezTo>
                  <a:cubicBezTo>
                    <a:pt x="12541" y="14999"/>
                    <a:pt x="12740" y="14612"/>
                    <a:pt x="13077" y="14275"/>
                  </a:cubicBezTo>
                  <a:lnTo>
                    <a:pt x="9883" y="11081"/>
                  </a:lnTo>
                  <a:lnTo>
                    <a:pt x="8311" y="12653"/>
                  </a:lnTo>
                  <a:cubicBezTo>
                    <a:pt x="8198" y="12765"/>
                    <a:pt x="8049" y="12828"/>
                    <a:pt x="7886" y="12828"/>
                  </a:cubicBezTo>
                  <a:cubicBezTo>
                    <a:pt x="7724" y="12828"/>
                    <a:pt x="7574" y="12765"/>
                    <a:pt x="7462" y="12653"/>
                  </a:cubicBezTo>
                  <a:cubicBezTo>
                    <a:pt x="7836" y="13027"/>
                    <a:pt x="8186" y="13302"/>
                    <a:pt x="8186" y="13876"/>
                  </a:cubicBezTo>
                  <a:cubicBezTo>
                    <a:pt x="8186" y="14200"/>
                    <a:pt x="8061" y="14487"/>
                    <a:pt x="7836" y="14724"/>
                  </a:cubicBezTo>
                  <a:cubicBezTo>
                    <a:pt x="7412" y="15174"/>
                    <a:pt x="6963" y="15773"/>
                    <a:pt x="6289" y="15773"/>
                  </a:cubicBezTo>
                  <a:cubicBezTo>
                    <a:pt x="5977" y="15773"/>
                    <a:pt x="5665" y="15648"/>
                    <a:pt x="5441" y="15423"/>
                  </a:cubicBezTo>
                  <a:lnTo>
                    <a:pt x="349" y="10332"/>
                  </a:lnTo>
                  <a:cubicBezTo>
                    <a:pt x="125" y="10107"/>
                    <a:pt x="0" y="9795"/>
                    <a:pt x="0" y="9484"/>
                  </a:cubicBezTo>
                  <a:cubicBezTo>
                    <a:pt x="0" y="8810"/>
                    <a:pt x="599" y="8360"/>
                    <a:pt x="1048" y="7936"/>
                  </a:cubicBezTo>
                  <a:cubicBezTo>
                    <a:pt x="1285" y="7712"/>
                    <a:pt x="1572" y="7587"/>
                    <a:pt x="1897" y="7587"/>
                  </a:cubicBezTo>
                  <a:cubicBezTo>
                    <a:pt x="2471" y="7587"/>
                    <a:pt x="2745" y="7936"/>
                    <a:pt x="3120" y="8311"/>
                  </a:cubicBezTo>
                  <a:cubicBezTo>
                    <a:pt x="3007" y="8198"/>
                    <a:pt x="2945" y="8049"/>
                    <a:pt x="2945" y="7886"/>
                  </a:cubicBezTo>
                  <a:cubicBezTo>
                    <a:pt x="2945" y="7724"/>
                    <a:pt x="3007" y="7574"/>
                    <a:pt x="3120" y="7462"/>
                  </a:cubicBezTo>
                  <a:lnTo>
                    <a:pt x="7462" y="3120"/>
                  </a:lnTo>
                  <a:cubicBezTo>
                    <a:pt x="7574" y="3007"/>
                    <a:pt x="7724" y="2945"/>
                    <a:pt x="7886" y="2945"/>
                  </a:cubicBezTo>
                  <a:cubicBezTo>
                    <a:pt x="8049" y="2945"/>
                    <a:pt x="8198" y="3007"/>
                    <a:pt x="8311" y="3120"/>
                  </a:cubicBezTo>
                  <a:cubicBezTo>
                    <a:pt x="7936" y="2745"/>
                    <a:pt x="7587" y="2471"/>
                    <a:pt x="7587" y="1897"/>
                  </a:cubicBezTo>
                  <a:cubicBezTo>
                    <a:pt x="7587" y="1572"/>
                    <a:pt x="7712" y="1285"/>
                    <a:pt x="7936" y="1048"/>
                  </a:cubicBezTo>
                  <a:cubicBezTo>
                    <a:pt x="8360" y="599"/>
                    <a:pt x="8810" y="0"/>
                    <a:pt x="9484" y="0"/>
                  </a:cubicBezTo>
                  <a:cubicBezTo>
                    <a:pt x="9795" y="0"/>
                    <a:pt x="10107" y="125"/>
                    <a:pt x="10332" y="349"/>
                  </a:cubicBezTo>
                  <a:lnTo>
                    <a:pt x="15423" y="5441"/>
                  </a:lnTo>
                  <a:cubicBezTo>
                    <a:pt x="15648" y="5665"/>
                    <a:pt x="15773" y="5977"/>
                    <a:pt x="15773" y="6289"/>
                  </a:cubicBezTo>
                  <a:cubicBezTo>
                    <a:pt x="15773" y="6963"/>
                    <a:pt x="15174" y="7412"/>
                    <a:pt x="14724" y="7836"/>
                  </a:cubicBezTo>
                  <a:cubicBezTo>
                    <a:pt x="14487" y="8061"/>
                    <a:pt x="14200" y="8186"/>
                    <a:pt x="13876" y="8186"/>
                  </a:cubicBezTo>
                  <a:cubicBezTo>
                    <a:pt x="13302" y="8186"/>
                    <a:pt x="13027" y="7836"/>
                    <a:pt x="12653" y="7462"/>
                  </a:cubicBezTo>
                  <a:cubicBezTo>
                    <a:pt x="12765" y="7574"/>
                    <a:pt x="12828" y="7724"/>
                    <a:pt x="12828" y="7886"/>
                  </a:cubicBezTo>
                  <a:cubicBezTo>
                    <a:pt x="12828" y="8049"/>
                    <a:pt x="12765" y="8198"/>
                    <a:pt x="12653" y="8311"/>
                  </a:cubicBezTo>
                  <a:lnTo>
                    <a:pt x="11081" y="9883"/>
                  </a:lnTo>
                  <a:lnTo>
                    <a:pt x="14275" y="13077"/>
                  </a:lnTo>
                  <a:cubicBezTo>
                    <a:pt x="14612" y="12740"/>
                    <a:pt x="14999" y="12541"/>
                    <a:pt x="15473" y="12541"/>
                  </a:cubicBezTo>
                  <a:cubicBezTo>
                    <a:pt x="15897" y="12541"/>
                    <a:pt x="16309" y="12715"/>
                    <a:pt x="16609" y="13002"/>
                  </a:cubicBezTo>
                  <a:lnTo>
                    <a:pt x="21138" y="17532"/>
                  </a:lnTo>
                  <a:cubicBezTo>
                    <a:pt x="21425" y="17832"/>
                    <a:pt x="21600" y="18243"/>
                    <a:pt x="21600" y="18668"/>
                  </a:cubicBezTo>
                  <a:cubicBezTo>
                    <a:pt x="21600" y="19092"/>
                    <a:pt x="21425" y="19504"/>
                    <a:pt x="21138" y="1979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238257" y="2579124"/>
            <a:ext cx="5010140" cy="1002090"/>
            <a:chOff x="-238257" y="2579124"/>
            <a:chExt cx="5010140" cy="1002090"/>
          </a:xfrm>
        </p:grpSpPr>
        <p:sp>
          <p:nvSpPr>
            <p:cNvPr id="7" name="Freeform: Shape 8"/>
            <p:cNvSpPr/>
            <p:nvPr/>
          </p:nvSpPr>
          <p:spPr>
            <a:xfrm>
              <a:off x="-238257" y="2579124"/>
              <a:ext cx="5010140" cy="63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693" y="21600"/>
                  </a:lnTo>
                  <a:lnTo>
                    <a:pt x="6543" y="21600"/>
                  </a:lnTo>
                  <a:lnTo>
                    <a:pt x="6543" y="21380"/>
                  </a:lnTo>
                  <a:lnTo>
                    <a:pt x="20714" y="21380"/>
                  </a:lnTo>
                  <a:lnTo>
                    <a:pt x="21600" y="13548"/>
                  </a:lnTo>
                  <a:lnTo>
                    <a:pt x="20714" y="5441"/>
                  </a:lnTo>
                  <a:lnTo>
                    <a:pt x="6543" y="5441"/>
                  </a:lnTo>
                  <a:lnTo>
                    <a:pt x="36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Externo - Microambiente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9"/>
            <p:cNvSpPr/>
            <p:nvPr/>
          </p:nvSpPr>
          <p:spPr>
            <a:xfrm>
              <a:off x="759460" y="3370714"/>
              <a:ext cx="248771" cy="21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55"/>
                  </a:moveTo>
                  <a:cubicBezTo>
                    <a:pt x="21600" y="20281"/>
                    <a:pt x="20484" y="21600"/>
                    <a:pt x="19108" y="21600"/>
                  </a:cubicBezTo>
                  <a:lnTo>
                    <a:pt x="14123" y="21600"/>
                  </a:lnTo>
                  <a:cubicBezTo>
                    <a:pt x="12747" y="21600"/>
                    <a:pt x="11631" y="20281"/>
                    <a:pt x="11631" y="18655"/>
                  </a:cubicBezTo>
                  <a:lnTo>
                    <a:pt x="11631" y="7855"/>
                  </a:lnTo>
                  <a:cubicBezTo>
                    <a:pt x="11631" y="3528"/>
                    <a:pt x="14616" y="0"/>
                    <a:pt x="18277" y="0"/>
                  </a:cubicBezTo>
                  <a:lnTo>
                    <a:pt x="19108" y="0"/>
                  </a:lnTo>
                  <a:cubicBezTo>
                    <a:pt x="19562" y="0"/>
                    <a:pt x="19938" y="445"/>
                    <a:pt x="19938" y="982"/>
                  </a:cubicBezTo>
                  <a:lnTo>
                    <a:pt x="19938" y="2945"/>
                  </a:lnTo>
                  <a:cubicBezTo>
                    <a:pt x="19938" y="3482"/>
                    <a:pt x="19562" y="3927"/>
                    <a:pt x="19108" y="3927"/>
                  </a:cubicBezTo>
                  <a:lnTo>
                    <a:pt x="18277" y="3927"/>
                  </a:lnTo>
                  <a:cubicBezTo>
                    <a:pt x="16447" y="3927"/>
                    <a:pt x="14954" y="5691"/>
                    <a:pt x="14954" y="7855"/>
                  </a:cubicBezTo>
                  <a:lnTo>
                    <a:pt x="14954" y="8345"/>
                  </a:lnTo>
                  <a:cubicBezTo>
                    <a:pt x="14954" y="9159"/>
                    <a:pt x="15512" y="9818"/>
                    <a:pt x="16200" y="9818"/>
                  </a:cubicBezTo>
                  <a:lnTo>
                    <a:pt x="19108" y="9818"/>
                  </a:lnTo>
                  <a:cubicBezTo>
                    <a:pt x="20484" y="9818"/>
                    <a:pt x="21600" y="11137"/>
                    <a:pt x="21600" y="12764"/>
                  </a:cubicBezTo>
                  <a:cubicBezTo>
                    <a:pt x="21600" y="12764"/>
                    <a:pt x="21600" y="18655"/>
                    <a:pt x="21600" y="18655"/>
                  </a:cubicBezTo>
                  <a:close/>
                  <a:moveTo>
                    <a:pt x="9969" y="18655"/>
                  </a:moveTo>
                  <a:cubicBezTo>
                    <a:pt x="9969" y="20281"/>
                    <a:pt x="8853" y="21600"/>
                    <a:pt x="7477" y="21600"/>
                  </a:cubicBezTo>
                  <a:lnTo>
                    <a:pt x="2492" y="21600"/>
                  </a:lnTo>
                  <a:cubicBezTo>
                    <a:pt x="1116" y="21600"/>
                    <a:pt x="0" y="20281"/>
                    <a:pt x="0" y="18655"/>
                  </a:cubicBezTo>
                  <a:lnTo>
                    <a:pt x="0" y="7855"/>
                  </a:lnTo>
                  <a:cubicBezTo>
                    <a:pt x="0" y="3528"/>
                    <a:pt x="2986" y="0"/>
                    <a:pt x="6646" y="0"/>
                  </a:cubicBezTo>
                  <a:lnTo>
                    <a:pt x="7477" y="0"/>
                  </a:lnTo>
                  <a:cubicBezTo>
                    <a:pt x="7931" y="0"/>
                    <a:pt x="8308" y="445"/>
                    <a:pt x="8308" y="982"/>
                  </a:cubicBezTo>
                  <a:lnTo>
                    <a:pt x="8308" y="2945"/>
                  </a:lnTo>
                  <a:cubicBezTo>
                    <a:pt x="8308" y="3482"/>
                    <a:pt x="7931" y="3927"/>
                    <a:pt x="7477" y="3927"/>
                  </a:cubicBezTo>
                  <a:lnTo>
                    <a:pt x="6646" y="3927"/>
                  </a:lnTo>
                  <a:cubicBezTo>
                    <a:pt x="4816" y="3927"/>
                    <a:pt x="3323" y="5691"/>
                    <a:pt x="3323" y="7855"/>
                  </a:cubicBezTo>
                  <a:lnTo>
                    <a:pt x="3323" y="8345"/>
                  </a:lnTo>
                  <a:cubicBezTo>
                    <a:pt x="3323" y="9159"/>
                    <a:pt x="3881" y="9818"/>
                    <a:pt x="4569" y="9818"/>
                  </a:cubicBezTo>
                  <a:lnTo>
                    <a:pt x="7477" y="9818"/>
                  </a:lnTo>
                  <a:cubicBezTo>
                    <a:pt x="8853" y="9818"/>
                    <a:pt x="9969" y="11137"/>
                    <a:pt x="9969" y="12764"/>
                  </a:cubicBezTo>
                  <a:cubicBezTo>
                    <a:pt x="9969" y="12764"/>
                    <a:pt x="9969" y="18655"/>
                    <a:pt x="9969" y="186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10558" y="1908207"/>
            <a:ext cx="4426133" cy="1155738"/>
            <a:chOff x="-110558" y="1908207"/>
            <a:chExt cx="4426133" cy="1155738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Externo - Macroambiente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59460" y="2829418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1" name="Group 31"/>
          <p:cNvGrpSpPr/>
          <p:nvPr/>
        </p:nvGrpSpPr>
        <p:grpSpPr>
          <a:xfrm>
            <a:off x="3979873" y="3548650"/>
            <a:ext cx="3170728" cy="1174776"/>
            <a:chOff x="7284132" y="5074716"/>
            <a:chExt cx="2262955" cy="1064308"/>
          </a:xfrm>
        </p:grpSpPr>
        <p:sp>
          <p:nvSpPr>
            <p:cNvPr id="18" name="TextBox 32"/>
            <p:cNvSpPr txBox="1"/>
            <p:nvPr/>
          </p:nvSpPr>
          <p:spPr>
            <a:xfrm>
              <a:off x="7284132" y="5074716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r>
                <a:rPr lang="en-US" altLang="zh-CN" b="1" dirty="0">
                  <a:solidFill>
                    <a:schemeClr val="accent3">
                      <a:lumMod val="100000"/>
                    </a:schemeClr>
                  </a:solidFill>
                </a:rPr>
                <a:t>Interno – Capacidades de las COAC Segmento 1</a:t>
              </a:r>
              <a:endParaRPr lang="zh-CN" altLang="en-US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9" name="TextBox 33"/>
            <p:cNvSpPr txBox="1">
              <a:spLocks/>
            </p:cNvSpPr>
            <p:nvPr/>
          </p:nvSpPr>
          <p:spPr>
            <a:xfrm>
              <a:off x="7284132" y="5436588"/>
              <a:ext cx="2262955" cy="702436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De Dirección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Administrativa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Financiera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Productiva y Tecnológica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Mercadotecnia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4828983" y="2090797"/>
            <a:ext cx="3170728" cy="1175216"/>
            <a:chOff x="7284132" y="5074715"/>
            <a:chExt cx="2262955" cy="969311"/>
          </a:xfrm>
        </p:grpSpPr>
        <p:sp>
          <p:nvSpPr>
            <p:cNvPr id="16" name="TextBox 3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r>
                <a:rPr lang="en-US" altLang="zh-CN" b="1" dirty="0">
                  <a:solidFill>
                    <a:schemeClr val="accent2">
                      <a:lumMod val="100000"/>
                    </a:schemeClr>
                  </a:solidFill>
                </a:rPr>
                <a:t>Escenario Micro - Fuerzas de Porter</a:t>
              </a:r>
              <a:endParaRPr lang="zh-CN" altLang="en-US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7" name="TextBox 36"/>
            <p:cNvSpPr txBox="1">
              <a:spLocks/>
            </p:cNvSpPr>
            <p:nvPr/>
          </p:nvSpPr>
          <p:spPr>
            <a:xfrm>
              <a:off x="7284132" y="5366119"/>
              <a:ext cx="2262955" cy="67790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Proveedores 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Clientes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Competencia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Sustitutos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Productos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3979873" y="726456"/>
            <a:ext cx="3170728" cy="1259428"/>
            <a:chOff x="7284132" y="5074715"/>
            <a:chExt cx="2262955" cy="969322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100000"/>
                    </a:schemeClr>
                  </a:solidFill>
                </a:rPr>
                <a:t>Escenarios Macro</a:t>
              </a:r>
              <a:endParaRPr lang="zh-CN" altLang="en-US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284132" y="5366120"/>
              <a:ext cx="2262955" cy="67791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Económico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Demográfico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Político – Legal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Socio Cultural</a:t>
              </a:r>
            </a:p>
            <a:p>
              <a:pPr algn="l">
                <a:lnSpc>
                  <a:spcPct val="120000"/>
                </a:lnSpc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Tecnológico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Análisis </a:t>
            </a:r>
            <a:r>
              <a:rPr lang="es-EC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Situacional</a:t>
            </a:r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58F8DCA4-40C2-43F5-9241-89270BD2E30C}"/>
              </a:ext>
            </a:extLst>
          </p:cNvPr>
          <p:cNvSpPr/>
          <p:nvPr/>
        </p:nvSpPr>
        <p:spPr>
          <a:xfrm>
            <a:off x="771904" y="2187914"/>
            <a:ext cx="245906" cy="234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3" y="9024"/>
                </a:moveTo>
                <a:lnTo>
                  <a:pt x="16550" y="13842"/>
                </a:lnTo>
                <a:lnTo>
                  <a:pt x="17667" y="20647"/>
                </a:lnTo>
                <a:cubicBezTo>
                  <a:pt x="17680" y="20743"/>
                  <a:pt x="17680" y="20824"/>
                  <a:pt x="17680" y="20919"/>
                </a:cubicBezTo>
                <a:cubicBezTo>
                  <a:pt x="17680" y="21273"/>
                  <a:pt x="17524" y="21600"/>
                  <a:pt x="17148" y="21600"/>
                </a:cubicBezTo>
                <a:cubicBezTo>
                  <a:pt x="16966" y="21600"/>
                  <a:pt x="16784" y="21532"/>
                  <a:pt x="16628" y="21437"/>
                </a:cubicBezTo>
                <a:lnTo>
                  <a:pt x="10800" y="18225"/>
                </a:lnTo>
                <a:lnTo>
                  <a:pt x="4972" y="21437"/>
                </a:lnTo>
                <a:cubicBezTo>
                  <a:pt x="4803" y="21532"/>
                  <a:pt x="4634" y="21600"/>
                  <a:pt x="4452" y="21600"/>
                </a:cubicBezTo>
                <a:cubicBezTo>
                  <a:pt x="4076" y="21600"/>
                  <a:pt x="3907" y="21273"/>
                  <a:pt x="3907" y="20919"/>
                </a:cubicBezTo>
                <a:cubicBezTo>
                  <a:pt x="3907" y="20824"/>
                  <a:pt x="3920" y="20743"/>
                  <a:pt x="3933" y="20647"/>
                </a:cubicBezTo>
                <a:lnTo>
                  <a:pt x="5050" y="13842"/>
                </a:lnTo>
                <a:lnTo>
                  <a:pt x="325" y="9024"/>
                </a:lnTo>
                <a:cubicBezTo>
                  <a:pt x="169" y="8847"/>
                  <a:pt x="0" y="8616"/>
                  <a:pt x="0" y="8371"/>
                </a:cubicBezTo>
                <a:cubicBezTo>
                  <a:pt x="0" y="7962"/>
                  <a:pt x="402" y="7799"/>
                  <a:pt x="727" y="7744"/>
                </a:cubicBezTo>
                <a:lnTo>
                  <a:pt x="7243" y="6751"/>
                </a:lnTo>
                <a:lnTo>
                  <a:pt x="10164" y="558"/>
                </a:lnTo>
                <a:cubicBezTo>
                  <a:pt x="10281" y="299"/>
                  <a:pt x="10501" y="0"/>
                  <a:pt x="10800" y="0"/>
                </a:cubicBezTo>
                <a:cubicBezTo>
                  <a:pt x="11099" y="0"/>
                  <a:pt x="11319" y="299"/>
                  <a:pt x="11436" y="558"/>
                </a:cubicBezTo>
                <a:lnTo>
                  <a:pt x="14357" y="6751"/>
                </a:lnTo>
                <a:lnTo>
                  <a:pt x="20873" y="7744"/>
                </a:lnTo>
                <a:cubicBezTo>
                  <a:pt x="21185" y="7799"/>
                  <a:pt x="21600" y="7962"/>
                  <a:pt x="21600" y="8371"/>
                </a:cubicBezTo>
                <a:cubicBezTo>
                  <a:pt x="21600" y="8616"/>
                  <a:pt x="21431" y="8847"/>
                  <a:pt x="21263" y="902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7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757417" y="699113"/>
            <a:ext cx="718240" cy="208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" name="组合 1"/>
          <p:cNvGrpSpPr/>
          <p:nvPr/>
        </p:nvGrpSpPr>
        <p:grpSpPr>
          <a:xfrm>
            <a:off x="15296" y="892365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Externo - Macroambiente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453852" y="-236564"/>
            <a:ext cx="3184420" cy="2762494"/>
            <a:chOff x="7274360" y="5074715"/>
            <a:chExt cx="2272727" cy="538939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274360" y="5332691"/>
              <a:ext cx="2262955" cy="280963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320000"/>
                </a:lnSpc>
              </a:pPr>
              <a:r>
                <a:rPr lang="es-EC" altLang="zh-CN" sz="1100" b="1" dirty="0">
                  <a:solidFill>
                    <a:schemeClr val="dk1">
                      <a:lumMod val="100000"/>
                    </a:schemeClr>
                  </a:solidFill>
                </a:rPr>
                <a:t>Económico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Análisis </a:t>
            </a:r>
            <a:r>
              <a:rPr lang="es-EC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Situacional</a:t>
            </a:r>
          </a:p>
        </p:txBody>
      </p:sp>
      <p:pic>
        <p:nvPicPr>
          <p:cNvPr id="22" name="Imagen 2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54157" r="50343" b="21378"/>
          <a:stretch/>
        </p:blipFill>
        <p:spPr bwMode="auto">
          <a:xfrm>
            <a:off x="289979" y="3079884"/>
            <a:ext cx="3202009" cy="1364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89979" y="2666832"/>
            <a:ext cx="4572000" cy="32964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200000"/>
              </a:lnSpc>
              <a:spcAft>
                <a:spcPts val="800"/>
              </a:spcAft>
            </a:pPr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PIB economía país</a:t>
            </a:r>
            <a:endParaRPr lang="es-EC" sz="9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7" t="40630" r="22284" b="18368"/>
          <a:stretch/>
        </p:blipFill>
        <p:spPr bwMode="auto">
          <a:xfrm>
            <a:off x="3611568" y="1981546"/>
            <a:ext cx="2410492" cy="1776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509620" y="3796232"/>
            <a:ext cx="29166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</a:rPr>
              <a:t>Boletín Macroeconómico Asobanca enero 2021 Fuente : BCE </a:t>
            </a:r>
          </a:p>
          <a:p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</a:rPr>
              <a:t>Excedente 4,90% </a:t>
            </a:r>
            <a:endParaRPr lang="es-EC" sz="900" b="1" dirty="0"/>
          </a:p>
        </p:txBody>
      </p:sp>
      <p:sp>
        <p:nvSpPr>
          <p:cNvPr id="6" name="Rectángulo 5"/>
          <p:cNvSpPr/>
          <p:nvPr/>
        </p:nvSpPr>
        <p:spPr>
          <a:xfrm>
            <a:off x="4011336" y="1750714"/>
            <a:ext cx="18902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</a:rPr>
              <a:t>Canasta Familiar Básica (CFB) </a:t>
            </a:r>
            <a:endParaRPr lang="es-EC" sz="900" b="1" dirty="0"/>
          </a:p>
        </p:txBody>
      </p:sp>
      <p:pic>
        <p:nvPicPr>
          <p:cNvPr id="17" name="Imagen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3" t="42806" r="11058" b="22356"/>
          <a:stretch/>
        </p:blipFill>
        <p:spPr bwMode="auto">
          <a:xfrm>
            <a:off x="5980018" y="892365"/>
            <a:ext cx="3131672" cy="1673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6037790" y="2568710"/>
            <a:ext cx="26386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</a:rPr>
              <a:t>Boletín Macroeconómico Asobanca enero 2021 Fuente : BCE </a:t>
            </a:r>
          </a:p>
          <a:p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</a:rPr>
              <a:t>Marzo 2021 - 67% empleo inadecuado</a:t>
            </a:r>
            <a:endParaRPr lang="es-EC" sz="900" b="1" dirty="0"/>
          </a:p>
        </p:txBody>
      </p:sp>
      <p:sp>
        <p:nvSpPr>
          <p:cNvPr id="19" name="Rectángulo 18"/>
          <p:cNvSpPr/>
          <p:nvPr/>
        </p:nvSpPr>
        <p:spPr>
          <a:xfrm>
            <a:off x="6032110" y="732013"/>
            <a:ext cx="1948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</a:rPr>
              <a:t>Desempleo</a:t>
            </a:r>
            <a:endParaRPr lang="es-EC" sz="900" b="1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7D71D2E-7105-4645-83A3-0B397B0200D9}"/>
              </a:ext>
            </a:extLst>
          </p:cNvPr>
          <p:cNvSpPr/>
          <p:nvPr/>
        </p:nvSpPr>
        <p:spPr>
          <a:xfrm>
            <a:off x="635097" y="4422820"/>
            <a:ext cx="29166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</a:rPr>
              <a:t>Boletín Macroeconómico Asobanca enero 2021 Fuente : BCE </a:t>
            </a:r>
          </a:p>
          <a:p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decrecimiento 8,9% caída histórica</a:t>
            </a:r>
            <a:endParaRPr lang="es-EC" sz="9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757416" y="699113"/>
            <a:ext cx="937755" cy="2415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" name="组合 1"/>
          <p:cNvGrpSpPr/>
          <p:nvPr/>
        </p:nvGrpSpPr>
        <p:grpSpPr>
          <a:xfrm>
            <a:off x="15296" y="892365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Externo - Macroambiente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467544" y="-236560"/>
            <a:ext cx="3170728" cy="4030259"/>
            <a:chOff x="7284132" y="5074715"/>
            <a:chExt cx="2262955" cy="786269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284132" y="5183067"/>
              <a:ext cx="2262955" cy="67791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320000"/>
                </a:lnSpc>
              </a:pPr>
              <a:r>
                <a:rPr lang="es-EC" altLang="zh-CN" sz="1100" b="1" dirty="0">
                  <a:solidFill>
                    <a:schemeClr val="dk1">
                      <a:lumMod val="100000"/>
                    </a:schemeClr>
                  </a:solidFill>
                </a:rPr>
                <a:t>Demográfico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Análisis </a:t>
            </a:r>
            <a:r>
              <a:rPr lang="es-EC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Situacional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35518" y="32179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</a:rPr>
              <a:t>Pobre $84,82 </a:t>
            </a:r>
          </a:p>
          <a:p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</a:rPr>
              <a:t>Pobre Extremo $47,80 </a:t>
            </a:r>
            <a:endParaRPr lang="es-EC" sz="900" b="1" dirty="0"/>
          </a:p>
        </p:txBody>
      </p:sp>
      <p:pic>
        <p:nvPicPr>
          <p:cNvPr id="24" name="Imagen 2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33374" r="8663" b="32884"/>
          <a:stretch/>
        </p:blipFill>
        <p:spPr bwMode="auto">
          <a:xfrm>
            <a:off x="2411760" y="1884053"/>
            <a:ext cx="5544616" cy="1835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2231740" y="3920143"/>
            <a:ext cx="59046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</a:rPr>
              <a:t>Erradicación de la pobreza, supuesto sobre ingreso de “pobreza extrema” incremente en un 2% cada año, al Ecuador le hubiese tomado un promedio de siete y medio años salir de la pobreza, hoy se calcula que al menos dos décadas si no se adoptan las medidas de política adecuadas.</a:t>
            </a:r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26135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757416" y="699113"/>
            <a:ext cx="937755" cy="2415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" name="组合 1"/>
          <p:cNvGrpSpPr/>
          <p:nvPr/>
        </p:nvGrpSpPr>
        <p:grpSpPr>
          <a:xfrm>
            <a:off x="15296" y="892365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Externo - Macroambiente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467544" y="-236560"/>
            <a:ext cx="3170728" cy="4030259"/>
            <a:chOff x="7284132" y="5074715"/>
            <a:chExt cx="2262955" cy="786269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284132" y="5183067"/>
              <a:ext cx="2262955" cy="67791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320000"/>
                </a:lnSpc>
              </a:pPr>
              <a:r>
                <a:rPr lang="es-EC" altLang="zh-CN" sz="1100" b="1" dirty="0">
                  <a:solidFill>
                    <a:schemeClr val="dk1">
                      <a:lumMod val="100000"/>
                    </a:schemeClr>
                  </a:solidFill>
                </a:rPr>
                <a:t>Político Legal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Análisis </a:t>
            </a:r>
            <a:r>
              <a:rPr lang="es-EC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Situacional</a:t>
            </a: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D0CAB1D9-3279-4218-B859-084E17213BDD}"/>
              </a:ext>
            </a:extLst>
          </p:cNvPr>
          <p:cNvGrpSpPr/>
          <p:nvPr/>
        </p:nvGrpSpPr>
        <p:grpSpPr>
          <a:xfrm>
            <a:off x="2147419" y="2309604"/>
            <a:ext cx="818294" cy="805420"/>
            <a:chOff x="9427336" y="3395192"/>
            <a:chExt cx="1622739" cy="1622739"/>
          </a:xfrm>
        </p:grpSpPr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13D8BA2D-6E4C-4A1A-AEF3-18FD075FFF51}"/>
                </a:ext>
              </a:extLst>
            </p:cNvPr>
            <p:cNvSpPr/>
            <p:nvPr/>
          </p:nvSpPr>
          <p:spPr>
            <a:xfrm>
              <a:off x="9427336" y="3395192"/>
              <a:ext cx="1622739" cy="1622739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组合 35">
              <a:extLst>
                <a:ext uri="{FF2B5EF4-FFF2-40B4-BE49-F238E27FC236}">
                  <a16:creationId xmlns:a16="http://schemas.microsoft.com/office/drawing/2014/main" id="{81954B97-605C-4CD9-A3F3-8D54BB7CE6AD}"/>
                </a:ext>
              </a:extLst>
            </p:cNvPr>
            <p:cNvGrpSpPr/>
            <p:nvPr/>
          </p:nvGrpSpPr>
          <p:grpSpPr>
            <a:xfrm>
              <a:off x="9805398" y="3899137"/>
              <a:ext cx="866615" cy="614849"/>
              <a:chOff x="328613" y="4324350"/>
              <a:chExt cx="1841500" cy="1306513"/>
            </a:xfrm>
            <a:solidFill>
              <a:schemeClr val="tx1"/>
            </a:solidFill>
          </p:grpSpPr>
          <p:sp>
            <p:nvSpPr>
              <p:cNvPr id="19" name="Freeform 42">
                <a:extLst>
                  <a:ext uri="{FF2B5EF4-FFF2-40B4-BE49-F238E27FC236}">
                    <a16:creationId xmlns:a16="http://schemas.microsoft.com/office/drawing/2014/main" id="{1B0C5F53-246F-4254-B8D7-329D7333D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13" y="5019675"/>
                <a:ext cx="1385887" cy="611188"/>
              </a:xfrm>
              <a:custGeom>
                <a:avLst/>
                <a:gdLst>
                  <a:gd name="T0" fmla="*/ 804 w 873"/>
                  <a:gd name="T1" fmla="*/ 281 h 385"/>
                  <a:gd name="T2" fmla="*/ 804 w 873"/>
                  <a:gd name="T3" fmla="*/ 281 h 385"/>
                  <a:gd name="T4" fmla="*/ 779 w 873"/>
                  <a:gd name="T5" fmla="*/ 279 h 385"/>
                  <a:gd name="T6" fmla="*/ 779 w 873"/>
                  <a:gd name="T7" fmla="*/ 279 h 385"/>
                  <a:gd name="T8" fmla="*/ 750 w 873"/>
                  <a:gd name="T9" fmla="*/ 277 h 385"/>
                  <a:gd name="T10" fmla="*/ 721 w 873"/>
                  <a:gd name="T11" fmla="*/ 268 h 385"/>
                  <a:gd name="T12" fmla="*/ 694 w 873"/>
                  <a:gd name="T13" fmla="*/ 260 h 385"/>
                  <a:gd name="T14" fmla="*/ 667 w 873"/>
                  <a:gd name="T15" fmla="*/ 247 h 385"/>
                  <a:gd name="T16" fmla="*/ 642 w 873"/>
                  <a:gd name="T17" fmla="*/ 233 h 385"/>
                  <a:gd name="T18" fmla="*/ 617 w 873"/>
                  <a:gd name="T19" fmla="*/ 214 h 385"/>
                  <a:gd name="T20" fmla="*/ 596 w 873"/>
                  <a:gd name="T21" fmla="*/ 195 h 385"/>
                  <a:gd name="T22" fmla="*/ 575 w 873"/>
                  <a:gd name="T23" fmla="*/ 172 h 385"/>
                  <a:gd name="T24" fmla="*/ 575 w 873"/>
                  <a:gd name="T25" fmla="*/ 172 h 385"/>
                  <a:gd name="T26" fmla="*/ 554 w 873"/>
                  <a:gd name="T27" fmla="*/ 147 h 385"/>
                  <a:gd name="T28" fmla="*/ 537 w 873"/>
                  <a:gd name="T29" fmla="*/ 118 h 385"/>
                  <a:gd name="T30" fmla="*/ 525 w 873"/>
                  <a:gd name="T31" fmla="*/ 89 h 385"/>
                  <a:gd name="T32" fmla="*/ 515 w 873"/>
                  <a:gd name="T33" fmla="*/ 58 h 385"/>
                  <a:gd name="T34" fmla="*/ 435 w 873"/>
                  <a:gd name="T35" fmla="*/ 147 h 385"/>
                  <a:gd name="T36" fmla="*/ 308 w 873"/>
                  <a:gd name="T37" fmla="*/ 0 h 385"/>
                  <a:gd name="T38" fmla="*/ 308 w 873"/>
                  <a:gd name="T39" fmla="*/ 0 h 385"/>
                  <a:gd name="T40" fmla="*/ 279 w 873"/>
                  <a:gd name="T41" fmla="*/ 12 h 385"/>
                  <a:gd name="T42" fmla="*/ 250 w 873"/>
                  <a:gd name="T43" fmla="*/ 25 h 385"/>
                  <a:gd name="T44" fmla="*/ 223 w 873"/>
                  <a:gd name="T45" fmla="*/ 39 h 385"/>
                  <a:gd name="T46" fmla="*/ 198 w 873"/>
                  <a:gd name="T47" fmla="*/ 58 h 385"/>
                  <a:gd name="T48" fmla="*/ 173 w 873"/>
                  <a:gd name="T49" fmla="*/ 77 h 385"/>
                  <a:gd name="T50" fmla="*/ 150 w 873"/>
                  <a:gd name="T51" fmla="*/ 97 h 385"/>
                  <a:gd name="T52" fmla="*/ 127 w 873"/>
                  <a:gd name="T53" fmla="*/ 120 h 385"/>
                  <a:gd name="T54" fmla="*/ 106 w 873"/>
                  <a:gd name="T55" fmla="*/ 143 h 385"/>
                  <a:gd name="T56" fmla="*/ 87 w 873"/>
                  <a:gd name="T57" fmla="*/ 170 h 385"/>
                  <a:gd name="T58" fmla="*/ 69 w 873"/>
                  <a:gd name="T59" fmla="*/ 197 h 385"/>
                  <a:gd name="T60" fmla="*/ 52 w 873"/>
                  <a:gd name="T61" fmla="*/ 225 h 385"/>
                  <a:gd name="T62" fmla="*/ 40 w 873"/>
                  <a:gd name="T63" fmla="*/ 256 h 385"/>
                  <a:gd name="T64" fmla="*/ 27 w 873"/>
                  <a:gd name="T65" fmla="*/ 285 h 385"/>
                  <a:gd name="T66" fmla="*/ 15 w 873"/>
                  <a:gd name="T67" fmla="*/ 318 h 385"/>
                  <a:gd name="T68" fmla="*/ 6 w 873"/>
                  <a:gd name="T69" fmla="*/ 352 h 385"/>
                  <a:gd name="T70" fmla="*/ 0 w 873"/>
                  <a:gd name="T71" fmla="*/ 385 h 385"/>
                  <a:gd name="T72" fmla="*/ 873 w 873"/>
                  <a:gd name="T73" fmla="*/ 385 h 385"/>
                  <a:gd name="T74" fmla="*/ 873 w 873"/>
                  <a:gd name="T75" fmla="*/ 385 h 385"/>
                  <a:gd name="T76" fmla="*/ 867 w 873"/>
                  <a:gd name="T77" fmla="*/ 358 h 385"/>
                  <a:gd name="T78" fmla="*/ 860 w 873"/>
                  <a:gd name="T79" fmla="*/ 331 h 385"/>
                  <a:gd name="T80" fmla="*/ 852 w 873"/>
                  <a:gd name="T81" fmla="*/ 304 h 385"/>
                  <a:gd name="T82" fmla="*/ 844 w 873"/>
                  <a:gd name="T83" fmla="*/ 279 h 385"/>
                  <a:gd name="T84" fmla="*/ 844 w 873"/>
                  <a:gd name="T85" fmla="*/ 279 h 385"/>
                  <a:gd name="T86" fmla="*/ 823 w 873"/>
                  <a:gd name="T87" fmla="*/ 281 h 385"/>
                  <a:gd name="T88" fmla="*/ 804 w 873"/>
                  <a:gd name="T89" fmla="*/ 281 h 385"/>
                  <a:gd name="T90" fmla="*/ 804 w 873"/>
                  <a:gd name="T91" fmla="*/ 281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3" h="385">
                    <a:moveTo>
                      <a:pt x="804" y="281"/>
                    </a:moveTo>
                    <a:lnTo>
                      <a:pt x="804" y="281"/>
                    </a:lnTo>
                    <a:lnTo>
                      <a:pt x="779" y="279"/>
                    </a:lnTo>
                    <a:lnTo>
                      <a:pt x="779" y="279"/>
                    </a:lnTo>
                    <a:lnTo>
                      <a:pt x="750" y="277"/>
                    </a:lnTo>
                    <a:lnTo>
                      <a:pt x="721" y="268"/>
                    </a:lnTo>
                    <a:lnTo>
                      <a:pt x="694" y="260"/>
                    </a:lnTo>
                    <a:lnTo>
                      <a:pt x="667" y="247"/>
                    </a:lnTo>
                    <a:lnTo>
                      <a:pt x="642" y="233"/>
                    </a:lnTo>
                    <a:lnTo>
                      <a:pt x="617" y="214"/>
                    </a:lnTo>
                    <a:lnTo>
                      <a:pt x="596" y="195"/>
                    </a:lnTo>
                    <a:lnTo>
                      <a:pt x="575" y="172"/>
                    </a:lnTo>
                    <a:lnTo>
                      <a:pt x="575" y="172"/>
                    </a:lnTo>
                    <a:lnTo>
                      <a:pt x="554" y="147"/>
                    </a:lnTo>
                    <a:lnTo>
                      <a:pt x="537" y="118"/>
                    </a:lnTo>
                    <a:lnTo>
                      <a:pt x="525" y="89"/>
                    </a:lnTo>
                    <a:lnTo>
                      <a:pt x="515" y="58"/>
                    </a:lnTo>
                    <a:lnTo>
                      <a:pt x="435" y="147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79" y="12"/>
                    </a:lnTo>
                    <a:lnTo>
                      <a:pt x="250" y="25"/>
                    </a:lnTo>
                    <a:lnTo>
                      <a:pt x="223" y="39"/>
                    </a:lnTo>
                    <a:lnTo>
                      <a:pt x="198" y="58"/>
                    </a:lnTo>
                    <a:lnTo>
                      <a:pt x="173" y="77"/>
                    </a:lnTo>
                    <a:lnTo>
                      <a:pt x="150" y="97"/>
                    </a:lnTo>
                    <a:lnTo>
                      <a:pt x="127" y="120"/>
                    </a:lnTo>
                    <a:lnTo>
                      <a:pt x="106" y="143"/>
                    </a:lnTo>
                    <a:lnTo>
                      <a:pt x="87" y="170"/>
                    </a:lnTo>
                    <a:lnTo>
                      <a:pt x="69" y="197"/>
                    </a:lnTo>
                    <a:lnTo>
                      <a:pt x="52" y="225"/>
                    </a:lnTo>
                    <a:lnTo>
                      <a:pt x="40" y="256"/>
                    </a:lnTo>
                    <a:lnTo>
                      <a:pt x="27" y="285"/>
                    </a:lnTo>
                    <a:lnTo>
                      <a:pt x="15" y="318"/>
                    </a:lnTo>
                    <a:lnTo>
                      <a:pt x="6" y="352"/>
                    </a:lnTo>
                    <a:lnTo>
                      <a:pt x="0" y="385"/>
                    </a:lnTo>
                    <a:lnTo>
                      <a:pt x="873" y="385"/>
                    </a:lnTo>
                    <a:lnTo>
                      <a:pt x="873" y="385"/>
                    </a:lnTo>
                    <a:lnTo>
                      <a:pt x="867" y="358"/>
                    </a:lnTo>
                    <a:lnTo>
                      <a:pt x="860" y="331"/>
                    </a:lnTo>
                    <a:lnTo>
                      <a:pt x="852" y="304"/>
                    </a:lnTo>
                    <a:lnTo>
                      <a:pt x="844" y="279"/>
                    </a:lnTo>
                    <a:lnTo>
                      <a:pt x="844" y="279"/>
                    </a:lnTo>
                    <a:lnTo>
                      <a:pt x="823" y="281"/>
                    </a:lnTo>
                    <a:lnTo>
                      <a:pt x="804" y="281"/>
                    </a:lnTo>
                    <a:lnTo>
                      <a:pt x="804" y="2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43">
                <a:extLst>
                  <a:ext uri="{FF2B5EF4-FFF2-40B4-BE49-F238E27FC236}">
                    <a16:creationId xmlns:a16="http://schemas.microsoft.com/office/drawing/2014/main" id="{CA176C60-C654-4238-A355-90F56476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25" y="4324350"/>
                <a:ext cx="668337" cy="677863"/>
              </a:xfrm>
              <a:custGeom>
                <a:avLst/>
                <a:gdLst>
                  <a:gd name="T0" fmla="*/ 283 w 421"/>
                  <a:gd name="T1" fmla="*/ 392 h 427"/>
                  <a:gd name="T2" fmla="*/ 298 w 421"/>
                  <a:gd name="T3" fmla="*/ 323 h 427"/>
                  <a:gd name="T4" fmla="*/ 327 w 421"/>
                  <a:gd name="T5" fmla="*/ 260 h 427"/>
                  <a:gd name="T6" fmla="*/ 369 w 421"/>
                  <a:gd name="T7" fmla="*/ 208 h 427"/>
                  <a:gd name="T8" fmla="*/ 421 w 421"/>
                  <a:gd name="T9" fmla="*/ 165 h 427"/>
                  <a:gd name="T10" fmla="*/ 417 w 421"/>
                  <a:gd name="T11" fmla="*/ 148 h 427"/>
                  <a:gd name="T12" fmla="*/ 402 w 421"/>
                  <a:gd name="T13" fmla="*/ 115 h 427"/>
                  <a:gd name="T14" fmla="*/ 383 w 421"/>
                  <a:gd name="T15" fmla="*/ 85 h 427"/>
                  <a:gd name="T16" fmla="*/ 360 w 421"/>
                  <a:gd name="T17" fmla="*/ 58 h 427"/>
                  <a:gd name="T18" fmla="*/ 333 w 421"/>
                  <a:gd name="T19" fmla="*/ 37 h 427"/>
                  <a:gd name="T20" fmla="*/ 302 w 421"/>
                  <a:gd name="T21" fmla="*/ 19 h 427"/>
                  <a:gd name="T22" fmla="*/ 269 w 421"/>
                  <a:gd name="T23" fmla="*/ 6 h 427"/>
                  <a:gd name="T24" fmla="*/ 231 w 421"/>
                  <a:gd name="T25" fmla="*/ 0 h 427"/>
                  <a:gd name="T26" fmla="*/ 212 w 421"/>
                  <a:gd name="T27" fmla="*/ 0 h 427"/>
                  <a:gd name="T28" fmla="*/ 171 w 421"/>
                  <a:gd name="T29" fmla="*/ 4 h 427"/>
                  <a:gd name="T30" fmla="*/ 129 w 421"/>
                  <a:gd name="T31" fmla="*/ 17 h 427"/>
                  <a:gd name="T32" fmla="*/ 94 w 421"/>
                  <a:gd name="T33" fmla="*/ 35 h 427"/>
                  <a:gd name="T34" fmla="*/ 62 w 421"/>
                  <a:gd name="T35" fmla="*/ 62 h 427"/>
                  <a:gd name="T36" fmla="*/ 35 w 421"/>
                  <a:gd name="T37" fmla="*/ 94 h 427"/>
                  <a:gd name="T38" fmla="*/ 17 w 421"/>
                  <a:gd name="T39" fmla="*/ 131 h 427"/>
                  <a:gd name="T40" fmla="*/ 4 w 421"/>
                  <a:gd name="T41" fmla="*/ 171 h 427"/>
                  <a:gd name="T42" fmla="*/ 0 w 421"/>
                  <a:gd name="T43" fmla="*/ 212 h 427"/>
                  <a:gd name="T44" fmla="*/ 0 w 421"/>
                  <a:gd name="T45" fmla="*/ 235 h 427"/>
                  <a:gd name="T46" fmla="*/ 8 w 421"/>
                  <a:gd name="T47" fmla="*/ 277 h 427"/>
                  <a:gd name="T48" fmla="*/ 25 w 421"/>
                  <a:gd name="T49" fmla="*/ 315 h 427"/>
                  <a:gd name="T50" fmla="*/ 48 w 421"/>
                  <a:gd name="T51" fmla="*/ 350 h 427"/>
                  <a:gd name="T52" fmla="*/ 77 w 421"/>
                  <a:gd name="T53" fmla="*/ 379 h 427"/>
                  <a:gd name="T54" fmla="*/ 110 w 421"/>
                  <a:gd name="T55" fmla="*/ 402 h 427"/>
                  <a:gd name="T56" fmla="*/ 150 w 421"/>
                  <a:gd name="T57" fmla="*/ 417 h 427"/>
                  <a:gd name="T58" fmla="*/ 192 w 421"/>
                  <a:gd name="T59" fmla="*/ 425 h 427"/>
                  <a:gd name="T60" fmla="*/ 212 w 421"/>
                  <a:gd name="T61" fmla="*/ 427 h 427"/>
                  <a:gd name="T62" fmla="*/ 248 w 421"/>
                  <a:gd name="T63" fmla="*/ 423 h 427"/>
                  <a:gd name="T64" fmla="*/ 281 w 421"/>
                  <a:gd name="T65" fmla="*/ 415 h 427"/>
                  <a:gd name="T66" fmla="*/ 283 w 421"/>
                  <a:gd name="T67" fmla="*/ 39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1" h="427">
                    <a:moveTo>
                      <a:pt x="283" y="392"/>
                    </a:moveTo>
                    <a:lnTo>
                      <a:pt x="283" y="392"/>
                    </a:lnTo>
                    <a:lnTo>
                      <a:pt x="287" y="356"/>
                    </a:lnTo>
                    <a:lnTo>
                      <a:pt x="298" y="323"/>
                    </a:lnTo>
                    <a:lnTo>
                      <a:pt x="310" y="292"/>
                    </a:lnTo>
                    <a:lnTo>
                      <a:pt x="327" y="260"/>
                    </a:lnTo>
                    <a:lnTo>
                      <a:pt x="346" y="233"/>
                    </a:lnTo>
                    <a:lnTo>
                      <a:pt x="369" y="208"/>
                    </a:lnTo>
                    <a:lnTo>
                      <a:pt x="394" y="185"/>
                    </a:lnTo>
                    <a:lnTo>
                      <a:pt x="421" y="165"/>
                    </a:lnTo>
                    <a:lnTo>
                      <a:pt x="421" y="165"/>
                    </a:lnTo>
                    <a:lnTo>
                      <a:pt x="417" y="148"/>
                    </a:lnTo>
                    <a:lnTo>
                      <a:pt x="410" y="131"/>
                    </a:lnTo>
                    <a:lnTo>
                      <a:pt x="402" y="115"/>
                    </a:lnTo>
                    <a:lnTo>
                      <a:pt x="394" y="100"/>
                    </a:lnTo>
                    <a:lnTo>
                      <a:pt x="383" y="85"/>
                    </a:lnTo>
                    <a:lnTo>
                      <a:pt x="373" y="71"/>
                    </a:lnTo>
                    <a:lnTo>
                      <a:pt x="360" y="58"/>
                    </a:lnTo>
                    <a:lnTo>
                      <a:pt x="348" y="48"/>
                    </a:lnTo>
                    <a:lnTo>
                      <a:pt x="333" y="37"/>
                    </a:lnTo>
                    <a:lnTo>
                      <a:pt x="319" y="27"/>
                    </a:lnTo>
                    <a:lnTo>
                      <a:pt x="302" y="19"/>
                    </a:lnTo>
                    <a:lnTo>
                      <a:pt x="285" y="12"/>
                    </a:lnTo>
                    <a:lnTo>
                      <a:pt x="269" y="6"/>
                    </a:lnTo>
                    <a:lnTo>
                      <a:pt x="250" y="2"/>
                    </a:lnTo>
                    <a:lnTo>
                      <a:pt x="231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192" y="0"/>
                    </a:lnTo>
                    <a:lnTo>
                      <a:pt x="171" y="4"/>
                    </a:lnTo>
                    <a:lnTo>
                      <a:pt x="150" y="10"/>
                    </a:lnTo>
                    <a:lnTo>
                      <a:pt x="129" y="17"/>
                    </a:lnTo>
                    <a:lnTo>
                      <a:pt x="110" y="25"/>
                    </a:lnTo>
                    <a:lnTo>
                      <a:pt x="94" y="35"/>
                    </a:lnTo>
                    <a:lnTo>
                      <a:pt x="77" y="48"/>
                    </a:lnTo>
                    <a:lnTo>
                      <a:pt x="62" y="62"/>
                    </a:lnTo>
                    <a:lnTo>
                      <a:pt x="48" y="77"/>
                    </a:lnTo>
                    <a:lnTo>
                      <a:pt x="35" y="94"/>
                    </a:lnTo>
                    <a:lnTo>
                      <a:pt x="25" y="112"/>
                    </a:lnTo>
                    <a:lnTo>
                      <a:pt x="17" y="131"/>
                    </a:lnTo>
                    <a:lnTo>
                      <a:pt x="8" y="150"/>
                    </a:lnTo>
                    <a:lnTo>
                      <a:pt x="4" y="171"/>
                    </a:lnTo>
                    <a:lnTo>
                      <a:pt x="0" y="19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35"/>
                    </a:lnTo>
                    <a:lnTo>
                      <a:pt x="4" y="256"/>
                    </a:lnTo>
                    <a:lnTo>
                      <a:pt x="8" y="277"/>
                    </a:lnTo>
                    <a:lnTo>
                      <a:pt x="17" y="296"/>
                    </a:lnTo>
                    <a:lnTo>
                      <a:pt x="25" y="315"/>
                    </a:lnTo>
                    <a:lnTo>
                      <a:pt x="35" y="333"/>
                    </a:lnTo>
                    <a:lnTo>
                      <a:pt x="48" y="350"/>
                    </a:lnTo>
                    <a:lnTo>
                      <a:pt x="62" y="365"/>
                    </a:lnTo>
                    <a:lnTo>
                      <a:pt x="77" y="379"/>
                    </a:lnTo>
                    <a:lnTo>
                      <a:pt x="94" y="390"/>
                    </a:lnTo>
                    <a:lnTo>
                      <a:pt x="110" y="402"/>
                    </a:lnTo>
                    <a:lnTo>
                      <a:pt x="129" y="410"/>
                    </a:lnTo>
                    <a:lnTo>
                      <a:pt x="150" y="417"/>
                    </a:lnTo>
                    <a:lnTo>
                      <a:pt x="171" y="423"/>
                    </a:lnTo>
                    <a:lnTo>
                      <a:pt x="192" y="425"/>
                    </a:lnTo>
                    <a:lnTo>
                      <a:pt x="212" y="427"/>
                    </a:lnTo>
                    <a:lnTo>
                      <a:pt x="212" y="427"/>
                    </a:lnTo>
                    <a:lnTo>
                      <a:pt x="231" y="427"/>
                    </a:lnTo>
                    <a:lnTo>
                      <a:pt x="248" y="423"/>
                    </a:lnTo>
                    <a:lnTo>
                      <a:pt x="264" y="421"/>
                    </a:lnTo>
                    <a:lnTo>
                      <a:pt x="281" y="415"/>
                    </a:lnTo>
                    <a:lnTo>
                      <a:pt x="281" y="415"/>
                    </a:lnTo>
                    <a:lnTo>
                      <a:pt x="283" y="392"/>
                    </a:lnTo>
                    <a:lnTo>
                      <a:pt x="283" y="3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44">
                <a:extLst>
                  <a:ext uri="{FF2B5EF4-FFF2-40B4-BE49-F238E27FC236}">
                    <a16:creationId xmlns:a16="http://schemas.microsoft.com/office/drawing/2014/main" id="{091883CF-7041-497D-B3DD-AD5EDD848A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5388" y="4578350"/>
                <a:ext cx="974725" cy="1052513"/>
              </a:xfrm>
              <a:custGeom>
                <a:avLst/>
                <a:gdLst>
                  <a:gd name="T0" fmla="*/ 491 w 614"/>
                  <a:gd name="T1" fmla="*/ 371 h 663"/>
                  <a:gd name="T2" fmla="*/ 516 w 614"/>
                  <a:gd name="T3" fmla="*/ 282 h 663"/>
                  <a:gd name="T4" fmla="*/ 506 w 614"/>
                  <a:gd name="T5" fmla="*/ 180 h 663"/>
                  <a:gd name="T6" fmla="*/ 456 w 614"/>
                  <a:gd name="T7" fmla="*/ 92 h 663"/>
                  <a:gd name="T8" fmla="*/ 400 w 614"/>
                  <a:gd name="T9" fmla="*/ 42 h 663"/>
                  <a:gd name="T10" fmla="*/ 306 w 614"/>
                  <a:gd name="T11" fmla="*/ 5 h 663"/>
                  <a:gd name="T12" fmla="*/ 229 w 614"/>
                  <a:gd name="T13" fmla="*/ 2 h 663"/>
                  <a:gd name="T14" fmla="*/ 133 w 614"/>
                  <a:gd name="T15" fmla="*/ 32 h 663"/>
                  <a:gd name="T16" fmla="*/ 58 w 614"/>
                  <a:gd name="T17" fmla="*/ 96 h 663"/>
                  <a:gd name="T18" fmla="*/ 12 w 614"/>
                  <a:gd name="T19" fmla="*/ 184 h 663"/>
                  <a:gd name="T20" fmla="*/ 0 w 614"/>
                  <a:gd name="T21" fmla="*/ 261 h 663"/>
                  <a:gd name="T22" fmla="*/ 21 w 614"/>
                  <a:gd name="T23" fmla="*/ 359 h 663"/>
                  <a:gd name="T24" fmla="*/ 60 w 614"/>
                  <a:gd name="T25" fmla="*/ 423 h 663"/>
                  <a:gd name="T26" fmla="*/ 139 w 614"/>
                  <a:gd name="T27" fmla="*/ 488 h 663"/>
                  <a:gd name="T28" fmla="*/ 237 w 614"/>
                  <a:gd name="T29" fmla="*/ 515 h 663"/>
                  <a:gd name="T30" fmla="*/ 325 w 614"/>
                  <a:gd name="T31" fmla="*/ 509 h 663"/>
                  <a:gd name="T32" fmla="*/ 483 w 614"/>
                  <a:gd name="T33" fmla="*/ 646 h 663"/>
                  <a:gd name="T34" fmla="*/ 527 w 614"/>
                  <a:gd name="T35" fmla="*/ 663 h 663"/>
                  <a:gd name="T36" fmla="*/ 585 w 614"/>
                  <a:gd name="T37" fmla="*/ 644 h 663"/>
                  <a:gd name="T38" fmla="*/ 610 w 614"/>
                  <a:gd name="T39" fmla="*/ 607 h 663"/>
                  <a:gd name="T40" fmla="*/ 604 w 614"/>
                  <a:gd name="T41" fmla="*/ 546 h 663"/>
                  <a:gd name="T42" fmla="*/ 452 w 614"/>
                  <a:gd name="T43" fmla="*/ 275 h 663"/>
                  <a:gd name="T44" fmla="*/ 429 w 614"/>
                  <a:gd name="T45" fmla="*/ 348 h 663"/>
                  <a:gd name="T46" fmla="*/ 383 w 614"/>
                  <a:gd name="T47" fmla="*/ 407 h 663"/>
                  <a:gd name="T48" fmla="*/ 319 w 614"/>
                  <a:gd name="T49" fmla="*/ 442 h 663"/>
                  <a:gd name="T50" fmla="*/ 241 w 614"/>
                  <a:gd name="T51" fmla="*/ 450 h 663"/>
                  <a:gd name="T52" fmla="*/ 185 w 614"/>
                  <a:gd name="T53" fmla="*/ 436 h 663"/>
                  <a:gd name="T54" fmla="*/ 125 w 614"/>
                  <a:gd name="T55" fmla="*/ 396 h 663"/>
                  <a:gd name="T56" fmla="*/ 83 w 614"/>
                  <a:gd name="T57" fmla="*/ 334 h 663"/>
                  <a:gd name="T58" fmla="*/ 66 w 614"/>
                  <a:gd name="T59" fmla="*/ 261 h 663"/>
                  <a:gd name="T60" fmla="*/ 75 w 614"/>
                  <a:gd name="T61" fmla="*/ 203 h 663"/>
                  <a:gd name="T62" fmla="*/ 110 w 614"/>
                  <a:gd name="T63" fmla="*/ 136 h 663"/>
                  <a:gd name="T64" fmla="*/ 166 w 614"/>
                  <a:gd name="T65" fmla="*/ 90 h 663"/>
                  <a:gd name="T66" fmla="*/ 237 w 614"/>
                  <a:gd name="T67" fmla="*/ 67 h 663"/>
                  <a:gd name="T68" fmla="*/ 296 w 614"/>
                  <a:gd name="T69" fmla="*/ 69 h 663"/>
                  <a:gd name="T70" fmla="*/ 366 w 614"/>
                  <a:gd name="T71" fmla="*/ 96 h 663"/>
                  <a:gd name="T72" fmla="*/ 419 w 614"/>
                  <a:gd name="T73" fmla="*/ 148 h 663"/>
                  <a:gd name="T74" fmla="*/ 448 w 614"/>
                  <a:gd name="T75" fmla="*/ 217 h 663"/>
                  <a:gd name="T76" fmla="*/ 452 w 614"/>
                  <a:gd name="T77" fmla="*/ 275 h 663"/>
                  <a:gd name="T78" fmla="*/ 260 w 614"/>
                  <a:gd name="T79" fmla="*/ 98 h 663"/>
                  <a:gd name="T80" fmla="*/ 166 w 614"/>
                  <a:gd name="T81" fmla="*/ 132 h 663"/>
                  <a:gd name="T82" fmla="*/ 160 w 614"/>
                  <a:gd name="T83" fmla="*/ 148 h 663"/>
                  <a:gd name="T84" fmla="*/ 173 w 614"/>
                  <a:gd name="T85" fmla="*/ 159 h 663"/>
                  <a:gd name="T86" fmla="*/ 202 w 614"/>
                  <a:gd name="T87" fmla="*/ 144 h 663"/>
                  <a:gd name="T88" fmla="*/ 260 w 614"/>
                  <a:gd name="T89" fmla="*/ 130 h 663"/>
                  <a:gd name="T90" fmla="*/ 316 w 614"/>
                  <a:gd name="T91" fmla="*/ 144 h 663"/>
                  <a:gd name="T92" fmla="*/ 358 w 614"/>
                  <a:gd name="T93" fmla="*/ 175 h 663"/>
                  <a:gd name="T94" fmla="*/ 375 w 614"/>
                  <a:gd name="T95" fmla="*/ 173 h 663"/>
                  <a:gd name="T96" fmla="*/ 375 w 614"/>
                  <a:gd name="T97" fmla="*/ 153 h 663"/>
                  <a:gd name="T98" fmla="*/ 344 w 614"/>
                  <a:gd name="T99" fmla="*/ 123 h 663"/>
                  <a:gd name="T100" fmla="*/ 289 w 614"/>
                  <a:gd name="T101" fmla="*/ 10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4" h="663">
                    <a:moveTo>
                      <a:pt x="596" y="532"/>
                    </a:moveTo>
                    <a:lnTo>
                      <a:pt x="477" y="398"/>
                    </a:lnTo>
                    <a:lnTo>
                      <a:pt x="477" y="398"/>
                    </a:lnTo>
                    <a:lnTo>
                      <a:pt x="491" y="371"/>
                    </a:lnTo>
                    <a:lnTo>
                      <a:pt x="504" y="342"/>
                    </a:lnTo>
                    <a:lnTo>
                      <a:pt x="512" y="313"/>
                    </a:lnTo>
                    <a:lnTo>
                      <a:pt x="516" y="282"/>
                    </a:lnTo>
                    <a:lnTo>
                      <a:pt x="516" y="282"/>
                    </a:lnTo>
                    <a:lnTo>
                      <a:pt x="516" y="255"/>
                    </a:lnTo>
                    <a:lnTo>
                      <a:pt x="516" y="230"/>
                    </a:lnTo>
                    <a:lnTo>
                      <a:pt x="512" y="205"/>
                    </a:lnTo>
                    <a:lnTo>
                      <a:pt x="506" y="180"/>
                    </a:lnTo>
                    <a:lnTo>
                      <a:pt x="496" y="157"/>
                    </a:lnTo>
                    <a:lnTo>
                      <a:pt x="485" y="134"/>
                    </a:lnTo>
                    <a:lnTo>
                      <a:pt x="473" y="113"/>
                    </a:lnTo>
                    <a:lnTo>
                      <a:pt x="456" y="92"/>
                    </a:lnTo>
                    <a:lnTo>
                      <a:pt x="456" y="92"/>
                    </a:lnTo>
                    <a:lnTo>
                      <a:pt x="439" y="73"/>
                    </a:lnTo>
                    <a:lnTo>
                      <a:pt x="421" y="57"/>
                    </a:lnTo>
                    <a:lnTo>
                      <a:pt x="400" y="42"/>
                    </a:lnTo>
                    <a:lnTo>
                      <a:pt x="379" y="30"/>
                    </a:lnTo>
                    <a:lnTo>
                      <a:pt x="356" y="19"/>
                    </a:lnTo>
                    <a:lnTo>
                      <a:pt x="331" y="11"/>
                    </a:lnTo>
                    <a:lnTo>
                      <a:pt x="306" y="5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29" y="2"/>
                    </a:lnTo>
                    <a:lnTo>
                      <a:pt x="204" y="7"/>
                    </a:lnTo>
                    <a:lnTo>
                      <a:pt x="179" y="13"/>
                    </a:lnTo>
                    <a:lnTo>
                      <a:pt x="156" y="21"/>
                    </a:lnTo>
                    <a:lnTo>
                      <a:pt x="133" y="32"/>
                    </a:lnTo>
                    <a:lnTo>
                      <a:pt x="112" y="46"/>
                    </a:lnTo>
                    <a:lnTo>
                      <a:pt x="94" y="61"/>
                    </a:lnTo>
                    <a:lnTo>
                      <a:pt x="75" y="77"/>
                    </a:lnTo>
                    <a:lnTo>
                      <a:pt x="58" y="96"/>
                    </a:lnTo>
                    <a:lnTo>
                      <a:pt x="44" y="115"/>
                    </a:lnTo>
                    <a:lnTo>
                      <a:pt x="31" y="138"/>
                    </a:lnTo>
                    <a:lnTo>
                      <a:pt x="21" y="161"/>
                    </a:lnTo>
                    <a:lnTo>
                      <a:pt x="12" y="184"/>
                    </a:lnTo>
                    <a:lnTo>
                      <a:pt x="6" y="209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0" y="261"/>
                    </a:lnTo>
                    <a:lnTo>
                      <a:pt x="2" y="286"/>
                    </a:lnTo>
                    <a:lnTo>
                      <a:pt x="6" y="311"/>
                    </a:lnTo>
                    <a:lnTo>
                      <a:pt x="12" y="336"/>
                    </a:lnTo>
                    <a:lnTo>
                      <a:pt x="21" y="359"/>
                    </a:lnTo>
                    <a:lnTo>
                      <a:pt x="33" y="382"/>
                    </a:lnTo>
                    <a:lnTo>
                      <a:pt x="46" y="405"/>
                    </a:lnTo>
                    <a:lnTo>
                      <a:pt x="60" y="423"/>
                    </a:lnTo>
                    <a:lnTo>
                      <a:pt x="60" y="423"/>
                    </a:lnTo>
                    <a:lnTo>
                      <a:pt x="79" y="442"/>
                    </a:lnTo>
                    <a:lnTo>
                      <a:pt x="98" y="461"/>
                    </a:lnTo>
                    <a:lnTo>
                      <a:pt x="119" y="475"/>
                    </a:lnTo>
                    <a:lnTo>
                      <a:pt x="139" y="488"/>
                    </a:lnTo>
                    <a:lnTo>
                      <a:pt x="162" y="498"/>
                    </a:lnTo>
                    <a:lnTo>
                      <a:pt x="187" y="507"/>
                    </a:lnTo>
                    <a:lnTo>
                      <a:pt x="210" y="513"/>
                    </a:lnTo>
                    <a:lnTo>
                      <a:pt x="237" y="515"/>
                    </a:lnTo>
                    <a:lnTo>
                      <a:pt x="237" y="515"/>
                    </a:lnTo>
                    <a:lnTo>
                      <a:pt x="266" y="517"/>
                    </a:lnTo>
                    <a:lnTo>
                      <a:pt x="296" y="513"/>
                    </a:lnTo>
                    <a:lnTo>
                      <a:pt x="325" y="509"/>
                    </a:lnTo>
                    <a:lnTo>
                      <a:pt x="352" y="498"/>
                    </a:lnTo>
                    <a:lnTo>
                      <a:pt x="473" y="636"/>
                    </a:lnTo>
                    <a:lnTo>
                      <a:pt x="473" y="636"/>
                    </a:lnTo>
                    <a:lnTo>
                      <a:pt x="483" y="646"/>
                    </a:lnTo>
                    <a:lnTo>
                      <a:pt x="498" y="655"/>
                    </a:lnTo>
                    <a:lnTo>
                      <a:pt x="512" y="661"/>
                    </a:lnTo>
                    <a:lnTo>
                      <a:pt x="527" y="663"/>
                    </a:lnTo>
                    <a:lnTo>
                      <a:pt x="527" y="663"/>
                    </a:lnTo>
                    <a:lnTo>
                      <a:pt x="544" y="663"/>
                    </a:lnTo>
                    <a:lnTo>
                      <a:pt x="558" y="661"/>
                    </a:lnTo>
                    <a:lnTo>
                      <a:pt x="573" y="655"/>
                    </a:lnTo>
                    <a:lnTo>
                      <a:pt x="585" y="644"/>
                    </a:lnTo>
                    <a:lnTo>
                      <a:pt x="585" y="644"/>
                    </a:lnTo>
                    <a:lnTo>
                      <a:pt x="598" y="634"/>
                    </a:lnTo>
                    <a:lnTo>
                      <a:pt x="606" y="619"/>
                    </a:lnTo>
                    <a:lnTo>
                      <a:pt x="610" y="607"/>
                    </a:lnTo>
                    <a:lnTo>
                      <a:pt x="614" y="590"/>
                    </a:lnTo>
                    <a:lnTo>
                      <a:pt x="614" y="575"/>
                    </a:lnTo>
                    <a:lnTo>
                      <a:pt x="610" y="561"/>
                    </a:lnTo>
                    <a:lnTo>
                      <a:pt x="604" y="546"/>
                    </a:lnTo>
                    <a:lnTo>
                      <a:pt x="596" y="532"/>
                    </a:lnTo>
                    <a:lnTo>
                      <a:pt x="596" y="532"/>
                    </a:lnTo>
                    <a:close/>
                    <a:moveTo>
                      <a:pt x="452" y="275"/>
                    </a:moveTo>
                    <a:lnTo>
                      <a:pt x="452" y="275"/>
                    </a:lnTo>
                    <a:lnTo>
                      <a:pt x="448" y="294"/>
                    </a:lnTo>
                    <a:lnTo>
                      <a:pt x="444" y="313"/>
                    </a:lnTo>
                    <a:lnTo>
                      <a:pt x="437" y="332"/>
                    </a:lnTo>
                    <a:lnTo>
                      <a:pt x="429" y="348"/>
                    </a:lnTo>
                    <a:lnTo>
                      <a:pt x="421" y="365"/>
                    </a:lnTo>
                    <a:lnTo>
                      <a:pt x="408" y="380"/>
                    </a:lnTo>
                    <a:lnTo>
                      <a:pt x="396" y="392"/>
                    </a:lnTo>
                    <a:lnTo>
                      <a:pt x="383" y="407"/>
                    </a:lnTo>
                    <a:lnTo>
                      <a:pt x="369" y="417"/>
                    </a:lnTo>
                    <a:lnTo>
                      <a:pt x="352" y="428"/>
                    </a:lnTo>
                    <a:lnTo>
                      <a:pt x="335" y="436"/>
                    </a:lnTo>
                    <a:lnTo>
                      <a:pt x="319" y="442"/>
                    </a:lnTo>
                    <a:lnTo>
                      <a:pt x="300" y="446"/>
                    </a:lnTo>
                    <a:lnTo>
                      <a:pt x="281" y="450"/>
                    </a:lnTo>
                    <a:lnTo>
                      <a:pt x="262" y="450"/>
                    </a:lnTo>
                    <a:lnTo>
                      <a:pt x="241" y="450"/>
                    </a:lnTo>
                    <a:lnTo>
                      <a:pt x="241" y="450"/>
                    </a:lnTo>
                    <a:lnTo>
                      <a:pt x="223" y="448"/>
                    </a:lnTo>
                    <a:lnTo>
                      <a:pt x="204" y="442"/>
                    </a:lnTo>
                    <a:lnTo>
                      <a:pt x="185" y="436"/>
                    </a:lnTo>
                    <a:lnTo>
                      <a:pt x="169" y="428"/>
                    </a:lnTo>
                    <a:lnTo>
                      <a:pt x="152" y="419"/>
                    </a:lnTo>
                    <a:lnTo>
                      <a:pt x="137" y="409"/>
                    </a:lnTo>
                    <a:lnTo>
                      <a:pt x="125" y="396"/>
                    </a:lnTo>
                    <a:lnTo>
                      <a:pt x="112" y="382"/>
                    </a:lnTo>
                    <a:lnTo>
                      <a:pt x="100" y="367"/>
                    </a:lnTo>
                    <a:lnTo>
                      <a:pt x="91" y="350"/>
                    </a:lnTo>
                    <a:lnTo>
                      <a:pt x="83" y="334"/>
                    </a:lnTo>
                    <a:lnTo>
                      <a:pt x="75" y="317"/>
                    </a:lnTo>
                    <a:lnTo>
                      <a:pt x="71" y="298"/>
                    </a:lnTo>
                    <a:lnTo>
                      <a:pt x="69" y="280"/>
                    </a:lnTo>
                    <a:lnTo>
                      <a:pt x="66" y="261"/>
                    </a:lnTo>
                    <a:lnTo>
                      <a:pt x="66" y="242"/>
                    </a:lnTo>
                    <a:lnTo>
                      <a:pt x="66" y="242"/>
                    </a:lnTo>
                    <a:lnTo>
                      <a:pt x="71" y="221"/>
                    </a:lnTo>
                    <a:lnTo>
                      <a:pt x="75" y="203"/>
                    </a:lnTo>
                    <a:lnTo>
                      <a:pt x="81" y="186"/>
                    </a:lnTo>
                    <a:lnTo>
                      <a:pt x="89" y="167"/>
                    </a:lnTo>
                    <a:lnTo>
                      <a:pt x="98" y="153"/>
                    </a:lnTo>
                    <a:lnTo>
                      <a:pt x="110" y="136"/>
                    </a:lnTo>
                    <a:lnTo>
                      <a:pt x="121" y="123"/>
                    </a:lnTo>
                    <a:lnTo>
                      <a:pt x="135" y="111"/>
                    </a:lnTo>
                    <a:lnTo>
                      <a:pt x="150" y="98"/>
                    </a:lnTo>
                    <a:lnTo>
                      <a:pt x="166" y="90"/>
                    </a:lnTo>
                    <a:lnTo>
                      <a:pt x="183" y="82"/>
                    </a:lnTo>
                    <a:lnTo>
                      <a:pt x="200" y="75"/>
                    </a:lnTo>
                    <a:lnTo>
                      <a:pt x="219" y="69"/>
                    </a:lnTo>
                    <a:lnTo>
                      <a:pt x="237" y="67"/>
                    </a:lnTo>
                    <a:lnTo>
                      <a:pt x="256" y="65"/>
                    </a:lnTo>
                    <a:lnTo>
                      <a:pt x="277" y="65"/>
                    </a:lnTo>
                    <a:lnTo>
                      <a:pt x="277" y="65"/>
                    </a:lnTo>
                    <a:lnTo>
                      <a:pt x="296" y="69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50" y="88"/>
                    </a:lnTo>
                    <a:lnTo>
                      <a:pt x="366" y="96"/>
                    </a:lnTo>
                    <a:lnTo>
                      <a:pt x="381" y="109"/>
                    </a:lnTo>
                    <a:lnTo>
                      <a:pt x="394" y="121"/>
                    </a:lnTo>
                    <a:lnTo>
                      <a:pt x="406" y="134"/>
                    </a:lnTo>
                    <a:lnTo>
                      <a:pt x="419" y="148"/>
                    </a:lnTo>
                    <a:lnTo>
                      <a:pt x="427" y="165"/>
                    </a:lnTo>
                    <a:lnTo>
                      <a:pt x="435" y="182"/>
                    </a:lnTo>
                    <a:lnTo>
                      <a:pt x="444" y="198"/>
                    </a:lnTo>
                    <a:lnTo>
                      <a:pt x="448" y="217"/>
                    </a:lnTo>
                    <a:lnTo>
                      <a:pt x="450" y="236"/>
                    </a:lnTo>
                    <a:lnTo>
                      <a:pt x="452" y="255"/>
                    </a:lnTo>
                    <a:lnTo>
                      <a:pt x="452" y="275"/>
                    </a:lnTo>
                    <a:lnTo>
                      <a:pt x="452" y="275"/>
                    </a:lnTo>
                    <a:close/>
                    <a:moveTo>
                      <a:pt x="273" y="100"/>
                    </a:moveTo>
                    <a:lnTo>
                      <a:pt x="273" y="100"/>
                    </a:lnTo>
                    <a:lnTo>
                      <a:pt x="260" y="98"/>
                    </a:lnTo>
                    <a:lnTo>
                      <a:pt x="260" y="98"/>
                    </a:lnTo>
                    <a:lnTo>
                      <a:pt x="233" y="100"/>
                    </a:lnTo>
                    <a:lnTo>
                      <a:pt x="210" y="107"/>
                    </a:lnTo>
                    <a:lnTo>
                      <a:pt x="187" y="117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62" y="136"/>
                    </a:lnTo>
                    <a:lnTo>
                      <a:pt x="160" y="142"/>
                    </a:lnTo>
                    <a:lnTo>
                      <a:pt x="160" y="148"/>
                    </a:lnTo>
                    <a:lnTo>
                      <a:pt x="162" y="153"/>
                    </a:lnTo>
                    <a:lnTo>
                      <a:pt x="162" y="153"/>
                    </a:lnTo>
                    <a:lnTo>
                      <a:pt x="169" y="157"/>
                    </a:lnTo>
                    <a:lnTo>
                      <a:pt x="173" y="159"/>
                    </a:lnTo>
                    <a:lnTo>
                      <a:pt x="179" y="159"/>
                    </a:lnTo>
                    <a:lnTo>
                      <a:pt x="185" y="155"/>
                    </a:lnTo>
                    <a:lnTo>
                      <a:pt x="185" y="155"/>
                    </a:lnTo>
                    <a:lnTo>
                      <a:pt x="202" y="144"/>
                    </a:lnTo>
                    <a:lnTo>
                      <a:pt x="219" y="136"/>
                    </a:lnTo>
                    <a:lnTo>
                      <a:pt x="239" y="132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71" y="130"/>
                    </a:lnTo>
                    <a:lnTo>
                      <a:pt x="271" y="130"/>
                    </a:lnTo>
                    <a:lnTo>
                      <a:pt x="294" y="136"/>
                    </a:lnTo>
                    <a:lnTo>
                      <a:pt x="316" y="144"/>
                    </a:lnTo>
                    <a:lnTo>
                      <a:pt x="335" y="157"/>
                    </a:lnTo>
                    <a:lnTo>
                      <a:pt x="352" y="171"/>
                    </a:lnTo>
                    <a:lnTo>
                      <a:pt x="352" y="171"/>
                    </a:lnTo>
                    <a:lnTo>
                      <a:pt x="358" y="175"/>
                    </a:lnTo>
                    <a:lnTo>
                      <a:pt x="364" y="178"/>
                    </a:lnTo>
                    <a:lnTo>
                      <a:pt x="371" y="175"/>
                    </a:lnTo>
                    <a:lnTo>
                      <a:pt x="375" y="173"/>
                    </a:lnTo>
                    <a:lnTo>
                      <a:pt x="375" y="173"/>
                    </a:lnTo>
                    <a:lnTo>
                      <a:pt x="377" y="169"/>
                    </a:lnTo>
                    <a:lnTo>
                      <a:pt x="379" y="163"/>
                    </a:lnTo>
                    <a:lnTo>
                      <a:pt x="379" y="157"/>
                    </a:lnTo>
                    <a:lnTo>
                      <a:pt x="375" y="153"/>
                    </a:lnTo>
                    <a:lnTo>
                      <a:pt x="375" y="153"/>
                    </a:lnTo>
                    <a:lnTo>
                      <a:pt x="366" y="142"/>
                    </a:lnTo>
                    <a:lnTo>
                      <a:pt x="354" y="132"/>
                    </a:lnTo>
                    <a:lnTo>
                      <a:pt x="344" y="123"/>
                    </a:lnTo>
                    <a:lnTo>
                      <a:pt x="331" y="117"/>
                    </a:lnTo>
                    <a:lnTo>
                      <a:pt x="316" y="111"/>
                    </a:lnTo>
                    <a:lnTo>
                      <a:pt x="304" y="105"/>
                    </a:lnTo>
                    <a:lnTo>
                      <a:pt x="289" y="102"/>
                    </a:lnTo>
                    <a:lnTo>
                      <a:pt x="273" y="100"/>
                    </a:lnTo>
                    <a:lnTo>
                      <a:pt x="273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Rectángulo 4"/>
          <p:cNvSpPr/>
          <p:nvPr/>
        </p:nvSpPr>
        <p:spPr>
          <a:xfrm>
            <a:off x="2994052" y="2837751"/>
            <a:ext cx="4890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</a:rPr>
              <a:t>SEPS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 – Superintendencia de Economía Popular y Solidaria - 2012 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027745" y="1791621"/>
            <a:ext cx="5668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Ley Orgánica de la Economía Popular y Solidaria y del Sector Financiero Popular y Solidario 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</a:rPr>
              <a:t>(LOEPS)</a:t>
            </a:r>
          </a:p>
          <a:p>
            <a:r>
              <a:rPr lang="es-EC" sz="1200" dirty="0">
                <a:latin typeface="Arial" panose="020B0604020202020204" pitchFamily="34" charset="0"/>
              </a:rPr>
              <a:t>	abril 2011</a:t>
            </a:r>
            <a:endParaRPr lang="es-EC" sz="1200" dirty="0"/>
          </a:p>
          <a:p>
            <a:r>
              <a:rPr lang="es-EC" sz="1200" dirty="0"/>
              <a:t>	</a:t>
            </a:r>
            <a:r>
              <a:rPr lang="es-EC" sz="1200" dirty="0">
                <a:latin typeface="Arial" panose="020B0604020202020204" pitchFamily="34" charset="0"/>
              </a:rPr>
              <a:t>sostenibilidad y funcionamiento</a:t>
            </a:r>
          </a:p>
          <a:p>
            <a:endParaRPr lang="es-EC" sz="1200" dirty="0"/>
          </a:p>
        </p:txBody>
      </p:sp>
      <p:sp>
        <p:nvSpPr>
          <p:cNvPr id="26" name="Rectángulo 25"/>
          <p:cNvSpPr/>
          <p:nvPr/>
        </p:nvSpPr>
        <p:spPr>
          <a:xfrm>
            <a:off x="1403648" y="4547670"/>
            <a:ext cx="5668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</a:rPr>
              <a:t>2021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 – Año de elección – Gobierno posesionado mayo. Guillermo Lasso</a:t>
            </a:r>
          </a:p>
        </p:txBody>
      </p:sp>
      <p:pic>
        <p:nvPicPr>
          <p:cNvPr id="27" name="Imagen 2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57" t="53067" r="42534" b="20030"/>
          <a:stretch/>
        </p:blipFill>
        <p:spPr bwMode="auto">
          <a:xfrm>
            <a:off x="3277802" y="3140776"/>
            <a:ext cx="3238413" cy="1303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62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88" y="2097732"/>
            <a:ext cx="2628636" cy="2418234"/>
          </a:xfrm>
          <a:prstGeom prst="rect">
            <a:avLst/>
          </a:prstGeom>
        </p:spPr>
      </p:pic>
      <p:sp>
        <p:nvSpPr>
          <p:cNvPr id="4" name="Freeform: Shape 3"/>
          <p:cNvSpPr/>
          <p:nvPr/>
        </p:nvSpPr>
        <p:spPr>
          <a:xfrm>
            <a:off x="757416" y="699113"/>
            <a:ext cx="937755" cy="2415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" name="组合 1"/>
          <p:cNvGrpSpPr/>
          <p:nvPr/>
        </p:nvGrpSpPr>
        <p:grpSpPr>
          <a:xfrm>
            <a:off x="15296" y="892365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Externo - Macroambiente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467544" y="-236560"/>
            <a:ext cx="3170728" cy="4030259"/>
            <a:chOff x="7284132" y="5074715"/>
            <a:chExt cx="2262955" cy="786269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>
              <a:spLocks/>
            </p:cNvSpPr>
            <p:nvPr/>
          </p:nvSpPr>
          <p:spPr>
            <a:xfrm>
              <a:off x="7284132" y="5183067"/>
              <a:ext cx="2262955" cy="67791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320000"/>
                </a:lnSpc>
              </a:pPr>
              <a:r>
                <a:rPr lang="es-EC" altLang="zh-CN" sz="1100" b="1" dirty="0">
                  <a:solidFill>
                    <a:schemeClr val="dk1">
                      <a:lumMod val="100000"/>
                    </a:schemeClr>
                  </a:solidFill>
                </a:rPr>
                <a:t>Socio Cultural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>
            <a:spLocks/>
          </p:cNvSpPr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Análisis </a:t>
            </a:r>
            <a:r>
              <a:rPr lang="es-EC" altLang="zh-CN" sz="2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Situacional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666032" y="17428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</a:rPr>
              <a:t>Cultura de Ahorro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 – inversiones, fondos de emergencia.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Capacidad de ahorro 60% hogares ecuatorianos.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Niveles Socio-económicos.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1200" b="1" i="1" dirty="0">
                <a:latin typeface="Arial" panose="020B0604020202020204" pitchFamily="34" charset="0"/>
                <a:ea typeface="Calibri" panose="020F0502020204030204" pitchFamily="34" charset="0"/>
              </a:rPr>
              <a:t>Pandemia.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EC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EC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52120" y="452750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ea typeface="Calibri" panose="020F0502020204030204" pitchFamily="34" charset="0"/>
              </a:rPr>
              <a:t>Composición Sociodemográfica del Ecuador </a:t>
            </a:r>
            <a:endParaRPr lang="es-EC" sz="1000" b="1" dirty="0"/>
          </a:p>
        </p:txBody>
      </p:sp>
      <p:sp>
        <p:nvSpPr>
          <p:cNvPr id="28" name="Rectángulo 27"/>
          <p:cNvSpPr/>
          <p:nvPr/>
        </p:nvSpPr>
        <p:spPr>
          <a:xfrm>
            <a:off x="7380312" y="233106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</a:rPr>
              <a:t>INEC 2011</a:t>
            </a:r>
            <a:endParaRPr lang="es-EC" sz="900" b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3F69466-0BFC-4714-817C-E36C4EF38185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3" t="23938" r="17876" b="40644"/>
          <a:stretch/>
        </p:blipFill>
        <p:spPr bwMode="auto">
          <a:xfrm>
            <a:off x="1013238" y="3132081"/>
            <a:ext cx="4349168" cy="1439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4D55C0E-2562-49E2-ADD9-5C5971D35C7E}"/>
              </a:ext>
            </a:extLst>
          </p:cNvPr>
          <p:cNvSpPr txBox="1"/>
          <p:nvPr/>
        </p:nvSpPr>
        <p:spPr>
          <a:xfrm>
            <a:off x="922294" y="4589268"/>
            <a:ext cx="58819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Fuente: </a:t>
            </a:r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(#ActivadosporlaSalud, 2021)</a:t>
            </a:r>
            <a:endParaRPr lang="es-EC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94bb4d-acf1-4db5-8da9-14cb4d36bad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36987"/>
      </a:accent1>
      <a:accent2>
        <a:srgbClr val="33AAB9"/>
      </a:accent2>
      <a:accent3>
        <a:srgbClr val="336987"/>
      </a:accent3>
      <a:accent4>
        <a:srgbClr val="33AAB9"/>
      </a:accent4>
      <a:accent5>
        <a:srgbClr val="336987"/>
      </a:accent5>
      <a:accent6>
        <a:srgbClr val="33AAB9"/>
      </a:accent6>
      <a:hlink>
        <a:srgbClr val="081B40"/>
      </a:hlink>
      <a:folHlink>
        <a:srgbClr val="FEBF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11246</TotalTime>
  <Words>3485</Words>
  <Application>Microsoft Office PowerPoint</Application>
  <PresentationFormat>Presentación en pantalla (16:9)</PresentationFormat>
  <Paragraphs>494</Paragraphs>
  <Slides>40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微软雅黑</vt:lpstr>
      <vt:lpstr>Arial</vt:lpstr>
      <vt:lpstr>Calibri</vt:lpstr>
      <vt:lpstr>Raleway</vt:lpstr>
      <vt:lpstr>Source Sans Pro</vt:lpstr>
      <vt:lpstr>Times New Roman</vt:lpstr>
      <vt:lpstr>Wingdings</vt:lpstr>
      <vt:lpstr>方正中等线简体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Datos Clave del Sector Cooperativo – Ambiente Interno</vt:lpstr>
      <vt:lpstr>Datos Clave del Sector Cooperativo – Ambiente Interno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Ma. Augusta Izquierdo</dc:creator>
  <cp:lastModifiedBy>magu izquierdo lozano</cp:lastModifiedBy>
  <cp:revision>1100</cp:revision>
  <dcterms:created xsi:type="dcterms:W3CDTF">2015-04-24T01:01:13Z</dcterms:created>
  <dcterms:modified xsi:type="dcterms:W3CDTF">2021-09-07T18:43:13Z</dcterms:modified>
</cp:coreProperties>
</file>