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7.xml" ContentType="application/vnd.openxmlformats-officedocument.themeOverrid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8.xml" ContentType="application/vnd.openxmlformats-officedocument.themeOverride+xml"/>
  <Override PartName="/ppt/notesSlides/notesSlide2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9.xml" ContentType="application/vnd.openxmlformats-officedocument.themeOverride+xml"/>
  <Override PartName="/ppt/notesSlides/notesSlide2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0.xml" ContentType="application/vnd.openxmlformats-officedocument.themeOverride+xml"/>
  <Override PartName="/ppt/notesSlides/notesSlide2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1.xml" ContentType="application/vnd.openxmlformats-officedocument.themeOverride+xml"/>
  <Override PartName="/ppt/notesSlides/notesSlide2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2.xml" ContentType="application/vnd.openxmlformats-officedocument.themeOverride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3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4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16.xml" ContentType="application/vnd.openxmlformats-officedocument.themeOverride+xml"/>
  <Override PartName="/ppt/tags/tag2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427" r:id="rId2"/>
    <p:sldId id="395" r:id="rId3"/>
    <p:sldId id="506" r:id="rId4"/>
    <p:sldId id="481" r:id="rId5"/>
    <p:sldId id="539" r:id="rId6"/>
    <p:sldId id="509" r:id="rId7"/>
    <p:sldId id="507" r:id="rId8"/>
    <p:sldId id="510" r:id="rId9"/>
    <p:sldId id="495" r:id="rId10"/>
    <p:sldId id="487" r:id="rId11"/>
    <p:sldId id="505" r:id="rId12"/>
    <p:sldId id="479" r:id="rId13"/>
    <p:sldId id="501" r:id="rId14"/>
    <p:sldId id="511" r:id="rId15"/>
    <p:sldId id="512" r:id="rId16"/>
    <p:sldId id="513" r:id="rId17"/>
    <p:sldId id="515" r:id="rId18"/>
    <p:sldId id="514" r:id="rId19"/>
    <p:sldId id="497" r:id="rId20"/>
    <p:sldId id="516" r:id="rId21"/>
    <p:sldId id="517" r:id="rId22"/>
    <p:sldId id="541" r:id="rId23"/>
    <p:sldId id="498" r:id="rId24"/>
    <p:sldId id="518" r:id="rId25"/>
    <p:sldId id="527" r:id="rId26"/>
    <p:sldId id="528" r:id="rId27"/>
    <p:sldId id="529" r:id="rId28"/>
    <p:sldId id="530" r:id="rId29"/>
    <p:sldId id="531" r:id="rId30"/>
    <p:sldId id="532" r:id="rId31"/>
    <p:sldId id="499" r:id="rId32"/>
    <p:sldId id="525" r:id="rId33"/>
    <p:sldId id="500" r:id="rId34"/>
    <p:sldId id="480" r:id="rId35"/>
    <p:sldId id="341" r:id="rId36"/>
  </p:sldIdLst>
  <p:sldSz cx="9144000" cy="5143500" type="screen16x9"/>
  <p:notesSz cx="6858000" cy="9144000"/>
  <p:custDataLst>
    <p:tags r:id="rId3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Jiménez" initials="AJ" lastIdx="1" clrIdx="0">
    <p:extLst>
      <p:ext uri="{19B8F6BF-5375-455C-9EA6-DF929625EA0E}">
        <p15:presenceInfo xmlns:p15="http://schemas.microsoft.com/office/powerpoint/2012/main" userId="5a844e721c3c3fd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89E"/>
    <a:srgbClr val="C20000"/>
    <a:srgbClr val="061A21"/>
    <a:srgbClr val="007779"/>
    <a:srgbClr val="2F89D8"/>
    <a:srgbClr val="2E3D54"/>
    <a:srgbClr val="E6E6E6"/>
    <a:srgbClr val="A6937B"/>
    <a:srgbClr val="414455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 autoAdjust="0"/>
    <p:restoredTop sz="81215" autoAdjust="0"/>
  </p:normalViewPr>
  <p:slideViewPr>
    <p:cSldViewPr>
      <p:cViewPr varScale="1">
        <p:scale>
          <a:sx n="88" d="100"/>
          <a:sy n="88" d="100"/>
        </p:scale>
        <p:origin x="876" y="66"/>
      </p:cViewPr>
      <p:guideLst>
        <p:guide orient="horz" pos="259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4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5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6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7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C" sz="1800" b="1">
                <a:effectLst/>
              </a:rPr>
              <a:t>Venta de Propiedades por Año</a:t>
            </a:r>
            <a:endParaRPr lang="es-EC" sz="18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Histograma de frecuencia</c:v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D7-475B-B6F7-63450E125C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'Ventas x año'!$A$5:$A$9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'Ventas x año'!$B$5:$B$9</c:f>
              <c:numCache>
                <c:formatCode>General</c:formatCode>
                <c:ptCount val="5"/>
                <c:pt idx="0">
                  <c:v>572</c:v>
                </c:pt>
                <c:pt idx="1">
                  <c:v>395</c:v>
                </c:pt>
                <c:pt idx="2">
                  <c:v>395</c:v>
                </c:pt>
                <c:pt idx="3">
                  <c:v>255</c:v>
                </c:pt>
                <c:pt idx="4">
                  <c:v>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D7-475B-B6F7-63450E125C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-27"/>
        <c:axId val="-936108768"/>
        <c:axId val="-936101152"/>
      </c:barChart>
      <c:lineChart>
        <c:grouping val="standard"/>
        <c:varyColors val="0"/>
        <c:ser>
          <c:idx val="1"/>
          <c:order val="1"/>
          <c:tx>
            <c:v>Poligono de Frecuencia</c:v>
          </c:tx>
          <c:spPr>
            <a:ln w="28575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elete val="1"/>
          </c:dLbls>
          <c:val>
            <c:numRef>
              <c:f>'Ventas x año'!$B$5:$B$9</c:f>
              <c:numCache>
                <c:formatCode>General</c:formatCode>
                <c:ptCount val="5"/>
                <c:pt idx="0">
                  <c:v>572</c:v>
                </c:pt>
                <c:pt idx="1">
                  <c:v>395</c:v>
                </c:pt>
                <c:pt idx="2">
                  <c:v>395</c:v>
                </c:pt>
                <c:pt idx="3">
                  <c:v>255</c:v>
                </c:pt>
                <c:pt idx="4">
                  <c:v>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D7-475B-B6F7-63450E125C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936108768"/>
        <c:axId val="-936101152"/>
      </c:lineChart>
      <c:catAx>
        <c:axId val="-9361087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b="1"/>
                  <a:t>Años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936101152"/>
        <c:crosses val="autoZero"/>
        <c:auto val="1"/>
        <c:lblAlgn val="ctr"/>
        <c:lblOffset val="100"/>
        <c:noMultiLvlLbl val="0"/>
      </c:catAx>
      <c:valAx>
        <c:axId val="-936101152"/>
        <c:scaling>
          <c:orientation val="minMax"/>
          <c:max val="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b="1"/>
                  <a:t>Número</a:t>
                </a:r>
                <a:r>
                  <a:rPr lang="es-EC" b="1" baseline="0"/>
                  <a:t> de ventas por año</a:t>
                </a:r>
                <a:endParaRPr lang="es-EC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936108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b="1"/>
              <a:t>Tipo</a:t>
            </a:r>
            <a:r>
              <a:rPr lang="es-EC" b="1" baseline="0"/>
              <a:t> de Propiedades</a:t>
            </a:r>
            <a:endParaRPr lang="es-EC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histograma de frecuencia</c:v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'Tipo de propiedades'!$B$180:$B$181</c:f>
              <c:strCache>
                <c:ptCount val="2"/>
                <c:pt idx="0">
                  <c:v>Vivienda</c:v>
                </c:pt>
                <c:pt idx="1">
                  <c:v>Terreno </c:v>
                </c:pt>
              </c:strCache>
            </c:strRef>
          </c:cat>
          <c:val>
            <c:numRef>
              <c:f>'Tipo de propiedades'!$C$180:$C$181</c:f>
              <c:numCache>
                <c:formatCode>General</c:formatCode>
                <c:ptCount val="2"/>
                <c:pt idx="0">
                  <c:v>1382</c:v>
                </c:pt>
                <c:pt idx="1">
                  <c:v>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FD-4D21-98F4-F48F586F65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-27"/>
        <c:axId val="-936103328"/>
        <c:axId val="-936093536"/>
      </c:barChart>
      <c:lineChart>
        <c:grouping val="standard"/>
        <c:varyColors val="0"/>
        <c:ser>
          <c:idx val="1"/>
          <c:order val="1"/>
          <c:tx>
            <c:v>Poligono de frecuencia 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elete val="1"/>
          </c:dLbls>
          <c:val>
            <c:numRef>
              <c:f>'Tipo de propiedades'!$C$180:$C$181</c:f>
              <c:numCache>
                <c:formatCode>General</c:formatCode>
                <c:ptCount val="2"/>
                <c:pt idx="0">
                  <c:v>1382</c:v>
                </c:pt>
                <c:pt idx="1">
                  <c:v>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FD-4D21-98F4-F48F586F65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936103328"/>
        <c:axId val="-936093536"/>
      </c:lineChart>
      <c:catAx>
        <c:axId val="-936103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b="1"/>
                  <a:t>Tipo</a:t>
                </a:r>
                <a:r>
                  <a:rPr lang="es-EC" b="1" baseline="0"/>
                  <a:t> de propiedades</a:t>
                </a:r>
                <a:endParaRPr lang="es-EC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936093536"/>
        <c:crosses val="autoZero"/>
        <c:auto val="1"/>
        <c:lblAlgn val="ctr"/>
        <c:lblOffset val="100"/>
        <c:noMultiLvlLbl val="0"/>
      </c:catAx>
      <c:valAx>
        <c:axId val="-93609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b="1"/>
                  <a:t>Número</a:t>
                </a:r>
                <a:r>
                  <a:rPr lang="es-EC" b="1" baseline="0"/>
                  <a:t> de propiedades</a:t>
                </a:r>
                <a:endParaRPr lang="es-EC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93610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b="1" dirty="0"/>
              <a:t>Tipo</a:t>
            </a:r>
            <a:r>
              <a:rPr lang="es-EC" b="1" baseline="0" dirty="0"/>
              <a:t> de Propiedades por Año </a:t>
            </a:r>
          </a:p>
          <a:p>
            <a:pPr>
              <a:defRPr/>
            </a:pPr>
            <a:r>
              <a:rPr lang="es-EC" b="1" baseline="0" dirty="0"/>
              <a:t>Año 2013 - 2017</a:t>
            </a:r>
            <a:endParaRPr lang="es-EC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'Tipo de propiedades'!$C$213</c:f>
              <c:strCache>
                <c:ptCount val="1"/>
                <c:pt idx="0">
                  <c:v>N° Vivienda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'Tipo de propiedades'!$B$214:$B$218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'Tipo de propiedades'!$C$214:$C$218</c:f>
              <c:numCache>
                <c:formatCode>General</c:formatCode>
                <c:ptCount val="5"/>
                <c:pt idx="0">
                  <c:v>472</c:v>
                </c:pt>
                <c:pt idx="1">
                  <c:v>266</c:v>
                </c:pt>
                <c:pt idx="2">
                  <c:v>314</c:v>
                </c:pt>
                <c:pt idx="3">
                  <c:v>177</c:v>
                </c:pt>
                <c:pt idx="4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57-4FAB-ACDF-B3BC79EBAA12}"/>
            </c:ext>
          </c:extLst>
        </c:ser>
        <c:ser>
          <c:idx val="1"/>
          <c:order val="1"/>
          <c:tx>
            <c:strRef>
              <c:f>'Tipo de propiedades'!$D$213</c:f>
              <c:strCache>
                <c:ptCount val="1"/>
                <c:pt idx="0">
                  <c:v>N° Terreno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'Tipo de propiedades'!$B$214:$B$218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'Tipo de propiedades'!$D$214:$D$218</c:f>
              <c:numCache>
                <c:formatCode>General</c:formatCode>
                <c:ptCount val="5"/>
                <c:pt idx="0">
                  <c:v>100</c:v>
                </c:pt>
                <c:pt idx="1">
                  <c:v>129</c:v>
                </c:pt>
                <c:pt idx="2">
                  <c:v>81</c:v>
                </c:pt>
                <c:pt idx="3">
                  <c:v>78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57-4FAB-ACDF-B3BC79EBAA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0"/>
        <c:overlap val="-27"/>
        <c:axId val="1937259824"/>
        <c:axId val="1937261904"/>
      </c:barChart>
      <c:catAx>
        <c:axId val="19372598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b="1"/>
                  <a:t>Años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37261904"/>
        <c:crosses val="autoZero"/>
        <c:auto val="1"/>
        <c:lblAlgn val="ctr"/>
        <c:lblOffset val="100"/>
        <c:noMultiLvlLbl val="0"/>
      </c:catAx>
      <c:valAx>
        <c:axId val="193726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b="1"/>
                  <a:t>Número de propiedades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3725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C" sz="1300" b="1" i="0" u="none" strike="noStrike" baseline="0">
                <a:effectLst/>
              </a:rPr>
              <a:t>Tipos de Bienes Inmuebles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es-EC" sz="1300" b="1" i="0" u="none" strike="noStrike" baseline="0">
                <a:effectLst/>
              </a:rPr>
              <a:t>Año 2013 - 2017</a:t>
            </a:r>
            <a:endParaRPr lang="es-EC" sz="1300" b="1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Histograma de Frecuencia</c:v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'Tipo de bien inmueble'!$A$4:$A$8</c:f>
              <c:strCache>
                <c:ptCount val="5"/>
                <c:pt idx="0">
                  <c:v>Casa</c:v>
                </c:pt>
                <c:pt idx="1">
                  <c:v>Departamento</c:v>
                </c:pt>
                <c:pt idx="2">
                  <c:v>Edificio</c:v>
                </c:pt>
                <c:pt idx="3">
                  <c:v>Hotel</c:v>
                </c:pt>
                <c:pt idx="4">
                  <c:v>Local</c:v>
                </c:pt>
              </c:strCache>
            </c:strRef>
          </c:cat>
          <c:val>
            <c:numRef>
              <c:f>'Tipo de bien inmueble'!$B$201:$B$205</c:f>
              <c:numCache>
                <c:formatCode>General</c:formatCode>
                <c:ptCount val="5"/>
                <c:pt idx="0">
                  <c:v>1220</c:v>
                </c:pt>
                <c:pt idx="1">
                  <c:v>133</c:v>
                </c:pt>
                <c:pt idx="2">
                  <c:v>4</c:v>
                </c:pt>
                <c:pt idx="3">
                  <c:v>15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F9-4A0F-9081-5AC2C8AD67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-27"/>
        <c:axId val="-936083200"/>
        <c:axId val="-936079936"/>
      </c:barChart>
      <c:lineChart>
        <c:grouping val="standard"/>
        <c:varyColors val="0"/>
        <c:ser>
          <c:idx val="1"/>
          <c:order val="1"/>
          <c:tx>
            <c:v>Poligono de frecuencia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'Tipo de bien inmueble'!$B$201:$B$205</c:f>
              <c:numCache>
                <c:formatCode>General</c:formatCode>
                <c:ptCount val="5"/>
                <c:pt idx="0">
                  <c:v>1220</c:v>
                </c:pt>
                <c:pt idx="1">
                  <c:v>133</c:v>
                </c:pt>
                <c:pt idx="2">
                  <c:v>4</c:v>
                </c:pt>
                <c:pt idx="3">
                  <c:v>15</c:v>
                </c:pt>
                <c:pt idx="4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F9-4A0F-9081-5AC2C8AD6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36083200"/>
        <c:axId val="-936079936"/>
      </c:lineChart>
      <c:catAx>
        <c:axId val="-936083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dirty="0"/>
                  <a:t>Tipo</a:t>
                </a:r>
                <a:r>
                  <a:rPr lang="es-EC" baseline="0" dirty="0"/>
                  <a:t> de Bien Inmueble</a:t>
                </a:r>
                <a:endParaRPr lang="es-EC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936079936"/>
        <c:crosses val="autoZero"/>
        <c:auto val="1"/>
        <c:lblAlgn val="ctr"/>
        <c:lblOffset val="100"/>
        <c:noMultiLvlLbl val="0"/>
      </c:catAx>
      <c:valAx>
        <c:axId val="-936079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Número</a:t>
                </a:r>
                <a:r>
                  <a:rPr lang="es-EC" baseline="0"/>
                  <a:t> de bien inmueble</a:t>
                </a:r>
                <a:endParaRPr lang="es-EC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93608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S" sz="1400" b="1" i="0" u="none" strike="noStrike" baseline="0">
                <a:effectLst/>
              </a:rPr>
              <a:t>Bien Inmueble por Estratos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es-EC" b="1">
                <a:effectLst/>
              </a:rPr>
              <a:t>Año 2013 - 2017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Histograma de frecuencia</c:v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'Vivienda x estrato'!$A$194:$B$195</c:f>
              <c:multiLvlStrCache>
                <c:ptCount val="2"/>
                <c:lvl>
                  <c:pt idx="0">
                    <c:v>500 a 1500 USD x m2</c:v>
                  </c:pt>
                  <c:pt idx="1">
                    <c:v>100 a 499 USD x m2</c:v>
                  </c:pt>
                </c:lvl>
                <c:lvl>
                  <c:pt idx="0">
                    <c:v>Primera línea</c:v>
                  </c:pt>
                  <c:pt idx="1">
                    <c:v>Segunda línea</c:v>
                  </c:pt>
                </c:lvl>
              </c:multiLvlStrCache>
            </c:multiLvlStrRef>
          </c:cat>
          <c:val>
            <c:numRef>
              <c:f>'Vivienda x estrato'!$C$194:$C$195</c:f>
              <c:numCache>
                <c:formatCode>General</c:formatCode>
                <c:ptCount val="2"/>
                <c:pt idx="0">
                  <c:v>738</c:v>
                </c:pt>
                <c:pt idx="1">
                  <c:v>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45-426E-8D4C-8AAF3F847A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-27"/>
        <c:axId val="-915826224"/>
        <c:axId val="-915815344"/>
      </c:barChart>
      <c:lineChart>
        <c:grouping val="standard"/>
        <c:varyColors val="0"/>
        <c:ser>
          <c:idx val="1"/>
          <c:order val="1"/>
          <c:tx>
            <c:v>Poligono de frecuencia 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'Vivienda x estrato'!$C$194:$C$195</c:f>
              <c:numCache>
                <c:formatCode>General</c:formatCode>
                <c:ptCount val="2"/>
                <c:pt idx="0">
                  <c:v>738</c:v>
                </c:pt>
                <c:pt idx="1">
                  <c:v>644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45-426E-8D4C-8AAF3F847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15826224"/>
        <c:axId val="-915815344"/>
      </c:lineChart>
      <c:catAx>
        <c:axId val="-9158262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b="1" dirty="0"/>
                  <a:t>Tipo</a:t>
                </a:r>
                <a:r>
                  <a:rPr lang="es-EC" b="1" baseline="0" dirty="0"/>
                  <a:t> de Estratos</a:t>
                </a:r>
                <a:endParaRPr lang="es-EC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915815344"/>
        <c:crosses val="autoZero"/>
        <c:auto val="1"/>
        <c:lblAlgn val="ctr"/>
        <c:lblOffset val="100"/>
        <c:noMultiLvlLbl val="0"/>
      </c:catAx>
      <c:valAx>
        <c:axId val="-915815344"/>
        <c:scaling>
          <c:orientation val="minMax"/>
          <c:max val="8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b="1"/>
                  <a:t>Número</a:t>
                </a:r>
                <a:r>
                  <a:rPr lang="es-EC" b="1" baseline="0"/>
                  <a:t> de propiedades</a:t>
                </a:r>
                <a:endParaRPr lang="es-EC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91582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C" sz="1800" b="1">
                <a:effectLst/>
              </a:rPr>
              <a:t>Propiedades por Zona de Riesgo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es-EC" sz="1800" b="1">
                <a:effectLst/>
              </a:rPr>
              <a:t>Año 2013</a:t>
            </a:r>
            <a:r>
              <a:rPr lang="es-EC" sz="1800" b="1" baseline="0">
                <a:effectLst/>
              </a:rPr>
              <a:t> - 2017</a:t>
            </a:r>
            <a:endParaRPr lang="es-EC" sz="1800" b="1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Histograma de frecuencia</c:v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'Propiedad x zona de riesgo'!$A$219:$A$220</c:f>
              <c:strCache>
                <c:ptCount val="2"/>
                <c:pt idx="0">
                  <c:v>Riesgo Alto</c:v>
                </c:pt>
                <c:pt idx="1">
                  <c:v>Riesgo Bajo</c:v>
                </c:pt>
              </c:strCache>
            </c:strRef>
          </c:cat>
          <c:val>
            <c:numRef>
              <c:f>'Propiedad x zona de riesgo'!$B$219:$B$220</c:f>
              <c:numCache>
                <c:formatCode>General</c:formatCode>
                <c:ptCount val="2"/>
                <c:pt idx="0">
                  <c:v>799</c:v>
                </c:pt>
                <c:pt idx="1">
                  <c:v>1070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9B-41CC-97AD-580928CE7D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-27"/>
        <c:axId val="-915801200"/>
        <c:axId val="-915803376"/>
      </c:barChart>
      <c:lineChart>
        <c:grouping val="standard"/>
        <c:varyColors val="0"/>
        <c:ser>
          <c:idx val="1"/>
          <c:order val="1"/>
          <c:tx>
            <c:v>Poligono de frecuencia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'Propiedad x zona de riesgo'!$B$219:$B$220</c:f>
              <c:numCache>
                <c:formatCode>General</c:formatCode>
                <c:ptCount val="2"/>
                <c:pt idx="0">
                  <c:v>799</c:v>
                </c:pt>
                <c:pt idx="1">
                  <c:v>1070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9B-41CC-97AD-580928CE7D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15801200"/>
        <c:axId val="-915803376"/>
      </c:lineChart>
      <c:catAx>
        <c:axId val="-915801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b="1"/>
                  <a:t>Tipo</a:t>
                </a:r>
                <a:r>
                  <a:rPr lang="es-EC" b="1" baseline="0"/>
                  <a:t> de Riesgo</a:t>
                </a:r>
                <a:endParaRPr lang="es-EC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915803376"/>
        <c:crosses val="autoZero"/>
        <c:auto val="1"/>
        <c:lblAlgn val="ctr"/>
        <c:lblOffset val="100"/>
        <c:noMultiLvlLbl val="0"/>
      </c:catAx>
      <c:valAx>
        <c:axId val="-91580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b="1"/>
                  <a:t>Número</a:t>
                </a:r>
                <a:r>
                  <a:rPr lang="es-EC" b="1" baseline="0"/>
                  <a:t> de Propiedades</a:t>
                </a:r>
                <a:endParaRPr lang="es-EC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91580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C" sz="1200" b="1" i="0" baseline="0" dirty="0">
                <a:effectLst/>
              </a:rPr>
              <a:t>Precio promedio (USD) por metro cuadrado (</a:t>
            </a:r>
            <a:r>
              <a:rPr lang="es-ES" sz="1200" b="1" i="0" baseline="0" dirty="0">
                <a:effectLst/>
              </a:rPr>
              <a:t>m</a:t>
            </a:r>
            <a:r>
              <a:rPr lang="es-ES" sz="1200" b="1" i="0" baseline="30000" dirty="0">
                <a:effectLst/>
              </a:rPr>
              <a:t>2</a:t>
            </a:r>
            <a:r>
              <a:rPr lang="es-EC" sz="1200" b="1" i="0" baseline="0" dirty="0">
                <a:effectLst/>
              </a:rPr>
              <a:t>) terrenos</a:t>
            </a:r>
            <a:endParaRPr lang="es-EC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Histograma</c:v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38-4F3B-9AD8-7E82E71F07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'Precio promedio m2'!$A$42:$A$46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'Precio promedio m2'!$D$42:$D$46</c:f>
              <c:numCache>
                <c:formatCode>"$"#,##0.00</c:formatCode>
                <c:ptCount val="5"/>
                <c:pt idx="0">
                  <c:v>115.96387141622697</c:v>
                </c:pt>
                <c:pt idx="1">
                  <c:v>60.545703558525588</c:v>
                </c:pt>
                <c:pt idx="2">
                  <c:v>250.78465046042697</c:v>
                </c:pt>
                <c:pt idx="3">
                  <c:v>61.876649237090916</c:v>
                </c:pt>
                <c:pt idx="4">
                  <c:v>121.21959540868303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38-4F3B-9AD8-7E82E71F07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-27"/>
        <c:axId val="-915801744"/>
        <c:axId val="-1053951248"/>
      </c:barChart>
      <c:lineChart>
        <c:grouping val="standard"/>
        <c:varyColors val="0"/>
        <c:ser>
          <c:idx val="1"/>
          <c:order val="1"/>
          <c:tx>
            <c:v>Poligono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'Precio promedio m2'!$D$42:$D$46</c:f>
              <c:numCache>
                <c:formatCode>"$"#,##0.00</c:formatCode>
                <c:ptCount val="5"/>
                <c:pt idx="0">
                  <c:v>115.96387141622697</c:v>
                </c:pt>
                <c:pt idx="1">
                  <c:v>60.545703558525588</c:v>
                </c:pt>
                <c:pt idx="2">
                  <c:v>250.78465046042697</c:v>
                </c:pt>
                <c:pt idx="3">
                  <c:v>61.876649237090916</c:v>
                </c:pt>
                <c:pt idx="4">
                  <c:v>121.21959540868303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538-4F3B-9AD8-7E82E71F0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15801744"/>
        <c:axId val="-1053951248"/>
      </c:lineChart>
      <c:catAx>
        <c:axId val="-9158017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b="1"/>
                  <a:t>Años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053951248"/>
        <c:crosses val="autoZero"/>
        <c:auto val="1"/>
        <c:lblAlgn val="ctr"/>
        <c:lblOffset val="100"/>
        <c:noMultiLvlLbl val="0"/>
      </c:catAx>
      <c:valAx>
        <c:axId val="-105395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Precio</a:t>
                </a:r>
                <a:r>
                  <a:rPr lang="es-EC" baseline="0"/>
                  <a:t> Promedio  </a:t>
                </a:r>
                <a:r>
                  <a:rPr lang="es-ES" sz="1000" b="0" i="0" u="none" strike="noStrike" baseline="0">
                    <a:effectLst/>
                  </a:rPr>
                  <a:t>(m</a:t>
                </a:r>
                <a:r>
                  <a:rPr lang="es-ES" sz="1000" b="0" i="0" u="none" strike="noStrike" baseline="30000">
                    <a:effectLst/>
                  </a:rPr>
                  <a:t>2</a:t>
                </a:r>
                <a:r>
                  <a:rPr lang="es-ES" sz="1000" b="0" i="0" u="none" strike="noStrike" baseline="0">
                    <a:effectLst/>
                  </a:rPr>
                  <a:t>)</a:t>
                </a:r>
                <a:endParaRPr lang="es-EC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91580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200" b="1" i="0" u="none" strike="noStrike" baseline="0">
                <a:effectLst/>
              </a:rPr>
              <a:t>Precio promedio (USD) por metro cuadrado (</a:t>
            </a:r>
            <a:r>
              <a:rPr lang="es-ES" sz="1200" b="1" i="0" u="none" strike="noStrike" baseline="0">
                <a:effectLst/>
              </a:rPr>
              <a:t>m</a:t>
            </a:r>
            <a:r>
              <a:rPr lang="es-ES" sz="1200" b="1" i="0" u="none" strike="noStrike" baseline="30000">
                <a:effectLst/>
              </a:rPr>
              <a:t>2</a:t>
            </a:r>
            <a:r>
              <a:rPr lang="es-EC" sz="1200" b="1" i="0" u="none" strike="noStrike" baseline="0">
                <a:effectLst/>
              </a:rPr>
              <a:t>) viviendas</a:t>
            </a:r>
            <a:endParaRPr lang="es-EC" sz="1200" b="1"/>
          </a:p>
        </c:rich>
      </c:tx>
      <c:layout>
        <c:manualLayout>
          <c:xMode val="edge"/>
          <c:yMode val="edge"/>
          <c:x val="0.16625303416020362"/>
          <c:y val="2.40963855421686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Histograma</c:v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5F-4761-84F5-D38CC61FBE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'Precio promedio m2'!$A$4:$A$8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'Precio promedio m2'!$D$4:$D$8</c:f>
              <c:numCache>
                <c:formatCode>"$"#,##0.00</c:formatCode>
                <c:ptCount val="5"/>
                <c:pt idx="0">
                  <c:v>780.61922021160353</c:v>
                </c:pt>
                <c:pt idx="1">
                  <c:v>839.85584737787667</c:v>
                </c:pt>
                <c:pt idx="2">
                  <c:v>1086.1509693176615</c:v>
                </c:pt>
                <c:pt idx="3">
                  <c:v>1123.1437631264671</c:v>
                </c:pt>
                <c:pt idx="4">
                  <c:v>804.67877931860983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5F-4761-84F5-D38CC61FBE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-27"/>
        <c:axId val="-915806640"/>
        <c:axId val="-915807184"/>
      </c:barChart>
      <c:lineChart>
        <c:grouping val="standard"/>
        <c:varyColors val="0"/>
        <c:ser>
          <c:idx val="1"/>
          <c:order val="1"/>
          <c:tx>
            <c:v>Poligono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elete val="1"/>
          </c:dLbls>
          <c:val>
            <c:numRef>
              <c:f>'Precio promedio m2'!$D$4:$D$8</c:f>
              <c:numCache>
                <c:formatCode>"$"#,##0.00</c:formatCode>
                <c:ptCount val="5"/>
                <c:pt idx="0">
                  <c:v>780.61922021160353</c:v>
                </c:pt>
                <c:pt idx="1">
                  <c:v>839.85584737787667</c:v>
                </c:pt>
                <c:pt idx="2">
                  <c:v>1086.1509693176615</c:v>
                </c:pt>
                <c:pt idx="3">
                  <c:v>1123.1437631264671</c:v>
                </c:pt>
                <c:pt idx="4">
                  <c:v>804.67877931860983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15F-4761-84F5-D38CC61FBE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915806640"/>
        <c:axId val="-915807184"/>
      </c:lineChart>
      <c:catAx>
        <c:axId val="-9158066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b="1"/>
                  <a:t>Años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915807184"/>
        <c:crosses val="autoZero"/>
        <c:auto val="1"/>
        <c:lblAlgn val="ctr"/>
        <c:lblOffset val="100"/>
        <c:noMultiLvlLbl val="0"/>
      </c:catAx>
      <c:valAx>
        <c:axId val="-915807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b="1"/>
                  <a:t>Precio</a:t>
                </a:r>
                <a:r>
                  <a:rPr lang="es-EC" b="1" baseline="0"/>
                  <a:t> Promedio (m2)</a:t>
                </a:r>
                <a:endParaRPr lang="es-EC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915806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D6F850-AC7C-41CE-9FB1-825D13E71341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D4BD1AA4-1993-4F31-93C9-7A3B964140BE}">
      <dgm:prSet phldrT="[Texto]" custT="1"/>
      <dgm:spPr>
        <a:xfrm>
          <a:off x="1582" y="270463"/>
          <a:ext cx="1927455" cy="770982"/>
        </a:xfrm>
        <a:prstGeom prst="chevron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C" sz="16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Teoría de la Necesidad</a:t>
          </a:r>
        </a:p>
        <a:p>
          <a:pPr>
            <a:buNone/>
          </a:pPr>
          <a:r>
            <a:rPr lang="es-EC" sz="1600" b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(Maslow, 1943)</a:t>
          </a:r>
        </a:p>
      </dgm:t>
    </dgm:pt>
    <dgm:pt modelId="{8C128376-3807-4E97-B30E-6356D4280C7A}" type="parTrans" cxnId="{D5E297A7-E1B6-472B-A7FB-A16F839318F0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3D60192E-E20A-495A-9CA1-71B50E811598}" type="sibTrans" cxnId="{D5E297A7-E1B6-472B-A7FB-A16F839318F0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B630FE73-16BC-402D-B33F-13FC6692BF99}">
      <dgm:prSet phldrT="[Texto]" custT="1"/>
      <dgm:spPr>
        <a:xfrm>
          <a:off x="1736292" y="270463"/>
          <a:ext cx="1927455" cy="770982"/>
        </a:xfrm>
        <a:prstGeom prst="chevron">
          <a:avLst/>
        </a:prstGeom>
        <a:solidFill>
          <a:srgbClr val="5B9BD5">
            <a:hueOff val="-3379271"/>
            <a:satOff val="-8710"/>
            <a:lumOff val="-588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C" sz="16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Teoría Económica</a:t>
          </a:r>
        </a:p>
        <a:p>
          <a:pPr>
            <a:buNone/>
          </a:pPr>
          <a:r>
            <a:rPr lang="es-EC" sz="1600" b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(Andrade, 2003)</a:t>
          </a:r>
        </a:p>
      </dgm:t>
    </dgm:pt>
    <dgm:pt modelId="{B08F6BF7-991D-44B4-93B1-97FEC884A45A}" type="parTrans" cxnId="{41546A56-7D60-4214-9527-73E072EB37DA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B8C66D76-60B1-410B-9032-07FFB6A8671E}" type="sibTrans" cxnId="{41546A56-7D60-4214-9527-73E072EB37DA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2814C9E0-BBDE-4B5F-BF1B-4D97B113C908}">
      <dgm:prSet phldrT="[Texto]" custT="1"/>
      <dgm:spPr>
        <a:xfrm>
          <a:off x="3471002" y="270463"/>
          <a:ext cx="1927455" cy="770982"/>
        </a:xfrm>
        <a:prstGeom prst="chevron">
          <a:avLst/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C" sz="16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Teoría del Bienestar</a:t>
          </a:r>
        </a:p>
        <a:p>
          <a:pPr>
            <a:buNone/>
          </a:pPr>
          <a:r>
            <a:rPr lang="es-EC" sz="1200" b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(ONU, OCDE, UNDRR, CRE,SENPLADES)</a:t>
          </a:r>
          <a:endParaRPr lang="es-EC" sz="12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8D668922-D0EF-418C-A085-E710C416A7BC}" type="parTrans" cxnId="{DD0BBAC4-959E-43A8-BAAC-9311510DC05F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AE361B9D-AE0D-43B2-BA8A-A4E9E8E64BA0}" type="sibTrans" cxnId="{DD0BBAC4-959E-43A8-BAAC-9311510DC05F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4313A60D-F7C3-4FB3-87BB-D53811639591}" type="pres">
      <dgm:prSet presAssocID="{68D6F850-AC7C-41CE-9FB1-825D13E71341}" presName="Name0" presStyleCnt="0">
        <dgm:presLayoutVars>
          <dgm:dir/>
          <dgm:animLvl val="lvl"/>
          <dgm:resizeHandles val="exact"/>
        </dgm:presLayoutVars>
      </dgm:prSet>
      <dgm:spPr/>
    </dgm:pt>
    <dgm:pt modelId="{743CF9E0-044A-441E-8788-5FED0316A2BE}" type="pres">
      <dgm:prSet presAssocID="{D4BD1AA4-1993-4F31-93C9-7A3B964140B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950D279-F97E-4481-936D-5EB84EBD220F}" type="pres">
      <dgm:prSet presAssocID="{3D60192E-E20A-495A-9CA1-71B50E811598}" presName="parTxOnlySpace" presStyleCnt="0"/>
      <dgm:spPr/>
    </dgm:pt>
    <dgm:pt modelId="{FF346366-BE03-460B-903B-1C38FEE80B3A}" type="pres">
      <dgm:prSet presAssocID="{B630FE73-16BC-402D-B33F-13FC6692BF9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D23BB58-D2A3-41F3-97ED-28CB870527C0}" type="pres">
      <dgm:prSet presAssocID="{B8C66D76-60B1-410B-9032-07FFB6A8671E}" presName="parTxOnlySpace" presStyleCnt="0"/>
      <dgm:spPr/>
    </dgm:pt>
    <dgm:pt modelId="{C42181BA-3EBF-4CDB-BFAC-02F3CC66CC53}" type="pres">
      <dgm:prSet presAssocID="{2814C9E0-BBDE-4B5F-BF1B-4D97B113C90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E2B7E33-D6D9-487A-AD54-00B26D542FA5}" type="presOf" srcId="{B630FE73-16BC-402D-B33F-13FC6692BF99}" destId="{FF346366-BE03-460B-903B-1C38FEE80B3A}" srcOrd="0" destOrd="0" presId="urn:microsoft.com/office/officeart/2005/8/layout/chevron1"/>
    <dgm:cxn modelId="{6A2A0D54-8C6E-454C-BB0B-0363171CC0C6}" type="presOf" srcId="{68D6F850-AC7C-41CE-9FB1-825D13E71341}" destId="{4313A60D-F7C3-4FB3-87BB-D53811639591}" srcOrd="0" destOrd="0" presId="urn:microsoft.com/office/officeart/2005/8/layout/chevron1"/>
    <dgm:cxn modelId="{41546A56-7D60-4214-9527-73E072EB37DA}" srcId="{68D6F850-AC7C-41CE-9FB1-825D13E71341}" destId="{B630FE73-16BC-402D-B33F-13FC6692BF99}" srcOrd="1" destOrd="0" parTransId="{B08F6BF7-991D-44B4-93B1-97FEC884A45A}" sibTransId="{B8C66D76-60B1-410B-9032-07FFB6A8671E}"/>
    <dgm:cxn modelId="{9DA0CC89-E776-4EDD-97C8-80A62062BF1E}" type="presOf" srcId="{2814C9E0-BBDE-4B5F-BF1B-4D97B113C908}" destId="{C42181BA-3EBF-4CDB-BFAC-02F3CC66CC53}" srcOrd="0" destOrd="0" presId="urn:microsoft.com/office/officeart/2005/8/layout/chevron1"/>
    <dgm:cxn modelId="{D5E297A7-E1B6-472B-A7FB-A16F839318F0}" srcId="{68D6F850-AC7C-41CE-9FB1-825D13E71341}" destId="{D4BD1AA4-1993-4F31-93C9-7A3B964140BE}" srcOrd="0" destOrd="0" parTransId="{8C128376-3807-4E97-B30E-6356D4280C7A}" sibTransId="{3D60192E-E20A-495A-9CA1-71B50E811598}"/>
    <dgm:cxn modelId="{DD0BBAC4-959E-43A8-BAAC-9311510DC05F}" srcId="{68D6F850-AC7C-41CE-9FB1-825D13E71341}" destId="{2814C9E0-BBDE-4B5F-BF1B-4D97B113C908}" srcOrd="2" destOrd="0" parTransId="{8D668922-D0EF-418C-A085-E710C416A7BC}" sibTransId="{AE361B9D-AE0D-43B2-BA8A-A4E9E8E64BA0}"/>
    <dgm:cxn modelId="{537E14C7-DBE0-457B-8527-E9A1F3458F04}" type="presOf" srcId="{D4BD1AA4-1993-4F31-93C9-7A3B964140BE}" destId="{743CF9E0-044A-441E-8788-5FED0316A2BE}" srcOrd="0" destOrd="0" presId="urn:microsoft.com/office/officeart/2005/8/layout/chevron1"/>
    <dgm:cxn modelId="{22DB0050-3239-4105-9E4B-3E50CC5EBE57}" type="presParOf" srcId="{4313A60D-F7C3-4FB3-87BB-D53811639591}" destId="{743CF9E0-044A-441E-8788-5FED0316A2BE}" srcOrd="0" destOrd="0" presId="urn:microsoft.com/office/officeart/2005/8/layout/chevron1"/>
    <dgm:cxn modelId="{8420F70B-E40A-4C99-9E69-BF1DE348AA56}" type="presParOf" srcId="{4313A60D-F7C3-4FB3-87BB-D53811639591}" destId="{1950D279-F97E-4481-936D-5EB84EBD220F}" srcOrd="1" destOrd="0" presId="urn:microsoft.com/office/officeart/2005/8/layout/chevron1"/>
    <dgm:cxn modelId="{A5405B01-3534-48C3-8CC4-D0012C82F502}" type="presParOf" srcId="{4313A60D-F7C3-4FB3-87BB-D53811639591}" destId="{FF346366-BE03-460B-903B-1C38FEE80B3A}" srcOrd="2" destOrd="0" presId="urn:microsoft.com/office/officeart/2005/8/layout/chevron1"/>
    <dgm:cxn modelId="{61C8B240-9005-4E8B-B2EA-030348BC83B5}" type="presParOf" srcId="{4313A60D-F7C3-4FB3-87BB-D53811639591}" destId="{FD23BB58-D2A3-41F3-97ED-28CB870527C0}" srcOrd="3" destOrd="0" presId="urn:microsoft.com/office/officeart/2005/8/layout/chevron1"/>
    <dgm:cxn modelId="{64A2A9EB-26A7-45CF-B358-355931EA9EB1}" type="presParOf" srcId="{4313A60D-F7C3-4FB3-87BB-D53811639591}" destId="{C42181BA-3EBF-4CDB-BFAC-02F3CC66CC5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65FBDE-91BA-42F2-9D0D-60276CB63AF2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AF6CC504-D3A1-4CE3-9E23-DAA907008325}">
      <dgm:prSet phldrT="[Texto]" custT="1"/>
      <dgm:spPr>
        <a:xfrm>
          <a:off x="772" y="225221"/>
          <a:ext cx="1646387" cy="98783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s-ES" sz="1200" b="1" dirty="0">
              <a:solidFill>
                <a:schemeClr val="tx1"/>
              </a:solidFill>
            </a:rPr>
            <a:t>Herramientas para el procesamiento de toma de datos </a:t>
          </a:r>
          <a:r>
            <a:rPr lang="es-EC" sz="1200" b="1" dirty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</a:p>
      </dgm:t>
    </dgm:pt>
    <dgm:pt modelId="{562CA0AD-62AF-42BD-9507-51446B25A63A}" type="parTrans" cxnId="{A3AD094B-9186-46D5-A226-C7735A77755E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</a:endParaRPr>
        </a:p>
      </dgm:t>
    </dgm:pt>
    <dgm:pt modelId="{62E3352E-3710-4435-8B2E-980E9C80D610}" type="sibTrans" cxnId="{A3AD094B-9186-46D5-A226-C7735A77755E}">
      <dgm:prSet custT="1"/>
      <dgm:spPr>
        <a:xfrm>
          <a:off x="1811798" y="514985"/>
          <a:ext cx="349034" cy="408304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>
            <a:buNone/>
          </a:pPr>
          <a:endParaRPr lang="es-EC" sz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A8B063B7-471C-4968-A772-9D2045D63D6B}">
      <dgm:prSet phldrT="[Texto]" custT="1"/>
      <dgm:spPr>
        <a:xfrm>
          <a:off x="2305715" y="225221"/>
          <a:ext cx="1646387" cy="987832"/>
        </a:xfrm>
        <a:prstGeom prst="roundRect">
          <a:avLst>
            <a:gd name="adj" fmla="val 10000"/>
          </a:avLst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s-ES" sz="1200" dirty="0">
              <a:solidFill>
                <a:schemeClr val="tx1"/>
              </a:solidFill>
            </a:rPr>
            <a:t>Microsoft Excel Professional</a:t>
          </a:r>
          <a:r>
            <a:rPr lang="es-EC" sz="1200" dirty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</a:p>
      </dgm:t>
    </dgm:pt>
    <dgm:pt modelId="{85795063-69E8-42FC-B1F5-D82D3FE61C31}" type="parTrans" cxnId="{81DA6C7B-818E-48B4-81C5-D43F0DB38519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</a:endParaRPr>
        </a:p>
      </dgm:t>
    </dgm:pt>
    <dgm:pt modelId="{CDBC5372-EC54-4736-8961-6C16F3973596}" type="sibTrans" cxnId="{81DA6C7B-818E-48B4-81C5-D43F0DB38519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</a:endParaRPr>
        </a:p>
      </dgm:t>
    </dgm:pt>
    <dgm:pt modelId="{856FC9A4-4DA7-4FA7-B566-A85D6F00983F}" type="pres">
      <dgm:prSet presAssocID="{E465FBDE-91BA-42F2-9D0D-60276CB63AF2}" presName="Name0" presStyleCnt="0">
        <dgm:presLayoutVars>
          <dgm:dir/>
          <dgm:resizeHandles val="exact"/>
        </dgm:presLayoutVars>
      </dgm:prSet>
      <dgm:spPr/>
    </dgm:pt>
    <dgm:pt modelId="{98191B25-B0C0-4712-8E02-7026796BA511}" type="pres">
      <dgm:prSet presAssocID="{AF6CC504-D3A1-4CE3-9E23-DAA907008325}" presName="node" presStyleLbl="node1" presStyleIdx="0" presStyleCnt="2" custScaleX="109863">
        <dgm:presLayoutVars>
          <dgm:bulletEnabled val="1"/>
        </dgm:presLayoutVars>
      </dgm:prSet>
      <dgm:spPr/>
    </dgm:pt>
    <dgm:pt modelId="{9BADE82C-D62F-4847-A56D-B427DD200DE3}" type="pres">
      <dgm:prSet presAssocID="{62E3352E-3710-4435-8B2E-980E9C80D610}" presName="sibTrans" presStyleLbl="sibTrans2D1" presStyleIdx="0" presStyleCnt="1"/>
      <dgm:spPr/>
    </dgm:pt>
    <dgm:pt modelId="{0FBA824C-D26A-4458-9819-731230BE8E28}" type="pres">
      <dgm:prSet presAssocID="{62E3352E-3710-4435-8B2E-980E9C80D610}" presName="connectorText" presStyleLbl="sibTrans2D1" presStyleIdx="0" presStyleCnt="1"/>
      <dgm:spPr/>
    </dgm:pt>
    <dgm:pt modelId="{50C32CD3-6BD3-4F3D-9033-C321311EC32C}" type="pres">
      <dgm:prSet presAssocID="{A8B063B7-471C-4968-A772-9D2045D63D6B}" presName="node" presStyleLbl="node1" presStyleIdx="1" presStyleCnt="2" custScaleX="118894">
        <dgm:presLayoutVars>
          <dgm:bulletEnabled val="1"/>
        </dgm:presLayoutVars>
      </dgm:prSet>
      <dgm:spPr/>
    </dgm:pt>
  </dgm:ptLst>
  <dgm:cxnLst>
    <dgm:cxn modelId="{A3AD094B-9186-46D5-A226-C7735A77755E}" srcId="{E465FBDE-91BA-42F2-9D0D-60276CB63AF2}" destId="{AF6CC504-D3A1-4CE3-9E23-DAA907008325}" srcOrd="0" destOrd="0" parTransId="{562CA0AD-62AF-42BD-9507-51446B25A63A}" sibTransId="{62E3352E-3710-4435-8B2E-980E9C80D610}"/>
    <dgm:cxn modelId="{1054D34B-6BD1-4A1F-8D29-FDF9448FF6E7}" type="presOf" srcId="{62E3352E-3710-4435-8B2E-980E9C80D610}" destId="{9BADE82C-D62F-4847-A56D-B427DD200DE3}" srcOrd="0" destOrd="0" presId="urn:microsoft.com/office/officeart/2005/8/layout/process1"/>
    <dgm:cxn modelId="{00FDC479-F279-4567-A685-2ADAE143C481}" type="presOf" srcId="{A8B063B7-471C-4968-A772-9D2045D63D6B}" destId="{50C32CD3-6BD3-4F3D-9033-C321311EC32C}" srcOrd="0" destOrd="0" presId="urn:microsoft.com/office/officeart/2005/8/layout/process1"/>
    <dgm:cxn modelId="{81DA6C7B-818E-48B4-81C5-D43F0DB38519}" srcId="{E465FBDE-91BA-42F2-9D0D-60276CB63AF2}" destId="{A8B063B7-471C-4968-A772-9D2045D63D6B}" srcOrd="1" destOrd="0" parTransId="{85795063-69E8-42FC-B1F5-D82D3FE61C31}" sibTransId="{CDBC5372-EC54-4736-8961-6C16F3973596}"/>
    <dgm:cxn modelId="{83ABF3A3-215E-488D-81E0-EB4D4BD41A4C}" type="presOf" srcId="{62E3352E-3710-4435-8B2E-980E9C80D610}" destId="{0FBA824C-D26A-4458-9819-731230BE8E28}" srcOrd="1" destOrd="0" presId="urn:microsoft.com/office/officeart/2005/8/layout/process1"/>
    <dgm:cxn modelId="{053499A6-B476-42D0-ABDA-F7C64BB78028}" type="presOf" srcId="{E465FBDE-91BA-42F2-9D0D-60276CB63AF2}" destId="{856FC9A4-4DA7-4FA7-B566-A85D6F00983F}" srcOrd="0" destOrd="0" presId="urn:microsoft.com/office/officeart/2005/8/layout/process1"/>
    <dgm:cxn modelId="{75B0CAF4-1EEE-4EFA-B0A2-2930DF4B5CCF}" type="presOf" srcId="{AF6CC504-D3A1-4CE3-9E23-DAA907008325}" destId="{98191B25-B0C0-4712-8E02-7026796BA511}" srcOrd="0" destOrd="0" presId="urn:microsoft.com/office/officeart/2005/8/layout/process1"/>
    <dgm:cxn modelId="{CE1B58FD-2DCC-4257-B0B8-6AB2180CCC76}" type="presParOf" srcId="{856FC9A4-4DA7-4FA7-B566-A85D6F00983F}" destId="{98191B25-B0C0-4712-8E02-7026796BA511}" srcOrd="0" destOrd="0" presId="urn:microsoft.com/office/officeart/2005/8/layout/process1"/>
    <dgm:cxn modelId="{EAEF035A-1DA4-4E88-9CA1-0CBB9BDD8B77}" type="presParOf" srcId="{856FC9A4-4DA7-4FA7-B566-A85D6F00983F}" destId="{9BADE82C-D62F-4847-A56D-B427DD200DE3}" srcOrd="1" destOrd="0" presId="urn:microsoft.com/office/officeart/2005/8/layout/process1"/>
    <dgm:cxn modelId="{D69EC18C-33F1-44F4-81EB-715166127C4E}" type="presParOf" srcId="{9BADE82C-D62F-4847-A56D-B427DD200DE3}" destId="{0FBA824C-D26A-4458-9819-731230BE8E28}" srcOrd="0" destOrd="0" presId="urn:microsoft.com/office/officeart/2005/8/layout/process1"/>
    <dgm:cxn modelId="{90949D75-8055-4AEA-927C-2E25D4B0F58D}" type="presParOf" srcId="{856FC9A4-4DA7-4FA7-B566-A85D6F00983F}" destId="{50C32CD3-6BD3-4F3D-9033-C321311EC32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30D960-7E23-4290-A7A9-E84F295220B0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2090E840-698C-405E-9790-54288DE30869}">
      <dgm:prSet phldrT="[Texto]" custT="1"/>
      <dgm:spPr>
        <a:xfrm>
          <a:off x="1575117" y="0"/>
          <a:ext cx="3824922" cy="3150235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C" sz="1400" b="1" u="none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La Propiedad</a:t>
          </a:r>
        </a:p>
      </dgm:t>
    </dgm:pt>
    <dgm:pt modelId="{77CAF946-44FC-4346-837E-26EB2642A52F}" type="parTrans" cxnId="{919EF9FC-C059-496F-8143-70BA600C7D42}">
      <dgm:prSet/>
      <dgm:spPr/>
      <dgm:t>
        <a:bodyPr/>
        <a:lstStyle/>
        <a:p>
          <a:endParaRPr lang="es-EC" u="none">
            <a:solidFill>
              <a:schemeClr val="tx1"/>
            </a:solidFill>
          </a:endParaRPr>
        </a:p>
      </dgm:t>
    </dgm:pt>
    <dgm:pt modelId="{E75F8F22-0168-456A-8796-6891C8FAD571}" type="sibTrans" cxnId="{919EF9FC-C059-496F-8143-70BA600C7D42}">
      <dgm:prSet/>
      <dgm:spPr/>
      <dgm:t>
        <a:bodyPr/>
        <a:lstStyle/>
        <a:p>
          <a:endParaRPr lang="es-EC" u="none">
            <a:solidFill>
              <a:schemeClr val="tx1"/>
            </a:solidFill>
          </a:endParaRPr>
        </a:p>
      </dgm:t>
    </dgm:pt>
    <dgm:pt modelId="{83A70C67-5085-4855-9222-76F5F8171738}">
      <dgm:prSet phldrT="[Texto]"/>
      <dgm:spPr>
        <a:xfrm>
          <a:off x="3487578" y="0"/>
          <a:ext cx="1912461" cy="6694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Char char="•"/>
          </a:pPr>
          <a:r>
            <a:rPr lang="es-EC" u="none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Derecho a disfrutar y disponer.</a:t>
          </a:r>
        </a:p>
      </dgm:t>
    </dgm:pt>
    <dgm:pt modelId="{98B3FC4A-EF1D-4A8A-A8CA-601FBE609546}" type="parTrans" cxnId="{94766220-C754-4A1E-BB45-33FD324112D0}">
      <dgm:prSet/>
      <dgm:spPr/>
      <dgm:t>
        <a:bodyPr/>
        <a:lstStyle/>
        <a:p>
          <a:endParaRPr lang="es-EC" u="none">
            <a:solidFill>
              <a:schemeClr val="tx1"/>
            </a:solidFill>
          </a:endParaRPr>
        </a:p>
      </dgm:t>
    </dgm:pt>
    <dgm:pt modelId="{9349EF96-65EF-40C8-9798-FF810F586CC3}" type="sibTrans" cxnId="{94766220-C754-4A1E-BB45-33FD324112D0}">
      <dgm:prSet/>
      <dgm:spPr/>
      <dgm:t>
        <a:bodyPr/>
        <a:lstStyle/>
        <a:p>
          <a:endParaRPr lang="es-EC" u="none">
            <a:solidFill>
              <a:schemeClr val="tx1"/>
            </a:solidFill>
          </a:endParaRPr>
        </a:p>
      </dgm:t>
    </dgm:pt>
    <dgm:pt modelId="{5E3E92BC-09B4-41CE-BBD7-011B68E61365}">
      <dgm:prSet phldrT="[Texto]" custT="1"/>
      <dgm:spPr>
        <a:xfrm>
          <a:off x="1575117" y="669424"/>
          <a:ext cx="3824922" cy="2323298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-2252848"/>
              <a:satOff val="-5806"/>
              <a:lumOff val="-3922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C" sz="1400" b="1" u="none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Tipos de propiedades</a:t>
          </a:r>
          <a:endParaRPr lang="es-EC" sz="1400" u="none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6EED1DA3-1B57-4AA9-ACE7-B02AEEDDA479}" type="parTrans" cxnId="{4E58642A-98B5-4896-97F1-C62BFB099358}">
      <dgm:prSet/>
      <dgm:spPr/>
      <dgm:t>
        <a:bodyPr/>
        <a:lstStyle/>
        <a:p>
          <a:endParaRPr lang="es-EC" u="none">
            <a:solidFill>
              <a:schemeClr val="tx1"/>
            </a:solidFill>
          </a:endParaRPr>
        </a:p>
      </dgm:t>
    </dgm:pt>
    <dgm:pt modelId="{1B627ADF-B508-4F18-A2DE-4272946B9B84}" type="sibTrans" cxnId="{4E58642A-98B5-4896-97F1-C62BFB099358}">
      <dgm:prSet/>
      <dgm:spPr/>
      <dgm:t>
        <a:bodyPr/>
        <a:lstStyle/>
        <a:p>
          <a:endParaRPr lang="es-EC" u="none">
            <a:solidFill>
              <a:schemeClr val="tx1"/>
            </a:solidFill>
          </a:endParaRPr>
        </a:p>
      </dgm:t>
    </dgm:pt>
    <dgm:pt modelId="{98E28434-BF1D-4B46-A213-9E49668EA95D}">
      <dgm:prSet phldrT="[Texto]"/>
      <dgm:spPr>
        <a:xfrm>
          <a:off x="3487578" y="669424"/>
          <a:ext cx="1912461" cy="6694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Char char="•"/>
          </a:pPr>
          <a:r>
            <a:rPr lang="es-EC" u="none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Públicos.</a:t>
          </a:r>
        </a:p>
      </dgm:t>
    </dgm:pt>
    <dgm:pt modelId="{706FC538-567A-4D4B-A60A-000CD438CFE0}" type="parTrans" cxnId="{8E666999-C1E3-4B68-A7B2-113C039B7777}">
      <dgm:prSet/>
      <dgm:spPr/>
      <dgm:t>
        <a:bodyPr/>
        <a:lstStyle/>
        <a:p>
          <a:endParaRPr lang="es-EC" u="none">
            <a:solidFill>
              <a:schemeClr val="tx1"/>
            </a:solidFill>
          </a:endParaRPr>
        </a:p>
      </dgm:t>
    </dgm:pt>
    <dgm:pt modelId="{D4497ECE-AF26-4020-98B4-BCE980FE6230}" type="sibTrans" cxnId="{8E666999-C1E3-4B68-A7B2-113C039B7777}">
      <dgm:prSet/>
      <dgm:spPr/>
      <dgm:t>
        <a:bodyPr/>
        <a:lstStyle/>
        <a:p>
          <a:endParaRPr lang="es-EC" u="none">
            <a:solidFill>
              <a:schemeClr val="tx1"/>
            </a:solidFill>
          </a:endParaRPr>
        </a:p>
      </dgm:t>
    </dgm:pt>
    <dgm:pt modelId="{7E4CFECF-3A6E-4A94-AADF-ACA5755C1ED5}">
      <dgm:prSet phldrT="[Texto]" custT="1"/>
      <dgm:spPr>
        <a:xfrm>
          <a:off x="1575117" y="1338849"/>
          <a:ext cx="3824922" cy="1496361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-4505695"/>
              <a:satOff val="-11613"/>
              <a:lumOff val="-7843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C" sz="1400" b="1" u="none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Según su clasificación</a:t>
          </a:r>
          <a:endParaRPr lang="es-EC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5CF00691-F339-4ECA-9BFC-D686827CCCF1}" type="parTrans" cxnId="{C83C2076-572B-457F-B0F0-BD59257C4DF8}">
      <dgm:prSet/>
      <dgm:spPr/>
      <dgm:t>
        <a:bodyPr/>
        <a:lstStyle/>
        <a:p>
          <a:endParaRPr lang="es-EC" u="none">
            <a:solidFill>
              <a:schemeClr val="tx1"/>
            </a:solidFill>
          </a:endParaRPr>
        </a:p>
      </dgm:t>
    </dgm:pt>
    <dgm:pt modelId="{C7C1DDEE-E9A7-45BA-9F49-3C197E53BAEE}" type="sibTrans" cxnId="{C83C2076-572B-457F-B0F0-BD59257C4DF8}">
      <dgm:prSet/>
      <dgm:spPr/>
      <dgm:t>
        <a:bodyPr/>
        <a:lstStyle/>
        <a:p>
          <a:endParaRPr lang="es-EC" u="none">
            <a:solidFill>
              <a:schemeClr val="tx1"/>
            </a:solidFill>
          </a:endParaRPr>
        </a:p>
      </dgm:t>
    </dgm:pt>
    <dgm:pt modelId="{3089D065-790B-4B29-BFD6-386C25DAF633}">
      <dgm:prSet phldrT="[Texto]" custT="1"/>
      <dgm:spPr>
        <a:xfrm>
          <a:off x="1575117" y="2008274"/>
          <a:ext cx="3824922" cy="669424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-6758543"/>
              <a:satOff val="-17419"/>
              <a:lumOff val="-11765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50000"/>
            </a:lnSpc>
            <a:buNone/>
          </a:pPr>
          <a:r>
            <a:rPr lang="es-EC" sz="13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Cámara de la Industria de la Construcción, 2018</a:t>
          </a:r>
        </a:p>
        <a:p>
          <a:pPr>
            <a:lnSpc>
              <a:spcPct val="150000"/>
            </a:lnSpc>
            <a:buNone/>
          </a:pPr>
          <a:r>
            <a:rPr lang="es-EC" sz="12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</a:t>
          </a:r>
          <a:r>
            <a:rPr lang="es-EC" sz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onstrucción de alta calidad en infraestructura.</a:t>
          </a:r>
          <a:endParaRPr lang="es-EC" sz="9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>
            <a:lnSpc>
              <a:spcPct val="90000"/>
            </a:lnSpc>
            <a:buNone/>
          </a:pPr>
          <a:endParaRPr lang="es-EC" sz="9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A9D12699-30F2-4DAE-B2A8-E8F04807D070}" type="parTrans" cxnId="{4C6A9F06-B819-457C-B897-0478D0FE224D}">
      <dgm:prSet/>
      <dgm:spPr/>
      <dgm:t>
        <a:bodyPr/>
        <a:lstStyle/>
        <a:p>
          <a:endParaRPr lang="es-EC" u="none">
            <a:solidFill>
              <a:schemeClr val="tx1"/>
            </a:solidFill>
          </a:endParaRPr>
        </a:p>
      </dgm:t>
    </dgm:pt>
    <dgm:pt modelId="{ADB53292-B80D-4274-A32B-450CAC22FC80}" type="sibTrans" cxnId="{4C6A9F06-B819-457C-B897-0478D0FE224D}">
      <dgm:prSet/>
      <dgm:spPr/>
      <dgm:t>
        <a:bodyPr/>
        <a:lstStyle/>
        <a:p>
          <a:endParaRPr lang="es-EC" u="none">
            <a:solidFill>
              <a:schemeClr val="tx1"/>
            </a:solidFill>
          </a:endParaRPr>
        </a:p>
      </dgm:t>
    </dgm:pt>
    <dgm:pt modelId="{DC81D319-5C8E-4E53-89AC-EE652E3AA0C8}">
      <dgm:prSet phldrT="[Texto]"/>
      <dgm:spPr>
        <a:xfrm>
          <a:off x="3487578" y="0"/>
          <a:ext cx="1912461" cy="6694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Char char="•"/>
          </a:pPr>
          <a:r>
            <a:rPr lang="es-EC" u="none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Sujeto a restricciones legales. </a:t>
          </a:r>
        </a:p>
      </dgm:t>
    </dgm:pt>
    <dgm:pt modelId="{B471B4B5-4A90-48E1-A5DB-249A646D67FF}" type="parTrans" cxnId="{728E2F87-5C05-4B2A-ABD8-D42917840CB9}">
      <dgm:prSet/>
      <dgm:spPr/>
      <dgm:t>
        <a:bodyPr/>
        <a:lstStyle/>
        <a:p>
          <a:endParaRPr lang="es-EC" u="none">
            <a:solidFill>
              <a:schemeClr val="tx1"/>
            </a:solidFill>
          </a:endParaRPr>
        </a:p>
      </dgm:t>
    </dgm:pt>
    <dgm:pt modelId="{7AD49BA2-9E87-4DFC-BE3E-8BF55F9EA4A9}" type="sibTrans" cxnId="{728E2F87-5C05-4B2A-ABD8-D42917840CB9}">
      <dgm:prSet/>
      <dgm:spPr/>
      <dgm:t>
        <a:bodyPr/>
        <a:lstStyle/>
        <a:p>
          <a:endParaRPr lang="es-EC" u="none">
            <a:solidFill>
              <a:schemeClr val="tx1"/>
            </a:solidFill>
          </a:endParaRPr>
        </a:p>
      </dgm:t>
    </dgm:pt>
    <dgm:pt modelId="{E10229B5-E97B-47A6-B543-0B6EB0C4464A}">
      <dgm:prSet phldrT="[Texto]"/>
      <dgm:spPr>
        <a:xfrm>
          <a:off x="3487578" y="669424"/>
          <a:ext cx="1912461" cy="6694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Char char="•"/>
          </a:pPr>
          <a:r>
            <a:rPr lang="es-EC" u="none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Privados.</a:t>
          </a:r>
        </a:p>
      </dgm:t>
    </dgm:pt>
    <dgm:pt modelId="{72440DDC-D72B-4FAF-9FF4-20640142DACA}" type="parTrans" cxnId="{4DA6CB02-F265-41DE-B712-5CF1174872A4}">
      <dgm:prSet/>
      <dgm:spPr/>
      <dgm:t>
        <a:bodyPr/>
        <a:lstStyle/>
        <a:p>
          <a:endParaRPr lang="es-EC" u="none">
            <a:solidFill>
              <a:schemeClr val="tx1"/>
            </a:solidFill>
          </a:endParaRPr>
        </a:p>
      </dgm:t>
    </dgm:pt>
    <dgm:pt modelId="{B9DD4C7B-CF2E-4B22-8ED9-32DAD63A037D}" type="sibTrans" cxnId="{4DA6CB02-F265-41DE-B712-5CF1174872A4}">
      <dgm:prSet/>
      <dgm:spPr/>
      <dgm:t>
        <a:bodyPr/>
        <a:lstStyle/>
        <a:p>
          <a:endParaRPr lang="es-EC" u="none">
            <a:solidFill>
              <a:schemeClr val="tx1"/>
            </a:solidFill>
          </a:endParaRPr>
        </a:p>
      </dgm:t>
    </dgm:pt>
    <dgm:pt modelId="{60810786-7A2C-427D-AFD1-09948C8BA40A}">
      <dgm:prSet phldrT="[Texto]"/>
      <dgm:spPr>
        <a:xfrm>
          <a:off x="3487578" y="669424"/>
          <a:ext cx="1912461" cy="6694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Char char="•"/>
          </a:pPr>
          <a:r>
            <a:rPr lang="es-EC" u="none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Comunitarios.</a:t>
          </a:r>
        </a:p>
      </dgm:t>
    </dgm:pt>
    <dgm:pt modelId="{19D3B264-E8CA-476D-97BE-EB85AB34736A}" type="parTrans" cxnId="{6ED4DEC8-648D-4792-9522-02CDC0B508BE}">
      <dgm:prSet/>
      <dgm:spPr/>
      <dgm:t>
        <a:bodyPr/>
        <a:lstStyle/>
        <a:p>
          <a:endParaRPr lang="es-EC" u="none">
            <a:solidFill>
              <a:schemeClr val="tx1"/>
            </a:solidFill>
          </a:endParaRPr>
        </a:p>
      </dgm:t>
    </dgm:pt>
    <dgm:pt modelId="{54E56422-FAA4-4873-AE43-7F8EB3B99469}" type="sibTrans" cxnId="{6ED4DEC8-648D-4792-9522-02CDC0B508BE}">
      <dgm:prSet/>
      <dgm:spPr/>
      <dgm:t>
        <a:bodyPr/>
        <a:lstStyle/>
        <a:p>
          <a:endParaRPr lang="es-EC" u="none">
            <a:solidFill>
              <a:schemeClr val="tx1"/>
            </a:solidFill>
          </a:endParaRPr>
        </a:p>
      </dgm:t>
    </dgm:pt>
    <dgm:pt modelId="{F5618F42-5660-4850-AA1F-54D161D7ED49}">
      <dgm:prSet phldrT="[Texto]"/>
      <dgm:spPr>
        <a:xfrm>
          <a:off x="3487578" y="669424"/>
          <a:ext cx="1912461" cy="6694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Char char="•"/>
          </a:pPr>
          <a:r>
            <a:rPr lang="es-EC" u="none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Mixtos.</a:t>
          </a:r>
        </a:p>
      </dgm:t>
    </dgm:pt>
    <dgm:pt modelId="{32DD8BCA-3960-4FE3-BC09-B1CA00548D12}" type="parTrans" cxnId="{9114491B-6E69-4DC3-936C-21111D8E5594}">
      <dgm:prSet/>
      <dgm:spPr/>
      <dgm:t>
        <a:bodyPr/>
        <a:lstStyle/>
        <a:p>
          <a:endParaRPr lang="es-EC" u="none">
            <a:solidFill>
              <a:schemeClr val="tx1"/>
            </a:solidFill>
          </a:endParaRPr>
        </a:p>
      </dgm:t>
    </dgm:pt>
    <dgm:pt modelId="{E4E2698B-8DBF-414C-A72E-5DCB9A273A34}" type="sibTrans" cxnId="{9114491B-6E69-4DC3-936C-21111D8E5594}">
      <dgm:prSet/>
      <dgm:spPr/>
      <dgm:t>
        <a:bodyPr/>
        <a:lstStyle/>
        <a:p>
          <a:endParaRPr lang="es-EC" u="none">
            <a:solidFill>
              <a:schemeClr val="tx1"/>
            </a:solidFill>
          </a:endParaRPr>
        </a:p>
      </dgm:t>
    </dgm:pt>
    <dgm:pt modelId="{77FA819B-9B5A-43DE-B746-B628924771C5}">
      <dgm:prSet/>
      <dgm:spPr>
        <a:xfrm>
          <a:off x="3471686" y="1348322"/>
          <a:ext cx="1912461" cy="6694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Char char="•"/>
          </a:pPr>
          <a:r>
            <a:rPr lang="es-EC" u="none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Terrenos</a:t>
          </a:r>
        </a:p>
      </dgm:t>
    </dgm:pt>
    <dgm:pt modelId="{321B31D7-FAAF-472E-A079-74657A44944C}" type="parTrans" cxnId="{2B372017-09F5-492B-8F3E-E8C188AFD9A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32615BE-8DFB-4631-A1DC-53B7BD71D419}" type="sibTrans" cxnId="{2B372017-09F5-492B-8F3E-E8C188AFD9A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393B708-C9FD-432B-937D-163C6167C267}">
      <dgm:prSet/>
      <dgm:spPr>
        <a:xfrm>
          <a:off x="3471686" y="1348322"/>
          <a:ext cx="1912461" cy="6694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Char char="•"/>
          </a:pPr>
          <a:r>
            <a:rPr lang="es-EC" u="none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Bienes inmuebles </a:t>
          </a:r>
        </a:p>
      </dgm:t>
    </dgm:pt>
    <dgm:pt modelId="{E2A47E4F-DB36-4557-A7D2-C0C1B3A299B2}" type="parTrans" cxnId="{4597E375-D72D-4F22-872C-37DB15F59DB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3058C43-C101-48BD-9B78-F815C55980F1}" type="sibTrans" cxnId="{4597E375-D72D-4F22-872C-37DB15F59DB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B77E2F7-D2B1-4094-82F3-836770F50882}" type="pres">
      <dgm:prSet presAssocID="{6A30D960-7E23-4290-A7A9-E84F295220B0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CA690BA-BF67-49F9-8E91-4001E112F701}" type="pres">
      <dgm:prSet presAssocID="{2090E840-698C-405E-9790-54288DE30869}" presName="circle1" presStyleLbl="node1" presStyleIdx="0" presStyleCnt="4"/>
      <dgm:spPr>
        <a:xfrm>
          <a:off x="0" y="0"/>
          <a:ext cx="3150235" cy="3150235"/>
        </a:xfrm>
        <a:prstGeom prst="pie">
          <a:avLst>
            <a:gd name="adj1" fmla="val 5400000"/>
            <a:gd name="adj2" fmla="val 1620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3724FF4E-6CC1-4274-A4C1-14F207C7B08A}" type="pres">
      <dgm:prSet presAssocID="{2090E840-698C-405E-9790-54288DE30869}" presName="space" presStyleCnt="0"/>
      <dgm:spPr/>
    </dgm:pt>
    <dgm:pt modelId="{4DBEDC7F-B464-40AE-86A3-5189299F331C}" type="pres">
      <dgm:prSet presAssocID="{2090E840-698C-405E-9790-54288DE30869}" presName="rect1" presStyleLbl="alignAcc1" presStyleIdx="0" presStyleCnt="4"/>
      <dgm:spPr/>
    </dgm:pt>
    <dgm:pt modelId="{2ED8D477-9A57-4C5D-968D-7A250A41E968}" type="pres">
      <dgm:prSet presAssocID="{5E3E92BC-09B4-41CE-BBD7-011B68E61365}" presName="vertSpace2" presStyleLbl="node1" presStyleIdx="0" presStyleCnt="4"/>
      <dgm:spPr/>
    </dgm:pt>
    <dgm:pt modelId="{EDDB34AE-EEF9-49B9-9EA6-94536032BE8B}" type="pres">
      <dgm:prSet presAssocID="{5E3E92BC-09B4-41CE-BBD7-011B68E61365}" presName="circle2" presStyleLbl="node1" presStyleIdx="1" presStyleCnt="4" custScaleY="109222"/>
      <dgm:spPr>
        <a:xfrm>
          <a:off x="413468" y="669424"/>
          <a:ext cx="2323298" cy="2323298"/>
        </a:xfrm>
        <a:prstGeom prst="pie">
          <a:avLst>
            <a:gd name="adj1" fmla="val 5400000"/>
            <a:gd name="adj2" fmla="val 16200000"/>
          </a:avLst>
        </a:prstGeom>
        <a:solidFill>
          <a:srgbClr val="5B9BD5">
            <a:hueOff val="-2252848"/>
            <a:satOff val="-5806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D4D237AE-85C8-4F67-97EE-CF55B0FB3590}" type="pres">
      <dgm:prSet presAssocID="{5E3E92BC-09B4-41CE-BBD7-011B68E61365}" presName="rect2" presStyleLbl="alignAcc1" presStyleIdx="1" presStyleCnt="4" custScaleY="109222"/>
      <dgm:spPr/>
    </dgm:pt>
    <dgm:pt modelId="{BA657796-4765-485E-A2A8-A8D8BC1C8B31}" type="pres">
      <dgm:prSet presAssocID="{7E4CFECF-3A6E-4A94-AADF-ACA5755C1ED5}" presName="vertSpace3" presStyleLbl="node1" presStyleIdx="1" presStyleCnt="4"/>
      <dgm:spPr/>
    </dgm:pt>
    <dgm:pt modelId="{1EE97300-6DC1-4C61-8219-DF4D866C0DB9}" type="pres">
      <dgm:prSet presAssocID="{7E4CFECF-3A6E-4A94-AADF-ACA5755C1ED5}" presName="circle3" presStyleLbl="node1" presStyleIdx="2" presStyleCnt="4"/>
      <dgm:spPr>
        <a:xfrm>
          <a:off x="826936" y="1338849"/>
          <a:ext cx="1496361" cy="1496361"/>
        </a:xfrm>
        <a:prstGeom prst="pie">
          <a:avLst>
            <a:gd name="adj1" fmla="val 5400000"/>
            <a:gd name="adj2" fmla="val 16200000"/>
          </a:avLst>
        </a:prstGeom>
        <a:solidFill>
          <a:srgbClr val="5B9BD5">
            <a:hueOff val="-4505695"/>
            <a:satOff val="-11613"/>
            <a:lumOff val="-784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94FD30D8-C9E1-4F86-9D92-70D1C789F311}" type="pres">
      <dgm:prSet presAssocID="{7E4CFECF-3A6E-4A94-AADF-ACA5755C1ED5}" presName="rect3" presStyleLbl="alignAcc1" presStyleIdx="2" presStyleCnt="4" custScaleX="100649" custScaleY="106532" custLinFactNeighborY="4950"/>
      <dgm:spPr/>
    </dgm:pt>
    <dgm:pt modelId="{7EB290C5-D02F-458E-AAE9-9AEE29D7E1F5}" type="pres">
      <dgm:prSet presAssocID="{3089D065-790B-4B29-BFD6-386C25DAF633}" presName="vertSpace4" presStyleLbl="node1" presStyleIdx="2" presStyleCnt="4"/>
      <dgm:spPr/>
    </dgm:pt>
    <dgm:pt modelId="{E155BB5B-DFC7-41CA-9955-CBF90151339E}" type="pres">
      <dgm:prSet presAssocID="{3089D065-790B-4B29-BFD6-386C25DAF633}" presName="circle4" presStyleLbl="node1" presStyleIdx="3" presStyleCnt="4" custScaleY="117390"/>
      <dgm:spPr>
        <a:xfrm>
          <a:off x="1240405" y="2008274"/>
          <a:ext cx="669424" cy="669424"/>
        </a:xfrm>
        <a:prstGeom prst="pie">
          <a:avLst>
            <a:gd name="adj1" fmla="val 5400000"/>
            <a:gd name="adj2" fmla="val 16200000"/>
          </a:avLst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FD328BB7-395B-471F-BE2B-52BC2EB05A13}" type="pres">
      <dgm:prSet presAssocID="{3089D065-790B-4B29-BFD6-386C25DAF633}" presName="rect4" presStyleLbl="alignAcc1" presStyleIdx="3" presStyleCnt="4" custScaleY="140873" custLinFactNeighborY="14283"/>
      <dgm:spPr/>
    </dgm:pt>
    <dgm:pt modelId="{27033CF5-D051-4784-BE50-0E66448D4616}" type="pres">
      <dgm:prSet presAssocID="{2090E840-698C-405E-9790-54288DE30869}" presName="rect1ParTx" presStyleLbl="alignAcc1" presStyleIdx="3" presStyleCnt="4">
        <dgm:presLayoutVars>
          <dgm:chMax val="1"/>
          <dgm:bulletEnabled val="1"/>
        </dgm:presLayoutVars>
      </dgm:prSet>
      <dgm:spPr/>
    </dgm:pt>
    <dgm:pt modelId="{9909D0B9-0CBB-4634-A537-F7EBD277F84F}" type="pres">
      <dgm:prSet presAssocID="{2090E840-698C-405E-9790-54288DE30869}" presName="rect1ChTx" presStyleLbl="alignAcc1" presStyleIdx="3" presStyleCnt="4">
        <dgm:presLayoutVars>
          <dgm:bulletEnabled val="1"/>
        </dgm:presLayoutVars>
      </dgm:prSet>
      <dgm:spPr/>
    </dgm:pt>
    <dgm:pt modelId="{3A2D9755-472E-4C4D-8F53-411AA32A0CA3}" type="pres">
      <dgm:prSet presAssocID="{5E3E92BC-09B4-41CE-BBD7-011B68E61365}" presName="rect2ParTx" presStyleLbl="alignAcc1" presStyleIdx="3" presStyleCnt="4">
        <dgm:presLayoutVars>
          <dgm:chMax val="1"/>
          <dgm:bulletEnabled val="1"/>
        </dgm:presLayoutVars>
      </dgm:prSet>
      <dgm:spPr/>
    </dgm:pt>
    <dgm:pt modelId="{7A385F0D-76D3-4DFC-BECD-57EDE0EBA416}" type="pres">
      <dgm:prSet presAssocID="{5E3E92BC-09B4-41CE-BBD7-011B68E61365}" presName="rect2ChTx" presStyleLbl="alignAcc1" presStyleIdx="3" presStyleCnt="4">
        <dgm:presLayoutVars>
          <dgm:bulletEnabled val="1"/>
        </dgm:presLayoutVars>
      </dgm:prSet>
      <dgm:spPr/>
    </dgm:pt>
    <dgm:pt modelId="{51C32378-48B7-4AFA-8EED-465F01F60BA1}" type="pres">
      <dgm:prSet presAssocID="{7E4CFECF-3A6E-4A94-AADF-ACA5755C1ED5}" presName="rect3ParTx" presStyleLbl="alignAcc1" presStyleIdx="3" presStyleCnt="4">
        <dgm:presLayoutVars>
          <dgm:chMax val="1"/>
          <dgm:bulletEnabled val="1"/>
        </dgm:presLayoutVars>
      </dgm:prSet>
      <dgm:spPr/>
    </dgm:pt>
    <dgm:pt modelId="{A60BB1D9-6753-4452-BDA9-239C1E86F240}" type="pres">
      <dgm:prSet presAssocID="{7E4CFECF-3A6E-4A94-AADF-ACA5755C1ED5}" presName="rect3ChTx" presStyleLbl="alignAcc1" presStyleIdx="3" presStyleCnt="4">
        <dgm:presLayoutVars>
          <dgm:bulletEnabled val="1"/>
        </dgm:presLayoutVars>
      </dgm:prSet>
      <dgm:spPr/>
    </dgm:pt>
    <dgm:pt modelId="{556D2A48-1E8B-4308-BC1F-238465E3B27D}" type="pres">
      <dgm:prSet presAssocID="{3089D065-790B-4B29-BFD6-386C25DAF633}" presName="rect4ParTx" presStyleLbl="alignAcc1" presStyleIdx="3" presStyleCnt="4">
        <dgm:presLayoutVars>
          <dgm:chMax val="1"/>
          <dgm:bulletEnabled val="1"/>
        </dgm:presLayoutVars>
      </dgm:prSet>
      <dgm:spPr/>
    </dgm:pt>
    <dgm:pt modelId="{E7A2918A-3DC5-4D5A-B56A-7DB0B39A9867}" type="pres">
      <dgm:prSet presAssocID="{3089D065-790B-4B29-BFD6-386C25DAF633}" presName="rect4ChTx" presStyleLbl="alignAcc1" presStyleIdx="3" presStyleCnt="4" custLinFactNeighborX="-831" custLinFactNeighborY="-98585">
        <dgm:presLayoutVars>
          <dgm:bulletEnabled val="1"/>
        </dgm:presLayoutVars>
      </dgm:prSet>
      <dgm:spPr/>
    </dgm:pt>
  </dgm:ptLst>
  <dgm:cxnLst>
    <dgm:cxn modelId="{4DA6CB02-F265-41DE-B712-5CF1174872A4}" srcId="{5E3E92BC-09B4-41CE-BBD7-011B68E61365}" destId="{E10229B5-E97B-47A6-B543-0B6EB0C4464A}" srcOrd="1" destOrd="0" parTransId="{72440DDC-D72B-4FAF-9FF4-20640142DACA}" sibTransId="{B9DD4C7B-CF2E-4B22-8ED9-32DAD63A037D}"/>
    <dgm:cxn modelId="{4C6A9F06-B819-457C-B897-0478D0FE224D}" srcId="{6A30D960-7E23-4290-A7A9-E84F295220B0}" destId="{3089D065-790B-4B29-BFD6-386C25DAF633}" srcOrd="3" destOrd="0" parTransId="{A9D12699-30F2-4DAE-B2A8-E8F04807D070}" sibTransId="{ADB53292-B80D-4274-A32B-450CAC22FC80}"/>
    <dgm:cxn modelId="{38100809-6D44-4F6C-9541-A9A5BD6F1E29}" type="presOf" srcId="{98E28434-BF1D-4B46-A213-9E49668EA95D}" destId="{7A385F0D-76D3-4DFC-BECD-57EDE0EBA416}" srcOrd="0" destOrd="0" presId="urn:microsoft.com/office/officeart/2005/8/layout/target3"/>
    <dgm:cxn modelId="{78FEB80D-9EB5-48D8-A474-E6255AEB61D9}" type="presOf" srcId="{83A70C67-5085-4855-9222-76F5F8171738}" destId="{9909D0B9-0CBB-4634-A537-F7EBD277F84F}" srcOrd="0" destOrd="0" presId="urn:microsoft.com/office/officeart/2005/8/layout/target3"/>
    <dgm:cxn modelId="{9EB86014-5243-498D-90AE-84F33894E86A}" type="presOf" srcId="{2090E840-698C-405E-9790-54288DE30869}" destId="{4DBEDC7F-B464-40AE-86A3-5189299F331C}" srcOrd="0" destOrd="0" presId="urn:microsoft.com/office/officeart/2005/8/layout/target3"/>
    <dgm:cxn modelId="{2B372017-09F5-492B-8F3E-E8C188AFD9A5}" srcId="{3089D065-790B-4B29-BFD6-386C25DAF633}" destId="{77FA819B-9B5A-43DE-B746-B628924771C5}" srcOrd="0" destOrd="0" parTransId="{321B31D7-FAAF-472E-A079-74657A44944C}" sibTransId="{832615BE-8DFB-4631-A1DC-53B7BD71D419}"/>
    <dgm:cxn modelId="{9114491B-6E69-4DC3-936C-21111D8E5594}" srcId="{5E3E92BC-09B4-41CE-BBD7-011B68E61365}" destId="{F5618F42-5660-4850-AA1F-54D161D7ED49}" srcOrd="3" destOrd="0" parTransId="{32DD8BCA-3960-4FE3-BC09-B1CA00548D12}" sibTransId="{E4E2698B-8DBF-414C-A72E-5DCB9A273A34}"/>
    <dgm:cxn modelId="{94766220-C754-4A1E-BB45-33FD324112D0}" srcId="{2090E840-698C-405E-9790-54288DE30869}" destId="{83A70C67-5085-4855-9222-76F5F8171738}" srcOrd="0" destOrd="0" parTransId="{98B3FC4A-EF1D-4A8A-A8CA-601FBE609546}" sibTransId="{9349EF96-65EF-40C8-9798-FF810F586CC3}"/>
    <dgm:cxn modelId="{68AE7B26-D45F-4452-AD9C-9D67E703FCF4}" type="presOf" srcId="{2090E840-698C-405E-9790-54288DE30869}" destId="{27033CF5-D051-4784-BE50-0E66448D4616}" srcOrd="1" destOrd="0" presId="urn:microsoft.com/office/officeart/2005/8/layout/target3"/>
    <dgm:cxn modelId="{4E58642A-98B5-4896-97F1-C62BFB099358}" srcId="{6A30D960-7E23-4290-A7A9-E84F295220B0}" destId="{5E3E92BC-09B4-41CE-BBD7-011B68E61365}" srcOrd="1" destOrd="0" parTransId="{6EED1DA3-1B57-4AA9-ACE7-B02AEEDDA479}" sibTransId="{1B627ADF-B508-4F18-A2DE-4272946B9B84}"/>
    <dgm:cxn modelId="{3A3A7632-BDBA-4CBB-95A1-F4F56218416B}" type="presOf" srcId="{60810786-7A2C-427D-AFD1-09948C8BA40A}" destId="{7A385F0D-76D3-4DFC-BECD-57EDE0EBA416}" srcOrd="0" destOrd="2" presId="urn:microsoft.com/office/officeart/2005/8/layout/target3"/>
    <dgm:cxn modelId="{D9DE4B44-8572-47FA-8D3A-0367A9634503}" type="presOf" srcId="{5E3E92BC-09B4-41CE-BBD7-011B68E61365}" destId="{D4D237AE-85C8-4F67-97EE-CF55B0FB3590}" srcOrd="0" destOrd="0" presId="urn:microsoft.com/office/officeart/2005/8/layout/target3"/>
    <dgm:cxn modelId="{9E299D4A-2E15-4DCD-AECA-4BF3E31D4C15}" type="presOf" srcId="{5E3E92BC-09B4-41CE-BBD7-011B68E61365}" destId="{3A2D9755-472E-4C4D-8F53-411AA32A0CA3}" srcOrd="1" destOrd="0" presId="urn:microsoft.com/office/officeart/2005/8/layout/target3"/>
    <dgm:cxn modelId="{F222C36D-111A-4B19-AFEE-4F1F02D9305A}" type="presOf" srcId="{3089D065-790B-4B29-BFD6-386C25DAF633}" destId="{556D2A48-1E8B-4308-BC1F-238465E3B27D}" srcOrd="1" destOrd="0" presId="urn:microsoft.com/office/officeart/2005/8/layout/target3"/>
    <dgm:cxn modelId="{F8C84F51-1E2C-4AE4-A216-3EA89B6A574E}" type="presOf" srcId="{7E4CFECF-3A6E-4A94-AADF-ACA5755C1ED5}" destId="{94FD30D8-C9E1-4F86-9D92-70D1C789F311}" srcOrd="0" destOrd="0" presId="urn:microsoft.com/office/officeart/2005/8/layout/target3"/>
    <dgm:cxn modelId="{D07C7451-FABC-43E1-B21A-0060A94F94CD}" type="presOf" srcId="{7E4CFECF-3A6E-4A94-AADF-ACA5755C1ED5}" destId="{51C32378-48B7-4AFA-8EED-465F01F60BA1}" srcOrd="1" destOrd="0" presId="urn:microsoft.com/office/officeart/2005/8/layout/target3"/>
    <dgm:cxn modelId="{136BFD51-BB8C-4CE1-9E46-0320ACFF149E}" type="presOf" srcId="{F5618F42-5660-4850-AA1F-54D161D7ED49}" destId="{7A385F0D-76D3-4DFC-BECD-57EDE0EBA416}" srcOrd="0" destOrd="3" presId="urn:microsoft.com/office/officeart/2005/8/layout/target3"/>
    <dgm:cxn modelId="{73EAA955-7024-4B99-B75B-ACEBFB0C067C}" type="presOf" srcId="{E10229B5-E97B-47A6-B543-0B6EB0C4464A}" destId="{7A385F0D-76D3-4DFC-BECD-57EDE0EBA416}" srcOrd="0" destOrd="1" presId="urn:microsoft.com/office/officeart/2005/8/layout/target3"/>
    <dgm:cxn modelId="{4597E375-D72D-4F22-872C-37DB15F59DBD}" srcId="{3089D065-790B-4B29-BFD6-386C25DAF633}" destId="{0393B708-C9FD-432B-937D-163C6167C267}" srcOrd="1" destOrd="0" parTransId="{E2A47E4F-DB36-4557-A7D2-C0C1B3A299B2}" sibTransId="{53058C43-C101-48BD-9B78-F815C55980F1}"/>
    <dgm:cxn modelId="{C83C2076-572B-457F-B0F0-BD59257C4DF8}" srcId="{6A30D960-7E23-4290-A7A9-E84F295220B0}" destId="{7E4CFECF-3A6E-4A94-AADF-ACA5755C1ED5}" srcOrd="2" destOrd="0" parTransId="{5CF00691-F339-4ECA-9BFC-D686827CCCF1}" sibTransId="{C7C1DDEE-E9A7-45BA-9F49-3C197E53BAEE}"/>
    <dgm:cxn modelId="{5A2F1C77-1D46-4382-AB7B-45E9E61DA97E}" type="presOf" srcId="{6A30D960-7E23-4290-A7A9-E84F295220B0}" destId="{4B77E2F7-D2B1-4094-82F3-836770F50882}" srcOrd="0" destOrd="0" presId="urn:microsoft.com/office/officeart/2005/8/layout/target3"/>
    <dgm:cxn modelId="{728E2F87-5C05-4B2A-ABD8-D42917840CB9}" srcId="{2090E840-698C-405E-9790-54288DE30869}" destId="{DC81D319-5C8E-4E53-89AC-EE652E3AA0C8}" srcOrd="1" destOrd="0" parTransId="{B471B4B5-4A90-48E1-A5DB-249A646D67FF}" sibTransId="{7AD49BA2-9E87-4DFC-BE3E-8BF55F9EA4A9}"/>
    <dgm:cxn modelId="{8E666999-C1E3-4B68-A7B2-113C039B7777}" srcId="{5E3E92BC-09B4-41CE-BBD7-011B68E61365}" destId="{98E28434-BF1D-4B46-A213-9E49668EA95D}" srcOrd="0" destOrd="0" parTransId="{706FC538-567A-4D4B-A60A-000CD438CFE0}" sibTransId="{D4497ECE-AF26-4020-98B4-BCE980FE6230}"/>
    <dgm:cxn modelId="{7E3E039D-A11F-42B6-ADD0-4017314A8828}" type="presOf" srcId="{3089D065-790B-4B29-BFD6-386C25DAF633}" destId="{FD328BB7-395B-471F-BE2B-52BC2EB05A13}" srcOrd="0" destOrd="0" presId="urn:microsoft.com/office/officeart/2005/8/layout/target3"/>
    <dgm:cxn modelId="{094FAAAC-A118-4E45-B7F7-EA10233E3977}" type="presOf" srcId="{0393B708-C9FD-432B-937D-163C6167C267}" destId="{E7A2918A-3DC5-4D5A-B56A-7DB0B39A9867}" srcOrd="0" destOrd="1" presId="urn:microsoft.com/office/officeart/2005/8/layout/target3"/>
    <dgm:cxn modelId="{6ED4DEC8-648D-4792-9522-02CDC0B508BE}" srcId="{5E3E92BC-09B4-41CE-BBD7-011B68E61365}" destId="{60810786-7A2C-427D-AFD1-09948C8BA40A}" srcOrd="2" destOrd="0" parTransId="{19D3B264-E8CA-476D-97BE-EB85AB34736A}" sibTransId="{54E56422-FAA4-4873-AE43-7F8EB3B99469}"/>
    <dgm:cxn modelId="{B9DD1AED-6F3D-4582-912F-FB5C819A7E4F}" type="presOf" srcId="{77FA819B-9B5A-43DE-B746-B628924771C5}" destId="{E7A2918A-3DC5-4D5A-B56A-7DB0B39A9867}" srcOrd="0" destOrd="0" presId="urn:microsoft.com/office/officeart/2005/8/layout/target3"/>
    <dgm:cxn modelId="{C86DB1F7-99EB-4D06-AA2C-5AC1407ADC56}" type="presOf" srcId="{DC81D319-5C8E-4E53-89AC-EE652E3AA0C8}" destId="{9909D0B9-0CBB-4634-A537-F7EBD277F84F}" srcOrd="0" destOrd="1" presId="urn:microsoft.com/office/officeart/2005/8/layout/target3"/>
    <dgm:cxn modelId="{919EF9FC-C059-496F-8143-70BA600C7D42}" srcId="{6A30D960-7E23-4290-A7A9-E84F295220B0}" destId="{2090E840-698C-405E-9790-54288DE30869}" srcOrd="0" destOrd="0" parTransId="{77CAF946-44FC-4346-837E-26EB2642A52F}" sibTransId="{E75F8F22-0168-456A-8796-6891C8FAD571}"/>
    <dgm:cxn modelId="{7F709032-1BD3-443D-A3B9-82E20395F731}" type="presParOf" srcId="{4B77E2F7-D2B1-4094-82F3-836770F50882}" destId="{8CA690BA-BF67-49F9-8E91-4001E112F701}" srcOrd="0" destOrd="0" presId="urn:microsoft.com/office/officeart/2005/8/layout/target3"/>
    <dgm:cxn modelId="{752C0FB2-DE23-4F68-B939-4078E45C5198}" type="presParOf" srcId="{4B77E2F7-D2B1-4094-82F3-836770F50882}" destId="{3724FF4E-6CC1-4274-A4C1-14F207C7B08A}" srcOrd="1" destOrd="0" presId="urn:microsoft.com/office/officeart/2005/8/layout/target3"/>
    <dgm:cxn modelId="{F307318B-088D-4579-917F-2EE5DC35240E}" type="presParOf" srcId="{4B77E2F7-D2B1-4094-82F3-836770F50882}" destId="{4DBEDC7F-B464-40AE-86A3-5189299F331C}" srcOrd="2" destOrd="0" presId="urn:microsoft.com/office/officeart/2005/8/layout/target3"/>
    <dgm:cxn modelId="{743E64A9-DCB8-4F84-A627-F50BA2359EE0}" type="presParOf" srcId="{4B77E2F7-D2B1-4094-82F3-836770F50882}" destId="{2ED8D477-9A57-4C5D-968D-7A250A41E968}" srcOrd="3" destOrd="0" presId="urn:microsoft.com/office/officeart/2005/8/layout/target3"/>
    <dgm:cxn modelId="{A9422FF2-3873-43A8-8A96-1C31C3B873DC}" type="presParOf" srcId="{4B77E2F7-D2B1-4094-82F3-836770F50882}" destId="{EDDB34AE-EEF9-49B9-9EA6-94536032BE8B}" srcOrd="4" destOrd="0" presId="urn:microsoft.com/office/officeart/2005/8/layout/target3"/>
    <dgm:cxn modelId="{4FD1FA3A-D9E6-4C64-B261-7D0AC1C4CFD3}" type="presParOf" srcId="{4B77E2F7-D2B1-4094-82F3-836770F50882}" destId="{D4D237AE-85C8-4F67-97EE-CF55B0FB3590}" srcOrd="5" destOrd="0" presId="urn:microsoft.com/office/officeart/2005/8/layout/target3"/>
    <dgm:cxn modelId="{9C6DC479-EFAB-4AB4-9EF8-97CE6A7CCB02}" type="presParOf" srcId="{4B77E2F7-D2B1-4094-82F3-836770F50882}" destId="{BA657796-4765-485E-A2A8-A8D8BC1C8B31}" srcOrd="6" destOrd="0" presId="urn:microsoft.com/office/officeart/2005/8/layout/target3"/>
    <dgm:cxn modelId="{5A99C64E-3456-4A80-8541-25E6DB4BCFF0}" type="presParOf" srcId="{4B77E2F7-D2B1-4094-82F3-836770F50882}" destId="{1EE97300-6DC1-4C61-8219-DF4D866C0DB9}" srcOrd="7" destOrd="0" presId="urn:microsoft.com/office/officeart/2005/8/layout/target3"/>
    <dgm:cxn modelId="{270B026B-0B7F-44EB-B30F-5AE9E63A0DF0}" type="presParOf" srcId="{4B77E2F7-D2B1-4094-82F3-836770F50882}" destId="{94FD30D8-C9E1-4F86-9D92-70D1C789F311}" srcOrd="8" destOrd="0" presId="urn:microsoft.com/office/officeart/2005/8/layout/target3"/>
    <dgm:cxn modelId="{CDB85D32-903A-4742-BB4A-D69809C4869F}" type="presParOf" srcId="{4B77E2F7-D2B1-4094-82F3-836770F50882}" destId="{7EB290C5-D02F-458E-AAE9-9AEE29D7E1F5}" srcOrd="9" destOrd="0" presId="urn:microsoft.com/office/officeart/2005/8/layout/target3"/>
    <dgm:cxn modelId="{AB5E2269-BF8A-46A8-A5AD-08E32CF60519}" type="presParOf" srcId="{4B77E2F7-D2B1-4094-82F3-836770F50882}" destId="{E155BB5B-DFC7-41CA-9955-CBF90151339E}" srcOrd="10" destOrd="0" presId="urn:microsoft.com/office/officeart/2005/8/layout/target3"/>
    <dgm:cxn modelId="{E4A1E6C4-B64B-4F23-9244-0AE196FD3FFF}" type="presParOf" srcId="{4B77E2F7-D2B1-4094-82F3-836770F50882}" destId="{FD328BB7-395B-471F-BE2B-52BC2EB05A13}" srcOrd="11" destOrd="0" presId="urn:microsoft.com/office/officeart/2005/8/layout/target3"/>
    <dgm:cxn modelId="{4E33AD5C-2F47-40B4-AFD5-3C9AE59910A7}" type="presParOf" srcId="{4B77E2F7-D2B1-4094-82F3-836770F50882}" destId="{27033CF5-D051-4784-BE50-0E66448D4616}" srcOrd="12" destOrd="0" presId="urn:microsoft.com/office/officeart/2005/8/layout/target3"/>
    <dgm:cxn modelId="{C049DB1A-DC89-4BF5-8ABC-56404AC3EF71}" type="presParOf" srcId="{4B77E2F7-D2B1-4094-82F3-836770F50882}" destId="{9909D0B9-0CBB-4634-A537-F7EBD277F84F}" srcOrd="13" destOrd="0" presId="urn:microsoft.com/office/officeart/2005/8/layout/target3"/>
    <dgm:cxn modelId="{549ADE91-EB1A-4D34-AD47-0A5F9F3189EF}" type="presParOf" srcId="{4B77E2F7-D2B1-4094-82F3-836770F50882}" destId="{3A2D9755-472E-4C4D-8F53-411AA32A0CA3}" srcOrd="14" destOrd="0" presId="urn:microsoft.com/office/officeart/2005/8/layout/target3"/>
    <dgm:cxn modelId="{74F00BF1-8B52-4DD3-A3A3-508F6C3020A8}" type="presParOf" srcId="{4B77E2F7-D2B1-4094-82F3-836770F50882}" destId="{7A385F0D-76D3-4DFC-BECD-57EDE0EBA416}" srcOrd="15" destOrd="0" presId="urn:microsoft.com/office/officeart/2005/8/layout/target3"/>
    <dgm:cxn modelId="{4AB215D0-081A-4CB8-8DC6-92175CA17EC8}" type="presParOf" srcId="{4B77E2F7-D2B1-4094-82F3-836770F50882}" destId="{51C32378-48B7-4AFA-8EED-465F01F60BA1}" srcOrd="16" destOrd="0" presId="urn:microsoft.com/office/officeart/2005/8/layout/target3"/>
    <dgm:cxn modelId="{45C4E68A-14BA-4A3B-91D7-999DE13C18C6}" type="presParOf" srcId="{4B77E2F7-D2B1-4094-82F3-836770F50882}" destId="{A60BB1D9-6753-4452-BDA9-239C1E86F240}" srcOrd="17" destOrd="0" presId="urn:microsoft.com/office/officeart/2005/8/layout/target3"/>
    <dgm:cxn modelId="{DDE01958-FB47-41C0-88F1-ECF9A59B8E41}" type="presParOf" srcId="{4B77E2F7-D2B1-4094-82F3-836770F50882}" destId="{556D2A48-1E8B-4308-BC1F-238465E3B27D}" srcOrd="18" destOrd="0" presId="urn:microsoft.com/office/officeart/2005/8/layout/target3"/>
    <dgm:cxn modelId="{A980F4B2-9E8D-4266-B246-48A7C932B240}" type="presParOf" srcId="{4B77E2F7-D2B1-4094-82F3-836770F50882}" destId="{E7A2918A-3DC5-4D5A-B56A-7DB0B39A9867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65FBDE-91BA-42F2-9D0D-60276CB63AF2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AF6CC504-D3A1-4CE3-9E23-DAA907008325}">
      <dgm:prSet phldrT="[Texto]" custT="1"/>
      <dgm:spPr>
        <a:xfrm>
          <a:off x="772" y="225221"/>
          <a:ext cx="1646387" cy="98783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s-EC" sz="12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Investigación no experimental </a:t>
          </a:r>
        </a:p>
      </dgm:t>
    </dgm:pt>
    <dgm:pt modelId="{562CA0AD-62AF-42BD-9507-51446B25A63A}" type="parTrans" cxnId="{A3AD094B-9186-46D5-A226-C7735A77755E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</a:endParaRPr>
        </a:p>
      </dgm:t>
    </dgm:pt>
    <dgm:pt modelId="{62E3352E-3710-4435-8B2E-980E9C80D610}" type="sibTrans" cxnId="{A3AD094B-9186-46D5-A226-C7735A77755E}">
      <dgm:prSet custT="1"/>
      <dgm:spPr>
        <a:xfrm>
          <a:off x="1811798" y="514985"/>
          <a:ext cx="349034" cy="408304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>
            <a:buNone/>
          </a:pPr>
          <a:endParaRPr lang="es-EC" sz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A8B063B7-471C-4968-A772-9D2045D63D6B}">
      <dgm:prSet phldrT="[Texto]" custT="1"/>
      <dgm:spPr>
        <a:xfrm>
          <a:off x="2305715" y="225221"/>
          <a:ext cx="1646387" cy="987832"/>
        </a:xfrm>
        <a:prstGeom prst="roundRect">
          <a:avLst>
            <a:gd name="adj" fmla="val 10000"/>
          </a:avLst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s-EC" sz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Diseño Longitudinal </a:t>
          </a:r>
        </a:p>
      </dgm:t>
    </dgm:pt>
    <dgm:pt modelId="{85795063-69E8-42FC-B1F5-D82D3FE61C31}" type="parTrans" cxnId="{81DA6C7B-818E-48B4-81C5-D43F0DB38519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</a:endParaRPr>
        </a:p>
      </dgm:t>
    </dgm:pt>
    <dgm:pt modelId="{CDBC5372-EC54-4736-8961-6C16F3973596}" type="sibTrans" cxnId="{81DA6C7B-818E-48B4-81C5-D43F0DB38519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</a:endParaRPr>
        </a:p>
      </dgm:t>
    </dgm:pt>
    <dgm:pt modelId="{FA1D1384-4C20-4C62-85B0-656BEA338F2D}">
      <dgm:prSet phldrT="[Texto]" custT="1"/>
      <dgm:spPr>
        <a:xfrm>
          <a:off x="2305715" y="225221"/>
          <a:ext cx="1646387" cy="987832"/>
        </a:xfr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C" sz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Tipo Descriptivo</a:t>
          </a:r>
        </a:p>
      </dgm:t>
    </dgm:pt>
    <dgm:pt modelId="{5F0DEA3A-9B18-4E57-BB18-1392F73ED29E}" type="parTrans" cxnId="{7A0E093D-ACC1-41BB-A331-55619CD8CDFF}">
      <dgm:prSet/>
      <dgm:spPr/>
      <dgm:t>
        <a:bodyPr/>
        <a:lstStyle/>
        <a:p>
          <a:endParaRPr lang="es-EC"/>
        </a:p>
      </dgm:t>
    </dgm:pt>
    <dgm:pt modelId="{E78F7F2C-9FEE-45D8-9E9C-C234D9F2555E}" type="sibTrans" cxnId="{7A0E093D-ACC1-41BB-A331-55619CD8CDFF}">
      <dgm:prSet/>
      <dgm:spPr/>
      <dgm:t>
        <a:bodyPr/>
        <a:lstStyle/>
        <a:p>
          <a:endParaRPr lang="es-EC"/>
        </a:p>
      </dgm:t>
    </dgm:pt>
    <dgm:pt modelId="{856FC9A4-4DA7-4FA7-B566-A85D6F00983F}" type="pres">
      <dgm:prSet presAssocID="{E465FBDE-91BA-42F2-9D0D-60276CB63AF2}" presName="Name0" presStyleCnt="0">
        <dgm:presLayoutVars>
          <dgm:dir/>
          <dgm:resizeHandles val="exact"/>
        </dgm:presLayoutVars>
      </dgm:prSet>
      <dgm:spPr/>
    </dgm:pt>
    <dgm:pt modelId="{98191B25-B0C0-4712-8E02-7026796BA511}" type="pres">
      <dgm:prSet presAssocID="{AF6CC504-D3A1-4CE3-9E23-DAA907008325}" presName="node" presStyleLbl="node1" presStyleIdx="0" presStyleCnt="3" custScaleX="135143" custLinFactNeighborX="2096" custLinFactNeighborY="6393">
        <dgm:presLayoutVars>
          <dgm:bulletEnabled val="1"/>
        </dgm:presLayoutVars>
      </dgm:prSet>
      <dgm:spPr/>
    </dgm:pt>
    <dgm:pt modelId="{9BADE82C-D62F-4847-A56D-B427DD200DE3}" type="pres">
      <dgm:prSet presAssocID="{62E3352E-3710-4435-8B2E-980E9C80D610}" presName="sibTrans" presStyleLbl="sibTrans2D1" presStyleIdx="0" presStyleCnt="2"/>
      <dgm:spPr/>
    </dgm:pt>
    <dgm:pt modelId="{0FBA824C-D26A-4458-9819-731230BE8E28}" type="pres">
      <dgm:prSet presAssocID="{62E3352E-3710-4435-8B2E-980E9C80D610}" presName="connectorText" presStyleLbl="sibTrans2D1" presStyleIdx="0" presStyleCnt="2"/>
      <dgm:spPr/>
    </dgm:pt>
    <dgm:pt modelId="{50C32CD3-6BD3-4F3D-9033-C321311EC32C}" type="pres">
      <dgm:prSet presAssocID="{A8B063B7-471C-4968-A772-9D2045D63D6B}" presName="node" presStyleLbl="node1" presStyleIdx="1" presStyleCnt="3" custScaleX="140813" custLinFactNeighborX="-19934">
        <dgm:presLayoutVars>
          <dgm:bulletEnabled val="1"/>
        </dgm:presLayoutVars>
      </dgm:prSet>
      <dgm:spPr/>
    </dgm:pt>
    <dgm:pt modelId="{F0704F28-1F1C-46D1-B91E-FCDBD9B11A24}" type="pres">
      <dgm:prSet presAssocID="{CDBC5372-EC54-4736-8961-6C16F3973596}" presName="sibTrans" presStyleLbl="sibTrans2D1" presStyleIdx="1" presStyleCnt="2"/>
      <dgm:spPr/>
    </dgm:pt>
    <dgm:pt modelId="{7049322F-A54E-4130-871A-BE1A147DBC55}" type="pres">
      <dgm:prSet presAssocID="{CDBC5372-EC54-4736-8961-6C16F3973596}" presName="connectorText" presStyleLbl="sibTrans2D1" presStyleIdx="1" presStyleCnt="2"/>
      <dgm:spPr/>
    </dgm:pt>
    <dgm:pt modelId="{38C4B479-3F95-4EE8-8CC2-D2A5DD900961}" type="pres">
      <dgm:prSet presAssocID="{FA1D1384-4C20-4C62-85B0-656BEA338F2D}" presName="node" presStyleLbl="node1" presStyleIdx="2" presStyleCnt="3" custScaleX="124967" custLinFactNeighborX="-4240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</dgm:ptLst>
  <dgm:cxnLst>
    <dgm:cxn modelId="{88AF2412-9FA7-457F-91E0-32361FA30150}" type="presOf" srcId="{CDBC5372-EC54-4736-8961-6C16F3973596}" destId="{F0704F28-1F1C-46D1-B91E-FCDBD9B11A24}" srcOrd="0" destOrd="0" presId="urn:microsoft.com/office/officeart/2005/8/layout/process1"/>
    <dgm:cxn modelId="{7A0E093D-ACC1-41BB-A331-55619CD8CDFF}" srcId="{E465FBDE-91BA-42F2-9D0D-60276CB63AF2}" destId="{FA1D1384-4C20-4C62-85B0-656BEA338F2D}" srcOrd="2" destOrd="0" parTransId="{5F0DEA3A-9B18-4E57-BB18-1392F73ED29E}" sibTransId="{E78F7F2C-9FEE-45D8-9E9C-C234D9F2555E}"/>
    <dgm:cxn modelId="{A3AD094B-9186-46D5-A226-C7735A77755E}" srcId="{E465FBDE-91BA-42F2-9D0D-60276CB63AF2}" destId="{AF6CC504-D3A1-4CE3-9E23-DAA907008325}" srcOrd="0" destOrd="0" parTransId="{562CA0AD-62AF-42BD-9507-51446B25A63A}" sibTransId="{62E3352E-3710-4435-8B2E-980E9C80D610}"/>
    <dgm:cxn modelId="{1054D34B-6BD1-4A1F-8D29-FDF9448FF6E7}" type="presOf" srcId="{62E3352E-3710-4435-8B2E-980E9C80D610}" destId="{9BADE82C-D62F-4847-A56D-B427DD200DE3}" srcOrd="0" destOrd="0" presId="urn:microsoft.com/office/officeart/2005/8/layout/process1"/>
    <dgm:cxn modelId="{00FDC479-F279-4567-A685-2ADAE143C481}" type="presOf" srcId="{A8B063B7-471C-4968-A772-9D2045D63D6B}" destId="{50C32CD3-6BD3-4F3D-9033-C321311EC32C}" srcOrd="0" destOrd="0" presId="urn:microsoft.com/office/officeart/2005/8/layout/process1"/>
    <dgm:cxn modelId="{81DA6C7B-818E-48B4-81C5-D43F0DB38519}" srcId="{E465FBDE-91BA-42F2-9D0D-60276CB63AF2}" destId="{A8B063B7-471C-4968-A772-9D2045D63D6B}" srcOrd="1" destOrd="0" parTransId="{85795063-69E8-42FC-B1F5-D82D3FE61C31}" sibTransId="{CDBC5372-EC54-4736-8961-6C16F3973596}"/>
    <dgm:cxn modelId="{2FA3BE9B-C0AC-47A8-90AE-1417E1FFE365}" type="presOf" srcId="{CDBC5372-EC54-4736-8961-6C16F3973596}" destId="{7049322F-A54E-4130-871A-BE1A147DBC55}" srcOrd="1" destOrd="0" presId="urn:microsoft.com/office/officeart/2005/8/layout/process1"/>
    <dgm:cxn modelId="{83ABF3A3-215E-488D-81E0-EB4D4BD41A4C}" type="presOf" srcId="{62E3352E-3710-4435-8B2E-980E9C80D610}" destId="{0FBA824C-D26A-4458-9819-731230BE8E28}" srcOrd="1" destOrd="0" presId="urn:microsoft.com/office/officeart/2005/8/layout/process1"/>
    <dgm:cxn modelId="{053499A6-B476-42D0-ABDA-F7C64BB78028}" type="presOf" srcId="{E465FBDE-91BA-42F2-9D0D-60276CB63AF2}" destId="{856FC9A4-4DA7-4FA7-B566-A85D6F00983F}" srcOrd="0" destOrd="0" presId="urn:microsoft.com/office/officeart/2005/8/layout/process1"/>
    <dgm:cxn modelId="{425842C7-BB70-4124-91DD-6C0AF54C3D43}" type="presOf" srcId="{FA1D1384-4C20-4C62-85B0-656BEA338F2D}" destId="{38C4B479-3F95-4EE8-8CC2-D2A5DD900961}" srcOrd="0" destOrd="0" presId="urn:microsoft.com/office/officeart/2005/8/layout/process1"/>
    <dgm:cxn modelId="{75B0CAF4-1EEE-4EFA-B0A2-2930DF4B5CCF}" type="presOf" srcId="{AF6CC504-D3A1-4CE3-9E23-DAA907008325}" destId="{98191B25-B0C0-4712-8E02-7026796BA511}" srcOrd="0" destOrd="0" presId="urn:microsoft.com/office/officeart/2005/8/layout/process1"/>
    <dgm:cxn modelId="{CE1B58FD-2DCC-4257-B0B8-6AB2180CCC76}" type="presParOf" srcId="{856FC9A4-4DA7-4FA7-B566-A85D6F00983F}" destId="{98191B25-B0C0-4712-8E02-7026796BA511}" srcOrd="0" destOrd="0" presId="urn:microsoft.com/office/officeart/2005/8/layout/process1"/>
    <dgm:cxn modelId="{EAEF035A-1DA4-4E88-9CA1-0CBB9BDD8B77}" type="presParOf" srcId="{856FC9A4-4DA7-4FA7-B566-A85D6F00983F}" destId="{9BADE82C-D62F-4847-A56D-B427DD200DE3}" srcOrd="1" destOrd="0" presId="urn:microsoft.com/office/officeart/2005/8/layout/process1"/>
    <dgm:cxn modelId="{D69EC18C-33F1-44F4-81EB-715166127C4E}" type="presParOf" srcId="{9BADE82C-D62F-4847-A56D-B427DD200DE3}" destId="{0FBA824C-D26A-4458-9819-731230BE8E28}" srcOrd="0" destOrd="0" presId="urn:microsoft.com/office/officeart/2005/8/layout/process1"/>
    <dgm:cxn modelId="{90949D75-8055-4AEA-927C-2E25D4B0F58D}" type="presParOf" srcId="{856FC9A4-4DA7-4FA7-B566-A85D6F00983F}" destId="{50C32CD3-6BD3-4F3D-9033-C321311EC32C}" srcOrd="2" destOrd="0" presId="urn:microsoft.com/office/officeart/2005/8/layout/process1"/>
    <dgm:cxn modelId="{9AA16745-A228-4B5B-B788-232BBA2AE4A0}" type="presParOf" srcId="{856FC9A4-4DA7-4FA7-B566-A85D6F00983F}" destId="{F0704F28-1F1C-46D1-B91E-FCDBD9B11A24}" srcOrd="3" destOrd="0" presId="urn:microsoft.com/office/officeart/2005/8/layout/process1"/>
    <dgm:cxn modelId="{643DB468-1887-4CE9-826F-4DF01310B425}" type="presParOf" srcId="{F0704F28-1F1C-46D1-B91E-FCDBD9B11A24}" destId="{7049322F-A54E-4130-871A-BE1A147DBC55}" srcOrd="0" destOrd="0" presId="urn:microsoft.com/office/officeart/2005/8/layout/process1"/>
    <dgm:cxn modelId="{09C927BB-07FF-4C25-A901-99E14A48B90E}" type="presParOf" srcId="{856FC9A4-4DA7-4FA7-B566-A85D6F00983F}" destId="{38C4B479-3F95-4EE8-8CC2-D2A5DD90096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BDC1E4-E6FD-4F5B-BA7E-6237ADA0F3AC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8F62AF64-3A00-41F8-AA10-6DFEEF7387D4}">
      <dgm:prSet phldrT="[Texto]" custT="1"/>
      <dgm:spPr>
        <a:xfrm>
          <a:off x="6520" y="489686"/>
          <a:ext cx="1701393" cy="850696"/>
        </a:xfrm>
        <a:prstGeom prst="roundRect">
          <a:avLst>
            <a:gd name="adj" fmla="val 10000"/>
          </a:avLst>
        </a:prstGeom>
        <a:solidFill>
          <a:srgbClr val="4472C4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s-EC" sz="12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Enfoques de investigación </a:t>
          </a:r>
          <a:endParaRPr lang="es-EC" sz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4AB6168-0F2C-4571-864E-076EA378619B}" type="parTrans" cxnId="{2EEC598B-6A4C-40C3-9EB3-1689CA35A0F1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</a:endParaRPr>
        </a:p>
      </dgm:t>
    </dgm:pt>
    <dgm:pt modelId="{BA9796DB-5E25-4616-8932-89FE873D3B4C}" type="sibTrans" cxnId="{2EEC598B-6A4C-40C3-9EB3-1689CA35A0F1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</a:endParaRPr>
        </a:p>
      </dgm:t>
    </dgm:pt>
    <dgm:pt modelId="{9D14EC62-16F4-44B4-9724-09A8FA2DED6F}">
      <dgm:prSet phldrT="[Texto]" custT="1"/>
      <dgm:spPr>
        <a:xfrm>
          <a:off x="2388471" y="978837"/>
          <a:ext cx="1701393" cy="850696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s-EC" sz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Cualitativo</a:t>
          </a:r>
        </a:p>
      </dgm:t>
    </dgm:pt>
    <dgm:pt modelId="{8E62A093-B55B-46BB-96E0-C370A6C57DD3}" type="parTrans" cxnId="{0904C201-FC1C-4DBD-9DE6-667ACC16D292}">
      <dgm:prSet custT="1"/>
      <dgm:spPr>
        <a:xfrm rot="2142401">
          <a:off x="1629138" y="1117774"/>
          <a:ext cx="838108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838108" y="41835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endParaRPr lang="es-EC" sz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E6840375-CED4-409B-9928-3D8968277CBE}" type="sibTrans" cxnId="{0904C201-FC1C-4DBD-9DE6-667ACC16D292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</a:endParaRPr>
        </a:p>
      </dgm:t>
    </dgm:pt>
    <dgm:pt modelId="{806C1788-44FE-492F-960E-C8FFDE95B21D}">
      <dgm:prSet phldrT="[Texto]" custT="1"/>
      <dgm:spPr>
        <a:xfrm>
          <a:off x="2388471" y="536"/>
          <a:ext cx="1701393" cy="850696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s-EC" sz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Cuantitativo</a:t>
          </a:r>
        </a:p>
      </dgm:t>
    </dgm:pt>
    <dgm:pt modelId="{FE42C757-DEB3-4816-8AE8-8DD010945BC8}" type="sibTrans" cxnId="{34621B8F-2604-4270-A158-C37E0FA4C10D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</a:endParaRPr>
        </a:p>
      </dgm:t>
    </dgm:pt>
    <dgm:pt modelId="{9A54CB63-DE3E-4FB8-B2F8-723E45A7BD86}" type="parTrans" cxnId="{34621B8F-2604-4270-A158-C37E0FA4C10D}">
      <dgm:prSet custT="1"/>
      <dgm:spPr>
        <a:xfrm rot="19457599">
          <a:off x="1629138" y="628623"/>
          <a:ext cx="838108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838108" y="41835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endParaRPr lang="es-EC" sz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2EC36B4-D484-4494-BABD-F4FBEB4B6A58}" type="pres">
      <dgm:prSet presAssocID="{42BDC1E4-E6FD-4F5B-BA7E-6237ADA0F3A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BEF6E3F-0406-41F4-91D6-B5BF2391EEED}" type="pres">
      <dgm:prSet presAssocID="{8F62AF64-3A00-41F8-AA10-6DFEEF7387D4}" presName="root1" presStyleCnt="0"/>
      <dgm:spPr/>
    </dgm:pt>
    <dgm:pt modelId="{88B2C62C-D715-4490-9244-DDA23258D297}" type="pres">
      <dgm:prSet presAssocID="{8F62AF64-3A00-41F8-AA10-6DFEEF7387D4}" presName="LevelOneTextNode" presStyleLbl="node0" presStyleIdx="0" presStyleCnt="1" custScaleX="162636" custLinFactNeighborX="-9985" custLinFactNeighborY="-2643">
        <dgm:presLayoutVars>
          <dgm:chPref val="3"/>
        </dgm:presLayoutVars>
      </dgm:prSet>
      <dgm:spPr/>
    </dgm:pt>
    <dgm:pt modelId="{AC02F155-E9F2-41C1-8371-06C05D993846}" type="pres">
      <dgm:prSet presAssocID="{8F62AF64-3A00-41F8-AA10-6DFEEF7387D4}" presName="level2hierChild" presStyleCnt="0"/>
      <dgm:spPr/>
    </dgm:pt>
    <dgm:pt modelId="{BDFBF850-D2B5-45C8-9179-D08BBBD817D4}" type="pres">
      <dgm:prSet presAssocID="{9A54CB63-DE3E-4FB8-B2F8-723E45A7BD86}" presName="conn2-1" presStyleLbl="parChTrans1D2" presStyleIdx="0" presStyleCnt="2"/>
      <dgm:spPr/>
    </dgm:pt>
    <dgm:pt modelId="{29FE08BC-2CE0-4FB0-B4C3-D4D6AE6E37F8}" type="pres">
      <dgm:prSet presAssocID="{9A54CB63-DE3E-4FB8-B2F8-723E45A7BD86}" presName="connTx" presStyleLbl="parChTrans1D2" presStyleIdx="0" presStyleCnt="2"/>
      <dgm:spPr/>
    </dgm:pt>
    <dgm:pt modelId="{654ED24D-D155-4AEC-AC3C-B697340472B3}" type="pres">
      <dgm:prSet presAssocID="{806C1788-44FE-492F-960E-C8FFDE95B21D}" presName="root2" presStyleCnt="0"/>
      <dgm:spPr/>
    </dgm:pt>
    <dgm:pt modelId="{0730BCE9-9C6C-4CC4-87A9-62E49602114E}" type="pres">
      <dgm:prSet presAssocID="{806C1788-44FE-492F-960E-C8FFDE95B21D}" presName="LevelTwoTextNode" presStyleLbl="node2" presStyleIdx="0" presStyleCnt="2" custScaleX="175234" custLinFactNeighborX="-7516" custLinFactNeighborY="-63">
        <dgm:presLayoutVars>
          <dgm:chPref val="3"/>
        </dgm:presLayoutVars>
      </dgm:prSet>
      <dgm:spPr/>
    </dgm:pt>
    <dgm:pt modelId="{5B19A3D3-BDE4-4EDF-A7A3-852728260767}" type="pres">
      <dgm:prSet presAssocID="{806C1788-44FE-492F-960E-C8FFDE95B21D}" presName="level3hierChild" presStyleCnt="0"/>
      <dgm:spPr/>
    </dgm:pt>
    <dgm:pt modelId="{84D7EAE8-4582-45E2-A6C5-6D4555DBDAF5}" type="pres">
      <dgm:prSet presAssocID="{8E62A093-B55B-46BB-96E0-C370A6C57DD3}" presName="conn2-1" presStyleLbl="parChTrans1D2" presStyleIdx="1" presStyleCnt="2"/>
      <dgm:spPr/>
    </dgm:pt>
    <dgm:pt modelId="{04B371D7-2519-4341-AD68-157CECF9B3C3}" type="pres">
      <dgm:prSet presAssocID="{8E62A093-B55B-46BB-96E0-C370A6C57DD3}" presName="connTx" presStyleLbl="parChTrans1D2" presStyleIdx="1" presStyleCnt="2"/>
      <dgm:spPr/>
    </dgm:pt>
    <dgm:pt modelId="{B5DA3450-8728-4476-9BC4-8685330DBABB}" type="pres">
      <dgm:prSet presAssocID="{9D14EC62-16F4-44B4-9724-09A8FA2DED6F}" presName="root2" presStyleCnt="0"/>
      <dgm:spPr/>
    </dgm:pt>
    <dgm:pt modelId="{1D4F4958-C0F1-4D1C-8C17-F417A5A2B6D9}" type="pres">
      <dgm:prSet presAssocID="{9D14EC62-16F4-44B4-9724-09A8FA2DED6F}" presName="LevelTwoTextNode" presStyleLbl="node2" presStyleIdx="1" presStyleCnt="2" custScaleX="175234" custLinFactNeighborX="-7516">
        <dgm:presLayoutVars>
          <dgm:chPref val="3"/>
        </dgm:presLayoutVars>
      </dgm:prSet>
      <dgm:spPr/>
    </dgm:pt>
    <dgm:pt modelId="{522E174C-A15D-41E4-91C3-449999FF418C}" type="pres">
      <dgm:prSet presAssocID="{9D14EC62-16F4-44B4-9724-09A8FA2DED6F}" presName="level3hierChild" presStyleCnt="0"/>
      <dgm:spPr/>
    </dgm:pt>
  </dgm:ptLst>
  <dgm:cxnLst>
    <dgm:cxn modelId="{0904C201-FC1C-4DBD-9DE6-667ACC16D292}" srcId="{8F62AF64-3A00-41F8-AA10-6DFEEF7387D4}" destId="{9D14EC62-16F4-44B4-9724-09A8FA2DED6F}" srcOrd="1" destOrd="0" parTransId="{8E62A093-B55B-46BB-96E0-C370A6C57DD3}" sibTransId="{E6840375-CED4-409B-9928-3D8968277CBE}"/>
    <dgm:cxn modelId="{4DC73F0B-3CEA-4190-BF45-211BE13B58C3}" type="presOf" srcId="{8E62A093-B55B-46BB-96E0-C370A6C57DD3}" destId="{84D7EAE8-4582-45E2-A6C5-6D4555DBDAF5}" srcOrd="0" destOrd="0" presId="urn:microsoft.com/office/officeart/2005/8/layout/hierarchy2"/>
    <dgm:cxn modelId="{9E3F3238-E1B1-4DBB-B69E-19D37C6CADD5}" type="presOf" srcId="{8E62A093-B55B-46BB-96E0-C370A6C57DD3}" destId="{04B371D7-2519-4341-AD68-157CECF9B3C3}" srcOrd="1" destOrd="0" presId="urn:microsoft.com/office/officeart/2005/8/layout/hierarchy2"/>
    <dgm:cxn modelId="{36CE323B-F0C8-41E2-B51E-FBE36C961281}" type="presOf" srcId="{9A54CB63-DE3E-4FB8-B2F8-723E45A7BD86}" destId="{29FE08BC-2CE0-4FB0-B4C3-D4D6AE6E37F8}" srcOrd="1" destOrd="0" presId="urn:microsoft.com/office/officeart/2005/8/layout/hierarchy2"/>
    <dgm:cxn modelId="{AAC82A68-95B4-4F1C-9AC1-BBBF35AF3617}" type="presOf" srcId="{9A54CB63-DE3E-4FB8-B2F8-723E45A7BD86}" destId="{BDFBF850-D2B5-45C8-9179-D08BBBD817D4}" srcOrd="0" destOrd="0" presId="urn:microsoft.com/office/officeart/2005/8/layout/hierarchy2"/>
    <dgm:cxn modelId="{05F8EA5A-FDB1-4681-90D2-9A245E825322}" type="presOf" srcId="{8F62AF64-3A00-41F8-AA10-6DFEEF7387D4}" destId="{88B2C62C-D715-4490-9244-DDA23258D297}" srcOrd="0" destOrd="0" presId="urn:microsoft.com/office/officeart/2005/8/layout/hierarchy2"/>
    <dgm:cxn modelId="{2EEC598B-6A4C-40C3-9EB3-1689CA35A0F1}" srcId="{42BDC1E4-E6FD-4F5B-BA7E-6237ADA0F3AC}" destId="{8F62AF64-3A00-41F8-AA10-6DFEEF7387D4}" srcOrd="0" destOrd="0" parTransId="{44AB6168-0F2C-4571-864E-076EA378619B}" sibTransId="{BA9796DB-5E25-4616-8932-89FE873D3B4C}"/>
    <dgm:cxn modelId="{34621B8F-2604-4270-A158-C37E0FA4C10D}" srcId="{8F62AF64-3A00-41F8-AA10-6DFEEF7387D4}" destId="{806C1788-44FE-492F-960E-C8FFDE95B21D}" srcOrd="0" destOrd="0" parTransId="{9A54CB63-DE3E-4FB8-B2F8-723E45A7BD86}" sibTransId="{FE42C757-DEB3-4816-8AE8-8DD010945BC8}"/>
    <dgm:cxn modelId="{9EDDDBA7-65F3-4B11-854D-BB7BBACB1BF8}" type="presOf" srcId="{9D14EC62-16F4-44B4-9724-09A8FA2DED6F}" destId="{1D4F4958-C0F1-4D1C-8C17-F417A5A2B6D9}" srcOrd="0" destOrd="0" presId="urn:microsoft.com/office/officeart/2005/8/layout/hierarchy2"/>
    <dgm:cxn modelId="{BBA401AA-B796-4A10-8208-2F921F79E24C}" type="presOf" srcId="{42BDC1E4-E6FD-4F5B-BA7E-6237ADA0F3AC}" destId="{72EC36B4-D484-4494-BABD-F4FBEB4B6A58}" srcOrd="0" destOrd="0" presId="urn:microsoft.com/office/officeart/2005/8/layout/hierarchy2"/>
    <dgm:cxn modelId="{8D6F88E5-0F55-4C0C-B78A-1814C788ED9F}" type="presOf" srcId="{806C1788-44FE-492F-960E-C8FFDE95B21D}" destId="{0730BCE9-9C6C-4CC4-87A9-62E49602114E}" srcOrd="0" destOrd="0" presId="urn:microsoft.com/office/officeart/2005/8/layout/hierarchy2"/>
    <dgm:cxn modelId="{E6F05A55-E73E-48D8-871E-AAE8DCBCC28B}" type="presParOf" srcId="{72EC36B4-D484-4494-BABD-F4FBEB4B6A58}" destId="{0BEF6E3F-0406-41F4-91D6-B5BF2391EEED}" srcOrd="0" destOrd="0" presId="urn:microsoft.com/office/officeart/2005/8/layout/hierarchy2"/>
    <dgm:cxn modelId="{A2D42E78-2B00-46E1-88DB-FACC2BD9211E}" type="presParOf" srcId="{0BEF6E3F-0406-41F4-91D6-B5BF2391EEED}" destId="{88B2C62C-D715-4490-9244-DDA23258D297}" srcOrd="0" destOrd="0" presId="urn:microsoft.com/office/officeart/2005/8/layout/hierarchy2"/>
    <dgm:cxn modelId="{6883E346-6DD6-463F-9C7C-199120DF69D1}" type="presParOf" srcId="{0BEF6E3F-0406-41F4-91D6-B5BF2391EEED}" destId="{AC02F155-E9F2-41C1-8371-06C05D993846}" srcOrd="1" destOrd="0" presId="urn:microsoft.com/office/officeart/2005/8/layout/hierarchy2"/>
    <dgm:cxn modelId="{58745633-9150-499C-B4E3-7D913F01EF65}" type="presParOf" srcId="{AC02F155-E9F2-41C1-8371-06C05D993846}" destId="{BDFBF850-D2B5-45C8-9179-D08BBBD817D4}" srcOrd="0" destOrd="0" presId="urn:microsoft.com/office/officeart/2005/8/layout/hierarchy2"/>
    <dgm:cxn modelId="{8A9C23B2-F025-45CB-B1D9-1F202EF61C25}" type="presParOf" srcId="{BDFBF850-D2B5-45C8-9179-D08BBBD817D4}" destId="{29FE08BC-2CE0-4FB0-B4C3-D4D6AE6E37F8}" srcOrd="0" destOrd="0" presId="urn:microsoft.com/office/officeart/2005/8/layout/hierarchy2"/>
    <dgm:cxn modelId="{2134F8B7-66A4-40E3-B0C6-35B1062E2CF0}" type="presParOf" srcId="{AC02F155-E9F2-41C1-8371-06C05D993846}" destId="{654ED24D-D155-4AEC-AC3C-B697340472B3}" srcOrd="1" destOrd="0" presId="urn:microsoft.com/office/officeart/2005/8/layout/hierarchy2"/>
    <dgm:cxn modelId="{223584A7-4A11-4B6B-BA82-63633EC5BEC7}" type="presParOf" srcId="{654ED24D-D155-4AEC-AC3C-B697340472B3}" destId="{0730BCE9-9C6C-4CC4-87A9-62E49602114E}" srcOrd="0" destOrd="0" presId="urn:microsoft.com/office/officeart/2005/8/layout/hierarchy2"/>
    <dgm:cxn modelId="{A6901775-B6A8-4955-BDD2-7C4D03114B1C}" type="presParOf" srcId="{654ED24D-D155-4AEC-AC3C-B697340472B3}" destId="{5B19A3D3-BDE4-4EDF-A7A3-852728260767}" srcOrd="1" destOrd="0" presId="urn:microsoft.com/office/officeart/2005/8/layout/hierarchy2"/>
    <dgm:cxn modelId="{5D552FAD-9107-4BB8-BD9A-14C08303F817}" type="presParOf" srcId="{AC02F155-E9F2-41C1-8371-06C05D993846}" destId="{84D7EAE8-4582-45E2-A6C5-6D4555DBDAF5}" srcOrd="2" destOrd="0" presId="urn:microsoft.com/office/officeart/2005/8/layout/hierarchy2"/>
    <dgm:cxn modelId="{1460160F-9E8E-4714-BCF8-5CCED255DC09}" type="presParOf" srcId="{84D7EAE8-4582-45E2-A6C5-6D4555DBDAF5}" destId="{04B371D7-2519-4341-AD68-157CECF9B3C3}" srcOrd="0" destOrd="0" presId="urn:microsoft.com/office/officeart/2005/8/layout/hierarchy2"/>
    <dgm:cxn modelId="{51269351-E088-4827-920A-9D9AF1C19784}" type="presParOf" srcId="{AC02F155-E9F2-41C1-8371-06C05D993846}" destId="{B5DA3450-8728-4476-9BC4-8685330DBABB}" srcOrd="3" destOrd="0" presId="urn:microsoft.com/office/officeart/2005/8/layout/hierarchy2"/>
    <dgm:cxn modelId="{CC773DDC-0291-42E9-B02F-F365F0BCCD6E}" type="presParOf" srcId="{B5DA3450-8728-4476-9BC4-8685330DBABB}" destId="{1D4F4958-C0F1-4D1C-8C17-F417A5A2B6D9}" srcOrd="0" destOrd="0" presId="urn:microsoft.com/office/officeart/2005/8/layout/hierarchy2"/>
    <dgm:cxn modelId="{464CDC6E-09D8-4155-AB7C-4FD1FE7F5813}" type="presParOf" srcId="{B5DA3450-8728-4476-9BC4-8685330DBABB}" destId="{522E174C-A15D-41E4-91C3-449999FF418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DEB4CD-C580-4D42-93AD-48F51C366EED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9F6D70BF-1400-4435-8173-B6F0C7926448}">
      <dgm:prSet phldrT="[Texto]" custT="1"/>
      <dgm:spPr>
        <a:xfrm>
          <a:off x="2381" y="735348"/>
          <a:ext cx="1041338" cy="624803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C" sz="12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Fuente de información</a:t>
          </a:r>
        </a:p>
      </dgm:t>
    </dgm:pt>
    <dgm:pt modelId="{11DDD27D-79EA-4BF7-B329-658D14054631}" type="parTrans" cxnId="{72AE7612-4023-4B0E-8F2B-A1E165199311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4787F84E-0DB7-4C48-A262-5F077B10FAAB}" type="sibTrans" cxnId="{72AE7612-4023-4B0E-8F2B-A1E165199311}">
      <dgm:prSet custT="1"/>
      <dgm:spPr>
        <a:xfrm>
          <a:off x="1147854" y="918623"/>
          <a:ext cx="220763" cy="258252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s-EC" sz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EB39C12-9A15-4367-8655-EFCFCB442DF6}">
      <dgm:prSet phldrT="[Texto]" custT="1"/>
      <dgm:spPr>
        <a:xfrm>
          <a:off x="1460255" y="735348"/>
          <a:ext cx="1041338" cy="624803"/>
        </a:xfrm>
        <a:prstGeom prst="roundRect">
          <a:avLst>
            <a:gd name="adj" fmla="val 10000"/>
          </a:avLst>
        </a:prstGeom>
        <a:solidFill>
          <a:srgbClr val="5B9BD5">
            <a:hueOff val="-2252848"/>
            <a:satOff val="-5806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C" sz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Secundaria</a:t>
          </a:r>
        </a:p>
      </dgm:t>
    </dgm:pt>
    <dgm:pt modelId="{E743AD95-50EC-466B-A67A-067749087992}" type="parTrans" cxnId="{765ADFE7-77E2-4400-8C6D-6FFD8862C5B7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E130727C-78C2-480A-9E53-A5D9E0E4CA87}" type="sibTrans" cxnId="{765ADFE7-77E2-4400-8C6D-6FFD8862C5B7}">
      <dgm:prSet custT="1"/>
      <dgm:spPr>
        <a:xfrm>
          <a:off x="2605728" y="918623"/>
          <a:ext cx="220763" cy="258252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hueOff val="-3379271"/>
            <a:satOff val="-8710"/>
            <a:lumOff val="-5883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s-EC" sz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5B645D31-F9B7-4042-BFFA-18A5A88C09D2}">
      <dgm:prSet phldrT="[Texto]" custT="1"/>
      <dgm:spPr>
        <a:xfrm>
          <a:off x="2918130" y="735348"/>
          <a:ext cx="1041338" cy="624803"/>
        </a:xfrm>
        <a:prstGeom prst="roundRect">
          <a:avLst>
            <a:gd name="adj" fmla="val 10000"/>
          </a:avLst>
        </a:prstGeom>
        <a:solidFill>
          <a:srgbClr val="5B9BD5">
            <a:hueOff val="-4505695"/>
            <a:satOff val="-11613"/>
            <a:lumOff val="-784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C" sz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Documentos</a:t>
          </a:r>
        </a:p>
      </dgm:t>
    </dgm:pt>
    <dgm:pt modelId="{5AD7F2A7-488C-4383-A02A-6F2778EB9185}" type="parTrans" cxnId="{51D9AC38-18AB-4E4D-97D1-9377763CAD89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A942A15E-3D8F-402E-9AFD-AC98B19D4C88}" type="sibTrans" cxnId="{51D9AC38-18AB-4E4D-97D1-9377763CAD89}">
      <dgm:prSet custT="1"/>
      <dgm:spPr>
        <a:xfrm>
          <a:off x="4063602" y="918623"/>
          <a:ext cx="220763" cy="258252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s-EC" sz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5A23F02-EA7E-489B-93FC-C13A3A395EDD}">
      <dgm:prSet phldrT="[Texto]" custT="1"/>
      <dgm:spPr>
        <a:xfrm>
          <a:off x="4376004" y="735348"/>
          <a:ext cx="1041338" cy="624803"/>
        </a:xfrm>
        <a:prstGeom prst="roundRect">
          <a:avLst>
            <a:gd name="adj" fmla="val 10000"/>
          </a:avLst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C" sz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Periódicos</a:t>
          </a:r>
        </a:p>
      </dgm:t>
    </dgm:pt>
    <dgm:pt modelId="{FD48065D-07C2-4E88-BDBE-472E1092170F}" type="parTrans" cxnId="{301D3F70-B9BC-471A-ACC6-21792F5A8E39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5522C4D2-EDD2-4B7D-AF3E-EAB25C30022C}" type="sibTrans" cxnId="{301D3F70-B9BC-471A-ACC6-21792F5A8E39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ACECC15E-A8DD-4376-A785-CB35ECF53971}" type="pres">
      <dgm:prSet presAssocID="{1CDEB4CD-C580-4D42-93AD-48F51C366EED}" presName="Name0" presStyleCnt="0">
        <dgm:presLayoutVars>
          <dgm:dir/>
          <dgm:resizeHandles val="exact"/>
        </dgm:presLayoutVars>
      </dgm:prSet>
      <dgm:spPr/>
    </dgm:pt>
    <dgm:pt modelId="{54A005C3-6096-4C9D-BFDA-6484435E48AD}" type="pres">
      <dgm:prSet presAssocID="{9F6D70BF-1400-4435-8173-B6F0C7926448}" presName="node" presStyleLbl="node1" presStyleIdx="0" presStyleCnt="4" custScaleY="53900">
        <dgm:presLayoutVars>
          <dgm:bulletEnabled val="1"/>
        </dgm:presLayoutVars>
      </dgm:prSet>
      <dgm:spPr/>
    </dgm:pt>
    <dgm:pt modelId="{72DCA79E-2CEA-47B2-BCC6-895E50431D80}" type="pres">
      <dgm:prSet presAssocID="{4787F84E-0DB7-4C48-A262-5F077B10FAAB}" presName="sibTrans" presStyleLbl="sibTrans2D1" presStyleIdx="0" presStyleCnt="3"/>
      <dgm:spPr/>
    </dgm:pt>
    <dgm:pt modelId="{CA6287B6-489B-46BF-8606-6B1FC85AA6D8}" type="pres">
      <dgm:prSet presAssocID="{4787F84E-0DB7-4C48-A262-5F077B10FAAB}" presName="connectorText" presStyleLbl="sibTrans2D1" presStyleIdx="0" presStyleCnt="3"/>
      <dgm:spPr/>
    </dgm:pt>
    <dgm:pt modelId="{FAAB3770-AC95-4C38-A433-CBC45ABDB7D9}" type="pres">
      <dgm:prSet presAssocID="{3EB39C12-9A15-4367-8655-EFCFCB442DF6}" presName="node" presStyleLbl="node1" presStyleIdx="1" presStyleCnt="4" custScaleY="53900">
        <dgm:presLayoutVars>
          <dgm:bulletEnabled val="1"/>
        </dgm:presLayoutVars>
      </dgm:prSet>
      <dgm:spPr/>
    </dgm:pt>
    <dgm:pt modelId="{31F3EEF2-5D62-4D0E-871C-CF935469E472}" type="pres">
      <dgm:prSet presAssocID="{E130727C-78C2-480A-9E53-A5D9E0E4CA87}" presName="sibTrans" presStyleLbl="sibTrans2D1" presStyleIdx="1" presStyleCnt="3"/>
      <dgm:spPr/>
    </dgm:pt>
    <dgm:pt modelId="{9CA27C88-9BDE-4EF9-A4EF-4150FB75E9D3}" type="pres">
      <dgm:prSet presAssocID="{E130727C-78C2-480A-9E53-A5D9E0E4CA87}" presName="connectorText" presStyleLbl="sibTrans2D1" presStyleIdx="1" presStyleCnt="3"/>
      <dgm:spPr/>
    </dgm:pt>
    <dgm:pt modelId="{49EFBDFD-E927-45C1-ADE7-7E5464FFBAD9}" type="pres">
      <dgm:prSet presAssocID="{5B645D31-F9B7-4042-BFFA-18A5A88C09D2}" presName="node" presStyleLbl="node1" presStyleIdx="2" presStyleCnt="4" custScaleY="53900" custLinFactNeighborX="1544">
        <dgm:presLayoutVars>
          <dgm:bulletEnabled val="1"/>
        </dgm:presLayoutVars>
      </dgm:prSet>
      <dgm:spPr/>
    </dgm:pt>
    <dgm:pt modelId="{FB9B700C-D21E-4D92-B45C-37C795E28CCB}" type="pres">
      <dgm:prSet presAssocID="{A942A15E-3D8F-402E-9AFD-AC98B19D4C88}" presName="sibTrans" presStyleLbl="sibTrans2D1" presStyleIdx="2" presStyleCnt="3"/>
      <dgm:spPr/>
    </dgm:pt>
    <dgm:pt modelId="{B142861B-8F3A-4486-838A-ADF0D1371EDB}" type="pres">
      <dgm:prSet presAssocID="{A942A15E-3D8F-402E-9AFD-AC98B19D4C88}" presName="connectorText" presStyleLbl="sibTrans2D1" presStyleIdx="2" presStyleCnt="3"/>
      <dgm:spPr/>
    </dgm:pt>
    <dgm:pt modelId="{EC5DC738-0CD7-4A51-A58C-64EDE2E422E5}" type="pres">
      <dgm:prSet presAssocID="{75A23F02-EA7E-489B-93FC-C13A3A395EDD}" presName="node" presStyleLbl="node1" presStyleIdx="3" presStyleCnt="4" custScaleY="53900">
        <dgm:presLayoutVars>
          <dgm:bulletEnabled val="1"/>
        </dgm:presLayoutVars>
      </dgm:prSet>
      <dgm:spPr/>
    </dgm:pt>
  </dgm:ptLst>
  <dgm:cxnLst>
    <dgm:cxn modelId="{20D1060E-1E82-46CC-94CD-C59F5DF7770B}" type="presOf" srcId="{3EB39C12-9A15-4367-8655-EFCFCB442DF6}" destId="{FAAB3770-AC95-4C38-A433-CBC45ABDB7D9}" srcOrd="0" destOrd="0" presId="urn:microsoft.com/office/officeart/2005/8/layout/process1"/>
    <dgm:cxn modelId="{72AE7612-4023-4B0E-8F2B-A1E165199311}" srcId="{1CDEB4CD-C580-4D42-93AD-48F51C366EED}" destId="{9F6D70BF-1400-4435-8173-B6F0C7926448}" srcOrd="0" destOrd="0" parTransId="{11DDD27D-79EA-4BF7-B329-658D14054631}" sibTransId="{4787F84E-0DB7-4C48-A262-5F077B10FAAB}"/>
    <dgm:cxn modelId="{B0A2EC31-9E6C-4214-A33F-88BF3346EBA5}" type="presOf" srcId="{A942A15E-3D8F-402E-9AFD-AC98B19D4C88}" destId="{B142861B-8F3A-4486-838A-ADF0D1371EDB}" srcOrd="1" destOrd="0" presId="urn:microsoft.com/office/officeart/2005/8/layout/process1"/>
    <dgm:cxn modelId="{51D9AC38-18AB-4E4D-97D1-9377763CAD89}" srcId="{1CDEB4CD-C580-4D42-93AD-48F51C366EED}" destId="{5B645D31-F9B7-4042-BFFA-18A5A88C09D2}" srcOrd="2" destOrd="0" parTransId="{5AD7F2A7-488C-4383-A02A-6F2778EB9185}" sibTransId="{A942A15E-3D8F-402E-9AFD-AC98B19D4C88}"/>
    <dgm:cxn modelId="{0C3CDB5E-B188-489F-B895-32E796540612}" type="presOf" srcId="{1CDEB4CD-C580-4D42-93AD-48F51C366EED}" destId="{ACECC15E-A8DD-4376-A785-CB35ECF53971}" srcOrd="0" destOrd="0" presId="urn:microsoft.com/office/officeart/2005/8/layout/process1"/>
    <dgm:cxn modelId="{FA61EB61-D8B0-4C5B-9A77-301E377676D9}" type="presOf" srcId="{E130727C-78C2-480A-9E53-A5D9E0E4CA87}" destId="{31F3EEF2-5D62-4D0E-871C-CF935469E472}" srcOrd="0" destOrd="0" presId="urn:microsoft.com/office/officeart/2005/8/layout/process1"/>
    <dgm:cxn modelId="{5EBBCC46-F4E6-4CC7-964D-9700A2F84344}" type="presOf" srcId="{E130727C-78C2-480A-9E53-A5D9E0E4CA87}" destId="{9CA27C88-9BDE-4EF9-A4EF-4150FB75E9D3}" srcOrd="1" destOrd="0" presId="urn:microsoft.com/office/officeart/2005/8/layout/process1"/>
    <dgm:cxn modelId="{5DA70E6B-4641-4494-AFF9-C1BB38C39950}" type="presOf" srcId="{A942A15E-3D8F-402E-9AFD-AC98B19D4C88}" destId="{FB9B700C-D21E-4D92-B45C-37C795E28CCB}" srcOrd="0" destOrd="0" presId="urn:microsoft.com/office/officeart/2005/8/layout/process1"/>
    <dgm:cxn modelId="{301D3F70-B9BC-471A-ACC6-21792F5A8E39}" srcId="{1CDEB4CD-C580-4D42-93AD-48F51C366EED}" destId="{75A23F02-EA7E-489B-93FC-C13A3A395EDD}" srcOrd="3" destOrd="0" parTransId="{FD48065D-07C2-4E88-BDBE-472E1092170F}" sibTransId="{5522C4D2-EDD2-4B7D-AF3E-EAB25C30022C}"/>
    <dgm:cxn modelId="{8284308D-C2A1-4743-A163-F879647DD69A}" type="presOf" srcId="{4787F84E-0DB7-4C48-A262-5F077B10FAAB}" destId="{72DCA79E-2CEA-47B2-BCC6-895E50431D80}" srcOrd="0" destOrd="0" presId="urn:microsoft.com/office/officeart/2005/8/layout/process1"/>
    <dgm:cxn modelId="{D162A897-8806-491E-AD52-5A98FBE5B128}" type="presOf" srcId="{4787F84E-0DB7-4C48-A262-5F077B10FAAB}" destId="{CA6287B6-489B-46BF-8606-6B1FC85AA6D8}" srcOrd="1" destOrd="0" presId="urn:microsoft.com/office/officeart/2005/8/layout/process1"/>
    <dgm:cxn modelId="{74A599A0-423D-45A9-8053-BD702864024B}" type="presOf" srcId="{5B645D31-F9B7-4042-BFFA-18A5A88C09D2}" destId="{49EFBDFD-E927-45C1-ADE7-7E5464FFBAD9}" srcOrd="0" destOrd="0" presId="urn:microsoft.com/office/officeart/2005/8/layout/process1"/>
    <dgm:cxn modelId="{00E7C8B9-9193-4F59-886D-413D73730830}" type="presOf" srcId="{9F6D70BF-1400-4435-8173-B6F0C7926448}" destId="{54A005C3-6096-4C9D-BFDA-6484435E48AD}" srcOrd="0" destOrd="0" presId="urn:microsoft.com/office/officeart/2005/8/layout/process1"/>
    <dgm:cxn modelId="{9F6B40C6-98A2-470D-A3B1-9511AE128133}" type="presOf" srcId="{75A23F02-EA7E-489B-93FC-C13A3A395EDD}" destId="{EC5DC738-0CD7-4A51-A58C-64EDE2E422E5}" srcOrd="0" destOrd="0" presId="urn:microsoft.com/office/officeart/2005/8/layout/process1"/>
    <dgm:cxn modelId="{765ADFE7-77E2-4400-8C6D-6FFD8862C5B7}" srcId="{1CDEB4CD-C580-4D42-93AD-48F51C366EED}" destId="{3EB39C12-9A15-4367-8655-EFCFCB442DF6}" srcOrd="1" destOrd="0" parTransId="{E743AD95-50EC-466B-A67A-067749087992}" sibTransId="{E130727C-78C2-480A-9E53-A5D9E0E4CA87}"/>
    <dgm:cxn modelId="{F9595756-204D-4E4D-B1AB-8A8CA7232565}" type="presParOf" srcId="{ACECC15E-A8DD-4376-A785-CB35ECF53971}" destId="{54A005C3-6096-4C9D-BFDA-6484435E48AD}" srcOrd="0" destOrd="0" presId="urn:microsoft.com/office/officeart/2005/8/layout/process1"/>
    <dgm:cxn modelId="{3260787F-ADF9-4242-BDCB-F0742538E1FD}" type="presParOf" srcId="{ACECC15E-A8DD-4376-A785-CB35ECF53971}" destId="{72DCA79E-2CEA-47B2-BCC6-895E50431D80}" srcOrd="1" destOrd="0" presId="urn:microsoft.com/office/officeart/2005/8/layout/process1"/>
    <dgm:cxn modelId="{63C489BB-9840-426A-BDD9-9138BCE9FA38}" type="presParOf" srcId="{72DCA79E-2CEA-47B2-BCC6-895E50431D80}" destId="{CA6287B6-489B-46BF-8606-6B1FC85AA6D8}" srcOrd="0" destOrd="0" presId="urn:microsoft.com/office/officeart/2005/8/layout/process1"/>
    <dgm:cxn modelId="{078E2ACC-CFE6-41D2-AC0B-3B7931174F86}" type="presParOf" srcId="{ACECC15E-A8DD-4376-A785-CB35ECF53971}" destId="{FAAB3770-AC95-4C38-A433-CBC45ABDB7D9}" srcOrd="2" destOrd="0" presId="urn:microsoft.com/office/officeart/2005/8/layout/process1"/>
    <dgm:cxn modelId="{91D0579D-6FC8-4F3B-B900-50051B9ACC8E}" type="presParOf" srcId="{ACECC15E-A8DD-4376-A785-CB35ECF53971}" destId="{31F3EEF2-5D62-4D0E-871C-CF935469E472}" srcOrd="3" destOrd="0" presId="urn:microsoft.com/office/officeart/2005/8/layout/process1"/>
    <dgm:cxn modelId="{5C4BDD73-1813-4F06-AA41-6C385CF61E9B}" type="presParOf" srcId="{31F3EEF2-5D62-4D0E-871C-CF935469E472}" destId="{9CA27C88-9BDE-4EF9-A4EF-4150FB75E9D3}" srcOrd="0" destOrd="0" presId="urn:microsoft.com/office/officeart/2005/8/layout/process1"/>
    <dgm:cxn modelId="{15ADB2F2-0A6C-45CD-A0C8-3A46210D9E29}" type="presParOf" srcId="{ACECC15E-A8DD-4376-A785-CB35ECF53971}" destId="{49EFBDFD-E927-45C1-ADE7-7E5464FFBAD9}" srcOrd="4" destOrd="0" presId="urn:microsoft.com/office/officeart/2005/8/layout/process1"/>
    <dgm:cxn modelId="{5A30ECBC-F5C7-4D23-BD63-BDD041229D3B}" type="presParOf" srcId="{ACECC15E-A8DD-4376-A785-CB35ECF53971}" destId="{FB9B700C-D21E-4D92-B45C-37C795E28CCB}" srcOrd="5" destOrd="0" presId="urn:microsoft.com/office/officeart/2005/8/layout/process1"/>
    <dgm:cxn modelId="{BD84017A-D508-4BDB-9DE4-A2B25BFFB6C1}" type="presParOf" srcId="{FB9B700C-D21E-4D92-B45C-37C795E28CCB}" destId="{B142861B-8F3A-4486-838A-ADF0D1371EDB}" srcOrd="0" destOrd="0" presId="urn:microsoft.com/office/officeart/2005/8/layout/process1"/>
    <dgm:cxn modelId="{B1877C24-F328-4718-ABE5-FAE7041AEB44}" type="presParOf" srcId="{ACECC15E-A8DD-4376-A785-CB35ECF53971}" destId="{EC5DC738-0CD7-4A51-A58C-64EDE2E422E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DEB4CD-C580-4D42-93AD-48F51C366EED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9F6D70BF-1400-4435-8173-B6F0C7926448}">
      <dgm:prSet phldrT="[Texto]" custT="1"/>
      <dgm:spPr>
        <a:xfrm>
          <a:off x="2381" y="735348"/>
          <a:ext cx="1041338" cy="624803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C" sz="12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Población</a:t>
          </a:r>
        </a:p>
      </dgm:t>
    </dgm:pt>
    <dgm:pt modelId="{4787F84E-0DB7-4C48-A262-5F077B10FAAB}" type="sibTrans" cxnId="{72AE7612-4023-4B0E-8F2B-A1E165199311}">
      <dgm:prSet custT="1"/>
      <dgm:spPr>
        <a:xfrm>
          <a:off x="1147854" y="918623"/>
          <a:ext cx="220763" cy="258252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s-EC" sz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11DDD27D-79EA-4BF7-B329-658D14054631}" type="parTrans" cxnId="{72AE7612-4023-4B0E-8F2B-A1E165199311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3EB39C12-9A15-4367-8655-EFCFCB442DF6}">
      <dgm:prSet phldrT="[Texto]" custT="1"/>
      <dgm:spPr>
        <a:xfrm>
          <a:off x="1460255" y="735348"/>
          <a:ext cx="1041338" cy="624803"/>
        </a:xfrm>
        <a:prstGeom prst="roundRect">
          <a:avLst>
            <a:gd name="adj" fmla="val 10000"/>
          </a:avLst>
        </a:prstGeom>
        <a:solidFill>
          <a:srgbClr val="5B9BD5">
            <a:hueOff val="-2252848"/>
            <a:satOff val="-5806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sz="1200" dirty="0">
              <a:solidFill>
                <a:srgbClr val="061A21"/>
              </a:solidFill>
            </a:rPr>
            <a:t>1.869 propiedades</a:t>
          </a:r>
          <a:endParaRPr lang="es-EC" sz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E130727C-78C2-480A-9E53-A5D9E0E4CA87}" type="sibTrans" cxnId="{765ADFE7-77E2-4400-8C6D-6FFD8862C5B7}">
      <dgm:prSet custT="1"/>
      <dgm:spPr>
        <a:xfrm>
          <a:off x="2605728" y="918623"/>
          <a:ext cx="220763" cy="258252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hueOff val="-3379271"/>
            <a:satOff val="-8710"/>
            <a:lumOff val="-5883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s-EC" sz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E743AD95-50EC-466B-A67A-067749087992}" type="parTrans" cxnId="{765ADFE7-77E2-4400-8C6D-6FFD8862C5B7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ACECC15E-A8DD-4376-A785-CB35ECF53971}" type="pres">
      <dgm:prSet presAssocID="{1CDEB4CD-C580-4D42-93AD-48F51C366EED}" presName="Name0" presStyleCnt="0">
        <dgm:presLayoutVars>
          <dgm:dir/>
          <dgm:resizeHandles val="exact"/>
        </dgm:presLayoutVars>
      </dgm:prSet>
      <dgm:spPr/>
    </dgm:pt>
    <dgm:pt modelId="{54A005C3-6096-4C9D-BFDA-6484435E48AD}" type="pres">
      <dgm:prSet presAssocID="{9F6D70BF-1400-4435-8173-B6F0C7926448}" presName="node" presStyleLbl="node1" presStyleIdx="0" presStyleCnt="2" custScaleX="98388" custScaleY="49656">
        <dgm:presLayoutVars>
          <dgm:bulletEnabled val="1"/>
        </dgm:presLayoutVars>
      </dgm:prSet>
      <dgm:spPr/>
    </dgm:pt>
    <dgm:pt modelId="{72DCA79E-2CEA-47B2-BCC6-895E50431D80}" type="pres">
      <dgm:prSet presAssocID="{4787F84E-0DB7-4C48-A262-5F077B10FAAB}" presName="sibTrans" presStyleLbl="sibTrans2D1" presStyleIdx="0" presStyleCnt="1"/>
      <dgm:spPr/>
    </dgm:pt>
    <dgm:pt modelId="{CA6287B6-489B-46BF-8606-6B1FC85AA6D8}" type="pres">
      <dgm:prSet presAssocID="{4787F84E-0DB7-4C48-A262-5F077B10FAAB}" presName="connectorText" presStyleLbl="sibTrans2D1" presStyleIdx="0" presStyleCnt="1"/>
      <dgm:spPr/>
    </dgm:pt>
    <dgm:pt modelId="{FAAB3770-AC95-4C38-A433-CBC45ABDB7D9}" type="pres">
      <dgm:prSet presAssocID="{3EB39C12-9A15-4367-8655-EFCFCB442DF6}" presName="node" presStyleLbl="node1" presStyleIdx="1" presStyleCnt="2" custScaleY="49656">
        <dgm:presLayoutVars>
          <dgm:bulletEnabled val="1"/>
        </dgm:presLayoutVars>
      </dgm:prSet>
      <dgm:spPr/>
    </dgm:pt>
  </dgm:ptLst>
  <dgm:cxnLst>
    <dgm:cxn modelId="{20D1060E-1E82-46CC-94CD-C59F5DF7770B}" type="presOf" srcId="{3EB39C12-9A15-4367-8655-EFCFCB442DF6}" destId="{FAAB3770-AC95-4C38-A433-CBC45ABDB7D9}" srcOrd="0" destOrd="0" presId="urn:microsoft.com/office/officeart/2005/8/layout/process1"/>
    <dgm:cxn modelId="{72AE7612-4023-4B0E-8F2B-A1E165199311}" srcId="{1CDEB4CD-C580-4D42-93AD-48F51C366EED}" destId="{9F6D70BF-1400-4435-8173-B6F0C7926448}" srcOrd="0" destOrd="0" parTransId="{11DDD27D-79EA-4BF7-B329-658D14054631}" sibTransId="{4787F84E-0DB7-4C48-A262-5F077B10FAAB}"/>
    <dgm:cxn modelId="{0C3CDB5E-B188-489F-B895-32E796540612}" type="presOf" srcId="{1CDEB4CD-C580-4D42-93AD-48F51C366EED}" destId="{ACECC15E-A8DD-4376-A785-CB35ECF53971}" srcOrd="0" destOrd="0" presId="urn:microsoft.com/office/officeart/2005/8/layout/process1"/>
    <dgm:cxn modelId="{8284308D-C2A1-4743-A163-F879647DD69A}" type="presOf" srcId="{4787F84E-0DB7-4C48-A262-5F077B10FAAB}" destId="{72DCA79E-2CEA-47B2-BCC6-895E50431D80}" srcOrd="0" destOrd="0" presId="urn:microsoft.com/office/officeart/2005/8/layout/process1"/>
    <dgm:cxn modelId="{D162A897-8806-491E-AD52-5A98FBE5B128}" type="presOf" srcId="{4787F84E-0DB7-4C48-A262-5F077B10FAAB}" destId="{CA6287B6-489B-46BF-8606-6B1FC85AA6D8}" srcOrd="1" destOrd="0" presId="urn:microsoft.com/office/officeart/2005/8/layout/process1"/>
    <dgm:cxn modelId="{00E7C8B9-9193-4F59-886D-413D73730830}" type="presOf" srcId="{9F6D70BF-1400-4435-8173-B6F0C7926448}" destId="{54A005C3-6096-4C9D-BFDA-6484435E48AD}" srcOrd="0" destOrd="0" presId="urn:microsoft.com/office/officeart/2005/8/layout/process1"/>
    <dgm:cxn modelId="{765ADFE7-77E2-4400-8C6D-6FFD8862C5B7}" srcId="{1CDEB4CD-C580-4D42-93AD-48F51C366EED}" destId="{3EB39C12-9A15-4367-8655-EFCFCB442DF6}" srcOrd="1" destOrd="0" parTransId="{E743AD95-50EC-466B-A67A-067749087992}" sibTransId="{E130727C-78C2-480A-9E53-A5D9E0E4CA87}"/>
    <dgm:cxn modelId="{F9595756-204D-4E4D-B1AB-8A8CA7232565}" type="presParOf" srcId="{ACECC15E-A8DD-4376-A785-CB35ECF53971}" destId="{54A005C3-6096-4C9D-BFDA-6484435E48AD}" srcOrd="0" destOrd="0" presId="urn:microsoft.com/office/officeart/2005/8/layout/process1"/>
    <dgm:cxn modelId="{3260787F-ADF9-4242-BDCB-F0742538E1FD}" type="presParOf" srcId="{ACECC15E-A8DD-4376-A785-CB35ECF53971}" destId="{72DCA79E-2CEA-47B2-BCC6-895E50431D80}" srcOrd="1" destOrd="0" presId="urn:microsoft.com/office/officeart/2005/8/layout/process1"/>
    <dgm:cxn modelId="{63C489BB-9840-426A-BDD9-9138BCE9FA38}" type="presParOf" srcId="{72DCA79E-2CEA-47B2-BCC6-895E50431D80}" destId="{CA6287B6-489B-46BF-8606-6B1FC85AA6D8}" srcOrd="0" destOrd="0" presId="urn:microsoft.com/office/officeart/2005/8/layout/process1"/>
    <dgm:cxn modelId="{078E2ACC-CFE6-41D2-AC0B-3B7931174F86}" type="presParOf" srcId="{ACECC15E-A8DD-4376-A785-CB35ECF53971}" destId="{FAAB3770-AC95-4C38-A433-CBC45ABDB7D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65FBDE-91BA-42F2-9D0D-60276CB63AF2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AF6CC504-D3A1-4CE3-9E23-DAA907008325}">
      <dgm:prSet phldrT="[Texto]" custT="1"/>
      <dgm:spPr>
        <a:xfrm>
          <a:off x="772" y="225221"/>
          <a:ext cx="1646387" cy="98783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s-EC" sz="12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Técnica de Recolección de Datos </a:t>
          </a:r>
        </a:p>
      </dgm:t>
    </dgm:pt>
    <dgm:pt modelId="{562CA0AD-62AF-42BD-9507-51446B25A63A}" type="parTrans" cxnId="{A3AD094B-9186-46D5-A226-C7735A77755E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</a:endParaRPr>
        </a:p>
      </dgm:t>
    </dgm:pt>
    <dgm:pt modelId="{62E3352E-3710-4435-8B2E-980E9C80D610}" type="sibTrans" cxnId="{A3AD094B-9186-46D5-A226-C7735A77755E}">
      <dgm:prSet custT="1"/>
      <dgm:spPr>
        <a:xfrm>
          <a:off x="1811798" y="514985"/>
          <a:ext cx="349034" cy="408304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>
            <a:buNone/>
          </a:pPr>
          <a:endParaRPr lang="es-EC" sz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A8B063B7-471C-4968-A772-9D2045D63D6B}">
      <dgm:prSet phldrT="[Texto]" custT="1"/>
      <dgm:spPr>
        <a:xfrm>
          <a:off x="2305715" y="225221"/>
          <a:ext cx="1646387" cy="987832"/>
        </a:xfrm>
        <a:prstGeom prst="roundRect">
          <a:avLst>
            <a:gd name="adj" fmla="val 10000"/>
          </a:avLst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s-EC" sz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Observación </a:t>
          </a:r>
        </a:p>
      </dgm:t>
    </dgm:pt>
    <dgm:pt modelId="{85795063-69E8-42FC-B1F5-D82D3FE61C31}" type="parTrans" cxnId="{81DA6C7B-818E-48B4-81C5-D43F0DB38519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</a:endParaRPr>
        </a:p>
      </dgm:t>
    </dgm:pt>
    <dgm:pt modelId="{CDBC5372-EC54-4736-8961-6C16F3973596}" type="sibTrans" cxnId="{81DA6C7B-818E-48B4-81C5-D43F0DB38519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</a:endParaRPr>
        </a:p>
      </dgm:t>
    </dgm:pt>
    <dgm:pt modelId="{856FC9A4-4DA7-4FA7-B566-A85D6F00983F}" type="pres">
      <dgm:prSet presAssocID="{E465FBDE-91BA-42F2-9D0D-60276CB63AF2}" presName="Name0" presStyleCnt="0">
        <dgm:presLayoutVars>
          <dgm:dir/>
          <dgm:resizeHandles val="exact"/>
        </dgm:presLayoutVars>
      </dgm:prSet>
      <dgm:spPr/>
    </dgm:pt>
    <dgm:pt modelId="{98191B25-B0C0-4712-8E02-7026796BA511}" type="pres">
      <dgm:prSet presAssocID="{AF6CC504-D3A1-4CE3-9E23-DAA907008325}" presName="node" presStyleLbl="node1" presStyleIdx="0" presStyleCnt="2">
        <dgm:presLayoutVars>
          <dgm:bulletEnabled val="1"/>
        </dgm:presLayoutVars>
      </dgm:prSet>
      <dgm:spPr/>
    </dgm:pt>
    <dgm:pt modelId="{9BADE82C-D62F-4847-A56D-B427DD200DE3}" type="pres">
      <dgm:prSet presAssocID="{62E3352E-3710-4435-8B2E-980E9C80D610}" presName="sibTrans" presStyleLbl="sibTrans2D1" presStyleIdx="0" presStyleCnt="1"/>
      <dgm:spPr/>
    </dgm:pt>
    <dgm:pt modelId="{0FBA824C-D26A-4458-9819-731230BE8E28}" type="pres">
      <dgm:prSet presAssocID="{62E3352E-3710-4435-8B2E-980E9C80D610}" presName="connectorText" presStyleLbl="sibTrans2D1" presStyleIdx="0" presStyleCnt="1"/>
      <dgm:spPr/>
    </dgm:pt>
    <dgm:pt modelId="{50C32CD3-6BD3-4F3D-9033-C321311EC32C}" type="pres">
      <dgm:prSet presAssocID="{A8B063B7-471C-4968-A772-9D2045D63D6B}" presName="node" presStyleLbl="node1" presStyleIdx="1" presStyleCnt="2">
        <dgm:presLayoutVars>
          <dgm:bulletEnabled val="1"/>
        </dgm:presLayoutVars>
      </dgm:prSet>
      <dgm:spPr/>
    </dgm:pt>
  </dgm:ptLst>
  <dgm:cxnLst>
    <dgm:cxn modelId="{A3AD094B-9186-46D5-A226-C7735A77755E}" srcId="{E465FBDE-91BA-42F2-9D0D-60276CB63AF2}" destId="{AF6CC504-D3A1-4CE3-9E23-DAA907008325}" srcOrd="0" destOrd="0" parTransId="{562CA0AD-62AF-42BD-9507-51446B25A63A}" sibTransId="{62E3352E-3710-4435-8B2E-980E9C80D610}"/>
    <dgm:cxn modelId="{1054D34B-6BD1-4A1F-8D29-FDF9448FF6E7}" type="presOf" srcId="{62E3352E-3710-4435-8B2E-980E9C80D610}" destId="{9BADE82C-D62F-4847-A56D-B427DD200DE3}" srcOrd="0" destOrd="0" presId="urn:microsoft.com/office/officeart/2005/8/layout/process1"/>
    <dgm:cxn modelId="{00FDC479-F279-4567-A685-2ADAE143C481}" type="presOf" srcId="{A8B063B7-471C-4968-A772-9D2045D63D6B}" destId="{50C32CD3-6BD3-4F3D-9033-C321311EC32C}" srcOrd="0" destOrd="0" presId="urn:microsoft.com/office/officeart/2005/8/layout/process1"/>
    <dgm:cxn modelId="{81DA6C7B-818E-48B4-81C5-D43F0DB38519}" srcId="{E465FBDE-91BA-42F2-9D0D-60276CB63AF2}" destId="{A8B063B7-471C-4968-A772-9D2045D63D6B}" srcOrd="1" destOrd="0" parTransId="{85795063-69E8-42FC-B1F5-D82D3FE61C31}" sibTransId="{CDBC5372-EC54-4736-8961-6C16F3973596}"/>
    <dgm:cxn modelId="{83ABF3A3-215E-488D-81E0-EB4D4BD41A4C}" type="presOf" srcId="{62E3352E-3710-4435-8B2E-980E9C80D610}" destId="{0FBA824C-D26A-4458-9819-731230BE8E28}" srcOrd="1" destOrd="0" presId="urn:microsoft.com/office/officeart/2005/8/layout/process1"/>
    <dgm:cxn modelId="{053499A6-B476-42D0-ABDA-F7C64BB78028}" type="presOf" srcId="{E465FBDE-91BA-42F2-9D0D-60276CB63AF2}" destId="{856FC9A4-4DA7-4FA7-B566-A85D6F00983F}" srcOrd="0" destOrd="0" presId="urn:microsoft.com/office/officeart/2005/8/layout/process1"/>
    <dgm:cxn modelId="{75B0CAF4-1EEE-4EFA-B0A2-2930DF4B5CCF}" type="presOf" srcId="{AF6CC504-D3A1-4CE3-9E23-DAA907008325}" destId="{98191B25-B0C0-4712-8E02-7026796BA511}" srcOrd="0" destOrd="0" presId="urn:microsoft.com/office/officeart/2005/8/layout/process1"/>
    <dgm:cxn modelId="{CE1B58FD-2DCC-4257-B0B8-6AB2180CCC76}" type="presParOf" srcId="{856FC9A4-4DA7-4FA7-B566-A85D6F00983F}" destId="{98191B25-B0C0-4712-8E02-7026796BA511}" srcOrd="0" destOrd="0" presId="urn:microsoft.com/office/officeart/2005/8/layout/process1"/>
    <dgm:cxn modelId="{EAEF035A-1DA4-4E88-9CA1-0CBB9BDD8B77}" type="presParOf" srcId="{856FC9A4-4DA7-4FA7-B566-A85D6F00983F}" destId="{9BADE82C-D62F-4847-A56D-B427DD200DE3}" srcOrd="1" destOrd="0" presId="urn:microsoft.com/office/officeart/2005/8/layout/process1"/>
    <dgm:cxn modelId="{D69EC18C-33F1-44F4-81EB-715166127C4E}" type="presParOf" srcId="{9BADE82C-D62F-4847-A56D-B427DD200DE3}" destId="{0FBA824C-D26A-4458-9819-731230BE8E28}" srcOrd="0" destOrd="0" presId="urn:microsoft.com/office/officeart/2005/8/layout/process1"/>
    <dgm:cxn modelId="{90949D75-8055-4AEA-927C-2E25D4B0F58D}" type="presParOf" srcId="{856FC9A4-4DA7-4FA7-B566-A85D6F00983F}" destId="{50C32CD3-6BD3-4F3D-9033-C321311EC32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65FBDE-91BA-42F2-9D0D-60276CB63AF2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AF6CC504-D3A1-4CE3-9E23-DAA907008325}">
      <dgm:prSet phldrT="[Texto]" custT="1"/>
      <dgm:spPr>
        <a:xfrm>
          <a:off x="772" y="225221"/>
          <a:ext cx="1646387" cy="98783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s-EC" sz="12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Instrumento de Recolección de Datos </a:t>
          </a:r>
        </a:p>
      </dgm:t>
    </dgm:pt>
    <dgm:pt modelId="{562CA0AD-62AF-42BD-9507-51446B25A63A}" type="parTrans" cxnId="{A3AD094B-9186-46D5-A226-C7735A77755E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</a:endParaRPr>
        </a:p>
      </dgm:t>
    </dgm:pt>
    <dgm:pt modelId="{62E3352E-3710-4435-8B2E-980E9C80D610}" type="sibTrans" cxnId="{A3AD094B-9186-46D5-A226-C7735A77755E}">
      <dgm:prSet custT="1"/>
      <dgm:spPr>
        <a:xfrm>
          <a:off x="1811798" y="514985"/>
          <a:ext cx="349034" cy="408304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>
            <a:buNone/>
          </a:pPr>
          <a:endParaRPr lang="es-EC" sz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A8B063B7-471C-4968-A772-9D2045D63D6B}">
      <dgm:prSet phldrT="[Texto]" custT="1"/>
      <dgm:spPr>
        <a:xfrm>
          <a:off x="2305715" y="225221"/>
          <a:ext cx="1646387" cy="987832"/>
        </a:xfrm>
        <a:prstGeom prst="roundRect">
          <a:avLst>
            <a:gd name="adj" fmla="val 10000"/>
          </a:avLst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s-EC" sz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Ficha Hemerográfica </a:t>
          </a:r>
        </a:p>
      </dgm:t>
    </dgm:pt>
    <dgm:pt modelId="{85795063-69E8-42FC-B1F5-D82D3FE61C31}" type="parTrans" cxnId="{81DA6C7B-818E-48B4-81C5-D43F0DB38519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</a:endParaRPr>
        </a:p>
      </dgm:t>
    </dgm:pt>
    <dgm:pt modelId="{CDBC5372-EC54-4736-8961-6C16F3973596}" type="sibTrans" cxnId="{81DA6C7B-818E-48B4-81C5-D43F0DB38519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</a:endParaRPr>
        </a:p>
      </dgm:t>
    </dgm:pt>
    <dgm:pt modelId="{856FC9A4-4DA7-4FA7-B566-A85D6F00983F}" type="pres">
      <dgm:prSet presAssocID="{E465FBDE-91BA-42F2-9D0D-60276CB63AF2}" presName="Name0" presStyleCnt="0">
        <dgm:presLayoutVars>
          <dgm:dir/>
          <dgm:resizeHandles val="exact"/>
        </dgm:presLayoutVars>
      </dgm:prSet>
      <dgm:spPr/>
    </dgm:pt>
    <dgm:pt modelId="{98191B25-B0C0-4712-8E02-7026796BA511}" type="pres">
      <dgm:prSet presAssocID="{AF6CC504-D3A1-4CE3-9E23-DAA907008325}" presName="node" presStyleLbl="node1" presStyleIdx="0" presStyleCnt="2" custLinFactNeighborY="-10274">
        <dgm:presLayoutVars>
          <dgm:bulletEnabled val="1"/>
        </dgm:presLayoutVars>
      </dgm:prSet>
      <dgm:spPr/>
    </dgm:pt>
    <dgm:pt modelId="{9BADE82C-D62F-4847-A56D-B427DD200DE3}" type="pres">
      <dgm:prSet presAssocID="{62E3352E-3710-4435-8B2E-980E9C80D610}" presName="sibTrans" presStyleLbl="sibTrans2D1" presStyleIdx="0" presStyleCnt="1"/>
      <dgm:spPr/>
    </dgm:pt>
    <dgm:pt modelId="{0FBA824C-D26A-4458-9819-731230BE8E28}" type="pres">
      <dgm:prSet presAssocID="{62E3352E-3710-4435-8B2E-980E9C80D610}" presName="connectorText" presStyleLbl="sibTrans2D1" presStyleIdx="0" presStyleCnt="1"/>
      <dgm:spPr/>
    </dgm:pt>
    <dgm:pt modelId="{50C32CD3-6BD3-4F3D-9033-C321311EC32C}" type="pres">
      <dgm:prSet presAssocID="{A8B063B7-471C-4968-A772-9D2045D63D6B}" presName="node" presStyleLbl="node1" presStyleIdx="1" presStyleCnt="2">
        <dgm:presLayoutVars>
          <dgm:bulletEnabled val="1"/>
        </dgm:presLayoutVars>
      </dgm:prSet>
      <dgm:spPr/>
    </dgm:pt>
  </dgm:ptLst>
  <dgm:cxnLst>
    <dgm:cxn modelId="{A3AD094B-9186-46D5-A226-C7735A77755E}" srcId="{E465FBDE-91BA-42F2-9D0D-60276CB63AF2}" destId="{AF6CC504-D3A1-4CE3-9E23-DAA907008325}" srcOrd="0" destOrd="0" parTransId="{562CA0AD-62AF-42BD-9507-51446B25A63A}" sibTransId="{62E3352E-3710-4435-8B2E-980E9C80D610}"/>
    <dgm:cxn modelId="{1054D34B-6BD1-4A1F-8D29-FDF9448FF6E7}" type="presOf" srcId="{62E3352E-3710-4435-8B2E-980E9C80D610}" destId="{9BADE82C-D62F-4847-A56D-B427DD200DE3}" srcOrd="0" destOrd="0" presId="urn:microsoft.com/office/officeart/2005/8/layout/process1"/>
    <dgm:cxn modelId="{00FDC479-F279-4567-A685-2ADAE143C481}" type="presOf" srcId="{A8B063B7-471C-4968-A772-9D2045D63D6B}" destId="{50C32CD3-6BD3-4F3D-9033-C321311EC32C}" srcOrd="0" destOrd="0" presId="urn:microsoft.com/office/officeart/2005/8/layout/process1"/>
    <dgm:cxn modelId="{81DA6C7B-818E-48B4-81C5-D43F0DB38519}" srcId="{E465FBDE-91BA-42F2-9D0D-60276CB63AF2}" destId="{A8B063B7-471C-4968-A772-9D2045D63D6B}" srcOrd="1" destOrd="0" parTransId="{85795063-69E8-42FC-B1F5-D82D3FE61C31}" sibTransId="{CDBC5372-EC54-4736-8961-6C16F3973596}"/>
    <dgm:cxn modelId="{83ABF3A3-215E-488D-81E0-EB4D4BD41A4C}" type="presOf" srcId="{62E3352E-3710-4435-8B2E-980E9C80D610}" destId="{0FBA824C-D26A-4458-9819-731230BE8E28}" srcOrd="1" destOrd="0" presId="urn:microsoft.com/office/officeart/2005/8/layout/process1"/>
    <dgm:cxn modelId="{053499A6-B476-42D0-ABDA-F7C64BB78028}" type="presOf" srcId="{E465FBDE-91BA-42F2-9D0D-60276CB63AF2}" destId="{856FC9A4-4DA7-4FA7-B566-A85D6F00983F}" srcOrd="0" destOrd="0" presId="urn:microsoft.com/office/officeart/2005/8/layout/process1"/>
    <dgm:cxn modelId="{75B0CAF4-1EEE-4EFA-B0A2-2930DF4B5CCF}" type="presOf" srcId="{AF6CC504-D3A1-4CE3-9E23-DAA907008325}" destId="{98191B25-B0C0-4712-8E02-7026796BA511}" srcOrd="0" destOrd="0" presId="urn:microsoft.com/office/officeart/2005/8/layout/process1"/>
    <dgm:cxn modelId="{CE1B58FD-2DCC-4257-B0B8-6AB2180CCC76}" type="presParOf" srcId="{856FC9A4-4DA7-4FA7-B566-A85D6F00983F}" destId="{98191B25-B0C0-4712-8E02-7026796BA511}" srcOrd="0" destOrd="0" presId="urn:microsoft.com/office/officeart/2005/8/layout/process1"/>
    <dgm:cxn modelId="{EAEF035A-1DA4-4E88-9CA1-0CBB9BDD8B77}" type="presParOf" srcId="{856FC9A4-4DA7-4FA7-B566-A85D6F00983F}" destId="{9BADE82C-D62F-4847-A56D-B427DD200DE3}" srcOrd="1" destOrd="0" presId="urn:microsoft.com/office/officeart/2005/8/layout/process1"/>
    <dgm:cxn modelId="{D69EC18C-33F1-44F4-81EB-715166127C4E}" type="presParOf" srcId="{9BADE82C-D62F-4847-A56D-B427DD200DE3}" destId="{0FBA824C-D26A-4458-9819-731230BE8E28}" srcOrd="0" destOrd="0" presId="urn:microsoft.com/office/officeart/2005/8/layout/process1"/>
    <dgm:cxn modelId="{90949D75-8055-4AEA-927C-2E25D4B0F58D}" type="presParOf" srcId="{856FC9A4-4DA7-4FA7-B566-A85D6F00983F}" destId="{50C32CD3-6BD3-4F3D-9033-C321311EC32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2BDC1E4-E6FD-4F5B-BA7E-6237ADA0F3AC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8F62AF64-3A00-41F8-AA10-6DFEEF7387D4}">
      <dgm:prSet phldrT="[Texto]" custT="1"/>
      <dgm:spPr>
        <a:xfrm>
          <a:off x="6520" y="489686"/>
          <a:ext cx="1701393" cy="850696"/>
        </a:xfrm>
        <a:prstGeom prst="roundRect">
          <a:avLst>
            <a:gd name="adj" fmla="val 10000"/>
          </a:avLst>
        </a:prstGeom>
        <a:solidFill>
          <a:srgbClr val="4472C4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s-ES" sz="1200" b="1" dirty="0">
              <a:solidFill>
                <a:srgbClr val="061A21"/>
              </a:solidFill>
            </a:rPr>
            <a:t>Técnicas de procesamiento de datos</a:t>
          </a:r>
          <a:endParaRPr lang="es-EC" sz="1200" b="1" dirty="0">
            <a:solidFill>
              <a:srgbClr val="061A21"/>
            </a:solidFill>
            <a:latin typeface="Calibri"/>
            <a:ea typeface="+mn-ea"/>
            <a:cs typeface="+mn-cs"/>
          </a:endParaRPr>
        </a:p>
      </dgm:t>
    </dgm:pt>
    <dgm:pt modelId="{44AB6168-0F2C-4571-864E-076EA378619B}" type="parTrans" cxnId="{2EEC598B-6A4C-40C3-9EB3-1689CA35A0F1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</a:endParaRPr>
        </a:p>
      </dgm:t>
    </dgm:pt>
    <dgm:pt modelId="{BA9796DB-5E25-4616-8932-89FE873D3B4C}" type="sibTrans" cxnId="{2EEC598B-6A4C-40C3-9EB3-1689CA35A0F1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</a:endParaRPr>
        </a:p>
      </dgm:t>
    </dgm:pt>
    <dgm:pt modelId="{9D14EC62-16F4-44B4-9724-09A8FA2DED6F}">
      <dgm:prSet phldrT="[Texto]" custT="1"/>
      <dgm:spPr>
        <a:xfrm>
          <a:off x="2388471" y="978837"/>
          <a:ext cx="1701393" cy="850696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es-ES" sz="1200" dirty="0">
              <a:solidFill>
                <a:srgbClr val="061A21"/>
              </a:solidFill>
            </a:rPr>
            <a:t>- </a:t>
          </a:r>
          <a:r>
            <a:rPr lang="es-ES" sz="1100" dirty="0">
              <a:solidFill>
                <a:srgbClr val="061A21"/>
              </a:solidFill>
            </a:rPr>
            <a:t>Prueba de hipótesis</a:t>
          </a:r>
        </a:p>
        <a:p>
          <a:pPr algn="l"/>
          <a:r>
            <a:rPr lang="es-ES" sz="1100" dirty="0">
              <a:solidFill>
                <a:srgbClr val="061A21"/>
              </a:solidFill>
            </a:rPr>
            <a:t>-Prueba </a:t>
          </a:r>
          <a:r>
            <a:rPr lang="es-ES" sz="1100" i="1" dirty="0">
              <a:solidFill>
                <a:srgbClr val="061A21"/>
              </a:solidFill>
            </a:rPr>
            <a:t>t</a:t>
          </a:r>
          <a:r>
            <a:rPr lang="es-ES" sz="1100" dirty="0">
              <a:solidFill>
                <a:srgbClr val="061A21"/>
              </a:solidFill>
            </a:rPr>
            <a:t> para dos muestras suponiendo varianzas iguales, desiguales</a:t>
          </a:r>
        </a:p>
        <a:p>
          <a:pPr algn="l"/>
          <a:r>
            <a:rPr lang="es-ES" sz="1100" dirty="0">
              <a:solidFill>
                <a:srgbClr val="061A21"/>
              </a:solidFill>
            </a:rPr>
            <a:t>-Análisis de varianza (ANOVA) </a:t>
          </a:r>
          <a:endParaRPr lang="es-EC" sz="1100" dirty="0">
            <a:solidFill>
              <a:srgbClr val="061A21"/>
            </a:solidFill>
            <a:latin typeface="Calibri"/>
            <a:ea typeface="+mn-ea"/>
            <a:cs typeface="+mn-cs"/>
          </a:endParaRPr>
        </a:p>
      </dgm:t>
    </dgm:pt>
    <dgm:pt modelId="{8E62A093-B55B-46BB-96E0-C370A6C57DD3}" type="parTrans" cxnId="{0904C201-FC1C-4DBD-9DE6-667ACC16D292}">
      <dgm:prSet custT="1"/>
      <dgm:spPr>
        <a:xfrm rot="2142401">
          <a:off x="1629138" y="1117774"/>
          <a:ext cx="838108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838108" y="41835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endParaRPr lang="es-EC" sz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E6840375-CED4-409B-9928-3D8968277CBE}" type="sibTrans" cxnId="{0904C201-FC1C-4DBD-9DE6-667ACC16D292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</a:endParaRPr>
        </a:p>
      </dgm:t>
    </dgm:pt>
    <dgm:pt modelId="{806C1788-44FE-492F-960E-C8FFDE95B21D}">
      <dgm:prSet phldrT="[Texto]" custT="1"/>
      <dgm:spPr>
        <a:xfrm>
          <a:off x="2388471" y="536"/>
          <a:ext cx="1701393" cy="850696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marL="0" indent="0" algn="l" defTabSz="361950"/>
          <a:r>
            <a:rPr lang="es-ES" sz="1100" dirty="0">
              <a:solidFill>
                <a:srgbClr val="061A21"/>
              </a:solidFill>
            </a:rPr>
            <a:t>- Tablas de frecuencia</a:t>
          </a:r>
        </a:p>
        <a:p>
          <a:pPr marL="0" indent="0" algn="l" defTabSz="361950"/>
          <a:r>
            <a:rPr lang="es-ES" sz="1100" dirty="0">
              <a:solidFill>
                <a:srgbClr val="061A21"/>
              </a:solidFill>
            </a:rPr>
            <a:t>- Tablas de doble entrada</a:t>
          </a:r>
        </a:p>
        <a:p>
          <a:pPr marL="0" indent="0" algn="l" defTabSz="361950"/>
          <a:r>
            <a:rPr lang="es-ES" sz="1100" dirty="0">
              <a:solidFill>
                <a:srgbClr val="061A21"/>
              </a:solidFill>
            </a:rPr>
            <a:t>- Tabla de datos</a:t>
          </a:r>
        </a:p>
        <a:p>
          <a:pPr marL="0" indent="0" algn="l" defTabSz="361950"/>
          <a:r>
            <a:rPr lang="es-ES" sz="1100" dirty="0">
              <a:solidFill>
                <a:srgbClr val="061A21"/>
              </a:solidFill>
            </a:rPr>
            <a:t>- Media, moda, promedio</a:t>
          </a:r>
          <a:endParaRPr lang="es-EC" sz="11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FE42C757-DEB3-4816-8AE8-8DD010945BC8}" type="sibTrans" cxnId="{34621B8F-2604-4270-A158-C37E0FA4C10D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</a:endParaRPr>
        </a:p>
      </dgm:t>
    </dgm:pt>
    <dgm:pt modelId="{9A54CB63-DE3E-4FB8-B2F8-723E45A7BD86}" type="parTrans" cxnId="{34621B8F-2604-4270-A158-C37E0FA4C10D}">
      <dgm:prSet custT="1"/>
      <dgm:spPr>
        <a:xfrm rot="19457599">
          <a:off x="1629138" y="628623"/>
          <a:ext cx="838108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838108" y="41835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endParaRPr lang="es-EC" sz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2EC36B4-D484-4494-BABD-F4FBEB4B6A58}" type="pres">
      <dgm:prSet presAssocID="{42BDC1E4-E6FD-4F5B-BA7E-6237ADA0F3A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BEF6E3F-0406-41F4-91D6-B5BF2391EEED}" type="pres">
      <dgm:prSet presAssocID="{8F62AF64-3A00-41F8-AA10-6DFEEF7387D4}" presName="root1" presStyleCnt="0"/>
      <dgm:spPr/>
    </dgm:pt>
    <dgm:pt modelId="{88B2C62C-D715-4490-9244-DDA23258D297}" type="pres">
      <dgm:prSet presAssocID="{8F62AF64-3A00-41F8-AA10-6DFEEF7387D4}" presName="LevelOneTextNode" presStyleLbl="node0" presStyleIdx="0" presStyleCnt="1" custScaleX="128661" custLinFactNeighborX="-45089" custLinFactNeighborY="-2643">
        <dgm:presLayoutVars>
          <dgm:chPref val="3"/>
        </dgm:presLayoutVars>
      </dgm:prSet>
      <dgm:spPr/>
    </dgm:pt>
    <dgm:pt modelId="{AC02F155-E9F2-41C1-8371-06C05D993846}" type="pres">
      <dgm:prSet presAssocID="{8F62AF64-3A00-41F8-AA10-6DFEEF7387D4}" presName="level2hierChild" presStyleCnt="0"/>
      <dgm:spPr/>
    </dgm:pt>
    <dgm:pt modelId="{BDFBF850-D2B5-45C8-9179-D08BBBD817D4}" type="pres">
      <dgm:prSet presAssocID="{9A54CB63-DE3E-4FB8-B2F8-723E45A7BD86}" presName="conn2-1" presStyleLbl="parChTrans1D2" presStyleIdx="0" presStyleCnt="2"/>
      <dgm:spPr/>
    </dgm:pt>
    <dgm:pt modelId="{29FE08BC-2CE0-4FB0-B4C3-D4D6AE6E37F8}" type="pres">
      <dgm:prSet presAssocID="{9A54CB63-DE3E-4FB8-B2F8-723E45A7BD86}" presName="connTx" presStyleLbl="parChTrans1D2" presStyleIdx="0" presStyleCnt="2"/>
      <dgm:spPr/>
    </dgm:pt>
    <dgm:pt modelId="{654ED24D-D155-4AEC-AC3C-B697340472B3}" type="pres">
      <dgm:prSet presAssocID="{806C1788-44FE-492F-960E-C8FFDE95B21D}" presName="root2" presStyleCnt="0"/>
      <dgm:spPr/>
    </dgm:pt>
    <dgm:pt modelId="{0730BCE9-9C6C-4CC4-87A9-62E49602114E}" type="pres">
      <dgm:prSet presAssocID="{806C1788-44FE-492F-960E-C8FFDE95B21D}" presName="LevelTwoTextNode" presStyleLbl="node2" presStyleIdx="0" presStyleCnt="2" custScaleX="146556" custLinFactNeighborX="5047">
        <dgm:presLayoutVars>
          <dgm:chPref val="3"/>
        </dgm:presLayoutVars>
      </dgm:prSet>
      <dgm:spPr/>
    </dgm:pt>
    <dgm:pt modelId="{5B19A3D3-BDE4-4EDF-A7A3-852728260767}" type="pres">
      <dgm:prSet presAssocID="{806C1788-44FE-492F-960E-C8FFDE95B21D}" presName="level3hierChild" presStyleCnt="0"/>
      <dgm:spPr/>
    </dgm:pt>
    <dgm:pt modelId="{84D7EAE8-4582-45E2-A6C5-6D4555DBDAF5}" type="pres">
      <dgm:prSet presAssocID="{8E62A093-B55B-46BB-96E0-C370A6C57DD3}" presName="conn2-1" presStyleLbl="parChTrans1D2" presStyleIdx="1" presStyleCnt="2"/>
      <dgm:spPr/>
    </dgm:pt>
    <dgm:pt modelId="{04B371D7-2519-4341-AD68-157CECF9B3C3}" type="pres">
      <dgm:prSet presAssocID="{8E62A093-B55B-46BB-96E0-C370A6C57DD3}" presName="connTx" presStyleLbl="parChTrans1D2" presStyleIdx="1" presStyleCnt="2"/>
      <dgm:spPr/>
    </dgm:pt>
    <dgm:pt modelId="{B5DA3450-8728-4476-9BC4-8685330DBABB}" type="pres">
      <dgm:prSet presAssocID="{9D14EC62-16F4-44B4-9724-09A8FA2DED6F}" presName="root2" presStyleCnt="0"/>
      <dgm:spPr/>
    </dgm:pt>
    <dgm:pt modelId="{1D4F4958-C0F1-4D1C-8C17-F417A5A2B6D9}" type="pres">
      <dgm:prSet presAssocID="{9D14EC62-16F4-44B4-9724-09A8FA2DED6F}" presName="LevelTwoTextNode" presStyleLbl="node2" presStyleIdx="1" presStyleCnt="2" custScaleX="146556" custLinFactNeighborX="5047">
        <dgm:presLayoutVars>
          <dgm:chPref val="3"/>
        </dgm:presLayoutVars>
      </dgm:prSet>
      <dgm:spPr/>
    </dgm:pt>
    <dgm:pt modelId="{522E174C-A15D-41E4-91C3-449999FF418C}" type="pres">
      <dgm:prSet presAssocID="{9D14EC62-16F4-44B4-9724-09A8FA2DED6F}" presName="level3hierChild" presStyleCnt="0"/>
      <dgm:spPr/>
    </dgm:pt>
  </dgm:ptLst>
  <dgm:cxnLst>
    <dgm:cxn modelId="{0904C201-FC1C-4DBD-9DE6-667ACC16D292}" srcId="{8F62AF64-3A00-41F8-AA10-6DFEEF7387D4}" destId="{9D14EC62-16F4-44B4-9724-09A8FA2DED6F}" srcOrd="1" destOrd="0" parTransId="{8E62A093-B55B-46BB-96E0-C370A6C57DD3}" sibTransId="{E6840375-CED4-409B-9928-3D8968277CBE}"/>
    <dgm:cxn modelId="{4DC73F0B-3CEA-4190-BF45-211BE13B58C3}" type="presOf" srcId="{8E62A093-B55B-46BB-96E0-C370A6C57DD3}" destId="{84D7EAE8-4582-45E2-A6C5-6D4555DBDAF5}" srcOrd="0" destOrd="0" presId="urn:microsoft.com/office/officeart/2005/8/layout/hierarchy2"/>
    <dgm:cxn modelId="{9E3F3238-E1B1-4DBB-B69E-19D37C6CADD5}" type="presOf" srcId="{8E62A093-B55B-46BB-96E0-C370A6C57DD3}" destId="{04B371D7-2519-4341-AD68-157CECF9B3C3}" srcOrd="1" destOrd="0" presId="urn:microsoft.com/office/officeart/2005/8/layout/hierarchy2"/>
    <dgm:cxn modelId="{36CE323B-F0C8-41E2-B51E-FBE36C961281}" type="presOf" srcId="{9A54CB63-DE3E-4FB8-B2F8-723E45A7BD86}" destId="{29FE08BC-2CE0-4FB0-B4C3-D4D6AE6E37F8}" srcOrd="1" destOrd="0" presId="urn:microsoft.com/office/officeart/2005/8/layout/hierarchy2"/>
    <dgm:cxn modelId="{AAC82A68-95B4-4F1C-9AC1-BBBF35AF3617}" type="presOf" srcId="{9A54CB63-DE3E-4FB8-B2F8-723E45A7BD86}" destId="{BDFBF850-D2B5-45C8-9179-D08BBBD817D4}" srcOrd="0" destOrd="0" presId="urn:microsoft.com/office/officeart/2005/8/layout/hierarchy2"/>
    <dgm:cxn modelId="{05F8EA5A-FDB1-4681-90D2-9A245E825322}" type="presOf" srcId="{8F62AF64-3A00-41F8-AA10-6DFEEF7387D4}" destId="{88B2C62C-D715-4490-9244-DDA23258D297}" srcOrd="0" destOrd="0" presId="urn:microsoft.com/office/officeart/2005/8/layout/hierarchy2"/>
    <dgm:cxn modelId="{2EEC598B-6A4C-40C3-9EB3-1689CA35A0F1}" srcId="{42BDC1E4-E6FD-4F5B-BA7E-6237ADA0F3AC}" destId="{8F62AF64-3A00-41F8-AA10-6DFEEF7387D4}" srcOrd="0" destOrd="0" parTransId="{44AB6168-0F2C-4571-864E-076EA378619B}" sibTransId="{BA9796DB-5E25-4616-8932-89FE873D3B4C}"/>
    <dgm:cxn modelId="{34621B8F-2604-4270-A158-C37E0FA4C10D}" srcId="{8F62AF64-3A00-41F8-AA10-6DFEEF7387D4}" destId="{806C1788-44FE-492F-960E-C8FFDE95B21D}" srcOrd="0" destOrd="0" parTransId="{9A54CB63-DE3E-4FB8-B2F8-723E45A7BD86}" sibTransId="{FE42C757-DEB3-4816-8AE8-8DD010945BC8}"/>
    <dgm:cxn modelId="{9EDDDBA7-65F3-4B11-854D-BB7BBACB1BF8}" type="presOf" srcId="{9D14EC62-16F4-44B4-9724-09A8FA2DED6F}" destId="{1D4F4958-C0F1-4D1C-8C17-F417A5A2B6D9}" srcOrd="0" destOrd="0" presId="urn:microsoft.com/office/officeart/2005/8/layout/hierarchy2"/>
    <dgm:cxn modelId="{BBA401AA-B796-4A10-8208-2F921F79E24C}" type="presOf" srcId="{42BDC1E4-E6FD-4F5B-BA7E-6237ADA0F3AC}" destId="{72EC36B4-D484-4494-BABD-F4FBEB4B6A58}" srcOrd="0" destOrd="0" presId="urn:microsoft.com/office/officeart/2005/8/layout/hierarchy2"/>
    <dgm:cxn modelId="{8D6F88E5-0F55-4C0C-B78A-1814C788ED9F}" type="presOf" srcId="{806C1788-44FE-492F-960E-C8FFDE95B21D}" destId="{0730BCE9-9C6C-4CC4-87A9-62E49602114E}" srcOrd="0" destOrd="0" presId="urn:microsoft.com/office/officeart/2005/8/layout/hierarchy2"/>
    <dgm:cxn modelId="{E6F05A55-E73E-48D8-871E-AAE8DCBCC28B}" type="presParOf" srcId="{72EC36B4-D484-4494-BABD-F4FBEB4B6A58}" destId="{0BEF6E3F-0406-41F4-91D6-B5BF2391EEED}" srcOrd="0" destOrd="0" presId="urn:microsoft.com/office/officeart/2005/8/layout/hierarchy2"/>
    <dgm:cxn modelId="{A2D42E78-2B00-46E1-88DB-FACC2BD9211E}" type="presParOf" srcId="{0BEF6E3F-0406-41F4-91D6-B5BF2391EEED}" destId="{88B2C62C-D715-4490-9244-DDA23258D297}" srcOrd="0" destOrd="0" presId="urn:microsoft.com/office/officeart/2005/8/layout/hierarchy2"/>
    <dgm:cxn modelId="{6883E346-6DD6-463F-9C7C-199120DF69D1}" type="presParOf" srcId="{0BEF6E3F-0406-41F4-91D6-B5BF2391EEED}" destId="{AC02F155-E9F2-41C1-8371-06C05D993846}" srcOrd="1" destOrd="0" presId="urn:microsoft.com/office/officeart/2005/8/layout/hierarchy2"/>
    <dgm:cxn modelId="{58745633-9150-499C-B4E3-7D913F01EF65}" type="presParOf" srcId="{AC02F155-E9F2-41C1-8371-06C05D993846}" destId="{BDFBF850-D2B5-45C8-9179-D08BBBD817D4}" srcOrd="0" destOrd="0" presId="urn:microsoft.com/office/officeart/2005/8/layout/hierarchy2"/>
    <dgm:cxn modelId="{8A9C23B2-F025-45CB-B1D9-1F202EF61C25}" type="presParOf" srcId="{BDFBF850-D2B5-45C8-9179-D08BBBD817D4}" destId="{29FE08BC-2CE0-4FB0-B4C3-D4D6AE6E37F8}" srcOrd="0" destOrd="0" presId="urn:microsoft.com/office/officeart/2005/8/layout/hierarchy2"/>
    <dgm:cxn modelId="{2134F8B7-66A4-40E3-B0C6-35B1062E2CF0}" type="presParOf" srcId="{AC02F155-E9F2-41C1-8371-06C05D993846}" destId="{654ED24D-D155-4AEC-AC3C-B697340472B3}" srcOrd="1" destOrd="0" presId="urn:microsoft.com/office/officeart/2005/8/layout/hierarchy2"/>
    <dgm:cxn modelId="{223584A7-4A11-4B6B-BA82-63633EC5BEC7}" type="presParOf" srcId="{654ED24D-D155-4AEC-AC3C-B697340472B3}" destId="{0730BCE9-9C6C-4CC4-87A9-62E49602114E}" srcOrd="0" destOrd="0" presId="urn:microsoft.com/office/officeart/2005/8/layout/hierarchy2"/>
    <dgm:cxn modelId="{A6901775-B6A8-4955-BDD2-7C4D03114B1C}" type="presParOf" srcId="{654ED24D-D155-4AEC-AC3C-B697340472B3}" destId="{5B19A3D3-BDE4-4EDF-A7A3-852728260767}" srcOrd="1" destOrd="0" presId="urn:microsoft.com/office/officeart/2005/8/layout/hierarchy2"/>
    <dgm:cxn modelId="{5D552FAD-9107-4BB8-BD9A-14C08303F817}" type="presParOf" srcId="{AC02F155-E9F2-41C1-8371-06C05D993846}" destId="{84D7EAE8-4582-45E2-A6C5-6D4555DBDAF5}" srcOrd="2" destOrd="0" presId="urn:microsoft.com/office/officeart/2005/8/layout/hierarchy2"/>
    <dgm:cxn modelId="{1460160F-9E8E-4714-BCF8-5CCED255DC09}" type="presParOf" srcId="{84D7EAE8-4582-45E2-A6C5-6D4555DBDAF5}" destId="{04B371D7-2519-4341-AD68-157CECF9B3C3}" srcOrd="0" destOrd="0" presId="urn:microsoft.com/office/officeart/2005/8/layout/hierarchy2"/>
    <dgm:cxn modelId="{51269351-E088-4827-920A-9D9AF1C19784}" type="presParOf" srcId="{AC02F155-E9F2-41C1-8371-06C05D993846}" destId="{B5DA3450-8728-4476-9BC4-8685330DBABB}" srcOrd="3" destOrd="0" presId="urn:microsoft.com/office/officeart/2005/8/layout/hierarchy2"/>
    <dgm:cxn modelId="{CC773DDC-0291-42E9-B02F-F365F0BCCD6E}" type="presParOf" srcId="{B5DA3450-8728-4476-9BC4-8685330DBABB}" destId="{1D4F4958-C0F1-4D1C-8C17-F417A5A2B6D9}" srcOrd="0" destOrd="0" presId="urn:microsoft.com/office/officeart/2005/8/layout/hierarchy2"/>
    <dgm:cxn modelId="{464CDC6E-09D8-4155-AB7C-4FD1FE7F5813}" type="presParOf" srcId="{B5DA3450-8728-4476-9BC4-8685330DBABB}" destId="{522E174C-A15D-41E4-91C3-449999FF418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CF9E0-044A-441E-8788-5FED0316A2BE}">
      <dsp:nvSpPr>
        <dsp:cNvPr id="0" name=""/>
        <dsp:cNvSpPr/>
      </dsp:nvSpPr>
      <dsp:spPr>
        <a:xfrm>
          <a:off x="2443" y="0"/>
          <a:ext cx="2977218" cy="636701"/>
        </a:xfrm>
        <a:prstGeom prst="chevron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Teoría de la Necesidad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(Maslow, 1943)</a:t>
          </a:r>
        </a:p>
      </dsp:txBody>
      <dsp:txXfrm>
        <a:off x="320794" y="0"/>
        <a:ext cx="2340517" cy="636701"/>
      </dsp:txXfrm>
    </dsp:sp>
    <dsp:sp modelId="{FF346366-BE03-460B-903B-1C38FEE80B3A}">
      <dsp:nvSpPr>
        <dsp:cNvPr id="0" name=""/>
        <dsp:cNvSpPr/>
      </dsp:nvSpPr>
      <dsp:spPr>
        <a:xfrm>
          <a:off x="2681939" y="0"/>
          <a:ext cx="2977218" cy="636701"/>
        </a:xfrm>
        <a:prstGeom prst="chevron">
          <a:avLst/>
        </a:prstGeom>
        <a:solidFill>
          <a:srgbClr val="5B9BD5">
            <a:hueOff val="-3379271"/>
            <a:satOff val="-8710"/>
            <a:lumOff val="-588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Teoría Económica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(Andrade, 2003)</a:t>
          </a:r>
        </a:p>
      </dsp:txBody>
      <dsp:txXfrm>
        <a:off x="3000290" y="0"/>
        <a:ext cx="2340517" cy="636701"/>
      </dsp:txXfrm>
    </dsp:sp>
    <dsp:sp modelId="{C42181BA-3EBF-4CDB-BFAC-02F3CC66CC53}">
      <dsp:nvSpPr>
        <dsp:cNvPr id="0" name=""/>
        <dsp:cNvSpPr/>
      </dsp:nvSpPr>
      <dsp:spPr>
        <a:xfrm>
          <a:off x="5361436" y="0"/>
          <a:ext cx="2977218" cy="636701"/>
        </a:xfrm>
        <a:prstGeom prst="chevron">
          <a:avLst/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Teoría del Bienestar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(ONU, OCDE, UNDRR, CRE,SENPLADES)</a:t>
          </a:r>
          <a:endParaRPr lang="es-EC" sz="12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679787" y="0"/>
        <a:ext cx="2340517" cy="6367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91B25-B0C0-4712-8E02-7026796BA511}">
      <dsp:nvSpPr>
        <dsp:cNvPr id="0" name=""/>
        <dsp:cNvSpPr/>
      </dsp:nvSpPr>
      <dsp:spPr>
        <a:xfrm>
          <a:off x="2701" y="0"/>
          <a:ext cx="2181014" cy="59993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/>
              </a:solidFill>
            </a:rPr>
            <a:t>Herramientas para el procesamiento de toma de datos </a:t>
          </a:r>
          <a:r>
            <a:rPr lang="es-EC" sz="12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</a:p>
      </dsp:txBody>
      <dsp:txXfrm>
        <a:off x="20272" y="17571"/>
        <a:ext cx="2145872" cy="564788"/>
      </dsp:txXfrm>
    </dsp:sp>
    <dsp:sp modelId="{9BADE82C-D62F-4847-A56D-B427DD200DE3}">
      <dsp:nvSpPr>
        <dsp:cNvPr id="0" name=""/>
        <dsp:cNvSpPr/>
      </dsp:nvSpPr>
      <dsp:spPr>
        <a:xfrm>
          <a:off x="2382236" y="53798"/>
          <a:ext cx="420865" cy="492332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382236" y="152264"/>
        <a:ext cx="294606" cy="295400"/>
      </dsp:txXfrm>
    </dsp:sp>
    <dsp:sp modelId="{50C32CD3-6BD3-4F3D-9033-C321311EC32C}">
      <dsp:nvSpPr>
        <dsp:cNvPr id="0" name=""/>
        <dsp:cNvSpPr/>
      </dsp:nvSpPr>
      <dsp:spPr>
        <a:xfrm>
          <a:off x="2977800" y="0"/>
          <a:ext cx="2360299" cy="599930"/>
        </a:xfrm>
        <a:prstGeom prst="roundRect">
          <a:avLst>
            <a:gd name="adj" fmla="val 10000"/>
          </a:avLst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</a:rPr>
            <a:t>Microsoft Excel Professional</a:t>
          </a:r>
          <a:r>
            <a:rPr lang="es-EC" sz="12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</a:p>
      </dsp:txBody>
      <dsp:txXfrm>
        <a:off x="2995371" y="17571"/>
        <a:ext cx="2325157" cy="564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690BA-BF67-49F9-8E91-4001E112F701}">
      <dsp:nvSpPr>
        <dsp:cNvPr id="0" name=""/>
        <dsp:cNvSpPr/>
      </dsp:nvSpPr>
      <dsp:spPr>
        <a:xfrm>
          <a:off x="-9433" y="0"/>
          <a:ext cx="4723666" cy="4723666"/>
        </a:xfrm>
        <a:prstGeom prst="pie">
          <a:avLst>
            <a:gd name="adj1" fmla="val 5400000"/>
            <a:gd name="adj2" fmla="val 1620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EDC7F-B464-40AE-86A3-5189299F331C}">
      <dsp:nvSpPr>
        <dsp:cNvPr id="0" name=""/>
        <dsp:cNvSpPr/>
      </dsp:nvSpPr>
      <dsp:spPr>
        <a:xfrm>
          <a:off x="2352399" y="0"/>
          <a:ext cx="5813875" cy="4723666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u="none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La Propiedad</a:t>
          </a:r>
        </a:p>
      </dsp:txBody>
      <dsp:txXfrm>
        <a:off x="2352399" y="0"/>
        <a:ext cx="2906937" cy="1003779"/>
      </dsp:txXfrm>
    </dsp:sp>
    <dsp:sp modelId="{EDDB34AE-EEF9-49B9-9EA6-94536032BE8B}">
      <dsp:nvSpPr>
        <dsp:cNvPr id="0" name=""/>
        <dsp:cNvSpPr/>
      </dsp:nvSpPr>
      <dsp:spPr>
        <a:xfrm>
          <a:off x="610548" y="843145"/>
          <a:ext cx="3483703" cy="3804970"/>
        </a:xfrm>
        <a:prstGeom prst="pie">
          <a:avLst>
            <a:gd name="adj1" fmla="val 5400000"/>
            <a:gd name="adj2" fmla="val 16200000"/>
          </a:avLst>
        </a:prstGeom>
        <a:solidFill>
          <a:srgbClr val="5B9BD5">
            <a:hueOff val="-2252848"/>
            <a:satOff val="-5806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237AE-85C8-4F67-97EE-CF55B0FB3590}">
      <dsp:nvSpPr>
        <dsp:cNvPr id="0" name=""/>
        <dsp:cNvSpPr/>
      </dsp:nvSpPr>
      <dsp:spPr>
        <a:xfrm>
          <a:off x="2352399" y="843145"/>
          <a:ext cx="5813875" cy="380497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-2252848"/>
              <a:satOff val="-5806"/>
              <a:lumOff val="-392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u="none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Tipos de propiedades</a:t>
          </a:r>
          <a:endParaRPr lang="es-EC" sz="1400" u="none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352399" y="843145"/>
        <a:ext cx="2906937" cy="1096347"/>
      </dsp:txXfrm>
    </dsp:sp>
    <dsp:sp modelId="{1EE97300-6DC1-4C61-8219-DF4D866C0DB9}">
      <dsp:nvSpPr>
        <dsp:cNvPr id="0" name=""/>
        <dsp:cNvSpPr/>
      </dsp:nvSpPr>
      <dsp:spPr>
        <a:xfrm>
          <a:off x="1230529" y="2007558"/>
          <a:ext cx="2243741" cy="2243741"/>
        </a:xfrm>
        <a:prstGeom prst="pie">
          <a:avLst>
            <a:gd name="adj1" fmla="val 5400000"/>
            <a:gd name="adj2" fmla="val 16200000"/>
          </a:avLst>
        </a:prstGeom>
        <a:solidFill>
          <a:srgbClr val="5B9BD5">
            <a:hueOff val="-4505695"/>
            <a:satOff val="-11613"/>
            <a:lumOff val="-784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D30D8-C9E1-4F86-9D92-70D1C789F311}">
      <dsp:nvSpPr>
        <dsp:cNvPr id="0" name=""/>
        <dsp:cNvSpPr/>
      </dsp:nvSpPr>
      <dsp:spPr>
        <a:xfrm>
          <a:off x="2333533" y="2045342"/>
          <a:ext cx="5851607" cy="2390302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-4505695"/>
              <a:satOff val="-11613"/>
              <a:lumOff val="-784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u="none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Según su clasificación</a:t>
          </a:r>
          <a:endParaRPr lang="es-EC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333533" y="2045342"/>
        <a:ext cx="2925803" cy="1069345"/>
      </dsp:txXfrm>
    </dsp:sp>
    <dsp:sp modelId="{E155BB5B-DFC7-41CA-9955-CBF90151339E}">
      <dsp:nvSpPr>
        <dsp:cNvPr id="0" name=""/>
        <dsp:cNvSpPr/>
      </dsp:nvSpPr>
      <dsp:spPr>
        <a:xfrm>
          <a:off x="1850510" y="2924058"/>
          <a:ext cx="1003779" cy="1178336"/>
        </a:xfrm>
        <a:prstGeom prst="pie">
          <a:avLst>
            <a:gd name="adj1" fmla="val 5400000"/>
            <a:gd name="adj2" fmla="val 16200000"/>
          </a:avLst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28BB7-395B-471F-BE2B-52BC2EB05A13}">
      <dsp:nvSpPr>
        <dsp:cNvPr id="0" name=""/>
        <dsp:cNvSpPr/>
      </dsp:nvSpPr>
      <dsp:spPr>
        <a:xfrm>
          <a:off x="2352399" y="2949569"/>
          <a:ext cx="5813875" cy="1414053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-6758543"/>
              <a:satOff val="-17419"/>
              <a:lumOff val="-11765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Cámara de la Industria de la Construcción, 2018</a:t>
          </a:r>
        </a:p>
        <a:p>
          <a:pPr marL="0" lvl="0" indent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</a:t>
          </a:r>
          <a:r>
            <a:rPr lang="es-EC" sz="12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onstrucción de alta calidad en infraestructura.</a:t>
          </a:r>
          <a:endParaRPr lang="es-EC" sz="9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9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352399" y="2949569"/>
        <a:ext cx="2906937" cy="1414053"/>
      </dsp:txXfrm>
    </dsp:sp>
    <dsp:sp modelId="{9909D0B9-0CBB-4634-A537-F7EBD277F84F}">
      <dsp:nvSpPr>
        <dsp:cNvPr id="0" name=""/>
        <dsp:cNvSpPr/>
      </dsp:nvSpPr>
      <dsp:spPr>
        <a:xfrm>
          <a:off x="5259337" y="0"/>
          <a:ext cx="2906937" cy="100377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u="none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Derecho a disfrutar y disponer.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u="none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Sujeto a restricciones legales. </a:t>
          </a:r>
        </a:p>
      </dsp:txBody>
      <dsp:txXfrm>
        <a:off x="5259337" y="0"/>
        <a:ext cx="2906937" cy="1003779"/>
      </dsp:txXfrm>
    </dsp:sp>
    <dsp:sp modelId="{7A385F0D-76D3-4DFC-BECD-57EDE0EBA416}">
      <dsp:nvSpPr>
        <dsp:cNvPr id="0" name=""/>
        <dsp:cNvSpPr/>
      </dsp:nvSpPr>
      <dsp:spPr>
        <a:xfrm>
          <a:off x="5259337" y="1003779"/>
          <a:ext cx="2906937" cy="100377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u="none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Públicos.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u="none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Privados.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u="none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Comunitarios.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u="none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Mixtos.</a:t>
          </a:r>
        </a:p>
      </dsp:txBody>
      <dsp:txXfrm>
        <a:off x="5259337" y="1003779"/>
        <a:ext cx="2906937" cy="1003779"/>
      </dsp:txXfrm>
    </dsp:sp>
    <dsp:sp modelId="{E7A2918A-3DC5-4D5A-B56A-7DB0B39A9867}">
      <dsp:nvSpPr>
        <dsp:cNvPr id="0" name=""/>
        <dsp:cNvSpPr/>
      </dsp:nvSpPr>
      <dsp:spPr>
        <a:xfrm>
          <a:off x="5235180" y="2021761"/>
          <a:ext cx="2906937" cy="100377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u="none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Terrenos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u="none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Bienes inmuebles </a:t>
          </a:r>
        </a:p>
      </dsp:txBody>
      <dsp:txXfrm>
        <a:off x="5235180" y="2021761"/>
        <a:ext cx="2906937" cy="10037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91B25-B0C0-4712-8E02-7026796BA511}">
      <dsp:nvSpPr>
        <dsp:cNvPr id="0" name=""/>
        <dsp:cNvSpPr/>
      </dsp:nvSpPr>
      <dsp:spPr>
        <a:xfrm>
          <a:off x="16481" y="0"/>
          <a:ext cx="2152141" cy="60913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Investigación no experimental </a:t>
          </a:r>
        </a:p>
      </dsp:txBody>
      <dsp:txXfrm>
        <a:off x="34322" y="17841"/>
        <a:ext cx="2116459" cy="573449"/>
      </dsp:txXfrm>
    </dsp:sp>
    <dsp:sp modelId="{9BADE82C-D62F-4847-A56D-B427DD200DE3}">
      <dsp:nvSpPr>
        <dsp:cNvPr id="0" name=""/>
        <dsp:cNvSpPr/>
      </dsp:nvSpPr>
      <dsp:spPr>
        <a:xfrm>
          <a:off x="2292789" y="107097"/>
          <a:ext cx="263233" cy="394937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292789" y="186084"/>
        <a:ext cx="184263" cy="236963"/>
      </dsp:txXfrm>
    </dsp:sp>
    <dsp:sp modelId="{50C32CD3-6BD3-4F3D-9033-C321311EC32C}">
      <dsp:nvSpPr>
        <dsp:cNvPr id="0" name=""/>
        <dsp:cNvSpPr/>
      </dsp:nvSpPr>
      <dsp:spPr>
        <a:xfrm>
          <a:off x="2665289" y="0"/>
          <a:ext cx="2242435" cy="609131"/>
        </a:xfrm>
        <a:prstGeom prst="roundRect">
          <a:avLst>
            <a:gd name="adj" fmla="val 10000"/>
          </a:avLst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Diseño Longitudinal </a:t>
          </a:r>
        </a:p>
      </dsp:txBody>
      <dsp:txXfrm>
        <a:off x="2683130" y="17841"/>
        <a:ext cx="2206753" cy="573449"/>
      </dsp:txXfrm>
    </dsp:sp>
    <dsp:sp modelId="{F0704F28-1F1C-46D1-B91E-FCDBD9B11A24}">
      <dsp:nvSpPr>
        <dsp:cNvPr id="0" name=""/>
        <dsp:cNvSpPr/>
      </dsp:nvSpPr>
      <dsp:spPr>
        <a:xfrm>
          <a:off x="5031192" y="107097"/>
          <a:ext cx="261751" cy="3949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0859535"/>
            <a:satOff val="-100000"/>
            <a:lumOff val="-8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>
            <a:solidFill>
              <a:schemeClr val="tx1"/>
            </a:solidFill>
          </a:endParaRPr>
        </a:p>
      </dsp:txBody>
      <dsp:txXfrm>
        <a:off x="5031192" y="186084"/>
        <a:ext cx="183226" cy="236963"/>
      </dsp:txXfrm>
    </dsp:sp>
    <dsp:sp modelId="{38C4B479-3F95-4EE8-8CC2-D2A5DD900961}">
      <dsp:nvSpPr>
        <dsp:cNvPr id="0" name=""/>
        <dsp:cNvSpPr/>
      </dsp:nvSpPr>
      <dsp:spPr>
        <a:xfrm>
          <a:off x="5401594" y="0"/>
          <a:ext cx="1990089" cy="609131"/>
        </a:xfrm>
        <a:prstGeom prst="roundRect">
          <a:avLst>
            <a:gd name="adj" fmla="val 10000"/>
          </a:avLst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Tipo Descriptivo</a:t>
          </a:r>
        </a:p>
      </dsp:txBody>
      <dsp:txXfrm>
        <a:off x="5419435" y="17841"/>
        <a:ext cx="1954407" cy="5734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2C62C-D715-4490-9244-DDA23258D297}">
      <dsp:nvSpPr>
        <dsp:cNvPr id="0" name=""/>
        <dsp:cNvSpPr/>
      </dsp:nvSpPr>
      <dsp:spPr>
        <a:xfrm>
          <a:off x="1142392" y="354227"/>
          <a:ext cx="2097965" cy="644987"/>
        </a:xfrm>
        <a:prstGeom prst="roundRect">
          <a:avLst>
            <a:gd name="adj" fmla="val 10000"/>
          </a:avLst>
        </a:prstGeom>
        <a:solidFill>
          <a:srgbClr val="4472C4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Enfoques de investigación </a:t>
          </a:r>
          <a:endParaRPr lang="es-EC" sz="12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161283" y="373118"/>
        <a:ext cx="2060183" cy="607205"/>
      </dsp:txXfrm>
    </dsp:sp>
    <dsp:sp modelId="{BDFBF850-D2B5-45C8-9179-D08BBBD817D4}">
      <dsp:nvSpPr>
        <dsp:cNvPr id="0" name=""/>
        <dsp:cNvSpPr/>
      </dsp:nvSpPr>
      <dsp:spPr>
        <a:xfrm rot="19626823">
          <a:off x="3188084" y="457771"/>
          <a:ext cx="652384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838108" y="41835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491725" y="494767"/>
        <a:ext cx="0" cy="0"/>
      </dsp:txXfrm>
    </dsp:sp>
    <dsp:sp modelId="{0730BCE9-9C6C-4CC4-87A9-62E49602114E}">
      <dsp:nvSpPr>
        <dsp:cNvPr id="0" name=""/>
        <dsp:cNvSpPr/>
      </dsp:nvSpPr>
      <dsp:spPr>
        <a:xfrm>
          <a:off x="3788197" y="0"/>
          <a:ext cx="2260476" cy="644987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Cuantitativo</a:t>
          </a:r>
        </a:p>
      </dsp:txBody>
      <dsp:txXfrm>
        <a:off x="3807088" y="18891"/>
        <a:ext cx="2222694" cy="607205"/>
      </dsp:txXfrm>
    </dsp:sp>
    <dsp:sp modelId="{84D7EAE8-4582-45E2-A6C5-6D4555DBDAF5}">
      <dsp:nvSpPr>
        <dsp:cNvPr id="0" name=""/>
        <dsp:cNvSpPr/>
      </dsp:nvSpPr>
      <dsp:spPr>
        <a:xfrm rot="2118096">
          <a:off x="3178640" y="828843"/>
          <a:ext cx="671272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838108" y="41835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510278" y="847285"/>
        <a:ext cx="0" cy="0"/>
      </dsp:txXfrm>
    </dsp:sp>
    <dsp:sp modelId="{1D4F4958-C0F1-4D1C-8C17-F417A5A2B6D9}">
      <dsp:nvSpPr>
        <dsp:cNvPr id="0" name=""/>
        <dsp:cNvSpPr/>
      </dsp:nvSpPr>
      <dsp:spPr>
        <a:xfrm>
          <a:off x="3788197" y="742142"/>
          <a:ext cx="2260476" cy="644987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Cualitativo</a:t>
          </a:r>
        </a:p>
      </dsp:txBody>
      <dsp:txXfrm>
        <a:off x="3807088" y="761033"/>
        <a:ext cx="2222694" cy="6072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005C3-6096-4C9D-BFDA-6484435E48AD}">
      <dsp:nvSpPr>
        <dsp:cNvPr id="0" name=""/>
        <dsp:cNvSpPr/>
      </dsp:nvSpPr>
      <dsp:spPr>
        <a:xfrm>
          <a:off x="3259" y="239831"/>
          <a:ext cx="1425058" cy="460864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Fuente de información</a:t>
          </a:r>
        </a:p>
      </dsp:txBody>
      <dsp:txXfrm>
        <a:off x="16757" y="253329"/>
        <a:ext cx="1398062" cy="433868"/>
      </dsp:txXfrm>
    </dsp:sp>
    <dsp:sp modelId="{72DCA79E-2CEA-47B2-BCC6-895E50431D80}">
      <dsp:nvSpPr>
        <dsp:cNvPr id="0" name=""/>
        <dsp:cNvSpPr/>
      </dsp:nvSpPr>
      <dsp:spPr>
        <a:xfrm>
          <a:off x="1570824" y="293556"/>
          <a:ext cx="302112" cy="353414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570824" y="364239"/>
        <a:ext cx="211478" cy="212048"/>
      </dsp:txXfrm>
    </dsp:sp>
    <dsp:sp modelId="{FAAB3770-AC95-4C38-A433-CBC45ABDB7D9}">
      <dsp:nvSpPr>
        <dsp:cNvPr id="0" name=""/>
        <dsp:cNvSpPr/>
      </dsp:nvSpPr>
      <dsp:spPr>
        <a:xfrm>
          <a:off x="1998341" y="239831"/>
          <a:ext cx="1425058" cy="460864"/>
        </a:xfrm>
        <a:prstGeom prst="roundRect">
          <a:avLst>
            <a:gd name="adj" fmla="val 10000"/>
          </a:avLst>
        </a:prstGeom>
        <a:solidFill>
          <a:srgbClr val="5B9BD5">
            <a:hueOff val="-2252848"/>
            <a:satOff val="-5806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Secundaria</a:t>
          </a:r>
        </a:p>
      </dsp:txBody>
      <dsp:txXfrm>
        <a:off x="2011839" y="253329"/>
        <a:ext cx="1398062" cy="433868"/>
      </dsp:txXfrm>
    </dsp:sp>
    <dsp:sp modelId="{31F3EEF2-5D62-4D0E-871C-CF935469E472}">
      <dsp:nvSpPr>
        <dsp:cNvPr id="0" name=""/>
        <dsp:cNvSpPr/>
      </dsp:nvSpPr>
      <dsp:spPr>
        <a:xfrm>
          <a:off x="3568106" y="293556"/>
          <a:ext cx="306777" cy="353414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hueOff val="-3379271"/>
            <a:satOff val="-8710"/>
            <a:lumOff val="-5883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568106" y="364239"/>
        <a:ext cx="214744" cy="212048"/>
      </dsp:txXfrm>
    </dsp:sp>
    <dsp:sp modelId="{49EFBDFD-E927-45C1-ADE7-7E5464FFBAD9}">
      <dsp:nvSpPr>
        <dsp:cNvPr id="0" name=""/>
        <dsp:cNvSpPr/>
      </dsp:nvSpPr>
      <dsp:spPr>
        <a:xfrm>
          <a:off x="4002225" y="239831"/>
          <a:ext cx="1425058" cy="460864"/>
        </a:xfrm>
        <a:prstGeom prst="roundRect">
          <a:avLst>
            <a:gd name="adj" fmla="val 10000"/>
          </a:avLst>
        </a:prstGeom>
        <a:solidFill>
          <a:srgbClr val="5B9BD5">
            <a:hueOff val="-4505695"/>
            <a:satOff val="-11613"/>
            <a:lumOff val="-784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Documentos</a:t>
          </a:r>
        </a:p>
      </dsp:txBody>
      <dsp:txXfrm>
        <a:off x="4015723" y="253329"/>
        <a:ext cx="1398062" cy="433868"/>
      </dsp:txXfrm>
    </dsp:sp>
    <dsp:sp modelId="{FB9B700C-D21E-4D92-B45C-37C795E28CCB}">
      <dsp:nvSpPr>
        <dsp:cNvPr id="0" name=""/>
        <dsp:cNvSpPr/>
      </dsp:nvSpPr>
      <dsp:spPr>
        <a:xfrm>
          <a:off x="5567589" y="293556"/>
          <a:ext cx="297447" cy="353414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5567589" y="364239"/>
        <a:ext cx="208213" cy="212048"/>
      </dsp:txXfrm>
    </dsp:sp>
    <dsp:sp modelId="{EC5DC738-0CD7-4A51-A58C-64EDE2E422E5}">
      <dsp:nvSpPr>
        <dsp:cNvPr id="0" name=""/>
        <dsp:cNvSpPr/>
      </dsp:nvSpPr>
      <dsp:spPr>
        <a:xfrm>
          <a:off x="5988506" y="239831"/>
          <a:ext cx="1425058" cy="460864"/>
        </a:xfrm>
        <a:prstGeom prst="roundRect">
          <a:avLst>
            <a:gd name="adj" fmla="val 10000"/>
          </a:avLst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Periódicos</a:t>
          </a:r>
        </a:p>
      </dsp:txBody>
      <dsp:txXfrm>
        <a:off x="6002004" y="253329"/>
        <a:ext cx="1398062" cy="4338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005C3-6096-4C9D-BFDA-6484435E48AD}">
      <dsp:nvSpPr>
        <dsp:cNvPr id="0" name=""/>
        <dsp:cNvSpPr/>
      </dsp:nvSpPr>
      <dsp:spPr>
        <a:xfrm>
          <a:off x="208" y="367285"/>
          <a:ext cx="1426762" cy="432048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Población</a:t>
          </a:r>
        </a:p>
      </dsp:txBody>
      <dsp:txXfrm>
        <a:off x="12862" y="379939"/>
        <a:ext cx="1401454" cy="406740"/>
      </dsp:txXfrm>
    </dsp:sp>
    <dsp:sp modelId="{72DCA79E-2CEA-47B2-BCC6-895E50431D80}">
      <dsp:nvSpPr>
        <dsp:cNvPr id="0" name=""/>
        <dsp:cNvSpPr/>
      </dsp:nvSpPr>
      <dsp:spPr>
        <a:xfrm>
          <a:off x="1571985" y="403492"/>
          <a:ext cx="307429" cy="359634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571985" y="475419"/>
        <a:ext cx="215200" cy="215780"/>
      </dsp:txXfrm>
    </dsp:sp>
    <dsp:sp modelId="{FAAB3770-AC95-4C38-A433-CBC45ABDB7D9}">
      <dsp:nvSpPr>
        <dsp:cNvPr id="0" name=""/>
        <dsp:cNvSpPr/>
      </dsp:nvSpPr>
      <dsp:spPr>
        <a:xfrm>
          <a:off x="2007027" y="367285"/>
          <a:ext cx="1450139" cy="432048"/>
        </a:xfrm>
        <a:prstGeom prst="roundRect">
          <a:avLst>
            <a:gd name="adj" fmla="val 10000"/>
          </a:avLst>
        </a:prstGeom>
        <a:solidFill>
          <a:srgbClr val="5B9BD5">
            <a:hueOff val="-2252848"/>
            <a:satOff val="-5806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rgbClr val="061A21"/>
              </a:solidFill>
            </a:rPr>
            <a:t>1.869 propiedades</a:t>
          </a:r>
          <a:endParaRPr lang="es-EC" sz="12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019681" y="379939"/>
        <a:ext cx="1424831" cy="4067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91B25-B0C0-4712-8E02-7026796BA511}">
      <dsp:nvSpPr>
        <dsp:cNvPr id="0" name=""/>
        <dsp:cNvSpPr/>
      </dsp:nvSpPr>
      <dsp:spPr>
        <a:xfrm>
          <a:off x="1025" y="0"/>
          <a:ext cx="2187324" cy="743946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Técnica de Recolección de Datos </a:t>
          </a:r>
        </a:p>
      </dsp:txBody>
      <dsp:txXfrm>
        <a:off x="22814" y="21789"/>
        <a:ext cx="2143746" cy="700368"/>
      </dsp:txXfrm>
    </dsp:sp>
    <dsp:sp modelId="{9BADE82C-D62F-4847-A56D-B427DD200DE3}">
      <dsp:nvSpPr>
        <dsp:cNvPr id="0" name=""/>
        <dsp:cNvSpPr/>
      </dsp:nvSpPr>
      <dsp:spPr>
        <a:xfrm>
          <a:off x="2407082" y="100744"/>
          <a:ext cx="463712" cy="542456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407082" y="209235"/>
        <a:ext cx="324598" cy="325474"/>
      </dsp:txXfrm>
    </dsp:sp>
    <dsp:sp modelId="{50C32CD3-6BD3-4F3D-9033-C321311EC32C}">
      <dsp:nvSpPr>
        <dsp:cNvPr id="0" name=""/>
        <dsp:cNvSpPr/>
      </dsp:nvSpPr>
      <dsp:spPr>
        <a:xfrm>
          <a:off x="3063279" y="0"/>
          <a:ext cx="2187324" cy="743946"/>
        </a:xfrm>
        <a:prstGeom prst="roundRect">
          <a:avLst>
            <a:gd name="adj" fmla="val 10000"/>
          </a:avLst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Observación </a:t>
          </a:r>
        </a:p>
      </dsp:txBody>
      <dsp:txXfrm>
        <a:off x="3085068" y="21789"/>
        <a:ext cx="2143746" cy="7003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91B25-B0C0-4712-8E02-7026796BA511}">
      <dsp:nvSpPr>
        <dsp:cNvPr id="0" name=""/>
        <dsp:cNvSpPr/>
      </dsp:nvSpPr>
      <dsp:spPr>
        <a:xfrm>
          <a:off x="1025" y="0"/>
          <a:ext cx="2187324" cy="743946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Instrumento de Recolección de Datos </a:t>
          </a:r>
        </a:p>
      </dsp:txBody>
      <dsp:txXfrm>
        <a:off x="22814" y="21789"/>
        <a:ext cx="2143746" cy="700368"/>
      </dsp:txXfrm>
    </dsp:sp>
    <dsp:sp modelId="{9BADE82C-D62F-4847-A56D-B427DD200DE3}">
      <dsp:nvSpPr>
        <dsp:cNvPr id="0" name=""/>
        <dsp:cNvSpPr/>
      </dsp:nvSpPr>
      <dsp:spPr>
        <a:xfrm>
          <a:off x="2407082" y="100744"/>
          <a:ext cx="463712" cy="542456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407082" y="209235"/>
        <a:ext cx="324598" cy="325474"/>
      </dsp:txXfrm>
    </dsp:sp>
    <dsp:sp modelId="{50C32CD3-6BD3-4F3D-9033-C321311EC32C}">
      <dsp:nvSpPr>
        <dsp:cNvPr id="0" name=""/>
        <dsp:cNvSpPr/>
      </dsp:nvSpPr>
      <dsp:spPr>
        <a:xfrm>
          <a:off x="3063279" y="0"/>
          <a:ext cx="2187324" cy="743946"/>
        </a:xfrm>
        <a:prstGeom prst="roundRect">
          <a:avLst>
            <a:gd name="adj" fmla="val 10000"/>
          </a:avLst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Ficha Hemerográfica </a:t>
          </a:r>
        </a:p>
      </dsp:txBody>
      <dsp:txXfrm>
        <a:off x="3085068" y="21789"/>
        <a:ext cx="2143746" cy="7003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2C62C-D715-4490-9244-DDA23258D297}">
      <dsp:nvSpPr>
        <dsp:cNvPr id="0" name=""/>
        <dsp:cNvSpPr/>
      </dsp:nvSpPr>
      <dsp:spPr>
        <a:xfrm>
          <a:off x="0" y="496672"/>
          <a:ext cx="2197169" cy="853859"/>
        </a:xfrm>
        <a:prstGeom prst="roundRect">
          <a:avLst>
            <a:gd name="adj" fmla="val 10000"/>
          </a:avLst>
        </a:prstGeom>
        <a:solidFill>
          <a:srgbClr val="4472C4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061A21"/>
              </a:solidFill>
            </a:rPr>
            <a:t>Técnicas de procesamiento de datos</a:t>
          </a:r>
          <a:endParaRPr lang="es-EC" sz="1200" b="1" kern="1200" dirty="0">
            <a:solidFill>
              <a:srgbClr val="061A21"/>
            </a:solidFill>
            <a:latin typeface="Calibri"/>
            <a:ea typeface="+mn-ea"/>
            <a:cs typeface="+mn-cs"/>
          </a:endParaRPr>
        </a:p>
      </dsp:txBody>
      <dsp:txXfrm>
        <a:off x="25009" y="521681"/>
        <a:ext cx="2147151" cy="803841"/>
      </dsp:txXfrm>
    </dsp:sp>
    <dsp:sp modelId="{BDFBF850-D2B5-45C8-9179-D08BBBD817D4}">
      <dsp:nvSpPr>
        <dsp:cNvPr id="0" name=""/>
        <dsp:cNvSpPr/>
      </dsp:nvSpPr>
      <dsp:spPr>
        <a:xfrm rot="19549479">
          <a:off x="2125174" y="648791"/>
          <a:ext cx="833859" cy="81219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838108" y="41835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513148" y="683864"/>
        <a:ext cx="0" cy="0"/>
      </dsp:txXfrm>
    </dsp:sp>
    <dsp:sp modelId="{0730BCE9-9C6C-4CC4-87A9-62E49602114E}">
      <dsp:nvSpPr>
        <dsp:cNvPr id="0" name=""/>
        <dsp:cNvSpPr/>
      </dsp:nvSpPr>
      <dsp:spPr>
        <a:xfrm>
          <a:off x="2887040" y="28270"/>
          <a:ext cx="2502765" cy="853859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l" defTabSz="361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rgbClr val="061A21"/>
              </a:solidFill>
            </a:rPr>
            <a:t>- Tablas de frecuencia</a:t>
          </a:r>
        </a:p>
        <a:p>
          <a:pPr marL="0" lvl="0" indent="0" algn="l" defTabSz="361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rgbClr val="061A21"/>
              </a:solidFill>
            </a:rPr>
            <a:t>- Tablas de doble entrada</a:t>
          </a:r>
        </a:p>
        <a:p>
          <a:pPr marL="0" lvl="0" indent="0" algn="l" defTabSz="361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rgbClr val="061A21"/>
              </a:solidFill>
            </a:rPr>
            <a:t>- Tabla de datos</a:t>
          </a:r>
        </a:p>
        <a:p>
          <a:pPr marL="0" lvl="0" indent="0" algn="l" defTabSz="361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rgbClr val="061A21"/>
              </a:solidFill>
            </a:rPr>
            <a:t>- Media, moda, promedio</a:t>
          </a:r>
          <a:endParaRPr lang="es-EC" sz="11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912049" y="53279"/>
        <a:ext cx="2452747" cy="803841"/>
      </dsp:txXfrm>
    </dsp:sp>
    <dsp:sp modelId="{84D7EAE8-4582-45E2-A6C5-6D4555DBDAF5}">
      <dsp:nvSpPr>
        <dsp:cNvPr id="0" name=""/>
        <dsp:cNvSpPr/>
      </dsp:nvSpPr>
      <dsp:spPr>
        <a:xfrm rot="2199831">
          <a:off x="2112092" y="1139761"/>
          <a:ext cx="860024" cy="81219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838108" y="41835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537696" y="1150285"/>
        <a:ext cx="0" cy="0"/>
      </dsp:txXfrm>
    </dsp:sp>
    <dsp:sp modelId="{1D4F4958-C0F1-4D1C-8C17-F417A5A2B6D9}">
      <dsp:nvSpPr>
        <dsp:cNvPr id="0" name=""/>
        <dsp:cNvSpPr/>
      </dsp:nvSpPr>
      <dsp:spPr>
        <a:xfrm>
          <a:off x="2887040" y="1010209"/>
          <a:ext cx="2502765" cy="853859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rgbClr val="061A21"/>
              </a:solidFill>
            </a:rPr>
            <a:t>- </a:t>
          </a:r>
          <a:r>
            <a:rPr lang="es-ES" sz="1100" kern="1200" dirty="0">
              <a:solidFill>
                <a:srgbClr val="061A21"/>
              </a:solidFill>
            </a:rPr>
            <a:t>Prueba de hipótesis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rgbClr val="061A21"/>
              </a:solidFill>
            </a:rPr>
            <a:t>-Prueba </a:t>
          </a:r>
          <a:r>
            <a:rPr lang="es-ES" sz="1100" i="1" kern="1200" dirty="0">
              <a:solidFill>
                <a:srgbClr val="061A21"/>
              </a:solidFill>
            </a:rPr>
            <a:t>t</a:t>
          </a:r>
          <a:r>
            <a:rPr lang="es-ES" sz="1100" kern="1200" dirty="0">
              <a:solidFill>
                <a:srgbClr val="061A21"/>
              </a:solidFill>
            </a:rPr>
            <a:t> para dos muestras suponiendo varianzas iguales, desiguales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rgbClr val="061A21"/>
              </a:solidFill>
            </a:rPr>
            <a:t>-Análisis de varianza (ANOVA) </a:t>
          </a:r>
          <a:endParaRPr lang="es-EC" sz="1100" kern="1200" dirty="0">
            <a:solidFill>
              <a:srgbClr val="061A21"/>
            </a:solidFill>
            <a:latin typeface="Calibri"/>
            <a:ea typeface="+mn-ea"/>
            <a:cs typeface="+mn-cs"/>
          </a:endParaRPr>
        </a:p>
      </dsp:txBody>
      <dsp:txXfrm>
        <a:off x="2912049" y="1035218"/>
        <a:ext cx="2452747" cy="803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pPr/>
              <a:t>2021/9/15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pPr/>
              <a:t>‹Nº›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7516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9717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9396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7542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0956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7782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4014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5629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2197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3439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3412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11252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00910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76716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8479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93566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20993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38225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24811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67153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51453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5961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13537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01656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41828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65000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002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25057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288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5998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2581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6423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4505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4209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037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0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-cursor_63438"/>
          <p:cNvSpPr>
            <a:spLocks noChangeAspect="1"/>
          </p:cNvSpPr>
          <p:nvPr userDrawn="1"/>
        </p:nvSpPr>
        <p:spPr bwMode="auto">
          <a:xfrm flipH="1">
            <a:off x="323528" y="214061"/>
            <a:ext cx="304843" cy="303389"/>
          </a:xfrm>
          <a:custGeom>
            <a:avLst/>
            <a:gdLst>
              <a:gd name="connsiteX0" fmla="*/ 36751 w 332960"/>
              <a:gd name="connsiteY0" fmla="*/ 238685 h 331372"/>
              <a:gd name="connsiteX1" fmla="*/ 92688 w 332960"/>
              <a:gd name="connsiteY1" fmla="*/ 294623 h 331372"/>
              <a:gd name="connsiteX2" fmla="*/ 75777 w 332960"/>
              <a:gd name="connsiteY2" fmla="*/ 311534 h 331372"/>
              <a:gd name="connsiteX3" fmla="*/ 38051 w 332960"/>
              <a:gd name="connsiteY3" fmla="*/ 305030 h 331372"/>
              <a:gd name="connsiteX4" fmla="*/ 14636 w 332960"/>
              <a:gd name="connsiteY4" fmla="*/ 328446 h 331372"/>
              <a:gd name="connsiteX5" fmla="*/ 2928 w 332960"/>
              <a:gd name="connsiteY5" fmla="*/ 328446 h 331372"/>
              <a:gd name="connsiteX6" fmla="*/ 2928 w 332960"/>
              <a:gd name="connsiteY6" fmla="*/ 316738 h 331372"/>
              <a:gd name="connsiteX7" fmla="*/ 26344 w 332960"/>
              <a:gd name="connsiteY7" fmla="*/ 293322 h 331372"/>
              <a:gd name="connsiteX8" fmla="*/ 19839 w 332960"/>
              <a:gd name="connsiteY8" fmla="*/ 258198 h 331372"/>
              <a:gd name="connsiteX9" fmla="*/ 21140 w 332960"/>
              <a:gd name="connsiteY9" fmla="*/ 254296 h 331372"/>
              <a:gd name="connsiteX10" fmla="*/ 36751 w 332960"/>
              <a:gd name="connsiteY10" fmla="*/ 238685 h 331372"/>
              <a:gd name="connsiteX11" fmla="*/ 132375 w 332960"/>
              <a:gd name="connsiteY11" fmla="*/ 143435 h 331372"/>
              <a:gd name="connsiteX12" fmla="*/ 187938 w 332960"/>
              <a:gd name="connsiteY12" fmla="*/ 200585 h 331372"/>
              <a:gd name="connsiteX13" fmla="*/ 105388 w 332960"/>
              <a:gd name="connsiteY13" fmla="*/ 281548 h 331372"/>
              <a:gd name="connsiteX14" fmla="*/ 49825 w 332960"/>
              <a:gd name="connsiteY14" fmla="*/ 225985 h 331372"/>
              <a:gd name="connsiteX15" fmla="*/ 209026 w 332960"/>
              <a:gd name="connsiteY15" fmla="*/ 12362 h 331372"/>
              <a:gd name="connsiteX16" fmla="*/ 223221 w 332960"/>
              <a:gd name="connsiteY16" fmla="*/ 12362 h 331372"/>
              <a:gd name="connsiteX17" fmla="*/ 223221 w 332960"/>
              <a:gd name="connsiteY17" fmla="*/ 25246 h 331372"/>
              <a:gd name="connsiteX18" fmla="*/ 216769 w 332960"/>
              <a:gd name="connsiteY18" fmla="*/ 31688 h 331372"/>
              <a:gd name="connsiteX19" fmla="*/ 230964 w 332960"/>
              <a:gd name="connsiteY19" fmla="*/ 45861 h 331372"/>
              <a:gd name="connsiteX20" fmla="*/ 243869 w 332960"/>
              <a:gd name="connsiteY20" fmla="*/ 32976 h 331372"/>
              <a:gd name="connsiteX21" fmla="*/ 246450 w 332960"/>
              <a:gd name="connsiteY21" fmla="*/ 31688 h 331372"/>
              <a:gd name="connsiteX22" fmla="*/ 250321 w 332960"/>
              <a:gd name="connsiteY22" fmla="*/ 32976 h 331372"/>
              <a:gd name="connsiteX23" fmla="*/ 299360 w 332960"/>
              <a:gd name="connsiteY23" fmla="*/ 81936 h 331372"/>
              <a:gd name="connsiteX24" fmla="*/ 299360 w 332960"/>
              <a:gd name="connsiteY24" fmla="*/ 88378 h 331372"/>
              <a:gd name="connsiteX25" fmla="*/ 201283 w 332960"/>
              <a:gd name="connsiteY25" fmla="*/ 186297 h 331372"/>
              <a:gd name="connsiteX26" fmla="*/ 145792 w 332960"/>
              <a:gd name="connsiteY26" fmla="*/ 130895 h 331372"/>
              <a:gd name="connsiteX27" fmla="*/ 206445 w 332960"/>
              <a:gd name="connsiteY27" fmla="*/ 70340 h 331372"/>
              <a:gd name="connsiteX28" fmla="*/ 192249 w 332960"/>
              <a:gd name="connsiteY28" fmla="*/ 56168 h 331372"/>
              <a:gd name="connsiteX29" fmla="*/ 117401 w 332960"/>
              <a:gd name="connsiteY29" fmla="*/ 130895 h 331372"/>
              <a:gd name="connsiteX30" fmla="*/ 110949 w 332960"/>
              <a:gd name="connsiteY30" fmla="*/ 133472 h 331372"/>
              <a:gd name="connsiteX31" fmla="*/ 104497 w 332960"/>
              <a:gd name="connsiteY31" fmla="*/ 130895 h 331372"/>
              <a:gd name="connsiteX32" fmla="*/ 104497 w 332960"/>
              <a:gd name="connsiteY32" fmla="*/ 118011 h 331372"/>
              <a:gd name="connsiteX33" fmla="*/ 209026 w 332960"/>
              <a:gd name="connsiteY33" fmla="*/ 12362 h 331372"/>
              <a:gd name="connsiteX34" fmla="*/ 304689 w 332960"/>
              <a:gd name="connsiteY34" fmla="*/ 0 h 331372"/>
              <a:gd name="connsiteX35" fmla="*/ 323809 w 332960"/>
              <a:gd name="connsiteY35" fmla="*/ 7844 h 331372"/>
              <a:gd name="connsiteX36" fmla="*/ 325116 w 332960"/>
              <a:gd name="connsiteY36" fmla="*/ 9151 h 331372"/>
              <a:gd name="connsiteX37" fmla="*/ 325116 w 332960"/>
              <a:gd name="connsiteY37" fmla="*/ 48372 h 331372"/>
              <a:gd name="connsiteX38" fmla="*/ 308121 w 332960"/>
              <a:gd name="connsiteY38" fmla="*/ 64060 h 331372"/>
              <a:gd name="connsiteX39" fmla="*/ 268900 w 332960"/>
              <a:gd name="connsiteY39" fmla="*/ 24839 h 331372"/>
              <a:gd name="connsiteX40" fmla="*/ 284588 w 332960"/>
              <a:gd name="connsiteY40" fmla="*/ 7844 h 331372"/>
              <a:gd name="connsiteX41" fmla="*/ 304689 w 332960"/>
              <a:gd name="connsiteY41" fmla="*/ 0 h 33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32960" h="331372">
                <a:moveTo>
                  <a:pt x="36751" y="238685"/>
                </a:moveTo>
                <a:cubicBezTo>
                  <a:pt x="36751" y="238685"/>
                  <a:pt x="36751" y="238685"/>
                  <a:pt x="92688" y="294623"/>
                </a:cubicBezTo>
                <a:cubicBezTo>
                  <a:pt x="92688" y="294623"/>
                  <a:pt x="92688" y="294623"/>
                  <a:pt x="75777" y="311534"/>
                </a:cubicBezTo>
                <a:cubicBezTo>
                  <a:pt x="75777" y="311534"/>
                  <a:pt x="75777" y="311534"/>
                  <a:pt x="38051" y="305030"/>
                </a:cubicBezTo>
                <a:cubicBezTo>
                  <a:pt x="38051" y="305030"/>
                  <a:pt x="38051" y="305030"/>
                  <a:pt x="14636" y="328446"/>
                </a:cubicBezTo>
                <a:cubicBezTo>
                  <a:pt x="10733" y="332348"/>
                  <a:pt x="5530" y="332348"/>
                  <a:pt x="2928" y="328446"/>
                </a:cubicBezTo>
                <a:cubicBezTo>
                  <a:pt x="-975" y="325844"/>
                  <a:pt x="-975" y="320640"/>
                  <a:pt x="2928" y="316738"/>
                </a:cubicBezTo>
                <a:cubicBezTo>
                  <a:pt x="2928" y="316738"/>
                  <a:pt x="2928" y="316738"/>
                  <a:pt x="26344" y="293322"/>
                </a:cubicBezTo>
                <a:cubicBezTo>
                  <a:pt x="26344" y="293322"/>
                  <a:pt x="26344" y="293322"/>
                  <a:pt x="19839" y="258198"/>
                </a:cubicBezTo>
                <a:cubicBezTo>
                  <a:pt x="19839" y="256897"/>
                  <a:pt x="19839" y="255597"/>
                  <a:pt x="21140" y="254296"/>
                </a:cubicBezTo>
                <a:cubicBezTo>
                  <a:pt x="21140" y="254296"/>
                  <a:pt x="21140" y="254296"/>
                  <a:pt x="36751" y="238685"/>
                </a:cubicBezTo>
                <a:close/>
                <a:moveTo>
                  <a:pt x="132375" y="143435"/>
                </a:moveTo>
                <a:lnTo>
                  <a:pt x="187938" y="200585"/>
                </a:lnTo>
                <a:lnTo>
                  <a:pt x="105388" y="281548"/>
                </a:lnTo>
                <a:lnTo>
                  <a:pt x="49825" y="225985"/>
                </a:lnTo>
                <a:close/>
                <a:moveTo>
                  <a:pt x="209026" y="12362"/>
                </a:moveTo>
                <a:cubicBezTo>
                  <a:pt x="212897" y="8497"/>
                  <a:pt x="219350" y="8497"/>
                  <a:pt x="223221" y="12362"/>
                </a:cubicBezTo>
                <a:cubicBezTo>
                  <a:pt x="225802" y="16227"/>
                  <a:pt x="225802" y="22669"/>
                  <a:pt x="223221" y="25246"/>
                </a:cubicBezTo>
                <a:cubicBezTo>
                  <a:pt x="223221" y="25246"/>
                  <a:pt x="223221" y="25246"/>
                  <a:pt x="216769" y="31688"/>
                </a:cubicBezTo>
                <a:cubicBezTo>
                  <a:pt x="216769" y="31688"/>
                  <a:pt x="216769" y="31688"/>
                  <a:pt x="230964" y="45861"/>
                </a:cubicBezTo>
                <a:cubicBezTo>
                  <a:pt x="230964" y="45861"/>
                  <a:pt x="230964" y="45861"/>
                  <a:pt x="243869" y="32976"/>
                </a:cubicBezTo>
                <a:cubicBezTo>
                  <a:pt x="245159" y="31688"/>
                  <a:pt x="245159" y="31688"/>
                  <a:pt x="246450" y="31688"/>
                </a:cubicBezTo>
                <a:cubicBezTo>
                  <a:pt x="247740" y="31688"/>
                  <a:pt x="249031" y="31688"/>
                  <a:pt x="250321" y="32976"/>
                </a:cubicBezTo>
                <a:cubicBezTo>
                  <a:pt x="250321" y="32976"/>
                  <a:pt x="250321" y="32976"/>
                  <a:pt x="299360" y="81936"/>
                </a:cubicBezTo>
                <a:cubicBezTo>
                  <a:pt x="300650" y="84513"/>
                  <a:pt x="300650" y="87090"/>
                  <a:pt x="299360" y="88378"/>
                </a:cubicBezTo>
                <a:cubicBezTo>
                  <a:pt x="299360" y="88378"/>
                  <a:pt x="299360" y="88378"/>
                  <a:pt x="201283" y="186297"/>
                </a:cubicBezTo>
                <a:cubicBezTo>
                  <a:pt x="201283" y="186297"/>
                  <a:pt x="201283" y="186297"/>
                  <a:pt x="145792" y="130895"/>
                </a:cubicBezTo>
                <a:cubicBezTo>
                  <a:pt x="145792" y="130895"/>
                  <a:pt x="145792" y="130895"/>
                  <a:pt x="206445" y="70340"/>
                </a:cubicBezTo>
                <a:cubicBezTo>
                  <a:pt x="206445" y="70340"/>
                  <a:pt x="206445" y="70340"/>
                  <a:pt x="192249" y="56168"/>
                </a:cubicBezTo>
                <a:cubicBezTo>
                  <a:pt x="192249" y="56168"/>
                  <a:pt x="192249" y="56168"/>
                  <a:pt x="117401" y="130895"/>
                </a:cubicBezTo>
                <a:cubicBezTo>
                  <a:pt x="116111" y="132184"/>
                  <a:pt x="113530" y="133472"/>
                  <a:pt x="110949" y="133472"/>
                </a:cubicBezTo>
                <a:cubicBezTo>
                  <a:pt x="108368" y="133472"/>
                  <a:pt x="107078" y="132184"/>
                  <a:pt x="104497" y="130895"/>
                </a:cubicBezTo>
                <a:cubicBezTo>
                  <a:pt x="100625" y="127030"/>
                  <a:pt x="100625" y="120588"/>
                  <a:pt x="104497" y="118011"/>
                </a:cubicBezTo>
                <a:cubicBezTo>
                  <a:pt x="104497" y="118011"/>
                  <a:pt x="104497" y="118011"/>
                  <a:pt x="209026" y="12362"/>
                </a:cubicBezTo>
                <a:close/>
                <a:moveTo>
                  <a:pt x="304689" y="0"/>
                </a:moveTo>
                <a:cubicBezTo>
                  <a:pt x="311716" y="0"/>
                  <a:pt x="318579" y="2614"/>
                  <a:pt x="323809" y="7844"/>
                </a:cubicBezTo>
                <a:cubicBezTo>
                  <a:pt x="323809" y="7844"/>
                  <a:pt x="323809" y="7844"/>
                  <a:pt x="325116" y="9151"/>
                </a:cubicBezTo>
                <a:cubicBezTo>
                  <a:pt x="335575" y="19610"/>
                  <a:pt x="335575" y="36605"/>
                  <a:pt x="325116" y="48372"/>
                </a:cubicBezTo>
                <a:lnTo>
                  <a:pt x="308121" y="64060"/>
                </a:lnTo>
                <a:cubicBezTo>
                  <a:pt x="308121" y="64060"/>
                  <a:pt x="308121" y="64060"/>
                  <a:pt x="268900" y="24839"/>
                </a:cubicBezTo>
                <a:cubicBezTo>
                  <a:pt x="268900" y="24839"/>
                  <a:pt x="268900" y="24839"/>
                  <a:pt x="284588" y="7844"/>
                </a:cubicBezTo>
                <a:cubicBezTo>
                  <a:pt x="290472" y="2614"/>
                  <a:pt x="297662" y="0"/>
                  <a:pt x="3046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092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30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4967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662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3352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58" r:id="rId4"/>
  </p:sldLayoutIdLst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18" Type="http://schemas.openxmlformats.org/officeDocument/2006/relationships/image" Target="../media/image3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svg"/><Relationship Id="rId19" Type="http://schemas.openxmlformats.org/officeDocument/2006/relationships/image" Target="../media/image40.jp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svg"/><Relationship Id="rId11" Type="http://schemas.openxmlformats.org/officeDocument/2006/relationships/image" Target="../media/image45.png"/><Relationship Id="rId5" Type="http://schemas.openxmlformats.org/officeDocument/2006/relationships/image" Target="../media/image34.png"/><Relationship Id="rId10" Type="http://schemas.openxmlformats.org/officeDocument/2006/relationships/image" Target="../media/image44.svg"/><Relationship Id="rId4" Type="http://schemas.openxmlformats.org/officeDocument/2006/relationships/image" Target="../media/image39.svg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39.sv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" Type="http://schemas.openxmlformats.org/officeDocument/2006/relationships/image" Target="../media/image47.png"/><Relationship Id="rId21" Type="http://schemas.openxmlformats.org/officeDocument/2006/relationships/image" Target="../media/image63.svg"/><Relationship Id="rId7" Type="http://schemas.openxmlformats.org/officeDocument/2006/relationships/image" Target="../media/image51.png"/><Relationship Id="rId12" Type="http://schemas.openxmlformats.org/officeDocument/2006/relationships/image" Target="../media/image38.png"/><Relationship Id="rId17" Type="http://schemas.openxmlformats.org/officeDocument/2006/relationships/image" Target="../media/image59.svg"/><Relationship Id="rId25" Type="http://schemas.openxmlformats.org/officeDocument/2006/relationships/image" Target="../media/image67.sv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svg"/><Relationship Id="rId11" Type="http://schemas.openxmlformats.org/officeDocument/2006/relationships/image" Target="../media/image55.svg"/><Relationship Id="rId24" Type="http://schemas.openxmlformats.org/officeDocument/2006/relationships/image" Target="../media/image66.png"/><Relationship Id="rId5" Type="http://schemas.openxmlformats.org/officeDocument/2006/relationships/image" Target="../media/image49.png"/><Relationship Id="rId15" Type="http://schemas.openxmlformats.org/officeDocument/2006/relationships/image" Target="../media/image57.svg"/><Relationship Id="rId23" Type="http://schemas.openxmlformats.org/officeDocument/2006/relationships/image" Target="../media/image65.svg"/><Relationship Id="rId10" Type="http://schemas.openxmlformats.org/officeDocument/2006/relationships/image" Target="../media/image54.png"/><Relationship Id="rId19" Type="http://schemas.openxmlformats.org/officeDocument/2006/relationships/image" Target="../media/image61.svg"/><Relationship Id="rId4" Type="http://schemas.openxmlformats.org/officeDocument/2006/relationships/image" Target="../media/image48.svg"/><Relationship Id="rId9" Type="http://schemas.openxmlformats.org/officeDocument/2006/relationships/image" Target="../media/image53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tm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diagramData" Target="../diagrams/data6.xml"/><Relationship Id="rId3" Type="http://schemas.openxmlformats.org/officeDocument/2006/relationships/diagramData" Target="../diagrams/data3.xml"/><Relationship Id="rId21" Type="http://schemas.openxmlformats.org/officeDocument/2006/relationships/diagramColors" Target="../diagrams/colors6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6" Type="http://schemas.openxmlformats.org/officeDocument/2006/relationships/diagramColors" Target="../diagrams/colors5.xml"/><Relationship Id="rId20" Type="http://schemas.openxmlformats.org/officeDocument/2006/relationships/diagramQuickStyle" Target="../diagrams/quickStyl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19" Type="http://schemas.openxmlformats.org/officeDocument/2006/relationships/diagramLayout" Target="../diagrams/layout6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Relationship Id="rId22" Type="http://schemas.microsoft.com/office/2007/relationships/diagramDrawing" Target="../diagrams/drawing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diagramColors" Target="../diagrams/colors8.xml"/><Relationship Id="rId18" Type="http://schemas.openxmlformats.org/officeDocument/2006/relationships/diagramLayout" Target="../diagrams/layout9.xml"/><Relationship Id="rId26" Type="http://schemas.microsoft.com/office/2007/relationships/diagramDrawing" Target="../diagrams/drawing10.xml"/><Relationship Id="rId3" Type="http://schemas.openxmlformats.org/officeDocument/2006/relationships/diagramData" Target="../diagrams/data7.xml"/><Relationship Id="rId21" Type="http://schemas.microsoft.com/office/2007/relationships/diagramDrawing" Target="../diagrams/drawing9.xml"/><Relationship Id="rId7" Type="http://schemas.microsoft.com/office/2007/relationships/diagramDrawing" Target="../diagrams/drawing7.xml"/><Relationship Id="rId12" Type="http://schemas.openxmlformats.org/officeDocument/2006/relationships/diagramQuickStyle" Target="../diagrams/quickStyle8.xml"/><Relationship Id="rId17" Type="http://schemas.openxmlformats.org/officeDocument/2006/relationships/diagramData" Target="../diagrams/data9.xml"/><Relationship Id="rId25" Type="http://schemas.openxmlformats.org/officeDocument/2006/relationships/diagramColors" Target="../diagrams/colors10.xml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71.emf"/><Relationship Id="rId20" Type="http://schemas.openxmlformats.org/officeDocument/2006/relationships/diagramColors" Target="../diagrams/colors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11" Type="http://schemas.openxmlformats.org/officeDocument/2006/relationships/diagramLayout" Target="../diagrams/layout8.xml"/><Relationship Id="rId24" Type="http://schemas.openxmlformats.org/officeDocument/2006/relationships/diagramQuickStyle" Target="../diagrams/quickStyle10.xml"/><Relationship Id="rId5" Type="http://schemas.openxmlformats.org/officeDocument/2006/relationships/diagramQuickStyle" Target="../diagrams/quickStyle7.xml"/><Relationship Id="rId15" Type="http://schemas.openxmlformats.org/officeDocument/2006/relationships/package" Target="../embeddings/Microsoft_Word_Document.docx"/><Relationship Id="rId23" Type="http://schemas.openxmlformats.org/officeDocument/2006/relationships/diagramLayout" Target="../diagrams/layout10.xml"/><Relationship Id="rId10" Type="http://schemas.openxmlformats.org/officeDocument/2006/relationships/diagramData" Target="../diagrams/data8.xml"/><Relationship Id="rId19" Type="http://schemas.openxmlformats.org/officeDocument/2006/relationships/diagramQuickStyle" Target="../diagrams/quickStyle9.xml"/><Relationship Id="rId4" Type="http://schemas.openxmlformats.org/officeDocument/2006/relationships/diagramLayout" Target="../diagrams/layout7.xml"/><Relationship Id="rId9" Type="http://schemas.microsoft.com/office/2007/relationships/hdphoto" Target="../media/hdphoto1.wdp"/><Relationship Id="rId14" Type="http://schemas.microsoft.com/office/2007/relationships/diagramDrawing" Target="../diagrams/drawing8.xml"/><Relationship Id="rId22" Type="http://schemas.openxmlformats.org/officeDocument/2006/relationships/diagramData" Target="../diagrams/data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7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7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7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7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7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7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3" Type="http://schemas.openxmlformats.org/officeDocument/2006/relationships/chart" Target="../charts/chart7.xml"/><Relationship Id="rId7" Type="http://schemas.openxmlformats.org/officeDocument/2006/relationships/package" Target="../embeddings/Microsoft_Word_Document9.docx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image" Target="../media/image80.emf"/><Relationship Id="rId4" Type="http://schemas.openxmlformats.org/officeDocument/2006/relationships/package" Target="../embeddings/Microsoft_Word_Document8.doc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88.svg"/><Relationship Id="rId12" Type="http://schemas.openxmlformats.org/officeDocument/2006/relationships/image" Target="../media/image93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87.png"/><Relationship Id="rId11" Type="http://schemas.openxmlformats.org/officeDocument/2006/relationships/image" Target="../media/image92.svg"/><Relationship Id="rId5" Type="http://schemas.openxmlformats.org/officeDocument/2006/relationships/image" Target="../media/image86.svg"/><Relationship Id="rId10" Type="http://schemas.openxmlformats.org/officeDocument/2006/relationships/image" Target="../media/image91.png"/><Relationship Id="rId4" Type="http://schemas.openxmlformats.org/officeDocument/2006/relationships/image" Target="../media/image17.png"/><Relationship Id="rId9" Type="http://schemas.openxmlformats.org/officeDocument/2006/relationships/image" Target="../media/image90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94.jpg"/><Relationship Id="rId4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8">
            <a:extLst>
              <a:ext uri="{FF2B5EF4-FFF2-40B4-BE49-F238E27FC236}">
                <a16:creationId xmlns:a16="http://schemas.microsoft.com/office/drawing/2014/main" id="{61BDEE73-17F4-45CD-898A-7439EFEB0BE0}"/>
              </a:ext>
            </a:extLst>
          </p:cNvPr>
          <p:cNvSpPr>
            <a:spLocks/>
          </p:cNvSpPr>
          <p:nvPr/>
        </p:nvSpPr>
        <p:spPr bwMode="auto">
          <a:xfrm>
            <a:off x="-2653808" y="1506677"/>
            <a:ext cx="4210051" cy="4211638"/>
          </a:xfrm>
          <a:custGeom>
            <a:avLst/>
            <a:gdLst>
              <a:gd name="T0" fmla="*/ 1045 w 2233"/>
              <a:gd name="T1" fmla="*/ 39 h 2233"/>
              <a:gd name="T2" fmla="*/ 1188 w 2233"/>
              <a:gd name="T3" fmla="*/ 39 h 2233"/>
              <a:gd name="T4" fmla="*/ 2193 w 2233"/>
              <a:gd name="T5" fmla="*/ 1044 h 2233"/>
              <a:gd name="T6" fmla="*/ 2193 w 2233"/>
              <a:gd name="T7" fmla="*/ 1188 h 2233"/>
              <a:gd name="T8" fmla="*/ 1188 w 2233"/>
              <a:gd name="T9" fmla="*/ 2193 h 2233"/>
              <a:gd name="T10" fmla="*/ 1045 w 2233"/>
              <a:gd name="T11" fmla="*/ 2193 h 2233"/>
              <a:gd name="T12" fmla="*/ 40 w 2233"/>
              <a:gd name="T13" fmla="*/ 1188 h 2233"/>
              <a:gd name="T14" fmla="*/ 40 w 2233"/>
              <a:gd name="T15" fmla="*/ 1044 h 2233"/>
              <a:gd name="T16" fmla="*/ 1045 w 2233"/>
              <a:gd name="T17" fmla="*/ 39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3" h="2233">
                <a:moveTo>
                  <a:pt x="1045" y="39"/>
                </a:moveTo>
                <a:cubicBezTo>
                  <a:pt x="1084" y="0"/>
                  <a:pt x="1149" y="0"/>
                  <a:pt x="1188" y="39"/>
                </a:cubicBezTo>
                <a:cubicBezTo>
                  <a:pt x="2193" y="1044"/>
                  <a:pt x="2193" y="1044"/>
                  <a:pt x="2193" y="1044"/>
                </a:cubicBezTo>
                <a:cubicBezTo>
                  <a:pt x="2233" y="1084"/>
                  <a:pt x="2233" y="1148"/>
                  <a:pt x="2193" y="1188"/>
                </a:cubicBezTo>
                <a:cubicBezTo>
                  <a:pt x="1188" y="2193"/>
                  <a:pt x="1188" y="2193"/>
                  <a:pt x="1188" y="2193"/>
                </a:cubicBezTo>
                <a:cubicBezTo>
                  <a:pt x="1149" y="2233"/>
                  <a:pt x="1084" y="2233"/>
                  <a:pt x="1045" y="2193"/>
                </a:cubicBezTo>
                <a:cubicBezTo>
                  <a:pt x="40" y="1188"/>
                  <a:pt x="40" y="1188"/>
                  <a:pt x="40" y="1188"/>
                </a:cubicBezTo>
                <a:cubicBezTo>
                  <a:pt x="0" y="1148"/>
                  <a:pt x="0" y="1084"/>
                  <a:pt x="40" y="1044"/>
                </a:cubicBezTo>
                <a:cubicBezTo>
                  <a:pt x="1045" y="39"/>
                  <a:pt x="1045" y="39"/>
                  <a:pt x="1045" y="39"/>
                </a:cubicBezTo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AF9838BD-1B24-499B-B12E-BC02BFB9ABAF}"/>
              </a:ext>
            </a:extLst>
          </p:cNvPr>
          <p:cNvSpPr>
            <a:spLocks/>
          </p:cNvSpPr>
          <p:nvPr/>
        </p:nvSpPr>
        <p:spPr bwMode="auto">
          <a:xfrm>
            <a:off x="-1677991" y="3144243"/>
            <a:ext cx="2489200" cy="2489200"/>
          </a:xfrm>
          <a:custGeom>
            <a:avLst/>
            <a:gdLst>
              <a:gd name="T0" fmla="*/ 617 w 1320"/>
              <a:gd name="T1" fmla="*/ 24 h 1320"/>
              <a:gd name="T2" fmla="*/ 702 w 1320"/>
              <a:gd name="T3" fmla="*/ 24 h 1320"/>
              <a:gd name="T4" fmla="*/ 1296 w 1320"/>
              <a:gd name="T5" fmla="*/ 618 h 1320"/>
              <a:gd name="T6" fmla="*/ 1296 w 1320"/>
              <a:gd name="T7" fmla="*/ 702 h 1320"/>
              <a:gd name="T8" fmla="*/ 702 w 1320"/>
              <a:gd name="T9" fmla="*/ 1297 h 1320"/>
              <a:gd name="T10" fmla="*/ 617 w 1320"/>
              <a:gd name="T11" fmla="*/ 1297 h 1320"/>
              <a:gd name="T12" fmla="*/ 23 w 1320"/>
              <a:gd name="T13" fmla="*/ 702 h 1320"/>
              <a:gd name="T14" fmla="*/ 23 w 1320"/>
              <a:gd name="T15" fmla="*/ 618 h 1320"/>
              <a:gd name="T16" fmla="*/ 617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7" y="24"/>
                </a:moveTo>
                <a:cubicBezTo>
                  <a:pt x="641" y="0"/>
                  <a:pt x="679" y="0"/>
                  <a:pt x="702" y="24"/>
                </a:cubicBezTo>
                <a:cubicBezTo>
                  <a:pt x="1296" y="618"/>
                  <a:pt x="1296" y="618"/>
                  <a:pt x="1296" y="618"/>
                </a:cubicBezTo>
                <a:cubicBezTo>
                  <a:pt x="1320" y="641"/>
                  <a:pt x="1320" y="679"/>
                  <a:pt x="1296" y="702"/>
                </a:cubicBezTo>
                <a:cubicBezTo>
                  <a:pt x="702" y="1297"/>
                  <a:pt x="702" y="1297"/>
                  <a:pt x="702" y="1297"/>
                </a:cubicBezTo>
                <a:cubicBezTo>
                  <a:pt x="679" y="1320"/>
                  <a:pt x="641" y="1320"/>
                  <a:pt x="617" y="1297"/>
                </a:cubicBezTo>
                <a:cubicBezTo>
                  <a:pt x="23" y="702"/>
                  <a:pt x="23" y="702"/>
                  <a:pt x="23" y="702"/>
                </a:cubicBezTo>
                <a:cubicBezTo>
                  <a:pt x="0" y="679"/>
                  <a:pt x="0" y="641"/>
                  <a:pt x="23" y="618"/>
                </a:cubicBezTo>
                <a:lnTo>
                  <a:pt x="617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5ECCEE00-8A74-404A-AAE2-E3BFA8073D6D}"/>
              </a:ext>
            </a:extLst>
          </p:cNvPr>
          <p:cNvSpPr>
            <a:spLocks/>
          </p:cNvSpPr>
          <p:nvPr/>
        </p:nvSpPr>
        <p:spPr bwMode="auto">
          <a:xfrm>
            <a:off x="-1570041" y="3253780"/>
            <a:ext cx="2271713" cy="2270125"/>
          </a:xfrm>
          <a:custGeom>
            <a:avLst/>
            <a:gdLst>
              <a:gd name="T0" fmla="*/ 603 w 1205"/>
              <a:gd name="T1" fmla="*/ 1204 h 1204"/>
              <a:gd name="T2" fmla="*/ 597 w 1205"/>
              <a:gd name="T3" fmla="*/ 1202 h 1204"/>
              <a:gd name="T4" fmla="*/ 3 w 1205"/>
              <a:gd name="T5" fmla="*/ 608 h 1204"/>
              <a:gd name="T6" fmla="*/ 3 w 1205"/>
              <a:gd name="T7" fmla="*/ 596 h 1204"/>
              <a:gd name="T8" fmla="*/ 597 w 1205"/>
              <a:gd name="T9" fmla="*/ 2 h 1204"/>
              <a:gd name="T10" fmla="*/ 603 w 1205"/>
              <a:gd name="T11" fmla="*/ 0 h 1204"/>
              <a:gd name="T12" fmla="*/ 608 w 1205"/>
              <a:gd name="T13" fmla="*/ 2 h 1204"/>
              <a:gd name="T14" fmla="*/ 1202 w 1205"/>
              <a:gd name="T15" fmla="*/ 596 h 1204"/>
              <a:gd name="T16" fmla="*/ 1202 w 1205"/>
              <a:gd name="T17" fmla="*/ 608 h 1204"/>
              <a:gd name="T18" fmla="*/ 608 w 1205"/>
              <a:gd name="T19" fmla="*/ 1202 h 1204"/>
              <a:gd name="T20" fmla="*/ 603 w 1205"/>
              <a:gd name="T21" fmla="*/ 1204 h 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05" h="1204">
                <a:moveTo>
                  <a:pt x="603" y="1204"/>
                </a:moveTo>
                <a:cubicBezTo>
                  <a:pt x="601" y="1204"/>
                  <a:pt x="599" y="1204"/>
                  <a:pt x="597" y="1202"/>
                </a:cubicBezTo>
                <a:cubicBezTo>
                  <a:pt x="3" y="608"/>
                  <a:pt x="3" y="608"/>
                  <a:pt x="3" y="608"/>
                </a:cubicBezTo>
                <a:cubicBezTo>
                  <a:pt x="0" y="605"/>
                  <a:pt x="0" y="600"/>
                  <a:pt x="3" y="596"/>
                </a:cubicBezTo>
                <a:cubicBezTo>
                  <a:pt x="597" y="2"/>
                  <a:pt x="597" y="2"/>
                  <a:pt x="597" y="2"/>
                </a:cubicBezTo>
                <a:cubicBezTo>
                  <a:pt x="599" y="0"/>
                  <a:pt x="601" y="0"/>
                  <a:pt x="603" y="0"/>
                </a:cubicBezTo>
                <a:cubicBezTo>
                  <a:pt x="604" y="0"/>
                  <a:pt x="606" y="0"/>
                  <a:pt x="608" y="2"/>
                </a:cubicBezTo>
                <a:cubicBezTo>
                  <a:pt x="1202" y="596"/>
                  <a:pt x="1202" y="596"/>
                  <a:pt x="1202" y="596"/>
                </a:cubicBezTo>
                <a:cubicBezTo>
                  <a:pt x="1205" y="600"/>
                  <a:pt x="1205" y="605"/>
                  <a:pt x="1202" y="608"/>
                </a:cubicBezTo>
                <a:cubicBezTo>
                  <a:pt x="608" y="1202"/>
                  <a:pt x="608" y="1202"/>
                  <a:pt x="608" y="1202"/>
                </a:cubicBezTo>
                <a:cubicBezTo>
                  <a:pt x="606" y="1204"/>
                  <a:pt x="604" y="1204"/>
                  <a:pt x="603" y="1204"/>
                </a:cubicBezTo>
                <a:close/>
              </a:path>
            </a:pathLst>
          </a:custGeom>
          <a:solidFill>
            <a:srgbClr val="01A8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0CFE1304-0B4D-45C7-84F9-0136BD991A6F}"/>
              </a:ext>
            </a:extLst>
          </p:cNvPr>
          <p:cNvSpPr>
            <a:spLocks/>
          </p:cNvSpPr>
          <p:nvPr/>
        </p:nvSpPr>
        <p:spPr bwMode="auto">
          <a:xfrm>
            <a:off x="42860" y="4190866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0694B747-8CB4-43E5-B1B1-BA8B20057549}"/>
              </a:ext>
            </a:extLst>
          </p:cNvPr>
          <p:cNvSpPr>
            <a:spLocks/>
          </p:cNvSpPr>
          <p:nvPr/>
        </p:nvSpPr>
        <p:spPr bwMode="auto">
          <a:xfrm>
            <a:off x="323528" y="1882725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4B35E376-4C85-4384-B657-D7E877221BFA}"/>
              </a:ext>
            </a:extLst>
          </p:cNvPr>
          <p:cNvSpPr>
            <a:spLocks/>
          </p:cNvSpPr>
          <p:nvPr/>
        </p:nvSpPr>
        <p:spPr bwMode="auto">
          <a:xfrm>
            <a:off x="623566" y="156363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34" name="Freeform 14">
            <a:extLst>
              <a:ext uri="{FF2B5EF4-FFF2-40B4-BE49-F238E27FC236}">
                <a16:creationId xmlns:a16="http://schemas.microsoft.com/office/drawing/2014/main" id="{C2528BDD-517C-4ED0-A3F1-E4A9800B3609}"/>
              </a:ext>
            </a:extLst>
          </p:cNvPr>
          <p:cNvSpPr>
            <a:spLocks/>
          </p:cNvSpPr>
          <p:nvPr/>
        </p:nvSpPr>
        <p:spPr bwMode="auto">
          <a:xfrm>
            <a:off x="8298621" y="1394642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35" name="Freeform 15">
            <a:extLst>
              <a:ext uri="{FF2B5EF4-FFF2-40B4-BE49-F238E27FC236}">
                <a16:creationId xmlns:a16="http://schemas.microsoft.com/office/drawing/2014/main" id="{C28DE111-A0C1-4C02-8913-12AB813E904C}"/>
              </a:ext>
            </a:extLst>
          </p:cNvPr>
          <p:cNvSpPr>
            <a:spLocks/>
          </p:cNvSpPr>
          <p:nvPr/>
        </p:nvSpPr>
        <p:spPr bwMode="auto">
          <a:xfrm>
            <a:off x="8776716" y="1394006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36" name="Freeform 16">
            <a:extLst>
              <a:ext uri="{FF2B5EF4-FFF2-40B4-BE49-F238E27FC236}">
                <a16:creationId xmlns:a16="http://schemas.microsoft.com/office/drawing/2014/main" id="{6D48056C-1F4D-4F10-959B-ABA6A340DD66}"/>
              </a:ext>
            </a:extLst>
          </p:cNvPr>
          <p:cNvSpPr>
            <a:spLocks/>
          </p:cNvSpPr>
          <p:nvPr/>
        </p:nvSpPr>
        <p:spPr bwMode="auto">
          <a:xfrm>
            <a:off x="8341180" y="1600717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6175ADC-9225-426C-98F5-4D5495B86700}"/>
              </a:ext>
            </a:extLst>
          </p:cNvPr>
          <p:cNvSpPr/>
          <p:nvPr/>
        </p:nvSpPr>
        <p:spPr>
          <a:xfrm>
            <a:off x="3893685" y="4895460"/>
            <a:ext cx="2307456" cy="223298"/>
          </a:xfrm>
          <a:prstGeom prst="rect">
            <a:avLst/>
          </a:prstGeom>
          <a:solidFill>
            <a:srgbClr val="007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8" name="TextBox 84">
            <a:extLst>
              <a:ext uri="{FF2B5EF4-FFF2-40B4-BE49-F238E27FC236}">
                <a16:creationId xmlns:a16="http://schemas.microsoft.com/office/drawing/2014/main" id="{398C3C36-3B5D-4482-B9A0-958EE7C0B616}"/>
              </a:ext>
            </a:extLst>
          </p:cNvPr>
          <p:cNvSpPr txBox="1"/>
          <p:nvPr/>
        </p:nvSpPr>
        <p:spPr>
          <a:xfrm>
            <a:off x="4745083" y="4895460"/>
            <a:ext cx="4924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2021</a:t>
            </a:r>
            <a:endParaRPr lang="es-EC" sz="1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zh-CN" altLang="en-US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293A7457-C709-4178-A377-F4A1AA58177E}"/>
              </a:ext>
            </a:extLst>
          </p:cNvPr>
          <p:cNvSpPr/>
          <p:nvPr/>
        </p:nvSpPr>
        <p:spPr>
          <a:xfrm>
            <a:off x="4256925" y="1158734"/>
            <a:ext cx="19442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6600" spc="300" dirty="0">
              <a:latin typeface="Agency FB" panose="020B0503020202020204" pitchFamily="34" charset="0"/>
              <a:cs typeface="+mn-ea"/>
              <a:sym typeface="+mn-lt"/>
            </a:endParaRPr>
          </a:p>
        </p:txBody>
      </p:sp>
      <p:pic>
        <p:nvPicPr>
          <p:cNvPr id="1026" name="Picture 2" descr="Universidad de las Fuerzas Armadas de Ecuador - Wikipedia, la enciclopedia  libre">
            <a:extLst>
              <a:ext uri="{FF2B5EF4-FFF2-40B4-BE49-F238E27FC236}">
                <a16:creationId xmlns:a16="http://schemas.microsoft.com/office/drawing/2014/main" id="{4A51E347-D500-4CD0-AC91-155633000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304" y="968613"/>
            <a:ext cx="1024622" cy="92728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175A9FB-3047-4847-875B-93835EFE5E8F}"/>
              </a:ext>
            </a:extLst>
          </p:cNvPr>
          <p:cNvSpPr txBox="1"/>
          <p:nvPr/>
        </p:nvSpPr>
        <p:spPr>
          <a:xfrm>
            <a:off x="207318" y="96911"/>
            <a:ext cx="92525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Arial"/>
                <a:ea typeface="微软雅黑"/>
                <a:cs typeface="+mn-cs"/>
              </a:rPr>
              <a:t>Universidad de las </a:t>
            </a:r>
            <a:r>
              <a:rPr kumimoji="0" lang="es-EC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Arial"/>
                <a:ea typeface="微软雅黑"/>
                <a:cs typeface="+mn-cs"/>
              </a:rPr>
              <a:t>Fuerzas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Arial"/>
                <a:ea typeface="微软雅黑"/>
                <a:cs typeface="+mn-cs"/>
              </a:rPr>
              <a:t> Armadas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Arial"/>
                <a:ea typeface="微软雅黑"/>
                <a:cs typeface="+mn-cs"/>
              </a:rPr>
              <a:t>ESPE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/>
                  </a:gs>
                </a:gsLst>
                <a:lin ang="5400000" scaled="1"/>
              </a:gra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5657087-F14F-45F5-878F-9AD6943AD200}"/>
              </a:ext>
            </a:extLst>
          </p:cNvPr>
          <p:cNvSpPr txBox="1"/>
          <p:nvPr/>
        </p:nvSpPr>
        <p:spPr>
          <a:xfrm>
            <a:off x="1332842" y="1882706"/>
            <a:ext cx="7008338" cy="3541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marR="0" lvl="0" indent="-197485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Departamento de Ciencias Económicas, Administrativas y del Comercio</a:t>
            </a:r>
          </a:p>
          <a:p>
            <a:pPr marL="449580" marR="0" lvl="0" indent="-197485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Trabajo de titulación,  </a:t>
            </a: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revio a la obtención del título </a:t>
            </a:r>
            <a:r>
              <a:rPr lang="es-E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Ingeniera 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Mercadotecnia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EC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Variación de precios en las propiedades de la parroquia de Sangolquí a causa del riesgo que representan los lahares del Volcán Cotopaxi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EC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Jiménez Quenguán, Adriana Vanessa</a:t>
            </a:r>
            <a:endParaRPr lang="es-EC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Sangolquí – Ecuador</a:t>
            </a:r>
            <a:endParaRPr lang="es-EC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49580" marR="0" lvl="0" indent="-197485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1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8" grpId="0" animBg="1"/>
      <p:bldP spid="20" grpId="0" animBg="1"/>
      <p:bldP spid="34" grpId="0" animBg="1"/>
      <p:bldP spid="35" grpId="0" animBg="1"/>
      <p:bldP spid="36" grpId="0" animBg="1"/>
      <p:bldP spid="37" grpId="0" animBg="1"/>
      <p:bldP spid="38" grpId="0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/>
          </p:cNvSpPr>
          <p:nvPr/>
        </p:nvSpPr>
        <p:spPr bwMode="auto">
          <a:xfrm>
            <a:off x="1259632" y="1203598"/>
            <a:ext cx="3131476" cy="96116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dirty="0">
              <a:solidFill>
                <a:schemeClr val="lt1"/>
              </a:solidFill>
            </a:endParaRPr>
          </a:p>
        </p:txBody>
      </p:sp>
      <p:sp>
        <p:nvSpPr>
          <p:cNvPr id="5" name="矩形 4"/>
          <p:cNvSpPr>
            <a:spLocks/>
          </p:cNvSpPr>
          <p:nvPr/>
        </p:nvSpPr>
        <p:spPr bwMode="auto">
          <a:xfrm>
            <a:off x="4689490" y="843558"/>
            <a:ext cx="3429856" cy="96116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59633" y="2499742"/>
            <a:ext cx="3131476" cy="14988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175"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200000"/>
              </a:lnSpc>
            </a:pPr>
            <a:r>
              <a:rPr lang="es-EC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Analizar la variación de precios en las propiedades de la Parroquia de Sangolquí a causa del riesgo que representan los lahares del Volcán Cotopaxi.</a:t>
            </a:r>
          </a:p>
        </p:txBody>
      </p:sp>
      <p:sp>
        <p:nvSpPr>
          <p:cNvPr id="11" name="矩形 10"/>
          <p:cNvSpPr/>
          <p:nvPr/>
        </p:nvSpPr>
        <p:spPr>
          <a:xfrm>
            <a:off x="4572000" y="1851670"/>
            <a:ext cx="3547346" cy="14988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175"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lnSpc>
                <a:spcPct val="200000"/>
              </a:lnSpc>
              <a:spcBef>
                <a:spcPts val="200"/>
              </a:spcBef>
              <a:buFontTx/>
              <a:buChar char="-"/>
            </a:pPr>
            <a:r>
              <a:rPr lang="es-E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Fundamentar con la literatura inherente la variación de precios por efecto del riesgo que representa la presencia de un posible desastre natural.</a:t>
            </a:r>
            <a:endParaRPr lang="es-EC" sz="11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 algn="just">
              <a:lnSpc>
                <a:spcPct val="200000"/>
              </a:lnSpc>
              <a:spcBef>
                <a:spcPts val="200"/>
              </a:spcBef>
              <a:buFontTx/>
              <a:buChar char="-"/>
            </a:pPr>
            <a:r>
              <a:rPr lang="es-E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Establecer la metodología que permita identificar si existe variación de precios en las propiedades de la parroquia de Sangolquí a causa del riesgo que representan los lahares del Volcán Cotopaxi. </a:t>
            </a:r>
            <a:endParaRPr lang="es-EC" sz="11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259632" y="552269"/>
            <a:ext cx="6859714" cy="653691"/>
            <a:chOff x="539354" y="1486379"/>
            <a:chExt cx="5532897" cy="653691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B3432B9-0ADB-46EA-B6C4-095223392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54" y="1812868"/>
              <a:ext cx="2525781" cy="3264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9pPr>
            </a:lstStyle>
            <a:p>
              <a:pPr lvl="0" algn="ctr"/>
              <a:r>
                <a:rPr lang="es-EC" altLang="zh-CN" sz="2000" b="1" dirty="0">
                  <a:solidFill>
                    <a:schemeClr val="bg1"/>
                  </a:solidFill>
                </a:rPr>
                <a:t>Objetivo General</a:t>
              </a:r>
              <a:endParaRPr kumimoji="0" lang="es-EC" altLang="zh-CN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B3432B9-0ADB-46EA-B6C4-095223392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533" y="1486379"/>
              <a:ext cx="2759718" cy="32648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9pPr>
            </a:lstStyle>
            <a:p>
              <a:pPr lvl="0" algn="ctr"/>
              <a:r>
                <a:rPr lang="es-EC" altLang="zh-CN" sz="2000" b="1" dirty="0">
                  <a:solidFill>
                    <a:schemeClr val="bg1"/>
                  </a:solidFill>
                </a:rPr>
                <a:t>Objetivos Específicos</a:t>
              </a: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3058366" y="1489237"/>
              <a:ext cx="254206" cy="650833"/>
            </a:xfrm>
            <a:custGeom>
              <a:avLst/>
              <a:gdLst>
                <a:gd name="connsiteX0" fmla="*/ 0 w 346710"/>
                <a:gd name="connsiteY0" fmla="*/ 426720 h 853440"/>
                <a:gd name="connsiteX1" fmla="*/ 0 w 346710"/>
                <a:gd name="connsiteY1" fmla="*/ 853440 h 853440"/>
                <a:gd name="connsiteX2" fmla="*/ 346710 w 346710"/>
                <a:gd name="connsiteY2" fmla="*/ 426720 h 853440"/>
                <a:gd name="connsiteX3" fmla="*/ 346710 w 346710"/>
                <a:gd name="connsiteY3" fmla="*/ 0 h 853440"/>
                <a:gd name="connsiteX4" fmla="*/ 0 w 346710"/>
                <a:gd name="connsiteY4" fmla="*/ 426720 h 853440"/>
                <a:gd name="connsiteX0" fmla="*/ 0 w 346710"/>
                <a:gd name="connsiteY0" fmla="*/ 436245 h 862965"/>
                <a:gd name="connsiteX1" fmla="*/ 0 w 346710"/>
                <a:gd name="connsiteY1" fmla="*/ 862965 h 862965"/>
                <a:gd name="connsiteX2" fmla="*/ 346710 w 346710"/>
                <a:gd name="connsiteY2" fmla="*/ 436245 h 862965"/>
                <a:gd name="connsiteX3" fmla="*/ 342900 w 346710"/>
                <a:gd name="connsiteY3" fmla="*/ 0 h 862965"/>
                <a:gd name="connsiteX4" fmla="*/ 0 w 346710"/>
                <a:gd name="connsiteY4" fmla="*/ 436245 h 862965"/>
                <a:gd name="connsiteX0" fmla="*/ 1905 w 348615"/>
                <a:gd name="connsiteY0" fmla="*/ 436245 h 870585"/>
                <a:gd name="connsiteX1" fmla="*/ 0 w 348615"/>
                <a:gd name="connsiteY1" fmla="*/ 870585 h 870585"/>
                <a:gd name="connsiteX2" fmla="*/ 348615 w 348615"/>
                <a:gd name="connsiteY2" fmla="*/ 436245 h 870585"/>
                <a:gd name="connsiteX3" fmla="*/ 344805 w 348615"/>
                <a:gd name="connsiteY3" fmla="*/ 0 h 870585"/>
                <a:gd name="connsiteX4" fmla="*/ 1905 w 348615"/>
                <a:gd name="connsiteY4" fmla="*/ 436245 h 870585"/>
                <a:gd name="connsiteX0" fmla="*/ 0 w 350520"/>
                <a:gd name="connsiteY0" fmla="*/ 438150 h 870585"/>
                <a:gd name="connsiteX1" fmla="*/ 1905 w 350520"/>
                <a:gd name="connsiteY1" fmla="*/ 870585 h 870585"/>
                <a:gd name="connsiteX2" fmla="*/ 350520 w 350520"/>
                <a:gd name="connsiteY2" fmla="*/ 436245 h 870585"/>
                <a:gd name="connsiteX3" fmla="*/ 346710 w 350520"/>
                <a:gd name="connsiteY3" fmla="*/ 0 h 870585"/>
                <a:gd name="connsiteX4" fmla="*/ 0 w 350520"/>
                <a:gd name="connsiteY4" fmla="*/ 438150 h 870585"/>
                <a:gd name="connsiteX0" fmla="*/ 0 w 356235"/>
                <a:gd name="connsiteY0" fmla="*/ 438150 h 870585"/>
                <a:gd name="connsiteX1" fmla="*/ 7620 w 356235"/>
                <a:gd name="connsiteY1" fmla="*/ 870585 h 870585"/>
                <a:gd name="connsiteX2" fmla="*/ 356235 w 356235"/>
                <a:gd name="connsiteY2" fmla="*/ 436245 h 870585"/>
                <a:gd name="connsiteX3" fmla="*/ 352425 w 356235"/>
                <a:gd name="connsiteY3" fmla="*/ 0 h 870585"/>
                <a:gd name="connsiteX4" fmla="*/ 0 w 356235"/>
                <a:gd name="connsiteY4" fmla="*/ 438150 h 870585"/>
                <a:gd name="connsiteX0" fmla="*/ 0 w 356235"/>
                <a:gd name="connsiteY0" fmla="*/ 438150 h 870585"/>
                <a:gd name="connsiteX1" fmla="*/ 3810 w 356235"/>
                <a:gd name="connsiteY1" fmla="*/ 870585 h 870585"/>
                <a:gd name="connsiteX2" fmla="*/ 356235 w 356235"/>
                <a:gd name="connsiteY2" fmla="*/ 436245 h 870585"/>
                <a:gd name="connsiteX3" fmla="*/ 352425 w 356235"/>
                <a:gd name="connsiteY3" fmla="*/ 0 h 870585"/>
                <a:gd name="connsiteX4" fmla="*/ 0 w 356235"/>
                <a:gd name="connsiteY4" fmla="*/ 438150 h 870585"/>
                <a:gd name="connsiteX0" fmla="*/ 0 w 356288"/>
                <a:gd name="connsiteY0" fmla="*/ 434344 h 866779"/>
                <a:gd name="connsiteX1" fmla="*/ 3810 w 356288"/>
                <a:gd name="connsiteY1" fmla="*/ 866779 h 866779"/>
                <a:gd name="connsiteX2" fmla="*/ 356235 w 356288"/>
                <a:gd name="connsiteY2" fmla="*/ 432439 h 866779"/>
                <a:gd name="connsiteX3" fmla="*/ 356288 w 356288"/>
                <a:gd name="connsiteY3" fmla="*/ 0 h 866779"/>
                <a:gd name="connsiteX4" fmla="*/ 0 w 356288"/>
                <a:gd name="connsiteY4" fmla="*/ 434344 h 86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288" h="866779">
                  <a:moveTo>
                    <a:pt x="0" y="434344"/>
                  </a:moveTo>
                  <a:lnTo>
                    <a:pt x="3810" y="866779"/>
                  </a:lnTo>
                  <a:lnTo>
                    <a:pt x="356235" y="432439"/>
                  </a:lnTo>
                  <a:cubicBezTo>
                    <a:pt x="356253" y="288293"/>
                    <a:pt x="356270" y="144146"/>
                    <a:pt x="356288" y="0"/>
                  </a:cubicBezTo>
                  <a:lnTo>
                    <a:pt x="0" y="43434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>
                    <a:lumMod val="92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s-EC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128316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40000"/>
    </mc:Choice>
    <mc:Fallback xmlns="">
      <p:transition advTm="4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339752" y="3161120"/>
            <a:ext cx="4392488" cy="14988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175"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200000"/>
              </a:lnSpc>
            </a:pPr>
            <a:r>
              <a:rPr lang="es-MX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H1: Existe disminución de precios en las propiedades de la Parroquia de Sangolquí a causa del riesgo que representan los lahares del Volcán Cotopaxi.</a:t>
            </a:r>
            <a:endParaRPr lang="es-EC" sz="11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B3432B9-0ADB-46EA-B6C4-0952233924CC}"/>
              </a:ext>
            </a:extLst>
          </p:cNvPr>
          <p:cNvSpPr>
            <a:spLocks/>
          </p:cNvSpPr>
          <p:nvPr/>
        </p:nvSpPr>
        <p:spPr bwMode="auto">
          <a:xfrm>
            <a:off x="2339751" y="1190486"/>
            <a:ext cx="4392488" cy="326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lvl="0" algn="ctr"/>
            <a:r>
              <a:rPr lang="es-EC" altLang="zh-CN" sz="2000" b="1" dirty="0">
                <a:solidFill>
                  <a:schemeClr val="bg1"/>
                </a:solidFill>
              </a:rPr>
              <a:t>Hipótesis </a:t>
            </a:r>
            <a:endParaRPr kumimoji="0" lang="es-EC" altLang="zh-CN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55576" y="320065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s-EC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Hipótesis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5404B70-05AE-48EC-8057-C6A81D161020}"/>
              </a:ext>
            </a:extLst>
          </p:cNvPr>
          <p:cNvSpPr/>
          <p:nvPr/>
        </p:nvSpPr>
        <p:spPr>
          <a:xfrm>
            <a:off x="2333941" y="1517267"/>
            <a:ext cx="4392488" cy="14988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98531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40000"/>
    </mc:Choice>
    <mc:Fallback xmlns="">
      <p:transition advTm="4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/>
          <p:nvPr/>
        </p:nvGrpSpPr>
        <p:grpSpPr>
          <a:xfrm>
            <a:off x="4234476" y="562770"/>
            <a:ext cx="4081939" cy="3873702"/>
            <a:chOff x="4806253" y="1988840"/>
            <a:chExt cx="4252259" cy="3403991"/>
          </a:xfrm>
        </p:grpSpPr>
        <p:sp>
          <p:nvSpPr>
            <p:cNvPr id="44" name="Oval 8"/>
            <p:cNvSpPr/>
            <p:nvPr/>
          </p:nvSpPr>
          <p:spPr>
            <a:xfrm>
              <a:off x="4806253" y="2741793"/>
              <a:ext cx="613472" cy="613472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Group 50"/>
            <p:cNvGrpSpPr/>
            <p:nvPr/>
          </p:nvGrpSpPr>
          <p:grpSpPr>
            <a:xfrm>
              <a:off x="4806253" y="3437836"/>
              <a:ext cx="613472" cy="961618"/>
              <a:chOff x="4806253" y="3437836"/>
              <a:chExt cx="613472" cy="961618"/>
            </a:xfrm>
          </p:grpSpPr>
          <p:sp>
            <p:nvSpPr>
              <p:cNvPr id="42" name="Oval 11"/>
              <p:cNvSpPr/>
              <p:nvPr/>
            </p:nvSpPr>
            <p:spPr>
              <a:xfrm>
                <a:off x="4806253" y="3437836"/>
                <a:ext cx="613472" cy="613472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12"/>
              <p:cNvSpPr>
                <a:spLocks/>
              </p:cNvSpPr>
              <p:nvPr/>
            </p:nvSpPr>
            <p:spPr bwMode="auto">
              <a:xfrm>
                <a:off x="5003891" y="4174066"/>
                <a:ext cx="197601" cy="225388"/>
              </a:xfrm>
              <a:custGeom>
                <a:avLst/>
                <a:gdLst>
                  <a:gd name="T0" fmla="*/ 145512959 w 21600"/>
                  <a:gd name="T1" fmla="*/ 203073433 h 21600"/>
                  <a:gd name="T2" fmla="*/ 145802623 w 21600"/>
                  <a:gd name="T3" fmla="*/ 194761133 h 21600"/>
                  <a:gd name="T4" fmla="*/ 145802623 w 21600"/>
                  <a:gd name="T5" fmla="*/ 125373600 h 21600"/>
                  <a:gd name="T6" fmla="*/ 104926995 w 21600"/>
                  <a:gd name="T7" fmla="*/ 39943277 h 21600"/>
                  <a:gd name="T8" fmla="*/ 105749513 w 21600"/>
                  <a:gd name="T9" fmla="*/ 31392540 h 21600"/>
                  <a:gd name="T10" fmla="*/ 84532065 w 21600"/>
                  <a:gd name="T11" fmla="*/ 0 h 21600"/>
                  <a:gd name="T12" fmla="*/ 63314533 w 21600"/>
                  <a:gd name="T13" fmla="*/ 31392540 h 21600"/>
                  <a:gd name="T14" fmla="*/ 64145452 w 21600"/>
                  <a:gd name="T15" fmla="*/ 39996478 h 21600"/>
                  <a:gd name="T16" fmla="*/ 23363023 w 21600"/>
                  <a:gd name="T17" fmla="*/ 125385918 h 21600"/>
                  <a:gd name="T18" fmla="*/ 23363023 w 21600"/>
                  <a:gd name="T19" fmla="*/ 194761133 h 21600"/>
                  <a:gd name="T20" fmla="*/ 23645246 w 21600"/>
                  <a:gd name="T21" fmla="*/ 203100602 h 21600"/>
                  <a:gd name="T22" fmla="*/ 0 w 21600"/>
                  <a:gd name="T23" fmla="*/ 236998693 h 21600"/>
                  <a:gd name="T24" fmla="*/ 9272957 w 21600"/>
                  <a:gd name="T25" fmla="*/ 250706436 h 21600"/>
                  <a:gd name="T26" fmla="*/ 63534281 w 21600"/>
                  <a:gd name="T27" fmla="*/ 250706436 h 21600"/>
                  <a:gd name="T28" fmla="*/ 63314533 w 21600"/>
                  <a:gd name="T29" fmla="*/ 254962705 h 21600"/>
                  <a:gd name="T30" fmla="*/ 84532065 w 21600"/>
                  <a:gd name="T31" fmla="*/ 286355233 h 21600"/>
                  <a:gd name="T32" fmla="*/ 105749513 w 21600"/>
                  <a:gd name="T33" fmla="*/ 254962705 h 21600"/>
                  <a:gd name="T34" fmla="*/ 105529766 w 21600"/>
                  <a:gd name="T35" fmla="*/ 250706436 h 21600"/>
                  <a:gd name="T36" fmla="*/ 159908522 w 21600"/>
                  <a:gd name="T37" fmla="*/ 250706436 h 21600"/>
                  <a:gd name="T38" fmla="*/ 169173962 w 21600"/>
                  <a:gd name="T39" fmla="*/ 236998693 h 21600"/>
                  <a:gd name="T40" fmla="*/ 145512959 w 21600"/>
                  <a:gd name="T41" fmla="*/ 203073433 h 21600"/>
                  <a:gd name="T42" fmla="*/ 72721479 w 21600"/>
                  <a:gd name="T43" fmla="*/ 31392540 h 21600"/>
                  <a:gd name="T44" fmla="*/ 84532065 w 21600"/>
                  <a:gd name="T45" fmla="*/ 13920288 h 21600"/>
                  <a:gd name="T46" fmla="*/ 96343451 w 21600"/>
                  <a:gd name="T47" fmla="*/ 31392540 h 21600"/>
                  <a:gd name="T48" fmla="*/ 95802281 w 21600"/>
                  <a:gd name="T49" fmla="*/ 36338135 h 21600"/>
                  <a:gd name="T50" fmla="*/ 84587024 w 21600"/>
                  <a:gd name="T51" fmla="*/ 34799986 h 21600"/>
                  <a:gd name="T52" fmla="*/ 73269292 w 21600"/>
                  <a:gd name="T53" fmla="*/ 36364156 h 21600"/>
                  <a:gd name="T54" fmla="*/ 72721479 w 21600"/>
                  <a:gd name="T55" fmla="*/ 31392540 h 21600"/>
                  <a:gd name="T56" fmla="*/ 72721479 w 21600"/>
                  <a:gd name="T57" fmla="*/ 31392540 h 216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1600" h="21600">
                    <a:moveTo>
                      <a:pt x="18579" y="15318"/>
                    </a:moveTo>
                    <a:cubicBezTo>
                      <a:pt x="18603" y="15119"/>
                      <a:pt x="18616" y="14912"/>
                      <a:pt x="18616" y="14691"/>
                    </a:cubicBezTo>
                    <a:lnTo>
                      <a:pt x="18616" y="9457"/>
                    </a:lnTo>
                    <a:cubicBezTo>
                      <a:pt x="18616" y="6480"/>
                      <a:pt x="16437" y="3949"/>
                      <a:pt x="13397" y="3013"/>
                    </a:cubicBezTo>
                    <a:cubicBezTo>
                      <a:pt x="13464" y="2807"/>
                      <a:pt x="13502" y="2592"/>
                      <a:pt x="13502" y="2368"/>
                    </a:cubicBezTo>
                    <a:cubicBezTo>
                      <a:pt x="13502" y="1061"/>
                      <a:pt x="12289" y="0"/>
                      <a:pt x="10793" y="0"/>
                    </a:cubicBezTo>
                    <a:cubicBezTo>
                      <a:pt x="9297" y="0"/>
                      <a:pt x="8084" y="1060"/>
                      <a:pt x="8084" y="2368"/>
                    </a:cubicBezTo>
                    <a:cubicBezTo>
                      <a:pt x="8084" y="2593"/>
                      <a:pt x="8122" y="2810"/>
                      <a:pt x="8190" y="3017"/>
                    </a:cubicBezTo>
                    <a:cubicBezTo>
                      <a:pt x="5156" y="3956"/>
                      <a:pt x="2983" y="6484"/>
                      <a:pt x="2983" y="9458"/>
                    </a:cubicBezTo>
                    <a:lnTo>
                      <a:pt x="2983" y="14691"/>
                    </a:lnTo>
                    <a:cubicBezTo>
                      <a:pt x="2983" y="14912"/>
                      <a:pt x="2996" y="15121"/>
                      <a:pt x="3019" y="15320"/>
                    </a:cubicBezTo>
                    <a:lnTo>
                      <a:pt x="0" y="17877"/>
                    </a:lnTo>
                    <a:cubicBezTo>
                      <a:pt x="0" y="18448"/>
                      <a:pt x="530" y="18911"/>
                      <a:pt x="1184" y="18911"/>
                    </a:cubicBezTo>
                    <a:lnTo>
                      <a:pt x="8112" y="18911"/>
                    </a:lnTo>
                    <a:cubicBezTo>
                      <a:pt x="8096" y="19017"/>
                      <a:pt x="8084" y="19123"/>
                      <a:pt x="8084" y="19232"/>
                    </a:cubicBezTo>
                    <a:cubicBezTo>
                      <a:pt x="8084" y="20540"/>
                      <a:pt x="9297" y="21600"/>
                      <a:pt x="10793" y="21600"/>
                    </a:cubicBezTo>
                    <a:cubicBezTo>
                      <a:pt x="12289" y="21600"/>
                      <a:pt x="13502" y="20540"/>
                      <a:pt x="13502" y="19232"/>
                    </a:cubicBezTo>
                    <a:cubicBezTo>
                      <a:pt x="13502" y="19123"/>
                      <a:pt x="13490" y="19016"/>
                      <a:pt x="13474" y="18911"/>
                    </a:cubicBezTo>
                    <a:lnTo>
                      <a:pt x="20417" y="18911"/>
                    </a:lnTo>
                    <a:cubicBezTo>
                      <a:pt x="21070" y="18911"/>
                      <a:pt x="21600" y="18448"/>
                      <a:pt x="21600" y="17877"/>
                    </a:cubicBezTo>
                    <a:lnTo>
                      <a:pt x="18579" y="15318"/>
                    </a:lnTo>
                    <a:close/>
                    <a:moveTo>
                      <a:pt x="9285" y="2368"/>
                    </a:moveTo>
                    <a:cubicBezTo>
                      <a:pt x="9285" y="1641"/>
                      <a:pt x="9962" y="1050"/>
                      <a:pt x="10793" y="1050"/>
                    </a:cubicBezTo>
                    <a:cubicBezTo>
                      <a:pt x="11624" y="1050"/>
                      <a:pt x="12301" y="1641"/>
                      <a:pt x="12301" y="2368"/>
                    </a:cubicBezTo>
                    <a:cubicBezTo>
                      <a:pt x="12301" y="2498"/>
                      <a:pt x="12272" y="2622"/>
                      <a:pt x="12232" y="2741"/>
                    </a:cubicBezTo>
                    <a:cubicBezTo>
                      <a:pt x="11767" y="2666"/>
                      <a:pt x="11289" y="2625"/>
                      <a:pt x="10800" y="2625"/>
                    </a:cubicBezTo>
                    <a:cubicBezTo>
                      <a:pt x="10306" y="2625"/>
                      <a:pt x="9824" y="2666"/>
                      <a:pt x="9355" y="2743"/>
                    </a:cubicBezTo>
                    <a:cubicBezTo>
                      <a:pt x="9314" y="2623"/>
                      <a:pt x="9285" y="2499"/>
                      <a:pt x="9285" y="2368"/>
                    </a:cubicBezTo>
                    <a:close/>
                    <a:moveTo>
                      <a:pt x="9285" y="2368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Group 51"/>
            <p:cNvGrpSpPr/>
            <p:nvPr/>
          </p:nvGrpSpPr>
          <p:grpSpPr>
            <a:xfrm>
              <a:off x="4806253" y="4209649"/>
              <a:ext cx="613472" cy="1183182"/>
              <a:chOff x="4806253" y="4209649"/>
              <a:chExt cx="613472" cy="1183182"/>
            </a:xfrm>
          </p:grpSpPr>
          <p:sp>
            <p:nvSpPr>
              <p:cNvPr id="35" name="Oval 17"/>
              <p:cNvSpPr/>
              <p:nvPr/>
            </p:nvSpPr>
            <p:spPr>
              <a:xfrm>
                <a:off x="4806253" y="4209649"/>
                <a:ext cx="613472" cy="613472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6" name="Group 18"/>
              <p:cNvGrpSpPr>
                <a:grpSpLocks/>
              </p:cNvGrpSpPr>
              <p:nvPr/>
            </p:nvGrpSpPr>
            <p:grpSpPr bwMode="auto">
              <a:xfrm>
                <a:off x="4999337" y="5167444"/>
                <a:ext cx="225387" cy="225387"/>
                <a:chOff x="0" y="0"/>
                <a:chExt cx="577" cy="574"/>
              </a:xfrm>
              <a:solidFill>
                <a:schemeClr val="bg1"/>
              </a:solidFill>
            </p:grpSpPr>
            <p:sp>
              <p:nvSpPr>
                <p:cNvPr id="37" name="Freeform: Shape 19"/>
                <p:cNvSpPr>
                  <a:spLocks/>
                </p:cNvSpPr>
                <p:nvPr/>
              </p:nvSpPr>
              <p:spPr bwMode="auto">
                <a:xfrm>
                  <a:off x="368" y="368"/>
                  <a:ext cx="205" cy="20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600" h="21600">
                      <a:moveTo>
                        <a:pt x="18447" y="8564"/>
                      </a:moveTo>
                      <a:lnTo>
                        <a:pt x="6893" y="0"/>
                      </a:lnTo>
                      <a:lnTo>
                        <a:pt x="0" y="6909"/>
                      </a:lnTo>
                      <a:lnTo>
                        <a:pt x="8514" y="18507"/>
                      </a:lnTo>
                      <a:cubicBezTo>
                        <a:pt x="10541" y="16972"/>
                        <a:pt x="14706" y="18290"/>
                        <a:pt x="18327" y="21600"/>
                      </a:cubicBezTo>
                      <a:lnTo>
                        <a:pt x="21600" y="18319"/>
                      </a:lnTo>
                      <a:cubicBezTo>
                        <a:pt x="18344" y="14739"/>
                        <a:pt x="17015" y="10625"/>
                        <a:pt x="18447" y="8564"/>
                      </a:cubicBezTo>
                      <a:close/>
                      <a:moveTo>
                        <a:pt x="14477" y="14461"/>
                      </a:moveTo>
                      <a:cubicBezTo>
                        <a:pt x="13723" y="15214"/>
                        <a:pt x="12501" y="15214"/>
                        <a:pt x="11748" y="14461"/>
                      </a:cubicBezTo>
                      <a:cubicBezTo>
                        <a:pt x="10995" y="13705"/>
                        <a:pt x="10995" y="12479"/>
                        <a:pt x="11749" y="11725"/>
                      </a:cubicBezTo>
                      <a:cubicBezTo>
                        <a:pt x="12502" y="10969"/>
                        <a:pt x="13724" y="10969"/>
                        <a:pt x="14477" y="11725"/>
                      </a:cubicBezTo>
                      <a:cubicBezTo>
                        <a:pt x="15230" y="12479"/>
                        <a:pt x="15230" y="13705"/>
                        <a:pt x="14477" y="14461"/>
                      </a:cubicBezTo>
                      <a:close/>
                      <a:moveTo>
                        <a:pt x="14477" y="14461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dgm="http://schemas.openxmlformats.org/drawingml/2006/diagram"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Freeform: Shape 20"/>
                <p:cNvSpPr>
                  <a:spLocks/>
                </p:cNvSpPr>
                <p:nvPr/>
              </p:nvSpPr>
              <p:spPr bwMode="auto">
                <a:xfrm>
                  <a:off x="328" y="304"/>
                  <a:ext cx="107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14544" y="0"/>
                      </a:moveTo>
                      <a:lnTo>
                        <a:pt x="13967" y="562"/>
                      </a:lnTo>
                      <a:cubicBezTo>
                        <a:pt x="14018" y="3961"/>
                        <a:pt x="12593" y="7264"/>
                        <a:pt x="9866" y="9922"/>
                      </a:cubicBezTo>
                      <a:lnTo>
                        <a:pt x="24" y="19504"/>
                      </a:lnTo>
                      <a:cubicBezTo>
                        <a:pt x="18" y="19554"/>
                        <a:pt x="6" y="19602"/>
                        <a:pt x="0" y="19652"/>
                      </a:cubicBezTo>
                      <a:lnTo>
                        <a:pt x="2371" y="21600"/>
                      </a:lnTo>
                      <a:lnTo>
                        <a:pt x="21600" y="5798"/>
                      </a:lnTo>
                      <a:lnTo>
                        <a:pt x="14544" y="0"/>
                      </a:lnTo>
                      <a:close/>
                      <a:moveTo>
                        <a:pt x="14544" y="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dgm="http://schemas.openxmlformats.org/drawingml/2006/diagram"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Freeform: Shape 21"/>
                <p:cNvSpPr>
                  <a:spLocks/>
                </p:cNvSpPr>
                <p:nvPr/>
              </p:nvSpPr>
              <p:spPr bwMode="auto">
                <a:xfrm>
                  <a:off x="0" y="0"/>
                  <a:ext cx="297" cy="289"/>
                </a:xfrm>
                <a:custGeom>
                  <a:avLst/>
                  <a:gdLst>
                    <a:gd name="T0" fmla="*/ 0 w 21222"/>
                    <a:gd name="T1" fmla="*/ 0 h 21211"/>
                    <a:gd name="T2" fmla="*/ 0 w 21222"/>
                    <a:gd name="T3" fmla="*/ 0 h 21211"/>
                    <a:gd name="T4" fmla="*/ 0 w 21222"/>
                    <a:gd name="T5" fmla="*/ 0 h 21211"/>
                    <a:gd name="T6" fmla="*/ 0 w 21222"/>
                    <a:gd name="T7" fmla="*/ 0 h 21211"/>
                    <a:gd name="T8" fmla="*/ 0 w 21222"/>
                    <a:gd name="T9" fmla="*/ 0 h 21211"/>
                    <a:gd name="T10" fmla="*/ 0 w 21222"/>
                    <a:gd name="T11" fmla="*/ 0 h 21211"/>
                    <a:gd name="T12" fmla="*/ 0 w 21222"/>
                    <a:gd name="T13" fmla="*/ 0 h 21211"/>
                    <a:gd name="T14" fmla="*/ 0 w 21222"/>
                    <a:gd name="T15" fmla="*/ 0 h 21211"/>
                    <a:gd name="T16" fmla="*/ 0 w 21222"/>
                    <a:gd name="T17" fmla="*/ 0 h 212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222" h="21211">
                      <a:moveTo>
                        <a:pt x="15153" y="21211"/>
                      </a:moveTo>
                      <a:lnTo>
                        <a:pt x="17409" y="18463"/>
                      </a:lnTo>
                      <a:cubicBezTo>
                        <a:pt x="18368" y="17292"/>
                        <a:pt x="19694" y="16530"/>
                        <a:pt x="21146" y="16293"/>
                      </a:cubicBezTo>
                      <a:lnTo>
                        <a:pt x="21222" y="16201"/>
                      </a:lnTo>
                      <a:lnTo>
                        <a:pt x="6603" y="1165"/>
                      </a:lnTo>
                      <a:cubicBezTo>
                        <a:pt x="5093" y="-389"/>
                        <a:pt x="2643" y="-389"/>
                        <a:pt x="1133" y="1165"/>
                      </a:cubicBezTo>
                      <a:cubicBezTo>
                        <a:pt x="-378" y="2718"/>
                        <a:pt x="-378" y="5237"/>
                        <a:pt x="1133" y="6791"/>
                      </a:cubicBezTo>
                      <a:lnTo>
                        <a:pt x="15153" y="21211"/>
                      </a:lnTo>
                      <a:close/>
                      <a:moveTo>
                        <a:pt x="15153" y="21211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dgm="http://schemas.openxmlformats.org/drawingml/2006/diagram"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Freeform: Shape 22"/>
                <p:cNvSpPr>
                  <a:spLocks/>
                </p:cNvSpPr>
                <p:nvPr/>
              </p:nvSpPr>
              <p:spPr bwMode="auto">
                <a:xfrm>
                  <a:off x="0" y="328"/>
                  <a:ext cx="298" cy="246"/>
                </a:xfrm>
                <a:custGeom>
                  <a:avLst/>
                  <a:gdLst>
                    <a:gd name="T0" fmla="*/ 0 w 21116"/>
                    <a:gd name="T1" fmla="*/ 0 h 21374"/>
                    <a:gd name="T2" fmla="*/ 0 w 21116"/>
                    <a:gd name="T3" fmla="*/ 0 h 21374"/>
                    <a:gd name="T4" fmla="*/ 0 w 21116"/>
                    <a:gd name="T5" fmla="*/ 0 h 21374"/>
                    <a:gd name="T6" fmla="*/ 0 w 21116"/>
                    <a:gd name="T7" fmla="*/ 0 h 21374"/>
                    <a:gd name="T8" fmla="*/ 0 w 21116"/>
                    <a:gd name="T9" fmla="*/ 0 h 21374"/>
                    <a:gd name="T10" fmla="*/ 0 w 21116"/>
                    <a:gd name="T11" fmla="*/ 0 h 21374"/>
                    <a:gd name="T12" fmla="*/ 0 w 21116"/>
                    <a:gd name="T13" fmla="*/ 0 h 21374"/>
                    <a:gd name="T14" fmla="*/ 0 w 21116"/>
                    <a:gd name="T15" fmla="*/ 0 h 21374"/>
                    <a:gd name="T16" fmla="*/ 0 w 21116"/>
                    <a:gd name="T17" fmla="*/ 0 h 213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116" h="21374">
                      <a:moveTo>
                        <a:pt x="17024" y="721"/>
                      </a:moveTo>
                      <a:cubicBezTo>
                        <a:pt x="16543" y="427"/>
                        <a:pt x="16052" y="191"/>
                        <a:pt x="15571" y="0"/>
                      </a:cubicBezTo>
                      <a:cubicBezTo>
                        <a:pt x="13915" y="235"/>
                        <a:pt x="7378" y="2037"/>
                        <a:pt x="6834" y="8291"/>
                      </a:cubicBezTo>
                      <a:cubicBezTo>
                        <a:pt x="6063" y="17146"/>
                        <a:pt x="1254" y="15657"/>
                        <a:pt x="153" y="15771"/>
                      </a:cubicBezTo>
                      <a:cubicBezTo>
                        <a:pt x="-484" y="15837"/>
                        <a:pt x="743" y="21126"/>
                        <a:pt x="6046" y="21364"/>
                      </a:cubicBezTo>
                      <a:cubicBezTo>
                        <a:pt x="11298" y="21600"/>
                        <a:pt x="20647" y="17485"/>
                        <a:pt x="21032" y="7006"/>
                      </a:cubicBezTo>
                      <a:lnTo>
                        <a:pt x="21116" y="6884"/>
                      </a:lnTo>
                      <a:cubicBezTo>
                        <a:pt x="20449" y="3612"/>
                        <a:pt x="18811" y="1844"/>
                        <a:pt x="17024" y="721"/>
                      </a:cubicBezTo>
                      <a:close/>
                      <a:moveTo>
                        <a:pt x="17024" y="721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dgm="http://schemas.openxmlformats.org/drawingml/2006/diagram"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Freeform: Shape 23"/>
                <p:cNvSpPr>
                  <a:spLocks/>
                </p:cNvSpPr>
                <p:nvPr/>
              </p:nvSpPr>
              <p:spPr bwMode="auto">
                <a:xfrm>
                  <a:off x="240" y="0"/>
                  <a:ext cx="337" cy="385"/>
                </a:xfrm>
                <a:custGeom>
                  <a:avLst/>
                  <a:gdLst>
                    <a:gd name="T0" fmla="*/ 0 w 21345"/>
                    <a:gd name="T1" fmla="*/ 0 h 21376"/>
                    <a:gd name="T2" fmla="*/ 0 w 21345"/>
                    <a:gd name="T3" fmla="*/ 0 h 21376"/>
                    <a:gd name="T4" fmla="*/ 0 w 21345"/>
                    <a:gd name="T5" fmla="*/ 0 h 21376"/>
                    <a:gd name="T6" fmla="*/ 0 w 21345"/>
                    <a:gd name="T7" fmla="*/ 0 h 21376"/>
                    <a:gd name="T8" fmla="*/ 0 w 21345"/>
                    <a:gd name="T9" fmla="*/ 0 h 21376"/>
                    <a:gd name="T10" fmla="*/ 0 w 21345"/>
                    <a:gd name="T11" fmla="*/ 0 h 21376"/>
                    <a:gd name="T12" fmla="*/ 0 w 21345"/>
                    <a:gd name="T13" fmla="*/ 0 h 21376"/>
                    <a:gd name="T14" fmla="*/ 0 w 21345"/>
                    <a:gd name="T15" fmla="*/ 0 h 21376"/>
                    <a:gd name="T16" fmla="*/ 0 w 21345"/>
                    <a:gd name="T17" fmla="*/ 0 h 21376"/>
                    <a:gd name="T18" fmla="*/ 0 w 21345"/>
                    <a:gd name="T19" fmla="*/ 0 h 21376"/>
                    <a:gd name="T20" fmla="*/ 0 w 21345"/>
                    <a:gd name="T21" fmla="*/ 0 h 21376"/>
                    <a:gd name="T22" fmla="*/ 0 w 21345"/>
                    <a:gd name="T23" fmla="*/ 0 h 2137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345" h="21376">
                      <a:moveTo>
                        <a:pt x="7963" y="16438"/>
                      </a:moveTo>
                      <a:lnTo>
                        <a:pt x="20844" y="3060"/>
                      </a:lnTo>
                      <a:cubicBezTo>
                        <a:pt x="21600" y="2274"/>
                        <a:pt x="21488" y="1102"/>
                        <a:pt x="20592" y="438"/>
                      </a:cubicBezTo>
                      <a:cubicBezTo>
                        <a:pt x="19696" y="-224"/>
                        <a:pt x="18359" y="-125"/>
                        <a:pt x="17602" y="661"/>
                      </a:cubicBezTo>
                      <a:lnTo>
                        <a:pt x="4720" y="14039"/>
                      </a:lnTo>
                      <a:cubicBezTo>
                        <a:pt x="3698" y="14005"/>
                        <a:pt x="2666" y="14368"/>
                        <a:pt x="1957" y="15106"/>
                      </a:cubicBezTo>
                      <a:lnTo>
                        <a:pt x="0" y="17139"/>
                      </a:lnTo>
                      <a:cubicBezTo>
                        <a:pt x="266" y="17232"/>
                        <a:pt x="533" y="17334"/>
                        <a:pt x="800" y="17450"/>
                      </a:cubicBezTo>
                      <a:cubicBezTo>
                        <a:pt x="2456" y="18154"/>
                        <a:pt x="4079" y="19406"/>
                        <a:pt x="4942" y="21376"/>
                      </a:cubicBezTo>
                      <a:lnTo>
                        <a:pt x="7225" y="19005"/>
                      </a:lnTo>
                      <a:cubicBezTo>
                        <a:pt x="7936" y="18266"/>
                        <a:pt x="8172" y="17316"/>
                        <a:pt x="7963" y="16438"/>
                      </a:cubicBezTo>
                      <a:close/>
                      <a:moveTo>
                        <a:pt x="7963" y="16438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dgm="http://schemas.openxmlformats.org/drawingml/2006/diagram"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25" name="Oval 25"/>
            <p:cNvSpPr/>
            <p:nvPr/>
          </p:nvSpPr>
          <p:spPr>
            <a:xfrm>
              <a:off x="4806253" y="1988840"/>
              <a:ext cx="613472" cy="61347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TextBox 35"/>
            <p:cNvSpPr txBox="1"/>
            <p:nvPr/>
          </p:nvSpPr>
          <p:spPr>
            <a:xfrm>
              <a:off x="5552033" y="2043175"/>
              <a:ext cx="3506479" cy="203389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r>
                <a:rPr lang="es-EC" altLang="zh-CN" sz="1600" b="1" dirty="0">
                  <a:solidFill>
                    <a:schemeClr val="accent1"/>
                  </a:solidFill>
                </a:rPr>
                <a:t>Capítulo</a:t>
              </a:r>
              <a:r>
                <a:rPr lang="en-US" altLang="zh-CN" sz="1600" b="1" dirty="0">
                  <a:solidFill>
                    <a:schemeClr val="accent1"/>
                  </a:solidFill>
                </a:rPr>
                <a:t> I : Marco </a:t>
              </a:r>
              <a:r>
                <a:rPr lang="es-EC" altLang="zh-CN" sz="1600" b="1" dirty="0">
                  <a:solidFill>
                    <a:schemeClr val="accent1"/>
                  </a:solidFill>
                </a:rPr>
                <a:t>Teórico</a:t>
              </a:r>
            </a:p>
          </p:txBody>
        </p:sp>
        <p:sp>
          <p:nvSpPr>
            <p:cNvPr id="21" name="TextBox 40"/>
            <p:cNvSpPr txBox="1"/>
            <p:nvPr/>
          </p:nvSpPr>
          <p:spPr>
            <a:xfrm>
              <a:off x="5552033" y="2796128"/>
              <a:ext cx="3506479" cy="203389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r>
                <a:rPr lang="es-EC" altLang="zh-CN" sz="1600" b="1" dirty="0">
                  <a:solidFill>
                    <a:schemeClr val="accent2"/>
                  </a:solidFill>
                </a:rPr>
                <a:t>Capítulo II: Metodología </a:t>
              </a:r>
            </a:p>
          </p:txBody>
        </p:sp>
        <p:sp>
          <p:nvSpPr>
            <p:cNvPr id="19" name="TextBox 43"/>
            <p:cNvSpPr txBox="1"/>
            <p:nvPr/>
          </p:nvSpPr>
          <p:spPr>
            <a:xfrm>
              <a:off x="5552033" y="3492171"/>
              <a:ext cx="3506479" cy="203389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r>
                <a:rPr lang="es-EC" altLang="zh-CN" sz="1600" b="1" dirty="0">
                  <a:solidFill>
                    <a:schemeClr val="accent3">
                      <a:lumMod val="100000"/>
                    </a:schemeClr>
                  </a:solidFill>
                </a:rPr>
                <a:t>Capítulo III: Resultados</a:t>
              </a:r>
            </a:p>
          </p:txBody>
        </p:sp>
        <p:sp>
          <p:nvSpPr>
            <p:cNvPr id="17" name="TextBox 46"/>
            <p:cNvSpPr txBox="1"/>
            <p:nvPr/>
          </p:nvSpPr>
          <p:spPr>
            <a:xfrm>
              <a:off x="5552033" y="4263984"/>
              <a:ext cx="3506479" cy="203389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r>
                <a:rPr lang="es-EC" altLang="zh-CN" sz="1600" b="1" dirty="0">
                  <a:solidFill>
                    <a:schemeClr val="accent4">
                      <a:lumMod val="100000"/>
                    </a:schemeClr>
                  </a:solidFill>
                </a:rPr>
                <a:t>Capítulo IV: Conclusiones </a:t>
              </a:r>
            </a:p>
          </p:txBody>
        </p:sp>
      </p:grpSp>
      <p:sp>
        <p:nvSpPr>
          <p:cNvPr id="48" name="矩形 47">
            <a:extLst>
              <a:ext uri="{FF2B5EF4-FFF2-40B4-BE49-F238E27FC236}">
                <a16:creationId xmlns:a16="http://schemas.microsoft.com/office/drawing/2014/main" id="{19D1BEDB-70F7-4871-951F-71E55D88E842}"/>
              </a:ext>
            </a:extLst>
          </p:cNvPr>
          <p:cNvSpPr/>
          <p:nvPr/>
        </p:nvSpPr>
        <p:spPr>
          <a:xfrm rot="2703926">
            <a:off x="1956833" y="1017209"/>
            <a:ext cx="1757341" cy="1757341"/>
          </a:xfrm>
          <a:prstGeom prst="rect">
            <a:avLst/>
          </a:prstGeom>
          <a:solidFill>
            <a:srgbClr val="061A21"/>
          </a:solidFill>
          <a:ln w="317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Freeform 5">
            <a:extLst>
              <a:ext uri="{FF2B5EF4-FFF2-40B4-BE49-F238E27FC236}">
                <a16:creationId xmlns:a16="http://schemas.microsoft.com/office/drawing/2014/main" id="{DA7B67C4-FA5A-4651-8A23-D500AD578CBB}"/>
              </a:ext>
            </a:extLst>
          </p:cNvPr>
          <p:cNvSpPr>
            <a:spLocks noEditPoints="1"/>
          </p:cNvSpPr>
          <p:nvPr/>
        </p:nvSpPr>
        <p:spPr bwMode="auto">
          <a:xfrm>
            <a:off x="338134" y="-2183"/>
            <a:ext cx="3013076" cy="3063875"/>
          </a:xfrm>
          <a:custGeom>
            <a:avLst/>
            <a:gdLst>
              <a:gd name="T0" fmla="*/ 1451 w 1598"/>
              <a:gd name="T1" fmla="*/ 339 h 1625"/>
              <a:gd name="T2" fmla="*/ 1598 w 1598"/>
              <a:gd name="T3" fmla="*/ 486 h 1625"/>
              <a:gd name="T4" fmla="*/ 1598 w 1598"/>
              <a:gd name="T5" fmla="*/ 485 h 1625"/>
              <a:gd name="T6" fmla="*/ 1451 w 1598"/>
              <a:gd name="T7" fmla="*/ 339 h 1625"/>
              <a:gd name="T8" fmla="*/ 1084 w 1598"/>
              <a:gd name="T9" fmla="*/ 0 h 1625"/>
              <a:gd name="T10" fmla="*/ 1060 w 1598"/>
              <a:gd name="T11" fmla="*/ 9 h 1625"/>
              <a:gd name="T12" fmla="*/ 0 w 1598"/>
              <a:gd name="T13" fmla="*/ 1069 h 1625"/>
              <a:gd name="T14" fmla="*/ 385 w 1598"/>
              <a:gd name="T15" fmla="*/ 1454 h 1625"/>
              <a:gd name="T16" fmla="*/ 385 w 1598"/>
              <a:gd name="T17" fmla="*/ 1454 h 1625"/>
              <a:gd name="T18" fmla="*/ 556 w 1598"/>
              <a:gd name="T19" fmla="*/ 1625 h 1625"/>
              <a:gd name="T20" fmla="*/ 633 w 1598"/>
              <a:gd name="T21" fmla="*/ 1548 h 1625"/>
              <a:gd name="T22" fmla="*/ 228 w 1598"/>
              <a:gd name="T23" fmla="*/ 1143 h 1625"/>
              <a:gd name="T24" fmla="*/ 197 w 1598"/>
              <a:gd name="T25" fmla="*/ 1067 h 1625"/>
              <a:gd name="T26" fmla="*/ 228 w 1598"/>
              <a:gd name="T27" fmla="*/ 990 h 1625"/>
              <a:gd name="T28" fmla="*/ 822 w 1598"/>
              <a:gd name="T29" fmla="*/ 396 h 1625"/>
              <a:gd name="T30" fmla="*/ 899 w 1598"/>
              <a:gd name="T31" fmla="*/ 365 h 1625"/>
              <a:gd name="T32" fmla="*/ 975 w 1598"/>
              <a:gd name="T33" fmla="*/ 396 h 1625"/>
              <a:gd name="T34" fmla="*/ 1069 w 1598"/>
              <a:gd name="T35" fmla="*/ 490 h 1625"/>
              <a:gd name="T36" fmla="*/ 1287 w 1598"/>
              <a:gd name="T37" fmla="*/ 272 h 1625"/>
              <a:gd name="T38" fmla="*/ 1336 w 1598"/>
              <a:gd name="T39" fmla="*/ 252 h 1625"/>
              <a:gd name="T40" fmla="*/ 1384 w 1598"/>
              <a:gd name="T41" fmla="*/ 272 h 1625"/>
              <a:gd name="T42" fmla="*/ 1140 w 1598"/>
              <a:gd name="T43" fmla="*/ 27 h 1625"/>
              <a:gd name="T44" fmla="*/ 1084 w 1598"/>
              <a:gd name="T45" fmla="*/ 0 h 1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98" h="1625">
                <a:moveTo>
                  <a:pt x="1451" y="339"/>
                </a:moveTo>
                <a:cubicBezTo>
                  <a:pt x="1598" y="486"/>
                  <a:pt x="1598" y="486"/>
                  <a:pt x="1598" y="486"/>
                </a:cubicBezTo>
                <a:cubicBezTo>
                  <a:pt x="1598" y="486"/>
                  <a:pt x="1598" y="486"/>
                  <a:pt x="1598" y="485"/>
                </a:cubicBezTo>
                <a:cubicBezTo>
                  <a:pt x="1451" y="339"/>
                  <a:pt x="1451" y="339"/>
                  <a:pt x="1451" y="339"/>
                </a:cubicBezTo>
                <a:moveTo>
                  <a:pt x="1084" y="0"/>
                </a:moveTo>
                <a:cubicBezTo>
                  <a:pt x="1074" y="0"/>
                  <a:pt x="1066" y="3"/>
                  <a:pt x="1060" y="9"/>
                </a:cubicBezTo>
                <a:cubicBezTo>
                  <a:pt x="0" y="1069"/>
                  <a:pt x="0" y="1069"/>
                  <a:pt x="0" y="1069"/>
                </a:cubicBezTo>
                <a:cubicBezTo>
                  <a:pt x="385" y="1454"/>
                  <a:pt x="385" y="1454"/>
                  <a:pt x="385" y="1454"/>
                </a:cubicBezTo>
                <a:cubicBezTo>
                  <a:pt x="385" y="1454"/>
                  <a:pt x="385" y="1454"/>
                  <a:pt x="385" y="1454"/>
                </a:cubicBezTo>
                <a:cubicBezTo>
                  <a:pt x="556" y="1625"/>
                  <a:pt x="556" y="1625"/>
                  <a:pt x="556" y="1625"/>
                </a:cubicBezTo>
                <a:cubicBezTo>
                  <a:pt x="633" y="1548"/>
                  <a:pt x="633" y="1548"/>
                  <a:pt x="633" y="1548"/>
                </a:cubicBezTo>
                <a:cubicBezTo>
                  <a:pt x="228" y="1143"/>
                  <a:pt x="228" y="1143"/>
                  <a:pt x="228" y="1143"/>
                </a:cubicBezTo>
                <a:cubicBezTo>
                  <a:pt x="208" y="1123"/>
                  <a:pt x="197" y="1096"/>
                  <a:pt x="197" y="1067"/>
                </a:cubicBezTo>
                <a:cubicBezTo>
                  <a:pt x="197" y="1038"/>
                  <a:pt x="208" y="1011"/>
                  <a:pt x="228" y="990"/>
                </a:cubicBezTo>
                <a:cubicBezTo>
                  <a:pt x="822" y="396"/>
                  <a:pt x="822" y="396"/>
                  <a:pt x="822" y="396"/>
                </a:cubicBezTo>
                <a:cubicBezTo>
                  <a:pt x="843" y="376"/>
                  <a:pt x="870" y="365"/>
                  <a:pt x="899" y="365"/>
                </a:cubicBezTo>
                <a:cubicBezTo>
                  <a:pt x="928" y="365"/>
                  <a:pt x="955" y="376"/>
                  <a:pt x="975" y="396"/>
                </a:cubicBezTo>
                <a:cubicBezTo>
                  <a:pt x="1069" y="490"/>
                  <a:pt x="1069" y="490"/>
                  <a:pt x="1069" y="490"/>
                </a:cubicBezTo>
                <a:cubicBezTo>
                  <a:pt x="1287" y="272"/>
                  <a:pt x="1287" y="272"/>
                  <a:pt x="1287" y="272"/>
                </a:cubicBezTo>
                <a:cubicBezTo>
                  <a:pt x="1300" y="259"/>
                  <a:pt x="1318" y="252"/>
                  <a:pt x="1336" y="252"/>
                </a:cubicBezTo>
                <a:cubicBezTo>
                  <a:pt x="1353" y="252"/>
                  <a:pt x="1371" y="258"/>
                  <a:pt x="1384" y="272"/>
                </a:cubicBezTo>
                <a:cubicBezTo>
                  <a:pt x="1140" y="27"/>
                  <a:pt x="1140" y="27"/>
                  <a:pt x="1140" y="27"/>
                </a:cubicBezTo>
                <a:cubicBezTo>
                  <a:pt x="1122" y="10"/>
                  <a:pt x="1101" y="0"/>
                  <a:pt x="1084" y="0"/>
                </a:cubicBezTo>
              </a:path>
            </a:pathLst>
          </a:custGeom>
          <a:solidFill>
            <a:srgbClr val="CCEA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Freeform 8">
            <a:extLst>
              <a:ext uri="{FF2B5EF4-FFF2-40B4-BE49-F238E27FC236}">
                <a16:creationId xmlns:a16="http://schemas.microsoft.com/office/drawing/2014/main" id="{5FF6988F-A3A6-46AC-8E8C-AC150A3E9215}"/>
              </a:ext>
            </a:extLst>
          </p:cNvPr>
          <p:cNvSpPr>
            <a:spLocks/>
          </p:cNvSpPr>
          <p:nvPr/>
        </p:nvSpPr>
        <p:spPr bwMode="auto">
          <a:xfrm>
            <a:off x="-2301879" y="1539280"/>
            <a:ext cx="4210051" cy="4211638"/>
          </a:xfrm>
          <a:custGeom>
            <a:avLst/>
            <a:gdLst>
              <a:gd name="T0" fmla="*/ 1045 w 2233"/>
              <a:gd name="T1" fmla="*/ 39 h 2233"/>
              <a:gd name="T2" fmla="*/ 1188 w 2233"/>
              <a:gd name="T3" fmla="*/ 39 h 2233"/>
              <a:gd name="T4" fmla="*/ 2193 w 2233"/>
              <a:gd name="T5" fmla="*/ 1044 h 2233"/>
              <a:gd name="T6" fmla="*/ 2193 w 2233"/>
              <a:gd name="T7" fmla="*/ 1188 h 2233"/>
              <a:gd name="T8" fmla="*/ 1188 w 2233"/>
              <a:gd name="T9" fmla="*/ 2193 h 2233"/>
              <a:gd name="T10" fmla="*/ 1045 w 2233"/>
              <a:gd name="T11" fmla="*/ 2193 h 2233"/>
              <a:gd name="T12" fmla="*/ 40 w 2233"/>
              <a:gd name="T13" fmla="*/ 1188 h 2233"/>
              <a:gd name="T14" fmla="*/ 40 w 2233"/>
              <a:gd name="T15" fmla="*/ 1044 h 2233"/>
              <a:gd name="T16" fmla="*/ 1045 w 2233"/>
              <a:gd name="T17" fmla="*/ 39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3" h="2233">
                <a:moveTo>
                  <a:pt x="1045" y="39"/>
                </a:moveTo>
                <a:cubicBezTo>
                  <a:pt x="1084" y="0"/>
                  <a:pt x="1149" y="0"/>
                  <a:pt x="1188" y="39"/>
                </a:cubicBezTo>
                <a:cubicBezTo>
                  <a:pt x="2193" y="1044"/>
                  <a:pt x="2193" y="1044"/>
                  <a:pt x="2193" y="1044"/>
                </a:cubicBezTo>
                <a:cubicBezTo>
                  <a:pt x="2233" y="1084"/>
                  <a:pt x="2233" y="1148"/>
                  <a:pt x="2193" y="1188"/>
                </a:cubicBezTo>
                <a:cubicBezTo>
                  <a:pt x="1188" y="2193"/>
                  <a:pt x="1188" y="2193"/>
                  <a:pt x="1188" y="2193"/>
                </a:cubicBezTo>
                <a:cubicBezTo>
                  <a:pt x="1149" y="2233"/>
                  <a:pt x="1084" y="2233"/>
                  <a:pt x="1045" y="2193"/>
                </a:cubicBezTo>
                <a:cubicBezTo>
                  <a:pt x="40" y="1188"/>
                  <a:pt x="40" y="1188"/>
                  <a:pt x="40" y="1188"/>
                </a:cubicBezTo>
                <a:cubicBezTo>
                  <a:pt x="0" y="1148"/>
                  <a:pt x="0" y="1084"/>
                  <a:pt x="40" y="1044"/>
                </a:cubicBezTo>
                <a:cubicBezTo>
                  <a:pt x="1045" y="39"/>
                  <a:pt x="1045" y="39"/>
                  <a:pt x="1045" y="39"/>
                </a:cubicBezTo>
              </a:path>
            </a:pathLst>
          </a:custGeom>
          <a:solidFill>
            <a:srgbClr val="01A89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Freeform 14">
            <a:extLst>
              <a:ext uri="{FF2B5EF4-FFF2-40B4-BE49-F238E27FC236}">
                <a16:creationId xmlns:a16="http://schemas.microsoft.com/office/drawing/2014/main" id="{A44D71AB-8457-46C8-BF3E-7E21AA538343}"/>
              </a:ext>
            </a:extLst>
          </p:cNvPr>
          <p:cNvSpPr>
            <a:spLocks/>
          </p:cNvSpPr>
          <p:nvPr/>
        </p:nvSpPr>
        <p:spPr bwMode="auto">
          <a:xfrm>
            <a:off x="346071" y="4298355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Freeform 15">
            <a:extLst>
              <a:ext uri="{FF2B5EF4-FFF2-40B4-BE49-F238E27FC236}">
                <a16:creationId xmlns:a16="http://schemas.microsoft.com/office/drawing/2014/main" id="{4AE2395F-ED25-47EC-AE7E-F4B6F7454738}"/>
              </a:ext>
            </a:extLst>
          </p:cNvPr>
          <p:cNvSpPr>
            <a:spLocks/>
          </p:cNvSpPr>
          <p:nvPr/>
        </p:nvSpPr>
        <p:spPr bwMode="auto">
          <a:xfrm>
            <a:off x="2725734" y="3310930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Freeform 16">
            <a:extLst>
              <a:ext uri="{FF2B5EF4-FFF2-40B4-BE49-F238E27FC236}">
                <a16:creationId xmlns:a16="http://schemas.microsoft.com/office/drawing/2014/main" id="{DDD38627-7FC3-4D5F-9A51-A6C410E1F735}"/>
              </a:ext>
            </a:extLst>
          </p:cNvPr>
          <p:cNvSpPr>
            <a:spLocks/>
          </p:cNvSpPr>
          <p:nvPr/>
        </p:nvSpPr>
        <p:spPr bwMode="auto">
          <a:xfrm>
            <a:off x="3025772" y="2991843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Freeform 17">
            <a:extLst>
              <a:ext uri="{FF2B5EF4-FFF2-40B4-BE49-F238E27FC236}">
                <a16:creationId xmlns:a16="http://schemas.microsoft.com/office/drawing/2014/main" id="{59DF2DF2-A358-4FA6-850C-CFAAF6B6A2C8}"/>
              </a:ext>
            </a:extLst>
          </p:cNvPr>
          <p:cNvSpPr>
            <a:spLocks/>
          </p:cNvSpPr>
          <p:nvPr/>
        </p:nvSpPr>
        <p:spPr bwMode="auto">
          <a:xfrm>
            <a:off x="709609" y="685205"/>
            <a:ext cx="2647950" cy="2647950"/>
          </a:xfrm>
          <a:custGeom>
            <a:avLst/>
            <a:gdLst>
              <a:gd name="T0" fmla="*/ 702 w 1404"/>
              <a:gd name="T1" fmla="*/ 1404 h 1404"/>
              <a:gd name="T2" fmla="*/ 625 w 1404"/>
              <a:gd name="T3" fmla="*/ 1372 h 1404"/>
              <a:gd name="T4" fmla="*/ 31 w 1404"/>
              <a:gd name="T5" fmla="*/ 778 h 1404"/>
              <a:gd name="T6" fmla="*/ 0 w 1404"/>
              <a:gd name="T7" fmla="*/ 702 h 1404"/>
              <a:gd name="T8" fmla="*/ 31 w 1404"/>
              <a:gd name="T9" fmla="*/ 625 h 1404"/>
              <a:gd name="T10" fmla="*/ 625 w 1404"/>
              <a:gd name="T11" fmla="*/ 31 h 1404"/>
              <a:gd name="T12" fmla="*/ 702 w 1404"/>
              <a:gd name="T13" fmla="*/ 0 h 1404"/>
              <a:gd name="T14" fmla="*/ 778 w 1404"/>
              <a:gd name="T15" fmla="*/ 31 h 1404"/>
              <a:gd name="T16" fmla="*/ 1372 w 1404"/>
              <a:gd name="T17" fmla="*/ 626 h 1404"/>
              <a:gd name="T18" fmla="*/ 1404 w 1404"/>
              <a:gd name="T19" fmla="*/ 702 h 1404"/>
              <a:gd name="T20" fmla="*/ 1372 w 1404"/>
              <a:gd name="T21" fmla="*/ 778 h 1404"/>
              <a:gd name="T22" fmla="*/ 778 w 1404"/>
              <a:gd name="T23" fmla="*/ 1372 h 1404"/>
              <a:gd name="T24" fmla="*/ 702 w 1404"/>
              <a:gd name="T25" fmla="*/ 1404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04" h="1404">
                <a:moveTo>
                  <a:pt x="702" y="1404"/>
                </a:moveTo>
                <a:cubicBezTo>
                  <a:pt x="673" y="1404"/>
                  <a:pt x="646" y="1393"/>
                  <a:pt x="625" y="1372"/>
                </a:cubicBezTo>
                <a:cubicBezTo>
                  <a:pt x="31" y="778"/>
                  <a:pt x="31" y="778"/>
                  <a:pt x="31" y="778"/>
                </a:cubicBezTo>
                <a:cubicBezTo>
                  <a:pt x="11" y="758"/>
                  <a:pt x="0" y="731"/>
                  <a:pt x="0" y="702"/>
                </a:cubicBezTo>
                <a:cubicBezTo>
                  <a:pt x="0" y="673"/>
                  <a:pt x="11" y="646"/>
                  <a:pt x="31" y="625"/>
                </a:cubicBezTo>
                <a:cubicBezTo>
                  <a:pt x="625" y="31"/>
                  <a:pt x="625" y="31"/>
                  <a:pt x="625" y="31"/>
                </a:cubicBezTo>
                <a:cubicBezTo>
                  <a:pt x="646" y="11"/>
                  <a:pt x="673" y="0"/>
                  <a:pt x="702" y="0"/>
                </a:cubicBezTo>
                <a:cubicBezTo>
                  <a:pt x="731" y="0"/>
                  <a:pt x="758" y="11"/>
                  <a:pt x="778" y="31"/>
                </a:cubicBezTo>
                <a:cubicBezTo>
                  <a:pt x="1372" y="626"/>
                  <a:pt x="1372" y="626"/>
                  <a:pt x="1372" y="626"/>
                </a:cubicBezTo>
                <a:cubicBezTo>
                  <a:pt x="1393" y="646"/>
                  <a:pt x="1404" y="673"/>
                  <a:pt x="1404" y="702"/>
                </a:cubicBezTo>
                <a:cubicBezTo>
                  <a:pt x="1404" y="731"/>
                  <a:pt x="1393" y="758"/>
                  <a:pt x="1372" y="778"/>
                </a:cubicBezTo>
                <a:cubicBezTo>
                  <a:pt x="778" y="1372"/>
                  <a:pt x="778" y="1372"/>
                  <a:pt x="778" y="1372"/>
                </a:cubicBezTo>
                <a:cubicBezTo>
                  <a:pt x="758" y="1393"/>
                  <a:pt x="731" y="1404"/>
                  <a:pt x="702" y="1404"/>
                </a:cubicBezTo>
              </a:path>
            </a:pathLst>
          </a:custGeom>
          <a:solidFill>
            <a:srgbClr val="007779"/>
          </a:solidFill>
          <a:ln w="762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" name="Group 5"/>
          <p:cNvGrpSpPr/>
          <p:nvPr/>
        </p:nvGrpSpPr>
        <p:grpSpPr>
          <a:xfrm>
            <a:off x="1190858" y="1405381"/>
            <a:ext cx="959222" cy="1125040"/>
            <a:chOff x="5555939" y="558010"/>
            <a:chExt cx="1278962" cy="1500052"/>
          </a:xfrm>
        </p:grpSpPr>
        <p:sp>
          <p:nvSpPr>
            <p:cNvPr id="46" name="TextBox 2"/>
            <p:cNvSpPr txBox="1"/>
            <p:nvPr/>
          </p:nvSpPr>
          <p:spPr>
            <a:xfrm>
              <a:off x="5555940" y="558010"/>
              <a:ext cx="1278961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TextBox 3"/>
            <p:cNvSpPr txBox="1"/>
            <p:nvPr/>
          </p:nvSpPr>
          <p:spPr>
            <a:xfrm>
              <a:off x="5555939" y="1306008"/>
              <a:ext cx="1278961" cy="752054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CONTENIDO</a:t>
              </a:r>
            </a:p>
          </p:txBody>
        </p:sp>
      </p:grpSp>
      <p:sp>
        <p:nvSpPr>
          <p:cNvPr id="59" name="Oval 11">
            <a:extLst>
              <a:ext uri="{FF2B5EF4-FFF2-40B4-BE49-F238E27FC236}">
                <a16:creationId xmlns:a16="http://schemas.microsoft.com/office/drawing/2014/main" id="{54FAFCEF-F24C-4E9A-97DD-EF2F4C5F421D}"/>
              </a:ext>
            </a:extLst>
          </p:cNvPr>
          <p:cNvSpPr/>
          <p:nvPr/>
        </p:nvSpPr>
        <p:spPr>
          <a:xfrm>
            <a:off x="4306485" y="3954123"/>
            <a:ext cx="588900" cy="698124"/>
          </a:xfrm>
          <a:prstGeom prst="ellipse">
            <a:avLst/>
          </a:prstGeom>
          <a:solidFill>
            <a:schemeClr val="accent3">
              <a:lumMod val="100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0" name="TextBox 43">
            <a:extLst>
              <a:ext uri="{FF2B5EF4-FFF2-40B4-BE49-F238E27FC236}">
                <a16:creationId xmlns:a16="http://schemas.microsoft.com/office/drawing/2014/main" id="{1A3EAE30-7677-41FB-8D4D-313742AC1765}"/>
              </a:ext>
            </a:extLst>
          </p:cNvPr>
          <p:cNvSpPr txBox="1"/>
          <p:nvPr/>
        </p:nvSpPr>
        <p:spPr>
          <a:xfrm>
            <a:off x="5022394" y="4015955"/>
            <a:ext cx="3366030" cy="231454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 lnSpcReduction="10000"/>
          </a:bodyPr>
          <a:lstStyle/>
          <a:p>
            <a:r>
              <a:rPr lang="es-EC" altLang="zh-CN" sz="1600" b="1" dirty="0">
                <a:solidFill>
                  <a:schemeClr val="accent3">
                    <a:lumMod val="100000"/>
                  </a:schemeClr>
                </a:solidFill>
              </a:rPr>
              <a:t>Capítulo V: Recomendaciones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5D8EA8B-2CA8-4462-8CE2-B62F3EEEC81A}"/>
              </a:ext>
            </a:extLst>
          </p:cNvPr>
          <p:cNvSpPr txBox="1"/>
          <p:nvPr/>
        </p:nvSpPr>
        <p:spPr>
          <a:xfrm>
            <a:off x="4368079" y="780778"/>
            <a:ext cx="26660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C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F0010598-8088-4D65-ABE1-1330705CD9BC}"/>
              </a:ext>
            </a:extLst>
          </p:cNvPr>
          <p:cNvSpPr txBox="1"/>
          <p:nvPr/>
        </p:nvSpPr>
        <p:spPr>
          <a:xfrm>
            <a:off x="4368079" y="1590561"/>
            <a:ext cx="3280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FB411DC0-F861-47E3-ADD4-7223BAF0805E}"/>
              </a:ext>
            </a:extLst>
          </p:cNvPr>
          <p:cNvSpPr txBox="1"/>
          <p:nvPr/>
        </p:nvSpPr>
        <p:spPr>
          <a:xfrm>
            <a:off x="4350212" y="2364551"/>
            <a:ext cx="3280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8AA51992-4909-4B4D-9E91-8FE48E289F9B}"/>
              </a:ext>
            </a:extLst>
          </p:cNvPr>
          <p:cNvSpPr txBox="1"/>
          <p:nvPr/>
        </p:nvSpPr>
        <p:spPr>
          <a:xfrm>
            <a:off x="4357234" y="3254421"/>
            <a:ext cx="3280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lang="es-EC" sz="1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BDBAC35E-061A-4997-BB1D-425AAE0BE1BD}"/>
              </a:ext>
            </a:extLst>
          </p:cNvPr>
          <p:cNvSpPr txBox="1"/>
          <p:nvPr/>
        </p:nvSpPr>
        <p:spPr>
          <a:xfrm>
            <a:off x="4434958" y="4124456"/>
            <a:ext cx="3280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8924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0"/>
    </mc:Choice>
    <mc:Fallback xmlns="">
      <p:transition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51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8">
            <a:extLst>
              <a:ext uri="{FF2B5EF4-FFF2-40B4-BE49-F238E27FC236}">
                <a16:creationId xmlns:a16="http://schemas.microsoft.com/office/drawing/2014/main" id="{8791CCBE-0F5F-4E64-912A-B8A366227B3A}"/>
              </a:ext>
            </a:extLst>
          </p:cNvPr>
          <p:cNvSpPr>
            <a:spLocks/>
          </p:cNvSpPr>
          <p:nvPr/>
        </p:nvSpPr>
        <p:spPr bwMode="auto">
          <a:xfrm>
            <a:off x="-2301879" y="1539280"/>
            <a:ext cx="4210051" cy="4211638"/>
          </a:xfrm>
          <a:custGeom>
            <a:avLst/>
            <a:gdLst>
              <a:gd name="T0" fmla="*/ 1045 w 2233"/>
              <a:gd name="T1" fmla="*/ 39 h 2233"/>
              <a:gd name="T2" fmla="*/ 1188 w 2233"/>
              <a:gd name="T3" fmla="*/ 39 h 2233"/>
              <a:gd name="T4" fmla="*/ 2193 w 2233"/>
              <a:gd name="T5" fmla="*/ 1044 h 2233"/>
              <a:gd name="T6" fmla="*/ 2193 w 2233"/>
              <a:gd name="T7" fmla="*/ 1188 h 2233"/>
              <a:gd name="T8" fmla="*/ 1188 w 2233"/>
              <a:gd name="T9" fmla="*/ 2193 h 2233"/>
              <a:gd name="T10" fmla="*/ 1045 w 2233"/>
              <a:gd name="T11" fmla="*/ 2193 h 2233"/>
              <a:gd name="T12" fmla="*/ 40 w 2233"/>
              <a:gd name="T13" fmla="*/ 1188 h 2233"/>
              <a:gd name="T14" fmla="*/ 40 w 2233"/>
              <a:gd name="T15" fmla="*/ 1044 h 2233"/>
              <a:gd name="T16" fmla="*/ 1045 w 2233"/>
              <a:gd name="T17" fmla="*/ 39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3" h="2233">
                <a:moveTo>
                  <a:pt x="1045" y="39"/>
                </a:moveTo>
                <a:cubicBezTo>
                  <a:pt x="1084" y="0"/>
                  <a:pt x="1149" y="0"/>
                  <a:pt x="1188" y="39"/>
                </a:cubicBezTo>
                <a:cubicBezTo>
                  <a:pt x="2193" y="1044"/>
                  <a:pt x="2193" y="1044"/>
                  <a:pt x="2193" y="1044"/>
                </a:cubicBezTo>
                <a:cubicBezTo>
                  <a:pt x="2233" y="1084"/>
                  <a:pt x="2233" y="1148"/>
                  <a:pt x="2193" y="1188"/>
                </a:cubicBezTo>
                <a:cubicBezTo>
                  <a:pt x="1188" y="2193"/>
                  <a:pt x="1188" y="2193"/>
                  <a:pt x="1188" y="2193"/>
                </a:cubicBezTo>
                <a:cubicBezTo>
                  <a:pt x="1149" y="2233"/>
                  <a:pt x="1084" y="2233"/>
                  <a:pt x="1045" y="2193"/>
                </a:cubicBezTo>
                <a:cubicBezTo>
                  <a:pt x="40" y="1188"/>
                  <a:pt x="40" y="1188"/>
                  <a:pt x="40" y="1188"/>
                </a:cubicBezTo>
                <a:cubicBezTo>
                  <a:pt x="0" y="1148"/>
                  <a:pt x="0" y="1084"/>
                  <a:pt x="40" y="1044"/>
                </a:cubicBezTo>
                <a:cubicBezTo>
                  <a:pt x="1045" y="39"/>
                  <a:pt x="1045" y="39"/>
                  <a:pt x="1045" y="39"/>
                </a:cubicBezTo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12">
            <a:extLst>
              <a:ext uri="{FF2B5EF4-FFF2-40B4-BE49-F238E27FC236}">
                <a16:creationId xmlns:a16="http://schemas.microsoft.com/office/drawing/2014/main" id="{DB7ACE15-EDAE-44AF-88B5-B5DC9F462D05}"/>
              </a:ext>
            </a:extLst>
          </p:cNvPr>
          <p:cNvSpPr>
            <a:spLocks/>
          </p:cNvSpPr>
          <p:nvPr/>
        </p:nvSpPr>
        <p:spPr bwMode="auto">
          <a:xfrm>
            <a:off x="-1677991" y="3144243"/>
            <a:ext cx="2489200" cy="2489200"/>
          </a:xfrm>
          <a:custGeom>
            <a:avLst/>
            <a:gdLst>
              <a:gd name="T0" fmla="*/ 617 w 1320"/>
              <a:gd name="T1" fmla="*/ 24 h 1320"/>
              <a:gd name="T2" fmla="*/ 702 w 1320"/>
              <a:gd name="T3" fmla="*/ 24 h 1320"/>
              <a:gd name="T4" fmla="*/ 1296 w 1320"/>
              <a:gd name="T5" fmla="*/ 618 h 1320"/>
              <a:gd name="T6" fmla="*/ 1296 w 1320"/>
              <a:gd name="T7" fmla="*/ 702 h 1320"/>
              <a:gd name="T8" fmla="*/ 702 w 1320"/>
              <a:gd name="T9" fmla="*/ 1297 h 1320"/>
              <a:gd name="T10" fmla="*/ 617 w 1320"/>
              <a:gd name="T11" fmla="*/ 1297 h 1320"/>
              <a:gd name="T12" fmla="*/ 23 w 1320"/>
              <a:gd name="T13" fmla="*/ 702 h 1320"/>
              <a:gd name="T14" fmla="*/ 23 w 1320"/>
              <a:gd name="T15" fmla="*/ 618 h 1320"/>
              <a:gd name="T16" fmla="*/ 617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7" y="24"/>
                </a:moveTo>
                <a:cubicBezTo>
                  <a:pt x="641" y="0"/>
                  <a:pt x="679" y="0"/>
                  <a:pt x="702" y="24"/>
                </a:cubicBezTo>
                <a:cubicBezTo>
                  <a:pt x="1296" y="618"/>
                  <a:pt x="1296" y="618"/>
                  <a:pt x="1296" y="618"/>
                </a:cubicBezTo>
                <a:cubicBezTo>
                  <a:pt x="1320" y="641"/>
                  <a:pt x="1320" y="679"/>
                  <a:pt x="1296" y="702"/>
                </a:cubicBezTo>
                <a:cubicBezTo>
                  <a:pt x="702" y="1297"/>
                  <a:pt x="702" y="1297"/>
                  <a:pt x="702" y="1297"/>
                </a:cubicBezTo>
                <a:cubicBezTo>
                  <a:pt x="679" y="1320"/>
                  <a:pt x="641" y="1320"/>
                  <a:pt x="617" y="1297"/>
                </a:cubicBezTo>
                <a:cubicBezTo>
                  <a:pt x="23" y="702"/>
                  <a:pt x="23" y="702"/>
                  <a:pt x="23" y="702"/>
                </a:cubicBezTo>
                <a:cubicBezTo>
                  <a:pt x="0" y="679"/>
                  <a:pt x="0" y="641"/>
                  <a:pt x="23" y="618"/>
                </a:cubicBezTo>
                <a:lnTo>
                  <a:pt x="617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13">
            <a:extLst>
              <a:ext uri="{FF2B5EF4-FFF2-40B4-BE49-F238E27FC236}">
                <a16:creationId xmlns:a16="http://schemas.microsoft.com/office/drawing/2014/main" id="{F228765D-E6CF-4EA3-BE0A-AE8E6D929183}"/>
              </a:ext>
            </a:extLst>
          </p:cNvPr>
          <p:cNvSpPr>
            <a:spLocks/>
          </p:cNvSpPr>
          <p:nvPr/>
        </p:nvSpPr>
        <p:spPr bwMode="auto">
          <a:xfrm>
            <a:off x="-1570041" y="3253780"/>
            <a:ext cx="2271713" cy="2270125"/>
          </a:xfrm>
          <a:custGeom>
            <a:avLst/>
            <a:gdLst>
              <a:gd name="T0" fmla="*/ 603 w 1205"/>
              <a:gd name="T1" fmla="*/ 1204 h 1204"/>
              <a:gd name="T2" fmla="*/ 597 w 1205"/>
              <a:gd name="T3" fmla="*/ 1202 h 1204"/>
              <a:gd name="T4" fmla="*/ 3 w 1205"/>
              <a:gd name="T5" fmla="*/ 608 h 1204"/>
              <a:gd name="T6" fmla="*/ 3 w 1205"/>
              <a:gd name="T7" fmla="*/ 596 h 1204"/>
              <a:gd name="T8" fmla="*/ 597 w 1205"/>
              <a:gd name="T9" fmla="*/ 2 h 1204"/>
              <a:gd name="T10" fmla="*/ 603 w 1205"/>
              <a:gd name="T11" fmla="*/ 0 h 1204"/>
              <a:gd name="T12" fmla="*/ 608 w 1205"/>
              <a:gd name="T13" fmla="*/ 2 h 1204"/>
              <a:gd name="T14" fmla="*/ 1202 w 1205"/>
              <a:gd name="T15" fmla="*/ 596 h 1204"/>
              <a:gd name="T16" fmla="*/ 1202 w 1205"/>
              <a:gd name="T17" fmla="*/ 608 h 1204"/>
              <a:gd name="T18" fmla="*/ 608 w 1205"/>
              <a:gd name="T19" fmla="*/ 1202 h 1204"/>
              <a:gd name="T20" fmla="*/ 603 w 1205"/>
              <a:gd name="T21" fmla="*/ 1204 h 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05" h="1204">
                <a:moveTo>
                  <a:pt x="603" y="1204"/>
                </a:moveTo>
                <a:cubicBezTo>
                  <a:pt x="601" y="1204"/>
                  <a:pt x="599" y="1204"/>
                  <a:pt x="597" y="1202"/>
                </a:cubicBezTo>
                <a:cubicBezTo>
                  <a:pt x="3" y="608"/>
                  <a:pt x="3" y="608"/>
                  <a:pt x="3" y="608"/>
                </a:cubicBezTo>
                <a:cubicBezTo>
                  <a:pt x="0" y="605"/>
                  <a:pt x="0" y="600"/>
                  <a:pt x="3" y="596"/>
                </a:cubicBezTo>
                <a:cubicBezTo>
                  <a:pt x="597" y="2"/>
                  <a:pt x="597" y="2"/>
                  <a:pt x="597" y="2"/>
                </a:cubicBezTo>
                <a:cubicBezTo>
                  <a:pt x="599" y="0"/>
                  <a:pt x="601" y="0"/>
                  <a:pt x="603" y="0"/>
                </a:cubicBezTo>
                <a:cubicBezTo>
                  <a:pt x="604" y="0"/>
                  <a:pt x="606" y="0"/>
                  <a:pt x="608" y="2"/>
                </a:cubicBezTo>
                <a:cubicBezTo>
                  <a:pt x="1202" y="596"/>
                  <a:pt x="1202" y="596"/>
                  <a:pt x="1202" y="596"/>
                </a:cubicBezTo>
                <a:cubicBezTo>
                  <a:pt x="1205" y="600"/>
                  <a:pt x="1205" y="605"/>
                  <a:pt x="1202" y="608"/>
                </a:cubicBezTo>
                <a:cubicBezTo>
                  <a:pt x="608" y="1202"/>
                  <a:pt x="608" y="1202"/>
                  <a:pt x="608" y="1202"/>
                </a:cubicBezTo>
                <a:cubicBezTo>
                  <a:pt x="606" y="1204"/>
                  <a:pt x="604" y="1204"/>
                  <a:pt x="603" y="1204"/>
                </a:cubicBezTo>
                <a:close/>
              </a:path>
            </a:pathLst>
          </a:custGeom>
          <a:solidFill>
            <a:srgbClr val="01A8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14">
            <a:extLst>
              <a:ext uri="{FF2B5EF4-FFF2-40B4-BE49-F238E27FC236}">
                <a16:creationId xmlns:a16="http://schemas.microsoft.com/office/drawing/2014/main" id="{B1FE4F07-7D97-4FFA-B59C-7C98075676D8}"/>
              </a:ext>
            </a:extLst>
          </p:cNvPr>
          <p:cNvSpPr>
            <a:spLocks/>
          </p:cNvSpPr>
          <p:nvPr/>
        </p:nvSpPr>
        <p:spPr bwMode="auto">
          <a:xfrm>
            <a:off x="346071" y="4298355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14">
            <a:extLst>
              <a:ext uri="{FF2B5EF4-FFF2-40B4-BE49-F238E27FC236}">
                <a16:creationId xmlns:a16="http://schemas.microsoft.com/office/drawing/2014/main" id="{9DD8812C-5ACE-4067-9A41-C416C30C7CF7}"/>
              </a:ext>
            </a:extLst>
          </p:cNvPr>
          <p:cNvSpPr>
            <a:spLocks/>
          </p:cNvSpPr>
          <p:nvPr/>
        </p:nvSpPr>
        <p:spPr bwMode="auto">
          <a:xfrm>
            <a:off x="8056266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15">
            <a:extLst>
              <a:ext uri="{FF2B5EF4-FFF2-40B4-BE49-F238E27FC236}">
                <a16:creationId xmlns:a16="http://schemas.microsoft.com/office/drawing/2014/main" id="{0E8D3240-6A59-4AB9-8C53-59D3359FC7CD}"/>
              </a:ext>
            </a:extLst>
          </p:cNvPr>
          <p:cNvSpPr>
            <a:spLocks/>
          </p:cNvSpPr>
          <p:nvPr/>
        </p:nvSpPr>
        <p:spPr bwMode="auto">
          <a:xfrm>
            <a:off x="8623987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16">
            <a:extLst>
              <a:ext uri="{FF2B5EF4-FFF2-40B4-BE49-F238E27FC236}">
                <a16:creationId xmlns:a16="http://schemas.microsoft.com/office/drawing/2014/main" id="{5E24136E-8A6C-4594-8EA1-9D6B269735B0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93843724-7408-480B-8688-D2D7FB2FD649}"/>
              </a:ext>
            </a:extLst>
          </p:cNvPr>
          <p:cNvSpPr/>
          <p:nvPr/>
        </p:nvSpPr>
        <p:spPr>
          <a:xfrm>
            <a:off x="4107006" y="1158734"/>
            <a:ext cx="13547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spc="300" dirty="0">
                <a:latin typeface="Agency FB" panose="020B0503020202020204" pitchFamily="34" charset="0"/>
                <a:cs typeface="+mn-ea"/>
                <a:sym typeface="+mn-lt"/>
              </a:rPr>
              <a:t>01</a:t>
            </a:r>
            <a:endParaRPr lang="zh-CN" altLang="en-US" sz="8000" spc="300" dirty="0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9A24FB9B-4BDC-4084-A8F8-901073510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7" y="2388245"/>
            <a:ext cx="374441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000" b="1" dirty="0">
                <a:solidFill>
                  <a:srgbClr val="0077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Marco </a:t>
            </a:r>
            <a:r>
              <a:rPr lang="es-EC" altLang="zh-CN" sz="4000" b="1" dirty="0">
                <a:solidFill>
                  <a:srgbClr val="0077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Teórico</a:t>
            </a:r>
            <a:r>
              <a:rPr lang="zh-CN" altLang="en-US" sz="4000" b="1" dirty="0">
                <a:solidFill>
                  <a:srgbClr val="0077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B756329-F3BC-4949-8083-68544EE665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4" b="6407"/>
          <a:stretch/>
        </p:blipFill>
        <p:spPr>
          <a:xfrm>
            <a:off x="3459159" y="2913431"/>
            <a:ext cx="2267405" cy="214266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9401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15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6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41" grpId="0"/>
      <p:bldP spid="42" grpId="0"/>
      <p:bldP spid="4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755576" y="171626"/>
            <a:ext cx="4464496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s-EC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Marco Teórico – Indicadores Teóricos</a:t>
            </a:r>
          </a:p>
        </p:txBody>
      </p:sp>
      <p:sp>
        <p:nvSpPr>
          <p:cNvPr id="22" name="Freeform 14">
            <a:extLst>
              <a:ext uri="{FF2B5EF4-FFF2-40B4-BE49-F238E27FC236}">
                <a16:creationId xmlns:a16="http://schemas.microsoft.com/office/drawing/2014/main" id="{B41FDFBB-8BFF-4509-AE6B-3E2503F21266}"/>
              </a:ext>
            </a:extLst>
          </p:cNvPr>
          <p:cNvSpPr>
            <a:spLocks/>
          </p:cNvSpPr>
          <p:nvPr/>
        </p:nvSpPr>
        <p:spPr bwMode="auto">
          <a:xfrm>
            <a:off x="8419504" y="2242790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5">
            <a:extLst>
              <a:ext uri="{FF2B5EF4-FFF2-40B4-BE49-F238E27FC236}">
                <a16:creationId xmlns:a16="http://schemas.microsoft.com/office/drawing/2014/main" id="{47FD2FCB-E302-43BA-8E89-F7773825CC8F}"/>
              </a:ext>
            </a:extLst>
          </p:cNvPr>
          <p:cNvSpPr>
            <a:spLocks/>
          </p:cNvSpPr>
          <p:nvPr/>
        </p:nvSpPr>
        <p:spPr bwMode="auto">
          <a:xfrm>
            <a:off x="8987225" y="2076896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9048738B-AAA4-4D0C-AC27-B1361D42DC11}"/>
              </a:ext>
            </a:extLst>
          </p:cNvPr>
          <p:cNvSpPr>
            <a:spLocks/>
          </p:cNvSpPr>
          <p:nvPr/>
        </p:nvSpPr>
        <p:spPr bwMode="auto">
          <a:xfrm>
            <a:off x="8551689" y="2283607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7D1D5780-66F2-4794-A6A8-06D02AA2CC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9321827"/>
              </p:ext>
            </p:extLst>
          </p:nvPr>
        </p:nvGraphicFramePr>
        <p:xfrm>
          <a:off x="251519" y="720114"/>
          <a:ext cx="8341098" cy="636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FE8F9A5A-E203-49C3-A340-C0E00A201D7D}"/>
              </a:ext>
            </a:extLst>
          </p:cNvPr>
          <p:cNvSpPr txBox="1"/>
          <p:nvPr/>
        </p:nvSpPr>
        <p:spPr>
          <a:xfrm>
            <a:off x="320220" y="1503000"/>
            <a:ext cx="2523587" cy="12582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Fisiológicas.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Seguridad.</a:t>
            </a:r>
            <a:endParaRPr lang="es-EC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Reconocimiento.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Autorrealización.</a:t>
            </a:r>
            <a:endParaRPr lang="es-EC" sz="1400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FCFD1B1-7C60-47DF-85DE-391ED2D5D48D}"/>
              </a:ext>
            </a:extLst>
          </p:cNvPr>
          <p:cNvSpPr txBox="1"/>
          <p:nvPr/>
        </p:nvSpPr>
        <p:spPr>
          <a:xfrm>
            <a:off x="3056525" y="1503000"/>
            <a:ext cx="2523587" cy="168501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271463" indent="-180975">
              <a:lnSpc>
                <a:spcPct val="150000"/>
              </a:lnSpc>
              <a:spcAft>
                <a:spcPts val="800"/>
              </a:spcAft>
            </a:pPr>
            <a:r>
              <a:rPr lang="es-EC" sz="1400" dirty="0">
                <a:ea typeface="Calibri" panose="020F0502020204030204" pitchFamily="34" charset="0"/>
                <a:cs typeface="Times New Roman" panose="02020603050405020304" pitchFamily="18" charset="0"/>
              </a:rPr>
              <a:t>- S</a:t>
            </a: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ustenta los esfuerzos de trabajo.</a:t>
            </a:r>
          </a:p>
          <a:p>
            <a:pPr marL="285750" indent="-195263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precios de venta de las propiedades son estimados basados en las características.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0B1DE41-5CD6-4F30-9F26-90A1D2FB7B54}"/>
              </a:ext>
            </a:extLst>
          </p:cNvPr>
          <p:cNvSpPr txBox="1"/>
          <p:nvPr/>
        </p:nvSpPr>
        <p:spPr>
          <a:xfrm>
            <a:off x="5792829" y="1503000"/>
            <a:ext cx="2523587" cy="301306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271463" indent="-180975">
              <a:lnSpc>
                <a:spcPct val="107000"/>
              </a:lnSpc>
              <a:spcAft>
                <a:spcPts val="800"/>
              </a:spcAft>
            </a:pP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Erradicación de la pobreza.</a:t>
            </a:r>
          </a:p>
          <a:p>
            <a:pPr marL="180975" indent="-90488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Educación de calidad.</a:t>
            </a:r>
          </a:p>
          <a:p>
            <a:pPr marL="180975" indent="-90488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EC" sz="1400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rabajo decente.</a:t>
            </a:r>
          </a:p>
          <a:p>
            <a:pPr marL="180975" indent="-90488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EC" sz="1400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ngresos y patrimonio financiero. </a:t>
            </a:r>
          </a:p>
          <a:p>
            <a:pPr marL="180975" indent="-90488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Vivienda digna. </a:t>
            </a:r>
          </a:p>
          <a:p>
            <a:pPr marL="180975" indent="-90488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EC" sz="1400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gualdad e inclusión social.</a:t>
            </a:r>
          </a:p>
          <a:p>
            <a:pPr marL="180975" indent="-90488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EC" sz="1400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yuda a comunidades vulnerables.</a:t>
            </a:r>
          </a:p>
          <a:p>
            <a:pPr marL="180975" indent="-90488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EC" sz="1400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cción por el clima.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AEC550-210D-4142-94A6-B06394C8FAA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t="10714" r="9069" b="9401"/>
          <a:stretch/>
        </p:blipFill>
        <p:spPr>
          <a:xfrm>
            <a:off x="611560" y="3063068"/>
            <a:ext cx="1885942" cy="1880168"/>
          </a:xfrm>
          <a:prstGeom prst="rect">
            <a:avLst/>
          </a:prstGeom>
        </p:spPr>
      </p:pic>
      <p:sp>
        <p:nvSpPr>
          <p:cNvPr id="8" name="Bocadillo: ovalado 7">
            <a:extLst>
              <a:ext uri="{FF2B5EF4-FFF2-40B4-BE49-F238E27FC236}">
                <a16:creationId xmlns:a16="http://schemas.microsoft.com/office/drawing/2014/main" id="{5B71846A-0D27-492C-8ECE-DA752522AE99}"/>
              </a:ext>
            </a:extLst>
          </p:cNvPr>
          <p:cNvSpPr/>
          <p:nvPr/>
        </p:nvSpPr>
        <p:spPr>
          <a:xfrm>
            <a:off x="2015680" y="3998628"/>
            <a:ext cx="1407817" cy="647870"/>
          </a:xfrm>
          <a:prstGeom prst="wedgeEllipse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Buen vivir</a:t>
            </a:r>
          </a:p>
        </p:txBody>
      </p:sp>
    </p:spTree>
    <p:extLst>
      <p:ext uri="{BB962C8B-B14F-4D97-AF65-F5344CB8AC3E}">
        <p14:creationId xmlns:p14="http://schemas.microsoft.com/office/powerpoint/2010/main" val="144774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40000"/>
    </mc:Choice>
    <mc:Fallback xmlns="">
      <p:transition advTm="4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755576" y="104041"/>
            <a:ext cx="5904656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s-EC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Marco Teórico – Indicadores de la Propiedades</a:t>
            </a:r>
          </a:p>
        </p:txBody>
      </p:sp>
      <p:sp>
        <p:nvSpPr>
          <p:cNvPr id="22" name="Freeform 14">
            <a:extLst>
              <a:ext uri="{FF2B5EF4-FFF2-40B4-BE49-F238E27FC236}">
                <a16:creationId xmlns:a16="http://schemas.microsoft.com/office/drawing/2014/main" id="{B41FDFBB-8BFF-4509-AE6B-3E2503F21266}"/>
              </a:ext>
            </a:extLst>
          </p:cNvPr>
          <p:cNvSpPr>
            <a:spLocks/>
          </p:cNvSpPr>
          <p:nvPr/>
        </p:nvSpPr>
        <p:spPr bwMode="auto">
          <a:xfrm>
            <a:off x="8460432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5">
            <a:extLst>
              <a:ext uri="{FF2B5EF4-FFF2-40B4-BE49-F238E27FC236}">
                <a16:creationId xmlns:a16="http://schemas.microsoft.com/office/drawing/2014/main" id="{47FD2FCB-E302-43BA-8E89-F7773825CC8F}"/>
              </a:ext>
            </a:extLst>
          </p:cNvPr>
          <p:cNvSpPr>
            <a:spLocks/>
          </p:cNvSpPr>
          <p:nvPr/>
        </p:nvSpPr>
        <p:spPr bwMode="auto">
          <a:xfrm>
            <a:off x="9028153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9048738B-AAA4-4D0C-AC27-B1361D42DC11}"/>
              </a:ext>
            </a:extLst>
          </p:cNvPr>
          <p:cNvSpPr>
            <a:spLocks/>
          </p:cNvSpPr>
          <p:nvPr/>
        </p:nvSpPr>
        <p:spPr bwMode="auto">
          <a:xfrm>
            <a:off x="8592617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23955D8A-1610-48E9-94E3-6EA25F0404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9940907"/>
              </p:ext>
            </p:extLst>
          </p:nvPr>
        </p:nvGraphicFramePr>
        <p:xfrm>
          <a:off x="68783" y="584388"/>
          <a:ext cx="8175708" cy="472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E0272E2E-0492-449A-910E-B740B917C681}"/>
              </a:ext>
            </a:extLst>
          </p:cNvPr>
          <p:cNvSpPr txBox="1"/>
          <p:nvPr/>
        </p:nvSpPr>
        <p:spPr>
          <a:xfrm>
            <a:off x="5292079" y="3507854"/>
            <a:ext cx="2952411" cy="17889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EC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Código Orgánico de Organización Territorial Autonomía y Descentralización, 2019</a:t>
            </a:r>
            <a:endParaRPr lang="es-EC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Crear, modificar, cambiando el valor del suelo o la propiedad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(plusvalía, minusvalía)</a:t>
            </a:r>
          </a:p>
          <a:p>
            <a:endParaRPr lang="es-EC" sz="1600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83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40000"/>
    </mc:Choice>
    <mc:Fallback xmlns="">
      <p:transition advTm="4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755576" y="123478"/>
            <a:ext cx="633670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s-EC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Marco Teórico – Esquemas / Variación de Precio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167FFC6-FFA3-493F-8856-591F6AF1ADBC}"/>
              </a:ext>
            </a:extLst>
          </p:cNvPr>
          <p:cNvSpPr txBox="1"/>
          <p:nvPr/>
        </p:nvSpPr>
        <p:spPr>
          <a:xfrm>
            <a:off x="0" y="551103"/>
            <a:ext cx="4535488" cy="2020647"/>
          </a:xfrm>
          <a:prstGeom prst="rect">
            <a:avLst/>
          </a:prstGeom>
          <a:noFill/>
          <a:ln w="38100">
            <a:solidFill>
              <a:srgbClr val="01A89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s-EC" sz="1600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BA75386-6C41-4286-940E-A0271F319CC4}"/>
              </a:ext>
            </a:extLst>
          </p:cNvPr>
          <p:cNvSpPr txBox="1"/>
          <p:nvPr/>
        </p:nvSpPr>
        <p:spPr>
          <a:xfrm>
            <a:off x="4572000" y="551102"/>
            <a:ext cx="4535488" cy="2020647"/>
          </a:xfrm>
          <a:prstGeom prst="rect">
            <a:avLst/>
          </a:prstGeom>
          <a:noFill/>
          <a:ln w="38100">
            <a:solidFill>
              <a:srgbClr val="01A89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s-EC" sz="1600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CE6904-8127-4B26-9930-BAF7F278CBFA}"/>
              </a:ext>
            </a:extLst>
          </p:cNvPr>
          <p:cNvSpPr txBox="1"/>
          <p:nvPr/>
        </p:nvSpPr>
        <p:spPr>
          <a:xfrm>
            <a:off x="0" y="2711343"/>
            <a:ext cx="4535488" cy="2020647"/>
          </a:xfrm>
          <a:prstGeom prst="rect">
            <a:avLst/>
          </a:prstGeom>
          <a:noFill/>
          <a:ln w="38100">
            <a:solidFill>
              <a:srgbClr val="01A89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s-EC" sz="1600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9636C41-5CD4-4E40-8ED1-843467BDB2EC}"/>
              </a:ext>
            </a:extLst>
          </p:cNvPr>
          <p:cNvSpPr txBox="1"/>
          <p:nvPr/>
        </p:nvSpPr>
        <p:spPr>
          <a:xfrm>
            <a:off x="4572000" y="2711342"/>
            <a:ext cx="4535488" cy="2020647"/>
          </a:xfrm>
          <a:prstGeom prst="rect">
            <a:avLst/>
          </a:prstGeom>
          <a:noFill/>
          <a:ln w="38100">
            <a:solidFill>
              <a:srgbClr val="01A89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s-EC" sz="1600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Gráfico 16" descr="Escena de bosque">
            <a:extLst>
              <a:ext uri="{FF2B5EF4-FFF2-40B4-BE49-F238E27FC236}">
                <a16:creationId xmlns:a16="http://schemas.microsoft.com/office/drawing/2014/main" id="{EE62048B-132F-4CB1-8D02-545C80A9A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208" y="1087719"/>
            <a:ext cx="914400" cy="914400"/>
          </a:xfrm>
          <a:prstGeom prst="rect">
            <a:avLst/>
          </a:prstGeom>
        </p:spPr>
      </p:pic>
      <p:pic>
        <p:nvPicPr>
          <p:cNvPr id="21" name="Gráfico 20" descr="Ciudad">
            <a:extLst>
              <a:ext uri="{FF2B5EF4-FFF2-40B4-BE49-F238E27FC236}">
                <a16:creationId xmlns:a16="http://schemas.microsoft.com/office/drawing/2014/main" id="{EF4EDD85-1FF0-487D-9BB7-2E4ABF41F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03648" y="1153294"/>
            <a:ext cx="647312" cy="914400"/>
          </a:xfrm>
          <a:prstGeom prst="rect">
            <a:avLst/>
          </a:prstGeom>
        </p:spPr>
      </p:pic>
      <p:pic>
        <p:nvPicPr>
          <p:cNvPr id="28" name="Gráfico 27" descr="Casa">
            <a:extLst>
              <a:ext uri="{FF2B5EF4-FFF2-40B4-BE49-F238E27FC236}">
                <a16:creationId xmlns:a16="http://schemas.microsoft.com/office/drawing/2014/main" id="{37CE1CB0-2217-4166-B8A3-FF2A4D4ED3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73824" y="1153294"/>
            <a:ext cx="914400" cy="914400"/>
          </a:xfrm>
          <a:prstGeom prst="rect">
            <a:avLst/>
          </a:prstGeom>
        </p:spPr>
      </p:pic>
      <p:pic>
        <p:nvPicPr>
          <p:cNvPr id="31" name="Gráfico 30" descr="Ciudad">
            <a:extLst>
              <a:ext uri="{FF2B5EF4-FFF2-40B4-BE49-F238E27FC236}">
                <a16:creationId xmlns:a16="http://schemas.microsoft.com/office/drawing/2014/main" id="{D774068F-80AF-4219-8B70-77AF4BEB9E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57300" y="1153294"/>
            <a:ext cx="588532" cy="914400"/>
          </a:xfrm>
          <a:prstGeom prst="rect">
            <a:avLst/>
          </a:prstGeom>
        </p:spPr>
      </p:pic>
      <p:pic>
        <p:nvPicPr>
          <p:cNvPr id="47" name="Gráfico 46" descr="Escena de puesta de sol">
            <a:extLst>
              <a:ext uri="{FF2B5EF4-FFF2-40B4-BE49-F238E27FC236}">
                <a16:creationId xmlns:a16="http://schemas.microsoft.com/office/drawing/2014/main" id="{2EAFCC03-1413-4838-AEAB-0935169166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63888" y="1153294"/>
            <a:ext cx="914400" cy="914400"/>
          </a:xfrm>
          <a:prstGeom prst="rect">
            <a:avLst/>
          </a:prstGeom>
        </p:spPr>
      </p:pic>
      <p:pic>
        <p:nvPicPr>
          <p:cNvPr id="27" name="Gráfico 26" descr="Escena suburbana">
            <a:extLst>
              <a:ext uri="{FF2B5EF4-FFF2-40B4-BE49-F238E27FC236}">
                <a16:creationId xmlns:a16="http://schemas.microsoft.com/office/drawing/2014/main" id="{D39186D8-ACD3-4ABD-BCE1-0158C7C97E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5656" y="1433886"/>
            <a:ext cx="560748" cy="560748"/>
          </a:xfrm>
          <a:prstGeom prst="rect">
            <a:avLst/>
          </a:prstGeom>
        </p:spPr>
      </p:pic>
      <p:pic>
        <p:nvPicPr>
          <p:cNvPr id="29" name="Gráfico 28" descr="Escena suburbana">
            <a:extLst>
              <a:ext uri="{FF2B5EF4-FFF2-40B4-BE49-F238E27FC236}">
                <a16:creationId xmlns:a16="http://schemas.microsoft.com/office/drawing/2014/main" id="{A0CB45F5-A221-4C76-BA82-DBE9FB7761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75148" y="1432122"/>
            <a:ext cx="560748" cy="560748"/>
          </a:xfrm>
          <a:prstGeom prst="rect">
            <a:avLst/>
          </a:prstGeom>
        </p:spPr>
      </p:pic>
      <p:pic>
        <p:nvPicPr>
          <p:cNvPr id="32" name="Gráfico 31" descr="Casa">
            <a:extLst>
              <a:ext uri="{FF2B5EF4-FFF2-40B4-BE49-F238E27FC236}">
                <a16:creationId xmlns:a16="http://schemas.microsoft.com/office/drawing/2014/main" id="{AC861639-FA6D-49C1-AA38-9ACF969156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92280" y="1152051"/>
            <a:ext cx="914400" cy="914400"/>
          </a:xfrm>
          <a:prstGeom prst="rect">
            <a:avLst/>
          </a:prstGeom>
        </p:spPr>
      </p:pic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E6B60AF4-CEBC-40DC-9B7E-05F59041BCD0}"/>
              </a:ext>
            </a:extLst>
          </p:cNvPr>
          <p:cNvSpPr/>
          <p:nvPr/>
        </p:nvSpPr>
        <p:spPr>
          <a:xfrm rot="10800000">
            <a:off x="5099862" y="1229524"/>
            <a:ext cx="381744" cy="70992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4" name="Flecha: hacia abajo 33">
            <a:extLst>
              <a:ext uri="{FF2B5EF4-FFF2-40B4-BE49-F238E27FC236}">
                <a16:creationId xmlns:a16="http://schemas.microsoft.com/office/drawing/2014/main" id="{5BC8A2CF-6C5D-4EBC-B92E-CBC81C4462A1}"/>
              </a:ext>
            </a:extLst>
          </p:cNvPr>
          <p:cNvSpPr/>
          <p:nvPr/>
        </p:nvSpPr>
        <p:spPr>
          <a:xfrm>
            <a:off x="8244408" y="1234217"/>
            <a:ext cx="381744" cy="709922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1862B2C-F77E-4F53-9171-8B5BE8B9F3BB}"/>
              </a:ext>
            </a:extLst>
          </p:cNvPr>
          <p:cNvSpPr txBox="1"/>
          <p:nvPr/>
        </p:nvSpPr>
        <p:spPr>
          <a:xfrm>
            <a:off x="5722356" y="2119957"/>
            <a:ext cx="7938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C" sz="20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&lt;$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AEF167A2-3D65-49A5-914F-8AE307DA5CE1}"/>
              </a:ext>
            </a:extLst>
          </p:cNvPr>
          <p:cNvSpPr txBox="1"/>
          <p:nvPr/>
        </p:nvSpPr>
        <p:spPr>
          <a:xfrm>
            <a:off x="6150686" y="646753"/>
            <a:ext cx="1438022" cy="215444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C" sz="14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Tiempo /Años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C6B03F9-A990-49CA-A968-33893A3C1614}"/>
              </a:ext>
            </a:extLst>
          </p:cNvPr>
          <p:cNvSpPr txBox="1"/>
          <p:nvPr/>
        </p:nvSpPr>
        <p:spPr>
          <a:xfrm>
            <a:off x="7666572" y="2119957"/>
            <a:ext cx="7938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C" sz="20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&gt;$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0ED65061-FF85-49B4-BCFA-FE6D208062A8}"/>
              </a:ext>
            </a:extLst>
          </p:cNvPr>
          <p:cNvSpPr txBox="1"/>
          <p:nvPr/>
        </p:nvSpPr>
        <p:spPr>
          <a:xfrm>
            <a:off x="1547664" y="627534"/>
            <a:ext cx="1438022" cy="215444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C" sz="14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Ubicación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70120A81-25D6-4402-B000-DD1DACE9DDE9}"/>
              </a:ext>
            </a:extLst>
          </p:cNvPr>
          <p:cNvSpPr txBox="1"/>
          <p:nvPr/>
        </p:nvSpPr>
        <p:spPr>
          <a:xfrm>
            <a:off x="8746427" y="3544837"/>
            <a:ext cx="24174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C" sz="20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8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AFAEA48D-2BC0-4791-A0D6-5FAFF65F7C2A}"/>
              </a:ext>
            </a:extLst>
          </p:cNvPr>
          <p:cNvSpPr txBox="1"/>
          <p:nvPr/>
        </p:nvSpPr>
        <p:spPr>
          <a:xfrm>
            <a:off x="1043608" y="2859782"/>
            <a:ext cx="2520280" cy="215444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C" sz="14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Fallas Tectónicas</a:t>
            </a:r>
          </a:p>
        </p:txBody>
      </p:sp>
      <p:pic>
        <p:nvPicPr>
          <p:cNvPr id="60" name="Gráfico 59" descr="Montañas">
            <a:extLst>
              <a:ext uri="{FF2B5EF4-FFF2-40B4-BE49-F238E27FC236}">
                <a16:creationId xmlns:a16="http://schemas.microsoft.com/office/drawing/2014/main" id="{C0A3794C-B60E-4529-801A-ECA563B021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82368" y="3149974"/>
            <a:ext cx="2652661" cy="1221976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63C3BF1F-228D-4704-9A73-98FFC26ECDB9}"/>
              </a:ext>
            </a:extLst>
          </p:cNvPr>
          <p:cNvSpPr txBox="1"/>
          <p:nvPr/>
        </p:nvSpPr>
        <p:spPr>
          <a:xfrm>
            <a:off x="2051720" y="4299942"/>
            <a:ext cx="7938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C" sz="20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&lt;$</a:t>
            </a:r>
          </a:p>
        </p:txBody>
      </p:sp>
      <p:pic>
        <p:nvPicPr>
          <p:cNvPr id="63" name="Gráfico 62" descr="Casa">
            <a:extLst>
              <a:ext uri="{FF2B5EF4-FFF2-40B4-BE49-F238E27FC236}">
                <a16:creationId xmlns:a16="http://schemas.microsoft.com/office/drawing/2014/main" id="{838C37DB-28ED-4F7F-9496-47592C794E0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024621" y="3639378"/>
            <a:ext cx="413624" cy="413624"/>
          </a:xfrm>
          <a:prstGeom prst="rect">
            <a:avLst/>
          </a:prstGeom>
        </p:spPr>
      </p:pic>
      <p:pic>
        <p:nvPicPr>
          <p:cNvPr id="64" name="Gráfico 63" descr="Casa">
            <a:extLst>
              <a:ext uri="{FF2B5EF4-FFF2-40B4-BE49-F238E27FC236}">
                <a16:creationId xmlns:a16="http://schemas.microsoft.com/office/drawing/2014/main" id="{FC166E74-589F-4070-8D07-75E5445F48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360059" y="3692360"/>
            <a:ext cx="413624" cy="413624"/>
          </a:xfrm>
          <a:prstGeom prst="rect">
            <a:avLst/>
          </a:prstGeom>
        </p:spPr>
      </p:pic>
      <p:pic>
        <p:nvPicPr>
          <p:cNvPr id="65" name="Gráfico 64" descr="Montañas">
            <a:extLst>
              <a:ext uri="{FF2B5EF4-FFF2-40B4-BE49-F238E27FC236}">
                <a16:creationId xmlns:a16="http://schemas.microsoft.com/office/drawing/2014/main" id="{604FEE5E-7BBF-4561-9CD5-1DA0FB9DBD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991347" y="3291830"/>
            <a:ext cx="2652661" cy="1024170"/>
          </a:xfrm>
          <a:prstGeom prst="rect">
            <a:avLst/>
          </a:prstGeom>
        </p:spPr>
      </p:pic>
      <p:pic>
        <p:nvPicPr>
          <p:cNvPr id="66" name="Gráfico 65" descr="Casa">
            <a:extLst>
              <a:ext uri="{FF2B5EF4-FFF2-40B4-BE49-F238E27FC236}">
                <a16:creationId xmlns:a16="http://schemas.microsoft.com/office/drawing/2014/main" id="{36CD3DCC-4726-47AD-91E4-6D99F5013D0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366288" y="3726038"/>
            <a:ext cx="413624" cy="413624"/>
          </a:xfrm>
          <a:prstGeom prst="rect">
            <a:avLst/>
          </a:prstGeom>
        </p:spPr>
      </p:pic>
      <p:sp>
        <p:nvSpPr>
          <p:cNvPr id="67" name="CuadroTexto 66">
            <a:extLst>
              <a:ext uri="{FF2B5EF4-FFF2-40B4-BE49-F238E27FC236}">
                <a16:creationId xmlns:a16="http://schemas.microsoft.com/office/drawing/2014/main" id="{D6C4C376-6DB5-4971-A0C9-BDD5BEB333E2}"/>
              </a:ext>
            </a:extLst>
          </p:cNvPr>
          <p:cNvSpPr txBox="1"/>
          <p:nvPr/>
        </p:nvSpPr>
        <p:spPr>
          <a:xfrm>
            <a:off x="4860032" y="987574"/>
            <a:ext cx="111561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C" sz="16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Años +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A2A0A2A8-344E-4D14-858D-9CB777B31792}"/>
              </a:ext>
            </a:extLst>
          </p:cNvPr>
          <p:cNvSpPr txBox="1"/>
          <p:nvPr/>
        </p:nvSpPr>
        <p:spPr>
          <a:xfrm>
            <a:off x="7956376" y="987574"/>
            <a:ext cx="7938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C" sz="16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Años -</a:t>
            </a:r>
          </a:p>
        </p:txBody>
      </p:sp>
      <p:pic>
        <p:nvPicPr>
          <p:cNvPr id="45" name="Gráfico 44" descr="Escena suburbana">
            <a:extLst>
              <a:ext uri="{FF2B5EF4-FFF2-40B4-BE49-F238E27FC236}">
                <a16:creationId xmlns:a16="http://schemas.microsoft.com/office/drawing/2014/main" id="{23E68FEF-AA41-4591-B66D-EFFC9822F5F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051720" y="1458718"/>
            <a:ext cx="531080" cy="531080"/>
          </a:xfrm>
          <a:prstGeom prst="rect">
            <a:avLst/>
          </a:prstGeom>
        </p:spPr>
      </p:pic>
      <p:sp>
        <p:nvSpPr>
          <p:cNvPr id="53" name="CuadroTexto 52">
            <a:extLst>
              <a:ext uri="{FF2B5EF4-FFF2-40B4-BE49-F238E27FC236}">
                <a16:creationId xmlns:a16="http://schemas.microsoft.com/office/drawing/2014/main" id="{DF912294-FD57-4A59-A95B-C5FA4E770636}"/>
              </a:ext>
            </a:extLst>
          </p:cNvPr>
          <p:cNvSpPr txBox="1"/>
          <p:nvPr/>
        </p:nvSpPr>
        <p:spPr>
          <a:xfrm>
            <a:off x="899592" y="2139702"/>
            <a:ext cx="79386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C" sz="24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&gt;$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D2E3F4D8-06CB-4185-8472-70D8224999E0}"/>
              </a:ext>
            </a:extLst>
          </p:cNvPr>
          <p:cNvSpPr txBox="1"/>
          <p:nvPr/>
        </p:nvSpPr>
        <p:spPr>
          <a:xfrm>
            <a:off x="2986052" y="2139702"/>
            <a:ext cx="79386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C" sz="24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&gt;$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ABDEE29C-B034-408A-9C01-E7F9D8377195}"/>
              </a:ext>
            </a:extLst>
          </p:cNvPr>
          <p:cNvSpPr txBox="1"/>
          <p:nvPr/>
        </p:nvSpPr>
        <p:spPr>
          <a:xfrm>
            <a:off x="4821299" y="3684389"/>
            <a:ext cx="37831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C" sz="40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&gt;           =   &lt; $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A817496A-7D30-450E-A1AF-93E332AF1E4C}"/>
              </a:ext>
            </a:extLst>
          </p:cNvPr>
          <p:cNvSpPr txBox="1"/>
          <p:nvPr/>
        </p:nvSpPr>
        <p:spPr>
          <a:xfrm>
            <a:off x="5696739" y="2860362"/>
            <a:ext cx="2520280" cy="215444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C" sz="14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Fenómenos Naturales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EFEE4CA-94DF-4D63-97A5-055FBE0DE740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9" b="44186"/>
          <a:stretch/>
        </p:blipFill>
        <p:spPr>
          <a:xfrm>
            <a:off x="5220072" y="3367614"/>
            <a:ext cx="683568" cy="1364375"/>
          </a:xfrm>
          <a:prstGeom prst="rect">
            <a:avLst/>
          </a:prstGeom>
        </p:spPr>
      </p:pic>
      <p:pic>
        <p:nvPicPr>
          <p:cNvPr id="74" name="Imagen 73">
            <a:extLst>
              <a:ext uri="{FF2B5EF4-FFF2-40B4-BE49-F238E27FC236}">
                <a16:creationId xmlns:a16="http://schemas.microsoft.com/office/drawing/2014/main" id="{4F8470D4-A686-4710-A2E3-AF5539D9DC67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5" t="52871"/>
          <a:stretch/>
        </p:blipFill>
        <p:spPr>
          <a:xfrm>
            <a:off x="5940151" y="3361679"/>
            <a:ext cx="731715" cy="1226296"/>
          </a:xfrm>
          <a:prstGeom prst="rect">
            <a:avLst/>
          </a:prstGeom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id="{56A49D1D-4F83-4D62-BAC3-EA7983A157D8}"/>
              </a:ext>
            </a:extLst>
          </p:cNvPr>
          <p:cNvSpPr txBox="1"/>
          <p:nvPr/>
        </p:nvSpPr>
        <p:spPr>
          <a:xfrm>
            <a:off x="1259632" y="809886"/>
            <a:ext cx="213499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(Tyrvainen ,1997); (Crompton </a:t>
            </a:r>
            <a:r>
              <a:rPr lang="es-EC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s-EC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2001)</a:t>
            </a:r>
            <a:endParaRPr lang="es-EC" sz="1000" dirty="0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B974E1F3-B70C-4041-9871-04173A74728D}"/>
              </a:ext>
            </a:extLst>
          </p:cNvPr>
          <p:cNvSpPr txBox="1"/>
          <p:nvPr/>
        </p:nvSpPr>
        <p:spPr>
          <a:xfrm>
            <a:off x="6306008" y="744892"/>
            <a:ext cx="1409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(Martínez, 2003)</a:t>
            </a:r>
            <a:endParaRPr lang="es-EC" sz="1000" dirty="0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C1AA569D-5F43-412B-AB58-ED06DEE69B4D}"/>
              </a:ext>
            </a:extLst>
          </p:cNvPr>
          <p:cNvSpPr txBox="1"/>
          <p:nvPr/>
        </p:nvSpPr>
        <p:spPr>
          <a:xfrm>
            <a:off x="6493639" y="2988032"/>
            <a:ext cx="10491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(Koster, 2015)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s-EC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008A8703-5955-4CE2-8069-99A2F95F42CE}"/>
              </a:ext>
            </a:extLst>
          </p:cNvPr>
          <p:cNvSpPr txBox="1"/>
          <p:nvPr/>
        </p:nvSpPr>
        <p:spPr>
          <a:xfrm>
            <a:off x="1331640" y="3045609"/>
            <a:ext cx="19852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(Brookshire,1985); (Naoi, 2009) </a:t>
            </a:r>
            <a:endParaRPr lang="es-EC" sz="1000" dirty="0"/>
          </a:p>
        </p:txBody>
      </p:sp>
    </p:spTree>
    <p:extLst>
      <p:ext uri="{BB962C8B-B14F-4D97-AF65-F5344CB8AC3E}">
        <p14:creationId xmlns:p14="http://schemas.microsoft.com/office/powerpoint/2010/main" val="399135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40000"/>
    </mc:Choice>
    <mc:Fallback xmlns="">
      <p:transition advTm="44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755576" y="171626"/>
            <a:ext cx="295232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s-EC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Marco Teórico</a:t>
            </a:r>
          </a:p>
        </p:txBody>
      </p:sp>
      <p:sp>
        <p:nvSpPr>
          <p:cNvPr id="22" name="Freeform 14">
            <a:extLst>
              <a:ext uri="{FF2B5EF4-FFF2-40B4-BE49-F238E27FC236}">
                <a16:creationId xmlns:a16="http://schemas.microsoft.com/office/drawing/2014/main" id="{B41FDFBB-8BFF-4509-AE6B-3E2503F21266}"/>
              </a:ext>
            </a:extLst>
          </p:cNvPr>
          <p:cNvSpPr>
            <a:spLocks/>
          </p:cNvSpPr>
          <p:nvPr/>
        </p:nvSpPr>
        <p:spPr bwMode="auto">
          <a:xfrm>
            <a:off x="8460432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5">
            <a:extLst>
              <a:ext uri="{FF2B5EF4-FFF2-40B4-BE49-F238E27FC236}">
                <a16:creationId xmlns:a16="http://schemas.microsoft.com/office/drawing/2014/main" id="{47FD2FCB-E302-43BA-8E89-F7773825CC8F}"/>
              </a:ext>
            </a:extLst>
          </p:cNvPr>
          <p:cNvSpPr>
            <a:spLocks/>
          </p:cNvSpPr>
          <p:nvPr/>
        </p:nvSpPr>
        <p:spPr bwMode="auto">
          <a:xfrm>
            <a:off x="9028153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9048738B-AAA4-4D0C-AC27-B1361D42DC11}"/>
              </a:ext>
            </a:extLst>
          </p:cNvPr>
          <p:cNvSpPr>
            <a:spLocks/>
          </p:cNvSpPr>
          <p:nvPr/>
        </p:nvSpPr>
        <p:spPr bwMode="auto">
          <a:xfrm>
            <a:off x="8592617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19A825-3CAA-4C69-8056-8539A6BE82CD}"/>
              </a:ext>
            </a:extLst>
          </p:cNvPr>
          <p:cNvSpPr txBox="1"/>
          <p:nvPr/>
        </p:nvSpPr>
        <p:spPr>
          <a:xfrm>
            <a:off x="755576" y="1131590"/>
            <a:ext cx="7668344" cy="3134309"/>
          </a:xfrm>
          <a:prstGeom prst="rect">
            <a:avLst/>
          </a:prstGeom>
          <a:noFill/>
          <a:ln w="38100">
            <a:solidFill>
              <a:srgbClr val="01A89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s-EC" sz="1600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Gráfico 6" descr="Escena suburbana">
            <a:extLst>
              <a:ext uri="{FF2B5EF4-FFF2-40B4-BE49-F238E27FC236}">
                <a16:creationId xmlns:a16="http://schemas.microsoft.com/office/drawing/2014/main" id="{5D80E44B-EC8F-4599-B6B3-81E6FE577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600" y="1563638"/>
            <a:ext cx="1376338" cy="1707489"/>
          </a:xfrm>
          <a:prstGeom prst="rect">
            <a:avLst/>
          </a:prstGeom>
        </p:spPr>
      </p:pic>
      <p:pic>
        <p:nvPicPr>
          <p:cNvPr id="8" name="Gráfico 7" descr="Montañas">
            <a:extLst>
              <a:ext uri="{FF2B5EF4-FFF2-40B4-BE49-F238E27FC236}">
                <a16:creationId xmlns:a16="http://schemas.microsoft.com/office/drawing/2014/main" id="{571F99B7-7B90-4364-84F4-0ACD5F56F1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15816" y="1273092"/>
            <a:ext cx="2033523" cy="2522794"/>
          </a:xfrm>
          <a:prstGeom prst="rect">
            <a:avLst/>
          </a:prstGeom>
        </p:spPr>
      </p:pic>
      <p:pic>
        <p:nvPicPr>
          <p:cNvPr id="9" name="Gráfico 8" descr="Escena suburbana">
            <a:extLst>
              <a:ext uri="{FF2B5EF4-FFF2-40B4-BE49-F238E27FC236}">
                <a16:creationId xmlns:a16="http://schemas.microsoft.com/office/drawing/2014/main" id="{52B884F7-F8C5-417B-AC1C-DEFAE2BEF7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99918" y="1584341"/>
            <a:ext cx="1376338" cy="170748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25B721F-B08E-46E2-9603-3F692ADCD2A7}"/>
              </a:ext>
            </a:extLst>
          </p:cNvPr>
          <p:cNvSpPr txBox="1"/>
          <p:nvPr/>
        </p:nvSpPr>
        <p:spPr>
          <a:xfrm>
            <a:off x="2699792" y="1203598"/>
            <a:ext cx="3883547" cy="215444"/>
          </a:xfrm>
          <a:prstGeom prst="rect">
            <a:avLst/>
          </a:prstGeom>
          <a:solidFill>
            <a:srgbClr val="01A89E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C" sz="14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Desastre Natural / Precio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3F3DBE5-825E-4E49-B31C-05A515DB34CE}"/>
              </a:ext>
            </a:extLst>
          </p:cNvPr>
          <p:cNvSpPr txBox="1"/>
          <p:nvPr/>
        </p:nvSpPr>
        <p:spPr>
          <a:xfrm>
            <a:off x="395536" y="3231435"/>
            <a:ext cx="267501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C" sz="16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Durante</a:t>
            </a:r>
          </a:p>
          <a:p>
            <a:pPr algn="ctr"/>
            <a:r>
              <a:rPr lang="es-EC" sz="16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$&lt;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9FE1B0E-1EDD-416F-95F3-DC43338DAE2D}"/>
              </a:ext>
            </a:extLst>
          </p:cNvPr>
          <p:cNvSpPr txBox="1"/>
          <p:nvPr/>
        </p:nvSpPr>
        <p:spPr>
          <a:xfrm>
            <a:off x="6541198" y="3231435"/>
            <a:ext cx="177521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C" sz="16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Después </a:t>
            </a:r>
          </a:p>
          <a:p>
            <a:pPr algn="ctr"/>
            <a:r>
              <a:rPr lang="es-EC" sz="16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$&gt;</a:t>
            </a:r>
          </a:p>
        </p:txBody>
      </p:sp>
      <p:pic>
        <p:nvPicPr>
          <p:cNvPr id="13" name="Gráfico 12" descr="Escena suburbana">
            <a:extLst>
              <a:ext uri="{FF2B5EF4-FFF2-40B4-BE49-F238E27FC236}">
                <a16:creationId xmlns:a16="http://schemas.microsoft.com/office/drawing/2014/main" id="{B491CBA6-9BCE-4D1C-B06E-5C0A850ADF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68070" y="1575431"/>
            <a:ext cx="1376338" cy="170748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F7B0042-638E-489F-834B-A5FE55461CEE}"/>
              </a:ext>
            </a:extLst>
          </p:cNvPr>
          <p:cNvSpPr txBox="1"/>
          <p:nvPr/>
        </p:nvSpPr>
        <p:spPr>
          <a:xfrm>
            <a:off x="5292080" y="3291830"/>
            <a:ext cx="177521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C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Después </a:t>
            </a:r>
          </a:p>
          <a:p>
            <a:pPr algn="ctr"/>
            <a:r>
              <a:rPr lang="es-EC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$&lt;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932B0D4-93D7-45AC-AD8E-EA850B0CF4BC}"/>
              </a:ext>
            </a:extLst>
          </p:cNvPr>
          <p:cNvSpPr txBox="1"/>
          <p:nvPr/>
        </p:nvSpPr>
        <p:spPr>
          <a:xfrm>
            <a:off x="5380418" y="1491630"/>
            <a:ext cx="149583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C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 mes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AD517D1-95D6-4EC6-95B3-1775F2F6D001}"/>
              </a:ext>
            </a:extLst>
          </p:cNvPr>
          <p:cNvSpPr txBox="1"/>
          <p:nvPr/>
        </p:nvSpPr>
        <p:spPr>
          <a:xfrm>
            <a:off x="6910274" y="1491630"/>
            <a:ext cx="169417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C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6 - 12 mes</a:t>
            </a:r>
          </a:p>
        </p:txBody>
      </p:sp>
      <p:sp>
        <p:nvSpPr>
          <p:cNvPr id="18" name="Abrir corchete 17">
            <a:extLst>
              <a:ext uri="{FF2B5EF4-FFF2-40B4-BE49-F238E27FC236}">
                <a16:creationId xmlns:a16="http://schemas.microsoft.com/office/drawing/2014/main" id="{54B5C386-5078-45DB-860C-937FC6C5DD7E}"/>
              </a:ext>
            </a:extLst>
          </p:cNvPr>
          <p:cNvSpPr/>
          <p:nvPr/>
        </p:nvSpPr>
        <p:spPr>
          <a:xfrm rot="16200000">
            <a:off x="3766990" y="1766739"/>
            <a:ext cx="364529" cy="4413843"/>
          </a:xfrm>
          <a:prstGeom prst="lef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E99A174-F914-40A9-A25D-31A9BF4B9DC7}"/>
              </a:ext>
            </a:extLst>
          </p:cNvPr>
          <p:cNvSpPr txBox="1"/>
          <p:nvPr/>
        </p:nvSpPr>
        <p:spPr>
          <a:xfrm>
            <a:off x="2401037" y="3795886"/>
            <a:ext cx="267501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C" sz="16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Periodo / tiempo</a:t>
            </a:r>
          </a:p>
        </p:txBody>
      </p:sp>
      <p:pic>
        <p:nvPicPr>
          <p:cNvPr id="20" name="Gráfico 19" descr="Relámpagos">
            <a:extLst>
              <a:ext uri="{FF2B5EF4-FFF2-40B4-BE49-F238E27FC236}">
                <a16:creationId xmlns:a16="http://schemas.microsoft.com/office/drawing/2014/main" id="{366E838D-7C2B-4FEA-8BBE-1C2308E411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55976" y="1995686"/>
            <a:ext cx="547404" cy="547404"/>
          </a:xfrm>
          <a:prstGeom prst="rect">
            <a:avLst/>
          </a:prstGeom>
        </p:spPr>
      </p:pic>
      <p:pic>
        <p:nvPicPr>
          <p:cNvPr id="21" name="Gráfico 20" descr="Relámpagos">
            <a:extLst>
              <a:ext uri="{FF2B5EF4-FFF2-40B4-BE49-F238E27FC236}">
                <a16:creationId xmlns:a16="http://schemas.microsoft.com/office/drawing/2014/main" id="{0A634072-0594-4E2A-B118-D34823AE79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51920" y="1431159"/>
            <a:ext cx="823899" cy="823899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3EAB6226-3A81-4981-8DD8-94D26CFCF76F}"/>
              </a:ext>
            </a:extLst>
          </p:cNvPr>
          <p:cNvSpPr txBox="1"/>
          <p:nvPr/>
        </p:nvSpPr>
        <p:spPr>
          <a:xfrm>
            <a:off x="7236296" y="4341753"/>
            <a:ext cx="11521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(Berón </a:t>
            </a:r>
            <a:r>
              <a:rPr lang="es-EC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s-EC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1997) 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269805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40000"/>
    </mc:Choice>
    <mc:Fallback xmlns="">
      <p:transition advTm="4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469682" y="51470"/>
            <a:ext cx="7054646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s-EC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Marco Teórico – Indicadores Generales / Población - Riesgo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C68CE1-B3E2-4589-AE76-6F354DCC86E1}"/>
              </a:ext>
            </a:extLst>
          </p:cNvPr>
          <p:cNvSpPr txBox="1"/>
          <p:nvPr/>
        </p:nvSpPr>
        <p:spPr>
          <a:xfrm>
            <a:off x="-36512" y="483519"/>
            <a:ext cx="4572000" cy="2020647"/>
          </a:xfrm>
          <a:prstGeom prst="rect">
            <a:avLst/>
          </a:prstGeom>
          <a:noFill/>
          <a:ln w="38100">
            <a:solidFill>
              <a:srgbClr val="01A89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s-EC" sz="1600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D22EFD0-3A72-4E94-A1EB-4BBDC4DFE00D}"/>
              </a:ext>
            </a:extLst>
          </p:cNvPr>
          <p:cNvSpPr txBox="1"/>
          <p:nvPr/>
        </p:nvSpPr>
        <p:spPr>
          <a:xfrm>
            <a:off x="4572000" y="483518"/>
            <a:ext cx="4572000" cy="2020647"/>
          </a:xfrm>
          <a:prstGeom prst="rect">
            <a:avLst/>
          </a:prstGeom>
          <a:noFill/>
          <a:ln w="38100">
            <a:solidFill>
              <a:srgbClr val="01A89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s-EC" sz="1600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21FB77D-F142-4028-83B0-3502588D6A30}"/>
              </a:ext>
            </a:extLst>
          </p:cNvPr>
          <p:cNvSpPr txBox="1"/>
          <p:nvPr/>
        </p:nvSpPr>
        <p:spPr>
          <a:xfrm>
            <a:off x="-36512" y="2643759"/>
            <a:ext cx="4572000" cy="2020647"/>
          </a:xfrm>
          <a:prstGeom prst="rect">
            <a:avLst/>
          </a:prstGeom>
          <a:noFill/>
          <a:ln w="38100">
            <a:solidFill>
              <a:srgbClr val="01A89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s-EC" sz="1600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8D0D6CB-00A4-45C0-A50E-2EEB19814721}"/>
              </a:ext>
            </a:extLst>
          </p:cNvPr>
          <p:cNvSpPr txBox="1"/>
          <p:nvPr/>
        </p:nvSpPr>
        <p:spPr>
          <a:xfrm>
            <a:off x="4572000" y="2643758"/>
            <a:ext cx="4572000" cy="2020647"/>
          </a:xfrm>
          <a:prstGeom prst="rect">
            <a:avLst/>
          </a:prstGeom>
          <a:noFill/>
          <a:ln w="38100">
            <a:solidFill>
              <a:srgbClr val="01A89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s-EC" sz="1600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99A5E33-37E6-4399-BFE8-EC35D710D458}"/>
              </a:ext>
            </a:extLst>
          </p:cNvPr>
          <p:cNvSpPr txBox="1"/>
          <p:nvPr/>
        </p:nvSpPr>
        <p:spPr>
          <a:xfrm>
            <a:off x="1547664" y="559950"/>
            <a:ext cx="1438022" cy="215444"/>
          </a:xfrm>
          <a:prstGeom prst="rect">
            <a:avLst/>
          </a:prstGeom>
          <a:solidFill>
            <a:srgbClr val="01A89E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C" sz="14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Migración</a:t>
            </a:r>
          </a:p>
        </p:txBody>
      </p:sp>
      <p:pic>
        <p:nvPicPr>
          <p:cNvPr id="3" name="Gráfico 2" descr="Marketing">
            <a:extLst>
              <a:ext uri="{FF2B5EF4-FFF2-40B4-BE49-F238E27FC236}">
                <a16:creationId xmlns:a16="http://schemas.microsoft.com/office/drawing/2014/main" id="{5DBC6069-350E-4875-B33B-135BD1A5D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3218" y="3338686"/>
            <a:ext cx="914400" cy="914400"/>
          </a:xfrm>
          <a:prstGeom prst="rect">
            <a:avLst/>
          </a:prstGeom>
        </p:spPr>
      </p:pic>
      <p:pic>
        <p:nvPicPr>
          <p:cNvPr id="12" name="Gráfico 11" descr="Grupo de personas">
            <a:extLst>
              <a:ext uri="{FF2B5EF4-FFF2-40B4-BE49-F238E27FC236}">
                <a16:creationId xmlns:a16="http://schemas.microsoft.com/office/drawing/2014/main" id="{8013DB92-2BE6-4E3F-B435-B9D222EEDA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07750" y="1066526"/>
            <a:ext cx="914400" cy="914400"/>
          </a:xfrm>
          <a:prstGeom prst="rect">
            <a:avLst/>
          </a:prstGeom>
        </p:spPr>
      </p:pic>
      <p:pic>
        <p:nvPicPr>
          <p:cNvPr id="14" name="Gráfico 13" descr="Ventana del explorador">
            <a:extLst>
              <a:ext uri="{FF2B5EF4-FFF2-40B4-BE49-F238E27FC236}">
                <a16:creationId xmlns:a16="http://schemas.microsoft.com/office/drawing/2014/main" id="{44BBC615-BC71-4DE9-B17A-20868BF049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11192" y="2864207"/>
            <a:ext cx="2705224" cy="163092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6FE23C7-329F-45BA-8990-1EB0B193856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754" t="8782" r="9520" b="3884"/>
          <a:stretch/>
        </p:blipFill>
        <p:spPr>
          <a:xfrm>
            <a:off x="1017015" y="813609"/>
            <a:ext cx="3482977" cy="1652341"/>
          </a:xfrm>
          <a:prstGeom prst="rect">
            <a:avLst/>
          </a:prstGeom>
        </p:spPr>
      </p:pic>
      <p:pic>
        <p:nvPicPr>
          <p:cNvPr id="25" name="Gráfico 24" descr="Crecimiento empresarial">
            <a:extLst>
              <a:ext uri="{FF2B5EF4-FFF2-40B4-BE49-F238E27FC236}">
                <a16:creationId xmlns:a16="http://schemas.microsoft.com/office/drawing/2014/main" id="{1D106BD0-7B14-4B68-AF39-81499FDC1E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348" y="1073837"/>
            <a:ext cx="1188011" cy="1282389"/>
          </a:xfrm>
          <a:prstGeom prst="rect">
            <a:avLst/>
          </a:prstGeom>
        </p:spPr>
      </p:pic>
      <p:pic>
        <p:nvPicPr>
          <p:cNvPr id="26" name="Gráfico 25" descr="Escena suburbana">
            <a:extLst>
              <a:ext uri="{FF2B5EF4-FFF2-40B4-BE49-F238E27FC236}">
                <a16:creationId xmlns:a16="http://schemas.microsoft.com/office/drawing/2014/main" id="{06C259E1-8DC1-4EFD-8316-260ADE95B1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65960" y="1572236"/>
            <a:ext cx="803121" cy="803121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08B5D0D8-EB59-4872-9AB4-CA6FFC1CCADB}"/>
              </a:ext>
            </a:extLst>
          </p:cNvPr>
          <p:cNvSpPr txBox="1"/>
          <p:nvPr/>
        </p:nvSpPr>
        <p:spPr>
          <a:xfrm>
            <a:off x="2002180" y="1689256"/>
            <a:ext cx="803121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C" sz="11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Zona </a:t>
            </a:r>
          </a:p>
          <a:p>
            <a:pPr algn="ctr"/>
            <a:r>
              <a:rPr lang="es-EC" sz="11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de </a:t>
            </a:r>
          </a:p>
          <a:p>
            <a:pPr algn="ctr"/>
            <a:r>
              <a:rPr lang="es-EC" sz="11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Riesgo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52AD6BB-4426-4D86-A10D-976885EF838F}"/>
              </a:ext>
            </a:extLst>
          </p:cNvPr>
          <p:cNvSpPr txBox="1"/>
          <p:nvPr/>
        </p:nvSpPr>
        <p:spPr>
          <a:xfrm>
            <a:off x="6136781" y="2715112"/>
            <a:ext cx="1675579" cy="215444"/>
          </a:xfrm>
          <a:prstGeom prst="rect">
            <a:avLst/>
          </a:prstGeom>
          <a:solidFill>
            <a:srgbClr val="01A89E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C" sz="14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Información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8AFDD2E-97D2-4E28-A922-6237E50A9BFF}"/>
              </a:ext>
            </a:extLst>
          </p:cNvPr>
          <p:cNvSpPr txBox="1"/>
          <p:nvPr/>
        </p:nvSpPr>
        <p:spPr>
          <a:xfrm>
            <a:off x="1486427" y="2722277"/>
            <a:ext cx="1438022" cy="215444"/>
          </a:xfrm>
          <a:prstGeom prst="rect">
            <a:avLst/>
          </a:prstGeom>
          <a:solidFill>
            <a:srgbClr val="01A89E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C" sz="14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Tecnología</a:t>
            </a:r>
          </a:p>
        </p:txBody>
      </p:sp>
      <p:pic>
        <p:nvPicPr>
          <p:cNvPr id="20" name="Gráfico 19" descr="Presentación con gráfico de barras RTL">
            <a:extLst>
              <a:ext uri="{FF2B5EF4-FFF2-40B4-BE49-F238E27FC236}">
                <a16:creationId xmlns:a16="http://schemas.microsoft.com/office/drawing/2014/main" id="{13DB9E02-B385-4C08-9512-0248F636A7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78267" y="3480317"/>
            <a:ext cx="914400" cy="756216"/>
          </a:xfrm>
          <a:prstGeom prst="rect">
            <a:avLst/>
          </a:prstGeom>
        </p:spPr>
      </p:pic>
      <p:pic>
        <p:nvPicPr>
          <p:cNvPr id="30" name="Gráfico 29" descr="Tendencia al alza">
            <a:extLst>
              <a:ext uri="{FF2B5EF4-FFF2-40B4-BE49-F238E27FC236}">
                <a16:creationId xmlns:a16="http://schemas.microsoft.com/office/drawing/2014/main" id="{D94564FE-DCF4-4058-8F74-CF0D87E117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941347" y="3496870"/>
            <a:ext cx="914400" cy="756216"/>
          </a:xfrm>
          <a:prstGeom prst="rect">
            <a:avLst/>
          </a:prstGeom>
        </p:spPr>
      </p:pic>
      <p:pic>
        <p:nvPicPr>
          <p:cNvPr id="32" name="Gráfico 31" descr="Antena parabólica">
            <a:extLst>
              <a:ext uri="{FF2B5EF4-FFF2-40B4-BE49-F238E27FC236}">
                <a16:creationId xmlns:a16="http://schemas.microsoft.com/office/drawing/2014/main" id="{4283DD00-F9A1-4981-8827-FDB03E84628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843808" y="3389966"/>
            <a:ext cx="914400" cy="914400"/>
          </a:xfrm>
          <a:prstGeom prst="rect">
            <a:avLst/>
          </a:prstGeom>
        </p:spPr>
      </p:pic>
      <p:pic>
        <p:nvPicPr>
          <p:cNvPr id="34" name="Gráfico 33" descr="Satélite">
            <a:extLst>
              <a:ext uri="{FF2B5EF4-FFF2-40B4-BE49-F238E27FC236}">
                <a16:creationId xmlns:a16="http://schemas.microsoft.com/office/drawing/2014/main" id="{9C86DCA8-C61B-4140-9AA5-0982A07F5F4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524709" y="2661577"/>
            <a:ext cx="914400" cy="914400"/>
          </a:xfrm>
          <a:prstGeom prst="rect">
            <a:avLst/>
          </a:prstGeom>
        </p:spPr>
      </p:pic>
      <p:pic>
        <p:nvPicPr>
          <p:cNvPr id="38" name="Gráfico 37" descr="Apretón de manos">
            <a:extLst>
              <a:ext uri="{FF2B5EF4-FFF2-40B4-BE49-F238E27FC236}">
                <a16:creationId xmlns:a16="http://schemas.microsoft.com/office/drawing/2014/main" id="{275DC22A-D726-478E-9849-3CD3A3862CE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393904" y="1157718"/>
            <a:ext cx="914400" cy="914400"/>
          </a:xfrm>
          <a:prstGeom prst="rect">
            <a:avLst/>
          </a:prstGeom>
        </p:spPr>
      </p:pic>
      <p:pic>
        <p:nvPicPr>
          <p:cNvPr id="40" name="Gráfico 39" descr="Programador">
            <a:extLst>
              <a:ext uri="{FF2B5EF4-FFF2-40B4-BE49-F238E27FC236}">
                <a16:creationId xmlns:a16="http://schemas.microsoft.com/office/drawing/2014/main" id="{14977360-FDCA-4C3A-944D-9B3A5B98A1D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763688" y="3389966"/>
            <a:ext cx="914400" cy="914400"/>
          </a:xfrm>
          <a:prstGeom prst="rect">
            <a:avLst/>
          </a:prstGeom>
        </p:spPr>
      </p:pic>
      <p:pic>
        <p:nvPicPr>
          <p:cNvPr id="42" name="Gráfico 41" descr="Enrutador inalámbrico">
            <a:extLst>
              <a:ext uri="{FF2B5EF4-FFF2-40B4-BE49-F238E27FC236}">
                <a16:creationId xmlns:a16="http://schemas.microsoft.com/office/drawing/2014/main" id="{40509860-4F95-44AA-868E-9B6C01E895B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20910" y="3506991"/>
            <a:ext cx="914400" cy="914400"/>
          </a:xfrm>
          <a:prstGeom prst="rect">
            <a:avLst/>
          </a:prstGeom>
        </p:spPr>
      </p:pic>
      <p:pic>
        <p:nvPicPr>
          <p:cNvPr id="43" name="Gráfico 42" descr="Grupo de personas">
            <a:extLst>
              <a:ext uri="{FF2B5EF4-FFF2-40B4-BE49-F238E27FC236}">
                <a16:creationId xmlns:a16="http://schemas.microsoft.com/office/drawing/2014/main" id="{20C708C5-4667-43BD-903A-8398ED1646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18040" y="1085710"/>
            <a:ext cx="914400" cy="914400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3F44C742-52F6-44D0-993D-950926A8E21C}"/>
              </a:ext>
            </a:extLst>
          </p:cNvPr>
          <p:cNvSpPr txBox="1"/>
          <p:nvPr/>
        </p:nvSpPr>
        <p:spPr>
          <a:xfrm>
            <a:off x="5868144" y="559950"/>
            <a:ext cx="1942078" cy="215444"/>
          </a:xfrm>
          <a:prstGeom prst="rect">
            <a:avLst/>
          </a:prstGeom>
          <a:solidFill>
            <a:srgbClr val="01A89E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C" sz="14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Acuerdos Sociales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61E6742-3E49-4FB7-ADEB-3CF0605396DA}"/>
              </a:ext>
            </a:extLst>
          </p:cNvPr>
          <p:cNvSpPr txBox="1"/>
          <p:nvPr/>
        </p:nvSpPr>
        <p:spPr>
          <a:xfrm>
            <a:off x="5652120" y="2190873"/>
            <a:ext cx="241389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C" sz="11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Vivir en comunidad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9722D875-D71F-4BB1-888A-7B2B0B0FE15D}"/>
              </a:ext>
            </a:extLst>
          </p:cNvPr>
          <p:cNvSpPr txBox="1"/>
          <p:nvPr/>
        </p:nvSpPr>
        <p:spPr>
          <a:xfrm>
            <a:off x="933974" y="4423121"/>
            <a:ext cx="241389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C" sz="11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Monitoreo de Desastres Naturales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6016C82-175B-4219-8144-A5E0BF65C57D}"/>
              </a:ext>
            </a:extLst>
          </p:cNvPr>
          <p:cNvSpPr txBox="1"/>
          <p:nvPr/>
        </p:nvSpPr>
        <p:spPr>
          <a:xfrm>
            <a:off x="5580112" y="4423121"/>
            <a:ext cx="280831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C" sz="11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Censos /Estadísticas / Difusión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167226B-9D85-4453-BB57-B67C4F73A09A}"/>
              </a:ext>
            </a:extLst>
          </p:cNvPr>
          <p:cNvSpPr txBox="1"/>
          <p:nvPr/>
        </p:nvSpPr>
        <p:spPr>
          <a:xfrm>
            <a:off x="1486427" y="1250345"/>
            <a:ext cx="654492" cy="17004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endParaRPr lang="es-EC" sz="1100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330C11E1-91DB-422A-8CD6-B6EC0C959B45}"/>
              </a:ext>
            </a:extLst>
          </p:cNvPr>
          <p:cNvSpPr txBox="1"/>
          <p:nvPr/>
        </p:nvSpPr>
        <p:spPr>
          <a:xfrm>
            <a:off x="6873163" y="4659982"/>
            <a:ext cx="230734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(Secretaría de Gestión de Riesgos, 2005)</a:t>
            </a:r>
            <a:endParaRPr lang="es-EC" sz="1000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4739A9F3-B338-4517-A0F7-B2B45AFC99F0}"/>
              </a:ext>
            </a:extLst>
          </p:cNvPr>
          <p:cNvSpPr txBox="1"/>
          <p:nvPr/>
        </p:nvSpPr>
        <p:spPr>
          <a:xfrm>
            <a:off x="7380312" y="4841895"/>
            <a:ext cx="22176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(Unidas Naciones, 1994- 2019)</a:t>
            </a:r>
            <a:endParaRPr lang="es-EC" sz="1000" dirty="0"/>
          </a:p>
        </p:txBody>
      </p:sp>
    </p:spTree>
    <p:extLst>
      <p:ext uri="{BB962C8B-B14F-4D97-AF65-F5344CB8AC3E}">
        <p14:creationId xmlns:p14="http://schemas.microsoft.com/office/powerpoint/2010/main" val="379229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40000"/>
    </mc:Choice>
    <mc:Fallback xmlns="">
      <p:transition advTm="44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8">
            <a:extLst>
              <a:ext uri="{FF2B5EF4-FFF2-40B4-BE49-F238E27FC236}">
                <a16:creationId xmlns:a16="http://schemas.microsoft.com/office/drawing/2014/main" id="{8791CCBE-0F5F-4E64-912A-B8A366227B3A}"/>
              </a:ext>
            </a:extLst>
          </p:cNvPr>
          <p:cNvSpPr>
            <a:spLocks/>
          </p:cNvSpPr>
          <p:nvPr/>
        </p:nvSpPr>
        <p:spPr bwMode="auto">
          <a:xfrm>
            <a:off x="-2301879" y="1539280"/>
            <a:ext cx="4210051" cy="4211638"/>
          </a:xfrm>
          <a:custGeom>
            <a:avLst/>
            <a:gdLst>
              <a:gd name="T0" fmla="*/ 1045 w 2233"/>
              <a:gd name="T1" fmla="*/ 39 h 2233"/>
              <a:gd name="T2" fmla="*/ 1188 w 2233"/>
              <a:gd name="T3" fmla="*/ 39 h 2233"/>
              <a:gd name="T4" fmla="*/ 2193 w 2233"/>
              <a:gd name="T5" fmla="*/ 1044 h 2233"/>
              <a:gd name="T6" fmla="*/ 2193 w 2233"/>
              <a:gd name="T7" fmla="*/ 1188 h 2233"/>
              <a:gd name="T8" fmla="*/ 1188 w 2233"/>
              <a:gd name="T9" fmla="*/ 2193 h 2233"/>
              <a:gd name="T10" fmla="*/ 1045 w 2233"/>
              <a:gd name="T11" fmla="*/ 2193 h 2233"/>
              <a:gd name="T12" fmla="*/ 40 w 2233"/>
              <a:gd name="T13" fmla="*/ 1188 h 2233"/>
              <a:gd name="T14" fmla="*/ 40 w 2233"/>
              <a:gd name="T15" fmla="*/ 1044 h 2233"/>
              <a:gd name="T16" fmla="*/ 1045 w 2233"/>
              <a:gd name="T17" fmla="*/ 39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3" h="2233">
                <a:moveTo>
                  <a:pt x="1045" y="39"/>
                </a:moveTo>
                <a:cubicBezTo>
                  <a:pt x="1084" y="0"/>
                  <a:pt x="1149" y="0"/>
                  <a:pt x="1188" y="39"/>
                </a:cubicBezTo>
                <a:cubicBezTo>
                  <a:pt x="2193" y="1044"/>
                  <a:pt x="2193" y="1044"/>
                  <a:pt x="2193" y="1044"/>
                </a:cubicBezTo>
                <a:cubicBezTo>
                  <a:pt x="2233" y="1084"/>
                  <a:pt x="2233" y="1148"/>
                  <a:pt x="2193" y="1188"/>
                </a:cubicBezTo>
                <a:cubicBezTo>
                  <a:pt x="1188" y="2193"/>
                  <a:pt x="1188" y="2193"/>
                  <a:pt x="1188" y="2193"/>
                </a:cubicBezTo>
                <a:cubicBezTo>
                  <a:pt x="1149" y="2233"/>
                  <a:pt x="1084" y="2233"/>
                  <a:pt x="1045" y="2193"/>
                </a:cubicBezTo>
                <a:cubicBezTo>
                  <a:pt x="40" y="1188"/>
                  <a:pt x="40" y="1188"/>
                  <a:pt x="40" y="1188"/>
                </a:cubicBezTo>
                <a:cubicBezTo>
                  <a:pt x="0" y="1148"/>
                  <a:pt x="0" y="1084"/>
                  <a:pt x="40" y="1044"/>
                </a:cubicBezTo>
                <a:cubicBezTo>
                  <a:pt x="1045" y="39"/>
                  <a:pt x="1045" y="39"/>
                  <a:pt x="1045" y="39"/>
                </a:cubicBezTo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12">
            <a:extLst>
              <a:ext uri="{FF2B5EF4-FFF2-40B4-BE49-F238E27FC236}">
                <a16:creationId xmlns:a16="http://schemas.microsoft.com/office/drawing/2014/main" id="{DB7ACE15-EDAE-44AF-88B5-B5DC9F462D05}"/>
              </a:ext>
            </a:extLst>
          </p:cNvPr>
          <p:cNvSpPr>
            <a:spLocks/>
          </p:cNvSpPr>
          <p:nvPr/>
        </p:nvSpPr>
        <p:spPr bwMode="auto">
          <a:xfrm>
            <a:off x="-1677991" y="3144243"/>
            <a:ext cx="2489200" cy="2489200"/>
          </a:xfrm>
          <a:custGeom>
            <a:avLst/>
            <a:gdLst>
              <a:gd name="T0" fmla="*/ 617 w 1320"/>
              <a:gd name="T1" fmla="*/ 24 h 1320"/>
              <a:gd name="T2" fmla="*/ 702 w 1320"/>
              <a:gd name="T3" fmla="*/ 24 h 1320"/>
              <a:gd name="T4" fmla="*/ 1296 w 1320"/>
              <a:gd name="T5" fmla="*/ 618 h 1320"/>
              <a:gd name="T6" fmla="*/ 1296 w 1320"/>
              <a:gd name="T7" fmla="*/ 702 h 1320"/>
              <a:gd name="T8" fmla="*/ 702 w 1320"/>
              <a:gd name="T9" fmla="*/ 1297 h 1320"/>
              <a:gd name="T10" fmla="*/ 617 w 1320"/>
              <a:gd name="T11" fmla="*/ 1297 h 1320"/>
              <a:gd name="T12" fmla="*/ 23 w 1320"/>
              <a:gd name="T13" fmla="*/ 702 h 1320"/>
              <a:gd name="T14" fmla="*/ 23 w 1320"/>
              <a:gd name="T15" fmla="*/ 618 h 1320"/>
              <a:gd name="T16" fmla="*/ 617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7" y="24"/>
                </a:moveTo>
                <a:cubicBezTo>
                  <a:pt x="641" y="0"/>
                  <a:pt x="679" y="0"/>
                  <a:pt x="702" y="24"/>
                </a:cubicBezTo>
                <a:cubicBezTo>
                  <a:pt x="1296" y="618"/>
                  <a:pt x="1296" y="618"/>
                  <a:pt x="1296" y="618"/>
                </a:cubicBezTo>
                <a:cubicBezTo>
                  <a:pt x="1320" y="641"/>
                  <a:pt x="1320" y="679"/>
                  <a:pt x="1296" y="702"/>
                </a:cubicBezTo>
                <a:cubicBezTo>
                  <a:pt x="702" y="1297"/>
                  <a:pt x="702" y="1297"/>
                  <a:pt x="702" y="1297"/>
                </a:cubicBezTo>
                <a:cubicBezTo>
                  <a:pt x="679" y="1320"/>
                  <a:pt x="641" y="1320"/>
                  <a:pt x="617" y="1297"/>
                </a:cubicBezTo>
                <a:cubicBezTo>
                  <a:pt x="23" y="702"/>
                  <a:pt x="23" y="702"/>
                  <a:pt x="23" y="702"/>
                </a:cubicBezTo>
                <a:cubicBezTo>
                  <a:pt x="0" y="679"/>
                  <a:pt x="0" y="641"/>
                  <a:pt x="23" y="618"/>
                </a:cubicBezTo>
                <a:lnTo>
                  <a:pt x="617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13">
            <a:extLst>
              <a:ext uri="{FF2B5EF4-FFF2-40B4-BE49-F238E27FC236}">
                <a16:creationId xmlns:a16="http://schemas.microsoft.com/office/drawing/2014/main" id="{F228765D-E6CF-4EA3-BE0A-AE8E6D929183}"/>
              </a:ext>
            </a:extLst>
          </p:cNvPr>
          <p:cNvSpPr>
            <a:spLocks/>
          </p:cNvSpPr>
          <p:nvPr/>
        </p:nvSpPr>
        <p:spPr bwMode="auto">
          <a:xfrm>
            <a:off x="-1570041" y="3253780"/>
            <a:ext cx="2271713" cy="2270125"/>
          </a:xfrm>
          <a:custGeom>
            <a:avLst/>
            <a:gdLst>
              <a:gd name="T0" fmla="*/ 603 w 1205"/>
              <a:gd name="T1" fmla="*/ 1204 h 1204"/>
              <a:gd name="T2" fmla="*/ 597 w 1205"/>
              <a:gd name="T3" fmla="*/ 1202 h 1204"/>
              <a:gd name="T4" fmla="*/ 3 w 1205"/>
              <a:gd name="T5" fmla="*/ 608 h 1204"/>
              <a:gd name="T6" fmla="*/ 3 w 1205"/>
              <a:gd name="T7" fmla="*/ 596 h 1204"/>
              <a:gd name="T8" fmla="*/ 597 w 1205"/>
              <a:gd name="T9" fmla="*/ 2 h 1204"/>
              <a:gd name="T10" fmla="*/ 603 w 1205"/>
              <a:gd name="T11" fmla="*/ 0 h 1204"/>
              <a:gd name="T12" fmla="*/ 608 w 1205"/>
              <a:gd name="T13" fmla="*/ 2 h 1204"/>
              <a:gd name="T14" fmla="*/ 1202 w 1205"/>
              <a:gd name="T15" fmla="*/ 596 h 1204"/>
              <a:gd name="T16" fmla="*/ 1202 w 1205"/>
              <a:gd name="T17" fmla="*/ 608 h 1204"/>
              <a:gd name="T18" fmla="*/ 608 w 1205"/>
              <a:gd name="T19" fmla="*/ 1202 h 1204"/>
              <a:gd name="T20" fmla="*/ 603 w 1205"/>
              <a:gd name="T21" fmla="*/ 1204 h 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05" h="1204">
                <a:moveTo>
                  <a:pt x="603" y="1204"/>
                </a:moveTo>
                <a:cubicBezTo>
                  <a:pt x="601" y="1204"/>
                  <a:pt x="599" y="1204"/>
                  <a:pt x="597" y="1202"/>
                </a:cubicBezTo>
                <a:cubicBezTo>
                  <a:pt x="3" y="608"/>
                  <a:pt x="3" y="608"/>
                  <a:pt x="3" y="608"/>
                </a:cubicBezTo>
                <a:cubicBezTo>
                  <a:pt x="0" y="605"/>
                  <a:pt x="0" y="600"/>
                  <a:pt x="3" y="596"/>
                </a:cubicBezTo>
                <a:cubicBezTo>
                  <a:pt x="597" y="2"/>
                  <a:pt x="597" y="2"/>
                  <a:pt x="597" y="2"/>
                </a:cubicBezTo>
                <a:cubicBezTo>
                  <a:pt x="599" y="0"/>
                  <a:pt x="601" y="0"/>
                  <a:pt x="603" y="0"/>
                </a:cubicBezTo>
                <a:cubicBezTo>
                  <a:pt x="604" y="0"/>
                  <a:pt x="606" y="0"/>
                  <a:pt x="608" y="2"/>
                </a:cubicBezTo>
                <a:cubicBezTo>
                  <a:pt x="1202" y="596"/>
                  <a:pt x="1202" y="596"/>
                  <a:pt x="1202" y="596"/>
                </a:cubicBezTo>
                <a:cubicBezTo>
                  <a:pt x="1205" y="600"/>
                  <a:pt x="1205" y="605"/>
                  <a:pt x="1202" y="608"/>
                </a:cubicBezTo>
                <a:cubicBezTo>
                  <a:pt x="608" y="1202"/>
                  <a:pt x="608" y="1202"/>
                  <a:pt x="608" y="1202"/>
                </a:cubicBezTo>
                <a:cubicBezTo>
                  <a:pt x="606" y="1204"/>
                  <a:pt x="604" y="1204"/>
                  <a:pt x="603" y="1204"/>
                </a:cubicBezTo>
                <a:close/>
              </a:path>
            </a:pathLst>
          </a:custGeom>
          <a:solidFill>
            <a:srgbClr val="01A8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14">
            <a:extLst>
              <a:ext uri="{FF2B5EF4-FFF2-40B4-BE49-F238E27FC236}">
                <a16:creationId xmlns:a16="http://schemas.microsoft.com/office/drawing/2014/main" id="{B1FE4F07-7D97-4FFA-B59C-7C98075676D8}"/>
              </a:ext>
            </a:extLst>
          </p:cNvPr>
          <p:cNvSpPr>
            <a:spLocks/>
          </p:cNvSpPr>
          <p:nvPr/>
        </p:nvSpPr>
        <p:spPr bwMode="auto">
          <a:xfrm>
            <a:off x="346071" y="4298355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14">
            <a:extLst>
              <a:ext uri="{FF2B5EF4-FFF2-40B4-BE49-F238E27FC236}">
                <a16:creationId xmlns:a16="http://schemas.microsoft.com/office/drawing/2014/main" id="{9DD8812C-5ACE-4067-9A41-C416C30C7CF7}"/>
              </a:ext>
            </a:extLst>
          </p:cNvPr>
          <p:cNvSpPr>
            <a:spLocks/>
          </p:cNvSpPr>
          <p:nvPr/>
        </p:nvSpPr>
        <p:spPr bwMode="auto">
          <a:xfrm>
            <a:off x="8056266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15">
            <a:extLst>
              <a:ext uri="{FF2B5EF4-FFF2-40B4-BE49-F238E27FC236}">
                <a16:creationId xmlns:a16="http://schemas.microsoft.com/office/drawing/2014/main" id="{0E8D3240-6A59-4AB9-8C53-59D3359FC7CD}"/>
              </a:ext>
            </a:extLst>
          </p:cNvPr>
          <p:cNvSpPr>
            <a:spLocks/>
          </p:cNvSpPr>
          <p:nvPr/>
        </p:nvSpPr>
        <p:spPr bwMode="auto">
          <a:xfrm>
            <a:off x="8623987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16">
            <a:extLst>
              <a:ext uri="{FF2B5EF4-FFF2-40B4-BE49-F238E27FC236}">
                <a16:creationId xmlns:a16="http://schemas.microsoft.com/office/drawing/2014/main" id="{5E24136E-8A6C-4594-8EA1-9D6B269735B0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93843724-7408-480B-8688-D2D7FB2FD649}"/>
              </a:ext>
            </a:extLst>
          </p:cNvPr>
          <p:cNvSpPr/>
          <p:nvPr/>
        </p:nvSpPr>
        <p:spPr>
          <a:xfrm>
            <a:off x="4107006" y="1158734"/>
            <a:ext cx="13547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spc="300" dirty="0">
                <a:latin typeface="Agency FB" panose="020B0503020202020204" pitchFamily="34" charset="0"/>
                <a:cs typeface="+mn-ea"/>
                <a:sym typeface="+mn-lt"/>
              </a:rPr>
              <a:t>02</a:t>
            </a:r>
            <a:endParaRPr lang="zh-CN" altLang="en-US" sz="8000" spc="300" dirty="0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9A24FB9B-4BDC-4084-A8F8-901073510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7" y="2357486"/>
            <a:ext cx="374441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s-EC" altLang="zh-CN" sz="4000" b="1" dirty="0">
                <a:solidFill>
                  <a:srgbClr val="0077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Metodología</a:t>
            </a:r>
            <a:r>
              <a:rPr lang="zh-CN" altLang="en-US" sz="2800" b="1" dirty="0">
                <a:solidFill>
                  <a:srgbClr val="0077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1" name="Gráfico 10" descr="Programador">
            <a:extLst>
              <a:ext uri="{FF2B5EF4-FFF2-40B4-BE49-F238E27FC236}">
                <a16:creationId xmlns:a16="http://schemas.microsoft.com/office/drawing/2014/main" id="{9D92BE27-319C-4ADC-9E21-ADB121C26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0360" y="3070366"/>
            <a:ext cx="1973768" cy="19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7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41" grpId="0"/>
      <p:bldP spid="42" grpId="0"/>
      <p:bldP spid="4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8">
            <a:extLst>
              <a:ext uri="{FF2B5EF4-FFF2-40B4-BE49-F238E27FC236}">
                <a16:creationId xmlns:a16="http://schemas.microsoft.com/office/drawing/2014/main" id="{8791CCBE-0F5F-4E64-912A-B8A366227B3A}"/>
              </a:ext>
            </a:extLst>
          </p:cNvPr>
          <p:cNvSpPr>
            <a:spLocks/>
          </p:cNvSpPr>
          <p:nvPr/>
        </p:nvSpPr>
        <p:spPr bwMode="auto">
          <a:xfrm>
            <a:off x="-2301879" y="1539280"/>
            <a:ext cx="4210051" cy="4211638"/>
          </a:xfrm>
          <a:custGeom>
            <a:avLst/>
            <a:gdLst>
              <a:gd name="T0" fmla="*/ 1045 w 2233"/>
              <a:gd name="T1" fmla="*/ 39 h 2233"/>
              <a:gd name="T2" fmla="*/ 1188 w 2233"/>
              <a:gd name="T3" fmla="*/ 39 h 2233"/>
              <a:gd name="T4" fmla="*/ 2193 w 2233"/>
              <a:gd name="T5" fmla="*/ 1044 h 2233"/>
              <a:gd name="T6" fmla="*/ 2193 w 2233"/>
              <a:gd name="T7" fmla="*/ 1188 h 2233"/>
              <a:gd name="T8" fmla="*/ 1188 w 2233"/>
              <a:gd name="T9" fmla="*/ 2193 h 2233"/>
              <a:gd name="T10" fmla="*/ 1045 w 2233"/>
              <a:gd name="T11" fmla="*/ 2193 h 2233"/>
              <a:gd name="T12" fmla="*/ 40 w 2233"/>
              <a:gd name="T13" fmla="*/ 1188 h 2233"/>
              <a:gd name="T14" fmla="*/ 40 w 2233"/>
              <a:gd name="T15" fmla="*/ 1044 h 2233"/>
              <a:gd name="T16" fmla="*/ 1045 w 2233"/>
              <a:gd name="T17" fmla="*/ 39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3" h="2233">
                <a:moveTo>
                  <a:pt x="1045" y="39"/>
                </a:moveTo>
                <a:cubicBezTo>
                  <a:pt x="1084" y="0"/>
                  <a:pt x="1149" y="0"/>
                  <a:pt x="1188" y="39"/>
                </a:cubicBezTo>
                <a:cubicBezTo>
                  <a:pt x="2193" y="1044"/>
                  <a:pt x="2193" y="1044"/>
                  <a:pt x="2193" y="1044"/>
                </a:cubicBezTo>
                <a:cubicBezTo>
                  <a:pt x="2233" y="1084"/>
                  <a:pt x="2233" y="1148"/>
                  <a:pt x="2193" y="1188"/>
                </a:cubicBezTo>
                <a:cubicBezTo>
                  <a:pt x="1188" y="2193"/>
                  <a:pt x="1188" y="2193"/>
                  <a:pt x="1188" y="2193"/>
                </a:cubicBezTo>
                <a:cubicBezTo>
                  <a:pt x="1149" y="2233"/>
                  <a:pt x="1084" y="2233"/>
                  <a:pt x="1045" y="2193"/>
                </a:cubicBezTo>
                <a:cubicBezTo>
                  <a:pt x="40" y="1188"/>
                  <a:pt x="40" y="1188"/>
                  <a:pt x="40" y="1188"/>
                </a:cubicBezTo>
                <a:cubicBezTo>
                  <a:pt x="0" y="1148"/>
                  <a:pt x="0" y="1084"/>
                  <a:pt x="40" y="1044"/>
                </a:cubicBezTo>
                <a:cubicBezTo>
                  <a:pt x="1045" y="39"/>
                  <a:pt x="1045" y="39"/>
                  <a:pt x="1045" y="39"/>
                </a:cubicBezTo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12">
            <a:extLst>
              <a:ext uri="{FF2B5EF4-FFF2-40B4-BE49-F238E27FC236}">
                <a16:creationId xmlns:a16="http://schemas.microsoft.com/office/drawing/2014/main" id="{DB7ACE15-EDAE-44AF-88B5-B5DC9F462D05}"/>
              </a:ext>
            </a:extLst>
          </p:cNvPr>
          <p:cNvSpPr>
            <a:spLocks/>
          </p:cNvSpPr>
          <p:nvPr/>
        </p:nvSpPr>
        <p:spPr bwMode="auto">
          <a:xfrm>
            <a:off x="-1677991" y="3144243"/>
            <a:ext cx="2489200" cy="2489200"/>
          </a:xfrm>
          <a:custGeom>
            <a:avLst/>
            <a:gdLst>
              <a:gd name="T0" fmla="*/ 617 w 1320"/>
              <a:gd name="T1" fmla="*/ 24 h 1320"/>
              <a:gd name="T2" fmla="*/ 702 w 1320"/>
              <a:gd name="T3" fmla="*/ 24 h 1320"/>
              <a:gd name="T4" fmla="*/ 1296 w 1320"/>
              <a:gd name="T5" fmla="*/ 618 h 1320"/>
              <a:gd name="T6" fmla="*/ 1296 w 1320"/>
              <a:gd name="T7" fmla="*/ 702 h 1320"/>
              <a:gd name="T8" fmla="*/ 702 w 1320"/>
              <a:gd name="T9" fmla="*/ 1297 h 1320"/>
              <a:gd name="T10" fmla="*/ 617 w 1320"/>
              <a:gd name="T11" fmla="*/ 1297 h 1320"/>
              <a:gd name="T12" fmla="*/ 23 w 1320"/>
              <a:gd name="T13" fmla="*/ 702 h 1320"/>
              <a:gd name="T14" fmla="*/ 23 w 1320"/>
              <a:gd name="T15" fmla="*/ 618 h 1320"/>
              <a:gd name="T16" fmla="*/ 617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7" y="24"/>
                </a:moveTo>
                <a:cubicBezTo>
                  <a:pt x="641" y="0"/>
                  <a:pt x="679" y="0"/>
                  <a:pt x="702" y="24"/>
                </a:cubicBezTo>
                <a:cubicBezTo>
                  <a:pt x="1296" y="618"/>
                  <a:pt x="1296" y="618"/>
                  <a:pt x="1296" y="618"/>
                </a:cubicBezTo>
                <a:cubicBezTo>
                  <a:pt x="1320" y="641"/>
                  <a:pt x="1320" y="679"/>
                  <a:pt x="1296" y="702"/>
                </a:cubicBezTo>
                <a:cubicBezTo>
                  <a:pt x="702" y="1297"/>
                  <a:pt x="702" y="1297"/>
                  <a:pt x="702" y="1297"/>
                </a:cubicBezTo>
                <a:cubicBezTo>
                  <a:pt x="679" y="1320"/>
                  <a:pt x="641" y="1320"/>
                  <a:pt x="617" y="1297"/>
                </a:cubicBezTo>
                <a:cubicBezTo>
                  <a:pt x="23" y="702"/>
                  <a:pt x="23" y="702"/>
                  <a:pt x="23" y="702"/>
                </a:cubicBezTo>
                <a:cubicBezTo>
                  <a:pt x="0" y="679"/>
                  <a:pt x="0" y="641"/>
                  <a:pt x="23" y="618"/>
                </a:cubicBezTo>
                <a:lnTo>
                  <a:pt x="617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13">
            <a:extLst>
              <a:ext uri="{FF2B5EF4-FFF2-40B4-BE49-F238E27FC236}">
                <a16:creationId xmlns:a16="http://schemas.microsoft.com/office/drawing/2014/main" id="{F228765D-E6CF-4EA3-BE0A-AE8E6D929183}"/>
              </a:ext>
            </a:extLst>
          </p:cNvPr>
          <p:cNvSpPr>
            <a:spLocks/>
          </p:cNvSpPr>
          <p:nvPr/>
        </p:nvSpPr>
        <p:spPr bwMode="auto">
          <a:xfrm>
            <a:off x="-1570041" y="3253780"/>
            <a:ext cx="2271713" cy="2270125"/>
          </a:xfrm>
          <a:custGeom>
            <a:avLst/>
            <a:gdLst>
              <a:gd name="T0" fmla="*/ 603 w 1205"/>
              <a:gd name="T1" fmla="*/ 1204 h 1204"/>
              <a:gd name="T2" fmla="*/ 597 w 1205"/>
              <a:gd name="T3" fmla="*/ 1202 h 1204"/>
              <a:gd name="T4" fmla="*/ 3 w 1205"/>
              <a:gd name="T5" fmla="*/ 608 h 1204"/>
              <a:gd name="T6" fmla="*/ 3 w 1205"/>
              <a:gd name="T7" fmla="*/ 596 h 1204"/>
              <a:gd name="T8" fmla="*/ 597 w 1205"/>
              <a:gd name="T9" fmla="*/ 2 h 1204"/>
              <a:gd name="T10" fmla="*/ 603 w 1205"/>
              <a:gd name="T11" fmla="*/ 0 h 1204"/>
              <a:gd name="T12" fmla="*/ 608 w 1205"/>
              <a:gd name="T13" fmla="*/ 2 h 1204"/>
              <a:gd name="T14" fmla="*/ 1202 w 1205"/>
              <a:gd name="T15" fmla="*/ 596 h 1204"/>
              <a:gd name="T16" fmla="*/ 1202 w 1205"/>
              <a:gd name="T17" fmla="*/ 608 h 1204"/>
              <a:gd name="T18" fmla="*/ 608 w 1205"/>
              <a:gd name="T19" fmla="*/ 1202 h 1204"/>
              <a:gd name="T20" fmla="*/ 603 w 1205"/>
              <a:gd name="T21" fmla="*/ 1204 h 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05" h="1204">
                <a:moveTo>
                  <a:pt x="603" y="1204"/>
                </a:moveTo>
                <a:cubicBezTo>
                  <a:pt x="601" y="1204"/>
                  <a:pt x="599" y="1204"/>
                  <a:pt x="597" y="1202"/>
                </a:cubicBezTo>
                <a:cubicBezTo>
                  <a:pt x="3" y="608"/>
                  <a:pt x="3" y="608"/>
                  <a:pt x="3" y="608"/>
                </a:cubicBezTo>
                <a:cubicBezTo>
                  <a:pt x="0" y="605"/>
                  <a:pt x="0" y="600"/>
                  <a:pt x="3" y="596"/>
                </a:cubicBezTo>
                <a:cubicBezTo>
                  <a:pt x="597" y="2"/>
                  <a:pt x="597" y="2"/>
                  <a:pt x="597" y="2"/>
                </a:cubicBezTo>
                <a:cubicBezTo>
                  <a:pt x="599" y="0"/>
                  <a:pt x="601" y="0"/>
                  <a:pt x="603" y="0"/>
                </a:cubicBezTo>
                <a:cubicBezTo>
                  <a:pt x="604" y="0"/>
                  <a:pt x="606" y="0"/>
                  <a:pt x="608" y="2"/>
                </a:cubicBezTo>
                <a:cubicBezTo>
                  <a:pt x="1202" y="596"/>
                  <a:pt x="1202" y="596"/>
                  <a:pt x="1202" y="596"/>
                </a:cubicBezTo>
                <a:cubicBezTo>
                  <a:pt x="1205" y="600"/>
                  <a:pt x="1205" y="605"/>
                  <a:pt x="1202" y="608"/>
                </a:cubicBezTo>
                <a:cubicBezTo>
                  <a:pt x="608" y="1202"/>
                  <a:pt x="608" y="1202"/>
                  <a:pt x="608" y="1202"/>
                </a:cubicBezTo>
                <a:cubicBezTo>
                  <a:pt x="606" y="1204"/>
                  <a:pt x="604" y="1204"/>
                  <a:pt x="603" y="1204"/>
                </a:cubicBezTo>
                <a:close/>
              </a:path>
            </a:pathLst>
          </a:custGeom>
          <a:solidFill>
            <a:srgbClr val="01A8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14">
            <a:extLst>
              <a:ext uri="{FF2B5EF4-FFF2-40B4-BE49-F238E27FC236}">
                <a16:creationId xmlns:a16="http://schemas.microsoft.com/office/drawing/2014/main" id="{B1FE4F07-7D97-4FFA-B59C-7C98075676D8}"/>
              </a:ext>
            </a:extLst>
          </p:cNvPr>
          <p:cNvSpPr>
            <a:spLocks/>
          </p:cNvSpPr>
          <p:nvPr/>
        </p:nvSpPr>
        <p:spPr bwMode="auto">
          <a:xfrm>
            <a:off x="346071" y="4298355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14">
            <a:extLst>
              <a:ext uri="{FF2B5EF4-FFF2-40B4-BE49-F238E27FC236}">
                <a16:creationId xmlns:a16="http://schemas.microsoft.com/office/drawing/2014/main" id="{9DD8812C-5ACE-4067-9A41-C416C30C7CF7}"/>
              </a:ext>
            </a:extLst>
          </p:cNvPr>
          <p:cNvSpPr>
            <a:spLocks/>
          </p:cNvSpPr>
          <p:nvPr/>
        </p:nvSpPr>
        <p:spPr bwMode="auto">
          <a:xfrm>
            <a:off x="8056266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15">
            <a:extLst>
              <a:ext uri="{FF2B5EF4-FFF2-40B4-BE49-F238E27FC236}">
                <a16:creationId xmlns:a16="http://schemas.microsoft.com/office/drawing/2014/main" id="{0E8D3240-6A59-4AB9-8C53-59D3359FC7CD}"/>
              </a:ext>
            </a:extLst>
          </p:cNvPr>
          <p:cNvSpPr>
            <a:spLocks/>
          </p:cNvSpPr>
          <p:nvPr/>
        </p:nvSpPr>
        <p:spPr bwMode="auto">
          <a:xfrm>
            <a:off x="8623987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16">
            <a:extLst>
              <a:ext uri="{FF2B5EF4-FFF2-40B4-BE49-F238E27FC236}">
                <a16:creationId xmlns:a16="http://schemas.microsoft.com/office/drawing/2014/main" id="{5E24136E-8A6C-4594-8EA1-9D6B269735B0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93843724-7408-480B-8688-D2D7FB2FD649}"/>
              </a:ext>
            </a:extLst>
          </p:cNvPr>
          <p:cNvSpPr/>
          <p:nvPr/>
        </p:nvSpPr>
        <p:spPr>
          <a:xfrm>
            <a:off x="1908172" y="1539280"/>
            <a:ext cx="55441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altLang="zh-CN" sz="6000" b="1" spc="300" dirty="0">
                <a:latin typeface="Agency FB" panose="020B0503020202020204" pitchFamily="34" charset="0"/>
                <a:cs typeface="+mn-ea"/>
                <a:sym typeface="+mn-lt"/>
              </a:rPr>
              <a:t>Introducción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AAC26DA-9BF6-433D-8E22-4BA9B6CE51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667" y="3015604"/>
            <a:ext cx="3638541" cy="184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8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755576" y="171626"/>
            <a:ext cx="295232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s-EC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Metodología</a:t>
            </a:r>
          </a:p>
        </p:txBody>
      </p:sp>
      <p:sp>
        <p:nvSpPr>
          <p:cNvPr id="22" name="Freeform 14">
            <a:extLst>
              <a:ext uri="{FF2B5EF4-FFF2-40B4-BE49-F238E27FC236}">
                <a16:creationId xmlns:a16="http://schemas.microsoft.com/office/drawing/2014/main" id="{B41FDFBB-8BFF-4509-AE6B-3E2503F21266}"/>
              </a:ext>
            </a:extLst>
          </p:cNvPr>
          <p:cNvSpPr>
            <a:spLocks/>
          </p:cNvSpPr>
          <p:nvPr/>
        </p:nvSpPr>
        <p:spPr bwMode="auto">
          <a:xfrm>
            <a:off x="8419504" y="1594718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5">
            <a:extLst>
              <a:ext uri="{FF2B5EF4-FFF2-40B4-BE49-F238E27FC236}">
                <a16:creationId xmlns:a16="http://schemas.microsoft.com/office/drawing/2014/main" id="{47FD2FCB-E302-43BA-8E89-F7773825CC8F}"/>
              </a:ext>
            </a:extLst>
          </p:cNvPr>
          <p:cNvSpPr>
            <a:spLocks/>
          </p:cNvSpPr>
          <p:nvPr/>
        </p:nvSpPr>
        <p:spPr bwMode="auto">
          <a:xfrm>
            <a:off x="8987225" y="1428824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9048738B-AAA4-4D0C-AC27-B1361D42DC11}"/>
              </a:ext>
            </a:extLst>
          </p:cNvPr>
          <p:cNvSpPr>
            <a:spLocks/>
          </p:cNvSpPr>
          <p:nvPr/>
        </p:nvSpPr>
        <p:spPr bwMode="auto">
          <a:xfrm>
            <a:off x="8551689" y="1635535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3F870F3-2D24-47DC-8573-3E037E4F43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6144864"/>
              </p:ext>
            </p:extLst>
          </p:nvPr>
        </p:nvGraphicFramePr>
        <p:xfrm>
          <a:off x="754584" y="810490"/>
          <a:ext cx="7664920" cy="609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149111E-A1D1-408A-8055-376F184D8B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1556024"/>
              </p:ext>
            </p:extLst>
          </p:nvPr>
        </p:nvGraphicFramePr>
        <p:xfrm>
          <a:off x="-396552" y="1760277"/>
          <a:ext cx="7416824" cy="1387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0121A9C-DCBA-4F50-ACB9-CDF0798C5A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1477307"/>
              </p:ext>
            </p:extLst>
          </p:nvPr>
        </p:nvGraphicFramePr>
        <p:xfrm>
          <a:off x="785711" y="3287407"/>
          <a:ext cx="7416825" cy="940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5F1920D-63A5-4D16-9748-50E60832C1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0325210"/>
              </p:ext>
            </p:extLst>
          </p:nvPr>
        </p:nvGraphicFramePr>
        <p:xfrm>
          <a:off x="754585" y="4069426"/>
          <a:ext cx="3457375" cy="1166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0F9C70DC-4251-4CF1-9BB6-E95506245D1E}"/>
              </a:ext>
            </a:extLst>
          </p:cNvPr>
          <p:cNvSpPr txBox="1"/>
          <p:nvPr/>
        </p:nvSpPr>
        <p:spPr>
          <a:xfrm>
            <a:off x="6534390" y="4587974"/>
            <a:ext cx="25741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(Hernández, Fernández, y Baptista, 2003) </a:t>
            </a:r>
            <a:endParaRPr lang="es-EC" sz="10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E577DB5-C34E-4C77-9C52-3E03D93A7BA7}"/>
              </a:ext>
            </a:extLst>
          </p:cNvPr>
          <p:cNvSpPr txBox="1"/>
          <p:nvPr/>
        </p:nvSpPr>
        <p:spPr>
          <a:xfrm>
            <a:off x="6894430" y="4845809"/>
            <a:ext cx="19980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(Levin, Rubín, y Samaniego, 1996)</a:t>
            </a:r>
            <a:endParaRPr lang="es-EC" sz="1000" dirty="0"/>
          </a:p>
        </p:txBody>
      </p:sp>
    </p:spTree>
    <p:extLst>
      <p:ext uri="{BB962C8B-B14F-4D97-AF65-F5344CB8AC3E}">
        <p14:creationId xmlns:p14="http://schemas.microsoft.com/office/powerpoint/2010/main" val="106484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40000"/>
    </mc:Choice>
    <mc:Fallback xmlns="">
      <p:transition advTm="4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755576" y="171626"/>
            <a:ext cx="295232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s-EC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Metodología</a:t>
            </a:r>
          </a:p>
        </p:txBody>
      </p:sp>
      <p:sp>
        <p:nvSpPr>
          <p:cNvPr id="22" name="Freeform 14">
            <a:extLst>
              <a:ext uri="{FF2B5EF4-FFF2-40B4-BE49-F238E27FC236}">
                <a16:creationId xmlns:a16="http://schemas.microsoft.com/office/drawing/2014/main" id="{B41FDFBB-8BFF-4509-AE6B-3E2503F21266}"/>
              </a:ext>
            </a:extLst>
          </p:cNvPr>
          <p:cNvSpPr>
            <a:spLocks/>
          </p:cNvSpPr>
          <p:nvPr/>
        </p:nvSpPr>
        <p:spPr bwMode="auto">
          <a:xfrm>
            <a:off x="8419504" y="3898974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5">
            <a:extLst>
              <a:ext uri="{FF2B5EF4-FFF2-40B4-BE49-F238E27FC236}">
                <a16:creationId xmlns:a16="http://schemas.microsoft.com/office/drawing/2014/main" id="{47FD2FCB-E302-43BA-8E89-F7773825CC8F}"/>
              </a:ext>
            </a:extLst>
          </p:cNvPr>
          <p:cNvSpPr>
            <a:spLocks/>
          </p:cNvSpPr>
          <p:nvPr/>
        </p:nvSpPr>
        <p:spPr bwMode="auto">
          <a:xfrm>
            <a:off x="8987225" y="3733080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9048738B-AAA4-4D0C-AC27-B1361D42DC11}"/>
              </a:ext>
            </a:extLst>
          </p:cNvPr>
          <p:cNvSpPr>
            <a:spLocks/>
          </p:cNvSpPr>
          <p:nvPr/>
        </p:nvSpPr>
        <p:spPr bwMode="auto">
          <a:xfrm>
            <a:off x="8551689" y="3939791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0E28768-8EBA-49F0-810B-0D8E821784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2468490"/>
              </p:ext>
            </p:extLst>
          </p:nvPr>
        </p:nvGraphicFramePr>
        <p:xfrm>
          <a:off x="478338" y="627534"/>
          <a:ext cx="5251630" cy="743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B7B75E47-E7EF-49C6-9747-8047D64C56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6216" y="382344"/>
            <a:ext cx="1744910" cy="1397318"/>
          </a:xfrm>
          <a:prstGeom prst="rect">
            <a:avLst/>
          </a:prstGeom>
        </p:spPr>
      </p:pic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5FA61987-0E00-4C04-9EE6-0FFA77CEF1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4742135"/>
              </p:ext>
            </p:extLst>
          </p:nvPr>
        </p:nvGraphicFramePr>
        <p:xfrm>
          <a:off x="467544" y="1563638"/>
          <a:ext cx="5251630" cy="743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D1E94802-3440-425D-95B1-73351DD037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916748"/>
              </p:ext>
            </p:extLst>
          </p:nvPr>
        </p:nvGraphicFramePr>
        <p:xfrm>
          <a:off x="6045199" y="1966962"/>
          <a:ext cx="3135313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5" imgW="5950897" imgH="2424564" progId="Word.Document.12">
                  <p:embed/>
                </p:oleObj>
              </mc:Choice>
              <mc:Fallback>
                <p:oleObj name="Document" r:id="rId15" imgW="5950897" imgH="24245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45199" y="1966962"/>
                        <a:ext cx="3135313" cy="161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3EF1F594-3234-49CF-B357-66D2D0D7B1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6566926"/>
              </p:ext>
            </p:extLst>
          </p:nvPr>
        </p:nvGraphicFramePr>
        <p:xfrm>
          <a:off x="395536" y="2499742"/>
          <a:ext cx="5389806" cy="1892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E3FFE629-7A05-4EA2-B123-DFFB114061E5}"/>
              </a:ext>
            </a:extLst>
          </p:cNvPr>
          <p:cNvSpPr txBox="1"/>
          <p:nvPr/>
        </p:nvSpPr>
        <p:spPr>
          <a:xfrm>
            <a:off x="7308304" y="4577045"/>
            <a:ext cx="1563346" cy="249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(Falcón y Herrera, 2005)</a:t>
            </a:r>
            <a:endParaRPr lang="es-EC" sz="10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DF321EA-538D-4844-A940-3C6F4D50DCAE}"/>
              </a:ext>
            </a:extLst>
          </p:cNvPr>
          <p:cNvSpPr txBox="1"/>
          <p:nvPr/>
        </p:nvSpPr>
        <p:spPr>
          <a:xfrm>
            <a:off x="7668344" y="4770778"/>
            <a:ext cx="1563346" cy="249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(Sabino, 1992)</a:t>
            </a:r>
            <a:r>
              <a:rPr lang="es-ES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s-EC" sz="10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9350518-0ED1-4E3E-BC80-C54D605F137B}"/>
              </a:ext>
            </a:extLst>
          </p:cNvPr>
          <p:cNvSpPr txBox="1"/>
          <p:nvPr/>
        </p:nvSpPr>
        <p:spPr>
          <a:xfrm>
            <a:off x="5973191" y="4234736"/>
            <a:ext cx="3135313" cy="353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200000"/>
              </a:lnSpc>
            </a:pPr>
            <a:r>
              <a:rPr lang="es-ES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(Fernández, Sánchez, Córdoba, y Largo, 2002)</a:t>
            </a:r>
            <a:endParaRPr lang="es-EC" sz="1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178DD31F-6BB5-428C-9E17-6FF9E67E2C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6724892"/>
              </p:ext>
            </p:extLst>
          </p:nvPr>
        </p:nvGraphicFramePr>
        <p:xfrm>
          <a:off x="395535" y="4492100"/>
          <a:ext cx="5340801" cy="599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291161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40000"/>
    </mc:Choice>
    <mc:Fallback xmlns="">
      <p:transition advTm="4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95536" y="171626"/>
            <a:ext cx="475252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s-EC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Metodología - Caracterización</a:t>
            </a:r>
          </a:p>
        </p:txBody>
      </p:sp>
      <p:sp>
        <p:nvSpPr>
          <p:cNvPr id="22" name="Freeform 14">
            <a:extLst>
              <a:ext uri="{FF2B5EF4-FFF2-40B4-BE49-F238E27FC236}">
                <a16:creationId xmlns:a16="http://schemas.microsoft.com/office/drawing/2014/main" id="{B41FDFBB-8BFF-4509-AE6B-3E2503F21266}"/>
              </a:ext>
            </a:extLst>
          </p:cNvPr>
          <p:cNvSpPr>
            <a:spLocks/>
          </p:cNvSpPr>
          <p:nvPr/>
        </p:nvSpPr>
        <p:spPr bwMode="auto">
          <a:xfrm>
            <a:off x="8419504" y="3898974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5">
            <a:extLst>
              <a:ext uri="{FF2B5EF4-FFF2-40B4-BE49-F238E27FC236}">
                <a16:creationId xmlns:a16="http://schemas.microsoft.com/office/drawing/2014/main" id="{47FD2FCB-E302-43BA-8E89-F7773825CC8F}"/>
              </a:ext>
            </a:extLst>
          </p:cNvPr>
          <p:cNvSpPr>
            <a:spLocks/>
          </p:cNvSpPr>
          <p:nvPr/>
        </p:nvSpPr>
        <p:spPr bwMode="auto">
          <a:xfrm>
            <a:off x="8987225" y="3733080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9048738B-AAA4-4D0C-AC27-B1361D42DC11}"/>
              </a:ext>
            </a:extLst>
          </p:cNvPr>
          <p:cNvSpPr>
            <a:spLocks/>
          </p:cNvSpPr>
          <p:nvPr/>
        </p:nvSpPr>
        <p:spPr bwMode="auto">
          <a:xfrm>
            <a:off x="8551689" y="3939791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EE736DB-479F-4F5F-8231-308E532090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901055"/>
              </p:ext>
            </p:extLst>
          </p:nvPr>
        </p:nvGraphicFramePr>
        <p:xfrm>
          <a:off x="358775" y="555526"/>
          <a:ext cx="10379075" cy="4988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905452" imgH="4897580" progId="Word.Document.12">
                  <p:embed/>
                </p:oleObj>
              </mc:Choice>
              <mc:Fallback>
                <p:oleObj name="Document" r:id="rId3" imgW="8905452" imgH="48975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775" y="555526"/>
                        <a:ext cx="10379075" cy="4988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355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40000"/>
    </mc:Choice>
    <mc:Fallback xmlns="">
      <p:transition advTm="4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8">
            <a:extLst>
              <a:ext uri="{FF2B5EF4-FFF2-40B4-BE49-F238E27FC236}">
                <a16:creationId xmlns:a16="http://schemas.microsoft.com/office/drawing/2014/main" id="{8791CCBE-0F5F-4E64-912A-B8A366227B3A}"/>
              </a:ext>
            </a:extLst>
          </p:cNvPr>
          <p:cNvSpPr>
            <a:spLocks/>
          </p:cNvSpPr>
          <p:nvPr/>
        </p:nvSpPr>
        <p:spPr bwMode="auto">
          <a:xfrm>
            <a:off x="-2301879" y="1539280"/>
            <a:ext cx="4210051" cy="4211638"/>
          </a:xfrm>
          <a:custGeom>
            <a:avLst/>
            <a:gdLst>
              <a:gd name="T0" fmla="*/ 1045 w 2233"/>
              <a:gd name="T1" fmla="*/ 39 h 2233"/>
              <a:gd name="T2" fmla="*/ 1188 w 2233"/>
              <a:gd name="T3" fmla="*/ 39 h 2233"/>
              <a:gd name="T4" fmla="*/ 2193 w 2233"/>
              <a:gd name="T5" fmla="*/ 1044 h 2233"/>
              <a:gd name="T6" fmla="*/ 2193 w 2233"/>
              <a:gd name="T7" fmla="*/ 1188 h 2233"/>
              <a:gd name="T8" fmla="*/ 1188 w 2233"/>
              <a:gd name="T9" fmla="*/ 2193 h 2233"/>
              <a:gd name="T10" fmla="*/ 1045 w 2233"/>
              <a:gd name="T11" fmla="*/ 2193 h 2233"/>
              <a:gd name="T12" fmla="*/ 40 w 2233"/>
              <a:gd name="T13" fmla="*/ 1188 h 2233"/>
              <a:gd name="T14" fmla="*/ 40 w 2233"/>
              <a:gd name="T15" fmla="*/ 1044 h 2233"/>
              <a:gd name="T16" fmla="*/ 1045 w 2233"/>
              <a:gd name="T17" fmla="*/ 39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3" h="2233">
                <a:moveTo>
                  <a:pt x="1045" y="39"/>
                </a:moveTo>
                <a:cubicBezTo>
                  <a:pt x="1084" y="0"/>
                  <a:pt x="1149" y="0"/>
                  <a:pt x="1188" y="39"/>
                </a:cubicBezTo>
                <a:cubicBezTo>
                  <a:pt x="2193" y="1044"/>
                  <a:pt x="2193" y="1044"/>
                  <a:pt x="2193" y="1044"/>
                </a:cubicBezTo>
                <a:cubicBezTo>
                  <a:pt x="2233" y="1084"/>
                  <a:pt x="2233" y="1148"/>
                  <a:pt x="2193" y="1188"/>
                </a:cubicBezTo>
                <a:cubicBezTo>
                  <a:pt x="1188" y="2193"/>
                  <a:pt x="1188" y="2193"/>
                  <a:pt x="1188" y="2193"/>
                </a:cubicBezTo>
                <a:cubicBezTo>
                  <a:pt x="1149" y="2233"/>
                  <a:pt x="1084" y="2233"/>
                  <a:pt x="1045" y="2193"/>
                </a:cubicBezTo>
                <a:cubicBezTo>
                  <a:pt x="40" y="1188"/>
                  <a:pt x="40" y="1188"/>
                  <a:pt x="40" y="1188"/>
                </a:cubicBezTo>
                <a:cubicBezTo>
                  <a:pt x="0" y="1148"/>
                  <a:pt x="0" y="1084"/>
                  <a:pt x="40" y="1044"/>
                </a:cubicBezTo>
                <a:cubicBezTo>
                  <a:pt x="1045" y="39"/>
                  <a:pt x="1045" y="39"/>
                  <a:pt x="1045" y="39"/>
                </a:cubicBezTo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12">
            <a:extLst>
              <a:ext uri="{FF2B5EF4-FFF2-40B4-BE49-F238E27FC236}">
                <a16:creationId xmlns:a16="http://schemas.microsoft.com/office/drawing/2014/main" id="{DB7ACE15-EDAE-44AF-88B5-B5DC9F462D05}"/>
              </a:ext>
            </a:extLst>
          </p:cNvPr>
          <p:cNvSpPr>
            <a:spLocks/>
          </p:cNvSpPr>
          <p:nvPr/>
        </p:nvSpPr>
        <p:spPr bwMode="auto">
          <a:xfrm>
            <a:off x="-1677991" y="3144243"/>
            <a:ext cx="2489200" cy="2489200"/>
          </a:xfrm>
          <a:custGeom>
            <a:avLst/>
            <a:gdLst>
              <a:gd name="T0" fmla="*/ 617 w 1320"/>
              <a:gd name="T1" fmla="*/ 24 h 1320"/>
              <a:gd name="T2" fmla="*/ 702 w 1320"/>
              <a:gd name="T3" fmla="*/ 24 h 1320"/>
              <a:gd name="T4" fmla="*/ 1296 w 1320"/>
              <a:gd name="T5" fmla="*/ 618 h 1320"/>
              <a:gd name="T6" fmla="*/ 1296 w 1320"/>
              <a:gd name="T7" fmla="*/ 702 h 1320"/>
              <a:gd name="T8" fmla="*/ 702 w 1320"/>
              <a:gd name="T9" fmla="*/ 1297 h 1320"/>
              <a:gd name="T10" fmla="*/ 617 w 1320"/>
              <a:gd name="T11" fmla="*/ 1297 h 1320"/>
              <a:gd name="T12" fmla="*/ 23 w 1320"/>
              <a:gd name="T13" fmla="*/ 702 h 1320"/>
              <a:gd name="T14" fmla="*/ 23 w 1320"/>
              <a:gd name="T15" fmla="*/ 618 h 1320"/>
              <a:gd name="T16" fmla="*/ 617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7" y="24"/>
                </a:moveTo>
                <a:cubicBezTo>
                  <a:pt x="641" y="0"/>
                  <a:pt x="679" y="0"/>
                  <a:pt x="702" y="24"/>
                </a:cubicBezTo>
                <a:cubicBezTo>
                  <a:pt x="1296" y="618"/>
                  <a:pt x="1296" y="618"/>
                  <a:pt x="1296" y="618"/>
                </a:cubicBezTo>
                <a:cubicBezTo>
                  <a:pt x="1320" y="641"/>
                  <a:pt x="1320" y="679"/>
                  <a:pt x="1296" y="702"/>
                </a:cubicBezTo>
                <a:cubicBezTo>
                  <a:pt x="702" y="1297"/>
                  <a:pt x="702" y="1297"/>
                  <a:pt x="702" y="1297"/>
                </a:cubicBezTo>
                <a:cubicBezTo>
                  <a:pt x="679" y="1320"/>
                  <a:pt x="641" y="1320"/>
                  <a:pt x="617" y="1297"/>
                </a:cubicBezTo>
                <a:cubicBezTo>
                  <a:pt x="23" y="702"/>
                  <a:pt x="23" y="702"/>
                  <a:pt x="23" y="702"/>
                </a:cubicBezTo>
                <a:cubicBezTo>
                  <a:pt x="0" y="679"/>
                  <a:pt x="0" y="641"/>
                  <a:pt x="23" y="618"/>
                </a:cubicBezTo>
                <a:lnTo>
                  <a:pt x="617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13">
            <a:extLst>
              <a:ext uri="{FF2B5EF4-FFF2-40B4-BE49-F238E27FC236}">
                <a16:creationId xmlns:a16="http://schemas.microsoft.com/office/drawing/2014/main" id="{F228765D-E6CF-4EA3-BE0A-AE8E6D929183}"/>
              </a:ext>
            </a:extLst>
          </p:cNvPr>
          <p:cNvSpPr>
            <a:spLocks/>
          </p:cNvSpPr>
          <p:nvPr/>
        </p:nvSpPr>
        <p:spPr bwMode="auto">
          <a:xfrm>
            <a:off x="-1570041" y="3253780"/>
            <a:ext cx="2271713" cy="2270125"/>
          </a:xfrm>
          <a:custGeom>
            <a:avLst/>
            <a:gdLst>
              <a:gd name="T0" fmla="*/ 603 w 1205"/>
              <a:gd name="T1" fmla="*/ 1204 h 1204"/>
              <a:gd name="T2" fmla="*/ 597 w 1205"/>
              <a:gd name="T3" fmla="*/ 1202 h 1204"/>
              <a:gd name="T4" fmla="*/ 3 w 1205"/>
              <a:gd name="T5" fmla="*/ 608 h 1204"/>
              <a:gd name="T6" fmla="*/ 3 w 1205"/>
              <a:gd name="T7" fmla="*/ 596 h 1204"/>
              <a:gd name="T8" fmla="*/ 597 w 1205"/>
              <a:gd name="T9" fmla="*/ 2 h 1204"/>
              <a:gd name="T10" fmla="*/ 603 w 1205"/>
              <a:gd name="T11" fmla="*/ 0 h 1204"/>
              <a:gd name="T12" fmla="*/ 608 w 1205"/>
              <a:gd name="T13" fmla="*/ 2 h 1204"/>
              <a:gd name="T14" fmla="*/ 1202 w 1205"/>
              <a:gd name="T15" fmla="*/ 596 h 1204"/>
              <a:gd name="T16" fmla="*/ 1202 w 1205"/>
              <a:gd name="T17" fmla="*/ 608 h 1204"/>
              <a:gd name="T18" fmla="*/ 608 w 1205"/>
              <a:gd name="T19" fmla="*/ 1202 h 1204"/>
              <a:gd name="T20" fmla="*/ 603 w 1205"/>
              <a:gd name="T21" fmla="*/ 1204 h 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05" h="1204">
                <a:moveTo>
                  <a:pt x="603" y="1204"/>
                </a:moveTo>
                <a:cubicBezTo>
                  <a:pt x="601" y="1204"/>
                  <a:pt x="599" y="1204"/>
                  <a:pt x="597" y="1202"/>
                </a:cubicBezTo>
                <a:cubicBezTo>
                  <a:pt x="3" y="608"/>
                  <a:pt x="3" y="608"/>
                  <a:pt x="3" y="608"/>
                </a:cubicBezTo>
                <a:cubicBezTo>
                  <a:pt x="0" y="605"/>
                  <a:pt x="0" y="600"/>
                  <a:pt x="3" y="596"/>
                </a:cubicBezTo>
                <a:cubicBezTo>
                  <a:pt x="597" y="2"/>
                  <a:pt x="597" y="2"/>
                  <a:pt x="597" y="2"/>
                </a:cubicBezTo>
                <a:cubicBezTo>
                  <a:pt x="599" y="0"/>
                  <a:pt x="601" y="0"/>
                  <a:pt x="603" y="0"/>
                </a:cubicBezTo>
                <a:cubicBezTo>
                  <a:pt x="604" y="0"/>
                  <a:pt x="606" y="0"/>
                  <a:pt x="608" y="2"/>
                </a:cubicBezTo>
                <a:cubicBezTo>
                  <a:pt x="1202" y="596"/>
                  <a:pt x="1202" y="596"/>
                  <a:pt x="1202" y="596"/>
                </a:cubicBezTo>
                <a:cubicBezTo>
                  <a:pt x="1205" y="600"/>
                  <a:pt x="1205" y="605"/>
                  <a:pt x="1202" y="608"/>
                </a:cubicBezTo>
                <a:cubicBezTo>
                  <a:pt x="608" y="1202"/>
                  <a:pt x="608" y="1202"/>
                  <a:pt x="608" y="1202"/>
                </a:cubicBezTo>
                <a:cubicBezTo>
                  <a:pt x="606" y="1204"/>
                  <a:pt x="604" y="1204"/>
                  <a:pt x="603" y="1204"/>
                </a:cubicBezTo>
                <a:close/>
              </a:path>
            </a:pathLst>
          </a:custGeom>
          <a:solidFill>
            <a:srgbClr val="01A8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14">
            <a:extLst>
              <a:ext uri="{FF2B5EF4-FFF2-40B4-BE49-F238E27FC236}">
                <a16:creationId xmlns:a16="http://schemas.microsoft.com/office/drawing/2014/main" id="{B1FE4F07-7D97-4FFA-B59C-7C98075676D8}"/>
              </a:ext>
            </a:extLst>
          </p:cNvPr>
          <p:cNvSpPr>
            <a:spLocks/>
          </p:cNvSpPr>
          <p:nvPr/>
        </p:nvSpPr>
        <p:spPr bwMode="auto">
          <a:xfrm>
            <a:off x="346071" y="4298355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14">
            <a:extLst>
              <a:ext uri="{FF2B5EF4-FFF2-40B4-BE49-F238E27FC236}">
                <a16:creationId xmlns:a16="http://schemas.microsoft.com/office/drawing/2014/main" id="{9DD8812C-5ACE-4067-9A41-C416C30C7CF7}"/>
              </a:ext>
            </a:extLst>
          </p:cNvPr>
          <p:cNvSpPr>
            <a:spLocks/>
          </p:cNvSpPr>
          <p:nvPr/>
        </p:nvSpPr>
        <p:spPr bwMode="auto">
          <a:xfrm>
            <a:off x="8056266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15">
            <a:extLst>
              <a:ext uri="{FF2B5EF4-FFF2-40B4-BE49-F238E27FC236}">
                <a16:creationId xmlns:a16="http://schemas.microsoft.com/office/drawing/2014/main" id="{0E8D3240-6A59-4AB9-8C53-59D3359FC7CD}"/>
              </a:ext>
            </a:extLst>
          </p:cNvPr>
          <p:cNvSpPr>
            <a:spLocks/>
          </p:cNvSpPr>
          <p:nvPr/>
        </p:nvSpPr>
        <p:spPr bwMode="auto">
          <a:xfrm>
            <a:off x="8623987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16">
            <a:extLst>
              <a:ext uri="{FF2B5EF4-FFF2-40B4-BE49-F238E27FC236}">
                <a16:creationId xmlns:a16="http://schemas.microsoft.com/office/drawing/2014/main" id="{5E24136E-8A6C-4594-8EA1-9D6B269735B0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93843724-7408-480B-8688-D2D7FB2FD649}"/>
              </a:ext>
            </a:extLst>
          </p:cNvPr>
          <p:cNvSpPr/>
          <p:nvPr/>
        </p:nvSpPr>
        <p:spPr>
          <a:xfrm>
            <a:off x="4107006" y="771550"/>
            <a:ext cx="13547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spc="300" dirty="0">
                <a:latin typeface="Agency FB" panose="020B0503020202020204" pitchFamily="34" charset="0"/>
                <a:cs typeface="+mn-ea"/>
                <a:sym typeface="+mn-lt"/>
              </a:rPr>
              <a:t>03</a:t>
            </a:r>
            <a:endParaRPr lang="zh-CN" altLang="en-US" sz="8000" spc="300" dirty="0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9A24FB9B-4BDC-4084-A8F8-901073510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3" y="1970302"/>
            <a:ext cx="374441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s-EC" altLang="zh-CN" sz="4000" b="1" dirty="0">
                <a:solidFill>
                  <a:srgbClr val="0077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Resultados</a:t>
            </a:r>
            <a:r>
              <a:rPr lang="zh-CN" altLang="en-US" sz="2800" b="1" dirty="0">
                <a:solidFill>
                  <a:srgbClr val="0077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5A9C919-01C4-462B-8D2E-5DC51B4080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811"/>
          <a:stretch/>
        </p:blipFill>
        <p:spPr>
          <a:xfrm>
            <a:off x="3347864" y="2643758"/>
            <a:ext cx="266429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2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00"/>
                            </p:stCondLst>
                            <p:childTnLst>
                              <p:par>
                                <p:cTn id="32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5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8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41" grpId="0"/>
      <p:bldP spid="42" grpId="0"/>
      <p:bldP spid="4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4">
            <a:extLst>
              <a:ext uri="{FF2B5EF4-FFF2-40B4-BE49-F238E27FC236}">
                <a16:creationId xmlns:a16="http://schemas.microsoft.com/office/drawing/2014/main" id="{B41FDFBB-8BFF-4509-AE6B-3E2503F21266}"/>
              </a:ext>
            </a:extLst>
          </p:cNvPr>
          <p:cNvSpPr>
            <a:spLocks/>
          </p:cNvSpPr>
          <p:nvPr/>
        </p:nvSpPr>
        <p:spPr bwMode="auto">
          <a:xfrm>
            <a:off x="8388424" y="3826966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5">
            <a:extLst>
              <a:ext uri="{FF2B5EF4-FFF2-40B4-BE49-F238E27FC236}">
                <a16:creationId xmlns:a16="http://schemas.microsoft.com/office/drawing/2014/main" id="{47FD2FCB-E302-43BA-8E89-F7773825CC8F}"/>
              </a:ext>
            </a:extLst>
          </p:cNvPr>
          <p:cNvSpPr>
            <a:spLocks/>
          </p:cNvSpPr>
          <p:nvPr/>
        </p:nvSpPr>
        <p:spPr bwMode="auto">
          <a:xfrm>
            <a:off x="8956145" y="3661072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9048738B-AAA4-4D0C-AC27-B1361D42DC11}"/>
              </a:ext>
            </a:extLst>
          </p:cNvPr>
          <p:cNvSpPr>
            <a:spLocks/>
          </p:cNvSpPr>
          <p:nvPr/>
        </p:nvSpPr>
        <p:spPr bwMode="auto">
          <a:xfrm>
            <a:off x="8520609" y="3867783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BF3FB56-0B20-4BEA-A1B5-5233941CD7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466340"/>
              </p:ext>
            </p:extLst>
          </p:nvPr>
        </p:nvGraphicFramePr>
        <p:xfrm>
          <a:off x="29262" y="1061300"/>
          <a:ext cx="5046794" cy="280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44285" imgH="3016764" progId="Word.Document.12">
                  <p:embed/>
                </p:oleObj>
              </mc:Choice>
              <mc:Fallback>
                <p:oleObj name="Document" r:id="rId3" imgW="5944285" imgH="30167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262" y="1061300"/>
                        <a:ext cx="5046794" cy="2806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5B12802E-F1E8-4AD3-90C7-EF2FDE41C2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8925612"/>
              </p:ext>
            </p:extLst>
          </p:nvPr>
        </p:nvGraphicFramePr>
        <p:xfrm>
          <a:off x="4558630" y="966026"/>
          <a:ext cx="4621882" cy="2759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033B343-DA1B-4165-B2A0-9F25FF4AD08A}"/>
              </a:ext>
            </a:extLst>
          </p:cNvPr>
          <p:cNvCxnSpPr>
            <a:cxnSpLocks/>
          </p:cNvCxnSpPr>
          <p:nvPr/>
        </p:nvCxnSpPr>
        <p:spPr>
          <a:xfrm>
            <a:off x="4308475" y="6956425"/>
            <a:ext cx="3619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5">
            <a:extLst>
              <a:ext uri="{FF2B5EF4-FFF2-40B4-BE49-F238E27FC236}">
                <a16:creationId xmlns:a16="http://schemas.microsoft.com/office/drawing/2014/main" id="{5AF77A6F-ACAF-4688-8CDA-08A527DAD6D2}"/>
              </a:ext>
            </a:extLst>
          </p:cNvPr>
          <p:cNvSpPr/>
          <p:nvPr/>
        </p:nvSpPr>
        <p:spPr>
          <a:xfrm>
            <a:off x="1835696" y="-20538"/>
            <a:ext cx="5436329" cy="57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s-MX" altLang="zh-CN" b="1" dirty="0"/>
              <a:t>Resultados – Ventas de Propiedades por Año</a:t>
            </a:r>
          </a:p>
        </p:txBody>
      </p:sp>
    </p:spTree>
    <p:extLst>
      <p:ext uri="{BB962C8B-B14F-4D97-AF65-F5344CB8AC3E}">
        <p14:creationId xmlns:p14="http://schemas.microsoft.com/office/powerpoint/2010/main" val="38738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40000"/>
    </mc:Choice>
    <mc:Fallback xmlns="">
      <p:transition advTm="4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4">
            <a:extLst>
              <a:ext uri="{FF2B5EF4-FFF2-40B4-BE49-F238E27FC236}">
                <a16:creationId xmlns:a16="http://schemas.microsoft.com/office/drawing/2014/main" id="{B41FDFBB-8BFF-4509-AE6B-3E2503F21266}"/>
              </a:ext>
            </a:extLst>
          </p:cNvPr>
          <p:cNvSpPr>
            <a:spLocks/>
          </p:cNvSpPr>
          <p:nvPr/>
        </p:nvSpPr>
        <p:spPr bwMode="auto">
          <a:xfrm>
            <a:off x="8388424" y="3826966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5">
            <a:extLst>
              <a:ext uri="{FF2B5EF4-FFF2-40B4-BE49-F238E27FC236}">
                <a16:creationId xmlns:a16="http://schemas.microsoft.com/office/drawing/2014/main" id="{47FD2FCB-E302-43BA-8E89-F7773825CC8F}"/>
              </a:ext>
            </a:extLst>
          </p:cNvPr>
          <p:cNvSpPr>
            <a:spLocks/>
          </p:cNvSpPr>
          <p:nvPr/>
        </p:nvSpPr>
        <p:spPr bwMode="auto">
          <a:xfrm>
            <a:off x="8956145" y="3661072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9048738B-AAA4-4D0C-AC27-B1361D42DC11}"/>
              </a:ext>
            </a:extLst>
          </p:cNvPr>
          <p:cNvSpPr>
            <a:spLocks/>
          </p:cNvSpPr>
          <p:nvPr/>
        </p:nvSpPr>
        <p:spPr bwMode="auto">
          <a:xfrm>
            <a:off x="8520609" y="3867783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033B343-DA1B-4165-B2A0-9F25FF4AD08A}"/>
              </a:ext>
            </a:extLst>
          </p:cNvPr>
          <p:cNvCxnSpPr>
            <a:cxnSpLocks/>
          </p:cNvCxnSpPr>
          <p:nvPr/>
        </p:nvCxnSpPr>
        <p:spPr>
          <a:xfrm>
            <a:off x="4308475" y="6956425"/>
            <a:ext cx="3619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5">
            <a:extLst>
              <a:ext uri="{FF2B5EF4-FFF2-40B4-BE49-F238E27FC236}">
                <a16:creationId xmlns:a16="http://schemas.microsoft.com/office/drawing/2014/main" id="{5AF77A6F-ACAF-4688-8CDA-08A527DAD6D2}"/>
              </a:ext>
            </a:extLst>
          </p:cNvPr>
          <p:cNvSpPr/>
          <p:nvPr/>
        </p:nvSpPr>
        <p:spPr>
          <a:xfrm>
            <a:off x="1835696" y="-20538"/>
            <a:ext cx="5436329" cy="57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s-MX" altLang="zh-CN" b="1" dirty="0"/>
              <a:t>Resultados – Tipo de Propiedades 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6A162F3D-FFD9-417D-B192-C3E2624FFB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25679"/>
              </p:ext>
            </p:extLst>
          </p:nvPr>
        </p:nvGraphicFramePr>
        <p:xfrm>
          <a:off x="0" y="1172784"/>
          <a:ext cx="5796136" cy="2488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44285" imgH="2078736" progId="Word.Document.12">
                  <p:embed/>
                </p:oleObj>
              </mc:Choice>
              <mc:Fallback>
                <p:oleObj name="Document" r:id="rId3" imgW="5944285" imgH="20787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172784"/>
                        <a:ext cx="5796136" cy="24882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347DBB91-6B69-4BFA-B5E0-8B65B0E156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9758374"/>
              </p:ext>
            </p:extLst>
          </p:nvPr>
        </p:nvGraphicFramePr>
        <p:xfrm>
          <a:off x="4932040" y="1093575"/>
          <a:ext cx="4248472" cy="2488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420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40000"/>
    </mc:Choice>
    <mc:Fallback xmlns="">
      <p:transition advTm="4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4">
            <a:extLst>
              <a:ext uri="{FF2B5EF4-FFF2-40B4-BE49-F238E27FC236}">
                <a16:creationId xmlns:a16="http://schemas.microsoft.com/office/drawing/2014/main" id="{B41FDFBB-8BFF-4509-AE6B-3E2503F21266}"/>
              </a:ext>
            </a:extLst>
          </p:cNvPr>
          <p:cNvSpPr>
            <a:spLocks/>
          </p:cNvSpPr>
          <p:nvPr/>
        </p:nvSpPr>
        <p:spPr bwMode="auto">
          <a:xfrm>
            <a:off x="8388424" y="3826966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5">
            <a:extLst>
              <a:ext uri="{FF2B5EF4-FFF2-40B4-BE49-F238E27FC236}">
                <a16:creationId xmlns:a16="http://schemas.microsoft.com/office/drawing/2014/main" id="{47FD2FCB-E302-43BA-8E89-F7773825CC8F}"/>
              </a:ext>
            </a:extLst>
          </p:cNvPr>
          <p:cNvSpPr>
            <a:spLocks/>
          </p:cNvSpPr>
          <p:nvPr/>
        </p:nvSpPr>
        <p:spPr bwMode="auto">
          <a:xfrm>
            <a:off x="8956145" y="3661072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9048738B-AAA4-4D0C-AC27-B1361D42DC11}"/>
              </a:ext>
            </a:extLst>
          </p:cNvPr>
          <p:cNvSpPr>
            <a:spLocks/>
          </p:cNvSpPr>
          <p:nvPr/>
        </p:nvSpPr>
        <p:spPr bwMode="auto">
          <a:xfrm>
            <a:off x="8520609" y="3867783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033B343-DA1B-4165-B2A0-9F25FF4AD08A}"/>
              </a:ext>
            </a:extLst>
          </p:cNvPr>
          <p:cNvCxnSpPr>
            <a:cxnSpLocks/>
          </p:cNvCxnSpPr>
          <p:nvPr/>
        </p:nvCxnSpPr>
        <p:spPr>
          <a:xfrm>
            <a:off x="4308475" y="6956425"/>
            <a:ext cx="3619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5">
            <a:extLst>
              <a:ext uri="{FF2B5EF4-FFF2-40B4-BE49-F238E27FC236}">
                <a16:creationId xmlns:a16="http://schemas.microsoft.com/office/drawing/2014/main" id="{5AF77A6F-ACAF-4688-8CDA-08A527DAD6D2}"/>
              </a:ext>
            </a:extLst>
          </p:cNvPr>
          <p:cNvSpPr/>
          <p:nvPr/>
        </p:nvSpPr>
        <p:spPr>
          <a:xfrm>
            <a:off x="1475656" y="0"/>
            <a:ext cx="6768751" cy="57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s-MX" altLang="zh-CN" b="1" dirty="0"/>
              <a:t>Resultados – Distribución de ventas por el Tipo de Propiedad por Año  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6B57B57-3068-4BDE-844B-1F995D1A01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065975"/>
              </p:ext>
            </p:extLst>
          </p:nvPr>
        </p:nvGraphicFramePr>
        <p:xfrm>
          <a:off x="0" y="1318316"/>
          <a:ext cx="5652120" cy="218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44285" imgH="1722422" progId="Word.Document.12">
                  <p:embed/>
                </p:oleObj>
              </mc:Choice>
              <mc:Fallback>
                <p:oleObj name="Document" r:id="rId3" imgW="5944285" imgH="17224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318316"/>
                        <a:ext cx="5652120" cy="2189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B5E841A8-B511-431B-BEE8-10D0063BE3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347121"/>
              </p:ext>
            </p:extLst>
          </p:nvPr>
        </p:nvGraphicFramePr>
        <p:xfrm>
          <a:off x="4758383" y="1018874"/>
          <a:ext cx="4332784" cy="2621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9790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40000"/>
    </mc:Choice>
    <mc:Fallback xmlns="">
      <p:transition advTm="4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4">
            <a:extLst>
              <a:ext uri="{FF2B5EF4-FFF2-40B4-BE49-F238E27FC236}">
                <a16:creationId xmlns:a16="http://schemas.microsoft.com/office/drawing/2014/main" id="{B41FDFBB-8BFF-4509-AE6B-3E2503F21266}"/>
              </a:ext>
            </a:extLst>
          </p:cNvPr>
          <p:cNvSpPr>
            <a:spLocks/>
          </p:cNvSpPr>
          <p:nvPr/>
        </p:nvSpPr>
        <p:spPr bwMode="auto">
          <a:xfrm>
            <a:off x="8388424" y="3826966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5">
            <a:extLst>
              <a:ext uri="{FF2B5EF4-FFF2-40B4-BE49-F238E27FC236}">
                <a16:creationId xmlns:a16="http://schemas.microsoft.com/office/drawing/2014/main" id="{47FD2FCB-E302-43BA-8E89-F7773825CC8F}"/>
              </a:ext>
            </a:extLst>
          </p:cNvPr>
          <p:cNvSpPr>
            <a:spLocks/>
          </p:cNvSpPr>
          <p:nvPr/>
        </p:nvSpPr>
        <p:spPr bwMode="auto">
          <a:xfrm>
            <a:off x="8956145" y="3661072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9048738B-AAA4-4D0C-AC27-B1361D42DC11}"/>
              </a:ext>
            </a:extLst>
          </p:cNvPr>
          <p:cNvSpPr>
            <a:spLocks/>
          </p:cNvSpPr>
          <p:nvPr/>
        </p:nvSpPr>
        <p:spPr bwMode="auto">
          <a:xfrm>
            <a:off x="8520609" y="3867783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033B343-DA1B-4165-B2A0-9F25FF4AD08A}"/>
              </a:ext>
            </a:extLst>
          </p:cNvPr>
          <p:cNvCxnSpPr>
            <a:cxnSpLocks/>
          </p:cNvCxnSpPr>
          <p:nvPr/>
        </p:nvCxnSpPr>
        <p:spPr>
          <a:xfrm>
            <a:off x="4308475" y="6956425"/>
            <a:ext cx="3619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5">
            <a:extLst>
              <a:ext uri="{FF2B5EF4-FFF2-40B4-BE49-F238E27FC236}">
                <a16:creationId xmlns:a16="http://schemas.microsoft.com/office/drawing/2014/main" id="{5AF77A6F-ACAF-4688-8CDA-08A527DAD6D2}"/>
              </a:ext>
            </a:extLst>
          </p:cNvPr>
          <p:cNvSpPr/>
          <p:nvPr/>
        </p:nvSpPr>
        <p:spPr>
          <a:xfrm>
            <a:off x="1835696" y="-20538"/>
            <a:ext cx="5436329" cy="57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s-MX" altLang="zh-CN" b="1" dirty="0"/>
              <a:t>Resultados – Tipo de Bienes Inmuebles 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4D68B88-E77F-415B-B4B0-4BA33C2E74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383696"/>
              </p:ext>
            </p:extLst>
          </p:nvPr>
        </p:nvGraphicFramePr>
        <p:xfrm>
          <a:off x="0" y="1183797"/>
          <a:ext cx="5796136" cy="2477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44285" imgH="2080179" progId="Word.Document.12">
                  <p:embed/>
                </p:oleObj>
              </mc:Choice>
              <mc:Fallback>
                <p:oleObj name="Document" r:id="rId3" imgW="5944285" imgH="20801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183797"/>
                        <a:ext cx="5796136" cy="2477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43A73690-3837-4F12-AE34-0083BB022A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5406106"/>
              </p:ext>
            </p:extLst>
          </p:nvPr>
        </p:nvGraphicFramePr>
        <p:xfrm>
          <a:off x="4932040" y="1096725"/>
          <a:ext cx="4276129" cy="227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5727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40000"/>
    </mc:Choice>
    <mc:Fallback xmlns="">
      <p:transition advTm="4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4">
            <a:extLst>
              <a:ext uri="{FF2B5EF4-FFF2-40B4-BE49-F238E27FC236}">
                <a16:creationId xmlns:a16="http://schemas.microsoft.com/office/drawing/2014/main" id="{B41FDFBB-8BFF-4509-AE6B-3E2503F21266}"/>
              </a:ext>
            </a:extLst>
          </p:cNvPr>
          <p:cNvSpPr>
            <a:spLocks/>
          </p:cNvSpPr>
          <p:nvPr/>
        </p:nvSpPr>
        <p:spPr bwMode="auto">
          <a:xfrm>
            <a:off x="8388424" y="3826966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5">
            <a:extLst>
              <a:ext uri="{FF2B5EF4-FFF2-40B4-BE49-F238E27FC236}">
                <a16:creationId xmlns:a16="http://schemas.microsoft.com/office/drawing/2014/main" id="{47FD2FCB-E302-43BA-8E89-F7773825CC8F}"/>
              </a:ext>
            </a:extLst>
          </p:cNvPr>
          <p:cNvSpPr>
            <a:spLocks/>
          </p:cNvSpPr>
          <p:nvPr/>
        </p:nvSpPr>
        <p:spPr bwMode="auto">
          <a:xfrm>
            <a:off x="8956145" y="3661072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9048738B-AAA4-4D0C-AC27-B1361D42DC11}"/>
              </a:ext>
            </a:extLst>
          </p:cNvPr>
          <p:cNvSpPr>
            <a:spLocks/>
          </p:cNvSpPr>
          <p:nvPr/>
        </p:nvSpPr>
        <p:spPr bwMode="auto">
          <a:xfrm>
            <a:off x="8520609" y="3867783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033B343-DA1B-4165-B2A0-9F25FF4AD08A}"/>
              </a:ext>
            </a:extLst>
          </p:cNvPr>
          <p:cNvCxnSpPr>
            <a:cxnSpLocks/>
          </p:cNvCxnSpPr>
          <p:nvPr/>
        </p:nvCxnSpPr>
        <p:spPr>
          <a:xfrm>
            <a:off x="4308475" y="6956425"/>
            <a:ext cx="3619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5">
            <a:extLst>
              <a:ext uri="{FF2B5EF4-FFF2-40B4-BE49-F238E27FC236}">
                <a16:creationId xmlns:a16="http://schemas.microsoft.com/office/drawing/2014/main" id="{5AF77A6F-ACAF-4688-8CDA-08A527DAD6D2}"/>
              </a:ext>
            </a:extLst>
          </p:cNvPr>
          <p:cNvSpPr/>
          <p:nvPr/>
        </p:nvSpPr>
        <p:spPr>
          <a:xfrm>
            <a:off x="1835696" y="-20538"/>
            <a:ext cx="5436329" cy="57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s-MX" altLang="zh-CN" b="1" dirty="0"/>
              <a:t>Resultados – Bienes Inmuebles por Estratos 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7404268-5F92-45AA-B99F-17EA303510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266819"/>
              </p:ext>
            </p:extLst>
          </p:nvPr>
        </p:nvGraphicFramePr>
        <p:xfrm>
          <a:off x="0" y="1084461"/>
          <a:ext cx="5943600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44285" imgH="2379150" progId="Word.Document.12">
                  <p:embed/>
                </p:oleObj>
              </mc:Choice>
              <mc:Fallback>
                <p:oleObj name="Document" r:id="rId3" imgW="5944285" imgH="23791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084461"/>
                        <a:ext cx="5943600" cy="237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5A291D1-033D-4C66-8CE0-A5029C4705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4718217"/>
              </p:ext>
            </p:extLst>
          </p:nvPr>
        </p:nvGraphicFramePr>
        <p:xfrm>
          <a:off x="5098182" y="914513"/>
          <a:ext cx="4045818" cy="2714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5348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40000"/>
    </mc:Choice>
    <mc:Fallback xmlns="">
      <p:transition advTm="4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4">
            <a:extLst>
              <a:ext uri="{FF2B5EF4-FFF2-40B4-BE49-F238E27FC236}">
                <a16:creationId xmlns:a16="http://schemas.microsoft.com/office/drawing/2014/main" id="{B41FDFBB-8BFF-4509-AE6B-3E2503F21266}"/>
              </a:ext>
            </a:extLst>
          </p:cNvPr>
          <p:cNvSpPr>
            <a:spLocks/>
          </p:cNvSpPr>
          <p:nvPr/>
        </p:nvSpPr>
        <p:spPr bwMode="auto">
          <a:xfrm>
            <a:off x="8388424" y="3826966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5">
            <a:extLst>
              <a:ext uri="{FF2B5EF4-FFF2-40B4-BE49-F238E27FC236}">
                <a16:creationId xmlns:a16="http://schemas.microsoft.com/office/drawing/2014/main" id="{47FD2FCB-E302-43BA-8E89-F7773825CC8F}"/>
              </a:ext>
            </a:extLst>
          </p:cNvPr>
          <p:cNvSpPr>
            <a:spLocks/>
          </p:cNvSpPr>
          <p:nvPr/>
        </p:nvSpPr>
        <p:spPr bwMode="auto">
          <a:xfrm>
            <a:off x="8956145" y="3661072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9048738B-AAA4-4D0C-AC27-B1361D42DC11}"/>
              </a:ext>
            </a:extLst>
          </p:cNvPr>
          <p:cNvSpPr>
            <a:spLocks/>
          </p:cNvSpPr>
          <p:nvPr/>
        </p:nvSpPr>
        <p:spPr bwMode="auto">
          <a:xfrm>
            <a:off x="8520609" y="3867783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033B343-DA1B-4165-B2A0-9F25FF4AD08A}"/>
              </a:ext>
            </a:extLst>
          </p:cNvPr>
          <p:cNvCxnSpPr>
            <a:cxnSpLocks/>
          </p:cNvCxnSpPr>
          <p:nvPr/>
        </p:nvCxnSpPr>
        <p:spPr>
          <a:xfrm>
            <a:off x="4308475" y="6956425"/>
            <a:ext cx="3619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5">
            <a:extLst>
              <a:ext uri="{FF2B5EF4-FFF2-40B4-BE49-F238E27FC236}">
                <a16:creationId xmlns:a16="http://schemas.microsoft.com/office/drawing/2014/main" id="{5AF77A6F-ACAF-4688-8CDA-08A527DAD6D2}"/>
              </a:ext>
            </a:extLst>
          </p:cNvPr>
          <p:cNvSpPr/>
          <p:nvPr/>
        </p:nvSpPr>
        <p:spPr>
          <a:xfrm>
            <a:off x="1835696" y="-20538"/>
            <a:ext cx="5436329" cy="57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s-MX" altLang="zh-CN" b="1" dirty="0"/>
              <a:t>Resultados – Propiedades por Zona de Riesgo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75BFBA5-D8CD-4C49-A6FD-4F34CA49FE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946378"/>
              </p:ext>
            </p:extLst>
          </p:nvPr>
        </p:nvGraphicFramePr>
        <p:xfrm>
          <a:off x="-23453" y="1223447"/>
          <a:ext cx="5603565" cy="2437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44285" imgH="2166011" progId="Word.Document.12">
                  <p:embed/>
                </p:oleObj>
              </mc:Choice>
              <mc:Fallback>
                <p:oleObj name="Document" r:id="rId3" imgW="5944285" imgH="21660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3453" y="1223447"/>
                        <a:ext cx="5603565" cy="2437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D9EBA6CD-050B-48B9-B5C1-6C0EC5A1C7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0688797"/>
              </p:ext>
            </p:extLst>
          </p:nvPr>
        </p:nvGraphicFramePr>
        <p:xfrm>
          <a:off x="4788024" y="1043164"/>
          <a:ext cx="4499909" cy="279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7152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40000"/>
    </mc:Choice>
    <mc:Fallback xmlns="">
      <p:transition advTm="4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1560" y="1193208"/>
            <a:ext cx="1830304" cy="4424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175"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200000"/>
              </a:lnSpc>
            </a:pPr>
            <a:r>
              <a:rPr lang="es-EC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Fenómenos Naturales</a:t>
            </a:r>
          </a:p>
        </p:txBody>
      </p:sp>
      <p:sp>
        <p:nvSpPr>
          <p:cNvPr id="11" name="矩形 10"/>
          <p:cNvSpPr/>
          <p:nvPr/>
        </p:nvSpPr>
        <p:spPr>
          <a:xfrm>
            <a:off x="2921626" y="1043996"/>
            <a:ext cx="1151436" cy="95169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175"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</a:pPr>
            <a:r>
              <a:rPr lang="es-E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- Lluvia</a:t>
            </a:r>
          </a:p>
          <a:p>
            <a:pPr algn="just">
              <a:lnSpc>
                <a:spcPct val="150000"/>
              </a:lnSpc>
            </a:pPr>
            <a:r>
              <a:rPr lang="es-E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Granizo</a:t>
            </a:r>
          </a:p>
          <a:p>
            <a:pPr algn="just">
              <a:lnSpc>
                <a:spcPct val="150000"/>
              </a:lnSpc>
            </a:pPr>
            <a:r>
              <a:rPr lang="es-E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Tormentas</a:t>
            </a:r>
            <a:endParaRPr lang="es-EC" sz="11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55576" y="171626"/>
            <a:ext cx="5760640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s-EC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Introducción – Fenómenos y Desastres Naturales</a:t>
            </a:r>
          </a:p>
        </p:txBody>
      </p:sp>
      <p:sp>
        <p:nvSpPr>
          <p:cNvPr id="12" name="矩形 9">
            <a:extLst>
              <a:ext uri="{FF2B5EF4-FFF2-40B4-BE49-F238E27FC236}">
                <a16:creationId xmlns:a16="http://schemas.microsoft.com/office/drawing/2014/main" id="{488200A3-77DE-4A02-B322-DCD7335B6E62}"/>
              </a:ext>
            </a:extLst>
          </p:cNvPr>
          <p:cNvSpPr/>
          <p:nvPr/>
        </p:nvSpPr>
        <p:spPr>
          <a:xfrm>
            <a:off x="629777" y="2998603"/>
            <a:ext cx="1830304" cy="4424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175"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200000"/>
              </a:lnSpc>
            </a:pPr>
            <a:r>
              <a:rPr lang="es-EC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Desastres Naturales</a:t>
            </a:r>
          </a:p>
        </p:txBody>
      </p:sp>
      <p:sp>
        <p:nvSpPr>
          <p:cNvPr id="14" name="矩形 10">
            <a:extLst>
              <a:ext uri="{FF2B5EF4-FFF2-40B4-BE49-F238E27FC236}">
                <a16:creationId xmlns:a16="http://schemas.microsoft.com/office/drawing/2014/main" id="{AB92776E-4967-42EB-8A38-4387DCE3B340}"/>
              </a:ext>
            </a:extLst>
          </p:cNvPr>
          <p:cNvSpPr/>
          <p:nvPr/>
        </p:nvSpPr>
        <p:spPr>
          <a:xfrm>
            <a:off x="2915816" y="2355726"/>
            <a:ext cx="1151436" cy="116771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175"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</a:pPr>
            <a:r>
              <a:rPr lang="es-E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- Terremotos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s-E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Huracanes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s-E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Inundaciones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s-E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Incendios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s-E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Forestales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s-E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Erupciones volcánicas</a:t>
            </a:r>
          </a:p>
        </p:txBody>
      </p:sp>
      <p:sp>
        <p:nvSpPr>
          <p:cNvPr id="15" name="矩形 9">
            <a:extLst>
              <a:ext uri="{FF2B5EF4-FFF2-40B4-BE49-F238E27FC236}">
                <a16:creationId xmlns:a16="http://schemas.microsoft.com/office/drawing/2014/main" id="{927969A8-5B1B-4E97-A3BE-C657E0BD473B}"/>
              </a:ext>
            </a:extLst>
          </p:cNvPr>
          <p:cNvSpPr/>
          <p:nvPr/>
        </p:nvSpPr>
        <p:spPr>
          <a:xfrm>
            <a:off x="4427984" y="3003797"/>
            <a:ext cx="1625887" cy="4424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175"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200000"/>
              </a:lnSpc>
            </a:pPr>
            <a:r>
              <a:rPr lang="es-EC" sz="11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Cambios Naturales</a:t>
            </a:r>
          </a:p>
        </p:txBody>
      </p:sp>
      <p:sp>
        <p:nvSpPr>
          <p:cNvPr id="18" name="矩形 10">
            <a:extLst>
              <a:ext uri="{FF2B5EF4-FFF2-40B4-BE49-F238E27FC236}">
                <a16:creationId xmlns:a16="http://schemas.microsoft.com/office/drawing/2014/main" id="{2F49E06F-8DBB-499E-9497-19F8FCFB1296}"/>
              </a:ext>
            </a:extLst>
          </p:cNvPr>
          <p:cNvSpPr/>
          <p:nvPr/>
        </p:nvSpPr>
        <p:spPr>
          <a:xfrm>
            <a:off x="6516216" y="2859782"/>
            <a:ext cx="2016224" cy="7200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175"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</a:pPr>
            <a:r>
              <a:rPr lang="es-E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- Inundaciones de ríos  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s-E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Tormentas eléctricas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s-E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Movimiento placas tectónicas</a:t>
            </a:r>
          </a:p>
        </p:txBody>
      </p:sp>
      <p:sp>
        <p:nvSpPr>
          <p:cNvPr id="2" name="Abrir llave 1">
            <a:extLst>
              <a:ext uri="{FF2B5EF4-FFF2-40B4-BE49-F238E27FC236}">
                <a16:creationId xmlns:a16="http://schemas.microsoft.com/office/drawing/2014/main" id="{B598B5CA-3B54-4128-81FF-6CD838BBBA10}"/>
              </a:ext>
            </a:extLst>
          </p:cNvPr>
          <p:cNvSpPr/>
          <p:nvPr/>
        </p:nvSpPr>
        <p:spPr>
          <a:xfrm>
            <a:off x="2411760" y="2368103"/>
            <a:ext cx="432048" cy="185983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Abrir llave 18">
            <a:extLst>
              <a:ext uri="{FF2B5EF4-FFF2-40B4-BE49-F238E27FC236}">
                <a16:creationId xmlns:a16="http://schemas.microsoft.com/office/drawing/2014/main" id="{363B8D00-3920-40D7-B234-A6C4C5189D19}"/>
              </a:ext>
            </a:extLst>
          </p:cNvPr>
          <p:cNvSpPr/>
          <p:nvPr/>
        </p:nvSpPr>
        <p:spPr>
          <a:xfrm>
            <a:off x="2483768" y="1059583"/>
            <a:ext cx="432048" cy="86409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Cerrar llave 2">
            <a:extLst>
              <a:ext uri="{FF2B5EF4-FFF2-40B4-BE49-F238E27FC236}">
                <a16:creationId xmlns:a16="http://schemas.microsoft.com/office/drawing/2014/main" id="{B5D0549A-1BFB-49CA-AD4C-0799609DE9AB}"/>
              </a:ext>
            </a:extLst>
          </p:cNvPr>
          <p:cNvSpPr/>
          <p:nvPr/>
        </p:nvSpPr>
        <p:spPr>
          <a:xfrm rot="10800000">
            <a:off x="6156176" y="2931790"/>
            <a:ext cx="216024" cy="72008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Cerrar llave 20">
            <a:extLst>
              <a:ext uri="{FF2B5EF4-FFF2-40B4-BE49-F238E27FC236}">
                <a16:creationId xmlns:a16="http://schemas.microsoft.com/office/drawing/2014/main" id="{8F20C359-1259-49DC-A4C2-9F7EA03B3A92}"/>
              </a:ext>
            </a:extLst>
          </p:cNvPr>
          <p:cNvSpPr/>
          <p:nvPr/>
        </p:nvSpPr>
        <p:spPr>
          <a:xfrm rot="10800000">
            <a:off x="4211960" y="2931789"/>
            <a:ext cx="216024" cy="72008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Freeform 14">
            <a:extLst>
              <a:ext uri="{FF2B5EF4-FFF2-40B4-BE49-F238E27FC236}">
                <a16:creationId xmlns:a16="http://schemas.microsoft.com/office/drawing/2014/main" id="{B41FDFBB-8BFF-4509-AE6B-3E2503F21266}"/>
              </a:ext>
            </a:extLst>
          </p:cNvPr>
          <p:cNvSpPr>
            <a:spLocks/>
          </p:cNvSpPr>
          <p:nvPr/>
        </p:nvSpPr>
        <p:spPr bwMode="auto">
          <a:xfrm>
            <a:off x="8460432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5">
            <a:extLst>
              <a:ext uri="{FF2B5EF4-FFF2-40B4-BE49-F238E27FC236}">
                <a16:creationId xmlns:a16="http://schemas.microsoft.com/office/drawing/2014/main" id="{47FD2FCB-E302-43BA-8E89-F7773825CC8F}"/>
              </a:ext>
            </a:extLst>
          </p:cNvPr>
          <p:cNvSpPr>
            <a:spLocks/>
          </p:cNvSpPr>
          <p:nvPr/>
        </p:nvSpPr>
        <p:spPr bwMode="auto">
          <a:xfrm>
            <a:off x="9028153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9048738B-AAA4-4D0C-AC27-B1361D42DC11}"/>
              </a:ext>
            </a:extLst>
          </p:cNvPr>
          <p:cNvSpPr>
            <a:spLocks/>
          </p:cNvSpPr>
          <p:nvPr/>
        </p:nvSpPr>
        <p:spPr bwMode="auto">
          <a:xfrm>
            <a:off x="8592617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矩形 9">
            <a:extLst>
              <a:ext uri="{FF2B5EF4-FFF2-40B4-BE49-F238E27FC236}">
                <a16:creationId xmlns:a16="http://schemas.microsoft.com/office/drawing/2014/main" id="{F39DF319-26DD-444A-B4D6-584F8377A8F5}"/>
              </a:ext>
            </a:extLst>
          </p:cNvPr>
          <p:cNvSpPr/>
          <p:nvPr/>
        </p:nvSpPr>
        <p:spPr>
          <a:xfrm>
            <a:off x="4427984" y="1254459"/>
            <a:ext cx="2875202" cy="4424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175"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</a:pPr>
            <a:r>
              <a:rPr lang="es-EC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Impacto positivo y negativo, al desarrollo de las personas. Y el ecosistema.</a:t>
            </a:r>
          </a:p>
        </p:txBody>
      </p:sp>
      <p:sp>
        <p:nvSpPr>
          <p:cNvPr id="26" name="Cerrar llave 25">
            <a:extLst>
              <a:ext uri="{FF2B5EF4-FFF2-40B4-BE49-F238E27FC236}">
                <a16:creationId xmlns:a16="http://schemas.microsoft.com/office/drawing/2014/main" id="{89B87A6F-05A5-4DDC-A171-3564199774EF}"/>
              </a:ext>
            </a:extLst>
          </p:cNvPr>
          <p:cNvSpPr/>
          <p:nvPr/>
        </p:nvSpPr>
        <p:spPr>
          <a:xfrm rot="10800000">
            <a:off x="4211960" y="1059582"/>
            <a:ext cx="216024" cy="72008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782C637-5B9B-46A5-9B56-22FB6D027B24}"/>
              </a:ext>
            </a:extLst>
          </p:cNvPr>
          <p:cNvSpPr txBox="1"/>
          <p:nvPr/>
        </p:nvSpPr>
        <p:spPr>
          <a:xfrm>
            <a:off x="471277" y="1347614"/>
            <a:ext cx="1508435" cy="56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es-EC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(Rivera, 1996)</a:t>
            </a: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s-EC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77908B2-9BF8-4180-9C9C-559E74F957A7}"/>
              </a:ext>
            </a:extLst>
          </p:cNvPr>
          <p:cNvSpPr txBox="1"/>
          <p:nvPr/>
        </p:nvSpPr>
        <p:spPr>
          <a:xfrm>
            <a:off x="900284" y="3405649"/>
            <a:ext cx="1151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(Romero, 2015)</a:t>
            </a:r>
            <a:endParaRPr lang="es-EC" sz="1000" dirty="0"/>
          </a:p>
        </p:txBody>
      </p:sp>
    </p:spTree>
    <p:extLst>
      <p:ext uri="{BB962C8B-B14F-4D97-AF65-F5344CB8AC3E}">
        <p14:creationId xmlns:p14="http://schemas.microsoft.com/office/powerpoint/2010/main" val="209419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40000"/>
    </mc:Choice>
    <mc:Fallback xmlns="">
      <p:transition advTm="4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8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033B343-DA1B-4165-B2A0-9F25FF4AD08A}"/>
              </a:ext>
            </a:extLst>
          </p:cNvPr>
          <p:cNvCxnSpPr>
            <a:cxnSpLocks/>
          </p:cNvCxnSpPr>
          <p:nvPr/>
        </p:nvCxnSpPr>
        <p:spPr>
          <a:xfrm>
            <a:off x="4308475" y="6956425"/>
            <a:ext cx="3619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5">
            <a:extLst>
              <a:ext uri="{FF2B5EF4-FFF2-40B4-BE49-F238E27FC236}">
                <a16:creationId xmlns:a16="http://schemas.microsoft.com/office/drawing/2014/main" id="{5AF77A6F-ACAF-4688-8CDA-08A527DAD6D2}"/>
              </a:ext>
            </a:extLst>
          </p:cNvPr>
          <p:cNvSpPr/>
          <p:nvPr/>
        </p:nvSpPr>
        <p:spPr>
          <a:xfrm>
            <a:off x="1547664" y="-20538"/>
            <a:ext cx="6264696" cy="57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s-MX" altLang="zh-CN" b="1" dirty="0"/>
              <a:t>Resultados – </a:t>
            </a:r>
            <a:r>
              <a:rPr lang="es-ES" b="1" dirty="0"/>
              <a:t>Precio promedio (USD) por metro cuadrado (m</a:t>
            </a:r>
            <a:r>
              <a:rPr lang="es-ES" b="1" baseline="30000" dirty="0"/>
              <a:t>2</a:t>
            </a:r>
            <a:r>
              <a:rPr lang="es-ES" b="1" dirty="0"/>
              <a:t>)</a:t>
            </a:r>
            <a:endParaRPr lang="es-MX" altLang="zh-CN" b="1" dirty="0"/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CEAC0CF8-DCE6-43F0-9937-EBF92FD6AA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6641783"/>
              </p:ext>
            </p:extLst>
          </p:nvPr>
        </p:nvGraphicFramePr>
        <p:xfrm>
          <a:off x="4722826" y="2858780"/>
          <a:ext cx="4254128" cy="2305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10F3CE8-F56A-414B-A376-D215814788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634286"/>
              </p:ext>
            </p:extLst>
          </p:nvPr>
        </p:nvGraphicFramePr>
        <p:xfrm>
          <a:off x="0" y="703117"/>
          <a:ext cx="5364088" cy="237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950897" imgH="2379859" progId="Word.Document.12">
                  <p:embed/>
                </p:oleObj>
              </mc:Choice>
              <mc:Fallback>
                <p:oleObj name="Document" r:id="rId4" imgW="5950897" imgH="23798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703117"/>
                        <a:ext cx="5364088" cy="2376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98CB750-F8DB-4196-BD71-8A5731D342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8020806"/>
              </p:ext>
            </p:extLst>
          </p:nvPr>
        </p:nvGraphicFramePr>
        <p:xfrm>
          <a:off x="-1" y="2879318"/>
          <a:ext cx="4572001" cy="228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DFDDD6D9-DA0D-4452-A98F-8E96DA9811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383164"/>
              </p:ext>
            </p:extLst>
          </p:nvPr>
        </p:nvGraphicFramePr>
        <p:xfrm>
          <a:off x="4836591" y="703117"/>
          <a:ext cx="5064001" cy="237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950897" imgH="2379859" progId="Word.Document.12">
                  <p:embed/>
                </p:oleObj>
              </mc:Choice>
              <mc:Fallback>
                <p:oleObj name="Document" r:id="rId7" imgW="5950897" imgH="23798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36591" y="703117"/>
                        <a:ext cx="5064001" cy="2376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43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40000"/>
    </mc:Choice>
    <mc:Fallback xmlns="">
      <p:transition advTm="4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8">
            <a:extLst>
              <a:ext uri="{FF2B5EF4-FFF2-40B4-BE49-F238E27FC236}">
                <a16:creationId xmlns:a16="http://schemas.microsoft.com/office/drawing/2014/main" id="{8791CCBE-0F5F-4E64-912A-B8A366227B3A}"/>
              </a:ext>
            </a:extLst>
          </p:cNvPr>
          <p:cNvSpPr>
            <a:spLocks/>
          </p:cNvSpPr>
          <p:nvPr/>
        </p:nvSpPr>
        <p:spPr bwMode="auto">
          <a:xfrm>
            <a:off x="-2301879" y="1539280"/>
            <a:ext cx="4210051" cy="4211638"/>
          </a:xfrm>
          <a:custGeom>
            <a:avLst/>
            <a:gdLst>
              <a:gd name="T0" fmla="*/ 1045 w 2233"/>
              <a:gd name="T1" fmla="*/ 39 h 2233"/>
              <a:gd name="T2" fmla="*/ 1188 w 2233"/>
              <a:gd name="T3" fmla="*/ 39 h 2233"/>
              <a:gd name="T4" fmla="*/ 2193 w 2233"/>
              <a:gd name="T5" fmla="*/ 1044 h 2233"/>
              <a:gd name="T6" fmla="*/ 2193 w 2233"/>
              <a:gd name="T7" fmla="*/ 1188 h 2233"/>
              <a:gd name="T8" fmla="*/ 1188 w 2233"/>
              <a:gd name="T9" fmla="*/ 2193 h 2233"/>
              <a:gd name="T10" fmla="*/ 1045 w 2233"/>
              <a:gd name="T11" fmla="*/ 2193 h 2233"/>
              <a:gd name="T12" fmla="*/ 40 w 2233"/>
              <a:gd name="T13" fmla="*/ 1188 h 2233"/>
              <a:gd name="T14" fmla="*/ 40 w 2233"/>
              <a:gd name="T15" fmla="*/ 1044 h 2233"/>
              <a:gd name="T16" fmla="*/ 1045 w 2233"/>
              <a:gd name="T17" fmla="*/ 39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3" h="2233">
                <a:moveTo>
                  <a:pt x="1045" y="39"/>
                </a:moveTo>
                <a:cubicBezTo>
                  <a:pt x="1084" y="0"/>
                  <a:pt x="1149" y="0"/>
                  <a:pt x="1188" y="39"/>
                </a:cubicBezTo>
                <a:cubicBezTo>
                  <a:pt x="2193" y="1044"/>
                  <a:pt x="2193" y="1044"/>
                  <a:pt x="2193" y="1044"/>
                </a:cubicBezTo>
                <a:cubicBezTo>
                  <a:pt x="2233" y="1084"/>
                  <a:pt x="2233" y="1148"/>
                  <a:pt x="2193" y="1188"/>
                </a:cubicBezTo>
                <a:cubicBezTo>
                  <a:pt x="1188" y="2193"/>
                  <a:pt x="1188" y="2193"/>
                  <a:pt x="1188" y="2193"/>
                </a:cubicBezTo>
                <a:cubicBezTo>
                  <a:pt x="1149" y="2233"/>
                  <a:pt x="1084" y="2233"/>
                  <a:pt x="1045" y="2193"/>
                </a:cubicBezTo>
                <a:cubicBezTo>
                  <a:pt x="40" y="1188"/>
                  <a:pt x="40" y="1188"/>
                  <a:pt x="40" y="1188"/>
                </a:cubicBezTo>
                <a:cubicBezTo>
                  <a:pt x="0" y="1148"/>
                  <a:pt x="0" y="1084"/>
                  <a:pt x="40" y="1044"/>
                </a:cubicBezTo>
                <a:cubicBezTo>
                  <a:pt x="1045" y="39"/>
                  <a:pt x="1045" y="39"/>
                  <a:pt x="1045" y="39"/>
                </a:cubicBezTo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12">
            <a:extLst>
              <a:ext uri="{FF2B5EF4-FFF2-40B4-BE49-F238E27FC236}">
                <a16:creationId xmlns:a16="http://schemas.microsoft.com/office/drawing/2014/main" id="{DB7ACE15-EDAE-44AF-88B5-B5DC9F462D05}"/>
              </a:ext>
            </a:extLst>
          </p:cNvPr>
          <p:cNvSpPr>
            <a:spLocks/>
          </p:cNvSpPr>
          <p:nvPr/>
        </p:nvSpPr>
        <p:spPr bwMode="auto">
          <a:xfrm>
            <a:off x="-1677991" y="3144243"/>
            <a:ext cx="2489200" cy="2489200"/>
          </a:xfrm>
          <a:custGeom>
            <a:avLst/>
            <a:gdLst>
              <a:gd name="T0" fmla="*/ 617 w 1320"/>
              <a:gd name="T1" fmla="*/ 24 h 1320"/>
              <a:gd name="T2" fmla="*/ 702 w 1320"/>
              <a:gd name="T3" fmla="*/ 24 h 1320"/>
              <a:gd name="T4" fmla="*/ 1296 w 1320"/>
              <a:gd name="T5" fmla="*/ 618 h 1320"/>
              <a:gd name="T6" fmla="*/ 1296 w 1320"/>
              <a:gd name="T7" fmla="*/ 702 h 1320"/>
              <a:gd name="T8" fmla="*/ 702 w 1320"/>
              <a:gd name="T9" fmla="*/ 1297 h 1320"/>
              <a:gd name="T10" fmla="*/ 617 w 1320"/>
              <a:gd name="T11" fmla="*/ 1297 h 1320"/>
              <a:gd name="T12" fmla="*/ 23 w 1320"/>
              <a:gd name="T13" fmla="*/ 702 h 1320"/>
              <a:gd name="T14" fmla="*/ 23 w 1320"/>
              <a:gd name="T15" fmla="*/ 618 h 1320"/>
              <a:gd name="T16" fmla="*/ 617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7" y="24"/>
                </a:moveTo>
                <a:cubicBezTo>
                  <a:pt x="641" y="0"/>
                  <a:pt x="679" y="0"/>
                  <a:pt x="702" y="24"/>
                </a:cubicBezTo>
                <a:cubicBezTo>
                  <a:pt x="1296" y="618"/>
                  <a:pt x="1296" y="618"/>
                  <a:pt x="1296" y="618"/>
                </a:cubicBezTo>
                <a:cubicBezTo>
                  <a:pt x="1320" y="641"/>
                  <a:pt x="1320" y="679"/>
                  <a:pt x="1296" y="702"/>
                </a:cubicBezTo>
                <a:cubicBezTo>
                  <a:pt x="702" y="1297"/>
                  <a:pt x="702" y="1297"/>
                  <a:pt x="702" y="1297"/>
                </a:cubicBezTo>
                <a:cubicBezTo>
                  <a:pt x="679" y="1320"/>
                  <a:pt x="641" y="1320"/>
                  <a:pt x="617" y="1297"/>
                </a:cubicBezTo>
                <a:cubicBezTo>
                  <a:pt x="23" y="702"/>
                  <a:pt x="23" y="702"/>
                  <a:pt x="23" y="702"/>
                </a:cubicBezTo>
                <a:cubicBezTo>
                  <a:pt x="0" y="679"/>
                  <a:pt x="0" y="641"/>
                  <a:pt x="23" y="618"/>
                </a:cubicBezTo>
                <a:lnTo>
                  <a:pt x="617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13">
            <a:extLst>
              <a:ext uri="{FF2B5EF4-FFF2-40B4-BE49-F238E27FC236}">
                <a16:creationId xmlns:a16="http://schemas.microsoft.com/office/drawing/2014/main" id="{F228765D-E6CF-4EA3-BE0A-AE8E6D929183}"/>
              </a:ext>
            </a:extLst>
          </p:cNvPr>
          <p:cNvSpPr>
            <a:spLocks/>
          </p:cNvSpPr>
          <p:nvPr/>
        </p:nvSpPr>
        <p:spPr bwMode="auto">
          <a:xfrm>
            <a:off x="-1570041" y="3253780"/>
            <a:ext cx="2271713" cy="2270125"/>
          </a:xfrm>
          <a:custGeom>
            <a:avLst/>
            <a:gdLst>
              <a:gd name="T0" fmla="*/ 603 w 1205"/>
              <a:gd name="T1" fmla="*/ 1204 h 1204"/>
              <a:gd name="T2" fmla="*/ 597 w 1205"/>
              <a:gd name="T3" fmla="*/ 1202 h 1204"/>
              <a:gd name="T4" fmla="*/ 3 w 1205"/>
              <a:gd name="T5" fmla="*/ 608 h 1204"/>
              <a:gd name="T6" fmla="*/ 3 w 1205"/>
              <a:gd name="T7" fmla="*/ 596 h 1204"/>
              <a:gd name="T8" fmla="*/ 597 w 1205"/>
              <a:gd name="T9" fmla="*/ 2 h 1204"/>
              <a:gd name="T10" fmla="*/ 603 w 1205"/>
              <a:gd name="T11" fmla="*/ 0 h 1204"/>
              <a:gd name="T12" fmla="*/ 608 w 1205"/>
              <a:gd name="T13" fmla="*/ 2 h 1204"/>
              <a:gd name="T14" fmla="*/ 1202 w 1205"/>
              <a:gd name="T15" fmla="*/ 596 h 1204"/>
              <a:gd name="T16" fmla="*/ 1202 w 1205"/>
              <a:gd name="T17" fmla="*/ 608 h 1204"/>
              <a:gd name="T18" fmla="*/ 608 w 1205"/>
              <a:gd name="T19" fmla="*/ 1202 h 1204"/>
              <a:gd name="T20" fmla="*/ 603 w 1205"/>
              <a:gd name="T21" fmla="*/ 1204 h 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05" h="1204">
                <a:moveTo>
                  <a:pt x="603" y="1204"/>
                </a:moveTo>
                <a:cubicBezTo>
                  <a:pt x="601" y="1204"/>
                  <a:pt x="599" y="1204"/>
                  <a:pt x="597" y="1202"/>
                </a:cubicBezTo>
                <a:cubicBezTo>
                  <a:pt x="3" y="608"/>
                  <a:pt x="3" y="608"/>
                  <a:pt x="3" y="608"/>
                </a:cubicBezTo>
                <a:cubicBezTo>
                  <a:pt x="0" y="605"/>
                  <a:pt x="0" y="600"/>
                  <a:pt x="3" y="596"/>
                </a:cubicBezTo>
                <a:cubicBezTo>
                  <a:pt x="597" y="2"/>
                  <a:pt x="597" y="2"/>
                  <a:pt x="597" y="2"/>
                </a:cubicBezTo>
                <a:cubicBezTo>
                  <a:pt x="599" y="0"/>
                  <a:pt x="601" y="0"/>
                  <a:pt x="603" y="0"/>
                </a:cubicBezTo>
                <a:cubicBezTo>
                  <a:pt x="604" y="0"/>
                  <a:pt x="606" y="0"/>
                  <a:pt x="608" y="2"/>
                </a:cubicBezTo>
                <a:cubicBezTo>
                  <a:pt x="1202" y="596"/>
                  <a:pt x="1202" y="596"/>
                  <a:pt x="1202" y="596"/>
                </a:cubicBezTo>
                <a:cubicBezTo>
                  <a:pt x="1205" y="600"/>
                  <a:pt x="1205" y="605"/>
                  <a:pt x="1202" y="608"/>
                </a:cubicBezTo>
                <a:cubicBezTo>
                  <a:pt x="608" y="1202"/>
                  <a:pt x="608" y="1202"/>
                  <a:pt x="608" y="1202"/>
                </a:cubicBezTo>
                <a:cubicBezTo>
                  <a:pt x="606" y="1204"/>
                  <a:pt x="604" y="1204"/>
                  <a:pt x="603" y="1204"/>
                </a:cubicBezTo>
                <a:close/>
              </a:path>
            </a:pathLst>
          </a:custGeom>
          <a:solidFill>
            <a:srgbClr val="01A8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14">
            <a:extLst>
              <a:ext uri="{FF2B5EF4-FFF2-40B4-BE49-F238E27FC236}">
                <a16:creationId xmlns:a16="http://schemas.microsoft.com/office/drawing/2014/main" id="{B1FE4F07-7D97-4FFA-B59C-7C98075676D8}"/>
              </a:ext>
            </a:extLst>
          </p:cNvPr>
          <p:cNvSpPr>
            <a:spLocks/>
          </p:cNvSpPr>
          <p:nvPr/>
        </p:nvSpPr>
        <p:spPr bwMode="auto">
          <a:xfrm>
            <a:off x="346071" y="4298355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14">
            <a:extLst>
              <a:ext uri="{FF2B5EF4-FFF2-40B4-BE49-F238E27FC236}">
                <a16:creationId xmlns:a16="http://schemas.microsoft.com/office/drawing/2014/main" id="{9DD8812C-5ACE-4067-9A41-C416C30C7CF7}"/>
              </a:ext>
            </a:extLst>
          </p:cNvPr>
          <p:cNvSpPr>
            <a:spLocks/>
          </p:cNvSpPr>
          <p:nvPr/>
        </p:nvSpPr>
        <p:spPr bwMode="auto">
          <a:xfrm>
            <a:off x="8056266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15">
            <a:extLst>
              <a:ext uri="{FF2B5EF4-FFF2-40B4-BE49-F238E27FC236}">
                <a16:creationId xmlns:a16="http://schemas.microsoft.com/office/drawing/2014/main" id="{0E8D3240-6A59-4AB9-8C53-59D3359FC7CD}"/>
              </a:ext>
            </a:extLst>
          </p:cNvPr>
          <p:cNvSpPr>
            <a:spLocks/>
          </p:cNvSpPr>
          <p:nvPr/>
        </p:nvSpPr>
        <p:spPr bwMode="auto">
          <a:xfrm>
            <a:off x="8623987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16">
            <a:extLst>
              <a:ext uri="{FF2B5EF4-FFF2-40B4-BE49-F238E27FC236}">
                <a16:creationId xmlns:a16="http://schemas.microsoft.com/office/drawing/2014/main" id="{5E24136E-8A6C-4594-8EA1-9D6B269735B0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93843724-7408-480B-8688-D2D7FB2FD649}"/>
              </a:ext>
            </a:extLst>
          </p:cNvPr>
          <p:cNvSpPr/>
          <p:nvPr/>
        </p:nvSpPr>
        <p:spPr>
          <a:xfrm>
            <a:off x="4107006" y="1158734"/>
            <a:ext cx="13547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spc="300" dirty="0">
                <a:latin typeface="Agency FB" panose="020B0503020202020204" pitchFamily="34" charset="0"/>
                <a:cs typeface="+mn-ea"/>
                <a:sym typeface="+mn-lt"/>
              </a:rPr>
              <a:t>04</a:t>
            </a:r>
            <a:endParaRPr lang="zh-CN" altLang="en-US" sz="8000" spc="300" dirty="0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9A24FB9B-4BDC-4084-A8F8-901073510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2356306"/>
            <a:ext cx="633670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s-EC" altLang="zh-CN" sz="4000" b="1" dirty="0">
                <a:solidFill>
                  <a:srgbClr val="0077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Conclusiones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050" name="Picture 2" descr="Cerebro De Dibujos Animados Dibujados A Mano Pensando Ilustración Bombilla,  Clipart De Cerebro, Engranaje, Cerebro PNG y PSD para Descargar Gratis |  Pngtree">
            <a:extLst>
              <a:ext uri="{FF2B5EF4-FFF2-40B4-BE49-F238E27FC236}">
                <a16:creationId xmlns:a16="http://schemas.microsoft.com/office/drawing/2014/main" id="{84F24E96-4B11-456B-8196-E939558E0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952" y="3041791"/>
            <a:ext cx="2178192" cy="217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96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15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6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41" grpId="0"/>
      <p:bldP spid="42" grpId="0"/>
      <p:bldP spid="42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:a16="http://schemas.microsoft.com/office/drawing/2014/main" id="{09122900-4FBC-45B9-9BB4-42F8F5B7DBA4}"/>
              </a:ext>
            </a:extLst>
          </p:cNvPr>
          <p:cNvSpPr/>
          <p:nvPr/>
        </p:nvSpPr>
        <p:spPr>
          <a:xfrm>
            <a:off x="382960" y="8269"/>
            <a:ext cx="5436329" cy="57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s-EC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Conclusiones y Discusión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1C97D23-1F61-4C74-A77C-85636F1EED02}"/>
              </a:ext>
            </a:extLst>
          </p:cNvPr>
          <p:cNvSpPr txBox="1"/>
          <p:nvPr/>
        </p:nvSpPr>
        <p:spPr>
          <a:xfrm>
            <a:off x="708720" y="871028"/>
            <a:ext cx="8039744" cy="37788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s-MX" sz="1100" b="0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El volcán Cotopaxi contempla en su área de influencia zonas</a:t>
            </a:r>
            <a:r>
              <a:rPr lang="es-MX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de alta vulnerabilidad y </a:t>
            </a:r>
            <a:r>
              <a:rPr lang="es-MX" sz="1100" b="0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alto riesgo para el desarrollo social y económico de las comunidades. La percepción de riesgo de la población ha provocado afectación al mercado inmobiliario en épocas de alarma en el área de estudio. </a:t>
            </a:r>
            <a:r>
              <a:rPr lang="es-MX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Para alcanzar los objetivos planteados en este estudio se realizó una caracterización del mercado inmobiliario mediante una revisión bibliográfica, identificando el comportamiento del mismo.</a:t>
            </a:r>
            <a:endParaRPr lang="es-MX" sz="1100" b="0" i="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es-MX" sz="1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s-MX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Se podría aseverar que en el periodo de estudio la fluctuación del precio de la propiedades estaba enlazada al nivel de percepción de riesgo de la población y a la probabilidad de que se presente el evento, identificando los niveles más bajos en los años 2013, 2014 y 2017. Confirmando lo señalado en la hipótesis planteada.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es-EC" sz="1100" dirty="0">
              <a:solidFill>
                <a:schemeClr val="accent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s-MX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En cuanto al número de transacciones por venta de inmuebles por año, en el periodo comprendido entre los años 2013 y 2017, se evidenció una disminución del 55,94%.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es-MX" sz="1100" dirty="0">
              <a:solidFill>
                <a:schemeClr val="accent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s-MX" sz="1100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Se observó, que a pesar del riesgo analizado, se continúa otorgando permisos de construcción en la zona de riesgo analizada.</a:t>
            </a:r>
            <a:endParaRPr lang="es-EC" sz="1100" dirty="0">
              <a:solidFill>
                <a:schemeClr val="accent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4" name="Gráfico 13" descr="Diana">
            <a:extLst>
              <a:ext uri="{FF2B5EF4-FFF2-40B4-BE49-F238E27FC236}">
                <a16:creationId xmlns:a16="http://schemas.microsoft.com/office/drawing/2014/main" id="{25FEC7C5-721B-4B01-B37A-6B941D887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520" y="890414"/>
            <a:ext cx="457200" cy="457200"/>
          </a:xfrm>
          <a:prstGeom prst="rect">
            <a:avLst/>
          </a:prstGeom>
        </p:spPr>
      </p:pic>
      <p:pic>
        <p:nvPicPr>
          <p:cNvPr id="15" name="Gráfico 14" descr="Diana">
            <a:extLst>
              <a:ext uri="{FF2B5EF4-FFF2-40B4-BE49-F238E27FC236}">
                <a16:creationId xmlns:a16="http://schemas.microsoft.com/office/drawing/2014/main" id="{9EC55093-02CD-49FE-BEBC-770D14898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520" y="2355726"/>
            <a:ext cx="457200" cy="457200"/>
          </a:xfrm>
          <a:prstGeom prst="rect">
            <a:avLst/>
          </a:prstGeom>
        </p:spPr>
      </p:pic>
      <p:pic>
        <p:nvPicPr>
          <p:cNvPr id="16" name="Gráfico 15" descr="Diana">
            <a:extLst>
              <a:ext uri="{FF2B5EF4-FFF2-40B4-BE49-F238E27FC236}">
                <a16:creationId xmlns:a16="http://schemas.microsoft.com/office/drawing/2014/main" id="{4F32025B-D1A7-4AAB-B016-80D9E6D1F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0130" y="3363838"/>
            <a:ext cx="457200" cy="457200"/>
          </a:xfrm>
          <a:prstGeom prst="rect">
            <a:avLst/>
          </a:prstGeom>
        </p:spPr>
      </p:pic>
      <p:pic>
        <p:nvPicPr>
          <p:cNvPr id="17" name="Gráfico 16" descr="Diana">
            <a:extLst>
              <a:ext uri="{FF2B5EF4-FFF2-40B4-BE49-F238E27FC236}">
                <a16:creationId xmlns:a16="http://schemas.microsoft.com/office/drawing/2014/main" id="{FB60B82C-C7BE-449F-BBEF-8D8ADE2C4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0130" y="427479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7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20000"/>
    </mc:Choice>
    <mc:Fallback xmlns="">
      <p:transition advTm="6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8">
            <a:extLst>
              <a:ext uri="{FF2B5EF4-FFF2-40B4-BE49-F238E27FC236}">
                <a16:creationId xmlns:a16="http://schemas.microsoft.com/office/drawing/2014/main" id="{8791CCBE-0F5F-4E64-912A-B8A366227B3A}"/>
              </a:ext>
            </a:extLst>
          </p:cNvPr>
          <p:cNvSpPr>
            <a:spLocks/>
          </p:cNvSpPr>
          <p:nvPr/>
        </p:nvSpPr>
        <p:spPr bwMode="auto">
          <a:xfrm>
            <a:off x="-2301879" y="1539280"/>
            <a:ext cx="4210051" cy="4211638"/>
          </a:xfrm>
          <a:custGeom>
            <a:avLst/>
            <a:gdLst>
              <a:gd name="T0" fmla="*/ 1045 w 2233"/>
              <a:gd name="T1" fmla="*/ 39 h 2233"/>
              <a:gd name="T2" fmla="*/ 1188 w 2233"/>
              <a:gd name="T3" fmla="*/ 39 h 2233"/>
              <a:gd name="T4" fmla="*/ 2193 w 2233"/>
              <a:gd name="T5" fmla="*/ 1044 h 2233"/>
              <a:gd name="T6" fmla="*/ 2193 w 2233"/>
              <a:gd name="T7" fmla="*/ 1188 h 2233"/>
              <a:gd name="T8" fmla="*/ 1188 w 2233"/>
              <a:gd name="T9" fmla="*/ 2193 h 2233"/>
              <a:gd name="T10" fmla="*/ 1045 w 2233"/>
              <a:gd name="T11" fmla="*/ 2193 h 2233"/>
              <a:gd name="T12" fmla="*/ 40 w 2233"/>
              <a:gd name="T13" fmla="*/ 1188 h 2233"/>
              <a:gd name="T14" fmla="*/ 40 w 2233"/>
              <a:gd name="T15" fmla="*/ 1044 h 2233"/>
              <a:gd name="T16" fmla="*/ 1045 w 2233"/>
              <a:gd name="T17" fmla="*/ 39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3" h="2233">
                <a:moveTo>
                  <a:pt x="1045" y="39"/>
                </a:moveTo>
                <a:cubicBezTo>
                  <a:pt x="1084" y="0"/>
                  <a:pt x="1149" y="0"/>
                  <a:pt x="1188" y="39"/>
                </a:cubicBezTo>
                <a:cubicBezTo>
                  <a:pt x="2193" y="1044"/>
                  <a:pt x="2193" y="1044"/>
                  <a:pt x="2193" y="1044"/>
                </a:cubicBezTo>
                <a:cubicBezTo>
                  <a:pt x="2233" y="1084"/>
                  <a:pt x="2233" y="1148"/>
                  <a:pt x="2193" y="1188"/>
                </a:cubicBezTo>
                <a:cubicBezTo>
                  <a:pt x="1188" y="2193"/>
                  <a:pt x="1188" y="2193"/>
                  <a:pt x="1188" y="2193"/>
                </a:cubicBezTo>
                <a:cubicBezTo>
                  <a:pt x="1149" y="2233"/>
                  <a:pt x="1084" y="2233"/>
                  <a:pt x="1045" y="2193"/>
                </a:cubicBezTo>
                <a:cubicBezTo>
                  <a:pt x="40" y="1188"/>
                  <a:pt x="40" y="1188"/>
                  <a:pt x="40" y="1188"/>
                </a:cubicBezTo>
                <a:cubicBezTo>
                  <a:pt x="0" y="1148"/>
                  <a:pt x="0" y="1084"/>
                  <a:pt x="40" y="1044"/>
                </a:cubicBezTo>
                <a:cubicBezTo>
                  <a:pt x="1045" y="39"/>
                  <a:pt x="1045" y="39"/>
                  <a:pt x="1045" y="39"/>
                </a:cubicBezTo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12">
            <a:extLst>
              <a:ext uri="{FF2B5EF4-FFF2-40B4-BE49-F238E27FC236}">
                <a16:creationId xmlns:a16="http://schemas.microsoft.com/office/drawing/2014/main" id="{DB7ACE15-EDAE-44AF-88B5-B5DC9F462D05}"/>
              </a:ext>
            </a:extLst>
          </p:cNvPr>
          <p:cNvSpPr>
            <a:spLocks/>
          </p:cNvSpPr>
          <p:nvPr/>
        </p:nvSpPr>
        <p:spPr bwMode="auto">
          <a:xfrm>
            <a:off x="-1677991" y="3144243"/>
            <a:ext cx="2489200" cy="2489200"/>
          </a:xfrm>
          <a:custGeom>
            <a:avLst/>
            <a:gdLst>
              <a:gd name="T0" fmla="*/ 617 w 1320"/>
              <a:gd name="T1" fmla="*/ 24 h 1320"/>
              <a:gd name="T2" fmla="*/ 702 w 1320"/>
              <a:gd name="T3" fmla="*/ 24 h 1320"/>
              <a:gd name="T4" fmla="*/ 1296 w 1320"/>
              <a:gd name="T5" fmla="*/ 618 h 1320"/>
              <a:gd name="T6" fmla="*/ 1296 w 1320"/>
              <a:gd name="T7" fmla="*/ 702 h 1320"/>
              <a:gd name="T8" fmla="*/ 702 w 1320"/>
              <a:gd name="T9" fmla="*/ 1297 h 1320"/>
              <a:gd name="T10" fmla="*/ 617 w 1320"/>
              <a:gd name="T11" fmla="*/ 1297 h 1320"/>
              <a:gd name="T12" fmla="*/ 23 w 1320"/>
              <a:gd name="T13" fmla="*/ 702 h 1320"/>
              <a:gd name="T14" fmla="*/ 23 w 1320"/>
              <a:gd name="T15" fmla="*/ 618 h 1320"/>
              <a:gd name="T16" fmla="*/ 617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7" y="24"/>
                </a:moveTo>
                <a:cubicBezTo>
                  <a:pt x="641" y="0"/>
                  <a:pt x="679" y="0"/>
                  <a:pt x="702" y="24"/>
                </a:cubicBezTo>
                <a:cubicBezTo>
                  <a:pt x="1296" y="618"/>
                  <a:pt x="1296" y="618"/>
                  <a:pt x="1296" y="618"/>
                </a:cubicBezTo>
                <a:cubicBezTo>
                  <a:pt x="1320" y="641"/>
                  <a:pt x="1320" y="679"/>
                  <a:pt x="1296" y="702"/>
                </a:cubicBezTo>
                <a:cubicBezTo>
                  <a:pt x="702" y="1297"/>
                  <a:pt x="702" y="1297"/>
                  <a:pt x="702" y="1297"/>
                </a:cubicBezTo>
                <a:cubicBezTo>
                  <a:pt x="679" y="1320"/>
                  <a:pt x="641" y="1320"/>
                  <a:pt x="617" y="1297"/>
                </a:cubicBezTo>
                <a:cubicBezTo>
                  <a:pt x="23" y="702"/>
                  <a:pt x="23" y="702"/>
                  <a:pt x="23" y="702"/>
                </a:cubicBezTo>
                <a:cubicBezTo>
                  <a:pt x="0" y="679"/>
                  <a:pt x="0" y="641"/>
                  <a:pt x="23" y="618"/>
                </a:cubicBezTo>
                <a:lnTo>
                  <a:pt x="617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13">
            <a:extLst>
              <a:ext uri="{FF2B5EF4-FFF2-40B4-BE49-F238E27FC236}">
                <a16:creationId xmlns:a16="http://schemas.microsoft.com/office/drawing/2014/main" id="{F228765D-E6CF-4EA3-BE0A-AE8E6D929183}"/>
              </a:ext>
            </a:extLst>
          </p:cNvPr>
          <p:cNvSpPr>
            <a:spLocks/>
          </p:cNvSpPr>
          <p:nvPr/>
        </p:nvSpPr>
        <p:spPr bwMode="auto">
          <a:xfrm>
            <a:off x="-1570041" y="3253780"/>
            <a:ext cx="2271713" cy="2270125"/>
          </a:xfrm>
          <a:custGeom>
            <a:avLst/>
            <a:gdLst>
              <a:gd name="T0" fmla="*/ 603 w 1205"/>
              <a:gd name="T1" fmla="*/ 1204 h 1204"/>
              <a:gd name="T2" fmla="*/ 597 w 1205"/>
              <a:gd name="T3" fmla="*/ 1202 h 1204"/>
              <a:gd name="T4" fmla="*/ 3 w 1205"/>
              <a:gd name="T5" fmla="*/ 608 h 1204"/>
              <a:gd name="T6" fmla="*/ 3 w 1205"/>
              <a:gd name="T7" fmla="*/ 596 h 1204"/>
              <a:gd name="T8" fmla="*/ 597 w 1205"/>
              <a:gd name="T9" fmla="*/ 2 h 1204"/>
              <a:gd name="T10" fmla="*/ 603 w 1205"/>
              <a:gd name="T11" fmla="*/ 0 h 1204"/>
              <a:gd name="T12" fmla="*/ 608 w 1205"/>
              <a:gd name="T13" fmla="*/ 2 h 1204"/>
              <a:gd name="T14" fmla="*/ 1202 w 1205"/>
              <a:gd name="T15" fmla="*/ 596 h 1204"/>
              <a:gd name="T16" fmla="*/ 1202 w 1205"/>
              <a:gd name="T17" fmla="*/ 608 h 1204"/>
              <a:gd name="T18" fmla="*/ 608 w 1205"/>
              <a:gd name="T19" fmla="*/ 1202 h 1204"/>
              <a:gd name="T20" fmla="*/ 603 w 1205"/>
              <a:gd name="T21" fmla="*/ 1204 h 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05" h="1204">
                <a:moveTo>
                  <a:pt x="603" y="1204"/>
                </a:moveTo>
                <a:cubicBezTo>
                  <a:pt x="601" y="1204"/>
                  <a:pt x="599" y="1204"/>
                  <a:pt x="597" y="1202"/>
                </a:cubicBezTo>
                <a:cubicBezTo>
                  <a:pt x="3" y="608"/>
                  <a:pt x="3" y="608"/>
                  <a:pt x="3" y="608"/>
                </a:cubicBezTo>
                <a:cubicBezTo>
                  <a:pt x="0" y="605"/>
                  <a:pt x="0" y="600"/>
                  <a:pt x="3" y="596"/>
                </a:cubicBezTo>
                <a:cubicBezTo>
                  <a:pt x="597" y="2"/>
                  <a:pt x="597" y="2"/>
                  <a:pt x="597" y="2"/>
                </a:cubicBezTo>
                <a:cubicBezTo>
                  <a:pt x="599" y="0"/>
                  <a:pt x="601" y="0"/>
                  <a:pt x="603" y="0"/>
                </a:cubicBezTo>
                <a:cubicBezTo>
                  <a:pt x="604" y="0"/>
                  <a:pt x="606" y="0"/>
                  <a:pt x="608" y="2"/>
                </a:cubicBezTo>
                <a:cubicBezTo>
                  <a:pt x="1202" y="596"/>
                  <a:pt x="1202" y="596"/>
                  <a:pt x="1202" y="596"/>
                </a:cubicBezTo>
                <a:cubicBezTo>
                  <a:pt x="1205" y="600"/>
                  <a:pt x="1205" y="605"/>
                  <a:pt x="1202" y="608"/>
                </a:cubicBezTo>
                <a:cubicBezTo>
                  <a:pt x="608" y="1202"/>
                  <a:pt x="608" y="1202"/>
                  <a:pt x="608" y="1202"/>
                </a:cubicBezTo>
                <a:cubicBezTo>
                  <a:pt x="606" y="1204"/>
                  <a:pt x="604" y="1204"/>
                  <a:pt x="603" y="1204"/>
                </a:cubicBezTo>
                <a:close/>
              </a:path>
            </a:pathLst>
          </a:custGeom>
          <a:solidFill>
            <a:srgbClr val="01A8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14">
            <a:extLst>
              <a:ext uri="{FF2B5EF4-FFF2-40B4-BE49-F238E27FC236}">
                <a16:creationId xmlns:a16="http://schemas.microsoft.com/office/drawing/2014/main" id="{B1FE4F07-7D97-4FFA-B59C-7C98075676D8}"/>
              </a:ext>
            </a:extLst>
          </p:cNvPr>
          <p:cNvSpPr>
            <a:spLocks/>
          </p:cNvSpPr>
          <p:nvPr/>
        </p:nvSpPr>
        <p:spPr bwMode="auto">
          <a:xfrm>
            <a:off x="346071" y="4298355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14">
            <a:extLst>
              <a:ext uri="{FF2B5EF4-FFF2-40B4-BE49-F238E27FC236}">
                <a16:creationId xmlns:a16="http://schemas.microsoft.com/office/drawing/2014/main" id="{9DD8812C-5ACE-4067-9A41-C416C30C7CF7}"/>
              </a:ext>
            </a:extLst>
          </p:cNvPr>
          <p:cNvSpPr>
            <a:spLocks/>
          </p:cNvSpPr>
          <p:nvPr/>
        </p:nvSpPr>
        <p:spPr bwMode="auto">
          <a:xfrm>
            <a:off x="8056266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15">
            <a:extLst>
              <a:ext uri="{FF2B5EF4-FFF2-40B4-BE49-F238E27FC236}">
                <a16:creationId xmlns:a16="http://schemas.microsoft.com/office/drawing/2014/main" id="{0E8D3240-6A59-4AB9-8C53-59D3359FC7CD}"/>
              </a:ext>
            </a:extLst>
          </p:cNvPr>
          <p:cNvSpPr>
            <a:spLocks/>
          </p:cNvSpPr>
          <p:nvPr/>
        </p:nvSpPr>
        <p:spPr bwMode="auto">
          <a:xfrm>
            <a:off x="8623987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16">
            <a:extLst>
              <a:ext uri="{FF2B5EF4-FFF2-40B4-BE49-F238E27FC236}">
                <a16:creationId xmlns:a16="http://schemas.microsoft.com/office/drawing/2014/main" id="{5E24136E-8A6C-4594-8EA1-9D6B269735B0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93843724-7408-480B-8688-D2D7FB2FD649}"/>
              </a:ext>
            </a:extLst>
          </p:cNvPr>
          <p:cNvSpPr/>
          <p:nvPr/>
        </p:nvSpPr>
        <p:spPr>
          <a:xfrm>
            <a:off x="4107006" y="1158734"/>
            <a:ext cx="13547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spc="300" dirty="0">
                <a:latin typeface="Agency FB" panose="020B0503020202020204" pitchFamily="34" charset="0"/>
                <a:cs typeface="+mn-ea"/>
                <a:sym typeface="+mn-lt"/>
              </a:rPr>
              <a:t>05</a:t>
            </a:r>
            <a:endParaRPr lang="zh-CN" altLang="en-US" sz="8000" spc="300" dirty="0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9A24FB9B-4BDC-4084-A8F8-901073510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752" y="2357486"/>
            <a:ext cx="475252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s-EC" altLang="zh-CN" sz="4000" b="1" dirty="0">
                <a:solidFill>
                  <a:srgbClr val="0077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Recomendaciones</a:t>
            </a:r>
            <a:r>
              <a:rPr lang="zh-CN" altLang="en-US" sz="4000" b="1" dirty="0">
                <a:solidFill>
                  <a:srgbClr val="0077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3468F08-1B09-4405-98D3-DBCF1A3BE649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877" y="3132373"/>
            <a:ext cx="1666912" cy="188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1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00"/>
                            </p:stCondLst>
                            <p:childTnLst>
                              <p:par>
                                <p:cTn id="32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6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1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41" grpId="0"/>
      <p:bldP spid="42" grpId="0"/>
      <p:bldP spid="42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3">
            <a:extLst>
              <a:ext uri="{FF2B5EF4-FFF2-40B4-BE49-F238E27FC236}">
                <a16:creationId xmlns:a16="http://schemas.microsoft.com/office/drawing/2014/main" id="{A86E35E2-4DFC-4667-95F2-3B3E356C5E70}"/>
              </a:ext>
            </a:extLst>
          </p:cNvPr>
          <p:cNvGrpSpPr/>
          <p:nvPr/>
        </p:nvGrpSpPr>
        <p:grpSpPr>
          <a:xfrm>
            <a:off x="899801" y="1059582"/>
            <a:ext cx="2880111" cy="556347"/>
            <a:chOff x="2311400" y="2833372"/>
            <a:chExt cx="3360094" cy="741795"/>
          </a:xfrm>
        </p:grpSpPr>
        <p:sp>
          <p:nvSpPr>
            <p:cNvPr id="19" name="Oval 37">
              <a:extLst>
                <a:ext uri="{FF2B5EF4-FFF2-40B4-BE49-F238E27FC236}">
                  <a16:creationId xmlns:a16="http://schemas.microsoft.com/office/drawing/2014/main" id="{95D3365F-3F61-4D1D-93E1-F49353093879}"/>
                </a:ext>
              </a:extLst>
            </p:cNvPr>
            <p:cNvSpPr/>
            <p:nvPr/>
          </p:nvSpPr>
          <p:spPr>
            <a:xfrm>
              <a:off x="2311400" y="2833372"/>
              <a:ext cx="594355" cy="5943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 dirty="0"/>
            </a:p>
          </p:txBody>
        </p:sp>
        <p:sp>
          <p:nvSpPr>
            <p:cNvPr id="21" name="Freeform: Shape 55">
              <a:extLst>
                <a:ext uri="{FF2B5EF4-FFF2-40B4-BE49-F238E27FC236}">
                  <a16:creationId xmlns:a16="http://schemas.microsoft.com/office/drawing/2014/main" id="{9D057778-A635-4D56-90FC-A480AABD7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565" y="3176586"/>
              <a:ext cx="109537" cy="73025"/>
            </a:xfrm>
            <a:custGeom>
              <a:avLst/>
              <a:gdLst/>
              <a:ahLst/>
              <a:cxnLst>
                <a:cxn ang="0">
                  <a:pos x="24" y="31"/>
                </a:cxn>
                <a:cxn ang="0">
                  <a:pos x="20" y="31"/>
                </a:cxn>
                <a:cxn ang="0">
                  <a:pos x="2" y="17"/>
                </a:cxn>
                <a:cxn ang="0">
                  <a:pos x="1" y="14"/>
                </a:cxn>
                <a:cxn ang="0">
                  <a:pos x="4" y="11"/>
                </a:cxn>
                <a:cxn ang="0">
                  <a:pos x="7" y="10"/>
                </a:cxn>
                <a:cxn ang="0">
                  <a:pos x="19" y="19"/>
                </a:cxn>
                <a:cxn ang="0">
                  <a:pos x="23" y="18"/>
                </a:cxn>
                <a:cxn ang="0">
                  <a:pos x="40" y="1"/>
                </a:cxn>
                <a:cxn ang="0">
                  <a:pos x="44" y="1"/>
                </a:cxn>
                <a:cxn ang="0">
                  <a:pos x="47" y="3"/>
                </a:cxn>
                <a:cxn ang="0">
                  <a:pos x="47" y="7"/>
                </a:cxn>
                <a:cxn ang="0">
                  <a:pos x="24" y="31"/>
                </a:cxn>
              </a:cxnLst>
              <a:rect l="0" t="0" r="r" b="b"/>
              <a:pathLst>
                <a:path w="48" h="32">
                  <a:moveTo>
                    <a:pt x="24" y="31"/>
                  </a:moveTo>
                  <a:cubicBezTo>
                    <a:pt x="23" y="32"/>
                    <a:pt x="21" y="32"/>
                    <a:pt x="20" y="31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0" y="15"/>
                    <a:pt x="1" y="14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6" y="9"/>
                    <a:pt x="7" y="1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2" y="20"/>
                    <a:pt x="23" y="1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0"/>
                    <a:pt x="43" y="0"/>
                    <a:pt x="44" y="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8" y="4"/>
                    <a:pt x="48" y="6"/>
                    <a:pt x="47" y="7"/>
                  </a:cubicBezTo>
                  <a:lnTo>
                    <a:pt x="24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200" dirty="0"/>
            </a:p>
          </p:txBody>
        </p:sp>
        <p:sp>
          <p:nvSpPr>
            <p:cNvPr id="22" name="TextBox 27">
              <a:extLst>
                <a:ext uri="{FF2B5EF4-FFF2-40B4-BE49-F238E27FC236}">
                  <a16:creationId xmlns:a16="http://schemas.microsoft.com/office/drawing/2014/main" id="{F7792F17-B2C8-42A9-A647-017FCBAA372E}"/>
                </a:ext>
              </a:extLst>
            </p:cNvPr>
            <p:cNvSpPr txBox="1"/>
            <p:nvPr/>
          </p:nvSpPr>
          <p:spPr bwMode="auto">
            <a:xfrm>
              <a:off x="3066407" y="2833373"/>
              <a:ext cx="2605087" cy="741794"/>
            </a:xfrm>
            <a:prstGeom prst="rect">
              <a:avLst/>
            </a:prstGeom>
            <a:noFill/>
          </p:spPr>
          <p:txBody>
            <a:bodyPr wrap="square">
              <a:normAutofit fontScale="92500" lnSpcReduction="20000"/>
            </a:bodyPr>
            <a:lstStyle/>
            <a:p>
              <a:pPr algn="just" fontAlgn="auto">
                <a:lnSpc>
                  <a:spcPct val="120000"/>
                </a:lnSpc>
                <a:defRPr/>
              </a:pPr>
              <a:r>
                <a:rPr lang="es-EC" altLang="zh-CN" sz="1100" dirty="0">
                  <a:solidFill>
                    <a:schemeClr val="dk1">
                      <a:lumMod val="100000"/>
                    </a:schemeClr>
                  </a:solidFill>
                </a:rPr>
                <a:t>Contratar seguros contra desastres naturales para proteger las propiedades ante </a:t>
              </a:r>
              <a:r>
                <a:rPr lang="es-EC" altLang="zh-CN" sz="1100">
                  <a:solidFill>
                    <a:schemeClr val="dk1">
                      <a:lumMod val="100000"/>
                    </a:schemeClr>
                  </a:solidFill>
                </a:rPr>
                <a:t>posibles pérdidas</a:t>
              </a:r>
              <a:r>
                <a:rPr lang="es-EC" altLang="zh-CN" sz="1100" dirty="0">
                  <a:solidFill>
                    <a:schemeClr val="dk1">
                      <a:lumMod val="100000"/>
                    </a:schemeClr>
                  </a:solidFill>
                </a:rPr>
                <a:t>. 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">
            <a:extLst>
              <a:ext uri="{FF2B5EF4-FFF2-40B4-BE49-F238E27FC236}">
                <a16:creationId xmlns:a16="http://schemas.microsoft.com/office/drawing/2014/main" id="{50FEB858-D249-40EB-ADB3-B95C873CBF65}"/>
              </a:ext>
            </a:extLst>
          </p:cNvPr>
          <p:cNvGrpSpPr/>
          <p:nvPr/>
        </p:nvGrpSpPr>
        <p:grpSpPr>
          <a:xfrm>
            <a:off x="863930" y="2047300"/>
            <a:ext cx="2880111" cy="604751"/>
            <a:chOff x="2311400" y="3938384"/>
            <a:chExt cx="3360094" cy="806334"/>
          </a:xfrm>
        </p:grpSpPr>
        <p:sp>
          <p:nvSpPr>
            <p:cNvPr id="24" name="Oval 39">
              <a:extLst>
                <a:ext uri="{FF2B5EF4-FFF2-40B4-BE49-F238E27FC236}">
                  <a16:creationId xmlns:a16="http://schemas.microsoft.com/office/drawing/2014/main" id="{568ED1B7-1031-4274-A6D7-83B0EFB59F10}"/>
                </a:ext>
              </a:extLst>
            </p:cNvPr>
            <p:cNvSpPr/>
            <p:nvPr/>
          </p:nvSpPr>
          <p:spPr>
            <a:xfrm>
              <a:off x="2311400" y="3993837"/>
              <a:ext cx="594355" cy="5943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 dirty="0"/>
            </a:p>
          </p:txBody>
        </p:sp>
        <p:sp>
          <p:nvSpPr>
            <p:cNvPr id="25" name="TextBox 29">
              <a:extLst>
                <a:ext uri="{FF2B5EF4-FFF2-40B4-BE49-F238E27FC236}">
                  <a16:creationId xmlns:a16="http://schemas.microsoft.com/office/drawing/2014/main" id="{6075B362-F6FE-4EF3-972D-E7DE22840560}"/>
                </a:ext>
              </a:extLst>
            </p:cNvPr>
            <p:cNvSpPr txBox="1"/>
            <p:nvPr/>
          </p:nvSpPr>
          <p:spPr bwMode="auto">
            <a:xfrm>
              <a:off x="3066407" y="3938384"/>
              <a:ext cx="2605087" cy="806334"/>
            </a:xfrm>
            <a:prstGeom prst="rect">
              <a:avLst/>
            </a:prstGeom>
            <a:noFill/>
          </p:spPr>
          <p:txBody>
            <a:bodyPr wrap="square">
              <a:normAutofit lnSpcReduction="10000"/>
            </a:bodyPr>
            <a:lstStyle/>
            <a:p>
              <a:pPr algn="just" eaLnBrk="1" fontAlgn="auto" hangingPunct="1">
                <a:lnSpc>
                  <a:spcPct val="120000"/>
                </a:lnSpc>
                <a:defRPr/>
              </a:pPr>
              <a:r>
                <a:rPr lang="es-EC" altLang="zh-CN" sz="1000" dirty="0">
                  <a:solidFill>
                    <a:schemeClr val="dk1">
                      <a:lumMod val="100000"/>
                    </a:schemeClr>
                  </a:solidFill>
                </a:rPr>
                <a:t>Construir muros de contención para minimizar el impacto de una posible catástrofe.</a:t>
              </a:r>
            </a:p>
          </p:txBody>
        </p:sp>
      </p:grpSp>
      <p:grpSp>
        <p:nvGrpSpPr>
          <p:cNvPr id="26" name="Group 1">
            <a:extLst>
              <a:ext uri="{FF2B5EF4-FFF2-40B4-BE49-F238E27FC236}">
                <a16:creationId xmlns:a16="http://schemas.microsoft.com/office/drawing/2014/main" id="{C5A1F4A5-4C04-4CF0-A461-16598778AE80}"/>
              </a:ext>
            </a:extLst>
          </p:cNvPr>
          <p:cNvGrpSpPr/>
          <p:nvPr/>
        </p:nvGrpSpPr>
        <p:grpSpPr>
          <a:xfrm>
            <a:off x="862974" y="2208299"/>
            <a:ext cx="2880111" cy="1735584"/>
            <a:chOff x="2311400" y="3591610"/>
            <a:chExt cx="3360094" cy="2314111"/>
          </a:xfrm>
        </p:grpSpPr>
        <p:sp>
          <p:nvSpPr>
            <p:cNvPr id="27" name="Oval 38">
              <a:extLst>
                <a:ext uri="{FF2B5EF4-FFF2-40B4-BE49-F238E27FC236}">
                  <a16:creationId xmlns:a16="http://schemas.microsoft.com/office/drawing/2014/main" id="{DE0D73B9-BC85-4228-90B0-B1F2298EA08E}"/>
                </a:ext>
              </a:extLst>
            </p:cNvPr>
            <p:cNvSpPr/>
            <p:nvPr/>
          </p:nvSpPr>
          <p:spPr>
            <a:xfrm>
              <a:off x="2311400" y="4849597"/>
              <a:ext cx="594356" cy="59435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 dirty="0"/>
            </a:p>
          </p:txBody>
        </p:sp>
        <p:sp>
          <p:nvSpPr>
            <p:cNvPr id="29" name="Freeform: Shape 44">
              <a:extLst>
                <a:ext uri="{FF2B5EF4-FFF2-40B4-BE49-F238E27FC236}">
                  <a16:creationId xmlns:a16="http://schemas.microsoft.com/office/drawing/2014/main" id="{0C7B795D-21E6-414C-8BAD-65F465154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069" y="3591610"/>
              <a:ext cx="160339" cy="16192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0" y="4"/>
                </a:cxn>
                <a:cxn ang="0">
                  <a:pos x="20" y="6"/>
                </a:cxn>
                <a:cxn ang="0">
                  <a:pos x="25" y="11"/>
                </a:cxn>
                <a:cxn ang="0">
                  <a:pos x="28" y="11"/>
                </a:cxn>
                <a:cxn ang="0">
                  <a:pos x="35" y="10"/>
                </a:cxn>
                <a:cxn ang="0">
                  <a:pos x="61" y="35"/>
                </a:cxn>
                <a:cxn ang="0">
                  <a:pos x="35" y="61"/>
                </a:cxn>
                <a:cxn ang="0">
                  <a:pos x="10" y="35"/>
                </a:cxn>
                <a:cxn ang="0">
                  <a:pos x="11" y="30"/>
                </a:cxn>
                <a:cxn ang="0">
                  <a:pos x="10" y="28"/>
                </a:cxn>
                <a:cxn ang="0">
                  <a:pos x="5" y="22"/>
                </a:cxn>
                <a:cxn ang="0">
                  <a:pos x="3" y="22"/>
                </a:cxn>
                <a:cxn ang="0">
                  <a:pos x="0" y="35"/>
                </a:cxn>
                <a:cxn ang="0">
                  <a:pos x="35" y="70"/>
                </a:cxn>
                <a:cxn ang="0">
                  <a:pos x="70" y="35"/>
                </a:cxn>
                <a:cxn ang="0">
                  <a:pos x="35" y="0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30" y="0"/>
                    <a:pt x="25" y="2"/>
                    <a:pt x="20" y="4"/>
                  </a:cubicBezTo>
                  <a:cubicBezTo>
                    <a:pt x="20" y="4"/>
                    <a:pt x="19" y="4"/>
                    <a:pt x="20" y="6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2"/>
                    <a:pt x="27" y="12"/>
                    <a:pt x="28" y="11"/>
                  </a:cubicBezTo>
                  <a:cubicBezTo>
                    <a:pt x="30" y="11"/>
                    <a:pt x="33" y="10"/>
                    <a:pt x="35" y="10"/>
                  </a:cubicBezTo>
                  <a:cubicBezTo>
                    <a:pt x="49" y="10"/>
                    <a:pt x="61" y="22"/>
                    <a:pt x="61" y="35"/>
                  </a:cubicBezTo>
                  <a:cubicBezTo>
                    <a:pt x="61" y="49"/>
                    <a:pt x="49" y="61"/>
                    <a:pt x="35" y="61"/>
                  </a:cubicBezTo>
                  <a:cubicBezTo>
                    <a:pt x="21" y="61"/>
                    <a:pt x="10" y="49"/>
                    <a:pt x="10" y="35"/>
                  </a:cubicBezTo>
                  <a:cubicBezTo>
                    <a:pt x="10" y="33"/>
                    <a:pt x="10" y="32"/>
                    <a:pt x="11" y="30"/>
                  </a:cubicBezTo>
                  <a:cubicBezTo>
                    <a:pt x="11" y="29"/>
                    <a:pt x="11" y="29"/>
                    <a:pt x="10" y="28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1"/>
                    <a:pt x="3" y="22"/>
                    <a:pt x="3" y="22"/>
                  </a:cubicBezTo>
                  <a:cubicBezTo>
                    <a:pt x="1" y="26"/>
                    <a:pt x="0" y="31"/>
                    <a:pt x="0" y="35"/>
                  </a:cubicBezTo>
                  <a:cubicBezTo>
                    <a:pt x="0" y="55"/>
                    <a:pt x="16" y="70"/>
                    <a:pt x="35" y="70"/>
                  </a:cubicBezTo>
                  <a:cubicBezTo>
                    <a:pt x="55" y="70"/>
                    <a:pt x="70" y="55"/>
                    <a:pt x="70" y="35"/>
                  </a:cubicBezTo>
                  <a:cubicBezTo>
                    <a:pt x="70" y="16"/>
                    <a:pt x="55" y="0"/>
                    <a:pt x="35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2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A72FF43-219B-4B38-9101-29B24B34DAB4}"/>
                </a:ext>
              </a:extLst>
            </p:cNvPr>
            <p:cNvSpPr txBox="1"/>
            <p:nvPr/>
          </p:nvSpPr>
          <p:spPr bwMode="auto">
            <a:xfrm>
              <a:off x="3066407" y="4613022"/>
              <a:ext cx="2605087" cy="1292699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just" fontAlgn="auto">
                <a:lnSpc>
                  <a:spcPct val="120000"/>
                </a:lnSpc>
                <a:defRPr/>
              </a:pPr>
              <a:r>
                <a:rPr lang="es-EC" altLang="zh-CN" sz="1000" dirty="0">
                  <a:solidFill>
                    <a:schemeClr val="dk1">
                      <a:lumMod val="100000"/>
                    </a:schemeClr>
                  </a:solidFill>
                </a:rPr>
                <a:t>Normar y verificar que no se otorguen permisos de construcción en las zonas de riesgo.</a:t>
              </a:r>
              <a:endParaRPr lang="zh-CN" altLang="en-US" sz="10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15C91D7F-5ACA-4030-9AF1-E291CFC6C8C8}"/>
              </a:ext>
            </a:extLst>
          </p:cNvPr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s-EC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Recomendaciones</a:t>
            </a:r>
          </a:p>
        </p:txBody>
      </p:sp>
      <p:pic>
        <p:nvPicPr>
          <p:cNvPr id="36" name="Gráfico 35" descr="Escena suburbana">
            <a:extLst>
              <a:ext uri="{FF2B5EF4-FFF2-40B4-BE49-F238E27FC236}">
                <a16:creationId xmlns:a16="http://schemas.microsoft.com/office/drawing/2014/main" id="{B9B8AC03-C091-4DC6-906E-E0DD0012CB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7915" y="1059582"/>
            <a:ext cx="373224" cy="373224"/>
          </a:xfrm>
          <a:prstGeom prst="rect">
            <a:avLst/>
          </a:prstGeom>
        </p:spPr>
      </p:pic>
      <p:sp>
        <p:nvSpPr>
          <p:cNvPr id="37" name="TextBox 31">
            <a:extLst>
              <a:ext uri="{FF2B5EF4-FFF2-40B4-BE49-F238E27FC236}">
                <a16:creationId xmlns:a16="http://schemas.microsoft.com/office/drawing/2014/main" id="{B22CC014-FA46-411C-A4D9-582B571883CE}"/>
              </a:ext>
            </a:extLst>
          </p:cNvPr>
          <p:cNvSpPr txBox="1"/>
          <p:nvPr/>
        </p:nvSpPr>
        <p:spPr bwMode="auto">
          <a:xfrm>
            <a:off x="1473304" y="4002350"/>
            <a:ext cx="2232955" cy="96952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just" eaLnBrk="1" fontAlgn="auto" hangingPunct="1">
              <a:lnSpc>
                <a:spcPct val="120000"/>
              </a:lnSpc>
              <a:defRPr/>
            </a:pPr>
            <a:endParaRPr lang="zh-CN" altLang="en-US" sz="120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38" name="TextBox 31">
            <a:extLst>
              <a:ext uri="{FF2B5EF4-FFF2-40B4-BE49-F238E27FC236}">
                <a16:creationId xmlns:a16="http://schemas.microsoft.com/office/drawing/2014/main" id="{B2C4DF13-AD13-4253-B164-BB6DD7B3086F}"/>
              </a:ext>
            </a:extLst>
          </p:cNvPr>
          <p:cNvSpPr txBox="1"/>
          <p:nvPr/>
        </p:nvSpPr>
        <p:spPr bwMode="auto">
          <a:xfrm>
            <a:off x="1510130" y="4011910"/>
            <a:ext cx="2232955" cy="96952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just" eaLnBrk="1" fontAlgn="auto" hangingPunct="1">
              <a:lnSpc>
                <a:spcPct val="120000"/>
              </a:lnSpc>
              <a:defRPr/>
            </a:pPr>
            <a:r>
              <a:rPr lang="es-EC" altLang="zh-CN" sz="1000" dirty="0">
                <a:solidFill>
                  <a:schemeClr val="dk1">
                    <a:lumMod val="100000"/>
                  </a:schemeClr>
                </a:solidFill>
              </a:rPr>
              <a:t>Normar y verificar que las construcciones realizadas en la zona de riesgo guarden estándares de seguridad y resistencia.</a:t>
            </a:r>
            <a:endParaRPr lang="zh-CN" altLang="en-US" sz="100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39" name="Oval 39">
            <a:extLst>
              <a:ext uri="{FF2B5EF4-FFF2-40B4-BE49-F238E27FC236}">
                <a16:creationId xmlns:a16="http://schemas.microsoft.com/office/drawing/2014/main" id="{699EBBE6-C431-4FA7-8451-942F7F422003}"/>
              </a:ext>
            </a:extLst>
          </p:cNvPr>
          <p:cNvSpPr/>
          <p:nvPr/>
        </p:nvSpPr>
        <p:spPr>
          <a:xfrm>
            <a:off x="899800" y="4083918"/>
            <a:ext cx="509453" cy="4457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200" dirty="0"/>
          </a:p>
        </p:txBody>
      </p:sp>
      <p:pic>
        <p:nvPicPr>
          <p:cNvPr id="40" name="Gráfico 39" descr="Periódico">
            <a:extLst>
              <a:ext uri="{FF2B5EF4-FFF2-40B4-BE49-F238E27FC236}">
                <a16:creationId xmlns:a16="http://schemas.microsoft.com/office/drawing/2014/main" id="{CE09B868-BD8D-4F16-9B0F-23678C7CC3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8502" y="3167110"/>
            <a:ext cx="376635" cy="376635"/>
          </a:xfrm>
          <a:prstGeom prst="rect">
            <a:avLst/>
          </a:prstGeom>
        </p:spPr>
      </p:pic>
      <p:pic>
        <p:nvPicPr>
          <p:cNvPr id="41" name="Gráfico 40" descr="Flujo de trabajo">
            <a:extLst>
              <a:ext uri="{FF2B5EF4-FFF2-40B4-BE49-F238E27FC236}">
                <a16:creationId xmlns:a16="http://schemas.microsoft.com/office/drawing/2014/main" id="{1163E162-242B-4972-98DB-AD01AA958F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8502" y="4097637"/>
            <a:ext cx="432048" cy="432048"/>
          </a:xfrm>
          <a:prstGeom prst="rect">
            <a:avLst/>
          </a:prstGeom>
        </p:spPr>
      </p:pic>
      <p:pic>
        <p:nvPicPr>
          <p:cNvPr id="42" name="Gráfico 41" descr="Cárcel">
            <a:extLst>
              <a:ext uri="{FF2B5EF4-FFF2-40B4-BE49-F238E27FC236}">
                <a16:creationId xmlns:a16="http://schemas.microsoft.com/office/drawing/2014/main" id="{9019E56F-7149-47B3-A844-4804891B88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3999" y="2122482"/>
            <a:ext cx="408629" cy="408629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F2049F47-8596-4BF2-AA20-0F9FC5BD82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-1914"/>
            <a:ext cx="4932040" cy="514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40000"/>
    </mc:Choice>
    <mc:Fallback xmlns="">
      <p:transition advTm="4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0609990" y="6382589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/>
              <a:t>延时符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864C403-C0EC-4AE4-96B9-ED5A228E896A}"/>
              </a:ext>
            </a:extLst>
          </p:cNvPr>
          <p:cNvSpPr/>
          <p:nvPr/>
        </p:nvSpPr>
        <p:spPr>
          <a:xfrm rot="2703926">
            <a:off x="3550887" y="1262984"/>
            <a:ext cx="2618058" cy="2473515"/>
          </a:xfrm>
          <a:prstGeom prst="rect">
            <a:avLst/>
          </a:prstGeom>
          <a:solidFill>
            <a:srgbClr val="007779"/>
          </a:solidFill>
          <a:ln w="317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9B25C622-9FC0-4B1D-B48B-8B96A97EB9A2}"/>
              </a:ext>
            </a:extLst>
          </p:cNvPr>
          <p:cNvSpPr>
            <a:spLocks/>
          </p:cNvSpPr>
          <p:nvPr/>
        </p:nvSpPr>
        <p:spPr bwMode="auto">
          <a:xfrm>
            <a:off x="-2301879" y="1539280"/>
            <a:ext cx="4210051" cy="4211638"/>
          </a:xfrm>
          <a:custGeom>
            <a:avLst/>
            <a:gdLst>
              <a:gd name="T0" fmla="*/ 1045 w 2233"/>
              <a:gd name="T1" fmla="*/ 39 h 2233"/>
              <a:gd name="T2" fmla="*/ 1188 w 2233"/>
              <a:gd name="T3" fmla="*/ 39 h 2233"/>
              <a:gd name="T4" fmla="*/ 2193 w 2233"/>
              <a:gd name="T5" fmla="*/ 1044 h 2233"/>
              <a:gd name="T6" fmla="*/ 2193 w 2233"/>
              <a:gd name="T7" fmla="*/ 1188 h 2233"/>
              <a:gd name="T8" fmla="*/ 1188 w 2233"/>
              <a:gd name="T9" fmla="*/ 2193 h 2233"/>
              <a:gd name="T10" fmla="*/ 1045 w 2233"/>
              <a:gd name="T11" fmla="*/ 2193 h 2233"/>
              <a:gd name="T12" fmla="*/ 40 w 2233"/>
              <a:gd name="T13" fmla="*/ 1188 h 2233"/>
              <a:gd name="T14" fmla="*/ 40 w 2233"/>
              <a:gd name="T15" fmla="*/ 1044 h 2233"/>
              <a:gd name="T16" fmla="*/ 1045 w 2233"/>
              <a:gd name="T17" fmla="*/ 39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3" h="2233">
                <a:moveTo>
                  <a:pt x="1045" y="39"/>
                </a:moveTo>
                <a:cubicBezTo>
                  <a:pt x="1084" y="0"/>
                  <a:pt x="1149" y="0"/>
                  <a:pt x="1188" y="39"/>
                </a:cubicBezTo>
                <a:cubicBezTo>
                  <a:pt x="2193" y="1044"/>
                  <a:pt x="2193" y="1044"/>
                  <a:pt x="2193" y="1044"/>
                </a:cubicBezTo>
                <a:cubicBezTo>
                  <a:pt x="2233" y="1084"/>
                  <a:pt x="2233" y="1148"/>
                  <a:pt x="2193" y="1188"/>
                </a:cubicBezTo>
                <a:cubicBezTo>
                  <a:pt x="1188" y="2193"/>
                  <a:pt x="1188" y="2193"/>
                  <a:pt x="1188" y="2193"/>
                </a:cubicBezTo>
                <a:cubicBezTo>
                  <a:pt x="1149" y="2233"/>
                  <a:pt x="1084" y="2233"/>
                  <a:pt x="1045" y="2193"/>
                </a:cubicBezTo>
                <a:cubicBezTo>
                  <a:pt x="40" y="1188"/>
                  <a:pt x="40" y="1188"/>
                  <a:pt x="40" y="1188"/>
                </a:cubicBezTo>
                <a:cubicBezTo>
                  <a:pt x="0" y="1148"/>
                  <a:pt x="0" y="1084"/>
                  <a:pt x="40" y="1044"/>
                </a:cubicBezTo>
                <a:cubicBezTo>
                  <a:pt x="1045" y="39"/>
                  <a:pt x="1045" y="39"/>
                  <a:pt x="1045" y="39"/>
                </a:cubicBezTo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21CD2DC3-4390-45A8-AE36-C04028DF11D1}"/>
              </a:ext>
            </a:extLst>
          </p:cNvPr>
          <p:cNvSpPr>
            <a:spLocks/>
          </p:cNvSpPr>
          <p:nvPr/>
        </p:nvSpPr>
        <p:spPr bwMode="auto">
          <a:xfrm>
            <a:off x="-1677991" y="3144243"/>
            <a:ext cx="2489200" cy="2489200"/>
          </a:xfrm>
          <a:custGeom>
            <a:avLst/>
            <a:gdLst>
              <a:gd name="T0" fmla="*/ 617 w 1320"/>
              <a:gd name="T1" fmla="*/ 24 h 1320"/>
              <a:gd name="T2" fmla="*/ 702 w 1320"/>
              <a:gd name="T3" fmla="*/ 24 h 1320"/>
              <a:gd name="T4" fmla="*/ 1296 w 1320"/>
              <a:gd name="T5" fmla="*/ 618 h 1320"/>
              <a:gd name="T6" fmla="*/ 1296 w 1320"/>
              <a:gd name="T7" fmla="*/ 702 h 1320"/>
              <a:gd name="T8" fmla="*/ 702 w 1320"/>
              <a:gd name="T9" fmla="*/ 1297 h 1320"/>
              <a:gd name="T10" fmla="*/ 617 w 1320"/>
              <a:gd name="T11" fmla="*/ 1297 h 1320"/>
              <a:gd name="T12" fmla="*/ 23 w 1320"/>
              <a:gd name="T13" fmla="*/ 702 h 1320"/>
              <a:gd name="T14" fmla="*/ 23 w 1320"/>
              <a:gd name="T15" fmla="*/ 618 h 1320"/>
              <a:gd name="T16" fmla="*/ 617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7" y="24"/>
                </a:moveTo>
                <a:cubicBezTo>
                  <a:pt x="641" y="0"/>
                  <a:pt x="679" y="0"/>
                  <a:pt x="702" y="24"/>
                </a:cubicBezTo>
                <a:cubicBezTo>
                  <a:pt x="1296" y="618"/>
                  <a:pt x="1296" y="618"/>
                  <a:pt x="1296" y="618"/>
                </a:cubicBezTo>
                <a:cubicBezTo>
                  <a:pt x="1320" y="641"/>
                  <a:pt x="1320" y="679"/>
                  <a:pt x="1296" y="702"/>
                </a:cubicBezTo>
                <a:cubicBezTo>
                  <a:pt x="702" y="1297"/>
                  <a:pt x="702" y="1297"/>
                  <a:pt x="702" y="1297"/>
                </a:cubicBezTo>
                <a:cubicBezTo>
                  <a:pt x="679" y="1320"/>
                  <a:pt x="641" y="1320"/>
                  <a:pt x="617" y="1297"/>
                </a:cubicBezTo>
                <a:cubicBezTo>
                  <a:pt x="23" y="702"/>
                  <a:pt x="23" y="702"/>
                  <a:pt x="23" y="702"/>
                </a:cubicBezTo>
                <a:cubicBezTo>
                  <a:pt x="0" y="679"/>
                  <a:pt x="0" y="641"/>
                  <a:pt x="23" y="618"/>
                </a:cubicBezTo>
                <a:lnTo>
                  <a:pt x="617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842CDA66-5EF9-4965-806D-291DB46864F1}"/>
              </a:ext>
            </a:extLst>
          </p:cNvPr>
          <p:cNvSpPr>
            <a:spLocks/>
          </p:cNvSpPr>
          <p:nvPr/>
        </p:nvSpPr>
        <p:spPr bwMode="auto">
          <a:xfrm>
            <a:off x="-1570041" y="3253780"/>
            <a:ext cx="2271713" cy="2270125"/>
          </a:xfrm>
          <a:custGeom>
            <a:avLst/>
            <a:gdLst>
              <a:gd name="T0" fmla="*/ 603 w 1205"/>
              <a:gd name="T1" fmla="*/ 1204 h 1204"/>
              <a:gd name="T2" fmla="*/ 597 w 1205"/>
              <a:gd name="T3" fmla="*/ 1202 h 1204"/>
              <a:gd name="T4" fmla="*/ 3 w 1205"/>
              <a:gd name="T5" fmla="*/ 608 h 1204"/>
              <a:gd name="T6" fmla="*/ 3 w 1205"/>
              <a:gd name="T7" fmla="*/ 596 h 1204"/>
              <a:gd name="T8" fmla="*/ 597 w 1205"/>
              <a:gd name="T9" fmla="*/ 2 h 1204"/>
              <a:gd name="T10" fmla="*/ 603 w 1205"/>
              <a:gd name="T11" fmla="*/ 0 h 1204"/>
              <a:gd name="T12" fmla="*/ 608 w 1205"/>
              <a:gd name="T13" fmla="*/ 2 h 1204"/>
              <a:gd name="T14" fmla="*/ 1202 w 1205"/>
              <a:gd name="T15" fmla="*/ 596 h 1204"/>
              <a:gd name="T16" fmla="*/ 1202 w 1205"/>
              <a:gd name="T17" fmla="*/ 608 h 1204"/>
              <a:gd name="T18" fmla="*/ 608 w 1205"/>
              <a:gd name="T19" fmla="*/ 1202 h 1204"/>
              <a:gd name="T20" fmla="*/ 603 w 1205"/>
              <a:gd name="T21" fmla="*/ 1204 h 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05" h="1204">
                <a:moveTo>
                  <a:pt x="603" y="1204"/>
                </a:moveTo>
                <a:cubicBezTo>
                  <a:pt x="601" y="1204"/>
                  <a:pt x="599" y="1204"/>
                  <a:pt x="597" y="1202"/>
                </a:cubicBezTo>
                <a:cubicBezTo>
                  <a:pt x="3" y="608"/>
                  <a:pt x="3" y="608"/>
                  <a:pt x="3" y="608"/>
                </a:cubicBezTo>
                <a:cubicBezTo>
                  <a:pt x="0" y="605"/>
                  <a:pt x="0" y="600"/>
                  <a:pt x="3" y="596"/>
                </a:cubicBezTo>
                <a:cubicBezTo>
                  <a:pt x="597" y="2"/>
                  <a:pt x="597" y="2"/>
                  <a:pt x="597" y="2"/>
                </a:cubicBezTo>
                <a:cubicBezTo>
                  <a:pt x="599" y="0"/>
                  <a:pt x="601" y="0"/>
                  <a:pt x="603" y="0"/>
                </a:cubicBezTo>
                <a:cubicBezTo>
                  <a:pt x="604" y="0"/>
                  <a:pt x="606" y="0"/>
                  <a:pt x="608" y="2"/>
                </a:cubicBezTo>
                <a:cubicBezTo>
                  <a:pt x="1202" y="596"/>
                  <a:pt x="1202" y="596"/>
                  <a:pt x="1202" y="596"/>
                </a:cubicBezTo>
                <a:cubicBezTo>
                  <a:pt x="1205" y="600"/>
                  <a:pt x="1205" y="605"/>
                  <a:pt x="1202" y="608"/>
                </a:cubicBezTo>
                <a:cubicBezTo>
                  <a:pt x="608" y="1202"/>
                  <a:pt x="608" y="1202"/>
                  <a:pt x="608" y="1202"/>
                </a:cubicBezTo>
                <a:cubicBezTo>
                  <a:pt x="606" y="1204"/>
                  <a:pt x="604" y="1204"/>
                  <a:pt x="603" y="1204"/>
                </a:cubicBezTo>
                <a:close/>
              </a:path>
            </a:pathLst>
          </a:custGeom>
          <a:solidFill>
            <a:srgbClr val="01A8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id="{09D2EB10-F38D-4A50-B6FC-F1490DE6A0E3}"/>
              </a:ext>
            </a:extLst>
          </p:cNvPr>
          <p:cNvSpPr>
            <a:spLocks/>
          </p:cNvSpPr>
          <p:nvPr/>
        </p:nvSpPr>
        <p:spPr bwMode="auto">
          <a:xfrm>
            <a:off x="346071" y="4298355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08F75E60-C5C1-43E3-A8BA-65809F0D7B06}"/>
              </a:ext>
            </a:extLst>
          </p:cNvPr>
          <p:cNvSpPr>
            <a:spLocks/>
          </p:cNvSpPr>
          <p:nvPr/>
        </p:nvSpPr>
        <p:spPr bwMode="auto">
          <a:xfrm>
            <a:off x="8056266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sp>
        <p:nvSpPr>
          <p:cNvPr id="25" name="Freeform 15">
            <a:extLst>
              <a:ext uri="{FF2B5EF4-FFF2-40B4-BE49-F238E27FC236}">
                <a16:creationId xmlns:a16="http://schemas.microsoft.com/office/drawing/2014/main" id="{2245FB5A-CD95-454A-AF5F-31391D0E7BDB}"/>
              </a:ext>
            </a:extLst>
          </p:cNvPr>
          <p:cNvSpPr>
            <a:spLocks/>
          </p:cNvSpPr>
          <p:nvPr/>
        </p:nvSpPr>
        <p:spPr bwMode="auto">
          <a:xfrm>
            <a:off x="8623987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3017E3C9-B421-4AFF-BF7C-29F25C223CF3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AF6877D-9C21-49C1-A41F-AB38A83261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93" y="1063497"/>
            <a:ext cx="6339465" cy="2874372"/>
          </a:xfrm>
          <a:prstGeom prst="round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22862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40000"/>
    </mc:Choice>
    <mc:Fallback xmlns="">
      <p:transition advTm="4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9" grpId="0" animBg="1"/>
      <p:bldP spid="20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67543" y="2998470"/>
            <a:ext cx="2618707" cy="1805528"/>
            <a:chOff x="1066734" y="3910939"/>
            <a:chExt cx="2331826" cy="2097580"/>
          </a:xfrm>
        </p:grpSpPr>
        <p:sp>
          <p:nvSpPr>
            <p:cNvPr id="21" name="矩形 20"/>
            <p:cNvSpPr/>
            <p:nvPr/>
          </p:nvSpPr>
          <p:spPr>
            <a:xfrm>
              <a:off x="1066734" y="3910940"/>
              <a:ext cx="2331826" cy="5086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s-EC" altLang="zh-CN" sz="1200" b="1" dirty="0"/>
                <a:t>Cinturón de Fuego del Pacífico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1066734" y="4419600"/>
              <a:ext cx="2331826" cy="140081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任意多边形 5"/>
            <p:cNvSpPr>
              <a:spLocks/>
            </p:cNvSpPr>
            <p:nvPr/>
          </p:nvSpPr>
          <p:spPr bwMode="auto">
            <a:xfrm>
              <a:off x="2693875" y="5630263"/>
              <a:ext cx="397608" cy="378256"/>
            </a:xfrm>
            <a:custGeom>
              <a:avLst/>
              <a:gdLst>
                <a:gd name="T0" fmla="*/ 0 w 452"/>
                <a:gd name="T1" fmla="*/ 0 h 430"/>
                <a:gd name="T2" fmla="*/ 452 w 452"/>
                <a:gd name="T3" fmla="*/ 0 h 430"/>
                <a:gd name="T4" fmla="*/ 452 w 452"/>
                <a:gd name="T5" fmla="*/ 430 h 430"/>
                <a:gd name="T6" fmla="*/ 0 w 452"/>
                <a:gd name="T7" fmla="*/ 430 h 430"/>
                <a:gd name="T8" fmla="*/ 0 w 452"/>
                <a:gd name="T9" fmla="*/ 0 h 430"/>
                <a:gd name="T10" fmla="*/ 0 w 452"/>
                <a:gd name="T1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2" h="430">
                  <a:moveTo>
                    <a:pt x="0" y="0"/>
                  </a:moveTo>
                  <a:lnTo>
                    <a:pt x="452" y="0"/>
                  </a:lnTo>
                  <a:lnTo>
                    <a:pt x="452" y="430"/>
                  </a:lnTo>
                  <a:lnTo>
                    <a:pt x="0" y="4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文本框 6"/>
            <p:cNvSpPr txBox="1">
              <a:spLocks/>
            </p:cNvSpPr>
            <p:nvPr/>
          </p:nvSpPr>
          <p:spPr>
            <a:xfrm>
              <a:off x="1066734" y="3910939"/>
              <a:ext cx="2331826" cy="508660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文本框 7"/>
            <p:cNvSpPr txBox="1">
              <a:spLocks/>
            </p:cNvSpPr>
            <p:nvPr/>
          </p:nvSpPr>
          <p:spPr>
            <a:xfrm>
              <a:off x="2693875" y="5630263"/>
              <a:ext cx="398376" cy="378256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marL="0" indent="0" algn="ctr">
                <a:buNone/>
              </a:pPr>
              <a:r>
                <a:rPr lang="en-US" sz="1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1066734" y="4586374"/>
              <a:ext cx="2331826" cy="707886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s-EC" altLang="zh-CN" sz="1100" dirty="0"/>
                <a:t>Ecuador se encuentra ubicado dentro del Cinturón de Fuego del Pacifico.</a:t>
              </a:r>
              <a:endParaRPr lang="zh-CN" altLang="en-US" sz="1100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298650" y="2997593"/>
            <a:ext cx="2618707" cy="1806404"/>
            <a:chOff x="3634409" y="3910940"/>
            <a:chExt cx="2331826" cy="2098598"/>
          </a:xfrm>
        </p:grpSpPr>
        <p:sp>
          <p:nvSpPr>
            <p:cNvPr id="14" name="矩形 13"/>
            <p:cNvSpPr/>
            <p:nvPr/>
          </p:nvSpPr>
          <p:spPr>
            <a:xfrm>
              <a:off x="3634409" y="3910940"/>
              <a:ext cx="2331826" cy="5086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s-EC" altLang="zh-CN" sz="1200" b="1" dirty="0"/>
                <a:t>Sistema Montañoso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3634409" y="4419600"/>
              <a:ext cx="2331826" cy="140081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任意多边形 12"/>
            <p:cNvSpPr>
              <a:spLocks/>
            </p:cNvSpPr>
            <p:nvPr/>
          </p:nvSpPr>
          <p:spPr bwMode="auto">
            <a:xfrm>
              <a:off x="5269572" y="5631282"/>
              <a:ext cx="397608" cy="378256"/>
            </a:xfrm>
            <a:custGeom>
              <a:avLst/>
              <a:gdLst>
                <a:gd name="T0" fmla="*/ 0 w 452"/>
                <a:gd name="T1" fmla="*/ 0 h 430"/>
                <a:gd name="T2" fmla="*/ 452 w 452"/>
                <a:gd name="T3" fmla="*/ 0 h 430"/>
                <a:gd name="T4" fmla="*/ 452 w 452"/>
                <a:gd name="T5" fmla="*/ 430 h 430"/>
                <a:gd name="T6" fmla="*/ 0 w 452"/>
                <a:gd name="T7" fmla="*/ 430 h 430"/>
                <a:gd name="T8" fmla="*/ 0 w 452"/>
                <a:gd name="T9" fmla="*/ 0 h 430"/>
                <a:gd name="T10" fmla="*/ 0 w 452"/>
                <a:gd name="T1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2" h="430">
                  <a:moveTo>
                    <a:pt x="0" y="0"/>
                  </a:moveTo>
                  <a:lnTo>
                    <a:pt x="452" y="0"/>
                  </a:lnTo>
                  <a:lnTo>
                    <a:pt x="452" y="430"/>
                  </a:lnTo>
                  <a:lnTo>
                    <a:pt x="0" y="4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文本框 13"/>
            <p:cNvSpPr txBox="1">
              <a:spLocks/>
            </p:cNvSpPr>
            <p:nvPr/>
          </p:nvSpPr>
          <p:spPr>
            <a:xfrm>
              <a:off x="3634409" y="3910940"/>
              <a:ext cx="2331826" cy="508660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文本框 14"/>
            <p:cNvSpPr txBox="1">
              <a:spLocks/>
            </p:cNvSpPr>
            <p:nvPr/>
          </p:nvSpPr>
          <p:spPr>
            <a:xfrm>
              <a:off x="5269572" y="5631282"/>
              <a:ext cx="398376" cy="378256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marL="0" indent="0" algn="ctr">
                <a:buNone/>
              </a:pPr>
              <a:r>
                <a:rPr lang="en-US" sz="14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3634409" y="4587394"/>
              <a:ext cx="2331826" cy="707886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s-EC" altLang="zh-CN" sz="1100" dirty="0"/>
                <a:t>- Permanente actividad sísmica y volcánica.</a:t>
              </a:r>
            </a:p>
            <a:p>
              <a:pPr>
                <a:lnSpc>
                  <a:spcPct val="120000"/>
                </a:lnSpc>
              </a:pPr>
              <a:r>
                <a:rPr lang="es-EC" altLang="zh-CN" sz="1100" dirty="0"/>
                <a:t>- Volcán Cotopaxi / más activo.</a:t>
              </a:r>
              <a:endParaRPr lang="zh-CN" altLang="en-US" sz="1100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129758" y="2998010"/>
            <a:ext cx="2861150" cy="1805528"/>
            <a:chOff x="6215314" y="3910939"/>
            <a:chExt cx="2547709" cy="2097580"/>
          </a:xfrm>
        </p:grpSpPr>
        <p:sp>
          <p:nvSpPr>
            <p:cNvPr id="7" name="矩形 6"/>
            <p:cNvSpPr/>
            <p:nvPr/>
          </p:nvSpPr>
          <p:spPr>
            <a:xfrm>
              <a:off x="6215314" y="3910940"/>
              <a:ext cx="2331826" cy="50865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s-EC" altLang="zh-CN" sz="1200" b="1" dirty="0"/>
                <a:t>Amenazas Meteorológicas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6215314" y="4419600"/>
              <a:ext cx="2331826" cy="140081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任意多边形 19"/>
            <p:cNvSpPr>
              <a:spLocks/>
            </p:cNvSpPr>
            <p:nvPr/>
          </p:nvSpPr>
          <p:spPr bwMode="auto">
            <a:xfrm>
              <a:off x="7854783" y="5630263"/>
              <a:ext cx="397608" cy="378256"/>
            </a:xfrm>
            <a:custGeom>
              <a:avLst/>
              <a:gdLst>
                <a:gd name="T0" fmla="*/ 0 w 452"/>
                <a:gd name="T1" fmla="*/ 0 h 430"/>
                <a:gd name="T2" fmla="*/ 452 w 452"/>
                <a:gd name="T3" fmla="*/ 0 h 430"/>
                <a:gd name="T4" fmla="*/ 452 w 452"/>
                <a:gd name="T5" fmla="*/ 430 h 430"/>
                <a:gd name="T6" fmla="*/ 0 w 452"/>
                <a:gd name="T7" fmla="*/ 430 h 430"/>
                <a:gd name="T8" fmla="*/ 0 w 452"/>
                <a:gd name="T9" fmla="*/ 0 h 430"/>
                <a:gd name="T10" fmla="*/ 0 w 452"/>
                <a:gd name="T1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2" h="430">
                  <a:moveTo>
                    <a:pt x="0" y="0"/>
                  </a:moveTo>
                  <a:lnTo>
                    <a:pt x="452" y="0"/>
                  </a:lnTo>
                  <a:lnTo>
                    <a:pt x="452" y="430"/>
                  </a:lnTo>
                  <a:lnTo>
                    <a:pt x="0" y="4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文本框 20"/>
            <p:cNvSpPr txBox="1">
              <a:spLocks/>
            </p:cNvSpPr>
            <p:nvPr/>
          </p:nvSpPr>
          <p:spPr>
            <a:xfrm>
              <a:off x="6215314" y="3910939"/>
              <a:ext cx="2331826" cy="508660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文本框 21"/>
            <p:cNvSpPr txBox="1">
              <a:spLocks/>
            </p:cNvSpPr>
            <p:nvPr/>
          </p:nvSpPr>
          <p:spPr>
            <a:xfrm>
              <a:off x="7854783" y="5630263"/>
              <a:ext cx="398376" cy="378256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marL="0" indent="0" algn="ctr">
                <a:buNone/>
              </a:pPr>
              <a:r>
                <a:rPr lang="en-US" sz="14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6431197" y="4586908"/>
              <a:ext cx="2331826" cy="70788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  <a:buFontTx/>
                <a:buChar char="-"/>
              </a:pPr>
              <a:r>
                <a:rPr lang="es-EC" altLang="zh-CN" sz="1100" dirty="0"/>
                <a:t>Inundaciones </a:t>
              </a:r>
            </a:p>
            <a:p>
              <a:pPr>
                <a:lnSpc>
                  <a:spcPct val="120000"/>
                </a:lnSpc>
                <a:buFontTx/>
                <a:buChar char="-"/>
              </a:pPr>
              <a:r>
                <a:rPr lang="es-EC" altLang="zh-CN" sz="1100" dirty="0"/>
                <a:t>Sequias </a:t>
              </a:r>
            </a:p>
            <a:p>
              <a:pPr>
                <a:lnSpc>
                  <a:spcPct val="120000"/>
                </a:lnSpc>
                <a:buFontTx/>
                <a:buChar char="-"/>
              </a:pPr>
              <a:r>
                <a:rPr lang="es-EC" altLang="zh-CN" sz="1100" dirty="0"/>
                <a:t>Heladas</a:t>
              </a:r>
            </a:p>
            <a:p>
              <a:pPr>
                <a:lnSpc>
                  <a:spcPct val="120000"/>
                </a:lnSpc>
                <a:buFontTx/>
                <a:buChar char="-"/>
              </a:pPr>
              <a:r>
                <a:rPr lang="es-EC" altLang="zh-CN" sz="1100" dirty="0"/>
                <a:t>Deslizamiento de tierra</a:t>
              </a:r>
              <a:endParaRPr lang="zh-CN" altLang="en-US" sz="1100" dirty="0"/>
            </a:p>
          </p:txBody>
        </p:sp>
      </p:grpSp>
      <p:sp>
        <p:nvSpPr>
          <p:cNvPr id="28" name="Title 1"/>
          <p:cNvSpPr txBox="1">
            <a:spLocks/>
          </p:cNvSpPr>
          <p:nvPr/>
        </p:nvSpPr>
        <p:spPr>
          <a:xfrm>
            <a:off x="755575" y="171626"/>
            <a:ext cx="2857845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s-EC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Introducción - Ecuador</a:t>
            </a:r>
          </a:p>
        </p:txBody>
      </p:sp>
      <p:pic>
        <p:nvPicPr>
          <p:cNvPr id="30" name="Imagen 29" descr="Resultado de imagen de cinturón de fuego ecuador">
            <a:extLst>
              <a:ext uri="{FF2B5EF4-FFF2-40B4-BE49-F238E27FC236}">
                <a16:creationId xmlns:a16="http://schemas.microsoft.com/office/drawing/2014/main" id="{AC3FA87C-D721-4C03-8179-F9FC9984EC6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565870"/>
            <a:ext cx="2618707" cy="24206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30BF441-DDD6-4984-9C59-54F7813F4E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6083" b="8871"/>
          <a:stretch/>
        </p:blipFill>
        <p:spPr>
          <a:xfrm>
            <a:off x="3298649" y="551103"/>
            <a:ext cx="2618707" cy="244648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FE644BC-B22E-4F5D-9321-2C769C4C1F9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219"/>
          <a:stretch/>
        </p:blipFill>
        <p:spPr>
          <a:xfrm>
            <a:off x="6133699" y="578357"/>
            <a:ext cx="2614765" cy="2408121"/>
          </a:xfrm>
          <a:prstGeom prst="rect">
            <a:avLst/>
          </a:prstGeom>
        </p:spPr>
      </p:pic>
      <p:sp>
        <p:nvSpPr>
          <p:cNvPr id="19" name="Flecha: hacia arriba 18">
            <a:extLst>
              <a:ext uri="{FF2B5EF4-FFF2-40B4-BE49-F238E27FC236}">
                <a16:creationId xmlns:a16="http://schemas.microsoft.com/office/drawing/2014/main" id="{0640BB7D-5860-4335-8699-2761023AFEE8}"/>
              </a:ext>
            </a:extLst>
          </p:cNvPr>
          <p:cNvSpPr/>
          <p:nvPr/>
        </p:nvSpPr>
        <p:spPr>
          <a:xfrm rot="19065855">
            <a:off x="5631225" y="1624464"/>
            <a:ext cx="185143" cy="437839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A3234B3-7CD6-4721-9DFF-FB11B3AFE372}"/>
              </a:ext>
            </a:extLst>
          </p:cNvPr>
          <p:cNvSpPr txBox="1"/>
          <p:nvPr/>
        </p:nvSpPr>
        <p:spPr>
          <a:xfrm>
            <a:off x="6822504" y="4845809"/>
            <a:ext cx="228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(Instituto Geográfico Militar, 2017)</a:t>
            </a:r>
            <a:endParaRPr lang="es-EC" sz="1000" dirty="0"/>
          </a:p>
        </p:txBody>
      </p:sp>
    </p:spTree>
    <p:extLst>
      <p:ext uri="{BB962C8B-B14F-4D97-AF65-F5344CB8AC3E}">
        <p14:creationId xmlns:p14="http://schemas.microsoft.com/office/powerpoint/2010/main" val="320168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40000"/>
    </mc:Choice>
    <mc:Fallback xmlns="">
      <p:transition advTm="4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36512" y="4241777"/>
            <a:ext cx="3182717" cy="418205"/>
            <a:chOff x="1066734" y="3910939"/>
            <a:chExt cx="2331826" cy="508660"/>
          </a:xfrm>
        </p:grpSpPr>
        <p:sp>
          <p:nvSpPr>
            <p:cNvPr id="21" name="矩形 20"/>
            <p:cNvSpPr/>
            <p:nvPr/>
          </p:nvSpPr>
          <p:spPr>
            <a:xfrm>
              <a:off x="1066734" y="3910940"/>
              <a:ext cx="2331826" cy="5086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s-EC" altLang="zh-CN" sz="1200" b="1" dirty="0"/>
                <a:t>Glacial</a:t>
              </a:r>
            </a:p>
          </p:txBody>
        </p:sp>
        <p:sp>
          <p:nvSpPr>
            <p:cNvPr id="24" name="文本框 6"/>
            <p:cNvSpPr txBox="1">
              <a:spLocks/>
            </p:cNvSpPr>
            <p:nvPr/>
          </p:nvSpPr>
          <p:spPr>
            <a:xfrm>
              <a:off x="1066734" y="3910939"/>
              <a:ext cx="2331826" cy="508660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44208" y="4204522"/>
            <a:ext cx="2699791" cy="914330"/>
            <a:chOff x="4128991" y="4894161"/>
            <a:chExt cx="5524566" cy="1114358"/>
          </a:xfrm>
        </p:grpSpPr>
        <p:sp>
          <p:nvSpPr>
            <p:cNvPr id="7" name="矩形 6"/>
            <p:cNvSpPr/>
            <p:nvPr/>
          </p:nvSpPr>
          <p:spPr>
            <a:xfrm>
              <a:off x="4128991" y="4894161"/>
              <a:ext cx="5524566" cy="50865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s-EC" altLang="zh-CN" sz="1200" b="1" dirty="0"/>
                <a:t>Lahares</a:t>
              </a:r>
            </a:p>
          </p:txBody>
        </p:sp>
        <p:sp>
          <p:nvSpPr>
            <p:cNvPr id="11" name="文本框 21"/>
            <p:cNvSpPr txBox="1">
              <a:spLocks/>
            </p:cNvSpPr>
            <p:nvPr/>
          </p:nvSpPr>
          <p:spPr>
            <a:xfrm>
              <a:off x="7854783" y="5630263"/>
              <a:ext cx="398376" cy="378256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marL="0" indent="0" algn="ctr">
                <a:buNone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itle 1"/>
          <p:cNvSpPr txBox="1">
            <a:spLocks/>
          </p:cNvSpPr>
          <p:nvPr/>
        </p:nvSpPr>
        <p:spPr>
          <a:xfrm>
            <a:off x="755575" y="51470"/>
            <a:ext cx="462772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s-EC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Introducción – Volcán Cotopaxi-</a:t>
            </a:r>
          </a:p>
        </p:txBody>
      </p:sp>
      <p:grpSp>
        <p:nvGrpSpPr>
          <p:cNvPr id="65" name="组合 4">
            <a:extLst>
              <a:ext uri="{FF2B5EF4-FFF2-40B4-BE49-F238E27FC236}">
                <a16:creationId xmlns:a16="http://schemas.microsoft.com/office/drawing/2014/main" id="{004DB01F-B459-4A25-A43A-5DE09170F0C0}"/>
              </a:ext>
            </a:extLst>
          </p:cNvPr>
          <p:cNvGrpSpPr/>
          <p:nvPr/>
        </p:nvGrpSpPr>
        <p:grpSpPr>
          <a:xfrm>
            <a:off x="3347862" y="831852"/>
            <a:ext cx="2952328" cy="1091826"/>
            <a:chOff x="3634409" y="3910940"/>
            <a:chExt cx="2371740" cy="2098598"/>
          </a:xfrm>
        </p:grpSpPr>
        <p:sp>
          <p:nvSpPr>
            <p:cNvPr id="66" name="矩形 13">
              <a:extLst>
                <a:ext uri="{FF2B5EF4-FFF2-40B4-BE49-F238E27FC236}">
                  <a16:creationId xmlns:a16="http://schemas.microsoft.com/office/drawing/2014/main" id="{8C3BFC6C-B146-48BA-A2D4-7C8469C92BD0}"/>
                </a:ext>
              </a:extLst>
            </p:cNvPr>
            <p:cNvSpPr/>
            <p:nvPr/>
          </p:nvSpPr>
          <p:spPr>
            <a:xfrm>
              <a:off x="3634409" y="3910940"/>
              <a:ext cx="2371740" cy="5086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lnSpcReduction="10000"/>
            </a:bodyPr>
            <a:lstStyle/>
            <a:p>
              <a:pPr algn="ctr"/>
              <a:r>
                <a:rPr lang="es-EC" altLang="zh-CN" sz="1200" b="1" dirty="0"/>
                <a:t>Fuentes Fluviales  </a:t>
              </a:r>
            </a:p>
          </p:txBody>
        </p:sp>
        <p:sp>
          <p:nvSpPr>
            <p:cNvPr id="67" name="矩形 14">
              <a:extLst>
                <a:ext uri="{FF2B5EF4-FFF2-40B4-BE49-F238E27FC236}">
                  <a16:creationId xmlns:a16="http://schemas.microsoft.com/office/drawing/2014/main" id="{80273B09-27BB-44CB-AAEE-7B4F53BCFA78}"/>
                </a:ext>
              </a:extLst>
            </p:cNvPr>
            <p:cNvSpPr/>
            <p:nvPr/>
          </p:nvSpPr>
          <p:spPr>
            <a:xfrm>
              <a:off x="3634409" y="4419600"/>
              <a:ext cx="2331826" cy="140081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文本框 13">
              <a:extLst>
                <a:ext uri="{FF2B5EF4-FFF2-40B4-BE49-F238E27FC236}">
                  <a16:creationId xmlns:a16="http://schemas.microsoft.com/office/drawing/2014/main" id="{2D310C7E-2B0B-4BEC-8A2A-A2408D2C5607}"/>
                </a:ext>
              </a:extLst>
            </p:cNvPr>
            <p:cNvSpPr txBox="1">
              <a:spLocks/>
            </p:cNvSpPr>
            <p:nvPr/>
          </p:nvSpPr>
          <p:spPr>
            <a:xfrm>
              <a:off x="3634409" y="3910940"/>
              <a:ext cx="2331826" cy="508660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文本框 14">
              <a:extLst>
                <a:ext uri="{FF2B5EF4-FFF2-40B4-BE49-F238E27FC236}">
                  <a16:creationId xmlns:a16="http://schemas.microsoft.com/office/drawing/2014/main" id="{182FAF1F-EDDC-48B8-AA2D-D2F54E846B3F}"/>
                </a:ext>
              </a:extLst>
            </p:cNvPr>
            <p:cNvSpPr txBox="1">
              <a:spLocks/>
            </p:cNvSpPr>
            <p:nvPr/>
          </p:nvSpPr>
          <p:spPr>
            <a:xfrm>
              <a:off x="5269572" y="5631282"/>
              <a:ext cx="398376" cy="378256"/>
            </a:xfrm>
            <a:prstGeom prst="rect">
              <a:avLst/>
            </a:prstGeom>
          </p:spPr>
          <p:txBody>
            <a:bodyPr wrap="none" anchor="ctr">
              <a:normAutofit fontScale="55000" lnSpcReduction="20000"/>
            </a:bodyPr>
            <a:lstStyle/>
            <a:p>
              <a:pPr marL="0" indent="0" algn="ctr">
                <a:buNone/>
              </a:pPr>
              <a:r>
                <a:rPr lang="en-US" sz="14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1" name="矩形 19">
              <a:extLst>
                <a:ext uri="{FF2B5EF4-FFF2-40B4-BE49-F238E27FC236}">
                  <a16:creationId xmlns:a16="http://schemas.microsoft.com/office/drawing/2014/main" id="{22407E2D-CD5D-473F-B15D-467E99797094}"/>
                </a:ext>
              </a:extLst>
            </p:cNvPr>
            <p:cNvSpPr/>
            <p:nvPr/>
          </p:nvSpPr>
          <p:spPr>
            <a:xfrm>
              <a:off x="3634409" y="4531348"/>
              <a:ext cx="2331826" cy="1099933"/>
            </a:xfrm>
            <a:prstGeom prst="rect">
              <a:avLst/>
            </a:prstGeom>
          </p:spPr>
          <p:txBody>
            <a:bodyPr wrap="square">
              <a:normAutofit lnSpcReduction="10000"/>
            </a:bodyPr>
            <a:lstStyle/>
            <a:p>
              <a:pPr marL="541338" indent="-179388">
                <a:lnSpc>
                  <a:spcPct val="120000"/>
                </a:lnSpc>
                <a:buFontTx/>
                <a:buChar char="-"/>
              </a:pPr>
              <a:r>
                <a:rPr lang="es-EC" altLang="zh-CN" sz="900" dirty="0"/>
                <a:t>Río Pita / Norte</a:t>
              </a:r>
            </a:p>
            <a:p>
              <a:pPr marL="541338" indent="-179388">
                <a:lnSpc>
                  <a:spcPct val="120000"/>
                </a:lnSpc>
                <a:buFontTx/>
                <a:buChar char="-"/>
              </a:pPr>
              <a:r>
                <a:rPr lang="es-EC" altLang="zh-CN" sz="900" dirty="0"/>
                <a:t>Río  Cutuchi / Sur </a:t>
              </a:r>
            </a:p>
            <a:p>
              <a:pPr marL="541338" indent="-179388">
                <a:lnSpc>
                  <a:spcPct val="120000"/>
                </a:lnSpc>
                <a:buFontTx/>
                <a:buChar char="-"/>
              </a:pPr>
              <a:r>
                <a:rPr lang="es-EC" altLang="zh-CN" sz="900" dirty="0"/>
                <a:t>Río Tambo / Este </a:t>
              </a:r>
            </a:p>
          </p:txBody>
        </p:sp>
      </p:grpSp>
      <p:pic>
        <p:nvPicPr>
          <p:cNvPr id="37" name="Imagen 36">
            <a:extLst>
              <a:ext uri="{FF2B5EF4-FFF2-40B4-BE49-F238E27FC236}">
                <a16:creationId xmlns:a16="http://schemas.microsoft.com/office/drawing/2014/main" id="{12400E84-53FC-4D48-BCAC-3C90F3BEFFC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887096"/>
            <a:ext cx="3182717" cy="3354679"/>
          </a:xfrm>
          <a:prstGeom prst="rect">
            <a:avLst/>
          </a:prstGeom>
          <a:noFill/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C51A088D-44BE-43BE-A907-189C27F2FE3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44539"/>
            <a:ext cx="2902644" cy="27825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F27862AC-5682-4334-9109-68C527365C49}"/>
              </a:ext>
            </a:extLst>
          </p:cNvPr>
          <p:cNvPicPr/>
          <p:nvPr/>
        </p:nvPicPr>
        <p:blipFill rotWithShape="1">
          <a:blip r:embed="rId5"/>
          <a:srcRect t="12318" b="6490"/>
          <a:stretch/>
        </p:blipFill>
        <p:spPr bwMode="auto">
          <a:xfrm>
            <a:off x="6444209" y="910330"/>
            <a:ext cx="2699792" cy="329419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A901E1E7-7A89-4BB3-91B0-57C988BE4FA4}"/>
              </a:ext>
            </a:extLst>
          </p:cNvPr>
          <p:cNvSpPr txBox="1"/>
          <p:nvPr/>
        </p:nvSpPr>
        <p:spPr>
          <a:xfrm>
            <a:off x="7092280" y="4629785"/>
            <a:ext cx="228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(Instituto Geográfico Militar, 2017)</a:t>
            </a:r>
            <a:endParaRPr lang="es-EC" sz="10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8A80488-D191-4C61-B502-B34035BCF024}"/>
              </a:ext>
            </a:extLst>
          </p:cNvPr>
          <p:cNvSpPr txBox="1"/>
          <p:nvPr/>
        </p:nvSpPr>
        <p:spPr>
          <a:xfrm>
            <a:off x="6855001" y="4845809"/>
            <a:ext cx="232551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(Secretaría de Gestión de Riesgos, 2005)</a:t>
            </a:r>
            <a:endParaRPr lang="es-EC" sz="10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3A041B5-2119-4C9E-8B7C-15981669C373}"/>
              </a:ext>
            </a:extLst>
          </p:cNvPr>
          <p:cNvSpPr txBox="1"/>
          <p:nvPr/>
        </p:nvSpPr>
        <p:spPr>
          <a:xfrm>
            <a:off x="107504" y="483518"/>
            <a:ext cx="856895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C" sz="1200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Ubicado a 60Km sur – este del Cantón Quito </a:t>
            </a:r>
            <a:r>
              <a:rPr lang="es-EC" sz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y a 45 km al norte del Cantón Latacunga</a:t>
            </a:r>
            <a:endParaRPr lang="es-EC" sz="1200" dirty="0">
              <a:solidFill>
                <a:schemeClr val="accent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432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40000"/>
    </mc:Choice>
    <mc:Fallback xmlns="">
      <p:transition advTm="4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23528" y="2631234"/>
            <a:ext cx="1898947" cy="1724568"/>
            <a:chOff x="1066734" y="3910939"/>
            <a:chExt cx="2331826" cy="2097580"/>
          </a:xfrm>
        </p:grpSpPr>
        <p:sp>
          <p:nvSpPr>
            <p:cNvPr id="21" name="矩形 20"/>
            <p:cNvSpPr/>
            <p:nvPr/>
          </p:nvSpPr>
          <p:spPr>
            <a:xfrm>
              <a:off x="1066734" y="3910940"/>
              <a:ext cx="2331826" cy="5086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s-EC" altLang="zh-CN" sz="1200" b="1" dirty="0"/>
                <a:t>Zonas Pobladas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1066734" y="4419600"/>
              <a:ext cx="2331826" cy="140081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任意多边形 5"/>
            <p:cNvSpPr>
              <a:spLocks/>
            </p:cNvSpPr>
            <p:nvPr/>
          </p:nvSpPr>
          <p:spPr bwMode="auto">
            <a:xfrm>
              <a:off x="2693875" y="5630263"/>
              <a:ext cx="397608" cy="378256"/>
            </a:xfrm>
            <a:custGeom>
              <a:avLst/>
              <a:gdLst>
                <a:gd name="T0" fmla="*/ 0 w 452"/>
                <a:gd name="T1" fmla="*/ 0 h 430"/>
                <a:gd name="T2" fmla="*/ 452 w 452"/>
                <a:gd name="T3" fmla="*/ 0 h 430"/>
                <a:gd name="T4" fmla="*/ 452 w 452"/>
                <a:gd name="T5" fmla="*/ 430 h 430"/>
                <a:gd name="T6" fmla="*/ 0 w 452"/>
                <a:gd name="T7" fmla="*/ 430 h 430"/>
                <a:gd name="T8" fmla="*/ 0 w 452"/>
                <a:gd name="T9" fmla="*/ 0 h 430"/>
                <a:gd name="T10" fmla="*/ 0 w 452"/>
                <a:gd name="T1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2" h="430">
                  <a:moveTo>
                    <a:pt x="0" y="0"/>
                  </a:moveTo>
                  <a:lnTo>
                    <a:pt x="452" y="0"/>
                  </a:lnTo>
                  <a:lnTo>
                    <a:pt x="452" y="430"/>
                  </a:lnTo>
                  <a:lnTo>
                    <a:pt x="0" y="4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文本框 6"/>
            <p:cNvSpPr txBox="1">
              <a:spLocks/>
            </p:cNvSpPr>
            <p:nvPr/>
          </p:nvSpPr>
          <p:spPr>
            <a:xfrm>
              <a:off x="1066734" y="3910939"/>
              <a:ext cx="2331826" cy="508660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文本框 7"/>
            <p:cNvSpPr txBox="1">
              <a:spLocks/>
            </p:cNvSpPr>
            <p:nvPr/>
          </p:nvSpPr>
          <p:spPr>
            <a:xfrm>
              <a:off x="2693875" y="5630263"/>
              <a:ext cx="398376" cy="378256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marL="0" indent="0" algn="ctr">
                <a:buNone/>
              </a:pPr>
              <a:r>
                <a:rPr lang="en-US" sz="1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1066734" y="4561461"/>
              <a:ext cx="2331826" cy="897780"/>
            </a:xfrm>
            <a:prstGeom prst="rect">
              <a:avLst/>
            </a:prstGeom>
          </p:spPr>
          <p:txBody>
            <a:bodyPr wrap="square">
              <a:normAutofit lnSpcReduction="10000"/>
            </a:bodyPr>
            <a:lstStyle/>
            <a:p>
              <a:pPr marL="171450" indent="-171450">
                <a:lnSpc>
                  <a:spcPct val="120000"/>
                </a:lnSpc>
                <a:buFontTx/>
                <a:buChar char="-"/>
              </a:pPr>
              <a:r>
                <a:rPr lang="es-EC" altLang="zh-CN" sz="1200" dirty="0"/>
                <a:t>Cotopaxi</a:t>
              </a:r>
            </a:p>
            <a:p>
              <a:pPr marL="171450" indent="-171450">
                <a:lnSpc>
                  <a:spcPct val="120000"/>
                </a:lnSpc>
                <a:buFontTx/>
                <a:buChar char="-"/>
              </a:pPr>
              <a:r>
                <a:rPr lang="es-EC" altLang="zh-CN" sz="1200" dirty="0"/>
                <a:t>Napo</a:t>
              </a:r>
            </a:p>
            <a:p>
              <a:pPr marL="171450" indent="-171450">
                <a:lnSpc>
                  <a:spcPct val="120000"/>
                </a:lnSpc>
                <a:buFontTx/>
                <a:buChar char="-"/>
              </a:pPr>
              <a:r>
                <a:rPr lang="es-EC" altLang="zh-CN" sz="1200" dirty="0"/>
                <a:t>Pichincha</a:t>
              </a:r>
            </a:p>
            <a:p>
              <a:pPr>
                <a:lnSpc>
                  <a:spcPct val="120000"/>
                </a:lnSpc>
              </a:pPr>
              <a:endParaRPr lang="zh-CN" altLang="en-US" sz="900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483768" y="2630816"/>
            <a:ext cx="1971276" cy="1725405"/>
            <a:chOff x="3545592" y="3910940"/>
            <a:chExt cx="2420643" cy="2098598"/>
          </a:xfrm>
        </p:grpSpPr>
        <p:sp>
          <p:nvSpPr>
            <p:cNvPr id="14" name="矩形 13"/>
            <p:cNvSpPr/>
            <p:nvPr/>
          </p:nvSpPr>
          <p:spPr>
            <a:xfrm>
              <a:off x="3634409" y="3910940"/>
              <a:ext cx="2331826" cy="5086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s-EC" altLang="zh-CN" sz="1200" b="1" dirty="0"/>
                <a:t>Periodos Eruptivos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3634409" y="4419600"/>
              <a:ext cx="2331826" cy="140081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6" name="任意多边形 12"/>
            <p:cNvSpPr>
              <a:spLocks/>
            </p:cNvSpPr>
            <p:nvPr/>
          </p:nvSpPr>
          <p:spPr bwMode="auto">
            <a:xfrm>
              <a:off x="5269572" y="5631282"/>
              <a:ext cx="397608" cy="378256"/>
            </a:xfrm>
            <a:custGeom>
              <a:avLst/>
              <a:gdLst>
                <a:gd name="T0" fmla="*/ 0 w 452"/>
                <a:gd name="T1" fmla="*/ 0 h 430"/>
                <a:gd name="T2" fmla="*/ 452 w 452"/>
                <a:gd name="T3" fmla="*/ 0 h 430"/>
                <a:gd name="T4" fmla="*/ 452 w 452"/>
                <a:gd name="T5" fmla="*/ 430 h 430"/>
                <a:gd name="T6" fmla="*/ 0 w 452"/>
                <a:gd name="T7" fmla="*/ 430 h 430"/>
                <a:gd name="T8" fmla="*/ 0 w 452"/>
                <a:gd name="T9" fmla="*/ 0 h 430"/>
                <a:gd name="T10" fmla="*/ 0 w 452"/>
                <a:gd name="T1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2" h="430">
                  <a:moveTo>
                    <a:pt x="0" y="0"/>
                  </a:moveTo>
                  <a:lnTo>
                    <a:pt x="452" y="0"/>
                  </a:lnTo>
                  <a:lnTo>
                    <a:pt x="452" y="430"/>
                  </a:lnTo>
                  <a:lnTo>
                    <a:pt x="0" y="4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文本框 13"/>
            <p:cNvSpPr txBox="1">
              <a:spLocks/>
            </p:cNvSpPr>
            <p:nvPr/>
          </p:nvSpPr>
          <p:spPr>
            <a:xfrm>
              <a:off x="3634409" y="3910940"/>
              <a:ext cx="2331826" cy="508660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文本框 14"/>
            <p:cNvSpPr txBox="1">
              <a:spLocks/>
            </p:cNvSpPr>
            <p:nvPr/>
          </p:nvSpPr>
          <p:spPr>
            <a:xfrm>
              <a:off x="5269572" y="5631282"/>
              <a:ext cx="398376" cy="378256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marL="0" indent="0" algn="ctr">
                <a:buNone/>
              </a:pPr>
              <a:r>
                <a:rPr lang="en-US" sz="14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3545592" y="4452178"/>
              <a:ext cx="2331826" cy="1289063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90488" indent="-90488" algn="ctr">
                <a:lnSpc>
                  <a:spcPct val="120000"/>
                </a:lnSpc>
                <a:buFontTx/>
                <a:buChar char="-"/>
              </a:pPr>
              <a:r>
                <a:rPr lang="es-EC" altLang="zh-CN" sz="1100" dirty="0"/>
                <a:t>1532 - 1534</a:t>
              </a:r>
            </a:p>
            <a:p>
              <a:pPr marL="90488" indent="-90488" algn="ctr">
                <a:lnSpc>
                  <a:spcPct val="120000"/>
                </a:lnSpc>
                <a:buFontTx/>
                <a:buChar char="-"/>
              </a:pPr>
              <a:r>
                <a:rPr lang="es-EC" altLang="zh-CN" sz="1100" dirty="0"/>
                <a:t>1742 - 1744</a:t>
              </a:r>
            </a:p>
            <a:p>
              <a:pPr marL="90488" indent="-90488" algn="ctr">
                <a:lnSpc>
                  <a:spcPct val="120000"/>
                </a:lnSpc>
                <a:buFontTx/>
                <a:buChar char="-"/>
              </a:pPr>
              <a:r>
                <a:rPr lang="es-EC" altLang="zh-CN" sz="1100" dirty="0"/>
                <a:t>1755 - 1768</a:t>
              </a:r>
            </a:p>
            <a:p>
              <a:pPr marL="90488" indent="-90488" algn="ctr">
                <a:lnSpc>
                  <a:spcPct val="120000"/>
                </a:lnSpc>
                <a:buFontTx/>
                <a:buChar char="-"/>
              </a:pPr>
              <a:r>
                <a:rPr lang="es-EC" altLang="zh-CN" sz="1100" dirty="0"/>
                <a:t>1853 - 1854</a:t>
              </a:r>
            </a:p>
            <a:p>
              <a:pPr marL="90488" indent="-90488" algn="ctr">
                <a:lnSpc>
                  <a:spcPct val="120000"/>
                </a:lnSpc>
                <a:buFontTx/>
                <a:buChar char="-"/>
              </a:pPr>
              <a:r>
                <a:rPr lang="es-EC" altLang="zh-CN" sz="1100" dirty="0"/>
                <a:t>1877 - 1880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716017" y="2631234"/>
            <a:ext cx="2160239" cy="1724568"/>
            <a:chOff x="6126501" y="3910939"/>
            <a:chExt cx="2652681" cy="2097580"/>
          </a:xfrm>
        </p:grpSpPr>
        <p:sp>
          <p:nvSpPr>
            <p:cNvPr id="7" name="矩形 6"/>
            <p:cNvSpPr/>
            <p:nvPr/>
          </p:nvSpPr>
          <p:spPr>
            <a:xfrm>
              <a:off x="6215314" y="3910940"/>
              <a:ext cx="2331826" cy="50865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s-EC" altLang="zh-CN" sz="1200" b="1" dirty="0"/>
                <a:t>Tipos de Escenarios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6215314" y="4419600"/>
              <a:ext cx="2331826" cy="140081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任意多边形 19"/>
            <p:cNvSpPr>
              <a:spLocks/>
            </p:cNvSpPr>
            <p:nvPr/>
          </p:nvSpPr>
          <p:spPr bwMode="auto">
            <a:xfrm>
              <a:off x="7854783" y="5630263"/>
              <a:ext cx="397608" cy="378256"/>
            </a:xfrm>
            <a:custGeom>
              <a:avLst/>
              <a:gdLst>
                <a:gd name="T0" fmla="*/ 0 w 452"/>
                <a:gd name="T1" fmla="*/ 0 h 430"/>
                <a:gd name="T2" fmla="*/ 452 w 452"/>
                <a:gd name="T3" fmla="*/ 0 h 430"/>
                <a:gd name="T4" fmla="*/ 452 w 452"/>
                <a:gd name="T5" fmla="*/ 430 h 430"/>
                <a:gd name="T6" fmla="*/ 0 w 452"/>
                <a:gd name="T7" fmla="*/ 430 h 430"/>
                <a:gd name="T8" fmla="*/ 0 w 452"/>
                <a:gd name="T9" fmla="*/ 0 h 430"/>
                <a:gd name="T10" fmla="*/ 0 w 452"/>
                <a:gd name="T1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2" h="430">
                  <a:moveTo>
                    <a:pt x="0" y="0"/>
                  </a:moveTo>
                  <a:lnTo>
                    <a:pt x="452" y="0"/>
                  </a:lnTo>
                  <a:lnTo>
                    <a:pt x="452" y="430"/>
                  </a:lnTo>
                  <a:lnTo>
                    <a:pt x="0" y="4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文本框 20"/>
            <p:cNvSpPr txBox="1">
              <a:spLocks/>
            </p:cNvSpPr>
            <p:nvPr/>
          </p:nvSpPr>
          <p:spPr>
            <a:xfrm>
              <a:off x="6215314" y="3910939"/>
              <a:ext cx="2331826" cy="508660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文本框 21"/>
            <p:cNvSpPr txBox="1">
              <a:spLocks/>
            </p:cNvSpPr>
            <p:nvPr/>
          </p:nvSpPr>
          <p:spPr>
            <a:xfrm>
              <a:off x="7854783" y="5630263"/>
              <a:ext cx="398376" cy="378256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marL="0" indent="0" algn="ctr">
                <a:buNone/>
              </a:pPr>
              <a:r>
                <a:rPr lang="en-US" sz="14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6126501" y="4550881"/>
              <a:ext cx="2652681" cy="8641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271463" indent="-180975">
                <a:lnSpc>
                  <a:spcPct val="120000"/>
                </a:lnSpc>
                <a:buFontTx/>
                <a:buChar char="-"/>
              </a:pPr>
              <a:r>
                <a:rPr lang="es-EC" altLang="zh-CN" sz="1050" dirty="0"/>
                <a:t>Escenario N°1: Permanente</a:t>
              </a:r>
            </a:p>
            <a:p>
              <a:pPr marL="271463" indent="-180975">
                <a:lnSpc>
                  <a:spcPct val="120000"/>
                </a:lnSpc>
                <a:buFontTx/>
                <a:buChar char="-"/>
              </a:pPr>
              <a:r>
                <a:rPr lang="es-EC" altLang="zh-CN" sz="1050" dirty="0"/>
                <a:t>Escenario N°2: 30%</a:t>
              </a:r>
            </a:p>
            <a:p>
              <a:pPr marL="271463" indent="-180975">
                <a:lnSpc>
                  <a:spcPct val="120000"/>
                </a:lnSpc>
                <a:buFontTx/>
                <a:buChar char="-"/>
              </a:pPr>
              <a:r>
                <a:rPr lang="es-EC" altLang="zh-CN" sz="1050" dirty="0"/>
                <a:t>Escenario N°3: 60%</a:t>
              </a:r>
            </a:p>
            <a:p>
              <a:pPr marL="271463" indent="-180975">
                <a:lnSpc>
                  <a:spcPct val="120000"/>
                </a:lnSpc>
                <a:buFontTx/>
                <a:buChar char="-"/>
              </a:pPr>
              <a:r>
                <a:rPr lang="es-EC" altLang="zh-CN" sz="1050" dirty="0"/>
                <a:t>Escenario N°4: 10%</a:t>
              </a:r>
              <a:endParaRPr lang="zh-CN" altLang="en-US" sz="1050" dirty="0"/>
            </a:p>
          </p:txBody>
        </p:sp>
      </p:grpSp>
      <p:sp>
        <p:nvSpPr>
          <p:cNvPr id="28" name="Title 1"/>
          <p:cNvSpPr txBox="1">
            <a:spLocks/>
          </p:cNvSpPr>
          <p:nvPr/>
        </p:nvSpPr>
        <p:spPr>
          <a:xfrm>
            <a:off x="755575" y="123478"/>
            <a:ext cx="3600401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s-EC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Introducción – Volcán Cotopaxi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BC8D6ED9-3231-432E-B20A-BEA0606DFB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30400" r="77835" b="24800"/>
          <a:stretch/>
        </p:blipFill>
        <p:spPr>
          <a:xfrm>
            <a:off x="6993534" y="572468"/>
            <a:ext cx="1898946" cy="205744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5" name="组合 4">
            <a:extLst>
              <a:ext uri="{FF2B5EF4-FFF2-40B4-BE49-F238E27FC236}">
                <a16:creationId xmlns:a16="http://schemas.microsoft.com/office/drawing/2014/main" id="{004DB01F-B459-4A25-A43A-5DE09170F0C0}"/>
              </a:ext>
            </a:extLst>
          </p:cNvPr>
          <p:cNvGrpSpPr/>
          <p:nvPr/>
        </p:nvGrpSpPr>
        <p:grpSpPr>
          <a:xfrm>
            <a:off x="6993533" y="2632135"/>
            <a:ext cx="1898947" cy="1725405"/>
            <a:chOff x="3634409" y="3910940"/>
            <a:chExt cx="2331826" cy="2098598"/>
          </a:xfrm>
        </p:grpSpPr>
        <p:sp>
          <p:nvSpPr>
            <p:cNvPr id="66" name="矩形 13">
              <a:extLst>
                <a:ext uri="{FF2B5EF4-FFF2-40B4-BE49-F238E27FC236}">
                  <a16:creationId xmlns:a16="http://schemas.microsoft.com/office/drawing/2014/main" id="{8C3BFC6C-B146-48BA-A2D4-7C8469C92BD0}"/>
                </a:ext>
              </a:extLst>
            </p:cNvPr>
            <p:cNvSpPr/>
            <p:nvPr/>
          </p:nvSpPr>
          <p:spPr>
            <a:xfrm>
              <a:off x="3634409" y="3910940"/>
              <a:ext cx="2331826" cy="5086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s-EC" altLang="zh-CN" sz="1200" b="1" dirty="0"/>
                <a:t>Categoría de Riesgos</a:t>
              </a:r>
            </a:p>
          </p:txBody>
        </p:sp>
        <p:sp>
          <p:nvSpPr>
            <p:cNvPr id="67" name="矩形 14">
              <a:extLst>
                <a:ext uri="{FF2B5EF4-FFF2-40B4-BE49-F238E27FC236}">
                  <a16:creationId xmlns:a16="http://schemas.microsoft.com/office/drawing/2014/main" id="{80273B09-27BB-44CB-AAEE-7B4F53BCFA78}"/>
                </a:ext>
              </a:extLst>
            </p:cNvPr>
            <p:cNvSpPr/>
            <p:nvPr/>
          </p:nvSpPr>
          <p:spPr>
            <a:xfrm>
              <a:off x="3634409" y="4419600"/>
              <a:ext cx="2331826" cy="140081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任意多边形 12">
              <a:extLst>
                <a:ext uri="{FF2B5EF4-FFF2-40B4-BE49-F238E27FC236}">
                  <a16:creationId xmlns:a16="http://schemas.microsoft.com/office/drawing/2014/main" id="{6C7A2CC5-6923-4BB1-987A-36C371BC6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9572" y="5631282"/>
              <a:ext cx="397608" cy="378256"/>
            </a:xfrm>
            <a:custGeom>
              <a:avLst/>
              <a:gdLst>
                <a:gd name="T0" fmla="*/ 0 w 452"/>
                <a:gd name="T1" fmla="*/ 0 h 430"/>
                <a:gd name="T2" fmla="*/ 452 w 452"/>
                <a:gd name="T3" fmla="*/ 0 h 430"/>
                <a:gd name="T4" fmla="*/ 452 w 452"/>
                <a:gd name="T5" fmla="*/ 430 h 430"/>
                <a:gd name="T6" fmla="*/ 0 w 452"/>
                <a:gd name="T7" fmla="*/ 430 h 430"/>
                <a:gd name="T8" fmla="*/ 0 w 452"/>
                <a:gd name="T9" fmla="*/ 0 h 430"/>
                <a:gd name="T10" fmla="*/ 0 w 452"/>
                <a:gd name="T1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2" h="430">
                  <a:moveTo>
                    <a:pt x="0" y="0"/>
                  </a:moveTo>
                  <a:lnTo>
                    <a:pt x="452" y="0"/>
                  </a:lnTo>
                  <a:lnTo>
                    <a:pt x="452" y="430"/>
                  </a:lnTo>
                  <a:lnTo>
                    <a:pt x="0" y="4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文本框 13">
              <a:extLst>
                <a:ext uri="{FF2B5EF4-FFF2-40B4-BE49-F238E27FC236}">
                  <a16:creationId xmlns:a16="http://schemas.microsoft.com/office/drawing/2014/main" id="{2D310C7E-2B0B-4BEC-8A2A-A2408D2C5607}"/>
                </a:ext>
              </a:extLst>
            </p:cNvPr>
            <p:cNvSpPr txBox="1">
              <a:spLocks/>
            </p:cNvSpPr>
            <p:nvPr/>
          </p:nvSpPr>
          <p:spPr>
            <a:xfrm>
              <a:off x="3634409" y="3910940"/>
              <a:ext cx="2331826" cy="508660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文本框 14">
              <a:extLst>
                <a:ext uri="{FF2B5EF4-FFF2-40B4-BE49-F238E27FC236}">
                  <a16:creationId xmlns:a16="http://schemas.microsoft.com/office/drawing/2014/main" id="{182FAF1F-EDDC-48B8-AA2D-D2F54E846B3F}"/>
                </a:ext>
              </a:extLst>
            </p:cNvPr>
            <p:cNvSpPr txBox="1">
              <a:spLocks/>
            </p:cNvSpPr>
            <p:nvPr/>
          </p:nvSpPr>
          <p:spPr>
            <a:xfrm>
              <a:off x="5269572" y="5631282"/>
              <a:ext cx="398376" cy="378256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marL="0" indent="0" algn="ctr">
                <a:buNone/>
              </a:pPr>
              <a:r>
                <a:rPr lang="en-US" sz="14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71" name="矩形 19">
              <a:extLst>
                <a:ext uri="{FF2B5EF4-FFF2-40B4-BE49-F238E27FC236}">
                  <a16:creationId xmlns:a16="http://schemas.microsoft.com/office/drawing/2014/main" id="{22407E2D-CD5D-473F-B15D-467E99797094}"/>
                </a:ext>
              </a:extLst>
            </p:cNvPr>
            <p:cNvSpPr/>
            <p:nvPr/>
          </p:nvSpPr>
          <p:spPr>
            <a:xfrm>
              <a:off x="3634409" y="4531348"/>
              <a:ext cx="2331826" cy="1476076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marL="631825" indent="-90488">
                <a:lnSpc>
                  <a:spcPct val="120000"/>
                </a:lnSpc>
                <a:buFontTx/>
                <a:buChar char="-"/>
              </a:pPr>
              <a:r>
                <a:rPr lang="es-EC" altLang="zh-CN" sz="1100" dirty="0"/>
                <a:t>Rojo</a:t>
              </a:r>
            </a:p>
            <a:p>
              <a:pPr marL="631825" indent="-90488">
                <a:lnSpc>
                  <a:spcPct val="120000"/>
                </a:lnSpc>
                <a:buFontTx/>
                <a:buChar char="-"/>
              </a:pPr>
              <a:r>
                <a:rPr lang="es-EC" altLang="zh-CN" sz="1100" dirty="0"/>
                <a:t>Naranja</a:t>
              </a:r>
            </a:p>
            <a:p>
              <a:pPr marL="631825" indent="-90488">
                <a:lnSpc>
                  <a:spcPct val="120000"/>
                </a:lnSpc>
                <a:buFontTx/>
                <a:buChar char="-"/>
              </a:pPr>
              <a:r>
                <a:rPr lang="es-EC" altLang="zh-CN" sz="1100" dirty="0"/>
                <a:t>Amarillo</a:t>
              </a:r>
            </a:p>
          </p:txBody>
        </p:sp>
      </p:grpSp>
      <p:pic>
        <p:nvPicPr>
          <p:cNvPr id="34" name="Imagen 33">
            <a:extLst>
              <a:ext uri="{FF2B5EF4-FFF2-40B4-BE49-F238E27FC236}">
                <a16:creationId xmlns:a16="http://schemas.microsoft.com/office/drawing/2014/main" id="{48283EB7-5569-4FA5-85D5-C3AE2FA79754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" r="14454" b="5597"/>
          <a:stretch/>
        </p:blipFill>
        <p:spPr bwMode="auto">
          <a:xfrm>
            <a:off x="2555776" y="572467"/>
            <a:ext cx="4145041" cy="20574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6C69F24-1031-470A-BF7B-B2EAF59842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555526"/>
            <a:ext cx="1898947" cy="20743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55B96BB8-80BF-4936-A148-DE7014F2AC0D}"/>
              </a:ext>
            </a:extLst>
          </p:cNvPr>
          <p:cNvSpPr txBox="1"/>
          <p:nvPr/>
        </p:nvSpPr>
        <p:spPr>
          <a:xfrm>
            <a:off x="6966520" y="4845809"/>
            <a:ext cx="228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(Instituto Geográfico Militar, 2017)</a:t>
            </a:r>
            <a:endParaRPr lang="es-EC" sz="1000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346A027-4D45-4C5A-9124-79044C3F4470}"/>
              </a:ext>
            </a:extLst>
          </p:cNvPr>
          <p:cNvSpPr txBox="1"/>
          <p:nvPr/>
        </p:nvSpPr>
        <p:spPr>
          <a:xfrm>
            <a:off x="323528" y="4659982"/>
            <a:ext cx="58495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C" sz="16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Ultima actividad sísmica registrada (abril – agosto, 2015) </a:t>
            </a:r>
          </a:p>
        </p:txBody>
      </p:sp>
    </p:spTree>
    <p:extLst>
      <p:ext uri="{BB962C8B-B14F-4D97-AF65-F5344CB8AC3E}">
        <p14:creationId xmlns:p14="http://schemas.microsoft.com/office/powerpoint/2010/main" val="265887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40000"/>
    </mc:Choice>
    <mc:Fallback xmlns="">
      <p:transition advTm="4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755576" y="171626"/>
            <a:ext cx="619268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s-EC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Introducción – San Juan Bautista de Sangolquí</a:t>
            </a:r>
          </a:p>
        </p:txBody>
      </p:sp>
      <p:sp>
        <p:nvSpPr>
          <p:cNvPr id="22" name="Freeform 14">
            <a:extLst>
              <a:ext uri="{FF2B5EF4-FFF2-40B4-BE49-F238E27FC236}">
                <a16:creationId xmlns:a16="http://schemas.microsoft.com/office/drawing/2014/main" id="{B41FDFBB-8BFF-4509-AE6B-3E2503F21266}"/>
              </a:ext>
            </a:extLst>
          </p:cNvPr>
          <p:cNvSpPr>
            <a:spLocks/>
          </p:cNvSpPr>
          <p:nvPr/>
        </p:nvSpPr>
        <p:spPr bwMode="auto">
          <a:xfrm>
            <a:off x="8460432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5">
            <a:extLst>
              <a:ext uri="{FF2B5EF4-FFF2-40B4-BE49-F238E27FC236}">
                <a16:creationId xmlns:a16="http://schemas.microsoft.com/office/drawing/2014/main" id="{47FD2FCB-E302-43BA-8E89-F7773825CC8F}"/>
              </a:ext>
            </a:extLst>
          </p:cNvPr>
          <p:cNvSpPr>
            <a:spLocks/>
          </p:cNvSpPr>
          <p:nvPr/>
        </p:nvSpPr>
        <p:spPr bwMode="auto">
          <a:xfrm>
            <a:off x="9028153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9048738B-AAA4-4D0C-AC27-B1361D42DC11}"/>
              </a:ext>
            </a:extLst>
          </p:cNvPr>
          <p:cNvSpPr>
            <a:spLocks/>
          </p:cNvSpPr>
          <p:nvPr/>
        </p:nvSpPr>
        <p:spPr bwMode="auto">
          <a:xfrm>
            <a:off x="8592617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48CB7C-C48A-4161-812D-F028C3B1A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73" y="843558"/>
            <a:ext cx="7413035" cy="28910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BF1F61-39DC-4355-BDAD-C66BD0183139}"/>
              </a:ext>
            </a:extLst>
          </p:cNvPr>
          <p:cNvSpPr txBox="1"/>
          <p:nvPr/>
        </p:nvSpPr>
        <p:spPr>
          <a:xfrm>
            <a:off x="755576" y="3921899"/>
            <a:ext cx="76328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488" indent="-90488">
              <a:buFontTx/>
              <a:buChar char="-"/>
            </a:pPr>
            <a:r>
              <a:rPr lang="es-EC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es-EC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bicada, al sur de la Provincia de Pichincha, en el Valle de los Chillos.</a:t>
            </a:r>
          </a:p>
          <a:p>
            <a:pPr marL="90488" indent="-90488">
              <a:buFontTx/>
              <a:buChar char="-"/>
            </a:pPr>
            <a:r>
              <a:rPr lang="es-EC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s-EC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imitada al Norte, Este y Oeste, por el Distrito Metropolitano de Quito, y al Sur por el Cantón Mejía.</a:t>
            </a:r>
          </a:p>
          <a:p>
            <a:pPr marL="90488" indent="-90488">
              <a:buFontTx/>
              <a:buChar char="-"/>
            </a:pPr>
            <a:r>
              <a:rPr lang="es-EC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Zona comercial / Zona vulnerable / Cercanas al río Pita.</a:t>
            </a:r>
          </a:p>
          <a:p>
            <a:pPr marL="90488" indent="-90488">
              <a:buFontTx/>
              <a:buChar char="-"/>
            </a:pPr>
            <a:r>
              <a:rPr lang="es-EC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Perdidas Humanas / Perdidas Económicas/ </a:t>
            </a:r>
            <a:r>
              <a:rPr lang="es-E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cambios en los precios inmobiliarios.</a:t>
            </a:r>
            <a:endParaRPr lang="es-EC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B8B848D-43E0-46A9-96B6-E1AD4FAC363E}"/>
              </a:ext>
            </a:extLst>
          </p:cNvPr>
          <p:cNvSpPr txBox="1"/>
          <p:nvPr/>
        </p:nvSpPr>
        <p:spPr>
          <a:xfrm>
            <a:off x="6697996" y="4837472"/>
            <a:ext cx="2554524" cy="254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(Gobierno Municipal Rumiñahui, 2020)</a:t>
            </a:r>
            <a:endParaRPr lang="es-EC" sz="1000" dirty="0"/>
          </a:p>
        </p:txBody>
      </p:sp>
    </p:spTree>
    <p:extLst>
      <p:ext uri="{BB962C8B-B14F-4D97-AF65-F5344CB8AC3E}">
        <p14:creationId xmlns:p14="http://schemas.microsoft.com/office/powerpoint/2010/main" val="58201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40000"/>
    </mc:Choice>
    <mc:Fallback xmlns="">
      <p:transition advTm="4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8">
            <a:extLst>
              <a:ext uri="{FF2B5EF4-FFF2-40B4-BE49-F238E27FC236}">
                <a16:creationId xmlns:a16="http://schemas.microsoft.com/office/drawing/2014/main" id="{8791CCBE-0F5F-4E64-912A-B8A366227B3A}"/>
              </a:ext>
            </a:extLst>
          </p:cNvPr>
          <p:cNvSpPr>
            <a:spLocks/>
          </p:cNvSpPr>
          <p:nvPr/>
        </p:nvSpPr>
        <p:spPr bwMode="auto">
          <a:xfrm>
            <a:off x="-2301879" y="1539280"/>
            <a:ext cx="4210051" cy="4211638"/>
          </a:xfrm>
          <a:custGeom>
            <a:avLst/>
            <a:gdLst>
              <a:gd name="T0" fmla="*/ 1045 w 2233"/>
              <a:gd name="T1" fmla="*/ 39 h 2233"/>
              <a:gd name="T2" fmla="*/ 1188 w 2233"/>
              <a:gd name="T3" fmla="*/ 39 h 2233"/>
              <a:gd name="T4" fmla="*/ 2193 w 2233"/>
              <a:gd name="T5" fmla="*/ 1044 h 2233"/>
              <a:gd name="T6" fmla="*/ 2193 w 2233"/>
              <a:gd name="T7" fmla="*/ 1188 h 2233"/>
              <a:gd name="T8" fmla="*/ 1188 w 2233"/>
              <a:gd name="T9" fmla="*/ 2193 h 2233"/>
              <a:gd name="T10" fmla="*/ 1045 w 2233"/>
              <a:gd name="T11" fmla="*/ 2193 h 2233"/>
              <a:gd name="T12" fmla="*/ 40 w 2233"/>
              <a:gd name="T13" fmla="*/ 1188 h 2233"/>
              <a:gd name="T14" fmla="*/ 40 w 2233"/>
              <a:gd name="T15" fmla="*/ 1044 h 2233"/>
              <a:gd name="T16" fmla="*/ 1045 w 2233"/>
              <a:gd name="T17" fmla="*/ 39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3" h="2233">
                <a:moveTo>
                  <a:pt x="1045" y="39"/>
                </a:moveTo>
                <a:cubicBezTo>
                  <a:pt x="1084" y="0"/>
                  <a:pt x="1149" y="0"/>
                  <a:pt x="1188" y="39"/>
                </a:cubicBezTo>
                <a:cubicBezTo>
                  <a:pt x="2193" y="1044"/>
                  <a:pt x="2193" y="1044"/>
                  <a:pt x="2193" y="1044"/>
                </a:cubicBezTo>
                <a:cubicBezTo>
                  <a:pt x="2233" y="1084"/>
                  <a:pt x="2233" y="1148"/>
                  <a:pt x="2193" y="1188"/>
                </a:cubicBezTo>
                <a:cubicBezTo>
                  <a:pt x="1188" y="2193"/>
                  <a:pt x="1188" y="2193"/>
                  <a:pt x="1188" y="2193"/>
                </a:cubicBezTo>
                <a:cubicBezTo>
                  <a:pt x="1149" y="2233"/>
                  <a:pt x="1084" y="2233"/>
                  <a:pt x="1045" y="2193"/>
                </a:cubicBezTo>
                <a:cubicBezTo>
                  <a:pt x="40" y="1188"/>
                  <a:pt x="40" y="1188"/>
                  <a:pt x="40" y="1188"/>
                </a:cubicBezTo>
                <a:cubicBezTo>
                  <a:pt x="0" y="1148"/>
                  <a:pt x="0" y="1084"/>
                  <a:pt x="40" y="1044"/>
                </a:cubicBezTo>
                <a:cubicBezTo>
                  <a:pt x="1045" y="39"/>
                  <a:pt x="1045" y="39"/>
                  <a:pt x="1045" y="39"/>
                </a:cubicBezTo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12">
            <a:extLst>
              <a:ext uri="{FF2B5EF4-FFF2-40B4-BE49-F238E27FC236}">
                <a16:creationId xmlns:a16="http://schemas.microsoft.com/office/drawing/2014/main" id="{DB7ACE15-EDAE-44AF-88B5-B5DC9F462D05}"/>
              </a:ext>
            </a:extLst>
          </p:cNvPr>
          <p:cNvSpPr>
            <a:spLocks/>
          </p:cNvSpPr>
          <p:nvPr/>
        </p:nvSpPr>
        <p:spPr bwMode="auto">
          <a:xfrm>
            <a:off x="-1677991" y="3144243"/>
            <a:ext cx="2489200" cy="2489200"/>
          </a:xfrm>
          <a:custGeom>
            <a:avLst/>
            <a:gdLst>
              <a:gd name="T0" fmla="*/ 617 w 1320"/>
              <a:gd name="T1" fmla="*/ 24 h 1320"/>
              <a:gd name="T2" fmla="*/ 702 w 1320"/>
              <a:gd name="T3" fmla="*/ 24 h 1320"/>
              <a:gd name="T4" fmla="*/ 1296 w 1320"/>
              <a:gd name="T5" fmla="*/ 618 h 1320"/>
              <a:gd name="T6" fmla="*/ 1296 w 1320"/>
              <a:gd name="T7" fmla="*/ 702 h 1320"/>
              <a:gd name="T8" fmla="*/ 702 w 1320"/>
              <a:gd name="T9" fmla="*/ 1297 h 1320"/>
              <a:gd name="T10" fmla="*/ 617 w 1320"/>
              <a:gd name="T11" fmla="*/ 1297 h 1320"/>
              <a:gd name="T12" fmla="*/ 23 w 1320"/>
              <a:gd name="T13" fmla="*/ 702 h 1320"/>
              <a:gd name="T14" fmla="*/ 23 w 1320"/>
              <a:gd name="T15" fmla="*/ 618 h 1320"/>
              <a:gd name="T16" fmla="*/ 617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7" y="24"/>
                </a:moveTo>
                <a:cubicBezTo>
                  <a:pt x="641" y="0"/>
                  <a:pt x="679" y="0"/>
                  <a:pt x="702" y="24"/>
                </a:cubicBezTo>
                <a:cubicBezTo>
                  <a:pt x="1296" y="618"/>
                  <a:pt x="1296" y="618"/>
                  <a:pt x="1296" y="618"/>
                </a:cubicBezTo>
                <a:cubicBezTo>
                  <a:pt x="1320" y="641"/>
                  <a:pt x="1320" y="679"/>
                  <a:pt x="1296" y="702"/>
                </a:cubicBezTo>
                <a:cubicBezTo>
                  <a:pt x="702" y="1297"/>
                  <a:pt x="702" y="1297"/>
                  <a:pt x="702" y="1297"/>
                </a:cubicBezTo>
                <a:cubicBezTo>
                  <a:pt x="679" y="1320"/>
                  <a:pt x="641" y="1320"/>
                  <a:pt x="617" y="1297"/>
                </a:cubicBezTo>
                <a:cubicBezTo>
                  <a:pt x="23" y="702"/>
                  <a:pt x="23" y="702"/>
                  <a:pt x="23" y="702"/>
                </a:cubicBezTo>
                <a:cubicBezTo>
                  <a:pt x="0" y="679"/>
                  <a:pt x="0" y="641"/>
                  <a:pt x="23" y="618"/>
                </a:cubicBezTo>
                <a:lnTo>
                  <a:pt x="617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13">
            <a:extLst>
              <a:ext uri="{FF2B5EF4-FFF2-40B4-BE49-F238E27FC236}">
                <a16:creationId xmlns:a16="http://schemas.microsoft.com/office/drawing/2014/main" id="{F228765D-E6CF-4EA3-BE0A-AE8E6D929183}"/>
              </a:ext>
            </a:extLst>
          </p:cNvPr>
          <p:cNvSpPr>
            <a:spLocks/>
          </p:cNvSpPr>
          <p:nvPr/>
        </p:nvSpPr>
        <p:spPr bwMode="auto">
          <a:xfrm>
            <a:off x="-1570041" y="3253780"/>
            <a:ext cx="2271713" cy="2270125"/>
          </a:xfrm>
          <a:custGeom>
            <a:avLst/>
            <a:gdLst>
              <a:gd name="T0" fmla="*/ 603 w 1205"/>
              <a:gd name="T1" fmla="*/ 1204 h 1204"/>
              <a:gd name="T2" fmla="*/ 597 w 1205"/>
              <a:gd name="T3" fmla="*/ 1202 h 1204"/>
              <a:gd name="T4" fmla="*/ 3 w 1205"/>
              <a:gd name="T5" fmla="*/ 608 h 1204"/>
              <a:gd name="T6" fmla="*/ 3 w 1205"/>
              <a:gd name="T7" fmla="*/ 596 h 1204"/>
              <a:gd name="T8" fmla="*/ 597 w 1205"/>
              <a:gd name="T9" fmla="*/ 2 h 1204"/>
              <a:gd name="T10" fmla="*/ 603 w 1205"/>
              <a:gd name="T11" fmla="*/ 0 h 1204"/>
              <a:gd name="T12" fmla="*/ 608 w 1205"/>
              <a:gd name="T13" fmla="*/ 2 h 1204"/>
              <a:gd name="T14" fmla="*/ 1202 w 1205"/>
              <a:gd name="T15" fmla="*/ 596 h 1204"/>
              <a:gd name="T16" fmla="*/ 1202 w 1205"/>
              <a:gd name="T17" fmla="*/ 608 h 1204"/>
              <a:gd name="T18" fmla="*/ 608 w 1205"/>
              <a:gd name="T19" fmla="*/ 1202 h 1204"/>
              <a:gd name="T20" fmla="*/ 603 w 1205"/>
              <a:gd name="T21" fmla="*/ 1204 h 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05" h="1204">
                <a:moveTo>
                  <a:pt x="603" y="1204"/>
                </a:moveTo>
                <a:cubicBezTo>
                  <a:pt x="601" y="1204"/>
                  <a:pt x="599" y="1204"/>
                  <a:pt x="597" y="1202"/>
                </a:cubicBezTo>
                <a:cubicBezTo>
                  <a:pt x="3" y="608"/>
                  <a:pt x="3" y="608"/>
                  <a:pt x="3" y="608"/>
                </a:cubicBezTo>
                <a:cubicBezTo>
                  <a:pt x="0" y="605"/>
                  <a:pt x="0" y="600"/>
                  <a:pt x="3" y="596"/>
                </a:cubicBezTo>
                <a:cubicBezTo>
                  <a:pt x="597" y="2"/>
                  <a:pt x="597" y="2"/>
                  <a:pt x="597" y="2"/>
                </a:cubicBezTo>
                <a:cubicBezTo>
                  <a:pt x="599" y="0"/>
                  <a:pt x="601" y="0"/>
                  <a:pt x="603" y="0"/>
                </a:cubicBezTo>
                <a:cubicBezTo>
                  <a:pt x="604" y="0"/>
                  <a:pt x="606" y="0"/>
                  <a:pt x="608" y="2"/>
                </a:cubicBezTo>
                <a:cubicBezTo>
                  <a:pt x="1202" y="596"/>
                  <a:pt x="1202" y="596"/>
                  <a:pt x="1202" y="596"/>
                </a:cubicBezTo>
                <a:cubicBezTo>
                  <a:pt x="1205" y="600"/>
                  <a:pt x="1205" y="605"/>
                  <a:pt x="1202" y="608"/>
                </a:cubicBezTo>
                <a:cubicBezTo>
                  <a:pt x="608" y="1202"/>
                  <a:pt x="608" y="1202"/>
                  <a:pt x="608" y="1202"/>
                </a:cubicBezTo>
                <a:cubicBezTo>
                  <a:pt x="606" y="1204"/>
                  <a:pt x="604" y="1204"/>
                  <a:pt x="603" y="1204"/>
                </a:cubicBezTo>
                <a:close/>
              </a:path>
            </a:pathLst>
          </a:custGeom>
          <a:solidFill>
            <a:srgbClr val="01A8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14">
            <a:extLst>
              <a:ext uri="{FF2B5EF4-FFF2-40B4-BE49-F238E27FC236}">
                <a16:creationId xmlns:a16="http://schemas.microsoft.com/office/drawing/2014/main" id="{B1FE4F07-7D97-4FFA-B59C-7C98075676D8}"/>
              </a:ext>
            </a:extLst>
          </p:cNvPr>
          <p:cNvSpPr>
            <a:spLocks/>
          </p:cNvSpPr>
          <p:nvPr/>
        </p:nvSpPr>
        <p:spPr bwMode="auto">
          <a:xfrm>
            <a:off x="346071" y="4298355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14">
            <a:extLst>
              <a:ext uri="{FF2B5EF4-FFF2-40B4-BE49-F238E27FC236}">
                <a16:creationId xmlns:a16="http://schemas.microsoft.com/office/drawing/2014/main" id="{9DD8812C-5ACE-4067-9A41-C416C30C7CF7}"/>
              </a:ext>
            </a:extLst>
          </p:cNvPr>
          <p:cNvSpPr>
            <a:spLocks/>
          </p:cNvSpPr>
          <p:nvPr/>
        </p:nvSpPr>
        <p:spPr bwMode="auto">
          <a:xfrm>
            <a:off x="8056266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15">
            <a:extLst>
              <a:ext uri="{FF2B5EF4-FFF2-40B4-BE49-F238E27FC236}">
                <a16:creationId xmlns:a16="http://schemas.microsoft.com/office/drawing/2014/main" id="{0E8D3240-6A59-4AB9-8C53-59D3359FC7CD}"/>
              </a:ext>
            </a:extLst>
          </p:cNvPr>
          <p:cNvSpPr>
            <a:spLocks/>
          </p:cNvSpPr>
          <p:nvPr/>
        </p:nvSpPr>
        <p:spPr bwMode="auto">
          <a:xfrm>
            <a:off x="8623987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16">
            <a:extLst>
              <a:ext uri="{FF2B5EF4-FFF2-40B4-BE49-F238E27FC236}">
                <a16:creationId xmlns:a16="http://schemas.microsoft.com/office/drawing/2014/main" id="{5E24136E-8A6C-4594-8EA1-9D6B269735B0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93843724-7408-480B-8688-D2D7FB2FD649}"/>
              </a:ext>
            </a:extLst>
          </p:cNvPr>
          <p:cNvSpPr/>
          <p:nvPr/>
        </p:nvSpPr>
        <p:spPr>
          <a:xfrm>
            <a:off x="1908172" y="1539280"/>
            <a:ext cx="55441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altLang="zh-CN" sz="6000" b="1" spc="300" dirty="0">
                <a:latin typeface="Agency FB" panose="020B0503020202020204" pitchFamily="34" charset="0"/>
                <a:cs typeface="+mn-ea"/>
                <a:sym typeface="+mn-lt"/>
              </a:rPr>
              <a:t>Justificación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11170EA-1FF6-4583-8DBA-498300AD3E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1"/>
          <a:stretch/>
        </p:blipFill>
        <p:spPr>
          <a:xfrm>
            <a:off x="3275856" y="2785615"/>
            <a:ext cx="2750124" cy="194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6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55576" y="621683"/>
            <a:ext cx="474345" cy="4743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4" name="组合 13"/>
          <p:cNvGrpSpPr/>
          <p:nvPr/>
        </p:nvGrpSpPr>
        <p:grpSpPr>
          <a:xfrm>
            <a:off x="1013898" y="843558"/>
            <a:ext cx="3630110" cy="3960440"/>
            <a:chOff x="1829371" y="1096028"/>
            <a:chExt cx="3326130" cy="3326130"/>
          </a:xfrm>
        </p:grpSpPr>
        <p:sp>
          <p:nvSpPr>
            <p:cNvPr id="4" name="矩形 3"/>
            <p:cNvSpPr/>
            <p:nvPr/>
          </p:nvSpPr>
          <p:spPr>
            <a:xfrm>
              <a:off x="1829371" y="1096028"/>
              <a:ext cx="3326130" cy="33261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文本框 7"/>
            <p:cNvSpPr txBox="1"/>
            <p:nvPr/>
          </p:nvSpPr>
          <p:spPr>
            <a:xfrm>
              <a:off x="2655405" y="1700779"/>
              <a:ext cx="1906292" cy="304010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 marL="171450" indent="-171450" defTabSz="914378">
                <a:lnSpc>
                  <a:spcPct val="120000"/>
                </a:lnSpc>
                <a:buFontTx/>
                <a:buChar char="-"/>
                <a:defRPr/>
              </a:pPr>
              <a:r>
                <a:rPr lang="es-EC" altLang="zh-CN" sz="1100" dirty="0">
                  <a:solidFill>
                    <a:schemeClr val="bg1"/>
                  </a:solidFill>
                </a:rPr>
                <a:t>Permanentes</a:t>
              </a:r>
            </a:p>
            <a:p>
              <a:pPr marL="171450" indent="-171450" defTabSz="914378">
                <a:lnSpc>
                  <a:spcPct val="120000"/>
                </a:lnSpc>
                <a:buFontTx/>
                <a:buChar char="-"/>
                <a:defRPr/>
              </a:pPr>
              <a:r>
                <a:rPr lang="es-EC" altLang="zh-CN" sz="1100" dirty="0">
                  <a:solidFill>
                    <a:schemeClr val="bg1"/>
                  </a:solidFill>
                </a:rPr>
                <a:t>Temporales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8" name="文本框 8"/>
            <p:cNvSpPr txBox="1"/>
            <p:nvPr/>
          </p:nvSpPr>
          <p:spPr>
            <a:xfrm>
              <a:off x="2648331" y="1277453"/>
              <a:ext cx="1906292" cy="42853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defTabSz="914378">
                <a:defRPr/>
              </a:pPr>
              <a:r>
                <a:rPr lang="es-EC" altLang="zh-CN" sz="2000" b="1" dirty="0">
                  <a:solidFill>
                    <a:schemeClr val="bg1"/>
                  </a:solidFill>
                </a:rPr>
                <a:t>Daños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文本框 9"/>
            <p:cNvSpPr txBox="1"/>
            <p:nvPr/>
          </p:nvSpPr>
          <p:spPr>
            <a:xfrm>
              <a:off x="2648331" y="2727221"/>
              <a:ext cx="1906292" cy="304010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 marL="171450" indent="-171450" defTabSz="914378">
                <a:lnSpc>
                  <a:spcPct val="120000"/>
                </a:lnSpc>
                <a:buFontTx/>
                <a:buChar char="-"/>
                <a:defRPr/>
              </a:pPr>
              <a:r>
                <a:rPr lang="es-EC" altLang="zh-CN" sz="1100" dirty="0">
                  <a:solidFill>
                    <a:schemeClr val="bg1"/>
                  </a:solidFill>
                </a:rPr>
                <a:t>Vidas Humanas</a:t>
              </a:r>
            </a:p>
            <a:p>
              <a:pPr marL="171450" indent="-171450" defTabSz="914378">
                <a:lnSpc>
                  <a:spcPct val="120000"/>
                </a:lnSpc>
                <a:buFontTx/>
                <a:buChar char="-"/>
                <a:defRPr/>
              </a:pPr>
              <a:r>
                <a:rPr lang="es-EC" altLang="zh-CN" sz="1100" dirty="0">
                  <a:solidFill>
                    <a:schemeClr val="bg1"/>
                  </a:solidFill>
                </a:rPr>
                <a:t>Económicas</a:t>
              </a:r>
            </a:p>
          </p:txBody>
        </p:sp>
        <p:sp>
          <p:nvSpPr>
            <p:cNvPr id="10" name="文本框 10"/>
            <p:cNvSpPr txBox="1"/>
            <p:nvPr/>
          </p:nvSpPr>
          <p:spPr>
            <a:xfrm>
              <a:off x="2655405" y="2179374"/>
              <a:ext cx="1906292" cy="42853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defTabSz="914378">
                <a:defRPr/>
              </a:pPr>
              <a:r>
                <a:rPr lang="es-EC" altLang="zh-CN" sz="2000" b="1" dirty="0">
                  <a:solidFill>
                    <a:schemeClr val="bg1"/>
                  </a:solidFill>
                </a:rPr>
                <a:t>Perdidas</a:t>
              </a: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755576" y="171626"/>
            <a:ext cx="3326130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s-EC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Justificación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717F95F-72BE-4CD4-892E-E2D6B2EFB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89483"/>
            <a:ext cx="3960440" cy="3502547"/>
          </a:xfrm>
          <a:prstGeom prst="rect">
            <a:avLst/>
          </a:prstGeom>
        </p:spPr>
      </p:pic>
      <p:sp>
        <p:nvSpPr>
          <p:cNvPr id="16" name="Freeform: Shape 33">
            <a:extLst>
              <a:ext uri="{FF2B5EF4-FFF2-40B4-BE49-F238E27FC236}">
                <a16:creationId xmlns:a16="http://schemas.microsoft.com/office/drawing/2014/main" id="{FB2C238C-E68A-4B12-B20F-2B5DAAF3E9F0}"/>
              </a:ext>
            </a:extLst>
          </p:cNvPr>
          <p:cNvSpPr>
            <a:spLocks/>
          </p:cNvSpPr>
          <p:nvPr/>
        </p:nvSpPr>
        <p:spPr bwMode="auto">
          <a:xfrm>
            <a:off x="1403648" y="2211710"/>
            <a:ext cx="303361" cy="284161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Freeform: Shape 32">
            <a:extLst>
              <a:ext uri="{FF2B5EF4-FFF2-40B4-BE49-F238E27FC236}">
                <a16:creationId xmlns:a16="http://schemas.microsoft.com/office/drawing/2014/main" id="{99B541D1-D509-4EC5-8D2C-7E90D84F388A}"/>
              </a:ext>
            </a:extLst>
          </p:cNvPr>
          <p:cNvSpPr>
            <a:spLocks/>
          </p:cNvSpPr>
          <p:nvPr/>
        </p:nvSpPr>
        <p:spPr bwMode="auto">
          <a:xfrm>
            <a:off x="1331640" y="1203598"/>
            <a:ext cx="378880" cy="284161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文本框 10">
            <a:extLst>
              <a:ext uri="{FF2B5EF4-FFF2-40B4-BE49-F238E27FC236}">
                <a16:creationId xmlns:a16="http://schemas.microsoft.com/office/drawing/2014/main" id="{98CF2F6C-301F-4EC6-B7EE-E3FFAF0FC411}"/>
              </a:ext>
            </a:extLst>
          </p:cNvPr>
          <p:cNvSpPr txBox="1"/>
          <p:nvPr/>
        </p:nvSpPr>
        <p:spPr>
          <a:xfrm>
            <a:off x="1907704" y="3429648"/>
            <a:ext cx="2080511" cy="510254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defTabSz="914378">
              <a:defRPr/>
            </a:pPr>
            <a:r>
              <a:rPr lang="es-EC" altLang="zh-CN" sz="2000" b="1" dirty="0">
                <a:solidFill>
                  <a:schemeClr val="bg1"/>
                </a:solidFill>
              </a:rPr>
              <a:t>Propiedades</a:t>
            </a:r>
          </a:p>
        </p:txBody>
      </p:sp>
      <p:sp>
        <p:nvSpPr>
          <p:cNvPr id="20" name="文本框 9">
            <a:extLst>
              <a:ext uri="{FF2B5EF4-FFF2-40B4-BE49-F238E27FC236}">
                <a16:creationId xmlns:a16="http://schemas.microsoft.com/office/drawing/2014/main" id="{644D0DD3-1500-438C-B465-5364BC3DD204}"/>
              </a:ext>
            </a:extLst>
          </p:cNvPr>
          <p:cNvSpPr txBox="1"/>
          <p:nvPr/>
        </p:nvSpPr>
        <p:spPr>
          <a:xfrm>
            <a:off x="1987433" y="3937956"/>
            <a:ext cx="2360822" cy="3619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marL="171450" indent="-171450" defTabSz="914378">
              <a:lnSpc>
                <a:spcPct val="120000"/>
              </a:lnSpc>
              <a:buFontTx/>
              <a:buChar char="-"/>
              <a:defRPr/>
            </a:pPr>
            <a:r>
              <a:rPr lang="es-EC" altLang="zh-CN" sz="1100" dirty="0">
                <a:solidFill>
                  <a:schemeClr val="bg1"/>
                </a:solidFill>
              </a:rPr>
              <a:t>Oferta / Demanda (precio).</a:t>
            </a:r>
          </a:p>
          <a:p>
            <a:pPr marL="171450" indent="-171450" defTabSz="914378">
              <a:lnSpc>
                <a:spcPct val="120000"/>
              </a:lnSpc>
              <a:buFontTx/>
              <a:buChar char="-"/>
              <a:defRPr/>
            </a:pPr>
            <a:r>
              <a:rPr lang="es-EC" altLang="zh-CN" sz="1100" dirty="0">
                <a:solidFill>
                  <a:schemeClr val="bg1"/>
                </a:solidFill>
              </a:rPr>
              <a:t>Mercado inmobiliario (zonas vulnerables. </a:t>
            </a:r>
          </a:p>
        </p:txBody>
      </p:sp>
      <p:pic>
        <p:nvPicPr>
          <p:cNvPr id="21" name="Gráfico 20" descr="Escena suburbana">
            <a:extLst>
              <a:ext uri="{FF2B5EF4-FFF2-40B4-BE49-F238E27FC236}">
                <a16:creationId xmlns:a16="http://schemas.microsoft.com/office/drawing/2014/main" id="{E3CDE341-98A5-4CFD-88A2-B55A4BD7BD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31640" y="3441368"/>
            <a:ext cx="498534" cy="49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41000"/>
    </mc:Choice>
    <mc:Fallback xmlns="">
      <p:transition advTm="44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7779"/>
      </a:accent1>
      <a:accent2>
        <a:srgbClr val="262626"/>
      </a:accent2>
      <a:accent3>
        <a:srgbClr val="007779"/>
      </a:accent3>
      <a:accent4>
        <a:srgbClr val="262626"/>
      </a:accent4>
      <a:accent5>
        <a:srgbClr val="007779"/>
      </a:accent5>
      <a:accent6>
        <a:srgbClr val="262626"/>
      </a:accent6>
      <a:hlink>
        <a:srgbClr val="007779"/>
      </a:hlink>
      <a:folHlink>
        <a:srgbClr val="2626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07779"/>
    </a:accent1>
    <a:accent2>
      <a:srgbClr val="262626"/>
    </a:accent2>
    <a:accent3>
      <a:srgbClr val="007779"/>
    </a:accent3>
    <a:accent4>
      <a:srgbClr val="262626"/>
    </a:accent4>
    <a:accent5>
      <a:srgbClr val="007779"/>
    </a:accent5>
    <a:accent6>
      <a:srgbClr val="262626"/>
    </a:accent6>
    <a:hlink>
      <a:srgbClr val="007779"/>
    </a:hlink>
    <a:folHlink>
      <a:srgbClr val="262626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07779"/>
    </a:accent1>
    <a:accent2>
      <a:srgbClr val="262626"/>
    </a:accent2>
    <a:accent3>
      <a:srgbClr val="007779"/>
    </a:accent3>
    <a:accent4>
      <a:srgbClr val="262626"/>
    </a:accent4>
    <a:accent5>
      <a:srgbClr val="007779"/>
    </a:accent5>
    <a:accent6>
      <a:srgbClr val="262626"/>
    </a:accent6>
    <a:hlink>
      <a:srgbClr val="007779"/>
    </a:hlink>
    <a:folHlink>
      <a:srgbClr val="262626"/>
    </a:folHlink>
  </a:clrScheme>
</a:themeOverride>
</file>

<file path=ppt/theme/themeOverride1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07779"/>
    </a:accent1>
    <a:accent2>
      <a:srgbClr val="262626"/>
    </a:accent2>
    <a:accent3>
      <a:srgbClr val="007779"/>
    </a:accent3>
    <a:accent4>
      <a:srgbClr val="262626"/>
    </a:accent4>
    <a:accent5>
      <a:srgbClr val="007779"/>
    </a:accent5>
    <a:accent6>
      <a:srgbClr val="262626"/>
    </a:accent6>
    <a:hlink>
      <a:srgbClr val="007779"/>
    </a:hlink>
    <a:folHlink>
      <a:srgbClr val="262626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07779"/>
    </a:accent1>
    <a:accent2>
      <a:srgbClr val="262626"/>
    </a:accent2>
    <a:accent3>
      <a:srgbClr val="007779"/>
    </a:accent3>
    <a:accent4>
      <a:srgbClr val="262626"/>
    </a:accent4>
    <a:accent5>
      <a:srgbClr val="007779"/>
    </a:accent5>
    <a:accent6>
      <a:srgbClr val="262626"/>
    </a:accent6>
    <a:hlink>
      <a:srgbClr val="007779"/>
    </a:hlink>
    <a:folHlink>
      <a:srgbClr val="262626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07779"/>
    </a:accent1>
    <a:accent2>
      <a:srgbClr val="262626"/>
    </a:accent2>
    <a:accent3>
      <a:srgbClr val="007779"/>
    </a:accent3>
    <a:accent4>
      <a:srgbClr val="262626"/>
    </a:accent4>
    <a:accent5>
      <a:srgbClr val="007779"/>
    </a:accent5>
    <a:accent6>
      <a:srgbClr val="262626"/>
    </a:accent6>
    <a:hlink>
      <a:srgbClr val="007779"/>
    </a:hlink>
    <a:folHlink>
      <a:srgbClr val="262626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07779"/>
    </a:accent1>
    <a:accent2>
      <a:srgbClr val="262626"/>
    </a:accent2>
    <a:accent3>
      <a:srgbClr val="007779"/>
    </a:accent3>
    <a:accent4>
      <a:srgbClr val="262626"/>
    </a:accent4>
    <a:accent5>
      <a:srgbClr val="007779"/>
    </a:accent5>
    <a:accent6>
      <a:srgbClr val="262626"/>
    </a:accent6>
    <a:hlink>
      <a:srgbClr val="007779"/>
    </a:hlink>
    <a:folHlink>
      <a:srgbClr val="262626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07779"/>
    </a:accent1>
    <a:accent2>
      <a:srgbClr val="262626"/>
    </a:accent2>
    <a:accent3>
      <a:srgbClr val="007779"/>
    </a:accent3>
    <a:accent4>
      <a:srgbClr val="262626"/>
    </a:accent4>
    <a:accent5>
      <a:srgbClr val="007779"/>
    </a:accent5>
    <a:accent6>
      <a:srgbClr val="262626"/>
    </a:accent6>
    <a:hlink>
      <a:srgbClr val="007779"/>
    </a:hlink>
    <a:folHlink>
      <a:srgbClr val="262626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07779"/>
    </a:accent1>
    <a:accent2>
      <a:srgbClr val="262626"/>
    </a:accent2>
    <a:accent3>
      <a:srgbClr val="007779"/>
    </a:accent3>
    <a:accent4>
      <a:srgbClr val="262626"/>
    </a:accent4>
    <a:accent5>
      <a:srgbClr val="007779"/>
    </a:accent5>
    <a:accent6>
      <a:srgbClr val="262626"/>
    </a:accent6>
    <a:hlink>
      <a:srgbClr val="007779"/>
    </a:hlink>
    <a:folHlink>
      <a:srgbClr val="262626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12802</TotalTime>
  <Words>1491</Words>
  <Application>Microsoft Office PowerPoint</Application>
  <PresentationFormat>Presentación en pantalla (16:9)</PresentationFormat>
  <Paragraphs>331</Paragraphs>
  <Slides>35</Slides>
  <Notes>35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3" baseType="lpstr">
      <vt:lpstr>微软雅黑</vt:lpstr>
      <vt:lpstr>微软雅黑</vt:lpstr>
      <vt:lpstr>Agency FB</vt:lpstr>
      <vt:lpstr>Arial</vt:lpstr>
      <vt:lpstr>Calibri</vt:lpstr>
      <vt:lpstr>Times New Roman</vt:lpstr>
      <vt:lpstr>Office 主题​​</vt:lpstr>
      <vt:lpstr>Document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Adriana Jiménez</dc:creator>
  <cp:lastModifiedBy>Adriana Jiménez</cp:lastModifiedBy>
  <cp:revision>1408</cp:revision>
  <dcterms:created xsi:type="dcterms:W3CDTF">2015-04-24T01:01:13Z</dcterms:created>
  <dcterms:modified xsi:type="dcterms:W3CDTF">2021-09-15T20:26:19Z</dcterms:modified>
</cp:coreProperties>
</file>