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4" r:id="rId13"/>
    <p:sldId id="285" r:id="rId14"/>
    <p:sldId id="286" r:id="rId15"/>
    <p:sldId id="270" r:id="rId16"/>
    <p:sldId id="271" r:id="rId17"/>
    <p:sldId id="267" r:id="rId18"/>
    <p:sldId id="272" r:id="rId19"/>
    <p:sldId id="273" r:id="rId20"/>
    <p:sldId id="274" r:id="rId21"/>
    <p:sldId id="276" r:id="rId22"/>
    <p:sldId id="277" r:id="rId23"/>
    <p:sldId id="278" r:id="rId24"/>
    <p:sldId id="279" r:id="rId25"/>
    <p:sldId id="280" r:id="rId26"/>
    <p:sldId id="281" r:id="rId27"/>
    <p:sldId id="282" r:id="rId28"/>
    <p:sldId id="283" r:id="rId29"/>
    <p:sldId id="268"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10463D66-E70B-4C9F-AA6E-717752296008}">
          <p14:sldIdLst>
            <p14:sldId id="256"/>
          </p14:sldIdLst>
        </p14:section>
        <p14:section name="Introducción" id="{C0761171-4AEF-49D5-8040-ECA8995F994B}">
          <p14:sldIdLst>
            <p14:sldId id="257"/>
          </p14:sldIdLst>
        </p14:section>
        <p14:section name="Objetivos" id="{8B9B6CBD-64D7-4CFA-9E86-6477B07E607B}">
          <p14:sldIdLst>
            <p14:sldId id="258"/>
            <p14:sldId id="259"/>
          </p14:sldIdLst>
        </p14:section>
        <p14:section name="Hipótesis" id="{6697EBC8-9ADF-4D65-AAE7-50876DD9C1C1}">
          <p14:sldIdLst>
            <p14:sldId id="260"/>
          </p14:sldIdLst>
        </p14:section>
        <p14:section name="Materiales y métodos" id="{17AD501C-8736-4BE9-A067-5E0E6E744C21}">
          <p14:sldIdLst>
            <p14:sldId id="261"/>
            <p14:sldId id="262"/>
            <p14:sldId id="263"/>
            <p14:sldId id="264"/>
            <p14:sldId id="265"/>
            <p14:sldId id="266"/>
            <p14:sldId id="284"/>
            <p14:sldId id="285"/>
            <p14:sldId id="286"/>
            <p14:sldId id="270"/>
            <p14:sldId id="271"/>
            <p14:sldId id="267"/>
            <p14:sldId id="272"/>
            <p14:sldId id="273"/>
            <p14:sldId id="274"/>
            <p14:sldId id="276"/>
            <p14:sldId id="277"/>
            <p14:sldId id="278"/>
            <p14:sldId id="279"/>
            <p14:sldId id="280"/>
            <p14:sldId id="281"/>
            <p14:sldId id="282"/>
            <p14:sldId id="283"/>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86A332-C1AE-4B67-B004-001C4DD4D36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C"/>
        </a:p>
      </dgm:t>
    </dgm:pt>
    <dgm:pt modelId="{B8F80333-B7CA-46E9-AA3A-8F67D6A601FF}">
      <dgm:prSet phldrT="[Texto]"/>
      <dgm:spPr/>
      <dgm:t>
        <a:bodyPr/>
        <a:lstStyle/>
        <a:p>
          <a:pPr algn="just">
            <a:lnSpc>
              <a:spcPct val="150000"/>
            </a:lnSpc>
          </a:pPr>
          <a:r>
            <a:rPr lang="es-EC" dirty="0" smtClean="0">
              <a:solidFill>
                <a:schemeClr val="tx1"/>
              </a:solidFill>
              <a:latin typeface="Arial" panose="020B0604020202020204" pitchFamily="34" charset="0"/>
              <a:cs typeface="Arial" panose="020B0604020202020204" pitchFamily="34" charset="0"/>
            </a:rPr>
            <a:t>El principio </a:t>
          </a:r>
          <a:r>
            <a:rPr lang="es-EC" dirty="0" err="1" smtClean="0">
              <a:solidFill>
                <a:schemeClr val="tx1"/>
              </a:solidFill>
              <a:latin typeface="Arial" panose="020B0604020202020204" pitchFamily="34" charset="0"/>
              <a:cs typeface="Arial" panose="020B0604020202020204" pitchFamily="34" charset="0"/>
            </a:rPr>
            <a:t>bioactivo</a:t>
          </a:r>
          <a:r>
            <a:rPr lang="es-EC" dirty="0" smtClean="0">
              <a:solidFill>
                <a:schemeClr val="tx1"/>
              </a:solidFill>
              <a:latin typeface="Arial" panose="020B0604020202020204" pitchFamily="34" charset="0"/>
              <a:cs typeface="Arial" panose="020B0604020202020204" pitchFamily="34" charset="0"/>
            </a:rPr>
            <a:t> de las plantas ha tomado gran interés por parte de los investigadores ya que estos componentes  son altamente antibacterianos en especial de las plantas del género (</a:t>
          </a:r>
          <a:r>
            <a:rPr lang="es-EC" i="1" dirty="0" err="1" smtClean="0">
              <a:solidFill>
                <a:schemeClr val="tx1"/>
              </a:solidFill>
              <a:latin typeface="Arial" panose="020B0604020202020204" pitchFamily="34" charset="0"/>
              <a:cs typeface="Arial" panose="020B0604020202020204" pitchFamily="34" charset="0"/>
            </a:rPr>
            <a:t>Capsicum</a:t>
          </a:r>
          <a:r>
            <a:rPr lang="es-EC" dirty="0" smtClean="0">
              <a:solidFill>
                <a:schemeClr val="tx1"/>
              </a:solidFill>
              <a:latin typeface="Arial" panose="020B0604020202020204" pitchFamily="34" charset="0"/>
              <a:cs typeface="Arial" panose="020B0604020202020204" pitchFamily="34" charset="0"/>
            </a:rPr>
            <a:t>)  por la presencia de </a:t>
          </a:r>
          <a:r>
            <a:rPr lang="es-EC" dirty="0" err="1" smtClean="0">
              <a:solidFill>
                <a:schemeClr val="tx1"/>
              </a:solidFill>
              <a:latin typeface="Arial" panose="020B0604020202020204" pitchFamily="34" charset="0"/>
              <a:cs typeface="Arial" panose="020B0604020202020204" pitchFamily="34" charset="0"/>
            </a:rPr>
            <a:t>capasaicionides</a:t>
          </a:r>
          <a:r>
            <a:rPr lang="es-EC" dirty="0" smtClean="0">
              <a:solidFill>
                <a:schemeClr val="tx1"/>
              </a:solidFill>
              <a:latin typeface="Arial" panose="020B0604020202020204" pitchFamily="34" charset="0"/>
              <a:cs typeface="Arial" panose="020B0604020202020204" pitchFamily="34" charset="0"/>
            </a:rPr>
            <a:t> (</a:t>
          </a:r>
          <a:r>
            <a:rPr lang="es-EC" dirty="0" err="1" smtClean="0">
              <a:solidFill>
                <a:schemeClr val="tx1"/>
              </a:solidFill>
              <a:latin typeface="Arial" panose="020B0604020202020204" pitchFamily="34" charset="0"/>
              <a:cs typeface="Arial" panose="020B0604020202020204" pitchFamily="34" charset="0"/>
            </a:rPr>
            <a:t>Colivet</a:t>
          </a:r>
          <a:r>
            <a:rPr lang="es-EC" dirty="0" smtClean="0">
              <a:solidFill>
                <a:schemeClr val="tx1"/>
              </a:solidFill>
              <a:latin typeface="Arial" panose="020B0604020202020204" pitchFamily="34" charset="0"/>
              <a:cs typeface="Arial" panose="020B0604020202020204" pitchFamily="34" charset="0"/>
            </a:rPr>
            <a:t>, Belloso, &amp; Hurtado, 2006). </a:t>
          </a:r>
          <a:endParaRPr lang="es-EC" dirty="0">
            <a:solidFill>
              <a:schemeClr val="tx1"/>
            </a:solidFill>
            <a:latin typeface="Arial" panose="020B0604020202020204" pitchFamily="34" charset="0"/>
            <a:cs typeface="Arial" panose="020B0604020202020204" pitchFamily="34" charset="0"/>
          </a:endParaRPr>
        </a:p>
      </dgm:t>
    </dgm:pt>
    <dgm:pt modelId="{AE686DFE-7342-4A16-B39C-C75545010AA3}" type="parTrans" cxnId="{D4CB8F56-118F-4E59-99B6-781E244F78C1}">
      <dgm:prSet/>
      <dgm:spPr/>
      <dgm:t>
        <a:bodyPr/>
        <a:lstStyle/>
        <a:p>
          <a:endParaRPr lang="es-EC"/>
        </a:p>
      </dgm:t>
    </dgm:pt>
    <dgm:pt modelId="{79EE612A-28CA-46A7-A344-9A6D055807A7}" type="sibTrans" cxnId="{D4CB8F56-118F-4E59-99B6-781E244F78C1}">
      <dgm:prSet/>
      <dgm:spPr/>
      <dgm:t>
        <a:bodyPr/>
        <a:lstStyle/>
        <a:p>
          <a:endParaRPr lang="es-EC"/>
        </a:p>
      </dgm:t>
    </dgm:pt>
    <dgm:pt modelId="{4C3FDFB4-DBF9-4A70-8057-6CD4E3ED738E}">
      <dgm:prSet/>
      <dgm:spPr/>
      <dgm:t>
        <a:bodyPr/>
        <a:lstStyle/>
        <a:p>
          <a:pPr algn="just">
            <a:lnSpc>
              <a:spcPct val="150000"/>
            </a:lnSpc>
          </a:pPr>
          <a:r>
            <a:rPr lang="es-EC" dirty="0" smtClean="0">
              <a:solidFill>
                <a:schemeClr val="tx1"/>
              </a:solidFill>
              <a:latin typeface="Arial" panose="020B0604020202020204" pitchFamily="34" charset="0"/>
              <a:cs typeface="Arial" panose="020B0604020202020204" pitchFamily="34" charset="0"/>
            </a:rPr>
            <a:t>Producto Interno Bruto (PIB) ecuatoriano alcanzó un crecimiento interanual de 0,6%, totalizando 17.921 millones de dólares constantes, dónde el cultivo del ají forma parte del 4,3% de dicho incremento (Banco Central del Ecuador, 2019).</a:t>
          </a:r>
          <a:endParaRPr lang="es-EC" dirty="0">
            <a:solidFill>
              <a:schemeClr val="tx1"/>
            </a:solidFill>
            <a:latin typeface="Arial" panose="020B0604020202020204" pitchFamily="34" charset="0"/>
            <a:cs typeface="Arial" panose="020B0604020202020204" pitchFamily="34" charset="0"/>
          </a:endParaRPr>
        </a:p>
      </dgm:t>
    </dgm:pt>
    <dgm:pt modelId="{F51013A8-6066-47A4-A024-A2F60BB3DA39}" type="parTrans" cxnId="{8455FDF2-9D97-4451-B2E5-35853DE7FEA2}">
      <dgm:prSet/>
      <dgm:spPr/>
      <dgm:t>
        <a:bodyPr/>
        <a:lstStyle/>
        <a:p>
          <a:endParaRPr lang="es-EC"/>
        </a:p>
      </dgm:t>
    </dgm:pt>
    <dgm:pt modelId="{C07D9EA1-D17B-4C29-8477-69AE2B58B574}" type="sibTrans" cxnId="{8455FDF2-9D97-4451-B2E5-35853DE7FEA2}">
      <dgm:prSet/>
      <dgm:spPr/>
      <dgm:t>
        <a:bodyPr/>
        <a:lstStyle/>
        <a:p>
          <a:endParaRPr lang="es-EC"/>
        </a:p>
      </dgm:t>
    </dgm:pt>
    <dgm:pt modelId="{65B54225-4F1A-4260-B074-01C8DBA05AFA}">
      <dgm:prSet custT="1"/>
      <dgm:spPr/>
      <dgm:t>
        <a:bodyPr/>
        <a:lstStyle/>
        <a:p>
          <a:pPr>
            <a:lnSpc>
              <a:spcPct val="150000"/>
            </a:lnSpc>
          </a:pPr>
          <a:r>
            <a:rPr lang="es-EC" sz="2000" dirty="0" smtClean="0">
              <a:solidFill>
                <a:schemeClr val="tx1"/>
              </a:solidFill>
              <a:effectLst/>
              <a:latin typeface="Arial" panose="020B0604020202020204" pitchFamily="34" charset="0"/>
              <a:ea typeface="Calibri" panose="020F0502020204030204" pitchFamily="34" charset="0"/>
            </a:rPr>
            <a:t>El cultivo de ají en el Ecuador es una actividad que desempeña gran interés económico, gracias a su alto nivel de adaptabilidad y producción </a:t>
          </a:r>
          <a:r>
            <a:rPr lang="es-EC" sz="2000" dirty="0" smtClean="0">
              <a:solidFill>
                <a:schemeClr val="tx1"/>
              </a:solidFill>
              <a:latin typeface="Arial" panose="020B0604020202020204" pitchFamily="34" charset="0"/>
              <a:cs typeface="Arial" panose="020B0604020202020204" pitchFamily="34" charset="0"/>
            </a:rPr>
            <a:t>(Salazar, 2001)</a:t>
          </a:r>
          <a:r>
            <a:rPr lang="es-EC" sz="20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s-EC" sz="2000" dirty="0">
            <a:solidFill>
              <a:schemeClr val="tx1"/>
            </a:solidFill>
            <a:latin typeface="Arial" panose="020B0604020202020204" pitchFamily="34" charset="0"/>
            <a:cs typeface="Arial" panose="020B0604020202020204" pitchFamily="34" charset="0"/>
          </a:endParaRPr>
        </a:p>
      </dgm:t>
    </dgm:pt>
    <dgm:pt modelId="{CB4CA96A-42A5-4508-94DC-E3B19CCD1D78}" type="parTrans" cxnId="{A9DE6ED5-1E92-4F16-8E9F-424A97E60ABA}">
      <dgm:prSet/>
      <dgm:spPr/>
      <dgm:t>
        <a:bodyPr/>
        <a:lstStyle/>
        <a:p>
          <a:endParaRPr lang="es-EC"/>
        </a:p>
      </dgm:t>
    </dgm:pt>
    <dgm:pt modelId="{47E13D20-F5AE-4954-B2EC-D6E82ADD3FAF}" type="sibTrans" cxnId="{A9DE6ED5-1E92-4F16-8E9F-424A97E60ABA}">
      <dgm:prSet/>
      <dgm:spPr/>
      <dgm:t>
        <a:bodyPr/>
        <a:lstStyle/>
        <a:p>
          <a:endParaRPr lang="es-EC"/>
        </a:p>
      </dgm:t>
    </dgm:pt>
    <dgm:pt modelId="{52DA60EB-B23C-4F33-8034-8FBC61F14B7C}" type="pres">
      <dgm:prSet presAssocID="{EE86A332-C1AE-4B67-B004-001C4DD4D366}" presName="Name0" presStyleCnt="0">
        <dgm:presLayoutVars>
          <dgm:chMax val="7"/>
          <dgm:chPref val="7"/>
          <dgm:dir/>
        </dgm:presLayoutVars>
      </dgm:prSet>
      <dgm:spPr/>
      <dgm:t>
        <a:bodyPr/>
        <a:lstStyle/>
        <a:p>
          <a:endParaRPr lang="es-EC"/>
        </a:p>
      </dgm:t>
    </dgm:pt>
    <dgm:pt modelId="{335149A7-E380-4446-A7B8-CC280ABCD088}" type="pres">
      <dgm:prSet presAssocID="{EE86A332-C1AE-4B67-B004-001C4DD4D366}" presName="Name1" presStyleCnt="0"/>
      <dgm:spPr/>
    </dgm:pt>
    <dgm:pt modelId="{CFAC4520-428D-42F6-8B4A-60A8A2C55B09}" type="pres">
      <dgm:prSet presAssocID="{EE86A332-C1AE-4B67-B004-001C4DD4D366}" presName="cycle" presStyleCnt="0"/>
      <dgm:spPr/>
    </dgm:pt>
    <dgm:pt modelId="{BE3E5CE3-9A48-4548-94B0-A8C3F03FCDD9}" type="pres">
      <dgm:prSet presAssocID="{EE86A332-C1AE-4B67-B004-001C4DD4D366}" presName="srcNode" presStyleLbl="node1" presStyleIdx="0" presStyleCnt="3"/>
      <dgm:spPr/>
    </dgm:pt>
    <dgm:pt modelId="{545EC1A9-44CC-4823-BC03-197A2740AD1D}" type="pres">
      <dgm:prSet presAssocID="{EE86A332-C1AE-4B67-B004-001C4DD4D366}" presName="conn" presStyleLbl="parChTrans1D2" presStyleIdx="0" presStyleCnt="1"/>
      <dgm:spPr/>
      <dgm:t>
        <a:bodyPr/>
        <a:lstStyle/>
        <a:p>
          <a:endParaRPr lang="es-EC"/>
        </a:p>
      </dgm:t>
    </dgm:pt>
    <dgm:pt modelId="{D944F4A4-4365-4F71-AB52-692BED8D8C90}" type="pres">
      <dgm:prSet presAssocID="{EE86A332-C1AE-4B67-B004-001C4DD4D366}" presName="extraNode" presStyleLbl="node1" presStyleIdx="0" presStyleCnt="3"/>
      <dgm:spPr/>
    </dgm:pt>
    <dgm:pt modelId="{DC31D855-AEA8-4E06-A8E3-2BEDC94C94F6}" type="pres">
      <dgm:prSet presAssocID="{EE86A332-C1AE-4B67-B004-001C4DD4D366}" presName="dstNode" presStyleLbl="node1" presStyleIdx="0" presStyleCnt="3"/>
      <dgm:spPr/>
    </dgm:pt>
    <dgm:pt modelId="{0ABA2BB0-58D2-44B2-BBDE-D1A493DF4474}" type="pres">
      <dgm:prSet presAssocID="{65B54225-4F1A-4260-B074-01C8DBA05AFA}" presName="text_1" presStyleLbl="node1" presStyleIdx="0" presStyleCnt="3">
        <dgm:presLayoutVars>
          <dgm:bulletEnabled val="1"/>
        </dgm:presLayoutVars>
      </dgm:prSet>
      <dgm:spPr/>
      <dgm:t>
        <a:bodyPr/>
        <a:lstStyle/>
        <a:p>
          <a:endParaRPr lang="es-EC"/>
        </a:p>
      </dgm:t>
    </dgm:pt>
    <dgm:pt modelId="{924C23C0-7785-4399-9833-3FB9A75AAF24}" type="pres">
      <dgm:prSet presAssocID="{65B54225-4F1A-4260-B074-01C8DBA05AFA}" presName="accent_1" presStyleCnt="0"/>
      <dgm:spPr/>
    </dgm:pt>
    <dgm:pt modelId="{C7EA11AB-945B-4E9B-B4D8-A19811C011C3}" type="pres">
      <dgm:prSet presAssocID="{65B54225-4F1A-4260-B074-01C8DBA05AFA}" presName="accentRepeatNode" presStyleLbl="solidFgAcc1" presStyleIdx="0" presStyleCnt="3"/>
      <dgm:spPr>
        <a:blipFill rotWithShape="0">
          <a:blip xmlns:r="http://schemas.openxmlformats.org/officeDocument/2006/relationships" r:embed="rId1"/>
          <a:stretch>
            <a:fillRect/>
          </a:stretch>
        </a:blipFill>
      </dgm:spPr>
    </dgm:pt>
    <dgm:pt modelId="{C5EB7E2E-0270-4A3F-99AA-A048D24CF34E}" type="pres">
      <dgm:prSet presAssocID="{4C3FDFB4-DBF9-4A70-8057-6CD4E3ED738E}" presName="text_2" presStyleLbl="node1" presStyleIdx="1" presStyleCnt="3">
        <dgm:presLayoutVars>
          <dgm:bulletEnabled val="1"/>
        </dgm:presLayoutVars>
      </dgm:prSet>
      <dgm:spPr/>
      <dgm:t>
        <a:bodyPr/>
        <a:lstStyle/>
        <a:p>
          <a:endParaRPr lang="es-EC"/>
        </a:p>
      </dgm:t>
    </dgm:pt>
    <dgm:pt modelId="{9DE56CBE-7A22-42B6-836A-CC114EDC717A}" type="pres">
      <dgm:prSet presAssocID="{4C3FDFB4-DBF9-4A70-8057-6CD4E3ED738E}" presName="accent_2" presStyleCnt="0"/>
      <dgm:spPr/>
    </dgm:pt>
    <dgm:pt modelId="{9731AA5E-58FF-4DA7-A965-D17998515953}" type="pres">
      <dgm:prSet presAssocID="{4C3FDFB4-DBF9-4A70-8057-6CD4E3ED738E}" presName="accentRepeatNode" presStyleLbl="solidFgAcc1" presStyleIdx="1" presStyleCnt="3"/>
      <dgm:spPr>
        <a:blipFill rotWithShape="0">
          <a:blip xmlns:r="http://schemas.openxmlformats.org/officeDocument/2006/relationships" r:embed="rId2"/>
          <a:stretch>
            <a:fillRect/>
          </a:stretch>
        </a:blipFill>
      </dgm:spPr>
    </dgm:pt>
    <dgm:pt modelId="{580DF515-120C-4C83-A6F0-2FFF00B2C96E}" type="pres">
      <dgm:prSet presAssocID="{B8F80333-B7CA-46E9-AA3A-8F67D6A601FF}" presName="text_3" presStyleLbl="node1" presStyleIdx="2" presStyleCnt="3">
        <dgm:presLayoutVars>
          <dgm:bulletEnabled val="1"/>
        </dgm:presLayoutVars>
      </dgm:prSet>
      <dgm:spPr/>
      <dgm:t>
        <a:bodyPr/>
        <a:lstStyle/>
        <a:p>
          <a:endParaRPr lang="es-EC"/>
        </a:p>
      </dgm:t>
    </dgm:pt>
    <dgm:pt modelId="{9BC4E1AF-2528-4F6B-B324-AD66131BB50B}" type="pres">
      <dgm:prSet presAssocID="{B8F80333-B7CA-46E9-AA3A-8F67D6A601FF}" presName="accent_3" presStyleCnt="0"/>
      <dgm:spPr/>
    </dgm:pt>
    <dgm:pt modelId="{B50711EE-1627-4883-BD95-5A51077E6EBE}" type="pres">
      <dgm:prSet presAssocID="{B8F80333-B7CA-46E9-AA3A-8F67D6A601FF}" presName="accentRepeatNode" presStyleLbl="solidFgAcc1" presStyleIdx="2" presStyleCnt="3"/>
      <dgm:spPr>
        <a:blipFill rotWithShape="0">
          <a:blip xmlns:r="http://schemas.openxmlformats.org/officeDocument/2006/relationships" r:embed="rId3"/>
          <a:stretch>
            <a:fillRect/>
          </a:stretch>
        </a:blipFill>
      </dgm:spPr>
    </dgm:pt>
  </dgm:ptLst>
  <dgm:cxnLst>
    <dgm:cxn modelId="{A9DE6ED5-1E92-4F16-8E9F-424A97E60ABA}" srcId="{EE86A332-C1AE-4B67-B004-001C4DD4D366}" destId="{65B54225-4F1A-4260-B074-01C8DBA05AFA}" srcOrd="0" destOrd="0" parTransId="{CB4CA96A-42A5-4508-94DC-E3B19CCD1D78}" sibTransId="{47E13D20-F5AE-4954-B2EC-D6E82ADD3FAF}"/>
    <dgm:cxn modelId="{3E296A4B-D96B-4B69-B96A-01D39AA974A8}" type="presOf" srcId="{47E13D20-F5AE-4954-B2EC-D6E82ADD3FAF}" destId="{545EC1A9-44CC-4823-BC03-197A2740AD1D}" srcOrd="0" destOrd="0" presId="urn:microsoft.com/office/officeart/2008/layout/VerticalCurvedList"/>
    <dgm:cxn modelId="{8455FDF2-9D97-4451-B2E5-35853DE7FEA2}" srcId="{EE86A332-C1AE-4B67-B004-001C4DD4D366}" destId="{4C3FDFB4-DBF9-4A70-8057-6CD4E3ED738E}" srcOrd="1" destOrd="0" parTransId="{F51013A8-6066-47A4-A024-A2F60BB3DA39}" sibTransId="{C07D9EA1-D17B-4C29-8477-69AE2B58B574}"/>
    <dgm:cxn modelId="{85F416A0-D60B-4EFC-8438-E6E046D91FCB}" type="presOf" srcId="{4C3FDFB4-DBF9-4A70-8057-6CD4E3ED738E}" destId="{C5EB7E2E-0270-4A3F-99AA-A048D24CF34E}" srcOrd="0" destOrd="0" presId="urn:microsoft.com/office/officeart/2008/layout/VerticalCurvedList"/>
    <dgm:cxn modelId="{D4CB8F56-118F-4E59-99B6-781E244F78C1}" srcId="{EE86A332-C1AE-4B67-B004-001C4DD4D366}" destId="{B8F80333-B7CA-46E9-AA3A-8F67D6A601FF}" srcOrd="2" destOrd="0" parTransId="{AE686DFE-7342-4A16-B39C-C75545010AA3}" sibTransId="{79EE612A-28CA-46A7-A344-9A6D055807A7}"/>
    <dgm:cxn modelId="{0F308EF6-C787-42E2-9B1A-85A16C962965}" type="presOf" srcId="{EE86A332-C1AE-4B67-B004-001C4DD4D366}" destId="{52DA60EB-B23C-4F33-8034-8FBC61F14B7C}" srcOrd="0" destOrd="0" presId="urn:microsoft.com/office/officeart/2008/layout/VerticalCurvedList"/>
    <dgm:cxn modelId="{F3DA3692-BE74-48A6-9AC0-64BC878B3C5A}" type="presOf" srcId="{65B54225-4F1A-4260-B074-01C8DBA05AFA}" destId="{0ABA2BB0-58D2-44B2-BBDE-D1A493DF4474}" srcOrd="0" destOrd="0" presId="urn:microsoft.com/office/officeart/2008/layout/VerticalCurvedList"/>
    <dgm:cxn modelId="{C758E99D-56EA-4022-AE40-88157D22E754}" type="presOf" srcId="{B8F80333-B7CA-46E9-AA3A-8F67D6A601FF}" destId="{580DF515-120C-4C83-A6F0-2FFF00B2C96E}" srcOrd="0" destOrd="0" presId="urn:microsoft.com/office/officeart/2008/layout/VerticalCurvedList"/>
    <dgm:cxn modelId="{4688EEA8-6F84-4BBF-839A-1743D6846681}" type="presParOf" srcId="{52DA60EB-B23C-4F33-8034-8FBC61F14B7C}" destId="{335149A7-E380-4446-A7B8-CC280ABCD088}" srcOrd="0" destOrd="0" presId="urn:microsoft.com/office/officeart/2008/layout/VerticalCurvedList"/>
    <dgm:cxn modelId="{02B4F855-AF64-4AE3-A6FE-52C508DDE457}" type="presParOf" srcId="{335149A7-E380-4446-A7B8-CC280ABCD088}" destId="{CFAC4520-428D-42F6-8B4A-60A8A2C55B09}" srcOrd="0" destOrd="0" presId="urn:microsoft.com/office/officeart/2008/layout/VerticalCurvedList"/>
    <dgm:cxn modelId="{22693F06-640E-4AFA-91D3-AD099C36A8E9}" type="presParOf" srcId="{CFAC4520-428D-42F6-8B4A-60A8A2C55B09}" destId="{BE3E5CE3-9A48-4548-94B0-A8C3F03FCDD9}" srcOrd="0" destOrd="0" presId="urn:microsoft.com/office/officeart/2008/layout/VerticalCurvedList"/>
    <dgm:cxn modelId="{5292B6F1-30FC-4B6A-8613-C773C3AFFDE2}" type="presParOf" srcId="{CFAC4520-428D-42F6-8B4A-60A8A2C55B09}" destId="{545EC1A9-44CC-4823-BC03-197A2740AD1D}" srcOrd="1" destOrd="0" presId="urn:microsoft.com/office/officeart/2008/layout/VerticalCurvedList"/>
    <dgm:cxn modelId="{1CCAA46A-6DDF-4CE1-8549-3C6C1180D5A5}" type="presParOf" srcId="{CFAC4520-428D-42F6-8B4A-60A8A2C55B09}" destId="{D944F4A4-4365-4F71-AB52-692BED8D8C90}" srcOrd="2" destOrd="0" presId="urn:microsoft.com/office/officeart/2008/layout/VerticalCurvedList"/>
    <dgm:cxn modelId="{1A39B50B-42C2-4C22-8826-9AAB91C21863}" type="presParOf" srcId="{CFAC4520-428D-42F6-8B4A-60A8A2C55B09}" destId="{DC31D855-AEA8-4E06-A8E3-2BEDC94C94F6}" srcOrd="3" destOrd="0" presId="urn:microsoft.com/office/officeart/2008/layout/VerticalCurvedList"/>
    <dgm:cxn modelId="{055C3E9E-4CD4-4C0B-9261-5F805226CD3C}" type="presParOf" srcId="{335149A7-E380-4446-A7B8-CC280ABCD088}" destId="{0ABA2BB0-58D2-44B2-BBDE-D1A493DF4474}" srcOrd="1" destOrd="0" presId="urn:microsoft.com/office/officeart/2008/layout/VerticalCurvedList"/>
    <dgm:cxn modelId="{180EDFE1-8654-48F7-BA5B-5F18182A0F07}" type="presParOf" srcId="{335149A7-E380-4446-A7B8-CC280ABCD088}" destId="{924C23C0-7785-4399-9833-3FB9A75AAF24}" srcOrd="2" destOrd="0" presId="urn:microsoft.com/office/officeart/2008/layout/VerticalCurvedList"/>
    <dgm:cxn modelId="{8281EFE0-8DFF-427C-93B2-6E4915FCC871}" type="presParOf" srcId="{924C23C0-7785-4399-9833-3FB9A75AAF24}" destId="{C7EA11AB-945B-4E9B-B4D8-A19811C011C3}" srcOrd="0" destOrd="0" presId="urn:microsoft.com/office/officeart/2008/layout/VerticalCurvedList"/>
    <dgm:cxn modelId="{8E69FC8D-A296-41CF-B1A1-92DE7FF9898D}" type="presParOf" srcId="{335149A7-E380-4446-A7B8-CC280ABCD088}" destId="{C5EB7E2E-0270-4A3F-99AA-A048D24CF34E}" srcOrd="3" destOrd="0" presId="urn:microsoft.com/office/officeart/2008/layout/VerticalCurvedList"/>
    <dgm:cxn modelId="{379751D4-5FCD-4020-9D55-D79D974B4137}" type="presParOf" srcId="{335149A7-E380-4446-A7B8-CC280ABCD088}" destId="{9DE56CBE-7A22-42B6-836A-CC114EDC717A}" srcOrd="4" destOrd="0" presId="urn:microsoft.com/office/officeart/2008/layout/VerticalCurvedList"/>
    <dgm:cxn modelId="{EC07678E-AECD-483F-93E0-F43626FBA627}" type="presParOf" srcId="{9DE56CBE-7A22-42B6-836A-CC114EDC717A}" destId="{9731AA5E-58FF-4DA7-A965-D17998515953}" srcOrd="0" destOrd="0" presId="urn:microsoft.com/office/officeart/2008/layout/VerticalCurvedList"/>
    <dgm:cxn modelId="{E360283F-B5E0-453E-85EF-6AFF78DE37F3}" type="presParOf" srcId="{335149A7-E380-4446-A7B8-CC280ABCD088}" destId="{580DF515-120C-4C83-A6F0-2FFF00B2C96E}" srcOrd="5" destOrd="0" presId="urn:microsoft.com/office/officeart/2008/layout/VerticalCurvedList"/>
    <dgm:cxn modelId="{D015C875-6A8A-4333-8D96-9EB7557F809D}" type="presParOf" srcId="{335149A7-E380-4446-A7B8-CC280ABCD088}" destId="{9BC4E1AF-2528-4F6B-B324-AD66131BB50B}" srcOrd="6" destOrd="0" presId="urn:microsoft.com/office/officeart/2008/layout/VerticalCurvedList"/>
    <dgm:cxn modelId="{5DFBFD9A-BE4D-48D7-B65B-99F57C17C7D2}" type="presParOf" srcId="{9BC4E1AF-2528-4F6B-B324-AD66131BB50B}" destId="{B50711EE-1627-4883-BD95-5A51077E6E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71D71-ADD9-4B1F-B75C-15794E28855C}"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s-EC"/>
        </a:p>
      </dgm:t>
    </dgm:pt>
    <dgm:pt modelId="{850E2669-56B5-40E7-9021-0996251E5B4E}">
      <dgm:prSet phldrT="[Texto]"/>
      <dgm:spPr/>
      <dgm:t>
        <a:bodyPr/>
        <a:lstStyle/>
        <a:p>
          <a:pPr algn="just">
            <a:lnSpc>
              <a:spcPct val="150000"/>
            </a:lnSpc>
          </a:pPr>
          <a:r>
            <a:rPr lang="es-ES" dirty="0" smtClean="0">
              <a:solidFill>
                <a:schemeClr val="tx1"/>
              </a:solidFill>
              <a:latin typeface="Arial" panose="020B0604020202020204" pitchFamily="34" charset="0"/>
              <a:cs typeface="Arial" panose="020B0604020202020204" pitchFamily="34" charset="0"/>
            </a:rPr>
            <a:t>Obtener oleorresina a partir de dos variedades de ají habanero (</a:t>
          </a:r>
          <a:r>
            <a:rPr lang="es-ES" i="1" dirty="0" err="1" smtClean="0">
              <a:solidFill>
                <a:schemeClr val="tx1"/>
              </a:solidFill>
              <a:latin typeface="Arial" panose="020B0604020202020204" pitchFamily="34" charset="0"/>
              <a:cs typeface="Arial" panose="020B0604020202020204" pitchFamily="34" charset="0"/>
            </a:rPr>
            <a:t>Capsium</a:t>
          </a:r>
          <a:r>
            <a:rPr lang="es-ES" i="1" dirty="0" smtClean="0">
              <a:solidFill>
                <a:schemeClr val="tx1"/>
              </a:solidFill>
              <a:latin typeface="Arial" panose="020B0604020202020204" pitchFamily="34" charset="0"/>
              <a:cs typeface="Arial" panose="020B0604020202020204" pitchFamily="34" charset="0"/>
            </a:rPr>
            <a:t> </a:t>
          </a:r>
          <a:r>
            <a:rPr lang="es-ES" i="1" dirty="0" err="1" smtClean="0">
              <a:solidFill>
                <a:schemeClr val="tx1"/>
              </a:solidFill>
              <a:latin typeface="Arial" panose="020B0604020202020204" pitchFamily="34" charset="0"/>
              <a:cs typeface="Arial" panose="020B0604020202020204" pitchFamily="34" charset="0"/>
            </a:rPr>
            <a:t>chinense</a:t>
          </a:r>
          <a:r>
            <a:rPr lang="es-ES" dirty="0" smtClean="0">
              <a:solidFill>
                <a:schemeClr val="tx1"/>
              </a:solidFill>
              <a:latin typeface="Arial" panose="020B0604020202020204" pitchFamily="34" charset="0"/>
              <a:cs typeface="Arial" panose="020B0604020202020204" pitchFamily="34" charset="0"/>
            </a:rPr>
            <a:t>) y criollo (</a:t>
          </a:r>
          <a:r>
            <a:rPr lang="es-ES" i="1" dirty="0" err="1" smtClean="0">
              <a:solidFill>
                <a:schemeClr val="tx1"/>
              </a:solidFill>
              <a:latin typeface="Arial" panose="020B0604020202020204" pitchFamily="34" charset="0"/>
              <a:cs typeface="Arial" panose="020B0604020202020204" pitchFamily="34" charset="0"/>
            </a:rPr>
            <a:t>Capsicum</a:t>
          </a:r>
          <a:r>
            <a:rPr lang="es-ES" i="1" dirty="0" smtClean="0">
              <a:solidFill>
                <a:schemeClr val="tx1"/>
              </a:solidFill>
              <a:latin typeface="Arial" panose="020B0604020202020204" pitchFamily="34" charset="0"/>
              <a:cs typeface="Arial" panose="020B0604020202020204" pitchFamily="34" charset="0"/>
            </a:rPr>
            <a:t> </a:t>
          </a:r>
          <a:r>
            <a:rPr lang="es-ES" i="1" dirty="0" err="1" smtClean="0">
              <a:solidFill>
                <a:schemeClr val="tx1"/>
              </a:solidFill>
              <a:latin typeface="Arial" panose="020B0604020202020204" pitchFamily="34" charset="0"/>
              <a:cs typeface="Arial" panose="020B0604020202020204" pitchFamily="34" charset="0"/>
            </a:rPr>
            <a:t>baccatum</a:t>
          </a:r>
          <a:r>
            <a:rPr lang="es-ES" dirty="0" smtClean="0">
              <a:solidFill>
                <a:schemeClr val="tx1"/>
              </a:solidFill>
              <a:latin typeface="Arial" panose="020B0604020202020204" pitchFamily="34" charset="0"/>
              <a:cs typeface="Arial" panose="020B0604020202020204" pitchFamily="34" charset="0"/>
            </a:rPr>
            <a:t>).</a:t>
          </a:r>
          <a:endParaRPr lang="es-EC" dirty="0">
            <a:solidFill>
              <a:schemeClr val="tx1"/>
            </a:solidFill>
            <a:latin typeface="Arial" panose="020B0604020202020204" pitchFamily="34" charset="0"/>
            <a:cs typeface="Arial" panose="020B0604020202020204" pitchFamily="34" charset="0"/>
          </a:endParaRPr>
        </a:p>
      </dgm:t>
    </dgm:pt>
    <dgm:pt modelId="{7444055D-EE9E-402D-A15A-5B650D3AA279}" type="parTrans" cxnId="{D6509B87-6105-4406-848E-06DF3AC89263}">
      <dgm:prSet/>
      <dgm:spPr/>
      <dgm:t>
        <a:bodyPr/>
        <a:lstStyle/>
        <a:p>
          <a:endParaRPr lang="es-EC">
            <a:latin typeface="Arial" panose="020B0604020202020204" pitchFamily="34" charset="0"/>
            <a:cs typeface="Arial" panose="020B0604020202020204" pitchFamily="34" charset="0"/>
          </a:endParaRPr>
        </a:p>
      </dgm:t>
    </dgm:pt>
    <dgm:pt modelId="{40C1BA12-CDD5-4639-AF79-870EC58E6961}" type="sibTrans" cxnId="{D6509B87-6105-4406-848E-06DF3AC89263}">
      <dgm:prSet/>
      <dgm:spPr/>
      <dgm:t>
        <a:bodyPr/>
        <a:lstStyle/>
        <a:p>
          <a:endParaRPr lang="es-EC">
            <a:latin typeface="Arial" panose="020B0604020202020204" pitchFamily="34" charset="0"/>
            <a:cs typeface="Arial" panose="020B0604020202020204" pitchFamily="34" charset="0"/>
          </a:endParaRPr>
        </a:p>
      </dgm:t>
    </dgm:pt>
    <dgm:pt modelId="{33B2658D-CBED-4DCB-BA9D-F2438264793E}">
      <dgm:prSet phldrT="[Texto]"/>
      <dgm:spPr/>
      <dgm:t>
        <a:bodyPr/>
        <a:lstStyle/>
        <a:p>
          <a:pPr algn="just">
            <a:lnSpc>
              <a:spcPct val="150000"/>
            </a:lnSpc>
          </a:pPr>
          <a:r>
            <a:rPr lang="es-ES" dirty="0" smtClean="0">
              <a:solidFill>
                <a:schemeClr val="tx1"/>
              </a:solidFill>
              <a:latin typeface="Arial" panose="020B0604020202020204" pitchFamily="34" charset="0"/>
              <a:cs typeface="Arial" panose="020B0604020202020204" pitchFamily="34" charset="0"/>
            </a:rPr>
            <a:t>Comparar mediante un análisis gravimétrico la concentración de </a:t>
          </a:r>
          <a:r>
            <a:rPr lang="es-ES" dirty="0" err="1" smtClean="0">
              <a:solidFill>
                <a:schemeClr val="tx1"/>
              </a:solidFill>
              <a:latin typeface="Arial" panose="020B0604020202020204" pitchFamily="34" charset="0"/>
              <a:cs typeface="Arial" panose="020B0604020202020204" pitchFamily="34" charset="0"/>
            </a:rPr>
            <a:t>capsaicina</a:t>
          </a:r>
          <a:r>
            <a:rPr lang="es-ES" dirty="0" smtClean="0">
              <a:solidFill>
                <a:schemeClr val="tx1"/>
              </a:solidFill>
              <a:latin typeface="Arial" panose="020B0604020202020204" pitchFamily="34" charset="0"/>
              <a:cs typeface="Arial" panose="020B0604020202020204" pitchFamily="34" charset="0"/>
            </a:rPr>
            <a:t> presente en cada extracto.</a:t>
          </a:r>
          <a:endParaRPr lang="es-EC" dirty="0">
            <a:latin typeface="Arial" panose="020B0604020202020204" pitchFamily="34" charset="0"/>
            <a:cs typeface="Arial" panose="020B0604020202020204" pitchFamily="34" charset="0"/>
          </a:endParaRPr>
        </a:p>
      </dgm:t>
    </dgm:pt>
    <dgm:pt modelId="{5B68A290-398B-481D-8AC3-1C26E829B4A3}" type="parTrans" cxnId="{5E644239-58B4-4DBA-928E-EEC1BFFD0305}">
      <dgm:prSet/>
      <dgm:spPr/>
      <dgm:t>
        <a:bodyPr/>
        <a:lstStyle/>
        <a:p>
          <a:endParaRPr lang="es-EC">
            <a:latin typeface="Arial" panose="020B0604020202020204" pitchFamily="34" charset="0"/>
            <a:cs typeface="Arial" panose="020B0604020202020204" pitchFamily="34" charset="0"/>
          </a:endParaRPr>
        </a:p>
      </dgm:t>
    </dgm:pt>
    <dgm:pt modelId="{705719A3-5C7E-4FBB-B7CD-83E29E398331}" type="sibTrans" cxnId="{5E644239-58B4-4DBA-928E-EEC1BFFD0305}">
      <dgm:prSet/>
      <dgm:spPr/>
      <dgm:t>
        <a:bodyPr/>
        <a:lstStyle/>
        <a:p>
          <a:endParaRPr lang="es-EC">
            <a:latin typeface="Arial" panose="020B0604020202020204" pitchFamily="34" charset="0"/>
            <a:cs typeface="Arial" panose="020B0604020202020204" pitchFamily="34" charset="0"/>
          </a:endParaRPr>
        </a:p>
      </dgm:t>
    </dgm:pt>
    <dgm:pt modelId="{A876246D-0575-43E8-B11D-D1D6EEBC7FEE}">
      <dgm:prSet phldrT="[Texto]"/>
      <dgm:spPr/>
      <dgm:t>
        <a:bodyPr/>
        <a:lstStyle/>
        <a:p>
          <a:pPr algn="just">
            <a:lnSpc>
              <a:spcPct val="150000"/>
            </a:lnSpc>
          </a:pPr>
          <a:r>
            <a:rPr lang="es-ES" dirty="0" smtClean="0">
              <a:solidFill>
                <a:schemeClr val="tx1"/>
              </a:solidFill>
              <a:latin typeface="Arial" panose="020B0604020202020204" pitchFamily="34" charset="0"/>
              <a:cs typeface="Arial" panose="020B0604020202020204" pitchFamily="34" charset="0"/>
            </a:rPr>
            <a:t>Evaluar el potencial inhibitorio de la oleorresina frente a microorganismos.</a:t>
          </a:r>
          <a:endParaRPr lang="es-EC" dirty="0">
            <a:solidFill>
              <a:schemeClr val="tx1"/>
            </a:solidFill>
            <a:latin typeface="Arial" panose="020B0604020202020204" pitchFamily="34" charset="0"/>
            <a:cs typeface="Arial" panose="020B0604020202020204" pitchFamily="34" charset="0"/>
          </a:endParaRPr>
        </a:p>
      </dgm:t>
    </dgm:pt>
    <dgm:pt modelId="{164D1D9F-A933-476F-975C-629253B8F441}" type="parTrans" cxnId="{1A7D9FE3-AA00-4FB2-B04E-B3747B50F701}">
      <dgm:prSet/>
      <dgm:spPr/>
      <dgm:t>
        <a:bodyPr/>
        <a:lstStyle/>
        <a:p>
          <a:endParaRPr lang="es-EC">
            <a:latin typeface="Arial" panose="020B0604020202020204" pitchFamily="34" charset="0"/>
            <a:cs typeface="Arial" panose="020B0604020202020204" pitchFamily="34" charset="0"/>
          </a:endParaRPr>
        </a:p>
      </dgm:t>
    </dgm:pt>
    <dgm:pt modelId="{668AE23E-86C9-43D2-A1A1-2D4C4129D629}" type="sibTrans" cxnId="{1A7D9FE3-AA00-4FB2-B04E-B3747B50F701}">
      <dgm:prSet/>
      <dgm:spPr/>
      <dgm:t>
        <a:bodyPr/>
        <a:lstStyle/>
        <a:p>
          <a:endParaRPr lang="es-EC">
            <a:latin typeface="Arial" panose="020B0604020202020204" pitchFamily="34" charset="0"/>
            <a:cs typeface="Arial" panose="020B0604020202020204" pitchFamily="34" charset="0"/>
          </a:endParaRPr>
        </a:p>
      </dgm:t>
    </dgm:pt>
    <dgm:pt modelId="{7D1FA120-8858-4B37-B45E-85093452F944}">
      <dgm:prSet phldrT="[Texto]"/>
      <dgm:spPr/>
      <dgm:t>
        <a:bodyPr/>
        <a:lstStyle/>
        <a:p>
          <a:pPr algn="just"/>
          <a:r>
            <a:rPr lang="es-ES" dirty="0" smtClean="0">
              <a:solidFill>
                <a:schemeClr val="tx1"/>
              </a:solidFill>
              <a:latin typeface="Arial" panose="020B0604020202020204" pitchFamily="34" charset="0"/>
              <a:cs typeface="Arial" panose="020B0604020202020204" pitchFamily="34" charset="0"/>
            </a:rPr>
            <a:t>Extraer oleorresina del ají por el método de </a:t>
          </a:r>
          <a:r>
            <a:rPr lang="es-ES" dirty="0" err="1" smtClean="0">
              <a:solidFill>
                <a:schemeClr val="tx1"/>
              </a:solidFill>
              <a:latin typeface="Arial" panose="020B0604020202020204" pitchFamily="34" charset="0"/>
              <a:cs typeface="Arial" panose="020B0604020202020204" pitchFamily="34" charset="0"/>
            </a:rPr>
            <a:t>soxleth</a:t>
          </a:r>
          <a:r>
            <a:rPr lang="es-ES" dirty="0" smtClean="0">
              <a:solidFill>
                <a:schemeClr val="tx1"/>
              </a:solidFill>
              <a:latin typeface="Arial" panose="020B0604020202020204" pitchFamily="34" charset="0"/>
              <a:cs typeface="Arial" panose="020B0604020202020204" pitchFamily="34" charset="0"/>
            </a:rPr>
            <a:t>, maceración alcohólica y extracción de líquidos presurizados (ELP).</a:t>
          </a:r>
          <a:endParaRPr lang="es-EC" dirty="0">
            <a:solidFill>
              <a:schemeClr val="tx1"/>
            </a:solidFill>
            <a:latin typeface="Arial" panose="020B0604020202020204" pitchFamily="34" charset="0"/>
            <a:cs typeface="Arial" panose="020B0604020202020204" pitchFamily="34" charset="0"/>
          </a:endParaRPr>
        </a:p>
      </dgm:t>
    </dgm:pt>
    <dgm:pt modelId="{3EDB76FE-9765-4ED6-892E-B6F2523C14CC}" type="parTrans" cxnId="{0323216D-14E9-484B-A862-DF62185185C7}">
      <dgm:prSet/>
      <dgm:spPr/>
      <dgm:t>
        <a:bodyPr/>
        <a:lstStyle/>
        <a:p>
          <a:endParaRPr lang="es-EC"/>
        </a:p>
      </dgm:t>
    </dgm:pt>
    <dgm:pt modelId="{15AE5E2A-E370-4760-AC87-3E07535A9C0E}" type="sibTrans" cxnId="{0323216D-14E9-484B-A862-DF62185185C7}">
      <dgm:prSet/>
      <dgm:spPr/>
      <dgm:t>
        <a:bodyPr/>
        <a:lstStyle/>
        <a:p>
          <a:endParaRPr lang="es-EC"/>
        </a:p>
      </dgm:t>
    </dgm:pt>
    <dgm:pt modelId="{0EE21C11-486F-4F66-98AD-966E55524EC7}" type="pres">
      <dgm:prSet presAssocID="{AC271D71-ADD9-4B1F-B75C-15794E28855C}" presName="linear" presStyleCnt="0">
        <dgm:presLayoutVars>
          <dgm:dir/>
          <dgm:resizeHandles val="exact"/>
        </dgm:presLayoutVars>
      </dgm:prSet>
      <dgm:spPr/>
      <dgm:t>
        <a:bodyPr/>
        <a:lstStyle/>
        <a:p>
          <a:endParaRPr lang="es-EC"/>
        </a:p>
      </dgm:t>
    </dgm:pt>
    <dgm:pt modelId="{CCE75E5C-10C0-4EFA-80FB-B4D51485F5B8}" type="pres">
      <dgm:prSet presAssocID="{850E2669-56B5-40E7-9021-0996251E5B4E}" presName="comp" presStyleCnt="0"/>
      <dgm:spPr/>
    </dgm:pt>
    <dgm:pt modelId="{1E4A3EE8-5E14-4F08-9E0A-6512DA9AAC5F}" type="pres">
      <dgm:prSet presAssocID="{850E2669-56B5-40E7-9021-0996251E5B4E}" presName="box" presStyleLbl="node1" presStyleIdx="0" presStyleCnt="4"/>
      <dgm:spPr/>
      <dgm:t>
        <a:bodyPr/>
        <a:lstStyle/>
        <a:p>
          <a:endParaRPr lang="es-EC"/>
        </a:p>
      </dgm:t>
    </dgm:pt>
    <dgm:pt modelId="{B2B56D56-978E-4513-90BA-390B93302235}" type="pres">
      <dgm:prSet presAssocID="{850E2669-56B5-40E7-9021-0996251E5B4E}" presName="img" presStyleLbl="fgImgPlace1" presStyleIdx="0" presStyleCnt="4"/>
      <dgm:spPr/>
    </dgm:pt>
    <dgm:pt modelId="{2DA6664B-1A1B-4C92-A463-87A2E1051842}" type="pres">
      <dgm:prSet presAssocID="{850E2669-56B5-40E7-9021-0996251E5B4E}" presName="text" presStyleLbl="node1" presStyleIdx="0" presStyleCnt="4">
        <dgm:presLayoutVars>
          <dgm:bulletEnabled val="1"/>
        </dgm:presLayoutVars>
      </dgm:prSet>
      <dgm:spPr/>
      <dgm:t>
        <a:bodyPr/>
        <a:lstStyle/>
        <a:p>
          <a:endParaRPr lang="es-EC"/>
        </a:p>
      </dgm:t>
    </dgm:pt>
    <dgm:pt modelId="{9B1CC24D-66A4-4C3E-BD9E-0C8D88B08432}" type="pres">
      <dgm:prSet presAssocID="{40C1BA12-CDD5-4639-AF79-870EC58E6961}" presName="spacer" presStyleCnt="0"/>
      <dgm:spPr/>
    </dgm:pt>
    <dgm:pt modelId="{C9FAF2E3-3808-4CBB-AE15-987ABBFCD711}" type="pres">
      <dgm:prSet presAssocID="{7D1FA120-8858-4B37-B45E-85093452F944}" presName="comp" presStyleCnt="0"/>
      <dgm:spPr/>
    </dgm:pt>
    <dgm:pt modelId="{EFB1F6A4-7257-43DE-B092-04A853D48949}" type="pres">
      <dgm:prSet presAssocID="{7D1FA120-8858-4B37-B45E-85093452F944}" presName="box" presStyleLbl="node1" presStyleIdx="1" presStyleCnt="4"/>
      <dgm:spPr/>
      <dgm:t>
        <a:bodyPr/>
        <a:lstStyle/>
        <a:p>
          <a:endParaRPr lang="es-EC"/>
        </a:p>
      </dgm:t>
    </dgm:pt>
    <dgm:pt modelId="{07CC0EAA-8A6C-42D0-9A25-AC552BC78353}" type="pres">
      <dgm:prSet presAssocID="{7D1FA120-8858-4B37-B45E-85093452F944}" presName="img" presStyleLbl="fgImgPlace1" presStyleIdx="1" presStyleCnt="4"/>
      <dgm:spPr/>
    </dgm:pt>
    <dgm:pt modelId="{76DEC24F-E593-4FFC-A4FA-58E173B86FDB}" type="pres">
      <dgm:prSet presAssocID="{7D1FA120-8858-4B37-B45E-85093452F944}" presName="text" presStyleLbl="node1" presStyleIdx="1" presStyleCnt="4">
        <dgm:presLayoutVars>
          <dgm:bulletEnabled val="1"/>
        </dgm:presLayoutVars>
      </dgm:prSet>
      <dgm:spPr/>
      <dgm:t>
        <a:bodyPr/>
        <a:lstStyle/>
        <a:p>
          <a:endParaRPr lang="es-EC"/>
        </a:p>
      </dgm:t>
    </dgm:pt>
    <dgm:pt modelId="{2C955438-810B-4DA5-9113-B932D9649FA5}" type="pres">
      <dgm:prSet presAssocID="{15AE5E2A-E370-4760-AC87-3E07535A9C0E}" presName="spacer" presStyleCnt="0"/>
      <dgm:spPr/>
    </dgm:pt>
    <dgm:pt modelId="{EA94B949-6B9F-42EC-A9CF-9D74891D9C3B}" type="pres">
      <dgm:prSet presAssocID="{33B2658D-CBED-4DCB-BA9D-F2438264793E}" presName="comp" presStyleCnt="0"/>
      <dgm:spPr/>
    </dgm:pt>
    <dgm:pt modelId="{9645C78D-046C-463F-8E15-3E044CEE1225}" type="pres">
      <dgm:prSet presAssocID="{33B2658D-CBED-4DCB-BA9D-F2438264793E}" presName="box" presStyleLbl="node1" presStyleIdx="2" presStyleCnt="4"/>
      <dgm:spPr/>
      <dgm:t>
        <a:bodyPr/>
        <a:lstStyle/>
        <a:p>
          <a:endParaRPr lang="es-EC"/>
        </a:p>
      </dgm:t>
    </dgm:pt>
    <dgm:pt modelId="{98B9EAD1-813F-4C43-885F-7E6CB55D1E62}" type="pres">
      <dgm:prSet presAssocID="{33B2658D-CBED-4DCB-BA9D-F2438264793E}" presName="img" presStyleLbl="fgImgPlace1" presStyleIdx="2" presStyleCnt="4"/>
      <dgm:spPr/>
    </dgm:pt>
    <dgm:pt modelId="{C417D60E-F977-4EA4-8AF1-62CA2C6E8ACD}" type="pres">
      <dgm:prSet presAssocID="{33B2658D-CBED-4DCB-BA9D-F2438264793E}" presName="text" presStyleLbl="node1" presStyleIdx="2" presStyleCnt="4">
        <dgm:presLayoutVars>
          <dgm:bulletEnabled val="1"/>
        </dgm:presLayoutVars>
      </dgm:prSet>
      <dgm:spPr/>
      <dgm:t>
        <a:bodyPr/>
        <a:lstStyle/>
        <a:p>
          <a:endParaRPr lang="es-EC"/>
        </a:p>
      </dgm:t>
    </dgm:pt>
    <dgm:pt modelId="{D2372736-0EF5-4C88-AA7C-6ED978FE52B6}" type="pres">
      <dgm:prSet presAssocID="{705719A3-5C7E-4FBB-B7CD-83E29E398331}" presName="spacer" presStyleCnt="0"/>
      <dgm:spPr/>
    </dgm:pt>
    <dgm:pt modelId="{D05625D3-90FC-45CB-AC6A-EF99537848D0}" type="pres">
      <dgm:prSet presAssocID="{A876246D-0575-43E8-B11D-D1D6EEBC7FEE}" presName="comp" presStyleCnt="0"/>
      <dgm:spPr/>
    </dgm:pt>
    <dgm:pt modelId="{CD5C985E-C41D-4926-A155-1EAECFE8B05A}" type="pres">
      <dgm:prSet presAssocID="{A876246D-0575-43E8-B11D-D1D6EEBC7FEE}" presName="box" presStyleLbl="node1" presStyleIdx="3" presStyleCnt="4"/>
      <dgm:spPr/>
      <dgm:t>
        <a:bodyPr/>
        <a:lstStyle/>
        <a:p>
          <a:endParaRPr lang="es-EC"/>
        </a:p>
      </dgm:t>
    </dgm:pt>
    <dgm:pt modelId="{BEFD66A6-097A-44CE-8F1C-EC6AA1FD8A4A}" type="pres">
      <dgm:prSet presAssocID="{A876246D-0575-43E8-B11D-D1D6EEBC7FEE}" presName="img" presStyleLbl="fgImgPlace1" presStyleIdx="3" presStyleCnt="4"/>
      <dgm:spPr/>
    </dgm:pt>
    <dgm:pt modelId="{1E9974E2-4922-4206-91CE-BFD3EA40ABA8}" type="pres">
      <dgm:prSet presAssocID="{A876246D-0575-43E8-B11D-D1D6EEBC7FEE}" presName="text" presStyleLbl="node1" presStyleIdx="3" presStyleCnt="4">
        <dgm:presLayoutVars>
          <dgm:bulletEnabled val="1"/>
        </dgm:presLayoutVars>
      </dgm:prSet>
      <dgm:spPr/>
      <dgm:t>
        <a:bodyPr/>
        <a:lstStyle/>
        <a:p>
          <a:endParaRPr lang="es-EC"/>
        </a:p>
      </dgm:t>
    </dgm:pt>
  </dgm:ptLst>
  <dgm:cxnLst>
    <dgm:cxn modelId="{A90261A2-2A94-45B7-AB17-4E25CD816457}" type="presOf" srcId="{A876246D-0575-43E8-B11D-D1D6EEBC7FEE}" destId="{1E9974E2-4922-4206-91CE-BFD3EA40ABA8}" srcOrd="1" destOrd="0" presId="urn:microsoft.com/office/officeart/2005/8/layout/vList4"/>
    <dgm:cxn modelId="{22A769C9-D421-46C9-8BC8-6433E70774E2}" type="presOf" srcId="{AC271D71-ADD9-4B1F-B75C-15794E28855C}" destId="{0EE21C11-486F-4F66-98AD-966E55524EC7}" srcOrd="0" destOrd="0" presId="urn:microsoft.com/office/officeart/2005/8/layout/vList4"/>
    <dgm:cxn modelId="{93AF7417-34BD-4BE3-9AD5-FED0A5238854}" type="presOf" srcId="{A876246D-0575-43E8-B11D-D1D6EEBC7FEE}" destId="{CD5C985E-C41D-4926-A155-1EAECFE8B05A}" srcOrd="0" destOrd="0" presId="urn:microsoft.com/office/officeart/2005/8/layout/vList4"/>
    <dgm:cxn modelId="{5E644239-58B4-4DBA-928E-EEC1BFFD0305}" srcId="{AC271D71-ADD9-4B1F-B75C-15794E28855C}" destId="{33B2658D-CBED-4DCB-BA9D-F2438264793E}" srcOrd="2" destOrd="0" parTransId="{5B68A290-398B-481D-8AC3-1C26E829B4A3}" sibTransId="{705719A3-5C7E-4FBB-B7CD-83E29E398331}"/>
    <dgm:cxn modelId="{4499829A-2AD2-44AE-AAE2-C803C9238238}" type="presOf" srcId="{850E2669-56B5-40E7-9021-0996251E5B4E}" destId="{1E4A3EE8-5E14-4F08-9E0A-6512DA9AAC5F}" srcOrd="0" destOrd="0" presId="urn:microsoft.com/office/officeart/2005/8/layout/vList4"/>
    <dgm:cxn modelId="{16D5324D-81A1-49B3-86E8-27FD71D11013}" type="presOf" srcId="{7D1FA120-8858-4B37-B45E-85093452F944}" destId="{76DEC24F-E593-4FFC-A4FA-58E173B86FDB}" srcOrd="1" destOrd="0" presId="urn:microsoft.com/office/officeart/2005/8/layout/vList4"/>
    <dgm:cxn modelId="{933FD954-AF6F-471D-B84F-72294FE033D3}" type="presOf" srcId="{7D1FA120-8858-4B37-B45E-85093452F944}" destId="{EFB1F6A4-7257-43DE-B092-04A853D48949}" srcOrd="0" destOrd="0" presId="urn:microsoft.com/office/officeart/2005/8/layout/vList4"/>
    <dgm:cxn modelId="{445C6435-213D-40F5-B595-833FFAC9555B}" type="presOf" srcId="{850E2669-56B5-40E7-9021-0996251E5B4E}" destId="{2DA6664B-1A1B-4C92-A463-87A2E1051842}" srcOrd="1" destOrd="0" presId="urn:microsoft.com/office/officeart/2005/8/layout/vList4"/>
    <dgm:cxn modelId="{D6509B87-6105-4406-848E-06DF3AC89263}" srcId="{AC271D71-ADD9-4B1F-B75C-15794E28855C}" destId="{850E2669-56B5-40E7-9021-0996251E5B4E}" srcOrd="0" destOrd="0" parTransId="{7444055D-EE9E-402D-A15A-5B650D3AA279}" sibTransId="{40C1BA12-CDD5-4639-AF79-870EC58E6961}"/>
    <dgm:cxn modelId="{1A7D9FE3-AA00-4FB2-B04E-B3747B50F701}" srcId="{AC271D71-ADD9-4B1F-B75C-15794E28855C}" destId="{A876246D-0575-43E8-B11D-D1D6EEBC7FEE}" srcOrd="3" destOrd="0" parTransId="{164D1D9F-A933-476F-975C-629253B8F441}" sibTransId="{668AE23E-86C9-43D2-A1A1-2D4C4129D629}"/>
    <dgm:cxn modelId="{0323216D-14E9-484B-A862-DF62185185C7}" srcId="{AC271D71-ADD9-4B1F-B75C-15794E28855C}" destId="{7D1FA120-8858-4B37-B45E-85093452F944}" srcOrd="1" destOrd="0" parTransId="{3EDB76FE-9765-4ED6-892E-B6F2523C14CC}" sibTransId="{15AE5E2A-E370-4760-AC87-3E07535A9C0E}"/>
    <dgm:cxn modelId="{CF3CC650-6337-4AE0-9A89-AFB585638E75}" type="presOf" srcId="{33B2658D-CBED-4DCB-BA9D-F2438264793E}" destId="{9645C78D-046C-463F-8E15-3E044CEE1225}" srcOrd="0" destOrd="0" presId="urn:microsoft.com/office/officeart/2005/8/layout/vList4"/>
    <dgm:cxn modelId="{17BD1694-AB76-479B-AE4A-9A9FC991B445}" type="presOf" srcId="{33B2658D-CBED-4DCB-BA9D-F2438264793E}" destId="{C417D60E-F977-4EA4-8AF1-62CA2C6E8ACD}" srcOrd="1" destOrd="0" presId="urn:microsoft.com/office/officeart/2005/8/layout/vList4"/>
    <dgm:cxn modelId="{22900939-00A4-4FB2-8925-77ECC5C95E41}" type="presParOf" srcId="{0EE21C11-486F-4F66-98AD-966E55524EC7}" destId="{CCE75E5C-10C0-4EFA-80FB-B4D51485F5B8}" srcOrd="0" destOrd="0" presId="urn:microsoft.com/office/officeart/2005/8/layout/vList4"/>
    <dgm:cxn modelId="{8EE732F6-399C-4B76-AFFE-5760A25EF488}" type="presParOf" srcId="{CCE75E5C-10C0-4EFA-80FB-B4D51485F5B8}" destId="{1E4A3EE8-5E14-4F08-9E0A-6512DA9AAC5F}" srcOrd="0" destOrd="0" presId="urn:microsoft.com/office/officeart/2005/8/layout/vList4"/>
    <dgm:cxn modelId="{40F3D90C-6504-4E5C-9C08-304704F6E818}" type="presParOf" srcId="{CCE75E5C-10C0-4EFA-80FB-B4D51485F5B8}" destId="{B2B56D56-978E-4513-90BA-390B93302235}" srcOrd="1" destOrd="0" presId="urn:microsoft.com/office/officeart/2005/8/layout/vList4"/>
    <dgm:cxn modelId="{D5F3A62C-BC90-431A-A772-5741E1CCBCFB}" type="presParOf" srcId="{CCE75E5C-10C0-4EFA-80FB-B4D51485F5B8}" destId="{2DA6664B-1A1B-4C92-A463-87A2E1051842}" srcOrd="2" destOrd="0" presId="urn:microsoft.com/office/officeart/2005/8/layout/vList4"/>
    <dgm:cxn modelId="{F31C42BD-E31F-4239-AFD7-2C46DAC32432}" type="presParOf" srcId="{0EE21C11-486F-4F66-98AD-966E55524EC7}" destId="{9B1CC24D-66A4-4C3E-BD9E-0C8D88B08432}" srcOrd="1" destOrd="0" presId="urn:microsoft.com/office/officeart/2005/8/layout/vList4"/>
    <dgm:cxn modelId="{ED523D8C-28D7-42F4-B6C0-672075E2828A}" type="presParOf" srcId="{0EE21C11-486F-4F66-98AD-966E55524EC7}" destId="{C9FAF2E3-3808-4CBB-AE15-987ABBFCD711}" srcOrd="2" destOrd="0" presId="urn:microsoft.com/office/officeart/2005/8/layout/vList4"/>
    <dgm:cxn modelId="{BEDB282F-B8B0-45AC-9FDF-F38EB97C8D8D}" type="presParOf" srcId="{C9FAF2E3-3808-4CBB-AE15-987ABBFCD711}" destId="{EFB1F6A4-7257-43DE-B092-04A853D48949}" srcOrd="0" destOrd="0" presId="urn:microsoft.com/office/officeart/2005/8/layout/vList4"/>
    <dgm:cxn modelId="{87A15067-747B-44ED-8396-D2265079D809}" type="presParOf" srcId="{C9FAF2E3-3808-4CBB-AE15-987ABBFCD711}" destId="{07CC0EAA-8A6C-42D0-9A25-AC552BC78353}" srcOrd="1" destOrd="0" presId="urn:microsoft.com/office/officeart/2005/8/layout/vList4"/>
    <dgm:cxn modelId="{45A1FB35-28FC-4987-8DEE-ADE1665418C2}" type="presParOf" srcId="{C9FAF2E3-3808-4CBB-AE15-987ABBFCD711}" destId="{76DEC24F-E593-4FFC-A4FA-58E173B86FDB}" srcOrd="2" destOrd="0" presId="urn:microsoft.com/office/officeart/2005/8/layout/vList4"/>
    <dgm:cxn modelId="{E61D1F19-CF4C-4A56-8880-00BB92F9F847}" type="presParOf" srcId="{0EE21C11-486F-4F66-98AD-966E55524EC7}" destId="{2C955438-810B-4DA5-9113-B932D9649FA5}" srcOrd="3" destOrd="0" presId="urn:microsoft.com/office/officeart/2005/8/layout/vList4"/>
    <dgm:cxn modelId="{61D9B41B-1E73-4F05-8AA1-09575F864258}" type="presParOf" srcId="{0EE21C11-486F-4F66-98AD-966E55524EC7}" destId="{EA94B949-6B9F-42EC-A9CF-9D74891D9C3B}" srcOrd="4" destOrd="0" presId="urn:microsoft.com/office/officeart/2005/8/layout/vList4"/>
    <dgm:cxn modelId="{A61A7EB6-109C-4F2B-B76B-CB9EF70EB848}" type="presParOf" srcId="{EA94B949-6B9F-42EC-A9CF-9D74891D9C3B}" destId="{9645C78D-046C-463F-8E15-3E044CEE1225}" srcOrd="0" destOrd="0" presId="urn:microsoft.com/office/officeart/2005/8/layout/vList4"/>
    <dgm:cxn modelId="{7A519CCE-73BC-46CD-AECB-D9A0C3513836}" type="presParOf" srcId="{EA94B949-6B9F-42EC-A9CF-9D74891D9C3B}" destId="{98B9EAD1-813F-4C43-885F-7E6CB55D1E62}" srcOrd="1" destOrd="0" presId="urn:microsoft.com/office/officeart/2005/8/layout/vList4"/>
    <dgm:cxn modelId="{2966CB34-762F-47B7-B710-24663F1AF3A3}" type="presParOf" srcId="{EA94B949-6B9F-42EC-A9CF-9D74891D9C3B}" destId="{C417D60E-F977-4EA4-8AF1-62CA2C6E8ACD}" srcOrd="2" destOrd="0" presId="urn:microsoft.com/office/officeart/2005/8/layout/vList4"/>
    <dgm:cxn modelId="{3F6F3EAD-8F2B-4689-80B6-DCE9BA4EE557}" type="presParOf" srcId="{0EE21C11-486F-4F66-98AD-966E55524EC7}" destId="{D2372736-0EF5-4C88-AA7C-6ED978FE52B6}" srcOrd="5" destOrd="0" presId="urn:microsoft.com/office/officeart/2005/8/layout/vList4"/>
    <dgm:cxn modelId="{DBB44DDF-B22F-4A2B-94FA-539AE35AED6D}" type="presParOf" srcId="{0EE21C11-486F-4F66-98AD-966E55524EC7}" destId="{D05625D3-90FC-45CB-AC6A-EF99537848D0}" srcOrd="6" destOrd="0" presId="urn:microsoft.com/office/officeart/2005/8/layout/vList4"/>
    <dgm:cxn modelId="{E336BC2E-270C-49DA-B164-15F7422D1509}" type="presParOf" srcId="{D05625D3-90FC-45CB-AC6A-EF99537848D0}" destId="{CD5C985E-C41D-4926-A155-1EAECFE8B05A}" srcOrd="0" destOrd="0" presId="urn:microsoft.com/office/officeart/2005/8/layout/vList4"/>
    <dgm:cxn modelId="{207326B3-4C19-4BBB-BF4B-950DC14396B6}" type="presParOf" srcId="{D05625D3-90FC-45CB-AC6A-EF99537848D0}" destId="{BEFD66A6-097A-44CE-8F1C-EC6AA1FD8A4A}" srcOrd="1" destOrd="0" presId="urn:microsoft.com/office/officeart/2005/8/layout/vList4"/>
    <dgm:cxn modelId="{66B90EC7-B58C-4755-A3D3-0250E76E06A1}" type="presParOf" srcId="{D05625D3-90FC-45CB-AC6A-EF99537848D0}" destId="{1E9974E2-4922-4206-91CE-BFD3EA40ABA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2C0E930-9489-4CB9-9773-0A350ABE3B98}"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C"/>
        </a:p>
      </dgm:t>
    </dgm:pt>
    <dgm:pt modelId="{9533AD8F-3DFE-4E7B-A98D-9B2D1355D64C}">
      <dgm:prSet phldrT="[Texto]"/>
      <dgm:spPr>
        <a:solidFill>
          <a:srgbClr val="FFC000"/>
        </a:solidFill>
        <a:ln w="57150">
          <a:solidFill>
            <a:srgbClr val="00FF00"/>
          </a:solidFill>
          <a:prstDash val="dash"/>
        </a:ln>
      </dgm:spPr>
      <dgm:t>
        <a:bodyPr/>
        <a:lstStyle/>
        <a:p>
          <a:pPr algn="ctr">
            <a:lnSpc>
              <a:spcPct val="90000"/>
            </a:lnSpc>
          </a:pPr>
          <a:r>
            <a:rPr lang="es-EC" b="1" smtClean="0">
              <a:solidFill>
                <a:schemeClr val="tx1"/>
              </a:solidFill>
              <a:latin typeface="Arial" panose="020B0604020202020204" pitchFamily="34" charset="0"/>
              <a:cs typeface="Arial" panose="020B0604020202020204" pitchFamily="34" charset="0"/>
            </a:rPr>
            <a:t>FACTOR A</a:t>
          </a:r>
          <a:endParaRPr lang="es-EC" b="1" dirty="0">
            <a:solidFill>
              <a:schemeClr val="tx1"/>
            </a:solidFill>
            <a:latin typeface="Arial" panose="020B0604020202020204" pitchFamily="34" charset="0"/>
            <a:cs typeface="Arial" panose="020B0604020202020204" pitchFamily="34" charset="0"/>
          </a:endParaRPr>
        </a:p>
      </dgm:t>
    </dgm:pt>
    <dgm:pt modelId="{B7A7615A-6A24-4179-AD6F-2853E07DB97E}" type="parTrans" cxnId="{6AB5A476-C47C-433C-9B9A-671CDDC24B07}">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6A86CA9A-16E3-4CBC-8986-3D9B604E4263}" type="sibTrans" cxnId="{6AB5A476-C47C-433C-9B9A-671CDDC24B07}">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C597C73B-0DC8-4DF9-8F2F-7FD16479DF0F}">
      <dgm:prSet phldrT="[Texto]"/>
      <dgm:spPr>
        <a:solidFill>
          <a:srgbClr val="92D050"/>
        </a:solidFill>
        <a:ln w="38100">
          <a:solidFill>
            <a:srgbClr val="FFC000"/>
          </a:solidFill>
          <a:prstDash val="dash"/>
        </a:ln>
      </dgm:spPr>
      <dgm:t>
        <a:bodyPr/>
        <a:lstStyle/>
        <a:p>
          <a:pPr algn="ctr">
            <a:lnSpc>
              <a:spcPct val="90000"/>
            </a:lnSpc>
          </a:pPr>
          <a:r>
            <a:rPr lang="es-EC" b="1" dirty="0" smtClean="0">
              <a:solidFill>
                <a:schemeClr val="tx1"/>
              </a:solidFill>
              <a:latin typeface="Arial" panose="020B0604020202020204" pitchFamily="34" charset="0"/>
              <a:cs typeface="Arial" panose="020B0604020202020204" pitchFamily="34" charset="0"/>
            </a:rPr>
            <a:t>FACTOR B</a:t>
          </a:r>
          <a:endParaRPr lang="es-EC" b="1" dirty="0">
            <a:solidFill>
              <a:schemeClr val="tx1"/>
            </a:solidFill>
            <a:latin typeface="Arial" panose="020B0604020202020204" pitchFamily="34" charset="0"/>
            <a:cs typeface="Arial" panose="020B0604020202020204" pitchFamily="34" charset="0"/>
          </a:endParaRPr>
        </a:p>
      </dgm:t>
    </dgm:pt>
    <dgm:pt modelId="{72368AFF-AD2E-49B2-8C10-48043F9785E3}" type="parTrans" cxnId="{A0219E1B-CE46-474F-BDB2-95AB1DA1A0F1}">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49E3633C-C39B-446C-8FE3-708331833521}" type="sibTrans" cxnId="{A0219E1B-CE46-474F-BDB2-95AB1DA1A0F1}">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5897F12D-7253-4A61-8D43-3F5FE70CC0F0}">
      <dgm:prSet phldrT="[Texto]"/>
      <dgm:spPr>
        <a:solidFill>
          <a:srgbClr val="92D050"/>
        </a:solidFill>
        <a:ln w="38100">
          <a:solidFill>
            <a:srgbClr val="FFC000"/>
          </a:solidFill>
          <a:prstDash val="dash"/>
        </a:ln>
      </dgm:spPr>
      <dgm:t>
        <a:bodyPr/>
        <a:lstStyle/>
        <a:p>
          <a:pPr algn="just">
            <a:lnSpc>
              <a:spcPct val="150000"/>
            </a:lnSpc>
          </a:pPr>
          <a:r>
            <a:rPr lang="es-ES" b="1" smtClean="0">
              <a:solidFill>
                <a:schemeClr val="tx1"/>
              </a:solidFill>
              <a:latin typeface="Arial" panose="020B0604020202020204" pitchFamily="34" charset="0"/>
              <a:cs typeface="Arial" panose="020B0604020202020204" pitchFamily="34" charset="0"/>
            </a:rPr>
            <a:t>Ho:</a:t>
          </a:r>
          <a:r>
            <a:rPr lang="es-ES" smtClean="0">
              <a:solidFill>
                <a:schemeClr val="tx1"/>
              </a:solidFill>
              <a:latin typeface="Arial" panose="020B0604020202020204" pitchFamily="34" charset="0"/>
              <a:cs typeface="Arial" panose="020B0604020202020204" pitchFamily="34" charset="0"/>
            </a:rPr>
            <a:t> Los métodos de extracción no influyen en el rendimiento de la oleorresina.</a:t>
          </a:r>
          <a:endParaRPr lang="es-EC" dirty="0">
            <a:solidFill>
              <a:schemeClr val="tx1"/>
            </a:solidFill>
            <a:latin typeface="Arial" panose="020B0604020202020204" pitchFamily="34" charset="0"/>
            <a:cs typeface="Arial" panose="020B0604020202020204" pitchFamily="34" charset="0"/>
          </a:endParaRPr>
        </a:p>
      </dgm:t>
    </dgm:pt>
    <dgm:pt modelId="{8837852C-CEBF-4C9C-AECF-D3D3CB7C1551}" type="parTrans" cxnId="{0B4676DB-278E-4E27-8E68-64A45138E088}">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F73F2500-9C50-4012-AAE2-8536ED8EA062}" type="sibTrans" cxnId="{0B4676DB-278E-4E27-8E68-64A45138E088}">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567A1723-4D8B-4467-9FF4-5DA57DF51FAF}">
      <dgm:prSet phldrT="[Texto]"/>
      <dgm:spPr>
        <a:solidFill>
          <a:srgbClr val="92D050"/>
        </a:solidFill>
        <a:ln w="38100">
          <a:solidFill>
            <a:srgbClr val="FFC000"/>
          </a:solidFill>
          <a:prstDash val="dash"/>
        </a:ln>
      </dgm:spPr>
      <dgm:t>
        <a:bodyPr/>
        <a:lstStyle/>
        <a:p>
          <a:pPr algn="just">
            <a:lnSpc>
              <a:spcPct val="150000"/>
            </a:lnSpc>
          </a:pPr>
          <a:r>
            <a:rPr lang="es-ES" b="1" dirty="0" smtClean="0">
              <a:solidFill>
                <a:schemeClr val="tx1"/>
              </a:solidFill>
              <a:latin typeface="Arial" panose="020B0604020202020204" pitchFamily="34" charset="0"/>
              <a:cs typeface="Arial" panose="020B0604020202020204" pitchFamily="34" charset="0"/>
            </a:rPr>
            <a:t>Ha</a:t>
          </a:r>
          <a:r>
            <a:rPr lang="es-ES" dirty="0" smtClean="0">
              <a:solidFill>
                <a:schemeClr val="tx1"/>
              </a:solidFill>
              <a:latin typeface="Arial" panose="020B0604020202020204" pitchFamily="34" charset="0"/>
              <a:cs typeface="Arial" panose="020B0604020202020204" pitchFamily="34" charset="0"/>
            </a:rPr>
            <a:t>: Los métodos de extracción influyen en el rendimiento de la oleorresina.</a:t>
          </a:r>
          <a:endParaRPr lang="es-EC" dirty="0">
            <a:solidFill>
              <a:schemeClr val="tx1"/>
            </a:solidFill>
            <a:latin typeface="Arial" panose="020B0604020202020204" pitchFamily="34" charset="0"/>
            <a:cs typeface="Arial" panose="020B0604020202020204" pitchFamily="34" charset="0"/>
          </a:endParaRPr>
        </a:p>
      </dgm:t>
    </dgm:pt>
    <dgm:pt modelId="{D724D748-983E-4151-BD95-E3C7635FB3BD}" type="parTrans" cxnId="{589EE5A6-2C20-40D6-BF4C-E73D74C64D7E}">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31DD69A6-6BB8-4039-BB3F-925DF4C022D6}" type="sibTrans" cxnId="{589EE5A6-2C20-40D6-BF4C-E73D74C64D7E}">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CE251AC4-98F1-41CC-AD30-587685FE1CA6}">
      <dgm:prSet phldrT="[Texto]"/>
      <dgm:spPr>
        <a:solidFill>
          <a:srgbClr val="FFC000"/>
        </a:solidFill>
        <a:ln w="57150">
          <a:solidFill>
            <a:srgbClr val="00FF00"/>
          </a:solidFill>
          <a:prstDash val="dash"/>
        </a:ln>
      </dgm:spPr>
      <dgm:t>
        <a:bodyPr/>
        <a:lstStyle/>
        <a:p>
          <a:pPr algn="just">
            <a:lnSpc>
              <a:spcPct val="150000"/>
            </a:lnSpc>
          </a:pPr>
          <a:r>
            <a:rPr lang="es-ES" b="1" dirty="0" smtClean="0">
              <a:solidFill>
                <a:schemeClr val="tx1"/>
              </a:solidFill>
              <a:latin typeface="Arial" panose="020B0604020202020204" pitchFamily="34" charset="0"/>
              <a:cs typeface="Arial" panose="020B0604020202020204" pitchFamily="34" charset="0"/>
            </a:rPr>
            <a:t>Ho:</a:t>
          </a:r>
          <a:r>
            <a:rPr lang="es-ES" dirty="0" smtClean="0">
              <a:solidFill>
                <a:schemeClr val="tx1"/>
              </a:solidFill>
              <a:latin typeface="Arial" panose="020B0604020202020204" pitchFamily="34" charset="0"/>
              <a:cs typeface="Arial" panose="020B0604020202020204" pitchFamily="34" charset="0"/>
            </a:rPr>
            <a:t> Las variedades de ají no intervienen en la concentración de la </a:t>
          </a:r>
          <a:r>
            <a:rPr lang="es-ES" dirty="0" err="1" smtClean="0">
              <a:solidFill>
                <a:schemeClr val="tx1"/>
              </a:solidFill>
              <a:latin typeface="Arial" panose="020B0604020202020204" pitchFamily="34" charset="0"/>
              <a:cs typeface="Arial" panose="020B0604020202020204" pitchFamily="34" charset="0"/>
            </a:rPr>
            <a:t>capsaicina</a:t>
          </a:r>
          <a:r>
            <a:rPr lang="es-ES" dirty="0" smtClean="0">
              <a:solidFill>
                <a:schemeClr val="tx1"/>
              </a:solidFill>
              <a:latin typeface="Arial" panose="020B0604020202020204" pitchFamily="34" charset="0"/>
              <a:cs typeface="Arial" panose="020B0604020202020204" pitchFamily="34" charset="0"/>
            </a:rPr>
            <a:t> presente en la oleorresina.</a:t>
          </a:r>
          <a:endParaRPr lang="es-EC" dirty="0">
            <a:solidFill>
              <a:schemeClr val="tx1"/>
            </a:solidFill>
            <a:latin typeface="Arial" panose="020B0604020202020204" pitchFamily="34" charset="0"/>
            <a:cs typeface="Arial" panose="020B0604020202020204" pitchFamily="34" charset="0"/>
          </a:endParaRPr>
        </a:p>
      </dgm:t>
    </dgm:pt>
    <dgm:pt modelId="{B53F06E5-F436-484C-AEE9-0414A4FAE817}" type="parTrans" cxnId="{C57582E0-DB9F-4105-B7D9-4D24B5204D3A}">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052D4382-CAF2-4DE5-8D88-4C88C4D82FF7}" type="sibTrans" cxnId="{C57582E0-DB9F-4105-B7D9-4D24B5204D3A}">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2449A868-CB38-4257-84DB-A3F8C597286D}">
      <dgm:prSet phldrT="[Texto]"/>
      <dgm:spPr>
        <a:solidFill>
          <a:srgbClr val="92D050"/>
        </a:solidFill>
        <a:ln w="38100">
          <a:solidFill>
            <a:srgbClr val="FFC000"/>
          </a:solidFill>
          <a:prstDash val="dash"/>
        </a:ln>
      </dgm:spPr>
      <dgm:t>
        <a:bodyPr/>
        <a:lstStyle/>
        <a:p>
          <a:pPr algn="just">
            <a:lnSpc>
              <a:spcPct val="150000"/>
            </a:lnSpc>
          </a:pPr>
          <a:endParaRPr lang="es-EC" dirty="0">
            <a:solidFill>
              <a:schemeClr val="tx1"/>
            </a:solidFill>
            <a:latin typeface="Arial" panose="020B0604020202020204" pitchFamily="34" charset="0"/>
            <a:cs typeface="Arial" panose="020B0604020202020204" pitchFamily="34" charset="0"/>
          </a:endParaRPr>
        </a:p>
      </dgm:t>
    </dgm:pt>
    <dgm:pt modelId="{097388DF-4D4C-40DD-B645-7BCB489EA777}" type="parTrans" cxnId="{8CDB9984-F104-476E-84A4-82DB697384C0}">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9DD952EB-0244-4309-811F-F60847193C72}" type="sibTrans" cxnId="{8CDB9984-F104-476E-84A4-82DB697384C0}">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269AD961-C3BC-4D87-B1A0-786AC9692715}">
      <dgm:prSet phldrT="[Texto]"/>
      <dgm:spPr>
        <a:solidFill>
          <a:srgbClr val="FFC000"/>
        </a:solidFill>
        <a:ln w="57150">
          <a:solidFill>
            <a:srgbClr val="00FF00"/>
          </a:solidFill>
          <a:prstDash val="dash"/>
        </a:ln>
      </dgm:spPr>
      <dgm:t>
        <a:bodyPr/>
        <a:lstStyle/>
        <a:p>
          <a:pPr algn="just">
            <a:lnSpc>
              <a:spcPct val="150000"/>
            </a:lnSpc>
          </a:pPr>
          <a:r>
            <a:rPr lang="es-ES" b="1" dirty="0" smtClean="0">
              <a:solidFill>
                <a:schemeClr val="tx1"/>
              </a:solidFill>
              <a:latin typeface="Arial" panose="020B0604020202020204" pitchFamily="34" charset="0"/>
              <a:cs typeface="Arial" panose="020B0604020202020204" pitchFamily="34" charset="0"/>
            </a:rPr>
            <a:t>Ha:</a:t>
          </a:r>
          <a:r>
            <a:rPr lang="es-ES" dirty="0" smtClean="0">
              <a:solidFill>
                <a:schemeClr val="tx1"/>
              </a:solidFill>
              <a:latin typeface="Arial" panose="020B0604020202020204" pitchFamily="34" charset="0"/>
              <a:cs typeface="Arial" panose="020B0604020202020204" pitchFamily="34" charset="0"/>
            </a:rPr>
            <a:t> Las variedades de ají intervienen en la concentración de la </a:t>
          </a:r>
          <a:r>
            <a:rPr lang="es-ES" dirty="0" err="1" smtClean="0">
              <a:solidFill>
                <a:schemeClr val="tx1"/>
              </a:solidFill>
              <a:latin typeface="Arial" panose="020B0604020202020204" pitchFamily="34" charset="0"/>
              <a:cs typeface="Arial" panose="020B0604020202020204" pitchFamily="34" charset="0"/>
            </a:rPr>
            <a:t>capsaicina</a:t>
          </a:r>
          <a:r>
            <a:rPr lang="es-ES" dirty="0" smtClean="0">
              <a:solidFill>
                <a:schemeClr val="tx1"/>
              </a:solidFill>
              <a:latin typeface="Arial" panose="020B0604020202020204" pitchFamily="34" charset="0"/>
              <a:cs typeface="Arial" panose="020B0604020202020204" pitchFamily="34" charset="0"/>
            </a:rPr>
            <a:t> presente en la oleorresina.</a:t>
          </a:r>
          <a:endParaRPr lang="es-EC" dirty="0">
            <a:solidFill>
              <a:schemeClr val="tx1"/>
            </a:solidFill>
            <a:latin typeface="Arial" panose="020B0604020202020204" pitchFamily="34" charset="0"/>
            <a:cs typeface="Arial" panose="020B0604020202020204" pitchFamily="34" charset="0"/>
          </a:endParaRPr>
        </a:p>
      </dgm:t>
    </dgm:pt>
    <dgm:pt modelId="{B46646CD-DC28-42CA-8101-07B21010195E}" type="parTrans" cxnId="{AFFBE30F-C621-4A70-ADB6-2CCC47FCFB16}">
      <dgm:prSet/>
      <dgm:spPr/>
      <dgm:t>
        <a:bodyPr/>
        <a:lstStyle/>
        <a:p>
          <a:endParaRPr lang="es-EC"/>
        </a:p>
      </dgm:t>
    </dgm:pt>
    <dgm:pt modelId="{CA03E728-A38F-4102-8E07-157D10766B4E}" type="sibTrans" cxnId="{AFFBE30F-C621-4A70-ADB6-2CCC47FCFB16}">
      <dgm:prSet/>
      <dgm:spPr/>
      <dgm:t>
        <a:bodyPr/>
        <a:lstStyle/>
        <a:p>
          <a:endParaRPr lang="es-EC"/>
        </a:p>
      </dgm:t>
    </dgm:pt>
    <dgm:pt modelId="{304A5035-97F3-45AB-A00C-2D8381776126}">
      <dgm:prSet phldrT="[Texto]"/>
      <dgm:spPr>
        <a:solidFill>
          <a:srgbClr val="FFC000"/>
        </a:solidFill>
        <a:ln w="57150">
          <a:solidFill>
            <a:srgbClr val="00FF00"/>
          </a:solidFill>
          <a:prstDash val="dash"/>
        </a:ln>
      </dgm:spPr>
      <dgm:t>
        <a:bodyPr/>
        <a:lstStyle/>
        <a:p>
          <a:pPr algn="just">
            <a:lnSpc>
              <a:spcPct val="150000"/>
            </a:lnSpc>
          </a:pPr>
          <a:endParaRPr lang="es-EC" dirty="0">
            <a:solidFill>
              <a:schemeClr val="tx1"/>
            </a:solidFill>
            <a:latin typeface="Arial" panose="020B0604020202020204" pitchFamily="34" charset="0"/>
            <a:cs typeface="Arial" panose="020B0604020202020204" pitchFamily="34" charset="0"/>
          </a:endParaRPr>
        </a:p>
      </dgm:t>
    </dgm:pt>
    <dgm:pt modelId="{98D5F195-1D84-4FC4-94FC-B93BFC58AB06}" type="parTrans" cxnId="{4A55C213-F64E-4A66-916D-79A6CB38FD44}">
      <dgm:prSet/>
      <dgm:spPr/>
      <dgm:t>
        <a:bodyPr/>
        <a:lstStyle/>
        <a:p>
          <a:endParaRPr lang="es-EC"/>
        </a:p>
      </dgm:t>
    </dgm:pt>
    <dgm:pt modelId="{56E1A87A-5F99-4542-80F3-39472383CECF}" type="sibTrans" cxnId="{4A55C213-F64E-4A66-916D-79A6CB38FD44}">
      <dgm:prSet/>
      <dgm:spPr/>
      <dgm:t>
        <a:bodyPr/>
        <a:lstStyle/>
        <a:p>
          <a:endParaRPr lang="es-EC"/>
        </a:p>
      </dgm:t>
    </dgm:pt>
    <dgm:pt modelId="{35561564-7BEB-4C29-9D58-E121E06EEA84}" type="pres">
      <dgm:prSet presAssocID="{52C0E930-9489-4CB9-9773-0A350ABE3B98}" presName="Name0" presStyleCnt="0">
        <dgm:presLayoutVars>
          <dgm:dir/>
          <dgm:resizeHandles val="exact"/>
        </dgm:presLayoutVars>
      </dgm:prSet>
      <dgm:spPr/>
      <dgm:t>
        <a:bodyPr/>
        <a:lstStyle/>
        <a:p>
          <a:endParaRPr lang="es-EC"/>
        </a:p>
      </dgm:t>
    </dgm:pt>
    <dgm:pt modelId="{DD54A965-40FC-45F3-B624-3E6B912C8982}" type="pres">
      <dgm:prSet presAssocID="{9533AD8F-3DFE-4E7B-A98D-9B2D1355D64C}" presName="node" presStyleLbl="node1" presStyleIdx="0" presStyleCnt="2">
        <dgm:presLayoutVars>
          <dgm:bulletEnabled val="1"/>
        </dgm:presLayoutVars>
      </dgm:prSet>
      <dgm:spPr/>
      <dgm:t>
        <a:bodyPr/>
        <a:lstStyle/>
        <a:p>
          <a:endParaRPr lang="es-EC"/>
        </a:p>
      </dgm:t>
    </dgm:pt>
    <dgm:pt modelId="{0CF2D961-8C70-410C-8FF0-1EF3B1556B0F}" type="pres">
      <dgm:prSet presAssocID="{6A86CA9A-16E3-4CBC-8986-3D9B604E4263}" presName="sibTrans" presStyleCnt="0"/>
      <dgm:spPr/>
    </dgm:pt>
    <dgm:pt modelId="{FB455919-853F-475A-80AE-BC6B37046DBB}" type="pres">
      <dgm:prSet presAssocID="{C597C73B-0DC8-4DF9-8F2F-7FD16479DF0F}" presName="node" presStyleLbl="node1" presStyleIdx="1" presStyleCnt="2">
        <dgm:presLayoutVars>
          <dgm:bulletEnabled val="1"/>
        </dgm:presLayoutVars>
      </dgm:prSet>
      <dgm:spPr/>
      <dgm:t>
        <a:bodyPr/>
        <a:lstStyle/>
        <a:p>
          <a:endParaRPr lang="es-EC"/>
        </a:p>
      </dgm:t>
    </dgm:pt>
  </dgm:ptLst>
  <dgm:cxnLst>
    <dgm:cxn modelId="{02D22FD9-968D-48D8-9D3A-54CA92CBB42A}" type="presOf" srcId="{9533AD8F-3DFE-4E7B-A98D-9B2D1355D64C}" destId="{DD54A965-40FC-45F3-B624-3E6B912C8982}" srcOrd="0" destOrd="0" presId="urn:microsoft.com/office/officeart/2005/8/layout/hList6"/>
    <dgm:cxn modelId="{0B4676DB-278E-4E27-8E68-64A45138E088}" srcId="{C597C73B-0DC8-4DF9-8F2F-7FD16479DF0F}" destId="{5897F12D-7253-4A61-8D43-3F5FE70CC0F0}" srcOrd="0" destOrd="0" parTransId="{8837852C-CEBF-4C9C-AECF-D3D3CB7C1551}" sibTransId="{F73F2500-9C50-4012-AAE2-8536ED8EA062}"/>
    <dgm:cxn modelId="{6AB5A476-C47C-433C-9B9A-671CDDC24B07}" srcId="{52C0E930-9489-4CB9-9773-0A350ABE3B98}" destId="{9533AD8F-3DFE-4E7B-A98D-9B2D1355D64C}" srcOrd="0" destOrd="0" parTransId="{B7A7615A-6A24-4179-AD6F-2853E07DB97E}" sibTransId="{6A86CA9A-16E3-4CBC-8986-3D9B604E4263}"/>
    <dgm:cxn modelId="{8CDB9984-F104-476E-84A4-82DB697384C0}" srcId="{C597C73B-0DC8-4DF9-8F2F-7FD16479DF0F}" destId="{2449A868-CB38-4257-84DB-A3F8C597286D}" srcOrd="1" destOrd="0" parTransId="{097388DF-4D4C-40DD-B645-7BCB489EA777}" sibTransId="{9DD952EB-0244-4309-811F-F60847193C72}"/>
    <dgm:cxn modelId="{DEF61D87-FE01-40CB-B77D-469A913C6DDA}" type="presOf" srcId="{5897F12D-7253-4A61-8D43-3F5FE70CC0F0}" destId="{FB455919-853F-475A-80AE-BC6B37046DBB}" srcOrd="0" destOrd="1" presId="urn:microsoft.com/office/officeart/2005/8/layout/hList6"/>
    <dgm:cxn modelId="{C57582E0-DB9F-4105-B7D9-4D24B5204D3A}" srcId="{9533AD8F-3DFE-4E7B-A98D-9B2D1355D64C}" destId="{CE251AC4-98F1-41CC-AD30-587685FE1CA6}" srcOrd="0" destOrd="0" parTransId="{B53F06E5-F436-484C-AEE9-0414A4FAE817}" sibTransId="{052D4382-CAF2-4DE5-8D88-4C88C4D82FF7}"/>
    <dgm:cxn modelId="{C63D693E-9D7A-4F89-A933-6309983765E3}" type="presOf" srcId="{C597C73B-0DC8-4DF9-8F2F-7FD16479DF0F}" destId="{FB455919-853F-475A-80AE-BC6B37046DBB}" srcOrd="0" destOrd="0" presId="urn:microsoft.com/office/officeart/2005/8/layout/hList6"/>
    <dgm:cxn modelId="{FBE2463A-06F4-496E-BF34-6B26C1D658FB}" type="presOf" srcId="{567A1723-4D8B-4467-9FF4-5DA57DF51FAF}" destId="{FB455919-853F-475A-80AE-BC6B37046DBB}" srcOrd="0" destOrd="3" presId="urn:microsoft.com/office/officeart/2005/8/layout/hList6"/>
    <dgm:cxn modelId="{96DFB5B0-0BC4-454B-B0DE-1F542891B406}" type="presOf" srcId="{CE251AC4-98F1-41CC-AD30-587685FE1CA6}" destId="{DD54A965-40FC-45F3-B624-3E6B912C8982}" srcOrd="0" destOrd="1" presId="urn:microsoft.com/office/officeart/2005/8/layout/hList6"/>
    <dgm:cxn modelId="{589EE5A6-2C20-40D6-BF4C-E73D74C64D7E}" srcId="{C597C73B-0DC8-4DF9-8F2F-7FD16479DF0F}" destId="{567A1723-4D8B-4467-9FF4-5DA57DF51FAF}" srcOrd="2" destOrd="0" parTransId="{D724D748-983E-4151-BD95-E3C7635FB3BD}" sibTransId="{31DD69A6-6BB8-4039-BB3F-925DF4C022D6}"/>
    <dgm:cxn modelId="{4A55C213-F64E-4A66-916D-79A6CB38FD44}" srcId="{9533AD8F-3DFE-4E7B-A98D-9B2D1355D64C}" destId="{304A5035-97F3-45AB-A00C-2D8381776126}" srcOrd="1" destOrd="0" parTransId="{98D5F195-1D84-4FC4-94FC-B93BFC58AB06}" sibTransId="{56E1A87A-5F99-4542-80F3-39472383CECF}"/>
    <dgm:cxn modelId="{AFFBE30F-C621-4A70-ADB6-2CCC47FCFB16}" srcId="{9533AD8F-3DFE-4E7B-A98D-9B2D1355D64C}" destId="{269AD961-C3BC-4D87-B1A0-786AC9692715}" srcOrd="2" destOrd="0" parTransId="{B46646CD-DC28-42CA-8101-07B21010195E}" sibTransId="{CA03E728-A38F-4102-8E07-157D10766B4E}"/>
    <dgm:cxn modelId="{A0219E1B-CE46-474F-BDB2-95AB1DA1A0F1}" srcId="{52C0E930-9489-4CB9-9773-0A350ABE3B98}" destId="{C597C73B-0DC8-4DF9-8F2F-7FD16479DF0F}" srcOrd="1" destOrd="0" parTransId="{72368AFF-AD2E-49B2-8C10-48043F9785E3}" sibTransId="{49E3633C-C39B-446C-8FE3-708331833521}"/>
    <dgm:cxn modelId="{36758E98-C8D1-4D41-BF1F-1F23EB8572A7}" type="presOf" srcId="{2449A868-CB38-4257-84DB-A3F8C597286D}" destId="{FB455919-853F-475A-80AE-BC6B37046DBB}" srcOrd="0" destOrd="2" presId="urn:microsoft.com/office/officeart/2005/8/layout/hList6"/>
    <dgm:cxn modelId="{B3CAAE93-4978-412E-A159-5B177C178BAD}" type="presOf" srcId="{269AD961-C3BC-4D87-B1A0-786AC9692715}" destId="{DD54A965-40FC-45F3-B624-3E6B912C8982}" srcOrd="0" destOrd="3" presId="urn:microsoft.com/office/officeart/2005/8/layout/hList6"/>
    <dgm:cxn modelId="{4DD2C21E-E21C-41C2-BCA3-CC4832E65320}" type="presOf" srcId="{304A5035-97F3-45AB-A00C-2D8381776126}" destId="{DD54A965-40FC-45F3-B624-3E6B912C8982}" srcOrd="0" destOrd="2" presId="urn:microsoft.com/office/officeart/2005/8/layout/hList6"/>
    <dgm:cxn modelId="{D17E883C-743D-42F2-80C9-7347364FB51A}" type="presOf" srcId="{52C0E930-9489-4CB9-9773-0A350ABE3B98}" destId="{35561564-7BEB-4C29-9D58-E121E06EEA84}" srcOrd="0" destOrd="0" presId="urn:microsoft.com/office/officeart/2005/8/layout/hList6"/>
    <dgm:cxn modelId="{33D73183-52BB-43D5-BEA6-DB2270DF22FE}" type="presParOf" srcId="{35561564-7BEB-4C29-9D58-E121E06EEA84}" destId="{DD54A965-40FC-45F3-B624-3E6B912C8982}" srcOrd="0" destOrd="0" presId="urn:microsoft.com/office/officeart/2005/8/layout/hList6"/>
    <dgm:cxn modelId="{7DF89D98-4F02-4CE5-B33E-C8850E44DC9C}" type="presParOf" srcId="{35561564-7BEB-4C29-9D58-E121E06EEA84}" destId="{0CF2D961-8C70-410C-8FF0-1EF3B1556B0F}" srcOrd="1" destOrd="0" presId="urn:microsoft.com/office/officeart/2005/8/layout/hList6"/>
    <dgm:cxn modelId="{459D46C6-9E91-46FA-AD57-A8C21EF51D62}" type="presParOf" srcId="{35561564-7BEB-4C29-9D58-E121E06EEA84}" destId="{FB455919-853F-475A-80AE-BC6B37046DBB}" srcOrd="2" destOrd="0" presId="urn:microsoft.com/office/officeart/2005/8/layout/hList6"/>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EFFA0BB-134A-40BE-9CC9-7730924E4F9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0140588E-5C18-44EB-B8E4-B41B399F471F}">
      <dgm:prSet phldrT="[Texto]" custT="1"/>
      <dgm:spPr/>
      <dgm:t>
        <a:bodyPr/>
        <a:lstStyle/>
        <a:p>
          <a:pPr algn="just">
            <a:lnSpc>
              <a:spcPct val="150000"/>
            </a:lnSpc>
          </a:pPr>
          <a:r>
            <a:rPr lang="es-EC" sz="1600" dirty="0" smtClean="0">
              <a:solidFill>
                <a:schemeClr val="tx1"/>
              </a:solidFill>
              <a:latin typeface="Arial" panose="020B0604020202020204" pitchFamily="34" charset="0"/>
              <a:cs typeface="Arial" panose="020B0604020202020204" pitchFamily="34" charset="0"/>
            </a:rPr>
            <a:t>Ají variedad criollo tuvo mayor rendimiento en la extracción de la oleorresina con un valor de 19,896 cc, mientras que el ají variedad habanero alcanzó un valor de rendimiento de 18,519 </a:t>
          </a:r>
          <a:r>
            <a:rPr lang="es-EC" sz="1600" dirty="0" err="1" smtClean="0">
              <a:solidFill>
                <a:schemeClr val="tx1"/>
              </a:solidFill>
              <a:latin typeface="Arial" panose="020B0604020202020204" pitchFamily="34" charset="0"/>
              <a:cs typeface="Arial" panose="020B0604020202020204" pitchFamily="34" charset="0"/>
            </a:rPr>
            <a:t>cc.</a:t>
          </a:r>
          <a:endParaRPr lang="es-EC" sz="1600" dirty="0">
            <a:solidFill>
              <a:schemeClr val="tx1"/>
            </a:solidFill>
            <a:latin typeface="Arial" panose="020B0604020202020204" pitchFamily="34" charset="0"/>
            <a:cs typeface="Arial" panose="020B0604020202020204" pitchFamily="34" charset="0"/>
          </a:endParaRPr>
        </a:p>
      </dgm:t>
    </dgm:pt>
    <dgm:pt modelId="{9B403750-669E-4636-B6B8-7B2240943519}" type="parTrans" cxnId="{2E627F9A-81A6-4FA2-A4C3-063EE3BB4E0F}">
      <dgm:prSet/>
      <dgm:spPr/>
      <dgm:t>
        <a:bodyPr/>
        <a:lstStyle/>
        <a:p>
          <a:pPr>
            <a:lnSpc>
              <a:spcPct val="150000"/>
            </a:lnSpc>
          </a:pPr>
          <a:endParaRPr lang="es-EC" sz="1600">
            <a:solidFill>
              <a:schemeClr val="tx1"/>
            </a:solidFill>
            <a:latin typeface="Arial" panose="020B0604020202020204" pitchFamily="34" charset="0"/>
            <a:cs typeface="Arial" panose="020B0604020202020204" pitchFamily="34" charset="0"/>
          </a:endParaRPr>
        </a:p>
      </dgm:t>
    </dgm:pt>
    <dgm:pt modelId="{DED22C59-3F13-4BC2-B6EE-721C187AA78D}" type="sibTrans" cxnId="{2E627F9A-81A6-4FA2-A4C3-063EE3BB4E0F}">
      <dgm:prSet/>
      <dgm:spPr/>
      <dgm:t>
        <a:bodyPr/>
        <a:lstStyle/>
        <a:p>
          <a:pPr>
            <a:lnSpc>
              <a:spcPct val="150000"/>
            </a:lnSpc>
          </a:pPr>
          <a:endParaRPr lang="es-EC" sz="1600">
            <a:solidFill>
              <a:schemeClr val="tx1"/>
            </a:solidFill>
            <a:latin typeface="Arial" panose="020B0604020202020204" pitchFamily="34" charset="0"/>
            <a:cs typeface="Arial" panose="020B0604020202020204" pitchFamily="34" charset="0"/>
          </a:endParaRPr>
        </a:p>
      </dgm:t>
    </dgm:pt>
    <dgm:pt modelId="{1E874CC3-ECA6-4357-A6B7-B7D85BD6E2C6}">
      <dgm:prSet phldrT="[Texto]" custT="1"/>
      <dgm:spPr/>
      <dgm:t>
        <a:bodyPr/>
        <a:lstStyle/>
        <a:p>
          <a:pPr algn="just">
            <a:lnSpc>
              <a:spcPct val="150000"/>
            </a:lnSpc>
          </a:pPr>
          <a:r>
            <a:rPr lang="es-EC" sz="1600" dirty="0" smtClean="0">
              <a:solidFill>
                <a:schemeClr val="tx1"/>
              </a:solidFill>
              <a:latin typeface="Arial" panose="020B0604020202020204" pitchFamily="34" charset="0"/>
              <a:cs typeface="Arial" panose="020B0604020202020204" pitchFamily="34" charset="0"/>
            </a:rPr>
            <a:t>La variedad que contuvo mayor concentración de </a:t>
          </a:r>
          <a:r>
            <a:rPr lang="es-EC" sz="1600" dirty="0" err="1" smtClean="0">
              <a:solidFill>
                <a:schemeClr val="tx1"/>
              </a:solidFill>
              <a:latin typeface="Arial" panose="020B0604020202020204" pitchFamily="34" charset="0"/>
              <a:cs typeface="Arial" panose="020B0604020202020204" pitchFamily="34" charset="0"/>
            </a:rPr>
            <a:t>capsaicina</a:t>
          </a:r>
          <a:r>
            <a:rPr lang="es-EC" sz="1600" dirty="0" smtClean="0">
              <a:solidFill>
                <a:schemeClr val="tx1"/>
              </a:solidFill>
              <a:latin typeface="Arial" panose="020B0604020202020204" pitchFamily="34" charset="0"/>
              <a:cs typeface="Arial" panose="020B0604020202020204" pitchFamily="34" charset="0"/>
            </a:rPr>
            <a:t> es la variedad de ají habanero con un valor promedio de 1,662 A mientras que el ají variedad criollo logró alcanzar un valor de 0,986 A en promedio.</a:t>
          </a:r>
          <a:endParaRPr lang="es-EC" sz="1600" dirty="0">
            <a:solidFill>
              <a:schemeClr val="tx1"/>
            </a:solidFill>
            <a:latin typeface="Arial" panose="020B0604020202020204" pitchFamily="34" charset="0"/>
            <a:cs typeface="Arial" panose="020B0604020202020204" pitchFamily="34" charset="0"/>
          </a:endParaRPr>
        </a:p>
      </dgm:t>
    </dgm:pt>
    <dgm:pt modelId="{87274606-4F84-4A1F-BFB2-765A05EB38D6}" type="parTrans" cxnId="{3E8C5032-DA04-4961-BCB0-3D061FD12908}">
      <dgm:prSet/>
      <dgm:spPr/>
      <dgm:t>
        <a:bodyPr/>
        <a:lstStyle/>
        <a:p>
          <a:pPr>
            <a:lnSpc>
              <a:spcPct val="150000"/>
            </a:lnSpc>
          </a:pPr>
          <a:endParaRPr lang="es-EC" sz="1600">
            <a:solidFill>
              <a:schemeClr val="tx1"/>
            </a:solidFill>
            <a:latin typeface="Arial" panose="020B0604020202020204" pitchFamily="34" charset="0"/>
            <a:cs typeface="Arial" panose="020B0604020202020204" pitchFamily="34" charset="0"/>
          </a:endParaRPr>
        </a:p>
      </dgm:t>
    </dgm:pt>
    <dgm:pt modelId="{7DAA8493-C44B-4087-82C4-6E8AD9E1B4BF}" type="sibTrans" cxnId="{3E8C5032-DA04-4961-BCB0-3D061FD12908}">
      <dgm:prSet/>
      <dgm:spPr/>
      <dgm:t>
        <a:bodyPr/>
        <a:lstStyle/>
        <a:p>
          <a:pPr>
            <a:lnSpc>
              <a:spcPct val="150000"/>
            </a:lnSpc>
          </a:pPr>
          <a:endParaRPr lang="es-EC" sz="1600">
            <a:solidFill>
              <a:schemeClr val="tx1"/>
            </a:solidFill>
            <a:latin typeface="Arial" panose="020B0604020202020204" pitchFamily="34" charset="0"/>
            <a:cs typeface="Arial" panose="020B0604020202020204" pitchFamily="34" charset="0"/>
          </a:endParaRPr>
        </a:p>
      </dgm:t>
    </dgm:pt>
    <dgm:pt modelId="{25637F80-12DB-4A99-9E5C-8B599C0FF429}">
      <dgm:prSet phldrT="[Texto]" custT="1"/>
      <dgm:spPr/>
      <dgm:t>
        <a:bodyPr/>
        <a:lstStyle/>
        <a:p>
          <a:pPr algn="just">
            <a:lnSpc>
              <a:spcPct val="150000"/>
            </a:lnSpc>
          </a:pPr>
          <a:r>
            <a:rPr lang="es-EC" sz="1600" dirty="0" smtClean="0">
              <a:solidFill>
                <a:schemeClr val="tx1"/>
              </a:solidFill>
              <a:latin typeface="Arial" panose="020B0604020202020204" pitchFamily="34" charset="0"/>
              <a:cs typeface="Arial" panose="020B0604020202020204" pitchFamily="34" charset="0"/>
            </a:rPr>
            <a:t>La variedad que desarrolló un mejor control microbiano fue el ají variedad habanero con un valor promedio de área de inhibición de 0,856 cm², mientras que el ají variedad criollo por su baja concentración de </a:t>
          </a:r>
          <a:r>
            <a:rPr lang="es-EC" sz="1600" dirty="0" err="1" smtClean="0">
              <a:solidFill>
                <a:schemeClr val="tx1"/>
              </a:solidFill>
              <a:latin typeface="Arial" panose="020B0604020202020204" pitchFamily="34" charset="0"/>
              <a:cs typeface="Arial" panose="020B0604020202020204" pitchFamily="34" charset="0"/>
            </a:rPr>
            <a:t>capsaicina</a:t>
          </a:r>
          <a:r>
            <a:rPr lang="es-EC" sz="1600" dirty="0" smtClean="0">
              <a:solidFill>
                <a:schemeClr val="tx1"/>
              </a:solidFill>
              <a:latin typeface="Arial" panose="020B0604020202020204" pitchFamily="34" charset="0"/>
              <a:cs typeface="Arial" panose="020B0604020202020204" pitchFamily="34" charset="0"/>
            </a:rPr>
            <a:t> logró un valor menor de 0,777 cm² de área de inhibición.</a:t>
          </a:r>
          <a:endParaRPr lang="es-EC" sz="1600" dirty="0">
            <a:solidFill>
              <a:schemeClr val="tx1"/>
            </a:solidFill>
            <a:latin typeface="Arial" panose="020B0604020202020204" pitchFamily="34" charset="0"/>
            <a:cs typeface="Arial" panose="020B0604020202020204" pitchFamily="34" charset="0"/>
          </a:endParaRPr>
        </a:p>
      </dgm:t>
    </dgm:pt>
    <dgm:pt modelId="{D99CE794-FFBE-4945-89BD-2B095453CA93}" type="parTrans" cxnId="{7ACA05EE-BC5E-4355-BF3A-7C0A30ED216E}">
      <dgm:prSet/>
      <dgm:spPr/>
      <dgm:t>
        <a:bodyPr/>
        <a:lstStyle/>
        <a:p>
          <a:pPr>
            <a:lnSpc>
              <a:spcPct val="150000"/>
            </a:lnSpc>
          </a:pPr>
          <a:endParaRPr lang="es-EC" sz="1600">
            <a:solidFill>
              <a:schemeClr val="tx1"/>
            </a:solidFill>
            <a:latin typeface="Arial" panose="020B0604020202020204" pitchFamily="34" charset="0"/>
            <a:cs typeface="Arial" panose="020B0604020202020204" pitchFamily="34" charset="0"/>
          </a:endParaRPr>
        </a:p>
      </dgm:t>
    </dgm:pt>
    <dgm:pt modelId="{047E2808-B9C6-4E5C-9E24-498D49F088AF}" type="sibTrans" cxnId="{7ACA05EE-BC5E-4355-BF3A-7C0A30ED216E}">
      <dgm:prSet/>
      <dgm:spPr/>
      <dgm:t>
        <a:bodyPr/>
        <a:lstStyle/>
        <a:p>
          <a:pPr>
            <a:lnSpc>
              <a:spcPct val="150000"/>
            </a:lnSpc>
          </a:pPr>
          <a:endParaRPr lang="es-EC" sz="1600">
            <a:solidFill>
              <a:schemeClr val="tx1"/>
            </a:solidFill>
            <a:latin typeface="Arial" panose="020B0604020202020204" pitchFamily="34" charset="0"/>
            <a:cs typeface="Arial" panose="020B0604020202020204" pitchFamily="34" charset="0"/>
          </a:endParaRPr>
        </a:p>
      </dgm:t>
    </dgm:pt>
    <dgm:pt modelId="{3EB0919D-43D1-4A06-A0DE-49181089223D}" type="pres">
      <dgm:prSet presAssocID="{9EFFA0BB-134A-40BE-9CC9-7730924E4F96}" presName="linear" presStyleCnt="0">
        <dgm:presLayoutVars>
          <dgm:dir/>
          <dgm:animLvl val="lvl"/>
          <dgm:resizeHandles val="exact"/>
        </dgm:presLayoutVars>
      </dgm:prSet>
      <dgm:spPr/>
      <dgm:t>
        <a:bodyPr/>
        <a:lstStyle/>
        <a:p>
          <a:endParaRPr lang="es-EC"/>
        </a:p>
      </dgm:t>
    </dgm:pt>
    <dgm:pt modelId="{1C7CBEFE-4F6E-462F-B702-FA2408AD3988}" type="pres">
      <dgm:prSet presAssocID="{0140588E-5C18-44EB-B8E4-B41B399F471F}" presName="parentLin" presStyleCnt="0"/>
      <dgm:spPr/>
    </dgm:pt>
    <dgm:pt modelId="{AACA41D3-8809-4300-A041-D8FBE4D50590}" type="pres">
      <dgm:prSet presAssocID="{0140588E-5C18-44EB-B8E4-B41B399F471F}" presName="parentLeftMargin" presStyleLbl="node1" presStyleIdx="0" presStyleCnt="3"/>
      <dgm:spPr/>
      <dgm:t>
        <a:bodyPr/>
        <a:lstStyle/>
        <a:p>
          <a:endParaRPr lang="es-EC"/>
        </a:p>
      </dgm:t>
    </dgm:pt>
    <dgm:pt modelId="{6DBB6267-3AE9-4B4A-B3EC-823B2FF839F6}" type="pres">
      <dgm:prSet presAssocID="{0140588E-5C18-44EB-B8E4-B41B399F471F}" presName="parentText" presStyleLbl="node1" presStyleIdx="0" presStyleCnt="3" custScaleX="120892">
        <dgm:presLayoutVars>
          <dgm:chMax val="0"/>
          <dgm:bulletEnabled val="1"/>
        </dgm:presLayoutVars>
      </dgm:prSet>
      <dgm:spPr/>
      <dgm:t>
        <a:bodyPr/>
        <a:lstStyle/>
        <a:p>
          <a:endParaRPr lang="es-EC"/>
        </a:p>
      </dgm:t>
    </dgm:pt>
    <dgm:pt modelId="{CF2F66C0-AEA4-4A82-B206-A0EC4DE33E3E}" type="pres">
      <dgm:prSet presAssocID="{0140588E-5C18-44EB-B8E4-B41B399F471F}" presName="negativeSpace" presStyleCnt="0"/>
      <dgm:spPr/>
    </dgm:pt>
    <dgm:pt modelId="{B6C71850-76EE-44EE-B4C3-C5A67E844DFB}" type="pres">
      <dgm:prSet presAssocID="{0140588E-5C18-44EB-B8E4-B41B399F471F}" presName="childText" presStyleLbl="conFgAcc1" presStyleIdx="0" presStyleCnt="3">
        <dgm:presLayoutVars>
          <dgm:bulletEnabled val="1"/>
        </dgm:presLayoutVars>
      </dgm:prSet>
      <dgm:spPr/>
    </dgm:pt>
    <dgm:pt modelId="{410A0D32-2D1B-41A3-8C19-86401D37D427}" type="pres">
      <dgm:prSet presAssocID="{DED22C59-3F13-4BC2-B6EE-721C187AA78D}" presName="spaceBetweenRectangles" presStyleCnt="0"/>
      <dgm:spPr/>
    </dgm:pt>
    <dgm:pt modelId="{67CC6C43-429E-4F52-82E4-A91790A39693}" type="pres">
      <dgm:prSet presAssocID="{1E874CC3-ECA6-4357-A6B7-B7D85BD6E2C6}" presName="parentLin" presStyleCnt="0"/>
      <dgm:spPr/>
    </dgm:pt>
    <dgm:pt modelId="{DDFDDB31-071D-4C31-9648-567C7A92A766}" type="pres">
      <dgm:prSet presAssocID="{1E874CC3-ECA6-4357-A6B7-B7D85BD6E2C6}" presName="parentLeftMargin" presStyleLbl="node1" presStyleIdx="0" presStyleCnt="3"/>
      <dgm:spPr/>
      <dgm:t>
        <a:bodyPr/>
        <a:lstStyle/>
        <a:p>
          <a:endParaRPr lang="es-EC"/>
        </a:p>
      </dgm:t>
    </dgm:pt>
    <dgm:pt modelId="{98823A08-A20E-49B8-967C-529354497BAE}" type="pres">
      <dgm:prSet presAssocID="{1E874CC3-ECA6-4357-A6B7-B7D85BD6E2C6}" presName="parentText" presStyleLbl="node1" presStyleIdx="1" presStyleCnt="3" custScaleX="122529">
        <dgm:presLayoutVars>
          <dgm:chMax val="0"/>
          <dgm:bulletEnabled val="1"/>
        </dgm:presLayoutVars>
      </dgm:prSet>
      <dgm:spPr/>
      <dgm:t>
        <a:bodyPr/>
        <a:lstStyle/>
        <a:p>
          <a:endParaRPr lang="es-EC"/>
        </a:p>
      </dgm:t>
    </dgm:pt>
    <dgm:pt modelId="{22B3DF95-363F-4F04-9C70-6A08112AD746}" type="pres">
      <dgm:prSet presAssocID="{1E874CC3-ECA6-4357-A6B7-B7D85BD6E2C6}" presName="negativeSpace" presStyleCnt="0"/>
      <dgm:spPr/>
    </dgm:pt>
    <dgm:pt modelId="{0CDE58C3-FFA3-4492-9EE2-68A157862A14}" type="pres">
      <dgm:prSet presAssocID="{1E874CC3-ECA6-4357-A6B7-B7D85BD6E2C6}" presName="childText" presStyleLbl="conFgAcc1" presStyleIdx="1" presStyleCnt="3">
        <dgm:presLayoutVars>
          <dgm:bulletEnabled val="1"/>
        </dgm:presLayoutVars>
      </dgm:prSet>
      <dgm:spPr/>
    </dgm:pt>
    <dgm:pt modelId="{F27CD276-95C8-4089-9F80-A106D4CA5FF6}" type="pres">
      <dgm:prSet presAssocID="{7DAA8493-C44B-4087-82C4-6E8AD9E1B4BF}" presName="spaceBetweenRectangles" presStyleCnt="0"/>
      <dgm:spPr/>
    </dgm:pt>
    <dgm:pt modelId="{F92C3D52-D978-46A3-A2F6-D93457435DF7}" type="pres">
      <dgm:prSet presAssocID="{25637F80-12DB-4A99-9E5C-8B599C0FF429}" presName="parentLin" presStyleCnt="0"/>
      <dgm:spPr/>
    </dgm:pt>
    <dgm:pt modelId="{F6B310BE-9723-41C5-A8A7-6BA1CE344CE3}" type="pres">
      <dgm:prSet presAssocID="{25637F80-12DB-4A99-9E5C-8B599C0FF429}" presName="parentLeftMargin" presStyleLbl="node1" presStyleIdx="1" presStyleCnt="3"/>
      <dgm:spPr/>
      <dgm:t>
        <a:bodyPr/>
        <a:lstStyle/>
        <a:p>
          <a:endParaRPr lang="es-EC"/>
        </a:p>
      </dgm:t>
    </dgm:pt>
    <dgm:pt modelId="{33334975-1FCC-4B1C-97CC-A3A141B6D411}" type="pres">
      <dgm:prSet presAssocID="{25637F80-12DB-4A99-9E5C-8B599C0FF429}" presName="parentText" presStyleLbl="node1" presStyleIdx="2" presStyleCnt="3" custScaleX="124438" custScaleY="129731">
        <dgm:presLayoutVars>
          <dgm:chMax val="0"/>
          <dgm:bulletEnabled val="1"/>
        </dgm:presLayoutVars>
      </dgm:prSet>
      <dgm:spPr/>
      <dgm:t>
        <a:bodyPr/>
        <a:lstStyle/>
        <a:p>
          <a:endParaRPr lang="es-EC"/>
        </a:p>
      </dgm:t>
    </dgm:pt>
    <dgm:pt modelId="{D7D45490-A0ED-4592-875B-61B973C39FED}" type="pres">
      <dgm:prSet presAssocID="{25637F80-12DB-4A99-9E5C-8B599C0FF429}" presName="negativeSpace" presStyleCnt="0"/>
      <dgm:spPr/>
    </dgm:pt>
    <dgm:pt modelId="{7B737216-C176-4BDE-915D-0F323A03A447}" type="pres">
      <dgm:prSet presAssocID="{25637F80-12DB-4A99-9E5C-8B599C0FF429}" presName="childText" presStyleLbl="conFgAcc1" presStyleIdx="2" presStyleCnt="3" custScaleX="99084" custScaleY="104337">
        <dgm:presLayoutVars>
          <dgm:bulletEnabled val="1"/>
        </dgm:presLayoutVars>
      </dgm:prSet>
      <dgm:spPr/>
    </dgm:pt>
  </dgm:ptLst>
  <dgm:cxnLst>
    <dgm:cxn modelId="{CAB9BD65-E12A-47D2-8448-2E6BF3E5E09E}" type="presOf" srcId="{0140588E-5C18-44EB-B8E4-B41B399F471F}" destId="{6DBB6267-3AE9-4B4A-B3EC-823B2FF839F6}" srcOrd="1" destOrd="0" presId="urn:microsoft.com/office/officeart/2005/8/layout/list1"/>
    <dgm:cxn modelId="{143D3500-677E-40AB-ADB5-EAE57832D1D1}" type="presOf" srcId="{1E874CC3-ECA6-4357-A6B7-B7D85BD6E2C6}" destId="{DDFDDB31-071D-4C31-9648-567C7A92A766}" srcOrd="0" destOrd="0" presId="urn:microsoft.com/office/officeart/2005/8/layout/list1"/>
    <dgm:cxn modelId="{8D5E6C7C-6434-4EFC-85A1-58A0214A822A}" type="presOf" srcId="{9EFFA0BB-134A-40BE-9CC9-7730924E4F96}" destId="{3EB0919D-43D1-4A06-A0DE-49181089223D}" srcOrd="0" destOrd="0" presId="urn:microsoft.com/office/officeart/2005/8/layout/list1"/>
    <dgm:cxn modelId="{7ACA05EE-BC5E-4355-BF3A-7C0A30ED216E}" srcId="{9EFFA0BB-134A-40BE-9CC9-7730924E4F96}" destId="{25637F80-12DB-4A99-9E5C-8B599C0FF429}" srcOrd="2" destOrd="0" parTransId="{D99CE794-FFBE-4945-89BD-2B095453CA93}" sibTransId="{047E2808-B9C6-4E5C-9E24-498D49F088AF}"/>
    <dgm:cxn modelId="{2E627F9A-81A6-4FA2-A4C3-063EE3BB4E0F}" srcId="{9EFFA0BB-134A-40BE-9CC9-7730924E4F96}" destId="{0140588E-5C18-44EB-B8E4-B41B399F471F}" srcOrd="0" destOrd="0" parTransId="{9B403750-669E-4636-B6B8-7B2240943519}" sibTransId="{DED22C59-3F13-4BC2-B6EE-721C187AA78D}"/>
    <dgm:cxn modelId="{4320798A-DEFE-4CC0-B036-84BB275C7B2B}" type="presOf" srcId="{0140588E-5C18-44EB-B8E4-B41B399F471F}" destId="{AACA41D3-8809-4300-A041-D8FBE4D50590}" srcOrd="0" destOrd="0" presId="urn:microsoft.com/office/officeart/2005/8/layout/list1"/>
    <dgm:cxn modelId="{3E8C5032-DA04-4961-BCB0-3D061FD12908}" srcId="{9EFFA0BB-134A-40BE-9CC9-7730924E4F96}" destId="{1E874CC3-ECA6-4357-A6B7-B7D85BD6E2C6}" srcOrd="1" destOrd="0" parTransId="{87274606-4F84-4A1F-BFB2-765A05EB38D6}" sibTransId="{7DAA8493-C44B-4087-82C4-6E8AD9E1B4BF}"/>
    <dgm:cxn modelId="{F86F38F7-1441-4B81-8125-A72DAA869F7E}" type="presOf" srcId="{25637F80-12DB-4A99-9E5C-8B599C0FF429}" destId="{33334975-1FCC-4B1C-97CC-A3A141B6D411}" srcOrd="1" destOrd="0" presId="urn:microsoft.com/office/officeart/2005/8/layout/list1"/>
    <dgm:cxn modelId="{10B8DB6B-32AF-4CF2-9C2F-4FB96A97570C}" type="presOf" srcId="{25637F80-12DB-4A99-9E5C-8B599C0FF429}" destId="{F6B310BE-9723-41C5-A8A7-6BA1CE344CE3}" srcOrd="0" destOrd="0" presId="urn:microsoft.com/office/officeart/2005/8/layout/list1"/>
    <dgm:cxn modelId="{857CE02F-E33B-49A8-9C3C-F93500556AE1}" type="presOf" srcId="{1E874CC3-ECA6-4357-A6B7-B7D85BD6E2C6}" destId="{98823A08-A20E-49B8-967C-529354497BAE}" srcOrd="1" destOrd="0" presId="urn:microsoft.com/office/officeart/2005/8/layout/list1"/>
    <dgm:cxn modelId="{5561544D-96E5-4EB2-9671-92558B3E7AB7}" type="presParOf" srcId="{3EB0919D-43D1-4A06-A0DE-49181089223D}" destId="{1C7CBEFE-4F6E-462F-B702-FA2408AD3988}" srcOrd="0" destOrd="0" presId="urn:microsoft.com/office/officeart/2005/8/layout/list1"/>
    <dgm:cxn modelId="{D4C5E7FD-A7C9-4BB6-B186-084BE07701BB}" type="presParOf" srcId="{1C7CBEFE-4F6E-462F-B702-FA2408AD3988}" destId="{AACA41D3-8809-4300-A041-D8FBE4D50590}" srcOrd="0" destOrd="0" presId="urn:microsoft.com/office/officeart/2005/8/layout/list1"/>
    <dgm:cxn modelId="{47A52F7C-5C40-4E5E-995F-0746408965BA}" type="presParOf" srcId="{1C7CBEFE-4F6E-462F-B702-FA2408AD3988}" destId="{6DBB6267-3AE9-4B4A-B3EC-823B2FF839F6}" srcOrd="1" destOrd="0" presId="urn:microsoft.com/office/officeart/2005/8/layout/list1"/>
    <dgm:cxn modelId="{97A4A9D7-4529-4FCB-B4A2-862D176ED78B}" type="presParOf" srcId="{3EB0919D-43D1-4A06-A0DE-49181089223D}" destId="{CF2F66C0-AEA4-4A82-B206-A0EC4DE33E3E}" srcOrd="1" destOrd="0" presId="urn:microsoft.com/office/officeart/2005/8/layout/list1"/>
    <dgm:cxn modelId="{EB22883F-0075-4303-88F9-5C9A8F7E97F8}" type="presParOf" srcId="{3EB0919D-43D1-4A06-A0DE-49181089223D}" destId="{B6C71850-76EE-44EE-B4C3-C5A67E844DFB}" srcOrd="2" destOrd="0" presId="urn:microsoft.com/office/officeart/2005/8/layout/list1"/>
    <dgm:cxn modelId="{D955EA49-BAB7-4AC5-9EA8-6E632EC665C9}" type="presParOf" srcId="{3EB0919D-43D1-4A06-A0DE-49181089223D}" destId="{410A0D32-2D1B-41A3-8C19-86401D37D427}" srcOrd="3" destOrd="0" presId="urn:microsoft.com/office/officeart/2005/8/layout/list1"/>
    <dgm:cxn modelId="{B9D9A957-0294-4F17-863C-2BC5EAE7AE41}" type="presParOf" srcId="{3EB0919D-43D1-4A06-A0DE-49181089223D}" destId="{67CC6C43-429E-4F52-82E4-A91790A39693}" srcOrd="4" destOrd="0" presId="urn:microsoft.com/office/officeart/2005/8/layout/list1"/>
    <dgm:cxn modelId="{1C80B2E0-0206-492A-834A-71FEAD31A32C}" type="presParOf" srcId="{67CC6C43-429E-4F52-82E4-A91790A39693}" destId="{DDFDDB31-071D-4C31-9648-567C7A92A766}" srcOrd="0" destOrd="0" presId="urn:microsoft.com/office/officeart/2005/8/layout/list1"/>
    <dgm:cxn modelId="{28255ECC-A706-46BE-A970-C45F50C38A74}" type="presParOf" srcId="{67CC6C43-429E-4F52-82E4-A91790A39693}" destId="{98823A08-A20E-49B8-967C-529354497BAE}" srcOrd="1" destOrd="0" presId="urn:microsoft.com/office/officeart/2005/8/layout/list1"/>
    <dgm:cxn modelId="{CACF6203-D239-4BD0-B9F8-E42EA12BC84E}" type="presParOf" srcId="{3EB0919D-43D1-4A06-A0DE-49181089223D}" destId="{22B3DF95-363F-4F04-9C70-6A08112AD746}" srcOrd="5" destOrd="0" presId="urn:microsoft.com/office/officeart/2005/8/layout/list1"/>
    <dgm:cxn modelId="{8D66BE7B-0E5A-43E6-95E2-1804D90ECEE2}" type="presParOf" srcId="{3EB0919D-43D1-4A06-A0DE-49181089223D}" destId="{0CDE58C3-FFA3-4492-9EE2-68A157862A14}" srcOrd="6" destOrd="0" presId="urn:microsoft.com/office/officeart/2005/8/layout/list1"/>
    <dgm:cxn modelId="{7A38D2BB-1E79-4299-A800-765CADC38008}" type="presParOf" srcId="{3EB0919D-43D1-4A06-A0DE-49181089223D}" destId="{F27CD276-95C8-4089-9F80-A106D4CA5FF6}" srcOrd="7" destOrd="0" presId="urn:microsoft.com/office/officeart/2005/8/layout/list1"/>
    <dgm:cxn modelId="{004D922D-E267-41FE-8923-BB4B6C3919EA}" type="presParOf" srcId="{3EB0919D-43D1-4A06-A0DE-49181089223D}" destId="{F92C3D52-D978-46A3-A2F6-D93457435DF7}" srcOrd="8" destOrd="0" presId="urn:microsoft.com/office/officeart/2005/8/layout/list1"/>
    <dgm:cxn modelId="{79E27377-E783-49EB-ACD2-90DC09A881B6}" type="presParOf" srcId="{F92C3D52-D978-46A3-A2F6-D93457435DF7}" destId="{F6B310BE-9723-41C5-A8A7-6BA1CE344CE3}" srcOrd="0" destOrd="0" presId="urn:microsoft.com/office/officeart/2005/8/layout/list1"/>
    <dgm:cxn modelId="{B42E4BC4-A559-479A-9388-A47DAD699799}" type="presParOf" srcId="{F92C3D52-D978-46A3-A2F6-D93457435DF7}" destId="{33334975-1FCC-4B1C-97CC-A3A141B6D411}" srcOrd="1" destOrd="0" presId="urn:microsoft.com/office/officeart/2005/8/layout/list1"/>
    <dgm:cxn modelId="{D4B14AC4-F1FF-48C5-BDBA-CBC372A91AB4}" type="presParOf" srcId="{3EB0919D-43D1-4A06-A0DE-49181089223D}" destId="{D7D45490-A0ED-4592-875B-61B973C39FED}" srcOrd="9" destOrd="0" presId="urn:microsoft.com/office/officeart/2005/8/layout/list1"/>
    <dgm:cxn modelId="{AA09C4B9-4045-4B6C-91C5-DCFA2095F762}" type="presParOf" srcId="{3EB0919D-43D1-4A06-A0DE-49181089223D}" destId="{7B737216-C176-4BDE-915D-0F323A03A44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8EAF2D-DA32-4470-98C2-0AEDDF4305C3}"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C"/>
        </a:p>
      </dgm:t>
    </dgm:pt>
    <dgm:pt modelId="{AE79FB04-F2BF-4267-A644-DC64641F85EF}">
      <dgm:prSet phldrT="[Texto]" phldr="1"/>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1C34F039-F77A-4CAA-B5FF-2D736C78943C}" type="parTrans" cxnId="{93F994E6-BAAD-4DED-9A66-0C132CBC64D7}">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59B6291E-14A2-42C9-8586-9BE582034D70}" type="sibTrans" cxnId="{93F994E6-BAAD-4DED-9A66-0C132CBC64D7}">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15956943-FA27-491C-8D68-22F855558A6E}">
      <dgm:prSet phldrT="[Texto]" custT="1"/>
      <dgm:spPr/>
      <dgm:t>
        <a:bodyPr/>
        <a:lstStyle/>
        <a:p>
          <a:pPr algn="just">
            <a:lnSpc>
              <a:spcPct val="150000"/>
            </a:lnSpc>
          </a:pPr>
          <a:r>
            <a:rPr lang="es-EC" sz="1300" dirty="0" smtClean="0">
              <a:latin typeface="Arial" panose="020B0604020202020204" pitchFamily="34" charset="0"/>
              <a:cs typeface="Arial" panose="020B0604020202020204" pitchFamily="34" charset="0"/>
            </a:rPr>
            <a:t>Método extracción de mayor rendimiento fue el método de extracción de líquidos presurizados (ELP) con un valor promedio de 50,125 cc y el método de menor rendimiento fue el de maceración alcohólica con un valor promedio de rendimiento de 1,375 </a:t>
          </a:r>
          <a:r>
            <a:rPr lang="es-EC" sz="1300" dirty="0" err="1" smtClean="0">
              <a:latin typeface="Arial" panose="020B0604020202020204" pitchFamily="34" charset="0"/>
              <a:cs typeface="Arial" panose="020B0604020202020204" pitchFamily="34" charset="0"/>
            </a:rPr>
            <a:t>cc.</a:t>
          </a:r>
          <a:endParaRPr lang="es-EC" sz="1300" dirty="0">
            <a:latin typeface="Arial" panose="020B0604020202020204" pitchFamily="34" charset="0"/>
            <a:cs typeface="Arial" panose="020B0604020202020204" pitchFamily="34" charset="0"/>
          </a:endParaRPr>
        </a:p>
      </dgm:t>
    </dgm:pt>
    <dgm:pt modelId="{1142ED7F-B086-4A23-B9FE-C830D0549293}" type="parTrans" cxnId="{2B2CDF06-4AA2-4B9F-ABA8-E9EA69C966E5}">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61EDF941-B4F6-478E-B265-3D51AF9B7F94}" type="sibTrans" cxnId="{2B2CDF06-4AA2-4B9F-ABA8-E9EA69C966E5}">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FD2FE7A2-8B6A-465E-ABB4-721B0B454B30}">
      <dgm:prSet phldrT="[Texto]" phldr="1"/>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44897D1E-C3AC-4110-8AF4-1325882F8752}" type="parTrans" cxnId="{EB0B6E1C-E504-49DD-876B-8F46AE54C3F8}">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758EEB10-08FD-4113-B84B-C58F2363940B}" type="sibTrans" cxnId="{EB0B6E1C-E504-49DD-876B-8F46AE54C3F8}">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381F5092-84C8-4C75-9369-1C5A665F3157}">
      <dgm:prSet phldrT="[Texto]" custT="1"/>
      <dgm:spPr/>
      <dgm:t>
        <a:bodyPr/>
        <a:lstStyle/>
        <a:p>
          <a:pPr algn="just">
            <a:lnSpc>
              <a:spcPct val="150000"/>
            </a:lnSpc>
          </a:pPr>
          <a:r>
            <a:rPr lang="es-EC" sz="1200" dirty="0" smtClean="0">
              <a:latin typeface="Arial" panose="020B0604020202020204" pitchFamily="34" charset="0"/>
              <a:cs typeface="Arial" panose="020B0604020202020204" pitchFamily="34" charset="0"/>
            </a:rPr>
            <a:t>El método que mantuvo la mayor cantidad de </a:t>
          </a:r>
          <a:r>
            <a:rPr lang="es-EC" sz="1200" dirty="0" err="1" smtClean="0">
              <a:latin typeface="Arial" panose="020B0604020202020204" pitchFamily="34" charset="0"/>
              <a:cs typeface="Arial" panose="020B0604020202020204" pitchFamily="34" charset="0"/>
            </a:rPr>
            <a:t>capsacina</a:t>
          </a:r>
          <a:r>
            <a:rPr lang="es-EC" sz="1200" dirty="0" smtClean="0">
              <a:latin typeface="Arial" panose="020B0604020202020204" pitchFamily="34" charset="0"/>
              <a:cs typeface="Arial" panose="020B0604020202020204" pitchFamily="34" charset="0"/>
            </a:rPr>
            <a:t> en el extracto de la oleorresina fue el método de maceración alcohólica con un valor promedio de  1,637 A seguido por el método </a:t>
          </a:r>
          <a:r>
            <a:rPr lang="es-EC" sz="1200" dirty="0" err="1" smtClean="0">
              <a:latin typeface="Arial" panose="020B0604020202020204" pitchFamily="34" charset="0"/>
              <a:cs typeface="Arial" panose="020B0604020202020204" pitchFamily="34" charset="0"/>
            </a:rPr>
            <a:t>soxhlet</a:t>
          </a:r>
          <a:r>
            <a:rPr lang="es-EC" sz="1200" dirty="0" smtClean="0">
              <a:latin typeface="Arial" panose="020B0604020202020204" pitchFamily="34" charset="0"/>
              <a:cs typeface="Arial" panose="020B0604020202020204" pitchFamily="34" charset="0"/>
            </a:rPr>
            <a:t> 1,156 A y el método cuya concentración fue mínima 0,430 A fue el método de ELP.</a:t>
          </a:r>
          <a:endParaRPr lang="es-EC" sz="1200" dirty="0">
            <a:latin typeface="Arial" panose="020B0604020202020204" pitchFamily="34" charset="0"/>
            <a:cs typeface="Arial" panose="020B0604020202020204" pitchFamily="34" charset="0"/>
          </a:endParaRPr>
        </a:p>
      </dgm:t>
    </dgm:pt>
    <dgm:pt modelId="{21DB5167-5070-4255-B7E9-43D778A8E63C}" type="parTrans" cxnId="{5CA744FC-C3B8-4416-8CDB-3019A5E4FF4A}">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75E1DBC0-7AAE-4E2A-9049-AD4AF5AC1FA5}" type="sibTrans" cxnId="{5CA744FC-C3B8-4416-8CDB-3019A5E4FF4A}">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65150441-D76B-40E2-9970-07F99C50C1E9}">
      <dgm:prSet phldrT="[Texto]" phldr="1"/>
      <dgm:spPr/>
      <dgm:t>
        <a:bodyPr/>
        <a:lstStyle/>
        <a:p>
          <a:pPr algn="just">
            <a:lnSpc>
              <a:spcPct val="150000"/>
            </a:lnSpc>
          </a:pPr>
          <a:endParaRPr lang="es-EC" dirty="0">
            <a:latin typeface="Arial" panose="020B0604020202020204" pitchFamily="34" charset="0"/>
            <a:cs typeface="Arial" panose="020B0604020202020204" pitchFamily="34" charset="0"/>
          </a:endParaRPr>
        </a:p>
      </dgm:t>
    </dgm:pt>
    <dgm:pt modelId="{6FCED4B4-5C0F-444D-86D4-09BABEF2E590}" type="parTrans" cxnId="{EACF3683-02ED-499D-B177-580F8E82AF6C}">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8676E216-6919-4A15-BA2F-4DAC782DBF02}" type="sibTrans" cxnId="{EACF3683-02ED-499D-B177-580F8E82AF6C}">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DEDD6731-3DFC-47C6-824E-B325C79099EB}">
      <dgm:prSet phldrT="[Texto]" custT="1"/>
      <dgm:spPr/>
      <dgm:t>
        <a:bodyPr/>
        <a:lstStyle/>
        <a:p>
          <a:pPr algn="just">
            <a:lnSpc>
              <a:spcPct val="150000"/>
            </a:lnSpc>
          </a:pPr>
          <a:r>
            <a:rPr lang="es-EC" sz="1200" dirty="0" smtClean="0">
              <a:latin typeface="Arial" panose="020B0604020202020204" pitchFamily="34" charset="0"/>
              <a:cs typeface="Arial" panose="020B0604020202020204" pitchFamily="34" charset="0"/>
            </a:rPr>
            <a:t>El método de extracción que generó mayor control microbiano fue el método de </a:t>
          </a:r>
          <a:r>
            <a:rPr lang="es-EC" sz="1200" dirty="0" err="1" smtClean="0">
              <a:latin typeface="Arial" panose="020B0604020202020204" pitchFamily="34" charset="0"/>
              <a:cs typeface="Arial" panose="020B0604020202020204" pitchFamily="34" charset="0"/>
            </a:rPr>
            <a:t>soxhlet</a:t>
          </a:r>
          <a:r>
            <a:rPr lang="es-EC" sz="1200" dirty="0" smtClean="0">
              <a:latin typeface="Arial" panose="020B0604020202020204" pitchFamily="34" charset="0"/>
              <a:cs typeface="Arial" panose="020B0604020202020204" pitchFamily="34" charset="0"/>
            </a:rPr>
            <a:t> con un promedio de área de inhibición de 1,333 cm² seguido por el método de </a:t>
          </a:r>
          <a:r>
            <a:rPr lang="es-EC" sz="1200" dirty="0" err="1" smtClean="0">
              <a:latin typeface="Arial" panose="020B0604020202020204" pitchFamily="34" charset="0"/>
              <a:cs typeface="Arial" panose="020B0604020202020204" pitchFamily="34" charset="0"/>
            </a:rPr>
            <a:t>estracción</a:t>
          </a:r>
          <a:r>
            <a:rPr lang="es-EC" sz="1200" dirty="0" smtClean="0">
              <a:latin typeface="Arial" panose="020B0604020202020204" pitchFamily="34" charset="0"/>
              <a:cs typeface="Arial" panose="020B0604020202020204" pitchFamily="34" charset="0"/>
            </a:rPr>
            <a:t> de maceración alcohólica que alcanzó un valor promedio de área de inhibición de 1,116 cm² mientras que el método de extracción de líquidos presurizados no presentó halos de inhibición.</a:t>
          </a:r>
          <a:endParaRPr lang="es-EC" sz="1200" dirty="0">
            <a:latin typeface="Arial" panose="020B0604020202020204" pitchFamily="34" charset="0"/>
            <a:cs typeface="Arial" panose="020B0604020202020204" pitchFamily="34" charset="0"/>
          </a:endParaRPr>
        </a:p>
      </dgm:t>
    </dgm:pt>
    <dgm:pt modelId="{8EE9177D-1DD6-41E0-A9D4-7724236EFB50}" type="parTrans" cxnId="{35FD1564-B0CF-42FB-A209-94D8BE76D957}">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487C2D57-8D92-4F52-BF2B-368A085ABED2}" type="sibTrans" cxnId="{35FD1564-B0CF-42FB-A209-94D8BE76D957}">
      <dgm:prSet/>
      <dgm:spPr/>
      <dgm:t>
        <a:bodyPr/>
        <a:lstStyle/>
        <a:p>
          <a:pPr algn="just">
            <a:lnSpc>
              <a:spcPct val="150000"/>
            </a:lnSpc>
          </a:pPr>
          <a:endParaRPr lang="es-EC">
            <a:latin typeface="Arial" panose="020B0604020202020204" pitchFamily="34" charset="0"/>
            <a:cs typeface="Arial" panose="020B0604020202020204" pitchFamily="34" charset="0"/>
          </a:endParaRPr>
        </a:p>
      </dgm:t>
    </dgm:pt>
    <dgm:pt modelId="{274D34EF-5FCF-4D15-8C65-19FDFA524EEE}" type="pres">
      <dgm:prSet presAssocID="{898EAF2D-DA32-4470-98C2-0AEDDF4305C3}" presName="Name0" presStyleCnt="0">
        <dgm:presLayoutVars>
          <dgm:chMax/>
          <dgm:chPref/>
          <dgm:dir/>
        </dgm:presLayoutVars>
      </dgm:prSet>
      <dgm:spPr/>
      <dgm:t>
        <a:bodyPr/>
        <a:lstStyle/>
        <a:p>
          <a:endParaRPr lang="es-EC"/>
        </a:p>
      </dgm:t>
    </dgm:pt>
    <dgm:pt modelId="{6D085D13-9817-419D-90E8-F640AA44AA5B}" type="pres">
      <dgm:prSet presAssocID="{AE79FB04-F2BF-4267-A644-DC64641F85EF}" presName="parenttextcomposite" presStyleCnt="0"/>
      <dgm:spPr/>
    </dgm:pt>
    <dgm:pt modelId="{1B6870EC-9C8E-4AE3-BE2F-0709CD88CF28}" type="pres">
      <dgm:prSet presAssocID="{AE79FB04-F2BF-4267-A644-DC64641F85EF}" presName="parenttext" presStyleLbl="revTx" presStyleIdx="0" presStyleCnt="3">
        <dgm:presLayoutVars>
          <dgm:chMax/>
          <dgm:chPref val="2"/>
          <dgm:bulletEnabled val="1"/>
        </dgm:presLayoutVars>
      </dgm:prSet>
      <dgm:spPr/>
      <dgm:t>
        <a:bodyPr/>
        <a:lstStyle/>
        <a:p>
          <a:endParaRPr lang="es-EC"/>
        </a:p>
      </dgm:t>
    </dgm:pt>
    <dgm:pt modelId="{638CF535-8BAF-4017-A7B0-496C9406E91E}" type="pres">
      <dgm:prSet presAssocID="{AE79FB04-F2BF-4267-A644-DC64641F85EF}" presName="composite" presStyleCnt="0"/>
      <dgm:spPr/>
    </dgm:pt>
    <dgm:pt modelId="{5FE8DD63-8FEA-4ED8-817E-E99B810F8B37}" type="pres">
      <dgm:prSet presAssocID="{AE79FB04-F2BF-4267-A644-DC64641F85EF}" presName="chevron1" presStyleLbl="alignNode1" presStyleIdx="0" presStyleCnt="21"/>
      <dgm:spPr/>
    </dgm:pt>
    <dgm:pt modelId="{A8D7A12D-4BFF-4B18-A777-242F646A6819}" type="pres">
      <dgm:prSet presAssocID="{AE79FB04-F2BF-4267-A644-DC64641F85EF}" presName="chevron2" presStyleLbl="alignNode1" presStyleIdx="1" presStyleCnt="21"/>
      <dgm:spPr/>
    </dgm:pt>
    <dgm:pt modelId="{8145B40B-5C82-4C6C-9B8C-85B16BEB6A74}" type="pres">
      <dgm:prSet presAssocID="{AE79FB04-F2BF-4267-A644-DC64641F85EF}" presName="chevron3" presStyleLbl="alignNode1" presStyleIdx="2" presStyleCnt="21"/>
      <dgm:spPr/>
    </dgm:pt>
    <dgm:pt modelId="{389FF62B-FD4B-4E67-ACB9-C0D03B7993B9}" type="pres">
      <dgm:prSet presAssocID="{AE79FB04-F2BF-4267-A644-DC64641F85EF}" presName="chevron4" presStyleLbl="alignNode1" presStyleIdx="3" presStyleCnt="21"/>
      <dgm:spPr/>
    </dgm:pt>
    <dgm:pt modelId="{5B7BEADC-E53C-45E2-A077-9518D905E172}" type="pres">
      <dgm:prSet presAssocID="{AE79FB04-F2BF-4267-A644-DC64641F85EF}" presName="chevron5" presStyleLbl="alignNode1" presStyleIdx="4" presStyleCnt="21"/>
      <dgm:spPr/>
    </dgm:pt>
    <dgm:pt modelId="{839FD6D1-B832-48AE-AFAF-415345599099}" type="pres">
      <dgm:prSet presAssocID="{AE79FB04-F2BF-4267-A644-DC64641F85EF}" presName="chevron6" presStyleLbl="alignNode1" presStyleIdx="5" presStyleCnt="21"/>
      <dgm:spPr/>
    </dgm:pt>
    <dgm:pt modelId="{ECDA186C-0EA5-4A05-B2C8-B435E545AC22}" type="pres">
      <dgm:prSet presAssocID="{AE79FB04-F2BF-4267-A644-DC64641F85EF}" presName="chevron7" presStyleLbl="alignNode1" presStyleIdx="6" presStyleCnt="21"/>
      <dgm:spPr/>
    </dgm:pt>
    <dgm:pt modelId="{3B938908-1975-467D-A96B-3B0820E4DE7E}" type="pres">
      <dgm:prSet presAssocID="{AE79FB04-F2BF-4267-A644-DC64641F85EF}" presName="childtext" presStyleLbl="solidFgAcc1" presStyleIdx="0" presStyleCnt="3">
        <dgm:presLayoutVars>
          <dgm:chMax/>
          <dgm:chPref val="0"/>
          <dgm:bulletEnabled val="1"/>
        </dgm:presLayoutVars>
      </dgm:prSet>
      <dgm:spPr/>
      <dgm:t>
        <a:bodyPr/>
        <a:lstStyle/>
        <a:p>
          <a:endParaRPr lang="es-EC"/>
        </a:p>
      </dgm:t>
    </dgm:pt>
    <dgm:pt modelId="{676C2E62-9C7F-4749-813F-E1CD5D75F1C5}" type="pres">
      <dgm:prSet presAssocID="{59B6291E-14A2-42C9-8586-9BE582034D70}" presName="sibTrans" presStyleCnt="0"/>
      <dgm:spPr/>
    </dgm:pt>
    <dgm:pt modelId="{F5AAD61B-94AA-457F-B9C4-B261A8A52CBC}" type="pres">
      <dgm:prSet presAssocID="{FD2FE7A2-8B6A-465E-ABB4-721B0B454B30}" presName="parenttextcomposite" presStyleCnt="0"/>
      <dgm:spPr/>
    </dgm:pt>
    <dgm:pt modelId="{3C698AA7-78AF-4656-B979-98F1B07378F1}" type="pres">
      <dgm:prSet presAssocID="{FD2FE7A2-8B6A-465E-ABB4-721B0B454B30}" presName="parenttext" presStyleLbl="revTx" presStyleIdx="1" presStyleCnt="3">
        <dgm:presLayoutVars>
          <dgm:chMax/>
          <dgm:chPref val="2"/>
          <dgm:bulletEnabled val="1"/>
        </dgm:presLayoutVars>
      </dgm:prSet>
      <dgm:spPr/>
      <dgm:t>
        <a:bodyPr/>
        <a:lstStyle/>
        <a:p>
          <a:endParaRPr lang="es-EC"/>
        </a:p>
      </dgm:t>
    </dgm:pt>
    <dgm:pt modelId="{2B05DC57-AB7F-4827-B0E5-CA4A16541E5E}" type="pres">
      <dgm:prSet presAssocID="{FD2FE7A2-8B6A-465E-ABB4-721B0B454B30}" presName="composite" presStyleCnt="0"/>
      <dgm:spPr/>
    </dgm:pt>
    <dgm:pt modelId="{7800CDCE-F5F0-4E40-9F83-DDAAA108EA80}" type="pres">
      <dgm:prSet presAssocID="{FD2FE7A2-8B6A-465E-ABB4-721B0B454B30}" presName="chevron1" presStyleLbl="alignNode1" presStyleIdx="7" presStyleCnt="21"/>
      <dgm:spPr/>
    </dgm:pt>
    <dgm:pt modelId="{6E1F6260-B8B3-43DC-A2C7-0D5802BEC8D3}" type="pres">
      <dgm:prSet presAssocID="{FD2FE7A2-8B6A-465E-ABB4-721B0B454B30}" presName="chevron2" presStyleLbl="alignNode1" presStyleIdx="8" presStyleCnt="21"/>
      <dgm:spPr/>
    </dgm:pt>
    <dgm:pt modelId="{2DF0D236-BEDC-4167-94E5-53668E10B877}" type="pres">
      <dgm:prSet presAssocID="{FD2FE7A2-8B6A-465E-ABB4-721B0B454B30}" presName="chevron3" presStyleLbl="alignNode1" presStyleIdx="9" presStyleCnt="21"/>
      <dgm:spPr/>
    </dgm:pt>
    <dgm:pt modelId="{7E6EB722-C563-4361-9C2B-332549245376}" type="pres">
      <dgm:prSet presAssocID="{FD2FE7A2-8B6A-465E-ABB4-721B0B454B30}" presName="chevron4" presStyleLbl="alignNode1" presStyleIdx="10" presStyleCnt="21"/>
      <dgm:spPr/>
    </dgm:pt>
    <dgm:pt modelId="{F9407F11-B68D-4C75-8B17-52C83B4FA70C}" type="pres">
      <dgm:prSet presAssocID="{FD2FE7A2-8B6A-465E-ABB4-721B0B454B30}" presName="chevron5" presStyleLbl="alignNode1" presStyleIdx="11" presStyleCnt="21"/>
      <dgm:spPr/>
    </dgm:pt>
    <dgm:pt modelId="{243E090D-5480-4748-A32C-6403227D6952}" type="pres">
      <dgm:prSet presAssocID="{FD2FE7A2-8B6A-465E-ABB4-721B0B454B30}" presName="chevron6" presStyleLbl="alignNode1" presStyleIdx="12" presStyleCnt="21"/>
      <dgm:spPr/>
    </dgm:pt>
    <dgm:pt modelId="{7104312A-DB91-44CD-A167-191073FAB65B}" type="pres">
      <dgm:prSet presAssocID="{FD2FE7A2-8B6A-465E-ABB4-721B0B454B30}" presName="chevron7" presStyleLbl="alignNode1" presStyleIdx="13" presStyleCnt="21"/>
      <dgm:spPr/>
    </dgm:pt>
    <dgm:pt modelId="{8F69333A-BC88-4E42-AB2F-62E8D8265790}" type="pres">
      <dgm:prSet presAssocID="{FD2FE7A2-8B6A-465E-ABB4-721B0B454B30}" presName="childtext" presStyleLbl="solidFgAcc1" presStyleIdx="1" presStyleCnt="3">
        <dgm:presLayoutVars>
          <dgm:chMax/>
          <dgm:chPref val="0"/>
          <dgm:bulletEnabled val="1"/>
        </dgm:presLayoutVars>
      </dgm:prSet>
      <dgm:spPr/>
      <dgm:t>
        <a:bodyPr/>
        <a:lstStyle/>
        <a:p>
          <a:endParaRPr lang="es-EC"/>
        </a:p>
      </dgm:t>
    </dgm:pt>
    <dgm:pt modelId="{8C155198-DD12-4DC2-A53A-C601A01B3073}" type="pres">
      <dgm:prSet presAssocID="{758EEB10-08FD-4113-B84B-C58F2363940B}" presName="sibTrans" presStyleCnt="0"/>
      <dgm:spPr/>
    </dgm:pt>
    <dgm:pt modelId="{E4221FE3-80CD-4B0D-9130-14E072BE0B94}" type="pres">
      <dgm:prSet presAssocID="{65150441-D76B-40E2-9970-07F99C50C1E9}" presName="parenttextcomposite" presStyleCnt="0"/>
      <dgm:spPr/>
    </dgm:pt>
    <dgm:pt modelId="{5A74D802-89A9-4FD6-A113-2FC119200829}" type="pres">
      <dgm:prSet presAssocID="{65150441-D76B-40E2-9970-07F99C50C1E9}" presName="parenttext" presStyleLbl="revTx" presStyleIdx="2" presStyleCnt="3">
        <dgm:presLayoutVars>
          <dgm:chMax/>
          <dgm:chPref val="2"/>
          <dgm:bulletEnabled val="1"/>
        </dgm:presLayoutVars>
      </dgm:prSet>
      <dgm:spPr/>
      <dgm:t>
        <a:bodyPr/>
        <a:lstStyle/>
        <a:p>
          <a:endParaRPr lang="es-EC"/>
        </a:p>
      </dgm:t>
    </dgm:pt>
    <dgm:pt modelId="{CAFD26F3-838F-417D-A8AF-B9AFE4EF5258}" type="pres">
      <dgm:prSet presAssocID="{65150441-D76B-40E2-9970-07F99C50C1E9}" presName="composite" presStyleCnt="0"/>
      <dgm:spPr/>
    </dgm:pt>
    <dgm:pt modelId="{2849E65C-01C2-4C18-9A27-69B938DE53AD}" type="pres">
      <dgm:prSet presAssocID="{65150441-D76B-40E2-9970-07F99C50C1E9}" presName="chevron1" presStyleLbl="alignNode1" presStyleIdx="14" presStyleCnt="21"/>
      <dgm:spPr/>
    </dgm:pt>
    <dgm:pt modelId="{49A48F16-1D97-4A8D-A8D7-0FA116408022}" type="pres">
      <dgm:prSet presAssocID="{65150441-D76B-40E2-9970-07F99C50C1E9}" presName="chevron2" presStyleLbl="alignNode1" presStyleIdx="15" presStyleCnt="21"/>
      <dgm:spPr/>
    </dgm:pt>
    <dgm:pt modelId="{73FC8E5C-4D6C-4286-8B1D-2855CEF4955E}" type="pres">
      <dgm:prSet presAssocID="{65150441-D76B-40E2-9970-07F99C50C1E9}" presName="chevron3" presStyleLbl="alignNode1" presStyleIdx="16" presStyleCnt="21"/>
      <dgm:spPr/>
    </dgm:pt>
    <dgm:pt modelId="{EA04FD04-DBA3-452B-B367-E4AE0DAF761D}" type="pres">
      <dgm:prSet presAssocID="{65150441-D76B-40E2-9970-07F99C50C1E9}" presName="chevron4" presStyleLbl="alignNode1" presStyleIdx="17" presStyleCnt="21"/>
      <dgm:spPr/>
    </dgm:pt>
    <dgm:pt modelId="{1B33F0D9-4503-428F-8C49-E338038E0C89}" type="pres">
      <dgm:prSet presAssocID="{65150441-D76B-40E2-9970-07F99C50C1E9}" presName="chevron5" presStyleLbl="alignNode1" presStyleIdx="18" presStyleCnt="21"/>
      <dgm:spPr/>
    </dgm:pt>
    <dgm:pt modelId="{15DA3B97-AB56-4C8E-8066-344F83321166}" type="pres">
      <dgm:prSet presAssocID="{65150441-D76B-40E2-9970-07F99C50C1E9}" presName="chevron6" presStyleLbl="alignNode1" presStyleIdx="19" presStyleCnt="21"/>
      <dgm:spPr/>
    </dgm:pt>
    <dgm:pt modelId="{39C99BC0-3F98-4EAD-96BD-2AA6EE57E187}" type="pres">
      <dgm:prSet presAssocID="{65150441-D76B-40E2-9970-07F99C50C1E9}" presName="chevron7" presStyleLbl="alignNode1" presStyleIdx="20" presStyleCnt="21"/>
      <dgm:spPr/>
    </dgm:pt>
    <dgm:pt modelId="{0159CEB8-5756-4BBC-A102-4A7126F2FB32}" type="pres">
      <dgm:prSet presAssocID="{65150441-D76B-40E2-9970-07F99C50C1E9}" presName="childtext" presStyleLbl="solidFgAcc1" presStyleIdx="2" presStyleCnt="3">
        <dgm:presLayoutVars>
          <dgm:chMax/>
          <dgm:chPref val="0"/>
          <dgm:bulletEnabled val="1"/>
        </dgm:presLayoutVars>
      </dgm:prSet>
      <dgm:spPr/>
      <dgm:t>
        <a:bodyPr/>
        <a:lstStyle/>
        <a:p>
          <a:endParaRPr lang="es-EC"/>
        </a:p>
      </dgm:t>
    </dgm:pt>
  </dgm:ptLst>
  <dgm:cxnLst>
    <dgm:cxn modelId="{4A4BD564-BF7B-4B36-8DB6-1FF86A72A1B4}" type="presOf" srcId="{FD2FE7A2-8B6A-465E-ABB4-721B0B454B30}" destId="{3C698AA7-78AF-4656-B979-98F1B07378F1}" srcOrd="0" destOrd="0" presId="urn:microsoft.com/office/officeart/2008/layout/VerticalAccentList"/>
    <dgm:cxn modelId="{35FD1564-B0CF-42FB-A209-94D8BE76D957}" srcId="{65150441-D76B-40E2-9970-07F99C50C1E9}" destId="{DEDD6731-3DFC-47C6-824E-B325C79099EB}" srcOrd="0" destOrd="0" parTransId="{8EE9177D-1DD6-41E0-A9D4-7724236EFB50}" sibTransId="{487C2D57-8D92-4F52-BF2B-368A085ABED2}"/>
    <dgm:cxn modelId="{432C9CD8-2217-4CEF-A994-CD6F158E9726}" type="presOf" srcId="{AE79FB04-F2BF-4267-A644-DC64641F85EF}" destId="{1B6870EC-9C8E-4AE3-BE2F-0709CD88CF28}" srcOrd="0" destOrd="0" presId="urn:microsoft.com/office/officeart/2008/layout/VerticalAccentList"/>
    <dgm:cxn modelId="{2B2CDF06-4AA2-4B9F-ABA8-E9EA69C966E5}" srcId="{AE79FB04-F2BF-4267-A644-DC64641F85EF}" destId="{15956943-FA27-491C-8D68-22F855558A6E}" srcOrd="0" destOrd="0" parTransId="{1142ED7F-B086-4A23-B9FE-C830D0549293}" sibTransId="{61EDF941-B4F6-478E-B265-3D51AF9B7F94}"/>
    <dgm:cxn modelId="{4147C035-9FCC-471B-B84B-5B66838244DA}" type="presOf" srcId="{898EAF2D-DA32-4470-98C2-0AEDDF4305C3}" destId="{274D34EF-5FCF-4D15-8C65-19FDFA524EEE}" srcOrd="0" destOrd="0" presId="urn:microsoft.com/office/officeart/2008/layout/VerticalAccentList"/>
    <dgm:cxn modelId="{7C35E1F2-D794-48DE-869A-F2414976701B}" type="presOf" srcId="{15956943-FA27-491C-8D68-22F855558A6E}" destId="{3B938908-1975-467D-A96B-3B0820E4DE7E}" srcOrd="0" destOrd="0" presId="urn:microsoft.com/office/officeart/2008/layout/VerticalAccentList"/>
    <dgm:cxn modelId="{EACF3683-02ED-499D-B177-580F8E82AF6C}" srcId="{898EAF2D-DA32-4470-98C2-0AEDDF4305C3}" destId="{65150441-D76B-40E2-9970-07F99C50C1E9}" srcOrd="2" destOrd="0" parTransId="{6FCED4B4-5C0F-444D-86D4-09BABEF2E590}" sibTransId="{8676E216-6919-4A15-BA2F-4DAC782DBF02}"/>
    <dgm:cxn modelId="{EB0B6E1C-E504-49DD-876B-8F46AE54C3F8}" srcId="{898EAF2D-DA32-4470-98C2-0AEDDF4305C3}" destId="{FD2FE7A2-8B6A-465E-ABB4-721B0B454B30}" srcOrd="1" destOrd="0" parTransId="{44897D1E-C3AC-4110-8AF4-1325882F8752}" sibTransId="{758EEB10-08FD-4113-B84B-C58F2363940B}"/>
    <dgm:cxn modelId="{93F994E6-BAAD-4DED-9A66-0C132CBC64D7}" srcId="{898EAF2D-DA32-4470-98C2-0AEDDF4305C3}" destId="{AE79FB04-F2BF-4267-A644-DC64641F85EF}" srcOrd="0" destOrd="0" parTransId="{1C34F039-F77A-4CAA-B5FF-2D736C78943C}" sibTransId="{59B6291E-14A2-42C9-8586-9BE582034D70}"/>
    <dgm:cxn modelId="{4450EEAE-B493-4DF7-A32A-7FA88CFBD325}" type="presOf" srcId="{381F5092-84C8-4C75-9369-1C5A665F3157}" destId="{8F69333A-BC88-4E42-AB2F-62E8D8265790}" srcOrd="0" destOrd="0" presId="urn:microsoft.com/office/officeart/2008/layout/VerticalAccentList"/>
    <dgm:cxn modelId="{8B446AD5-6C96-4ACC-A309-3228D1242546}" type="presOf" srcId="{DEDD6731-3DFC-47C6-824E-B325C79099EB}" destId="{0159CEB8-5756-4BBC-A102-4A7126F2FB32}" srcOrd="0" destOrd="0" presId="urn:microsoft.com/office/officeart/2008/layout/VerticalAccentList"/>
    <dgm:cxn modelId="{95B6F28A-A5A6-4838-A238-03F891A29488}" type="presOf" srcId="{65150441-D76B-40E2-9970-07F99C50C1E9}" destId="{5A74D802-89A9-4FD6-A113-2FC119200829}" srcOrd="0" destOrd="0" presId="urn:microsoft.com/office/officeart/2008/layout/VerticalAccentList"/>
    <dgm:cxn modelId="{5CA744FC-C3B8-4416-8CDB-3019A5E4FF4A}" srcId="{FD2FE7A2-8B6A-465E-ABB4-721B0B454B30}" destId="{381F5092-84C8-4C75-9369-1C5A665F3157}" srcOrd="0" destOrd="0" parTransId="{21DB5167-5070-4255-B7E9-43D778A8E63C}" sibTransId="{75E1DBC0-7AAE-4E2A-9049-AD4AF5AC1FA5}"/>
    <dgm:cxn modelId="{7A0A994E-D4A9-44A4-8562-B410F7F0EE60}" type="presParOf" srcId="{274D34EF-5FCF-4D15-8C65-19FDFA524EEE}" destId="{6D085D13-9817-419D-90E8-F640AA44AA5B}" srcOrd="0" destOrd="0" presId="urn:microsoft.com/office/officeart/2008/layout/VerticalAccentList"/>
    <dgm:cxn modelId="{D6B04B33-1FD0-49DA-9FA8-6991F556B7E0}" type="presParOf" srcId="{6D085D13-9817-419D-90E8-F640AA44AA5B}" destId="{1B6870EC-9C8E-4AE3-BE2F-0709CD88CF28}" srcOrd="0" destOrd="0" presId="urn:microsoft.com/office/officeart/2008/layout/VerticalAccentList"/>
    <dgm:cxn modelId="{8673BB6E-5746-45DC-811F-CCB8A99CD5B9}" type="presParOf" srcId="{274D34EF-5FCF-4D15-8C65-19FDFA524EEE}" destId="{638CF535-8BAF-4017-A7B0-496C9406E91E}" srcOrd="1" destOrd="0" presId="urn:microsoft.com/office/officeart/2008/layout/VerticalAccentList"/>
    <dgm:cxn modelId="{536B518A-E283-4542-8620-BD750949667B}" type="presParOf" srcId="{638CF535-8BAF-4017-A7B0-496C9406E91E}" destId="{5FE8DD63-8FEA-4ED8-817E-E99B810F8B37}" srcOrd="0" destOrd="0" presId="urn:microsoft.com/office/officeart/2008/layout/VerticalAccentList"/>
    <dgm:cxn modelId="{5C2E4F59-7034-45E5-BCE0-0B30DB2D45F4}" type="presParOf" srcId="{638CF535-8BAF-4017-A7B0-496C9406E91E}" destId="{A8D7A12D-4BFF-4B18-A777-242F646A6819}" srcOrd="1" destOrd="0" presId="urn:microsoft.com/office/officeart/2008/layout/VerticalAccentList"/>
    <dgm:cxn modelId="{CA861CF1-8214-4C00-90E7-85482BFF48CF}" type="presParOf" srcId="{638CF535-8BAF-4017-A7B0-496C9406E91E}" destId="{8145B40B-5C82-4C6C-9B8C-85B16BEB6A74}" srcOrd="2" destOrd="0" presId="urn:microsoft.com/office/officeart/2008/layout/VerticalAccentList"/>
    <dgm:cxn modelId="{C5E7E6E9-D030-48B1-B7D5-F2A3BFDBD55B}" type="presParOf" srcId="{638CF535-8BAF-4017-A7B0-496C9406E91E}" destId="{389FF62B-FD4B-4E67-ACB9-C0D03B7993B9}" srcOrd="3" destOrd="0" presId="urn:microsoft.com/office/officeart/2008/layout/VerticalAccentList"/>
    <dgm:cxn modelId="{8AF54F45-C4EA-4DDD-991E-877176D09181}" type="presParOf" srcId="{638CF535-8BAF-4017-A7B0-496C9406E91E}" destId="{5B7BEADC-E53C-45E2-A077-9518D905E172}" srcOrd="4" destOrd="0" presId="urn:microsoft.com/office/officeart/2008/layout/VerticalAccentList"/>
    <dgm:cxn modelId="{0181A147-E341-40FD-828E-C025DDDE7D27}" type="presParOf" srcId="{638CF535-8BAF-4017-A7B0-496C9406E91E}" destId="{839FD6D1-B832-48AE-AFAF-415345599099}" srcOrd="5" destOrd="0" presId="urn:microsoft.com/office/officeart/2008/layout/VerticalAccentList"/>
    <dgm:cxn modelId="{055CF2F2-883F-4D1A-897F-1F6F92B22166}" type="presParOf" srcId="{638CF535-8BAF-4017-A7B0-496C9406E91E}" destId="{ECDA186C-0EA5-4A05-B2C8-B435E545AC22}" srcOrd="6" destOrd="0" presId="urn:microsoft.com/office/officeart/2008/layout/VerticalAccentList"/>
    <dgm:cxn modelId="{97F41584-0551-48E0-AAEF-5100FA54A927}" type="presParOf" srcId="{638CF535-8BAF-4017-A7B0-496C9406E91E}" destId="{3B938908-1975-467D-A96B-3B0820E4DE7E}" srcOrd="7" destOrd="0" presId="urn:microsoft.com/office/officeart/2008/layout/VerticalAccentList"/>
    <dgm:cxn modelId="{AF98D288-6152-494A-B95B-2BA3AE9C7E79}" type="presParOf" srcId="{274D34EF-5FCF-4D15-8C65-19FDFA524EEE}" destId="{676C2E62-9C7F-4749-813F-E1CD5D75F1C5}" srcOrd="2" destOrd="0" presId="urn:microsoft.com/office/officeart/2008/layout/VerticalAccentList"/>
    <dgm:cxn modelId="{A66ED953-12A7-4409-BD24-2C193DD623B2}" type="presParOf" srcId="{274D34EF-5FCF-4D15-8C65-19FDFA524EEE}" destId="{F5AAD61B-94AA-457F-B9C4-B261A8A52CBC}" srcOrd="3" destOrd="0" presId="urn:microsoft.com/office/officeart/2008/layout/VerticalAccentList"/>
    <dgm:cxn modelId="{BDFCDCF5-3808-402C-84AD-13CB17BE96E1}" type="presParOf" srcId="{F5AAD61B-94AA-457F-B9C4-B261A8A52CBC}" destId="{3C698AA7-78AF-4656-B979-98F1B07378F1}" srcOrd="0" destOrd="0" presId="urn:microsoft.com/office/officeart/2008/layout/VerticalAccentList"/>
    <dgm:cxn modelId="{B9DDD040-1C3F-4642-B3EE-149D8F69EDC7}" type="presParOf" srcId="{274D34EF-5FCF-4D15-8C65-19FDFA524EEE}" destId="{2B05DC57-AB7F-4827-B0E5-CA4A16541E5E}" srcOrd="4" destOrd="0" presId="urn:microsoft.com/office/officeart/2008/layout/VerticalAccentList"/>
    <dgm:cxn modelId="{DF36D7BD-218C-48A0-A5B2-02B91BD07CEF}" type="presParOf" srcId="{2B05DC57-AB7F-4827-B0E5-CA4A16541E5E}" destId="{7800CDCE-F5F0-4E40-9F83-DDAAA108EA80}" srcOrd="0" destOrd="0" presId="urn:microsoft.com/office/officeart/2008/layout/VerticalAccentList"/>
    <dgm:cxn modelId="{420D2D09-8658-4F00-9045-DD1061112F06}" type="presParOf" srcId="{2B05DC57-AB7F-4827-B0E5-CA4A16541E5E}" destId="{6E1F6260-B8B3-43DC-A2C7-0D5802BEC8D3}" srcOrd="1" destOrd="0" presId="urn:microsoft.com/office/officeart/2008/layout/VerticalAccentList"/>
    <dgm:cxn modelId="{7BCF2A64-B138-4DF4-BCEF-98ABC60D292A}" type="presParOf" srcId="{2B05DC57-AB7F-4827-B0E5-CA4A16541E5E}" destId="{2DF0D236-BEDC-4167-94E5-53668E10B877}" srcOrd="2" destOrd="0" presId="urn:microsoft.com/office/officeart/2008/layout/VerticalAccentList"/>
    <dgm:cxn modelId="{6608BE13-60A9-4580-AC47-C1707FF70FE0}" type="presParOf" srcId="{2B05DC57-AB7F-4827-B0E5-CA4A16541E5E}" destId="{7E6EB722-C563-4361-9C2B-332549245376}" srcOrd="3" destOrd="0" presId="urn:microsoft.com/office/officeart/2008/layout/VerticalAccentList"/>
    <dgm:cxn modelId="{BB297415-C803-4294-A2C6-94A753180343}" type="presParOf" srcId="{2B05DC57-AB7F-4827-B0E5-CA4A16541E5E}" destId="{F9407F11-B68D-4C75-8B17-52C83B4FA70C}" srcOrd="4" destOrd="0" presId="urn:microsoft.com/office/officeart/2008/layout/VerticalAccentList"/>
    <dgm:cxn modelId="{3E1FEA75-AF10-42E6-AAF7-8E9D36C810F4}" type="presParOf" srcId="{2B05DC57-AB7F-4827-B0E5-CA4A16541E5E}" destId="{243E090D-5480-4748-A32C-6403227D6952}" srcOrd="5" destOrd="0" presId="urn:microsoft.com/office/officeart/2008/layout/VerticalAccentList"/>
    <dgm:cxn modelId="{032B8D28-99D4-4E5C-8F2D-E09800147B69}" type="presParOf" srcId="{2B05DC57-AB7F-4827-B0E5-CA4A16541E5E}" destId="{7104312A-DB91-44CD-A167-191073FAB65B}" srcOrd="6" destOrd="0" presId="urn:microsoft.com/office/officeart/2008/layout/VerticalAccentList"/>
    <dgm:cxn modelId="{FECE0F56-00DD-497C-874B-DD7EEC3C34F5}" type="presParOf" srcId="{2B05DC57-AB7F-4827-B0E5-CA4A16541E5E}" destId="{8F69333A-BC88-4E42-AB2F-62E8D8265790}" srcOrd="7" destOrd="0" presId="urn:microsoft.com/office/officeart/2008/layout/VerticalAccentList"/>
    <dgm:cxn modelId="{834F1926-F2B0-4AAB-BF8D-3329A91260AD}" type="presParOf" srcId="{274D34EF-5FCF-4D15-8C65-19FDFA524EEE}" destId="{8C155198-DD12-4DC2-A53A-C601A01B3073}" srcOrd="5" destOrd="0" presId="urn:microsoft.com/office/officeart/2008/layout/VerticalAccentList"/>
    <dgm:cxn modelId="{2529025B-0C9F-481F-972A-014E37E21CBB}" type="presParOf" srcId="{274D34EF-5FCF-4D15-8C65-19FDFA524EEE}" destId="{E4221FE3-80CD-4B0D-9130-14E072BE0B94}" srcOrd="6" destOrd="0" presId="urn:microsoft.com/office/officeart/2008/layout/VerticalAccentList"/>
    <dgm:cxn modelId="{D4D1C394-485D-4DBB-952A-95AA4D2530CB}" type="presParOf" srcId="{E4221FE3-80CD-4B0D-9130-14E072BE0B94}" destId="{5A74D802-89A9-4FD6-A113-2FC119200829}" srcOrd="0" destOrd="0" presId="urn:microsoft.com/office/officeart/2008/layout/VerticalAccentList"/>
    <dgm:cxn modelId="{A756E139-902F-4A60-BE27-D8626DC0141B}" type="presParOf" srcId="{274D34EF-5FCF-4D15-8C65-19FDFA524EEE}" destId="{CAFD26F3-838F-417D-A8AF-B9AFE4EF5258}" srcOrd="7" destOrd="0" presId="urn:microsoft.com/office/officeart/2008/layout/VerticalAccentList"/>
    <dgm:cxn modelId="{8057E3E0-451D-4E71-B617-EB3B3D5D45B9}" type="presParOf" srcId="{CAFD26F3-838F-417D-A8AF-B9AFE4EF5258}" destId="{2849E65C-01C2-4C18-9A27-69B938DE53AD}" srcOrd="0" destOrd="0" presId="urn:microsoft.com/office/officeart/2008/layout/VerticalAccentList"/>
    <dgm:cxn modelId="{323721D7-E237-466C-978F-982F885BFE05}" type="presParOf" srcId="{CAFD26F3-838F-417D-A8AF-B9AFE4EF5258}" destId="{49A48F16-1D97-4A8D-A8D7-0FA116408022}" srcOrd="1" destOrd="0" presId="urn:microsoft.com/office/officeart/2008/layout/VerticalAccentList"/>
    <dgm:cxn modelId="{82252D50-CC05-496A-98B5-9E2C581B5F8C}" type="presParOf" srcId="{CAFD26F3-838F-417D-A8AF-B9AFE4EF5258}" destId="{73FC8E5C-4D6C-4286-8B1D-2855CEF4955E}" srcOrd="2" destOrd="0" presId="urn:microsoft.com/office/officeart/2008/layout/VerticalAccentList"/>
    <dgm:cxn modelId="{420223B6-22AA-405A-8E90-1B808598A5AF}" type="presParOf" srcId="{CAFD26F3-838F-417D-A8AF-B9AFE4EF5258}" destId="{EA04FD04-DBA3-452B-B367-E4AE0DAF761D}" srcOrd="3" destOrd="0" presId="urn:microsoft.com/office/officeart/2008/layout/VerticalAccentList"/>
    <dgm:cxn modelId="{E6CABA88-980F-42BA-A0E5-FA4E90C119C1}" type="presParOf" srcId="{CAFD26F3-838F-417D-A8AF-B9AFE4EF5258}" destId="{1B33F0D9-4503-428F-8C49-E338038E0C89}" srcOrd="4" destOrd="0" presId="urn:microsoft.com/office/officeart/2008/layout/VerticalAccentList"/>
    <dgm:cxn modelId="{090A644E-6A61-4FAB-8BA2-F9BC6F98C166}" type="presParOf" srcId="{CAFD26F3-838F-417D-A8AF-B9AFE4EF5258}" destId="{15DA3B97-AB56-4C8E-8066-344F83321166}" srcOrd="5" destOrd="0" presId="urn:microsoft.com/office/officeart/2008/layout/VerticalAccentList"/>
    <dgm:cxn modelId="{904B5056-7B9B-4AE0-B610-59300F605F15}" type="presParOf" srcId="{CAFD26F3-838F-417D-A8AF-B9AFE4EF5258}" destId="{39C99BC0-3F98-4EAD-96BD-2AA6EE57E187}" srcOrd="6" destOrd="0" presId="urn:microsoft.com/office/officeart/2008/layout/VerticalAccentList"/>
    <dgm:cxn modelId="{1B45A4A9-FF6C-443E-A283-488BFB2A8622}" type="presParOf" srcId="{CAFD26F3-838F-417D-A8AF-B9AFE4EF5258}" destId="{0159CEB8-5756-4BBC-A102-4A7126F2FB32}"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3E4E10-7712-4D49-866A-12251288BBCA}" type="doc">
      <dgm:prSet loTypeId="urn:microsoft.com/office/officeart/2005/8/layout/vList3" loCatId="list" qsTypeId="urn:microsoft.com/office/officeart/2005/8/quickstyle/simple1" qsCatId="simple" csTypeId="urn:microsoft.com/office/officeart/2005/8/colors/colorful4" csCatId="colorful" phldr="1"/>
      <dgm:spPr/>
    </dgm:pt>
    <dgm:pt modelId="{013C7165-408B-4A4B-B95E-83EC3B09416A}">
      <dgm:prSet phldrT="[Texto]" custT="1"/>
      <dgm:spPr/>
      <dgm:t>
        <a:bodyPr/>
        <a:lstStyle/>
        <a:p>
          <a:pPr algn="just">
            <a:lnSpc>
              <a:spcPct val="150000"/>
            </a:lnSpc>
          </a:pPr>
          <a:r>
            <a:rPr lang="es-EC" sz="1400" dirty="0" smtClean="0">
              <a:solidFill>
                <a:schemeClr val="tx1"/>
              </a:solidFill>
              <a:latin typeface="Arial" panose="020B0604020202020204" pitchFamily="34" charset="0"/>
              <a:cs typeface="Arial" panose="020B0604020202020204" pitchFamily="34" charset="0"/>
            </a:rPr>
            <a:t>Se concluye que la mejor interacción en cuanto a rendimiento fueron T3 y T6 (Ají variedad habanero * ELP) y (Ají variedad criollo * ELP) respectivamente ambos con valores promedios 49,7 y 50,5 </a:t>
          </a:r>
          <a:r>
            <a:rPr lang="es-EC" sz="1400" dirty="0" err="1" smtClean="0">
              <a:solidFill>
                <a:schemeClr val="tx1"/>
              </a:solidFill>
              <a:latin typeface="Arial" panose="020B0604020202020204" pitchFamily="34" charset="0"/>
              <a:cs typeface="Arial" panose="020B0604020202020204" pitchFamily="34" charset="0"/>
            </a:rPr>
            <a:t>cc.</a:t>
          </a:r>
          <a:endParaRPr lang="es-EC" sz="1400" dirty="0">
            <a:solidFill>
              <a:schemeClr val="tx1"/>
            </a:solidFill>
            <a:latin typeface="Arial" panose="020B0604020202020204" pitchFamily="34" charset="0"/>
            <a:cs typeface="Arial" panose="020B0604020202020204" pitchFamily="34" charset="0"/>
          </a:endParaRPr>
        </a:p>
      </dgm:t>
    </dgm:pt>
    <dgm:pt modelId="{3CAA4D89-918D-4C79-AD45-DEF9D2FEBEA4}" type="parTrans" cxnId="{7D651F1C-57C5-4069-956A-4CD4E3D017F8}">
      <dgm:prSet/>
      <dgm:spPr/>
      <dgm:t>
        <a:bodyPr/>
        <a:lstStyle/>
        <a:p>
          <a:pPr algn="just">
            <a:lnSpc>
              <a:spcPct val="150000"/>
            </a:lnSpc>
          </a:pPr>
          <a:endParaRPr lang="es-EC">
            <a:solidFill>
              <a:schemeClr val="tx1"/>
            </a:solidFill>
            <a:latin typeface="Arial" panose="020B0604020202020204" pitchFamily="34" charset="0"/>
            <a:cs typeface="Arial" panose="020B0604020202020204" pitchFamily="34" charset="0"/>
          </a:endParaRPr>
        </a:p>
      </dgm:t>
    </dgm:pt>
    <dgm:pt modelId="{F9703F17-DA21-4223-A906-A97EEE1990D0}" type="sibTrans" cxnId="{7D651F1C-57C5-4069-956A-4CD4E3D017F8}">
      <dgm:prSet/>
      <dgm:spPr/>
      <dgm:t>
        <a:bodyPr/>
        <a:lstStyle/>
        <a:p>
          <a:pPr algn="just">
            <a:lnSpc>
              <a:spcPct val="150000"/>
            </a:lnSpc>
          </a:pPr>
          <a:endParaRPr lang="es-EC">
            <a:solidFill>
              <a:schemeClr val="tx1"/>
            </a:solidFill>
            <a:latin typeface="Arial" panose="020B0604020202020204" pitchFamily="34" charset="0"/>
            <a:cs typeface="Arial" panose="020B0604020202020204" pitchFamily="34" charset="0"/>
          </a:endParaRPr>
        </a:p>
      </dgm:t>
    </dgm:pt>
    <dgm:pt modelId="{A32C9153-8BF0-44E7-BC46-43AB82D3CA4B}">
      <dgm:prSet phldrT="[Texto]" custT="1"/>
      <dgm:spPr/>
      <dgm:t>
        <a:bodyPr/>
        <a:lstStyle/>
        <a:p>
          <a:pPr algn="just">
            <a:lnSpc>
              <a:spcPct val="150000"/>
            </a:lnSpc>
          </a:pPr>
          <a:r>
            <a:rPr lang="es-EC" sz="1200" dirty="0" smtClean="0">
              <a:solidFill>
                <a:schemeClr val="tx1"/>
              </a:solidFill>
              <a:latin typeface="Arial" panose="020B0604020202020204" pitchFamily="34" charset="0"/>
              <a:cs typeface="Arial" panose="020B0604020202020204" pitchFamily="34" charset="0"/>
            </a:rPr>
            <a:t>La mejor interacción en cuanto a la concentración de </a:t>
          </a:r>
          <a:r>
            <a:rPr lang="es-EC" sz="1200" dirty="0" err="1" smtClean="0">
              <a:solidFill>
                <a:schemeClr val="tx1"/>
              </a:solidFill>
              <a:latin typeface="Arial" panose="020B0604020202020204" pitchFamily="34" charset="0"/>
              <a:cs typeface="Arial" panose="020B0604020202020204" pitchFamily="34" charset="0"/>
            </a:rPr>
            <a:t>capsaicina</a:t>
          </a:r>
          <a:r>
            <a:rPr lang="es-EC" sz="1200" dirty="0" smtClean="0">
              <a:solidFill>
                <a:schemeClr val="tx1"/>
              </a:solidFill>
              <a:latin typeface="Arial" panose="020B0604020202020204" pitchFamily="34" charset="0"/>
              <a:cs typeface="Arial" panose="020B0604020202020204" pitchFamily="34" charset="0"/>
            </a:rPr>
            <a:t> fue T5 (Ají variedad criollo * Maceración alcohólica) con un valor promedio de 1,667 A, seguido por T2 (Ají variedad habanero *  Maceración alcohólica) con un valor de 1,606 A mientras que la menor concentración de </a:t>
          </a:r>
          <a:r>
            <a:rPr lang="es-EC" sz="1200" dirty="0" err="1" smtClean="0">
              <a:solidFill>
                <a:schemeClr val="tx1"/>
              </a:solidFill>
              <a:latin typeface="Arial" panose="020B0604020202020204" pitchFamily="34" charset="0"/>
              <a:cs typeface="Arial" panose="020B0604020202020204" pitchFamily="34" charset="0"/>
            </a:rPr>
            <a:t>capsaicina</a:t>
          </a:r>
          <a:r>
            <a:rPr lang="es-EC" sz="1200" dirty="0" smtClean="0">
              <a:solidFill>
                <a:schemeClr val="tx1"/>
              </a:solidFill>
              <a:latin typeface="Arial" panose="020B0604020202020204" pitchFamily="34" charset="0"/>
              <a:cs typeface="Arial" panose="020B0604020202020204" pitchFamily="34" charset="0"/>
            </a:rPr>
            <a:t> se encuentra en T3 y T6 correspondiente a (Ají variedad habanero * ELP) y (Ají variedad criollo * ELP) cuyos valores fueron 0,721 A y 0,138 A.</a:t>
          </a:r>
          <a:endParaRPr lang="es-EC" sz="1200" dirty="0">
            <a:solidFill>
              <a:schemeClr val="tx1"/>
            </a:solidFill>
            <a:latin typeface="Arial" panose="020B0604020202020204" pitchFamily="34" charset="0"/>
            <a:cs typeface="Arial" panose="020B0604020202020204" pitchFamily="34" charset="0"/>
          </a:endParaRPr>
        </a:p>
      </dgm:t>
    </dgm:pt>
    <dgm:pt modelId="{91D1CF78-A123-48A2-81B2-75C766BA61D8}" type="parTrans" cxnId="{EB6195D4-2A8A-4626-8A3D-C8AE51350F64}">
      <dgm:prSet/>
      <dgm:spPr/>
      <dgm:t>
        <a:bodyPr/>
        <a:lstStyle/>
        <a:p>
          <a:pPr algn="just">
            <a:lnSpc>
              <a:spcPct val="150000"/>
            </a:lnSpc>
          </a:pPr>
          <a:endParaRPr lang="es-EC">
            <a:solidFill>
              <a:schemeClr val="tx1"/>
            </a:solidFill>
            <a:latin typeface="Arial" panose="020B0604020202020204" pitchFamily="34" charset="0"/>
            <a:cs typeface="Arial" panose="020B0604020202020204" pitchFamily="34" charset="0"/>
          </a:endParaRPr>
        </a:p>
      </dgm:t>
    </dgm:pt>
    <dgm:pt modelId="{9553DABF-4EC8-443D-BD67-37CE61295642}" type="sibTrans" cxnId="{EB6195D4-2A8A-4626-8A3D-C8AE51350F64}">
      <dgm:prSet/>
      <dgm:spPr/>
      <dgm:t>
        <a:bodyPr/>
        <a:lstStyle/>
        <a:p>
          <a:pPr algn="just">
            <a:lnSpc>
              <a:spcPct val="150000"/>
            </a:lnSpc>
          </a:pPr>
          <a:endParaRPr lang="es-EC">
            <a:solidFill>
              <a:schemeClr val="tx1"/>
            </a:solidFill>
            <a:latin typeface="Arial" panose="020B0604020202020204" pitchFamily="34" charset="0"/>
            <a:cs typeface="Arial" panose="020B0604020202020204" pitchFamily="34" charset="0"/>
          </a:endParaRPr>
        </a:p>
      </dgm:t>
    </dgm:pt>
    <dgm:pt modelId="{D7EA8D6D-813E-456C-8268-26D9AC56A1BF}">
      <dgm:prSet phldrT="[Texto]" custT="1"/>
      <dgm:spPr/>
      <dgm:t>
        <a:bodyPr/>
        <a:lstStyle/>
        <a:p>
          <a:pPr algn="just">
            <a:lnSpc>
              <a:spcPct val="150000"/>
            </a:lnSpc>
          </a:pPr>
          <a:r>
            <a:rPr lang="es-EC" sz="1400" dirty="0" smtClean="0">
              <a:solidFill>
                <a:schemeClr val="tx1"/>
              </a:solidFill>
              <a:latin typeface="Arial" panose="020B0604020202020204" pitchFamily="34" charset="0"/>
              <a:cs typeface="Arial" panose="020B0604020202020204" pitchFamily="34" charset="0"/>
            </a:rPr>
            <a:t>La mejor interacción frente a la variable de control de microorganismos fue T1 (Ají variedad habanero * </a:t>
          </a:r>
          <a:r>
            <a:rPr lang="es-EC" sz="1400" dirty="0" err="1" smtClean="0">
              <a:solidFill>
                <a:schemeClr val="tx1"/>
              </a:solidFill>
              <a:latin typeface="Arial" panose="020B0604020202020204" pitchFamily="34" charset="0"/>
              <a:cs typeface="Arial" panose="020B0604020202020204" pitchFamily="34" charset="0"/>
            </a:rPr>
            <a:t>soxlhlet</a:t>
          </a:r>
          <a:r>
            <a:rPr lang="es-EC" sz="1400" dirty="0" smtClean="0">
              <a:solidFill>
                <a:schemeClr val="tx1"/>
              </a:solidFill>
              <a:latin typeface="Arial" panose="020B0604020202020204" pitchFamily="34" charset="0"/>
              <a:cs typeface="Arial" panose="020B0604020202020204" pitchFamily="34" charset="0"/>
            </a:rPr>
            <a:t>) con un valor promedio de área de inhibición de 1,560 cm², no así  T3 y T6 que no presentaron halo de inhibición.</a:t>
          </a:r>
          <a:endParaRPr lang="es-EC" sz="1400" dirty="0">
            <a:solidFill>
              <a:schemeClr val="tx1"/>
            </a:solidFill>
            <a:latin typeface="Arial" panose="020B0604020202020204" pitchFamily="34" charset="0"/>
            <a:cs typeface="Arial" panose="020B0604020202020204" pitchFamily="34" charset="0"/>
          </a:endParaRPr>
        </a:p>
      </dgm:t>
    </dgm:pt>
    <dgm:pt modelId="{E2E4A7E7-DCE7-4222-AA01-5D459A273830}" type="parTrans" cxnId="{39FC6F38-84FA-4604-AF25-726E2B217836}">
      <dgm:prSet/>
      <dgm:spPr/>
      <dgm:t>
        <a:bodyPr/>
        <a:lstStyle/>
        <a:p>
          <a:pPr algn="just">
            <a:lnSpc>
              <a:spcPct val="150000"/>
            </a:lnSpc>
          </a:pPr>
          <a:endParaRPr lang="es-EC">
            <a:solidFill>
              <a:schemeClr val="tx1"/>
            </a:solidFill>
            <a:latin typeface="Arial" panose="020B0604020202020204" pitchFamily="34" charset="0"/>
            <a:cs typeface="Arial" panose="020B0604020202020204" pitchFamily="34" charset="0"/>
          </a:endParaRPr>
        </a:p>
      </dgm:t>
    </dgm:pt>
    <dgm:pt modelId="{2D84FE87-6733-4EA3-9D58-FFE7320F0135}" type="sibTrans" cxnId="{39FC6F38-84FA-4604-AF25-726E2B217836}">
      <dgm:prSet/>
      <dgm:spPr/>
      <dgm:t>
        <a:bodyPr/>
        <a:lstStyle/>
        <a:p>
          <a:pPr algn="just">
            <a:lnSpc>
              <a:spcPct val="150000"/>
            </a:lnSpc>
          </a:pPr>
          <a:endParaRPr lang="es-EC">
            <a:solidFill>
              <a:schemeClr val="tx1"/>
            </a:solidFill>
            <a:latin typeface="Arial" panose="020B0604020202020204" pitchFamily="34" charset="0"/>
            <a:cs typeface="Arial" panose="020B0604020202020204" pitchFamily="34" charset="0"/>
          </a:endParaRPr>
        </a:p>
      </dgm:t>
    </dgm:pt>
    <dgm:pt modelId="{73D6B8A3-5122-46A6-9B1E-601EA94DDD71}" type="pres">
      <dgm:prSet presAssocID="{193E4E10-7712-4D49-866A-12251288BBCA}" presName="linearFlow" presStyleCnt="0">
        <dgm:presLayoutVars>
          <dgm:dir/>
          <dgm:resizeHandles val="exact"/>
        </dgm:presLayoutVars>
      </dgm:prSet>
      <dgm:spPr/>
    </dgm:pt>
    <dgm:pt modelId="{25CCB9A0-3F33-49AF-83B8-54284D90B87F}" type="pres">
      <dgm:prSet presAssocID="{013C7165-408B-4A4B-B95E-83EC3B09416A}" presName="composite" presStyleCnt="0"/>
      <dgm:spPr/>
    </dgm:pt>
    <dgm:pt modelId="{0A47BD8C-9B12-4CBE-B204-7B1FE3C21588}" type="pres">
      <dgm:prSet presAssocID="{013C7165-408B-4A4B-B95E-83EC3B09416A}" presName="imgShp" presStyleLbl="fgImgPlace1" presStyleIdx="0" presStyleCnt="3"/>
      <dgm:spPr/>
    </dgm:pt>
    <dgm:pt modelId="{0B3EAFFC-5C60-44F0-9444-AF61DB1AA085}" type="pres">
      <dgm:prSet presAssocID="{013C7165-408B-4A4B-B95E-83EC3B09416A}" presName="txShp" presStyleLbl="node1" presStyleIdx="0" presStyleCnt="3" custScaleX="108468">
        <dgm:presLayoutVars>
          <dgm:bulletEnabled val="1"/>
        </dgm:presLayoutVars>
      </dgm:prSet>
      <dgm:spPr/>
      <dgm:t>
        <a:bodyPr/>
        <a:lstStyle/>
        <a:p>
          <a:endParaRPr lang="es-EC"/>
        </a:p>
      </dgm:t>
    </dgm:pt>
    <dgm:pt modelId="{49AECFFE-D402-4206-817D-F009730ED495}" type="pres">
      <dgm:prSet presAssocID="{F9703F17-DA21-4223-A906-A97EEE1990D0}" presName="spacing" presStyleCnt="0"/>
      <dgm:spPr/>
    </dgm:pt>
    <dgm:pt modelId="{29BBAFBC-CB9D-481B-8437-F97683033A95}" type="pres">
      <dgm:prSet presAssocID="{A32C9153-8BF0-44E7-BC46-43AB82D3CA4B}" presName="composite" presStyleCnt="0"/>
      <dgm:spPr/>
    </dgm:pt>
    <dgm:pt modelId="{078814C2-3F94-48AE-95D1-8B59629509F9}" type="pres">
      <dgm:prSet presAssocID="{A32C9153-8BF0-44E7-BC46-43AB82D3CA4B}" presName="imgShp" presStyleLbl="fgImgPlace1" presStyleIdx="1" presStyleCnt="3"/>
      <dgm:spPr/>
    </dgm:pt>
    <dgm:pt modelId="{9398BA62-8548-47FC-96A0-F6F271E8AC84}" type="pres">
      <dgm:prSet presAssocID="{A32C9153-8BF0-44E7-BC46-43AB82D3CA4B}" presName="txShp" presStyleLbl="node1" presStyleIdx="1" presStyleCnt="3" custScaleX="106206">
        <dgm:presLayoutVars>
          <dgm:bulletEnabled val="1"/>
        </dgm:presLayoutVars>
      </dgm:prSet>
      <dgm:spPr/>
      <dgm:t>
        <a:bodyPr/>
        <a:lstStyle/>
        <a:p>
          <a:endParaRPr lang="es-EC"/>
        </a:p>
      </dgm:t>
    </dgm:pt>
    <dgm:pt modelId="{9D649E2B-0136-45BF-98DF-9D9890B8FC20}" type="pres">
      <dgm:prSet presAssocID="{9553DABF-4EC8-443D-BD67-37CE61295642}" presName="spacing" presStyleCnt="0"/>
      <dgm:spPr/>
    </dgm:pt>
    <dgm:pt modelId="{ECF20DF9-86F2-4FB2-98AD-C4FE61CA4659}" type="pres">
      <dgm:prSet presAssocID="{D7EA8D6D-813E-456C-8268-26D9AC56A1BF}" presName="composite" presStyleCnt="0"/>
      <dgm:spPr/>
    </dgm:pt>
    <dgm:pt modelId="{4D2A9596-40A5-45A5-B6D0-DDCC43971212}" type="pres">
      <dgm:prSet presAssocID="{D7EA8D6D-813E-456C-8268-26D9AC56A1BF}" presName="imgShp" presStyleLbl="fgImgPlace1" presStyleIdx="2" presStyleCnt="3"/>
      <dgm:spPr/>
    </dgm:pt>
    <dgm:pt modelId="{EBD048AF-83ED-4FB7-8BFE-C12F379F4180}" type="pres">
      <dgm:prSet presAssocID="{D7EA8D6D-813E-456C-8268-26D9AC56A1BF}" presName="txShp" presStyleLbl="node1" presStyleIdx="2" presStyleCnt="3" custScaleX="105161">
        <dgm:presLayoutVars>
          <dgm:bulletEnabled val="1"/>
        </dgm:presLayoutVars>
      </dgm:prSet>
      <dgm:spPr/>
      <dgm:t>
        <a:bodyPr/>
        <a:lstStyle/>
        <a:p>
          <a:endParaRPr lang="es-EC"/>
        </a:p>
      </dgm:t>
    </dgm:pt>
  </dgm:ptLst>
  <dgm:cxnLst>
    <dgm:cxn modelId="{90A5E587-8E8E-4853-9987-FEC98D1C7AC6}" type="presOf" srcId="{A32C9153-8BF0-44E7-BC46-43AB82D3CA4B}" destId="{9398BA62-8548-47FC-96A0-F6F271E8AC84}" srcOrd="0" destOrd="0" presId="urn:microsoft.com/office/officeart/2005/8/layout/vList3"/>
    <dgm:cxn modelId="{EB6195D4-2A8A-4626-8A3D-C8AE51350F64}" srcId="{193E4E10-7712-4D49-866A-12251288BBCA}" destId="{A32C9153-8BF0-44E7-BC46-43AB82D3CA4B}" srcOrd="1" destOrd="0" parTransId="{91D1CF78-A123-48A2-81B2-75C766BA61D8}" sibTransId="{9553DABF-4EC8-443D-BD67-37CE61295642}"/>
    <dgm:cxn modelId="{7A3D5CC6-5178-4E51-84C3-306FCAADBEF8}" type="presOf" srcId="{013C7165-408B-4A4B-B95E-83EC3B09416A}" destId="{0B3EAFFC-5C60-44F0-9444-AF61DB1AA085}" srcOrd="0" destOrd="0" presId="urn:microsoft.com/office/officeart/2005/8/layout/vList3"/>
    <dgm:cxn modelId="{7D651F1C-57C5-4069-956A-4CD4E3D017F8}" srcId="{193E4E10-7712-4D49-866A-12251288BBCA}" destId="{013C7165-408B-4A4B-B95E-83EC3B09416A}" srcOrd="0" destOrd="0" parTransId="{3CAA4D89-918D-4C79-AD45-DEF9D2FEBEA4}" sibTransId="{F9703F17-DA21-4223-A906-A97EEE1990D0}"/>
    <dgm:cxn modelId="{8B660FC2-749E-4869-8114-AD723762DC2E}" type="presOf" srcId="{193E4E10-7712-4D49-866A-12251288BBCA}" destId="{73D6B8A3-5122-46A6-9B1E-601EA94DDD71}" srcOrd="0" destOrd="0" presId="urn:microsoft.com/office/officeart/2005/8/layout/vList3"/>
    <dgm:cxn modelId="{E6DBCC68-8E75-46FB-A4D7-9B2147A4927E}" type="presOf" srcId="{D7EA8D6D-813E-456C-8268-26D9AC56A1BF}" destId="{EBD048AF-83ED-4FB7-8BFE-C12F379F4180}" srcOrd="0" destOrd="0" presId="urn:microsoft.com/office/officeart/2005/8/layout/vList3"/>
    <dgm:cxn modelId="{39FC6F38-84FA-4604-AF25-726E2B217836}" srcId="{193E4E10-7712-4D49-866A-12251288BBCA}" destId="{D7EA8D6D-813E-456C-8268-26D9AC56A1BF}" srcOrd="2" destOrd="0" parTransId="{E2E4A7E7-DCE7-4222-AA01-5D459A273830}" sibTransId="{2D84FE87-6733-4EA3-9D58-FFE7320F0135}"/>
    <dgm:cxn modelId="{BD182C48-74C9-4FDE-AA9B-D73BF9ED7279}" type="presParOf" srcId="{73D6B8A3-5122-46A6-9B1E-601EA94DDD71}" destId="{25CCB9A0-3F33-49AF-83B8-54284D90B87F}" srcOrd="0" destOrd="0" presId="urn:microsoft.com/office/officeart/2005/8/layout/vList3"/>
    <dgm:cxn modelId="{B781F112-1687-49D6-95BA-BB44A1833D13}" type="presParOf" srcId="{25CCB9A0-3F33-49AF-83B8-54284D90B87F}" destId="{0A47BD8C-9B12-4CBE-B204-7B1FE3C21588}" srcOrd="0" destOrd="0" presId="urn:microsoft.com/office/officeart/2005/8/layout/vList3"/>
    <dgm:cxn modelId="{3B9B0293-3C53-4A47-AC76-52FDC6F8475D}" type="presParOf" srcId="{25CCB9A0-3F33-49AF-83B8-54284D90B87F}" destId="{0B3EAFFC-5C60-44F0-9444-AF61DB1AA085}" srcOrd="1" destOrd="0" presId="urn:microsoft.com/office/officeart/2005/8/layout/vList3"/>
    <dgm:cxn modelId="{933A6661-6404-4F9A-A8AF-D109BA0D1541}" type="presParOf" srcId="{73D6B8A3-5122-46A6-9B1E-601EA94DDD71}" destId="{49AECFFE-D402-4206-817D-F009730ED495}" srcOrd="1" destOrd="0" presId="urn:microsoft.com/office/officeart/2005/8/layout/vList3"/>
    <dgm:cxn modelId="{26741F32-68F7-4DE0-BD5D-DD7D24DE1FCB}" type="presParOf" srcId="{73D6B8A3-5122-46A6-9B1E-601EA94DDD71}" destId="{29BBAFBC-CB9D-481B-8437-F97683033A95}" srcOrd="2" destOrd="0" presId="urn:microsoft.com/office/officeart/2005/8/layout/vList3"/>
    <dgm:cxn modelId="{0D93CCD1-9DAE-4BA0-A5D4-912D0B1E448E}" type="presParOf" srcId="{29BBAFBC-CB9D-481B-8437-F97683033A95}" destId="{078814C2-3F94-48AE-95D1-8B59629509F9}" srcOrd="0" destOrd="0" presId="urn:microsoft.com/office/officeart/2005/8/layout/vList3"/>
    <dgm:cxn modelId="{5F26EDFD-0A5A-49CC-A3F3-0CC090268BBB}" type="presParOf" srcId="{29BBAFBC-CB9D-481B-8437-F97683033A95}" destId="{9398BA62-8548-47FC-96A0-F6F271E8AC84}" srcOrd="1" destOrd="0" presId="urn:microsoft.com/office/officeart/2005/8/layout/vList3"/>
    <dgm:cxn modelId="{E9FAD6CF-29AE-4590-B9F6-CB8856082689}" type="presParOf" srcId="{73D6B8A3-5122-46A6-9B1E-601EA94DDD71}" destId="{9D649E2B-0136-45BF-98DF-9D9890B8FC20}" srcOrd="3" destOrd="0" presId="urn:microsoft.com/office/officeart/2005/8/layout/vList3"/>
    <dgm:cxn modelId="{8E1358EE-719A-43D5-9D27-0E0A3F4F2D1A}" type="presParOf" srcId="{73D6B8A3-5122-46A6-9B1E-601EA94DDD71}" destId="{ECF20DF9-86F2-4FB2-98AD-C4FE61CA4659}" srcOrd="4" destOrd="0" presId="urn:microsoft.com/office/officeart/2005/8/layout/vList3"/>
    <dgm:cxn modelId="{78BA3000-F3CC-4157-ACD9-E2DF2425BC06}" type="presParOf" srcId="{ECF20DF9-86F2-4FB2-98AD-C4FE61CA4659}" destId="{4D2A9596-40A5-45A5-B6D0-DDCC43971212}" srcOrd="0" destOrd="0" presId="urn:microsoft.com/office/officeart/2005/8/layout/vList3"/>
    <dgm:cxn modelId="{1C2B7FF9-ECE5-494D-9980-47933EDD0251}" type="presParOf" srcId="{ECF20DF9-86F2-4FB2-98AD-C4FE61CA4659}" destId="{EBD048AF-83ED-4FB7-8BFE-C12F379F418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248932-B382-4608-82A7-4C060C7B5D37}"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EC"/>
        </a:p>
      </dgm:t>
    </dgm:pt>
    <dgm:pt modelId="{3377CDB6-6577-431B-AFED-A9E522D68F4C}">
      <dgm:prSet phldrT="[Texto]" phldr="1"/>
      <dgm:spPr/>
      <dgm:t>
        <a:bodyPr/>
        <a:lstStyle/>
        <a:p>
          <a:pPr>
            <a:lnSpc>
              <a:spcPct val="150000"/>
            </a:lnSpc>
          </a:pPr>
          <a:endParaRPr lang="es-EC">
            <a:latin typeface="Arial" panose="020B0604020202020204" pitchFamily="34" charset="0"/>
            <a:cs typeface="Arial" panose="020B0604020202020204" pitchFamily="34" charset="0"/>
          </a:endParaRPr>
        </a:p>
      </dgm:t>
    </dgm:pt>
    <dgm:pt modelId="{5AB97A3E-A791-461F-909C-748966F9E492}" type="parTrans" cxnId="{4E8C5365-4581-4B12-87CA-D733A1C1CFD7}">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F56DE911-2B80-4858-83ED-5039EF1A0A3C}" type="sibTrans" cxnId="{4E8C5365-4581-4B12-87CA-D733A1C1CFD7}">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0B6EDFB0-3BDB-4952-B6D4-09D57682E188}">
      <dgm:prSet phldrT="[Texto]"/>
      <dgm:spPr/>
      <dgm:t>
        <a:bodyPr/>
        <a:lstStyle/>
        <a:p>
          <a:pPr>
            <a:lnSpc>
              <a:spcPct val="150000"/>
            </a:lnSpc>
          </a:pPr>
          <a:r>
            <a:rPr lang="es-EC" dirty="0" smtClean="0">
              <a:latin typeface="Arial" panose="020B0604020202020204" pitchFamily="34" charset="0"/>
              <a:cs typeface="Arial" panose="020B0604020202020204" pitchFamily="34" charset="0"/>
            </a:rPr>
            <a:t>El ají variedad habanero es posee mayor características en cuanto a concentración de </a:t>
          </a:r>
          <a:r>
            <a:rPr lang="es-EC" dirty="0" err="1" smtClean="0">
              <a:latin typeface="Arial" panose="020B0604020202020204" pitchFamily="34" charset="0"/>
              <a:cs typeface="Arial" panose="020B0604020202020204" pitchFamily="34" charset="0"/>
            </a:rPr>
            <a:t>capsaicina</a:t>
          </a:r>
          <a:r>
            <a:rPr lang="es-EC" dirty="0" smtClean="0">
              <a:latin typeface="Arial" panose="020B0604020202020204" pitchFamily="34" charset="0"/>
              <a:cs typeface="Arial" panose="020B0604020202020204" pitchFamily="34" charset="0"/>
            </a:rPr>
            <a:t> y por ende control microbiológico, por lo que se recomienda realizar estudios acerca de la dosificación de extracto de este material vegetal para lograr resultados más exactos en cuanto a control microbiológico. </a:t>
          </a:r>
          <a:endParaRPr lang="es-EC" dirty="0">
            <a:latin typeface="Arial" panose="020B0604020202020204" pitchFamily="34" charset="0"/>
            <a:cs typeface="Arial" panose="020B0604020202020204" pitchFamily="34" charset="0"/>
          </a:endParaRPr>
        </a:p>
      </dgm:t>
    </dgm:pt>
    <dgm:pt modelId="{486EC1C1-78F5-40A4-AF2D-F2DCC8C7E1DC}" type="parTrans" cxnId="{3B6345CA-CF25-4573-8ED2-07F873F22A6B}">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4219D2CD-2A62-487F-BA7B-0A81523D6F34}" type="sibTrans" cxnId="{3B6345CA-CF25-4573-8ED2-07F873F22A6B}">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9DF16EC4-6706-4FB9-8115-DEFD24B880C4}">
      <dgm:prSet phldrT="[Texto]" phldr="1"/>
      <dgm:spPr/>
      <dgm:t>
        <a:bodyPr/>
        <a:lstStyle/>
        <a:p>
          <a:pPr>
            <a:lnSpc>
              <a:spcPct val="150000"/>
            </a:lnSpc>
          </a:pPr>
          <a:endParaRPr lang="es-EC">
            <a:latin typeface="Arial" panose="020B0604020202020204" pitchFamily="34" charset="0"/>
            <a:cs typeface="Arial" panose="020B0604020202020204" pitchFamily="34" charset="0"/>
          </a:endParaRPr>
        </a:p>
      </dgm:t>
    </dgm:pt>
    <dgm:pt modelId="{24FDDA53-D5D1-45EC-82C7-D036705182E7}" type="parTrans" cxnId="{4A662DFC-5BF1-4E4F-8A3B-5983DE6FC4A0}">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0EC098A5-B8A1-4614-B324-F717DE530596}" type="sibTrans" cxnId="{4A662DFC-5BF1-4E4F-8A3B-5983DE6FC4A0}">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6EF13664-A031-4CC6-AED9-0BB1D675EF28}">
      <dgm:prSet phldrT="[Texto]"/>
      <dgm:spPr/>
      <dgm:t>
        <a:bodyPr/>
        <a:lstStyle/>
        <a:p>
          <a:pPr>
            <a:lnSpc>
              <a:spcPct val="150000"/>
            </a:lnSpc>
          </a:pPr>
          <a:r>
            <a:rPr lang="es-EC" dirty="0" smtClean="0">
              <a:latin typeface="Arial" panose="020B0604020202020204" pitchFamily="34" charset="0"/>
              <a:cs typeface="Arial" panose="020B0604020202020204" pitchFamily="34" charset="0"/>
            </a:rPr>
            <a:t>Para obtener mayores rendimientos se recomienda utilizar el método de extracción de líquidos presurizados bajo otras condiciones tanto de presión como de temperatura para así poder obtener extractos más puros.</a:t>
          </a:r>
          <a:endParaRPr lang="es-EC" dirty="0">
            <a:latin typeface="Arial" panose="020B0604020202020204" pitchFamily="34" charset="0"/>
            <a:cs typeface="Arial" panose="020B0604020202020204" pitchFamily="34" charset="0"/>
          </a:endParaRPr>
        </a:p>
      </dgm:t>
    </dgm:pt>
    <dgm:pt modelId="{A2821065-6EA5-4D3B-93F9-067ABA2B058B}" type="parTrans" cxnId="{7D052F9B-278D-443E-9F73-D09A85F24F1A}">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8161C0A0-76A3-4CDA-96EB-14169A0A64EC}" type="sibTrans" cxnId="{7D052F9B-278D-443E-9F73-D09A85F24F1A}">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C1110F62-C404-47A7-9F47-231344B79D09}">
      <dgm:prSet phldrT="[Texto]" phldr="1"/>
      <dgm:spPr/>
      <dgm:t>
        <a:bodyPr/>
        <a:lstStyle/>
        <a:p>
          <a:pPr>
            <a:lnSpc>
              <a:spcPct val="150000"/>
            </a:lnSpc>
          </a:pPr>
          <a:endParaRPr lang="es-EC">
            <a:latin typeface="Arial" panose="020B0604020202020204" pitchFamily="34" charset="0"/>
            <a:cs typeface="Arial" panose="020B0604020202020204" pitchFamily="34" charset="0"/>
          </a:endParaRPr>
        </a:p>
      </dgm:t>
    </dgm:pt>
    <dgm:pt modelId="{9DA615AE-B72D-42DE-96A3-180480F58BA7}" type="parTrans" cxnId="{A39D0817-E0CC-4280-96CE-2E428E83D3B2}">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2A7A0C9D-2988-4622-9CC4-4F9F393C0A8E}" type="sibTrans" cxnId="{A39D0817-E0CC-4280-96CE-2E428E83D3B2}">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598E6E7B-9C0F-479C-8926-E6281A53FC8A}">
      <dgm:prSet phldrT="[Texto]"/>
      <dgm:spPr/>
      <dgm:t>
        <a:bodyPr/>
        <a:lstStyle/>
        <a:p>
          <a:pPr>
            <a:lnSpc>
              <a:spcPct val="150000"/>
            </a:lnSpc>
          </a:pPr>
          <a:r>
            <a:rPr lang="es-EC" dirty="0" smtClean="0">
              <a:latin typeface="Arial" panose="020B0604020202020204" pitchFamily="34" charset="0"/>
              <a:cs typeface="Arial" panose="020B0604020202020204" pitchFamily="34" charset="0"/>
            </a:rPr>
            <a:t>Se recomienda realizar más estudios acerca de la extracción de la oleorresina con otras variedades de ají bajo otros métodos de extracción.</a:t>
          </a:r>
          <a:endParaRPr lang="es-EC" dirty="0">
            <a:latin typeface="Arial" panose="020B0604020202020204" pitchFamily="34" charset="0"/>
            <a:cs typeface="Arial" panose="020B0604020202020204" pitchFamily="34" charset="0"/>
          </a:endParaRPr>
        </a:p>
      </dgm:t>
    </dgm:pt>
    <dgm:pt modelId="{A0997653-E9A3-401F-90E5-A5FCFE2CD2E7}" type="parTrans" cxnId="{798B7D09-1302-4C14-A53E-9596AFB94F3E}">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C122B71A-DB88-424E-9301-0D0A64E4A4BA}" type="sibTrans" cxnId="{798B7D09-1302-4C14-A53E-9596AFB94F3E}">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DCC25E1B-344F-4843-8100-0C6B585407DA}">
      <dgm:prSet phldrT="[Texto]"/>
      <dgm:spPr/>
      <dgm:t>
        <a:bodyPr/>
        <a:lstStyle/>
        <a:p>
          <a:pPr>
            <a:lnSpc>
              <a:spcPct val="150000"/>
            </a:lnSpc>
          </a:pPr>
          <a:endParaRPr lang="es-EC" dirty="0">
            <a:latin typeface="Arial" panose="020B0604020202020204" pitchFamily="34" charset="0"/>
            <a:cs typeface="Arial" panose="020B0604020202020204" pitchFamily="34" charset="0"/>
          </a:endParaRPr>
        </a:p>
      </dgm:t>
    </dgm:pt>
    <dgm:pt modelId="{2A7891E4-E429-4129-B236-9F70EFA10DD2}" type="parTrans" cxnId="{2E845676-1E9C-416E-BCB1-8DC2484D1797}">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17B44866-C6E4-44E8-A782-0838425F8505}" type="sibTrans" cxnId="{2E845676-1E9C-416E-BCB1-8DC2484D1797}">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6E165881-2082-436A-9B87-7BA3CA81EFB1}">
      <dgm:prSet/>
      <dgm:spPr/>
      <dgm:t>
        <a:bodyPr/>
        <a:lstStyle/>
        <a:p>
          <a:pPr>
            <a:lnSpc>
              <a:spcPct val="150000"/>
            </a:lnSpc>
          </a:pPr>
          <a:r>
            <a:rPr lang="es-EC" smtClean="0">
              <a:latin typeface="Arial" panose="020B0604020202020204" pitchFamily="34" charset="0"/>
              <a:cs typeface="Arial" panose="020B0604020202020204" pitchFamily="34" charset="0"/>
            </a:rPr>
            <a:t>La oleorresina tiene un gran poder inhibitorio en cuanto a bacterias, hongos e insectos, se recomienda utilizar este extracto como un biocida para cultivos de ciclo corto, cultivos de terraza o cultivos orgánicos.</a:t>
          </a:r>
          <a:endParaRPr lang="es-EC">
            <a:latin typeface="Arial" panose="020B0604020202020204" pitchFamily="34" charset="0"/>
            <a:cs typeface="Arial" panose="020B0604020202020204" pitchFamily="34" charset="0"/>
          </a:endParaRPr>
        </a:p>
      </dgm:t>
    </dgm:pt>
    <dgm:pt modelId="{3D43180F-D3B3-4E8A-819F-11B88E1A3D7C}" type="parTrans" cxnId="{82BFF3B1-70D6-4155-8615-77F070B9E0BC}">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B64F4D12-8740-43EE-94BD-A1B347471ED6}" type="sibTrans" cxnId="{82BFF3B1-70D6-4155-8615-77F070B9E0BC}">
      <dgm:prSet/>
      <dgm:spPr/>
      <dgm:t>
        <a:bodyPr/>
        <a:lstStyle/>
        <a:p>
          <a:pPr>
            <a:lnSpc>
              <a:spcPct val="150000"/>
            </a:lnSpc>
          </a:pPr>
          <a:endParaRPr lang="es-EC">
            <a:latin typeface="Arial" panose="020B0604020202020204" pitchFamily="34" charset="0"/>
            <a:cs typeface="Arial" panose="020B0604020202020204" pitchFamily="34" charset="0"/>
          </a:endParaRPr>
        </a:p>
      </dgm:t>
    </dgm:pt>
    <dgm:pt modelId="{A497B486-6EEB-4B64-AB30-675A073CC45A}" type="pres">
      <dgm:prSet presAssocID="{82248932-B382-4608-82A7-4C060C7B5D37}" presName="linearFlow" presStyleCnt="0">
        <dgm:presLayoutVars>
          <dgm:dir/>
          <dgm:animLvl val="lvl"/>
          <dgm:resizeHandles val="exact"/>
        </dgm:presLayoutVars>
      </dgm:prSet>
      <dgm:spPr/>
      <dgm:t>
        <a:bodyPr/>
        <a:lstStyle/>
        <a:p>
          <a:endParaRPr lang="es-EC"/>
        </a:p>
      </dgm:t>
    </dgm:pt>
    <dgm:pt modelId="{E75A34CA-47E0-496B-B068-EA4D79369807}" type="pres">
      <dgm:prSet presAssocID="{3377CDB6-6577-431B-AFED-A9E522D68F4C}" presName="composite" presStyleCnt="0"/>
      <dgm:spPr/>
    </dgm:pt>
    <dgm:pt modelId="{91B670FF-2FCB-409E-B1B4-C71CD7CBD343}" type="pres">
      <dgm:prSet presAssocID="{3377CDB6-6577-431B-AFED-A9E522D68F4C}" presName="parentText" presStyleLbl="alignNode1" presStyleIdx="0" presStyleCnt="4">
        <dgm:presLayoutVars>
          <dgm:chMax val="1"/>
          <dgm:bulletEnabled val="1"/>
        </dgm:presLayoutVars>
      </dgm:prSet>
      <dgm:spPr/>
      <dgm:t>
        <a:bodyPr/>
        <a:lstStyle/>
        <a:p>
          <a:endParaRPr lang="es-EC"/>
        </a:p>
      </dgm:t>
    </dgm:pt>
    <dgm:pt modelId="{D3985081-6AC0-4669-9C89-35A6AA2C270B}" type="pres">
      <dgm:prSet presAssocID="{3377CDB6-6577-431B-AFED-A9E522D68F4C}" presName="descendantText" presStyleLbl="alignAcc1" presStyleIdx="0" presStyleCnt="4">
        <dgm:presLayoutVars>
          <dgm:bulletEnabled val="1"/>
        </dgm:presLayoutVars>
      </dgm:prSet>
      <dgm:spPr/>
      <dgm:t>
        <a:bodyPr/>
        <a:lstStyle/>
        <a:p>
          <a:endParaRPr lang="es-EC"/>
        </a:p>
      </dgm:t>
    </dgm:pt>
    <dgm:pt modelId="{17980207-FD29-41BA-B9AB-CE5053DCE3A8}" type="pres">
      <dgm:prSet presAssocID="{F56DE911-2B80-4858-83ED-5039EF1A0A3C}" presName="sp" presStyleCnt="0"/>
      <dgm:spPr/>
    </dgm:pt>
    <dgm:pt modelId="{C1882068-184B-4FCE-A594-A406242B214F}" type="pres">
      <dgm:prSet presAssocID="{9DF16EC4-6706-4FB9-8115-DEFD24B880C4}" presName="composite" presStyleCnt="0"/>
      <dgm:spPr/>
    </dgm:pt>
    <dgm:pt modelId="{B4AF909B-69A7-49E2-8CED-45E74F3CEA7B}" type="pres">
      <dgm:prSet presAssocID="{9DF16EC4-6706-4FB9-8115-DEFD24B880C4}" presName="parentText" presStyleLbl="alignNode1" presStyleIdx="1" presStyleCnt="4">
        <dgm:presLayoutVars>
          <dgm:chMax val="1"/>
          <dgm:bulletEnabled val="1"/>
        </dgm:presLayoutVars>
      </dgm:prSet>
      <dgm:spPr/>
      <dgm:t>
        <a:bodyPr/>
        <a:lstStyle/>
        <a:p>
          <a:endParaRPr lang="es-EC"/>
        </a:p>
      </dgm:t>
    </dgm:pt>
    <dgm:pt modelId="{50AAFB35-94E7-4C00-934D-48112138FC5C}" type="pres">
      <dgm:prSet presAssocID="{9DF16EC4-6706-4FB9-8115-DEFD24B880C4}" presName="descendantText" presStyleLbl="alignAcc1" presStyleIdx="1" presStyleCnt="4">
        <dgm:presLayoutVars>
          <dgm:bulletEnabled val="1"/>
        </dgm:presLayoutVars>
      </dgm:prSet>
      <dgm:spPr/>
      <dgm:t>
        <a:bodyPr/>
        <a:lstStyle/>
        <a:p>
          <a:endParaRPr lang="es-EC"/>
        </a:p>
      </dgm:t>
    </dgm:pt>
    <dgm:pt modelId="{2127328D-679A-4B40-A649-2FB65A703C46}" type="pres">
      <dgm:prSet presAssocID="{0EC098A5-B8A1-4614-B324-F717DE530596}" presName="sp" presStyleCnt="0"/>
      <dgm:spPr/>
    </dgm:pt>
    <dgm:pt modelId="{E98F1849-A6CB-4C05-8069-0F4F39EC2865}" type="pres">
      <dgm:prSet presAssocID="{C1110F62-C404-47A7-9F47-231344B79D09}" presName="composite" presStyleCnt="0"/>
      <dgm:spPr/>
    </dgm:pt>
    <dgm:pt modelId="{81656ED3-C694-4F62-BB70-C21639D3154A}" type="pres">
      <dgm:prSet presAssocID="{C1110F62-C404-47A7-9F47-231344B79D09}" presName="parentText" presStyleLbl="alignNode1" presStyleIdx="2" presStyleCnt="4">
        <dgm:presLayoutVars>
          <dgm:chMax val="1"/>
          <dgm:bulletEnabled val="1"/>
        </dgm:presLayoutVars>
      </dgm:prSet>
      <dgm:spPr/>
      <dgm:t>
        <a:bodyPr/>
        <a:lstStyle/>
        <a:p>
          <a:endParaRPr lang="es-EC"/>
        </a:p>
      </dgm:t>
    </dgm:pt>
    <dgm:pt modelId="{0694A84C-04F4-4DE6-B0F1-1463CE6C254B}" type="pres">
      <dgm:prSet presAssocID="{C1110F62-C404-47A7-9F47-231344B79D09}" presName="descendantText" presStyleLbl="alignAcc1" presStyleIdx="2" presStyleCnt="4">
        <dgm:presLayoutVars>
          <dgm:bulletEnabled val="1"/>
        </dgm:presLayoutVars>
      </dgm:prSet>
      <dgm:spPr/>
      <dgm:t>
        <a:bodyPr/>
        <a:lstStyle/>
        <a:p>
          <a:endParaRPr lang="es-EC"/>
        </a:p>
      </dgm:t>
    </dgm:pt>
    <dgm:pt modelId="{1FEDB16C-A6FF-436D-A2AA-086F3A9E5A55}" type="pres">
      <dgm:prSet presAssocID="{2A7A0C9D-2988-4622-9CC4-4F9F393C0A8E}" presName="sp" presStyleCnt="0"/>
      <dgm:spPr/>
    </dgm:pt>
    <dgm:pt modelId="{DC9B0CF9-E40C-4B6A-AD57-43682094A19E}" type="pres">
      <dgm:prSet presAssocID="{DCC25E1B-344F-4843-8100-0C6B585407DA}" presName="composite" presStyleCnt="0"/>
      <dgm:spPr/>
    </dgm:pt>
    <dgm:pt modelId="{77FCED9E-8142-4387-BFE4-6E5639F3A332}" type="pres">
      <dgm:prSet presAssocID="{DCC25E1B-344F-4843-8100-0C6B585407DA}" presName="parentText" presStyleLbl="alignNode1" presStyleIdx="3" presStyleCnt="4">
        <dgm:presLayoutVars>
          <dgm:chMax val="1"/>
          <dgm:bulletEnabled val="1"/>
        </dgm:presLayoutVars>
      </dgm:prSet>
      <dgm:spPr/>
      <dgm:t>
        <a:bodyPr/>
        <a:lstStyle/>
        <a:p>
          <a:endParaRPr lang="es-EC"/>
        </a:p>
      </dgm:t>
    </dgm:pt>
    <dgm:pt modelId="{DFD9ADC3-F879-46BD-9A03-84AF0C93AE14}" type="pres">
      <dgm:prSet presAssocID="{DCC25E1B-344F-4843-8100-0C6B585407DA}" presName="descendantText" presStyleLbl="alignAcc1" presStyleIdx="3" presStyleCnt="4">
        <dgm:presLayoutVars>
          <dgm:bulletEnabled val="1"/>
        </dgm:presLayoutVars>
      </dgm:prSet>
      <dgm:spPr/>
      <dgm:t>
        <a:bodyPr/>
        <a:lstStyle/>
        <a:p>
          <a:endParaRPr lang="es-EC"/>
        </a:p>
      </dgm:t>
    </dgm:pt>
  </dgm:ptLst>
  <dgm:cxnLst>
    <dgm:cxn modelId="{4E8C5365-4581-4B12-87CA-D733A1C1CFD7}" srcId="{82248932-B382-4608-82A7-4C060C7B5D37}" destId="{3377CDB6-6577-431B-AFED-A9E522D68F4C}" srcOrd="0" destOrd="0" parTransId="{5AB97A3E-A791-461F-909C-748966F9E492}" sibTransId="{F56DE911-2B80-4858-83ED-5039EF1A0A3C}"/>
    <dgm:cxn modelId="{1CE82817-D4B7-4AE1-95CA-C1AB8ABFBDC9}" type="presOf" srcId="{C1110F62-C404-47A7-9F47-231344B79D09}" destId="{81656ED3-C694-4F62-BB70-C21639D3154A}" srcOrd="0" destOrd="0" presId="urn:microsoft.com/office/officeart/2005/8/layout/chevron2"/>
    <dgm:cxn modelId="{213FE12C-5C6E-46E9-AF90-0CB6915F411C}" type="presOf" srcId="{3377CDB6-6577-431B-AFED-A9E522D68F4C}" destId="{91B670FF-2FCB-409E-B1B4-C71CD7CBD343}" srcOrd="0" destOrd="0" presId="urn:microsoft.com/office/officeart/2005/8/layout/chevron2"/>
    <dgm:cxn modelId="{48EF5D78-415A-4172-ACF5-AF701CECEE67}" type="presOf" srcId="{6E165881-2082-436A-9B87-7BA3CA81EFB1}" destId="{DFD9ADC3-F879-46BD-9A03-84AF0C93AE14}" srcOrd="0" destOrd="0" presId="urn:microsoft.com/office/officeart/2005/8/layout/chevron2"/>
    <dgm:cxn modelId="{373BE9D2-8E61-4F3E-BD10-6B64C19BACC2}" type="presOf" srcId="{82248932-B382-4608-82A7-4C060C7B5D37}" destId="{A497B486-6EEB-4B64-AB30-675A073CC45A}" srcOrd="0" destOrd="0" presId="urn:microsoft.com/office/officeart/2005/8/layout/chevron2"/>
    <dgm:cxn modelId="{82BFF3B1-70D6-4155-8615-77F070B9E0BC}" srcId="{DCC25E1B-344F-4843-8100-0C6B585407DA}" destId="{6E165881-2082-436A-9B87-7BA3CA81EFB1}" srcOrd="0" destOrd="0" parTransId="{3D43180F-D3B3-4E8A-819F-11B88E1A3D7C}" sibTransId="{B64F4D12-8740-43EE-94BD-A1B347471ED6}"/>
    <dgm:cxn modelId="{9F95621E-7E57-4FAC-BC17-3F9B645F90BE}" type="presOf" srcId="{DCC25E1B-344F-4843-8100-0C6B585407DA}" destId="{77FCED9E-8142-4387-BFE4-6E5639F3A332}" srcOrd="0" destOrd="0" presId="urn:microsoft.com/office/officeart/2005/8/layout/chevron2"/>
    <dgm:cxn modelId="{A39D0817-E0CC-4280-96CE-2E428E83D3B2}" srcId="{82248932-B382-4608-82A7-4C060C7B5D37}" destId="{C1110F62-C404-47A7-9F47-231344B79D09}" srcOrd="2" destOrd="0" parTransId="{9DA615AE-B72D-42DE-96A3-180480F58BA7}" sibTransId="{2A7A0C9D-2988-4622-9CC4-4F9F393C0A8E}"/>
    <dgm:cxn modelId="{2E845676-1E9C-416E-BCB1-8DC2484D1797}" srcId="{82248932-B382-4608-82A7-4C060C7B5D37}" destId="{DCC25E1B-344F-4843-8100-0C6B585407DA}" srcOrd="3" destOrd="0" parTransId="{2A7891E4-E429-4129-B236-9F70EFA10DD2}" sibTransId="{17B44866-C6E4-44E8-A782-0838425F8505}"/>
    <dgm:cxn modelId="{59BA5EDC-0DC5-4E4F-85F8-BF5BA6660EC5}" type="presOf" srcId="{0B6EDFB0-3BDB-4952-B6D4-09D57682E188}" destId="{D3985081-6AC0-4669-9C89-35A6AA2C270B}" srcOrd="0" destOrd="0" presId="urn:microsoft.com/office/officeart/2005/8/layout/chevron2"/>
    <dgm:cxn modelId="{4A662DFC-5BF1-4E4F-8A3B-5983DE6FC4A0}" srcId="{82248932-B382-4608-82A7-4C060C7B5D37}" destId="{9DF16EC4-6706-4FB9-8115-DEFD24B880C4}" srcOrd="1" destOrd="0" parTransId="{24FDDA53-D5D1-45EC-82C7-D036705182E7}" sibTransId="{0EC098A5-B8A1-4614-B324-F717DE530596}"/>
    <dgm:cxn modelId="{C0B4BA07-7101-4D14-B342-3C278C55CF16}" type="presOf" srcId="{9DF16EC4-6706-4FB9-8115-DEFD24B880C4}" destId="{B4AF909B-69A7-49E2-8CED-45E74F3CEA7B}" srcOrd="0" destOrd="0" presId="urn:microsoft.com/office/officeart/2005/8/layout/chevron2"/>
    <dgm:cxn modelId="{A2DF4029-1B3F-4E14-B8D0-0CF2540F4111}" type="presOf" srcId="{6EF13664-A031-4CC6-AED9-0BB1D675EF28}" destId="{50AAFB35-94E7-4C00-934D-48112138FC5C}" srcOrd="0" destOrd="0" presId="urn:microsoft.com/office/officeart/2005/8/layout/chevron2"/>
    <dgm:cxn modelId="{7D052F9B-278D-443E-9F73-D09A85F24F1A}" srcId="{9DF16EC4-6706-4FB9-8115-DEFD24B880C4}" destId="{6EF13664-A031-4CC6-AED9-0BB1D675EF28}" srcOrd="0" destOrd="0" parTransId="{A2821065-6EA5-4D3B-93F9-067ABA2B058B}" sibTransId="{8161C0A0-76A3-4CDA-96EB-14169A0A64EC}"/>
    <dgm:cxn modelId="{656CC848-D2C7-48F2-B914-CB2AB2C2828D}" type="presOf" srcId="{598E6E7B-9C0F-479C-8926-E6281A53FC8A}" destId="{0694A84C-04F4-4DE6-B0F1-1463CE6C254B}" srcOrd="0" destOrd="0" presId="urn:microsoft.com/office/officeart/2005/8/layout/chevron2"/>
    <dgm:cxn modelId="{3B6345CA-CF25-4573-8ED2-07F873F22A6B}" srcId="{3377CDB6-6577-431B-AFED-A9E522D68F4C}" destId="{0B6EDFB0-3BDB-4952-B6D4-09D57682E188}" srcOrd="0" destOrd="0" parTransId="{486EC1C1-78F5-40A4-AF2D-F2DCC8C7E1DC}" sibTransId="{4219D2CD-2A62-487F-BA7B-0A81523D6F34}"/>
    <dgm:cxn modelId="{798B7D09-1302-4C14-A53E-9596AFB94F3E}" srcId="{C1110F62-C404-47A7-9F47-231344B79D09}" destId="{598E6E7B-9C0F-479C-8926-E6281A53FC8A}" srcOrd="0" destOrd="0" parTransId="{A0997653-E9A3-401F-90E5-A5FCFE2CD2E7}" sibTransId="{C122B71A-DB88-424E-9301-0D0A64E4A4BA}"/>
    <dgm:cxn modelId="{6143A508-ADB6-4D5B-A1FA-79B4AA3F9AED}" type="presParOf" srcId="{A497B486-6EEB-4B64-AB30-675A073CC45A}" destId="{E75A34CA-47E0-496B-B068-EA4D79369807}" srcOrd="0" destOrd="0" presId="urn:microsoft.com/office/officeart/2005/8/layout/chevron2"/>
    <dgm:cxn modelId="{0731F44C-6679-451F-9E49-E57BEE56516A}" type="presParOf" srcId="{E75A34CA-47E0-496B-B068-EA4D79369807}" destId="{91B670FF-2FCB-409E-B1B4-C71CD7CBD343}" srcOrd="0" destOrd="0" presId="urn:microsoft.com/office/officeart/2005/8/layout/chevron2"/>
    <dgm:cxn modelId="{AF513B02-B125-4EB5-A45B-33CC968BDE93}" type="presParOf" srcId="{E75A34CA-47E0-496B-B068-EA4D79369807}" destId="{D3985081-6AC0-4669-9C89-35A6AA2C270B}" srcOrd="1" destOrd="0" presId="urn:microsoft.com/office/officeart/2005/8/layout/chevron2"/>
    <dgm:cxn modelId="{8A2CA842-8E5D-425C-AB88-FAC3540936B8}" type="presParOf" srcId="{A497B486-6EEB-4B64-AB30-675A073CC45A}" destId="{17980207-FD29-41BA-B9AB-CE5053DCE3A8}" srcOrd="1" destOrd="0" presId="urn:microsoft.com/office/officeart/2005/8/layout/chevron2"/>
    <dgm:cxn modelId="{2CF12B4E-C12A-4FB1-8C3B-034D45CCCF05}" type="presParOf" srcId="{A497B486-6EEB-4B64-AB30-675A073CC45A}" destId="{C1882068-184B-4FCE-A594-A406242B214F}" srcOrd="2" destOrd="0" presId="urn:microsoft.com/office/officeart/2005/8/layout/chevron2"/>
    <dgm:cxn modelId="{B3DB5576-94A5-439E-927A-524192BF1D15}" type="presParOf" srcId="{C1882068-184B-4FCE-A594-A406242B214F}" destId="{B4AF909B-69A7-49E2-8CED-45E74F3CEA7B}" srcOrd="0" destOrd="0" presId="urn:microsoft.com/office/officeart/2005/8/layout/chevron2"/>
    <dgm:cxn modelId="{F343B837-8802-4CA1-B521-97A023CFCACF}" type="presParOf" srcId="{C1882068-184B-4FCE-A594-A406242B214F}" destId="{50AAFB35-94E7-4C00-934D-48112138FC5C}" srcOrd="1" destOrd="0" presId="urn:microsoft.com/office/officeart/2005/8/layout/chevron2"/>
    <dgm:cxn modelId="{82FC806F-4CD3-4FE4-A1B9-5D922FA0276C}" type="presParOf" srcId="{A497B486-6EEB-4B64-AB30-675A073CC45A}" destId="{2127328D-679A-4B40-A649-2FB65A703C46}" srcOrd="3" destOrd="0" presId="urn:microsoft.com/office/officeart/2005/8/layout/chevron2"/>
    <dgm:cxn modelId="{02156C70-EAB6-4D72-9A78-B2698CD89C0B}" type="presParOf" srcId="{A497B486-6EEB-4B64-AB30-675A073CC45A}" destId="{E98F1849-A6CB-4C05-8069-0F4F39EC2865}" srcOrd="4" destOrd="0" presId="urn:microsoft.com/office/officeart/2005/8/layout/chevron2"/>
    <dgm:cxn modelId="{2EB2DB9C-5750-4752-B644-DC42EBC1745C}" type="presParOf" srcId="{E98F1849-A6CB-4C05-8069-0F4F39EC2865}" destId="{81656ED3-C694-4F62-BB70-C21639D3154A}" srcOrd="0" destOrd="0" presId="urn:microsoft.com/office/officeart/2005/8/layout/chevron2"/>
    <dgm:cxn modelId="{7EF9F50C-E870-4A5D-8287-C331CA48A775}" type="presParOf" srcId="{E98F1849-A6CB-4C05-8069-0F4F39EC2865}" destId="{0694A84C-04F4-4DE6-B0F1-1463CE6C254B}" srcOrd="1" destOrd="0" presId="urn:microsoft.com/office/officeart/2005/8/layout/chevron2"/>
    <dgm:cxn modelId="{5B5C829E-A4F8-4FF1-8CD4-3C834ABDCF8E}" type="presParOf" srcId="{A497B486-6EEB-4B64-AB30-675A073CC45A}" destId="{1FEDB16C-A6FF-436D-A2AA-086F3A9E5A55}" srcOrd="5" destOrd="0" presId="urn:microsoft.com/office/officeart/2005/8/layout/chevron2"/>
    <dgm:cxn modelId="{6AA3C9C0-C9BD-4A00-883C-A9E0018D0D49}" type="presParOf" srcId="{A497B486-6EEB-4B64-AB30-675A073CC45A}" destId="{DC9B0CF9-E40C-4B6A-AD57-43682094A19E}" srcOrd="6" destOrd="0" presId="urn:microsoft.com/office/officeart/2005/8/layout/chevron2"/>
    <dgm:cxn modelId="{CADBB56A-0949-4A8D-BE34-E8832F4C377A}" type="presParOf" srcId="{DC9B0CF9-E40C-4B6A-AD57-43682094A19E}" destId="{77FCED9E-8142-4387-BFE4-6E5639F3A332}" srcOrd="0" destOrd="0" presId="urn:microsoft.com/office/officeart/2005/8/layout/chevron2"/>
    <dgm:cxn modelId="{BD6E5665-10FA-4D16-871E-C6512B01196A}" type="presParOf" srcId="{DC9B0CF9-E40C-4B6A-AD57-43682094A19E}" destId="{DFD9ADC3-F879-46BD-9A03-84AF0C93AE1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EC1A9-44CC-4823-BC03-197A2740AD1D}">
      <dsp:nvSpPr>
        <dsp:cNvPr id="0" name=""/>
        <dsp:cNvSpPr/>
      </dsp:nvSpPr>
      <dsp:spPr>
        <a:xfrm>
          <a:off x="-6518191" y="-997264"/>
          <a:ext cx="7761185" cy="7761185"/>
        </a:xfrm>
        <a:prstGeom prst="blockArc">
          <a:avLst>
            <a:gd name="adj1" fmla="val 18900000"/>
            <a:gd name="adj2" fmla="val 2700000"/>
            <a:gd name="adj3" fmla="val 278"/>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BA2BB0-58D2-44B2-BBDE-D1A493DF4474}">
      <dsp:nvSpPr>
        <dsp:cNvPr id="0" name=""/>
        <dsp:cNvSpPr/>
      </dsp:nvSpPr>
      <dsp:spPr>
        <a:xfrm>
          <a:off x="800411" y="576665"/>
          <a:ext cx="10745338" cy="11533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5457" tIns="50800" rIns="50800" bIns="50800" numCol="1" spcCol="1270" anchor="ctr" anchorCtr="0">
          <a:noAutofit/>
        </a:bodyPr>
        <a:lstStyle/>
        <a:p>
          <a:pPr lvl="0" algn="l" defTabSz="889000">
            <a:lnSpc>
              <a:spcPct val="150000"/>
            </a:lnSpc>
            <a:spcBef>
              <a:spcPct val="0"/>
            </a:spcBef>
            <a:spcAft>
              <a:spcPct val="35000"/>
            </a:spcAft>
          </a:pPr>
          <a:r>
            <a:rPr lang="es-EC" sz="2000" kern="1200" dirty="0" smtClean="0">
              <a:solidFill>
                <a:schemeClr val="tx1"/>
              </a:solidFill>
              <a:effectLst/>
              <a:latin typeface="Arial" panose="020B0604020202020204" pitchFamily="34" charset="0"/>
              <a:ea typeface="Calibri" panose="020F0502020204030204" pitchFamily="34" charset="0"/>
            </a:rPr>
            <a:t>El cultivo de ají en el Ecuador es una actividad que desempeña gran interés económico, gracias a su alto nivel de adaptabilidad y producción </a:t>
          </a:r>
          <a:r>
            <a:rPr lang="es-EC" sz="2000" kern="1200" dirty="0" smtClean="0">
              <a:solidFill>
                <a:schemeClr val="tx1"/>
              </a:solidFill>
              <a:latin typeface="Arial" panose="020B0604020202020204" pitchFamily="34" charset="0"/>
              <a:cs typeface="Arial" panose="020B0604020202020204" pitchFamily="34" charset="0"/>
            </a:rPr>
            <a:t>(Salazar, 2001)</a:t>
          </a:r>
          <a:r>
            <a:rPr lang="es-EC" sz="20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s-EC" sz="2000" kern="1200" dirty="0">
            <a:solidFill>
              <a:schemeClr val="tx1"/>
            </a:solidFill>
            <a:latin typeface="Arial" panose="020B0604020202020204" pitchFamily="34" charset="0"/>
            <a:cs typeface="Arial" panose="020B0604020202020204" pitchFamily="34" charset="0"/>
          </a:endParaRPr>
        </a:p>
      </dsp:txBody>
      <dsp:txXfrm>
        <a:off x="800411" y="576665"/>
        <a:ext cx="10745338" cy="1153331"/>
      </dsp:txXfrm>
    </dsp:sp>
    <dsp:sp modelId="{C7EA11AB-945B-4E9B-B4D8-A19811C011C3}">
      <dsp:nvSpPr>
        <dsp:cNvPr id="0" name=""/>
        <dsp:cNvSpPr/>
      </dsp:nvSpPr>
      <dsp:spPr>
        <a:xfrm>
          <a:off x="79579" y="432499"/>
          <a:ext cx="1441663" cy="1441663"/>
        </a:xfrm>
        <a:prstGeom prst="ellipse">
          <a:avLst/>
        </a:prstGeom>
        <a:blipFill rotWithShape="0">
          <a:blip xmlns:r="http://schemas.openxmlformats.org/officeDocument/2006/relationships" r:embed="rId1"/>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EB7E2E-0270-4A3F-99AA-A048D24CF34E}">
      <dsp:nvSpPr>
        <dsp:cNvPr id="0" name=""/>
        <dsp:cNvSpPr/>
      </dsp:nvSpPr>
      <dsp:spPr>
        <a:xfrm>
          <a:off x="1219647" y="2306662"/>
          <a:ext cx="10326102" cy="1153331"/>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5457" tIns="40640" rIns="40640" bIns="40640" numCol="1" spcCol="1270" anchor="ctr" anchorCtr="0">
          <a:noAutofit/>
        </a:bodyPr>
        <a:lstStyle/>
        <a:p>
          <a:pPr lvl="0" algn="just" defTabSz="711200">
            <a:lnSpc>
              <a:spcPct val="15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Producto Interno Bruto (PIB) ecuatoriano alcanzó un crecimiento interanual de 0,6%, totalizando 17.921 millones de dólares constantes, dónde el cultivo del ají forma parte del 4,3% de dicho incremento (Banco Central del Ecuador, 2019).</a:t>
          </a:r>
          <a:endParaRPr lang="es-EC" sz="1600" kern="1200" dirty="0">
            <a:solidFill>
              <a:schemeClr val="tx1"/>
            </a:solidFill>
            <a:latin typeface="Arial" panose="020B0604020202020204" pitchFamily="34" charset="0"/>
            <a:cs typeface="Arial" panose="020B0604020202020204" pitchFamily="34" charset="0"/>
          </a:endParaRPr>
        </a:p>
      </dsp:txBody>
      <dsp:txXfrm>
        <a:off x="1219647" y="2306662"/>
        <a:ext cx="10326102" cy="1153331"/>
      </dsp:txXfrm>
    </dsp:sp>
    <dsp:sp modelId="{9731AA5E-58FF-4DA7-A965-D17998515953}">
      <dsp:nvSpPr>
        <dsp:cNvPr id="0" name=""/>
        <dsp:cNvSpPr/>
      </dsp:nvSpPr>
      <dsp:spPr>
        <a:xfrm>
          <a:off x="498815" y="2162496"/>
          <a:ext cx="1441663" cy="1441663"/>
        </a:xfrm>
        <a:prstGeom prst="ellipse">
          <a:avLst/>
        </a:prstGeom>
        <a:blipFill rotWithShape="0">
          <a:blip xmlns:r="http://schemas.openxmlformats.org/officeDocument/2006/relationships" r:embed="rId2"/>
          <a:stretch>
            <a:fillRect/>
          </a:stretch>
        </a:blip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0DF515-120C-4C83-A6F0-2FFF00B2C96E}">
      <dsp:nvSpPr>
        <dsp:cNvPr id="0" name=""/>
        <dsp:cNvSpPr/>
      </dsp:nvSpPr>
      <dsp:spPr>
        <a:xfrm>
          <a:off x="800411" y="4036659"/>
          <a:ext cx="10745338" cy="1153331"/>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5457" tIns="40640" rIns="40640" bIns="40640" numCol="1" spcCol="1270" anchor="ctr" anchorCtr="0">
          <a:noAutofit/>
        </a:bodyPr>
        <a:lstStyle/>
        <a:p>
          <a:pPr lvl="0" algn="just" defTabSz="711200">
            <a:lnSpc>
              <a:spcPct val="15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El principio </a:t>
          </a:r>
          <a:r>
            <a:rPr lang="es-EC" sz="1600" kern="1200" dirty="0" err="1" smtClean="0">
              <a:solidFill>
                <a:schemeClr val="tx1"/>
              </a:solidFill>
              <a:latin typeface="Arial" panose="020B0604020202020204" pitchFamily="34" charset="0"/>
              <a:cs typeface="Arial" panose="020B0604020202020204" pitchFamily="34" charset="0"/>
            </a:rPr>
            <a:t>bioactivo</a:t>
          </a:r>
          <a:r>
            <a:rPr lang="es-EC" sz="1600" kern="1200" dirty="0" smtClean="0">
              <a:solidFill>
                <a:schemeClr val="tx1"/>
              </a:solidFill>
              <a:latin typeface="Arial" panose="020B0604020202020204" pitchFamily="34" charset="0"/>
              <a:cs typeface="Arial" panose="020B0604020202020204" pitchFamily="34" charset="0"/>
            </a:rPr>
            <a:t> de las plantas ha tomado gran interés por parte de los investigadores ya que estos componentes  son altamente antibacterianos en especial de las plantas del género (</a:t>
          </a:r>
          <a:r>
            <a:rPr lang="es-EC" sz="1600" i="1" kern="1200" dirty="0" err="1" smtClean="0">
              <a:solidFill>
                <a:schemeClr val="tx1"/>
              </a:solidFill>
              <a:latin typeface="Arial" panose="020B0604020202020204" pitchFamily="34" charset="0"/>
              <a:cs typeface="Arial" panose="020B0604020202020204" pitchFamily="34" charset="0"/>
            </a:rPr>
            <a:t>Capsicum</a:t>
          </a:r>
          <a:r>
            <a:rPr lang="es-EC" sz="1600" kern="1200" dirty="0" smtClean="0">
              <a:solidFill>
                <a:schemeClr val="tx1"/>
              </a:solidFill>
              <a:latin typeface="Arial" panose="020B0604020202020204" pitchFamily="34" charset="0"/>
              <a:cs typeface="Arial" panose="020B0604020202020204" pitchFamily="34" charset="0"/>
            </a:rPr>
            <a:t>)  por la presencia de </a:t>
          </a:r>
          <a:r>
            <a:rPr lang="es-EC" sz="1600" kern="1200" dirty="0" err="1" smtClean="0">
              <a:solidFill>
                <a:schemeClr val="tx1"/>
              </a:solidFill>
              <a:latin typeface="Arial" panose="020B0604020202020204" pitchFamily="34" charset="0"/>
              <a:cs typeface="Arial" panose="020B0604020202020204" pitchFamily="34" charset="0"/>
            </a:rPr>
            <a:t>capasaicionides</a:t>
          </a:r>
          <a:r>
            <a:rPr lang="es-EC" sz="1600" kern="1200" dirty="0" smtClean="0">
              <a:solidFill>
                <a:schemeClr val="tx1"/>
              </a:solidFill>
              <a:latin typeface="Arial" panose="020B0604020202020204" pitchFamily="34" charset="0"/>
              <a:cs typeface="Arial" panose="020B0604020202020204" pitchFamily="34" charset="0"/>
            </a:rPr>
            <a:t> (</a:t>
          </a:r>
          <a:r>
            <a:rPr lang="es-EC" sz="1600" kern="1200" dirty="0" err="1" smtClean="0">
              <a:solidFill>
                <a:schemeClr val="tx1"/>
              </a:solidFill>
              <a:latin typeface="Arial" panose="020B0604020202020204" pitchFamily="34" charset="0"/>
              <a:cs typeface="Arial" panose="020B0604020202020204" pitchFamily="34" charset="0"/>
            </a:rPr>
            <a:t>Colivet</a:t>
          </a:r>
          <a:r>
            <a:rPr lang="es-EC" sz="1600" kern="1200" dirty="0" smtClean="0">
              <a:solidFill>
                <a:schemeClr val="tx1"/>
              </a:solidFill>
              <a:latin typeface="Arial" panose="020B0604020202020204" pitchFamily="34" charset="0"/>
              <a:cs typeface="Arial" panose="020B0604020202020204" pitchFamily="34" charset="0"/>
            </a:rPr>
            <a:t>, Belloso, &amp; Hurtado, 2006). </a:t>
          </a:r>
          <a:endParaRPr lang="es-EC" sz="1600" kern="1200" dirty="0">
            <a:solidFill>
              <a:schemeClr val="tx1"/>
            </a:solidFill>
            <a:latin typeface="Arial" panose="020B0604020202020204" pitchFamily="34" charset="0"/>
            <a:cs typeface="Arial" panose="020B0604020202020204" pitchFamily="34" charset="0"/>
          </a:endParaRPr>
        </a:p>
      </dsp:txBody>
      <dsp:txXfrm>
        <a:off x="800411" y="4036659"/>
        <a:ext cx="10745338" cy="1153331"/>
      </dsp:txXfrm>
    </dsp:sp>
    <dsp:sp modelId="{B50711EE-1627-4883-BD95-5A51077E6EBE}">
      <dsp:nvSpPr>
        <dsp:cNvPr id="0" name=""/>
        <dsp:cNvSpPr/>
      </dsp:nvSpPr>
      <dsp:spPr>
        <a:xfrm>
          <a:off x="79579" y="3892492"/>
          <a:ext cx="1441663" cy="1441663"/>
        </a:xfrm>
        <a:prstGeom prst="ellipse">
          <a:avLst/>
        </a:prstGeom>
        <a:blipFill rotWithShape="0">
          <a:blip xmlns:r="http://schemas.openxmlformats.org/officeDocument/2006/relationships" r:embed="rId3"/>
          <a:stretch>
            <a:fillRect/>
          </a:stretch>
        </a:blip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A3EE8-5E14-4F08-9E0A-6512DA9AAC5F}">
      <dsp:nvSpPr>
        <dsp:cNvPr id="0" name=""/>
        <dsp:cNvSpPr/>
      </dsp:nvSpPr>
      <dsp:spPr>
        <a:xfrm>
          <a:off x="0" y="0"/>
          <a:ext cx="9254539" cy="12594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150000"/>
            </a:lnSpc>
            <a:spcBef>
              <a:spcPct val="0"/>
            </a:spcBef>
            <a:spcAft>
              <a:spcPct val="35000"/>
            </a:spcAft>
          </a:pPr>
          <a:r>
            <a:rPr lang="es-ES" sz="2000" kern="1200" dirty="0" smtClean="0">
              <a:solidFill>
                <a:schemeClr val="tx1"/>
              </a:solidFill>
              <a:latin typeface="Arial" panose="020B0604020202020204" pitchFamily="34" charset="0"/>
              <a:cs typeface="Arial" panose="020B0604020202020204" pitchFamily="34" charset="0"/>
            </a:rPr>
            <a:t>Obtener oleorresina a partir de dos variedades de ají habanero (</a:t>
          </a:r>
          <a:r>
            <a:rPr lang="es-ES" sz="2000" i="1" kern="1200" dirty="0" err="1" smtClean="0">
              <a:solidFill>
                <a:schemeClr val="tx1"/>
              </a:solidFill>
              <a:latin typeface="Arial" panose="020B0604020202020204" pitchFamily="34" charset="0"/>
              <a:cs typeface="Arial" panose="020B0604020202020204" pitchFamily="34" charset="0"/>
            </a:rPr>
            <a:t>Capsium</a:t>
          </a:r>
          <a:r>
            <a:rPr lang="es-ES" sz="2000" i="1" kern="1200" dirty="0" smtClean="0">
              <a:solidFill>
                <a:schemeClr val="tx1"/>
              </a:solidFill>
              <a:latin typeface="Arial" panose="020B0604020202020204" pitchFamily="34" charset="0"/>
              <a:cs typeface="Arial" panose="020B0604020202020204" pitchFamily="34" charset="0"/>
            </a:rPr>
            <a:t> </a:t>
          </a:r>
          <a:r>
            <a:rPr lang="es-ES" sz="2000" i="1" kern="1200" dirty="0" err="1" smtClean="0">
              <a:solidFill>
                <a:schemeClr val="tx1"/>
              </a:solidFill>
              <a:latin typeface="Arial" panose="020B0604020202020204" pitchFamily="34" charset="0"/>
              <a:cs typeface="Arial" panose="020B0604020202020204" pitchFamily="34" charset="0"/>
            </a:rPr>
            <a:t>chinense</a:t>
          </a:r>
          <a:r>
            <a:rPr lang="es-ES" sz="2000" kern="1200" dirty="0" smtClean="0">
              <a:solidFill>
                <a:schemeClr val="tx1"/>
              </a:solidFill>
              <a:latin typeface="Arial" panose="020B0604020202020204" pitchFamily="34" charset="0"/>
              <a:cs typeface="Arial" panose="020B0604020202020204" pitchFamily="34" charset="0"/>
            </a:rPr>
            <a:t>) y criollo (</a:t>
          </a:r>
          <a:r>
            <a:rPr lang="es-ES" sz="2000" i="1" kern="1200" dirty="0" err="1" smtClean="0">
              <a:solidFill>
                <a:schemeClr val="tx1"/>
              </a:solidFill>
              <a:latin typeface="Arial" panose="020B0604020202020204" pitchFamily="34" charset="0"/>
              <a:cs typeface="Arial" panose="020B0604020202020204" pitchFamily="34" charset="0"/>
            </a:rPr>
            <a:t>Capsicum</a:t>
          </a:r>
          <a:r>
            <a:rPr lang="es-ES" sz="2000" i="1" kern="1200" dirty="0" smtClean="0">
              <a:solidFill>
                <a:schemeClr val="tx1"/>
              </a:solidFill>
              <a:latin typeface="Arial" panose="020B0604020202020204" pitchFamily="34" charset="0"/>
              <a:cs typeface="Arial" panose="020B0604020202020204" pitchFamily="34" charset="0"/>
            </a:rPr>
            <a:t> </a:t>
          </a:r>
          <a:r>
            <a:rPr lang="es-ES" sz="2000" i="1" kern="1200" dirty="0" err="1" smtClean="0">
              <a:solidFill>
                <a:schemeClr val="tx1"/>
              </a:solidFill>
              <a:latin typeface="Arial" panose="020B0604020202020204" pitchFamily="34" charset="0"/>
              <a:cs typeface="Arial" panose="020B0604020202020204" pitchFamily="34" charset="0"/>
            </a:rPr>
            <a:t>baccatum</a:t>
          </a:r>
          <a:r>
            <a:rPr lang="es-ES" sz="2000" kern="1200" dirty="0" smtClean="0">
              <a:solidFill>
                <a:schemeClr val="tx1"/>
              </a:solidFill>
              <a:latin typeface="Arial" panose="020B0604020202020204" pitchFamily="34" charset="0"/>
              <a:cs typeface="Arial" panose="020B0604020202020204" pitchFamily="34" charset="0"/>
            </a:rPr>
            <a:t>).</a:t>
          </a:r>
          <a:endParaRPr lang="es-EC" sz="2000" kern="1200" dirty="0">
            <a:solidFill>
              <a:schemeClr val="tx1"/>
            </a:solidFill>
            <a:latin typeface="Arial" panose="020B0604020202020204" pitchFamily="34" charset="0"/>
            <a:cs typeface="Arial" panose="020B0604020202020204" pitchFamily="34" charset="0"/>
          </a:endParaRPr>
        </a:p>
      </dsp:txBody>
      <dsp:txXfrm>
        <a:off x="1976849" y="0"/>
        <a:ext cx="7277690" cy="1259416"/>
      </dsp:txXfrm>
    </dsp:sp>
    <dsp:sp modelId="{B2B56D56-978E-4513-90BA-390B93302235}">
      <dsp:nvSpPr>
        <dsp:cNvPr id="0" name=""/>
        <dsp:cNvSpPr/>
      </dsp:nvSpPr>
      <dsp:spPr>
        <a:xfrm>
          <a:off x="125941" y="125941"/>
          <a:ext cx="1850908" cy="1007533"/>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1F6A4-7257-43DE-B092-04A853D48949}">
      <dsp:nvSpPr>
        <dsp:cNvPr id="0" name=""/>
        <dsp:cNvSpPr/>
      </dsp:nvSpPr>
      <dsp:spPr>
        <a:xfrm>
          <a:off x="0" y="1385358"/>
          <a:ext cx="9254539" cy="1259416"/>
        </a:xfrm>
        <a:prstGeom prst="roundRect">
          <a:avLst>
            <a:gd name="adj" fmla="val 1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latin typeface="Arial" panose="020B0604020202020204" pitchFamily="34" charset="0"/>
              <a:cs typeface="Arial" panose="020B0604020202020204" pitchFamily="34" charset="0"/>
            </a:rPr>
            <a:t>Extraer oleorresina del ají por el método de </a:t>
          </a:r>
          <a:r>
            <a:rPr lang="es-ES" sz="2000" kern="1200" dirty="0" err="1" smtClean="0">
              <a:solidFill>
                <a:schemeClr val="tx1"/>
              </a:solidFill>
              <a:latin typeface="Arial" panose="020B0604020202020204" pitchFamily="34" charset="0"/>
              <a:cs typeface="Arial" panose="020B0604020202020204" pitchFamily="34" charset="0"/>
            </a:rPr>
            <a:t>soxleth</a:t>
          </a:r>
          <a:r>
            <a:rPr lang="es-ES" sz="2000" kern="1200" dirty="0" smtClean="0">
              <a:solidFill>
                <a:schemeClr val="tx1"/>
              </a:solidFill>
              <a:latin typeface="Arial" panose="020B0604020202020204" pitchFamily="34" charset="0"/>
              <a:cs typeface="Arial" panose="020B0604020202020204" pitchFamily="34" charset="0"/>
            </a:rPr>
            <a:t>, maceración alcohólica y extracción de líquidos presurizados (ELP).</a:t>
          </a:r>
          <a:endParaRPr lang="es-EC" sz="2000" kern="1200" dirty="0">
            <a:solidFill>
              <a:schemeClr val="tx1"/>
            </a:solidFill>
            <a:latin typeface="Arial" panose="020B0604020202020204" pitchFamily="34" charset="0"/>
            <a:cs typeface="Arial" panose="020B0604020202020204" pitchFamily="34" charset="0"/>
          </a:endParaRPr>
        </a:p>
      </dsp:txBody>
      <dsp:txXfrm>
        <a:off x="1976849" y="1385358"/>
        <a:ext cx="7277690" cy="1259416"/>
      </dsp:txXfrm>
    </dsp:sp>
    <dsp:sp modelId="{07CC0EAA-8A6C-42D0-9A25-AC552BC78353}">
      <dsp:nvSpPr>
        <dsp:cNvPr id="0" name=""/>
        <dsp:cNvSpPr/>
      </dsp:nvSpPr>
      <dsp:spPr>
        <a:xfrm>
          <a:off x="125941" y="1511300"/>
          <a:ext cx="1850908" cy="1007533"/>
        </a:xfrm>
        <a:prstGeom prst="roundRect">
          <a:avLst>
            <a:gd name="adj" fmla="val 10000"/>
          </a:avLst>
        </a:prstGeom>
        <a:solidFill>
          <a:schemeClr val="accent4">
            <a:tint val="50000"/>
            <a:hueOff val="3815842"/>
            <a:satOff val="-20052"/>
            <a:lumOff val="-1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45C78D-046C-463F-8E15-3E044CEE1225}">
      <dsp:nvSpPr>
        <dsp:cNvPr id="0" name=""/>
        <dsp:cNvSpPr/>
      </dsp:nvSpPr>
      <dsp:spPr>
        <a:xfrm>
          <a:off x="0" y="2770716"/>
          <a:ext cx="9254539" cy="1259416"/>
        </a:xfrm>
        <a:prstGeom prst="roundRect">
          <a:avLst>
            <a:gd name="adj" fmla="val 1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150000"/>
            </a:lnSpc>
            <a:spcBef>
              <a:spcPct val="0"/>
            </a:spcBef>
            <a:spcAft>
              <a:spcPct val="35000"/>
            </a:spcAft>
          </a:pPr>
          <a:r>
            <a:rPr lang="es-ES" sz="2000" kern="1200" dirty="0" smtClean="0">
              <a:solidFill>
                <a:schemeClr val="tx1"/>
              </a:solidFill>
              <a:latin typeface="Arial" panose="020B0604020202020204" pitchFamily="34" charset="0"/>
              <a:cs typeface="Arial" panose="020B0604020202020204" pitchFamily="34" charset="0"/>
            </a:rPr>
            <a:t>Comparar mediante un análisis gravimétrico la concentración de </a:t>
          </a:r>
          <a:r>
            <a:rPr lang="es-ES" sz="2000" kern="1200" dirty="0" err="1" smtClean="0">
              <a:solidFill>
                <a:schemeClr val="tx1"/>
              </a:solidFill>
              <a:latin typeface="Arial" panose="020B0604020202020204" pitchFamily="34" charset="0"/>
              <a:cs typeface="Arial" panose="020B0604020202020204" pitchFamily="34" charset="0"/>
            </a:rPr>
            <a:t>capsaicina</a:t>
          </a:r>
          <a:r>
            <a:rPr lang="es-ES" sz="2000" kern="1200" dirty="0" smtClean="0">
              <a:solidFill>
                <a:schemeClr val="tx1"/>
              </a:solidFill>
              <a:latin typeface="Arial" panose="020B0604020202020204" pitchFamily="34" charset="0"/>
              <a:cs typeface="Arial" panose="020B0604020202020204" pitchFamily="34" charset="0"/>
            </a:rPr>
            <a:t> presente en cada extracto.</a:t>
          </a:r>
          <a:endParaRPr lang="es-EC" sz="2000" kern="1200" dirty="0">
            <a:latin typeface="Arial" panose="020B0604020202020204" pitchFamily="34" charset="0"/>
            <a:cs typeface="Arial" panose="020B0604020202020204" pitchFamily="34" charset="0"/>
          </a:endParaRPr>
        </a:p>
      </dsp:txBody>
      <dsp:txXfrm>
        <a:off x="1976849" y="2770716"/>
        <a:ext cx="7277690" cy="1259416"/>
      </dsp:txXfrm>
    </dsp:sp>
    <dsp:sp modelId="{98B9EAD1-813F-4C43-885F-7E6CB55D1E62}">
      <dsp:nvSpPr>
        <dsp:cNvPr id="0" name=""/>
        <dsp:cNvSpPr/>
      </dsp:nvSpPr>
      <dsp:spPr>
        <a:xfrm>
          <a:off x="125941" y="2896658"/>
          <a:ext cx="1850908" cy="1007533"/>
        </a:xfrm>
        <a:prstGeom prst="roundRect">
          <a:avLst>
            <a:gd name="adj" fmla="val 10000"/>
          </a:avLst>
        </a:prstGeom>
        <a:solidFill>
          <a:schemeClr val="accent4">
            <a:tint val="50000"/>
            <a:hueOff val="7631683"/>
            <a:satOff val="-40104"/>
            <a:lumOff val="-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5C985E-C41D-4926-A155-1EAECFE8B05A}">
      <dsp:nvSpPr>
        <dsp:cNvPr id="0" name=""/>
        <dsp:cNvSpPr/>
      </dsp:nvSpPr>
      <dsp:spPr>
        <a:xfrm>
          <a:off x="0" y="4156075"/>
          <a:ext cx="9254539" cy="1259416"/>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150000"/>
            </a:lnSpc>
            <a:spcBef>
              <a:spcPct val="0"/>
            </a:spcBef>
            <a:spcAft>
              <a:spcPct val="35000"/>
            </a:spcAft>
          </a:pPr>
          <a:r>
            <a:rPr lang="es-ES" sz="2000" kern="1200" dirty="0" smtClean="0">
              <a:solidFill>
                <a:schemeClr val="tx1"/>
              </a:solidFill>
              <a:latin typeface="Arial" panose="020B0604020202020204" pitchFamily="34" charset="0"/>
              <a:cs typeface="Arial" panose="020B0604020202020204" pitchFamily="34" charset="0"/>
            </a:rPr>
            <a:t>Evaluar el potencial inhibitorio de la oleorresina frente a microorganismos.</a:t>
          </a:r>
          <a:endParaRPr lang="es-EC" sz="2000" kern="1200" dirty="0">
            <a:solidFill>
              <a:schemeClr val="tx1"/>
            </a:solidFill>
            <a:latin typeface="Arial" panose="020B0604020202020204" pitchFamily="34" charset="0"/>
            <a:cs typeface="Arial" panose="020B0604020202020204" pitchFamily="34" charset="0"/>
          </a:endParaRPr>
        </a:p>
      </dsp:txBody>
      <dsp:txXfrm>
        <a:off x="1976849" y="4156075"/>
        <a:ext cx="7277690" cy="1259416"/>
      </dsp:txXfrm>
    </dsp:sp>
    <dsp:sp modelId="{BEFD66A6-097A-44CE-8F1C-EC6AA1FD8A4A}">
      <dsp:nvSpPr>
        <dsp:cNvPr id="0" name=""/>
        <dsp:cNvSpPr/>
      </dsp:nvSpPr>
      <dsp:spPr>
        <a:xfrm>
          <a:off x="125941" y="4282016"/>
          <a:ext cx="1850908" cy="1007533"/>
        </a:xfrm>
        <a:prstGeom prst="roundRect">
          <a:avLst>
            <a:gd name="adj" fmla="val 10000"/>
          </a:avLst>
        </a:prstGeom>
        <a:solidFill>
          <a:schemeClr val="accent4">
            <a:tint val="50000"/>
            <a:hueOff val="11447524"/>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4A965-40FC-45F3-B624-3E6B912C8982}">
      <dsp:nvSpPr>
        <dsp:cNvPr id="0" name=""/>
        <dsp:cNvSpPr/>
      </dsp:nvSpPr>
      <dsp:spPr>
        <a:xfrm rot="16200000">
          <a:off x="-462511" y="467173"/>
          <a:ext cx="5418667" cy="4484319"/>
        </a:xfrm>
        <a:prstGeom prst="flowChartManualOperation">
          <a:avLst/>
        </a:prstGeom>
        <a:solidFill>
          <a:srgbClr val="FFC000"/>
        </a:solidFill>
        <a:ln w="57150" cap="flat" cmpd="sng" algn="ctr">
          <a:solidFill>
            <a:srgbClr val="00FF0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348" bIns="0" numCol="1" spcCol="1270" anchor="t" anchorCtr="0">
          <a:noAutofit/>
        </a:bodyPr>
        <a:lstStyle/>
        <a:p>
          <a:pPr lvl="0" algn="ctr" defTabSz="1022350">
            <a:lnSpc>
              <a:spcPct val="90000"/>
            </a:lnSpc>
            <a:spcBef>
              <a:spcPct val="0"/>
            </a:spcBef>
            <a:spcAft>
              <a:spcPct val="35000"/>
            </a:spcAft>
          </a:pPr>
          <a:r>
            <a:rPr lang="es-EC" sz="2300" b="1" kern="1200" smtClean="0">
              <a:solidFill>
                <a:schemeClr val="tx1"/>
              </a:solidFill>
              <a:latin typeface="Arial" panose="020B0604020202020204" pitchFamily="34" charset="0"/>
              <a:cs typeface="Arial" panose="020B0604020202020204" pitchFamily="34" charset="0"/>
            </a:rPr>
            <a:t>FACTOR A</a:t>
          </a:r>
          <a:endParaRPr lang="es-EC" sz="2300" b="1" kern="1200" dirty="0">
            <a:solidFill>
              <a:schemeClr val="tx1"/>
            </a:solidFill>
            <a:latin typeface="Arial" panose="020B0604020202020204" pitchFamily="34" charset="0"/>
            <a:cs typeface="Arial" panose="020B0604020202020204" pitchFamily="34" charset="0"/>
          </a:endParaRPr>
        </a:p>
        <a:p>
          <a:pPr marL="171450" lvl="1" indent="-171450" algn="just" defTabSz="800100">
            <a:lnSpc>
              <a:spcPct val="150000"/>
            </a:lnSpc>
            <a:spcBef>
              <a:spcPct val="0"/>
            </a:spcBef>
            <a:spcAft>
              <a:spcPct val="15000"/>
            </a:spcAft>
            <a:buChar char="••"/>
          </a:pPr>
          <a:r>
            <a:rPr lang="es-ES" sz="1800" b="1" kern="1200" dirty="0" smtClean="0">
              <a:solidFill>
                <a:schemeClr val="tx1"/>
              </a:solidFill>
              <a:latin typeface="Arial" panose="020B0604020202020204" pitchFamily="34" charset="0"/>
              <a:cs typeface="Arial" panose="020B0604020202020204" pitchFamily="34" charset="0"/>
            </a:rPr>
            <a:t>Ho:</a:t>
          </a:r>
          <a:r>
            <a:rPr lang="es-ES" sz="1800" kern="1200" dirty="0" smtClean="0">
              <a:solidFill>
                <a:schemeClr val="tx1"/>
              </a:solidFill>
              <a:latin typeface="Arial" panose="020B0604020202020204" pitchFamily="34" charset="0"/>
              <a:cs typeface="Arial" panose="020B0604020202020204" pitchFamily="34" charset="0"/>
            </a:rPr>
            <a:t> Las variedades de ají no intervienen en la concentración de la </a:t>
          </a:r>
          <a:r>
            <a:rPr lang="es-ES" sz="1800" kern="1200" dirty="0" err="1" smtClean="0">
              <a:solidFill>
                <a:schemeClr val="tx1"/>
              </a:solidFill>
              <a:latin typeface="Arial" panose="020B0604020202020204" pitchFamily="34" charset="0"/>
              <a:cs typeface="Arial" panose="020B0604020202020204" pitchFamily="34" charset="0"/>
            </a:rPr>
            <a:t>capsaicina</a:t>
          </a:r>
          <a:r>
            <a:rPr lang="es-ES" sz="1800" kern="1200" dirty="0" smtClean="0">
              <a:solidFill>
                <a:schemeClr val="tx1"/>
              </a:solidFill>
              <a:latin typeface="Arial" panose="020B0604020202020204" pitchFamily="34" charset="0"/>
              <a:cs typeface="Arial" panose="020B0604020202020204" pitchFamily="34" charset="0"/>
            </a:rPr>
            <a:t> presente en la oleorresina.</a:t>
          </a:r>
          <a:endParaRPr lang="es-EC" sz="1800" kern="1200" dirty="0">
            <a:solidFill>
              <a:schemeClr val="tx1"/>
            </a:solidFill>
            <a:latin typeface="Arial" panose="020B0604020202020204" pitchFamily="34" charset="0"/>
            <a:cs typeface="Arial" panose="020B0604020202020204" pitchFamily="34" charset="0"/>
          </a:endParaRPr>
        </a:p>
        <a:p>
          <a:pPr marL="171450" lvl="1" indent="-171450" algn="just" defTabSz="800100">
            <a:lnSpc>
              <a:spcPct val="150000"/>
            </a:lnSpc>
            <a:spcBef>
              <a:spcPct val="0"/>
            </a:spcBef>
            <a:spcAft>
              <a:spcPct val="15000"/>
            </a:spcAft>
            <a:buChar char="••"/>
          </a:pPr>
          <a:endParaRPr lang="es-EC" sz="1800" kern="1200" dirty="0">
            <a:solidFill>
              <a:schemeClr val="tx1"/>
            </a:solidFill>
            <a:latin typeface="Arial" panose="020B0604020202020204" pitchFamily="34" charset="0"/>
            <a:cs typeface="Arial" panose="020B0604020202020204" pitchFamily="34" charset="0"/>
          </a:endParaRPr>
        </a:p>
        <a:p>
          <a:pPr marL="171450" lvl="1" indent="-171450" algn="just" defTabSz="800100">
            <a:lnSpc>
              <a:spcPct val="150000"/>
            </a:lnSpc>
            <a:spcBef>
              <a:spcPct val="0"/>
            </a:spcBef>
            <a:spcAft>
              <a:spcPct val="15000"/>
            </a:spcAft>
            <a:buChar char="••"/>
          </a:pPr>
          <a:r>
            <a:rPr lang="es-ES" sz="1800" b="1" kern="1200" dirty="0" smtClean="0">
              <a:solidFill>
                <a:schemeClr val="tx1"/>
              </a:solidFill>
              <a:latin typeface="Arial" panose="020B0604020202020204" pitchFamily="34" charset="0"/>
              <a:cs typeface="Arial" panose="020B0604020202020204" pitchFamily="34" charset="0"/>
            </a:rPr>
            <a:t>Ha:</a:t>
          </a:r>
          <a:r>
            <a:rPr lang="es-ES" sz="1800" kern="1200" dirty="0" smtClean="0">
              <a:solidFill>
                <a:schemeClr val="tx1"/>
              </a:solidFill>
              <a:latin typeface="Arial" panose="020B0604020202020204" pitchFamily="34" charset="0"/>
              <a:cs typeface="Arial" panose="020B0604020202020204" pitchFamily="34" charset="0"/>
            </a:rPr>
            <a:t> Las variedades de ají intervienen en la concentración de la </a:t>
          </a:r>
          <a:r>
            <a:rPr lang="es-ES" sz="1800" kern="1200" dirty="0" err="1" smtClean="0">
              <a:solidFill>
                <a:schemeClr val="tx1"/>
              </a:solidFill>
              <a:latin typeface="Arial" panose="020B0604020202020204" pitchFamily="34" charset="0"/>
              <a:cs typeface="Arial" panose="020B0604020202020204" pitchFamily="34" charset="0"/>
            </a:rPr>
            <a:t>capsaicina</a:t>
          </a:r>
          <a:r>
            <a:rPr lang="es-ES" sz="1800" kern="1200" dirty="0" smtClean="0">
              <a:solidFill>
                <a:schemeClr val="tx1"/>
              </a:solidFill>
              <a:latin typeface="Arial" panose="020B0604020202020204" pitchFamily="34" charset="0"/>
              <a:cs typeface="Arial" panose="020B0604020202020204" pitchFamily="34" charset="0"/>
            </a:rPr>
            <a:t> presente en la oleorresina.</a:t>
          </a:r>
          <a:endParaRPr lang="es-EC" sz="1800" kern="1200" dirty="0">
            <a:solidFill>
              <a:schemeClr val="tx1"/>
            </a:solidFill>
            <a:latin typeface="Arial" panose="020B0604020202020204" pitchFamily="34" charset="0"/>
            <a:cs typeface="Arial" panose="020B0604020202020204" pitchFamily="34" charset="0"/>
          </a:endParaRPr>
        </a:p>
      </dsp:txBody>
      <dsp:txXfrm rot="5400000">
        <a:off x="4663" y="1083732"/>
        <a:ext cx="4484319" cy="3251201"/>
      </dsp:txXfrm>
    </dsp:sp>
    <dsp:sp modelId="{FB455919-853F-475A-80AE-BC6B37046DBB}">
      <dsp:nvSpPr>
        <dsp:cNvPr id="0" name=""/>
        <dsp:cNvSpPr/>
      </dsp:nvSpPr>
      <dsp:spPr>
        <a:xfrm rot="16200000">
          <a:off x="4358131" y="467173"/>
          <a:ext cx="5418667" cy="4484319"/>
        </a:xfrm>
        <a:prstGeom prst="flowChartManualOperation">
          <a:avLst/>
        </a:prstGeom>
        <a:solidFill>
          <a:srgbClr val="92D050"/>
        </a:solidFill>
        <a:ln w="38100" cap="flat" cmpd="sng" algn="ctr">
          <a:solidFill>
            <a:srgbClr val="FFC00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348" bIns="0" numCol="1" spcCol="1270" anchor="t" anchorCtr="0">
          <a:noAutofit/>
        </a:bodyPr>
        <a:lstStyle/>
        <a:p>
          <a:pPr lvl="0" algn="ctr" defTabSz="1022350">
            <a:lnSpc>
              <a:spcPct val="90000"/>
            </a:lnSpc>
            <a:spcBef>
              <a:spcPct val="0"/>
            </a:spcBef>
            <a:spcAft>
              <a:spcPct val="35000"/>
            </a:spcAft>
          </a:pPr>
          <a:r>
            <a:rPr lang="es-EC" sz="2300" b="1" kern="1200" dirty="0" smtClean="0">
              <a:solidFill>
                <a:schemeClr val="tx1"/>
              </a:solidFill>
              <a:latin typeface="Arial" panose="020B0604020202020204" pitchFamily="34" charset="0"/>
              <a:cs typeface="Arial" panose="020B0604020202020204" pitchFamily="34" charset="0"/>
            </a:rPr>
            <a:t>FACTOR B</a:t>
          </a:r>
          <a:endParaRPr lang="es-EC" sz="2300" b="1" kern="1200" dirty="0">
            <a:solidFill>
              <a:schemeClr val="tx1"/>
            </a:solidFill>
            <a:latin typeface="Arial" panose="020B0604020202020204" pitchFamily="34" charset="0"/>
            <a:cs typeface="Arial" panose="020B0604020202020204" pitchFamily="34" charset="0"/>
          </a:endParaRPr>
        </a:p>
        <a:p>
          <a:pPr marL="171450" lvl="1" indent="-171450" algn="just" defTabSz="800100">
            <a:lnSpc>
              <a:spcPct val="150000"/>
            </a:lnSpc>
            <a:spcBef>
              <a:spcPct val="0"/>
            </a:spcBef>
            <a:spcAft>
              <a:spcPct val="15000"/>
            </a:spcAft>
            <a:buChar char="••"/>
          </a:pPr>
          <a:r>
            <a:rPr lang="es-ES" sz="1800" b="1" kern="1200" smtClean="0">
              <a:solidFill>
                <a:schemeClr val="tx1"/>
              </a:solidFill>
              <a:latin typeface="Arial" panose="020B0604020202020204" pitchFamily="34" charset="0"/>
              <a:cs typeface="Arial" panose="020B0604020202020204" pitchFamily="34" charset="0"/>
            </a:rPr>
            <a:t>Ho:</a:t>
          </a:r>
          <a:r>
            <a:rPr lang="es-ES" sz="1800" kern="1200" smtClean="0">
              <a:solidFill>
                <a:schemeClr val="tx1"/>
              </a:solidFill>
              <a:latin typeface="Arial" panose="020B0604020202020204" pitchFamily="34" charset="0"/>
              <a:cs typeface="Arial" panose="020B0604020202020204" pitchFamily="34" charset="0"/>
            </a:rPr>
            <a:t> Los métodos de extracción no influyen en el rendimiento de la oleorresina.</a:t>
          </a:r>
          <a:endParaRPr lang="es-EC" sz="1800" kern="1200" dirty="0">
            <a:solidFill>
              <a:schemeClr val="tx1"/>
            </a:solidFill>
            <a:latin typeface="Arial" panose="020B0604020202020204" pitchFamily="34" charset="0"/>
            <a:cs typeface="Arial" panose="020B0604020202020204" pitchFamily="34" charset="0"/>
          </a:endParaRPr>
        </a:p>
        <a:p>
          <a:pPr marL="171450" lvl="1" indent="-171450" algn="just" defTabSz="800100">
            <a:lnSpc>
              <a:spcPct val="150000"/>
            </a:lnSpc>
            <a:spcBef>
              <a:spcPct val="0"/>
            </a:spcBef>
            <a:spcAft>
              <a:spcPct val="15000"/>
            </a:spcAft>
            <a:buChar char="••"/>
          </a:pPr>
          <a:endParaRPr lang="es-EC" sz="1800" kern="1200" dirty="0">
            <a:solidFill>
              <a:schemeClr val="tx1"/>
            </a:solidFill>
            <a:latin typeface="Arial" panose="020B0604020202020204" pitchFamily="34" charset="0"/>
            <a:cs typeface="Arial" panose="020B0604020202020204" pitchFamily="34" charset="0"/>
          </a:endParaRPr>
        </a:p>
        <a:p>
          <a:pPr marL="171450" lvl="1" indent="-171450" algn="just" defTabSz="800100">
            <a:lnSpc>
              <a:spcPct val="150000"/>
            </a:lnSpc>
            <a:spcBef>
              <a:spcPct val="0"/>
            </a:spcBef>
            <a:spcAft>
              <a:spcPct val="15000"/>
            </a:spcAft>
            <a:buChar char="••"/>
          </a:pPr>
          <a:r>
            <a:rPr lang="es-ES" sz="1800" b="1" kern="1200" dirty="0" smtClean="0">
              <a:solidFill>
                <a:schemeClr val="tx1"/>
              </a:solidFill>
              <a:latin typeface="Arial" panose="020B0604020202020204" pitchFamily="34" charset="0"/>
              <a:cs typeface="Arial" panose="020B0604020202020204" pitchFamily="34" charset="0"/>
            </a:rPr>
            <a:t>Ha</a:t>
          </a:r>
          <a:r>
            <a:rPr lang="es-ES" sz="1800" kern="1200" dirty="0" smtClean="0">
              <a:solidFill>
                <a:schemeClr val="tx1"/>
              </a:solidFill>
              <a:latin typeface="Arial" panose="020B0604020202020204" pitchFamily="34" charset="0"/>
              <a:cs typeface="Arial" panose="020B0604020202020204" pitchFamily="34" charset="0"/>
            </a:rPr>
            <a:t>: Los métodos de extracción influyen en el rendimiento de la oleorresina.</a:t>
          </a:r>
          <a:endParaRPr lang="es-EC" sz="1800" kern="1200" dirty="0">
            <a:solidFill>
              <a:schemeClr val="tx1"/>
            </a:solidFill>
            <a:latin typeface="Arial" panose="020B0604020202020204" pitchFamily="34" charset="0"/>
            <a:cs typeface="Arial" panose="020B0604020202020204" pitchFamily="34" charset="0"/>
          </a:endParaRPr>
        </a:p>
      </dsp:txBody>
      <dsp:txXfrm rot="5400000">
        <a:off x="4825305" y="1083732"/>
        <a:ext cx="4484319" cy="3251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70EC-9C8E-4AE3-BE2F-0709CD88CF28}">
      <dsp:nvSpPr>
        <dsp:cNvPr id="0" name=""/>
        <dsp:cNvSpPr/>
      </dsp:nvSpPr>
      <dsp:spPr>
        <a:xfrm>
          <a:off x="1024392" y="3155"/>
          <a:ext cx="6949665" cy="631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just" defTabSz="1022350">
            <a:lnSpc>
              <a:spcPct val="150000"/>
            </a:lnSpc>
            <a:spcBef>
              <a:spcPct val="0"/>
            </a:spcBef>
            <a:spcAft>
              <a:spcPct val="35000"/>
            </a:spcAft>
          </a:pPr>
          <a:endParaRPr lang="es-EC" sz="2300" kern="1200">
            <a:latin typeface="Arial" panose="020B0604020202020204" pitchFamily="34" charset="0"/>
            <a:cs typeface="Arial" panose="020B0604020202020204" pitchFamily="34" charset="0"/>
          </a:endParaRPr>
        </a:p>
      </dsp:txBody>
      <dsp:txXfrm>
        <a:off x="1024392" y="3155"/>
        <a:ext cx="6949665" cy="631787"/>
      </dsp:txXfrm>
    </dsp:sp>
    <dsp:sp modelId="{5FE8DD63-8FEA-4ED8-817E-E99B810F8B37}">
      <dsp:nvSpPr>
        <dsp:cNvPr id="0" name=""/>
        <dsp:cNvSpPr/>
      </dsp:nvSpPr>
      <dsp:spPr>
        <a:xfrm>
          <a:off x="1024392" y="634942"/>
          <a:ext cx="1626221" cy="1286975"/>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7A12D-4BFF-4B18-A777-242F646A6819}">
      <dsp:nvSpPr>
        <dsp:cNvPr id="0" name=""/>
        <dsp:cNvSpPr/>
      </dsp:nvSpPr>
      <dsp:spPr>
        <a:xfrm>
          <a:off x="2001206" y="634942"/>
          <a:ext cx="1626221" cy="1286975"/>
        </a:xfrm>
        <a:prstGeom prst="chevron">
          <a:avLst>
            <a:gd name="adj" fmla="val 70610"/>
          </a:avLst>
        </a:prstGeom>
        <a:solidFill>
          <a:schemeClr val="accent4">
            <a:hueOff val="519785"/>
            <a:satOff val="-2398"/>
            <a:lumOff val="88"/>
            <a:alphaOff val="0"/>
          </a:schemeClr>
        </a:solidFill>
        <a:ln w="12700" cap="flat" cmpd="sng" algn="ctr">
          <a:solidFill>
            <a:schemeClr val="accent4">
              <a:hueOff val="519785"/>
              <a:satOff val="-2398"/>
              <a:lumOff val="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5B40B-5C82-4C6C-9B8C-85B16BEB6A74}">
      <dsp:nvSpPr>
        <dsp:cNvPr id="0" name=""/>
        <dsp:cNvSpPr/>
      </dsp:nvSpPr>
      <dsp:spPr>
        <a:xfrm>
          <a:off x="2978793" y="634942"/>
          <a:ext cx="1626221" cy="1286975"/>
        </a:xfrm>
        <a:prstGeom prst="chevron">
          <a:avLst>
            <a:gd name="adj" fmla="val 70610"/>
          </a:avLst>
        </a:prstGeom>
        <a:solidFill>
          <a:schemeClr val="accent4">
            <a:hueOff val="1039569"/>
            <a:satOff val="-4797"/>
            <a:lumOff val="177"/>
            <a:alphaOff val="0"/>
          </a:schemeClr>
        </a:solidFill>
        <a:ln w="12700" cap="flat" cmpd="sng" algn="ctr">
          <a:solidFill>
            <a:schemeClr val="accent4">
              <a:hueOff val="1039569"/>
              <a:satOff val="-4797"/>
              <a:lumOff val="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FF62B-FD4B-4E67-ACB9-C0D03B7993B9}">
      <dsp:nvSpPr>
        <dsp:cNvPr id="0" name=""/>
        <dsp:cNvSpPr/>
      </dsp:nvSpPr>
      <dsp:spPr>
        <a:xfrm>
          <a:off x="3955607" y="634942"/>
          <a:ext cx="1626221" cy="1286975"/>
        </a:xfrm>
        <a:prstGeom prst="chevron">
          <a:avLst>
            <a:gd name="adj" fmla="val 70610"/>
          </a:avLst>
        </a:prstGeom>
        <a:solidFill>
          <a:schemeClr val="accent4">
            <a:hueOff val="1559354"/>
            <a:satOff val="-7195"/>
            <a:lumOff val="265"/>
            <a:alphaOff val="0"/>
          </a:schemeClr>
        </a:solidFill>
        <a:ln w="12700" cap="flat" cmpd="sng" algn="ctr">
          <a:solidFill>
            <a:schemeClr val="accent4">
              <a:hueOff val="1559354"/>
              <a:satOff val="-7195"/>
              <a:lumOff val="2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BEADC-E53C-45E2-A077-9518D905E172}">
      <dsp:nvSpPr>
        <dsp:cNvPr id="0" name=""/>
        <dsp:cNvSpPr/>
      </dsp:nvSpPr>
      <dsp:spPr>
        <a:xfrm>
          <a:off x="4933193" y="634942"/>
          <a:ext cx="1626221" cy="1286975"/>
        </a:xfrm>
        <a:prstGeom prst="chevron">
          <a:avLst>
            <a:gd name="adj" fmla="val 70610"/>
          </a:avLst>
        </a:prstGeom>
        <a:solidFill>
          <a:schemeClr val="accent4">
            <a:hueOff val="2079139"/>
            <a:satOff val="-9594"/>
            <a:lumOff val="353"/>
            <a:alphaOff val="0"/>
          </a:schemeClr>
        </a:solidFill>
        <a:ln w="12700" cap="flat" cmpd="sng" algn="ctr">
          <a:solidFill>
            <a:schemeClr val="accent4">
              <a:hueOff val="2079139"/>
              <a:satOff val="-9594"/>
              <a:lumOff val="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FD6D1-B832-48AE-AFAF-415345599099}">
      <dsp:nvSpPr>
        <dsp:cNvPr id="0" name=""/>
        <dsp:cNvSpPr/>
      </dsp:nvSpPr>
      <dsp:spPr>
        <a:xfrm>
          <a:off x="5910007" y="634942"/>
          <a:ext cx="1626221" cy="1286975"/>
        </a:xfrm>
        <a:prstGeom prst="chevron">
          <a:avLst>
            <a:gd name="adj" fmla="val 70610"/>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A186C-0EA5-4A05-B2C8-B435E545AC22}">
      <dsp:nvSpPr>
        <dsp:cNvPr id="0" name=""/>
        <dsp:cNvSpPr/>
      </dsp:nvSpPr>
      <dsp:spPr>
        <a:xfrm>
          <a:off x="6887593" y="634942"/>
          <a:ext cx="1626221" cy="1286975"/>
        </a:xfrm>
        <a:prstGeom prst="chevron">
          <a:avLst>
            <a:gd name="adj" fmla="val 70610"/>
          </a:avLst>
        </a:prstGeom>
        <a:solidFill>
          <a:schemeClr val="accent4">
            <a:hueOff val="3118708"/>
            <a:satOff val="-14390"/>
            <a:lumOff val="530"/>
            <a:alphaOff val="0"/>
          </a:schemeClr>
        </a:solidFill>
        <a:ln w="12700" cap="flat" cmpd="sng" algn="ctr">
          <a:solidFill>
            <a:schemeClr val="accent4">
              <a:hueOff val="3118708"/>
              <a:satOff val="-14390"/>
              <a:lumOff val="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938908-1975-467D-A96B-3B0820E4DE7E}">
      <dsp:nvSpPr>
        <dsp:cNvPr id="0" name=""/>
        <dsp:cNvSpPr/>
      </dsp:nvSpPr>
      <dsp:spPr>
        <a:xfrm>
          <a:off x="1024392" y="763640"/>
          <a:ext cx="7040010" cy="1029580"/>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just" defTabSz="577850">
            <a:lnSpc>
              <a:spcPct val="150000"/>
            </a:lnSpc>
            <a:spcBef>
              <a:spcPct val="0"/>
            </a:spcBef>
            <a:spcAft>
              <a:spcPct val="35000"/>
            </a:spcAft>
          </a:pPr>
          <a:r>
            <a:rPr lang="es-EC" sz="1300" kern="1200" dirty="0" smtClean="0">
              <a:latin typeface="Arial" panose="020B0604020202020204" pitchFamily="34" charset="0"/>
              <a:cs typeface="Arial" panose="020B0604020202020204" pitchFamily="34" charset="0"/>
            </a:rPr>
            <a:t>Método extracción de mayor rendimiento fue el método de extracción de líquidos presurizados (ELP) con un valor promedio de 50,125 cc y el método de menor rendimiento fue el de maceración alcohólica con un valor promedio de rendimiento de 1,375 </a:t>
          </a:r>
          <a:r>
            <a:rPr lang="es-EC" sz="1300" kern="1200" dirty="0" err="1" smtClean="0">
              <a:latin typeface="Arial" panose="020B0604020202020204" pitchFamily="34" charset="0"/>
              <a:cs typeface="Arial" panose="020B0604020202020204" pitchFamily="34" charset="0"/>
            </a:rPr>
            <a:t>cc.</a:t>
          </a:r>
          <a:endParaRPr lang="es-EC" sz="1300" kern="1200" dirty="0">
            <a:latin typeface="Arial" panose="020B0604020202020204" pitchFamily="34" charset="0"/>
            <a:cs typeface="Arial" panose="020B0604020202020204" pitchFamily="34" charset="0"/>
          </a:endParaRPr>
        </a:p>
      </dsp:txBody>
      <dsp:txXfrm>
        <a:off x="1024392" y="763640"/>
        <a:ext cx="7040010" cy="1029580"/>
      </dsp:txXfrm>
    </dsp:sp>
    <dsp:sp modelId="{3C698AA7-78AF-4656-B979-98F1B07378F1}">
      <dsp:nvSpPr>
        <dsp:cNvPr id="0" name=""/>
        <dsp:cNvSpPr/>
      </dsp:nvSpPr>
      <dsp:spPr>
        <a:xfrm>
          <a:off x="1024392" y="2018345"/>
          <a:ext cx="6949665" cy="631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just" defTabSz="1022350">
            <a:lnSpc>
              <a:spcPct val="150000"/>
            </a:lnSpc>
            <a:spcBef>
              <a:spcPct val="0"/>
            </a:spcBef>
            <a:spcAft>
              <a:spcPct val="35000"/>
            </a:spcAft>
          </a:pPr>
          <a:endParaRPr lang="es-EC" sz="2300" kern="1200">
            <a:latin typeface="Arial" panose="020B0604020202020204" pitchFamily="34" charset="0"/>
            <a:cs typeface="Arial" panose="020B0604020202020204" pitchFamily="34" charset="0"/>
          </a:endParaRPr>
        </a:p>
      </dsp:txBody>
      <dsp:txXfrm>
        <a:off x="1024392" y="2018345"/>
        <a:ext cx="6949665" cy="631787"/>
      </dsp:txXfrm>
    </dsp:sp>
    <dsp:sp modelId="{7800CDCE-F5F0-4E40-9F83-DDAAA108EA80}">
      <dsp:nvSpPr>
        <dsp:cNvPr id="0" name=""/>
        <dsp:cNvSpPr/>
      </dsp:nvSpPr>
      <dsp:spPr>
        <a:xfrm>
          <a:off x="1024392" y="2650132"/>
          <a:ext cx="1626221" cy="1286975"/>
        </a:xfrm>
        <a:prstGeom prst="chevron">
          <a:avLst>
            <a:gd name="adj" fmla="val 70610"/>
          </a:avLst>
        </a:prstGeom>
        <a:solidFill>
          <a:schemeClr val="accent4">
            <a:hueOff val="3638492"/>
            <a:satOff val="-16789"/>
            <a:lumOff val="618"/>
            <a:alphaOff val="0"/>
          </a:schemeClr>
        </a:solidFill>
        <a:ln w="12700" cap="flat" cmpd="sng" algn="ctr">
          <a:solidFill>
            <a:schemeClr val="accent4">
              <a:hueOff val="3638492"/>
              <a:satOff val="-16789"/>
              <a:lumOff val="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F6260-B8B3-43DC-A2C7-0D5802BEC8D3}">
      <dsp:nvSpPr>
        <dsp:cNvPr id="0" name=""/>
        <dsp:cNvSpPr/>
      </dsp:nvSpPr>
      <dsp:spPr>
        <a:xfrm>
          <a:off x="2001206" y="2650132"/>
          <a:ext cx="1626221" cy="1286975"/>
        </a:xfrm>
        <a:prstGeom prst="chevron">
          <a:avLst>
            <a:gd name="adj" fmla="val 70610"/>
          </a:avLst>
        </a:prstGeom>
        <a:solidFill>
          <a:schemeClr val="accent4">
            <a:hueOff val="4158277"/>
            <a:satOff val="-19187"/>
            <a:lumOff val="706"/>
            <a:alphaOff val="0"/>
          </a:schemeClr>
        </a:solidFill>
        <a:ln w="12700" cap="flat" cmpd="sng" algn="ctr">
          <a:solidFill>
            <a:schemeClr val="accent4">
              <a:hueOff val="4158277"/>
              <a:satOff val="-19187"/>
              <a:lumOff val="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0D236-BEDC-4167-94E5-53668E10B877}">
      <dsp:nvSpPr>
        <dsp:cNvPr id="0" name=""/>
        <dsp:cNvSpPr/>
      </dsp:nvSpPr>
      <dsp:spPr>
        <a:xfrm>
          <a:off x="2978793" y="2650132"/>
          <a:ext cx="1626221" cy="1286975"/>
        </a:xfrm>
        <a:prstGeom prst="chevron">
          <a:avLst>
            <a:gd name="adj" fmla="val 70610"/>
          </a:avLst>
        </a:prstGeom>
        <a:solidFill>
          <a:schemeClr val="accent4">
            <a:hueOff val="4678061"/>
            <a:satOff val="-21586"/>
            <a:lumOff val="794"/>
            <a:alphaOff val="0"/>
          </a:schemeClr>
        </a:solidFill>
        <a:ln w="12700" cap="flat" cmpd="sng" algn="ctr">
          <a:solidFill>
            <a:schemeClr val="accent4">
              <a:hueOff val="4678061"/>
              <a:satOff val="-21586"/>
              <a:lumOff val="7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EB722-C563-4361-9C2B-332549245376}">
      <dsp:nvSpPr>
        <dsp:cNvPr id="0" name=""/>
        <dsp:cNvSpPr/>
      </dsp:nvSpPr>
      <dsp:spPr>
        <a:xfrm>
          <a:off x="3955607" y="2650132"/>
          <a:ext cx="1626221" cy="1286975"/>
        </a:xfrm>
        <a:prstGeom prst="chevron">
          <a:avLst>
            <a:gd name="adj" fmla="val 7061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07F11-B68D-4C75-8B17-52C83B4FA70C}">
      <dsp:nvSpPr>
        <dsp:cNvPr id="0" name=""/>
        <dsp:cNvSpPr/>
      </dsp:nvSpPr>
      <dsp:spPr>
        <a:xfrm>
          <a:off x="4933193" y="2650132"/>
          <a:ext cx="1626221" cy="1286975"/>
        </a:xfrm>
        <a:prstGeom prst="chevron">
          <a:avLst>
            <a:gd name="adj" fmla="val 70610"/>
          </a:avLst>
        </a:prstGeom>
        <a:solidFill>
          <a:schemeClr val="accent4">
            <a:hueOff val="5717631"/>
            <a:satOff val="-26382"/>
            <a:lumOff val="971"/>
            <a:alphaOff val="0"/>
          </a:schemeClr>
        </a:solidFill>
        <a:ln w="12700" cap="flat" cmpd="sng" algn="ctr">
          <a:solidFill>
            <a:schemeClr val="accent4">
              <a:hueOff val="5717631"/>
              <a:satOff val="-26382"/>
              <a:lumOff val="9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E090D-5480-4748-A32C-6403227D6952}">
      <dsp:nvSpPr>
        <dsp:cNvPr id="0" name=""/>
        <dsp:cNvSpPr/>
      </dsp:nvSpPr>
      <dsp:spPr>
        <a:xfrm>
          <a:off x="5910007" y="2650132"/>
          <a:ext cx="1626221" cy="1286975"/>
        </a:xfrm>
        <a:prstGeom prst="chevron">
          <a:avLst>
            <a:gd name="adj" fmla="val 70610"/>
          </a:avLst>
        </a:prstGeom>
        <a:solidFill>
          <a:schemeClr val="accent4">
            <a:hueOff val="6237415"/>
            <a:satOff val="-28781"/>
            <a:lumOff val="1059"/>
            <a:alphaOff val="0"/>
          </a:schemeClr>
        </a:solidFill>
        <a:ln w="12700" cap="flat" cmpd="sng" algn="ctr">
          <a:solidFill>
            <a:schemeClr val="accent4">
              <a:hueOff val="6237415"/>
              <a:satOff val="-28781"/>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4312A-DB91-44CD-A167-191073FAB65B}">
      <dsp:nvSpPr>
        <dsp:cNvPr id="0" name=""/>
        <dsp:cNvSpPr/>
      </dsp:nvSpPr>
      <dsp:spPr>
        <a:xfrm>
          <a:off x="6887593" y="2650132"/>
          <a:ext cx="1626221" cy="1286975"/>
        </a:xfrm>
        <a:prstGeom prst="chevron">
          <a:avLst>
            <a:gd name="adj" fmla="val 70610"/>
          </a:avLst>
        </a:prstGeom>
        <a:solidFill>
          <a:schemeClr val="accent4">
            <a:hueOff val="6757200"/>
            <a:satOff val="-31179"/>
            <a:lumOff val="1147"/>
            <a:alphaOff val="0"/>
          </a:schemeClr>
        </a:solidFill>
        <a:ln w="12700" cap="flat" cmpd="sng" algn="ctr">
          <a:solidFill>
            <a:schemeClr val="accent4">
              <a:hueOff val="6757200"/>
              <a:satOff val="-31179"/>
              <a:lumOff val="1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9333A-BC88-4E42-AB2F-62E8D8265790}">
      <dsp:nvSpPr>
        <dsp:cNvPr id="0" name=""/>
        <dsp:cNvSpPr/>
      </dsp:nvSpPr>
      <dsp:spPr>
        <a:xfrm>
          <a:off x="1024392" y="2778830"/>
          <a:ext cx="7040010" cy="1029580"/>
        </a:xfrm>
        <a:prstGeom prst="rect">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533400">
            <a:lnSpc>
              <a:spcPct val="150000"/>
            </a:lnSpc>
            <a:spcBef>
              <a:spcPct val="0"/>
            </a:spcBef>
            <a:spcAft>
              <a:spcPct val="35000"/>
            </a:spcAft>
          </a:pPr>
          <a:r>
            <a:rPr lang="es-EC" sz="1200" kern="1200" dirty="0" smtClean="0">
              <a:latin typeface="Arial" panose="020B0604020202020204" pitchFamily="34" charset="0"/>
              <a:cs typeface="Arial" panose="020B0604020202020204" pitchFamily="34" charset="0"/>
            </a:rPr>
            <a:t>El método que mantuvo la mayor cantidad de </a:t>
          </a:r>
          <a:r>
            <a:rPr lang="es-EC" sz="1200" kern="1200" dirty="0" err="1" smtClean="0">
              <a:latin typeface="Arial" panose="020B0604020202020204" pitchFamily="34" charset="0"/>
              <a:cs typeface="Arial" panose="020B0604020202020204" pitchFamily="34" charset="0"/>
            </a:rPr>
            <a:t>capsacina</a:t>
          </a:r>
          <a:r>
            <a:rPr lang="es-EC" sz="1200" kern="1200" dirty="0" smtClean="0">
              <a:latin typeface="Arial" panose="020B0604020202020204" pitchFamily="34" charset="0"/>
              <a:cs typeface="Arial" panose="020B0604020202020204" pitchFamily="34" charset="0"/>
            </a:rPr>
            <a:t> en el extracto de la oleorresina fue el método de maceración alcohólica con un valor promedio de  1,637 A seguido por el método </a:t>
          </a:r>
          <a:r>
            <a:rPr lang="es-EC" sz="1200" kern="1200" dirty="0" err="1" smtClean="0">
              <a:latin typeface="Arial" panose="020B0604020202020204" pitchFamily="34" charset="0"/>
              <a:cs typeface="Arial" panose="020B0604020202020204" pitchFamily="34" charset="0"/>
            </a:rPr>
            <a:t>soxhlet</a:t>
          </a:r>
          <a:r>
            <a:rPr lang="es-EC" sz="1200" kern="1200" dirty="0" smtClean="0">
              <a:latin typeface="Arial" panose="020B0604020202020204" pitchFamily="34" charset="0"/>
              <a:cs typeface="Arial" panose="020B0604020202020204" pitchFamily="34" charset="0"/>
            </a:rPr>
            <a:t> 1,156 A y el método cuya concentración fue mínima 0,430 A fue el método de ELP.</a:t>
          </a:r>
          <a:endParaRPr lang="es-EC" sz="1200" kern="1200" dirty="0">
            <a:latin typeface="Arial" panose="020B0604020202020204" pitchFamily="34" charset="0"/>
            <a:cs typeface="Arial" panose="020B0604020202020204" pitchFamily="34" charset="0"/>
          </a:endParaRPr>
        </a:p>
      </dsp:txBody>
      <dsp:txXfrm>
        <a:off x="1024392" y="2778830"/>
        <a:ext cx="7040010" cy="1029580"/>
      </dsp:txXfrm>
    </dsp:sp>
    <dsp:sp modelId="{5A74D802-89A9-4FD6-A113-2FC119200829}">
      <dsp:nvSpPr>
        <dsp:cNvPr id="0" name=""/>
        <dsp:cNvSpPr/>
      </dsp:nvSpPr>
      <dsp:spPr>
        <a:xfrm>
          <a:off x="1024392" y="4033535"/>
          <a:ext cx="6949665" cy="631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just" defTabSz="1022350">
            <a:lnSpc>
              <a:spcPct val="150000"/>
            </a:lnSpc>
            <a:spcBef>
              <a:spcPct val="0"/>
            </a:spcBef>
            <a:spcAft>
              <a:spcPct val="35000"/>
            </a:spcAft>
          </a:pPr>
          <a:endParaRPr lang="es-EC" sz="2300" kern="1200" dirty="0">
            <a:latin typeface="Arial" panose="020B0604020202020204" pitchFamily="34" charset="0"/>
            <a:cs typeface="Arial" panose="020B0604020202020204" pitchFamily="34" charset="0"/>
          </a:endParaRPr>
        </a:p>
      </dsp:txBody>
      <dsp:txXfrm>
        <a:off x="1024392" y="4033535"/>
        <a:ext cx="6949665" cy="631787"/>
      </dsp:txXfrm>
    </dsp:sp>
    <dsp:sp modelId="{2849E65C-01C2-4C18-9A27-69B938DE53AD}">
      <dsp:nvSpPr>
        <dsp:cNvPr id="0" name=""/>
        <dsp:cNvSpPr/>
      </dsp:nvSpPr>
      <dsp:spPr>
        <a:xfrm>
          <a:off x="1024392" y="4665322"/>
          <a:ext cx="1626221" cy="1286975"/>
        </a:xfrm>
        <a:prstGeom prst="chevron">
          <a:avLst>
            <a:gd name="adj" fmla="val 70610"/>
          </a:avLst>
        </a:prstGeom>
        <a:solidFill>
          <a:schemeClr val="accent4">
            <a:hueOff val="7276984"/>
            <a:satOff val="-33578"/>
            <a:lumOff val="1236"/>
            <a:alphaOff val="0"/>
          </a:schemeClr>
        </a:solidFill>
        <a:ln w="12700" cap="flat" cmpd="sng" algn="ctr">
          <a:solidFill>
            <a:schemeClr val="accent4">
              <a:hueOff val="7276984"/>
              <a:satOff val="-33578"/>
              <a:lumOff val="1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48F16-1D97-4A8D-A8D7-0FA116408022}">
      <dsp:nvSpPr>
        <dsp:cNvPr id="0" name=""/>
        <dsp:cNvSpPr/>
      </dsp:nvSpPr>
      <dsp:spPr>
        <a:xfrm>
          <a:off x="2001206" y="4665322"/>
          <a:ext cx="1626221" cy="1286975"/>
        </a:xfrm>
        <a:prstGeom prst="chevron">
          <a:avLst>
            <a:gd name="adj" fmla="val 70610"/>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C8E5C-4D6C-4286-8B1D-2855CEF4955E}">
      <dsp:nvSpPr>
        <dsp:cNvPr id="0" name=""/>
        <dsp:cNvSpPr/>
      </dsp:nvSpPr>
      <dsp:spPr>
        <a:xfrm>
          <a:off x="2978793" y="4665322"/>
          <a:ext cx="1626221" cy="1286975"/>
        </a:xfrm>
        <a:prstGeom prst="chevron">
          <a:avLst>
            <a:gd name="adj" fmla="val 70610"/>
          </a:avLst>
        </a:prstGeom>
        <a:solidFill>
          <a:schemeClr val="accent4">
            <a:hueOff val="8316554"/>
            <a:satOff val="-38374"/>
            <a:lumOff val="1412"/>
            <a:alphaOff val="0"/>
          </a:schemeClr>
        </a:solidFill>
        <a:ln w="12700" cap="flat" cmpd="sng" algn="ctr">
          <a:solidFill>
            <a:schemeClr val="accent4">
              <a:hueOff val="8316554"/>
              <a:satOff val="-38374"/>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4FD04-DBA3-452B-B367-E4AE0DAF761D}">
      <dsp:nvSpPr>
        <dsp:cNvPr id="0" name=""/>
        <dsp:cNvSpPr/>
      </dsp:nvSpPr>
      <dsp:spPr>
        <a:xfrm>
          <a:off x="3955607" y="4665322"/>
          <a:ext cx="1626221" cy="1286975"/>
        </a:xfrm>
        <a:prstGeom prst="chevron">
          <a:avLst>
            <a:gd name="adj" fmla="val 70610"/>
          </a:avLst>
        </a:prstGeom>
        <a:solidFill>
          <a:schemeClr val="accent4">
            <a:hueOff val="8836339"/>
            <a:satOff val="-40773"/>
            <a:lumOff val="1500"/>
            <a:alphaOff val="0"/>
          </a:schemeClr>
        </a:solidFill>
        <a:ln w="12700" cap="flat" cmpd="sng" algn="ctr">
          <a:solidFill>
            <a:schemeClr val="accent4">
              <a:hueOff val="8836339"/>
              <a:satOff val="-40773"/>
              <a:lumOff val="15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3F0D9-4503-428F-8C49-E338038E0C89}">
      <dsp:nvSpPr>
        <dsp:cNvPr id="0" name=""/>
        <dsp:cNvSpPr/>
      </dsp:nvSpPr>
      <dsp:spPr>
        <a:xfrm>
          <a:off x="4933193" y="4665322"/>
          <a:ext cx="1626221" cy="1286975"/>
        </a:xfrm>
        <a:prstGeom prst="chevron">
          <a:avLst>
            <a:gd name="adj" fmla="val 70610"/>
          </a:avLst>
        </a:prstGeom>
        <a:solidFill>
          <a:schemeClr val="accent4">
            <a:hueOff val="9356123"/>
            <a:satOff val="-43171"/>
            <a:lumOff val="1589"/>
            <a:alphaOff val="0"/>
          </a:schemeClr>
        </a:solidFill>
        <a:ln w="12700" cap="flat" cmpd="sng" algn="ctr">
          <a:solidFill>
            <a:schemeClr val="accent4">
              <a:hueOff val="9356123"/>
              <a:satOff val="-43171"/>
              <a:lumOff val="1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A3B97-AB56-4C8E-8066-344F83321166}">
      <dsp:nvSpPr>
        <dsp:cNvPr id="0" name=""/>
        <dsp:cNvSpPr/>
      </dsp:nvSpPr>
      <dsp:spPr>
        <a:xfrm>
          <a:off x="5910007" y="4665322"/>
          <a:ext cx="1626221" cy="1286975"/>
        </a:xfrm>
        <a:prstGeom prst="chevron">
          <a:avLst>
            <a:gd name="adj" fmla="val 70610"/>
          </a:avLst>
        </a:prstGeom>
        <a:solidFill>
          <a:schemeClr val="accent4">
            <a:hueOff val="9875907"/>
            <a:satOff val="-45570"/>
            <a:lumOff val="1677"/>
            <a:alphaOff val="0"/>
          </a:schemeClr>
        </a:solidFill>
        <a:ln w="12700" cap="flat" cmpd="sng" algn="ctr">
          <a:solidFill>
            <a:schemeClr val="accent4">
              <a:hueOff val="9875907"/>
              <a:satOff val="-45570"/>
              <a:lumOff val="16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99BC0-3F98-4EAD-96BD-2AA6EE57E187}">
      <dsp:nvSpPr>
        <dsp:cNvPr id="0" name=""/>
        <dsp:cNvSpPr/>
      </dsp:nvSpPr>
      <dsp:spPr>
        <a:xfrm>
          <a:off x="6887593" y="4665322"/>
          <a:ext cx="1626221" cy="1286975"/>
        </a:xfrm>
        <a:prstGeom prst="chevron">
          <a:avLst>
            <a:gd name="adj" fmla="val 706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9CEB8-5756-4BBC-A102-4A7126F2FB32}">
      <dsp:nvSpPr>
        <dsp:cNvPr id="0" name=""/>
        <dsp:cNvSpPr/>
      </dsp:nvSpPr>
      <dsp:spPr>
        <a:xfrm>
          <a:off x="1024392" y="4794020"/>
          <a:ext cx="7040010" cy="1029580"/>
        </a:xfrm>
        <a:prstGeom prst="rect">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533400">
            <a:lnSpc>
              <a:spcPct val="150000"/>
            </a:lnSpc>
            <a:spcBef>
              <a:spcPct val="0"/>
            </a:spcBef>
            <a:spcAft>
              <a:spcPct val="35000"/>
            </a:spcAft>
          </a:pPr>
          <a:r>
            <a:rPr lang="es-EC" sz="1200" kern="1200" dirty="0" smtClean="0">
              <a:latin typeface="Arial" panose="020B0604020202020204" pitchFamily="34" charset="0"/>
              <a:cs typeface="Arial" panose="020B0604020202020204" pitchFamily="34" charset="0"/>
            </a:rPr>
            <a:t>El método de extracción que generó mayor control microbiano fue el método de </a:t>
          </a:r>
          <a:r>
            <a:rPr lang="es-EC" sz="1200" kern="1200" dirty="0" err="1" smtClean="0">
              <a:latin typeface="Arial" panose="020B0604020202020204" pitchFamily="34" charset="0"/>
              <a:cs typeface="Arial" panose="020B0604020202020204" pitchFamily="34" charset="0"/>
            </a:rPr>
            <a:t>soxhlet</a:t>
          </a:r>
          <a:r>
            <a:rPr lang="es-EC" sz="1200" kern="1200" dirty="0" smtClean="0">
              <a:latin typeface="Arial" panose="020B0604020202020204" pitchFamily="34" charset="0"/>
              <a:cs typeface="Arial" panose="020B0604020202020204" pitchFamily="34" charset="0"/>
            </a:rPr>
            <a:t> con un promedio de área de inhibición de 1,333 cm² seguido por el método de </a:t>
          </a:r>
          <a:r>
            <a:rPr lang="es-EC" sz="1200" kern="1200" dirty="0" err="1" smtClean="0">
              <a:latin typeface="Arial" panose="020B0604020202020204" pitchFamily="34" charset="0"/>
              <a:cs typeface="Arial" panose="020B0604020202020204" pitchFamily="34" charset="0"/>
            </a:rPr>
            <a:t>estracción</a:t>
          </a:r>
          <a:r>
            <a:rPr lang="es-EC" sz="1200" kern="1200" dirty="0" smtClean="0">
              <a:latin typeface="Arial" panose="020B0604020202020204" pitchFamily="34" charset="0"/>
              <a:cs typeface="Arial" panose="020B0604020202020204" pitchFamily="34" charset="0"/>
            </a:rPr>
            <a:t> de maceración alcohólica que alcanzó un valor promedio de área de inhibición de 1,116 cm² mientras que el método de extracción de líquidos presurizados no presentó halos de inhibición.</a:t>
          </a:r>
          <a:endParaRPr lang="es-EC" sz="1200" kern="1200" dirty="0">
            <a:latin typeface="Arial" panose="020B0604020202020204" pitchFamily="34" charset="0"/>
            <a:cs typeface="Arial" panose="020B0604020202020204" pitchFamily="34" charset="0"/>
          </a:endParaRPr>
        </a:p>
      </dsp:txBody>
      <dsp:txXfrm>
        <a:off x="1024392" y="4794020"/>
        <a:ext cx="7040010" cy="1029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EAFFC-5C60-44F0-9444-AF61DB1AA085}">
      <dsp:nvSpPr>
        <dsp:cNvPr id="0" name=""/>
        <dsp:cNvSpPr/>
      </dsp:nvSpPr>
      <dsp:spPr>
        <a:xfrm rot="10800000">
          <a:off x="1606012" y="525"/>
          <a:ext cx="7014998" cy="155104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3967" tIns="53340" rIns="99568" bIns="53340" numCol="1" spcCol="1270" anchor="ctr" anchorCtr="0">
          <a:noAutofit/>
        </a:bodyPr>
        <a:lstStyle/>
        <a:p>
          <a:pPr lvl="0" algn="just" defTabSz="622300">
            <a:lnSpc>
              <a:spcPct val="150000"/>
            </a:lnSpc>
            <a:spcBef>
              <a:spcPct val="0"/>
            </a:spcBef>
            <a:spcAft>
              <a:spcPct val="35000"/>
            </a:spcAft>
          </a:pPr>
          <a:r>
            <a:rPr lang="es-EC" sz="1400" kern="1200" dirty="0" smtClean="0">
              <a:solidFill>
                <a:schemeClr val="tx1"/>
              </a:solidFill>
              <a:latin typeface="Arial" panose="020B0604020202020204" pitchFamily="34" charset="0"/>
              <a:cs typeface="Arial" panose="020B0604020202020204" pitchFamily="34" charset="0"/>
            </a:rPr>
            <a:t>Se concluye que la mejor interacción en cuanto a rendimiento fueron T3 y T6 (Ají variedad habanero * ELP) y (Ají variedad criollo * ELP) respectivamente ambos con valores promedios 49,7 y 50,5 </a:t>
          </a:r>
          <a:r>
            <a:rPr lang="es-EC" sz="1400" kern="1200" dirty="0" err="1" smtClean="0">
              <a:solidFill>
                <a:schemeClr val="tx1"/>
              </a:solidFill>
              <a:latin typeface="Arial" panose="020B0604020202020204" pitchFamily="34" charset="0"/>
              <a:cs typeface="Arial" panose="020B0604020202020204" pitchFamily="34" charset="0"/>
            </a:rPr>
            <a:t>cc.</a:t>
          </a:r>
          <a:endParaRPr lang="es-EC" sz="1400" kern="1200" dirty="0">
            <a:solidFill>
              <a:schemeClr val="tx1"/>
            </a:solidFill>
            <a:latin typeface="Arial" panose="020B0604020202020204" pitchFamily="34" charset="0"/>
            <a:cs typeface="Arial" panose="020B0604020202020204" pitchFamily="34" charset="0"/>
          </a:endParaRPr>
        </a:p>
      </dsp:txBody>
      <dsp:txXfrm rot="10800000">
        <a:off x="1993772" y="525"/>
        <a:ext cx="6627238" cy="1551042"/>
      </dsp:txXfrm>
    </dsp:sp>
    <dsp:sp modelId="{0A47BD8C-9B12-4CBE-B204-7B1FE3C21588}">
      <dsp:nvSpPr>
        <dsp:cNvPr id="0" name=""/>
        <dsp:cNvSpPr/>
      </dsp:nvSpPr>
      <dsp:spPr>
        <a:xfrm>
          <a:off x="1104318" y="525"/>
          <a:ext cx="1551042" cy="155104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98BA62-8548-47FC-96A0-F6F271E8AC84}">
      <dsp:nvSpPr>
        <dsp:cNvPr id="0" name=""/>
        <dsp:cNvSpPr/>
      </dsp:nvSpPr>
      <dsp:spPr>
        <a:xfrm rot="10800000">
          <a:off x="1715730" y="2014566"/>
          <a:ext cx="6868707" cy="1551042"/>
        </a:xfrm>
        <a:prstGeom prst="homePlat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3967" tIns="45720" rIns="85344" bIns="45720" numCol="1" spcCol="1270" anchor="ctr" anchorCtr="0">
          <a:noAutofit/>
        </a:bodyPr>
        <a:lstStyle/>
        <a:p>
          <a:pPr lvl="0" algn="just" defTabSz="533400">
            <a:lnSpc>
              <a:spcPct val="150000"/>
            </a:lnSpc>
            <a:spcBef>
              <a:spcPct val="0"/>
            </a:spcBef>
            <a:spcAft>
              <a:spcPct val="35000"/>
            </a:spcAft>
          </a:pPr>
          <a:r>
            <a:rPr lang="es-EC" sz="1200" kern="1200" dirty="0" smtClean="0">
              <a:solidFill>
                <a:schemeClr val="tx1"/>
              </a:solidFill>
              <a:latin typeface="Arial" panose="020B0604020202020204" pitchFamily="34" charset="0"/>
              <a:cs typeface="Arial" panose="020B0604020202020204" pitchFamily="34" charset="0"/>
            </a:rPr>
            <a:t>La mejor interacción en cuanto a la concentración de </a:t>
          </a:r>
          <a:r>
            <a:rPr lang="es-EC" sz="1200" kern="1200" dirty="0" err="1" smtClean="0">
              <a:solidFill>
                <a:schemeClr val="tx1"/>
              </a:solidFill>
              <a:latin typeface="Arial" panose="020B0604020202020204" pitchFamily="34" charset="0"/>
              <a:cs typeface="Arial" panose="020B0604020202020204" pitchFamily="34" charset="0"/>
            </a:rPr>
            <a:t>capsaicina</a:t>
          </a:r>
          <a:r>
            <a:rPr lang="es-EC" sz="1200" kern="1200" dirty="0" smtClean="0">
              <a:solidFill>
                <a:schemeClr val="tx1"/>
              </a:solidFill>
              <a:latin typeface="Arial" panose="020B0604020202020204" pitchFamily="34" charset="0"/>
              <a:cs typeface="Arial" panose="020B0604020202020204" pitchFamily="34" charset="0"/>
            </a:rPr>
            <a:t> fue T5 (Ají variedad criollo * Maceración alcohólica) con un valor promedio de 1,667 A, seguido por T2 (Ají variedad habanero *  Maceración alcohólica) con un valor de 1,606 A mientras que la menor concentración de </a:t>
          </a:r>
          <a:r>
            <a:rPr lang="es-EC" sz="1200" kern="1200" dirty="0" err="1" smtClean="0">
              <a:solidFill>
                <a:schemeClr val="tx1"/>
              </a:solidFill>
              <a:latin typeface="Arial" panose="020B0604020202020204" pitchFamily="34" charset="0"/>
              <a:cs typeface="Arial" panose="020B0604020202020204" pitchFamily="34" charset="0"/>
            </a:rPr>
            <a:t>capsaicina</a:t>
          </a:r>
          <a:r>
            <a:rPr lang="es-EC" sz="1200" kern="1200" dirty="0" smtClean="0">
              <a:solidFill>
                <a:schemeClr val="tx1"/>
              </a:solidFill>
              <a:latin typeface="Arial" panose="020B0604020202020204" pitchFamily="34" charset="0"/>
              <a:cs typeface="Arial" panose="020B0604020202020204" pitchFamily="34" charset="0"/>
            </a:rPr>
            <a:t> se encuentra en T3 y T6 correspondiente a (Ají variedad habanero * ELP) y (Ají variedad criollo * ELP) cuyos valores fueron 0,721 A y 0,138 A.</a:t>
          </a:r>
          <a:endParaRPr lang="es-EC" sz="1200" kern="1200" dirty="0">
            <a:solidFill>
              <a:schemeClr val="tx1"/>
            </a:solidFill>
            <a:latin typeface="Arial" panose="020B0604020202020204" pitchFamily="34" charset="0"/>
            <a:cs typeface="Arial" panose="020B0604020202020204" pitchFamily="34" charset="0"/>
          </a:endParaRPr>
        </a:p>
      </dsp:txBody>
      <dsp:txXfrm rot="10800000">
        <a:off x="2103490" y="2014566"/>
        <a:ext cx="6480947" cy="1551042"/>
      </dsp:txXfrm>
    </dsp:sp>
    <dsp:sp modelId="{078814C2-3F94-48AE-95D1-8B59629509F9}">
      <dsp:nvSpPr>
        <dsp:cNvPr id="0" name=""/>
        <dsp:cNvSpPr/>
      </dsp:nvSpPr>
      <dsp:spPr>
        <a:xfrm>
          <a:off x="1140891" y="2014566"/>
          <a:ext cx="1551042" cy="1551042"/>
        </a:xfrm>
        <a:prstGeom prst="ellipse">
          <a:avLst/>
        </a:prstGeom>
        <a:solidFill>
          <a:schemeClr val="accent4">
            <a:tint val="50000"/>
            <a:hueOff val="5723762"/>
            <a:satOff val="-30078"/>
            <a:lumOff val="-2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D048AF-83ED-4FB7-8BFE-C12F379F4180}">
      <dsp:nvSpPr>
        <dsp:cNvPr id="0" name=""/>
        <dsp:cNvSpPr/>
      </dsp:nvSpPr>
      <dsp:spPr>
        <a:xfrm rot="10800000">
          <a:off x="1766418" y="4028606"/>
          <a:ext cx="6801123" cy="1551042"/>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3967" tIns="53340" rIns="99568" bIns="53340" numCol="1" spcCol="1270" anchor="ctr" anchorCtr="0">
          <a:noAutofit/>
        </a:bodyPr>
        <a:lstStyle/>
        <a:p>
          <a:pPr lvl="0" algn="just" defTabSz="622300">
            <a:lnSpc>
              <a:spcPct val="150000"/>
            </a:lnSpc>
            <a:spcBef>
              <a:spcPct val="0"/>
            </a:spcBef>
            <a:spcAft>
              <a:spcPct val="35000"/>
            </a:spcAft>
          </a:pPr>
          <a:r>
            <a:rPr lang="es-EC" sz="1400" kern="1200" dirty="0" smtClean="0">
              <a:solidFill>
                <a:schemeClr val="tx1"/>
              </a:solidFill>
              <a:latin typeface="Arial" panose="020B0604020202020204" pitchFamily="34" charset="0"/>
              <a:cs typeface="Arial" panose="020B0604020202020204" pitchFamily="34" charset="0"/>
            </a:rPr>
            <a:t>La mejor interacción frente a la variable de control de microorganismos fue T1 (Ají variedad habanero * </a:t>
          </a:r>
          <a:r>
            <a:rPr lang="es-EC" sz="1400" kern="1200" dirty="0" err="1" smtClean="0">
              <a:solidFill>
                <a:schemeClr val="tx1"/>
              </a:solidFill>
              <a:latin typeface="Arial" panose="020B0604020202020204" pitchFamily="34" charset="0"/>
              <a:cs typeface="Arial" panose="020B0604020202020204" pitchFamily="34" charset="0"/>
            </a:rPr>
            <a:t>soxlhlet</a:t>
          </a:r>
          <a:r>
            <a:rPr lang="es-EC" sz="1400" kern="1200" dirty="0" smtClean="0">
              <a:solidFill>
                <a:schemeClr val="tx1"/>
              </a:solidFill>
              <a:latin typeface="Arial" panose="020B0604020202020204" pitchFamily="34" charset="0"/>
              <a:cs typeface="Arial" panose="020B0604020202020204" pitchFamily="34" charset="0"/>
            </a:rPr>
            <a:t>) con un valor promedio de área de inhibición de 1,560 cm², no así  T3 y T6 que no presentaron halo de inhibición.</a:t>
          </a:r>
          <a:endParaRPr lang="es-EC" sz="1400" kern="1200" dirty="0">
            <a:solidFill>
              <a:schemeClr val="tx1"/>
            </a:solidFill>
            <a:latin typeface="Arial" panose="020B0604020202020204" pitchFamily="34" charset="0"/>
            <a:cs typeface="Arial" panose="020B0604020202020204" pitchFamily="34" charset="0"/>
          </a:endParaRPr>
        </a:p>
      </dsp:txBody>
      <dsp:txXfrm rot="10800000">
        <a:off x="2154178" y="4028606"/>
        <a:ext cx="6413363" cy="1551042"/>
      </dsp:txXfrm>
    </dsp:sp>
    <dsp:sp modelId="{4D2A9596-40A5-45A5-B6D0-DDCC43971212}">
      <dsp:nvSpPr>
        <dsp:cNvPr id="0" name=""/>
        <dsp:cNvSpPr/>
      </dsp:nvSpPr>
      <dsp:spPr>
        <a:xfrm>
          <a:off x="1157787" y="4028606"/>
          <a:ext cx="1551042" cy="1551042"/>
        </a:xfrm>
        <a:prstGeom prst="ellipse">
          <a:avLst/>
        </a:prstGeom>
        <a:solidFill>
          <a:schemeClr val="accent4">
            <a:tint val="50000"/>
            <a:hueOff val="11447524"/>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670FF-2FCB-409E-B1B4-C71CD7CBD343}">
      <dsp:nvSpPr>
        <dsp:cNvPr id="0" name=""/>
        <dsp:cNvSpPr/>
      </dsp:nvSpPr>
      <dsp:spPr>
        <a:xfrm rot="5400000">
          <a:off x="-230694" y="233964"/>
          <a:ext cx="1537963" cy="107657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50000"/>
            </a:lnSpc>
            <a:spcBef>
              <a:spcPct val="0"/>
            </a:spcBef>
            <a:spcAft>
              <a:spcPct val="35000"/>
            </a:spcAft>
          </a:pPr>
          <a:endParaRPr lang="es-EC" sz="2200" kern="1200">
            <a:latin typeface="Arial" panose="020B0604020202020204" pitchFamily="34" charset="0"/>
            <a:cs typeface="Arial" panose="020B0604020202020204" pitchFamily="34" charset="0"/>
          </a:endParaRPr>
        </a:p>
      </dsp:txBody>
      <dsp:txXfrm rot="-5400000">
        <a:off x="1" y="541556"/>
        <a:ext cx="1076574" cy="461389"/>
      </dsp:txXfrm>
    </dsp:sp>
    <dsp:sp modelId="{D3985081-6AC0-4669-9C89-35A6AA2C270B}">
      <dsp:nvSpPr>
        <dsp:cNvPr id="0" name=""/>
        <dsp:cNvSpPr/>
      </dsp:nvSpPr>
      <dsp:spPr>
        <a:xfrm rot="5400000">
          <a:off x="5045297" y="-3965451"/>
          <a:ext cx="999676" cy="8937121"/>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5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El ají variedad habanero es posee mayor características en cuanto a concentración de </a:t>
          </a:r>
          <a:r>
            <a:rPr lang="es-EC" sz="1400" kern="1200" dirty="0" err="1" smtClean="0">
              <a:latin typeface="Arial" panose="020B0604020202020204" pitchFamily="34" charset="0"/>
              <a:cs typeface="Arial" panose="020B0604020202020204" pitchFamily="34" charset="0"/>
            </a:rPr>
            <a:t>capsaicina</a:t>
          </a:r>
          <a:r>
            <a:rPr lang="es-EC" sz="1400" kern="1200" dirty="0" smtClean="0">
              <a:latin typeface="Arial" panose="020B0604020202020204" pitchFamily="34" charset="0"/>
              <a:cs typeface="Arial" panose="020B0604020202020204" pitchFamily="34" charset="0"/>
            </a:rPr>
            <a:t> y por ende control microbiológico, por lo que se recomienda realizar estudios acerca de la dosificación de extracto de este material vegetal para lograr resultados más exactos en cuanto a control microbiológico. </a:t>
          </a:r>
          <a:endParaRPr lang="es-EC" sz="1400" kern="1200" dirty="0">
            <a:latin typeface="Arial" panose="020B0604020202020204" pitchFamily="34" charset="0"/>
            <a:cs typeface="Arial" panose="020B0604020202020204" pitchFamily="34" charset="0"/>
          </a:endParaRPr>
        </a:p>
      </dsp:txBody>
      <dsp:txXfrm rot="-5400000">
        <a:off x="1076575" y="52071"/>
        <a:ext cx="8888321" cy="902076"/>
      </dsp:txXfrm>
    </dsp:sp>
    <dsp:sp modelId="{B4AF909B-69A7-49E2-8CED-45E74F3CEA7B}">
      <dsp:nvSpPr>
        <dsp:cNvPr id="0" name=""/>
        <dsp:cNvSpPr/>
      </dsp:nvSpPr>
      <dsp:spPr>
        <a:xfrm rot="5400000">
          <a:off x="-230694" y="1628069"/>
          <a:ext cx="1537963" cy="1076574"/>
        </a:xfrm>
        <a:prstGeom prst="chevron">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50000"/>
            </a:lnSpc>
            <a:spcBef>
              <a:spcPct val="0"/>
            </a:spcBef>
            <a:spcAft>
              <a:spcPct val="35000"/>
            </a:spcAft>
          </a:pPr>
          <a:endParaRPr lang="es-EC" sz="2200" kern="1200">
            <a:latin typeface="Arial" panose="020B0604020202020204" pitchFamily="34" charset="0"/>
            <a:cs typeface="Arial" panose="020B0604020202020204" pitchFamily="34" charset="0"/>
          </a:endParaRPr>
        </a:p>
      </dsp:txBody>
      <dsp:txXfrm rot="-5400000">
        <a:off x="1" y="1935661"/>
        <a:ext cx="1076574" cy="461389"/>
      </dsp:txXfrm>
    </dsp:sp>
    <dsp:sp modelId="{50AAFB35-94E7-4C00-934D-48112138FC5C}">
      <dsp:nvSpPr>
        <dsp:cNvPr id="0" name=""/>
        <dsp:cNvSpPr/>
      </dsp:nvSpPr>
      <dsp:spPr>
        <a:xfrm rot="5400000">
          <a:off x="5045297" y="-2571347"/>
          <a:ext cx="999676" cy="8937121"/>
        </a:xfrm>
        <a:prstGeom prst="round2Same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5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Para obtener mayores rendimientos se recomienda utilizar el método de extracción de líquidos presurizados bajo otras condiciones tanto de presión como de temperatura para así poder obtener extractos más puros.</a:t>
          </a:r>
          <a:endParaRPr lang="es-EC" sz="1400" kern="1200" dirty="0">
            <a:latin typeface="Arial" panose="020B0604020202020204" pitchFamily="34" charset="0"/>
            <a:cs typeface="Arial" panose="020B0604020202020204" pitchFamily="34" charset="0"/>
          </a:endParaRPr>
        </a:p>
      </dsp:txBody>
      <dsp:txXfrm rot="-5400000">
        <a:off x="1076575" y="1446175"/>
        <a:ext cx="8888321" cy="902076"/>
      </dsp:txXfrm>
    </dsp:sp>
    <dsp:sp modelId="{81656ED3-C694-4F62-BB70-C21639D3154A}">
      <dsp:nvSpPr>
        <dsp:cNvPr id="0" name=""/>
        <dsp:cNvSpPr/>
      </dsp:nvSpPr>
      <dsp:spPr>
        <a:xfrm rot="5400000">
          <a:off x="-230694" y="3022173"/>
          <a:ext cx="1537963" cy="1076574"/>
        </a:xfrm>
        <a:prstGeom prst="chevron">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50000"/>
            </a:lnSpc>
            <a:spcBef>
              <a:spcPct val="0"/>
            </a:spcBef>
            <a:spcAft>
              <a:spcPct val="35000"/>
            </a:spcAft>
          </a:pPr>
          <a:endParaRPr lang="es-EC" sz="2200" kern="1200">
            <a:latin typeface="Arial" panose="020B0604020202020204" pitchFamily="34" charset="0"/>
            <a:cs typeface="Arial" panose="020B0604020202020204" pitchFamily="34" charset="0"/>
          </a:endParaRPr>
        </a:p>
      </dsp:txBody>
      <dsp:txXfrm rot="-5400000">
        <a:off x="1" y="3329765"/>
        <a:ext cx="1076574" cy="461389"/>
      </dsp:txXfrm>
    </dsp:sp>
    <dsp:sp modelId="{0694A84C-04F4-4DE6-B0F1-1463CE6C254B}">
      <dsp:nvSpPr>
        <dsp:cNvPr id="0" name=""/>
        <dsp:cNvSpPr/>
      </dsp:nvSpPr>
      <dsp:spPr>
        <a:xfrm rot="5400000">
          <a:off x="5045297" y="-1177243"/>
          <a:ext cx="999676" cy="8937121"/>
        </a:xfrm>
        <a:prstGeom prst="round2Same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5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Se recomienda realizar más estudios acerca de la extracción de la oleorresina con otras variedades de ají bajo otros métodos de extracción.</a:t>
          </a:r>
          <a:endParaRPr lang="es-EC" sz="1400" kern="1200" dirty="0">
            <a:latin typeface="Arial" panose="020B0604020202020204" pitchFamily="34" charset="0"/>
            <a:cs typeface="Arial" panose="020B0604020202020204" pitchFamily="34" charset="0"/>
          </a:endParaRPr>
        </a:p>
      </dsp:txBody>
      <dsp:txXfrm rot="-5400000">
        <a:off x="1076575" y="2840279"/>
        <a:ext cx="8888321" cy="902076"/>
      </dsp:txXfrm>
    </dsp:sp>
    <dsp:sp modelId="{77FCED9E-8142-4387-BFE4-6E5639F3A332}">
      <dsp:nvSpPr>
        <dsp:cNvPr id="0" name=""/>
        <dsp:cNvSpPr/>
      </dsp:nvSpPr>
      <dsp:spPr>
        <a:xfrm rot="5400000">
          <a:off x="-230694" y="4416278"/>
          <a:ext cx="1537963" cy="1076574"/>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50000"/>
            </a:lnSpc>
            <a:spcBef>
              <a:spcPct val="0"/>
            </a:spcBef>
            <a:spcAft>
              <a:spcPct val="35000"/>
            </a:spcAft>
          </a:pPr>
          <a:endParaRPr lang="es-EC" sz="2200" kern="1200" dirty="0">
            <a:latin typeface="Arial" panose="020B0604020202020204" pitchFamily="34" charset="0"/>
            <a:cs typeface="Arial" panose="020B0604020202020204" pitchFamily="34" charset="0"/>
          </a:endParaRPr>
        </a:p>
      </dsp:txBody>
      <dsp:txXfrm rot="-5400000">
        <a:off x="1" y="4723870"/>
        <a:ext cx="1076574" cy="461389"/>
      </dsp:txXfrm>
    </dsp:sp>
    <dsp:sp modelId="{DFD9ADC3-F879-46BD-9A03-84AF0C93AE14}">
      <dsp:nvSpPr>
        <dsp:cNvPr id="0" name=""/>
        <dsp:cNvSpPr/>
      </dsp:nvSpPr>
      <dsp:spPr>
        <a:xfrm rot="5400000">
          <a:off x="5045297" y="216861"/>
          <a:ext cx="999676" cy="8937121"/>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50000"/>
            </a:lnSpc>
            <a:spcBef>
              <a:spcPct val="0"/>
            </a:spcBef>
            <a:spcAft>
              <a:spcPct val="15000"/>
            </a:spcAft>
            <a:buChar char="••"/>
          </a:pPr>
          <a:r>
            <a:rPr lang="es-EC" sz="1400" kern="1200" smtClean="0">
              <a:latin typeface="Arial" panose="020B0604020202020204" pitchFamily="34" charset="0"/>
              <a:cs typeface="Arial" panose="020B0604020202020204" pitchFamily="34" charset="0"/>
            </a:rPr>
            <a:t>La oleorresina tiene un gran poder inhibitorio en cuanto a bacterias, hongos e insectos, se recomienda utilizar este extracto como un biocida para cultivos de ciclo corto, cultivos de terraza o cultivos orgánicos.</a:t>
          </a:r>
          <a:endParaRPr lang="es-EC" sz="1400" kern="1200">
            <a:latin typeface="Arial" panose="020B0604020202020204" pitchFamily="34" charset="0"/>
            <a:cs typeface="Arial" panose="020B0604020202020204" pitchFamily="34" charset="0"/>
          </a:endParaRPr>
        </a:p>
      </dsp:txBody>
      <dsp:txXfrm rot="-5400000">
        <a:off x="1076575" y="4234383"/>
        <a:ext cx="8888321" cy="9020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770CC00A-9AA3-449A-9951-32F6AF9DE55C}" type="datetimeFigureOut">
              <a:rPr lang="es-EC" smtClean="0"/>
              <a:t>16/8/2021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273270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770CC00A-9AA3-449A-9951-32F6AF9DE55C}" type="datetimeFigureOut">
              <a:rPr lang="es-EC" smtClean="0"/>
              <a:t>16/8/2021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236128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770CC00A-9AA3-449A-9951-32F6AF9DE55C}" type="datetimeFigureOut">
              <a:rPr lang="es-EC" smtClean="0"/>
              <a:t>16/8/2021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134229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770CC00A-9AA3-449A-9951-32F6AF9DE55C}" type="datetimeFigureOut">
              <a:rPr lang="es-EC" smtClean="0"/>
              <a:t>16/8/2021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26822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70CC00A-9AA3-449A-9951-32F6AF9DE55C}" type="datetimeFigureOut">
              <a:rPr lang="es-EC" smtClean="0"/>
              <a:t>16/8/2021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223075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770CC00A-9AA3-449A-9951-32F6AF9DE55C}" type="datetimeFigureOut">
              <a:rPr lang="es-EC" smtClean="0"/>
              <a:t>16/8/2021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141392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770CC00A-9AA3-449A-9951-32F6AF9DE55C}" type="datetimeFigureOut">
              <a:rPr lang="es-EC" smtClean="0"/>
              <a:t>16/8/2021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23075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770CC00A-9AA3-449A-9951-32F6AF9DE55C}" type="datetimeFigureOut">
              <a:rPr lang="es-EC" smtClean="0"/>
              <a:t>16/8/2021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107466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70CC00A-9AA3-449A-9951-32F6AF9DE55C}" type="datetimeFigureOut">
              <a:rPr lang="es-EC" smtClean="0"/>
              <a:t>16/8/2021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70995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70CC00A-9AA3-449A-9951-32F6AF9DE55C}" type="datetimeFigureOut">
              <a:rPr lang="es-EC" smtClean="0"/>
              <a:t>16/8/2021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126504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70CC00A-9AA3-449A-9951-32F6AF9DE55C}" type="datetimeFigureOut">
              <a:rPr lang="es-EC" smtClean="0"/>
              <a:t>16/8/2021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A4B0EC6-9CA7-47A4-8C6D-8FBD55578C96}" type="slidenum">
              <a:rPr lang="es-EC" smtClean="0"/>
              <a:t>‹Nº›</a:t>
            </a:fld>
            <a:endParaRPr lang="es-EC"/>
          </a:p>
        </p:txBody>
      </p:sp>
    </p:spTree>
    <p:extLst>
      <p:ext uri="{BB962C8B-B14F-4D97-AF65-F5344CB8AC3E}">
        <p14:creationId xmlns:p14="http://schemas.microsoft.com/office/powerpoint/2010/main" val="4819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CC00A-9AA3-449A-9951-32F6AF9DE55C}" type="datetimeFigureOut">
              <a:rPr lang="es-EC" smtClean="0"/>
              <a:t>16/8/2021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B0EC6-9CA7-47A4-8C6D-8FBD55578C96}" type="slidenum">
              <a:rPr lang="es-EC" smtClean="0"/>
              <a:t>‹Nº›</a:t>
            </a:fld>
            <a:endParaRPr lang="es-EC"/>
          </a:p>
        </p:txBody>
      </p:sp>
    </p:spTree>
    <p:extLst>
      <p:ext uri="{BB962C8B-B14F-4D97-AF65-F5344CB8AC3E}">
        <p14:creationId xmlns:p14="http://schemas.microsoft.com/office/powerpoint/2010/main" val="1247935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2.png"/><Relationship Id="rId5" Type="http://schemas.openxmlformats.org/officeDocument/2006/relationships/diagramColors" Target="../diagrams/colors2.xml"/><Relationship Id="rId10" Type="http://schemas.openxmlformats.org/officeDocument/2006/relationships/image" Target="../media/image11.png"/><Relationship Id="rId4" Type="http://schemas.openxmlformats.org/officeDocument/2006/relationships/diagramQuickStyle" Target="../diagrams/quickStyle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2152" y="395374"/>
            <a:ext cx="7022921" cy="1176083"/>
          </a:xfrm>
          <a:prstGeom prst="rect">
            <a:avLst/>
          </a:prstGeom>
        </p:spPr>
      </p:pic>
      <p:pic>
        <p:nvPicPr>
          <p:cNvPr id="5" name="Imagen 4"/>
          <p:cNvPicPr/>
          <p:nvPr/>
        </p:nvPicPr>
        <p:blipFill>
          <a:blip r:embed="rId3" cstate="email">
            <a:clrChange>
              <a:clrFrom>
                <a:srgbClr val="FBFBFA"/>
              </a:clrFrom>
              <a:clrTo>
                <a:srgbClr val="FBFBFA">
                  <a:alpha val="0"/>
                </a:srgbClr>
              </a:clrTo>
            </a:clrChange>
            <a:extLst>
              <a:ext uri="{28A0092B-C50C-407E-A947-70E740481C1C}">
                <a14:useLocalDpi xmlns:a14="http://schemas.microsoft.com/office/drawing/2010/main"/>
              </a:ext>
            </a:extLst>
          </a:blip>
          <a:srcRect/>
          <a:stretch>
            <a:fillRect/>
          </a:stretch>
        </p:blipFill>
        <p:spPr bwMode="auto">
          <a:xfrm>
            <a:off x="9006037" y="301032"/>
            <a:ext cx="1548094" cy="1364768"/>
          </a:xfrm>
          <a:prstGeom prst="rect">
            <a:avLst/>
          </a:prstGeom>
          <a:noFill/>
          <a:ln w="9525">
            <a:noFill/>
            <a:miter lim="800000"/>
            <a:headEnd/>
            <a:tailEnd/>
          </a:ln>
        </p:spPr>
      </p:pic>
      <p:sp>
        <p:nvSpPr>
          <p:cNvPr id="6" name="Rectángulo 5"/>
          <p:cNvSpPr/>
          <p:nvPr/>
        </p:nvSpPr>
        <p:spPr>
          <a:xfrm>
            <a:off x="485104" y="1972409"/>
            <a:ext cx="11500834" cy="1754326"/>
          </a:xfrm>
          <a:prstGeom prst="rect">
            <a:avLst/>
          </a:prstGeom>
        </p:spPr>
        <p:txBody>
          <a:bodyPr wrap="square">
            <a:spAutoFit/>
          </a:bodyPr>
          <a:lstStyle/>
          <a:p>
            <a:pPr algn="just">
              <a:lnSpc>
                <a:spcPct val="150000"/>
              </a:lnSpc>
            </a:pPr>
            <a:r>
              <a:rPr lang="es-EC" sz="24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Estudio de la oleorresina obtenida a partir de dos variedades de ají habanero (</a:t>
            </a:r>
            <a:r>
              <a:rPr lang="es-EC" sz="2400" i="1" dirty="0" err="1" smtClean="0">
                <a:effectLst/>
                <a:latin typeface="Times New Roman" panose="02020603050405020304" pitchFamily="18" charset="0"/>
                <a:ea typeface="Calibri" panose="020F0502020204030204" pitchFamily="34" charset="0"/>
                <a:cs typeface="Times New Roman" panose="02020603050405020304" pitchFamily="18" charset="0"/>
              </a:rPr>
              <a:t>Capsicum</a:t>
            </a:r>
            <a:r>
              <a:rPr lang="es-EC" sz="24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2400" i="1" dirty="0" err="1" smtClean="0">
                <a:effectLst/>
                <a:latin typeface="Times New Roman" panose="02020603050405020304" pitchFamily="18" charset="0"/>
                <a:ea typeface="Calibri" panose="020F0502020204030204" pitchFamily="34" charset="0"/>
                <a:cs typeface="Times New Roman" panose="02020603050405020304" pitchFamily="18" charset="0"/>
              </a:rPr>
              <a:t>chinense</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 y criollo (</a:t>
            </a:r>
            <a:r>
              <a:rPr lang="es-EC" sz="2400" i="1" dirty="0" err="1" smtClean="0">
                <a:effectLst/>
                <a:latin typeface="Times New Roman" panose="02020603050405020304" pitchFamily="18" charset="0"/>
                <a:ea typeface="Calibri" panose="020F0502020204030204" pitchFamily="34" charset="0"/>
                <a:cs typeface="Times New Roman" panose="02020603050405020304" pitchFamily="18" charset="0"/>
              </a:rPr>
              <a:t>Capsicum</a:t>
            </a:r>
            <a:r>
              <a:rPr lang="es-EC" sz="24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2400" i="1" dirty="0" err="1" smtClean="0">
                <a:effectLst/>
                <a:latin typeface="Times New Roman" panose="02020603050405020304" pitchFamily="18" charset="0"/>
                <a:ea typeface="Calibri" panose="020F0502020204030204" pitchFamily="34" charset="0"/>
                <a:cs typeface="Times New Roman" panose="02020603050405020304" pitchFamily="18" charset="0"/>
              </a:rPr>
              <a:t>baccatum</a:t>
            </a:r>
            <a:r>
              <a:rPr lang="es-EC" sz="2400" b="1" dirty="0" smtClean="0">
                <a:effectLst/>
                <a:latin typeface="Times New Roman" panose="02020603050405020304" pitchFamily="18" charset="0"/>
                <a:ea typeface="Calibri" panose="020F0502020204030204" pitchFamily="34" charset="0"/>
                <a:cs typeface="Times New Roman" panose="02020603050405020304" pitchFamily="18" charset="0"/>
              </a:rPr>
              <a:t>), considerando distintos métodos de extracción para la aplicación como agente microbiano</a:t>
            </a:r>
            <a:r>
              <a:rPr lang="es-EC"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sz="2400" dirty="0">
              <a:latin typeface="Times New Roman" panose="02020603050405020304" pitchFamily="18" charset="0"/>
              <a:cs typeface="Times New Roman" panose="02020603050405020304" pitchFamily="18" charset="0"/>
            </a:endParaRPr>
          </a:p>
        </p:txBody>
      </p:sp>
      <p:sp>
        <p:nvSpPr>
          <p:cNvPr id="7" name="Rectángulo 6"/>
          <p:cNvSpPr/>
          <p:nvPr/>
        </p:nvSpPr>
        <p:spPr>
          <a:xfrm>
            <a:off x="2428087" y="4127688"/>
            <a:ext cx="7351997" cy="707886"/>
          </a:xfrm>
          <a:prstGeom prst="rect">
            <a:avLst/>
          </a:prstGeom>
        </p:spPr>
        <p:txBody>
          <a:bodyPr wrap="square">
            <a:spAutoFit/>
          </a:bodyPr>
          <a:lstStyle/>
          <a:p>
            <a:pPr marL="457200" indent="-228600" algn="ctr">
              <a:lnSpc>
                <a:spcPct val="200000"/>
              </a:lnSpc>
              <a:spcAft>
                <a:spcPts val="0"/>
              </a:spcAft>
            </a:pPr>
            <a:r>
              <a:rPr lang="es-ES" sz="2000" b="1" dirty="0" smtClean="0">
                <a:latin typeface="Times New Roman" panose="02020603050405020304" pitchFamily="18" charset="0"/>
                <a:ea typeface="Calibri" panose="020F0502020204030204" pitchFamily="34" charset="0"/>
                <a:cs typeface="Times New Roman" panose="02020603050405020304" pitchFamily="18" charset="0"/>
              </a:rPr>
              <a:t>AUTORA: 	   CEDEÑO QUIÑONEZ LEONOR ESTHER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265097" y="4967146"/>
            <a:ext cx="8352972" cy="1200329"/>
          </a:xfrm>
          <a:prstGeom prst="rect">
            <a:avLst/>
          </a:prstGeom>
        </p:spPr>
        <p:txBody>
          <a:bodyPr wrap="square">
            <a:spAutoFit/>
          </a:bodyPr>
          <a:lstStyle/>
          <a:p>
            <a:pPr algn="ctr">
              <a:lnSpc>
                <a:spcPct val="200000"/>
              </a:lnSpc>
            </a:pPr>
            <a:r>
              <a:rPr lang="es-ES" sz="2000" b="1" dirty="0" smtClean="0">
                <a:latin typeface="Times New Roman" panose="02020603050405020304" pitchFamily="18" charset="0"/>
                <a:ea typeface="Calibri" panose="020F0502020204030204" pitchFamily="34" charset="0"/>
                <a:cs typeface="Times New Roman" panose="02020603050405020304" pitchFamily="18" charset="0"/>
              </a:rPr>
              <a:t>DIRECTORA: 	</a:t>
            </a: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ING. SUNGEY NAYNEE SÁNCHEZ </a:t>
            </a:r>
            <a:r>
              <a:rPr lang="es-EC" sz="2000" b="1" dirty="0">
                <a:latin typeface="Times New Roman" panose="02020603050405020304" pitchFamily="18" charset="0"/>
                <a:ea typeface="Calibri" panose="020F0502020204030204" pitchFamily="34" charset="0"/>
                <a:cs typeface="Times New Roman" panose="02020603050405020304" pitchFamily="18" charset="0"/>
              </a:rPr>
              <a:t>LLAGUNO </a:t>
            </a: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PhD.</a:t>
            </a:r>
          </a:p>
          <a:p>
            <a:pPr algn="ctr">
              <a:lnSpc>
                <a:spcPct val="200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3058885" y="5682207"/>
            <a:ext cx="6096000" cy="1200329"/>
          </a:xfrm>
          <a:prstGeom prst="rect">
            <a:avLst/>
          </a:prstGeom>
        </p:spPr>
        <p:txBody>
          <a:bodyPr>
            <a:spAutoFit/>
          </a:bodyPr>
          <a:lstStyle/>
          <a:p>
            <a:pPr marL="457200" indent="-228600" algn="ctr">
              <a:lnSpc>
                <a:spcPct val="20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SANTO DOMINGO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57200" indent="-228600" algn="ctr">
              <a:lnSpc>
                <a:spcPct val="200000"/>
              </a:lnSpc>
              <a:spcAft>
                <a:spcPts val="0"/>
              </a:spcAft>
            </a:pPr>
            <a:r>
              <a:rPr lang="es-ES" b="1" dirty="0" smtClean="0">
                <a:latin typeface="Times New Roman" panose="02020603050405020304" pitchFamily="18" charset="0"/>
                <a:ea typeface="Calibri" panose="020F0502020204030204" pitchFamily="34" charset="0"/>
                <a:cs typeface="Times New Roman" panose="02020603050405020304" pitchFamily="18" charset="0"/>
              </a:rPr>
              <a:t>2021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27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5287" y="119270"/>
            <a:ext cx="12722087" cy="861774"/>
          </a:xfrm>
          <a:prstGeom prst="rect">
            <a:avLst/>
          </a:prstGeom>
          <a:noFill/>
        </p:spPr>
        <p:txBody>
          <a:bodyPr wrap="square" rtlCol="0">
            <a:spAutoFit/>
          </a:bodyPr>
          <a:lstStyle/>
          <a:p>
            <a:pPr algn="ctr"/>
            <a:r>
              <a:rPr lang="es-MX" sz="5000" b="1" dirty="0">
                <a:latin typeface="Times New Roman" panose="02020603050405020304" pitchFamily="18" charset="0"/>
                <a:cs typeface="Times New Roman" panose="02020603050405020304" pitchFamily="18" charset="0"/>
              </a:rPr>
              <a:t>OBTENCIÓN DE LA </a:t>
            </a:r>
            <a:r>
              <a:rPr lang="es-MX" sz="5000" b="1" dirty="0" smtClean="0">
                <a:latin typeface="Times New Roman" panose="02020603050405020304" pitchFamily="18" charset="0"/>
                <a:cs typeface="Times New Roman" panose="02020603050405020304" pitchFamily="18" charset="0"/>
              </a:rPr>
              <a:t>OLEORRESINA</a:t>
            </a:r>
            <a:endParaRPr lang="es-MX" sz="5000" b="1" dirty="0">
              <a:latin typeface="Times New Roman" panose="02020603050405020304" pitchFamily="18" charset="0"/>
              <a:cs typeface="Times New Roman" panose="02020603050405020304" pitchFamily="18" charset="0"/>
            </a:endParaRPr>
          </a:p>
        </p:txBody>
      </p:sp>
      <p:sp>
        <p:nvSpPr>
          <p:cNvPr id="6" name="Rectángulo 5"/>
          <p:cNvSpPr/>
          <p:nvPr/>
        </p:nvSpPr>
        <p:spPr>
          <a:xfrm>
            <a:off x="251791" y="980663"/>
            <a:ext cx="11714922" cy="1921565"/>
          </a:xfrm>
          <a:prstGeom prst="rect">
            <a:avLst/>
          </a:prstGeom>
          <a:solidFill>
            <a:schemeClr val="bg1"/>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Rectángulo 6"/>
          <p:cNvSpPr/>
          <p:nvPr/>
        </p:nvSpPr>
        <p:spPr>
          <a:xfrm>
            <a:off x="251791" y="2896130"/>
            <a:ext cx="11714922" cy="1921565"/>
          </a:xfrm>
          <a:prstGeom prst="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8" name="Rectángulo 7"/>
          <p:cNvSpPr/>
          <p:nvPr/>
        </p:nvSpPr>
        <p:spPr>
          <a:xfrm>
            <a:off x="251791" y="4817167"/>
            <a:ext cx="11714922" cy="1921565"/>
          </a:xfrm>
          <a:prstGeom prst="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2" name="Imagen 11"/>
          <p:cNvPicPr>
            <a:picLocks noChangeAspect="1"/>
          </p:cNvPicPr>
          <p:nvPr/>
        </p:nvPicPr>
        <p:blipFill>
          <a:blip r:embed="rId2"/>
          <a:stretch>
            <a:fillRect/>
          </a:stretch>
        </p:blipFill>
        <p:spPr>
          <a:xfrm rot="16200000">
            <a:off x="1266878" y="852840"/>
            <a:ext cx="1651866" cy="2122412"/>
          </a:xfrm>
          <a:prstGeom prst="rect">
            <a:avLst/>
          </a:prstGeom>
          <a:ln>
            <a:noFill/>
          </a:ln>
          <a:effectLst>
            <a:outerShdw blurRad="190500" algn="tl" rotWithShape="0">
              <a:srgbClr val="000000">
                <a:alpha val="70000"/>
              </a:srgbClr>
            </a:outerShdw>
          </a:effectLst>
        </p:spPr>
      </p:pic>
      <p:pic>
        <p:nvPicPr>
          <p:cNvPr id="14" name="Imagen 13"/>
          <p:cNvPicPr>
            <a:picLocks noChangeAspect="1"/>
          </p:cNvPicPr>
          <p:nvPr/>
        </p:nvPicPr>
        <p:blipFill>
          <a:blip r:embed="rId3"/>
          <a:stretch>
            <a:fillRect/>
          </a:stretch>
        </p:blipFill>
        <p:spPr>
          <a:xfrm>
            <a:off x="3802952" y="1074549"/>
            <a:ext cx="2083076" cy="1665430"/>
          </a:xfrm>
          <a:prstGeom prst="rect">
            <a:avLst/>
          </a:prstGeom>
          <a:ln>
            <a:noFill/>
          </a:ln>
          <a:effectLst>
            <a:outerShdw blurRad="190500" algn="tl" rotWithShape="0">
              <a:srgbClr val="000000">
                <a:alpha val="70000"/>
              </a:srgbClr>
            </a:outerShdw>
          </a:effectLst>
        </p:spPr>
      </p:pic>
      <p:pic>
        <p:nvPicPr>
          <p:cNvPr id="15" name="Imagen 14"/>
          <p:cNvPicPr>
            <a:picLocks noChangeAspect="1"/>
          </p:cNvPicPr>
          <p:nvPr/>
        </p:nvPicPr>
        <p:blipFill>
          <a:blip r:embed="rId4"/>
          <a:stretch>
            <a:fillRect/>
          </a:stretch>
        </p:blipFill>
        <p:spPr>
          <a:xfrm rot="5400000">
            <a:off x="6984767" y="622992"/>
            <a:ext cx="1651867" cy="2582109"/>
          </a:xfrm>
          <a:prstGeom prst="rect">
            <a:avLst/>
          </a:prstGeom>
          <a:ln>
            <a:noFill/>
          </a:ln>
          <a:effectLst>
            <a:outerShdw blurRad="190500" algn="tl" rotWithShape="0">
              <a:srgbClr val="000000">
                <a:alpha val="70000"/>
              </a:srgbClr>
            </a:outerShdw>
          </a:effectLst>
        </p:spPr>
      </p:pic>
      <p:pic>
        <p:nvPicPr>
          <p:cNvPr id="16" name="Imagen 15"/>
          <p:cNvPicPr>
            <a:picLocks noChangeAspect="1"/>
          </p:cNvPicPr>
          <p:nvPr/>
        </p:nvPicPr>
        <p:blipFill>
          <a:blip r:embed="rId5"/>
          <a:stretch>
            <a:fillRect/>
          </a:stretch>
        </p:blipFill>
        <p:spPr>
          <a:xfrm>
            <a:off x="9620040" y="1035893"/>
            <a:ext cx="1947655" cy="1756306"/>
          </a:xfrm>
          <a:prstGeom prst="rect">
            <a:avLst/>
          </a:prstGeom>
          <a:ln>
            <a:noFill/>
          </a:ln>
          <a:effectLst>
            <a:outerShdw blurRad="190500" algn="tl" rotWithShape="0">
              <a:srgbClr val="000000">
                <a:alpha val="70000"/>
              </a:srgbClr>
            </a:outerShdw>
          </a:effectLst>
        </p:spPr>
      </p:pic>
      <p:sp>
        <p:nvSpPr>
          <p:cNvPr id="9" name="Rectángulo 8"/>
          <p:cNvSpPr/>
          <p:nvPr/>
        </p:nvSpPr>
        <p:spPr>
          <a:xfrm>
            <a:off x="251791" y="980663"/>
            <a:ext cx="1364974" cy="3445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err="1" smtClean="0"/>
              <a:t>Soxhlet</a:t>
            </a:r>
            <a:endParaRPr lang="es-EC" sz="2400" b="1" dirty="0"/>
          </a:p>
        </p:txBody>
      </p:sp>
      <p:sp>
        <p:nvSpPr>
          <p:cNvPr id="17" name="Flecha derecha 16"/>
          <p:cNvSpPr/>
          <p:nvPr/>
        </p:nvSpPr>
        <p:spPr>
          <a:xfrm>
            <a:off x="3299791" y="1683026"/>
            <a:ext cx="384313" cy="503584"/>
          </a:xfrm>
          <a:prstGeom prst="rightArrow">
            <a:avLst/>
          </a:prstGeom>
          <a:ln>
            <a:solidFill>
              <a:srgbClr val="00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8" name="Flecha derecha 17"/>
          <p:cNvSpPr/>
          <p:nvPr/>
        </p:nvSpPr>
        <p:spPr>
          <a:xfrm>
            <a:off x="6017306" y="1609758"/>
            <a:ext cx="384313" cy="503584"/>
          </a:xfrm>
          <a:prstGeom prst="rightArrow">
            <a:avLst/>
          </a:prstGeom>
          <a:ln>
            <a:solidFill>
              <a:srgbClr val="00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22" name="Imagen 21"/>
          <p:cNvPicPr>
            <a:picLocks noChangeAspect="1"/>
          </p:cNvPicPr>
          <p:nvPr/>
        </p:nvPicPr>
        <p:blipFill>
          <a:blip r:embed="rId6"/>
          <a:stretch>
            <a:fillRect/>
          </a:stretch>
        </p:blipFill>
        <p:spPr>
          <a:xfrm>
            <a:off x="514776" y="3009297"/>
            <a:ext cx="2296246" cy="1650931"/>
          </a:xfrm>
          <a:prstGeom prst="rect">
            <a:avLst/>
          </a:prstGeom>
          <a:ln>
            <a:noFill/>
          </a:ln>
          <a:effectLst>
            <a:outerShdw blurRad="190500" algn="tl" rotWithShape="0">
              <a:srgbClr val="000000">
                <a:alpha val="70000"/>
              </a:srgbClr>
            </a:outerShdw>
          </a:effectLst>
        </p:spPr>
      </p:pic>
      <p:sp>
        <p:nvSpPr>
          <p:cNvPr id="19" name="Flecha derecha 18"/>
          <p:cNvSpPr/>
          <p:nvPr/>
        </p:nvSpPr>
        <p:spPr>
          <a:xfrm>
            <a:off x="9181994" y="1609758"/>
            <a:ext cx="384313" cy="503584"/>
          </a:xfrm>
          <a:prstGeom prst="rightArrow">
            <a:avLst/>
          </a:prstGeom>
          <a:ln>
            <a:solidFill>
              <a:srgbClr val="00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23" name="Imagen 22"/>
          <p:cNvPicPr>
            <a:picLocks noChangeAspect="1"/>
          </p:cNvPicPr>
          <p:nvPr/>
        </p:nvPicPr>
        <p:blipFill>
          <a:blip r:embed="rId7"/>
          <a:stretch>
            <a:fillRect/>
          </a:stretch>
        </p:blipFill>
        <p:spPr>
          <a:xfrm>
            <a:off x="3134141" y="2980714"/>
            <a:ext cx="1732410" cy="1708095"/>
          </a:xfrm>
          <a:prstGeom prst="rect">
            <a:avLst/>
          </a:prstGeom>
          <a:ln>
            <a:noFill/>
          </a:ln>
          <a:effectLst>
            <a:outerShdw blurRad="190500" algn="tl" rotWithShape="0">
              <a:srgbClr val="000000">
                <a:alpha val="70000"/>
              </a:srgbClr>
            </a:outerShdw>
          </a:effectLst>
        </p:spPr>
      </p:pic>
      <p:pic>
        <p:nvPicPr>
          <p:cNvPr id="24" name="Imagen 23"/>
          <p:cNvPicPr>
            <a:picLocks noChangeAspect="1"/>
          </p:cNvPicPr>
          <p:nvPr/>
        </p:nvPicPr>
        <p:blipFill>
          <a:blip r:embed="rId8"/>
          <a:stretch>
            <a:fillRect/>
          </a:stretch>
        </p:blipFill>
        <p:spPr>
          <a:xfrm>
            <a:off x="5212185" y="2952975"/>
            <a:ext cx="1385663" cy="1763571"/>
          </a:xfrm>
          <a:prstGeom prst="rect">
            <a:avLst/>
          </a:prstGeom>
          <a:ln>
            <a:noFill/>
          </a:ln>
          <a:effectLst>
            <a:outerShdw blurRad="190500" algn="tl" rotWithShape="0">
              <a:srgbClr val="000000">
                <a:alpha val="70000"/>
              </a:srgbClr>
            </a:outerShdw>
          </a:effectLst>
        </p:spPr>
      </p:pic>
      <p:pic>
        <p:nvPicPr>
          <p:cNvPr id="25" name="Imagen 24"/>
          <p:cNvPicPr>
            <a:picLocks noChangeAspect="1"/>
          </p:cNvPicPr>
          <p:nvPr/>
        </p:nvPicPr>
        <p:blipFill>
          <a:blip r:embed="rId9"/>
          <a:stretch>
            <a:fillRect/>
          </a:stretch>
        </p:blipFill>
        <p:spPr>
          <a:xfrm>
            <a:off x="6956247" y="2980714"/>
            <a:ext cx="1237678" cy="1717483"/>
          </a:xfrm>
          <a:prstGeom prst="rect">
            <a:avLst/>
          </a:prstGeom>
          <a:ln>
            <a:noFill/>
          </a:ln>
          <a:effectLst>
            <a:outerShdw blurRad="190500" algn="tl" rotWithShape="0">
              <a:srgbClr val="000000">
                <a:alpha val="70000"/>
              </a:srgbClr>
            </a:outerShdw>
          </a:effectLst>
        </p:spPr>
      </p:pic>
      <p:pic>
        <p:nvPicPr>
          <p:cNvPr id="26" name="Imagen 25"/>
          <p:cNvPicPr>
            <a:picLocks noChangeAspect="1"/>
          </p:cNvPicPr>
          <p:nvPr/>
        </p:nvPicPr>
        <p:blipFill>
          <a:blip r:embed="rId10"/>
          <a:stretch>
            <a:fillRect/>
          </a:stretch>
        </p:blipFill>
        <p:spPr>
          <a:xfrm>
            <a:off x="8510042" y="3050192"/>
            <a:ext cx="1234224" cy="1665394"/>
          </a:xfrm>
          <a:prstGeom prst="rect">
            <a:avLst/>
          </a:prstGeom>
          <a:ln>
            <a:noFill/>
          </a:ln>
          <a:effectLst>
            <a:outerShdw blurRad="190500" algn="tl" rotWithShape="0">
              <a:srgbClr val="000000">
                <a:alpha val="70000"/>
              </a:srgbClr>
            </a:outerShdw>
          </a:effectLst>
        </p:spPr>
      </p:pic>
      <p:pic>
        <p:nvPicPr>
          <p:cNvPr id="27" name="Imagen 26"/>
          <p:cNvPicPr>
            <a:picLocks noChangeAspect="1"/>
          </p:cNvPicPr>
          <p:nvPr/>
        </p:nvPicPr>
        <p:blipFill>
          <a:blip r:embed="rId11"/>
          <a:stretch>
            <a:fillRect/>
          </a:stretch>
        </p:blipFill>
        <p:spPr>
          <a:xfrm>
            <a:off x="10113947" y="2962357"/>
            <a:ext cx="1649904" cy="1761552"/>
          </a:xfrm>
          <a:prstGeom prst="rect">
            <a:avLst/>
          </a:prstGeom>
          <a:ln>
            <a:noFill/>
          </a:ln>
          <a:effectLst>
            <a:outerShdw blurRad="190500" algn="tl" rotWithShape="0">
              <a:srgbClr val="000000">
                <a:alpha val="70000"/>
              </a:srgbClr>
            </a:outerShdw>
          </a:effectLst>
        </p:spPr>
      </p:pic>
      <p:sp>
        <p:nvSpPr>
          <p:cNvPr id="10" name="Rectángulo 9"/>
          <p:cNvSpPr/>
          <p:nvPr/>
        </p:nvSpPr>
        <p:spPr>
          <a:xfrm>
            <a:off x="251791" y="2895602"/>
            <a:ext cx="3048000" cy="3445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Maceración alcohólica</a:t>
            </a:r>
            <a:endParaRPr lang="es-EC" sz="2400" b="1" dirty="0"/>
          </a:p>
        </p:txBody>
      </p:sp>
      <p:sp>
        <p:nvSpPr>
          <p:cNvPr id="28" name="Flecha derecha 27"/>
          <p:cNvSpPr/>
          <p:nvPr/>
        </p:nvSpPr>
        <p:spPr>
          <a:xfrm>
            <a:off x="2815994" y="3591341"/>
            <a:ext cx="384313" cy="503584"/>
          </a:xfrm>
          <a:prstGeom prst="right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9" name="Flecha derecha 28"/>
          <p:cNvSpPr/>
          <p:nvPr/>
        </p:nvSpPr>
        <p:spPr>
          <a:xfrm>
            <a:off x="4850858" y="3582968"/>
            <a:ext cx="384313" cy="503584"/>
          </a:xfrm>
          <a:prstGeom prst="right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0" name="Flecha derecha 29"/>
          <p:cNvSpPr/>
          <p:nvPr/>
        </p:nvSpPr>
        <p:spPr>
          <a:xfrm>
            <a:off x="6608907" y="3572372"/>
            <a:ext cx="384313" cy="503584"/>
          </a:xfrm>
          <a:prstGeom prst="right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1" name="Flecha derecha 30"/>
          <p:cNvSpPr/>
          <p:nvPr/>
        </p:nvSpPr>
        <p:spPr>
          <a:xfrm>
            <a:off x="8193925" y="3534996"/>
            <a:ext cx="384313" cy="503584"/>
          </a:xfrm>
          <a:prstGeom prst="right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32" name="Flecha derecha 31"/>
          <p:cNvSpPr/>
          <p:nvPr/>
        </p:nvSpPr>
        <p:spPr>
          <a:xfrm>
            <a:off x="9771936" y="3583804"/>
            <a:ext cx="384313" cy="503584"/>
          </a:xfrm>
          <a:prstGeom prst="right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33" name="Imagen 32"/>
          <p:cNvPicPr>
            <a:picLocks noChangeAspect="1"/>
          </p:cNvPicPr>
          <p:nvPr/>
        </p:nvPicPr>
        <p:blipFill rotWithShape="1">
          <a:blip r:embed="rId12"/>
          <a:srcRect r="47193"/>
          <a:stretch/>
        </p:blipFill>
        <p:spPr>
          <a:xfrm>
            <a:off x="698853" y="5083566"/>
            <a:ext cx="997427" cy="1624718"/>
          </a:xfrm>
          <a:prstGeom prst="rect">
            <a:avLst/>
          </a:prstGeom>
          <a:ln>
            <a:noFill/>
          </a:ln>
          <a:effectLst>
            <a:outerShdw blurRad="190500" algn="tl" rotWithShape="0">
              <a:srgbClr val="000000">
                <a:alpha val="70000"/>
              </a:srgbClr>
            </a:outerShdw>
          </a:effectLst>
        </p:spPr>
      </p:pic>
      <p:pic>
        <p:nvPicPr>
          <p:cNvPr id="34" name="Imagen 33"/>
          <p:cNvPicPr>
            <a:picLocks noChangeAspect="1"/>
          </p:cNvPicPr>
          <p:nvPr/>
        </p:nvPicPr>
        <p:blipFill>
          <a:blip r:embed="rId13"/>
          <a:stretch>
            <a:fillRect/>
          </a:stretch>
        </p:blipFill>
        <p:spPr>
          <a:xfrm>
            <a:off x="1691627" y="5087309"/>
            <a:ext cx="1210602" cy="1650206"/>
          </a:xfrm>
          <a:prstGeom prst="rect">
            <a:avLst/>
          </a:prstGeom>
          <a:ln>
            <a:noFill/>
          </a:ln>
          <a:effectLst>
            <a:outerShdw blurRad="190500" algn="tl" rotWithShape="0">
              <a:srgbClr val="000000">
                <a:alpha val="70000"/>
              </a:srgbClr>
            </a:outerShdw>
          </a:effectLst>
        </p:spPr>
      </p:pic>
      <p:pic>
        <p:nvPicPr>
          <p:cNvPr id="35" name="Imagen 34"/>
          <p:cNvPicPr>
            <a:picLocks noChangeAspect="1"/>
          </p:cNvPicPr>
          <p:nvPr/>
        </p:nvPicPr>
        <p:blipFill>
          <a:blip r:embed="rId14"/>
          <a:stretch>
            <a:fillRect/>
          </a:stretch>
        </p:blipFill>
        <p:spPr>
          <a:xfrm>
            <a:off x="3300736" y="4913066"/>
            <a:ext cx="1362241" cy="1787941"/>
          </a:xfrm>
          <a:prstGeom prst="rect">
            <a:avLst/>
          </a:prstGeom>
          <a:ln>
            <a:noFill/>
          </a:ln>
          <a:effectLst>
            <a:outerShdw blurRad="292100" dist="139700" dir="2700000" algn="tl" rotWithShape="0">
              <a:srgbClr val="333333">
                <a:alpha val="65000"/>
              </a:srgbClr>
            </a:outerShdw>
          </a:effectLst>
        </p:spPr>
      </p:pic>
      <p:pic>
        <p:nvPicPr>
          <p:cNvPr id="36" name="Imagen 35"/>
          <p:cNvPicPr>
            <a:picLocks noChangeAspect="1"/>
          </p:cNvPicPr>
          <p:nvPr/>
        </p:nvPicPr>
        <p:blipFill>
          <a:blip r:embed="rId15"/>
          <a:stretch>
            <a:fillRect/>
          </a:stretch>
        </p:blipFill>
        <p:spPr>
          <a:xfrm>
            <a:off x="5127323" y="4859190"/>
            <a:ext cx="3002924" cy="1827867"/>
          </a:xfrm>
          <a:prstGeom prst="rect">
            <a:avLst/>
          </a:prstGeom>
          <a:ln>
            <a:noFill/>
          </a:ln>
          <a:effectLst>
            <a:outerShdw blurRad="292100" dist="139700" dir="2700000" algn="tl" rotWithShape="0">
              <a:srgbClr val="333333">
                <a:alpha val="65000"/>
              </a:srgbClr>
            </a:outerShdw>
          </a:effectLst>
        </p:spPr>
      </p:pic>
      <p:pic>
        <p:nvPicPr>
          <p:cNvPr id="37" name="Imagen 36"/>
          <p:cNvPicPr>
            <a:picLocks noChangeAspect="1"/>
          </p:cNvPicPr>
          <p:nvPr/>
        </p:nvPicPr>
        <p:blipFill>
          <a:blip r:embed="rId16"/>
          <a:stretch>
            <a:fillRect/>
          </a:stretch>
        </p:blipFill>
        <p:spPr>
          <a:xfrm>
            <a:off x="8625092" y="4975429"/>
            <a:ext cx="1115257" cy="1708104"/>
          </a:xfrm>
          <a:prstGeom prst="rect">
            <a:avLst/>
          </a:prstGeom>
          <a:ln>
            <a:noFill/>
          </a:ln>
          <a:effectLst>
            <a:outerShdw blurRad="292100" dist="139700" dir="2700000" algn="tl" rotWithShape="0">
              <a:srgbClr val="333333">
                <a:alpha val="65000"/>
              </a:srgbClr>
            </a:outerShdw>
          </a:effectLst>
        </p:spPr>
      </p:pic>
      <p:pic>
        <p:nvPicPr>
          <p:cNvPr id="38" name="Imagen 37"/>
          <p:cNvPicPr>
            <a:picLocks noChangeAspect="1"/>
          </p:cNvPicPr>
          <p:nvPr/>
        </p:nvPicPr>
        <p:blipFill>
          <a:blip r:embed="rId17"/>
          <a:stretch>
            <a:fillRect/>
          </a:stretch>
        </p:blipFill>
        <p:spPr>
          <a:xfrm>
            <a:off x="9711759" y="4965771"/>
            <a:ext cx="1046870" cy="1717762"/>
          </a:xfrm>
          <a:prstGeom prst="rect">
            <a:avLst/>
          </a:prstGeom>
          <a:ln>
            <a:noFill/>
          </a:ln>
          <a:effectLst>
            <a:outerShdw blurRad="292100" dist="139700" dir="2700000" algn="tl" rotWithShape="0">
              <a:srgbClr val="333333">
                <a:alpha val="65000"/>
              </a:srgbClr>
            </a:outerShdw>
          </a:effectLst>
        </p:spPr>
      </p:pic>
      <p:sp>
        <p:nvSpPr>
          <p:cNvPr id="39" name="Flecha derecha 38"/>
          <p:cNvSpPr/>
          <p:nvPr/>
        </p:nvSpPr>
        <p:spPr>
          <a:xfrm>
            <a:off x="2909780" y="5506280"/>
            <a:ext cx="384313" cy="503584"/>
          </a:xfrm>
          <a:prstGeom prst="right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40" name="Flecha derecha 39"/>
          <p:cNvSpPr/>
          <p:nvPr/>
        </p:nvSpPr>
        <p:spPr>
          <a:xfrm>
            <a:off x="4695298" y="5481718"/>
            <a:ext cx="384313" cy="503584"/>
          </a:xfrm>
          <a:prstGeom prst="right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41" name="Flecha derecha 40"/>
          <p:cNvSpPr/>
          <p:nvPr/>
        </p:nvSpPr>
        <p:spPr>
          <a:xfrm>
            <a:off x="8193925" y="5539937"/>
            <a:ext cx="384313" cy="503584"/>
          </a:xfrm>
          <a:prstGeom prst="right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1" name="Rectángulo 10"/>
          <p:cNvSpPr/>
          <p:nvPr/>
        </p:nvSpPr>
        <p:spPr>
          <a:xfrm>
            <a:off x="251791" y="4810160"/>
            <a:ext cx="728870" cy="34455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ELP</a:t>
            </a:r>
            <a:endParaRPr lang="es-EC" sz="2400" b="1" dirty="0"/>
          </a:p>
        </p:txBody>
      </p:sp>
    </p:spTree>
    <p:extLst>
      <p:ext uri="{BB962C8B-B14F-4D97-AF65-F5344CB8AC3E}">
        <p14:creationId xmlns:p14="http://schemas.microsoft.com/office/powerpoint/2010/main" val="3364687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56522" y="0"/>
            <a:ext cx="9086362"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VARIABLES DE ESTUDIO</a:t>
            </a:r>
          </a:p>
        </p:txBody>
      </p:sp>
      <p:sp>
        <p:nvSpPr>
          <p:cNvPr id="5" name="Rectángulo 4"/>
          <p:cNvSpPr/>
          <p:nvPr/>
        </p:nvSpPr>
        <p:spPr>
          <a:xfrm>
            <a:off x="594033" y="1223666"/>
            <a:ext cx="11211340" cy="542446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cxnSp>
        <p:nvCxnSpPr>
          <p:cNvPr id="7" name="Conector recto 6"/>
          <p:cNvCxnSpPr/>
          <p:nvPr/>
        </p:nvCxnSpPr>
        <p:spPr>
          <a:xfrm>
            <a:off x="4094922" y="1223665"/>
            <a:ext cx="0" cy="5424461"/>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Conector recto 8"/>
          <p:cNvCxnSpPr/>
          <p:nvPr/>
        </p:nvCxnSpPr>
        <p:spPr>
          <a:xfrm>
            <a:off x="7971182" y="1223665"/>
            <a:ext cx="0" cy="5424461"/>
          </a:xfrm>
          <a:prstGeom prst="line">
            <a:avLst/>
          </a:prstGeom>
        </p:spPr>
        <p:style>
          <a:lnRef idx="2">
            <a:schemeClr val="accent4"/>
          </a:lnRef>
          <a:fillRef idx="0">
            <a:schemeClr val="accent4"/>
          </a:fillRef>
          <a:effectRef idx="1">
            <a:schemeClr val="accent4"/>
          </a:effectRef>
          <a:fontRef idx="minor">
            <a:schemeClr val="tx1"/>
          </a:fontRef>
        </p:style>
      </p:cxnSp>
      <p:sp>
        <p:nvSpPr>
          <p:cNvPr id="10" name="Rectángulo 9"/>
          <p:cNvSpPr/>
          <p:nvPr/>
        </p:nvSpPr>
        <p:spPr>
          <a:xfrm>
            <a:off x="1165034" y="870393"/>
            <a:ext cx="2358887" cy="494653"/>
          </a:xfrm>
          <a:prstGeom prst="rect">
            <a:avLst/>
          </a:prstGeom>
          <a:solidFill>
            <a:schemeClr val="accent4">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Rendimiento</a:t>
            </a:r>
            <a:endParaRPr lang="es-EC" dirty="0">
              <a:solidFill>
                <a:schemeClr val="tx1"/>
              </a:solidFill>
              <a:latin typeface="Arial" panose="020B0604020202020204" pitchFamily="34" charset="0"/>
              <a:cs typeface="Arial" panose="020B0604020202020204" pitchFamily="34" charset="0"/>
            </a:endParaRPr>
          </a:p>
        </p:txBody>
      </p:sp>
      <p:sp>
        <p:nvSpPr>
          <p:cNvPr id="11" name="Rectángulo 10"/>
          <p:cNvSpPr/>
          <p:nvPr/>
        </p:nvSpPr>
        <p:spPr>
          <a:xfrm>
            <a:off x="4821476" y="923330"/>
            <a:ext cx="2358887" cy="494653"/>
          </a:xfrm>
          <a:prstGeom prst="rect">
            <a:avLst/>
          </a:prstGeom>
          <a:solidFill>
            <a:schemeClr val="accent4">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Concentración </a:t>
            </a:r>
            <a:r>
              <a:rPr lang="es-EC" dirty="0" err="1" smtClean="0">
                <a:solidFill>
                  <a:schemeClr val="tx1"/>
                </a:solidFill>
                <a:latin typeface="Arial" panose="020B0604020202020204" pitchFamily="34" charset="0"/>
                <a:cs typeface="Arial" panose="020B0604020202020204" pitchFamily="34" charset="0"/>
              </a:rPr>
              <a:t>capsaicina</a:t>
            </a:r>
            <a:endParaRPr lang="es-EC" dirty="0">
              <a:solidFill>
                <a:schemeClr val="tx1"/>
              </a:solidFill>
              <a:latin typeface="Arial" panose="020B0604020202020204" pitchFamily="34" charset="0"/>
              <a:cs typeface="Arial" panose="020B0604020202020204" pitchFamily="34" charset="0"/>
            </a:endParaRPr>
          </a:p>
        </p:txBody>
      </p:sp>
      <p:sp>
        <p:nvSpPr>
          <p:cNvPr id="12" name="Rectángulo 11"/>
          <p:cNvSpPr/>
          <p:nvPr/>
        </p:nvSpPr>
        <p:spPr>
          <a:xfrm>
            <a:off x="8708834" y="927938"/>
            <a:ext cx="2358887" cy="494653"/>
          </a:xfrm>
          <a:prstGeom prst="rect">
            <a:avLst/>
          </a:prstGeom>
          <a:solidFill>
            <a:schemeClr val="accent4">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Arial" panose="020B0604020202020204" pitchFamily="34" charset="0"/>
                <a:cs typeface="Arial" panose="020B0604020202020204" pitchFamily="34" charset="0"/>
              </a:rPr>
              <a:t>Control microbiológico</a:t>
            </a:r>
            <a:endParaRPr lang="es-EC" dirty="0">
              <a:solidFill>
                <a:schemeClr val="tx1"/>
              </a:solidFill>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2"/>
          <a:stretch>
            <a:fillRect/>
          </a:stretch>
        </p:blipFill>
        <p:spPr>
          <a:xfrm>
            <a:off x="764278" y="1793723"/>
            <a:ext cx="3106045" cy="2022975"/>
          </a:xfrm>
          <a:prstGeom prst="rect">
            <a:avLst/>
          </a:prstGeom>
        </p:spPr>
      </p:pic>
      <p:pic>
        <p:nvPicPr>
          <p:cNvPr id="14" name="Imagen 13"/>
          <p:cNvPicPr>
            <a:picLocks noChangeAspect="1"/>
          </p:cNvPicPr>
          <p:nvPr/>
        </p:nvPicPr>
        <p:blipFill>
          <a:blip r:embed="rId3"/>
          <a:stretch>
            <a:fillRect/>
          </a:stretch>
        </p:blipFill>
        <p:spPr>
          <a:xfrm>
            <a:off x="4955197" y="1771256"/>
            <a:ext cx="2091444" cy="2228339"/>
          </a:xfrm>
          <a:prstGeom prst="rect">
            <a:avLst/>
          </a:prstGeom>
        </p:spPr>
      </p:pic>
      <p:pic>
        <p:nvPicPr>
          <p:cNvPr id="15" name="Imagen 14"/>
          <p:cNvPicPr>
            <a:picLocks noChangeAspect="1"/>
          </p:cNvPicPr>
          <p:nvPr/>
        </p:nvPicPr>
        <p:blipFill>
          <a:blip r:embed="rId4"/>
          <a:stretch>
            <a:fillRect/>
          </a:stretch>
        </p:blipFill>
        <p:spPr>
          <a:xfrm>
            <a:off x="4319522" y="4104661"/>
            <a:ext cx="1619250" cy="2438400"/>
          </a:xfrm>
          <a:prstGeom prst="rect">
            <a:avLst/>
          </a:prstGeom>
        </p:spPr>
      </p:pic>
      <p:pic>
        <p:nvPicPr>
          <p:cNvPr id="16" name="Imagen 15"/>
          <p:cNvPicPr>
            <a:picLocks noChangeAspect="1"/>
          </p:cNvPicPr>
          <p:nvPr/>
        </p:nvPicPr>
        <p:blipFill>
          <a:blip r:embed="rId5"/>
          <a:stretch>
            <a:fillRect/>
          </a:stretch>
        </p:blipFill>
        <p:spPr>
          <a:xfrm>
            <a:off x="6333179" y="4085611"/>
            <a:ext cx="1323975" cy="2457450"/>
          </a:xfrm>
          <a:prstGeom prst="rect">
            <a:avLst/>
          </a:prstGeom>
        </p:spPr>
      </p:pic>
      <p:pic>
        <p:nvPicPr>
          <p:cNvPr id="17" name="Imagen 16"/>
          <p:cNvPicPr>
            <a:picLocks noChangeAspect="1"/>
          </p:cNvPicPr>
          <p:nvPr/>
        </p:nvPicPr>
        <p:blipFill>
          <a:blip r:embed="rId6"/>
          <a:stretch>
            <a:fillRect/>
          </a:stretch>
        </p:blipFill>
        <p:spPr>
          <a:xfrm>
            <a:off x="8139439" y="1617893"/>
            <a:ext cx="1104563" cy="1449482"/>
          </a:xfrm>
          <a:prstGeom prst="rect">
            <a:avLst/>
          </a:prstGeom>
        </p:spPr>
      </p:pic>
      <p:pic>
        <p:nvPicPr>
          <p:cNvPr id="18" name="Imagen 17"/>
          <p:cNvPicPr>
            <a:picLocks noChangeAspect="1"/>
          </p:cNvPicPr>
          <p:nvPr/>
        </p:nvPicPr>
        <p:blipFill>
          <a:blip r:embed="rId7"/>
          <a:stretch>
            <a:fillRect/>
          </a:stretch>
        </p:blipFill>
        <p:spPr>
          <a:xfrm>
            <a:off x="9348221" y="1617894"/>
            <a:ext cx="1054737" cy="1449482"/>
          </a:xfrm>
          <a:prstGeom prst="rect">
            <a:avLst/>
          </a:prstGeom>
        </p:spPr>
      </p:pic>
      <p:pic>
        <p:nvPicPr>
          <p:cNvPr id="19" name="Imagen 18"/>
          <p:cNvPicPr>
            <a:picLocks noChangeAspect="1"/>
          </p:cNvPicPr>
          <p:nvPr/>
        </p:nvPicPr>
        <p:blipFill>
          <a:blip r:embed="rId8"/>
          <a:stretch>
            <a:fillRect/>
          </a:stretch>
        </p:blipFill>
        <p:spPr>
          <a:xfrm>
            <a:off x="10480327" y="1617894"/>
            <a:ext cx="1075570" cy="1449482"/>
          </a:xfrm>
          <a:prstGeom prst="rect">
            <a:avLst/>
          </a:prstGeom>
        </p:spPr>
      </p:pic>
      <mc:AlternateContent xmlns:mc="http://schemas.openxmlformats.org/markup-compatibility/2006" xmlns:a14="http://schemas.microsoft.com/office/drawing/2010/main">
        <mc:Choice Requires="a14">
          <p:sp>
            <p:nvSpPr>
              <p:cNvPr id="20" name="Rectángulo 19"/>
              <p:cNvSpPr/>
              <p:nvPr/>
            </p:nvSpPr>
            <p:spPr>
              <a:xfrm>
                <a:off x="8941320" y="3566563"/>
                <a:ext cx="18939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á</m:t>
                      </m:r>
                      <m:r>
                        <a:rPr lang="es-EC" i="1">
                          <a:latin typeface="Cambria Math" panose="02040503050406030204" pitchFamily="18" charset="0"/>
                        </a:rPr>
                        <m:t>𝑟𝑒𝑎</m:t>
                      </m:r>
                      <m:r>
                        <a:rPr lang="es-EC" i="0">
                          <a:latin typeface="Cambria Math" panose="02040503050406030204" pitchFamily="18" charset="0"/>
                        </a:rPr>
                        <m:t>= </m:t>
                      </m:r>
                      <m:r>
                        <a:rPr lang="es-EC" i="1">
                          <a:latin typeface="Cambria Math" panose="02040503050406030204" pitchFamily="18" charset="0"/>
                        </a:rPr>
                        <m:t>𝜋</m:t>
                      </m:r>
                      <m:r>
                        <a:rPr lang="es-EC" i="0">
                          <a:latin typeface="Cambria Math" panose="02040503050406030204" pitchFamily="18" charset="0"/>
                        </a:rPr>
                        <m:t>∗</m:t>
                      </m:r>
                      <m:r>
                        <a:rPr lang="es-EC" i="1">
                          <a:latin typeface="Cambria Math" panose="02040503050406030204" pitchFamily="18" charset="0"/>
                        </a:rPr>
                        <m:t>𝑎</m:t>
                      </m:r>
                      <m:r>
                        <a:rPr lang="es-EC" i="0">
                          <a:latin typeface="Cambria Math" panose="02040503050406030204" pitchFamily="18" charset="0"/>
                        </a:rPr>
                        <m:t>∗</m:t>
                      </m:r>
                      <m:r>
                        <a:rPr lang="es-EC" i="1">
                          <a:latin typeface="Cambria Math" panose="02040503050406030204" pitchFamily="18" charset="0"/>
                        </a:rPr>
                        <m:t>𝑏</m:t>
                      </m:r>
                    </m:oMath>
                  </m:oMathPara>
                </a14:m>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8941320" y="3566563"/>
                <a:ext cx="1893916" cy="369332"/>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7655299" y="3999595"/>
                <a:ext cx="5650055" cy="2339102"/>
              </a:xfrm>
              <a:prstGeom prst="rect">
                <a:avLst/>
              </a:prstGeom>
            </p:spPr>
            <p:txBody>
              <a:bodyPr wrap="square">
                <a:spAutoFit/>
              </a:bodyPr>
              <a:lstStyle/>
              <a:p>
                <a:pPr indent="457200">
                  <a:lnSpc>
                    <a:spcPct val="150000"/>
                  </a:lnSpc>
                  <a:spcBef>
                    <a:spcPts val="1200"/>
                  </a:spcBef>
                  <a:spcAft>
                    <a:spcPts val="800"/>
                  </a:spcAft>
                </a:pPr>
                <a:r>
                  <a:rPr lang="es-ES" sz="1600" dirty="0" smtClean="0">
                    <a:effectLst/>
                    <a:latin typeface="Arial" panose="020B0604020202020204" pitchFamily="34" charset="0"/>
                    <a:ea typeface="Times New Roman" panose="02020603050405020304" pitchFamily="18" charset="0"/>
                    <a:cs typeface="Times New Roman" panose="02020603050405020304" pitchFamily="18" charset="0"/>
                  </a:rPr>
                  <a:t>Dónde: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Bef>
                    <a:spcPts val="1200"/>
                  </a:spcBef>
                  <a:spcAft>
                    <a:spcPts val="800"/>
                  </a:spcAft>
                </a:pPr>
                <a14:m>
                  <m:oMath xmlns:m="http://schemas.openxmlformats.org/officeDocument/2006/math">
                    <m:r>
                      <a:rPr lang="es-ES" sz="1600" i="1">
                        <a:effectLst/>
                        <a:latin typeface="Cambria Math" panose="02040503050406030204" pitchFamily="18" charset="0"/>
                        <a:ea typeface="Calibri" panose="020F0502020204030204" pitchFamily="34" charset="0"/>
                        <a:cs typeface="Arial" panose="020B0604020202020204" pitchFamily="34" charset="0"/>
                      </a:rPr>
                      <m:t>𝜋</m:t>
                    </m:r>
                  </m:oMath>
                </a14:m>
                <a:r>
                  <a:rPr lang="es-ES" sz="1600" dirty="0">
                    <a:effectLst/>
                    <a:latin typeface="Arial" panose="020B0604020202020204" pitchFamily="34" charset="0"/>
                    <a:ea typeface="Times New Roman" panose="02020603050405020304" pitchFamily="18" charset="0"/>
                    <a:cs typeface="Times New Roman" panose="02020603050405020304" pitchFamily="18" charset="0"/>
                  </a:rPr>
                  <a:t> : 3,1416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Bef>
                    <a:spcPts val="1200"/>
                  </a:spcBef>
                  <a:spcAft>
                    <a:spcPts val="800"/>
                  </a:spcAft>
                </a:pPr>
                <a:r>
                  <a:rPr lang="es-ES" sz="1600" dirty="0">
                    <a:effectLst/>
                    <a:latin typeface="Arial" panose="020B0604020202020204" pitchFamily="34" charset="0"/>
                    <a:ea typeface="Times New Roman" panose="02020603050405020304" pitchFamily="18" charset="0"/>
                    <a:cs typeface="Times New Roman" panose="02020603050405020304" pitchFamily="18" charset="0"/>
                  </a:rPr>
                  <a:t>a: mitad del largo de la circunferencia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Bef>
                    <a:spcPts val="1200"/>
                  </a:spcBef>
                  <a:spcAft>
                    <a:spcPts val="800"/>
                  </a:spcAft>
                </a:pPr>
                <a:r>
                  <a:rPr lang="es-ES" sz="1600" dirty="0">
                    <a:effectLst/>
                    <a:latin typeface="Arial" panose="020B0604020202020204" pitchFamily="34" charset="0"/>
                    <a:ea typeface="Times New Roman" panose="02020603050405020304" pitchFamily="18" charset="0"/>
                    <a:cs typeface="Times New Roman" panose="02020603050405020304" pitchFamily="18" charset="0"/>
                  </a:rPr>
                  <a:t>b: mitad del ancho de la circunferencia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ángulo 20"/>
              <p:cNvSpPr>
                <a:spLocks noRot="1" noChangeAspect="1" noMove="1" noResize="1" noEditPoints="1" noAdjustHandles="1" noChangeArrowheads="1" noChangeShapeType="1" noTextEdit="1"/>
              </p:cNvSpPr>
              <p:nvPr/>
            </p:nvSpPr>
            <p:spPr>
              <a:xfrm>
                <a:off x="7655299" y="3999595"/>
                <a:ext cx="5650055" cy="2339102"/>
              </a:xfrm>
              <a:prstGeom prst="rect">
                <a:avLst/>
              </a:prstGeom>
              <a:blipFill rotWithShape="0">
                <a:blip r:embed="rId10"/>
                <a:stretch>
                  <a:fillRect b="-521"/>
                </a:stretch>
              </a:blipFill>
            </p:spPr>
            <p:txBody>
              <a:bodyPr/>
              <a:lstStyle/>
              <a:p>
                <a:r>
                  <a:rPr lang="es-EC">
                    <a:noFill/>
                  </a:rPr>
                  <a:t> </a:t>
                </a:r>
              </a:p>
            </p:txBody>
          </p:sp>
        </mc:Fallback>
      </mc:AlternateContent>
      <p:sp>
        <p:nvSpPr>
          <p:cNvPr id="2" name="CuadroTexto 1"/>
          <p:cNvSpPr txBox="1"/>
          <p:nvPr/>
        </p:nvSpPr>
        <p:spPr>
          <a:xfrm>
            <a:off x="1139594" y="3858380"/>
            <a:ext cx="2558006" cy="2800767"/>
          </a:xfrm>
          <a:prstGeom prst="rect">
            <a:avLst/>
          </a:prstGeom>
          <a:noFill/>
        </p:spPr>
        <p:txBody>
          <a:bodyPr wrap="square" rtlCol="0">
            <a:spAutoFit/>
          </a:bodyPr>
          <a:lstStyle/>
          <a:p>
            <a:pPr>
              <a:lnSpc>
                <a:spcPct val="150000"/>
              </a:lnSpc>
            </a:pPr>
            <a:r>
              <a:rPr lang="es-EC" sz="1600" dirty="0" err="1" smtClean="0">
                <a:latin typeface="Arial" panose="020B0604020202020204" pitchFamily="34" charset="0"/>
                <a:cs typeface="Arial" panose="020B0604020202020204" pitchFamily="34" charset="0"/>
              </a:rPr>
              <a:t>Soxhlet</a:t>
            </a:r>
            <a:r>
              <a:rPr lang="es-EC" sz="1600" dirty="0" smtClean="0">
                <a:latin typeface="Arial" panose="020B0604020202020204" pitchFamily="34" charset="0"/>
                <a:cs typeface="Arial" panose="020B0604020202020204" pitchFamily="34" charset="0"/>
              </a:rPr>
              <a:t> </a:t>
            </a:r>
            <a:r>
              <a:rPr lang="es-EC" sz="1600" dirty="0" err="1" smtClean="0">
                <a:latin typeface="Arial" panose="020B0604020202020204" pitchFamily="34" charset="0"/>
                <a:cs typeface="Arial" panose="020B0604020202020204" pitchFamily="34" charset="0"/>
              </a:rPr>
              <a:t>Hb</a:t>
            </a:r>
            <a:r>
              <a:rPr lang="es-EC" sz="1600" dirty="0" smtClean="0">
                <a:latin typeface="Arial" panose="020B0604020202020204" pitchFamily="34" charset="0"/>
                <a:cs typeface="Arial" panose="020B0604020202020204" pitchFamily="34" charset="0"/>
              </a:rPr>
              <a:t>: 13,67 cc</a:t>
            </a:r>
          </a:p>
          <a:p>
            <a:pPr>
              <a:lnSpc>
                <a:spcPct val="150000"/>
              </a:lnSpc>
            </a:pPr>
            <a:r>
              <a:rPr lang="es-EC" sz="1600" dirty="0" err="1" smtClean="0">
                <a:latin typeface="Arial" panose="020B0604020202020204" pitchFamily="34" charset="0"/>
                <a:cs typeface="Arial" panose="020B0604020202020204" pitchFamily="34" charset="0"/>
              </a:rPr>
              <a:t>Soxhlet</a:t>
            </a:r>
            <a:r>
              <a:rPr lang="es-EC" sz="1600" dirty="0" smtClean="0">
                <a:latin typeface="Arial" panose="020B0604020202020204" pitchFamily="34" charset="0"/>
                <a:cs typeface="Arial" panose="020B0604020202020204" pitchFamily="34" charset="0"/>
              </a:rPr>
              <a:t> Cr: 23,06 cc</a:t>
            </a:r>
          </a:p>
          <a:p>
            <a:endParaRPr lang="es-EC" sz="1600" dirty="0">
              <a:latin typeface="Arial" panose="020B0604020202020204" pitchFamily="34" charset="0"/>
              <a:cs typeface="Arial" panose="020B0604020202020204" pitchFamily="34" charset="0"/>
            </a:endParaRPr>
          </a:p>
          <a:p>
            <a:pPr>
              <a:lnSpc>
                <a:spcPct val="150000"/>
              </a:lnSpc>
            </a:pPr>
            <a:r>
              <a:rPr lang="es-EC" sz="1600" dirty="0" smtClean="0">
                <a:latin typeface="Arial" panose="020B0604020202020204" pitchFamily="34" charset="0"/>
                <a:cs typeface="Arial" panose="020B0604020202020204" pitchFamily="34" charset="0"/>
              </a:rPr>
              <a:t>Maceración </a:t>
            </a:r>
            <a:r>
              <a:rPr lang="es-EC" sz="1600" dirty="0" err="1" smtClean="0">
                <a:latin typeface="Arial" panose="020B0604020202020204" pitchFamily="34" charset="0"/>
                <a:cs typeface="Arial" panose="020B0604020202020204" pitchFamily="34" charset="0"/>
              </a:rPr>
              <a:t>Hb</a:t>
            </a:r>
            <a:r>
              <a:rPr lang="es-EC" sz="1600" dirty="0" smtClean="0">
                <a:latin typeface="Arial" panose="020B0604020202020204" pitchFamily="34" charset="0"/>
                <a:cs typeface="Arial" panose="020B0604020202020204" pitchFamily="34" charset="0"/>
              </a:rPr>
              <a:t>: 3,75 cc</a:t>
            </a:r>
          </a:p>
          <a:p>
            <a:pPr>
              <a:lnSpc>
                <a:spcPct val="150000"/>
              </a:lnSpc>
            </a:pPr>
            <a:r>
              <a:rPr lang="es-EC" sz="1600" dirty="0" smtClean="0">
                <a:latin typeface="Arial" panose="020B0604020202020204" pitchFamily="34" charset="0"/>
                <a:cs typeface="Arial" panose="020B0604020202020204" pitchFamily="34" charset="0"/>
              </a:rPr>
              <a:t>Maceración Cr: 4,5 cc</a:t>
            </a:r>
          </a:p>
          <a:p>
            <a:endParaRPr lang="es-EC" sz="1600" dirty="0">
              <a:latin typeface="Arial" panose="020B0604020202020204" pitchFamily="34" charset="0"/>
              <a:cs typeface="Arial" panose="020B0604020202020204" pitchFamily="34" charset="0"/>
            </a:endParaRPr>
          </a:p>
          <a:p>
            <a:pPr>
              <a:lnSpc>
                <a:spcPct val="150000"/>
              </a:lnSpc>
            </a:pPr>
            <a:r>
              <a:rPr lang="es-EC" sz="1600" dirty="0" smtClean="0">
                <a:latin typeface="Arial" panose="020B0604020202020204" pitchFamily="34" charset="0"/>
                <a:cs typeface="Arial" panose="020B0604020202020204" pitchFamily="34" charset="0"/>
              </a:rPr>
              <a:t>ELP </a:t>
            </a:r>
            <a:r>
              <a:rPr lang="es-EC" sz="1600" dirty="0" err="1" smtClean="0">
                <a:latin typeface="Arial" panose="020B0604020202020204" pitchFamily="34" charset="0"/>
                <a:cs typeface="Arial" panose="020B0604020202020204" pitchFamily="34" charset="0"/>
              </a:rPr>
              <a:t>Hb</a:t>
            </a:r>
            <a:r>
              <a:rPr lang="es-EC" sz="1600" dirty="0" smtClean="0">
                <a:latin typeface="Arial" panose="020B0604020202020204" pitchFamily="34" charset="0"/>
                <a:cs typeface="Arial" panose="020B0604020202020204" pitchFamily="34" charset="0"/>
              </a:rPr>
              <a:t>: 50 cc</a:t>
            </a:r>
          </a:p>
          <a:p>
            <a:pPr>
              <a:lnSpc>
                <a:spcPct val="150000"/>
              </a:lnSpc>
            </a:pPr>
            <a:r>
              <a:rPr lang="es-EC" sz="1600" dirty="0" smtClean="0">
                <a:latin typeface="Arial" panose="020B0604020202020204" pitchFamily="34" charset="0"/>
                <a:cs typeface="Arial" panose="020B0604020202020204" pitchFamily="34" charset="0"/>
              </a:rPr>
              <a:t>ELP Cr: 50 cc</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255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5287" y="119270"/>
            <a:ext cx="12722087" cy="861774"/>
          </a:xfrm>
          <a:prstGeom prst="rect">
            <a:avLst/>
          </a:prstGeom>
          <a:noFill/>
        </p:spPr>
        <p:txBody>
          <a:bodyPr wrap="square" rtlCol="0">
            <a:spAutoFit/>
          </a:bodyPr>
          <a:lstStyle/>
          <a:p>
            <a:pPr algn="ctr"/>
            <a:r>
              <a:rPr lang="es-MX" sz="5000" b="1" dirty="0" smtClean="0">
                <a:latin typeface="Times New Roman" panose="02020603050405020304" pitchFamily="18" charset="0"/>
                <a:cs typeface="Times New Roman" panose="02020603050405020304" pitchFamily="18" charset="0"/>
              </a:rPr>
              <a:t>BALANCE DE MATERIALES</a:t>
            </a:r>
            <a:endParaRPr lang="es-MX" sz="5000" b="1" dirty="0">
              <a:latin typeface="Times New Roman" panose="02020603050405020304" pitchFamily="18" charset="0"/>
              <a:cs typeface="Times New Roman" panose="02020603050405020304" pitchFamily="18" charset="0"/>
            </a:endParaRPr>
          </a:p>
        </p:txBody>
      </p:sp>
      <p:cxnSp>
        <p:nvCxnSpPr>
          <p:cNvPr id="7" name="Conector recto 6"/>
          <p:cNvCxnSpPr>
            <a:stCxn id="5" idx="2"/>
          </p:cNvCxnSpPr>
          <p:nvPr/>
        </p:nvCxnSpPr>
        <p:spPr>
          <a:xfrm>
            <a:off x="6135757" y="981044"/>
            <a:ext cx="0" cy="5876956"/>
          </a:xfrm>
          <a:prstGeom prst="line">
            <a:avLst/>
          </a:prstGeom>
          <a:ln w="28575">
            <a:solidFill>
              <a:srgbClr val="00FF00"/>
            </a:solidFill>
            <a:prstDash val="dashDot"/>
          </a:ln>
        </p:spPr>
        <p:style>
          <a:lnRef idx="1">
            <a:schemeClr val="accent1"/>
          </a:lnRef>
          <a:fillRef idx="0">
            <a:schemeClr val="accent1"/>
          </a:fillRef>
          <a:effectRef idx="0">
            <a:schemeClr val="accent1"/>
          </a:effectRef>
          <a:fontRef idx="minor">
            <a:schemeClr val="tx1"/>
          </a:fontRef>
        </p:style>
      </p:cxnSp>
      <p:sp>
        <p:nvSpPr>
          <p:cNvPr id="9" name="Rectángulo redondeado 8"/>
          <p:cNvSpPr/>
          <p:nvPr/>
        </p:nvSpPr>
        <p:spPr>
          <a:xfrm>
            <a:off x="824248" y="1275008"/>
            <a:ext cx="1996225" cy="528034"/>
          </a:xfrm>
          <a:prstGeom prst="roundRect">
            <a:avLst/>
          </a:prstGeom>
          <a:solidFill>
            <a:schemeClr val="accent6">
              <a:lumMod val="20000"/>
              <a:lumOff val="8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tx1"/>
                </a:solidFill>
              </a:rPr>
              <a:t>T1</a:t>
            </a:r>
            <a:endParaRPr lang="es-EC" sz="3200" b="1" dirty="0">
              <a:solidFill>
                <a:schemeClr val="tx1"/>
              </a:solidFill>
            </a:endParaRPr>
          </a:p>
        </p:txBody>
      </p:sp>
      <p:sp>
        <p:nvSpPr>
          <p:cNvPr id="10" name="Rectángulo redondeado 9"/>
          <p:cNvSpPr/>
          <p:nvPr/>
        </p:nvSpPr>
        <p:spPr>
          <a:xfrm>
            <a:off x="6786046" y="1275008"/>
            <a:ext cx="1996225" cy="528034"/>
          </a:xfrm>
          <a:prstGeom prst="roundRect">
            <a:avLst/>
          </a:prstGeom>
          <a:solidFill>
            <a:schemeClr val="accent6">
              <a:lumMod val="20000"/>
              <a:lumOff val="8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tx1"/>
                </a:solidFill>
              </a:rPr>
              <a:t>T4</a:t>
            </a:r>
            <a:endParaRPr lang="es-EC" sz="3200" b="1" dirty="0">
              <a:solidFill>
                <a:schemeClr val="tx1"/>
              </a:solidFill>
            </a:endParaRPr>
          </a:p>
        </p:txBody>
      </p:sp>
      <p:pic>
        <p:nvPicPr>
          <p:cNvPr id="12" name="Imagen 11"/>
          <p:cNvPicPr>
            <a:picLocks noChangeAspect="1"/>
          </p:cNvPicPr>
          <p:nvPr/>
        </p:nvPicPr>
        <p:blipFill>
          <a:blip r:embed="rId2"/>
          <a:stretch>
            <a:fillRect/>
          </a:stretch>
        </p:blipFill>
        <p:spPr>
          <a:xfrm>
            <a:off x="6519528" y="2243069"/>
            <a:ext cx="4819650" cy="4028941"/>
          </a:xfrm>
          <a:prstGeom prst="rect">
            <a:avLst/>
          </a:prstGeom>
        </p:spPr>
      </p:pic>
      <p:pic>
        <p:nvPicPr>
          <p:cNvPr id="13" name="Imagen 12"/>
          <p:cNvPicPr>
            <a:picLocks noChangeAspect="1"/>
          </p:cNvPicPr>
          <p:nvPr/>
        </p:nvPicPr>
        <p:blipFill>
          <a:blip r:embed="rId3"/>
          <a:stretch>
            <a:fillRect/>
          </a:stretch>
        </p:blipFill>
        <p:spPr>
          <a:xfrm>
            <a:off x="778773" y="2243069"/>
            <a:ext cx="4706696" cy="4325156"/>
          </a:xfrm>
          <a:prstGeom prst="rect">
            <a:avLst/>
          </a:prstGeom>
        </p:spPr>
      </p:pic>
    </p:spTree>
    <p:extLst>
      <p:ext uri="{BB962C8B-B14F-4D97-AF65-F5344CB8AC3E}">
        <p14:creationId xmlns:p14="http://schemas.microsoft.com/office/powerpoint/2010/main" val="274858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5287" y="119270"/>
            <a:ext cx="12722087" cy="861774"/>
          </a:xfrm>
          <a:prstGeom prst="rect">
            <a:avLst/>
          </a:prstGeom>
          <a:noFill/>
        </p:spPr>
        <p:txBody>
          <a:bodyPr wrap="square" rtlCol="0">
            <a:spAutoFit/>
          </a:bodyPr>
          <a:lstStyle/>
          <a:p>
            <a:pPr algn="ctr"/>
            <a:r>
              <a:rPr lang="es-MX" sz="5000" b="1" dirty="0" smtClean="0">
                <a:latin typeface="Times New Roman" panose="02020603050405020304" pitchFamily="18" charset="0"/>
                <a:cs typeface="Times New Roman" panose="02020603050405020304" pitchFamily="18" charset="0"/>
              </a:rPr>
              <a:t>BALANCE DE MATERIALES</a:t>
            </a:r>
            <a:endParaRPr lang="es-MX" sz="5000" b="1" dirty="0">
              <a:latin typeface="Times New Roman" panose="02020603050405020304" pitchFamily="18" charset="0"/>
              <a:cs typeface="Times New Roman" panose="02020603050405020304" pitchFamily="18" charset="0"/>
            </a:endParaRPr>
          </a:p>
        </p:txBody>
      </p:sp>
      <p:cxnSp>
        <p:nvCxnSpPr>
          <p:cNvPr id="7" name="Conector recto 6"/>
          <p:cNvCxnSpPr>
            <a:stCxn id="5" idx="2"/>
          </p:cNvCxnSpPr>
          <p:nvPr/>
        </p:nvCxnSpPr>
        <p:spPr>
          <a:xfrm>
            <a:off x="6135757" y="981044"/>
            <a:ext cx="0" cy="5876956"/>
          </a:xfrm>
          <a:prstGeom prst="line">
            <a:avLst/>
          </a:prstGeom>
          <a:ln w="28575">
            <a:solidFill>
              <a:srgbClr val="00FF00"/>
            </a:solidFill>
            <a:prstDash val="dashDot"/>
          </a:ln>
        </p:spPr>
        <p:style>
          <a:lnRef idx="1">
            <a:schemeClr val="accent1"/>
          </a:lnRef>
          <a:fillRef idx="0">
            <a:schemeClr val="accent1"/>
          </a:fillRef>
          <a:effectRef idx="0">
            <a:schemeClr val="accent1"/>
          </a:effectRef>
          <a:fontRef idx="minor">
            <a:schemeClr val="tx1"/>
          </a:fontRef>
        </p:style>
      </p:cxnSp>
      <p:sp>
        <p:nvSpPr>
          <p:cNvPr id="9" name="Rectángulo redondeado 8"/>
          <p:cNvSpPr/>
          <p:nvPr/>
        </p:nvSpPr>
        <p:spPr>
          <a:xfrm>
            <a:off x="824248" y="1275008"/>
            <a:ext cx="1996225" cy="528034"/>
          </a:xfrm>
          <a:prstGeom prst="roundRect">
            <a:avLst/>
          </a:prstGeom>
          <a:solidFill>
            <a:schemeClr val="accent6">
              <a:lumMod val="20000"/>
              <a:lumOff val="8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tx1"/>
                </a:solidFill>
              </a:rPr>
              <a:t>T2</a:t>
            </a:r>
            <a:endParaRPr lang="es-EC" sz="3200" b="1" dirty="0">
              <a:solidFill>
                <a:schemeClr val="tx1"/>
              </a:solidFill>
            </a:endParaRPr>
          </a:p>
        </p:txBody>
      </p:sp>
      <p:sp>
        <p:nvSpPr>
          <p:cNvPr id="10" name="Rectángulo redondeado 9"/>
          <p:cNvSpPr/>
          <p:nvPr/>
        </p:nvSpPr>
        <p:spPr>
          <a:xfrm>
            <a:off x="6786046" y="1275008"/>
            <a:ext cx="1996225" cy="528034"/>
          </a:xfrm>
          <a:prstGeom prst="roundRect">
            <a:avLst/>
          </a:prstGeom>
          <a:solidFill>
            <a:schemeClr val="accent6">
              <a:lumMod val="20000"/>
              <a:lumOff val="8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tx1"/>
                </a:solidFill>
              </a:rPr>
              <a:t>T5</a:t>
            </a:r>
            <a:endParaRPr lang="es-EC" sz="3200" b="1" dirty="0">
              <a:solidFill>
                <a:schemeClr val="tx1"/>
              </a:solidFill>
            </a:endParaRPr>
          </a:p>
        </p:txBody>
      </p:sp>
      <p:pic>
        <p:nvPicPr>
          <p:cNvPr id="4" name="Imagen 3"/>
          <p:cNvPicPr>
            <a:picLocks noChangeAspect="1"/>
          </p:cNvPicPr>
          <p:nvPr/>
        </p:nvPicPr>
        <p:blipFill>
          <a:blip r:embed="rId2"/>
          <a:stretch>
            <a:fillRect/>
          </a:stretch>
        </p:blipFill>
        <p:spPr>
          <a:xfrm>
            <a:off x="6348078" y="1919272"/>
            <a:ext cx="5577760" cy="4842136"/>
          </a:xfrm>
          <a:prstGeom prst="rect">
            <a:avLst/>
          </a:prstGeom>
        </p:spPr>
      </p:pic>
      <p:pic>
        <p:nvPicPr>
          <p:cNvPr id="6" name="Imagen 5"/>
          <p:cNvPicPr>
            <a:picLocks noChangeAspect="1"/>
          </p:cNvPicPr>
          <p:nvPr/>
        </p:nvPicPr>
        <p:blipFill>
          <a:blip r:embed="rId3"/>
          <a:stretch>
            <a:fillRect/>
          </a:stretch>
        </p:blipFill>
        <p:spPr>
          <a:xfrm>
            <a:off x="184016" y="2097006"/>
            <a:ext cx="5845581" cy="4664402"/>
          </a:xfrm>
          <a:prstGeom prst="rect">
            <a:avLst/>
          </a:prstGeom>
        </p:spPr>
      </p:pic>
    </p:spTree>
    <p:extLst>
      <p:ext uri="{BB962C8B-B14F-4D97-AF65-F5344CB8AC3E}">
        <p14:creationId xmlns:p14="http://schemas.microsoft.com/office/powerpoint/2010/main" val="288561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5287" y="119270"/>
            <a:ext cx="12722087" cy="861774"/>
          </a:xfrm>
          <a:prstGeom prst="rect">
            <a:avLst/>
          </a:prstGeom>
          <a:noFill/>
        </p:spPr>
        <p:txBody>
          <a:bodyPr wrap="square" rtlCol="0">
            <a:spAutoFit/>
          </a:bodyPr>
          <a:lstStyle/>
          <a:p>
            <a:pPr algn="ctr"/>
            <a:r>
              <a:rPr lang="es-MX" sz="5000" b="1" dirty="0" smtClean="0">
                <a:latin typeface="Times New Roman" panose="02020603050405020304" pitchFamily="18" charset="0"/>
                <a:cs typeface="Times New Roman" panose="02020603050405020304" pitchFamily="18" charset="0"/>
              </a:rPr>
              <a:t>BALANCE DE MATERIALES</a:t>
            </a:r>
            <a:endParaRPr lang="es-MX" sz="5000" b="1" dirty="0">
              <a:latin typeface="Times New Roman" panose="02020603050405020304" pitchFamily="18" charset="0"/>
              <a:cs typeface="Times New Roman" panose="02020603050405020304" pitchFamily="18" charset="0"/>
            </a:endParaRPr>
          </a:p>
        </p:txBody>
      </p:sp>
      <p:cxnSp>
        <p:nvCxnSpPr>
          <p:cNvPr id="7" name="Conector recto 6"/>
          <p:cNvCxnSpPr>
            <a:stCxn id="5" idx="2"/>
          </p:cNvCxnSpPr>
          <p:nvPr/>
        </p:nvCxnSpPr>
        <p:spPr>
          <a:xfrm>
            <a:off x="6135757" y="981044"/>
            <a:ext cx="0" cy="5876956"/>
          </a:xfrm>
          <a:prstGeom prst="line">
            <a:avLst/>
          </a:prstGeom>
          <a:ln w="28575">
            <a:solidFill>
              <a:srgbClr val="00FF00"/>
            </a:solidFill>
            <a:prstDash val="dashDot"/>
          </a:ln>
        </p:spPr>
        <p:style>
          <a:lnRef idx="1">
            <a:schemeClr val="accent1"/>
          </a:lnRef>
          <a:fillRef idx="0">
            <a:schemeClr val="accent1"/>
          </a:fillRef>
          <a:effectRef idx="0">
            <a:schemeClr val="accent1"/>
          </a:effectRef>
          <a:fontRef idx="minor">
            <a:schemeClr val="tx1"/>
          </a:fontRef>
        </p:style>
      </p:cxnSp>
      <p:sp>
        <p:nvSpPr>
          <p:cNvPr id="9" name="Rectángulo redondeado 8"/>
          <p:cNvSpPr/>
          <p:nvPr/>
        </p:nvSpPr>
        <p:spPr>
          <a:xfrm>
            <a:off x="824248" y="1275008"/>
            <a:ext cx="1996225" cy="528034"/>
          </a:xfrm>
          <a:prstGeom prst="roundRect">
            <a:avLst/>
          </a:prstGeom>
          <a:solidFill>
            <a:schemeClr val="accent6">
              <a:lumMod val="20000"/>
              <a:lumOff val="8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tx1"/>
                </a:solidFill>
              </a:rPr>
              <a:t>T3</a:t>
            </a:r>
            <a:endParaRPr lang="es-EC" sz="3200" b="1" dirty="0">
              <a:solidFill>
                <a:schemeClr val="tx1"/>
              </a:solidFill>
            </a:endParaRPr>
          </a:p>
        </p:txBody>
      </p:sp>
      <p:sp>
        <p:nvSpPr>
          <p:cNvPr id="10" name="Rectángulo redondeado 9"/>
          <p:cNvSpPr/>
          <p:nvPr/>
        </p:nvSpPr>
        <p:spPr>
          <a:xfrm>
            <a:off x="6786046" y="1275008"/>
            <a:ext cx="1996225" cy="528034"/>
          </a:xfrm>
          <a:prstGeom prst="roundRect">
            <a:avLst/>
          </a:prstGeom>
          <a:solidFill>
            <a:schemeClr val="accent6">
              <a:lumMod val="20000"/>
              <a:lumOff val="8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tx1"/>
                </a:solidFill>
              </a:rPr>
              <a:t>T6</a:t>
            </a:r>
            <a:endParaRPr lang="es-EC" sz="3200" b="1" dirty="0">
              <a:solidFill>
                <a:schemeClr val="tx1"/>
              </a:solidFill>
            </a:endParaRPr>
          </a:p>
        </p:txBody>
      </p:sp>
      <p:pic>
        <p:nvPicPr>
          <p:cNvPr id="8" name="Imagen 7"/>
          <p:cNvPicPr>
            <a:picLocks noChangeAspect="1"/>
          </p:cNvPicPr>
          <p:nvPr/>
        </p:nvPicPr>
        <p:blipFill>
          <a:blip r:embed="rId2"/>
          <a:stretch>
            <a:fillRect/>
          </a:stretch>
        </p:blipFill>
        <p:spPr>
          <a:xfrm>
            <a:off x="6615313" y="2097006"/>
            <a:ext cx="5231200" cy="4368188"/>
          </a:xfrm>
          <a:prstGeom prst="rect">
            <a:avLst/>
          </a:prstGeom>
        </p:spPr>
      </p:pic>
      <p:pic>
        <p:nvPicPr>
          <p:cNvPr id="11" name="Imagen 10"/>
          <p:cNvPicPr>
            <a:picLocks noChangeAspect="1"/>
          </p:cNvPicPr>
          <p:nvPr/>
        </p:nvPicPr>
        <p:blipFill>
          <a:blip r:embed="rId3"/>
          <a:stretch>
            <a:fillRect/>
          </a:stretch>
        </p:blipFill>
        <p:spPr>
          <a:xfrm>
            <a:off x="522227" y="2097006"/>
            <a:ext cx="5133975" cy="4368188"/>
          </a:xfrm>
          <a:prstGeom prst="rect">
            <a:avLst/>
          </a:prstGeom>
        </p:spPr>
      </p:pic>
    </p:spTree>
    <p:extLst>
      <p:ext uri="{BB962C8B-B14F-4D97-AF65-F5344CB8AC3E}">
        <p14:creationId xmlns:p14="http://schemas.microsoft.com/office/powerpoint/2010/main" val="179597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RESULTADOS Y DISCUSIONES </a:t>
            </a:r>
          </a:p>
        </p:txBody>
      </p:sp>
      <p:sp>
        <p:nvSpPr>
          <p:cNvPr id="5" name="2 CuadroTexto"/>
          <p:cNvSpPr txBox="1"/>
          <p:nvPr/>
        </p:nvSpPr>
        <p:spPr>
          <a:xfrm>
            <a:off x="278296" y="1131182"/>
            <a:ext cx="2200798" cy="769441"/>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A</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(Variedades</a:t>
            </a:r>
            <a:r>
              <a:rPr lang="es-EC" sz="1600" dirty="0">
                <a:latin typeface="Arial" panose="020B0604020202020204" pitchFamily="34" charset="0"/>
                <a:cs typeface="Arial" panose="020B0604020202020204" pitchFamily="34" charset="0"/>
              </a:rPr>
              <a:t>)</a:t>
            </a:r>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239659" y="2068050"/>
            <a:ext cx="6302808" cy="4706896"/>
          </a:xfrm>
          <a:prstGeom prst="rect">
            <a:avLst/>
          </a:prstGeom>
          <a:ln>
            <a:solidFill>
              <a:schemeClr val="tx1"/>
            </a:solidFill>
          </a:ln>
        </p:spPr>
      </p:pic>
      <p:sp>
        <p:nvSpPr>
          <p:cNvPr id="9" name="2 CuadroTexto"/>
          <p:cNvSpPr txBox="1"/>
          <p:nvPr/>
        </p:nvSpPr>
        <p:spPr>
          <a:xfrm>
            <a:off x="7109138" y="2068050"/>
            <a:ext cx="4546242" cy="1893339"/>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50000"/>
              </a:lnSpc>
            </a:pPr>
            <a:r>
              <a:rPr lang="es-EC" sz="1600" dirty="0">
                <a:latin typeface="Arial" panose="020B0604020202020204" pitchFamily="34" charset="0"/>
                <a:cs typeface="Arial" panose="020B0604020202020204" pitchFamily="34" charset="0"/>
              </a:rPr>
              <a:t>(</a:t>
            </a:r>
            <a:r>
              <a:rPr lang="es-EC" sz="1600" dirty="0" err="1">
                <a:latin typeface="Arial" panose="020B0604020202020204" pitchFamily="34" charset="0"/>
                <a:cs typeface="Arial" panose="020B0604020202020204" pitchFamily="34" charset="0"/>
              </a:rPr>
              <a:t>Balseca</a:t>
            </a:r>
            <a:r>
              <a:rPr lang="es-EC" sz="1600" dirty="0">
                <a:latin typeface="Arial" panose="020B0604020202020204" pitchFamily="34" charset="0"/>
                <a:cs typeface="Arial" panose="020B0604020202020204" pitchFamily="34" charset="0"/>
              </a:rPr>
              <a:t> &amp; Rivadeneira, 2013) dónde demostraron que el ají que alcanza rendimientos considerablemente mayores es el ají variedad habanero </a:t>
            </a:r>
            <a:r>
              <a:rPr lang="es-EC" sz="1600" dirty="0" smtClean="0">
                <a:latin typeface="Arial" panose="020B0604020202020204" pitchFamily="34" charset="0"/>
                <a:cs typeface="Arial" panose="020B0604020202020204" pitchFamily="34" charset="0"/>
              </a:rPr>
              <a:t>de rendimiento </a:t>
            </a:r>
            <a:r>
              <a:rPr lang="es-EC" sz="1600" dirty="0">
                <a:latin typeface="Arial" panose="020B0604020202020204" pitchFamily="34" charset="0"/>
                <a:cs typeface="Arial" panose="020B0604020202020204" pitchFamily="34" charset="0"/>
              </a:rPr>
              <a:t>en la </a:t>
            </a:r>
            <a:r>
              <a:rPr lang="es-EC" sz="1600" dirty="0" smtClean="0">
                <a:latin typeface="Arial" panose="020B0604020202020204" pitchFamily="34" charset="0"/>
                <a:cs typeface="Arial" panose="020B0604020202020204" pitchFamily="34" charset="0"/>
              </a:rPr>
              <a:t>media.</a:t>
            </a:r>
            <a:endParaRPr lang="es-EC" sz="1600" dirty="0">
              <a:latin typeface="Arial" panose="020B0604020202020204" pitchFamily="34" charset="0"/>
              <a:cs typeface="Arial" panose="020B0604020202020204" pitchFamily="34" charset="0"/>
            </a:endParaRPr>
          </a:p>
        </p:txBody>
      </p:sp>
      <p:sp>
        <p:nvSpPr>
          <p:cNvPr id="10" name="2 CuadroTexto"/>
          <p:cNvSpPr txBox="1"/>
          <p:nvPr/>
        </p:nvSpPr>
        <p:spPr>
          <a:xfrm>
            <a:off x="7109138" y="4553170"/>
            <a:ext cx="4546242" cy="1938992"/>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50000"/>
              </a:lnSpc>
            </a:pPr>
            <a:r>
              <a:rPr lang="es-EC" sz="1600" dirty="0" smtClean="0">
                <a:latin typeface="Arial" panose="020B0604020202020204" pitchFamily="34" charset="0"/>
                <a:cs typeface="Arial" panose="020B0604020202020204" pitchFamily="34" charset="0"/>
              </a:rPr>
              <a:t>(</a:t>
            </a:r>
            <a:r>
              <a:rPr lang="es-EC" sz="1600" dirty="0" err="1" smtClean="0">
                <a:latin typeface="Arial" panose="020B0604020202020204" pitchFamily="34" charset="0"/>
                <a:cs typeface="Arial" panose="020B0604020202020204" pitchFamily="34" charset="0"/>
              </a:rPr>
              <a:t>Velazques</a:t>
            </a:r>
            <a:r>
              <a:rPr lang="es-EC" sz="1600" dirty="0">
                <a:latin typeface="Arial" panose="020B0604020202020204" pitchFamily="34" charset="0"/>
                <a:cs typeface="Arial" panose="020B0604020202020204" pitchFamily="34" charset="0"/>
              </a:rPr>
              <a:t>, Miranda, </a:t>
            </a:r>
            <a:r>
              <a:rPr lang="es-EC" sz="1600" dirty="0" err="1">
                <a:latin typeface="Arial" panose="020B0604020202020204" pitchFamily="34" charset="0"/>
                <a:cs typeface="Arial" panose="020B0604020202020204" pitchFamily="34" charset="0"/>
              </a:rPr>
              <a:t>Monforte</a:t>
            </a:r>
            <a:r>
              <a:rPr lang="es-EC" sz="1600" dirty="0">
                <a:latin typeface="Arial" panose="020B0604020202020204" pitchFamily="34" charset="0"/>
                <a:cs typeface="Arial" panose="020B0604020202020204" pitchFamily="34" charset="0"/>
              </a:rPr>
              <a:t>, </a:t>
            </a:r>
            <a:r>
              <a:rPr lang="es-EC" sz="1600" dirty="0" err="1">
                <a:latin typeface="Arial" panose="020B0604020202020204" pitchFamily="34" charset="0"/>
                <a:cs typeface="Arial" panose="020B0604020202020204" pitchFamily="34" charset="0"/>
              </a:rPr>
              <a:t>Velazques</a:t>
            </a:r>
            <a:r>
              <a:rPr lang="es-EC" sz="1600" dirty="0">
                <a:latin typeface="Arial" panose="020B0604020202020204" pitchFamily="34" charset="0"/>
                <a:cs typeface="Arial" panose="020B0604020202020204" pitchFamily="34" charset="0"/>
              </a:rPr>
              <a:t>, &amp; Nieto, 2007) </a:t>
            </a:r>
            <a:r>
              <a:rPr lang="es-EC" sz="1600" dirty="0" smtClean="0">
                <a:latin typeface="Arial" panose="020B0604020202020204" pitchFamily="34" charset="0"/>
                <a:cs typeface="Arial" panose="020B0604020202020204" pitchFamily="34" charset="0"/>
              </a:rPr>
              <a:t>señalan </a:t>
            </a:r>
            <a:r>
              <a:rPr lang="es-EC" sz="1600" dirty="0">
                <a:latin typeface="Arial" panose="020B0604020202020204" pitchFamily="34" charset="0"/>
                <a:cs typeface="Arial" panose="020B0604020202020204" pitchFamily="34" charset="0"/>
              </a:rPr>
              <a:t>que el rendimiento de extracción de compuestos activos de origen vegetal </a:t>
            </a:r>
            <a:r>
              <a:rPr lang="es-EC" sz="1600" dirty="0" smtClean="0">
                <a:latin typeface="Arial" panose="020B0604020202020204" pitchFamily="34" charset="0"/>
                <a:cs typeface="Arial" panose="020B0604020202020204" pitchFamily="34" charset="0"/>
              </a:rPr>
              <a:t>se encuentra sujeto a factores internos y externos.</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186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RESULTADOS Y DISCUSIONES </a:t>
            </a:r>
          </a:p>
        </p:txBody>
      </p:sp>
      <p:sp>
        <p:nvSpPr>
          <p:cNvPr id="5" name="2 CuadroTexto"/>
          <p:cNvSpPr txBox="1"/>
          <p:nvPr/>
        </p:nvSpPr>
        <p:spPr>
          <a:xfrm>
            <a:off x="278296" y="1131182"/>
            <a:ext cx="2200798" cy="769441"/>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A</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(Variedades</a:t>
            </a:r>
            <a:r>
              <a:rPr lang="es-EC" sz="1600" dirty="0">
                <a:latin typeface="Arial" panose="020B0604020202020204" pitchFamily="34" charset="0"/>
                <a:cs typeface="Arial" panose="020B0604020202020204" pitchFamily="34" charset="0"/>
              </a:rPr>
              <a:t>)</a:t>
            </a:r>
          </a:p>
        </p:txBody>
      </p:sp>
      <p:pic>
        <p:nvPicPr>
          <p:cNvPr id="6" name="Marcador de contenido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78296" y="2258017"/>
            <a:ext cx="6058110" cy="4310208"/>
          </a:xfrm>
          <a:prstGeom prst="rect">
            <a:avLst/>
          </a:prstGeom>
          <a:ln>
            <a:solidFill>
              <a:schemeClr val="tx1"/>
            </a:solidFill>
          </a:ln>
        </p:spPr>
      </p:pic>
      <p:sp>
        <p:nvSpPr>
          <p:cNvPr id="8" name="2 CuadroTexto"/>
          <p:cNvSpPr txBox="1"/>
          <p:nvPr/>
        </p:nvSpPr>
        <p:spPr>
          <a:xfrm>
            <a:off x="7070503" y="4226150"/>
            <a:ext cx="4434536" cy="1524007"/>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50000"/>
              </a:lnSpc>
            </a:pPr>
            <a:r>
              <a:rPr lang="es-EC" sz="1600" dirty="0">
                <a:latin typeface="Arial" panose="020B0604020202020204" pitchFamily="34" charset="0"/>
                <a:ea typeface="Calibri" panose="020F0502020204030204" pitchFamily="34" charset="0"/>
              </a:rPr>
              <a:t>(</a:t>
            </a:r>
            <a:r>
              <a:rPr lang="es-EC" sz="1600" dirty="0" err="1">
                <a:latin typeface="Arial" panose="020B0604020202020204" pitchFamily="34" charset="0"/>
                <a:ea typeface="Calibri" panose="020F0502020204030204" pitchFamily="34" charset="0"/>
              </a:rPr>
              <a:t>Nuñez</a:t>
            </a:r>
            <a:r>
              <a:rPr lang="es-EC" sz="1600" dirty="0">
                <a:latin typeface="Arial" panose="020B0604020202020204" pitchFamily="34" charset="0"/>
                <a:ea typeface="Calibri" panose="020F0502020204030204" pitchFamily="34" charset="0"/>
              </a:rPr>
              <a:t>, Gil, &amp; Costa, 2003), </a:t>
            </a:r>
            <a:r>
              <a:rPr lang="es-EC" sz="1600" dirty="0" smtClean="0">
                <a:latin typeface="Arial" panose="020B0604020202020204" pitchFamily="34" charset="0"/>
                <a:ea typeface="Calibri" panose="020F0502020204030204" pitchFamily="34" charset="0"/>
              </a:rPr>
              <a:t>mencionan que el </a:t>
            </a:r>
            <a:r>
              <a:rPr lang="es-EC" sz="1600" dirty="0">
                <a:latin typeface="Arial" panose="020B0604020202020204" pitchFamily="34" charset="0"/>
                <a:ea typeface="Calibri" panose="020F0502020204030204" pitchFamily="34" charset="0"/>
              </a:rPr>
              <a:t>contenido de </a:t>
            </a:r>
            <a:r>
              <a:rPr lang="es-EC" sz="1600" dirty="0" err="1">
                <a:latin typeface="Arial" panose="020B0604020202020204" pitchFamily="34" charset="0"/>
                <a:ea typeface="Calibri" panose="020F0502020204030204" pitchFamily="34" charset="0"/>
              </a:rPr>
              <a:t>capsaicina</a:t>
            </a:r>
            <a:r>
              <a:rPr lang="es-EC" sz="1600" dirty="0">
                <a:latin typeface="Arial" panose="020B0604020202020204" pitchFamily="34" charset="0"/>
                <a:ea typeface="Calibri" panose="020F0502020204030204" pitchFamily="34" charset="0"/>
              </a:rPr>
              <a:t> varía directamente con la temperatura en la que son cultivados los </a:t>
            </a:r>
            <a:r>
              <a:rPr lang="es-EC" sz="1600" dirty="0" smtClean="0">
                <a:latin typeface="Arial" panose="020B0604020202020204" pitchFamily="34" charset="0"/>
                <a:ea typeface="Calibri" panose="020F0502020204030204" pitchFamily="34" charset="0"/>
              </a:rPr>
              <a:t>frutos.</a:t>
            </a:r>
          </a:p>
        </p:txBody>
      </p:sp>
      <p:sp>
        <p:nvSpPr>
          <p:cNvPr id="3" name="Rectángulo 2"/>
          <p:cNvSpPr/>
          <p:nvPr/>
        </p:nvSpPr>
        <p:spPr>
          <a:xfrm>
            <a:off x="3048000" y="3105835"/>
            <a:ext cx="6096000" cy="369332"/>
          </a:xfrm>
          <a:prstGeom prst="rect">
            <a:avLst/>
          </a:prstGeom>
        </p:spPr>
        <p:txBody>
          <a:bodyPr>
            <a:spAutoFit/>
          </a:bodyPr>
          <a:lstStyle/>
          <a:p>
            <a:endParaRPr lang="es-EC" dirty="0"/>
          </a:p>
        </p:txBody>
      </p:sp>
      <p:sp>
        <p:nvSpPr>
          <p:cNvPr id="9" name="2 CuadroTexto"/>
          <p:cNvSpPr txBox="1"/>
          <p:nvPr/>
        </p:nvSpPr>
        <p:spPr>
          <a:xfrm>
            <a:off x="7070503" y="2274838"/>
            <a:ext cx="4434536" cy="1569660"/>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50000"/>
              </a:lnSpc>
            </a:pPr>
            <a:r>
              <a:rPr lang="es-EC" sz="1600" dirty="0" smtClean="0">
                <a:latin typeface="Arial" panose="020B0604020202020204" pitchFamily="34" charset="0"/>
                <a:ea typeface="Calibri" panose="020F0502020204030204" pitchFamily="34" charset="0"/>
              </a:rPr>
              <a:t>(</a:t>
            </a:r>
            <a:r>
              <a:rPr lang="es-EC" sz="1600" dirty="0" err="1" smtClean="0">
                <a:latin typeface="Arial" panose="020B0604020202020204" pitchFamily="34" charset="0"/>
                <a:ea typeface="Calibri" panose="020F0502020204030204" pitchFamily="34" charset="0"/>
              </a:rPr>
              <a:t>Balseca</a:t>
            </a:r>
            <a:r>
              <a:rPr lang="es-EC" sz="1600" dirty="0" smtClean="0">
                <a:latin typeface="Arial" panose="020B0604020202020204" pitchFamily="34" charset="0"/>
                <a:ea typeface="Calibri" panose="020F0502020204030204" pitchFamily="34" charset="0"/>
              </a:rPr>
              <a:t> </a:t>
            </a:r>
            <a:r>
              <a:rPr lang="es-EC" sz="1600" dirty="0">
                <a:latin typeface="Arial" panose="020B0604020202020204" pitchFamily="34" charset="0"/>
                <a:ea typeface="Calibri" panose="020F0502020204030204" pitchFamily="34" charset="0"/>
              </a:rPr>
              <a:t>&amp; Rivadeneira, 2013) </a:t>
            </a:r>
            <a:r>
              <a:rPr lang="es-EC" sz="1600" dirty="0" smtClean="0">
                <a:latin typeface="Arial" panose="020B0604020202020204" pitchFamily="34" charset="0"/>
                <a:ea typeface="Calibri" panose="020F0502020204030204" pitchFamily="34" charset="0"/>
              </a:rPr>
              <a:t>obtuvieron </a:t>
            </a:r>
            <a:r>
              <a:rPr lang="es-EC" sz="1600" dirty="0">
                <a:latin typeface="Arial" panose="020B0604020202020204" pitchFamily="34" charset="0"/>
                <a:ea typeface="Calibri" panose="020F0502020204030204" pitchFamily="34" charset="0"/>
              </a:rPr>
              <a:t>valores de 1,134 A </a:t>
            </a:r>
            <a:r>
              <a:rPr lang="es-EC" sz="1600" dirty="0" smtClean="0">
                <a:latin typeface="Arial" panose="020B0604020202020204" pitchFamily="34" charset="0"/>
                <a:ea typeface="Calibri" panose="020F0502020204030204" pitchFamily="34" charset="0"/>
              </a:rPr>
              <a:t>en oleorresina de ají </a:t>
            </a:r>
            <a:r>
              <a:rPr lang="es-EC" sz="1600" dirty="0" err="1" smtClean="0">
                <a:latin typeface="Arial" panose="020B0604020202020204" pitchFamily="34" charset="0"/>
                <a:ea typeface="Calibri" panose="020F0502020204030204" pitchFamily="34" charset="0"/>
              </a:rPr>
              <a:t>var</a:t>
            </a:r>
            <a:r>
              <a:rPr lang="es-EC" sz="1600" dirty="0" smtClean="0">
                <a:latin typeface="Arial" panose="020B0604020202020204" pitchFamily="34" charset="0"/>
                <a:ea typeface="Calibri" panose="020F0502020204030204" pitchFamily="34" charset="0"/>
              </a:rPr>
              <a:t>. Habanero, siendo este valor superior </a:t>
            </a:r>
            <a:r>
              <a:rPr lang="es-EC" sz="1600" dirty="0">
                <a:latin typeface="Arial" panose="020B0604020202020204" pitchFamily="34" charset="0"/>
                <a:ea typeface="Calibri" panose="020F0502020204030204" pitchFamily="34" charset="0"/>
              </a:rPr>
              <a:t>a las otras variedades en estudio</a:t>
            </a:r>
            <a:endParaRPr lang="es-EC" sz="1600" dirty="0"/>
          </a:p>
        </p:txBody>
      </p:sp>
    </p:spTree>
    <p:extLst>
      <p:ext uri="{BB962C8B-B14F-4D97-AF65-F5344CB8AC3E}">
        <p14:creationId xmlns:p14="http://schemas.microsoft.com/office/powerpoint/2010/main" val="2891957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RESULTADOS Y DISCUSIONES </a:t>
            </a:r>
          </a:p>
        </p:txBody>
      </p:sp>
      <p:sp>
        <p:nvSpPr>
          <p:cNvPr id="5" name="2 CuadroTexto"/>
          <p:cNvSpPr txBox="1"/>
          <p:nvPr/>
        </p:nvSpPr>
        <p:spPr>
          <a:xfrm>
            <a:off x="278296" y="1131182"/>
            <a:ext cx="2200798" cy="769441"/>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A</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(Variedades</a:t>
            </a:r>
            <a:r>
              <a:rPr lang="es-EC" sz="1600" dirty="0">
                <a:latin typeface="Arial" panose="020B0604020202020204" pitchFamily="34" charset="0"/>
                <a:cs typeface="Arial" panose="020B0604020202020204" pitchFamily="34" charset="0"/>
              </a:rPr>
              <a:t>)</a:t>
            </a:r>
          </a:p>
        </p:txBody>
      </p:sp>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278295" y="2196178"/>
            <a:ext cx="6199777" cy="4436442"/>
          </a:xfrm>
          <a:prstGeom prst="rect">
            <a:avLst/>
          </a:prstGeom>
          <a:ln>
            <a:solidFill>
              <a:schemeClr val="tx1"/>
            </a:solidFill>
          </a:ln>
        </p:spPr>
      </p:pic>
      <p:sp>
        <p:nvSpPr>
          <p:cNvPr id="8" name="2 CuadroTexto"/>
          <p:cNvSpPr txBox="1"/>
          <p:nvPr/>
        </p:nvSpPr>
        <p:spPr>
          <a:xfrm>
            <a:off x="7285849" y="2326147"/>
            <a:ext cx="4347366" cy="3539430"/>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0215" indent="457200" algn="just">
              <a:lnSpc>
                <a:spcPct val="200000"/>
              </a:lnSpc>
              <a:spcAft>
                <a:spcPts val="800"/>
              </a:spcAft>
            </a:pPr>
            <a:r>
              <a:rPr lang="es-EC" sz="1600" dirty="0" smtClean="0">
                <a:latin typeface="Arial" panose="020B0604020202020204" pitchFamily="34" charset="0"/>
                <a:ea typeface="Calibri" panose="020F0502020204030204" pitchFamily="34" charset="0"/>
                <a:cs typeface="Times New Roman" panose="02020603050405020304" pitchFamily="18" charset="0"/>
              </a:rPr>
              <a:t>(Moreno</a:t>
            </a:r>
            <a:r>
              <a:rPr lang="es-EC" sz="1600" dirty="0">
                <a:latin typeface="Arial" panose="020B0604020202020204" pitchFamily="34" charset="0"/>
                <a:ea typeface="Calibri" panose="020F0502020204030204" pitchFamily="34" charset="0"/>
                <a:cs typeface="Times New Roman" panose="02020603050405020304" pitchFamily="18" charset="0"/>
              </a:rPr>
              <a:t>, Salcedo, Cárdenas, Hernández, &amp; Núñez, 2012) afirman que la inhibición de crecimiento de hongos en especial del género </a:t>
            </a:r>
            <a:r>
              <a:rPr lang="es-EC" sz="1600" i="1" dirty="0">
                <a:latin typeface="Arial" panose="020B0604020202020204" pitchFamily="34" charset="0"/>
                <a:ea typeface="Calibri" panose="020F0502020204030204" pitchFamily="34" charset="0"/>
                <a:cs typeface="Times New Roman" panose="02020603050405020304" pitchFamily="18" charset="0"/>
              </a:rPr>
              <a:t>Aspergillus</a:t>
            </a:r>
            <a:r>
              <a:rPr lang="es-EC" sz="1600" i="1"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s-EC"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sí es posible e incluso es estadísticamente igual a la inhibición presentada con el fungicida comercial Captan.</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1285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RESULTADOS Y DISCUSIONES </a:t>
            </a:r>
          </a:p>
        </p:txBody>
      </p:sp>
      <p:sp>
        <p:nvSpPr>
          <p:cNvPr id="5" name="2 CuadroTexto"/>
          <p:cNvSpPr txBox="1"/>
          <p:nvPr/>
        </p:nvSpPr>
        <p:spPr>
          <a:xfrm>
            <a:off x="278296" y="1131182"/>
            <a:ext cx="2200798" cy="1015663"/>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B</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(Métodos de extracción)</a:t>
            </a:r>
            <a:endParaRPr lang="es-EC" sz="1600" dirty="0">
              <a:latin typeface="Arial" panose="020B0604020202020204" pitchFamily="34" charset="0"/>
              <a:cs typeface="Arial" panose="020B0604020202020204" pitchFamily="34" charset="0"/>
            </a:endParaRPr>
          </a:p>
        </p:txBody>
      </p:sp>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278296" y="2333588"/>
            <a:ext cx="5710380" cy="4299031"/>
          </a:xfrm>
          <a:prstGeom prst="rect">
            <a:avLst/>
          </a:prstGeom>
          <a:ln>
            <a:solidFill>
              <a:schemeClr val="tx1"/>
            </a:solidFill>
          </a:ln>
        </p:spPr>
      </p:pic>
      <p:sp>
        <p:nvSpPr>
          <p:cNvPr id="8" name="2 CuadroTexto"/>
          <p:cNvSpPr txBox="1"/>
          <p:nvPr/>
        </p:nvSpPr>
        <p:spPr>
          <a:xfrm>
            <a:off x="6993229" y="2333588"/>
            <a:ext cx="4520485" cy="1569660"/>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50000"/>
              </a:lnSpc>
            </a:pPr>
            <a:r>
              <a:rPr lang="es-EC" sz="1600" dirty="0">
                <a:latin typeface="Arial" panose="020B0604020202020204" pitchFamily="34" charset="0"/>
                <a:cs typeface="Arial" panose="020B0604020202020204" pitchFamily="34" charset="0"/>
              </a:rPr>
              <a:t>(Barbero, Palma, &amp; Barroso, 2006) obtuvieron un rendimiento de 25 cc en una sola extracción calificando al método como el de mejor rendimiento.</a:t>
            </a:r>
          </a:p>
        </p:txBody>
      </p:sp>
    </p:spTree>
    <p:extLst>
      <p:ext uri="{BB962C8B-B14F-4D97-AF65-F5344CB8AC3E}">
        <p14:creationId xmlns:p14="http://schemas.microsoft.com/office/powerpoint/2010/main" val="50137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RESULTADOS Y DISCUSIONES </a:t>
            </a:r>
          </a:p>
        </p:txBody>
      </p:sp>
      <p:sp>
        <p:nvSpPr>
          <p:cNvPr id="5" name="2 CuadroTexto"/>
          <p:cNvSpPr txBox="1"/>
          <p:nvPr/>
        </p:nvSpPr>
        <p:spPr>
          <a:xfrm>
            <a:off x="278296" y="1131182"/>
            <a:ext cx="2200798" cy="1015663"/>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B</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(Métodos de extracción)</a:t>
            </a:r>
            <a:endParaRPr lang="es-EC" sz="1600" dirty="0">
              <a:latin typeface="Arial" panose="020B0604020202020204" pitchFamily="34" charset="0"/>
              <a:cs typeface="Arial"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278296" y="2424377"/>
            <a:ext cx="5761896" cy="4195364"/>
          </a:xfrm>
          <a:prstGeom prst="rect">
            <a:avLst/>
          </a:prstGeom>
          <a:ln>
            <a:solidFill>
              <a:schemeClr val="tx1"/>
            </a:solidFill>
          </a:ln>
        </p:spPr>
      </p:pic>
      <p:sp>
        <p:nvSpPr>
          <p:cNvPr id="8" name="2 CuadroTexto"/>
          <p:cNvSpPr txBox="1"/>
          <p:nvPr/>
        </p:nvSpPr>
        <p:spPr>
          <a:xfrm>
            <a:off x="6993229" y="2333588"/>
            <a:ext cx="4520485" cy="1938992"/>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50000"/>
              </a:lnSpc>
            </a:pPr>
            <a:r>
              <a:rPr lang="es-EC" sz="1600" dirty="0">
                <a:latin typeface="Arial" panose="020B0604020202020204" pitchFamily="34" charset="0"/>
                <a:cs typeface="Arial" panose="020B0604020202020204" pitchFamily="34" charset="0"/>
              </a:rPr>
              <a:t>(</a:t>
            </a:r>
            <a:r>
              <a:rPr lang="es-EC" sz="1600" dirty="0" err="1">
                <a:latin typeface="Arial" panose="020B0604020202020204" pitchFamily="34" charset="0"/>
                <a:cs typeface="Arial" panose="020B0604020202020204" pitchFamily="34" charset="0"/>
              </a:rPr>
              <a:t>Balseca</a:t>
            </a:r>
            <a:r>
              <a:rPr lang="es-EC" sz="1600" dirty="0">
                <a:latin typeface="Arial" panose="020B0604020202020204" pitchFamily="34" charset="0"/>
                <a:cs typeface="Arial" panose="020B0604020202020204" pitchFamily="34" charset="0"/>
              </a:rPr>
              <a:t> &amp; Rivadeneira, 2013) mencionan que el método de maceración alcohólica no es el mejor ya que presenta alta variabilidad en el contenido de </a:t>
            </a:r>
            <a:r>
              <a:rPr lang="es-EC" sz="1600" dirty="0" err="1">
                <a:latin typeface="Arial" panose="020B0604020202020204" pitchFamily="34" charset="0"/>
                <a:cs typeface="Arial" panose="020B0604020202020204" pitchFamily="34" charset="0"/>
              </a:rPr>
              <a:t>capsaicina</a:t>
            </a:r>
            <a:r>
              <a:rPr lang="es-EC" sz="1600" dirty="0">
                <a:latin typeface="Arial" panose="020B0604020202020204" pitchFamily="34" charset="0"/>
                <a:cs typeface="Arial" panose="020B0604020202020204" pitchFamily="34" charset="0"/>
              </a:rPr>
              <a:t> esto dependen del tipo solvente y otros factores </a:t>
            </a:r>
            <a:r>
              <a:rPr lang="es-EC" sz="1600" dirty="0" smtClean="0">
                <a:latin typeface="Arial" panose="020B0604020202020204" pitchFamily="34" charset="0"/>
                <a:cs typeface="Arial" panose="020B0604020202020204" pitchFamily="34" charset="0"/>
              </a:rPr>
              <a:t>externos.</a:t>
            </a:r>
            <a:endParaRPr lang="es-EC" sz="1600" dirty="0">
              <a:latin typeface="Arial" panose="020B0604020202020204" pitchFamily="34" charset="0"/>
              <a:cs typeface="Arial" panose="020B0604020202020204" pitchFamily="34" charset="0"/>
            </a:endParaRPr>
          </a:p>
        </p:txBody>
      </p:sp>
      <p:sp>
        <p:nvSpPr>
          <p:cNvPr id="9" name="2 CuadroTexto"/>
          <p:cNvSpPr txBox="1"/>
          <p:nvPr/>
        </p:nvSpPr>
        <p:spPr>
          <a:xfrm>
            <a:off x="6993228" y="4505490"/>
            <a:ext cx="4520485" cy="1499065"/>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0215" indent="457200" algn="just">
              <a:lnSpc>
                <a:spcPct val="200000"/>
              </a:lnSpc>
              <a:spcAft>
                <a:spcPts val="800"/>
              </a:spcAft>
            </a:pPr>
            <a:r>
              <a:rPr lang="es-EC" sz="1600" dirty="0">
                <a:latin typeface="Arial" panose="020B0604020202020204" pitchFamily="34" charset="0"/>
                <a:ea typeface="Calibri" panose="020F0502020204030204" pitchFamily="34" charset="0"/>
                <a:cs typeface="Times New Roman" panose="02020603050405020304" pitchFamily="18" charset="0"/>
              </a:rPr>
              <a:t>(</a:t>
            </a:r>
            <a:r>
              <a:rPr lang="es-EC" sz="1600" dirty="0" err="1">
                <a:latin typeface="Arial" panose="020B0604020202020204" pitchFamily="34" charset="0"/>
                <a:ea typeface="Calibri" panose="020F0502020204030204" pitchFamily="34" charset="0"/>
                <a:cs typeface="Times New Roman" panose="02020603050405020304" pitchFamily="18" charset="0"/>
              </a:rPr>
              <a:t>Chipantiza</a:t>
            </a:r>
            <a:r>
              <a:rPr lang="es-EC" sz="1600" dirty="0">
                <a:latin typeface="Arial" panose="020B0604020202020204" pitchFamily="34" charset="0"/>
                <a:ea typeface="Calibri" panose="020F0502020204030204" pitchFamily="34" charset="0"/>
                <a:cs typeface="Times New Roman" panose="02020603050405020304" pitchFamily="18" charset="0"/>
              </a:rPr>
              <a:t>, 2017) anuncia que la manera más óptima de obtener extractos </a:t>
            </a:r>
            <a:r>
              <a:rPr lang="es-EC" sz="1600" dirty="0" smtClean="0">
                <a:latin typeface="Arial" panose="020B0604020202020204" pitchFamily="34" charset="0"/>
                <a:ea typeface="Calibri" panose="020F0502020204030204" pitchFamily="34" charset="0"/>
                <a:cs typeface="Times New Roman" panose="02020603050405020304" pitchFamily="18" charset="0"/>
              </a:rPr>
              <a:t>es </a:t>
            </a:r>
            <a:r>
              <a:rPr lang="es-EC" sz="1600" dirty="0">
                <a:latin typeface="Arial" panose="020B0604020202020204" pitchFamily="34" charset="0"/>
                <a:ea typeface="Calibri" panose="020F0502020204030204" pitchFamily="34" charset="0"/>
                <a:cs typeface="Times New Roman" panose="02020603050405020304" pitchFamily="18" charset="0"/>
              </a:rPr>
              <a:t>el método </a:t>
            </a:r>
            <a:r>
              <a:rPr lang="es-EC" sz="1600" dirty="0" err="1">
                <a:latin typeface="Arial" panose="020B0604020202020204" pitchFamily="34" charset="0"/>
                <a:ea typeface="Calibri" panose="020F0502020204030204" pitchFamily="34" charset="0"/>
                <a:cs typeface="Times New Roman" panose="02020603050405020304" pitchFamily="18" charset="0"/>
              </a:rPr>
              <a:t>soxhlet</a:t>
            </a:r>
            <a:r>
              <a:rPr lang="es-EC" sz="1600" dirty="0">
                <a:latin typeface="Arial" panose="020B0604020202020204" pitchFamily="34" charset="0"/>
                <a:ea typeface="Calibri" panose="020F0502020204030204" pitchFamily="34" charset="0"/>
                <a:cs typeface="Times New Roman" panose="02020603050405020304" pitchFamily="18" charset="0"/>
              </a:rPr>
              <a:t>.</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2498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213490" y="463639"/>
            <a:ext cx="5801722" cy="774786"/>
          </a:xfrm>
          <a:prstGeom prst="rect">
            <a:avLst/>
          </a:prstGeom>
        </p:spPr>
        <p:txBody>
          <a:bodyPr vert="horz" lIns="91440" tIns="45720" rIns="91440" bIns="45720" rtlCol="0" anchor="ct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5400" b="1" dirty="0" smtClean="0">
                <a:solidFill>
                  <a:schemeClr val="tx1"/>
                </a:solidFill>
                <a:latin typeface="Times New Roman" panose="02020603050405020304" pitchFamily="18" charset="0"/>
                <a:cs typeface="Times New Roman" panose="02020603050405020304" pitchFamily="18" charset="0"/>
              </a:rPr>
              <a:t>INTRODUCCIÓN </a:t>
            </a:r>
            <a:endParaRPr lang="es-ES" sz="5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337482392"/>
              </p:ext>
            </p:extLst>
          </p:nvPr>
        </p:nvGraphicFramePr>
        <p:xfrm>
          <a:off x="283336" y="865964"/>
          <a:ext cx="11625330" cy="5766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098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RESULTADOS Y DISCUSIONES </a:t>
            </a:r>
          </a:p>
        </p:txBody>
      </p:sp>
      <p:sp>
        <p:nvSpPr>
          <p:cNvPr id="5" name="2 CuadroTexto"/>
          <p:cNvSpPr txBox="1"/>
          <p:nvPr/>
        </p:nvSpPr>
        <p:spPr>
          <a:xfrm>
            <a:off x="278296" y="1131182"/>
            <a:ext cx="2200798" cy="1015663"/>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B</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(Métodos de extracción)</a:t>
            </a:r>
            <a:endParaRPr lang="es-EC" sz="1600" dirty="0">
              <a:latin typeface="Arial" panose="020B0604020202020204" pitchFamily="34" charset="0"/>
              <a:cs typeface="Arial"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278296" y="2368555"/>
            <a:ext cx="6006594" cy="4199670"/>
          </a:xfrm>
          <a:prstGeom prst="rect">
            <a:avLst/>
          </a:prstGeom>
          <a:ln>
            <a:solidFill>
              <a:schemeClr val="tx1"/>
            </a:solidFill>
          </a:ln>
        </p:spPr>
      </p:pic>
      <p:sp>
        <p:nvSpPr>
          <p:cNvPr id="7" name="2 CuadroTexto"/>
          <p:cNvSpPr txBox="1"/>
          <p:nvPr/>
        </p:nvSpPr>
        <p:spPr>
          <a:xfrm>
            <a:off x="6868777" y="2367170"/>
            <a:ext cx="4371633" cy="1200329"/>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lnSpc>
                <a:spcPct val="150000"/>
              </a:lnSpc>
            </a:pPr>
            <a:r>
              <a:rPr lang="es-EC" sz="1600" dirty="0">
                <a:latin typeface="Arial" panose="020B0604020202020204" pitchFamily="34" charset="0"/>
                <a:ea typeface="Calibri" panose="020F0502020204030204" pitchFamily="34" charset="0"/>
              </a:rPr>
              <a:t>(</a:t>
            </a:r>
            <a:r>
              <a:rPr lang="es-EC" sz="1600" dirty="0" err="1">
                <a:latin typeface="Arial" panose="020B0604020202020204" pitchFamily="34" charset="0"/>
                <a:ea typeface="Calibri" panose="020F0502020204030204" pitchFamily="34" charset="0"/>
              </a:rPr>
              <a:t>Chipantiza</a:t>
            </a:r>
            <a:r>
              <a:rPr lang="es-EC" sz="1600" dirty="0">
                <a:latin typeface="Arial" panose="020B0604020202020204" pitchFamily="34" charset="0"/>
                <a:ea typeface="Calibri" panose="020F0502020204030204" pitchFamily="34" charset="0"/>
              </a:rPr>
              <a:t>, 2017) que afirma que por medio del método de extracción </a:t>
            </a:r>
            <a:r>
              <a:rPr lang="es-EC" sz="1600" dirty="0" err="1">
                <a:latin typeface="Arial" panose="020B0604020202020204" pitchFamily="34" charset="0"/>
                <a:ea typeface="Calibri" panose="020F0502020204030204" pitchFamily="34" charset="0"/>
              </a:rPr>
              <a:t>soxhlet</a:t>
            </a:r>
            <a:r>
              <a:rPr lang="es-EC" sz="1600" dirty="0">
                <a:latin typeface="Arial" panose="020B0604020202020204" pitchFamily="34" charset="0"/>
                <a:ea typeface="Calibri" panose="020F0502020204030204" pitchFamily="34" charset="0"/>
              </a:rPr>
              <a:t> se logra un buen control de </a:t>
            </a:r>
            <a:r>
              <a:rPr lang="es-EC" sz="1600" dirty="0" smtClean="0">
                <a:latin typeface="Arial" panose="020B0604020202020204" pitchFamily="34" charset="0"/>
                <a:ea typeface="Calibri" panose="020F0502020204030204" pitchFamily="34" charset="0"/>
              </a:rPr>
              <a:t>microorganismos. </a:t>
            </a:r>
            <a:endParaRPr lang="es-EC" sz="1600" dirty="0"/>
          </a:p>
        </p:txBody>
      </p:sp>
    </p:spTree>
    <p:extLst>
      <p:ext uri="{BB962C8B-B14F-4D97-AF65-F5344CB8AC3E}">
        <p14:creationId xmlns:p14="http://schemas.microsoft.com/office/powerpoint/2010/main" val="1630848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RESULTADOS Y DISCUSIONES </a:t>
            </a:r>
          </a:p>
        </p:txBody>
      </p:sp>
      <p:sp>
        <p:nvSpPr>
          <p:cNvPr id="5" name="2 CuadroTexto"/>
          <p:cNvSpPr txBox="1"/>
          <p:nvPr/>
        </p:nvSpPr>
        <p:spPr>
          <a:xfrm>
            <a:off x="278296" y="1131182"/>
            <a:ext cx="2941422" cy="1015663"/>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a:t>
            </a:r>
            <a:r>
              <a:rPr lang="es-EC" sz="2800" b="1" dirty="0" smtClean="0">
                <a:latin typeface="Arial" panose="020B0604020202020204" pitchFamily="34" charset="0"/>
                <a:cs typeface="Arial" panose="020B0604020202020204" pitchFamily="34" charset="0"/>
              </a:rPr>
              <a:t>A*B</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(Variedades * Métodos de extracción)</a:t>
            </a:r>
            <a:endParaRPr lang="es-EC" sz="1600" dirty="0">
              <a:latin typeface="Arial" panose="020B0604020202020204" pitchFamily="34" charset="0"/>
              <a:cs typeface="Arial" panose="020B0604020202020204" pitchFamily="34" charset="0"/>
            </a:endParaRPr>
          </a:p>
        </p:txBody>
      </p:sp>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278296" y="2317911"/>
            <a:ext cx="5452803" cy="4417740"/>
          </a:xfrm>
          <a:prstGeom prst="rect">
            <a:avLst/>
          </a:prstGeom>
          <a:ln>
            <a:solidFill>
              <a:schemeClr val="tx1"/>
            </a:solidFill>
          </a:ln>
        </p:spPr>
      </p:pic>
      <p:sp>
        <p:nvSpPr>
          <p:cNvPr id="8" name="2 CuadroTexto"/>
          <p:cNvSpPr txBox="1"/>
          <p:nvPr/>
        </p:nvSpPr>
        <p:spPr>
          <a:xfrm>
            <a:off x="6568226" y="2282211"/>
            <a:ext cx="4878946" cy="3046988"/>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lgn="just">
              <a:lnSpc>
                <a:spcPct val="200000"/>
              </a:lnSpc>
              <a:spcBef>
                <a:spcPts val="1200"/>
              </a:spcBef>
              <a:spcAft>
                <a:spcPts val="800"/>
              </a:spcAft>
            </a:pPr>
            <a:r>
              <a:rPr lang="es-EC" sz="1600">
                <a:latin typeface="Arial" panose="020B0604020202020204" pitchFamily="34" charset="0"/>
                <a:ea typeface="Calibri" panose="020F0502020204030204" pitchFamily="34" charset="0"/>
                <a:cs typeface="Times New Roman" panose="02020603050405020304" pitchFamily="18" charset="0"/>
              </a:rPr>
              <a:t>(Romero, 2020) asegura que esto es posible dado que al aumentar el gradiente de concentración, la velocidad superficial y la trasferencia de masas entre el solvente y la muestra hace que el rango de extracción aumente considerablemente.</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470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RESULTADOS Y DISCUSIONES </a:t>
            </a:r>
          </a:p>
        </p:txBody>
      </p:sp>
      <p:sp>
        <p:nvSpPr>
          <p:cNvPr id="5" name="2 CuadroTexto"/>
          <p:cNvSpPr txBox="1"/>
          <p:nvPr/>
        </p:nvSpPr>
        <p:spPr>
          <a:xfrm>
            <a:off x="278296" y="1131182"/>
            <a:ext cx="2941422" cy="1015663"/>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a:t>
            </a:r>
            <a:r>
              <a:rPr lang="es-EC" sz="2800" b="1" dirty="0" smtClean="0">
                <a:latin typeface="Arial" panose="020B0604020202020204" pitchFamily="34" charset="0"/>
                <a:cs typeface="Arial" panose="020B0604020202020204" pitchFamily="34" charset="0"/>
              </a:rPr>
              <a:t>A*B</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(Variedades * Métodos de extracción)</a:t>
            </a:r>
            <a:endParaRPr lang="es-EC" sz="1600" dirty="0">
              <a:latin typeface="Arial" panose="020B0604020202020204" pitchFamily="34" charset="0"/>
              <a:cs typeface="Arial"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278296" y="2385820"/>
            <a:ext cx="6096746" cy="4311193"/>
          </a:xfrm>
          <a:prstGeom prst="rect">
            <a:avLst/>
          </a:prstGeom>
          <a:ln>
            <a:solidFill>
              <a:schemeClr val="tx1"/>
            </a:solidFill>
          </a:ln>
        </p:spPr>
      </p:pic>
      <p:sp>
        <p:nvSpPr>
          <p:cNvPr id="7" name="2 CuadroTexto"/>
          <p:cNvSpPr txBox="1"/>
          <p:nvPr/>
        </p:nvSpPr>
        <p:spPr>
          <a:xfrm>
            <a:off x="6994723" y="2385820"/>
            <a:ext cx="4945486" cy="3046988"/>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lnSpc>
                <a:spcPct val="200000"/>
              </a:lnSpc>
              <a:spcBef>
                <a:spcPts val="1200"/>
              </a:spcBef>
              <a:spcAft>
                <a:spcPts val="800"/>
              </a:spcAft>
            </a:pPr>
            <a:r>
              <a:rPr lang="es-EC" sz="1600" dirty="0" smtClean="0">
                <a:latin typeface="Arial" panose="020B0604020202020204" pitchFamily="34" charset="0"/>
                <a:ea typeface="Calibri" panose="020F0502020204030204" pitchFamily="34" charset="0"/>
                <a:cs typeface="Times New Roman" panose="02020603050405020304" pitchFamily="18" charset="0"/>
              </a:rPr>
              <a:t>(</a:t>
            </a:r>
            <a:r>
              <a:rPr lang="es-EC" sz="1600" dirty="0">
                <a:latin typeface="Arial" panose="020B0604020202020204" pitchFamily="34" charset="0"/>
                <a:ea typeface="Calibri" panose="020F0502020204030204" pitchFamily="34" charset="0"/>
                <a:cs typeface="Times New Roman" panose="02020603050405020304" pitchFamily="18" charset="0"/>
              </a:rPr>
              <a:t>Gavilán, 2016) cuantificó los </a:t>
            </a:r>
            <a:r>
              <a:rPr lang="es-EC" sz="1600" dirty="0" err="1">
                <a:latin typeface="Arial" panose="020B0604020202020204" pitchFamily="34" charset="0"/>
                <a:ea typeface="Calibri" panose="020F0502020204030204" pitchFamily="34" charset="0"/>
                <a:cs typeface="Times New Roman" panose="02020603050405020304" pitchFamily="18" charset="0"/>
              </a:rPr>
              <a:t>capsaicinoides</a:t>
            </a:r>
            <a:r>
              <a:rPr lang="es-EC" sz="1600" dirty="0">
                <a:latin typeface="Arial" panose="020B0604020202020204" pitchFamily="34" charset="0"/>
                <a:ea typeface="Calibri" panose="020F0502020204030204" pitchFamily="34" charset="0"/>
                <a:cs typeface="Times New Roman" panose="02020603050405020304" pitchFamily="18" charset="0"/>
              </a:rPr>
              <a:t> de oleorresina obtenida con extracción por </a:t>
            </a:r>
            <a:r>
              <a:rPr lang="es-EC" sz="1600" dirty="0" smtClean="0">
                <a:latin typeface="Arial" panose="020B0604020202020204" pitchFamily="34" charset="0"/>
                <a:ea typeface="Calibri" panose="020F0502020204030204" pitchFamily="34" charset="0"/>
                <a:cs typeface="Times New Roman" panose="02020603050405020304" pitchFamily="18" charset="0"/>
              </a:rPr>
              <a:t>maceración, la placenta </a:t>
            </a:r>
            <a:r>
              <a:rPr lang="es-EC" sz="1600" dirty="0">
                <a:latin typeface="Arial" panose="020B0604020202020204" pitchFamily="34" charset="0"/>
                <a:ea typeface="Calibri" panose="020F0502020204030204" pitchFamily="34" charset="0"/>
                <a:cs typeface="Times New Roman" panose="02020603050405020304" pitchFamily="18" charset="0"/>
              </a:rPr>
              <a:t>del tejido </a:t>
            </a:r>
            <a:r>
              <a:rPr lang="es-EC" sz="1600" dirty="0" smtClean="0">
                <a:latin typeface="Arial" panose="020B0604020202020204" pitchFamily="34" charset="0"/>
                <a:ea typeface="Calibri" panose="020F0502020204030204" pitchFamily="34" charset="0"/>
                <a:cs typeface="Times New Roman" panose="02020603050405020304" pitchFamily="18" charset="0"/>
              </a:rPr>
              <a:t>vegetal contiene mayor </a:t>
            </a:r>
            <a:r>
              <a:rPr lang="es-EC" sz="1600" dirty="0" err="1" smtClean="0">
                <a:latin typeface="Arial" panose="020B0604020202020204" pitchFamily="34" charset="0"/>
                <a:ea typeface="Calibri" panose="020F0502020204030204" pitchFamily="34" charset="0"/>
                <a:cs typeface="Times New Roman" panose="02020603050405020304" pitchFamily="18" charset="0"/>
              </a:rPr>
              <a:t>capsaicina</a:t>
            </a:r>
            <a:r>
              <a:rPr lang="es-EC" sz="1600" dirty="0" smtClean="0">
                <a:latin typeface="Arial" panose="020B0604020202020204" pitchFamily="34" charset="0"/>
                <a:ea typeface="Calibri" panose="020F0502020204030204" pitchFamily="34" charset="0"/>
                <a:cs typeface="Times New Roman" panose="02020603050405020304" pitchFamily="18" charset="0"/>
              </a:rPr>
              <a:t> y es extraída de </a:t>
            </a:r>
            <a:r>
              <a:rPr lang="es-EC" sz="1600" dirty="0">
                <a:latin typeface="Arial" panose="020B0604020202020204" pitchFamily="34" charset="0"/>
                <a:ea typeface="Calibri" panose="020F0502020204030204" pitchFamily="34" charset="0"/>
                <a:cs typeface="Times New Roman" panose="02020603050405020304" pitchFamily="18" charset="0"/>
              </a:rPr>
              <a:t>mejor manera mediante la extracción por maceración alcohólica.</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859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RESULTADOS Y DISCUSIONES </a:t>
            </a:r>
          </a:p>
        </p:txBody>
      </p:sp>
      <p:sp>
        <p:nvSpPr>
          <p:cNvPr id="5" name="2 CuadroTexto"/>
          <p:cNvSpPr txBox="1"/>
          <p:nvPr/>
        </p:nvSpPr>
        <p:spPr>
          <a:xfrm>
            <a:off x="278296" y="1131182"/>
            <a:ext cx="2941422" cy="1015663"/>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a:t>
            </a:r>
            <a:r>
              <a:rPr lang="es-EC" sz="2800" b="1" dirty="0" smtClean="0">
                <a:latin typeface="Arial" panose="020B0604020202020204" pitchFamily="34" charset="0"/>
                <a:cs typeface="Arial" panose="020B0604020202020204" pitchFamily="34" charset="0"/>
              </a:rPr>
              <a:t>A*B</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(Variedades * Métodos de extracción)</a:t>
            </a:r>
            <a:endParaRPr lang="es-EC" sz="1600" dirty="0">
              <a:latin typeface="Arial" panose="020B0604020202020204" pitchFamily="34" charset="0"/>
              <a:cs typeface="Arial"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278296" y="2343409"/>
            <a:ext cx="5852048" cy="4340725"/>
          </a:xfrm>
          <a:prstGeom prst="rect">
            <a:avLst/>
          </a:prstGeom>
          <a:ln>
            <a:solidFill>
              <a:schemeClr val="tx1"/>
            </a:solidFill>
          </a:ln>
        </p:spPr>
      </p:pic>
      <p:sp>
        <p:nvSpPr>
          <p:cNvPr id="7" name="2 CuadroTexto"/>
          <p:cNvSpPr txBox="1"/>
          <p:nvPr/>
        </p:nvSpPr>
        <p:spPr>
          <a:xfrm>
            <a:off x="6606862" y="2343409"/>
            <a:ext cx="4868215" cy="3046988"/>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lgn="just">
              <a:lnSpc>
                <a:spcPct val="200000"/>
              </a:lnSpc>
              <a:spcBef>
                <a:spcPts val="1200"/>
              </a:spcBef>
              <a:spcAft>
                <a:spcPts val="800"/>
              </a:spcAft>
            </a:pPr>
            <a:r>
              <a:rPr lang="es-EC" sz="1600">
                <a:latin typeface="Arial" panose="020B0604020202020204" pitchFamily="34" charset="0"/>
                <a:ea typeface="Calibri" panose="020F0502020204030204" pitchFamily="34" charset="0"/>
                <a:cs typeface="Times New Roman" panose="02020603050405020304" pitchFamily="18" charset="0"/>
              </a:rPr>
              <a:t>(Estrella, Vargas, Moreno, Trejo, &amp; Pascual, 2016) afirman que el poder inhibitorio de la oleorresina muestra un comportamiento gradual de inhibición, es decir que a mayor concentración de capsaicina mayor porcentaje inhibitorio.</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21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smtClean="0">
                <a:latin typeface="Times New Roman" panose="02020603050405020304" pitchFamily="18" charset="0"/>
                <a:cs typeface="Times New Roman" panose="02020603050405020304" pitchFamily="18" charset="0"/>
              </a:rPr>
              <a:t>CONCLUSIONES</a:t>
            </a:r>
            <a:endParaRPr lang="es-MX" sz="5400" b="1" dirty="0">
              <a:latin typeface="Times New Roman" panose="02020603050405020304" pitchFamily="18" charset="0"/>
              <a:cs typeface="Times New Roman" panose="02020603050405020304" pitchFamily="18" charset="0"/>
            </a:endParaRPr>
          </a:p>
        </p:txBody>
      </p:sp>
      <p:sp>
        <p:nvSpPr>
          <p:cNvPr id="5" name="2 CuadroTexto"/>
          <p:cNvSpPr txBox="1"/>
          <p:nvPr/>
        </p:nvSpPr>
        <p:spPr>
          <a:xfrm>
            <a:off x="278296" y="1131182"/>
            <a:ext cx="2200798" cy="769441"/>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A</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(Variedades</a:t>
            </a:r>
            <a:r>
              <a:rPr lang="es-EC" sz="1600" dirty="0">
                <a:latin typeface="Arial" panose="020B0604020202020204" pitchFamily="34" charset="0"/>
                <a:cs typeface="Arial" panose="020B0604020202020204" pitchFamily="34" charset="0"/>
              </a:rPr>
              <a:t>)</a:t>
            </a:r>
          </a:p>
        </p:txBody>
      </p:sp>
      <p:graphicFrame>
        <p:nvGraphicFramePr>
          <p:cNvPr id="6" name="Diagrama 5"/>
          <p:cNvGraphicFramePr/>
          <p:nvPr>
            <p:extLst>
              <p:ext uri="{D42A27DB-BD31-4B8C-83A1-F6EECF244321}">
                <p14:modId xmlns:p14="http://schemas.microsoft.com/office/powerpoint/2010/main" val="98541179"/>
              </p:ext>
            </p:extLst>
          </p:nvPr>
        </p:nvGraphicFramePr>
        <p:xfrm>
          <a:off x="2281163" y="1439333"/>
          <a:ext cx="912259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424071" y="3547872"/>
            <a:ext cx="1441305" cy="1015663"/>
          </a:xfrm>
          <a:prstGeom prst="rect">
            <a:avLst/>
          </a:prstGeom>
          <a:noFill/>
        </p:spPr>
        <p:txBody>
          <a:bodyPr wrap="square" rtlCol="0">
            <a:spAutoFit/>
          </a:bodyPr>
          <a:lstStyle/>
          <a:p>
            <a:r>
              <a:rPr lang="es-EC"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a:t>
            </a:r>
            <a:endParaRPr lang="es-EC"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9" name="Conector recto de flecha 8"/>
          <p:cNvCxnSpPr>
            <a:stCxn id="7" idx="0"/>
          </p:cNvCxnSpPr>
          <p:nvPr/>
        </p:nvCxnSpPr>
        <p:spPr>
          <a:xfrm flipV="1">
            <a:off x="1144724" y="2877312"/>
            <a:ext cx="964492" cy="670560"/>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11" name="Conector recto de flecha 10"/>
          <p:cNvCxnSpPr>
            <a:stCxn id="7" idx="3"/>
          </p:cNvCxnSpPr>
          <p:nvPr/>
        </p:nvCxnSpPr>
        <p:spPr>
          <a:xfrm>
            <a:off x="1865376" y="4055704"/>
            <a:ext cx="316992" cy="0"/>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7" idx="2"/>
          </p:cNvCxnSpPr>
          <p:nvPr/>
        </p:nvCxnSpPr>
        <p:spPr>
          <a:xfrm>
            <a:off x="1144724" y="4563535"/>
            <a:ext cx="964492" cy="605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697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smtClean="0">
                <a:latin typeface="Times New Roman" panose="02020603050405020304" pitchFamily="18" charset="0"/>
                <a:cs typeface="Times New Roman" panose="02020603050405020304" pitchFamily="18" charset="0"/>
              </a:rPr>
              <a:t>CONCLUSIONES</a:t>
            </a:r>
            <a:endParaRPr lang="es-MX" sz="5400" b="1" dirty="0">
              <a:latin typeface="Times New Roman" panose="02020603050405020304" pitchFamily="18" charset="0"/>
              <a:cs typeface="Times New Roman" panose="02020603050405020304" pitchFamily="18" charset="0"/>
            </a:endParaRPr>
          </a:p>
        </p:txBody>
      </p:sp>
      <p:sp>
        <p:nvSpPr>
          <p:cNvPr id="3" name="2 CuadroTexto"/>
          <p:cNvSpPr txBox="1"/>
          <p:nvPr/>
        </p:nvSpPr>
        <p:spPr>
          <a:xfrm>
            <a:off x="278296" y="1131182"/>
            <a:ext cx="2200798" cy="1015663"/>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B</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(Métodos de extracción)</a:t>
            </a:r>
            <a:endParaRPr lang="es-EC" sz="1600" dirty="0">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1889512111"/>
              </p:ext>
            </p:extLst>
          </p:nvPr>
        </p:nvGraphicFramePr>
        <p:xfrm>
          <a:off x="2019808" y="780288"/>
          <a:ext cx="9538208" cy="5955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424071" y="3547872"/>
            <a:ext cx="1441305" cy="1015663"/>
          </a:xfrm>
          <a:prstGeom prst="rect">
            <a:avLst/>
          </a:prstGeom>
          <a:noFill/>
        </p:spPr>
        <p:txBody>
          <a:bodyPr wrap="square" rtlCol="0">
            <a:spAutoFit/>
          </a:bodyPr>
          <a:lstStyle/>
          <a:p>
            <a:r>
              <a:rPr lang="es-EC"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a:t>
            </a:r>
            <a:endParaRPr lang="es-EC"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6" name="Conector recto de flecha 5"/>
          <p:cNvCxnSpPr/>
          <p:nvPr/>
        </p:nvCxnSpPr>
        <p:spPr>
          <a:xfrm flipV="1">
            <a:off x="1144724" y="2877312"/>
            <a:ext cx="964492" cy="670560"/>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7" name="Conector recto de flecha 6"/>
          <p:cNvCxnSpPr/>
          <p:nvPr/>
        </p:nvCxnSpPr>
        <p:spPr>
          <a:xfrm>
            <a:off x="1865376" y="4055704"/>
            <a:ext cx="316992" cy="0"/>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1144724" y="4563535"/>
            <a:ext cx="964492" cy="605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52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smtClean="0">
                <a:latin typeface="Times New Roman" panose="02020603050405020304" pitchFamily="18" charset="0"/>
                <a:cs typeface="Times New Roman" panose="02020603050405020304" pitchFamily="18" charset="0"/>
              </a:rPr>
              <a:t>CONCLUSIONES</a:t>
            </a:r>
            <a:endParaRPr lang="es-MX" sz="5400" b="1" dirty="0">
              <a:latin typeface="Times New Roman" panose="02020603050405020304" pitchFamily="18" charset="0"/>
              <a:cs typeface="Times New Roman" panose="02020603050405020304" pitchFamily="18" charset="0"/>
            </a:endParaRPr>
          </a:p>
        </p:txBody>
      </p:sp>
      <p:sp>
        <p:nvSpPr>
          <p:cNvPr id="3" name="2 CuadroTexto"/>
          <p:cNvSpPr txBox="1"/>
          <p:nvPr/>
        </p:nvSpPr>
        <p:spPr>
          <a:xfrm>
            <a:off x="278296" y="1131182"/>
            <a:ext cx="2941422" cy="1015663"/>
          </a:xfrm>
          <a:prstGeom prst="rect">
            <a:avLst/>
          </a:prstGeom>
          <a:blipFill>
            <a:blip r:embed="rId2"/>
            <a:tile tx="0" ty="0" sx="100000" sy="100000" flip="none" algn="tl"/>
          </a:blip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800" b="1" dirty="0">
                <a:latin typeface="Arial" panose="020B0604020202020204" pitchFamily="34" charset="0"/>
                <a:cs typeface="Arial" panose="020B0604020202020204" pitchFamily="34" charset="0"/>
              </a:rPr>
              <a:t>FACTOR </a:t>
            </a:r>
            <a:r>
              <a:rPr lang="es-EC" sz="2800" b="1" dirty="0" smtClean="0">
                <a:latin typeface="Arial" panose="020B0604020202020204" pitchFamily="34" charset="0"/>
                <a:cs typeface="Arial" panose="020B0604020202020204" pitchFamily="34" charset="0"/>
              </a:rPr>
              <a:t>A*B</a:t>
            </a:r>
            <a:endParaRPr lang="es-EC" sz="28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(Variedades * Métodos de extracción)</a:t>
            </a:r>
            <a:endParaRPr lang="es-EC" sz="1600" dirty="0">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3232954909"/>
              </p:ext>
            </p:extLst>
          </p:nvPr>
        </p:nvGraphicFramePr>
        <p:xfrm>
          <a:off x="2214879" y="1131182"/>
          <a:ext cx="9725329" cy="558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4136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smtClean="0">
                <a:latin typeface="Times New Roman" panose="02020603050405020304" pitchFamily="18" charset="0"/>
                <a:cs typeface="Times New Roman" panose="02020603050405020304" pitchFamily="18" charset="0"/>
              </a:rPr>
              <a:t>RECOMENDACIONES</a:t>
            </a:r>
            <a:endParaRPr lang="es-MX" sz="5400" b="1" dirty="0">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3280592799"/>
              </p:ext>
            </p:extLst>
          </p:nvPr>
        </p:nvGraphicFramePr>
        <p:xfrm>
          <a:off x="1175292" y="1131182"/>
          <a:ext cx="10013696" cy="5726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144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4071" y="207852"/>
            <a:ext cx="11516138" cy="923330"/>
          </a:xfrm>
          <a:prstGeom prst="rect">
            <a:avLst/>
          </a:prstGeom>
          <a:noFill/>
        </p:spPr>
        <p:txBody>
          <a:bodyPr wrap="square" rtlCol="0">
            <a:spAutoFit/>
          </a:bodyPr>
          <a:lstStyle/>
          <a:p>
            <a:pPr algn="ctr"/>
            <a:r>
              <a:rPr lang="es-MX" sz="5400" b="1" dirty="0" smtClean="0">
                <a:latin typeface="Times New Roman" panose="02020603050405020304" pitchFamily="18" charset="0"/>
                <a:cs typeface="Times New Roman" panose="02020603050405020304" pitchFamily="18" charset="0"/>
              </a:rPr>
              <a:t>RECOMENDACIONES</a:t>
            </a:r>
            <a:endParaRPr lang="es-MX" sz="5400" b="1"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424070" y="1131182"/>
            <a:ext cx="4343001" cy="5586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rotWithShape="1">
          <a:blip r:embed="rId3"/>
          <a:srcRect r="35136"/>
          <a:stretch/>
        </p:blipFill>
        <p:spPr>
          <a:xfrm>
            <a:off x="3011424" y="3815134"/>
            <a:ext cx="1755648" cy="2902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4"/>
          <a:stretch>
            <a:fillRect/>
          </a:stretch>
        </p:blipFill>
        <p:spPr>
          <a:xfrm>
            <a:off x="4964464" y="1131183"/>
            <a:ext cx="2435352" cy="5586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a:picLocks noChangeAspect="1"/>
          </p:cNvPicPr>
          <p:nvPr/>
        </p:nvPicPr>
        <p:blipFill>
          <a:blip r:embed="rId5"/>
          <a:stretch>
            <a:fillRect/>
          </a:stretch>
        </p:blipFill>
        <p:spPr>
          <a:xfrm>
            <a:off x="7597208" y="1131182"/>
            <a:ext cx="4058344" cy="5586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7138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89690" y="752576"/>
            <a:ext cx="8612050" cy="6105424"/>
          </a:xfrm>
          <a:prstGeom prst="rect">
            <a:avLst/>
          </a:prstGeom>
        </p:spPr>
      </p:pic>
      <p:sp>
        <p:nvSpPr>
          <p:cNvPr id="5" name="Rectángulo 4"/>
          <p:cNvSpPr/>
          <p:nvPr/>
        </p:nvSpPr>
        <p:spPr>
          <a:xfrm>
            <a:off x="2671266" y="752576"/>
            <a:ext cx="6875985" cy="923330"/>
          </a:xfrm>
          <a:prstGeom prst="rect">
            <a:avLst/>
          </a:prstGeom>
          <a:noFill/>
        </p:spPr>
        <p:txBody>
          <a:bodyPr wrap="none" lIns="91440" tIns="45720" rIns="91440" bIns="45720">
            <a:spAutoFit/>
          </a:bodyPr>
          <a:lstStyle/>
          <a:p>
            <a:pPr algn="ctr"/>
            <a:r>
              <a:rPr lang="es-ES" sz="5400" b="1" cap="none" spc="0" dirty="0" smtClean="0">
                <a:ln w="0">
                  <a:solidFill>
                    <a:sysClr val="windowText" lastClr="000000"/>
                  </a:solidFill>
                </a:ln>
                <a:solidFill>
                  <a:srgbClr val="00FF00"/>
                </a:solidFill>
                <a:effectLst>
                  <a:outerShdw blurRad="38100" dist="19050" dir="2700000" algn="tl" rotWithShape="0">
                    <a:schemeClr val="dk1">
                      <a:alpha val="40000"/>
                    </a:schemeClr>
                  </a:outerShdw>
                </a:effectLst>
              </a:rPr>
              <a:t>Gracias por su atención</a:t>
            </a:r>
            <a:endParaRPr lang="es-ES" sz="5400" b="1" cap="none" spc="0" dirty="0">
              <a:ln w="0">
                <a:solidFill>
                  <a:sysClr val="windowText" lastClr="000000"/>
                </a:solidFill>
              </a:ln>
              <a:solidFill>
                <a:srgbClr val="00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475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19582" y="278109"/>
            <a:ext cx="7881160"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OBJETIVO GENERAL</a:t>
            </a:r>
          </a:p>
        </p:txBody>
      </p:sp>
      <p:sp>
        <p:nvSpPr>
          <p:cNvPr id="6" name="Rectángulo redondeado 5"/>
          <p:cNvSpPr/>
          <p:nvPr/>
        </p:nvSpPr>
        <p:spPr>
          <a:xfrm>
            <a:off x="777170" y="1297587"/>
            <a:ext cx="11037193" cy="2263864"/>
          </a:xfrm>
          <a:prstGeom prst="roundRect">
            <a:avLst/>
          </a:prstGeom>
          <a:solidFill>
            <a:schemeClr val="bg1"/>
          </a:solidFill>
          <a:ln w="57150">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es-ES" sz="2400" dirty="0">
                <a:solidFill>
                  <a:schemeClr val="tx1"/>
                </a:solidFill>
                <a:latin typeface="Arial" panose="020B0604020202020204" pitchFamily="34" charset="0"/>
                <a:cs typeface="Arial" panose="020B0604020202020204" pitchFamily="34" charset="0"/>
              </a:rPr>
              <a:t>Estudiar la oleorresina obtenida a partir de dos variedades de ají habanero (</a:t>
            </a:r>
            <a:r>
              <a:rPr lang="es-ES" sz="2400" i="1" dirty="0" err="1">
                <a:solidFill>
                  <a:schemeClr val="tx1"/>
                </a:solidFill>
                <a:latin typeface="Arial" panose="020B0604020202020204" pitchFamily="34" charset="0"/>
                <a:cs typeface="Arial" panose="020B0604020202020204" pitchFamily="34" charset="0"/>
              </a:rPr>
              <a:t>Capsicum</a:t>
            </a:r>
            <a:r>
              <a:rPr lang="es-ES" sz="2400" i="1" dirty="0">
                <a:solidFill>
                  <a:schemeClr val="tx1"/>
                </a:solidFill>
                <a:latin typeface="Arial" panose="020B0604020202020204" pitchFamily="34" charset="0"/>
                <a:cs typeface="Arial" panose="020B0604020202020204" pitchFamily="34" charset="0"/>
              </a:rPr>
              <a:t> </a:t>
            </a:r>
            <a:r>
              <a:rPr lang="es-ES" sz="2400" i="1" dirty="0" err="1">
                <a:solidFill>
                  <a:schemeClr val="tx1"/>
                </a:solidFill>
                <a:latin typeface="Arial" panose="020B0604020202020204" pitchFamily="34" charset="0"/>
                <a:cs typeface="Arial" panose="020B0604020202020204" pitchFamily="34" charset="0"/>
              </a:rPr>
              <a:t>chinense</a:t>
            </a:r>
            <a:r>
              <a:rPr lang="es-ES" sz="2400" dirty="0">
                <a:solidFill>
                  <a:schemeClr val="tx1"/>
                </a:solidFill>
                <a:latin typeface="Arial" panose="020B0604020202020204" pitchFamily="34" charset="0"/>
                <a:cs typeface="Arial" panose="020B0604020202020204" pitchFamily="34" charset="0"/>
              </a:rPr>
              <a:t>) y criollo (</a:t>
            </a:r>
            <a:r>
              <a:rPr lang="es-ES" sz="2400" i="1" dirty="0" err="1">
                <a:solidFill>
                  <a:schemeClr val="tx1"/>
                </a:solidFill>
                <a:latin typeface="Arial" panose="020B0604020202020204" pitchFamily="34" charset="0"/>
                <a:cs typeface="Arial" panose="020B0604020202020204" pitchFamily="34" charset="0"/>
              </a:rPr>
              <a:t>Capsicum</a:t>
            </a:r>
            <a:r>
              <a:rPr lang="es-ES" sz="2400" i="1" dirty="0">
                <a:solidFill>
                  <a:schemeClr val="tx1"/>
                </a:solidFill>
                <a:latin typeface="Arial" panose="020B0604020202020204" pitchFamily="34" charset="0"/>
                <a:cs typeface="Arial" panose="020B0604020202020204" pitchFamily="34" charset="0"/>
              </a:rPr>
              <a:t> </a:t>
            </a:r>
            <a:r>
              <a:rPr lang="es-ES" sz="2400" i="1" dirty="0" err="1">
                <a:solidFill>
                  <a:schemeClr val="tx1"/>
                </a:solidFill>
                <a:latin typeface="Arial" panose="020B0604020202020204" pitchFamily="34" charset="0"/>
                <a:cs typeface="Arial" panose="020B0604020202020204" pitchFamily="34" charset="0"/>
              </a:rPr>
              <a:t>baccatum</a:t>
            </a:r>
            <a:r>
              <a:rPr lang="es-ES" sz="2400" dirty="0">
                <a:solidFill>
                  <a:schemeClr val="tx1"/>
                </a:solidFill>
                <a:latin typeface="Arial" panose="020B0604020202020204" pitchFamily="34" charset="0"/>
                <a:cs typeface="Arial" panose="020B0604020202020204" pitchFamily="34" charset="0"/>
              </a:rPr>
              <a:t>), considerando distintos métodos de extracción para la aplicación como agente microbiano.</a:t>
            </a:r>
            <a:endParaRPr lang="es-EC" sz="2400" dirty="0">
              <a:solidFill>
                <a:schemeClr val="tx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2"/>
          <a:srcRect l="17157" t="8213" r="15062" b="6946"/>
          <a:stretch/>
        </p:blipFill>
        <p:spPr>
          <a:xfrm>
            <a:off x="7547020" y="4095481"/>
            <a:ext cx="2019079" cy="2527282"/>
          </a:xfrm>
          <a:prstGeom prst="rect">
            <a:avLst/>
          </a:prstGeom>
          <a:ln>
            <a:noFill/>
          </a:ln>
          <a:effectLst>
            <a:outerShdw blurRad="190500" algn="tl" rotWithShape="0">
              <a:srgbClr val="000000">
                <a:alpha val="70000"/>
              </a:srgbClr>
            </a:outerShdw>
          </a:effectLst>
        </p:spPr>
      </p:pic>
      <p:pic>
        <p:nvPicPr>
          <p:cNvPr id="1026" name="Picture 2" descr="Características del Chile Habanero Roj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582" y="3997420"/>
            <a:ext cx="3940580" cy="26296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96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75010" y="149320"/>
            <a:ext cx="9529656"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OBJETIVOS ESPECÍFICOS</a:t>
            </a:r>
          </a:p>
        </p:txBody>
      </p:sp>
      <p:graphicFrame>
        <p:nvGraphicFramePr>
          <p:cNvPr id="5" name="Diagrama 4"/>
          <p:cNvGraphicFramePr/>
          <p:nvPr>
            <p:extLst>
              <p:ext uri="{D42A27DB-BD31-4B8C-83A1-F6EECF244321}">
                <p14:modId xmlns:p14="http://schemas.microsoft.com/office/powerpoint/2010/main" val="2296608891"/>
              </p:ext>
            </p:extLst>
          </p:nvPr>
        </p:nvGraphicFramePr>
        <p:xfrm>
          <a:off x="1550126" y="1201439"/>
          <a:ext cx="925454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1627628" y="5460642"/>
            <a:ext cx="1926942" cy="1043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p:cNvPicPr>
            <a:picLocks noChangeAspect="1"/>
          </p:cNvPicPr>
          <p:nvPr/>
        </p:nvPicPr>
        <p:blipFill>
          <a:blip r:embed="rId8"/>
          <a:stretch>
            <a:fillRect/>
          </a:stretch>
        </p:blipFill>
        <p:spPr>
          <a:xfrm>
            <a:off x="1666266" y="4082602"/>
            <a:ext cx="1888304" cy="10303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p:cNvPicPr>
            <a:picLocks noChangeAspect="1"/>
          </p:cNvPicPr>
          <p:nvPr/>
        </p:nvPicPr>
        <p:blipFill>
          <a:blip r:embed="rId9"/>
          <a:stretch>
            <a:fillRect/>
          </a:stretch>
        </p:blipFill>
        <p:spPr>
          <a:xfrm>
            <a:off x="1661375" y="2691685"/>
            <a:ext cx="1893195" cy="1043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p:cNvPicPr>
            <a:picLocks noChangeAspect="1"/>
          </p:cNvPicPr>
          <p:nvPr/>
        </p:nvPicPr>
        <p:blipFill rotWithShape="1">
          <a:blip r:embed="rId10"/>
          <a:srcRect r="51380"/>
          <a:stretch/>
        </p:blipFill>
        <p:spPr>
          <a:xfrm>
            <a:off x="1627629" y="1249250"/>
            <a:ext cx="999662" cy="1094706"/>
          </a:xfrm>
          <a:prstGeom prst="rect">
            <a:avLst/>
          </a:prstGeom>
          <a:ln>
            <a:noFill/>
          </a:ln>
          <a:effectLst>
            <a:outerShdw blurRad="292100" dist="139700" dir="2700000" algn="tl" rotWithShape="0">
              <a:srgbClr val="333333">
                <a:alpha val="65000"/>
              </a:srgbClr>
            </a:outerShdw>
          </a:effectLst>
        </p:spPr>
      </p:pic>
      <p:pic>
        <p:nvPicPr>
          <p:cNvPr id="12" name="Imagen 11"/>
          <p:cNvPicPr>
            <a:picLocks noChangeAspect="1"/>
          </p:cNvPicPr>
          <p:nvPr/>
        </p:nvPicPr>
        <p:blipFill rotWithShape="1">
          <a:blip r:embed="rId11"/>
          <a:srcRect l="23629" t="26320" r="25794" b="12485"/>
          <a:stretch/>
        </p:blipFill>
        <p:spPr>
          <a:xfrm>
            <a:off x="2627291" y="1229933"/>
            <a:ext cx="927279" cy="1114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431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32342" y="103031"/>
            <a:ext cx="4923016"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HIPÓTESIS</a:t>
            </a:r>
          </a:p>
        </p:txBody>
      </p:sp>
      <p:graphicFrame>
        <p:nvGraphicFramePr>
          <p:cNvPr id="5" name="Diagrama 4"/>
          <p:cNvGraphicFramePr/>
          <p:nvPr>
            <p:extLst>
              <p:ext uri="{D42A27DB-BD31-4B8C-83A1-F6EECF244321}">
                <p14:modId xmlns:p14="http://schemas.microsoft.com/office/powerpoint/2010/main" val="1667229894"/>
              </p:ext>
            </p:extLst>
          </p:nvPr>
        </p:nvGraphicFramePr>
        <p:xfrm>
          <a:off x="1388056" y="848455"/>
          <a:ext cx="931428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9515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28812" y="103031"/>
            <a:ext cx="4545532"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UBICACIÓN </a:t>
            </a:r>
          </a:p>
        </p:txBody>
      </p:sp>
      <p:sp>
        <p:nvSpPr>
          <p:cNvPr id="5" name="Rectángulo 4"/>
          <p:cNvSpPr/>
          <p:nvPr/>
        </p:nvSpPr>
        <p:spPr>
          <a:xfrm>
            <a:off x="2368879" y="1066845"/>
            <a:ext cx="2319866" cy="369332"/>
          </a:xfrm>
          <a:prstGeom prst="rect">
            <a:avLst/>
          </a:prstGeom>
        </p:spPr>
        <p:txBody>
          <a:bodyPr wrap="non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 Geográfica</a:t>
            </a:r>
            <a:endPar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Imagen 5"/>
          <p:cNvPicPr/>
          <p:nvPr/>
        </p:nvPicPr>
        <p:blipFill rotWithShape="1">
          <a:blip r:embed="rId2" cstate="email">
            <a:extLst>
              <a:ext uri="{28A0092B-C50C-407E-A947-70E740481C1C}">
                <a14:useLocalDpi xmlns:a14="http://schemas.microsoft.com/office/drawing/2010/main"/>
              </a:ext>
            </a:extLst>
          </a:blip>
          <a:srcRect t="1093" b="-1"/>
          <a:stretch/>
        </p:blipFill>
        <p:spPr bwMode="auto">
          <a:xfrm>
            <a:off x="0" y="1559949"/>
            <a:ext cx="6949440" cy="4488375"/>
          </a:xfrm>
          <a:prstGeom prst="rect">
            <a:avLst/>
          </a:prstGeom>
          <a:noFill/>
          <a:ln>
            <a:noFill/>
          </a:ln>
          <a:extLst>
            <a:ext uri="{53640926-AAD7-44d8-BBD7-CCE9431645EC}">
              <a14:shadowObscured xmlns:a14="http://schemas.microsoft.com/office/drawing/2010/main" xmlns=""/>
            </a:ext>
          </a:extLst>
        </p:spPr>
      </p:pic>
      <p:sp>
        <p:nvSpPr>
          <p:cNvPr id="7" name="Rectángulo 6"/>
          <p:cNvSpPr/>
          <p:nvPr/>
        </p:nvSpPr>
        <p:spPr>
          <a:xfrm>
            <a:off x="6949441" y="1251511"/>
            <a:ext cx="5120640" cy="2164695"/>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Ubicación Política </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País: 		Ecuador</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Provincia:  	Santo Domingo de los Tsáchilas</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Cantón: 	                 Santo Domingo</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Parroquia: 	 Luz de América </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Sector: 	                  km </a:t>
            </a:r>
            <a:r>
              <a:rPr lang="es-EC" dirty="0" smtClean="0">
                <a:latin typeface="Times New Roman" panose="02020603050405020304" pitchFamily="18" charset="0"/>
                <a:ea typeface="Calibri" panose="020F0502020204030204" pitchFamily="34" charset="0"/>
                <a:cs typeface="Times New Roman" panose="02020603050405020304" pitchFamily="18" charset="0"/>
              </a:rPr>
              <a:t>24 </a:t>
            </a:r>
            <a:r>
              <a:rPr lang="es-EC" dirty="0">
                <a:latin typeface="Times New Roman" panose="02020603050405020304" pitchFamily="18" charset="0"/>
                <a:ea typeface="Calibri" panose="020F0502020204030204" pitchFamily="34" charset="0"/>
                <a:cs typeface="Times New Roman" panose="02020603050405020304" pitchFamily="18" charset="0"/>
              </a:rPr>
              <a:t>Vía Quevedo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6949441" y="3637408"/>
            <a:ext cx="5120640" cy="2410916"/>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 Ecológica </a:t>
            </a:r>
            <a:endPar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Zona de vida:	              Bosque húmedo Tropical</a:t>
            </a:r>
          </a:p>
          <a:p>
            <a:pPr>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Altitud:		                224 msnm</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Temperatura media:	24,6 º C</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Precipitación:		2860 mm año</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Humedad relativa:		85%</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1170305" algn="ctr"/>
              </a:tabLst>
            </a:pPr>
            <a:r>
              <a:rPr lang="es-EC"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Heliofanía</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739 horas luz año</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Suelos:		                Francos Arenoso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6" descr="Imagen relacionada"/>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427" y="690251"/>
            <a:ext cx="1585619" cy="119091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ángulo 10"/>
          <p:cNvSpPr/>
          <p:nvPr/>
        </p:nvSpPr>
        <p:spPr>
          <a:xfrm>
            <a:off x="2032402" y="6103460"/>
            <a:ext cx="3999914" cy="646331"/>
          </a:xfrm>
          <a:prstGeom prst="rect">
            <a:avLst/>
          </a:prstGeom>
        </p:spPr>
        <p:txBody>
          <a:bodyPr wrap="square">
            <a:spAutoFit/>
          </a:bodyPr>
          <a:lstStyle/>
          <a:p>
            <a:pPr>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Latitud: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00° 24´ 36"</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900430" algn="l"/>
                <a:tab pos="163830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Longitud: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79° 18´ 43"</a:t>
            </a:r>
            <a:endParaRPr lang="es-EC"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ángulo 11"/>
          <p:cNvSpPr/>
          <p:nvPr/>
        </p:nvSpPr>
        <p:spPr>
          <a:xfrm>
            <a:off x="5623788" y="6134237"/>
            <a:ext cx="6446293" cy="584775"/>
          </a:xfrm>
          <a:prstGeom prst="rect">
            <a:avLst/>
          </a:prstGeom>
        </p:spPr>
        <p:txBody>
          <a:bodyPr wrap="square">
            <a:spAutoFit/>
          </a:bodyPr>
          <a:lstStyle/>
          <a:p>
            <a:pPr>
              <a:lnSpc>
                <a:spcPct val="200000"/>
              </a:lnSpc>
              <a:spcAft>
                <a:spcPts val="0"/>
              </a:spcAft>
              <a:tabLst>
                <a:tab pos="1170305" algn="ctr"/>
              </a:tabLst>
            </a:pPr>
            <a:r>
              <a:rPr lang="es-EC"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C"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Estación Agro Meteorológica “Puerto </a:t>
            </a:r>
            <a:r>
              <a:rPr lang="es-EC"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Ila</a:t>
            </a:r>
            <a:r>
              <a:rPr lang="es-EC"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Vía Quevedo km 35.</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8519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8639553"/>
              </p:ext>
            </p:extLst>
          </p:nvPr>
        </p:nvGraphicFramePr>
        <p:xfrm>
          <a:off x="1272209" y="1131819"/>
          <a:ext cx="9700591" cy="5176216"/>
        </p:xfrm>
        <a:graphic>
          <a:graphicData uri="http://schemas.openxmlformats.org/drawingml/2006/table">
            <a:tbl>
              <a:tblPr firstRow="1" firstCol="1" bandRow="1">
                <a:tableStyleId>{284E427A-3D55-4303-BF80-6455036E1DE7}</a:tableStyleId>
              </a:tblPr>
              <a:tblGrid>
                <a:gridCol w="4998072"/>
                <a:gridCol w="4702519"/>
              </a:tblGrid>
              <a:tr h="1041390">
                <a:tc>
                  <a:txBody>
                    <a:bodyPr/>
                    <a:lstStyle/>
                    <a:p>
                      <a:pPr algn="ctr">
                        <a:lnSpc>
                          <a:spcPct val="107000"/>
                        </a:lnSpc>
                        <a:spcAft>
                          <a:spcPts val="0"/>
                        </a:spcAft>
                      </a:pPr>
                      <a:r>
                        <a:rPr lang="es-EC" sz="2400" dirty="0">
                          <a:effectLst/>
                        </a:rPr>
                        <a:t>Factores</a:t>
                      </a:r>
                      <a:endParaRPr lang="es-EC"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s-EC" sz="2400" dirty="0">
                          <a:effectLst/>
                        </a:rPr>
                        <a:t>Niveles</a:t>
                      </a:r>
                      <a:endParaRPr lang="es-EC"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588521">
                <a:tc>
                  <a:txBody>
                    <a:bodyPr/>
                    <a:lstStyle/>
                    <a:p>
                      <a:pPr algn="ctr">
                        <a:lnSpc>
                          <a:spcPct val="200000"/>
                        </a:lnSpc>
                        <a:spcAft>
                          <a:spcPts val="800"/>
                        </a:spcAft>
                      </a:pPr>
                      <a:r>
                        <a:rPr lang="es-EC" sz="2400" dirty="0">
                          <a:effectLst/>
                        </a:rPr>
                        <a:t>Variedades de ají </a:t>
                      </a:r>
                      <a:r>
                        <a:rPr lang="es-EC" sz="2400" dirty="0" smtClean="0">
                          <a:effectLst/>
                        </a:rPr>
                        <a:t>(A)</a:t>
                      </a:r>
                      <a:endParaRPr lang="es-EC"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800"/>
                        </a:spcAft>
                      </a:pPr>
                      <a:r>
                        <a:rPr lang="en-US" sz="2400" dirty="0">
                          <a:effectLst/>
                        </a:rPr>
                        <a:t>A</a:t>
                      </a:r>
                      <a:r>
                        <a:rPr lang="en-US" sz="2400" dirty="0" smtClean="0">
                          <a:effectLst/>
                        </a:rPr>
                        <a:t>1</a:t>
                      </a:r>
                      <a:r>
                        <a:rPr lang="en-US" sz="2400" dirty="0">
                          <a:effectLst/>
                        </a:rPr>
                        <a:t>= Capsicum </a:t>
                      </a:r>
                      <a:r>
                        <a:rPr lang="en-US" sz="2400" dirty="0" err="1">
                          <a:effectLst/>
                        </a:rPr>
                        <a:t>chinense</a:t>
                      </a:r>
                      <a:endParaRPr lang="es-EC" sz="2400" dirty="0">
                        <a:effectLst/>
                      </a:endParaRPr>
                    </a:p>
                    <a:p>
                      <a:pPr>
                        <a:lnSpc>
                          <a:spcPct val="150000"/>
                        </a:lnSpc>
                        <a:spcAft>
                          <a:spcPts val="0"/>
                        </a:spcAft>
                      </a:pPr>
                      <a:r>
                        <a:rPr lang="en-US" sz="2400" dirty="0">
                          <a:effectLst/>
                        </a:rPr>
                        <a:t>A</a:t>
                      </a:r>
                      <a:r>
                        <a:rPr lang="en-US" sz="2400" dirty="0" smtClean="0">
                          <a:effectLst/>
                        </a:rPr>
                        <a:t>2</a:t>
                      </a:r>
                      <a:r>
                        <a:rPr lang="en-US" sz="2400" dirty="0">
                          <a:effectLst/>
                        </a:rPr>
                        <a:t>= Capsicum </a:t>
                      </a:r>
                      <a:r>
                        <a:rPr lang="en-US" sz="2400" dirty="0" err="1">
                          <a:effectLst/>
                        </a:rPr>
                        <a:t>baccatum</a:t>
                      </a:r>
                      <a:endParaRPr lang="es-EC"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46305">
                <a:tc>
                  <a:txBody>
                    <a:bodyPr/>
                    <a:lstStyle/>
                    <a:p>
                      <a:pPr algn="ctr">
                        <a:lnSpc>
                          <a:spcPct val="200000"/>
                        </a:lnSpc>
                        <a:spcAft>
                          <a:spcPts val="800"/>
                        </a:spcAft>
                      </a:pPr>
                      <a:r>
                        <a:rPr lang="es-EC" sz="2400" dirty="0">
                          <a:effectLst/>
                        </a:rPr>
                        <a:t>Métodos de extracción </a:t>
                      </a:r>
                      <a:r>
                        <a:rPr lang="es-EC" sz="2400" dirty="0" smtClean="0">
                          <a:effectLst/>
                        </a:rPr>
                        <a:t>(B)</a:t>
                      </a:r>
                      <a:endParaRPr lang="es-EC"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800"/>
                        </a:spcAft>
                      </a:pPr>
                      <a:r>
                        <a:rPr lang="es-EC" sz="2400" dirty="0">
                          <a:effectLst/>
                        </a:rPr>
                        <a:t>B</a:t>
                      </a:r>
                      <a:r>
                        <a:rPr lang="es-EC" sz="2400" dirty="0" smtClean="0">
                          <a:effectLst/>
                        </a:rPr>
                        <a:t>1</a:t>
                      </a:r>
                      <a:r>
                        <a:rPr lang="es-EC" sz="2400" dirty="0">
                          <a:effectLst/>
                        </a:rPr>
                        <a:t>= </a:t>
                      </a:r>
                      <a:r>
                        <a:rPr lang="es-EC" sz="2400" dirty="0" err="1">
                          <a:effectLst/>
                        </a:rPr>
                        <a:t>Soxhlet</a:t>
                      </a:r>
                      <a:endParaRPr lang="es-EC" sz="2400" dirty="0">
                        <a:effectLst/>
                      </a:endParaRPr>
                    </a:p>
                    <a:p>
                      <a:pPr>
                        <a:lnSpc>
                          <a:spcPct val="200000"/>
                        </a:lnSpc>
                        <a:spcAft>
                          <a:spcPts val="800"/>
                        </a:spcAft>
                      </a:pPr>
                      <a:r>
                        <a:rPr lang="es-EC" sz="2400" dirty="0">
                          <a:effectLst/>
                        </a:rPr>
                        <a:t>B</a:t>
                      </a:r>
                      <a:r>
                        <a:rPr lang="es-EC" sz="2400" dirty="0" smtClean="0">
                          <a:effectLst/>
                        </a:rPr>
                        <a:t>2</a:t>
                      </a:r>
                      <a:r>
                        <a:rPr lang="es-EC" sz="2400" dirty="0">
                          <a:effectLst/>
                        </a:rPr>
                        <a:t>= Maceración alcohólica</a:t>
                      </a:r>
                    </a:p>
                    <a:p>
                      <a:pPr>
                        <a:lnSpc>
                          <a:spcPct val="150000"/>
                        </a:lnSpc>
                        <a:spcAft>
                          <a:spcPts val="0"/>
                        </a:spcAft>
                      </a:pPr>
                      <a:r>
                        <a:rPr lang="es-EC" sz="2400" dirty="0">
                          <a:effectLst/>
                        </a:rPr>
                        <a:t>B</a:t>
                      </a:r>
                      <a:r>
                        <a:rPr lang="es-EC" sz="2400" dirty="0" smtClean="0">
                          <a:effectLst/>
                        </a:rPr>
                        <a:t>3</a:t>
                      </a:r>
                      <a:r>
                        <a:rPr lang="es-EC" sz="2400" dirty="0">
                          <a:effectLst/>
                        </a:rPr>
                        <a:t>= ELP</a:t>
                      </a:r>
                      <a:endParaRPr lang="es-EC"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5" name="CuadroTexto 4"/>
          <p:cNvSpPr txBox="1"/>
          <p:nvPr/>
        </p:nvSpPr>
        <p:spPr>
          <a:xfrm>
            <a:off x="1524001" y="208489"/>
            <a:ext cx="9152622"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DISEÑO EXPERIMETAL </a:t>
            </a:r>
          </a:p>
        </p:txBody>
      </p:sp>
    </p:spTree>
    <p:extLst>
      <p:ext uri="{BB962C8B-B14F-4D97-AF65-F5344CB8AC3E}">
        <p14:creationId xmlns:p14="http://schemas.microsoft.com/office/powerpoint/2010/main" val="4187590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22839959"/>
              </p:ext>
            </p:extLst>
          </p:nvPr>
        </p:nvGraphicFramePr>
        <p:xfrm>
          <a:off x="319915" y="1513778"/>
          <a:ext cx="7061546" cy="5019544"/>
        </p:xfrm>
        <a:graphic>
          <a:graphicData uri="http://schemas.openxmlformats.org/drawingml/2006/table">
            <a:tbl>
              <a:tblPr firstRow="1" firstCol="1" bandRow="1">
                <a:tableStyleId>{1E171933-4619-4E11-9A3F-F7608DF75F80}</a:tableStyleId>
              </a:tblPr>
              <a:tblGrid>
                <a:gridCol w="1694415"/>
                <a:gridCol w="1298713"/>
                <a:gridCol w="4068418"/>
              </a:tblGrid>
              <a:tr h="678741">
                <a:tc>
                  <a:txBody>
                    <a:bodyPr/>
                    <a:lstStyle/>
                    <a:p>
                      <a:pPr algn="ctr">
                        <a:lnSpc>
                          <a:spcPct val="150000"/>
                        </a:lnSpc>
                        <a:spcAft>
                          <a:spcPts val="0"/>
                        </a:spcAft>
                      </a:pPr>
                      <a:r>
                        <a:rPr lang="es-EC" sz="1600" dirty="0">
                          <a:effectLst/>
                          <a:latin typeface="Arial" panose="020B0604020202020204" pitchFamily="34" charset="0"/>
                          <a:cs typeface="Arial" panose="020B0604020202020204" pitchFamily="34" charset="0"/>
                        </a:rPr>
                        <a:t>Nº Tratamiento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600" dirty="0">
                          <a:effectLst/>
                          <a:latin typeface="Arial" panose="020B0604020202020204" pitchFamily="34" charset="0"/>
                          <a:cs typeface="Arial" panose="020B0604020202020204" pitchFamily="34" charset="0"/>
                        </a:rPr>
                        <a:t>Código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EC" sz="1600" dirty="0">
                          <a:effectLst/>
                          <a:latin typeface="Arial" panose="020B0604020202020204" pitchFamily="34" charset="0"/>
                          <a:cs typeface="Arial" panose="020B0604020202020204" pitchFamily="34" charset="0"/>
                        </a:rPr>
                        <a:t>Descripción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16079">
                <a:tc>
                  <a:txBody>
                    <a:bodyPr/>
                    <a:lstStyle/>
                    <a:p>
                      <a:pPr marL="457200" algn="ctr">
                        <a:lnSpc>
                          <a:spcPct val="107000"/>
                        </a:lnSpc>
                        <a:spcAft>
                          <a:spcPts val="0"/>
                        </a:spcAft>
                      </a:pPr>
                      <a:r>
                        <a:rPr lang="es-EC" sz="1600" dirty="0">
                          <a:effectLst/>
                          <a:latin typeface="Arial" panose="020B0604020202020204" pitchFamily="34" charset="0"/>
                          <a:cs typeface="Arial" panose="020B0604020202020204" pitchFamily="34" charset="0"/>
                        </a:rPr>
                        <a:t>T1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ct val="107000"/>
                        </a:lnSpc>
                        <a:spcAft>
                          <a:spcPts val="0"/>
                        </a:spcAft>
                      </a:pPr>
                      <a:r>
                        <a:rPr lang="es-EC" sz="1600" dirty="0" smtClean="0">
                          <a:effectLst/>
                          <a:latin typeface="Arial" panose="020B0604020202020204" pitchFamily="34" charset="0"/>
                          <a:cs typeface="Arial" panose="020B0604020202020204" pitchFamily="34" charset="0"/>
                        </a:rPr>
                        <a:t>A1*B1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nSpc>
                          <a:spcPct val="107000"/>
                        </a:lnSpc>
                        <a:spcAft>
                          <a:spcPts val="800"/>
                        </a:spcAft>
                      </a:pPr>
                      <a:r>
                        <a:rPr lang="es-EC" sz="1600" dirty="0" err="1">
                          <a:effectLst/>
                          <a:latin typeface="Arial" panose="020B0604020202020204" pitchFamily="34" charset="0"/>
                          <a:cs typeface="Arial" panose="020B0604020202020204" pitchFamily="34" charset="0"/>
                        </a:rPr>
                        <a:t>Capsicum</a:t>
                      </a:r>
                      <a:r>
                        <a:rPr lang="es-EC" sz="1600" dirty="0">
                          <a:effectLst/>
                          <a:latin typeface="Arial" panose="020B0604020202020204" pitchFamily="34" charset="0"/>
                          <a:cs typeface="Arial" panose="020B0604020202020204" pitchFamily="34" charset="0"/>
                        </a:rPr>
                        <a:t> </a:t>
                      </a:r>
                      <a:r>
                        <a:rPr lang="es-EC" sz="1600" dirty="0" err="1">
                          <a:effectLst/>
                          <a:latin typeface="Arial" panose="020B0604020202020204" pitchFamily="34" charset="0"/>
                          <a:cs typeface="Arial" panose="020B0604020202020204" pitchFamily="34" charset="0"/>
                        </a:rPr>
                        <a:t>chinense</a:t>
                      </a:r>
                      <a:r>
                        <a:rPr lang="es-EC" sz="1600" dirty="0">
                          <a:effectLst/>
                          <a:latin typeface="Arial" panose="020B0604020202020204" pitchFamily="34" charset="0"/>
                          <a:cs typeface="Arial" panose="020B0604020202020204" pitchFamily="34" charset="0"/>
                        </a:rPr>
                        <a:t> + </a:t>
                      </a:r>
                      <a:r>
                        <a:rPr lang="es-EC" sz="1600" dirty="0" err="1">
                          <a:effectLst/>
                          <a:latin typeface="Arial" panose="020B0604020202020204" pitchFamily="34" charset="0"/>
                          <a:cs typeface="Arial" panose="020B0604020202020204" pitchFamily="34" charset="0"/>
                        </a:rPr>
                        <a:t>Soxhlet</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056053">
                <a:tc>
                  <a:txBody>
                    <a:bodyPr/>
                    <a:lstStyle/>
                    <a:p>
                      <a:pPr marL="457200" algn="ctr">
                        <a:lnSpc>
                          <a:spcPct val="107000"/>
                        </a:lnSpc>
                        <a:spcAft>
                          <a:spcPts val="0"/>
                        </a:spcAft>
                      </a:pPr>
                      <a:r>
                        <a:rPr lang="es-EC" sz="1600" dirty="0">
                          <a:effectLst/>
                          <a:latin typeface="Arial" panose="020B0604020202020204" pitchFamily="34" charset="0"/>
                          <a:cs typeface="Arial" panose="020B0604020202020204" pitchFamily="34" charset="0"/>
                        </a:rPr>
                        <a:t>T2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ct val="107000"/>
                        </a:lnSpc>
                        <a:spcAft>
                          <a:spcPts val="0"/>
                        </a:spcAft>
                      </a:pPr>
                      <a:r>
                        <a:rPr lang="es-EC" sz="1600" dirty="0" smtClean="0">
                          <a:effectLst/>
                          <a:latin typeface="Arial" panose="020B0604020202020204" pitchFamily="34" charset="0"/>
                          <a:cs typeface="Arial" panose="020B0604020202020204" pitchFamily="34" charset="0"/>
                        </a:rPr>
                        <a:t>A1*B2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nSpc>
                          <a:spcPct val="107000"/>
                        </a:lnSpc>
                        <a:spcAft>
                          <a:spcPts val="800"/>
                        </a:spcAft>
                      </a:pPr>
                      <a:r>
                        <a:rPr lang="es-EC" sz="1600" dirty="0" err="1">
                          <a:effectLst/>
                          <a:latin typeface="Arial" panose="020B0604020202020204" pitchFamily="34" charset="0"/>
                          <a:cs typeface="Arial" panose="020B0604020202020204" pitchFamily="34" charset="0"/>
                        </a:rPr>
                        <a:t>Capsicum</a:t>
                      </a:r>
                      <a:r>
                        <a:rPr lang="es-EC" sz="1600" dirty="0">
                          <a:effectLst/>
                          <a:latin typeface="Arial" panose="020B0604020202020204" pitchFamily="34" charset="0"/>
                          <a:cs typeface="Arial" panose="020B0604020202020204" pitchFamily="34" charset="0"/>
                        </a:rPr>
                        <a:t> </a:t>
                      </a:r>
                      <a:r>
                        <a:rPr lang="es-EC" sz="1600" dirty="0" err="1">
                          <a:effectLst/>
                          <a:latin typeface="Arial" panose="020B0604020202020204" pitchFamily="34" charset="0"/>
                          <a:cs typeface="Arial" panose="020B0604020202020204" pitchFamily="34" charset="0"/>
                        </a:rPr>
                        <a:t>chinense</a:t>
                      </a:r>
                      <a:r>
                        <a:rPr lang="es-EC" sz="1600" dirty="0">
                          <a:effectLst/>
                          <a:latin typeface="Arial" panose="020B0604020202020204" pitchFamily="34" charset="0"/>
                          <a:cs typeface="Arial" panose="020B0604020202020204" pitchFamily="34" charset="0"/>
                        </a:rPr>
                        <a:t> + Maceración </a:t>
                      </a:r>
                      <a:r>
                        <a:rPr lang="es-EC" sz="1600" dirty="0" err="1">
                          <a:effectLst/>
                          <a:latin typeface="Arial" panose="020B0604020202020204" pitchFamily="34" charset="0"/>
                          <a:cs typeface="Arial" panose="020B0604020202020204" pitchFamily="34" charset="0"/>
                        </a:rPr>
                        <a:t>alchólica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680460">
                <a:tc>
                  <a:txBody>
                    <a:bodyPr/>
                    <a:lstStyle/>
                    <a:p>
                      <a:pPr marL="457200" algn="ctr">
                        <a:lnSpc>
                          <a:spcPct val="107000"/>
                        </a:lnSpc>
                        <a:spcAft>
                          <a:spcPts val="0"/>
                        </a:spcAft>
                      </a:pPr>
                      <a:r>
                        <a:rPr lang="es-EC" sz="1600" dirty="0">
                          <a:effectLst/>
                          <a:latin typeface="Arial" panose="020B0604020202020204" pitchFamily="34" charset="0"/>
                          <a:cs typeface="Arial" panose="020B0604020202020204" pitchFamily="34" charset="0"/>
                        </a:rPr>
                        <a:t>T3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ct val="107000"/>
                        </a:lnSpc>
                        <a:spcAft>
                          <a:spcPts val="0"/>
                        </a:spcAft>
                      </a:pPr>
                      <a:r>
                        <a:rPr lang="es-EC" sz="1600" dirty="0" smtClean="0">
                          <a:effectLst/>
                          <a:latin typeface="Arial" panose="020B0604020202020204" pitchFamily="34" charset="0"/>
                          <a:cs typeface="Arial" panose="020B0604020202020204" pitchFamily="34" charset="0"/>
                        </a:rPr>
                        <a:t>A1*B3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nSpc>
                          <a:spcPct val="107000"/>
                        </a:lnSpc>
                        <a:spcAft>
                          <a:spcPts val="800"/>
                        </a:spcAft>
                      </a:pPr>
                      <a:r>
                        <a:rPr lang="es-EC" sz="1600" dirty="0" err="1">
                          <a:effectLst/>
                          <a:latin typeface="Arial" panose="020B0604020202020204" pitchFamily="34" charset="0"/>
                          <a:cs typeface="Arial" panose="020B0604020202020204" pitchFamily="34" charset="0"/>
                        </a:rPr>
                        <a:t>Capsicum</a:t>
                      </a:r>
                      <a:r>
                        <a:rPr lang="es-EC" sz="1600" dirty="0">
                          <a:effectLst/>
                          <a:latin typeface="Arial" panose="020B0604020202020204" pitchFamily="34" charset="0"/>
                          <a:cs typeface="Arial" panose="020B0604020202020204" pitchFamily="34" charset="0"/>
                        </a:rPr>
                        <a:t> </a:t>
                      </a:r>
                      <a:r>
                        <a:rPr lang="es-EC" sz="1600" dirty="0" err="1">
                          <a:effectLst/>
                          <a:latin typeface="Arial" panose="020B0604020202020204" pitchFamily="34" charset="0"/>
                          <a:cs typeface="Arial" panose="020B0604020202020204" pitchFamily="34" charset="0"/>
                        </a:rPr>
                        <a:t>chinense</a:t>
                      </a:r>
                      <a:r>
                        <a:rPr lang="es-EC" sz="1600" dirty="0">
                          <a:effectLst/>
                          <a:latin typeface="Arial" panose="020B0604020202020204" pitchFamily="34" charset="0"/>
                          <a:cs typeface="Arial" panose="020B0604020202020204" pitchFamily="34" charset="0"/>
                        </a:rPr>
                        <a:t> + ELP</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16079">
                <a:tc>
                  <a:txBody>
                    <a:bodyPr/>
                    <a:lstStyle/>
                    <a:p>
                      <a:pPr marL="457200" algn="ctr">
                        <a:lnSpc>
                          <a:spcPct val="107000"/>
                        </a:lnSpc>
                        <a:spcAft>
                          <a:spcPts val="0"/>
                        </a:spcAft>
                      </a:pPr>
                      <a:r>
                        <a:rPr lang="es-EC" sz="1600" dirty="0">
                          <a:effectLst/>
                          <a:latin typeface="Arial" panose="020B0604020202020204" pitchFamily="34" charset="0"/>
                          <a:cs typeface="Arial" panose="020B0604020202020204" pitchFamily="34" charset="0"/>
                        </a:rPr>
                        <a:t>T4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ct val="107000"/>
                        </a:lnSpc>
                        <a:spcAft>
                          <a:spcPts val="0"/>
                        </a:spcAft>
                      </a:pPr>
                      <a:r>
                        <a:rPr lang="es-EC" sz="1600" dirty="0" smtClean="0">
                          <a:effectLst/>
                          <a:latin typeface="Arial" panose="020B0604020202020204" pitchFamily="34" charset="0"/>
                          <a:cs typeface="Arial" panose="020B0604020202020204" pitchFamily="34" charset="0"/>
                        </a:rPr>
                        <a:t>A2*B1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nSpc>
                          <a:spcPct val="107000"/>
                        </a:lnSpc>
                        <a:spcAft>
                          <a:spcPts val="800"/>
                        </a:spcAft>
                      </a:pPr>
                      <a:r>
                        <a:rPr lang="es-EC" sz="1600" dirty="0" err="1">
                          <a:effectLst/>
                          <a:latin typeface="Arial" panose="020B0604020202020204" pitchFamily="34" charset="0"/>
                          <a:cs typeface="Arial" panose="020B0604020202020204" pitchFamily="34" charset="0"/>
                        </a:rPr>
                        <a:t>Capsicum</a:t>
                      </a:r>
                      <a:r>
                        <a:rPr lang="es-EC" sz="1600" dirty="0">
                          <a:effectLst/>
                          <a:latin typeface="Arial" panose="020B0604020202020204" pitchFamily="34" charset="0"/>
                          <a:cs typeface="Arial" panose="020B0604020202020204" pitchFamily="34" charset="0"/>
                        </a:rPr>
                        <a:t> </a:t>
                      </a:r>
                      <a:r>
                        <a:rPr lang="es-EC" sz="1600" dirty="0" err="1">
                          <a:effectLst/>
                          <a:latin typeface="Arial" panose="020B0604020202020204" pitchFamily="34" charset="0"/>
                          <a:cs typeface="Arial" panose="020B0604020202020204" pitchFamily="34" charset="0"/>
                        </a:rPr>
                        <a:t>baccatum</a:t>
                      </a:r>
                      <a:r>
                        <a:rPr lang="es-EC" sz="1600" dirty="0">
                          <a:effectLst/>
                          <a:latin typeface="Arial" panose="020B0604020202020204" pitchFamily="34" charset="0"/>
                          <a:cs typeface="Arial" panose="020B0604020202020204" pitchFamily="34" charset="0"/>
                        </a:rPr>
                        <a:t> + </a:t>
                      </a:r>
                      <a:r>
                        <a:rPr lang="es-EC" sz="1600" dirty="0" err="1">
                          <a:effectLst/>
                          <a:latin typeface="Arial" panose="020B0604020202020204" pitchFamily="34" charset="0"/>
                          <a:cs typeface="Arial" panose="020B0604020202020204" pitchFamily="34" charset="0"/>
                        </a:rPr>
                        <a:t>Soxhlet</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056053">
                <a:tc>
                  <a:txBody>
                    <a:bodyPr/>
                    <a:lstStyle/>
                    <a:p>
                      <a:pPr marL="457200" algn="ctr">
                        <a:lnSpc>
                          <a:spcPct val="107000"/>
                        </a:lnSpc>
                        <a:spcAft>
                          <a:spcPts val="0"/>
                        </a:spcAft>
                      </a:pPr>
                      <a:r>
                        <a:rPr lang="es-EC" sz="1600" dirty="0">
                          <a:effectLst/>
                          <a:latin typeface="Arial" panose="020B0604020202020204" pitchFamily="34" charset="0"/>
                          <a:cs typeface="Arial" panose="020B0604020202020204" pitchFamily="34" charset="0"/>
                        </a:rPr>
                        <a:t>T5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ct val="107000"/>
                        </a:lnSpc>
                        <a:spcAft>
                          <a:spcPts val="0"/>
                        </a:spcAft>
                      </a:pPr>
                      <a:r>
                        <a:rPr lang="es-EC" sz="1600" dirty="0" smtClean="0">
                          <a:effectLst/>
                          <a:latin typeface="Arial" panose="020B0604020202020204" pitchFamily="34" charset="0"/>
                          <a:cs typeface="Arial" panose="020B0604020202020204" pitchFamily="34" charset="0"/>
                        </a:rPr>
                        <a:t>A2*B2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nSpc>
                          <a:spcPct val="107000"/>
                        </a:lnSpc>
                        <a:spcAft>
                          <a:spcPts val="800"/>
                        </a:spcAft>
                      </a:pPr>
                      <a:r>
                        <a:rPr lang="es-EC" sz="1600" dirty="0" err="1">
                          <a:effectLst/>
                          <a:latin typeface="Arial" panose="020B0604020202020204" pitchFamily="34" charset="0"/>
                          <a:cs typeface="Arial" panose="020B0604020202020204" pitchFamily="34" charset="0"/>
                        </a:rPr>
                        <a:t>Capsicum</a:t>
                      </a:r>
                      <a:r>
                        <a:rPr lang="es-EC" sz="1600" dirty="0">
                          <a:effectLst/>
                          <a:latin typeface="Arial" panose="020B0604020202020204" pitchFamily="34" charset="0"/>
                          <a:cs typeface="Arial" panose="020B0604020202020204" pitchFamily="34" charset="0"/>
                        </a:rPr>
                        <a:t> </a:t>
                      </a:r>
                      <a:r>
                        <a:rPr lang="es-EC" sz="1600" dirty="0" err="1">
                          <a:effectLst/>
                          <a:latin typeface="Arial" panose="020B0604020202020204" pitchFamily="34" charset="0"/>
                          <a:cs typeface="Arial" panose="020B0604020202020204" pitchFamily="34" charset="0"/>
                        </a:rPr>
                        <a:t>baccatum</a:t>
                      </a:r>
                      <a:r>
                        <a:rPr lang="es-EC" sz="1600" dirty="0">
                          <a:effectLst/>
                          <a:latin typeface="Arial" panose="020B0604020202020204" pitchFamily="34" charset="0"/>
                          <a:cs typeface="Arial" panose="020B0604020202020204" pitchFamily="34" charset="0"/>
                        </a:rPr>
                        <a:t> + Maceración alcohólica</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16079">
                <a:tc>
                  <a:txBody>
                    <a:bodyPr/>
                    <a:lstStyle/>
                    <a:p>
                      <a:pPr marL="457200" algn="ctr">
                        <a:lnSpc>
                          <a:spcPct val="107000"/>
                        </a:lnSpc>
                        <a:spcAft>
                          <a:spcPts val="0"/>
                        </a:spcAft>
                      </a:pPr>
                      <a:r>
                        <a:rPr lang="es-EC" sz="1600" dirty="0">
                          <a:effectLst/>
                          <a:latin typeface="Arial" panose="020B0604020202020204" pitchFamily="34" charset="0"/>
                          <a:cs typeface="Arial" panose="020B0604020202020204" pitchFamily="34" charset="0"/>
                        </a:rPr>
                        <a:t>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ct val="107000"/>
                        </a:lnSpc>
                        <a:spcAft>
                          <a:spcPts val="0"/>
                        </a:spcAft>
                      </a:pPr>
                      <a:r>
                        <a:rPr lang="es-EC" sz="1600" dirty="0" smtClean="0">
                          <a:effectLst/>
                          <a:latin typeface="Arial" panose="020B0604020202020204" pitchFamily="34" charset="0"/>
                          <a:cs typeface="Arial" panose="020B0604020202020204" pitchFamily="34" charset="0"/>
                        </a:rPr>
                        <a:t>A2*B3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nSpc>
                          <a:spcPct val="107000"/>
                        </a:lnSpc>
                        <a:spcAft>
                          <a:spcPts val="800"/>
                        </a:spcAft>
                      </a:pPr>
                      <a:r>
                        <a:rPr lang="es-EC" sz="1600" dirty="0" err="1">
                          <a:effectLst/>
                          <a:latin typeface="Arial" panose="020B0604020202020204" pitchFamily="34" charset="0"/>
                          <a:cs typeface="Arial" panose="020B0604020202020204" pitchFamily="34" charset="0"/>
                        </a:rPr>
                        <a:t>Capsicum</a:t>
                      </a:r>
                      <a:r>
                        <a:rPr lang="es-EC" sz="1600" dirty="0">
                          <a:effectLst/>
                          <a:latin typeface="Arial" panose="020B0604020202020204" pitchFamily="34" charset="0"/>
                          <a:cs typeface="Arial" panose="020B0604020202020204" pitchFamily="34" charset="0"/>
                        </a:rPr>
                        <a:t> </a:t>
                      </a:r>
                      <a:r>
                        <a:rPr lang="es-EC" sz="1600" dirty="0" err="1">
                          <a:effectLst/>
                          <a:latin typeface="Arial" panose="020B0604020202020204" pitchFamily="34" charset="0"/>
                          <a:cs typeface="Arial" panose="020B0604020202020204" pitchFamily="34" charset="0"/>
                        </a:rPr>
                        <a:t>baccatum</a:t>
                      </a:r>
                      <a:r>
                        <a:rPr lang="es-EC" sz="1600" dirty="0">
                          <a:effectLst/>
                          <a:latin typeface="Arial" panose="020B0604020202020204" pitchFamily="34" charset="0"/>
                          <a:cs typeface="Arial" panose="020B0604020202020204" pitchFamily="34" charset="0"/>
                        </a:rPr>
                        <a:t> + ELP</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5" name="CuadroTexto 4"/>
          <p:cNvSpPr txBox="1"/>
          <p:nvPr/>
        </p:nvSpPr>
        <p:spPr>
          <a:xfrm>
            <a:off x="914399" y="221741"/>
            <a:ext cx="10840279" cy="923330"/>
          </a:xfrm>
          <a:prstGeom prst="rect">
            <a:avLst/>
          </a:prstGeom>
          <a:noFill/>
        </p:spPr>
        <p:txBody>
          <a:bodyPr wrap="square" rtlCol="0">
            <a:spAutoFit/>
          </a:bodyPr>
          <a:lstStyle/>
          <a:p>
            <a:pPr algn="ctr"/>
            <a:r>
              <a:rPr lang="es-MX" sz="5400" b="1" dirty="0">
                <a:latin typeface="Times New Roman" panose="02020603050405020304" pitchFamily="18" charset="0"/>
                <a:cs typeface="Times New Roman" panose="02020603050405020304" pitchFamily="18" charset="0"/>
              </a:rPr>
              <a:t>TRATAMIENTOS A COMPARAR</a:t>
            </a:r>
          </a:p>
        </p:txBody>
      </p:sp>
      <p:sp>
        <p:nvSpPr>
          <p:cNvPr id="6" name="Abrir llave 5"/>
          <p:cNvSpPr/>
          <p:nvPr/>
        </p:nvSpPr>
        <p:spPr>
          <a:xfrm>
            <a:off x="7454764" y="1755844"/>
            <a:ext cx="694592" cy="4338994"/>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dirty="0"/>
          </a:p>
        </p:txBody>
      </p:sp>
      <p:sp>
        <p:nvSpPr>
          <p:cNvPr id="7" name="CuadroTexto 6"/>
          <p:cNvSpPr txBox="1"/>
          <p:nvPr/>
        </p:nvSpPr>
        <p:spPr>
          <a:xfrm>
            <a:off x="8165945" y="1606326"/>
            <a:ext cx="3903448" cy="584775"/>
          </a:xfrm>
          <a:prstGeom prst="rect">
            <a:avLst/>
          </a:prstGeom>
          <a:solidFill>
            <a:srgbClr val="FFC000"/>
          </a:solidFill>
          <a:ln w="19050">
            <a:solidFill>
              <a:srgbClr val="00B05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Diseño Experimental:</a:t>
            </a:r>
          </a:p>
          <a:p>
            <a:r>
              <a:rPr lang="es-ES" sz="1600" dirty="0">
                <a:latin typeface="Times New Roman" panose="02020603050405020304" pitchFamily="18" charset="0"/>
                <a:cs typeface="Times New Roman" panose="02020603050405020304" pitchFamily="18" charset="0"/>
              </a:rPr>
              <a:t>Esquema </a:t>
            </a:r>
            <a:r>
              <a:rPr lang="es-ES" sz="1600" dirty="0" err="1" smtClean="0">
                <a:latin typeface="Times New Roman" panose="02020603050405020304" pitchFamily="18" charset="0"/>
                <a:cs typeface="Times New Roman" panose="02020603050405020304" pitchFamily="18" charset="0"/>
              </a:rPr>
              <a:t>bifactorial</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a:t>
            </a:r>
            <a:r>
              <a:rPr lang="es-ES" sz="1600" dirty="0" smtClean="0">
                <a:latin typeface="Times New Roman" panose="02020603050405020304" pitchFamily="18" charset="0"/>
                <a:cs typeface="Times New Roman" panose="02020603050405020304" pitchFamily="18" charset="0"/>
              </a:rPr>
              <a:t>A x B) </a:t>
            </a:r>
            <a:r>
              <a:rPr lang="es-ES" sz="1600" dirty="0">
                <a:latin typeface="Times New Roman" panose="02020603050405020304" pitchFamily="18" charset="0"/>
                <a:cs typeface="Times New Roman" panose="02020603050405020304" pitchFamily="18" charset="0"/>
              </a:rPr>
              <a:t>en un D.B.C.A.</a:t>
            </a:r>
            <a:endParaRPr lang="es-ES" sz="1600"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7972451" y="2807982"/>
            <a:ext cx="4113531" cy="830997"/>
          </a:xfrm>
          <a:prstGeom prst="rect">
            <a:avLst/>
          </a:prstGeom>
          <a:solidFill>
            <a:srgbClr val="FFC000"/>
          </a:solidFill>
          <a:ln w="19050">
            <a:solidFill>
              <a:srgbClr val="00B05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Repeticiones:</a:t>
            </a:r>
          </a:p>
          <a:p>
            <a:pPr algn="ctr"/>
            <a:r>
              <a:rPr lang="es-EC" sz="1600" dirty="0">
                <a:latin typeface="Times New Roman" panose="02020603050405020304" pitchFamily="18" charset="0"/>
                <a:cs typeface="Times New Roman" panose="02020603050405020304" pitchFamily="18" charset="0"/>
              </a:rPr>
              <a:t>Tres repeticiones en cada tratamiento </a:t>
            </a:r>
            <a:r>
              <a:rPr lang="es-EC" sz="1600" dirty="0" smtClean="0">
                <a:latin typeface="Times New Roman" panose="02020603050405020304" pitchFamily="18" charset="0"/>
                <a:cs typeface="Times New Roman" panose="02020603050405020304" pitchFamily="18" charset="0"/>
              </a:rPr>
              <a:t>(6 </a:t>
            </a:r>
            <a:r>
              <a:rPr lang="es-EC" sz="1600" dirty="0">
                <a:latin typeface="Times New Roman" panose="02020603050405020304" pitchFamily="18" charset="0"/>
                <a:cs typeface="Times New Roman" panose="02020603050405020304" pitchFamily="18" charset="0"/>
              </a:rPr>
              <a:t>tratamientos).</a:t>
            </a:r>
          </a:p>
        </p:txBody>
      </p:sp>
      <p:sp>
        <p:nvSpPr>
          <p:cNvPr id="9" name="CuadroTexto 8"/>
          <p:cNvSpPr txBox="1"/>
          <p:nvPr/>
        </p:nvSpPr>
        <p:spPr>
          <a:xfrm>
            <a:off x="7972451" y="4230553"/>
            <a:ext cx="4113531" cy="584775"/>
          </a:xfrm>
          <a:prstGeom prst="rect">
            <a:avLst/>
          </a:prstGeom>
          <a:solidFill>
            <a:srgbClr val="FFC000"/>
          </a:solidFill>
          <a:ln w="19050">
            <a:solidFill>
              <a:srgbClr val="00B05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Unidades experimentales:</a:t>
            </a:r>
          </a:p>
          <a:p>
            <a:pPr algn="ctr"/>
            <a:r>
              <a:rPr lang="es-ES" sz="1600" dirty="0" smtClean="0">
                <a:latin typeface="Times New Roman" panose="02020603050405020304" pitchFamily="18" charset="0"/>
                <a:cs typeface="Times New Roman" panose="02020603050405020304" pitchFamily="18" charset="0"/>
              </a:rPr>
              <a:t>18 </a:t>
            </a:r>
            <a:r>
              <a:rPr lang="es-ES" sz="1600" dirty="0">
                <a:latin typeface="Times New Roman" panose="02020603050405020304" pitchFamily="18" charset="0"/>
                <a:cs typeface="Times New Roman" panose="02020603050405020304" pitchFamily="18" charset="0"/>
              </a:rPr>
              <a:t>UE</a:t>
            </a:r>
          </a:p>
        </p:txBody>
      </p:sp>
      <p:sp>
        <p:nvSpPr>
          <p:cNvPr id="10" name="CuadroTexto 9"/>
          <p:cNvSpPr txBox="1"/>
          <p:nvPr/>
        </p:nvSpPr>
        <p:spPr>
          <a:xfrm>
            <a:off x="8021805" y="5406902"/>
            <a:ext cx="4113531" cy="584775"/>
          </a:xfrm>
          <a:prstGeom prst="rect">
            <a:avLst/>
          </a:prstGeom>
          <a:solidFill>
            <a:srgbClr val="FFC000"/>
          </a:solidFill>
          <a:ln w="19050">
            <a:solidFill>
              <a:srgbClr val="00B05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Análisis Funcional:</a:t>
            </a:r>
          </a:p>
          <a:p>
            <a:pPr algn="ctr"/>
            <a:r>
              <a:rPr lang="es-ES" sz="1600" dirty="0">
                <a:latin typeface="Times New Roman" panose="02020603050405020304" pitchFamily="18" charset="0"/>
                <a:cs typeface="Times New Roman" panose="02020603050405020304" pitchFamily="18" charset="0"/>
              </a:rPr>
              <a:t>Prueba de significancia de </a:t>
            </a:r>
            <a:r>
              <a:rPr lang="es-ES" sz="1600" dirty="0" err="1">
                <a:latin typeface="Times New Roman" panose="02020603050405020304" pitchFamily="18" charset="0"/>
                <a:cs typeface="Times New Roman" panose="02020603050405020304" pitchFamily="18" charset="0"/>
              </a:rPr>
              <a:t>Tukey</a:t>
            </a:r>
            <a:r>
              <a:rPr lang="es-ES" sz="1600" dirty="0">
                <a:latin typeface="Times New Roman" panose="02020603050405020304" pitchFamily="18" charset="0"/>
                <a:cs typeface="Times New Roman" panose="02020603050405020304" pitchFamily="18" charset="0"/>
              </a:rPr>
              <a:t> al 5 %.</a:t>
            </a:r>
          </a:p>
        </p:txBody>
      </p:sp>
      <p:sp>
        <p:nvSpPr>
          <p:cNvPr id="11" name="Flecha abajo 10"/>
          <p:cNvSpPr/>
          <p:nvPr/>
        </p:nvSpPr>
        <p:spPr>
          <a:xfrm>
            <a:off x="9690712" y="4878118"/>
            <a:ext cx="677008" cy="465993"/>
          </a:xfrm>
          <a:prstGeom prst="downArrow">
            <a:avLst/>
          </a:prstGeom>
          <a:solidFill>
            <a:srgbClr val="00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ln>
                <a:solidFill>
                  <a:srgbClr val="FFFF00"/>
                </a:solidFill>
              </a:ln>
            </a:endParaRPr>
          </a:p>
        </p:txBody>
      </p:sp>
      <p:sp>
        <p:nvSpPr>
          <p:cNvPr id="12" name="Flecha abajo 11"/>
          <p:cNvSpPr/>
          <p:nvPr/>
        </p:nvSpPr>
        <p:spPr>
          <a:xfrm>
            <a:off x="9684378" y="3733164"/>
            <a:ext cx="677008" cy="465993"/>
          </a:xfrm>
          <a:prstGeom prst="downArrow">
            <a:avLst/>
          </a:prstGeom>
          <a:solidFill>
            <a:srgbClr val="00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ln>
                <a:solidFill>
                  <a:srgbClr val="FFFF00"/>
                </a:solidFill>
              </a:ln>
            </a:endParaRPr>
          </a:p>
        </p:txBody>
      </p:sp>
      <p:sp>
        <p:nvSpPr>
          <p:cNvPr id="13" name="Flecha abajo 12"/>
          <p:cNvSpPr/>
          <p:nvPr/>
        </p:nvSpPr>
        <p:spPr>
          <a:xfrm>
            <a:off x="9684378" y="2280219"/>
            <a:ext cx="677008" cy="465993"/>
          </a:xfrm>
          <a:prstGeom prst="downArrow">
            <a:avLst/>
          </a:prstGeom>
          <a:solidFill>
            <a:srgbClr val="00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ln>
                <a:solidFill>
                  <a:srgbClr val="FFFF00"/>
                </a:solidFill>
              </a:ln>
            </a:endParaRPr>
          </a:p>
        </p:txBody>
      </p:sp>
    </p:spTree>
    <p:extLst>
      <p:ext uri="{BB962C8B-B14F-4D97-AF65-F5344CB8AC3E}">
        <p14:creationId xmlns:p14="http://schemas.microsoft.com/office/powerpoint/2010/main" val="1856563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5287" y="119270"/>
            <a:ext cx="12722087" cy="861774"/>
          </a:xfrm>
          <a:prstGeom prst="rect">
            <a:avLst/>
          </a:prstGeom>
          <a:noFill/>
        </p:spPr>
        <p:txBody>
          <a:bodyPr wrap="square" rtlCol="0">
            <a:spAutoFit/>
          </a:bodyPr>
          <a:lstStyle/>
          <a:p>
            <a:pPr algn="ctr"/>
            <a:r>
              <a:rPr lang="es-MX" sz="5000" b="1" dirty="0">
                <a:latin typeface="Times New Roman" panose="02020603050405020304" pitchFamily="18" charset="0"/>
                <a:cs typeface="Times New Roman" panose="02020603050405020304" pitchFamily="18" charset="0"/>
              </a:rPr>
              <a:t>OBTENCIÓN DE LA MATERIA PRIMA</a:t>
            </a:r>
          </a:p>
        </p:txBody>
      </p:sp>
      <p:pic>
        <p:nvPicPr>
          <p:cNvPr id="6" name="Imagen 5"/>
          <p:cNvPicPr>
            <a:picLocks noChangeAspect="1"/>
          </p:cNvPicPr>
          <p:nvPr/>
        </p:nvPicPr>
        <p:blipFill>
          <a:blip r:embed="rId2"/>
          <a:stretch>
            <a:fillRect/>
          </a:stretch>
        </p:blipFill>
        <p:spPr>
          <a:xfrm>
            <a:off x="901147" y="1518821"/>
            <a:ext cx="3140766" cy="4117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p:cNvPicPr>
            <a:picLocks noChangeAspect="1"/>
          </p:cNvPicPr>
          <p:nvPr/>
        </p:nvPicPr>
        <p:blipFill>
          <a:blip r:embed="rId3"/>
          <a:stretch>
            <a:fillRect/>
          </a:stretch>
        </p:blipFill>
        <p:spPr>
          <a:xfrm>
            <a:off x="4936247" y="4439479"/>
            <a:ext cx="2567278" cy="1901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a:picLocks noChangeAspect="1"/>
          </p:cNvPicPr>
          <p:nvPr/>
        </p:nvPicPr>
        <p:blipFill>
          <a:blip r:embed="rId4"/>
          <a:stretch>
            <a:fillRect/>
          </a:stretch>
        </p:blipFill>
        <p:spPr>
          <a:xfrm>
            <a:off x="4987061" y="1221478"/>
            <a:ext cx="2516464" cy="2072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a:picLocks noChangeAspect="1"/>
          </p:cNvPicPr>
          <p:nvPr/>
        </p:nvPicPr>
        <p:blipFill>
          <a:blip r:embed="rId5"/>
          <a:stretch>
            <a:fillRect/>
          </a:stretch>
        </p:blipFill>
        <p:spPr>
          <a:xfrm>
            <a:off x="9023912" y="4439479"/>
            <a:ext cx="3168088" cy="1859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p:cNvPicPr>
            <a:picLocks noChangeAspect="1"/>
          </p:cNvPicPr>
          <p:nvPr/>
        </p:nvPicPr>
        <p:blipFill>
          <a:blip r:embed="rId6"/>
          <a:stretch>
            <a:fillRect/>
          </a:stretch>
        </p:blipFill>
        <p:spPr>
          <a:xfrm>
            <a:off x="9185832" y="1221478"/>
            <a:ext cx="2844247" cy="1751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Flecha derecha 13"/>
          <p:cNvSpPr/>
          <p:nvPr/>
        </p:nvSpPr>
        <p:spPr>
          <a:xfrm>
            <a:off x="7864902" y="1681340"/>
            <a:ext cx="959552" cy="831594"/>
          </a:xfrm>
          <a:prstGeom prst="right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5" name="Flecha derecha 14"/>
          <p:cNvSpPr/>
          <p:nvPr/>
        </p:nvSpPr>
        <p:spPr>
          <a:xfrm>
            <a:off x="7783942" y="4953301"/>
            <a:ext cx="959552" cy="831594"/>
          </a:xfrm>
          <a:prstGeom prst="right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6" name="Flecha derecha 15"/>
          <p:cNvSpPr/>
          <p:nvPr/>
        </p:nvSpPr>
        <p:spPr>
          <a:xfrm rot="20635225">
            <a:off x="4274598" y="2153321"/>
            <a:ext cx="479777" cy="524499"/>
          </a:xfrm>
          <a:prstGeom prst="right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7" name="Flecha derecha 16"/>
          <p:cNvSpPr/>
          <p:nvPr/>
        </p:nvSpPr>
        <p:spPr>
          <a:xfrm rot="1347930">
            <a:off x="4374464" y="4511245"/>
            <a:ext cx="479777" cy="524499"/>
          </a:xfrm>
          <a:prstGeom prst="right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93718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1679</Words>
  <Application>Microsoft Office PowerPoint</Application>
  <PresentationFormat>Panorámica</PresentationFormat>
  <Paragraphs>179</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Calibri Light</vt:lpstr>
      <vt:lpstr>Cambria Math</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38</cp:revision>
  <dcterms:created xsi:type="dcterms:W3CDTF">2021-08-02T13:13:21Z</dcterms:created>
  <dcterms:modified xsi:type="dcterms:W3CDTF">2021-08-16T23:58:08Z</dcterms:modified>
</cp:coreProperties>
</file>