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5143500" type="screen16x9"/>
  <p:notesSz cx="6858000" cy="9144000"/>
  <p:embeddedFontLst>
    <p:embeddedFont>
      <p:font typeface="Fjalla One" panose="020B0604020202020204" charset="0"/>
      <p:regular r:id="rId24"/>
    </p:embeddedFont>
    <p:embeddedFont>
      <p:font typeface="Impact" panose="020B0806030902050204" pitchFamily="34" charset="0"/>
      <p:regular r:id="rId25"/>
    </p:embeddedFont>
    <p:embeddedFont>
      <p:font typeface="Yanone Kaffeesatz" panose="020B0604020202020204" charset="0"/>
      <p:regular r:id="rId26"/>
      <p:bold r:id="rId27"/>
    </p:embeddedFont>
    <p:embeddedFont>
      <p:font typeface="Arial Narrow" panose="020B0606020202030204" pitchFamily="34" charset="0"/>
      <p:regular r:id="rId28"/>
      <p:bold r:id="rId29"/>
      <p:italic r:id="rId30"/>
      <p:boldItalic r:id="rId31"/>
    </p:embeddedFont>
    <p:embeddedFont>
      <p:font typeface="Cambria Math" panose="02040503050406030204" pitchFamily="18" charset="0"/>
      <p:regular r:id="rId32"/>
    </p:embeddedFont>
    <p:embeddedFont>
      <p:font typeface="Calibri" panose="020F0502020204030204" pitchFamily="34" charset="0"/>
      <p:regular r:id="rId33"/>
      <p:bold r:id="rId34"/>
      <p:italic r:id="rId35"/>
      <p:boldItalic r:id="rId36"/>
    </p:embeddedFont>
    <p:embeddedFont>
      <p:font typeface="Josefin Slab" panose="020B0604020202020204" charset="0"/>
      <p:regular r:id="rId37"/>
      <p:bold r:id="rId38"/>
      <p:italic r:id="rId39"/>
      <p:boldItalic r:id="rId40"/>
    </p:embeddedFont>
    <p:embeddedFont>
      <p:font typeface="Anaheim" panose="020B0604020202020204" charset="0"/>
      <p:regular r:id="rId41"/>
    </p:embeddedFont>
    <p:embeddedFont>
      <p:font typeface="Anton"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DE"/>
    <a:srgbClr val="F2EEE6"/>
    <a:srgbClr val="D2D6E7"/>
    <a:srgbClr val="B5F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7B67F2-5088-4FF2-99EC-244D97FA5832}">
  <a:tblStyle styleId="{797B67F2-5088-4FF2-99EC-244D97FA58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93" d="100"/>
          <a:sy n="93"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9986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9993ea7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9993ea7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78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709ae233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709ae233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16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09ae233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709ae233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89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709ae233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709ae233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40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709ae23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709ae23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9a06df6d8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9a06df6d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40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709ae233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709ae233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86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9a06df6d8_3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9a06df6d8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6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709ae233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709ae233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43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709ae233f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e709ae233f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22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709ae233f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709ae233f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0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9a06df2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9a06df2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923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709ae233f_4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e709ae233f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6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9a06df6d8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9a06df6d8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96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9a06df6d8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9a06df6d8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57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9a06df6d8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9a06df6d8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58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9a06df6d8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9a06df6d8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24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9a06df6d8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9a06df6d8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6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9a06df6d8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9a06df6d8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22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709ae233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709ae23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98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54475" y="1359175"/>
            <a:ext cx="4776300" cy="1901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800" b="1">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54475" y="3226650"/>
            <a:ext cx="4776300" cy="5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448100" y="1588050"/>
            <a:ext cx="8257200" cy="177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1844925" y="3365550"/>
            <a:ext cx="5454000" cy="4446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2300"/>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
        <p:nvSpPr>
          <p:cNvPr id="40" name="Google Shape;40;p11"/>
          <p:cNvSpPr txBox="1">
            <a:spLocks noGrp="1"/>
          </p:cNvSpPr>
          <p:nvPr>
            <p:ph type="title" idx="2"/>
          </p:nvPr>
        </p:nvSpPr>
        <p:spPr>
          <a:xfrm>
            <a:off x="1847400" y="539500"/>
            <a:ext cx="544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2"/>
        <p:cNvGrpSpPr/>
        <p:nvPr/>
      </p:nvGrpSpPr>
      <p:grpSpPr>
        <a:xfrm>
          <a:off x="0" y="0"/>
          <a:ext cx="0" cy="0"/>
          <a:chOff x="0" y="0"/>
          <a:chExt cx="0" cy="0"/>
        </a:xfrm>
      </p:grpSpPr>
      <p:sp>
        <p:nvSpPr>
          <p:cNvPr id="43" name="Google Shape;43;p13"/>
          <p:cNvSpPr txBox="1">
            <a:spLocks noGrp="1"/>
          </p:cNvSpPr>
          <p:nvPr>
            <p:ph type="subTitle" idx="1"/>
          </p:nvPr>
        </p:nvSpPr>
        <p:spPr>
          <a:xfrm>
            <a:off x="1855778" y="1526825"/>
            <a:ext cx="2335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44" name="Google Shape;44;p13"/>
          <p:cNvSpPr txBox="1">
            <a:spLocks noGrp="1"/>
          </p:cNvSpPr>
          <p:nvPr>
            <p:ph type="title" hasCustomPrompt="1"/>
          </p:nvPr>
        </p:nvSpPr>
        <p:spPr>
          <a:xfrm>
            <a:off x="714878" y="1679466"/>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5" name="Google Shape;45;p13"/>
          <p:cNvSpPr txBox="1">
            <a:spLocks noGrp="1"/>
          </p:cNvSpPr>
          <p:nvPr>
            <p:ph type="subTitle" idx="2"/>
          </p:nvPr>
        </p:nvSpPr>
        <p:spPr>
          <a:xfrm>
            <a:off x="1855775" y="1947152"/>
            <a:ext cx="23352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6" name="Google Shape;46;p13"/>
          <p:cNvSpPr txBox="1">
            <a:spLocks noGrp="1"/>
          </p:cNvSpPr>
          <p:nvPr>
            <p:ph type="subTitle" idx="3"/>
          </p:nvPr>
        </p:nvSpPr>
        <p:spPr>
          <a:xfrm>
            <a:off x="1855780" y="3212413"/>
            <a:ext cx="2335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47" name="Google Shape;47;p13"/>
          <p:cNvSpPr txBox="1">
            <a:spLocks noGrp="1"/>
          </p:cNvSpPr>
          <p:nvPr>
            <p:ph type="title" idx="4" hasCustomPrompt="1"/>
          </p:nvPr>
        </p:nvSpPr>
        <p:spPr>
          <a:xfrm>
            <a:off x="717371" y="3422583"/>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8" name="Google Shape;48;p13"/>
          <p:cNvSpPr txBox="1">
            <a:spLocks noGrp="1"/>
          </p:cNvSpPr>
          <p:nvPr>
            <p:ph type="subTitle" idx="5"/>
          </p:nvPr>
        </p:nvSpPr>
        <p:spPr>
          <a:xfrm>
            <a:off x="1855775" y="3632751"/>
            <a:ext cx="2335200" cy="78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9" name="Google Shape;49;p13"/>
          <p:cNvSpPr txBox="1">
            <a:spLocks noGrp="1"/>
          </p:cNvSpPr>
          <p:nvPr>
            <p:ph type="subTitle" idx="6"/>
          </p:nvPr>
        </p:nvSpPr>
        <p:spPr>
          <a:xfrm>
            <a:off x="5641250" y="1526813"/>
            <a:ext cx="2335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50" name="Google Shape;50;p13"/>
          <p:cNvSpPr txBox="1">
            <a:spLocks noGrp="1"/>
          </p:cNvSpPr>
          <p:nvPr>
            <p:ph type="title" idx="7" hasCustomPrompt="1"/>
          </p:nvPr>
        </p:nvSpPr>
        <p:spPr>
          <a:xfrm>
            <a:off x="4505289" y="1679476"/>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1" name="Google Shape;51;p13"/>
          <p:cNvSpPr txBox="1">
            <a:spLocks noGrp="1"/>
          </p:cNvSpPr>
          <p:nvPr>
            <p:ph type="subTitle" idx="8"/>
          </p:nvPr>
        </p:nvSpPr>
        <p:spPr>
          <a:xfrm>
            <a:off x="5641200" y="1947138"/>
            <a:ext cx="23352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2" name="Google Shape;52;p13"/>
          <p:cNvSpPr txBox="1">
            <a:spLocks noGrp="1"/>
          </p:cNvSpPr>
          <p:nvPr>
            <p:ph type="subTitle" idx="9"/>
          </p:nvPr>
        </p:nvSpPr>
        <p:spPr>
          <a:xfrm>
            <a:off x="5641206" y="3212413"/>
            <a:ext cx="23352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53" name="Google Shape;53;p13"/>
          <p:cNvSpPr txBox="1">
            <a:spLocks noGrp="1"/>
          </p:cNvSpPr>
          <p:nvPr>
            <p:ph type="title" idx="13" hasCustomPrompt="1"/>
          </p:nvPr>
        </p:nvSpPr>
        <p:spPr>
          <a:xfrm>
            <a:off x="4505308" y="3422575"/>
            <a:ext cx="1572900" cy="78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4" name="Google Shape;54;p13"/>
          <p:cNvSpPr txBox="1">
            <a:spLocks noGrp="1"/>
          </p:cNvSpPr>
          <p:nvPr>
            <p:ph type="subTitle" idx="14"/>
          </p:nvPr>
        </p:nvSpPr>
        <p:spPr>
          <a:xfrm>
            <a:off x="5641200" y="3632740"/>
            <a:ext cx="2335200" cy="78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 name="Google Shape;55;p13"/>
          <p:cNvSpPr txBox="1">
            <a:spLocks noGrp="1"/>
          </p:cNvSpPr>
          <p:nvPr>
            <p:ph type="title" idx="15"/>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2270487" y="2937563"/>
            <a:ext cx="46029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000">
                <a:solidFill>
                  <a:schemeClr val="dk2"/>
                </a:solidFill>
              </a:defRPr>
            </a:lvl1pPr>
            <a:lvl2pPr lvl="1" algn="r" rtl="0">
              <a:spcBef>
                <a:spcPts val="0"/>
              </a:spcBef>
              <a:spcAft>
                <a:spcPts val="0"/>
              </a:spcAft>
              <a:buNone/>
              <a:defRPr sz="3000">
                <a:solidFill>
                  <a:schemeClr val="dk2"/>
                </a:solidFill>
              </a:defRPr>
            </a:lvl2pPr>
            <a:lvl3pPr lvl="2" algn="r" rtl="0">
              <a:spcBef>
                <a:spcPts val="0"/>
              </a:spcBef>
              <a:spcAft>
                <a:spcPts val="0"/>
              </a:spcAft>
              <a:buNone/>
              <a:defRPr sz="3000">
                <a:solidFill>
                  <a:schemeClr val="dk2"/>
                </a:solidFill>
              </a:defRPr>
            </a:lvl3pPr>
            <a:lvl4pPr lvl="3" algn="r" rtl="0">
              <a:spcBef>
                <a:spcPts val="0"/>
              </a:spcBef>
              <a:spcAft>
                <a:spcPts val="0"/>
              </a:spcAft>
              <a:buNone/>
              <a:defRPr sz="3000">
                <a:solidFill>
                  <a:schemeClr val="dk2"/>
                </a:solidFill>
              </a:defRPr>
            </a:lvl4pPr>
            <a:lvl5pPr lvl="4" algn="r" rtl="0">
              <a:spcBef>
                <a:spcPts val="0"/>
              </a:spcBef>
              <a:spcAft>
                <a:spcPts val="0"/>
              </a:spcAft>
              <a:buNone/>
              <a:defRPr sz="3000">
                <a:solidFill>
                  <a:schemeClr val="dk2"/>
                </a:solidFill>
              </a:defRPr>
            </a:lvl5pPr>
            <a:lvl6pPr lvl="5" algn="r" rtl="0">
              <a:spcBef>
                <a:spcPts val="0"/>
              </a:spcBef>
              <a:spcAft>
                <a:spcPts val="0"/>
              </a:spcAft>
              <a:buNone/>
              <a:defRPr sz="3000">
                <a:solidFill>
                  <a:schemeClr val="dk2"/>
                </a:solidFill>
              </a:defRPr>
            </a:lvl6pPr>
            <a:lvl7pPr lvl="6" algn="r" rtl="0">
              <a:spcBef>
                <a:spcPts val="0"/>
              </a:spcBef>
              <a:spcAft>
                <a:spcPts val="0"/>
              </a:spcAft>
              <a:buNone/>
              <a:defRPr sz="3000">
                <a:solidFill>
                  <a:schemeClr val="dk2"/>
                </a:solidFill>
              </a:defRPr>
            </a:lvl7pPr>
            <a:lvl8pPr lvl="7" algn="r" rtl="0">
              <a:spcBef>
                <a:spcPts val="0"/>
              </a:spcBef>
              <a:spcAft>
                <a:spcPts val="0"/>
              </a:spcAft>
              <a:buNone/>
              <a:defRPr sz="3000">
                <a:solidFill>
                  <a:schemeClr val="dk2"/>
                </a:solidFill>
              </a:defRPr>
            </a:lvl8pPr>
            <a:lvl9pPr lvl="8" algn="r" rtl="0">
              <a:spcBef>
                <a:spcPts val="0"/>
              </a:spcBef>
              <a:spcAft>
                <a:spcPts val="0"/>
              </a:spcAft>
              <a:buNone/>
              <a:defRPr sz="3000">
                <a:solidFill>
                  <a:schemeClr val="dk2"/>
                </a:solidFill>
              </a:defRPr>
            </a:lvl9pPr>
          </a:lstStyle>
          <a:p>
            <a:endParaRPr/>
          </a:p>
        </p:txBody>
      </p:sp>
      <p:sp>
        <p:nvSpPr>
          <p:cNvPr id="58" name="Google Shape;58;p14"/>
          <p:cNvSpPr txBox="1">
            <a:spLocks noGrp="1"/>
          </p:cNvSpPr>
          <p:nvPr>
            <p:ph type="subTitle" idx="1"/>
          </p:nvPr>
        </p:nvSpPr>
        <p:spPr>
          <a:xfrm>
            <a:off x="2270613" y="17277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4">
    <p:spTree>
      <p:nvGrpSpPr>
        <p:cNvPr id="1" name="Shape 59"/>
        <p:cNvGrpSpPr/>
        <p:nvPr/>
      </p:nvGrpSpPr>
      <p:grpSpPr>
        <a:xfrm>
          <a:off x="0" y="0"/>
          <a:ext cx="0" cy="0"/>
          <a:chOff x="0" y="0"/>
          <a:chExt cx="0" cy="0"/>
        </a:xfrm>
      </p:grpSpPr>
      <p:sp>
        <p:nvSpPr>
          <p:cNvPr id="60" name="Google Shape;60;p15"/>
          <p:cNvSpPr txBox="1">
            <a:spLocks noGrp="1"/>
          </p:cNvSpPr>
          <p:nvPr>
            <p:ph type="subTitle" idx="1"/>
          </p:nvPr>
        </p:nvSpPr>
        <p:spPr>
          <a:xfrm>
            <a:off x="1055090" y="2382794"/>
            <a:ext cx="1976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61" name="Google Shape;61;p15"/>
          <p:cNvSpPr txBox="1">
            <a:spLocks noGrp="1"/>
          </p:cNvSpPr>
          <p:nvPr>
            <p:ph type="subTitle" idx="2"/>
          </p:nvPr>
        </p:nvSpPr>
        <p:spPr>
          <a:xfrm>
            <a:off x="3583775" y="2382794"/>
            <a:ext cx="1976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62" name="Google Shape;62;p15"/>
          <p:cNvSpPr txBox="1">
            <a:spLocks noGrp="1"/>
          </p:cNvSpPr>
          <p:nvPr>
            <p:ph type="subTitle" idx="3"/>
          </p:nvPr>
        </p:nvSpPr>
        <p:spPr>
          <a:xfrm>
            <a:off x="6112527" y="2382794"/>
            <a:ext cx="19764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algn="ctr"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63" name="Google Shape;63;p15"/>
          <p:cNvSpPr txBox="1">
            <a:spLocks noGrp="1"/>
          </p:cNvSpPr>
          <p:nvPr>
            <p:ph type="subTitle" idx="4"/>
          </p:nvPr>
        </p:nvSpPr>
        <p:spPr>
          <a:xfrm>
            <a:off x="1055000" y="2843795"/>
            <a:ext cx="1976100" cy="11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64" name="Google Shape;64;p15"/>
          <p:cNvSpPr txBox="1">
            <a:spLocks noGrp="1"/>
          </p:cNvSpPr>
          <p:nvPr>
            <p:ph type="subTitle" idx="5"/>
          </p:nvPr>
        </p:nvSpPr>
        <p:spPr>
          <a:xfrm>
            <a:off x="3583925" y="2843795"/>
            <a:ext cx="1976100" cy="11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65" name="Google Shape;65;p15"/>
          <p:cNvSpPr txBox="1">
            <a:spLocks noGrp="1"/>
          </p:cNvSpPr>
          <p:nvPr>
            <p:ph type="subTitle" idx="6"/>
          </p:nvPr>
        </p:nvSpPr>
        <p:spPr>
          <a:xfrm>
            <a:off x="6113153" y="2843795"/>
            <a:ext cx="1976100" cy="115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66" name="Google Shape;66;p15"/>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21">
    <p:spTree>
      <p:nvGrpSpPr>
        <p:cNvPr id="1" name="Shape 67"/>
        <p:cNvGrpSpPr/>
        <p:nvPr/>
      </p:nvGrpSpPr>
      <p:grpSpPr>
        <a:xfrm>
          <a:off x="0" y="0"/>
          <a:ext cx="0" cy="0"/>
          <a:chOff x="0" y="0"/>
          <a:chExt cx="0" cy="0"/>
        </a:xfrm>
      </p:grpSpPr>
      <p:sp>
        <p:nvSpPr>
          <p:cNvPr id="68" name="Google Shape;68;p16"/>
          <p:cNvSpPr txBox="1">
            <a:spLocks noGrp="1"/>
          </p:cNvSpPr>
          <p:nvPr>
            <p:ph type="subTitle" idx="1"/>
          </p:nvPr>
        </p:nvSpPr>
        <p:spPr>
          <a:xfrm>
            <a:off x="1621537" y="3096122"/>
            <a:ext cx="1824000" cy="34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69" name="Google Shape;69;p16"/>
          <p:cNvSpPr txBox="1">
            <a:spLocks noGrp="1"/>
          </p:cNvSpPr>
          <p:nvPr>
            <p:ph type="subTitle" idx="2"/>
          </p:nvPr>
        </p:nvSpPr>
        <p:spPr>
          <a:xfrm>
            <a:off x="5688061" y="1612775"/>
            <a:ext cx="1824600" cy="342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70" name="Google Shape;70;p16"/>
          <p:cNvSpPr txBox="1">
            <a:spLocks noGrp="1"/>
          </p:cNvSpPr>
          <p:nvPr>
            <p:ph type="subTitle" idx="3"/>
          </p:nvPr>
        </p:nvSpPr>
        <p:spPr>
          <a:xfrm>
            <a:off x="1621253" y="1612775"/>
            <a:ext cx="1824300" cy="34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71" name="Google Shape;71;p16"/>
          <p:cNvSpPr txBox="1">
            <a:spLocks noGrp="1"/>
          </p:cNvSpPr>
          <p:nvPr>
            <p:ph type="subTitle" idx="4"/>
          </p:nvPr>
        </p:nvSpPr>
        <p:spPr>
          <a:xfrm>
            <a:off x="1620259" y="1992543"/>
            <a:ext cx="1827000" cy="66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72" name="Google Shape;72;p16"/>
          <p:cNvSpPr txBox="1">
            <a:spLocks noGrp="1"/>
          </p:cNvSpPr>
          <p:nvPr>
            <p:ph type="subTitle" idx="5"/>
          </p:nvPr>
        </p:nvSpPr>
        <p:spPr>
          <a:xfrm>
            <a:off x="5688061" y="1992544"/>
            <a:ext cx="18270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73" name="Google Shape;73;p16"/>
          <p:cNvSpPr txBox="1">
            <a:spLocks noGrp="1"/>
          </p:cNvSpPr>
          <p:nvPr>
            <p:ph type="subTitle" idx="6"/>
          </p:nvPr>
        </p:nvSpPr>
        <p:spPr>
          <a:xfrm>
            <a:off x="1620543" y="3475900"/>
            <a:ext cx="1825800" cy="66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74" name="Google Shape;74;p16"/>
          <p:cNvSpPr txBox="1">
            <a:spLocks noGrp="1"/>
          </p:cNvSpPr>
          <p:nvPr>
            <p:ph type="subTitle" idx="7"/>
          </p:nvPr>
        </p:nvSpPr>
        <p:spPr>
          <a:xfrm>
            <a:off x="5688061" y="3096122"/>
            <a:ext cx="1824000" cy="342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75" name="Google Shape;75;p16"/>
          <p:cNvSpPr txBox="1">
            <a:spLocks noGrp="1"/>
          </p:cNvSpPr>
          <p:nvPr>
            <p:ph type="subTitle" idx="8"/>
          </p:nvPr>
        </p:nvSpPr>
        <p:spPr>
          <a:xfrm>
            <a:off x="5688061" y="3475900"/>
            <a:ext cx="18261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76" name="Google Shape;76;p16"/>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15">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766282" y="1578225"/>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79" name="Google Shape;79;p17"/>
          <p:cNvSpPr txBox="1">
            <a:spLocks noGrp="1"/>
          </p:cNvSpPr>
          <p:nvPr>
            <p:ph type="subTitle" idx="2"/>
          </p:nvPr>
        </p:nvSpPr>
        <p:spPr>
          <a:xfrm>
            <a:off x="3356960" y="1578225"/>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80" name="Google Shape;80;p17"/>
          <p:cNvSpPr txBox="1">
            <a:spLocks noGrp="1"/>
          </p:cNvSpPr>
          <p:nvPr>
            <p:ph type="subTitle" idx="3"/>
          </p:nvPr>
        </p:nvSpPr>
        <p:spPr>
          <a:xfrm>
            <a:off x="5960118" y="1578225"/>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81" name="Google Shape;81;p17"/>
          <p:cNvSpPr txBox="1">
            <a:spLocks noGrp="1"/>
          </p:cNvSpPr>
          <p:nvPr>
            <p:ph type="subTitle" idx="4"/>
          </p:nvPr>
        </p:nvSpPr>
        <p:spPr>
          <a:xfrm>
            <a:off x="766282" y="2985433"/>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82" name="Google Shape;82;p17"/>
          <p:cNvSpPr txBox="1">
            <a:spLocks noGrp="1"/>
          </p:cNvSpPr>
          <p:nvPr>
            <p:ph type="subTitle" idx="5"/>
          </p:nvPr>
        </p:nvSpPr>
        <p:spPr>
          <a:xfrm>
            <a:off x="3356960" y="2985433"/>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83" name="Google Shape;83;p17"/>
          <p:cNvSpPr txBox="1">
            <a:spLocks noGrp="1"/>
          </p:cNvSpPr>
          <p:nvPr>
            <p:ph type="subTitle" idx="6"/>
          </p:nvPr>
        </p:nvSpPr>
        <p:spPr>
          <a:xfrm>
            <a:off x="5960118" y="2985433"/>
            <a:ext cx="2417700" cy="34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84" name="Google Shape;84;p17"/>
          <p:cNvSpPr txBox="1">
            <a:spLocks noGrp="1"/>
          </p:cNvSpPr>
          <p:nvPr>
            <p:ph type="subTitle" idx="7"/>
          </p:nvPr>
        </p:nvSpPr>
        <p:spPr>
          <a:xfrm>
            <a:off x="766175" y="2066476"/>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5" name="Google Shape;85;p17"/>
          <p:cNvSpPr txBox="1">
            <a:spLocks noGrp="1"/>
          </p:cNvSpPr>
          <p:nvPr>
            <p:ph type="subTitle" idx="8"/>
          </p:nvPr>
        </p:nvSpPr>
        <p:spPr>
          <a:xfrm>
            <a:off x="3354518" y="2066476"/>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 name="Google Shape;86;p17"/>
          <p:cNvSpPr txBox="1">
            <a:spLocks noGrp="1"/>
          </p:cNvSpPr>
          <p:nvPr>
            <p:ph type="subTitle" idx="9"/>
          </p:nvPr>
        </p:nvSpPr>
        <p:spPr>
          <a:xfrm>
            <a:off x="5960898" y="2066476"/>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7" name="Google Shape;87;p17"/>
          <p:cNvSpPr txBox="1">
            <a:spLocks noGrp="1"/>
          </p:cNvSpPr>
          <p:nvPr>
            <p:ph type="subTitle" idx="13"/>
          </p:nvPr>
        </p:nvSpPr>
        <p:spPr>
          <a:xfrm>
            <a:off x="766175" y="3507412"/>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8" name="Google Shape;88;p17"/>
          <p:cNvSpPr txBox="1">
            <a:spLocks noGrp="1"/>
          </p:cNvSpPr>
          <p:nvPr>
            <p:ph type="subTitle" idx="14"/>
          </p:nvPr>
        </p:nvSpPr>
        <p:spPr>
          <a:xfrm>
            <a:off x="3354518" y="3507412"/>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9" name="Google Shape;89;p17"/>
          <p:cNvSpPr txBox="1">
            <a:spLocks noGrp="1"/>
          </p:cNvSpPr>
          <p:nvPr>
            <p:ph type="subTitle" idx="15"/>
          </p:nvPr>
        </p:nvSpPr>
        <p:spPr>
          <a:xfrm>
            <a:off x="5960898" y="3507412"/>
            <a:ext cx="2416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0" name="Google Shape;90;p17"/>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5">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a:off x="1544225" y="2124225"/>
            <a:ext cx="3256500" cy="126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3" name="Google Shape;93;p18"/>
          <p:cNvSpPr txBox="1">
            <a:spLocks noGrp="1"/>
          </p:cNvSpPr>
          <p:nvPr>
            <p:ph type="title"/>
          </p:nvPr>
        </p:nvSpPr>
        <p:spPr>
          <a:xfrm>
            <a:off x="1544225" y="1415875"/>
            <a:ext cx="3256500" cy="5643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6">
    <p:spTree>
      <p:nvGrpSpPr>
        <p:cNvPr id="1" name="Shape 94"/>
        <p:cNvGrpSpPr/>
        <p:nvPr/>
      </p:nvGrpSpPr>
      <p:grpSpPr>
        <a:xfrm>
          <a:off x="0" y="0"/>
          <a:ext cx="0" cy="0"/>
          <a:chOff x="0" y="0"/>
          <a:chExt cx="0" cy="0"/>
        </a:xfrm>
      </p:grpSpPr>
      <p:sp>
        <p:nvSpPr>
          <p:cNvPr id="95" name="Google Shape;95;p19"/>
          <p:cNvSpPr txBox="1">
            <a:spLocks noGrp="1"/>
          </p:cNvSpPr>
          <p:nvPr>
            <p:ph type="subTitle" idx="1"/>
          </p:nvPr>
        </p:nvSpPr>
        <p:spPr>
          <a:xfrm>
            <a:off x="713225" y="2124225"/>
            <a:ext cx="3858900" cy="1623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6" name="Google Shape;96;p19"/>
          <p:cNvSpPr txBox="1">
            <a:spLocks noGrp="1"/>
          </p:cNvSpPr>
          <p:nvPr>
            <p:ph type="title"/>
          </p:nvPr>
        </p:nvSpPr>
        <p:spPr>
          <a:xfrm>
            <a:off x="713150" y="1417425"/>
            <a:ext cx="3858900" cy="478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27">
    <p:spTree>
      <p:nvGrpSpPr>
        <p:cNvPr id="1" name="Shape 97"/>
        <p:cNvGrpSpPr/>
        <p:nvPr/>
      </p:nvGrpSpPr>
      <p:grpSpPr>
        <a:xfrm>
          <a:off x="0" y="0"/>
          <a:ext cx="0" cy="0"/>
          <a:chOff x="0" y="0"/>
          <a:chExt cx="0" cy="0"/>
        </a:xfrm>
      </p:grpSpPr>
      <p:sp>
        <p:nvSpPr>
          <p:cNvPr id="98" name="Google Shape;98;p20"/>
          <p:cNvSpPr txBox="1">
            <a:spLocks noGrp="1"/>
          </p:cNvSpPr>
          <p:nvPr>
            <p:ph type="body" idx="1"/>
          </p:nvPr>
        </p:nvSpPr>
        <p:spPr>
          <a:xfrm>
            <a:off x="713225" y="1242875"/>
            <a:ext cx="7717500" cy="3347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434343"/>
              </a:buClr>
              <a:buSzPts val="1600"/>
              <a:buAutoNum type="arabicPeriod"/>
              <a:defRPr/>
            </a:lvl1pPr>
            <a:lvl2pPr marL="914400" lvl="1" indent="-330200" rtl="0">
              <a:spcBef>
                <a:spcPts val="0"/>
              </a:spcBef>
              <a:spcAft>
                <a:spcPts val="0"/>
              </a:spcAft>
              <a:buClr>
                <a:srgbClr val="434343"/>
              </a:buClr>
              <a:buSzPts val="1600"/>
              <a:buFont typeface="Roboto Condensed Light"/>
              <a:buAutoNum type="alphaLcPeriod"/>
              <a:defRPr/>
            </a:lvl2pPr>
            <a:lvl3pPr marL="1371600" lvl="2" indent="-330200" rtl="0">
              <a:spcBef>
                <a:spcPts val="0"/>
              </a:spcBef>
              <a:spcAft>
                <a:spcPts val="0"/>
              </a:spcAft>
              <a:buClr>
                <a:srgbClr val="434343"/>
              </a:buClr>
              <a:buSzPts val="1600"/>
              <a:buFont typeface="Roboto Condensed Light"/>
              <a:buAutoNum type="romanLcPeriod"/>
              <a:defRPr/>
            </a:lvl3pPr>
            <a:lvl4pPr marL="1828800" lvl="3" indent="-330200" rtl="0">
              <a:spcBef>
                <a:spcPts val="0"/>
              </a:spcBef>
              <a:spcAft>
                <a:spcPts val="0"/>
              </a:spcAft>
              <a:buClr>
                <a:srgbClr val="434343"/>
              </a:buClr>
              <a:buSzPts val="1600"/>
              <a:buFont typeface="Roboto Condensed Light"/>
              <a:buAutoNum type="arabicPeriod"/>
              <a:defRPr/>
            </a:lvl4pPr>
            <a:lvl5pPr marL="2286000" lvl="4" indent="-330200" rtl="0">
              <a:spcBef>
                <a:spcPts val="0"/>
              </a:spcBef>
              <a:spcAft>
                <a:spcPts val="0"/>
              </a:spcAft>
              <a:buClr>
                <a:srgbClr val="434343"/>
              </a:buClr>
              <a:buSzPts val="1600"/>
              <a:buFont typeface="Roboto Condensed Light"/>
              <a:buAutoNum type="alphaLcPeriod"/>
              <a:defRPr/>
            </a:lvl5pPr>
            <a:lvl6pPr marL="2743200" lvl="5" indent="-330200" rtl="0">
              <a:spcBef>
                <a:spcPts val="0"/>
              </a:spcBef>
              <a:spcAft>
                <a:spcPts val="0"/>
              </a:spcAft>
              <a:buClr>
                <a:srgbClr val="434343"/>
              </a:buClr>
              <a:buSzPts val="1600"/>
              <a:buFont typeface="Roboto Condensed Light"/>
              <a:buAutoNum type="romanLcPeriod"/>
              <a:defRPr/>
            </a:lvl6pPr>
            <a:lvl7pPr marL="3200400" lvl="6" indent="-330200" rtl="0">
              <a:spcBef>
                <a:spcPts val="0"/>
              </a:spcBef>
              <a:spcAft>
                <a:spcPts val="0"/>
              </a:spcAft>
              <a:buClr>
                <a:srgbClr val="434343"/>
              </a:buClr>
              <a:buSzPts val="1600"/>
              <a:buFont typeface="Roboto Condensed Light"/>
              <a:buAutoNum type="arabicPeriod"/>
              <a:defRPr/>
            </a:lvl7pPr>
            <a:lvl8pPr marL="3657600" lvl="7" indent="-330200" rtl="0">
              <a:spcBef>
                <a:spcPts val="0"/>
              </a:spcBef>
              <a:spcAft>
                <a:spcPts val="0"/>
              </a:spcAft>
              <a:buClr>
                <a:srgbClr val="434343"/>
              </a:buClr>
              <a:buSzPts val="1600"/>
              <a:buFont typeface="Roboto Condensed Light"/>
              <a:buAutoNum type="alphaLcPeriod"/>
              <a:defRPr/>
            </a:lvl8pPr>
            <a:lvl9pPr marL="4114800" lvl="8" indent="-330200" rtl="0">
              <a:spcBef>
                <a:spcPts val="0"/>
              </a:spcBef>
              <a:spcAft>
                <a:spcPts val="0"/>
              </a:spcAft>
              <a:buClr>
                <a:srgbClr val="434343"/>
              </a:buClr>
              <a:buSzPts val="1600"/>
              <a:buFont typeface="Roboto Condensed Light"/>
              <a:buAutoNum type="romanLcPeriod"/>
              <a:defRPr/>
            </a:lvl9pPr>
          </a:lstStyle>
          <a:p>
            <a:endParaRPr/>
          </a:p>
        </p:txBody>
      </p:sp>
      <p:sp>
        <p:nvSpPr>
          <p:cNvPr id="99" name="Google Shape;99;p20"/>
          <p:cNvSpPr txBox="1">
            <a:spLocks noGrp="1"/>
          </p:cNvSpPr>
          <p:nvPr>
            <p:ph type="title"/>
          </p:nvPr>
        </p:nvSpPr>
        <p:spPr>
          <a:xfrm>
            <a:off x="999175" y="539500"/>
            <a:ext cx="71331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94762" y="1026900"/>
            <a:ext cx="43923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b="1">
                <a:solidFill>
                  <a:schemeClr val="dk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994764" y="2089800"/>
            <a:ext cx="38589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title" idx="2" hasCustomPrompt="1"/>
          </p:nvPr>
        </p:nvSpPr>
        <p:spPr>
          <a:xfrm>
            <a:off x="6231518" y="3173375"/>
            <a:ext cx="2163300" cy="10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19">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1168717" y="528763"/>
            <a:ext cx="3053400" cy="879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7200" b="1">
                <a:solidFill>
                  <a:schemeClr val="dk2"/>
                </a:solidFill>
              </a:defRPr>
            </a:lvl1pPr>
            <a:lvl2pPr lvl="1" rtl="0">
              <a:spcBef>
                <a:spcPts val="0"/>
              </a:spcBef>
              <a:spcAft>
                <a:spcPts val="0"/>
              </a:spcAft>
              <a:buNone/>
              <a:defRPr sz="7200" b="1">
                <a:solidFill>
                  <a:schemeClr val="dk2"/>
                </a:solidFill>
              </a:defRPr>
            </a:lvl2pPr>
            <a:lvl3pPr lvl="2" rtl="0">
              <a:spcBef>
                <a:spcPts val="0"/>
              </a:spcBef>
              <a:spcAft>
                <a:spcPts val="0"/>
              </a:spcAft>
              <a:buNone/>
              <a:defRPr sz="7200" b="1">
                <a:solidFill>
                  <a:schemeClr val="dk2"/>
                </a:solidFill>
              </a:defRPr>
            </a:lvl3pPr>
            <a:lvl4pPr lvl="3" rtl="0">
              <a:spcBef>
                <a:spcPts val="0"/>
              </a:spcBef>
              <a:spcAft>
                <a:spcPts val="0"/>
              </a:spcAft>
              <a:buNone/>
              <a:defRPr sz="7200" b="1">
                <a:solidFill>
                  <a:schemeClr val="dk2"/>
                </a:solidFill>
              </a:defRPr>
            </a:lvl4pPr>
            <a:lvl5pPr lvl="4" rtl="0">
              <a:spcBef>
                <a:spcPts val="0"/>
              </a:spcBef>
              <a:spcAft>
                <a:spcPts val="0"/>
              </a:spcAft>
              <a:buNone/>
              <a:defRPr sz="7200" b="1">
                <a:solidFill>
                  <a:schemeClr val="dk2"/>
                </a:solidFill>
              </a:defRPr>
            </a:lvl5pPr>
            <a:lvl6pPr lvl="5" rtl="0">
              <a:spcBef>
                <a:spcPts val="0"/>
              </a:spcBef>
              <a:spcAft>
                <a:spcPts val="0"/>
              </a:spcAft>
              <a:buNone/>
              <a:defRPr sz="7200" b="1">
                <a:solidFill>
                  <a:schemeClr val="dk2"/>
                </a:solidFill>
              </a:defRPr>
            </a:lvl6pPr>
            <a:lvl7pPr lvl="6" rtl="0">
              <a:spcBef>
                <a:spcPts val="0"/>
              </a:spcBef>
              <a:spcAft>
                <a:spcPts val="0"/>
              </a:spcAft>
              <a:buNone/>
              <a:defRPr sz="7200" b="1">
                <a:solidFill>
                  <a:schemeClr val="dk2"/>
                </a:solidFill>
              </a:defRPr>
            </a:lvl7pPr>
            <a:lvl8pPr lvl="7" rtl="0">
              <a:spcBef>
                <a:spcPts val="0"/>
              </a:spcBef>
              <a:spcAft>
                <a:spcPts val="0"/>
              </a:spcAft>
              <a:buNone/>
              <a:defRPr sz="7200" b="1">
                <a:solidFill>
                  <a:schemeClr val="dk2"/>
                </a:solidFill>
              </a:defRPr>
            </a:lvl8pPr>
            <a:lvl9pPr lvl="8" rtl="0">
              <a:spcBef>
                <a:spcPts val="0"/>
              </a:spcBef>
              <a:spcAft>
                <a:spcPts val="0"/>
              </a:spcAft>
              <a:buNone/>
              <a:defRPr sz="7200" b="1">
                <a:solidFill>
                  <a:schemeClr val="dk2"/>
                </a:solidFill>
              </a:defRPr>
            </a:lvl9pPr>
          </a:lstStyle>
          <a:p>
            <a:endParaRPr/>
          </a:p>
        </p:txBody>
      </p:sp>
      <p:sp>
        <p:nvSpPr>
          <p:cNvPr id="102" name="Google Shape;102;p21"/>
          <p:cNvSpPr txBox="1">
            <a:spLocks noGrp="1"/>
          </p:cNvSpPr>
          <p:nvPr>
            <p:ph type="subTitle" idx="1"/>
          </p:nvPr>
        </p:nvSpPr>
        <p:spPr>
          <a:xfrm>
            <a:off x="1168722" y="1672450"/>
            <a:ext cx="2777400" cy="61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1800"/>
              <a:buFont typeface="Yanone Kaffeesatz"/>
              <a:buNone/>
              <a:defRPr sz="1800" b="1">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b="1">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b="1">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b="1">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b="1">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b="1">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b="1">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b="1">
                <a:latin typeface="Yanone Kaffeesatz"/>
                <a:ea typeface="Yanone Kaffeesatz"/>
                <a:cs typeface="Yanone Kaffeesatz"/>
                <a:sym typeface="Yanone Kaffeesatz"/>
              </a:defRPr>
            </a:lvl9pPr>
          </a:lstStyle>
          <a:p>
            <a:endParaRPr/>
          </a:p>
        </p:txBody>
      </p:sp>
      <p:sp>
        <p:nvSpPr>
          <p:cNvPr id="103" name="Google Shape;103;p21"/>
          <p:cNvSpPr txBox="1"/>
          <p:nvPr/>
        </p:nvSpPr>
        <p:spPr>
          <a:xfrm>
            <a:off x="1168725" y="4004612"/>
            <a:ext cx="3288600" cy="55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chemeClr val="dk1"/>
                </a:solidFill>
                <a:latin typeface="Anaheim"/>
                <a:ea typeface="Anaheim"/>
                <a:cs typeface="Anaheim"/>
                <a:sym typeface="Anaheim"/>
              </a:rPr>
              <a:t>CREDITS: This presentation template was created by </a:t>
            </a:r>
            <a:r>
              <a:rPr lang="en" sz="1200">
                <a:solidFill>
                  <a:schemeClr val="dk1"/>
                </a:solidFill>
                <a:uFill>
                  <a:noFill/>
                </a:uFill>
                <a:latin typeface="Anaheim"/>
                <a:ea typeface="Anaheim"/>
                <a:cs typeface="Anaheim"/>
                <a:sym typeface="Anaheim"/>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Anaheim"/>
                <a:ea typeface="Anaheim"/>
                <a:cs typeface="Anaheim"/>
                <a:sym typeface="Anaheim"/>
              </a:rPr>
              <a:t>, including icons by </a:t>
            </a:r>
            <a:r>
              <a:rPr lang="en" sz="1200">
                <a:solidFill>
                  <a:schemeClr val="dk1"/>
                </a:solidFill>
                <a:uFill>
                  <a:noFill/>
                </a:uFill>
                <a:latin typeface="Anaheim"/>
                <a:ea typeface="Anaheim"/>
                <a:cs typeface="Anaheim"/>
                <a:sym typeface="Anaheim"/>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naheim"/>
                <a:ea typeface="Anaheim"/>
                <a:cs typeface="Anaheim"/>
                <a:sym typeface="Anaheim"/>
              </a:rPr>
              <a:t>, infographics &amp; images by </a:t>
            </a:r>
            <a:r>
              <a:rPr lang="en" sz="1200">
                <a:solidFill>
                  <a:schemeClr val="dk1"/>
                </a:solidFill>
                <a:uFill>
                  <a:noFill/>
                </a:uFill>
                <a:latin typeface="Anaheim"/>
                <a:ea typeface="Anaheim"/>
                <a:cs typeface="Anaheim"/>
                <a:sym typeface="Anaheim"/>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dk1"/>
                </a:solidFill>
                <a:latin typeface="Anaheim"/>
                <a:ea typeface="Anaheim"/>
                <a:cs typeface="Anaheim"/>
                <a:sym typeface="Anaheim"/>
              </a:rPr>
              <a:t> </a:t>
            </a:r>
            <a:endParaRPr sz="1200">
              <a:solidFill>
                <a:schemeClr val="dk1"/>
              </a:solidFill>
              <a:latin typeface="Anaheim"/>
              <a:ea typeface="Anaheim"/>
              <a:cs typeface="Anaheim"/>
              <a:sym typeface="Anaheim"/>
            </a:endParaRPr>
          </a:p>
        </p:txBody>
      </p:sp>
      <p:sp>
        <p:nvSpPr>
          <p:cNvPr id="104" name="Google Shape;104;p21"/>
          <p:cNvSpPr txBox="1">
            <a:spLocks noGrp="1"/>
          </p:cNvSpPr>
          <p:nvPr>
            <p:ph type="subTitle" idx="2"/>
          </p:nvPr>
        </p:nvSpPr>
        <p:spPr>
          <a:xfrm>
            <a:off x="1154942" y="2521170"/>
            <a:ext cx="3053400" cy="87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28">
    <p:spTree>
      <p:nvGrpSpPr>
        <p:cNvPr id="1" name="Shape 10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3225" y="1242875"/>
            <a:ext cx="7717500" cy="3347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7" name="Google Shape;17;p4"/>
          <p:cNvSpPr txBox="1">
            <a:spLocks noGrp="1"/>
          </p:cNvSpPr>
          <p:nvPr>
            <p:ph type="title"/>
          </p:nvPr>
        </p:nvSpPr>
        <p:spPr>
          <a:xfrm>
            <a:off x="999175" y="539500"/>
            <a:ext cx="71331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713225" y="2805975"/>
            <a:ext cx="38589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 name="Google Shape;20;p5"/>
          <p:cNvSpPr txBox="1">
            <a:spLocks noGrp="1"/>
          </p:cNvSpPr>
          <p:nvPr>
            <p:ph type="subTitle" idx="2"/>
          </p:nvPr>
        </p:nvSpPr>
        <p:spPr>
          <a:xfrm>
            <a:off x="4572125" y="2805975"/>
            <a:ext cx="38589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1" name="Google Shape;21;p5"/>
          <p:cNvSpPr txBox="1">
            <a:spLocks noGrp="1"/>
          </p:cNvSpPr>
          <p:nvPr>
            <p:ph type="subTitle" idx="3"/>
          </p:nvPr>
        </p:nvSpPr>
        <p:spPr>
          <a:xfrm>
            <a:off x="713076" y="3804050"/>
            <a:ext cx="3858900" cy="47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22" name="Google Shape;22;p5"/>
          <p:cNvSpPr txBox="1">
            <a:spLocks noGrp="1"/>
          </p:cNvSpPr>
          <p:nvPr>
            <p:ph type="subTitle" idx="4"/>
          </p:nvPr>
        </p:nvSpPr>
        <p:spPr>
          <a:xfrm>
            <a:off x="4572000" y="3804050"/>
            <a:ext cx="3858900" cy="47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400"/>
              <a:buFont typeface="Yanone Kaffeesatz"/>
              <a:buNone/>
              <a:defRPr sz="2400">
                <a:solidFill>
                  <a:schemeClr val="dk2"/>
                </a:solidFill>
                <a:latin typeface="Fjalla One"/>
                <a:ea typeface="Fjalla One"/>
                <a:cs typeface="Fjalla One"/>
                <a:sym typeface="Fjalla On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23" name="Google Shape;23;p5"/>
          <p:cNvSpPr txBox="1">
            <a:spLocks noGrp="1"/>
          </p:cNvSpPr>
          <p:nvPr>
            <p:ph type="title"/>
          </p:nvPr>
        </p:nvSpPr>
        <p:spPr>
          <a:xfrm>
            <a:off x="713100" y="539500"/>
            <a:ext cx="77178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4572000" y="1327925"/>
            <a:ext cx="3858900" cy="3271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8" name="Google Shape;28;p7"/>
          <p:cNvSpPr txBox="1">
            <a:spLocks noGrp="1"/>
          </p:cNvSpPr>
          <p:nvPr>
            <p:ph type="title"/>
          </p:nvPr>
        </p:nvSpPr>
        <p:spPr>
          <a:xfrm>
            <a:off x="1847400" y="539500"/>
            <a:ext cx="54492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solidFill>
                  <a:schemeClr val="dk2"/>
                </a:solidFill>
              </a:defRPr>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424888" y="1348350"/>
            <a:ext cx="4294200" cy="171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dk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1" name="Google Shape;31;p8"/>
          <p:cNvSpPr txBox="1">
            <a:spLocks noGrp="1"/>
          </p:cNvSpPr>
          <p:nvPr>
            <p:ph type="subTitle" idx="1"/>
          </p:nvPr>
        </p:nvSpPr>
        <p:spPr>
          <a:xfrm>
            <a:off x="1743700" y="3340050"/>
            <a:ext cx="5656500" cy="75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txBox="1">
            <a:spLocks noGrp="1"/>
          </p:cNvSpPr>
          <p:nvPr>
            <p:ph type="subTitle" idx="1"/>
          </p:nvPr>
        </p:nvSpPr>
        <p:spPr>
          <a:xfrm>
            <a:off x="1041449" y="2281325"/>
            <a:ext cx="3530700" cy="138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9"/>
          <p:cNvSpPr txBox="1">
            <a:spLocks noGrp="1"/>
          </p:cNvSpPr>
          <p:nvPr>
            <p:ph type="title"/>
          </p:nvPr>
        </p:nvSpPr>
        <p:spPr>
          <a:xfrm>
            <a:off x="1041438" y="1530100"/>
            <a:ext cx="3858600" cy="645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Caveat"/>
              <a:buNone/>
              <a:defRPr sz="3600" b="1">
                <a:solidFill>
                  <a:schemeClr val="dk2"/>
                </a:solidFill>
              </a:defRPr>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4876800" y="3317750"/>
            <a:ext cx="3858900" cy="1266300"/>
          </a:xfrm>
          <a:prstGeom prst="rect">
            <a:avLst/>
          </a:prstGeom>
        </p:spPr>
        <p:txBody>
          <a:bodyPr spcFirstLastPara="1" wrap="square" lIns="91425" tIns="91425" rIns="91425" bIns="91425" anchor="ctr" anchorCtr="0">
            <a:noAutofit/>
          </a:bodyPr>
          <a:lstStyle>
            <a:lvl1pPr marL="457200" lvl="0" indent="-330200" rtl="0">
              <a:lnSpc>
                <a:spcPct val="90000"/>
              </a:lnSpc>
              <a:spcBef>
                <a:spcPts val="0"/>
              </a:spcBef>
              <a:spcAft>
                <a:spcPts val="0"/>
              </a:spcAft>
              <a:buSzPts val="1600"/>
              <a:buChar char="●"/>
              <a:defRPr sz="3600" b="1">
                <a:latin typeface="Fjalla One"/>
                <a:ea typeface="Fjalla One"/>
                <a:cs typeface="Fjalla One"/>
                <a:sym typeface="Fjalla One"/>
              </a:defRPr>
            </a:lvl1pPr>
            <a:lvl2pPr marL="914400" lvl="1" indent="-330200" rtl="0">
              <a:lnSpc>
                <a:spcPct val="90000"/>
              </a:lnSpc>
              <a:spcBef>
                <a:spcPts val="0"/>
              </a:spcBef>
              <a:spcAft>
                <a:spcPts val="0"/>
              </a:spcAft>
              <a:buSzPts val="1600"/>
              <a:buChar char="○"/>
              <a:defRPr sz="4800">
                <a:latin typeface="Anton"/>
                <a:ea typeface="Anton"/>
                <a:cs typeface="Anton"/>
                <a:sym typeface="Anton"/>
              </a:defRPr>
            </a:lvl2pPr>
            <a:lvl3pPr marL="1371600" lvl="2" indent="-330200" rtl="0">
              <a:lnSpc>
                <a:spcPct val="90000"/>
              </a:lnSpc>
              <a:spcBef>
                <a:spcPts val="0"/>
              </a:spcBef>
              <a:spcAft>
                <a:spcPts val="0"/>
              </a:spcAft>
              <a:buSzPts val="1600"/>
              <a:buChar char="■"/>
              <a:defRPr sz="4800">
                <a:latin typeface="Anton"/>
                <a:ea typeface="Anton"/>
                <a:cs typeface="Anton"/>
                <a:sym typeface="Anton"/>
              </a:defRPr>
            </a:lvl3pPr>
            <a:lvl4pPr marL="1828800" lvl="3" indent="-330200" rtl="0">
              <a:lnSpc>
                <a:spcPct val="90000"/>
              </a:lnSpc>
              <a:spcBef>
                <a:spcPts val="0"/>
              </a:spcBef>
              <a:spcAft>
                <a:spcPts val="0"/>
              </a:spcAft>
              <a:buSzPts val="1600"/>
              <a:buChar char="●"/>
              <a:defRPr sz="4800">
                <a:latin typeface="Anton"/>
                <a:ea typeface="Anton"/>
                <a:cs typeface="Anton"/>
                <a:sym typeface="Anton"/>
              </a:defRPr>
            </a:lvl4pPr>
            <a:lvl5pPr marL="2286000" lvl="4" indent="-330200" rtl="0">
              <a:lnSpc>
                <a:spcPct val="90000"/>
              </a:lnSpc>
              <a:spcBef>
                <a:spcPts val="0"/>
              </a:spcBef>
              <a:spcAft>
                <a:spcPts val="0"/>
              </a:spcAft>
              <a:buSzPts val="1600"/>
              <a:buChar char="○"/>
              <a:defRPr sz="4800">
                <a:latin typeface="Anton"/>
                <a:ea typeface="Anton"/>
                <a:cs typeface="Anton"/>
                <a:sym typeface="Anton"/>
              </a:defRPr>
            </a:lvl5pPr>
            <a:lvl6pPr marL="2743200" lvl="5" indent="-330200" rtl="0">
              <a:lnSpc>
                <a:spcPct val="90000"/>
              </a:lnSpc>
              <a:spcBef>
                <a:spcPts val="0"/>
              </a:spcBef>
              <a:spcAft>
                <a:spcPts val="0"/>
              </a:spcAft>
              <a:buSzPts val="1600"/>
              <a:buChar char="■"/>
              <a:defRPr sz="4800">
                <a:latin typeface="Anton"/>
                <a:ea typeface="Anton"/>
                <a:cs typeface="Anton"/>
                <a:sym typeface="Anton"/>
              </a:defRPr>
            </a:lvl6pPr>
            <a:lvl7pPr marL="3200400" lvl="6" indent="-330200" rtl="0">
              <a:lnSpc>
                <a:spcPct val="90000"/>
              </a:lnSpc>
              <a:spcBef>
                <a:spcPts val="0"/>
              </a:spcBef>
              <a:spcAft>
                <a:spcPts val="0"/>
              </a:spcAft>
              <a:buSzPts val="1600"/>
              <a:buChar char="●"/>
              <a:defRPr sz="4800">
                <a:latin typeface="Anton"/>
                <a:ea typeface="Anton"/>
                <a:cs typeface="Anton"/>
                <a:sym typeface="Anton"/>
              </a:defRPr>
            </a:lvl7pPr>
            <a:lvl8pPr marL="3657600" lvl="7" indent="-330200" rtl="0">
              <a:lnSpc>
                <a:spcPct val="90000"/>
              </a:lnSpc>
              <a:spcBef>
                <a:spcPts val="0"/>
              </a:spcBef>
              <a:spcAft>
                <a:spcPts val="0"/>
              </a:spcAft>
              <a:buSzPts val="1600"/>
              <a:buChar char="○"/>
              <a:defRPr sz="4800">
                <a:latin typeface="Anton"/>
                <a:ea typeface="Anton"/>
                <a:cs typeface="Anton"/>
                <a:sym typeface="Anton"/>
              </a:defRPr>
            </a:lvl8pPr>
            <a:lvl9pPr marL="4114800" lvl="8" indent="-330200" rtl="0">
              <a:lnSpc>
                <a:spcPct val="90000"/>
              </a:lnSpc>
              <a:spcBef>
                <a:spcPts val="0"/>
              </a:spcBef>
              <a:spcAft>
                <a:spcPts val="0"/>
              </a:spcAft>
              <a:buSzPts val="1600"/>
              <a:buChar char="■"/>
              <a:defRPr sz="4800">
                <a:latin typeface="Anton"/>
                <a:ea typeface="Anton"/>
                <a:cs typeface="Anton"/>
                <a:sym typeface="Anto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64000">
              <a:schemeClr val="accent1">
                <a:lumMod val="45000"/>
                <a:lumOff val="55000"/>
              </a:schemeClr>
            </a:gs>
            <a:gs pos="82000">
              <a:schemeClr val="accent1">
                <a:lumMod val="45000"/>
                <a:lumOff val="55000"/>
              </a:schemeClr>
            </a:gs>
            <a:gs pos="100000">
              <a:srgbClr val="EEE9DE"/>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jalla One"/>
              <a:buNone/>
              <a:defRPr sz="3600">
                <a:solidFill>
                  <a:schemeClr val="dk1"/>
                </a:solidFill>
                <a:latin typeface="Fjalla One"/>
                <a:ea typeface="Fjalla One"/>
                <a:cs typeface="Fjalla One"/>
                <a:sym typeface="Fjall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1pPr>
            <a:lvl2pPr marL="914400" lvl="1"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2pPr>
            <a:lvl3pPr marL="1371600" lvl="2"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3pPr>
            <a:lvl4pPr marL="1828800" lvl="3"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4pPr>
            <a:lvl5pPr marL="2286000" lvl="4"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5pPr>
            <a:lvl6pPr marL="2743200" lvl="5"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6pPr>
            <a:lvl7pPr marL="3200400" lvl="6"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7pPr>
            <a:lvl8pPr marL="3657600" lvl="7"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8pPr>
            <a:lvl9pPr marL="4114800" lvl="8" indent="-330200">
              <a:lnSpc>
                <a:spcPct val="100000"/>
              </a:lnSpc>
              <a:spcBef>
                <a:spcPts val="0"/>
              </a:spcBef>
              <a:spcAft>
                <a:spcPts val="0"/>
              </a:spcAft>
              <a:buClr>
                <a:schemeClr val="dk1"/>
              </a:buClr>
              <a:buSzPts val="1600"/>
              <a:buFont typeface="Anaheim"/>
              <a:buChar char="■"/>
              <a:defRPr sz="1600">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390.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380.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notesSlide" Target="../notesSlides/notesSlide13.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jpe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9.emf"/><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ctrTitle"/>
          </p:nvPr>
        </p:nvSpPr>
        <p:spPr>
          <a:xfrm>
            <a:off x="267900" y="1753138"/>
            <a:ext cx="8608200" cy="908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400" b="0">
                <a:solidFill>
                  <a:schemeClr val="accent6"/>
                </a:solidFill>
                <a:latin typeface="Impact"/>
                <a:ea typeface="Impact"/>
                <a:cs typeface="Impact"/>
                <a:sym typeface="Impact"/>
              </a:rPr>
              <a:t>“Evaluación de la macrofauna del suelo en palma africana en las zonas de Santo Domingo y Esmeraldas”</a:t>
            </a:r>
            <a:endParaRPr sz="2400" b="0">
              <a:solidFill>
                <a:schemeClr val="accent6"/>
              </a:solidFill>
              <a:latin typeface="Impact"/>
              <a:ea typeface="Impact"/>
              <a:cs typeface="Impact"/>
              <a:sym typeface="Impact"/>
            </a:endParaRPr>
          </a:p>
        </p:txBody>
      </p:sp>
      <p:sp>
        <p:nvSpPr>
          <p:cNvPr id="111" name="Google Shape;111;p23"/>
          <p:cNvSpPr txBox="1">
            <a:spLocks noGrp="1"/>
          </p:cNvSpPr>
          <p:nvPr>
            <p:ph type="subTitle" idx="1"/>
          </p:nvPr>
        </p:nvSpPr>
        <p:spPr>
          <a:xfrm>
            <a:off x="2183850" y="2700288"/>
            <a:ext cx="4776300" cy="96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rial"/>
                <a:ea typeface="Arial"/>
                <a:cs typeface="Arial"/>
                <a:sym typeface="Arial"/>
              </a:rPr>
              <a:t>Autores:</a:t>
            </a:r>
            <a:endParaRPr b="1">
              <a:latin typeface="Arial"/>
              <a:ea typeface="Arial"/>
              <a:cs typeface="Arial"/>
              <a:sym typeface="Arial"/>
            </a:endParaRPr>
          </a:p>
          <a:p>
            <a:pPr marL="0" lvl="0" indent="0" algn="ctr" rtl="0">
              <a:spcBef>
                <a:spcPts val="0"/>
              </a:spcBef>
              <a:spcAft>
                <a:spcPts val="0"/>
              </a:spcAft>
              <a:buNone/>
            </a:pPr>
            <a:r>
              <a:rPr lang="en">
                <a:solidFill>
                  <a:schemeClr val="accent2"/>
                </a:solidFill>
                <a:latin typeface="Arial"/>
                <a:ea typeface="Arial"/>
                <a:cs typeface="Arial"/>
                <a:sym typeface="Arial"/>
              </a:rPr>
              <a:t>Choca Daquilema Edison Javier</a:t>
            </a:r>
            <a:endParaRPr>
              <a:solidFill>
                <a:schemeClr val="accent2"/>
              </a:solidFill>
              <a:latin typeface="Arial"/>
              <a:ea typeface="Arial"/>
              <a:cs typeface="Arial"/>
              <a:sym typeface="Arial"/>
            </a:endParaRPr>
          </a:p>
          <a:p>
            <a:pPr marL="0" lvl="0" indent="0" algn="ctr" rtl="0">
              <a:spcBef>
                <a:spcPts val="0"/>
              </a:spcBef>
              <a:spcAft>
                <a:spcPts val="0"/>
              </a:spcAft>
              <a:buNone/>
            </a:pPr>
            <a:r>
              <a:rPr lang="en">
                <a:solidFill>
                  <a:schemeClr val="accent2"/>
                </a:solidFill>
                <a:latin typeface="Arial"/>
                <a:ea typeface="Arial"/>
                <a:cs typeface="Arial"/>
                <a:sym typeface="Arial"/>
              </a:rPr>
              <a:t>Vega Roldan Jonathan Leonel</a:t>
            </a:r>
            <a:endParaRPr>
              <a:solidFill>
                <a:schemeClr val="accent2"/>
              </a:solidFill>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p:txBody>
      </p:sp>
      <p:pic>
        <p:nvPicPr>
          <p:cNvPr id="112" name="Google Shape;112;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69025" y="185688"/>
            <a:ext cx="811225" cy="811225"/>
          </a:xfrm>
          <a:prstGeom prst="rect">
            <a:avLst/>
          </a:prstGeom>
          <a:noFill/>
          <a:ln>
            <a:noFill/>
          </a:ln>
        </p:spPr>
      </p:pic>
      <p:pic>
        <p:nvPicPr>
          <p:cNvPr id="113" name="Google Shape;113;p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50500" y="224450"/>
            <a:ext cx="4776301" cy="733696"/>
          </a:xfrm>
          <a:prstGeom prst="rect">
            <a:avLst/>
          </a:prstGeom>
          <a:noFill/>
          <a:ln>
            <a:noFill/>
          </a:ln>
        </p:spPr>
      </p:pic>
      <p:sp>
        <p:nvSpPr>
          <p:cNvPr id="114" name="Google Shape;114;p23"/>
          <p:cNvSpPr txBox="1">
            <a:spLocks noGrp="1"/>
          </p:cNvSpPr>
          <p:nvPr>
            <p:ph type="subTitle" idx="1"/>
          </p:nvPr>
        </p:nvSpPr>
        <p:spPr>
          <a:xfrm>
            <a:off x="2183850" y="3721600"/>
            <a:ext cx="4776300" cy="67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rial"/>
                <a:ea typeface="Arial"/>
                <a:cs typeface="Arial"/>
                <a:sym typeface="Arial"/>
              </a:rPr>
              <a:t>Director:</a:t>
            </a:r>
            <a:endParaRPr b="1">
              <a:latin typeface="Arial"/>
              <a:ea typeface="Arial"/>
              <a:cs typeface="Arial"/>
              <a:sym typeface="Arial"/>
            </a:endParaRPr>
          </a:p>
          <a:p>
            <a:pPr marL="0" lvl="0" indent="0" algn="ctr" rtl="0">
              <a:spcBef>
                <a:spcPts val="0"/>
              </a:spcBef>
              <a:spcAft>
                <a:spcPts val="0"/>
              </a:spcAft>
              <a:buNone/>
            </a:pPr>
            <a:r>
              <a:rPr lang="en">
                <a:solidFill>
                  <a:schemeClr val="accent5"/>
                </a:solidFill>
                <a:latin typeface="Arial"/>
                <a:ea typeface="Arial"/>
                <a:cs typeface="Arial"/>
                <a:sym typeface="Arial"/>
              </a:rPr>
              <a:t>Ing. Marcelo de Jesús Patiño Cabrera Mgs.</a:t>
            </a:r>
            <a:endParaRPr>
              <a:solidFill>
                <a:schemeClr val="accent5"/>
              </a:solidFill>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p:txBody>
      </p:sp>
      <p:sp>
        <p:nvSpPr>
          <p:cNvPr id="115" name="Google Shape;115;p23"/>
          <p:cNvSpPr txBox="1">
            <a:spLocks noGrp="1"/>
          </p:cNvSpPr>
          <p:nvPr>
            <p:ph type="subTitle" idx="1"/>
          </p:nvPr>
        </p:nvSpPr>
        <p:spPr>
          <a:xfrm>
            <a:off x="2183850" y="4530975"/>
            <a:ext cx="4776300" cy="44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rial"/>
                <a:ea typeface="Arial"/>
                <a:cs typeface="Arial"/>
                <a:sym typeface="Arial"/>
              </a:rPr>
              <a:t>Santo Domingo - Ecuador 2021</a:t>
            </a:r>
            <a:endParaRPr>
              <a:latin typeface="Arial"/>
              <a:ea typeface="Arial"/>
              <a:cs typeface="Arial"/>
              <a:sym typeface="Arial"/>
            </a:endParaRPr>
          </a:p>
        </p:txBody>
      </p:sp>
      <p:sp>
        <p:nvSpPr>
          <p:cNvPr id="116" name="Google Shape;116;p23"/>
          <p:cNvSpPr txBox="1">
            <a:spLocks noGrp="1"/>
          </p:cNvSpPr>
          <p:nvPr>
            <p:ph type="subTitle" idx="1"/>
          </p:nvPr>
        </p:nvSpPr>
        <p:spPr>
          <a:xfrm>
            <a:off x="655500" y="1071425"/>
            <a:ext cx="7833000" cy="60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Arial"/>
                <a:ea typeface="Arial"/>
                <a:cs typeface="Arial"/>
                <a:sym typeface="Arial"/>
              </a:rPr>
              <a:t>DEPARTAMENTO DE CIENCIAS DE LA VIDA Y LA AGRICULTURA</a:t>
            </a:r>
            <a:endParaRPr sz="1600" b="1">
              <a:latin typeface="Arial"/>
              <a:ea typeface="Arial"/>
              <a:cs typeface="Arial"/>
              <a:sym typeface="Arial"/>
            </a:endParaRPr>
          </a:p>
          <a:p>
            <a:pPr marL="0" lvl="0" indent="0" algn="ctr" rtl="0">
              <a:spcBef>
                <a:spcPts val="0"/>
              </a:spcBef>
              <a:spcAft>
                <a:spcPts val="0"/>
              </a:spcAft>
              <a:buNone/>
            </a:pPr>
            <a:r>
              <a:rPr lang="en" sz="1600" b="1">
                <a:latin typeface="Arial"/>
                <a:ea typeface="Arial"/>
                <a:cs typeface="Arial"/>
                <a:sym typeface="Arial"/>
              </a:rPr>
              <a:t>CARRERA DE INGENIERÍA AGROPECUARIA</a:t>
            </a:r>
            <a:endParaRPr sz="1600" b="1">
              <a:latin typeface="Arial"/>
              <a:ea typeface="Arial"/>
              <a:cs typeface="Arial"/>
              <a:sym typeface="Arial"/>
            </a:endParaRPr>
          </a:p>
          <a:p>
            <a:pPr marL="0" lvl="0" indent="0" algn="ctr" rtl="0">
              <a:spcBef>
                <a:spcPts val="0"/>
              </a:spcBef>
              <a:spcAft>
                <a:spcPts val="0"/>
              </a:spcAft>
              <a:buNone/>
            </a:pPr>
            <a:endParaRPr b="1">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ctrTitle"/>
          </p:nvPr>
        </p:nvSpPr>
        <p:spPr>
          <a:xfrm>
            <a:off x="2621400" y="65850"/>
            <a:ext cx="39012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dirty="0">
                <a:solidFill>
                  <a:schemeClr val="dk1"/>
                </a:solidFill>
                <a:latin typeface="Impact"/>
                <a:ea typeface="Impact"/>
                <a:cs typeface="Impact"/>
                <a:sym typeface="Impact"/>
              </a:rPr>
              <a:t>Variables Evaluadas</a:t>
            </a:r>
            <a:endParaRPr sz="2000" b="0" dirty="0">
              <a:solidFill>
                <a:schemeClr val="dk1"/>
              </a:solidFill>
              <a:latin typeface="Impact"/>
              <a:ea typeface="Impact"/>
              <a:cs typeface="Impact"/>
              <a:sym typeface="Impact"/>
            </a:endParaRPr>
          </a:p>
        </p:txBody>
      </p:sp>
      <p:sp>
        <p:nvSpPr>
          <p:cNvPr id="245" name="Google Shape;245;p32"/>
          <p:cNvSpPr/>
          <p:nvPr/>
        </p:nvSpPr>
        <p:spPr>
          <a:xfrm>
            <a:off x="896403" y="720618"/>
            <a:ext cx="2427600" cy="580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806851" y="638750"/>
            <a:ext cx="2427600" cy="5805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rPr>
              <a:t>Clasificación de los componentes biológicos</a:t>
            </a:r>
            <a:endParaRPr sz="1100" b="1" dirty="0">
              <a:solidFill>
                <a:schemeClr val="dk2"/>
              </a:solidFill>
            </a:endParaRPr>
          </a:p>
        </p:txBody>
      </p:sp>
      <p:sp>
        <p:nvSpPr>
          <p:cNvPr id="247" name="Google Shape;247;p32"/>
          <p:cNvSpPr/>
          <p:nvPr/>
        </p:nvSpPr>
        <p:spPr>
          <a:xfrm>
            <a:off x="436625" y="653750"/>
            <a:ext cx="551700" cy="55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1</a:t>
            </a:r>
            <a:endParaRPr sz="2500" b="1">
              <a:solidFill>
                <a:srgbClr val="FFFFFF"/>
              </a:solidFill>
            </a:endParaRPr>
          </a:p>
        </p:txBody>
      </p:sp>
      <p:sp>
        <p:nvSpPr>
          <p:cNvPr id="248" name="Google Shape;248;p32"/>
          <p:cNvSpPr/>
          <p:nvPr/>
        </p:nvSpPr>
        <p:spPr>
          <a:xfrm>
            <a:off x="4411557" y="787699"/>
            <a:ext cx="1594200" cy="400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4352750" y="731250"/>
            <a:ext cx="1594200" cy="400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rPr>
              <a:t>Biomasa</a:t>
            </a:r>
            <a:endParaRPr sz="1100" b="1" dirty="0">
              <a:solidFill>
                <a:schemeClr val="dk2"/>
              </a:solidFill>
            </a:endParaRPr>
          </a:p>
        </p:txBody>
      </p:sp>
      <p:sp>
        <p:nvSpPr>
          <p:cNvPr id="250" name="Google Shape;250;p32"/>
          <p:cNvSpPr/>
          <p:nvPr/>
        </p:nvSpPr>
        <p:spPr>
          <a:xfrm>
            <a:off x="3944850" y="655263"/>
            <a:ext cx="551700" cy="55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2</a:t>
            </a:r>
            <a:endParaRPr sz="2500" b="1">
              <a:solidFill>
                <a:srgbClr val="FFFFFF"/>
              </a:solidFill>
            </a:endParaRPr>
          </a:p>
        </p:txBody>
      </p:sp>
      <p:sp>
        <p:nvSpPr>
          <p:cNvPr id="251" name="Google Shape;251;p32"/>
          <p:cNvSpPr/>
          <p:nvPr/>
        </p:nvSpPr>
        <p:spPr>
          <a:xfrm>
            <a:off x="6993007" y="802117"/>
            <a:ext cx="1537500" cy="4029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6936288" y="745300"/>
            <a:ext cx="1537500" cy="4029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rPr>
              <a:t>Densidad poblacional</a:t>
            </a:r>
            <a:endParaRPr sz="1000" b="1" dirty="0">
              <a:solidFill>
                <a:schemeClr val="dk2"/>
              </a:solidFill>
            </a:endParaRPr>
          </a:p>
        </p:txBody>
      </p:sp>
      <p:sp>
        <p:nvSpPr>
          <p:cNvPr id="253" name="Google Shape;253;p32"/>
          <p:cNvSpPr/>
          <p:nvPr/>
        </p:nvSpPr>
        <p:spPr>
          <a:xfrm>
            <a:off x="6579488" y="724450"/>
            <a:ext cx="551700" cy="55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3</a:t>
            </a:r>
            <a:endParaRPr sz="2500" b="1">
              <a:solidFill>
                <a:srgbClr val="FFFFFF"/>
              </a:solidFill>
            </a:endParaRPr>
          </a:p>
        </p:txBody>
      </p:sp>
      <p:sp>
        <p:nvSpPr>
          <p:cNvPr id="254" name="Google Shape;254;p32"/>
          <p:cNvSpPr/>
          <p:nvPr/>
        </p:nvSpPr>
        <p:spPr>
          <a:xfrm>
            <a:off x="5674690" y="2978652"/>
            <a:ext cx="1456500" cy="4029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5620963" y="2921838"/>
            <a:ext cx="1456500" cy="4029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rPr>
              <a:t>Índices de diversidad</a:t>
            </a:r>
            <a:endParaRPr sz="1000" b="1">
              <a:solidFill>
                <a:schemeClr val="dk2"/>
              </a:solidFill>
            </a:endParaRPr>
          </a:p>
        </p:txBody>
      </p:sp>
      <p:sp>
        <p:nvSpPr>
          <p:cNvPr id="256" name="Google Shape;256;p32"/>
          <p:cNvSpPr/>
          <p:nvPr/>
        </p:nvSpPr>
        <p:spPr>
          <a:xfrm>
            <a:off x="5234263" y="2900975"/>
            <a:ext cx="551700" cy="550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4</a:t>
            </a:r>
            <a:endParaRPr sz="2500" b="1">
              <a:solidFill>
                <a:srgbClr val="FFFFFF"/>
              </a:solidFill>
            </a:endParaRPr>
          </a:p>
        </p:txBody>
      </p:sp>
      <p:pic>
        <p:nvPicPr>
          <p:cNvPr id="257" name="Google Shape;257;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175" y="1362550"/>
            <a:ext cx="1594200" cy="1551400"/>
          </a:xfrm>
          <a:prstGeom prst="rect">
            <a:avLst/>
          </a:prstGeom>
          <a:noFill/>
          <a:ln>
            <a:noFill/>
          </a:ln>
        </p:spPr>
      </p:pic>
      <p:pic>
        <p:nvPicPr>
          <p:cNvPr id="258" name="Google Shape;258;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45738" y="1362525"/>
            <a:ext cx="1510299" cy="1551402"/>
          </a:xfrm>
          <a:prstGeom prst="rect">
            <a:avLst/>
          </a:prstGeom>
          <a:noFill/>
          <a:ln>
            <a:noFill/>
          </a:ln>
        </p:spPr>
      </p:pic>
      <p:pic>
        <p:nvPicPr>
          <p:cNvPr id="259" name="Google Shape;259;p3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5175" y="3036775"/>
            <a:ext cx="1247951" cy="1908560"/>
          </a:xfrm>
          <a:prstGeom prst="rect">
            <a:avLst/>
          </a:prstGeom>
          <a:noFill/>
          <a:ln>
            <a:noFill/>
          </a:ln>
        </p:spPr>
      </p:pic>
      <p:pic>
        <p:nvPicPr>
          <p:cNvPr id="260" name="Google Shape;260;p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10025" y="3036750"/>
            <a:ext cx="909550" cy="928088"/>
          </a:xfrm>
          <a:prstGeom prst="rect">
            <a:avLst/>
          </a:prstGeom>
          <a:noFill/>
          <a:ln>
            <a:noFill/>
          </a:ln>
        </p:spPr>
      </p:pic>
      <p:pic>
        <p:nvPicPr>
          <p:cNvPr id="261" name="Google Shape;261;p3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46475" y="3036775"/>
            <a:ext cx="909549" cy="928086"/>
          </a:xfrm>
          <a:prstGeom prst="rect">
            <a:avLst/>
          </a:prstGeom>
          <a:noFill/>
          <a:ln>
            <a:noFill/>
          </a:ln>
        </p:spPr>
      </p:pic>
      <p:pic>
        <p:nvPicPr>
          <p:cNvPr id="262" name="Google Shape;262;p3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10025" y="4002175"/>
            <a:ext cx="909549" cy="988326"/>
          </a:xfrm>
          <a:prstGeom prst="rect">
            <a:avLst/>
          </a:prstGeom>
          <a:noFill/>
          <a:ln>
            <a:noFill/>
          </a:ln>
        </p:spPr>
      </p:pic>
      <p:pic>
        <p:nvPicPr>
          <p:cNvPr id="263" name="Google Shape;263;p3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646475" y="4002175"/>
            <a:ext cx="909550" cy="988325"/>
          </a:xfrm>
          <a:prstGeom prst="rect">
            <a:avLst/>
          </a:prstGeom>
          <a:noFill/>
          <a:ln>
            <a:noFill/>
          </a:ln>
        </p:spPr>
      </p:pic>
      <p:pic>
        <p:nvPicPr>
          <p:cNvPr id="264" name="Google Shape;264;p32"/>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772399" y="1319777"/>
            <a:ext cx="1164193" cy="1551400"/>
          </a:xfrm>
          <a:prstGeom prst="rect">
            <a:avLst/>
          </a:prstGeom>
          <a:noFill/>
          <a:ln>
            <a:noFill/>
          </a:ln>
        </p:spPr>
      </p:pic>
      <p:pic>
        <p:nvPicPr>
          <p:cNvPr id="265" name="Google Shape;265;p32"/>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5013526" y="1334598"/>
            <a:ext cx="1138981" cy="1521802"/>
          </a:xfrm>
          <a:prstGeom prst="rect">
            <a:avLst/>
          </a:prstGeom>
          <a:noFill/>
          <a:ln>
            <a:noFill/>
          </a:ln>
        </p:spPr>
      </p:pic>
      <p:pic>
        <p:nvPicPr>
          <p:cNvPr id="266" name="Google Shape;266;p32"/>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273302" y="1298326"/>
            <a:ext cx="1456499" cy="1558769"/>
          </a:xfrm>
          <a:prstGeom prst="rect">
            <a:avLst/>
          </a:prstGeom>
          <a:noFill/>
          <a:ln>
            <a:noFill/>
          </a:ln>
        </p:spPr>
      </p:pic>
      <p:pic>
        <p:nvPicPr>
          <p:cNvPr id="267" name="Google Shape;267;p32"/>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7852352" y="1309050"/>
            <a:ext cx="1164200" cy="1543085"/>
          </a:xfrm>
          <a:prstGeom prst="rect">
            <a:avLst/>
          </a:prstGeom>
          <a:noFill/>
          <a:ln>
            <a:noFill/>
          </a:ln>
        </p:spPr>
      </p:pic>
      <p:sp>
        <p:nvSpPr>
          <p:cNvPr id="268" name="Google Shape;268;p32"/>
          <p:cNvSpPr txBox="1"/>
          <p:nvPr/>
        </p:nvSpPr>
        <p:spPr>
          <a:xfrm>
            <a:off x="3705350" y="3446295"/>
            <a:ext cx="2241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lt2"/>
                </a:solidFill>
              </a:rPr>
              <a:t>Índice de Shannon Weinner</a:t>
            </a:r>
            <a:endParaRPr b="1" dirty="0">
              <a:solidFill>
                <a:schemeClr val="lt2"/>
              </a:solidFill>
            </a:endParaRPr>
          </a:p>
        </p:txBody>
      </p:sp>
      <p:sp>
        <p:nvSpPr>
          <p:cNvPr id="269" name="Google Shape;269;p32"/>
          <p:cNvSpPr txBox="1"/>
          <p:nvPr/>
        </p:nvSpPr>
        <p:spPr>
          <a:xfrm>
            <a:off x="6638552" y="3429663"/>
            <a:ext cx="2427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chemeClr val="lt2"/>
                </a:solidFill>
              </a:rPr>
              <a:t>Índice de Similitud de Jaccard</a:t>
            </a:r>
            <a:endParaRPr b="1" dirty="0">
              <a:solidFill>
                <a:schemeClr val="lt2"/>
              </a:solidFill>
            </a:endParaRPr>
          </a:p>
        </p:txBody>
      </p:sp>
      <mc:AlternateContent xmlns:mc="http://schemas.openxmlformats.org/markup-compatibility/2006" xmlns:a14="http://schemas.microsoft.com/office/drawing/2010/main">
        <mc:Choice Requires="a14">
          <p:sp>
            <p:nvSpPr>
              <p:cNvPr id="2" name="Rectángulo 1"/>
              <p:cNvSpPr/>
              <p:nvPr/>
            </p:nvSpPr>
            <p:spPr>
              <a:xfrm>
                <a:off x="3885960" y="3988326"/>
                <a:ext cx="1881925" cy="614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r>
                            <a:rPr lang="es-EC" i="1">
                              <a:latin typeface="Cambria Math" panose="02040503050406030204" pitchFamily="18" charset="0"/>
                            </a:rPr>
                            <m:t>𝐻</m:t>
                          </m:r>
                        </m:e>
                        <m:sup>
                          <m:r>
                            <a:rPr lang="es-EC">
                              <a:latin typeface="Cambria Math" panose="02040503050406030204" pitchFamily="18" charset="0"/>
                            </a:rPr>
                            <m:t>′</m:t>
                          </m:r>
                        </m:sup>
                      </m:sSup>
                      <m:r>
                        <a:rPr lang="es-EC">
                          <a:latin typeface="Cambria Math" panose="02040503050406030204" pitchFamily="18" charset="0"/>
                        </a:rPr>
                        <m:t>=−</m:t>
                      </m:r>
                      <m:nary>
                        <m:naryPr>
                          <m:chr m:val="∑"/>
                          <m:subHide m:val="on"/>
                          <m:supHide m:val="on"/>
                          <m:ctrlPr>
                            <a:rPr lang="es-EC" i="1">
                              <a:latin typeface="Cambria Math" panose="02040503050406030204" pitchFamily="18" charset="0"/>
                            </a:rPr>
                          </m:ctrlPr>
                        </m:naryPr>
                        <m:sub/>
                        <m:sup/>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𝑖</m:t>
                                  </m:r>
                                </m:sub>
                              </m:sSub>
                              <m:r>
                                <a:rPr lang="es-EC">
                                  <a:latin typeface="Cambria Math" panose="02040503050406030204" pitchFamily="18" charset="0"/>
                                </a:rPr>
                                <m:t>∙</m:t>
                              </m:r>
                              <m:func>
                                <m:funcPr>
                                  <m:ctrlPr>
                                    <a:rPr lang="es-EC" i="1">
                                      <a:latin typeface="Cambria Math" panose="02040503050406030204" pitchFamily="18" charset="0"/>
                                    </a:rPr>
                                  </m:ctrlPr>
                                </m:funcPr>
                                <m:fName>
                                  <m:r>
                                    <m:rPr>
                                      <m:sty m:val="p"/>
                                    </m:rPr>
                                    <a:rPr lang="es-EC">
                                      <a:latin typeface="Cambria Math" panose="02040503050406030204" pitchFamily="18" charset="0"/>
                                    </a:rPr>
                                    <m:t>ln</m:t>
                                  </m:r>
                                </m:fName>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𝑖</m:t>
                                          </m:r>
                                        </m:sub>
                                      </m:sSub>
                                    </m:num>
                                    <m:den>
                                      <m:r>
                                        <a:rPr lang="es-EC" i="1">
                                          <a:latin typeface="Cambria Math" panose="02040503050406030204" pitchFamily="18" charset="0"/>
                                        </a:rPr>
                                        <m:t>𝑁</m:t>
                                      </m:r>
                                    </m:den>
                                  </m:f>
                                </m:e>
                              </m:func>
                            </m:e>
                          </m:d>
                        </m:e>
                      </m:nary>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3885960" y="3988326"/>
                <a:ext cx="1881925" cy="614079"/>
              </a:xfrm>
              <a:prstGeom prst="rect">
                <a:avLst/>
              </a:prstGeom>
              <a:blipFill rotWithShape="0">
                <a:blip r:embed="rId14"/>
                <a:stretch>
                  <a:fillRect t="-115842" r="-20065" b="-16633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7049377" y="4002175"/>
                <a:ext cx="1311321" cy="4648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𝐼</m:t>
                          </m:r>
                        </m:e>
                        <m:sub>
                          <m:r>
                            <a:rPr lang="es-EC" i="1">
                              <a:latin typeface="Cambria Math" panose="02040503050406030204" pitchFamily="18" charset="0"/>
                            </a:rPr>
                            <m:t>𝐽</m:t>
                          </m:r>
                        </m:sub>
                      </m:sSub>
                      <m:r>
                        <a:rPr lang="es-EC">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𝑐</m:t>
                          </m:r>
                        </m:num>
                        <m:den>
                          <m:r>
                            <a:rPr lang="es-EC" i="1">
                              <a:latin typeface="Cambria Math" panose="02040503050406030204" pitchFamily="18" charset="0"/>
                            </a:rPr>
                            <m:t>𝑎</m:t>
                          </m:r>
                          <m:r>
                            <a:rPr lang="es-EC">
                              <a:latin typeface="Cambria Math" panose="02040503050406030204" pitchFamily="18" charset="0"/>
                            </a:rPr>
                            <m:t>+</m:t>
                          </m:r>
                          <m:r>
                            <a:rPr lang="es-EC" i="1">
                              <a:latin typeface="Cambria Math" panose="02040503050406030204" pitchFamily="18" charset="0"/>
                            </a:rPr>
                            <m:t>𝑏</m:t>
                          </m:r>
                          <m:r>
                            <a:rPr lang="es-EC">
                              <a:latin typeface="Cambria Math" panose="02040503050406030204" pitchFamily="18" charset="0"/>
                            </a:rPr>
                            <m:t>−</m:t>
                          </m:r>
                          <m:r>
                            <a:rPr lang="es-EC" i="1">
                              <a:latin typeface="Cambria Math" panose="02040503050406030204" pitchFamily="18" charset="0"/>
                            </a:rPr>
                            <m:t>𝑐</m:t>
                          </m:r>
                        </m:den>
                      </m:f>
                    </m:oMath>
                  </m:oMathPara>
                </a14:m>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7049377" y="4002175"/>
                <a:ext cx="1311321" cy="464807"/>
              </a:xfrm>
              <a:prstGeom prst="rect">
                <a:avLst/>
              </a:prstGeom>
              <a:blipFill rotWithShape="0">
                <a:blip r:embed="rId15"/>
                <a:stretch>
                  <a:fillRect b="-1316"/>
                </a:stretch>
              </a:blipFill>
            </p:spPr>
            <p:txBody>
              <a:bodyPr/>
              <a:lstStyle/>
              <a:p>
                <a:r>
                  <a:rPr lang="es-EC">
                    <a:noFill/>
                  </a:rPr>
                  <a:t> </a:t>
                </a:r>
              </a:p>
            </p:txBody>
          </p:sp>
        </mc:Fallback>
      </mc:AlternateContent>
      <p:sp>
        <p:nvSpPr>
          <p:cNvPr id="4" name="Rectángulo 3"/>
          <p:cNvSpPr/>
          <p:nvPr/>
        </p:nvSpPr>
        <p:spPr>
          <a:xfrm>
            <a:off x="6273302" y="4528835"/>
            <a:ext cx="2974573" cy="646331"/>
          </a:xfrm>
          <a:prstGeom prst="rect">
            <a:avLst/>
          </a:prstGeom>
        </p:spPr>
        <p:txBody>
          <a:bodyPr wrap="square">
            <a:spAutoFit/>
          </a:bodyPr>
          <a:lstStyle/>
          <a:p>
            <a:pPr marL="450215">
              <a:spcBef>
                <a:spcPts val="1200"/>
              </a:spcBef>
              <a:spcAft>
                <a:spcPts val="1200"/>
              </a:spcAft>
            </a:pPr>
            <a:r>
              <a:rPr lang="es-EC" sz="900" i="1" dirty="0">
                <a:latin typeface="+mn-lt"/>
                <a:ea typeface="Times New Roman" panose="02020603050405020304" pitchFamily="18" charset="0"/>
              </a:rPr>
              <a:t>a: </a:t>
            </a:r>
            <a:r>
              <a:rPr lang="es-EC" sz="900" dirty="0">
                <a:latin typeface="+mn-lt"/>
                <a:ea typeface="Times New Roman" panose="02020603050405020304" pitchFamily="18" charset="0"/>
              </a:rPr>
              <a:t>número de familias presentes en el sitio </a:t>
            </a:r>
            <a:r>
              <a:rPr lang="es-EC" sz="900" dirty="0" smtClean="0">
                <a:latin typeface="+mn-lt"/>
                <a:ea typeface="Times New Roman" panose="02020603050405020304" pitchFamily="18" charset="0"/>
              </a:rPr>
              <a:t>A</a:t>
            </a:r>
            <a:r>
              <a:rPr lang="es-EC" sz="1000" dirty="0">
                <a:latin typeface="+mn-lt"/>
                <a:ea typeface="Times New Roman" panose="02020603050405020304" pitchFamily="18" charset="0"/>
              </a:rPr>
              <a:t/>
            </a:r>
            <a:br>
              <a:rPr lang="es-EC" sz="1000" dirty="0">
                <a:latin typeface="+mn-lt"/>
                <a:ea typeface="Times New Roman" panose="02020603050405020304" pitchFamily="18" charset="0"/>
              </a:rPr>
            </a:br>
            <a:r>
              <a:rPr lang="es-EC" sz="900" i="1" dirty="0" smtClean="0">
                <a:latin typeface="+mn-lt"/>
                <a:ea typeface="Times New Roman" panose="02020603050405020304" pitchFamily="18" charset="0"/>
              </a:rPr>
              <a:t>b</a:t>
            </a:r>
            <a:r>
              <a:rPr lang="es-EC" sz="900" i="1" dirty="0">
                <a:latin typeface="+mn-lt"/>
                <a:ea typeface="Times New Roman" panose="02020603050405020304" pitchFamily="18" charset="0"/>
              </a:rPr>
              <a:t>: </a:t>
            </a:r>
            <a:r>
              <a:rPr lang="es-EC" sz="900" dirty="0">
                <a:latin typeface="+mn-lt"/>
                <a:ea typeface="Times New Roman" panose="02020603050405020304" pitchFamily="18" charset="0"/>
              </a:rPr>
              <a:t>número de familias presentes en el sitio </a:t>
            </a:r>
            <a:r>
              <a:rPr lang="es-EC" sz="900" dirty="0" smtClean="0">
                <a:latin typeface="+mn-lt"/>
                <a:ea typeface="Times New Roman" panose="02020603050405020304" pitchFamily="18" charset="0"/>
              </a:rPr>
              <a:t>B</a:t>
            </a:r>
            <a:r>
              <a:rPr lang="es-EC" sz="1000" dirty="0" smtClean="0">
                <a:latin typeface="+mn-lt"/>
                <a:ea typeface="Times New Roman" panose="02020603050405020304" pitchFamily="18" charset="0"/>
              </a:rPr>
              <a:t/>
            </a:r>
            <a:br>
              <a:rPr lang="es-EC" sz="1000" dirty="0" smtClean="0">
                <a:latin typeface="+mn-lt"/>
                <a:ea typeface="Times New Roman" panose="02020603050405020304" pitchFamily="18" charset="0"/>
              </a:rPr>
            </a:br>
            <a:r>
              <a:rPr lang="es-EC" sz="900" i="1" dirty="0" smtClean="0">
                <a:latin typeface="+mn-lt"/>
                <a:ea typeface="Times New Roman" panose="02020603050405020304" pitchFamily="18" charset="0"/>
              </a:rPr>
              <a:t>c</a:t>
            </a:r>
            <a:r>
              <a:rPr lang="es-EC" sz="900" i="1" dirty="0">
                <a:latin typeface="+mn-lt"/>
                <a:ea typeface="Times New Roman" panose="02020603050405020304" pitchFamily="18" charset="0"/>
              </a:rPr>
              <a:t>: </a:t>
            </a:r>
            <a:r>
              <a:rPr lang="es-EC" sz="900" dirty="0">
                <a:latin typeface="+mn-lt"/>
                <a:ea typeface="Times New Roman" panose="02020603050405020304" pitchFamily="18" charset="0"/>
              </a:rPr>
              <a:t>número de familias presentes en ambos sitios (A y B)</a:t>
            </a:r>
            <a:endParaRPr lang="es-EC" sz="1000" dirty="0">
              <a:effectLst/>
              <a:latin typeface="+mn-lt"/>
              <a:ea typeface="Times New Roman" panose="02020603050405020304" pitchFamily="18" charset="0"/>
            </a:endParaRPr>
          </a:p>
        </p:txBody>
      </p:sp>
      <p:sp>
        <p:nvSpPr>
          <p:cNvPr id="5" name="Rectángulo 4"/>
          <p:cNvSpPr/>
          <p:nvPr/>
        </p:nvSpPr>
        <p:spPr>
          <a:xfrm>
            <a:off x="3363386" y="4446307"/>
            <a:ext cx="3198654" cy="715581"/>
          </a:xfrm>
          <a:prstGeom prst="rect">
            <a:avLst/>
          </a:prstGeom>
        </p:spPr>
        <p:txBody>
          <a:bodyPr wrap="square">
            <a:spAutoFit/>
          </a:bodyPr>
          <a:lstStyle/>
          <a:p>
            <a:pPr marL="450215">
              <a:lnSpc>
                <a:spcPct val="150000"/>
              </a:lnSpc>
              <a:spcBef>
                <a:spcPts val="1200"/>
              </a:spcBef>
              <a:spcAft>
                <a:spcPts val="1200"/>
              </a:spcAft>
            </a:pPr>
            <a:r>
              <a:rPr lang="es-EC" sz="900" i="1" dirty="0">
                <a:latin typeface="Arial" panose="020B0604020202020204" pitchFamily="34" charset="0"/>
                <a:ea typeface="Times New Roman" panose="02020603050405020304" pitchFamily="18" charset="0"/>
              </a:rPr>
              <a:t>n</a:t>
            </a:r>
            <a:r>
              <a:rPr lang="es-EC" sz="900" i="1" baseline="-25000" dirty="0">
                <a:latin typeface="Arial" panose="020B0604020202020204" pitchFamily="34" charset="0"/>
                <a:ea typeface="Times New Roman" panose="02020603050405020304" pitchFamily="18" charset="0"/>
              </a:rPr>
              <a:t>i</a:t>
            </a:r>
            <a:r>
              <a:rPr lang="es-EC" sz="900" i="1" dirty="0">
                <a:latin typeface="Arial" panose="020B0604020202020204" pitchFamily="34" charset="0"/>
                <a:ea typeface="Times New Roman" panose="02020603050405020304" pitchFamily="18" charset="0"/>
              </a:rPr>
              <a:t>:</a:t>
            </a:r>
            <a:r>
              <a:rPr lang="es-EC" sz="900" dirty="0">
                <a:latin typeface="Arial" panose="020B0604020202020204" pitchFamily="34" charset="0"/>
                <a:ea typeface="Times New Roman" panose="02020603050405020304" pitchFamily="18" charset="0"/>
              </a:rPr>
              <a:t> número de individuos de la familia </a:t>
            </a:r>
            <a:r>
              <a:rPr lang="es-EC" sz="900" dirty="0" smtClean="0">
                <a:latin typeface="Arial" panose="020B0604020202020204" pitchFamily="34" charset="0"/>
                <a:ea typeface="Times New Roman" panose="02020603050405020304" pitchFamily="18" charset="0"/>
              </a:rPr>
              <a:t>i</a:t>
            </a:r>
            <a:r>
              <a:rPr lang="es-EC" sz="1000" dirty="0" smtClean="0">
                <a:latin typeface="Times New Roman" panose="02020603050405020304" pitchFamily="18" charset="0"/>
                <a:ea typeface="Times New Roman" panose="02020603050405020304" pitchFamily="18" charset="0"/>
              </a:rPr>
              <a:t/>
            </a:r>
            <a:br>
              <a:rPr lang="es-EC" sz="1000" dirty="0" smtClean="0">
                <a:latin typeface="Times New Roman" panose="02020603050405020304" pitchFamily="18" charset="0"/>
                <a:ea typeface="Times New Roman" panose="02020603050405020304" pitchFamily="18" charset="0"/>
              </a:rPr>
            </a:br>
            <a:r>
              <a:rPr lang="es-EC" sz="900" i="1" dirty="0" smtClean="0">
                <a:latin typeface="Arial" panose="020B0604020202020204" pitchFamily="34" charset="0"/>
                <a:ea typeface="Times New Roman" panose="02020603050405020304" pitchFamily="18" charset="0"/>
              </a:rPr>
              <a:t>N</a:t>
            </a:r>
            <a:r>
              <a:rPr lang="es-EC" sz="900" dirty="0">
                <a:latin typeface="Arial" panose="020B0604020202020204" pitchFamily="34" charset="0"/>
                <a:ea typeface="Times New Roman" panose="02020603050405020304" pitchFamily="18" charset="0"/>
              </a:rPr>
              <a:t>: número total de individuos para todo el número total de familias en la comunidad. </a:t>
            </a:r>
            <a:endParaRPr lang="es-EC" sz="10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ctrTitle"/>
          </p:nvPr>
        </p:nvSpPr>
        <p:spPr>
          <a:xfrm>
            <a:off x="2021700" y="106150"/>
            <a:ext cx="51006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a:solidFill>
                  <a:schemeClr val="dk1"/>
                </a:solidFill>
                <a:latin typeface="Impact"/>
                <a:ea typeface="Impact"/>
                <a:cs typeface="Impact"/>
                <a:sym typeface="Impact"/>
              </a:rPr>
              <a:t>Manejo de la Investigación</a:t>
            </a:r>
            <a:endParaRPr sz="2000" b="0">
              <a:solidFill>
                <a:schemeClr val="dk1"/>
              </a:solidFill>
              <a:latin typeface="Impact"/>
              <a:ea typeface="Impact"/>
              <a:cs typeface="Impact"/>
              <a:sym typeface="Impact"/>
            </a:endParaRPr>
          </a:p>
        </p:txBody>
      </p:sp>
      <p:sp>
        <p:nvSpPr>
          <p:cNvPr id="275" name="Google Shape;275;p33"/>
          <p:cNvSpPr/>
          <p:nvPr/>
        </p:nvSpPr>
        <p:spPr>
          <a:xfrm>
            <a:off x="1398888" y="800799"/>
            <a:ext cx="1851000" cy="4824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1330600" y="732750"/>
            <a:ext cx="1851000" cy="4824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rPr>
              <a:t>Sitios de Estudio</a:t>
            </a:r>
            <a:endParaRPr sz="1100" b="1">
              <a:solidFill>
                <a:schemeClr val="dk2"/>
              </a:solidFill>
            </a:endParaRPr>
          </a:p>
        </p:txBody>
      </p:sp>
      <p:sp>
        <p:nvSpPr>
          <p:cNvPr id="277" name="Google Shape;277;p33"/>
          <p:cNvSpPr/>
          <p:nvPr/>
        </p:nvSpPr>
        <p:spPr>
          <a:xfrm>
            <a:off x="1034075" y="792600"/>
            <a:ext cx="464700" cy="46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rgbClr val="FFFFFF"/>
                </a:solidFill>
              </a:rPr>
              <a:t>1</a:t>
            </a:r>
            <a:endParaRPr sz="1900" b="1">
              <a:solidFill>
                <a:srgbClr val="FFFFFF"/>
              </a:solidFill>
            </a:endParaRPr>
          </a:p>
        </p:txBody>
      </p:sp>
      <p:pic>
        <p:nvPicPr>
          <p:cNvPr id="278" name="Google Shape;278;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9699" y="1344750"/>
            <a:ext cx="1851002" cy="1644924"/>
          </a:xfrm>
          <a:prstGeom prst="rect">
            <a:avLst/>
          </a:prstGeom>
          <a:noFill/>
          <a:ln>
            <a:noFill/>
          </a:ln>
        </p:spPr>
      </p:pic>
      <p:pic>
        <p:nvPicPr>
          <p:cNvPr id="279" name="Google Shape;279;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45900" y="1344750"/>
            <a:ext cx="1991844" cy="1638427"/>
          </a:xfrm>
          <a:prstGeom prst="rect">
            <a:avLst/>
          </a:prstGeom>
          <a:noFill/>
          <a:ln>
            <a:noFill/>
          </a:ln>
        </p:spPr>
      </p:pic>
      <p:pic>
        <p:nvPicPr>
          <p:cNvPr id="280" name="Google Shape;280;p3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62651" y="3051226"/>
            <a:ext cx="2587250" cy="1941200"/>
          </a:xfrm>
          <a:prstGeom prst="rect">
            <a:avLst/>
          </a:prstGeom>
          <a:noFill/>
          <a:ln>
            <a:noFill/>
          </a:ln>
        </p:spPr>
      </p:pic>
      <p:sp>
        <p:nvSpPr>
          <p:cNvPr id="281" name="Google Shape;281;p33"/>
          <p:cNvSpPr/>
          <p:nvPr/>
        </p:nvSpPr>
        <p:spPr>
          <a:xfrm>
            <a:off x="6171038" y="781799"/>
            <a:ext cx="1851000" cy="4824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6102750" y="713750"/>
            <a:ext cx="1851000" cy="4824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rPr>
              <a:t>Muestreo</a:t>
            </a:r>
            <a:endParaRPr sz="1100" b="1">
              <a:solidFill>
                <a:schemeClr val="dk2"/>
              </a:solidFill>
            </a:endParaRPr>
          </a:p>
        </p:txBody>
      </p:sp>
      <p:sp>
        <p:nvSpPr>
          <p:cNvPr id="283" name="Google Shape;283;p33"/>
          <p:cNvSpPr/>
          <p:nvPr/>
        </p:nvSpPr>
        <p:spPr>
          <a:xfrm>
            <a:off x="5806225" y="773600"/>
            <a:ext cx="464700" cy="460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rgbClr val="FFFFFF"/>
                </a:solidFill>
              </a:rPr>
              <a:t>2</a:t>
            </a:r>
            <a:endParaRPr sz="1900" b="1">
              <a:solidFill>
                <a:srgbClr val="FFFFFF"/>
              </a:solidFill>
            </a:endParaRPr>
          </a:p>
        </p:txBody>
      </p:sp>
      <p:pic>
        <p:nvPicPr>
          <p:cNvPr id="284" name="Google Shape;284;p3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102738" y="1307787"/>
            <a:ext cx="2763079" cy="1941200"/>
          </a:xfrm>
          <a:prstGeom prst="rect">
            <a:avLst/>
          </a:prstGeom>
          <a:noFill/>
          <a:ln>
            <a:noFill/>
          </a:ln>
        </p:spPr>
      </p:pic>
      <p:pic>
        <p:nvPicPr>
          <p:cNvPr id="285" name="Google Shape;285;p3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122943" y="1674689"/>
            <a:ext cx="1683284" cy="1494074"/>
          </a:xfrm>
          <a:prstGeom prst="rect">
            <a:avLst/>
          </a:prstGeom>
          <a:noFill/>
          <a:ln>
            <a:noFill/>
          </a:ln>
        </p:spPr>
      </p:pic>
      <p:pic>
        <p:nvPicPr>
          <p:cNvPr id="286" name="Google Shape;286;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98195" y="3298375"/>
            <a:ext cx="1235979" cy="1694051"/>
          </a:xfrm>
          <a:prstGeom prst="rect">
            <a:avLst/>
          </a:prstGeom>
          <a:noFill/>
          <a:ln>
            <a:noFill/>
          </a:ln>
        </p:spPr>
      </p:pic>
      <p:pic>
        <p:nvPicPr>
          <p:cNvPr id="287" name="Google Shape;287;p3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727018" y="3298376"/>
            <a:ext cx="1133887" cy="1694050"/>
          </a:xfrm>
          <a:prstGeom prst="rect">
            <a:avLst/>
          </a:prstGeom>
          <a:noFill/>
          <a:ln>
            <a:noFill/>
          </a:ln>
        </p:spPr>
      </p:pic>
      <p:pic>
        <p:nvPicPr>
          <p:cNvPr id="288" name="Google Shape;288;p3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4037744" y="3292551"/>
            <a:ext cx="1267607" cy="1699875"/>
          </a:xfrm>
          <a:prstGeom prst="rect">
            <a:avLst/>
          </a:prstGeom>
          <a:noFill/>
          <a:ln>
            <a:noFill/>
          </a:ln>
        </p:spPr>
      </p:pic>
      <p:sp>
        <p:nvSpPr>
          <p:cNvPr id="289" name="Google Shape;289;p33"/>
          <p:cNvSpPr txBox="1"/>
          <p:nvPr/>
        </p:nvSpPr>
        <p:spPr>
          <a:xfrm>
            <a:off x="5449150" y="1389350"/>
            <a:ext cx="302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2"/>
                </a:solidFill>
              </a:rPr>
              <a:t>Tropical Soil Biology and Fertility de Anderson &amp; Inigram (1993).</a:t>
            </a:r>
            <a:endParaRPr sz="1200">
              <a:solidFill>
                <a:schemeClr val="lt2"/>
              </a:solidFill>
            </a:endParaRPr>
          </a:p>
        </p:txBody>
      </p:sp>
      <p:pic>
        <p:nvPicPr>
          <p:cNvPr id="290" name="Google Shape;290;p33"/>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7953749" y="3292550"/>
            <a:ext cx="1082926" cy="1699876"/>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ctrTitle"/>
          </p:nvPr>
        </p:nvSpPr>
        <p:spPr>
          <a:xfrm>
            <a:off x="2534950" y="0"/>
            <a:ext cx="39012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dirty="0">
                <a:latin typeface="Impact"/>
                <a:ea typeface="Impact"/>
                <a:cs typeface="Impact"/>
                <a:sym typeface="Impact"/>
              </a:rPr>
              <a:t>RESULTADOS &amp; DISCUSIÓN</a:t>
            </a:r>
            <a:endParaRPr sz="2000" b="0" dirty="0">
              <a:latin typeface="Impact"/>
              <a:ea typeface="Impact"/>
              <a:cs typeface="Impact"/>
              <a:sym typeface="Impact"/>
            </a:endParaRPr>
          </a:p>
        </p:txBody>
      </p:sp>
      <p:sp>
        <p:nvSpPr>
          <p:cNvPr id="296" name="Google Shape;296;p34"/>
          <p:cNvSpPr txBox="1"/>
          <p:nvPr/>
        </p:nvSpPr>
        <p:spPr>
          <a:xfrm>
            <a:off x="303044" y="3841196"/>
            <a:ext cx="3675900" cy="1107965"/>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a:solidFill>
                  <a:schemeClr val="lt2"/>
                </a:solidFill>
              </a:rPr>
              <a:t>Pashanasi (2001) y Arlen (2019) estudiando la biodiversidad de macroinvertebrados edáficos en las plantaciones de palma encontraron valores similares con 22 y 20 unidades taxonómicas respectivamente.</a:t>
            </a:r>
            <a:endParaRPr sz="1200" i="1" dirty="0">
              <a:solidFill>
                <a:schemeClr val="lt2"/>
              </a:solidFill>
            </a:endParaRPr>
          </a:p>
        </p:txBody>
      </p:sp>
      <p:sp>
        <p:nvSpPr>
          <p:cNvPr id="298" name="Google Shape;298;p34"/>
          <p:cNvSpPr txBox="1">
            <a:spLocks noGrp="1"/>
          </p:cNvSpPr>
          <p:nvPr>
            <p:ph type="ctrTitle"/>
          </p:nvPr>
        </p:nvSpPr>
        <p:spPr>
          <a:xfrm>
            <a:off x="303044" y="550500"/>
            <a:ext cx="4005000" cy="55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0" dirty="0">
                <a:solidFill>
                  <a:schemeClr val="dk1"/>
                </a:solidFill>
                <a:latin typeface="Impact"/>
                <a:ea typeface="Impact"/>
                <a:cs typeface="Impact"/>
                <a:sym typeface="Impact"/>
              </a:rPr>
              <a:t>Composición de la macrofauna en los suelos de palma</a:t>
            </a:r>
            <a:endParaRPr sz="1800" b="0" dirty="0">
              <a:solidFill>
                <a:schemeClr val="dk1"/>
              </a:solidFill>
              <a:latin typeface="Impact"/>
              <a:ea typeface="Impact"/>
              <a:cs typeface="Impact"/>
              <a:sym typeface="Impact"/>
            </a:endParaRPr>
          </a:p>
        </p:txBody>
      </p:sp>
      <p:graphicFrame>
        <p:nvGraphicFramePr>
          <p:cNvPr id="5" name="Tabla 4"/>
          <p:cNvGraphicFramePr>
            <a:graphicFrameLocks noGrp="1"/>
          </p:cNvGraphicFramePr>
          <p:nvPr>
            <p:extLst>
              <p:ext uri="{D42A27DB-BD31-4B8C-83A1-F6EECF244321}">
                <p14:modId xmlns:p14="http://schemas.microsoft.com/office/powerpoint/2010/main" val="1067137716"/>
              </p:ext>
            </p:extLst>
          </p:nvPr>
        </p:nvGraphicFramePr>
        <p:xfrm>
          <a:off x="4485550" y="536257"/>
          <a:ext cx="4447048" cy="4568442"/>
        </p:xfrm>
        <a:graphic>
          <a:graphicData uri="http://schemas.openxmlformats.org/drawingml/2006/table">
            <a:tbl>
              <a:tblPr firstRow="1" firstCol="1" bandRow="1"/>
              <a:tblGrid>
                <a:gridCol w="869410"/>
                <a:gridCol w="869410"/>
                <a:gridCol w="869410"/>
                <a:gridCol w="849022"/>
                <a:gridCol w="549024"/>
                <a:gridCol w="440772"/>
              </a:tblGrid>
              <a:tr h="107886">
                <a:tc rowSpan="2">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Clase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Subclase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Orden</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2">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Familia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N° Ind/m</a:t>
                      </a:r>
                      <a:r>
                        <a:rPr lang="es-EC" sz="800" baseline="300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r>
              <a:tr h="6277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Esmeraldas</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Santo Domingo</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rowSpan="7">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Arachnida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6">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Megoperculata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5">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Araneae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Linyphiidae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192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128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Araneidae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Ageleniade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Sicariidae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Salticidae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Pseudoescorpionida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Chernetidae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Dromorpoda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Opiliones</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Cosmetidae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Chilopoda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Geophilomorpha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Mecistocephalidae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Clitellata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Oligochaeta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Haplotaxida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Lumbricidae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2144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880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Diplopoda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Chilognatha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Julida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Julidae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1104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192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23741">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Diplura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Diplura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Anajapygidae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23741">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Gastopoda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Pulmonata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Acatinidae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352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192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rowSpan="15">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Insecta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rowSpan="15">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Pterygota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Blattodea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Blattelidae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128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96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rowSpan="6">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Coleoptera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Coccinelidae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Elateridae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Elrotylidae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32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Lampyridae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Scarabaeidae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224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288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Staphylinidae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Dermaptera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Anisolabilidae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80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vMerge="1">
                  <a:txBody>
                    <a:bodyPr/>
                    <a:lstStyle/>
                    <a:p>
                      <a:endParaRPr lang="es-EC"/>
                    </a:p>
                  </a:txBody>
                  <a:tcPr/>
                </a:tc>
                <a:tc vMerge="1">
                  <a:txBody>
                    <a:bodyPr/>
                    <a:lstStyle/>
                    <a:p>
                      <a:endParaRPr lang="es-EC"/>
                    </a:p>
                  </a:txBody>
                  <a:tcPr/>
                </a:tc>
                <a:tc rowSpan="2">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Hemiptera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Acanthosomatidae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176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22292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Pentatomidae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Hymenoptera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Formicidae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2288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Isoptera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Termitidae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432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304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Lepidoptera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Larvas</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240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80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rowSpan="2">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Orthoptera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Gryllidae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64</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070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Tetrigidae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0</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48</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23741">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Malacostraca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Isopoda</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Porellionidae</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176</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192</a:t>
                      </a:r>
                      <a:endParaRPr lang="es-EC" sz="90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123741">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pPr>
                      <a:endParaRPr lang="es-EC" sz="900">
                        <a:solidFill>
                          <a:schemeClr val="bg1">
                            <a:lumMod val="10000"/>
                          </a:schemeClr>
                        </a:solidFill>
                        <a:effectLst/>
                        <a:latin typeface="Arial Narrow" panose="020B0606020202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0000"/>
                        </a:lnSpc>
                        <a:spcAft>
                          <a:spcPts val="0"/>
                        </a:spcAft>
                      </a:pPr>
                      <a:r>
                        <a:rPr lang="es-EC" sz="800" b="1"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s-EC" sz="900" b="1" dirty="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b="1"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6160</a:t>
                      </a:r>
                      <a:endParaRPr lang="es-EC" sz="900" b="1" dirty="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0000"/>
                        </a:lnSpc>
                        <a:spcAft>
                          <a:spcPts val="0"/>
                        </a:spcAft>
                      </a:pPr>
                      <a:r>
                        <a:rPr lang="es-EC" sz="800" b="1"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4976</a:t>
                      </a:r>
                      <a:endParaRPr lang="es-EC" sz="900" b="1" dirty="0">
                        <a:solidFill>
                          <a:schemeClr val="bg1">
                            <a:lumMod val="1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158" marR="36158"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6" name="Rectángulo 5"/>
          <p:cNvSpPr/>
          <p:nvPr/>
        </p:nvSpPr>
        <p:spPr>
          <a:xfrm>
            <a:off x="7068620" y="2065105"/>
            <a:ext cx="1910993" cy="2465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303044" y="1189835"/>
            <a:ext cx="4005000" cy="774571"/>
          </a:xfrm>
          <a:prstGeom prst="rect">
            <a:avLst/>
          </a:prstGeom>
        </p:spPr>
        <p:txBody>
          <a:bodyPr wrap="square">
            <a:spAutoFit/>
          </a:bodyPr>
          <a:lstStyle/>
          <a:p>
            <a:pPr algn="just">
              <a:spcAft>
                <a:spcPts val="1000"/>
              </a:spcAft>
            </a:pPr>
            <a:r>
              <a:rPr lang="es-EC" sz="1200" b="1"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Tabla 2. </a:t>
            </a:r>
          </a:p>
          <a:p>
            <a:pPr algn="just">
              <a:spcAft>
                <a:spcPts val="1000"/>
              </a:spcAft>
            </a:pPr>
            <a:r>
              <a:rPr lang="es-EC" sz="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Composición </a:t>
            </a:r>
            <a:r>
              <a:rPr lang="es-EC"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y abundancia de la comunidad de macrofauna del suelo de palma en dos localidades.</a:t>
            </a:r>
            <a:endParaRPr lang="es-EC"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03044" y="2195849"/>
            <a:ext cx="3395653" cy="1384995"/>
          </a:xfrm>
          <a:prstGeom prst="rect">
            <a:avLst/>
          </a:prstGeom>
        </p:spPr>
        <p:txBody>
          <a:bodyPr wrap="square">
            <a:spAutoFit/>
          </a:bodyPr>
          <a:lstStyle/>
          <a:p>
            <a:r>
              <a:rPr lang="es-EC" dirty="0" smtClean="0">
                <a:solidFill>
                  <a:schemeClr val="tx1"/>
                </a:solidFill>
                <a:latin typeface="Arial" panose="020B0604020202020204" pitchFamily="34" charset="0"/>
                <a:ea typeface="Calibri" panose="020F0502020204030204" pitchFamily="34" charset="0"/>
              </a:rPr>
              <a:t>- N° Clases: 8 en cada localidad</a:t>
            </a:r>
          </a:p>
          <a:p>
            <a:r>
              <a:rPr lang="es-EC" dirty="0" smtClean="0">
                <a:solidFill>
                  <a:schemeClr val="tx1"/>
                </a:solidFill>
                <a:latin typeface="Arial" panose="020B0604020202020204" pitchFamily="34" charset="0"/>
                <a:ea typeface="Calibri" panose="020F0502020204030204" pitchFamily="34" charset="0"/>
              </a:rPr>
              <a:t>- N° Órdenes: 16 </a:t>
            </a:r>
            <a:r>
              <a:rPr lang="es-EC" dirty="0">
                <a:solidFill>
                  <a:schemeClr val="tx1"/>
                </a:solidFill>
                <a:latin typeface="Arial" panose="020B0604020202020204" pitchFamily="34" charset="0"/>
                <a:ea typeface="Calibri" panose="020F0502020204030204" pitchFamily="34" charset="0"/>
              </a:rPr>
              <a:t>grupos taxonómicos en cada </a:t>
            </a:r>
            <a:r>
              <a:rPr lang="es-EC" dirty="0" smtClean="0">
                <a:solidFill>
                  <a:schemeClr val="tx1"/>
                </a:solidFill>
                <a:latin typeface="Arial" panose="020B0604020202020204" pitchFamily="34" charset="0"/>
                <a:ea typeface="Calibri" panose="020F0502020204030204" pitchFamily="34" charset="0"/>
              </a:rPr>
              <a:t>localidad</a:t>
            </a:r>
          </a:p>
          <a:p>
            <a:r>
              <a:rPr lang="es-EC" dirty="0" smtClean="0">
                <a:solidFill>
                  <a:schemeClr val="tx1"/>
                </a:solidFill>
                <a:latin typeface="Arial" panose="020B0604020202020204" pitchFamily="34" charset="0"/>
                <a:ea typeface="Calibri" panose="020F0502020204030204" pitchFamily="34" charset="0"/>
              </a:rPr>
              <a:t>- N° Familias: 23 </a:t>
            </a:r>
            <a:r>
              <a:rPr lang="es-EC" dirty="0">
                <a:solidFill>
                  <a:schemeClr val="tx1"/>
                </a:solidFill>
                <a:latin typeface="Arial" panose="020B0604020202020204" pitchFamily="34" charset="0"/>
                <a:ea typeface="Calibri" panose="020F0502020204030204" pitchFamily="34" charset="0"/>
              </a:rPr>
              <a:t>familias en </a:t>
            </a:r>
            <a:r>
              <a:rPr lang="es-EC" dirty="0" smtClean="0">
                <a:solidFill>
                  <a:schemeClr val="tx1"/>
                </a:solidFill>
                <a:latin typeface="Arial" panose="020B0604020202020204" pitchFamily="34" charset="0"/>
                <a:ea typeface="Calibri" panose="020F0502020204030204" pitchFamily="34" charset="0"/>
              </a:rPr>
              <a:t>Esmeraldas </a:t>
            </a:r>
            <a:r>
              <a:rPr lang="es-EC" dirty="0">
                <a:solidFill>
                  <a:schemeClr val="tx1"/>
                </a:solidFill>
                <a:latin typeface="Arial" panose="020B0604020202020204" pitchFamily="34" charset="0"/>
                <a:ea typeface="Calibri" panose="020F0502020204030204" pitchFamily="34" charset="0"/>
              </a:rPr>
              <a:t>y 20 familias en la zona de Santo Domingo </a:t>
            </a:r>
            <a:endParaRPr lang="es-EC" dirty="0">
              <a:solidFill>
                <a:schemeClr val="tx1"/>
              </a:solidFill>
            </a:endParaRPr>
          </a:p>
        </p:txBody>
      </p:sp>
      <p:sp>
        <p:nvSpPr>
          <p:cNvPr id="9" name="Flecha derecha 8"/>
          <p:cNvSpPr/>
          <p:nvPr/>
        </p:nvSpPr>
        <p:spPr>
          <a:xfrm>
            <a:off x="3752912" y="2672588"/>
            <a:ext cx="452063" cy="4315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4" name="Rectángulo 13"/>
          <p:cNvSpPr/>
          <p:nvPr/>
        </p:nvSpPr>
        <p:spPr>
          <a:xfrm>
            <a:off x="7068619" y="4949161"/>
            <a:ext cx="1910993" cy="18108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7068620" y="4202130"/>
            <a:ext cx="1910993" cy="27740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0188" y="172713"/>
            <a:ext cx="4546826" cy="3087625"/>
          </a:xfrm>
          <a:prstGeom prst="rect">
            <a:avLst/>
          </a:prstGeom>
          <a:noFill/>
          <a:ln>
            <a:noFill/>
          </a:ln>
        </p:spPr>
      </p:pic>
      <p:pic>
        <p:nvPicPr>
          <p:cNvPr id="304" name="Google Shape;304;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68475" y="211775"/>
            <a:ext cx="4286974" cy="3009500"/>
          </a:xfrm>
          <a:prstGeom prst="rect">
            <a:avLst/>
          </a:prstGeom>
          <a:noFill/>
          <a:ln>
            <a:noFill/>
          </a:ln>
        </p:spPr>
      </p:pic>
      <p:sp>
        <p:nvSpPr>
          <p:cNvPr id="305" name="Google Shape;305;p35"/>
          <p:cNvSpPr txBox="1"/>
          <p:nvPr/>
        </p:nvSpPr>
        <p:spPr>
          <a:xfrm>
            <a:off x="376650" y="3390025"/>
            <a:ext cx="4113900" cy="7389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a:solidFill>
                  <a:schemeClr val="accent3"/>
                </a:solidFill>
              </a:rPr>
              <a:t> Las poblaciones y proporción de macroinvertebrados que se puede encontrar en el medio edáfico dependen de los usos de suelo (Potapov, et al., 2019).</a:t>
            </a:r>
            <a:endParaRPr sz="1200" i="1">
              <a:solidFill>
                <a:schemeClr val="accent3"/>
              </a:solidFill>
            </a:endParaRPr>
          </a:p>
        </p:txBody>
      </p:sp>
      <p:sp>
        <p:nvSpPr>
          <p:cNvPr id="306" name="Google Shape;306;p35"/>
          <p:cNvSpPr txBox="1"/>
          <p:nvPr/>
        </p:nvSpPr>
        <p:spPr>
          <a:xfrm>
            <a:off x="4568475" y="3297763"/>
            <a:ext cx="4458600" cy="923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a:solidFill>
                  <a:schemeClr val="accent3"/>
                </a:solidFill>
              </a:rPr>
              <a:t>Las lombrices forman parte del grupo de los ingenieros del suelo y su presencia por lo general viene acompañada de otros grupos como las termitas (Isoptera) y omnívoros como son las hormigas (Formicidae) (Lavelle P. , 1997).</a:t>
            </a:r>
            <a:endParaRPr sz="1200" i="1" dirty="0">
              <a:solidFill>
                <a:schemeClr val="accent3"/>
              </a:solidFill>
            </a:endParaRPr>
          </a:p>
        </p:txBody>
      </p:sp>
      <p:sp>
        <p:nvSpPr>
          <p:cNvPr id="307" name="Google Shape;307;p35"/>
          <p:cNvSpPr txBox="1"/>
          <p:nvPr/>
        </p:nvSpPr>
        <p:spPr>
          <a:xfrm>
            <a:off x="1355462" y="4297651"/>
            <a:ext cx="6270175" cy="7389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i="1" dirty="0">
                <a:solidFill>
                  <a:schemeClr val="accent3"/>
                </a:solidFill>
              </a:rPr>
              <a:t>Las lombrices tienden a establecerse en los suelos agrícolas que presentan un alto contenido de materia orgánica, nitrógeno y presentan cobertura vegetal que genere una alta humedad relativa (Sabrina, et al., 2009)</a:t>
            </a:r>
            <a:endParaRPr sz="1200" i="1" dirty="0">
              <a:solidFill>
                <a:schemeClr val="accent3"/>
              </a:solidFill>
            </a:endParaRPr>
          </a:p>
        </p:txBody>
      </p:sp>
      <p:sp>
        <p:nvSpPr>
          <p:cNvPr id="308" name="Google Shape;308;p35"/>
          <p:cNvSpPr txBox="1">
            <a:spLocks noGrp="1"/>
          </p:cNvSpPr>
          <p:nvPr>
            <p:ph type="ctrTitle"/>
          </p:nvPr>
        </p:nvSpPr>
        <p:spPr>
          <a:xfrm>
            <a:off x="3364050" y="0"/>
            <a:ext cx="2415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0">
                <a:solidFill>
                  <a:schemeClr val="dk1"/>
                </a:solidFill>
                <a:latin typeface="Impact"/>
                <a:ea typeface="Impact"/>
                <a:cs typeface="Impact"/>
                <a:sym typeface="Impact"/>
              </a:rPr>
              <a:t>Curvas de abundancia</a:t>
            </a:r>
            <a:endParaRPr sz="1800" b="0">
              <a:solidFill>
                <a:schemeClr val="dk1"/>
              </a:solidFill>
              <a:latin typeface="Impact"/>
              <a:ea typeface="Impact"/>
              <a:cs typeface="Impact"/>
              <a:sym typeface="Impact"/>
            </a:endParaRPr>
          </a:p>
        </p:txBody>
      </p:sp>
      <p:pic>
        <p:nvPicPr>
          <p:cNvPr id="10" name="Google Shape;261;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4310" y="1302654"/>
            <a:ext cx="719191" cy="688368"/>
          </a:xfrm>
          <a:prstGeom prst="rect">
            <a:avLst/>
          </a:prstGeom>
          <a:noFill/>
          <a:ln>
            <a:noFill/>
          </a:ln>
        </p:spPr>
      </p:pic>
      <p:pic>
        <p:nvPicPr>
          <p:cNvPr id="11" name="Google Shape;384;p4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37758" y="1428107"/>
            <a:ext cx="773542" cy="778603"/>
          </a:xfrm>
          <a:prstGeom prst="rect">
            <a:avLst/>
          </a:prstGeom>
          <a:noFill/>
          <a:ln>
            <a:noFill/>
          </a:ln>
        </p:spPr>
      </p:pic>
      <p:pic>
        <p:nvPicPr>
          <p:cNvPr id="12" name="Imagen 11"/>
          <p:cNvPicPr/>
          <p:nvPr/>
        </p:nvPicPr>
        <p:blipFill rotWithShape="1">
          <a:blip r:embed="rId7" cstate="email">
            <a:extLst>
              <a:ext uri="{28A0092B-C50C-407E-A947-70E740481C1C}">
                <a14:useLocalDpi xmlns:a14="http://schemas.microsoft.com/office/drawing/2010/main"/>
              </a:ext>
            </a:extLst>
          </a:blip>
          <a:srcRect/>
          <a:stretch/>
        </p:blipFill>
        <p:spPr>
          <a:xfrm rot="10800000">
            <a:off x="6661788" y="1507751"/>
            <a:ext cx="593548" cy="688368"/>
          </a:xfrm>
          <a:prstGeom prst="rect">
            <a:avLst/>
          </a:prstGeom>
        </p:spPr>
      </p:pic>
      <p:pic>
        <p:nvPicPr>
          <p:cNvPr id="13" name="Google Shape;384;p4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21961" y="1103162"/>
            <a:ext cx="668516" cy="649891"/>
          </a:xfrm>
          <a:prstGeom prst="rect">
            <a:avLst/>
          </a:prstGeom>
          <a:noFill/>
          <a:ln>
            <a:noFill/>
          </a:ln>
        </p:spPr>
      </p:pic>
      <p:pic>
        <p:nvPicPr>
          <p:cNvPr id="4098" name="Picture 2" descr="https://lh3.googleusercontent.com/rIoNeOc1DTs-eV-1d8ZLa2nVrn0QyeFBtwczRbc_m1_xsBhW8wS0SXibFwVTVegRqY53DMAXkzx7HFgHmlyEdf7WI0frjkaGV7_Y02MmKelZVBZ0WTwFohgmUwTAqMjnGraVo82elSKOsQYfcinEyW1TlZttRdzEELrRu8fgAFNEjPxuuefbCOYs2u_j72mv5YpG0_olOqsMnm8Sp8SD_fdXODTeIVSybn77IuxTzbEgAts-kiUJmu4uHO5lKG3k4yOYZnGoRaRrhF7PQcTPufrcYK7hXQJtmKJWIm0yXTBLwS79vnbY8NRD2mJ6663XTkalnrhmoxP6ujMrR1eXCaXfhPyVdW5TNayiyc0f0b5k1eVqs2XwnSrjK9iyo1bQBlpSZWLFuq50lmk4c2pQN6tSlx9mzoDDKVc6ltv2JW02M2f8Du5RK1ltLlp-uikkuJBI1gzluuvcaorctfkBT1BwQXcC9wAUgE9qpwBrJhZLSKU61Y9FbQH4Gx3HXXoTeKGW-Mc1VVnYWZOq8TI1IlEMWsapnxdogspjvTolIDjIz5gZUcPQPWbWVuMDw9BNdweQ7-DjcJUhXHGpKUKVsWZ8dn2dgEE3rGdYtlTDlsUp2rCkjbhCWYChO64IOy93yL96GdNRxUCOAeVHIrEbeXaCyOiOLv-0Gd3afry4q051EgXFTPfipUV3Ceod2lFBsHR4RfPY9ZBiI6rnJpIXJCAI=w469-h625-no?authuser=0"/>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17749" y="1037856"/>
            <a:ext cx="754047" cy="7384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3.googleusercontent.com/rIoNeOc1DTs-eV-1d8ZLa2nVrn0QyeFBtwczRbc_m1_xsBhW8wS0SXibFwVTVegRqY53DMAXkzx7HFgHmlyEdf7WI0frjkaGV7_Y02MmKelZVBZ0WTwFohgmUwTAqMjnGraVo82elSKOsQYfcinEyW1TlZttRdzEELrRu8fgAFNEjPxuuefbCOYs2u_j72mv5YpG0_olOqsMnm8Sp8SD_fdXODTeIVSybn77IuxTzbEgAts-kiUJmu4uHO5lKG3k4yOYZnGoRaRrhF7PQcTPufrcYK7hXQJtmKJWIm0yXTBLwS79vnbY8NRD2mJ6663XTkalnrhmoxP6ujMrR1eXCaXfhPyVdW5TNayiyc0f0b5k1eVqs2XwnSrjK9iyo1bQBlpSZWLFuq50lmk4c2pQN6tSlx9mzoDDKVc6ltv2JW02M2f8Du5RK1ltLlp-uikkuJBI1gzluuvcaorctfkBT1BwQXcC9wAUgE9qpwBrJhZLSKU61Y9FbQH4Gx3HXXoTeKGW-Mc1VVnYWZOq8TI1IlEMWsapnxdogspjvTolIDjIz5gZUcPQPWbWVuMDw9BNdweQ7-DjcJUhXHGpKUKVsWZ8dn2dgEE3rGdYtlTDlsUp2rCkjbhCWYChO64IOy93yL96GdNRxUCOAeVHIrEbeXaCyOiOLv-0Gd3afry4q051EgXFTPfipUV3Ceod2lFBsHR4RfPY9ZBiI6rnJpIXJCAI=w469-h625-no?authuser=0"/>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849427" y="1322763"/>
            <a:ext cx="705486" cy="69093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de flecha 3"/>
          <p:cNvCxnSpPr/>
          <p:nvPr/>
        </p:nvCxnSpPr>
        <p:spPr>
          <a:xfrm flipV="1">
            <a:off x="717749" y="1851935"/>
            <a:ext cx="165829" cy="418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883578" y="1971348"/>
            <a:ext cx="557561" cy="299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1046055" y="2085773"/>
            <a:ext cx="1207446" cy="184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5121961" y="1817408"/>
            <a:ext cx="189778" cy="45318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5291865" y="1991023"/>
            <a:ext cx="498612" cy="27956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5456219" y="2061262"/>
            <a:ext cx="1098694" cy="209327"/>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4" name="Google Shape;228;p31"/>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881725" y="550999"/>
            <a:ext cx="543605" cy="486857"/>
          </a:xfrm>
          <a:prstGeom prst="rect">
            <a:avLst/>
          </a:prstGeom>
          <a:noFill/>
          <a:ln>
            <a:noFill/>
          </a:ln>
        </p:spPr>
      </p:pic>
      <p:pic>
        <p:nvPicPr>
          <p:cNvPr id="35" name="Google Shape;229;p31"/>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8007589" y="550500"/>
            <a:ext cx="612429" cy="487356"/>
          </a:xfrm>
          <a:prstGeom prst="rect">
            <a:avLst/>
          </a:prstGeom>
          <a:noFill/>
          <a:ln>
            <a:noFill/>
          </a:ln>
        </p:spPr>
      </p:pic>
      <p:pic>
        <p:nvPicPr>
          <p:cNvPr id="36" name="Google Shape;381;p4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444606" y="1763497"/>
            <a:ext cx="437119" cy="432622"/>
          </a:xfrm>
          <a:prstGeom prst="rect">
            <a:avLst/>
          </a:prstGeom>
          <a:noFill/>
          <a:ln>
            <a:noFill/>
          </a:ln>
        </p:spPr>
      </p:pic>
      <p:pic>
        <p:nvPicPr>
          <p:cNvPr id="38" name="Google Shape;386;p4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906938" y="1763495"/>
            <a:ext cx="377429" cy="432623"/>
          </a:xfrm>
          <a:prstGeom prst="rect">
            <a:avLst/>
          </a:prstGeom>
          <a:noFill/>
          <a:ln>
            <a:noFill/>
          </a:ln>
        </p:spPr>
      </p:pic>
      <p:pic>
        <p:nvPicPr>
          <p:cNvPr id="39" name="Google Shape;393;p4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316703" y="1763495"/>
            <a:ext cx="360400" cy="432623"/>
          </a:xfrm>
          <a:prstGeom prst="rect">
            <a:avLst/>
          </a:prstGeom>
          <a:noFill/>
          <a:ln>
            <a:noFill/>
          </a:ln>
        </p:spPr>
      </p:pic>
      <p:pic>
        <p:nvPicPr>
          <p:cNvPr id="40" name="Google Shape;394;p4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7587158" y="1753054"/>
            <a:ext cx="420431" cy="412872"/>
          </a:xfrm>
          <a:prstGeom prst="rect">
            <a:avLst/>
          </a:prstGeom>
          <a:noFill/>
          <a:ln>
            <a:noFill/>
          </a:ln>
        </p:spPr>
      </p:pic>
      <p:pic>
        <p:nvPicPr>
          <p:cNvPr id="41" name="Google Shape;391;p43"/>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8036087" y="1763495"/>
            <a:ext cx="402987" cy="402431"/>
          </a:xfrm>
          <a:prstGeom prst="rect">
            <a:avLst/>
          </a:prstGeom>
          <a:noFill/>
          <a:ln>
            <a:noFill/>
          </a:ln>
        </p:spPr>
      </p:pic>
      <p:pic>
        <p:nvPicPr>
          <p:cNvPr id="42" name="Imagen 41"/>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8478563" y="1753053"/>
            <a:ext cx="353561" cy="41287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1005425" y="118100"/>
            <a:ext cx="7133100" cy="478200"/>
          </a:xfrm>
          <a:prstGeom prst="rect">
            <a:avLst/>
          </a:prstGeom>
        </p:spPr>
        <p:txBody>
          <a:bodyPr spcFirstLastPara="1" wrap="square" lIns="91425" tIns="91425" rIns="91425" bIns="91425" anchor="t" anchorCtr="0">
            <a:noAutofit/>
          </a:bodyPr>
          <a:lstStyle/>
          <a:p>
            <a:pPr lvl="0"/>
            <a:r>
              <a:rPr lang="en" sz="2200" b="0" dirty="0">
                <a:solidFill>
                  <a:schemeClr val="accent3"/>
                </a:solidFill>
                <a:latin typeface="Impact"/>
                <a:ea typeface="Impact"/>
                <a:cs typeface="Impact"/>
                <a:sym typeface="Impact"/>
              </a:rPr>
              <a:t>Biomasa (</a:t>
            </a:r>
            <a:r>
              <a:rPr lang="en" sz="2200" b="0" dirty="0" smtClean="0">
                <a:solidFill>
                  <a:schemeClr val="accent3"/>
                </a:solidFill>
                <a:latin typeface="Impact"/>
                <a:ea typeface="Impact"/>
                <a:cs typeface="Impact"/>
                <a:sym typeface="Impact"/>
              </a:rPr>
              <a:t>g</a:t>
            </a:r>
            <a:r>
              <a:rPr lang="es-EC" sz="2000" dirty="0" smtClean="0">
                <a:solidFill>
                  <a:schemeClr val="tx1"/>
                </a:solidFill>
              </a:rPr>
              <a:t>/m</a:t>
            </a:r>
            <a:r>
              <a:rPr lang="es-EC" sz="2000" baseline="30000" dirty="0" smtClean="0">
                <a:solidFill>
                  <a:schemeClr val="tx1"/>
                </a:solidFill>
              </a:rPr>
              <a:t>2</a:t>
            </a:r>
            <a:r>
              <a:rPr lang="en" sz="2200" b="0" dirty="0" smtClean="0">
                <a:solidFill>
                  <a:schemeClr val="accent3"/>
                </a:solidFill>
                <a:latin typeface="Impact"/>
                <a:ea typeface="Impact"/>
                <a:cs typeface="Impact"/>
                <a:sym typeface="Impact"/>
              </a:rPr>
              <a:t>)</a:t>
            </a:r>
            <a:endParaRPr sz="2200" b="0" dirty="0">
              <a:solidFill>
                <a:schemeClr val="accent3"/>
              </a:solidFill>
              <a:latin typeface="Impact"/>
              <a:ea typeface="Impact"/>
              <a:cs typeface="Impact"/>
              <a:sym typeface="Impact"/>
            </a:endParaRPr>
          </a:p>
        </p:txBody>
      </p:sp>
      <p:sp>
        <p:nvSpPr>
          <p:cNvPr id="315" name="Google Shape;315;p36"/>
          <p:cNvSpPr txBox="1"/>
          <p:nvPr/>
        </p:nvSpPr>
        <p:spPr>
          <a:xfrm>
            <a:off x="4995675" y="920872"/>
            <a:ext cx="3051600" cy="1292631"/>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a:solidFill>
                  <a:schemeClr val="lt2"/>
                </a:solidFill>
              </a:rPr>
              <a:t>Pashanasi, (2001) encontró en su estudio realizado en una plantación de palma aceitera una biomasa de 18,05 g/m2. También, identificó que de toda la biomasa encontrada, el 82% de la misma se halló hasta los 20 cm de profundidad.</a:t>
            </a:r>
            <a:endParaRPr sz="1200" i="1" dirty="0">
              <a:solidFill>
                <a:schemeClr val="lt2"/>
              </a:solidFill>
            </a:endParaRPr>
          </a:p>
        </p:txBody>
      </p:sp>
      <p:sp>
        <p:nvSpPr>
          <p:cNvPr id="316" name="Google Shape;316;p36"/>
          <p:cNvSpPr txBox="1"/>
          <p:nvPr/>
        </p:nvSpPr>
        <p:spPr>
          <a:xfrm>
            <a:off x="6010381" y="2594288"/>
            <a:ext cx="2693593" cy="1107965"/>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a:solidFill>
                  <a:schemeClr val="accent3"/>
                </a:solidFill>
              </a:rPr>
              <a:t>Esta disminución vertical podría haber implicado que solo organismos diminutos, pudieron prosperar en capas más profundas del suelo.</a:t>
            </a:r>
            <a:endParaRPr sz="1200">
              <a:solidFill>
                <a:schemeClr val="accent3"/>
              </a:solidFill>
            </a:endParaRPr>
          </a:p>
        </p:txBody>
      </p:sp>
      <p:pic>
        <p:nvPicPr>
          <p:cNvPr id="317" name="Google Shape;317;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9250" y="4072925"/>
            <a:ext cx="914400" cy="914400"/>
          </a:xfrm>
          <a:prstGeom prst="rect">
            <a:avLst/>
          </a:prstGeom>
          <a:noFill/>
          <a:ln>
            <a:noFill/>
          </a:ln>
        </p:spPr>
      </p:pic>
      <p:pic>
        <p:nvPicPr>
          <p:cNvPr id="318" name="Google Shape;318;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89550" y="4072925"/>
            <a:ext cx="914401" cy="914400"/>
          </a:xfrm>
          <a:prstGeom prst="rect">
            <a:avLst/>
          </a:prstGeom>
          <a:noFill/>
          <a:ln>
            <a:noFill/>
          </a:ln>
        </p:spPr>
      </p:pic>
      <p:sp>
        <p:nvSpPr>
          <p:cNvPr id="319" name="Google Shape;319;p36"/>
          <p:cNvSpPr txBox="1"/>
          <p:nvPr/>
        </p:nvSpPr>
        <p:spPr>
          <a:xfrm>
            <a:off x="6472713" y="4211491"/>
            <a:ext cx="12876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highlight>
                  <a:srgbClr val="FCFCFC"/>
                </a:highlight>
                <a:latin typeface="Arial Narrow" panose="020B0606020202030204" pitchFamily="34" charset="0"/>
              </a:rPr>
              <a:t>&lt; Profundidad</a:t>
            </a:r>
            <a:endParaRPr b="1" dirty="0">
              <a:solidFill>
                <a:schemeClr val="tx1"/>
              </a:solidFill>
              <a:highlight>
                <a:srgbClr val="FCFCFC"/>
              </a:highlight>
              <a:latin typeface="Arial Narrow" panose="020B0606020202030204" pitchFamily="34" charset="0"/>
            </a:endParaRPr>
          </a:p>
          <a:p>
            <a:pPr marL="0" lvl="0" indent="0" algn="l" rtl="0">
              <a:spcBef>
                <a:spcPts val="0"/>
              </a:spcBef>
              <a:spcAft>
                <a:spcPts val="0"/>
              </a:spcAft>
              <a:buNone/>
            </a:pPr>
            <a:r>
              <a:rPr lang="en" b="1" dirty="0">
                <a:solidFill>
                  <a:schemeClr val="tx1"/>
                </a:solidFill>
                <a:highlight>
                  <a:srgbClr val="FCFCFC"/>
                </a:highlight>
                <a:latin typeface="Arial Narrow" panose="020B0606020202030204" pitchFamily="34" charset="0"/>
              </a:rPr>
              <a:t>&gt; Profundidad</a:t>
            </a:r>
            <a:endParaRPr b="1" dirty="0">
              <a:solidFill>
                <a:schemeClr val="tx1"/>
              </a:solidFill>
              <a:highlight>
                <a:srgbClr val="FCFCFC"/>
              </a:highlight>
              <a:latin typeface="Arial Narrow" panose="020B0606020202030204" pitchFamily="34" charset="0"/>
            </a:endParaRPr>
          </a:p>
        </p:txBody>
      </p:sp>
      <p:sp>
        <p:nvSpPr>
          <p:cNvPr id="320" name="Google Shape;320;p36"/>
          <p:cNvSpPr/>
          <p:nvPr/>
        </p:nvSpPr>
        <p:spPr>
          <a:xfrm rot="10800000" flipH="1">
            <a:off x="4995675" y="2470389"/>
            <a:ext cx="845400" cy="819300"/>
          </a:xfrm>
          <a:prstGeom prst="bentArrow">
            <a:avLst>
              <a:gd name="adj1" fmla="val 25000"/>
              <a:gd name="adj2" fmla="val 25000"/>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6"/>
          <p:cNvPicPr/>
          <p:nvPr/>
        </p:nvPicPr>
        <p:blipFill>
          <a:blip r:embed="rId5" cstate="email">
            <a:lum contrast="40000"/>
            <a:extLst>
              <a:ext uri="{28A0092B-C50C-407E-A947-70E740481C1C}">
                <a14:useLocalDpi xmlns:a14="http://schemas.microsoft.com/office/drawing/2010/main"/>
              </a:ext>
            </a:extLst>
          </a:blip>
          <a:srcRect/>
          <a:stretch>
            <a:fillRect/>
          </a:stretch>
        </p:blipFill>
        <p:spPr bwMode="auto">
          <a:xfrm>
            <a:off x="255925" y="1486157"/>
            <a:ext cx="4650687" cy="3324225"/>
          </a:xfrm>
          <a:prstGeom prst="rect">
            <a:avLst/>
          </a:prstGeom>
          <a:noFill/>
          <a:ln>
            <a:noFill/>
          </a:ln>
        </p:spPr>
      </p:pic>
      <p:sp>
        <p:nvSpPr>
          <p:cNvPr id="2" name="Rectángulo 1"/>
          <p:cNvSpPr/>
          <p:nvPr/>
        </p:nvSpPr>
        <p:spPr>
          <a:xfrm>
            <a:off x="255924" y="653943"/>
            <a:ext cx="4650687" cy="774571"/>
          </a:xfrm>
          <a:prstGeom prst="rect">
            <a:avLst/>
          </a:prstGeom>
        </p:spPr>
        <p:txBody>
          <a:bodyPr wrap="square">
            <a:spAutoFit/>
          </a:bodyPr>
          <a:lstStyle/>
          <a:p>
            <a:pPr>
              <a:spcAft>
                <a:spcPts val="1000"/>
              </a:spcAft>
            </a:pPr>
            <a:r>
              <a:rPr lang="es-EC" sz="1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Figura 5</a:t>
            </a:r>
            <a:r>
              <a:rPr lang="es-EC" sz="12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s-EC" sz="10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C" sz="1200" i="1" dirty="0">
                <a:solidFill>
                  <a:schemeClr val="tx1"/>
                </a:solidFill>
                <a:latin typeface="Arial" panose="020B0604020202020204" pitchFamily="34" charset="0"/>
                <a:ea typeface="Calibri" panose="020F0502020204030204" pitchFamily="34" charset="0"/>
                <a:cs typeface="Times New Roman" panose="02020603050405020304" pitchFamily="18" charset="0"/>
              </a:rPr>
              <a:t>Biomasa de la macrofauna edáfica encontrada por profundidad de muestreo en las dos localidades.</a:t>
            </a:r>
            <a:endParaRPr lang="es-EC"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7"/>
          <p:cNvSpPr txBox="1">
            <a:spLocks noGrp="1"/>
          </p:cNvSpPr>
          <p:nvPr>
            <p:ph type="title"/>
          </p:nvPr>
        </p:nvSpPr>
        <p:spPr>
          <a:xfrm>
            <a:off x="1045293" y="32709"/>
            <a:ext cx="7133100" cy="478200"/>
          </a:xfrm>
          <a:prstGeom prst="rect">
            <a:avLst/>
          </a:prstGeom>
        </p:spPr>
        <p:txBody>
          <a:bodyPr spcFirstLastPara="1" wrap="square" lIns="91425" tIns="91425" rIns="91425" bIns="91425" anchor="t" anchorCtr="0">
            <a:noAutofit/>
          </a:bodyPr>
          <a:lstStyle/>
          <a:p>
            <a:pPr lvl="0"/>
            <a:r>
              <a:rPr lang="en" sz="2200" b="0" dirty="0">
                <a:solidFill>
                  <a:schemeClr val="accent3"/>
                </a:solidFill>
                <a:latin typeface="Impact"/>
                <a:ea typeface="Impact"/>
                <a:cs typeface="Impact"/>
                <a:sym typeface="Impact"/>
              </a:rPr>
              <a:t>Densidad poblacional (</a:t>
            </a:r>
            <a:r>
              <a:rPr lang="en" sz="2200" b="0" dirty="0" smtClean="0">
                <a:solidFill>
                  <a:schemeClr val="accent3"/>
                </a:solidFill>
                <a:latin typeface="Impact"/>
                <a:ea typeface="Impact"/>
                <a:cs typeface="Impact"/>
                <a:sym typeface="Impact"/>
              </a:rPr>
              <a:t>ind</a:t>
            </a:r>
            <a:r>
              <a:rPr lang="es-EC" sz="2000" dirty="0" smtClean="0">
                <a:solidFill>
                  <a:schemeClr val="tx1"/>
                </a:solidFill>
              </a:rPr>
              <a:t>/m</a:t>
            </a:r>
            <a:r>
              <a:rPr lang="es-EC" sz="2000" baseline="30000" dirty="0" smtClean="0">
                <a:solidFill>
                  <a:schemeClr val="tx1"/>
                </a:solidFill>
              </a:rPr>
              <a:t>2</a:t>
            </a:r>
            <a:r>
              <a:rPr lang="en" sz="2200" b="0" dirty="0" smtClean="0">
                <a:solidFill>
                  <a:schemeClr val="accent3"/>
                </a:solidFill>
                <a:latin typeface="Impact"/>
                <a:ea typeface="Impact"/>
                <a:cs typeface="Impact"/>
                <a:sym typeface="Impact"/>
              </a:rPr>
              <a:t>)</a:t>
            </a:r>
            <a:endParaRPr sz="2200" b="0" dirty="0">
              <a:solidFill>
                <a:schemeClr val="accent3"/>
              </a:solidFill>
              <a:latin typeface="Impact"/>
              <a:ea typeface="Impact"/>
              <a:cs typeface="Impact"/>
              <a:sym typeface="Impact"/>
            </a:endParaRPr>
          </a:p>
        </p:txBody>
      </p:sp>
      <p:sp>
        <p:nvSpPr>
          <p:cNvPr id="328" name="Google Shape;328;p37"/>
          <p:cNvSpPr txBox="1"/>
          <p:nvPr/>
        </p:nvSpPr>
        <p:spPr>
          <a:xfrm>
            <a:off x="4611843" y="2724385"/>
            <a:ext cx="4387973" cy="738633"/>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a:solidFill>
                  <a:schemeClr val="accent3"/>
                </a:solidFill>
              </a:rPr>
              <a:t>Pashanasi (2001) respecto a la distribución vertical, señala que el 82% de los individuos macroinvertebrados se encuentran hasta los 20 cm de profundidad del suelo.</a:t>
            </a:r>
            <a:endParaRPr sz="1200" i="1" dirty="0">
              <a:solidFill>
                <a:schemeClr val="accent3"/>
              </a:solidFill>
            </a:endParaRPr>
          </a:p>
        </p:txBody>
      </p:sp>
      <p:sp>
        <p:nvSpPr>
          <p:cNvPr id="329" name="Google Shape;329;p37"/>
          <p:cNvSpPr txBox="1"/>
          <p:nvPr/>
        </p:nvSpPr>
        <p:spPr>
          <a:xfrm>
            <a:off x="82193" y="4295279"/>
            <a:ext cx="4635086" cy="738633"/>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smtClean="0">
                <a:solidFill>
                  <a:schemeClr val="accent3"/>
                </a:solidFill>
              </a:rPr>
              <a:t>Un cambio </a:t>
            </a:r>
            <a:r>
              <a:rPr lang="en" sz="1200" i="1" dirty="0">
                <a:solidFill>
                  <a:schemeClr val="accent3"/>
                </a:solidFill>
              </a:rPr>
              <a:t>de las condiciones ambientales químicas y físicas del suelo </a:t>
            </a:r>
            <a:r>
              <a:rPr lang="en" sz="1200" i="1" dirty="0" smtClean="0">
                <a:solidFill>
                  <a:schemeClr val="accent3"/>
                </a:solidFill>
              </a:rPr>
              <a:t>puede </a:t>
            </a:r>
            <a:r>
              <a:rPr lang="en" sz="1200" i="1" dirty="0">
                <a:solidFill>
                  <a:schemeClr val="accent3"/>
                </a:solidFill>
              </a:rPr>
              <a:t>provocar una alteración en las poblaciones de los grupos de macroinvertebrados (Anderson &amp; Ingram, 1993).</a:t>
            </a:r>
            <a:endParaRPr sz="1200" i="1" dirty="0">
              <a:solidFill>
                <a:schemeClr val="accent3"/>
              </a:solidFill>
            </a:endParaRPr>
          </a:p>
        </p:txBody>
      </p:sp>
      <p:pic>
        <p:nvPicPr>
          <p:cNvPr id="7" name="Imagen 6"/>
          <p:cNvPicPr/>
          <p:nvPr/>
        </p:nvPicPr>
        <p:blipFill>
          <a:blip r:embed="rId3" cstate="email">
            <a:lum contrast="40000"/>
            <a:extLst>
              <a:ext uri="{28A0092B-C50C-407E-A947-70E740481C1C}">
                <a14:useLocalDpi xmlns:a14="http://schemas.microsoft.com/office/drawing/2010/main"/>
              </a:ext>
            </a:extLst>
          </a:blip>
          <a:srcRect/>
          <a:stretch>
            <a:fillRect/>
          </a:stretch>
        </p:blipFill>
        <p:spPr bwMode="auto">
          <a:xfrm>
            <a:off x="82193" y="1038741"/>
            <a:ext cx="4325421" cy="3141788"/>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96782907"/>
              </p:ext>
            </p:extLst>
          </p:nvPr>
        </p:nvGraphicFramePr>
        <p:xfrm>
          <a:off x="4241996" y="1336533"/>
          <a:ext cx="4768440" cy="1223815"/>
        </p:xfrm>
        <a:graphic>
          <a:graphicData uri="http://schemas.openxmlformats.org/drawingml/2006/table">
            <a:tbl>
              <a:tblPr firstRow="1" firstCol="1" bandRow="1"/>
              <a:tblGrid>
                <a:gridCol w="933630"/>
                <a:gridCol w="933630"/>
                <a:gridCol w="756878"/>
                <a:gridCol w="713658"/>
                <a:gridCol w="715322"/>
                <a:gridCol w="715322"/>
              </a:tblGrid>
              <a:tr h="251705">
                <a:tc gridSpan="2">
                  <a:txBody>
                    <a:bodyPr/>
                    <a:lstStyle/>
                    <a:p>
                      <a:pPr algn="ctr">
                        <a:lnSpc>
                          <a:spcPct val="150000"/>
                        </a:lnSpc>
                        <a:spcAft>
                          <a:spcPts val="0"/>
                        </a:spcAft>
                      </a:pPr>
                      <a:r>
                        <a:rPr lang="es-EC" sz="105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s-EC"/>
                    </a:p>
                  </a:txBody>
                  <a:tcPr/>
                </a:tc>
                <a:tc gridSpan="4">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Profundidad de muestreo (cm)</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hMerge="1">
                  <a:txBody>
                    <a:bodyPr/>
                    <a:lstStyle/>
                    <a:p>
                      <a:endParaRPr lang="es-EC"/>
                    </a:p>
                  </a:txBody>
                  <a:tcPr/>
                </a:tc>
                <a:tc hMerge="1">
                  <a:txBody>
                    <a:bodyPr/>
                    <a:lstStyle/>
                    <a:p>
                      <a:endParaRPr lang="es-EC"/>
                    </a:p>
                  </a:txBody>
                  <a:tcPr/>
                </a:tc>
                <a:tc hMerge="1">
                  <a:txBody>
                    <a:bodyPr/>
                    <a:lstStyle/>
                    <a:p>
                      <a:endParaRPr lang="es-EC"/>
                    </a:p>
                  </a:txBody>
                  <a:tcPr/>
                </a:tc>
              </a:tr>
              <a:tr h="240345">
                <a:tc gridSpan="2">
                  <a:txBody>
                    <a:bodyPr/>
                    <a:lstStyle/>
                    <a:p>
                      <a:pP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 </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C"/>
                    </a:p>
                  </a:txBody>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Hojarasca</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0 a 10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10 a 20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20 a 30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1705">
                <a:tc rowSpan="2">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N° de grupos taxonómicos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Esmeraldas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dirty="0">
                          <a:effectLst/>
                          <a:latin typeface="Arial" panose="020B0604020202020204" pitchFamily="34" charset="0"/>
                          <a:ea typeface="Times New Roman" panose="02020603050405020304" pitchFamily="18" charset="0"/>
                          <a:cs typeface="Times New Roman" panose="02020603050405020304" pitchFamily="18" charset="0"/>
                        </a:rPr>
                        <a:t>16</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dirty="0">
                          <a:effectLst/>
                          <a:latin typeface="Arial" panose="020B0604020202020204" pitchFamily="34" charset="0"/>
                          <a:ea typeface="Times New Roman" panose="02020603050405020304" pitchFamily="18" charset="0"/>
                          <a:cs typeface="Times New Roman" panose="02020603050405020304" pitchFamily="18" charset="0"/>
                        </a:rPr>
                        <a:t>4</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7659">
                <a:tc vMerge="1">
                  <a:txBody>
                    <a:bodyPr/>
                    <a:lstStyle/>
                    <a:p>
                      <a:endParaRPr lang="es-EC"/>
                    </a:p>
                  </a:txBody>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Santo Domingo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dirty="0">
                          <a:effectLst/>
                          <a:latin typeface="Arial" panose="020B0604020202020204" pitchFamily="34" charset="0"/>
                          <a:ea typeface="Times New Roman" panose="02020603050405020304" pitchFamily="18" charset="0"/>
                          <a:cs typeface="Times New Roman" panose="02020603050405020304" pitchFamily="18" charset="0"/>
                        </a:rPr>
                        <a:t>13</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a:effectLst/>
                          <a:latin typeface="Arial" panose="020B0604020202020204" pitchFamily="34" charset="0"/>
                          <a:ea typeface="Times New Roman" panose="02020603050405020304" pitchFamily="18" charset="0"/>
                          <a:cs typeface="Times New Roman" panose="02020603050405020304" pitchFamily="18" charset="0"/>
                        </a:rPr>
                        <a:t>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050" dirty="0">
                          <a:effectLst/>
                          <a:latin typeface="Arial" panose="020B0604020202020204" pitchFamily="34" charset="0"/>
                          <a:ea typeface="Times New Roman" panose="02020603050405020304" pitchFamily="18" charset="0"/>
                          <a:cs typeface="Times New Roman" panose="02020603050405020304" pitchFamily="18" charset="0"/>
                        </a:rPr>
                        <a:t>5</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Rectángulo 3"/>
          <p:cNvSpPr/>
          <p:nvPr/>
        </p:nvSpPr>
        <p:spPr>
          <a:xfrm>
            <a:off x="4162600" y="686853"/>
            <a:ext cx="4572000" cy="589905"/>
          </a:xfrm>
          <a:prstGeom prst="rect">
            <a:avLst/>
          </a:prstGeom>
        </p:spPr>
        <p:txBody>
          <a:bodyPr>
            <a:spAutoFit/>
          </a:bodyPr>
          <a:lstStyle/>
          <a:p>
            <a:pPr>
              <a:spcAft>
                <a:spcPts val="1000"/>
              </a:spcAft>
            </a:pPr>
            <a:r>
              <a:rPr lang="es-EC" sz="1200" b="1"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Tabla 3</a:t>
            </a:r>
            <a:r>
              <a:rPr lang="es-EC" sz="12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a:t>
            </a:r>
            <a:endParaRPr lang="es-EC" sz="1000" i="1" dirty="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a:spcAft>
                <a:spcPts val="1000"/>
              </a:spcAft>
            </a:pPr>
            <a:r>
              <a:rPr lang="es-EC" sz="1200" i="1"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Distribución de los grupos taxonómicos por profundidad de muestreo.</a:t>
            </a:r>
            <a:endParaRPr lang="es-EC" sz="1000" i="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Elipse 4"/>
          <p:cNvSpPr/>
          <p:nvPr/>
        </p:nvSpPr>
        <p:spPr>
          <a:xfrm>
            <a:off x="6051479" y="1520575"/>
            <a:ext cx="1520575" cy="108906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5100775" y="3874568"/>
            <a:ext cx="3899042" cy="1107996"/>
          </a:xfrm>
          <a:prstGeom prst="rect">
            <a:avLst/>
          </a:prstGeom>
          <a:ln>
            <a:solidFill>
              <a:schemeClr val="bg2"/>
            </a:solidFill>
          </a:ln>
        </p:spPr>
        <p:txBody>
          <a:bodyPr wrap="square">
            <a:spAutoFit/>
          </a:bodyPr>
          <a:lstStyle/>
          <a:p>
            <a:pPr algn="just"/>
            <a:r>
              <a:rPr lang="es-EC" sz="1100" i="1" dirty="0" smtClean="0">
                <a:solidFill>
                  <a:schemeClr val="tx1"/>
                </a:solidFill>
              </a:rPr>
              <a:t>Entre </a:t>
            </a:r>
            <a:r>
              <a:rPr lang="es-EC" sz="1100" i="1" dirty="0">
                <a:solidFill>
                  <a:schemeClr val="tx1"/>
                </a:solidFill>
              </a:rPr>
              <a:t>los 20 y 30 cm de profundidad en los suelos cultivados con palma de aceite puede existir una compactación de tal grado que limita no sólo el desarrollo de las raíces sino que también se disminuyen las poblaciones de macroinvertebrados y su actividad biológica </a:t>
            </a:r>
            <a:r>
              <a:rPr lang="es-EC" sz="1100" i="1" dirty="0" smtClean="0">
                <a:solidFill>
                  <a:schemeClr val="tx1"/>
                </a:solidFill>
              </a:rPr>
              <a:t>(</a:t>
            </a:r>
            <a:r>
              <a:rPr lang="es-EC" sz="1100" i="1" dirty="0" err="1">
                <a:solidFill>
                  <a:schemeClr val="tx1"/>
                </a:solidFill>
              </a:rPr>
              <a:t>Cristancho</a:t>
            </a:r>
            <a:r>
              <a:rPr lang="es-EC" sz="1100" i="1" dirty="0">
                <a:solidFill>
                  <a:schemeClr val="tx1"/>
                </a:solidFill>
              </a:rPr>
              <a:t>, et al., </a:t>
            </a:r>
            <a:r>
              <a:rPr lang="es-EC" sz="1100" i="1" dirty="0" smtClean="0">
                <a:solidFill>
                  <a:schemeClr val="tx1"/>
                </a:solidFill>
              </a:rPr>
              <a:t>2007; Arlen</a:t>
            </a:r>
            <a:r>
              <a:rPr lang="es-EC" sz="1100" i="1" dirty="0">
                <a:solidFill>
                  <a:schemeClr val="tx1"/>
                </a:solidFill>
              </a:rPr>
              <a:t>, et al., 2019; </a:t>
            </a:r>
            <a:r>
              <a:rPr lang="es-EC" sz="1100" i="1" dirty="0" err="1">
                <a:solidFill>
                  <a:schemeClr val="tx1"/>
                </a:solidFill>
              </a:rPr>
              <a:t>Lok</a:t>
            </a:r>
            <a:r>
              <a:rPr lang="es-EC" sz="1100" i="1" dirty="0">
                <a:solidFill>
                  <a:schemeClr val="tx1"/>
                </a:solidFill>
              </a:rPr>
              <a:t> 2005)</a:t>
            </a:r>
          </a:p>
        </p:txBody>
      </p:sp>
      <p:sp>
        <p:nvSpPr>
          <p:cNvPr id="12" name="Flecha derecha 11"/>
          <p:cNvSpPr/>
          <p:nvPr/>
        </p:nvSpPr>
        <p:spPr>
          <a:xfrm>
            <a:off x="4818580" y="4325420"/>
            <a:ext cx="256854" cy="2374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3" name="Flecha doblada 12"/>
          <p:cNvSpPr/>
          <p:nvPr/>
        </p:nvSpPr>
        <p:spPr>
          <a:xfrm rot="5400000">
            <a:off x="3750317" y="3497890"/>
            <a:ext cx="965695" cy="399581"/>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14" name="Elipse 13"/>
          <p:cNvSpPr/>
          <p:nvPr/>
        </p:nvSpPr>
        <p:spPr>
          <a:xfrm>
            <a:off x="3030877" y="2876815"/>
            <a:ext cx="808542" cy="738633"/>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145279" y="407288"/>
            <a:ext cx="4572000" cy="559127"/>
          </a:xfrm>
          <a:prstGeom prst="rect">
            <a:avLst/>
          </a:prstGeom>
        </p:spPr>
        <p:txBody>
          <a:bodyPr>
            <a:spAutoFit/>
          </a:bodyPr>
          <a:lstStyle/>
          <a:p>
            <a:pPr>
              <a:spcAft>
                <a:spcPts val="1000"/>
              </a:spcAft>
            </a:pPr>
            <a:r>
              <a:rPr lang="es-EC" sz="1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Figura 6</a:t>
            </a:r>
            <a:r>
              <a:rPr lang="es-EC"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s-EC" sz="9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C" sz="1100" i="1" dirty="0">
                <a:solidFill>
                  <a:schemeClr val="tx1"/>
                </a:solidFill>
                <a:latin typeface="Arial" panose="020B0604020202020204" pitchFamily="34" charset="0"/>
                <a:ea typeface="Calibri" panose="020F0502020204030204" pitchFamily="34" charset="0"/>
                <a:cs typeface="Times New Roman" panose="02020603050405020304" pitchFamily="18" charset="0"/>
              </a:rPr>
              <a:t>Densidad poblacional de la macrofauna del suelo de palma.</a:t>
            </a:r>
            <a:endParaRPr lang="es-EC" sz="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title"/>
          </p:nvPr>
        </p:nvSpPr>
        <p:spPr>
          <a:xfrm>
            <a:off x="1005425" y="118100"/>
            <a:ext cx="71331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0">
                <a:solidFill>
                  <a:schemeClr val="accent3"/>
                </a:solidFill>
                <a:latin typeface="Impact"/>
                <a:ea typeface="Impact"/>
                <a:cs typeface="Impact"/>
                <a:sym typeface="Impact"/>
              </a:rPr>
              <a:t>Índice de diversidad de Shannon</a:t>
            </a:r>
            <a:endParaRPr sz="2200" b="0">
              <a:solidFill>
                <a:schemeClr val="accent3"/>
              </a:solidFill>
              <a:latin typeface="Impact"/>
              <a:ea typeface="Impact"/>
              <a:cs typeface="Impact"/>
              <a:sym typeface="Impact"/>
            </a:endParaRPr>
          </a:p>
        </p:txBody>
      </p:sp>
      <p:sp>
        <p:nvSpPr>
          <p:cNvPr id="336" name="Google Shape;336;p38"/>
          <p:cNvSpPr txBox="1"/>
          <p:nvPr/>
        </p:nvSpPr>
        <p:spPr>
          <a:xfrm>
            <a:off x="670539" y="4026244"/>
            <a:ext cx="5545326" cy="923299"/>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 sz="1200" i="1" dirty="0">
                <a:solidFill>
                  <a:schemeClr val="accent3"/>
                </a:solidFill>
              </a:rPr>
              <a:t>Moran &amp; Alfaro (2015) mencionan que un factor asociado a la diversidad es la cobertura vegetal, misma que influye en la humedad, temperatura y en las propiedades físicas y químicas del suelo que forman el hábitat de los macroinvertebrados.</a:t>
            </a:r>
            <a:endParaRPr sz="1200" i="1" dirty="0">
              <a:solidFill>
                <a:schemeClr val="accent3"/>
              </a:solidFill>
            </a:endParaRPr>
          </a:p>
        </p:txBody>
      </p:sp>
      <p:pic>
        <p:nvPicPr>
          <p:cNvPr id="337" name="Google Shape;337;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22525" y="3231850"/>
            <a:ext cx="2203675" cy="1514415"/>
          </a:xfrm>
          <a:prstGeom prst="rect">
            <a:avLst/>
          </a:prstGeom>
          <a:noFill/>
          <a:ln>
            <a:noFill/>
          </a:ln>
        </p:spPr>
      </p:pic>
      <p:pic>
        <p:nvPicPr>
          <p:cNvPr id="338" name="Google Shape;338;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22524" y="736300"/>
            <a:ext cx="2203676" cy="1431100"/>
          </a:xfrm>
          <a:prstGeom prst="rect">
            <a:avLst/>
          </a:prstGeom>
          <a:noFill/>
          <a:ln>
            <a:noFill/>
          </a:ln>
        </p:spPr>
      </p:pic>
      <p:sp>
        <p:nvSpPr>
          <p:cNvPr id="339" name="Google Shape;339;p38"/>
          <p:cNvSpPr/>
          <p:nvPr/>
        </p:nvSpPr>
        <p:spPr>
          <a:xfrm>
            <a:off x="7239363" y="2390925"/>
            <a:ext cx="570000" cy="6174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ángulo 1"/>
          <p:cNvSpPr/>
          <p:nvPr/>
        </p:nvSpPr>
        <p:spPr>
          <a:xfrm>
            <a:off x="446926" y="579850"/>
            <a:ext cx="5851133" cy="600164"/>
          </a:xfrm>
          <a:prstGeom prst="rect">
            <a:avLst/>
          </a:prstGeom>
        </p:spPr>
        <p:txBody>
          <a:bodyPr wrap="square">
            <a:spAutoFit/>
          </a:bodyPr>
          <a:lstStyle/>
          <a:p>
            <a:pPr>
              <a:lnSpc>
                <a:spcPct val="150000"/>
              </a:lnSpc>
              <a:spcBef>
                <a:spcPts val="1200"/>
              </a:spcBef>
              <a:spcAft>
                <a:spcPts val="1000"/>
              </a:spcAft>
            </a:pPr>
            <a:r>
              <a:rPr lang="es-EC" sz="1100" b="1" dirty="0">
                <a:latin typeface="Arial" panose="020B0604020202020204" pitchFamily="34" charset="0"/>
                <a:ea typeface="Calibri" panose="020F0502020204030204" pitchFamily="34" charset="0"/>
                <a:cs typeface="Times New Roman" panose="02020603050405020304" pitchFamily="18" charset="0"/>
              </a:rPr>
              <a:t>Figura 7</a:t>
            </a:r>
            <a:r>
              <a:rPr lang="es-EC" sz="1100" dirty="0">
                <a:latin typeface="Arial" panose="020B0604020202020204" pitchFamily="34" charset="0"/>
                <a:ea typeface="Calibri" panose="020F0502020204030204" pitchFamily="34" charset="0"/>
                <a:cs typeface="Times New Roman" panose="02020603050405020304" pitchFamily="18" charset="0"/>
              </a:rPr>
              <a:t> </a:t>
            </a:r>
            <a:r>
              <a:rPr lang="es-EC"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a:r>
            <a:br>
              <a:rPr lang="es-EC" sz="9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br>
            <a:r>
              <a:rPr lang="es-EC" sz="1100" i="1" dirty="0" smtClean="0">
                <a:latin typeface="Arial" panose="020B0604020202020204" pitchFamily="34" charset="0"/>
                <a:ea typeface="Calibri" panose="020F0502020204030204" pitchFamily="34" charset="0"/>
                <a:cs typeface="Times New Roman" panose="02020603050405020304" pitchFamily="18" charset="0"/>
              </a:rPr>
              <a:t>Índice </a:t>
            </a:r>
            <a:r>
              <a:rPr lang="es-EC" sz="1100" i="1" dirty="0">
                <a:latin typeface="Arial" panose="020B0604020202020204" pitchFamily="34" charset="0"/>
                <a:ea typeface="Calibri" panose="020F0502020204030204" pitchFamily="34" charset="0"/>
                <a:cs typeface="Times New Roman" panose="02020603050405020304" pitchFamily="18" charset="0"/>
              </a:rPr>
              <a:t>de diversidad de Shannon </a:t>
            </a:r>
            <a:r>
              <a:rPr lang="es-EC" sz="1100" i="1" dirty="0" err="1">
                <a:latin typeface="Arial" panose="020B0604020202020204" pitchFamily="34" charset="0"/>
                <a:ea typeface="Calibri" panose="020F0502020204030204" pitchFamily="34" charset="0"/>
                <a:cs typeface="Times New Roman" panose="02020603050405020304" pitchFamily="18" charset="0"/>
              </a:rPr>
              <a:t>Weinner</a:t>
            </a:r>
            <a:r>
              <a:rPr lang="es-EC" sz="1100" i="1" dirty="0">
                <a:latin typeface="Arial" panose="020B0604020202020204" pitchFamily="34" charset="0"/>
                <a:ea typeface="Calibri" panose="020F0502020204030204" pitchFamily="34" charset="0"/>
                <a:cs typeface="Times New Roman" panose="02020603050405020304" pitchFamily="18" charset="0"/>
              </a:rPr>
              <a:t> para la macrofauna en dos localidades.</a:t>
            </a:r>
            <a:endParaRPr lang="es-EC"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5"/>
          <p:cNvPicPr/>
          <p:nvPr/>
        </p:nvPicPr>
        <p:blipFill rotWithShape="1">
          <a:blip r:embed="rId5" cstate="email">
            <a:extLst>
              <a:ext uri="{28A0092B-C50C-407E-A947-70E740481C1C}">
                <a14:useLocalDpi xmlns:a14="http://schemas.microsoft.com/office/drawing/2010/main"/>
              </a:ext>
            </a:extLst>
          </a:blip>
          <a:srcRect t="3713"/>
          <a:stretch/>
        </p:blipFill>
        <p:spPr bwMode="auto">
          <a:xfrm>
            <a:off x="670539" y="1180014"/>
            <a:ext cx="4106944" cy="2724166"/>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txBox="1">
            <a:spLocks noGrp="1"/>
          </p:cNvSpPr>
          <p:nvPr>
            <p:ph type="title"/>
          </p:nvPr>
        </p:nvSpPr>
        <p:spPr>
          <a:xfrm>
            <a:off x="1005425" y="118100"/>
            <a:ext cx="71331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0">
                <a:solidFill>
                  <a:schemeClr val="accent3"/>
                </a:solidFill>
                <a:latin typeface="Impact"/>
                <a:ea typeface="Impact"/>
                <a:cs typeface="Impact"/>
                <a:sym typeface="Impact"/>
              </a:rPr>
              <a:t>Índice de similitud de Jaccard</a:t>
            </a:r>
            <a:endParaRPr sz="2200" b="0">
              <a:solidFill>
                <a:schemeClr val="accent3"/>
              </a:solidFill>
              <a:latin typeface="Impact"/>
              <a:ea typeface="Impact"/>
              <a:cs typeface="Impact"/>
              <a:sym typeface="Impact"/>
            </a:endParaRPr>
          </a:p>
        </p:txBody>
      </p:sp>
      <p:sp>
        <p:nvSpPr>
          <p:cNvPr id="346" name="Google Shape;346;p39"/>
          <p:cNvSpPr txBox="1"/>
          <p:nvPr/>
        </p:nvSpPr>
        <p:spPr>
          <a:xfrm>
            <a:off x="5602199" y="3779531"/>
            <a:ext cx="3000000" cy="10467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accent3"/>
                </a:solidFill>
              </a:rPr>
              <a:t>Los dos niveles comparten el 75% (21 familias) de todas las familias de macroinvertebrados que se encontraron.</a:t>
            </a:r>
            <a:endParaRPr dirty="0">
              <a:solidFill>
                <a:schemeClr val="accent3"/>
              </a:solidFill>
            </a:endParaRPr>
          </a:p>
        </p:txBody>
      </p:sp>
      <p:pic>
        <p:nvPicPr>
          <p:cNvPr id="5" name="Imagen 4" descr="C:\Users\laptop\Desktop\jaccard-Copiado2-Copiado\jaccard-Copiado2.pdf_page_1.jpg"/>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673432" y="385757"/>
            <a:ext cx="3641507" cy="4710431"/>
          </a:xfrm>
          <a:prstGeom prst="rect">
            <a:avLst/>
          </a:prstGeom>
          <a:noFill/>
          <a:ln>
            <a:noFill/>
          </a:ln>
          <a:extLst>
            <a:ext uri="{53640926-AAD7-44D8-BBD7-CCE9431645EC}">
              <a14:shadowObscured xmlns:a14="http://schemas.microsoft.com/office/drawing/2010/main"/>
            </a:ext>
          </a:extLst>
        </p:spPr>
      </p:pic>
      <p:sp>
        <p:nvSpPr>
          <p:cNvPr id="2" name="Elipse 1"/>
          <p:cNvSpPr/>
          <p:nvPr/>
        </p:nvSpPr>
        <p:spPr>
          <a:xfrm>
            <a:off x="4136045" y="1665244"/>
            <a:ext cx="713356" cy="1232899"/>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Flecha derecha 2"/>
          <p:cNvSpPr/>
          <p:nvPr/>
        </p:nvSpPr>
        <p:spPr>
          <a:xfrm>
            <a:off x="4927154" y="2071072"/>
            <a:ext cx="328773" cy="4212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4" name="Elipse 3"/>
          <p:cNvSpPr/>
          <p:nvPr/>
        </p:nvSpPr>
        <p:spPr>
          <a:xfrm>
            <a:off x="5430750" y="1095029"/>
            <a:ext cx="2398320" cy="2373330"/>
          </a:xfrm>
          <a:prstGeom prst="ellipse">
            <a:avLst/>
          </a:prstGeom>
          <a:solidFill>
            <a:srgbClr val="B5FFDC">
              <a:alpha val="45098"/>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6292066" y="1095029"/>
            <a:ext cx="2398320" cy="2373330"/>
          </a:xfrm>
          <a:prstGeom prst="ellipse">
            <a:avLst/>
          </a:prstGeom>
          <a:solidFill>
            <a:srgbClr val="D2D6E7">
              <a:alpha val="45882"/>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4824575" y="1060256"/>
            <a:ext cx="1212350" cy="261610"/>
          </a:xfrm>
          <a:prstGeom prst="rect">
            <a:avLst/>
          </a:prstGeom>
          <a:noFill/>
        </p:spPr>
        <p:txBody>
          <a:bodyPr wrap="square" rtlCol="0">
            <a:spAutoFit/>
          </a:bodyPr>
          <a:lstStyle/>
          <a:p>
            <a:pPr algn="r"/>
            <a:r>
              <a:rPr lang="es-EC" sz="1100" b="1" dirty="0" smtClean="0">
                <a:solidFill>
                  <a:schemeClr val="bg2"/>
                </a:solidFill>
              </a:rPr>
              <a:t>Hojarasca</a:t>
            </a:r>
            <a:endParaRPr lang="es-EC" sz="1100" b="1" dirty="0">
              <a:solidFill>
                <a:schemeClr val="bg2"/>
              </a:solidFill>
            </a:endParaRPr>
          </a:p>
        </p:txBody>
      </p:sp>
      <p:sp>
        <p:nvSpPr>
          <p:cNvPr id="10" name="CuadroTexto 9"/>
          <p:cNvSpPr txBox="1"/>
          <p:nvPr/>
        </p:nvSpPr>
        <p:spPr>
          <a:xfrm>
            <a:off x="8152866" y="975617"/>
            <a:ext cx="1104150" cy="430887"/>
          </a:xfrm>
          <a:prstGeom prst="rect">
            <a:avLst/>
          </a:prstGeom>
          <a:noFill/>
        </p:spPr>
        <p:txBody>
          <a:bodyPr wrap="square" rtlCol="0">
            <a:spAutoFit/>
          </a:bodyPr>
          <a:lstStyle/>
          <a:p>
            <a:r>
              <a:rPr lang="es-EC" sz="1100" b="1" dirty="0" smtClean="0">
                <a:solidFill>
                  <a:schemeClr val="tx1"/>
                </a:solidFill>
              </a:rPr>
              <a:t>0 a 10 cm de profundidad</a:t>
            </a:r>
            <a:endParaRPr lang="es-EC" sz="1100" b="1" dirty="0">
              <a:solidFill>
                <a:schemeClr val="tx1"/>
              </a:solidFill>
            </a:endParaRPr>
          </a:p>
        </p:txBody>
      </p:sp>
      <p:pic>
        <p:nvPicPr>
          <p:cNvPr id="11" name="Google Shape;381;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84639" y="1321866"/>
            <a:ext cx="657257" cy="611871"/>
          </a:xfrm>
          <a:prstGeom prst="rect">
            <a:avLst/>
          </a:prstGeom>
          <a:noFill/>
          <a:ln>
            <a:noFill/>
          </a:ln>
        </p:spPr>
      </p:pic>
      <p:pic>
        <p:nvPicPr>
          <p:cNvPr id="12" name="Google Shape;391;p4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42528" y="1996240"/>
            <a:ext cx="688114" cy="666190"/>
          </a:xfrm>
          <a:prstGeom prst="rect">
            <a:avLst/>
          </a:prstGeom>
          <a:noFill/>
          <a:ln>
            <a:noFill/>
          </a:ln>
        </p:spPr>
      </p:pic>
      <p:pic>
        <p:nvPicPr>
          <p:cNvPr id="2050" name="Picture 2" descr="https://lh5.googleusercontent.com/Q4Qk1PVcwolthRXod8qSWUMHHT4fxZL8puYpLBatKtlogELtMqgeCeKhPG-tq3PlR5dKcfrnogpXU-FW8aRXurgZp_qxllbcHwy86g7PiHtt6oJpbxmrnLPg5z4UZIBxOCn3ZtHtswM"/>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77935" y="2708500"/>
            <a:ext cx="717979" cy="7104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h3.googleusercontent.com/rIoNeOc1DTs-eV-1d8ZLa2nVrn0QyeFBtwczRbc_m1_xsBhW8wS0SXibFwVTVegRqY53DMAXkzx7HFgHmlyEdf7WI0frjkaGV7_Y02MmKelZVBZ0WTwFohgmUwTAqMjnGraVo82elSKOsQYfcinEyW1TlZttRdzEELrRu8fgAFNEjPxuuefbCOYs2u_j72mv5YpG0_olOqsMnm8Sp8SD_fdXODTeIVSybn77IuxTzbEgAts-kiUJmu4uHO5lKG3k4yOYZnGoRaRrhF7PQcTPufrcYK7hXQJtmKJWIm0yXTBLwS79vnbY8NRD2mJ6663XTkalnrhmoxP6ujMrR1eXCaXfhPyVdW5TNayiyc0f0b5k1eVqs2XwnSrjK9iyo1bQBlpSZWLFuq50lmk4c2pQN6tSlx9mzoDDKVc6ltv2JW02M2f8Du5RK1ltLlp-uikkuJBI1gzluuvcaorctfkBT1BwQXcC9wAUgE9qpwBrJhZLSKU61Y9FbQH4Gx3HXXoTeKGW-Mc1VVnYWZOq8TI1IlEMWsapnxdogspjvTolIDjIz5gZUcPQPWbWVuMDw9BNdweQ7-DjcJUhXHGpKUKVsWZ8dn2dgEE3rGdYtlTDlsUp2rCkjbhCWYChO64IOy93yL96GdNRxUCOAeVHIrEbeXaCyOiOLv-0Gd3afry4q051EgXFTPfipUV3Ceod2lFBsHR4RfPY9ZBiI6rnJpIXJCAI=w469-h625-no?authuser=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886054" y="1558904"/>
            <a:ext cx="728486" cy="7134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5.googleusercontent.com/WjYB-8dirWg8uSZYf9v-DJE5BKxJYCsZE6jpJIu_qF4-T22c45FpC-v63pPOIrTgpi47G6qKfuxesWXyX1MWhk870906oBXaXzyoDo1th5lwTh9tKtrSC1QfL4VwTnCO4p0Gueub2d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990030" y="2369171"/>
            <a:ext cx="632268" cy="67541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p:cNvCxnSpPr/>
          <p:nvPr/>
        </p:nvCxnSpPr>
        <p:spPr>
          <a:xfrm flipV="1">
            <a:off x="6441896" y="1191060"/>
            <a:ext cx="660303" cy="66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a:stCxn id="8" idx="2"/>
          </p:cNvCxnSpPr>
          <p:nvPr/>
        </p:nvCxnSpPr>
        <p:spPr>
          <a:xfrm flipV="1">
            <a:off x="6292066" y="1321866"/>
            <a:ext cx="1007597" cy="959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6384531" y="1474266"/>
            <a:ext cx="1067532" cy="1018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6441896" y="1626667"/>
            <a:ext cx="1162567" cy="11143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6554960" y="1779068"/>
            <a:ext cx="1201903" cy="1173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6707360" y="2058738"/>
            <a:ext cx="1086726" cy="10460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6859760" y="2347348"/>
            <a:ext cx="954087" cy="909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V="1">
            <a:off x="7056463" y="2706876"/>
            <a:ext cx="660303" cy="66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0"/>
          <p:cNvSpPr txBox="1">
            <a:spLocks noGrp="1"/>
          </p:cNvSpPr>
          <p:nvPr>
            <p:ph type="ctrTitle"/>
          </p:nvPr>
        </p:nvSpPr>
        <p:spPr>
          <a:xfrm>
            <a:off x="3095550" y="161150"/>
            <a:ext cx="2952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CONCLUSIONES</a:t>
            </a:r>
            <a:endParaRPr sz="2800" b="0">
              <a:latin typeface="Impact"/>
              <a:ea typeface="Impact"/>
              <a:cs typeface="Impact"/>
              <a:sym typeface="Impact"/>
            </a:endParaRPr>
          </a:p>
        </p:txBody>
      </p:sp>
      <p:sp>
        <p:nvSpPr>
          <p:cNvPr id="2" name="Rectángulo redondeado 1"/>
          <p:cNvSpPr/>
          <p:nvPr/>
        </p:nvSpPr>
        <p:spPr>
          <a:xfrm>
            <a:off x="686550" y="773671"/>
            <a:ext cx="7770900" cy="116952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152400" lvl="0" algn="just">
              <a:spcBef>
                <a:spcPts val="1200"/>
              </a:spcBef>
              <a:buSzPts val="1200"/>
            </a:pPr>
            <a:r>
              <a:rPr lang="es-EC" sz="1200" dirty="0">
                <a:solidFill>
                  <a:schemeClr val="tx1"/>
                </a:solidFill>
                <a:latin typeface="Arial" panose="020B0604020202020204" pitchFamily="34" charset="0"/>
                <a:cs typeface="Arial" panose="020B0604020202020204" pitchFamily="34" charset="0"/>
              </a:rPr>
              <a:t>La composición de la comunidad de macrofauna en los suelos de palma, mostró la presencia de </a:t>
            </a:r>
            <a:r>
              <a:rPr lang="es-EC" sz="1200" b="1" dirty="0">
                <a:solidFill>
                  <a:schemeClr val="tx1"/>
                </a:solidFill>
                <a:latin typeface="Arial" panose="020B0604020202020204" pitchFamily="34" charset="0"/>
                <a:cs typeface="Arial" panose="020B0604020202020204" pitchFamily="34" charset="0"/>
              </a:rPr>
              <a:t>8 clases </a:t>
            </a:r>
            <a:r>
              <a:rPr lang="es-EC" sz="1200" dirty="0">
                <a:solidFill>
                  <a:schemeClr val="tx1"/>
                </a:solidFill>
                <a:latin typeface="Arial" panose="020B0604020202020204" pitchFamily="34" charset="0"/>
                <a:cs typeface="Arial" panose="020B0604020202020204" pitchFamily="34" charset="0"/>
              </a:rPr>
              <a:t>de macroinvertebrados y </a:t>
            </a:r>
            <a:r>
              <a:rPr lang="es-EC" sz="1200" b="1" dirty="0">
                <a:solidFill>
                  <a:schemeClr val="tx1"/>
                </a:solidFill>
                <a:latin typeface="Arial" panose="020B0604020202020204" pitchFamily="34" charset="0"/>
                <a:cs typeface="Arial" panose="020B0604020202020204" pitchFamily="34" charset="0"/>
              </a:rPr>
              <a:t>16 grupos </a:t>
            </a:r>
            <a:r>
              <a:rPr lang="es-EC" sz="1200" dirty="0">
                <a:solidFill>
                  <a:schemeClr val="tx1"/>
                </a:solidFill>
                <a:latin typeface="Arial" panose="020B0604020202020204" pitchFamily="34" charset="0"/>
                <a:cs typeface="Arial" panose="020B0604020202020204" pitchFamily="34" charset="0"/>
              </a:rPr>
              <a:t>taxonómicos, siendo en las fincas de Esmeraldas donde se encontró un número relativamente mayor de macroinvertebrados (</a:t>
            </a:r>
            <a:r>
              <a:rPr lang="es-EC" sz="1200" b="1" dirty="0">
                <a:solidFill>
                  <a:schemeClr val="tx1"/>
                </a:solidFill>
                <a:latin typeface="Arial" panose="020B0604020202020204" pitchFamily="34" charset="0"/>
                <a:cs typeface="Arial" panose="020B0604020202020204" pitchFamily="34" charset="0"/>
              </a:rPr>
              <a:t>23 familias</a:t>
            </a:r>
            <a:r>
              <a:rPr lang="es-EC" sz="1200" dirty="0">
                <a:solidFill>
                  <a:schemeClr val="tx1"/>
                </a:solidFill>
                <a:latin typeface="Arial" panose="020B0604020202020204" pitchFamily="34" charset="0"/>
                <a:cs typeface="Arial" panose="020B0604020202020204" pitchFamily="34" charset="0"/>
              </a:rPr>
              <a:t>) en comparación a las zonas de muestreo de la localidad de Santo Domingo (</a:t>
            </a:r>
            <a:r>
              <a:rPr lang="es-EC" sz="1200" b="1" dirty="0">
                <a:solidFill>
                  <a:schemeClr val="tx1"/>
                </a:solidFill>
                <a:latin typeface="Arial" panose="020B0604020202020204" pitchFamily="34" charset="0"/>
                <a:cs typeface="Arial" panose="020B0604020202020204" pitchFamily="34" charset="0"/>
              </a:rPr>
              <a:t>20 familias</a:t>
            </a:r>
            <a:r>
              <a:rPr lang="es-EC" sz="1200" dirty="0">
                <a:solidFill>
                  <a:schemeClr val="tx1"/>
                </a:solidFill>
                <a:latin typeface="Arial" panose="020B0604020202020204" pitchFamily="34" charset="0"/>
                <a:cs typeface="Arial" panose="020B0604020202020204" pitchFamily="34" charset="0"/>
              </a:rPr>
              <a:t>).</a:t>
            </a:r>
          </a:p>
        </p:txBody>
      </p:sp>
      <p:sp>
        <p:nvSpPr>
          <p:cNvPr id="7" name="Rectángulo redondeado 6"/>
          <p:cNvSpPr/>
          <p:nvPr/>
        </p:nvSpPr>
        <p:spPr>
          <a:xfrm>
            <a:off x="686550" y="2174685"/>
            <a:ext cx="7770900" cy="1169521"/>
          </a:xfrm>
          <a:prstGeom prst="roundRect">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a:noFill/>
          </a:ln>
        </p:spPr>
        <p:style>
          <a:lnRef idx="3">
            <a:schemeClr val="lt1"/>
          </a:lnRef>
          <a:fillRef idx="1">
            <a:schemeClr val="accent4"/>
          </a:fillRef>
          <a:effectRef idx="1">
            <a:schemeClr val="accent4"/>
          </a:effectRef>
          <a:fontRef idx="minor">
            <a:schemeClr val="lt1"/>
          </a:fontRef>
        </p:style>
        <p:txBody>
          <a:bodyPr rtlCol="0" anchor="ctr"/>
          <a:lstStyle/>
          <a:p>
            <a:pPr marL="152400" lvl="0" algn="just">
              <a:spcBef>
                <a:spcPts val="1200"/>
              </a:spcBef>
              <a:buSzPts val="1200"/>
            </a:pPr>
            <a:r>
              <a:rPr lang="es-EC" sz="1200" dirty="0">
                <a:solidFill>
                  <a:schemeClr val="tx1"/>
                </a:solidFill>
                <a:latin typeface="Arial" panose="020B0604020202020204" pitchFamily="34" charset="0"/>
                <a:cs typeface="Arial" panose="020B0604020202020204" pitchFamily="34" charset="0"/>
              </a:rPr>
              <a:t>Las comunidades de macrofauna que ejercen dominancia fueron las familias </a:t>
            </a:r>
            <a:r>
              <a:rPr lang="es-EC" sz="1200" b="1" dirty="0" err="1">
                <a:solidFill>
                  <a:schemeClr val="tx1"/>
                </a:solidFill>
                <a:latin typeface="Arial" panose="020B0604020202020204" pitchFamily="34" charset="0"/>
                <a:cs typeface="Arial" panose="020B0604020202020204" pitchFamily="34" charset="0"/>
              </a:rPr>
              <a:t>Lumbricidae</a:t>
            </a:r>
            <a:r>
              <a:rPr lang="es-EC" sz="1200" b="1" dirty="0">
                <a:solidFill>
                  <a:schemeClr val="tx1"/>
                </a:solidFill>
                <a:latin typeface="Arial" panose="020B0604020202020204" pitchFamily="34" charset="0"/>
                <a:cs typeface="Arial" panose="020B0604020202020204" pitchFamily="34" charset="0"/>
              </a:rPr>
              <a:t>, </a:t>
            </a:r>
            <a:r>
              <a:rPr lang="es-EC" sz="1200" b="1" dirty="0" err="1">
                <a:solidFill>
                  <a:schemeClr val="tx1"/>
                </a:solidFill>
                <a:latin typeface="Arial" panose="020B0604020202020204" pitchFamily="34" charset="0"/>
                <a:cs typeface="Arial" panose="020B0604020202020204" pitchFamily="34" charset="0"/>
              </a:rPr>
              <a:t>Formicidae</a:t>
            </a:r>
            <a:r>
              <a:rPr lang="es-EC" sz="1200" b="1" dirty="0">
                <a:solidFill>
                  <a:schemeClr val="tx1"/>
                </a:solidFill>
                <a:latin typeface="Arial" panose="020B0604020202020204" pitchFamily="34" charset="0"/>
                <a:cs typeface="Arial" panose="020B0604020202020204" pitchFamily="34" charset="0"/>
              </a:rPr>
              <a:t>, </a:t>
            </a:r>
            <a:r>
              <a:rPr lang="es-EC" sz="1200" b="1" dirty="0" err="1">
                <a:solidFill>
                  <a:schemeClr val="tx1"/>
                </a:solidFill>
                <a:latin typeface="Arial" panose="020B0604020202020204" pitchFamily="34" charset="0"/>
                <a:cs typeface="Arial" panose="020B0604020202020204" pitchFamily="34" charset="0"/>
              </a:rPr>
              <a:t>Termitidae</a:t>
            </a:r>
            <a:r>
              <a:rPr lang="es-EC" sz="1200" b="1" dirty="0">
                <a:solidFill>
                  <a:schemeClr val="tx1"/>
                </a:solidFill>
                <a:latin typeface="Arial" panose="020B0604020202020204" pitchFamily="34" charset="0"/>
                <a:cs typeface="Arial" panose="020B0604020202020204" pitchFamily="34" charset="0"/>
              </a:rPr>
              <a:t> </a:t>
            </a:r>
            <a:r>
              <a:rPr lang="es-EC" sz="1200" dirty="0">
                <a:solidFill>
                  <a:schemeClr val="tx1"/>
                </a:solidFill>
                <a:latin typeface="Arial" panose="020B0604020202020204" pitchFamily="34" charset="0"/>
                <a:cs typeface="Arial" panose="020B0604020202020204" pitchFamily="34" charset="0"/>
              </a:rPr>
              <a:t>(ingenieros del ecosistema) y </a:t>
            </a:r>
            <a:r>
              <a:rPr lang="es-EC" sz="1200" b="1" dirty="0" err="1">
                <a:solidFill>
                  <a:schemeClr val="tx1"/>
                </a:solidFill>
                <a:latin typeface="Arial" panose="020B0604020202020204" pitchFamily="34" charset="0"/>
                <a:cs typeface="Arial" panose="020B0604020202020204" pitchFamily="34" charset="0"/>
              </a:rPr>
              <a:t>Julidae</a:t>
            </a:r>
            <a:r>
              <a:rPr lang="es-EC" sz="1200" b="1" dirty="0">
                <a:solidFill>
                  <a:schemeClr val="tx1"/>
                </a:solidFill>
                <a:latin typeface="Arial" panose="020B0604020202020204" pitchFamily="34" charset="0"/>
                <a:cs typeface="Arial" panose="020B0604020202020204" pitchFamily="34" charset="0"/>
              </a:rPr>
              <a:t> </a:t>
            </a:r>
            <a:r>
              <a:rPr lang="es-EC" sz="1200" dirty="0">
                <a:solidFill>
                  <a:schemeClr val="tx1"/>
                </a:solidFill>
                <a:latin typeface="Arial" panose="020B0604020202020204" pitchFamily="34" charset="0"/>
                <a:cs typeface="Arial" panose="020B0604020202020204" pitchFamily="34" charset="0"/>
              </a:rPr>
              <a:t>(transformadores de la hojarasca). Los grupos menos numerosos se encontraron las familias de depredadores como </a:t>
            </a:r>
            <a:r>
              <a:rPr lang="es-EC" sz="1200" b="1" dirty="0">
                <a:solidFill>
                  <a:schemeClr val="tx1"/>
                </a:solidFill>
                <a:latin typeface="Arial" panose="020B0604020202020204" pitchFamily="34" charset="0"/>
                <a:cs typeface="Arial" panose="020B0604020202020204" pitchFamily="34" charset="0"/>
              </a:rPr>
              <a:t>Araneidae, </a:t>
            </a:r>
            <a:r>
              <a:rPr lang="es-EC" sz="1200" b="1" dirty="0" err="1">
                <a:solidFill>
                  <a:schemeClr val="tx1"/>
                </a:solidFill>
                <a:latin typeface="Arial" panose="020B0604020202020204" pitchFamily="34" charset="0"/>
                <a:cs typeface="Arial" panose="020B0604020202020204" pitchFamily="34" charset="0"/>
              </a:rPr>
              <a:t>Salticidae</a:t>
            </a:r>
            <a:r>
              <a:rPr lang="es-EC" sz="1200" b="1" dirty="0">
                <a:solidFill>
                  <a:schemeClr val="tx1"/>
                </a:solidFill>
                <a:latin typeface="Arial" panose="020B0604020202020204" pitchFamily="34" charset="0"/>
                <a:cs typeface="Arial" panose="020B0604020202020204" pitchFamily="34" charset="0"/>
              </a:rPr>
              <a:t>, </a:t>
            </a:r>
            <a:r>
              <a:rPr lang="es-EC" sz="1200" b="1" dirty="0" err="1">
                <a:solidFill>
                  <a:schemeClr val="tx1"/>
                </a:solidFill>
                <a:latin typeface="Arial" panose="020B0604020202020204" pitchFamily="34" charset="0"/>
                <a:cs typeface="Arial" panose="020B0604020202020204" pitchFamily="34" charset="0"/>
              </a:rPr>
              <a:t>Mecistocephalidae</a:t>
            </a:r>
            <a:r>
              <a:rPr lang="es-EC" sz="1200" b="1" dirty="0">
                <a:solidFill>
                  <a:schemeClr val="tx1"/>
                </a:solidFill>
                <a:latin typeface="Arial" panose="020B0604020202020204" pitchFamily="34" charset="0"/>
                <a:cs typeface="Arial" panose="020B0604020202020204" pitchFamily="34" charset="0"/>
              </a:rPr>
              <a:t> </a:t>
            </a:r>
            <a:r>
              <a:rPr lang="es-EC" sz="1200" dirty="0">
                <a:solidFill>
                  <a:schemeClr val="tx1"/>
                </a:solidFill>
                <a:latin typeface="Arial" panose="020B0604020202020204" pitchFamily="34" charset="0"/>
                <a:cs typeface="Arial" panose="020B0604020202020204" pitchFamily="34" charset="0"/>
              </a:rPr>
              <a:t>y los invertebrados herbívoros de los grupos </a:t>
            </a:r>
            <a:r>
              <a:rPr lang="es-EC" sz="1200" b="1" dirty="0">
                <a:solidFill>
                  <a:schemeClr val="tx1"/>
                </a:solidFill>
                <a:latin typeface="Arial" panose="020B0604020202020204" pitchFamily="34" charset="0"/>
                <a:cs typeface="Arial" panose="020B0604020202020204" pitchFamily="34" charset="0"/>
              </a:rPr>
              <a:t>hemíptera </a:t>
            </a:r>
            <a:r>
              <a:rPr lang="es-EC" sz="1200" dirty="0">
                <a:solidFill>
                  <a:schemeClr val="tx1"/>
                </a:solidFill>
                <a:latin typeface="Arial" panose="020B0604020202020204" pitchFamily="34" charset="0"/>
                <a:cs typeface="Arial" panose="020B0604020202020204" pitchFamily="34" charset="0"/>
              </a:rPr>
              <a:t>y </a:t>
            </a:r>
            <a:r>
              <a:rPr lang="es-EC" sz="1200" b="1" dirty="0">
                <a:solidFill>
                  <a:schemeClr val="tx1"/>
                </a:solidFill>
                <a:latin typeface="Arial" panose="020B0604020202020204" pitchFamily="34" charset="0"/>
                <a:cs typeface="Arial" panose="020B0604020202020204" pitchFamily="34" charset="0"/>
              </a:rPr>
              <a:t>larvas </a:t>
            </a:r>
            <a:r>
              <a:rPr lang="es-EC" sz="1200" dirty="0">
                <a:solidFill>
                  <a:schemeClr val="tx1"/>
                </a:solidFill>
                <a:latin typeface="Arial" panose="020B0604020202020204" pitchFamily="34" charset="0"/>
                <a:cs typeface="Arial" panose="020B0604020202020204" pitchFamily="34" charset="0"/>
              </a:rPr>
              <a:t>de coleópteros.</a:t>
            </a:r>
          </a:p>
        </p:txBody>
      </p:sp>
      <p:sp>
        <p:nvSpPr>
          <p:cNvPr id="8" name="Rectángulo redondeado 7"/>
          <p:cNvSpPr/>
          <p:nvPr/>
        </p:nvSpPr>
        <p:spPr>
          <a:xfrm>
            <a:off x="686550" y="3575699"/>
            <a:ext cx="7770900" cy="116952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152400" lvl="0" algn="just">
              <a:spcBef>
                <a:spcPts val="1200"/>
              </a:spcBef>
              <a:buSzPts val="1200"/>
            </a:pPr>
            <a:r>
              <a:rPr lang="es-EC" sz="1200" dirty="0">
                <a:solidFill>
                  <a:schemeClr val="tx1"/>
                </a:solidFill>
                <a:latin typeface="Arial" panose="020B0604020202020204" pitchFamily="34" charset="0"/>
                <a:cs typeface="Arial" panose="020B0604020202020204" pitchFamily="34" charset="0"/>
              </a:rPr>
              <a:t>La abundancia acumulada de la macrofauna fue mayor en la localidad de </a:t>
            </a:r>
            <a:r>
              <a:rPr lang="es-EC" sz="1200" b="1" dirty="0">
                <a:solidFill>
                  <a:schemeClr val="tx1"/>
                </a:solidFill>
                <a:latin typeface="Arial" panose="020B0604020202020204" pitchFamily="34" charset="0"/>
                <a:cs typeface="Arial" panose="020B0604020202020204" pitchFamily="34" charset="0"/>
              </a:rPr>
              <a:t>Esmeraldas </a:t>
            </a:r>
            <a:r>
              <a:rPr lang="es-EC" sz="1200" dirty="0">
                <a:solidFill>
                  <a:schemeClr val="tx1"/>
                </a:solidFill>
                <a:latin typeface="Arial" panose="020B0604020202020204" pitchFamily="34" charset="0"/>
                <a:cs typeface="Arial" panose="020B0604020202020204" pitchFamily="34" charset="0"/>
              </a:rPr>
              <a:t>con </a:t>
            </a:r>
            <a:r>
              <a:rPr lang="es-EC" sz="1200" b="1" dirty="0">
                <a:solidFill>
                  <a:schemeClr val="tx1"/>
                </a:solidFill>
                <a:latin typeface="Arial" panose="020B0604020202020204" pitchFamily="34" charset="0"/>
                <a:cs typeface="Arial" panose="020B0604020202020204" pitchFamily="34" charset="0"/>
              </a:rPr>
              <a:t>6160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donde las poblaciones se distribuyeron en </a:t>
            </a:r>
            <a:r>
              <a:rPr lang="es-EC" sz="1200" b="1" dirty="0">
                <a:solidFill>
                  <a:schemeClr val="tx1"/>
                </a:solidFill>
                <a:latin typeface="Arial" panose="020B0604020202020204" pitchFamily="34" charset="0"/>
                <a:cs typeface="Arial" panose="020B0604020202020204" pitchFamily="34" charset="0"/>
              </a:rPr>
              <a:t>mayor </a:t>
            </a:r>
            <a:r>
              <a:rPr lang="es-EC" sz="1200" dirty="0">
                <a:solidFill>
                  <a:schemeClr val="tx1"/>
                </a:solidFill>
                <a:latin typeface="Arial" panose="020B0604020202020204" pitchFamily="34" charset="0"/>
                <a:cs typeface="Arial" panose="020B0604020202020204" pitchFamily="34" charset="0"/>
              </a:rPr>
              <a:t>cantidad entre los primeros 20 cm de suelo con una media de </a:t>
            </a:r>
            <a:r>
              <a:rPr lang="es-EC" sz="1200" b="1" dirty="0">
                <a:solidFill>
                  <a:schemeClr val="tx1"/>
                </a:solidFill>
                <a:latin typeface="Arial" panose="020B0604020202020204" pitchFamily="34" charset="0"/>
                <a:cs typeface="Arial" panose="020B0604020202020204" pitchFamily="34" charset="0"/>
              </a:rPr>
              <a:t>182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y en </a:t>
            </a:r>
            <a:r>
              <a:rPr lang="es-EC" sz="1200" b="1" dirty="0">
                <a:solidFill>
                  <a:schemeClr val="tx1"/>
                </a:solidFill>
                <a:latin typeface="Arial" panose="020B0604020202020204" pitchFamily="34" charset="0"/>
                <a:cs typeface="Arial" panose="020B0604020202020204" pitchFamily="34" charset="0"/>
              </a:rPr>
              <a:t>menor </a:t>
            </a:r>
            <a:r>
              <a:rPr lang="es-EC" sz="1200" dirty="0">
                <a:solidFill>
                  <a:schemeClr val="tx1"/>
                </a:solidFill>
                <a:latin typeface="Arial" panose="020B0604020202020204" pitchFamily="34" charset="0"/>
                <a:cs typeface="Arial" panose="020B0604020202020204" pitchFamily="34" charset="0"/>
              </a:rPr>
              <a:t>cantidad de 20 a 30 cm con un promedio de </a:t>
            </a:r>
            <a:r>
              <a:rPr lang="es-EC" sz="1200" b="1" dirty="0">
                <a:solidFill>
                  <a:schemeClr val="tx1"/>
                </a:solidFill>
                <a:latin typeface="Arial" panose="020B0604020202020204" pitchFamily="34" charset="0"/>
                <a:cs typeface="Arial" panose="020B0604020202020204" pitchFamily="34" charset="0"/>
              </a:rPr>
              <a:t>6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Mientras que en </a:t>
            </a:r>
            <a:r>
              <a:rPr lang="es-EC" sz="1200" b="1" dirty="0">
                <a:solidFill>
                  <a:schemeClr val="tx1"/>
                </a:solidFill>
                <a:latin typeface="Arial" panose="020B0604020202020204" pitchFamily="34" charset="0"/>
                <a:cs typeface="Arial" panose="020B0604020202020204" pitchFamily="34" charset="0"/>
              </a:rPr>
              <a:t>Santo Domingo </a:t>
            </a:r>
            <a:r>
              <a:rPr lang="es-EC" sz="1200" dirty="0">
                <a:solidFill>
                  <a:schemeClr val="tx1"/>
                </a:solidFill>
                <a:latin typeface="Arial" panose="020B0604020202020204" pitchFamily="34" charset="0"/>
                <a:cs typeface="Arial" panose="020B0604020202020204" pitchFamily="34" charset="0"/>
              </a:rPr>
              <a:t>con </a:t>
            </a:r>
            <a:r>
              <a:rPr lang="es-EC" sz="1200" b="1" dirty="0">
                <a:solidFill>
                  <a:schemeClr val="tx1"/>
                </a:solidFill>
                <a:latin typeface="Arial" panose="020B0604020202020204" pitchFamily="34" charset="0"/>
                <a:cs typeface="Arial" panose="020B0604020202020204" pitchFamily="34" charset="0"/>
              </a:rPr>
              <a:t>4976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la </a:t>
            </a:r>
            <a:r>
              <a:rPr lang="es-EC" sz="1200" b="1" dirty="0">
                <a:solidFill>
                  <a:schemeClr val="tx1"/>
                </a:solidFill>
                <a:latin typeface="Arial" panose="020B0604020202020204" pitchFamily="34" charset="0"/>
                <a:cs typeface="Arial" panose="020B0604020202020204" pitchFamily="34" charset="0"/>
              </a:rPr>
              <a:t>mayor </a:t>
            </a:r>
            <a:r>
              <a:rPr lang="es-EC" sz="1200" dirty="0">
                <a:solidFill>
                  <a:schemeClr val="tx1"/>
                </a:solidFill>
                <a:latin typeface="Arial" panose="020B0604020202020204" pitchFamily="34" charset="0"/>
                <a:cs typeface="Arial" panose="020B0604020202020204" pitchFamily="34" charset="0"/>
              </a:rPr>
              <a:t>abundancia se registró en los primeros 10 cm de suelo con una media de </a:t>
            </a:r>
            <a:r>
              <a:rPr lang="es-EC" sz="1200" b="1" dirty="0">
                <a:solidFill>
                  <a:schemeClr val="tx1"/>
                </a:solidFill>
                <a:latin typeface="Arial" panose="020B0604020202020204" pitchFamily="34" charset="0"/>
                <a:cs typeface="Arial" panose="020B0604020202020204" pitchFamily="34" charset="0"/>
              </a:rPr>
              <a:t>140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y en </a:t>
            </a:r>
            <a:r>
              <a:rPr lang="es-EC" sz="1200" b="1" dirty="0">
                <a:solidFill>
                  <a:schemeClr val="tx1"/>
                </a:solidFill>
                <a:latin typeface="Arial" panose="020B0604020202020204" pitchFamily="34" charset="0"/>
                <a:cs typeface="Arial" panose="020B0604020202020204" pitchFamily="34" charset="0"/>
              </a:rPr>
              <a:t>menor </a:t>
            </a:r>
            <a:r>
              <a:rPr lang="es-EC" sz="1200" dirty="0">
                <a:solidFill>
                  <a:schemeClr val="tx1"/>
                </a:solidFill>
                <a:latin typeface="Arial" panose="020B0604020202020204" pitchFamily="34" charset="0"/>
                <a:cs typeface="Arial" panose="020B0604020202020204" pitchFamily="34" charset="0"/>
              </a:rPr>
              <a:t>cantidad de 20 a 30 cm con </a:t>
            </a:r>
            <a:r>
              <a:rPr lang="es-EC" sz="1200" b="1" dirty="0">
                <a:solidFill>
                  <a:schemeClr val="tx1"/>
                </a:solidFill>
                <a:latin typeface="Arial" panose="020B0604020202020204" pitchFamily="34" charset="0"/>
                <a:cs typeface="Arial" panose="020B0604020202020204" pitchFamily="34" charset="0"/>
              </a:rPr>
              <a:t>48 </a:t>
            </a:r>
            <a:r>
              <a:rPr lang="es-EC" sz="1200" dirty="0" err="1">
                <a:solidFill>
                  <a:schemeClr val="tx1"/>
                </a:solidFill>
                <a:latin typeface="Arial" panose="020B0604020202020204" pitchFamily="34" charset="0"/>
                <a:cs typeface="Arial" panose="020B0604020202020204" pitchFamily="34" charset="0"/>
              </a:rPr>
              <a:t>ind</a:t>
            </a:r>
            <a:r>
              <a:rPr lang="es-EC" sz="1200" dirty="0">
                <a:solidFill>
                  <a:schemeClr val="tx1"/>
                </a:solidFill>
                <a:latin typeface="Arial" panose="020B0604020202020204" pitchFamily="34" charset="0"/>
                <a:cs typeface="Arial" panose="020B0604020202020204" pitchFamily="34" charset="0"/>
              </a:rPr>
              <a:t>/m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ctrTitle"/>
          </p:nvPr>
        </p:nvSpPr>
        <p:spPr>
          <a:xfrm>
            <a:off x="3095550" y="161150"/>
            <a:ext cx="2952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CONCLUSIONES</a:t>
            </a:r>
            <a:endParaRPr sz="2800" b="0">
              <a:latin typeface="Impact"/>
              <a:ea typeface="Impact"/>
              <a:cs typeface="Impact"/>
              <a:sym typeface="Impact"/>
            </a:endParaRPr>
          </a:p>
        </p:txBody>
      </p:sp>
      <p:sp>
        <p:nvSpPr>
          <p:cNvPr id="7" name="Rectángulo redondeado 6"/>
          <p:cNvSpPr/>
          <p:nvPr/>
        </p:nvSpPr>
        <p:spPr>
          <a:xfrm>
            <a:off x="779017" y="834352"/>
            <a:ext cx="7770900" cy="101333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152400" lvl="0">
              <a:spcBef>
                <a:spcPts val="1200"/>
              </a:spcBef>
              <a:buSzPts val="1200"/>
            </a:pPr>
            <a:r>
              <a:rPr lang="es-EC" sz="1200" dirty="0">
                <a:solidFill>
                  <a:schemeClr val="tx1"/>
                </a:solidFill>
                <a:latin typeface="Arial" panose="020B0604020202020204" pitchFamily="34" charset="0"/>
                <a:cs typeface="Arial" panose="020B0604020202020204" pitchFamily="34" charset="0"/>
              </a:rPr>
              <a:t>La </a:t>
            </a:r>
            <a:r>
              <a:rPr lang="es-EC" sz="1200" b="1" dirty="0">
                <a:solidFill>
                  <a:schemeClr val="tx1"/>
                </a:solidFill>
                <a:latin typeface="Arial" panose="020B0604020202020204" pitchFamily="34" charset="0"/>
                <a:cs typeface="Arial" panose="020B0604020202020204" pitchFamily="34" charset="0"/>
              </a:rPr>
              <a:t>biomasa </a:t>
            </a:r>
            <a:r>
              <a:rPr lang="es-EC" sz="1200" dirty="0">
                <a:solidFill>
                  <a:schemeClr val="tx1"/>
                </a:solidFill>
                <a:latin typeface="Arial" panose="020B0604020202020204" pitchFamily="34" charset="0"/>
                <a:cs typeface="Arial" panose="020B0604020202020204" pitchFamily="34" charset="0"/>
              </a:rPr>
              <a:t>de la macrofauna al igual que la </a:t>
            </a:r>
            <a:r>
              <a:rPr lang="es-EC" sz="1200" b="1" dirty="0">
                <a:solidFill>
                  <a:schemeClr val="tx1"/>
                </a:solidFill>
                <a:latin typeface="Arial" panose="020B0604020202020204" pitchFamily="34" charset="0"/>
                <a:cs typeface="Arial" panose="020B0604020202020204" pitchFamily="34" charset="0"/>
              </a:rPr>
              <a:t>abundancia </a:t>
            </a:r>
            <a:r>
              <a:rPr lang="es-EC" sz="1200" dirty="0">
                <a:solidFill>
                  <a:schemeClr val="tx1"/>
                </a:solidFill>
                <a:latin typeface="Arial" panose="020B0604020202020204" pitchFamily="34" charset="0"/>
                <a:cs typeface="Arial" panose="020B0604020202020204" pitchFamily="34" charset="0"/>
              </a:rPr>
              <a:t>decrece en sus valores a medida que </a:t>
            </a:r>
            <a:r>
              <a:rPr lang="es-EC" sz="1200" b="1" dirty="0">
                <a:solidFill>
                  <a:schemeClr val="tx1"/>
                </a:solidFill>
                <a:latin typeface="Arial" panose="020B0604020202020204" pitchFamily="34" charset="0"/>
                <a:cs typeface="Arial" panose="020B0604020202020204" pitchFamily="34" charset="0"/>
              </a:rPr>
              <a:t>incrementa </a:t>
            </a:r>
            <a:r>
              <a:rPr lang="es-EC" sz="1200" dirty="0">
                <a:solidFill>
                  <a:schemeClr val="tx1"/>
                </a:solidFill>
                <a:latin typeface="Arial" panose="020B0604020202020204" pitchFamily="34" charset="0"/>
                <a:cs typeface="Arial" panose="020B0604020202020204" pitchFamily="34" charset="0"/>
              </a:rPr>
              <a:t>la  profundidad del suelo, registrando los valores más altos en ambas localidades a la profundidad de 0 a 10 cm con </a:t>
            </a:r>
            <a:r>
              <a:rPr lang="es-EC" sz="1200" b="1" dirty="0">
                <a:solidFill>
                  <a:schemeClr val="tx1"/>
                </a:solidFill>
                <a:latin typeface="Arial" panose="020B0604020202020204" pitchFamily="34" charset="0"/>
                <a:cs typeface="Arial" panose="020B0604020202020204" pitchFamily="34" charset="0"/>
              </a:rPr>
              <a:t>32,9 </a:t>
            </a:r>
            <a:r>
              <a:rPr lang="es-EC" sz="1200" dirty="0">
                <a:solidFill>
                  <a:schemeClr val="tx1"/>
                </a:solidFill>
                <a:latin typeface="Arial" panose="020B0604020202020204" pitchFamily="34" charset="0"/>
                <a:cs typeface="Arial" panose="020B0604020202020204" pitchFamily="34" charset="0"/>
              </a:rPr>
              <a:t>g/m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para Esmeraldas y </a:t>
            </a:r>
            <a:r>
              <a:rPr lang="es-EC" sz="1200" b="1" dirty="0">
                <a:solidFill>
                  <a:schemeClr val="tx1"/>
                </a:solidFill>
                <a:latin typeface="Arial" panose="020B0604020202020204" pitchFamily="34" charset="0"/>
                <a:cs typeface="Arial" panose="020B0604020202020204" pitchFamily="34" charset="0"/>
              </a:rPr>
              <a:t>13,77 </a:t>
            </a:r>
            <a:r>
              <a:rPr lang="es-EC" sz="1200" dirty="0">
                <a:solidFill>
                  <a:schemeClr val="tx1"/>
                </a:solidFill>
                <a:latin typeface="Arial" panose="020B0604020202020204" pitchFamily="34" charset="0"/>
                <a:cs typeface="Arial" panose="020B0604020202020204" pitchFamily="34" charset="0"/>
              </a:rPr>
              <a:t>g/m</a:t>
            </a:r>
            <a:r>
              <a:rPr lang="es-EC" sz="1200" baseline="30000" dirty="0">
                <a:solidFill>
                  <a:schemeClr val="tx1"/>
                </a:solidFill>
                <a:latin typeface="Arial" panose="020B0604020202020204" pitchFamily="34" charset="0"/>
                <a:cs typeface="Arial" panose="020B0604020202020204" pitchFamily="34" charset="0"/>
              </a:rPr>
              <a:t>2</a:t>
            </a:r>
            <a:r>
              <a:rPr lang="es-EC" sz="1200" dirty="0">
                <a:solidFill>
                  <a:schemeClr val="tx1"/>
                </a:solidFill>
                <a:latin typeface="Arial" panose="020B0604020202020204" pitchFamily="34" charset="0"/>
                <a:cs typeface="Arial" panose="020B0604020202020204" pitchFamily="34" charset="0"/>
              </a:rPr>
              <a:t> para Santo Domingo.</a:t>
            </a:r>
          </a:p>
        </p:txBody>
      </p:sp>
      <p:sp>
        <p:nvSpPr>
          <p:cNvPr id="8" name="Rectángulo redondeado 7"/>
          <p:cNvSpPr/>
          <p:nvPr/>
        </p:nvSpPr>
        <p:spPr>
          <a:xfrm>
            <a:off x="779017" y="1970387"/>
            <a:ext cx="7770900" cy="937436"/>
          </a:xfrm>
          <a:prstGeom prst="roundRect">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a:noFill/>
          </a:ln>
        </p:spPr>
        <p:style>
          <a:lnRef idx="3">
            <a:schemeClr val="lt1"/>
          </a:lnRef>
          <a:fillRef idx="1">
            <a:schemeClr val="accent4"/>
          </a:fillRef>
          <a:effectRef idx="1">
            <a:schemeClr val="accent4"/>
          </a:effectRef>
          <a:fontRef idx="minor">
            <a:schemeClr val="lt1"/>
          </a:fontRef>
        </p:style>
        <p:txBody>
          <a:bodyPr rtlCol="0" anchor="ctr"/>
          <a:lstStyle/>
          <a:p>
            <a:pPr marL="152400" lvl="0" algn="just">
              <a:spcBef>
                <a:spcPts val="1200"/>
              </a:spcBef>
              <a:buSzPts val="1200"/>
            </a:pPr>
            <a:r>
              <a:rPr lang="es-EC" sz="1200" dirty="0">
                <a:solidFill>
                  <a:schemeClr val="tx1"/>
                </a:solidFill>
                <a:latin typeface="Arial" panose="020B0604020202020204" pitchFamily="34" charset="0"/>
                <a:cs typeface="Arial" panose="020B0604020202020204" pitchFamily="34" charset="0"/>
              </a:rPr>
              <a:t>En la </a:t>
            </a:r>
            <a:r>
              <a:rPr lang="es-EC" sz="1200" b="1" dirty="0">
                <a:solidFill>
                  <a:schemeClr val="tx1"/>
                </a:solidFill>
                <a:latin typeface="Arial" panose="020B0604020202020204" pitchFamily="34" charset="0"/>
                <a:cs typeface="Arial" panose="020B0604020202020204" pitchFamily="34" charset="0"/>
              </a:rPr>
              <a:t>hojarasca</a:t>
            </a:r>
            <a:r>
              <a:rPr lang="es-EC" sz="1200" dirty="0">
                <a:solidFill>
                  <a:schemeClr val="tx1"/>
                </a:solidFill>
                <a:latin typeface="Arial" panose="020B0604020202020204" pitchFamily="34" charset="0"/>
                <a:cs typeface="Arial" panose="020B0604020202020204" pitchFamily="34" charset="0"/>
              </a:rPr>
              <a:t> se encuentran la </a:t>
            </a:r>
            <a:r>
              <a:rPr lang="es-EC" sz="1200" b="1" dirty="0">
                <a:solidFill>
                  <a:schemeClr val="tx1"/>
                </a:solidFill>
                <a:latin typeface="Arial" panose="020B0604020202020204" pitchFamily="34" charset="0"/>
                <a:cs typeface="Arial" panose="020B0604020202020204" pitchFamily="34" charset="0"/>
              </a:rPr>
              <a:t>mayor parte de los grupos </a:t>
            </a:r>
            <a:r>
              <a:rPr lang="es-EC" sz="1200" dirty="0">
                <a:solidFill>
                  <a:schemeClr val="tx1"/>
                </a:solidFill>
                <a:latin typeface="Arial" panose="020B0604020202020204" pitchFamily="34" charset="0"/>
                <a:cs typeface="Arial" panose="020B0604020202020204" pitchFamily="34" charset="0"/>
              </a:rPr>
              <a:t>de macrofauna a pesar de que en las profundidades 0 a 10 cm, en Esmeraldas, y 10 a 20 cm, en Santo Domingo, existe mayor abundancia de individuos por metro cuadrado.</a:t>
            </a:r>
          </a:p>
        </p:txBody>
      </p:sp>
      <p:sp>
        <p:nvSpPr>
          <p:cNvPr id="9" name="Rectángulo redondeado 8"/>
          <p:cNvSpPr/>
          <p:nvPr/>
        </p:nvSpPr>
        <p:spPr>
          <a:xfrm>
            <a:off x="779017" y="3092090"/>
            <a:ext cx="7770900" cy="78558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152400" lvl="0" algn="just">
              <a:spcBef>
                <a:spcPts val="1200"/>
              </a:spcBef>
              <a:buSzPts val="1200"/>
            </a:pPr>
            <a:r>
              <a:rPr lang="es-EC" sz="1200" dirty="0">
                <a:solidFill>
                  <a:schemeClr val="tx1"/>
                </a:solidFill>
                <a:latin typeface="Arial" panose="020B0604020202020204" pitchFamily="34" charset="0"/>
                <a:cs typeface="Arial" panose="020B0604020202020204" pitchFamily="34" charset="0"/>
              </a:rPr>
              <a:t>En los suelos de las fincas de la localidad de Esmeraldas donde se realizó el muestreo se encontró una </a:t>
            </a:r>
            <a:r>
              <a:rPr lang="es-EC" sz="1200" b="1" dirty="0">
                <a:solidFill>
                  <a:schemeClr val="tx1"/>
                </a:solidFill>
                <a:latin typeface="Arial" panose="020B0604020202020204" pitchFamily="34" charset="0"/>
                <a:cs typeface="Arial" panose="020B0604020202020204" pitchFamily="34" charset="0"/>
              </a:rPr>
              <a:t>mayor </a:t>
            </a:r>
            <a:r>
              <a:rPr lang="es-EC" sz="1200" dirty="0">
                <a:solidFill>
                  <a:schemeClr val="tx1"/>
                </a:solidFill>
                <a:latin typeface="Arial" panose="020B0604020202020204" pitchFamily="34" charset="0"/>
                <a:cs typeface="Arial" panose="020B0604020202020204" pitchFamily="34" charset="0"/>
              </a:rPr>
              <a:t>diversidad de especies de acuerdo con el índice de Shannon </a:t>
            </a:r>
            <a:r>
              <a:rPr lang="es-EC" sz="1200" dirty="0" err="1">
                <a:solidFill>
                  <a:schemeClr val="tx1"/>
                </a:solidFill>
                <a:latin typeface="Arial" panose="020B0604020202020204" pitchFamily="34" charset="0"/>
                <a:cs typeface="Arial" panose="020B0604020202020204" pitchFamily="34" charset="0"/>
              </a:rPr>
              <a:t>Weiner</a:t>
            </a:r>
            <a:endParaRPr lang="es-EC" sz="1200" dirty="0">
              <a:solidFill>
                <a:schemeClr val="tx1"/>
              </a:solidFill>
              <a:latin typeface="Arial" panose="020B0604020202020204" pitchFamily="34" charset="0"/>
              <a:cs typeface="Arial" panose="020B0604020202020204" pitchFamily="34" charset="0"/>
            </a:endParaRPr>
          </a:p>
        </p:txBody>
      </p:sp>
      <p:sp>
        <p:nvSpPr>
          <p:cNvPr id="10" name="Rectángulo redondeado 9"/>
          <p:cNvSpPr/>
          <p:nvPr/>
        </p:nvSpPr>
        <p:spPr>
          <a:xfrm>
            <a:off x="779017" y="4061940"/>
            <a:ext cx="7770900" cy="937436"/>
          </a:xfrm>
          <a:prstGeom prst="roundRect">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lin ang="2700000" scaled="1"/>
            <a:tileRect/>
          </a:gradFill>
          <a:ln>
            <a:noFill/>
          </a:ln>
        </p:spPr>
        <p:style>
          <a:lnRef idx="3">
            <a:schemeClr val="lt1"/>
          </a:lnRef>
          <a:fillRef idx="1">
            <a:schemeClr val="accent4"/>
          </a:fillRef>
          <a:effectRef idx="1">
            <a:schemeClr val="accent4"/>
          </a:effectRef>
          <a:fontRef idx="minor">
            <a:schemeClr val="lt1"/>
          </a:fontRef>
        </p:style>
        <p:txBody>
          <a:bodyPr rtlCol="0" anchor="ctr"/>
          <a:lstStyle/>
          <a:p>
            <a:pPr marL="152400" lvl="0">
              <a:spcBef>
                <a:spcPts val="1200"/>
              </a:spcBef>
              <a:buSzPts val="1200"/>
            </a:pPr>
            <a:r>
              <a:rPr lang="es-EC" sz="1200" dirty="0">
                <a:solidFill>
                  <a:schemeClr val="tx1"/>
                </a:solidFill>
                <a:latin typeface="Arial" panose="020B0604020202020204" pitchFamily="34" charset="0"/>
                <a:cs typeface="Arial" panose="020B0604020202020204" pitchFamily="34" charset="0"/>
              </a:rPr>
              <a:t>La hojarasca y los primeros 10 cm de profundidad de muestreo comparten el </a:t>
            </a:r>
            <a:r>
              <a:rPr lang="es-EC" sz="1200" b="1" dirty="0">
                <a:solidFill>
                  <a:schemeClr val="tx1"/>
                </a:solidFill>
                <a:latin typeface="Arial" panose="020B0604020202020204" pitchFamily="34" charset="0"/>
                <a:cs typeface="Arial" panose="020B0604020202020204" pitchFamily="34" charset="0"/>
              </a:rPr>
              <a:t>75% </a:t>
            </a:r>
            <a:r>
              <a:rPr lang="es-EC" sz="1200" dirty="0">
                <a:solidFill>
                  <a:schemeClr val="tx1"/>
                </a:solidFill>
                <a:latin typeface="Arial" panose="020B0604020202020204" pitchFamily="34" charset="0"/>
                <a:cs typeface="Arial" panose="020B0604020202020204" pitchFamily="34" charset="0"/>
              </a:rPr>
              <a:t>de las familias de macroinvertebrados y este porcentaje de similitud de </a:t>
            </a:r>
            <a:r>
              <a:rPr lang="es-EC" sz="1200" dirty="0" err="1">
                <a:solidFill>
                  <a:schemeClr val="tx1"/>
                </a:solidFill>
                <a:latin typeface="Arial" panose="020B0604020202020204" pitchFamily="34" charset="0"/>
                <a:cs typeface="Arial" panose="020B0604020202020204" pitchFamily="34" charset="0"/>
              </a:rPr>
              <a:t>Jaccard</a:t>
            </a:r>
            <a:r>
              <a:rPr lang="es-EC" sz="1200" dirty="0">
                <a:solidFill>
                  <a:schemeClr val="tx1"/>
                </a:solidFill>
                <a:latin typeface="Arial" panose="020B0604020202020204" pitchFamily="34" charset="0"/>
                <a:cs typeface="Arial" panose="020B0604020202020204" pitchFamily="34" charset="0"/>
              </a:rPr>
              <a:t> disminuye a medida que aumenta la profundidad de muestreo.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3095550" y="0"/>
            <a:ext cx="2952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INTRODUCCIÓN</a:t>
            </a:r>
            <a:endParaRPr sz="2800" b="0">
              <a:latin typeface="Impact"/>
              <a:ea typeface="Impact"/>
              <a:cs typeface="Impact"/>
              <a:sym typeface="Impact"/>
            </a:endParaRPr>
          </a:p>
        </p:txBody>
      </p:sp>
      <p:sp>
        <p:nvSpPr>
          <p:cNvPr id="122" name="Google Shape;122;p24"/>
          <p:cNvSpPr txBox="1">
            <a:spLocks noGrp="1"/>
          </p:cNvSpPr>
          <p:nvPr>
            <p:ph type="subTitle" idx="1"/>
          </p:nvPr>
        </p:nvSpPr>
        <p:spPr>
          <a:xfrm>
            <a:off x="275100" y="720274"/>
            <a:ext cx="4095900" cy="99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latin typeface="Arial"/>
                <a:ea typeface="Arial"/>
                <a:cs typeface="Arial"/>
                <a:sym typeface="Arial"/>
              </a:rPr>
              <a:t>La </a:t>
            </a:r>
            <a:r>
              <a:rPr lang="en" sz="1400" b="1" dirty="0">
                <a:latin typeface="Arial"/>
                <a:ea typeface="Arial"/>
                <a:cs typeface="Arial"/>
                <a:sym typeface="Arial"/>
              </a:rPr>
              <a:t>macrofauna</a:t>
            </a:r>
            <a:r>
              <a:rPr lang="en" sz="1400" dirty="0">
                <a:latin typeface="Arial"/>
                <a:ea typeface="Arial"/>
                <a:cs typeface="Arial"/>
                <a:sym typeface="Arial"/>
              </a:rPr>
              <a:t> incluye aquellos organismos invertebrados edáficos mayores a 2 mm de diámetro (Palacios et al., 2014)</a:t>
            </a:r>
            <a:endParaRPr sz="1700" dirty="0">
              <a:latin typeface="Arial"/>
              <a:ea typeface="Arial"/>
              <a:cs typeface="Arial"/>
              <a:sym typeface="Arial"/>
            </a:endParaRPr>
          </a:p>
        </p:txBody>
      </p:sp>
      <p:pic>
        <p:nvPicPr>
          <p:cNvPr id="123" name="Google Shape;123;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75650" y="470025"/>
            <a:ext cx="3901301" cy="4592927"/>
          </a:xfrm>
          <a:prstGeom prst="rect">
            <a:avLst/>
          </a:prstGeom>
          <a:noFill/>
          <a:ln>
            <a:noFill/>
          </a:ln>
        </p:spPr>
      </p:pic>
      <p:sp>
        <p:nvSpPr>
          <p:cNvPr id="124" name="Google Shape;124;p24"/>
          <p:cNvSpPr/>
          <p:nvPr/>
        </p:nvSpPr>
        <p:spPr>
          <a:xfrm>
            <a:off x="7856250" y="376025"/>
            <a:ext cx="1220700" cy="3090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 name="Google Shape;127;p24"/>
          <p:cNvCxnSpPr/>
          <p:nvPr/>
        </p:nvCxnSpPr>
        <p:spPr>
          <a:xfrm rot="10800000">
            <a:off x="2067000" y="3602700"/>
            <a:ext cx="847200" cy="681300"/>
          </a:xfrm>
          <a:prstGeom prst="straightConnector1">
            <a:avLst/>
          </a:prstGeom>
          <a:noFill/>
          <a:ln w="28575" cap="flat" cmpd="sng">
            <a:solidFill>
              <a:schemeClr val="accent2"/>
            </a:solidFill>
            <a:prstDash val="solid"/>
            <a:round/>
            <a:headEnd type="none" w="med" len="med"/>
            <a:tailEnd type="none" w="med" len="med"/>
          </a:ln>
        </p:spPr>
      </p:cxnSp>
      <p:cxnSp>
        <p:nvCxnSpPr>
          <p:cNvPr id="128" name="Google Shape;128;p24"/>
          <p:cNvCxnSpPr/>
          <p:nvPr/>
        </p:nvCxnSpPr>
        <p:spPr>
          <a:xfrm flipH="1">
            <a:off x="2031125" y="2412200"/>
            <a:ext cx="774000" cy="759600"/>
          </a:xfrm>
          <a:prstGeom prst="straightConnector1">
            <a:avLst/>
          </a:prstGeom>
          <a:noFill/>
          <a:ln w="28575" cap="flat" cmpd="sng">
            <a:solidFill>
              <a:schemeClr val="accent2"/>
            </a:solidFill>
            <a:prstDash val="solid"/>
            <a:round/>
            <a:headEnd type="none" w="med" len="med"/>
            <a:tailEnd type="none" w="med" len="med"/>
          </a:ln>
        </p:spPr>
      </p:cxnSp>
      <p:cxnSp>
        <p:nvCxnSpPr>
          <p:cNvPr id="129" name="Google Shape;129;p24"/>
          <p:cNvCxnSpPr/>
          <p:nvPr/>
        </p:nvCxnSpPr>
        <p:spPr>
          <a:xfrm flipH="1">
            <a:off x="4638900" y="502050"/>
            <a:ext cx="536751" cy="3024999"/>
          </a:xfrm>
          <a:prstGeom prst="straightConnector1">
            <a:avLst/>
          </a:prstGeom>
          <a:noFill/>
          <a:ln w="28575" cap="flat" cmpd="sng">
            <a:solidFill>
              <a:schemeClr val="accent2"/>
            </a:solidFill>
            <a:prstDash val="solid"/>
            <a:round/>
            <a:headEnd type="none" w="med" len="med"/>
            <a:tailEnd type="none" w="med" len="med"/>
          </a:ln>
        </p:spPr>
      </p:cxnSp>
      <p:cxnSp>
        <p:nvCxnSpPr>
          <p:cNvPr id="130" name="Google Shape;130;p24"/>
          <p:cNvCxnSpPr/>
          <p:nvPr/>
        </p:nvCxnSpPr>
        <p:spPr>
          <a:xfrm flipH="1" flipV="1">
            <a:off x="4669649" y="3400746"/>
            <a:ext cx="500701" cy="1702454"/>
          </a:xfrm>
          <a:prstGeom prst="straightConnector1">
            <a:avLst/>
          </a:prstGeom>
          <a:noFill/>
          <a:ln w="28575" cap="flat" cmpd="sng">
            <a:solidFill>
              <a:schemeClr val="accent2"/>
            </a:solidFill>
            <a:prstDash val="solid"/>
            <a:round/>
            <a:headEnd type="none" w="med" len="med"/>
            <a:tailEnd type="none" w="med" len="med"/>
          </a:ln>
        </p:spPr>
      </p:cxnSp>
      <p:sp>
        <p:nvSpPr>
          <p:cNvPr id="131" name="Google Shape;131;p24"/>
          <p:cNvSpPr txBox="1"/>
          <p:nvPr/>
        </p:nvSpPr>
        <p:spPr>
          <a:xfrm>
            <a:off x="5600100" y="631150"/>
            <a:ext cx="684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dk2"/>
                </a:solidFill>
              </a:rPr>
              <a:t>80%</a:t>
            </a:r>
            <a:endParaRPr sz="1500" b="1">
              <a:solidFill>
                <a:schemeClr val="dk2"/>
              </a:solidFill>
            </a:endParaRPr>
          </a:p>
        </p:txBody>
      </p:sp>
      <p:sp>
        <p:nvSpPr>
          <p:cNvPr id="132" name="Google Shape;132;p24"/>
          <p:cNvSpPr txBox="1"/>
          <p:nvPr/>
        </p:nvSpPr>
        <p:spPr>
          <a:xfrm>
            <a:off x="8124150" y="631150"/>
            <a:ext cx="684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dk2"/>
                </a:solidFill>
              </a:rPr>
              <a:t>17%</a:t>
            </a:r>
            <a:endParaRPr sz="1500" b="1">
              <a:solidFill>
                <a:schemeClr val="dk2"/>
              </a:solidFill>
            </a:endParaRPr>
          </a:p>
        </p:txBody>
      </p:sp>
      <p:sp>
        <p:nvSpPr>
          <p:cNvPr id="133" name="Google Shape;133;p24"/>
          <p:cNvSpPr txBox="1"/>
          <p:nvPr/>
        </p:nvSpPr>
        <p:spPr>
          <a:xfrm>
            <a:off x="7014175" y="631150"/>
            <a:ext cx="684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accent2"/>
                </a:solidFill>
              </a:rPr>
              <a:t>3%</a:t>
            </a:r>
            <a:endParaRPr sz="1500" b="1">
              <a:solidFill>
                <a:schemeClr val="accent2"/>
              </a:solidFill>
            </a:endParaRPr>
          </a:p>
        </p:txBody>
      </p:sp>
      <p:sp>
        <p:nvSpPr>
          <p:cNvPr id="134" name="Google Shape;134;p24"/>
          <p:cNvSpPr txBox="1">
            <a:spLocks noGrp="1"/>
          </p:cNvSpPr>
          <p:nvPr>
            <p:ph type="subTitle" idx="1"/>
          </p:nvPr>
        </p:nvSpPr>
        <p:spPr>
          <a:xfrm>
            <a:off x="2234049" y="4714900"/>
            <a:ext cx="2430300" cy="3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latin typeface="Arial"/>
                <a:ea typeface="Arial"/>
                <a:cs typeface="Arial"/>
                <a:sym typeface="Arial"/>
              </a:rPr>
              <a:t>(Jeffery et al., 2010)</a:t>
            </a:r>
            <a:endParaRPr sz="1600" dirty="0">
              <a:latin typeface="Arial"/>
              <a:ea typeface="Arial"/>
              <a:cs typeface="Arial"/>
              <a:sym typeface="Arial"/>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35" y="2019025"/>
            <a:ext cx="2536156" cy="2536156"/>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480" y="1714174"/>
            <a:ext cx="2786113" cy="29263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txBox="1">
            <a:spLocks noGrp="1"/>
          </p:cNvSpPr>
          <p:nvPr>
            <p:ph type="ctrTitle"/>
          </p:nvPr>
        </p:nvSpPr>
        <p:spPr>
          <a:xfrm>
            <a:off x="3095550" y="161150"/>
            <a:ext cx="2952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RECOMENDACIONES</a:t>
            </a:r>
            <a:endParaRPr sz="2800" b="0">
              <a:latin typeface="Impact"/>
              <a:ea typeface="Impact"/>
              <a:cs typeface="Impact"/>
              <a:sym typeface="Impact"/>
            </a:endParaRPr>
          </a:p>
        </p:txBody>
      </p:sp>
      <p:sp>
        <p:nvSpPr>
          <p:cNvPr id="369" name="Google Shape;369;p42"/>
          <p:cNvSpPr txBox="1"/>
          <p:nvPr/>
        </p:nvSpPr>
        <p:spPr>
          <a:xfrm>
            <a:off x="771150" y="911750"/>
            <a:ext cx="7601700" cy="984855"/>
          </a:xfrm>
          <a:prstGeom prst="rect">
            <a:avLst/>
          </a:prstGeom>
          <a:noFill/>
          <a:ln>
            <a:noFill/>
          </a:ln>
        </p:spPr>
        <p:txBody>
          <a:bodyPr spcFirstLastPara="1" wrap="square" lIns="91425" tIns="91425" rIns="91425" bIns="91425" anchor="t" anchorCtr="0">
            <a:spAutoFit/>
          </a:bodyPr>
          <a:lstStyle/>
          <a:p>
            <a:pPr marL="457200" lvl="0" indent="-304800" algn="just" rtl="0">
              <a:spcBef>
                <a:spcPts val="1200"/>
              </a:spcBef>
              <a:spcAft>
                <a:spcPts val="0"/>
              </a:spcAft>
              <a:buSzPts val="1200"/>
              <a:buChar char="➔"/>
            </a:pPr>
            <a:r>
              <a:rPr lang="en" dirty="0">
                <a:solidFill>
                  <a:schemeClr val="tx1"/>
                </a:solidFill>
                <a:latin typeface="Arial" panose="020B0604020202020204" pitchFamily="34" charset="0"/>
                <a:cs typeface="Arial" panose="020B0604020202020204" pitchFamily="34" charset="0"/>
              </a:rPr>
              <a:t>Realizar investigaciones que demuestren el impacto que tienen las prácticas agrícolas en el cultivo de palma sobre la densidad, abundancia y diversidad de la macrofauna edáfica.</a:t>
            </a:r>
            <a:endParaRPr sz="1200" dirty="0">
              <a:solidFill>
                <a:schemeClr val="tx1"/>
              </a:solidFill>
              <a:latin typeface="Arial" panose="020B0604020202020204" pitchFamily="34" charset="0"/>
              <a:cs typeface="Arial" panose="020B0604020202020204" pitchFamily="34" charset="0"/>
            </a:endParaRPr>
          </a:p>
        </p:txBody>
      </p:sp>
      <p:sp>
        <p:nvSpPr>
          <p:cNvPr id="370" name="Google Shape;370;p42"/>
          <p:cNvSpPr txBox="1"/>
          <p:nvPr/>
        </p:nvSpPr>
        <p:spPr>
          <a:xfrm>
            <a:off x="771150" y="1722692"/>
            <a:ext cx="7601700" cy="984855"/>
          </a:xfrm>
          <a:prstGeom prst="rect">
            <a:avLst/>
          </a:prstGeom>
          <a:noFill/>
          <a:ln>
            <a:noFill/>
          </a:ln>
        </p:spPr>
        <p:txBody>
          <a:bodyPr spcFirstLastPara="1" wrap="square" lIns="91425" tIns="91425" rIns="91425" bIns="91425" anchor="t" anchorCtr="0">
            <a:spAutoFit/>
          </a:bodyPr>
          <a:lstStyle/>
          <a:p>
            <a:pPr marL="457200" lvl="0" indent="-304800" algn="just" rtl="0">
              <a:spcBef>
                <a:spcPts val="1200"/>
              </a:spcBef>
              <a:spcAft>
                <a:spcPts val="0"/>
              </a:spcAft>
              <a:buSzPts val="1200"/>
              <a:buChar char="➔"/>
            </a:pPr>
            <a:r>
              <a:rPr lang="en" dirty="0">
                <a:solidFill>
                  <a:schemeClr val="tx1"/>
                </a:solidFill>
                <a:latin typeface="Arial" panose="020B0604020202020204" pitchFamily="34" charset="0"/>
                <a:cs typeface="Arial" panose="020B0604020202020204" pitchFamily="34" charset="0"/>
              </a:rPr>
              <a:t>Considerar la evaluación de estudios cuantitativos de la macrofauna edáfica en diferentes usos de suelo en varias localidades y épocas del año a fin de comparar la dinámica de estas poblaciones en diferentes ecosistemas.</a:t>
            </a:r>
            <a:endParaRPr dirty="0">
              <a:solidFill>
                <a:schemeClr val="tx1"/>
              </a:solidFill>
              <a:latin typeface="Arial" panose="020B0604020202020204" pitchFamily="34" charset="0"/>
              <a:cs typeface="Arial" panose="020B0604020202020204" pitchFamily="34" charset="0"/>
            </a:endParaRPr>
          </a:p>
        </p:txBody>
      </p:sp>
      <p:sp>
        <p:nvSpPr>
          <p:cNvPr id="371" name="Google Shape;371;p42"/>
          <p:cNvSpPr txBox="1"/>
          <p:nvPr/>
        </p:nvSpPr>
        <p:spPr>
          <a:xfrm>
            <a:off x="771150" y="2820697"/>
            <a:ext cx="7601700" cy="769411"/>
          </a:xfrm>
          <a:prstGeom prst="rect">
            <a:avLst/>
          </a:prstGeom>
          <a:noFill/>
          <a:ln>
            <a:noFill/>
          </a:ln>
        </p:spPr>
        <p:txBody>
          <a:bodyPr spcFirstLastPara="1" wrap="square" lIns="91425" tIns="91425" rIns="91425" bIns="91425" anchor="t" anchorCtr="0">
            <a:spAutoFit/>
          </a:bodyPr>
          <a:lstStyle/>
          <a:p>
            <a:pPr marL="457200" lvl="0" indent="-304800" algn="just" rtl="0">
              <a:spcBef>
                <a:spcPts val="1200"/>
              </a:spcBef>
              <a:spcAft>
                <a:spcPts val="0"/>
              </a:spcAft>
              <a:buSzPts val="1200"/>
              <a:buChar char="➔"/>
            </a:pPr>
            <a:r>
              <a:rPr lang="en" dirty="0">
                <a:solidFill>
                  <a:schemeClr val="tx1"/>
                </a:solidFill>
                <a:latin typeface="Arial" panose="020B0604020202020204" pitchFamily="34" charset="0"/>
                <a:cs typeface="Arial" panose="020B0604020202020204" pitchFamily="34" charset="0"/>
              </a:rPr>
              <a:t>Añadir análisis químicos de suelos en los muestreos como una variable para establecer una relación entre la calidad del suelo y la diversidad de macroinvertebrados edáficos.</a:t>
            </a:r>
            <a:endParaRPr dirty="0">
              <a:solidFill>
                <a:schemeClr val="tx1"/>
              </a:solidFill>
              <a:latin typeface="Arial" panose="020B0604020202020204" pitchFamily="34" charset="0"/>
              <a:cs typeface="Arial" panose="020B0604020202020204" pitchFamily="34" charset="0"/>
            </a:endParaRPr>
          </a:p>
        </p:txBody>
      </p:sp>
      <p:sp>
        <p:nvSpPr>
          <p:cNvPr id="372" name="Google Shape;372;p42"/>
          <p:cNvSpPr txBox="1"/>
          <p:nvPr/>
        </p:nvSpPr>
        <p:spPr>
          <a:xfrm>
            <a:off x="771150" y="3657073"/>
            <a:ext cx="7601700" cy="984855"/>
          </a:xfrm>
          <a:prstGeom prst="rect">
            <a:avLst/>
          </a:prstGeom>
          <a:noFill/>
          <a:ln>
            <a:noFill/>
          </a:ln>
        </p:spPr>
        <p:txBody>
          <a:bodyPr spcFirstLastPara="1" wrap="square" lIns="91425" tIns="91425" rIns="91425" bIns="91425" anchor="t" anchorCtr="0">
            <a:spAutoFit/>
          </a:bodyPr>
          <a:lstStyle/>
          <a:p>
            <a:pPr marL="457200" lvl="0" indent="-304800" algn="just" rtl="0">
              <a:spcBef>
                <a:spcPts val="1200"/>
              </a:spcBef>
              <a:spcAft>
                <a:spcPts val="0"/>
              </a:spcAft>
              <a:buSzPts val="1200"/>
              <a:buChar char="➔"/>
            </a:pPr>
            <a:r>
              <a:rPr lang="en" dirty="0">
                <a:solidFill>
                  <a:schemeClr val="tx1"/>
                </a:solidFill>
                <a:latin typeface="Arial" panose="020B0604020202020204" pitchFamily="34" charset="0"/>
                <a:cs typeface="Arial" panose="020B0604020202020204" pitchFamily="34" charset="0"/>
              </a:rPr>
              <a:t>Realizar estudios donde se determine el efecto que tienen las coberturas de suelo como factor de humedad y fuente de residuos vegetales sobre las comunidades de macroinvertebrados edáficos.</a:t>
            </a:r>
            <a:endParaRPr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583" y="-700066"/>
            <a:ext cx="10772566" cy="6797629"/>
          </a:xfrm>
          <a:prstGeom prst="rect">
            <a:avLst/>
          </a:prstGeom>
        </p:spPr>
      </p:pic>
      <p:sp>
        <p:nvSpPr>
          <p:cNvPr id="7" name="CuadroTexto 6"/>
          <p:cNvSpPr txBox="1"/>
          <p:nvPr/>
        </p:nvSpPr>
        <p:spPr>
          <a:xfrm>
            <a:off x="2209800" y="1140588"/>
            <a:ext cx="4724400"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6000" b="1" dirty="0" smtClean="0">
                <a:ln/>
                <a:solidFill>
                  <a:schemeClr val="accent4"/>
                </a:solidFill>
                <a:effectLst>
                  <a:outerShdw blurRad="50800" dist="38100" algn="l" rotWithShape="0">
                    <a:prstClr val="black">
                      <a:alpha val="40000"/>
                    </a:prstClr>
                  </a:outerShdw>
                </a:effectLst>
                <a:latin typeface="Impact" panose="020B0806030902050204" pitchFamily="34" charset="0"/>
              </a:rPr>
              <a:t>MUCHAS GRACIAS POR SU ATENCIÓN</a:t>
            </a:r>
            <a:endParaRPr lang="es-EC" sz="6000" b="1" dirty="0">
              <a:ln/>
              <a:solidFill>
                <a:schemeClr val="accent4"/>
              </a:solidFill>
              <a:effectLst>
                <a:outerShdw blurRad="50800" dist="38100" algn="l" rotWithShape="0">
                  <a:prstClr val="black">
                    <a:alpha val="40000"/>
                  </a:prstClr>
                </a:outerShdw>
              </a:effectLst>
              <a:latin typeface="Impact" panose="020B0806030902050204" pitchFamily="34" charset="0"/>
            </a:endParaRPr>
          </a:p>
        </p:txBody>
      </p:sp>
    </p:spTree>
    <p:extLst>
      <p:ext uri="{BB962C8B-B14F-4D97-AF65-F5344CB8AC3E}">
        <p14:creationId xmlns:p14="http://schemas.microsoft.com/office/powerpoint/2010/main" val="309551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64562" y="214925"/>
            <a:ext cx="3014875" cy="2397250"/>
          </a:xfrm>
          <a:prstGeom prst="rect">
            <a:avLst/>
          </a:prstGeom>
          <a:noFill/>
          <a:ln>
            <a:noFill/>
          </a:ln>
        </p:spPr>
      </p:pic>
      <p:sp>
        <p:nvSpPr>
          <p:cNvPr id="140" name="Google Shape;140;p25"/>
          <p:cNvSpPr txBox="1">
            <a:spLocks noGrp="1"/>
          </p:cNvSpPr>
          <p:nvPr>
            <p:ph type="ctrTitle"/>
          </p:nvPr>
        </p:nvSpPr>
        <p:spPr>
          <a:xfrm>
            <a:off x="3095550" y="3291000"/>
            <a:ext cx="29529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2"/>
                </a:solidFill>
                <a:latin typeface="Arial"/>
                <a:ea typeface="Arial"/>
                <a:cs typeface="Arial"/>
                <a:sym typeface="Arial"/>
              </a:rPr>
              <a:t>Macroinvertebrados</a:t>
            </a:r>
            <a:endParaRPr sz="1900">
              <a:solidFill>
                <a:schemeClr val="lt2"/>
              </a:solidFill>
              <a:latin typeface="Arial"/>
              <a:ea typeface="Arial"/>
              <a:cs typeface="Arial"/>
              <a:sym typeface="Arial"/>
            </a:endParaRPr>
          </a:p>
        </p:txBody>
      </p:sp>
      <p:sp>
        <p:nvSpPr>
          <p:cNvPr id="141" name="Google Shape;141;p25"/>
          <p:cNvSpPr/>
          <p:nvPr/>
        </p:nvSpPr>
        <p:spPr>
          <a:xfrm rot="10800000">
            <a:off x="4363800" y="2682638"/>
            <a:ext cx="416400" cy="402900"/>
          </a:xfrm>
          <a:prstGeom prst="down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a:off x="4363800" y="3899338"/>
            <a:ext cx="416400" cy="402900"/>
          </a:xfrm>
          <a:prstGeom prst="down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ctrTitle"/>
          </p:nvPr>
        </p:nvSpPr>
        <p:spPr>
          <a:xfrm>
            <a:off x="2153700" y="4181325"/>
            <a:ext cx="4836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solidFill>
                  <a:schemeClr val="lt2"/>
                </a:solidFill>
                <a:latin typeface="Arial"/>
                <a:ea typeface="Arial"/>
                <a:cs typeface="Arial"/>
                <a:sym typeface="Arial"/>
              </a:rPr>
              <a:t>Indicadores de la calidad del suelo</a:t>
            </a:r>
            <a:endParaRPr sz="1900" dirty="0">
              <a:solidFill>
                <a:schemeClr val="lt2"/>
              </a:solidFill>
              <a:latin typeface="Arial"/>
              <a:ea typeface="Arial"/>
              <a:cs typeface="Arial"/>
              <a:sym typeface="Arial"/>
            </a:endParaRPr>
          </a:p>
        </p:txBody>
      </p:sp>
      <p:pic>
        <p:nvPicPr>
          <p:cNvPr id="144" name="Google Shape;14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4425" y="161200"/>
            <a:ext cx="1248824" cy="1257276"/>
          </a:xfrm>
          <a:prstGeom prst="rect">
            <a:avLst/>
          </a:prstGeom>
          <a:noFill/>
          <a:ln>
            <a:noFill/>
          </a:ln>
        </p:spPr>
      </p:pic>
      <p:pic>
        <p:nvPicPr>
          <p:cNvPr id="145" name="Google Shape;145;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22725" y="161200"/>
            <a:ext cx="1248824" cy="1257276"/>
          </a:xfrm>
          <a:prstGeom prst="rect">
            <a:avLst/>
          </a:prstGeom>
          <a:noFill/>
          <a:ln>
            <a:noFill/>
          </a:ln>
        </p:spPr>
      </p:pic>
      <p:pic>
        <p:nvPicPr>
          <p:cNvPr id="146" name="Google Shape;146;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4425" y="1524050"/>
            <a:ext cx="2637125" cy="1441525"/>
          </a:xfrm>
          <a:prstGeom prst="rect">
            <a:avLst/>
          </a:prstGeom>
          <a:noFill/>
          <a:ln>
            <a:noFill/>
          </a:ln>
        </p:spPr>
      </p:pic>
      <p:sp>
        <p:nvSpPr>
          <p:cNvPr id="147" name="Google Shape;147;p25"/>
          <p:cNvSpPr txBox="1">
            <a:spLocks noGrp="1"/>
          </p:cNvSpPr>
          <p:nvPr>
            <p:ph type="ctrTitle"/>
          </p:nvPr>
        </p:nvSpPr>
        <p:spPr>
          <a:xfrm>
            <a:off x="5895550" y="2404275"/>
            <a:ext cx="3136800" cy="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b="0">
                <a:latin typeface="Arial"/>
                <a:ea typeface="Arial"/>
                <a:cs typeface="Arial"/>
                <a:sym typeface="Arial"/>
              </a:rPr>
              <a:t>“Con la deposición de sus </a:t>
            </a:r>
            <a:r>
              <a:rPr lang="en" sz="1500">
                <a:latin typeface="Arial"/>
                <a:ea typeface="Arial"/>
                <a:cs typeface="Arial"/>
                <a:sym typeface="Arial"/>
              </a:rPr>
              <a:t>heces</a:t>
            </a:r>
            <a:r>
              <a:rPr lang="en" sz="1500" b="0">
                <a:latin typeface="Arial"/>
                <a:ea typeface="Arial"/>
                <a:cs typeface="Arial"/>
                <a:sym typeface="Arial"/>
              </a:rPr>
              <a:t> liberan componentes </a:t>
            </a:r>
            <a:r>
              <a:rPr lang="en" sz="1500">
                <a:latin typeface="Arial"/>
                <a:ea typeface="Arial"/>
                <a:cs typeface="Arial"/>
                <a:sym typeface="Arial"/>
              </a:rPr>
              <a:t>nitrogenados </a:t>
            </a:r>
            <a:r>
              <a:rPr lang="en" sz="1500" b="0">
                <a:latin typeface="Arial"/>
                <a:ea typeface="Arial"/>
                <a:cs typeface="Arial"/>
                <a:sym typeface="Arial"/>
              </a:rPr>
              <a:t>(Ruiz et al, 2008)”</a:t>
            </a:r>
            <a:endParaRPr sz="1500" b="0">
              <a:latin typeface="Arial"/>
              <a:ea typeface="Arial"/>
              <a:cs typeface="Arial"/>
              <a:sym typeface="Arial"/>
            </a:endParaRPr>
          </a:p>
        </p:txBody>
      </p:sp>
      <p:pic>
        <p:nvPicPr>
          <p:cNvPr id="148" name="Google Shape;148;p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9445" y="496925"/>
            <a:ext cx="1328952" cy="1526298"/>
          </a:xfrm>
          <a:prstGeom prst="rect">
            <a:avLst/>
          </a:prstGeom>
          <a:noFill/>
          <a:ln>
            <a:noFill/>
          </a:ln>
        </p:spPr>
      </p:pic>
      <p:pic>
        <p:nvPicPr>
          <p:cNvPr id="149" name="Google Shape;149;p2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565224" y="161208"/>
            <a:ext cx="1449025" cy="1050950"/>
          </a:xfrm>
          <a:prstGeom prst="rect">
            <a:avLst/>
          </a:prstGeom>
          <a:noFill/>
          <a:ln>
            <a:noFill/>
          </a:ln>
        </p:spPr>
      </p:pic>
      <p:pic>
        <p:nvPicPr>
          <p:cNvPr id="150" name="Google Shape;150;p2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565220" y="1212150"/>
            <a:ext cx="1449025" cy="1085370"/>
          </a:xfrm>
          <a:prstGeom prst="rect">
            <a:avLst/>
          </a:prstGeom>
          <a:noFill/>
          <a:ln>
            <a:noFill/>
          </a:ln>
        </p:spPr>
      </p:pic>
      <p:sp>
        <p:nvSpPr>
          <p:cNvPr id="151" name="Google Shape;151;p25"/>
          <p:cNvSpPr/>
          <p:nvPr/>
        </p:nvSpPr>
        <p:spPr>
          <a:xfrm>
            <a:off x="2771550" y="3291000"/>
            <a:ext cx="416400" cy="402900"/>
          </a:xfrm>
          <a:prstGeom prst="lef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rot="10800000">
            <a:off x="5954450" y="3291000"/>
            <a:ext cx="416400" cy="402900"/>
          </a:xfrm>
          <a:prstGeom prst="leftArrow">
            <a:avLst>
              <a:gd name="adj1" fmla="val 50000"/>
              <a:gd name="adj2"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txBox="1">
            <a:spLocks noGrp="1"/>
          </p:cNvSpPr>
          <p:nvPr>
            <p:ph type="ctrTitle"/>
          </p:nvPr>
        </p:nvSpPr>
        <p:spPr>
          <a:xfrm>
            <a:off x="3438750" y="4611100"/>
            <a:ext cx="22665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0" dirty="0" smtClean="0">
                <a:solidFill>
                  <a:schemeClr val="lt2"/>
                </a:solidFill>
                <a:latin typeface="Arial"/>
                <a:ea typeface="Arial"/>
                <a:cs typeface="Arial"/>
                <a:sym typeface="Arial"/>
              </a:rPr>
              <a:t>(Lavelle</a:t>
            </a:r>
            <a:r>
              <a:rPr lang="en" sz="1800" b="0" dirty="0">
                <a:solidFill>
                  <a:schemeClr val="lt2"/>
                </a:solidFill>
                <a:latin typeface="Arial"/>
                <a:ea typeface="Arial"/>
                <a:cs typeface="Arial"/>
                <a:sym typeface="Arial"/>
              </a:rPr>
              <a:t>, P </a:t>
            </a:r>
            <a:r>
              <a:rPr lang="en" sz="1800" b="0" dirty="0" smtClean="0">
                <a:solidFill>
                  <a:schemeClr val="lt2"/>
                </a:solidFill>
                <a:latin typeface="Arial"/>
                <a:ea typeface="Arial"/>
                <a:cs typeface="Arial"/>
                <a:sym typeface="Arial"/>
              </a:rPr>
              <a:t>2001</a:t>
            </a:r>
            <a:r>
              <a:rPr lang="en" sz="1800" b="0" dirty="0">
                <a:solidFill>
                  <a:schemeClr val="lt2"/>
                </a:solidFill>
                <a:latin typeface="Arial"/>
                <a:ea typeface="Arial"/>
                <a:cs typeface="Arial"/>
                <a:sym typeface="Arial"/>
              </a:rPr>
              <a:t>)</a:t>
            </a:r>
            <a:endParaRPr sz="1800" b="0" dirty="0">
              <a:solidFill>
                <a:schemeClr val="lt2"/>
              </a:solidFill>
              <a:latin typeface="Arial"/>
              <a:ea typeface="Arial"/>
              <a:cs typeface="Arial"/>
              <a:sym typeface="Arial"/>
            </a:endParaRPr>
          </a:p>
        </p:txBody>
      </p:sp>
      <p:sp>
        <p:nvSpPr>
          <p:cNvPr id="154" name="Google Shape;154;p25"/>
          <p:cNvSpPr/>
          <p:nvPr/>
        </p:nvSpPr>
        <p:spPr>
          <a:xfrm>
            <a:off x="621292" y="3357895"/>
            <a:ext cx="1727100" cy="5019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557573" y="3287113"/>
            <a:ext cx="1727100" cy="5019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Efecto físicos sobre el suelo</a:t>
            </a:r>
            <a:endParaRPr sz="1100" b="1" dirty="0"/>
          </a:p>
        </p:txBody>
      </p:sp>
      <p:sp>
        <p:nvSpPr>
          <p:cNvPr id="156" name="Google Shape;156;p25"/>
          <p:cNvSpPr/>
          <p:nvPr/>
        </p:nvSpPr>
        <p:spPr>
          <a:xfrm>
            <a:off x="6866434" y="3276907"/>
            <a:ext cx="1920000" cy="5019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6795599" y="3206125"/>
            <a:ext cx="1920000" cy="5019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Efecto químicos sobre el suelo</a:t>
            </a:r>
            <a:endParaRPr sz="11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01075" y="431744"/>
            <a:ext cx="5447700" cy="3400375"/>
          </a:xfrm>
          <a:prstGeom prst="rect">
            <a:avLst/>
          </a:prstGeom>
          <a:noFill/>
          <a:ln>
            <a:noFill/>
          </a:ln>
        </p:spPr>
      </p:pic>
      <p:sp>
        <p:nvSpPr>
          <p:cNvPr id="163" name="Google Shape;163;p26"/>
          <p:cNvSpPr txBox="1">
            <a:spLocks noGrp="1"/>
          </p:cNvSpPr>
          <p:nvPr>
            <p:ph type="ctrTitle"/>
          </p:nvPr>
        </p:nvSpPr>
        <p:spPr>
          <a:xfrm>
            <a:off x="2110850" y="1262650"/>
            <a:ext cx="1551300" cy="7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solidFill>
                  <a:schemeClr val="lt2"/>
                </a:solidFill>
                <a:latin typeface="Arial"/>
                <a:ea typeface="Arial"/>
                <a:cs typeface="Arial"/>
                <a:sym typeface="Arial"/>
              </a:rPr>
              <a:t>Perturbación del suelo</a:t>
            </a:r>
            <a:endParaRPr sz="1600" b="0">
              <a:solidFill>
                <a:schemeClr val="lt2"/>
              </a:solidFill>
              <a:latin typeface="Arial"/>
              <a:ea typeface="Arial"/>
              <a:cs typeface="Arial"/>
              <a:sym typeface="Arial"/>
            </a:endParaRPr>
          </a:p>
        </p:txBody>
      </p:sp>
      <p:sp>
        <p:nvSpPr>
          <p:cNvPr id="164" name="Google Shape;164;p26"/>
          <p:cNvSpPr txBox="1">
            <a:spLocks noGrp="1"/>
          </p:cNvSpPr>
          <p:nvPr>
            <p:ph type="ctrTitle"/>
          </p:nvPr>
        </p:nvSpPr>
        <p:spPr>
          <a:xfrm>
            <a:off x="4697025" y="233250"/>
            <a:ext cx="2659200" cy="93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600" b="0">
                <a:solidFill>
                  <a:schemeClr val="lt2"/>
                </a:solidFill>
                <a:latin typeface="Arial"/>
                <a:ea typeface="Arial"/>
                <a:cs typeface="Arial"/>
                <a:sym typeface="Arial"/>
              </a:rPr>
              <a:t>Diversidad taxonómica •</a:t>
            </a:r>
            <a:endParaRPr sz="1600" b="0">
              <a:solidFill>
                <a:schemeClr val="lt2"/>
              </a:solidFill>
              <a:latin typeface="Arial"/>
              <a:ea typeface="Arial"/>
              <a:cs typeface="Arial"/>
              <a:sym typeface="Arial"/>
            </a:endParaRPr>
          </a:p>
          <a:p>
            <a:pPr marL="0" lvl="0" indent="0" algn="r" rtl="0">
              <a:spcBef>
                <a:spcPts val="0"/>
              </a:spcBef>
              <a:spcAft>
                <a:spcPts val="0"/>
              </a:spcAft>
              <a:buNone/>
            </a:pPr>
            <a:r>
              <a:rPr lang="en" sz="1600" b="0">
                <a:solidFill>
                  <a:schemeClr val="lt2"/>
                </a:solidFill>
                <a:latin typeface="Arial"/>
                <a:ea typeface="Arial"/>
                <a:cs typeface="Arial"/>
                <a:sym typeface="Arial"/>
              </a:rPr>
              <a:t>Biomasa •</a:t>
            </a:r>
            <a:endParaRPr sz="1600" b="0">
              <a:solidFill>
                <a:schemeClr val="lt2"/>
              </a:solidFill>
              <a:latin typeface="Arial"/>
              <a:ea typeface="Arial"/>
              <a:cs typeface="Arial"/>
              <a:sym typeface="Arial"/>
            </a:endParaRPr>
          </a:p>
          <a:p>
            <a:pPr marL="0" lvl="0" indent="0" algn="r" rtl="0">
              <a:spcBef>
                <a:spcPts val="0"/>
              </a:spcBef>
              <a:spcAft>
                <a:spcPts val="0"/>
              </a:spcAft>
              <a:buNone/>
            </a:pPr>
            <a:r>
              <a:rPr lang="en" sz="1600" b="0">
                <a:solidFill>
                  <a:schemeClr val="lt2"/>
                </a:solidFill>
                <a:latin typeface="Arial"/>
                <a:ea typeface="Arial"/>
                <a:cs typeface="Arial"/>
                <a:sym typeface="Arial"/>
              </a:rPr>
              <a:t>Abundancia •</a:t>
            </a:r>
            <a:endParaRPr sz="1600" b="0">
              <a:solidFill>
                <a:schemeClr val="lt2"/>
              </a:solidFill>
              <a:latin typeface="Arial"/>
              <a:ea typeface="Arial"/>
              <a:cs typeface="Arial"/>
              <a:sym typeface="Arial"/>
            </a:endParaRPr>
          </a:p>
          <a:p>
            <a:pPr marL="0" lvl="0" indent="0" algn="r" rtl="0">
              <a:spcBef>
                <a:spcPts val="0"/>
              </a:spcBef>
              <a:spcAft>
                <a:spcPts val="0"/>
              </a:spcAft>
              <a:buNone/>
            </a:pPr>
            <a:r>
              <a:rPr lang="en" sz="1600" b="0">
                <a:solidFill>
                  <a:schemeClr val="lt2"/>
                </a:solidFill>
                <a:latin typeface="Arial"/>
                <a:ea typeface="Arial"/>
                <a:cs typeface="Arial"/>
                <a:sym typeface="Arial"/>
              </a:rPr>
              <a:t>Dínamica poblacional •</a:t>
            </a:r>
            <a:endParaRPr sz="1600" b="0">
              <a:solidFill>
                <a:schemeClr val="lt2"/>
              </a:solidFill>
              <a:latin typeface="Arial"/>
              <a:ea typeface="Arial"/>
              <a:cs typeface="Arial"/>
              <a:sym typeface="Arial"/>
            </a:endParaRPr>
          </a:p>
        </p:txBody>
      </p:sp>
      <p:sp>
        <p:nvSpPr>
          <p:cNvPr id="165" name="Google Shape;165;p26"/>
          <p:cNvSpPr/>
          <p:nvPr/>
        </p:nvSpPr>
        <p:spPr>
          <a:xfrm>
            <a:off x="2038000" y="1232350"/>
            <a:ext cx="201600" cy="7722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rot="10800000">
            <a:off x="4809175" y="314850"/>
            <a:ext cx="201600" cy="7722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rot="10800000">
            <a:off x="3589300" y="1232350"/>
            <a:ext cx="201600" cy="772200"/>
          </a:xfrm>
          <a:prstGeom prst="upArrow">
            <a:avLst>
              <a:gd name="adj1" fmla="val 50000"/>
              <a:gd name="adj2"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7356225" y="314850"/>
            <a:ext cx="201600" cy="772200"/>
          </a:xfrm>
          <a:prstGeom prst="upArrow">
            <a:avLst>
              <a:gd name="adj1" fmla="val 50000"/>
              <a:gd name="adj2" fmla="val 50000"/>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15625" y="69837"/>
            <a:ext cx="1735787" cy="2252123"/>
          </a:xfrm>
          <a:prstGeom prst="rect">
            <a:avLst/>
          </a:prstGeom>
          <a:noFill/>
          <a:ln>
            <a:noFill/>
          </a:ln>
        </p:spPr>
      </p:pic>
      <p:pic>
        <p:nvPicPr>
          <p:cNvPr id="170" name="Google Shape;170;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153012" y="69837"/>
            <a:ext cx="1466975" cy="1098813"/>
          </a:xfrm>
          <a:prstGeom prst="rect">
            <a:avLst/>
          </a:prstGeom>
          <a:noFill/>
          <a:ln>
            <a:noFill/>
          </a:ln>
        </p:spPr>
      </p:pic>
      <p:pic>
        <p:nvPicPr>
          <p:cNvPr id="171" name="Google Shape;171;p2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26650" y="2859975"/>
            <a:ext cx="2781549" cy="2087000"/>
          </a:xfrm>
          <a:prstGeom prst="rect">
            <a:avLst/>
          </a:prstGeom>
          <a:noFill/>
          <a:ln>
            <a:noFill/>
          </a:ln>
        </p:spPr>
      </p:pic>
      <p:pic>
        <p:nvPicPr>
          <p:cNvPr id="172" name="Google Shape;172;p2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65275" y="69837"/>
            <a:ext cx="1398550" cy="1564728"/>
          </a:xfrm>
          <a:prstGeom prst="rect">
            <a:avLst/>
          </a:prstGeom>
          <a:noFill/>
          <a:ln>
            <a:noFill/>
          </a:ln>
        </p:spPr>
      </p:pic>
      <p:pic>
        <p:nvPicPr>
          <p:cNvPr id="173" name="Google Shape;173;p2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300575" y="2094025"/>
            <a:ext cx="3843425" cy="2978670"/>
          </a:xfrm>
          <a:prstGeom prst="rect">
            <a:avLst/>
          </a:prstGeom>
          <a:noFill/>
          <a:ln>
            <a:noFill/>
          </a:ln>
        </p:spPr>
      </p:pic>
      <p:sp>
        <p:nvSpPr>
          <p:cNvPr id="174" name="Google Shape;174;p26"/>
          <p:cNvSpPr txBox="1">
            <a:spLocks noGrp="1"/>
          </p:cNvSpPr>
          <p:nvPr>
            <p:ph type="ctrTitle"/>
          </p:nvPr>
        </p:nvSpPr>
        <p:spPr>
          <a:xfrm>
            <a:off x="3491650" y="3059925"/>
            <a:ext cx="1947300" cy="77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2"/>
                </a:solidFill>
                <a:latin typeface="Arial"/>
                <a:ea typeface="Arial"/>
                <a:cs typeface="Arial"/>
                <a:sym typeface="Arial"/>
              </a:rPr>
              <a:t>Macroinvertebrados como indicadores de la calidad del suelo</a:t>
            </a:r>
            <a:endParaRPr sz="1300">
              <a:solidFill>
                <a:schemeClr val="lt2"/>
              </a:solidFill>
              <a:latin typeface="Arial"/>
              <a:ea typeface="Arial"/>
              <a:cs typeface="Arial"/>
              <a:sym typeface="Arial"/>
            </a:endParaRPr>
          </a:p>
        </p:txBody>
      </p:sp>
      <p:sp>
        <p:nvSpPr>
          <p:cNvPr id="2" name="Rectángulo 1"/>
          <p:cNvSpPr/>
          <p:nvPr/>
        </p:nvSpPr>
        <p:spPr>
          <a:xfrm>
            <a:off x="3185894" y="4685205"/>
            <a:ext cx="2114681" cy="307777"/>
          </a:xfrm>
          <a:prstGeom prst="rect">
            <a:avLst/>
          </a:prstGeom>
        </p:spPr>
        <p:txBody>
          <a:bodyPr wrap="none">
            <a:spAutoFit/>
          </a:bodyPr>
          <a:lstStyle/>
          <a:p>
            <a:r>
              <a:rPr lang="es-EC" dirty="0" err="1" smtClean="0">
                <a:solidFill>
                  <a:schemeClr val="tx1"/>
                </a:solidFill>
                <a:latin typeface="Arial" panose="020B0604020202020204" pitchFamily="34" charset="0"/>
                <a:ea typeface="Calibri" panose="020F0502020204030204" pitchFamily="34" charset="0"/>
              </a:rPr>
              <a:t>Potapov</a:t>
            </a:r>
            <a:r>
              <a:rPr lang="es-EC" dirty="0" smtClean="0">
                <a:solidFill>
                  <a:schemeClr val="tx1"/>
                </a:solidFill>
                <a:latin typeface="Arial" panose="020B0604020202020204" pitchFamily="34" charset="0"/>
                <a:ea typeface="Calibri" panose="020F0502020204030204" pitchFamily="34" charset="0"/>
              </a:rPr>
              <a:t>, A et al., (2019)</a:t>
            </a:r>
            <a:endParaRPr lang="es-EC"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p:nvPr/>
        </p:nvSpPr>
        <p:spPr>
          <a:xfrm>
            <a:off x="923825" y="2878675"/>
            <a:ext cx="7493700" cy="2027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800">
              <a:solidFill>
                <a:schemeClr val="dk1"/>
              </a:solidFill>
            </a:endParaRPr>
          </a:p>
        </p:txBody>
      </p:sp>
      <p:sp>
        <p:nvSpPr>
          <p:cNvPr id="180" name="Google Shape;180;p27"/>
          <p:cNvSpPr/>
          <p:nvPr/>
        </p:nvSpPr>
        <p:spPr>
          <a:xfrm>
            <a:off x="923825" y="1201900"/>
            <a:ext cx="7493700" cy="926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txBox="1">
            <a:spLocks noGrp="1"/>
          </p:cNvSpPr>
          <p:nvPr>
            <p:ph type="ctrTitle"/>
          </p:nvPr>
        </p:nvSpPr>
        <p:spPr>
          <a:xfrm>
            <a:off x="3095550" y="161150"/>
            <a:ext cx="29529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OBJETIVOS</a:t>
            </a:r>
            <a:endParaRPr sz="2800" b="0">
              <a:latin typeface="Impact"/>
              <a:ea typeface="Impact"/>
              <a:cs typeface="Impact"/>
              <a:sym typeface="Impact"/>
            </a:endParaRPr>
          </a:p>
        </p:txBody>
      </p:sp>
      <p:sp>
        <p:nvSpPr>
          <p:cNvPr id="182" name="Google Shape;182;p27"/>
          <p:cNvSpPr txBox="1">
            <a:spLocks noGrp="1"/>
          </p:cNvSpPr>
          <p:nvPr>
            <p:ph type="ctrTitle"/>
          </p:nvPr>
        </p:nvSpPr>
        <p:spPr>
          <a:xfrm>
            <a:off x="825150" y="550500"/>
            <a:ext cx="2952900" cy="46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b="0">
                <a:solidFill>
                  <a:schemeClr val="dk1"/>
                </a:solidFill>
                <a:latin typeface="Impact"/>
                <a:ea typeface="Impact"/>
                <a:cs typeface="Impact"/>
                <a:sym typeface="Impact"/>
              </a:rPr>
              <a:t>Objetivo General</a:t>
            </a:r>
            <a:endParaRPr sz="1900" b="0">
              <a:solidFill>
                <a:schemeClr val="dk1"/>
              </a:solidFill>
              <a:latin typeface="Impact"/>
              <a:ea typeface="Impact"/>
              <a:cs typeface="Impact"/>
              <a:sym typeface="Impact"/>
            </a:endParaRPr>
          </a:p>
        </p:txBody>
      </p:sp>
      <p:sp>
        <p:nvSpPr>
          <p:cNvPr id="183" name="Google Shape;183;p27"/>
          <p:cNvSpPr/>
          <p:nvPr/>
        </p:nvSpPr>
        <p:spPr>
          <a:xfrm>
            <a:off x="825150" y="2780000"/>
            <a:ext cx="7493700" cy="20277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chemeClr val="dk1"/>
              </a:buClr>
              <a:buSzPts val="1800"/>
              <a:buFont typeface="Arial"/>
              <a:buChar char="●"/>
            </a:pPr>
            <a:r>
              <a:rPr lang="en" sz="1600" dirty="0">
                <a:solidFill>
                  <a:schemeClr val="dk1"/>
                </a:solidFill>
              </a:rPr>
              <a:t>Determinar la biomasa y abundancia de la macrofauna de los suelos obtenidos de los cultivos de palma en las dos localidades.</a:t>
            </a:r>
            <a:endParaRPr sz="1600" dirty="0">
              <a:solidFill>
                <a:schemeClr val="dk1"/>
              </a:solidFill>
            </a:endParaRPr>
          </a:p>
          <a:p>
            <a:pPr marL="457200" lvl="0" indent="-342900" algn="l" rtl="0">
              <a:spcBef>
                <a:spcPts val="0"/>
              </a:spcBef>
              <a:spcAft>
                <a:spcPts val="0"/>
              </a:spcAft>
              <a:buClr>
                <a:schemeClr val="dk1"/>
              </a:buClr>
              <a:buSzPts val="1800"/>
              <a:buFont typeface="Arial"/>
              <a:buChar char="●"/>
            </a:pPr>
            <a:r>
              <a:rPr lang="en" sz="1600" dirty="0">
                <a:solidFill>
                  <a:schemeClr val="dk1"/>
                </a:solidFill>
              </a:rPr>
              <a:t>Realizar la clasificación de los componentes biológicos de acuerdo a sus unidades taxonómicas.</a:t>
            </a:r>
            <a:endParaRPr sz="1600" dirty="0">
              <a:solidFill>
                <a:schemeClr val="dk1"/>
              </a:solidFill>
            </a:endParaRPr>
          </a:p>
          <a:p>
            <a:pPr marL="457200" lvl="0" indent="-342900" algn="l" rtl="0">
              <a:spcBef>
                <a:spcPts val="0"/>
              </a:spcBef>
              <a:spcAft>
                <a:spcPts val="0"/>
              </a:spcAft>
              <a:buClr>
                <a:schemeClr val="dk1"/>
              </a:buClr>
              <a:buSzPts val="1800"/>
              <a:buFont typeface="Arial"/>
              <a:buChar char="●"/>
            </a:pPr>
            <a:r>
              <a:rPr lang="en" sz="1600" dirty="0">
                <a:solidFill>
                  <a:schemeClr val="dk1"/>
                </a:solidFill>
              </a:rPr>
              <a:t>Estimar los índices de biodiversidad con relación a la macrofauna obtenidas de los suelos pertenecientes al cultivo de palma.</a:t>
            </a:r>
            <a:endParaRPr sz="1600" dirty="0">
              <a:solidFill>
                <a:schemeClr val="dk1"/>
              </a:solidFill>
            </a:endParaRPr>
          </a:p>
        </p:txBody>
      </p:sp>
      <p:sp>
        <p:nvSpPr>
          <p:cNvPr id="184" name="Google Shape;184;p27"/>
          <p:cNvSpPr txBox="1">
            <a:spLocks noGrp="1"/>
          </p:cNvSpPr>
          <p:nvPr>
            <p:ph type="ctrTitle"/>
          </p:nvPr>
        </p:nvSpPr>
        <p:spPr>
          <a:xfrm>
            <a:off x="825150" y="2314700"/>
            <a:ext cx="2952900" cy="46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b="0">
                <a:solidFill>
                  <a:schemeClr val="dk1"/>
                </a:solidFill>
                <a:latin typeface="Impact"/>
                <a:ea typeface="Impact"/>
                <a:cs typeface="Impact"/>
                <a:sym typeface="Impact"/>
              </a:rPr>
              <a:t>Objetivos Específicos</a:t>
            </a:r>
            <a:endParaRPr sz="1900" b="0">
              <a:solidFill>
                <a:schemeClr val="dk1"/>
              </a:solidFill>
              <a:latin typeface="Impact"/>
              <a:ea typeface="Impact"/>
              <a:cs typeface="Impact"/>
              <a:sym typeface="Impact"/>
            </a:endParaRPr>
          </a:p>
        </p:txBody>
      </p:sp>
      <p:sp>
        <p:nvSpPr>
          <p:cNvPr id="185" name="Google Shape;185;p27"/>
          <p:cNvSpPr/>
          <p:nvPr/>
        </p:nvSpPr>
        <p:spPr>
          <a:xfrm>
            <a:off x="825150" y="1114600"/>
            <a:ext cx="7493700" cy="9267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rPr>
              <a:t>Evaluar la macrofauna del suelo en palma africana en las zonas de Santo Domingo y Esmeraldas.</a:t>
            </a:r>
            <a:endParaRPr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p:nvPr/>
        </p:nvSpPr>
        <p:spPr>
          <a:xfrm>
            <a:off x="6228600" y="1750325"/>
            <a:ext cx="2572500" cy="30981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6228550" y="783475"/>
            <a:ext cx="2572500" cy="604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txBox="1">
            <a:spLocks noGrp="1"/>
          </p:cNvSpPr>
          <p:nvPr>
            <p:ph type="ctrTitle"/>
          </p:nvPr>
        </p:nvSpPr>
        <p:spPr>
          <a:xfrm>
            <a:off x="2621400" y="147725"/>
            <a:ext cx="39012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0">
                <a:latin typeface="Impact"/>
                <a:ea typeface="Impact"/>
                <a:cs typeface="Impact"/>
                <a:sym typeface="Impact"/>
              </a:rPr>
              <a:t>MATERIALES Y MÉTODOS</a:t>
            </a:r>
            <a:endParaRPr sz="2800" b="0">
              <a:latin typeface="Impact"/>
              <a:ea typeface="Impact"/>
              <a:cs typeface="Impact"/>
              <a:sym typeface="Impact"/>
            </a:endParaRPr>
          </a:p>
        </p:txBody>
      </p:sp>
      <p:sp>
        <p:nvSpPr>
          <p:cNvPr id="194" name="Google Shape;194;p28"/>
          <p:cNvSpPr/>
          <p:nvPr/>
        </p:nvSpPr>
        <p:spPr>
          <a:xfrm>
            <a:off x="6133650" y="698225"/>
            <a:ext cx="2572500" cy="6045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dk1"/>
                </a:solidFill>
              </a:rPr>
              <a:t>Ubicación Política y Geográfica</a:t>
            </a:r>
            <a:endParaRPr sz="1200" b="1" dirty="0"/>
          </a:p>
        </p:txBody>
      </p:sp>
      <p:sp>
        <p:nvSpPr>
          <p:cNvPr id="195" name="Google Shape;195;p28"/>
          <p:cNvSpPr/>
          <p:nvPr/>
        </p:nvSpPr>
        <p:spPr>
          <a:xfrm>
            <a:off x="6133800" y="1624975"/>
            <a:ext cx="2572500" cy="31563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rPr>
              <a:t>La investigación se realizó en las localidades de </a:t>
            </a:r>
            <a:r>
              <a:rPr lang="en" sz="1600" b="1" dirty="0">
                <a:solidFill>
                  <a:schemeClr val="dk1"/>
                </a:solidFill>
              </a:rPr>
              <a:t>Santo Domingo y Esmeraldas.</a:t>
            </a:r>
            <a:r>
              <a:rPr lang="en" sz="1600" dirty="0">
                <a:solidFill>
                  <a:schemeClr val="dk1"/>
                </a:solidFill>
              </a:rPr>
              <a:t> De cada provincia se seleccionaron </a:t>
            </a:r>
            <a:r>
              <a:rPr lang="en" sz="1600" b="1" dirty="0">
                <a:solidFill>
                  <a:schemeClr val="dk1"/>
                </a:solidFill>
              </a:rPr>
              <a:t>tres fincas dedicadas a la producción de palma </a:t>
            </a:r>
            <a:r>
              <a:rPr lang="en" sz="1600" dirty="0">
                <a:solidFill>
                  <a:schemeClr val="dk1"/>
                </a:solidFill>
              </a:rPr>
              <a:t>africana para la toma de muestras.</a:t>
            </a:r>
            <a:endParaRPr sz="1600" dirty="0">
              <a:solidFill>
                <a:schemeClr val="dk1"/>
              </a:solidFill>
            </a:endParaRPr>
          </a:p>
          <a:p>
            <a:pPr marL="0" lvl="0" indent="0" algn="ctr" rtl="0">
              <a:spcBef>
                <a:spcPts val="0"/>
              </a:spcBef>
              <a:spcAft>
                <a:spcPts val="0"/>
              </a:spcAft>
              <a:buNone/>
            </a:pPr>
            <a:endParaRPr sz="1600" dirty="0">
              <a:solidFill>
                <a:schemeClr val="dk1"/>
              </a:solidFill>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3" y="698225"/>
            <a:ext cx="5956557" cy="42122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9"/>
          <p:cNvSpPr txBox="1">
            <a:spLocks noGrp="1"/>
          </p:cNvSpPr>
          <p:nvPr>
            <p:ph type="ctrTitle"/>
          </p:nvPr>
        </p:nvSpPr>
        <p:spPr>
          <a:xfrm>
            <a:off x="2272077" y="116903"/>
            <a:ext cx="5772587"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dirty="0">
                <a:solidFill>
                  <a:schemeClr val="dk1"/>
                </a:solidFill>
                <a:latin typeface="Impact"/>
                <a:ea typeface="Impact"/>
                <a:cs typeface="Impact"/>
                <a:sym typeface="Impact"/>
              </a:rPr>
              <a:t>Caracterización de las zonas de muestreo</a:t>
            </a:r>
            <a:endParaRPr sz="2000" b="0" dirty="0">
              <a:solidFill>
                <a:schemeClr val="dk1"/>
              </a:solidFill>
              <a:latin typeface="Impact"/>
              <a:ea typeface="Impact"/>
              <a:cs typeface="Impact"/>
              <a:sym typeface="Impact"/>
            </a:endParaRPr>
          </a:p>
        </p:txBody>
      </p:sp>
      <p:graphicFrame>
        <p:nvGraphicFramePr>
          <p:cNvPr id="3" name="Tabla 2"/>
          <p:cNvGraphicFramePr>
            <a:graphicFrameLocks noGrp="1"/>
          </p:cNvGraphicFramePr>
          <p:nvPr>
            <p:extLst>
              <p:ext uri="{D42A27DB-BD31-4B8C-83A1-F6EECF244321}">
                <p14:modId xmlns:p14="http://schemas.microsoft.com/office/powerpoint/2010/main" val="4202109329"/>
              </p:ext>
            </p:extLst>
          </p:nvPr>
        </p:nvGraphicFramePr>
        <p:xfrm>
          <a:off x="248545" y="667403"/>
          <a:ext cx="5998143" cy="4137248"/>
        </p:xfrm>
        <a:graphic>
          <a:graphicData uri="http://schemas.openxmlformats.org/drawingml/2006/table">
            <a:tbl>
              <a:tblPr firstRow="1" firstCol="1" bandRow="1"/>
              <a:tblGrid>
                <a:gridCol w="975545"/>
                <a:gridCol w="844236"/>
                <a:gridCol w="844236"/>
                <a:gridCol w="834245"/>
                <a:gridCol w="834245"/>
                <a:gridCol w="832818"/>
                <a:gridCol w="832818"/>
              </a:tblGrid>
              <a:tr h="232633">
                <a:tc gridSpan="7">
                  <a:txBody>
                    <a:bodyPr/>
                    <a:lstStyle/>
                    <a:p>
                      <a:pPr algn="ctr">
                        <a:lnSpc>
                          <a:spcPct val="100000"/>
                        </a:lnSpc>
                        <a:spcAft>
                          <a:spcPts val="0"/>
                        </a:spcAft>
                      </a:pPr>
                      <a:r>
                        <a:rPr lang="es-EC" sz="1400" b="1"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Fincas</a:t>
                      </a:r>
                      <a:endParaRPr lang="es-EC" sz="1600" b="1"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398">
                <a:tc rowSpan="2">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Ubicación</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s-EC" sz="12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Santo Domingo</a:t>
                      </a:r>
                      <a:endParaRPr lang="es-EC" sz="16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lnSpc>
                          <a:spcPct val="100000"/>
                        </a:lnSpc>
                        <a:spcAft>
                          <a:spcPts val="0"/>
                        </a:spcAft>
                      </a:pPr>
                      <a:r>
                        <a:rPr lang="es-EC" sz="1200" b="1"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Esmeraldas</a:t>
                      </a:r>
                      <a:endParaRPr lang="es-EC" sz="1600" b="1"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688575">
                <a:tc vMerge="1">
                  <a:txBody>
                    <a:bodyPr/>
                    <a:lstStyle/>
                    <a:p>
                      <a:endParaRPr lang="es-EC"/>
                    </a:p>
                  </a:txBody>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Finca Gutiérrez</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Hcda. Grecia Magdalena</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Hcda. Gloria Amada</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Finca La Chimbo</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Hcda. Centeno</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Hcda. La Cristina</a:t>
                      </a:r>
                      <a:endParaRPr lang="es-EC" sz="16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666">
                <a:tc>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Coordenadas UTM (17S)</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689034,285 E</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9965096,53 N</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679906,751 E</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9989876,28 N</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682941,68 E</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9986761,1 N</a:t>
                      </a:r>
                      <a:endParaRPr lang="es-EC" sz="16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680383,496 E</a:t>
                      </a:r>
                      <a:endParaRPr lang="es-EC" sz="16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10027413,9 N</a:t>
                      </a:r>
                      <a:endParaRPr lang="es-EC" sz="16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680208,877 E</a:t>
                      </a:r>
                      <a:endParaRPr lang="es-EC" sz="1600"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10026672,4 N</a:t>
                      </a:r>
                      <a:endParaRPr lang="es-EC" sz="1600"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676338,775 E</a:t>
                      </a:r>
                      <a:endParaRPr lang="es-EC" sz="16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10026278,2 N</a:t>
                      </a:r>
                      <a:endParaRPr lang="es-EC" sz="160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63">
                <a:tc>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Dirección</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Vía Puerto Limón Km 14</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La Concordia, Vía la Flecha</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Vía Colorados del Búa km 30</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E20, La Unión, Quinindé.</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688575">
                <a:tc>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Propietario</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Sr. René Gutiérrez</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Sr. Samuel Solórzano</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Ing. Franklin Pauta</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Unión de Palmeros UNIPAL S.A.</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John Torres y Natalia Torres</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09398">
                <a:tc>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Hectáreas</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5</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10</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25</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30</a:t>
                      </a:r>
                      <a:endParaRPr lang="es-EC" sz="16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180</a:t>
                      </a:r>
                      <a:endParaRPr lang="es-EC" sz="16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98</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86">
                <a:tc>
                  <a:txBody>
                    <a:bodyPr/>
                    <a:lstStyle/>
                    <a:p>
                      <a:pPr algn="ctr">
                        <a:lnSpc>
                          <a:spcPct val="100000"/>
                        </a:lnSpc>
                        <a:spcAft>
                          <a:spcPts val="0"/>
                        </a:spcAft>
                      </a:pPr>
                      <a:r>
                        <a:rPr lang="es-EC" sz="12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rPr>
                        <a:t>Densidad de plantas/ha</a:t>
                      </a:r>
                      <a:endParaRPr lang="es-EC" sz="1600" dirty="0">
                        <a:solidFill>
                          <a:schemeClr val="bg1">
                            <a:lumMod val="1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120</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120</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130</a:t>
                      </a:r>
                      <a:endParaRPr lang="es-EC" sz="16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128</a:t>
                      </a:r>
                      <a:endParaRPr lang="es-EC" sz="16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128</a:t>
                      </a:r>
                      <a:endParaRPr lang="es-EC" sz="160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rPr>
                        <a:t>128</a:t>
                      </a:r>
                      <a:endParaRPr lang="es-EC" sz="1600" dirty="0">
                        <a:solidFill>
                          <a:schemeClr val="accent5">
                            <a:lumMod val="75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9886" marR="5988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https://lh3.googleusercontent.com/hvTkvTlEHkld1-H5BMZawZ3aVBZSAAL9J26lXSZUeG7Q7ImEKmx6Qz9WO_AE4rdxS2EfMghM2c687OHt4StqadZbIESJDWMm9pj8OSYPeudTL2-QJ0pftQiL3xdi0JGujyFsOd8S3WM5lAD5GDUbviKH2XUOUpjL9kwCcDmSkPy8QOsYM51CZAkIWHwtP_nDw1M60qgfhHyGBVbL_8kmC3zRLuK1P_J_VKnfNFR_QE07yaFfUdV_qcC59L_JVClfFDqfHd0qKLm9PzaltMkyR114wX5IJzG9WX4aL2fMAUO8Rw7mqqXGsOa5EhvE2Zs9xojv-zzpNTRAfCMdV7DOnTav9-Ag_we6lQN0b3W-gpbs0OKU0eQ28ywrwBrdyz5dpTRSoKey4c2jnIhbdsPJOnk8FR8Xs36e0zqsYY-smjVN_Fr7jhB7cm8xHpJyPJC3H1qylIVPlVfGO-BAtS1F-fcV8Dnh702ipuZyC4uxlYpUlr2P6a2O-6X-X6MGeM9Odwj4bBpZmNEhDizE4cXbGPVVnDF3EYBqY80O_hVx1lzFK-hUqoIARejCiF57rQIY-iW7Ksf14tMYJ8xYrrDODsS5M_nPRZ2Yuc4FvKHbqN-fHWseqySb6s8cTfnXYJDawO5fnILloAkRL5VgLhtGSeVHRHGysdMWv1EginIkiK3fEl2Msh6cXhrWXWulDp2eVI3AZbxtvub6PJoJXyVgHDWB=w834-h625-no?authuser=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24153" y="3718734"/>
            <a:ext cx="2277239" cy="1304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1cCDz9Fc8q1GmpCHrfTyqUGRbxKrficF9dM6tdE3MmyfQU1P10HL6ljHj6uus9lQm4qGDvQFA6Hjv0WzeVIurckXLVpCi-Jc4CKUBiuAOacrsBvf3D-ly1IRVM8vKgCov6FDviAZUNEfZCl0RkiUCkpuZIZLUeMol5z1G3bD92XhfDNcWmauHU4Sau1QwpeB7Xv43wydrOysJ6T0bDV4_9vyydQeuDgJHHsTWxvOL5nBQ6ZdfxLZ1famtWy5Xj_q_ruegYjFKNg9ad88-tFWrv5z-AdvbTBMB2sQ1nwumkC6SvAKWNkOxh59fgCPN2HhFG2EtfFpmAZBn0cmGHHjw46xtG8EHlBD_E3lFJ1xGOktu0vUx21dJ6ZKT_s44FE73n7pmub94kbMHYMco1zTziDlEJIkPC2aqwr5LfGa_oNOleR8TuxJENRbhwyEVpNuw7_BIKea3gmxfaq4niOEaRif3iHJpA0Se0v-YvtNYJiQlpXIFbYMtKmBeyba0BmAHulRx0vPwzJe-3VMMs-ZZ5jjVtM1eJ_N0KI9fmplRc9va2XTa_65tMkdcNIEodlpbKDPNPN4ojT39crWmoHlCSiFWSv6FjfSVBU4RBlVbMS27wYz-5M5rAe7Qp_IpLNbaYYqO17jipm0wAHNJryHW31RXr1oEfK6du-L58sTqSHBqXbVlnrxqL55HOp7dzhs9uLJ14wdOrl4OCZ-ZDVhf68V=w834-h625-no?authuser=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4153" y="1986609"/>
            <a:ext cx="2277239" cy="1732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6624152" y="554804"/>
            <a:ext cx="1102013" cy="1431805"/>
          </a:xfrm>
          <a:prstGeom prst="rect">
            <a:avLst/>
          </a:prstGeom>
        </p:spPr>
      </p:pic>
      <p:pic>
        <p:nvPicPr>
          <p:cNvPr id="4" name="Imagen 3"/>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7200"/>
                    </a14:imgEffect>
                  </a14:imgLayer>
                </a14:imgProps>
              </a:ext>
              <a:ext uri="{28A0092B-C50C-407E-A947-70E740481C1C}">
                <a14:useLocalDpi xmlns:a14="http://schemas.microsoft.com/office/drawing/2010/main"/>
              </a:ext>
            </a:extLst>
          </a:blip>
          <a:stretch>
            <a:fillRect/>
          </a:stretch>
        </p:blipFill>
        <p:spPr>
          <a:xfrm>
            <a:off x="7726165" y="553077"/>
            <a:ext cx="1175227" cy="14335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3823204" y="107131"/>
            <a:ext cx="1745117"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0">
                <a:solidFill>
                  <a:schemeClr val="dk1"/>
                </a:solidFill>
                <a:latin typeface="Impact"/>
                <a:ea typeface="Impact"/>
                <a:cs typeface="Impact"/>
                <a:sym typeface="Impact"/>
              </a:rPr>
              <a:t>Materiales</a:t>
            </a:r>
            <a:endParaRPr sz="2000" b="0">
              <a:solidFill>
                <a:schemeClr val="dk1"/>
              </a:solidFill>
              <a:latin typeface="Impact"/>
              <a:ea typeface="Impact"/>
              <a:cs typeface="Impact"/>
              <a:sym typeface="Impact"/>
            </a:endParaRPr>
          </a:p>
        </p:txBody>
      </p:sp>
      <p:sp>
        <p:nvSpPr>
          <p:cNvPr id="207" name="Google Shape;207;p30"/>
          <p:cNvSpPr txBox="1"/>
          <p:nvPr/>
        </p:nvSpPr>
        <p:spPr>
          <a:xfrm>
            <a:off x="509335" y="1260274"/>
            <a:ext cx="2780814"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smtClean="0">
                <a:solidFill>
                  <a:schemeClr val="dk1"/>
                </a:solidFill>
              </a:rPr>
              <a:t>− GPS</a:t>
            </a:r>
            <a:endParaRPr dirty="0">
              <a:solidFill>
                <a:schemeClr val="dk1"/>
              </a:solidFill>
            </a:endParaRPr>
          </a:p>
          <a:p>
            <a:pPr marL="0" lvl="0" indent="0" algn="l" rtl="0">
              <a:spcBef>
                <a:spcPts val="0"/>
              </a:spcBef>
              <a:spcAft>
                <a:spcPts val="0"/>
              </a:spcAft>
              <a:buNone/>
            </a:pPr>
            <a:r>
              <a:rPr lang="en" dirty="0" smtClean="0">
                <a:solidFill>
                  <a:schemeClr val="dk1"/>
                </a:solidFill>
              </a:rPr>
              <a:t>− Flexómetro</a:t>
            </a:r>
            <a:endParaRPr dirty="0">
              <a:solidFill>
                <a:schemeClr val="dk1"/>
              </a:solidFill>
            </a:endParaRPr>
          </a:p>
          <a:p>
            <a:pPr marL="0" lvl="0" indent="0" algn="l" rtl="0">
              <a:spcBef>
                <a:spcPts val="0"/>
              </a:spcBef>
              <a:spcAft>
                <a:spcPts val="0"/>
              </a:spcAft>
              <a:buNone/>
            </a:pPr>
            <a:r>
              <a:rPr lang="en" dirty="0" smtClean="0">
                <a:solidFill>
                  <a:schemeClr val="dk1"/>
                </a:solidFill>
              </a:rPr>
              <a:t>− Cuadrante </a:t>
            </a:r>
            <a:r>
              <a:rPr lang="en" dirty="0">
                <a:solidFill>
                  <a:schemeClr val="dk1"/>
                </a:solidFill>
              </a:rPr>
              <a:t>de 25 cm x 25 cm</a:t>
            </a:r>
            <a:endParaRPr dirty="0">
              <a:solidFill>
                <a:schemeClr val="dk1"/>
              </a:solidFill>
            </a:endParaRPr>
          </a:p>
          <a:p>
            <a:pPr marL="0" lvl="0" indent="0" algn="l" rtl="0">
              <a:spcBef>
                <a:spcPts val="0"/>
              </a:spcBef>
              <a:spcAft>
                <a:spcPts val="0"/>
              </a:spcAft>
              <a:buNone/>
            </a:pPr>
            <a:r>
              <a:rPr lang="en" dirty="0" smtClean="0">
                <a:solidFill>
                  <a:schemeClr val="dk1"/>
                </a:solidFill>
              </a:rPr>
              <a:t>− Pala</a:t>
            </a:r>
            <a:endParaRPr dirty="0">
              <a:solidFill>
                <a:schemeClr val="dk1"/>
              </a:solidFill>
            </a:endParaRPr>
          </a:p>
          <a:p>
            <a:pPr marL="0" lvl="0" indent="0" algn="l" rtl="0">
              <a:spcBef>
                <a:spcPts val="0"/>
              </a:spcBef>
              <a:spcAft>
                <a:spcPts val="0"/>
              </a:spcAft>
              <a:buNone/>
            </a:pPr>
            <a:r>
              <a:rPr lang="en" dirty="0" smtClean="0">
                <a:solidFill>
                  <a:schemeClr val="dk1"/>
                </a:solidFill>
              </a:rPr>
              <a:t>− Machete</a:t>
            </a:r>
            <a:endParaRPr dirty="0">
              <a:solidFill>
                <a:schemeClr val="dk1"/>
              </a:solidFill>
            </a:endParaRPr>
          </a:p>
          <a:p>
            <a:pPr marL="0" lvl="0" indent="0" algn="l" rtl="0">
              <a:spcBef>
                <a:spcPts val="0"/>
              </a:spcBef>
              <a:spcAft>
                <a:spcPts val="0"/>
              </a:spcAft>
              <a:buNone/>
            </a:pPr>
            <a:r>
              <a:rPr lang="en" dirty="0" smtClean="0">
                <a:solidFill>
                  <a:schemeClr val="dk1"/>
                </a:solidFill>
              </a:rPr>
              <a:t>− Bandejas </a:t>
            </a:r>
            <a:r>
              <a:rPr lang="en" dirty="0">
                <a:solidFill>
                  <a:schemeClr val="dk1"/>
                </a:solidFill>
              </a:rPr>
              <a:t>plásticas</a:t>
            </a:r>
            <a:endParaRPr dirty="0">
              <a:solidFill>
                <a:schemeClr val="dk1"/>
              </a:solidFill>
            </a:endParaRPr>
          </a:p>
          <a:p>
            <a:pPr marL="0" lvl="0" indent="0" algn="l" rtl="0">
              <a:spcBef>
                <a:spcPts val="0"/>
              </a:spcBef>
              <a:spcAft>
                <a:spcPts val="0"/>
              </a:spcAft>
              <a:buNone/>
            </a:pPr>
            <a:r>
              <a:rPr lang="en" dirty="0" smtClean="0">
                <a:solidFill>
                  <a:schemeClr val="dk1"/>
                </a:solidFill>
              </a:rPr>
              <a:t>− Pinzas </a:t>
            </a:r>
            <a:r>
              <a:rPr lang="en" dirty="0">
                <a:solidFill>
                  <a:schemeClr val="dk1"/>
                </a:solidFill>
              </a:rPr>
              <a:t>de disección</a:t>
            </a:r>
            <a:endParaRPr dirty="0">
              <a:solidFill>
                <a:schemeClr val="dk1"/>
              </a:solidFill>
            </a:endParaRPr>
          </a:p>
          <a:p>
            <a:pPr marL="0" lvl="0" indent="0" algn="l" rtl="0">
              <a:spcBef>
                <a:spcPts val="0"/>
              </a:spcBef>
              <a:spcAft>
                <a:spcPts val="0"/>
              </a:spcAft>
              <a:buNone/>
            </a:pPr>
            <a:r>
              <a:rPr lang="en" dirty="0" smtClean="0">
                <a:solidFill>
                  <a:schemeClr val="dk1"/>
                </a:solidFill>
              </a:rPr>
              <a:t>− Envases </a:t>
            </a:r>
            <a:r>
              <a:rPr lang="en" dirty="0">
                <a:solidFill>
                  <a:schemeClr val="dk1"/>
                </a:solidFill>
              </a:rPr>
              <a:t>plásticos</a:t>
            </a:r>
            <a:endParaRPr dirty="0">
              <a:solidFill>
                <a:schemeClr val="dk1"/>
              </a:solidFill>
            </a:endParaRPr>
          </a:p>
        </p:txBody>
      </p:sp>
      <p:sp>
        <p:nvSpPr>
          <p:cNvPr id="208" name="Google Shape;208;p30"/>
          <p:cNvSpPr txBox="1"/>
          <p:nvPr/>
        </p:nvSpPr>
        <p:spPr>
          <a:xfrm>
            <a:off x="3398499" y="1342116"/>
            <a:ext cx="3000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smtClean="0">
                <a:solidFill>
                  <a:schemeClr val="dk1"/>
                </a:solidFill>
              </a:rPr>
              <a:t>− Libreta </a:t>
            </a:r>
            <a:r>
              <a:rPr lang="en" dirty="0">
                <a:solidFill>
                  <a:schemeClr val="dk1"/>
                </a:solidFill>
              </a:rPr>
              <a:t>de campo</a:t>
            </a:r>
            <a:endParaRPr dirty="0">
              <a:solidFill>
                <a:schemeClr val="dk1"/>
              </a:solidFill>
            </a:endParaRPr>
          </a:p>
          <a:p>
            <a:pPr marL="0" lvl="0" indent="0" algn="l" rtl="0">
              <a:spcBef>
                <a:spcPts val="0"/>
              </a:spcBef>
              <a:spcAft>
                <a:spcPts val="0"/>
              </a:spcAft>
              <a:buNone/>
            </a:pPr>
            <a:r>
              <a:rPr lang="en" dirty="0" smtClean="0">
                <a:solidFill>
                  <a:schemeClr val="dk1"/>
                </a:solidFill>
              </a:rPr>
              <a:t>− Impresora</a:t>
            </a:r>
            <a:endParaRPr dirty="0">
              <a:solidFill>
                <a:schemeClr val="dk1"/>
              </a:solidFill>
            </a:endParaRPr>
          </a:p>
          <a:p>
            <a:pPr marL="0" lvl="0" indent="0" algn="l" rtl="0">
              <a:spcBef>
                <a:spcPts val="0"/>
              </a:spcBef>
              <a:spcAft>
                <a:spcPts val="0"/>
              </a:spcAft>
              <a:buNone/>
            </a:pPr>
            <a:r>
              <a:rPr lang="en" dirty="0" smtClean="0">
                <a:solidFill>
                  <a:schemeClr val="dk1"/>
                </a:solidFill>
              </a:rPr>
              <a:t>− Folder</a:t>
            </a:r>
            <a:endParaRPr dirty="0">
              <a:solidFill>
                <a:schemeClr val="dk1"/>
              </a:solidFill>
            </a:endParaRPr>
          </a:p>
          <a:p>
            <a:pPr marL="0" lvl="0" indent="0" algn="l" rtl="0">
              <a:spcBef>
                <a:spcPts val="0"/>
              </a:spcBef>
              <a:spcAft>
                <a:spcPts val="0"/>
              </a:spcAft>
              <a:buNone/>
            </a:pPr>
            <a:r>
              <a:rPr lang="en" dirty="0" smtClean="0">
                <a:solidFill>
                  <a:schemeClr val="dk1"/>
                </a:solidFill>
              </a:rPr>
              <a:t>− Computadora</a:t>
            </a:r>
            <a:endParaRPr dirty="0">
              <a:solidFill>
                <a:schemeClr val="dk1"/>
              </a:solidFill>
            </a:endParaRPr>
          </a:p>
        </p:txBody>
      </p:sp>
      <p:sp>
        <p:nvSpPr>
          <p:cNvPr id="209" name="Google Shape;209;p30"/>
          <p:cNvSpPr txBox="1"/>
          <p:nvPr/>
        </p:nvSpPr>
        <p:spPr>
          <a:xfrm>
            <a:off x="6365600" y="1208650"/>
            <a:ext cx="30000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smtClean="0">
                <a:solidFill>
                  <a:schemeClr val="dk1"/>
                </a:solidFill>
              </a:rPr>
              <a:t>− Balanza </a:t>
            </a:r>
            <a:r>
              <a:rPr lang="en" dirty="0">
                <a:solidFill>
                  <a:schemeClr val="dk1"/>
                </a:solidFill>
              </a:rPr>
              <a:t>digital</a:t>
            </a:r>
            <a:endParaRPr dirty="0">
              <a:solidFill>
                <a:schemeClr val="dk1"/>
              </a:solidFill>
            </a:endParaRPr>
          </a:p>
          <a:p>
            <a:pPr marL="0" lvl="0" indent="0" algn="l" rtl="0">
              <a:spcBef>
                <a:spcPts val="0"/>
              </a:spcBef>
              <a:spcAft>
                <a:spcPts val="0"/>
              </a:spcAft>
              <a:buNone/>
            </a:pPr>
            <a:r>
              <a:rPr lang="en" dirty="0" smtClean="0">
                <a:solidFill>
                  <a:schemeClr val="dk1"/>
                </a:solidFill>
              </a:rPr>
              <a:t>− Estereomicroscópio</a:t>
            </a:r>
            <a:endParaRPr dirty="0">
              <a:solidFill>
                <a:schemeClr val="dk1"/>
              </a:solidFill>
            </a:endParaRPr>
          </a:p>
          <a:p>
            <a:pPr marL="0" lvl="0" indent="0" algn="l" rtl="0">
              <a:spcBef>
                <a:spcPts val="0"/>
              </a:spcBef>
              <a:spcAft>
                <a:spcPts val="0"/>
              </a:spcAft>
              <a:buNone/>
            </a:pPr>
            <a:r>
              <a:rPr lang="en" dirty="0" smtClean="0">
                <a:solidFill>
                  <a:schemeClr val="dk1"/>
                </a:solidFill>
              </a:rPr>
              <a:t>− Equipo </a:t>
            </a:r>
            <a:r>
              <a:rPr lang="en" dirty="0">
                <a:solidFill>
                  <a:schemeClr val="dk1"/>
                </a:solidFill>
              </a:rPr>
              <a:t>de disección</a:t>
            </a:r>
            <a:endParaRPr dirty="0">
              <a:solidFill>
                <a:schemeClr val="dk1"/>
              </a:solidFill>
            </a:endParaRPr>
          </a:p>
          <a:p>
            <a:pPr marL="0" lvl="0" indent="0" algn="ctr" rtl="0">
              <a:spcBef>
                <a:spcPts val="0"/>
              </a:spcBef>
              <a:spcAft>
                <a:spcPts val="0"/>
              </a:spcAft>
              <a:buNone/>
            </a:pPr>
            <a:endParaRPr lang="en" b="1" dirty="0" smtClean="0">
              <a:solidFill>
                <a:schemeClr val="dk1"/>
              </a:solidFill>
            </a:endParaRPr>
          </a:p>
          <a:p>
            <a:pPr marL="0" lvl="0" indent="0" algn="ctr" rtl="0">
              <a:spcBef>
                <a:spcPts val="0"/>
              </a:spcBef>
              <a:spcAft>
                <a:spcPts val="0"/>
              </a:spcAft>
              <a:buNone/>
            </a:pPr>
            <a:r>
              <a:rPr lang="en" b="1" dirty="0" smtClean="0">
                <a:solidFill>
                  <a:schemeClr val="dk1"/>
                </a:solidFill>
              </a:rPr>
              <a:t>Insumos</a:t>
            </a:r>
            <a:endParaRPr b="1" dirty="0">
              <a:solidFill>
                <a:schemeClr val="dk1"/>
              </a:solidFill>
            </a:endParaRPr>
          </a:p>
          <a:p>
            <a:pPr marL="0" lvl="0" indent="0" algn="l" rtl="0">
              <a:spcBef>
                <a:spcPts val="0"/>
              </a:spcBef>
              <a:spcAft>
                <a:spcPts val="0"/>
              </a:spcAft>
              <a:buNone/>
            </a:pPr>
            <a:r>
              <a:rPr lang="en" dirty="0" smtClean="0">
                <a:solidFill>
                  <a:schemeClr val="dk1"/>
                </a:solidFill>
              </a:rPr>
              <a:t>− Alcohol </a:t>
            </a:r>
            <a:r>
              <a:rPr lang="en" dirty="0">
                <a:solidFill>
                  <a:schemeClr val="dk1"/>
                </a:solidFill>
              </a:rPr>
              <a:t>al 70%</a:t>
            </a:r>
            <a:endParaRPr dirty="0">
              <a:solidFill>
                <a:schemeClr val="dk1"/>
              </a:solidFill>
            </a:endParaRPr>
          </a:p>
          <a:p>
            <a:pPr marL="0" lvl="0" indent="0" algn="l" rtl="0">
              <a:spcBef>
                <a:spcPts val="0"/>
              </a:spcBef>
              <a:spcAft>
                <a:spcPts val="0"/>
              </a:spcAft>
              <a:buNone/>
            </a:pPr>
            <a:r>
              <a:rPr lang="en" dirty="0" smtClean="0">
                <a:solidFill>
                  <a:schemeClr val="dk1"/>
                </a:solidFill>
              </a:rPr>
              <a:t>−</a:t>
            </a:r>
            <a:r>
              <a:rPr lang="en" dirty="0">
                <a:solidFill>
                  <a:schemeClr val="dk1"/>
                </a:solidFill>
              </a:rPr>
              <a:t> </a:t>
            </a:r>
            <a:r>
              <a:rPr lang="en" dirty="0" smtClean="0">
                <a:solidFill>
                  <a:schemeClr val="dk1"/>
                </a:solidFill>
              </a:rPr>
              <a:t>Formol </a:t>
            </a:r>
            <a:r>
              <a:rPr lang="en" dirty="0">
                <a:solidFill>
                  <a:schemeClr val="dk1"/>
                </a:solidFill>
              </a:rPr>
              <a:t>al 4%</a:t>
            </a:r>
            <a:endParaRPr dirty="0">
              <a:solidFill>
                <a:schemeClr val="dk1"/>
              </a:solidFill>
            </a:endParaRPr>
          </a:p>
          <a:p>
            <a:pPr marL="0" lvl="0" indent="0" algn="l" rtl="0">
              <a:spcBef>
                <a:spcPts val="0"/>
              </a:spcBef>
              <a:spcAft>
                <a:spcPts val="0"/>
              </a:spcAft>
              <a:buNone/>
            </a:pPr>
            <a:endParaRPr b="1" dirty="0">
              <a:solidFill>
                <a:schemeClr val="dk1"/>
              </a:solidFill>
            </a:endParaRPr>
          </a:p>
        </p:txBody>
      </p:sp>
      <p:pic>
        <p:nvPicPr>
          <p:cNvPr id="210" name="Google Shape;21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25925" y="2950564"/>
            <a:ext cx="3059488" cy="2085499"/>
          </a:xfrm>
          <a:prstGeom prst="rect">
            <a:avLst/>
          </a:prstGeom>
          <a:noFill/>
          <a:ln>
            <a:noFill/>
          </a:ln>
        </p:spPr>
      </p:pic>
      <p:pic>
        <p:nvPicPr>
          <p:cNvPr id="211" name="Google Shape;211;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44173" y="2950564"/>
            <a:ext cx="2786480" cy="2085499"/>
          </a:xfrm>
          <a:prstGeom prst="rect">
            <a:avLst/>
          </a:prstGeom>
          <a:noFill/>
          <a:ln>
            <a:noFill/>
          </a:ln>
        </p:spPr>
      </p:pic>
      <p:pic>
        <p:nvPicPr>
          <p:cNvPr id="212" name="Google Shape;212;p3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0800000">
            <a:off x="595586" y="3234757"/>
            <a:ext cx="2371579" cy="1801306"/>
          </a:xfrm>
          <a:prstGeom prst="rect">
            <a:avLst/>
          </a:prstGeom>
          <a:noFill/>
          <a:ln>
            <a:noFill/>
          </a:ln>
        </p:spPr>
      </p:pic>
      <p:sp>
        <p:nvSpPr>
          <p:cNvPr id="213" name="Google Shape;213;p30"/>
          <p:cNvSpPr/>
          <p:nvPr/>
        </p:nvSpPr>
        <p:spPr>
          <a:xfrm>
            <a:off x="913540" y="860522"/>
            <a:ext cx="2193300" cy="388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832625" y="805775"/>
            <a:ext cx="2193300" cy="388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rPr>
              <a:t>CAMPO</a:t>
            </a:r>
            <a:endParaRPr sz="1050" b="1"/>
          </a:p>
        </p:txBody>
      </p:sp>
      <p:sp>
        <p:nvSpPr>
          <p:cNvPr id="215" name="Google Shape;215;p30"/>
          <p:cNvSpPr/>
          <p:nvPr/>
        </p:nvSpPr>
        <p:spPr>
          <a:xfrm>
            <a:off x="3680028" y="833147"/>
            <a:ext cx="2193300" cy="388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9113" y="778400"/>
            <a:ext cx="2193300" cy="388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rPr>
              <a:t>OFICINA</a:t>
            </a:r>
            <a:endParaRPr sz="1100" b="1" dirty="0"/>
          </a:p>
        </p:txBody>
      </p:sp>
      <p:sp>
        <p:nvSpPr>
          <p:cNvPr id="217" name="Google Shape;217;p30"/>
          <p:cNvSpPr/>
          <p:nvPr/>
        </p:nvSpPr>
        <p:spPr>
          <a:xfrm>
            <a:off x="6608340" y="833147"/>
            <a:ext cx="2193300" cy="388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6527425" y="778400"/>
            <a:ext cx="2193300" cy="388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LABORATORIO</a:t>
            </a:r>
            <a:endParaRPr sz="11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ctrTitle"/>
          </p:nvPr>
        </p:nvSpPr>
        <p:spPr>
          <a:xfrm>
            <a:off x="2621400" y="147725"/>
            <a:ext cx="39012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dirty="0">
                <a:solidFill>
                  <a:schemeClr val="dk1"/>
                </a:solidFill>
                <a:latin typeface="Impact"/>
                <a:ea typeface="Impact"/>
                <a:cs typeface="Impact"/>
                <a:sym typeface="Impact"/>
              </a:rPr>
              <a:t>Metodología</a:t>
            </a:r>
            <a:endParaRPr sz="2400" b="0" dirty="0">
              <a:solidFill>
                <a:schemeClr val="dk1"/>
              </a:solidFill>
              <a:latin typeface="Impact"/>
              <a:ea typeface="Impact"/>
              <a:cs typeface="Impact"/>
              <a:sym typeface="Impact"/>
            </a:endParaRPr>
          </a:p>
        </p:txBody>
      </p:sp>
      <p:sp>
        <p:nvSpPr>
          <p:cNvPr id="224" name="Google Shape;224;p31"/>
          <p:cNvSpPr/>
          <p:nvPr/>
        </p:nvSpPr>
        <p:spPr>
          <a:xfrm>
            <a:off x="1139304" y="960620"/>
            <a:ext cx="2281500" cy="553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1055138" y="882600"/>
            <a:ext cx="2281500" cy="553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rPr>
              <a:t>Tipo de Investigación</a:t>
            </a:r>
            <a:endParaRPr sz="1100" b="1">
              <a:solidFill>
                <a:schemeClr val="dk2"/>
              </a:solidFill>
            </a:endParaRPr>
          </a:p>
        </p:txBody>
      </p:sp>
      <p:pic>
        <p:nvPicPr>
          <p:cNvPr id="226" name="Google Shape;226;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6449" y="2645640"/>
            <a:ext cx="3062666" cy="2497860"/>
          </a:xfrm>
          <a:prstGeom prst="rect">
            <a:avLst/>
          </a:prstGeom>
          <a:noFill/>
          <a:ln>
            <a:noFill/>
          </a:ln>
        </p:spPr>
      </p:pic>
      <p:pic>
        <p:nvPicPr>
          <p:cNvPr id="227" name="Google Shape;227;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78100" y="2737407"/>
            <a:ext cx="2242704" cy="2314325"/>
          </a:xfrm>
          <a:prstGeom prst="rect">
            <a:avLst/>
          </a:prstGeom>
          <a:noFill/>
          <a:ln>
            <a:noFill/>
          </a:ln>
        </p:spPr>
      </p:pic>
      <p:pic>
        <p:nvPicPr>
          <p:cNvPr id="228" name="Google Shape;228;p3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61809" y="1513820"/>
            <a:ext cx="1170165" cy="1056693"/>
          </a:xfrm>
          <a:prstGeom prst="rect">
            <a:avLst/>
          </a:prstGeom>
          <a:noFill/>
          <a:ln>
            <a:noFill/>
          </a:ln>
        </p:spPr>
      </p:pic>
      <p:pic>
        <p:nvPicPr>
          <p:cNvPr id="229" name="Google Shape;229;p3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836275" y="1591840"/>
            <a:ext cx="1252840" cy="1000873"/>
          </a:xfrm>
          <a:prstGeom prst="rect">
            <a:avLst/>
          </a:prstGeom>
          <a:noFill/>
          <a:ln>
            <a:noFill/>
          </a:ln>
        </p:spPr>
      </p:pic>
      <p:sp>
        <p:nvSpPr>
          <p:cNvPr id="230" name="Google Shape;230;p31"/>
          <p:cNvSpPr/>
          <p:nvPr/>
        </p:nvSpPr>
        <p:spPr>
          <a:xfrm rot="-1559553">
            <a:off x="1483973" y="2444186"/>
            <a:ext cx="349112" cy="402914"/>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rot="2041896">
            <a:off x="2630174" y="2444239"/>
            <a:ext cx="348968" cy="402802"/>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5490504" y="935045"/>
            <a:ext cx="2281500" cy="553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5406338" y="857025"/>
            <a:ext cx="2281500" cy="553200"/>
          </a:xfrm>
          <a:prstGeom prst="roundRect">
            <a:avLst>
              <a:gd name="adj" fmla="val 16667"/>
            </a:avLst>
          </a:prstGeom>
          <a:solidFill>
            <a:srgbClr val="F4F0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rPr>
              <a:t>Diseño de la Investigación</a:t>
            </a:r>
            <a:endParaRPr sz="1100" b="1" dirty="0">
              <a:solidFill>
                <a:schemeClr val="dk2"/>
              </a:solidFill>
            </a:endParaRPr>
          </a:p>
        </p:txBody>
      </p:sp>
      <p:sp>
        <p:nvSpPr>
          <p:cNvPr id="234" name="Google Shape;234;p31"/>
          <p:cNvSpPr txBox="1"/>
          <p:nvPr/>
        </p:nvSpPr>
        <p:spPr>
          <a:xfrm>
            <a:off x="4964225" y="1621488"/>
            <a:ext cx="32499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accent3"/>
                </a:solidFill>
              </a:rPr>
              <a:t>Diseño No Experimental Descriptivo Transeccional Ecológico</a:t>
            </a:r>
            <a:endParaRPr sz="1600" dirty="0">
              <a:solidFill>
                <a:schemeClr val="accent3"/>
              </a:solidFill>
            </a:endParaRPr>
          </a:p>
        </p:txBody>
      </p:sp>
      <p:sp>
        <p:nvSpPr>
          <p:cNvPr id="235" name="Google Shape;235;p31"/>
          <p:cNvSpPr txBox="1"/>
          <p:nvPr/>
        </p:nvSpPr>
        <p:spPr>
          <a:xfrm>
            <a:off x="5311550" y="2843900"/>
            <a:ext cx="26394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accent3"/>
                </a:solidFill>
              </a:rPr>
              <a:t>Kolmogorov-Smirnov: </a:t>
            </a:r>
            <a:r>
              <a:rPr lang="en" sz="1600" dirty="0">
                <a:solidFill>
                  <a:schemeClr val="accent3"/>
                </a:solidFill>
              </a:rPr>
              <a:t>Confirmar que no existió normalidad en los datos</a:t>
            </a:r>
            <a:endParaRPr sz="1600" dirty="0">
              <a:solidFill>
                <a:schemeClr val="accent3"/>
              </a:solidFill>
            </a:endParaRPr>
          </a:p>
        </p:txBody>
      </p:sp>
      <p:sp>
        <p:nvSpPr>
          <p:cNvPr id="236" name="Google Shape;236;p31"/>
          <p:cNvSpPr txBox="1"/>
          <p:nvPr/>
        </p:nvSpPr>
        <p:spPr>
          <a:xfrm>
            <a:off x="4930100" y="4066300"/>
            <a:ext cx="34023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accent3"/>
                </a:solidFill>
              </a:rPr>
              <a:t>Kruskal-Wallis:</a:t>
            </a:r>
            <a:endParaRPr sz="1600" b="1" dirty="0">
              <a:solidFill>
                <a:schemeClr val="accent3"/>
              </a:solidFill>
            </a:endParaRPr>
          </a:p>
          <a:p>
            <a:pPr marL="0" lvl="0" indent="0" algn="ctr" rtl="0">
              <a:spcBef>
                <a:spcPts val="0"/>
              </a:spcBef>
              <a:spcAft>
                <a:spcPts val="0"/>
              </a:spcAft>
              <a:buNone/>
            </a:pPr>
            <a:r>
              <a:rPr lang="en" sz="1600" dirty="0">
                <a:solidFill>
                  <a:schemeClr val="accent3"/>
                </a:solidFill>
              </a:rPr>
              <a:t>Prueba no paramétrica (Variable aleatoria ordinal)</a:t>
            </a:r>
            <a:endParaRPr sz="1600" dirty="0">
              <a:solidFill>
                <a:schemeClr val="accent3"/>
              </a:solidFill>
            </a:endParaRPr>
          </a:p>
        </p:txBody>
      </p:sp>
      <p:sp>
        <p:nvSpPr>
          <p:cNvPr id="237" name="Google Shape;237;p31"/>
          <p:cNvSpPr/>
          <p:nvPr/>
        </p:nvSpPr>
        <p:spPr>
          <a:xfrm>
            <a:off x="4866150" y="1812088"/>
            <a:ext cx="188735" cy="170824"/>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7;p31"/>
          <p:cNvSpPr/>
          <p:nvPr/>
        </p:nvSpPr>
        <p:spPr>
          <a:xfrm>
            <a:off x="4866149" y="3011363"/>
            <a:ext cx="188735" cy="170824"/>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7;p31"/>
          <p:cNvSpPr/>
          <p:nvPr/>
        </p:nvSpPr>
        <p:spPr>
          <a:xfrm>
            <a:off x="4866149" y="4250426"/>
            <a:ext cx="188735" cy="170824"/>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croorganismes et Génétique by Slidesgo">
  <a:themeElements>
    <a:clrScheme name="Simple Light">
      <a:dk1>
        <a:srgbClr val="3A426A"/>
      </a:dk1>
      <a:lt1>
        <a:srgbClr val="EAE3D6"/>
      </a:lt1>
      <a:dk2>
        <a:srgbClr val="008B4A"/>
      </a:dk2>
      <a:lt2>
        <a:srgbClr val="3A426A"/>
      </a:lt2>
      <a:accent1>
        <a:srgbClr val="EAE3D6"/>
      </a:accent1>
      <a:accent2>
        <a:srgbClr val="008B4A"/>
      </a:accent2>
      <a:accent3>
        <a:srgbClr val="3A426A"/>
      </a:accent3>
      <a:accent4>
        <a:srgbClr val="EAE3D6"/>
      </a:accent4>
      <a:accent5>
        <a:srgbClr val="008B4A"/>
      </a:accent5>
      <a:accent6>
        <a:srgbClr val="3A426A"/>
      </a:accent6>
      <a:hlink>
        <a:srgbClr val="3A42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1773</Words>
  <Application>Microsoft Office PowerPoint</Application>
  <PresentationFormat>Presentación en pantalla (16:9)</PresentationFormat>
  <Paragraphs>329</Paragraphs>
  <Slides>21</Slides>
  <Notes>20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21</vt:i4>
      </vt:variant>
    </vt:vector>
  </HeadingPairs>
  <TitlesOfParts>
    <vt:vector size="35" baseType="lpstr">
      <vt:lpstr>Fjalla One</vt:lpstr>
      <vt:lpstr>Caveat</vt:lpstr>
      <vt:lpstr>Impact</vt:lpstr>
      <vt:lpstr>Yanone Kaffeesatz</vt:lpstr>
      <vt:lpstr>Arial Narrow</vt:lpstr>
      <vt:lpstr>Cambria Math</vt:lpstr>
      <vt:lpstr>Calibri</vt:lpstr>
      <vt:lpstr>Josefin Slab</vt:lpstr>
      <vt:lpstr>Arial</vt:lpstr>
      <vt:lpstr>Times New Roman</vt:lpstr>
      <vt:lpstr>Anaheim</vt:lpstr>
      <vt:lpstr>Anton</vt:lpstr>
      <vt:lpstr>Roboto Condensed Light</vt:lpstr>
      <vt:lpstr>Microorganismes et Génétique by Slidesgo</vt:lpstr>
      <vt:lpstr>“Evaluación de la macrofauna del suelo en palma africana en las zonas de Santo Domingo y Esmeraldas”</vt:lpstr>
      <vt:lpstr>INTRODUCCIÓN</vt:lpstr>
      <vt:lpstr>Macroinvertebrados</vt:lpstr>
      <vt:lpstr>Perturbación del suelo</vt:lpstr>
      <vt:lpstr>OBJETIVOS</vt:lpstr>
      <vt:lpstr>MATERIALES Y MÉTODOS</vt:lpstr>
      <vt:lpstr>Caracterización de las zonas de muestreo</vt:lpstr>
      <vt:lpstr>Materiales</vt:lpstr>
      <vt:lpstr>Metodología</vt:lpstr>
      <vt:lpstr>Variables Evaluadas</vt:lpstr>
      <vt:lpstr>Manejo de la Investigación</vt:lpstr>
      <vt:lpstr>RESULTADOS &amp; DISCUSIÓN</vt:lpstr>
      <vt:lpstr>Curvas de abundancia</vt:lpstr>
      <vt:lpstr>Biomasa (g/m2)</vt:lpstr>
      <vt:lpstr>Densidad poblacional (ind/m2)</vt:lpstr>
      <vt:lpstr>Índice de diversidad de Shannon</vt:lpstr>
      <vt:lpstr>Índice de similitud de Jaccard</vt:lpstr>
      <vt:lpstr>CONCLUSIONES</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la macrofauna del suelo en palma africana en las zonas de Santo Domingo y Esmeraldas”</dc:title>
  <dc:creator>VEGA</dc:creator>
  <cp:lastModifiedBy>HP</cp:lastModifiedBy>
  <cp:revision>23</cp:revision>
  <dcterms:modified xsi:type="dcterms:W3CDTF">2021-08-19T02:00:53Z</dcterms:modified>
</cp:coreProperties>
</file>