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Roboto"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iR9TEuOjpajI9S3suT+3ef4UvC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BCB165-0E40-41C3-A724-9E6F5C1B6B82}">
  <a:tblStyle styleId="{D6BCB165-0E40-41C3-A724-9E6F5C1B6B8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746B5FA-F231-4F02-AB60-6C1BB26F777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1</a:t>
            </a:fld>
            <a:endParaRPr/>
          </a:p>
        </p:txBody>
      </p:sp>
      <p:sp>
        <p:nvSpPr>
          <p:cNvPr id="67" name="Google Shape;67;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MX"/>
              <a:t>CÓDIGO: SGC.DI.269       VERSIÓN: 1.0        DICIEMBRE 13 2011</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ea249a3b00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ea249a3b00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gea249a3b00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MX"/>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e8f2dcd405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ge8f2dcd405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c54d07bcd_0_9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ec54d07bcd_0_9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ec54d07bcd_0_9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ec54d07bcd_0_9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ec54d07bcd_0_9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gec54d07bcd_0_9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ec54d07bcd_0_9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ec54d07bcd_0_9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gec54d07bcd_0_9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ec54d07bcd_0_10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ec54d07bcd_0_10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ec54d07bcd_0_10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MX"/>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a249a3b00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ea249a3b00_0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gea249a3b00_0_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MX"/>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ea249a3b00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ea249a3b00_0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ea249a3b00_0_1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MX"/>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ea249a3b00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ea249a3b00_0_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gea249a3b00_0_1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MX"/>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ec54d07bcd_0_10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ec54d07bcd_0_10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ec54d07bcd_0_10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MX"/>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ec54d07bcd_0_10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ec54d07bcd_0_10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gec54d07bcd_0_10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ec54d07bcd_0_10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ec54d07bcd_0_10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gec54d07bcd_0_10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ed19d2c0d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ed19d2c0d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ged19d2c0d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MX"/>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e8f2dcd40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ge8f2dcd40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ec54d07bc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gec54d07bc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cb0a9dae19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cb0a9dae19_0_2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gcb0a9dae19_0_2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MX"/>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a249a3b0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ea249a3b0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gea249a3b0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MX"/>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ec54d07bcd_0_8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ec54d07bcd_0_8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gec54d07bcd_0_8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MX"/>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c54d07bcd_0_8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c54d07bcd_0_8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gec54d07bcd_0_8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e8f2dcd405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e8f2dcd405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p:cSld name="Diapositiva de título">
    <p:spTree>
      <p:nvGrpSpPr>
        <p:cNvPr id="1" name="Shape 18"/>
        <p:cNvGrpSpPr/>
        <p:nvPr/>
      </p:nvGrpSpPr>
      <p:grpSpPr>
        <a:xfrm>
          <a:off x="0" y="0"/>
          <a:ext cx="0" cy="0"/>
          <a:chOff x="0" y="0"/>
          <a:chExt cx="0" cy="0"/>
        </a:xfrm>
      </p:grpSpPr>
      <p:graphicFrame>
        <p:nvGraphicFramePr>
          <p:cNvPr id="19" name="Google Shape;19;p4"/>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r:id="rId2" imgW="12217400" imgH="5360988" progId="">
                  <p:embed/>
                </p:oleObj>
              </mc:Choice>
              <mc:Fallback>
                <p:oleObj r:id="rId2" imgW="12217400" imgH="5360988" progId="">
                  <p:embed/>
                  <p:pic>
                    <p:nvPicPr>
                      <p:cNvPr id="19" name="Google Shape;19;p4"/>
                      <p:cNvPicPr preferRelativeResize="0"/>
                      <p:nvPr/>
                    </p:nvPicPr>
                    <p:blipFill rotWithShape="1">
                      <a:blip r:embed="rId3">
                        <a:alphaModFix/>
                      </a:blip>
                      <a:srcRect r="2680"/>
                      <a:stretch/>
                    </p:blipFill>
                    <p:spPr>
                      <a:xfrm>
                        <a:off x="-25400" y="749300"/>
                        <a:ext cx="12217400" cy="5360988"/>
                      </a:xfrm>
                      <a:prstGeom prst="rect">
                        <a:avLst/>
                      </a:prstGeom>
                      <a:noFill/>
                      <a:ln>
                        <a:noFill/>
                      </a:ln>
                    </p:spPr>
                  </p:pic>
                </p:oleObj>
              </mc:Fallback>
            </mc:AlternateContent>
          </a:graphicData>
        </a:graphic>
      </p:graphicFrame>
      <p:sp>
        <p:nvSpPr>
          <p:cNvPr id="20" name="Google Shape;20;p4"/>
          <p:cNvSpPr/>
          <p:nvPr/>
        </p:nvSpPr>
        <p:spPr>
          <a:xfrm>
            <a:off x="4095751" y="2286000"/>
            <a:ext cx="3860800" cy="4762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21" name="Google Shape;21;p4" descr="pie de pagina espe.jpg"/>
          <p:cNvPicPr preferRelativeResize="0"/>
          <p:nvPr/>
        </p:nvPicPr>
        <p:blipFill rotWithShape="1">
          <a:blip r:embed="rId4">
            <a:alphaModFix/>
          </a:blip>
          <a:srcRect/>
          <a:stretch/>
        </p:blipFill>
        <p:spPr>
          <a:xfrm>
            <a:off x="0" y="5864226"/>
            <a:ext cx="12192000" cy="1065213"/>
          </a:xfrm>
          <a:prstGeom prst="rect">
            <a:avLst/>
          </a:prstGeom>
          <a:noFill/>
          <a:ln w="9525" cap="flat" cmpd="sng">
            <a:solidFill>
              <a:schemeClr val="dk1"/>
            </a:solidFill>
            <a:prstDash val="solid"/>
            <a:miter lim="800000"/>
            <a:headEnd type="none" w="sm" len="sm"/>
            <a:tailEnd type="none" w="sm" len="sm"/>
          </a:ln>
        </p:spPr>
      </p:pic>
      <p:sp>
        <p:nvSpPr>
          <p:cNvPr id="22" name="Google Shape;22;p4"/>
          <p:cNvSpPr txBox="1">
            <a:spLocks noGrp="1"/>
          </p:cNvSpPr>
          <p:nvPr>
            <p:ph type="dt" idx="10"/>
          </p:nvPr>
        </p:nvSpPr>
        <p:spPr>
          <a:xfrm>
            <a:off x="513589" y="5661248"/>
            <a:ext cx="2702091" cy="21602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5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
          <p:cNvSpPr txBox="1">
            <a:spLocks noGrp="1"/>
          </p:cNvSpPr>
          <p:nvPr>
            <p:ph type="ftr" idx="11"/>
          </p:nvPr>
        </p:nvSpPr>
        <p:spPr>
          <a:xfrm>
            <a:off x="5850880" y="5662451"/>
            <a:ext cx="1930400" cy="2136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5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
          <p:cNvSpPr txBox="1">
            <a:spLocks noGrp="1"/>
          </p:cNvSpPr>
          <p:nvPr>
            <p:ph type="sldNum" idx="12"/>
          </p:nvPr>
        </p:nvSpPr>
        <p:spPr>
          <a:xfrm>
            <a:off x="10416480" y="5662451"/>
            <a:ext cx="1165920" cy="21361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500" b="0" i="0" u="none" strike="noStrike" cap="none">
                <a:solidFill>
                  <a:schemeClr val="dk1"/>
                </a:solidFill>
                <a:latin typeface="Arial"/>
                <a:ea typeface="Arial"/>
                <a:cs typeface="Arial"/>
                <a:sym typeface="Arial"/>
              </a:defRPr>
            </a:lvl1pPr>
            <a:lvl2pPr marL="0" lvl="1" indent="0" algn="ctr">
              <a:spcBef>
                <a:spcPts val="0"/>
              </a:spcBef>
              <a:buNone/>
              <a:defRPr sz="500" b="0" i="0" u="none" strike="noStrike" cap="none">
                <a:solidFill>
                  <a:schemeClr val="dk1"/>
                </a:solidFill>
                <a:latin typeface="Arial"/>
                <a:ea typeface="Arial"/>
                <a:cs typeface="Arial"/>
                <a:sym typeface="Arial"/>
              </a:defRPr>
            </a:lvl2pPr>
            <a:lvl3pPr marL="0" lvl="2" indent="0" algn="ctr">
              <a:spcBef>
                <a:spcPts val="0"/>
              </a:spcBef>
              <a:buNone/>
              <a:defRPr sz="500" b="0" i="0" u="none" strike="noStrike" cap="none">
                <a:solidFill>
                  <a:schemeClr val="dk1"/>
                </a:solidFill>
                <a:latin typeface="Arial"/>
                <a:ea typeface="Arial"/>
                <a:cs typeface="Arial"/>
                <a:sym typeface="Arial"/>
              </a:defRPr>
            </a:lvl3pPr>
            <a:lvl4pPr marL="0" lvl="3" indent="0" algn="ctr">
              <a:spcBef>
                <a:spcPts val="0"/>
              </a:spcBef>
              <a:buNone/>
              <a:defRPr sz="500" b="0" i="0" u="none" strike="noStrike" cap="none">
                <a:solidFill>
                  <a:schemeClr val="dk1"/>
                </a:solidFill>
                <a:latin typeface="Arial"/>
                <a:ea typeface="Arial"/>
                <a:cs typeface="Arial"/>
                <a:sym typeface="Arial"/>
              </a:defRPr>
            </a:lvl4pPr>
            <a:lvl5pPr marL="0" lvl="4" indent="0" algn="ctr">
              <a:spcBef>
                <a:spcPts val="0"/>
              </a:spcBef>
              <a:buNone/>
              <a:defRPr sz="500" b="0" i="0" u="none" strike="noStrike" cap="none">
                <a:solidFill>
                  <a:schemeClr val="dk1"/>
                </a:solidFill>
                <a:latin typeface="Arial"/>
                <a:ea typeface="Arial"/>
                <a:cs typeface="Arial"/>
                <a:sym typeface="Arial"/>
              </a:defRPr>
            </a:lvl5pPr>
            <a:lvl6pPr marL="0" lvl="5" indent="0" algn="ctr">
              <a:spcBef>
                <a:spcPts val="0"/>
              </a:spcBef>
              <a:buNone/>
              <a:defRPr sz="500" b="0" i="0" u="none" strike="noStrike" cap="none">
                <a:solidFill>
                  <a:schemeClr val="dk1"/>
                </a:solidFill>
                <a:latin typeface="Arial"/>
                <a:ea typeface="Arial"/>
                <a:cs typeface="Arial"/>
                <a:sym typeface="Arial"/>
              </a:defRPr>
            </a:lvl6pPr>
            <a:lvl7pPr marL="0" lvl="6" indent="0" algn="ctr">
              <a:spcBef>
                <a:spcPts val="0"/>
              </a:spcBef>
              <a:buNone/>
              <a:defRPr sz="500" b="0" i="0" u="none" strike="noStrike" cap="none">
                <a:solidFill>
                  <a:schemeClr val="dk1"/>
                </a:solidFill>
                <a:latin typeface="Arial"/>
                <a:ea typeface="Arial"/>
                <a:cs typeface="Arial"/>
                <a:sym typeface="Arial"/>
              </a:defRPr>
            </a:lvl7pPr>
            <a:lvl8pPr marL="0" lvl="7" indent="0" algn="ctr">
              <a:spcBef>
                <a:spcPts val="0"/>
              </a:spcBef>
              <a:buNone/>
              <a:defRPr sz="500" b="0" i="0" u="none" strike="noStrike" cap="none">
                <a:solidFill>
                  <a:schemeClr val="dk1"/>
                </a:solidFill>
                <a:latin typeface="Arial"/>
                <a:ea typeface="Arial"/>
                <a:cs typeface="Arial"/>
                <a:sym typeface="Arial"/>
              </a:defRPr>
            </a:lvl8pPr>
            <a:lvl9pPr marL="0" lvl="8" indent="0" algn="ctr">
              <a:spcBef>
                <a:spcPts val="0"/>
              </a:spcBef>
              <a:buNone/>
              <a:defRPr sz="5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s-MX"/>
              <a:t>‹Nº›</a:t>
            </a:fld>
            <a:endParaRPr/>
          </a:p>
        </p:txBody>
      </p:sp>
      <p:pic>
        <p:nvPicPr>
          <p:cNvPr id="25" name="Google Shape;25;p4"/>
          <p:cNvPicPr preferRelativeResize="0"/>
          <p:nvPr/>
        </p:nvPicPr>
        <p:blipFill rotWithShape="1">
          <a:blip r:embed="rId5">
            <a:alphaModFix/>
          </a:blip>
          <a:srcRect/>
          <a:stretch/>
        </p:blipFill>
        <p:spPr>
          <a:xfrm>
            <a:off x="457469" y="222164"/>
            <a:ext cx="2976000" cy="5764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55" name="Google Shape;55;p13"/>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58" name="Google Shape;58;p14"/>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En blanco">
  <p:cSld name="1_En blanco">
    <p:spTree>
      <p:nvGrpSpPr>
        <p:cNvPr id="1" name="Shape 59"/>
        <p:cNvGrpSpPr/>
        <p:nvPr/>
      </p:nvGrpSpPr>
      <p:grpSpPr>
        <a:xfrm>
          <a:off x="0" y="0"/>
          <a:ext cx="0" cy="0"/>
          <a:chOff x="0" y="0"/>
          <a:chExt cx="0" cy="0"/>
        </a:xfrm>
      </p:grpSpPr>
      <p:sp>
        <p:nvSpPr>
          <p:cNvPr id="60" name="Google Shape;60;p15"/>
          <p:cNvSpPr txBox="1">
            <a:spLocks noGrp="1"/>
          </p:cNvSpPr>
          <p:nvPr>
            <p:ph type="dt" idx="10"/>
          </p:nvPr>
        </p:nvSpPr>
        <p:spPr>
          <a:xfrm>
            <a:off x="513589" y="6656871"/>
            <a:ext cx="2702091" cy="21602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5"/>
          <p:cNvSpPr txBox="1">
            <a:spLocks noGrp="1"/>
          </p:cNvSpPr>
          <p:nvPr>
            <p:ph type="sldNum" idx="12"/>
          </p:nvPr>
        </p:nvSpPr>
        <p:spPr>
          <a:xfrm>
            <a:off x="10416480" y="6658074"/>
            <a:ext cx="1165920" cy="21361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MX"/>
              <a:t>‹Nº›</a:t>
            </a:fld>
            <a:endParaRPr/>
          </a:p>
        </p:txBody>
      </p:sp>
      <p:sp>
        <p:nvSpPr>
          <p:cNvPr id="62" name="Google Shape;62;p15"/>
          <p:cNvSpPr txBox="1">
            <a:spLocks noGrp="1"/>
          </p:cNvSpPr>
          <p:nvPr>
            <p:ph type="ftr" idx="11"/>
          </p:nvPr>
        </p:nvSpPr>
        <p:spPr>
          <a:xfrm>
            <a:off x="5850880" y="6658074"/>
            <a:ext cx="1930400" cy="2136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26"/>
        <p:cNvGrpSpPr/>
        <p:nvPr/>
      </p:nvGrpSpPr>
      <p:grpSpPr>
        <a:xfrm>
          <a:off x="0" y="0"/>
          <a:ext cx="0" cy="0"/>
          <a:chOff x="0" y="0"/>
          <a:chExt cx="0" cy="0"/>
        </a:xfrm>
      </p:grpSpPr>
      <p:sp>
        <p:nvSpPr>
          <p:cNvPr id="27" name="Google Shape;27;p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
        <p:nvSpPr>
          <p:cNvPr id="28" name="Google Shape;28;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31" name="Google Shape;31;p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spcBef>
                <a:spcPts val="32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34" name="Google Shape;34;p7"/>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35" name="Google Shape;35;p7"/>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38" name="Google Shape;38;p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39" name="Google Shape;39;p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40" name="Google Shape;40;p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1" name="Google Shape;41;p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4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47" name="Google Shape;47;p11"/>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48" name="Google Shape;48;p11"/>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51" name="Google Shape;51;p12"/>
          <p:cNvSpPr>
            <a:spLocks noGrp="1"/>
          </p:cNvSpPr>
          <p:nvPr>
            <p:ph type="pic" idx="2"/>
          </p:nvPr>
        </p:nvSpPr>
        <p:spPr>
          <a:xfrm>
            <a:off x="2389717" y="612775"/>
            <a:ext cx="7315200" cy="4114800"/>
          </a:xfrm>
          <a:prstGeom prst="rect">
            <a:avLst/>
          </a:prstGeom>
          <a:noFill/>
          <a:ln>
            <a:noFill/>
          </a:ln>
        </p:spPr>
      </p:sp>
      <p:sp>
        <p:nvSpPr>
          <p:cNvPr id="52" name="Google Shape;52;p12"/>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p:nvPr/>
        </p:nvSpPr>
        <p:spPr>
          <a:xfrm>
            <a:off x="0" y="1"/>
            <a:ext cx="12192000" cy="620713"/>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1" name="Google Shape;11;p3"/>
          <p:cNvSpPr/>
          <p:nvPr/>
        </p:nvSpPr>
        <p:spPr>
          <a:xfrm rot="10800000">
            <a:off x="1" y="6308726"/>
            <a:ext cx="10513484" cy="549275"/>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p:txBody>
      </p:sp>
      <p:cxnSp>
        <p:nvCxnSpPr>
          <p:cNvPr id="12" name="Google Shape;12;p3"/>
          <p:cNvCxnSpPr/>
          <p:nvPr/>
        </p:nvCxnSpPr>
        <p:spPr>
          <a:xfrm>
            <a:off x="33868" y="6235700"/>
            <a:ext cx="8879417" cy="0"/>
          </a:xfrm>
          <a:prstGeom prst="straightConnector1">
            <a:avLst/>
          </a:prstGeom>
          <a:noFill/>
          <a:ln w="38100" cap="flat" cmpd="sng">
            <a:solidFill>
              <a:srgbClr val="FF0000"/>
            </a:solidFill>
            <a:prstDash val="solid"/>
            <a:round/>
            <a:headEnd type="none" w="med" len="med"/>
            <a:tailEnd type="none" w="med" len="med"/>
          </a:ln>
        </p:spPr>
      </p:cxnSp>
      <p:cxnSp>
        <p:nvCxnSpPr>
          <p:cNvPr id="13" name="Google Shape;13;p3"/>
          <p:cNvCxnSpPr/>
          <p:nvPr/>
        </p:nvCxnSpPr>
        <p:spPr>
          <a:xfrm>
            <a:off x="33868" y="6283325"/>
            <a:ext cx="8879417" cy="0"/>
          </a:xfrm>
          <a:prstGeom prst="straightConnector1">
            <a:avLst/>
          </a:prstGeom>
          <a:noFill/>
          <a:ln w="38100" cap="flat" cmpd="sng">
            <a:solidFill>
              <a:srgbClr val="006600"/>
            </a:solidFill>
            <a:prstDash val="solid"/>
            <a:round/>
            <a:headEnd type="none" w="med" len="med"/>
            <a:tailEnd type="none" w="med" len="med"/>
          </a:ln>
        </p:spPr>
      </p:cxnSp>
      <p:sp>
        <p:nvSpPr>
          <p:cNvPr id="14" name="Google Shape;14;p3"/>
          <p:cNvSpPr txBox="1">
            <a:spLocks noGrp="1"/>
          </p:cNvSpPr>
          <p:nvPr>
            <p:ph type="dt" idx="10"/>
          </p:nvPr>
        </p:nvSpPr>
        <p:spPr>
          <a:xfrm>
            <a:off x="513589" y="6656871"/>
            <a:ext cx="2702091" cy="21602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5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3"/>
          <p:cNvSpPr txBox="1">
            <a:spLocks noGrp="1"/>
          </p:cNvSpPr>
          <p:nvPr>
            <p:ph type="ftr" idx="11"/>
          </p:nvPr>
        </p:nvSpPr>
        <p:spPr>
          <a:xfrm>
            <a:off x="5850880" y="6658074"/>
            <a:ext cx="1930400" cy="21361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5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3"/>
          <p:cNvSpPr txBox="1">
            <a:spLocks noGrp="1"/>
          </p:cNvSpPr>
          <p:nvPr>
            <p:ph type="sldNum" idx="12"/>
          </p:nvPr>
        </p:nvSpPr>
        <p:spPr>
          <a:xfrm>
            <a:off x="10416480" y="6658074"/>
            <a:ext cx="1165920" cy="213618"/>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500" b="0" i="0" u="none" strike="noStrike" cap="none">
                <a:solidFill>
                  <a:schemeClr val="dk1"/>
                </a:solidFill>
                <a:latin typeface="Arial"/>
                <a:ea typeface="Arial"/>
                <a:cs typeface="Arial"/>
                <a:sym typeface="Arial"/>
              </a:defRPr>
            </a:lvl1pPr>
            <a:lvl2pPr marL="0" marR="0" lvl="1" indent="0" algn="ctr" rtl="0">
              <a:spcBef>
                <a:spcPts val="0"/>
              </a:spcBef>
              <a:buNone/>
              <a:defRPr sz="500" b="0" i="0" u="none" strike="noStrike" cap="none">
                <a:solidFill>
                  <a:schemeClr val="dk1"/>
                </a:solidFill>
                <a:latin typeface="Arial"/>
                <a:ea typeface="Arial"/>
                <a:cs typeface="Arial"/>
                <a:sym typeface="Arial"/>
              </a:defRPr>
            </a:lvl2pPr>
            <a:lvl3pPr marL="0" marR="0" lvl="2" indent="0" algn="ctr" rtl="0">
              <a:spcBef>
                <a:spcPts val="0"/>
              </a:spcBef>
              <a:buNone/>
              <a:defRPr sz="500" b="0" i="0" u="none" strike="noStrike" cap="none">
                <a:solidFill>
                  <a:schemeClr val="dk1"/>
                </a:solidFill>
                <a:latin typeface="Arial"/>
                <a:ea typeface="Arial"/>
                <a:cs typeface="Arial"/>
                <a:sym typeface="Arial"/>
              </a:defRPr>
            </a:lvl3pPr>
            <a:lvl4pPr marL="0" marR="0" lvl="3" indent="0" algn="ctr" rtl="0">
              <a:spcBef>
                <a:spcPts val="0"/>
              </a:spcBef>
              <a:buNone/>
              <a:defRPr sz="500" b="0" i="0" u="none" strike="noStrike" cap="none">
                <a:solidFill>
                  <a:schemeClr val="dk1"/>
                </a:solidFill>
                <a:latin typeface="Arial"/>
                <a:ea typeface="Arial"/>
                <a:cs typeface="Arial"/>
                <a:sym typeface="Arial"/>
              </a:defRPr>
            </a:lvl4pPr>
            <a:lvl5pPr marL="0" marR="0" lvl="4" indent="0" algn="ctr" rtl="0">
              <a:spcBef>
                <a:spcPts val="0"/>
              </a:spcBef>
              <a:buNone/>
              <a:defRPr sz="500" b="0" i="0" u="none" strike="noStrike" cap="none">
                <a:solidFill>
                  <a:schemeClr val="dk1"/>
                </a:solidFill>
                <a:latin typeface="Arial"/>
                <a:ea typeface="Arial"/>
                <a:cs typeface="Arial"/>
                <a:sym typeface="Arial"/>
              </a:defRPr>
            </a:lvl5pPr>
            <a:lvl6pPr marL="0" marR="0" lvl="5" indent="0" algn="ctr" rtl="0">
              <a:spcBef>
                <a:spcPts val="0"/>
              </a:spcBef>
              <a:buNone/>
              <a:defRPr sz="500" b="0" i="0" u="none" strike="noStrike" cap="none">
                <a:solidFill>
                  <a:schemeClr val="dk1"/>
                </a:solidFill>
                <a:latin typeface="Arial"/>
                <a:ea typeface="Arial"/>
                <a:cs typeface="Arial"/>
                <a:sym typeface="Arial"/>
              </a:defRPr>
            </a:lvl6pPr>
            <a:lvl7pPr marL="0" marR="0" lvl="6" indent="0" algn="ctr" rtl="0">
              <a:spcBef>
                <a:spcPts val="0"/>
              </a:spcBef>
              <a:buNone/>
              <a:defRPr sz="500" b="0" i="0" u="none" strike="noStrike" cap="none">
                <a:solidFill>
                  <a:schemeClr val="dk1"/>
                </a:solidFill>
                <a:latin typeface="Arial"/>
                <a:ea typeface="Arial"/>
                <a:cs typeface="Arial"/>
                <a:sym typeface="Arial"/>
              </a:defRPr>
            </a:lvl7pPr>
            <a:lvl8pPr marL="0" marR="0" lvl="7" indent="0" algn="ctr" rtl="0">
              <a:spcBef>
                <a:spcPts val="0"/>
              </a:spcBef>
              <a:buNone/>
              <a:defRPr sz="500" b="0" i="0" u="none" strike="noStrike" cap="none">
                <a:solidFill>
                  <a:schemeClr val="dk1"/>
                </a:solidFill>
                <a:latin typeface="Arial"/>
                <a:ea typeface="Arial"/>
                <a:cs typeface="Arial"/>
                <a:sym typeface="Arial"/>
              </a:defRPr>
            </a:lvl8pPr>
            <a:lvl9pPr marL="0" marR="0" lvl="8" indent="0" algn="ctr" rtl="0">
              <a:spcBef>
                <a:spcPts val="0"/>
              </a:spcBef>
              <a:buNone/>
              <a:defRPr sz="5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s-MX"/>
              <a:t>‹Nº›</a:t>
            </a:fld>
            <a:endParaRPr/>
          </a:p>
        </p:txBody>
      </p:sp>
      <p:pic>
        <p:nvPicPr>
          <p:cNvPr id="17" name="Google Shape;17;p3"/>
          <p:cNvPicPr preferRelativeResize="0"/>
          <p:nvPr/>
        </p:nvPicPr>
        <p:blipFill rotWithShape="1">
          <a:blip r:embed="rId14">
            <a:alphaModFix/>
          </a:blip>
          <a:srcRect/>
          <a:stretch/>
        </p:blipFill>
        <p:spPr>
          <a:xfrm>
            <a:off x="8933619" y="5981170"/>
            <a:ext cx="2976000" cy="57644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
          <p:cNvSpPr txBox="1">
            <a:spLocks noGrp="1"/>
          </p:cNvSpPr>
          <p:nvPr>
            <p:ph type="ftr" idx="11"/>
          </p:nvPr>
        </p:nvSpPr>
        <p:spPr>
          <a:xfrm>
            <a:off x="5850880" y="5662451"/>
            <a:ext cx="1930400" cy="21361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MX" b="1"/>
              <a:t>CÓDIGO: </a:t>
            </a:r>
            <a:r>
              <a:rPr lang="es-MX"/>
              <a:t>GDI.3.1.004</a:t>
            </a:r>
            <a:endParaRPr/>
          </a:p>
        </p:txBody>
      </p:sp>
      <p:sp>
        <p:nvSpPr>
          <p:cNvPr id="70" name="Google Shape;70;p1"/>
          <p:cNvSpPr txBox="1">
            <a:spLocks noGrp="1"/>
          </p:cNvSpPr>
          <p:nvPr>
            <p:ph type="sldNum" idx="12"/>
          </p:nvPr>
        </p:nvSpPr>
        <p:spPr>
          <a:xfrm>
            <a:off x="10416480" y="5662451"/>
            <a:ext cx="1165920" cy="21361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MX" b="1"/>
              <a:t>VERSIÓN: </a:t>
            </a:r>
            <a:r>
              <a:rPr lang="es-MX"/>
              <a:t>1.0</a:t>
            </a:r>
            <a:endParaRPr/>
          </a:p>
        </p:txBody>
      </p:sp>
      <p:sp>
        <p:nvSpPr>
          <p:cNvPr id="71" name="Google Shape;71;p1"/>
          <p:cNvSpPr txBox="1"/>
          <p:nvPr/>
        </p:nvSpPr>
        <p:spPr>
          <a:xfrm>
            <a:off x="1676400" y="1010175"/>
            <a:ext cx="9614100" cy="249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rPr>
              <a:t>UNIVERSIDAD DE LAS FUERZAS ARMADAS “ESPE”</a:t>
            </a:r>
            <a:br>
              <a:rPr lang="es-MX" sz="2400" b="1" i="0" u="none" strike="noStrike" cap="none">
                <a:solidFill>
                  <a:schemeClr val="dk1"/>
                </a:solidFill>
              </a:rPr>
            </a:br>
            <a:r>
              <a:rPr lang="es-MX" sz="2000" b="1" i="0" u="none" strike="noStrike" cap="none">
                <a:solidFill>
                  <a:schemeClr val="dk1"/>
                </a:solidFill>
              </a:rPr>
              <a:t>DEPARTAMENTO DE </a:t>
            </a:r>
            <a:r>
              <a:rPr lang="es-MX" sz="2000" b="1">
                <a:solidFill>
                  <a:schemeClr val="dk1"/>
                </a:solidFill>
              </a:rPr>
              <a:t>CIENCIAS DE LA VIDA Y AGRICULTURA</a:t>
            </a:r>
            <a:endParaRPr/>
          </a:p>
          <a:p>
            <a:pPr marL="0" marR="0" lvl="0" indent="0" algn="ctr" rtl="0">
              <a:spcBef>
                <a:spcPts val="0"/>
              </a:spcBef>
              <a:spcAft>
                <a:spcPts val="0"/>
              </a:spcAft>
              <a:buNone/>
            </a:pPr>
            <a:endParaRPr sz="2000" b="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2000" b="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MX" sz="2400" b="1">
                <a:solidFill>
                  <a:schemeClr val="dk1"/>
                </a:solidFill>
              </a:rPr>
              <a:t>Aislamiento e identificación de bacterias potenciales que degradan Alfa-cipermetrina y Dimetoato de suelos agrícolas con cultivos de arroz (Oryza sativa L) en la provincia de Los Ríos</a:t>
            </a:r>
            <a:endParaRPr sz="2400" i="0" u="none" strike="noStrike" cap="none">
              <a:solidFill>
                <a:schemeClr val="dk1"/>
              </a:solidFill>
            </a:endParaRPr>
          </a:p>
        </p:txBody>
      </p:sp>
      <p:sp>
        <p:nvSpPr>
          <p:cNvPr id="72" name="Google Shape;72;p1"/>
          <p:cNvSpPr txBox="1"/>
          <p:nvPr/>
        </p:nvSpPr>
        <p:spPr>
          <a:xfrm>
            <a:off x="2685699" y="3956275"/>
            <a:ext cx="5872800" cy="1262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900" b="1">
                <a:solidFill>
                  <a:schemeClr val="dk1"/>
                </a:solidFill>
              </a:rPr>
              <a:t>Autores</a:t>
            </a:r>
            <a:r>
              <a:rPr lang="es-MX" sz="1900" b="1" i="0" u="none" strike="noStrike" cap="none">
                <a:solidFill>
                  <a:schemeClr val="dk1"/>
                </a:solidFill>
              </a:rPr>
              <a:t>:	Andrade Lugo Nicol</a:t>
            </a:r>
            <a:r>
              <a:rPr lang="es-MX" sz="1900" b="1">
                <a:solidFill>
                  <a:schemeClr val="dk1"/>
                </a:solidFill>
              </a:rPr>
              <a:t>e Carolina</a:t>
            </a:r>
            <a:endParaRPr sz="1900" b="1">
              <a:solidFill>
                <a:schemeClr val="dk1"/>
              </a:solidFill>
            </a:endParaRPr>
          </a:p>
          <a:p>
            <a:pPr marL="914400" marR="0" lvl="0" indent="457200" algn="l" rtl="0">
              <a:spcBef>
                <a:spcPts val="0"/>
              </a:spcBef>
              <a:spcAft>
                <a:spcPts val="0"/>
              </a:spcAft>
              <a:buNone/>
            </a:pPr>
            <a:r>
              <a:rPr lang="es-MX" sz="1900" b="1">
                <a:solidFill>
                  <a:schemeClr val="dk1"/>
                </a:solidFill>
              </a:rPr>
              <a:t>Mena Jacho Stephany de los Ángeles</a:t>
            </a:r>
            <a:r>
              <a:rPr lang="es-MX" sz="1900" b="1" i="0" u="none" strike="noStrike" cap="none">
                <a:solidFill>
                  <a:schemeClr val="dk1"/>
                </a:solidFill>
              </a:rPr>
              <a:t> </a:t>
            </a:r>
            <a:endParaRPr sz="1900"/>
          </a:p>
          <a:p>
            <a:pPr marL="0" marR="0" lvl="0" indent="0" algn="l" rtl="0">
              <a:spcBef>
                <a:spcPts val="0"/>
              </a:spcBef>
              <a:spcAft>
                <a:spcPts val="0"/>
              </a:spcAft>
              <a:buNone/>
            </a:pPr>
            <a:endParaRPr sz="1900" b="1">
              <a:solidFill>
                <a:schemeClr val="dk1"/>
              </a:solidFill>
            </a:endParaRPr>
          </a:p>
          <a:p>
            <a:pPr marL="0" marR="0" lvl="0" indent="0" algn="l" rtl="0">
              <a:spcBef>
                <a:spcPts val="0"/>
              </a:spcBef>
              <a:spcAft>
                <a:spcPts val="0"/>
              </a:spcAft>
              <a:buNone/>
            </a:pPr>
            <a:r>
              <a:rPr lang="es-MX" sz="1900" b="1">
                <a:solidFill>
                  <a:schemeClr val="dk1"/>
                </a:solidFill>
              </a:rPr>
              <a:t>Tutor:		Jaffer Gooty Ph. D.</a:t>
            </a:r>
            <a:endParaRPr sz="1900"/>
          </a:p>
        </p:txBody>
      </p:sp>
      <p:pic>
        <p:nvPicPr>
          <p:cNvPr id="73" name="Google Shape;73;p1"/>
          <p:cNvPicPr preferRelativeResize="0"/>
          <p:nvPr/>
        </p:nvPicPr>
        <p:blipFill>
          <a:blip r:embed="rId3">
            <a:alphaModFix/>
          </a:blip>
          <a:stretch>
            <a:fillRect/>
          </a:stretch>
        </p:blipFill>
        <p:spPr>
          <a:xfrm>
            <a:off x="10520575" y="259675"/>
            <a:ext cx="1644075" cy="1639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gea249a3b00_0_18"/>
          <p:cNvPicPr preferRelativeResize="0"/>
          <p:nvPr/>
        </p:nvPicPr>
        <p:blipFill>
          <a:blip r:embed="rId3">
            <a:alphaModFix/>
          </a:blip>
          <a:stretch>
            <a:fillRect/>
          </a:stretch>
        </p:blipFill>
        <p:spPr>
          <a:xfrm>
            <a:off x="971350" y="2480700"/>
            <a:ext cx="3320232" cy="2490174"/>
          </a:xfrm>
          <a:prstGeom prst="rect">
            <a:avLst/>
          </a:prstGeom>
          <a:noFill/>
          <a:ln>
            <a:noFill/>
          </a:ln>
        </p:spPr>
      </p:pic>
      <p:graphicFrame>
        <p:nvGraphicFramePr>
          <p:cNvPr id="230" name="Google Shape;230;gea249a3b00_0_18"/>
          <p:cNvGraphicFramePr/>
          <p:nvPr/>
        </p:nvGraphicFramePr>
        <p:xfrm>
          <a:off x="7834825" y="4023525"/>
          <a:ext cx="3000000" cy="3000000"/>
        </p:xfrm>
        <a:graphic>
          <a:graphicData uri="http://schemas.openxmlformats.org/drawingml/2006/table">
            <a:tbl>
              <a:tblPr>
                <a:noFill/>
                <a:tableStyleId>{9746B5FA-F231-4F02-AB60-6C1BB26F7776}</a:tableStyleId>
              </a:tblPr>
              <a:tblGrid>
                <a:gridCol w="1700425">
                  <a:extLst>
                    <a:ext uri="{9D8B030D-6E8A-4147-A177-3AD203B41FA5}">
                      <a16:colId xmlns:a16="http://schemas.microsoft.com/office/drawing/2014/main" val="20000"/>
                    </a:ext>
                  </a:extLst>
                </a:gridCol>
                <a:gridCol w="1700425">
                  <a:extLst>
                    <a:ext uri="{9D8B030D-6E8A-4147-A177-3AD203B41FA5}">
                      <a16:colId xmlns:a16="http://schemas.microsoft.com/office/drawing/2014/main" val="20001"/>
                    </a:ext>
                  </a:extLst>
                </a:gridCol>
              </a:tblGrid>
              <a:tr h="573225">
                <a:tc>
                  <a:txBody>
                    <a:bodyPr/>
                    <a:lstStyle/>
                    <a:p>
                      <a:pPr marL="0" lvl="0" indent="0" algn="ctr" rtl="0">
                        <a:spcBef>
                          <a:spcPts val="0"/>
                        </a:spcBef>
                        <a:spcAft>
                          <a:spcPts val="0"/>
                        </a:spcAft>
                        <a:buNone/>
                      </a:pPr>
                      <a:r>
                        <a:rPr lang="es-MX"/>
                        <a:t>Plaguicida</a:t>
                      </a:r>
                      <a:endParaRPr/>
                    </a:p>
                  </a:txBody>
                  <a:tcPr marL="91425" marR="91425" marT="91425" marB="91425" anchor="ctr">
                    <a:lnL w="19050" cap="flat" cmpd="sng">
                      <a:solidFill>
                        <a:srgbClr val="134F5C"/>
                      </a:solidFill>
                      <a:prstDash val="solid"/>
                      <a:round/>
                      <a:headEnd type="none" w="sm" len="sm"/>
                      <a:tailEnd type="none" w="sm" len="sm"/>
                    </a:lnL>
                    <a:lnR w="19050" cap="flat" cmpd="sng">
                      <a:solidFill>
                        <a:srgbClr val="134F5C"/>
                      </a:solidFill>
                      <a:prstDash val="solid"/>
                      <a:round/>
                      <a:headEnd type="none" w="sm" len="sm"/>
                      <a:tailEnd type="none" w="sm" len="sm"/>
                    </a:lnR>
                    <a:lnT w="19050" cap="flat" cmpd="sng">
                      <a:solidFill>
                        <a:srgbClr val="134F5C"/>
                      </a:solidFill>
                      <a:prstDash val="solid"/>
                      <a:round/>
                      <a:headEnd type="none" w="sm" len="sm"/>
                      <a:tailEnd type="none" w="sm" len="sm"/>
                    </a:lnT>
                    <a:lnB w="19050" cap="flat" cmpd="sng">
                      <a:solidFill>
                        <a:srgbClr val="134F5C"/>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s-MX"/>
                        <a:t>Longitud de onda</a:t>
                      </a:r>
                      <a:endParaRPr/>
                    </a:p>
                  </a:txBody>
                  <a:tcPr marL="91425" marR="91425" marT="91425" marB="91425" anchor="ctr">
                    <a:lnL w="19050" cap="flat" cmpd="sng">
                      <a:solidFill>
                        <a:srgbClr val="134F5C"/>
                      </a:solidFill>
                      <a:prstDash val="solid"/>
                      <a:round/>
                      <a:headEnd type="none" w="sm" len="sm"/>
                      <a:tailEnd type="none" w="sm" len="sm"/>
                    </a:lnL>
                    <a:lnR w="19050" cap="flat" cmpd="sng">
                      <a:solidFill>
                        <a:srgbClr val="134F5C"/>
                      </a:solidFill>
                      <a:prstDash val="solid"/>
                      <a:round/>
                      <a:headEnd type="none" w="sm" len="sm"/>
                      <a:tailEnd type="none" w="sm" len="sm"/>
                    </a:lnR>
                    <a:lnT w="19050" cap="flat" cmpd="sng">
                      <a:solidFill>
                        <a:srgbClr val="134F5C"/>
                      </a:solidFill>
                      <a:prstDash val="solid"/>
                      <a:round/>
                      <a:headEnd type="none" w="sm" len="sm"/>
                      <a:tailEnd type="none" w="sm" len="sm"/>
                    </a:lnT>
                    <a:lnB w="19050" cap="flat" cmpd="sng">
                      <a:solidFill>
                        <a:srgbClr val="134F5C"/>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372600">
                <a:tc>
                  <a:txBody>
                    <a:bodyPr/>
                    <a:lstStyle/>
                    <a:p>
                      <a:pPr marL="0" lvl="0" indent="0" algn="ctr" rtl="0">
                        <a:spcBef>
                          <a:spcPts val="0"/>
                        </a:spcBef>
                        <a:spcAft>
                          <a:spcPts val="0"/>
                        </a:spcAft>
                        <a:buNone/>
                      </a:pPr>
                      <a:r>
                        <a:rPr lang="es-MX"/>
                        <a:t>Alfacipermetrina</a:t>
                      </a:r>
                      <a:endParaRPr/>
                    </a:p>
                  </a:txBody>
                  <a:tcPr marL="91425" marR="91425" marT="91425" marB="91425" anchor="ctr">
                    <a:lnL w="9525" cap="flat" cmpd="sng">
                      <a:solidFill>
                        <a:srgbClr val="134F5C"/>
                      </a:solidFill>
                      <a:prstDash val="solid"/>
                      <a:round/>
                      <a:headEnd type="none" w="sm" len="sm"/>
                      <a:tailEnd type="none" w="sm" len="sm"/>
                    </a:lnL>
                    <a:lnR w="9525" cap="flat" cmpd="sng">
                      <a:solidFill>
                        <a:srgbClr val="134F5C"/>
                      </a:solidFill>
                      <a:prstDash val="solid"/>
                      <a:round/>
                      <a:headEnd type="none" w="sm" len="sm"/>
                      <a:tailEnd type="none" w="sm" len="sm"/>
                    </a:lnR>
                    <a:lnT w="19050" cap="flat" cmpd="sng">
                      <a:solidFill>
                        <a:srgbClr val="134F5C"/>
                      </a:solidFill>
                      <a:prstDash val="solid"/>
                      <a:round/>
                      <a:headEnd type="none" w="sm" len="sm"/>
                      <a:tailEnd type="none" w="sm" len="sm"/>
                    </a:lnT>
                    <a:lnB w="9525" cap="flat" cmpd="sng">
                      <a:solidFill>
                        <a:srgbClr val="134F5C"/>
                      </a:solidFill>
                      <a:prstDash val="solid"/>
                      <a:round/>
                      <a:headEnd type="none" w="sm" len="sm"/>
                      <a:tailEnd type="none" w="sm" len="sm"/>
                    </a:lnB>
                  </a:tcPr>
                </a:tc>
                <a:tc>
                  <a:txBody>
                    <a:bodyPr/>
                    <a:lstStyle/>
                    <a:p>
                      <a:pPr marL="0" lvl="0" indent="0" algn="ctr" rtl="0">
                        <a:spcBef>
                          <a:spcPts val="0"/>
                        </a:spcBef>
                        <a:spcAft>
                          <a:spcPts val="0"/>
                        </a:spcAft>
                        <a:buNone/>
                      </a:pPr>
                      <a:r>
                        <a:rPr lang="es-MX"/>
                        <a:t>168 nm</a:t>
                      </a:r>
                      <a:endParaRPr/>
                    </a:p>
                  </a:txBody>
                  <a:tcPr marL="91425" marR="91425" marT="91425" marB="91425" anchor="ctr">
                    <a:lnL w="9525" cap="flat" cmpd="sng">
                      <a:solidFill>
                        <a:srgbClr val="134F5C"/>
                      </a:solidFill>
                      <a:prstDash val="solid"/>
                      <a:round/>
                      <a:headEnd type="none" w="sm" len="sm"/>
                      <a:tailEnd type="none" w="sm" len="sm"/>
                    </a:lnL>
                    <a:lnR w="9525" cap="flat" cmpd="sng">
                      <a:solidFill>
                        <a:srgbClr val="134F5C"/>
                      </a:solidFill>
                      <a:prstDash val="solid"/>
                      <a:round/>
                      <a:headEnd type="none" w="sm" len="sm"/>
                      <a:tailEnd type="none" w="sm" len="sm"/>
                    </a:lnR>
                    <a:lnT w="19050" cap="flat" cmpd="sng">
                      <a:solidFill>
                        <a:srgbClr val="134F5C"/>
                      </a:solidFill>
                      <a:prstDash val="solid"/>
                      <a:round/>
                      <a:headEnd type="none" w="sm" len="sm"/>
                      <a:tailEnd type="none" w="sm" len="sm"/>
                    </a:lnT>
                    <a:lnB w="9525" cap="flat" cmpd="sng">
                      <a:solidFill>
                        <a:srgbClr val="134F5C"/>
                      </a:solidFill>
                      <a:prstDash val="solid"/>
                      <a:round/>
                      <a:headEnd type="none" w="sm" len="sm"/>
                      <a:tailEnd type="none" w="sm" len="sm"/>
                    </a:lnB>
                  </a:tcPr>
                </a:tc>
                <a:extLst>
                  <a:ext uri="{0D108BD9-81ED-4DB2-BD59-A6C34878D82A}">
                    <a16:rowId xmlns:a16="http://schemas.microsoft.com/office/drawing/2014/main" val="10001"/>
                  </a:ext>
                </a:extLst>
              </a:tr>
              <a:tr h="372600">
                <a:tc>
                  <a:txBody>
                    <a:bodyPr/>
                    <a:lstStyle/>
                    <a:p>
                      <a:pPr marL="0" lvl="0" indent="0" algn="ctr" rtl="0">
                        <a:spcBef>
                          <a:spcPts val="0"/>
                        </a:spcBef>
                        <a:spcAft>
                          <a:spcPts val="0"/>
                        </a:spcAft>
                        <a:buNone/>
                      </a:pPr>
                      <a:r>
                        <a:rPr lang="es-MX"/>
                        <a:t>Dimetoato</a:t>
                      </a:r>
                      <a:endParaRPr/>
                    </a:p>
                  </a:txBody>
                  <a:tcPr marL="91425" marR="91425" marT="91425" marB="91425" anchor="ctr">
                    <a:lnL w="9525" cap="flat" cmpd="sng">
                      <a:solidFill>
                        <a:srgbClr val="134F5C"/>
                      </a:solidFill>
                      <a:prstDash val="solid"/>
                      <a:round/>
                      <a:headEnd type="none" w="sm" len="sm"/>
                      <a:tailEnd type="none" w="sm" len="sm"/>
                    </a:lnL>
                    <a:lnR w="9525" cap="flat" cmpd="sng">
                      <a:solidFill>
                        <a:srgbClr val="134F5C"/>
                      </a:solidFill>
                      <a:prstDash val="solid"/>
                      <a:round/>
                      <a:headEnd type="none" w="sm" len="sm"/>
                      <a:tailEnd type="none" w="sm" len="sm"/>
                    </a:lnR>
                    <a:lnT w="9525" cap="flat" cmpd="sng">
                      <a:solidFill>
                        <a:srgbClr val="134F5C"/>
                      </a:solidFill>
                      <a:prstDash val="solid"/>
                      <a:round/>
                      <a:headEnd type="none" w="sm" len="sm"/>
                      <a:tailEnd type="none" w="sm" len="sm"/>
                    </a:lnT>
                    <a:lnB w="9525" cap="flat" cmpd="sng">
                      <a:solidFill>
                        <a:srgbClr val="134F5C"/>
                      </a:solidFill>
                      <a:prstDash val="solid"/>
                      <a:round/>
                      <a:headEnd type="none" w="sm" len="sm"/>
                      <a:tailEnd type="none" w="sm" len="sm"/>
                    </a:lnB>
                  </a:tcPr>
                </a:tc>
                <a:tc>
                  <a:txBody>
                    <a:bodyPr/>
                    <a:lstStyle/>
                    <a:p>
                      <a:pPr marL="0" lvl="0" indent="0" algn="ctr" rtl="0">
                        <a:spcBef>
                          <a:spcPts val="0"/>
                        </a:spcBef>
                        <a:spcAft>
                          <a:spcPts val="0"/>
                        </a:spcAft>
                        <a:buNone/>
                      </a:pPr>
                      <a:r>
                        <a:rPr lang="es-MX"/>
                        <a:t>290 nm</a:t>
                      </a:r>
                      <a:endParaRPr/>
                    </a:p>
                  </a:txBody>
                  <a:tcPr marL="91425" marR="91425" marT="91425" marB="91425" anchor="ctr">
                    <a:lnL w="9525" cap="flat" cmpd="sng">
                      <a:solidFill>
                        <a:srgbClr val="134F5C"/>
                      </a:solidFill>
                      <a:prstDash val="solid"/>
                      <a:round/>
                      <a:headEnd type="none" w="sm" len="sm"/>
                      <a:tailEnd type="none" w="sm" len="sm"/>
                    </a:lnL>
                    <a:lnR w="9525" cap="flat" cmpd="sng">
                      <a:solidFill>
                        <a:srgbClr val="134F5C"/>
                      </a:solidFill>
                      <a:prstDash val="solid"/>
                      <a:round/>
                      <a:headEnd type="none" w="sm" len="sm"/>
                      <a:tailEnd type="none" w="sm" len="sm"/>
                    </a:lnR>
                    <a:lnT w="9525" cap="flat" cmpd="sng">
                      <a:solidFill>
                        <a:srgbClr val="134F5C"/>
                      </a:solidFill>
                      <a:prstDash val="solid"/>
                      <a:round/>
                      <a:headEnd type="none" w="sm" len="sm"/>
                      <a:tailEnd type="none" w="sm" len="sm"/>
                    </a:lnT>
                    <a:lnB w="9525" cap="flat" cmpd="sng">
                      <a:solidFill>
                        <a:srgbClr val="134F5C"/>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31" name="Google Shape;231;gea249a3b00_0_18"/>
          <p:cNvSpPr/>
          <p:nvPr/>
        </p:nvSpPr>
        <p:spPr>
          <a:xfrm>
            <a:off x="8291150" y="1726900"/>
            <a:ext cx="2488200" cy="437400"/>
          </a:xfrm>
          <a:prstGeom prst="rect">
            <a:avLst/>
          </a:prstGeom>
          <a:solidFill>
            <a:schemeClr val="accent1"/>
          </a:solidFill>
          <a:ln w="19050"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a:t>Crecimiento 18-24 horas</a:t>
            </a:r>
            <a:endParaRPr sz="1500"/>
          </a:p>
        </p:txBody>
      </p:sp>
      <p:sp>
        <p:nvSpPr>
          <p:cNvPr id="232" name="Google Shape;232;gea249a3b00_0_18"/>
          <p:cNvSpPr/>
          <p:nvPr/>
        </p:nvSpPr>
        <p:spPr>
          <a:xfrm>
            <a:off x="8292125" y="3305485"/>
            <a:ext cx="2488200" cy="437400"/>
          </a:xfrm>
          <a:prstGeom prst="rect">
            <a:avLst/>
          </a:prstGeom>
          <a:solidFill>
            <a:schemeClr val="accent1"/>
          </a:solidFill>
          <a:ln w="19050"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a:t>Degradación 96 horas</a:t>
            </a:r>
            <a:endParaRPr sz="1500"/>
          </a:p>
        </p:txBody>
      </p:sp>
      <p:sp>
        <p:nvSpPr>
          <p:cNvPr id="233" name="Google Shape;233;gea249a3b00_0_18"/>
          <p:cNvSpPr/>
          <p:nvPr/>
        </p:nvSpPr>
        <p:spPr>
          <a:xfrm>
            <a:off x="1250125" y="1811560"/>
            <a:ext cx="2667600" cy="437400"/>
          </a:xfrm>
          <a:prstGeom prst="rect">
            <a:avLst/>
          </a:prstGeom>
          <a:solidFill>
            <a:schemeClr val="accent1"/>
          </a:solidFill>
          <a:ln w="19050"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a:t>Siembra medio líquido MSM</a:t>
            </a:r>
            <a:endParaRPr sz="1500"/>
          </a:p>
        </p:txBody>
      </p:sp>
      <p:pic>
        <p:nvPicPr>
          <p:cNvPr id="234" name="Google Shape;234;gea249a3b00_0_18"/>
          <p:cNvPicPr preferRelativeResize="0"/>
          <p:nvPr/>
        </p:nvPicPr>
        <p:blipFill>
          <a:blip r:embed="rId4">
            <a:alphaModFix/>
          </a:blip>
          <a:stretch>
            <a:fillRect/>
          </a:stretch>
        </p:blipFill>
        <p:spPr>
          <a:xfrm rot="-2700056">
            <a:off x="5701296" y="3041445"/>
            <a:ext cx="650533" cy="625809"/>
          </a:xfrm>
          <a:prstGeom prst="rect">
            <a:avLst/>
          </a:prstGeom>
          <a:noFill/>
          <a:ln>
            <a:noFill/>
          </a:ln>
        </p:spPr>
      </p:pic>
      <p:sp>
        <p:nvSpPr>
          <p:cNvPr id="235" name="Google Shape;235;gea249a3b00_0_18"/>
          <p:cNvSpPr txBox="1"/>
          <p:nvPr/>
        </p:nvSpPr>
        <p:spPr>
          <a:xfrm>
            <a:off x="8958150" y="2412375"/>
            <a:ext cx="1170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MX" sz="1800"/>
              <a:t>600 nm</a:t>
            </a:r>
            <a:endParaRPr sz="1800"/>
          </a:p>
        </p:txBody>
      </p:sp>
      <p:sp>
        <p:nvSpPr>
          <p:cNvPr id="236" name="Google Shape;236;gea249a3b00_0_18"/>
          <p:cNvSpPr txBox="1"/>
          <p:nvPr/>
        </p:nvSpPr>
        <p:spPr>
          <a:xfrm>
            <a:off x="162100" y="552450"/>
            <a:ext cx="12111900" cy="615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s-MX" sz="2800" b="1">
                <a:solidFill>
                  <a:schemeClr val="dk1"/>
                </a:solidFill>
              </a:rPr>
              <a:t>Evaluación del potencial degradador de las bacterias seleccionadas</a:t>
            </a:r>
            <a:endParaRPr sz="2400" b="1">
              <a:solidFill>
                <a:schemeClr val="dk1"/>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e8f2dcd405_0_15"/>
          <p:cNvSpPr txBox="1">
            <a:spLocks noGrp="1"/>
          </p:cNvSpPr>
          <p:nvPr>
            <p:ph type="title"/>
          </p:nvPr>
        </p:nvSpPr>
        <p:spPr>
          <a:xfrm>
            <a:off x="609600" y="274650"/>
            <a:ext cx="4867500" cy="561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MX" sz="2800" i="0">
                <a:solidFill>
                  <a:schemeClr val="dk1"/>
                </a:solidFill>
              </a:rPr>
              <a:t>Análisis estadístico</a:t>
            </a:r>
            <a:endParaRPr sz="2400" i="0">
              <a:solidFill>
                <a:schemeClr val="dk1"/>
              </a:solidFill>
              <a:latin typeface="Times New Roman"/>
              <a:ea typeface="Times New Roman"/>
              <a:cs typeface="Times New Roman"/>
              <a:sym typeface="Times New Roman"/>
            </a:endParaRPr>
          </a:p>
        </p:txBody>
      </p:sp>
      <p:graphicFrame>
        <p:nvGraphicFramePr>
          <p:cNvPr id="242" name="Google Shape;242;ge8f2dcd405_0_15"/>
          <p:cNvGraphicFramePr/>
          <p:nvPr/>
        </p:nvGraphicFramePr>
        <p:xfrm>
          <a:off x="398600" y="2636850"/>
          <a:ext cx="3000000" cy="3000000"/>
        </p:xfrm>
        <a:graphic>
          <a:graphicData uri="http://schemas.openxmlformats.org/drawingml/2006/table">
            <a:tbl>
              <a:tblPr>
                <a:noFill/>
                <a:tableStyleId>{D6BCB165-0E40-41C3-A724-9E6F5C1B6B82}</a:tableStyleId>
              </a:tblPr>
              <a:tblGrid>
                <a:gridCol w="1769025">
                  <a:extLst>
                    <a:ext uri="{9D8B030D-6E8A-4147-A177-3AD203B41FA5}">
                      <a16:colId xmlns:a16="http://schemas.microsoft.com/office/drawing/2014/main" val="20000"/>
                    </a:ext>
                  </a:extLst>
                </a:gridCol>
                <a:gridCol w="1769025">
                  <a:extLst>
                    <a:ext uri="{9D8B030D-6E8A-4147-A177-3AD203B41FA5}">
                      <a16:colId xmlns:a16="http://schemas.microsoft.com/office/drawing/2014/main" val="20001"/>
                    </a:ext>
                  </a:extLst>
                </a:gridCol>
                <a:gridCol w="1777600">
                  <a:extLst>
                    <a:ext uri="{9D8B030D-6E8A-4147-A177-3AD203B41FA5}">
                      <a16:colId xmlns:a16="http://schemas.microsoft.com/office/drawing/2014/main" val="20002"/>
                    </a:ext>
                  </a:extLst>
                </a:gridCol>
              </a:tblGrid>
              <a:tr h="526125">
                <a:tc>
                  <a:txBody>
                    <a:bodyPr/>
                    <a:lstStyle/>
                    <a:p>
                      <a:pPr marL="0" lvl="0" indent="0" algn="l" rtl="0">
                        <a:lnSpc>
                          <a:spcPct val="100000"/>
                        </a:lnSpc>
                        <a:spcBef>
                          <a:spcPts val="0"/>
                        </a:spcBef>
                        <a:spcAft>
                          <a:spcPts val="1200"/>
                        </a:spcAft>
                        <a:buNone/>
                      </a:pPr>
                      <a:r>
                        <a:rPr lang="es-MX" sz="1500"/>
                        <a:t> </a:t>
                      </a:r>
                      <a:endParaRPr sz="1500"/>
                    </a:p>
                  </a:txBody>
                  <a:tcPr marL="68575" marR="68575" marT="91425" marB="91425">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accent1"/>
                    </a:solidFill>
                  </a:tcPr>
                </a:tc>
                <a:tc>
                  <a:txBody>
                    <a:bodyPr/>
                    <a:lstStyle/>
                    <a:p>
                      <a:pPr marL="0" lvl="0" indent="0" algn="ctr" rtl="0">
                        <a:lnSpc>
                          <a:spcPct val="100000"/>
                        </a:lnSpc>
                        <a:spcBef>
                          <a:spcPts val="0"/>
                        </a:spcBef>
                        <a:spcAft>
                          <a:spcPts val="0"/>
                        </a:spcAft>
                        <a:buNone/>
                      </a:pPr>
                      <a:r>
                        <a:rPr lang="es-MX" sz="1500" b="1"/>
                        <a:t>Factores</a:t>
                      </a:r>
                      <a:endParaRPr sz="1500" b="1"/>
                    </a:p>
                  </a:txBody>
                  <a:tcPr marL="68575" marR="68575" marT="91425" marB="91425" anchor="ct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accent1"/>
                    </a:solidFill>
                  </a:tcPr>
                </a:tc>
                <a:tc>
                  <a:txBody>
                    <a:bodyPr/>
                    <a:lstStyle/>
                    <a:p>
                      <a:pPr marL="0" lvl="0" indent="0" algn="ctr" rtl="0">
                        <a:lnSpc>
                          <a:spcPct val="100000"/>
                        </a:lnSpc>
                        <a:spcBef>
                          <a:spcPts val="0"/>
                        </a:spcBef>
                        <a:spcAft>
                          <a:spcPts val="0"/>
                        </a:spcAft>
                        <a:buNone/>
                      </a:pPr>
                      <a:r>
                        <a:rPr lang="es-MX" sz="1500" b="1"/>
                        <a:t>Niveles</a:t>
                      </a:r>
                      <a:endParaRPr sz="1500" b="1"/>
                    </a:p>
                  </a:txBody>
                  <a:tcPr marL="68575" marR="68575" marT="91425" marB="91425" anchor="ct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903425">
                <a:tc>
                  <a:txBody>
                    <a:bodyPr/>
                    <a:lstStyle/>
                    <a:p>
                      <a:pPr marL="0" lvl="0" indent="0" algn="l" rtl="0">
                        <a:lnSpc>
                          <a:spcPct val="100000"/>
                        </a:lnSpc>
                        <a:spcBef>
                          <a:spcPts val="0"/>
                        </a:spcBef>
                        <a:spcAft>
                          <a:spcPts val="0"/>
                        </a:spcAft>
                        <a:buNone/>
                      </a:pPr>
                      <a:r>
                        <a:rPr lang="es-MX" sz="1500" b="1"/>
                        <a:t>Parcela Principal</a:t>
                      </a:r>
                      <a:endParaRPr sz="1500" b="1"/>
                    </a:p>
                  </a:txBody>
                  <a:tcPr marL="68575" marR="68575" marT="91425" marB="91425">
                    <a:lnT w="19050" cap="flat" cmpd="sng">
                      <a:solidFill>
                        <a:srgbClr val="000000"/>
                      </a:solidFill>
                      <a:prstDash val="solid"/>
                      <a:round/>
                      <a:headEnd type="none" w="sm" len="sm"/>
                      <a:tailEnd type="none" w="sm" len="sm"/>
                    </a:lnT>
                  </a:tcPr>
                </a:tc>
                <a:tc>
                  <a:txBody>
                    <a:bodyPr/>
                    <a:lstStyle/>
                    <a:p>
                      <a:pPr marL="0" lvl="0" indent="0" algn="l" rtl="0">
                        <a:lnSpc>
                          <a:spcPct val="100000"/>
                        </a:lnSpc>
                        <a:spcBef>
                          <a:spcPts val="0"/>
                        </a:spcBef>
                        <a:spcAft>
                          <a:spcPts val="0"/>
                        </a:spcAft>
                        <a:buNone/>
                      </a:pPr>
                      <a:r>
                        <a:rPr lang="es-MX" sz="1500"/>
                        <a:t>Plaguicida</a:t>
                      </a:r>
                      <a:endParaRPr sz="1500"/>
                    </a:p>
                  </a:txBody>
                  <a:tcPr marL="68575" marR="68575" marT="91425" marB="91425">
                    <a:lnT w="19050" cap="flat" cmpd="sng">
                      <a:solidFill>
                        <a:srgbClr val="000000"/>
                      </a:solidFill>
                      <a:prstDash val="solid"/>
                      <a:round/>
                      <a:headEnd type="none" w="sm" len="sm"/>
                      <a:tailEnd type="none" w="sm" len="sm"/>
                    </a:lnT>
                  </a:tcPr>
                </a:tc>
                <a:tc>
                  <a:txBody>
                    <a:bodyPr/>
                    <a:lstStyle/>
                    <a:p>
                      <a:pPr marL="0" lvl="0" indent="0" algn="l" rtl="0">
                        <a:lnSpc>
                          <a:spcPct val="100000"/>
                        </a:lnSpc>
                        <a:spcBef>
                          <a:spcPts val="0"/>
                        </a:spcBef>
                        <a:spcAft>
                          <a:spcPts val="0"/>
                        </a:spcAft>
                        <a:buNone/>
                      </a:pPr>
                      <a:r>
                        <a:rPr lang="es-MX" sz="1500"/>
                        <a:t>1: Alfacipermetrina</a:t>
                      </a:r>
                      <a:endParaRPr sz="1500"/>
                    </a:p>
                    <a:p>
                      <a:pPr marL="0" lvl="0" indent="0" algn="l" rtl="0">
                        <a:lnSpc>
                          <a:spcPct val="100000"/>
                        </a:lnSpc>
                        <a:spcBef>
                          <a:spcPts val="0"/>
                        </a:spcBef>
                        <a:spcAft>
                          <a:spcPts val="0"/>
                        </a:spcAft>
                        <a:buNone/>
                      </a:pPr>
                      <a:r>
                        <a:rPr lang="es-MX" sz="1500"/>
                        <a:t>2: Dimetoato</a:t>
                      </a:r>
                      <a:endParaRPr sz="1500"/>
                    </a:p>
                  </a:txBody>
                  <a:tcPr marL="68575" marR="68575" marT="91425" marB="91425">
                    <a:lnT w="1905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r h="844750">
                <a:tc>
                  <a:txBody>
                    <a:bodyPr/>
                    <a:lstStyle/>
                    <a:p>
                      <a:pPr marL="0" lvl="0" indent="0" algn="l" rtl="0">
                        <a:lnSpc>
                          <a:spcPct val="100000"/>
                        </a:lnSpc>
                        <a:spcBef>
                          <a:spcPts val="0"/>
                        </a:spcBef>
                        <a:spcAft>
                          <a:spcPts val="0"/>
                        </a:spcAft>
                        <a:buNone/>
                      </a:pPr>
                      <a:r>
                        <a:rPr lang="es-MX" sz="1500" b="1"/>
                        <a:t>Sub parcela</a:t>
                      </a:r>
                      <a:endParaRPr sz="1500" b="1"/>
                    </a:p>
                  </a:txBody>
                  <a:tcPr marL="68575" marR="68575" marT="91425" marB="91425"/>
                </a:tc>
                <a:tc>
                  <a:txBody>
                    <a:bodyPr/>
                    <a:lstStyle/>
                    <a:p>
                      <a:pPr marL="0" lvl="0" indent="0" algn="l" rtl="0">
                        <a:lnSpc>
                          <a:spcPct val="100000"/>
                        </a:lnSpc>
                        <a:spcBef>
                          <a:spcPts val="0"/>
                        </a:spcBef>
                        <a:spcAft>
                          <a:spcPts val="0"/>
                        </a:spcAft>
                        <a:buNone/>
                      </a:pPr>
                      <a:r>
                        <a:rPr lang="es-MX" sz="1500"/>
                        <a:t>Cepa</a:t>
                      </a:r>
                      <a:endParaRPr sz="1500"/>
                    </a:p>
                  </a:txBody>
                  <a:tcPr marL="68575" marR="68575" marT="91425" marB="91425"/>
                </a:tc>
                <a:tc>
                  <a:txBody>
                    <a:bodyPr/>
                    <a:lstStyle/>
                    <a:p>
                      <a:pPr marL="0" lvl="0" indent="0" algn="l" rtl="0">
                        <a:lnSpc>
                          <a:spcPct val="100000"/>
                        </a:lnSpc>
                        <a:spcBef>
                          <a:spcPts val="0"/>
                        </a:spcBef>
                        <a:spcAft>
                          <a:spcPts val="0"/>
                        </a:spcAft>
                        <a:buNone/>
                      </a:pPr>
                      <a:r>
                        <a:rPr lang="es-MX" sz="1500"/>
                        <a:t>1: C1</a:t>
                      </a:r>
                      <a:endParaRPr sz="1500"/>
                    </a:p>
                    <a:p>
                      <a:pPr marL="0" lvl="0" indent="0" algn="l" rtl="0">
                        <a:lnSpc>
                          <a:spcPct val="100000"/>
                        </a:lnSpc>
                        <a:spcBef>
                          <a:spcPts val="0"/>
                        </a:spcBef>
                        <a:spcAft>
                          <a:spcPts val="0"/>
                        </a:spcAft>
                        <a:buNone/>
                      </a:pPr>
                      <a:r>
                        <a:rPr lang="es-MX" sz="1500"/>
                        <a:t>2: C2</a:t>
                      </a:r>
                      <a:endParaRPr sz="1500"/>
                    </a:p>
                  </a:txBody>
                  <a:tcPr marL="68575" marR="68575" marT="91425" marB="91425"/>
                </a:tc>
                <a:extLst>
                  <a:ext uri="{0D108BD9-81ED-4DB2-BD59-A6C34878D82A}">
                    <a16:rowId xmlns:a16="http://schemas.microsoft.com/office/drawing/2014/main" val="10002"/>
                  </a:ext>
                </a:extLst>
              </a:tr>
              <a:tr h="810525">
                <a:tc>
                  <a:txBody>
                    <a:bodyPr/>
                    <a:lstStyle/>
                    <a:p>
                      <a:pPr marL="0" lvl="0" indent="0" algn="l" rtl="0">
                        <a:lnSpc>
                          <a:spcPct val="100000"/>
                        </a:lnSpc>
                        <a:spcBef>
                          <a:spcPts val="0"/>
                        </a:spcBef>
                        <a:spcAft>
                          <a:spcPts val="0"/>
                        </a:spcAft>
                        <a:buNone/>
                      </a:pPr>
                      <a:r>
                        <a:rPr lang="es-MX" sz="1500" b="1"/>
                        <a:t>Sub sub parcela</a:t>
                      </a:r>
                      <a:endParaRPr sz="1500" b="1"/>
                    </a:p>
                  </a:txBody>
                  <a:tcPr marL="68575" marR="68575" marT="91425" marB="91425">
                    <a:lnB w="190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s-MX" sz="1500"/>
                        <a:t>Concentración</a:t>
                      </a:r>
                      <a:endParaRPr sz="1500"/>
                    </a:p>
                  </a:txBody>
                  <a:tcPr marL="68575" marR="68575" marT="91425" marB="91425">
                    <a:lnB w="190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s-MX" sz="1500"/>
                        <a:t>1: 0 ppm</a:t>
                      </a:r>
                      <a:endParaRPr sz="1500"/>
                    </a:p>
                    <a:p>
                      <a:pPr marL="0" lvl="0" indent="0" algn="l" rtl="0">
                        <a:lnSpc>
                          <a:spcPct val="100000"/>
                        </a:lnSpc>
                        <a:spcBef>
                          <a:spcPts val="0"/>
                        </a:spcBef>
                        <a:spcAft>
                          <a:spcPts val="0"/>
                        </a:spcAft>
                        <a:buNone/>
                      </a:pPr>
                      <a:r>
                        <a:rPr lang="es-MX" sz="1500"/>
                        <a:t>2: 300 ppm</a:t>
                      </a:r>
                      <a:endParaRPr sz="1500"/>
                    </a:p>
                    <a:p>
                      <a:pPr marL="0" lvl="0" indent="0" algn="l" rtl="0">
                        <a:lnSpc>
                          <a:spcPct val="100000"/>
                        </a:lnSpc>
                        <a:spcBef>
                          <a:spcPts val="0"/>
                        </a:spcBef>
                        <a:spcAft>
                          <a:spcPts val="0"/>
                        </a:spcAft>
                        <a:buNone/>
                      </a:pPr>
                      <a:r>
                        <a:rPr lang="es-MX" sz="1500"/>
                        <a:t>3: 600 ppm</a:t>
                      </a:r>
                      <a:endParaRPr sz="1500"/>
                    </a:p>
                  </a:txBody>
                  <a:tcPr marL="68575" marR="68575" marT="91425" marB="91425">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243" name="Google Shape;243;ge8f2dcd405_0_15"/>
          <p:cNvGraphicFramePr/>
          <p:nvPr/>
        </p:nvGraphicFramePr>
        <p:xfrm>
          <a:off x="6084600" y="523875"/>
          <a:ext cx="3000000" cy="3000000"/>
        </p:xfrm>
        <a:graphic>
          <a:graphicData uri="http://schemas.openxmlformats.org/drawingml/2006/table">
            <a:tbl>
              <a:tblPr>
                <a:noFill/>
                <a:tableStyleId>{D6BCB165-0E40-41C3-A724-9E6F5C1B6B82}</a:tableStyleId>
              </a:tblPr>
              <a:tblGrid>
                <a:gridCol w="1309150">
                  <a:extLst>
                    <a:ext uri="{9D8B030D-6E8A-4147-A177-3AD203B41FA5}">
                      <a16:colId xmlns:a16="http://schemas.microsoft.com/office/drawing/2014/main" val="20000"/>
                    </a:ext>
                  </a:extLst>
                </a:gridCol>
                <a:gridCol w="1669800">
                  <a:extLst>
                    <a:ext uri="{9D8B030D-6E8A-4147-A177-3AD203B41FA5}">
                      <a16:colId xmlns:a16="http://schemas.microsoft.com/office/drawing/2014/main" val="20001"/>
                    </a:ext>
                  </a:extLst>
                </a:gridCol>
                <a:gridCol w="1086600">
                  <a:extLst>
                    <a:ext uri="{9D8B030D-6E8A-4147-A177-3AD203B41FA5}">
                      <a16:colId xmlns:a16="http://schemas.microsoft.com/office/drawing/2014/main" val="20002"/>
                    </a:ext>
                  </a:extLst>
                </a:gridCol>
                <a:gridCol w="1813250">
                  <a:extLst>
                    <a:ext uri="{9D8B030D-6E8A-4147-A177-3AD203B41FA5}">
                      <a16:colId xmlns:a16="http://schemas.microsoft.com/office/drawing/2014/main" val="20003"/>
                    </a:ext>
                  </a:extLst>
                </a:gridCol>
              </a:tblGrid>
              <a:tr h="411200">
                <a:tc>
                  <a:txBody>
                    <a:bodyPr/>
                    <a:lstStyle/>
                    <a:p>
                      <a:pPr marL="0" lvl="0" indent="0" algn="ctr" rtl="0">
                        <a:lnSpc>
                          <a:spcPct val="100000"/>
                        </a:lnSpc>
                        <a:spcBef>
                          <a:spcPts val="0"/>
                        </a:spcBef>
                        <a:spcAft>
                          <a:spcPts val="1000"/>
                        </a:spcAft>
                        <a:buNone/>
                      </a:pPr>
                      <a:r>
                        <a:rPr lang="es-MX" sz="1500" b="1"/>
                        <a:t>Tratamiento</a:t>
                      </a:r>
                      <a:endParaRPr sz="1500" b="1"/>
                    </a:p>
                  </a:txBody>
                  <a:tcPr marL="0" marR="0" marT="0" marB="0" anchor="ct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accent1"/>
                    </a:solidFill>
                  </a:tcPr>
                </a:tc>
                <a:tc>
                  <a:txBody>
                    <a:bodyPr/>
                    <a:lstStyle/>
                    <a:p>
                      <a:pPr marL="0" lvl="0" indent="0" algn="ctr" rtl="0">
                        <a:lnSpc>
                          <a:spcPct val="100000"/>
                        </a:lnSpc>
                        <a:spcBef>
                          <a:spcPts val="0"/>
                        </a:spcBef>
                        <a:spcAft>
                          <a:spcPts val="1000"/>
                        </a:spcAft>
                        <a:buNone/>
                      </a:pPr>
                      <a:r>
                        <a:rPr lang="es-MX" sz="1500" b="1"/>
                        <a:t>Plaguicida</a:t>
                      </a:r>
                      <a:endParaRPr sz="1500" b="1"/>
                    </a:p>
                  </a:txBody>
                  <a:tcPr marL="0" marR="0" marT="0" marB="0" anchor="ct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accent1"/>
                    </a:solidFill>
                  </a:tcPr>
                </a:tc>
                <a:tc>
                  <a:txBody>
                    <a:bodyPr/>
                    <a:lstStyle/>
                    <a:p>
                      <a:pPr marL="0" lvl="0" indent="0" algn="ctr" rtl="0">
                        <a:lnSpc>
                          <a:spcPct val="100000"/>
                        </a:lnSpc>
                        <a:spcBef>
                          <a:spcPts val="0"/>
                        </a:spcBef>
                        <a:spcAft>
                          <a:spcPts val="1000"/>
                        </a:spcAft>
                        <a:buNone/>
                      </a:pPr>
                      <a:r>
                        <a:rPr lang="es-MX" sz="1500" b="1"/>
                        <a:t>Cepa</a:t>
                      </a:r>
                      <a:endParaRPr sz="1500" b="1"/>
                    </a:p>
                  </a:txBody>
                  <a:tcPr marL="0" marR="0" marT="0" marB="0" anchor="ct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accent1"/>
                    </a:solidFill>
                  </a:tcPr>
                </a:tc>
                <a:tc>
                  <a:txBody>
                    <a:bodyPr/>
                    <a:lstStyle/>
                    <a:p>
                      <a:pPr marL="0" lvl="0" indent="0" algn="ctr" rtl="0">
                        <a:lnSpc>
                          <a:spcPct val="100000"/>
                        </a:lnSpc>
                        <a:spcBef>
                          <a:spcPts val="0"/>
                        </a:spcBef>
                        <a:spcAft>
                          <a:spcPts val="1000"/>
                        </a:spcAft>
                        <a:buNone/>
                      </a:pPr>
                      <a:r>
                        <a:rPr lang="es-MX" sz="1500" b="1"/>
                        <a:t>Concentración</a:t>
                      </a:r>
                      <a:endParaRPr sz="1500" b="1"/>
                    </a:p>
                  </a:txBody>
                  <a:tcPr marL="0" marR="0" marT="0" marB="0" anchor="ct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11200">
                <a:tc>
                  <a:txBody>
                    <a:bodyPr/>
                    <a:lstStyle/>
                    <a:p>
                      <a:pPr marL="0" lvl="0" indent="0" algn="ctr" rtl="0">
                        <a:lnSpc>
                          <a:spcPct val="100000"/>
                        </a:lnSpc>
                        <a:spcBef>
                          <a:spcPts val="0"/>
                        </a:spcBef>
                        <a:spcAft>
                          <a:spcPts val="1000"/>
                        </a:spcAft>
                        <a:buNone/>
                      </a:pPr>
                      <a:r>
                        <a:rPr lang="es-MX" sz="1500"/>
                        <a:t>T1</a:t>
                      </a:r>
                      <a:endParaRPr sz="1500"/>
                    </a:p>
                  </a:txBody>
                  <a:tcPr marL="0" marR="0" marT="0" marB="0" anchor="ctr">
                    <a:lnT w="19050" cap="flat" cmpd="sng">
                      <a:solidFill>
                        <a:srgbClr val="000000"/>
                      </a:solidFill>
                      <a:prstDash val="solid"/>
                      <a:round/>
                      <a:headEnd type="none" w="sm" len="sm"/>
                      <a:tailEnd type="none" w="sm" len="sm"/>
                    </a:lnT>
                  </a:tcPr>
                </a:tc>
                <a:tc>
                  <a:txBody>
                    <a:bodyPr/>
                    <a:lstStyle/>
                    <a:p>
                      <a:pPr marL="0" lvl="0" indent="0" algn="ctr" rtl="0">
                        <a:lnSpc>
                          <a:spcPct val="100000"/>
                        </a:lnSpc>
                        <a:spcBef>
                          <a:spcPts val="0"/>
                        </a:spcBef>
                        <a:spcAft>
                          <a:spcPts val="1000"/>
                        </a:spcAft>
                        <a:buNone/>
                      </a:pPr>
                      <a:r>
                        <a:rPr lang="es-MX" sz="1500"/>
                        <a:t>Alfa cipermetrina</a:t>
                      </a:r>
                      <a:endParaRPr sz="1500"/>
                    </a:p>
                  </a:txBody>
                  <a:tcPr marL="0" marR="0" marT="0" marB="0" anchor="ctr">
                    <a:lnT w="19050" cap="flat" cmpd="sng">
                      <a:solidFill>
                        <a:srgbClr val="000000"/>
                      </a:solidFill>
                      <a:prstDash val="solid"/>
                      <a:round/>
                      <a:headEnd type="none" w="sm" len="sm"/>
                      <a:tailEnd type="none" w="sm" len="sm"/>
                    </a:lnT>
                  </a:tcPr>
                </a:tc>
                <a:tc>
                  <a:txBody>
                    <a:bodyPr/>
                    <a:lstStyle/>
                    <a:p>
                      <a:pPr marL="0" lvl="0" indent="0" algn="ctr" rtl="0">
                        <a:lnSpc>
                          <a:spcPct val="100000"/>
                        </a:lnSpc>
                        <a:spcBef>
                          <a:spcPts val="0"/>
                        </a:spcBef>
                        <a:spcAft>
                          <a:spcPts val="1000"/>
                        </a:spcAft>
                        <a:buNone/>
                      </a:pPr>
                      <a:r>
                        <a:rPr lang="es-MX" sz="1500"/>
                        <a:t>C1</a:t>
                      </a:r>
                      <a:endParaRPr sz="1500"/>
                    </a:p>
                  </a:txBody>
                  <a:tcPr marL="0" marR="0" marT="0" marB="0" anchor="ctr">
                    <a:lnT w="19050" cap="flat" cmpd="sng">
                      <a:solidFill>
                        <a:srgbClr val="000000"/>
                      </a:solidFill>
                      <a:prstDash val="solid"/>
                      <a:round/>
                      <a:headEnd type="none" w="sm" len="sm"/>
                      <a:tailEnd type="none" w="sm" len="sm"/>
                    </a:lnT>
                  </a:tcPr>
                </a:tc>
                <a:tc>
                  <a:txBody>
                    <a:bodyPr/>
                    <a:lstStyle/>
                    <a:p>
                      <a:pPr marL="0" lvl="0" indent="0" algn="ctr" rtl="0">
                        <a:lnSpc>
                          <a:spcPct val="100000"/>
                        </a:lnSpc>
                        <a:spcBef>
                          <a:spcPts val="0"/>
                        </a:spcBef>
                        <a:spcAft>
                          <a:spcPts val="1000"/>
                        </a:spcAft>
                        <a:buNone/>
                      </a:pPr>
                      <a:r>
                        <a:rPr lang="es-MX" sz="1500"/>
                        <a:t>0 ppm</a:t>
                      </a:r>
                      <a:endParaRPr sz="1500"/>
                    </a:p>
                  </a:txBody>
                  <a:tcPr marL="0" marR="0" marT="0" marB="0" anchor="ctr">
                    <a:lnT w="1905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r h="411200">
                <a:tc>
                  <a:txBody>
                    <a:bodyPr/>
                    <a:lstStyle/>
                    <a:p>
                      <a:pPr marL="0" lvl="0" indent="0" algn="ctr" rtl="0">
                        <a:lnSpc>
                          <a:spcPct val="100000"/>
                        </a:lnSpc>
                        <a:spcBef>
                          <a:spcPts val="0"/>
                        </a:spcBef>
                        <a:spcAft>
                          <a:spcPts val="1000"/>
                        </a:spcAft>
                        <a:buNone/>
                      </a:pPr>
                      <a:r>
                        <a:rPr lang="es-MX" sz="1500"/>
                        <a:t>T2</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Alfa cipermetrina</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C1</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300 ppm</a:t>
                      </a:r>
                      <a:endParaRPr sz="1500"/>
                    </a:p>
                  </a:txBody>
                  <a:tcPr marL="0" marR="0" marT="0" marB="0" anchor="ctr"/>
                </a:tc>
                <a:extLst>
                  <a:ext uri="{0D108BD9-81ED-4DB2-BD59-A6C34878D82A}">
                    <a16:rowId xmlns:a16="http://schemas.microsoft.com/office/drawing/2014/main" val="10002"/>
                  </a:ext>
                </a:extLst>
              </a:tr>
              <a:tr h="411200">
                <a:tc>
                  <a:txBody>
                    <a:bodyPr/>
                    <a:lstStyle/>
                    <a:p>
                      <a:pPr marL="0" lvl="0" indent="0" algn="ctr" rtl="0">
                        <a:lnSpc>
                          <a:spcPct val="100000"/>
                        </a:lnSpc>
                        <a:spcBef>
                          <a:spcPts val="0"/>
                        </a:spcBef>
                        <a:spcAft>
                          <a:spcPts val="1000"/>
                        </a:spcAft>
                        <a:buNone/>
                      </a:pPr>
                      <a:r>
                        <a:rPr lang="es-MX" sz="1500"/>
                        <a:t>T3</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Alfa cipermetrina</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C1</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600 ppm</a:t>
                      </a:r>
                      <a:endParaRPr sz="1500"/>
                    </a:p>
                  </a:txBody>
                  <a:tcPr marL="0" marR="0" marT="0" marB="0" anchor="ctr"/>
                </a:tc>
                <a:extLst>
                  <a:ext uri="{0D108BD9-81ED-4DB2-BD59-A6C34878D82A}">
                    <a16:rowId xmlns:a16="http://schemas.microsoft.com/office/drawing/2014/main" val="10003"/>
                  </a:ext>
                </a:extLst>
              </a:tr>
              <a:tr h="411200">
                <a:tc>
                  <a:txBody>
                    <a:bodyPr/>
                    <a:lstStyle/>
                    <a:p>
                      <a:pPr marL="0" lvl="0" indent="0" algn="ctr" rtl="0">
                        <a:lnSpc>
                          <a:spcPct val="100000"/>
                        </a:lnSpc>
                        <a:spcBef>
                          <a:spcPts val="0"/>
                        </a:spcBef>
                        <a:spcAft>
                          <a:spcPts val="1000"/>
                        </a:spcAft>
                        <a:buNone/>
                      </a:pPr>
                      <a:r>
                        <a:rPr lang="es-MX" sz="1500"/>
                        <a:t>T4</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Alfa cipermetrina</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C2</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0 ppm</a:t>
                      </a:r>
                      <a:endParaRPr sz="1500"/>
                    </a:p>
                  </a:txBody>
                  <a:tcPr marL="0" marR="0" marT="0" marB="0" anchor="ctr"/>
                </a:tc>
                <a:extLst>
                  <a:ext uri="{0D108BD9-81ED-4DB2-BD59-A6C34878D82A}">
                    <a16:rowId xmlns:a16="http://schemas.microsoft.com/office/drawing/2014/main" val="10004"/>
                  </a:ext>
                </a:extLst>
              </a:tr>
              <a:tr h="411200">
                <a:tc>
                  <a:txBody>
                    <a:bodyPr/>
                    <a:lstStyle/>
                    <a:p>
                      <a:pPr marL="0" lvl="0" indent="0" algn="ctr" rtl="0">
                        <a:lnSpc>
                          <a:spcPct val="100000"/>
                        </a:lnSpc>
                        <a:spcBef>
                          <a:spcPts val="0"/>
                        </a:spcBef>
                        <a:spcAft>
                          <a:spcPts val="1000"/>
                        </a:spcAft>
                        <a:buNone/>
                      </a:pPr>
                      <a:r>
                        <a:rPr lang="es-MX" sz="1500"/>
                        <a:t>T5</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Alfa cipermetrina</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C2</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300 ppm</a:t>
                      </a:r>
                      <a:endParaRPr sz="1500"/>
                    </a:p>
                  </a:txBody>
                  <a:tcPr marL="0" marR="0" marT="0" marB="0" anchor="ctr"/>
                </a:tc>
                <a:extLst>
                  <a:ext uri="{0D108BD9-81ED-4DB2-BD59-A6C34878D82A}">
                    <a16:rowId xmlns:a16="http://schemas.microsoft.com/office/drawing/2014/main" val="10005"/>
                  </a:ext>
                </a:extLst>
              </a:tr>
              <a:tr h="411200">
                <a:tc>
                  <a:txBody>
                    <a:bodyPr/>
                    <a:lstStyle/>
                    <a:p>
                      <a:pPr marL="0" lvl="0" indent="0" algn="ctr" rtl="0">
                        <a:lnSpc>
                          <a:spcPct val="100000"/>
                        </a:lnSpc>
                        <a:spcBef>
                          <a:spcPts val="0"/>
                        </a:spcBef>
                        <a:spcAft>
                          <a:spcPts val="1000"/>
                        </a:spcAft>
                        <a:buNone/>
                      </a:pPr>
                      <a:r>
                        <a:rPr lang="es-MX" sz="1500"/>
                        <a:t>T6</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Alfa cipermetrina</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C2</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600 pm</a:t>
                      </a:r>
                      <a:endParaRPr sz="1500"/>
                    </a:p>
                  </a:txBody>
                  <a:tcPr marL="0" marR="0" marT="0" marB="0" anchor="ctr"/>
                </a:tc>
                <a:extLst>
                  <a:ext uri="{0D108BD9-81ED-4DB2-BD59-A6C34878D82A}">
                    <a16:rowId xmlns:a16="http://schemas.microsoft.com/office/drawing/2014/main" val="10006"/>
                  </a:ext>
                </a:extLst>
              </a:tr>
              <a:tr h="411200">
                <a:tc>
                  <a:txBody>
                    <a:bodyPr/>
                    <a:lstStyle/>
                    <a:p>
                      <a:pPr marL="0" lvl="0" indent="0" algn="ctr" rtl="0">
                        <a:lnSpc>
                          <a:spcPct val="100000"/>
                        </a:lnSpc>
                        <a:spcBef>
                          <a:spcPts val="0"/>
                        </a:spcBef>
                        <a:spcAft>
                          <a:spcPts val="1000"/>
                        </a:spcAft>
                        <a:buNone/>
                      </a:pPr>
                      <a:r>
                        <a:rPr lang="es-MX" sz="1500"/>
                        <a:t>T7</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Dimetoato</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C1</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0 ppm</a:t>
                      </a:r>
                      <a:endParaRPr sz="1500"/>
                    </a:p>
                  </a:txBody>
                  <a:tcPr marL="0" marR="0" marT="0" marB="0" anchor="ctr"/>
                </a:tc>
                <a:extLst>
                  <a:ext uri="{0D108BD9-81ED-4DB2-BD59-A6C34878D82A}">
                    <a16:rowId xmlns:a16="http://schemas.microsoft.com/office/drawing/2014/main" val="10007"/>
                  </a:ext>
                </a:extLst>
              </a:tr>
              <a:tr h="411200">
                <a:tc>
                  <a:txBody>
                    <a:bodyPr/>
                    <a:lstStyle/>
                    <a:p>
                      <a:pPr marL="0" lvl="0" indent="0" algn="ctr" rtl="0">
                        <a:lnSpc>
                          <a:spcPct val="100000"/>
                        </a:lnSpc>
                        <a:spcBef>
                          <a:spcPts val="0"/>
                        </a:spcBef>
                        <a:spcAft>
                          <a:spcPts val="1000"/>
                        </a:spcAft>
                        <a:buNone/>
                      </a:pPr>
                      <a:r>
                        <a:rPr lang="es-MX" sz="1500"/>
                        <a:t>T8</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Dimetoato</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C1</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300 ppm</a:t>
                      </a:r>
                      <a:endParaRPr sz="1500"/>
                    </a:p>
                  </a:txBody>
                  <a:tcPr marL="0" marR="0" marT="0" marB="0" anchor="ctr"/>
                </a:tc>
                <a:extLst>
                  <a:ext uri="{0D108BD9-81ED-4DB2-BD59-A6C34878D82A}">
                    <a16:rowId xmlns:a16="http://schemas.microsoft.com/office/drawing/2014/main" val="10008"/>
                  </a:ext>
                </a:extLst>
              </a:tr>
              <a:tr h="411200">
                <a:tc>
                  <a:txBody>
                    <a:bodyPr/>
                    <a:lstStyle/>
                    <a:p>
                      <a:pPr marL="0" lvl="0" indent="0" algn="ctr" rtl="0">
                        <a:lnSpc>
                          <a:spcPct val="100000"/>
                        </a:lnSpc>
                        <a:spcBef>
                          <a:spcPts val="0"/>
                        </a:spcBef>
                        <a:spcAft>
                          <a:spcPts val="1000"/>
                        </a:spcAft>
                        <a:buNone/>
                      </a:pPr>
                      <a:r>
                        <a:rPr lang="es-MX" sz="1500"/>
                        <a:t>T9</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Dimetoato</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C1</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600 ppm</a:t>
                      </a:r>
                      <a:endParaRPr sz="1500"/>
                    </a:p>
                  </a:txBody>
                  <a:tcPr marL="0" marR="0" marT="0" marB="0" anchor="ctr"/>
                </a:tc>
                <a:extLst>
                  <a:ext uri="{0D108BD9-81ED-4DB2-BD59-A6C34878D82A}">
                    <a16:rowId xmlns:a16="http://schemas.microsoft.com/office/drawing/2014/main" val="10009"/>
                  </a:ext>
                </a:extLst>
              </a:tr>
              <a:tr h="411200">
                <a:tc>
                  <a:txBody>
                    <a:bodyPr/>
                    <a:lstStyle/>
                    <a:p>
                      <a:pPr marL="0" lvl="0" indent="0" algn="ctr" rtl="0">
                        <a:lnSpc>
                          <a:spcPct val="100000"/>
                        </a:lnSpc>
                        <a:spcBef>
                          <a:spcPts val="0"/>
                        </a:spcBef>
                        <a:spcAft>
                          <a:spcPts val="1000"/>
                        </a:spcAft>
                        <a:buNone/>
                      </a:pPr>
                      <a:r>
                        <a:rPr lang="es-MX" sz="1500"/>
                        <a:t>T10</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Dimetoato</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C2</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0 ppm</a:t>
                      </a:r>
                      <a:endParaRPr sz="1500"/>
                    </a:p>
                  </a:txBody>
                  <a:tcPr marL="0" marR="0" marT="0" marB="0" anchor="ctr"/>
                </a:tc>
                <a:extLst>
                  <a:ext uri="{0D108BD9-81ED-4DB2-BD59-A6C34878D82A}">
                    <a16:rowId xmlns:a16="http://schemas.microsoft.com/office/drawing/2014/main" val="10010"/>
                  </a:ext>
                </a:extLst>
              </a:tr>
              <a:tr h="411200">
                <a:tc>
                  <a:txBody>
                    <a:bodyPr/>
                    <a:lstStyle/>
                    <a:p>
                      <a:pPr marL="0" lvl="0" indent="0" algn="ctr" rtl="0">
                        <a:lnSpc>
                          <a:spcPct val="100000"/>
                        </a:lnSpc>
                        <a:spcBef>
                          <a:spcPts val="0"/>
                        </a:spcBef>
                        <a:spcAft>
                          <a:spcPts val="1000"/>
                        </a:spcAft>
                        <a:buNone/>
                      </a:pPr>
                      <a:r>
                        <a:rPr lang="es-MX" sz="1500"/>
                        <a:t>T11</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Dimetoato</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C2</a:t>
                      </a:r>
                      <a:endParaRPr sz="1500"/>
                    </a:p>
                  </a:txBody>
                  <a:tcPr marL="0" marR="0" marT="0" marB="0" anchor="ctr"/>
                </a:tc>
                <a:tc>
                  <a:txBody>
                    <a:bodyPr/>
                    <a:lstStyle/>
                    <a:p>
                      <a:pPr marL="0" lvl="0" indent="0" algn="ctr" rtl="0">
                        <a:lnSpc>
                          <a:spcPct val="100000"/>
                        </a:lnSpc>
                        <a:spcBef>
                          <a:spcPts val="0"/>
                        </a:spcBef>
                        <a:spcAft>
                          <a:spcPts val="1000"/>
                        </a:spcAft>
                        <a:buNone/>
                      </a:pPr>
                      <a:r>
                        <a:rPr lang="es-MX" sz="1500"/>
                        <a:t>300 ppm</a:t>
                      </a:r>
                      <a:endParaRPr sz="1500"/>
                    </a:p>
                  </a:txBody>
                  <a:tcPr marL="0" marR="0" marT="0" marB="0" anchor="ctr"/>
                </a:tc>
                <a:extLst>
                  <a:ext uri="{0D108BD9-81ED-4DB2-BD59-A6C34878D82A}">
                    <a16:rowId xmlns:a16="http://schemas.microsoft.com/office/drawing/2014/main" val="10011"/>
                  </a:ext>
                </a:extLst>
              </a:tr>
              <a:tr h="411200">
                <a:tc>
                  <a:txBody>
                    <a:bodyPr/>
                    <a:lstStyle/>
                    <a:p>
                      <a:pPr marL="0" lvl="0" indent="0" algn="ctr" rtl="0">
                        <a:lnSpc>
                          <a:spcPct val="100000"/>
                        </a:lnSpc>
                        <a:spcBef>
                          <a:spcPts val="0"/>
                        </a:spcBef>
                        <a:spcAft>
                          <a:spcPts val="1000"/>
                        </a:spcAft>
                        <a:buNone/>
                      </a:pPr>
                      <a:r>
                        <a:rPr lang="es-MX" sz="1500"/>
                        <a:t>T12</a:t>
                      </a:r>
                      <a:endParaRPr sz="1500"/>
                    </a:p>
                  </a:txBody>
                  <a:tcPr marL="0" marR="0" marT="0" marB="0" anchor="ctr">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1000"/>
                        </a:spcAft>
                        <a:buNone/>
                      </a:pPr>
                      <a:r>
                        <a:rPr lang="es-MX" sz="1500"/>
                        <a:t>Dimetoato</a:t>
                      </a:r>
                      <a:endParaRPr sz="1500"/>
                    </a:p>
                  </a:txBody>
                  <a:tcPr marL="0" marR="0" marT="0" marB="0" anchor="ctr">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1000"/>
                        </a:spcAft>
                        <a:buNone/>
                      </a:pPr>
                      <a:r>
                        <a:rPr lang="es-MX" sz="1500"/>
                        <a:t>C2</a:t>
                      </a:r>
                      <a:endParaRPr sz="1500"/>
                    </a:p>
                  </a:txBody>
                  <a:tcPr marL="0" marR="0" marT="0" marB="0" anchor="ctr">
                    <a:lnB w="190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1000"/>
                        </a:spcAft>
                        <a:buNone/>
                      </a:pPr>
                      <a:r>
                        <a:rPr lang="es-MX" sz="1500"/>
                        <a:t>600 pm</a:t>
                      </a:r>
                      <a:endParaRPr sz="1500"/>
                    </a:p>
                  </a:txBody>
                  <a:tcPr marL="0" marR="0" marT="0" marB="0" anchor="ctr">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cxnSp>
        <p:nvCxnSpPr>
          <p:cNvPr id="244" name="Google Shape;244;ge8f2dcd405_0_15"/>
          <p:cNvCxnSpPr/>
          <p:nvPr/>
        </p:nvCxnSpPr>
        <p:spPr>
          <a:xfrm flipH="1">
            <a:off x="390200" y="2630700"/>
            <a:ext cx="8700" cy="3179100"/>
          </a:xfrm>
          <a:prstGeom prst="straightConnector1">
            <a:avLst/>
          </a:prstGeom>
          <a:noFill/>
          <a:ln w="19050" cap="flat" cmpd="sng">
            <a:solidFill>
              <a:schemeClr val="dk2"/>
            </a:solidFill>
            <a:prstDash val="solid"/>
            <a:round/>
            <a:headEnd type="none" w="med" len="med"/>
            <a:tailEnd type="none" w="med" len="med"/>
          </a:ln>
        </p:spPr>
      </p:cxnSp>
      <p:cxnSp>
        <p:nvCxnSpPr>
          <p:cNvPr id="245" name="Google Shape;245;ge8f2dcd405_0_15"/>
          <p:cNvCxnSpPr/>
          <p:nvPr/>
        </p:nvCxnSpPr>
        <p:spPr>
          <a:xfrm>
            <a:off x="5705700" y="2650275"/>
            <a:ext cx="8400" cy="3171600"/>
          </a:xfrm>
          <a:prstGeom prst="straightConnector1">
            <a:avLst/>
          </a:prstGeom>
          <a:noFill/>
          <a:ln w="19050" cap="flat" cmpd="sng">
            <a:solidFill>
              <a:schemeClr val="dk2"/>
            </a:solidFill>
            <a:prstDash val="solid"/>
            <a:round/>
            <a:headEnd type="none" w="med" len="med"/>
            <a:tailEnd type="none" w="med" len="med"/>
          </a:ln>
        </p:spPr>
      </p:cxnSp>
      <p:cxnSp>
        <p:nvCxnSpPr>
          <p:cNvPr id="246" name="Google Shape;246;ge8f2dcd405_0_15"/>
          <p:cNvCxnSpPr/>
          <p:nvPr/>
        </p:nvCxnSpPr>
        <p:spPr>
          <a:xfrm>
            <a:off x="6084000" y="522000"/>
            <a:ext cx="12000" cy="5352600"/>
          </a:xfrm>
          <a:prstGeom prst="straightConnector1">
            <a:avLst/>
          </a:prstGeom>
          <a:noFill/>
          <a:ln w="19050" cap="flat" cmpd="sng">
            <a:solidFill>
              <a:schemeClr val="dk2"/>
            </a:solidFill>
            <a:prstDash val="solid"/>
            <a:round/>
            <a:headEnd type="none" w="med" len="med"/>
            <a:tailEnd type="none" w="med" len="med"/>
          </a:ln>
        </p:spPr>
      </p:cxnSp>
      <p:cxnSp>
        <p:nvCxnSpPr>
          <p:cNvPr id="247" name="Google Shape;247;ge8f2dcd405_0_15"/>
          <p:cNvCxnSpPr/>
          <p:nvPr/>
        </p:nvCxnSpPr>
        <p:spPr>
          <a:xfrm flipH="1">
            <a:off x="11950500" y="522000"/>
            <a:ext cx="12900" cy="5353200"/>
          </a:xfrm>
          <a:prstGeom prst="straightConnector1">
            <a:avLst/>
          </a:prstGeom>
          <a:noFill/>
          <a:ln w="19050" cap="flat" cmpd="sng">
            <a:solidFill>
              <a:schemeClr val="dk2"/>
            </a:solidFill>
            <a:prstDash val="solid"/>
            <a:round/>
            <a:headEnd type="none" w="med" len="med"/>
            <a:tailEnd type="none" w="med" len="med"/>
          </a:ln>
        </p:spPr>
      </p:cxnSp>
      <p:sp>
        <p:nvSpPr>
          <p:cNvPr id="248" name="Google Shape;248;ge8f2dcd405_0_15"/>
          <p:cNvSpPr/>
          <p:nvPr/>
        </p:nvSpPr>
        <p:spPr>
          <a:xfrm>
            <a:off x="381000" y="985500"/>
            <a:ext cx="5315700" cy="1446900"/>
          </a:xfrm>
          <a:prstGeom prst="roundRect">
            <a:avLst>
              <a:gd name="adj" fmla="val 16667"/>
            </a:avLst>
          </a:prstGeom>
          <a:solidFill>
            <a:srgbClr val="BBE0E3">
              <a:alpha val="44200"/>
            </a:srgbClr>
          </a:solidFill>
          <a:ln w="1905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s-MX" sz="1700">
                <a:solidFill>
                  <a:schemeClr val="dk1"/>
                </a:solidFill>
              </a:rPr>
              <a:t>Diseño de Parcelas Sub Sub divididas</a:t>
            </a:r>
            <a:endParaRPr sz="1700">
              <a:solidFill>
                <a:schemeClr val="dk1"/>
              </a:solidFill>
            </a:endParaRPr>
          </a:p>
          <a:p>
            <a:pPr marL="0" lvl="0" indent="0" algn="ctr" rtl="0">
              <a:spcBef>
                <a:spcPts val="0"/>
              </a:spcBef>
              <a:spcAft>
                <a:spcPts val="0"/>
              </a:spcAft>
              <a:buClr>
                <a:schemeClr val="dk1"/>
              </a:buClr>
              <a:buSzPts val="1100"/>
              <a:buFont typeface="Arial"/>
              <a:buNone/>
            </a:pPr>
            <a:endParaRPr sz="1700">
              <a:solidFill>
                <a:schemeClr val="dk1"/>
              </a:solidFill>
            </a:endParaRPr>
          </a:p>
          <a:p>
            <a:pPr marL="0" lvl="0" indent="0" algn="ctr" rtl="0">
              <a:spcBef>
                <a:spcPts val="0"/>
              </a:spcBef>
              <a:spcAft>
                <a:spcPts val="0"/>
              </a:spcAft>
              <a:buClr>
                <a:schemeClr val="dk1"/>
              </a:buClr>
              <a:buSzPts val="1100"/>
              <a:buFont typeface="Arial"/>
              <a:buNone/>
            </a:pPr>
            <a:r>
              <a:rPr lang="es-MX" sz="1700">
                <a:solidFill>
                  <a:schemeClr val="dk1"/>
                </a:solidFill>
              </a:rPr>
              <a:t>Conformado por 12 tratamientos con 3 repeticiones, un total de 36 unidades experimentales  </a:t>
            </a:r>
            <a:endParaRPr sz="17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ec54d07bcd_0_900"/>
          <p:cNvSpPr/>
          <p:nvPr/>
        </p:nvSpPr>
        <p:spPr>
          <a:xfrm>
            <a:off x="7442075" y="1088400"/>
            <a:ext cx="2926200" cy="5562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Cepas seleccionadas  </a:t>
            </a:r>
            <a:endParaRPr/>
          </a:p>
        </p:txBody>
      </p:sp>
      <p:sp>
        <p:nvSpPr>
          <p:cNvPr id="255" name="Google Shape;255;gec54d07bcd_0_900"/>
          <p:cNvSpPr/>
          <p:nvPr/>
        </p:nvSpPr>
        <p:spPr>
          <a:xfrm>
            <a:off x="418700" y="5160975"/>
            <a:ext cx="4130400" cy="684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Primeras cepas bacterianas crecidas tras 24 h post siembra</a:t>
            </a:r>
            <a:endParaRPr/>
          </a:p>
        </p:txBody>
      </p:sp>
      <p:sp>
        <p:nvSpPr>
          <p:cNvPr id="256" name="Google Shape;256;gec54d07bcd_0_900"/>
          <p:cNvSpPr txBox="1">
            <a:spLocks noGrp="1"/>
          </p:cNvSpPr>
          <p:nvPr>
            <p:ph type="title"/>
          </p:nvPr>
        </p:nvSpPr>
        <p:spPr>
          <a:xfrm>
            <a:off x="192350" y="156538"/>
            <a:ext cx="109728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MX" sz="2800" i="0">
                <a:solidFill>
                  <a:schemeClr val="dk1"/>
                </a:solidFill>
              </a:rPr>
              <a:t>Resultados: Obtención de bacterias con mejor perfil tolerante</a:t>
            </a:r>
            <a:endParaRPr sz="2800"/>
          </a:p>
        </p:txBody>
      </p:sp>
      <p:pic>
        <p:nvPicPr>
          <p:cNvPr id="257" name="Google Shape;257;gec54d07bcd_0_900"/>
          <p:cNvPicPr preferRelativeResize="0"/>
          <p:nvPr/>
        </p:nvPicPr>
        <p:blipFill>
          <a:blip r:embed="rId3">
            <a:alphaModFix/>
          </a:blip>
          <a:stretch>
            <a:fillRect/>
          </a:stretch>
        </p:blipFill>
        <p:spPr>
          <a:xfrm rot="736034">
            <a:off x="5209471" y="3102583"/>
            <a:ext cx="1027358" cy="1052090"/>
          </a:xfrm>
          <a:prstGeom prst="rect">
            <a:avLst/>
          </a:prstGeom>
          <a:noFill/>
          <a:ln>
            <a:noFill/>
          </a:ln>
        </p:spPr>
      </p:pic>
      <p:sp>
        <p:nvSpPr>
          <p:cNvPr id="258" name="Google Shape;258;gec54d07bcd_0_900"/>
          <p:cNvSpPr/>
          <p:nvPr/>
        </p:nvSpPr>
        <p:spPr>
          <a:xfrm>
            <a:off x="983725" y="1088400"/>
            <a:ext cx="3003900" cy="9591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Obtención de cepas bacterianas tolerantes a partir de suelo contaminado</a:t>
            </a:r>
            <a:endParaRPr/>
          </a:p>
        </p:txBody>
      </p:sp>
      <p:pic>
        <p:nvPicPr>
          <p:cNvPr id="259" name="Google Shape;259;gec54d07bcd_0_900"/>
          <p:cNvPicPr preferRelativeResize="0"/>
          <p:nvPr/>
        </p:nvPicPr>
        <p:blipFill>
          <a:blip r:embed="rId4">
            <a:alphaModFix/>
          </a:blip>
          <a:stretch>
            <a:fillRect/>
          </a:stretch>
        </p:blipFill>
        <p:spPr>
          <a:xfrm>
            <a:off x="6897225" y="1972158"/>
            <a:ext cx="1990725" cy="1771650"/>
          </a:xfrm>
          <a:prstGeom prst="rect">
            <a:avLst/>
          </a:prstGeom>
          <a:noFill/>
          <a:ln>
            <a:noFill/>
          </a:ln>
        </p:spPr>
      </p:pic>
      <p:pic>
        <p:nvPicPr>
          <p:cNvPr id="260" name="Google Shape;260;gec54d07bcd_0_900"/>
          <p:cNvPicPr preferRelativeResize="0"/>
          <p:nvPr/>
        </p:nvPicPr>
        <p:blipFill>
          <a:blip r:embed="rId5">
            <a:alphaModFix/>
          </a:blip>
          <a:stretch>
            <a:fillRect/>
          </a:stretch>
        </p:blipFill>
        <p:spPr>
          <a:xfrm>
            <a:off x="8996652" y="1965025"/>
            <a:ext cx="1990800" cy="1762125"/>
          </a:xfrm>
          <a:prstGeom prst="rect">
            <a:avLst/>
          </a:prstGeom>
          <a:noFill/>
          <a:ln>
            <a:noFill/>
          </a:ln>
        </p:spPr>
      </p:pic>
      <p:pic>
        <p:nvPicPr>
          <p:cNvPr id="261" name="Google Shape;261;gec54d07bcd_0_900"/>
          <p:cNvPicPr preferRelativeResize="0"/>
          <p:nvPr/>
        </p:nvPicPr>
        <p:blipFill>
          <a:blip r:embed="rId6">
            <a:alphaModFix/>
          </a:blip>
          <a:stretch>
            <a:fillRect/>
          </a:stretch>
        </p:blipFill>
        <p:spPr>
          <a:xfrm>
            <a:off x="6897225" y="3943558"/>
            <a:ext cx="1990725" cy="1819275"/>
          </a:xfrm>
          <a:prstGeom prst="rect">
            <a:avLst/>
          </a:prstGeom>
          <a:noFill/>
          <a:ln>
            <a:noFill/>
          </a:ln>
        </p:spPr>
      </p:pic>
      <p:pic>
        <p:nvPicPr>
          <p:cNvPr id="262" name="Google Shape;262;gec54d07bcd_0_900"/>
          <p:cNvPicPr preferRelativeResize="0"/>
          <p:nvPr/>
        </p:nvPicPr>
        <p:blipFill>
          <a:blip r:embed="rId7">
            <a:alphaModFix/>
          </a:blip>
          <a:stretch>
            <a:fillRect/>
          </a:stretch>
        </p:blipFill>
        <p:spPr>
          <a:xfrm>
            <a:off x="8996651" y="3919775"/>
            <a:ext cx="1990725" cy="1866900"/>
          </a:xfrm>
          <a:prstGeom prst="rect">
            <a:avLst/>
          </a:prstGeom>
          <a:noFill/>
          <a:ln>
            <a:noFill/>
          </a:ln>
        </p:spPr>
      </p:pic>
      <p:sp>
        <p:nvSpPr>
          <p:cNvPr id="263" name="Google Shape;263;gec54d07bcd_0_900"/>
          <p:cNvSpPr/>
          <p:nvPr/>
        </p:nvSpPr>
        <p:spPr>
          <a:xfrm>
            <a:off x="6897188" y="1965025"/>
            <a:ext cx="1990800" cy="389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solidFill>
                  <a:schemeClr val="lt1"/>
                </a:solidFill>
              </a:rPr>
              <a:t>C1Al</a:t>
            </a:r>
            <a:endParaRPr>
              <a:solidFill>
                <a:schemeClr val="lt1"/>
              </a:solidFill>
            </a:endParaRPr>
          </a:p>
        </p:txBody>
      </p:sp>
      <p:sp>
        <p:nvSpPr>
          <p:cNvPr id="264" name="Google Shape;264;gec54d07bcd_0_900"/>
          <p:cNvSpPr/>
          <p:nvPr/>
        </p:nvSpPr>
        <p:spPr>
          <a:xfrm>
            <a:off x="8996638" y="1965025"/>
            <a:ext cx="1990800" cy="389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solidFill>
                  <a:schemeClr val="lt1"/>
                </a:solidFill>
              </a:rPr>
              <a:t>C2Al</a:t>
            </a:r>
            <a:endParaRPr>
              <a:solidFill>
                <a:schemeClr val="lt1"/>
              </a:solidFill>
            </a:endParaRPr>
          </a:p>
        </p:txBody>
      </p:sp>
      <p:sp>
        <p:nvSpPr>
          <p:cNvPr id="265" name="Google Shape;265;gec54d07bcd_0_900"/>
          <p:cNvSpPr/>
          <p:nvPr/>
        </p:nvSpPr>
        <p:spPr>
          <a:xfrm>
            <a:off x="6897175" y="3943550"/>
            <a:ext cx="1990800" cy="389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solidFill>
                  <a:schemeClr val="lt1"/>
                </a:solidFill>
              </a:rPr>
              <a:t>C1DI</a:t>
            </a:r>
            <a:endParaRPr>
              <a:solidFill>
                <a:schemeClr val="lt1"/>
              </a:solidFill>
            </a:endParaRPr>
          </a:p>
        </p:txBody>
      </p:sp>
      <p:sp>
        <p:nvSpPr>
          <p:cNvPr id="266" name="Google Shape;266;gec54d07bcd_0_900"/>
          <p:cNvSpPr/>
          <p:nvPr/>
        </p:nvSpPr>
        <p:spPr>
          <a:xfrm>
            <a:off x="8996650" y="3919775"/>
            <a:ext cx="1990800" cy="389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solidFill>
                  <a:schemeClr val="lt1"/>
                </a:solidFill>
              </a:rPr>
              <a:t>C2DI</a:t>
            </a:r>
            <a:endParaRPr>
              <a:solidFill>
                <a:schemeClr val="lt1"/>
              </a:solidFill>
            </a:endParaRPr>
          </a:p>
        </p:txBody>
      </p:sp>
      <p:pic>
        <p:nvPicPr>
          <p:cNvPr id="267" name="Google Shape;267;gec54d07bcd_0_900"/>
          <p:cNvPicPr preferRelativeResize="0"/>
          <p:nvPr/>
        </p:nvPicPr>
        <p:blipFill rotWithShape="1">
          <a:blip r:embed="rId8">
            <a:alphaModFix/>
          </a:blip>
          <a:srcRect l="19167" t="19409" r="19259" b="14233"/>
          <a:stretch/>
        </p:blipFill>
        <p:spPr>
          <a:xfrm>
            <a:off x="486251" y="2337150"/>
            <a:ext cx="1820583" cy="1995800"/>
          </a:xfrm>
          <a:prstGeom prst="rect">
            <a:avLst/>
          </a:prstGeom>
          <a:noFill/>
          <a:ln>
            <a:noFill/>
          </a:ln>
        </p:spPr>
      </p:pic>
      <p:pic>
        <p:nvPicPr>
          <p:cNvPr id="268" name="Google Shape;268;gec54d07bcd_0_900"/>
          <p:cNvPicPr preferRelativeResize="0"/>
          <p:nvPr/>
        </p:nvPicPr>
        <p:blipFill rotWithShape="1">
          <a:blip r:embed="rId9">
            <a:alphaModFix/>
          </a:blip>
          <a:srcRect t="4608" r="29607" b="13383"/>
          <a:stretch/>
        </p:blipFill>
        <p:spPr>
          <a:xfrm>
            <a:off x="2728475" y="2337150"/>
            <a:ext cx="1820575" cy="1995790"/>
          </a:xfrm>
          <a:prstGeom prst="rect">
            <a:avLst/>
          </a:prstGeom>
          <a:noFill/>
          <a:ln>
            <a:noFill/>
          </a:ln>
        </p:spPr>
      </p:pic>
      <p:sp>
        <p:nvSpPr>
          <p:cNvPr id="269" name="Google Shape;269;gec54d07bcd_0_900"/>
          <p:cNvSpPr/>
          <p:nvPr/>
        </p:nvSpPr>
        <p:spPr>
          <a:xfrm>
            <a:off x="486187" y="3943550"/>
            <a:ext cx="1820700" cy="389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solidFill>
                  <a:schemeClr val="lt1"/>
                </a:solidFill>
              </a:rPr>
              <a:t>A.</a:t>
            </a:r>
            <a:endParaRPr>
              <a:solidFill>
                <a:schemeClr val="lt1"/>
              </a:solidFill>
            </a:endParaRPr>
          </a:p>
        </p:txBody>
      </p:sp>
      <p:sp>
        <p:nvSpPr>
          <p:cNvPr id="270" name="Google Shape;270;gec54d07bcd_0_900"/>
          <p:cNvSpPr/>
          <p:nvPr/>
        </p:nvSpPr>
        <p:spPr>
          <a:xfrm>
            <a:off x="2728437" y="3943550"/>
            <a:ext cx="1820700" cy="389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solidFill>
                  <a:schemeClr val="lt1"/>
                </a:solidFill>
              </a:rPr>
              <a:t>B.</a:t>
            </a:r>
            <a:endParaRPr>
              <a:solidFill>
                <a:schemeClr val="lt1"/>
              </a:solidFill>
            </a:endParaRPr>
          </a:p>
        </p:txBody>
      </p:sp>
      <p:sp>
        <p:nvSpPr>
          <p:cNvPr id="271" name="Google Shape;271;gec54d07bcd_0_900"/>
          <p:cNvSpPr txBox="1"/>
          <p:nvPr/>
        </p:nvSpPr>
        <p:spPr>
          <a:xfrm>
            <a:off x="418525" y="4545375"/>
            <a:ext cx="4130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MX" b="1"/>
              <a:t>A.</a:t>
            </a:r>
            <a:r>
              <a:rPr lang="es-MX"/>
              <a:t> Crecimiento con alfa cipermetrina </a:t>
            </a:r>
            <a:endParaRPr/>
          </a:p>
          <a:p>
            <a:pPr marL="0" lvl="0" indent="0" algn="l" rtl="0">
              <a:spcBef>
                <a:spcPts val="0"/>
              </a:spcBef>
              <a:spcAft>
                <a:spcPts val="0"/>
              </a:spcAft>
              <a:buNone/>
            </a:pPr>
            <a:r>
              <a:rPr lang="es-MX" b="1"/>
              <a:t>B.</a:t>
            </a:r>
            <a:r>
              <a:rPr lang="es-MX"/>
              <a:t> crecimiento con Dimetoato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ec54d07bcd_0_918"/>
          <p:cNvSpPr/>
          <p:nvPr/>
        </p:nvSpPr>
        <p:spPr>
          <a:xfrm>
            <a:off x="6217900" y="1042800"/>
            <a:ext cx="5649300" cy="6903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Tinción de Gram  </a:t>
            </a:r>
            <a:endParaRPr/>
          </a:p>
        </p:txBody>
      </p:sp>
      <p:sp>
        <p:nvSpPr>
          <p:cNvPr id="278" name="Google Shape;278;gec54d07bcd_0_918"/>
          <p:cNvSpPr/>
          <p:nvPr/>
        </p:nvSpPr>
        <p:spPr>
          <a:xfrm>
            <a:off x="115950" y="1042800"/>
            <a:ext cx="5823900" cy="6903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Características morfológicas coloniales  </a:t>
            </a:r>
            <a:endParaRPr/>
          </a:p>
        </p:txBody>
      </p:sp>
      <p:sp>
        <p:nvSpPr>
          <p:cNvPr id="279" name="Google Shape;279;gec54d07bcd_0_918"/>
          <p:cNvSpPr txBox="1">
            <a:spLocks noGrp="1"/>
          </p:cNvSpPr>
          <p:nvPr>
            <p:ph type="title"/>
          </p:nvPr>
        </p:nvSpPr>
        <p:spPr>
          <a:xfrm>
            <a:off x="220350" y="240520"/>
            <a:ext cx="10972800" cy="69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MX" sz="3100" i="0">
                <a:solidFill>
                  <a:schemeClr val="dk1"/>
                </a:solidFill>
              </a:rPr>
              <a:t> Caracterización de cepas bacterianas seleccionadas</a:t>
            </a:r>
            <a:endParaRPr sz="3100"/>
          </a:p>
        </p:txBody>
      </p:sp>
      <p:pic>
        <p:nvPicPr>
          <p:cNvPr id="280" name="Google Shape;280;gec54d07bcd_0_918"/>
          <p:cNvPicPr preferRelativeResize="0"/>
          <p:nvPr/>
        </p:nvPicPr>
        <p:blipFill>
          <a:blip r:embed="rId3">
            <a:alphaModFix/>
          </a:blip>
          <a:stretch>
            <a:fillRect/>
          </a:stretch>
        </p:blipFill>
        <p:spPr>
          <a:xfrm rot="736052">
            <a:off x="5910662" y="3197938"/>
            <a:ext cx="790575" cy="809625"/>
          </a:xfrm>
          <a:prstGeom prst="rect">
            <a:avLst/>
          </a:prstGeom>
          <a:noFill/>
          <a:ln>
            <a:noFill/>
          </a:ln>
        </p:spPr>
      </p:pic>
      <p:pic>
        <p:nvPicPr>
          <p:cNvPr id="281" name="Google Shape;281;gec54d07bcd_0_918"/>
          <p:cNvPicPr preferRelativeResize="0"/>
          <p:nvPr/>
        </p:nvPicPr>
        <p:blipFill>
          <a:blip r:embed="rId3">
            <a:alphaModFix/>
          </a:blip>
          <a:stretch>
            <a:fillRect/>
          </a:stretch>
        </p:blipFill>
        <p:spPr>
          <a:xfrm rot="694103">
            <a:off x="6013012" y="4072563"/>
            <a:ext cx="790575" cy="809625"/>
          </a:xfrm>
          <a:prstGeom prst="rect">
            <a:avLst/>
          </a:prstGeom>
          <a:noFill/>
          <a:ln>
            <a:noFill/>
          </a:ln>
        </p:spPr>
      </p:pic>
      <p:graphicFrame>
        <p:nvGraphicFramePr>
          <p:cNvPr id="282" name="Google Shape;282;gec54d07bcd_0_918"/>
          <p:cNvGraphicFramePr/>
          <p:nvPr/>
        </p:nvGraphicFramePr>
        <p:xfrm>
          <a:off x="115963" y="2540300"/>
          <a:ext cx="3000000" cy="3000000"/>
        </p:xfrm>
        <a:graphic>
          <a:graphicData uri="http://schemas.openxmlformats.org/drawingml/2006/table">
            <a:tbl>
              <a:tblPr>
                <a:noFill/>
                <a:tableStyleId>{D6BCB165-0E40-41C3-A724-9E6F5C1B6B82}</a:tableStyleId>
              </a:tblPr>
              <a:tblGrid>
                <a:gridCol w="976400">
                  <a:extLst>
                    <a:ext uri="{9D8B030D-6E8A-4147-A177-3AD203B41FA5}">
                      <a16:colId xmlns:a16="http://schemas.microsoft.com/office/drawing/2014/main" val="20000"/>
                    </a:ext>
                  </a:extLst>
                </a:gridCol>
                <a:gridCol w="1019600">
                  <a:extLst>
                    <a:ext uri="{9D8B030D-6E8A-4147-A177-3AD203B41FA5}">
                      <a16:colId xmlns:a16="http://schemas.microsoft.com/office/drawing/2014/main" val="20001"/>
                    </a:ext>
                  </a:extLst>
                </a:gridCol>
                <a:gridCol w="1010975">
                  <a:extLst>
                    <a:ext uri="{9D8B030D-6E8A-4147-A177-3AD203B41FA5}">
                      <a16:colId xmlns:a16="http://schemas.microsoft.com/office/drawing/2014/main" val="20002"/>
                    </a:ext>
                  </a:extLst>
                </a:gridCol>
                <a:gridCol w="985050">
                  <a:extLst>
                    <a:ext uri="{9D8B030D-6E8A-4147-A177-3AD203B41FA5}">
                      <a16:colId xmlns:a16="http://schemas.microsoft.com/office/drawing/2014/main" val="20003"/>
                    </a:ext>
                  </a:extLst>
                </a:gridCol>
                <a:gridCol w="967775">
                  <a:extLst>
                    <a:ext uri="{9D8B030D-6E8A-4147-A177-3AD203B41FA5}">
                      <a16:colId xmlns:a16="http://schemas.microsoft.com/office/drawing/2014/main" val="20004"/>
                    </a:ext>
                  </a:extLst>
                </a:gridCol>
                <a:gridCol w="864075">
                  <a:extLst>
                    <a:ext uri="{9D8B030D-6E8A-4147-A177-3AD203B41FA5}">
                      <a16:colId xmlns:a16="http://schemas.microsoft.com/office/drawing/2014/main" val="20005"/>
                    </a:ext>
                  </a:extLst>
                </a:gridCol>
              </a:tblGrid>
              <a:tr h="537275">
                <a:tc>
                  <a:txBody>
                    <a:bodyPr/>
                    <a:lstStyle/>
                    <a:p>
                      <a:pPr marL="0" lvl="0" indent="0" algn="ctr" rtl="0">
                        <a:lnSpc>
                          <a:spcPct val="150000"/>
                        </a:lnSpc>
                        <a:spcBef>
                          <a:spcPts val="1200"/>
                        </a:spcBef>
                        <a:spcAft>
                          <a:spcPts val="0"/>
                        </a:spcAft>
                        <a:buNone/>
                      </a:pPr>
                      <a:r>
                        <a:rPr lang="es-MX" sz="1100" b="1"/>
                        <a:t>Cepa</a:t>
                      </a:r>
                      <a:endParaRPr sz="1100"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solidFill>
                      <a:srgbClr val="9FC5E8"/>
                    </a:solidFill>
                  </a:tcPr>
                </a:tc>
                <a:tc>
                  <a:txBody>
                    <a:bodyPr/>
                    <a:lstStyle/>
                    <a:p>
                      <a:pPr marL="0" lvl="0" indent="0" algn="l" rtl="0">
                        <a:lnSpc>
                          <a:spcPct val="150000"/>
                        </a:lnSpc>
                        <a:spcBef>
                          <a:spcPts val="1200"/>
                        </a:spcBef>
                        <a:spcAft>
                          <a:spcPts val="0"/>
                        </a:spcAft>
                        <a:buNone/>
                      </a:pPr>
                      <a:r>
                        <a:rPr lang="es-MX" sz="1100" b="1"/>
                        <a:t>Forma</a:t>
                      </a:r>
                      <a:endParaRPr sz="1100"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solidFill>
                      <a:srgbClr val="9FC5E8"/>
                    </a:solidFill>
                  </a:tcPr>
                </a:tc>
                <a:tc>
                  <a:txBody>
                    <a:bodyPr/>
                    <a:lstStyle/>
                    <a:p>
                      <a:pPr marL="0" lvl="0" indent="0" algn="l" rtl="0">
                        <a:lnSpc>
                          <a:spcPct val="150000"/>
                        </a:lnSpc>
                        <a:spcBef>
                          <a:spcPts val="1200"/>
                        </a:spcBef>
                        <a:spcAft>
                          <a:spcPts val="0"/>
                        </a:spcAft>
                        <a:buNone/>
                      </a:pPr>
                      <a:r>
                        <a:rPr lang="es-MX" sz="1100" b="1"/>
                        <a:t>Borde</a:t>
                      </a:r>
                      <a:endParaRPr sz="1100"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solidFill>
                      <a:srgbClr val="9FC5E8"/>
                    </a:solidFill>
                  </a:tcPr>
                </a:tc>
                <a:tc>
                  <a:txBody>
                    <a:bodyPr/>
                    <a:lstStyle/>
                    <a:p>
                      <a:pPr marL="0" lvl="0" indent="0" algn="l" rtl="0">
                        <a:lnSpc>
                          <a:spcPct val="150000"/>
                        </a:lnSpc>
                        <a:spcBef>
                          <a:spcPts val="1200"/>
                        </a:spcBef>
                        <a:spcAft>
                          <a:spcPts val="0"/>
                        </a:spcAft>
                        <a:buNone/>
                      </a:pPr>
                      <a:r>
                        <a:rPr lang="es-MX" sz="1100" b="1"/>
                        <a:t>Color</a:t>
                      </a:r>
                      <a:endParaRPr sz="1100"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solidFill>
                      <a:srgbClr val="9FC5E8"/>
                    </a:solidFill>
                  </a:tcPr>
                </a:tc>
                <a:tc>
                  <a:txBody>
                    <a:bodyPr/>
                    <a:lstStyle/>
                    <a:p>
                      <a:pPr marL="0" lvl="0" indent="0" algn="l" rtl="0">
                        <a:lnSpc>
                          <a:spcPct val="150000"/>
                        </a:lnSpc>
                        <a:spcBef>
                          <a:spcPts val="1200"/>
                        </a:spcBef>
                        <a:spcAft>
                          <a:spcPts val="0"/>
                        </a:spcAft>
                        <a:buNone/>
                      </a:pPr>
                      <a:r>
                        <a:rPr lang="es-MX" sz="1100" b="1"/>
                        <a:t>Textura</a:t>
                      </a:r>
                      <a:endParaRPr sz="1100"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solidFill>
                      <a:srgbClr val="9FC5E8"/>
                    </a:solidFill>
                  </a:tcPr>
                </a:tc>
                <a:tc>
                  <a:txBody>
                    <a:bodyPr/>
                    <a:lstStyle/>
                    <a:p>
                      <a:pPr marL="0" lvl="0" indent="0" algn="l" rtl="0">
                        <a:lnSpc>
                          <a:spcPct val="150000"/>
                        </a:lnSpc>
                        <a:spcBef>
                          <a:spcPts val="1200"/>
                        </a:spcBef>
                        <a:spcAft>
                          <a:spcPts val="0"/>
                        </a:spcAft>
                        <a:buNone/>
                      </a:pPr>
                      <a:r>
                        <a:rPr lang="es-MX" sz="1100" b="1"/>
                        <a:t>Elevación</a:t>
                      </a:r>
                      <a:endParaRPr sz="1100"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solidFill>
                      <a:srgbClr val="9FC5E8"/>
                    </a:solidFill>
                  </a:tcPr>
                </a:tc>
                <a:extLst>
                  <a:ext uri="{0D108BD9-81ED-4DB2-BD59-A6C34878D82A}">
                    <a16:rowId xmlns:a16="http://schemas.microsoft.com/office/drawing/2014/main" val="10000"/>
                  </a:ext>
                </a:extLst>
              </a:tr>
              <a:tr h="607525">
                <a:tc>
                  <a:txBody>
                    <a:bodyPr/>
                    <a:lstStyle/>
                    <a:p>
                      <a:pPr marL="0" lvl="0" indent="0" algn="ctr" rtl="0">
                        <a:lnSpc>
                          <a:spcPct val="150000"/>
                        </a:lnSpc>
                        <a:spcBef>
                          <a:spcPts val="1200"/>
                        </a:spcBef>
                        <a:spcAft>
                          <a:spcPts val="0"/>
                        </a:spcAft>
                        <a:buNone/>
                      </a:pPr>
                      <a:r>
                        <a:rPr lang="es-MX" b="1"/>
                        <a:t>C1Al</a:t>
                      </a:r>
                      <a:endParaRPr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Irregular</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Ondulado</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Blanco</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Viscosa</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Convexa</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extLst>
                  <a:ext uri="{0D108BD9-81ED-4DB2-BD59-A6C34878D82A}">
                    <a16:rowId xmlns:a16="http://schemas.microsoft.com/office/drawing/2014/main" val="10001"/>
                  </a:ext>
                </a:extLst>
              </a:tr>
              <a:tr h="607525">
                <a:tc>
                  <a:txBody>
                    <a:bodyPr/>
                    <a:lstStyle/>
                    <a:p>
                      <a:pPr marL="0" lvl="0" indent="0" algn="ctr" rtl="0">
                        <a:lnSpc>
                          <a:spcPct val="150000"/>
                        </a:lnSpc>
                        <a:spcBef>
                          <a:spcPts val="1200"/>
                        </a:spcBef>
                        <a:spcAft>
                          <a:spcPts val="0"/>
                        </a:spcAft>
                        <a:buNone/>
                      </a:pPr>
                      <a:r>
                        <a:rPr lang="es-MX" b="1"/>
                        <a:t>C2Al</a:t>
                      </a:r>
                      <a:endParaRPr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Puntiforme</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Entero</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Celeste</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Seca</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Plana</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extLst>
                  <a:ext uri="{0D108BD9-81ED-4DB2-BD59-A6C34878D82A}">
                    <a16:rowId xmlns:a16="http://schemas.microsoft.com/office/drawing/2014/main" val="10002"/>
                  </a:ext>
                </a:extLst>
              </a:tr>
              <a:tr h="607525">
                <a:tc>
                  <a:txBody>
                    <a:bodyPr/>
                    <a:lstStyle/>
                    <a:p>
                      <a:pPr marL="0" lvl="0" indent="0" algn="ctr" rtl="0">
                        <a:lnSpc>
                          <a:spcPct val="150000"/>
                        </a:lnSpc>
                        <a:spcBef>
                          <a:spcPts val="1200"/>
                        </a:spcBef>
                        <a:spcAft>
                          <a:spcPts val="0"/>
                        </a:spcAft>
                        <a:buNone/>
                      </a:pPr>
                      <a:r>
                        <a:rPr lang="es-MX" b="1"/>
                        <a:t>C1DI</a:t>
                      </a:r>
                      <a:endParaRPr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Puntiforme</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Entero</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Celeste</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Viscosa</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Convexa</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extLst>
                  <a:ext uri="{0D108BD9-81ED-4DB2-BD59-A6C34878D82A}">
                    <a16:rowId xmlns:a16="http://schemas.microsoft.com/office/drawing/2014/main" val="10003"/>
                  </a:ext>
                </a:extLst>
              </a:tr>
              <a:tr h="607525">
                <a:tc>
                  <a:txBody>
                    <a:bodyPr/>
                    <a:lstStyle/>
                    <a:p>
                      <a:pPr marL="0" lvl="0" indent="0" algn="ctr" rtl="0">
                        <a:lnSpc>
                          <a:spcPct val="150000"/>
                        </a:lnSpc>
                        <a:spcBef>
                          <a:spcPts val="1200"/>
                        </a:spcBef>
                        <a:spcAft>
                          <a:spcPts val="0"/>
                        </a:spcAft>
                        <a:buNone/>
                      </a:pPr>
                      <a:r>
                        <a:rPr lang="es-MX" b="1"/>
                        <a:t>C2DI</a:t>
                      </a:r>
                      <a:endParaRPr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Irregular</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Lobulado</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Blanco</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Cremosa</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l" rtl="0">
                        <a:lnSpc>
                          <a:spcPct val="150000"/>
                        </a:lnSpc>
                        <a:spcBef>
                          <a:spcPts val="1200"/>
                        </a:spcBef>
                        <a:spcAft>
                          <a:spcPts val="0"/>
                        </a:spcAft>
                        <a:buNone/>
                      </a:pPr>
                      <a:r>
                        <a:rPr lang="es-MX"/>
                        <a:t>Elevada</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83" name="Google Shape;283;gec54d07bcd_0_918"/>
          <p:cNvSpPr/>
          <p:nvPr/>
        </p:nvSpPr>
        <p:spPr>
          <a:xfrm>
            <a:off x="283913" y="1988088"/>
            <a:ext cx="5823900" cy="431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MX"/>
              <a:t>Tabla 1. Morfología colonial de las cepas tolerantes a pesticidas</a:t>
            </a:r>
            <a:endParaRPr/>
          </a:p>
          <a:p>
            <a:pPr marL="0" lvl="0" indent="0" algn="l" rtl="0">
              <a:spcBef>
                <a:spcPts val="0"/>
              </a:spcBef>
              <a:spcAft>
                <a:spcPts val="0"/>
              </a:spcAft>
              <a:buNone/>
            </a:pPr>
            <a:endParaRPr/>
          </a:p>
        </p:txBody>
      </p:sp>
      <p:pic>
        <p:nvPicPr>
          <p:cNvPr id="284" name="Google Shape;284;gec54d07bcd_0_918"/>
          <p:cNvPicPr preferRelativeResize="0"/>
          <p:nvPr/>
        </p:nvPicPr>
        <p:blipFill>
          <a:blip r:embed="rId4">
            <a:alphaModFix/>
          </a:blip>
          <a:stretch>
            <a:fillRect/>
          </a:stretch>
        </p:blipFill>
        <p:spPr>
          <a:xfrm>
            <a:off x="6959187" y="1988100"/>
            <a:ext cx="2257425" cy="1619250"/>
          </a:xfrm>
          <a:prstGeom prst="rect">
            <a:avLst/>
          </a:prstGeom>
          <a:noFill/>
          <a:ln>
            <a:noFill/>
          </a:ln>
        </p:spPr>
      </p:pic>
      <p:pic>
        <p:nvPicPr>
          <p:cNvPr id="285" name="Google Shape;285;gec54d07bcd_0_918"/>
          <p:cNvPicPr preferRelativeResize="0"/>
          <p:nvPr/>
        </p:nvPicPr>
        <p:blipFill>
          <a:blip r:embed="rId5">
            <a:alphaModFix/>
          </a:blip>
          <a:stretch>
            <a:fillRect/>
          </a:stretch>
        </p:blipFill>
        <p:spPr>
          <a:xfrm>
            <a:off x="9216612" y="1983338"/>
            <a:ext cx="2257425" cy="1628775"/>
          </a:xfrm>
          <a:prstGeom prst="rect">
            <a:avLst/>
          </a:prstGeom>
          <a:noFill/>
          <a:ln>
            <a:noFill/>
          </a:ln>
        </p:spPr>
      </p:pic>
      <p:pic>
        <p:nvPicPr>
          <p:cNvPr id="286" name="Google Shape;286;gec54d07bcd_0_918"/>
          <p:cNvPicPr preferRelativeResize="0"/>
          <p:nvPr/>
        </p:nvPicPr>
        <p:blipFill>
          <a:blip r:embed="rId6">
            <a:alphaModFix/>
          </a:blip>
          <a:stretch>
            <a:fillRect/>
          </a:stretch>
        </p:blipFill>
        <p:spPr>
          <a:xfrm>
            <a:off x="6963950" y="3612113"/>
            <a:ext cx="2247900" cy="1485900"/>
          </a:xfrm>
          <a:prstGeom prst="rect">
            <a:avLst/>
          </a:prstGeom>
          <a:noFill/>
          <a:ln>
            <a:noFill/>
          </a:ln>
        </p:spPr>
      </p:pic>
      <p:pic>
        <p:nvPicPr>
          <p:cNvPr id="287" name="Google Shape;287;gec54d07bcd_0_918"/>
          <p:cNvPicPr preferRelativeResize="0"/>
          <p:nvPr/>
        </p:nvPicPr>
        <p:blipFill>
          <a:blip r:embed="rId7">
            <a:alphaModFix/>
          </a:blip>
          <a:stretch>
            <a:fillRect/>
          </a:stretch>
        </p:blipFill>
        <p:spPr>
          <a:xfrm>
            <a:off x="9211850" y="3612125"/>
            <a:ext cx="2257425" cy="1504967"/>
          </a:xfrm>
          <a:prstGeom prst="rect">
            <a:avLst/>
          </a:prstGeom>
          <a:noFill/>
          <a:ln>
            <a:noFill/>
          </a:ln>
        </p:spPr>
      </p:pic>
      <p:sp>
        <p:nvSpPr>
          <p:cNvPr id="288" name="Google Shape;288;gec54d07bcd_0_918"/>
          <p:cNvSpPr/>
          <p:nvPr/>
        </p:nvSpPr>
        <p:spPr>
          <a:xfrm>
            <a:off x="6963950" y="2009250"/>
            <a:ext cx="826200" cy="389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solidFill>
                  <a:schemeClr val="lt1"/>
                </a:solidFill>
              </a:rPr>
              <a:t>C1Al</a:t>
            </a:r>
            <a:endParaRPr>
              <a:solidFill>
                <a:schemeClr val="lt1"/>
              </a:solidFill>
            </a:endParaRPr>
          </a:p>
        </p:txBody>
      </p:sp>
      <p:sp>
        <p:nvSpPr>
          <p:cNvPr id="289" name="Google Shape;289;gec54d07bcd_0_918"/>
          <p:cNvSpPr/>
          <p:nvPr/>
        </p:nvSpPr>
        <p:spPr>
          <a:xfrm>
            <a:off x="9221375" y="2009250"/>
            <a:ext cx="756600" cy="389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solidFill>
                  <a:schemeClr val="lt1"/>
                </a:solidFill>
              </a:rPr>
              <a:t>C2Al</a:t>
            </a:r>
            <a:endParaRPr>
              <a:solidFill>
                <a:schemeClr val="lt1"/>
              </a:solidFill>
            </a:endParaRPr>
          </a:p>
        </p:txBody>
      </p:sp>
      <p:sp>
        <p:nvSpPr>
          <p:cNvPr id="290" name="Google Shape;290;gec54d07bcd_0_918"/>
          <p:cNvSpPr/>
          <p:nvPr/>
        </p:nvSpPr>
        <p:spPr>
          <a:xfrm>
            <a:off x="6954425" y="3612125"/>
            <a:ext cx="826200" cy="389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solidFill>
                  <a:schemeClr val="lt1"/>
                </a:solidFill>
              </a:rPr>
              <a:t>C1DI</a:t>
            </a:r>
            <a:endParaRPr>
              <a:solidFill>
                <a:schemeClr val="lt1"/>
              </a:solidFill>
            </a:endParaRPr>
          </a:p>
        </p:txBody>
      </p:sp>
      <p:sp>
        <p:nvSpPr>
          <p:cNvPr id="291" name="Google Shape;291;gec54d07bcd_0_918"/>
          <p:cNvSpPr/>
          <p:nvPr/>
        </p:nvSpPr>
        <p:spPr>
          <a:xfrm>
            <a:off x="9211850" y="3612125"/>
            <a:ext cx="826200" cy="389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solidFill>
                  <a:schemeClr val="lt1"/>
                </a:solidFill>
              </a:rPr>
              <a:t>C2DI</a:t>
            </a:r>
            <a:endParaRPr>
              <a:solidFill>
                <a:schemeClr val="lt1"/>
              </a:solidFill>
            </a:endParaRPr>
          </a:p>
        </p:txBody>
      </p:sp>
      <p:sp>
        <p:nvSpPr>
          <p:cNvPr id="292" name="Google Shape;292;gec54d07bcd_0_918"/>
          <p:cNvSpPr/>
          <p:nvPr/>
        </p:nvSpPr>
        <p:spPr>
          <a:xfrm>
            <a:off x="6286625" y="5327900"/>
            <a:ext cx="5905500" cy="690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s-MX" sz="1300">
                <a:solidFill>
                  <a:schemeClr val="dk1"/>
                </a:solidFill>
              </a:rPr>
              <a:t>En esta imagen se observa la morfología y color de las bacterias correspondientes a las cepas C1AL, C2Al, C1DI y C2DI, las cuales presentan un color rojo (Gram negativas) y forma de bacilo (varilla).  Imagen obtenida desde microscopía óptica, 100</a:t>
            </a:r>
            <a:r>
              <a:rPr lang="es-MX" sz="1300" baseline="30000">
                <a:solidFill>
                  <a:schemeClr val="dk1"/>
                </a:solidFill>
              </a:rPr>
              <a:t>x</a:t>
            </a:r>
            <a:r>
              <a:rPr lang="es-MX" sz="1300">
                <a:solidFill>
                  <a:schemeClr val="dk1"/>
                </a:solidFill>
              </a:rPr>
              <a:t>.</a:t>
            </a:r>
            <a:endParaRPr sz="1600">
              <a:solidFill>
                <a:schemeClr val="dk1"/>
              </a:solidFill>
            </a:endParaRPr>
          </a:p>
          <a:p>
            <a:pPr marL="0" lvl="0" indent="0" algn="just"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ec54d07bcd_0_965"/>
          <p:cNvSpPr/>
          <p:nvPr/>
        </p:nvSpPr>
        <p:spPr>
          <a:xfrm>
            <a:off x="6043300" y="1042800"/>
            <a:ext cx="6071100" cy="6903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Análisis de secuencia 16S </a:t>
            </a:r>
            <a:endParaRPr/>
          </a:p>
        </p:txBody>
      </p:sp>
      <p:sp>
        <p:nvSpPr>
          <p:cNvPr id="299" name="Google Shape;299;gec54d07bcd_0_965"/>
          <p:cNvSpPr/>
          <p:nvPr/>
        </p:nvSpPr>
        <p:spPr>
          <a:xfrm>
            <a:off x="115950" y="1042800"/>
            <a:ext cx="5823900" cy="6903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Caracterización bioquímica </a:t>
            </a:r>
            <a:endParaRPr/>
          </a:p>
        </p:txBody>
      </p:sp>
      <p:sp>
        <p:nvSpPr>
          <p:cNvPr id="300" name="Google Shape;300;gec54d07bcd_0_965"/>
          <p:cNvSpPr txBox="1">
            <a:spLocks noGrp="1"/>
          </p:cNvSpPr>
          <p:nvPr>
            <p:ph type="title"/>
          </p:nvPr>
        </p:nvSpPr>
        <p:spPr>
          <a:xfrm>
            <a:off x="220350" y="240520"/>
            <a:ext cx="10972800" cy="69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MX" sz="3100" i="0">
                <a:solidFill>
                  <a:schemeClr val="dk1"/>
                </a:solidFill>
              </a:rPr>
              <a:t> Caracterización de cepas bacterianas seleccionadas</a:t>
            </a:r>
            <a:endParaRPr sz="3100"/>
          </a:p>
        </p:txBody>
      </p:sp>
      <p:pic>
        <p:nvPicPr>
          <p:cNvPr id="301" name="Google Shape;301;gec54d07bcd_0_965"/>
          <p:cNvPicPr preferRelativeResize="0"/>
          <p:nvPr/>
        </p:nvPicPr>
        <p:blipFill>
          <a:blip r:embed="rId3">
            <a:alphaModFix/>
          </a:blip>
          <a:stretch>
            <a:fillRect/>
          </a:stretch>
        </p:blipFill>
        <p:spPr>
          <a:xfrm rot="241701">
            <a:off x="9003763" y="5312550"/>
            <a:ext cx="790575" cy="809625"/>
          </a:xfrm>
          <a:prstGeom prst="rect">
            <a:avLst/>
          </a:prstGeom>
          <a:noFill/>
          <a:ln>
            <a:noFill/>
          </a:ln>
        </p:spPr>
      </p:pic>
      <p:sp>
        <p:nvSpPr>
          <p:cNvPr id="302" name="Google Shape;302;gec54d07bcd_0_965"/>
          <p:cNvSpPr/>
          <p:nvPr/>
        </p:nvSpPr>
        <p:spPr>
          <a:xfrm>
            <a:off x="115950" y="5516050"/>
            <a:ext cx="5823900" cy="7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MX" sz="1300">
                <a:solidFill>
                  <a:schemeClr val="dk1"/>
                </a:solidFill>
              </a:rPr>
              <a:t>Prueba de catalasa para las cepas seleccionadas, en donde C1AL y C2DI son positivas a la reacción por la presencia de burbujas y las cepas C2Al y C1DI fueron negativas.</a:t>
            </a:r>
            <a:endParaRPr sz="1300"/>
          </a:p>
          <a:p>
            <a:pPr marL="0" lvl="0" indent="0" algn="l" rtl="0">
              <a:spcBef>
                <a:spcPts val="0"/>
              </a:spcBef>
              <a:spcAft>
                <a:spcPts val="0"/>
              </a:spcAft>
              <a:buNone/>
            </a:pPr>
            <a:endParaRPr sz="1300"/>
          </a:p>
        </p:txBody>
      </p:sp>
      <p:sp>
        <p:nvSpPr>
          <p:cNvPr id="303" name="Google Shape;303;gec54d07bcd_0_965"/>
          <p:cNvSpPr/>
          <p:nvPr/>
        </p:nvSpPr>
        <p:spPr>
          <a:xfrm>
            <a:off x="115950" y="1677059"/>
            <a:ext cx="5823900" cy="3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s-MX"/>
              <a:t>Dos de las cepas fueron positivas para catalasa</a:t>
            </a:r>
            <a:endParaRPr/>
          </a:p>
        </p:txBody>
      </p:sp>
      <p:pic>
        <p:nvPicPr>
          <p:cNvPr id="304" name="Google Shape;304;gec54d07bcd_0_965"/>
          <p:cNvPicPr preferRelativeResize="0"/>
          <p:nvPr/>
        </p:nvPicPr>
        <p:blipFill>
          <a:blip r:embed="rId4">
            <a:alphaModFix/>
          </a:blip>
          <a:stretch>
            <a:fillRect/>
          </a:stretch>
        </p:blipFill>
        <p:spPr>
          <a:xfrm>
            <a:off x="115950" y="2238875"/>
            <a:ext cx="2912655" cy="3191150"/>
          </a:xfrm>
          <a:prstGeom prst="rect">
            <a:avLst/>
          </a:prstGeom>
          <a:noFill/>
          <a:ln>
            <a:noFill/>
          </a:ln>
        </p:spPr>
      </p:pic>
      <p:pic>
        <p:nvPicPr>
          <p:cNvPr id="305" name="Google Shape;305;gec54d07bcd_0_965"/>
          <p:cNvPicPr preferRelativeResize="0"/>
          <p:nvPr/>
        </p:nvPicPr>
        <p:blipFill>
          <a:blip r:embed="rId5">
            <a:alphaModFix/>
          </a:blip>
          <a:stretch>
            <a:fillRect/>
          </a:stretch>
        </p:blipFill>
        <p:spPr>
          <a:xfrm>
            <a:off x="3028602" y="2238878"/>
            <a:ext cx="2821162" cy="3191150"/>
          </a:xfrm>
          <a:prstGeom prst="rect">
            <a:avLst/>
          </a:prstGeom>
          <a:noFill/>
          <a:ln>
            <a:noFill/>
          </a:ln>
        </p:spPr>
      </p:pic>
      <p:pic>
        <p:nvPicPr>
          <p:cNvPr id="306" name="Google Shape;306;gec54d07bcd_0_965"/>
          <p:cNvPicPr preferRelativeResize="0"/>
          <p:nvPr/>
        </p:nvPicPr>
        <p:blipFill>
          <a:blip r:embed="rId3">
            <a:alphaModFix/>
          </a:blip>
          <a:stretch>
            <a:fillRect/>
          </a:stretch>
        </p:blipFill>
        <p:spPr>
          <a:xfrm rot="567087">
            <a:off x="6000962" y="5279913"/>
            <a:ext cx="790575" cy="809625"/>
          </a:xfrm>
          <a:prstGeom prst="rect">
            <a:avLst/>
          </a:prstGeom>
          <a:noFill/>
          <a:ln>
            <a:noFill/>
          </a:ln>
        </p:spPr>
      </p:pic>
      <p:sp>
        <p:nvSpPr>
          <p:cNvPr id="307" name="Google Shape;307;gec54d07bcd_0_965"/>
          <p:cNvSpPr/>
          <p:nvPr/>
        </p:nvSpPr>
        <p:spPr>
          <a:xfrm>
            <a:off x="334725" y="3856075"/>
            <a:ext cx="811800" cy="790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gec54d07bcd_0_965"/>
          <p:cNvSpPr/>
          <p:nvPr/>
        </p:nvSpPr>
        <p:spPr>
          <a:xfrm>
            <a:off x="4615900" y="3856075"/>
            <a:ext cx="811800" cy="790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09" name="Google Shape;309;gec54d07bcd_0_965"/>
          <p:cNvGraphicFramePr/>
          <p:nvPr/>
        </p:nvGraphicFramePr>
        <p:xfrm>
          <a:off x="6043300" y="1929525"/>
          <a:ext cx="3000000" cy="3000000"/>
        </p:xfrm>
        <a:graphic>
          <a:graphicData uri="http://schemas.openxmlformats.org/drawingml/2006/table">
            <a:tbl>
              <a:tblPr>
                <a:noFill/>
                <a:tableStyleId>{D6BCB165-0E40-41C3-A724-9E6F5C1B6B82}</a:tableStyleId>
              </a:tblPr>
              <a:tblGrid>
                <a:gridCol w="1533525">
                  <a:extLst>
                    <a:ext uri="{9D8B030D-6E8A-4147-A177-3AD203B41FA5}">
                      <a16:colId xmlns:a16="http://schemas.microsoft.com/office/drawing/2014/main" val="20000"/>
                    </a:ext>
                  </a:extLst>
                </a:gridCol>
                <a:gridCol w="1543050">
                  <a:extLst>
                    <a:ext uri="{9D8B030D-6E8A-4147-A177-3AD203B41FA5}">
                      <a16:colId xmlns:a16="http://schemas.microsoft.com/office/drawing/2014/main" val="20001"/>
                    </a:ext>
                  </a:extLst>
                </a:gridCol>
                <a:gridCol w="1533525">
                  <a:extLst>
                    <a:ext uri="{9D8B030D-6E8A-4147-A177-3AD203B41FA5}">
                      <a16:colId xmlns:a16="http://schemas.microsoft.com/office/drawing/2014/main" val="20002"/>
                    </a:ext>
                  </a:extLst>
                </a:gridCol>
                <a:gridCol w="1533525">
                  <a:extLst>
                    <a:ext uri="{9D8B030D-6E8A-4147-A177-3AD203B41FA5}">
                      <a16:colId xmlns:a16="http://schemas.microsoft.com/office/drawing/2014/main" val="20003"/>
                    </a:ext>
                  </a:extLst>
                </a:gridCol>
              </a:tblGrid>
              <a:tr h="457200">
                <a:tc>
                  <a:txBody>
                    <a:bodyPr/>
                    <a:lstStyle/>
                    <a:p>
                      <a:pPr marL="0" lvl="0" indent="0" algn="ctr" rtl="0">
                        <a:lnSpc>
                          <a:spcPct val="150000"/>
                        </a:lnSpc>
                        <a:spcBef>
                          <a:spcPts val="1200"/>
                        </a:spcBef>
                        <a:spcAft>
                          <a:spcPts val="0"/>
                        </a:spcAft>
                        <a:buNone/>
                      </a:pPr>
                      <a:r>
                        <a:rPr lang="es-MX" sz="1100" b="1"/>
                        <a:t>Cepas</a:t>
                      </a:r>
                      <a:endParaRPr sz="1100"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gradFill>
                      <a:gsLst>
                        <a:gs pos="0">
                          <a:srgbClr val="F2F2F2"/>
                        </a:gs>
                        <a:gs pos="100000">
                          <a:srgbClr val="A6A6A6"/>
                        </a:gs>
                      </a:gsLst>
                      <a:path path="circle">
                        <a:fillToRect l="50000" t="50000" r="50000" b="50000"/>
                      </a:path>
                      <a:tileRect/>
                    </a:gradFill>
                  </a:tcPr>
                </a:tc>
                <a:tc>
                  <a:txBody>
                    <a:bodyPr/>
                    <a:lstStyle/>
                    <a:p>
                      <a:pPr marL="0" lvl="0" indent="0" algn="ctr" rtl="0">
                        <a:lnSpc>
                          <a:spcPct val="150000"/>
                        </a:lnSpc>
                        <a:spcBef>
                          <a:spcPts val="1200"/>
                        </a:spcBef>
                        <a:spcAft>
                          <a:spcPts val="0"/>
                        </a:spcAft>
                        <a:buNone/>
                      </a:pPr>
                      <a:r>
                        <a:rPr lang="es-MX" sz="1100" b="1"/>
                        <a:t>Cepa más relacionada</a:t>
                      </a:r>
                      <a:endParaRPr sz="1100"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gradFill>
                      <a:gsLst>
                        <a:gs pos="0">
                          <a:srgbClr val="F2F2F2"/>
                        </a:gs>
                        <a:gs pos="100000">
                          <a:srgbClr val="A6A6A6"/>
                        </a:gs>
                      </a:gsLst>
                      <a:path path="circle">
                        <a:fillToRect l="50000" t="50000" r="50000" b="50000"/>
                      </a:path>
                      <a:tileRect/>
                    </a:gradFill>
                  </a:tcPr>
                </a:tc>
                <a:tc>
                  <a:txBody>
                    <a:bodyPr/>
                    <a:lstStyle/>
                    <a:p>
                      <a:pPr marL="0" lvl="0" indent="0" algn="ctr" rtl="0">
                        <a:lnSpc>
                          <a:spcPct val="150000"/>
                        </a:lnSpc>
                        <a:spcBef>
                          <a:spcPts val="1200"/>
                        </a:spcBef>
                        <a:spcAft>
                          <a:spcPts val="0"/>
                        </a:spcAft>
                        <a:buNone/>
                      </a:pPr>
                      <a:r>
                        <a:rPr lang="es-MX" sz="1100" b="1"/>
                        <a:t>Identidad (%)</a:t>
                      </a:r>
                      <a:endParaRPr sz="1100"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gradFill>
                      <a:gsLst>
                        <a:gs pos="0">
                          <a:srgbClr val="F2F2F2"/>
                        </a:gs>
                        <a:gs pos="100000">
                          <a:srgbClr val="A6A6A6"/>
                        </a:gs>
                      </a:gsLst>
                      <a:path path="circle">
                        <a:fillToRect l="50000" t="50000" r="50000" b="50000"/>
                      </a:path>
                      <a:tileRect/>
                    </a:gradFill>
                  </a:tcPr>
                </a:tc>
                <a:tc>
                  <a:txBody>
                    <a:bodyPr/>
                    <a:lstStyle/>
                    <a:p>
                      <a:pPr marL="0" lvl="0" indent="0" algn="ctr" rtl="0">
                        <a:lnSpc>
                          <a:spcPct val="150000"/>
                        </a:lnSpc>
                        <a:spcBef>
                          <a:spcPts val="1200"/>
                        </a:spcBef>
                        <a:spcAft>
                          <a:spcPts val="0"/>
                        </a:spcAft>
                        <a:buNone/>
                      </a:pPr>
                      <a:r>
                        <a:rPr lang="es-MX" sz="1100" b="1"/>
                        <a:t>Accesión a NCBI</a:t>
                      </a:r>
                      <a:endParaRPr sz="1100"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gradFill>
                      <a:gsLst>
                        <a:gs pos="0">
                          <a:srgbClr val="F2F2F2"/>
                        </a:gs>
                        <a:gs pos="100000">
                          <a:srgbClr val="A6A6A6"/>
                        </a:gs>
                      </a:gsLst>
                      <a:path path="circle">
                        <a:fillToRect l="50000" t="50000" r="50000" b="50000"/>
                      </a:path>
                      <a:tileRect/>
                    </a:gradFill>
                  </a:tcPr>
                </a:tc>
                <a:extLst>
                  <a:ext uri="{0D108BD9-81ED-4DB2-BD59-A6C34878D82A}">
                    <a16:rowId xmlns:a16="http://schemas.microsoft.com/office/drawing/2014/main" val="10000"/>
                  </a:ext>
                </a:extLst>
              </a:tr>
              <a:tr h="228600">
                <a:tc>
                  <a:txBody>
                    <a:bodyPr/>
                    <a:lstStyle/>
                    <a:p>
                      <a:pPr marL="0" lvl="0" indent="0" algn="ctr" rtl="0">
                        <a:lnSpc>
                          <a:spcPct val="150000"/>
                        </a:lnSpc>
                        <a:spcBef>
                          <a:spcPts val="1200"/>
                        </a:spcBef>
                        <a:spcAft>
                          <a:spcPts val="0"/>
                        </a:spcAft>
                        <a:buNone/>
                      </a:pPr>
                      <a:r>
                        <a:rPr lang="es-MX" sz="1100" b="1"/>
                        <a:t>C1Al</a:t>
                      </a:r>
                      <a:endParaRPr sz="1100"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ctr" rtl="0">
                        <a:lnSpc>
                          <a:spcPct val="150000"/>
                        </a:lnSpc>
                        <a:spcBef>
                          <a:spcPts val="1200"/>
                        </a:spcBef>
                        <a:spcAft>
                          <a:spcPts val="0"/>
                        </a:spcAft>
                        <a:buNone/>
                      </a:pPr>
                      <a:r>
                        <a:rPr lang="es-MX" sz="1100" i="1"/>
                        <a:t>Delftia sp.</a:t>
                      </a:r>
                      <a:endParaRPr sz="1100" i="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ctr" rtl="0">
                        <a:lnSpc>
                          <a:spcPct val="150000"/>
                        </a:lnSpc>
                        <a:spcBef>
                          <a:spcPts val="1200"/>
                        </a:spcBef>
                        <a:spcAft>
                          <a:spcPts val="0"/>
                        </a:spcAft>
                        <a:buNone/>
                      </a:pPr>
                      <a:r>
                        <a:rPr lang="es-MX"/>
                        <a:t>99</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ctr" rtl="0">
                        <a:lnSpc>
                          <a:spcPct val="150000"/>
                        </a:lnSpc>
                        <a:spcBef>
                          <a:spcPts val="1200"/>
                        </a:spcBef>
                        <a:spcAft>
                          <a:spcPts val="0"/>
                        </a:spcAft>
                        <a:buNone/>
                      </a:pPr>
                      <a:r>
                        <a:rPr lang="es-MX"/>
                        <a:t>FJ191736.1</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extLst>
                  <a:ext uri="{0D108BD9-81ED-4DB2-BD59-A6C34878D82A}">
                    <a16:rowId xmlns:a16="http://schemas.microsoft.com/office/drawing/2014/main" val="10001"/>
                  </a:ext>
                </a:extLst>
              </a:tr>
              <a:tr h="228600">
                <a:tc>
                  <a:txBody>
                    <a:bodyPr/>
                    <a:lstStyle/>
                    <a:p>
                      <a:pPr marL="0" lvl="0" indent="0" algn="ctr" rtl="0">
                        <a:lnSpc>
                          <a:spcPct val="150000"/>
                        </a:lnSpc>
                        <a:spcBef>
                          <a:spcPts val="1200"/>
                        </a:spcBef>
                        <a:spcAft>
                          <a:spcPts val="0"/>
                        </a:spcAft>
                        <a:buNone/>
                      </a:pPr>
                      <a:r>
                        <a:rPr lang="es-MX" sz="1100" b="1"/>
                        <a:t>C2Al</a:t>
                      </a:r>
                      <a:endParaRPr sz="1100"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ctr" rtl="0">
                        <a:lnSpc>
                          <a:spcPct val="150000"/>
                        </a:lnSpc>
                        <a:spcBef>
                          <a:spcPts val="1200"/>
                        </a:spcBef>
                        <a:spcAft>
                          <a:spcPts val="0"/>
                        </a:spcAft>
                        <a:buNone/>
                      </a:pPr>
                      <a:r>
                        <a:rPr lang="es-MX" sz="1100" i="1"/>
                        <a:t>Sphingobium sp.</a:t>
                      </a:r>
                      <a:endParaRPr sz="1100" i="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ctr" rtl="0">
                        <a:lnSpc>
                          <a:spcPct val="150000"/>
                        </a:lnSpc>
                        <a:spcBef>
                          <a:spcPts val="1200"/>
                        </a:spcBef>
                        <a:spcAft>
                          <a:spcPts val="0"/>
                        </a:spcAft>
                        <a:buNone/>
                      </a:pPr>
                      <a:r>
                        <a:rPr lang="es-MX"/>
                        <a:t>96</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ctr" rtl="0">
                        <a:lnSpc>
                          <a:spcPct val="150000"/>
                        </a:lnSpc>
                        <a:spcBef>
                          <a:spcPts val="1200"/>
                        </a:spcBef>
                        <a:spcAft>
                          <a:spcPts val="0"/>
                        </a:spcAft>
                        <a:buNone/>
                      </a:pPr>
                      <a:r>
                        <a:rPr lang="es-MX"/>
                        <a:t>KF777679.1</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extLst>
                  <a:ext uri="{0D108BD9-81ED-4DB2-BD59-A6C34878D82A}">
                    <a16:rowId xmlns:a16="http://schemas.microsoft.com/office/drawing/2014/main" val="10002"/>
                  </a:ext>
                </a:extLst>
              </a:tr>
              <a:tr h="457200">
                <a:tc>
                  <a:txBody>
                    <a:bodyPr/>
                    <a:lstStyle/>
                    <a:p>
                      <a:pPr marL="0" lvl="0" indent="0" algn="ctr" rtl="0">
                        <a:lnSpc>
                          <a:spcPct val="150000"/>
                        </a:lnSpc>
                        <a:spcBef>
                          <a:spcPts val="1200"/>
                        </a:spcBef>
                        <a:spcAft>
                          <a:spcPts val="0"/>
                        </a:spcAft>
                        <a:buNone/>
                      </a:pPr>
                      <a:r>
                        <a:rPr lang="es-MX" sz="1100" b="1"/>
                        <a:t>C1DI</a:t>
                      </a:r>
                      <a:endParaRPr sz="1100"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ctr" rtl="0">
                        <a:lnSpc>
                          <a:spcPct val="150000"/>
                        </a:lnSpc>
                        <a:spcBef>
                          <a:spcPts val="1200"/>
                        </a:spcBef>
                        <a:spcAft>
                          <a:spcPts val="0"/>
                        </a:spcAft>
                        <a:buNone/>
                      </a:pPr>
                      <a:r>
                        <a:rPr lang="es-MX" sz="1100" i="1"/>
                        <a:t>Delftia lacustris</a:t>
                      </a:r>
                      <a:r>
                        <a:rPr lang="es-MX" sz="1100"/>
                        <a:t> strain RPK49</a:t>
                      </a:r>
                      <a:endParaRPr sz="1100"/>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ctr" rtl="0">
                        <a:lnSpc>
                          <a:spcPct val="150000"/>
                        </a:lnSpc>
                        <a:spcBef>
                          <a:spcPts val="1200"/>
                        </a:spcBef>
                        <a:spcAft>
                          <a:spcPts val="0"/>
                        </a:spcAft>
                        <a:buNone/>
                      </a:pPr>
                      <a:r>
                        <a:rPr lang="es-MX"/>
                        <a:t>86</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ctr" rtl="0">
                        <a:lnSpc>
                          <a:spcPct val="150000"/>
                        </a:lnSpc>
                        <a:spcBef>
                          <a:spcPts val="1200"/>
                        </a:spcBef>
                        <a:spcAft>
                          <a:spcPts val="0"/>
                        </a:spcAft>
                        <a:buNone/>
                      </a:pPr>
                      <a:r>
                        <a:rPr lang="es-MX"/>
                        <a:t>KX980471.1</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extLst>
                  <a:ext uri="{0D108BD9-81ED-4DB2-BD59-A6C34878D82A}">
                    <a16:rowId xmlns:a16="http://schemas.microsoft.com/office/drawing/2014/main" val="10003"/>
                  </a:ext>
                </a:extLst>
              </a:tr>
              <a:tr h="457200">
                <a:tc>
                  <a:txBody>
                    <a:bodyPr/>
                    <a:lstStyle/>
                    <a:p>
                      <a:pPr marL="0" lvl="0" indent="0" algn="ctr" rtl="0">
                        <a:lnSpc>
                          <a:spcPct val="150000"/>
                        </a:lnSpc>
                        <a:spcBef>
                          <a:spcPts val="1200"/>
                        </a:spcBef>
                        <a:spcAft>
                          <a:spcPts val="0"/>
                        </a:spcAft>
                        <a:buNone/>
                      </a:pPr>
                      <a:r>
                        <a:rPr lang="es-MX" sz="1100" b="1"/>
                        <a:t>C2DI</a:t>
                      </a:r>
                      <a:endParaRPr sz="1100" b="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ctr" rtl="0">
                        <a:lnSpc>
                          <a:spcPct val="150000"/>
                        </a:lnSpc>
                        <a:spcBef>
                          <a:spcPts val="1200"/>
                        </a:spcBef>
                        <a:spcAft>
                          <a:spcPts val="0"/>
                        </a:spcAft>
                        <a:buNone/>
                      </a:pPr>
                      <a:r>
                        <a:rPr lang="es-MX" sz="1100" i="1"/>
                        <a:t>Novosphingobium aromaticivorans</a:t>
                      </a:r>
                      <a:endParaRPr sz="1100" i="1"/>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ctr" rtl="0">
                        <a:lnSpc>
                          <a:spcPct val="150000"/>
                        </a:lnSpc>
                        <a:spcBef>
                          <a:spcPts val="1200"/>
                        </a:spcBef>
                        <a:spcAft>
                          <a:spcPts val="0"/>
                        </a:spcAft>
                        <a:buNone/>
                      </a:pPr>
                      <a:r>
                        <a:rPr lang="es-MX"/>
                        <a:t>99</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tc>
                  <a:txBody>
                    <a:bodyPr/>
                    <a:lstStyle/>
                    <a:p>
                      <a:pPr marL="0" lvl="0" indent="0" algn="ctr" rtl="0">
                        <a:lnSpc>
                          <a:spcPct val="150000"/>
                        </a:lnSpc>
                        <a:spcBef>
                          <a:spcPts val="1200"/>
                        </a:spcBef>
                        <a:spcAft>
                          <a:spcPts val="0"/>
                        </a:spcAft>
                        <a:buNone/>
                      </a:pPr>
                      <a:r>
                        <a:rPr lang="es-MX"/>
                        <a:t>KF381499.1</a:t>
                      </a:r>
                      <a:endParaRPr/>
                    </a:p>
                  </a:txBody>
                  <a:tcPr marL="68575" marR="68575" marT="91425" marB="91425">
                    <a:lnT w="12575" cap="flat" cmpd="sng">
                      <a:solidFill>
                        <a:srgbClr val="7F7F7F"/>
                      </a:solidFill>
                      <a:prstDash val="solid"/>
                      <a:round/>
                      <a:headEnd type="none" w="sm" len="sm"/>
                      <a:tailEnd type="none" w="sm" len="sm"/>
                    </a:lnT>
                    <a:lnB w="12575" cap="flat" cmpd="sng">
                      <a:solidFill>
                        <a:srgbClr val="7F7F7F"/>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ec54d07bcd_0_1002"/>
          <p:cNvSpPr txBox="1"/>
          <p:nvPr/>
        </p:nvSpPr>
        <p:spPr>
          <a:xfrm>
            <a:off x="46800" y="46875"/>
            <a:ext cx="12098400" cy="56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s-MX" sz="2500" b="1">
                <a:solidFill>
                  <a:schemeClr val="dk1"/>
                </a:solidFill>
              </a:rPr>
              <a:t>Evaluación de la degradación de los pesticidas alfa-cipermetrina y dimetoato</a:t>
            </a:r>
            <a:endParaRPr sz="2500" b="1">
              <a:solidFill>
                <a:schemeClr val="dk1"/>
              </a:solidFill>
            </a:endParaRPr>
          </a:p>
        </p:txBody>
      </p:sp>
      <p:sp>
        <p:nvSpPr>
          <p:cNvPr id="316" name="Google Shape;316;gec54d07bcd_0_1002"/>
          <p:cNvSpPr/>
          <p:nvPr/>
        </p:nvSpPr>
        <p:spPr>
          <a:xfrm>
            <a:off x="1954375" y="756000"/>
            <a:ext cx="2486700" cy="360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b="1"/>
              <a:t>Crecimiento bacteriano</a:t>
            </a:r>
            <a:endParaRPr sz="1500" b="1"/>
          </a:p>
        </p:txBody>
      </p:sp>
      <p:sp>
        <p:nvSpPr>
          <p:cNvPr id="317" name="Google Shape;317;gec54d07bcd_0_1002"/>
          <p:cNvSpPr/>
          <p:nvPr/>
        </p:nvSpPr>
        <p:spPr>
          <a:xfrm>
            <a:off x="7720500" y="756000"/>
            <a:ext cx="2721000" cy="360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b="1"/>
              <a:t>Porcentaje de degradación</a:t>
            </a:r>
            <a:endParaRPr sz="1500" b="1"/>
          </a:p>
        </p:txBody>
      </p:sp>
      <p:pic>
        <p:nvPicPr>
          <p:cNvPr id="318" name="Google Shape;318;gec54d07bcd_0_1002"/>
          <p:cNvPicPr preferRelativeResize="0"/>
          <p:nvPr/>
        </p:nvPicPr>
        <p:blipFill>
          <a:blip r:embed="rId3">
            <a:alphaModFix/>
          </a:blip>
          <a:stretch>
            <a:fillRect/>
          </a:stretch>
        </p:blipFill>
        <p:spPr>
          <a:xfrm>
            <a:off x="1079125" y="1116000"/>
            <a:ext cx="3779999" cy="3600000"/>
          </a:xfrm>
          <a:prstGeom prst="rect">
            <a:avLst/>
          </a:prstGeom>
          <a:noFill/>
          <a:ln>
            <a:noFill/>
          </a:ln>
        </p:spPr>
      </p:pic>
      <p:pic>
        <p:nvPicPr>
          <p:cNvPr id="319" name="Google Shape;319;gec54d07bcd_0_1002"/>
          <p:cNvPicPr preferRelativeResize="0"/>
          <p:nvPr/>
        </p:nvPicPr>
        <p:blipFill>
          <a:blip r:embed="rId4">
            <a:alphaModFix/>
          </a:blip>
          <a:stretch>
            <a:fillRect/>
          </a:stretch>
        </p:blipFill>
        <p:spPr>
          <a:xfrm>
            <a:off x="7038601" y="1116000"/>
            <a:ext cx="3779999" cy="3600000"/>
          </a:xfrm>
          <a:prstGeom prst="rect">
            <a:avLst/>
          </a:prstGeom>
          <a:noFill/>
          <a:ln>
            <a:noFill/>
          </a:ln>
        </p:spPr>
      </p:pic>
      <p:graphicFrame>
        <p:nvGraphicFramePr>
          <p:cNvPr id="320" name="Google Shape;320;gec54d07bcd_0_1002"/>
          <p:cNvGraphicFramePr/>
          <p:nvPr/>
        </p:nvGraphicFramePr>
        <p:xfrm>
          <a:off x="1624225" y="4752000"/>
          <a:ext cx="3000000" cy="3000000"/>
        </p:xfrm>
        <a:graphic>
          <a:graphicData uri="http://schemas.openxmlformats.org/drawingml/2006/table">
            <a:tbl>
              <a:tblPr>
                <a:noFill/>
                <a:tableStyleId>{9746B5FA-F231-4F02-AB60-6C1BB26F7776}</a:tableStyleId>
              </a:tblPr>
              <a:tblGrid>
                <a:gridCol w="1574525">
                  <a:extLst>
                    <a:ext uri="{9D8B030D-6E8A-4147-A177-3AD203B41FA5}">
                      <a16:colId xmlns:a16="http://schemas.microsoft.com/office/drawing/2014/main" val="20000"/>
                    </a:ext>
                  </a:extLst>
                </a:gridCol>
                <a:gridCol w="1574525">
                  <a:extLst>
                    <a:ext uri="{9D8B030D-6E8A-4147-A177-3AD203B41FA5}">
                      <a16:colId xmlns:a16="http://schemas.microsoft.com/office/drawing/2014/main" val="20001"/>
                    </a:ext>
                  </a:extLst>
                </a:gridCol>
              </a:tblGrid>
              <a:tr h="395700">
                <a:tc>
                  <a:txBody>
                    <a:bodyPr/>
                    <a:lstStyle/>
                    <a:p>
                      <a:pPr marL="0" lvl="0" indent="0" algn="ctr" rtl="0">
                        <a:spcBef>
                          <a:spcPts val="0"/>
                        </a:spcBef>
                        <a:spcAft>
                          <a:spcPts val="0"/>
                        </a:spcAft>
                        <a:buNone/>
                      </a:pPr>
                      <a:r>
                        <a:rPr lang="es-MX"/>
                        <a:t>Plaguicida</a:t>
                      </a:r>
                      <a:endParaRPr/>
                    </a:p>
                  </a:txBody>
                  <a:tcPr marL="91425" marR="91425" marT="91425" marB="91425" anchor="ctr">
                    <a:lnL w="19050" cap="flat" cmpd="sng">
                      <a:solidFill>
                        <a:srgbClr val="9FC5E8">
                          <a:alpha val="0"/>
                        </a:srgbClr>
                      </a:solidFill>
                      <a:prstDash val="solid"/>
                      <a:round/>
                      <a:headEnd type="none" w="sm" len="sm"/>
                      <a:tailEnd type="none" w="sm" len="sm"/>
                    </a:lnL>
                    <a:lnR w="19050" cap="flat" cmpd="sng">
                      <a:solidFill>
                        <a:srgbClr val="9FC5E8">
                          <a:alpha val="0"/>
                        </a:srgbClr>
                      </a:solidFill>
                      <a:prstDash val="solid"/>
                      <a:round/>
                      <a:headEnd type="none" w="sm" len="sm"/>
                      <a:tailEnd type="none" w="sm" len="sm"/>
                    </a:lnR>
                    <a:lnT w="19050" cap="flat" cmpd="sng">
                      <a:solidFill>
                        <a:srgbClr val="9FC5E8">
                          <a:alpha val="0"/>
                        </a:srgbClr>
                      </a:solidFill>
                      <a:prstDash val="solid"/>
                      <a:round/>
                      <a:headEnd type="none" w="sm" len="sm"/>
                      <a:tailEnd type="none" w="sm" len="sm"/>
                    </a:lnT>
                    <a:lnB w="19050" cap="flat" cmpd="sng">
                      <a:solidFill>
                        <a:srgbClr val="9FC5E8">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s-MX"/>
                        <a:t>Crecimiento</a:t>
                      </a:r>
                      <a:endParaRPr/>
                    </a:p>
                  </a:txBody>
                  <a:tcPr marL="91425" marR="91425" marT="91425" marB="91425" anchor="ctr">
                    <a:lnL w="19050" cap="flat" cmpd="sng">
                      <a:solidFill>
                        <a:srgbClr val="9FC5E8">
                          <a:alpha val="0"/>
                        </a:srgbClr>
                      </a:solidFill>
                      <a:prstDash val="solid"/>
                      <a:round/>
                      <a:headEnd type="none" w="sm" len="sm"/>
                      <a:tailEnd type="none" w="sm" len="sm"/>
                    </a:lnL>
                    <a:lnR w="19050" cap="flat" cmpd="sng">
                      <a:solidFill>
                        <a:srgbClr val="9FC5E8">
                          <a:alpha val="0"/>
                        </a:srgbClr>
                      </a:solidFill>
                      <a:prstDash val="solid"/>
                      <a:round/>
                      <a:headEnd type="none" w="sm" len="sm"/>
                      <a:tailEnd type="none" w="sm" len="sm"/>
                    </a:lnR>
                    <a:lnT w="19050" cap="flat" cmpd="sng">
                      <a:solidFill>
                        <a:srgbClr val="9FC5E8">
                          <a:alpha val="0"/>
                        </a:srgbClr>
                      </a:solidFill>
                      <a:prstDash val="solid"/>
                      <a:round/>
                      <a:headEnd type="none" w="sm" len="sm"/>
                      <a:tailEnd type="none" w="sm" len="sm"/>
                    </a:lnT>
                    <a:lnB w="19050" cap="flat" cmpd="sng">
                      <a:solidFill>
                        <a:srgbClr val="9FC5E8">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96600">
                <a:tc>
                  <a:txBody>
                    <a:bodyPr/>
                    <a:lstStyle/>
                    <a:p>
                      <a:pPr marL="0" lvl="0" indent="0" algn="ctr" rtl="0">
                        <a:spcBef>
                          <a:spcPts val="0"/>
                        </a:spcBef>
                        <a:spcAft>
                          <a:spcPts val="0"/>
                        </a:spcAft>
                        <a:buNone/>
                      </a:pPr>
                      <a:r>
                        <a:rPr lang="es-MX"/>
                        <a:t>Alfacipermetrina</a:t>
                      </a:r>
                      <a:endParaRPr/>
                    </a:p>
                  </a:txBody>
                  <a:tcPr marL="91425" marR="91425" marT="91425" marB="91425" anchor="ctr">
                    <a:lnL w="9525" cap="flat" cmpd="sng">
                      <a:solidFill>
                        <a:schemeClr val="accen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9FC5E8">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s-MX"/>
                        <a:t>1,19 (A)</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9FC5E8">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95700">
                <a:tc>
                  <a:txBody>
                    <a:bodyPr/>
                    <a:lstStyle/>
                    <a:p>
                      <a:pPr marL="0" lvl="0" indent="0" algn="ctr" rtl="0">
                        <a:spcBef>
                          <a:spcPts val="0"/>
                        </a:spcBef>
                        <a:spcAft>
                          <a:spcPts val="0"/>
                        </a:spcAft>
                        <a:buNone/>
                      </a:pPr>
                      <a:r>
                        <a:rPr lang="es-MX"/>
                        <a:t>Dimetoato</a:t>
                      </a:r>
                      <a:endParaRPr/>
                    </a:p>
                  </a:txBody>
                  <a:tcPr marL="91425" marR="91425" marT="91425" marB="91425" anchor="ctr">
                    <a:lnL w="9525" cap="flat" cmpd="sng">
                      <a:solidFill>
                        <a:schemeClr val="accent1"/>
                      </a:solidFill>
                      <a:prstDash val="solid"/>
                      <a:round/>
                      <a:headEnd type="none" w="sm" len="sm"/>
                      <a:tailEnd type="none" w="sm" len="sm"/>
                    </a:lnL>
                    <a:lnR w="9525" cap="flat" cmpd="sng">
                      <a:solidFill>
                        <a:srgbClr val="20124D">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s-MX"/>
                        <a:t>0,056 (B)</a:t>
                      </a:r>
                      <a:endParaRPr/>
                    </a:p>
                  </a:txBody>
                  <a:tcPr marL="91425" marR="91425" marT="91425" marB="91425" anchor="ctr">
                    <a:lnL w="9525" cap="flat" cmpd="sng">
                      <a:solidFill>
                        <a:srgbClr val="20124D">
                          <a:alpha val="0"/>
                        </a:srgbClr>
                      </a:solidFill>
                      <a:prstDash val="solid"/>
                      <a:round/>
                      <a:headEnd type="none" w="sm" len="sm"/>
                      <a:tailEnd type="none" w="sm" len="sm"/>
                    </a:lnL>
                    <a:lnR w="9525" cap="flat" cmpd="sng">
                      <a:solidFill>
                        <a:srgbClr val="20124D">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321" name="Google Shape;321;gec54d07bcd_0_1002"/>
          <p:cNvGraphicFramePr/>
          <p:nvPr/>
        </p:nvGraphicFramePr>
        <p:xfrm>
          <a:off x="7488000" y="4752000"/>
          <a:ext cx="3000000" cy="3000000"/>
        </p:xfrm>
        <a:graphic>
          <a:graphicData uri="http://schemas.openxmlformats.org/drawingml/2006/table">
            <a:tbl>
              <a:tblPr>
                <a:noFill/>
                <a:tableStyleId>{9746B5FA-F231-4F02-AB60-6C1BB26F7776}</a:tableStyleId>
              </a:tblPr>
              <a:tblGrid>
                <a:gridCol w="1655550">
                  <a:extLst>
                    <a:ext uri="{9D8B030D-6E8A-4147-A177-3AD203B41FA5}">
                      <a16:colId xmlns:a16="http://schemas.microsoft.com/office/drawing/2014/main" val="20000"/>
                    </a:ext>
                  </a:extLst>
                </a:gridCol>
                <a:gridCol w="1655550">
                  <a:extLst>
                    <a:ext uri="{9D8B030D-6E8A-4147-A177-3AD203B41FA5}">
                      <a16:colId xmlns:a16="http://schemas.microsoft.com/office/drawing/2014/main" val="20001"/>
                    </a:ext>
                  </a:extLst>
                </a:gridCol>
              </a:tblGrid>
              <a:tr h="352250">
                <a:tc>
                  <a:txBody>
                    <a:bodyPr/>
                    <a:lstStyle/>
                    <a:p>
                      <a:pPr marL="0" lvl="0" indent="0" algn="ctr" rtl="0">
                        <a:spcBef>
                          <a:spcPts val="0"/>
                        </a:spcBef>
                        <a:spcAft>
                          <a:spcPts val="0"/>
                        </a:spcAft>
                        <a:buNone/>
                      </a:pPr>
                      <a:r>
                        <a:rPr lang="es-MX"/>
                        <a:t>Plaguicida</a:t>
                      </a:r>
                      <a:endParaRPr/>
                    </a:p>
                  </a:txBody>
                  <a:tcPr marL="91425" marR="91425" marT="91425" marB="91425" anchor="ctr">
                    <a:lnL w="19050" cap="flat" cmpd="sng">
                      <a:solidFill>
                        <a:srgbClr val="9FC5E8">
                          <a:alpha val="0"/>
                        </a:srgbClr>
                      </a:solidFill>
                      <a:prstDash val="solid"/>
                      <a:round/>
                      <a:headEnd type="none" w="sm" len="sm"/>
                      <a:tailEnd type="none" w="sm" len="sm"/>
                    </a:lnL>
                    <a:lnR w="19050" cap="flat" cmpd="sng">
                      <a:solidFill>
                        <a:srgbClr val="9FC5E8">
                          <a:alpha val="0"/>
                        </a:srgbClr>
                      </a:solidFill>
                      <a:prstDash val="solid"/>
                      <a:round/>
                      <a:headEnd type="none" w="sm" len="sm"/>
                      <a:tailEnd type="none" w="sm" len="sm"/>
                    </a:lnR>
                    <a:lnT w="19050" cap="flat" cmpd="sng">
                      <a:solidFill>
                        <a:srgbClr val="9FC5E8">
                          <a:alpha val="0"/>
                        </a:srgbClr>
                      </a:solidFill>
                      <a:prstDash val="solid"/>
                      <a:round/>
                      <a:headEnd type="none" w="sm" len="sm"/>
                      <a:tailEnd type="none" w="sm" len="sm"/>
                    </a:lnT>
                    <a:lnB w="19050" cap="flat" cmpd="sng">
                      <a:solidFill>
                        <a:srgbClr val="9FC5E8">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s-MX"/>
                        <a:t>Degradación</a:t>
                      </a:r>
                      <a:endParaRPr/>
                    </a:p>
                  </a:txBody>
                  <a:tcPr marL="91425" marR="91425" marT="91425" marB="91425" anchor="ctr">
                    <a:lnL w="19050" cap="flat" cmpd="sng">
                      <a:solidFill>
                        <a:srgbClr val="9FC5E8">
                          <a:alpha val="0"/>
                        </a:srgbClr>
                      </a:solidFill>
                      <a:prstDash val="solid"/>
                      <a:round/>
                      <a:headEnd type="none" w="sm" len="sm"/>
                      <a:tailEnd type="none" w="sm" len="sm"/>
                    </a:lnL>
                    <a:lnR w="19050" cap="flat" cmpd="sng">
                      <a:solidFill>
                        <a:srgbClr val="9FC5E8">
                          <a:alpha val="0"/>
                        </a:srgbClr>
                      </a:solidFill>
                      <a:prstDash val="solid"/>
                      <a:round/>
                      <a:headEnd type="none" w="sm" len="sm"/>
                      <a:tailEnd type="none" w="sm" len="sm"/>
                    </a:lnR>
                    <a:lnT w="19050" cap="flat" cmpd="sng">
                      <a:solidFill>
                        <a:srgbClr val="9FC5E8">
                          <a:alpha val="0"/>
                        </a:srgbClr>
                      </a:solidFill>
                      <a:prstDash val="solid"/>
                      <a:round/>
                      <a:headEnd type="none" w="sm" len="sm"/>
                      <a:tailEnd type="none" w="sm" len="sm"/>
                    </a:lnT>
                    <a:lnB w="19050" cap="flat" cmpd="sng">
                      <a:solidFill>
                        <a:srgbClr val="9FC5E8">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52250">
                <a:tc>
                  <a:txBody>
                    <a:bodyPr/>
                    <a:lstStyle/>
                    <a:p>
                      <a:pPr marL="0" lvl="0" indent="0" algn="ctr" rtl="0">
                        <a:spcBef>
                          <a:spcPts val="0"/>
                        </a:spcBef>
                        <a:spcAft>
                          <a:spcPts val="0"/>
                        </a:spcAft>
                        <a:buNone/>
                      </a:pPr>
                      <a:r>
                        <a:rPr lang="es-MX"/>
                        <a:t>Alfacipermetrina</a:t>
                      </a:r>
                      <a:endParaRPr/>
                    </a:p>
                  </a:txBody>
                  <a:tcPr marL="91425" marR="91425" marT="91425" marB="91425" anchor="ctr">
                    <a:lnL w="9525" cap="flat" cmpd="sng">
                      <a:solidFill>
                        <a:schemeClr val="accen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9FC5E8">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s-MX"/>
                        <a:t>2,07 (A)</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chemeClr val="accent1"/>
                      </a:solidFill>
                      <a:prstDash val="solid"/>
                      <a:round/>
                      <a:headEnd type="none" w="sm" len="sm"/>
                      <a:tailEnd type="none" w="sm" len="sm"/>
                    </a:lnR>
                    <a:lnT w="19050" cap="flat" cmpd="sng">
                      <a:solidFill>
                        <a:srgbClr val="9FC5E8">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52250">
                <a:tc>
                  <a:txBody>
                    <a:bodyPr/>
                    <a:lstStyle/>
                    <a:p>
                      <a:pPr marL="0" lvl="0" indent="0" algn="ctr" rtl="0">
                        <a:spcBef>
                          <a:spcPts val="0"/>
                        </a:spcBef>
                        <a:spcAft>
                          <a:spcPts val="0"/>
                        </a:spcAft>
                        <a:buNone/>
                      </a:pPr>
                      <a:r>
                        <a:rPr lang="es-MX"/>
                        <a:t>Dimetoato</a:t>
                      </a:r>
                      <a:endParaRPr/>
                    </a:p>
                  </a:txBody>
                  <a:tcPr marL="91425" marR="91425" marT="91425" marB="91425" anchor="ctr">
                    <a:lnL w="9525" cap="flat" cmpd="sng">
                      <a:solidFill>
                        <a:schemeClr val="accent1"/>
                      </a:solidFill>
                      <a:prstDash val="solid"/>
                      <a:round/>
                      <a:headEnd type="none" w="sm" len="sm"/>
                      <a:tailEnd type="none" w="sm" len="sm"/>
                    </a:lnL>
                    <a:lnR w="9525" cap="flat" cmpd="sng">
                      <a:solidFill>
                        <a:srgbClr val="20124D">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s-MX"/>
                        <a:t>0,57 (B)</a:t>
                      </a:r>
                      <a:endParaRPr/>
                    </a:p>
                  </a:txBody>
                  <a:tcPr marL="91425" marR="91425" marT="91425" marB="91425" anchor="ctr">
                    <a:lnL w="9525" cap="flat" cmpd="sng">
                      <a:solidFill>
                        <a:srgbClr val="20124D">
                          <a:alpha val="0"/>
                        </a:srgbClr>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ea249a3b00_0_91"/>
          <p:cNvSpPr txBox="1"/>
          <p:nvPr/>
        </p:nvSpPr>
        <p:spPr>
          <a:xfrm>
            <a:off x="46800" y="46875"/>
            <a:ext cx="12098400" cy="56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s-MX" sz="2500" b="1">
                <a:solidFill>
                  <a:schemeClr val="dk1"/>
                </a:solidFill>
              </a:rPr>
              <a:t>Evaluación de la degradación de los pesticidas alfa-cipermetrina y dimetoato</a:t>
            </a:r>
            <a:endParaRPr sz="2500" b="1">
              <a:solidFill>
                <a:schemeClr val="dk1"/>
              </a:solidFill>
            </a:endParaRPr>
          </a:p>
        </p:txBody>
      </p:sp>
      <p:sp>
        <p:nvSpPr>
          <p:cNvPr id="328" name="Google Shape;328;gea249a3b00_0_91"/>
          <p:cNvSpPr/>
          <p:nvPr/>
        </p:nvSpPr>
        <p:spPr>
          <a:xfrm>
            <a:off x="1725775" y="756000"/>
            <a:ext cx="2486700" cy="360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b="1"/>
              <a:t>Crecimiento bacteriano</a:t>
            </a:r>
            <a:endParaRPr sz="1500" b="1"/>
          </a:p>
        </p:txBody>
      </p:sp>
      <p:sp>
        <p:nvSpPr>
          <p:cNvPr id="329" name="Google Shape;329;gea249a3b00_0_91"/>
          <p:cNvSpPr/>
          <p:nvPr/>
        </p:nvSpPr>
        <p:spPr>
          <a:xfrm>
            <a:off x="7568100" y="756000"/>
            <a:ext cx="2721000" cy="360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b="1"/>
              <a:t>Porcentaje de degradación</a:t>
            </a:r>
            <a:endParaRPr sz="1500" b="1"/>
          </a:p>
        </p:txBody>
      </p:sp>
      <p:graphicFrame>
        <p:nvGraphicFramePr>
          <p:cNvPr id="330" name="Google Shape;330;gea249a3b00_0_91"/>
          <p:cNvGraphicFramePr/>
          <p:nvPr/>
        </p:nvGraphicFramePr>
        <p:xfrm>
          <a:off x="1395625" y="4356000"/>
          <a:ext cx="3000000" cy="3000000"/>
        </p:xfrm>
        <a:graphic>
          <a:graphicData uri="http://schemas.openxmlformats.org/drawingml/2006/table">
            <a:tbl>
              <a:tblPr>
                <a:noFill/>
                <a:tableStyleId>{9746B5FA-F231-4F02-AB60-6C1BB26F7776}</a:tableStyleId>
              </a:tblPr>
              <a:tblGrid>
                <a:gridCol w="1655550">
                  <a:extLst>
                    <a:ext uri="{9D8B030D-6E8A-4147-A177-3AD203B41FA5}">
                      <a16:colId xmlns:a16="http://schemas.microsoft.com/office/drawing/2014/main" val="20000"/>
                    </a:ext>
                  </a:extLst>
                </a:gridCol>
                <a:gridCol w="1655550">
                  <a:extLst>
                    <a:ext uri="{9D8B030D-6E8A-4147-A177-3AD203B41FA5}">
                      <a16:colId xmlns:a16="http://schemas.microsoft.com/office/drawing/2014/main" val="20001"/>
                    </a:ext>
                  </a:extLst>
                </a:gridCol>
              </a:tblGrid>
              <a:tr h="352250">
                <a:tc>
                  <a:txBody>
                    <a:bodyPr/>
                    <a:lstStyle/>
                    <a:p>
                      <a:pPr marL="0" lvl="0" indent="0" algn="ctr" rtl="0">
                        <a:spcBef>
                          <a:spcPts val="0"/>
                        </a:spcBef>
                        <a:spcAft>
                          <a:spcPts val="0"/>
                        </a:spcAft>
                        <a:buNone/>
                      </a:pPr>
                      <a:r>
                        <a:rPr lang="es-MX"/>
                        <a:t>Concentración</a:t>
                      </a:r>
                      <a:endParaRPr/>
                    </a:p>
                  </a:txBody>
                  <a:tcPr marL="91425" marR="91425" marT="91425" marB="91425" anchor="ctr">
                    <a:lnL w="19050" cap="flat" cmpd="sng">
                      <a:solidFill>
                        <a:srgbClr val="9FC5E8">
                          <a:alpha val="0"/>
                        </a:srgbClr>
                      </a:solidFill>
                      <a:prstDash val="solid"/>
                      <a:round/>
                      <a:headEnd type="none" w="sm" len="sm"/>
                      <a:tailEnd type="none" w="sm" len="sm"/>
                    </a:lnL>
                    <a:lnR w="19050" cap="flat" cmpd="sng">
                      <a:solidFill>
                        <a:srgbClr val="9FC5E8">
                          <a:alpha val="0"/>
                        </a:srgbClr>
                      </a:solidFill>
                      <a:prstDash val="solid"/>
                      <a:round/>
                      <a:headEnd type="none" w="sm" len="sm"/>
                      <a:tailEnd type="none" w="sm" len="sm"/>
                    </a:lnR>
                    <a:lnT w="19050" cap="flat" cmpd="sng">
                      <a:solidFill>
                        <a:srgbClr val="9FC5E8">
                          <a:alpha val="0"/>
                        </a:srgbClr>
                      </a:solidFill>
                      <a:prstDash val="solid"/>
                      <a:round/>
                      <a:headEnd type="none" w="sm" len="sm"/>
                      <a:tailEnd type="none" w="sm" len="sm"/>
                    </a:lnT>
                    <a:lnB w="19050" cap="flat" cmpd="sng">
                      <a:solidFill>
                        <a:srgbClr val="9FC5E8">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s-MX"/>
                        <a:t>Crecimiento</a:t>
                      </a:r>
                      <a:endParaRPr/>
                    </a:p>
                  </a:txBody>
                  <a:tcPr marL="91425" marR="91425" marT="91425" marB="91425" anchor="ctr">
                    <a:lnL w="19050" cap="flat" cmpd="sng">
                      <a:solidFill>
                        <a:srgbClr val="9FC5E8">
                          <a:alpha val="0"/>
                        </a:srgbClr>
                      </a:solidFill>
                      <a:prstDash val="solid"/>
                      <a:round/>
                      <a:headEnd type="none" w="sm" len="sm"/>
                      <a:tailEnd type="none" w="sm" len="sm"/>
                    </a:lnL>
                    <a:lnR w="19050" cap="flat" cmpd="sng">
                      <a:solidFill>
                        <a:srgbClr val="9FC5E8">
                          <a:alpha val="0"/>
                        </a:srgbClr>
                      </a:solidFill>
                      <a:prstDash val="solid"/>
                      <a:round/>
                      <a:headEnd type="none" w="sm" len="sm"/>
                      <a:tailEnd type="none" w="sm" len="sm"/>
                    </a:lnR>
                    <a:lnT w="19050" cap="flat" cmpd="sng">
                      <a:solidFill>
                        <a:srgbClr val="9FC5E8">
                          <a:alpha val="0"/>
                        </a:srgbClr>
                      </a:solidFill>
                      <a:prstDash val="solid"/>
                      <a:round/>
                      <a:headEnd type="none" w="sm" len="sm"/>
                      <a:tailEnd type="none" w="sm" len="sm"/>
                    </a:lnT>
                    <a:lnB w="19050" cap="flat" cmpd="sng">
                      <a:solidFill>
                        <a:srgbClr val="9FC5E8">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52250">
                <a:tc>
                  <a:txBody>
                    <a:bodyPr/>
                    <a:lstStyle/>
                    <a:p>
                      <a:pPr marL="0" lvl="0" indent="0" algn="ctr" rtl="0">
                        <a:spcBef>
                          <a:spcPts val="0"/>
                        </a:spcBef>
                        <a:spcAft>
                          <a:spcPts val="0"/>
                        </a:spcAft>
                        <a:buNone/>
                      </a:pPr>
                      <a:r>
                        <a:rPr lang="es-MX"/>
                        <a:t>0 ppm</a:t>
                      </a:r>
                      <a:endParaRPr/>
                    </a:p>
                  </a:txBody>
                  <a:tcPr marL="91425" marR="91425" marT="91425" marB="91425" anchor="ctr">
                    <a:lnL w="9525" cap="flat" cmpd="sng">
                      <a:solidFill>
                        <a:schemeClr val="accen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9FC5E8">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s-MX"/>
                        <a:t>1,012 (A)</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chemeClr val="accent1"/>
                      </a:solidFill>
                      <a:prstDash val="solid"/>
                      <a:round/>
                      <a:headEnd type="none" w="sm" len="sm"/>
                      <a:tailEnd type="none" w="sm" len="sm"/>
                    </a:lnR>
                    <a:lnT w="19050" cap="flat" cmpd="sng">
                      <a:solidFill>
                        <a:srgbClr val="9FC5E8">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52250">
                <a:tc>
                  <a:txBody>
                    <a:bodyPr/>
                    <a:lstStyle/>
                    <a:p>
                      <a:pPr marL="0" lvl="0" indent="0" algn="ctr" rtl="0">
                        <a:spcBef>
                          <a:spcPts val="0"/>
                        </a:spcBef>
                        <a:spcAft>
                          <a:spcPts val="0"/>
                        </a:spcAft>
                        <a:buNone/>
                      </a:pPr>
                      <a:r>
                        <a:rPr lang="es-MX"/>
                        <a:t>300 ppm</a:t>
                      </a:r>
                      <a:endParaRPr/>
                    </a:p>
                  </a:txBody>
                  <a:tcPr marL="91425" marR="91425" marT="91425" marB="91425" anchor="ctr">
                    <a:lnL w="9525" cap="flat" cmpd="sng">
                      <a:solidFill>
                        <a:schemeClr val="accen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s-MX"/>
                        <a:t>0,825 (B)</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52250">
                <a:tc>
                  <a:txBody>
                    <a:bodyPr/>
                    <a:lstStyle/>
                    <a:p>
                      <a:pPr marL="0" lvl="0" indent="0" algn="ctr" rtl="0">
                        <a:spcBef>
                          <a:spcPts val="0"/>
                        </a:spcBef>
                        <a:spcAft>
                          <a:spcPts val="0"/>
                        </a:spcAft>
                        <a:buNone/>
                      </a:pPr>
                      <a:r>
                        <a:rPr lang="es-MX"/>
                        <a:t>600 ppm</a:t>
                      </a:r>
                      <a:endParaRPr/>
                    </a:p>
                  </a:txBody>
                  <a:tcPr marL="91425" marR="91425" marT="91425" marB="91425" anchor="ctr">
                    <a:lnL w="9525" cap="flat" cmpd="sng">
                      <a:solidFill>
                        <a:schemeClr val="accent1"/>
                      </a:solidFill>
                      <a:prstDash val="solid"/>
                      <a:round/>
                      <a:headEnd type="none" w="sm" len="sm"/>
                      <a:tailEnd type="none" w="sm" len="sm"/>
                    </a:lnL>
                    <a:lnR w="9525" cap="flat" cmpd="sng">
                      <a:solidFill>
                        <a:srgbClr val="20124D">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s-MX"/>
                        <a:t>0,036 (C)</a:t>
                      </a:r>
                      <a:endParaRPr/>
                    </a:p>
                  </a:txBody>
                  <a:tcPr marL="91425" marR="91425" marT="91425" marB="91425" anchor="ctr">
                    <a:lnL w="9525" cap="flat" cmpd="sng">
                      <a:solidFill>
                        <a:srgbClr val="20124D">
                          <a:alpha val="0"/>
                        </a:srgbClr>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331" name="Google Shape;331;gea249a3b00_0_91"/>
          <p:cNvGraphicFramePr/>
          <p:nvPr/>
        </p:nvGraphicFramePr>
        <p:xfrm>
          <a:off x="7308000" y="4356000"/>
          <a:ext cx="3000000" cy="3000000"/>
        </p:xfrm>
        <a:graphic>
          <a:graphicData uri="http://schemas.openxmlformats.org/drawingml/2006/table">
            <a:tbl>
              <a:tblPr>
                <a:noFill/>
                <a:tableStyleId>{9746B5FA-F231-4F02-AB60-6C1BB26F7776}</a:tableStyleId>
              </a:tblPr>
              <a:tblGrid>
                <a:gridCol w="1655550">
                  <a:extLst>
                    <a:ext uri="{9D8B030D-6E8A-4147-A177-3AD203B41FA5}">
                      <a16:colId xmlns:a16="http://schemas.microsoft.com/office/drawing/2014/main" val="20000"/>
                    </a:ext>
                  </a:extLst>
                </a:gridCol>
                <a:gridCol w="1655550">
                  <a:extLst>
                    <a:ext uri="{9D8B030D-6E8A-4147-A177-3AD203B41FA5}">
                      <a16:colId xmlns:a16="http://schemas.microsoft.com/office/drawing/2014/main" val="20001"/>
                    </a:ext>
                  </a:extLst>
                </a:gridCol>
              </a:tblGrid>
              <a:tr h="352250">
                <a:tc>
                  <a:txBody>
                    <a:bodyPr/>
                    <a:lstStyle/>
                    <a:p>
                      <a:pPr marL="0" lvl="0" indent="0" algn="ctr" rtl="0">
                        <a:spcBef>
                          <a:spcPts val="0"/>
                        </a:spcBef>
                        <a:spcAft>
                          <a:spcPts val="0"/>
                        </a:spcAft>
                        <a:buNone/>
                      </a:pPr>
                      <a:r>
                        <a:rPr lang="es-MX"/>
                        <a:t>Concentración</a:t>
                      </a:r>
                      <a:endParaRPr/>
                    </a:p>
                  </a:txBody>
                  <a:tcPr marL="91425" marR="91425" marT="91425" marB="91425" anchor="ctr">
                    <a:lnL w="19050" cap="flat" cmpd="sng">
                      <a:solidFill>
                        <a:srgbClr val="9FC5E8">
                          <a:alpha val="0"/>
                        </a:srgbClr>
                      </a:solidFill>
                      <a:prstDash val="solid"/>
                      <a:round/>
                      <a:headEnd type="none" w="sm" len="sm"/>
                      <a:tailEnd type="none" w="sm" len="sm"/>
                    </a:lnL>
                    <a:lnR w="19050" cap="flat" cmpd="sng">
                      <a:solidFill>
                        <a:srgbClr val="9FC5E8">
                          <a:alpha val="0"/>
                        </a:srgbClr>
                      </a:solidFill>
                      <a:prstDash val="solid"/>
                      <a:round/>
                      <a:headEnd type="none" w="sm" len="sm"/>
                      <a:tailEnd type="none" w="sm" len="sm"/>
                    </a:lnR>
                    <a:lnT w="19050" cap="flat" cmpd="sng">
                      <a:solidFill>
                        <a:srgbClr val="9FC5E8">
                          <a:alpha val="0"/>
                        </a:srgbClr>
                      </a:solidFill>
                      <a:prstDash val="solid"/>
                      <a:round/>
                      <a:headEnd type="none" w="sm" len="sm"/>
                      <a:tailEnd type="none" w="sm" len="sm"/>
                    </a:lnT>
                    <a:lnB w="19050" cap="flat" cmpd="sng">
                      <a:solidFill>
                        <a:srgbClr val="9FC5E8">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s-MX"/>
                        <a:t>Degradación</a:t>
                      </a:r>
                      <a:endParaRPr/>
                    </a:p>
                  </a:txBody>
                  <a:tcPr marL="91425" marR="91425" marT="91425" marB="91425" anchor="ctr">
                    <a:lnL w="19050" cap="flat" cmpd="sng">
                      <a:solidFill>
                        <a:srgbClr val="9FC5E8">
                          <a:alpha val="0"/>
                        </a:srgbClr>
                      </a:solidFill>
                      <a:prstDash val="solid"/>
                      <a:round/>
                      <a:headEnd type="none" w="sm" len="sm"/>
                      <a:tailEnd type="none" w="sm" len="sm"/>
                    </a:lnL>
                    <a:lnR w="19050" cap="flat" cmpd="sng">
                      <a:solidFill>
                        <a:srgbClr val="9FC5E8">
                          <a:alpha val="0"/>
                        </a:srgbClr>
                      </a:solidFill>
                      <a:prstDash val="solid"/>
                      <a:round/>
                      <a:headEnd type="none" w="sm" len="sm"/>
                      <a:tailEnd type="none" w="sm" len="sm"/>
                    </a:lnR>
                    <a:lnT w="19050" cap="flat" cmpd="sng">
                      <a:solidFill>
                        <a:srgbClr val="9FC5E8">
                          <a:alpha val="0"/>
                        </a:srgbClr>
                      </a:solidFill>
                      <a:prstDash val="solid"/>
                      <a:round/>
                      <a:headEnd type="none" w="sm" len="sm"/>
                      <a:tailEnd type="none" w="sm" len="sm"/>
                    </a:lnT>
                    <a:lnB w="19050" cap="flat" cmpd="sng">
                      <a:solidFill>
                        <a:srgbClr val="9FC5E8">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52250">
                <a:tc>
                  <a:txBody>
                    <a:bodyPr/>
                    <a:lstStyle/>
                    <a:p>
                      <a:pPr marL="0" lvl="0" indent="0" algn="ctr" rtl="0">
                        <a:spcBef>
                          <a:spcPts val="0"/>
                        </a:spcBef>
                        <a:spcAft>
                          <a:spcPts val="0"/>
                        </a:spcAft>
                        <a:buNone/>
                      </a:pPr>
                      <a:r>
                        <a:rPr lang="es-MX"/>
                        <a:t>0 ppm</a:t>
                      </a:r>
                      <a:endParaRPr/>
                    </a:p>
                  </a:txBody>
                  <a:tcPr marL="91425" marR="91425" marT="91425" marB="91425" anchor="ctr">
                    <a:lnL w="9525" cap="flat" cmpd="sng">
                      <a:solidFill>
                        <a:schemeClr val="accen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9FC5E8">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s-MX"/>
                        <a:t>2,40 (A)</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chemeClr val="accent1"/>
                      </a:solidFill>
                      <a:prstDash val="solid"/>
                      <a:round/>
                      <a:headEnd type="none" w="sm" len="sm"/>
                      <a:tailEnd type="none" w="sm" len="sm"/>
                    </a:lnR>
                    <a:lnT w="19050" cap="flat" cmpd="sng">
                      <a:solidFill>
                        <a:srgbClr val="9FC5E8">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52250">
                <a:tc>
                  <a:txBody>
                    <a:bodyPr/>
                    <a:lstStyle/>
                    <a:p>
                      <a:pPr marL="0" lvl="0" indent="0" algn="ctr" rtl="0">
                        <a:spcBef>
                          <a:spcPts val="0"/>
                        </a:spcBef>
                        <a:spcAft>
                          <a:spcPts val="0"/>
                        </a:spcAft>
                        <a:buNone/>
                      </a:pPr>
                      <a:r>
                        <a:rPr lang="es-MX"/>
                        <a:t>300 ppm</a:t>
                      </a:r>
                      <a:endParaRPr/>
                    </a:p>
                  </a:txBody>
                  <a:tcPr marL="91425" marR="91425" marT="91425" marB="91425" anchor="ctr">
                    <a:lnL w="9525" cap="flat" cmpd="sng">
                      <a:solidFill>
                        <a:schemeClr val="accen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s-MX"/>
                        <a:t>1,56 (B)</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52250">
                <a:tc>
                  <a:txBody>
                    <a:bodyPr/>
                    <a:lstStyle/>
                    <a:p>
                      <a:pPr marL="0" lvl="0" indent="0" algn="ctr" rtl="0">
                        <a:spcBef>
                          <a:spcPts val="0"/>
                        </a:spcBef>
                        <a:spcAft>
                          <a:spcPts val="0"/>
                        </a:spcAft>
                        <a:buNone/>
                      </a:pPr>
                      <a:r>
                        <a:rPr lang="es-MX"/>
                        <a:t>600 ppm</a:t>
                      </a:r>
                      <a:endParaRPr/>
                    </a:p>
                  </a:txBody>
                  <a:tcPr marL="91425" marR="91425" marT="91425" marB="91425" anchor="ctr">
                    <a:lnL w="9525" cap="flat" cmpd="sng">
                      <a:solidFill>
                        <a:schemeClr val="accent1"/>
                      </a:solidFill>
                      <a:prstDash val="solid"/>
                      <a:round/>
                      <a:headEnd type="none" w="sm" len="sm"/>
                      <a:tailEnd type="none" w="sm" len="sm"/>
                    </a:lnL>
                    <a:lnR w="9525" cap="flat" cmpd="sng">
                      <a:solidFill>
                        <a:srgbClr val="20124D">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s-MX"/>
                        <a:t>   0   (C)</a:t>
                      </a:r>
                      <a:endParaRPr/>
                    </a:p>
                  </a:txBody>
                  <a:tcPr marL="91425" marR="91425" marT="91425" marB="91425" anchor="ctr">
                    <a:lnL w="9525" cap="flat" cmpd="sng">
                      <a:solidFill>
                        <a:srgbClr val="20124D">
                          <a:alpha val="0"/>
                        </a:srgbClr>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332" name="Google Shape;332;gea249a3b00_0_91"/>
          <p:cNvPicPr preferRelativeResize="0"/>
          <p:nvPr/>
        </p:nvPicPr>
        <p:blipFill rotWithShape="1">
          <a:blip r:embed="rId3">
            <a:alphaModFix/>
          </a:blip>
          <a:srcRect l="-1160" t="-2891" r="1160"/>
          <a:stretch/>
        </p:blipFill>
        <p:spPr>
          <a:xfrm>
            <a:off x="7164000" y="1116000"/>
            <a:ext cx="3164749" cy="3240001"/>
          </a:xfrm>
          <a:prstGeom prst="rect">
            <a:avLst/>
          </a:prstGeom>
          <a:noFill/>
          <a:ln>
            <a:noFill/>
          </a:ln>
        </p:spPr>
      </p:pic>
      <p:pic>
        <p:nvPicPr>
          <p:cNvPr id="333" name="Google Shape;333;gea249a3b00_0_91"/>
          <p:cNvPicPr preferRelativeResize="0"/>
          <p:nvPr/>
        </p:nvPicPr>
        <p:blipFill>
          <a:blip r:embed="rId4">
            <a:alphaModFix/>
          </a:blip>
          <a:stretch>
            <a:fillRect/>
          </a:stretch>
        </p:blipFill>
        <p:spPr>
          <a:xfrm>
            <a:off x="1142349" y="1116011"/>
            <a:ext cx="3348743" cy="3240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gea249a3b00_0_134"/>
          <p:cNvPicPr preferRelativeResize="0"/>
          <p:nvPr/>
        </p:nvPicPr>
        <p:blipFill rotWithShape="1">
          <a:blip r:embed="rId3">
            <a:alphaModFix/>
          </a:blip>
          <a:srcRect t="3966"/>
          <a:stretch/>
        </p:blipFill>
        <p:spPr>
          <a:xfrm>
            <a:off x="6968000" y="618863"/>
            <a:ext cx="4014000" cy="3960000"/>
          </a:xfrm>
          <a:prstGeom prst="rect">
            <a:avLst/>
          </a:prstGeom>
          <a:noFill/>
          <a:ln>
            <a:noFill/>
          </a:ln>
        </p:spPr>
      </p:pic>
      <p:pic>
        <p:nvPicPr>
          <p:cNvPr id="340" name="Google Shape;340;gea249a3b00_0_134"/>
          <p:cNvPicPr preferRelativeResize="0"/>
          <p:nvPr/>
        </p:nvPicPr>
        <p:blipFill rotWithShape="1">
          <a:blip r:embed="rId4">
            <a:alphaModFix/>
          </a:blip>
          <a:srcRect t="3846"/>
          <a:stretch/>
        </p:blipFill>
        <p:spPr>
          <a:xfrm>
            <a:off x="962825" y="618863"/>
            <a:ext cx="4012600" cy="3960000"/>
          </a:xfrm>
          <a:prstGeom prst="rect">
            <a:avLst/>
          </a:prstGeom>
          <a:noFill/>
          <a:ln>
            <a:noFill/>
          </a:ln>
        </p:spPr>
      </p:pic>
      <p:graphicFrame>
        <p:nvGraphicFramePr>
          <p:cNvPr id="341" name="Google Shape;341;gea249a3b00_0_134"/>
          <p:cNvGraphicFramePr/>
          <p:nvPr/>
        </p:nvGraphicFramePr>
        <p:xfrm>
          <a:off x="364813" y="4619325"/>
          <a:ext cx="3000000" cy="3000000"/>
        </p:xfrm>
        <a:graphic>
          <a:graphicData uri="http://schemas.openxmlformats.org/drawingml/2006/table">
            <a:tbl>
              <a:tblPr>
                <a:noFill/>
                <a:tableStyleId>{D6BCB165-0E40-41C3-A724-9E6F5C1B6B82}</a:tableStyleId>
              </a:tblPr>
              <a:tblGrid>
                <a:gridCol w="1413225">
                  <a:extLst>
                    <a:ext uri="{9D8B030D-6E8A-4147-A177-3AD203B41FA5}">
                      <a16:colId xmlns:a16="http://schemas.microsoft.com/office/drawing/2014/main" val="20000"/>
                    </a:ext>
                  </a:extLst>
                </a:gridCol>
                <a:gridCol w="1037575">
                  <a:extLst>
                    <a:ext uri="{9D8B030D-6E8A-4147-A177-3AD203B41FA5}">
                      <a16:colId xmlns:a16="http://schemas.microsoft.com/office/drawing/2014/main" val="20001"/>
                    </a:ext>
                  </a:extLst>
                </a:gridCol>
                <a:gridCol w="1654750">
                  <a:extLst>
                    <a:ext uri="{9D8B030D-6E8A-4147-A177-3AD203B41FA5}">
                      <a16:colId xmlns:a16="http://schemas.microsoft.com/office/drawing/2014/main" val="20002"/>
                    </a:ext>
                  </a:extLst>
                </a:gridCol>
                <a:gridCol w="1413225">
                  <a:extLst>
                    <a:ext uri="{9D8B030D-6E8A-4147-A177-3AD203B41FA5}">
                      <a16:colId xmlns:a16="http://schemas.microsoft.com/office/drawing/2014/main" val="20003"/>
                    </a:ext>
                  </a:extLst>
                </a:gridCol>
              </a:tblGrid>
              <a:tr h="277175">
                <a:tc>
                  <a:txBody>
                    <a:bodyPr/>
                    <a:lstStyle/>
                    <a:p>
                      <a:pPr marL="0" lvl="0" indent="0" algn="ctr" rtl="0">
                        <a:lnSpc>
                          <a:spcPct val="100000"/>
                        </a:lnSpc>
                        <a:spcBef>
                          <a:spcPts val="0"/>
                        </a:spcBef>
                        <a:spcAft>
                          <a:spcPts val="0"/>
                        </a:spcAft>
                        <a:buNone/>
                      </a:pPr>
                      <a:r>
                        <a:rPr lang="es-MX" sz="900" b="1"/>
                        <a:t>Plaguicida</a:t>
                      </a:r>
                      <a:endParaRPr sz="900" b="1"/>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solidFill>
                      <a:schemeClr val="accent1"/>
                    </a:solidFill>
                  </a:tcPr>
                </a:tc>
                <a:tc>
                  <a:txBody>
                    <a:bodyPr/>
                    <a:lstStyle/>
                    <a:p>
                      <a:pPr marL="0" lvl="0" indent="0" algn="ctr" rtl="0">
                        <a:lnSpc>
                          <a:spcPct val="100000"/>
                        </a:lnSpc>
                        <a:spcBef>
                          <a:spcPts val="0"/>
                        </a:spcBef>
                        <a:spcAft>
                          <a:spcPts val="0"/>
                        </a:spcAft>
                        <a:buNone/>
                      </a:pPr>
                      <a:r>
                        <a:rPr lang="es-MX" sz="900" b="1"/>
                        <a:t>Concentración</a:t>
                      </a:r>
                      <a:endParaRPr sz="900" b="1"/>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solidFill>
                      <a:schemeClr val="accent1"/>
                    </a:solidFill>
                  </a:tcPr>
                </a:tc>
                <a:tc>
                  <a:txBody>
                    <a:bodyPr/>
                    <a:lstStyle/>
                    <a:p>
                      <a:pPr marL="0" lvl="0" indent="0" algn="ctr" rtl="0">
                        <a:lnSpc>
                          <a:spcPct val="100000"/>
                        </a:lnSpc>
                        <a:spcBef>
                          <a:spcPts val="0"/>
                        </a:spcBef>
                        <a:spcAft>
                          <a:spcPts val="0"/>
                        </a:spcAft>
                        <a:buNone/>
                      </a:pPr>
                      <a:r>
                        <a:rPr lang="es-MX" sz="900" b="1"/>
                        <a:t>Crecimiento bacteriano</a:t>
                      </a:r>
                      <a:endParaRPr sz="900" b="1"/>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solidFill>
                      <a:schemeClr val="accent1"/>
                    </a:solidFill>
                  </a:tcPr>
                </a:tc>
                <a:tc>
                  <a:txBody>
                    <a:bodyPr/>
                    <a:lstStyle/>
                    <a:p>
                      <a:pPr marL="0" lvl="0" indent="0" algn="ctr" rtl="0">
                        <a:lnSpc>
                          <a:spcPct val="100000"/>
                        </a:lnSpc>
                        <a:spcBef>
                          <a:spcPts val="0"/>
                        </a:spcBef>
                        <a:spcAft>
                          <a:spcPts val="0"/>
                        </a:spcAft>
                        <a:buNone/>
                      </a:pPr>
                      <a:r>
                        <a:rPr lang="es-MX" sz="900" b="1"/>
                        <a:t>Degradación</a:t>
                      </a:r>
                      <a:endParaRPr sz="900" b="1"/>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277175">
                <a:tc>
                  <a:txBody>
                    <a:bodyPr/>
                    <a:lstStyle/>
                    <a:p>
                      <a:pPr marL="0" lvl="0" indent="0" algn="ctr" rtl="0">
                        <a:lnSpc>
                          <a:spcPct val="100000"/>
                        </a:lnSpc>
                        <a:spcBef>
                          <a:spcPts val="0"/>
                        </a:spcBef>
                        <a:spcAft>
                          <a:spcPts val="0"/>
                        </a:spcAft>
                        <a:buNone/>
                      </a:pPr>
                      <a:r>
                        <a:rPr lang="es-MX" sz="900"/>
                        <a:t>Alfacipermetrina</a:t>
                      </a:r>
                      <a:endParaRPr sz="900"/>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MX" sz="900"/>
                        <a:t>600 ppm</a:t>
                      </a:r>
                      <a:endParaRPr sz="900"/>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MX" sz="900"/>
                        <a:t>1,957  (A)</a:t>
                      </a:r>
                      <a:endParaRPr sz="900"/>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MX" sz="900"/>
                        <a:t>3,608 (A)</a:t>
                      </a:r>
                      <a:endParaRPr sz="900"/>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277175">
                <a:tc>
                  <a:txBody>
                    <a:bodyPr/>
                    <a:lstStyle/>
                    <a:p>
                      <a:pPr marL="0" lvl="0" indent="0" algn="ctr" rtl="0">
                        <a:lnSpc>
                          <a:spcPct val="100000"/>
                        </a:lnSpc>
                        <a:spcBef>
                          <a:spcPts val="0"/>
                        </a:spcBef>
                        <a:spcAft>
                          <a:spcPts val="0"/>
                        </a:spcAft>
                        <a:buNone/>
                      </a:pPr>
                      <a:r>
                        <a:rPr lang="es-MX" sz="900"/>
                        <a:t>Alfacipermetrina</a:t>
                      </a:r>
                      <a:endParaRPr sz="900"/>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MX" sz="900"/>
                        <a:t>300 ppm</a:t>
                      </a:r>
                      <a:endParaRPr sz="900"/>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MX" sz="900"/>
                        <a:t>1,597  (B)</a:t>
                      </a:r>
                      <a:endParaRPr sz="900"/>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MX" sz="900"/>
                        <a:t>2,61   (B)</a:t>
                      </a:r>
                      <a:endParaRPr sz="900"/>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277175">
                <a:tc>
                  <a:txBody>
                    <a:bodyPr/>
                    <a:lstStyle/>
                    <a:p>
                      <a:pPr marL="0" lvl="0" indent="0" algn="ctr" rtl="0">
                        <a:lnSpc>
                          <a:spcPct val="100000"/>
                        </a:lnSpc>
                        <a:spcBef>
                          <a:spcPts val="0"/>
                        </a:spcBef>
                        <a:spcAft>
                          <a:spcPts val="0"/>
                        </a:spcAft>
                        <a:buNone/>
                      </a:pPr>
                      <a:r>
                        <a:rPr lang="es-MX" sz="900"/>
                        <a:t>Dimetoato</a:t>
                      </a:r>
                      <a:endParaRPr sz="900"/>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MX" sz="900"/>
                        <a:t>600 ppm</a:t>
                      </a:r>
                      <a:endParaRPr sz="900"/>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MX" sz="900"/>
                        <a:t>0,34    (C)</a:t>
                      </a:r>
                      <a:endParaRPr sz="900"/>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MX" sz="900"/>
                        <a:t>1,2     (C)</a:t>
                      </a:r>
                      <a:endParaRPr sz="900"/>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277175">
                <a:tc>
                  <a:txBody>
                    <a:bodyPr/>
                    <a:lstStyle/>
                    <a:p>
                      <a:pPr marL="0" lvl="0" indent="0" algn="ctr" rtl="0">
                        <a:lnSpc>
                          <a:spcPct val="100000"/>
                        </a:lnSpc>
                        <a:spcBef>
                          <a:spcPts val="0"/>
                        </a:spcBef>
                        <a:spcAft>
                          <a:spcPts val="0"/>
                        </a:spcAft>
                        <a:buNone/>
                      </a:pPr>
                      <a:r>
                        <a:rPr lang="es-MX" sz="900"/>
                        <a:t>Dimetoato</a:t>
                      </a:r>
                      <a:endParaRPr sz="900"/>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MX" sz="900"/>
                        <a:t>300 ppm</a:t>
                      </a:r>
                      <a:endParaRPr sz="900"/>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MX" sz="900"/>
                        <a:t>0,133  (C)</a:t>
                      </a:r>
                      <a:endParaRPr sz="900"/>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MX" sz="900"/>
                        <a:t>0,527 (D)</a:t>
                      </a:r>
                      <a:endParaRPr sz="900"/>
                    </a:p>
                  </a:txBody>
                  <a:tcPr marL="68575" marR="6857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42" name="Google Shape;342;gea249a3b00_0_134"/>
          <p:cNvSpPr/>
          <p:nvPr/>
        </p:nvSpPr>
        <p:spPr>
          <a:xfrm>
            <a:off x="1725775" y="146400"/>
            <a:ext cx="2486700" cy="360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b="1"/>
              <a:t>Crecimiento bacteriano</a:t>
            </a:r>
            <a:endParaRPr sz="1500" b="1"/>
          </a:p>
        </p:txBody>
      </p:sp>
      <p:sp>
        <p:nvSpPr>
          <p:cNvPr id="343" name="Google Shape;343;gea249a3b00_0_134"/>
          <p:cNvSpPr/>
          <p:nvPr/>
        </p:nvSpPr>
        <p:spPr>
          <a:xfrm>
            <a:off x="7568100" y="146400"/>
            <a:ext cx="2721000" cy="360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b="1"/>
              <a:t>Porcentaje de degradación</a:t>
            </a:r>
            <a:endParaRPr sz="1500" b="1"/>
          </a:p>
        </p:txBody>
      </p:sp>
      <p:sp>
        <p:nvSpPr>
          <p:cNvPr id="344" name="Google Shape;344;gea249a3b00_0_134"/>
          <p:cNvSpPr/>
          <p:nvPr/>
        </p:nvSpPr>
        <p:spPr>
          <a:xfrm>
            <a:off x="6079700" y="4615125"/>
            <a:ext cx="6000900" cy="5604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s-MX" sz="1200" i="1">
                <a:solidFill>
                  <a:schemeClr val="dk1"/>
                </a:solidFill>
              </a:rPr>
              <a:t>Delftia sp.</a:t>
            </a:r>
            <a:r>
              <a:rPr lang="es-MX" sz="1200">
                <a:solidFill>
                  <a:schemeClr val="dk1"/>
                </a:solidFill>
              </a:rPr>
              <a:t> y </a:t>
            </a:r>
            <a:r>
              <a:rPr lang="es-MX" sz="1200" i="1">
                <a:solidFill>
                  <a:schemeClr val="dk1"/>
                </a:solidFill>
              </a:rPr>
              <a:t>Sphingobium sp </a:t>
            </a:r>
            <a:r>
              <a:rPr lang="es-MX" sz="1200">
                <a:solidFill>
                  <a:schemeClr val="dk1"/>
                </a:solidFill>
                <a:latin typeface="Calibri"/>
                <a:ea typeface="Calibri"/>
                <a:cs typeface="Calibri"/>
                <a:sym typeface="Calibri"/>
              </a:rPr>
              <a:t>→</a:t>
            </a:r>
            <a:r>
              <a:rPr lang="es-MX" sz="1200">
                <a:solidFill>
                  <a:schemeClr val="dk1"/>
                </a:solidFill>
              </a:rPr>
              <a:t> 3,608% de alfacipermetrina (600 ppm) en 4 días</a:t>
            </a:r>
            <a:endParaRPr sz="1200">
              <a:solidFill>
                <a:schemeClr val="dk1"/>
              </a:solidFill>
            </a:endParaRPr>
          </a:p>
          <a:p>
            <a:pPr marL="0" lvl="0" indent="0" algn="l" rtl="0">
              <a:lnSpc>
                <a:spcPct val="100000"/>
              </a:lnSpc>
              <a:spcBef>
                <a:spcPts val="0"/>
              </a:spcBef>
              <a:spcAft>
                <a:spcPts val="0"/>
              </a:spcAft>
              <a:buNone/>
            </a:pPr>
            <a:r>
              <a:rPr lang="es-MX" sz="1200">
                <a:solidFill>
                  <a:schemeClr val="dk1"/>
                </a:solidFill>
              </a:rPr>
              <a:t>Jiang, et. al (2019) degradación de 34,1% de alfacipermetrina (10 ppm) en 80 días</a:t>
            </a:r>
            <a:endParaRPr sz="1200">
              <a:solidFill>
                <a:schemeClr val="dk1"/>
              </a:solidFill>
            </a:endParaRPr>
          </a:p>
        </p:txBody>
      </p:sp>
      <p:sp>
        <p:nvSpPr>
          <p:cNvPr id="345" name="Google Shape;345;gea249a3b00_0_134"/>
          <p:cNvSpPr/>
          <p:nvPr/>
        </p:nvSpPr>
        <p:spPr>
          <a:xfrm>
            <a:off x="6079875" y="5300925"/>
            <a:ext cx="6000900" cy="6120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s-MX" sz="1100" i="1">
                <a:solidFill>
                  <a:schemeClr val="dk1"/>
                </a:solidFill>
              </a:rPr>
              <a:t>Novosphingobium aromaticivorans</a:t>
            </a:r>
            <a:r>
              <a:rPr lang="es-MX" sz="1100">
                <a:solidFill>
                  <a:schemeClr val="dk1"/>
                </a:solidFill>
              </a:rPr>
              <a:t> y </a:t>
            </a:r>
            <a:r>
              <a:rPr lang="es-MX" sz="1100" i="1">
                <a:solidFill>
                  <a:schemeClr val="dk1"/>
                </a:solidFill>
              </a:rPr>
              <a:t>Delftia lacustris</a:t>
            </a:r>
            <a:r>
              <a:rPr lang="es-MX" sz="1100">
                <a:solidFill>
                  <a:schemeClr val="dk1"/>
                </a:solidFill>
              </a:rPr>
              <a:t>→ 1,2% dimetoato (600ppm) en 4 días.</a:t>
            </a:r>
            <a:endParaRPr sz="1100">
              <a:solidFill>
                <a:schemeClr val="dk1"/>
              </a:solidFill>
            </a:endParaRPr>
          </a:p>
          <a:p>
            <a:pPr marL="0" lvl="0" indent="0" algn="l" rtl="0">
              <a:lnSpc>
                <a:spcPct val="100000"/>
              </a:lnSpc>
              <a:spcBef>
                <a:spcPts val="0"/>
              </a:spcBef>
              <a:spcAft>
                <a:spcPts val="0"/>
              </a:spcAft>
              <a:buNone/>
            </a:pPr>
            <a:r>
              <a:rPr lang="es-MX" sz="1100">
                <a:solidFill>
                  <a:schemeClr val="dk1"/>
                </a:solidFill>
              </a:rPr>
              <a:t>(Ahmad, Chaudhary, &amp; Damalas, 2021) </a:t>
            </a:r>
            <a:r>
              <a:rPr lang="es-MX" sz="1100" i="1">
                <a:solidFill>
                  <a:schemeClr val="dk1"/>
                </a:solidFill>
              </a:rPr>
              <a:t>Brucella sp </a:t>
            </a:r>
            <a:r>
              <a:rPr lang="es-MX" sz="1100">
                <a:solidFill>
                  <a:schemeClr val="dk1"/>
                </a:solidFill>
              </a:rPr>
              <a:t>de suelo agrícola de Pakistán, 83% de dimetato (100 ppm) en 7 días </a:t>
            </a:r>
            <a:endParaRPr sz="11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gea249a3b00_0_104"/>
          <p:cNvPicPr preferRelativeResize="0"/>
          <p:nvPr/>
        </p:nvPicPr>
        <p:blipFill rotWithShape="1">
          <a:blip r:embed="rId3">
            <a:alphaModFix/>
          </a:blip>
          <a:srcRect b="49819"/>
          <a:stretch/>
        </p:blipFill>
        <p:spPr>
          <a:xfrm>
            <a:off x="301525" y="1678250"/>
            <a:ext cx="5610225" cy="3245476"/>
          </a:xfrm>
          <a:prstGeom prst="rect">
            <a:avLst/>
          </a:prstGeom>
          <a:noFill/>
          <a:ln>
            <a:noFill/>
          </a:ln>
        </p:spPr>
      </p:pic>
      <p:pic>
        <p:nvPicPr>
          <p:cNvPr id="352" name="Google Shape;352;gea249a3b00_0_104"/>
          <p:cNvPicPr preferRelativeResize="0"/>
          <p:nvPr/>
        </p:nvPicPr>
        <p:blipFill rotWithShape="1">
          <a:blip r:embed="rId3">
            <a:alphaModFix/>
          </a:blip>
          <a:srcRect t="50819" b="-926"/>
          <a:stretch/>
        </p:blipFill>
        <p:spPr>
          <a:xfrm>
            <a:off x="6079800" y="1708800"/>
            <a:ext cx="5769850" cy="3276000"/>
          </a:xfrm>
          <a:prstGeom prst="rect">
            <a:avLst/>
          </a:prstGeom>
          <a:noFill/>
          <a:ln>
            <a:noFill/>
          </a:ln>
        </p:spPr>
      </p:pic>
      <p:sp>
        <p:nvSpPr>
          <p:cNvPr id="353" name="Google Shape;353;gea249a3b00_0_104"/>
          <p:cNvSpPr txBox="1"/>
          <p:nvPr/>
        </p:nvSpPr>
        <p:spPr>
          <a:xfrm>
            <a:off x="46800" y="46875"/>
            <a:ext cx="12098400" cy="56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s-MX" sz="2500" b="1">
                <a:solidFill>
                  <a:schemeClr val="dk1"/>
                </a:solidFill>
              </a:rPr>
              <a:t>Evaluación de la degradación de los pesticidas alfa-cipermetrina y dimetoato</a:t>
            </a:r>
            <a:endParaRPr sz="2500" b="1">
              <a:solidFill>
                <a:schemeClr val="dk1"/>
              </a:solidFill>
            </a:endParaRPr>
          </a:p>
        </p:txBody>
      </p:sp>
      <p:sp>
        <p:nvSpPr>
          <p:cNvPr id="354" name="Google Shape;354;gea249a3b00_0_104"/>
          <p:cNvSpPr/>
          <p:nvPr/>
        </p:nvSpPr>
        <p:spPr>
          <a:xfrm>
            <a:off x="2856000" y="774575"/>
            <a:ext cx="6480000" cy="540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b="1"/>
              <a:t>Curva de Crecimiento por cepa</a:t>
            </a:r>
            <a:endParaRPr sz="1500" b="1"/>
          </a:p>
        </p:txBody>
      </p:sp>
      <p:sp>
        <p:nvSpPr>
          <p:cNvPr id="355" name="Google Shape;355;gea249a3b00_0_104"/>
          <p:cNvSpPr/>
          <p:nvPr/>
        </p:nvSpPr>
        <p:spPr>
          <a:xfrm>
            <a:off x="1838400" y="5078600"/>
            <a:ext cx="8515200" cy="765300"/>
          </a:xfrm>
          <a:prstGeom prst="roundRect">
            <a:avLst>
              <a:gd name="adj" fmla="val 16667"/>
            </a:avLst>
          </a:prstGeom>
          <a:solidFill>
            <a:srgbClr val="BBE0E3">
              <a:alpha val="44200"/>
            </a:srgbClr>
          </a:solidFill>
          <a:ln w="1905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s-MX" sz="1600"/>
              <a:t>Las 4 cepas tienen un pico máximo de crecimiento entre las 21 y 22 horas, por tanto se considera que tanto el crecimiento como la degradación es similar en todas las cepas.</a:t>
            </a:r>
            <a:endParaRPr sz="1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ec54d07bcd_0_1008"/>
          <p:cNvSpPr txBox="1">
            <a:spLocks noGrp="1"/>
          </p:cNvSpPr>
          <p:nvPr>
            <p:ph type="title"/>
          </p:nvPr>
        </p:nvSpPr>
        <p:spPr>
          <a:xfrm>
            <a:off x="609600" y="212538"/>
            <a:ext cx="109728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MX" sz="2800" i="0">
                <a:solidFill>
                  <a:schemeClr val="dk1"/>
                </a:solidFill>
              </a:rPr>
              <a:t>Discusión: Obtención de bacterias con mejor perfil tolerante</a:t>
            </a:r>
            <a:endParaRPr sz="2800"/>
          </a:p>
        </p:txBody>
      </p:sp>
      <p:sp>
        <p:nvSpPr>
          <p:cNvPr id="362" name="Google Shape;362;gec54d07bcd_0_1008"/>
          <p:cNvSpPr/>
          <p:nvPr/>
        </p:nvSpPr>
        <p:spPr>
          <a:xfrm>
            <a:off x="115950" y="1042800"/>
            <a:ext cx="5823900" cy="6903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b="1"/>
              <a:t>Aislamiento y selección</a:t>
            </a:r>
            <a:endParaRPr sz="1500" b="1"/>
          </a:p>
        </p:txBody>
      </p:sp>
      <p:sp>
        <p:nvSpPr>
          <p:cNvPr id="363" name="Google Shape;363;gec54d07bcd_0_1008"/>
          <p:cNvSpPr/>
          <p:nvPr/>
        </p:nvSpPr>
        <p:spPr>
          <a:xfrm>
            <a:off x="6226800" y="3431100"/>
            <a:ext cx="5823900" cy="6903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b="1"/>
              <a:t>Caracterización bacteriana</a:t>
            </a:r>
            <a:endParaRPr sz="1500" b="1"/>
          </a:p>
        </p:txBody>
      </p:sp>
      <p:sp>
        <p:nvSpPr>
          <p:cNvPr id="364" name="Google Shape;364;gec54d07bcd_0_1008"/>
          <p:cNvSpPr/>
          <p:nvPr/>
        </p:nvSpPr>
        <p:spPr>
          <a:xfrm>
            <a:off x="164100" y="2120500"/>
            <a:ext cx="5727600" cy="15078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s-MX"/>
              <a:t>Trabajos como Briceño y col (2020) reportaron cepas degradadoras de plaguicidas organofosforados y piretroides del género </a:t>
            </a:r>
            <a:r>
              <a:rPr lang="es-MX" i="1">
                <a:solidFill>
                  <a:schemeClr val="dk1"/>
                </a:solidFill>
              </a:rPr>
              <a:t>Streptomyces</a:t>
            </a:r>
            <a:r>
              <a:rPr lang="es-MX">
                <a:solidFill>
                  <a:schemeClr val="dk1"/>
                </a:solidFill>
              </a:rPr>
              <a:t>, </a:t>
            </a:r>
            <a:r>
              <a:rPr lang="es-MX" i="1">
                <a:solidFill>
                  <a:schemeClr val="dk1"/>
                </a:solidFill>
              </a:rPr>
              <a:t>Arthrobacter</a:t>
            </a:r>
            <a:r>
              <a:rPr lang="es-MX">
                <a:solidFill>
                  <a:schemeClr val="dk1"/>
                </a:solidFill>
              </a:rPr>
              <a:t> y </a:t>
            </a:r>
            <a:r>
              <a:rPr lang="es-MX" i="1">
                <a:solidFill>
                  <a:schemeClr val="dk1"/>
                </a:solidFill>
              </a:rPr>
              <a:t>Achromobacter</a:t>
            </a:r>
            <a:r>
              <a:rPr lang="es-MX" sz="1300"/>
              <a:t> </a:t>
            </a:r>
            <a:r>
              <a:rPr lang="es-MX"/>
              <a:t>, las cuales habían sido aisladas de un sistema de bio purificación. Así mismo el equipo de investigación de Colorado y col. (2016) informaron sobre el hallazgo de cepas con capacidad degradadora de plaguicidas de las familia </a:t>
            </a:r>
            <a:r>
              <a:rPr lang="es-MX" i="1">
                <a:solidFill>
                  <a:schemeClr val="dk1"/>
                </a:solidFill>
              </a:rPr>
              <a:t>Enterobacteriaceae</a:t>
            </a:r>
            <a:r>
              <a:rPr lang="es-MX"/>
              <a:t> en terrenos contaminados. </a:t>
            </a:r>
            <a:endParaRPr/>
          </a:p>
        </p:txBody>
      </p:sp>
      <p:sp>
        <p:nvSpPr>
          <p:cNvPr id="365" name="Google Shape;365;gec54d07bcd_0_1008"/>
          <p:cNvSpPr/>
          <p:nvPr/>
        </p:nvSpPr>
        <p:spPr>
          <a:xfrm>
            <a:off x="6274950" y="4348775"/>
            <a:ext cx="5727600" cy="15078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s-MX"/>
              <a:t>La realización del análisis molecular fue elaborada en base a la secuenciación del gen 16S rRNA debido a que es una región exclusiva (variante) en cada especie bacteriana. Las cepas identificadas como </a:t>
            </a:r>
            <a:r>
              <a:rPr lang="es-MX" i="1"/>
              <a:t>Delftia lacustris</a:t>
            </a:r>
            <a:r>
              <a:rPr lang="es-MX"/>
              <a:t>, </a:t>
            </a:r>
            <a:r>
              <a:rPr lang="es-MX" i="1"/>
              <a:t>Sphigobium sp</a:t>
            </a:r>
            <a:r>
              <a:rPr lang="es-MX"/>
              <a:t>. y </a:t>
            </a:r>
            <a:r>
              <a:rPr lang="es-MX" i="1">
                <a:solidFill>
                  <a:schemeClr val="dk1"/>
                </a:solidFill>
              </a:rPr>
              <a:t>Novosphingobium aromaticivorans</a:t>
            </a:r>
            <a:r>
              <a:rPr lang="es-MX">
                <a:solidFill>
                  <a:schemeClr val="dk1"/>
                </a:solidFill>
              </a:rPr>
              <a:t> pertenecientes a la filosfera del cultivo de arroz son conocidas por degradar una variedad de compuestos aromáticos e hidrocarburos (Dirhaj Kumar, 2021).</a:t>
            </a:r>
            <a:endParaRPr/>
          </a:p>
        </p:txBody>
      </p:sp>
      <p:pic>
        <p:nvPicPr>
          <p:cNvPr id="366" name="Google Shape;366;gec54d07bcd_0_1008"/>
          <p:cNvPicPr preferRelativeResize="0"/>
          <p:nvPr/>
        </p:nvPicPr>
        <p:blipFill>
          <a:blip r:embed="rId3">
            <a:alphaModFix/>
          </a:blip>
          <a:stretch>
            <a:fillRect/>
          </a:stretch>
        </p:blipFill>
        <p:spPr>
          <a:xfrm>
            <a:off x="6274950" y="997275"/>
            <a:ext cx="3051223" cy="2142376"/>
          </a:xfrm>
          <a:prstGeom prst="rect">
            <a:avLst/>
          </a:prstGeom>
          <a:noFill/>
          <a:ln>
            <a:noFill/>
          </a:ln>
        </p:spPr>
      </p:pic>
      <p:pic>
        <p:nvPicPr>
          <p:cNvPr id="367" name="Google Shape;367;gec54d07bcd_0_1008"/>
          <p:cNvPicPr preferRelativeResize="0"/>
          <p:nvPr/>
        </p:nvPicPr>
        <p:blipFill>
          <a:blip r:embed="rId4">
            <a:alphaModFix/>
          </a:blip>
          <a:stretch>
            <a:fillRect/>
          </a:stretch>
        </p:blipFill>
        <p:spPr>
          <a:xfrm>
            <a:off x="9476800" y="933188"/>
            <a:ext cx="1702900" cy="2270525"/>
          </a:xfrm>
          <a:prstGeom prst="rect">
            <a:avLst/>
          </a:prstGeom>
          <a:noFill/>
          <a:ln>
            <a:noFill/>
          </a:ln>
        </p:spPr>
      </p:pic>
      <p:pic>
        <p:nvPicPr>
          <p:cNvPr id="368" name="Google Shape;368;gec54d07bcd_0_1008"/>
          <p:cNvPicPr preferRelativeResize="0"/>
          <p:nvPr/>
        </p:nvPicPr>
        <p:blipFill>
          <a:blip r:embed="rId5">
            <a:alphaModFix/>
          </a:blip>
          <a:stretch>
            <a:fillRect/>
          </a:stretch>
        </p:blipFill>
        <p:spPr>
          <a:xfrm>
            <a:off x="136450" y="3918176"/>
            <a:ext cx="2680535" cy="1507801"/>
          </a:xfrm>
          <a:prstGeom prst="rect">
            <a:avLst/>
          </a:prstGeom>
          <a:noFill/>
          <a:ln>
            <a:noFill/>
          </a:ln>
        </p:spPr>
      </p:pic>
      <p:sp>
        <p:nvSpPr>
          <p:cNvPr id="369" name="Google Shape;369;gec54d07bcd_0_1008"/>
          <p:cNvSpPr/>
          <p:nvPr/>
        </p:nvSpPr>
        <p:spPr>
          <a:xfrm>
            <a:off x="2893425" y="4015700"/>
            <a:ext cx="2929200" cy="15078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s-MX"/>
              <a:t>Todos estos trabajos y demás estudios indican la selección de cepas mediante capacidad de crecimiento, tamaño de colonia , tolerancia y características macroscópicas diferentes.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MX" i="0">
                <a:solidFill>
                  <a:schemeClr val="dk1"/>
                </a:solidFill>
                <a:latin typeface="Times New Roman"/>
                <a:ea typeface="Times New Roman"/>
                <a:cs typeface="Times New Roman"/>
                <a:sym typeface="Times New Roman"/>
              </a:rPr>
              <a:t>Introducción</a:t>
            </a:r>
            <a:endParaRPr/>
          </a:p>
        </p:txBody>
      </p:sp>
      <p:sp>
        <p:nvSpPr>
          <p:cNvPr id="79" name="Google Shape;79;p2"/>
          <p:cNvSpPr/>
          <p:nvPr/>
        </p:nvSpPr>
        <p:spPr>
          <a:xfrm>
            <a:off x="3610800" y="1677300"/>
            <a:ext cx="2700000" cy="1980000"/>
          </a:xfrm>
          <a:prstGeom prst="hexagon">
            <a:avLst>
              <a:gd name="adj" fmla="val 25000"/>
              <a:gd name="vf" fmla="val 115470"/>
            </a:avLst>
          </a:prstGeom>
          <a:solidFill>
            <a:srgbClr val="BBE0E3">
              <a:alpha val="44200"/>
            </a:srgbClr>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a:solidFill>
                  <a:schemeClr val="dk1"/>
                </a:solidFill>
                <a:latin typeface="Calibri"/>
                <a:ea typeface="Calibri"/>
                <a:cs typeface="Calibri"/>
                <a:sym typeface="Calibri"/>
              </a:rPr>
              <a:t>Los plaguicidas son compuestos químicos que  atacan a insectos invasores de  cultivos agrícolas. Además, tienen un gran impacto ambiental y ecológico</a:t>
            </a:r>
            <a:endParaRPr sz="1500">
              <a:solidFill>
                <a:schemeClr val="dk1"/>
              </a:solidFill>
              <a:latin typeface="Calibri"/>
              <a:ea typeface="Calibri"/>
              <a:cs typeface="Calibri"/>
              <a:sym typeface="Calibri"/>
            </a:endParaRPr>
          </a:p>
        </p:txBody>
      </p:sp>
      <p:sp>
        <p:nvSpPr>
          <p:cNvPr id="80" name="Google Shape;80;p2"/>
          <p:cNvSpPr/>
          <p:nvPr/>
        </p:nvSpPr>
        <p:spPr>
          <a:xfrm>
            <a:off x="5950800" y="2744400"/>
            <a:ext cx="2700000" cy="1980000"/>
          </a:xfrm>
          <a:prstGeom prst="hexagon">
            <a:avLst>
              <a:gd name="adj" fmla="val 25000"/>
              <a:gd name="vf" fmla="val 115470"/>
            </a:avLst>
          </a:prstGeom>
          <a:solidFill>
            <a:srgbClr val="BBE0E3">
              <a:alpha val="44200"/>
            </a:srgbClr>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a:solidFill>
                  <a:schemeClr val="dk1"/>
                </a:solidFill>
                <a:latin typeface="Calibri"/>
                <a:ea typeface="Calibri"/>
                <a:cs typeface="Calibri"/>
                <a:sym typeface="Calibri"/>
              </a:rPr>
              <a:t>En Ecuador,  el 19,52% de plaguicidas altamente tóxicos se aplican en arroz.</a:t>
            </a:r>
            <a:endParaRPr sz="1500">
              <a:solidFill>
                <a:schemeClr val="dk1"/>
              </a:solidFill>
              <a:latin typeface="Calibri"/>
              <a:ea typeface="Calibri"/>
              <a:cs typeface="Calibri"/>
              <a:sym typeface="Calibri"/>
            </a:endParaRPr>
          </a:p>
          <a:p>
            <a:pPr marL="0" lvl="0" indent="0" algn="ctr" rtl="0">
              <a:spcBef>
                <a:spcPts val="0"/>
              </a:spcBef>
              <a:spcAft>
                <a:spcPts val="0"/>
              </a:spcAft>
              <a:buNone/>
            </a:pPr>
            <a:r>
              <a:rPr lang="es-MX" sz="1500">
                <a:solidFill>
                  <a:schemeClr val="dk1"/>
                </a:solidFill>
                <a:latin typeface="Calibri"/>
                <a:ea typeface="Calibri"/>
                <a:cs typeface="Calibri"/>
                <a:sym typeface="Calibri"/>
              </a:rPr>
              <a:t> Los Ríos se encarga del 22,59% de la producción nacional y rendimiento 4.5 t/ha </a:t>
            </a:r>
            <a:endParaRPr sz="1500">
              <a:solidFill>
                <a:schemeClr val="dk1"/>
              </a:solidFill>
              <a:latin typeface="Calibri"/>
              <a:ea typeface="Calibri"/>
              <a:cs typeface="Calibri"/>
              <a:sym typeface="Calibri"/>
            </a:endParaRPr>
          </a:p>
        </p:txBody>
      </p:sp>
      <p:sp>
        <p:nvSpPr>
          <p:cNvPr id="81" name="Google Shape;81;p2"/>
          <p:cNvSpPr/>
          <p:nvPr/>
        </p:nvSpPr>
        <p:spPr>
          <a:xfrm>
            <a:off x="3610800" y="3788400"/>
            <a:ext cx="2700000" cy="1980000"/>
          </a:xfrm>
          <a:prstGeom prst="hexagon">
            <a:avLst>
              <a:gd name="adj" fmla="val 25000"/>
              <a:gd name="vf" fmla="val 115470"/>
            </a:avLst>
          </a:prstGeom>
          <a:solidFill>
            <a:srgbClr val="BBE0E3">
              <a:alpha val="44200"/>
            </a:srgbClr>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a:solidFill>
                  <a:schemeClr val="dk1"/>
                </a:solidFill>
                <a:latin typeface="Calibri"/>
                <a:ea typeface="Calibri"/>
                <a:cs typeface="Calibri"/>
                <a:sym typeface="Calibri"/>
              </a:rPr>
              <a:t>Causan varias afecciones a las propiedades  físico químicas y biológicas del suelo, desencadenando disminución en la fertilidad y baja producción</a:t>
            </a:r>
            <a:endParaRPr sz="1500">
              <a:solidFill>
                <a:schemeClr val="dk1"/>
              </a:solidFill>
              <a:latin typeface="Calibri"/>
              <a:ea typeface="Calibri"/>
              <a:cs typeface="Calibri"/>
              <a:sym typeface="Calibri"/>
            </a:endParaRPr>
          </a:p>
        </p:txBody>
      </p:sp>
      <p:pic>
        <p:nvPicPr>
          <p:cNvPr id="82" name="Google Shape;82;p2"/>
          <p:cNvPicPr preferRelativeResize="0"/>
          <p:nvPr/>
        </p:nvPicPr>
        <p:blipFill>
          <a:blip r:embed="rId3">
            <a:alphaModFix/>
          </a:blip>
          <a:stretch>
            <a:fillRect/>
          </a:stretch>
        </p:blipFill>
        <p:spPr>
          <a:xfrm>
            <a:off x="1215588" y="2744401"/>
            <a:ext cx="2700000" cy="1980000"/>
          </a:xfrm>
          <a:prstGeom prst="hexagon">
            <a:avLst>
              <a:gd name="adj" fmla="val 25000"/>
              <a:gd name="vf" fmla="val 115470"/>
            </a:avLst>
          </a:prstGeom>
          <a:noFill/>
          <a:ln w="19050" cap="flat" cmpd="sng">
            <a:solidFill>
              <a:srgbClr val="4A86E8"/>
            </a:solidFill>
            <a:prstDash val="solid"/>
            <a:round/>
            <a:headEnd type="none" w="sm" len="sm"/>
            <a:tailEnd type="none" w="sm" len="sm"/>
          </a:ln>
        </p:spPr>
      </p:pic>
      <p:pic>
        <p:nvPicPr>
          <p:cNvPr id="83" name="Google Shape;83;p2"/>
          <p:cNvPicPr preferRelativeResize="0"/>
          <p:nvPr/>
        </p:nvPicPr>
        <p:blipFill>
          <a:blip r:embed="rId4">
            <a:alphaModFix/>
          </a:blip>
          <a:stretch>
            <a:fillRect/>
          </a:stretch>
        </p:blipFill>
        <p:spPr>
          <a:xfrm>
            <a:off x="5950800" y="427047"/>
            <a:ext cx="2700000" cy="2160000"/>
          </a:xfrm>
          <a:prstGeom prst="hexagon">
            <a:avLst>
              <a:gd name="adj" fmla="val 25000"/>
              <a:gd name="vf" fmla="val 115470"/>
            </a:avLst>
          </a:prstGeom>
          <a:noFill/>
          <a:ln w="9525" cap="flat" cmpd="sng">
            <a:solidFill>
              <a:srgbClr val="4A86E8"/>
            </a:solidFill>
            <a:prstDash val="solid"/>
            <a:round/>
            <a:headEnd type="none" w="sm" len="sm"/>
            <a:tailEnd type="none" w="sm" len="sm"/>
          </a:ln>
        </p:spPr>
      </p:pic>
      <p:pic>
        <p:nvPicPr>
          <p:cNvPr id="84" name="Google Shape;84;p2"/>
          <p:cNvPicPr preferRelativeResize="0"/>
          <p:nvPr/>
        </p:nvPicPr>
        <p:blipFill>
          <a:blip r:embed="rId5">
            <a:alphaModFix/>
          </a:blip>
          <a:stretch>
            <a:fillRect/>
          </a:stretch>
        </p:blipFill>
        <p:spPr>
          <a:xfrm>
            <a:off x="8284575" y="3787800"/>
            <a:ext cx="2821800" cy="1981200"/>
          </a:xfrm>
          <a:prstGeom prst="hexagon">
            <a:avLst>
              <a:gd name="adj" fmla="val 25000"/>
              <a:gd name="vf" fmla="val 115470"/>
            </a:avLst>
          </a:prstGeom>
          <a:noFill/>
          <a:ln w="9525" cap="flat" cmpd="sng">
            <a:solidFill>
              <a:srgbClr val="4A86E8"/>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ec54d07bcd_0_1015"/>
          <p:cNvSpPr txBox="1">
            <a:spLocks noGrp="1"/>
          </p:cNvSpPr>
          <p:nvPr>
            <p:ph type="title"/>
          </p:nvPr>
        </p:nvSpPr>
        <p:spPr>
          <a:xfrm>
            <a:off x="609600" y="378947"/>
            <a:ext cx="10972800" cy="844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MX" sz="2800" i="0">
                <a:solidFill>
                  <a:schemeClr val="dk1"/>
                </a:solidFill>
              </a:rPr>
              <a:t>Conclusiones</a:t>
            </a:r>
            <a:endParaRPr sz="2800"/>
          </a:p>
        </p:txBody>
      </p:sp>
      <p:sp>
        <p:nvSpPr>
          <p:cNvPr id="376" name="Google Shape;376;gec54d07bcd_0_1015"/>
          <p:cNvSpPr txBox="1"/>
          <p:nvPr/>
        </p:nvSpPr>
        <p:spPr>
          <a:xfrm>
            <a:off x="609600" y="1005900"/>
            <a:ext cx="10407300" cy="1049700"/>
          </a:xfrm>
          <a:prstGeom prst="rect">
            <a:avLst/>
          </a:prstGeom>
          <a:noFill/>
          <a:ln>
            <a:noFill/>
          </a:ln>
        </p:spPr>
        <p:txBody>
          <a:bodyPr spcFirstLastPara="1" wrap="square" lIns="91425" tIns="91425" rIns="91425" bIns="91425" anchor="t" anchorCtr="0">
            <a:spAutoFit/>
          </a:bodyPr>
          <a:lstStyle/>
          <a:p>
            <a:pPr marL="457200" lvl="0" indent="-317500" algn="just" rtl="0">
              <a:lnSpc>
                <a:spcPct val="115000"/>
              </a:lnSpc>
              <a:spcBef>
                <a:spcPts val="1200"/>
              </a:spcBef>
              <a:spcAft>
                <a:spcPts val="0"/>
              </a:spcAft>
              <a:buClr>
                <a:schemeClr val="dk1"/>
              </a:buClr>
              <a:buSzPts val="1400"/>
              <a:buChar char="❖"/>
            </a:pPr>
            <a:r>
              <a:rPr lang="es-MX">
                <a:solidFill>
                  <a:schemeClr val="dk1"/>
                </a:solidFill>
              </a:rPr>
              <a:t>Este estudio evidenció que, al aislar bacterias expuestas a contaminantes como los plaguicidas, se pueden encontrar cepas con un gran potencial degradador de los contaminantes, siendo una gran herramienta en biorremediación.</a:t>
            </a:r>
            <a:endParaRPr>
              <a:solidFill>
                <a:schemeClr val="dk1"/>
              </a:solidFill>
            </a:endParaRPr>
          </a:p>
          <a:p>
            <a:pPr marL="457200" lvl="0" indent="0" algn="just" rtl="0">
              <a:spcBef>
                <a:spcPts val="1200"/>
              </a:spcBef>
              <a:spcAft>
                <a:spcPts val="0"/>
              </a:spcAft>
              <a:buNone/>
            </a:pPr>
            <a:endParaRPr/>
          </a:p>
        </p:txBody>
      </p:sp>
      <p:pic>
        <p:nvPicPr>
          <p:cNvPr id="377" name="Google Shape;377;gec54d07bcd_0_1015"/>
          <p:cNvPicPr preferRelativeResize="0"/>
          <p:nvPr/>
        </p:nvPicPr>
        <p:blipFill rotWithShape="1">
          <a:blip r:embed="rId3">
            <a:alphaModFix/>
          </a:blip>
          <a:srcRect l="16360" t="-206790" r="-16359" b="206790"/>
          <a:stretch/>
        </p:blipFill>
        <p:spPr>
          <a:xfrm>
            <a:off x="1101025" y="2339725"/>
            <a:ext cx="770175" cy="744500"/>
          </a:xfrm>
          <a:prstGeom prst="rect">
            <a:avLst/>
          </a:prstGeom>
          <a:noFill/>
          <a:ln>
            <a:noFill/>
          </a:ln>
        </p:spPr>
      </p:pic>
      <p:sp>
        <p:nvSpPr>
          <p:cNvPr id="378" name="Google Shape;378;gec54d07bcd_0_1015"/>
          <p:cNvSpPr txBox="1"/>
          <p:nvPr/>
        </p:nvSpPr>
        <p:spPr>
          <a:xfrm>
            <a:off x="609600" y="1436600"/>
            <a:ext cx="10407300" cy="15453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0"/>
              </a:spcAft>
              <a:buNone/>
            </a:pPr>
            <a:endParaRPr>
              <a:solidFill>
                <a:schemeClr val="dk1"/>
              </a:solidFill>
            </a:endParaRPr>
          </a:p>
          <a:p>
            <a:pPr marL="457200" lvl="0" indent="-317500" algn="just" rtl="0">
              <a:lnSpc>
                <a:spcPct val="115000"/>
              </a:lnSpc>
              <a:spcBef>
                <a:spcPts val="1200"/>
              </a:spcBef>
              <a:spcAft>
                <a:spcPts val="0"/>
              </a:spcAft>
              <a:buClr>
                <a:schemeClr val="dk1"/>
              </a:buClr>
              <a:buSzPts val="1400"/>
              <a:buChar char="❖"/>
            </a:pPr>
            <a:r>
              <a:rPr lang="es-MX">
                <a:solidFill>
                  <a:schemeClr val="dk1"/>
                </a:solidFill>
              </a:rPr>
              <a:t>Se logró informar de 4 cepas bacterianas responsables de la degradación de los plaguicidas alfa cipermetrina y dimetoato, que fueron aisladas a partir de muestras de suelo agrícola con cultivo de arroz que ha estado expuesto por varios años a estos plaguicidas. Las cepas identificadas como </a:t>
            </a:r>
            <a:r>
              <a:rPr lang="es-MX" i="1">
                <a:solidFill>
                  <a:schemeClr val="dk1"/>
                </a:solidFill>
              </a:rPr>
              <a:t>Delftia sp.</a:t>
            </a:r>
            <a:r>
              <a:rPr lang="es-MX">
                <a:solidFill>
                  <a:schemeClr val="dk1"/>
                </a:solidFill>
              </a:rPr>
              <a:t> y </a:t>
            </a:r>
            <a:r>
              <a:rPr lang="es-MX" i="1">
                <a:solidFill>
                  <a:schemeClr val="dk1"/>
                </a:solidFill>
              </a:rPr>
              <a:t>Sphingobium sp</a:t>
            </a:r>
            <a:r>
              <a:rPr lang="es-MX">
                <a:solidFill>
                  <a:schemeClr val="dk1"/>
                </a:solidFill>
              </a:rPr>
              <a:t> degradan alfa cipermetrina, mientras que </a:t>
            </a:r>
            <a:r>
              <a:rPr lang="es-MX" i="1">
                <a:solidFill>
                  <a:schemeClr val="dk1"/>
                </a:solidFill>
              </a:rPr>
              <a:t>Novosphingobium aromaticivorans</a:t>
            </a:r>
            <a:r>
              <a:rPr lang="es-MX">
                <a:solidFill>
                  <a:schemeClr val="dk1"/>
                </a:solidFill>
              </a:rPr>
              <a:t> y </a:t>
            </a:r>
            <a:r>
              <a:rPr lang="es-MX" i="1">
                <a:solidFill>
                  <a:schemeClr val="dk1"/>
                </a:solidFill>
              </a:rPr>
              <a:t>Delftia lacustris</a:t>
            </a:r>
            <a:r>
              <a:rPr lang="es-MX">
                <a:solidFill>
                  <a:schemeClr val="dk1"/>
                </a:solidFill>
              </a:rPr>
              <a:t> degradan dimetoato.</a:t>
            </a:r>
            <a:endParaRPr/>
          </a:p>
        </p:txBody>
      </p:sp>
      <p:sp>
        <p:nvSpPr>
          <p:cNvPr id="379" name="Google Shape;379;gec54d07bcd_0_1015"/>
          <p:cNvSpPr txBox="1"/>
          <p:nvPr/>
        </p:nvSpPr>
        <p:spPr>
          <a:xfrm>
            <a:off x="609600" y="2643550"/>
            <a:ext cx="10407300" cy="1049700"/>
          </a:xfrm>
          <a:prstGeom prst="rect">
            <a:avLst/>
          </a:prstGeom>
          <a:noFill/>
          <a:ln>
            <a:noFill/>
          </a:ln>
        </p:spPr>
        <p:txBody>
          <a:bodyPr spcFirstLastPara="1" wrap="square" lIns="91425" tIns="91425" rIns="91425" bIns="91425" anchor="t" anchorCtr="0">
            <a:spAutoFit/>
          </a:bodyPr>
          <a:lstStyle/>
          <a:p>
            <a:pPr marL="457200" lvl="0" indent="0" algn="just" rtl="0">
              <a:lnSpc>
                <a:spcPct val="115000"/>
              </a:lnSpc>
              <a:spcBef>
                <a:spcPts val="1200"/>
              </a:spcBef>
              <a:spcAft>
                <a:spcPts val="0"/>
              </a:spcAft>
              <a:buNone/>
            </a:pPr>
            <a:endParaRPr>
              <a:solidFill>
                <a:schemeClr val="dk1"/>
              </a:solidFill>
            </a:endParaRPr>
          </a:p>
          <a:p>
            <a:pPr marL="457200" lvl="0" indent="-317500" algn="just" rtl="0">
              <a:lnSpc>
                <a:spcPct val="115000"/>
              </a:lnSpc>
              <a:spcBef>
                <a:spcPts val="1200"/>
              </a:spcBef>
              <a:spcAft>
                <a:spcPts val="0"/>
              </a:spcAft>
              <a:buClr>
                <a:schemeClr val="dk1"/>
              </a:buClr>
              <a:buSzPts val="1400"/>
              <a:buChar char="❖"/>
            </a:pPr>
            <a:r>
              <a:rPr lang="es-MX">
                <a:solidFill>
                  <a:schemeClr val="dk1"/>
                </a:solidFill>
              </a:rPr>
              <a:t>Todas las cepas halladas pertenecen al grupo morfológico de bacilos Gram negativos, los cuales son responsables de la transformación los residuos de plaguicidas, disponibles en el suelo, en compuestos menos tóxicos.</a:t>
            </a:r>
            <a:endParaRPr/>
          </a:p>
        </p:txBody>
      </p:sp>
      <p:sp>
        <p:nvSpPr>
          <p:cNvPr id="380" name="Google Shape;380;gec54d07bcd_0_1015"/>
          <p:cNvSpPr txBox="1"/>
          <p:nvPr/>
        </p:nvSpPr>
        <p:spPr>
          <a:xfrm>
            <a:off x="609600" y="3490075"/>
            <a:ext cx="10241700" cy="12975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0"/>
              </a:spcAft>
              <a:buNone/>
            </a:pPr>
            <a:endParaRPr>
              <a:solidFill>
                <a:schemeClr val="dk1"/>
              </a:solidFill>
            </a:endParaRPr>
          </a:p>
          <a:p>
            <a:pPr marL="457200" lvl="0" indent="-317500" algn="just" rtl="0">
              <a:lnSpc>
                <a:spcPct val="115000"/>
              </a:lnSpc>
              <a:spcBef>
                <a:spcPts val="1200"/>
              </a:spcBef>
              <a:spcAft>
                <a:spcPts val="0"/>
              </a:spcAft>
              <a:buClr>
                <a:schemeClr val="dk1"/>
              </a:buClr>
              <a:buSzPts val="1400"/>
              <a:buChar char="❖"/>
            </a:pPr>
            <a:r>
              <a:rPr lang="es-MX">
                <a:solidFill>
                  <a:schemeClr val="dk1"/>
                </a:solidFill>
              </a:rPr>
              <a:t>Las bacterias </a:t>
            </a:r>
            <a:r>
              <a:rPr lang="es-MX" i="1">
                <a:solidFill>
                  <a:schemeClr val="dk1"/>
                </a:solidFill>
              </a:rPr>
              <a:t>Delftia sp.</a:t>
            </a:r>
            <a:r>
              <a:rPr lang="es-MX">
                <a:solidFill>
                  <a:schemeClr val="dk1"/>
                </a:solidFill>
              </a:rPr>
              <a:t> y </a:t>
            </a:r>
            <a:r>
              <a:rPr lang="es-MX" i="1">
                <a:solidFill>
                  <a:schemeClr val="dk1"/>
                </a:solidFill>
              </a:rPr>
              <a:t>Sphingobium sp </a:t>
            </a:r>
            <a:r>
              <a:rPr lang="es-MX">
                <a:solidFill>
                  <a:schemeClr val="dk1"/>
                </a:solidFill>
              </a:rPr>
              <a:t>presentaron un mayor potencial degradador, ya que lograron degradar el 3,608% del plaguicida alfa cipermetrina (600 ppm) y las bacterias </a:t>
            </a:r>
            <a:r>
              <a:rPr lang="es-MX" i="1">
                <a:solidFill>
                  <a:schemeClr val="dk1"/>
                </a:solidFill>
              </a:rPr>
              <a:t>Novosphingobium aromaticivorans</a:t>
            </a:r>
            <a:r>
              <a:rPr lang="es-MX">
                <a:solidFill>
                  <a:schemeClr val="dk1"/>
                </a:solidFill>
              </a:rPr>
              <a:t> y </a:t>
            </a:r>
            <a:r>
              <a:rPr lang="es-MX" i="1">
                <a:solidFill>
                  <a:schemeClr val="dk1"/>
                </a:solidFill>
              </a:rPr>
              <a:t>Delftia lacustris</a:t>
            </a:r>
            <a:r>
              <a:rPr lang="es-MX">
                <a:solidFill>
                  <a:schemeClr val="dk1"/>
                </a:solidFill>
              </a:rPr>
              <a:t> alcanzaron un porcentaje de degradación del 1,2% de dimetoato (600 ppm).</a:t>
            </a:r>
            <a:endParaRPr/>
          </a:p>
        </p:txBody>
      </p:sp>
      <p:sp>
        <p:nvSpPr>
          <p:cNvPr id="381" name="Google Shape;381;gec54d07bcd_0_1015"/>
          <p:cNvSpPr txBox="1"/>
          <p:nvPr/>
        </p:nvSpPr>
        <p:spPr>
          <a:xfrm>
            <a:off x="609600" y="4514600"/>
            <a:ext cx="10407300" cy="1448400"/>
          </a:xfrm>
          <a:prstGeom prst="rect">
            <a:avLst/>
          </a:prstGeom>
          <a:noFill/>
          <a:ln>
            <a:noFill/>
          </a:ln>
        </p:spPr>
        <p:txBody>
          <a:bodyPr spcFirstLastPara="1" wrap="square" lIns="91425" tIns="91425" rIns="91425" bIns="91425" anchor="t" anchorCtr="0">
            <a:spAutoFit/>
          </a:bodyPr>
          <a:lstStyle/>
          <a:p>
            <a:pPr marL="457200" lvl="0" indent="0" algn="just" rtl="0">
              <a:lnSpc>
                <a:spcPct val="115000"/>
              </a:lnSpc>
              <a:spcBef>
                <a:spcPts val="1200"/>
              </a:spcBef>
              <a:spcAft>
                <a:spcPts val="0"/>
              </a:spcAft>
              <a:buNone/>
            </a:pPr>
            <a:endParaRPr>
              <a:solidFill>
                <a:schemeClr val="dk1"/>
              </a:solidFill>
            </a:endParaRPr>
          </a:p>
          <a:p>
            <a:pPr marL="457200" lvl="0" indent="-317500" algn="just" rtl="0">
              <a:spcBef>
                <a:spcPts val="1200"/>
              </a:spcBef>
              <a:spcAft>
                <a:spcPts val="0"/>
              </a:spcAft>
              <a:buClr>
                <a:schemeClr val="dk1"/>
              </a:buClr>
              <a:buSzPts val="1400"/>
              <a:buChar char="❖"/>
            </a:pPr>
            <a:r>
              <a:rPr lang="es-MX">
                <a:solidFill>
                  <a:schemeClr val="dk1"/>
                </a:solidFill>
              </a:rPr>
              <a:t>Con base a los resultados de los factores plaguicida y concentración, se rechazan las hipótesis nulas y se aceptan las hipótesis alternativas, ya que el plaguicida y la concentración influyen en el crecimiento bacteriano y porcentaje de degradación. En cuanto a las cepas, se acepta la hipótesis nula, ya que todas presentan un crecimiento homogéneo y un mismo porcentaje de degradación.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ec54d07bcd_0_1029"/>
          <p:cNvSpPr txBox="1">
            <a:spLocks noGrp="1"/>
          </p:cNvSpPr>
          <p:nvPr>
            <p:ph type="title"/>
          </p:nvPr>
        </p:nvSpPr>
        <p:spPr>
          <a:xfrm>
            <a:off x="609600" y="378947"/>
            <a:ext cx="10972800" cy="844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MX" sz="2800" i="0">
                <a:solidFill>
                  <a:schemeClr val="dk1"/>
                </a:solidFill>
              </a:rPr>
              <a:t>Recomendaciones</a:t>
            </a:r>
            <a:endParaRPr sz="2800"/>
          </a:p>
        </p:txBody>
      </p:sp>
      <p:sp>
        <p:nvSpPr>
          <p:cNvPr id="388" name="Google Shape;388;gec54d07bcd_0_1029"/>
          <p:cNvSpPr txBox="1"/>
          <p:nvPr/>
        </p:nvSpPr>
        <p:spPr>
          <a:xfrm>
            <a:off x="970950" y="1139400"/>
            <a:ext cx="9945000" cy="49932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1200"/>
              </a:spcBef>
              <a:spcAft>
                <a:spcPts val="0"/>
              </a:spcAft>
              <a:buClr>
                <a:schemeClr val="dk1"/>
              </a:buClr>
              <a:buSzPts val="1800"/>
              <a:buChar char="❖"/>
            </a:pPr>
            <a:r>
              <a:rPr lang="es-MX" sz="1800">
                <a:solidFill>
                  <a:schemeClr val="dk1"/>
                </a:solidFill>
              </a:rPr>
              <a:t>Continuar investigando para establecer consorcios con las cepas autóctonas halladas, con el fin producir una mineralización más completa de los plaguicidas.</a:t>
            </a:r>
            <a:endParaRPr sz="1800">
              <a:solidFill>
                <a:schemeClr val="dk1"/>
              </a:solidFill>
            </a:endParaRPr>
          </a:p>
          <a:p>
            <a:pPr marL="457200" lvl="0" indent="0" algn="l" rtl="0">
              <a:lnSpc>
                <a:spcPct val="115000"/>
              </a:lnSpc>
              <a:spcBef>
                <a:spcPts val="1200"/>
              </a:spcBef>
              <a:spcAft>
                <a:spcPts val="0"/>
              </a:spcAft>
              <a:buNone/>
            </a:pPr>
            <a:endParaRPr sz="1800">
              <a:solidFill>
                <a:schemeClr val="dk1"/>
              </a:solidFill>
            </a:endParaRPr>
          </a:p>
          <a:p>
            <a:pPr marL="457200" lvl="0" indent="-342900" algn="l" rtl="0">
              <a:lnSpc>
                <a:spcPct val="115000"/>
              </a:lnSpc>
              <a:spcBef>
                <a:spcPts val="1200"/>
              </a:spcBef>
              <a:spcAft>
                <a:spcPts val="0"/>
              </a:spcAft>
              <a:buClr>
                <a:schemeClr val="dk1"/>
              </a:buClr>
              <a:buSzPts val="1800"/>
              <a:buChar char="❖"/>
            </a:pPr>
            <a:r>
              <a:rPr lang="es-MX" sz="1800">
                <a:solidFill>
                  <a:schemeClr val="dk1"/>
                </a:solidFill>
              </a:rPr>
              <a:t>Evaluar la capacidad degradadora de las cepas por más tiempo (40-60 días), ya que así se podrá tener una mejor noción del potencial degradador de cada una, además se puede evaluar la influencia de variables como la temperatura, pH del medio, disponibilidad de nutrientes y aireación en el crecimiento bacteriano.</a:t>
            </a:r>
            <a:endParaRPr sz="1800">
              <a:solidFill>
                <a:schemeClr val="dk1"/>
              </a:solidFill>
            </a:endParaRPr>
          </a:p>
          <a:p>
            <a:pPr marL="457200" lvl="0" indent="0" algn="l" rtl="0">
              <a:lnSpc>
                <a:spcPct val="115000"/>
              </a:lnSpc>
              <a:spcBef>
                <a:spcPts val="1200"/>
              </a:spcBef>
              <a:spcAft>
                <a:spcPts val="0"/>
              </a:spcAft>
              <a:buNone/>
            </a:pPr>
            <a:endParaRPr sz="1800">
              <a:solidFill>
                <a:schemeClr val="dk1"/>
              </a:solidFill>
            </a:endParaRPr>
          </a:p>
          <a:p>
            <a:pPr marL="457200" lvl="0" indent="-342900" algn="l" rtl="0">
              <a:lnSpc>
                <a:spcPct val="115000"/>
              </a:lnSpc>
              <a:spcBef>
                <a:spcPts val="1200"/>
              </a:spcBef>
              <a:spcAft>
                <a:spcPts val="0"/>
              </a:spcAft>
              <a:buClr>
                <a:schemeClr val="dk1"/>
              </a:buClr>
              <a:buSzPts val="1800"/>
              <a:buChar char="❖"/>
            </a:pPr>
            <a:r>
              <a:rPr lang="es-MX" sz="1800">
                <a:solidFill>
                  <a:schemeClr val="dk1"/>
                </a:solidFill>
              </a:rPr>
              <a:t>Investigar la actividad biorremediadora de las cepas aisladas, directamente sobre los suelos agrícolas que hayan sido expuestos a plaguicidas por varios años; y optimizar variables como la cantidad de cepa y tiempo de exposición para una máxima degradación de plaguicida en el suelo. </a:t>
            </a:r>
            <a:endParaRPr sz="1800">
              <a:solidFill>
                <a:schemeClr val="dk1"/>
              </a:solidFill>
            </a:endParaRPr>
          </a:p>
          <a:p>
            <a:pPr marL="0" lvl="0" indent="0" algn="just" rtl="0">
              <a:spcBef>
                <a:spcPts val="1200"/>
              </a:spcBef>
              <a:spcAft>
                <a:spcPts val="0"/>
              </a:spcAft>
              <a:buNone/>
            </a:pPr>
            <a:endParaRPr>
              <a:solidFill>
                <a:schemeClr val="dk1"/>
              </a:solidFill>
            </a:endParaRPr>
          </a:p>
        </p:txBody>
      </p:sp>
      <p:pic>
        <p:nvPicPr>
          <p:cNvPr id="389" name="Google Shape;389;gec54d07bcd_0_1029"/>
          <p:cNvPicPr preferRelativeResize="0"/>
          <p:nvPr/>
        </p:nvPicPr>
        <p:blipFill rotWithShape="1">
          <a:blip r:embed="rId3">
            <a:alphaModFix/>
          </a:blip>
          <a:srcRect l="16360" t="-206790" r="-16359" b="206790"/>
          <a:stretch/>
        </p:blipFill>
        <p:spPr>
          <a:xfrm>
            <a:off x="1101025" y="2339725"/>
            <a:ext cx="770175" cy="744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4"/>
        <p:cNvGrpSpPr/>
        <p:nvPr/>
      </p:nvGrpSpPr>
      <p:grpSpPr>
        <a:xfrm>
          <a:off x="0" y="0"/>
          <a:ext cx="0" cy="0"/>
          <a:chOff x="0" y="0"/>
          <a:chExt cx="0" cy="0"/>
        </a:xfrm>
      </p:grpSpPr>
      <p:sp>
        <p:nvSpPr>
          <p:cNvPr id="395" name="Google Shape;395;ged19d2c0d5_0_0"/>
          <p:cNvSpPr txBox="1"/>
          <p:nvPr/>
        </p:nvSpPr>
        <p:spPr>
          <a:xfrm>
            <a:off x="2110150" y="2905650"/>
            <a:ext cx="9003300" cy="1046700"/>
          </a:xfrm>
          <a:prstGeom prst="rect">
            <a:avLst/>
          </a:prstGeom>
          <a:noFill/>
          <a:ln>
            <a:noFill/>
          </a:ln>
          <a:effectLst>
            <a:outerShdw blurRad="442913" algn="bl" rotWithShape="0">
              <a:srgbClr val="000000"/>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s-MX" sz="5600" b="1">
                <a:solidFill>
                  <a:schemeClr val="lt1"/>
                </a:solidFill>
              </a:rPr>
              <a:t>Gracias por su atención</a:t>
            </a:r>
            <a:endParaRPr sz="5600" b="1">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e8f2dcd405_0_0"/>
          <p:cNvSpPr txBox="1">
            <a:spLocks noGrp="1"/>
          </p:cNvSpPr>
          <p:nvPr>
            <p:ph type="body" idx="1"/>
          </p:nvPr>
        </p:nvSpPr>
        <p:spPr>
          <a:xfrm>
            <a:off x="993150" y="902875"/>
            <a:ext cx="10437000" cy="1247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400"/>
              <a:buFont typeface="Times New Roman"/>
              <a:buNone/>
            </a:pPr>
            <a:r>
              <a:rPr lang="es-MX" sz="2600" b="1">
                <a:solidFill>
                  <a:schemeClr val="dk1"/>
                </a:solidFill>
              </a:rPr>
              <a:t>General</a:t>
            </a:r>
            <a:endParaRPr sz="2600" b="1">
              <a:solidFill>
                <a:schemeClr val="dk1"/>
              </a:solidFill>
            </a:endParaRPr>
          </a:p>
          <a:p>
            <a:pPr marL="0" lvl="0" indent="0" algn="ctr" rtl="0">
              <a:lnSpc>
                <a:spcPct val="115000"/>
              </a:lnSpc>
              <a:spcBef>
                <a:spcPts val="1200"/>
              </a:spcBef>
              <a:spcAft>
                <a:spcPts val="1200"/>
              </a:spcAft>
              <a:buClr>
                <a:schemeClr val="dk1"/>
              </a:buClr>
              <a:buSzPts val="1100"/>
              <a:buFont typeface="Arial"/>
              <a:buNone/>
            </a:pPr>
            <a:r>
              <a:rPr lang="es-MX" sz="1800">
                <a:solidFill>
                  <a:schemeClr val="dk1"/>
                </a:solidFill>
              </a:rPr>
              <a:t>Aislar e identificar bacterias con potencial actividad degradadora de Alfa-cipermetrina y Dimetoato provenientes de suelos agrícolas con cultivos de arroz (Oryza sativa L) de la provincia de Los Ríos.</a:t>
            </a:r>
            <a:endParaRPr sz="1800">
              <a:solidFill>
                <a:schemeClr val="dk1"/>
              </a:solidFill>
            </a:endParaRPr>
          </a:p>
        </p:txBody>
      </p:sp>
      <p:sp>
        <p:nvSpPr>
          <p:cNvPr id="90" name="Google Shape;90;ge8f2dcd405_0_0"/>
          <p:cNvSpPr txBox="1">
            <a:spLocks noGrp="1"/>
          </p:cNvSpPr>
          <p:nvPr>
            <p:ph type="title"/>
          </p:nvPr>
        </p:nvSpPr>
        <p:spPr>
          <a:xfrm>
            <a:off x="609600" y="535545"/>
            <a:ext cx="10972800" cy="638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MX" i="0">
                <a:solidFill>
                  <a:schemeClr val="dk1"/>
                </a:solidFill>
              </a:rPr>
              <a:t>Objetivos</a:t>
            </a:r>
            <a:endParaRPr i="0">
              <a:solidFill>
                <a:schemeClr val="dk1"/>
              </a:solidFill>
            </a:endParaRPr>
          </a:p>
        </p:txBody>
      </p:sp>
      <p:pic>
        <p:nvPicPr>
          <p:cNvPr id="91" name="Google Shape;91;ge8f2dcd405_0_0"/>
          <p:cNvPicPr preferRelativeResize="0"/>
          <p:nvPr/>
        </p:nvPicPr>
        <p:blipFill rotWithShape="1">
          <a:blip r:embed="rId3">
            <a:alphaModFix/>
          </a:blip>
          <a:srcRect b="11087"/>
          <a:stretch/>
        </p:blipFill>
        <p:spPr>
          <a:xfrm>
            <a:off x="1406450" y="2192500"/>
            <a:ext cx="1329032" cy="1247398"/>
          </a:xfrm>
          <a:prstGeom prst="rect">
            <a:avLst/>
          </a:prstGeom>
          <a:noFill/>
          <a:ln>
            <a:noFill/>
          </a:ln>
        </p:spPr>
      </p:pic>
      <p:pic>
        <p:nvPicPr>
          <p:cNvPr id="92" name="Google Shape;92;ge8f2dcd405_0_0"/>
          <p:cNvPicPr preferRelativeResize="0"/>
          <p:nvPr/>
        </p:nvPicPr>
        <p:blipFill rotWithShape="1">
          <a:blip r:embed="rId4">
            <a:alphaModFix/>
          </a:blip>
          <a:srcRect l="20940" r="23336"/>
          <a:stretch/>
        </p:blipFill>
        <p:spPr>
          <a:xfrm>
            <a:off x="1406125" y="4763250"/>
            <a:ext cx="1420350" cy="1397330"/>
          </a:xfrm>
          <a:prstGeom prst="rect">
            <a:avLst/>
          </a:prstGeom>
          <a:noFill/>
          <a:ln>
            <a:noFill/>
          </a:ln>
        </p:spPr>
      </p:pic>
      <p:pic>
        <p:nvPicPr>
          <p:cNvPr id="93" name="Google Shape;93;ge8f2dcd405_0_0"/>
          <p:cNvPicPr preferRelativeResize="0"/>
          <p:nvPr/>
        </p:nvPicPr>
        <p:blipFill rotWithShape="1">
          <a:blip r:embed="rId5">
            <a:alphaModFix/>
          </a:blip>
          <a:srcRect l="1332" b="48738"/>
          <a:stretch/>
        </p:blipFill>
        <p:spPr>
          <a:xfrm>
            <a:off x="1251325" y="3466150"/>
            <a:ext cx="1651350" cy="1301153"/>
          </a:xfrm>
          <a:prstGeom prst="rect">
            <a:avLst/>
          </a:prstGeom>
          <a:noFill/>
          <a:ln>
            <a:noFill/>
          </a:ln>
        </p:spPr>
      </p:pic>
      <p:sp>
        <p:nvSpPr>
          <p:cNvPr id="94" name="Google Shape;94;ge8f2dcd405_0_0"/>
          <p:cNvSpPr/>
          <p:nvPr/>
        </p:nvSpPr>
        <p:spPr>
          <a:xfrm>
            <a:off x="3094900" y="2391500"/>
            <a:ext cx="7488000" cy="780300"/>
          </a:xfrm>
          <a:prstGeom prst="flowChartAlternateProcess">
            <a:avLst/>
          </a:prstGeom>
          <a:solidFill>
            <a:srgbClr val="BBE0E3">
              <a:alpha val="44200"/>
            </a:srgbClr>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l" rtl="0">
              <a:lnSpc>
                <a:spcPct val="115000"/>
              </a:lnSpc>
              <a:spcBef>
                <a:spcPts val="0"/>
              </a:spcBef>
              <a:spcAft>
                <a:spcPts val="0"/>
              </a:spcAft>
              <a:buClr>
                <a:schemeClr val="dk1"/>
              </a:buClr>
              <a:buSzPts val="1800"/>
              <a:buChar char="❖"/>
            </a:pPr>
            <a:r>
              <a:rPr lang="es-MX" sz="1800">
                <a:solidFill>
                  <a:schemeClr val="dk1"/>
                </a:solidFill>
              </a:rPr>
              <a:t>Obtener bacterias tolerantes a Alfa – cipermetrina y Dimetoato tomando como inóculo muestras de suelo de cultivo de arroz.</a:t>
            </a:r>
            <a:endParaRPr/>
          </a:p>
        </p:txBody>
      </p:sp>
      <p:sp>
        <p:nvSpPr>
          <p:cNvPr id="95" name="Google Shape;95;ge8f2dcd405_0_0"/>
          <p:cNvSpPr/>
          <p:nvPr/>
        </p:nvSpPr>
        <p:spPr>
          <a:xfrm>
            <a:off x="3096000" y="3597125"/>
            <a:ext cx="7488000" cy="780300"/>
          </a:xfrm>
          <a:prstGeom prst="flowChartAlternateProcess">
            <a:avLst/>
          </a:prstGeom>
          <a:solidFill>
            <a:srgbClr val="BBE0E3">
              <a:alpha val="44200"/>
            </a:srgbClr>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l" rtl="0">
              <a:lnSpc>
                <a:spcPct val="115000"/>
              </a:lnSpc>
              <a:spcBef>
                <a:spcPts val="0"/>
              </a:spcBef>
              <a:spcAft>
                <a:spcPts val="0"/>
              </a:spcAft>
              <a:buClr>
                <a:schemeClr val="dk1"/>
              </a:buClr>
              <a:buSzPts val="1800"/>
              <a:buChar char="❖"/>
            </a:pPr>
            <a:r>
              <a:rPr lang="es-MX" sz="1800">
                <a:solidFill>
                  <a:schemeClr val="dk1"/>
                </a:solidFill>
              </a:rPr>
              <a:t>Seleccionar las bacterias con mejor potencial degradador de los plaguicidas mediante espectrofotometría.</a:t>
            </a:r>
            <a:endParaRPr/>
          </a:p>
        </p:txBody>
      </p:sp>
      <p:sp>
        <p:nvSpPr>
          <p:cNvPr id="96" name="Google Shape;96;ge8f2dcd405_0_0"/>
          <p:cNvSpPr/>
          <p:nvPr/>
        </p:nvSpPr>
        <p:spPr>
          <a:xfrm>
            <a:off x="3096000" y="4873525"/>
            <a:ext cx="7488000" cy="1017300"/>
          </a:xfrm>
          <a:prstGeom prst="flowChartAlternateProcess">
            <a:avLst/>
          </a:prstGeom>
          <a:solidFill>
            <a:srgbClr val="BBE0E3">
              <a:alpha val="44200"/>
            </a:srgbClr>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l" rtl="0">
              <a:lnSpc>
                <a:spcPct val="115000"/>
              </a:lnSpc>
              <a:spcBef>
                <a:spcPts val="0"/>
              </a:spcBef>
              <a:spcAft>
                <a:spcPts val="0"/>
              </a:spcAft>
              <a:buClr>
                <a:schemeClr val="dk1"/>
              </a:buClr>
              <a:buSzPts val="1800"/>
              <a:buChar char="❖"/>
            </a:pPr>
            <a:r>
              <a:rPr lang="es-MX" sz="1800">
                <a:solidFill>
                  <a:schemeClr val="dk1"/>
                </a:solidFill>
              </a:rPr>
              <a:t>Identificar a las bacterias con potencial capacidad degradadora mediante inspección macro y microbiológica, tinciones diferenciales y pruebas bioquímicas.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gec54d07bcd_0_0"/>
          <p:cNvPicPr preferRelativeResize="0"/>
          <p:nvPr/>
        </p:nvPicPr>
        <p:blipFill>
          <a:blip r:embed="rId3">
            <a:alphaModFix/>
          </a:blip>
          <a:stretch>
            <a:fillRect/>
          </a:stretch>
        </p:blipFill>
        <p:spPr>
          <a:xfrm rot="-9530963">
            <a:off x="9278748" y="969624"/>
            <a:ext cx="927503" cy="949850"/>
          </a:xfrm>
          <a:prstGeom prst="rect">
            <a:avLst/>
          </a:prstGeom>
          <a:noFill/>
          <a:ln>
            <a:noFill/>
          </a:ln>
        </p:spPr>
      </p:pic>
      <p:pic>
        <p:nvPicPr>
          <p:cNvPr id="102" name="Google Shape;102;gec54d07bcd_0_0"/>
          <p:cNvPicPr preferRelativeResize="0"/>
          <p:nvPr/>
        </p:nvPicPr>
        <p:blipFill>
          <a:blip r:embed="rId3">
            <a:alphaModFix/>
          </a:blip>
          <a:stretch>
            <a:fillRect/>
          </a:stretch>
        </p:blipFill>
        <p:spPr>
          <a:xfrm rot="5830873">
            <a:off x="7363398" y="1649212"/>
            <a:ext cx="927503" cy="949850"/>
          </a:xfrm>
          <a:prstGeom prst="rect">
            <a:avLst/>
          </a:prstGeom>
          <a:noFill/>
          <a:ln>
            <a:noFill/>
          </a:ln>
        </p:spPr>
      </p:pic>
      <p:sp>
        <p:nvSpPr>
          <p:cNvPr id="103" name="Google Shape;103;gec54d07bcd_0_0"/>
          <p:cNvSpPr txBox="1">
            <a:spLocks noGrp="1"/>
          </p:cNvSpPr>
          <p:nvPr>
            <p:ph type="title"/>
          </p:nvPr>
        </p:nvSpPr>
        <p:spPr>
          <a:xfrm>
            <a:off x="492875" y="722475"/>
            <a:ext cx="68775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MX" sz="3100" i="0">
                <a:solidFill>
                  <a:schemeClr val="dk1"/>
                </a:solidFill>
              </a:rPr>
              <a:t>Marco teórico</a:t>
            </a:r>
            <a:endParaRPr sz="3100"/>
          </a:p>
        </p:txBody>
      </p:sp>
      <p:sp>
        <p:nvSpPr>
          <p:cNvPr id="104" name="Google Shape;104;gec54d07bcd_0_0"/>
          <p:cNvSpPr/>
          <p:nvPr/>
        </p:nvSpPr>
        <p:spPr>
          <a:xfrm>
            <a:off x="2298550" y="3001883"/>
            <a:ext cx="792300" cy="49200"/>
          </a:xfrm>
          <a:prstGeom prst="roundRect">
            <a:avLst>
              <a:gd name="adj" fmla="val 50000"/>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05" name="Google Shape;105;gec54d07bcd_0_0"/>
          <p:cNvGrpSpPr/>
          <p:nvPr/>
        </p:nvGrpSpPr>
        <p:grpSpPr>
          <a:xfrm>
            <a:off x="492883" y="2613868"/>
            <a:ext cx="2104352" cy="2530570"/>
            <a:chOff x="369672" y="1960450"/>
            <a:chExt cx="1578303" cy="1897975"/>
          </a:xfrm>
        </p:grpSpPr>
        <p:sp>
          <p:nvSpPr>
            <p:cNvPr id="106" name="Google Shape;106;gec54d07bcd_0_0"/>
            <p:cNvSpPr/>
            <p:nvPr/>
          </p:nvSpPr>
          <p:spPr>
            <a:xfrm>
              <a:off x="861672" y="1960450"/>
              <a:ext cx="594300" cy="594300"/>
            </a:xfrm>
            <a:prstGeom prst="ellipse">
              <a:avLst/>
            </a:prstGeom>
            <a:gradFill>
              <a:gsLst>
                <a:gs pos="0">
                  <a:srgbClr val="F5D0D0"/>
                </a:gs>
                <a:gs pos="100000">
                  <a:srgbClr val="D96868"/>
                </a:gs>
              </a:gsLst>
              <a:lin ang="5400012" scaled="0"/>
            </a:gradFill>
            <a:ln w="38100" cap="flat" cmpd="sng">
              <a:solidFill>
                <a:srgbClr val="A72A1E"/>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200">
                <a:solidFill>
                  <a:schemeClr val="dk1"/>
                </a:solidFill>
              </a:endParaRPr>
            </a:p>
          </p:txBody>
        </p:sp>
        <p:sp>
          <p:nvSpPr>
            <p:cNvPr id="107" name="Google Shape;107;gec54d07bcd_0_0"/>
            <p:cNvSpPr txBox="1"/>
            <p:nvPr/>
          </p:nvSpPr>
          <p:spPr>
            <a:xfrm>
              <a:off x="940422" y="2121624"/>
              <a:ext cx="436800" cy="321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s-MX" sz="1200" b="1">
                  <a:solidFill>
                    <a:schemeClr val="dk1"/>
                  </a:solidFill>
                </a:rPr>
                <a:t>1</a:t>
              </a:r>
              <a:endParaRPr sz="1200" b="1">
                <a:solidFill>
                  <a:schemeClr val="dk1"/>
                </a:solidFill>
              </a:endParaRPr>
            </a:p>
          </p:txBody>
        </p:sp>
        <p:sp>
          <p:nvSpPr>
            <p:cNvPr id="108" name="Google Shape;108;gec54d07bcd_0_0"/>
            <p:cNvSpPr txBox="1"/>
            <p:nvPr/>
          </p:nvSpPr>
          <p:spPr>
            <a:xfrm>
              <a:off x="369675" y="2664225"/>
              <a:ext cx="1578300" cy="4464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0"/>
                </a:spcBef>
                <a:spcAft>
                  <a:spcPts val="0"/>
                </a:spcAft>
                <a:buNone/>
              </a:pPr>
              <a:r>
                <a:rPr lang="es-MX" sz="1300" b="1">
                  <a:solidFill>
                    <a:schemeClr val="dk1"/>
                  </a:solidFill>
                </a:rPr>
                <a:t>Suelo</a:t>
              </a:r>
              <a:endParaRPr sz="1300" b="1">
                <a:solidFill>
                  <a:schemeClr val="dk1"/>
                </a:solidFill>
              </a:endParaRPr>
            </a:p>
          </p:txBody>
        </p:sp>
        <p:sp>
          <p:nvSpPr>
            <p:cNvPr id="109" name="Google Shape;109;gec54d07bcd_0_0"/>
            <p:cNvSpPr txBox="1"/>
            <p:nvPr/>
          </p:nvSpPr>
          <p:spPr>
            <a:xfrm>
              <a:off x="369672" y="3121025"/>
              <a:ext cx="1578300" cy="7374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s-MX" sz="1300">
                  <a:solidFill>
                    <a:schemeClr val="dk1"/>
                  </a:solidFill>
                </a:rPr>
                <a:t>Capa más superficial de la biósfera terrestre </a:t>
              </a:r>
              <a:endParaRPr sz="1300">
                <a:solidFill>
                  <a:schemeClr val="dk1"/>
                </a:solidFill>
              </a:endParaRPr>
            </a:p>
          </p:txBody>
        </p:sp>
      </p:grpSp>
      <p:grpSp>
        <p:nvGrpSpPr>
          <p:cNvPr id="110" name="Google Shape;110;gec54d07bcd_0_0"/>
          <p:cNvGrpSpPr/>
          <p:nvPr/>
        </p:nvGrpSpPr>
        <p:grpSpPr>
          <a:xfrm>
            <a:off x="2819546" y="2613868"/>
            <a:ext cx="2049556" cy="2530570"/>
            <a:chOff x="2114712" y="1960450"/>
            <a:chExt cx="1537206" cy="1897975"/>
          </a:xfrm>
        </p:grpSpPr>
        <p:sp>
          <p:nvSpPr>
            <p:cNvPr id="111" name="Google Shape;111;gec54d07bcd_0_0"/>
            <p:cNvSpPr/>
            <p:nvPr/>
          </p:nvSpPr>
          <p:spPr>
            <a:xfrm>
              <a:off x="2586168" y="1960450"/>
              <a:ext cx="594300" cy="594300"/>
            </a:xfrm>
            <a:prstGeom prst="ellipse">
              <a:avLst/>
            </a:prstGeom>
            <a:gradFill>
              <a:gsLst>
                <a:gs pos="0">
                  <a:srgbClr val="DCECD5"/>
                </a:gs>
                <a:gs pos="100000">
                  <a:srgbClr val="93BC81"/>
                </a:gs>
              </a:gsLst>
              <a:lin ang="5400012" scaled="0"/>
            </a:gradFill>
            <a:ln w="38100" cap="flat" cmpd="sng">
              <a:solidFill>
                <a:srgbClr val="A72A1E"/>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 name="Google Shape;112;gec54d07bcd_0_0"/>
            <p:cNvSpPr txBox="1"/>
            <p:nvPr/>
          </p:nvSpPr>
          <p:spPr>
            <a:xfrm>
              <a:off x="2114712" y="2664225"/>
              <a:ext cx="1537200" cy="4464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0"/>
                </a:spcBef>
                <a:spcAft>
                  <a:spcPts val="0"/>
                </a:spcAft>
                <a:buNone/>
              </a:pPr>
              <a:r>
                <a:rPr lang="es-MX" sz="1300" b="1">
                  <a:solidFill>
                    <a:schemeClr val="dk1"/>
                  </a:solidFill>
                </a:rPr>
                <a:t>Microflora del suelo</a:t>
              </a:r>
              <a:endParaRPr sz="1300" b="1">
                <a:solidFill>
                  <a:schemeClr val="dk1"/>
                </a:solidFill>
              </a:endParaRPr>
            </a:p>
          </p:txBody>
        </p:sp>
        <p:sp>
          <p:nvSpPr>
            <p:cNvPr id="113" name="Google Shape;113;gec54d07bcd_0_0"/>
            <p:cNvSpPr txBox="1"/>
            <p:nvPr/>
          </p:nvSpPr>
          <p:spPr>
            <a:xfrm>
              <a:off x="2114718" y="3121025"/>
              <a:ext cx="1537200" cy="7374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s-MX" sz="1300">
                  <a:solidFill>
                    <a:schemeClr val="dk1"/>
                  </a:solidFill>
                </a:rPr>
                <a:t>La constituyen hongos, algas, virus, protozoarios, bacterias y actinomicetos</a:t>
              </a:r>
              <a:endParaRPr sz="1300">
                <a:solidFill>
                  <a:schemeClr val="dk1"/>
                </a:solidFill>
              </a:endParaRPr>
            </a:p>
          </p:txBody>
        </p:sp>
        <p:sp>
          <p:nvSpPr>
            <p:cNvPr id="114" name="Google Shape;114;gec54d07bcd_0_0"/>
            <p:cNvSpPr txBox="1"/>
            <p:nvPr/>
          </p:nvSpPr>
          <p:spPr>
            <a:xfrm>
              <a:off x="2664918" y="2121624"/>
              <a:ext cx="436800" cy="321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s-MX" sz="1100" b="1">
                  <a:solidFill>
                    <a:srgbClr val="A72A1E"/>
                  </a:solidFill>
                  <a:latin typeface="Roboto"/>
                  <a:ea typeface="Roboto"/>
                  <a:cs typeface="Roboto"/>
                  <a:sym typeface="Roboto"/>
                </a:rPr>
                <a:t>2</a:t>
              </a:r>
              <a:endParaRPr sz="1100" b="1">
                <a:solidFill>
                  <a:srgbClr val="A72A1E"/>
                </a:solidFill>
                <a:latin typeface="Roboto"/>
                <a:ea typeface="Roboto"/>
                <a:cs typeface="Roboto"/>
                <a:sym typeface="Roboto"/>
              </a:endParaRPr>
            </a:p>
          </p:txBody>
        </p:sp>
      </p:grpSp>
      <p:grpSp>
        <p:nvGrpSpPr>
          <p:cNvPr id="115" name="Google Shape;115;gec54d07bcd_0_0"/>
          <p:cNvGrpSpPr/>
          <p:nvPr/>
        </p:nvGrpSpPr>
        <p:grpSpPr>
          <a:xfrm>
            <a:off x="5091400" y="2613868"/>
            <a:ext cx="2049555" cy="2219768"/>
            <a:chOff x="3818645" y="1960450"/>
            <a:chExt cx="1537204" cy="1664867"/>
          </a:xfrm>
        </p:grpSpPr>
        <p:sp>
          <p:nvSpPr>
            <p:cNvPr id="116" name="Google Shape;116;gec54d07bcd_0_0"/>
            <p:cNvSpPr/>
            <p:nvPr/>
          </p:nvSpPr>
          <p:spPr>
            <a:xfrm>
              <a:off x="4290102" y="1960450"/>
              <a:ext cx="594300" cy="594300"/>
            </a:xfrm>
            <a:prstGeom prst="ellipse">
              <a:avLst/>
            </a:prstGeom>
            <a:gradFill>
              <a:gsLst>
                <a:gs pos="0">
                  <a:srgbClr val="DFE9FB"/>
                </a:gs>
                <a:gs pos="100000">
                  <a:srgbClr val="6E9BE7"/>
                </a:gs>
              </a:gsLst>
              <a:lin ang="5400012" scaled="0"/>
            </a:gra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300"/>
            </a:p>
          </p:txBody>
        </p:sp>
        <p:sp>
          <p:nvSpPr>
            <p:cNvPr id="117" name="Google Shape;117;gec54d07bcd_0_0"/>
            <p:cNvSpPr txBox="1"/>
            <p:nvPr/>
          </p:nvSpPr>
          <p:spPr>
            <a:xfrm>
              <a:off x="3818650" y="2664225"/>
              <a:ext cx="1537200" cy="4464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0"/>
                </a:spcBef>
                <a:spcAft>
                  <a:spcPts val="0"/>
                </a:spcAft>
                <a:buNone/>
              </a:pPr>
              <a:r>
                <a:rPr lang="es-MX" sz="1300" b="1">
                  <a:solidFill>
                    <a:schemeClr val="dk1"/>
                  </a:solidFill>
                </a:rPr>
                <a:t>Aislamiento e identificación</a:t>
              </a:r>
              <a:endParaRPr sz="1300" b="1">
                <a:solidFill>
                  <a:schemeClr val="dk1"/>
                </a:solidFill>
              </a:endParaRPr>
            </a:p>
          </p:txBody>
        </p:sp>
        <p:sp>
          <p:nvSpPr>
            <p:cNvPr id="118" name="Google Shape;118;gec54d07bcd_0_0"/>
            <p:cNvSpPr txBox="1"/>
            <p:nvPr/>
          </p:nvSpPr>
          <p:spPr>
            <a:xfrm>
              <a:off x="3818645" y="3121017"/>
              <a:ext cx="1537200" cy="5043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s-MX" sz="1300">
                  <a:solidFill>
                    <a:schemeClr val="dk1"/>
                  </a:solidFill>
                </a:rPr>
                <a:t>De ecosistemas contaminados</a:t>
              </a:r>
              <a:endParaRPr sz="1300">
                <a:solidFill>
                  <a:schemeClr val="dk1"/>
                </a:solidFill>
              </a:endParaRPr>
            </a:p>
          </p:txBody>
        </p:sp>
        <p:sp>
          <p:nvSpPr>
            <p:cNvPr id="119" name="Google Shape;119;gec54d07bcd_0_0"/>
            <p:cNvSpPr txBox="1"/>
            <p:nvPr/>
          </p:nvSpPr>
          <p:spPr>
            <a:xfrm>
              <a:off x="4368852" y="2121624"/>
              <a:ext cx="436800" cy="321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s-MX" sz="1300" b="1">
                  <a:solidFill>
                    <a:srgbClr val="858585"/>
                  </a:solidFill>
                </a:rPr>
                <a:t>3</a:t>
              </a:r>
              <a:endParaRPr sz="1300" b="1">
                <a:solidFill>
                  <a:srgbClr val="858585"/>
                </a:solidFill>
              </a:endParaRPr>
            </a:p>
          </p:txBody>
        </p:sp>
      </p:grpSp>
      <p:grpSp>
        <p:nvGrpSpPr>
          <p:cNvPr id="120" name="Google Shape;120;gec54d07bcd_0_0"/>
          <p:cNvGrpSpPr/>
          <p:nvPr/>
        </p:nvGrpSpPr>
        <p:grpSpPr>
          <a:xfrm>
            <a:off x="7370332" y="2613868"/>
            <a:ext cx="2049553" cy="2530570"/>
            <a:chOff x="5527887" y="1960450"/>
            <a:chExt cx="1537203" cy="1897975"/>
          </a:xfrm>
        </p:grpSpPr>
        <p:sp>
          <p:nvSpPr>
            <p:cNvPr id="121" name="Google Shape;121;gec54d07bcd_0_0"/>
            <p:cNvSpPr/>
            <p:nvPr/>
          </p:nvSpPr>
          <p:spPr>
            <a:xfrm>
              <a:off x="5999340" y="1960450"/>
              <a:ext cx="594300" cy="594300"/>
            </a:xfrm>
            <a:prstGeom prst="ellipse">
              <a:avLst/>
            </a:prstGeom>
            <a:gradFill>
              <a:gsLst>
                <a:gs pos="0">
                  <a:srgbClr val="FFF6DB"/>
                </a:gs>
                <a:gs pos="100000">
                  <a:srgbClr val="FAD25C"/>
                </a:gs>
              </a:gsLst>
              <a:lin ang="5400012" scaled="0"/>
            </a:gra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300"/>
            </a:p>
          </p:txBody>
        </p:sp>
        <p:sp>
          <p:nvSpPr>
            <p:cNvPr id="122" name="Google Shape;122;gec54d07bcd_0_0"/>
            <p:cNvSpPr txBox="1"/>
            <p:nvPr/>
          </p:nvSpPr>
          <p:spPr>
            <a:xfrm>
              <a:off x="5527887" y="2664225"/>
              <a:ext cx="1537200" cy="4464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0"/>
                </a:spcBef>
                <a:spcAft>
                  <a:spcPts val="0"/>
                </a:spcAft>
                <a:buNone/>
              </a:pPr>
              <a:r>
                <a:rPr lang="es-MX" sz="1300" b="1">
                  <a:solidFill>
                    <a:schemeClr val="dk1"/>
                  </a:solidFill>
                </a:rPr>
                <a:t>Cultivo de arroz</a:t>
              </a:r>
              <a:endParaRPr sz="1300" b="1">
                <a:solidFill>
                  <a:schemeClr val="dk1"/>
                </a:solidFill>
              </a:endParaRPr>
            </a:p>
          </p:txBody>
        </p:sp>
        <p:sp>
          <p:nvSpPr>
            <p:cNvPr id="123" name="Google Shape;123;gec54d07bcd_0_0"/>
            <p:cNvSpPr txBox="1"/>
            <p:nvPr/>
          </p:nvSpPr>
          <p:spPr>
            <a:xfrm>
              <a:off x="5527890" y="3121025"/>
              <a:ext cx="1537200" cy="7374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s-MX" sz="1300">
                  <a:solidFill>
                    <a:schemeClr val="dk1"/>
                  </a:solidFill>
                </a:rPr>
                <a:t>Pilar económico de Ecuador</a:t>
              </a:r>
              <a:endParaRPr sz="1300">
                <a:solidFill>
                  <a:schemeClr val="dk1"/>
                </a:solidFill>
              </a:endParaRPr>
            </a:p>
            <a:p>
              <a:pPr marL="0" lvl="0" indent="0" algn="ctr" rtl="0">
                <a:lnSpc>
                  <a:spcPct val="115000"/>
                </a:lnSpc>
                <a:spcBef>
                  <a:spcPts val="2100"/>
                </a:spcBef>
                <a:spcAft>
                  <a:spcPts val="2100"/>
                </a:spcAft>
                <a:buNone/>
              </a:pPr>
              <a:r>
                <a:rPr lang="es-MX" sz="1300">
                  <a:solidFill>
                    <a:schemeClr val="dk1"/>
                  </a:solidFill>
                </a:rPr>
                <a:t>Variación del rendimiento de producción de arroz</a:t>
              </a:r>
              <a:endParaRPr sz="1300">
                <a:solidFill>
                  <a:schemeClr val="dk1"/>
                </a:solidFill>
              </a:endParaRPr>
            </a:p>
          </p:txBody>
        </p:sp>
        <p:sp>
          <p:nvSpPr>
            <p:cNvPr id="124" name="Google Shape;124;gec54d07bcd_0_0"/>
            <p:cNvSpPr txBox="1"/>
            <p:nvPr/>
          </p:nvSpPr>
          <p:spPr>
            <a:xfrm>
              <a:off x="6078090" y="2121624"/>
              <a:ext cx="436800" cy="321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s-MX" sz="1300" b="1">
                  <a:solidFill>
                    <a:srgbClr val="858585"/>
                  </a:solidFill>
                </a:rPr>
                <a:t>4</a:t>
              </a:r>
              <a:endParaRPr sz="1300" b="1">
                <a:solidFill>
                  <a:srgbClr val="858585"/>
                </a:solidFill>
              </a:endParaRPr>
            </a:p>
          </p:txBody>
        </p:sp>
      </p:grpSp>
      <p:grpSp>
        <p:nvGrpSpPr>
          <p:cNvPr id="125" name="Google Shape;125;gec54d07bcd_0_0"/>
          <p:cNvGrpSpPr/>
          <p:nvPr/>
        </p:nvGrpSpPr>
        <p:grpSpPr>
          <a:xfrm>
            <a:off x="9649275" y="2613868"/>
            <a:ext cx="2049549" cy="2339784"/>
            <a:chOff x="7237137" y="1960450"/>
            <a:chExt cx="1537200" cy="1754882"/>
          </a:xfrm>
        </p:grpSpPr>
        <p:sp>
          <p:nvSpPr>
            <p:cNvPr id="126" name="Google Shape;126;gec54d07bcd_0_0"/>
            <p:cNvSpPr/>
            <p:nvPr/>
          </p:nvSpPr>
          <p:spPr>
            <a:xfrm>
              <a:off x="7708593" y="1960450"/>
              <a:ext cx="594300" cy="594300"/>
            </a:xfrm>
            <a:prstGeom prst="ellipse">
              <a:avLst/>
            </a:prstGeom>
            <a:gradFill>
              <a:gsLst>
                <a:gs pos="0">
                  <a:srgbClr val="DBD4EB"/>
                </a:gs>
                <a:gs pos="100000">
                  <a:srgbClr val="9180BB"/>
                </a:gs>
              </a:gsLst>
              <a:lin ang="5400012" scaled="0"/>
            </a:gra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 name="Google Shape;127;gec54d07bcd_0_0"/>
            <p:cNvSpPr txBox="1"/>
            <p:nvPr/>
          </p:nvSpPr>
          <p:spPr>
            <a:xfrm>
              <a:off x="7237137" y="2664225"/>
              <a:ext cx="1537200" cy="4464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0"/>
                </a:spcBef>
                <a:spcAft>
                  <a:spcPts val="0"/>
                </a:spcAft>
                <a:buNone/>
              </a:pPr>
              <a:r>
                <a:rPr lang="es-MX" sz="1300" b="1">
                  <a:solidFill>
                    <a:schemeClr val="dk1"/>
                  </a:solidFill>
                  <a:latin typeface="Roboto"/>
                  <a:ea typeface="Roboto"/>
                  <a:cs typeface="Roboto"/>
                  <a:sym typeface="Roboto"/>
                </a:rPr>
                <a:t>Pesticidas</a:t>
              </a:r>
              <a:endParaRPr sz="1300" b="1">
                <a:solidFill>
                  <a:schemeClr val="dk1"/>
                </a:solidFill>
                <a:latin typeface="Roboto"/>
                <a:ea typeface="Roboto"/>
                <a:cs typeface="Roboto"/>
                <a:sym typeface="Roboto"/>
              </a:endParaRPr>
            </a:p>
          </p:txBody>
        </p:sp>
        <p:sp>
          <p:nvSpPr>
            <p:cNvPr id="128" name="Google Shape;128;gec54d07bcd_0_0"/>
            <p:cNvSpPr txBox="1"/>
            <p:nvPr/>
          </p:nvSpPr>
          <p:spPr>
            <a:xfrm>
              <a:off x="7237137" y="3121032"/>
              <a:ext cx="1537200" cy="5943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s-MX" sz="1300">
                  <a:solidFill>
                    <a:schemeClr val="dk1"/>
                  </a:solidFill>
                </a:rPr>
                <a:t>Agentes químicos que se utilizan para el control de plagas en los cultivos</a:t>
              </a:r>
              <a:endParaRPr sz="1300">
                <a:solidFill>
                  <a:schemeClr val="dk1"/>
                </a:solidFill>
              </a:endParaRPr>
            </a:p>
          </p:txBody>
        </p:sp>
        <p:sp>
          <p:nvSpPr>
            <p:cNvPr id="129" name="Google Shape;129;gec54d07bcd_0_0"/>
            <p:cNvSpPr txBox="1"/>
            <p:nvPr/>
          </p:nvSpPr>
          <p:spPr>
            <a:xfrm>
              <a:off x="7787343" y="2121624"/>
              <a:ext cx="436800" cy="321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s-MX" sz="1100" b="1">
                  <a:solidFill>
                    <a:srgbClr val="858585"/>
                  </a:solidFill>
                  <a:latin typeface="Roboto"/>
                  <a:ea typeface="Roboto"/>
                  <a:cs typeface="Roboto"/>
                  <a:sym typeface="Roboto"/>
                </a:rPr>
                <a:t>5</a:t>
              </a:r>
              <a:endParaRPr sz="1100" b="1">
                <a:solidFill>
                  <a:srgbClr val="858585"/>
                </a:solidFill>
                <a:latin typeface="Roboto"/>
                <a:ea typeface="Roboto"/>
                <a:cs typeface="Roboto"/>
                <a:sym typeface="Roboto"/>
              </a:endParaRPr>
            </a:p>
          </p:txBody>
        </p:sp>
      </p:grpSp>
      <p:sp>
        <p:nvSpPr>
          <p:cNvPr id="130" name="Google Shape;130;gec54d07bcd_0_0"/>
          <p:cNvSpPr/>
          <p:nvPr/>
        </p:nvSpPr>
        <p:spPr>
          <a:xfrm>
            <a:off x="4584183" y="3001883"/>
            <a:ext cx="792300" cy="49200"/>
          </a:xfrm>
          <a:prstGeom prst="roundRect">
            <a:avLst>
              <a:gd name="adj" fmla="val 50000"/>
            </a:avLst>
          </a:prstGeom>
          <a:solidFill>
            <a:srgbClr val="8585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 name="Google Shape;131;gec54d07bcd_0_0"/>
          <p:cNvSpPr/>
          <p:nvPr/>
        </p:nvSpPr>
        <p:spPr>
          <a:xfrm>
            <a:off x="6912117" y="3001883"/>
            <a:ext cx="792300" cy="49200"/>
          </a:xfrm>
          <a:prstGeom prst="roundRect">
            <a:avLst>
              <a:gd name="adj" fmla="val 50000"/>
            </a:avLst>
          </a:prstGeom>
          <a:solidFill>
            <a:srgbClr val="8585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 name="Google Shape;132;gec54d07bcd_0_0"/>
          <p:cNvSpPr/>
          <p:nvPr/>
        </p:nvSpPr>
        <p:spPr>
          <a:xfrm>
            <a:off x="9138617" y="3001883"/>
            <a:ext cx="792300" cy="49200"/>
          </a:xfrm>
          <a:prstGeom prst="roundRect">
            <a:avLst>
              <a:gd name="adj" fmla="val 50000"/>
            </a:avLst>
          </a:prstGeom>
          <a:solidFill>
            <a:srgbClr val="8585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 name="Google Shape;133;gec54d07bcd_0_0"/>
          <p:cNvSpPr txBox="1"/>
          <p:nvPr/>
        </p:nvSpPr>
        <p:spPr>
          <a:xfrm>
            <a:off x="2819525" y="5246896"/>
            <a:ext cx="2049600" cy="6723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s-MX" sz="1300">
                <a:solidFill>
                  <a:schemeClr val="dk1"/>
                </a:solidFill>
              </a:rPr>
              <a:t>Descontaminantes naturales de ambientes</a:t>
            </a:r>
            <a:endParaRPr sz="1300">
              <a:solidFill>
                <a:schemeClr val="dk1"/>
              </a:solidFill>
            </a:endParaRPr>
          </a:p>
        </p:txBody>
      </p:sp>
      <p:sp>
        <p:nvSpPr>
          <p:cNvPr id="134" name="Google Shape;134;gec54d07bcd_0_0"/>
          <p:cNvSpPr txBox="1"/>
          <p:nvPr/>
        </p:nvSpPr>
        <p:spPr>
          <a:xfrm>
            <a:off x="5173675" y="4699299"/>
            <a:ext cx="2049600" cy="910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1200"/>
              </a:spcBef>
              <a:spcAft>
                <a:spcPts val="0"/>
              </a:spcAft>
              <a:buNone/>
            </a:pPr>
            <a:r>
              <a:rPr lang="es-MX" sz="1300" b="1" i="1"/>
              <a:t>Pseudomonas sp.</a:t>
            </a:r>
            <a:endParaRPr sz="1300" b="1" i="1"/>
          </a:p>
          <a:p>
            <a:pPr marL="0" lvl="0" indent="0" algn="ctr" rtl="0">
              <a:lnSpc>
                <a:spcPct val="100000"/>
              </a:lnSpc>
              <a:spcBef>
                <a:spcPts val="1200"/>
              </a:spcBef>
              <a:spcAft>
                <a:spcPts val="0"/>
              </a:spcAft>
              <a:buNone/>
            </a:pPr>
            <a:r>
              <a:rPr lang="es-MX" sz="1300" b="1" i="1"/>
              <a:t>Agrobacterium sp.</a:t>
            </a:r>
            <a:endParaRPr sz="1300" b="1" i="1"/>
          </a:p>
          <a:p>
            <a:pPr marL="0" lvl="0" indent="0" algn="ctr" rtl="0">
              <a:lnSpc>
                <a:spcPct val="115000"/>
              </a:lnSpc>
              <a:spcBef>
                <a:spcPts val="1200"/>
              </a:spcBef>
              <a:spcAft>
                <a:spcPts val="2100"/>
              </a:spcAft>
              <a:buNone/>
            </a:pPr>
            <a:endParaRPr sz="1300">
              <a:solidFill>
                <a:srgbClr val="858585"/>
              </a:solidFill>
            </a:endParaRPr>
          </a:p>
        </p:txBody>
      </p:sp>
      <p:sp>
        <p:nvSpPr>
          <p:cNvPr id="135" name="Google Shape;135;gec54d07bcd_0_0"/>
          <p:cNvSpPr txBox="1"/>
          <p:nvPr/>
        </p:nvSpPr>
        <p:spPr>
          <a:xfrm>
            <a:off x="9649250" y="5144450"/>
            <a:ext cx="2049600" cy="6723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s-MX" sz="1300">
                <a:solidFill>
                  <a:schemeClr val="dk1"/>
                </a:solidFill>
              </a:rPr>
              <a:t>Origen, Objetivo Composición</a:t>
            </a:r>
            <a:endParaRPr sz="1300">
              <a:solidFill>
                <a:schemeClr val="dk1"/>
              </a:solidFill>
            </a:endParaRPr>
          </a:p>
        </p:txBody>
      </p:sp>
      <p:sp>
        <p:nvSpPr>
          <p:cNvPr id="136" name="Google Shape;136;gec54d07bcd_0_0"/>
          <p:cNvSpPr txBox="1"/>
          <p:nvPr/>
        </p:nvSpPr>
        <p:spPr>
          <a:xfrm>
            <a:off x="9844075" y="1513875"/>
            <a:ext cx="2049600" cy="6723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s-MX" sz="1300">
                <a:solidFill>
                  <a:schemeClr val="dk1"/>
                </a:solidFill>
              </a:rPr>
              <a:t>Organofosforados, Piretroides, Carbamatos</a:t>
            </a:r>
            <a:endParaRPr sz="1300">
              <a:solidFill>
                <a:schemeClr val="dk1"/>
              </a:solidFill>
            </a:endParaRPr>
          </a:p>
        </p:txBody>
      </p:sp>
      <p:sp>
        <p:nvSpPr>
          <p:cNvPr id="137" name="Google Shape;137;gec54d07bcd_0_0"/>
          <p:cNvSpPr txBox="1"/>
          <p:nvPr/>
        </p:nvSpPr>
        <p:spPr>
          <a:xfrm>
            <a:off x="7223275" y="1382500"/>
            <a:ext cx="2196600" cy="6723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s-MX" sz="1300">
                <a:solidFill>
                  <a:schemeClr val="dk1"/>
                </a:solidFill>
              </a:rPr>
              <a:t>Alfa cipermetrina, Dimetoato</a:t>
            </a:r>
            <a:endParaRPr sz="1300">
              <a:solidFill>
                <a:schemeClr val="dk1"/>
              </a:solidFill>
            </a:endParaRPr>
          </a:p>
        </p:txBody>
      </p:sp>
      <p:sp>
        <p:nvSpPr>
          <p:cNvPr id="138" name="Google Shape;138;gec54d07bcd_0_0"/>
          <p:cNvSpPr/>
          <p:nvPr/>
        </p:nvSpPr>
        <p:spPr>
          <a:xfrm rot="5400000">
            <a:off x="10210975" y="3542650"/>
            <a:ext cx="3312300" cy="336600"/>
          </a:xfrm>
          <a:prstGeom prst="lef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gcb0a9dae19_0_217"/>
          <p:cNvPicPr preferRelativeResize="0"/>
          <p:nvPr/>
        </p:nvPicPr>
        <p:blipFill>
          <a:blip r:embed="rId3">
            <a:alphaModFix/>
          </a:blip>
          <a:stretch>
            <a:fillRect/>
          </a:stretch>
        </p:blipFill>
        <p:spPr>
          <a:xfrm rot="-2700056">
            <a:off x="8860233" y="2100445"/>
            <a:ext cx="650533" cy="625809"/>
          </a:xfrm>
          <a:prstGeom prst="rect">
            <a:avLst/>
          </a:prstGeom>
          <a:noFill/>
          <a:ln>
            <a:noFill/>
          </a:ln>
        </p:spPr>
      </p:pic>
      <p:pic>
        <p:nvPicPr>
          <p:cNvPr id="145" name="Google Shape;145;gcb0a9dae19_0_217"/>
          <p:cNvPicPr preferRelativeResize="0"/>
          <p:nvPr/>
        </p:nvPicPr>
        <p:blipFill>
          <a:blip r:embed="rId3">
            <a:alphaModFix/>
          </a:blip>
          <a:stretch>
            <a:fillRect/>
          </a:stretch>
        </p:blipFill>
        <p:spPr>
          <a:xfrm rot="-2700056">
            <a:off x="5941183" y="2100445"/>
            <a:ext cx="650533" cy="625809"/>
          </a:xfrm>
          <a:prstGeom prst="rect">
            <a:avLst/>
          </a:prstGeom>
          <a:noFill/>
          <a:ln>
            <a:noFill/>
          </a:ln>
        </p:spPr>
      </p:pic>
      <p:pic>
        <p:nvPicPr>
          <p:cNvPr id="146" name="Google Shape;146;gcb0a9dae19_0_217"/>
          <p:cNvPicPr preferRelativeResize="0"/>
          <p:nvPr/>
        </p:nvPicPr>
        <p:blipFill>
          <a:blip r:embed="rId3">
            <a:alphaModFix/>
          </a:blip>
          <a:stretch>
            <a:fillRect/>
          </a:stretch>
        </p:blipFill>
        <p:spPr>
          <a:xfrm rot="-2700056">
            <a:off x="2748496" y="2100445"/>
            <a:ext cx="650533" cy="625809"/>
          </a:xfrm>
          <a:prstGeom prst="rect">
            <a:avLst/>
          </a:prstGeom>
          <a:noFill/>
          <a:ln>
            <a:noFill/>
          </a:ln>
        </p:spPr>
      </p:pic>
      <p:sp>
        <p:nvSpPr>
          <p:cNvPr id="147" name="Google Shape;147;gcb0a9dae19_0_217"/>
          <p:cNvSpPr txBox="1">
            <a:spLocks noGrp="1"/>
          </p:cNvSpPr>
          <p:nvPr>
            <p:ph type="title"/>
          </p:nvPr>
        </p:nvSpPr>
        <p:spPr>
          <a:xfrm>
            <a:off x="762000" y="655638"/>
            <a:ext cx="10972800" cy="1143000"/>
          </a:xfrm>
          <a:prstGeom prst="rect">
            <a:avLst/>
          </a:prstGeom>
        </p:spPr>
        <p:txBody>
          <a:bodyPr spcFirstLastPara="1" wrap="square" lIns="91425" tIns="45700" rIns="91425" bIns="45700" anchor="t" anchorCtr="0">
            <a:noAutofit/>
          </a:bodyPr>
          <a:lstStyle/>
          <a:p>
            <a:pPr marL="0" marR="0" lvl="0" indent="0" algn="ctr" rtl="0">
              <a:spcBef>
                <a:spcPts val="0"/>
              </a:spcBef>
              <a:spcAft>
                <a:spcPts val="0"/>
              </a:spcAft>
              <a:buNone/>
            </a:pPr>
            <a:r>
              <a:rPr lang="es-MX" sz="2800" i="0">
                <a:solidFill>
                  <a:schemeClr val="dk1"/>
                </a:solidFill>
              </a:rPr>
              <a:t>Enriquecimiento y aislamiento de bacterias que degradan los pesticidas dimetoato y alfa cipermetrina</a:t>
            </a:r>
            <a:endParaRPr sz="2800" i="0">
              <a:solidFill>
                <a:schemeClr val="dk1"/>
              </a:solidFill>
            </a:endParaRPr>
          </a:p>
        </p:txBody>
      </p:sp>
      <p:pic>
        <p:nvPicPr>
          <p:cNvPr id="148" name="Google Shape;148;gcb0a9dae19_0_217"/>
          <p:cNvPicPr preferRelativeResize="0"/>
          <p:nvPr/>
        </p:nvPicPr>
        <p:blipFill>
          <a:blip r:embed="rId4">
            <a:alphaModFix/>
          </a:blip>
          <a:stretch>
            <a:fillRect/>
          </a:stretch>
        </p:blipFill>
        <p:spPr>
          <a:xfrm>
            <a:off x="3343885" y="2896200"/>
            <a:ext cx="1576580" cy="2340000"/>
          </a:xfrm>
          <a:prstGeom prst="rect">
            <a:avLst/>
          </a:prstGeom>
          <a:noFill/>
          <a:ln>
            <a:noFill/>
          </a:ln>
        </p:spPr>
      </p:pic>
      <p:sp>
        <p:nvSpPr>
          <p:cNvPr id="149" name="Google Shape;149;gcb0a9dae19_0_217"/>
          <p:cNvSpPr/>
          <p:nvPr/>
        </p:nvSpPr>
        <p:spPr>
          <a:xfrm>
            <a:off x="365100" y="2130003"/>
            <a:ext cx="2347200" cy="522000"/>
          </a:xfrm>
          <a:prstGeom prst="rect">
            <a:avLst/>
          </a:prstGeom>
          <a:solidFill>
            <a:schemeClr val="accent5"/>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MX" sz="1500"/>
              <a:t>Proyecto riego Babahoyo</a:t>
            </a:r>
            <a:endParaRPr sz="1500"/>
          </a:p>
        </p:txBody>
      </p:sp>
      <p:sp>
        <p:nvSpPr>
          <p:cNvPr id="150" name="Google Shape;150;gcb0a9dae19_0_217"/>
          <p:cNvSpPr/>
          <p:nvPr/>
        </p:nvSpPr>
        <p:spPr>
          <a:xfrm>
            <a:off x="3532833" y="2129988"/>
            <a:ext cx="2453700" cy="522000"/>
          </a:xfrm>
          <a:prstGeom prst="rect">
            <a:avLst/>
          </a:prstGeom>
          <a:solidFill>
            <a:schemeClr val="accent5"/>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MX" sz="1500"/>
              <a:t>Secado 32°C - Tamiz 2mm</a:t>
            </a:r>
            <a:endParaRPr sz="1500"/>
          </a:p>
        </p:txBody>
      </p:sp>
      <p:pic>
        <p:nvPicPr>
          <p:cNvPr id="151" name="Google Shape;151;gcb0a9dae19_0_217"/>
          <p:cNvPicPr preferRelativeResize="0"/>
          <p:nvPr/>
        </p:nvPicPr>
        <p:blipFill>
          <a:blip r:embed="rId5">
            <a:alphaModFix/>
          </a:blip>
          <a:stretch>
            <a:fillRect/>
          </a:stretch>
        </p:blipFill>
        <p:spPr>
          <a:xfrm>
            <a:off x="4905035" y="2896200"/>
            <a:ext cx="1255170" cy="2339999"/>
          </a:xfrm>
          <a:prstGeom prst="rect">
            <a:avLst/>
          </a:prstGeom>
          <a:noFill/>
          <a:ln>
            <a:noFill/>
          </a:ln>
        </p:spPr>
      </p:pic>
      <p:sp>
        <p:nvSpPr>
          <p:cNvPr id="152" name="Google Shape;152;gcb0a9dae19_0_217"/>
          <p:cNvSpPr/>
          <p:nvPr/>
        </p:nvSpPr>
        <p:spPr>
          <a:xfrm>
            <a:off x="6688194" y="2129988"/>
            <a:ext cx="2234700" cy="522000"/>
          </a:xfrm>
          <a:prstGeom prst="rect">
            <a:avLst/>
          </a:prstGeom>
          <a:solidFill>
            <a:schemeClr val="accent5"/>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MX" sz="1500"/>
              <a:t>Reactivación bacteriana</a:t>
            </a:r>
            <a:endParaRPr sz="1500"/>
          </a:p>
        </p:txBody>
      </p:sp>
      <p:sp>
        <p:nvSpPr>
          <p:cNvPr id="153" name="Google Shape;153;gcb0a9dae19_0_217"/>
          <p:cNvSpPr/>
          <p:nvPr/>
        </p:nvSpPr>
        <p:spPr>
          <a:xfrm>
            <a:off x="9646693" y="2130003"/>
            <a:ext cx="2234700" cy="522000"/>
          </a:xfrm>
          <a:prstGeom prst="rect">
            <a:avLst/>
          </a:prstGeom>
          <a:solidFill>
            <a:schemeClr val="accent5"/>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a:t>Diluciones seriadas</a:t>
            </a:r>
            <a:endParaRPr sz="1500"/>
          </a:p>
        </p:txBody>
      </p:sp>
      <p:pic>
        <p:nvPicPr>
          <p:cNvPr id="154" name="Google Shape;154;gcb0a9dae19_0_217"/>
          <p:cNvPicPr preferRelativeResize="0"/>
          <p:nvPr/>
        </p:nvPicPr>
        <p:blipFill>
          <a:blip r:embed="rId6">
            <a:alphaModFix/>
          </a:blip>
          <a:stretch>
            <a:fillRect/>
          </a:stretch>
        </p:blipFill>
        <p:spPr>
          <a:xfrm>
            <a:off x="137450" y="2875650"/>
            <a:ext cx="2999100" cy="2340000"/>
          </a:xfrm>
          <a:prstGeom prst="rect">
            <a:avLst/>
          </a:prstGeom>
          <a:noFill/>
          <a:ln>
            <a:noFill/>
          </a:ln>
        </p:spPr>
      </p:pic>
      <p:pic>
        <p:nvPicPr>
          <p:cNvPr id="155" name="Google Shape;155;gcb0a9dae19_0_217"/>
          <p:cNvPicPr preferRelativeResize="0"/>
          <p:nvPr/>
        </p:nvPicPr>
        <p:blipFill rotWithShape="1">
          <a:blip r:embed="rId7">
            <a:alphaModFix/>
          </a:blip>
          <a:srcRect t="9166" b="27525"/>
          <a:stretch/>
        </p:blipFill>
        <p:spPr>
          <a:xfrm>
            <a:off x="6411450" y="2890351"/>
            <a:ext cx="2670339" cy="2340000"/>
          </a:xfrm>
          <a:prstGeom prst="rect">
            <a:avLst/>
          </a:prstGeom>
          <a:noFill/>
          <a:ln>
            <a:noFill/>
          </a:ln>
        </p:spPr>
      </p:pic>
      <p:pic>
        <p:nvPicPr>
          <p:cNvPr id="156" name="Google Shape;156;gcb0a9dae19_0_217"/>
          <p:cNvPicPr preferRelativeResize="0"/>
          <p:nvPr/>
        </p:nvPicPr>
        <p:blipFill rotWithShape="1">
          <a:blip r:embed="rId8">
            <a:alphaModFix/>
          </a:blip>
          <a:srcRect r="15404"/>
          <a:stretch/>
        </p:blipFill>
        <p:spPr>
          <a:xfrm>
            <a:off x="9330800" y="2889450"/>
            <a:ext cx="2670348" cy="2340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ea249a3b00_0_0"/>
          <p:cNvSpPr/>
          <p:nvPr/>
        </p:nvSpPr>
        <p:spPr>
          <a:xfrm>
            <a:off x="1440000" y="1800000"/>
            <a:ext cx="2757600" cy="515100"/>
          </a:xfrm>
          <a:prstGeom prst="rect">
            <a:avLst/>
          </a:prstGeom>
          <a:solidFill>
            <a:schemeClr val="accent5"/>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MX" sz="1500"/>
              <a:t>Medio Sales  Minerales MSM </a:t>
            </a:r>
            <a:endParaRPr sz="1500"/>
          </a:p>
        </p:txBody>
      </p:sp>
      <p:pic>
        <p:nvPicPr>
          <p:cNvPr id="163" name="Google Shape;163;gea249a3b00_0_0"/>
          <p:cNvPicPr preferRelativeResize="0"/>
          <p:nvPr/>
        </p:nvPicPr>
        <p:blipFill>
          <a:blip r:embed="rId3">
            <a:alphaModFix/>
          </a:blip>
          <a:stretch>
            <a:fillRect/>
          </a:stretch>
        </p:blipFill>
        <p:spPr>
          <a:xfrm>
            <a:off x="764725" y="2585175"/>
            <a:ext cx="2336025" cy="3114700"/>
          </a:xfrm>
          <a:prstGeom prst="rect">
            <a:avLst/>
          </a:prstGeom>
          <a:noFill/>
          <a:ln w="9525" cap="flat" cmpd="sng">
            <a:solidFill>
              <a:srgbClr val="134F5C"/>
            </a:solidFill>
            <a:prstDash val="solid"/>
            <a:round/>
            <a:headEnd type="none" w="sm" len="sm"/>
            <a:tailEnd type="none" w="sm" len="sm"/>
          </a:ln>
        </p:spPr>
      </p:pic>
      <p:graphicFrame>
        <p:nvGraphicFramePr>
          <p:cNvPr id="164" name="Google Shape;164;gea249a3b00_0_0"/>
          <p:cNvGraphicFramePr/>
          <p:nvPr/>
        </p:nvGraphicFramePr>
        <p:xfrm>
          <a:off x="3420925" y="2872850"/>
          <a:ext cx="3000000" cy="3000000"/>
        </p:xfrm>
        <a:graphic>
          <a:graphicData uri="http://schemas.openxmlformats.org/drawingml/2006/table">
            <a:tbl>
              <a:tblPr>
                <a:noFill/>
                <a:tableStyleId>{D6BCB165-0E40-41C3-A724-9E6F5C1B6B82}</a:tableStyleId>
              </a:tblPr>
              <a:tblGrid>
                <a:gridCol w="3354200">
                  <a:extLst>
                    <a:ext uri="{9D8B030D-6E8A-4147-A177-3AD203B41FA5}">
                      <a16:colId xmlns:a16="http://schemas.microsoft.com/office/drawing/2014/main" val="20000"/>
                    </a:ext>
                  </a:extLst>
                </a:gridCol>
                <a:gridCol w="1443625">
                  <a:extLst>
                    <a:ext uri="{9D8B030D-6E8A-4147-A177-3AD203B41FA5}">
                      <a16:colId xmlns:a16="http://schemas.microsoft.com/office/drawing/2014/main" val="20001"/>
                    </a:ext>
                  </a:extLst>
                </a:gridCol>
              </a:tblGrid>
              <a:tr h="347350">
                <a:tc>
                  <a:txBody>
                    <a:bodyPr/>
                    <a:lstStyle/>
                    <a:p>
                      <a:pPr marL="0" lvl="0" indent="0" algn="l" rtl="0">
                        <a:lnSpc>
                          <a:spcPct val="100000"/>
                        </a:lnSpc>
                        <a:spcBef>
                          <a:spcPts val="0"/>
                        </a:spcBef>
                        <a:spcAft>
                          <a:spcPts val="0"/>
                        </a:spcAft>
                        <a:buNone/>
                      </a:pPr>
                      <a:r>
                        <a:rPr lang="es-MX" b="1"/>
                        <a:t>Componente</a:t>
                      </a:r>
                      <a:endParaRPr b="1"/>
                    </a:p>
                  </a:txBody>
                  <a:tcPr marL="68575" marR="68575" marT="91425" marB="91425">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chemeClr val="accent5"/>
                    </a:solidFill>
                  </a:tcPr>
                </a:tc>
                <a:tc>
                  <a:txBody>
                    <a:bodyPr/>
                    <a:lstStyle/>
                    <a:p>
                      <a:pPr marL="0" lvl="0" indent="0" algn="ctr" rtl="0">
                        <a:lnSpc>
                          <a:spcPct val="100000"/>
                        </a:lnSpc>
                        <a:spcBef>
                          <a:spcPts val="0"/>
                        </a:spcBef>
                        <a:spcAft>
                          <a:spcPts val="0"/>
                        </a:spcAft>
                        <a:buNone/>
                      </a:pPr>
                      <a:r>
                        <a:rPr lang="es-MX" b="1"/>
                        <a:t>Cantidad (gr/L)</a:t>
                      </a:r>
                      <a:endParaRPr b="1"/>
                    </a:p>
                  </a:txBody>
                  <a:tcPr marL="68575" marR="68575" marT="91425" marB="91425">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383325">
                <a:tc>
                  <a:txBody>
                    <a:bodyPr/>
                    <a:lstStyle/>
                    <a:p>
                      <a:pPr marL="0" lvl="0" indent="0" algn="l" rtl="0">
                        <a:lnSpc>
                          <a:spcPct val="100000"/>
                        </a:lnSpc>
                        <a:spcBef>
                          <a:spcPts val="0"/>
                        </a:spcBef>
                        <a:spcAft>
                          <a:spcPts val="0"/>
                        </a:spcAft>
                        <a:buNone/>
                      </a:pPr>
                      <a:r>
                        <a:rPr lang="es-MX"/>
                        <a:t>Sulfato de amonio (NH</a:t>
                      </a:r>
                      <a:r>
                        <a:rPr lang="es-MX" baseline="-25000"/>
                        <a:t>4</a:t>
                      </a:r>
                      <a:r>
                        <a:rPr lang="es-MX"/>
                        <a:t>)</a:t>
                      </a:r>
                      <a:r>
                        <a:rPr lang="es-MX" baseline="-25000"/>
                        <a:t>2</a:t>
                      </a:r>
                      <a:r>
                        <a:rPr lang="es-MX"/>
                        <a:t> SO</a:t>
                      </a:r>
                      <a:r>
                        <a:rPr lang="es-MX" baseline="-25000"/>
                        <a:t>4</a:t>
                      </a:r>
                      <a:endParaRPr baseline="-25000"/>
                    </a:p>
                  </a:txBody>
                  <a:tcPr marL="68575" marR="6857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MX"/>
                        <a:t>2</a:t>
                      </a:r>
                      <a:endParaRPr/>
                    </a:p>
                  </a:txBody>
                  <a:tcPr marL="68575" marR="6857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383325">
                <a:tc>
                  <a:txBody>
                    <a:bodyPr/>
                    <a:lstStyle/>
                    <a:p>
                      <a:pPr marL="0" lvl="0" indent="0" algn="l" rtl="0">
                        <a:lnSpc>
                          <a:spcPct val="100000"/>
                        </a:lnSpc>
                        <a:spcBef>
                          <a:spcPts val="0"/>
                        </a:spcBef>
                        <a:spcAft>
                          <a:spcPts val="0"/>
                        </a:spcAft>
                        <a:buNone/>
                      </a:pPr>
                      <a:r>
                        <a:rPr lang="es-MX"/>
                        <a:t>Fosfato monopotásico KH</a:t>
                      </a:r>
                      <a:r>
                        <a:rPr lang="es-MX" baseline="-25000"/>
                        <a:t>2</a:t>
                      </a:r>
                      <a:r>
                        <a:rPr lang="es-MX"/>
                        <a:t>PO</a:t>
                      </a:r>
                      <a:r>
                        <a:rPr lang="es-MX" baseline="-25000"/>
                        <a:t>4</a:t>
                      </a:r>
                      <a:endParaRPr baseline="-25000"/>
                    </a:p>
                  </a:txBody>
                  <a:tcPr marL="68575" marR="6857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MX"/>
                        <a:t>2</a:t>
                      </a:r>
                      <a:endParaRPr/>
                    </a:p>
                  </a:txBody>
                  <a:tcPr marL="68575" marR="6857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383325">
                <a:tc>
                  <a:txBody>
                    <a:bodyPr/>
                    <a:lstStyle/>
                    <a:p>
                      <a:pPr marL="0" lvl="0" indent="0" algn="l" rtl="0">
                        <a:lnSpc>
                          <a:spcPct val="100000"/>
                        </a:lnSpc>
                        <a:spcBef>
                          <a:spcPts val="0"/>
                        </a:spcBef>
                        <a:spcAft>
                          <a:spcPts val="0"/>
                        </a:spcAft>
                        <a:buNone/>
                      </a:pPr>
                      <a:r>
                        <a:rPr lang="es-MX"/>
                        <a:t>Sulfato de magnesio heptahidrato</a:t>
                      </a:r>
                      <a:endParaRPr/>
                    </a:p>
                  </a:txBody>
                  <a:tcPr marL="68575" marR="6857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MX"/>
                        <a:t>0,5</a:t>
                      </a:r>
                      <a:endParaRPr/>
                    </a:p>
                  </a:txBody>
                  <a:tcPr marL="68575" marR="6857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383325">
                <a:tc>
                  <a:txBody>
                    <a:bodyPr/>
                    <a:lstStyle/>
                    <a:p>
                      <a:pPr marL="0" lvl="0" indent="0" algn="l" rtl="0">
                        <a:lnSpc>
                          <a:spcPct val="100000"/>
                        </a:lnSpc>
                        <a:spcBef>
                          <a:spcPts val="0"/>
                        </a:spcBef>
                        <a:spcAft>
                          <a:spcPts val="0"/>
                        </a:spcAft>
                        <a:buNone/>
                      </a:pPr>
                      <a:r>
                        <a:rPr lang="es-MX"/>
                        <a:t>Cloruro de calcio dihidrato CaCl</a:t>
                      </a:r>
                      <a:r>
                        <a:rPr lang="es-MX" baseline="-25000"/>
                        <a:t>2</a:t>
                      </a:r>
                      <a:r>
                        <a:rPr lang="es-MX"/>
                        <a:t>*2H</a:t>
                      </a:r>
                      <a:r>
                        <a:rPr lang="es-MX" baseline="-25000"/>
                        <a:t>2</a:t>
                      </a:r>
                      <a:r>
                        <a:rPr lang="es-MX"/>
                        <a:t>O</a:t>
                      </a:r>
                      <a:endParaRPr/>
                    </a:p>
                  </a:txBody>
                  <a:tcPr marL="68575" marR="6857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MX"/>
                        <a:t>0,1</a:t>
                      </a:r>
                      <a:endParaRPr/>
                    </a:p>
                  </a:txBody>
                  <a:tcPr marL="68575" marR="6857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383325">
                <a:tc>
                  <a:txBody>
                    <a:bodyPr/>
                    <a:lstStyle/>
                    <a:p>
                      <a:pPr marL="0" lvl="0" indent="0" algn="l" rtl="0">
                        <a:lnSpc>
                          <a:spcPct val="100000"/>
                        </a:lnSpc>
                        <a:spcBef>
                          <a:spcPts val="0"/>
                        </a:spcBef>
                        <a:spcAft>
                          <a:spcPts val="0"/>
                        </a:spcAft>
                        <a:buNone/>
                      </a:pPr>
                      <a:r>
                        <a:rPr lang="es-MX"/>
                        <a:t>Pesticida*</a:t>
                      </a:r>
                      <a:endParaRPr/>
                    </a:p>
                  </a:txBody>
                  <a:tcPr marL="68575" marR="6857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s-MX"/>
                        <a:t> </a:t>
                      </a:r>
                      <a:endParaRPr/>
                    </a:p>
                  </a:txBody>
                  <a:tcPr marL="68575" marR="6857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65" name="Google Shape;165;gea249a3b00_0_0"/>
          <p:cNvSpPr/>
          <p:nvPr/>
        </p:nvSpPr>
        <p:spPr>
          <a:xfrm>
            <a:off x="8846250" y="1800000"/>
            <a:ext cx="2444400" cy="515100"/>
          </a:xfrm>
          <a:prstGeom prst="rect">
            <a:avLst/>
          </a:prstGeom>
          <a:solidFill>
            <a:schemeClr val="accent5"/>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a:t>Extensión en placa MSM</a:t>
            </a:r>
            <a:endParaRPr sz="1500"/>
          </a:p>
        </p:txBody>
      </p:sp>
      <p:pic>
        <p:nvPicPr>
          <p:cNvPr id="166" name="Google Shape;166;gea249a3b00_0_0"/>
          <p:cNvPicPr preferRelativeResize="0"/>
          <p:nvPr/>
        </p:nvPicPr>
        <p:blipFill rotWithShape="1">
          <a:blip r:embed="rId4">
            <a:alphaModFix/>
          </a:blip>
          <a:srcRect r="10080" b="17627"/>
          <a:stretch/>
        </p:blipFill>
        <p:spPr>
          <a:xfrm rot="-5400000">
            <a:off x="8732700" y="2656596"/>
            <a:ext cx="2881176" cy="2947176"/>
          </a:xfrm>
          <a:prstGeom prst="rect">
            <a:avLst/>
          </a:prstGeom>
          <a:noFill/>
          <a:ln>
            <a:noFill/>
          </a:ln>
        </p:spPr>
      </p:pic>
      <p:pic>
        <p:nvPicPr>
          <p:cNvPr id="167" name="Google Shape;167;gea249a3b00_0_0"/>
          <p:cNvPicPr preferRelativeResize="0"/>
          <p:nvPr/>
        </p:nvPicPr>
        <p:blipFill>
          <a:blip r:embed="rId5">
            <a:alphaModFix/>
          </a:blip>
          <a:stretch>
            <a:fillRect/>
          </a:stretch>
        </p:blipFill>
        <p:spPr>
          <a:xfrm rot="-2700056">
            <a:off x="5770733" y="1744642"/>
            <a:ext cx="650533" cy="625809"/>
          </a:xfrm>
          <a:prstGeom prst="rect">
            <a:avLst/>
          </a:prstGeom>
          <a:noFill/>
          <a:ln>
            <a:noFill/>
          </a:ln>
        </p:spPr>
      </p:pic>
      <p:sp>
        <p:nvSpPr>
          <p:cNvPr id="168" name="Google Shape;168;gea249a3b00_0_0"/>
          <p:cNvSpPr txBox="1">
            <a:spLocks noGrp="1"/>
          </p:cNvSpPr>
          <p:nvPr>
            <p:ph type="title"/>
          </p:nvPr>
        </p:nvSpPr>
        <p:spPr>
          <a:xfrm>
            <a:off x="762000" y="427038"/>
            <a:ext cx="10972800" cy="1143000"/>
          </a:xfrm>
          <a:prstGeom prst="rect">
            <a:avLst/>
          </a:prstGeom>
        </p:spPr>
        <p:txBody>
          <a:bodyPr spcFirstLastPara="1" wrap="square" lIns="91425" tIns="45700" rIns="91425" bIns="45700" anchor="t" anchorCtr="0">
            <a:noAutofit/>
          </a:bodyPr>
          <a:lstStyle/>
          <a:p>
            <a:pPr marL="0" marR="0" lvl="0" indent="0" algn="ctr" rtl="0">
              <a:spcBef>
                <a:spcPts val="0"/>
              </a:spcBef>
              <a:spcAft>
                <a:spcPts val="0"/>
              </a:spcAft>
              <a:buNone/>
            </a:pPr>
            <a:r>
              <a:rPr lang="es-MX" sz="2800" i="0">
                <a:solidFill>
                  <a:schemeClr val="dk1"/>
                </a:solidFill>
              </a:rPr>
              <a:t>Enriquecimiento y aislamiento de bacterias que degradan los pesticidas dimetoato y alfa cipermetrina</a:t>
            </a:r>
            <a:endParaRPr sz="2800" i="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gec54d07bcd_0_831"/>
          <p:cNvPicPr preferRelativeResize="0"/>
          <p:nvPr/>
        </p:nvPicPr>
        <p:blipFill>
          <a:blip r:embed="rId3">
            <a:alphaModFix/>
          </a:blip>
          <a:stretch>
            <a:fillRect/>
          </a:stretch>
        </p:blipFill>
        <p:spPr>
          <a:xfrm rot="1439077">
            <a:off x="4832339" y="2759248"/>
            <a:ext cx="1525947" cy="1562703"/>
          </a:xfrm>
          <a:prstGeom prst="rect">
            <a:avLst/>
          </a:prstGeom>
          <a:noFill/>
          <a:ln>
            <a:noFill/>
          </a:ln>
        </p:spPr>
      </p:pic>
      <p:sp>
        <p:nvSpPr>
          <p:cNvPr id="175" name="Google Shape;175;gec54d07bcd_0_831"/>
          <p:cNvSpPr/>
          <p:nvPr/>
        </p:nvSpPr>
        <p:spPr>
          <a:xfrm>
            <a:off x="99125" y="3106500"/>
            <a:ext cx="1677300" cy="645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Tras 26 siembras </a:t>
            </a:r>
            <a:endParaRPr/>
          </a:p>
        </p:txBody>
      </p:sp>
      <p:sp>
        <p:nvSpPr>
          <p:cNvPr id="176" name="Google Shape;176;gec54d07bcd_0_831"/>
          <p:cNvSpPr/>
          <p:nvPr/>
        </p:nvSpPr>
        <p:spPr>
          <a:xfrm>
            <a:off x="3019075" y="1739525"/>
            <a:ext cx="2472900" cy="8829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  Capacidad de de rápido crecimiento</a:t>
            </a:r>
            <a:endParaRPr/>
          </a:p>
        </p:txBody>
      </p:sp>
      <p:sp>
        <p:nvSpPr>
          <p:cNvPr id="177" name="Google Shape;177;gec54d07bcd_0_831"/>
          <p:cNvSpPr/>
          <p:nvPr/>
        </p:nvSpPr>
        <p:spPr>
          <a:xfrm>
            <a:off x="3019075" y="2987550"/>
            <a:ext cx="2472900" cy="7845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  Nivel de tolerancia</a:t>
            </a:r>
            <a:endParaRPr/>
          </a:p>
        </p:txBody>
      </p:sp>
      <p:sp>
        <p:nvSpPr>
          <p:cNvPr id="178" name="Google Shape;178;gec54d07bcd_0_831"/>
          <p:cNvSpPr/>
          <p:nvPr/>
        </p:nvSpPr>
        <p:spPr>
          <a:xfrm>
            <a:off x="3019075" y="4137175"/>
            <a:ext cx="2472900" cy="8829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  Diferencias macroscópicas</a:t>
            </a:r>
            <a:endParaRPr/>
          </a:p>
        </p:txBody>
      </p:sp>
      <p:sp>
        <p:nvSpPr>
          <p:cNvPr id="179" name="Google Shape;179;gec54d07bcd_0_831"/>
          <p:cNvSpPr/>
          <p:nvPr/>
        </p:nvSpPr>
        <p:spPr>
          <a:xfrm>
            <a:off x="6510325" y="2679325"/>
            <a:ext cx="2550600" cy="1143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  Aislamiento en medio MSM contaminado por estriado</a:t>
            </a:r>
            <a:endParaRPr/>
          </a:p>
        </p:txBody>
      </p:sp>
      <p:sp>
        <p:nvSpPr>
          <p:cNvPr id="180" name="Google Shape;180;gec54d07bcd_0_831"/>
          <p:cNvSpPr/>
          <p:nvPr/>
        </p:nvSpPr>
        <p:spPr>
          <a:xfrm>
            <a:off x="6384350" y="4989425"/>
            <a:ext cx="2613000" cy="8829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  Incubación a 25°C</a:t>
            </a:r>
            <a:endParaRPr/>
          </a:p>
        </p:txBody>
      </p:sp>
      <p:sp>
        <p:nvSpPr>
          <p:cNvPr id="181" name="Google Shape;181;gec54d07bcd_0_831"/>
          <p:cNvSpPr txBox="1">
            <a:spLocks noGrp="1"/>
          </p:cNvSpPr>
          <p:nvPr>
            <p:ph type="title"/>
          </p:nvPr>
        </p:nvSpPr>
        <p:spPr>
          <a:xfrm>
            <a:off x="324925" y="596513"/>
            <a:ext cx="109728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MX" sz="3100" i="0">
                <a:solidFill>
                  <a:schemeClr val="dk1"/>
                </a:solidFill>
              </a:rPr>
              <a:t>Selección de bacterias con mejor tolerancia</a:t>
            </a:r>
            <a:endParaRPr sz="3100"/>
          </a:p>
        </p:txBody>
      </p:sp>
      <p:pic>
        <p:nvPicPr>
          <p:cNvPr id="182" name="Google Shape;182;gec54d07bcd_0_831"/>
          <p:cNvPicPr preferRelativeResize="0"/>
          <p:nvPr/>
        </p:nvPicPr>
        <p:blipFill>
          <a:blip r:embed="rId3">
            <a:alphaModFix/>
          </a:blip>
          <a:stretch>
            <a:fillRect/>
          </a:stretch>
        </p:blipFill>
        <p:spPr>
          <a:xfrm rot="736052">
            <a:off x="2151525" y="1886113"/>
            <a:ext cx="790575" cy="809625"/>
          </a:xfrm>
          <a:prstGeom prst="rect">
            <a:avLst/>
          </a:prstGeom>
          <a:noFill/>
          <a:ln>
            <a:noFill/>
          </a:ln>
        </p:spPr>
      </p:pic>
      <p:pic>
        <p:nvPicPr>
          <p:cNvPr id="183" name="Google Shape;183;gec54d07bcd_0_831"/>
          <p:cNvPicPr preferRelativeResize="0"/>
          <p:nvPr/>
        </p:nvPicPr>
        <p:blipFill>
          <a:blip r:embed="rId3">
            <a:alphaModFix/>
          </a:blip>
          <a:stretch>
            <a:fillRect/>
          </a:stretch>
        </p:blipFill>
        <p:spPr>
          <a:xfrm rot="3028082">
            <a:off x="2002463" y="3000063"/>
            <a:ext cx="790575" cy="809625"/>
          </a:xfrm>
          <a:prstGeom prst="rect">
            <a:avLst/>
          </a:prstGeom>
          <a:noFill/>
          <a:ln>
            <a:noFill/>
          </a:ln>
        </p:spPr>
      </p:pic>
      <p:pic>
        <p:nvPicPr>
          <p:cNvPr id="184" name="Google Shape;184;gec54d07bcd_0_831"/>
          <p:cNvPicPr preferRelativeResize="0"/>
          <p:nvPr/>
        </p:nvPicPr>
        <p:blipFill>
          <a:blip r:embed="rId3">
            <a:alphaModFix/>
          </a:blip>
          <a:stretch>
            <a:fillRect/>
          </a:stretch>
        </p:blipFill>
        <p:spPr>
          <a:xfrm rot="3370726">
            <a:off x="2022450" y="4075238"/>
            <a:ext cx="790575" cy="809625"/>
          </a:xfrm>
          <a:prstGeom prst="rect">
            <a:avLst/>
          </a:prstGeom>
          <a:noFill/>
          <a:ln>
            <a:noFill/>
          </a:ln>
        </p:spPr>
      </p:pic>
      <p:pic>
        <p:nvPicPr>
          <p:cNvPr id="185" name="Google Shape;185;gec54d07bcd_0_831"/>
          <p:cNvPicPr preferRelativeResize="0"/>
          <p:nvPr/>
        </p:nvPicPr>
        <p:blipFill>
          <a:blip r:embed="rId3">
            <a:alphaModFix/>
          </a:blip>
          <a:stretch>
            <a:fillRect/>
          </a:stretch>
        </p:blipFill>
        <p:spPr>
          <a:xfrm rot="9353710">
            <a:off x="7390337" y="4001062"/>
            <a:ext cx="790575" cy="809625"/>
          </a:xfrm>
          <a:prstGeom prst="rect">
            <a:avLst/>
          </a:prstGeom>
          <a:noFill/>
          <a:ln>
            <a:noFill/>
          </a:ln>
        </p:spPr>
      </p:pic>
      <p:pic>
        <p:nvPicPr>
          <p:cNvPr id="186" name="Google Shape;186;gec54d07bcd_0_831"/>
          <p:cNvPicPr preferRelativeResize="0"/>
          <p:nvPr/>
        </p:nvPicPr>
        <p:blipFill>
          <a:blip r:embed="rId4">
            <a:alphaModFix/>
          </a:blip>
          <a:stretch>
            <a:fillRect/>
          </a:stretch>
        </p:blipFill>
        <p:spPr>
          <a:xfrm rot="1208709">
            <a:off x="9312813" y="2560784"/>
            <a:ext cx="2482748" cy="24827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gec54d07bcd_0_855"/>
          <p:cNvPicPr preferRelativeResize="0"/>
          <p:nvPr/>
        </p:nvPicPr>
        <p:blipFill>
          <a:blip r:embed="rId3">
            <a:alphaModFix/>
          </a:blip>
          <a:stretch>
            <a:fillRect/>
          </a:stretch>
        </p:blipFill>
        <p:spPr>
          <a:xfrm rot="5876080">
            <a:off x="9301025" y="2562225"/>
            <a:ext cx="903925" cy="925725"/>
          </a:xfrm>
          <a:prstGeom prst="rect">
            <a:avLst/>
          </a:prstGeom>
          <a:noFill/>
          <a:ln>
            <a:noFill/>
          </a:ln>
        </p:spPr>
      </p:pic>
      <p:pic>
        <p:nvPicPr>
          <p:cNvPr id="193" name="Google Shape;193;gec54d07bcd_0_855"/>
          <p:cNvPicPr preferRelativeResize="0"/>
          <p:nvPr/>
        </p:nvPicPr>
        <p:blipFill>
          <a:blip r:embed="rId3">
            <a:alphaModFix/>
          </a:blip>
          <a:stretch>
            <a:fillRect/>
          </a:stretch>
        </p:blipFill>
        <p:spPr>
          <a:xfrm rot="-362721">
            <a:off x="1069540" y="4729190"/>
            <a:ext cx="1046799" cy="1072022"/>
          </a:xfrm>
          <a:prstGeom prst="rect">
            <a:avLst/>
          </a:prstGeom>
          <a:noFill/>
          <a:ln>
            <a:noFill/>
          </a:ln>
        </p:spPr>
      </p:pic>
      <p:sp>
        <p:nvSpPr>
          <p:cNvPr id="194" name="Google Shape;194;gec54d07bcd_0_855"/>
          <p:cNvSpPr/>
          <p:nvPr/>
        </p:nvSpPr>
        <p:spPr>
          <a:xfrm>
            <a:off x="866550" y="1658150"/>
            <a:ext cx="2197500" cy="1143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Identificación fenotípica  </a:t>
            </a:r>
            <a:endParaRPr/>
          </a:p>
        </p:txBody>
      </p:sp>
      <p:sp>
        <p:nvSpPr>
          <p:cNvPr id="195" name="Google Shape;195;gec54d07bcd_0_855"/>
          <p:cNvSpPr/>
          <p:nvPr/>
        </p:nvSpPr>
        <p:spPr>
          <a:xfrm>
            <a:off x="5603925" y="3737625"/>
            <a:ext cx="1874100" cy="1143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Identificación molecular  </a:t>
            </a:r>
            <a:endParaRPr/>
          </a:p>
        </p:txBody>
      </p:sp>
      <p:sp>
        <p:nvSpPr>
          <p:cNvPr id="196" name="Google Shape;196;gec54d07bcd_0_855"/>
          <p:cNvSpPr/>
          <p:nvPr/>
        </p:nvSpPr>
        <p:spPr>
          <a:xfrm>
            <a:off x="7498050" y="1635450"/>
            <a:ext cx="1874100" cy="1143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Prueba bioquímica: catalasa  </a:t>
            </a:r>
            <a:endParaRPr/>
          </a:p>
        </p:txBody>
      </p:sp>
      <p:sp>
        <p:nvSpPr>
          <p:cNvPr id="197" name="Google Shape;197;gec54d07bcd_0_855"/>
          <p:cNvSpPr/>
          <p:nvPr/>
        </p:nvSpPr>
        <p:spPr>
          <a:xfrm>
            <a:off x="8982213" y="3615100"/>
            <a:ext cx="1874100" cy="1143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Tinción de Gram  </a:t>
            </a:r>
            <a:endParaRPr/>
          </a:p>
        </p:txBody>
      </p:sp>
      <p:sp>
        <p:nvSpPr>
          <p:cNvPr id="198" name="Google Shape;198;gec54d07bcd_0_855"/>
          <p:cNvSpPr/>
          <p:nvPr/>
        </p:nvSpPr>
        <p:spPr>
          <a:xfrm>
            <a:off x="2216625" y="3737625"/>
            <a:ext cx="2126100" cy="1143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Secuenciación del fragmento 16S RNA </a:t>
            </a:r>
            <a:endParaRPr/>
          </a:p>
        </p:txBody>
      </p:sp>
      <p:sp>
        <p:nvSpPr>
          <p:cNvPr id="199" name="Google Shape;199;gec54d07bcd_0_855"/>
          <p:cNvSpPr/>
          <p:nvPr/>
        </p:nvSpPr>
        <p:spPr>
          <a:xfrm>
            <a:off x="4342725" y="1635450"/>
            <a:ext cx="2002800" cy="1143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Características morfológicas coloniales  </a:t>
            </a:r>
            <a:endParaRPr/>
          </a:p>
        </p:txBody>
      </p:sp>
      <p:sp>
        <p:nvSpPr>
          <p:cNvPr id="200" name="Google Shape;200;gec54d07bcd_0_855"/>
          <p:cNvSpPr/>
          <p:nvPr/>
        </p:nvSpPr>
        <p:spPr>
          <a:xfrm>
            <a:off x="2216625" y="4880625"/>
            <a:ext cx="2126100" cy="399300"/>
          </a:xfrm>
          <a:prstGeom prst="rect">
            <a:avLst/>
          </a:prstGeom>
          <a:solidFill>
            <a:srgbClr val="FFFF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a:t>macrogen </a:t>
            </a:r>
            <a:endParaRPr/>
          </a:p>
        </p:txBody>
      </p:sp>
      <p:sp>
        <p:nvSpPr>
          <p:cNvPr id="201" name="Google Shape;201;gec54d07bcd_0_855"/>
          <p:cNvSpPr txBox="1">
            <a:spLocks noGrp="1"/>
          </p:cNvSpPr>
          <p:nvPr>
            <p:ph type="title"/>
          </p:nvPr>
        </p:nvSpPr>
        <p:spPr>
          <a:xfrm>
            <a:off x="220350" y="492438"/>
            <a:ext cx="109728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MX" sz="3100" i="0">
                <a:solidFill>
                  <a:schemeClr val="dk1"/>
                </a:solidFill>
              </a:rPr>
              <a:t>Identificación bacteriana</a:t>
            </a:r>
            <a:endParaRPr sz="3100"/>
          </a:p>
        </p:txBody>
      </p:sp>
      <p:pic>
        <p:nvPicPr>
          <p:cNvPr id="202" name="Google Shape;202;gec54d07bcd_0_855"/>
          <p:cNvPicPr preferRelativeResize="0"/>
          <p:nvPr/>
        </p:nvPicPr>
        <p:blipFill>
          <a:blip r:embed="rId3">
            <a:alphaModFix/>
          </a:blip>
          <a:stretch>
            <a:fillRect/>
          </a:stretch>
        </p:blipFill>
        <p:spPr>
          <a:xfrm rot="736048">
            <a:off x="3264995" y="1757995"/>
            <a:ext cx="876785" cy="897908"/>
          </a:xfrm>
          <a:prstGeom prst="rect">
            <a:avLst/>
          </a:prstGeom>
          <a:noFill/>
          <a:ln>
            <a:noFill/>
          </a:ln>
        </p:spPr>
      </p:pic>
      <p:pic>
        <p:nvPicPr>
          <p:cNvPr id="203" name="Google Shape;203;gec54d07bcd_0_855"/>
          <p:cNvPicPr preferRelativeResize="0"/>
          <p:nvPr/>
        </p:nvPicPr>
        <p:blipFill>
          <a:blip r:embed="rId3">
            <a:alphaModFix/>
          </a:blip>
          <a:stretch>
            <a:fillRect/>
          </a:stretch>
        </p:blipFill>
        <p:spPr>
          <a:xfrm rot="736047">
            <a:off x="6522006" y="1805683"/>
            <a:ext cx="827988" cy="847935"/>
          </a:xfrm>
          <a:prstGeom prst="rect">
            <a:avLst/>
          </a:prstGeom>
          <a:noFill/>
          <a:ln>
            <a:noFill/>
          </a:ln>
        </p:spPr>
      </p:pic>
      <p:pic>
        <p:nvPicPr>
          <p:cNvPr id="204" name="Google Shape;204;gec54d07bcd_0_855"/>
          <p:cNvPicPr preferRelativeResize="0"/>
          <p:nvPr/>
        </p:nvPicPr>
        <p:blipFill>
          <a:blip r:embed="rId3">
            <a:alphaModFix/>
          </a:blip>
          <a:stretch>
            <a:fillRect/>
          </a:stretch>
        </p:blipFill>
        <p:spPr>
          <a:xfrm rot="-9397713">
            <a:off x="7773548" y="3808615"/>
            <a:ext cx="871652" cy="892643"/>
          </a:xfrm>
          <a:prstGeom prst="rect">
            <a:avLst/>
          </a:prstGeom>
          <a:noFill/>
          <a:ln>
            <a:noFill/>
          </a:ln>
        </p:spPr>
      </p:pic>
      <p:pic>
        <p:nvPicPr>
          <p:cNvPr id="205" name="Google Shape;205;gec54d07bcd_0_855"/>
          <p:cNvPicPr preferRelativeResize="0"/>
          <p:nvPr/>
        </p:nvPicPr>
        <p:blipFill>
          <a:blip r:embed="rId3">
            <a:alphaModFix/>
          </a:blip>
          <a:stretch>
            <a:fillRect/>
          </a:stretch>
        </p:blipFill>
        <p:spPr>
          <a:xfrm rot="-9530963">
            <a:off x="4549073" y="3924287"/>
            <a:ext cx="927503" cy="949850"/>
          </a:xfrm>
          <a:prstGeom prst="rect">
            <a:avLst/>
          </a:prstGeom>
          <a:noFill/>
          <a:ln>
            <a:noFill/>
          </a:ln>
        </p:spPr>
      </p:pic>
      <p:sp>
        <p:nvSpPr>
          <p:cNvPr id="206" name="Google Shape;206;gec54d07bcd_0_855"/>
          <p:cNvSpPr/>
          <p:nvPr/>
        </p:nvSpPr>
        <p:spPr>
          <a:xfrm>
            <a:off x="0" y="5479600"/>
            <a:ext cx="2296800" cy="5877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200">
                <a:solidFill>
                  <a:schemeClr val="dk1"/>
                </a:solidFill>
              </a:rPr>
              <a:t> 785F (GGATTAGATACCCTGGTA)</a:t>
            </a:r>
            <a:endParaRPr sz="1200">
              <a:solidFill>
                <a:schemeClr val="dk1"/>
              </a:solidFill>
            </a:endParaRPr>
          </a:p>
        </p:txBody>
      </p:sp>
      <p:sp>
        <p:nvSpPr>
          <p:cNvPr id="207" name="Google Shape;207;gec54d07bcd_0_855"/>
          <p:cNvSpPr/>
          <p:nvPr/>
        </p:nvSpPr>
        <p:spPr>
          <a:xfrm>
            <a:off x="2387076" y="5479600"/>
            <a:ext cx="2412300" cy="5877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100">
                <a:solidFill>
                  <a:schemeClr val="dk1"/>
                </a:solidFill>
              </a:rPr>
              <a:t> </a:t>
            </a:r>
            <a:r>
              <a:rPr lang="es-MX" sz="1200">
                <a:solidFill>
                  <a:schemeClr val="dk1"/>
                </a:solidFill>
              </a:rPr>
              <a:t>907R (CCGTCAATTCMTTTRAGTTT)</a:t>
            </a:r>
            <a:endParaRPr sz="12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ge8f2dcd405_0_10"/>
          <p:cNvPicPr preferRelativeResize="0"/>
          <p:nvPr/>
        </p:nvPicPr>
        <p:blipFill>
          <a:blip r:embed="rId3">
            <a:alphaModFix/>
          </a:blip>
          <a:stretch>
            <a:fillRect/>
          </a:stretch>
        </p:blipFill>
        <p:spPr>
          <a:xfrm rot="-2700056">
            <a:off x="8853996" y="1694245"/>
            <a:ext cx="650533" cy="625809"/>
          </a:xfrm>
          <a:prstGeom prst="rect">
            <a:avLst/>
          </a:prstGeom>
          <a:noFill/>
          <a:ln>
            <a:noFill/>
          </a:ln>
        </p:spPr>
      </p:pic>
      <p:pic>
        <p:nvPicPr>
          <p:cNvPr id="213" name="Google Shape;213;ge8f2dcd405_0_10"/>
          <p:cNvPicPr preferRelativeResize="0"/>
          <p:nvPr/>
        </p:nvPicPr>
        <p:blipFill>
          <a:blip r:embed="rId3">
            <a:alphaModFix/>
          </a:blip>
          <a:stretch>
            <a:fillRect/>
          </a:stretch>
        </p:blipFill>
        <p:spPr>
          <a:xfrm rot="-2700056">
            <a:off x="5952196" y="1694245"/>
            <a:ext cx="650533" cy="625809"/>
          </a:xfrm>
          <a:prstGeom prst="rect">
            <a:avLst/>
          </a:prstGeom>
          <a:noFill/>
          <a:ln>
            <a:noFill/>
          </a:ln>
        </p:spPr>
      </p:pic>
      <p:pic>
        <p:nvPicPr>
          <p:cNvPr id="214" name="Google Shape;214;ge8f2dcd405_0_10"/>
          <p:cNvPicPr preferRelativeResize="0"/>
          <p:nvPr/>
        </p:nvPicPr>
        <p:blipFill>
          <a:blip r:embed="rId3">
            <a:alphaModFix/>
          </a:blip>
          <a:stretch>
            <a:fillRect/>
          </a:stretch>
        </p:blipFill>
        <p:spPr>
          <a:xfrm rot="-2700056">
            <a:off x="2607471" y="1694245"/>
            <a:ext cx="650533" cy="625809"/>
          </a:xfrm>
          <a:prstGeom prst="rect">
            <a:avLst/>
          </a:prstGeom>
          <a:noFill/>
          <a:ln>
            <a:noFill/>
          </a:ln>
        </p:spPr>
      </p:pic>
      <p:sp>
        <p:nvSpPr>
          <p:cNvPr id="215" name="Google Shape;215;ge8f2dcd405_0_10"/>
          <p:cNvSpPr txBox="1"/>
          <p:nvPr/>
        </p:nvSpPr>
        <p:spPr>
          <a:xfrm>
            <a:off x="162100" y="552450"/>
            <a:ext cx="12111900" cy="615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s-MX" sz="2800" b="1">
                <a:solidFill>
                  <a:schemeClr val="dk1"/>
                </a:solidFill>
              </a:rPr>
              <a:t>Evaluación del potencial degradador de las bacterias seleccionadas</a:t>
            </a:r>
            <a:endParaRPr sz="2400" b="1">
              <a:solidFill>
                <a:schemeClr val="dk1"/>
              </a:solidFill>
              <a:latin typeface="Times New Roman"/>
              <a:ea typeface="Times New Roman"/>
              <a:cs typeface="Times New Roman"/>
              <a:sym typeface="Times New Roman"/>
            </a:endParaRPr>
          </a:p>
        </p:txBody>
      </p:sp>
      <p:pic>
        <p:nvPicPr>
          <p:cNvPr id="216" name="Google Shape;216;ge8f2dcd405_0_10"/>
          <p:cNvPicPr preferRelativeResize="0"/>
          <p:nvPr/>
        </p:nvPicPr>
        <p:blipFill rotWithShape="1">
          <a:blip r:embed="rId4">
            <a:alphaModFix/>
          </a:blip>
          <a:srcRect l="6751" t="10402" r="17817" b="23125"/>
          <a:stretch/>
        </p:blipFill>
        <p:spPr>
          <a:xfrm>
            <a:off x="162100" y="2740325"/>
            <a:ext cx="3086100" cy="1529750"/>
          </a:xfrm>
          <a:prstGeom prst="rect">
            <a:avLst/>
          </a:prstGeom>
          <a:noFill/>
          <a:ln>
            <a:noFill/>
          </a:ln>
        </p:spPr>
      </p:pic>
      <p:sp>
        <p:nvSpPr>
          <p:cNvPr id="217" name="Google Shape;217;ge8f2dcd405_0_10"/>
          <p:cNvSpPr/>
          <p:nvPr/>
        </p:nvSpPr>
        <p:spPr>
          <a:xfrm>
            <a:off x="360000" y="1800000"/>
            <a:ext cx="2412000" cy="450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MX" sz="1500"/>
              <a:t>Suspensión bacteriana LB</a:t>
            </a:r>
            <a:endParaRPr sz="1500"/>
          </a:p>
        </p:txBody>
      </p:sp>
      <p:sp>
        <p:nvSpPr>
          <p:cNvPr id="218" name="Google Shape;218;ge8f2dcd405_0_10"/>
          <p:cNvSpPr/>
          <p:nvPr/>
        </p:nvSpPr>
        <p:spPr>
          <a:xfrm>
            <a:off x="3383830" y="1800000"/>
            <a:ext cx="2628000" cy="450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MX" sz="1500"/>
              <a:t>Centrífuga 4000 rpm 20 min</a:t>
            </a:r>
            <a:endParaRPr sz="1500"/>
          </a:p>
        </p:txBody>
      </p:sp>
      <p:sp>
        <p:nvSpPr>
          <p:cNvPr id="219" name="Google Shape;219;ge8f2dcd405_0_10"/>
          <p:cNvSpPr/>
          <p:nvPr/>
        </p:nvSpPr>
        <p:spPr>
          <a:xfrm>
            <a:off x="6724285" y="1800000"/>
            <a:ext cx="2160000" cy="450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a:t>Lavados en NaCl 0,9%</a:t>
            </a:r>
            <a:endParaRPr sz="1500"/>
          </a:p>
        </p:txBody>
      </p:sp>
      <p:pic>
        <p:nvPicPr>
          <p:cNvPr id="220" name="Google Shape;220;ge8f2dcd405_0_10"/>
          <p:cNvPicPr preferRelativeResize="0"/>
          <p:nvPr/>
        </p:nvPicPr>
        <p:blipFill rotWithShape="1">
          <a:blip r:embed="rId5">
            <a:alphaModFix/>
          </a:blip>
          <a:srcRect t="13420" b="14501"/>
          <a:stretch/>
        </p:blipFill>
        <p:spPr>
          <a:xfrm>
            <a:off x="3547300" y="2430750"/>
            <a:ext cx="2372224" cy="3039800"/>
          </a:xfrm>
          <a:prstGeom prst="rect">
            <a:avLst/>
          </a:prstGeom>
          <a:noFill/>
          <a:ln>
            <a:noFill/>
          </a:ln>
        </p:spPr>
      </p:pic>
      <p:sp>
        <p:nvSpPr>
          <p:cNvPr id="221" name="Google Shape;221;ge8f2dcd405_0_10"/>
          <p:cNvSpPr/>
          <p:nvPr/>
        </p:nvSpPr>
        <p:spPr>
          <a:xfrm>
            <a:off x="9629994" y="1800000"/>
            <a:ext cx="2304000" cy="450000"/>
          </a:xfrm>
          <a:prstGeom prst="rect">
            <a:avLst/>
          </a:prstGeom>
          <a:solidFill>
            <a:schemeClr val="accent1"/>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500"/>
              <a:t>Ajuste absorbancia 1 OD</a:t>
            </a:r>
            <a:endParaRPr sz="1500"/>
          </a:p>
        </p:txBody>
      </p:sp>
      <p:pic>
        <p:nvPicPr>
          <p:cNvPr id="222" name="Google Shape;222;ge8f2dcd405_0_10"/>
          <p:cNvPicPr preferRelativeResize="0"/>
          <p:nvPr/>
        </p:nvPicPr>
        <p:blipFill rotWithShape="1">
          <a:blip r:embed="rId6">
            <a:alphaModFix/>
          </a:blip>
          <a:srcRect r="18785" b="44662"/>
          <a:stretch/>
        </p:blipFill>
        <p:spPr>
          <a:xfrm>
            <a:off x="6482625" y="2506950"/>
            <a:ext cx="2488199" cy="3188383"/>
          </a:xfrm>
          <a:prstGeom prst="rect">
            <a:avLst/>
          </a:prstGeom>
          <a:noFill/>
          <a:ln>
            <a:noFill/>
          </a:ln>
        </p:spPr>
      </p:pic>
      <p:pic>
        <p:nvPicPr>
          <p:cNvPr id="223" name="Google Shape;223;ge8f2dcd405_0_10"/>
          <p:cNvPicPr preferRelativeResize="0"/>
          <p:nvPr/>
        </p:nvPicPr>
        <p:blipFill>
          <a:blip r:embed="rId7">
            <a:alphaModFix/>
          </a:blip>
          <a:stretch>
            <a:fillRect/>
          </a:stretch>
        </p:blipFill>
        <p:spPr>
          <a:xfrm>
            <a:off x="9776050" y="2483400"/>
            <a:ext cx="1910425" cy="3396326"/>
          </a:xfrm>
          <a:prstGeom prst="rect">
            <a:avLst/>
          </a:prstGeom>
          <a:noFill/>
          <a:ln>
            <a:noFill/>
          </a:ln>
        </p:spPr>
      </p:pic>
    </p:spTree>
  </p:cSld>
  <p:clrMapOvr>
    <a:masterClrMapping/>
  </p:clrMapOvr>
</p:sld>
</file>

<file path=ppt/theme/theme1.xml><?xml version="1.0" encoding="utf-8"?>
<a:theme xmlns:a="http://schemas.openxmlformats.org/drawingml/2006/main" name="Tema1">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1779</Words>
  <Application>Microsoft Office PowerPoint</Application>
  <PresentationFormat>Panorámica</PresentationFormat>
  <Paragraphs>350</Paragraphs>
  <Slides>22</Slides>
  <Notes>22</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0</vt:i4>
      </vt:variant>
      <vt:variant>
        <vt:lpstr>Títulos de diapositiva</vt:lpstr>
      </vt:variant>
      <vt:variant>
        <vt:i4>22</vt:i4>
      </vt:variant>
    </vt:vector>
  </HeadingPairs>
  <TitlesOfParts>
    <vt:vector size="27" baseType="lpstr">
      <vt:lpstr>Times New Roman</vt:lpstr>
      <vt:lpstr>Roboto</vt:lpstr>
      <vt:lpstr>Arial</vt:lpstr>
      <vt:lpstr>Calibri</vt:lpstr>
      <vt:lpstr>Tema1</vt:lpstr>
      <vt:lpstr>Presentación de PowerPoint</vt:lpstr>
      <vt:lpstr>Introducción</vt:lpstr>
      <vt:lpstr>Objetivos</vt:lpstr>
      <vt:lpstr>Marco teórico</vt:lpstr>
      <vt:lpstr>Enriquecimiento y aislamiento de bacterias que degradan los pesticidas dimetoato y alfa cipermetrina</vt:lpstr>
      <vt:lpstr>Enriquecimiento y aislamiento de bacterias que degradan los pesticidas dimetoato y alfa cipermetrina</vt:lpstr>
      <vt:lpstr>Selección de bacterias con mejor tolerancia</vt:lpstr>
      <vt:lpstr>Identificación bacteriana</vt:lpstr>
      <vt:lpstr>Presentación de PowerPoint</vt:lpstr>
      <vt:lpstr>Presentación de PowerPoint</vt:lpstr>
      <vt:lpstr>Análisis estadístico</vt:lpstr>
      <vt:lpstr>Resultados: Obtención de bacterias con mejor perfil tolerante</vt:lpstr>
      <vt:lpstr> Caracterización de cepas bacterianas seleccionadas</vt:lpstr>
      <vt:lpstr> Caracterización de cepas bacterianas seleccionadas</vt:lpstr>
      <vt:lpstr>Presentación de PowerPoint</vt:lpstr>
      <vt:lpstr>Presentación de PowerPoint</vt:lpstr>
      <vt:lpstr>Presentación de PowerPoint</vt:lpstr>
      <vt:lpstr>Presentación de PowerPoint</vt:lpstr>
      <vt:lpstr>Discusión: Obtención de bacterias con mejor perfil tolerante</vt:lpstr>
      <vt:lpstr>Conclusiones</vt:lpstr>
      <vt:lpstr>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Hernan Armas</dc:creator>
  <cp:lastModifiedBy>Nicole Carolina Andrade Lugo</cp:lastModifiedBy>
  <cp:revision>1</cp:revision>
  <dcterms:created xsi:type="dcterms:W3CDTF">2020-08-24T17:42:32Z</dcterms:created>
  <dcterms:modified xsi:type="dcterms:W3CDTF">2021-08-31T17:29:20Z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1677128</vt:lpwstr>
  </property>
  <property fmtid="{D5CDD505-2E9C-101B-9397-08002B2CF9AE}" pid="3" name="NXPowerLiteSettings">
    <vt:lpwstr>C7000400038000</vt:lpwstr>
  </property>
  <property fmtid="{D5CDD505-2E9C-101B-9397-08002B2CF9AE}" pid="4" name="NXPowerLiteVersion">
    <vt:lpwstr>S9.0.3</vt:lpwstr>
  </property>
</Properties>
</file>