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4" r:id="rId20"/>
    <p:sldId id="265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shel\Desktop\DATOS%20RAMIRO(Recuperado%20autom&#225;ticamente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73E47B0-2CCE-4AA6-B09F-7D7B212DB5C7}" type="VALUE">
                      <a:rPr lang="en-US"/>
                      <a:pPr/>
                      <a:t>[VALOR]</a:t>
                    </a:fld>
                    <a:r>
                      <a:rPr lang="en-US"/>
                      <a:t>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2AB-4106-8C14-90573DFAC4F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A4E294B-4080-4254-B307-178FC984DE0D}" type="VALUE">
                      <a:rPr lang="en-US"/>
                      <a:pPr/>
                      <a:t>[VALOR]</a:t>
                    </a:fld>
                    <a:r>
                      <a:rPr lang="en-US"/>
                      <a:t>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AB-4106-8C14-90573DFAC4F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'Longitud hijuelo'!$K$153:$K$154</c:f>
              <c:strCache>
                <c:ptCount val="2"/>
                <c:pt idx="0">
                  <c:v>Testigo</c:v>
                </c:pt>
                <c:pt idx="1">
                  <c:v>Resto</c:v>
                </c:pt>
              </c:strCache>
            </c:strRef>
          </c:cat>
          <c:val>
            <c:numRef>
              <c:f>'Longitud hijuelo'!$L$153:$L$154</c:f>
              <c:numCache>
                <c:formatCode>0.00</c:formatCode>
                <c:ptCount val="2"/>
                <c:pt idx="0" formatCode="General">
                  <c:v>44.13</c:v>
                </c:pt>
                <c:pt idx="1">
                  <c:v>45.446666666666665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AB-4106-8C14-90573DFAC4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9962280"/>
        <c:axId val="259957968"/>
      </c:barChart>
      <c:catAx>
        <c:axId val="259962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Tratamientos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259957968"/>
        <c:crosses val="autoZero"/>
        <c:auto val="1"/>
        <c:lblAlgn val="ctr"/>
        <c:lblOffset val="100"/>
        <c:noMultiLvlLbl val="0"/>
      </c:catAx>
      <c:valAx>
        <c:axId val="25995796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Longitud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25996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6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1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6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54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14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9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7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1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6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6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8136-B8ED-47B7-BBCA-75DB1C4AF75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A0E154-D30D-482C-9A73-160C359645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0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88" y="1909052"/>
            <a:ext cx="7766936" cy="1646302"/>
          </a:xfrm>
        </p:spPr>
        <p:txBody>
          <a:bodyPr/>
          <a:lstStyle/>
          <a:p>
            <a:pPr algn="ctr"/>
            <a:r>
              <a:rPr lang="es-ES" sz="2400" b="1" dirty="0"/>
              <a:t>Aplicación de citoquinas para la emisión de hijuelos de piña en la zona Santo Domingo de los Tsáchilas -Valle Hermoso</a:t>
            </a:r>
            <a:endParaRPr lang="en-U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88" y="3815702"/>
            <a:ext cx="7766936" cy="2676538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es-EC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AUTOR: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es-EC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RAMIRO </a:t>
            </a:r>
            <a:r>
              <a:rPr lang="es-EC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DAMIAN </a:t>
            </a:r>
            <a:r>
              <a:rPr lang="es-EC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PÉREZ FERRÍN </a:t>
            </a:r>
            <a:endParaRPr lang="es-EC" b="1" spc="-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es-EC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DIRECTOR:</a:t>
            </a: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es-EC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</a:t>
            </a:r>
            <a:r>
              <a:rPr lang="es-EC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Patricio </a:t>
            </a:r>
            <a:r>
              <a:rPr lang="es-EC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Vaca Pazmiño </a:t>
            </a:r>
            <a:r>
              <a:rPr lang="es-EC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Mgs</a:t>
            </a:r>
            <a:r>
              <a:rPr lang="es-EC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es-EC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SANTO DOMINGO - 2021</a:t>
            </a:r>
          </a:p>
        </p:txBody>
      </p:sp>
      <p:pic>
        <p:nvPicPr>
          <p:cNvPr id="4" name="Imagen 10">
            <a:extLst>
              <a:ext uri="{FF2B5EF4-FFF2-40B4-BE49-F238E27FC236}">
                <a16:creationId xmlns:a16="http://schemas.microsoft.com/office/drawing/2014/main" xmlns="" id="{ED21B673-88D5-4BFD-BE49-9113F5149A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535" y="178535"/>
            <a:ext cx="5610075" cy="1165871"/>
          </a:xfrm>
          <a:prstGeom prst="rect">
            <a:avLst/>
          </a:prstGeom>
        </p:spPr>
      </p:pic>
      <p:pic>
        <p:nvPicPr>
          <p:cNvPr id="1026" name="Picture 2" descr="▷ Cómo Plantar y Cultivar Piña: Siembra, Riego y Cuid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820">
            <a:off x="548641" y="4137776"/>
            <a:ext cx="2547258" cy="1631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21589" y="1546577"/>
            <a:ext cx="6566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DEPARTAMENTO DE CIENCIAS DE LA VIDA Y LA AGRICULTURA</a:t>
            </a:r>
            <a:br>
              <a:rPr lang="es-EC" b="1" dirty="0"/>
            </a:br>
            <a:r>
              <a:rPr lang="es-EC" b="1" dirty="0"/>
              <a:t>CARRERA DE INGENIERÍA AGROPECUARIA</a:t>
            </a:r>
          </a:p>
        </p:txBody>
      </p:sp>
      <p:pic>
        <p:nvPicPr>
          <p:cNvPr id="1030" name="Picture 6" descr="El cultivo de la piña - El manejo de la reina de las frutas -  Agrotendencia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17" y="3938486"/>
            <a:ext cx="3084014" cy="2142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2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791" y="78990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E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RESULTADOS Y DISCUSIONES</a:t>
            </a:r>
          </a:p>
        </p:txBody>
      </p:sp>
      <p:pic>
        <p:nvPicPr>
          <p:cNvPr id="4" name="Picture 6" descr="El cultivo de la piña - El manejo de la reina de las frutas -  Agrotendencia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84" y="3951365"/>
            <a:ext cx="3471282" cy="2411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1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045"/>
          </a:xfrm>
        </p:spPr>
        <p:txBody>
          <a:bodyPr>
            <a:normAutofit/>
          </a:bodyPr>
          <a:lstStyle/>
          <a:p>
            <a:r>
              <a:rPr lang="es-ES" sz="2400" b="1" dirty="0"/>
              <a:t>Número de Hijuelos por Planta</a:t>
            </a:r>
            <a:endParaRPr lang="es-ES" sz="2400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50" y="1848413"/>
            <a:ext cx="6498722" cy="257867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77334" y="1144368"/>
            <a:ext cx="7087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Análisis de varianza</a:t>
            </a:r>
            <a:endParaRPr lang="es-E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70419" y="5201717"/>
            <a:ext cx="60960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Según (García, 2008), después de realizar la cosecha del fruto la producción de los hijuelos que proceden en forma natural por medio de la planta madre va a depender principalmente de la variedad y generalmente se producirán pocos hijos.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1596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Longitud del Hijuelo (cm)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77334" y="1270000"/>
            <a:ext cx="2063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Análisis de varianza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61" y="1930400"/>
            <a:ext cx="6148491" cy="278326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71261" y="5203471"/>
            <a:ext cx="6096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Según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(Terreros, 2017), la </a:t>
            </a:r>
            <a:r>
              <a:rPr lang="es-E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citoquinina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es una hormona natural que se encarga de regular el crecimiento al promover el desarrollo de los brotes de las yemas, espigas y de las flores.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04551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D8515010-821C-42B4-85BB-E54D0F0AD5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352643"/>
              </p:ext>
            </p:extLst>
          </p:nvPr>
        </p:nvGraphicFramePr>
        <p:xfrm>
          <a:off x="2148625" y="2108915"/>
          <a:ext cx="6248400" cy="394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948743" y="909885"/>
            <a:ext cx="7950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Comparación ortogonal entre Testigo vs Resto de tratamientos para la variable longitud del hijuelo.</a:t>
            </a:r>
            <a:endParaRPr lang="es-E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9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Peso de los Hijuelos (g)</a:t>
            </a:r>
            <a:br>
              <a:rPr lang="es-ES" sz="2400" b="1" dirty="0"/>
            </a:br>
            <a:endParaRPr lang="es-ES" sz="2400" dirty="0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64" y="1930400"/>
            <a:ext cx="6616121" cy="2632347"/>
          </a:xfrm>
        </p:spPr>
      </p:pic>
      <p:sp>
        <p:nvSpPr>
          <p:cNvPr id="5" name="Rectángulo 4"/>
          <p:cNvSpPr/>
          <p:nvPr/>
        </p:nvSpPr>
        <p:spPr>
          <a:xfrm>
            <a:off x="677334" y="1085334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Análisis de varianza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82084" y="5038481"/>
            <a:ext cx="60960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Según (Terreros, 2017), en su investigación menciona que el uso de </a:t>
            </a:r>
            <a:r>
              <a:rPr lang="es-E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cytokin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dosis de 1,5 </a:t>
            </a:r>
            <a:r>
              <a:rPr lang="es-E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./L de agua, permite un mejor desarrollo en cuanto a los hijuelos de piña incidiendo directamente en peso y altura; alcanzando un peso promedio de 592,11g.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0238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3846" y="817896"/>
            <a:ext cx="4550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Prueba de comparaciones de media de </a:t>
            </a:r>
            <a:r>
              <a:rPr lang="es-E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Tukey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de la variable peso del hijuelo de piña. </a:t>
            </a:r>
            <a:endParaRPr lang="es-E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6" y="1775467"/>
            <a:ext cx="5356193" cy="3723812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3593"/>
          <a:stretch/>
        </p:blipFill>
        <p:spPr>
          <a:xfrm>
            <a:off x="6465194" y="1775467"/>
            <a:ext cx="5100034" cy="372381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555347" y="817895"/>
            <a:ext cx="346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Polinomio de dispersión para la variable peso del hijuelo.</a:t>
            </a:r>
            <a:endParaRPr lang="es-E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0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15" y="1769490"/>
            <a:ext cx="6795864" cy="407751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77447" y="916427"/>
            <a:ext cx="5354351" cy="508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Polinomio de dispersión para la variable peso del hijuelo.</a:t>
            </a:r>
            <a:endParaRPr lang="es-E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7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18" y="1719883"/>
            <a:ext cx="6279361" cy="42043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71680" y="832611"/>
            <a:ext cx="9238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Comparación ortogonal entre Testigo vs Resto de tratamientos para la variable peso del hijuelo.</a:t>
            </a:r>
            <a:endParaRPr lang="es-E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08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776" y="98736"/>
            <a:ext cx="8596668" cy="1320800"/>
          </a:xfrm>
        </p:spPr>
        <p:txBody>
          <a:bodyPr>
            <a:normAutofit/>
          </a:bodyPr>
          <a:lstStyle/>
          <a:p>
            <a:r>
              <a:rPr lang="es-ES" sz="2400" b="1" dirty="0"/>
              <a:t>Análisis Económico</a:t>
            </a:r>
            <a:br>
              <a:rPr lang="es-ES" sz="2400" b="1" dirty="0"/>
            </a:br>
            <a:endParaRPr lang="es-ES" sz="2400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6" y="759136"/>
            <a:ext cx="5546032" cy="5989394"/>
          </a:xfrm>
          <a:prstGeom prst="rect">
            <a:avLst/>
          </a:prstGeo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73" y="1419536"/>
            <a:ext cx="5669341" cy="44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48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577" y="764147"/>
            <a:ext cx="8596668" cy="1320800"/>
          </a:xfrm>
        </p:spPr>
        <p:txBody>
          <a:bodyPr/>
          <a:lstStyle/>
          <a:p>
            <a:r>
              <a:rPr lang="es-ES" b="1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4308" y="1930400"/>
            <a:ext cx="8596668" cy="3880773"/>
          </a:xfrm>
        </p:spPr>
        <p:txBody>
          <a:bodyPr/>
          <a:lstStyle/>
          <a:p>
            <a:r>
              <a:rPr lang="es-ES" dirty="0"/>
              <a:t>El presente estudio demuestra que la aplicación de diferentes dosis de </a:t>
            </a:r>
            <a:r>
              <a:rPr lang="es-ES" dirty="0" err="1"/>
              <a:t>citoquininas</a:t>
            </a:r>
            <a:r>
              <a:rPr lang="es-ES" dirty="0"/>
              <a:t> para la variable número de hijuelos en piña no presenta diferencia significativa, puesto que va a depender principalmente de la variedad y tiempo en que sean recolectados los puyones.  </a:t>
            </a:r>
          </a:p>
          <a:p>
            <a:r>
              <a:rPr lang="es-ES" dirty="0"/>
              <a:t>Los mejores valores de altura y peso en los hijuelos se presentaron en T3 en dosis de 1,6 cc/L, con 45,63 </a:t>
            </a:r>
            <a:r>
              <a:rPr lang="es-ES" dirty="0" smtClean="0"/>
              <a:t>cm de altura y </a:t>
            </a:r>
            <a:r>
              <a:rPr lang="es-ES" dirty="0"/>
              <a:t>584,48 g </a:t>
            </a:r>
            <a:r>
              <a:rPr lang="es-ES" dirty="0" smtClean="0"/>
              <a:t>de peso.</a:t>
            </a:r>
            <a:endParaRPr lang="es-ES" dirty="0"/>
          </a:p>
          <a:p>
            <a:r>
              <a:rPr lang="es-ES" dirty="0"/>
              <a:t>Para la relación costo/beneficio el T3 en dosis de 1,6 cc/L presentó mayor rentabilidad en comparación del resto de tratamientos con una utilidad de $ 8 678 por ha. y la relación costo/beneficio de $8,55.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044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391" y="296092"/>
            <a:ext cx="8596668" cy="566057"/>
          </a:xfrm>
        </p:spPr>
        <p:txBody>
          <a:bodyPr>
            <a:normAutofit fontScale="90000"/>
          </a:bodyPr>
          <a:lstStyle/>
          <a:p>
            <a:r>
              <a:rPr lang="es-EC" dirty="0"/>
              <a:t>INTRODUCCIÓN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1088572" y="862149"/>
            <a:ext cx="382539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Corbel" panose="020B0503020204020204" pitchFamily="34" charset="0"/>
              </a:rPr>
              <a:t>La piña es originaria de América tropical; con una producción 27,924,287 </a:t>
            </a:r>
            <a:r>
              <a:rPr lang="es-ES" sz="1400" dirty="0" err="1" smtClean="0">
                <a:latin typeface="Corbel" panose="020B0503020204020204" pitchFamily="34" charset="0"/>
              </a:rPr>
              <a:t>tn</a:t>
            </a:r>
            <a:r>
              <a:rPr lang="es-ES" sz="1400" dirty="0" smtClean="0">
                <a:latin typeface="Corbel" panose="020B0503020204020204" pitchFamily="34" charset="0"/>
              </a:rPr>
              <a:t> en el 2018. Ecuador produce en </a:t>
            </a:r>
            <a:r>
              <a:rPr lang="es-ES" sz="1400" dirty="0">
                <a:latin typeface="Corbel" panose="020B0503020204020204" pitchFamily="34" charset="0"/>
              </a:rPr>
              <a:t>las provincias de </a:t>
            </a:r>
            <a:r>
              <a:rPr lang="es-ES" sz="1400" dirty="0" err="1">
                <a:latin typeface="Corbel" panose="020B0503020204020204" pitchFamily="34" charset="0"/>
              </a:rPr>
              <a:t>Sto</a:t>
            </a:r>
            <a:r>
              <a:rPr lang="es-ES" sz="1400" dirty="0">
                <a:latin typeface="Corbel" panose="020B0503020204020204" pitchFamily="34" charset="0"/>
              </a:rPr>
              <a:t> </a:t>
            </a:r>
            <a:r>
              <a:rPr lang="es-ES" sz="1400" dirty="0" err="1" smtClean="0">
                <a:latin typeface="Corbel" panose="020B0503020204020204" pitchFamily="34" charset="0"/>
              </a:rPr>
              <a:t>Dgo</a:t>
            </a:r>
            <a:r>
              <a:rPr lang="es-ES" sz="1400" dirty="0">
                <a:latin typeface="Corbel" panose="020B0503020204020204" pitchFamily="34" charset="0"/>
              </a:rPr>
              <a:t>, Pichincha, Guayas, Esmeraldas, Manabí, Napo, Los Ríos y El </a:t>
            </a:r>
            <a:r>
              <a:rPr lang="es-ES" sz="1400" dirty="0" smtClean="0">
                <a:latin typeface="Corbel" panose="020B0503020204020204" pitchFamily="34" charset="0"/>
              </a:rPr>
              <a:t>Oro, siendo </a:t>
            </a:r>
            <a:r>
              <a:rPr lang="es-ES" sz="1400" dirty="0">
                <a:latin typeface="Corbel" panose="020B0503020204020204" pitchFamily="34" charset="0"/>
              </a:rPr>
              <a:t>la provincia del Guayas </a:t>
            </a:r>
            <a:r>
              <a:rPr lang="es-ES" sz="1400" dirty="0" smtClean="0">
                <a:latin typeface="Corbel" panose="020B0503020204020204" pitchFamily="34" charset="0"/>
              </a:rPr>
              <a:t>la </a:t>
            </a:r>
            <a:r>
              <a:rPr lang="es-ES" sz="1400" dirty="0">
                <a:latin typeface="Corbel" panose="020B0503020204020204" pitchFamily="34" charset="0"/>
              </a:rPr>
              <a:t>mejor zona para </a:t>
            </a:r>
            <a:r>
              <a:rPr lang="es-ES" sz="1400" dirty="0" smtClean="0">
                <a:latin typeface="Corbel" panose="020B0503020204020204" pitchFamily="34" charset="0"/>
              </a:rPr>
              <a:t>este </a:t>
            </a:r>
            <a:r>
              <a:rPr lang="es-ES" sz="1400" dirty="0">
                <a:latin typeface="Corbel" panose="020B0503020204020204" pitchFamily="34" charset="0"/>
              </a:rPr>
              <a:t>cultivo. 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70491" y="2542338"/>
            <a:ext cx="3706886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Corbel" panose="020B0503020204020204" pitchFamily="34" charset="0"/>
              </a:rPr>
              <a:t>La escases de semilla </a:t>
            </a:r>
            <a:r>
              <a:rPr lang="es-ES" sz="1400" dirty="0" smtClean="0">
                <a:latin typeface="Corbel" panose="020B0503020204020204" pitchFamily="34" charset="0"/>
              </a:rPr>
              <a:t>para los productores ocasiona </a:t>
            </a:r>
            <a:r>
              <a:rPr lang="es-ES" sz="1400" dirty="0">
                <a:latin typeface="Corbel" panose="020B0503020204020204" pitchFamily="34" charset="0"/>
              </a:rPr>
              <a:t>discontinuidad en el cumplimiento de los programas de producción, debido a la carencia de plantas en </a:t>
            </a:r>
            <a:r>
              <a:rPr lang="es-ES" sz="1400" dirty="0" smtClean="0">
                <a:latin typeface="Corbel" panose="020B0503020204020204" pitchFamily="34" charset="0"/>
              </a:rPr>
              <a:t>campo</a:t>
            </a:r>
            <a:r>
              <a:rPr lang="es-ES" sz="1400" dirty="0">
                <a:latin typeface="Corbel" panose="020B0503020204020204" pitchFamily="34" charset="0"/>
              </a:rPr>
              <a:t>, </a:t>
            </a:r>
            <a:r>
              <a:rPr lang="es-ES" sz="1400" dirty="0" smtClean="0">
                <a:latin typeface="Corbel" panose="020B0503020204020204" pitchFamily="34" charset="0"/>
              </a:rPr>
              <a:t>esto aumenta </a:t>
            </a:r>
            <a:r>
              <a:rPr lang="es-ES" sz="1400" dirty="0">
                <a:latin typeface="Corbel" panose="020B0503020204020204" pitchFamily="34" charset="0"/>
              </a:rPr>
              <a:t>los costos de producción.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45708" y="4544048"/>
            <a:ext cx="432706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Corbel" panose="020B0503020204020204" pitchFamily="34" charset="0"/>
              </a:rPr>
              <a:t>El principal rubro de egresos </a:t>
            </a:r>
            <a:r>
              <a:rPr lang="es-ES" sz="1400" dirty="0" smtClean="0">
                <a:latin typeface="Corbel" panose="020B0503020204020204" pitchFamily="34" charset="0"/>
              </a:rPr>
              <a:t> del </a:t>
            </a:r>
            <a:r>
              <a:rPr lang="es-ES" sz="1400" dirty="0">
                <a:latin typeface="Corbel" panose="020B0503020204020204" pitchFamily="34" charset="0"/>
              </a:rPr>
              <a:t>cultivo </a:t>
            </a:r>
            <a:r>
              <a:rPr lang="es-ES" sz="1400" dirty="0" smtClean="0">
                <a:latin typeface="Corbel" panose="020B0503020204020204" pitchFamily="34" charset="0"/>
              </a:rPr>
              <a:t>es </a:t>
            </a:r>
            <a:r>
              <a:rPr lang="es-ES" sz="1400" dirty="0">
                <a:latin typeface="Corbel" panose="020B0503020204020204" pitchFamily="34" charset="0"/>
              </a:rPr>
              <a:t>el material de siembra, </a:t>
            </a:r>
            <a:r>
              <a:rPr lang="es-ES" sz="1400" dirty="0" smtClean="0">
                <a:latin typeface="Corbel" panose="020B0503020204020204" pitchFamily="34" charset="0"/>
              </a:rPr>
              <a:t>es </a:t>
            </a:r>
            <a:r>
              <a:rPr lang="es-ES" sz="1400" dirty="0">
                <a:latin typeface="Corbel" panose="020B0503020204020204" pitchFamily="34" charset="0"/>
              </a:rPr>
              <a:t>el 40% del costo total de inversión por Ha. La falta de capacitación </a:t>
            </a:r>
            <a:r>
              <a:rPr lang="es-ES" sz="1400" dirty="0" smtClean="0">
                <a:latin typeface="Corbel" panose="020B0503020204020204" pitchFamily="34" charset="0"/>
              </a:rPr>
              <a:t>en la </a:t>
            </a:r>
            <a:r>
              <a:rPr lang="es-ES" sz="1400" dirty="0">
                <a:latin typeface="Corbel" panose="020B0503020204020204" pitchFamily="34" charset="0"/>
              </a:rPr>
              <a:t>aplicación de hormonas reguladoras de crecimiento, control fitosanitario y </a:t>
            </a:r>
            <a:r>
              <a:rPr lang="es-ES" sz="1400" dirty="0" smtClean="0">
                <a:latin typeface="Corbel" panose="020B0503020204020204" pitchFamily="34" charset="0"/>
              </a:rPr>
              <a:t>bajo manejo </a:t>
            </a:r>
            <a:r>
              <a:rPr lang="es-ES" sz="1400" dirty="0">
                <a:latin typeface="Corbel" panose="020B0503020204020204" pitchFamily="34" charset="0"/>
              </a:rPr>
              <a:t>nutricional prolonga el tiempo de producción de plantas en  vivero.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9" name="Flecha curvada hacia abajo 8"/>
          <p:cNvSpPr/>
          <p:nvPr/>
        </p:nvSpPr>
        <p:spPr>
          <a:xfrm rot="1331772">
            <a:off x="5071435" y="1160397"/>
            <a:ext cx="2196309" cy="6981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echa curvada hacia la izquierda 9"/>
          <p:cNvSpPr/>
          <p:nvPr/>
        </p:nvSpPr>
        <p:spPr>
          <a:xfrm rot="2110301">
            <a:off x="7928973" y="4237423"/>
            <a:ext cx="792090" cy="186847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hile ahora compra más piña, pero cultivo decae | Ecuador | Noticias | El  Univer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15" y="341881"/>
            <a:ext cx="2698500" cy="1764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Valle ve nacer un nuevo y poderoso negocio agríco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0" y="3545664"/>
            <a:ext cx="2657253" cy="1996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 on paisaje de México lindo y queri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59" y="4544048"/>
            <a:ext cx="2967546" cy="2247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8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7790" y="1812859"/>
            <a:ext cx="8596668" cy="3880773"/>
          </a:xfrm>
        </p:spPr>
        <p:txBody>
          <a:bodyPr/>
          <a:lstStyle/>
          <a:p>
            <a:r>
              <a:rPr lang="es-ES" dirty="0"/>
              <a:t>Se recomienda el uso del producto </a:t>
            </a:r>
            <a:r>
              <a:rPr lang="es-ES" dirty="0" err="1"/>
              <a:t>Cytokin</a:t>
            </a:r>
            <a:r>
              <a:rPr lang="es-ES" dirty="0"/>
              <a:t> en una dosis de 1,6 cc/L de agua, esto permite incrementar en forma directa la altura y peso en los puyones de piña, obteniendo un excelente material de siembra. </a:t>
            </a:r>
          </a:p>
          <a:p>
            <a:r>
              <a:rPr lang="es-ES" dirty="0"/>
              <a:t>La labor de recolección de puyones debe realizar una persona capacitada para evitar pérdidas económicas y garantizar al productor una cosecha exitosa. </a:t>
            </a:r>
          </a:p>
          <a:p>
            <a:r>
              <a:rPr lang="es-ES" dirty="0" smtClean="0"/>
              <a:t>Para la </a:t>
            </a:r>
            <a:r>
              <a:rPr lang="es-ES" dirty="0"/>
              <a:t>obtención de hijuelos de calidad es recomendable seguir un adecuado plan de fertilización, realizar </a:t>
            </a:r>
            <a:r>
              <a:rPr lang="es-ES" dirty="0" err="1"/>
              <a:t>monitoreos</a:t>
            </a:r>
            <a:r>
              <a:rPr lang="es-ES" dirty="0"/>
              <a:t> continuos de manejo de plagas y </a:t>
            </a:r>
            <a:r>
              <a:rPr lang="es-ES" dirty="0" smtClean="0"/>
              <a:t>enfermedades. </a:t>
            </a:r>
            <a:endParaRPr lang="es-ES" dirty="0"/>
          </a:p>
          <a:p>
            <a:r>
              <a:rPr lang="es-ES" dirty="0"/>
              <a:t>Evitar dosis altas de fitohormonas en la producción de puyones de piña para reducir efectos adversos en las plantas.</a:t>
            </a:r>
          </a:p>
        </p:txBody>
      </p:sp>
    </p:spTree>
    <p:extLst>
      <p:ext uri="{BB962C8B-B14F-4D97-AF65-F5344CB8AC3E}">
        <p14:creationId xmlns:p14="http://schemas.microsoft.com/office/powerpoint/2010/main" val="1525757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9305" y="1968321"/>
            <a:ext cx="8596668" cy="488967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7628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56069" y="1245717"/>
            <a:ext cx="8780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MÉTODOLOGIA</a:t>
            </a:r>
            <a:endParaRPr lang="en-US" sz="9600" dirty="0"/>
          </a:p>
        </p:txBody>
      </p:sp>
      <p:pic>
        <p:nvPicPr>
          <p:cNvPr id="3074" name="Picture 2" descr="Científicos del INIFAP desarrollan mejoras en el cultivo de la pi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34" y="4144397"/>
            <a:ext cx="2999918" cy="2156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El cultivo de piña es una alternativa agrícola : Noticias SANTO DOMINGO :  La Hora Noticias de Ecuador, sus provincias y el mun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0" r="35966"/>
          <a:stretch/>
        </p:blipFill>
        <p:spPr bwMode="auto">
          <a:xfrm>
            <a:off x="6020798" y="4246459"/>
            <a:ext cx="3031761" cy="205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076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957" y="374470"/>
            <a:ext cx="8596668" cy="644434"/>
          </a:xfrm>
        </p:spPr>
        <p:txBody>
          <a:bodyPr>
            <a:noAutofit/>
          </a:bodyPr>
          <a:lstStyle/>
          <a:p>
            <a:r>
              <a:rPr lang="es-EC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Ubicación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21.jpeg"/>
          <p:cNvPicPr/>
          <p:nvPr/>
        </p:nvPicPr>
        <p:blipFill rotWithShape="1">
          <a:blip r:embed="rId2" cstate="print"/>
          <a:srcRect t="4336"/>
          <a:stretch/>
        </p:blipFill>
        <p:spPr bwMode="auto">
          <a:xfrm>
            <a:off x="4609909" y="1207236"/>
            <a:ext cx="6754777" cy="5023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35478" y="1774392"/>
            <a:ext cx="3274819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Corbel" panose="020B0503020204020204" pitchFamily="34" charset="0"/>
              </a:rPr>
              <a:t>La investigación se realizó en la provincia de Santo Domingo de los Tsáchilas, cantón Santo Domingo, vía a la Concordia km 29 del margen izquierdo. </a:t>
            </a:r>
          </a:p>
          <a:p>
            <a:pPr algn="just"/>
            <a:endParaRPr lang="es-ES" sz="1600" dirty="0">
              <a:latin typeface="Corbel" panose="020B0503020204020204" pitchFamily="34" charset="0"/>
            </a:endParaRPr>
          </a:p>
          <a:p>
            <a:pPr algn="just"/>
            <a:r>
              <a:rPr lang="es-ES" sz="1600" dirty="0">
                <a:latin typeface="Corbel" panose="020B0503020204020204" pitchFamily="34" charset="0"/>
              </a:rPr>
              <a:t>Coordenadas UTM: S: 0°04'25.6 y O: 79°19'35.6</a:t>
            </a:r>
            <a:endParaRPr lang="en-US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4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391" y="387531"/>
            <a:ext cx="8596668" cy="735874"/>
          </a:xfrm>
        </p:spPr>
        <p:txBody>
          <a:bodyPr/>
          <a:lstStyle/>
          <a:p>
            <a:r>
              <a:rPr lang="es-EC" b="1" dirty="0"/>
              <a:t>Diseño Experimental</a:t>
            </a:r>
            <a:endParaRPr lang="en-US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B3799C5-42CF-40F4-8D02-8D1FB92C771E}"/>
              </a:ext>
            </a:extLst>
          </p:cNvPr>
          <p:cNvSpPr txBox="1"/>
          <p:nvPr/>
        </p:nvSpPr>
        <p:spPr>
          <a:xfrm>
            <a:off x="669369" y="1491627"/>
            <a:ext cx="46685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2"/>
                </a:solidFill>
              </a:rPr>
              <a:t>Factores a probar:</a:t>
            </a:r>
          </a:p>
          <a:p>
            <a:r>
              <a:rPr lang="es-EC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Citoquininas</a:t>
            </a:r>
            <a:r>
              <a:rPr lang="es-EC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Tratamientos a comparar:</a:t>
            </a:r>
          </a:p>
          <a:p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T1: Testigo</a:t>
            </a:r>
          </a:p>
          <a:p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T2: CITOKIN 0,8 cc/L de agua</a:t>
            </a:r>
          </a:p>
          <a:p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T3: CITOKIN 1,6 cc/L de agua</a:t>
            </a:r>
          </a:p>
          <a:p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T4: CITOKIN 2,4 cc/L de agua</a:t>
            </a:r>
          </a:p>
          <a:p>
            <a:pPr algn="r"/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8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Tipo de diseño:</a:t>
            </a:r>
          </a:p>
          <a:p>
            <a:r>
              <a:rPr lang="es-EC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Diseño completamente aleatorizado (DCA)</a:t>
            </a:r>
          </a:p>
          <a:p>
            <a:endParaRPr lang="es-EC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Observaciones:</a:t>
            </a:r>
          </a:p>
          <a:p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Cuatro</a:t>
            </a: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repeticiones en cada tratamiento </a:t>
            </a:r>
            <a:endParaRPr lang="es-EC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5991073" y="1728434"/>
            <a:ext cx="4028139" cy="2308324"/>
          </a:xfrm>
          <a:prstGeom prst="rect">
            <a:avLst/>
          </a:prstGeom>
          <a:solidFill>
            <a:srgbClr val="CCCCFF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N° de tratamientos: 4</a:t>
            </a:r>
          </a:p>
          <a:p>
            <a:r>
              <a:rPr lang="es-ES" dirty="0"/>
              <a:t>N° de repeticiones: 4</a:t>
            </a:r>
          </a:p>
          <a:p>
            <a:r>
              <a:rPr lang="es-ES" dirty="0"/>
              <a:t>N° de UE: 16</a:t>
            </a:r>
          </a:p>
          <a:p>
            <a:r>
              <a:rPr lang="es-ES" dirty="0"/>
              <a:t>Plantas por cada repetición: 50</a:t>
            </a:r>
          </a:p>
          <a:p>
            <a:r>
              <a:rPr lang="es-ES" dirty="0"/>
              <a:t>N° plantas experimentales: 800 </a:t>
            </a:r>
          </a:p>
          <a:p>
            <a:r>
              <a:rPr lang="es-ES" dirty="0"/>
              <a:t>Separación entre tratamientos: 0,70 </a:t>
            </a:r>
          </a:p>
          <a:p>
            <a:r>
              <a:rPr lang="es-ES" dirty="0"/>
              <a:t>Separación entre repeticiones: 0,70</a:t>
            </a:r>
          </a:p>
          <a:p>
            <a:r>
              <a:rPr lang="es-ES" dirty="0"/>
              <a:t>Área total del ensayo: 202,8 m2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847381" y="1241253"/>
            <a:ext cx="283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2"/>
                </a:solidFill>
              </a:rPr>
              <a:t>Características de las UE</a:t>
            </a:r>
          </a:p>
        </p:txBody>
      </p:sp>
    </p:spTree>
    <p:extLst>
      <p:ext uri="{BB962C8B-B14F-4D97-AF65-F5344CB8AC3E}">
        <p14:creationId xmlns:p14="http://schemas.microsoft.com/office/powerpoint/2010/main" val="274661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612C126-C35D-4F9F-BB84-6403009FB544}"/>
              </a:ext>
            </a:extLst>
          </p:cNvPr>
          <p:cNvSpPr txBox="1"/>
          <p:nvPr/>
        </p:nvSpPr>
        <p:spPr>
          <a:xfrm>
            <a:off x="470737" y="4458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Esquema de análisis de varianza</a:t>
            </a:r>
            <a:endParaRPr lang="es-EC" b="1" dirty="0"/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48" y="1033377"/>
            <a:ext cx="5363323" cy="229774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88573" y="3767569"/>
            <a:ext cx="2103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Análisis Funcional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88573" y="4388681"/>
            <a:ext cx="3509553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Se </a:t>
            </a:r>
            <a:r>
              <a:rPr lang="es-ES" sz="1600" dirty="0">
                <a:latin typeface="Corbel" panose="020B0503020204020204" pitchFamily="34" charset="0"/>
                <a:ea typeface="Times New Roman" panose="02020603050405020304" pitchFamily="18" charset="0"/>
              </a:rPr>
              <a:t>realizó la Prueba de </a:t>
            </a:r>
            <a:r>
              <a:rPr lang="es-ES" sz="1600" dirty="0" err="1">
                <a:latin typeface="Corbel" panose="020B0503020204020204" pitchFamily="34" charset="0"/>
                <a:ea typeface="Times New Roman" panose="02020603050405020304" pitchFamily="18" charset="0"/>
              </a:rPr>
              <a:t>Tukey</a:t>
            </a:r>
            <a:r>
              <a:rPr lang="es-ES" sz="1600" dirty="0">
                <a:latin typeface="Corbel" panose="020B0503020204020204" pitchFamily="34" charset="0"/>
                <a:ea typeface="Times New Roman" panose="02020603050405020304" pitchFamily="18" charset="0"/>
              </a:rPr>
              <a:t> a un nivel de significancia del 0,05%: polinomios ortogonales lineal, cuadrática, cubica y finalmente comparación ortogonal entre testigo vs resto de tratamientos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658506" y="3582903"/>
            <a:ext cx="22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Análisis Económico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670002" y="4265570"/>
            <a:ext cx="442758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Corbel" panose="020B0503020204020204" pitchFamily="34" charset="0"/>
              </a:rPr>
              <a:t>El costo de establecimiento del proyecto se lo determinó llevando un registro de </a:t>
            </a:r>
            <a:r>
              <a:rPr lang="es-ES" sz="1600" dirty="0" smtClean="0">
                <a:latin typeface="Corbel" panose="020B0503020204020204" pitchFamily="34" charset="0"/>
              </a:rPr>
              <a:t>gastos efectuados, su uso el </a:t>
            </a:r>
            <a:r>
              <a:rPr lang="es-ES" sz="1600" dirty="0">
                <a:latin typeface="Corbel" panose="020B0503020204020204" pitchFamily="34" charset="0"/>
              </a:rPr>
              <a:t>modelo Costo-Beneficio </a:t>
            </a:r>
            <a:r>
              <a:rPr lang="es-ES" sz="1600" dirty="0" smtClean="0">
                <a:latin typeface="Corbel" panose="020B0503020204020204" pitchFamily="34" charset="0"/>
              </a:rPr>
              <a:t> considerando </a:t>
            </a:r>
            <a:r>
              <a:rPr lang="es-ES" sz="1600" dirty="0">
                <a:latin typeface="Corbel" panose="020B0503020204020204" pitchFamily="34" charset="0"/>
              </a:rPr>
              <a:t>costos fijos y variables, obteniendo </a:t>
            </a:r>
            <a:r>
              <a:rPr lang="es-ES" sz="1600" dirty="0" smtClean="0">
                <a:latin typeface="Corbel" panose="020B0503020204020204" pitchFamily="34" charset="0"/>
              </a:rPr>
              <a:t>el costo </a:t>
            </a:r>
            <a:r>
              <a:rPr lang="es-ES" sz="1600" dirty="0">
                <a:latin typeface="Corbel" panose="020B0503020204020204" pitchFamily="34" charset="0"/>
              </a:rPr>
              <a:t>total y finalmente se determinó el tratamiento más rentable.</a:t>
            </a:r>
            <a:endParaRPr lang="en-US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6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69966"/>
            <a:ext cx="8596668" cy="631371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/>
              <a:t>Variables Evaluadas</a:t>
            </a:r>
            <a:endParaRPr lang="en-US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337701" y="1132058"/>
            <a:ext cx="2416629" cy="69233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Número de hijuelos por planta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808208" y="2734490"/>
            <a:ext cx="2566608" cy="69233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Longitud del hijuelo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491205" y="4237023"/>
            <a:ext cx="2566608" cy="69233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Peso de los hijuelos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288109" y="5606138"/>
            <a:ext cx="2566608" cy="69233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Análisis económico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417147" y="1428876"/>
            <a:ext cx="518159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Corbel" panose="020B0503020204020204" pitchFamily="34" charset="0"/>
              </a:rPr>
              <a:t>A los 45 </a:t>
            </a:r>
            <a:r>
              <a:rPr lang="es-ES" sz="1600" dirty="0">
                <a:latin typeface="Corbel" panose="020B0503020204020204" pitchFamily="34" charset="0"/>
              </a:rPr>
              <a:t>días de la 1era aplicación del </a:t>
            </a:r>
            <a:r>
              <a:rPr lang="es-ES" sz="1600" dirty="0" err="1">
                <a:latin typeface="Corbel" panose="020B0503020204020204" pitchFamily="34" charset="0"/>
              </a:rPr>
              <a:t>fitorregulador</a:t>
            </a:r>
            <a:r>
              <a:rPr lang="es-ES" sz="1600" dirty="0">
                <a:latin typeface="Corbel" panose="020B0503020204020204" pitchFamily="34" charset="0"/>
              </a:rPr>
              <a:t>, se extrajo los hijuelos y se </a:t>
            </a:r>
            <a:r>
              <a:rPr lang="es-ES" sz="1600" dirty="0" smtClean="0">
                <a:latin typeface="Corbel" panose="020B0503020204020204" pitchFamily="34" charset="0"/>
              </a:rPr>
              <a:t>contó la </a:t>
            </a:r>
            <a:r>
              <a:rPr lang="es-ES" sz="1600" dirty="0">
                <a:latin typeface="Corbel" panose="020B0503020204020204" pitchFamily="34" charset="0"/>
              </a:rPr>
              <a:t>cantidad total obtenida por cada uno de los tratamientos</a:t>
            </a:r>
            <a:r>
              <a:rPr lang="es-ES" sz="1600" dirty="0" smtClean="0">
                <a:latin typeface="Corbel" panose="020B0503020204020204" pitchFamily="34" charset="0"/>
              </a:rPr>
              <a:t>, se lo hizo </a:t>
            </a:r>
            <a:r>
              <a:rPr lang="es-ES" sz="1600" dirty="0">
                <a:latin typeface="Corbel" panose="020B0503020204020204" pitchFamily="34" charset="0"/>
              </a:rPr>
              <a:t>cada mes.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2851696" y="1546132"/>
            <a:ext cx="468084" cy="287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4236095" y="3011322"/>
            <a:ext cx="48034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Corbel" panose="020B0503020204020204" pitchFamily="34" charset="0"/>
              </a:rPr>
              <a:t>Se escogió al azar 15 hijuelos por </a:t>
            </a:r>
            <a:r>
              <a:rPr lang="es-ES" sz="1600" dirty="0" smtClean="0">
                <a:latin typeface="Corbel" panose="020B0503020204020204" pitchFamily="34" charset="0"/>
              </a:rPr>
              <a:t>UE</a:t>
            </a:r>
            <a:r>
              <a:rPr lang="es-ES" sz="1600" dirty="0">
                <a:latin typeface="Corbel" panose="020B0503020204020204" pitchFamily="34" charset="0"/>
              </a:rPr>
              <a:t>, se midió el largo de cada uno iniciando desde la base hasta la punta de la hoja más larga.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3571413" y="3080655"/>
            <a:ext cx="468084" cy="287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5564151" y="5475308"/>
            <a:ext cx="480340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Corbel" panose="020B0503020204020204" pitchFamily="34" charset="0"/>
              </a:rPr>
              <a:t>Se llevó </a:t>
            </a:r>
            <a:r>
              <a:rPr lang="es-ES" sz="1600" dirty="0" smtClean="0">
                <a:latin typeface="Corbel" panose="020B0503020204020204" pitchFamily="34" charset="0"/>
              </a:rPr>
              <a:t>el </a:t>
            </a:r>
            <a:r>
              <a:rPr lang="es-ES" sz="1600" dirty="0">
                <a:latin typeface="Corbel" panose="020B0503020204020204" pitchFamily="34" charset="0"/>
              </a:rPr>
              <a:t>registro de los gastos generados y por medio del modelo Costo-Beneficio se tomó en cuenta los costos variables y fijos, para obtener un costo </a:t>
            </a:r>
            <a:r>
              <a:rPr lang="es-ES" sz="1600" dirty="0" smtClean="0">
                <a:latin typeface="Corbel" panose="020B0503020204020204" pitchFamily="34" charset="0"/>
              </a:rPr>
              <a:t>total,  </a:t>
            </a:r>
            <a:r>
              <a:rPr lang="es-ES" sz="1600" dirty="0" err="1" smtClean="0">
                <a:latin typeface="Corbel" panose="020B0503020204020204" pitchFamily="34" charset="0"/>
              </a:rPr>
              <a:t>identificandose</a:t>
            </a:r>
            <a:r>
              <a:rPr lang="es-ES" sz="1600" dirty="0" smtClean="0">
                <a:latin typeface="Corbel" panose="020B0503020204020204" pitchFamily="34" charset="0"/>
              </a:rPr>
              <a:t> </a:t>
            </a:r>
            <a:r>
              <a:rPr lang="es-ES" sz="1600" dirty="0">
                <a:latin typeface="Corbel" panose="020B0503020204020204" pitchFamily="34" charset="0"/>
              </a:rPr>
              <a:t>el tratamiento más rentable..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854717" y="4390584"/>
            <a:ext cx="480340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Corbel" panose="020B0503020204020204" pitchFamily="34" charset="0"/>
              </a:rPr>
              <a:t>Se </a:t>
            </a:r>
            <a:r>
              <a:rPr lang="es-ES" sz="1600" dirty="0" smtClean="0">
                <a:latin typeface="Corbel" panose="020B0503020204020204" pitchFamily="34" charset="0"/>
              </a:rPr>
              <a:t>considero el </a:t>
            </a:r>
            <a:r>
              <a:rPr lang="es-ES" sz="1600" dirty="0">
                <a:latin typeface="Corbel" panose="020B0503020204020204" pitchFamily="34" charset="0"/>
              </a:rPr>
              <a:t>peso de </a:t>
            </a:r>
            <a:r>
              <a:rPr lang="es-ES" sz="1600" dirty="0" smtClean="0">
                <a:latin typeface="Corbel" panose="020B0503020204020204" pitchFamily="34" charset="0"/>
              </a:rPr>
              <a:t>15 </a:t>
            </a:r>
            <a:r>
              <a:rPr lang="es-ES" sz="1600" dirty="0">
                <a:latin typeface="Corbel" panose="020B0503020204020204" pitchFamily="34" charset="0"/>
              </a:rPr>
              <a:t>hijuelos mencionados anteriormente, </a:t>
            </a:r>
            <a:r>
              <a:rPr lang="es-ES" sz="1600" dirty="0" smtClean="0">
                <a:latin typeface="Corbel" panose="020B0503020204020204" pitchFamily="34" charset="0"/>
              </a:rPr>
              <a:t>utilizándose una </a:t>
            </a:r>
            <a:r>
              <a:rPr lang="es-ES" sz="1600" dirty="0">
                <a:latin typeface="Corbel" panose="020B0503020204020204" pitchFamily="34" charset="0"/>
              </a:rPr>
              <a:t>balanza </a:t>
            </a:r>
            <a:r>
              <a:rPr lang="es-ES" sz="1600" dirty="0" err="1">
                <a:latin typeface="Corbel" panose="020B0503020204020204" pitchFamily="34" charset="0"/>
              </a:rPr>
              <a:t>gramera</a:t>
            </a:r>
            <a:r>
              <a:rPr lang="es-ES" sz="1600" dirty="0">
                <a:latin typeface="Corbel" panose="020B0503020204020204" pitchFamily="34" charset="0"/>
              </a:rPr>
              <a:t>.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4236095" y="4495230"/>
            <a:ext cx="468084" cy="287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echa derecha 15"/>
          <p:cNvSpPr/>
          <p:nvPr/>
        </p:nvSpPr>
        <p:spPr>
          <a:xfrm>
            <a:off x="5004592" y="5808458"/>
            <a:ext cx="468084" cy="287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6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156" y="19747"/>
            <a:ext cx="10055550" cy="1320800"/>
          </a:xfrm>
        </p:spPr>
        <p:txBody>
          <a:bodyPr>
            <a:normAutofit/>
          </a:bodyPr>
          <a:lstStyle/>
          <a:p>
            <a:r>
              <a:rPr lang="en-US" sz="3200" dirty="0" err="1"/>
              <a:t>Métodos</a:t>
            </a:r>
            <a:r>
              <a:rPr lang="en-US" sz="3200" dirty="0"/>
              <a:t> </a:t>
            </a:r>
            <a:r>
              <a:rPr lang="en-US" sz="3200" dirty="0" err="1"/>
              <a:t>Específicos</a:t>
            </a:r>
            <a:r>
              <a:rPr lang="en-US" sz="3200" dirty="0"/>
              <a:t> de </a:t>
            </a:r>
            <a:r>
              <a:rPr lang="en-US" sz="3200" dirty="0" err="1"/>
              <a:t>Manejo</a:t>
            </a:r>
            <a:r>
              <a:rPr lang="en-US" sz="3200" dirty="0"/>
              <a:t> del </a:t>
            </a:r>
            <a:r>
              <a:rPr lang="en-US" sz="3200" dirty="0" err="1"/>
              <a:t>Experimento</a:t>
            </a:r>
            <a:endParaRPr lang="en-US" sz="3200" dirty="0"/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67" y="1550616"/>
            <a:ext cx="3152613" cy="2230766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42156" y="798351"/>
            <a:ext cx="1581251" cy="5421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Instalación</a:t>
            </a:r>
            <a:r>
              <a:rPr lang="en-US" sz="1600" dirty="0">
                <a:solidFill>
                  <a:schemeClr val="tx1"/>
                </a:solidFill>
              </a:rPr>
              <a:t> del </a:t>
            </a:r>
            <a:r>
              <a:rPr lang="en-US" sz="1600" dirty="0" err="1">
                <a:solidFill>
                  <a:schemeClr val="tx1"/>
                </a:solidFill>
              </a:rPr>
              <a:t>proyecto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9" y="1550616"/>
            <a:ext cx="4035751" cy="2230766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81" y="1550616"/>
            <a:ext cx="4019462" cy="2150663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4628346" y="798351"/>
            <a:ext cx="1581251" cy="5421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Control </a:t>
            </a:r>
            <a:r>
              <a:rPr lang="en-US" sz="1600" dirty="0" err="1">
                <a:solidFill>
                  <a:schemeClr val="tx1"/>
                </a:solidFill>
              </a:rPr>
              <a:t>fitosanitario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7868992" y="798351"/>
            <a:ext cx="1738481" cy="5421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Establecimiento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parcelas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42155" y="3991451"/>
            <a:ext cx="1581251" cy="5421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Manejo</a:t>
            </a:r>
            <a:r>
              <a:rPr lang="en-US" sz="1600" dirty="0">
                <a:solidFill>
                  <a:schemeClr val="tx1"/>
                </a:solidFill>
              </a:rPr>
              <a:t> del </a:t>
            </a:r>
            <a:r>
              <a:rPr lang="en-US" sz="1600" dirty="0" err="1">
                <a:solidFill>
                  <a:schemeClr val="tx1"/>
                </a:solidFill>
              </a:rPr>
              <a:t>lote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semillero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4" name="Imagen 13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88" y="3991451"/>
            <a:ext cx="3609812" cy="2695146"/>
          </a:xfrm>
          <a:prstGeom prst="rect">
            <a:avLst/>
          </a:prstGeom>
        </p:spPr>
      </p:pic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73" y="3991451"/>
            <a:ext cx="4772691" cy="26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6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37701" y="333569"/>
            <a:ext cx="1851707" cy="6323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Supervición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de campo</a:t>
            </a:r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1" y="1184856"/>
            <a:ext cx="4305901" cy="2642746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5860591" y="333569"/>
            <a:ext cx="1851707" cy="6323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Frecuencia</a:t>
            </a:r>
            <a:r>
              <a:rPr lang="en-US" sz="1600" dirty="0">
                <a:solidFill>
                  <a:schemeClr val="tx1"/>
                </a:solidFill>
              </a:rPr>
              <a:t> del </a:t>
            </a:r>
            <a:r>
              <a:rPr lang="en-US" sz="1600" dirty="0" err="1">
                <a:solidFill>
                  <a:schemeClr val="tx1"/>
                </a:solidFill>
              </a:rPr>
              <a:t>deshije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94" y="1313645"/>
            <a:ext cx="3046094" cy="2086378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93" y="3870809"/>
            <a:ext cx="3644018" cy="2785824"/>
          </a:xfrm>
          <a:prstGeom prst="rect">
            <a:avLst/>
          </a:prstGeom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1" y="4312380"/>
            <a:ext cx="3455715" cy="2161074"/>
          </a:xfrm>
          <a:prstGeom prst="rect">
            <a:avLst/>
          </a:prstGeom>
        </p:spPr>
      </p:pic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26" y="2606826"/>
            <a:ext cx="2723482" cy="27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459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1029</Words>
  <Application>Microsoft Office PowerPoint</Application>
  <PresentationFormat>Panorámica</PresentationFormat>
  <Paragraphs>91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Corbel</vt:lpstr>
      <vt:lpstr>Times New Roman</vt:lpstr>
      <vt:lpstr>Trebuchet MS</vt:lpstr>
      <vt:lpstr>Wingdings 3</vt:lpstr>
      <vt:lpstr>Faceta</vt:lpstr>
      <vt:lpstr>Aplicación de citoquinas para la emisión de hijuelos de piña en la zona Santo Domingo de los Tsáchilas -Valle Hermoso</vt:lpstr>
      <vt:lpstr>INTRODUCCIÓN</vt:lpstr>
      <vt:lpstr>Presentación de PowerPoint</vt:lpstr>
      <vt:lpstr>Ubicación</vt:lpstr>
      <vt:lpstr>Diseño Experimental</vt:lpstr>
      <vt:lpstr>Presentación de PowerPoint</vt:lpstr>
      <vt:lpstr>Variables Evaluadas</vt:lpstr>
      <vt:lpstr>Métodos Específicos de Manejo del Experimento</vt:lpstr>
      <vt:lpstr>Presentación de PowerPoint</vt:lpstr>
      <vt:lpstr>RESULTADOS Y DISCUSIONES</vt:lpstr>
      <vt:lpstr>Número de Hijuelos por Planta</vt:lpstr>
      <vt:lpstr>Longitud del Hijuelo (cm)</vt:lpstr>
      <vt:lpstr>Presentación de PowerPoint</vt:lpstr>
      <vt:lpstr>Peso de los Hijuelos (g) </vt:lpstr>
      <vt:lpstr>Presentación de PowerPoint</vt:lpstr>
      <vt:lpstr>Presentación de PowerPoint</vt:lpstr>
      <vt:lpstr>Presentación de PowerPoint</vt:lpstr>
      <vt:lpstr>Análisis Económico </vt:lpstr>
      <vt:lpstr>CONCLUSIONES</vt:lpstr>
      <vt:lpstr>RECOMENDACIONES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Aplicación de citoquinas para la emisión de hijuelos de piña en la zona Santo Domingo de los Tsáchilas -Valle Hermoso</dc:title>
  <dc:creator>pc</dc:creator>
  <cp:lastModifiedBy>User</cp:lastModifiedBy>
  <cp:revision>19</cp:revision>
  <dcterms:created xsi:type="dcterms:W3CDTF">2021-08-19T04:44:37Z</dcterms:created>
  <dcterms:modified xsi:type="dcterms:W3CDTF">2021-08-31T16:59:30Z</dcterms:modified>
</cp:coreProperties>
</file>