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2" r:id="rId4"/>
  </p:sldMasterIdLst>
  <p:notesMasterIdLst>
    <p:notesMasterId r:id="rId25"/>
  </p:notesMasterIdLst>
  <p:handoutMasterIdLst>
    <p:handoutMasterId r:id="rId26"/>
  </p:handoutMasterIdLst>
  <p:sldIdLst>
    <p:sldId id="256" r:id="rId5"/>
    <p:sldId id="266" r:id="rId6"/>
    <p:sldId id="267" r:id="rId7"/>
    <p:sldId id="268" r:id="rId8"/>
    <p:sldId id="269" r:id="rId9"/>
    <p:sldId id="270" r:id="rId10"/>
    <p:sldId id="271" r:id="rId11"/>
    <p:sldId id="272" r:id="rId12"/>
    <p:sldId id="273" r:id="rId13"/>
    <p:sldId id="275" r:id="rId14"/>
    <p:sldId id="274" r:id="rId15"/>
    <p:sldId id="276" r:id="rId16"/>
    <p:sldId id="277" r:id="rId17"/>
    <p:sldId id="278" r:id="rId18"/>
    <p:sldId id="279" r:id="rId19"/>
    <p:sldId id="280" r:id="rId20"/>
    <p:sldId id="281" r:id="rId21"/>
    <p:sldId id="282" r:id="rId22"/>
    <p:sldId id="283" r:id="rId23"/>
    <p:sldId id="284" r:id="rId24"/>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7030A0"/>
    <a:srgbClr val="00B0F0"/>
    <a:srgbClr val="0070C0"/>
    <a:srgbClr val="37C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415" autoAdjust="0"/>
  </p:normalViewPr>
  <p:slideViewPr>
    <p:cSldViewPr snapToGrid="0" showGuides="1">
      <p:cViewPr varScale="1">
        <p:scale>
          <a:sx n="73" d="100"/>
          <a:sy n="73" d="100"/>
        </p:scale>
        <p:origin x="618" y="54"/>
      </p:cViewPr>
      <p:guideLst>
        <p:guide orient="horz" pos="2160"/>
        <p:guide pos="3840"/>
      </p:guideLst>
    </p:cSldViewPr>
  </p:slideViewPr>
  <p:notesTextViewPr>
    <p:cViewPr>
      <p:scale>
        <a:sx n="1" d="1"/>
        <a:sy n="1" d="1"/>
      </p:scale>
      <p:origin x="0" y="0"/>
    </p:cViewPr>
  </p:notesTextViewPr>
  <p:sorterViewPr>
    <p:cViewPr>
      <p:scale>
        <a:sx n="114" d="100"/>
        <a:sy n="114" d="100"/>
      </p:scale>
      <p:origin x="0" y="-1476"/>
    </p:cViewPr>
  </p:sorterViewPr>
  <p:notesViewPr>
    <p:cSldViewPr snapToGrid="0" showGuides="1">
      <p:cViewPr>
        <p:scale>
          <a:sx n="100" d="100"/>
          <a:sy n="100"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VICTOR\Downloads\REGISTRO%20DE%20CAMPO%20CUYES%2011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VICTOR\Downloads\REGISTRO%20DE%20CAMPO%20CUYES%2011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VICTOR\Downloads\REGISTRO%20DE%20CAMPO%20CUYES%2011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VICTOR\Downloads\REGISTRO%20DE%20CAMPO%20CUYES%20111.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VICTOR\Downloads\REGISTRO%20DE%20CAMPO%20CUYES%2011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'DESARROLLO DEL PESO '!$L$5</c:f>
              <c:strCache>
                <c:ptCount val="1"/>
                <c:pt idx="0">
                  <c:v>T1 (Solo alfalfa)</c:v>
                </c:pt>
              </c:strCache>
            </c:strRef>
          </c:tx>
          <c:spPr>
            <a:ln w="28575" cap="rnd">
              <a:solidFill>
                <a:schemeClr val="accent1"/>
              </a:solidFill>
              <a:round/>
            </a:ln>
            <a:effectLst/>
          </c:spPr>
          <c:marker>
            <c:symbol val="none"/>
          </c:marker>
          <c:cat>
            <c:strRef>
              <c:f>'DESARROLLO DEL PESO '!$M$4:$S$4</c:f>
              <c:strCache>
                <c:ptCount val="7"/>
                <c:pt idx="0">
                  <c:v>Semana 0</c:v>
                </c:pt>
                <c:pt idx="1">
                  <c:v>Semana 1</c:v>
                </c:pt>
                <c:pt idx="2">
                  <c:v>Semana 2</c:v>
                </c:pt>
                <c:pt idx="3">
                  <c:v>Semana 3</c:v>
                </c:pt>
                <c:pt idx="4">
                  <c:v>Semana 4</c:v>
                </c:pt>
                <c:pt idx="5">
                  <c:v>Semana 5</c:v>
                </c:pt>
                <c:pt idx="6">
                  <c:v>Semana 6</c:v>
                </c:pt>
              </c:strCache>
            </c:strRef>
          </c:cat>
          <c:val>
            <c:numRef>
              <c:f>'DESARROLLO DEL PESO '!$M$5:$S$5</c:f>
              <c:numCache>
                <c:formatCode>0.00</c:formatCode>
                <c:ptCount val="7"/>
                <c:pt idx="0">
                  <c:v>257.5</c:v>
                </c:pt>
                <c:pt idx="1">
                  <c:v>295.71428571428572</c:v>
                </c:pt>
                <c:pt idx="2">
                  <c:v>333.33333333333331</c:v>
                </c:pt>
                <c:pt idx="3">
                  <c:v>381.66666666666669</c:v>
                </c:pt>
                <c:pt idx="4">
                  <c:v>395</c:v>
                </c:pt>
                <c:pt idx="5" formatCode="0.00;[Red]0.00">
                  <c:v>445</c:v>
                </c:pt>
                <c:pt idx="6" formatCode="0.00;[Red]0.00">
                  <c:v>480</c:v>
                </c:pt>
              </c:numCache>
            </c:numRef>
          </c:val>
          <c:smooth val="0"/>
          <c:extLst>
            <c:ext xmlns:c16="http://schemas.microsoft.com/office/drawing/2014/chart" uri="{C3380CC4-5D6E-409C-BE32-E72D297353CC}">
              <c16:uniqueId val="{00000000-1559-4D54-9F22-8360BEEA658B}"/>
            </c:ext>
          </c:extLst>
        </c:ser>
        <c:ser>
          <c:idx val="1"/>
          <c:order val="1"/>
          <c:tx>
            <c:strRef>
              <c:f>'DESARROLLO DEL PESO '!$L$6</c:f>
              <c:strCache>
                <c:ptCount val="1"/>
                <c:pt idx="0">
                  <c:v>T2 (Alfalfa + H. Chocho)</c:v>
                </c:pt>
              </c:strCache>
            </c:strRef>
          </c:tx>
          <c:spPr>
            <a:ln w="28575" cap="rnd">
              <a:solidFill>
                <a:schemeClr val="accent2"/>
              </a:solidFill>
              <a:round/>
            </a:ln>
            <a:effectLst/>
          </c:spPr>
          <c:marker>
            <c:symbol val="none"/>
          </c:marker>
          <c:cat>
            <c:strRef>
              <c:f>'DESARROLLO DEL PESO '!$M$4:$S$4</c:f>
              <c:strCache>
                <c:ptCount val="7"/>
                <c:pt idx="0">
                  <c:v>Semana 0</c:v>
                </c:pt>
                <c:pt idx="1">
                  <c:v>Semana 1</c:v>
                </c:pt>
                <c:pt idx="2">
                  <c:v>Semana 2</c:v>
                </c:pt>
                <c:pt idx="3">
                  <c:v>Semana 3</c:v>
                </c:pt>
                <c:pt idx="4">
                  <c:v>Semana 4</c:v>
                </c:pt>
                <c:pt idx="5">
                  <c:v>Semana 5</c:v>
                </c:pt>
                <c:pt idx="6">
                  <c:v>Semana 6</c:v>
                </c:pt>
              </c:strCache>
            </c:strRef>
          </c:cat>
          <c:val>
            <c:numRef>
              <c:f>'DESARROLLO DEL PESO '!$M$6:$S$6</c:f>
              <c:numCache>
                <c:formatCode>0.00</c:formatCode>
                <c:ptCount val="7"/>
                <c:pt idx="0">
                  <c:v>273.75</c:v>
                </c:pt>
                <c:pt idx="1">
                  <c:v>276.25</c:v>
                </c:pt>
                <c:pt idx="2">
                  <c:v>327.5</c:v>
                </c:pt>
                <c:pt idx="3">
                  <c:v>381.42857142857144</c:v>
                </c:pt>
                <c:pt idx="4">
                  <c:v>421.42857142857144</c:v>
                </c:pt>
                <c:pt idx="5" formatCode="0.00;[Red]0.00">
                  <c:v>471.43</c:v>
                </c:pt>
                <c:pt idx="6" formatCode="0.00;[Red]0.00">
                  <c:v>500</c:v>
                </c:pt>
              </c:numCache>
            </c:numRef>
          </c:val>
          <c:smooth val="0"/>
          <c:extLst>
            <c:ext xmlns:c16="http://schemas.microsoft.com/office/drawing/2014/chart" uri="{C3380CC4-5D6E-409C-BE32-E72D297353CC}">
              <c16:uniqueId val="{00000001-1559-4D54-9F22-8360BEEA658B}"/>
            </c:ext>
          </c:extLst>
        </c:ser>
        <c:ser>
          <c:idx val="2"/>
          <c:order val="2"/>
          <c:tx>
            <c:strRef>
              <c:f>'DESARROLLO DEL PESO '!$L$7</c:f>
              <c:strCache>
                <c:ptCount val="1"/>
                <c:pt idx="0">
                  <c:v>T3 (Alfalfa + H. Lenteja)</c:v>
                </c:pt>
              </c:strCache>
            </c:strRef>
          </c:tx>
          <c:spPr>
            <a:ln w="28575" cap="rnd">
              <a:solidFill>
                <a:schemeClr val="accent3"/>
              </a:solidFill>
              <a:round/>
            </a:ln>
            <a:effectLst/>
          </c:spPr>
          <c:marker>
            <c:symbol val="none"/>
          </c:marker>
          <c:cat>
            <c:strRef>
              <c:f>'DESARROLLO DEL PESO '!$M$4:$S$4</c:f>
              <c:strCache>
                <c:ptCount val="7"/>
                <c:pt idx="0">
                  <c:v>Semana 0</c:v>
                </c:pt>
                <c:pt idx="1">
                  <c:v>Semana 1</c:v>
                </c:pt>
                <c:pt idx="2">
                  <c:v>Semana 2</c:v>
                </c:pt>
                <c:pt idx="3">
                  <c:v>Semana 3</c:v>
                </c:pt>
                <c:pt idx="4">
                  <c:v>Semana 4</c:v>
                </c:pt>
                <c:pt idx="5">
                  <c:v>Semana 5</c:v>
                </c:pt>
                <c:pt idx="6">
                  <c:v>Semana 6</c:v>
                </c:pt>
              </c:strCache>
            </c:strRef>
          </c:cat>
          <c:val>
            <c:numRef>
              <c:f>'DESARROLLO DEL PESO '!$M$7:$S$7</c:f>
              <c:numCache>
                <c:formatCode>0.00</c:formatCode>
                <c:ptCount val="7"/>
                <c:pt idx="0">
                  <c:v>250</c:v>
                </c:pt>
                <c:pt idx="1">
                  <c:v>282.5</c:v>
                </c:pt>
                <c:pt idx="2">
                  <c:v>333.75</c:v>
                </c:pt>
                <c:pt idx="3">
                  <c:v>392.5</c:v>
                </c:pt>
                <c:pt idx="4">
                  <c:v>421.25</c:v>
                </c:pt>
                <c:pt idx="5" formatCode="0.00;[Red]0.00">
                  <c:v>482.5</c:v>
                </c:pt>
                <c:pt idx="6" formatCode="0.00;[Red]0.00">
                  <c:v>527</c:v>
                </c:pt>
              </c:numCache>
            </c:numRef>
          </c:val>
          <c:smooth val="0"/>
          <c:extLst>
            <c:ext xmlns:c16="http://schemas.microsoft.com/office/drawing/2014/chart" uri="{C3380CC4-5D6E-409C-BE32-E72D297353CC}">
              <c16:uniqueId val="{00000002-1559-4D54-9F22-8360BEEA658B}"/>
            </c:ext>
          </c:extLst>
        </c:ser>
        <c:ser>
          <c:idx val="3"/>
          <c:order val="3"/>
          <c:tx>
            <c:strRef>
              <c:f>'DESARROLLO DEL PESO '!$L$8</c:f>
              <c:strCache>
                <c:ptCount val="1"/>
                <c:pt idx="0">
                  <c:v>T4 (Alfalfa + H. Zarandaja )</c:v>
                </c:pt>
              </c:strCache>
            </c:strRef>
          </c:tx>
          <c:spPr>
            <a:ln w="28575" cap="rnd">
              <a:solidFill>
                <a:schemeClr val="accent4"/>
              </a:solidFill>
              <a:round/>
            </a:ln>
            <a:effectLst/>
          </c:spPr>
          <c:marker>
            <c:symbol val="none"/>
          </c:marker>
          <c:cat>
            <c:strRef>
              <c:f>'DESARROLLO DEL PESO '!$M$4:$S$4</c:f>
              <c:strCache>
                <c:ptCount val="7"/>
                <c:pt idx="0">
                  <c:v>Semana 0</c:v>
                </c:pt>
                <c:pt idx="1">
                  <c:v>Semana 1</c:v>
                </c:pt>
                <c:pt idx="2">
                  <c:v>Semana 2</c:v>
                </c:pt>
                <c:pt idx="3">
                  <c:v>Semana 3</c:v>
                </c:pt>
                <c:pt idx="4">
                  <c:v>Semana 4</c:v>
                </c:pt>
                <c:pt idx="5">
                  <c:v>Semana 5</c:v>
                </c:pt>
                <c:pt idx="6">
                  <c:v>Semana 6</c:v>
                </c:pt>
              </c:strCache>
            </c:strRef>
          </c:cat>
          <c:val>
            <c:numRef>
              <c:f>'DESARROLLO DEL PESO '!$M$8:$S$8</c:f>
              <c:numCache>
                <c:formatCode>0.00</c:formatCode>
                <c:ptCount val="7"/>
                <c:pt idx="0">
                  <c:v>265</c:v>
                </c:pt>
                <c:pt idx="1">
                  <c:v>286.25</c:v>
                </c:pt>
                <c:pt idx="2">
                  <c:v>316.25</c:v>
                </c:pt>
                <c:pt idx="3">
                  <c:v>364</c:v>
                </c:pt>
                <c:pt idx="4">
                  <c:v>382</c:v>
                </c:pt>
                <c:pt idx="5" formatCode="0.00;[Red]0.00">
                  <c:v>440</c:v>
                </c:pt>
                <c:pt idx="6" formatCode="0.00;[Red]0.00">
                  <c:v>488</c:v>
                </c:pt>
              </c:numCache>
            </c:numRef>
          </c:val>
          <c:smooth val="0"/>
          <c:extLst>
            <c:ext xmlns:c16="http://schemas.microsoft.com/office/drawing/2014/chart" uri="{C3380CC4-5D6E-409C-BE32-E72D297353CC}">
              <c16:uniqueId val="{00000003-1559-4D54-9F22-8360BEEA658B}"/>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3224464"/>
        <c:axId val="1"/>
      </c:lineChart>
      <c:catAx>
        <c:axId val="232244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Semanas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 </a:t>
                </a:r>
                <a:r>
                  <a:rPr lang="es-ES" b="0"/>
                  <a:t>Peso</a:t>
                </a:r>
                <a:r>
                  <a:rPr lang="es-ES" b="0" baseline="0"/>
                  <a:t> corporal (g)</a:t>
                </a:r>
                <a:endParaRPr lang="es-ES" b="0"/>
              </a:p>
            </c:rich>
          </c:tx>
          <c:overlay val="0"/>
          <c:spPr>
            <a:noFill/>
            <a:ln w="25400">
              <a:noFill/>
            </a:ln>
          </c:spPr>
        </c:title>
        <c:numFmt formatCode="0.00" sourceLinked="1"/>
        <c:majorTickMark val="out"/>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3224464"/>
        <c:crosses val="autoZero"/>
        <c:crossBetween val="between"/>
      </c:valAx>
      <c:spPr>
        <a:noFill/>
        <a:ln w="25400">
          <a:noFill/>
        </a:ln>
      </c:spPr>
    </c:plotArea>
    <c:legend>
      <c:legendPos val="b"/>
      <c:layout>
        <c:manualLayout>
          <c:xMode val="edge"/>
          <c:yMode val="edge"/>
          <c:x val="0"/>
          <c:y val="0.82291557305336838"/>
          <c:w val="0.97251075574316093"/>
          <c:h val="0.14930664916885389"/>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'GANANCIA DE PESO'!$L$2</c:f>
              <c:strCache>
                <c:ptCount val="1"/>
                <c:pt idx="0">
                  <c:v>T1 (Solo alfalfa)</c:v>
                </c:pt>
              </c:strCache>
            </c:strRef>
          </c:tx>
          <c:spPr>
            <a:ln w="28575" cap="rnd">
              <a:solidFill>
                <a:schemeClr val="accent1"/>
              </a:solidFill>
              <a:round/>
            </a:ln>
            <a:effectLst/>
          </c:spPr>
          <c:marker>
            <c:symbol val="none"/>
          </c:marker>
          <c:cat>
            <c:strRef>
              <c:f>'GANANCIA DE PESO'!$M$1:$S$1</c:f>
              <c:strCache>
                <c:ptCount val="7"/>
                <c:pt idx="0">
                  <c:v>Semana 0 o Inicial</c:v>
                </c:pt>
                <c:pt idx="1">
                  <c:v>Semana 1</c:v>
                </c:pt>
                <c:pt idx="2">
                  <c:v>Semana 2</c:v>
                </c:pt>
                <c:pt idx="3">
                  <c:v>Semana 3</c:v>
                </c:pt>
                <c:pt idx="4">
                  <c:v>Semana 4</c:v>
                </c:pt>
                <c:pt idx="5">
                  <c:v>Semana 5</c:v>
                </c:pt>
                <c:pt idx="6">
                  <c:v>Semana 6</c:v>
                </c:pt>
              </c:strCache>
            </c:strRef>
          </c:cat>
          <c:val>
            <c:numRef>
              <c:f>'GANANCIA DE PESO'!$M$2:$S$2</c:f>
              <c:numCache>
                <c:formatCode>General</c:formatCode>
                <c:ptCount val="7"/>
                <c:pt idx="0">
                  <c:v>0</c:v>
                </c:pt>
                <c:pt idx="1">
                  <c:v>34.29</c:v>
                </c:pt>
                <c:pt idx="2">
                  <c:v>38.33</c:v>
                </c:pt>
                <c:pt idx="3">
                  <c:v>48.33</c:v>
                </c:pt>
                <c:pt idx="4">
                  <c:v>13.33</c:v>
                </c:pt>
                <c:pt idx="5">
                  <c:v>50</c:v>
                </c:pt>
                <c:pt idx="6">
                  <c:v>35</c:v>
                </c:pt>
              </c:numCache>
            </c:numRef>
          </c:val>
          <c:smooth val="0"/>
          <c:extLst>
            <c:ext xmlns:c16="http://schemas.microsoft.com/office/drawing/2014/chart" uri="{C3380CC4-5D6E-409C-BE32-E72D297353CC}">
              <c16:uniqueId val="{00000000-4B11-4B3A-9308-0C18E9D71123}"/>
            </c:ext>
          </c:extLst>
        </c:ser>
        <c:ser>
          <c:idx val="1"/>
          <c:order val="1"/>
          <c:tx>
            <c:strRef>
              <c:f>'GANANCIA DE PESO'!$L$3</c:f>
              <c:strCache>
                <c:ptCount val="1"/>
                <c:pt idx="0">
                  <c:v>T2 (Alfalfa + H. Chocho)</c:v>
                </c:pt>
              </c:strCache>
            </c:strRef>
          </c:tx>
          <c:spPr>
            <a:ln w="28575" cap="rnd">
              <a:solidFill>
                <a:schemeClr val="accent2"/>
              </a:solidFill>
              <a:round/>
            </a:ln>
            <a:effectLst/>
          </c:spPr>
          <c:marker>
            <c:symbol val="none"/>
          </c:marker>
          <c:cat>
            <c:strRef>
              <c:f>'GANANCIA DE PESO'!$M$1:$S$1</c:f>
              <c:strCache>
                <c:ptCount val="7"/>
                <c:pt idx="0">
                  <c:v>Semana 0 o Inicial</c:v>
                </c:pt>
                <c:pt idx="1">
                  <c:v>Semana 1</c:v>
                </c:pt>
                <c:pt idx="2">
                  <c:v>Semana 2</c:v>
                </c:pt>
                <c:pt idx="3">
                  <c:v>Semana 3</c:v>
                </c:pt>
                <c:pt idx="4">
                  <c:v>Semana 4</c:v>
                </c:pt>
                <c:pt idx="5">
                  <c:v>Semana 5</c:v>
                </c:pt>
                <c:pt idx="6">
                  <c:v>Semana 6</c:v>
                </c:pt>
              </c:strCache>
            </c:strRef>
          </c:cat>
          <c:val>
            <c:numRef>
              <c:f>'GANANCIA DE PESO'!$M$3:$S$3</c:f>
              <c:numCache>
                <c:formatCode>General</c:formatCode>
                <c:ptCount val="7"/>
                <c:pt idx="0">
                  <c:v>0</c:v>
                </c:pt>
                <c:pt idx="1">
                  <c:v>2.5</c:v>
                </c:pt>
                <c:pt idx="2">
                  <c:v>51.25</c:v>
                </c:pt>
                <c:pt idx="3">
                  <c:v>44.29</c:v>
                </c:pt>
                <c:pt idx="4">
                  <c:v>40</c:v>
                </c:pt>
                <c:pt idx="5">
                  <c:v>50</c:v>
                </c:pt>
                <c:pt idx="6">
                  <c:v>30</c:v>
                </c:pt>
              </c:numCache>
            </c:numRef>
          </c:val>
          <c:smooth val="0"/>
          <c:extLst>
            <c:ext xmlns:c16="http://schemas.microsoft.com/office/drawing/2014/chart" uri="{C3380CC4-5D6E-409C-BE32-E72D297353CC}">
              <c16:uniqueId val="{00000001-4B11-4B3A-9308-0C18E9D71123}"/>
            </c:ext>
          </c:extLst>
        </c:ser>
        <c:ser>
          <c:idx val="2"/>
          <c:order val="2"/>
          <c:tx>
            <c:strRef>
              <c:f>'GANANCIA DE PESO'!$L$4</c:f>
              <c:strCache>
                <c:ptCount val="1"/>
                <c:pt idx="0">
                  <c:v>T3 (Alfalfa + H. Lenteja)</c:v>
                </c:pt>
              </c:strCache>
            </c:strRef>
          </c:tx>
          <c:spPr>
            <a:ln w="28575" cap="rnd">
              <a:solidFill>
                <a:schemeClr val="accent3"/>
              </a:solidFill>
              <a:round/>
            </a:ln>
            <a:effectLst/>
          </c:spPr>
          <c:marker>
            <c:symbol val="none"/>
          </c:marker>
          <c:cat>
            <c:strRef>
              <c:f>'GANANCIA DE PESO'!$M$1:$S$1</c:f>
              <c:strCache>
                <c:ptCount val="7"/>
                <c:pt idx="0">
                  <c:v>Semana 0 o Inicial</c:v>
                </c:pt>
                <c:pt idx="1">
                  <c:v>Semana 1</c:v>
                </c:pt>
                <c:pt idx="2">
                  <c:v>Semana 2</c:v>
                </c:pt>
                <c:pt idx="3">
                  <c:v>Semana 3</c:v>
                </c:pt>
                <c:pt idx="4">
                  <c:v>Semana 4</c:v>
                </c:pt>
                <c:pt idx="5">
                  <c:v>Semana 5</c:v>
                </c:pt>
                <c:pt idx="6">
                  <c:v>Semana 6</c:v>
                </c:pt>
              </c:strCache>
            </c:strRef>
          </c:cat>
          <c:val>
            <c:numRef>
              <c:f>'GANANCIA DE PESO'!$M$4:$S$4</c:f>
              <c:numCache>
                <c:formatCode>General</c:formatCode>
                <c:ptCount val="7"/>
                <c:pt idx="0">
                  <c:v>0</c:v>
                </c:pt>
                <c:pt idx="1">
                  <c:v>32.5</c:v>
                </c:pt>
                <c:pt idx="2">
                  <c:v>51.25</c:v>
                </c:pt>
                <c:pt idx="3">
                  <c:v>58.75</c:v>
                </c:pt>
                <c:pt idx="4">
                  <c:v>28.75</c:v>
                </c:pt>
                <c:pt idx="5">
                  <c:v>61.25</c:v>
                </c:pt>
                <c:pt idx="6">
                  <c:v>45</c:v>
                </c:pt>
              </c:numCache>
            </c:numRef>
          </c:val>
          <c:smooth val="0"/>
          <c:extLst>
            <c:ext xmlns:c16="http://schemas.microsoft.com/office/drawing/2014/chart" uri="{C3380CC4-5D6E-409C-BE32-E72D297353CC}">
              <c16:uniqueId val="{00000002-4B11-4B3A-9308-0C18E9D71123}"/>
            </c:ext>
          </c:extLst>
        </c:ser>
        <c:ser>
          <c:idx val="3"/>
          <c:order val="3"/>
          <c:tx>
            <c:strRef>
              <c:f>'GANANCIA DE PESO'!$L$5</c:f>
              <c:strCache>
                <c:ptCount val="1"/>
                <c:pt idx="0">
                  <c:v>T4 (Alfalfa + H. Zarandaja)</c:v>
                </c:pt>
              </c:strCache>
            </c:strRef>
          </c:tx>
          <c:spPr>
            <a:ln w="28575" cap="rnd">
              <a:solidFill>
                <a:schemeClr val="accent4"/>
              </a:solidFill>
              <a:round/>
            </a:ln>
            <a:effectLst/>
          </c:spPr>
          <c:marker>
            <c:symbol val="none"/>
          </c:marker>
          <c:cat>
            <c:strRef>
              <c:f>'GANANCIA DE PESO'!$M$1:$S$1</c:f>
              <c:strCache>
                <c:ptCount val="7"/>
                <c:pt idx="0">
                  <c:v>Semana 0 o Inicial</c:v>
                </c:pt>
                <c:pt idx="1">
                  <c:v>Semana 1</c:v>
                </c:pt>
                <c:pt idx="2">
                  <c:v>Semana 2</c:v>
                </c:pt>
                <c:pt idx="3">
                  <c:v>Semana 3</c:v>
                </c:pt>
                <c:pt idx="4">
                  <c:v>Semana 4</c:v>
                </c:pt>
                <c:pt idx="5">
                  <c:v>Semana 5</c:v>
                </c:pt>
                <c:pt idx="6">
                  <c:v>Semana 6</c:v>
                </c:pt>
              </c:strCache>
            </c:strRef>
          </c:cat>
          <c:val>
            <c:numRef>
              <c:f>'GANANCIA DE PESO'!$M$5:$S$5</c:f>
              <c:numCache>
                <c:formatCode>General</c:formatCode>
                <c:ptCount val="7"/>
                <c:pt idx="0">
                  <c:v>0</c:v>
                </c:pt>
                <c:pt idx="1">
                  <c:v>12.86</c:v>
                </c:pt>
                <c:pt idx="2">
                  <c:v>28.57</c:v>
                </c:pt>
                <c:pt idx="3">
                  <c:v>28</c:v>
                </c:pt>
                <c:pt idx="4">
                  <c:v>18</c:v>
                </c:pt>
                <c:pt idx="5">
                  <c:v>58</c:v>
                </c:pt>
                <c:pt idx="6">
                  <c:v>48</c:v>
                </c:pt>
              </c:numCache>
            </c:numRef>
          </c:val>
          <c:smooth val="0"/>
          <c:extLst>
            <c:ext xmlns:c16="http://schemas.microsoft.com/office/drawing/2014/chart" uri="{C3380CC4-5D6E-409C-BE32-E72D297353CC}">
              <c16:uniqueId val="{00000003-4B11-4B3A-9308-0C18E9D71123}"/>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1979480896"/>
        <c:axId val="1"/>
      </c:lineChart>
      <c:catAx>
        <c:axId val="1979480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Semanas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Ganancia</a:t>
                </a:r>
                <a:r>
                  <a:rPr lang="es-ES" baseline="0"/>
                  <a:t> de peso semanal (g)</a:t>
                </a:r>
                <a:endParaRPr lang="es-ES"/>
              </a:p>
            </c:rich>
          </c:tx>
          <c:overlay val="0"/>
          <c:spPr>
            <a:noFill/>
            <a:ln w="25400">
              <a:noFill/>
            </a:ln>
          </c:spPr>
        </c:title>
        <c:numFmt formatCode="General" sourceLinked="1"/>
        <c:majorTickMark val="out"/>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979480896"/>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'MORTALIDAD '!$B$4</c:f>
              <c:strCache>
                <c:ptCount val="1"/>
                <c:pt idx="0">
                  <c:v>Muertos total </c:v>
                </c:pt>
              </c:strCache>
            </c:strRef>
          </c:tx>
          <c:spPr>
            <a:solidFill>
              <a:srgbClr val="4472C4"/>
            </a:solidFill>
            <a:ln w="25400">
              <a:noFill/>
            </a:ln>
          </c:spPr>
          <c:invertIfNegative val="0"/>
          <c:cat>
            <c:strRef>
              <c:f>'MORTALIDAD '!$A$5:$A$8</c:f>
              <c:strCache>
                <c:ptCount val="4"/>
                <c:pt idx="0">
                  <c:v>T1 (Solo alfalfa)</c:v>
                </c:pt>
                <c:pt idx="1">
                  <c:v>T2 (Alfalfa + H. Chocho)</c:v>
                </c:pt>
                <c:pt idx="2">
                  <c:v>T3 (Alfalfa + H. Lenteja)</c:v>
                </c:pt>
                <c:pt idx="3">
                  <c:v>T4 (Alfalfa + H. Zarandaja)</c:v>
                </c:pt>
              </c:strCache>
            </c:strRef>
          </c:cat>
          <c:val>
            <c:numRef>
              <c:f>'MORTALIDAD '!$B$5:$B$8</c:f>
              <c:numCache>
                <c:formatCode>General</c:formatCode>
                <c:ptCount val="4"/>
                <c:pt idx="0">
                  <c:v>2</c:v>
                </c:pt>
                <c:pt idx="1">
                  <c:v>1</c:v>
                </c:pt>
                <c:pt idx="2">
                  <c:v>0</c:v>
                </c:pt>
                <c:pt idx="3">
                  <c:v>3</c:v>
                </c:pt>
              </c:numCache>
            </c:numRef>
          </c:val>
          <c:extLst>
            <c:ext xmlns:c16="http://schemas.microsoft.com/office/drawing/2014/chart" uri="{C3380CC4-5D6E-409C-BE32-E72D297353CC}">
              <c16:uniqueId val="{00000000-7F81-475D-B2CE-E1A0B7DECE96}"/>
            </c:ext>
          </c:extLst>
        </c:ser>
        <c:ser>
          <c:idx val="1"/>
          <c:order val="1"/>
          <c:tx>
            <c:strRef>
              <c:f>'MORTALIDAD '!$C$4</c:f>
              <c:strCache>
                <c:ptCount val="1"/>
                <c:pt idx="0">
                  <c:v>Machos</c:v>
                </c:pt>
              </c:strCache>
            </c:strRef>
          </c:tx>
          <c:spPr>
            <a:solidFill>
              <a:srgbClr val="ED7D31"/>
            </a:solidFill>
            <a:ln w="25400">
              <a:noFill/>
            </a:ln>
          </c:spPr>
          <c:invertIfNegative val="0"/>
          <c:cat>
            <c:strRef>
              <c:f>'MORTALIDAD '!$A$5:$A$8</c:f>
              <c:strCache>
                <c:ptCount val="4"/>
                <c:pt idx="0">
                  <c:v>T1 (Solo alfalfa)</c:v>
                </c:pt>
                <c:pt idx="1">
                  <c:v>T2 (Alfalfa + H. Chocho)</c:v>
                </c:pt>
                <c:pt idx="2">
                  <c:v>T3 (Alfalfa + H. Lenteja)</c:v>
                </c:pt>
                <c:pt idx="3">
                  <c:v>T4 (Alfalfa + H. Zarandaja)</c:v>
                </c:pt>
              </c:strCache>
            </c:strRef>
          </c:cat>
          <c:val>
            <c:numRef>
              <c:f>'MORTALIDAD '!$C$5:$C$8</c:f>
              <c:numCache>
                <c:formatCode>General</c:formatCode>
                <c:ptCount val="4"/>
                <c:pt idx="0">
                  <c:v>1</c:v>
                </c:pt>
                <c:pt idx="1">
                  <c:v>1</c:v>
                </c:pt>
                <c:pt idx="2">
                  <c:v>0</c:v>
                </c:pt>
                <c:pt idx="3">
                  <c:v>1</c:v>
                </c:pt>
              </c:numCache>
            </c:numRef>
          </c:val>
          <c:extLst>
            <c:ext xmlns:c16="http://schemas.microsoft.com/office/drawing/2014/chart" uri="{C3380CC4-5D6E-409C-BE32-E72D297353CC}">
              <c16:uniqueId val="{00000001-7F81-475D-B2CE-E1A0B7DECE96}"/>
            </c:ext>
          </c:extLst>
        </c:ser>
        <c:ser>
          <c:idx val="2"/>
          <c:order val="2"/>
          <c:tx>
            <c:strRef>
              <c:f>'MORTALIDAD '!$D$4</c:f>
              <c:strCache>
                <c:ptCount val="1"/>
                <c:pt idx="0">
                  <c:v>Hembras</c:v>
                </c:pt>
              </c:strCache>
            </c:strRef>
          </c:tx>
          <c:spPr>
            <a:solidFill>
              <a:srgbClr val="A5A5A5"/>
            </a:solidFill>
            <a:ln w="25400">
              <a:noFill/>
            </a:ln>
          </c:spPr>
          <c:invertIfNegative val="0"/>
          <c:cat>
            <c:strRef>
              <c:f>'MORTALIDAD '!$A$5:$A$8</c:f>
              <c:strCache>
                <c:ptCount val="4"/>
                <c:pt idx="0">
                  <c:v>T1 (Solo alfalfa)</c:v>
                </c:pt>
                <c:pt idx="1">
                  <c:v>T2 (Alfalfa + H. Chocho)</c:v>
                </c:pt>
                <c:pt idx="2">
                  <c:v>T3 (Alfalfa + H. Lenteja)</c:v>
                </c:pt>
                <c:pt idx="3">
                  <c:v>T4 (Alfalfa + H. Zarandaja)</c:v>
                </c:pt>
              </c:strCache>
            </c:strRef>
          </c:cat>
          <c:val>
            <c:numRef>
              <c:f>'MORTALIDAD '!$D$5:$D$8</c:f>
              <c:numCache>
                <c:formatCode>General</c:formatCode>
                <c:ptCount val="4"/>
                <c:pt idx="0">
                  <c:v>1</c:v>
                </c:pt>
                <c:pt idx="2">
                  <c:v>0</c:v>
                </c:pt>
                <c:pt idx="3">
                  <c:v>2</c:v>
                </c:pt>
              </c:numCache>
            </c:numRef>
          </c:val>
          <c:extLst>
            <c:ext xmlns:c16="http://schemas.microsoft.com/office/drawing/2014/chart" uri="{C3380CC4-5D6E-409C-BE32-E72D297353CC}">
              <c16:uniqueId val="{00000002-7F81-475D-B2CE-E1A0B7DECE96}"/>
            </c:ext>
          </c:extLst>
        </c:ser>
        <c:dLbls>
          <c:showLegendKey val="0"/>
          <c:showVal val="0"/>
          <c:showCatName val="0"/>
          <c:showSerName val="0"/>
          <c:showPercent val="0"/>
          <c:showBubbleSize val="0"/>
        </c:dLbls>
        <c:gapWidth val="219"/>
        <c:overlap val="-27"/>
        <c:axId val="1979476736"/>
        <c:axId val="1"/>
      </c:barChart>
      <c:catAx>
        <c:axId val="19794767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Tratamientos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Cuyes</a:t>
                </a:r>
                <a:r>
                  <a:rPr lang="es-ES" baseline="0"/>
                  <a:t> muertos</a:t>
                </a:r>
                <a:endParaRPr lang="es-ES"/>
              </a:p>
            </c:rich>
          </c:tx>
          <c:overlay val="0"/>
          <c:spPr>
            <a:noFill/>
            <a:ln w="25400">
              <a:noFill/>
            </a:ln>
          </c:spPr>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979476736"/>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'CONSUMO DE ALFALFA'!$O$11</c:f>
              <c:strCache>
                <c:ptCount val="1"/>
                <c:pt idx="0">
                  <c:v>T1 (Solo Forraje)</c:v>
                </c:pt>
              </c:strCache>
            </c:strRef>
          </c:tx>
          <c:spPr>
            <a:solidFill>
              <a:srgbClr val="4472C4"/>
            </a:solidFill>
            <a:ln w="25400">
              <a:noFill/>
            </a:ln>
          </c:spPr>
          <c:invertIfNegative val="0"/>
          <c:cat>
            <c:strRef>
              <c:f>'CONSUMO DE ALFALFA'!$N$12:$N$17</c:f>
              <c:strCache>
                <c:ptCount val="6"/>
                <c:pt idx="0">
                  <c:v>Semana 1</c:v>
                </c:pt>
                <c:pt idx="1">
                  <c:v>Semana 2</c:v>
                </c:pt>
                <c:pt idx="2">
                  <c:v>Semana 3</c:v>
                </c:pt>
                <c:pt idx="3">
                  <c:v>Semana 4</c:v>
                </c:pt>
                <c:pt idx="4">
                  <c:v>Semana 5</c:v>
                </c:pt>
                <c:pt idx="5">
                  <c:v>Semana 6</c:v>
                </c:pt>
              </c:strCache>
            </c:strRef>
          </c:cat>
          <c:val>
            <c:numRef>
              <c:f>'CONSUMO DE ALFALFA'!$O$12:$O$17</c:f>
              <c:numCache>
                <c:formatCode>0.00</c:formatCode>
                <c:ptCount val="6"/>
                <c:pt idx="0">
                  <c:v>77.25</c:v>
                </c:pt>
                <c:pt idx="1">
                  <c:v>88.714285714285708</c:v>
                </c:pt>
                <c:pt idx="2">
                  <c:v>93.333333333333329</c:v>
                </c:pt>
                <c:pt idx="3">
                  <c:v>114.5</c:v>
                </c:pt>
                <c:pt idx="4">
                  <c:v>118.5</c:v>
                </c:pt>
                <c:pt idx="5" formatCode="General">
                  <c:v>133.5</c:v>
                </c:pt>
              </c:numCache>
            </c:numRef>
          </c:val>
          <c:extLst>
            <c:ext xmlns:c16="http://schemas.microsoft.com/office/drawing/2014/chart" uri="{C3380CC4-5D6E-409C-BE32-E72D297353CC}">
              <c16:uniqueId val="{00000000-A538-4EAC-849C-CCC37CD875B5}"/>
            </c:ext>
          </c:extLst>
        </c:ser>
        <c:ser>
          <c:idx val="1"/>
          <c:order val="1"/>
          <c:tx>
            <c:strRef>
              <c:f>'CONSUMO DE ALFALFA'!$P$11</c:f>
              <c:strCache>
                <c:ptCount val="1"/>
                <c:pt idx="0">
                  <c:v>T2 (Forraje + H. Chocho )</c:v>
                </c:pt>
              </c:strCache>
            </c:strRef>
          </c:tx>
          <c:spPr>
            <a:solidFill>
              <a:srgbClr val="ED7D31"/>
            </a:solidFill>
            <a:ln w="25400">
              <a:noFill/>
            </a:ln>
          </c:spPr>
          <c:invertIfNegative val="0"/>
          <c:cat>
            <c:strRef>
              <c:f>'CONSUMO DE ALFALFA'!$N$12:$N$17</c:f>
              <c:strCache>
                <c:ptCount val="6"/>
                <c:pt idx="0">
                  <c:v>Semana 1</c:v>
                </c:pt>
                <c:pt idx="1">
                  <c:v>Semana 2</c:v>
                </c:pt>
                <c:pt idx="2">
                  <c:v>Semana 3</c:v>
                </c:pt>
                <c:pt idx="3">
                  <c:v>Semana 4</c:v>
                </c:pt>
                <c:pt idx="4">
                  <c:v>Semana 5</c:v>
                </c:pt>
                <c:pt idx="5">
                  <c:v>Semana 6</c:v>
                </c:pt>
              </c:strCache>
            </c:strRef>
          </c:cat>
          <c:val>
            <c:numRef>
              <c:f>'CONSUMO DE ALFALFA'!$P$12:$P$17</c:f>
              <c:numCache>
                <c:formatCode>0.00</c:formatCode>
                <c:ptCount val="6"/>
                <c:pt idx="0">
                  <c:v>82.125</c:v>
                </c:pt>
                <c:pt idx="1">
                  <c:v>82.875</c:v>
                </c:pt>
                <c:pt idx="2">
                  <c:v>93.964285714285708</c:v>
                </c:pt>
                <c:pt idx="3">
                  <c:v>114.42857142857143</c:v>
                </c:pt>
                <c:pt idx="4">
                  <c:v>126.42857142857143</c:v>
                </c:pt>
                <c:pt idx="5" formatCode="General">
                  <c:v>141.42857142857142</c:v>
                </c:pt>
              </c:numCache>
            </c:numRef>
          </c:val>
          <c:extLst>
            <c:ext xmlns:c16="http://schemas.microsoft.com/office/drawing/2014/chart" uri="{C3380CC4-5D6E-409C-BE32-E72D297353CC}">
              <c16:uniqueId val="{00000001-A538-4EAC-849C-CCC37CD875B5}"/>
            </c:ext>
          </c:extLst>
        </c:ser>
        <c:ser>
          <c:idx val="2"/>
          <c:order val="2"/>
          <c:tx>
            <c:strRef>
              <c:f>'CONSUMO DE ALFALFA'!$Q$11</c:f>
              <c:strCache>
                <c:ptCount val="1"/>
                <c:pt idx="0">
                  <c:v>T3 (Forraje + H. Lenteja)</c:v>
                </c:pt>
              </c:strCache>
            </c:strRef>
          </c:tx>
          <c:spPr>
            <a:solidFill>
              <a:srgbClr val="A5A5A5"/>
            </a:solidFill>
            <a:ln w="25400">
              <a:noFill/>
            </a:ln>
          </c:spPr>
          <c:invertIfNegative val="0"/>
          <c:cat>
            <c:strRef>
              <c:f>'CONSUMO DE ALFALFA'!$N$12:$N$17</c:f>
              <c:strCache>
                <c:ptCount val="6"/>
                <c:pt idx="0">
                  <c:v>Semana 1</c:v>
                </c:pt>
                <c:pt idx="1">
                  <c:v>Semana 2</c:v>
                </c:pt>
                <c:pt idx="2">
                  <c:v>Semana 3</c:v>
                </c:pt>
                <c:pt idx="3">
                  <c:v>Semana 4</c:v>
                </c:pt>
                <c:pt idx="4">
                  <c:v>Semana 5</c:v>
                </c:pt>
                <c:pt idx="5">
                  <c:v>Semana 6</c:v>
                </c:pt>
              </c:strCache>
            </c:strRef>
          </c:cat>
          <c:val>
            <c:numRef>
              <c:f>'CONSUMO DE ALFALFA'!$Q$12:$Q$17</c:f>
              <c:numCache>
                <c:formatCode>0.00</c:formatCode>
                <c:ptCount val="6"/>
                <c:pt idx="0">
                  <c:v>70.714285714285708</c:v>
                </c:pt>
                <c:pt idx="1">
                  <c:v>80.464285714285708</c:v>
                </c:pt>
                <c:pt idx="2">
                  <c:v>94.410714285714292</c:v>
                </c:pt>
                <c:pt idx="3">
                  <c:v>117.75</c:v>
                </c:pt>
                <c:pt idx="4">
                  <c:v>126.375</c:v>
                </c:pt>
                <c:pt idx="5" formatCode="General">
                  <c:v>144.75</c:v>
                </c:pt>
              </c:numCache>
            </c:numRef>
          </c:val>
          <c:extLst>
            <c:ext xmlns:c16="http://schemas.microsoft.com/office/drawing/2014/chart" uri="{C3380CC4-5D6E-409C-BE32-E72D297353CC}">
              <c16:uniqueId val="{00000002-A538-4EAC-849C-CCC37CD875B5}"/>
            </c:ext>
          </c:extLst>
        </c:ser>
        <c:ser>
          <c:idx val="3"/>
          <c:order val="3"/>
          <c:tx>
            <c:strRef>
              <c:f>'CONSUMO DE ALFALFA'!$R$11</c:f>
              <c:strCache>
                <c:ptCount val="1"/>
                <c:pt idx="0">
                  <c:v>T4 (Forraje + H. Zarandaja)</c:v>
                </c:pt>
              </c:strCache>
            </c:strRef>
          </c:tx>
          <c:spPr>
            <a:solidFill>
              <a:srgbClr val="FFC000"/>
            </a:solidFill>
            <a:ln w="25400">
              <a:noFill/>
            </a:ln>
          </c:spPr>
          <c:invertIfNegative val="0"/>
          <c:cat>
            <c:strRef>
              <c:f>'CONSUMO DE ALFALFA'!$N$12:$N$17</c:f>
              <c:strCache>
                <c:ptCount val="6"/>
                <c:pt idx="0">
                  <c:v>Semana 1</c:v>
                </c:pt>
                <c:pt idx="1">
                  <c:v>Semana 2</c:v>
                </c:pt>
                <c:pt idx="2">
                  <c:v>Semana 3</c:v>
                </c:pt>
                <c:pt idx="3">
                  <c:v>Semana 4</c:v>
                </c:pt>
                <c:pt idx="4">
                  <c:v>Semana 5</c:v>
                </c:pt>
                <c:pt idx="5">
                  <c:v>Semana 6</c:v>
                </c:pt>
              </c:strCache>
            </c:strRef>
          </c:cat>
          <c:val>
            <c:numRef>
              <c:f>'CONSUMO DE ALFALFA'!$R$12:$R$17</c:f>
              <c:numCache>
                <c:formatCode>0.00</c:formatCode>
                <c:ptCount val="6"/>
                <c:pt idx="0">
                  <c:v>80.517857142857139</c:v>
                </c:pt>
                <c:pt idx="1">
                  <c:v>84.267857142857139</c:v>
                </c:pt>
                <c:pt idx="2">
                  <c:v>89.160714285714292</c:v>
                </c:pt>
                <c:pt idx="3">
                  <c:v>109.2</c:v>
                </c:pt>
                <c:pt idx="4">
                  <c:v>114.6</c:v>
                </c:pt>
                <c:pt idx="5" formatCode="General">
                  <c:v>132</c:v>
                </c:pt>
              </c:numCache>
            </c:numRef>
          </c:val>
          <c:extLst>
            <c:ext xmlns:c16="http://schemas.microsoft.com/office/drawing/2014/chart" uri="{C3380CC4-5D6E-409C-BE32-E72D297353CC}">
              <c16:uniqueId val="{00000003-A538-4EAC-849C-CCC37CD875B5}"/>
            </c:ext>
          </c:extLst>
        </c:ser>
        <c:dLbls>
          <c:showLegendKey val="0"/>
          <c:showVal val="0"/>
          <c:showCatName val="0"/>
          <c:showSerName val="0"/>
          <c:showPercent val="0"/>
          <c:showBubbleSize val="0"/>
        </c:dLbls>
        <c:gapWidth val="219"/>
        <c:overlap val="-27"/>
        <c:axId val="23500608"/>
        <c:axId val="1"/>
      </c:barChart>
      <c:catAx>
        <c:axId val="235006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Semana</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Consumo</a:t>
                </a:r>
                <a:r>
                  <a:rPr lang="es-ES" baseline="0"/>
                  <a:t> diario promedio (g)/tratamiento</a:t>
                </a:r>
                <a:endParaRPr lang="es-ES"/>
              </a:p>
            </c:rich>
          </c:tx>
          <c:overlay val="0"/>
          <c:spPr>
            <a:noFill/>
            <a:ln w="25400">
              <a:noFill/>
            </a:ln>
          </c:spPr>
        </c:title>
        <c:numFmt formatCode="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3500608"/>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'CONSUMO DE HARINA'!$O$16</c:f>
              <c:strCache>
                <c:ptCount val="1"/>
                <c:pt idx="0">
                  <c:v>T1 (Solo alfalfa)</c:v>
                </c:pt>
              </c:strCache>
            </c:strRef>
          </c:tx>
          <c:spPr>
            <a:solidFill>
              <a:srgbClr val="4472C4"/>
            </a:solidFill>
            <a:ln w="25400">
              <a:noFill/>
            </a:ln>
          </c:spPr>
          <c:invertIfNegative val="0"/>
          <c:cat>
            <c:strRef>
              <c:f>'CONSUMO DE HARINA'!$N$17:$N$22</c:f>
              <c:strCache>
                <c:ptCount val="6"/>
                <c:pt idx="0">
                  <c:v>Semana 1</c:v>
                </c:pt>
                <c:pt idx="1">
                  <c:v>Semana 2</c:v>
                </c:pt>
                <c:pt idx="2">
                  <c:v>Semana 3</c:v>
                </c:pt>
                <c:pt idx="3">
                  <c:v>Semana 4</c:v>
                </c:pt>
                <c:pt idx="4">
                  <c:v>Semana 5</c:v>
                </c:pt>
                <c:pt idx="5">
                  <c:v>Semana 6</c:v>
                </c:pt>
              </c:strCache>
            </c:strRef>
          </c:cat>
          <c:val>
            <c:numRef>
              <c:f>'CONSUMO DE HARINA'!$O$17:$O$22</c:f>
              <c:numCache>
                <c:formatCode>0.00</c:formatCode>
                <c:ptCount val="6"/>
                <c:pt idx="0">
                  <c:v>0</c:v>
                </c:pt>
                <c:pt idx="1">
                  <c:v>0</c:v>
                </c:pt>
                <c:pt idx="2">
                  <c:v>0</c:v>
                </c:pt>
                <c:pt idx="3">
                  <c:v>0</c:v>
                </c:pt>
                <c:pt idx="4">
                  <c:v>0</c:v>
                </c:pt>
                <c:pt idx="5" formatCode="General">
                  <c:v>0</c:v>
                </c:pt>
              </c:numCache>
            </c:numRef>
          </c:val>
          <c:extLst>
            <c:ext xmlns:c16="http://schemas.microsoft.com/office/drawing/2014/chart" uri="{C3380CC4-5D6E-409C-BE32-E72D297353CC}">
              <c16:uniqueId val="{00000000-DFD2-4815-8FC6-77E30EA6C9DC}"/>
            </c:ext>
          </c:extLst>
        </c:ser>
        <c:ser>
          <c:idx val="1"/>
          <c:order val="1"/>
          <c:tx>
            <c:strRef>
              <c:f>'CONSUMO DE HARINA'!$P$16</c:f>
              <c:strCache>
                <c:ptCount val="1"/>
                <c:pt idx="0">
                  <c:v>T2 (Alfalfa + H. Chocho )</c:v>
                </c:pt>
              </c:strCache>
            </c:strRef>
          </c:tx>
          <c:spPr>
            <a:solidFill>
              <a:srgbClr val="ED7D31"/>
            </a:solidFill>
            <a:ln w="25400">
              <a:noFill/>
            </a:ln>
          </c:spPr>
          <c:invertIfNegative val="0"/>
          <c:cat>
            <c:strRef>
              <c:f>'CONSUMO DE HARINA'!$N$17:$N$22</c:f>
              <c:strCache>
                <c:ptCount val="6"/>
                <c:pt idx="0">
                  <c:v>Semana 1</c:v>
                </c:pt>
                <c:pt idx="1">
                  <c:v>Semana 2</c:v>
                </c:pt>
                <c:pt idx="2">
                  <c:v>Semana 3</c:v>
                </c:pt>
                <c:pt idx="3">
                  <c:v>Semana 4</c:v>
                </c:pt>
                <c:pt idx="4">
                  <c:v>Semana 5</c:v>
                </c:pt>
                <c:pt idx="5">
                  <c:v>Semana 6</c:v>
                </c:pt>
              </c:strCache>
            </c:strRef>
          </c:cat>
          <c:val>
            <c:numRef>
              <c:f>'CONSUMO DE HARINA'!$P$17:$P$22</c:f>
              <c:numCache>
                <c:formatCode>0.00</c:formatCode>
                <c:ptCount val="6"/>
                <c:pt idx="0">
                  <c:v>2.4375</c:v>
                </c:pt>
                <c:pt idx="1">
                  <c:v>1.8482142857142858</c:v>
                </c:pt>
                <c:pt idx="2">
                  <c:v>9.5892857142857135</c:v>
                </c:pt>
                <c:pt idx="3">
                  <c:v>15.469387755102042</c:v>
                </c:pt>
                <c:pt idx="4">
                  <c:v>19.030612244897959</c:v>
                </c:pt>
                <c:pt idx="5" formatCode="General">
                  <c:v>21.53</c:v>
                </c:pt>
              </c:numCache>
            </c:numRef>
          </c:val>
          <c:extLst>
            <c:ext xmlns:c16="http://schemas.microsoft.com/office/drawing/2014/chart" uri="{C3380CC4-5D6E-409C-BE32-E72D297353CC}">
              <c16:uniqueId val="{00000001-DFD2-4815-8FC6-77E30EA6C9DC}"/>
            </c:ext>
          </c:extLst>
        </c:ser>
        <c:ser>
          <c:idx val="2"/>
          <c:order val="2"/>
          <c:tx>
            <c:strRef>
              <c:f>'CONSUMO DE HARINA'!$Q$16</c:f>
              <c:strCache>
                <c:ptCount val="1"/>
                <c:pt idx="0">
                  <c:v>T3 (Alfalfa + H. Lenteja)</c:v>
                </c:pt>
              </c:strCache>
            </c:strRef>
          </c:tx>
          <c:spPr>
            <a:solidFill>
              <a:srgbClr val="A5A5A5"/>
            </a:solidFill>
            <a:ln w="25400">
              <a:noFill/>
            </a:ln>
          </c:spPr>
          <c:invertIfNegative val="0"/>
          <c:cat>
            <c:strRef>
              <c:f>'CONSUMO DE HARINA'!$N$17:$N$22</c:f>
              <c:strCache>
                <c:ptCount val="6"/>
                <c:pt idx="0">
                  <c:v>Semana 1</c:v>
                </c:pt>
                <c:pt idx="1">
                  <c:v>Semana 2</c:v>
                </c:pt>
                <c:pt idx="2">
                  <c:v>Semana 3</c:v>
                </c:pt>
                <c:pt idx="3">
                  <c:v>Semana 4</c:v>
                </c:pt>
                <c:pt idx="4">
                  <c:v>Semana 5</c:v>
                </c:pt>
                <c:pt idx="5">
                  <c:v>Semana 6</c:v>
                </c:pt>
              </c:strCache>
            </c:strRef>
          </c:cat>
          <c:val>
            <c:numRef>
              <c:f>'CONSUMO DE HARINA'!$Q$17:$Q$22</c:f>
              <c:numCache>
                <c:formatCode>0.00</c:formatCode>
                <c:ptCount val="6"/>
                <c:pt idx="0">
                  <c:v>12.321428571428571</c:v>
                </c:pt>
                <c:pt idx="1">
                  <c:v>13.410714285714286</c:v>
                </c:pt>
                <c:pt idx="2">
                  <c:v>16.508928571428573</c:v>
                </c:pt>
                <c:pt idx="3">
                  <c:v>19.625</c:v>
                </c:pt>
                <c:pt idx="4">
                  <c:v>21.0625</c:v>
                </c:pt>
                <c:pt idx="5" formatCode="General">
                  <c:v>23.41</c:v>
                </c:pt>
              </c:numCache>
            </c:numRef>
          </c:val>
          <c:extLst>
            <c:ext xmlns:c16="http://schemas.microsoft.com/office/drawing/2014/chart" uri="{C3380CC4-5D6E-409C-BE32-E72D297353CC}">
              <c16:uniqueId val="{00000002-DFD2-4815-8FC6-77E30EA6C9DC}"/>
            </c:ext>
          </c:extLst>
        </c:ser>
        <c:ser>
          <c:idx val="3"/>
          <c:order val="3"/>
          <c:tx>
            <c:strRef>
              <c:f>'CONSUMO DE HARINA'!$R$16</c:f>
              <c:strCache>
                <c:ptCount val="1"/>
                <c:pt idx="0">
                  <c:v>T4 (Alfalfa + H. Zarandaja)</c:v>
                </c:pt>
              </c:strCache>
            </c:strRef>
          </c:tx>
          <c:spPr>
            <a:solidFill>
              <a:srgbClr val="FFC000"/>
            </a:solidFill>
            <a:ln w="25400">
              <a:noFill/>
            </a:ln>
          </c:spPr>
          <c:invertIfNegative val="0"/>
          <c:cat>
            <c:strRef>
              <c:f>'CONSUMO DE HARINA'!$N$17:$N$22</c:f>
              <c:strCache>
                <c:ptCount val="6"/>
                <c:pt idx="0">
                  <c:v>Semana 1</c:v>
                </c:pt>
                <c:pt idx="1">
                  <c:v>Semana 2</c:v>
                </c:pt>
                <c:pt idx="2">
                  <c:v>Semana 3</c:v>
                </c:pt>
                <c:pt idx="3">
                  <c:v>Semana 4</c:v>
                </c:pt>
                <c:pt idx="4">
                  <c:v>Semana 5</c:v>
                </c:pt>
                <c:pt idx="5">
                  <c:v>Semana 6</c:v>
                </c:pt>
              </c:strCache>
            </c:strRef>
          </c:cat>
          <c:val>
            <c:numRef>
              <c:f>'CONSUMO DE HARINA'!$R$17:$R$22</c:f>
              <c:numCache>
                <c:formatCode>0.00</c:formatCode>
                <c:ptCount val="6"/>
                <c:pt idx="0">
                  <c:v>5.2946428571428568</c:v>
                </c:pt>
                <c:pt idx="1">
                  <c:v>5.2053571428571432</c:v>
                </c:pt>
                <c:pt idx="2">
                  <c:v>10.633928571428571</c:v>
                </c:pt>
                <c:pt idx="3">
                  <c:v>7.628571428571429</c:v>
                </c:pt>
                <c:pt idx="4">
                  <c:v>16.814285714285713</c:v>
                </c:pt>
                <c:pt idx="5" formatCode="General">
                  <c:v>22</c:v>
                </c:pt>
              </c:numCache>
            </c:numRef>
          </c:val>
          <c:extLst>
            <c:ext xmlns:c16="http://schemas.microsoft.com/office/drawing/2014/chart" uri="{C3380CC4-5D6E-409C-BE32-E72D297353CC}">
              <c16:uniqueId val="{00000003-DFD2-4815-8FC6-77E30EA6C9DC}"/>
            </c:ext>
          </c:extLst>
        </c:ser>
        <c:dLbls>
          <c:showLegendKey val="0"/>
          <c:showVal val="0"/>
          <c:showCatName val="0"/>
          <c:showSerName val="0"/>
          <c:showPercent val="0"/>
          <c:showBubbleSize val="0"/>
        </c:dLbls>
        <c:gapWidth val="219"/>
        <c:overlap val="-27"/>
        <c:axId val="1814409360"/>
        <c:axId val="1"/>
      </c:barChart>
      <c:catAx>
        <c:axId val="18144093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Semanas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Consumo</a:t>
                </a:r>
                <a:r>
                  <a:rPr lang="es-ES" baseline="0"/>
                  <a:t> diario promedio (g)/tratamiento</a:t>
                </a:r>
                <a:endParaRPr lang="es-ES"/>
              </a:p>
            </c:rich>
          </c:tx>
          <c:overlay val="0"/>
          <c:spPr>
            <a:noFill/>
            <a:ln w="25400">
              <a:noFill/>
            </a:ln>
          </c:spPr>
        </c:title>
        <c:numFmt formatCode="0.0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14409360"/>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48B632-E0F5-49F7-AE7E-98EDE2A22C3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S"/>
        </a:p>
      </dgm:t>
    </dgm:pt>
    <dgm:pt modelId="{26514A39-D5F9-41D6-9984-DD3D1ED262F9}">
      <dgm:prSet phldrT="[Texto]" custT="1"/>
      <dgm:spPr>
        <a:blipFill rotWithShape="0">
          <a:blip xmlns:r="http://schemas.openxmlformats.org/officeDocument/2006/relationships" r:embed="rId1"/>
          <a:stretch>
            <a:fillRect/>
          </a:stretch>
        </a:blipFill>
      </dgm:spPr>
      <dgm:t>
        <a:bodyPr/>
        <a:lstStyle/>
        <a:p>
          <a:r>
            <a:rPr lang="es-ES" sz="700" dirty="0" smtClean="0"/>
            <a:t>CUY</a:t>
          </a:r>
          <a:endParaRPr lang="es-ES" sz="700" dirty="0"/>
        </a:p>
      </dgm:t>
    </dgm:pt>
    <dgm:pt modelId="{26D15C89-EE9E-49D8-9FF1-99EC93DE5C8B}" type="parTrans" cxnId="{CD3B159E-0B4C-4BAB-94F3-EC1D1B57DC5E}">
      <dgm:prSet/>
      <dgm:spPr/>
      <dgm:t>
        <a:bodyPr/>
        <a:lstStyle/>
        <a:p>
          <a:endParaRPr lang="es-ES"/>
        </a:p>
      </dgm:t>
    </dgm:pt>
    <dgm:pt modelId="{1EAFCD3D-48DF-4E62-BE8E-5AD1EA91D33F}" type="sibTrans" cxnId="{CD3B159E-0B4C-4BAB-94F3-EC1D1B57DC5E}">
      <dgm:prSet/>
      <dgm:spPr/>
      <dgm:t>
        <a:bodyPr/>
        <a:lstStyle/>
        <a:p>
          <a:endParaRPr lang="es-ES"/>
        </a:p>
      </dgm:t>
    </dgm:pt>
    <dgm:pt modelId="{5F922064-1EEB-437D-93B5-1CF362160385}">
      <dgm:prSet phldrT="[Texto]" custT="1"/>
      <dgm:spPr/>
      <dgm:t>
        <a:bodyPr/>
        <a:lstStyle/>
        <a:p>
          <a:r>
            <a:rPr lang="es-ES" sz="1200" dirty="0" smtClean="0"/>
            <a:t>Dócil </a:t>
          </a:r>
          <a:endParaRPr lang="es-ES" sz="1200" dirty="0"/>
        </a:p>
      </dgm:t>
    </dgm:pt>
    <dgm:pt modelId="{CBA5D796-5DEE-49EE-A267-7CFE1D36D83A}" type="parTrans" cxnId="{8E935AA4-1907-4935-B269-A0655D3F9C23}">
      <dgm:prSet/>
      <dgm:spPr/>
      <dgm:t>
        <a:bodyPr/>
        <a:lstStyle/>
        <a:p>
          <a:endParaRPr lang="es-ES"/>
        </a:p>
      </dgm:t>
    </dgm:pt>
    <dgm:pt modelId="{CC3111E6-1EA8-4617-BB37-0FFD0E332841}" type="sibTrans" cxnId="{8E935AA4-1907-4935-B269-A0655D3F9C23}">
      <dgm:prSet/>
      <dgm:spPr/>
      <dgm:t>
        <a:bodyPr/>
        <a:lstStyle/>
        <a:p>
          <a:endParaRPr lang="es-ES"/>
        </a:p>
      </dgm:t>
    </dgm:pt>
    <dgm:pt modelId="{529CDC85-A7E8-4998-B9F7-F5B0ED73FB56}">
      <dgm:prSet phldrT="[Texto]" custT="1"/>
      <dgm:spPr/>
      <dgm:t>
        <a:bodyPr/>
        <a:lstStyle/>
        <a:p>
          <a:r>
            <a:rPr lang="es-ES" sz="1100" dirty="0" smtClean="0"/>
            <a:t>Adaptabilidad </a:t>
          </a:r>
          <a:endParaRPr lang="es-ES" sz="1100" dirty="0"/>
        </a:p>
      </dgm:t>
    </dgm:pt>
    <dgm:pt modelId="{A1E7AE48-3603-4763-8EDF-4D492A739749}" type="parTrans" cxnId="{C23D53E6-8394-4A38-BA6A-05D482CEB7AD}">
      <dgm:prSet/>
      <dgm:spPr/>
      <dgm:t>
        <a:bodyPr/>
        <a:lstStyle/>
        <a:p>
          <a:endParaRPr lang="es-ES"/>
        </a:p>
      </dgm:t>
    </dgm:pt>
    <dgm:pt modelId="{1DC0932D-66BF-49B6-841F-6E6A35F2854E}" type="sibTrans" cxnId="{C23D53E6-8394-4A38-BA6A-05D482CEB7AD}">
      <dgm:prSet/>
      <dgm:spPr/>
      <dgm:t>
        <a:bodyPr/>
        <a:lstStyle/>
        <a:p>
          <a:endParaRPr lang="es-ES"/>
        </a:p>
      </dgm:t>
    </dgm:pt>
    <dgm:pt modelId="{3284E4CE-3C96-498C-B2A9-327A5EC3364B}">
      <dgm:prSet phldrT="[Texto]"/>
      <dgm:spPr/>
      <dgm:t>
        <a:bodyPr/>
        <a:lstStyle/>
        <a:p>
          <a:r>
            <a:rPr lang="es-ES" dirty="0" err="1" smtClean="0"/>
            <a:t>Prolificidad</a:t>
          </a:r>
          <a:endParaRPr lang="es-ES" dirty="0"/>
        </a:p>
      </dgm:t>
    </dgm:pt>
    <dgm:pt modelId="{F20AEFFF-D66A-4BE1-ACDF-FC2181120778}" type="parTrans" cxnId="{7127FA70-568F-4430-955B-BC6989B2669A}">
      <dgm:prSet/>
      <dgm:spPr/>
      <dgm:t>
        <a:bodyPr/>
        <a:lstStyle/>
        <a:p>
          <a:endParaRPr lang="es-ES"/>
        </a:p>
      </dgm:t>
    </dgm:pt>
    <dgm:pt modelId="{42B52751-4365-41AC-9C2F-A71BADB715A0}" type="sibTrans" cxnId="{7127FA70-568F-4430-955B-BC6989B2669A}">
      <dgm:prSet/>
      <dgm:spPr/>
      <dgm:t>
        <a:bodyPr/>
        <a:lstStyle/>
        <a:p>
          <a:endParaRPr lang="es-ES"/>
        </a:p>
      </dgm:t>
    </dgm:pt>
    <dgm:pt modelId="{B9B500B4-DF4A-48C0-A3CF-7B8B05EDE64D}">
      <dgm:prSet phldrT="[Texto]" custT="1"/>
      <dgm:spPr/>
      <dgm:t>
        <a:bodyPr/>
        <a:lstStyle/>
        <a:p>
          <a:r>
            <a:rPr lang="es-ES" sz="900" dirty="0" smtClean="0"/>
            <a:t>Carne de alta calidad </a:t>
          </a:r>
          <a:endParaRPr lang="es-ES" sz="900" dirty="0"/>
        </a:p>
      </dgm:t>
    </dgm:pt>
    <dgm:pt modelId="{D67A67AE-B3B4-4ADC-ABE2-64E15880715F}" type="parTrans" cxnId="{CA959AE9-5042-4188-ABC7-0A1200604655}">
      <dgm:prSet/>
      <dgm:spPr/>
      <dgm:t>
        <a:bodyPr/>
        <a:lstStyle/>
        <a:p>
          <a:endParaRPr lang="es-ES"/>
        </a:p>
      </dgm:t>
    </dgm:pt>
    <dgm:pt modelId="{D4421F5E-D3F4-402B-8A39-B00C1A5D21B0}" type="sibTrans" cxnId="{CA959AE9-5042-4188-ABC7-0A1200604655}">
      <dgm:prSet/>
      <dgm:spPr/>
      <dgm:t>
        <a:bodyPr/>
        <a:lstStyle/>
        <a:p>
          <a:endParaRPr lang="es-ES"/>
        </a:p>
      </dgm:t>
    </dgm:pt>
    <dgm:pt modelId="{36638DF7-A3A5-4E62-9E08-B1F093E190DA}" type="pres">
      <dgm:prSet presAssocID="{DE48B632-E0F5-49F7-AE7E-98EDE2A22C3F}" presName="cycle" presStyleCnt="0">
        <dgm:presLayoutVars>
          <dgm:chMax val="1"/>
          <dgm:dir/>
          <dgm:animLvl val="ctr"/>
          <dgm:resizeHandles val="exact"/>
        </dgm:presLayoutVars>
      </dgm:prSet>
      <dgm:spPr/>
      <dgm:t>
        <a:bodyPr/>
        <a:lstStyle/>
        <a:p>
          <a:endParaRPr lang="es-ES"/>
        </a:p>
      </dgm:t>
    </dgm:pt>
    <dgm:pt modelId="{2A23928C-5D0A-449D-B262-13CF3F335FE8}" type="pres">
      <dgm:prSet presAssocID="{26514A39-D5F9-41D6-9984-DD3D1ED262F9}" presName="centerShape" presStyleLbl="node0" presStyleIdx="0" presStyleCnt="1"/>
      <dgm:spPr/>
      <dgm:t>
        <a:bodyPr/>
        <a:lstStyle/>
        <a:p>
          <a:endParaRPr lang="es-ES"/>
        </a:p>
      </dgm:t>
    </dgm:pt>
    <dgm:pt modelId="{653A4D6B-279F-4545-8F50-9CDBFC8A6A31}" type="pres">
      <dgm:prSet presAssocID="{CBA5D796-5DEE-49EE-A267-7CFE1D36D83A}" presName="Name9" presStyleLbl="parChTrans1D2" presStyleIdx="0" presStyleCnt="4"/>
      <dgm:spPr/>
      <dgm:t>
        <a:bodyPr/>
        <a:lstStyle/>
        <a:p>
          <a:endParaRPr lang="es-ES"/>
        </a:p>
      </dgm:t>
    </dgm:pt>
    <dgm:pt modelId="{A3C438C9-9C28-4C77-AFD5-A5DCDF7DD13E}" type="pres">
      <dgm:prSet presAssocID="{CBA5D796-5DEE-49EE-A267-7CFE1D36D83A}" presName="connTx" presStyleLbl="parChTrans1D2" presStyleIdx="0" presStyleCnt="4"/>
      <dgm:spPr/>
      <dgm:t>
        <a:bodyPr/>
        <a:lstStyle/>
        <a:p>
          <a:endParaRPr lang="es-ES"/>
        </a:p>
      </dgm:t>
    </dgm:pt>
    <dgm:pt modelId="{060F9B41-C3EA-429B-9EC4-620A722352B1}" type="pres">
      <dgm:prSet presAssocID="{5F922064-1EEB-437D-93B5-1CF362160385}" presName="node" presStyleLbl="node1" presStyleIdx="0" presStyleCnt="4">
        <dgm:presLayoutVars>
          <dgm:bulletEnabled val="1"/>
        </dgm:presLayoutVars>
      </dgm:prSet>
      <dgm:spPr/>
      <dgm:t>
        <a:bodyPr/>
        <a:lstStyle/>
        <a:p>
          <a:endParaRPr lang="es-ES"/>
        </a:p>
      </dgm:t>
    </dgm:pt>
    <dgm:pt modelId="{5511BE4D-6DF1-4FC4-9383-3B72C6E10BD0}" type="pres">
      <dgm:prSet presAssocID="{A1E7AE48-3603-4763-8EDF-4D492A739749}" presName="Name9" presStyleLbl="parChTrans1D2" presStyleIdx="1" presStyleCnt="4"/>
      <dgm:spPr/>
      <dgm:t>
        <a:bodyPr/>
        <a:lstStyle/>
        <a:p>
          <a:endParaRPr lang="es-ES"/>
        </a:p>
      </dgm:t>
    </dgm:pt>
    <dgm:pt modelId="{22B68AAA-EDDA-4B63-B89A-B5CE4E389831}" type="pres">
      <dgm:prSet presAssocID="{A1E7AE48-3603-4763-8EDF-4D492A739749}" presName="connTx" presStyleLbl="parChTrans1D2" presStyleIdx="1" presStyleCnt="4"/>
      <dgm:spPr/>
      <dgm:t>
        <a:bodyPr/>
        <a:lstStyle/>
        <a:p>
          <a:endParaRPr lang="es-ES"/>
        </a:p>
      </dgm:t>
    </dgm:pt>
    <dgm:pt modelId="{5C9C7A80-6FAE-46C8-AA77-86DE3FC3067D}" type="pres">
      <dgm:prSet presAssocID="{529CDC85-A7E8-4998-B9F7-F5B0ED73FB56}" presName="node" presStyleLbl="node1" presStyleIdx="1" presStyleCnt="4" custScaleX="128102">
        <dgm:presLayoutVars>
          <dgm:bulletEnabled val="1"/>
        </dgm:presLayoutVars>
      </dgm:prSet>
      <dgm:spPr/>
      <dgm:t>
        <a:bodyPr/>
        <a:lstStyle/>
        <a:p>
          <a:endParaRPr lang="es-ES"/>
        </a:p>
      </dgm:t>
    </dgm:pt>
    <dgm:pt modelId="{6303F5FE-1026-4253-9915-C92EA070E117}" type="pres">
      <dgm:prSet presAssocID="{F20AEFFF-D66A-4BE1-ACDF-FC2181120778}" presName="Name9" presStyleLbl="parChTrans1D2" presStyleIdx="2" presStyleCnt="4"/>
      <dgm:spPr/>
      <dgm:t>
        <a:bodyPr/>
        <a:lstStyle/>
        <a:p>
          <a:endParaRPr lang="es-ES"/>
        </a:p>
      </dgm:t>
    </dgm:pt>
    <dgm:pt modelId="{ADE81B33-0EAA-4158-B9F6-54BBC0606862}" type="pres">
      <dgm:prSet presAssocID="{F20AEFFF-D66A-4BE1-ACDF-FC2181120778}" presName="connTx" presStyleLbl="parChTrans1D2" presStyleIdx="2" presStyleCnt="4"/>
      <dgm:spPr/>
      <dgm:t>
        <a:bodyPr/>
        <a:lstStyle/>
        <a:p>
          <a:endParaRPr lang="es-ES"/>
        </a:p>
      </dgm:t>
    </dgm:pt>
    <dgm:pt modelId="{D237D354-058B-4D7D-809F-8D2985667A8C}" type="pres">
      <dgm:prSet presAssocID="{3284E4CE-3C96-498C-B2A9-327A5EC3364B}" presName="node" presStyleLbl="node1" presStyleIdx="2" presStyleCnt="4">
        <dgm:presLayoutVars>
          <dgm:bulletEnabled val="1"/>
        </dgm:presLayoutVars>
      </dgm:prSet>
      <dgm:spPr/>
      <dgm:t>
        <a:bodyPr/>
        <a:lstStyle/>
        <a:p>
          <a:endParaRPr lang="es-ES"/>
        </a:p>
      </dgm:t>
    </dgm:pt>
    <dgm:pt modelId="{F09270AC-CDC1-4A06-BF05-2AC6ABDB510C}" type="pres">
      <dgm:prSet presAssocID="{D67A67AE-B3B4-4ADC-ABE2-64E15880715F}" presName="Name9" presStyleLbl="parChTrans1D2" presStyleIdx="3" presStyleCnt="4"/>
      <dgm:spPr/>
      <dgm:t>
        <a:bodyPr/>
        <a:lstStyle/>
        <a:p>
          <a:endParaRPr lang="es-ES"/>
        </a:p>
      </dgm:t>
    </dgm:pt>
    <dgm:pt modelId="{2778B8A4-1545-47A7-BBCE-2B3BEB31DC4D}" type="pres">
      <dgm:prSet presAssocID="{D67A67AE-B3B4-4ADC-ABE2-64E15880715F}" presName="connTx" presStyleLbl="parChTrans1D2" presStyleIdx="3" presStyleCnt="4"/>
      <dgm:spPr/>
      <dgm:t>
        <a:bodyPr/>
        <a:lstStyle/>
        <a:p>
          <a:endParaRPr lang="es-ES"/>
        </a:p>
      </dgm:t>
    </dgm:pt>
    <dgm:pt modelId="{8ED5E80D-A0FD-4518-97D0-4A019F127473}" type="pres">
      <dgm:prSet presAssocID="{B9B500B4-DF4A-48C0-A3CF-7B8B05EDE64D}" presName="node" presStyleLbl="node1" presStyleIdx="3" presStyleCnt="4" custScaleX="134692" custScaleY="92624" custRadScaleRad="116084" custRadScaleInc="-946">
        <dgm:presLayoutVars>
          <dgm:bulletEnabled val="1"/>
        </dgm:presLayoutVars>
      </dgm:prSet>
      <dgm:spPr/>
      <dgm:t>
        <a:bodyPr/>
        <a:lstStyle/>
        <a:p>
          <a:endParaRPr lang="es-ES"/>
        </a:p>
      </dgm:t>
    </dgm:pt>
  </dgm:ptLst>
  <dgm:cxnLst>
    <dgm:cxn modelId="{88E26D65-14B8-43C2-B3A3-B73B9952D2F8}" type="presOf" srcId="{A1E7AE48-3603-4763-8EDF-4D492A739749}" destId="{22B68AAA-EDDA-4B63-B89A-B5CE4E389831}" srcOrd="1" destOrd="0" presId="urn:microsoft.com/office/officeart/2005/8/layout/radial1"/>
    <dgm:cxn modelId="{CD3B159E-0B4C-4BAB-94F3-EC1D1B57DC5E}" srcId="{DE48B632-E0F5-49F7-AE7E-98EDE2A22C3F}" destId="{26514A39-D5F9-41D6-9984-DD3D1ED262F9}" srcOrd="0" destOrd="0" parTransId="{26D15C89-EE9E-49D8-9FF1-99EC93DE5C8B}" sibTransId="{1EAFCD3D-48DF-4E62-BE8E-5AD1EA91D33F}"/>
    <dgm:cxn modelId="{C23D53E6-8394-4A38-BA6A-05D482CEB7AD}" srcId="{26514A39-D5F9-41D6-9984-DD3D1ED262F9}" destId="{529CDC85-A7E8-4998-B9F7-F5B0ED73FB56}" srcOrd="1" destOrd="0" parTransId="{A1E7AE48-3603-4763-8EDF-4D492A739749}" sibTransId="{1DC0932D-66BF-49B6-841F-6E6A35F2854E}"/>
    <dgm:cxn modelId="{B0F79144-AB3C-4EA0-873F-389BF383DEA0}" type="presOf" srcId="{CBA5D796-5DEE-49EE-A267-7CFE1D36D83A}" destId="{653A4D6B-279F-4545-8F50-9CDBFC8A6A31}" srcOrd="0" destOrd="0" presId="urn:microsoft.com/office/officeart/2005/8/layout/radial1"/>
    <dgm:cxn modelId="{EA8D8677-EF06-4D52-9218-6417B88EAB8E}" type="presOf" srcId="{CBA5D796-5DEE-49EE-A267-7CFE1D36D83A}" destId="{A3C438C9-9C28-4C77-AFD5-A5DCDF7DD13E}" srcOrd="1" destOrd="0" presId="urn:microsoft.com/office/officeart/2005/8/layout/radial1"/>
    <dgm:cxn modelId="{FC970FCD-04C4-4923-B108-1C8253E51CB0}" type="presOf" srcId="{DE48B632-E0F5-49F7-AE7E-98EDE2A22C3F}" destId="{36638DF7-A3A5-4E62-9E08-B1F093E190DA}" srcOrd="0" destOrd="0" presId="urn:microsoft.com/office/officeart/2005/8/layout/radial1"/>
    <dgm:cxn modelId="{6A72ADF1-CFC5-463E-BFBD-A334C7A1E5E4}" type="presOf" srcId="{D67A67AE-B3B4-4ADC-ABE2-64E15880715F}" destId="{2778B8A4-1545-47A7-BBCE-2B3BEB31DC4D}" srcOrd="1" destOrd="0" presId="urn:microsoft.com/office/officeart/2005/8/layout/radial1"/>
    <dgm:cxn modelId="{3E8C6BAB-7CC8-4179-BC0C-742C5E45C825}" type="presOf" srcId="{B9B500B4-DF4A-48C0-A3CF-7B8B05EDE64D}" destId="{8ED5E80D-A0FD-4518-97D0-4A019F127473}" srcOrd="0" destOrd="0" presId="urn:microsoft.com/office/officeart/2005/8/layout/radial1"/>
    <dgm:cxn modelId="{CA959AE9-5042-4188-ABC7-0A1200604655}" srcId="{26514A39-D5F9-41D6-9984-DD3D1ED262F9}" destId="{B9B500B4-DF4A-48C0-A3CF-7B8B05EDE64D}" srcOrd="3" destOrd="0" parTransId="{D67A67AE-B3B4-4ADC-ABE2-64E15880715F}" sibTransId="{D4421F5E-D3F4-402B-8A39-B00C1A5D21B0}"/>
    <dgm:cxn modelId="{B354C0AB-6F8B-4D19-8FBA-0307EA64151E}" type="presOf" srcId="{5F922064-1EEB-437D-93B5-1CF362160385}" destId="{060F9B41-C3EA-429B-9EC4-620A722352B1}" srcOrd="0" destOrd="0" presId="urn:microsoft.com/office/officeart/2005/8/layout/radial1"/>
    <dgm:cxn modelId="{7127FA70-568F-4430-955B-BC6989B2669A}" srcId="{26514A39-D5F9-41D6-9984-DD3D1ED262F9}" destId="{3284E4CE-3C96-498C-B2A9-327A5EC3364B}" srcOrd="2" destOrd="0" parTransId="{F20AEFFF-D66A-4BE1-ACDF-FC2181120778}" sibTransId="{42B52751-4365-41AC-9C2F-A71BADB715A0}"/>
    <dgm:cxn modelId="{D38F5746-4854-477B-9128-800DF6252750}" type="presOf" srcId="{F20AEFFF-D66A-4BE1-ACDF-FC2181120778}" destId="{ADE81B33-0EAA-4158-B9F6-54BBC0606862}" srcOrd="1" destOrd="0" presId="urn:microsoft.com/office/officeart/2005/8/layout/radial1"/>
    <dgm:cxn modelId="{6D5046FB-D6A7-4080-B1C3-AA5B54D5913C}" type="presOf" srcId="{F20AEFFF-D66A-4BE1-ACDF-FC2181120778}" destId="{6303F5FE-1026-4253-9915-C92EA070E117}" srcOrd="0" destOrd="0" presId="urn:microsoft.com/office/officeart/2005/8/layout/radial1"/>
    <dgm:cxn modelId="{70253C29-3F2B-4823-BFDE-74988A8E0BA2}" type="presOf" srcId="{529CDC85-A7E8-4998-B9F7-F5B0ED73FB56}" destId="{5C9C7A80-6FAE-46C8-AA77-86DE3FC3067D}" srcOrd="0" destOrd="0" presId="urn:microsoft.com/office/officeart/2005/8/layout/radial1"/>
    <dgm:cxn modelId="{F76270CF-A15F-42B5-9A85-F90B954F89C0}" type="presOf" srcId="{3284E4CE-3C96-498C-B2A9-327A5EC3364B}" destId="{D237D354-058B-4D7D-809F-8D2985667A8C}" srcOrd="0" destOrd="0" presId="urn:microsoft.com/office/officeart/2005/8/layout/radial1"/>
    <dgm:cxn modelId="{29BE052B-C65B-4847-B81C-4457BA3FA046}" type="presOf" srcId="{26514A39-D5F9-41D6-9984-DD3D1ED262F9}" destId="{2A23928C-5D0A-449D-B262-13CF3F335FE8}" srcOrd="0" destOrd="0" presId="urn:microsoft.com/office/officeart/2005/8/layout/radial1"/>
    <dgm:cxn modelId="{00DC0C2A-48CC-4614-A87E-797ECACC4842}" type="presOf" srcId="{A1E7AE48-3603-4763-8EDF-4D492A739749}" destId="{5511BE4D-6DF1-4FC4-9383-3B72C6E10BD0}" srcOrd="0" destOrd="0" presId="urn:microsoft.com/office/officeart/2005/8/layout/radial1"/>
    <dgm:cxn modelId="{FE0CDB34-9F3C-4660-A1E8-52EBB8D8EF5F}" type="presOf" srcId="{D67A67AE-B3B4-4ADC-ABE2-64E15880715F}" destId="{F09270AC-CDC1-4A06-BF05-2AC6ABDB510C}" srcOrd="0" destOrd="0" presId="urn:microsoft.com/office/officeart/2005/8/layout/radial1"/>
    <dgm:cxn modelId="{8E935AA4-1907-4935-B269-A0655D3F9C23}" srcId="{26514A39-D5F9-41D6-9984-DD3D1ED262F9}" destId="{5F922064-1EEB-437D-93B5-1CF362160385}" srcOrd="0" destOrd="0" parTransId="{CBA5D796-5DEE-49EE-A267-7CFE1D36D83A}" sibTransId="{CC3111E6-1EA8-4617-BB37-0FFD0E332841}"/>
    <dgm:cxn modelId="{328EE772-F768-43AE-A833-DDC9536D3608}" type="presParOf" srcId="{36638DF7-A3A5-4E62-9E08-B1F093E190DA}" destId="{2A23928C-5D0A-449D-B262-13CF3F335FE8}" srcOrd="0" destOrd="0" presId="urn:microsoft.com/office/officeart/2005/8/layout/radial1"/>
    <dgm:cxn modelId="{FF20F2A8-3FB8-4383-B6AB-40B3EA3E9D52}" type="presParOf" srcId="{36638DF7-A3A5-4E62-9E08-B1F093E190DA}" destId="{653A4D6B-279F-4545-8F50-9CDBFC8A6A31}" srcOrd="1" destOrd="0" presId="urn:microsoft.com/office/officeart/2005/8/layout/radial1"/>
    <dgm:cxn modelId="{C8FE4FC3-4B12-4A3F-9F76-5D2B04441CE1}" type="presParOf" srcId="{653A4D6B-279F-4545-8F50-9CDBFC8A6A31}" destId="{A3C438C9-9C28-4C77-AFD5-A5DCDF7DD13E}" srcOrd="0" destOrd="0" presId="urn:microsoft.com/office/officeart/2005/8/layout/radial1"/>
    <dgm:cxn modelId="{530CF2F4-C86E-431C-A8BD-104A564DB7FD}" type="presParOf" srcId="{36638DF7-A3A5-4E62-9E08-B1F093E190DA}" destId="{060F9B41-C3EA-429B-9EC4-620A722352B1}" srcOrd="2" destOrd="0" presId="urn:microsoft.com/office/officeart/2005/8/layout/radial1"/>
    <dgm:cxn modelId="{5E1E4B78-E7FB-4C5D-B743-5B1CA89C7A2C}" type="presParOf" srcId="{36638DF7-A3A5-4E62-9E08-B1F093E190DA}" destId="{5511BE4D-6DF1-4FC4-9383-3B72C6E10BD0}" srcOrd="3" destOrd="0" presId="urn:microsoft.com/office/officeart/2005/8/layout/radial1"/>
    <dgm:cxn modelId="{7C738F41-4FB8-4E05-BF07-1AB3C9A9CEA0}" type="presParOf" srcId="{5511BE4D-6DF1-4FC4-9383-3B72C6E10BD0}" destId="{22B68AAA-EDDA-4B63-B89A-B5CE4E389831}" srcOrd="0" destOrd="0" presId="urn:microsoft.com/office/officeart/2005/8/layout/radial1"/>
    <dgm:cxn modelId="{EE2647AE-4272-462C-8F35-075F6C861733}" type="presParOf" srcId="{36638DF7-A3A5-4E62-9E08-B1F093E190DA}" destId="{5C9C7A80-6FAE-46C8-AA77-86DE3FC3067D}" srcOrd="4" destOrd="0" presId="urn:microsoft.com/office/officeart/2005/8/layout/radial1"/>
    <dgm:cxn modelId="{428FE639-D3EC-4640-A253-A6DF970614F7}" type="presParOf" srcId="{36638DF7-A3A5-4E62-9E08-B1F093E190DA}" destId="{6303F5FE-1026-4253-9915-C92EA070E117}" srcOrd="5" destOrd="0" presId="urn:microsoft.com/office/officeart/2005/8/layout/radial1"/>
    <dgm:cxn modelId="{5A6CD608-AA81-409C-886B-73E6C3782519}" type="presParOf" srcId="{6303F5FE-1026-4253-9915-C92EA070E117}" destId="{ADE81B33-0EAA-4158-B9F6-54BBC0606862}" srcOrd="0" destOrd="0" presId="urn:microsoft.com/office/officeart/2005/8/layout/radial1"/>
    <dgm:cxn modelId="{8D4EE5DC-3ECA-4D41-9E46-D26BCE450EAB}" type="presParOf" srcId="{36638DF7-A3A5-4E62-9E08-B1F093E190DA}" destId="{D237D354-058B-4D7D-809F-8D2985667A8C}" srcOrd="6" destOrd="0" presId="urn:microsoft.com/office/officeart/2005/8/layout/radial1"/>
    <dgm:cxn modelId="{90DE7324-97F1-4042-A43D-D20AB4799F3D}" type="presParOf" srcId="{36638DF7-A3A5-4E62-9E08-B1F093E190DA}" destId="{F09270AC-CDC1-4A06-BF05-2AC6ABDB510C}" srcOrd="7" destOrd="0" presId="urn:microsoft.com/office/officeart/2005/8/layout/radial1"/>
    <dgm:cxn modelId="{26436D60-E126-49F1-9F15-9E44E94069EF}" type="presParOf" srcId="{F09270AC-CDC1-4A06-BF05-2AC6ABDB510C}" destId="{2778B8A4-1545-47A7-BBCE-2B3BEB31DC4D}" srcOrd="0" destOrd="0" presId="urn:microsoft.com/office/officeart/2005/8/layout/radial1"/>
    <dgm:cxn modelId="{7D6E2E05-EF82-47D8-834E-BD8774DE8101}" type="presParOf" srcId="{36638DF7-A3A5-4E62-9E08-B1F093E190DA}" destId="{8ED5E80D-A0FD-4518-97D0-4A019F127473}"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3928C-5D0A-449D-B262-13CF3F335FE8}">
      <dsp:nvSpPr>
        <dsp:cNvPr id="0" name=""/>
        <dsp:cNvSpPr/>
      </dsp:nvSpPr>
      <dsp:spPr>
        <a:xfrm>
          <a:off x="2695128" y="1599517"/>
          <a:ext cx="1215001" cy="1215001"/>
        </a:xfrm>
        <a:prstGeom prst="ellipse">
          <a:avLst/>
        </a:prstGeom>
        <a:blipFill rotWithShape="0">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s-ES" sz="700" kern="1200" dirty="0" smtClean="0"/>
            <a:t>CUY</a:t>
          </a:r>
          <a:endParaRPr lang="es-ES" sz="700" kern="1200" dirty="0"/>
        </a:p>
      </dsp:txBody>
      <dsp:txXfrm>
        <a:off x="2873061" y="1777450"/>
        <a:ext cx="859135" cy="859135"/>
      </dsp:txXfrm>
    </dsp:sp>
    <dsp:sp modelId="{653A4D6B-279F-4545-8F50-9CDBFC8A6A31}">
      <dsp:nvSpPr>
        <dsp:cNvPr id="0" name=""/>
        <dsp:cNvSpPr/>
      </dsp:nvSpPr>
      <dsp:spPr>
        <a:xfrm rot="16200000">
          <a:off x="3118980" y="1399213"/>
          <a:ext cx="367297" cy="33311"/>
        </a:xfrm>
        <a:custGeom>
          <a:avLst/>
          <a:gdLst/>
          <a:ahLst/>
          <a:cxnLst/>
          <a:rect l="0" t="0" r="0" b="0"/>
          <a:pathLst>
            <a:path>
              <a:moveTo>
                <a:pt x="0" y="16655"/>
              </a:moveTo>
              <a:lnTo>
                <a:pt x="367297" y="1665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93446" y="1406686"/>
        <a:ext cx="18364" cy="18364"/>
      </dsp:txXfrm>
    </dsp:sp>
    <dsp:sp modelId="{060F9B41-C3EA-429B-9EC4-620A722352B1}">
      <dsp:nvSpPr>
        <dsp:cNvPr id="0" name=""/>
        <dsp:cNvSpPr/>
      </dsp:nvSpPr>
      <dsp:spPr>
        <a:xfrm>
          <a:off x="2695128" y="17219"/>
          <a:ext cx="1215001" cy="121500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t>Dócil </a:t>
          </a:r>
          <a:endParaRPr lang="es-ES" sz="1200" kern="1200" dirty="0"/>
        </a:p>
      </dsp:txBody>
      <dsp:txXfrm>
        <a:off x="2873061" y="195152"/>
        <a:ext cx="859135" cy="859135"/>
      </dsp:txXfrm>
    </dsp:sp>
    <dsp:sp modelId="{5511BE4D-6DF1-4FC4-9383-3B72C6E10BD0}">
      <dsp:nvSpPr>
        <dsp:cNvPr id="0" name=""/>
        <dsp:cNvSpPr/>
      </dsp:nvSpPr>
      <dsp:spPr>
        <a:xfrm>
          <a:off x="3910129" y="2190362"/>
          <a:ext cx="196577" cy="33311"/>
        </a:xfrm>
        <a:custGeom>
          <a:avLst/>
          <a:gdLst/>
          <a:ahLst/>
          <a:cxnLst/>
          <a:rect l="0" t="0" r="0" b="0"/>
          <a:pathLst>
            <a:path>
              <a:moveTo>
                <a:pt x="0" y="16655"/>
              </a:moveTo>
              <a:lnTo>
                <a:pt x="196577" y="1665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003503" y="2202104"/>
        <a:ext cx="9828" cy="9828"/>
      </dsp:txXfrm>
    </dsp:sp>
    <dsp:sp modelId="{5C9C7A80-6FAE-46C8-AA77-86DE3FC3067D}">
      <dsp:nvSpPr>
        <dsp:cNvPr id="0" name=""/>
        <dsp:cNvSpPr/>
      </dsp:nvSpPr>
      <dsp:spPr>
        <a:xfrm>
          <a:off x="4106707" y="1599517"/>
          <a:ext cx="1556440" cy="121500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Adaptabilidad </a:t>
          </a:r>
          <a:endParaRPr lang="es-ES" sz="1100" kern="1200" dirty="0"/>
        </a:p>
      </dsp:txBody>
      <dsp:txXfrm>
        <a:off x="4334642" y="1777450"/>
        <a:ext cx="1100570" cy="859135"/>
      </dsp:txXfrm>
    </dsp:sp>
    <dsp:sp modelId="{6303F5FE-1026-4253-9915-C92EA070E117}">
      <dsp:nvSpPr>
        <dsp:cNvPr id="0" name=""/>
        <dsp:cNvSpPr/>
      </dsp:nvSpPr>
      <dsp:spPr>
        <a:xfrm rot="5400000">
          <a:off x="3118980" y="2981511"/>
          <a:ext cx="367297" cy="33311"/>
        </a:xfrm>
        <a:custGeom>
          <a:avLst/>
          <a:gdLst/>
          <a:ahLst/>
          <a:cxnLst/>
          <a:rect l="0" t="0" r="0" b="0"/>
          <a:pathLst>
            <a:path>
              <a:moveTo>
                <a:pt x="0" y="16655"/>
              </a:moveTo>
              <a:lnTo>
                <a:pt x="367297" y="1665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293446" y="2988985"/>
        <a:ext cx="18364" cy="18364"/>
      </dsp:txXfrm>
    </dsp:sp>
    <dsp:sp modelId="{D237D354-058B-4D7D-809F-8D2985667A8C}">
      <dsp:nvSpPr>
        <dsp:cNvPr id="0" name=""/>
        <dsp:cNvSpPr/>
      </dsp:nvSpPr>
      <dsp:spPr>
        <a:xfrm>
          <a:off x="2695128" y="3181816"/>
          <a:ext cx="1215001" cy="121500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err="1" smtClean="0"/>
            <a:t>Prolificidad</a:t>
          </a:r>
          <a:endParaRPr lang="es-ES" sz="1200" kern="1200" dirty="0"/>
        </a:p>
      </dsp:txBody>
      <dsp:txXfrm>
        <a:off x="2873061" y="3359749"/>
        <a:ext cx="859135" cy="859135"/>
      </dsp:txXfrm>
    </dsp:sp>
    <dsp:sp modelId="{F09270AC-CDC1-4A06-BF05-2AC6ABDB510C}">
      <dsp:nvSpPr>
        <dsp:cNvPr id="0" name=""/>
        <dsp:cNvSpPr/>
      </dsp:nvSpPr>
      <dsp:spPr>
        <a:xfrm rot="10774458">
          <a:off x="2284085" y="2196403"/>
          <a:ext cx="411065" cy="33311"/>
        </a:xfrm>
        <a:custGeom>
          <a:avLst/>
          <a:gdLst/>
          <a:ahLst/>
          <a:cxnLst/>
          <a:rect l="0" t="0" r="0" b="0"/>
          <a:pathLst>
            <a:path>
              <a:moveTo>
                <a:pt x="0" y="16655"/>
              </a:moveTo>
              <a:lnTo>
                <a:pt x="411065" y="1665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rot="10800000">
        <a:off x="2479341" y="2202782"/>
        <a:ext cx="20553" cy="20553"/>
      </dsp:txXfrm>
    </dsp:sp>
    <dsp:sp modelId="{8ED5E80D-A0FD-4518-97D0-4A019F127473}">
      <dsp:nvSpPr>
        <dsp:cNvPr id="0" name=""/>
        <dsp:cNvSpPr/>
      </dsp:nvSpPr>
      <dsp:spPr>
        <a:xfrm>
          <a:off x="647629" y="1657974"/>
          <a:ext cx="1636509" cy="1125382"/>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S" sz="900" kern="1200" dirty="0" smtClean="0"/>
            <a:t>Carne de alta calidad </a:t>
          </a:r>
          <a:endParaRPr lang="es-ES" sz="900" kern="1200" dirty="0"/>
        </a:p>
      </dsp:txBody>
      <dsp:txXfrm>
        <a:off x="887290" y="1822782"/>
        <a:ext cx="1157187" cy="79576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8AFA8042-29A1-4486-A765-7552698406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a:extLst>
              <a:ext uri="{FF2B5EF4-FFF2-40B4-BE49-F238E27FC236}">
                <a16:creationId xmlns:a16="http://schemas.microsoft.com/office/drawing/2014/main" id="{08D8449A-A734-4B2E-9806-61303F24B6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6841695-0876-4651-A38A-770F8C9E0EDF}" type="datetime1">
              <a:rPr lang="es-ES" smtClean="0"/>
              <a:t>01/09/2021</a:t>
            </a:fld>
            <a:endParaRPr lang="es-ES" dirty="0"/>
          </a:p>
        </p:txBody>
      </p:sp>
      <p:sp>
        <p:nvSpPr>
          <p:cNvPr id="4" name="Marcador de pie de página 3">
            <a:extLst>
              <a:ext uri="{FF2B5EF4-FFF2-40B4-BE49-F238E27FC236}">
                <a16:creationId xmlns:a16="http://schemas.microsoft.com/office/drawing/2014/main" id="{F6605C2A-990C-4531-8CBF-BC3BEC0AF3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a:extLst>
              <a:ext uri="{FF2B5EF4-FFF2-40B4-BE49-F238E27FC236}">
                <a16:creationId xmlns:a16="http://schemas.microsoft.com/office/drawing/2014/main" id="{0D7358FE-F7D5-4C85-B0FD-2394F7F877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5BAE485-B3C6-4830-BBC8-C6E008BDD690}" type="slidenum">
              <a:rPr lang="es-ES" smtClean="0"/>
              <a:t>‹Nº›</a:t>
            </a:fld>
            <a:endParaRPr lang="es-ES" dirty="0"/>
          </a:p>
        </p:txBody>
      </p:sp>
    </p:spTree>
    <p:extLst>
      <p:ext uri="{BB962C8B-B14F-4D97-AF65-F5344CB8AC3E}">
        <p14:creationId xmlns:p14="http://schemas.microsoft.com/office/powerpoint/2010/main" val="41216289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7987051-A1C4-425B-82DC-FF37BA6D19CF}" type="datetime1">
              <a:rPr lang="es-ES" noProof="0" smtClean="0"/>
              <a:t>01/09/2021</a:t>
            </a:fld>
            <a:endParaRPr lang="es-ES" noProof="0"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85ACE04-E13C-4837-B6DD-B388E7CAA05E}" type="slidenum">
              <a:rPr lang="es-ES" noProof="0" smtClean="0"/>
              <a:t>‹Nº›</a:t>
            </a:fld>
            <a:endParaRPr lang="es-ES" noProof="0" dirty="0"/>
          </a:p>
        </p:txBody>
      </p:sp>
    </p:spTree>
    <p:extLst>
      <p:ext uri="{BB962C8B-B14F-4D97-AF65-F5344CB8AC3E}">
        <p14:creationId xmlns:p14="http://schemas.microsoft.com/office/powerpoint/2010/main" val="18504410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385ACE04-E13C-4837-B6DD-B388E7CAA05E}" type="slidenum">
              <a:rPr lang="es-ES" smtClean="0"/>
              <a:t>1</a:t>
            </a:fld>
            <a:endParaRPr lang="es-ES" dirty="0"/>
          </a:p>
        </p:txBody>
      </p:sp>
    </p:spTree>
    <p:extLst>
      <p:ext uri="{BB962C8B-B14F-4D97-AF65-F5344CB8AC3E}">
        <p14:creationId xmlns:p14="http://schemas.microsoft.com/office/powerpoint/2010/main" val="369923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pPr rtl="0"/>
            <a:fld id="{0CF35B52-3922-4753-B9FF-8FF510209B76}" type="datetime1">
              <a:rPr lang="es-ES" noProof="0" smtClean="0"/>
              <a:t>01/09/2021</a:t>
            </a:fld>
            <a:endParaRPr lang="es-ES" noProof="0"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1766878-3199-4EAB-94E7-2D6D11070E14}" type="slidenum">
              <a:rPr lang="en-US" smtClean="0"/>
              <a:pPr/>
              <a:t>‹Nº›</a:t>
            </a:fld>
            <a:endParaRPr lang="en-US" dirty="0"/>
          </a:p>
        </p:txBody>
      </p:sp>
      <p:cxnSp>
        <p:nvCxnSpPr>
          <p:cNvPr id="8" name="Conector recto 7">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10" name="Elipse 9">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Elipse 10">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2" name="Elipse 11">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3" name="Elipse 12">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4" name="Elipse 13">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Elipse 14">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Rectángulo 15">
            <a:extLst>
              <a:ext uri="{FF2B5EF4-FFF2-40B4-BE49-F238E27FC236}">
                <a16:creationId xmlns:a16="http://schemas.microsoft.com/office/drawing/2014/main" id="{25F8A1A8-E078-4836-ABD1-CD4E75BBF58F}"/>
              </a:ext>
            </a:extLst>
          </p:cNvPr>
          <p:cNvSpPr/>
          <p:nvPr userDrawn="1"/>
        </p:nvSpPr>
        <p:spPr>
          <a:xfrm>
            <a:off x="0" y="0"/>
            <a:ext cx="44243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102887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58C2230-802E-4D65-85D4-3EC8F2B6FAD2}" type="datetime1">
              <a:rPr lang="es-ES" smtClean="0"/>
              <a:t>01/09/2021</a:t>
            </a:fld>
            <a:endParaRPr lang="en-US" dirty="0"/>
          </a:p>
        </p:txBody>
      </p:sp>
      <p:sp>
        <p:nvSpPr>
          <p:cNvPr id="5" name="Footer Placeholder 4"/>
          <p:cNvSpPr>
            <a:spLocks noGrp="1"/>
          </p:cNvSpPr>
          <p:nvPr>
            <p:ph type="ftr" sz="quarter" idx="11"/>
          </p:nvPr>
        </p:nvSpPr>
        <p:spPr/>
        <p:txBody>
          <a:bodyPr/>
          <a:lstStyle/>
          <a:p>
            <a:pPr rtl="0"/>
            <a:endParaRPr lang="es-ES" noProof="0"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48BB047D-A6CD-43AB-96F0-683C726B586B}" type="slidenum">
              <a:rPr lang="es-ES" noProof="0" smtClean="0"/>
              <a:pPr rtl="0"/>
              <a:t>‹Nº›</a:t>
            </a:fld>
            <a:endParaRPr lang="es-ES" noProof="0" dirty="0"/>
          </a:p>
        </p:txBody>
      </p:sp>
    </p:spTree>
    <p:extLst>
      <p:ext uri="{BB962C8B-B14F-4D97-AF65-F5344CB8AC3E}">
        <p14:creationId xmlns:p14="http://schemas.microsoft.com/office/powerpoint/2010/main" val="133450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07235DB3-6214-40E5-BB48-5FBD7248CE67}" type="datetime1">
              <a:rPr lang="es-ES" smtClean="0"/>
              <a:t>01/09/2021</a:t>
            </a:fld>
            <a:endParaRPr lang="en-US" dirty="0"/>
          </a:p>
        </p:txBody>
      </p:sp>
      <p:sp>
        <p:nvSpPr>
          <p:cNvPr id="5" name="Footer Placeholder 4"/>
          <p:cNvSpPr>
            <a:spLocks noGrp="1"/>
          </p:cNvSpPr>
          <p:nvPr>
            <p:ph type="ftr" sz="quarter" idx="11"/>
          </p:nvPr>
        </p:nvSpPr>
        <p:spPr/>
        <p:txBody>
          <a:bodyPr/>
          <a:lstStyle/>
          <a:p>
            <a:pPr rtl="0"/>
            <a:endParaRPr lang="es-ES" noProof="0"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48BB047D-A6CD-43AB-96F0-683C726B586B}" type="slidenum">
              <a:rPr lang="es-ES" noProof="0" smtClean="0"/>
              <a:pPr rtl="0"/>
              <a:t>‹Nº›</a:t>
            </a:fld>
            <a:endParaRPr lang="es-ES" noProof="0"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4902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C0808C81-82A5-4CC9-BB50-783FBA9E8B7C}" type="datetime1">
              <a:rPr lang="es-ES" smtClean="0"/>
              <a:t>01/09/2021</a:t>
            </a:fld>
            <a:endParaRPr lang="en-US" dirty="0"/>
          </a:p>
        </p:txBody>
      </p:sp>
      <p:sp>
        <p:nvSpPr>
          <p:cNvPr id="6" name="Footer Placeholder 5"/>
          <p:cNvSpPr>
            <a:spLocks noGrp="1"/>
          </p:cNvSpPr>
          <p:nvPr>
            <p:ph type="ftr" sz="quarter" idx="11"/>
          </p:nvPr>
        </p:nvSpPr>
        <p:spPr/>
        <p:txBody>
          <a:bodyPr/>
          <a:lstStyle/>
          <a:p>
            <a:pPr rtl="0"/>
            <a:endParaRPr lang="es-ES" noProof="0"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48BB047D-A6CD-43AB-96F0-683C726B586B}" type="slidenum">
              <a:rPr lang="es-ES" noProof="0" smtClean="0"/>
              <a:pPr rtl="0"/>
              <a:t>‹Nº›</a:t>
            </a:fld>
            <a:endParaRPr lang="es-ES" noProof="0" dirty="0"/>
          </a:p>
        </p:txBody>
      </p:sp>
    </p:spTree>
    <p:extLst>
      <p:ext uri="{BB962C8B-B14F-4D97-AF65-F5344CB8AC3E}">
        <p14:creationId xmlns:p14="http://schemas.microsoft.com/office/powerpoint/2010/main" val="269354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22939C19-8BA8-4943-9800-C2B7E3873F19}" type="datetime1">
              <a:rPr lang="es-ES" smtClean="0"/>
              <a:t>01/09/2021</a:t>
            </a:fld>
            <a:endParaRPr lang="en-US" dirty="0"/>
          </a:p>
        </p:txBody>
      </p:sp>
      <p:sp>
        <p:nvSpPr>
          <p:cNvPr id="6" name="Footer Placeholder 5"/>
          <p:cNvSpPr>
            <a:spLocks noGrp="1"/>
          </p:cNvSpPr>
          <p:nvPr>
            <p:ph type="ftr" sz="quarter" idx="11"/>
          </p:nvPr>
        </p:nvSpPr>
        <p:spPr/>
        <p:txBody>
          <a:bodyPr/>
          <a:lstStyle/>
          <a:p>
            <a:pPr rtl="0"/>
            <a:endParaRPr lang="es-ES" noProof="0"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48BB047D-A6CD-43AB-96F0-683C726B586B}" type="slidenum">
              <a:rPr lang="es-ES" noProof="0" smtClean="0"/>
              <a:pPr rtl="0"/>
              <a:t>‹Nº›</a:t>
            </a:fld>
            <a:endParaRPr lang="es-ES" noProof="0"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0522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E2F48375-0505-4CB2-A7C1-3B0BDE14B440}" type="datetime1">
              <a:rPr lang="es-ES" smtClean="0"/>
              <a:t>01/09/2021</a:t>
            </a:fld>
            <a:endParaRPr lang="en-US" dirty="0"/>
          </a:p>
        </p:txBody>
      </p:sp>
      <p:sp>
        <p:nvSpPr>
          <p:cNvPr id="6" name="Footer Placeholder 5"/>
          <p:cNvSpPr>
            <a:spLocks noGrp="1"/>
          </p:cNvSpPr>
          <p:nvPr>
            <p:ph type="ftr" sz="quarter" idx="11"/>
          </p:nvPr>
        </p:nvSpPr>
        <p:spPr/>
        <p:txBody>
          <a:bodyPr/>
          <a:lstStyle/>
          <a:p>
            <a:pPr rtl="0"/>
            <a:endParaRPr lang="es-ES" noProof="0"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48BB047D-A6CD-43AB-96F0-683C726B586B}" type="slidenum">
              <a:rPr lang="es-ES" noProof="0" smtClean="0"/>
              <a:pPr rtl="0"/>
              <a:t>‹Nº›</a:t>
            </a:fld>
            <a:endParaRPr lang="es-ES" noProof="0" dirty="0"/>
          </a:p>
        </p:txBody>
      </p:sp>
    </p:spTree>
    <p:extLst>
      <p:ext uri="{BB962C8B-B14F-4D97-AF65-F5344CB8AC3E}">
        <p14:creationId xmlns:p14="http://schemas.microsoft.com/office/powerpoint/2010/main" val="2745170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EC56098-850F-4D68-A75B-A765165E2FDC}" type="datetime1">
              <a:rPr lang="es-ES" smtClean="0"/>
              <a:t>01/09/2021</a:t>
            </a:fld>
            <a:endParaRPr lang="en-US" dirty="0"/>
          </a:p>
        </p:txBody>
      </p:sp>
      <p:sp>
        <p:nvSpPr>
          <p:cNvPr id="5" name="Footer Placeholder 4"/>
          <p:cNvSpPr>
            <a:spLocks noGrp="1"/>
          </p:cNvSpPr>
          <p:nvPr>
            <p:ph type="ftr" sz="quarter" idx="11"/>
          </p:nvPr>
        </p:nvSpPr>
        <p:spPr/>
        <p:txBody>
          <a:bodyPr/>
          <a:lstStyle/>
          <a:p>
            <a:pPr rtl="0"/>
            <a:endParaRPr lang="es-ES" noProof="0"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48BB047D-A6CD-43AB-96F0-683C726B586B}" type="slidenum">
              <a:rPr lang="es-ES" noProof="0" smtClean="0"/>
              <a:pPr rtl="0"/>
              <a:t>‹Nº›</a:t>
            </a:fld>
            <a:endParaRPr lang="es-ES" noProof="0" dirty="0"/>
          </a:p>
        </p:txBody>
      </p:sp>
    </p:spTree>
    <p:extLst>
      <p:ext uri="{BB962C8B-B14F-4D97-AF65-F5344CB8AC3E}">
        <p14:creationId xmlns:p14="http://schemas.microsoft.com/office/powerpoint/2010/main" val="92372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3B6191E-9C4B-43A6-9C83-22C6844E5864}" type="datetime1">
              <a:rPr lang="es-ES" smtClean="0"/>
              <a:t>01/09/2021</a:t>
            </a:fld>
            <a:endParaRPr lang="en-US" dirty="0"/>
          </a:p>
        </p:txBody>
      </p:sp>
      <p:sp>
        <p:nvSpPr>
          <p:cNvPr id="5" name="Footer Placeholder 4"/>
          <p:cNvSpPr>
            <a:spLocks noGrp="1"/>
          </p:cNvSpPr>
          <p:nvPr>
            <p:ph type="ftr" sz="quarter" idx="11"/>
          </p:nvPr>
        </p:nvSpPr>
        <p:spPr/>
        <p:txBody>
          <a:bodyPr/>
          <a:lstStyle/>
          <a:p>
            <a:pPr rtl="0"/>
            <a:endParaRPr lang="es-ES" noProof="0"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48BB047D-A6CD-43AB-96F0-683C726B586B}" type="slidenum">
              <a:rPr lang="es-ES" noProof="0" smtClean="0"/>
              <a:pPr rtl="0"/>
              <a:t>‹Nº›</a:t>
            </a:fld>
            <a:endParaRPr lang="es-ES" noProof="0" dirty="0"/>
          </a:p>
        </p:txBody>
      </p:sp>
    </p:spTree>
    <p:extLst>
      <p:ext uri="{BB962C8B-B14F-4D97-AF65-F5344CB8AC3E}">
        <p14:creationId xmlns:p14="http://schemas.microsoft.com/office/powerpoint/2010/main" val="108766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a de título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rtlCol="0" anchor="b">
            <a:normAutofit/>
          </a:bodyPr>
          <a:lstStyle>
            <a:lvl1pPr algn="l">
              <a:defRPr sz="4800" b="1" cap="all" baseline="0">
                <a:solidFill>
                  <a:schemeClr val="tx1"/>
                </a:solidFill>
              </a:defRPr>
            </a:lvl1pPr>
          </a:lstStyle>
          <a:p>
            <a:pPr rtl="0"/>
            <a:r>
              <a:rPr lang="es-ES" noProof="0" dirty="0"/>
              <a:t>Título de la presentación</a:t>
            </a:r>
          </a:p>
        </p:txBody>
      </p:sp>
      <p:sp>
        <p:nvSpPr>
          <p:cNvPr id="3" name="Subtítulo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rtlCol="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p:sp>
        <p:nvSpPr>
          <p:cNvPr id="4" name="Marcador de fecha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rtlCol="0"/>
          <a:lstStyle/>
          <a:p>
            <a:pPr rtl="0"/>
            <a:fld id="{496FABA1-B79B-43CA-A691-ADEBA3819830}" type="datetime1">
              <a:rPr lang="es-ES" noProof="0" smtClean="0"/>
              <a:t>01/09/2021</a:t>
            </a:fld>
            <a:endParaRPr lang="es-ES" noProof="0" dirty="0"/>
          </a:p>
        </p:txBody>
      </p:sp>
      <p:cxnSp>
        <p:nvCxnSpPr>
          <p:cNvPr id="7" name="Conector recto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upo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Elipse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0" name="Elipse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Elipse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2" name="Elipse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4" name="Marcador de posición de imagen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rtlCol="0" anchor="ctr"/>
          <a:lstStyle>
            <a:lvl1pPr marL="0" indent="0" algn="ctr">
              <a:buNone/>
              <a:defRPr/>
            </a:lvl1pPr>
          </a:lstStyle>
          <a:p>
            <a:pPr rtl="0"/>
            <a:r>
              <a:rPr lang="es-ES" noProof="0" smtClean="0"/>
              <a:t>Haga clic en el icono para agregar una imagen</a:t>
            </a:r>
            <a:endParaRPr lang="es-ES" noProof="0" dirty="0"/>
          </a:p>
        </p:txBody>
      </p:sp>
      <p:sp>
        <p:nvSpPr>
          <p:cNvPr id="15" name="Elipse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Elipse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3828720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edia imagen horizont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rtl="0"/>
            <a:r>
              <a:rPr lang="es-ES" noProof="0" dirty="0"/>
              <a:t>TÍTULO AQUÍ</a:t>
            </a:r>
          </a:p>
        </p:txBody>
      </p:sp>
      <p:sp>
        <p:nvSpPr>
          <p:cNvPr id="3" name="Marcador de texto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831850" y="4839691"/>
            <a:ext cx="10515600" cy="1305379"/>
          </a:xfrm>
        </p:spPr>
        <p:txBody>
          <a:bodyPr vert="horz" lIns="91440" tIns="45720" rIns="91440" bIns="45720" rtlCol="0">
            <a:noAutofit/>
          </a:bodyPr>
          <a:lstStyle>
            <a:lvl1pPr marL="0" indent="0" algn="ctr">
              <a:lnSpc>
                <a:spcPct val="100000"/>
              </a:lnSpc>
              <a:buNone/>
              <a:defRPr lang="en-US" sz="1800" b="0" cap="none" baseline="0" dirty="0" smtClean="0"/>
            </a:lvl1pPr>
          </a:lstStyle>
          <a:p>
            <a:pPr marL="228600" lvl="0" indent="-228600" rtl="0"/>
            <a:r>
              <a:rPr lang="es-ES" noProof="0" dirty="0"/>
              <a:t>Editar estilos de texto del patrón</a:t>
            </a:r>
          </a:p>
        </p:txBody>
      </p:sp>
      <p:sp>
        <p:nvSpPr>
          <p:cNvPr id="6" name="Marcador de número de diapositiva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sp>
        <p:nvSpPr>
          <p:cNvPr id="14" name="Marcador de posición de imagen 13">
            <a:extLst>
              <a:ext uri="{FF2B5EF4-FFF2-40B4-BE49-F238E27FC236}">
                <a16:creationId xmlns:a16="http://schemas.microsoft.com/office/drawing/2014/main" id="{A7389277-B3D3-4AEE-8BE0-0559A7396981}"/>
              </a:ext>
            </a:extLst>
          </p:cNvPr>
          <p:cNvSpPr>
            <a:spLocks noGrp="1"/>
          </p:cNvSpPr>
          <p:nvPr>
            <p:ph type="pic" sz="quarter" idx="13"/>
          </p:nvPr>
        </p:nvSpPr>
        <p:spPr>
          <a:xfrm>
            <a:off x="0" y="0"/>
            <a:ext cx="12192000" cy="3713018"/>
          </a:xfrm>
          <a:solidFill>
            <a:schemeClr val="bg1">
              <a:lumMod val="85000"/>
            </a:schemeClr>
          </a:solidFill>
        </p:spPr>
        <p:txBody>
          <a:bodyPr rtlCol="0" anchor="ctr">
            <a:normAutofit/>
          </a:bodyPr>
          <a:lstStyle>
            <a:lvl1pPr marL="0" indent="0" algn="ctr">
              <a:buNone/>
              <a:defRPr sz="2000"/>
            </a:lvl1pPr>
          </a:lstStyle>
          <a:p>
            <a:pPr rtl="0"/>
            <a:r>
              <a:rPr lang="es-ES" noProof="0" smtClean="0"/>
              <a:t>Haga clic en el icono para agregar una imagen</a:t>
            </a:r>
            <a:endParaRPr lang="es-ES" noProof="0" dirty="0"/>
          </a:p>
        </p:txBody>
      </p:sp>
      <p:cxnSp>
        <p:nvCxnSpPr>
          <p:cNvPr id="7" name="Conector recto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Marcador de contenido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5" y="6462713"/>
            <a:ext cx="2617200" cy="249237"/>
          </a:xfrm>
        </p:spPr>
        <p:txBody>
          <a:bodyPr rtlCol="0">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rtl="0"/>
            <a:r>
              <a:rPr lang="es-ES" noProof="0" dirty="0"/>
              <a:t>El nombre de la empresa</a:t>
            </a:r>
          </a:p>
        </p:txBody>
      </p:sp>
      <p:grpSp>
        <p:nvGrpSpPr>
          <p:cNvPr id="18" name="Grupo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Elipse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0" name="Elipse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Elipse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22" name="Elipse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Tree>
    <p:extLst>
      <p:ext uri="{BB962C8B-B14F-4D97-AF65-F5344CB8AC3E}">
        <p14:creationId xmlns:p14="http://schemas.microsoft.com/office/powerpoint/2010/main" val="2483033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rtlCol="0" anchor="b">
            <a:normAutofit/>
          </a:bodyPr>
          <a:lstStyle>
            <a:lvl1pPr algn="l">
              <a:defRPr sz="4800" b="1" cap="all" baseline="0">
                <a:solidFill>
                  <a:schemeClr val="tx1"/>
                </a:solidFill>
              </a:defRPr>
            </a:lvl1pPr>
          </a:lstStyle>
          <a:p>
            <a:pPr rtl="0"/>
            <a:r>
              <a:rPr lang="es-ES" noProof="0" dirty="0"/>
              <a:t>Título de la presentación</a:t>
            </a:r>
          </a:p>
        </p:txBody>
      </p:sp>
      <p:sp>
        <p:nvSpPr>
          <p:cNvPr id="3" name="Subtítulo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rtlCol="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p:sp>
        <p:nvSpPr>
          <p:cNvPr id="4" name="Marcador de fecha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rtlCol="0"/>
          <a:lstStyle/>
          <a:p>
            <a:pPr rtl="0"/>
            <a:fld id="{0BFFD2F6-6203-4088-B117-74202CFE2716}" type="datetime1">
              <a:rPr lang="es-ES" noProof="0" smtClean="0"/>
              <a:t>01/09/2021</a:t>
            </a:fld>
            <a:endParaRPr lang="es-ES" noProof="0" dirty="0"/>
          </a:p>
        </p:txBody>
      </p:sp>
      <p:cxnSp>
        <p:nvCxnSpPr>
          <p:cNvPr id="7" name="Conector recto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upo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Elipse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0" name="Elipse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Elipse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2" name="Elipse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5" name="Elipse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Elipse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7" name="Rectángulo 16">
            <a:extLst>
              <a:ext uri="{FF2B5EF4-FFF2-40B4-BE49-F238E27FC236}">
                <a16:creationId xmlns:a16="http://schemas.microsoft.com/office/drawing/2014/main" id="{25F8A1A8-E078-4836-ABD1-CD4E75BBF58F}"/>
              </a:ext>
            </a:extLst>
          </p:cNvPr>
          <p:cNvSpPr/>
          <p:nvPr userDrawn="1"/>
        </p:nvSpPr>
        <p:spPr>
          <a:xfrm>
            <a:off x="0" y="0"/>
            <a:ext cx="44243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296177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4EF6A7E-892A-4653-8EDD-3AE2091E7880}" type="datetime1">
              <a:rPr lang="es-ES" smtClean="0"/>
              <a:t>01/09/2021</a:t>
            </a:fld>
            <a:endParaRPr lang="en-US" dirty="0"/>
          </a:p>
        </p:txBody>
      </p:sp>
      <p:sp>
        <p:nvSpPr>
          <p:cNvPr id="5" name="Footer Placeholder 4"/>
          <p:cNvSpPr>
            <a:spLocks noGrp="1"/>
          </p:cNvSpPr>
          <p:nvPr>
            <p:ph type="ftr" sz="quarter" idx="11"/>
          </p:nvPr>
        </p:nvSpPr>
        <p:spPr/>
        <p:txBody>
          <a:bodyPr/>
          <a:lstStyle/>
          <a:p>
            <a:pPr rtl="0"/>
            <a:endParaRPr lang="es-ES" noProof="0"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48BB047D-A6CD-43AB-96F0-683C726B586B}" type="slidenum">
              <a:rPr lang="es-ES" noProof="0" smtClean="0"/>
              <a:pPr rtl="0"/>
              <a:t>‹Nº›</a:t>
            </a:fld>
            <a:endParaRPr lang="es-ES" noProof="0" dirty="0"/>
          </a:p>
        </p:txBody>
      </p:sp>
    </p:spTree>
    <p:extLst>
      <p:ext uri="{BB962C8B-B14F-4D97-AF65-F5344CB8AC3E}">
        <p14:creationId xmlns:p14="http://schemas.microsoft.com/office/powerpoint/2010/main" val="2731201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Marcador de posición de número de diapositiva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cxnSp>
        <p:nvCxnSpPr>
          <p:cNvPr id="11" name="Conector recto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Elipse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Elipse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Elipse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6" name="Elipse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7" name="Elipse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8" name="Elipse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cxnSp>
        <p:nvCxnSpPr>
          <p:cNvPr id="20" name="Conector recto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9A55704E-D515-4774-90C6-5F887DDAE55E}"/>
              </a:ext>
            </a:extLst>
          </p:cNvPr>
          <p:cNvSpPr/>
          <p:nvPr userDrawn="1"/>
        </p:nvSpPr>
        <p:spPr>
          <a:xfrm>
            <a:off x="469044" y="1"/>
            <a:ext cx="5210176" cy="5961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cxnSp>
        <p:nvCxnSpPr>
          <p:cNvPr id="23" name="Conector recto 22">
            <a:extLst>
              <a:ext uri="{FF2B5EF4-FFF2-40B4-BE49-F238E27FC236}">
                <a16:creationId xmlns:a16="http://schemas.microsoft.com/office/drawing/2014/main" id="{84878778-0299-471F-A4C9-D0C1E82ED8D2}"/>
              </a:ext>
            </a:extLst>
          </p:cNvPr>
          <p:cNvCxnSpPr>
            <a:cxnSpLocks/>
          </p:cNvCxnSpPr>
          <p:nvPr userDrawn="1"/>
        </p:nvCxnSpPr>
        <p:spPr>
          <a:xfrm>
            <a:off x="1001746" y="1290512"/>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ítulo 3">
            <a:extLst>
              <a:ext uri="{FF2B5EF4-FFF2-40B4-BE49-F238E27FC236}">
                <a16:creationId xmlns:a16="http://schemas.microsoft.com/office/drawing/2014/main" id="{E39D1C78-6110-4052-8455-7E7893F7FCD3}"/>
              </a:ext>
            </a:extLst>
          </p:cNvPr>
          <p:cNvSpPr>
            <a:spLocks noGrp="1"/>
          </p:cNvSpPr>
          <p:nvPr>
            <p:ph type="title"/>
          </p:nvPr>
        </p:nvSpPr>
        <p:spPr>
          <a:xfrm>
            <a:off x="915466" y="1276857"/>
            <a:ext cx="4097778" cy="1255325"/>
          </a:xfrm>
        </p:spPr>
        <p:txBody>
          <a:bodyPr rtlCol="0"/>
          <a:lstStyle>
            <a:lvl1pPr>
              <a:defRPr lang="en-US" sz="3600" b="1" kern="1200" cap="all" baseline="0" smtClean="0">
                <a:solidFill>
                  <a:schemeClr val="bg1"/>
                </a:solidFill>
                <a:latin typeface="+mj-lt"/>
                <a:ea typeface="+mj-ea"/>
                <a:cs typeface="+mj-cs"/>
              </a:defRPr>
            </a:lvl1pPr>
          </a:lstStyle>
          <a:p>
            <a:pPr rtl="0"/>
            <a:r>
              <a:rPr lang="es-ES" noProof="0" smtClean="0"/>
              <a:t>Haga clic para modificar el estilo de título del patrón</a:t>
            </a:r>
            <a:endParaRPr lang="es-ES" noProof="0" dirty="0"/>
          </a:p>
        </p:txBody>
      </p:sp>
      <p:sp>
        <p:nvSpPr>
          <p:cNvPr id="24" name="Marcador de texto 2">
            <a:extLst>
              <a:ext uri="{FF2B5EF4-FFF2-40B4-BE49-F238E27FC236}">
                <a16:creationId xmlns:a16="http://schemas.microsoft.com/office/drawing/2014/main" id="{E3405997-7AE2-4C6E-8A7D-735F58A49D12}"/>
              </a:ext>
            </a:extLst>
          </p:cNvPr>
          <p:cNvSpPr>
            <a:spLocks noGrp="1"/>
          </p:cNvSpPr>
          <p:nvPr>
            <p:ph type="body" idx="1" hasCustomPrompt="1"/>
          </p:nvPr>
        </p:nvSpPr>
        <p:spPr>
          <a:xfrm>
            <a:off x="915467" y="2620651"/>
            <a:ext cx="4097778" cy="1933681"/>
          </a:xfrm>
        </p:spPr>
        <p:txBody>
          <a:bodyPr vert="horz" lIns="91440" tIns="45720" rIns="91440" bIns="45720" rtlCol="0">
            <a:noAutofit/>
          </a:bodyPr>
          <a:lstStyle>
            <a:lvl1pPr>
              <a:defRPr lang="en-US" b="0" cap="none" baseline="0">
                <a:solidFill>
                  <a:schemeClr val="bg1"/>
                </a:solidFill>
              </a:defRPr>
            </a:lvl1pPr>
          </a:lstStyle>
          <a:p>
            <a:pPr lvl="0" rtl="0">
              <a:lnSpc>
                <a:spcPct val="100000"/>
              </a:lnSpc>
              <a:buNone/>
            </a:pPr>
            <a:r>
              <a:rPr lang="es-ES" noProof="0" dirty="0"/>
              <a:t>Editar estilos de texto del patrón</a:t>
            </a:r>
          </a:p>
        </p:txBody>
      </p:sp>
    </p:spTree>
    <p:extLst>
      <p:ext uri="{BB962C8B-B14F-4D97-AF65-F5344CB8AC3E}">
        <p14:creationId xmlns:p14="http://schemas.microsoft.com/office/powerpoint/2010/main" val="293153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10" name="Marcador de número de diapositiva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cxnSp>
        <p:nvCxnSpPr>
          <p:cNvPr id="12" name="Conector recto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upo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Elipse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Elipse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3" name="Elipse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24" name="Elipse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5" name="Marcador de texto 2">
            <a:extLst>
              <a:ext uri="{FF2B5EF4-FFF2-40B4-BE49-F238E27FC236}">
                <a16:creationId xmlns:a16="http://schemas.microsoft.com/office/drawing/2014/main" id="{BE814D66-F00F-0D44-AD03-889FEE787EB6}"/>
              </a:ext>
            </a:extLst>
          </p:cNvPr>
          <p:cNvSpPr>
            <a:spLocks noGrp="1"/>
          </p:cNvSpPr>
          <p:nvPr>
            <p:ph idx="1" hasCustomPrompt="1"/>
          </p:nvPr>
        </p:nvSpPr>
        <p:spPr>
          <a:xfrm>
            <a:off x="363416" y="1825625"/>
            <a:ext cx="11465168" cy="4351338"/>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3" name="Título 2">
            <a:extLst>
              <a:ext uri="{FF2B5EF4-FFF2-40B4-BE49-F238E27FC236}">
                <a16:creationId xmlns:a16="http://schemas.microsoft.com/office/drawing/2014/main" id="{FF9B990C-5D9C-4A90-AC73-5889BC9F755C}"/>
              </a:ext>
            </a:extLst>
          </p:cNvPr>
          <p:cNvSpPr>
            <a:spLocks noGrp="1"/>
          </p:cNvSpPr>
          <p:nvPr>
            <p:ph type="title" hasCustomPrompt="1"/>
          </p:nvPr>
        </p:nvSpPr>
        <p:spPr/>
        <p:txBody>
          <a:bodyPr rtlCol="0"/>
          <a:lstStyle/>
          <a:p>
            <a:pPr rtl="0"/>
            <a:r>
              <a:rPr lang="es-ES" noProof="0" dirty="0"/>
              <a:t>HAGA CLIC PARA EDITAR EL ESTILO DEL TÍTULO DEL PATRÓN</a:t>
            </a:r>
          </a:p>
        </p:txBody>
      </p:sp>
      <p:sp>
        <p:nvSpPr>
          <p:cNvPr id="16" name="Elipse 15">
            <a:extLst>
              <a:ext uri="{FF2B5EF4-FFF2-40B4-BE49-F238E27FC236}">
                <a16:creationId xmlns:a16="http://schemas.microsoft.com/office/drawing/2014/main" id="{44C85E5F-5B5E-48CC-8469-0263621D91FF}"/>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7" name="Elipse 16">
            <a:extLst>
              <a:ext uri="{FF2B5EF4-FFF2-40B4-BE49-F238E27FC236}">
                <a16:creationId xmlns:a16="http://schemas.microsoft.com/office/drawing/2014/main" id="{7EE4E300-6C8E-4262-BE1D-587C7B70E7ED}"/>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312897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rtlCol="0" anchor="b">
            <a:noAutofit/>
          </a:bodyPr>
          <a:lstStyle>
            <a:lvl1pPr>
              <a:defRPr sz="3200" b="1" cap="all" baseline="0"/>
            </a:lvl1pPr>
          </a:lstStyle>
          <a:p>
            <a:pPr rtl="0"/>
            <a:r>
              <a:rPr lang="es-ES" noProof="0" smtClean="0"/>
              <a:t>Haga clic para modificar el estilo de título del patrón</a:t>
            </a:r>
            <a:endParaRPr lang="es-ES" noProof="0" dirty="0"/>
          </a:p>
        </p:txBody>
      </p:sp>
      <p:sp>
        <p:nvSpPr>
          <p:cNvPr id="10" name="Marcador de número de diapositiva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cxnSp>
        <p:nvCxnSpPr>
          <p:cNvPr id="12" name="Conector recto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upo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Elipse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Elipse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3" name="Elipse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24" name="Elipse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6" name="Marcador de posición de contenido 3">
            <a:extLst>
              <a:ext uri="{FF2B5EF4-FFF2-40B4-BE49-F238E27FC236}">
                <a16:creationId xmlns:a16="http://schemas.microsoft.com/office/drawing/2014/main" id="{6E22FA8C-3243-4716-A6BD-F37D6058FB43}"/>
              </a:ext>
            </a:extLst>
          </p:cNvPr>
          <p:cNvSpPr>
            <a:spLocks noGrp="1"/>
          </p:cNvSpPr>
          <p:nvPr>
            <p:ph sz="half" idx="2" hasCustomPrompt="1"/>
          </p:nvPr>
        </p:nvSpPr>
        <p:spPr>
          <a:xfrm>
            <a:off x="6347381" y="1825625"/>
            <a:ext cx="5481203" cy="4351338"/>
          </a:xfrm>
        </p:spPr>
        <p:txBody>
          <a:bodyPr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17" name="Marcador de contenido 2">
            <a:extLst>
              <a:ext uri="{FF2B5EF4-FFF2-40B4-BE49-F238E27FC236}">
                <a16:creationId xmlns:a16="http://schemas.microsoft.com/office/drawing/2014/main" id="{8ABE3FD8-339C-4F75-876F-8347ADE67E94}"/>
              </a:ext>
            </a:extLst>
          </p:cNvPr>
          <p:cNvSpPr>
            <a:spLocks noGrp="1"/>
          </p:cNvSpPr>
          <p:nvPr>
            <p:ph sz="half" idx="1" hasCustomPrompt="1"/>
          </p:nvPr>
        </p:nvSpPr>
        <p:spPr>
          <a:xfrm>
            <a:off x="363416" y="1825625"/>
            <a:ext cx="5481203" cy="4351338"/>
          </a:xfrm>
        </p:spPr>
        <p:txBody>
          <a:bodyPr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25" name="Elipse 24">
            <a:extLst>
              <a:ext uri="{FF2B5EF4-FFF2-40B4-BE49-F238E27FC236}">
                <a16:creationId xmlns:a16="http://schemas.microsoft.com/office/drawing/2014/main" id="{E72FB389-5EA4-4084-B7A2-A4D0A43561F6}"/>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6" name="Elipse 25">
            <a:extLst>
              <a:ext uri="{FF2B5EF4-FFF2-40B4-BE49-F238E27FC236}">
                <a16:creationId xmlns:a16="http://schemas.microsoft.com/office/drawing/2014/main" id="{F7783FE1-0115-4345-89B2-C073569FB8EE}"/>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1273661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rtlCol="0" anchor="b">
            <a:noAutofit/>
          </a:bodyPr>
          <a:lstStyle>
            <a:lvl1pPr>
              <a:defRPr sz="3200" b="1" cap="all" baseline="0"/>
            </a:lvl1pPr>
          </a:lstStyle>
          <a:p>
            <a:pPr rtl="0"/>
            <a:r>
              <a:rPr lang="es-ES" noProof="0" smtClean="0"/>
              <a:t>Haga clic para modificar el estilo de título del patrón</a:t>
            </a:r>
            <a:endParaRPr lang="es-ES" noProof="0" dirty="0"/>
          </a:p>
        </p:txBody>
      </p:sp>
      <p:sp>
        <p:nvSpPr>
          <p:cNvPr id="10" name="Marcador de número de diapositiva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cxnSp>
        <p:nvCxnSpPr>
          <p:cNvPr id="12" name="Conector recto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upo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Elipse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Elipse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3" name="Elipse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24" name="Elipse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27" name="Marcador de posición de texto 4">
            <a:extLst>
              <a:ext uri="{FF2B5EF4-FFF2-40B4-BE49-F238E27FC236}">
                <a16:creationId xmlns:a16="http://schemas.microsoft.com/office/drawing/2014/main" id="{9F73353B-C50B-4A8A-87CF-657C1EB8940F}"/>
              </a:ext>
            </a:extLst>
          </p:cNvPr>
          <p:cNvSpPr>
            <a:spLocks noGrp="1"/>
          </p:cNvSpPr>
          <p:nvPr>
            <p:ph type="body" sz="quarter" idx="3" hasCustomPrompt="1"/>
          </p:nvPr>
        </p:nvSpPr>
        <p:spPr>
          <a:xfrm>
            <a:off x="6347380" y="1681163"/>
            <a:ext cx="5481203"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dirty="0"/>
              <a:t>Editar estilos de texto del patrón</a:t>
            </a:r>
          </a:p>
        </p:txBody>
      </p:sp>
      <p:sp>
        <p:nvSpPr>
          <p:cNvPr id="28" name="Marcador de posición de contenido 5">
            <a:extLst>
              <a:ext uri="{FF2B5EF4-FFF2-40B4-BE49-F238E27FC236}">
                <a16:creationId xmlns:a16="http://schemas.microsoft.com/office/drawing/2014/main" id="{5EFF7F5E-3221-4390-9B17-D1944365BF12}"/>
              </a:ext>
            </a:extLst>
          </p:cNvPr>
          <p:cNvSpPr>
            <a:spLocks noGrp="1"/>
          </p:cNvSpPr>
          <p:nvPr>
            <p:ph sz="quarter" idx="4" hasCustomPrompt="1"/>
          </p:nvPr>
        </p:nvSpPr>
        <p:spPr>
          <a:xfrm>
            <a:off x="6347379" y="2586215"/>
            <a:ext cx="5481203" cy="3603448"/>
          </a:xfrm>
        </p:spPr>
        <p:txBody>
          <a:bodyPr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29" name="Marcador de texto 2">
            <a:extLst>
              <a:ext uri="{FF2B5EF4-FFF2-40B4-BE49-F238E27FC236}">
                <a16:creationId xmlns:a16="http://schemas.microsoft.com/office/drawing/2014/main" id="{9506B516-77C1-431B-A8A5-68FA5D4B6D7E}"/>
              </a:ext>
            </a:extLst>
          </p:cNvPr>
          <p:cNvSpPr>
            <a:spLocks noGrp="1"/>
          </p:cNvSpPr>
          <p:nvPr>
            <p:ph type="body" idx="1" hasCustomPrompt="1"/>
          </p:nvPr>
        </p:nvSpPr>
        <p:spPr>
          <a:xfrm>
            <a:off x="363416" y="1681163"/>
            <a:ext cx="548120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dirty="0"/>
              <a:t>Editar estilos de texto del patrón</a:t>
            </a:r>
          </a:p>
        </p:txBody>
      </p:sp>
      <p:sp>
        <p:nvSpPr>
          <p:cNvPr id="30" name="Marcador de posición de contenido 3">
            <a:extLst>
              <a:ext uri="{FF2B5EF4-FFF2-40B4-BE49-F238E27FC236}">
                <a16:creationId xmlns:a16="http://schemas.microsoft.com/office/drawing/2014/main" id="{860F1452-CAB9-4154-ADCC-9245E71D0D2C}"/>
              </a:ext>
            </a:extLst>
          </p:cNvPr>
          <p:cNvSpPr>
            <a:spLocks noGrp="1"/>
          </p:cNvSpPr>
          <p:nvPr>
            <p:ph sz="half" idx="2" hasCustomPrompt="1"/>
          </p:nvPr>
        </p:nvSpPr>
        <p:spPr>
          <a:xfrm>
            <a:off x="363416" y="2586215"/>
            <a:ext cx="5481202" cy="3603448"/>
          </a:xfrm>
        </p:spPr>
        <p:txBody>
          <a:bodyPr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31" name="Elipse 30">
            <a:extLst>
              <a:ext uri="{FF2B5EF4-FFF2-40B4-BE49-F238E27FC236}">
                <a16:creationId xmlns:a16="http://schemas.microsoft.com/office/drawing/2014/main" id="{12892DF4-5A8A-4E92-A425-210ABE570F58}"/>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2" name="Elipse 31">
            <a:extLst>
              <a:ext uri="{FF2B5EF4-FFF2-40B4-BE49-F238E27FC236}">
                <a16:creationId xmlns:a16="http://schemas.microsoft.com/office/drawing/2014/main" id="{99AE2680-A46C-4B06-9ED9-53E617C1F17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315527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rtl="0"/>
            <a:r>
              <a:rPr lang="es-ES" noProof="0" dirty="0"/>
              <a:t>TÍTULO AQUÍ</a:t>
            </a:r>
          </a:p>
        </p:txBody>
      </p:sp>
      <p:sp>
        <p:nvSpPr>
          <p:cNvPr id="6" name="Marcador de posición de número de diapositiva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cxnSp>
        <p:nvCxnSpPr>
          <p:cNvPr id="7" name="Conector recto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upo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Elipse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0" name="Elipse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Elipse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22" name="Elipse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3" name="Marcador de texto 3">
            <a:extLst>
              <a:ext uri="{FF2B5EF4-FFF2-40B4-BE49-F238E27FC236}">
                <a16:creationId xmlns:a16="http://schemas.microsoft.com/office/drawing/2014/main" id="{86E0573A-023B-4D1C-8224-56A5D0DDF379}"/>
              </a:ext>
            </a:extLst>
          </p:cNvPr>
          <p:cNvSpPr>
            <a:spLocks noGrp="1"/>
          </p:cNvSpPr>
          <p:nvPr>
            <p:ph type="body" sz="half" idx="2" hasCustomPrompt="1"/>
          </p:nvPr>
        </p:nvSpPr>
        <p:spPr>
          <a:xfrm>
            <a:off x="839788" y="4839679"/>
            <a:ext cx="10507662" cy="1305379"/>
          </a:xfrm>
        </p:spPr>
        <p:txBody>
          <a:bodyPr vert="horz" lIns="91440" tIns="45720" rIns="91440" bIns="45720" rtlCol="0">
            <a:noAutofit/>
          </a:bodyPr>
          <a:lstStyle>
            <a:lvl1pPr marL="0" indent="0" algn="ctr">
              <a:buNone/>
              <a:defRPr lang="en-US" b="0" cap="none" baseline="0"/>
            </a:lvl1pPr>
          </a:lstStyle>
          <a:p>
            <a:pPr marL="228600" lvl="0" indent="-228600" algn="ctr" rtl="0">
              <a:lnSpc>
                <a:spcPct val="100000"/>
              </a:lnSpc>
            </a:pPr>
            <a:r>
              <a:rPr lang="es-ES" noProof="0" dirty="0"/>
              <a:t>Editar estilos de texto del patrón</a:t>
            </a:r>
          </a:p>
        </p:txBody>
      </p:sp>
      <p:sp>
        <p:nvSpPr>
          <p:cNvPr id="15" name="Marcador de posición de imagen 2">
            <a:extLst>
              <a:ext uri="{FF2B5EF4-FFF2-40B4-BE49-F238E27FC236}">
                <a16:creationId xmlns:a16="http://schemas.microsoft.com/office/drawing/2014/main" id="{12087456-C0E8-4AA6-81E8-996CEC037E57}"/>
              </a:ext>
            </a:extLst>
          </p:cNvPr>
          <p:cNvSpPr>
            <a:spLocks noGrp="1"/>
          </p:cNvSpPr>
          <p:nvPr>
            <p:ph type="pic" idx="1"/>
          </p:nvPr>
        </p:nvSpPr>
        <p:spPr>
          <a:xfrm>
            <a:off x="0" y="1"/>
            <a:ext cx="12192000" cy="3713017"/>
          </a:xfrm>
          <a:solidFill>
            <a:schemeClr val="bg1">
              <a:lumMod val="85000"/>
            </a:schemeClr>
          </a:solidFill>
        </p:spPr>
        <p:txBody>
          <a:bodyPr vert="horz" lIns="91440" tIns="45720" rIns="91440" bIns="45720" rtlCol="0" anchor="ctr">
            <a:normAutofit/>
          </a:bodyPr>
          <a:lstStyle>
            <a:lvl1pPr>
              <a:defRPr lang="en-US" sz="2000" dirty="0"/>
            </a:lvl1pPr>
          </a:lstStyle>
          <a:p>
            <a:pPr marL="0" lvl="0" indent="0" algn="ctr" rtl="0">
              <a:buNone/>
            </a:pPr>
            <a:r>
              <a:rPr lang="es-ES" noProof="0" smtClean="0"/>
              <a:t>Haga clic en el icono para agregar una imagen</a:t>
            </a:r>
            <a:endParaRPr lang="es-ES" noProof="0" dirty="0"/>
          </a:p>
        </p:txBody>
      </p:sp>
    </p:spTree>
    <p:extLst>
      <p:ext uri="{BB962C8B-B14F-4D97-AF65-F5344CB8AC3E}">
        <p14:creationId xmlns:p14="http://schemas.microsoft.com/office/powerpoint/2010/main" val="1821192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rtlCol="0" anchor="b">
            <a:noAutofit/>
          </a:bodyPr>
          <a:lstStyle>
            <a:lvl1pPr>
              <a:defRPr sz="3200" b="1" cap="all" baseline="0"/>
            </a:lvl1pPr>
          </a:lstStyle>
          <a:p>
            <a:pPr rtl="0"/>
            <a:r>
              <a:rPr lang="es-ES" noProof="0" dirty="0"/>
              <a:t>Título aquí</a:t>
            </a:r>
          </a:p>
        </p:txBody>
      </p:sp>
      <p:sp>
        <p:nvSpPr>
          <p:cNvPr id="10" name="Marcador de posición de número de diapositiva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grpSp>
        <p:nvGrpSpPr>
          <p:cNvPr id="6" name="Grupo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Conector recto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5" name="Elipse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6" name="Elipse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nvGrpSpPr>
          <p:cNvPr id="27" name="Grupo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Elipse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5" name="Elipse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6" name="Elipse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37" name="Elipse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30" name="Marcador de posición de texto 3">
            <a:extLst>
              <a:ext uri="{FF2B5EF4-FFF2-40B4-BE49-F238E27FC236}">
                <a16:creationId xmlns:a16="http://schemas.microsoft.com/office/drawing/2014/main" id="{1B247C0B-04BA-4D5C-A41D-AEA60217241B}"/>
              </a:ext>
            </a:extLst>
          </p:cNvPr>
          <p:cNvSpPr>
            <a:spLocks noGrp="1"/>
          </p:cNvSpPr>
          <p:nvPr>
            <p:ph type="body" sz="half" idx="2" hasCustomPrompt="1"/>
          </p:nvPr>
        </p:nvSpPr>
        <p:spPr>
          <a:xfrm>
            <a:off x="363416" y="2057400"/>
            <a:ext cx="3206261"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dirty="0"/>
              <a:t>Editar estilos de texto del patrón</a:t>
            </a:r>
          </a:p>
        </p:txBody>
      </p:sp>
      <p:sp>
        <p:nvSpPr>
          <p:cNvPr id="31" name="Marcador de contenido 2">
            <a:extLst>
              <a:ext uri="{FF2B5EF4-FFF2-40B4-BE49-F238E27FC236}">
                <a16:creationId xmlns:a16="http://schemas.microsoft.com/office/drawing/2014/main" id="{194C619D-34F6-4A29-857A-D76007218728}"/>
              </a:ext>
            </a:extLst>
          </p:cNvPr>
          <p:cNvSpPr>
            <a:spLocks noGrp="1"/>
          </p:cNvSpPr>
          <p:nvPr>
            <p:ph idx="1" hasCustomPrompt="1"/>
          </p:nvPr>
        </p:nvSpPr>
        <p:spPr>
          <a:xfrm>
            <a:off x="3888084" y="246187"/>
            <a:ext cx="7467304" cy="5614864"/>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Tree>
    <p:extLst>
      <p:ext uri="{BB962C8B-B14F-4D97-AF65-F5344CB8AC3E}">
        <p14:creationId xmlns:p14="http://schemas.microsoft.com/office/powerpoint/2010/main" val="1695175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rtlCol="0" anchor="b">
            <a:noAutofit/>
          </a:bodyPr>
          <a:lstStyle>
            <a:lvl1pPr>
              <a:defRPr sz="3200" b="1" cap="all" baseline="0"/>
            </a:lvl1pPr>
          </a:lstStyle>
          <a:p>
            <a:pPr rtl="0"/>
            <a:r>
              <a:rPr lang="es-ES" noProof="0" smtClean="0"/>
              <a:t>Haga clic para modificar el estilo de título del patrón</a:t>
            </a:r>
            <a:endParaRPr lang="es-ES" noProof="0" dirty="0"/>
          </a:p>
        </p:txBody>
      </p:sp>
      <p:sp>
        <p:nvSpPr>
          <p:cNvPr id="10" name="Marcador de número de diapositiva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cxnSp>
        <p:nvCxnSpPr>
          <p:cNvPr id="12" name="Conector recto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upo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Elipse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Elipse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3" name="Elipse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24" name="Elipse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3" name="Elipse 12">
            <a:extLst>
              <a:ext uri="{FF2B5EF4-FFF2-40B4-BE49-F238E27FC236}">
                <a16:creationId xmlns:a16="http://schemas.microsoft.com/office/drawing/2014/main" id="{82D9D565-739D-4898-97BD-79EB8C7F91EC}"/>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Elipse 13">
            <a:extLst>
              <a:ext uri="{FF2B5EF4-FFF2-40B4-BE49-F238E27FC236}">
                <a16:creationId xmlns:a16="http://schemas.microsoft.com/office/drawing/2014/main" id="{620FADA3-E777-489C-976D-0B0C4FD3131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2436514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10" name="Marcador de número de diapositiva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rtlCol="0"/>
          <a:lstStyle>
            <a:lvl1pPr algn="r">
              <a:defRPr sz="900">
                <a:solidFill>
                  <a:schemeClr val="accent3"/>
                </a:solidFill>
              </a:defRPr>
            </a:lvl1pPr>
          </a:lstStyle>
          <a:p>
            <a:pPr rtl="0"/>
            <a:fld id="{48BB047D-A6CD-43AB-96F0-683C726B586B}" type="slidenum">
              <a:rPr lang="es-ES" noProof="0" smtClean="0"/>
              <a:pPr rtl="0"/>
              <a:t>‹Nº›</a:t>
            </a:fld>
            <a:endParaRPr lang="es-ES" noProof="0" dirty="0"/>
          </a:p>
        </p:txBody>
      </p:sp>
      <p:grpSp>
        <p:nvGrpSpPr>
          <p:cNvPr id="4" name="Grupo 3">
            <a:extLst>
              <a:ext uri="{FF2B5EF4-FFF2-40B4-BE49-F238E27FC236}">
                <a16:creationId xmlns:a16="http://schemas.microsoft.com/office/drawing/2014/main" id="{8DCE8039-0D05-4A75-878A-907B8D44B9E7}"/>
              </a:ext>
            </a:extLst>
          </p:cNvPr>
          <p:cNvGrpSpPr/>
          <p:nvPr userDrawn="1"/>
        </p:nvGrpSpPr>
        <p:grpSpPr>
          <a:xfrm>
            <a:off x="363416" y="421045"/>
            <a:ext cx="748798" cy="134113"/>
            <a:chOff x="4827813" y="2534636"/>
            <a:chExt cx="996651" cy="178504"/>
          </a:xfrm>
        </p:grpSpPr>
        <p:sp>
          <p:nvSpPr>
            <p:cNvPr id="5" name="Elipse 4">
              <a:extLst>
                <a:ext uri="{FF2B5EF4-FFF2-40B4-BE49-F238E27FC236}">
                  <a16:creationId xmlns:a16="http://schemas.microsoft.com/office/drawing/2014/main" id="{C1402252-45E8-45B3-BA5E-DFA33A4547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Elipse 5">
              <a:extLst>
                <a:ext uri="{FF2B5EF4-FFF2-40B4-BE49-F238E27FC236}">
                  <a16:creationId xmlns:a16="http://schemas.microsoft.com/office/drawing/2014/main" id="{1300C883-1ACE-4AF3-9875-792A769588D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7" name="Elipse 6">
              <a:extLst>
                <a:ext uri="{FF2B5EF4-FFF2-40B4-BE49-F238E27FC236}">
                  <a16:creationId xmlns:a16="http://schemas.microsoft.com/office/drawing/2014/main" id="{E75483D7-E612-43D2-9B0E-C69356C160DA}"/>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8" name="Elipse 7">
              <a:extLst>
                <a:ext uri="{FF2B5EF4-FFF2-40B4-BE49-F238E27FC236}">
                  <a16:creationId xmlns:a16="http://schemas.microsoft.com/office/drawing/2014/main" id="{F279C5F2-4C7F-4470-A44F-E8AD69AC9FA0}"/>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Tree>
    <p:extLst>
      <p:ext uri="{BB962C8B-B14F-4D97-AF65-F5344CB8AC3E}">
        <p14:creationId xmlns:p14="http://schemas.microsoft.com/office/powerpoint/2010/main" val="387506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AF7E7C9-6DA5-4B32-ABDE-0AC2F75EA34A}" type="datetime1">
              <a:rPr lang="es-ES" smtClean="0"/>
              <a:t>01/09/2021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48BB047D-A6CD-43AB-96F0-683C726B586B}" type="slidenum">
              <a:rPr lang="es-ES" noProof="0" smtClean="0"/>
              <a:pPr rtl="0"/>
              <a:t>‹Nº›</a:t>
            </a:fld>
            <a:endParaRPr lang="es-ES" noProof="0" dirty="0"/>
          </a:p>
        </p:txBody>
      </p:sp>
      <p:cxnSp>
        <p:nvCxnSpPr>
          <p:cNvPr id="8" name="Conector recto 7">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1" name="Elipse 10">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2" name="Elipse 11">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3" name="Elipse 12">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4" name="Elipse 13">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5" name="Elipse 14">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Elipse 15">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cxnSp>
        <p:nvCxnSpPr>
          <p:cNvPr id="17" name="Conector recto 16">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9A55704E-D515-4774-90C6-5F887DDAE55E}"/>
              </a:ext>
            </a:extLst>
          </p:cNvPr>
          <p:cNvSpPr/>
          <p:nvPr userDrawn="1"/>
        </p:nvSpPr>
        <p:spPr>
          <a:xfrm>
            <a:off x="469044" y="1"/>
            <a:ext cx="5210176" cy="5961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cxnSp>
        <p:nvCxnSpPr>
          <p:cNvPr id="19" name="Conector recto 18">
            <a:extLst>
              <a:ext uri="{FF2B5EF4-FFF2-40B4-BE49-F238E27FC236}">
                <a16:creationId xmlns:a16="http://schemas.microsoft.com/office/drawing/2014/main" id="{84878778-0299-471F-A4C9-D0C1E82ED8D2}"/>
              </a:ext>
            </a:extLst>
          </p:cNvPr>
          <p:cNvCxnSpPr>
            <a:cxnSpLocks/>
          </p:cNvCxnSpPr>
          <p:nvPr userDrawn="1"/>
        </p:nvCxnSpPr>
        <p:spPr>
          <a:xfrm>
            <a:off x="1001746" y="1290512"/>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127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9C3D56F-371C-4595-BAD9-2E03E1FECAEA}" type="datetime1">
              <a:rPr lang="es-ES" smtClean="0"/>
              <a:t>01/09/2021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rtl="0"/>
            <a:fld id="{48BB047D-A6CD-43AB-96F0-683C726B586B}" type="slidenum">
              <a:rPr lang="es-ES" noProof="0" smtClean="0"/>
              <a:pPr rtl="0"/>
              <a:t>‹Nº›</a:t>
            </a:fld>
            <a:endParaRPr lang="es-ES" noProof="0" dirty="0"/>
          </a:p>
        </p:txBody>
      </p:sp>
      <p:cxnSp>
        <p:nvCxnSpPr>
          <p:cNvPr id="9" name="Conector recto 8">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15" name="Elipse 14">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Elipse 15">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7" name="Elipse 16">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8" name="Elipse 17">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9" name="Elipse 18">
            <a:extLst>
              <a:ext uri="{FF2B5EF4-FFF2-40B4-BE49-F238E27FC236}">
                <a16:creationId xmlns:a16="http://schemas.microsoft.com/office/drawing/2014/main" id="{E72FB389-5EA4-4084-B7A2-A4D0A43561F6}"/>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0" name="Elipse 19">
            <a:extLst>
              <a:ext uri="{FF2B5EF4-FFF2-40B4-BE49-F238E27FC236}">
                <a16:creationId xmlns:a16="http://schemas.microsoft.com/office/drawing/2014/main" id="{F7783FE1-0115-4345-89B2-C073569FB8EE}"/>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203112803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34F3AFF-6834-43B8-8E26-DD269686325A}" type="datetime1">
              <a:rPr lang="es-ES" smtClean="0"/>
              <a:t>01/09/2021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rtl="0"/>
            <a:fld id="{48BB047D-A6CD-43AB-96F0-683C726B586B}" type="slidenum">
              <a:rPr lang="es-ES" noProof="0" smtClean="0"/>
              <a:pPr rtl="0"/>
              <a:t>‹Nº›</a:t>
            </a:fld>
            <a:endParaRPr lang="es-ES" noProof="0" dirty="0"/>
          </a:p>
        </p:txBody>
      </p:sp>
      <p:cxnSp>
        <p:nvCxnSpPr>
          <p:cNvPr id="11" name="Conector recto 10">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Grupo 15">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17" name="Elipse 16">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8" name="Elipse 17">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9" name="Elipse 18">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20" name="Elipse 19">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21" name="Elipse 20">
            <a:extLst>
              <a:ext uri="{FF2B5EF4-FFF2-40B4-BE49-F238E27FC236}">
                <a16:creationId xmlns:a16="http://schemas.microsoft.com/office/drawing/2014/main" id="{12892DF4-5A8A-4E92-A425-210ABE570F58}"/>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2" name="Elipse 21">
            <a:extLst>
              <a:ext uri="{FF2B5EF4-FFF2-40B4-BE49-F238E27FC236}">
                <a16:creationId xmlns:a16="http://schemas.microsoft.com/office/drawing/2014/main" id="{99AE2680-A46C-4B06-9ED9-53E617C1F17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28302914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A4B15A4-DF62-4987-A768-FA5AF8B2F7F7}" type="datetime1">
              <a:rPr lang="es-ES" smtClean="0"/>
              <a:t>01/09/2021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rtl="0"/>
            <a:fld id="{48BB047D-A6CD-43AB-96F0-683C726B586B}" type="slidenum">
              <a:rPr lang="es-ES" noProof="0" smtClean="0"/>
              <a:pPr rtl="0"/>
              <a:t>‹Nº›</a:t>
            </a:fld>
            <a:endParaRPr lang="es-ES" noProof="0" dirty="0"/>
          </a:p>
        </p:txBody>
      </p:sp>
      <p:cxnSp>
        <p:nvCxnSpPr>
          <p:cNvPr id="8" name="Conector recto 7">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upo 10">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12" name="Elipse 11">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3" name="Elipse 12">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Elipse 13">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5" name="Elipse 14">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
        <p:nvSpPr>
          <p:cNvPr id="16" name="Elipse 15">
            <a:extLst>
              <a:ext uri="{FF2B5EF4-FFF2-40B4-BE49-F238E27FC236}">
                <a16:creationId xmlns:a16="http://schemas.microsoft.com/office/drawing/2014/main" id="{82D9D565-739D-4898-97BD-79EB8C7F91EC}"/>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7" name="Elipse 16">
            <a:extLst>
              <a:ext uri="{FF2B5EF4-FFF2-40B4-BE49-F238E27FC236}">
                <a16:creationId xmlns:a16="http://schemas.microsoft.com/office/drawing/2014/main" id="{620FADA3-E777-489C-976D-0B0C4FD3131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131691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298B9-D4D2-4A56-9E9B-2FEAF26E0A01}" type="datetime1">
              <a:rPr lang="es-ES" smtClean="0"/>
              <a:t>01/09/2021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rtl="0"/>
            <a:fld id="{48BB047D-A6CD-43AB-96F0-683C726B586B}" type="slidenum">
              <a:rPr lang="es-ES" noProof="0" smtClean="0"/>
              <a:pPr rtl="0"/>
              <a:t>‹Nº›</a:t>
            </a:fld>
            <a:endParaRPr lang="es-ES" noProof="0" dirty="0"/>
          </a:p>
        </p:txBody>
      </p:sp>
      <p:grpSp>
        <p:nvGrpSpPr>
          <p:cNvPr id="7" name="Grupo 6">
            <a:extLst>
              <a:ext uri="{FF2B5EF4-FFF2-40B4-BE49-F238E27FC236}">
                <a16:creationId xmlns:a16="http://schemas.microsoft.com/office/drawing/2014/main" id="{8DCE8039-0D05-4A75-878A-907B8D44B9E7}"/>
              </a:ext>
            </a:extLst>
          </p:cNvPr>
          <p:cNvGrpSpPr/>
          <p:nvPr userDrawn="1"/>
        </p:nvGrpSpPr>
        <p:grpSpPr>
          <a:xfrm>
            <a:off x="363416" y="421045"/>
            <a:ext cx="748798" cy="134113"/>
            <a:chOff x="4827813" y="2534636"/>
            <a:chExt cx="996651" cy="178504"/>
          </a:xfrm>
        </p:grpSpPr>
        <p:sp>
          <p:nvSpPr>
            <p:cNvPr id="8" name="Elipse 7">
              <a:extLst>
                <a:ext uri="{FF2B5EF4-FFF2-40B4-BE49-F238E27FC236}">
                  <a16:creationId xmlns:a16="http://schemas.microsoft.com/office/drawing/2014/main" id="{C1402252-45E8-45B3-BA5E-DFA33A4547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Elipse 8">
              <a:extLst>
                <a:ext uri="{FF2B5EF4-FFF2-40B4-BE49-F238E27FC236}">
                  <a16:creationId xmlns:a16="http://schemas.microsoft.com/office/drawing/2014/main" id="{1300C883-1ACE-4AF3-9875-792A769588D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0" name="Elipse 9">
              <a:extLst>
                <a:ext uri="{FF2B5EF4-FFF2-40B4-BE49-F238E27FC236}">
                  <a16:creationId xmlns:a16="http://schemas.microsoft.com/office/drawing/2014/main" id="{E75483D7-E612-43D2-9B0E-C69356C160DA}"/>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1" name="Elipse 10">
              <a:extLst>
                <a:ext uri="{FF2B5EF4-FFF2-40B4-BE49-F238E27FC236}">
                  <a16:creationId xmlns:a16="http://schemas.microsoft.com/office/drawing/2014/main" id="{F279C5F2-4C7F-4470-A44F-E8AD69AC9FA0}"/>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Tree>
    <p:extLst>
      <p:ext uri="{BB962C8B-B14F-4D97-AF65-F5344CB8AC3E}">
        <p14:creationId xmlns:p14="http://schemas.microsoft.com/office/powerpoint/2010/main" val="175624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37C7E3F-A8E9-4D9F-B75C-CFAFA294D491}" type="datetime1">
              <a:rPr lang="es-ES" smtClean="0"/>
              <a:t>01/09/2021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rtl="0"/>
            <a:fld id="{48BB047D-A6CD-43AB-96F0-683C726B586B}" type="slidenum">
              <a:rPr lang="es-ES" noProof="0" smtClean="0"/>
              <a:pPr rtl="0"/>
              <a:t>‹Nº›</a:t>
            </a:fld>
            <a:endParaRPr lang="es-ES" noProof="0" dirty="0"/>
          </a:p>
        </p:txBody>
      </p:sp>
      <p:grpSp>
        <p:nvGrpSpPr>
          <p:cNvPr id="10" name="Grupo 9">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1" name="Conector recto 10">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Elipse 12">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Elipse 13">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nvGrpSpPr>
          <p:cNvPr id="15" name="Grupo 14">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16" name="Elipse 15">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7" name="Elipse 16">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8" name="Elipse 17">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19" name="Elipse 18">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grpSp>
    </p:spTree>
    <p:extLst>
      <p:ext uri="{BB962C8B-B14F-4D97-AF65-F5344CB8AC3E}">
        <p14:creationId xmlns:p14="http://schemas.microsoft.com/office/powerpoint/2010/main" val="35579613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252C08C-58EB-4264-9169-6B19D6A2D71C}" type="datetime1">
              <a:rPr lang="es-ES" smtClean="0"/>
              <a:t>01/09/2021</a:t>
            </a:fld>
            <a:endParaRPr lang="en-US" dirty="0"/>
          </a:p>
        </p:txBody>
      </p:sp>
      <p:sp>
        <p:nvSpPr>
          <p:cNvPr id="6" name="Footer Placeholder 5"/>
          <p:cNvSpPr>
            <a:spLocks noGrp="1"/>
          </p:cNvSpPr>
          <p:nvPr>
            <p:ph type="ftr" sz="quarter" idx="11"/>
          </p:nvPr>
        </p:nvSpPr>
        <p:spPr/>
        <p:txBody>
          <a:bodyPr/>
          <a:lstStyle/>
          <a:p>
            <a:pPr rtl="0"/>
            <a:endParaRPr lang="es-ES" noProof="0"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48BB047D-A6CD-43AB-96F0-683C726B586B}" type="slidenum">
              <a:rPr lang="es-ES" noProof="0" smtClean="0"/>
              <a:pPr rtl="0"/>
              <a:t>‹Nº›</a:t>
            </a:fld>
            <a:endParaRPr lang="es-ES" noProof="0" dirty="0"/>
          </a:p>
        </p:txBody>
      </p:sp>
    </p:spTree>
    <p:extLst>
      <p:ext uri="{BB962C8B-B14F-4D97-AF65-F5344CB8AC3E}">
        <p14:creationId xmlns:p14="http://schemas.microsoft.com/office/powerpoint/2010/main" val="3325460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60C7113-4376-4E48-BE54-AB3BF1320C88}" type="datetime1">
              <a:rPr lang="es-ES" smtClean="0"/>
              <a:t>01/09/2021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s-ES" noProof="0"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48BB047D-A6CD-43AB-96F0-683C726B586B}" type="slidenum">
              <a:rPr lang="es-ES" noProof="0" smtClean="0"/>
              <a:pPr rtl="0"/>
              <a:t>‹Nº›</a:t>
            </a:fld>
            <a:endParaRPr lang="es-ES" noProof="0" dirty="0"/>
          </a:p>
        </p:txBody>
      </p:sp>
    </p:spTree>
    <p:extLst>
      <p:ext uri="{BB962C8B-B14F-4D97-AF65-F5344CB8AC3E}">
        <p14:creationId xmlns:p14="http://schemas.microsoft.com/office/powerpoint/2010/main" val="9672786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667" r:id="rId19"/>
    <p:sldLayoutId id="2147483668" r:id="rId20"/>
    <p:sldLayoutId id="2147483666" r:id="rId21"/>
    <p:sldLayoutId id="2147483669" r:id="rId22"/>
    <p:sldLayoutId id="2147483670" r:id="rId23"/>
    <p:sldLayoutId id="2147483671" r:id="rId24"/>
    <p:sldLayoutId id="2147483672" r:id="rId25"/>
    <p:sldLayoutId id="2147483664" r:id="rId26"/>
    <p:sldLayoutId id="2147483665" r:id="rId27"/>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9.jpe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3.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0359CD-8DFF-4AF2-B957-630ED2A60E8D}"/>
              </a:ext>
            </a:extLst>
          </p:cNvPr>
          <p:cNvSpPr>
            <a:spLocks noGrp="1"/>
          </p:cNvSpPr>
          <p:nvPr>
            <p:ph type="ctrTitle"/>
          </p:nvPr>
        </p:nvSpPr>
        <p:spPr>
          <a:xfrm>
            <a:off x="4487170" y="2500275"/>
            <a:ext cx="7233557" cy="1364341"/>
          </a:xfrm>
        </p:spPr>
        <p:txBody>
          <a:bodyPr rtlCol="0">
            <a:noAutofit/>
          </a:bodyPr>
          <a:lstStyle/>
          <a:p>
            <a:pPr algn="ctr"/>
            <a:r>
              <a:rPr lang="es-ES" sz="1800" b="0" cap="none" dirty="0" smtClean="0"/>
              <a:t>Evaluación de tres diferentes harinas chocho (</a:t>
            </a:r>
            <a:r>
              <a:rPr lang="es-ES" sz="1800" b="0" i="1" cap="none" dirty="0" err="1" smtClean="0"/>
              <a:t>Lupinus</a:t>
            </a:r>
            <a:r>
              <a:rPr lang="es-ES" sz="1800" b="0" i="1" cap="none" dirty="0" smtClean="0"/>
              <a:t> </a:t>
            </a:r>
            <a:r>
              <a:rPr lang="es-ES" sz="1800" b="0" i="1" cap="none" dirty="0" err="1" smtClean="0"/>
              <a:t>mutabilis</a:t>
            </a:r>
            <a:r>
              <a:rPr lang="es-ES" sz="1800" b="0" cap="none" dirty="0" smtClean="0"/>
              <a:t> S.), lenteja (</a:t>
            </a:r>
            <a:r>
              <a:rPr lang="es-ES" sz="1800" b="0" i="1" cap="none" dirty="0"/>
              <a:t>L</a:t>
            </a:r>
            <a:r>
              <a:rPr lang="es-ES" sz="1800" b="0" i="1" cap="none" dirty="0" smtClean="0"/>
              <a:t>ens </a:t>
            </a:r>
            <a:r>
              <a:rPr lang="es-ES" sz="1800" b="0" i="1" cap="none" dirty="0" err="1" smtClean="0"/>
              <a:t>culinaris</a:t>
            </a:r>
            <a:r>
              <a:rPr lang="es-ES" sz="1800" b="0" i="1" cap="none" dirty="0" smtClean="0"/>
              <a:t> </a:t>
            </a:r>
            <a:r>
              <a:rPr lang="es-ES" sz="1800" b="0" cap="none" dirty="0" smtClean="0"/>
              <a:t>M.), y zarandaja (</a:t>
            </a:r>
            <a:r>
              <a:rPr lang="es-ES" sz="1800" b="0" i="1" cap="none" dirty="0" err="1"/>
              <a:t>L</a:t>
            </a:r>
            <a:r>
              <a:rPr lang="es-ES" sz="1800" b="0" i="1" cap="none" dirty="0" err="1" smtClean="0"/>
              <a:t>ablab</a:t>
            </a:r>
            <a:r>
              <a:rPr lang="es-ES" sz="1800" b="0" i="1" cap="none" dirty="0" smtClean="0"/>
              <a:t> </a:t>
            </a:r>
            <a:r>
              <a:rPr lang="es-ES" sz="1800" b="0" i="1" cap="none" dirty="0" err="1" smtClean="0"/>
              <a:t>purpureus</a:t>
            </a:r>
            <a:r>
              <a:rPr lang="es-ES" sz="1800" b="0" cap="none" dirty="0" smtClean="0"/>
              <a:t> (L.) </a:t>
            </a:r>
            <a:r>
              <a:rPr lang="es-ES" sz="1800" b="0" cap="none" dirty="0" err="1" smtClean="0"/>
              <a:t>Sweet</a:t>
            </a:r>
            <a:r>
              <a:rPr lang="es-ES" sz="1800" b="0" cap="none" dirty="0" smtClean="0"/>
              <a:t>), utilizadas como suplemento en el engorde de cuyes (</a:t>
            </a:r>
            <a:r>
              <a:rPr lang="es-ES" sz="1800" b="0" i="1" cap="none" dirty="0"/>
              <a:t>C</a:t>
            </a:r>
            <a:r>
              <a:rPr lang="es-ES" sz="1800" b="0" i="1" cap="none" dirty="0" smtClean="0"/>
              <a:t>avia </a:t>
            </a:r>
            <a:r>
              <a:rPr lang="es-ES" sz="1800" b="0" i="1" cap="none" dirty="0" err="1" smtClean="0"/>
              <a:t>porcellus</a:t>
            </a:r>
            <a:r>
              <a:rPr lang="es-ES" sz="1800" b="0" i="1" cap="none" dirty="0" smtClean="0"/>
              <a:t> </a:t>
            </a:r>
            <a:r>
              <a:rPr lang="es-ES" sz="1800" b="0" cap="none" dirty="0" smtClean="0"/>
              <a:t>L.) criollos.</a:t>
            </a:r>
            <a:endParaRPr lang="es-ES" sz="1400" b="0" cap="none" dirty="0"/>
          </a:p>
        </p:txBody>
      </p:sp>
      <p:sp>
        <p:nvSpPr>
          <p:cNvPr id="3" name="Subtítulo 2">
            <a:extLst>
              <a:ext uri="{FF2B5EF4-FFF2-40B4-BE49-F238E27FC236}">
                <a16:creationId xmlns:a16="http://schemas.microsoft.com/office/drawing/2014/main" id="{F1DF7D53-1D50-48D8-B3B4-B9632324B2AB}"/>
              </a:ext>
            </a:extLst>
          </p:cNvPr>
          <p:cNvSpPr>
            <a:spLocks noGrp="1"/>
          </p:cNvSpPr>
          <p:nvPr>
            <p:ph type="subTitle" idx="1"/>
          </p:nvPr>
        </p:nvSpPr>
        <p:spPr>
          <a:xfrm>
            <a:off x="4686300" y="4343389"/>
            <a:ext cx="7233557" cy="842565"/>
          </a:xfrm>
        </p:spPr>
        <p:txBody>
          <a:bodyPr rtlCol="0">
            <a:normAutofit/>
          </a:bodyPr>
          <a:lstStyle/>
          <a:p>
            <a:pPr algn="ctr" rtl="0"/>
            <a:r>
              <a:rPr lang="es-ES" b="1" cap="none" dirty="0" smtClean="0"/>
              <a:t>Autor:</a:t>
            </a:r>
          </a:p>
          <a:p>
            <a:pPr algn="ctr" rtl="0"/>
            <a:r>
              <a:rPr lang="es-ES" cap="none" dirty="0" smtClean="0"/>
              <a:t>Medina </a:t>
            </a:r>
            <a:r>
              <a:rPr lang="es-ES" cap="none" dirty="0" err="1"/>
              <a:t>S</a:t>
            </a:r>
            <a:r>
              <a:rPr lang="es-ES" cap="none" dirty="0" err="1" smtClean="0"/>
              <a:t>uescun</a:t>
            </a:r>
            <a:r>
              <a:rPr lang="es-ES" cap="none" dirty="0" smtClean="0"/>
              <a:t> </a:t>
            </a:r>
            <a:r>
              <a:rPr lang="es-ES" cap="none" dirty="0"/>
              <a:t>E</a:t>
            </a:r>
            <a:r>
              <a:rPr lang="es-ES" cap="none" dirty="0" smtClean="0"/>
              <a:t>dison Fabricio </a:t>
            </a:r>
            <a:endParaRPr lang="es-ES" cap="none" dirty="0"/>
          </a:p>
        </p:txBody>
      </p:sp>
      <p:pic>
        <p:nvPicPr>
          <p:cNvPr id="6" name="Marcador de posición de imagen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991" r="6991"/>
          <a:stretch>
            <a:fillRect/>
          </a:stretch>
        </p:blipFill>
        <p:spPr>
          <a:xfrm flipV="1">
            <a:off x="0" y="1"/>
            <a:ext cx="4424363" cy="6858000"/>
          </a:xfrm>
        </p:spPr>
      </p:pic>
      <p:pic>
        <p:nvPicPr>
          <p:cNvPr id="9" name="Google Shape;113;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86300" y="136072"/>
            <a:ext cx="4776301" cy="733696"/>
          </a:xfrm>
          <a:prstGeom prst="rect">
            <a:avLst/>
          </a:prstGeom>
          <a:noFill/>
          <a:ln>
            <a:noFill/>
          </a:ln>
        </p:spPr>
      </p:pic>
      <p:pic>
        <p:nvPicPr>
          <p:cNvPr id="10" name="Google Shape;112;p2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909502" y="125366"/>
            <a:ext cx="811225" cy="811225"/>
          </a:xfrm>
          <a:prstGeom prst="rect">
            <a:avLst/>
          </a:prstGeom>
          <a:noFill/>
          <a:ln>
            <a:noFill/>
          </a:ln>
        </p:spPr>
      </p:pic>
      <p:sp>
        <p:nvSpPr>
          <p:cNvPr id="7" name="CuadroTexto 6"/>
          <p:cNvSpPr txBox="1"/>
          <p:nvPr/>
        </p:nvSpPr>
        <p:spPr>
          <a:xfrm>
            <a:off x="4487171" y="1361856"/>
            <a:ext cx="7432686" cy="646331"/>
          </a:xfrm>
          <a:prstGeom prst="rect">
            <a:avLst/>
          </a:prstGeom>
          <a:noFill/>
        </p:spPr>
        <p:txBody>
          <a:bodyPr wrap="square" rtlCol="0">
            <a:spAutoFit/>
          </a:bodyPr>
          <a:lstStyle/>
          <a:p>
            <a:pPr algn="ctr"/>
            <a:r>
              <a:rPr lang="es-ES" b="1" dirty="0" smtClean="0">
                <a:latin typeface="Arial" panose="020B0604020202020204" pitchFamily="34" charset="0"/>
                <a:cs typeface="Arial" panose="020B0604020202020204" pitchFamily="34" charset="0"/>
              </a:rPr>
              <a:t>DEPARTAMENTO DE CIENCIAS DE LA VIDA Y LA AGRICULTURA CARRERA DE INGENIERÍA AGROPECUARIA </a:t>
            </a:r>
            <a:endParaRPr lang="es-ES" b="1" dirty="0">
              <a:latin typeface="Arial" panose="020B0604020202020204" pitchFamily="34" charset="0"/>
              <a:cs typeface="Arial" panose="020B0604020202020204" pitchFamily="34" charset="0"/>
            </a:endParaRPr>
          </a:p>
        </p:txBody>
      </p:sp>
      <p:sp>
        <p:nvSpPr>
          <p:cNvPr id="12" name="Subtítulo 2">
            <a:extLst>
              <a:ext uri="{FF2B5EF4-FFF2-40B4-BE49-F238E27FC236}">
                <a16:creationId xmlns:a16="http://schemas.microsoft.com/office/drawing/2014/main" id="{F1DF7D53-1D50-48D8-B3B4-B9632324B2AB}"/>
              </a:ext>
            </a:extLst>
          </p:cNvPr>
          <p:cNvSpPr txBox="1">
            <a:spLocks/>
          </p:cNvSpPr>
          <p:nvPr/>
        </p:nvSpPr>
        <p:spPr>
          <a:xfrm>
            <a:off x="4686300" y="5185954"/>
            <a:ext cx="7233557" cy="842565"/>
          </a:xfrm>
          <a:prstGeom prst="rect">
            <a:avLst/>
          </a:prstGeom>
        </p:spPr>
        <p:txBody>
          <a:bodyPr vert="horz" lIns="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800" b="0" kern="1200" cap="all" baseline="0">
                <a:solidFill>
                  <a:schemeClr val="tx1"/>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2000" kern="1200">
                <a:solidFill>
                  <a:schemeClr val="tx1">
                    <a:lumMod val="75000"/>
                    <a:lumOff val="2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800" kern="1200">
                <a:solidFill>
                  <a:schemeClr val="tx1">
                    <a:lumMod val="75000"/>
                    <a:lumOff val="2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lgn="ctr"/>
            <a:r>
              <a:rPr lang="es-ES" b="1" cap="none" dirty="0" smtClean="0"/>
              <a:t>Director:</a:t>
            </a:r>
          </a:p>
          <a:p>
            <a:pPr algn="ctr"/>
            <a:r>
              <a:rPr lang="es-ES" cap="none" dirty="0" smtClean="0"/>
              <a:t>Dr. Naranjo </a:t>
            </a:r>
            <a:r>
              <a:rPr lang="es-ES" cap="none" dirty="0"/>
              <a:t>S</a:t>
            </a:r>
            <a:r>
              <a:rPr lang="es-ES" cap="none" dirty="0" smtClean="0"/>
              <a:t>antamaría, </a:t>
            </a:r>
            <a:r>
              <a:rPr lang="es-ES" cap="none" dirty="0"/>
              <a:t>I</a:t>
            </a:r>
            <a:r>
              <a:rPr lang="es-ES" cap="none" dirty="0" smtClean="0"/>
              <a:t>ván </a:t>
            </a:r>
            <a:r>
              <a:rPr lang="es-ES" cap="none" dirty="0"/>
              <a:t>J</a:t>
            </a:r>
            <a:r>
              <a:rPr lang="es-ES" cap="none" dirty="0" smtClean="0"/>
              <a:t>acinto M. Sc.</a:t>
            </a:r>
            <a:endParaRPr lang="es-ES" cap="none" dirty="0"/>
          </a:p>
        </p:txBody>
      </p:sp>
      <p:sp>
        <p:nvSpPr>
          <p:cNvPr id="14" name="Subtítulo 2">
            <a:extLst>
              <a:ext uri="{FF2B5EF4-FFF2-40B4-BE49-F238E27FC236}">
                <a16:creationId xmlns:a16="http://schemas.microsoft.com/office/drawing/2014/main" id="{F1DF7D53-1D50-48D8-B3B4-B9632324B2AB}"/>
              </a:ext>
            </a:extLst>
          </p:cNvPr>
          <p:cNvSpPr txBox="1">
            <a:spLocks/>
          </p:cNvSpPr>
          <p:nvPr/>
        </p:nvSpPr>
        <p:spPr>
          <a:xfrm>
            <a:off x="4686299" y="6028520"/>
            <a:ext cx="7233557" cy="692956"/>
          </a:xfrm>
          <a:prstGeom prst="rect">
            <a:avLst/>
          </a:prstGeom>
        </p:spPr>
        <p:txBody>
          <a:bodyPr vert="horz" lIns="0" tIns="45720" rIns="91440" bIns="45720" rtlCol="0">
            <a:noAutofit/>
          </a:bodyPr>
          <a:lstStyle>
            <a:lvl1pPr marL="0" indent="0" algn="l" defTabSz="457200" rtl="0" eaLnBrk="1" latinLnBrk="0" hangingPunct="1">
              <a:spcBef>
                <a:spcPts val="1000"/>
              </a:spcBef>
              <a:spcAft>
                <a:spcPts val="0"/>
              </a:spcAft>
              <a:buClr>
                <a:schemeClr val="accent1"/>
              </a:buClr>
              <a:buFont typeface="Wingdings 3" charset="2"/>
              <a:buNone/>
              <a:defRPr sz="1800" b="0" kern="1200" cap="all" baseline="0">
                <a:solidFill>
                  <a:schemeClr val="tx1"/>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2000" kern="1200">
                <a:solidFill>
                  <a:schemeClr val="tx1">
                    <a:lumMod val="75000"/>
                    <a:lumOff val="2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800" kern="1200">
                <a:solidFill>
                  <a:schemeClr val="tx1">
                    <a:lumMod val="75000"/>
                    <a:lumOff val="2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600" kern="1200">
                <a:solidFill>
                  <a:schemeClr val="tx1">
                    <a:lumMod val="75000"/>
                    <a:lumOff val="25000"/>
                  </a:schemeClr>
                </a:solidFill>
                <a:latin typeface="+mn-lt"/>
                <a:ea typeface="+mn-ea"/>
                <a:cs typeface="+mn-cs"/>
              </a:defRPr>
            </a:lvl9pPr>
          </a:lstStyle>
          <a:p>
            <a:pPr algn="ctr"/>
            <a:r>
              <a:rPr lang="es-ES" b="1" cap="none" dirty="0" smtClean="0"/>
              <a:t>Fecha:</a:t>
            </a:r>
          </a:p>
          <a:p>
            <a:pPr algn="ctr"/>
            <a:fld id="{A698C763-1139-462D-8B3D-593F44E8A19A}" type="datetime1">
              <a:rPr lang="es-ES" cap="none"/>
              <a:t>01/09/2021</a:t>
            </a:fld>
            <a:endParaRPr lang="es-ES" cap="none" dirty="0" smtClean="0"/>
          </a:p>
        </p:txBody>
      </p:sp>
    </p:spTree>
    <p:extLst>
      <p:ext uri="{BB962C8B-B14F-4D97-AF65-F5344CB8AC3E}">
        <p14:creationId xmlns:p14="http://schemas.microsoft.com/office/powerpoint/2010/main" val="2064406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247" y="446088"/>
            <a:ext cx="5922076" cy="976312"/>
          </a:xfrm>
        </p:spPr>
        <p:txBody>
          <a:bodyPr/>
          <a:lstStyle/>
          <a:p>
            <a:r>
              <a:rPr lang="es-ES" sz="2900" b="1" cap="all" dirty="0" smtClean="0">
                <a:solidFill>
                  <a:prstClr val="black">
                    <a:lumMod val="85000"/>
                    <a:lumOff val="15000"/>
                  </a:prstClr>
                </a:solidFill>
              </a:rPr>
              <a:t>MANEJO DE LA INVESTIGACIÓN</a:t>
            </a:r>
            <a:endParaRPr lang="es-ES" dirty="0"/>
          </a:p>
        </p:txBody>
      </p:sp>
      <p:grpSp>
        <p:nvGrpSpPr>
          <p:cNvPr id="6" name="Grupo 5"/>
          <p:cNvGrpSpPr/>
          <p:nvPr/>
        </p:nvGrpSpPr>
        <p:grpSpPr>
          <a:xfrm>
            <a:off x="699775" y="1759280"/>
            <a:ext cx="3454214" cy="706846"/>
            <a:chOff x="699775" y="1759280"/>
            <a:chExt cx="3421715" cy="706846"/>
          </a:xfrm>
        </p:grpSpPr>
        <p:sp>
          <p:nvSpPr>
            <p:cNvPr id="7" name="Forma libre 6"/>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Desinfección de jaulas y de instalaciones </a:t>
              </a:r>
              <a:endParaRPr lang="es-ES" sz="1600" b="1" kern="1200" dirty="0">
                <a:solidFill>
                  <a:sysClr val="windowText" lastClr="000000"/>
                </a:solidFill>
              </a:endParaRPr>
            </a:p>
          </p:txBody>
        </p:sp>
        <p:sp>
          <p:nvSpPr>
            <p:cNvPr id="8" name="Elipse 7"/>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smtClean="0">
                  <a:solidFill>
                    <a:sysClr val="windowText" lastClr="000000"/>
                  </a:solidFill>
                </a:rPr>
                <a:t>1</a:t>
              </a:r>
              <a:endParaRPr lang="es-ES" b="1" dirty="0">
                <a:solidFill>
                  <a:sysClr val="windowText" lastClr="000000"/>
                </a:solidFill>
              </a:endParaRPr>
            </a:p>
          </p:txBody>
        </p:sp>
      </p:grpSp>
      <p:grpSp>
        <p:nvGrpSpPr>
          <p:cNvPr id="13" name="Grupo 12"/>
          <p:cNvGrpSpPr/>
          <p:nvPr/>
        </p:nvGrpSpPr>
        <p:grpSpPr>
          <a:xfrm>
            <a:off x="4483650" y="1759280"/>
            <a:ext cx="3421715" cy="706846"/>
            <a:chOff x="699775" y="1759280"/>
            <a:chExt cx="3421715" cy="706846"/>
          </a:xfrm>
        </p:grpSpPr>
        <p:sp>
          <p:nvSpPr>
            <p:cNvPr id="14" name="Forma libre 13"/>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Selección de cuyes para recría</a:t>
              </a:r>
              <a:endParaRPr lang="es-ES" sz="1600" b="1" kern="1200" dirty="0">
                <a:solidFill>
                  <a:sysClr val="windowText" lastClr="000000"/>
                </a:solidFill>
              </a:endParaRPr>
            </a:p>
          </p:txBody>
        </p:sp>
        <p:sp>
          <p:nvSpPr>
            <p:cNvPr id="15" name="Elipse 14"/>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a:solidFill>
                    <a:sysClr val="windowText" lastClr="000000"/>
                  </a:solidFill>
                </a:rPr>
                <a:t>2</a:t>
              </a:r>
            </a:p>
          </p:txBody>
        </p:sp>
      </p:grpSp>
      <p:grpSp>
        <p:nvGrpSpPr>
          <p:cNvPr id="16" name="Grupo 15"/>
          <p:cNvGrpSpPr/>
          <p:nvPr/>
        </p:nvGrpSpPr>
        <p:grpSpPr>
          <a:xfrm>
            <a:off x="8473181" y="531246"/>
            <a:ext cx="3421715" cy="706846"/>
            <a:chOff x="699775" y="1759280"/>
            <a:chExt cx="3421715" cy="706846"/>
          </a:xfrm>
        </p:grpSpPr>
        <p:sp>
          <p:nvSpPr>
            <p:cNvPr id="17" name="Forma libre 16"/>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Manejo sanitario</a:t>
              </a:r>
              <a:endParaRPr lang="es-ES" sz="1600" b="1" kern="1200" dirty="0">
                <a:solidFill>
                  <a:sysClr val="windowText" lastClr="000000"/>
                </a:solidFill>
              </a:endParaRPr>
            </a:p>
          </p:txBody>
        </p:sp>
        <p:sp>
          <p:nvSpPr>
            <p:cNvPr id="18" name="Elipse 17"/>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smtClean="0">
                  <a:solidFill>
                    <a:sysClr val="windowText" lastClr="000000"/>
                  </a:solidFill>
                </a:rPr>
                <a:t>3</a:t>
              </a:r>
              <a:endParaRPr lang="es-ES" b="1" dirty="0">
                <a:solidFill>
                  <a:sysClr val="windowText" lastClr="000000"/>
                </a:solidFill>
              </a:endParaRPr>
            </a:p>
          </p:txBody>
        </p:sp>
      </p:grpSp>
      <p:grpSp>
        <p:nvGrpSpPr>
          <p:cNvPr id="19" name="Grupo 18"/>
          <p:cNvGrpSpPr/>
          <p:nvPr/>
        </p:nvGrpSpPr>
        <p:grpSpPr>
          <a:xfrm>
            <a:off x="300721" y="5465612"/>
            <a:ext cx="2991120" cy="706846"/>
            <a:chOff x="699775" y="1759280"/>
            <a:chExt cx="3421715" cy="706846"/>
          </a:xfrm>
        </p:grpSpPr>
        <p:sp>
          <p:nvSpPr>
            <p:cNvPr id="20" name="Forma libre 19"/>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Nutrición </a:t>
              </a:r>
              <a:endParaRPr lang="es-ES" sz="1600" b="1" kern="1200" dirty="0">
                <a:solidFill>
                  <a:sysClr val="windowText" lastClr="000000"/>
                </a:solidFill>
              </a:endParaRPr>
            </a:p>
          </p:txBody>
        </p:sp>
        <p:sp>
          <p:nvSpPr>
            <p:cNvPr id="21" name="Elipse 20"/>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a:solidFill>
                    <a:sysClr val="windowText" lastClr="000000"/>
                  </a:solidFill>
                </a:rPr>
                <a:t>4</a:t>
              </a:r>
            </a:p>
          </p:txBody>
        </p:sp>
      </p:grpSp>
      <p:grpSp>
        <p:nvGrpSpPr>
          <p:cNvPr id="22" name="Grupo 21"/>
          <p:cNvGrpSpPr/>
          <p:nvPr/>
        </p:nvGrpSpPr>
        <p:grpSpPr>
          <a:xfrm>
            <a:off x="5616350" y="5595337"/>
            <a:ext cx="2817148" cy="706846"/>
            <a:chOff x="699775" y="1759280"/>
            <a:chExt cx="3421715" cy="706846"/>
          </a:xfrm>
        </p:grpSpPr>
        <p:sp>
          <p:nvSpPr>
            <p:cNvPr id="23" name="Forma libre 22"/>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Control de peso</a:t>
              </a:r>
              <a:endParaRPr lang="es-ES" sz="1600" b="1" kern="1200" dirty="0">
                <a:solidFill>
                  <a:sysClr val="windowText" lastClr="000000"/>
                </a:solidFill>
              </a:endParaRPr>
            </a:p>
          </p:txBody>
        </p:sp>
        <p:sp>
          <p:nvSpPr>
            <p:cNvPr id="24" name="Elipse 23"/>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a:solidFill>
                    <a:sysClr val="windowText" lastClr="000000"/>
                  </a:solidFill>
                </a:rPr>
                <a:t>5</a:t>
              </a:r>
            </a:p>
          </p:txBody>
        </p:sp>
      </p:grpSp>
      <p:pic>
        <p:nvPicPr>
          <p:cNvPr id="2050" name="Picture 2" descr="https://lh3.googleusercontent.com/TaNB0boJsp50bJjZlCOGkVTFljAdO-Ji3DjTJkAP88CY9gO2FhZA0xZRGnpVhqIDpG5Q-ij8USbiV41B28Q4PxMlO5nb9mogDPseXytx4DunCOZTQPa6jnONYj8L3DH-YIkFx72lWLpKyrq1QEuseBvQAEd8knZtdKQMIStqfit6iDPIVJh7xEPQsPaM07ChJEu6XzAIMxms0i31fGYRjBjBukEU6TsaKYhMswh7JXK0l9NhPF8VR7nSS42BsdT-3b5kbw3gUB0bSq9rI9tB15XwOQJ_jGlTkiI_akqc_10IT0lHaKWTf4CKPsFOoA8EG7sI1YAkIfX5CEMe0_jKFCgvLdSgRHOwrFybU0Ob4Fb_u23ZzQv172L4Be-WeNU9J0iDexmdpqMVNqlyKsMn0M4XRasFAQ3zMFEg71WyLdBo-igsuBQmgRzFhpr7xwGapbtfvQZB-VHmTlM4mARBGnA4KJqbSBMtX7gX2Nqok00DBEc2e95PY7mpryXrLUtaKpFwFFpVr1UvpMyDltvNj6SLsO6WDgjMi0H6cBRRt83cKr0xkibcDgmzGlT0kdDnImnLYla69IVTKiWcn6ba8KVDkJrWfafNqf-hdi5dajE5vyezjnpiFT5dvAHbKgsKw7M5mxJl7_S8AHGKYPvU_iYbxgDC3RpgZdHpy7dfMXPOPFIYbzcpD5Wa4h-NQXEx9RJKbetoYkf1DGzcFZvxVBc=w493-h657-no?authus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378" y="2627644"/>
            <a:ext cx="2008355" cy="26764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cjZjtihNf1vq19eMT3ex8jP8XQhhH66KvYkSKiDAEyi8ZWe05XGeIJCXF0kJIV1FvyxHEitk01CNrLJlkN18fENC47_H5YnpXI-HaXpBBocBpx-7ov12E_eywwTGLZa3XahfdH2roCmyClC_8Qk4Q_GwlX2kbcGeUwcp50gILnXj-VkDGgM9xSu1ak6h7_wCipzW1AJrRFvgNJFMvutFKcm8e5kO31TyAiiGtUHbZeK3gOhw_abKj3UG_qbZ4HtN_0wAQ6IMbzFsNkKaMxpws5cjBbUrOHsJuCnbbIEL9YrumjD1eHLfTP17bzTA25cya1D1YNTq74R1TpJqt6GIYclqiz0RS6mRX1KkcxFMprkvNN2Cl5yuEFFMMZmKxOuhR-ISQgnPdSwCbRd0VoLUCOJIwlwvnro7Sv-PAQxC_vrncn9JheAgTxP7e2f3xruPH3R2mclRUmXce044ZFk2J1YzXinGBNUHKCY3I0GIdpoVFaTR3ZlTezT5AlDGsjmE1AyKEAjmnzm8phs9g1-OQnLLRzvMv82BPsRk0IU5QSRxTshaRtyMaeZm99NgqaENq6BrKwPFSykAcLx2zD88q2ZAl2xeueGg8MpwRnsK9GtkB-YAK0HCmIFzY2swpUcgIKwcQzeUAtScPHvQCbLZP7I1pX-8rErtNzHe3yx0-wiLcOLTVRRveHkZ5WmS_U7McZ3ii5GOTlG8biydJYzlIis=w493-h657-no?authus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457" y="2692507"/>
            <a:ext cx="2008355" cy="2676449"/>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1589" y="1397833"/>
            <a:ext cx="2007337" cy="2676449"/>
          </a:xfrm>
          <a:prstGeom prst="rect">
            <a:avLst/>
          </a:prstGeom>
        </p:spPr>
      </p:pic>
      <p:pic>
        <p:nvPicPr>
          <p:cNvPr id="26" name="Picture 6" descr="https://lh3.googleusercontent.com/NF07ThsMVUO16RKZGmSxb6XAv25duVYfiZZw-giZ2a0OPzXiu51NdzA4fu5iXP5M2194vAvF-Vm0G1ew7TLLPysEL1glkkDCK2VU7A723DKvkUm8caG2Pt3-9tqAs9u6i8KTviLKv9rFT7uOizUc3H1BsfPJvGq6L2QYo61MbSWxsToMS2yhyQRoYjUNzp9-hivzvHJb7Z6xDx070q42nIRyRt-cvt6EmlUAhgq2MIFhOdhAd-SnA3GFOMC0QDU9hH9pyfTZaSiiul6Hrltfnfep3N2ZtXHHZU0xcVJ-X6CAjB37IhEls1H7MqMc-ExnRthfGGjlOw3QcuYOtKTl7x6vcgjYEEZlZLLnab0YJC6gZFYwtAUYi-fSdPaQdP8HojXHopq6FhS7aa8IfwX93yMnNvh3ooTyGr7NrzVu59P23dVdSC7qHEPLhxKn2wIAoYudUWSFXWMu_WE02ItNOrIZC4SfMllTJatq2SWCd0lb2nqNr5nFwaqkDHqyvAwlCJpWv-D3CwQYQcnVRKDRC5J0RJB7d5K2KDUXmmqm5OJDwL-ZZPu9Q3yGnWzhqcza-KimuzmvPP8eJwIc_JJNc3179rkp-a3Qwjap1wQNl0GVGBbwh_Ujkv0sfANNhge3bLbJ9bhWuDTM-loW5RNsdIknTF09z8NphktyH9b82w-ueri-OB_ct2D7VYMONGDqAw8_JAR7bWlIazezB8w_R7o=w493-h657-no?authuse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078" y="4276329"/>
            <a:ext cx="1860034" cy="24787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PlpRvtApHnn5YrXoJg4-HLn0QgLVTFIFN--5z6pPePZz_38wpVqii6t8nvXBPVRPjKKcteNiOGeqx7apK7AuixPHDAoZg0oc6CsF2N4UzMte7TnkdT4H8iLHjOngqFQqdr5Sgb1RmIU9qmn4EOtIxCUm6_nwoaYB3hGcmqyxVnTGcDKfF6n2Spy6e2Q25Jam0GbMohdaRJRFH7zaq1PtfthlZn21lffOJDwaEXCUtNYFy5zv4I7KGG5cYgFEpYDPVPhtfdbihX98ZlGsOdeSJ6c5TnjnWMBf2HyVMzCWht5kFWl1cRGFPrahCce8kDRYJOJ4cJFqFRFXDuP9p5XKn2kdyBXE8OF-a9zlLhxrCb25_s1pF-_oKTtPn_uHzjtXfPg4mQYXEDULgLRNZ3ZqWtSL2uB7-yTdkQzO7cHXyUOcjOEbTqktkC4o7YXbO4si57JV9HH2rRQK1cute4t85yOgGacsU-4dUJAF5YjEi9TWOsPDGubJDb32xWwlbQnf3Nrh7iOl5KhD0P0s8rdEghIrlQHcRSbTvU9U-YuYbFaSeoDEhDmjTHjnlAFqH5WiRSysoDdY8eVSolCv3M94mflxh6jO4hR_tREmK0kT-bqt7C_Q8ObF3WjOQSabDpCqP7AIntGs4FwpEPdlK3qzYlTtLKgwyEChu9Y2a-h0aGz3bQvhzN_ZsMKBlmjqIc--L4v-KVs0bFeCM6L0elghx-g=w493-h657-no?authuse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3181" y="4196068"/>
            <a:ext cx="1935239" cy="25790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3.googleusercontent.com/2sE3teN-vPzeZR9m4UaPR4ZEfASRqzwuRQXy589C76Gv_EgVtNA5Pcd1-M1Wd0NlEz6Wc1Yn_53M-M9ro0gxLPEURRoQpK2mH8ppwjAJUB9xRUidqztdVKtvdcBGrMmCugQTOti0F8lM0HJPaYvwM5zoVLBFuWJPlVVX2qKiaoDsyc-WOXpe7WGJbc_tTn_LHElBeASwMTsNQco91OeCvXKojKmxHtkTMdGBuiLnrk5NYuP_PyUdZhsTa5ltKWpFbwfCSUaktDr07JcEU_DZ7lwTpXkpmZU2mfHdhILuXhp79Y-BRnhfNq7vwkgDb04RWadnrMGGmX75C66Pi5hNh5Yw_unACe-c01VgCoj4eMFXCF7MtDDALhzX62x7ilG6esSKaW5xGDY0K8jqnEXbsm8284UjRjZpa7sOcMS2_kjP2WXuqY9A04WQJC8zKKP9cxXNMHBnV9VMzJzRjKj-_i4ZFRRXjKDC79boONQhyzCsXPSb0iBzQXabf5zlZNdLVRndb_BX4jjGsoGEtD4bo5R75pwfjvWEPuXcu60znIW1osNvePBk0RfohgqFKVO3xvqnfEDsveQYsnWDCrUg_DkVVmLPqBR1BcpSIJ_o5o0CsDv6qTvzOmRTxhNmFJrpPTSvoMnGHda2kDwfIdpTBD061ayBC5F3Y3h6MB1NhFRTJMFosCqEoWIIO7-pjeWdN6uSvelO13SP6NQLRDJ_G7k=w493-h657-no?authuse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8470" y="4188890"/>
            <a:ext cx="1940624" cy="258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157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3372" y="461102"/>
            <a:ext cx="4974182" cy="976312"/>
          </a:xfrm>
        </p:spPr>
        <p:txBody>
          <a:bodyPr/>
          <a:lstStyle/>
          <a:p>
            <a:r>
              <a:rPr lang="es-ES" sz="2900" b="1" cap="all" dirty="0" smtClean="0">
                <a:solidFill>
                  <a:prstClr val="black">
                    <a:lumMod val="85000"/>
                    <a:lumOff val="15000"/>
                  </a:prstClr>
                </a:solidFill>
              </a:rPr>
              <a:t>Resultados y discusión</a:t>
            </a:r>
            <a:endParaRPr lang="es-ES" dirty="0"/>
          </a:p>
        </p:txBody>
      </p:sp>
      <p:sp>
        <p:nvSpPr>
          <p:cNvPr id="4" name="Marcador de texto 3"/>
          <p:cNvSpPr>
            <a:spLocks noGrp="1"/>
          </p:cNvSpPr>
          <p:nvPr>
            <p:ph type="body" sz="half" idx="2"/>
          </p:nvPr>
        </p:nvSpPr>
        <p:spPr/>
        <p:txBody>
          <a:bodyPr/>
          <a:lstStyle/>
          <a:p>
            <a:endParaRPr lang="es-ES" dirty="0"/>
          </a:p>
        </p:txBody>
      </p:sp>
      <p:sp>
        <p:nvSpPr>
          <p:cNvPr id="5" name="Rectángulo redondeado 4"/>
          <p:cNvSpPr/>
          <p:nvPr/>
        </p:nvSpPr>
        <p:spPr>
          <a:xfrm>
            <a:off x="757146" y="1724297"/>
            <a:ext cx="3435532" cy="613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DESARROLLO DEL PESO CORPORAL</a:t>
            </a:r>
            <a:endParaRPr lang="es-ES" b="1" dirty="0"/>
          </a:p>
        </p:txBody>
      </p:sp>
      <p:graphicFrame>
        <p:nvGraphicFramePr>
          <p:cNvPr id="6" name="Gráfico 5"/>
          <p:cNvGraphicFramePr/>
          <p:nvPr>
            <p:extLst>
              <p:ext uri="{D42A27DB-BD31-4B8C-83A1-F6EECF244321}">
                <p14:modId xmlns:p14="http://schemas.microsoft.com/office/powerpoint/2010/main" val="1790860876"/>
              </p:ext>
            </p:extLst>
          </p:nvPr>
        </p:nvGraphicFramePr>
        <p:xfrm>
          <a:off x="440054" y="2499449"/>
          <a:ext cx="6026060" cy="379684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592183" y="6276753"/>
            <a:ext cx="6096000" cy="646331"/>
          </a:xfrm>
          <a:prstGeom prst="rect">
            <a:avLst/>
          </a:prstGeom>
        </p:spPr>
        <p:txBody>
          <a:bodyPr>
            <a:spAutoFit/>
          </a:bodyPr>
          <a:lstStyle/>
          <a:p>
            <a:r>
              <a:rPr lang="es-ES" dirty="0">
                <a:latin typeface="Arial" panose="020B0604020202020204" pitchFamily="34" charset="0"/>
                <a:ea typeface="Calibri" panose="020F0502020204030204" pitchFamily="34" charset="0"/>
                <a:cs typeface="Times New Roman" panose="02020603050405020304" pitchFamily="18" charset="0"/>
              </a:rPr>
              <a:t>Comportamiento general del desarrollo de peso (g) en cuyes criollos sometidos a suplementación con </a:t>
            </a:r>
            <a:r>
              <a:rPr lang="es-ES" dirty="0" smtClean="0">
                <a:latin typeface="Arial" panose="020B0604020202020204" pitchFamily="34" charset="0"/>
                <a:ea typeface="Calibri" panose="020F0502020204030204" pitchFamily="34" charset="0"/>
                <a:cs typeface="Times New Roman" panose="02020603050405020304" pitchFamily="18" charset="0"/>
              </a:rPr>
              <a:t>harinas.</a:t>
            </a:r>
            <a:endParaRPr lang="es-ES" dirty="0"/>
          </a:p>
        </p:txBody>
      </p:sp>
      <p:pic>
        <p:nvPicPr>
          <p:cNvPr id="12" name="Imagen 11"/>
          <p:cNvPicPr>
            <a:picLocks noChangeAspect="1"/>
          </p:cNvPicPr>
          <p:nvPr/>
        </p:nvPicPr>
        <p:blipFill>
          <a:blip r:embed="rId3"/>
          <a:stretch>
            <a:fillRect/>
          </a:stretch>
        </p:blipFill>
        <p:spPr>
          <a:xfrm>
            <a:off x="6522615" y="461103"/>
            <a:ext cx="5438782" cy="2582544"/>
          </a:xfrm>
          <a:prstGeom prst="rect">
            <a:avLst/>
          </a:prstGeom>
        </p:spPr>
      </p:pic>
      <p:sp>
        <p:nvSpPr>
          <p:cNvPr id="13" name="Rectángulo 12"/>
          <p:cNvSpPr/>
          <p:nvPr/>
        </p:nvSpPr>
        <p:spPr>
          <a:xfrm>
            <a:off x="6466114" y="3086781"/>
            <a:ext cx="5495283" cy="1477328"/>
          </a:xfrm>
          <a:prstGeom prst="rect">
            <a:avLst/>
          </a:prstGeom>
        </p:spPr>
        <p:txBody>
          <a:bodyPr wrap="square">
            <a:spAutoFit/>
          </a:bodyPr>
          <a:lstStyle/>
          <a:p>
            <a:pPr algn="just"/>
            <a:r>
              <a:rPr lang="es-ES" dirty="0">
                <a:latin typeface="Arial" panose="020B0604020202020204" pitchFamily="34" charset="0"/>
                <a:ea typeface="Calibri" panose="020F0502020204030204" pitchFamily="34" charset="0"/>
                <a:cs typeface="Times New Roman" panose="02020603050405020304" pitchFamily="18" charset="0"/>
              </a:rPr>
              <a:t>T3 (Alfalfa mas harina de lenteja) es el mejor tratamiento con 527,50 g en promedio. El tratamiento que menor peso presento para la semana 6 es el tratamiento testigo T1 (Solo Alfalfa), con una media de peso de 480 g.</a:t>
            </a:r>
            <a:endParaRPr lang="es-ES" dirty="0"/>
          </a:p>
        </p:txBody>
      </p:sp>
      <p:sp>
        <p:nvSpPr>
          <p:cNvPr id="14" name="Rectángulo 13"/>
          <p:cNvSpPr/>
          <p:nvPr/>
        </p:nvSpPr>
        <p:spPr>
          <a:xfrm>
            <a:off x="6557554" y="4756291"/>
            <a:ext cx="5403843" cy="13227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i="1" dirty="0" smtClean="0"/>
              <a:t>Al comparar solo machos si </a:t>
            </a:r>
            <a:r>
              <a:rPr lang="es-ES" sz="1400" i="1" dirty="0"/>
              <a:t>existió diferencia estadística significativa p &gt; 0,05, con prueba de significancias medias </a:t>
            </a:r>
            <a:r>
              <a:rPr lang="es-ES" sz="1400" i="1" dirty="0" err="1"/>
              <a:t>Tukey</a:t>
            </a:r>
            <a:r>
              <a:rPr lang="es-ES" sz="1400" i="1" dirty="0"/>
              <a:t> al 0,05%, </a:t>
            </a:r>
            <a:r>
              <a:rPr lang="es-ES" sz="1400" i="1" dirty="0" smtClean="0"/>
              <a:t>el mejor T3 </a:t>
            </a:r>
            <a:r>
              <a:rPr lang="es-ES" sz="1400" i="1" dirty="0"/>
              <a:t>(Alfalfa mas harina de lenteja) presento el mejor peso, alcanzando 580 g en promedio para la semana 6, posicionándose por encima </a:t>
            </a:r>
            <a:r>
              <a:rPr lang="es-ES" sz="1400" i="1" dirty="0" smtClean="0"/>
              <a:t>del resto de tratamientos.</a:t>
            </a:r>
            <a:endParaRPr lang="es-ES" sz="1400" i="1" dirty="0"/>
          </a:p>
        </p:txBody>
      </p:sp>
    </p:spTree>
    <p:extLst>
      <p:ext uri="{BB962C8B-B14F-4D97-AF65-F5344CB8AC3E}">
        <p14:creationId xmlns:p14="http://schemas.microsoft.com/office/powerpoint/2010/main" val="2257448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4" name="Marcador de texto 3"/>
          <p:cNvSpPr>
            <a:spLocks noGrp="1"/>
          </p:cNvSpPr>
          <p:nvPr>
            <p:ph type="body" sz="half" idx="2"/>
          </p:nvPr>
        </p:nvSpPr>
        <p:spPr/>
        <p:txBody>
          <a:bodyPr/>
          <a:lstStyle/>
          <a:p>
            <a:endParaRPr lang="es-ES"/>
          </a:p>
        </p:txBody>
      </p:sp>
      <p:sp>
        <p:nvSpPr>
          <p:cNvPr id="5" name="Rectángulo redondeado 4"/>
          <p:cNvSpPr/>
          <p:nvPr/>
        </p:nvSpPr>
        <p:spPr>
          <a:xfrm>
            <a:off x="1212619" y="1538830"/>
            <a:ext cx="3435532" cy="613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GANANCIA DE PESO</a:t>
            </a:r>
            <a:endParaRPr lang="es-ES" b="1" dirty="0"/>
          </a:p>
        </p:txBody>
      </p:sp>
      <p:pic>
        <p:nvPicPr>
          <p:cNvPr id="6" name="Imagen 5"/>
          <p:cNvPicPr>
            <a:picLocks noChangeAspect="1"/>
          </p:cNvPicPr>
          <p:nvPr/>
        </p:nvPicPr>
        <p:blipFill>
          <a:blip r:embed="rId2"/>
          <a:stretch>
            <a:fillRect/>
          </a:stretch>
        </p:blipFill>
        <p:spPr>
          <a:xfrm>
            <a:off x="6017846" y="186360"/>
            <a:ext cx="6029778" cy="2151891"/>
          </a:xfrm>
          <a:prstGeom prst="rect">
            <a:avLst/>
          </a:prstGeom>
        </p:spPr>
      </p:pic>
      <p:graphicFrame>
        <p:nvGraphicFramePr>
          <p:cNvPr id="7" name="Gráfico 6"/>
          <p:cNvGraphicFramePr/>
          <p:nvPr>
            <p:extLst>
              <p:ext uri="{D42A27DB-BD31-4B8C-83A1-F6EECF244321}">
                <p14:modId xmlns:p14="http://schemas.microsoft.com/office/powerpoint/2010/main" val="1375122957"/>
              </p:ext>
            </p:extLst>
          </p:nvPr>
        </p:nvGraphicFramePr>
        <p:xfrm>
          <a:off x="295457" y="2212567"/>
          <a:ext cx="5798954" cy="401524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p:cNvSpPr/>
          <p:nvPr/>
        </p:nvSpPr>
        <p:spPr>
          <a:xfrm>
            <a:off x="6238787" y="2604375"/>
            <a:ext cx="5953213" cy="1754326"/>
          </a:xfrm>
          <a:prstGeom prst="rect">
            <a:avLst/>
          </a:prstGeom>
        </p:spPr>
        <p:txBody>
          <a:bodyPr wrap="square">
            <a:spAutoFit/>
          </a:bodyPr>
          <a:lstStyle/>
          <a:p>
            <a:pPr algn="just"/>
            <a:r>
              <a:rPr lang="es-ES" dirty="0">
                <a:latin typeface="Arial" panose="020B0604020202020204" pitchFamily="34" charset="0"/>
                <a:ea typeface="Calibri" panose="020F0502020204030204" pitchFamily="34" charset="0"/>
                <a:cs typeface="Times New Roman" panose="02020603050405020304" pitchFamily="18" charset="0"/>
              </a:rPr>
              <a:t>Paredes &amp; Goicochea (2021) en una investigación probando dietas con diferentes proporciones de </a:t>
            </a:r>
            <a:r>
              <a:rPr lang="es-ES" dirty="0" smtClean="0">
                <a:latin typeface="Arial" panose="020B0604020202020204" pitchFamily="34" charset="0"/>
                <a:ea typeface="Calibri" panose="020F0502020204030204" pitchFamily="34" charset="0"/>
                <a:cs typeface="Times New Roman" panose="02020603050405020304" pitchFamily="18" charset="0"/>
              </a:rPr>
              <a:t>fibra, </a:t>
            </a:r>
            <a:r>
              <a:rPr lang="es-ES" dirty="0">
                <a:latin typeface="Arial" panose="020B0604020202020204" pitchFamily="34" charset="0"/>
                <a:ea typeface="Calibri" panose="020F0502020204030204" pitchFamily="34" charset="0"/>
                <a:cs typeface="Times New Roman" panose="02020603050405020304" pitchFamily="18" charset="0"/>
              </a:rPr>
              <a:t>menciona que es en el día 7 que los cuyes empiezan a consumir un nuevo alimento tipo harina, </a:t>
            </a:r>
            <a:r>
              <a:rPr lang="es-ES" b="1" dirty="0">
                <a:latin typeface="Arial" panose="020B0604020202020204" pitchFamily="34" charset="0"/>
                <a:ea typeface="Calibri" panose="020F0502020204030204" pitchFamily="34" charset="0"/>
                <a:cs typeface="Times New Roman" panose="02020603050405020304" pitchFamily="18" charset="0"/>
              </a:rPr>
              <a:t>tratándose de una fase de adaptación en la que se ven envueltos los cuyes.</a:t>
            </a:r>
            <a:endParaRPr lang="es-ES" b="1" dirty="0"/>
          </a:p>
        </p:txBody>
      </p:sp>
      <p:sp>
        <p:nvSpPr>
          <p:cNvPr id="10" name="Rectángulo 9"/>
          <p:cNvSpPr/>
          <p:nvPr/>
        </p:nvSpPr>
        <p:spPr>
          <a:xfrm>
            <a:off x="6296297" y="4898571"/>
            <a:ext cx="5656217" cy="15806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sz="1400" i="1" dirty="0">
                <a:ea typeface="Calibri" panose="020F0502020204030204" pitchFamily="34" charset="0"/>
                <a:cs typeface="Times New Roman" panose="02020603050405020304" pitchFamily="18" charset="0"/>
              </a:rPr>
              <a:t>Durante la primera semana de experimentación los cuyes expresaron un periodo de adaptación a la nueva forma de alimentación, con bajo consumo de harinas, estancamiento de peso e inclusive pérdida de </a:t>
            </a:r>
            <a:r>
              <a:rPr lang="es-ES" sz="1400" i="1" dirty="0" smtClean="0">
                <a:ea typeface="Calibri" panose="020F0502020204030204" pitchFamily="34" charset="0"/>
                <a:cs typeface="Times New Roman" panose="02020603050405020304" pitchFamily="18" charset="0"/>
              </a:rPr>
              <a:t>peso</a:t>
            </a:r>
            <a:r>
              <a:rPr lang="es-ES" sz="1400" i="1" dirty="0">
                <a:ea typeface="Calibri" panose="020F0502020204030204" pitchFamily="34" charset="0"/>
                <a:cs typeface="Times New Roman" panose="02020603050405020304" pitchFamily="18" charset="0"/>
              </a:rPr>
              <a:t>.</a:t>
            </a:r>
            <a:endParaRPr lang="es-ES" sz="1400" i="1" dirty="0"/>
          </a:p>
        </p:txBody>
      </p:sp>
      <p:sp>
        <p:nvSpPr>
          <p:cNvPr id="11" name="Rectángulo 10"/>
          <p:cNvSpPr/>
          <p:nvPr/>
        </p:nvSpPr>
        <p:spPr>
          <a:xfrm>
            <a:off x="409303" y="6227809"/>
            <a:ext cx="5685108" cy="646331"/>
          </a:xfrm>
          <a:prstGeom prst="rect">
            <a:avLst/>
          </a:prstGeom>
        </p:spPr>
        <p:txBody>
          <a:bodyPr wrap="square">
            <a:spAutoFit/>
          </a:bodyPr>
          <a:lstStyle/>
          <a:p>
            <a:pPr algn="just"/>
            <a:r>
              <a:rPr lang="es-ES" dirty="0" smtClean="0">
                <a:latin typeface="Arial" panose="020B0604020202020204" pitchFamily="34" charset="0"/>
                <a:ea typeface="Calibri" panose="020F0502020204030204" pitchFamily="34" charset="0"/>
                <a:cs typeface="Times New Roman" panose="02020603050405020304" pitchFamily="18" charset="0"/>
              </a:rPr>
              <a:t>Comportamiento </a:t>
            </a:r>
            <a:r>
              <a:rPr lang="es-ES" dirty="0">
                <a:latin typeface="Arial" panose="020B0604020202020204" pitchFamily="34" charset="0"/>
                <a:ea typeface="Calibri" panose="020F0502020204030204" pitchFamily="34" charset="0"/>
                <a:cs typeface="Times New Roman" panose="02020603050405020304" pitchFamily="18" charset="0"/>
              </a:rPr>
              <a:t>de la ganancia de peso desde la semana inicial hasta la semana 6 de experimentación.</a:t>
            </a:r>
            <a:endParaRPr lang="es-ES" dirty="0"/>
          </a:p>
        </p:txBody>
      </p:sp>
    </p:spTree>
    <p:extLst>
      <p:ext uri="{BB962C8B-B14F-4D97-AF65-F5344CB8AC3E}">
        <p14:creationId xmlns:p14="http://schemas.microsoft.com/office/powerpoint/2010/main" val="3548578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4" name="Marcador de texto 3"/>
          <p:cNvSpPr>
            <a:spLocks noGrp="1"/>
          </p:cNvSpPr>
          <p:nvPr>
            <p:ph type="body" sz="half" idx="2"/>
          </p:nvPr>
        </p:nvSpPr>
        <p:spPr/>
        <p:txBody>
          <a:bodyPr/>
          <a:lstStyle/>
          <a:p>
            <a:endParaRPr lang="es-ES"/>
          </a:p>
        </p:txBody>
      </p:sp>
      <p:sp>
        <p:nvSpPr>
          <p:cNvPr id="5" name="Rectángulo redondeado 4"/>
          <p:cNvSpPr/>
          <p:nvPr/>
        </p:nvSpPr>
        <p:spPr>
          <a:xfrm>
            <a:off x="1212619" y="1538830"/>
            <a:ext cx="3435532" cy="613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MORTALIDAD</a:t>
            </a:r>
            <a:endParaRPr lang="es-ES" b="1" dirty="0"/>
          </a:p>
        </p:txBody>
      </p:sp>
      <p:graphicFrame>
        <p:nvGraphicFramePr>
          <p:cNvPr id="6" name="Gráfico 5"/>
          <p:cNvGraphicFramePr/>
          <p:nvPr>
            <p:extLst>
              <p:ext uri="{D42A27DB-BD31-4B8C-83A1-F6EECF244321}">
                <p14:modId xmlns:p14="http://schemas.microsoft.com/office/powerpoint/2010/main" val="3271060684"/>
              </p:ext>
            </p:extLst>
          </p:nvPr>
        </p:nvGraphicFramePr>
        <p:xfrm>
          <a:off x="294496" y="2328997"/>
          <a:ext cx="5970315" cy="4150181"/>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1931306" y="6470725"/>
            <a:ext cx="3339376"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Times New Roman" panose="02020603050405020304" pitchFamily="18" charset="0"/>
              </a:rPr>
              <a:t>Mortalidad en los tratamientos.</a:t>
            </a:r>
            <a:endParaRPr lang="es-ES" dirty="0"/>
          </a:p>
        </p:txBody>
      </p:sp>
      <p:sp>
        <p:nvSpPr>
          <p:cNvPr id="8" name="Rectángulo 7"/>
          <p:cNvSpPr/>
          <p:nvPr/>
        </p:nvSpPr>
        <p:spPr>
          <a:xfrm>
            <a:off x="6836410" y="5488186"/>
            <a:ext cx="5055326" cy="11672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sz="1400" i="1" dirty="0"/>
              <a:t>T</a:t>
            </a:r>
            <a:r>
              <a:rPr lang="es-ES" sz="1400" i="1" dirty="0" smtClean="0"/>
              <a:t>ratamiento </a:t>
            </a:r>
            <a:r>
              <a:rPr lang="es-ES" sz="1400" i="1" dirty="0"/>
              <a:t>T3 (Alfalfa mas harina de lenteja) no muestra mortalidad, el porcentaje de mortalidad total es del 18,75%, siendo un total de 6 cuyes, 3 machos y 3 hembras. Las muertes fueron causadas posiblemente por un caso de timpanismo.</a:t>
            </a:r>
          </a:p>
        </p:txBody>
      </p:sp>
      <p:sp>
        <p:nvSpPr>
          <p:cNvPr id="9" name="AutoShape 2" descr="https://lh3.googleusercontent.com/pw/AM-JKLVwt_nmPlPvWU7KuIxB--j4l6SAlJBNaj2vMPGYXH8BJH30VK32mnUzcpdfK60YY9NZveOwvQqDCYinzx5F13kzB_kBrQxFC7qiT-I3lcNm3DPJB8DvvSo8mKAkblxoOfx7EcdCOgyYZMmdFaKb3Kpacb1_YJRqR41_kNqsyPV9YB1nOjIwcr_AAH5kTs-WSeK6r6IRGPTAhqPcJtj5tF6vRGjMTKNQp1PTAXQKzUzo5vYiCmQ9I70mn-Fomq8uoFyI1Hlecr2O8p2A2RxK_CpyIhbenI2Mict4CVWZWUyFY4RoMZYMAZB-Xm5VIOZNGyST-XyTRHe_wYYKGAWYGMxY_1OJvbNEQX0VEzzRL0YNfpKuja779Tl-L8bqBOzjmMWgtI9qn2rtmlO_MlENztWscXA33bRZnXN-FPCu1ZgKwWHMcEOJbthZxPY5c_SL5piUL8glxTMM34-2VZpKWU-jZ4KMc8EERJKRUUAhS7LWMkGOJyKMRgxkJ6Lvi_EpvvPi6UNX2Jgw8rWd6fERuKzj2TXgUVsfXJfQs3c7OqWVWMrKbITMbpnGK4HDNMQ08Q3zYtipYD5dD2BfBvezaRiA1qqwG6jVgPZhrTyzIFTcq2HBeAEAzV8UdANV7cRD7Qjotb0obIg92mtEBbC3RD_EyTlcRut88HMLj_9QNDIo15XG-8MKXuQ6AX9rQajacMD_7QO33X78Zh1LwhJTf7b1wqD4zlO0uD71eLfcqI3vEQ=w493-h657-no?authuser=1&amp;authuser=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4" descr="https://lh3.googleusercontent.com/pw/AM-JKLVwt_nmPlPvWU7KuIxB--j4l6SAlJBNaj2vMPGYXH8BJH30VK32mnUzcpdfK60YY9NZveOwvQqDCYinzx5F13kzB_kBrQxFC7qiT-I3lcNm3DPJB8DvvSo8mKAkblxoOfx7EcdCOgyYZMmdFaKb3Kpacb1_YJRqR41_kNqsyPV9YB1nOjIwcr_AAH5kTs-WSeK6r6IRGPTAhqPcJtj5tF6vRGjMTKNQp1PTAXQKzUzo5vYiCmQ9I70mn-Fomq8uoFyI1Hlecr2O8p2A2RxK_CpyIhbenI2Mict4CVWZWUyFY4RoMZYMAZB-Xm5VIOZNGyST-XyTRHe_wYYKGAWYGMxY_1OJvbNEQX0VEzzRL0YNfpKuja779Tl-L8bqBOzjmMWgtI9qn2rtmlO_MlENztWscXA33bRZnXN-FPCu1ZgKwWHMcEOJbthZxPY5c_SL5piUL8glxTMM34-2VZpKWU-jZ4KMc8EERJKRUUAhS7LWMkGOJyKMRgxkJ6Lvi_EpvvPi6UNX2Jgw8rWd6fERuKzj2TXgUVsfXJfQs3c7OqWVWMrKbITMbpnGK4HDNMQ08Q3zYtipYD5dD2BfBvezaRiA1qqwG6jVgPZhrTyzIFTcq2HBeAEAzV8UdANV7cRD7Qjotb0obIg92mtEBbC3RD_EyTlcRut88HMLj_9QNDIo15XG-8MKXuQ6AX9rQajacMD_7QO33X78Zh1LwhJTf7b1wqD4zlO0uD71eLfcqI3vEQ=w493-h657-no?authuser=1&amp;authuser=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1" name="AutoShape 6" descr="https://lh3.googleusercontent.com/pw/AM-JKLVwt_nmPlPvWU7KuIxB--j4l6SAlJBNaj2vMPGYXH8BJH30VK32mnUzcpdfK60YY9NZveOwvQqDCYinzx5F13kzB_kBrQxFC7qiT-I3lcNm3DPJB8DvvSo8mKAkblxoOfx7EcdCOgyYZMmdFaKb3Kpacb1_YJRqR41_kNqsyPV9YB1nOjIwcr_AAH5kTs-WSeK6r6IRGPTAhqPcJtj5tF6vRGjMTKNQp1PTAXQKzUzo5vYiCmQ9I70mn-Fomq8uoFyI1Hlecr2O8p2A2RxK_CpyIhbenI2Mict4CVWZWUyFY4RoMZYMAZB-Xm5VIOZNGyST-XyTRHe_wYYKGAWYGMxY_1OJvbNEQX0VEzzRL0YNfpKuja779Tl-L8bqBOzjmMWgtI9qn2rtmlO_MlENztWscXA33bRZnXN-FPCu1ZgKwWHMcEOJbthZxPY5c_SL5piUL8glxTMM34-2VZpKWU-jZ4KMc8EERJKRUUAhS7LWMkGOJyKMRgxkJ6Lvi_EpvvPi6UNX2Jgw8rWd6fERuKzj2TXgUVsfXJfQs3c7OqWVWMrKbITMbpnGK4HDNMQ08Q3zYtipYD5dD2BfBvezaRiA1qqwG6jVgPZhrTyzIFTcq2HBeAEAzV8UdANV7cRD7Qjotb0obIg92mtEBbC3RD_EyTlcRut88HMLj_9QNDIo15XG-8MKXuQ6AX9rQajacMD_7QO33X78Zh1LwhJTf7b1wqD4zlO0uD71eLfcqI3vEQ=w493-h657-no?authuser=1&amp;authuser=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 name="Imagen 11"/>
          <p:cNvPicPr>
            <a:picLocks noChangeAspect="1"/>
          </p:cNvPicPr>
          <p:nvPr/>
        </p:nvPicPr>
        <p:blipFill>
          <a:blip r:embed="rId3"/>
          <a:stretch>
            <a:fillRect/>
          </a:stretch>
        </p:blipFill>
        <p:spPr>
          <a:xfrm>
            <a:off x="6374822" y="446088"/>
            <a:ext cx="3428051" cy="4568417"/>
          </a:xfrm>
          <a:prstGeom prst="rect">
            <a:avLst/>
          </a:prstGeom>
        </p:spPr>
      </p:pic>
      <p:pic>
        <p:nvPicPr>
          <p:cNvPr id="3080" name="Picture 8" descr="https://lh3.googleusercontent.com/6ipDmqnArZudS5Js4WXA6BdHBVp3Q2z-uqr706xZ1ZZmNd71Ix58WlasqbegJSkHsqdQS8Mn_SAxoXf4K5cpkyeZ1wTlmBNE1ys_MlonRA1l3KHBBYkXKQ4VbZ1xrvP--396jy7pm6Z_1ZgdtJmm5GjMGZalW33UNsSFrkPnQ2KG6U4tdSBK7kEhjEmFkncedus4UkiJrITRiAt5x5v0TaDFunO8I_NpSiPkxI8bUWTviWR1vybl5ZYYyu3AfGiE8sP9juS1R7YTQAJBOppeoD69NTuqkWrpBakxmVY7FnprM8IAg95z9LnaLOj14dyOTjd9BrsSYJmjMUWGnM-16IvWambAcCUKkjDJtbKgeb2ygAv-JUz9Ouam8y5H5l3XuH24VeOr6Sgtc4lqwquWfzzMZpy-35LKWmLZnTzxh7QdphBeWLeKVxmLzGSXCqiE09EbywBu1x62_x15eed_zPxBC7vGzzLpdvXD0aU-gVtLRxlaVhR2HRh3-NcKHgJsxH8nskEAfr0JUa9gh4eYs0Odr5FhcfyHO7cmWIbx17z1Sr6YLCQFtISb5PKYPCB2UVUSTnw9s5XXsRNwXyPDpxTFU98wn3KIZowM1lkvQAveiuv4K5j7xufwP5i7dZA_EdD0hsnNADLeAncWVvZj4pBJL3009BABrUYbFW3IzUXelZbO9jycYvLdUw8MzrV7T8cC72lESKq0UiVwcOYM1p0=w493-h657-no?authuser=1"/>
          <p:cNvPicPr>
            <a:picLocks noChangeAspect="1" noChangeArrowheads="1"/>
          </p:cNvPicPr>
          <p:nvPr/>
        </p:nvPicPr>
        <p:blipFill rotWithShape="1">
          <a:blip r:embed="rId4">
            <a:extLst>
              <a:ext uri="{28A0092B-C50C-407E-A947-70E740481C1C}">
                <a14:useLocalDpi xmlns:a14="http://schemas.microsoft.com/office/drawing/2010/main" val="0"/>
              </a:ext>
            </a:extLst>
          </a:blip>
          <a:srcRect l="18792" r="14626"/>
          <a:stretch/>
        </p:blipFill>
        <p:spPr bwMode="auto">
          <a:xfrm>
            <a:off x="9802873" y="446087"/>
            <a:ext cx="2272939" cy="4568417"/>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7138595" y="4697347"/>
            <a:ext cx="2533832" cy="369332"/>
          </a:xfrm>
          <a:prstGeom prst="rect">
            <a:avLst/>
          </a:prstGeom>
          <a:noFill/>
        </p:spPr>
        <p:txBody>
          <a:bodyPr wrap="square" rtlCol="0">
            <a:spAutoFit/>
          </a:bodyPr>
          <a:lstStyle/>
          <a:p>
            <a:r>
              <a:rPr lang="es-ES" b="1" dirty="0" smtClean="0">
                <a:solidFill>
                  <a:srgbClr val="FF0000"/>
                </a:solidFill>
              </a:rPr>
              <a:t>ANIMAL ENFERMO</a:t>
            </a:r>
            <a:endParaRPr lang="es-ES" b="1" dirty="0">
              <a:solidFill>
                <a:srgbClr val="FF0000"/>
              </a:solidFill>
            </a:endParaRPr>
          </a:p>
        </p:txBody>
      </p:sp>
      <p:sp>
        <p:nvSpPr>
          <p:cNvPr id="15" name="CuadroTexto 14"/>
          <p:cNvSpPr txBox="1"/>
          <p:nvPr/>
        </p:nvSpPr>
        <p:spPr>
          <a:xfrm>
            <a:off x="10052199" y="4692142"/>
            <a:ext cx="2533832" cy="369332"/>
          </a:xfrm>
          <a:prstGeom prst="rect">
            <a:avLst/>
          </a:prstGeom>
          <a:noFill/>
        </p:spPr>
        <p:txBody>
          <a:bodyPr wrap="square" rtlCol="0">
            <a:spAutoFit/>
          </a:bodyPr>
          <a:lstStyle/>
          <a:p>
            <a:r>
              <a:rPr lang="es-ES" b="1" dirty="0" smtClean="0">
                <a:solidFill>
                  <a:srgbClr val="FF0000"/>
                </a:solidFill>
              </a:rPr>
              <a:t>ANIMAL SANO</a:t>
            </a:r>
            <a:endParaRPr lang="es-ES" b="1" dirty="0">
              <a:solidFill>
                <a:srgbClr val="FF0000"/>
              </a:solidFill>
            </a:endParaRPr>
          </a:p>
        </p:txBody>
      </p:sp>
    </p:spTree>
    <p:extLst>
      <p:ext uri="{BB962C8B-B14F-4D97-AF65-F5344CB8AC3E}">
        <p14:creationId xmlns:p14="http://schemas.microsoft.com/office/powerpoint/2010/main" val="3343423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2"/>
          <a:stretch>
            <a:fillRect/>
          </a:stretch>
        </p:blipFill>
        <p:spPr>
          <a:xfrm>
            <a:off x="6192383" y="446088"/>
            <a:ext cx="5885339" cy="2414678"/>
          </a:xfrm>
          <a:prstGeom prst="rect">
            <a:avLst/>
          </a:prstGeom>
        </p:spPr>
      </p:pic>
      <p:sp>
        <p:nvSpPr>
          <p:cNvPr id="4" name="Marcador de texto 3"/>
          <p:cNvSpPr>
            <a:spLocks noGrp="1"/>
          </p:cNvSpPr>
          <p:nvPr>
            <p:ph type="body" sz="half" idx="2"/>
          </p:nvPr>
        </p:nvSpPr>
        <p:spPr/>
        <p:txBody>
          <a:bodyPr/>
          <a:lstStyle/>
          <a:p>
            <a:endParaRPr lang="es-ES"/>
          </a:p>
        </p:txBody>
      </p:sp>
      <p:sp>
        <p:nvSpPr>
          <p:cNvPr id="5" name="Rectángulo redondeado 4"/>
          <p:cNvSpPr/>
          <p:nvPr/>
        </p:nvSpPr>
        <p:spPr>
          <a:xfrm>
            <a:off x="1178955" y="1346450"/>
            <a:ext cx="3435532" cy="613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CONSUMO DE ALFALFA</a:t>
            </a:r>
            <a:endParaRPr lang="es-ES" b="1" dirty="0"/>
          </a:p>
        </p:txBody>
      </p:sp>
      <p:sp>
        <p:nvSpPr>
          <p:cNvPr id="7" name="Rectángulo 6"/>
          <p:cNvSpPr/>
          <p:nvPr/>
        </p:nvSpPr>
        <p:spPr>
          <a:xfrm>
            <a:off x="6457406" y="2860766"/>
            <a:ext cx="6096000" cy="646331"/>
          </a:xfrm>
          <a:prstGeom prst="rect">
            <a:avLst/>
          </a:prstGeom>
        </p:spPr>
        <p:txBody>
          <a:bodyPr>
            <a:spAutoFit/>
          </a:bodyPr>
          <a:lstStyle/>
          <a:p>
            <a:r>
              <a:rPr lang="es-ES" dirty="0" smtClean="0">
                <a:latin typeface="Arial" panose="020B0604020202020204" pitchFamily="34" charset="0"/>
                <a:ea typeface="Calibri" panose="020F0502020204030204" pitchFamily="34" charset="0"/>
                <a:cs typeface="Times New Roman" panose="02020603050405020304" pitchFamily="18" charset="0"/>
              </a:rPr>
              <a:t>Consumo total </a:t>
            </a:r>
            <a:r>
              <a:rPr lang="es-ES" dirty="0">
                <a:latin typeface="Arial" panose="020B0604020202020204" pitchFamily="34" charset="0"/>
                <a:ea typeface="Calibri" panose="020F0502020204030204" pitchFamily="34" charset="0"/>
                <a:cs typeface="Times New Roman" panose="02020603050405020304" pitchFamily="18" charset="0"/>
              </a:rPr>
              <a:t>(kg) de cada tratamiento, así como el consumo promedio diario (g) de cada </a:t>
            </a:r>
            <a:r>
              <a:rPr lang="es-ES" dirty="0" smtClean="0">
                <a:latin typeface="Arial" panose="020B0604020202020204" pitchFamily="34" charset="0"/>
                <a:ea typeface="Calibri" panose="020F0502020204030204" pitchFamily="34" charset="0"/>
                <a:cs typeface="Times New Roman" panose="02020603050405020304" pitchFamily="18" charset="0"/>
              </a:rPr>
              <a:t>cuy.</a:t>
            </a:r>
            <a:endParaRPr lang="es-ES" dirty="0"/>
          </a:p>
        </p:txBody>
      </p:sp>
      <p:graphicFrame>
        <p:nvGraphicFramePr>
          <p:cNvPr id="8" name="Gráfico 7"/>
          <p:cNvGraphicFramePr/>
          <p:nvPr>
            <p:extLst>
              <p:ext uri="{D42A27DB-BD31-4B8C-83A1-F6EECF244321}">
                <p14:modId xmlns:p14="http://schemas.microsoft.com/office/powerpoint/2010/main" val="2888242622"/>
              </p:ext>
            </p:extLst>
          </p:nvPr>
        </p:nvGraphicFramePr>
        <p:xfrm>
          <a:off x="230047" y="2050343"/>
          <a:ext cx="5864364" cy="427414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ángulo 8"/>
          <p:cNvSpPr/>
          <p:nvPr/>
        </p:nvSpPr>
        <p:spPr>
          <a:xfrm>
            <a:off x="230047" y="6238356"/>
            <a:ext cx="6092376" cy="646331"/>
          </a:xfrm>
          <a:prstGeom prst="rect">
            <a:avLst/>
          </a:prstGeom>
        </p:spPr>
        <p:txBody>
          <a:bodyPr wrap="square">
            <a:spAutoFit/>
          </a:bodyPr>
          <a:lstStyle/>
          <a:p>
            <a:r>
              <a:rPr lang="es-ES" dirty="0" smtClean="0">
                <a:latin typeface="Arial" panose="020B0604020202020204" pitchFamily="34" charset="0"/>
                <a:ea typeface="Calibri" panose="020F0502020204030204" pitchFamily="34" charset="0"/>
                <a:cs typeface="Times New Roman" panose="02020603050405020304" pitchFamily="18" charset="0"/>
              </a:rPr>
              <a:t>Consumo </a:t>
            </a:r>
            <a:r>
              <a:rPr lang="es-ES" dirty="0">
                <a:latin typeface="Arial" panose="020B0604020202020204" pitchFamily="34" charset="0"/>
                <a:ea typeface="Calibri" panose="020F0502020204030204" pitchFamily="34" charset="0"/>
                <a:cs typeface="Times New Roman" panose="02020603050405020304" pitchFamily="18" charset="0"/>
              </a:rPr>
              <a:t>promedio diario de cada cuy según la semana de </a:t>
            </a:r>
            <a:r>
              <a:rPr lang="es-ES" dirty="0" smtClean="0">
                <a:latin typeface="Arial" panose="020B0604020202020204" pitchFamily="34" charset="0"/>
                <a:ea typeface="Calibri" panose="020F0502020204030204" pitchFamily="34" charset="0"/>
                <a:cs typeface="Times New Roman" panose="02020603050405020304" pitchFamily="18" charset="0"/>
              </a:rPr>
              <a:t>experimentación</a:t>
            </a:r>
            <a:r>
              <a:rPr lang="es-ES" dirty="0" smtClean="0"/>
              <a:t>. </a:t>
            </a:r>
            <a:endParaRPr lang="es-ES" dirty="0"/>
          </a:p>
        </p:txBody>
      </p:sp>
      <p:sp>
        <p:nvSpPr>
          <p:cNvPr id="10" name="Rectángulo 9"/>
          <p:cNvSpPr/>
          <p:nvPr/>
        </p:nvSpPr>
        <p:spPr>
          <a:xfrm>
            <a:off x="6192383" y="3544185"/>
            <a:ext cx="5885339" cy="1200329"/>
          </a:xfrm>
          <a:prstGeom prst="rect">
            <a:avLst/>
          </a:prstGeom>
        </p:spPr>
        <p:txBody>
          <a:bodyPr wrap="square">
            <a:spAutoFit/>
          </a:bodyPr>
          <a:lstStyle/>
          <a:p>
            <a:pPr algn="just"/>
            <a:r>
              <a:rPr lang="es-ES" dirty="0">
                <a:latin typeface="Arial" panose="020B0604020202020204" pitchFamily="34" charset="0"/>
                <a:ea typeface="Calibri" panose="020F0502020204030204" pitchFamily="34" charset="0"/>
                <a:cs typeface="Times New Roman" panose="02020603050405020304" pitchFamily="18" charset="0"/>
              </a:rPr>
              <a:t>FAO (1997) menciona que un cuy de 500 g de peso se satisface con 150 g a 240 g de forraje en un día, cantidad de forraje parecida a las cantidades de forraje suministradas en esta investigación.</a:t>
            </a:r>
            <a:endParaRPr lang="es-ES" dirty="0"/>
          </a:p>
        </p:txBody>
      </p:sp>
      <p:sp>
        <p:nvSpPr>
          <p:cNvPr id="11" name="Rectángulo 10"/>
          <p:cNvSpPr/>
          <p:nvPr/>
        </p:nvSpPr>
        <p:spPr>
          <a:xfrm>
            <a:off x="6457406" y="5146766"/>
            <a:ext cx="5429794" cy="13062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sz="1400" i="1" dirty="0"/>
              <a:t>E</a:t>
            </a:r>
            <a:r>
              <a:rPr lang="es-ES" sz="1400" i="1" dirty="0" smtClean="0"/>
              <a:t>n </a:t>
            </a:r>
            <a:r>
              <a:rPr lang="es-ES" sz="1400" i="1" dirty="0"/>
              <a:t>la experimentación una observación importante es que posiblemente el 30 % del P.V. para la suministración de cantidad de alimento es insuficiente especialmente en el T1 (Solo alfalfa) </a:t>
            </a:r>
            <a:r>
              <a:rPr lang="es-ES" sz="1400" i="1" dirty="0" smtClean="0"/>
              <a:t>al </a:t>
            </a:r>
            <a:r>
              <a:rPr lang="es-ES" sz="1400" i="1" dirty="0"/>
              <a:t>término de las 24 horas no presentan alimento, ya habrán consumido </a:t>
            </a:r>
            <a:r>
              <a:rPr lang="es-ES" sz="1400" i="1" dirty="0" smtClean="0"/>
              <a:t>todo.</a:t>
            </a:r>
            <a:endParaRPr lang="es-ES" sz="1400" i="1" dirty="0"/>
          </a:p>
        </p:txBody>
      </p:sp>
    </p:spTree>
    <p:extLst>
      <p:ext uri="{BB962C8B-B14F-4D97-AF65-F5344CB8AC3E}">
        <p14:creationId xmlns:p14="http://schemas.microsoft.com/office/powerpoint/2010/main" val="2819968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4" name="Marcador de texto 3"/>
          <p:cNvSpPr>
            <a:spLocks noGrp="1"/>
          </p:cNvSpPr>
          <p:nvPr>
            <p:ph type="body" sz="half" idx="2"/>
          </p:nvPr>
        </p:nvSpPr>
        <p:spPr>
          <a:xfrm>
            <a:off x="379050" y="6262053"/>
            <a:ext cx="4728527" cy="595947"/>
          </a:xfrm>
        </p:spPr>
        <p:txBody>
          <a:bodyPr>
            <a:normAutofit lnSpcReduction="10000"/>
          </a:bodyPr>
          <a:lstStyle/>
          <a:p>
            <a:pPr algn="just"/>
            <a:r>
              <a:rPr lang="es-ES" sz="1800" dirty="0">
                <a:solidFill>
                  <a:schemeClr val="tx1"/>
                </a:solidFill>
                <a:latin typeface="Arial" panose="020B0604020202020204" pitchFamily="34" charset="0"/>
                <a:cs typeface="Arial" panose="020B0604020202020204" pitchFamily="34" charset="0"/>
              </a:rPr>
              <a:t>Consumo promedio diario de cada cuy según la </a:t>
            </a:r>
            <a:r>
              <a:rPr lang="es-ES" sz="1800" dirty="0" smtClean="0">
                <a:solidFill>
                  <a:schemeClr val="tx1"/>
                </a:solidFill>
                <a:latin typeface="Arial" panose="020B0604020202020204" pitchFamily="34" charset="0"/>
                <a:cs typeface="Arial" panose="020B0604020202020204" pitchFamily="34" charset="0"/>
              </a:rPr>
              <a:t>semana </a:t>
            </a:r>
            <a:r>
              <a:rPr lang="es-ES" sz="1800" dirty="0">
                <a:solidFill>
                  <a:schemeClr val="tx1"/>
                </a:solidFill>
                <a:latin typeface="Arial" panose="020B0604020202020204" pitchFamily="34" charset="0"/>
                <a:cs typeface="Arial" panose="020B0604020202020204" pitchFamily="34" charset="0"/>
              </a:rPr>
              <a:t>de </a:t>
            </a:r>
            <a:r>
              <a:rPr lang="es-ES" sz="1800" dirty="0" smtClean="0">
                <a:solidFill>
                  <a:schemeClr val="tx1"/>
                </a:solidFill>
                <a:latin typeface="Arial" panose="020B0604020202020204" pitchFamily="34" charset="0"/>
                <a:cs typeface="Arial" panose="020B0604020202020204" pitchFamily="34" charset="0"/>
              </a:rPr>
              <a:t>experimentación.</a:t>
            </a:r>
            <a:endParaRPr lang="es-ES" sz="1800" dirty="0">
              <a:solidFill>
                <a:schemeClr val="tx1"/>
              </a:solidFill>
              <a:latin typeface="Arial" panose="020B0604020202020204" pitchFamily="34" charset="0"/>
              <a:cs typeface="Arial" panose="020B0604020202020204" pitchFamily="34" charset="0"/>
            </a:endParaRPr>
          </a:p>
          <a:p>
            <a:endParaRPr lang="es-ES" dirty="0"/>
          </a:p>
        </p:txBody>
      </p:sp>
      <p:sp>
        <p:nvSpPr>
          <p:cNvPr id="5" name="Rectángulo redondeado 4"/>
          <p:cNvSpPr/>
          <p:nvPr/>
        </p:nvSpPr>
        <p:spPr>
          <a:xfrm>
            <a:off x="1531652" y="1203530"/>
            <a:ext cx="3435532" cy="613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CONSUMO DE HARINAS</a:t>
            </a:r>
            <a:endParaRPr lang="es-ES" b="1" dirty="0"/>
          </a:p>
        </p:txBody>
      </p:sp>
      <p:pic>
        <p:nvPicPr>
          <p:cNvPr id="6" name="Imagen 5"/>
          <p:cNvPicPr>
            <a:picLocks noChangeAspect="1"/>
          </p:cNvPicPr>
          <p:nvPr/>
        </p:nvPicPr>
        <p:blipFill>
          <a:blip r:embed="rId2"/>
          <a:stretch>
            <a:fillRect/>
          </a:stretch>
        </p:blipFill>
        <p:spPr>
          <a:xfrm>
            <a:off x="5232626" y="86598"/>
            <a:ext cx="6845844" cy="2266156"/>
          </a:xfrm>
          <a:prstGeom prst="rect">
            <a:avLst/>
          </a:prstGeom>
        </p:spPr>
      </p:pic>
      <p:graphicFrame>
        <p:nvGraphicFramePr>
          <p:cNvPr id="7" name="Gráfico 6"/>
          <p:cNvGraphicFramePr/>
          <p:nvPr>
            <p:extLst>
              <p:ext uri="{D42A27DB-BD31-4B8C-83A1-F6EECF244321}">
                <p14:modId xmlns:p14="http://schemas.microsoft.com/office/powerpoint/2010/main" val="3004200350"/>
              </p:ext>
            </p:extLst>
          </p:nvPr>
        </p:nvGraphicFramePr>
        <p:xfrm>
          <a:off x="379050" y="2095760"/>
          <a:ext cx="4728527" cy="418747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ángulo 9"/>
          <p:cNvSpPr/>
          <p:nvPr/>
        </p:nvSpPr>
        <p:spPr>
          <a:xfrm>
            <a:off x="5938155" y="2494765"/>
            <a:ext cx="6096000" cy="646331"/>
          </a:xfrm>
          <a:prstGeom prst="rect">
            <a:avLst/>
          </a:prstGeom>
        </p:spPr>
        <p:txBody>
          <a:bodyPr>
            <a:spAutoFit/>
          </a:bodyPr>
          <a:lstStyle/>
          <a:p>
            <a:pPr algn="just"/>
            <a:r>
              <a:rPr lang="es-ES" dirty="0">
                <a:latin typeface="Arial" panose="020B0604020202020204" pitchFamily="34" charset="0"/>
                <a:ea typeface="Calibri" panose="020F0502020204030204" pitchFamily="34" charset="0"/>
                <a:cs typeface="Times New Roman" panose="02020603050405020304" pitchFamily="18" charset="0"/>
              </a:rPr>
              <a:t>El T3 que incorpora </a:t>
            </a:r>
            <a:r>
              <a:rPr lang="es-ES" dirty="0" smtClean="0">
                <a:latin typeface="Arial" panose="020B0604020202020204" pitchFamily="34" charset="0"/>
                <a:ea typeface="Calibri" panose="020F0502020204030204" pitchFamily="34" charset="0"/>
                <a:cs typeface="Times New Roman" panose="02020603050405020304" pitchFamily="18" charset="0"/>
              </a:rPr>
              <a:t>lenteja es </a:t>
            </a:r>
            <a:r>
              <a:rPr lang="es-ES" dirty="0">
                <a:latin typeface="Arial" panose="020B0604020202020204" pitchFamily="34" charset="0"/>
                <a:ea typeface="Calibri" panose="020F0502020204030204" pitchFamily="34" charset="0"/>
                <a:cs typeface="Times New Roman" panose="02020603050405020304" pitchFamily="18" charset="0"/>
              </a:rPr>
              <a:t>el preferido de los </a:t>
            </a:r>
            <a:r>
              <a:rPr lang="es-ES" dirty="0" smtClean="0">
                <a:latin typeface="Arial" panose="020B0604020202020204" pitchFamily="34" charset="0"/>
                <a:ea typeface="Calibri" panose="020F0502020204030204" pitchFamily="34" charset="0"/>
                <a:cs typeface="Times New Roman" panose="02020603050405020304" pitchFamily="18" charset="0"/>
              </a:rPr>
              <a:t>cuyes, seguido por la zarandaja y chocho.</a:t>
            </a:r>
            <a:endParaRPr lang="es-ES" dirty="0"/>
          </a:p>
        </p:txBody>
      </p:sp>
      <p:sp>
        <p:nvSpPr>
          <p:cNvPr id="11" name="Rectángulo 10"/>
          <p:cNvSpPr/>
          <p:nvPr/>
        </p:nvSpPr>
        <p:spPr>
          <a:xfrm>
            <a:off x="5938155" y="3636113"/>
            <a:ext cx="5609411" cy="14891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sz="1400" i="1" dirty="0"/>
              <a:t>T2 (Alfalfa mas harina de chocho), de entrada, no fue </a:t>
            </a:r>
            <a:r>
              <a:rPr lang="es-ES" sz="1400" i="1" dirty="0" err="1"/>
              <a:t>palatable</a:t>
            </a:r>
            <a:r>
              <a:rPr lang="es-ES" sz="1400" i="1" dirty="0"/>
              <a:t> para los cuyes, existió bástate desperdicio, de 766,5 g suministrados en la semana 1, solo 136,5 g de harina fuero consumidos el resto fue contaminado con heces fecales y </a:t>
            </a:r>
            <a:r>
              <a:rPr lang="es-ES" sz="1400" i="1" dirty="0" smtClean="0"/>
              <a:t>orina.</a:t>
            </a:r>
            <a:endParaRPr lang="es-ES" sz="1400" i="1" dirty="0"/>
          </a:p>
        </p:txBody>
      </p:sp>
    </p:spTree>
    <p:extLst>
      <p:ext uri="{BB962C8B-B14F-4D97-AF65-F5344CB8AC3E}">
        <p14:creationId xmlns:p14="http://schemas.microsoft.com/office/powerpoint/2010/main" val="1199590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1531652" y="1203530"/>
            <a:ext cx="3435532" cy="613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CONVERSION ALIMENTICIA</a:t>
            </a:r>
            <a:endParaRPr lang="es-ES" b="1" dirty="0"/>
          </a:p>
        </p:txBody>
      </p:sp>
      <p:pic>
        <p:nvPicPr>
          <p:cNvPr id="6" name="Imagen 5"/>
          <p:cNvPicPr>
            <a:picLocks noChangeAspect="1"/>
          </p:cNvPicPr>
          <p:nvPr/>
        </p:nvPicPr>
        <p:blipFill>
          <a:blip r:embed="rId2"/>
          <a:stretch>
            <a:fillRect/>
          </a:stretch>
        </p:blipFill>
        <p:spPr>
          <a:xfrm>
            <a:off x="431074" y="1993697"/>
            <a:ext cx="7513265" cy="2003537"/>
          </a:xfrm>
          <a:prstGeom prst="rect">
            <a:avLst/>
          </a:prstGeom>
        </p:spPr>
      </p:pic>
      <p:sp>
        <p:nvSpPr>
          <p:cNvPr id="8" name="Rectángulo 7"/>
          <p:cNvSpPr/>
          <p:nvPr/>
        </p:nvSpPr>
        <p:spPr>
          <a:xfrm>
            <a:off x="1158924" y="3997234"/>
            <a:ext cx="5865708"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Times New Roman" panose="02020603050405020304" pitchFamily="18" charset="0"/>
              </a:rPr>
              <a:t>C</a:t>
            </a:r>
            <a:r>
              <a:rPr lang="es-ES" dirty="0" smtClean="0">
                <a:latin typeface="Arial" panose="020B0604020202020204" pitchFamily="34" charset="0"/>
                <a:ea typeface="Calibri" panose="020F0502020204030204" pitchFamily="34" charset="0"/>
                <a:cs typeface="Times New Roman" panose="02020603050405020304" pitchFamily="18" charset="0"/>
              </a:rPr>
              <a:t>onversión </a:t>
            </a:r>
            <a:r>
              <a:rPr lang="es-ES" dirty="0">
                <a:latin typeface="Arial" panose="020B0604020202020204" pitchFamily="34" charset="0"/>
                <a:ea typeface="Calibri" panose="020F0502020204030204" pitchFamily="34" charset="0"/>
                <a:cs typeface="Times New Roman" panose="02020603050405020304" pitchFamily="18" charset="0"/>
              </a:rPr>
              <a:t>alimenticia de cada uno de los tratamientos.</a:t>
            </a:r>
            <a:endParaRPr lang="es-ES" dirty="0"/>
          </a:p>
        </p:txBody>
      </p:sp>
      <p:sp>
        <p:nvSpPr>
          <p:cNvPr id="9" name="Rectángulo 8"/>
          <p:cNvSpPr/>
          <p:nvPr/>
        </p:nvSpPr>
        <p:spPr>
          <a:xfrm>
            <a:off x="8125097" y="2256801"/>
            <a:ext cx="4066903" cy="1477328"/>
          </a:xfrm>
          <a:prstGeom prst="rect">
            <a:avLst/>
          </a:prstGeom>
        </p:spPr>
        <p:txBody>
          <a:bodyPr wrap="square">
            <a:spAutoFit/>
          </a:bodyPr>
          <a:lstStyle/>
          <a:p>
            <a:pPr algn="just"/>
            <a:r>
              <a:rPr lang="es-ES" dirty="0">
                <a:latin typeface="Arial" panose="020B0604020202020204" pitchFamily="34" charset="0"/>
                <a:ea typeface="Calibri" panose="020F0502020204030204" pitchFamily="34" charset="0"/>
                <a:cs typeface="Times New Roman" panose="02020603050405020304" pitchFamily="18" charset="0"/>
              </a:rPr>
              <a:t>(Narváez, 2014, p. 49) llegan a conversiones alimenticias de 3,5 en promedio lo que quiere decir que por cada 3,5 kg de alimento hacen 1 kg de peso.</a:t>
            </a:r>
            <a:endParaRPr lang="es-ES" dirty="0"/>
          </a:p>
        </p:txBody>
      </p:sp>
      <p:sp>
        <p:nvSpPr>
          <p:cNvPr id="10" name="Rectángulo 9"/>
          <p:cNvSpPr/>
          <p:nvPr/>
        </p:nvSpPr>
        <p:spPr>
          <a:xfrm>
            <a:off x="431073" y="4803191"/>
            <a:ext cx="7513265" cy="11975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sz="1400" i="1" dirty="0">
                <a:solidFill>
                  <a:schemeClr val="tx1"/>
                </a:solidFill>
                <a:latin typeface="Arial" panose="020B0604020202020204" pitchFamily="34" charset="0"/>
                <a:ea typeface="Calibri" panose="020F0502020204030204" pitchFamily="34" charset="0"/>
                <a:cs typeface="Times New Roman" panose="02020603050405020304" pitchFamily="18" charset="0"/>
              </a:rPr>
              <a:t>El tratamiento que mejor conversión alimenticia presenta es el T1 por cada 4,99 kg de alfalfa produce 1 kg de peso, el T2 convierte 7,20 kg de alimento en 1 kg de peso, el T3 convierte 6,70 kg de alimento en 1 kg de peso, el T4 convierte 7,33 kg de alimento en 1 kg de peso.</a:t>
            </a:r>
            <a:endParaRPr lang="es-ES" sz="1400" i="1" dirty="0">
              <a:solidFill>
                <a:schemeClr val="tx1"/>
              </a:solidFill>
            </a:endParaRPr>
          </a:p>
        </p:txBody>
      </p:sp>
    </p:spTree>
    <p:extLst>
      <p:ext uri="{BB962C8B-B14F-4D97-AF65-F5344CB8AC3E}">
        <p14:creationId xmlns:p14="http://schemas.microsoft.com/office/powerpoint/2010/main" val="3901782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
        <p:nvSpPr>
          <p:cNvPr id="4" name="Marcador de texto 3"/>
          <p:cNvSpPr>
            <a:spLocks noGrp="1"/>
          </p:cNvSpPr>
          <p:nvPr>
            <p:ph type="body" sz="half" idx="2"/>
          </p:nvPr>
        </p:nvSpPr>
        <p:spPr/>
        <p:txBody>
          <a:bodyPr/>
          <a:lstStyle/>
          <a:p>
            <a:endParaRPr lang="es-ES"/>
          </a:p>
        </p:txBody>
      </p:sp>
      <p:pic>
        <p:nvPicPr>
          <p:cNvPr id="5" name="Imagen 4"/>
          <p:cNvPicPr>
            <a:picLocks noChangeAspect="1"/>
          </p:cNvPicPr>
          <p:nvPr/>
        </p:nvPicPr>
        <p:blipFill>
          <a:blip r:embed="rId2"/>
          <a:stretch>
            <a:fillRect/>
          </a:stretch>
        </p:blipFill>
        <p:spPr>
          <a:xfrm>
            <a:off x="355964" y="1770062"/>
            <a:ext cx="6934200" cy="4267200"/>
          </a:xfrm>
          <a:prstGeom prst="rect">
            <a:avLst/>
          </a:prstGeom>
        </p:spPr>
      </p:pic>
      <p:sp>
        <p:nvSpPr>
          <p:cNvPr id="6" name="Rectángulo redondeado 5"/>
          <p:cNvSpPr/>
          <p:nvPr/>
        </p:nvSpPr>
        <p:spPr>
          <a:xfrm>
            <a:off x="1621722" y="1068002"/>
            <a:ext cx="3773238" cy="61395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INDICADOR COSTO-BENEFICIO</a:t>
            </a:r>
            <a:endParaRPr lang="es-ES" b="1" dirty="0"/>
          </a:p>
        </p:txBody>
      </p:sp>
      <p:sp>
        <p:nvSpPr>
          <p:cNvPr id="7" name="Rectángulo 6"/>
          <p:cNvSpPr/>
          <p:nvPr/>
        </p:nvSpPr>
        <p:spPr>
          <a:xfrm>
            <a:off x="7860075" y="2592591"/>
            <a:ext cx="3553097" cy="22744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sz="1400" i="1" dirty="0">
                <a:latin typeface="Arial" panose="020B0604020202020204" pitchFamily="34" charset="0"/>
                <a:cs typeface="Arial" panose="020B0604020202020204" pitchFamily="34" charset="0"/>
              </a:rPr>
              <a:t>T1 supera al resto de tratamientos con retribuyendo al productor con $1,89 por cada dólar invertido durante el periodo de recría, el segundo mejor tratamiento en cuanto a la relación costo-beneficio es el T3 con retribuyendo al productor con $1,43, siguiéndole el T4 con $1,28 de retribución al productor y por último el T2 con $1,10.</a:t>
            </a:r>
          </a:p>
        </p:txBody>
      </p:sp>
    </p:spTree>
    <p:extLst>
      <p:ext uri="{BB962C8B-B14F-4D97-AF65-F5344CB8AC3E}">
        <p14:creationId xmlns:p14="http://schemas.microsoft.com/office/powerpoint/2010/main" val="57502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605784" y="883791"/>
            <a:ext cx="3134191" cy="538609"/>
          </a:xfrm>
          <a:prstGeom prst="rect">
            <a:avLst/>
          </a:prstGeom>
        </p:spPr>
        <p:txBody>
          <a:bodyPr wrap="none">
            <a:spAutoFit/>
          </a:bodyPr>
          <a:lstStyle/>
          <a:p>
            <a:r>
              <a:rPr lang="es-ES" sz="2900" b="1" cap="all" dirty="0" smtClean="0">
                <a:solidFill>
                  <a:prstClr val="black">
                    <a:lumMod val="85000"/>
                    <a:lumOff val="15000"/>
                  </a:prstClr>
                </a:solidFill>
                <a:ea typeface="+mj-ea"/>
                <a:cs typeface="+mj-cs"/>
              </a:rPr>
              <a:t>Conclusiones</a:t>
            </a:r>
            <a:endParaRPr lang="es-ES" dirty="0"/>
          </a:p>
        </p:txBody>
      </p:sp>
      <p:sp>
        <p:nvSpPr>
          <p:cNvPr id="7" name="Rectángulo redondeado 6"/>
          <p:cNvSpPr/>
          <p:nvPr/>
        </p:nvSpPr>
        <p:spPr>
          <a:xfrm>
            <a:off x="2024743" y="1711234"/>
            <a:ext cx="8791303" cy="9927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Los cuyes pueden consumir otras harinas como harina de chocho, lenteja y zarandaja e incorporarlo dentro de su dieta alimenticia sin ningún problema. </a:t>
            </a:r>
          </a:p>
        </p:txBody>
      </p:sp>
      <p:sp>
        <p:nvSpPr>
          <p:cNvPr id="9" name="Rectángulo redondeado 8"/>
          <p:cNvSpPr/>
          <p:nvPr/>
        </p:nvSpPr>
        <p:spPr>
          <a:xfrm>
            <a:off x="2024743" y="2836092"/>
            <a:ext cx="8791303" cy="8737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El tipo de alimentación si influye en el desarrollo y ganancia de peso de los cuyes, sin embargo, resulta más costoso llevar a cabo una alimentación con harinas que tienen un precio alto en el mercado.</a:t>
            </a:r>
          </a:p>
        </p:txBody>
      </p:sp>
      <p:sp>
        <p:nvSpPr>
          <p:cNvPr id="10" name="Rectángulo redondeado 9"/>
          <p:cNvSpPr/>
          <p:nvPr/>
        </p:nvSpPr>
        <p:spPr>
          <a:xfrm>
            <a:off x="2024743" y="3805646"/>
            <a:ext cx="8791303" cy="12758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s-ES" dirty="0"/>
              <a:t>La harina de lenteja es la más apetecible, los cuyes tienen especial agrado por este tipo de harina, además que este tratamiento no presento muerte de animales por lo que el posiblemente la lenteja mejore la digestibilidad de forrajes de baja calidad o fermentados. </a:t>
            </a:r>
          </a:p>
        </p:txBody>
      </p:sp>
      <p:sp>
        <p:nvSpPr>
          <p:cNvPr id="11" name="Rectángulo redondeado 10"/>
          <p:cNvSpPr/>
          <p:nvPr/>
        </p:nvSpPr>
        <p:spPr>
          <a:xfrm>
            <a:off x="2024742" y="5177245"/>
            <a:ext cx="8791303" cy="12758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dirty="0"/>
              <a:t>La mejor rentabilidad se la encuentra con una dieta a base de alfalfa solamente, sin embargo, esta presento mortalidad y menor ganancia de peso.</a:t>
            </a:r>
          </a:p>
        </p:txBody>
      </p:sp>
    </p:spTree>
    <p:extLst>
      <p:ext uri="{BB962C8B-B14F-4D97-AF65-F5344CB8AC3E}">
        <p14:creationId xmlns:p14="http://schemas.microsoft.com/office/powerpoint/2010/main" val="452913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05784" y="883791"/>
            <a:ext cx="3908442" cy="538609"/>
          </a:xfrm>
          <a:prstGeom prst="rect">
            <a:avLst/>
          </a:prstGeom>
        </p:spPr>
        <p:txBody>
          <a:bodyPr wrap="none">
            <a:spAutoFit/>
          </a:bodyPr>
          <a:lstStyle/>
          <a:p>
            <a:r>
              <a:rPr lang="es-ES" sz="2900" b="1" cap="all" dirty="0" smtClean="0">
                <a:solidFill>
                  <a:prstClr val="black">
                    <a:lumMod val="85000"/>
                    <a:lumOff val="15000"/>
                  </a:prstClr>
                </a:solidFill>
                <a:ea typeface="+mj-ea"/>
                <a:cs typeface="+mj-cs"/>
              </a:rPr>
              <a:t>recomendaciones</a:t>
            </a:r>
            <a:endParaRPr lang="es-ES" dirty="0"/>
          </a:p>
        </p:txBody>
      </p:sp>
      <p:sp>
        <p:nvSpPr>
          <p:cNvPr id="6" name="Rectángulo redondeado 5"/>
          <p:cNvSpPr/>
          <p:nvPr/>
        </p:nvSpPr>
        <p:spPr>
          <a:xfrm>
            <a:off x="2024743" y="1711234"/>
            <a:ext cx="8791303" cy="9927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dirty="0"/>
              <a:t>Trabajar en mejoramiento genético, los cuyes mejorados tienen mayor ganancia algunos estudios muestran que pueden llegar a ganar 15 g diarios de peso.</a:t>
            </a:r>
          </a:p>
        </p:txBody>
      </p:sp>
      <p:sp>
        <p:nvSpPr>
          <p:cNvPr id="7" name="Rectángulo redondeado 6"/>
          <p:cNvSpPr/>
          <p:nvPr/>
        </p:nvSpPr>
        <p:spPr>
          <a:xfrm>
            <a:off x="2024742" y="2843348"/>
            <a:ext cx="8791303" cy="9927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dirty="0"/>
              <a:t>Utilizar la presente dieta en cuyes peruanos mejorados para determinar su efecto sobre los parámetros zootécnicos. </a:t>
            </a:r>
          </a:p>
        </p:txBody>
      </p:sp>
      <p:sp>
        <p:nvSpPr>
          <p:cNvPr id="8" name="Rectángulo redondeado 7"/>
          <p:cNvSpPr/>
          <p:nvPr/>
        </p:nvSpPr>
        <p:spPr>
          <a:xfrm>
            <a:off x="2024741" y="3971107"/>
            <a:ext cx="8791303" cy="9927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dirty="0"/>
              <a:t>Elaborar </a:t>
            </a:r>
            <a:r>
              <a:rPr lang="es-ES" dirty="0" err="1"/>
              <a:t>pelets</a:t>
            </a:r>
            <a:r>
              <a:rPr lang="es-ES" dirty="0"/>
              <a:t> con la presente dieta y administrar a los cuyes criollos y peruanos mejorados. </a:t>
            </a:r>
          </a:p>
        </p:txBody>
      </p:sp>
      <p:sp>
        <p:nvSpPr>
          <p:cNvPr id="9" name="Rectángulo redondeado 8"/>
          <p:cNvSpPr/>
          <p:nvPr/>
        </p:nvSpPr>
        <p:spPr>
          <a:xfrm>
            <a:off x="2024741" y="5098866"/>
            <a:ext cx="8791303" cy="9927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dirty="0"/>
              <a:t>Manejar un periodo de adaptación de los cuyes a los nuevos alimentos a fin de evitar el desperdicio de alimento. </a:t>
            </a:r>
          </a:p>
        </p:txBody>
      </p:sp>
    </p:spTree>
    <p:extLst>
      <p:ext uri="{BB962C8B-B14F-4D97-AF65-F5344CB8AC3E}">
        <p14:creationId xmlns:p14="http://schemas.microsoft.com/office/powerpoint/2010/main" val="2534480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smtClean="0"/>
              <a:t>INTRODUCCIÓN</a:t>
            </a:r>
            <a:endParaRPr lang="es-ES" dirty="0"/>
          </a:p>
        </p:txBody>
      </p:sp>
      <p:sp>
        <p:nvSpPr>
          <p:cNvPr id="8" name="Marcador de texto 7"/>
          <p:cNvSpPr>
            <a:spLocks noGrp="1"/>
          </p:cNvSpPr>
          <p:nvPr>
            <p:ph type="body" sz="half" idx="2"/>
          </p:nvPr>
        </p:nvSpPr>
        <p:spPr>
          <a:xfrm>
            <a:off x="319852" y="1886127"/>
            <a:ext cx="2683037" cy="4703402"/>
          </a:xfrm>
        </p:spPr>
        <p:txBody>
          <a:bodyPr>
            <a:normAutofit/>
          </a:bodyPr>
          <a:lstStyle/>
          <a:p>
            <a:r>
              <a:rPr lang="es-ES" dirty="0">
                <a:solidFill>
                  <a:schemeClr val="tx1"/>
                </a:solidFill>
                <a:latin typeface="Arial" panose="020B0604020202020204" pitchFamily="34" charset="0"/>
                <a:cs typeface="Arial" panose="020B0604020202020204" pitchFamily="34" charset="0"/>
              </a:rPr>
              <a:t>Castro-</a:t>
            </a:r>
            <a:r>
              <a:rPr lang="es-ES" dirty="0" err="1">
                <a:solidFill>
                  <a:schemeClr val="tx1"/>
                </a:solidFill>
                <a:latin typeface="Arial" panose="020B0604020202020204" pitchFamily="34" charset="0"/>
                <a:cs typeface="Arial" panose="020B0604020202020204" pitchFamily="34" charset="0"/>
              </a:rPr>
              <a:t>Bedriñana</a:t>
            </a:r>
            <a:r>
              <a:rPr lang="es-ES" dirty="0">
                <a:solidFill>
                  <a:schemeClr val="tx1"/>
                </a:solidFill>
                <a:latin typeface="Arial" panose="020B0604020202020204" pitchFamily="34" charset="0"/>
                <a:cs typeface="Arial" panose="020B0604020202020204" pitchFamily="34" charset="0"/>
              </a:rPr>
              <a:t> et al. (2020) mencionan que el cuy es originario de la cordillera de los andes de Perú, Colombia, Ecuador y </a:t>
            </a:r>
            <a:r>
              <a:rPr lang="es-ES" dirty="0" smtClean="0">
                <a:solidFill>
                  <a:schemeClr val="tx1"/>
                </a:solidFill>
                <a:latin typeface="Arial" panose="020B0604020202020204" pitchFamily="34" charset="0"/>
                <a:cs typeface="Arial" panose="020B0604020202020204" pitchFamily="34" charset="0"/>
              </a:rPr>
              <a:t>Bolivia.</a:t>
            </a:r>
          </a:p>
          <a:p>
            <a:endParaRPr lang="es-ES" dirty="0" smtClean="0">
              <a:solidFill>
                <a:schemeClr val="tx1"/>
              </a:solidFill>
              <a:latin typeface="Arial" panose="020B0604020202020204" pitchFamily="34" charset="0"/>
              <a:cs typeface="Arial" panose="020B0604020202020204" pitchFamily="34" charset="0"/>
            </a:endParaRPr>
          </a:p>
          <a:p>
            <a:r>
              <a:rPr lang="es-ES" dirty="0">
                <a:solidFill>
                  <a:schemeClr val="tx1"/>
                </a:solidFill>
                <a:latin typeface="Arial" panose="020B0604020202020204" pitchFamily="34" charset="0"/>
                <a:cs typeface="Arial" panose="020B0604020202020204" pitchFamily="34" charset="0"/>
              </a:rPr>
              <a:t>“Durante el imperio Inca 1200-1532, el cuy tuvo su mayor distribución desde el noroeste de Venezuela hasta el centro de Chile en Sudamérica” (</a:t>
            </a:r>
            <a:r>
              <a:rPr lang="es-ES" dirty="0" err="1">
                <a:solidFill>
                  <a:schemeClr val="tx1"/>
                </a:solidFill>
                <a:latin typeface="Arial" panose="020B0604020202020204" pitchFamily="34" charset="0"/>
                <a:cs typeface="Arial" panose="020B0604020202020204" pitchFamily="34" charset="0"/>
              </a:rPr>
              <a:t>Gade</a:t>
            </a:r>
            <a:r>
              <a:rPr lang="es-ES" dirty="0">
                <a:solidFill>
                  <a:schemeClr val="tx1"/>
                </a:solidFill>
                <a:latin typeface="Arial" panose="020B0604020202020204" pitchFamily="34" charset="0"/>
                <a:cs typeface="Arial" panose="020B0604020202020204" pitchFamily="34" charset="0"/>
              </a:rPr>
              <a:t>, 1967 citado por </a:t>
            </a:r>
            <a:r>
              <a:rPr lang="es-ES" dirty="0" err="1">
                <a:solidFill>
                  <a:schemeClr val="tx1"/>
                </a:solidFill>
                <a:latin typeface="Arial" panose="020B0604020202020204" pitchFamily="34" charset="0"/>
                <a:cs typeface="Arial" panose="020B0604020202020204" pitchFamily="34" charset="0"/>
              </a:rPr>
              <a:t>Higman</a:t>
            </a:r>
            <a:r>
              <a:rPr lang="es-ES" dirty="0">
                <a:solidFill>
                  <a:schemeClr val="tx1"/>
                </a:solidFill>
                <a:latin typeface="Arial" panose="020B0604020202020204" pitchFamily="34" charset="0"/>
                <a:cs typeface="Arial" panose="020B0604020202020204" pitchFamily="34" charset="0"/>
              </a:rPr>
              <a:t>, 2015</a:t>
            </a:r>
            <a:r>
              <a:rPr lang="es-ES" dirty="0" smtClean="0">
                <a:solidFill>
                  <a:schemeClr val="tx1"/>
                </a:solidFill>
                <a:latin typeface="Arial" panose="020B0604020202020204" pitchFamily="34" charset="0"/>
                <a:cs typeface="Arial" panose="020B0604020202020204" pitchFamily="34" charset="0"/>
              </a:rPr>
              <a:t>).</a:t>
            </a:r>
            <a:endParaRPr lang="es-ES" dirty="0">
              <a:solidFill>
                <a:schemeClr val="tx1"/>
              </a:solidFill>
              <a:latin typeface="Arial" panose="020B0604020202020204" pitchFamily="34" charset="0"/>
              <a:cs typeface="Arial" panose="020B0604020202020204" pitchFamily="34" charset="0"/>
            </a:endParaRPr>
          </a:p>
        </p:txBody>
      </p:sp>
      <p:pic>
        <p:nvPicPr>
          <p:cNvPr id="9" name="Marcador de contenido 8"/>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099" b="89927" l="9707" r="96388"/>
                    </a14:imgEffect>
                  </a14:imgLayer>
                </a14:imgProps>
              </a:ext>
            </a:extLst>
          </a:blip>
          <a:stretch>
            <a:fillRect/>
          </a:stretch>
        </p:blipFill>
        <p:spPr>
          <a:xfrm>
            <a:off x="8475626" y="190652"/>
            <a:ext cx="3837969" cy="4730319"/>
          </a:xfrm>
          <a:prstGeom prst="rect">
            <a:avLst/>
          </a:prstGeom>
        </p:spPr>
      </p:pic>
      <p:sp>
        <p:nvSpPr>
          <p:cNvPr id="10" name="CuadroTexto 9"/>
          <p:cNvSpPr txBox="1"/>
          <p:nvPr/>
        </p:nvSpPr>
        <p:spPr>
          <a:xfrm>
            <a:off x="10772178" y="3469859"/>
            <a:ext cx="1541417" cy="338554"/>
          </a:xfrm>
          <a:prstGeom prst="rect">
            <a:avLst/>
          </a:prstGeom>
          <a:noFill/>
        </p:spPr>
        <p:txBody>
          <a:bodyPr wrap="square" rtlCol="0">
            <a:spAutoFit/>
          </a:bodyPr>
          <a:lstStyle/>
          <a:p>
            <a:r>
              <a:rPr lang="es-ES" sz="1600" dirty="0" smtClean="0">
                <a:latin typeface="Arial" panose="020B0604020202020204" pitchFamily="34" charset="0"/>
                <a:cs typeface="Arial" panose="020B0604020202020204" pitchFamily="34" charset="0"/>
              </a:rPr>
              <a:t>(FAO, 1997)</a:t>
            </a:r>
            <a:endParaRPr lang="es-ES" sz="1600" dirty="0">
              <a:latin typeface="Arial" panose="020B0604020202020204" pitchFamily="34" charset="0"/>
              <a:cs typeface="Arial" panose="020B0604020202020204" pitchFamily="34" charset="0"/>
            </a:endParaRPr>
          </a:p>
        </p:txBody>
      </p:sp>
      <p:graphicFrame>
        <p:nvGraphicFramePr>
          <p:cNvPr id="17" name="Diagrama 16"/>
          <p:cNvGraphicFramePr/>
          <p:nvPr>
            <p:extLst>
              <p:ext uri="{D42A27DB-BD31-4B8C-83A1-F6EECF244321}">
                <p14:modId xmlns:p14="http://schemas.microsoft.com/office/powerpoint/2010/main" val="594216497"/>
              </p:ext>
            </p:extLst>
          </p:nvPr>
        </p:nvGraphicFramePr>
        <p:xfrm>
          <a:off x="3058679" y="1283678"/>
          <a:ext cx="6565224" cy="4414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p:cNvSpPr/>
          <p:nvPr/>
        </p:nvSpPr>
        <p:spPr>
          <a:xfrm>
            <a:off x="3351131" y="4444674"/>
            <a:ext cx="2216257" cy="214485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ctr">
              <a:buFont typeface="Arial" panose="020B0604020202020204" pitchFamily="34" charset="0"/>
              <a:buChar char="•"/>
            </a:pPr>
            <a:r>
              <a:rPr lang="es-ES" dirty="0" smtClean="0"/>
              <a:t>Proteína 21,4%</a:t>
            </a:r>
          </a:p>
          <a:p>
            <a:pPr marL="285750" indent="-285750" algn="ctr">
              <a:buFont typeface="Arial" panose="020B0604020202020204" pitchFamily="34" charset="0"/>
              <a:buChar char="•"/>
            </a:pPr>
            <a:r>
              <a:rPr lang="es-ES" dirty="0" smtClean="0"/>
              <a:t>Vitamina B 15 mg/100g</a:t>
            </a:r>
          </a:p>
          <a:p>
            <a:pPr marL="285750" indent="-285750" algn="ctr">
              <a:buFont typeface="Arial" panose="020B0604020202020204" pitchFamily="34" charset="0"/>
              <a:buChar char="•"/>
            </a:pPr>
            <a:r>
              <a:rPr lang="es-ES" dirty="0" smtClean="0"/>
              <a:t>Colesterol 65 mg/100 g</a:t>
            </a:r>
          </a:p>
          <a:p>
            <a:pPr marL="285750" indent="-285750" algn="ctr">
              <a:buFont typeface="Arial" panose="020B0604020202020204" pitchFamily="34" charset="0"/>
              <a:buChar char="•"/>
            </a:pPr>
            <a:r>
              <a:rPr lang="es-ES" dirty="0" smtClean="0"/>
              <a:t>Grasa saturada 3%</a:t>
            </a:r>
            <a:endParaRPr lang="es-ES" dirty="0"/>
          </a:p>
        </p:txBody>
      </p:sp>
      <p:sp>
        <p:nvSpPr>
          <p:cNvPr id="11" name="Rectángulo 10"/>
          <p:cNvSpPr/>
          <p:nvPr/>
        </p:nvSpPr>
        <p:spPr>
          <a:xfrm>
            <a:off x="7322705" y="4804127"/>
            <a:ext cx="2143084" cy="6919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smtClean="0"/>
              <a:t>1-4 crías por parto. </a:t>
            </a:r>
            <a:endParaRPr lang="es-ES" dirty="0"/>
          </a:p>
        </p:txBody>
      </p:sp>
      <p:sp>
        <p:nvSpPr>
          <p:cNvPr id="12" name="Rectángulo 11"/>
          <p:cNvSpPr/>
          <p:nvPr/>
        </p:nvSpPr>
        <p:spPr>
          <a:xfrm>
            <a:off x="7069908" y="1610780"/>
            <a:ext cx="1786094" cy="89181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smtClean="0"/>
              <a:t>Desde la costa hasta 4500 msnm.</a:t>
            </a:r>
            <a:endParaRPr lang="es-ES" dirty="0"/>
          </a:p>
        </p:txBody>
      </p:sp>
      <p:sp>
        <p:nvSpPr>
          <p:cNvPr id="13" name="Rectángulo 12"/>
          <p:cNvSpPr/>
          <p:nvPr/>
        </p:nvSpPr>
        <p:spPr>
          <a:xfrm>
            <a:off x="4910489" y="330550"/>
            <a:ext cx="2941432" cy="6612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smtClean="0"/>
              <a:t>Desde mascotas hasta animales experimentales</a:t>
            </a:r>
            <a:endParaRPr lang="es-ES" dirty="0"/>
          </a:p>
        </p:txBody>
      </p:sp>
      <p:sp>
        <p:nvSpPr>
          <p:cNvPr id="3" name="Flecha abajo 2"/>
          <p:cNvSpPr/>
          <p:nvPr/>
        </p:nvSpPr>
        <p:spPr>
          <a:xfrm rot="16200000">
            <a:off x="6899395" y="4934456"/>
            <a:ext cx="457200" cy="2778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lecha abajo 4"/>
          <p:cNvSpPr/>
          <p:nvPr/>
        </p:nvSpPr>
        <p:spPr>
          <a:xfrm rot="10800000">
            <a:off x="7798526" y="2555811"/>
            <a:ext cx="328859" cy="2918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rot="10800000">
            <a:off x="6241143" y="1005840"/>
            <a:ext cx="280125" cy="277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abajo 13"/>
          <p:cNvSpPr/>
          <p:nvPr/>
        </p:nvSpPr>
        <p:spPr>
          <a:xfrm>
            <a:off x="4292906" y="4144228"/>
            <a:ext cx="339635" cy="3004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3112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998617" y="2220686"/>
            <a:ext cx="8608423" cy="235131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3600" dirty="0" smtClean="0"/>
              <a:t>GRACIAS</a:t>
            </a:r>
            <a:endParaRPr lang="es-ES" sz="3600" dirty="0"/>
          </a:p>
        </p:txBody>
      </p:sp>
    </p:spTree>
    <p:extLst>
      <p:ext uri="{BB962C8B-B14F-4D97-AF65-F5344CB8AC3E}">
        <p14:creationId xmlns:p14="http://schemas.microsoft.com/office/powerpoint/2010/main" val="1653573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yes en la cocina | Suramericaencle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55" y="137472"/>
            <a:ext cx="3875211" cy="25998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ujeres emprendedoras de Perú generan ingresos con la crianza de cuyes |  Fundación Promoción Soc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023" y="1560019"/>
            <a:ext cx="4238276" cy="34380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vista Agronotici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9905" y="3178959"/>
            <a:ext cx="4235355" cy="317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603204" y="2632709"/>
            <a:ext cx="3198311" cy="646331"/>
          </a:xfrm>
          <a:prstGeom prst="rect">
            <a:avLst/>
          </a:prstGeom>
        </p:spPr>
        <p:txBody>
          <a:bodyPr wrap="none">
            <a:spAutoFit/>
          </a:bodyPr>
          <a:lstStyle/>
          <a:p>
            <a:pPr>
              <a:lnSpc>
                <a:spcPct val="200000"/>
              </a:lnSpc>
              <a:spcAft>
                <a:spcPts val="0"/>
              </a:spcAft>
            </a:pPr>
            <a:r>
              <a:rPr lang="es-ES" b="1" i="1" dirty="0">
                <a:latin typeface="Arial" panose="020B0604020202020204" pitchFamily="34" charset="0"/>
                <a:cs typeface="Times New Roman" panose="02020603050405020304" pitchFamily="18" charset="0"/>
              </a:rPr>
              <a:t>Crianza familiar tradicional </a:t>
            </a:r>
          </a:p>
        </p:txBody>
      </p:sp>
      <p:sp>
        <p:nvSpPr>
          <p:cNvPr id="9" name="Rectángulo 8"/>
          <p:cNvSpPr/>
          <p:nvPr/>
        </p:nvSpPr>
        <p:spPr>
          <a:xfrm>
            <a:off x="4535314" y="4796568"/>
            <a:ext cx="3121367" cy="646331"/>
          </a:xfrm>
          <a:prstGeom prst="rect">
            <a:avLst/>
          </a:prstGeom>
        </p:spPr>
        <p:txBody>
          <a:bodyPr wrap="none">
            <a:spAutoFit/>
          </a:bodyPr>
          <a:lstStyle/>
          <a:p>
            <a:pPr>
              <a:lnSpc>
                <a:spcPct val="200000"/>
              </a:lnSpc>
              <a:spcAft>
                <a:spcPts val="0"/>
              </a:spcAft>
            </a:pPr>
            <a:r>
              <a:rPr lang="es-ES" b="1" i="1" dirty="0">
                <a:latin typeface="Arial" panose="020B0604020202020204" pitchFamily="34" charset="0"/>
                <a:cs typeface="Times New Roman" panose="02020603050405020304" pitchFamily="18" charset="0"/>
              </a:rPr>
              <a:t>Crianza familiar-comercial </a:t>
            </a:r>
          </a:p>
        </p:txBody>
      </p:sp>
      <p:sp>
        <p:nvSpPr>
          <p:cNvPr id="10" name="Rectángulo 9"/>
          <p:cNvSpPr/>
          <p:nvPr/>
        </p:nvSpPr>
        <p:spPr>
          <a:xfrm>
            <a:off x="8369046" y="6211669"/>
            <a:ext cx="3506088" cy="646331"/>
          </a:xfrm>
          <a:prstGeom prst="rect">
            <a:avLst/>
          </a:prstGeom>
        </p:spPr>
        <p:txBody>
          <a:bodyPr wrap="none">
            <a:spAutoFit/>
          </a:bodyPr>
          <a:lstStyle/>
          <a:p>
            <a:pPr>
              <a:lnSpc>
                <a:spcPct val="200000"/>
              </a:lnSpc>
              <a:spcAft>
                <a:spcPts val="0"/>
              </a:spcAft>
            </a:pPr>
            <a:r>
              <a:rPr lang="es-ES" b="1" i="1" dirty="0">
                <a:latin typeface="Arial" panose="020B0604020202020204" pitchFamily="34" charset="0"/>
                <a:cs typeface="Times New Roman" panose="02020603050405020304" pitchFamily="18" charset="0"/>
              </a:rPr>
              <a:t>Crianza comercial-tecnificada </a:t>
            </a:r>
          </a:p>
        </p:txBody>
      </p:sp>
    </p:spTree>
    <p:extLst>
      <p:ext uri="{BB962C8B-B14F-4D97-AF65-F5344CB8AC3E}">
        <p14:creationId xmlns:p14="http://schemas.microsoft.com/office/powerpoint/2010/main" val="1482362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atomy and Disorders of the Oral Cavity of Guinea Pigs - Veterinary  Clinics: Exotic Animal 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210706"/>
            <a:ext cx="4476750" cy="426532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550150" y="4761786"/>
            <a:ext cx="4476750" cy="830997"/>
          </a:xfrm>
          <a:prstGeom prst="rect">
            <a:avLst/>
          </a:prstGeom>
        </p:spPr>
        <p:txBody>
          <a:bodyPr wrap="square">
            <a:spAutoFit/>
          </a:bodyPr>
          <a:lstStyle/>
          <a:p>
            <a:r>
              <a:rPr lang="es-ES" sz="1600" dirty="0" err="1">
                <a:latin typeface="Arial" panose="020B0604020202020204" pitchFamily="34" charset="0"/>
                <a:ea typeface="Calibri" panose="020F0502020204030204" pitchFamily="34" charset="0"/>
                <a:cs typeface="Times New Roman" panose="02020603050405020304" pitchFamily="18" charset="0"/>
              </a:rPr>
              <a:t>Shomer</a:t>
            </a:r>
            <a:r>
              <a:rPr lang="es-ES" sz="1600" dirty="0">
                <a:latin typeface="Arial" panose="020B0604020202020204" pitchFamily="34" charset="0"/>
                <a:ea typeface="Calibri" panose="020F0502020204030204" pitchFamily="34" charset="0"/>
                <a:cs typeface="Times New Roman" panose="02020603050405020304" pitchFamily="18" charset="0"/>
              </a:rPr>
              <a:t> et al. (2015) menciona que la formula dental del cuy es 2(I 1/1 C 0/0 PM 1/1 M 3/3) = 20 </a:t>
            </a:r>
            <a:endParaRPr lang="es-ES" sz="1600" dirty="0"/>
          </a:p>
        </p:txBody>
      </p:sp>
      <p:sp>
        <p:nvSpPr>
          <p:cNvPr id="6" name="Rectángulo 5"/>
          <p:cNvSpPr/>
          <p:nvPr/>
        </p:nvSpPr>
        <p:spPr>
          <a:xfrm>
            <a:off x="7550150" y="2343369"/>
            <a:ext cx="1568450" cy="369332"/>
          </a:xfrm>
          <a:prstGeom prst="rect">
            <a:avLst/>
          </a:prstGeom>
        </p:spPr>
        <p:txBody>
          <a:bodyPr wrap="square">
            <a:spAutoFit/>
          </a:bodyPr>
          <a:lstStyle/>
          <a:p>
            <a:r>
              <a:rPr lang="es-ES" dirty="0" err="1">
                <a:latin typeface="Arial" panose="020B0604020202020204" pitchFamily="34" charset="0"/>
                <a:ea typeface="Calibri" panose="020F0502020204030204" pitchFamily="34" charset="0"/>
                <a:cs typeface="Times New Roman" panose="02020603050405020304" pitchFamily="18" charset="0"/>
              </a:rPr>
              <a:t>H</a:t>
            </a:r>
            <a:r>
              <a:rPr lang="es-ES" dirty="0" err="1" smtClean="0">
                <a:latin typeface="Arial" panose="020B0604020202020204" pitchFamily="34" charset="0"/>
                <a:ea typeface="Calibri" panose="020F0502020204030204" pitchFamily="34" charset="0"/>
                <a:cs typeface="Times New Roman" panose="02020603050405020304" pitchFamily="18" charset="0"/>
              </a:rPr>
              <a:t>ipsodoncia</a:t>
            </a:r>
            <a:endParaRPr lang="es-ES" dirty="0"/>
          </a:p>
        </p:txBody>
      </p:sp>
      <p:sp>
        <p:nvSpPr>
          <p:cNvPr id="7" name="AutoShape 10" descr="UNIVERSIDAD NACIONAL DE SAN CRISTÓBAL DE HUAMANGA FACULTAD DE CIENCIAS  AGRARIAS “DETERMINACIÓ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26" name="Picture 2" descr="Pin on Animals - Cav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673" y="437973"/>
            <a:ext cx="5589022" cy="4180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98851" y="4761787"/>
            <a:ext cx="4896666" cy="830997"/>
          </a:xfrm>
          <a:prstGeom prst="rect">
            <a:avLst/>
          </a:prstGeom>
        </p:spPr>
        <p:txBody>
          <a:bodyPr wrap="square">
            <a:spAutoFit/>
          </a:bodyPr>
          <a:lstStyle/>
          <a:p>
            <a:r>
              <a:rPr lang="es-ES" sz="1600" dirty="0" smtClean="0">
                <a:latin typeface="Arial" panose="020B0604020202020204" pitchFamily="34" charset="0"/>
                <a:ea typeface="Calibri" panose="020F0502020204030204" pitchFamily="34" charset="0"/>
                <a:cs typeface="Times New Roman" panose="02020603050405020304" pitchFamily="18" charset="0"/>
              </a:rPr>
              <a:t>Tiene </a:t>
            </a:r>
            <a:r>
              <a:rPr lang="es-ES" sz="1600" dirty="0">
                <a:latin typeface="Arial" panose="020B0604020202020204" pitchFamily="34" charset="0"/>
                <a:ea typeface="Calibri" panose="020F0502020204030204" pitchFamily="34" charset="0"/>
                <a:cs typeface="Times New Roman" panose="02020603050405020304" pitchFamily="18" charset="0"/>
              </a:rPr>
              <a:t>un estómago donde inicia su digestión enzimática y un ciego funcional donde se realiza la fermentación </a:t>
            </a:r>
            <a:r>
              <a:rPr lang="es-ES" sz="1600" dirty="0" smtClean="0">
                <a:latin typeface="Arial" panose="020B0604020202020204" pitchFamily="34" charset="0"/>
                <a:ea typeface="Calibri" panose="020F0502020204030204" pitchFamily="34" charset="0"/>
                <a:cs typeface="Times New Roman" panose="02020603050405020304" pitchFamily="18" charset="0"/>
              </a:rPr>
              <a:t>bacteriana </a:t>
            </a:r>
            <a:endParaRPr lang="es-ES" sz="1600" dirty="0"/>
          </a:p>
        </p:txBody>
      </p:sp>
    </p:spTree>
    <p:extLst>
      <p:ext uri="{BB962C8B-B14F-4D97-AF65-F5344CB8AC3E}">
        <p14:creationId xmlns:p14="http://schemas.microsoft.com/office/powerpoint/2010/main" val="2495250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1635623" y="446088"/>
            <a:ext cx="3505199" cy="976312"/>
          </a:xfrm>
        </p:spPr>
        <p:txBody>
          <a:bodyPr/>
          <a:lstStyle/>
          <a:p>
            <a:r>
              <a:rPr lang="es-ES" sz="3200" b="1" cap="all" dirty="0" smtClean="0">
                <a:solidFill>
                  <a:prstClr val="black">
                    <a:lumMod val="85000"/>
                    <a:lumOff val="15000"/>
                  </a:prstClr>
                </a:solidFill>
              </a:rPr>
              <a:t>Objetivos </a:t>
            </a:r>
            <a:endParaRPr lang="es-ES" b="1" dirty="0"/>
          </a:p>
        </p:txBody>
      </p:sp>
      <p:sp>
        <p:nvSpPr>
          <p:cNvPr id="11" name="Rectángulo redondeado 10"/>
          <p:cNvSpPr/>
          <p:nvPr/>
        </p:nvSpPr>
        <p:spPr>
          <a:xfrm>
            <a:off x="1998616" y="2325188"/>
            <a:ext cx="8856617" cy="12279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a:t>Evaluar tres diferentes harinas chocho (</a:t>
            </a:r>
            <a:r>
              <a:rPr lang="es-ES" i="1" dirty="0" err="1"/>
              <a:t>Lupinus</a:t>
            </a:r>
            <a:r>
              <a:rPr lang="es-ES" i="1" dirty="0"/>
              <a:t> </a:t>
            </a:r>
            <a:r>
              <a:rPr lang="es-ES" i="1" dirty="0" err="1"/>
              <a:t>mutabilis</a:t>
            </a:r>
            <a:r>
              <a:rPr lang="es-ES" dirty="0"/>
              <a:t> S.), lenteja (</a:t>
            </a:r>
            <a:r>
              <a:rPr lang="es-ES" i="1" dirty="0"/>
              <a:t>Lens </a:t>
            </a:r>
            <a:r>
              <a:rPr lang="es-ES" i="1" dirty="0" err="1"/>
              <a:t>culinaris</a:t>
            </a:r>
            <a:r>
              <a:rPr lang="es-ES" i="1" dirty="0"/>
              <a:t> </a:t>
            </a:r>
            <a:r>
              <a:rPr lang="es-ES" dirty="0"/>
              <a:t>M.), y zarandaja (</a:t>
            </a:r>
            <a:r>
              <a:rPr lang="es-ES" i="1" dirty="0" err="1"/>
              <a:t>Lablab</a:t>
            </a:r>
            <a:r>
              <a:rPr lang="es-ES" i="1" dirty="0"/>
              <a:t> </a:t>
            </a:r>
            <a:r>
              <a:rPr lang="es-ES" i="1" dirty="0" err="1"/>
              <a:t>purpureus</a:t>
            </a:r>
            <a:r>
              <a:rPr lang="es-ES" i="1" dirty="0"/>
              <a:t> </a:t>
            </a:r>
            <a:r>
              <a:rPr lang="es-ES" dirty="0"/>
              <a:t>(L.) </a:t>
            </a:r>
            <a:r>
              <a:rPr lang="es-ES" dirty="0" err="1"/>
              <a:t>Sweet</a:t>
            </a:r>
            <a:r>
              <a:rPr lang="es-ES" dirty="0"/>
              <a:t>), utilizadas como suplemento en el engorde de cuyes (</a:t>
            </a:r>
            <a:r>
              <a:rPr lang="es-ES" i="1" dirty="0"/>
              <a:t>Cavia </a:t>
            </a:r>
            <a:r>
              <a:rPr lang="es-ES" i="1" dirty="0" err="1"/>
              <a:t>porcellus</a:t>
            </a:r>
            <a:r>
              <a:rPr lang="es-ES" i="1" dirty="0"/>
              <a:t> </a:t>
            </a:r>
            <a:r>
              <a:rPr lang="es-ES" dirty="0"/>
              <a:t>L.) criollos.</a:t>
            </a:r>
          </a:p>
        </p:txBody>
      </p:sp>
      <p:sp>
        <p:nvSpPr>
          <p:cNvPr id="12" name="Rectángulo redondeado 11"/>
          <p:cNvSpPr/>
          <p:nvPr/>
        </p:nvSpPr>
        <p:spPr>
          <a:xfrm>
            <a:off x="1998616" y="4319451"/>
            <a:ext cx="8856617" cy="23687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Arial" panose="020B0604020202020204" pitchFamily="34" charset="0"/>
              <a:buChar char="•"/>
            </a:pPr>
            <a:r>
              <a:rPr lang="es-ES" dirty="0"/>
              <a:t>Determinar la condición corporal y ganancia de peso de los cuyes criollos alimentados en base a una dieta de forraje más la suplementación con harinas chocho, lenteja y zarandaja.</a:t>
            </a:r>
          </a:p>
          <a:p>
            <a:pPr marL="285750" lvl="0" indent="-285750">
              <a:buFont typeface="Arial" panose="020B0604020202020204" pitchFamily="34" charset="0"/>
              <a:buChar char="•"/>
            </a:pPr>
            <a:r>
              <a:rPr lang="es-ES" dirty="0"/>
              <a:t>Evaluar la conversión alimenticia de los cuyes criollos alimentados con harinas.</a:t>
            </a:r>
          </a:p>
          <a:p>
            <a:pPr marL="285750" lvl="0" indent="-285750">
              <a:buFont typeface="Arial" panose="020B0604020202020204" pitchFamily="34" charset="0"/>
              <a:buChar char="•"/>
            </a:pPr>
            <a:r>
              <a:rPr lang="es-ES" dirty="0"/>
              <a:t>Establecer la rentabilidad a través del indicador beneficio/costo de los diferentes tratamientos.</a:t>
            </a:r>
          </a:p>
        </p:txBody>
      </p:sp>
      <p:sp>
        <p:nvSpPr>
          <p:cNvPr id="13" name="Título 7"/>
          <p:cNvSpPr txBox="1">
            <a:spLocks/>
          </p:cNvSpPr>
          <p:nvPr/>
        </p:nvSpPr>
        <p:spPr>
          <a:xfrm>
            <a:off x="1866400" y="1392419"/>
            <a:ext cx="3505199" cy="97631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smtClean="0">
                <a:solidFill>
                  <a:prstClr val="black">
                    <a:lumMod val="85000"/>
                    <a:lumOff val="15000"/>
                  </a:prstClr>
                </a:solidFill>
              </a:rPr>
              <a:t>Objetivo General </a:t>
            </a:r>
            <a:r>
              <a:rPr lang="es-ES" sz="3200" b="1" dirty="0" smtClean="0">
                <a:solidFill>
                  <a:prstClr val="black">
                    <a:lumMod val="85000"/>
                    <a:lumOff val="15000"/>
                  </a:prstClr>
                </a:solidFill>
              </a:rPr>
              <a:t> </a:t>
            </a:r>
            <a:endParaRPr lang="es-ES" b="1" dirty="0"/>
          </a:p>
        </p:txBody>
      </p:sp>
      <p:sp>
        <p:nvSpPr>
          <p:cNvPr id="14" name="Título 7"/>
          <p:cNvSpPr txBox="1">
            <a:spLocks/>
          </p:cNvSpPr>
          <p:nvPr/>
        </p:nvSpPr>
        <p:spPr>
          <a:xfrm>
            <a:off x="1866399" y="3343139"/>
            <a:ext cx="3505199" cy="976312"/>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smtClean="0">
                <a:solidFill>
                  <a:prstClr val="black">
                    <a:lumMod val="85000"/>
                    <a:lumOff val="15000"/>
                  </a:prstClr>
                </a:solidFill>
              </a:rPr>
              <a:t>Objetivo Específicos</a:t>
            </a:r>
            <a:r>
              <a:rPr lang="es-ES" sz="3200" b="1" dirty="0" smtClean="0">
                <a:solidFill>
                  <a:prstClr val="black">
                    <a:lumMod val="85000"/>
                    <a:lumOff val="15000"/>
                  </a:prstClr>
                </a:solidFill>
              </a:rPr>
              <a:t> </a:t>
            </a:r>
            <a:endParaRPr lang="es-ES" b="1" dirty="0"/>
          </a:p>
        </p:txBody>
      </p:sp>
    </p:spTree>
    <p:extLst>
      <p:ext uri="{BB962C8B-B14F-4D97-AF65-F5344CB8AC3E}">
        <p14:creationId xmlns:p14="http://schemas.microsoft.com/office/powerpoint/2010/main" val="4293232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0606" y="276271"/>
            <a:ext cx="4513805" cy="976312"/>
          </a:xfrm>
        </p:spPr>
        <p:txBody>
          <a:bodyPr>
            <a:normAutofit fontScale="90000"/>
          </a:bodyPr>
          <a:lstStyle/>
          <a:p>
            <a:r>
              <a:rPr lang="es-ES" sz="3200" b="1" cap="all" dirty="0" smtClean="0">
                <a:solidFill>
                  <a:prstClr val="black">
                    <a:lumMod val="85000"/>
                    <a:lumOff val="15000"/>
                  </a:prstClr>
                </a:solidFill>
              </a:rPr>
              <a:t>Materiales y métodos</a:t>
            </a:r>
            <a:endParaRPr lang="es-ES" dirty="0"/>
          </a:p>
        </p:txBody>
      </p:sp>
      <p:sp>
        <p:nvSpPr>
          <p:cNvPr id="4" name="Marcador de texto 3"/>
          <p:cNvSpPr>
            <a:spLocks noGrp="1"/>
          </p:cNvSpPr>
          <p:nvPr>
            <p:ph type="body" sz="half" idx="2"/>
          </p:nvPr>
        </p:nvSpPr>
        <p:spPr/>
        <p:txBody>
          <a:bodyPr/>
          <a:lstStyle/>
          <a:p>
            <a:endParaRPr lang="es-ES"/>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587829" y="1598613"/>
            <a:ext cx="7302138" cy="5107577"/>
          </a:xfrm>
          <a:prstGeom prst="rect">
            <a:avLst/>
          </a:prstGeom>
          <a:noFill/>
          <a:ln>
            <a:noFill/>
          </a:ln>
        </p:spPr>
      </p:pic>
      <p:sp>
        <p:nvSpPr>
          <p:cNvPr id="6" name="CuadroTexto 5"/>
          <p:cNvSpPr txBox="1"/>
          <p:nvPr/>
        </p:nvSpPr>
        <p:spPr>
          <a:xfrm>
            <a:off x="1967342" y="4885508"/>
            <a:ext cx="786538" cy="369332"/>
          </a:xfrm>
          <a:prstGeom prst="rect">
            <a:avLst/>
          </a:prstGeom>
          <a:noFill/>
        </p:spPr>
        <p:txBody>
          <a:bodyPr wrap="square" rtlCol="0">
            <a:spAutoFit/>
          </a:bodyPr>
          <a:lstStyle/>
          <a:p>
            <a:r>
              <a:rPr lang="es-ES" b="1" dirty="0" smtClean="0"/>
              <a:t>Perú</a:t>
            </a:r>
            <a:endParaRPr lang="es-ES" b="1" dirty="0"/>
          </a:p>
        </p:txBody>
      </p:sp>
      <p:sp>
        <p:nvSpPr>
          <p:cNvPr id="7" name="Rectángulo redondeado 6"/>
          <p:cNvSpPr/>
          <p:nvPr/>
        </p:nvSpPr>
        <p:spPr>
          <a:xfrm>
            <a:off x="7981407" y="1698172"/>
            <a:ext cx="4049483" cy="12279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UBICACIÓN POLITICA Y GEOGRAFICA </a:t>
            </a:r>
            <a:endParaRPr lang="es-ES" b="1" dirty="0"/>
          </a:p>
        </p:txBody>
      </p:sp>
      <p:sp>
        <p:nvSpPr>
          <p:cNvPr id="8" name="Rectángulo redondeado 7"/>
          <p:cNvSpPr/>
          <p:nvPr/>
        </p:nvSpPr>
        <p:spPr>
          <a:xfrm>
            <a:off x="7981407" y="3115876"/>
            <a:ext cx="4049483" cy="21389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s-ES" dirty="0"/>
              <a:t>L</a:t>
            </a:r>
            <a:r>
              <a:rPr lang="es-ES" dirty="0" smtClean="0"/>
              <a:t>a </a:t>
            </a:r>
            <a:r>
              <a:rPr lang="es-ES" dirty="0"/>
              <a:t>investigación se llevó acabo en </a:t>
            </a:r>
            <a:r>
              <a:rPr lang="es-ES" b="1" dirty="0" err="1"/>
              <a:t>Chuquiribamba</a:t>
            </a:r>
            <a:r>
              <a:rPr lang="es-ES" dirty="0"/>
              <a:t>, parroquia rural ubicada en la provincia de </a:t>
            </a:r>
            <a:r>
              <a:rPr lang="es-ES" b="1" dirty="0"/>
              <a:t>Loja-Ecuador</a:t>
            </a:r>
            <a:r>
              <a:rPr lang="es-ES" dirty="0"/>
              <a:t>, a unos 2600 </a:t>
            </a:r>
            <a:r>
              <a:rPr lang="es-ES" dirty="0" smtClean="0"/>
              <a:t>msnm.</a:t>
            </a:r>
            <a:endParaRPr lang="es-ES" dirty="0"/>
          </a:p>
        </p:txBody>
      </p:sp>
    </p:spTree>
    <p:extLst>
      <p:ext uri="{BB962C8B-B14F-4D97-AF65-F5344CB8AC3E}">
        <p14:creationId xmlns:p14="http://schemas.microsoft.com/office/powerpoint/2010/main" val="709521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5623" y="461102"/>
            <a:ext cx="3505199" cy="976312"/>
          </a:xfrm>
        </p:spPr>
        <p:txBody>
          <a:bodyPr/>
          <a:lstStyle/>
          <a:p>
            <a:r>
              <a:rPr lang="es-ES" sz="2900" b="1" cap="all" dirty="0" smtClean="0">
                <a:solidFill>
                  <a:prstClr val="black">
                    <a:lumMod val="85000"/>
                    <a:lumOff val="15000"/>
                  </a:prstClr>
                </a:solidFill>
              </a:rPr>
              <a:t>Materiales</a:t>
            </a:r>
            <a:endParaRPr lang="es-E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50" y="3603808"/>
            <a:ext cx="2267346" cy="3023128"/>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181" y="3603808"/>
            <a:ext cx="2267346" cy="3023128"/>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269" y="3586709"/>
            <a:ext cx="2292994" cy="3057325"/>
          </a:xfrm>
          <a:prstGeom prst="rect">
            <a:avLst/>
          </a:prstGeom>
        </p:spPr>
      </p:pic>
      <p:sp>
        <p:nvSpPr>
          <p:cNvPr id="10" name="Rectángulo redondeado 9"/>
          <p:cNvSpPr/>
          <p:nvPr/>
        </p:nvSpPr>
        <p:spPr>
          <a:xfrm>
            <a:off x="523143" y="1554480"/>
            <a:ext cx="2224960" cy="5355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CAMPO</a:t>
            </a:r>
            <a:endParaRPr lang="es-ES" b="1" dirty="0"/>
          </a:p>
        </p:txBody>
      </p:sp>
      <p:sp>
        <p:nvSpPr>
          <p:cNvPr id="11" name="Rectángulo redondeado 10"/>
          <p:cNvSpPr/>
          <p:nvPr/>
        </p:nvSpPr>
        <p:spPr>
          <a:xfrm>
            <a:off x="3287567" y="1554480"/>
            <a:ext cx="2224960" cy="5355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OFICINA</a:t>
            </a:r>
            <a:endParaRPr lang="es-ES" b="1" dirty="0"/>
          </a:p>
        </p:txBody>
      </p:sp>
      <p:sp>
        <p:nvSpPr>
          <p:cNvPr id="12" name="Rectángulo redondeado 11"/>
          <p:cNvSpPr/>
          <p:nvPr/>
        </p:nvSpPr>
        <p:spPr>
          <a:xfrm>
            <a:off x="6233303" y="1554480"/>
            <a:ext cx="2224960" cy="5355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EQUIPOS</a:t>
            </a:r>
            <a:endParaRPr lang="es-ES" b="1" dirty="0"/>
          </a:p>
        </p:txBody>
      </p:sp>
      <p:sp>
        <p:nvSpPr>
          <p:cNvPr id="13" name="Rectángulo redondeado 12"/>
          <p:cNvSpPr/>
          <p:nvPr/>
        </p:nvSpPr>
        <p:spPr>
          <a:xfrm>
            <a:off x="9365357" y="1554480"/>
            <a:ext cx="2224960" cy="53557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INSUMO</a:t>
            </a:r>
            <a:endParaRPr lang="es-ES" b="1" dirty="0"/>
          </a:p>
        </p:txBody>
      </p:sp>
      <p:pic>
        <p:nvPicPr>
          <p:cNvPr id="16" name="Marcador de contenido 1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299600" y="3586709"/>
            <a:ext cx="2351852" cy="3135802"/>
          </a:xfrm>
        </p:spPr>
      </p:pic>
      <p:sp>
        <p:nvSpPr>
          <p:cNvPr id="17" name="Rectángulo 16"/>
          <p:cNvSpPr/>
          <p:nvPr/>
        </p:nvSpPr>
        <p:spPr>
          <a:xfrm>
            <a:off x="107268" y="2207123"/>
            <a:ext cx="3056709" cy="133291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ctr">
              <a:buFont typeface="Arial" panose="020B0604020202020204" pitchFamily="34" charset="0"/>
              <a:buChar char="•"/>
            </a:pPr>
            <a:r>
              <a:rPr lang="es-ES" dirty="0" smtClean="0"/>
              <a:t>Comederos </a:t>
            </a:r>
          </a:p>
          <a:p>
            <a:pPr marL="285750" indent="-285750" algn="ctr">
              <a:buFont typeface="Arial" panose="020B0604020202020204" pitchFamily="34" charset="0"/>
              <a:buChar char="•"/>
            </a:pPr>
            <a:r>
              <a:rPr lang="es-ES" dirty="0" smtClean="0"/>
              <a:t>Jaulas</a:t>
            </a:r>
          </a:p>
          <a:p>
            <a:pPr marL="285750" indent="-285750" algn="ctr">
              <a:buFont typeface="Arial" panose="020B0604020202020204" pitchFamily="34" charset="0"/>
              <a:buChar char="•"/>
            </a:pPr>
            <a:r>
              <a:rPr lang="es-ES" dirty="0" smtClean="0"/>
              <a:t>Libreta de campo</a:t>
            </a:r>
          </a:p>
          <a:p>
            <a:pPr marL="285750" indent="-285750" algn="ctr">
              <a:buFont typeface="Arial" panose="020B0604020202020204" pitchFamily="34" charset="0"/>
              <a:buChar char="•"/>
            </a:pPr>
            <a:r>
              <a:rPr lang="es-ES" dirty="0" smtClean="0"/>
              <a:t>Pintura</a:t>
            </a:r>
          </a:p>
          <a:p>
            <a:pPr marL="285750" indent="-285750" algn="ctr">
              <a:buFont typeface="Arial" panose="020B0604020202020204" pitchFamily="34" charset="0"/>
              <a:buChar char="•"/>
            </a:pPr>
            <a:r>
              <a:rPr lang="es-ES" dirty="0" smtClean="0"/>
              <a:t>Jeringas</a:t>
            </a:r>
            <a:endParaRPr lang="es-ES" dirty="0"/>
          </a:p>
        </p:txBody>
      </p:sp>
      <p:sp>
        <p:nvSpPr>
          <p:cNvPr id="18" name="Rectángulo 17"/>
          <p:cNvSpPr/>
          <p:nvPr/>
        </p:nvSpPr>
        <p:spPr>
          <a:xfrm>
            <a:off x="3339504" y="2226447"/>
            <a:ext cx="2121086" cy="124097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ctr">
              <a:buFont typeface="Arial" panose="020B0604020202020204" pitchFamily="34" charset="0"/>
              <a:buChar char="•"/>
            </a:pPr>
            <a:r>
              <a:rPr lang="es-ES" dirty="0" smtClean="0"/>
              <a:t>Hojas A4</a:t>
            </a:r>
          </a:p>
          <a:p>
            <a:pPr marL="285750" indent="-285750" algn="ctr">
              <a:buFont typeface="Arial" panose="020B0604020202020204" pitchFamily="34" charset="0"/>
              <a:buChar char="•"/>
            </a:pPr>
            <a:r>
              <a:rPr lang="es-ES" dirty="0" smtClean="0"/>
              <a:t>Impresora</a:t>
            </a:r>
          </a:p>
          <a:p>
            <a:pPr marL="285750" indent="-285750" algn="ctr">
              <a:buFont typeface="Arial" panose="020B0604020202020204" pitchFamily="34" charset="0"/>
              <a:buChar char="•"/>
            </a:pPr>
            <a:r>
              <a:rPr lang="es-ES" dirty="0" smtClean="0"/>
              <a:t>Computadora</a:t>
            </a:r>
            <a:endParaRPr lang="es-ES" dirty="0"/>
          </a:p>
        </p:txBody>
      </p:sp>
      <p:sp>
        <p:nvSpPr>
          <p:cNvPr id="19" name="Rectángulo 18"/>
          <p:cNvSpPr/>
          <p:nvPr/>
        </p:nvSpPr>
        <p:spPr>
          <a:xfrm>
            <a:off x="6251223" y="2226447"/>
            <a:ext cx="2121086" cy="124097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ctr">
              <a:buFont typeface="Arial" panose="020B0604020202020204" pitchFamily="34" charset="0"/>
              <a:buChar char="•"/>
            </a:pPr>
            <a:r>
              <a:rPr lang="es-ES" dirty="0" smtClean="0"/>
              <a:t>Balanza (CAMRY ACS-30-JC21)</a:t>
            </a:r>
          </a:p>
          <a:p>
            <a:pPr marL="285750" indent="-285750" algn="ctr">
              <a:buFont typeface="Arial" panose="020B0604020202020204" pitchFamily="34" charset="0"/>
              <a:buChar char="•"/>
            </a:pPr>
            <a:r>
              <a:rPr lang="es-ES" dirty="0" smtClean="0"/>
              <a:t>Calculadora</a:t>
            </a:r>
            <a:endParaRPr lang="es-ES" dirty="0"/>
          </a:p>
        </p:txBody>
      </p:sp>
      <p:sp>
        <p:nvSpPr>
          <p:cNvPr id="20" name="Rectángulo 19"/>
          <p:cNvSpPr/>
          <p:nvPr/>
        </p:nvSpPr>
        <p:spPr>
          <a:xfrm>
            <a:off x="9091171" y="2226447"/>
            <a:ext cx="2768709" cy="124097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lgn="ctr">
              <a:buFont typeface="Arial" panose="020B0604020202020204" pitchFamily="34" charset="0"/>
              <a:buChar char="•"/>
            </a:pPr>
            <a:r>
              <a:rPr lang="es-ES" dirty="0" smtClean="0"/>
              <a:t>Harina de chocho</a:t>
            </a:r>
          </a:p>
          <a:p>
            <a:pPr marL="285750" indent="-285750" algn="ctr">
              <a:buFont typeface="Arial" panose="020B0604020202020204" pitchFamily="34" charset="0"/>
              <a:buChar char="•"/>
            </a:pPr>
            <a:r>
              <a:rPr lang="es-ES" dirty="0" smtClean="0"/>
              <a:t>Harina de lenteja </a:t>
            </a:r>
          </a:p>
          <a:p>
            <a:pPr marL="285750" indent="-285750" algn="ctr">
              <a:buFont typeface="Arial" panose="020B0604020202020204" pitchFamily="34" charset="0"/>
              <a:buChar char="•"/>
            </a:pPr>
            <a:r>
              <a:rPr lang="es-ES" dirty="0" smtClean="0"/>
              <a:t>Harina de Zarandaja </a:t>
            </a:r>
          </a:p>
          <a:p>
            <a:pPr marL="285750" indent="-285750" algn="ctr">
              <a:buFont typeface="Arial" panose="020B0604020202020204" pitchFamily="34" charset="0"/>
              <a:buChar char="•"/>
            </a:pPr>
            <a:r>
              <a:rPr lang="es-ES" dirty="0" smtClean="0"/>
              <a:t>Alfalfa</a:t>
            </a:r>
            <a:endParaRPr lang="es-ES" dirty="0"/>
          </a:p>
        </p:txBody>
      </p:sp>
    </p:spTree>
    <p:extLst>
      <p:ext uri="{BB962C8B-B14F-4D97-AF65-F5344CB8AC3E}">
        <p14:creationId xmlns:p14="http://schemas.microsoft.com/office/powerpoint/2010/main" val="4993184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582" y="446088"/>
            <a:ext cx="3505199" cy="976312"/>
          </a:xfrm>
        </p:spPr>
        <p:txBody>
          <a:bodyPr/>
          <a:lstStyle/>
          <a:p>
            <a:r>
              <a:rPr lang="es-ES" sz="2900" b="1" cap="all" dirty="0" smtClean="0">
                <a:solidFill>
                  <a:prstClr val="black">
                    <a:lumMod val="85000"/>
                    <a:lumOff val="15000"/>
                  </a:prstClr>
                </a:solidFill>
              </a:rPr>
              <a:t>Metodología</a:t>
            </a:r>
            <a:endParaRPr lang="es-ES" dirty="0"/>
          </a:p>
        </p:txBody>
      </p:sp>
      <p:sp>
        <p:nvSpPr>
          <p:cNvPr id="4" name="Marcador de texto 3"/>
          <p:cNvSpPr>
            <a:spLocks noGrp="1"/>
          </p:cNvSpPr>
          <p:nvPr>
            <p:ph type="body" sz="half" idx="2"/>
          </p:nvPr>
        </p:nvSpPr>
        <p:spPr>
          <a:xfrm>
            <a:off x="6133598" y="1547182"/>
            <a:ext cx="3505199" cy="1639139"/>
          </a:xfrm>
        </p:spPr>
        <p:style>
          <a:lnRef idx="2">
            <a:schemeClr val="accent4"/>
          </a:lnRef>
          <a:fillRef idx="1">
            <a:schemeClr val="lt1"/>
          </a:fillRef>
          <a:effectRef idx="0">
            <a:schemeClr val="accent4"/>
          </a:effectRef>
          <a:fontRef idx="minor">
            <a:schemeClr val="dk1"/>
          </a:fontRef>
        </p:style>
        <p:txBody>
          <a:bodyPr>
            <a:normAutofit/>
          </a:bodyPr>
          <a:lstStyle/>
          <a:p>
            <a:r>
              <a:rPr lang="es-ES" sz="1600" dirty="0"/>
              <a:t>Diseño completamente aleatorizado (DCA) con distinto número de </a:t>
            </a:r>
            <a:r>
              <a:rPr lang="es-ES" sz="1600" dirty="0" smtClean="0"/>
              <a:t>observaciones.</a:t>
            </a:r>
          </a:p>
          <a:p>
            <a:r>
              <a:rPr lang="es-ES" sz="1600" dirty="0" smtClean="0"/>
              <a:t>ADEVA</a:t>
            </a:r>
          </a:p>
          <a:p>
            <a:r>
              <a:rPr lang="es-ES" sz="1600" dirty="0"/>
              <a:t>P</a:t>
            </a:r>
            <a:r>
              <a:rPr lang="es-ES" sz="1600" dirty="0" smtClean="0"/>
              <a:t>rueba </a:t>
            </a:r>
            <a:r>
              <a:rPr lang="es-ES" sz="1600" dirty="0"/>
              <a:t>de </a:t>
            </a:r>
            <a:r>
              <a:rPr lang="es-ES" sz="1600" dirty="0" err="1"/>
              <a:t>Tukey</a:t>
            </a:r>
            <a:r>
              <a:rPr lang="es-ES" sz="1600" dirty="0"/>
              <a:t> al 5</a:t>
            </a:r>
            <a:r>
              <a:rPr lang="es-ES" sz="1600" dirty="0" smtClean="0"/>
              <a:t>%</a:t>
            </a:r>
            <a:endParaRPr lang="es-ES" sz="1800" dirty="0"/>
          </a:p>
        </p:txBody>
      </p:sp>
      <p:pic>
        <p:nvPicPr>
          <p:cNvPr id="7" name="Imagen 6"/>
          <p:cNvPicPr>
            <a:picLocks noChangeAspect="1"/>
          </p:cNvPicPr>
          <p:nvPr/>
        </p:nvPicPr>
        <p:blipFill rotWithShape="1">
          <a:blip r:embed="rId2"/>
          <a:srcRect l="14889" t="31121" r="8797" b="22413"/>
          <a:stretch/>
        </p:blipFill>
        <p:spPr>
          <a:xfrm>
            <a:off x="933814" y="3311103"/>
            <a:ext cx="9929308" cy="3399032"/>
          </a:xfrm>
          <a:prstGeom prst="rect">
            <a:avLst/>
          </a:prstGeom>
        </p:spPr>
      </p:pic>
      <p:sp>
        <p:nvSpPr>
          <p:cNvPr id="8" name="Rectángulo redondeado 7"/>
          <p:cNvSpPr/>
          <p:nvPr/>
        </p:nvSpPr>
        <p:spPr>
          <a:xfrm>
            <a:off x="1562525" y="2040569"/>
            <a:ext cx="3578634" cy="6908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smtClean="0"/>
              <a:t>DISEÑO DE LA INVESTIGACIÓN</a:t>
            </a:r>
            <a:endParaRPr lang="es-ES" b="1" dirty="0"/>
          </a:p>
        </p:txBody>
      </p:sp>
      <p:sp>
        <p:nvSpPr>
          <p:cNvPr id="9" name="Flecha derecha 8"/>
          <p:cNvSpPr/>
          <p:nvPr/>
        </p:nvSpPr>
        <p:spPr>
          <a:xfrm>
            <a:off x="5281122" y="2040569"/>
            <a:ext cx="712513" cy="690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37528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247" y="446088"/>
            <a:ext cx="4347164" cy="976312"/>
          </a:xfrm>
        </p:spPr>
        <p:txBody>
          <a:bodyPr/>
          <a:lstStyle/>
          <a:p>
            <a:r>
              <a:rPr lang="es-ES" sz="2900" b="1" cap="all" dirty="0" smtClean="0">
                <a:solidFill>
                  <a:prstClr val="black">
                    <a:lumMod val="85000"/>
                    <a:lumOff val="15000"/>
                  </a:prstClr>
                </a:solidFill>
              </a:rPr>
              <a:t>Variables evaluadas</a:t>
            </a:r>
            <a:endParaRPr lang="es-ES" dirty="0"/>
          </a:p>
        </p:txBody>
      </p:sp>
      <p:grpSp>
        <p:nvGrpSpPr>
          <p:cNvPr id="6" name="Grupo 5"/>
          <p:cNvGrpSpPr/>
          <p:nvPr/>
        </p:nvGrpSpPr>
        <p:grpSpPr>
          <a:xfrm>
            <a:off x="699775" y="1759280"/>
            <a:ext cx="3454214" cy="706846"/>
            <a:chOff x="699775" y="1759280"/>
            <a:chExt cx="3421715" cy="706846"/>
          </a:xfrm>
        </p:grpSpPr>
        <p:sp>
          <p:nvSpPr>
            <p:cNvPr id="7" name="Forma libre 6"/>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Índice de condición corporal </a:t>
              </a:r>
              <a:endParaRPr lang="es-ES" sz="1600" b="1" kern="1200" dirty="0">
                <a:solidFill>
                  <a:sysClr val="windowText" lastClr="000000"/>
                </a:solidFill>
              </a:endParaRPr>
            </a:p>
          </p:txBody>
        </p:sp>
        <p:sp>
          <p:nvSpPr>
            <p:cNvPr id="8" name="Elipse 7"/>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smtClean="0">
                  <a:solidFill>
                    <a:sysClr val="windowText" lastClr="000000"/>
                  </a:solidFill>
                </a:rPr>
                <a:t>1</a:t>
              </a:r>
              <a:endParaRPr lang="es-ES" b="1" dirty="0">
                <a:solidFill>
                  <a:sysClr val="windowText" lastClr="000000"/>
                </a:solidFill>
              </a:endParaRPr>
            </a:p>
          </p:txBody>
        </p:sp>
      </p:grpSp>
      <p:grpSp>
        <p:nvGrpSpPr>
          <p:cNvPr id="13" name="Grupo 12"/>
          <p:cNvGrpSpPr/>
          <p:nvPr/>
        </p:nvGrpSpPr>
        <p:grpSpPr>
          <a:xfrm>
            <a:off x="4483650" y="1759280"/>
            <a:ext cx="3421715" cy="706846"/>
            <a:chOff x="699775" y="1759280"/>
            <a:chExt cx="3421715" cy="706846"/>
          </a:xfrm>
        </p:grpSpPr>
        <p:sp>
          <p:nvSpPr>
            <p:cNvPr id="14" name="Forma libre 13"/>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Ganancia de peso</a:t>
              </a:r>
              <a:endParaRPr lang="es-ES" sz="1600" b="1" kern="1200" dirty="0">
                <a:solidFill>
                  <a:sysClr val="windowText" lastClr="000000"/>
                </a:solidFill>
              </a:endParaRPr>
            </a:p>
          </p:txBody>
        </p:sp>
        <p:sp>
          <p:nvSpPr>
            <p:cNvPr id="15" name="Elipse 14"/>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a:solidFill>
                    <a:sysClr val="windowText" lastClr="000000"/>
                  </a:solidFill>
                </a:rPr>
                <a:t>2</a:t>
              </a:r>
            </a:p>
          </p:txBody>
        </p:sp>
      </p:grpSp>
      <p:grpSp>
        <p:nvGrpSpPr>
          <p:cNvPr id="16" name="Grupo 15"/>
          <p:cNvGrpSpPr/>
          <p:nvPr/>
        </p:nvGrpSpPr>
        <p:grpSpPr>
          <a:xfrm>
            <a:off x="8433497" y="1759280"/>
            <a:ext cx="3421715" cy="706846"/>
            <a:chOff x="699775" y="1759280"/>
            <a:chExt cx="3421715" cy="706846"/>
          </a:xfrm>
        </p:grpSpPr>
        <p:sp>
          <p:nvSpPr>
            <p:cNvPr id="17" name="Forma libre 16"/>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Consumo de alimento</a:t>
              </a:r>
              <a:endParaRPr lang="es-ES" sz="1600" b="1" kern="1200" dirty="0">
                <a:solidFill>
                  <a:sysClr val="windowText" lastClr="000000"/>
                </a:solidFill>
              </a:endParaRPr>
            </a:p>
          </p:txBody>
        </p:sp>
        <p:sp>
          <p:nvSpPr>
            <p:cNvPr id="18" name="Elipse 17"/>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smtClean="0">
                  <a:solidFill>
                    <a:sysClr val="windowText" lastClr="000000"/>
                  </a:solidFill>
                </a:rPr>
                <a:t>3</a:t>
              </a:r>
              <a:endParaRPr lang="es-ES" b="1" dirty="0">
                <a:solidFill>
                  <a:sysClr val="windowText" lastClr="000000"/>
                </a:solidFill>
              </a:endParaRPr>
            </a:p>
          </p:txBody>
        </p:sp>
      </p:grpSp>
      <p:grpSp>
        <p:nvGrpSpPr>
          <p:cNvPr id="19" name="Grupo 18"/>
          <p:cNvGrpSpPr/>
          <p:nvPr/>
        </p:nvGrpSpPr>
        <p:grpSpPr>
          <a:xfrm>
            <a:off x="1694571" y="5465612"/>
            <a:ext cx="3421715" cy="706846"/>
            <a:chOff x="699775" y="1759280"/>
            <a:chExt cx="3421715" cy="706846"/>
          </a:xfrm>
        </p:grpSpPr>
        <p:sp>
          <p:nvSpPr>
            <p:cNvPr id="20" name="Forma libre 19"/>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Conversión alimenticia </a:t>
              </a:r>
              <a:endParaRPr lang="es-ES" sz="1600" b="1" kern="1200" dirty="0">
                <a:solidFill>
                  <a:sysClr val="windowText" lastClr="000000"/>
                </a:solidFill>
              </a:endParaRPr>
            </a:p>
          </p:txBody>
        </p:sp>
        <p:sp>
          <p:nvSpPr>
            <p:cNvPr id="21" name="Elipse 20"/>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a:solidFill>
                    <a:sysClr val="windowText" lastClr="000000"/>
                  </a:solidFill>
                </a:rPr>
                <a:t>4</a:t>
              </a:r>
            </a:p>
          </p:txBody>
        </p:sp>
      </p:grpSp>
      <p:grpSp>
        <p:nvGrpSpPr>
          <p:cNvPr id="22" name="Grupo 21"/>
          <p:cNvGrpSpPr/>
          <p:nvPr/>
        </p:nvGrpSpPr>
        <p:grpSpPr>
          <a:xfrm>
            <a:off x="7034481" y="5465612"/>
            <a:ext cx="4063304" cy="706846"/>
            <a:chOff x="699775" y="1759280"/>
            <a:chExt cx="3421715" cy="706846"/>
          </a:xfrm>
        </p:grpSpPr>
        <p:sp>
          <p:nvSpPr>
            <p:cNvPr id="23" name="Forma libre 22"/>
            <p:cNvSpPr/>
            <p:nvPr/>
          </p:nvSpPr>
          <p:spPr>
            <a:xfrm>
              <a:off x="1227907" y="1759280"/>
              <a:ext cx="2893583" cy="706846"/>
            </a:xfrm>
            <a:custGeom>
              <a:avLst/>
              <a:gdLst>
                <a:gd name="connsiteX0" fmla="*/ 0 w 3445764"/>
                <a:gd name="connsiteY0" fmla="*/ 0 h 1505295"/>
                <a:gd name="connsiteX1" fmla="*/ 2693117 w 3445764"/>
                <a:gd name="connsiteY1" fmla="*/ 0 h 1505295"/>
                <a:gd name="connsiteX2" fmla="*/ 3445764 w 3445764"/>
                <a:gd name="connsiteY2" fmla="*/ 752648 h 1505295"/>
                <a:gd name="connsiteX3" fmla="*/ 2693117 w 3445764"/>
                <a:gd name="connsiteY3" fmla="*/ 1505295 h 1505295"/>
                <a:gd name="connsiteX4" fmla="*/ 0 w 3445764"/>
                <a:gd name="connsiteY4" fmla="*/ 1505295 h 1505295"/>
                <a:gd name="connsiteX5" fmla="*/ 0 w 3445764"/>
                <a:gd name="connsiteY5" fmla="*/ 0 h 150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5764" h="1505295">
                  <a:moveTo>
                    <a:pt x="3445764" y="1505294"/>
                  </a:moveTo>
                  <a:lnTo>
                    <a:pt x="752647" y="1505294"/>
                  </a:lnTo>
                  <a:lnTo>
                    <a:pt x="0" y="752647"/>
                  </a:lnTo>
                  <a:lnTo>
                    <a:pt x="752647" y="1"/>
                  </a:lnTo>
                  <a:lnTo>
                    <a:pt x="3445764" y="1"/>
                  </a:lnTo>
                  <a:lnTo>
                    <a:pt x="3445764" y="1505294"/>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040117" tIns="175260" rIns="327152" bIns="175260" numCol="1" spcCol="1270" anchor="ctr" anchorCtr="0">
              <a:noAutofit/>
            </a:bodyPr>
            <a:lstStyle/>
            <a:p>
              <a:pPr lvl="0" algn="ctr" defTabSz="2044700">
                <a:lnSpc>
                  <a:spcPct val="90000"/>
                </a:lnSpc>
                <a:spcBef>
                  <a:spcPct val="0"/>
                </a:spcBef>
                <a:spcAft>
                  <a:spcPct val="35000"/>
                </a:spcAft>
              </a:pPr>
              <a:r>
                <a:rPr lang="es-ES" sz="1600" b="1" dirty="0" smtClean="0">
                  <a:solidFill>
                    <a:sysClr val="windowText" lastClr="000000"/>
                  </a:solidFill>
                </a:rPr>
                <a:t>Rentabilidad indicador beneficio-costo</a:t>
              </a:r>
              <a:endParaRPr lang="es-ES" sz="1600" b="1" kern="1200" dirty="0">
                <a:solidFill>
                  <a:sysClr val="windowText" lastClr="000000"/>
                </a:solidFill>
              </a:endParaRPr>
            </a:p>
          </p:txBody>
        </p:sp>
        <p:sp>
          <p:nvSpPr>
            <p:cNvPr id="24" name="Elipse 23"/>
            <p:cNvSpPr/>
            <p:nvPr/>
          </p:nvSpPr>
          <p:spPr>
            <a:xfrm>
              <a:off x="699775" y="1824486"/>
              <a:ext cx="632636" cy="576434"/>
            </a:xfrm>
            <a:prstGeom prst="ellipse">
              <a:avLst/>
            </a:prstGeom>
          </p:spPr>
          <p:style>
            <a:lnRef idx="2">
              <a:schemeClr val="accent1"/>
            </a:lnRef>
            <a:fillRef idx="1">
              <a:schemeClr val="lt1"/>
            </a:fillRef>
            <a:effectRef idx="0">
              <a:schemeClr val="accent1"/>
            </a:effectRef>
            <a:fontRef idx="minor">
              <a:schemeClr val="dk1"/>
            </a:fontRef>
          </p:style>
          <p:txBody>
            <a:bodyPr/>
            <a:lstStyle/>
            <a:p>
              <a:pPr algn="ctr"/>
              <a:r>
                <a:rPr lang="es-ES" b="1" dirty="0">
                  <a:solidFill>
                    <a:sysClr val="windowText" lastClr="000000"/>
                  </a:solidFill>
                </a:rPr>
                <a:t>5</a:t>
              </a:r>
            </a:p>
          </p:txBody>
        </p:sp>
      </p:grpSp>
      <p:pic>
        <p:nvPicPr>
          <p:cNvPr id="1026" name="Picture 2" descr="https://lh3.googleusercontent.com/Sz5lSZkgfE4Iev_sJbNdZkbEukGHNsUr5GkfTXosXx0Qs-XrkB6L2bvzzU6JI6gr_lW-Nzc6InfvVpRHJVPYaREO5ZjTc92VQIF4I2I4D_hk50W1hj1uIZHY_VNsREjQbuKJRu1Gr6wAM8ZTmYHVUYQRg1A9IMir0PXCaAUrGFBbinPxRBB9BaYzenSwQ8yGKxVZMkvGzlGdTVSXbXKT3ScYSMsbk35xAmAz57kdwm2M5AmI9ynbMy9430aTZAEyprDzvb0vEyX3rljn4jXCe6o-Q1YTjO2QYXpgqygfRYYLVIG25dxCZM_dzzjKHV_WnANLkOPJrGPcnG0PoXs-GXoiuvUKlIGGlMHFVkGj431t8yHkYLwb0LwrC4YA8xwDSVEKa7QtkzDyl8tQSENTnPOL3dWLU8dpCwa3b8iH5dpx-ELuv4dvoTydYmaar1d_r55KeWkqMQ707RsaA_B2U41B32f5Vtuh8bioVvjZvkUKQSjwT9zDcydKZlb5PuEqrYwpG533MqNkFvi8_hGDV20E2y-wMUuwrPOtfHuNnLalOK3tWBoh_4naGw2tWWwGx3OqKUI1e5EfX3zoMjQclxj1AunhW0e8Xv2jmbIOPnxM_ckgaK1yiGvNMHRqcsvki_vi8u6ET18bc-TKcgOC5FqCwRab3IzI401NzAtigj-yKLRKyg5tBgE-Z_KxdZvBlJOp84HRpZy4EjMVB6AweIw=w483-h643-no?authus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847" y="2538877"/>
            <a:ext cx="1890912" cy="2522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PlpRvtApHnn5YrXoJg4-HLn0QgLVTFIFN--5z6pPePZz_38wpVqii6t8nvXBPVRPjKKcteNiOGeqx7apK7AuixPHDAoZg0oc6CsF2N4UzMte7TnkdT4H8iLHjOngqFQqdr5Sgb1RmIU9qmn4EOtIxCUm6_nwoaYB3hGcmqyxVnTGcDKfF6n2Spy6e2Q25Jam0GbMohdaRJRFH7zaq1PtfthlZn21lffOJDwaEXCUtNYFy5zv4I7KGG5cYgFEpYDPVPhtfdbihX98ZlGsOdeSJ6c5TnjnWMBf2HyVMzCWht5kFWl1cRGFPrahCce8kDRYJOJ4cJFqFRFXDuP9p5XKn2kdyBXE8OF-a9zlLhxrCb25_s1pF-_oKTtPn_uHzjtXfPg4mQYXEDULgLRNZ3ZqWtSL2uB7-yTdkQzO7cHXyUOcjOEbTqktkC4o7YXbO4si57JV9HH2rRQK1cute4t85yOgGacsU-4dUJAF5YjEi9TWOsPDGubJDb32xWwlbQnf3Nrh7iOl5KhD0P0s8rdEghIrlQHcRSbTvU9U-YuYbFaSeoDEhDmjTHjnlAFqH5WiRSysoDdY8eVSolCv3M94mflxh6jO4hR_tREmK0kT-bqt7C_Q8ObF3WjOQSabDpCqP7AIntGs4FwpEPdlK3qzYlTtLKgwyEChu9Y2a-h0aGz3bQvhzN_ZsMKBlmjqIc--L4v-KVs0bFeCM6L0elghx-g=w493-h657-no?authus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055" y="2538877"/>
            <a:ext cx="1892851" cy="25225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NF07ThsMVUO16RKZGmSxb6XAv25duVYfiZZw-giZ2a0OPzXiu51NdzA4fu5iXP5M2194vAvF-Vm0G1ew7TLLPysEL1glkkDCK2VU7A723DKvkUm8caG2Pt3-9tqAs9u6i8KTviLKv9rFT7uOizUc3H1BsfPJvGq6L2QYo61MbSWxsToMS2yhyQRoYjUNzp9-hivzvHJb7Z6xDx070q42nIRyRt-cvt6EmlUAhgq2MIFhOdhAd-SnA3GFOMC0QDU9hH9pyfTZaSiiul6Hrltfnfep3N2ZtXHHZU0xcVJ-X6CAjB37IhEls1H7MqMc-ExnRthfGGjlOw3QcuYOtKTl7x6vcgjYEEZlZLLnab0YJC6gZFYwtAUYi-fSdPaQdP8HojXHopq6FhS7aa8IfwX93yMnNvh3ooTyGr7NrzVu59P23dVdSC7qHEPLhxKn2wIAoYudUWSFXWMu_WE02ItNOrIZC4SfMllTJatq2SWCd0lb2nqNr5nFwaqkDHqyvAwlCJpWv-D3CwQYQcnVRKDRC5J0RJB7d5K2KDUXmmqm5OJDwL-ZZPu9Q3yGnWzhqcza-KimuzmvPP8eJwIc_JJNc3179rkp-a3Qwjap1wQNl0GVGBbwh_Ujkv0sfANNhge3bLbJ9bhWuDTM-loW5RNsdIknTF09z8NphktyH9b82w-ueri-OB_ct2D7VYMONGDqAw8_JAR7bWlIazezB8w_R7o=w493-h657-no?authus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9815" y="2526386"/>
            <a:ext cx="1860034" cy="24787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3.googleusercontent.com/7pd7PmPpxuhShUR9LVHqYCHvpmWfACVI0eHp6SZrip6Fbu0WtMK4TrhZh0OZ5Z87dkGVbEckenyLtQitaD9M5UH24hKsOBvEq93b46EryTzftRMYSJM2Rou6QTLZrs9nvDZe0l2XiUtwgRpIeJjIqkf2cqzJjwdJrm3Wcwtltavirj679OiYDrN6dEvhZB7Hro0gzNtLxfbBY9gJoR8ubnNVtMmGOswrQ2hXpJt1Gfks5e4iU50N0PYGa6q3b0J5XieDCMWQDKKG9Q-baysOKfD1fiSFqpUdqOiDmOwiXk0MLKtVs6lEVfOuldReHywq57XwuxRbghXHWuo5IKdgpcWeViGortoHgMZkhu-EeD3Zzq1SDT1jtoXzgUi7MnbJSVAnQ3PSgG2Fokl_5OUE04J9FFqQVTb5hNYUybwD9RVnVfNku5tF3XLjNgpdjQOnSO9Ev8NKyAfc17ZejCro5T1DhFMAOC_lMkuriI_WoDfjsow00NYnfzlt6qTMuk1OKjmwCU2eJtoqvOsyooHGTXYWvhWCEnDgds8N3BsQc3gwvZd5Odd2qgcqo1z3UwtHR0Ff7VA0ucUz3E9mlqH5_jlYQPPP8QLXZd3l4YMC1dum7PwiUHJRLQ92EL3XatYV426162NhJbh7ZmOInVufxHGXiF9MSeS_oTWlJqNmIT7SMwL_HmBXjDSKYLzuJ0A_TJfTS0HeHimkmPHaF7qDedw=w491-h654-no?authuse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6778" y="2513895"/>
            <a:ext cx="1875913" cy="250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88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0CE401-796E-4493-905E-4DDA5AF62AB4}">
  <ds:schemaRefs>
    <ds:schemaRef ds:uri="http://purl.org/dc/dcmitype/"/>
    <ds:schemaRef ds:uri="http://schemas.microsoft.com/office/2006/documentManagement/types"/>
    <ds:schemaRef ds:uri="http://schemas.openxmlformats.org/package/2006/metadata/core-properties"/>
    <ds:schemaRef ds:uri="16c05727-aa75-4e4a-9b5f-8a80a1165891"/>
    <ds:schemaRef ds:uri="http://purl.org/dc/elements/1.1/"/>
    <ds:schemaRef ds:uri="http://purl.org/dc/terms/"/>
    <ds:schemaRef ds:uri="http://www.w3.org/XML/1998/namespace"/>
    <ds:schemaRef ds:uri="http://schemas.microsoft.com/office/infopath/2007/PartnerControls"/>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0D46D58D-B27D-4B23-AEA1-AE974AB62218}">
  <ds:schemaRefs>
    <ds:schemaRef ds:uri="http://schemas.microsoft.com/sharepoint/v3/contenttype/forms"/>
  </ds:schemaRefs>
</ds:datastoreItem>
</file>

<file path=customXml/itemProps3.xml><?xml version="1.0" encoding="utf-8"?>
<ds:datastoreItem xmlns:ds="http://schemas.openxmlformats.org/officeDocument/2006/customXml" ds:itemID="{F2949B46-24C4-420B-AB49-DDC88FEB99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TM02892315[[fn=Espiral]]</Template>
  <TotalTime>0</TotalTime>
  <Words>1310</Words>
  <Application>Microsoft Office PowerPoint</Application>
  <PresentationFormat>Panorámica</PresentationFormat>
  <Paragraphs>139</Paragraphs>
  <Slides>20</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20</vt:i4>
      </vt:variant>
    </vt:vector>
  </HeadingPairs>
  <TitlesOfParts>
    <vt:vector size="26" baseType="lpstr">
      <vt:lpstr>Arial</vt:lpstr>
      <vt:lpstr>Calibri</vt:lpstr>
      <vt:lpstr>Century Gothic</vt:lpstr>
      <vt:lpstr>Times New Roman</vt:lpstr>
      <vt:lpstr>Wingdings 3</vt:lpstr>
      <vt:lpstr>Espiral</vt:lpstr>
      <vt:lpstr>Evaluación de tres diferentes harinas chocho (Lupinus mutabilis S.), lenteja (Lens culinaris M.), y zarandaja (Lablab purpureus (L.) Sweet), utilizadas como suplemento en el engorde de cuyes (Cavia porcellus L.) criollos.</vt:lpstr>
      <vt:lpstr>INTRODUCCIÓN</vt:lpstr>
      <vt:lpstr>Presentación de PowerPoint</vt:lpstr>
      <vt:lpstr>Presentación de PowerPoint</vt:lpstr>
      <vt:lpstr>Objetivos </vt:lpstr>
      <vt:lpstr>Materiales y métodos</vt:lpstr>
      <vt:lpstr>Materiales</vt:lpstr>
      <vt:lpstr>Metodología</vt:lpstr>
      <vt:lpstr>Variables evaluadas</vt:lpstr>
      <vt:lpstr>MANEJO DE LA INVESTIGACIÓN</vt:lpstr>
      <vt:lpstr>Resultados y discusión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2021-09-01T03:52:12Z</dcterms:created>
  <dcterms:modified xsi:type="dcterms:W3CDTF">2021-09-02T03:08:34Z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