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56" r:id="rId1"/>
  </p:sldMasterIdLst>
  <p:sldIdLst>
    <p:sldId id="256" r:id="rId2"/>
    <p:sldId id="258" r:id="rId3"/>
    <p:sldId id="259" r:id="rId4"/>
    <p:sldId id="257" r:id="rId5"/>
    <p:sldId id="260" r:id="rId6"/>
    <p:sldId id="261" r:id="rId7"/>
    <p:sldId id="268" r:id="rId8"/>
    <p:sldId id="281" r:id="rId9"/>
    <p:sldId id="280" r:id="rId10"/>
    <p:sldId id="271" r:id="rId11"/>
    <p:sldId id="272" r:id="rId12"/>
    <p:sldId id="273" r:id="rId13"/>
    <p:sldId id="274" r:id="rId14"/>
    <p:sldId id="275" r:id="rId15"/>
    <p:sldId id="276" r:id="rId16"/>
    <p:sldId id="277" r:id="rId17"/>
    <p:sldId id="278" r:id="rId18"/>
    <p:sldId id="279" r:id="rId19"/>
    <p:sldId id="262" r:id="rId20"/>
    <p:sldId id="263" r:id="rId21"/>
    <p:sldId id="266" r:id="rId22"/>
    <p:sldId id="267" r:id="rId23"/>
    <p:sldId id="265" r:id="rId24"/>
    <p:sldId id="264"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60" d="100"/>
          <a:sy n="60" d="100"/>
        </p:scale>
        <p:origin x="85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DCE35-A22D-4D83-A368-0BE64278EA3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s-EC"/>
        </a:p>
      </dgm:t>
    </dgm:pt>
    <dgm:pt modelId="{D8BD8E2B-9D1E-44E9-B83A-1961E576B355}">
      <dgm:prSet phldrT="[Texto]"/>
      <dgm:spPr/>
      <dgm:t>
        <a:bodyPr/>
        <a:lstStyle/>
        <a:p>
          <a:r>
            <a:rPr lang="es-ES" dirty="0">
              <a:solidFill>
                <a:schemeClr val="tx1"/>
              </a:solidFill>
              <a:latin typeface="Arial" panose="020B0604020202020204" pitchFamily="34" charset="0"/>
              <a:ea typeface="Cambria" panose="02040503050406030204" pitchFamily="18" charset="0"/>
              <a:cs typeface="Arial" panose="020B0604020202020204" pitchFamily="34" charset="0"/>
            </a:rPr>
            <a:t>El cacao e</a:t>
          </a:r>
          <a:r>
            <a:rPr lang="es-ES" dirty="0">
              <a:solidFill>
                <a:schemeClr val="tx1"/>
              </a:solidFill>
              <a:latin typeface="Arial" panose="020B0604020202020204" pitchFamily="34" charset="0"/>
              <a:cs typeface="Arial" panose="020B0604020202020204" pitchFamily="34" charset="0"/>
            </a:rPr>
            <a:t>n el Ecuador este cultivo es de vital importancia ya que es catalogado como un gran motivador económico</a:t>
          </a:r>
          <a:endParaRPr lang="es-EC" dirty="0">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06B0258B-7EE4-43EF-91C0-68796D278305}" type="parTrans" cxnId="{C7034855-0620-4C4B-87BB-64454A45BD35}">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1B669419-7C80-4C21-B02F-D558AEBFCAE2}" type="sibTrans" cxnId="{C7034855-0620-4C4B-87BB-64454A45BD35}">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67AE8289-DF06-4854-B930-11453189EB85}">
      <dgm:prSet phldrT="[Texto]"/>
      <dgm:spPr/>
      <dgm:t>
        <a:bodyPr/>
        <a:lstStyle/>
        <a:p>
          <a:r>
            <a:rPr lang="es-ES" dirty="0">
              <a:solidFill>
                <a:schemeClr val="tx1"/>
              </a:solidFill>
              <a:latin typeface="Arial" panose="020B0604020202020204" pitchFamily="34" charset="0"/>
              <a:cs typeface="Arial" panose="020B0604020202020204" pitchFamily="34" charset="0"/>
            </a:rPr>
            <a:t>Las labores </a:t>
          </a:r>
          <a:r>
            <a:rPr lang="es-ES" dirty="0" err="1">
              <a:solidFill>
                <a:schemeClr val="tx1"/>
              </a:solidFill>
              <a:latin typeface="Arial" panose="020B0604020202020204" pitchFamily="34" charset="0"/>
              <a:cs typeface="Arial" panose="020B0604020202020204" pitchFamily="34" charset="0"/>
            </a:rPr>
            <a:t>poscosecha</a:t>
          </a:r>
          <a:r>
            <a:rPr lang="es-ES" dirty="0">
              <a:solidFill>
                <a:schemeClr val="tx1"/>
              </a:solidFill>
              <a:latin typeface="Arial" panose="020B0604020202020204" pitchFamily="34" charset="0"/>
              <a:cs typeface="Arial" panose="020B0604020202020204" pitchFamily="34" charset="0"/>
            </a:rPr>
            <a:t> del cacao infieren directamente en las características organolépticas</a:t>
          </a:r>
          <a:endParaRPr lang="es-EC" dirty="0">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564FCB49-4CEA-4A64-912B-2DA716BBEA4F}" type="parTrans" cxnId="{C094C52F-3197-4E63-AE80-E5AFE4628AA4}">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2A020C3E-6C73-4689-B6C6-31870FFACA81}" type="sibTrans" cxnId="{C094C52F-3197-4E63-AE80-E5AFE4628AA4}">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F198B7F4-A0C2-4EC4-9A0A-069C0CFDA7B6}">
      <dgm:prSet phldrT="[Texto]"/>
      <dgm:spPr/>
      <dgm:t>
        <a:bodyPr/>
        <a:lstStyle/>
        <a:p>
          <a:r>
            <a:rPr lang="es-ES" dirty="0">
              <a:solidFill>
                <a:schemeClr val="tx1"/>
              </a:solidFill>
              <a:latin typeface="Arial" panose="020B0604020202020204" pitchFamily="34" charset="0"/>
              <a:cs typeface="Arial" panose="020B0604020202020204" pitchFamily="34" charset="0"/>
            </a:rPr>
            <a:t>La baja productividad y falta de industrialización de subproductos de cacao, conlleva a una pérdida económica</a:t>
          </a:r>
          <a:endParaRPr lang="es-EC" dirty="0">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485BEB39-709E-438F-825C-AF0C204714D5}" type="parTrans" cxnId="{5B30899A-1175-4260-91ED-204FA2DB34CA}">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F6AAD053-09E3-4D70-A6A5-ED11CE0D2297}" type="sibTrans" cxnId="{5B30899A-1175-4260-91ED-204FA2DB34CA}">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8F5A4757-CE09-499A-9B98-878473E1E634}" type="pres">
      <dgm:prSet presAssocID="{110DCE35-A22D-4D83-A368-0BE64278EA33}" presName="Name0" presStyleCnt="0">
        <dgm:presLayoutVars>
          <dgm:dir/>
          <dgm:animLvl val="lvl"/>
          <dgm:resizeHandles val="exact"/>
        </dgm:presLayoutVars>
      </dgm:prSet>
      <dgm:spPr/>
    </dgm:pt>
    <dgm:pt modelId="{86F8CE4A-0928-4FFC-879E-7298858DA040}" type="pres">
      <dgm:prSet presAssocID="{D8BD8E2B-9D1E-44E9-B83A-1961E576B355}" presName="parTxOnly" presStyleLbl="node1" presStyleIdx="0" presStyleCnt="3">
        <dgm:presLayoutVars>
          <dgm:chMax val="0"/>
          <dgm:chPref val="0"/>
          <dgm:bulletEnabled val="1"/>
        </dgm:presLayoutVars>
      </dgm:prSet>
      <dgm:spPr/>
    </dgm:pt>
    <dgm:pt modelId="{EA90473D-0AF9-4A89-9660-9E3A00565789}" type="pres">
      <dgm:prSet presAssocID="{1B669419-7C80-4C21-B02F-D558AEBFCAE2}" presName="parTxOnlySpace" presStyleCnt="0"/>
      <dgm:spPr/>
    </dgm:pt>
    <dgm:pt modelId="{07263139-839A-470C-9889-F9C1B08B2AD1}" type="pres">
      <dgm:prSet presAssocID="{67AE8289-DF06-4854-B930-11453189EB85}" presName="parTxOnly" presStyleLbl="node1" presStyleIdx="1" presStyleCnt="3">
        <dgm:presLayoutVars>
          <dgm:chMax val="0"/>
          <dgm:chPref val="0"/>
          <dgm:bulletEnabled val="1"/>
        </dgm:presLayoutVars>
      </dgm:prSet>
      <dgm:spPr/>
    </dgm:pt>
    <dgm:pt modelId="{7370430B-DE4E-426A-8FA7-51A7697D2C04}" type="pres">
      <dgm:prSet presAssocID="{2A020C3E-6C73-4689-B6C6-31870FFACA81}" presName="parTxOnlySpace" presStyleCnt="0"/>
      <dgm:spPr/>
    </dgm:pt>
    <dgm:pt modelId="{FA0957FD-4F13-4C3A-8E64-FBA65C9D1C1A}" type="pres">
      <dgm:prSet presAssocID="{F198B7F4-A0C2-4EC4-9A0A-069C0CFDA7B6}" presName="parTxOnly" presStyleLbl="node1" presStyleIdx="2" presStyleCnt="3">
        <dgm:presLayoutVars>
          <dgm:chMax val="0"/>
          <dgm:chPref val="0"/>
          <dgm:bulletEnabled val="1"/>
        </dgm:presLayoutVars>
      </dgm:prSet>
      <dgm:spPr/>
    </dgm:pt>
  </dgm:ptLst>
  <dgm:cxnLst>
    <dgm:cxn modelId="{C094C52F-3197-4E63-AE80-E5AFE4628AA4}" srcId="{110DCE35-A22D-4D83-A368-0BE64278EA33}" destId="{67AE8289-DF06-4854-B930-11453189EB85}" srcOrd="1" destOrd="0" parTransId="{564FCB49-4CEA-4A64-912B-2DA716BBEA4F}" sibTransId="{2A020C3E-6C73-4689-B6C6-31870FFACA81}"/>
    <dgm:cxn modelId="{C7034855-0620-4C4B-87BB-64454A45BD35}" srcId="{110DCE35-A22D-4D83-A368-0BE64278EA33}" destId="{D8BD8E2B-9D1E-44E9-B83A-1961E576B355}" srcOrd="0" destOrd="0" parTransId="{06B0258B-7EE4-43EF-91C0-68796D278305}" sibTransId="{1B669419-7C80-4C21-B02F-D558AEBFCAE2}"/>
    <dgm:cxn modelId="{5B30899A-1175-4260-91ED-204FA2DB34CA}" srcId="{110DCE35-A22D-4D83-A368-0BE64278EA33}" destId="{F198B7F4-A0C2-4EC4-9A0A-069C0CFDA7B6}" srcOrd="2" destOrd="0" parTransId="{485BEB39-709E-438F-825C-AF0C204714D5}" sibTransId="{F6AAD053-09E3-4D70-A6A5-ED11CE0D2297}"/>
    <dgm:cxn modelId="{7BEE28C1-05FB-4A3B-8D88-452E8D98F741}" type="presOf" srcId="{F198B7F4-A0C2-4EC4-9A0A-069C0CFDA7B6}" destId="{FA0957FD-4F13-4C3A-8E64-FBA65C9D1C1A}" srcOrd="0" destOrd="0" presId="urn:microsoft.com/office/officeart/2005/8/layout/chevron1"/>
    <dgm:cxn modelId="{199945C7-8724-4B43-9616-7BDACFF23E8A}" type="presOf" srcId="{67AE8289-DF06-4854-B930-11453189EB85}" destId="{07263139-839A-470C-9889-F9C1B08B2AD1}" srcOrd="0" destOrd="0" presId="urn:microsoft.com/office/officeart/2005/8/layout/chevron1"/>
    <dgm:cxn modelId="{DB7092CF-1765-4002-8ED4-06538789A51B}" type="presOf" srcId="{110DCE35-A22D-4D83-A368-0BE64278EA33}" destId="{8F5A4757-CE09-499A-9B98-878473E1E634}" srcOrd="0" destOrd="0" presId="urn:microsoft.com/office/officeart/2005/8/layout/chevron1"/>
    <dgm:cxn modelId="{9AA851F8-CB0D-497C-B0A5-3CBD1EF9E97D}" type="presOf" srcId="{D8BD8E2B-9D1E-44E9-B83A-1961E576B355}" destId="{86F8CE4A-0928-4FFC-879E-7298858DA040}" srcOrd="0" destOrd="0" presId="urn:microsoft.com/office/officeart/2005/8/layout/chevron1"/>
    <dgm:cxn modelId="{78E90FB7-484C-48A3-B3EE-737634E09506}" type="presParOf" srcId="{8F5A4757-CE09-499A-9B98-878473E1E634}" destId="{86F8CE4A-0928-4FFC-879E-7298858DA040}" srcOrd="0" destOrd="0" presId="urn:microsoft.com/office/officeart/2005/8/layout/chevron1"/>
    <dgm:cxn modelId="{ECB09484-5E3F-4164-91B8-BB14FA3CB487}" type="presParOf" srcId="{8F5A4757-CE09-499A-9B98-878473E1E634}" destId="{EA90473D-0AF9-4A89-9660-9E3A00565789}" srcOrd="1" destOrd="0" presId="urn:microsoft.com/office/officeart/2005/8/layout/chevron1"/>
    <dgm:cxn modelId="{2541F8A3-1B96-4620-86AA-1166EE2C76E2}" type="presParOf" srcId="{8F5A4757-CE09-499A-9B98-878473E1E634}" destId="{07263139-839A-470C-9889-F9C1B08B2AD1}" srcOrd="2" destOrd="0" presId="urn:microsoft.com/office/officeart/2005/8/layout/chevron1"/>
    <dgm:cxn modelId="{FA5CEA58-DD1E-43BF-9B20-3DBE5219A60D}" type="presParOf" srcId="{8F5A4757-CE09-499A-9B98-878473E1E634}" destId="{7370430B-DE4E-426A-8FA7-51A7697D2C04}" srcOrd="3" destOrd="0" presId="urn:microsoft.com/office/officeart/2005/8/layout/chevron1"/>
    <dgm:cxn modelId="{C0B7B3AC-6EDC-4716-A88D-B692C4D8D6E8}" type="presParOf" srcId="{8F5A4757-CE09-499A-9B98-878473E1E634}" destId="{FA0957FD-4F13-4C3A-8E64-FBA65C9D1C1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DCE35-A22D-4D83-A368-0BE64278EA33}"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s-EC"/>
        </a:p>
      </dgm:t>
    </dgm:pt>
    <dgm:pt modelId="{D8BD8E2B-9D1E-44E9-B83A-1961E576B355}">
      <dgm:prSet phldrT="[Texto]"/>
      <dgm:spPr/>
      <dgm:t>
        <a:bodyPr/>
        <a:lstStyle/>
        <a:p>
          <a:r>
            <a:rPr lang="es-ES" dirty="0">
              <a:solidFill>
                <a:schemeClr val="tx1"/>
              </a:solidFill>
              <a:latin typeface="Arial" panose="020B0604020202020204" pitchFamily="34" charset="0"/>
              <a:cs typeface="Arial" panose="020B0604020202020204" pitchFamily="34" charset="0"/>
            </a:rPr>
            <a:t>Es por ello que una alternativa para generar un valor agregado es mediante el licor de cacao</a:t>
          </a:r>
          <a:endParaRPr lang="es-EC" dirty="0">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06B0258B-7EE4-43EF-91C0-68796D278305}" type="parTrans" cxnId="{C7034855-0620-4C4B-87BB-64454A45BD35}">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1B669419-7C80-4C21-B02F-D558AEBFCAE2}" type="sibTrans" cxnId="{C7034855-0620-4C4B-87BB-64454A45BD35}">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67AE8289-DF06-4854-B930-11453189EB85}">
      <dgm:prSet phldrT="[Texto]"/>
      <dgm:spPr/>
      <dgm:t>
        <a:bodyPr/>
        <a:lstStyle/>
        <a:p>
          <a:r>
            <a:rPr lang="es-ES" dirty="0">
              <a:solidFill>
                <a:schemeClr val="tx1"/>
              </a:solidFill>
              <a:latin typeface="Arial" panose="020B0604020202020204" pitchFamily="34" charset="0"/>
              <a:cs typeface="Arial" panose="020B0604020202020204" pitchFamily="34" charset="0"/>
            </a:rPr>
            <a:t>Esta pasta es la base fundamental para la elaboración de distintos derivados de cacao</a:t>
          </a:r>
          <a:endParaRPr lang="es-EC" dirty="0">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564FCB49-4CEA-4A64-912B-2DA716BBEA4F}" type="parTrans" cxnId="{C094C52F-3197-4E63-AE80-E5AFE4628AA4}">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2A020C3E-6C73-4689-B6C6-31870FFACA81}" type="sibTrans" cxnId="{C094C52F-3197-4E63-AE80-E5AFE4628AA4}">
      <dgm:prSet/>
      <dgm:spPr/>
      <dgm:t>
        <a:bodyPr/>
        <a:lstStyle/>
        <a:p>
          <a:endParaRPr lang="es-EC">
            <a:solidFill>
              <a:schemeClr val="tx1"/>
            </a:solidFill>
            <a:latin typeface="Arial" panose="020B0604020202020204" pitchFamily="34" charset="0"/>
            <a:ea typeface="Cambria" panose="02040503050406030204" pitchFamily="18" charset="0"/>
            <a:cs typeface="Arial" panose="020B0604020202020204" pitchFamily="34" charset="0"/>
          </a:endParaRPr>
        </a:p>
      </dgm:t>
    </dgm:pt>
    <dgm:pt modelId="{8F5A4757-CE09-499A-9B98-878473E1E634}" type="pres">
      <dgm:prSet presAssocID="{110DCE35-A22D-4D83-A368-0BE64278EA33}" presName="Name0" presStyleCnt="0">
        <dgm:presLayoutVars>
          <dgm:dir/>
          <dgm:animLvl val="lvl"/>
          <dgm:resizeHandles val="exact"/>
        </dgm:presLayoutVars>
      </dgm:prSet>
      <dgm:spPr/>
    </dgm:pt>
    <dgm:pt modelId="{86F8CE4A-0928-4FFC-879E-7298858DA040}" type="pres">
      <dgm:prSet presAssocID="{D8BD8E2B-9D1E-44E9-B83A-1961E576B355}" presName="parTxOnly" presStyleLbl="node1" presStyleIdx="0" presStyleCnt="2">
        <dgm:presLayoutVars>
          <dgm:chMax val="0"/>
          <dgm:chPref val="0"/>
          <dgm:bulletEnabled val="1"/>
        </dgm:presLayoutVars>
      </dgm:prSet>
      <dgm:spPr/>
    </dgm:pt>
    <dgm:pt modelId="{EA90473D-0AF9-4A89-9660-9E3A00565789}" type="pres">
      <dgm:prSet presAssocID="{1B669419-7C80-4C21-B02F-D558AEBFCAE2}" presName="parTxOnlySpace" presStyleCnt="0"/>
      <dgm:spPr/>
    </dgm:pt>
    <dgm:pt modelId="{07263139-839A-470C-9889-F9C1B08B2AD1}" type="pres">
      <dgm:prSet presAssocID="{67AE8289-DF06-4854-B930-11453189EB85}" presName="parTxOnly" presStyleLbl="node1" presStyleIdx="1" presStyleCnt="2">
        <dgm:presLayoutVars>
          <dgm:chMax val="0"/>
          <dgm:chPref val="0"/>
          <dgm:bulletEnabled val="1"/>
        </dgm:presLayoutVars>
      </dgm:prSet>
      <dgm:spPr/>
    </dgm:pt>
  </dgm:ptLst>
  <dgm:cxnLst>
    <dgm:cxn modelId="{C094C52F-3197-4E63-AE80-E5AFE4628AA4}" srcId="{110DCE35-A22D-4D83-A368-0BE64278EA33}" destId="{67AE8289-DF06-4854-B930-11453189EB85}" srcOrd="1" destOrd="0" parTransId="{564FCB49-4CEA-4A64-912B-2DA716BBEA4F}" sibTransId="{2A020C3E-6C73-4689-B6C6-31870FFACA81}"/>
    <dgm:cxn modelId="{C7034855-0620-4C4B-87BB-64454A45BD35}" srcId="{110DCE35-A22D-4D83-A368-0BE64278EA33}" destId="{D8BD8E2B-9D1E-44E9-B83A-1961E576B355}" srcOrd="0" destOrd="0" parTransId="{06B0258B-7EE4-43EF-91C0-68796D278305}" sibTransId="{1B669419-7C80-4C21-B02F-D558AEBFCAE2}"/>
    <dgm:cxn modelId="{199945C7-8724-4B43-9616-7BDACFF23E8A}" type="presOf" srcId="{67AE8289-DF06-4854-B930-11453189EB85}" destId="{07263139-839A-470C-9889-F9C1B08B2AD1}" srcOrd="0" destOrd="0" presId="urn:microsoft.com/office/officeart/2005/8/layout/chevron1"/>
    <dgm:cxn modelId="{DB7092CF-1765-4002-8ED4-06538789A51B}" type="presOf" srcId="{110DCE35-A22D-4D83-A368-0BE64278EA33}" destId="{8F5A4757-CE09-499A-9B98-878473E1E634}" srcOrd="0" destOrd="0" presId="urn:microsoft.com/office/officeart/2005/8/layout/chevron1"/>
    <dgm:cxn modelId="{9AA851F8-CB0D-497C-B0A5-3CBD1EF9E97D}" type="presOf" srcId="{D8BD8E2B-9D1E-44E9-B83A-1961E576B355}" destId="{86F8CE4A-0928-4FFC-879E-7298858DA040}" srcOrd="0" destOrd="0" presId="urn:microsoft.com/office/officeart/2005/8/layout/chevron1"/>
    <dgm:cxn modelId="{78E90FB7-484C-48A3-B3EE-737634E09506}" type="presParOf" srcId="{8F5A4757-CE09-499A-9B98-878473E1E634}" destId="{86F8CE4A-0928-4FFC-879E-7298858DA040}" srcOrd="0" destOrd="0" presId="urn:microsoft.com/office/officeart/2005/8/layout/chevron1"/>
    <dgm:cxn modelId="{ECB09484-5E3F-4164-91B8-BB14FA3CB487}" type="presParOf" srcId="{8F5A4757-CE09-499A-9B98-878473E1E634}" destId="{EA90473D-0AF9-4A89-9660-9E3A00565789}" srcOrd="1" destOrd="0" presId="urn:microsoft.com/office/officeart/2005/8/layout/chevron1"/>
    <dgm:cxn modelId="{2541F8A3-1B96-4620-86AA-1166EE2C76E2}" type="presParOf" srcId="{8F5A4757-CE09-499A-9B98-878473E1E634}" destId="{07263139-839A-470C-9889-F9C1B08B2AD1}"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E03ED-474D-430B-8E34-2DD3A31AC7E7}"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C"/>
        </a:p>
      </dgm:t>
    </dgm:pt>
    <dgm:pt modelId="{84C827E2-E498-4A4B-93C6-480AEBA3A405}">
      <dgm:prSet phldrT="[Texto]" custT="1"/>
      <dgm:spPr/>
      <dgm:t>
        <a:bodyPr/>
        <a:lstStyle/>
        <a:p>
          <a:r>
            <a:rPr lang="es-EC" sz="2400" b="1">
              <a:solidFill>
                <a:schemeClr val="tx1"/>
              </a:solidFill>
              <a:latin typeface="Arial" panose="020B0604020202020204" pitchFamily="34" charset="0"/>
              <a:cs typeface="Arial" panose="020B0604020202020204" pitchFamily="34" charset="0"/>
            </a:rPr>
            <a:t>Objetivos específicos </a:t>
          </a:r>
          <a:endParaRPr lang="es-EC" sz="2400" b="1" dirty="0">
            <a:solidFill>
              <a:schemeClr val="tx1"/>
            </a:solidFill>
            <a:latin typeface="Arial" panose="020B0604020202020204" pitchFamily="34" charset="0"/>
            <a:cs typeface="Arial" panose="020B0604020202020204" pitchFamily="34" charset="0"/>
          </a:endParaRPr>
        </a:p>
      </dgm:t>
    </dgm:pt>
    <dgm:pt modelId="{62D54C95-9627-4E8C-876B-9EE6C2CC7515}" type="parTrans" cxnId="{A4E6342B-C95F-427E-ADC9-731E01EB3A4A}">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185DA04-83DA-4C78-8265-FE6FD54C3112}" type="sibTrans" cxnId="{A4E6342B-C95F-427E-ADC9-731E01EB3A4A}">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15A74419-0DFF-42C9-BA28-A1F7ED97B6F9}">
      <dgm:prSet phldrT="[Texto]" custT="1"/>
      <dgm:spPr/>
      <dgm:t>
        <a:bodyPr/>
        <a:lstStyle/>
        <a:p>
          <a:pPr>
            <a:buFont typeface="Symbol" panose="05050102010706020507" pitchFamily="18" charset="2"/>
            <a:buChar char=""/>
          </a:pPr>
          <a:r>
            <a:rPr lang="es-ES" sz="1600">
              <a:solidFill>
                <a:schemeClr val="tx1"/>
              </a:solidFill>
              <a:latin typeface="Arial" panose="020B0604020202020204" pitchFamily="34" charset="0"/>
              <a:cs typeface="Arial" panose="020B0604020202020204" pitchFamily="34" charset="0"/>
            </a:rPr>
            <a:t>Estudiar las propiedades bromatológicas de dos variedades de cacao (Nacional y CCN – 51) y su influencia en la obtención de licor.</a:t>
          </a:r>
          <a:endParaRPr lang="es-EC" sz="1600" dirty="0">
            <a:solidFill>
              <a:schemeClr val="tx1"/>
            </a:solidFill>
            <a:latin typeface="Arial" panose="020B0604020202020204" pitchFamily="34" charset="0"/>
            <a:cs typeface="Arial" panose="020B0604020202020204" pitchFamily="34" charset="0"/>
          </a:endParaRPr>
        </a:p>
      </dgm:t>
    </dgm:pt>
    <dgm:pt modelId="{C425E2E2-DD18-4633-BDE7-CB693465EE28}" type="parTrans" cxnId="{E9F8059B-C39C-4C78-927B-89C124008A6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5384F4B4-B243-43DC-A908-B25EB4A57F11}" type="sibTrans" cxnId="{E9F8059B-C39C-4C78-927B-89C124008A6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7D2B2D7-C33A-4400-8FBE-9A71B522286B}">
      <dgm:prSet phldrT="[Texto]" custT="1"/>
      <dgm:spPr/>
      <dgm:t>
        <a:bodyPr/>
        <a:lstStyle/>
        <a:p>
          <a:pPr>
            <a:buFont typeface="Symbol" panose="05050102010706020507" pitchFamily="18" charset="2"/>
            <a:buChar char=""/>
          </a:pPr>
          <a:r>
            <a:rPr lang="es-ES" sz="1600">
              <a:solidFill>
                <a:schemeClr val="tx1"/>
              </a:solidFill>
              <a:latin typeface="Arial" panose="020B0604020202020204" pitchFamily="34" charset="0"/>
              <a:cs typeface="Arial" panose="020B0604020202020204" pitchFamily="34" charset="0"/>
            </a:rPr>
            <a:t>Determinar las propiedades organolépticas del licor de cacao de dos variedades Nacional y CCN – 51, sometidas a dos formas de fermentación ( Cascada y controlada). </a:t>
          </a:r>
          <a:endParaRPr lang="es-EC" sz="1600" dirty="0">
            <a:solidFill>
              <a:schemeClr val="tx1"/>
            </a:solidFill>
            <a:latin typeface="Arial" panose="020B0604020202020204" pitchFamily="34" charset="0"/>
            <a:cs typeface="Arial" panose="020B0604020202020204" pitchFamily="34" charset="0"/>
          </a:endParaRPr>
        </a:p>
      </dgm:t>
    </dgm:pt>
    <dgm:pt modelId="{FD564870-1F43-419B-8CAA-E76F99CBD42F}" type="parTrans" cxnId="{C5A759DA-84C6-4343-9E3D-0F0E168D616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142C8EC-85E4-4DFA-BD10-1D12B9B90A36}" type="sibTrans" cxnId="{C5A759DA-84C6-4343-9E3D-0F0E168D616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9D9E035-2BCA-466D-A5BC-5AE77C59CD9F}">
      <dgm:prSet phldrT="[Texto]" custT="1"/>
      <dgm:spPr/>
      <dgm:t>
        <a:bodyPr/>
        <a:lstStyle/>
        <a:p>
          <a:pPr>
            <a:buFont typeface="Symbol" panose="05050102010706020507" pitchFamily="18" charset="2"/>
            <a:buChar char=""/>
          </a:pPr>
          <a:r>
            <a:rPr lang="es-ES" sz="1600">
              <a:solidFill>
                <a:schemeClr val="tx1"/>
              </a:solidFill>
              <a:latin typeface="Arial" panose="020B0604020202020204" pitchFamily="34" charset="0"/>
              <a:cs typeface="Arial" panose="020B0604020202020204" pitchFamily="34" charset="0"/>
            </a:rPr>
            <a:t>Analizar las características del licor de cacao mediante los parámetros de análisis sensorial.</a:t>
          </a:r>
          <a:endParaRPr lang="es-EC" sz="1600" dirty="0">
            <a:solidFill>
              <a:schemeClr val="tx1"/>
            </a:solidFill>
            <a:latin typeface="Arial" panose="020B0604020202020204" pitchFamily="34" charset="0"/>
            <a:cs typeface="Arial" panose="020B0604020202020204" pitchFamily="34" charset="0"/>
          </a:endParaRPr>
        </a:p>
      </dgm:t>
    </dgm:pt>
    <dgm:pt modelId="{01F02750-4459-46D6-B857-DD7DC30B6CAD}" type="parTrans" cxnId="{65945DEC-910A-4B68-A021-EE46CBEAED78}">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39694A4-6948-4BF7-8A4B-A60E420AC353}" type="sibTrans" cxnId="{65945DEC-910A-4B68-A021-EE46CBEAED78}">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945FC60-607E-461A-9D2A-0EB522C97175}">
      <dgm:prSet phldrT="[Texto]" custT="1"/>
      <dgm:spPr/>
      <dgm:t>
        <a:bodyPr/>
        <a:lstStyle/>
        <a:p>
          <a:r>
            <a:rPr lang="es-EC" sz="2400" b="1" dirty="0">
              <a:solidFill>
                <a:schemeClr val="tx1"/>
              </a:solidFill>
              <a:latin typeface="Arial" panose="020B0604020202020204" pitchFamily="34" charset="0"/>
              <a:cs typeface="Arial" panose="020B0604020202020204" pitchFamily="34" charset="0"/>
            </a:rPr>
            <a:t>Objetivo General</a:t>
          </a:r>
        </a:p>
      </dgm:t>
    </dgm:pt>
    <dgm:pt modelId="{F231DFA3-B12C-41ED-9642-2BA94D787D97}" type="parTrans" cxnId="{F56DB94E-3315-4309-9C3E-341A1DDABA3B}">
      <dgm:prSet/>
      <dgm:spPr/>
      <dgm:t>
        <a:bodyPr/>
        <a:lstStyle/>
        <a:p>
          <a:endParaRPr lang="es-EC">
            <a:solidFill>
              <a:schemeClr val="tx1"/>
            </a:solidFill>
          </a:endParaRPr>
        </a:p>
      </dgm:t>
    </dgm:pt>
    <dgm:pt modelId="{B5A2CE51-8D50-4987-BEC4-00477D15C05B}" type="sibTrans" cxnId="{F56DB94E-3315-4309-9C3E-341A1DDABA3B}">
      <dgm:prSet/>
      <dgm:spPr/>
      <dgm:t>
        <a:bodyPr/>
        <a:lstStyle/>
        <a:p>
          <a:endParaRPr lang="es-EC">
            <a:solidFill>
              <a:schemeClr val="tx1"/>
            </a:solidFill>
          </a:endParaRPr>
        </a:p>
      </dgm:t>
    </dgm:pt>
    <dgm:pt modelId="{785E382A-2097-4727-92C4-92381672460A}">
      <dgm:prSet phldrT="[Texto]" custT="1"/>
      <dgm:spPr/>
      <dgm:t>
        <a:bodyPr/>
        <a:lstStyle/>
        <a:p>
          <a:r>
            <a:rPr lang="es-ES" sz="1600">
              <a:solidFill>
                <a:schemeClr val="tx1"/>
              </a:solidFill>
              <a:latin typeface="Arial" panose="020B0604020202020204" pitchFamily="34" charset="0"/>
              <a:cs typeface="Arial" panose="020B0604020202020204" pitchFamily="34" charset="0"/>
            </a:rPr>
            <a:t>Caracterizar el licor de dos variedades de cacao CCN– 51 y Nacional (</a:t>
          </a:r>
          <a:r>
            <a:rPr lang="es-ES" sz="1600" i="1">
              <a:solidFill>
                <a:schemeClr val="tx1"/>
              </a:solidFill>
              <a:latin typeface="Arial" panose="020B0604020202020204" pitchFamily="34" charset="0"/>
              <a:cs typeface="Arial" panose="020B0604020202020204" pitchFamily="34" charset="0"/>
            </a:rPr>
            <a:t>Theobroma cacao L</a:t>
          </a:r>
          <a:r>
            <a:rPr lang="es-ES" sz="1600">
              <a:solidFill>
                <a:schemeClr val="tx1"/>
              </a:solidFill>
              <a:latin typeface="Arial" panose="020B0604020202020204" pitchFamily="34" charset="0"/>
              <a:cs typeface="Arial" panose="020B0604020202020204" pitchFamily="34" charset="0"/>
            </a:rPr>
            <a:t>.), considerando manejo poscosecha y las zonas de influencia de la universidad de las Fuerzas Armadas ESPE.</a:t>
          </a:r>
          <a:endParaRPr lang="es-EC" sz="1600" b="1" dirty="0">
            <a:solidFill>
              <a:schemeClr val="tx1"/>
            </a:solidFill>
            <a:latin typeface="Arial" panose="020B0604020202020204" pitchFamily="34" charset="0"/>
            <a:cs typeface="Arial" panose="020B0604020202020204" pitchFamily="34" charset="0"/>
          </a:endParaRPr>
        </a:p>
      </dgm:t>
    </dgm:pt>
    <dgm:pt modelId="{B5DE7FC0-4CBB-42FE-BCCB-7A7586608D03}" type="parTrans" cxnId="{7B874070-2668-41C3-8419-3AC6A0DEE4E9}">
      <dgm:prSet/>
      <dgm:spPr/>
      <dgm:t>
        <a:bodyPr/>
        <a:lstStyle/>
        <a:p>
          <a:endParaRPr lang="es-EC">
            <a:solidFill>
              <a:schemeClr val="tx1"/>
            </a:solidFill>
          </a:endParaRPr>
        </a:p>
      </dgm:t>
    </dgm:pt>
    <dgm:pt modelId="{B317F1C4-7441-4CA8-9645-EA499CF06E6D}" type="sibTrans" cxnId="{7B874070-2668-41C3-8419-3AC6A0DEE4E9}">
      <dgm:prSet/>
      <dgm:spPr/>
      <dgm:t>
        <a:bodyPr/>
        <a:lstStyle/>
        <a:p>
          <a:endParaRPr lang="es-EC">
            <a:solidFill>
              <a:schemeClr val="tx1"/>
            </a:solidFill>
          </a:endParaRPr>
        </a:p>
      </dgm:t>
    </dgm:pt>
    <dgm:pt modelId="{47199F8E-2680-4DFD-A328-84077F4902E2}" type="pres">
      <dgm:prSet presAssocID="{A0AE03ED-474D-430B-8E34-2DD3A31AC7E7}" presName="theList" presStyleCnt="0">
        <dgm:presLayoutVars>
          <dgm:dir/>
          <dgm:animLvl val="lvl"/>
          <dgm:resizeHandles val="exact"/>
        </dgm:presLayoutVars>
      </dgm:prSet>
      <dgm:spPr/>
    </dgm:pt>
    <dgm:pt modelId="{20AEB8BF-8271-404F-9741-359BAE1FD7CC}" type="pres">
      <dgm:prSet presAssocID="{F945FC60-607E-461A-9D2A-0EB522C97175}" presName="compNode" presStyleCnt="0"/>
      <dgm:spPr/>
    </dgm:pt>
    <dgm:pt modelId="{45565CD4-3211-486D-A55A-C88DE8272885}" type="pres">
      <dgm:prSet presAssocID="{F945FC60-607E-461A-9D2A-0EB522C97175}" presName="aNode" presStyleLbl="bgShp" presStyleIdx="0" presStyleCnt="2" custScaleX="70959" custLinFactNeighborX="2360"/>
      <dgm:spPr/>
    </dgm:pt>
    <dgm:pt modelId="{3143D82C-D9B9-42CE-B642-6EA09D73B3A8}" type="pres">
      <dgm:prSet presAssocID="{F945FC60-607E-461A-9D2A-0EB522C97175}" presName="textNode" presStyleLbl="bgShp" presStyleIdx="0" presStyleCnt="2"/>
      <dgm:spPr/>
    </dgm:pt>
    <dgm:pt modelId="{C42A7626-FC95-4751-9BB6-E053E5229359}" type="pres">
      <dgm:prSet presAssocID="{F945FC60-607E-461A-9D2A-0EB522C97175}" presName="compChildNode" presStyleCnt="0"/>
      <dgm:spPr/>
    </dgm:pt>
    <dgm:pt modelId="{91E261CD-E0DE-4131-936E-4E420396A132}" type="pres">
      <dgm:prSet presAssocID="{F945FC60-607E-461A-9D2A-0EB522C97175}" presName="theInnerList" presStyleCnt="0"/>
      <dgm:spPr/>
    </dgm:pt>
    <dgm:pt modelId="{59DF2FC2-E988-4904-850D-C0518FFEFB2A}" type="pres">
      <dgm:prSet presAssocID="{785E382A-2097-4727-92C4-92381672460A}" presName="childNode" presStyleLbl="node1" presStyleIdx="0" presStyleCnt="4" custScaleX="82355" custScaleY="84970">
        <dgm:presLayoutVars>
          <dgm:bulletEnabled val="1"/>
        </dgm:presLayoutVars>
      </dgm:prSet>
      <dgm:spPr/>
    </dgm:pt>
    <dgm:pt modelId="{FA3DBCDE-1572-4D6B-9393-4D0B55AF1CC0}" type="pres">
      <dgm:prSet presAssocID="{F945FC60-607E-461A-9D2A-0EB522C97175}" presName="aSpace" presStyleCnt="0"/>
      <dgm:spPr/>
    </dgm:pt>
    <dgm:pt modelId="{F9015D92-05A0-4751-9080-4E84C4E5A3E0}" type="pres">
      <dgm:prSet presAssocID="{84C827E2-E498-4A4B-93C6-480AEBA3A405}" presName="compNode" presStyleCnt="0"/>
      <dgm:spPr/>
    </dgm:pt>
    <dgm:pt modelId="{49D686BF-9382-40DD-B6F1-B424B1EF84BB}" type="pres">
      <dgm:prSet presAssocID="{84C827E2-E498-4A4B-93C6-480AEBA3A405}" presName="aNode" presStyleLbl="bgShp" presStyleIdx="1" presStyleCnt="2" custLinFactNeighborX="68"/>
      <dgm:spPr/>
    </dgm:pt>
    <dgm:pt modelId="{EC0BA336-DFFB-4E99-B06B-1CF0E4A68F38}" type="pres">
      <dgm:prSet presAssocID="{84C827E2-E498-4A4B-93C6-480AEBA3A405}" presName="textNode" presStyleLbl="bgShp" presStyleIdx="1" presStyleCnt="2"/>
      <dgm:spPr/>
    </dgm:pt>
    <dgm:pt modelId="{59A3188A-9DCB-45EC-B563-C7803CCA30BB}" type="pres">
      <dgm:prSet presAssocID="{84C827E2-E498-4A4B-93C6-480AEBA3A405}" presName="compChildNode" presStyleCnt="0"/>
      <dgm:spPr/>
    </dgm:pt>
    <dgm:pt modelId="{150B7BA9-5E55-4E2D-BF03-EF3C0D8773C2}" type="pres">
      <dgm:prSet presAssocID="{84C827E2-E498-4A4B-93C6-480AEBA3A405}" presName="theInnerList" presStyleCnt="0"/>
      <dgm:spPr/>
    </dgm:pt>
    <dgm:pt modelId="{746D87D4-A2BE-4A37-8549-1DADE4B60C16}" type="pres">
      <dgm:prSet presAssocID="{15A74419-0DFF-42C9-BA28-A1F7ED97B6F9}" presName="childNode" presStyleLbl="node1" presStyleIdx="1" presStyleCnt="4">
        <dgm:presLayoutVars>
          <dgm:bulletEnabled val="1"/>
        </dgm:presLayoutVars>
      </dgm:prSet>
      <dgm:spPr/>
    </dgm:pt>
    <dgm:pt modelId="{B1692EDB-2437-44FF-BC28-81CE3EEE42FE}" type="pres">
      <dgm:prSet presAssocID="{15A74419-0DFF-42C9-BA28-A1F7ED97B6F9}" presName="aSpace2" presStyleCnt="0"/>
      <dgm:spPr/>
    </dgm:pt>
    <dgm:pt modelId="{735960B7-A7D1-42D2-BE09-898D54742A41}" type="pres">
      <dgm:prSet presAssocID="{F7D2B2D7-C33A-4400-8FBE-9A71B522286B}" presName="childNode" presStyleLbl="node1" presStyleIdx="2" presStyleCnt="4">
        <dgm:presLayoutVars>
          <dgm:bulletEnabled val="1"/>
        </dgm:presLayoutVars>
      </dgm:prSet>
      <dgm:spPr/>
    </dgm:pt>
    <dgm:pt modelId="{B0D2DB9D-7013-440A-A2C7-D23E8E85480C}" type="pres">
      <dgm:prSet presAssocID="{F7D2B2D7-C33A-4400-8FBE-9A71B522286B}" presName="aSpace2" presStyleCnt="0"/>
      <dgm:spPr/>
    </dgm:pt>
    <dgm:pt modelId="{186C7A2D-2CA9-426E-9CDE-FD28ADABF072}" type="pres">
      <dgm:prSet presAssocID="{69D9E035-2BCA-466D-A5BC-5AE77C59CD9F}" presName="childNode" presStyleLbl="node1" presStyleIdx="3" presStyleCnt="4">
        <dgm:presLayoutVars>
          <dgm:bulletEnabled val="1"/>
        </dgm:presLayoutVars>
      </dgm:prSet>
      <dgm:spPr/>
    </dgm:pt>
  </dgm:ptLst>
  <dgm:cxnLst>
    <dgm:cxn modelId="{E44A7E2A-0BDF-46BD-BDFF-062D83C620CB}" type="presOf" srcId="{15A74419-0DFF-42C9-BA28-A1F7ED97B6F9}" destId="{746D87D4-A2BE-4A37-8549-1DADE4B60C16}" srcOrd="0" destOrd="0" presId="urn:microsoft.com/office/officeart/2005/8/layout/lProcess2"/>
    <dgm:cxn modelId="{A4E6342B-C95F-427E-ADC9-731E01EB3A4A}" srcId="{A0AE03ED-474D-430B-8E34-2DD3A31AC7E7}" destId="{84C827E2-E498-4A4B-93C6-480AEBA3A405}" srcOrd="1" destOrd="0" parTransId="{62D54C95-9627-4E8C-876B-9EE6C2CC7515}" sibTransId="{9185DA04-83DA-4C78-8265-FE6FD54C3112}"/>
    <dgm:cxn modelId="{C3095032-B00D-4B24-944B-9D5132A69E38}" type="presOf" srcId="{A0AE03ED-474D-430B-8E34-2DD3A31AC7E7}" destId="{47199F8E-2680-4DFD-A328-84077F4902E2}" srcOrd="0" destOrd="0" presId="urn:microsoft.com/office/officeart/2005/8/layout/lProcess2"/>
    <dgm:cxn modelId="{FCBB203D-B10F-456D-B439-80F5157AB45D}" type="presOf" srcId="{F945FC60-607E-461A-9D2A-0EB522C97175}" destId="{3143D82C-D9B9-42CE-B642-6EA09D73B3A8}" srcOrd="1" destOrd="0" presId="urn:microsoft.com/office/officeart/2005/8/layout/lProcess2"/>
    <dgm:cxn modelId="{F56DB94E-3315-4309-9C3E-341A1DDABA3B}" srcId="{A0AE03ED-474D-430B-8E34-2DD3A31AC7E7}" destId="{F945FC60-607E-461A-9D2A-0EB522C97175}" srcOrd="0" destOrd="0" parTransId="{F231DFA3-B12C-41ED-9642-2BA94D787D97}" sibTransId="{B5A2CE51-8D50-4987-BEC4-00477D15C05B}"/>
    <dgm:cxn modelId="{7B874070-2668-41C3-8419-3AC6A0DEE4E9}" srcId="{F945FC60-607E-461A-9D2A-0EB522C97175}" destId="{785E382A-2097-4727-92C4-92381672460A}" srcOrd="0" destOrd="0" parTransId="{B5DE7FC0-4CBB-42FE-BCCB-7A7586608D03}" sibTransId="{B317F1C4-7441-4CA8-9645-EA499CF06E6D}"/>
    <dgm:cxn modelId="{6D616C73-4F79-4DE1-AF95-F1BB9F7AE2EE}" type="presOf" srcId="{F7D2B2D7-C33A-4400-8FBE-9A71B522286B}" destId="{735960B7-A7D1-42D2-BE09-898D54742A41}" srcOrd="0" destOrd="0" presId="urn:microsoft.com/office/officeart/2005/8/layout/lProcess2"/>
    <dgm:cxn modelId="{1D794456-D132-4062-87D2-93C3B7CF16E4}" type="presOf" srcId="{84C827E2-E498-4A4B-93C6-480AEBA3A405}" destId="{49D686BF-9382-40DD-B6F1-B424B1EF84BB}" srcOrd="0" destOrd="0" presId="urn:microsoft.com/office/officeart/2005/8/layout/lProcess2"/>
    <dgm:cxn modelId="{568B7578-980B-40B1-9E9A-4DE688F6AF6B}" type="presOf" srcId="{F945FC60-607E-461A-9D2A-0EB522C97175}" destId="{45565CD4-3211-486D-A55A-C88DE8272885}" srcOrd="0" destOrd="0" presId="urn:microsoft.com/office/officeart/2005/8/layout/lProcess2"/>
    <dgm:cxn modelId="{DA09A68C-703E-4007-B774-04ABD2FD9A28}" type="presOf" srcId="{84C827E2-E498-4A4B-93C6-480AEBA3A405}" destId="{EC0BA336-DFFB-4E99-B06B-1CF0E4A68F38}" srcOrd="1" destOrd="0" presId="urn:microsoft.com/office/officeart/2005/8/layout/lProcess2"/>
    <dgm:cxn modelId="{E9F8059B-C39C-4C78-927B-89C124008A69}" srcId="{84C827E2-E498-4A4B-93C6-480AEBA3A405}" destId="{15A74419-0DFF-42C9-BA28-A1F7ED97B6F9}" srcOrd="0" destOrd="0" parTransId="{C425E2E2-DD18-4633-BDE7-CB693465EE28}" sibTransId="{5384F4B4-B243-43DC-A908-B25EB4A57F11}"/>
    <dgm:cxn modelId="{3C0506AC-474E-4C23-874E-D5FD6D83EF5C}" type="presOf" srcId="{785E382A-2097-4727-92C4-92381672460A}" destId="{59DF2FC2-E988-4904-850D-C0518FFEFB2A}" srcOrd="0" destOrd="0" presId="urn:microsoft.com/office/officeart/2005/8/layout/lProcess2"/>
    <dgm:cxn modelId="{5845A2BE-762A-4413-B829-C7D88162C215}" type="presOf" srcId="{69D9E035-2BCA-466D-A5BC-5AE77C59CD9F}" destId="{186C7A2D-2CA9-426E-9CDE-FD28ADABF072}" srcOrd="0" destOrd="0" presId="urn:microsoft.com/office/officeart/2005/8/layout/lProcess2"/>
    <dgm:cxn modelId="{C5A759DA-84C6-4343-9E3D-0F0E168D616F}" srcId="{84C827E2-E498-4A4B-93C6-480AEBA3A405}" destId="{F7D2B2D7-C33A-4400-8FBE-9A71B522286B}" srcOrd="1" destOrd="0" parTransId="{FD564870-1F43-419B-8CAA-E76F99CBD42F}" sibTransId="{F142C8EC-85E4-4DFA-BD10-1D12B9B90A36}"/>
    <dgm:cxn modelId="{65945DEC-910A-4B68-A021-EE46CBEAED78}" srcId="{84C827E2-E498-4A4B-93C6-480AEBA3A405}" destId="{69D9E035-2BCA-466D-A5BC-5AE77C59CD9F}" srcOrd="2" destOrd="0" parTransId="{01F02750-4459-46D6-B857-DD7DC30B6CAD}" sibTransId="{839694A4-6948-4BF7-8A4B-A60E420AC353}"/>
    <dgm:cxn modelId="{B44AF50C-0FCE-4D86-9109-23A347F594E9}" type="presParOf" srcId="{47199F8E-2680-4DFD-A328-84077F4902E2}" destId="{20AEB8BF-8271-404F-9741-359BAE1FD7CC}" srcOrd="0" destOrd="0" presId="urn:microsoft.com/office/officeart/2005/8/layout/lProcess2"/>
    <dgm:cxn modelId="{8FF78877-3E42-42BA-8B18-F1E87DCF1B4E}" type="presParOf" srcId="{20AEB8BF-8271-404F-9741-359BAE1FD7CC}" destId="{45565CD4-3211-486D-A55A-C88DE8272885}" srcOrd="0" destOrd="0" presId="urn:microsoft.com/office/officeart/2005/8/layout/lProcess2"/>
    <dgm:cxn modelId="{32F37B03-0B99-443E-9435-85CA6DF28F9D}" type="presParOf" srcId="{20AEB8BF-8271-404F-9741-359BAE1FD7CC}" destId="{3143D82C-D9B9-42CE-B642-6EA09D73B3A8}" srcOrd="1" destOrd="0" presId="urn:microsoft.com/office/officeart/2005/8/layout/lProcess2"/>
    <dgm:cxn modelId="{EF291401-2B39-456A-BE72-B618EA939163}" type="presParOf" srcId="{20AEB8BF-8271-404F-9741-359BAE1FD7CC}" destId="{C42A7626-FC95-4751-9BB6-E053E5229359}" srcOrd="2" destOrd="0" presId="urn:microsoft.com/office/officeart/2005/8/layout/lProcess2"/>
    <dgm:cxn modelId="{3180A4DC-4F8A-49CC-9854-9B9EFF66B9D0}" type="presParOf" srcId="{C42A7626-FC95-4751-9BB6-E053E5229359}" destId="{91E261CD-E0DE-4131-936E-4E420396A132}" srcOrd="0" destOrd="0" presId="urn:microsoft.com/office/officeart/2005/8/layout/lProcess2"/>
    <dgm:cxn modelId="{1BE4008D-6FD2-4CD7-80D8-F598EB56420E}" type="presParOf" srcId="{91E261CD-E0DE-4131-936E-4E420396A132}" destId="{59DF2FC2-E988-4904-850D-C0518FFEFB2A}" srcOrd="0" destOrd="0" presId="urn:microsoft.com/office/officeart/2005/8/layout/lProcess2"/>
    <dgm:cxn modelId="{F8A22F90-A0C0-45A9-9E8A-CBB44346E71C}" type="presParOf" srcId="{47199F8E-2680-4DFD-A328-84077F4902E2}" destId="{FA3DBCDE-1572-4D6B-9393-4D0B55AF1CC0}" srcOrd="1" destOrd="0" presId="urn:microsoft.com/office/officeart/2005/8/layout/lProcess2"/>
    <dgm:cxn modelId="{EA2B0C38-8C53-491E-8921-2B11A9B90B56}" type="presParOf" srcId="{47199F8E-2680-4DFD-A328-84077F4902E2}" destId="{F9015D92-05A0-4751-9080-4E84C4E5A3E0}" srcOrd="2" destOrd="0" presId="urn:microsoft.com/office/officeart/2005/8/layout/lProcess2"/>
    <dgm:cxn modelId="{40BFF200-B1DF-4127-934F-7D4F631E2A4A}" type="presParOf" srcId="{F9015D92-05A0-4751-9080-4E84C4E5A3E0}" destId="{49D686BF-9382-40DD-B6F1-B424B1EF84BB}" srcOrd="0" destOrd="0" presId="urn:microsoft.com/office/officeart/2005/8/layout/lProcess2"/>
    <dgm:cxn modelId="{504F1AB7-F302-4979-B5FA-76ADC5AE1E4C}" type="presParOf" srcId="{F9015D92-05A0-4751-9080-4E84C4E5A3E0}" destId="{EC0BA336-DFFB-4E99-B06B-1CF0E4A68F38}" srcOrd="1" destOrd="0" presId="urn:microsoft.com/office/officeart/2005/8/layout/lProcess2"/>
    <dgm:cxn modelId="{484B7FD5-AA3F-4CEC-81F2-2F0DCA5C09CA}" type="presParOf" srcId="{F9015D92-05A0-4751-9080-4E84C4E5A3E0}" destId="{59A3188A-9DCB-45EC-B563-C7803CCA30BB}" srcOrd="2" destOrd="0" presId="urn:microsoft.com/office/officeart/2005/8/layout/lProcess2"/>
    <dgm:cxn modelId="{B68EAE9B-36D3-4DA9-937D-437761F2460C}" type="presParOf" srcId="{59A3188A-9DCB-45EC-B563-C7803CCA30BB}" destId="{150B7BA9-5E55-4E2D-BF03-EF3C0D8773C2}" srcOrd="0" destOrd="0" presId="urn:microsoft.com/office/officeart/2005/8/layout/lProcess2"/>
    <dgm:cxn modelId="{C47A14EC-2712-47A4-8625-8F38760FF59C}" type="presParOf" srcId="{150B7BA9-5E55-4E2D-BF03-EF3C0D8773C2}" destId="{746D87D4-A2BE-4A37-8549-1DADE4B60C16}" srcOrd="0" destOrd="0" presId="urn:microsoft.com/office/officeart/2005/8/layout/lProcess2"/>
    <dgm:cxn modelId="{468D2D38-6B1D-4567-946A-1B50B7F990CA}" type="presParOf" srcId="{150B7BA9-5E55-4E2D-BF03-EF3C0D8773C2}" destId="{B1692EDB-2437-44FF-BC28-81CE3EEE42FE}" srcOrd="1" destOrd="0" presId="urn:microsoft.com/office/officeart/2005/8/layout/lProcess2"/>
    <dgm:cxn modelId="{71D18530-BDCD-4F21-A351-157CB9723526}" type="presParOf" srcId="{150B7BA9-5E55-4E2D-BF03-EF3C0D8773C2}" destId="{735960B7-A7D1-42D2-BE09-898D54742A41}" srcOrd="2" destOrd="0" presId="urn:microsoft.com/office/officeart/2005/8/layout/lProcess2"/>
    <dgm:cxn modelId="{6EE6F913-01EE-4674-B2C6-4C2F7FBD456E}" type="presParOf" srcId="{150B7BA9-5E55-4E2D-BF03-EF3C0D8773C2}" destId="{B0D2DB9D-7013-440A-A2C7-D23E8E85480C}" srcOrd="3" destOrd="0" presId="urn:microsoft.com/office/officeart/2005/8/layout/lProcess2"/>
    <dgm:cxn modelId="{C23E2D9A-C098-434F-B567-1CC86CCDA1EA}" type="presParOf" srcId="{150B7BA9-5E55-4E2D-BF03-EF3C0D8773C2}" destId="{186C7A2D-2CA9-426E-9CDE-FD28ADABF07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CE4A-0928-4FFC-879E-7298858DA040}">
      <dsp:nvSpPr>
        <dsp:cNvPr id="0" name=""/>
        <dsp:cNvSpPr/>
      </dsp:nvSpPr>
      <dsp:spPr>
        <a:xfrm>
          <a:off x="3213" y="394159"/>
          <a:ext cx="3915654" cy="1566261"/>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latin typeface="Arial" panose="020B0604020202020204" pitchFamily="34" charset="0"/>
              <a:ea typeface="Cambria" panose="02040503050406030204" pitchFamily="18" charset="0"/>
              <a:cs typeface="Arial" panose="020B0604020202020204" pitchFamily="34" charset="0"/>
            </a:rPr>
            <a:t>El cacao e</a:t>
          </a:r>
          <a:r>
            <a:rPr lang="es-ES" sz="1700" kern="1200" dirty="0">
              <a:solidFill>
                <a:schemeClr val="tx1"/>
              </a:solidFill>
              <a:latin typeface="Arial" panose="020B0604020202020204" pitchFamily="34" charset="0"/>
              <a:cs typeface="Arial" panose="020B0604020202020204" pitchFamily="34" charset="0"/>
            </a:rPr>
            <a:t>n el Ecuador este cultivo es de vital importancia ya que es catalogado como un gran motivador económico</a:t>
          </a:r>
          <a:endParaRPr lang="es-EC" sz="1700" kern="1200" dirty="0">
            <a:solidFill>
              <a:schemeClr val="tx1"/>
            </a:solidFill>
            <a:latin typeface="Arial" panose="020B0604020202020204" pitchFamily="34" charset="0"/>
            <a:ea typeface="Cambria" panose="02040503050406030204" pitchFamily="18" charset="0"/>
            <a:cs typeface="Arial" panose="020B0604020202020204" pitchFamily="34" charset="0"/>
          </a:endParaRPr>
        </a:p>
      </dsp:txBody>
      <dsp:txXfrm>
        <a:off x="786344" y="394159"/>
        <a:ext cx="2349393" cy="1566261"/>
      </dsp:txXfrm>
    </dsp:sp>
    <dsp:sp modelId="{07263139-839A-470C-9889-F9C1B08B2AD1}">
      <dsp:nvSpPr>
        <dsp:cNvPr id="0" name=""/>
        <dsp:cNvSpPr/>
      </dsp:nvSpPr>
      <dsp:spPr>
        <a:xfrm>
          <a:off x="3527302" y="394159"/>
          <a:ext cx="3915654" cy="1566261"/>
        </a:xfrm>
        <a:prstGeom prst="chevron">
          <a:avLst/>
        </a:prstGeom>
        <a:solidFill>
          <a:schemeClr val="accent5">
            <a:hueOff val="-419932"/>
            <a:satOff val="22824"/>
            <a:lumOff val="-4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latin typeface="Arial" panose="020B0604020202020204" pitchFamily="34" charset="0"/>
              <a:cs typeface="Arial" panose="020B0604020202020204" pitchFamily="34" charset="0"/>
            </a:rPr>
            <a:t>Las labores </a:t>
          </a:r>
          <a:r>
            <a:rPr lang="es-ES" sz="1700" kern="1200" dirty="0" err="1">
              <a:solidFill>
                <a:schemeClr val="tx1"/>
              </a:solidFill>
              <a:latin typeface="Arial" panose="020B0604020202020204" pitchFamily="34" charset="0"/>
              <a:cs typeface="Arial" panose="020B0604020202020204" pitchFamily="34" charset="0"/>
            </a:rPr>
            <a:t>poscosecha</a:t>
          </a:r>
          <a:r>
            <a:rPr lang="es-ES" sz="1700" kern="1200" dirty="0">
              <a:solidFill>
                <a:schemeClr val="tx1"/>
              </a:solidFill>
              <a:latin typeface="Arial" panose="020B0604020202020204" pitchFamily="34" charset="0"/>
              <a:cs typeface="Arial" panose="020B0604020202020204" pitchFamily="34" charset="0"/>
            </a:rPr>
            <a:t> del cacao infieren directamente en las características organolépticas</a:t>
          </a:r>
          <a:endParaRPr lang="es-EC" sz="1700" kern="1200" dirty="0">
            <a:solidFill>
              <a:schemeClr val="tx1"/>
            </a:solidFill>
            <a:latin typeface="Arial" panose="020B0604020202020204" pitchFamily="34" charset="0"/>
            <a:ea typeface="Cambria" panose="02040503050406030204" pitchFamily="18" charset="0"/>
            <a:cs typeface="Arial" panose="020B0604020202020204" pitchFamily="34" charset="0"/>
          </a:endParaRPr>
        </a:p>
      </dsp:txBody>
      <dsp:txXfrm>
        <a:off x="4310433" y="394159"/>
        <a:ext cx="2349393" cy="1566261"/>
      </dsp:txXfrm>
    </dsp:sp>
    <dsp:sp modelId="{FA0957FD-4F13-4C3A-8E64-FBA65C9D1C1A}">
      <dsp:nvSpPr>
        <dsp:cNvPr id="0" name=""/>
        <dsp:cNvSpPr/>
      </dsp:nvSpPr>
      <dsp:spPr>
        <a:xfrm>
          <a:off x="7051391" y="394159"/>
          <a:ext cx="3915654" cy="1566261"/>
        </a:xfrm>
        <a:prstGeom prst="chevron">
          <a:avLst/>
        </a:prstGeom>
        <a:solidFill>
          <a:schemeClr val="accent5">
            <a:hueOff val="-839865"/>
            <a:satOff val="45647"/>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latin typeface="Arial" panose="020B0604020202020204" pitchFamily="34" charset="0"/>
              <a:cs typeface="Arial" panose="020B0604020202020204" pitchFamily="34" charset="0"/>
            </a:rPr>
            <a:t>La baja productividad y falta de industrialización de subproductos de cacao, conlleva a una pérdida económica</a:t>
          </a:r>
          <a:endParaRPr lang="es-EC" sz="1700" kern="1200" dirty="0">
            <a:solidFill>
              <a:schemeClr val="tx1"/>
            </a:solidFill>
            <a:latin typeface="Arial" panose="020B0604020202020204" pitchFamily="34" charset="0"/>
            <a:ea typeface="Cambria" panose="02040503050406030204" pitchFamily="18" charset="0"/>
            <a:cs typeface="Arial" panose="020B0604020202020204" pitchFamily="34" charset="0"/>
          </a:endParaRPr>
        </a:p>
      </dsp:txBody>
      <dsp:txXfrm>
        <a:off x="7834522" y="394159"/>
        <a:ext cx="2349393" cy="1566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CE4A-0928-4FFC-879E-7298858DA040}">
      <dsp:nvSpPr>
        <dsp:cNvPr id="0" name=""/>
        <dsp:cNvSpPr/>
      </dsp:nvSpPr>
      <dsp:spPr>
        <a:xfrm>
          <a:off x="6639" y="277801"/>
          <a:ext cx="3968917" cy="1587567"/>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latin typeface="Arial" panose="020B0604020202020204" pitchFamily="34" charset="0"/>
              <a:cs typeface="Arial" panose="020B0604020202020204" pitchFamily="34" charset="0"/>
            </a:rPr>
            <a:t>Es por ello que una alternativa para generar un valor agregado es mediante el licor de cacao</a:t>
          </a:r>
          <a:endParaRPr lang="es-EC" sz="1900" kern="1200" dirty="0">
            <a:solidFill>
              <a:schemeClr val="tx1"/>
            </a:solidFill>
            <a:latin typeface="Arial" panose="020B0604020202020204" pitchFamily="34" charset="0"/>
            <a:ea typeface="Cambria" panose="02040503050406030204" pitchFamily="18" charset="0"/>
            <a:cs typeface="Arial" panose="020B0604020202020204" pitchFamily="34" charset="0"/>
          </a:endParaRPr>
        </a:p>
      </dsp:txBody>
      <dsp:txXfrm>
        <a:off x="800423" y="277801"/>
        <a:ext cx="2381350" cy="1587567"/>
      </dsp:txXfrm>
    </dsp:sp>
    <dsp:sp modelId="{07263139-839A-470C-9889-F9C1B08B2AD1}">
      <dsp:nvSpPr>
        <dsp:cNvPr id="0" name=""/>
        <dsp:cNvSpPr/>
      </dsp:nvSpPr>
      <dsp:spPr>
        <a:xfrm>
          <a:off x="3578665" y="277801"/>
          <a:ext cx="3968917" cy="1587567"/>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latin typeface="Arial" panose="020B0604020202020204" pitchFamily="34" charset="0"/>
              <a:cs typeface="Arial" panose="020B0604020202020204" pitchFamily="34" charset="0"/>
            </a:rPr>
            <a:t>Esta pasta es la base fundamental para la elaboración de distintos derivados de cacao</a:t>
          </a:r>
          <a:endParaRPr lang="es-EC" sz="1900" kern="1200" dirty="0">
            <a:solidFill>
              <a:schemeClr val="tx1"/>
            </a:solidFill>
            <a:latin typeface="Arial" panose="020B0604020202020204" pitchFamily="34" charset="0"/>
            <a:ea typeface="Cambria" panose="02040503050406030204" pitchFamily="18" charset="0"/>
            <a:cs typeface="Arial" panose="020B0604020202020204" pitchFamily="34" charset="0"/>
          </a:endParaRPr>
        </a:p>
      </dsp:txBody>
      <dsp:txXfrm>
        <a:off x="4372449" y="277801"/>
        <a:ext cx="2381350" cy="1587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65CD4-3211-486D-A55A-C88DE8272885}">
      <dsp:nvSpPr>
        <dsp:cNvPr id="0" name=""/>
        <dsp:cNvSpPr/>
      </dsp:nvSpPr>
      <dsp:spPr>
        <a:xfrm>
          <a:off x="150383" y="0"/>
          <a:ext cx="4294573" cy="44083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solidFill>
                <a:schemeClr val="tx1"/>
              </a:solidFill>
              <a:latin typeface="Arial" panose="020B0604020202020204" pitchFamily="34" charset="0"/>
              <a:cs typeface="Arial" panose="020B0604020202020204" pitchFamily="34" charset="0"/>
            </a:rPr>
            <a:t>Objetivo General</a:t>
          </a:r>
        </a:p>
      </dsp:txBody>
      <dsp:txXfrm>
        <a:off x="150383" y="0"/>
        <a:ext cx="4294573" cy="1322516"/>
      </dsp:txXfrm>
    </dsp:sp>
    <dsp:sp modelId="{59DF2FC2-E988-4904-850D-C0518FFEFB2A}">
      <dsp:nvSpPr>
        <dsp:cNvPr id="0" name=""/>
        <dsp:cNvSpPr/>
      </dsp:nvSpPr>
      <dsp:spPr>
        <a:xfrm>
          <a:off x="161125" y="1537854"/>
          <a:ext cx="3987425" cy="243477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panose="020B0604020202020204" pitchFamily="34" charset="0"/>
              <a:cs typeface="Arial" panose="020B0604020202020204" pitchFamily="34" charset="0"/>
            </a:rPr>
            <a:t>Caracterizar el licor de dos variedades de cacao CCN– 51 y Nacional (</a:t>
          </a:r>
          <a:r>
            <a:rPr lang="es-ES" sz="1600" i="1" kern="1200">
              <a:solidFill>
                <a:schemeClr val="tx1"/>
              </a:solidFill>
              <a:latin typeface="Arial" panose="020B0604020202020204" pitchFamily="34" charset="0"/>
              <a:cs typeface="Arial" panose="020B0604020202020204" pitchFamily="34" charset="0"/>
            </a:rPr>
            <a:t>Theobroma cacao L</a:t>
          </a:r>
          <a:r>
            <a:rPr lang="es-ES" sz="1600" kern="1200">
              <a:solidFill>
                <a:schemeClr val="tx1"/>
              </a:solidFill>
              <a:latin typeface="Arial" panose="020B0604020202020204" pitchFamily="34" charset="0"/>
              <a:cs typeface="Arial" panose="020B0604020202020204" pitchFamily="34" charset="0"/>
            </a:rPr>
            <a:t>.), considerando manejo poscosecha y las zonas de influencia de la universidad de las Fuerzas Armadas ESPE.</a:t>
          </a:r>
          <a:endParaRPr lang="es-EC" sz="1600" b="1" kern="1200" dirty="0">
            <a:solidFill>
              <a:schemeClr val="tx1"/>
            </a:solidFill>
            <a:latin typeface="Arial" panose="020B0604020202020204" pitchFamily="34" charset="0"/>
            <a:cs typeface="Arial" panose="020B0604020202020204" pitchFamily="34" charset="0"/>
          </a:endParaRPr>
        </a:p>
      </dsp:txBody>
      <dsp:txXfrm>
        <a:off x="232437" y="1609166"/>
        <a:ext cx="3844801" cy="2292150"/>
      </dsp:txXfrm>
    </dsp:sp>
    <dsp:sp modelId="{49D686BF-9382-40DD-B6F1-B424B1EF84BB}">
      <dsp:nvSpPr>
        <dsp:cNvPr id="0" name=""/>
        <dsp:cNvSpPr/>
      </dsp:nvSpPr>
      <dsp:spPr>
        <a:xfrm>
          <a:off x="4760155" y="0"/>
          <a:ext cx="6052190" cy="44083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a:solidFill>
                <a:schemeClr val="tx1"/>
              </a:solidFill>
              <a:latin typeface="Arial" panose="020B0604020202020204" pitchFamily="34" charset="0"/>
              <a:cs typeface="Arial" panose="020B0604020202020204" pitchFamily="34" charset="0"/>
            </a:rPr>
            <a:t>Objetivos específicos </a:t>
          </a:r>
          <a:endParaRPr lang="es-EC" sz="2400" b="1" kern="1200" dirty="0">
            <a:solidFill>
              <a:schemeClr val="tx1"/>
            </a:solidFill>
            <a:latin typeface="Arial" panose="020B0604020202020204" pitchFamily="34" charset="0"/>
            <a:cs typeface="Arial" panose="020B0604020202020204" pitchFamily="34" charset="0"/>
          </a:endParaRPr>
        </a:p>
      </dsp:txBody>
      <dsp:txXfrm>
        <a:off x="4760155" y="0"/>
        <a:ext cx="6052190" cy="1322516"/>
      </dsp:txXfrm>
    </dsp:sp>
    <dsp:sp modelId="{746D87D4-A2BE-4A37-8549-1DADE4B60C16}">
      <dsp:nvSpPr>
        <dsp:cNvPr id="0" name=""/>
        <dsp:cNvSpPr/>
      </dsp:nvSpPr>
      <dsp:spPr>
        <a:xfrm>
          <a:off x="5361258" y="1322892"/>
          <a:ext cx="4841752" cy="866071"/>
        </a:xfrm>
        <a:prstGeom prst="roundRect">
          <a:avLst>
            <a:gd name="adj" fmla="val 10000"/>
          </a:avLst>
        </a:prstGeom>
        <a:solidFill>
          <a:schemeClr val="accent3">
            <a:hueOff val="350959"/>
            <a:satOff val="5126"/>
            <a:lumOff val="-3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Arial" panose="020B0604020202020204" pitchFamily="34" charset="0"/>
              <a:cs typeface="Arial" panose="020B0604020202020204" pitchFamily="34" charset="0"/>
            </a:rPr>
            <a:t>Estudiar las propiedades bromatológicas de dos variedades de cacao (Nacional y CCN – 51) y su influencia en la obtención de licor.</a:t>
          </a:r>
          <a:endParaRPr lang="es-EC" sz="1600" kern="1200" dirty="0">
            <a:solidFill>
              <a:schemeClr val="tx1"/>
            </a:solidFill>
            <a:latin typeface="Arial" panose="020B0604020202020204" pitchFamily="34" charset="0"/>
            <a:cs typeface="Arial" panose="020B0604020202020204" pitchFamily="34" charset="0"/>
          </a:endParaRPr>
        </a:p>
      </dsp:txBody>
      <dsp:txXfrm>
        <a:off x="5386624" y="1348258"/>
        <a:ext cx="4791020" cy="815339"/>
      </dsp:txXfrm>
    </dsp:sp>
    <dsp:sp modelId="{735960B7-A7D1-42D2-BE09-898D54742A41}">
      <dsp:nvSpPr>
        <dsp:cNvPr id="0" name=""/>
        <dsp:cNvSpPr/>
      </dsp:nvSpPr>
      <dsp:spPr>
        <a:xfrm>
          <a:off x="5361258" y="2322206"/>
          <a:ext cx="4841752" cy="866071"/>
        </a:xfrm>
        <a:prstGeom prst="roundRect">
          <a:avLst>
            <a:gd name="adj" fmla="val 10000"/>
          </a:avLst>
        </a:prstGeom>
        <a:solidFill>
          <a:schemeClr val="accent3">
            <a:hueOff val="701918"/>
            <a:satOff val="10252"/>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Arial" panose="020B0604020202020204" pitchFamily="34" charset="0"/>
              <a:cs typeface="Arial" panose="020B0604020202020204" pitchFamily="34" charset="0"/>
            </a:rPr>
            <a:t>Determinar las propiedades organolépticas del licor de cacao de dos variedades Nacional y CCN – 51, sometidas a dos formas de fermentación ( Cascada y controlada). </a:t>
          </a:r>
          <a:endParaRPr lang="es-EC" sz="1600" kern="1200" dirty="0">
            <a:solidFill>
              <a:schemeClr val="tx1"/>
            </a:solidFill>
            <a:latin typeface="Arial" panose="020B0604020202020204" pitchFamily="34" charset="0"/>
            <a:cs typeface="Arial" panose="020B0604020202020204" pitchFamily="34" charset="0"/>
          </a:endParaRPr>
        </a:p>
      </dsp:txBody>
      <dsp:txXfrm>
        <a:off x="5386624" y="2347572"/>
        <a:ext cx="4791020" cy="815339"/>
      </dsp:txXfrm>
    </dsp:sp>
    <dsp:sp modelId="{186C7A2D-2CA9-426E-9CDE-FD28ADABF072}">
      <dsp:nvSpPr>
        <dsp:cNvPr id="0" name=""/>
        <dsp:cNvSpPr/>
      </dsp:nvSpPr>
      <dsp:spPr>
        <a:xfrm>
          <a:off x="5361258" y="3321519"/>
          <a:ext cx="4841752" cy="866071"/>
        </a:xfrm>
        <a:prstGeom prst="roundRect">
          <a:avLst>
            <a:gd name="adj" fmla="val 10000"/>
          </a:avLst>
        </a:prstGeom>
        <a:solidFill>
          <a:schemeClr val="accent3">
            <a:hueOff val="1052877"/>
            <a:satOff val="15378"/>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Arial" panose="020B0604020202020204" pitchFamily="34" charset="0"/>
              <a:cs typeface="Arial" panose="020B0604020202020204" pitchFamily="34" charset="0"/>
            </a:rPr>
            <a:t>Analizar las características del licor de cacao mediante los parámetros de análisis sensorial.</a:t>
          </a:r>
          <a:endParaRPr lang="es-EC" sz="1600" kern="1200" dirty="0">
            <a:solidFill>
              <a:schemeClr val="tx1"/>
            </a:solidFill>
            <a:latin typeface="Arial" panose="020B0604020202020204" pitchFamily="34" charset="0"/>
            <a:cs typeface="Arial" panose="020B0604020202020204" pitchFamily="34" charset="0"/>
          </a:endParaRPr>
        </a:p>
      </dsp:txBody>
      <dsp:txXfrm>
        <a:off x="5386624" y="3346885"/>
        <a:ext cx="4791020" cy="8153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9B85D1-D79C-491A-92B7-AE203255010B}" type="datetimeFigureOut">
              <a:rPr lang="es-EC" smtClean="0"/>
              <a:t>3/9/2021</a:t>
            </a:fld>
            <a:endParaRPr lang="es-EC"/>
          </a:p>
        </p:txBody>
      </p:sp>
      <p:sp>
        <p:nvSpPr>
          <p:cNvPr id="5" name="Footer Placeholder 4"/>
          <p:cNvSpPr>
            <a:spLocks noGrp="1"/>
          </p:cNvSpPr>
          <p:nvPr>
            <p:ph type="ftr" sz="quarter" idx="11"/>
          </p:nvPr>
        </p:nvSpPr>
        <p:spPr>
          <a:xfrm>
            <a:off x="1127124" y="329307"/>
            <a:ext cx="5943668" cy="309201"/>
          </a:xfrm>
        </p:spPr>
        <p:txBody>
          <a:bodyPr/>
          <a:lstStyle/>
          <a:p>
            <a:endParaRPr lang="es-EC"/>
          </a:p>
        </p:txBody>
      </p:sp>
      <p:sp>
        <p:nvSpPr>
          <p:cNvPr id="6" name="Slide Number Placeholder 5"/>
          <p:cNvSpPr>
            <a:spLocks noGrp="1"/>
          </p:cNvSpPr>
          <p:nvPr>
            <p:ph type="sldNum" sz="quarter" idx="12"/>
          </p:nvPr>
        </p:nvSpPr>
        <p:spPr>
          <a:xfrm>
            <a:off x="9924392" y="134930"/>
            <a:ext cx="811019" cy="503578"/>
          </a:xfrm>
        </p:spPr>
        <p:txBody>
          <a:bodyPr/>
          <a:lstStyle/>
          <a:p>
            <a:fld id="{8E805A22-F3D2-497C-985D-2C0AD456A8B6}" type="slidenum">
              <a:rPr lang="es-EC" smtClean="0"/>
              <a:t>‹Nº›</a:t>
            </a:fld>
            <a:endParaRPr lang="es-EC"/>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7118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9B85D1-D79C-491A-92B7-AE203255010B}" type="datetimeFigureOut">
              <a:rPr lang="es-EC" smtClean="0"/>
              <a:t>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805A22-F3D2-497C-985D-2C0AD456A8B6}" type="slidenum">
              <a:rPr lang="es-EC" smtClean="0"/>
              <a:t>‹Nº›</a:t>
            </a:fld>
            <a:endParaRPr lang="es-EC"/>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8006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9B85D1-D79C-491A-92B7-AE203255010B}" type="datetimeFigureOut">
              <a:rPr lang="es-EC" smtClean="0"/>
              <a:t>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805A22-F3D2-497C-985D-2C0AD456A8B6}" type="slidenum">
              <a:rPr lang="es-EC" smtClean="0"/>
              <a:t>‹Nº›</a:t>
            </a:fld>
            <a:endParaRPr lang="es-EC"/>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91307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sz="1200"/>
            </a:lvl1pPr>
          </a:lstStyle>
          <a:p>
            <a:fld id="{CB9B85D1-D79C-491A-92B7-AE203255010B}" type="datetimeFigureOut">
              <a:rPr lang="es-EC" smtClean="0"/>
              <a:t>3/9/2021</a:t>
            </a:fld>
            <a:endParaRPr lang="es-EC"/>
          </a:p>
        </p:txBody>
      </p:sp>
      <p:sp>
        <p:nvSpPr>
          <p:cNvPr id="5" name="Footer Placeholder 4"/>
          <p:cNvSpPr>
            <a:spLocks noGrp="1"/>
          </p:cNvSpPr>
          <p:nvPr>
            <p:ph type="ftr" sz="quarter" idx="11"/>
          </p:nvPr>
        </p:nvSpPr>
        <p:spPr/>
        <p:txBody>
          <a:bodyPr/>
          <a:lstStyle>
            <a:lvl1pPr>
              <a:defRPr sz="1200"/>
            </a:lvl1pPr>
          </a:lstStyle>
          <a:p>
            <a:endParaRPr lang="es-EC"/>
          </a:p>
        </p:txBody>
      </p:sp>
      <p:sp>
        <p:nvSpPr>
          <p:cNvPr id="6" name="Slide Number Placeholder 5"/>
          <p:cNvSpPr>
            <a:spLocks noGrp="1"/>
          </p:cNvSpPr>
          <p:nvPr>
            <p:ph type="sldNum" sz="quarter" idx="12"/>
          </p:nvPr>
        </p:nvSpPr>
        <p:spPr/>
        <p:txBody>
          <a:bodyPr/>
          <a:lstStyle/>
          <a:p>
            <a:fld id="{8E805A22-F3D2-497C-985D-2C0AD456A8B6}" type="slidenum">
              <a:rPr lang="es-EC" smtClean="0"/>
              <a:t>‹Nº›</a:t>
            </a:fld>
            <a:endParaRPr lang="es-EC"/>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7286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B9B85D1-D79C-491A-92B7-AE203255010B}" type="datetimeFigureOut">
              <a:rPr lang="es-EC" smtClean="0"/>
              <a:t>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805A22-F3D2-497C-985D-2C0AD456A8B6}" type="slidenum">
              <a:rPr lang="es-EC" smtClean="0"/>
              <a:t>‹Nº›</a:t>
            </a:fld>
            <a:endParaRPr lang="es-EC"/>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7710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B9B85D1-D79C-491A-92B7-AE203255010B}" type="datetimeFigureOut">
              <a:rPr lang="es-EC" smtClean="0"/>
              <a:t>3/9/2021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E805A22-F3D2-497C-985D-2C0AD456A8B6}" type="slidenum">
              <a:rPr lang="es-EC" smtClean="0"/>
              <a:t>‹Nº›</a:t>
            </a:fld>
            <a:endParaRPr lang="es-EC"/>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6413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9166" y="2974448"/>
            <a:ext cx="4645152" cy="24938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94337" y="2971669"/>
            <a:ext cx="4645152" cy="248719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B9B85D1-D79C-491A-92B7-AE203255010B}" type="datetimeFigureOut">
              <a:rPr lang="es-EC" smtClean="0"/>
              <a:t>3/9/2021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E805A22-F3D2-497C-985D-2C0AD456A8B6}" type="slidenum">
              <a:rPr lang="es-EC" smtClean="0"/>
              <a:t>‹Nº›</a:t>
            </a:fld>
            <a:endParaRPr lang="es-EC"/>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5411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B9B85D1-D79C-491A-92B7-AE203255010B}" type="datetimeFigureOut">
              <a:rPr lang="es-EC" smtClean="0"/>
              <a:t>3/9/2021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E805A22-F3D2-497C-985D-2C0AD456A8B6}" type="slidenum">
              <a:rPr lang="es-EC" smtClean="0"/>
              <a:t>‹Nº›</a:t>
            </a:fld>
            <a:endParaRPr lang="es-EC"/>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0546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85D1-D79C-491A-92B7-AE203255010B}" type="datetimeFigureOut">
              <a:rPr lang="es-EC" smtClean="0"/>
              <a:t>3/9/2021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E805A22-F3D2-497C-985D-2C0AD456A8B6}" type="slidenum">
              <a:rPr lang="es-EC" smtClean="0"/>
              <a:t>‹Nº›</a:t>
            </a:fld>
            <a:endParaRPr lang="es-EC"/>
          </a:p>
        </p:txBody>
      </p:sp>
    </p:spTree>
    <p:extLst>
      <p:ext uri="{BB962C8B-B14F-4D97-AF65-F5344CB8AC3E}">
        <p14:creationId xmlns:p14="http://schemas.microsoft.com/office/powerpoint/2010/main" val="8176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9B85D1-D79C-491A-92B7-AE203255010B}" type="datetimeFigureOut">
              <a:rPr lang="es-EC" smtClean="0"/>
              <a:t>3/9/2021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E805A22-F3D2-497C-985D-2C0AD456A8B6}" type="slidenum">
              <a:rPr lang="es-EC" smtClean="0"/>
              <a:t>‹Nº›</a:t>
            </a:fld>
            <a:endParaRPr lang="es-EC"/>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4622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CB9B85D1-D79C-491A-92B7-AE203255010B}" type="datetimeFigureOut">
              <a:rPr lang="es-EC" smtClean="0"/>
              <a:t>3/9/2021</a:t>
            </a:fld>
            <a:endParaRPr lang="es-EC"/>
          </a:p>
        </p:txBody>
      </p:sp>
      <p:sp>
        <p:nvSpPr>
          <p:cNvPr id="6" name="Footer Placeholder 5"/>
          <p:cNvSpPr>
            <a:spLocks noGrp="1"/>
          </p:cNvSpPr>
          <p:nvPr>
            <p:ph type="ftr" sz="quarter" idx="11"/>
          </p:nvPr>
        </p:nvSpPr>
        <p:spPr>
          <a:xfrm>
            <a:off x="1125300" y="318640"/>
            <a:ext cx="4877818" cy="320931"/>
          </a:xfrm>
        </p:spPr>
        <p:txBody>
          <a:bodyPr/>
          <a:lstStyle/>
          <a:p>
            <a:endParaRPr lang="es-EC"/>
          </a:p>
        </p:txBody>
      </p:sp>
      <p:sp>
        <p:nvSpPr>
          <p:cNvPr id="7" name="Slide Number Placeholder 6"/>
          <p:cNvSpPr>
            <a:spLocks noGrp="1"/>
          </p:cNvSpPr>
          <p:nvPr>
            <p:ph type="sldNum" sz="quarter" idx="12"/>
          </p:nvPr>
        </p:nvSpPr>
        <p:spPr>
          <a:xfrm>
            <a:off x="6176794" y="137408"/>
            <a:ext cx="811019" cy="503578"/>
          </a:xfrm>
        </p:spPr>
        <p:txBody>
          <a:bodyPr/>
          <a:lstStyle/>
          <a:p>
            <a:fld id="{8E805A22-F3D2-497C-985D-2C0AD456A8B6}" type="slidenum">
              <a:rPr lang="es-EC" smtClean="0"/>
              <a:t>‹Nº›</a:t>
            </a:fld>
            <a:endParaRPr lang="es-EC"/>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34336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B9B85D1-D79C-491A-92B7-AE203255010B}" type="datetimeFigureOut">
              <a:rPr lang="es-EC" smtClean="0"/>
              <a:t>3/9/2021</a:t>
            </a:fld>
            <a:endParaRPr lang="es-EC"/>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8E805A22-F3D2-497C-985D-2C0AD456A8B6}" type="slidenum">
              <a:rPr lang="es-EC" smtClean="0"/>
              <a:t>‹Nº›</a:t>
            </a:fld>
            <a:endParaRPr lang="es-EC"/>
          </a:p>
        </p:txBody>
      </p:sp>
    </p:spTree>
    <p:extLst>
      <p:ext uri="{BB962C8B-B14F-4D97-AF65-F5344CB8AC3E}">
        <p14:creationId xmlns:p14="http://schemas.microsoft.com/office/powerpoint/2010/main" val="33531556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4ACFA-1F45-49D2-B091-5C75BBC7C12A}"/>
              </a:ext>
            </a:extLst>
          </p:cNvPr>
          <p:cNvSpPr>
            <a:spLocks noGrp="1"/>
          </p:cNvSpPr>
          <p:nvPr>
            <p:ph type="ctrTitle"/>
          </p:nvPr>
        </p:nvSpPr>
        <p:spPr>
          <a:xfrm>
            <a:off x="297178" y="1671844"/>
            <a:ext cx="11597639" cy="1655818"/>
          </a:xfrm>
        </p:spPr>
        <p:txBody>
          <a:bodyPr>
            <a:normAutofit/>
          </a:bodyPr>
          <a:lstStyle/>
          <a:p>
            <a:pPr algn="ctr"/>
            <a:r>
              <a:rPr lang="es-ES" sz="2400" b="1" dirty="0">
                <a:effectLst/>
                <a:latin typeface="Cambria" panose="02040503050406030204" pitchFamily="18" charset="0"/>
                <a:ea typeface="Cambria" panose="02040503050406030204" pitchFamily="18" charset="0"/>
                <a:cs typeface="Arial" panose="020B0604020202020204" pitchFamily="34" charset="0"/>
              </a:rPr>
              <a:t>“</a:t>
            </a:r>
            <a:r>
              <a:rPr lang="es-ES" sz="2400" b="1" dirty="0">
                <a:effectLst/>
                <a:latin typeface="Cambria" panose="02040503050406030204" pitchFamily="18" charset="0"/>
                <a:ea typeface="Cambria" panose="02040503050406030204" pitchFamily="18" charset="0"/>
                <a:cs typeface="Aharoni" panose="02010803020104030203" pitchFamily="2" charset="-79"/>
              </a:rPr>
              <a:t>Caracterización del licor de dos variedades de cacao CCN– 51 y nacional (</a:t>
            </a:r>
            <a:r>
              <a:rPr lang="es-ES" sz="2400" b="1" i="1" dirty="0" err="1">
                <a:effectLst/>
                <a:latin typeface="Cambria" panose="02040503050406030204" pitchFamily="18" charset="0"/>
                <a:ea typeface="Cambria" panose="02040503050406030204" pitchFamily="18" charset="0"/>
                <a:cs typeface="Aharoni" panose="02010803020104030203" pitchFamily="2" charset="-79"/>
              </a:rPr>
              <a:t>Theobroma</a:t>
            </a:r>
            <a:r>
              <a:rPr lang="es-ES" sz="2400" b="1" i="1" dirty="0">
                <a:effectLst/>
                <a:latin typeface="Cambria" panose="02040503050406030204" pitchFamily="18" charset="0"/>
                <a:ea typeface="Cambria" panose="02040503050406030204" pitchFamily="18" charset="0"/>
                <a:cs typeface="Aharoni" panose="02010803020104030203" pitchFamily="2" charset="-79"/>
              </a:rPr>
              <a:t> cacao L</a:t>
            </a:r>
            <a:r>
              <a:rPr lang="es-ES" sz="2400" b="1" dirty="0">
                <a:effectLst/>
                <a:latin typeface="Cambria" panose="02040503050406030204" pitchFamily="18" charset="0"/>
                <a:ea typeface="Cambria" panose="02040503050406030204" pitchFamily="18" charset="0"/>
                <a:cs typeface="Aharoni" panose="02010803020104030203" pitchFamily="2" charset="-79"/>
              </a:rPr>
              <a:t>.), considerando manejo </a:t>
            </a:r>
            <a:r>
              <a:rPr lang="es-ES" sz="2400" b="1" dirty="0" err="1">
                <a:effectLst/>
                <a:latin typeface="Cambria" panose="02040503050406030204" pitchFamily="18" charset="0"/>
                <a:ea typeface="Cambria" panose="02040503050406030204" pitchFamily="18" charset="0"/>
                <a:cs typeface="Aharoni" panose="02010803020104030203" pitchFamily="2" charset="-79"/>
              </a:rPr>
              <a:t>poscosecha</a:t>
            </a:r>
            <a:r>
              <a:rPr lang="es-ES" sz="2400" b="1" dirty="0">
                <a:effectLst/>
                <a:latin typeface="Cambria" panose="02040503050406030204" pitchFamily="18" charset="0"/>
                <a:ea typeface="Cambria" panose="02040503050406030204" pitchFamily="18" charset="0"/>
                <a:cs typeface="Aharoni" panose="02010803020104030203" pitchFamily="2" charset="-79"/>
              </a:rPr>
              <a:t> y las zonas de influencia de la Universidad de las Fuerzas Armadas Sede Santo Domingo.”</a:t>
            </a:r>
            <a:endParaRPr lang="es-EC" sz="2400" dirty="0">
              <a:latin typeface="Cambria" panose="02040503050406030204" pitchFamily="18" charset="0"/>
              <a:ea typeface="Cambria" panose="02040503050406030204" pitchFamily="18" charset="0"/>
              <a:cs typeface="Aharoni" panose="02010803020104030203" pitchFamily="2" charset="-79"/>
            </a:endParaRPr>
          </a:p>
        </p:txBody>
      </p:sp>
      <p:sp>
        <p:nvSpPr>
          <p:cNvPr id="3" name="Subtítulo 2">
            <a:extLst>
              <a:ext uri="{FF2B5EF4-FFF2-40B4-BE49-F238E27FC236}">
                <a16:creationId xmlns:a16="http://schemas.microsoft.com/office/drawing/2014/main" id="{5EBF3A56-F08F-4395-9E95-72313819DA6A}"/>
              </a:ext>
            </a:extLst>
          </p:cNvPr>
          <p:cNvSpPr>
            <a:spLocks noGrp="1"/>
          </p:cNvSpPr>
          <p:nvPr>
            <p:ph type="subTitle" idx="1"/>
          </p:nvPr>
        </p:nvSpPr>
        <p:spPr>
          <a:xfrm>
            <a:off x="1505732" y="3429000"/>
            <a:ext cx="9592014" cy="2640996"/>
          </a:xfrm>
        </p:spPr>
        <p:txBody>
          <a:bodyPr>
            <a:noAutofit/>
          </a:bodyPr>
          <a:lstStyle/>
          <a:p>
            <a:pPr algn="ctr">
              <a:lnSpc>
                <a:spcPct val="100000"/>
              </a:lnSpc>
            </a:pPr>
            <a:r>
              <a:rPr lang="es-EC" sz="2000" b="1" dirty="0">
                <a:latin typeface="Cambria" panose="02040503050406030204" pitchFamily="18" charset="0"/>
                <a:ea typeface="Cambria" panose="02040503050406030204" pitchFamily="18" charset="0"/>
              </a:rPr>
              <a:t>AUTOR:</a:t>
            </a:r>
          </a:p>
          <a:p>
            <a:pPr algn="ctr">
              <a:lnSpc>
                <a:spcPct val="100000"/>
              </a:lnSpc>
            </a:pPr>
            <a:r>
              <a:rPr lang="es-EC" sz="2000" dirty="0">
                <a:latin typeface="Cambria" panose="02040503050406030204" pitchFamily="18" charset="0"/>
                <a:ea typeface="Cambria" panose="02040503050406030204" pitchFamily="18" charset="0"/>
              </a:rPr>
              <a:t>Monar Encarnación, Oscar Andrés</a:t>
            </a:r>
          </a:p>
          <a:p>
            <a:pPr algn="ctr">
              <a:lnSpc>
                <a:spcPct val="100000"/>
              </a:lnSpc>
            </a:pPr>
            <a:r>
              <a:rPr lang="es-EC" sz="2000" b="1" dirty="0">
                <a:latin typeface="Cambria" panose="02040503050406030204" pitchFamily="18" charset="0"/>
                <a:ea typeface="Cambria" panose="02040503050406030204" pitchFamily="18" charset="0"/>
              </a:rPr>
              <a:t>TUTOR</a:t>
            </a:r>
          </a:p>
          <a:p>
            <a:pPr algn="ctr">
              <a:lnSpc>
                <a:spcPct val="100000"/>
              </a:lnSpc>
            </a:pPr>
            <a:r>
              <a:rPr lang="es-EC" sz="2000" dirty="0">
                <a:latin typeface="Cambria" panose="02040503050406030204" pitchFamily="18" charset="0"/>
                <a:ea typeface="Cambria" panose="02040503050406030204" pitchFamily="18" charset="0"/>
              </a:rPr>
              <a:t>PhD Juan Alejandro Neira Mosquera</a:t>
            </a:r>
          </a:p>
          <a:p>
            <a:pPr algn="ctr">
              <a:lnSpc>
                <a:spcPct val="100000"/>
              </a:lnSpc>
            </a:pPr>
            <a:r>
              <a:rPr lang="es-EC" sz="2000" dirty="0">
                <a:latin typeface="Cambria" panose="02040503050406030204" pitchFamily="18" charset="0"/>
                <a:ea typeface="Cambria" panose="02040503050406030204" pitchFamily="18" charset="0"/>
              </a:rPr>
              <a:t>Santo Domingo – Ecuador </a:t>
            </a:r>
          </a:p>
          <a:p>
            <a:pPr algn="ctr">
              <a:lnSpc>
                <a:spcPct val="100000"/>
              </a:lnSpc>
            </a:pPr>
            <a:r>
              <a:rPr lang="es-EC" sz="2000" dirty="0">
                <a:latin typeface="Cambria" panose="02040503050406030204" pitchFamily="18" charset="0"/>
                <a:ea typeface="Cambria" panose="02040503050406030204" pitchFamily="18" charset="0"/>
              </a:rPr>
              <a:t>2021</a:t>
            </a:r>
          </a:p>
        </p:txBody>
      </p:sp>
      <p:pic>
        <p:nvPicPr>
          <p:cNvPr id="4" name="Imagen 3">
            <a:extLst>
              <a:ext uri="{FF2B5EF4-FFF2-40B4-BE49-F238E27FC236}">
                <a16:creationId xmlns:a16="http://schemas.microsoft.com/office/drawing/2014/main" id="{8C45AD86-B572-47A1-824B-521C202AD2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039" y="795817"/>
            <a:ext cx="5943918" cy="1406090"/>
          </a:xfrm>
          <a:prstGeom prst="rect">
            <a:avLst/>
          </a:prstGeom>
          <a:noFill/>
          <a:ln>
            <a:noFill/>
          </a:ln>
        </p:spPr>
      </p:pic>
      <p:cxnSp>
        <p:nvCxnSpPr>
          <p:cNvPr id="6" name="Conector recto 5">
            <a:extLst>
              <a:ext uri="{FF2B5EF4-FFF2-40B4-BE49-F238E27FC236}">
                <a16:creationId xmlns:a16="http://schemas.microsoft.com/office/drawing/2014/main" id="{94854CDB-4379-436C-BFB6-3EAB4C3F270D}"/>
              </a:ext>
            </a:extLst>
          </p:cNvPr>
          <p:cNvCxnSpPr/>
          <p:nvPr/>
        </p:nvCxnSpPr>
        <p:spPr>
          <a:xfrm>
            <a:off x="849629" y="3429000"/>
            <a:ext cx="10904220" cy="0"/>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0227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6DE72-1ED2-46EB-82FD-EDAE5AA36F48}"/>
              </a:ext>
            </a:extLst>
          </p:cNvPr>
          <p:cNvSpPr>
            <a:spLocks noGrp="1"/>
          </p:cNvSpPr>
          <p:nvPr>
            <p:ph type="title"/>
          </p:nvPr>
        </p:nvSpPr>
        <p:spPr>
          <a:xfrm>
            <a:off x="1424738" y="880998"/>
            <a:ext cx="9603275" cy="1049235"/>
          </a:xfrm>
        </p:spPr>
        <p:txBody>
          <a:bodyPr>
            <a:normAutofit fontScale="90000"/>
          </a:bodyPr>
          <a:lstStyle/>
          <a:p>
            <a:r>
              <a:rPr lang="es-EC" sz="7200" dirty="0">
                <a:solidFill>
                  <a:schemeClr val="accent6">
                    <a:lumMod val="50000"/>
                  </a:schemeClr>
                </a:solidFill>
                <a:latin typeface="Cambria" panose="02040503050406030204" pitchFamily="18" charset="0"/>
                <a:ea typeface="Cambria" panose="02040503050406030204" pitchFamily="18" charset="0"/>
              </a:rPr>
              <a:t>Resultados  y Discusiones</a:t>
            </a:r>
          </a:p>
        </p:txBody>
      </p:sp>
      <p:pic>
        <p:nvPicPr>
          <p:cNvPr id="4" name="Imagen 3">
            <a:extLst>
              <a:ext uri="{FF2B5EF4-FFF2-40B4-BE49-F238E27FC236}">
                <a16:creationId xmlns:a16="http://schemas.microsoft.com/office/drawing/2014/main" id="{FDA9CD98-3AFA-4584-A4BE-9D708693D9B8}"/>
              </a:ext>
            </a:extLst>
          </p:cNvPr>
          <p:cNvPicPr/>
          <p:nvPr/>
        </p:nvPicPr>
        <p:blipFill rotWithShape="1">
          <a:blip r:embed="rId2" cstate="print">
            <a:extLst>
              <a:ext uri="{28A0092B-C50C-407E-A947-70E740481C1C}">
                <a14:useLocalDpi xmlns:a14="http://schemas.microsoft.com/office/drawing/2010/main" val="0"/>
              </a:ext>
            </a:extLst>
          </a:blip>
          <a:srcRect l="20461" t="17256" r="20979" b="12466"/>
          <a:stretch/>
        </p:blipFill>
        <p:spPr bwMode="auto">
          <a:xfrm>
            <a:off x="3302955" y="1890712"/>
            <a:ext cx="5586089" cy="4013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4283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3026F-30EA-452F-9526-064B063CDBCE}"/>
              </a:ext>
            </a:extLst>
          </p:cNvPr>
          <p:cNvSpPr>
            <a:spLocks noGrp="1"/>
          </p:cNvSpPr>
          <p:nvPr>
            <p:ph type="title"/>
          </p:nvPr>
        </p:nvSpPr>
        <p:spPr>
          <a:xfrm>
            <a:off x="2990067" y="767344"/>
            <a:ext cx="6649879" cy="438331"/>
          </a:xfrm>
        </p:spPr>
        <p:txBody>
          <a:bodyPr>
            <a:normAutofit fontScale="90000"/>
          </a:bodyPr>
          <a:lstStyle/>
          <a:p>
            <a:pPr indent="457200">
              <a:lnSpc>
                <a:spcPct val="200000"/>
              </a:lnSpc>
              <a:spcBef>
                <a:spcPts val="200"/>
              </a:spcBef>
            </a:pPr>
            <a:r>
              <a:rPr lang="es-ES" sz="1800" b="1" dirty="0">
                <a:effectLst/>
                <a:latin typeface="Arial" panose="020B0604020202020204" pitchFamily="34" charset="0"/>
                <a:ea typeface="Times New Roman" panose="02020603050405020304" pitchFamily="18" charset="0"/>
              </a:rPr>
              <a:t>Resultados del estudio de las variedades (Factor A)</a:t>
            </a:r>
            <a:endParaRPr lang="es-EC" sz="1800" b="1" dirty="0">
              <a:effectLst/>
              <a:latin typeface="Arial" panose="020B0604020202020204" pitchFamily="34" charset="0"/>
              <a:ea typeface="Times New Roman" panose="02020603050405020304" pitchFamily="18" charset="0"/>
            </a:endParaRPr>
          </a:p>
        </p:txBody>
      </p:sp>
      <p:graphicFrame>
        <p:nvGraphicFramePr>
          <p:cNvPr id="5" name="Tabla 4">
            <a:extLst>
              <a:ext uri="{FF2B5EF4-FFF2-40B4-BE49-F238E27FC236}">
                <a16:creationId xmlns:a16="http://schemas.microsoft.com/office/drawing/2014/main" id="{D685DB98-F7E1-43DE-B5BB-55F197ED0B10}"/>
              </a:ext>
            </a:extLst>
          </p:cNvPr>
          <p:cNvGraphicFramePr>
            <a:graphicFrameLocks noGrp="1"/>
          </p:cNvGraphicFramePr>
          <p:nvPr>
            <p:extLst>
              <p:ext uri="{D42A27DB-BD31-4B8C-83A1-F6EECF244321}">
                <p14:modId xmlns:p14="http://schemas.microsoft.com/office/powerpoint/2010/main" val="2235390954"/>
              </p:ext>
            </p:extLst>
          </p:nvPr>
        </p:nvGraphicFramePr>
        <p:xfrm>
          <a:off x="944291" y="1970352"/>
          <a:ext cx="9160604" cy="1512070"/>
        </p:xfrm>
        <a:graphic>
          <a:graphicData uri="http://schemas.openxmlformats.org/drawingml/2006/table">
            <a:tbl>
              <a:tblPr firstRow="1" firstCol="1" bandRow="1"/>
              <a:tblGrid>
                <a:gridCol w="915505">
                  <a:extLst>
                    <a:ext uri="{9D8B030D-6E8A-4147-A177-3AD203B41FA5}">
                      <a16:colId xmlns:a16="http://schemas.microsoft.com/office/drawing/2014/main" val="1971615836"/>
                    </a:ext>
                  </a:extLst>
                </a:gridCol>
                <a:gridCol w="1193369">
                  <a:extLst>
                    <a:ext uri="{9D8B030D-6E8A-4147-A177-3AD203B41FA5}">
                      <a16:colId xmlns:a16="http://schemas.microsoft.com/office/drawing/2014/main" val="2571599554"/>
                    </a:ext>
                  </a:extLst>
                </a:gridCol>
                <a:gridCol w="1735810">
                  <a:extLst>
                    <a:ext uri="{9D8B030D-6E8A-4147-A177-3AD203B41FA5}">
                      <a16:colId xmlns:a16="http://schemas.microsoft.com/office/drawing/2014/main" val="493797606"/>
                    </a:ext>
                  </a:extLst>
                </a:gridCol>
                <a:gridCol w="1859797">
                  <a:extLst>
                    <a:ext uri="{9D8B030D-6E8A-4147-A177-3AD203B41FA5}">
                      <a16:colId xmlns:a16="http://schemas.microsoft.com/office/drawing/2014/main" val="1618488665"/>
                    </a:ext>
                  </a:extLst>
                </a:gridCol>
                <a:gridCol w="1689315">
                  <a:extLst>
                    <a:ext uri="{9D8B030D-6E8A-4147-A177-3AD203B41FA5}">
                      <a16:colId xmlns:a16="http://schemas.microsoft.com/office/drawing/2014/main" val="3345235393"/>
                    </a:ext>
                  </a:extLst>
                </a:gridCol>
                <a:gridCol w="1766808">
                  <a:extLst>
                    <a:ext uri="{9D8B030D-6E8A-4147-A177-3AD203B41FA5}">
                      <a16:colId xmlns:a16="http://schemas.microsoft.com/office/drawing/2014/main" val="3257658926"/>
                    </a:ext>
                  </a:extLst>
                </a:gridCol>
              </a:tblGrid>
              <a:tr h="555655">
                <a:tc>
                  <a:txBody>
                    <a:bodyPr/>
                    <a:lstStyle/>
                    <a:p>
                      <a:pPr indent="457200" algn="l">
                        <a:lnSpc>
                          <a:spcPct val="150000"/>
                        </a:lnSpc>
                        <a:spcBef>
                          <a:spcPts val="1200"/>
                        </a:spcBef>
                        <a:spcAft>
                          <a:spcPts val="800"/>
                        </a:spcAft>
                      </a:pP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Factor A</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Numero de</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almendras</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Peso de</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Mazorca</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3663"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Peso de la almendra</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Peso del</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b="1" dirty="0">
                          <a:effectLst/>
                          <a:latin typeface="Arial" panose="020B0604020202020204" pitchFamily="34" charset="0"/>
                          <a:ea typeface="Calibri" panose="020F0502020204030204" pitchFamily="34" charset="0"/>
                          <a:cs typeface="Arial" panose="020B0604020202020204" pitchFamily="34" charset="0"/>
                        </a:rPr>
                        <a:t>maguey</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339332"/>
                  </a:ext>
                </a:extLst>
              </a:tr>
              <a:tr h="938601">
                <a:tc>
                  <a:txBody>
                    <a:bodyPr/>
                    <a:lstStyle/>
                    <a:p>
                      <a:pPr indent="457200" algn="l">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l">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Nacional</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CCN-51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32,5+/-0,59(A)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59,22+/-0,59(B)</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566,5+/-15,18(A)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842,83+/-15,18(B)</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3,87+/-0,12(A)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5,58+/-0,12(B)</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13,34+/-0,41(A)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30,85+/-0,41(B)</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130979"/>
                  </a:ext>
                </a:extLst>
              </a:tr>
            </a:tbl>
          </a:graphicData>
        </a:graphic>
      </p:graphicFrame>
      <p:sp>
        <p:nvSpPr>
          <p:cNvPr id="7" name="CuadroTexto 6">
            <a:extLst>
              <a:ext uri="{FF2B5EF4-FFF2-40B4-BE49-F238E27FC236}">
                <a16:creationId xmlns:a16="http://schemas.microsoft.com/office/drawing/2014/main" id="{42B15521-20FB-4D39-8680-0C9D1F0416BA}"/>
              </a:ext>
            </a:extLst>
          </p:cNvPr>
          <p:cNvSpPr txBox="1"/>
          <p:nvPr/>
        </p:nvSpPr>
        <p:spPr>
          <a:xfrm>
            <a:off x="541335" y="1217816"/>
            <a:ext cx="6106332" cy="740395"/>
          </a:xfrm>
          <a:prstGeom prst="rect">
            <a:avLst/>
          </a:prstGeom>
          <a:noFill/>
        </p:spPr>
        <p:txBody>
          <a:bodyPr wrap="square">
            <a:spAutoFit/>
          </a:bodyPr>
          <a:lstStyle/>
          <a:p>
            <a:pPr indent="457200">
              <a:lnSpc>
                <a:spcPct val="150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Tabla 19.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7620">
              <a:lnSpc>
                <a:spcPct val="150000"/>
              </a:lnSpc>
              <a:spcAft>
                <a:spcPts val="10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Resultados del Análisis Tukey (P˃0,05) para el Factor A de las variables físicas.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EDACF41A-9145-478E-93D4-A79E2A0CA994}"/>
              </a:ext>
            </a:extLst>
          </p:cNvPr>
          <p:cNvGraphicFramePr>
            <a:graphicFrameLocks noGrp="1"/>
          </p:cNvGraphicFramePr>
          <p:nvPr>
            <p:extLst>
              <p:ext uri="{D42A27DB-BD31-4B8C-83A1-F6EECF244321}">
                <p14:modId xmlns:p14="http://schemas.microsoft.com/office/powerpoint/2010/main" val="2414721289"/>
              </p:ext>
            </p:extLst>
          </p:nvPr>
        </p:nvGraphicFramePr>
        <p:xfrm>
          <a:off x="206644" y="4247099"/>
          <a:ext cx="11778712" cy="1512070"/>
        </p:xfrm>
        <a:graphic>
          <a:graphicData uri="http://schemas.openxmlformats.org/drawingml/2006/table">
            <a:tbl>
              <a:tblPr firstRow="1" firstCol="1" bandRow="1"/>
              <a:tblGrid>
                <a:gridCol w="449451">
                  <a:extLst>
                    <a:ext uri="{9D8B030D-6E8A-4147-A177-3AD203B41FA5}">
                      <a16:colId xmlns:a16="http://schemas.microsoft.com/office/drawing/2014/main" val="1800849945"/>
                    </a:ext>
                  </a:extLst>
                </a:gridCol>
                <a:gridCol w="1215915">
                  <a:extLst>
                    <a:ext uri="{9D8B030D-6E8A-4147-A177-3AD203B41FA5}">
                      <a16:colId xmlns:a16="http://schemas.microsoft.com/office/drawing/2014/main" val="4154355203"/>
                    </a:ext>
                  </a:extLst>
                </a:gridCol>
                <a:gridCol w="1656311">
                  <a:extLst>
                    <a:ext uri="{9D8B030D-6E8A-4147-A177-3AD203B41FA5}">
                      <a16:colId xmlns:a16="http://schemas.microsoft.com/office/drawing/2014/main" val="2834495505"/>
                    </a:ext>
                  </a:extLst>
                </a:gridCol>
                <a:gridCol w="1660840">
                  <a:extLst>
                    <a:ext uri="{9D8B030D-6E8A-4147-A177-3AD203B41FA5}">
                      <a16:colId xmlns:a16="http://schemas.microsoft.com/office/drawing/2014/main" val="3731071140"/>
                    </a:ext>
                  </a:extLst>
                </a:gridCol>
                <a:gridCol w="1660840">
                  <a:extLst>
                    <a:ext uri="{9D8B030D-6E8A-4147-A177-3AD203B41FA5}">
                      <a16:colId xmlns:a16="http://schemas.microsoft.com/office/drawing/2014/main" val="4246729823"/>
                    </a:ext>
                  </a:extLst>
                </a:gridCol>
                <a:gridCol w="1812545">
                  <a:extLst>
                    <a:ext uri="{9D8B030D-6E8A-4147-A177-3AD203B41FA5}">
                      <a16:colId xmlns:a16="http://schemas.microsoft.com/office/drawing/2014/main" val="300622275"/>
                    </a:ext>
                  </a:extLst>
                </a:gridCol>
                <a:gridCol w="1510265">
                  <a:extLst>
                    <a:ext uri="{9D8B030D-6E8A-4147-A177-3AD203B41FA5}">
                      <a16:colId xmlns:a16="http://schemas.microsoft.com/office/drawing/2014/main" val="3401411422"/>
                    </a:ext>
                  </a:extLst>
                </a:gridCol>
                <a:gridCol w="1812545">
                  <a:extLst>
                    <a:ext uri="{9D8B030D-6E8A-4147-A177-3AD203B41FA5}">
                      <a16:colId xmlns:a16="http://schemas.microsoft.com/office/drawing/2014/main" val="4238883982"/>
                    </a:ext>
                  </a:extLst>
                </a:gridCol>
              </a:tblGrid>
              <a:tr h="463140">
                <a:tc>
                  <a:txBody>
                    <a:bodyPr/>
                    <a:lstStyle/>
                    <a:p>
                      <a:pPr indent="457200" algn="l">
                        <a:lnSpc>
                          <a:spcPct val="150000"/>
                        </a:lnSpc>
                        <a:spcBef>
                          <a:spcPts val="1200"/>
                        </a:spcBef>
                        <a:spcAft>
                          <a:spcPts val="800"/>
                        </a:spcAft>
                      </a:pP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Bef>
                          <a:spcPts val="1200"/>
                        </a:spcBef>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Factor A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Acidez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27355" algn="ctr">
                        <a:lnSpc>
                          <a:spcPct val="150000"/>
                        </a:lnSpc>
                        <a:spcBef>
                          <a:spcPts val="1200"/>
                        </a:spcBef>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Ceniza</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Grasa</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Humedad</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pH</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Proteína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170961"/>
                  </a:ext>
                </a:extLst>
              </a:tr>
              <a:tr h="1048930">
                <a:tc>
                  <a:txBody>
                    <a:bodyPr/>
                    <a:lstStyle/>
                    <a:p>
                      <a:pPr marL="0" indent="93663" algn="l">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V0</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93663" algn="l">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V1</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Nacional</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CCN-51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4,73 +/-0,23(A)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10,5+/-0,23(B)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5,95+/-2,75(A)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13,65+/-2,75(B)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49,23+/-2,52(A)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53,15+/-2,52(B)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55,33+/-1,69(B)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53,40+/-1,69(A)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5,30+/-0,04(B)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5,19+/-0,04(A)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14,11+/-0,15(A)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16,86+/-0,15(B)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99491"/>
                  </a:ext>
                </a:extLst>
              </a:tr>
            </a:tbl>
          </a:graphicData>
        </a:graphic>
      </p:graphicFrame>
      <p:sp>
        <p:nvSpPr>
          <p:cNvPr id="11" name="CuadroTexto 10">
            <a:extLst>
              <a:ext uri="{FF2B5EF4-FFF2-40B4-BE49-F238E27FC236}">
                <a16:creationId xmlns:a16="http://schemas.microsoft.com/office/drawing/2014/main" id="{55060960-F9CF-4477-9301-17834C5EEA07}"/>
              </a:ext>
            </a:extLst>
          </p:cNvPr>
          <p:cNvSpPr txBox="1"/>
          <p:nvPr/>
        </p:nvSpPr>
        <p:spPr>
          <a:xfrm>
            <a:off x="541334" y="3494563"/>
            <a:ext cx="8478679" cy="589905"/>
          </a:xfrm>
          <a:prstGeom prst="rect">
            <a:avLst/>
          </a:prstGeom>
          <a:noFill/>
        </p:spPr>
        <p:txBody>
          <a:bodyPr wrap="square">
            <a:spAutoFit/>
          </a:bodyPr>
          <a:lstStyle/>
          <a:p>
            <a:pPr indent="457200">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Tabla 20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7620">
              <a:spcAft>
                <a:spcPts val="10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Resultados del Análisis Tukey (P˃0,05) para el Factor A de las variables químicas.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52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00ED10-A0AC-40F3-9BBD-22146889B8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27" y="1627322"/>
            <a:ext cx="7160218" cy="3688597"/>
          </a:xfrm>
          <a:prstGeom prst="rect">
            <a:avLst/>
          </a:prstGeom>
          <a:noFill/>
          <a:ln>
            <a:solidFill>
              <a:schemeClr val="tx1"/>
            </a:solidFill>
          </a:ln>
        </p:spPr>
      </p:pic>
      <p:sp>
        <p:nvSpPr>
          <p:cNvPr id="6" name="CuadroTexto 5">
            <a:extLst>
              <a:ext uri="{FF2B5EF4-FFF2-40B4-BE49-F238E27FC236}">
                <a16:creationId xmlns:a16="http://schemas.microsoft.com/office/drawing/2014/main" id="{A6D87E3B-E2DA-4004-911F-7DC04427FD2F}"/>
              </a:ext>
            </a:extLst>
          </p:cNvPr>
          <p:cNvSpPr txBox="1"/>
          <p:nvPr/>
        </p:nvSpPr>
        <p:spPr>
          <a:xfrm>
            <a:off x="433952" y="772202"/>
            <a:ext cx="6772759" cy="740395"/>
          </a:xfrm>
          <a:prstGeom prst="rect">
            <a:avLst/>
          </a:prstGeom>
          <a:noFill/>
        </p:spPr>
        <p:txBody>
          <a:bodyPr wrap="square">
            <a:spAutoFit/>
          </a:bodyPr>
          <a:lstStyle/>
          <a:p>
            <a:pPr indent="457200">
              <a:lnSpc>
                <a:spcPct val="150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Figura 4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50000"/>
              </a:lnSpc>
              <a:spcAft>
                <a:spcPts val="10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Caracterización del licor de cacao (Factor A), sobre las variables físicas (parte 1).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DAABAD60-550D-4EEE-909B-D2608664AEB9}"/>
              </a:ext>
            </a:extLst>
          </p:cNvPr>
          <p:cNvSpPr txBox="1"/>
          <p:nvPr/>
        </p:nvSpPr>
        <p:spPr>
          <a:xfrm>
            <a:off x="8115403" y="2360418"/>
            <a:ext cx="3884092" cy="2222403"/>
          </a:xfrm>
          <a:prstGeom prst="rect">
            <a:avLst/>
          </a:prstGeom>
          <a:noFill/>
        </p:spPr>
        <p:txBody>
          <a:bodyPr wrap="square">
            <a:spAutoFit/>
          </a:bodyPr>
          <a:lstStyle/>
          <a:p>
            <a:pPr indent="457200">
              <a:lnSpc>
                <a:spcPct val="200000"/>
              </a:lnSpc>
              <a:spcAft>
                <a:spcPts val="8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La figura 4 muestra los resultados obtenidos de las variables número de almendras y peso de la mazorca.</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4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62734DA4-A840-4032-9536-708F048F0C23}"/>
              </a:ext>
            </a:extLst>
          </p:cNvPr>
          <p:cNvPicPr>
            <a:picLocks noChangeAspect="1"/>
          </p:cNvPicPr>
          <p:nvPr/>
        </p:nvPicPr>
        <p:blipFill rotWithShape="1">
          <a:blip r:embed="rId2"/>
          <a:srcRect l="25932" t="32534" r="25890" b="18177"/>
          <a:stretch/>
        </p:blipFill>
        <p:spPr>
          <a:xfrm>
            <a:off x="790412" y="1735811"/>
            <a:ext cx="6757262" cy="3886762"/>
          </a:xfrm>
          <a:prstGeom prst="rect">
            <a:avLst/>
          </a:prstGeom>
        </p:spPr>
      </p:pic>
      <p:sp>
        <p:nvSpPr>
          <p:cNvPr id="25" name="CuadroTexto 24">
            <a:extLst>
              <a:ext uri="{FF2B5EF4-FFF2-40B4-BE49-F238E27FC236}">
                <a16:creationId xmlns:a16="http://schemas.microsoft.com/office/drawing/2014/main" id="{2A17EF7D-CA5B-4C0C-AE0C-7DE80E207E2E}"/>
              </a:ext>
            </a:extLst>
          </p:cNvPr>
          <p:cNvSpPr txBox="1"/>
          <p:nvPr/>
        </p:nvSpPr>
        <p:spPr>
          <a:xfrm>
            <a:off x="511444" y="881579"/>
            <a:ext cx="6757262" cy="714747"/>
          </a:xfrm>
          <a:prstGeom prst="rect">
            <a:avLst/>
          </a:prstGeom>
          <a:noFill/>
        </p:spPr>
        <p:txBody>
          <a:bodyPr wrap="square">
            <a:spAutoFit/>
          </a:bodyPr>
          <a:lstStyle/>
          <a:p>
            <a:pPr indent="457200">
              <a:lnSpc>
                <a:spcPct val="150000"/>
              </a:lnSpc>
              <a:spcAft>
                <a:spcPts val="8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Figura 5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50000"/>
              </a:lnSpc>
              <a:spcAft>
                <a:spcPts val="800"/>
              </a:spcAft>
            </a:pPr>
            <a:r>
              <a:rPr lang="es-ES" sz="1200" i="1" dirty="0">
                <a:effectLst/>
                <a:latin typeface="Arial" panose="020B0604020202020204" pitchFamily="34" charset="0"/>
                <a:ea typeface="Times New Roman" panose="02020603050405020304" pitchFamily="18" charset="0"/>
                <a:cs typeface="Arial" panose="020B0604020202020204" pitchFamily="34" charset="0"/>
              </a:rPr>
              <a:t>Caracterización del licor de cacao (Factor A), sobre las variables físicas (parte 2).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7" name="CuadroTexto 26">
            <a:extLst>
              <a:ext uri="{FF2B5EF4-FFF2-40B4-BE49-F238E27FC236}">
                <a16:creationId xmlns:a16="http://schemas.microsoft.com/office/drawing/2014/main" id="{A4AC654F-BA97-4A4E-8AA4-5AA92FB5DB71}"/>
              </a:ext>
            </a:extLst>
          </p:cNvPr>
          <p:cNvSpPr txBox="1"/>
          <p:nvPr/>
        </p:nvSpPr>
        <p:spPr>
          <a:xfrm>
            <a:off x="7720264" y="2065135"/>
            <a:ext cx="4263189" cy="3330399"/>
          </a:xfrm>
          <a:prstGeom prst="rect">
            <a:avLst/>
          </a:prstGeom>
          <a:noFill/>
        </p:spPr>
        <p:txBody>
          <a:bodyPr wrap="square">
            <a:spAutoFit/>
          </a:bodyPr>
          <a:lstStyle/>
          <a:p>
            <a:pPr indent="457200">
              <a:lnSpc>
                <a:spcPct val="20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La figura 5, muestra los resultados obtenidos de las variables pesos de la almendra y peso del maguey, los cuales se observa diferencia significativa en la caracterización del licor de cacao respecto al Factor A.</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74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66276C-0EA1-4751-9A2C-751BF3727411}"/>
              </a:ext>
            </a:extLst>
          </p:cNvPr>
          <p:cNvPicPr>
            <a:picLocks noChangeAspect="1"/>
          </p:cNvPicPr>
          <p:nvPr/>
        </p:nvPicPr>
        <p:blipFill rotWithShape="1">
          <a:blip r:embed="rId2"/>
          <a:srcRect l="22500" t="36378" r="21695" b="14107"/>
          <a:stretch/>
        </p:blipFill>
        <p:spPr>
          <a:xfrm>
            <a:off x="227309" y="1522844"/>
            <a:ext cx="6080501" cy="3033325"/>
          </a:xfrm>
          <a:prstGeom prst="rect">
            <a:avLst/>
          </a:prstGeom>
        </p:spPr>
      </p:pic>
      <p:pic>
        <p:nvPicPr>
          <p:cNvPr id="7" name="Imagen 6">
            <a:extLst>
              <a:ext uri="{FF2B5EF4-FFF2-40B4-BE49-F238E27FC236}">
                <a16:creationId xmlns:a16="http://schemas.microsoft.com/office/drawing/2014/main" id="{2EABAFB3-7A44-4588-BEF2-9908D116EBCD}"/>
              </a:ext>
            </a:extLst>
          </p:cNvPr>
          <p:cNvPicPr>
            <a:picLocks noChangeAspect="1"/>
          </p:cNvPicPr>
          <p:nvPr/>
        </p:nvPicPr>
        <p:blipFill rotWithShape="1">
          <a:blip r:embed="rId3"/>
          <a:srcRect l="21483" t="33890" r="21949" b="12976"/>
          <a:stretch/>
        </p:blipFill>
        <p:spPr>
          <a:xfrm>
            <a:off x="6307810" y="1522844"/>
            <a:ext cx="5656881" cy="3111548"/>
          </a:xfrm>
          <a:prstGeom prst="rect">
            <a:avLst/>
          </a:prstGeom>
        </p:spPr>
      </p:pic>
      <p:sp>
        <p:nvSpPr>
          <p:cNvPr id="9" name="CuadroTexto 8">
            <a:extLst>
              <a:ext uri="{FF2B5EF4-FFF2-40B4-BE49-F238E27FC236}">
                <a16:creationId xmlns:a16="http://schemas.microsoft.com/office/drawing/2014/main" id="{B848F41C-B2ED-4086-AC10-CB0CAD097AFF}"/>
              </a:ext>
            </a:extLst>
          </p:cNvPr>
          <p:cNvSpPr txBox="1"/>
          <p:nvPr/>
        </p:nvSpPr>
        <p:spPr>
          <a:xfrm>
            <a:off x="0" y="646514"/>
            <a:ext cx="8803038" cy="876330"/>
          </a:xfrm>
          <a:prstGeom prst="rect">
            <a:avLst/>
          </a:prstGeom>
          <a:noFill/>
        </p:spPr>
        <p:txBody>
          <a:bodyPr wrap="square">
            <a:spAutoFit/>
          </a:bodyPr>
          <a:lstStyle/>
          <a:p>
            <a:pPr indent="457200">
              <a:lnSpc>
                <a:spcPct val="200000"/>
              </a:lnSpc>
              <a:spcAft>
                <a:spcPts val="8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Figura 6</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Caracterización del licor de cacao (Factor A), sobre las variables químicas (parte 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20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6E3AEE2-0275-451F-B946-BF702ADD5FB1}"/>
              </a:ext>
            </a:extLst>
          </p:cNvPr>
          <p:cNvPicPr>
            <a:picLocks noChangeAspect="1"/>
          </p:cNvPicPr>
          <p:nvPr/>
        </p:nvPicPr>
        <p:blipFill rotWithShape="1">
          <a:blip r:embed="rId2"/>
          <a:srcRect l="25678" t="27785" r="22458" b="22472"/>
          <a:stretch/>
        </p:blipFill>
        <p:spPr>
          <a:xfrm>
            <a:off x="619931" y="1518834"/>
            <a:ext cx="6648773" cy="3585124"/>
          </a:xfrm>
          <a:prstGeom prst="rect">
            <a:avLst/>
          </a:prstGeom>
        </p:spPr>
      </p:pic>
      <p:sp>
        <p:nvSpPr>
          <p:cNvPr id="7" name="CuadroTexto 6">
            <a:extLst>
              <a:ext uri="{FF2B5EF4-FFF2-40B4-BE49-F238E27FC236}">
                <a16:creationId xmlns:a16="http://schemas.microsoft.com/office/drawing/2014/main" id="{4893C51D-5028-4F44-948C-69BBF0ACC3C5}"/>
              </a:ext>
            </a:extLst>
          </p:cNvPr>
          <p:cNvSpPr txBox="1"/>
          <p:nvPr/>
        </p:nvSpPr>
        <p:spPr>
          <a:xfrm>
            <a:off x="325464" y="642504"/>
            <a:ext cx="6648772" cy="876330"/>
          </a:xfrm>
          <a:prstGeom prst="rect">
            <a:avLst/>
          </a:prstGeom>
          <a:noFill/>
        </p:spPr>
        <p:txBody>
          <a:bodyPr wrap="square">
            <a:spAutoFit/>
          </a:bodyPr>
          <a:lstStyle/>
          <a:p>
            <a:pPr indent="457200">
              <a:lnSpc>
                <a:spcPct val="200000"/>
              </a:lnSpc>
              <a:spcAft>
                <a:spcPts val="8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Figura 7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200000"/>
              </a:lnSpc>
              <a:spcAft>
                <a:spcPts val="8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Caracterización del licor de cacao (Factor A), sobre las variables químicas (parte2)</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4826AFA4-D7EF-4E1D-AD62-4D671754A0A0}"/>
              </a:ext>
            </a:extLst>
          </p:cNvPr>
          <p:cNvSpPr txBox="1"/>
          <p:nvPr/>
        </p:nvSpPr>
        <p:spPr>
          <a:xfrm>
            <a:off x="7982648" y="1763800"/>
            <a:ext cx="3589421" cy="3330399"/>
          </a:xfrm>
          <a:prstGeom prst="rect">
            <a:avLst/>
          </a:prstGeom>
          <a:noFill/>
        </p:spPr>
        <p:txBody>
          <a:bodyPr wrap="square">
            <a:spAutoFit/>
          </a:bodyPr>
          <a:lstStyle/>
          <a:p>
            <a:pPr indent="457200">
              <a:lnSpc>
                <a:spcPct val="200000"/>
              </a:lnSpc>
              <a:spcAft>
                <a:spcPts val="8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La figura 7 muestra los resultados obtenidos de las pH y proteína los cuales se observa diferencia significativa en la caracterización del licor de cacao respecto al Factor A.</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4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2B5CAB0A-C4BD-4A7F-B696-EAE99C73BDEC}"/>
              </a:ext>
            </a:extLst>
          </p:cNvPr>
          <p:cNvGraphicFramePr>
            <a:graphicFrameLocks noGrp="1"/>
          </p:cNvGraphicFramePr>
          <p:nvPr>
            <p:extLst>
              <p:ext uri="{D42A27DB-BD31-4B8C-83A1-F6EECF244321}">
                <p14:modId xmlns:p14="http://schemas.microsoft.com/office/powerpoint/2010/main" val="1189106820"/>
              </p:ext>
            </p:extLst>
          </p:nvPr>
        </p:nvGraphicFramePr>
        <p:xfrm>
          <a:off x="876706" y="1734483"/>
          <a:ext cx="7910832" cy="1322558"/>
        </p:xfrm>
        <a:graphic>
          <a:graphicData uri="http://schemas.openxmlformats.org/drawingml/2006/table">
            <a:tbl>
              <a:tblPr firstRow="1" firstCol="1" bandRow="1"/>
              <a:tblGrid>
                <a:gridCol w="521231">
                  <a:extLst>
                    <a:ext uri="{9D8B030D-6E8A-4147-A177-3AD203B41FA5}">
                      <a16:colId xmlns:a16="http://schemas.microsoft.com/office/drawing/2014/main" val="143504066"/>
                    </a:ext>
                  </a:extLst>
                </a:gridCol>
                <a:gridCol w="1092758">
                  <a:extLst>
                    <a:ext uri="{9D8B030D-6E8A-4147-A177-3AD203B41FA5}">
                      <a16:colId xmlns:a16="http://schemas.microsoft.com/office/drawing/2014/main" val="2985010621"/>
                    </a:ext>
                  </a:extLst>
                </a:gridCol>
                <a:gridCol w="1399095">
                  <a:extLst>
                    <a:ext uri="{9D8B030D-6E8A-4147-A177-3AD203B41FA5}">
                      <a16:colId xmlns:a16="http://schemas.microsoft.com/office/drawing/2014/main" val="1684953702"/>
                    </a:ext>
                  </a:extLst>
                </a:gridCol>
                <a:gridCol w="2022222">
                  <a:extLst>
                    <a:ext uri="{9D8B030D-6E8A-4147-A177-3AD203B41FA5}">
                      <a16:colId xmlns:a16="http://schemas.microsoft.com/office/drawing/2014/main" val="1064009798"/>
                    </a:ext>
                  </a:extLst>
                </a:gridCol>
                <a:gridCol w="1566902">
                  <a:extLst>
                    <a:ext uri="{9D8B030D-6E8A-4147-A177-3AD203B41FA5}">
                      <a16:colId xmlns:a16="http://schemas.microsoft.com/office/drawing/2014/main" val="686421716"/>
                    </a:ext>
                  </a:extLst>
                </a:gridCol>
                <a:gridCol w="1308624">
                  <a:extLst>
                    <a:ext uri="{9D8B030D-6E8A-4147-A177-3AD203B41FA5}">
                      <a16:colId xmlns:a16="http://schemas.microsoft.com/office/drawing/2014/main" val="3873202865"/>
                    </a:ext>
                  </a:extLst>
                </a:gridCol>
              </a:tblGrid>
              <a:tr h="661279">
                <a:tc>
                  <a:txBody>
                    <a:bodyPr/>
                    <a:lstStyle/>
                    <a:p>
                      <a:pPr indent="457200" algn="l">
                        <a:lnSpc>
                          <a:spcPct val="150000"/>
                        </a:lnSpc>
                        <a:spcBef>
                          <a:spcPts val="1200"/>
                        </a:spcBef>
                        <a:spcAft>
                          <a:spcPts val="800"/>
                        </a:spcAft>
                      </a:pP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3525" algn="ctr">
                        <a:lnSpc>
                          <a:spcPct val="200000"/>
                        </a:lnSpc>
                        <a:spcBef>
                          <a:spcPts val="1200"/>
                        </a:spcBef>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Factor B </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Numero de</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almendras</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5738"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Peso de</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 mazorca</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3663"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Peso de la almendra</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3525"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Peso del</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263525" algn="ctr">
                        <a:lnSpc>
                          <a:spcPct val="150000"/>
                        </a:lnSpc>
                        <a:spcAft>
                          <a:spcPts val="800"/>
                        </a:spcAft>
                      </a:pPr>
                      <a:r>
                        <a:rPr lang="es-EC" sz="1200" b="1" dirty="0">
                          <a:effectLst/>
                          <a:latin typeface="Arial" panose="020B0604020202020204" pitchFamily="34" charset="0"/>
                          <a:ea typeface="Calibri" panose="020F0502020204030204" pitchFamily="34" charset="0"/>
                          <a:cs typeface="Arial" panose="020B0604020202020204" pitchFamily="34" charset="0"/>
                        </a:rPr>
                        <a:t>maguey </a:t>
                      </a:r>
                      <a:endParaRPr lang="es-EC"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509168"/>
                  </a:ext>
                </a:extLst>
              </a:tr>
              <a:tr h="661279">
                <a:tc>
                  <a:txBody>
                    <a:bodyPr/>
                    <a:lstStyle/>
                    <a:p>
                      <a:pPr marL="0" indent="185738" algn="l">
                        <a:lnSpc>
                          <a:spcPct val="15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m0</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185738" algn="l">
                        <a:lnSpc>
                          <a:spcPct val="15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m1</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3663"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Controlada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185738" algn="l">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Cascada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5738"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43,72+/-1,75(A)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263525"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48+/-1,75(B)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735,27+/-15,18(A)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674,06+/-15,18(B)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4,71+/-0,12(A)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4,75+/-0,12(A)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3663"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19,46+/-0,41(A)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185738"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24,72+/-0,41(B)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415499"/>
                  </a:ext>
                </a:extLst>
              </a:tr>
            </a:tbl>
          </a:graphicData>
        </a:graphic>
      </p:graphicFrame>
      <p:sp>
        <p:nvSpPr>
          <p:cNvPr id="7" name="CuadroTexto 6">
            <a:extLst>
              <a:ext uri="{FF2B5EF4-FFF2-40B4-BE49-F238E27FC236}">
                <a16:creationId xmlns:a16="http://schemas.microsoft.com/office/drawing/2014/main" id="{73240DC7-BE43-4A5E-8031-977AC663FC75}"/>
              </a:ext>
            </a:extLst>
          </p:cNvPr>
          <p:cNvSpPr txBox="1"/>
          <p:nvPr/>
        </p:nvSpPr>
        <p:spPr>
          <a:xfrm>
            <a:off x="427256" y="792682"/>
            <a:ext cx="6106332" cy="740395"/>
          </a:xfrm>
          <a:prstGeom prst="rect">
            <a:avLst/>
          </a:prstGeom>
          <a:noFill/>
        </p:spPr>
        <p:txBody>
          <a:bodyPr wrap="square">
            <a:spAutoFit/>
          </a:bodyPr>
          <a:lstStyle/>
          <a:p>
            <a:pPr indent="457200">
              <a:lnSpc>
                <a:spcPct val="150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Tabla 21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50000"/>
              </a:lnSpc>
              <a:spcAft>
                <a:spcPts val="10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Resultados del Análisis Tukey (P˃0,05) para el Factor B de las variables físicas.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9C8175F6-C793-49B4-982D-16DFB8DC95A0}"/>
              </a:ext>
            </a:extLst>
          </p:cNvPr>
          <p:cNvGraphicFramePr>
            <a:graphicFrameLocks noGrp="1"/>
          </p:cNvGraphicFramePr>
          <p:nvPr>
            <p:extLst>
              <p:ext uri="{D42A27DB-BD31-4B8C-83A1-F6EECF244321}">
                <p14:modId xmlns:p14="http://schemas.microsoft.com/office/powerpoint/2010/main" val="2981996744"/>
              </p:ext>
            </p:extLst>
          </p:nvPr>
        </p:nvGraphicFramePr>
        <p:xfrm>
          <a:off x="366028" y="3973008"/>
          <a:ext cx="11459943" cy="1322558"/>
        </p:xfrm>
        <a:graphic>
          <a:graphicData uri="http://schemas.openxmlformats.org/drawingml/2006/table">
            <a:tbl>
              <a:tblPr firstRow="1" firstCol="1" bandRow="1"/>
              <a:tblGrid>
                <a:gridCol w="574453">
                  <a:extLst>
                    <a:ext uri="{9D8B030D-6E8A-4147-A177-3AD203B41FA5}">
                      <a16:colId xmlns:a16="http://schemas.microsoft.com/office/drawing/2014/main" val="3087544502"/>
                    </a:ext>
                  </a:extLst>
                </a:gridCol>
                <a:gridCol w="963362">
                  <a:extLst>
                    <a:ext uri="{9D8B030D-6E8A-4147-A177-3AD203B41FA5}">
                      <a16:colId xmlns:a16="http://schemas.microsoft.com/office/drawing/2014/main" val="1360827192"/>
                    </a:ext>
                  </a:extLst>
                </a:gridCol>
                <a:gridCol w="2242599">
                  <a:extLst>
                    <a:ext uri="{9D8B030D-6E8A-4147-A177-3AD203B41FA5}">
                      <a16:colId xmlns:a16="http://schemas.microsoft.com/office/drawing/2014/main" val="1180364790"/>
                    </a:ext>
                  </a:extLst>
                </a:gridCol>
                <a:gridCol w="1633188">
                  <a:extLst>
                    <a:ext uri="{9D8B030D-6E8A-4147-A177-3AD203B41FA5}">
                      <a16:colId xmlns:a16="http://schemas.microsoft.com/office/drawing/2014/main" val="2260690128"/>
                    </a:ext>
                  </a:extLst>
                </a:gridCol>
                <a:gridCol w="1717991">
                  <a:extLst>
                    <a:ext uri="{9D8B030D-6E8A-4147-A177-3AD203B41FA5}">
                      <a16:colId xmlns:a16="http://schemas.microsoft.com/office/drawing/2014/main" val="1126783164"/>
                    </a:ext>
                  </a:extLst>
                </a:gridCol>
                <a:gridCol w="1621783">
                  <a:extLst>
                    <a:ext uri="{9D8B030D-6E8A-4147-A177-3AD203B41FA5}">
                      <a16:colId xmlns:a16="http://schemas.microsoft.com/office/drawing/2014/main" val="4009059176"/>
                    </a:ext>
                  </a:extLst>
                </a:gridCol>
                <a:gridCol w="1523626">
                  <a:extLst>
                    <a:ext uri="{9D8B030D-6E8A-4147-A177-3AD203B41FA5}">
                      <a16:colId xmlns:a16="http://schemas.microsoft.com/office/drawing/2014/main" val="462886410"/>
                    </a:ext>
                  </a:extLst>
                </a:gridCol>
                <a:gridCol w="1182941">
                  <a:extLst>
                    <a:ext uri="{9D8B030D-6E8A-4147-A177-3AD203B41FA5}">
                      <a16:colId xmlns:a16="http://schemas.microsoft.com/office/drawing/2014/main" val="2384242069"/>
                    </a:ext>
                  </a:extLst>
                </a:gridCol>
              </a:tblGrid>
              <a:tr h="393338">
                <a:tc>
                  <a:txBody>
                    <a:bodyPr/>
                    <a:lstStyle/>
                    <a:p>
                      <a:pPr indent="457200" algn="l">
                        <a:lnSpc>
                          <a:spcPct val="150000"/>
                        </a:lnSpc>
                        <a:spcBef>
                          <a:spcPts val="1200"/>
                        </a:spcBef>
                        <a:spcAft>
                          <a:spcPts val="800"/>
                        </a:spcAft>
                      </a:pPr>
                      <a:r>
                        <a:rPr lang="es-E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7313" algn="ctr">
                        <a:lnSpc>
                          <a:spcPct val="20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Factor B </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Acidez </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27355" algn="ctr">
                        <a:lnSpc>
                          <a:spcPct val="15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Ceniza</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Grasa</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Humedad</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pH</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74625" algn="ctr">
                        <a:lnSpc>
                          <a:spcPct val="150000"/>
                        </a:lnSpc>
                        <a:spcBef>
                          <a:spcPts val="1200"/>
                        </a:spcBef>
                        <a:spcAft>
                          <a:spcPts val="800"/>
                        </a:spcAft>
                      </a:pPr>
                      <a:r>
                        <a:rPr lang="es-EC" sz="1000" b="1" dirty="0">
                          <a:effectLst/>
                          <a:latin typeface="Arial" panose="020B0604020202020204" pitchFamily="34" charset="0"/>
                          <a:ea typeface="Calibri" panose="020F0502020204030204" pitchFamily="34" charset="0"/>
                          <a:cs typeface="Arial" panose="020B0604020202020204" pitchFamily="34" charset="0"/>
                        </a:rPr>
                        <a:t>Proteína </a:t>
                      </a:r>
                      <a:endParaRPr lang="es-EC"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482617"/>
                  </a:ext>
                </a:extLst>
              </a:tr>
              <a:tr h="929220">
                <a:tc>
                  <a:txBody>
                    <a:bodyPr/>
                    <a:lstStyle/>
                    <a:p>
                      <a:pPr marL="0" indent="92075" algn="l">
                        <a:lnSpc>
                          <a:spcPct val="15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m0</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92075" algn="l">
                        <a:lnSpc>
                          <a:spcPct val="15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m1</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Controlada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Cascada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6,75+/-0,23(A)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8,47+/-0,23(B)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6,06+/-2,75(A)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13,53+/-2,75(B)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49,43+/-2,51(A)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52,94+/-2,51(B)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48,47+/-1,69(A)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60,27+/-1,69(B)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5,12+/-0,04(A)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5,36+/-0,04(B)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14,24+/-0,15(A)</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lnSpc>
                          <a:spcPct val="150000"/>
                        </a:lnSpc>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16,72+/-0,15(B)</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372775"/>
                  </a:ext>
                </a:extLst>
              </a:tr>
            </a:tbl>
          </a:graphicData>
        </a:graphic>
      </p:graphicFrame>
      <p:sp>
        <p:nvSpPr>
          <p:cNvPr id="11" name="CuadroTexto 10">
            <a:extLst>
              <a:ext uri="{FF2B5EF4-FFF2-40B4-BE49-F238E27FC236}">
                <a16:creationId xmlns:a16="http://schemas.microsoft.com/office/drawing/2014/main" id="{1E050FFA-CEBD-4594-BBB9-706570CDEAD7}"/>
              </a:ext>
            </a:extLst>
          </p:cNvPr>
          <p:cNvSpPr txBox="1"/>
          <p:nvPr/>
        </p:nvSpPr>
        <p:spPr>
          <a:xfrm>
            <a:off x="427256" y="3144233"/>
            <a:ext cx="10529502" cy="740395"/>
          </a:xfrm>
          <a:prstGeom prst="rect">
            <a:avLst/>
          </a:prstGeom>
          <a:noFill/>
        </p:spPr>
        <p:txBody>
          <a:bodyPr wrap="square">
            <a:spAutoFit/>
          </a:bodyPr>
          <a:lstStyle/>
          <a:p>
            <a:pPr indent="457200">
              <a:lnSpc>
                <a:spcPct val="150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Tabla 22</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50000"/>
              </a:lnSpc>
              <a:spcAft>
                <a:spcPts val="10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Resultados del Análisis Tukey (P˃0,05) para el Factor B de las variables químicas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10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CE9289-60D5-45F6-A758-6E42EB9BB64A}"/>
              </a:ext>
            </a:extLst>
          </p:cNvPr>
          <p:cNvPicPr>
            <a:picLocks noChangeAspect="1"/>
          </p:cNvPicPr>
          <p:nvPr/>
        </p:nvPicPr>
        <p:blipFill rotWithShape="1">
          <a:blip r:embed="rId2"/>
          <a:srcRect l="29868" t="28527" r="30263" b="6413"/>
          <a:stretch/>
        </p:blipFill>
        <p:spPr>
          <a:xfrm>
            <a:off x="152400" y="585525"/>
            <a:ext cx="6753725" cy="6196486"/>
          </a:xfrm>
          <a:prstGeom prst="rect">
            <a:avLst/>
          </a:prstGeom>
        </p:spPr>
      </p:pic>
      <p:sp>
        <p:nvSpPr>
          <p:cNvPr id="7" name="CuadroTexto 6">
            <a:extLst>
              <a:ext uri="{FF2B5EF4-FFF2-40B4-BE49-F238E27FC236}">
                <a16:creationId xmlns:a16="http://schemas.microsoft.com/office/drawing/2014/main" id="{5B5E9A33-4B71-4D26-B037-85A940D91A8D}"/>
              </a:ext>
            </a:extLst>
          </p:cNvPr>
          <p:cNvSpPr txBox="1"/>
          <p:nvPr/>
        </p:nvSpPr>
        <p:spPr>
          <a:xfrm>
            <a:off x="0" y="75989"/>
            <a:ext cx="7058526" cy="564257"/>
          </a:xfrm>
          <a:prstGeom prst="rect">
            <a:avLst/>
          </a:prstGeom>
          <a:noFill/>
        </p:spPr>
        <p:txBody>
          <a:bodyPr wrap="square">
            <a:spAutoFit/>
          </a:bodyPr>
          <a:lstStyle/>
          <a:p>
            <a:pPr indent="457200">
              <a:spcAft>
                <a:spcPts val="8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Figura 8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spcAft>
                <a:spcPts val="800"/>
              </a:spcAft>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Caracterización del licor de cacao (Factor B), sobre las variables físicas (parte 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27742D02-4849-42AF-8A38-93AAA3625A5C}"/>
              </a:ext>
            </a:extLst>
          </p:cNvPr>
          <p:cNvSpPr txBox="1"/>
          <p:nvPr/>
        </p:nvSpPr>
        <p:spPr>
          <a:xfrm>
            <a:off x="7154778" y="1900431"/>
            <a:ext cx="4884822" cy="3330399"/>
          </a:xfrm>
          <a:prstGeom prst="rect">
            <a:avLst/>
          </a:prstGeom>
          <a:noFill/>
        </p:spPr>
        <p:txBody>
          <a:bodyPr wrap="square">
            <a:spAutoFit/>
          </a:bodyPr>
          <a:lstStyle/>
          <a:p>
            <a:pPr indent="457200" algn="just">
              <a:lnSpc>
                <a:spcPct val="200000"/>
              </a:lnSpc>
              <a:spcAft>
                <a:spcPts val="8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La figura 8 Muestra los resultados obtenidos de las variables número de almendras, peso de la mazorca y peso del maguey, los cuales se observa diferencia significativa en la caracterización del licor de cacao respecto al Factor B.</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05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2C2E2A3-B47A-426C-AC1E-B73CCE5981BE}"/>
              </a:ext>
            </a:extLst>
          </p:cNvPr>
          <p:cNvPicPr>
            <a:picLocks noChangeAspect="1"/>
          </p:cNvPicPr>
          <p:nvPr/>
        </p:nvPicPr>
        <p:blipFill rotWithShape="1">
          <a:blip r:embed="rId2"/>
          <a:srcRect l="26711" t="25461" r="28421" b="5265"/>
          <a:stretch/>
        </p:blipFill>
        <p:spPr>
          <a:xfrm>
            <a:off x="461546" y="449259"/>
            <a:ext cx="7383043" cy="6408741"/>
          </a:xfrm>
          <a:prstGeom prst="rect">
            <a:avLst/>
          </a:prstGeom>
        </p:spPr>
      </p:pic>
      <p:sp>
        <p:nvSpPr>
          <p:cNvPr id="10" name="CuadroTexto 9">
            <a:extLst>
              <a:ext uri="{FF2B5EF4-FFF2-40B4-BE49-F238E27FC236}">
                <a16:creationId xmlns:a16="http://schemas.microsoft.com/office/drawing/2014/main" id="{35D98988-36E0-465A-BC37-99E8BA3DC278}"/>
              </a:ext>
            </a:extLst>
          </p:cNvPr>
          <p:cNvSpPr txBox="1"/>
          <p:nvPr/>
        </p:nvSpPr>
        <p:spPr>
          <a:xfrm>
            <a:off x="713873" y="115851"/>
            <a:ext cx="8510337" cy="461665"/>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Figura 9 </a:t>
            </a:r>
          </a:p>
          <a:p>
            <a:r>
              <a:rPr lang="es-ES" sz="1200" dirty="0">
                <a:latin typeface="Arial" panose="020B0604020202020204" pitchFamily="34" charset="0"/>
                <a:cs typeface="Arial" panose="020B0604020202020204" pitchFamily="34" charset="0"/>
              </a:rPr>
              <a:t>Caracterización del licor de cacao (Factor B), sobre las variables químicas (parte 1).</a:t>
            </a:r>
          </a:p>
        </p:txBody>
      </p:sp>
      <p:sp>
        <p:nvSpPr>
          <p:cNvPr id="12" name="CuadroTexto 11">
            <a:extLst>
              <a:ext uri="{FF2B5EF4-FFF2-40B4-BE49-F238E27FC236}">
                <a16:creationId xmlns:a16="http://schemas.microsoft.com/office/drawing/2014/main" id="{FE8DFA69-871B-48B3-AF30-B4D66F0FBB6C}"/>
              </a:ext>
            </a:extLst>
          </p:cNvPr>
          <p:cNvSpPr txBox="1"/>
          <p:nvPr/>
        </p:nvSpPr>
        <p:spPr>
          <a:xfrm>
            <a:off x="7844589" y="2081178"/>
            <a:ext cx="4186990" cy="2179892"/>
          </a:xfrm>
          <a:prstGeom prst="rect">
            <a:avLst/>
          </a:prstGeom>
          <a:noFill/>
        </p:spPr>
        <p:txBody>
          <a:bodyPr wrap="square">
            <a:spAutoFit/>
          </a:bodyPr>
          <a:lstStyle/>
          <a:p>
            <a:pPr indent="457200">
              <a:lnSpc>
                <a:spcPct val="200000"/>
              </a:lnSpc>
              <a:spcAft>
                <a:spcPts val="80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La figura 9 Muestra los resultados obtenidos de las variables acidez, ceniza, grasa y humedad los cuales se observa diferencia significativa en la caracterización del licor de cacao respecto al Factor B.</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04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21C05-6ADF-4608-B52F-2AACFFD73A5B}"/>
              </a:ext>
            </a:extLst>
          </p:cNvPr>
          <p:cNvSpPr>
            <a:spLocks noGrp="1"/>
          </p:cNvSpPr>
          <p:nvPr>
            <p:ph type="title"/>
          </p:nvPr>
        </p:nvSpPr>
        <p:spPr/>
        <p:txBody>
          <a:bodyPr/>
          <a:lstStyle/>
          <a:p>
            <a:r>
              <a:rPr lang="es-EC" dirty="0">
                <a:latin typeface="Cambria" panose="02040503050406030204" pitchFamily="18" charset="0"/>
                <a:ea typeface="Cambria" panose="02040503050406030204" pitchFamily="18" charset="0"/>
              </a:rPr>
              <a:t>Conclusiones </a:t>
            </a:r>
          </a:p>
        </p:txBody>
      </p:sp>
      <p:sp>
        <p:nvSpPr>
          <p:cNvPr id="3" name="Marcador de contenido 2">
            <a:extLst>
              <a:ext uri="{FF2B5EF4-FFF2-40B4-BE49-F238E27FC236}">
                <a16:creationId xmlns:a16="http://schemas.microsoft.com/office/drawing/2014/main" id="{35A70539-23BB-495D-82A6-0F0EDC4FBFDA}"/>
              </a:ext>
            </a:extLst>
          </p:cNvPr>
          <p:cNvSpPr>
            <a:spLocks noGrp="1"/>
          </p:cNvSpPr>
          <p:nvPr>
            <p:ph idx="1"/>
          </p:nvPr>
        </p:nvSpPr>
        <p:spPr>
          <a:xfrm>
            <a:off x="1027239" y="1185143"/>
            <a:ext cx="10319048" cy="3294576"/>
          </a:xfrm>
        </p:spPr>
        <p:txBody>
          <a:bodyPr>
            <a:noAutofit/>
          </a:bodyPr>
          <a:lstStyle/>
          <a:p>
            <a:pPr marL="449580" indent="0" algn="ctr">
              <a:lnSpc>
                <a:spcPct val="200000"/>
              </a:lnSpc>
              <a:spcAft>
                <a:spcPts val="800"/>
              </a:spcAft>
              <a:buNone/>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Factor B</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Se concluye que la fermentación en cascada presento mejores características físicas confiriéndole al licor de cacao propiedades ventajosas en comparación a la variedad Nacional como el número de almendras es de 48, peso de la mazorca 674,06 g, peso de la almendra de 4,75 g y peso del maguey de 24,72 g, lo que indica que con este tipo de fermentación se obtiene mayor rendimiento, mas no calidad.</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Con respecto a las propiedades químicas se concluye que la fermentación controlada presento mejores parámetros que le otorgan calidad al licor del cacao como Acidez 6,75, ceniza 6,06 %, Grasa 49,43 %, humedad 48,47 %, pH 5,12 lo que indica que con esta variedad se logra obtener mejor calidad para el licor.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Con base a los datos obtenidos para los tipos de fermentación donde se encontró diferencias para la mayoría de variables físicas y químicas se concluye que se acepta la hipótesis alternativa y se rechaza la hipótesis nula, donde indica que los tipos de fermentación si influyen en la calidad y rendimiento del licor de cacao.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EC" sz="1200" dirty="0"/>
          </a:p>
        </p:txBody>
      </p:sp>
    </p:spTree>
    <p:extLst>
      <p:ext uri="{BB962C8B-B14F-4D97-AF65-F5344CB8AC3E}">
        <p14:creationId xmlns:p14="http://schemas.microsoft.com/office/powerpoint/2010/main" val="264405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800D1-8BE9-41D4-ABBB-F6DD05B2F8DE}"/>
              </a:ext>
            </a:extLst>
          </p:cNvPr>
          <p:cNvSpPr>
            <a:spLocks noGrp="1"/>
          </p:cNvSpPr>
          <p:nvPr>
            <p:ph type="title"/>
          </p:nvPr>
        </p:nvSpPr>
        <p:spPr/>
        <p:txBody>
          <a:bodyPr/>
          <a:lstStyle/>
          <a:p>
            <a:r>
              <a:rPr lang="es-EC" dirty="0">
                <a:latin typeface="Cambria" panose="02040503050406030204" pitchFamily="18" charset="0"/>
                <a:ea typeface="Cambria" panose="02040503050406030204" pitchFamily="18" charset="0"/>
              </a:rPr>
              <a:t>INTRODUCCIÓN</a:t>
            </a:r>
          </a:p>
        </p:txBody>
      </p:sp>
      <p:pic>
        <p:nvPicPr>
          <p:cNvPr id="1026" name="Picture 2" descr="Conoces las diferencias entre cacao, cocoa y chocolate? - 2000Agro Revista  Industrial del Campo">
            <a:extLst>
              <a:ext uri="{FF2B5EF4-FFF2-40B4-BE49-F238E27FC236}">
                <a16:creationId xmlns:a16="http://schemas.microsoft.com/office/drawing/2014/main" id="{ECE697AA-380B-43B2-9D3D-1CC1F7CCF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112" y="3429000"/>
            <a:ext cx="3975734" cy="2815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593ED39A-A0EA-4B28-A4A5-995027595D9F}"/>
              </a:ext>
            </a:extLst>
          </p:cNvPr>
          <p:cNvGraphicFramePr/>
          <p:nvPr>
            <p:extLst>
              <p:ext uri="{D42A27DB-BD31-4B8C-83A1-F6EECF244321}">
                <p14:modId xmlns:p14="http://schemas.microsoft.com/office/powerpoint/2010/main" val="1984514258"/>
              </p:ext>
            </p:extLst>
          </p:nvPr>
        </p:nvGraphicFramePr>
        <p:xfrm>
          <a:off x="610870" y="1157857"/>
          <a:ext cx="10970260" cy="235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5F601DB0-612A-45D5-897A-A812C6BB343B}"/>
              </a:ext>
            </a:extLst>
          </p:cNvPr>
          <p:cNvGraphicFramePr/>
          <p:nvPr>
            <p:extLst>
              <p:ext uri="{D42A27DB-BD31-4B8C-83A1-F6EECF244321}">
                <p14:modId xmlns:p14="http://schemas.microsoft.com/office/powerpoint/2010/main" val="3634681326"/>
              </p:ext>
            </p:extLst>
          </p:nvPr>
        </p:nvGraphicFramePr>
        <p:xfrm>
          <a:off x="413889" y="3435796"/>
          <a:ext cx="7554223" cy="21431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382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3AE23-EA56-42EA-8E7C-01E06AB95689}"/>
              </a:ext>
            </a:extLst>
          </p:cNvPr>
          <p:cNvSpPr>
            <a:spLocks noGrp="1"/>
          </p:cNvSpPr>
          <p:nvPr>
            <p:ph type="title"/>
          </p:nvPr>
        </p:nvSpPr>
        <p:spPr>
          <a:xfrm>
            <a:off x="1130271" y="953325"/>
            <a:ext cx="3055364" cy="643656"/>
          </a:xfrm>
        </p:spPr>
        <p:txBody>
          <a:bodyPr/>
          <a:lstStyle/>
          <a:p>
            <a:r>
              <a:rPr lang="es-EC" dirty="0">
                <a:latin typeface="Cambria" panose="02040503050406030204" pitchFamily="18" charset="0"/>
                <a:ea typeface="Cambria" panose="02040503050406030204" pitchFamily="18" charset="0"/>
              </a:rPr>
              <a:t>Conclusiones </a:t>
            </a:r>
          </a:p>
        </p:txBody>
      </p:sp>
      <p:sp>
        <p:nvSpPr>
          <p:cNvPr id="3" name="Marcador de contenido 2">
            <a:extLst>
              <a:ext uri="{FF2B5EF4-FFF2-40B4-BE49-F238E27FC236}">
                <a16:creationId xmlns:a16="http://schemas.microsoft.com/office/drawing/2014/main" id="{507AF027-71E1-44F0-90C8-65B6A9AB8B2B}"/>
              </a:ext>
            </a:extLst>
          </p:cNvPr>
          <p:cNvSpPr>
            <a:spLocks noGrp="1"/>
          </p:cNvSpPr>
          <p:nvPr>
            <p:ph idx="1"/>
          </p:nvPr>
        </p:nvSpPr>
        <p:spPr>
          <a:xfrm>
            <a:off x="898449" y="953325"/>
            <a:ext cx="9603275" cy="3294576"/>
          </a:xfrm>
        </p:spPr>
        <p:txBody>
          <a:bodyPr>
            <a:noAutofit/>
          </a:bodyPr>
          <a:lstStyle/>
          <a:p>
            <a:pPr marL="449580" indent="0" algn="ctr">
              <a:lnSpc>
                <a:spcPct val="200000"/>
              </a:lnSpc>
              <a:spcAft>
                <a:spcPts val="800"/>
              </a:spcAft>
              <a:buNone/>
            </a:pPr>
            <a:r>
              <a:rPr lang="es-ES" sz="1200" b="1">
                <a:effectLst/>
                <a:latin typeface="Arial" panose="020B0604020202020204" pitchFamily="34" charset="0"/>
                <a:ea typeface="Times New Roman" panose="02020603050405020304" pitchFamily="18" charset="0"/>
                <a:cs typeface="Times New Roman" panose="02020603050405020304" pitchFamily="18" charset="0"/>
              </a:rPr>
              <a:t>Factor A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p>
            <a:pPr marL="621030" indent="-171450" algn="just">
              <a:lnSpc>
                <a:spcPct val="200000"/>
              </a:lnSpc>
              <a:spcAft>
                <a:spcPts val="800"/>
              </a:spcAft>
              <a:buFont typeface="Wingdings" panose="05000000000000000000" pitchFamily="2" charset="2"/>
              <a:buChar char="v"/>
            </a:pPr>
            <a:r>
              <a:rPr lang="es-ES" sz="1200">
                <a:effectLst/>
                <a:latin typeface="Arial" panose="020B0604020202020204" pitchFamily="34" charset="0"/>
                <a:ea typeface="Times New Roman" panose="02020603050405020304" pitchFamily="18" charset="0"/>
                <a:cs typeface="Arial" panose="020B0604020202020204" pitchFamily="34" charset="0"/>
              </a:rPr>
              <a:t>Se concluye que la variedad CCN- 51 presento mejores características físicas confiriéndole al licor de cacao propiedades ventajosas en comparación a la variedad Nacional como el número de almendras es de 59,22, peso de la mazorca 842,83 g, peso de la almendra de 5,58 g y peso del maguey de 30,85 g, lo que indica que con esta variedad se obtiene mayor rendimiento, mas no calidad.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p>
            <a:pPr marL="621030" indent="-171450" algn="just">
              <a:lnSpc>
                <a:spcPct val="200000"/>
              </a:lnSpc>
              <a:spcAft>
                <a:spcPts val="800"/>
              </a:spcAft>
              <a:buFont typeface="Wingdings" panose="05000000000000000000" pitchFamily="2" charset="2"/>
              <a:buChar char="v"/>
            </a:pPr>
            <a:r>
              <a:rPr lang="es-ES" sz="1200">
                <a:effectLst/>
                <a:latin typeface="Arial" panose="020B0604020202020204" pitchFamily="34" charset="0"/>
                <a:ea typeface="Times New Roman" panose="02020603050405020304" pitchFamily="18" charset="0"/>
                <a:cs typeface="Arial" panose="020B0604020202020204" pitchFamily="34" charset="0"/>
              </a:rPr>
              <a:t>Con respecto a las propiedades químicas se concluye que la Variedad Nacional presento mejores parámetros que le otorgan calidad al licor del cacao como Acidez 4,73, ceniza 5,95 %, Grasa 49,23 %, humedad 55,33 %, pH 5,30, lo que indica que con esta variedad se logra obtener mejor calidad para el licor.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p>
            <a:pPr marL="621030" indent="-171450" algn="just">
              <a:lnSpc>
                <a:spcPct val="200000"/>
              </a:lnSpc>
              <a:spcAft>
                <a:spcPts val="800"/>
              </a:spcAft>
              <a:buFont typeface="Wingdings" panose="05000000000000000000" pitchFamily="2" charset="2"/>
              <a:buChar char="v"/>
            </a:pPr>
            <a:r>
              <a:rPr lang="es-ES" sz="1200">
                <a:effectLst/>
                <a:latin typeface="Arial" panose="020B0604020202020204" pitchFamily="34" charset="0"/>
                <a:ea typeface="Times New Roman" panose="02020603050405020304" pitchFamily="18" charset="0"/>
                <a:cs typeface="Arial" panose="020B0604020202020204" pitchFamily="34" charset="0"/>
              </a:rPr>
              <a:t>Con base a los datos obtenidos para las variedades donde se encontró diferencias para la mayoría de variables físicas y químicas se concluye que se acepta la hipótesis alternativa y se rechaza la hipótesis nula, donde indica que las variedades de Cacao si influyen en la calidad y rendimiento del licor de cacao.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s-EC"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218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5D13A-2287-4FAA-A0E3-89C2CACC09CA}"/>
              </a:ext>
            </a:extLst>
          </p:cNvPr>
          <p:cNvSpPr>
            <a:spLocks noGrp="1"/>
          </p:cNvSpPr>
          <p:nvPr>
            <p:ph type="title"/>
          </p:nvPr>
        </p:nvSpPr>
        <p:spPr/>
        <p:txBody>
          <a:bodyPr/>
          <a:lstStyle/>
          <a:p>
            <a:r>
              <a:rPr lang="es-EC" dirty="0">
                <a:latin typeface="Cambria" panose="02040503050406030204" pitchFamily="18" charset="0"/>
                <a:ea typeface="Cambria" panose="02040503050406030204" pitchFamily="18" charset="0"/>
              </a:rPr>
              <a:t>Conclusiones</a:t>
            </a:r>
          </a:p>
        </p:txBody>
      </p:sp>
      <p:sp>
        <p:nvSpPr>
          <p:cNvPr id="3" name="Marcador de contenido 2">
            <a:extLst>
              <a:ext uri="{FF2B5EF4-FFF2-40B4-BE49-F238E27FC236}">
                <a16:creationId xmlns:a16="http://schemas.microsoft.com/office/drawing/2014/main" id="{11543EB4-3F80-4FA5-BAE9-0ECCC9B3638B}"/>
              </a:ext>
            </a:extLst>
          </p:cNvPr>
          <p:cNvSpPr>
            <a:spLocks noGrp="1"/>
          </p:cNvSpPr>
          <p:nvPr>
            <p:ph idx="1"/>
          </p:nvPr>
        </p:nvSpPr>
        <p:spPr>
          <a:xfrm>
            <a:off x="1130270" y="1089943"/>
            <a:ext cx="9603275" cy="3294576"/>
          </a:xfrm>
        </p:spPr>
        <p:txBody>
          <a:bodyPr>
            <a:noAutofit/>
          </a:bodyPr>
          <a:lstStyle/>
          <a:p>
            <a:pPr marL="449580" indent="0" algn="ctr">
              <a:lnSpc>
                <a:spcPct val="200000"/>
              </a:lnSpc>
              <a:spcAft>
                <a:spcPts val="800"/>
              </a:spcAft>
              <a:buNone/>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Factor C</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gn="just">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Se concluye que zona de la concordia presento mejores características físicas confiriéndole al licor de cacao propiedades ventajosas en comparación a las otras dos zonas estudiadas, como el número de almendras es de 49,5, peso de la mazorca 901,25 g, peso de la almendra de 5,67 g y peso del maguey de 22,50 g, lo que indica que en esta zona se obtiene mayor rendimiento.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gn="just">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Con respecto a las propiedades químicas se concluye que la zona de San Jacinto presentó mejores parámetros que le otorgan calidad al licor del cacao como Acidez 5.92, Grasa 48,96 %, humedad 52,89 %, pH 5,18 y proteína 15,08 lo que indica que con esta variedad se logra obtener mejor calidad del licor de cacao.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gn="just">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Con base a los datos obtenidos de las tres zonas de estudio se encontraron diferencias para la mayoría de variables físicas y químicas, por lo que se concluye que se acepta la hipótesis alternativa y se rechaza la hipótesis nula, donde indica que las zonas de estudio si influyen en la calidad y rendimiento del licor de cacao.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s-EC" sz="1200" dirty="0"/>
          </a:p>
        </p:txBody>
      </p:sp>
    </p:spTree>
    <p:extLst>
      <p:ext uri="{BB962C8B-B14F-4D97-AF65-F5344CB8AC3E}">
        <p14:creationId xmlns:p14="http://schemas.microsoft.com/office/powerpoint/2010/main" val="274338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1AB38-A1BE-4F3A-98D8-5B4FF192BF53}"/>
              </a:ext>
            </a:extLst>
          </p:cNvPr>
          <p:cNvSpPr>
            <a:spLocks noGrp="1"/>
          </p:cNvSpPr>
          <p:nvPr>
            <p:ph type="title"/>
          </p:nvPr>
        </p:nvSpPr>
        <p:spPr/>
        <p:txBody>
          <a:bodyPr/>
          <a:lstStyle/>
          <a:p>
            <a:r>
              <a:rPr lang="es-EC" dirty="0">
                <a:latin typeface="Cambria" panose="02040503050406030204" pitchFamily="18" charset="0"/>
                <a:ea typeface="Cambria" panose="02040503050406030204" pitchFamily="18" charset="0"/>
              </a:rPr>
              <a:t>Conclusiones </a:t>
            </a:r>
          </a:p>
        </p:txBody>
      </p:sp>
      <p:sp>
        <p:nvSpPr>
          <p:cNvPr id="3" name="Marcador de contenido 2">
            <a:extLst>
              <a:ext uri="{FF2B5EF4-FFF2-40B4-BE49-F238E27FC236}">
                <a16:creationId xmlns:a16="http://schemas.microsoft.com/office/drawing/2014/main" id="{84651815-F16D-4D2B-8973-AF49C338777C}"/>
              </a:ext>
            </a:extLst>
          </p:cNvPr>
          <p:cNvSpPr>
            <a:spLocks noGrp="1"/>
          </p:cNvSpPr>
          <p:nvPr>
            <p:ph idx="1"/>
          </p:nvPr>
        </p:nvSpPr>
        <p:spPr>
          <a:xfrm>
            <a:off x="1130269" y="1244491"/>
            <a:ext cx="9603275" cy="3294576"/>
          </a:xfrm>
        </p:spPr>
        <p:txBody>
          <a:bodyPr>
            <a:noAutofit/>
          </a:bodyPr>
          <a:lstStyle/>
          <a:p>
            <a:pPr marL="449580" indent="0" algn="ctr">
              <a:lnSpc>
                <a:spcPct val="200000"/>
              </a:lnSpc>
              <a:spcAft>
                <a:spcPts val="800"/>
              </a:spcAft>
              <a:buNone/>
            </a:pPr>
            <a:r>
              <a:rPr lang="es-ES" sz="1200" b="1" dirty="0" err="1">
                <a:effectLst/>
                <a:latin typeface="Arial" panose="020B0604020202020204" pitchFamily="34" charset="0"/>
                <a:ea typeface="Times New Roman" panose="02020603050405020304" pitchFamily="18" charset="0"/>
                <a:cs typeface="Times New Roman" panose="02020603050405020304" pitchFamily="18" charset="0"/>
              </a:rPr>
              <a:t>AxBxC</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Se concluye que la interacción (CCN-51 x Cascada x Puerto Limón) con mejores características físicas confiriéndole al licor de cacao propiedades ventajosas, como el número de almendras es de 67, peso de la mazorca 973,6 g, peso de la almendra de 6,46 g y peso del maguey de 41,65 g, lo que indica que esta interacción obtiene mayor rendimiento.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Con respecto a las propiedades químicas se concluye que interacción (Nacional x Cascada x Puerto Limón) presento mejores parámetros que le otorgan calidad al licor del cacao como Acidez 2,35, Ceniza 3.60 %, Grasa 55,67 %, humedad 63,19 %, pH 5,44 y proteína 15,16 % lo que indica que con esta interacción se logra obtener mejor calidad en el licor de cacao.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Con base a los datos obtenidos de las interacciones de </a:t>
            </a:r>
            <a:r>
              <a:rPr lang="es-ES" sz="1200" dirty="0" err="1">
                <a:effectLst/>
                <a:latin typeface="Arial" panose="020B0604020202020204" pitchFamily="34" charset="0"/>
                <a:ea typeface="Times New Roman" panose="02020603050405020304" pitchFamily="18" charset="0"/>
                <a:cs typeface="Arial" panose="020B0604020202020204" pitchFamily="34" charset="0"/>
              </a:rPr>
              <a:t>AxBxC</a:t>
            </a:r>
            <a:r>
              <a:rPr lang="es-ES" sz="1200" dirty="0">
                <a:effectLst/>
                <a:latin typeface="Arial" panose="020B0604020202020204" pitchFamily="34" charset="0"/>
                <a:ea typeface="Times New Roman" panose="02020603050405020304" pitchFamily="18" charset="0"/>
                <a:cs typeface="Arial" panose="020B0604020202020204" pitchFamily="34" charset="0"/>
              </a:rPr>
              <a:t> se encontraron diferencias para la mayoría de variables físicas y químicas, por lo que se concluye que se acepta la hipótesis alternativa y se rechaza la hipótesis nula, donde indica que las zonas de estudio si influyen en la calidad y rendimiento del licor de cacao.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EC" sz="1200" dirty="0"/>
          </a:p>
        </p:txBody>
      </p:sp>
    </p:spTree>
    <p:extLst>
      <p:ext uri="{BB962C8B-B14F-4D97-AF65-F5344CB8AC3E}">
        <p14:creationId xmlns:p14="http://schemas.microsoft.com/office/powerpoint/2010/main" val="362362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E21A4-2B3F-468B-B79E-4BD190E6F6FE}"/>
              </a:ext>
            </a:extLst>
          </p:cNvPr>
          <p:cNvSpPr>
            <a:spLocks noGrp="1"/>
          </p:cNvSpPr>
          <p:nvPr>
            <p:ph type="title"/>
          </p:nvPr>
        </p:nvSpPr>
        <p:spPr/>
        <p:txBody>
          <a:bodyPr/>
          <a:lstStyle/>
          <a:p>
            <a:r>
              <a:rPr lang="es-EC" dirty="0">
                <a:latin typeface="Cambria" panose="02040503050406030204" pitchFamily="18" charset="0"/>
                <a:ea typeface="Cambria" panose="02040503050406030204" pitchFamily="18" charset="0"/>
              </a:rPr>
              <a:t>Conclusiones</a:t>
            </a:r>
            <a:r>
              <a:rPr lang="es-EC" dirty="0"/>
              <a:t> </a:t>
            </a:r>
          </a:p>
        </p:txBody>
      </p:sp>
      <p:sp>
        <p:nvSpPr>
          <p:cNvPr id="3" name="Marcador de contenido 2">
            <a:extLst>
              <a:ext uri="{FF2B5EF4-FFF2-40B4-BE49-F238E27FC236}">
                <a16:creationId xmlns:a16="http://schemas.microsoft.com/office/drawing/2014/main" id="{3056CC6D-FFC7-4275-832B-CACB154466D0}"/>
              </a:ext>
            </a:extLst>
          </p:cNvPr>
          <p:cNvSpPr>
            <a:spLocks noGrp="1"/>
          </p:cNvSpPr>
          <p:nvPr>
            <p:ph idx="1"/>
          </p:nvPr>
        </p:nvSpPr>
        <p:spPr>
          <a:xfrm>
            <a:off x="1130269" y="1477941"/>
            <a:ext cx="9603275" cy="3294576"/>
          </a:xfrm>
        </p:spPr>
        <p:txBody>
          <a:bodyPr/>
          <a:lstStyle/>
          <a:p>
            <a:pPr marL="449580" indent="0" algn="ctr">
              <a:lnSpc>
                <a:spcPct val="200000"/>
              </a:lnSpc>
              <a:spcAft>
                <a:spcPts val="800"/>
              </a:spcAft>
              <a:buNone/>
            </a:pPr>
            <a:r>
              <a:rPr lang="es-ES" sz="1400" b="1" dirty="0">
                <a:effectLst/>
                <a:latin typeface="Arial" panose="020B0604020202020204" pitchFamily="34" charset="0"/>
                <a:ea typeface="Times New Roman" panose="02020603050405020304" pitchFamily="18" charset="0"/>
                <a:cs typeface="Arial" panose="020B0604020202020204" pitchFamily="34" charset="0"/>
              </a:rPr>
              <a:t>Análisis sensorial</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57200">
              <a:lnSpc>
                <a:spcPct val="200000"/>
              </a:lnSpc>
              <a:spcAft>
                <a:spcPts val="8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Con base a los resultados en la variable análisis sensorial, el tratamiento que presento mejores características organolépticas y aceptabilidad por los catadores fue el T12 (CCN-51 +Cascada+ Puerto Limón), ya que presentó una baja astringencia amargor y acidez, y mayor inclinación a sabores específicos como frutal</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56254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E5A49-44E2-4C23-B8D1-F7D4A8B6DE84}"/>
              </a:ext>
            </a:extLst>
          </p:cNvPr>
          <p:cNvSpPr>
            <a:spLocks noGrp="1"/>
          </p:cNvSpPr>
          <p:nvPr>
            <p:ph type="title"/>
          </p:nvPr>
        </p:nvSpPr>
        <p:spPr>
          <a:xfrm>
            <a:off x="4349989" y="19711"/>
            <a:ext cx="3402534" cy="457367"/>
          </a:xfrm>
        </p:spPr>
        <p:txBody>
          <a:bodyPr>
            <a:normAutofit fontScale="90000"/>
          </a:bodyPr>
          <a:lstStyle/>
          <a:p>
            <a:r>
              <a:rPr lang="es-EC" dirty="0">
                <a:latin typeface="Cambria" panose="02040503050406030204" pitchFamily="18" charset="0"/>
                <a:ea typeface="Cambria" panose="02040503050406030204" pitchFamily="18" charset="0"/>
              </a:rPr>
              <a:t>Recomendaciones</a:t>
            </a:r>
          </a:p>
        </p:txBody>
      </p:sp>
      <p:sp>
        <p:nvSpPr>
          <p:cNvPr id="3" name="Marcador de contenido 2">
            <a:extLst>
              <a:ext uri="{FF2B5EF4-FFF2-40B4-BE49-F238E27FC236}">
                <a16:creationId xmlns:a16="http://schemas.microsoft.com/office/drawing/2014/main" id="{C171FCE9-F0D0-4EEC-9675-329D0AC2E422}"/>
              </a:ext>
            </a:extLst>
          </p:cNvPr>
          <p:cNvSpPr>
            <a:spLocks noGrp="1"/>
          </p:cNvSpPr>
          <p:nvPr>
            <p:ph idx="1"/>
          </p:nvPr>
        </p:nvSpPr>
        <p:spPr>
          <a:xfrm>
            <a:off x="492154" y="953037"/>
            <a:ext cx="10970043" cy="4161296"/>
          </a:xfrm>
        </p:spPr>
        <p:txBody>
          <a:bodyPr>
            <a:noAutofit/>
          </a:bodyPr>
          <a:lstStyle/>
          <a:p>
            <a:pPr marL="621030" indent="-171450">
              <a:lnSpc>
                <a:spcPct val="200000"/>
              </a:lnSpc>
              <a:spcAft>
                <a:spcPts val="800"/>
              </a:spcAft>
              <a:buFont typeface="Wingdings" panose="05000000000000000000" pitchFamily="2" charset="2"/>
              <a:buChar char="v"/>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En lo que respecta a tipo de fermentación, se recomienda la fermentación Controlada ya que le confiere excelentes resultados tanto en la producción como en la calidad del licor de cacao.</a:t>
            </a:r>
          </a:p>
          <a:p>
            <a:pPr marL="621030" indent="-171450">
              <a:lnSpc>
                <a:spcPct val="200000"/>
              </a:lnSpc>
              <a:spcAft>
                <a:spcPts val="800"/>
              </a:spcAft>
              <a:buFont typeface="Wingdings" panose="05000000000000000000" pitchFamily="2" charset="2"/>
              <a:buChar char="v"/>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Para la elaboración de licor de cacao se recomienda utilizar la variedad Nacional, ya que presenta excelentes características químicas, especialmente su Acidez y Ceniza, ya que son variables importantes que influyen en la calidad del licor del cacao.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621030" indent="-171450">
              <a:lnSpc>
                <a:spcPct val="200000"/>
              </a:lnSpc>
              <a:spcAft>
                <a:spcPts val="800"/>
              </a:spcAft>
              <a:buFont typeface="Wingdings" panose="05000000000000000000" pitchFamily="2" charset="2"/>
              <a:buChar char="v"/>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En cuanto a las zonas se recomienda realizar un estudio más detallado sobre la caracterización en la calidad del licor del cacao a nivel de provincia ya que en los datos que se obtuvo en la investigación se encontró diferencias especialmente en los parámetros de calidad en las tres zonas donde se realizó en ensayo.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621030" indent="-171450">
              <a:lnSpc>
                <a:spcPct val="200000"/>
              </a:lnSpc>
              <a:spcAft>
                <a:spcPts val="800"/>
              </a:spcAft>
              <a:buFont typeface="Wingdings" panose="05000000000000000000" pitchFamily="2" charset="2"/>
              <a:buChar char="v"/>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Considerar el tiempo empleado en la fermentación y secado de los granos de acuerdo a la zona donde se efectué dichos procesos, debido a que, si no se toma en cuenta los días necesarios, las almendras se llenan de moho, factor que es determinante en la calidad del licor de cacao.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621030" indent="-171450">
              <a:lnSpc>
                <a:spcPct val="200000"/>
              </a:lnSpc>
              <a:spcAft>
                <a:spcPts val="800"/>
              </a:spcAft>
              <a:buFont typeface="Wingdings" panose="05000000000000000000" pitchFamily="2" charset="2"/>
              <a:buChar char="v"/>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Realizar más investigaciones sobre las características bromatologías y sensoriales del licor de cacao en más zonas de Santo Domingo para poder comparar y así determinar en qué zona se presenta mejor calidad en el licor de cacao.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EC" sz="1200" dirty="0"/>
          </a:p>
        </p:txBody>
      </p:sp>
    </p:spTree>
    <p:extLst>
      <p:ext uri="{BB962C8B-B14F-4D97-AF65-F5344CB8AC3E}">
        <p14:creationId xmlns:p14="http://schemas.microsoft.com/office/powerpoint/2010/main" val="232783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E507-3217-44DB-881A-939D83773403}"/>
              </a:ext>
            </a:extLst>
          </p:cNvPr>
          <p:cNvSpPr>
            <a:spLocks noGrp="1"/>
          </p:cNvSpPr>
          <p:nvPr>
            <p:ph type="title"/>
          </p:nvPr>
        </p:nvSpPr>
        <p:spPr>
          <a:xfrm>
            <a:off x="832910" y="2571946"/>
            <a:ext cx="5854872" cy="1924208"/>
          </a:xfrm>
        </p:spPr>
        <p:txBody>
          <a:bodyPr>
            <a:noAutofit/>
          </a:bodyPr>
          <a:lstStyle/>
          <a:p>
            <a:pPr algn="ctr"/>
            <a:r>
              <a:rPr lang="es-EC" sz="6600" i="1" dirty="0">
                <a:solidFill>
                  <a:schemeClr val="accent6">
                    <a:lumMod val="50000"/>
                  </a:schemeClr>
                </a:solidFill>
                <a:latin typeface="Cambria" panose="02040503050406030204" pitchFamily="18" charset="0"/>
                <a:ea typeface="Cambria" panose="02040503050406030204" pitchFamily="18" charset="0"/>
              </a:rPr>
              <a:t>GRACIAS POR LA ATENCIÓN PRESTADA </a:t>
            </a:r>
            <a:r>
              <a:rPr lang="es-EC" sz="6600" dirty="0">
                <a:solidFill>
                  <a:schemeClr val="accent6">
                    <a:lumMod val="50000"/>
                  </a:schemeClr>
                </a:solidFill>
                <a:latin typeface="Cambria" panose="02040503050406030204" pitchFamily="18" charset="0"/>
                <a:ea typeface="Cambria" panose="02040503050406030204" pitchFamily="18" charset="0"/>
              </a:rPr>
              <a:t> </a:t>
            </a:r>
          </a:p>
        </p:txBody>
      </p:sp>
      <p:sp>
        <p:nvSpPr>
          <p:cNvPr id="7" name="Marcador de posición de imagen 6">
            <a:extLst>
              <a:ext uri="{FF2B5EF4-FFF2-40B4-BE49-F238E27FC236}">
                <a16:creationId xmlns:a16="http://schemas.microsoft.com/office/drawing/2014/main" id="{E1097006-8727-4751-8A4B-1761AC30B0D5}"/>
              </a:ext>
            </a:extLst>
          </p:cNvPr>
          <p:cNvSpPr>
            <a:spLocks noGrp="1"/>
          </p:cNvSpPr>
          <p:nvPr>
            <p:ph type="pic" idx="1"/>
          </p:nvPr>
        </p:nvSpPr>
        <p:spPr/>
      </p:sp>
      <p:pic>
        <p:nvPicPr>
          <p:cNvPr id="8" name="Imagen 7">
            <a:extLst>
              <a:ext uri="{FF2B5EF4-FFF2-40B4-BE49-F238E27FC236}">
                <a16:creationId xmlns:a16="http://schemas.microsoft.com/office/drawing/2014/main" id="{9C7F6B54-28E4-45B9-AF14-1947A2785927}"/>
              </a:ext>
            </a:extLst>
          </p:cNvPr>
          <p:cNvPicPr/>
          <p:nvPr/>
        </p:nvPicPr>
        <p:blipFill rotWithShape="1">
          <a:blip r:embed="rId2">
            <a:extLst>
              <a:ext uri="{28A0092B-C50C-407E-A947-70E740481C1C}">
                <a14:useLocalDpi xmlns:a14="http://schemas.microsoft.com/office/drawing/2010/main" val="0"/>
              </a:ext>
            </a:extLst>
          </a:blip>
          <a:srcRect l="32984" t="11921" r="33326" b="12781"/>
          <a:stretch/>
        </p:blipFill>
        <p:spPr bwMode="auto">
          <a:xfrm>
            <a:off x="7986449" y="1122542"/>
            <a:ext cx="3067050" cy="38663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083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2A41A36-78B0-40A2-9F51-42CFE9528B3C}"/>
              </a:ext>
            </a:extLst>
          </p:cNvPr>
          <p:cNvSpPr>
            <a:spLocks noGrp="1"/>
          </p:cNvSpPr>
          <p:nvPr>
            <p:ph type="title"/>
          </p:nvPr>
        </p:nvSpPr>
        <p:spPr>
          <a:xfrm>
            <a:off x="4435171" y="929899"/>
            <a:ext cx="2444203" cy="542967"/>
          </a:xfrm>
        </p:spPr>
        <p:txBody>
          <a:bodyPr/>
          <a:lstStyle/>
          <a:p>
            <a:r>
              <a:rPr lang="es-EC" dirty="0">
                <a:latin typeface="Cambria" panose="02040503050406030204" pitchFamily="18" charset="0"/>
                <a:ea typeface="Cambria" panose="02040503050406030204" pitchFamily="18" charset="0"/>
              </a:rPr>
              <a:t>OBJETIVOS</a:t>
            </a:r>
          </a:p>
        </p:txBody>
      </p:sp>
      <p:graphicFrame>
        <p:nvGraphicFramePr>
          <p:cNvPr id="5" name="Diagrama 4">
            <a:extLst>
              <a:ext uri="{FF2B5EF4-FFF2-40B4-BE49-F238E27FC236}">
                <a16:creationId xmlns:a16="http://schemas.microsoft.com/office/drawing/2014/main" id="{BD815324-FC8C-4056-97AC-4CA088914530}"/>
              </a:ext>
            </a:extLst>
          </p:cNvPr>
          <p:cNvGraphicFramePr/>
          <p:nvPr>
            <p:extLst>
              <p:ext uri="{D42A27DB-BD31-4B8C-83A1-F6EECF244321}">
                <p14:modId xmlns:p14="http://schemas.microsoft.com/office/powerpoint/2010/main" val="4003035862"/>
              </p:ext>
            </p:extLst>
          </p:nvPr>
        </p:nvGraphicFramePr>
        <p:xfrm>
          <a:off x="249382" y="1496291"/>
          <a:ext cx="10815782" cy="440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66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41C2E1-3FA0-4114-ACAA-EFBB1382E60F}"/>
              </a:ext>
            </a:extLst>
          </p:cNvPr>
          <p:cNvSpPr>
            <a:spLocks noGrp="1"/>
          </p:cNvSpPr>
          <p:nvPr>
            <p:ph type="title"/>
          </p:nvPr>
        </p:nvSpPr>
        <p:spPr>
          <a:xfrm>
            <a:off x="4873898" y="888335"/>
            <a:ext cx="2444203" cy="542967"/>
          </a:xfrm>
        </p:spPr>
        <p:txBody>
          <a:bodyPr/>
          <a:lstStyle/>
          <a:p>
            <a:r>
              <a:rPr lang="es-EC" dirty="0">
                <a:latin typeface="Cambria" panose="02040503050406030204" pitchFamily="18" charset="0"/>
                <a:ea typeface="Cambria" panose="02040503050406030204" pitchFamily="18" charset="0"/>
              </a:rPr>
              <a:t>HIPOTESIS </a:t>
            </a:r>
          </a:p>
        </p:txBody>
      </p:sp>
      <p:sp>
        <p:nvSpPr>
          <p:cNvPr id="6" name="CuadroTexto 5">
            <a:extLst>
              <a:ext uri="{FF2B5EF4-FFF2-40B4-BE49-F238E27FC236}">
                <a16:creationId xmlns:a16="http://schemas.microsoft.com/office/drawing/2014/main" id="{024C55FE-DD5F-402E-AB5A-94062607699F}"/>
              </a:ext>
            </a:extLst>
          </p:cNvPr>
          <p:cNvSpPr txBox="1"/>
          <p:nvPr/>
        </p:nvSpPr>
        <p:spPr>
          <a:xfrm>
            <a:off x="-164478" y="1556092"/>
            <a:ext cx="3750549" cy="4466544"/>
          </a:xfrm>
          <a:prstGeom prst="rect">
            <a:avLst/>
          </a:prstGeom>
          <a:noFill/>
        </p:spPr>
        <p:txBody>
          <a:bodyPr wrap="square">
            <a:spAutoFit/>
          </a:bodyPr>
          <a:lstStyle/>
          <a:p>
            <a:pPr indent="457200" algn="ctr">
              <a:lnSpc>
                <a:spcPct val="150000"/>
              </a:lnSpc>
              <a:spcAft>
                <a:spcPts val="800"/>
              </a:spcAft>
            </a:pP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Hipótesis para el Factor A (Variedades)</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indent="-285750" algn="just">
              <a:lnSpc>
                <a:spcPct val="150000"/>
              </a:lnSpc>
              <a:spcBef>
                <a:spcPts val="1200"/>
              </a:spcBef>
              <a:buFont typeface="Arial" panose="020B0604020202020204" pitchFamily="34" charset="0"/>
              <a:buChar char="•"/>
            </a:pP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Ho</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No existe diferencia entre las propiedades bromatológicas de dos variedades de cacao (Nacional y CCN – 51) y su influencia en la obtención de licor</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indent="-285750" algn="just">
              <a:lnSpc>
                <a:spcPct val="150000"/>
              </a:lnSpc>
              <a:spcAft>
                <a:spcPts val="800"/>
              </a:spcAft>
              <a:buFont typeface="Arial" panose="020B0604020202020204" pitchFamily="34" charset="0"/>
              <a:buChar char="•"/>
            </a:pP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Ha</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Si existe diferencia entre las propiedades bromatológicas de dos variedades de cacao (Nacional y CCN – 51) y su influencia en la obtención de licor</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 name="Conector recto 7">
            <a:extLst>
              <a:ext uri="{FF2B5EF4-FFF2-40B4-BE49-F238E27FC236}">
                <a16:creationId xmlns:a16="http://schemas.microsoft.com/office/drawing/2014/main" id="{95338CAA-50FC-4656-B0B2-E1A5CF619293}"/>
              </a:ext>
            </a:extLst>
          </p:cNvPr>
          <p:cNvCxnSpPr>
            <a:cxnSpLocks/>
          </p:cNvCxnSpPr>
          <p:nvPr/>
        </p:nvCxnSpPr>
        <p:spPr>
          <a:xfrm>
            <a:off x="3898930" y="1684543"/>
            <a:ext cx="0" cy="4485094"/>
          </a:xfrm>
          <a:prstGeom prst="line">
            <a:avLst/>
          </a:prstGeom>
        </p:spPr>
        <p:style>
          <a:lnRef idx="3">
            <a:schemeClr val="accent6"/>
          </a:lnRef>
          <a:fillRef idx="0">
            <a:schemeClr val="accent6"/>
          </a:fillRef>
          <a:effectRef idx="2">
            <a:schemeClr val="accent6"/>
          </a:effectRef>
          <a:fontRef idx="minor">
            <a:schemeClr val="tx1"/>
          </a:fontRef>
        </p:style>
      </p:cxnSp>
      <p:sp>
        <p:nvSpPr>
          <p:cNvPr id="10" name="CuadroTexto 9">
            <a:extLst>
              <a:ext uri="{FF2B5EF4-FFF2-40B4-BE49-F238E27FC236}">
                <a16:creationId xmlns:a16="http://schemas.microsoft.com/office/drawing/2014/main" id="{FEE5F60E-D568-4915-9C4C-93421B181F8C}"/>
              </a:ext>
            </a:extLst>
          </p:cNvPr>
          <p:cNvSpPr txBox="1"/>
          <p:nvPr/>
        </p:nvSpPr>
        <p:spPr>
          <a:xfrm>
            <a:off x="3663082" y="1563625"/>
            <a:ext cx="4063409" cy="4127605"/>
          </a:xfrm>
          <a:prstGeom prst="rect">
            <a:avLst/>
          </a:prstGeom>
          <a:noFill/>
        </p:spPr>
        <p:txBody>
          <a:bodyPr wrap="square">
            <a:spAutoFit/>
          </a:bodyPr>
          <a:lstStyle/>
          <a:p>
            <a:pPr indent="457200" algn="ctr">
              <a:lnSpc>
                <a:spcPct val="150000"/>
              </a:lnSpc>
              <a:spcAft>
                <a:spcPts val="800"/>
              </a:spcAft>
            </a:pP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Hipótesis para el Factor B</a:t>
            </a:r>
          </a:p>
          <a:p>
            <a:pPr indent="457200" algn="ctr">
              <a:lnSpc>
                <a:spcPct val="150000"/>
              </a:lnSpc>
              <a:spcAft>
                <a:spcPts val="800"/>
              </a:spcAft>
            </a:pP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 (Método de Fermentación) </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735330" indent="-285750" algn="just">
              <a:lnSpc>
                <a:spcPct val="150000"/>
              </a:lnSpc>
              <a:spcBef>
                <a:spcPts val="1200"/>
              </a:spcBef>
              <a:spcAft>
                <a:spcPts val="800"/>
              </a:spcAft>
              <a:buFont typeface="Arial" panose="020B0604020202020204" pitchFamily="34" charset="0"/>
              <a:buChar char="•"/>
            </a:pPr>
            <a:r>
              <a:rPr lang="es-ES" sz="1500" b="1" dirty="0">
                <a:effectLst/>
                <a:latin typeface="Arial" panose="020B0604020202020204" pitchFamily="34" charset="0"/>
                <a:ea typeface="Times New Roman" panose="02020603050405020304" pitchFamily="18" charset="0"/>
                <a:cs typeface="Arial" panose="020B0604020202020204" pitchFamily="34" charset="0"/>
              </a:rPr>
              <a:t>Ho</a:t>
            </a:r>
            <a:r>
              <a:rPr lang="es-ES" sz="1500" dirty="0">
                <a:effectLst/>
                <a:latin typeface="Arial" panose="020B0604020202020204" pitchFamily="34" charset="0"/>
                <a:ea typeface="Times New Roman" panose="02020603050405020304" pitchFamily="18" charset="0"/>
                <a:cs typeface="Arial" panose="020B0604020202020204" pitchFamily="34" charset="0"/>
              </a:rPr>
              <a:t>: El método de fermentación no afecta a las propiedades bromatológicas de las variedades de cacao y su licor como producto final.</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735330" indent="-285750" algn="just">
              <a:lnSpc>
                <a:spcPct val="150000"/>
              </a:lnSpc>
              <a:spcBef>
                <a:spcPts val="1200"/>
              </a:spcBef>
              <a:spcAft>
                <a:spcPts val="800"/>
              </a:spcAft>
              <a:buFont typeface="Arial" panose="020B0604020202020204" pitchFamily="34" charset="0"/>
              <a:buChar char="•"/>
            </a:pPr>
            <a:r>
              <a:rPr lang="es-ES" sz="1500" b="1" i="1" dirty="0">
                <a:effectLst/>
                <a:latin typeface="Arial" panose="020B0604020202020204" pitchFamily="34" charset="0"/>
                <a:ea typeface="Times New Roman" panose="02020603050405020304" pitchFamily="18" charset="0"/>
                <a:cs typeface="Arial" panose="020B0604020202020204" pitchFamily="34" charset="0"/>
              </a:rPr>
              <a:t>Ha: </a:t>
            </a:r>
            <a:r>
              <a:rPr lang="es-ES" sz="1500" dirty="0">
                <a:effectLst/>
                <a:latin typeface="Arial" panose="020B0604020202020204" pitchFamily="34" charset="0"/>
                <a:ea typeface="Times New Roman" panose="02020603050405020304" pitchFamily="18" charset="0"/>
                <a:cs typeface="Arial" panose="020B0604020202020204" pitchFamily="34" charset="0"/>
              </a:rPr>
              <a:t>El método de fermentación no afecta a las propiedades bromatológicas de las variedades de cacao y su licor como producto final.</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3" name="Conector recto 12">
            <a:extLst>
              <a:ext uri="{FF2B5EF4-FFF2-40B4-BE49-F238E27FC236}">
                <a16:creationId xmlns:a16="http://schemas.microsoft.com/office/drawing/2014/main" id="{7E2B49E4-D42D-462F-80C8-BC023F2C50B2}"/>
              </a:ext>
            </a:extLst>
          </p:cNvPr>
          <p:cNvCxnSpPr>
            <a:cxnSpLocks/>
          </p:cNvCxnSpPr>
          <p:nvPr/>
        </p:nvCxnSpPr>
        <p:spPr>
          <a:xfrm>
            <a:off x="7986834" y="1573801"/>
            <a:ext cx="0" cy="4572368"/>
          </a:xfrm>
          <a:prstGeom prst="line">
            <a:avLst/>
          </a:prstGeom>
        </p:spPr>
        <p:style>
          <a:lnRef idx="3">
            <a:schemeClr val="accent2"/>
          </a:lnRef>
          <a:fillRef idx="0">
            <a:schemeClr val="accent2"/>
          </a:fillRef>
          <a:effectRef idx="2">
            <a:schemeClr val="accent2"/>
          </a:effectRef>
          <a:fontRef idx="minor">
            <a:schemeClr val="tx1"/>
          </a:fontRef>
        </p:style>
      </p:cxnSp>
      <p:sp>
        <p:nvSpPr>
          <p:cNvPr id="15" name="CuadroTexto 14">
            <a:extLst>
              <a:ext uri="{FF2B5EF4-FFF2-40B4-BE49-F238E27FC236}">
                <a16:creationId xmlns:a16="http://schemas.microsoft.com/office/drawing/2014/main" id="{A62DD6CC-BFAB-4C85-9E83-7E290BF73A84}"/>
              </a:ext>
            </a:extLst>
          </p:cNvPr>
          <p:cNvSpPr txBox="1"/>
          <p:nvPr/>
        </p:nvSpPr>
        <p:spPr>
          <a:xfrm>
            <a:off x="7726491" y="1526595"/>
            <a:ext cx="4277374" cy="4201663"/>
          </a:xfrm>
          <a:prstGeom prst="rect">
            <a:avLst/>
          </a:prstGeom>
          <a:noFill/>
        </p:spPr>
        <p:txBody>
          <a:bodyPr wrap="square">
            <a:spAutoFit/>
          </a:bodyPr>
          <a:lstStyle/>
          <a:p>
            <a:pPr indent="457200" algn="ctr">
              <a:lnSpc>
                <a:spcPct val="150000"/>
              </a:lnSpc>
              <a:spcAft>
                <a:spcPts val="8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Hipótesis para el Factor C</a:t>
            </a:r>
          </a:p>
          <a:p>
            <a:pPr indent="457200" algn="ctr">
              <a:lnSpc>
                <a:spcPct val="150000"/>
              </a:lnSpc>
              <a:spcAft>
                <a:spcPts val="8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 ( Zonas de producción)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735330" indent="-285750" algn="just">
              <a:lnSpc>
                <a:spcPct val="150000"/>
              </a:lnSpc>
              <a:spcBef>
                <a:spcPts val="1200"/>
              </a:spcBef>
              <a:spcAft>
                <a:spcPts val="800"/>
              </a:spcAft>
              <a:buFont typeface="Arial" panose="020B0604020202020204" pitchFamily="34" charset="0"/>
              <a:buChar char="•"/>
            </a:pPr>
            <a:r>
              <a:rPr lang="es-ES" sz="1600" b="1" dirty="0">
                <a:effectLst/>
                <a:latin typeface="Arial" panose="020B0604020202020204" pitchFamily="34" charset="0"/>
                <a:ea typeface="Times New Roman" panose="02020603050405020304" pitchFamily="18" charset="0"/>
                <a:cs typeface="Arial" panose="020B0604020202020204" pitchFamily="34" charset="0"/>
              </a:rPr>
              <a:t>Ho</a:t>
            </a:r>
            <a:r>
              <a:rPr lang="es-ES" sz="1600" dirty="0">
                <a:effectLst/>
                <a:latin typeface="Arial" panose="020B0604020202020204" pitchFamily="34" charset="0"/>
                <a:ea typeface="Times New Roman" panose="02020603050405020304" pitchFamily="18" charset="0"/>
                <a:cs typeface="Arial" panose="020B0604020202020204" pitchFamily="34" charset="0"/>
              </a:rPr>
              <a:t>: La zona de producción del cultivo no afecta a las propiedades bromatológicas de las variedades de cacao y su licor como producto final.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735330" indent="-285750" algn="just">
              <a:lnSpc>
                <a:spcPct val="150000"/>
              </a:lnSpc>
              <a:spcAft>
                <a:spcPts val="800"/>
              </a:spcAft>
              <a:buFont typeface="Arial" panose="020B0604020202020204" pitchFamily="34" charset="0"/>
              <a:buChar char="•"/>
            </a:pPr>
            <a:r>
              <a:rPr lang="es-ES" sz="1600" b="1" dirty="0">
                <a:effectLst/>
                <a:latin typeface="Arial" panose="020B0604020202020204" pitchFamily="34" charset="0"/>
                <a:ea typeface="Times New Roman" panose="02020603050405020304" pitchFamily="18" charset="0"/>
                <a:cs typeface="Arial" panose="020B0604020202020204" pitchFamily="34" charset="0"/>
              </a:rPr>
              <a:t>Ha:</a:t>
            </a:r>
            <a:r>
              <a:rPr lang="es-ES" sz="1600" dirty="0">
                <a:effectLst/>
                <a:latin typeface="Arial" panose="020B0604020202020204" pitchFamily="34" charset="0"/>
                <a:ea typeface="Times New Roman" panose="02020603050405020304" pitchFamily="18" charset="0"/>
                <a:cs typeface="Arial" panose="020B0604020202020204" pitchFamily="34" charset="0"/>
              </a:rPr>
              <a:t> La zona de producción del cultivo   afecta a las propiedades bromatológicas de las variedades de cacao y su licor como producto final.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63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C1CF5DF-400C-45F0-93C1-FCFBAB4527D4}"/>
              </a:ext>
            </a:extLst>
          </p:cNvPr>
          <p:cNvSpPr>
            <a:spLocks noGrp="1"/>
          </p:cNvSpPr>
          <p:nvPr>
            <p:ph type="title"/>
          </p:nvPr>
        </p:nvSpPr>
        <p:spPr>
          <a:xfrm>
            <a:off x="4873898" y="888335"/>
            <a:ext cx="2444203" cy="542967"/>
          </a:xfrm>
        </p:spPr>
        <p:txBody>
          <a:bodyPr/>
          <a:lstStyle/>
          <a:p>
            <a:r>
              <a:rPr lang="es-EC" dirty="0">
                <a:latin typeface="Cambria" panose="02040503050406030204" pitchFamily="18" charset="0"/>
                <a:ea typeface="Cambria" panose="02040503050406030204" pitchFamily="18" charset="0"/>
              </a:rPr>
              <a:t>UBICACIÓN </a:t>
            </a:r>
          </a:p>
        </p:txBody>
      </p:sp>
      <p:sp>
        <p:nvSpPr>
          <p:cNvPr id="8" name="CuadroTexto 7">
            <a:extLst>
              <a:ext uri="{FF2B5EF4-FFF2-40B4-BE49-F238E27FC236}">
                <a16:creationId xmlns:a16="http://schemas.microsoft.com/office/drawing/2014/main" id="{279AF550-3DE1-4585-89D7-6298DD3B873D}"/>
              </a:ext>
            </a:extLst>
          </p:cNvPr>
          <p:cNvSpPr txBox="1"/>
          <p:nvPr/>
        </p:nvSpPr>
        <p:spPr>
          <a:xfrm>
            <a:off x="370048" y="1431302"/>
            <a:ext cx="2990990" cy="3041844"/>
          </a:xfrm>
          <a:prstGeom prst="rect">
            <a:avLst/>
          </a:prstGeom>
          <a:noFill/>
        </p:spPr>
        <p:txBody>
          <a:bodyPr wrap="square">
            <a:spAutoFit/>
          </a:bodyPr>
          <a:lstStyle/>
          <a:p>
            <a:pPr indent="457200">
              <a:lnSpc>
                <a:spcPct val="200000"/>
              </a:lnSpc>
              <a:spcBef>
                <a:spcPts val="200"/>
              </a:spcBef>
            </a:pPr>
            <a:r>
              <a:rPr lang="es-ES" sz="1500" b="1" i="0" dirty="0">
                <a:effectLst/>
                <a:latin typeface="Arial" panose="020B0604020202020204" pitchFamily="34" charset="0"/>
                <a:ea typeface="Times New Roman" panose="02020603050405020304" pitchFamily="18" charset="0"/>
                <a:cs typeface="Times New Roman" panose="02020603050405020304" pitchFamily="18" charset="0"/>
              </a:rPr>
              <a:t>Ubicación Política</a:t>
            </a:r>
          </a:p>
          <a:p>
            <a:pPr indent="457200">
              <a:lnSpc>
                <a:spcPct val="200000"/>
              </a:lnSpc>
              <a:spcBef>
                <a:spcPts val="200"/>
              </a:spcBef>
            </a:pPr>
            <a:endParaRPr lang="es-EC" sz="1500" b="1" i="1"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tabLst>
                <a:tab pos="1104900" algn="l"/>
              </a:tabLst>
            </a:pPr>
            <a:r>
              <a:rPr lang="es-ES" sz="1500" dirty="0">
                <a:effectLst/>
                <a:latin typeface="Arial" panose="020B0604020202020204" pitchFamily="34" charset="0"/>
                <a:ea typeface="Times New Roman" panose="02020603050405020304" pitchFamily="18" charset="0"/>
                <a:cs typeface="Arial" panose="020B0604020202020204" pitchFamily="34" charset="0"/>
              </a:rPr>
              <a:t>País: 		Ecuador</a:t>
            </a:r>
          </a:p>
          <a:p>
            <a:pPr marL="285750" indent="-285750">
              <a:spcAft>
                <a:spcPts val="800"/>
              </a:spcAft>
              <a:buFont typeface="Arial" panose="020B0604020202020204" pitchFamily="34" charset="0"/>
              <a:buChar char="•"/>
              <a:tabLst>
                <a:tab pos="1104900" algn="l"/>
              </a:tabLst>
            </a:pPr>
            <a:r>
              <a:rPr lang="es-ES" sz="1500" dirty="0">
                <a:effectLst/>
                <a:latin typeface="Arial" panose="020B0604020202020204" pitchFamily="34" charset="0"/>
                <a:ea typeface="Times New Roman" panose="02020603050405020304" pitchFamily="18" charset="0"/>
                <a:cs typeface="Arial" panose="020B0604020202020204" pitchFamily="34" charset="0"/>
              </a:rPr>
              <a:t>Provincia:     Santo Domingo de los 		Tsáchilas</a:t>
            </a:r>
            <a:endParaRPr lang="es-EC" sz="15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tabLst>
                <a:tab pos="1104900" algn="l"/>
              </a:tabLst>
            </a:pPr>
            <a:r>
              <a:rPr lang="es-ES" sz="1500" dirty="0">
                <a:effectLst/>
                <a:latin typeface="Arial" panose="020B0604020202020204" pitchFamily="34" charset="0"/>
                <a:ea typeface="Times New Roman" panose="02020603050405020304" pitchFamily="18" charset="0"/>
                <a:cs typeface="Arial" panose="020B0604020202020204" pitchFamily="34" charset="0"/>
              </a:rPr>
              <a:t>Cantón: 		 Santo Domingo</a:t>
            </a:r>
            <a:endParaRPr lang="es-EC" sz="15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tabLst>
                <a:tab pos="1104900" algn="l"/>
              </a:tabLst>
            </a:pPr>
            <a:r>
              <a:rPr lang="es-ES" sz="1500" dirty="0">
                <a:effectLst/>
                <a:latin typeface="Arial" panose="020B0604020202020204" pitchFamily="34" charset="0"/>
                <a:ea typeface="Times New Roman" panose="02020603050405020304" pitchFamily="18" charset="0"/>
                <a:cs typeface="Arial" panose="020B0604020202020204" pitchFamily="34" charset="0"/>
              </a:rPr>
              <a:t>Parroquia:</a:t>
            </a:r>
            <a:r>
              <a:rPr lang="es-ES" sz="1500" dirty="0">
                <a:latin typeface="Arial" panose="020B0604020202020204" pitchFamily="34" charset="0"/>
                <a:ea typeface="Times New Roman" panose="02020603050405020304" pitchFamily="18" charset="0"/>
                <a:cs typeface="Arial" panose="020B0604020202020204" pitchFamily="34" charset="0"/>
              </a:rPr>
              <a:t>      </a:t>
            </a:r>
            <a:r>
              <a:rPr lang="es-ES" sz="1500" dirty="0">
                <a:effectLst/>
                <a:latin typeface="Arial" panose="020B0604020202020204" pitchFamily="34" charset="0"/>
                <a:ea typeface="Times New Roman" panose="02020603050405020304" pitchFamily="18" charset="0"/>
                <a:cs typeface="Arial" panose="020B0604020202020204" pitchFamily="34" charset="0"/>
              </a:rPr>
              <a:t>Luz de América</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 Dirección: 	  Vía Quevedo-Santo Domingo km 24</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E683B7DC-70B7-48F3-A299-C7189E9474D1}"/>
              </a:ext>
            </a:extLst>
          </p:cNvPr>
          <p:cNvSpPr txBox="1"/>
          <p:nvPr/>
        </p:nvSpPr>
        <p:spPr>
          <a:xfrm>
            <a:off x="3489941" y="1431302"/>
            <a:ext cx="3339225" cy="3580467"/>
          </a:xfrm>
          <a:prstGeom prst="rect">
            <a:avLst/>
          </a:prstGeom>
          <a:noFill/>
        </p:spPr>
        <p:txBody>
          <a:bodyPr wrap="square">
            <a:spAutoFit/>
          </a:bodyPr>
          <a:lstStyle/>
          <a:p>
            <a:pPr indent="457200">
              <a:spcBef>
                <a:spcPts val="200"/>
              </a:spcBef>
              <a:spcAft>
                <a:spcPts val="1200"/>
              </a:spcAft>
            </a:pPr>
            <a:r>
              <a:rPr lang="es-ES" sz="1500" b="1" i="1" dirty="0">
                <a:effectLst/>
                <a:latin typeface="Arial" panose="020B0604020202020204" pitchFamily="34" charset="0"/>
                <a:ea typeface="Times New Roman" panose="02020603050405020304" pitchFamily="18" charset="0"/>
                <a:cs typeface="Times New Roman" panose="02020603050405020304" pitchFamily="18" charset="0"/>
              </a:rPr>
              <a:t>Ubicación Ecológica </a:t>
            </a:r>
          </a:p>
          <a:p>
            <a:pPr indent="457200">
              <a:spcBef>
                <a:spcPts val="200"/>
              </a:spcBef>
              <a:spcAft>
                <a:spcPts val="1200"/>
              </a:spcAft>
            </a:pPr>
            <a:endParaRPr lang="es-ES" sz="1500" b="1" i="1"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Zona de vida: Bosque húmedo subtropical </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 Altitud</a:t>
            </a:r>
            <a:r>
              <a:rPr lang="es-ES" sz="1500" b="1" dirty="0">
                <a:effectLst/>
                <a:latin typeface="Arial" panose="020B0604020202020204" pitchFamily="34" charset="0"/>
                <a:ea typeface="Times New Roman" panose="02020603050405020304" pitchFamily="18" charset="0"/>
                <a:cs typeface="Arial" panose="020B0604020202020204" pitchFamily="34" charset="0"/>
              </a:rPr>
              <a:t>:</a:t>
            </a:r>
            <a:r>
              <a:rPr lang="es-ES" sz="1500" dirty="0">
                <a:effectLst/>
                <a:latin typeface="Arial" panose="020B0604020202020204" pitchFamily="34" charset="0"/>
                <a:ea typeface="Times New Roman" panose="02020603050405020304" pitchFamily="18" charset="0"/>
                <a:cs typeface="Arial" panose="020B0604020202020204" pitchFamily="34" charset="0"/>
              </a:rPr>
              <a:t> 		625 m.s.n.m.</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Temperatura:	 24 – 26  </a:t>
            </a:r>
            <a:r>
              <a:rPr lang="es-ES" sz="1500" baseline="30000" dirty="0" err="1">
                <a:effectLst/>
                <a:latin typeface="Arial" panose="020B0604020202020204" pitchFamily="34" charset="0"/>
                <a:ea typeface="Times New Roman" panose="02020603050405020304" pitchFamily="18" charset="0"/>
                <a:cs typeface="Arial" panose="020B0604020202020204" pitchFamily="34" charset="0"/>
              </a:rPr>
              <a:t>o</a:t>
            </a:r>
            <a:r>
              <a:rPr lang="es-ES" sz="1500" dirty="0" err="1">
                <a:effectLst/>
                <a:latin typeface="Arial" panose="020B0604020202020204" pitchFamily="34" charset="0"/>
                <a:ea typeface="Times New Roman" panose="02020603050405020304" pitchFamily="18" charset="0"/>
                <a:cs typeface="Arial" panose="020B0604020202020204" pitchFamily="34" charset="0"/>
              </a:rPr>
              <a:t>C</a:t>
            </a:r>
            <a:r>
              <a:rPr lang="es-ES" sz="1500" dirty="0">
                <a:effectLst/>
                <a:latin typeface="Arial" panose="020B0604020202020204" pitchFamily="34" charset="0"/>
                <a:ea typeface="Times New Roman" panose="02020603050405020304" pitchFamily="18"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Precipitación: 	2800 mm/año.</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Humedad relativa: 	85%</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Heliofanía: 		680h luz/año</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es-ES" sz="1500" dirty="0">
                <a:effectLst/>
                <a:latin typeface="Arial" panose="020B0604020202020204" pitchFamily="34" charset="0"/>
                <a:ea typeface="Times New Roman" panose="02020603050405020304" pitchFamily="18" charset="0"/>
                <a:cs typeface="Arial" panose="020B0604020202020204" pitchFamily="34" charset="0"/>
              </a:rPr>
              <a:t>Suelos</a:t>
            </a:r>
            <a:r>
              <a:rPr lang="es-ES" sz="1500" b="1" dirty="0">
                <a:effectLst/>
                <a:latin typeface="Arial" panose="020B0604020202020204" pitchFamily="34" charset="0"/>
                <a:ea typeface="Times New Roman" panose="02020603050405020304" pitchFamily="18" charset="0"/>
                <a:cs typeface="Arial" panose="020B0604020202020204" pitchFamily="34" charset="0"/>
              </a:rPr>
              <a:t>:</a:t>
            </a:r>
            <a:r>
              <a:rPr lang="es-ES" sz="1500" dirty="0">
                <a:effectLst/>
                <a:latin typeface="Arial" panose="020B0604020202020204" pitchFamily="34" charset="0"/>
                <a:ea typeface="Times New Roman" panose="02020603050405020304" pitchFamily="18" charset="0"/>
                <a:cs typeface="Arial" panose="020B0604020202020204" pitchFamily="34" charset="0"/>
              </a:rPr>
              <a:t> 		Franco Limo arcillosos</a:t>
            </a:r>
            <a:endParaRPr lang="es-EC"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19C82C60-5442-479E-ACF1-7959D19FB0B1}"/>
              </a:ext>
            </a:extLst>
          </p:cNvPr>
          <p:cNvSpPr txBox="1"/>
          <p:nvPr/>
        </p:nvSpPr>
        <p:spPr>
          <a:xfrm>
            <a:off x="7561823" y="1177976"/>
            <a:ext cx="6116594" cy="1143903"/>
          </a:xfrm>
          <a:prstGeom prst="rect">
            <a:avLst/>
          </a:prstGeom>
          <a:noFill/>
        </p:spPr>
        <p:txBody>
          <a:bodyPr wrap="square">
            <a:spAutoFit/>
          </a:bodyPr>
          <a:lstStyle/>
          <a:p>
            <a:pPr indent="457200">
              <a:lnSpc>
                <a:spcPct val="200000"/>
              </a:lnSpc>
              <a:spcBef>
                <a:spcPts val="200"/>
              </a:spcBef>
            </a:pPr>
            <a:r>
              <a:rPr lang="es-EC" sz="1500" b="1" i="1" dirty="0">
                <a:effectLst/>
                <a:latin typeface="Arial" panose="020B0604020202020204" pitchFamily="34" charset="0"/>
                <a:ea typeface="Times New Roman" panose="02020603050405020304" pitchFamily="18" charset="0"/>
                <a:cs typeface="Times New Roman" panose="02020603050405020304" pitchFamily="18" charset="0"/>
              </a:rPr>
              <a:t>Ubicación Geográfica </a:t>
            </a:r>
          </a:p>
          <a:p>
            <a:pPr marL="342900" lvl="0" indent="-342900">
              <a:spcAft>
                <a:spcPts val="1000"/>
              </a:spcAft>
              <a:buFont typeface="Symbol" panose="05050102010706020507" pitchFamily="18" charset="2"/>
              <a:buChar char=""/>
            </a:pPr>
            <a:r>
              <a:rPr lang="es-ES" sz="1500" dirty="0">
                <a:effectLst/>
                <a:latin typeface="Arial" panose="020B0604020202020204" pitchFamily="34" charset="0"/>
                <a:ea typeface="Calibri" panose="020F0502020204030204" pitchFamily="34" charset="0"/>
                <a:cs typeface="Times New Roman" panose="02020603050405020304" pitchFamily="18" charset="0"/>
              </a:rPr>
              <a:t>Latitud:		00° 24´ 36"E</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Symbol" panose="05050102010706020507" pitchFamily="18" charset="2"/>
              <a:buChar char=""/>
            </a:pPr>
            <a:r>
              <a:rPr lang="es-ES" sz="1500" dirty="0">
                <a:effectLst/>
                <a:latin typeface="Arial" panose="020B0604020202020204" pitchFamily="34" charset="0"/>
                <a:ea typeface="Calibri" panose="020F0502020204030204" pitchFamily="34" charset="0"/>
                <a:cs typeface="Times New Roman" panose="02020603050405020304" pitchFamily="18" charset="0"/>
              </a:rPr>
              <a:t>Longitud:		79° 18´ 43"O</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 name="Conector recto 14">
            <a:extLst>
              <a:ext uri="{FF2B5EF4-FFF2-40B4-BE49-F238E27FC236}">
                <a16:creationId xmlns:a16="http://schemas.microsoft.com/office/drawing/2014/main" id="{EB232DA4-074C-4250-8EBA-0F67F14C4521}"/>
              </a:ext>
            </a:extLst>
          </p:cNvPr>
          <p:cNvCxnSpPr>
            <a:cxnSpLocks/>
          </p:cNvCxnSpPr>
          <p:nvPr/>
        </p:nvCxnSpPr>
        <p:spPr>
          <a:xfrm>
            <a:off x="3361038" y="1749927"/>
            <a:ext cx="0" cy="3841883"/>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Conector recto 16">
            <a:extLst>
              <a:ext uri="{FF2B5EF4-FFF2-40B4-BE49-F238E27FC236}">
                <a16:creationId xmlns:a16="http://schemas.microsoft.com/office/drawing/2014/main" id="{4ECA8B01-6802-458D-ACC7-2F1E5DD9F255}"/>
              </a:ext>
            </a:extLst>
          </p:cNvPr>
          <p:cNvCxnSpPr>
            <a:cxnSpLocks/>
          </p:cNvCxnSpPr>
          <p:nvPr/>
        </p:nvCxnSpPr>
        <p:spPr>
          <a:xfrm>
            <a:off x="7096897" y="1749926"/>
            <a:ext cx="0" cy="3841883"/>
          </a:xfrm>
          <a:prstGeom prst="line">
            <a:avLst/>
          </a:prstGeom>
        </p:spPr>
        <p:style>
          <a:lnRef idx="3">
            <a:schemeClr val="accent4"/>
          </a:lnRef>
          <a:fillRef idx="0">
            <a:schemeClr val="accent4"/>
          </a:fillRef>
          <a:effectRef idx="2">
            <a:schemeClr val="accent4"/>
          </a:effectRef>
          <a:fontRef idx="minor">
            <a:schemeClr val="tx1"/>
          </a:fontRef>
        </p:style>
      </p:cxnSp>
      <p:pic>
        <p:nvPicPr>
          <p:cNvPr id="11" name="Imagen 10">
            <a:extLst>
              <a:ext uri="{FF2B5EF4-FFF2-40B4-BE49-F238E27FC236}">
                <a16:creationId xmlns:a16="http://schemas.microsoft.com/office/drawing/2014/main" id="{11692844-0B0D-496D-B920-E2BE121A2AE3}"/>
              </a:ext>
            </a:extLst>
          </p:cNvPr>
          <p:cNvPicPr/>
          <p:nvPr/>
        </p:nvPicPr>
        <p:blipFill rotWithShape="1">
          <a:blip r:embed="rId2">
            <a:extLst>
              <a:ext uri="{28A0092B-C50C-407E-A947-70E740481C1C}">
                <a14:useLocalDpi xmlns:a14="http://schemas.microsoft.com/office/drawing/2010/main" val="0"/>
              </a:ext>
            </a:extLst>
          </a:blip>
          <a:srcRect t="1093" b="-1"/>
          <a:stretch/>
        </p:blipFill>
        <p:spPr bwMode="auto">
          <a:xfrm>
            <a:off x="6829166" y="2321879"/>
            <a:ext cx="5400040" cy="38684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19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B1EB299-9036-476F-82C4-170044F1128C}"/>
              </a:ext>
            </a:extLst>
          </p:cNvPr>
          <p:cNvSpPr>
            <a:spLocks noGrp="1"/>
          </p:cNvSpPr>
          <p:nvPr>
            <p:ph type="title"/>
          </p:nvPr>
        </p:nvSpPr>
        <p:spPr>
          <a:xfrm>
            <a:off x="4191973" y="164941"/>
            <a:ext cx="2886145" cy="520335"/>
          </a:xfrm>
        </p:spPr>
        <p:txBody>
          <a:bodyPr>
            <a:normAutofit fontScale="90000"/>
          </a:bodyPr>
          <a:lstStyle/>
          <a:p>
            <a:r>
              <a:rPr lang="es-EC" dirty="0">
                <a:latin typeface="Cambria" panose="02040503050406030204" pitchFamily="18" charset="0"/>
                <a:ea typeface="Cambria" panose="02040503050406030204" pitchFamily="18" charset="0"/>
              </a:rPr>
              <a:t>METODOLOGÍA </a:t>
            </a:r>
          </a:p>
        </p:txBody>
      </p:sp>
      <p:graphicFrame>
        <p:nvGraphicFramePr>
          <p:cNvPr id="5" name="Tabla 4">
            <a:extLst>
              <a:ext uri="{FF2B5EF4-FFF2-40B4-BE49-F238E27FC236}">
                <a16:creationId xmlns:a16="http://schemas.microsoft.com/office/drawing/2014/main" id="{11ED24A1-7C43-45C8-BB7A-8A05F4EEC7C0}"/>
              </a:ext>
            </a:extLst>
          </p:cNvPr>
          <p:cNvGraphicFramePr>
            <a:graphicFrameLocks noGrp="1"/>
          </p:cNvGraphicFramePr>
          <p:nvPr>
            <p:extLst>
              <p:ext uri="{D42A27DB-BD31-4B8C-83A1-F6EECF244321}">
                <p14:modId xmlns:p14="http://schemas.microsoft.com/office/powerpoint/2010/main" val="2842573851"/>
              </p:ext>
            </p:extLst>
          </p:nvPr>
        </p:nvGraphicFramePr>
        <p:xfrm>
          <a:off x="614552" y="2295330"/>
          <a:ext cx="4439152" cy="2649180"/>
        </p:xfrm>
        <a:graphic>
          <a:graphicData uri="http://schemas.openxmlformats.org/drawingml/2006/table">
            <a:tbl>
              <a:tblPr firstRow="1" firstCol="1" bandRow="1">
                <a:tableStyleId>{0E3FDE45-AF77-4B5C-9715-49D594BDF05E}</a:tableStyleId>
              </a:tblPr>
              <a:tblGrid>
                <a:gridCol w="2307954">
                  <a:extLst>
                    <a:ext uri="{9D8B030D-6E8A-4147-A177-3AD203B41FA5}">
                      <a16:colId xmlns:a16="http://schemas.microsoft.com/office/drawing/2014/main" val="961038863"/>
                    </a:ext>
                  </a:extLst>
                </a:gridCol>
                <a:gridCol w="2131198">
                  <a:extLst>
                    <a:ext uri="{9D8B030D-6E8A-4147-A177-3AD203B41FA5}">
                      <a16:colId xmlns:a16="http://schemas.microsoft.com/office/drawing/2014/main" val="1011568462"/>
                    </a:ext>
                  </a:extLst>
                </a:gridCol>
              </a:tblGrid>
              <a:tr h="236029">
                <a:tc>
                  <a:txBody>
                    <a:bodyPr/>
                    <a:lstStyle/>
                    <a:p>
                      <a:pPr marL="449580" indent="457200">
                        <a:lnSpc>
                          <a:spcPct val="115000"/>
                        </a:lnSpc>
                        <a:spcAft>
                          <a:spcPts val="800"/>
                        </a:spcAft>
                      </a:pPr>
                      <a:r>
                        <a:rPr lang="es-ES" sz="1100">
                          <a:effectLst/>
                          <a:latin typeface="Arial" panose="020B0604020202020204" pitchFamily="34" charset="0"/>
                          <a:cs typeface="Arial" panose="020B0604020202020204" pitchFamily="34" charset="0"/>
                        </a:rPr>
                        <a:t>Factores </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449580" indent="-119380">
                        <a:lnSpc>
                          <a:spcPct val="115000"/>
                        </a:lnSpc>
                        <a:spcAft>
                          <a:spcPts val="800"/>
                        </a:spcAft>
                      </a:pPr>
                      <a:r>
                        <a:rPr lang="es-ES" sz="1100" dirty="0">
                          <a:effectLst/>
                          <a:latin typeface="Arial" panose="020B0604020202020204" pitchFamily="34" charset="0"/>
                          <a:cs typeface="Arial" panose="020B0604020202020204" pitchFamily="34" charset="0"/>
                        </a:rPr>
                        <a:t>Niveles</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06383107"/>
                  </a:ext>
                </a:extLst>
              </a:tr>
              <a:tr h="551875">
                <a:tc>
                  <a:txBody>
                    <a:bodyPr/>
                    <a:lstStyle/>
                    <a:p>
                      <a:pPr marL="449580" indent="457200" algn="l">
                        <a:lnSpc>
                          <a:spcPct val="115000"/>
                        </a:lnSpc>
                        <a:spcAft>
                          <a:spcPts val="800"/>
                        </a:spcAft>
                      </a:pPr>
                      <a:r>
                        <a:rPr lang="es-ES" sz="1100" dirty="0">
                          <a:effectLst/>
                          <a:latin typeface="Arial" panose="020B0604020202020204" pitchFamily="34" charset="0"/>
                          <a:cs typeface="Arial" panose="020B0604020202020204" pitchFamily="34" charset="0"/>
                        </a:rPr>
                        <a:t>Variedades (V)</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v</a:t>
                      </a:r>
                      <a:r>
                        <a:rPr lang="es-ES" sz="1100" baseline="-25000" dirty="0">
                          <a:effectLst/>
                          <a:latin typeface="Arial" panose="020B0604020202020204" pitchFamily="34" charset="0"/>
                          <a:cs typeface="Arial" panose="020B0604020202020204" pitchFamily="34" charset="0"/>
                        </a:rPr>
                        <a:t>0</a:t>
                      </a:r>
                      <a:r>
                        <a:rPr lang="es-ES" sz="1100" dirty="0">
                          <a:effectLst/>
                          <a:latin typeface="Arial" panose="020B0604020202020204" pitchFamily="34" charset="0"/>
                          <a:cs typeface="Arial" panose="020B0604020202020204" pitchFamily="34" charset="0"/>
                        </a:rPr>
                        <a:t>= Nacional</a:t>
                      </a:r>
                      <a:endParaRPr lang="es-EC" sz="1100" dirty="0">
                        <a:effectLst/>
                        <a:latin typeface="Arial" panose="020B0604020202020204" pitchFamily="34" charset="0"/>
                        <a:cs typeface="Arial" panose="020B0604020202020204" pitchFamily="34" charset="0"/>
                      </a:endParaRPr>
                    </a:p>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v</a:t>
                      </a:r>
                      <a:r>
                        <a:rPr lang="es-ES" sz="1100" baseline="-25000" dirty="0">
                          <a:effectLst/>
                          <a:latin typeface="Arial" panose="020B0604020202020204" pitchFamily="34" charset="0"/>
                          <a:cs typeface="Arial" panose="020B0604020202020204" pitchFamily="34" charset="0"/>
                        </a:rPr>
                        <a:t>1</a:t>
                      </a:r>
                      <a:r>
                        <a:rPr lang="es-ES" sz="1100" dirty="0">
                          <a:effectLst/>
                          <a:latin typeface="Arial" panose="020B0604020202020204" pitchFamily="34" charset="0"/>
                          <a:cs typeface="Arial" panose="020B0604020202020204" pitchFamily="34" charset="0"/>
                        </a:rPr>
                        <a:t>=</a:t>
                      </a:r>
                      <a:r>
                        <a:rPr lang="es-ES" sz="1100" baseline="-25000" dirty="0">
                          <a:effectLst/>
                          <a:latin typeface="Arial" panose="020B0604020202020204" pitchFamily="34" charset="0"/>
                          <a:cs typeface="Arial" panose="020B0604020202020204" pitchFamily="34" charset="0"/>
                        </a:rPr>
                        <a:t> </a:t>
                      </a:r>
                      <a:r>
                        <a:rPr lang="es-ES" sz="1100" dirty="0">
                          <a:effectLst/>
                          <a:latin typeface="Arial" panose="020B0604020202020204" pitchFamily="34" charset="0"/>
                          <a:cs typeface="Arial" panose="020B0604020202020204" pitchFamily="34" charset="0"/>
                        </a:rPr>
                        <a:t>CCN - 51</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11856934"/>
                  </a:ext>
                </a:extLst>
              </a:tr>
              <a:tr h="964218">
                <a:tc>
                  <a:txBody>
                    <a:bodyPr/>
                    <a:lstStyle/>
                    <a:p>
                      <a:pPr marL="449580" indent="-343535" algn="l">
                        <a:lnSpc>
                          <a:spcPct val="115000"/>
                        </a:lnSpc>
                        <a:spcAft>
                          <a:spcPts val="800"/>
                        </a:spcAft>
                      </a:pPr>
                      <a:r>
                        <a:rPr lang="es-ES" sz="1100" dirty="0">
                          <a:effectLst/>
                          <a:latin typeface="Arial" panose="020B0604020202020204" pitchFamily="34" charset="0"/>
                          <a:cs typeface="Arial" panose="020B0604020202020204" pitchFamily="34" charset="0"/>
                        </a:rPr>
                        <a:t>Métodos de fermentación ( M)</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m</a:t>
                      </a:r>
                      <a:r>
                        <a:rPr lang="es-ES" sz="1100" baseline="-25000" dirty="0">
                          <a:effectLst/>
                          <a:latin typeface="Arial" panose="020B0604020202020204" pitchFamily="34" charset="0"/>
                          <a:cs typeface="Arial" panose="020B0604020202020204" pitchFamily="34" charset="0"/>
                        </a:rPr>
                        <a:t>0</a:t>
                      </a:r>
                      <a:r>
                        <a:rPr lang="es-ES" sz="1100" dirty="0">
                          <a:effectLst/>
                          <a:latin typeface="Arial" panose="020B0604020202020204" pitchFamily="34" charset="0"/>
                          <a:cs typeface="Arial" panose="020B0604020202020204" pitchFamily="34" charset="0"/>
                        </a:rPr>
                        <a:t>= Fermentación. Controlada</a:t>
                      </a:r>
                      <a:endParaRPr lang="es-EC" sz="1100" dirty="0">
                        <a:effectLst/>
                        <a:latin typeface="Arial" panose="020B0604020202020204" pitchFamily="34" charset="0"/>
                        <a:cs typeface="Arial" panose="020B0604020202020204" pitchFamily="34" charset="0"/>
                      </a:endParaRPr>
                    </a:p>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m</a:t>
                      </a:r>
                      <a:r>
                        <a:rPr lang="es-ES" sz="1100" baseline="-25000" dirty="0">
                          <a:effectLst/>
                          <a:latin typeface="Arial" panose="020B0604020202020204" pitchFamily="34" charset="0"/>
                          <a:cs typeface="Arial" panose="020B0604020202020204" pitchFamily="34" charset="0"/>
                        </a:rPr>
                        <a:t>1</a:t>
                      </a:r>
                      <a:r>
                        <a:rPr lang="es-ES" sz="1100" dirty="0">
                          <a:effectLst/>
                          <a:latin typeface="Arial" panose="020B0604020202020204" pitchFamily="34" charset="0"/>
                          <a:cs typeface="Arial" panose="020B0604020202020204" pitchFamily="34" charset="0"/>
                        </a:rPr>
                        <a:t>= Fermentación. Cascada</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99222026"/>
                  </a:ext>
                </a:extLst>
              </a:tr>
              <a:tr h="897058">
                <a:tc>
                  <a:txBody>
                    <a:bodyPr/>
                    <a:lstStyle/>
                    <a:p>
                      <a:pPr marL="449580" indent="457200" algn="l">
                        <a:lnSpc>
                          <a:spcPct val="115000"/>
                        </a:lnSpc>
                        <a:spcAft>
                          <a:spcPts val="800"/>
                        </a:spcAft>
                      </a:pPr>
                      <a:r>
                        <a:rPr lang="es-ES" sz="1100" dirty="0">
                          <a:effectLst/>
                          <a:latin typeface="Arial" panose="020B0604020202020204" pitchFamily="34" charset="0"/>
                          <a:cs typeface="Arial" panose="020B0604020202020204" pitchFamily="34" charset="0"/>
                        </a:rPr>
                        <a:t>Zonas (Z)</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z</a:t>
                      </a:r>
                      <a:r>
                        <a:rPr lang="es-ES" sz="1100" baseline="-25000" dirty="0">
                          <a:effectLst/>
                          <a:latin typeface="Arial" panose="020B0604020202020204" pitchFamily="34" charset="0"/>
                          <a:cs typeface="Arial" panose="020B0604020202020204" pitchFamily="34" charset="0"/>
                        </a:rPr>
                        <a:t>0 </a:t>
                      </a:r>
                      <a:r>
                        <a:rPr lang="es-ES" sz="1100" dirty="0">
                          <a:effectLst/>
                          <a:latin typeface="Arial" panose="020B0604020202020204" pitchFamily="34" charset="0"/>
                          <a:cs typeface="Arial" panose="020B0604020202020204" pitchFamily="34" charset="0"/>
                        </a:rPr>
                        <a:t>=</a:t>
                      </a:r>
                      <a:r>
                        <a:rPr lang="es-ES" sz="1100" baseline="-25000" dirty="0">
                          <a:effectLst/>
                          <a:latin typeface="Arial" panose="020B0604020202020204" pitchFamily="34" charset="0"/>
                          <a:cs typeface="Arial" panose="020B0604020202020204" pitchFamily="34" charset="0"/>
                        </a:rPr>
                        <a:t> </a:t>
                      </a:r>
                      <a:r>
                        <a:rPr lang="es-ES" sz="1100" dirty="0">
                          <a:effectLst/>
                          <a:latin typeface="Arial" panose="020B0604020202020204" pitchFamily="34" charset="0"/>
                          <a:cs typeface="Arial" panose="020B0604020202020204" pitchFamily="34" charset="0"/>
                        </a:rPr>
                        <a:t>San Jacinto</a:t>
                      </a:r>
                      <a:endParaRPr lang="es-EC" sz="1100" dirty="0">
                        <a:effectLst/>
                        <a:latin typeface="Arial" panose="020B0604020202020204" pitchFamily="34" charset="0"/>
                        <a:cs typeface="Arial" panose="020B0604020202020204" pitchFamily="34" charset="0"/>
                      </a:endParaRPr>
                    </a:p>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z</a:t>
                      </a:r>
                      <a:r>
                        <a:rPr lang="es-ES" sz="1100" baseline="-25000" dirty="0">
                          <a:effectLst/>
                          <a:latin typeface="Arial" panose="020B0604020202020204" pitchFamily="34" charset="0"/>
                          <a:cs typeface="Arial" panose="020B0604020202020204" pitchFamily="34" charset="0"/>
                        </a:rPr>
                        <a:t>1 </a:t>
                      </a:r>
                      <a:r>
                        <a:rPr lang="es-ES" sz="1100" dirty="0">
                          <a:effectLst/>
                          <a:latin typeface="Arial" panose="020B0604020202020204" pitchFamily="34" charset="0"/>
                          <a:cs typeface="Arial" panose="020B0604020202020204" pitchFamily="34" charset="0"/>
                        </a:rPr>
                        <a:t>=</a:t>
                      </a:r>
                      <a:r>
                        <a:rPr lang="es-ES" sz="1100" baseline="-25000" dirty="0">
                          <a:effectLst/>
                          <a:latin typeface="Arial" panose="020B0604020202020204" pitchFamily="34" charset="0"/>
                          <a:cs typeface="Arial" panose="020B0604020202020204" pitchFamily="34" charset="0"/>
                        </a:rPr>
                        <a:t> </a:t>
                      </a:r>
                      <a:r>
                        <a:rPr lang="es-ES" sz="1100" dirty="0">
                          <a:effectLst/>
                          <a:latin typeface="Arial" panose="020B0604020202020204" pitchFamily="34" charset="0"/>
                          <a:cs typeface="Arial" panose="020B0604020202020204" pitchFamily="34" charset="0"/>
                        </a:rPr>
                        <a:t>La Concordia</a:t>
                      </a:r>
                      <a:r>
                        <a:rPr lang="es-ES" sz="1100" baseline="-250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449580" indent="27305">
                        <a:lnSpc>
                          <a:spcPct val="115000"/>
                        </a:lnSpc>
                        <a:spcAft>
                          <a:spcPts val="800"/>
                        </a:spcAft>
                      </a:pPr>
                      <a:r>
                        <a:rPr lang="es-ES" sz="1100" dirty="0">
                          <a:effectLst/>
                          <a:latin typeface="Arial" panose="020B0604020202020204" pitchFamily="34" charset="0"/>
                          <a:cs typeface="Arial" panose="020B0604020202020204" pitchFamily="34" charset="0"/>
                        </a:rPr>
                        <a:t>z</a:t>
                      </a:r>
                      <a:r>
                        <a:rPr lang="es-ES" sz="1100" baseline="-25000" dirty="0">
                          <a:effectLst/>
                          <a:latin typeface="Arial" panose="020B0604020202020204" pitchFamily="34" charset="0"/>
                          <a:cs typeface="Arial" panose="020B0604020202020204" pitchFamily="34" charset="0"/>
                        </a:rPr>
                        <a:t>2 </a:t>
                      </a:r>
                      <a:r>
                        <a:rPr lang="es-ES" sz="1100" dirty="0">
                          <a:effectLst/>
                          <a:latin typeface="Arial" panose="020B0604020202020204" pitchFamily="34" charset="0"/>
                          <a:cs typeface="Arial" panose="020B0604020202020204" pitchFamily="34" charset="0"/>
                        </a:rPr>
                        <a:t>=</a:t>
                      </a:r>
                      <a:r>
                        <a:rPr lang="es-ES" sz="1100" baseline="-25000" dirty="0">
                          <a:effectLst/>
                          <a:latin typeface="Arial" panose="020B0604020202020204" pitchFamily="34" charset="0"/>
                          <a:cs typeface="Arial" panose="020B0604020202020204" pitchFamily="34" charset="0"/>
                        </a:rPr>
                        <a:t> </a:t>
                      </a:r>
                      <a:r>
                        <a:rPr lang="es-ES" sz="1100" dirty="0">
                          <a:effectLst/>
                          <a:latin typeface="Arial" panose="020B0604020202020204" pitchFamily="34" charset="0"/>
                          <a:cs typeface="Arial" panose="020B0604020202020204" pitchFamily="34" charset="0"/>
                        </a:rPr>
                        <a:t>Puerto Limón</a:t>
                      </a:r>
                      <a:r>
                        <a:rPr lang="es-ES" sz="1100" baseline="-250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30875930"/>
                  </a:ext>
                </a:extLst>
              </a:tr>
            </a:tbl>
          </a:graphicData>
        </a:graphic>
      </p:graphicFrame>
      <p:sp>
        <p:nvSpPr>
          <p:cNvPr id="7" name="CuadroTexto 6">
            <a:extLst>
              <a:ext uri="{FF2B5EF4-FFF2-40B4-BE49-F238E27FC236}">
                <a16:creationId xmlns:a16="http://schemas.microsoft.com/office/drawing/2014/main" id="{85D466BD-A85B-4352-969C-75965B63A15A}"/>
              </a:ext>
            </a:extLst>
          </p:cNvPr>
          <p:cNvSpPr txBox="1"/>
          <p:nvPr/>
        </p:nvSpPr>
        <p:spPr>
          <a:xfrm>
            <a:off x="644611" y="661248"/>
            <a:ext cx="2943592" cy="456343"/>
          </a:xfrm>
          <a:prstGeom prst="rect">
            <a:avLst/>
          </a:prstGeom>
          <a:noFill/>
        </p:spPr>
        <p:txBody>
          <a:bodyPr wrap="square">
            <a:spAutoFit/>
          </a:bodyPr>
          <a:lstStyle/>
          <a:p>
            <a:pPr marL="285750" indent="-285750">
              <a:lnSpc>
                <a:spcPct val="200000"/>
              </a:lnSpc>
              <a:spcBef>
                <a:spcPts val="200"/>
              </a:spcBef>
              <a:buFont typeface="Arial" panose="020B0604020202020204" pitchFamily="34" charset="0"/>
              <a:buChar char="•"/>
            </a:pPr>
            <a:r>
              <a:rPr lang="es-ES" sz="1400" b="1" dirty="0">
                <a:latin typeface="Arial" panose="020B0604020202020204" pitchFamily="34" charset="0"/>
                <a:ea typeface="Times New Roman" panose="02020603050405020304" pitchFamily="18" charset="0"/>
                <a:cs typeface="Times New Roman" panose="02020603050405020304" pitchFamily="18" charset="0"/>
              </a:rPr>
              <a:t>Diseño experimental</a:t>
            </a:r>
            <a:endParaRPr lang="es-ES" sz="1400" b="1" i="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C427B581-4358-4C15-A1D7-EE92886861E5}"/>
              </a:ext>
            </a:extLst>
          </p:cNvPr>
          <p:cNvGraphicFramePr>
            <a:graphicFrameLocks noGrp="1"/>
          </p:cNvGraphicFramePr>
          <p:nvPr>
            <p:extLst>
              <p:ext uri="{D42A27DB-BD31-4B8C-83A1-F6EECF244321}">
                <p14:modId xmlns:p14="http://schemas.microsoft.com/office/powerpoint/2010/main" val="1035606910"/>
              </p:ext>
            </p:extLst>
          </p:nvPr>
        </p:nvGraphicFramePr>
        <p:xfrm>
          <a:off x="5648249" y="1145008"/>
          <a:ext cx="6315653" cy="3986275"/>
        </p:xfrm>
        <a:graphic>
          <a:graphicData uri="http://schemas.openxmlformats.org/drawingml/2006/table">
            <a:tbl>
              <a:tblPr firstRow="1" firstCol="1" bandRow="1">
                <a:tableStyleId>{2A488322-F2BA-4B5B-9748-0D474271808F}</a:tableStyleId>
              </a:tblPr>
              <a:tblGrid>
                <a:gridCol w="1524698">
                  <a:extLst>
                    <a:ext uri="{9D8B030D-6E8A-4147-A177-3AD203B41FA5}">
                      <a16:colId xmlns:a16="http://schemas.microsoft.com/office/drawing/2014/main" val="436247775"/>
                    </a:ext>
                  </a:extLst>
                </a:gridCol>
                <a:gridCol w="1188195">
                  <a:extLst>
                    <a:ext uri="{9D8B030D-6E8A-4147-A177-3AD203B41FA5}">
                      <a16:colId xmlns:a16="http://schemas.microsoft.com/office/drawing/2014/main" val="3948939598"/>
                    </a:ext>
                  </a:extLst>
                </a:gridCol>
                <a:gridCol w="3602760">
                  <a:extLst>
                    <a:ext uri="{9D8B030D-6E8A-4147-A177-3AD203B41FA5}">
                      <a16:colId xmlns:a16="http://schemas.microsoft.com/office/drawing/2014/main" val="2567779334"/>
                    </a:ext>
                  </a:extLst>
                </a:gridCol>
              </a:tblGrid>
              <a:tr h="396509">
                <a:tc>
                  <a:txBody>
                    <a:bodyPr/>
                    <a:lstStyle/>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Tratamiento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tc>
                  <a:txBody>
                    <a:bodyPr/>
                    <a:lstStyle/>
                    <a:p>
                      <a:pPr indent="457200">
                        <a:lnSpc>
                          <a:spcPct val="100000"/>
                        </a:lnSpc>
                        <a:spcAft>
                          <a:spcPts val="800"/>
                        </a:spcAft>
                      </a:pPr>
                      <a:r>
                        <a:rPr lang="es-ES" sz="1200" dirty="0">
                          <a:effectLst/>
                          <a:latin typeface="Arial" panose="020B0604020202020204" pitchFamily="34" charset="0"/>
                          <a:cs typeface="Arial" panose="020B0604020202020204" pitchFamily="34" charset="0"/>
                        </a:rPr>
                        <a:t>Factores</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tc>
                  <a:txBody>
                    <a:bodyPr/>
                    <a:lstStyle/>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Descripción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extLst>
                  <a:ext uri="{0D108BD9-81ED-4DB2-BD59-A6C34878D82A}">
                    <a16:rowId xmlns:a16="http://schemas.microsoft.com/office/drawing/2014/main" val="1270823296"/>
                  </a:ext>
                </a:extLst>
              </a:tr>
              <a:tr h="1373994">
                <a:tc>
                  <a:txBody>
                    <a:bodyPr/>
                    <a:lstStyle/>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T1</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T2</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T3</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T4</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T5</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T6</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tc>
                  <a:txBody>
                    <a:bodyPr/>
                    <a:lstStyle/>
                    <a:p>
                      <a:pPr indent="457200">
                        <a:lnSpc>
                          <a:spcPct val="100000"/>
                        </a:lnSpc>
                        <a:spcAft>
                          <a:spcPts val="800"/>
                        </a:spcAft>
                      </a:pPr>
                      <a:r>
                        <a:rPr lang="es-ES" sz="1200" dirty="0">
                          <a:effectLst/>
                          <a:latin typeface="Arial" panose="020B0604020202020204" pitchFamily="34" charset="0"/>
                          <a:cs typeface="Arial" panose="020B0604020202020204" pitchFamily="34" charset="0"/>
                        </a:rPr>
                        <a:t>a</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b</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c</a:t>
                      </a:r>
                      <a:r>
                        <a:rPr lang="es-ES" sz="1200" baseline="-25000" dirty="0">
                          <a:effectLst/>
                          <a:latin typeface="Arial" panose="020B0604020202020204" pitchFamily="34" charset="0"/>
                          <a:cs typeface="Arial" panose="020B0604020202020204" pitchFamily="34" charset="0"/>
                        </a:rPr>
                        <a:t>0</a:t>
                      </a:r>
                      <a:endParaRPr lang="es-EC" sz="1200" dirty="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dirty="0">
                          <a:effectLst/>
                          <a:latin typeface="Arial" panose="020B0604020202020204" pitchFamily="34" charset="0"/>
                          <a:cs typeface="Arial" panose="020B0604020202020204" pitchFamily="34" charset="0"/>
                        </a:rPr>
                        <a:t>a</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b</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c</a:t>
                      </a:r>
                      <a:r>
                        <a:rPr lang="es-ES" sz="1200" baseline="-250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dirty="0">
                          <a:effectLst/>
                          <a:latin typeface="Arial" panose="020B0604020202020204" pitchFamily="34" charset="0"/>
                          <a:cs typeface="Arial" panose="020B0604020202020204" pitchFamily="34" charset="0"/>
                        </a:rPr>
                        <a:t>a</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b</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c</a:t>
                      </a:r>
                      <a:r>
                        <a:rPr lang="es-ES" sz="1200" baseline="-250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dirty="0">
                          <a:effectLst/>
                          <a:latin typeface="Arial" panose="020B0604020202020204" pitchFamily="34" charset="0"/>
                          <a:cs typeface="Arial" panose="020B0604020202020204" pitchFamily="34" charset="0"/>
                        </a:rPr>
                        <a:t>a</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b</a:t>
                      </a:r>
                      <a:r>
                        <a:rPr lang="es-ES" sz="1200" baseline="-25000" dirty="0">
                          <a:effectLst/>
                          <a:latin typeface="Arial" panose="020B0604020202020204" pitchFamily="34" charset="0"/>
                          <a:cs typeface="Arial" panose="020B0604020202020204" pitchFamily="34" charset="0"/>
                        </a:rPr>
                        <a:t>1</a:t>
                      </a:r>
                      <a:r>
                        <a:rPr lang="es-ES" sz="1200" dirty="0">
                          <a:effectLst/>
                          <a:latin typeface="Arial" panose="020B0604020202020204" pitchFamily="34" charset="0"/>
                          <a:cs typeface="Arial" panose="020B0604020202020204" pitchFamily="34" charset="0"/>
                        </a:rPr>
                        <a:t>c</a:t>
                      </a:r>
                      <a:r>
                        <a:rPr lang="es-ES" sz="1200" baseline="-25000" dirty="0">
                          <a:effectLst/>
                          <a:latin typeface="Arial" panose="020B0604020202020204" pitchFamily="34" charset="0"/>
                          <a:cs typeface="Arial" panose="020B0604020202020204" pitchFamily="34" charset="0"/>
                        </a:rPr>
                        <a:t>0</a:t>
                      </a:r>
                      <a:endParaRPr lang="es-EC" sz="1200" dirty="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dirty="0">
                          <a:effectLst/>
                          <a:latin typeface="Arial" panose="020B0604020202020204" pitchFamily="34" charset="0"/>
                          <a:cs typeface="Arial" panose="020B0604020202020204" pitchFamily="34" charset="0"/>
                        </a:rPr>
                        <a:t>a</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b</a:t>
                      </a:r>
                      <a:r>
                        <a:rPr lang="es-ES" sz="1200" baseline="-25000" dirty="0">
                          <a:effectLst/>
                          <a:latin typeface="Arial" panose="020B0604020202020204" pitchFamily="34" charset="0"/>
                          <a:cs typeface="Arial" panose="020B0604020202020204" pitchFamily="34" charset="0"/>
                        </a:rPr>
                        <a:t>1</a:t>
                      </a:r>
                      <a:r>
                        <a:rPr lang="es-ES" sz="1200" dirty="0">
                          <a:effectLst/>
                          <a:latin typeface="Arial" panose="020B0604020202020204" pitchFamily="34" charset="0"/>
                          <a:cs typeface="Arial" panose="020B0604020202020204" pitchFamily="34" charset="0"/>
                        </a:rPr>
                        <a:t>c</a:t>
                      </a:r>
                      <a:r>
                        <a:rPr lang="es-ES" sz="1200" baseline="-250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dirty="0">
                          <a:effectLst/>
                          <a:latin typeface="Arial" panose="020B0604020202020204" pitchFamily="34" charset="0"/>
                          <a:cs typeface="Arial" panose="020B0604020202020204" pitchFamily="34" charset="0"/>
                        </a:rPr>
                        <a:t>a</a:t>
                      </a:r>
                      <a:r>
                        <a:rPr lang="es-ES" sz="1200" baseline="-25000" dirty="0">
                          <a:effectLst/>
                          <a:latin typeface="Arial" panose="020B0604020202020204" pitchFamily="34" charset="0"/>
                          <a:cs typeface="Arial" panose="020B0604020202020204" pitchFamily="34" charset="0"/>
                        </a:rPr>
                        <a:t>0</a:t>
                      </a:r>
                      <a:r>
                        <a:rPr lang="es-ES" sz="1200" dirty="0">
                          <a:effectLst/>
                          <a:latin typeface="Arial" panose="020B0604020202020204" pitchFamily="34" charset="0"/>
                          <a:cs typeface="Arial" panose="020B0604020202020204" pitchFamily="34" charset="0"/>
                        </a:rPr>
                        <a:t>b</a:t>
                      </a:r>
                      <a:r>
                        <a:rPr lang="es-ES" sz="1200" baseline="-25000" dirty="0">
                          <a:effectLst/>
                          <a:latin typeface="Arial" panose="020B0604020202020204" pitchFamily="34" charset="0"/>
                          <a:cs typeface="Arial" panose="020B0604020202020204" pitchFamily="34" charset="0"/>
                        </a:rPr>
                        <a:t>1</a:t>
                      </a:r>
                      <a:r>
                        <a:rPr lang="es-ES" sz="1200" dirty="0">
                          <a:effectLst/>
                          <a:latin typeface="Arial" panose="020B0604020202020204" pitchFamily="34" charset="0"/>
                          <a:cs typeface="Arial" panose="020B0604020202020204" pitchFamily="34" charset="0"/>
                        </a:rPr>
                        <a:t>c</a:t>
                      </a:r>
                      <a:r>
                        <a:rPr lang="es-ES" sz="1200" baseline="-250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tc>
                  <a:txBody>
                    <a:bodyPr/>
                    <a:lstStyle/>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Nacional + Controlada + San Jacinto</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Nacional + Controlada + La Concordia </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Nacional + Controlada + Puerto Limón </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Nacional + Cascada + San Jacinto </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Nacional + Cascada + La Concordia</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Nacional + Cascada + Puerto Limón </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extLst>
                  <a:ext uri="{0D108BD9-81ED-4DB2-BD59-A6C34878D82A}">
                    <a16:rowId xmlns:a16="http://schemas.microsoft.com/office/drawing/2014/main" val="1968928631"/>
                  </a:ext>
                </a:extLst>
              </a:tr>
              <a:tr h="1984486">
                <a:tc>
                  <a:txBody>
                    <a:bodyPr/>
                    <a:lstStyle/>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T7</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T8</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T9</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T10</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T11</a:t>
                      </a:r>
                      <a:endParaRPr lang="es-EC" sz="1200" dirty="0">
                        <a:effectLst/>
                        <a:latin typeface="Arial" panose="020B0604020202020204" pitchFamily="34" charset="0"/>
                        <a:cs typeface="Arial" panose="020B0604020202020204" pitchFamily="34" charset="0"/>
                      </a:endParaRPr>
                    </a:p>
                    <a:p>
                      <a:pPr indent="457200" algn="ctr">
                        <a:lnSpc>
                          <a:spcPct val="100000"/>
                        </a:lnSpc>
                        <a:spcAft>
                          <a:spcPts val="800"/>
                        </a:spcAft>
                      </a:pPr>
                      <a:r>
                        <a:rPr lang="es-ES" sz="1200" dirty="0">
                          <a:effectLst/>
                          <a:latin typeface="Arial" panose="020B0604020202020204" pitchFamily="34" charset="0"/>
                          <a:cs typeface="Arial" panose="020B0604020202020204" pitchFamily="34" charset="0"/>
                        </a:rPr>
                        <a:t>T12</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tc>
                  <a:txBody>
                    <a:bodyPr/>
                    <a:lstStyle/>
                    <a:p>
                      <a:pPr indent="457200">
                        <a:lnSpc>
                          <a:spcPct val="100000"/>
                        </a:lnSpc>
                        <a:spcAft>
                          <a:spcPts val="800"/>
                        </a:spcAft>
                      </a:pPr>
                      <a:r>
                        <a:rPr lang="es-ES" sz="1200">
                          <a:effectLst/>
                          <a:latin typeface="Arial" panose="020B0604020202020204" pitchFamily="34" charset="0"/>
                          <a:cs typeface="Arial" panose="020B0604020202020204" pitchFamily="34" charset="0"/>
                        </a:rPr>
                        <a:t>a</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b</a:t>
                      </a:r>
                      <a:r>
                        <a:rPr lang="es-ES" sz="1200" baseline="-25000">
                          <a:effectLst/>
                          <a:latin typeface="Arial" panose="020B0604020202020204" pitchFamily="34" charset="0"/>
                          <a:cs typeface="Arial" panose="020B0604020202020204" pitchFamily="34" charset="0"/>
                        </a:rPr>
                        <a:t>0</a:t>
                      </a:r>
                      <a:r>
                        <a:rPr lang="es-ES" sz="1200">
                          <a:effectLst/>
                          <a:latin typeface="Arial" panose="020B0604020202020204" pitchFamily="34" charset="0"/>
                          <a:cs typeface="Arial" panose="020B0604020202020204" pitchFamily="34" charset="0"/>
                        </a:rPr>
                        <a:t>c</a:t>
                      </a:r>
                      <a:r>
                        <a:rPr lang="es-ES" sz="1200" baseline="-25000">
                          <a:effectLst/>
                          <a:latin typeface="Arial" panose="020B0604020202020204" pitchFamily="34" charset="0"/>
                          <a:cs typeface="Arial" panose="020B0604020202020204" pitchFamily="34" charset="0"/>
                        </a:rPr>
                        <a:t>0</a:t>
                      </a:r>
                      <a:endParaRPr lang="es-EC" sz="120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a:effectLst/>
                          <a:latin typeface="Arial" panose="020B0604020202020204" pitchFamily="34" charset="0"/>
                          <a:cs typeface="Arial" panose="020B0604020202020204" pitchFamily="34" charset="0"/>
                        </a:rPr>
                        <a:t>a</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b</a:t>
                      </a:r>
                      <a:r>
                        <a:rPr lang="es-ES" sz="1200" baseline="-25000">
                          <a:effectLst/>
                          <a:latin typeface="Arial" panose="020B0604020202020204" pitchFamily="34" charset="0"/>
                          <a:cs typeface="Arial" panose="020B0604020202020204" pitchFamily="34" charset="0"/>
                        </a:rPr>
                        <a:t>0</a:t>
                      </a:r>
                      <a:r>
                        <a:rPr lang="es-ES" sz="1200">
                          <a:effectLst/>
                          <a:latin typeface="Arial" panose="020B0604020202020204" pitchFamily="34" charset="0"/>
                          <a:cs typeface="Arial" panose="020B0604020202020204" pitchFamily="34" charset="0"/>
                        </a:rPr>
                        <a:t>c</a:t>
                      </a:r>
                      <a:r>
                        <a:rPr lang="es-ES" sz="1200" baseline="-25000">
                          <a:effectLst/>
                          <a:latin typeface="Arial" panose="020B0604020202020204" pitchFamily="34" charset="0"/>
                          <a:cs typeface="Arial" panose="020B0604020202020204" pitchFamily="34" charset="0"/>
                        </a:rPr>
                        <a:t>1</a:t>
                      </a:r>
                      <a:endParaRPr lang="es-EC" sz="120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a:effectLst/>
                          <a:latin typeface="Arial" panose="020B0604020202020204" pitchFamily="34" charset="0"/>
                          <a:cs typeface="Arial" panose="020B0604020202020204" pitchFamily="34" charset="0"/>
                        </a:rPr>
                        <a:t>a</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b</a:t>
                      </a:r>
                      <a:r>
                        <a:rPr lang="es-ES" sz="1200" baseline="-25000">
                          <a:effectLst/>
                          <a:latin typeface="Arial" panose="020B0604020202020204" pitchFamily="34" charset="0"/>
                          <a:cs typeface="Arial" panose="020B0604020202020204" pitchFamily="34" charset="0"/>
                        </a:rPr>
                        <a:t>0</a:t>
                      </a:r>
                      <a:r>
                        <a:rPr lang="es-ES" sz="1200">
                          <a:effectLst/>
                          <a:latin typeface="Arial" panose="020B0604020202020204" pitchFamily="34" charset="0"/>
                          <a:cs typeface="Arial" panose="020B0604020202020204" pitchFamily="34" charset="0"/>
                        </a:rPr>
                        <a:t>c</a:t>
                      </a:r>
                      <a:r>
                        <a:rPr lang="es-ES" sz="1200" baseline="-25000">
                          <a:effectLst/>
                          <a:latin typeface="Arial" panose="020B0604020202020204" pitchFamily="34" charset="0"/>
                          <a:cs typeface="Arial" panose="020B0604020202020204" pitchFamily="34" charset="0"/>
                        </a:rPr>
                        <a:t>2</a:t>
                      </a:r>
                      <a:endParaRPr lang="es-EC" sz="120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a:effectLst/>
                          <a:latin typeface="Arial" panose="020B0604020202020204" pitchFamily="34" charset="0"/>
                          <a:cs typeface="Arial" panose="020B0604020202020204" pitchFamily="34" charset="0"/>
                        </a:rPr>
                        <a:t>a</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b</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c</a:t>
                      </a:r>
                      <a:r>
                        <a:rPr lang="es-ES" sz="1200" baseline="-25000">
                          <a:effectLst/>
                          <a:latin typeface="Arial" panose="020B0604020202020204" pitchFamily="34" charset="0"/>
                          <a:cs typeface="Arial" panose="020B0604020202020204" pitchFamily="34" charset="0"/>
                        </a:rPr>
                        <a:t>0</a:t>
                      </a:r>
                      <a:endParaRPr lang="es-EC" sz="120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a:effectLst/>
                          <a:latin typeface="Arial" panose="020B0604020202020204" pitchFamily="34" charset="0"/>
                          <a:cs typeface="Arial" panose="020B0604020202020204" pitchFamily="34" charset="0"/>
                        </a:rPr>
                        <a:t>a</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b</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c</a:t>
                      </a:r>
                      <a:r>
                        <a:rPr lang="es-ES" sz="1200" baseline="-25000">
                          <a:effectLst/>
                          <a:latin typeface="Arial" panose="020B0604020202020204" pitchFamily="34" charset="0"/>
                          <a:cs typeface="Arial" panose="020B0604020202020204" pitchFamily="34" charset="0"/>
                        </a:rPr>
                        <a:t>1</a:t>
                      </a:r>
                      <a:endParaRPr lang="es-EC" sz="1200">
                        <a:effectLst/>
                        <a:latin typeface="Arial" panose="020B0604020202020204" pitchFamily="34" charset="0"/>
                        <a:cs typeface="Arial" panose="020B0604020202020204" pitchFamily="34" charset="0"/>
                      </a:endParaRPr>
                    </a:p>
                    <a:p>
                      <a:pPr indent="457200">
                        <a:lnSpc>
                          <a:spcPct val="100000"/>
                        </a:lnSpc>
                        <a:spcAft>
                          <a:spcPts val="800"/>
                        </a:spcAft>
                      </a:pPr>
                      <a:r>
                        <a:rPr lang="es-ES" sz="1200">
                          <a:effectLst/>
                          <a:latin typeface="Arial" panose="020B0604020202020204" pitchFamily="34" charset="0"/>
                          <a:cs typeface="Arial" panose="020B0604020202020204" pitchFamily="34" charset="0"/>
                        </a:rPr>
                        <a:t>a</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b</a:t>
                      </a:r>
                      <a:r>
                        <a:rPr lang="es-ES" sz="1200" baseline="-25000">
                          <a:effectLst/>
                          <a:latin typeface="Arial" panose="020B0604020202020204" pitchFamily="34" charset="0"/>
                          <a:cs typeface="Arial" panose="020B0604020202020204" pitchFamily="34" charset="0"/>
                        </a:rPr>
                        <a:t>1</a:t>
                      </a:r>
                      <a:r>
                        <a:rPr lang="es-ES" sz="1200">
                          <a:effectLst/>
                          <a:latin typeface="Arial" panose="020B0604020202020204" pitchFamily="34" charset="0"/>
                          <a:cs typeface="Arial" panose="020B0604020202020204" pitchFamily="34" charset="0"/>
                        </a:rPr>
                        <a:t>c</a:t>
                      </a:r>
                      <a:r>
                        <a:rPr lang="es-ES" sz="1200" baseline="-250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tc>
                  <a:txBody>
                    <a:bodyPr/>
                    <a:lstStyle/>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CCN – 51 + Controlada + San Jacinto</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CCN – 51 + Controlada + La Concordia</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CCN – 51 + Controlada + Puerto Limón </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CCN – 51 + Cascada + San Jacinto</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CCN – 51 + Cascada + La Concordia</a:t>
                      </a:r>
                      <a:endParaRPr lang="es-EC" sz="1200" dirty="0">
                        <a:effectLst/>
                        <a:latin typeface="Arial" panose="020B0604020202020204" pitchFamily="34" charset="0"/>
                        <a:cs typeface="Arial" panose="020B0604020202020204" pitchFamily="34" charset="0"/>
                      </a:endParaRPr>
                    </a:p>
                    <a:p>
                      <a:pPr indent="457200" algn="just">
                        <a:lnSpc>
                          <a:spcPct val="100000"/>
                        </a:lnSpc>
                        <a:spcAft>
                          <a:spcPts val="800"/>
                        </a:spcAft>
                      </a:pPr>
                      <a:r>
                        <a:rPr lang="es-ES" sz="1200" dirty="0">
                          <a:effectLst/>
                          <a:latin typeface="Arial" panose="020B0604020202020204" pitchFamily="34" charset="0"/>
                          <a:cs typeface="Arial" panose="020B0604020202020204" pitchFamily="34" charset="0"/>
                        </a:rPr>
                        <a:t>CCN – 51 + Cascada + Puerto Limón </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23588" marR="23588" marT="0" marB="0" anchor="ctr"/>
                </a:tc>
                <a:extLst>
                  <a:ext uri="{0D108BD9-81ED-4DB2-BD59-A6C34878D82A}">
                    <a16:rowId xmlns:a16="http://schemas.microsoft.com/office/drawing/2014/main" val="1719835674"/>
                  </a:ext>
                </a:extLst>
              </a:tr>
            </a:tbl>
          </a:graphicData>
        </a:graphic>
      </p:graphicFrame>
      <p:sp>
        <p:nvSpPr>
          <p:cNvPr id="8" name="CuadroTexto 7">
            <a:extLst>
              <a:ext uri="{FF2B5EF4-FFF2-40B4-BE49-F238E27FC236}">
                <a16:creationId xmlns:a16="http://schemas.microsoft.com/office/drawing/2014/main" id="{3C0ACEC9-AE33-4837-9CA8-F895093CED6A}"/>
              </a:ext>
            </a:extLst>
          </p:cNvPr>
          <p:cNvSpPr txBox="1"/>
          <p:nvPr/>
        </p:nvSpPr>
        <p:spPr>
          <a:xfrm>
            <a:off x="5862484" y="648094"/>
            <a:ext cx="2943592" cy="430374"/>
          </a:xfrm>
          <a:prstGeom prst="rect">
            <a:avLst/>
          </a:prstGeom>
          <a:noFill/>
        </p:spPr>
        <p:txBody>
          <a:bodyPr wrap="square">
            <a:spAutoFit/>
          </a:bodyPr>
          <a:lstStyle/>
          <a:p>
            <a:pPr marL="285750" indent="-285750">
              <a:lnSpc>
                <a:spcPct val="200000"/>
              </a:lnSpc>
              <a:spcBef>
                <a:spcPts val="200"/>
              </a:spcBef>
              <a:buFont typeface="Arial" panose="020B0604020202020204" pitchFamily="34" charset="0"/>
              <a:buChar char="•"/>
            </a:pPr>
            <a:r>
              <a:rPr lang="es-ES" sz="1300" b="1" i="0" dirty="0">
                <a:effectLst/>
                <a:latin typeface="Arial" panose="020B0604020202020204" pitchFamily="34" charset="0"/>
                <a:ea typeface="Times New Roman" panose="02020603050405020304" pitchFamily="18" charset="0"/>
                <a:cs typeface="Times New Roman" panose="02020603050405020304" pitchFamily="18" charset="0"/>
              </a:rPr>
              <a:t>Tratamientos aplicados</a:t>
            </a:r>
          </a:p>
        </p:txBody>
      </p:sp>
      <p:sp>
        <p:nvSpPr>
          <p:cNvPr id="9" name="CuadroTexto 8">
            <a:extLst>
              <a:ext uri="{FF2B5EF4-FFF2-40B4-BE49-F238E27FC236}">
                <a16:creationId xmlns:a16="http://schemas.microsoft.com/office/drawing/2014/main" id="{8EDF8C3B-61F5-4E6D-8DC1-0F0570D42FEB}"/>
              </a:ext>
            </a:extLst>
          </p:cNvPr>
          <p:cNvSpPr txBox="1"/>
          <p:nvPr/>
        </p:nvSpPr>
        <p:spPr>
          <a:xfrm>
            <a:off x="830562" y="1304364"/>
            <a:ext cx="4439151" cy="738664"/>
          </a:xfrm>
          <a:prstGeom prst="rect">
            <a:avLst/>
          </a:prstGeom>
          <a:noFill/>
        </p:spPr>
        <p:txBody>
          <a:bodyPr wrap="square">
            <a:spAutoFit/>
          </a:bodyPr>
          <a:lstStyle/>
          <a:p>
            <a:r>
              <a:rPr lang="es-ES" sz="1400" dirty="0">
                <a:effectLst/>
                <a:latin typeface="Arial" panose="020B0604020202020204" pitchFamily="34" charset="0"/>
                <a:ea typeface="Times New Roman" panose="02020603050405020304" pitchFamily="18" charset="0"/>
                <a:cs typeface="Times New Roman" panose="02020603050405020304" pitchFamily="18" charset="0"/>
              </a:rPr>
              <a:t>Se aplicó un ANOVA con modelo Trifactorial </a:t>
            </a:r>
          </a:p>
          <a:p>
            <a:r>
              <a:rPr lang="es-ES" sz="1400" dirty="0">
                <a:effectLst/>
                <a:latin typeface="Arial" panose="020B0604020202020204" pitchFamily="34" charset="0"/>
                <a:ea typeface="Times New Roman" panose="02020603050405020304" pitchFamily="18" charset="0"/>
                <a:cs typeface="Times New Roman" panose="02020603050405020304" pitchFamily="18" charset="0"/>
              </a:rPr>
              <a:t>(A=2 X B=2 X C=3) conducido en un diseño de bloques completamente al azar</a:t>
            </a:r>
            <a:endParaRPr lang="es-EC" sz="1400" dirty="0"/>
          </a:p>
        </p:txBody>
      </p:sp>
      <p:sp>
        <p:nvSpPr>
          <p:cNvPr id="11" name="CuadroTexto 10">
            <a:extLst>
              <a:ext uri="{FF2B5EF4-FFF2-40B4-BE49-F238E27FC236}">
                <a16:creationId xmlns:a16="http://schemas.microsoft.com/office/drawing/2014/main" id="{14B28D2E-138A-443C-AAA3-533B8725AF94}"/>
              </a:ext>
            </a:extLst>
          </p:cNvPr>
          <p:cNvSpPr txBox="1"/>
          <p:nvPr/>
        </p:nvSpPr>
        <p:spPr>
          <a:xfrm>
            <a:off x="452025" y="5131283"/>
            <a:ext cx="5410459" cy="872034"/>
          </a:xfrm>
          <a:prstGeom prst="rect">
            <a:avLst/>
          </a:prstGeom>
          <a:noFill/>
        </p:spPr>
        <p:txBody>
          <a:bodyPr wrap="square">
            <a:spAutoFit/>
          </a:bodyPr>
          <a:lstStyle/>
          <a:p>
            <a:pPr marL="285750" indent="-285750">
              <a:spcBef>
                <a:spcPts val="200"/>
              </a:spcBef>
              <a:spcAft>
                <a:spcPts val="1200"/>
              </a:spcAft>
              <a:buFont typeface="Arial" panose="020B0604020202020204" pitchFamily="34" charset="0"/>
              <a:buChar char="•"/>
            </a:pPr>
            <a:r>
              <a:rPr lang="es-ES" sz="1300" b="1" i="0" dirty="0">
                <a:effectLst/>
                <a:latin typeface="Arial" panose="020B0604020202020204" pitchFamily="34" charset="0"/>
                <a:ea typeface="Times New Roman" panose="02020603050405020304" pitchFamily="18" charset="0"/>
                <a:cs typeface="Times New Roman" panose="02020603050405020304" pitchFamily="18" charset="0"/>
              </a:rPr>
              <a:t>Repeticiones o bloques</a:t>
            </a:r>
            <a:r>
              <a:rPr lang="es-ES" sz="1300" b="1"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sz="1300" b="1" i="1" dirty="0">
              <a:latin typeface="Arial" panose="020B0604020202020204" pitchFamily="34" charset="0"/>
              <a:ea typeface="Times New Roman" panose="02020603050405020304" pitchFamily="18" charset="0"/>
              <a:cs typeface="Times New Roman" panose="02020603050405020304" pitchFamily="18" charset="0"/>
            </a:endParaRPr>
          </a:p>
          <a:p>
            <a:pPr indent="457200">
              <a:spcBef>
                <a:spcPts val="200"/>
              </a:spcBef>
              <a:spcAft>
                <a:spcPts val="120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Para cada tratamiento se aplicaron tres pruebas en similares 	(repeticiones). </a:t>
            </a:r>
            <a:endParaRPr lang="es-EC" sz="13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BD64656D-BD3C-4EA7-8A33-5DBBE5C5E17B}"/>
              </a:ext>
            </a:extLst>
          </p:cNvPr>
          <p:cNvSpPr txBox="1"/>
          <p:nvPr/>
        </p:nvSpPr>
        <p:spPr>
          <a:xfrm>
            <a:off x="6096000" y="5197823"/>
            <a:ext cx="6106332" cy="892552"/>
          </a:xfrm>
          <a:prstGeom prst="rect">
            <a:avLst/>
          </a:prstGeom>
          <a:noFill/>
        </p:spPr>
        <p:txBody>
          <a:bodyPr wrap="square">
            <a:spAutoFit/>
          </a:bodyPr>
          <a:lstStyle/>
          <a:p>
            <a:pPr marL="171450" indent="-171450">
              <a:lnSpc>
                <a:spcPct val="200000"/>
              </a:lnSpc>
              <a:spcBef>
                <a:spcPts val="200"/>
              </a:spcBef>
              <a:spcAft>
                <a:spcPts val="1200"/>
              </a:spcAft>
              <a:buFont typeface="Arial" panose="020B0604020202020204" pitchFamily="34" charset="0"/>
              <a:buChar char="•"/>
            </a:pPr>
            <a:r>
              <a:rPr lang="es-ES" sz="1400" b="1" i="0" dirty="0">
                <a:effectLst/>
                <a:latin typeface="Arial" panose="020B0604020202020204" pitchFamily="34" charset="0"/>
                <a:ea typeface="Times New Roman" panose="02020603050405020304" pitchFamily="18" charset="0"/>
                <a:cs typeface="Times New Roman" panose="02020603050405020304" pitchFamily="18" charset="0"/>
              </a:rPr>
              <a:t>Características de la UE</a:t>
            </a:r>
            <a:endParaRPr lang="es-EC" sz="1400" b="1"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s-ES" sz="1400" dirty="0">
                <a:effectLst/>
                <a:latin typeface="Arial" panose="020B0604020202020204" pitchFamily="34" charset="0"/>
                <a:ea typeface="Times New Roman" panose="02020603050405020304" pitchFamily="18" charset="0"/>
                <a:cs typeface="Times New Roman" panose="02020603050405020304" pitchFamily="18" charset="0"/>
              </a:rPr>
              <a:t>Cada unidad experimental fue de 1000 gramos de cacao. </a:t>
            </a:r>
            <a:endParaRPr lang="es-EC" sz="1400" dirty="0"/>
          </a:p>
        </p:txBody>
      </p:sp>
    </p:spTree>
    <p:extLst>
      <p:ext uri="{BB962C8B-B14F-4D97-AF65-F5344CB8AC3E}">
        <p14:creationId xmlns:p14="http://schemas.microsoft.com/office/powerpoint/2010/main" val="279924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FF6EFA9-1D41-4B30-B8CE-B5668A105127}"/>
              </a:ext>
            </a:extLst>
          </p:cNvPr>
          <p:cNvPicPr>
            <a:picLocks noChangeAspect="1"/>
          </p:cNvPicPr>
          <p:nvPr/>
        </p:nvPicPr>
        <p:blipFill rotWithShape="1">
          <a:blip r:embed="rId2"/>
          <a:srcRect l="29474" t="38825" r="26973" b="6880"/>
          <a:stretch/>
        </p:blipFill>
        <p:spPr>
          <a:xfrm>
            <a:off x="272716" y="990600"/>
            <a:ext cx="6930189" cy="4876800"/>
          </a:xfrm>
          <a:prstGeom prst="rect">
            <a:avLst/>
          </a:prstGeom>
        </p:spPr>
      </p:pic>
      <p:sp>
        <p:nvSpPr>
          <p:cNvPr id="10" name="CuadroTexto 9">
            <a:extLst>
              <a:ext uri="{FF2B5EF4-FFF2-40B4-BE49-F238E27FC236}">
                <a16:creationId xmlns:a16="http://schemas.microsoft.com/office/drawing/2014/main" id="{7D9A1F4F-28C1-4FB2-9182-221250BF3328}"/>
              </a:ext>
            </a:extLst>
          </p:cNvPr>
          <p:cNvSpPr txBox="1"/>
          <p:nvPr/>
        </p:nvSpPr>
        <p:spPr>
          <a:xfrm>
            <a:off x="7315200" y="999543"/>
            <a:ext cx="4604084" cy="1000787"/>
          </a:xfrm>
          <a:prstGeom prst="rect">
            <a:avLst/>
          </a:prstGeom>
          <a:noFill/>
        </p:spPr>
        <p:txBody>
          <a:bodyPr wrap="square">
            <a:spAutoFit/>
          </a:bodyPr>
          <a:lstStyle/>
          <a:p>
            <a:pPr marL="285750" indent="-285750">
              <a:lnSpc>
                <a:spcPct val="200000"/>
              </a:lnSpc>
              <a:spcAft>
                <a:spcPts val="800"/>
              </a:spcAft>
              <a:buFont typeface="Arial" panose="020B0604020202020204" pitchFamily="34" charset="0"/>
              <a:buChar char="•"/>
            </a:pPr>
            <a:r>
              <a:rPr lang="es-ES" sz="1600" dirty="0">
                <a:effectLst/>
                <a:latin typeface="Arial" panose="020B0604020202020204" pitchFamily="34" charset="0"/>
                <a:ea typeface="Times New Roman" panose="02020603050405020304" pitchFamily="18" charset="0"/>
                <a:cs typeface="Arial" panose="020B0604020202020204" pitchFamily="34" charset="0"/>
              </a:rPr>
              <a:t>En el siguiente proyecto se utilizó la Prueba de Tukey al 5 %.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6D5CA770-8410-46EF-A20E-57B483A48A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905" y="2000330"/>
            <a:ext cx="4604084" cy="4601578"/>
          </a:xfrm>
          <a:prstGeom prst="rect">
            <a:avLst/>
          </a:prstGeom>
          <a:noFill/>
          <a:ln>
            <a:noFill/>
          </a:ln>
        </p:spPr>
      </p:pic>
    </p:spTree>
    <p:extLst>
      <p:ext uri="{BB962C8B-B14F-4D97-AF65-F5344CB8AC3E}">
        <p14:creationId xmlns:p14="http://schemas.microsoft.com/office/powerpoint/2010/main" val="46943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ECF74-0869-4215-9905-2384759825B7}"/>
              </a:ext>
            </a:extLst>
          </p:cNvPr>
          <p:cNvSpPr>
            <a:spLocks noGrp="1"/>
          </p:cNvSpPr>
          <p:nvPr>
            <p:ph type="title"/>
          </p:nvPr>
        </p:nvSpPr>
        <p:spPr>
          <a:xfrm>
            <a:off x="388671" y="953324"/>
            <a:ext cx="3778614" cy="1049235"/>
          </a:xfrm>
        </p:spPr>
        <p:txBody>
          <a:bodyPr>
            <a:normAutofit fontScale="90000"/>
          </a:bodyPr>
          <a:lstStyle/>
          <a:p>
            <a:pPr algn="ctr"/>
            <a:r>
              <a:rPr lang="es-EC" dirty="0">
                <a:latin typeface="Cambria" panose="02040503050406030204" pitchFamily="18" charset="0"/>
                <a:ea typeface="Cambria" panose="02040503050406030204" pitchFamily="18" charset="0"/>
              </a:rPr>
              <a:t>Balance de Materiales del Tratamiento 12 </a:t>
            </a:r>
          </a:p>
        </p:txBody>
      </p:sp>
      <p:pic>
        <p:nvPicPr>
          <p:cNvPr id="5" name="Imagen 4">
            <a:extLst>
              <a:ext uri="{FF2B5EF4-FFF2-40B4-BE49-F238E27FC236}">
                <a16:creationId xmlns:a16="http://schemas.microsoft.com/office/drawing/2014/main" id="{6E6CAB36-BE0E-43C3-86D2-B30A2C1BD3C2}"/>
              </a:ext>
            </a:extLst>
          </p:cNvPr>
          <p:cNvPicPr>
            <a:picLocks noChangeAspect="1"/>
          </p:cNvPicPr>
          <p:nvPr/>
        </p:nvPicPr>
        <p:blipFill rotWithShape="1">
          <a:blip r:embed="rId2"/>
          <a:srcRect l="27500" t="27357" r="32105" b="4539"/>
          <a:stretch/>
        </p:blipFill>
        <p:spPr>
          <a:xfrm>
            <a:off x="4436360" y="160421"/>
            <a:ext cx="7065830" cy="6697579"/>
          </a:xfrm>
          <a:prstGeom prst="rect">
            <a:avLst/>
          </a:prstGeom>
        </p:spPr>
      </p:pic>
      <p:pic>
        <p:nvPicPr>
          <p:cNvPr id="6" name="Imagen 5">
            <a:extLst>
              <a:ext uri="{FF2B5EF4-FFF2-40B4-BE49-F238E27FC236}">
                <a16:creationId xmlns:a16="http://schemas.microsoft.com/office/drawing/2014/main" id="{3A2104C0-C402-48EA-8E65-CC513EF992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10" y="2195064"/>
            <a:ext cx="3176337" cy="3467799"/>
          </a:xfrm>
          <a:prstGeom prst="rect">
            <a:avLst/>
          </a:prstGeom>
          <a:noFill/>
          <a:ln>
            <a:noFill/>
          </a:ln>
        </p:spPr>
      </p:pic>
    </p:spTree>
    <p:extLst>
      <p:ext uri="{BB962C8B-B14F-4D97-AF65-F5344CB8AC3E}">
        <p14:creationId xmlns:p14="http://schemas.microsoft.com/office/powerpoint/2010/main" val="363386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5B040-FEFB-4E88-B622-DD4991B498CB}"/>
              </a:ext>
            </a:extLst>
          </p:cNvPr>
          <p:cNvSpPr>
            <a:spLocks noGrp="1"/>
          </p:cNvSpPr>
          <p:nvPr>
            <p:ph type="title"/>
          </p:nvPr>
        </p:nvSpPr>
        <p:spPr>
          <a:xfrm>
            <a:off x="595890" y="961434"/>
            <a:ext cx="4012517" cy="1049235"/>
          </a:xfrm>
        </p:spPr>
        <p:txBody>
          <a:bodyPr/>
          <a:lstStyle/>
          <a:p>
            <a:r>
              <a:rPr lang="es-EC" b="1" dirty="0">
                <a:solidFill>
                  <a:schemeClr val="accent6">
                    <a:lumMod val="50000"/>
                  </a:schemeClr>
                </a:solidFill>
                <a:latin typeface="Cambria" panose="02040503050406030204" pitchFamily="18" charset="0"/>
                <a:ea typeface="Cambria" panose="02040503050406030204" pitchFamily="18" charset="0"/>
              </a:rPr>
              <a:t>Variables a evaluar </a:t>
            </a:r>
          </a:p>
        </p:txBody>
      </p:sp>
      <p:pic>
        <p:nvPicPr>
          <p:cNvPr id="4" name="Imagen 3">
            <a:extLst>
              <a:ext uri="{FF2B5EF4-FFF2-40B4-BE49-F238E27FC236}">
                <a16:creationId xmlns:a16="http://schemas.microsoft.com/office/drawing/2014/main" id="{B22277F4-D663-400A-BFD3-B9DB7C773679}"/>
              </a:ext>
            </a:extLst>
          </p:cNvPr>
          <p:cNvPicPr/>
          <p:nvPr/>
        </p:nvPicPr>
        <p:blipFill rotWithShape="1">
          <a:blip r:embed="rId2" cstate="print">
            <a:extLst>
              <a:ext uri="{28A0092B-C50C-407E-A947-70E740481C1C}">
                <a14:useLocalDpi xmlns:a14="http://schemas.microsoft.com/office/drawing/2010/main" val="0"/>
              </a:ext>
            </a:extLst>
          </a:blip>
          <a:srcRect l="21166" t="16002" r="20626" b="14034"/>
          <a:stretch/>
        </p:blipFill>
        <p:spPr bwMode="auto">
          <a:xfrm>
            <a:off x="9429748" y="3866147"/>
            <a:ext cx="2483018" cy="2279161"/>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D0386BAB-DC9B-4903-8287-425326CF707A}"/>
              </a:ext>
            </a:extLst>
          </p:cNvPr>
          <p:cNvSpPr txBox="1"/>
          <p:nvPr/>
        </p:nvSpPr>
        <p:spPr>
          <a:xfrm>
            <a:off x="9506323" y="6296344"/>
            <a:ext cx="219776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a:t>Análisis sensorial </a:t>
            </a:r>
          </a:p>
        </p:txBody>
      </p:sp>
      <p:pic>
        <p:nvPicPr>
          <p:cNvPr id="6" name="Imagen 5">
            <a:extLst>
              <a:ext uri="{FF2B5EF4-FFF2-40B4-BE49-F238E27FC236}">
                <a16:creationId xmlns:a16="http://schemas.microsoft.com/office/drawing/2014/main" id="{17691938-FEDE-4F59-B9F9-0199F66B5E3C}"/>
              </a:ext>
            </a:extLst>
          </p:cNvPr>
          <p:cNvPicPr/>
          <p:nvPr/>
        </p:nvPicPr>
        <p:blipFill rotWithShape="1">
          <a:blip r:embed="rId3" cstate="print">
            <a:extLst>
              <a:ext uri="{28A0092B-C50C-407E-A947-70E740481C1C}">
                <a14:useLocalDpi xmlns:a14="http://schemas.microsoft.com/office/drawing/2010/main" val="0"/>
              </a:ext>
            </a:extLst>
          </a:blip>
          <a:srcRect b="29788"/>
          <a:stretch/>
        </p:blipFill>
        <p:spPr bwMode="auto">
          <a:xfrm>
            <a:off x="6483078" y="3912772"/>
            <a:ext cx="2483018" cy="2460136"/>
          </a:xfrm>
          <a:prstGeom prst="rect">
            <a:avLst/>
          </a:prstGeom>
          <a:noFill/>
          <a:ln>
            <a:noFill/>
          </a:ln>
          <a:extLst>
            <a:ext uri="{53640926-AAD7-44D8-BBD7-CCE9431645EC}">
              <a14:shadowObscured xmlns:a14="http://schemas.microsoft.com/office/drawing/2010/main"/>
            </a:ext>
          </a:extLst>
        </p:spPr>
      </p:pic>
      <p:sp>
        <p:nvSpPr>
          <p:cNvPr id="7" name="Rectángulo redondeado 72">
            <a:extLst>
              <a:ext uri="{FF2B5EF4-FFF2-40B4-BE49-F238E27FC236}">
                <a16:creationId xmlns:a16="http://schemas.microsoft.com/office/drawing/2014/main" id="{2144D706-1237-47F6-9979-589039C461FC}"/>
              </a:ext>
            </a:extLst>
          </p:cNvPr>
          <p:cNvSpPr/>
          <p:nvPr/>
        </p:nvSpPr>
        <p:spPr>
          <a:xfrm>
            <a:off x="6331084" y="6426422"/>
            <a:ext cx="2905125" cy="37147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Determinación de grasa </a:t>
            </a:r>
          </a:p>
        </p:txBody>
      </p:sp>
      <p:pic>
        <p:nvPicPr>
          <p:cNvPr id="8" name="Imagen 7">
            <a:extLst>
              <a:ext uri="{FF2B5EF4-FFF2-40B4-BE49-F238E27FC236}">
                <a16:creationId xmlns:a16="http://schemas.microsoft.com/office/drawing/2014/main" id="{486E99DC-8171-45FD-A4FB-D3A12A76A6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4973" y="3912772"/>
            <a:ext cx="2744453" cy="2622701"/>
          </a:xfrm>
          <a:prstGeom prst="rect">
            <a:avLst/>
          </a:prstGeom>
          <a:noFill/>
          <a:ln>
            <a:noFill/>
          </a:ln>
        </p:spPr>
      </p:pic>
      <p:sp>
        <p:nvSpPr>
          <p:cNvPr id="9" name="Rectángulo redondeado 68">
            <a:extLst>
              <a:ext uri="{FF2B5EF4-FFF2-40B4-BE49-F238E27FC236}">
                <a16:creationId xmlns:a16="http://schemas.microsoft.com/office/drawing/2014/main" id="{8EFD539D-52D1-4EEC-ACBB-1C5223D3DFA8}"/>
              </a:ext>
            </a:extLst>
          </p:cNvPr>
          <p:cNvSpPr/>
          <p:nvPr/>
        </p:nvSpPr>
        <p:spPr>
          <a:xfrm>
            <a:off x="3155845" y="6379495"/>
            <a:ext cx="2905125" cy="47850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Determinación de ceniza en estufa</a:t>
            </a:r>
          </a:p>
        </p:txBody>
      </p:sp>
      <p:pic>
        <p:nvPicPr>
          <p:cNvPr id="10" name="Imagen 9">
            <a:extLst>
              <a:ext uri="{FF2B5EF4-FFF2-40B4-BE49-F238E27FC236}">
                <a16:creationId xmlns:a16="http://schemas.microsoft.com/office/drawing/2014/main" id="{D7A7B073-0E52-416C-8250-912B81C52BC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760" y="3917357"/>
            <a:ext cx="2593530" cy="2460136"/>
          </a:xfrm>
          <a:prstGeom prst="rect">
            <a:avLst/>
          </a:prstGeom>
          <a:noFill/>
          <a:ln>
            <a:noFill/>
          </a:ln>
        </p:spPr>
      </p:pic>
      <p:sp>
        <p:nvSpPr>
          <p:cNvPr id="11" name="Rectángulo redondeado 66">
            <a:extLst>
              <a:ext uri="{FF2B5EF4-FFF2-40B4-BE49-F238E27FC236}">
                <a16:creationId xmlns:a16="http://schemas.microsoft.com/office/drawing/2014/main" id="{3360E8A6-F129-465A-B954-7BC253127D6F}"/>
              </a:ext>
            </a:extLst>
          </p:cNvPr>
          <p:cNvSpPr/>
          <p:nvPr/>
        </p:nvSpPr>
        <p:spPr>
          <a:xfrm>
            <a:off x="99734" y="6431628"/>
            <a:ext cx="2905125" cy="37147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Determinación de acidez titulable</a:t>
            </a:r>
          </a:p>
        </p:txBody>
      </p:sp>
      <p:pic>
        <p:nvPicPr>
          <p:cNvPr id="12" name="Imagen 11">
            <a:extLst>
              <a:ext uri="{FF2B5EF4-FFF2-40B4-BE49-F238E27FC236}">
                <a16:creationId xmlns:a16="http://schemas.microsoft.com/office/drawing/2014/main" id="{403C5527-8C1B-4D20-9F2F-3FCAC343014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7070" y="428620"/>
            <a:ext cx="3033963" cy="2622701"/>
          </a:xfrm>
          <a:prstGeom prst="rect">
            <a:avLst/>
          </a:prstGeom>
          <a:noFill/>
          <a:ln>
            <a:noFill/>
          </a:ln>
        </p:spPr>
      </p:pic>
      <p:sp>
        <p:nvSpPr>
          <p:cNvPr id="13" name="Rectángulo redondeado 64">
            <a:extLst>
              <a:ext uri="{FF2B5EF4-FFF2-40B4-BE49-F238E27FC236}">
                <a16:creationId xmlns:a16="http://schemas.microsoft.com/office/drawing/2014/main" id="{0675D50A-C33F-4C87-91FE-E381ECD3E53E}"/>
              </a:ext>
            </a:extLst>
          </p:cNvPr>
          <p:cNvSpPr/>
          <p:nvPr/>
        </p:nvSpPr>
        <p:spPr>
          <a:xfrm>
            <a:off x="4647199" y="3130531"/>
            <a:ext cx="3963402" cy="65722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Determinación de pH de las muestras de licor de cacao</a:t>
            </a:r>
          </a:p>
        </p:txBody>
      </p:sp>
      <p:pic>
        <p:nvPicPr>
          <p:cNvPr id="14" name="Imagen 13">
            <a:extLst>
              <a:ext uri="{FF2B5EF4-FFF2-40B4-BE49-F238E27FC236}">
                <a16:creationId xmlns:a16="http://schemas.microsoft.com/office/drawing/2014/main" id="{FB5E1392-4CFC-4F25-B091-0AE84B33DC7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0826" y="14440"/>
            <a:ext cx="3228975" cy="2943225"/>
          </a:xfrm>
          <a:prstGeom prst="rect">
            <a:avLst/>
          </a:prstGeom>
          <a:noFill/>
          <a:ln>
            <a:noFill/>
          </a:ln>
        </p:spPr>
      </p:pic>
      <p:sp>
        <p:nvSpPr>
          <p:cNvPr id="15" name="Rectángulo redondeado 57">
            <a:extLst>
              <a:ext uri="{FF2B5EF4-FFF2-40B4-BE49-F238E27FC236}">
                <a16:creationId xmlns:a16="http://schemas.microsoft.com/office/drawing/2014/main" id="{56B881DB-9B1E-43DD-B788-45153191B8F1}"/>
              </a:ext>
            </a:extLst>
          </p:cNvPr>
          <p:cNvSpPr/>
          <p:nvPr/>
        </p:nvSpPr>
        <p:spPr>
          <a:xfrm>
            <a:off x="9038346" y="3107106"/>
            <a:ext cx="306705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Almacenamiento y rotulación de las muestras de licor</a:t>
            </a:r>
          </a:p>
        </p:txBody>
      </p:sp>
      <p:pic>
        <p:nvPicPr>
          <p:cNvPr id="16" name="Imagen 15">
            <a:extLst>
              <a:ext uri="{FF2B5EF4-FFF2-40B4-BE49-F238E27FC236}">
                <a16:creationId xmlns:a16="http://schemas.microsoft.com/office/drawing/2014/main" id="{F50D4782-51E2-4A45-91F4-F1135D14E3F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9841" y="1770569"/>
            <a:ext cx="2273132" cy="1746079"/>
          </a:xfrm>
          <a:prstGeom prst="rect">
            <a:avLst/>
          </a:prstGeom>
          <a:noFill/>
          <a:ln>
            <a:noFill/>
          </a:ln>
        </p:spPr>
      </p:pic>
    </p:spTree>
    <p:extLst>
      <p:ext uri="{BB962C8B-B14F-4D97-AF65-F5344CB8AC3E}">
        <p14:creationId xmlns:p14="http://schemas.microsoft.com/office/powerpoint/2010/main" val="2664073825"/>
      </p:ext>
    </p:extLst>
  </p:cSld>
  <p:clrMapOvr>
    <a:masterClrMapping/>
  </p:clrMapOvr>
</p:sld>
</file>

<file path=ppt/theme/theme1.xml><?xml version="1.0" encoding="utf-8"?>
<a:theme xmlns:a="http://schemas.openxmlformats.org/drawingml/2006/main" name="Galerí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alería">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TM10001114[[fn=Galería]]</Template>
  <TotalTime>201</TotalTime>
  <Words>2548</Words>
  <Application>Microsoft Office PowerPoint</Application>
  <PresentationFormat>Panorámica</PresentationFormat>
  <Paragraphs>268</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Cambria</vt:lpstr>
      <vt:lpstr>Century Gothic</vt:lpstr>
      <vt:lpstr>Symbol</vt:lpstr>
      <vt:lpstr>Times New Roman</vt:lpstr>
      <vt:lpstr>Wingdings</vt:lpstr>
      <vt:lpstr>Galería</vt:lpstr>
      <vt:lpstr>“Caracterización del licor de dos variedades de cacao CCN– 51 y nacional (Theobroma cacao L.), considerando manejo poscosecha y las zonas de influencia de la Universidad de las Fuerzas Armadas Sede Santo Domingo.”</vt:lpstr>
      <vt:lpstr>INTRODUCCIÓN</vt:lpstr>
      <vt:lpstr>OBJETIVOS</vt:lpstr>
      <vt:lpstr>HIPOTESIS </vt:lpstr>
      <vt:lpstr>UBICACIÓN </vt:lpstr>
      <vt:lpstr>METODOLOGÍA </vt:lpstr>
      <vt:lpstr>Presentación de PowerPoint</vt:lpstr>
      <vt:lpstr>Balance de Materiales del Tratamiento 12 </vt:lpstr>
      <vt:lpstr>Variables a evaluar </vt:lpstr>
      <vt:lpstr>Resultados  y Discusiones</vt:lpstr>
      <vt:lpstr>Resultados del estudio de las variedades (Factor 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Conclusiones </vt:lpstr>
      <vt:lpstr>Conclusiones</vt:lpstr>
      <vt:lpstr>Conclusiones </vt:lpstr>
      <vt:lpstr>Conclusiones </vt:lpstr>
      <vt:lpstr>Recomendaciones</vt:lpstr>
      <vt:lpstr>GRACIAS POR LA ATENCIÓN PRESTADA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del licor de dos variedades de cacao CCN– 51 y nacional (Theobroma cacao L.), considerando manejo poscosecha y las zonas de influencia de la Universidad de las Fuerzas Armadas Sede Santo Domingo.”</dc:title>
  <dc:creator>Andrea Macas</dc:creator>
  <cp:lastModifiedBy>Andrea Macas</cp:lastModifiedBy>
  <cp:revision>2</cp:revision>
  <dcterms:created xsi:type="dcterms:W3CDTF">2021-08-27T01:30:34Z</dcterms:created>
  <dcterms:modified xsi:type="dcterms:W3CDTF">2021-09-03T19:05:23Z</dcterms:modified>
</cp:coreProperties>
</file>