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5" r:id="rId11"/>
    <p:sldId id="266" r:id="rId12"/>
    <p:sldId id="267" r:id="rId13"/>
    <p:sldId id="268" r:id="rId14"/>
    <p:sldId id="287" r:id="rId15"/>
    <p:sldId id="270" r:id="rId16"/>
    <p:sldId id="288" r:id="rId17"/>
    <p:sldId id="272" r:id="rId18"/>
    <p:sldId id="286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8288000" cy="10287000"/>
  <p:notesSz cx="6858000" cy="9144000"/>
  <p:embeddedFontLst>
    <p:embeddedFont>
      <p:font typeface="Aileron Heavy" panose="020B0604020202020204" charset="0"/>
      <p:regular r:id="rId31"/>
    </p:embeddedFont>
    <p:embeddedFont>
      <p:font typeface="Open Sans Bold Italics" panose="020B0604020202020204" charset="0"/>
      <p:regular r:id="rId32"/>
    </p:embeddedFont>
    <p:embeddedFont>
      <p:font typeface="Roboto Bold" panose="020B0604020202020204" charset="0"/>
      <p:regular r:id="rId33"/>
    </p:embeddedFont>
    <p:embeddedFont>
      <p:font typeface="Open Sans Bold" panose="020B0604020202020204" charset="0"/>
      <p:regular r:id="rId34"/>
    </p:embeddedFont>
    <p:embeddedFont>
      <p:font typeface="Arimo Italics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lear Sans Thin Bold" panose="020B0604020202020204" charset="0"/>
      <p:regular r:id="rId40"/>
    </p:embeddedFont>
    <p:embeddedFont>
      <p:font typeface="Cambria Math" panose="02040503050406030204" pitchFamily="18" charset="0"/>
      <p:regular r:id="rId41"/>
    </p:embeddedFont>
    <p:embeddedFont>
      <p:font typeface="Arimo" panose="020B0604020202020204" charset="0"/>
      <p:regular r:id="rId42"/>
    </p:embeddedFont>
    <p:embeddedFont>
      <p:font typeface="Aileron Regular Bold" panose="020B0604020202020204" charset="0"/>
      <p:regular r:id="rId43"/>
    </p:embeddedFont>
    <p:embeddedFont>
      <p:font typeface="Open Sans Extra Bold" panose="020B0604020202020204" charset="0"/>
      <p:regular r:id="rId44"/>
    </p:embeddedFont>
    <p:embeddedFont>
      <p:font typeface="Kollektif Bold" panose="020B0604020202020204" charset="0"/>
      <p:regular r:id="rId45"/>
    </p:embeddedFont>
    <p:embeddedFont>
      <p:font typeface="Aileron Regular Italics" panose="020B0604020202020204" charset="0"/>
      <p:regular r:id="rId46"/>
    </p:embeddedFont>
    <p:embeddedFont>
      <p:font typeface="Aileron Heavy Bold" panose="020B0604020202020204" charset="0"/>
      <p:regular r:id="rId47"/>
    </p:embeddedFont>
    <p:embeddedFont>
      <p:font typeface="Aileron Regular" panose="020B0604020202020204" charset="0"/>
      <p:regular r:id="rId48"/>
    </p:embeddedFont>
    <p:embeddedFont>
      <p:font typeface="Open Sans Light Bold" panose="020B0604020202020204" charset="0"/>
      <p:regular r:id="rId49"/>
    </p:embeddedFont>
    <p:embeddedFont>
      <p:font typeface="Roboto" panose="020B0604020202020204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DDB"/>
    <a:srgbClr val="E8DE18"/>
    <a:srgbClr val="DAE6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610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4.svg"/><Relationship Id="rId7" Type="http://schemas.openxmlformats.org/officeDocument/2006/relationships/image" Target="../media/image13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6.svg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4.svg"/><Relationship Id="rId7" Type="http://schemas.openxmlformats.org/officeDocument/2006/relationships/image" Target="../media/image13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6.sv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5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8.sv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image" Target="../media/image14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image" Target="../media/image47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52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50.svg"/><Relationship Id="rId4" Type="http://schemas.openxmlformats.org/officeDocument/2006/relationships/image" Target="../media/image44.png"/><Relationship Id="rId9" Type="http://schemas.openxmlformats.org/officeDocument/2006/relationships/image" Target="../media/image5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6.svg"/><Relationship Id="rId7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8.sv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0" y="7065308"/>
            <a:ext cx="3221692" cy="32216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b="1870"/>
          <a:stretch>
            <a:fillRect/>
          </a:stretch>
        </p:blipFill>
        <p:spPr>
          <a:xfrm>
            <a:off x="5408310" y="-8514674"/>
            <a:ext cx="13125241" cy="1719082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-8100000">
            <a:off x="-4252983" y="3307993"/>
            <a:ext cx="22404652" cy="8950886"/>
            <a:chOff x="0" y="0"/>
            <a:chExt cx="35276568" cy="140933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276569" cy="14093346"/>
            </a:xfrm>
            <a:custGeom>
              <a:avLst/>
              <a:gdLst/>
              <a:ahLst/>
              <a:cxnLst/>
              <a:rect l="l" t="t" r="r" b="b"/>
              <a:pathLst>
                <a:path w="35276569" h="14093346">
                  <a:moveTo>
                    <a:pt x="0" y="0"/>
                  </a:moveTo>
                  <a:lnTo>
                    <a:pt x="35276569" y="0"/>
                  </a:lnTo>
                  <a:lnTo>
                    <a:pt x="35276569" y="14093346"/>
                  </a:lnTo>
                  <a:lnTo>
                    <a:pt x="0" y="14093346"/>
                  </a:lnTo>
                  <a:close/>
                </a:path>
              </a:pathLst>
            </a:custGeom>
            <a:solidFill>
              <a:srgbClr val="F1EFE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400000">
            <a:off x="11136547" y="3135547"/>
            <a:ext cx="7151453" cy="71514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8700" y="1028700"/>
            <a:ext cx="3593685" cy="99185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7382751"/>
            <a:ext cx="7187370" cy="697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40">
                <a:solidFill>
                  <a:srgbClr val="192954"/>
                </a:solidFill>
                <a:latin typeface="Aileron Regular"/>
              </a:rPr>
              <a:t>MANRÍQUEZ CUAICAL NATHALY SINAÍ</a:t>
            </a:r>
          </a:p>
          <a:p>
            <a:pPr>
              <a:lnSpc>
                <a:spcPts val="2800"/>
              </a:lnSpc>
            </a:pPr>
            <a:r>
              <a:rPr lang="en-US" sz="2000" spc="40">
                <a:solidFill>
                  <a:srgbClr val="192954"/>
                </a:solidFill>
                <a:latin typeface="Aileron Regular"/>
              </a:rPr>
              <a:t>TAMAYO ESPINOSA ROXANA MISHELL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516803"/>
            <a:ext cx="9250320" cy="4548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20"/>
              </a:lnSpc>
            </a:pPr>
            <a:r>
              <a:rPr lang="en-US" sz="4300">
                <a:solidFill>
                  <a:srgbClr val="192954"/>
                </a:solidFill>
                <a:latin typeface="Open Sans Bold"/>
              </a:rPr>
              <a:t>Evaluación de soluciones nutritivas para sistemas aeropónicos en cultivos de lechuga (</a:t>
            </a:r>
            <a:r>
              <a:rPr lang="en-US" sz="4300">
                <a:solidFill>
                  <a:srgbClr val="192954"/>
                </a:solidFill>
                <a:latin typeface="Open Sans Bold Italics"/>
              </a:rPr>
              <a:t>Lactuca sativa L</a:t>
            </a:r>
            <a:r>
              <a:rPr lang="en-US" sz="4300">
                <a:solidFill>
                  <a:srgbClr val="192954"/>
                </a:solidFill>
                <a:latin typeface="Open Sans Bold"/>
              </a:rPr>
              <a:t>.) y acelga (</a:t>
            </a:r>
            <a:r>
              <a:rPr lang="en-US" sz="4300">
                <a:solidFill>
                  <a:srgbClr val="192954"/>
                </a:solidFill>
                <a:latin typeface="Open Sans Bold Italics"/>
              </a:rPr>
              <a:t>Beta vulgaris var. Cicla</a:t>
            </a:r>
            <a:r>
              <a:rPr lang="en-US" sz="4300">
                <a:solidFill>
                  <a:srgbClr val="192954"/>
                </a:solidFill>
                <a:latin typeface="Open Sans Bold"/>
              </a:rPr>
              <a:t>) para agricultura urbana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89200" y="8653929"/>
            <a:ext cx="7187370" cy="347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spc="40">
                <a:solidFill>
                  <a:srgbClr val="192954"/>
                </a:solidFill>
                <a:latin typeface="Aileron Regular Bold"/>
              </a:rPr>
              <a:t>DIRECTOR:</a:t>
            </a:r>
            <a:r>
              <a:rPr lang="en-US" sz="2000" spc="40">
                <a:solidFill>
                  <a:srgbClr val="192954"/>
                </a:solidFill>
                <a:latin typeface="Aileron Regular"/>
              </a:rPr>
              <a:t> ING. PATRICIO VACA PAZMIÑO Mgs.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84976" y="8399499"/>
            <a:ext cx="1491804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684976" y="2849997"/>
            <a:ext cx="553190" cy="553190"/>
            <a:chOff x="0" y="0"/>
            <a:chExt cx="737587" cy="73758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737587" cy="737587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99B951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203237" y="73995"/>
              <a:ext cx="331113" cy="490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0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88" b="0" i="0" u="none" strike="noStrike" kern="1200" cap="none" spc="87" normalizeH="0" baseline="0" noProof="0">
                  <a:ln>
                    <a:noFill/>
                  </a:ln>
                  <a:solidFill>
                    <a:srgbClr val="F1EFE1"/>
                  </a:solidFill>
                  <a:effectLst/>
                  <a:uLnTx/>
                  <a:uFillTx/>
                  <a:latin typeface="Aileron Heavy Bold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386970" y="2849997"/>
            <a:ext cx="553190" cy="553190"/>
            <a:chOff x="0" y="0"/>
            <a:chExt cx="737587" cy="737587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737587" cy="737587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99B951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203237" y="73995"/>
              <a:ext cx="331113" cy="4902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0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88" b="0" i="0" u="none" strike="noStrike" kern="1200" cap="none" spc="87" normalizeH="0" baseline="0" noProof="0">
                  <a:ln>
                    <a:noFill/>
                  </a:ln>
                  <a:solidFill>
                    <a:srgbClr val="F1EFE1"/>
                  </a:solidFill>
                  <a:effectLst/>
                  <a:uLnTx/>
                  <a:uFillTx/>
                  <a:latin typeface="Aileron Heavy Bold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84976" y="1224060"/>
            <a:ext cx="2990171" cy="736486"/>
            <a:chOff x="0" y="0"/>
            <a:chExt cx="3986894" cy="981981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986894" cy="981981"/>
              <a:chOff x="0" y="0"/>
              <a:chExt cx="1917697" cy="47233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917697" cy="472333"/>
              </a:xfrm>
              <a:custGeom>
                <a:avLst/>
                <a:gdLst/>
                <a:ahLst/>
                <a:cxnLst/>
                <a:rect l="l" t="t" r="r" b="b"/>
                <a:pathLst>
                  <a:path w="1917697" h="472333">
                    <a:moveTo>
                      <a:pt x="0" y="0"/>
                    </a:moveTo>
                    <a:lnTo>
                      <a:pt x="1917697" y="0"/>
                    </a:lnTo>
                    <a:lnTo>
                      <a:pt x="1917697" y="472333"/>
                    </a:lnTo>
                    <a:lnTo>
                      <a:pt x="0" y="472333"/>
                    </a:lnTo>
                    <a:close/>
                  </a:path>
                </a:pathLst>
              </a:custGeom>
              <a:solidFill>
                <a:srgbClr val="99B951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446300" y="217305"/>
              <a:ext cx="3094295" cy="528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13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16" b="0" i="0" u="none" strike="noStrike" kern="1200" cap="none" spc="156" normalizeH="0" baseline="0" noProof="0">
                  <a:ln>
                    <a:noFill/>
                  </a:ln>
                  <a:solidFill>
                    <a:srgbClr val="192954"/>
                  </a:solidFill>
                  <a:effectLst/>
                  <a:uLnTx/>
                  <a:uFillTx/>
                  <a:latin typeface="Aileron Heavy Bold"/>
                  <a:ea typeface="+mn-ea"/>
                  <a:cs typeface="+mn-cs"/>
                </a:rPr>
                <a:t>MÉTODOS</a:t>
              </a:r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684976" y="4936782"/>
            <a:ext cx="2990171" cy="2978490"/>
            <a:chOff x="0" y="0"/>
            <a:chExt cx="6502400" cy="6477000"/>
          </a:xfrm>
        </p:grpSpPr>
        <p:sp>
          <p:nvSpPr>
            <p:cNvPr id="16" name="Freeform 1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2"/>
              <a:stretch>
                <a:fillRect l="-15289" t="-34441" r="2110" b="-17055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99B951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5386970" y="1224060"/>
            <a:ext cx="553190" cy="556245"/>
            <a:chOff x="0" y="0"/>
            <a:chExt cx="737587" cy="74166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737587" cy="741660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99B951"/>
              </a:solid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203237" y="73995"/>
              <a:ext cx="331113" cy="494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0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88" b="0" i="0" u="none" strike="noStrike" kern="1200" cap="none" spc="87" normalizeH="0" baseline="0" noProof="0">
                  <a:ln>
                    <a:noFill/>
                  </a:ln>
                  <a:solidFill>
                    <a:srgbClr val="F1EFE1"/>
                  </a:solidFill>
                  <a:effectLst/>
                  <a:uLnTx/>
                  <a:uFillTx/>
                  <a:latin typeface="Aileron Heavy Bold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122734" y="4567986"/>
            <a:ext cx="7136566" cy="3716082"/>
          </a:xfrm>
          <a:prstGeom prst="rect">
            <a:avLst/>
          </a:prstGeom>
        </p:spPr>
      </p:pic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9587276" y="1224060"/>
            <a:ext cx="2990171" cy="2978490"/>
            <a:chOff x="0" y="0"/>
            <a:chExt cx="6502400" cy="6477000"/>
          </a:xfrm>
        </p:grpSpPr>
        <p:sp>
          <p:nvSpPr>
            <p:cNvPr id="24" name="Freeform 24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71228" t="-41255" r="-87376" b="-39376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99B951"/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12134171" y="1224060"/>
            <a:ext cx="2990171" cy="2978490"/>
            <a:chOff x="0" y="0"/>
            <a:chExt cx="6502400" cy="6477000"/>
          </a:xfrm>
        </p:grpSpPr>
        <p:sp>
          <p:nvSpPr>
            <p:cNvPr id="27" name="Freeform 2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2013" t="-14124" r="2110" b="-14211"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99B951"/>
            </a:solidFill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14778904" y="1224060"/>
            <a:ext cx="2990171" cy="2978490"/>
            <a:chOff x="0" y="0"/>
            <a:chExt cx="6502400" cy="6477000"/>
          </a:xfrm>
        </p:grpSpPr>
        <p:sp>
          <p:nvSpPr>
            <p:cNvPr id="30" name="Freeform 3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6"/>
              <a:stretch>
                <a:fillRect l="2013" t="-54365" r="2110" b="-54452"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99B951"/>
            </a:solidFill>
          </p:spPr>
        </p:sp>
      </p:grpSp>
      <p:grpSp>
        <p:nvGrpSpPr>
          <p:cNvPr id="32" name="Group 32"/>
          <p:cNvGrpSpPr>
            <a:grpSpLocks noChangeAspect="1"/>
          </p:cNvGrpSpPr>
          <p:nvPr/>
        </p:nvGrpSpPr>
        <p:grpSpPr>
          <a:xfrm>
            <a:off x="4445075" y="4936782"/>
            <a:ext cx="2990171" cy="2978490"/>
            <a:chOff x="0" y="0"/>
            <a:chExt cx="6502400" cy="6477000"/>
          </a:xfrm>
        </p:grpSpPr>
        <p:sp>
          <p:nvSpPr>
            <p:cNvPr id="33" name="Freeform 3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7"/>
              <a:stretch>
                <a:fillRect l="2013" t="-54436" r="2110" b="-54523"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99B951"/>
            </a:solidFill>
          </p:spPr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7132563" y="4936782"/>
            <a:ext cx="2990171" cy="2978490"/>
            <a:chOff x="0" y="0"/>
            <a:chExt cx="6502400" cy="6477000"/>
          </a:xfrm>
        </p:grpSpPr>
        <p:sp>
          <p:nvSpPr>
            <p:cNvPr id="36" name="Freeform 3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2013" t="-14124" r="2110" b="-14211"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99B951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6122370" y="1350994"/>
            <a:ext cx="3464907" cy="1104684"/>
            <a:chOff x="0" y="0"/>
            <a:chExt cx="4619876" cy="1472911"/>
          </a:xfrm>
        </p:grpSpPr>
        <p:sp>
          <p:nvSpPr>
            <p:cNvPr id="39" name="TextBox 39"/>
            <p:cNvSpPr txBox="1"/>
            <p:nvPr/>
          </p:nvSpPr>
          <p:spPr>
            <a:xfrm>
              <a:off x="4788" y="-95250"/>
              <a:ext cx="4610299" cy="520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48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99" b="0" i="0" u="none" strike="noStrike" kern="1200" cap="none" spc="92" normalizeH="0" baseline="0" noProof="0">
                  <a:ln>
                    <a:noFill/>
                  </a:ln>
                  <a:solidFill>
                    <a:srgbClr val="192954"/>
                  </a:solidFill>
                  <a:effectLst/>
                  <a:uLnTx/>
                  <a:uFillTx/>
                  <a:latin typeface="Aileron Heavy Bold"/>
                  <a:ea typeface="+mn-ea"/>
                  <a:cs typeface="+mn-cs"/>
                </a:rPr>
                <a:t>FERTILIZACIÓN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555125"/>
              <a:ext cx="4619876" cy="905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99" b="0" i="0" u="none" strike="noStrike" kern="1200" cap="none" spc="0" normalizeH="0" baseline="0" noProof="0">
                  <a:ln>
                    <a:noFill/>
                  </a:ln>
                  <a:solidFill>
                    <a:srgbClr val="192954"/>
                  </a:solidFill>
                  <a:effectLst/>
                  <a:uLnTx/>
                  <a:uFillTx/>
                  <a:latin typeface="Aileron Regular"/>
                  <a:ea typeface="+mn-ea"/>
                  <a:cs typeface="+mn-cs"/>
                </a:rPr>
                <a:t>En base a los requerimientos nutricionales.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6122370" y="2976930"/>
            <a:ext cx="3162345" cy="1076744"/>
            <a:chOff x="0" y="0"/>
            <a:chExt cx="4216459" cy="1435658"/>
          </a:xfrm>
        </p:grpSpPr>
        <p:sp>
          <p:nvSpPr>
            <p:cNvPr id="42" name="TextBox 42"/>
            <p:cNvSpPr txBox="1"/>
            <p:nvPr/>
          </p:nvSpPr>
          <p:spPr>
            <a:xfrm>
              <a:off x="4370" y="-95250"/>
              <a:ext cx="4207719" cy="520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48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99" b="0" i="0" u="none" strike="noStrike" kern="1200" cap="none" spc="92" normalizeH="0" baseline="0" noProof="0">
                  <a:ln>
                    <a:noFill/>
                  </a:ln>
                  <a:solidFill>
                    <a:srgbClr val="192954"/>
                  </a:solidFill>
                  <a:effectLst/>
                  <a:uLnTx/>
                  <a:uFillTx/>
                  <a:latin typeface="Aileron Heavy Bold"/>
                  <a:ea typeface="+mn-ea"/>
                  <a:cs typeface="+mn-cs"/>
                </a:rPr>
                <a:t>TRASPLANTE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555125"/>
              <a:ext cx="4216459" cy="867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99" b="0" i="0" u="none" strike="noStrike" kern="1200" cap="none" spc="0" normalizeH="0" baseline="0" noProof="0">
                  <a:ln>
                    <a:noFill/>
                  </a:ln>
                  <a:solidFill>
                    <a:srgbClr val="192954"/>
                  </a:solidFill>
                  <a:effectLst/>
                  <a:uLnTx/>
                  <a:uFillTx/>
                  <a:latin typeface="Aileron Regular"/>
                  <a:ea typeface="+mn-ea"/>
                  <a:cs typeface="+mn-cs"/>
                </a:rPr>
                <a:t>Trasplante y aplicación de solución nutritiva.</a:t>
              </a:r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14778904" y="8627745"/>
            <a:ext cx="1824120" cy="347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40" normalizeH="0" baseline="0" noProof="0">
                <a:ln>
                  <a:noFill/>
                </a:ln>
                <a:solidFill>
                  <a:srgbClr val="192954"/>
                </a:solidFill>
                <a:effectLst/>
                <a:uLnTx/>
                <a:uFillTx/>
                <a:latin typeface="Aileron Heavy"/>
                <a:ea typeface="+mn-ea"/>
                <a:cs typeface="+mn-cs"/>
              </a:rPr>
              <a:t>10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2420376" y="2976930"/>
            <a:ext cx="3162345" cy="1104684"/>
            <a:chOff x="0" y="0"/>
            <a:chExt cx="4216459" cy="1472911"/>
          </a:xfrm>
        </p:grpSpPr>
        <p:sp>
          <p:nvSpPr>
            <p:cNvPr id="46" name="TextBox 46"/>
            <p:cNvSpPr txBox="1"/>
            <p:nvPr/>
          </p:nvSpPr>
          <p:spPr>
            <a:xfrm>
              <a:off x="4370" y="-95250"/>
              <a:ext cx="4207719" cy="520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48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99" b="0" i="0" u="none" strike="noStrike" kern="1200" cap="none" spc="92" normalizeH="0" baseline="0" noProof="0">
                  <a:ln>
                    <a:noFill/>
                  </a:ln>
                  <a:solidFill>
                    <a:srgbClr val="192954"/>
                  </a:solidFill>
                  <a:effectLst/>
                  <a:uLnTx/>
                  <a:uFillTx/>
                  <a:latin typeface="Aileron Heavy Bold"/>
                  <a:ea typeface="+mn-ea"/>
                  <a:cs typeface="+mn-cs"/>
                </a:rPr>
                <a:t>ESTRUCTURA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555125"/>
              <a:ext cx="4216459" cy="905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79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99" b="0" i="0" u="none" strike="noStrike" kern="1200" cap="none" spc="0" normalizeH="0" baseline="0" noProof="0">
                  <a:ln>
                    <a:noFill/>
                  </a:ln>
                  <a:solidFill>
                    <a:srgbClr val="192954"/>
                  </a:solidFill>
                  <a:effectLst/>
                  <a:uLnTx/>
                  <a:uFillTx/>
                  <a:latin typeface="Aileron Regular"/>
                  <a:ea typeface="+mn-ea"/>
                  <a:cs typeface="+mn-cs"/>
                </a:rPr>
                <a:t>Establecimiento de la estructura.</a:t>
              </a:r>
            </a:p>
          </p:txBody>
        </p:sp>
      </p:grpSp>
      <p:pic>
        <p:nvPicPr>
          <p:cNvPr id="48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84976" y="8608399"/>
            <a:ext cx="2657176" cy="73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5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84976" y="8399499"/>
            <a:ext cx="1491804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653670" y="2688531"/>
            <a:ext cx="553190" cy="556245"/>
            <a:chOff x="0" y="0"/>
            <a:chExt cx="737587" cy="74166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737587" cy="741660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99B951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203237" y="73995"/>
              <a:ext cx="331113" cy="501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1"/>
                </a:lnSpc>
              </a:pPr>
              <a:r>
                <a:rPr lang="es-ES" sz="1988" spc="87" dirty="0">
                  <a:solidFill>
                    <a:srgbClr val="F1EFE1"/>
                  </a:solidFill>
                  <a:latin typeface="Aileron Heavy Bold"/>
                </a:rPr>
                <a:t>4</a:t>
              </a:r>
              <a:endParaRPr lang="en-US" sz="1988" spc="87" dirty="0">
                <a:solidFill>
                  <a:srgbClr val="F1EFE1"/>
                </a:solidFill>
                <a:latin typeface="Aileron Heavy Bold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285948" y="2724992"/>
            <a:ext cx="553190" cy="556245"/>
            <a:chOff x="0" y="0"/>
            <a:chExt cx="737587" cy="74166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737587" cy="741660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99B951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203237" y="73995"/>
              <a:ext cx="331113" cy="494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1"/>
                </a:lnSpc>
              </a:pPr>
              <a:r>
                <a:rPr lang="en-US" sz="1988" spc="87" dirty="0">
                  <a:solidFill>
                    <a:srgbClr val="F1EFE1"/>
                  </a:solidFill>
                  <a:latin typeface="Aileron Heavy Bold"/>
                </a:rPr>
                <a:t>6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84976" y="1185377"/>
            <a:ext cx="3236603" cy="736486"/>
            <a:chOff x="0" y="0"/>
            <a:chExt cx="4315471" cy="981981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4315471" cy="981981"/>
              <a:chOff x="0" y="0"/>
              <a:chExt cx="2075742" cy="47233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075742" cy="472333"/>
              </a:xfrm>
              <a:custGeom>
                <a:avLst/>
                <a:gdLst/>
                <a:ahLst/>
                <a:cxnLst/>
                <a:rect l="l" t="t" r="r" b="b"/>
                <a:pathLst>
                  <a:path w="2075742" h="472333">
                    <a:moveTo>
                      <a:pt x="0" y="0"/>
                    </a:moveTo>
                    <a:lnTo>
                      <a:pt x="2075742" y="0"/>
                    </a:lnTo>
                    <a:lnTo>
                      <a:pt x="2075742" y="472333"/>
                    </a:lnTo>
                    <a:lnTo>
                      <a:pt x="0" y="472333"/>
                    </a:lnTo>
                    <a:close/>
                  </a:path>
                </a:pathLst>
              </a:custGeom>
              <a:solidFill>
                <a:srgbClr val="99B951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483081" y="217305"/>
              <a:ext cx="3349309" cy="528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139"/>
                </a:lnSpc>
              </a:pPr>
              <a:r>
                <a:rPr lang="en-US" sz="2616" spc="156">
                  <a:solidFill>
                    <a:srgbClr val="192954"/>
                  </a:solidFill>
                  <a:latin typeface="Aileron Heavy Bold"/>
                </a:rPr>
                <a:t>MÉTODOS</a:t>
              </a:r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219586" y="4429447"/>
            <a:ext cx="3701994" cy="3687533"/>
            <a:chOff x="0" y="0"/>
            <a:chExt cx="6502400" cy="6477000"/>
          </a:xfrm>
        </p:grpSpPr>
        <p:sp>
          <p:nvSpPr>
            <p:cNvPr id="16" name="Freeform 16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2"/>
              <a:stretch>
                <a:fillRect l="2013" t="1917" r="2110" b="-30253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99B951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3665590" y="2720008"/>
            <a:ext cx="553190" cy="556245"/>
            <a:chOff x="0" y="0"/>
            <a:chExt cx="737587" cy="74166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737587" cy="741660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99B951"/>
              </a:solidFill>
            </p:spPr>
          </p:sp>
        </p:grpSp>
        <p:sp>
          <p:nvSpPr>
            <p:cNvPr id="21" name="TextBox 21"/>
            <p:cNvSpPr txBox="1"/>
            <p:nvPr/>
          </p:nvSpPr>
          <p:spPr>
            <a:xfrm>
              <a:off x="203237" y="73995"/>
              <a:ext cx="331113" cy="494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1"/>
                </a:lnSpc>
              </a:pPr>
              <a:r>
                <a:rPr lang="en-US" sz="1988" spc="87">
                  <a:solidFill>
                    <a:srgbClr val="F1EFE1"/>
                  </a:solidFill>
                  <a:latin typeface="Aileron Heavy Bold"/>
                </a:rPr>
                <a:t>7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428553" y="1165191"/>
            <a:ext cx="553190" cy="556245"/>
            <a:chOff x="0" y="0"/>
            <a:chExt cx="737587" cy="741660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737587" cy="741660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99B951"/>
              </a:solidFill>
            </p:spPr>
          </p:sp>
        </p:grpSp>
        <p:sp>
          <p:nvSpPr>
            <p:cNvPr id="25" name="TextBox 25"/>
            <p:cNvSpPr txBox="1"/>
            <p:nvPr/>
          </p:nvSpPr>
          <p:spPr>
            <a:xfrm>
              <a:off x="203237" y="73995"/>
              <a:ext cx="331113" cy="494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1"/>
                </a:lnSpc>
              </a:pPr>
              <a:r>
                <a:rPr lang="en-US" sz="1988" spc="87">
                  <a:solidFill>
                    <a:srgbClr val="F1EFE1"/>
                  </a:solidFill>
                  <a:latin typeface="Aileron Heavy Bold"/>
                </a:rPr>
                <a:t>8</a:t>
              </a:r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5386970" y="4429447"/>
            <a:ext cx="3701994" cy="3687533"/>
            <a:chOff x="0" y="0"/>
            <a:chExt cx="6502400" cy="6477000"/>
          </a:xfrm>
        </p:grpSpPr>
        <p:sp>
          <p:nvSpPr>
            <p:cNvPr id="27" name="Freeform 2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651" t="-41194" r="-21095" b="-21724"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99B951"/>
            </a:solidFill>
          </p:spPr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9485566" y="4342599"/>
            <a:ext cx="3701994" cy="3687533"/>
            <a:chOff x="0" y="0"/>
            <a:chExt cx="6502400" cy="6477000"/>
          </a:xfrm>
        </p:grpSpPr>
        <p:sp>
          <p:nvSpPr>
            <p:cNvPr id="30" name="Freeform 3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23916" t="-97023" r="-4700" b="-32524"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99B951"/>
            </a:solidFill>
          </p:spPr>
        </p:sp>
      </p:grpSp>
      <p:grpSp>
        <p:nvGrpSpPr>
          <p:cNvPr id="32" name="Group 32"/>
          <p:cNvGrpSpPr>
            <a:grpSpLocks noChangeAspect="1"/>
          </p:cNvGrpSpPr>
          <p:nvPr/>
        </p:nvGrpSpPr>
        <p:grpSpPr>
          <a:xfrm>
            <a:off x="13485021" y="4342599"/>
            <a:ext cx="3701994" cy="3687533"/>
            <a:chOff x="0" y="0"/>
            <a:chExt cx="6502400" cy="6477000"/>
          </a:xfrm>
        </p:grpSpPr>
        <p:sp>
          <p:nvSpPr>
            <p:cNvPr id="33" name="Freeform 3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5"/>
              <a:stretch>
                <a:fillRect l="2013" t="-28529" r="-14001" b="-55024"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99B951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9284714" y="1088263"/>
            <a:ext cx="553190" cy="556245"/>
            <a:chOff x="0" y="0"/>
            <a:chExt cx="737587" cy="74166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737587" cy="741660"/>
              <a:chOff x="0" y="0"/>
              <a:chExt cx="6350000" cy="63500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99B951"/>
              </a:solidFill>
            </p:spPr>
          </p:sp>
        </p:grpSp>
        <p:sp>
          <p:nvSpPr>
            <p:cNvPr id="38" name="TextBox 38"/>
            <p:cNvSpPr txBox="1"/>
            <p:nvPr/>
          </p:nvSpPr>
          <p:spPr>
            <a:xfrm>
              <a:off x="203237" y="73995"/>
              <a:ext cx="331113" cy="494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1"/>
                </a:lnSpc>
              </a:pPr>
              <a:r>
                <a:rPr lang="en-US" sz="1988" spc="87">
                  <a:solidFill>
                    <a:srgbClr val="F1EFE1"/>
                  </a:solidFill>
                  <a:latin typeface="Aileron Heavy Bold"/>
                </a:rPr>
                <a:t>9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3485021" y="1088263"/>
            <a:ext cx="735400" cy="465357"/>
            <a:chOff x="0" y="0"/>
            <a:chExt cx="980533" cy="620476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980533" cy="620476"/>
              <a:chOff x="0" y="0"/>
              <a:chExt cx="6350000" cy="63500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99B951"/>
              </a:solidFill>
            </p:spPr>
          </p:sp>
        </p:grpSp>
        <p:sp>
          <p:nvSpPr>
            <p:cNvPr id="42" name="TextBox 42"/>
            <p:cNvSpPr txBox="1"/>
            <p:nvPr/>
          </p:nvSpPr>
          <p:spPr>
            <a:xfrm>
              <a:off x="270179" y="102570"/>
              <a:ext cx="440175" cy="344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05"/>
                </a:lnSpc>
              </a:pPr>
              <a:r>
                <a:rPr lang="en-US" sz="1388" spc="61">
                  <a:solidFill>
                    <a:srgbClr val="F1EFE1"/>
                  </a:solidFill>
                  <a:latin typeface="Aileron Heavy Bold"/>
                </a:rPr>
                <a:t>10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0087083" y="2759969"/>
            <a:ext cx="3162345" cy="741464"/>
            <a:chOff x="0" y="0"/>
            <a:chExt cx="4216459" cy="988618"/>
          </a:xfrm>
        </p:grpSpPr>
        <p:sp>
          <p:nvSpPr>
            <p:cNvPr id="44" name="TextBox 44"/>
            <p:cNvSpPr txBox="1"/>
            <p:nvPr/>
          </p:nvSpPr>
          <p:spPr>
            <a:xfrm>
              <a:off x="4370" y="-95250"/>
              <a:ext cx="4207719" cy="520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85"/>
                </a:lnSpc>
              </a:pPr>
              <a:r>
                <a:rPr lang="en-US" sz="2099" spc="92" dirty="0">
                  <a:solidFill>
                    <a:srgbClr val="192954"/>
                  </a:solidFill>
                  <a:latin typeface="Aileron Heavy Bold"/>
                </a:rPr>
                <a:t>MANTENIMIENTO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555125"/>
              <a:ext cx="4216459" cy="4207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4778904" y="8627745"/>
            <a:ext cx="1824120" cy="347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spc="40">
                <a:solidFill>
                  <a:srgbClr val="192954"/>
                </a:solidFill>
                <a:latin typeface="Aileron Heavy"/>
              </a:rPr>
              <a:t>11</a:t>
            </a:r>
          </a:p>
        </p:txBody>
      </p:sp>
      <p:grpSp>
        <p:nvGrpSpPr>
          <p:cNvPr id="47" name="Group 47"/>
          <p:cNvGrpSpPr/>
          <p:nvPr/>
        </p:nvGrpSpPr>
        <p:grpSpPr>
          <a:xfrm>
            <a:off x="2420376" y="2702166"/>
            <a:ext cx="3162345" cy="1019404"/>
            <a:chOff x="0" y="-366352"/>
            <a:chExt cx="4216459" cy="1359204"/>
          </a:xfrm>
        </p:grpSpPr>
        <p:sp>
          <p:nvSpPr>
            <p:cNvPr id="48" name="TextBox 48"/>
            <p:cNvSpPr txBox="1"/>
            <p:nvPr/>
          </p:nvSpPr>
          <p:spPr>
            <a:xfrm>
              <a:off x="4369" y="-366352"/>
              <a:ext cx="4207719" cy="1196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85"/>
                </a:lnSpc>
              </a:pPr>
              <a:r>
                <a:rPr lang="es-ES" sz="2099" spc="92" dirty="0" smtClean="0">
                  <a:solidFill>
                    <a:srgbClr val="192954"/>
                  </a:solidFill>
                  <a:latin typeface="Aileron Heavy Bold"/>
                </a:rPr>
                <a:t>SELECCIÓN DE MUESTRA</a:t>
              </a:r>
              <a:endParaRPr lang="en-US" sz="2099" spc="92" dirty="0">
                <a:solidFill>
                  <a:srgbClr val="192954"/>
                </a:solidFill>
                <a:latin typeface="Aileron Heavy Bold"/>
              </a:endParaRP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555125"/>
              <a:ext cx="4216459" cy="437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4326210" y="2698146"/>
            <a:ext cx="3464907" cy="1196124"/>
            <a:chOff x="0" y="0"/>
            <a:chExt cx="4619876" cy="1594831"/>
          </a:xfrm>
        </p:grpSpPr>
        <p:sp>
          <p:nvSpPr>
            <p:cNvPr id="51" name="TextBox 51"/>
            <p:cNvSpPr txBox="1"/>
            <p:nvPr/>
          </p:nvSpPr>
          <p:spPr>
            <a:xfrm>
              <a:off x="4788" y="-95250"/>
              <a:ext cx="4610299" cy="11102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85"/>
                </a:lnSpc>
              </a:pPr>
              <a:r>
                <a:rPr lang="en-US" sz="2099" spc="92" dirty="0">
                  <a:solidFill>
                    <a:srgbClr val="192954"/>
                  </a:solidFill>
                  <a:latin typeface="Aileron Heavy Bold"/>
                </a:rPr>
                <a:t>INCIDENCIA DE PLAGAS Y ENFERMEDADES</a:t>
              </a:r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1144405"/>
              <a:ext cx="4619876" cy="437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6122370" y="1251560"/>
            <a:ext cx="3464907" cy="754164"/>
            <a:chOff x="0" y="0"/>
            <a:chExt cx="4619876" cy="1005551"/>
          </a:xfrm>
        </p:grpSpPr>
        <p:sp>
          <p:nvSpPr>
            <p:cNvPr id="54" name="TextBox 54"/>
            <p:cNvSpPr txBox="1"/>
            <p:nvPr/>
          </p:nvSpPr>
          <p:spPr>
            <a:xfrm>
              <a:off x="4788" y="-95250"/>
              <a:ext cx="4610299" cy="520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85"/>
                </a:lnSpc>
              </a:pPr>
              <a:r>
                <a:rPr lang="en-US" sz="2099" spc="92">
                  <a:solidFill>
                    <a:srgbClr val="192954"/>
                  </a:solidFill>
                  <a:latin typeface="Aileron Heavy Bold"/>
                </a:rPr>
                <a:t>COSECHA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555125"/>
              <a:ext cx="4619876" cy="437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10020114" y="1215197"/>
            <a:ext cx="3464907" cy="1196124"/>
            <a:chOff x="0" y="0"/>
            <a:chExt cx="4619876" cy="1594831"/>
          </a:xfrm>
        </p:grpSpPr>
        <p:sp>
          <p:nvSpPr>
            <p:cNvPr id="57" name="TextBox 57"/>
            <p:cNvSpPr txBox="1"/>
            <p:nvPr/>
          </p:nvSpPr>
          <p:spPr>
            <a:xfrm>
              <a:off x="4788" y="-95250"/>
              <a:ext cx="4610299" cy="11102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85"/>
                </a:lnSpc>
              </a:pPr>
              <a:r>
                <a:rPr lang="en-US" sz="2099" spc="92">
                  <a:solidFill>
                    <a:srgbClr val="192954"/>
                  </a:solidFill>
                  <a:latin typeface="Aileron Heavy Bold"/>
                </a:rPr>
                <a:t>EVALUACIÓN DE LA PRODUCCIÓN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0" y="1144405"/>
              <a:ext cx="4619876" cy="437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14326210" y="1155634"/>
            <a:ext cx="3464907" cy="1196124"/>
            <a:chOff x="0" y="0"/>
            <a:chExt cx="4619876" cy="1594831"/>
          </a:xfrm>
        </p:grpSpPr>
        <p:sp>
          <p:nvSpPr>
            <p:cNvPr id="60" name="TextBox 60"/>
            <p:cNvSpPr txBox="1"/>
            <p:nvPr/>
          </p:nvSpPr>
          <p:spPr>
            <a:xfrm>
              <a:off x="4788" y="-95250"/>
              <a:ext cx="4610299" cy="11102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85"/>
                </a:lnSpc>
              </a:pPr>
              <a:r>
                <a:rPr lang="en-US" sz="2099" spc="92">
                  <a:solidFill>
                    <a:srgbClr val="192954"/>
                  </a:solidFill>
                  <a:latin typeface="Aileron Heavy Bold"/>
                </a:rPr>
                <a:t>EVALUACIÓN COSTO - BENEFICIO</a:t>
              </a:r>
            </a:p>
          </p:txBody>
        </p:sp>
        <p:sp>
          <p:nvSpPr>
            <p:cNvPr id="61" name="TextBox 61"/>
            <p:cNvSpPr txBox="1"/>
            <p:nvPr/>
          </p:nvSpPr>
          <p:spPr>
            <a:xfrm>
              <a:off x="0" y="1144405"/>
              <a:ext cx="4619876" cy="437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9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2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84976" y="8608399"/>
            <a:ext cx="2657176" cy="733381"/>
          </a:xfrm>
          <a:prstGeom prst="rect">
            <a:avLst/>
          </a:prstGeom>
        </p:spPr>
      </p:pic>
      <p:grpSp>
        <p:nvGrpSpPr>
          <p:cNvPr id="67" name="Group 47"/>
          <p:cNvGrpSpPr/>
          <p:nvPr/>
        </p:nvGrpSpPr>
        <p:grpSpPr>
          <a:xfrm>
            <a:off x="6163776" y="2771932"/>
            <a:ext cx="3162345" cy="754164"/>
            <a:chOff x="0" y="0"/>
            <a:chExt cx="4216459" cy="1005551"/>
          </a:xfrm>
        </p:grpSpPr>
        <p:sp>
          <p:nvSpPr>
            <p:cNvPr id="68" name="TextBox 48"/>
            <p:cNvSpPr txBox="1"/>
            <p:nvPr/>
          </p:nvSpPr>
          <p:spPr>
            <a:xfrm>
              <a:off x="4370" y="-95250"/>
              <a:ext cx="4207719" cy="5209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85"/>
                </a:lnSpc>
              </a:pPr>
              <a:r>
                <a:rPr lang="en-US" sz="2099" spc="92" dirty="0">
                  <a:solidFill>
                    <a:srgbClr val="192954"/>
                  </a:solidFill>
                  <a:latin typeface="Aileron Heavy Bold"/>
                </a:rPr>
                <a:t>NUTRICIÓN</a:t>
              </a:r>
            </a:p>
          </p:txBody>
        </p:sp>
        <p:sp>
          <p:nvSpPr>
            <p:cNvPr id="69" name="TextBox 49"/>
            <p:cNvSpPr txBox="1"/>
            <p:nvPr/>
          </p:nvSpPr>
          <p:spPr>
            <a:xfrm>
              <a:off x="0" y="555125"/>
              <a:ext cx="4216459" cy="4377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9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0" name="Group 3"/>
          <p:cNvGrpSpPr/>
          <p:nvPr/>
        </p:nvGrpSpPr>
        <p:grpSpPr>
          <a:xfrm>
            <a:off x="5433463" y="2672040"/>
            <a:ext cx="553190" cy="556245"/>
            <a:chOff x="0" y="0"/>
            <a:chExt cx="737587" cy="741660"/>
          </a:xfrm>
        </p:grpSpPr>
        <p:grpSp>
          <p:nvGrpSpPr>
            <p:cNvPr id="71" name="Group 4"/>
            <p:cNvGrpSpPr/>
            <p:nvPr/>
          </p:nvGrpSpPr>
          <p:grpSpPr>
            <a:xfrm>
              <a:off x="0" y="0"/>
              <a:ext cx="737587" cy="741660"/>
              <a:chOff x="0" y="0"/>
              <a:chExt cx="6350000" cy="6350000"/>
            </a:xfrm>
          </p:grpSpPr>
          <p:sp>
            <p:nvSpPr>
              <p:cNvPr id="73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99B951"/>
              </a:solidFill>
            </p:spPr>
          </p:sp>
        </p:grpSp>
        <p:sp>
          <p:nvSpPr>
            <p:cNvPr id="72" name="TextBox 6"/>
            <p:cNvSpPr txBox="1"/>
            <p:nvPr/>
          </p:nvSpPr>
          <p:spPr>
            <a:xfrm>
              <a:off x="203237" y="73995"/>
              <a:ext cx="331113" cy="4943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01"/>
                </a:lnSpc>
              </a:pPr>
              <a:r>
                <a:rPr lang="en-US" sz="1988" spc="87">
                  <a:solidFill>
                    <a:srgbClr val="F1EFE1"/>
                  </a:solidFill>
                  <a:latin typeface="Aileron Heavy Bold"/>
                </a:rPr>
                <a:t>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84976" y="8658293"/>
            <a:ext cx="1491804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447800" y="2319366"/>
            <a:ext cx="4887166" cy="736486"/>
            <a:chOff x="0" y="0"/>
            <a:chExt cx="6199987" cy="98198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6199987" cy="981981"/>
              <a:chOff x="0" y="0"/>
              <a:chExt cx="2982195" cy="4723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982195" cy="472333"/>
              </a:xfrm>
              <a:custGeom>
                <a:avLst/>
                <a:gdLst/>
                <a:ahLst/>
                <a:cxnLst/>
                <a:rect l="l" t="t" r="r" b="b"/>
                <a:pathLst>
                  <a:path w="2982195" h="472333">
                    <a:moveTo>
                      <a:pt x="0" y="0"/>
                    </a:moveTo>
                    <a:lnTo>
                      <a:pt x="2982195" y="0"/>
                    </a:lnTo>
                    <a:lnTo>
                      <a:pt x="2982195" y="472333"/>
                    </a:lnTo>
                    <a:lnTo>
                      <a:pt x="0" y="472333"/>
                    </a:lnTo>
                    <a:close/>
                  </a:path>
                </a:pathLst>
              </a:custGeom>
              <a:solidFill>
                <a:srgbClr val="99B951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694037" y="217305"/>
              <a:ext cx="4811913" cy="528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139"/>
                </a:lnSpc>
              </a:pPr>
              <a:r>
                <a:rPr lang="en-US" sz="2616" spc="156">
                  <a:solidFill>
                    <a:srgbClr val="192954"/>
                  </a:solidFill>
                  <a:latin typeface="Aileron Heavy Bold"/>
                </a:rPr>
                <a:t>NÚMERO DE HOJAS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95062" y="3467100"/>
            <a:ext cx="13697876" cy="434241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1000125"/>
            <a:ext cx="9791700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>
              <a:lnSpc>
                <a:spcPts val="5880"/>
              </a:lnSpc>
            </a:pPr>
            <a:r>
              <a:rPr lang="es-ES" sz="5600" dirty="0" smtClean="0">
                <a:solidFill>
                  <a:srgbClr val="192954"/>
                </a:solidFill>
                <a:latin typeface="Kollektif Bold"/>
              </a:rPr>
              <a:t>RESULTADOS Y DISCUSIÓN</a:t>
            </a:r>
            <a:endParaRPr lang="en-US" sz="5600" dirty="0">
              <a:solidFill>
                <a:srgbClr val="192954"/>
              </a:solidFill>
              <a:latin typeface="Kollekti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778904" y="8886538"/>
            <a:ext cx="1824120" cy="347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spc="40">
                <a:solidFill>
                  <a:srgbClr val="192954"/>
                </a:solidFill>
                <a:latin typeface="Aileron Heavy"/>
              </a:rPr>
              <a:t>12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59329" y="2308568"/>
            <a:ext cx="9743695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69"/>
              </a:lnSpc>
              <a:spcBef>
                <a:spcPct val="0"/>
              </a:spcBef>
            </a:pP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Análisis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de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varianza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de la variable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número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de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hojas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,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evaluando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tres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concentraciones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de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soluciones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nutritivas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en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dos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especies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diferentes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,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l</a:t>
            </a:r>
            <a:r>
              <a:rPr lang="en-US" sz="2049" dirty="0" err="1" smtClean="0">
                <a:solidFill>
                  <a:srgbClr val="192954"/>
                </a:solidFill>
                <a:latin typeface="Aileron Regular"/>
              </a:rPr>
              <a:t>echuga</a:t>
            </a:r>
            <a:r>
              <a:rPr lang="en-US" sz="2049" dirty="0" smtClean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y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acelga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.</a:t>
            </a: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4976" y="8861954"/>
            <a:ext cx="2657176" cy="733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84976" y="8658293"/>
            <a:ext cx="1491804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1785573" y="590403"/>
            <a:ext cx="7536450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69"/>
              </a:lnSpc>
              <a:spcBef>
                <a:spcPct val="0"/>
              </a:spcBef>
            </a:pPr>
            <a:r>
              <a:rPr lang="en-US" sz="2049" dirty="0" err="1">
                <a:solidFill>
                  <a:srgbClr val="192954"/>
                </a:solidFill>
                <a:latin typeface="Aileron Regular Bold"/>
              </a:rPr>
              <a:t>Figura</a:t>
            </a:r>
            <a:r>
              <a:rPr lang="en-US" sz="2049" dirty="0">
                <a:solidFill>
                  <a:srgbClr val="192954"/>
                </a:solidFill>
                <a:latin typeface="Aileron Regular Bold"/>
              </a:rPr>
              <a:t> 2.</a:t>
            </a:r>
          </a:p>
          <a:p>
            <a:pPr>
              <a:lnSpc>
                <a:spcPts val="2869"/>
              </a:lnSpc>
              <a:spcBef>
                <a:spcPct val="0"/>
              </a:spcBef>
            </a:pPr>
            <a:r>
              <a:rPr lang="en-US" sz="2049" dirty="0">
                <a:solidFill>
                  <a:srgbClr val="192954"/>
                </a:solidFill>
                <a:latin typeface="Aileron Regular"/>
              </a:rPr>
              <a:t>Medias del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número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de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hojas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según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el factor A,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dosis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de la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solución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 smtClean="0">
                <a:solidFill>
                  <a:srgbClr val="192954"/>
                </a:solidFill>
                <a:latin typeface="Aileron Regular"/>
              </a:rPr>
              <a:t>nutritiva</a:t>
            </a:r>
            <a:r>
              <a:rPr lang="en-US" sz="2049" dirty="0" smtClean="0">
                <a:solidFill>
                  <a:srgbClr val="192954"/>
                </a:solidFill>
                <a:latin typeface="Aileron Regular"/>
              </a:rPr>
              <a:t>.</a:t>
            </a:r>
            <a:endParaRPr lang="en-US" sz="2049" dirty="0">
              <a:solidFill>
                <a:srgbClr val="192954"/>
              </a:solidFill>
              <a:latin typeface="Aileron Regular"/>
            </a:endParaRPr>
          </a:p>
          <a:p>
            <a:pPr>
              <a:lnSpc>
                <a:spcPts val="2869"/>
              </a:lnSpc>
              <a:spcBef>
                <a:spcPct val="0"/>
              </a:spcBef>
            </a:pPr>
            <a:endParaRPr lang="en-US" sz="2049" dirty="0">
              <a:solidFill>
                <a:srgbClr val="192954"/>
              </a:solidFill>
              <a:latin typeface="Aileron Regular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983056" y="668084"/>
            <a:ext cx="6504995" cy="1069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69"/>
              </a:lnSpc>
              <a:spcBef>
                <a:spcPct val="0"/>
              </a:spcBef>
            </a:pPr>
            <a:r>
              <a:rPr lang="en-US" sz="2049" dirty="0" err="1">
                <a:solidFill>
                  <a:srgbClr val="192954"/>
                </a:solidFill>
                <a:latin typeface="Aileron Regular Bold"/>
              </a:rPr>
              <a:t>Figura</a:t>
            </a:r>
            <a:r>
              <a:rPr lang="en-US" sz="2049" dirty="0">
                <a:solidFill>
                  <a:srgbClr val="192954"/>
                </a:solidFill>
                <a:latin typeface="Aileron Regular Bold"/>
              </a:rPr>
              <a:t> 3.</a:t>
            </a:r>
          </a:p>
          <a:p>
            <a:pPr>
              <a:lnSpc>
                <a:spcPts val="2869"/>
              </a:lnSpc>
              <a:spcBef>
                <a:spcPct val="0"/>
              </a:spcBef>
            </a:pP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Prueba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de Tukey al 5%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enfocado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en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el factor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especies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, de la variable de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número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de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hojas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778904" y="8886538"/>
            <a:ext cx="1824120" cy="347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spc="40">
                <a:solidFill>
                  <a:srgbClr val="192954"/>
                </a:solidFill>
                <a:latin typeface="Aileron Heavy"/>
              </a:rPr>
              <a:t>13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2703" y="2103080"/>
            <a:ext cx="7044138" cy="48201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573" y="2133695"/>
            <a:ext cx="7435853" cy="4789485"/>
          </a:xfrm>
          <a:prstGeom prst="rect">
            <a:avLst/>
          </a:prstGeom>
        </p:spPr>
      </p:pic>
      <p:sp>
        <p:nvSpPr>
          <p:cNvPr id="15" name="TextBox 11"/>
          <p:cNvSpPr txBox="1"/>
          <p:nvPr/>
        </p:nvSpPr>
        <p:spPr>
          <a:xfrm>
            <a:off x="1785573" y="7375238"/>
            <a:ext cx="7435853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EC" dirty="0"/>
              <a:t>Según </a:t>
            </a:r>
            <a:r>
              <a:rPr lang="es-419" dirty="0"/>
              <a:t>(Avendaño &amp; Cortés, 2020)</a:t>
            </a:r>
            <a:r>
              <a:rPr lang="es-EC" dirty="0"/>
              <a:t>, en su estudio sobre sustratos en sistemas hidropónicos en lechuga, en su tratamiento control, hidroponía sin sustrato, obtuvo al cabo de 30 días 13,4 hojas por planta </a:t>
            </a:r>
            <a:r>
              <a:rPr lang="es-EC" dirty="0" smtClean="0"/>
              <a:t>(10-18).</a:t>
            </a:r>
            <a:endParaRPr lang="en-US" dirty="0"/>
          </a:p>
        </p:txBody>
      </p:sp>
      <p:sp>
        <p:nvSpPr>
          <p:cNvPr id="16" name="TextBox 11"/>
          <p:cNvSpPr txBox="1"/>
          <p:nvPr/>
        </p:nvSpPr>
        <p:spPr>
          <a:xfrm>
            <a:off x="9962704" y="7374009"/>
            <a:ext cx="7044138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419" dirty="0" err="1"/>
              <a:t>Ube</a:t>
            </a:r>
            <a:r>
              <a:rPr lang="es-419" dirty="0"/>
              <a:t>, (2014)</a:t>
            </a:r>
            <a:r>
              <a:rPr lang="es-EC" dirty="0"/>
              <a:t>, a los 30 días determinó que el tratamiento Bali acelga presento </a:t>
            </a:r>
            <a:r>
              <a:rPr lang="es-EC" dirty="0" smtClean="0"/>
              <a:t>9,65 hojas</a:t>
            </a:r>
            <a:r>
              <a:rPr lang="es-EC" dirty="0"/>
              <a:t>, y a los 60 días tuvo 14,1 hojas, mientras que el </a:t>
            </a:r>
            <a:r>
              <a:rPr lang="es-EC" dirty="0" err="1"/>
              <a:t>Fordhook</a:t>
            </a:r>
            <a:r>
              <a:rPr lang="es-EC" dirty="0"/>
              <a:t> </a:t>
            </a:r>
            <a:r>
              <a:rPr lang="es-EC" dirty="0" err="1"/>
              <a:t>Giant</a:t>
            </a:r>
            <a:r>
              <a:rPr lang="es-EC" dirty="0"/>
              <a:t> tuvo 6,25 hojas a los 30 días y 10,8 hojas a los 60 </a:t>
            </a:r>
            <a:r>
              <a:rPr lang="es-EC" dirty="0" smtClean="0"/>
              <a:t>días.</a:t>
            </a:r>
            <a:endParaRPr lang="en-US" dirty="0"/>
          </a:p>
        </p:txBody>
      </p:sp>
      <p:pic>
        <p:nvPicPr>
          <p:cNvPr id="17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84976" y="8861954"/>
            <a:ext cx="2657176" cy="733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B9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84976" y="8658293"/>
            <a:ext cx="1491804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6032651" cy="736486"/>
            <a:chOff x="0" y="0"/>
            <a:chExt cx="8043535" cy="98198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8043535" cy="981981"/>
              <a:chOff x="0" y="0"/>
              <a:chExt cx="3868942" cy="4723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868942" cy="472333"/>
              </a:xfrm>
              <a:custGeom>
                <a:avLst/>
                <a:gdLst/>
                <a:ahLst/>
                <a:cxnLst/>
                <a:rect l="l" t="t" r="r" b="b"/>
                <a:pathLst>
                  <a:path w="3868942" h="472333">
                    <a:moveTo>
                      <a:pt x="0" y="0"/>
                    </a:moveTo>
                    <a:lnTo>
                      <a:pt x="3868942" y="0"/>
                    </a:lnTo>
                    <a:lnTo>
                      <a:pt x="3868942" y="472333"/>
                    </a:lnTo>
                    <a:lnTo>
                      <a:pt x="0" y="472333"/>
                    </a:lnTo>
                    <a:close/>
                  </a:path>
                </a:pathLst>
              </a:custGeom>
              <a:solidFill>
                <a:srgbClr val="F1EFE1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900407" y="217305"/>
              <a:ext cx="6242722" cy="528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13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16" b="0" i="0" u="none" strike="noStrike" kern="1200" cap="none" spc="156" normalizeH="0" baseline="0" noProof="0">
                  <a:ln>
                    <a:noFill/>
                  </a:ln>
                  <a:solidFill>
                    <a:srgbClr val="192954"/>
                  </a:solidFill>
                  <a:effectLst/>
                  <a:uLnTx/>
                  <a:uFillTx/>
                  <a:latin typeface="Aileron Heavy Bold"/>
                  <a:ea typeface="+mn-ea"/>
                  <a:cs typeface="+mn-cs"/>
                </a:rPr>
                <a:t>ALTURA DE PLANTA (CM)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17719" y="2743775"/>
            <a:ext cx="9407967" cy="5509791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2031940"/>
            <a:ext cx="15574324" cy="711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6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49" b="0" i="0" u="none" strike="noStrike" kern="1200" cap="none" spc="0" normalizeH="0" baseline="0" noProof="0">
                <a:ln>
                  <a:noFill/>
                </a:ln>
                <a:solidFill>
                  <a:srgbClr val="192954"/>
                </a:solidFill>
                <a:effectLst/>
                <a:uLnTx/>
                <a:uFillTx/>
                <a:latin typeface="Aileron Regular"/>
                <a:ea typeface="+mn-ea"/>
                <a:cs typeface="+mn-cs"/>
              </a:rPr>
              <a:t>ANÁLISIS DE VARIANZA DE LA VARIABLE ALTURA DE PLANTA, EVALUANDO TRES SOLUCIONES NUTRITIVAS EN DOS ESPECIES.</a:t>
            </a:r>
          </a:p>
          <a:p>
            <a:pPr marL="0" marR="0" lvl="0" indent="0" algn="l" defTabSz="914400" rtl="0" eaLnBrk="1" fontAlgn="auto" latinLnBrk="0" hangingPunct="1">
              <a:lnSpc>
                <a:spcPts val="286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49" b="0" i="0" u="none" strike="noStrike" kern="1200" cap="none" spc="0" normalizeH="0" baseline="0" noProof="0">
              <a:ln>
                <a:noFill/>
              </a:ln>
              <a:solidFill>
                <a:srgbClr val="192954"/>
              </a:solidFill>
              <a:effectLst/>
              <a:uLnTx/>
              <a:uFillTx/>
              <a:latin typeface="Aileron Regular"/>
              <a:ea typeface="+mn-ea"/>
              <a:cs typeface="+mn-cs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-73849">
            <a:off x="12387345" y="3065881"/>
            <a:ext cx="4171533" cy="4155238"/>
            <a:chOff x="0" y="0"/>
            <a:chExt cx="6502400" cy="6477000"/>
          </a:xfrm>
        </p:grpSpPr>
        <p:sp>
          <p:nvSpPr>
            <p:cNvPr id="10" name="Freeform 1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14166" t="-21185" r="-44849" b="1830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156F85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14778904" y="8886538"/>
            <a:ext cx="1824120" cy="347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40" normalizeH="0" baseline="0" noProof="0">
                <a:ln>
                  <a:noFill/>
                </a:ln>
                <a:solidFill>
                  <a:srgbClr val="192954"/>
                </a:solidFill>
                <a:effectLst/>
                <a:uLnTx/>
                <a:uFillTx/>
                <a:latin typeface="Aileron Heavy"/>
                <a:ea typeface="+mn-ea"/>
                <a:cs typeface="+mn-cs"/>
              </a:rPr>
              <a:t>14</a:t>
            </a:r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84976" y="8861954"/>
            <a:ext cx="2657176" cy="73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9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B9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84976" y="8658293"/>
            <a:ext cx="1491804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1219200" y="723900"/>
            <a:ext cx="6897093" cy="1859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69"/>
              </a:lnSpc>
              <a:spcBef>
                <a:spcPct val="0"/>
              </a:spcBef>
            </a:pPr>
            <a:r>
              <a:rPr lang="en-US" sz="2049" dirty="0" err="1">
                <a:solidFill>
                  <a:srgbClr val="192954"/>
                </a:solidFill>
                <a:latin typeface="Aileron Regular Bold"/>
              </a:rPr>
              <a:t>Figura</a:t>
            </a:r>
            <a:r>
              <a:rPr lang="en-US" sz="2049" dirty="0">
                <a:solidFill>
                  <a:srgbClr val="192954"/>
                </a:solidFill>
                <a:latin typeface="Aileron Regular Bold"/>
              </a:rPr>
              <a:t> 4.</a:t>
            </a:r>
          </a:p>
          <a:p>
            <a:pPr>
              <a:lnSpc>
                <a:spcPts val="2869"/>
              </a:lnSpc>
              <a:spcBef>
                <a:spcPct val="0"/>
              </a:spcBef>
            </a:pP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Prueba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de Tukey de la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altura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de la planta,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en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el factor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evaluado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dosis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de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soluciones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nutritivas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,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en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dos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especies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.</a:t>
            </a:r>
          </a:p>
          <a:p>
            <a:pPr>
              <a:lnSpc>
                <a:spcPts val="2869"/>
              </a:lnSpc>
              <a:spcBef>
                <a:spcPct val="0"/>
              </a:spcBef>
            </a:pPr>
            <a:endParaRPr lang="en-US" sz="2049" dirty="0">
              <a:solidFill>
                <a:srgbClr val="192954"/>
              </a:solidFill>
              <a:latin typeface="Aileron Regular"/>
            </a:endParaRPr>
          </a:p>
          <a:p>
            <a:pPr>
              <a:lnSpc>
                <a:spcPts val="2869"/>
              </a:lnSpc>
              <a:spcBef>
                <a:spcPct val="0"/>
              </a:spcBef>
            </a:pPr>
            <a:endParaRPr lang="en-US" sz="2049" dirty="0">
              <a:solidFill>
                <a:srgbClr val="192954"/>
              </a:solidFill>
              <a:latin typeface="Aileron Regular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654372" y="405907"/>
            <a:ext cx="6504995" cy="1786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69"/>
              </a:lnSpc>
              <a:spcBef>
                <a:spcPct val="0"/>
              </a:spcBef>
            </a:pPr>
            <a:r>
              <a:rPr lang="en-US" sz="2049" dirty="0" err="1">
                <a:solidFill>
                  <a:srgbClr val="192954"/>
                </a:solidFill>
                <a:latin typeface="Aileron Regular Bold"/>
              </a:rPr>
              <a:t>Figura</a:t>
            </a:r>
            <a:r>
              <a:rPr lang="en-US" sz="2049" dirty="0">
                <a:solidFill>
                  <a:srgbClr val="192954"/>
                </a:solidFill>
                <a:latin typeface="Aileron Regular Bold"/>
              </a:rPr>
              <a:t> 5.</a:t>
            </a:r>
          </a:p>
          <a:p>
            <a:pPr>
              <a:lnSpc>
                <a:spcPts val="2869"/>
              </a:lnSpc>
              <a:spcBef>
                <a:spcPct val="0"/>
              </a:spcBef>
            </a:pP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Prueba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de Tukey para la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altura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de la planta,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en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el factor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especies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,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en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el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estudio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de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soluciones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nutritivas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en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dos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especies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lechuga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y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acelga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.</a:t>
            </a:r>
          </a:p>
          <a:p>
            <a:pPr>
              <a:lnSpc>
                <a:spcPts val="2869"/>
              </a:lnSpc>
              <a:spcBef>
                <a:spcPct val="0"/>
              </a:spcBef>
            </a:pPr>
            <a:endParaRPr lang="en-US" sz="2049" dirty="0">
              <a:solidFill>
                <a:srgbClr val="192954"/>
              </a:solidFill>
              <a:latin typeface="Aileron Regula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778904" y="8886538"/>
            <a:ext cx="1824120" cy="347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spc="40">
                <a:solidFill>
                  <a:srgbClr val="192954"/>
                </a:solidFill>
                <a:latin typeface="Aileron Heavy"/>
              </a:rPr>
              <a:t>15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3600" y="2071168"/>
            <a:ext cx="6951110" cy="4902361"/>
          </a:xfrm>
          <a:prstGeom prst="rect">
            <a:avLst/>
          </a:prstGeom>
        </p:spPr>
      </p:pic>
      <p:sp>
        <p:nvSpPr>
          <p:cNvPr id="15" name="TextBox 11"/>
          <p:cNvSpPr txBox="1"/>
          <p:nvPr/>
        </p:nvSpPr>
        <p:spPr>
          <a:xfrm>
            <a:off x="949818" y="7204572"/>
            <a:ext cx="7435853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419" dirty="0" smtClean="0"/>
              <a:t>Avendaño </a:t>
            </a:r>
            <a:r>
              <a:rPr lang="es-419" dirty="0"/>
              <a:t>&amp; Cortés, (</a:t>
            </a:r>
            <a:r>
              <a:rPr lang="es-419" dirty="0" smtClean="0"/>
              <a:t>2020)</a:t>
            </a:r>
            <a:r>
              <a:rPr lang="es-EC" dirty="0" smtClean="0"/>
              <a:t>: Evaluación </a:t>
            </a:r>
            <a:r>
              <a:rPr lang="es-EC" dirty="0"/>
              <a:t>del crecimiento de lechuga hidropónica (</a:t>
            </a:r>
            <a:r>
              <a:rPr lang="es-EC" i="1" dirty="0" err="1"/>
              <a:t>Lactuca</a:t>
            </a:r>
            <a:r>
              <a:rPr lang="es-EC" i="1" dirty="0"/>
              <a:t> sativa </a:t>
            </a:r>
            <a:r>
              <a:rPr lang="es-EC" i="1" dirty="0" err="1"/>
              <a:t>var.Crespa</a:t>
            </a:r>
            <a:r>
              <a:rPr lang="es-EC" dirty="0"/>
              <a:t>) en sustrato, en su tratamiento control, sin sustrato la altura de la planta fue en promedio de 15,24 cm, al cabo de 30 </a:t>
            </a:r>
            <a:r>
              <a:rPr lang="es-EC" dirty="0" smtClean="0"/>
              <a:t>días</a:t>
            </a:r>
            <a:r>
              <a:rPr lang="es-EC" dirty="0"/>
              <a:t>.</a:t>
            </a:r>
            <a:endParaRPr lang="en-US" dirty="0"/>
          </a:p>
        </p:txBody>
      </p:sp>
      <p:sp>
        <p:nvSpPr>
          <p:cNvPr id="16" name="TextBox 11"/>
          <p:cNvSpPr txBox="1"/>
          <p:nvPr/>
        </p:nvSpPr>
        <p:spPr>
          <a:xfrm>
            <a:off x="10439400" y="7137257"/>
            <a:ext cx="5942870" cy="11079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ES" dirty="0" err="1" smtClean="0"/>
              <a:t>Ube</a:t>
            </a:r>
            <a:r>
              <a:rPr lang="es-ES" dirty="0" smtClean="0"/>
              <a:t>, (2014): </a:t>
            </a:r>
            <a:r>
              <a:rPr lang="es-EC" dirty="0" smtClean="0"/>
              <a:t>Acelga, en </a:t>
            </a:r>
            <a:r>
              <a:rPr lang="es-EC" dirty="0"/>
              <a:t>la variedad Bali tuvo 8,65 cm de altura los 30 días, y a los 60 días presentó 49,63 cm mientras la variedad </a:t>
            </a:r>
            <a:r>
              <a:rPr lang="es-EC" dirty="0" err="1"/>
              <a:t>Fordhook</a:t>
            </a:r>
            <a:r>
              <a:rPr lang="es-EC" dirty="0"/>
              <a:t> </a:t>
            </a:r>
            <a:r>
              <a:rPr lang="es-EC" dirty="0" err="1"/>
              <a:t>Giant</a:t>
            </a:r>
            <a:r>
              <a:rPr lang="es-EC" dirty="0"/>
              <a:t> tuvo entre 6,25 cm a 6,55 cm; a los 30 días y a los 60 días llegó a los 49,63 cm</a:t>
            </a:r>
            <a:endParaRPr lang="en-US" dirty="0"/>
          </a:p>
        </p:txBody>
      </p:sp>
      <p:pic>
        <p:nvPicPr>
          <p:cNvPr id="17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4976" y="8867192"/>
            <a:ext cx="2657176" cy="7333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145636"/>
            <a:ext cx="6350334" cy="4753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84976" y="8658293"/>
            <a:ext cx="1491804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6032651" cy="736486"/>
            <a:chOff x="0" y="0"/>
            <a:chExt cx="8043535" cy="98198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8043535" cy="981981"/>
              <a:chOff x="0" y="0"/>
              <a:chExt cx="3868942" cy="4723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868942" cy="472333"/>
              </a:xfrm>
              <a:custGeom>
                <a:avLst/>
                <a:gdLst/>
                <a:ahLst/>
                <a:cxnLst/>
                <a:rect l="l" t="t" r="r" b="b"/>
                <a:pathLst>
                  <a:path w="3868942" h="472333">
                    <a:moveTo>
                      <a:pt x="0" y="0"/>
                    </a:moveTo>
                    <a:lnTo>
                      <a:pt x="3868942" y="0"/>
                    </a:lnTo>
                    <a:lnTo>
                      <a:pt x="3868942" y="472333"/>
                    </a:lnTo>
                    <a:lnTo>
                      <a:pt x="0" y="472333"/>
                    </a:lnTo>
                    <a:close/>
                  </a:path>
                </a:pathLst>
              </a:custGeom>
              <a:solidFill>
                <a:srgbClr val="99B951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900407" y="217305"/>
              <a:ext cx="6242722" cy="528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13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16" b="0" i="0" u="none" strike="noStrike" kern="1200" cap="none" spc="156" normalizeH="0" baseline="0" noProof="0">
                  <a:ln>
                    <a:noFill/>
                  </a:ln>
                  <a:solidFill>
                    <a:srgbClr val="192954"/>
                  </a:solidFill>
                  <a:effectLst/>
                  <a:uLnTx/>
                  <a:uFillTx/>
                  <a:latin typeface="Aileron Heavy Bold"/>
                  <a:ea typeface="+mn-ea"/>
                  <a:cs typeface="+mn-cs"/>
                </a:rPr>
                <a:t>PESO DE LA PLANTA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2989582"/>
            <a:ext cx="11017126" cy="5423578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 rot="-2884436">
            <a:off x="13202177" y="5290950"/>
            <a:ext cx="3153454" cy="3141136"/>
            <a:chOff x="0" y="0"/>
            <a:chExt cx="6502400" cy="6477000"/>
          </a:xfrm>
        </p:grpSpPr>
        <p:sp>
          <p:nvSpPr>
            <p:cNvPr id="9" name="Freeform 9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13966" t="1917" r="-13868" b="1830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156F85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2884436">
            <a:off x="13208346" y="2629025"/>
            <a:ext cx="3165697" cy="3153331"/>
            <a:chOff x="0" y="0"/>
            <a:chExt cx="6502400" cy="6477000"/>
          </a:xfrm>
        </p:grpSpPr>
        <p:sp>
          <p:nvSpPr>
            <p:cNvPr id="12" name="Freeform 12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54049" t="1917" r="-53952" b="1830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156F85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4778904" y="8886538"/>
            <a:ext cx="1824120" cy="347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40" normalizeH="0" baseline="0" noProof="0">
                <a:ln>
                  <a:noFill/>
                </a:ln>
                <a:solidFill>
                  <a:srgbClr val="192954"/>
                </a:solidFill>
                <a:effectLst/>
                <a:uLnTx/>
                <a:uFillTx/>
                <a:latin typeface="Aileron Heavy"/>
                <a:ea typeface="+mn-ea"/>
                <a:cs typeface="+mn-cs"/>
              </a:rPr>
              <a:t>16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2031940"/>
            <a:ext cx="15574324" cy="711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6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49" b="0" i="0" u="none" strike="noStrike" kern="1200" cap="none" spc="0" normalizeH="0" baseline="0" noProof="0">
                <a:ln>
                  <a:noFill/>
                </a:ln>
                <a:solidFill>
                  <a:srgbClr val="192954"/>
                </a:solidFill>
                <a:effectLst/>
                <a:uLnTx/>
                <a:uFillTx/>
                <a:latin typeface="Aileron Regular"/>
                <a:ea typeface="+mn-ea"/>
                <a:cs typeface="+mn-cs"/>
              </a:rPr>
              <a:t>ANÁLISIS DE VARIANZA DE LA VARIABLE PESO DE LA PLANTA, EVALUANDO SOLUCIONES NUTRITIVAS EN DOS ESPECIES, LECHUGA Y ACELGA.</a:t>
            </a:r>
          </a:p>
        </p:txBody>
      </p:sp>
      <p:pic>
        <p:nvPicPr>
          <p:cNvPr id="16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4976" y="8861954"/>
            <a:ext cx="2657176" cy="73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84976" y="8658293"/>
            <a:ext cx="1491804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1518640" y="456564"/>
            <a:ext cx="6783056" cy="2144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69"/>
              </a:lnSpc>
              <a:spcBef>
                <a:spcPct val="0"/>
              </a:spcBef>
            </a:pPr>
            <a:r>
              <a:rPr lang="en-US" sz="2049" dirty="0" err="1">
                <a:solidFill>
                  <a:srgbClr val="192954"/>
                </a:solidFill>
                <a:latin typeface="Aileron Regular Bold"/>
              </a:rPr>
              <a:t>Figura</a:t>
            </a:r>
            <a:r>
              <a:rPr lang="en-US" sz="2049" dirty="0">
                <a:solidFill>
                  <a:srgbClr val="192954"/>
                </a:solidFill>
                <a:latin typeface="Aileron Regular Bold"/>
              </a:rPr>
              <a:t> 6</a:t>
            </a:r>
          </a:p>
          <a:p>
            <a:pPr>
              <a:lnSpc>
                <a:spcPts val="2869"/>
              </a:lnSpc>
              <a:spcBef>
                <a:spcPct val="0"/>
              </a:spcBef>
            </a:pP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Prueba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de Tukey para la variable de peso(g) de la planta,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en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el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estudio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de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dosis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de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soluciones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nutritivas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en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dos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especies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,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lechuga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y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acelga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.</a:t>
            </a:r>
          </a:p>
          <a:p>
            <a:pPr>
              <a:lnSpc>
                <a:spcPts val="2869"/>
              </a:lnSpc>
              <a:spcBef>
                <a:spcPct val="0"/>
              </a:spcBef>
            </a:pPr>
            <a:endParaRPr lang="en-US" sz="2049" dirty="0">
              <a:solidFill>
                <a:srgbClr val="192954"/>
              </a:solidFill>
              <a:latin typeface="Aileron Regular"/>
            </a:endParaRPr>
          </a:p>
          <a:p>
            <a:pPr>
              <a:lnSpc>
                <a:spcPts val="2869"/>
              </a:lnSpc>
              <a:spcBef>
                <a:spcPct val="0"/>
              </a:spcBef>
            </a:pPr>
            <a:endParaRPr lang="en-US" sz="2049" dirty="0">
              <a:solidFill>
                <a:srgbClr val="192954"/>
              </a:solidFill>
              <a:latin typeface="Aileron Regular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820456" y="456564"/>
            <a:ext cx="6264483" cy="1428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69"/>
              </a:lnSpc>
              <a:spcBef>
                <a:spcPct val="0"/>
              </a:spcBef>
            </a:pPr>
            <a:r>
              <a:rPr lang="en-US" sz="2049" dirty="0" err="1">
                <a:solidFill>
                  <a:srgbClr val="192954"/>
                </a:solidFill>
                <a:latin typeface="Aileron Regular Bold"/>
              </a:rPr>
              <a:t>Figura</a:t>
            </a:r>
            <a:r>
              <a:rPr lang="en-US" sz="2049" dirty="0">
                <a:solidFill>
                  <a:srgbClr val="192954"/>
                </a:solidFill>
                <a:latin typeface="Aileron Regular Bold"/>
              </a:rPr>
              <a:t> 7.</a:t>
            </a:r>
          </a:p>
          <a:p>
            <a:pPr>
              <a:lnSpc>
                <a:spcPts val="2869"/>
              </a:lnSpc>
              <a:spcBef>
                <a:spcPct val="0"/>
              </a:spcBef>
            </a:pPr>
            <a:r>
              <a:rPr lang="en-US" sz="2049" dirty="0">
                <a:solidFill>
                  <a:srgbClr val="192954"/>
                </a:solidFill>
                <a:latin typeface="Aileron Regular"/>
              </a:rPr>
              <a:t>Peso de la planta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según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la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especie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, al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cabo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de 44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días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,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tras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evaluar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soluciones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nutritivas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en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dos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especies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.</a:t>
            </a:r>
          </a:p>
          <a:p>
            <a:pPr>
              <a:lnSpc>
                <a:spcPts val="2869"/>
              </a:lnSpc>
              <a:spcBef>
                <a:spcPct val="0"/>
              </a:spcBef>
            </a:pPr>
            <a:endParaRPr lang="en-US" sz="2049" dirty="0">
              <a:solidFill>
                <a:srgbClr val="192954"/>
              </a:solidFill>
              <a:latin typeface="Aileron Regula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778904" y="8886538"/>
            <a:ext cx="1824120" cy="347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spc="40">
                <a:solidFill>
                  <a:srgbClr val="192954"/>
                </a:solidFill>
                <a:latin typeface="Aileron Heavy"/>
              </a:rPr>
              <a:t>17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640" y="2193304"/>
            <a:ext cx="7435853" cy="497593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0456" y="2397131"/>
            <a:ext cx="7091745" cy="4568277"/>
          </a:xfrm>
          <a:prstGeom prst="rect">
            <a:avLst/>
          </a:prstGeom>
        </p:spPr>
      </p:pic>
      <p:sp>
        <p:nvSpPr>
          <p:cNvPr id="16" name="TextBox 11"/>
          <p:cNvSpPr txBox="1"/>
          <p:nvPr/>
        </p:nvSpPr>
        <p:spPr>
          <a:xfrm>
            <a:off x="1518639" y="7433859"/>
            <a:ext cx="1539356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EC" dirty="0"/>
              <a:t>Según </a:t>
            </a:r>
            <a:r>
              <a:rPr lang="es-419" dirty="0"/>
              <a:t>Avendaño &amp; Cortés, (</a:t>
            </a:r>
            <a:r>
              <a:rPr lang="es-419" dirty="0" smtClean="0"/>
              <a:t>2020)</a:t>
            </a:r>
            <a:r>
              <a:rPr lang="es-EC" dirty="0" smtClean="0"/>
              <a:t>  en su estudio sobre la evaluación del crecimiento de lechuga hidropónica (</a:t>
            </a:r>
            <a:r>
              <a:rPr lang="es-EC" i="1" dirty="0" err="1" smtClean="0"/>
              <a:t>Lactuca</a:t>
            </a:r>
            <a:r>
              <a:rPr lang="es-EC" i="1" dirty="0" smtClean="0"/>
              <a:t> sativa </a:t>
            </a:r>
            <a:r>
              <a:rPr lang="es-EC" i="1" dirty="0" err="1" smtClean="0"/>
              <a:t>var.Crispa</a:t>
            </a:r>
            <a:r>
              <a:rPr lang="es-EC" dirty="0" smtClean="0"/>
              <a:t>) en sustrato, en el tratamiento control, sin sustrato, al </a:t>
            </a:r>
            <a:r>
              <a:rPr lang="es-EC" dirty="0"/>
              <a:t>cabo de 61 días se determinó que el peso promedio fue de 41,75 g/planta, lo cual indica que el peso obtenido en la investigación presente es adecuado ya que en 44 días el peso promedio fue de 36,95 </a:t>
            </a:r>
            <a:r>
              <a:rPr lang="es-EC" dirty="0" smtClean="0"/>
              <a:t>g/planta.</a:t>
            </a:r>
            <a:endParaRPr lang="en-US" dirty="0"/>
          </a:p>
        </p:txBody>
      </p:sp>
      <p:pic>
        <p:nvPicPr>
          <p:cNvPr id="17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84976" y="8861954"/>
            <a:ext cx="2657176" cy="733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B9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84976" y="8658293"/>
            <a:ext cx="1491804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6032651" cy="736486"/>
            <a:chOff x="0" y="0"/>
            <a:chExt cx="8043535" cy="98198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8043535" cy="981981"/>
              <a:chOff x="0" y="0"/>
              <a:chExt cx="3868942" cy="4723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868942" cy="472333"/>
              </a:xfrm>
              <a:custGeom>
                <a:avLst/>
                <a:gdLst/>
                <a:ahLst/>
                <a:cxnLst/>
                <a:rect l="l" t="t" r="r" b="b"/>
                <a:pathLst>
                  <a:path w="3868942" h="472333">
                    <a:moveTo>
                      <a:pt x="0" y="0"/>
                    </a:moveTo>
                    <a:lnTo>
                      <a:pt x="3868942" y="0"/>
                    </a:lnTo>
                    <a:lnTo>
                      <a:pt x="3868942" y="472333"/>
                    </a:lnTo>
                    <a:lnTo>
                      <a:pt x="0" y="472333"/>
                    </a:lnTo>
                    <a:close/>
                  </a:path>
                </a:pathLst>
              </a:custGeom>
              <a:solidFill>
                <a:srgbClr val="F1EFE1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900407" y="217305"/>
              <a:ext cx="6242722" cy="528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13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16" b="0" i="0" u="none" strike="noStrike" kern="1200" cap="none" spc="156" normalizeH="0" baseline="0" noProof="0">
                  <a:ln>
                    <a:noFill/>
                  </a:ln>
                  <a:solidFill>
                    <a:srgbClr val="192954"/>
                  </a:solidFill>
                  <a:effectLst/>
                  <a:uLnTx/>
                  <a:uFillTx/>
                  <a:latin typeface="Aileron Heavy Bold"/>
                  <a:ea typeface="+mn-ea"/>
                  <a:cs typeface="+mn-cs"/>
                </a:rPr>
                <a:t>LONGITUD DE RAÍZ (CM)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50186" y="3212211"/>
            <a:ext cx="12022329" cy="470858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2031940"/>
            <a:ext cx="15574324" cy="1069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6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49" b="0" i="0" u="none" strike="noStrike" kern="1200" cap="none" spc="0" normalizeH="0" baseline="0" noProof="0">
                <a:ln>
                  <a:noFill/>
                </a:ln>
                <a:solidFill>
                  <a:srgbClr val="192954"/>
                </a:solidFill>
                <a:effectLst/>
                <a:uLnTx/>
                <a:uFillTx/>
                <a:latin typeface="Aileron Regular"/>
                <a:ea typeface="+mn-ea"/>
                <a:cs typeface="+mn-cs"/>
              </a:rPr>
              <a:t>ANÁLISIS DE VARIANZA PARA LA VARIABLE DE LONGITUD DE RAÍZ, EVALUANDO SOLUCIONES NUTRITIVAS EN LECHUGA Y ACELGA.</a:t>
            </a:r>
          </a:p>
          <a:p>
            <a:pPr marL="0" marR="0" lvl="0" indent="0" algn="l" defTabSz="914400" rtl="0" eaLnBrk="1" fontAlgn="auto" latinLnBrk="0" hangingPunct="1">
              <a:lnSpc>
                <a:spcPts val="286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49" b="0" i="0" u="none" strike="noStrike" kern="1200" cap="none" spc="0" normalizeH="0" baseline="0" noProof="0">
              <a:ln>
                <a:noFill/>
              </a:ln>
              <a:solidFill>
                <a:srgbClr val="192954"/>
              </a:solidFill>
              <a:effectLst/>
              <a:uLnTx/>
              <a:uFillTx/>
              <a:latin typeface="Aileron Regular"/>
              <a:ea typeface="+mn-ea"/>
              <a:cs typeface="+mn-cs"/>
            </a:endParaRP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3604496" y="2695518"/>
            <a:ext cx="3197073" cy="3184585"/>
            <a:chOff x="0" y="0"/>
            <a:chExt cx="6502400" cy="6477000"/>
          </a:xfrm>
        </p:grpSpPr>
        <p:sp>
          <p:nvSpPr>
            <p:cNvPr id="10" name="Freeform 10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-7111" t="-71619" r="-31032" b="-13295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1EFE1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3685046" y="5059793"/>
            <a:ext cx="3148363" cy="3055882"/>
            <a:chOff x="-23043" y="66269"/>
            <a:chExt cx="6542160" cy="6349987"/>
          </a:xfrm>
        </p:grpSpPr>
        <p:sp>
          <p:nvSpPr>
            <p:cNvPr id="13" name="Freeform 13"/>
            <p:cNvSpPr/>
            <p:nvPr/>
          </p:nvSpPr>
          <p:spPr>
            <a:xfrm>
              <a:off x="-23043" y="119186"/>
              <a:ext cx="6542160" cy="6244243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2013" t="1917" r="2110" b="-3025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1EFE1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14778904" y="8886538"/>
            <a:ext cx="1824120" cy="347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40" normalizeH="0" baseline="0" noProof="0">
                <a:ln>
                  <a:noFill/>
                </a:ln>
                <a:solidFill>
                  <a:srgbClr val="192954"/>
                </a:solidFill>
                <a:effectLst/>
                <a:uLnTx/>
                <a:uFillTx/>
                <a:latin typeface="Aileron Heavy"/>
                <a:ea typeface="+mn-ea"/>
                <a:cs typeface="+mn-cs"/>
              </a:rPr>
              <a:t>18</a:t>
            </a:r>
          </a:p>
        </p:txBody>
      </p:sp>
      <p:pic>
        <p:nvPicPr>
          <p:cNvPr id="16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13104" y="8768590"/>
            <a:ext cx="2657176" cy="733381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13500948" y="2569706"/>
            <a:ext cx="1659194" cy="64633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s-ES" dirty="0" smtClean="0"/>
              <a:t>Raíz de lechuga </a:t>
            </a:r>
          </a:p>
          <a:p>
            <a:pPr algn="r"/>
            <a:r>
              <a:rPr lang="es-ES" dirty="0" err="1" smtClean="0"/>
              <a:t>aeropónica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53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B9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71436" y="398798"/>
            <a:ext cx="6783056" cy="1859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69"/>
              </a:lnSpc>
            </a:pPr>
            <a:r>
              <a:rPr lang="en-US" sz="2050" b="1" dirty="0" err="1">
                <a:solidFill>
                  <a:srgbClr val="192954"/>
                </a:solidFill>
                <a:latin typeface="Aileron Regular"/>
              </a:rPr>
              <a:t>F</a:t>
            </a:r>
            <a:r>
              <a:rPr lang="en-US" sz="2050" b="1" dirty="0" err="1">
                <a:solidFill>
                  <a:srgbClr val="192954"/>
                </a:solidFill>
                <a:latin typeface="Aileron Regular Bold"/>
              </a:rPr>
              <a:t>igura</a:t>
            </a:r>
            <a:r>
              <a:rPr lang="en-US" sz="2050" b="1" dirty="0">
                <a:solidFill>
                  <a:srgbClr val="192954"/>
                </a:solidFill>
                <a:latin typeface="Aileron Regular Bold"/>
              </a:rPr>
              <a:t> 6</a:t>
            </a:r>
          </a:p>
          <a:p>
            <a:pPr>
              <a:lnSpc>
                <a:spcPts val="2869"/>
              </a:lnSpc>
            </a:pPr>
            <a:r>
              <a:rPr lang="en-US" sz="2050" dirty="0" err="1">
                <a:solidFill>
                  <a:srgbClr val="192954"/>
                </a:solidFill>
                <a:latin typeface="Arimo"/>
              </a:rPr>
              <a:t>Prueba</a:t>
            </a:r>
            <a:r>
              <a:rPr lang="en-US" sz="2050" dirty="0">
                <a:solidFill>
                  <a:srgbClr val="192954"/>
                </a:solidFill>
                <a:latin typeface="Arimo"/>
              </a:rPr>
              <a:t> de Tukey para la variable </a:t>
            </a:r>
            <a:r>
              <a:rPr lang="en-US" sz="2050" dirty="0" smtClean="0">
                <a:solidFill>
                  <a:srgbClr val="192954"/>
                </a:solidFill>
                <a:latin typeface="Arimo"/>
              </a:rPr>
              <a:t>longitude de </a:t>
            </a:r>
            <a:r>
              <a:rPr lang="en-US" sz="2050" dirty="0" err="1" smtClean="0">
                <a:solidFill>
                  <a:srgbClr val="192954"/>
                </a:solidFill>
                <a:latin typeface="Arimo"/>
              </a:rPr>
              <a:t>raíz</a:t>
            </a:r>
            <a:r>
              <a:rPr lang="en-US" sz="2050" dirty="0" smtClean="0">
                <a:solidFill>
                  <a:srgbClr val="192954"/>
                </a:solidFill>
                <a:latin typeface="Arimo"/>
              </a:rPr>
              <a:t> (cm) </a:t>
            </a:r>
            <a:r>
              <a:rPr lang="en-US" sz="2050" dirty="0">
                <a:solidFill>
                  <a:srgbClr val="192954"/>
                </a:solidFill>
                <a:latin typeface="Arimo"/>
              </a:rPr>
              <a:t>de la planta, </a:t>
            </a:r>
            <a:r>
              <a:rPr lang="en-US" sz="2050" dirty="0" err="1">
                <a:solidFill>
                  <a:srgbClr val="192954"/>
                </a:solidFill>
                <a:latin typeface="Arimo"/>
              </a:rPr>
              <a:t>en</a:t>
            </a:r>
            <a:r>
              <a:rPr lang="en-US" sz="2050" dirty="0">
                <a:solidFill>
                  <a:srgbClr val="192954"/>
                </a:solidFill>
                <a:latin typeface="Arimo"/>
              </a:rPr>
              <a:t> el </a:t>
            </a:r>
            <a:r>
              <a:rPr lang="en-US" sz="2050" dirty="0" err="1">
                <a:solidFill>
                  <a:srgbClr val="192954"/>
                </a:solidFill>
                <a:latin typeface="Arimo"/>
              </a:rPr>
              <a:t>estudio</a:t>
            </a:r>
            <a:r>
              <a:rPr lang="en-US" sz="2050" dirty="0">
                <a:solidFill>
                  <a:srgbClr val="192954"/>
                </a:solidFill>
                <a:latin typeface="Arimo"/>
              </a:rPr>
              <a:t> de </a:t>
            </a:r>
            <a:r>
              <a:rPr lang="en-US" sz="2050" dirty="0" err="1">
                <a:solidFill>
                  <a:srgbClr val="192954"/>
                </a:solidFill>
                <a:latin typeface="Arimo"/>
              </a:rPr>
              <a:t>dosis</a:t>
            </a:r>
            <a:r>
              <a:rPr lang="en-US" sz="2050" dirty="0">
                <a:solidFill>
                  <a:srgbClr val="192954"/>
                </a:solidFill>
                <a:latin typeface="Arimo"/>
              </a:rPr>
              <a:t> de </a:t>
            </a:r>
            <a:r>
              <a:rPr lang="en-US" sz="2050" dirty="0" err="1">
                <a:solidFill>
                  <a:srgbClr val="192954"/>
                </a:solidFill>
                <a:latin typeface="Arimo"/>
              </a:rPr>
              <a:t>soluciones</a:t>
            </a:r>
            <a:r>
              <a:rPr lang="en-US" sz="2050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dirty="0" err="1">
                <a:solidFill>
                  <a:srgbClr val="192954"/>
                </a:solidFill>
                <a:latin typeface="Arimo"/>
              </a:rPr>
              <a:t>nutritivas</a:t>
            </a:r>
            <a:r>
              <a:rPr lang="en-US" sz="2050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dirty="0" err="1">
                <a:solidFill>
                  <a:srgbClr val="192954"/>
                </a:solidFill>
                <a:latin typeface="Arimo"/>
              </a:rPr>
              <a:t>en</a:t>
            </a:r>
            <a:r>
              <a:rPr lang="en-US" sz="2050" dirty="0">
                <a:solidFill>
                  <a:srgbClr val="192954"/>
                </a:solidFill>
                <a:latin typeface="Arimo"/>
              </a:rPr>
              <a:t> dos </a:t>
            </a:r>
            <a:r>
              <a:rPr lang="en-US" sz="2050" dirty="0" err="1">
                <a:solidFill>
                  <a:srgbClr val="192954"/>
                </a:solidFill>
                <a:latin typeface="Arimo"/>
              </a:rPr>
              <a:t>especies</a:t>
            </a:r>
            <a:r>
              <a:rPr lang="en-US" sz="2050" dirty="0">
                <a:solidFill>
                  <a:srgbClr val="192954"/>
                </a:solidFill>
                <a:latin typeface="Arimo"/>
              </a:rPr>
              <a:t>, </a:t>
            </a:r>
            <a:r>
              <a:rPr lang="en-US" sz="2050" dirty="0" err="1">
                <a:solidFill>
                  <a:srgbClr val="192954"/>
                </a:solidFill>
                <a:latin typeface="Arimo"/>
              </a:rPr>
              <a:t>lechuga</a:t>
            </a:r>
            <a:r>
              <a:rPr lang="en-US" sz="2050" dirty="0">
                <a:solidFill>
                  <a:srgbClr val="192954"/>
                </a:solidFill>
                <a:latin typeface="Arimo"/>
              </a:rPr>
              <a:t> y </a:t>
            </a:r>
            <a:r>
              <a:rPr lang="en-US" sz="2050" dirty="0" err="1">
                <a:solidFill>
                  <a:srgbClr val="192954"/>
                </a:solidFill>
                <a:latin typeface="Arimo"/>
              </a:rPr>
              <a:t>acelga</a:t>
            </a:r>
            <a:r>
              <a:rPr lang="en-US" sz="2050" dirty="0" smtClean="0">
                <a:solidFill>
                  <a:srgbClr val="192954"/>
                </a:solidFill>
                <a:latin typeface="Arimo"/>
              </a:rPr>
              <a:t>.</a:t>
            </a:r>
            <a:endParaRPr lang="en-US" sz="2050" dirty="0">
              <a:solidFill>
                <a:srgbClr val="192954"/>
              </a:solidFill>
              <a:latin typeface="Aileron Regular"/>
            </a:endParaRPr>
          </a:p>
          <a:p>
            <a:pPr>
              <a:lnSpc>
                <a:spcPts val="2869"/>
              </a:lnSpc>
              <a:spcBef>
                <a:spcPct val="0"/>
              </a:spcBef>
            </a:pPr>
            <a:endParaRPr lang="en-US" sz="2050" dirty="0">
              <a:solidFill>
                <a:srgbClr val="192954"/>
              </a:solidFill>
              <a:latin typeface="Aileron Regular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08154" y="398797"/>
            <a:ext cx="6104203" cy="1859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69"/>
              </a:lnSpc>
            </a:pPr>
            <a:r>
              <a:rPr lang="en-US" sz="2050" dirty="0" err="1">
                <a:solidFill>
                  <a:srgbClr val="192954"/>
                </a:solidFill>
                <a:latin typeface="Aileron Regular Bold"/>
              </a:rPr>
              <a:t>Figura</a:t>
            </a:r>
            <a:r>
              <a:rPr lang="en-US" sz="2050" dirty="0">
                <a:solidFill>
                  <a:srgbClr val="192954"/>
                </a:solidFill>
                <a:latin typeface="Aileron Regular Bold"/>
              </a:rPr>
              <a:t> 7.</a:t>
            </a:r>
          </a:p>
          <a:p>
            <a:pPr>
              <a:lnSpc>
                <a:spcPts val="2869"/>
              </a:lnSpc>
            </a:pPr>
            <a:r>
              <a:rPr lang="en-US" sz="2050" dirty="0" err="1" smtClean="0">
                <a:solidFill>
                  <a:srgbClr val="192954"/>
                </a:solidFill>
                <a:latin typeface="Arimo Italics"/>
              </a:rPr>
              <a:t>Longitud</a:t>
            </a:r>
            <a:r>
              <a:rPr lang="en-US" sz="2050" dirty="0" smtClean="0">
                <a:solidFill>
                  <a:srgbClr val="192954"/>
                </a:solidFill>
                <a:latin typeface="Arimo Italics"/>
              </a:rPr>
              <a:t> de </a:t>
            </a:r>
            <a:r>
              <a:rPr lang="en-US" sz="2050" dirty="0" err="1" smtClean="0">
                <a:solidFill>
                  <a:srgbClr val="192954"/>
                </a:solidFill>
                <a:latin typeface="Arimo Italics"/>
              </a:rPr>
              <a:t>raíz</a:t>
            </a:r>
            <a:r>
              <a:rPr lang="en-US" sz="2050" dirty="0" smtClean="0">
                <a:solidFill>
                  <a:srgbClr val="192954"/>
                </a:solidFill>
                <a:latin typeface="Arimo Italics"/>
              </a:rPr>
              <a:t> </a:t>
            </a:r>
            <a:r>
              <a:rPr lang="en-US" sz="2050" dirty="0" err="1" smtClean="0">
                <a:solidFill>
                  <a:srgbClr val="192954"/>
                </a:solidFill>
                <a:latin typeface="Arimo Italics"/>
              </a:rPr>
              <a:t>según</a:t>
            </a:r>
            <a:r>
              <a:rPr lang="en-US" sz="2050" dirty="0" smtClean="0">
                <a:solidFill>
                  <a:srgbClr val="192954"/>
                </a:solidFill>
                <a:latin typeface="Arimo Italics"/>
              </a:rPr>
              <a:t> </a:t>
            </a:r>
            <a:r>
              <a:rPr lang="en-US" sz="2050" dirty="0">
                <a:solidFill>
                  <a:srgbClr val="192954"/>
                </a:solidFill>
                <a:latin typeface="Arimo Italics"/>
              </a:rPr>
              <a:t>la </a:t>
            </a:r>
            <a:r>
              <a:rPr lang="en-US" sz="2050" dirty="0" err="1">
                <a:solidFill>
                  <a:srgbClr val="192954"/>
                </a:solidFill>
                <a:latin typeface="Arimo Italics"/>
              </a:rPr>
              <a:t>especie</a:t>
            </a:r>
            <a:r>
              <a:rPr lang="en-US" sz="2050" dirty="0">
                <a:solidFill>
                  <a:srgbClr val="192954"/>
                </a:solidFill>
                <a:latin typeface="Arimo Italics"/>
              </a:rPr>
              <a:t>, al </a:t>
            </a:r>
            <a:r>
              <a:rPr lang="en-US" sz="2050" dirty="0" err="1">
                <a:solidFill>
                  <a:srgbClr val="192954"/>
                </a:solidFill>
                <a:latin typeface="Arimo Italics"/>
              </a:rPr>
              <a:t>cabo</a:t>
            </a:r>
            <a:r>
              <a:rPr lang="en-US" sz="2050" dirty="0">
                <a:solidFill>
                  <a:srgbClr val="192954"/>
                </a:solidFill>
                <a:latin typeface="Arimo Italics"/>
              </a:rPr>
              <a:t> de 44 </a:t>
            </a:r>
            <a:r>
              <a:rPr lang="en-US" sz="2050" dirty="0" err="1">
                <a:solidFill>
                  <a:srgbClr val="192954"/>
                </a:solidFill>
                <a:latin typeface="Arimo Italics"/>
              </a:rPr>
              <a:t>días</a:t>
            </a:r>
            <a:r>
              <a:rPr lang="en-US" sz="2050" dirty="0">
                <a:solidFill>
                  <a:srgbClr val="192954"/>
                </a:solidFill>
                <a:latin typeface="Arimo Italics"/>
              </a:rPr>
              <a:t>, </a:t>
            </a:r>
            <a:r>
              <a:rPr lang="en-US" sz="2050" dirty="0" err="1">
                <a:solidFill>
                  <a:srgbClr val="192954"/>
                </a:solidFill>
                <a:latin typeface="Arimo Italics"/>
              </a:rPr>
              <a:t>tras</a:t>
            </a:r>
            <a:r>
              <a:rPr lang="en-US" sz="2050" dirty="0">
                <a:solidFill>
                  <a:srgbClr val="192954"/>
                </a:solidFill>
                <a:latin typeface="Arimo Italics"/>
              </a:rPr>
              <a:t> </a:t>
            </a:r>
            <a:r>
              <a:rPr lang="en-US" sz="2050" dirty="0" err="1">
                <a:solidFill>
                  <a:srgbClr val="192954"/>
                </a:solidFill>
                <a:latin typeface="Arimo Italics"/>
              </a:rPr>
              <a:t>evaluar</a:t>
            </a:r>
            <a:r>
              <a:rPr lang="en-US" sz="2050" dirty="0">
                <a:solidFill>
                  <a:srgbClr val="192954"/>
                </a:solidFill>
                <a:latin typeface="Arimo Italics"/>
              </a:rPr>
              <a:t> </a:t>
            </a:r>
            <a:r>
              <a:rPr lang="en-US" sz="2050" dirty="0" err="1">
                <a:solidFill>
                  <a:srgbClr val="192954"/>
                </a:solidFill>
                <a:latin typeface="Arimo Italics"/>
              </a:rPr>
              <a:t>soluciones</a:t>
            </a:r>
            <a:r>
              <a:rPr lang="en-US" sz="2050" dirty="0">
                <a:solidFill>
                  <a:srgbClr val="192954"/>
                </a:solidFill>
                <a:latin typeface="Arimo Italics"/>
              </a:rPr>
              <a:t> </a:t>
            </a:r>
            <a:r>
              <a:rPr lang="en-US" sz="2050" dirty="0" err="1">
                <a:solidFill>
                  <a:srgbClr val="192954"/>
                </a:solidFill>
                <a:latin typeface="Arimo Italics"/>
              </a:rPr>
              <a:t>nutritivas</a:t>
            </a:r>
            <a:r>
              <a:rPr lang="en-US" sz="2050" dirty="0">
                <a:solidFill>
                  <a:srgbClr val="192954"/>
                </a:solidFill>
                <a:latin typeface="Arimo Italics"/>
              </a:rPr>
              <a:t> </a:t>
            </a:r>
            <a:r>
              <a:rPr lang="en-US" sz="2050" dirty="0" err="1">
                <a:solidFill>
                  <a:srgbClr val="192954"/>
                </a:solidFill>
                <a:latin typeface="Arimo Italics"/>
              </a:rPr>
              <a:t>en</a:t>
            </a:r>
            <a:r>
              <a:rPr lang="en-US" sz="2050" dirty="0">
                <a:solidFill>
                  <a:srgbClr val="192954"/>
                </a:solidFill>
                <a:latin typeface="Arimo Italics"/>
              </a:rPr>
              <a:t> dos </a:t>
            </a:r>
            <a:r>
              <a:rPr lang="en-US" sz="2050" dirty="0" err="1">
                <a:solidFill>
                  <a:srgbClr val="192954"/>
                </a:solidFill>
                <a:latin typeface="Arimo Italics"/>
              </a:rPr>
              <a:t>especies</a:t>
            </a:r>
            <a:endParaRPr lang="en-US" sz="2050" dirty="0">
              <a:solidFill>
                <a:srgbClr val="192954"/>
              </a:solidFill>
              <a:latin typeface="Arimo Italics"/>
            </a:endParaRPr>
          </a:p>
          <a:p>
            <a:pPr>
              <a:lnSpc>
                <a:spcPts val="2869"/>
              </a:lnSpc>
              <a:spcBef>
                <a:spcPct val="0"/>
              </a:spcBef>
            </a:pPr>
            <a:endParaRPr lang="en-US" sz="2050" dirty="0">
              <a:solidFill>
                <a:srgbClr val="192954"/>
              </a:solidFill>
              <a:latin typeface="Arimo Italic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749407" y="9410700"/>
            <a:ext cx="1824120" cy="347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spc="40" dirty="0">
                <a:solidFill>
                  <a:srgbClr val="192954"/>
                </a:solidFill>
                <a:latin typeface="Aileron Heavy"/>
              </a:rPr>
              <a:t>19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71436" y="7215410"/>
            <a:ext cx="7095969" cy="1231106"/>
          </a:xfrm>
          <a:prstGeom prst="rect">
            <a:avLst/>
          </a:prstGeom>
          <a:solidFill>
            <a:srgbClr val="F5FDDB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82"/>
              </a:lnSpc>
            </a:pPr>
            <a:r>
              <a:rPr lang="en-US" sz="1702" b="1" dirty="0">
                <a:solidFill>
                  <a:srgbClr val="192954"/>
                </a:solidFill>
                <a:latin typeface="Open Sans Light Bold"/>
              </a:rPr>
              <a:t>  </a:t>
            </a:r>
            <a:r>
              <a:rPr lang="en-US" sz="2000" dirty="0" err="1">
                <a:latin typeface="+mj-lt"/>
              </a:rPr>
              <a:t>M.A.El-Helaly</a:t>
            </a:r>
            <a:r>
              <a:rPr lang="en-US" sz="2000" dirty="0">
                <a:latin typeface="+mj-lt"/>
              </a:rPr>
              <a:t> &amp; </a:t>
            </a:r>
            <a:r>
              <a:rPr lang="en-US" sz="2000" dirty="0" err="1">
                <a:latin typeface="+mj-lt"/>
              </a:rPr>
              <a:t>Omaima</a:t>
            </a:r>
            <a:r>
              <a:rPr lang="en-US" sz="2000" dirty="0">
                <a:latin typeface="+mj-lt"/>
              </a:rPr>
              <a:t>, (2019) el </a:t>
            </a:r>
            <a:r>
              <a:rPr lang="en-US" sz="2000" dirty="0" err="1">
                <a:latin typeface="+mj-lt"/>
              </a:rPr>
              <a:t>sistema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aeroponico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mejora</a:t>
            </a:r>
            <a:r>
              <a:rPr lang="en-US" sz="2000" dirty="0">
                <a:latin typeface="+mj-lt"/>
              </a:rPr>
              <a:t> la </a:t>
            </a:r>
            <a:r>
              <a:rPr lang="en-US" sz="2000" dirty="0" err="1">
                <a:latin typeface="+mj-lt"/>
              </a:rPr>
              <a:t>longitud</a:t>
            </a:r>
            <a:r>
              <a:rPr lang="en-US" sz="2000" dirty="0">
                <a:latin typeface="+mj-lt"/>
              </a:rPr>
              <a:t> de las </a:t>
            </a:r>
            <a:r>
              <a:rPr lang="en-US" sz="2000" dirty="0" err="1">
                <a:latin typeface="+mj-lt"/>
              </a:rPr>
              <a:t>raíces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debido</a:t>
            </a:r>
            <a:r>
              <a:rPr lang="en-US" sz="2000" dirty="0">
                <a:latin typeface="+mj-lt"/>
              </a:rPr>
              <a:t> a que el </a:t>
            </a:r>
            <a:r>
              <a:rPr lang="en-US" sz="2000" dirty="0" err="1">
                <a:latin typeface="+mj-lt"/>
              </a:rPr>
              <a:t>sistema</a:t>
            </a:r>
            <a:r>
              <a:rPr lang="en-US" sz="2000" dirty="0">
                <a:latin typeface="+mj-lt"/>
              </a:rPr>
              <a:t> de </a:t>
            </a:r>
            <a:r>
              <a:rPr lang="en-US" sz="2000" dirty="0" err="1">
                <a:latin typeface="+mj-lt"/>
              </a:rPr>
              <a:t>raíces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crece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totalmente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suspendido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en</a:t>
            </a:r>
            <a:r>
              <a:rPr lang="en-US" sz="2000" dirty="0">
                <a:latin typeface="+mj-lt"/>
              </a:rPr>
              <a:t> el </a:t>
            </a:r>
            <a:r>
              <a:rPr lang="en-US" sz="2000" dirty="0" err="1">
                <a:latin typeface="+mj-lt"/>
              </a:rPr>
              <a:t>aire</a:t>
            </a:r>
            <a:r>
              <a:rPr lang="en-US" sz="2000" dirty="0">
                <a:latin typeface="+mj-lt"/>
              </a:rPr>
              <a:t>, lo que les da </a:t>
            </a:r>
            <a:r>
              <a:rPr lang="en-US" sz="2000" dirty="0" err="1">
                <a:latin typeface="+mj-lt"/>
              </a:rPr>
              <a:t>acceso</a:t>
            </a:r>
            <a:r>
              <a:rPr lang="en-US" sz="2000" dirty="0">
                <a:latin typeface="+mj-lt"/>
              </a:rPr>
              <a:t> al 100% del </a:t>
            </a:r>
            <a:r>
              <a:rPr lang="en-US" sz="2000" dirty="0" err="1">
                <a:latin typeface="+mj-lt"/>
              </a:rPr>
              <a:t>oxígeno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disponible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en</a:t>
            </a:r>
            <a:r>
              <a:rPr lang="en-US" sz="2000" dirty="0">
                <a:latin typeface="+mj-lt"/>
              </a:rPr>
              <a:t> el </a:t>
            </a:r>
            <a:r>
              <a:rPr lang="en-US" sz="2000" dirty="0" err="1">
                <a:latin typeface="+mj-lt"/>
              </a:rPr>
              <a:t>aire</a:t>
            </a:r>
            <a:r>
              <a:rPr lang="en-US" sz="2000" dirty="0" smtClean="0">
                <a:latin typeface="+mj-lt"/>
              </a:rPr>
              <a:t>.</a:t>
            </a:r>
            <a:endParaRPr lang="en-US" sz="2000" dirty="0">
              <a:latin typeface="+mj-lt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436" y="2019300"/>
            <a:ext cx="7095969" cy="492078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1871" y="2019300"/>
            <a:ext cx="6681656" cy="4765075"/>
          </a:xfrm>
          <a:prstGeom prst="rect">
            <a:avLst/>
          </a:prstGeom>
        </p:spPr>
      </p:pic>
      <p:sp>
        <p:nvSpPr>
          <p:cNvPr id="14" name="TextBox 11"/>
          <p:cNvSpPr txBox="1"/>
          <p:nvPr/>
        </p:nvSpPr>
        <p:spPr>
          <a:xfrm>
            <a:off x="9614568" y="8296795"/>
            <a:ext cx="7291374" cy="615553"/>
          </a:xfrm>
          <a:prstGeom prst="rect">
            <a:avLst/>
          </a:prstGeom>
          <a:solidFill>
            <a:srgbClr val="F5FDDB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82"/>
              </a:lnSpc>
            </a:pPr>
            <a:r>
              <a:rPr lang="en-US" sz="1702" b="1" dirty="0">
                <a:solidFill>
                  <a:srgbClr val="192954"/>
                </a:solidFill>
                <a:latin typeface="Open Sans Light Bold"/>
              </a:rPr>
              <a:t>  </a:t>
            </a:r>
            <a:r>
              <a:rPr lang="es-ES" dirty="0"/>
              <a:t>Flores (</a:t>
            </a:r>
            <a:r>
              <a:rPr lang="es-ES" dirty="0" smtClean="0"/>
              <a:t>2020): producción </a:t>
            </a:r>
            <a:r>
              <a:rPr lang="es-ES" dirty="0"/>
              <a:t>de acelga en hidroponía, </a:t>
            </a:r>
            <a:r>
              <a:rPr lang="es-ES" dirty="0" smtClean="0"/>
              <a:t>longitud </a:t>
            </a:r>
            <a:r>
              <a:rPr lang="es-ES" dirty="0"/>
              <a:t>de raíz en promedio de 16,94 a 32,89 cm, evaluados a los 42 días </a:t>
            </a:r>
            <a:r>
              <a:rPr lang="es-ES" dirty="0" smtClean="0"/>
              <a:t>DDT.</a:t>
            </a:r>
            <a:endParaRPr lang="en-US" sz="1702" b="1" dirty="0">
              <a:solidFill>
                <a:srgbClr val="192954"/>
              </a:solidFill>
              <a:latin typeface="Open Sans Light Bold"/>
            </a:endParaRPr>
          </a:p>
        </p:txBody>
      </p:sp>
      <p:sp>
        <p:nvSpPr>
          <p:cNvPr id="15" name="TextBox 11"/>
          <p:cNvSpPr txBox="1"/>
          <p:nvPr/>
        </p:nvSpPr>
        <p:spPr>
          <a:xfrm>
            <a:off x="9614567" y="6940088"/>
            <a:ext cx="7291375" cy="1231106"/>
          </a:xfrm>
          <a:prstGeom prst="rect">
            <a:avLst/>
          </a:prstGeom>
          <a:solidFill>
            <a:srgbClr val="F5FDDB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82"/>
              </a:lnSpc>
            </a:pPr>
            <a:r>
              <a:rPr lang="es-ES" dirty="0" err="1" smtClean="0"/>
              <a:t>Marwa</a:t>
            </a:r>
            <a:r>
              <a:rPr lang="es-ES" dirty="0"/>
              <a:t>, El-</a:t>
            </a:r>
            <a:r>
              <a:rPr lang="es-ES" dirty="0" err="1"/>
              <a:t>Sayed</a:t>
            </a:r>
            <a:r>
              <a:rPr lang="es-ES" dirty="0"/>
              <a:t>, Samir, &amp; </a:t>
            </a:r>
            <a:r>
              <a:rPr lang="es-ES" dirty="0" err="1"/>
              <a:t>Zakaria</a:t>
            </a:r>
            <a:r>
              <a:rPr lang="es-ES" dirty="0"/>
              <a:t>, </a:t>
            </a:r>
            <a:r>
              <a:rPr lang="es-ES" dirty="0" smtClean="0"/>
              <a:t>(2016): longitud </a:t>
            </a:r>
            <a:r>
              <a:rPr lang="es-ES" dirty="0"/>
              <a:t>de las raíces de lechuga aumentó de 17,17 a 19,13 cm después de 50 días de trasplante en </a:t>
            </a:r>
            <a:r>
              <a:rPr lang="es-ES" dirty="0" err="1" smtClean="0"/>
              <a:t>aeroponía</a:t>
            </a:r>
            <a:r>
              <a:rPr lang="es-ES" dirty="0" smtClean="0"/>
              <a:t>.</a:t>
            </a:r>
          </a:p>
          <a:p>
            <a:pPr algn="ctr">
              <a:lnSpc>
                <a:spcPts val="2382"/>
              </a:lnSpc>
            </a:pPr>
            <a:r>
              <a:rPr lang="es-ES" dirty="0" smtClean="0"/>
              <a:t>Velasco</a:t>
            </a:r>
            <a:r>
              <a:rPr lang="es-ES" dirty="0"/>
              <a:t>, Aguirre, &amp; Ortuño, </a:t>
            </a:r>
            <a:r>
              <a:rPr lang="es-ES" dirty="0" smtClean="0"/>
              <a:t>(2016)</a:t>
            </a:r>
            <a:r>
              <a:rPr lang="en-US" sz="1702" b="1" dirty="0" smtClean="0">
                <a:solidFill>
                  <a:srgbClr val="192954"/>
                </a:solidFill>
                <a:latin typeface="Open Sans Light Bold"/>
              </a:rPr>
              <a:t>: </a:t>
            </a:r>
            <a:r>
              <a:rPr lang="es-ES" dirty="0" smtClean="0"/>
              <a:t>lechuga en </a:t>
            </a:r>
            <a:r>
              <a:rPr lang="es-ES" dirty="0"/>
              <a:t>hidroponía es cosechada a los 60 días, con una longitud de 24 cm </a:t>
            </a:r>
            <a:r>
              <a:rPr lang="es-ES" dirty="0" smtClean="0"/>
              <a:t>promedio.</a:t>
            </a:r>
            <a:endParaRPr lang="en-US" sz="1702" b="1" dirty="0">
              <a:solidFill>
                <a:srgbClr val="192954"/>
              </a:solidFill>
              <a:latin typeface="Open Sans Light Bold"/>
            </a:endParaRPr>
          </a:p>
        </p:txBody>
      </p:sp>
      <p:sp>
        <p:nvSpPr>
          <p:cNvPr id="16" name="AutoShape 2"/>
          <p:cNvSpPr/>
          <p:nvPr/>
        </p:nvSpPr>
        <p:spPr>
          <a:xfrm>
            <a:off x="1808381" y="9105900"/>
            <a:ext cx="1491804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7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808381" y="9217681"/>
            <a:ext cx="2657176" cy="733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B9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011750" y="0"/>
            <a:ext cx="10276250" cy="10287000"/>
          </a:xfrm>
          <a:prstGeom prst="rect">
            <a:avLst/>
          </a:prstGeom>
          <a:solidFill>
            <a:srgbClr val="192954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</a:blip>
          <a:srcRect l="8000" r="8000"/>
          <a:stretch>
            <a:fillRect/>
          </a:stretch>
        </p:blipFill>
        <p:spPr>
          <a:xfrm>
            <a:off x="-409815" y="-3080643"/>
            <a:ext cx="8421565" cy="13367643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674516" y="9258300"/>
            <a:ext cx="15584784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91361" y="5819098"/>
            <a:ext cx="3055910" cy="336914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4778904" y="8627745"/>
            <a:ext cx="1824120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spc="40">
                <a:solidFill>
                  <a:srgbClr val="192954"/>
                </a:solidFill>
                <a:latin typeface="Aileron Heavy"/>
              </a:rPr>
              <a:t>02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6620779" y="1028700"/>
            <a:ext cx="10638521" cy="2351341"/>
            <a:chOff x="0" y="0"/>
            <a:chExt cx="3598710" cy="79539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98710" cy="795392"/>
            </a:xfrm>
            <a:custGeom>
              <a:avLst/>
              <a:gdLst/>
              <a:ahLst/>
              <a:cxnLst/>
              <a:rect l="l" t="t" r="r" b="b"/>
              <a:pathLst>
                <a:path w="3598710" h="795392">
                  <a:moveTo>
                    <a:pt x="3474250" y="795392"/>
                  </a:moveTo>
                  <a:lnTo>
                    <a:pt x="124460" y="795392"/>
                  </a:lnTo>
                  <a:cubicBezTo>
                    <a:pt x="55880" y="795392"/>
                    <a:pt x="0" y="739512"/>
                    <a:pt x="0" y="6709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74250" y="0"/>
                  </a:lnTo>
                  <a:cubicBezTo>
                    <a:pt x="3542829" y="0"/>
                    <a:pt x="3598710" y="55880"/>
                    <a:pt x="3598710" y="124460"/>
                  </a:cubicBezTo>
                  <a:lnTo>
                    <a:pt x="3598710" y="670932"/>
                  </a:lnTo>
                  <a:cubicBezTo>
                    <a:pt x="3598710" y="739512"/>
                    <a:pt x="3542829" y="795392"/>
                    <a:pt x="3474250" y="79539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6620779" y="3967829"/>
            <a:ext cx="10638521" cy="2351341"/>
            <a:chOff x="0" y="0"/>
            <a:chExt cx="3598710" cy="79539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98710" cy="795392"/>
            </a:xfrm>
            <a:custGeom>
              <a:avLst/>
              <a:gdLst/>
              <a:ahLst/>
              <a:cxnLst/>
              <a:rect l="l" t="t" r="r" b="b"/>
              <a:pathLst>
                <a:path w="3598710" h="795392">
                  <a:moveTo>
                    <a:pt x="3474250" y="795392"/>
                  </a:moveTo>
                  <a:lnTo>
                    <a:pt x="124460" y="795392"/>
                  </a:lnTo>
                  <a:cubicBezTo>
                    <a:pt x="55880" y="795392"/>
                    <a:pt x="0" y="739512"/>
                    <a:pt x="0" y="6709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74250" y="0"/>
                  </a:lnTo>
                  <a:cubicBezTo>
                    <a:pt x="3542829" y="0"/>
                    <a:pt x="3598710" y="55880"/>
                    <a:pt x="3598710" y="124460"/>
                  </a:cubicBezTo>
                  <a:lnTo>
                    <a:pt x="3598710" y="670932"/>
                  </a:lnTo>
                  <a:cubicBezTo>
                    <a:pt x="3598710" y="739512"/>
                    <a:pt x="3542829" y="795392"/>
                    <a:pt x="3474250" y="79539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6620779" y="6906959"/>
            <a:ext cx="10638521" cy="2073211"/>
            <a:chOff x="0" y="0"/>
            <a:chExt cx="3598710" cy="70130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598710" cy="701309"/>
            </a:xfrm>
            <a:custGeom>
              <a:avLst/>
              <a:gdLst/>
              <a:ahLst/>
              <a:cxnLst/>
              <a:rect l="l" t="t" r="r" b="b"/>
              <a:pathLst>
                <a:path w="3598710" h="701309">
                  <a:moveTo>
                    <a:pt x="3474250" y="701309"/>
                  </a:moveTo>
                  <a:lnTo>
                    <a:pt x="124460" y="701309"/>
                  </a:lnTo>
                  <a:cubicBezTo>
                    <a:pt x="55880" y="701309"/>
                    <a:pt x="0" y="645429"/>
                    <a:pt x="0" y="57684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74250" y="0"/>
                  </a:lnTo>
                  <a:cubicBezTo>
                    <a:pt x="3542829" y="0"/>
                    <a:pt x="3598710" y="55880"/>
                    <a:pt x="3598710" y="124460"/>
                  </a:cubicBezTo>
                  <a:lnTo>
                    <a:pt x="3598710" y="576849"/>
                  </a:lnTo>
                  <a:cubicBezTo>
                    <a:pt x="3598710" y="645429"/>
                    <a:pt x="3542829" y="701309"/>
                    <a:pt x="3474250" y="70130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506935" y="1908223"/>
            <a:ext cx="5657181" cy="908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63"/>
              </a:lnSpc>
            </a:pPr>
            <a:r>
              <a:rPr lang="en-US" sz="5775">
                <a:solidFill>
                  <a:srgbClr val="192954"/>
                </a:solidFill>
                <a:latin typeface="Kollektif Bold"/>
              </a:rPr>
              <a:t>INTRODUCCIÓN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77229" y="1712246"/>
            <a:ext cx="931963" cy="91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80"/>
              </a:lnSpc>
              <a:spcBef>
                <a:spcPct val="0"/>
              </a:spcBef>
            </a:pPr>
            <a:r>
              <a:rPr lang="en-US" sz="5600" u="none" spc="-56">
                <a:solidFill>
                  <a:srgbClr val="14110F">
                    <a:alpha val="29804"/>
                  </a:srgbClr>
                </a:solidFill>
                <a:latin typeface="Roboto"/>
              </a:rPr>
              <a:t>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277229" y="4651375"/>
            <a:ext cx="931963" cy="91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80"/>
              </a:lnSpc>
              <a:spcBef>
                <a:spcPct val="0"/>
              </a:spcBef>
            </a:pPr>
            <a:r>
              <a:rPr lang="en-US" sz="5600" u="none" spc="-56">
                <a:solidFill>
                  <a:srgbClr val="14110F">
                    <a:alpha val="29804"/>
                  </a:srgbClr>
                </a:solidFill>
                <a:latin typeface="Roboto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277229" y="7590504"/>
            <a:ext cx="931963" cy="91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80"/>
              </a:lnSpc>
              <a:spcBef>
                <a:spcPct val="0"/>
              </a:spcBef>
            </a:pPr>
            <a:r>
              <a:rPr lang="en-US" sz="5600" u="none" spc="-56">
                <a:solidFill>
                  <a:srgbClr val="14110F">
                    <a:alpha val="29804"/>
                  </a:srgbClr>
                </a:solidFill>
                <a:latin typeface="Roboto"/>
              </a:rPr>
              <a:t>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591125" y="1630172"/>
            <a:ext cx="8049322" cy="1119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957"/>
              </a:lnSpc>
            </a:pPr>
            <a:r>
              <a:rPr lang="en-US" sz="2274" spc="45">
                <a:solidFill>
                  <a:srgbClr val="14110F"/>
                </a:solidFill>
                <a:latin typeface="Roboto Bold"/>
              </a:rPr>
              <a:t>Se estima que para el 2050 el 80% de la población mundial vivirá en centros urbanos, lo cual lleva a requerir modelos sostenibles de producción.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591125" y="4358322"/>
            <a:ext cx="8049322" cy="1532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55"/>
              </a:lnSpc>
            </a:pPr>
            <a:r>
              <a:rPr lang="en-US" sz="2349" spc="46">
                <a:solidFill>
                  <a:srgbClr val="14110F"/>
                </a:solidFill>
                <a:latin typeface="Roboto Bold"/>
              </a:rPr>
              <a:t>Agricultura urbana: beneficios como la generación de empleo, generar ahorros familiares en alimentación, posibilidad de generar microempresas, permite impulsar la inclusión económica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591125" y="7465568"/>
            <a:ext cx="8049322" cy="1196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52"/>
              </a:lnSpc>
            </a:pPr>
            <a:r>
              <a:rPr lang="en-US" sz="2424" spc="48">
                <a:solidFill>
                  <a:srgbClr val="14110F"/>
                </a:solidFill>
                <a:latin typeface="Roboto Bold"/>
              </a:rPr>
              <a:t>y la elaboración de alimentos sanos, siendo una alternativa para contribuir a alcanzar la seguridad alimentaria.</a:t>
            </a:r>
          </a:p>
        </p:txBody>
      </p:sp>
      <p:pic>
        <p:nvPicPr>
          <p:cNvPr id="20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12616" y="9428268"/>
            <a:ext cx="2479720" cy="6844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84976" y="8658293"/>
            <a:ext cx="14918048" cy="0"/>
          </a:xfrm>
          <a:prstGeom prst="line">
            <a:avLst/>
          </a:prstGeom>
          <a:ln w="9525" cap="rnd">
            <a:solidFill>
              <a:srgbClr val="192954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028700" y="660457"/>
            <a:ext cx="8582893" cy="736486"/>
            <a:chOff x="0" y="0"/>
            <a:chExt cx="11443858" cy="98198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1443858" cy="981981"/>
              <a:chOff x="0" y="0"/>
              <a:chExt cx="5504498" cy="4723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5504498" cy="472333"/>
              </a:xfrm>
              <a:custGeom>
                <a:avLst/>
                <a:gdLst/>
                <a:ahLst/>
                <a:cxnLst/>
                <a:rect l="l" t="t" r="r" b="b"/>
                <a:pathLst>
                  <a:path w="5504498" h="472333">
                    <a:moveTo>
                      <a:pt x="0" y="0"/>
                    </a:moveTo>
                    <a:lnTo>
                      <a:pt x="5504498" y="0"/>
                    </a:lnTo>
                    <a:lnTo>
                      <a:pt x="5504498" y="472333"/>
                    </a:lnTo>
                    <a:lnTo>
                      <a:pt x="0" y="472333"/>
                    </a:lnTo>
                    <a:close/>
                  </a:path>
                </a:pathLst>
              </a:custGeom>
              <a:solidFill>
                <a:srgbClr val="99B951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1281044" y="217305"/>
              <a:ext cx="8881769" cy="528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139"/>
                </a:lnSpc>
              </a:pPr>
              <a:r>
                <a:rPr lang="en-US" sz="2616" spc="156">
                  <a:solidFill>
                    <a:srgbClr val="192954"/>
                  </a:solidFill>
                  <a:latin typeface="Aileron Heavy Bold"/>
                </a:rPr>
                <a:t>EVALUACIÓN DE PRODUCCIÓN (KG)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05200" y="2734709"/>
            <a:ext cx="11136725" cy="558267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4778904" y="8886538"/>
            <a:ext cx="1824120" cy="347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spc="40">
                <a:solidFill>
                  <a:srgbClr val="192954"/>
                </a:solidFill>
                <a:latin typeface="Aileron Heavy"/>
              </a:rPr>
              <a:t>20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909037"/>
            <a:ext cx="15574324" cy="339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69"/>
              </a:lnSpc>
              <a:spcBef>
                <a:spcPct val="0"/>
              </a:spcBef>
            </a:pPr>
            <a:r>
              <a:rPr lang="en-US" sz="2049" dirty="0" err="1" smtClean="0">
                <a:solidFill>
                  <a:srgbClr val="192954"/>
                </a:solidFill>
                <a:latin typeface="Aileron Regular"/>
              </a:rPr>
              <a:t>Análisis</a:t>
            </a:r>
            <a:r>
              <a:rPr lang="en-US" sz="2049" dirty="0" smtClean="0">
                <a:solidFill>
                  <a:srgbClr val="192954"/>
                </a:solidFill>
                <a:latin typeface="Aileron Regular"/>
              </a:rPr>
              <a:t> de </a:t>
            </a:r>
            <a:r>
              <a:rPr lang="en-US" sz="2049" dirty="0" err="1" smtClean="0">
                <a:solidFill>
                  <a:srgbClr val="192954"/>
                </a:solidFill>
                <a:latin typeface="Aileron Regular"/>
              </a:rPr>
              <a:t>varianza</a:t>
            </a:r>
            <a:r>
              <a:rPr lang="en-US" sz="2049" dirty="0" smtClean="0">
                <a:solidFill>
                  <a:srgbClr val="192954"/>
                </a:solidFill>
                <a:latin typeface="Aileron Regular"/>
              </a:rPr>
              <a:t> de la variable </a:t>
            </a:r>
            <a:r>
              <a:rPr lang="en-US" sz="2049" dirty="0" err="1" smtClean="0">
                <a:solidFill>
                  <a:srgbClr val="192954"/>
                </a:solidFill>
                <a:latin typeface="Aileron Regular"/>
              </a:rPr>
              <a:t>rendimiento</a:t>
            </a:r>
            <a:r>
              <a:rPr lang="en-US" sz="2049" dirty="0" smtClean="0">
                <a:solidFill>
                  <a:srgbClr val="192954"/>
                </a:solidFill>
                <a:latin typeface="Aileron Regular"/>
              </a:rPr>
              <a:t> (kg), </a:t>
            </a:r>
            <a:r>
              <a:rPr lang="en-US" sz="2049" dirty="0" err="1" smtClean="0">
                <a:solidFill>
                  <a:srgbClr val="192954"/>
                </a:solidFill>
                <a:latin typeface="Aileron Regular"/>
              </a:rPr>
              <a:t>evaluando</a:t>
            </a:r>
            <a:r>
              <a:rPr lang="en-US" sz="2049" dirty="0" smtClean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 smtClean="0">
                <a:solidFill>
                  <a:srgbClr val="192954"/>
                </a:solidFill>
                <a:latin typeface="Aileron Regular"/>
              </a:rPr>
              <a:t>tres</a:t>
            </a:r>
            <a:r>
              <a:rPr lang="en-US" sz="2049" dirty="0" smtClean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 smtClean="0">
                <a:solidFill>
                  <a:srgbClr val="192954"/>
                </a:solidFill>
                <a:latin typeface="Aileron Regular"/>
              </a:rPr>
              <a:t>soluciones</a:t>
            </a:r>
            <a:r>
              <a:rPr lang="en-US" sz="2049" dirty="0" smtClean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 smtClean="0">
                <a:solidFill>
                  <a:srgbClr val="192954"/>
                </a:solidFill>
                <a:latin typeface="Aileron Regular"/>
              </a:rPr>
              <a:t>nutritivas</a:t>
            </a:r>
            <a:r>
              <a:rPr lang="en-US" sz="2049" dirty="0" smtClean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 smtClean="0">
                <a:solidFill>
                  <a:srgbClr val="192954"/>
                </a:solidFill>
                <a:latin typeface="Aileron Regular"/>
              </a:rPr>
              <a:t>en</a:t>
            </a:r>
            <a:r>
              <a:rPr lang="en-US" sz="2049" dirty="0" smtClean="0">
                <a:solidFill>
                  <a:srgbClr val="192954"/>
                </a:solidFill>
                <a:latin typeface="Aileron Regular"/>
              </a:rPr>
              <a:t> dos </a:t>
            </a:r>
            <a:r>
              <a:rPr lang="en-US" sz="2049" dirty="0" err="1" smtClean="0">
                <a:solidFill>
                  <a:srgbClr val="192954"/>
                </a:solidFill>
                <a:latin typeface="Aileron Regular"/>
              </a:rPr>
              <a:t>especies</a:t>
            </a:r>
            <a:r>
              <a:rPr lang="en-US" sz="2049" dirty="0" smtClean="0">
                <a:solidFill>
                  <a:srgbClr val="192954"/>
                </a:solidFill>
                <a:latin typeface="Aileron Regular"/>
              </a:rPr>
              <a:t>.</a:t>
            </a:r>
            <a:endParaRPr lang="en-US" sz="2049" dirty="0">
              <a:solidFill>
                <a:srgbClr val="192954"/>
              </a:solidFill>
              <a:latin typeface="Aileron Regular"/>
            </a:endParaRPr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4976" y="8861954"/>
            <a:ext cx="2657176" cy="733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76399" y="8866129"/>
            <a:ext cx="11506201" cy="797808"/>
            <a:chOff x="0" y="0"/>
            <a:chExt cx="19251315" cy="1268730"/>
          </a:xfrm>
          <a:solidFill>
            <a:srgbClr val="92D050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19251315" cy="1268730"/>
            </a:xfrm>
            <a:custGeom>
              <a:avLst/>
              <a:gdLst/>
              <a:ahLst/>
              <a:cxnLst/>
              <a:rect l="l" t="t" r="r" b="b"/>
              <a:pathLst>
                <a:path w="19251315" h="1268730">
                  <a:moveTo>
                    <a:pt x="735330" y="0"/>
                  </a:moveTo>
                  <a:lnTo>
                    <a:pt x="0" y="1268730"/>
                  </a:lnTo>
                  <a:lnTo>
                    <a:pt x="19251315" y="1268730"/>
                  </a:lnTo>
                  <a:lnTo>
                    <a:pt x="18515985" y="0"/>
                  </a:lnTo>
                  <a:close/>
                </a:path>
              </a:pathLst>
            </a:custGeom>
            <a:grpFill/>
          </p:spPr>
        </p:sp>
      </p:grpSp>
      <p:sp>
        <p:nvSpPr>
          <p:cNvPr id="5" name="TextBox 5"/>
          <p:cNvSpPr txBox="1"/>
          <p:nvPr/>
        </p:nvSpPr>
        <p:spPr>
          <a:xfrm>
            <a:off x="2639240" y="8990975"/>
            <a:ext cx="9722811" cy="632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 err="1">
                <a:solidFill>
                  <a:srgbClr val="192954"/>
                </a:solidFill>
                <a:latin typeface="Aileron Regular Bold"/>
              </a:rPr>
              <a:t>Figura</a:t>
            </a:r>
            <a:r>
              <a:rPr lang="en-US" sz="1800" dirty="0">
                <a:solidFill>
                  <a:srgbClr val="192954"/>
                </a:solidFill>
                <a:latin typeface="Aileron Regular Bold"/>
              </a:rPr>
              <a:t> 10.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 err="1">
                <a:solidFill>
                  <a:srgbClr val="192954"/>
                </a:solidFill>
                <a:latin typeface="Aileron Regular Bold"/>
              </a:rPr>
              <a:t>Prueba</a:t>
            </a:r>
            <a:r>
              <a:rPr lang="en-US" sz="1800" dirty="0">
                <a:solidFill>
                  <a:srgbClr val="192954"/>
                </a:solidFill>
                <a:latin typeface="Aileron Regular Bold"/>
              </a:rPr>
              <a:t> Tukey </a:t>
            </a:r>
            <a:r>
              <a:rPr lang="en-US" sz="1800" dirty="0" err="1">
                <a:solidFill>
                  <a:srgbClr val="192954"/>
                </a:solidFill>
                <a:latin typeface="Aileron Regular Bold"/>
              </a:rPr>
              <a:t>sobre</a:t>
            </a:r>
            <a:r>
              <a:rPr lang="en-US" sz="1800" dirty="0">
                <a:solidFill>
                  <a:srgbClr val="192954"/>
                </a:solidFill>
                <a:latin typeface="Aileron Regular Bold"/>
              </a:rPr>
              <a:t> el </a:t>
            </a:r>
            <a:r>
              <a:rPr lang="en-US" sz="1800" dirty="0" err="1">
                <a:solidFill>
                  <a:srgbClr val="192954"/>
                </a:solidFill>
                <a:latin typeface="Aileron Regular Bold"/>
              </a:rPr>
              <a:t>rendimiento</a:t>
            </a:r>
            <a:r>
              <a:rPr lang="en-US" sz="1800" dirty="0">
                <a:solidFill>
                  <a:srgbClr val="192954"/>
                </a:solidFill>
                <a:latin typeface="Aileron Regular Bold"/>
              </a:rPr>
              <a:t> </a:t>
            </a:r>
            <a:r>
              <a:rPr lang="en-US" sz="1800" dirty="0" err="1">
                <a:solidFill>
                  <a:srgbClr val="192954"/>
                </a:solidFill>
                <a:latin typeface="Aileron Regular Bold"/>
              </a:rPr>
              <a:t>productivo</a:t>
            </a:r>
            <a:r>
              <a:rPr lang="en-US" sz="1800" dirty="0">
                <a:solidFill>
                  <a:srgbClr val="192954"/>
                </a:solidFill>
                <a:latin typeface="Aileron Regular Bold"/>
              </a:rPr>
              <a:t>, medias </a:t>
            </a:r>
            <a:r>
              <a:rPr lang="en-US" sz="1800" dirty="0" err="1">
                <a:solidFill>
                  <a:srgbClr val="192954"/>
                </a:solidFill>
                <a:latin typeface="Aileron Regular Bold"/>
              </a:rPr>
              <a:t>en</a:t>
            </a:r>
            <a:r>
              <a:rPr lang="en-US" sz="1800" dirty="0">
                <a:solidFill>
                  <a:srgbClr val="192954"/>
                </a:solidFill>
                <a:latin typeface="Aileron Regular Bold"/>
              </a:rPr>
              <a:t> la </a:t>
            </a:r>
            <a:r>
              <a:rPr lang="en-US" sz="1800" dirty="0" err="1">
                <a:solidFill>
                  <a:srgbClr val="192954"/>
                </a:solidFill>
                <a:latin typeface="Aileron Regular Bold"/>
              </a:rPr>
              <a:t>interacción</a:t>
            </a:r>
            <a:r>
              <a:rPr lang="en-US" sz="1800" dirty="0">
                <a:solidFill>
                  <a:srgbClr val="192954"/>
                </a:solidFill>
                <a:latin typeface="Aileron Regular Bold"/>
              </a:rPr>
              <a:t> </a:t>
            </a:r>
            <a:r>
              <a:rPr lang="en-US" sz="1800" dirty="0" err="1">
                <a:solidFill>
                  <a:srgbClr val="192954"/>
                </a:solidFill>
                <a:latin typeface="Aileron Regular Bold"/>
              </a:rPr>
              <a:t>Dosis</a:t>
            </a:r>
            <a:r>
              <a:rPr lang="en-US" sz="1800" dirty="0">
                <a:solidFill>
                  <a:srgbClr val="192954"/>
                </a:solidFill>
                <a:latin typeface="Aileron Regular Bold"/>
              </a:rPr>
              <a:t>*</a:t>
            </a:r>
            <a:r>
              <a:rPr lang="en-US" sz="1800" dirty="0" err="1">
                <a:solidFill>
                  <a:srgbClr val="192954"/>
                </a:solidFill>
                <a:latin typeface="Aileron Regular Bold"/>
              </a:rPr>
              <a:t>Especie</a:t>
            </a:r>
            <a:r>
              <a:rPr lang="en-US" sz="1800" dirty="0">
                <a:solidFill>
                  <a:srgbClr val="192954"/>
                </a:solidFill>
                <a:latin typeface="Aileron Regular Bold"/>
              </a:rPr>
              <a:t>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333500"/>
            <a:ext cx="10515600" cy="70980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1"/>
              <p:cNvSpPr txBox="1"/>
              <p:nvPr/>
            </p:nvSpPr>
            <p:spPr>
              <a:xfrm>
                <a:off x="13030200" y="3619500"/>
                <a:ext cx="4724400" cy="1674433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s-E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Garzón (2006): 0,47 </a:t>
                </a:r>
                <a:r>
                  <a:rPr lang="es-ES" dirty="0">
                    <a:latin typeface="Arial" panose="020B0604020202020204" pitchFamily="34" charset="0"/>
                    <a:cs typeface="Arial" panose="020B0604020202020204" pitchFamily="34" charset="0"/>
                  </a:rPr>
                  <a:t>kg/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s-E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ES" dirty="0">
                    <a:latin typeface="Arial" panose="020B0604020202020204" pitchFamily="34" charset="0"/>
                    <a:cs typeface="Arial" panose="020B0604020202020204" pitchFamily="34" charset="0"/>
                  </a:rPr>
                  <a:t> (0,22 - 0,92 kg/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s-E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ES" dirty="0">
                    <a:latin typeface="Arial" panose="020B0604020202020204" pitchFamily="34" charset="0"/>
                    <a:cs typeface="Arial" panose="020B0604020202020204" pitchFamily="34" charset="0"/>
                  </a:rPr>
                  <a:t>) en la producción de tres variedades de lechuga en </a:t>
                </a:r>
                <a:r>
                  <a:rPr lang="es-E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hidroponía</a:t>
                </a:r>
              </a:p>
              <a:p>
                <a:endParaRPr lang="es-E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s-ES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Ube</a:t>
                </a:r>
                <a:r>
                  <a:rPr lang="es-E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E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(2014): 0,20 </a:t>
                </a:r>
                <a:r>
                  <a:rPr lang="es-ES" dirty="0">
                    <a:latin typeface="Arial" panose="020B0604020202020204" pitchFamily="34" charset="0"/>
                    <a:cs typeface="Arial" panose="020B0604020202020204" pitchFamily="34" charset="0"/>
                  </a:rPr>
                  <a:t>a 0,26 kg/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E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s-E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ES" dirty="0">
                    <a:latin typeface="Arial" panose="020B0604020202020204" pitchFamily="34" charset="0"/>
                    <a:cs typeface="Arial" panose="020B0604020202020204" pitchFamily="34" charset="0"/>
                  </a:rPr>
                  <a:t> en promedio para </a:t>
                </a:r>
                <a:r>
                  <a:rPr lang="es-E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acelga.</a:t>
                </a:r>
                <a:endParaRPr lang="en-US" sz="1702" b="1" dirty="0">
                  <a:solidFill>
                    <a:srgbClr val="192954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0200" y="3619500"/>
                <a:ext cx="4724400" cy="16744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B9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84976" y="8658293"/>
            <a:ext cx="1491804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556265" y="972877"/>
            <a:ext cx="6286500" cy="736486"/>
            <a:chOff x="0" y="0"/>
            <a:chExt cx="9796206" cy="98198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9796206" cy="981981"/>
              <a:chOff x="0" y="0"/>
              <a:chExt cx="4711977" cy="4723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711978" cy="472333"/>
              </a:xfrm>
              <a:custGeom>
                <a:avLst/>
                <a:gdLst/>
                <a:ahLst/>
                <a:cxnLst/>
                <a:rect l="l" t="t" r="r" b="b"/>
                <a:pathLst>
                  <a:path w="4711978" h="472333">
                    <a:moveTo>
                      <a:pt x="0" y="0"/>
                    </a:moveTo>
                    <a:lnTo>
                      <a:pt x="4711978" y="0"/>
                    </a:lnTo>
                    <a:lnTo>
                      <a:pt x="4711978" y="472333"/>
                    </a:lnTo>
                    <a:lnTo>
                      <a:pt x="0" y="472333"/>
                    </a:lnTo>
                    <a:close/>
                  </a:path>
                </a:pathLst>
              </a:custGeom>
              <a:solidFill>
                <a:srgbClr val="F1EFE1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1096604" y="217305"/>
              <a:ext cx="7602999" cy="528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139"/>
                </a:lnSpc>
              </a:pPr>
              <a:r>
                <a:rPr lang="en-US" sz="2616" spc="156">
                  <a:solidFill>
                    <a:srgbClr val="192954"/>
                  </a:solidFill>
                  <a:latin typeface="Aileron Heavy Bold"/>
                </a:rPr>
                <a:t>CONTENIDO DE PROTEINA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912438" y="757712"/>
            <a:ext cx="6783056" cy="1069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69"/>
              </a:lnSpc>
            </a:pPr>
            <a:r>
              <a:rPr lang="en-US" sz="2049" dirty="0" err="1">
                <a:solidFill>
                  <a:srgbClr val="192954"/>
                </a:solidFill>
                <a:latin typeface="Aileron Regular Bold"/>
              </a:rPr>
              <a:t>Figura</a:t>
            </a:r>
            <a:r>
              <a:rPr lang="en-US" sz="2049" dirty="0">
                <a:solidFill>
                  <a:srgbClr val="192954"/>
                </a:solidFill>
                <a:latin typeface="Aileron Regular Bold"/>
              </a:rPr>
              <a:t> 11 .</a:t>
            </a:r>
          </a:p>
          <a:p>
            <a:pPr>
              <a:lnSpc>
                <a:spcPts val="2869"/>
              </a:lnSpc>
              <a:spcBef>
                <a:spcPct val="0"/>
              </a:spcBef>
            </a:pP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Contenido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de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proteína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en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cada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tratamiento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.</a:t>
            </a:r>
          </a:p>
          <a:p>
            <a:pPr>
              <a:lnSpc>
                <a:spcPts val="2869"/>
              </a:lnSpc>
              <a:spcBef>
                <a:spcPct val="0"/>
              </a:spcBef>
            </a:pPr>
            <a:endParaRPr lang="en-US" sz="2049" dirty="0">
              <a:solidFill>
                <a:srgbClr val="192954"/>
              </a:solidFill>
              <a:latin typeface="Aileron Regular"/>
            </a:endParaRP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862259" y="2314575"/>
            <a:ext cx="5680038" cy="5657850"/>
            <a:chOff x="0" y="0"/>
            <a:chExt cx="6502400" cy="6477000"/>
          </a:xfrm>
        </p:grpSpPr>
        <p:sp>
          <p:nvSpPr>
            <p:cNvPr id="11" name="Freeform 11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2"/>
              <a:stretch>
                <a:fillRect l="2013" t="-14124" r="2110" b="-14211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1EFE1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4778904" y="8886538"/>
            <a:ext cx="1824120" cy="347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spc="40">
                <a:solidFill>
                  <a:srgbClr val="192954"/>
                </a:solidFill>
                <a:latin typeface="Aileron Heavy"/>
              </a:rPr>
              <a:t>22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1670" y="1827687"/>
            <a:ext cx="7444591" cy="4407269"/>
          </a:xfrm>
          <a:prstGeom prst="rect">
            <a:avLst/>
          </a:prstGeom>
        </p:spPr>
      </p:pic>
      <p:sp>
        <p:nvSpPr>
          <p:cNvPr id="25" name="TextBox 11"/>
          <p:cNvSpPr txBox="1"/>
          <p:nvPr/>
        </p:nvSpPr>
        <p:spPr>
          <a:xfrm>
            <a:off x="9568234" y="6615628"/>
            <a:ext cx="7458027" cy="1846659"/>
          </a:xfrm>
          <a:prstGeom prst="rect">
            <a:avLst/>
          </a:prstGeom>
          <a:solidFill>
            <a:srgbClr val="E8DE18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419" sz="2000" dirty="0" err="1"/>
              <a:t>Piasentini</a:t>
            </a:r>
            <a:r>
              <a:rPr lang="es-419" sz="2000" dirty="0"/>
              <a:t> &amp; </a:t>
            </a:r>
            <a:r>
              <a:rPr lang="es-419" sz="2000" dirty="0" err="1" smtClean="0"/>
              <a:t>Silveria</a:t>
            </a:r>
            <a:r>
              <a:rPr lang="es-419" sz="2000" dirty="0" smtClean="0"/>
              <a:t>, (2015):</a:t>
            </a:r>
            <a:r>
              <a:rPr lang="es-EC" sz="2000" dirty="0" smtClean="0"/>
              <a:t> la </a:t>
            </a:r>
            <a:r>
              <a:rPr lang="es-EC" sz="2000" dirty="0"/>
              <a:t>lechuga tiene un porcentaje de proteína del 1,91% en cultivos hidropónicos y en cultivos convencionales de 1,03</a:t>
            </a:r>
            <a:r>
              <a:rPr lang="es-EC" sz="2000" dirty="0" smtClean="0"/>
              <a:t>%.</a:t>
            </a:r>
          </a:p>
          <a:p>
            <a:pPr algn="ctr"/>
            <a:endParaRPr lang="es-EC" sz="2000" dirty="0" smtClean="0"/>
          </a:p>
          <a:p>
            <a:pPr algn="ctr"/>
            <a:r>
              <a:rPr lang="es-419" sz="2000" dirty="0" smtClean="0"/>
              <a:t>Terranova, (1995</a:t>
            </a:r>
            <a:r>
              <a:rPr lang="es-419" sz="2000" dirty="0"/>
              <a:t>) </a:t>
            </a:r>
            <a:r>
              <a:rPr lang="es-EC" sz="2000" dirty="0" smtClean="0"/>
              <a:t>indica </a:t>
            </a:r>
            <a:r>
              <a:rPr lang="es-EC" sz="2000" dirty="0"/>
              <a:t>que la composición de proteína de la acelga es de 1,68</a:t>
            </a:r>
            <a:r>
              <a:rPr lang="es-EC" sz="2000" dirty="0" smtClean="0"/>
              <a:t>%.</a:t>
            </a:r>
            <a:endParaRPr lang="es-EC" b="1" dirty="0">
              <a:solidFill>
                <a:srgbClr val="1929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84976" y="8861954"/>
            <a:ext cx="2657176" cy="733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B9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84976" y="8658293"/>
            <a:ext cx="1491804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812208" y="1028700"/>
            <a:ext cx="5780139" cy="736486"/>
            <a:chOff x="0" y="0"/>
            <a:chExt cx="7706852" cy="98198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7706852" cy="981981"/>
              <a:chOff x="0" y="0"/>
              <a:chExt cx="3706997" cy="4723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706997" cy="472333"/>
              </a:xfrm>
              <a:custGeom>
                <a:avLst/>
                <a:gdLst/>
                <a:ahLst/>
                <a:cxnLst/>
                <a:rect l="l" t="t" r="r" b="b"/>
                <a:pathLst>
                  <a:path w="3706997" h="472333">
                    <a:moveTo>
                      <a:pt x="0" y="0"/>
                    </a:moveTo>
                    <a:lnTo>
                      <a:pt x="3706997" y="0"/>
                    </a:lnTo>
                    <a:lnTo>
                      <a:pt x="3706997" y="472333"/>
                    </a:lnTo>
                    <a:lnTo>
                      <a:pt x="0" y="472333"/>
                    </a:lnTo>
                    <a:close/>
                  </a:path>
                </a:pathLst>
              </a:custGeom>
              <a:solidFill>
                <a:srgbClr val="F1EFE1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862718" y="217305"/>
              <a:ext cx="5981416" cy="528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139"/>
                </a:lnSpc>
              </a:pPr>
              <a:r>
                <a:rPr lang="en-US" sz="2616" spc="156">
                  <a:solidFill>
                    <a:srgbClr val="192954"/>
                  </a:solidFill>
                  <a:latin typeface="Aileron Heavy Bold"/>
                </a:rPr>
                <a:t>CONTENIDO DE FIBRA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561236" y="1117963"/>
            <a:ext cx="6783056" cy="1082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69"/>
              </a:lnSpc>
            </a:pPr>
            <a:r>
              <a:rPr lang="en-US" sz="2050" b="1" dirty="0" err="1">
                <a:solidFill>
                  <a:srgbClr val="192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Figura</a:t>
            </a:r>
            <a:r>
              <a:rPr lang="en-US" sz="2050" b="1" dirty="0">
                <a:solidFill>
                  <a:srgbClr val="192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</a:p>
          <a:p>
            <a:pPr>
              <a:lnSpc>
                <a:spcPts val="2869"/>
              </a:lnSpc>
              <a:spcBef>
                <a:spcPct val="0"/>
              </a:spcBef>
            </a:pPr>
            <a:r>
              <a:rPr lang="en-US" sz="2050" dirty="0" err="1">
                <a:solidFill>
                  <a:srgbClr val="192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Contenido</a:t>
            </a:r>
            <a:r>
              <a:rPr lang="en-US" sz="2050" dirty="0">
                <a:solidFill>
                  <a:srgbClr val="192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50" dirty="0" err="1">
                <a:solidFill>
                  <a:srgbClr val="192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fibra</a:t>
            </a:r>
            <a:r>
              <a:rPr lang="en-US" sz="2050" dirty="0">
                <a:solidFill>
                  <a:srgbClr val="192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dirty="0" err="1">
                <a:solidFill>
                  <a:srgbClr val="192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050" dirty="0">
                <a:solidFill>
                  <a:srgbClr val="192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dirty="0" err="1">
                <a:solidFill>
                  <a:srgbClr val="192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cada</a:t>
            </a:r>
            <a:r>
              <a:rPr lang="en-US" sz="2050" dirty="0">
                <a:solidFill>
                  <a:srgbClr val="192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50" dirty="0" err="1" smtClean="0">
                <a:solidFill>
                  <a:srgbClr val="192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tratamiento</a:t>
            </a:r>
            <a:r>
              <a:rPr lang="en-US" sz="2050" dirty="0" smtClean="0">
                <a:solidFill>
                  <a:srgbClr val="1929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050" dirty="0">
              <a:solidFill>
                <a:srgbClr val="1929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869"/>
              </a:lnSpc>
              <a:spcBef>
                <a:spcPct val="0"/>
              </a:spcBef>
            </a:pPr>
            <a:endParaRPr lang="en-US" sz="2050" dirty="0">
              <a:solidFill>
                <a:srgbClr val="1929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862259" y="2314575"/>
            <a:ext cx="5680038" cy="5657850"/>
            <a:chOff x="0" y="0"/>
            <a:chExt cx="6502400" cy="6477000"/>
          </a:xfrm>
        </p:grpSpPr>
        <p:sp>
          <p:nvSpPr>
            <p:cNvPr id="11" name="Freeform 11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2"/>
              <a:stretch>
                <a:fillRect l="-6100" t="-36933" r="-23660" b="-36759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1EFE1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4778904" y="8886538"/>
            <a:ext cx="1824120" cy="347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spc="40">
                <a:solidFill>
                  <a:srgbClr val="192954"/>
                </a:solidFill>
                <a:latin typeface="Aileron Heavy"/>
              </a:rPr>
              <a:t>23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236" y="2019300"/>
            <a:ext cx="8391343" cy="5382494"/>
          </a:xfrm>
          <a:prstGeom prst="rect">
            <a:avLst/>
          </a:prstGeom>
        </p:spPr>
      </p:pic>
      <p:sp>
        <p:nvSpPr>
          <p:cNvPr id="16" name="TextBox 11"/>
          <p:cNvSpPr txBox="1"/>
          <p:nvPr/>
        </p:nvSpPr>
        <p:spPr>
          <a:xfrm>
            <a:off x="8553862" y="7525921"/>
            <a:ext cx="8398717" cy="92333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s-ES" sz="2000" dirty="0" err="1"/>
              <a:t>Moreiras</a:t>
            </a:r>
            <a:r>
              <a:rPr lang="es-ES" sz="2000" dirty="0"/>
              <a:t>, Carbajal, Cabrera, &amp; Cuadrado (2013) </a:t>
            </a:r>
            <a:r>
              <a:rPr lang="es-ES" sz="2000" dirty="0" smtClean="0"/>
              <a:t>establece </a:t>
            </a:r>
            <a:r>
              <a:rPr lang="es-ES" sz="2000" dirty="0"/>
              <a:t>un valor de fibra 1,5 g en lechuga, y en la tabla de contenido nutricional de acelga elaborada por Victoria (2018), se determinan valores de 2,1 g de fibra</a:t>
            </a:r>
            <a:endParaRPr lang="es-EC" sz="2000" b="1" dirty="0">
              <a:solidFill>
                <a:srgbClr val="1929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84976" y="8861954"/>
            <a:ext cx="2657176" cy="733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84976" y="8658293"/>
            <a:ext cx="1491804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028700" y="660457"/>
            <a:ext cx="8582893" cy="736486"/>
            <a:chOff x="0" y="0"/>
            <a:chExt cx="11443858" cy="98198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1443858" cy="981981"/>
              <a:chOff x="0" y="0"/>
              <a:chExt cx="5504498" cy="4723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5504498" cy="472333"/>
              </a:xfrm>
              <a:custGeom>
                <a:avLst/>
                <a:gdLst/>
                <a:ahLst/>
                <a:cxnLst/>
                <a:rect l="l" t="t" r="r" b="b"/>
                <a:pathLst>
                  <a:path w="5504498" h="472333">
                    <a:moveTo>
                      <a:pt x="0" y="0"/>
                    </a:moveTo>
                    <a:lnTo>
                      <a:pt x="5504498" y="0"/>
                    </a:lnTo>
                    <a:lnTo>
                      <a:pt x="5504498" y="472333"/>
                    </a:lnTo>
                    <a:lnTo>
                      <a:pt x="0" y="472333"/>
                    </a:lnTo>
                    <a:close/>
                  </a:path>
                </a:pathLst>
              </a:custGeom>
              <a:solidFill>
                <a:srgbClr val="99B951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1281044" y="217305"/>
              <a:ext cx="8881769" cy="528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139"/>
                </a:lnSpc>
              </a:pPr>
              <a:r>
                <a:rPr lang="en-US" sz="2616" spc="156">
                  <a:solidFill>
                    <a:srgbClr val="192954"/>
                  </a:solidFill>
                  <a:latin typeface="Aileron Heavy Bold"/>
                </a:rPr>
                <a:t>RELACIÓN COSTO - BENEFICIO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2889138"/>
            <a:ext cx="7814619" cy="543049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4778904" y="8886538"/>
            <a:ext cx="1824120" cy="347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spc="40">
                <a:solidFill>
                  <a:srgbClr val="192954"/>
                </a:solidFill>
                <a:latin typeface="Aileron Heavy"/>
              </a:rPr>
              <a:t>24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11593" y="2385669"/>
            <a:ext cx="6991431" cy="1069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69"/>
              </a:lnSpc>
              <a:spcBef>
                <a:spcPct val="0"/>
              </a:spcBef>
            </a:pPr>
            <a:r>
              <a:rPr lang="en-US" sz="2049" dirty="0" err="1">
                <a:solidFill>
                  <a:srgbClr val="192954"/>
                </a:solidFill>
                <a:latin typeface="Aileron Regular Bold"/>
              </a:rPr>
              <a:t>Figura</a:t>
            </a:r>
            <a:r>
              <a:rPr lang="en-US" sz="2049" dirty="0">
                <a:solidFill>
                  <a:srgbClr val="192954"/>
                </a:solidFill>
                <a:latin typeface="Aileron Regular Bold"/>
              </a:rPr>
              <a:t> 11</a:t>
            </a:r>
          </a:p>
          <a:p>
            <a:pPr>
              <a:lnSpc>
                <a:spcPts val="2869"/>
              </a:lnSpc>
              <a:spcBef>
                <a:spcPct val="0"/>
              </a:spcBef>
            </a:pP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Relación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beneficio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/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costo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por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tratamiento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.</a:t>
            </a:r>
          </a:p>
          <a:p>
            <a:pPr>
              <a:lnSpc>
                <a:spcPts val="2869"/>
              </a:lnSpc>
              <a:spcBef>
                <a:spcPct val="0"/>
              </a:spcBef>
            </a:pPr>
            <a:endParaRPr lang="en-US" sz="2049" dirty="0">
              <a:solidFill>
                <a:srgbClr val="192954"/>
              </a:solidFill>
              <a:latin typeface="Aileron Regula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1909037"/>
            <a:ext cx="4789051" cy="711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69"/>
              </a:lnSpc>
              <a:spcBef>
                <a:spcPct val="0"/>
              </a:spcBef>
            </a:pPr>
            <a:r>
              <a:rPr lang="en-US" sz="2049">
                <a:solidFill>
                  <a:srgbClr val="192954"/>
                </a:solidFill>
                <a:latin typeface="Aileron Regular"/>
              </a:rPr>
              <a:t>Relación beneficio/costo por tratamiento.</a:t>
            </a:r>
          </a:p>
          <a:p>
            <a:pPr algn="ctr">
              <a:lnSpc>
                <a:spcPts val="2869"/>
              </a:lnSpc>
              <a:spcBef>
                <a:spcPct val="0"/>
              </a:spcBef>
            </a:pPr>
            <a:endParaRPr lang="en-US" sz="2049">
              <a:solidFill>
                <a:srgbClr val="192954"/>
              </a:solidFill>
              <a:latin typeface="Aileron Regular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1593" y="3683888"/>
            <a:ext cx="7020624" cy="3903193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84976" y="8861954"/>
            <a:ext cx="2657176" cy="733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84976" y="8658293"/>
            <a:ext cx="1491804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2202" y="2478467"/>
            <a:ext cx="5539403" cy="53300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08267" y="2447856"/>
            <a:ext cx="5071466" cy="5391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271326" y="2345200"/>
            <a:ext cx="4593072" cy="55966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4778904" y="8886538"/>
            <a:ext cx="1824120" cy="347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spc="40">
                <a:solidFill>
                  <a:srgbClr val="192954"/>
                </a:solidFill>
                <a:latin typeface="Aileron Heavy"/>
              </a:rPr>
              <a:t>25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430" y="919581"/>
            <a:ext cx="10586350" cy="711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69"/>
              </a:lnSpc>
              <a:spcBef>
                <a:spcPct val="0"/>
              </a:spcBef>
            </a:pPr>
            <a:r>
              <a:rPr lang="en-US" sz="2049" dirty="0" err="1">
                <a:solidFill>
                  <a:srgbClr val="192954"/>
                </a:solidFill>
                <a:latin typeface="Aileron Regular Bold"/>
              </a:rPr>
              <a:t>Relación</a:t>
            </a:r>
            <a:r>
              <a:rPr lang="en-US" sz="2049" dirty="0">
                <a:solidFill>
                  <a:srgbClr val="192954"/>
                </a:solidFill>
                <a:latin typeface="Aileron Regular Bold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 Bold"/>
              </a:rPr>
              <a:t>costo</a:t>
            </a:r>
            <a:r>
              <a:rPr lang="en-US" sz="2049" dirty="0">
                <a:solidFill>
                  <a:srgbClr val="192954"/>
                </a:solidFill>
                <a:latin typeface="Aileron Regular Bold"/>
              </a:rPr>
              <a:t>/</a:t>
            </a:r>
            <a:r>
              <a:rPr lang="en-US" sz="2049" dirty="0" err="1">
                <a:solidFill>
                  <a:srgbClr val="192954"/>
                </a:solidFill>
                <a:latin typeface="Aileron Regular Bold"/>
              </a:rPr>
              <a:t>beneficio</a:t>
            </a:r>
            <a:r>
              <a:rPr lang="en-US" sz="2049" dirty="0">
                <a:solidFill>
                  <a:srgbClr val="192954"/>
                </a:solidFill>
                <a:latin typeface="Aileron Regular Bold"/>
              </a:rPr>
              <a:t> del </a:t>
            </a:r>
            <a:r>
              <a:rPr lang="en-US" sz="2049" dirty="0" err="1">
                <a:solidFill>
                  <a:srgbClr val="192954"/>
                </a:solidFill>
                <a:latin typeface="Aileron Regular Bold"/>
              </a:rPr>
              <a:t>sistema</a:t>
            </a:r>
            <a:r>
              <a:rPr lang="en-US" sz="2049" dirty="0">
                <a:solidFill>
                  <a:srgbClr val="192954"/>
                </a:solidFill>
                <a:latin typeface="Aileron Regular Bold"/>
              </a:rPr>
              <a:t> y la </a:t>
            </a:r>
            <a:r>
              <a:rPr lang="en-US" sz="2049" dirty="0" err="1">
                <a:solidFill>
                  <a:srgbClr val="192954"/>
                </a:solidFill>
                <a:latin typeface="Aileron Regular Bold"/>
              </a:rPr>
              <a:t>producción</a:t>
            </a:r>
            <a:r>
              <a:rPr lang="en-US" sz="2049" dirty="0">
                <a:solidFill>
                  <a:srgbClr val="192954"/>
                </a:solidFill>
                <a:latin typeface="Aileron Regular Bold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 Bold"/>
              </a:rPr>
              <a:t>en</a:t>
            </a:r>
            <a:r>
              <a:rPr lang="en-US" sz="2049" dirty="0">
                <a:solidFill>
                  <a:srgbClr val="192954"/>
                </a:solidFill>
                <a:latin typeface="Aileron Regular Bold"/>
              </a:rPr>
              <a:t> base al </a:t>
            </a:r>
            <a:r>
              <a:rPr lang="en-US" sz="2049" dirty="0" err="1">
                <a:solidFill>
                  <a:srgbClr val="192954"/>
                </a:solidFill>
                <a:latin typeface="Aileron Regular Bold"/>
              </a:rPr>
              <a:t>cultivo</a:t>
            </a:r>
            <a:r>
              <a:rPr lang="en-US" sz="2049" dirty="0">
                <a:solidFill>
                  <a:srgbClr val="192954"/>
                </a:solidFill>
                <a:latin typeface="Aileron Regular Bold"/>
              </a:rPr>
              <a:t> de </a:t>
            </a:r>
            <a:r>
              <a:rPr lang="en-US" sz="2049" dirty="0" err="1" smtClean="0">
                <a:solidFill>
                  <a:srgbClr val="192954"/>
                </a:solidFill>
                <a:latin typeface="Aileron Regular Bold"/>
              </a:rPr>
              <a:t>lechuga</a:t>
            </a:r>
            <a:endParaRPr lang="en-US" sz="2049" dirty="0">
              <a:solidFill>
                <a:srgbClr val="192954"/>
              </a:solidFill>
              <a:latin typeface="Aileron Regular Bold"/>
            </a:endParaRPr>
          </a:p>
          <a:p>
            <a:pPr>
              <a:lnSpc>
                <a:spcPts val="2869"/>
              </a:lnSpc>
              <a:spcBef>
                <a:spcPct val="0"/>
              </a:spcBef>
            </a:pPr>
            <a:endParaRPr lang="en-US" sz="2049" dirty="0">
              <a:solidFill>
                <a:srgbClr val="192954"/>
              </a:solidFill>
              <a:latin typeface="Aileron Regular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782202" y="543302"/>
            <a:ext cx="10586349" cy="1155150"/>
            <a:chOff x="0" y="0"/>
            <a:chExt cx="13370124" cy="14172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370123" cy="1417248"/>
            </a:xfrm>
            <a:custGeom>
              <a:avLst/>
              <a:gdLst/>
              <a:ahLst/>
              <a:cxnLst/>
              <a:rect l="l" t="t" r="r" b="b"/>
              <a:pathLst>
                <a:path w="13370123" h="1417248">
                  <a:moveTo>
                    <a:pt x="0" y="0"/>
                  </a:moveTo>
                  <a:lnTo>
                    <a:pt x="0" y="1417248"/>
                  </a:lnTo>
                  <a:lnTo>
                    <a:pt x="13370123" y="1417248"/>
                  </a:lnTo>
                  <a:lnTo>
                    <a:pt x="13370123" y="0"/>
                  </a:lnTo>
                  <a:lnTo>
                    <a:pt x="0" y="0"/>
                  </a:lnTo>
                  <a:close/>
                  <a:moveTo>
                    <a:pt x="13309164" y="1356288"/>
                  </a:moveTo>
                  <a:lnTo>
                    <a:pt x="59690" y="1356288"/>
                  </a:lnTo>
                  <a:lnTo>
                    <a:pt x="59690" y="59690"/>
                  </a:lnTo>
                  <a:lnTo>
                    <a:pt x="13309164" y="59690"/>
                  </a:lnTo>
                  <a:lnTo>
                    <a:pt x="13309164" y="1356288"/>
                  </a:lnTo>
                  <a:close/>
                </a:path>
              </a:pathLst>
            </a:custGeom>
            <a:solidFill>
              <a:srgbClr val="99B951"/>
            </a:solidFill>
          </p:spPr>
        </p:sp>
      </p:grpSp>
      <p:pic>
        <p:nvPicPr>
          <p:cNvPr id="10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84976" y="8861954"/>
            <a:ext cx="2657176" cy="733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B9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6837481">
            <a:off x="-3407716" y="-948693"/>
            <a:ext cx="14240601" cy="10403814"/>
            <a:chOff x="0" y="0"/>
            <a:chExt cx="22422108" cy="163810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422109" cy="16381011"/>
            </a:xfrm>
            <a:custGeom>
              <a:avLst/>
              <a:gdLst/>
              <a:ahLst/>
              <a:cxnLst/>
              <a:rect l="l" t="t" r="r" b="b"/>
              <a:pathLst>
                <a:path w="22422109" h="16381011">
                  <a:moveTo>
                    <a:pt x="0" y="0"/>
                  </a:moveTo>
                  <a:lnTo>
                    <a:pt x="22422109" y="0"/>
                  </a:lnTo>
                  <a:lnTo>
                    <a:pt x="22422109" y="16381011"/>
                  </a:lnTo>
                  <a:lnTo>
                    <a:pt x="0" y="16381011"/>
                  </a:lnTo>
                  <a:close/>
                </a:path>
              </a:pathLst>
            </a:custGeom>
            <a:solidFill>
              <a:srgbClr val="192954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1684976" y="8658293"/>
            <a:ext cx="1491804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684976" y="3087322"/>
            <a:ext cx="5604588" cy="3686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69"/>
              </a:lnSpc>
            </a:pPr>
            <a:r>
              <a:rPr lang="en-US" sz="2049" dirty="0">
                <a:solidFill>
                  <a:srgbClr val="F4F4F4"/>
                </a:solidFill>
                <a:latin typeface="Aileron Regular"/>
              </a:rPr>
              <a:t>La </a:t>
            </a:r>
            <a:r>
              <a:rPr lang="en-US" sz="2049" dirty="0" err="1">
                <a:solidFill>
                  <a:srgbClr val="F4F4F4"/>
                </a:solidFill>
                <a:latin typeface="Aileron Regular"/>
              </a:rPr>
              <a:t>mejor</a:t>
            </a:r>
            <a:r>
              <a:rPr lang="en-US" sz="2049" dirty="0">
                <a:solidFill>
                  <a:srgbClr val="F4F4F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F4F4F4"/>
                </a:solidFill>
                <a:latin typeface="Aileron Regular"/>
              </a:rPr>
              <a:t>solución</a:t>
            </a:r>
            <a:r>
              <a:rPr lang="en-US" sz="2049" dirty="0">
                <a:solidFill>
                  <a:srgbClr val="F4F4F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F4F4F4"/>
                </a:solidFill>
                <a:latin typeface="Aileron Regular"/>
              </a:rPr>
              <a:t>nutritiva</a:t>
            </a:r>
            <a:r>
              <a:rPr lang="en-US" sz="2049" dirty="0">
                <a:solidFill>
                  <a:srgbClr val="F4F4F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F4F4F4"/>
                </a:solidFill>
                <a:latin typeface="Aileron Regular"/>
              </a:rPr>
              <a:t>fue</a:t>
            </a:r>
            <a:r>
              <a:rPr lang="en-US" sz="2049" dirty="0">
                <a:solidFill>
                  <a:srgbClr val="F4F4F4"/>
                </a:solidFill>
                <a:latin typeface="Aileron Regular"/>
              </a:rPr>
              <a:t> el s</a:t>
            </a:r>
            <a:r>
              <a:rPr lang="en-US" sz="2049" dirty="0" smtClean="0">
                <a:solidFill>
                  <a:srgbClr val="F4F4F4"/>
                </a:solidFill>
                <a:latin typeface="Aileron Regular"/>
              </a:rPr>
              <a:t>1</a:t>
            </a:r>
            <a:r>
              <a:rPr lang="en-US" sz="2049" dirty="0">
                <a:solidFill>
                  <a:srgbClr val="F4F4F4"/>
                </a:solidFill>
                <a:latin typeface="Aileron Regular"/>
              </a:rPr>
              <a:t>, </a:t>
            </a:r>
            <a:r>
              <a:rPr lang="en-US" sz="2049" dirty="0" err="1">
                <a:solidFill>
                  <a:srgbClr val="F4F4F4"/>
                </a:solidFill>
                <a:latin typeface="Aileron Regular"/>
              </a:rPr>
              <a:t>correspondiente</a:t>
            </a:r>
            <a:r>
              <a:rPr lang="en-US" sz="2049" dirty="0">
                <a:solidFill>
                  <a:srgbClr val="F4F4F4"/>
                </a:solidFill>
                <a:latin typeface="Aileron Regular"/>
              </a:rPr>
              <a:t> al 100% de la </a:t>
            </a:r>
            <a:r>
              <a:rPr lang="en-US" sz="2049" dirty="0" err="1">
                <a:solidFill>
                  <a:srgbClr val="F4F4F4"/>
                </a:solidFill>
                <a:latin typeface="Aileron Regular"/>
              </a:rPr>
              <a:t>solución</a:t>
            </a:r>
            <a:r>
              <a:rPr lang="en-US" sz="2049" dirty="0">
                <a:solidFill>
                  <a:srgbClr val="F4F4F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F4F4F4"/>
                </a:solidFill>
                <a:latin typeface="Aileron Regular"/>
              </a:rPr>
              <a:t>nutritiva</a:t>
            </a:r>
            <a:r>
              <a:rPr lang="en-US" sz="2049" dirty="0">
                <a:solidFill>
                  <a:srgbClr val="F4F4F4"/>
                </a:solidFill>
                <a:latin typeface="Aileron Regular"/>
              </a:rPr>
              <a:t>, </a:t>
            </a:r>
            <a:r>
              <a:rPr lang="en-US" sz="2049" dirty="0" err="1">
                <a:solidFill>
                  <a:srgbClr val="F4F4F4"/>
                </a:solidFill>
                <a:latin typeface="Aileron Regular"/>
              </a:rPr>
              <a:t>presentando</a:t>
            </a:r>
            <a:r>
              <a:rPr lang="en-US" sz="2049" dirty="0">
                <a:solidFill>
                  <a:srgbClr val="F4F4F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F4F4F4"/>
                </a:solidFill>
                <a:latin typeface="Aileron Regular"/>
              </a:rPr>
              <a:t>una</a:t>
            </a:r>
            <a:r>
              <a:rPr lang="en-US" sz="2049" dirty="0">
                <a:solidFill>
                  <a:srgbClr val="F4F4F4"/>
                </a:solidFill>
                <a:latin typeface="Aileron Regular"/>
              </a:rPr>
              <a:t> notable </a:t>
            </a:r>
            <a:r>
              <a:rPr lang="en-US" sz="2049" dirty="0" err="1">
                <a:solidFill>
                  <a:srgbClr val="F4F4F4"/>
                </a:solidFill>
                <a:latin typeface="Aileron Regular"/>
              </a:rPr>
              <a:t>superioridad</a:t>
            </a:r>
            <a:r>
              <a:rPr lang="en-US" sz="2049" dirty="0">
                <a:solidFill>
                  <a:srgbClr val="F4F4F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F4F4F4"/>
                </a:solidFill>
                <a:latin typeface="Aileron Regular"/>
              </a:rPr>
              <a:t>en</a:t>
            </a:r>
            <a:r>
              <a:rPr lang="en-US" sz="2049" dirty="0">
                <a:solidFill>
                  <a:srgbClr val="F4F4F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F4F4F4"/>
                </a:solidFill>
                <a:latin typeface="Aileron Regular"/>
              </a:rPr>
              <a:t>sus</a:t>
            </a:r>
            <a:r>
              <a:rPr lang="en-US" sz="2049" dirty="0">
                <a:solidFill>
                  <a:srgbClr val="F4F4F4"/>
                </a:solidFill>
                <a:latin typeface="Aileron Regular"/>
              </a:rPr>
              <a:t> variables </a:t>
            </a:r>
            <a:r>
              <a:rPr lang="en-US" sz="2049" dirty="0" err="1">
                <a:solidFill>
                  <a:srgbClr val="F4F4F4"/>
                </a:solidFill>
                <a:latin typeface="Aileron Regular"/>
              </a:rPr>
              <a:t>como</a:t>
            </a:r>
            <a:r>
              <a:rPr lang="en-US" sz="2049" dirty="0">
                <a:solidFill>
                  <a:srgbClr val="F4F4F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F4F4F4"/>
                </a:solidFill>
                <a:latin typeface="Aileron Regular"/>
              </a:rPr>
              <a:t>número</a:t>
            </a:r>
            <a:r>
              <a:rPr lang="en-US" sz="2049" dirty="0">
                <a:solidFill>
                  <a:srgbClr val="F4F4F4"/>
                </a:solidFill>
                <a:latin typeface="Aileron Regular"/>
              </a:rPr>
              <a:t> de </a:t>
            </a:r>
            <a:r>
              <a:rPr lang="en-US" sz="2049" dirty="0" err="1">
                <a:solidFill>
                  <a:srgbClr val="F4F4F4"/>
                </a:solidFill>
                <a:latin typeface="Aileron Regular"/>
              </a:rPr>
              <a:t>hojas</a:t>
            </a:r>
            <a:r>
              <a:rPr lang="en-US" sz="2049" dirty="0">
                <a:solidFill>
                  <a:srgbClr val="F4F4F4"/>
                </a:solidFill>
                <a:latin typeface="Aileron Regular"/>
              </a:rPr>
              <a:t> el </a:t>
            </a:r>
            <a:r>
              <a:rPr lang="en-US" sz="2049" dirty="0" err="1">
                <a:solidFill>
                  <a:srgbClr val="F4F4F4"/>
                </a:solidFill>
                <a:latin typeface="Aileron Regular"/>
              </a:rPr>
              <a:t>cual</a:t>
            </a:r>
            <a:r>
              <a:rPr lang="en-US" sz="2049" dirty="0">
                <a:solidFill>
                  <a:srgbClr val="F4F4F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F4F4F4"/>
                </a:solidFill>
                <a:latin typeface="Aileron Regular"/>
              </a:rPr>
              <a:t>tuvo</a:t>
            </a:r>
            <a:r>
              <a:rPr lang="en-US" sz="2049" dirty="0">
                <a:solidFill>
                  <a:srgbClr val="F4F4F4"/>
                </a:solidFill>
                <a:latin typeface="Aileron Regular"/>
              </a:rPr>
              <a:t> un </a:t>
            </a:r>
            <a:r>
              <a:rPr lang="en-US" sz="2049" dirty="0" err="1">
                <a:solidFill>
                  <a:srgbClr val="F4F4F4"/>
                </a:solidFill>
                <a:latin typeface="Aileron Regular"/>
              </a:rPr>
              <a:t>promedio</a:t>
            </a:r>
            <a:r>
              <a:rPr lang="en-US" sz="2049" dirty="0">
                <a:solidFill>
                  <a:srgbClr val="F4F4F4"/>
                </a:solidFill>
                <a:latin typeface="Aileron Regular"/>
              </a:rPr>
              <a:t> de 14,13; </a:t>
            </a:r>
            <a:r>
              <a:rPr lang="en-US" sz="2049" dirty="0" err="1">
                <a:solidFill>
                  <a:srgbClr val="F4F4F4"/>
                </a:solidFill>
                <a:latin typeface="Aileron Regular"/>
              </a:rPr>
              <a:t>altura</a:t>
            </a:r>
            <a:r>
              <a:rPr lang="en-US" sz="2049" dirty="0">
                <a:solidFill>
                  <a:srgbClr val="F4F4F4"/>
                </a:solidFill>
                <a:latin typeface="Aileron Regular"/>
              </a:rPr>
              <a:t> de la planta 28,43 cm, peso de la planta 30,81 </a:t>
            </a:r>
            <a:r>
              <a:rPr lang="en-US" sz="2049" dirty="0" smtClean="0">
                <a:solidFill>
                  <a:srgbClr val="F4F4F4"/>
                </a:solidFill>
                <a:latin typeface="Aileron Regular"/>
              </a:rPr>
              <a:t>g, </a:t>
            </a:r>
            <a:r>
              <a:rPr lang="en-US" sz="2049" dirty="0" err="1">
                <a:solidFill>
                  <a:srgbClr val="F4F4F4"/>
                </a:solidFill>
                <a:latin typeface="Aileron Regular"/>
              </a:rPr>
              <a:t>longitud</a:t>
            </a:r>
            <a:r>
              <a:rPr lang="en-US" sz="2049" dirty="0">
                <a:solidFill>
                  <a:srgbClr val="F4F4F4"/>
                </a:solidFill>
                <a:latin typeface="Aileron Regular"/>
              </a:rPr>
              <a:t> de </a:t>
            </a:r>
            <a:r>
              <a:rPr lang="en-US" sz="2049" dirty="0" err="1">
                <a:solidFill>
                  <a:srgbClr val="F4F4F4"/>
                </a:solidFill>
                <a:latin typeface="Aileron Regular"/>
              </a:rPr>
              <a:t>raíz</a:t>
            </a:r>
            <a:r>
              <a:rPr lang="en-US" sz="2049" dirty="0">
                <a:solidFill>
                  <a:srgbClr val="F4F4F4"/>
                </a:solidFill>
                <a:latin typeface="Aileron Regular"/>
              </a:rPr>
              <a:t> 38,98 cm y </a:t>
            </a:r>
            <a:r>
              <a:rPr lang="en-US" sz="2049" dirty="0" err="1">
                <a:solidFill>
                  <a:srgbClr val="F4F4F4"/>
                </a:solidFill>
                <a:latin typeface="Aileron Regular"/>
              </a:rPr>
              <a:t>rendimiento</a:t>
            </a:r>
            <a:r>
              <a:rPr lang="en-US" sz="2049" dirty="0">
                <a:solidFill>
                  <a:srgbClr val="F4F4F4"/>
                </a:solidFill>
                <a:latin typeface="Aileron Regular"/>
              </a:rPr>
              <a:t> de 1,65 kg/2m2 </a:t>
            </a:r>
            <a:r>
              <a:rPr lang="en-US" sz="2049" dirty="0" err="1">
                <a:solidFill>
                  <a:srgbClr val="F4F4F4"/>
                </a:solidFill>
                <a:latin typeface="Aileron Regular"/>
              </a:rPr>
              <a:t>en</a:t>
            </a:r>
            <a:r>
              <a:rPr lang="en-US" sz="2049" dirty="0">
                <a:solidFill>
                  <a:srgbClr val="F4F4F4"/>
                </a:solidFill>
                <a:latin typeface="Aileron Regular"/>
              </a:rPr>
              <a:t> el </a:t>
            </a:r>
            <a:r>
              <a:rPr lang="en-US" sz="2049" dirty="0" err="1">
                <a:solidFill>
                  <a:srgbClr val="F4F4F4"/>
                </a:solidFill>
                <a:latin typeface="Aileron Regular"/>
              </a:rPr>
              <a:t>cultivo</a:t>
            </a:r>
            <a:r>
              <a:rPr lang="en-US" sz="2049" dirty="0">
                <a:solidFill>
                  <a:srgbClr val="F4F4F4"/>
                </a:solidFill>
                <a:latin typeface="Aileron Regular"/>
              </a:rPr>
              <a:t> de </a:t>
            </a:r>
            <a:r>
              <a:rPr lang="en-US" sz="2049" dirty="0" err="1">
                <a:solidFill>
                  <a:srgbClr val="F4F4F4"/>
                </a:solidFill>
                <a:latin typeface="Aileron Regular"/>
              </a:rPr>
              <a:t>lechuga</a:t>
            </a:r>
            <a:r>
              <a:rPr lang="en-US" sz="2049" dirty="0">
                <a:solidFill>
                  <a:srgbClr val="F4F4F4"/>
                </a:solidFill>
                <a:latin typeface="Aileron Regular"/>
              </a:rPr>
              <a:t> y de 0,43 kg/m2 </a:t>
            </a:r>
            <a:r>
              <a:rPr lang="en-US" sz="2049" dirty="0" err="1">
                <a:solidFill>
                  <a:srgbClr val="F4F4F4"/>
                </a:solidFill>
                <a:latin typeface="Aileron Regular"/>
              </a:rPr>
              <a:t>en</a:t>
            </a:r>
            <a:r>
              <a:rPr lang="en-US" sz="2049" dirty="0">
                <a:solidFill>
                  <a:srgbClr val="F4F4F4"/>
                </a:solidFill>
                <a:latin typeface="Aileron Regular"/>
              </a:rPr>
              <a:t> el </a:t>
            </a:r>
            <a:r>
              <a:rPr lang="en-US" sz="2049" dirty="0" err="1">
                <a:solidFill>
                  <a:srgbClr val="F4F4F4"/>
                </a:solidFill>
                <a:latin typeface="Aileron Regular"/>
              </a:rPr>
              <a:t>cultivo</a:t>
            </a:r>
            <a:r>
              <a:rPr lang="en-US" sz="2049" dirty="0">
                <a:solidFill>
                  <a:srgbClr val="F4F4F4"/>
                </a:solidFill>
                <a:latin typeface="Aileron Regular"/>
              </a:rPr>
              <a:t> de </a:t>
            </a:r>
            <a:r>
              <a:rPr lang="en-US" sz="2049" dirty="0" err="1">
                <a:solidFill>
                  <a:srgbClr val="F4F4F4"/>
                </a:solidFill>
                <a:latin typeface="Aileron Regular"/>
              </a:rPr>
              <a:t>acelga</a:t>
            </a:r>
            <a:r>
              <a:rPr lang="en-US" sz="2049" dirty="0">
                <a:solidFill>
                  <a:srgbClr val="F4F4F4"/>
                </a:solidFill>
                <a:latin typeface="Aileron Regular"/>
              </a:rPr>
              <a:t>.</a:t>
            </a:r>
          </a:p>
          <a:p>
            <a:pPr>
              <a:lnSpc>
                <a:spcPts val="2869"/>
              </a:lnSpc>
            </a:pPr>
            <a:endParaRPr lang="en-US" sz="2049" dirty="0">
              <a:solidFill>
                <a:srgbClr val="F4F4F4"/>
              </a:solidFill>
              <a:latin typeface="Aileron Regular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684976" y="1363614"/>
            <a:ext cx="7036912" cy="873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5600">
                <a:solidFill>
                  <a:srgbClr val="F4F4F4"/>
                </a:solidFill>
                <a:latin typeface="Kollektif Bold"/>
              </a:rPr>
              <a:t>Conclusiones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697664" y="2794404"/>
            <a:ext cx="5905360" cy="3919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192954"/>
                </a:solidFill>
                <a:latin typeface="Aileron Regular"/>
              </a:rPr>
              <a:t> El </a:t>
            </a:r>
            <a:r>
              <a:rPr lang="en-US" sz="2000" dirty="0" err="1">
                <a:solidFill>
                  <a:srgbClr val="192954"/>
                </a:solidFill>
                <a:latin typeface="Aileron Regular"/>
              </a:rPr>
              <a:t>tratamiento</a:t>
            </a:r>
            <a:r>
              <a:rPr lang="en-US" sz="2000" dirty="0">
                <a:solidFill>
                  <a:srgbClr val="192954"/>
                </a:solidFill>
                <a:latin typeface="Aileron Regular"/>
              </a:rPr>
              <a:t> de </a:t>
            </a:r>
            <a:r>
              <a:rPr lang="en-US" sz="2000" dirty="0" err="1">
                <a:solidFill>
                  <a:srgbClr val="192954"/>
                </a:solidFill>
                <a:latin typeface="Aileron Regular"/>
              </a:rPr>
              <a:t>menor</a:t>
            </a:r>
            <a:r>
              <a:rPr lang="en-US" sz="2000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192954"/>
                </a:solidFill>
                <a:latin typeface="Aileron Regular"/>
              </a:rPr>
              <a:t>rendimiento</a:t>
            </a:r>
            <a:r>
              <a:rPr lang="en-US" sz="2000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192954"/>
                </a:solidFill>
                <a:latin typeface="Aileron Regular"/>
              </a:rPr>
              <a:t>fue</a:t>
            </a:r>
            <a:r>
              <a:rPr lang="en-US" sz="2000" dirty="0">
                <a:solidFill>
                  <a:srgbClr val="192954"/>
                </a:solidFill>
                <a:latin typeface="Aileron Regular"/>
              </a:rPr>
              <a:t> s</a:t>
            </a:r>
            <a:r>
              <a:rPr lang="en-US" sz="2000" dirty="0" smtClean="0">
                <a:solidFill>
                  <a:srgbClr val="192954"/>
                </a:solidFill>
                <a:latin typeface="Aileron Regular"/>
              </a:rPr>
              <a:t>3</a:t>
            </a:r>
            <a:r>
              <a:rPr lang="en-US" sz="2000" dirty="0">
                <a:solidFill>
                  <a:srgbClr val="192954"/>
                </a:solidFill>
                <a:latin typeface="Aileron Regular"/>
              </a:rPr>
              <a:t>, con la </a:t>
            </a:r>
            <a:r>
              <a:rPr lang="en-US" sz="2000" dirty="0" err="1">
                <a:solidFill>
                  <a:srgbClr val="192954"/>
                </a:solidFill>
                <a:latin typeface="Aileron Regular"/>
              </a:rPr>
              <a:t>solución</a:t>
            </a:r>
            <a:r>
              <a:rPr lang="en-US" sz="2000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192954"/>
                </a:solidFill>
                <a:latin typeface="Aileron Regular"/>
              </a:rPr>
              <a:t>nutritiva</a:t>
            </a:r>
            <a:r>
              <a:rPr lang="en-US" sz="2000" dirty="0">
                <a:solidFill>
                  <a:srgbClr val="192954"/>
                </a:solidFill>
                <a:latin typeface="Aileron Regular"/>
              </a:rPr>
              <a:t> del 80%, con un </a:t>
            </a:r>
            <a:r>
              <a:rPr lang="en-US" sz="2000" dirty="0" err="1">
                <a:solidFill>
                  <a:srgbClr val="192954"/>
                </a:solidFill>
                <a:latin typeface="Aileron Regular"/>
              </a:rPr>
              <a:t>número</a:t>
            </a:r>
            <a:r>
              <a:rPr lang="en-US" sz="2000" dirty="0">
                <a:solidFill>
                  <a:srgbClr val="192954"/>
                </a:solidFill>
                <a:latin typeface="Aileron Regular"/>
              </a:rPr>
              <a:t> de </a:t>
            </a:r>
            <a:r>
              <a:rPr lang="en-US" sz="2000" dirty="0" err="1">
                <a:solidFill>
                  <a:srgbClr val="192954"/>
                </a:solidFill>
                <a:latin typeface="Aileron Regular"/>
              </a:rPr>
              <a:t>hojas</a:t>
            </a:r>
            <a:r>
              <a:rPr lang="en-US" sz="2000" dirty="0">
                <a:solidFill>
                  <a:srgbClr val="192954"/>
                </a:solidFill>
                <a:latin typeface="Aileron Regular"/>
              </a:rPr>
              <a:t> de 11,4; </a:t>
            </a:r>
            <a:r>
              <a:rPr lang="en-US" sz="2000" dirty="0" err="1">
                <a:solidFill>
                  <a:srgbClr val="192954"/>
                </a:solidFill>
                <a:latin typeface="Aileron Regular"/>
              </a:rPr>
              <a:t>altura</a:t>
            </a:r>
            <a:r>
              <a:rPr lang="en-US" sz="2000" dirty="0">
                <a:solidFill>
                  <a:srgbClr val="192954"/>
                </a:solidFill>
                <a:latin typeface="Aileron Regular"/>
              </a:rPr>
              <a:t> de planta 21,88 cm; peso de planta de 20,73 g; </a:t>
            </a:r>
            <a:r>
              <a:rPr lang="en-US" sz="2000" dirty="0" err="1">
                <a:solidFill>
                  <a:srgbClr val="192954"/>
                </a:solidFill>
                <a:latin typeface="Aileron Regular"/>
              </a:rPr>
              <a:t>longitud</a:t>
            </a:r>
            <a:r>
              <a:rPr lang="en-US" sz="2000" dirty="0">
                <a:solidFill>
                  <a:srgbClr val="192954"/>
                </a:solidFill>
                <a:latin typeface="Aileron Regular"/>
              </a:rPr>
              <a:t> de </a:t>
            </a:r>
            <a:r>
              <a:rPr lang="en-US" sz="2000" dirty="0" err="1">
                <a:solidFill>
                  <a:srgbClr val="192954"/>
                </a:solidFill>
                <a:latin typeface="Aileron Regular"/>
              </a:rPr>
              <a:t>raíz</a:t>
            </a:r>
            <a:r>
              <a:rPr lang="en-US" sz="2000" dirty="0">
                <a:solidFill>
                  <a:srgbClr val="192954"/>
                </a:solidFill>
                <a:latin typeface="Aileron Regular"/>
              </a:rPr>
              <a:t> 31,40 cm y </a:t>
            </a:r>
            <a:r>
              <a:rPr lang="en-US" sz="2000" dirty="0" err="1">
                <a:solidFill>
                  <a:srgbClr val="192954"/>
                </a:solidFill>
                <a:latin typeface="Aileron Regular"/>
              </a:rPr>
              <a:t>una</a:t>
            </a:r>
            <a:r>
              <a:rPr lang="en-US" sz="2000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192954"/>
                </a:solidFill>
                <a:latin typeface="Aileron Regular"/>
              </a:rPr>
              <a:t>producción</a:t>
            </a:r>
            <a:r>
              <a:rPr lang="en-US" sz="2000" dirty="0">
                <a:solidFill>
                  <a:srgbClr val="192954"/>
                </a:solidFill>
                <a:latin typeface="Aileron Regular"/>
              </a:rPr>
              <a:t> de 1,03 kg/2m2 </a:t>
            </a:r>
            <a:r>
              <a:rPr lang="en-US" sz="2000" dirty="0" err="1">
                <a:solidFill>
                  <a:srgbClr val="192954"/>
                </a:solidFill>
                <a:latin typeface="Aileron Regular"/>
              </a:rPr>
              <a:t>en</a:t>
            </a:r>
            <a:r>
              <a:rPr lang="en-US" sz="2000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192954"/>
                </a:solidFill>
                <a:latin typeface="Aileron Regular"/>
              </a:rPr>
              <a:t>lechuga</a:t>
            </a:r>
            <a:r>
              <a:rPr lang="en-US" sz="2000" dirty="0">
                <a:solidFill>
                  <a:srgbClr val="192954"/>
                </a:solidFill>
                <a:latin typeface="Aileron Regular"/>
              </a:rPr>
              <a:t> y 0,20 kg/2m2 </a:t>
            </a:r>
            <a:r>
              <a:rPr lang="en-US" sz="2000" dirty="0" err="1">
                <a:solidFill>
                  <a:srgbClr val="192954"/>
                </a:solidFill>
                <a:latin typeface="Aileron Regular"/>
              </a:rPr>
              <a:t>en</a:t>
            </a:r>
            <a:r>
              <a:rPr lang="en-US" sz="2000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192954"/>
                </a:solidFill>
                <a:latin typeface="Aileron Regular"/>
              </a:rPr>
              <a:t>acelga</a:t>
            </a:r>
            <a:r>
              <a:rPr lang="en-US" sz="2000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192954"/>
                </a:solidFill>
                <a:latin typeface="Aileron Regular"/>
              </a:rPr>
              <a:t>observándose</a:t>
            </a:r>
            <a:r>
              <a:rPr lang="en-US" sz="2000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192954"/>
                </a:solidFill>
                <a:latin typeface="Aileron Regular"/>
              </a:rPr>
              <a:t>mejor</a:t>
            </a:r>
            <a:r>
              <a:rPr lang="en-US" sz="2000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192954"/>
                </a:solidFill>
                <a:latin typeface="Aileron Regular"/>
              </a:rPr>
              <a:t>adaptabilidad</a:t>
            </a:r>
            <a:r>
              <a:rPr lang="en-US" sz="2000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192954"/>
                </a:solidFill>
                <a:latin typeface="Aileron Regular"/>
              </a:rPr>
              <a:t>en</a:t>
            </a:r>
            <a:r>
              <a:rPr lang="en-US" sz="2000" dirty="0">
                <a:solidFill>
                  <a:srgbClr val="192954"/>
                </a:solidFill>
                <a:latin typeface="Aileron Regular"/>
              </a:rPr>
              <a:t> el </a:t>
            </a:r>
            <a:r>
              <a:rPr lang="en-US" sz="2000" dirty="0" err="1">
                <a:solidFill>
                  <a:srgbClr val="192954"/>
                </a:solidFill>
                <a:latin typeface="Aileron Regular"/>
              </a:rPr>
              <a:t>cultivo</a:t>
            </a:r>
            <a:r>
              <a:rPr lang="en-US" sz="2000" dirty="0">
                <a:solidFill>
                  <a:srgbClr val="192954"/>
                </a:solidFill>
                <a:latin typeface="Aileron Regular"/>
              </a:rPr>
              <a:t> de </a:t>
            </a:r>
            <a:r>
              <a:rPr lang="en-US" sz="2000" dirty="0" err="1">
                <a:solidFill>
                  <a:srgbClr val="192954"/>
                </a:solidFill>
                <a:latin typeface="Aileron Regular"/>
              </a:rPr>
              <a:t>lechuga</a:t>
            </a:r>
            <a:r>
              <a:rPr lang="en-US" sz="2000" dirty="0">
                <a:solidFill>
                  <a:srgbClr val="192954"/>
                </a:solidFill>
                <a:latin typeface="Aileron Regular"/>
              </a:rPr>
              <a:t>, sin embargo, la </a:t>
            </a:r>
            <a:r>
              <a:rPr lang="en-US" sz="2000" dirty="0" err="1">
                <a:solidFill>
                  <a:srgbClr val="192954"/>
                </a:solidFill>
                <a:latin typeface="Aileron Regular"/>
              </a:rPr>
              <a:t>diferencia</a:t>
            </a:r>
            <a:r>
              <a:rPr lang="en-US" sz="2000" dirty="0">
                <a:solidFill>
                  <a:srgbClr val="192954"/>
                </a:solidFill>
                <a:latin typeface="Aileron Regular"/>
              </a:rPr>
              <a:t> no </a:t>
            </a:r>
            <a:r>
              <a:rPr lang="en-US" sz="2000" dirty="0" err="1">
                <a:solidFill>
                  <a:srgbClr val="192954"/>
                </a:solidFill>
                <a:latin typeface="Aileron Regular"/>
              </a:rPr>
              <a:t>fue</a:t>
            </a:r>
            <a:r>
              <a:rPr lang="en-US" sz="2000" dirty="0">
                <a:solidFill>
                  <a:srgbClr val="192954"/>
                </a:solidFill>
                <a:latin typeface="Aileron Regular"/>
              </a:rPr>
              <a:t> tan </a:t>
            </a:r>
            <a:r>
              <a:rPr lang="en-US" sz="2000" dirty="0" err="1">
                <a:solidFill>
                  <a:srgbClr val="192954"/>
                </a:solidFill>
                <a:latin typeface="Aileron Regular"/>
              </a:rPr>
              <a:t>significativa</a:t>
            </a:r>
            <a:r>
              <a:rPr lang="en-US" sz="2000" dirty="0">
                <a:solidFill>
                  <a:srgbClr val="192954"/>
                </a:solidFill>
                <a:latin typeface="Aileron Regular"/>
              </a:rPr>
              <a:t> entre la </a:t>
            </a:r>
            <a:r>
              <a:rPr lang="en-US" sz="2000" dirty="0" err="1">
                <a:solidFill>
                  <a:srgbClr val="192954"/>
                </a:solidFill>
                <a:latin typeface="Aileron Regular"/>
              </a:rPr>
              <a:t>solución</a:t>
            </a:r>
            <a:r>
              <a:rPr lang="en-US" sz="2000" dirty="0">
                <a:solidFill>
                  <a:srgbClr val="192954"/>
                </a:solidFill>
                <a:latin typeface="Aileron Regular"/>
              </a:rPr>
              <a:t> al 90% (s2) y al 80% (s3) </a:t>
            </a:r>
            <a:r>
              <a:rPr lang="en-US" sz="2000" dirty="0" err="1">
                <a:solidFill>
                  <a:srgbClr val="192954"/>
                </a:solidFill>
                <a:latin typeface="Aileron Regular"/>
              </a:rPr>
              <a:t>en</a:t>
            </a:r>
            <a:r>
              <a:rPr lang="en-US" sz="2000" dirty="0">
                <a:solidFill>
                  <a:srgbClr val="192954"/>
                </a:solidFill>
                <a:latin typeface="Aileron Regular"/>
              </a:rPr>
              <a:t> base a </a:t>
            </a:r>
            <a:r>
              <a:rPr lang="en-US" sz="2000" dirty="0" err="1">
                <a:solidFill>
                  <a:srgbClr val="192954"/>
                </a:solidFill>
                <a:latin typeface="Aileron Regular"/>
              </a:rPr>
              <a:t>los</a:t>
            </a:r>
            <a:r>
              <a:rPr lang="en-US" sz="2000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192954"/>
                </a:solidFill>
                <a:latin typeface="Aileron Regular"/>
              </a:rPr>
              <a:t>resultados</a:t>
            </a:r>
            <a:r>
              <a:rPr lang="en-US" sz="2000" dirty="0">
                <a:solidFill>
                  <a:srgbClr val="192954"/>
                </a:solidFill>
                <a:latin typeface="Aileron Regular"/>
              </a:rPr>
              <a:t>.</a:t>
            </a:r>
          </a:p>
          <a:p>
            <a:pPr>
              <a:lnSpc>
                <a:spcPts val="2800"/>
              </a:lnSpc>
            </a:pPr>
            <a:endParaRPr lang="en-US" sz="2000" dirty="0">
              <a:solidFill>
                <a:srgbClr val="192954"/>
              </a:solidFill>
              <a:latin typeface="Aileron Regular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778904" y="8886538"/>
            <a:ext cx="1824120" cy="347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spc="40">
                <a:solidFill>
                  <a:srgbClr val="192954"/>
                </a:solidFill>
                <a:latin typeface="Aileron Heavy"/>
              </a:rPr>
              <a:t>26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935016" y="6237984"/>
            <a:ext cx="786872" cy="786872"/>
            <a:chOff x="0" y="0"/>
            <a:chExt cx="1049163" cy="1049163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049163" cy="1049163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CC30B"/>
              </a:solid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86668" y="186668"/>
              <a:ext cx="675827" cy="675827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8721888" y="4630636"/>
            <a:ext cx="786872" cy="786872"/>
            <a:chOff x="0" y="0"/>
            <a:chExt cx="1049163" cy="1049163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049163" cy="1049163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6925"/>
              </a:solidFill>
            </p:spPr>
          </p:sp>
        </p:grp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71638" y="253136"/>
              <a:ext cx="541127" cy="541127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9286221" y="3023288"/>
            <a:ext cx="786872" cy="786872"/>
            <a:chOff x="0" y="0"/>
            <a:chExt cx="1049163" cy="1049163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049163" cy="1049163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5192D"/>
              </a:solidFill>
            </p:spPr>
          </p:sp>
        </p:grpSp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36398" y="290891"/>
              <a:ext cx="576367" cy="467382"/>
            </a:xfrm>
            <a:prstGeom prst="rect">
              <a:avLst/>
            </a:prstGeom>
          </p:spPr>
        </p:pic>
      </p:grpSp>
      <p:pic>
        <p:nvPicPr>
          <p:cNvPr id="21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84976" y="8861954"/>
            <a:ext cx="2657176" cy="733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05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6837481">
            <a:off x="-3407716" y="-948693"/>
            <a:ext cx="14240601" cy="10403814"/>
            <a:chOff x="0" y="0"/>
            <a:chExt cx="22422108" cy="163810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422109" cy="16381011"/>
            </a:xfrm>
            <a:custGeom>
              <a:avLst/>
              <a:gdLst/>
              <a:ahLst/>
              <a:cxnLst/>
              <a:rect l="l" t="t" r="r" b="b"/>
              <a:pathLst>
                <a:path w="22422109" h="16381011">
                  <a:moveTo>
                    <a:pt x="0" y="0"/>
                  </a:moveTo>
                  <a:lnTo>
                    <a:pt x="22422109" y="0"/>
                  </a:lnTo>
                  <a:lnTo>
                    <a:pt x="22422109" y="16381011"/>
                  </a:lnTo>
                  <a:lnTo>
                    <a:pt x="0" y="16381011"/>
                  </a:lnTo>
                  <a:close/>
                </a:path>
              </a:pathLst>
            </a:custGeom>
            <a:solidFill>
              <a:srgbClr val="99B951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1684976" y="8658293"/>
            <a:ext cx="14918048" cy="0"/>
          </a:xfrm>
          <a:prstGeom prst="line">
            <a:avLst/>
          </a:prstGeom>
          <a:ln w="9525" cap="rnd">
            <a:solidFill>
              <a:srgbClr val="F1EFE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684976" y="914189"/>
            <a:ext cx="5604588" cy="2502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69"/>
              </a:lnSpc>
            </a:pPr>
            <a:r>
              <a:rPr lang="en-US" sz="2049" dirty="0">
                <a:solidFill>
                  <a:srgbClr val="192954"/>
                </a:solidFill>
                <a:latin typeface="Aileron Regular"/>
              </a:rPr>
              <a:t> La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lechuga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fue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la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especie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de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mejor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adaptación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,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presentó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la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mejor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respuesta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en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sus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variables, con un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numero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de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hojas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de 20,13;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altura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de planta de 29,76 cm; peso de planta de 36,95 g;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longitud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de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raíz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de 31,54 cm y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una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producción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de 0,98 a 1,65 kg/2m2.</a:t>
            </a:r>
          </a:p>
          <a:p>
            <a:pPr>
              <a:lnSpc>
                <a:spcPts val="2869"/>
              </a:lnSpc>
            </a:pPr>
            <a:endParaRPr lang="en-US" sz="2049" dirty="0">
              <a:solidFill>
                <a:srgbClr val="192954"/>
              </a:solidFill>
              <a:latin typeface="Aileron Regular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353940" y="1667299"/>
            <a:ext cx="5905360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Aileron Regular"/>
              </a:rPr>
              <a:t> La relación costo beneficio está alrededor de $1,70 lo que nos indica que por cada dólar invertido se genera un ingreso neto de $ 0,70; pudiendo aumentar su producción por metro cubico.</a:t>
            </a:r>
          </a:p>
          <a:p>
            <a:pPr>
              <a:lnSpc>
                <a:spcPts val="2800"/>
              </a:lnSpc>
            </a:pPr>
            <a:endParaRPr lang="en-US" sz="2000">
              <a:solidFill>
                <a:srgbClr val="FFFFFF"/>
              </a:solidFill>
              <a:latin typeface="Aileron Regula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778904" y="8886538"/>
            <a:ext cx="1824120" cy="347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spc="40">
                <a:solidFill>
                  <a:srgbClr val="F1EFE1"/>
                </a:solidFill>
                <a:latin typeface="Aileron Heavy"/>
              </a:rPr>
              <a:t>27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935016" y="6237984"/>
            <a:ext cx="786872" cy="786872"/>
            <a:chOff x="0" y="0"/>
            <a:chExt cx="1049163" cy="1049163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049163" cy="1049163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CC30B"/>
              </a:solidFill>
            </p:spPr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86668" y="186668"/>
              <a:ext cx="675827" cy="675827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8721888" y="4630636"/>
            <a:ext cx="786872" cy="786872"/>
            <a:chOff x="0" y="0"/>
            <a:chExt cx="1049163" cy="1049163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049163" cy="1049163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D6925"/>
              </a:solidFill>
            </p:spPr>
          </p:sp>
        </p:grp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71638" y="253136"/>
              <a:ext cx="541127" cy="541127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9286221" y="3023288"/>
            <a:ext cx="786872" cy="786872"/>
            <a:chOff x="0" y="0"/>
            <a:chExt cx="1049163" cy="1049163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049163" cy="1049163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5192D"/>
              </a:solidFill>
            </p:spPr>
          </p:sp>
        </p:grpSp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36398" y="290891"/>
              <a:ext cx="576367" cy="467382"/>
            </a:xfrm>
            <a:prstGeom prst="rect">
              <a:avLst/>
            </a:prstGeom>
          </p:spPr>
        </p:pic>
      </p:grpSp>
      <p:sp>
        <p:nvSpPr>
          <p:cNvPr id="20" name="TextBox 20"/>
          <p:cNvSpPr txBox="1"/>
          <p:nvPr/>
        </p:nvSpPr>
        <p:spPr>
          <a:xfrm>
            <a:off x="1684976" y="4128885"/>
            <a:ext cx="5604588" cy="2975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69"/>
              </a:lnSpc>
            </a:pPr>
            <a:r>
              <a:rPr lang="en-US" sz="2049" dirty="0">
                <a:solidFill>
                  <a:srgbClr val="192954"/>
                </a:solidFill>
                <a:latin typeface="Aileron Regular"/>
              </a:rPr>
              <a:t> Se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determinó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que el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sistema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permite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mayor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aprovechamiento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de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espacios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pequeños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adaptándose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bien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a la zona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urbana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,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siendo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adecuado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para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producción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familiar y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comercial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,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siempre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y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cuando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se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considere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el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conocimiento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y la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inversión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 smtClean="0">
                <a:solidFill>
                  <a:srgbClr val="192954"/>
                </a:solidFill>
                <a:latin typeface="Aileron Regular"/>
              </a:rPr>
              <a:t>inicial</a:t>
            </a:r>
            <a:r>
              <a:rPr lang="en-US" sz="2049" smtClean="0">
                <a:solidFill>
                  <a:srgbClr val="192954"/>
                </a:solidFill>
                <a:latin typeface="Aileron Regular"/>
              </a:rPr>
              <a:t>, requiere</a:t>
            </a:r>
            <a:r>
              <a:rPr lang="en-US" sz="2049" dirty="0" smtClean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menor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mano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de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obra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para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manejar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altas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49" dirty="0" err="1">
                <a:solidFill>
                  <a:srgbClr val="192954"/>
                </a:solidFill>
                <a:latin typeface="Aileron Regular"/>
              </a:rPr>
              <a:t>producciones</a:t>
            </a:r>
            <a:r>
              <a:rPr lang="en-US" sz="2049" dirty="0">
                <a:solidFill>
                  <a:srgbClr val="192954"/>
                </a:solidFill>
                <a:latin typeface="Aileron Regular"/>
              </a:rPr>
              <a:t>.</a:t>
            </a:r>
          </a:p>
          <a:p>
            <a:pPr>
              <a:lnSpc>
                <a:spcPts val="2869"/>
              </a:lnSpc>
            </a:pPr>
            <a:endParaRPr lang="en-US" sz="2049" dirty="0">
              <a:solidFill>
                <a:srgbClr val="192954"/>
              </a:solidFill>
              <a:latin typeface="Aileron Regular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353940" y="4128885"/>
            <a:ext cx="5905360" cy="3949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En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la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relación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costo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beneficio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, se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determinó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que el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tratamiento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al 100% </a:t>
            </a:r>
            <a:r>
              <a:rPr lang="en-US" sz="2000" dirty="0" smtClean="0">
                <a:solidFill>
                  <a:srgbClr val="FFFFFF"/>
                </a:solidFill>
                <a:latin typeface="Aileron Regular"/>
              </a:rPr>
              <a:t>(s1e1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)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presenta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una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relación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costo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–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beneficio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de </a:t>
            </a:r>
            <a:r>
              <a:rPr lang="en-US" sz="2000" dirty="0" smtClean="0">
                <a:solidFill>
                  <a:srgbClr val="FFFFFF"/>
                </a:solidFill>
                <a:latin typeface="Aileron Regular"/>
              </a:rPr>
              <a:t>$1,73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;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indicando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que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por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cada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dólar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invertido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se </a:t>
            </a:r>
            <a:r>
              <a:rPr lang="en-US" sz="2000" dirty="0" err="1" smtClean="0">
                <a:solidFill>
                  <a:srgbClr val="FFFFFF"/>
                </a:solidFill>
                <a:latin typeface="Aileron Regular"/>
              </a:rPr>
              <a:t>obtiene</a:t>
            </a:r>
            <a:r>
              <a:rPr lang="en-US" sz="2000" dirty="0" smtClean="0">
                <a:solidFill>
                  <a:srgbClr val="FFFFFF"/>
                </a:solidFill>
                <a:latin typeface="Aileron Regular"/>
              </a:rPr>
              <a:t> $0,73ctvs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;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esto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sin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considerar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el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costo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de la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infraestructura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;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en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contraparte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el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tratamiento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que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menor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respuesta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presentó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en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el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análisis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costo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–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beneficio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fue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el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tratamiento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al 90% (s2e1),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ya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que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tiene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una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relación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costo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–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beneficio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de $1,15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obteniendo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de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ganancia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Aileron Regular"/>
              </a:rPr>
              <a:t>0,15 </a:t>
            </a:r>
            <a:r>
              <a:rPr lang="en-US" sz="2000" dirty="0" err="1" smtClean="0">
                <a:solidFill>
                  <a:srgbClr val="FFFFFF"/>
                </a:solidFill>
                <a:latin typeface="Aileron Regular"/>
              </a:rPr>
              <a:t>ctvs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;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es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decir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0,58ctvs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menos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que la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solución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Aileron Regular"/>
              </a:rPr>
              <a:t>nutritiva</a:t>
            </a:r>
            <a:r>
              <a:rPr lang="en-US" sz="2000" dirty="0">
                <a:solidFill>
                  <a:srgbClr val="FFFFFF"/>
                </a:solidFill>
                <a:latin typeface="Aileron Regular"/>
              </a:rPr>
              <a:t> al 100% (s1e1).</a:t>
            </a:r>
          </a:p>
        </p:txBody>
      </p:sp>
      <p:pic>
        <p:nvPicPr>
          <p:cNvPr id="22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84976" y="8861954"/>
            <a:ext cx="2657176" cy="733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66914" y="-55678"/>
            <a:ext cx="8997039" cy="8982644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192954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1684976" y="8924638"/>
            <a:ext cx="1491804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11932" b="2384"/>
          <a:stretch>
            <a:fillRect/>
          </a:stretch>
        </p:blipFill>
        <p:spPr>
          <a:xfrm>
            <a:off x="1684976" y="1264754"/>
            <a:ext cx="5493258" cy="634177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345622" y="6103449"/>
            <a:ext cx="2324542" cy="2320823"/>
            <a:chOff x="0" y="0"/>
            <a:chExt cx="6350000" cy="63398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99B951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9191395" y="685514"/>
            <a:ext cx="6068836" cy="882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5600" dirty="0" err="1">
                <a:solidFill>
                  <a:srgbClr val="192954"/>
                </a:solidFill>
                <a:latin typeface="Kollektif Bold"/>
              </a:rPr>
              <a:t>Recomendaciones</a:t>
            </a:r>
            <a:endParaRPr lang="en-US" sz="5600" dirty="0">
              <a:solidFill>
                <a:srgbClr val="192954"/>
              </a:solidFill>
              <a:latin typeface="Kollektif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778904" y="9063434"/>
            <a:ext cx="1824120" cy="347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spc="40">
                <a:solidFill>
                  <a:srgbClr val="192954"/>
                </a:solidFill>
                <a:latin typeface="Aileron Heavy"/>
              </a:rPr>
              <a:t>28</a:t>
            </a:r>
          </a:p>
        </p:txBody>
      </p:sp>
      <p:sp>
        <p:nvSpPr>
          <p:cNvPr id="11" name="TextBox 21"/>
          <p:cNvSpPr txBox="1"/>
          <p:nvPr/>
        </p:nvSpPr>
        <p:spPr>
          <a:xfrm>
            <a:off x="7848601" y="1774513"/>
            <a:ext cx="8754424" cy="64910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r>
              <a:rPr lang="en-US" sz="2050" spc="24" dirty="0">
                <a:solidFill>
                  <a:srgbClr val="192954"/>
                </a:solidFill>
                <a:latin typeface="Aileron Regular"/>
              </a:rPr>
              <a:t>Se </a:t>
            </a:r>
            <a:r>
              <a:rPr lang="en-US" sz="2050" spc="24" dirty="0" err="1">
                <a:solidFill>
                  <a:srgbClr val="192954"/>
                </a:solidFill>
                <a:latin typeface="Aileron Regular"/>
              </a:rPr>
              <a:t>recomienda</a:t>
            </a:r>
            <a:r>
              <a:rPr lang="en-US" sz="2050" spc="24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50" spc="24" dirty="0" err="1">
                <a:solidFill>
                  <a:srgbClr val="192954"/>
                </a:solidFill>
                <a:latin typeface="Aileron Regular"/>
              </a:rPr>
              <a:t>emplear</a:t>
            </a:r>
            <a:r>
              <a:rPr lang="en-US" sz="2050" spc="24" dirty="0">
                <a:solidFill>
                  <a:srgbClr val="192954"/>
                </a:solidFill>
                <a:latin typeface="Aileron Regular"/>
              </a:rPr>
              <a:t> la </a:t>
            </a:r>
            <a:r>
              <a:rPr lang="en-US" sz="2050" spc="24" dirty="0" err="1">
                <a:solidFill>
                  <a:srgbClr val="192954"/>
                </a:solidFill>
                <a:latin typeface="Aileron Regular"/>
              </a:rPr>
              <a:t>solución</a:t>
            </a:r>
            <a:r>
              <a:rPr lang="en-US" sz="2050" spc="24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50" spc="24" dirty="0" err="1">
                <a:solidFill>
                  <a:srgbClr val="192954"/>
                </a:solidFill>
                <a:latin typeface="Aileron Regular"/>
              </a:rPr>
              <a:t>nutritiva</a:t>
            </a:r>
            <a:r>
              <a:rPr lang="en-US" sz="2050" spc="24" dirty="0">
                <a:solidFill>
                  <a:srgbClr val="192954"/>
                </a:solidFill>
                <a:latin typeface="Aileron Regular"/>
              </a:rPr>
              <a:t> del </a:t>
            </a:r>
            <a:r>
              <a:rPr lang="en-US" sz="2050" spc="24" dirty="0">
                <a:solidFill>
                  <a:srgbClr val="192954"/>
                </a:solidFill>
                <a:latin typeface="Aileron Regular"/>
              </a:rPr>
              <a:t>s</a:t>
            </a:r>
            <a:r>
              <a:rPr lang="en-US" sz="2050" spc="24" dirty="0" smtClean="0">
                <a:solidFill>
                  <a:srgbClr val="192954"/>
                </a:solidFill>
                <a:latin typeface="Aileron Regular"/>
              </a:rPr>
              <a:t>1</a:t>
            </a:r>
            <a:r>
              <a:rPr lang="en-US" sz="2050" spc="24" dirty="0">
                <a:solidFill>
                  <a:srgbClr val="192954"/>
                </a:solidFill>
                <a:latin typeface="Aileron Regular"/>
              </a:rPr>
              <a:t>, </a:t>
            </a:r>
            <a:r>
              <a:rPr lang="en-US" sz="2050" spc="24" dirty="0" err="1">
                <a:solidFill>
                  <a:srgbClr val="192954"/>
                </a:solidFill>
                <a:latin typeface="Aileron Regular"/>
              </a:rPr>
              <a:t>es</a:t>
            </a:r>
            <a:r>
              <a:rPr lang="en-US" sz="2050" spc="24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50" spc="24" dirty="0" err="1">
                <a:solidFill>
                  <a:srgbClr val="192954"/>
                </a:solidFill>
                <a:latin typeface="Aileron Regular"/>
              </a:rPr>
              <a:t>decir</a:t>
            </a:r>
            <a:r>
              <a:rPr lang="en-US" sz="2050" spc="24" dirty="0">
                <a:solidFill>
                  <a:srgbClr val="192954"/>
                </a:solidFill>
                <a:latin typeface="Aileron Regular"/>
              </a:rPr>
              <a:t> al 100% para </a:t>
            </a:r>
            <a:r>
              <a:rPr lang="en-US" sz="2050" spc="24" dirty="0" err="1">
                <a:solidFill>
                  <a:srgbClr val="192954"/>
                </a:solidFill>
                <a:latin typeface="Aileron Regular"/>
              </a:rPr>
              <a:t>lograr</a:t>
            </a:r>
            <a:r>
              <a:rPr lang="en-US" sz="2050" spc="24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50" spc="24" dirty="0" err="1">
                <a:solidFill>
                  <a:srgbClr val="192954"/>
                </a:solidFill>
                <a:latin typeface="Aileron Regular"/>
              </a:rPr>
              <a:t>una</a:t>
            </a:r>
            <a:r>
              <a:rPr lang="en-US" sz="2050" spc="24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50" spc="24" dirty="0" err="1">
                <a:solidFill>
                  <a:srgbClr val="192954"/>
                </a:solidFill>
                <a:latin typeface="Aileron Regular"/>
              </a:rPr>
              <a:t>producción</a:t>
            </a:r>
            <a:r>
              <a:rPr lang="en-US" sz="2050" spc="24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50" spc="24" dirty="0" err="1">
                <a:solidFill>
                  <a:srgbClr val="192954"/>
                </a:solidFill>
                <a:latin typeface="Aileron Regular"/>
              </a:rPr>
              <a:t>adecuada</a:t>
            </a:r>
            <a:r>
              <a:rPr lang="en-US" sz="2050" spc="24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50" spc="24" dirty="0" err="1">
                <a:solidFill>
                  <a:srgbClr val="192954"/>
                </a:solidFill>
                <a:latin typeface="Aileron Regular"/>
              </a:rPr>
              <a:t>en</a:t>
            </a:r>
            <a:r>
              <a:rPr lang="en-US" sz="2050" spc="24" dirty="0">
                <a:solidFill>
                  <a:srgbClr val="192954"/>
                </a:solidFill>
                <a:latin typeface="Aileron Regular"/>
              </a:rPr>
              <a:t> el </a:t>
            </a:r>
            <a:r>
              <a:rPr lang="en-US" sz="2050" spc="24" dirty="0" err="1">
                <a:solidFill>
                  <a:srgbClr val="192954"/>
                </a:solidFill>
                <a:latin typeface="Aileron Regular"/>
              </a:rPr>
              <a:t>cultivo</a:t>
            </a:r>
            <a:r>
              <a:rPr lang="en-US" sz="2050" spc="24" dirty="0">
                <a:solidFill>
                  <a:srgbClr val="192954"/>
                </a:solidFill>
                <a:latin typeface="Aileron Regular"/>
              </a:rPr>
              <a:t> de </a:t>
            </a:r>
            <a:r>
              <a:rPr lang="en-US" sz="2050" spc="24" dirty="0" err="1">
                <a:solidFill>
                  <a:srgbClr val="192954"/>
                </a:solidFill>
                <a:latin typeface="Aileron Regular"/>
              </a:rPr>
              <a:t>lechuga</a:t>
            </a:r>
            <a:r>
              <a:rPr lang="en-US" sz="2050" spc="24" dirty="0">
                <a:solidFill>
                  <a:srgbClr val="192954"/>
                </a:solidFill>
                <a:latin typeface="Aileron Regular"/>
              </a:rPr>
              <a:t>, </a:t>
            </a:r>
            <a:r>
              <a:rPr lang="en-US" sz="2050" spc="24" dirty="0" err="1">
                <a:solidFill>
                  <a:srgbClr val="192954"/>
                </a:solidFill>
                <a:latin typeface="Aileron Regular"/>
              </a:rPr>
              <a:t>en</a:t>
            </a:r>
            <a:r>
              <a:rPr lang="en-US" sz="2050" spc="24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50" spc="24" dirty="0" err="1">
                <a:solidFill>
                  <a:srgbClr val="192954"/>
                </a:solidFill>
                <a:latin typeface="Aileron Regular"/>
              </a:rPr>
              <a:t>sistemas</a:t>
            </a:r>
            <a:r>
              <a:rPr lang="en-US" sz="2050" spc="24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2050" spc="24" dirty="0" err="1">
                <a:solidFill>
                  <a:srgbClr val="192954"/>
                </a:solidFill>
                <a:latin typeface="Aileron Regular"/>
              </a:rPr>
              <a:t>aeropónicos</a:t>
            </a:r>
            <a:r>
              <a:rPr lang="en-US" sz="2050" spc="24" dirty="0">
                <a:solidFill>
                  <a:srgbClr val="192954"/>
                </a:solidFill>
                <a:latin typeface="Aileron Regular"/>
              </a:rPr>
              <a:t>.</a:t>
            </a:r>
          </a:p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r>
              <a:rPr lang="en-US" sz="2050" spc="12" dirty="0">
                <a:solidFill>
                  <a:srgbClr val="192954"/>
                </a:solidFill>
                <a:latin typeface="Arimo"/>
              </a:rPr>
              <a:t>Se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debe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sellar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bien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los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sistemas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de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recirculación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para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evitar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fugas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de la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solución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nutritiva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para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lograr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así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el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uso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más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eficiente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del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agua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. </a:t>
            </a:r>
          </a:p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Realizar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su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propio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semillero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en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espuma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hidropónica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para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tener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una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mejor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adaptación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de la planta al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momento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del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establecimiento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y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bajar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los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costos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de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producción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. </a:t>
            </a:r>
          </a:p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r>
              <a:rPr lang="en-US" sz="2050" spc="12" dirty="0">
                <a:solidFill>
                  <a:srgbClr val="192954"/>
                </a:solidFill>
                <a:latin typeface="Arimo"/>
              </a:rPr>
              <a:t>No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es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apropiado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colocar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dos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especies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diferentes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,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es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decir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lechuga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y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acelga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en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un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mismo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sistema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,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debido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a que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los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tiempos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de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cosecha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son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diferentes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entre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ambas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especies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, el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cultivo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de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lechuga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se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cosecha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en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 smtClean="0">
                <a:solidFill>
                  <a:srgbClr val="192954"/>
                </a:solidFill>
                <a:latin typeface="Arimo"/>
              </a:rPr>
              <a:t>menor</a:t>
            </a:r>
            <a:r>
              <a:rPr lang="en-US" sz="2050" spc="12" dirty="0" smtClean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tiempo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.</a:t>
            </a:r>
          </a:p>
          <a:p>
            <a:pPr marL="518160" lvl="1" indent="-259080">
              <a:lnSpc>
                <a:spcPts val="3359"/>
              </a:lnSpc>
              <a:buFont typeface="Arial"/>
              <a:buChar char="•"/>
            </a:pP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En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futuras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investigaciones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se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debería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estudiar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los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tiempos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de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nebulización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e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intervalos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de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tiempo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entre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riego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del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sistema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aeropónico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para las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condiciones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</a:t>
            </a:r>
            <a:r>
              <a:rPr lang="en-US" sz="2050" spc="12" dirty="0" err="1">
                <a:solidFill>
                  <a:srgbClr val="192954"/>
                </a:solidFill>
                <a:latin typeface="Arimo"/>
              </a:rPr>
              <a:t>climáticas</a:t>
            </a:r>
            <a:r>
              <a:rPr lang="en-US" sz="2050" spc="12" dirty="0">
                <a:solidFill>
                  <a:srgbClr val="192954"/>
                </a:solidFill>
                <a:latin typeface="Arimo"/>
              </a:rPr>
              <a:t> de Santo Domingo. 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4976" y="9012365"/>
            <a:ext cx="2657176" cy="733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30012" r="1045" b="2019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5491670"/>
            <a:ext cx="12241718" cy="167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70"/>
              </a:lnSpc>
            </a:pPr>
            <a:r>
              <a:rPr lang="en-US" sz="9836" dirty="0">
                <a:solidFill>
                  <a:srgbClr val="19055B"/>
                </a:solidFill>
                <a:latin typeface="Open Sans Extra Bold"/>
              </a:rPr>
              <a:t>¡</a:t>
            </a:r>
            <a:r>
              <a:rPr lang="en-US" sz="9836" dirty="0" err="1">
                <a:solidFill>
                  <a:srgbClr val="19055B"/>
                </a:solidFill>
                <a:latin typeface="Open Sans Extra Bold"/>
              </a:rPr>
              <a:t>Muchas</a:t>
            </a:r>
            <a:r>
              <a:rPr lang="en-US" sz="9836" dirty="0">
                <a:solidFill>
                  <a:srgbClr val="19055B"/>
                </a:solidFill>
                <a:latin typeface="Open Sans Extra Bold"/>
              </a:rPr>
              <a:t> gracias!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006316" y="0"/>
            <a:ext cx="29464" cy="10287000"/>
          </a:xfrm>
          <a:prstGeom prst="rect">
            <a:avLst/>
          </a:prstGeom>
          <a:solidFill>
            <a:srgbClr val="4C9F38"/>
          </a:solidFill>
        </p:spPr>
      </p:sp>
      <p:grpSp>
        <p:nvGrpSpPr>
          <p:cNvPr id="3" name="Group 3"/>
          <p:cNvGrpSpPr/>
          <p:nvPr/>
        </p:nvGrpSpPr>
        <p:grpSpPr>
          <a:xfrm>
            <a:off x="9845424" y="0"/>
            <a:ext cx="380713" cy="38071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9F3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874888" y="3144752"/>
            <a:ext cx="380713" cy="380713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9F38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9845424" y="6349214"/>
            <a:ext cx="380713" cy="38071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C9F38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299063" y="1483053"/>
            <a:ext cx="8399099" cy="7319191"/>
            <a:chOff x="0" y="0"/>
            <a:chExt cx="6262370" cy="54571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62370" cy="5457190"/>
            </a:xfrm>
            <a:custGeom>
              <a:avLst/>
              <a:gdLst/>
              <a:ahLst/>
              <a:cxnLst/>
              <a:rect l="l" t="t" r="r" b="b"/>
              <a:pathLst>
                <a:path w="6262370" h="5457190">
                  <a:moveTo>
                    <a:pt x="5904230" y="0"/>
                  </a:moveTo>
                  <a:lnTo>
                    <a:pt x="4438650" y="0"/>
                  </a:lnTo>
                  <a:cubicBezTo>
                    <a:pt x="4240530" y="0"/>
                    <a:pt x="4080510" y="161290"/>
                    <a:pt x="4080510" y="358140"/>
                  </a:cubicBezTo>
                  <a:lnTo>
                    <a:pt x="4080510" y="1823720"/>
                  </a:lnTo>
                  <a:cubicBezTo>
                    <a:pt x="4080510" y="2021840"/>
                    <a:pt x="4241800" y="2181860"/>
                    <a:pt x="4438650" y="2181860"/>
                  </a:cubicBezTo>
                  <a:lnTo>
                    <a:pt x="5100320" y="2181860"/>
                  </a:lnTo>
                  <a:lnTo>
                    <a:pt x="5100320" y="2644140"/>
                  </a:lnTo>
                  <a:lnTo>
                    <a:pt x="1163320" y="2644140"/>
                  </a:lnTo>
                  <a:lnTo>
                    <a:pt x="1163320" y="2181860"/>
                  </a:lnTo>
                  <a:lnTo>
                    <a:pt x="1824990" y="2181860"/>
                  </a:lnTo>
                  <a:cubicBezTo>
                    <a:pt x="2023110" y="2181860"/>
                    <a:pt x="2183130" y="2020570"/>
                    <a:pt x="2183130" y="1823720"/>
                  </a:cubicBezTo>
                  <a:lnTo>
                    <a:pt x="2183130" y="358140"/>
                  </a:lnTo>
                  <a:cubicBezTo>
                    <a:pt x="2183130" y="160020"/>
                    <a:pt x="2021840" y="0"/>
                    <a:pt x="1824990" y="0"/>
                  </a:cubicBezTo>
                  <a:lnTo>
                    <a:pt x="358140" y="0"/>
                  </a:lnTo>
                  <a:cubicBezTo>
                    <a:pt x="161290" y="0"/>
                    <a:pt x="0" y="161290"/>
                    <a:pt x="0" y="358140"/>
                  </a:cubicBezTo>
                  <a:lnTo>
                    <a:pt x="0" y="1823720"/>
                  </a:lnTo>
                  <a:cubicBezTo>
                    <a:pt x="0" y="2021840"/>
                    <a:pt x="161290" y="2181860"/>
                    <a:pt x="358140" y="2181860"/>
                  </a:cubicBezTo>
                  <a:lnTo>
                    <a:pt x="1019810" y="2181860"/>
                  </a:lnTo>
                  <a:lnTo>
                    <a:pt x="1019810" y="2717800"/>
                  </a:lnTo>
                  <a:cubicBezTo>
                    <a:pt x="1019810" y="2757170"/>
                    <a:pt x="1051560" y="2788920"/>
                    <a:pt x="1090930" y="2788920"/>
                  </a:cubicBezTo>
                  <a:lnTo>
                    <a:pt x="3059430" y="2788920"/>
                  </a:lnTo>
                  <a:lnTo>
                    <a:pt x="3059430" y="3275330"/>
                  </a:lnTo>
                  <a:lnTo>
                    <a:pt x="2397760" y="3275330"/>
                  </a:lnTo>
                  <a:cubicBezTo>
                    <a:pt x="2199640" y="3275330"/>
                    <a:pt x="2039620" y="3436620"/>
                    <a:pt x="2039620" y="3633470"/>
                  </a:cubicBezTo>
                  <a:lnTo>
                    <a:pt x="2039620" y="5099050"/>
                  </a:lnTo>
                  <a:cubicBezTo>
                    <a:pt x="2039620" y="5297170"/>
                    <a:pt x="2200910" y="5457190"/>
                    <a:pt x="2397760" y="5457190"/>
                  </a:cubicBezTo>
                  <a:lnTo>
                    <a:pt x="3863340" y="5457190"/>
                  </a:lnTo>
                  <a:cubicBezTo>
                    <a:pt x="4061460" y="5457190"/>
                    <a:pt x="4221480" y="5295900"/>
                    <a:pt x="4221480" y="5099050"/>
                  </a:cubicBezTo>
                  <a:lnTo>
                    <a:pt x="4221480" y="3633470"/>
                  </a:lnTo>
                  <a:cubicBezTo>
                    <a:pt x="4221480" y="3435350"/>
                    <a:pt x="4060190" y="3275330"/>
                    <a:pt x="3863340" y="3275330"/>
                  </a:cubicBezTo>
                  <a:lnTo>
                    <a:pt x="3201670" y="3275330"/>
                  </a:lnTo>
                  <a:lnTo>
                    <a:pt x="3201670" y="2788920"/>
                  </a:lnTo>
                  <a:lnTo>
                    <a:pt x="5170170" y="2788920"/>
                  </a:lnTo>
                  <a:cubicBezTo>
                    <a:pt x="5209540" y="2788920"/>
                    <a:pt x="5241290" y="2757170"/>
                    <a:pt x="5241290" y="2717800"/>
                  </a:cubicBezTo>
                  <a:lnTo>
                    <a:pt x="5241290" y="2183130"/>
                  </a:lnTo>
                  <a:lnTo>
                    <a:pt x="5902960" y="2183130"/>
                  </a:lnTo>
                  <a:cubicBezTo>
                    <a:pt x="6101080" y="2183130"/>
                    <a:pt x="6261100" y="2021840"/>
                    <a:pt x="6261100" y="1824990"/>
                  </a:cubicBezTo>
                  <a:lnTo>
                    <a:pt x="6261100" y="358140"/>
                  </a:lnTo>
                  <a:cubicBezTo>
                    <a:pt x="6262370" y="161290"/>
                    <a:pt x="6102350" y="0"/>
                    <a:pt x="5904230" y="0"/>
                  </a:cubicBezTo>
                  <a:close/>
                </a:path>
              </a:pathLst>
            </a:custGeom>
            <a:solidFill>
              <a:srgbClr val="4C9F38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143509" y="115753"/>
              <a:ext cx="4235504" cy="4942882"/>
            </a:xfrm>
            <a:custGeom>
              <a:avLst/>
              <a:gdLst/>
              <a:ahLst/>
              <a:cxnLst/>
              <a:rect l="l" t="t" r="r" b="b"/>
              <a:pathLst>
                <a:path w="1894840" h="1896110">
                  <a:moveTo>
                    <a:pt x="0" y="1681480"/>
                  </a:moveTo>
                  <a:lnTo>
                    <a:pt x="0" y="214630"/>
                  </a:lnTo>
                  <a:cubicBezTo>
                    <a:pt x="0" y="96520"/>
                    <a:pt x="96520" y="0"/>
                    <a:pt x="214630" y="0"/>
                  </a:cubicBezTo>
                  <a:lnTo>
                    <a:pt x="1680210" y="0"/>
                  </a:lnTo>
                  <a:cubicBezTo>
                    <a:pt x="1798320" y="0"/>
                    <a:pt x="1894840" y="96520"/>
                    <a:pt x="1894840" y="214630"/>
                  </a:cubicBezTo>
                  <a:lnTo>
                    <a:pt x="1894840" y="1680210"/>
                  </a:lnTo>
                  <a:cubicBezTo>
                    <a:pt x="1894840" y="1798320"/>
                    <a:pt x="1798320" y="1894840"/>
                    <a:pt x="1680210" y="1894840"/>
                  </a:cubicBezTo>
                  <a:lnTo>
                    <a:pt x="214630" y="1894840"/>
                  </a:lnTo>
                  <a:cubicBezTo>
                    <a:pt x="96520" y="1896110"/>
                    <a:pt x="0" y="1799590"/>
                    <a:pt x="0" y="1681480"/>
                  </a:cubicBezTo>
                  <a:close/>
                </a:path>
              </a:pathLst>
            </a:custGeom>
            <a:blipFill>
              <a:blip r:embed="rId2"/>
              <a:stretch>
                <a:fillRect l="-9520" t="2629" r="55638" b="62656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1050865" y="1246064"/>
              <a:ext cx="4181947" cy="3934367"/>
            </a:xfrm>
            <a:custGeom>
              <a:avLst/>
              <a:gdLst/>
              <a:ahLst/>
              <a:cxnLst/>
              <a:rect l="l" t="t" r="r" b="b"/>
              <a:pathLst>
                <a:path w="1896110" h="1894840">
                  <a:moveTo>
                    <a:pt x="1896110" y="214630"/>
                  </a:moveTo>
                  <a:lnTo>
                    <a:pt x="1896110" y="1680210"/>
                  </a:lnTo>
                  <a:cubicBezTo>
                    <a:pt x="1896110" y="1798320"/>
                    <a:pt x="1799590" y="1894840"/>
                    <a:pt x="1681480" y="1894840"/>
                  </a:cubicBezTo>
                  <a:lnTo>
                    <a:pt x="214630" y="1894840"/>
                  </a:lnTo>
                  <a:cubicBezTo>
                    <a:pt x="96520" y="1894840"/>
                    <a:pt x="0" y="1798320"/>
                    <a:pt x="0" y="1680210"/>
                  </a:cubicBezTo>
                  <a:lnTo>
                    <a:pt x="0" y="214630"/>
                  </a:lnTo>
                  <a:cubicBezTo>
                    <a:pt x="0" y="96520"/>
                    <a:pt x="96520" y="0"/>
                    <a:pt x="214630" y="0"/>
                  </a:cubicBezTo>
                  <a:lnTo>
                    <a:pt x="1680210" y="0"/>
                  </a:lnTo>
                  <a:cubicBezTo>
                    <a:pt x="1799590" y="0"/>
                    <a:pt x="1896110" y="96520"/>
                    <a:pt x="1896110" y="214630"/>
                  </a:cubicBezTo>
                  <a:close/>
                </a:path>
              </a:pathLst>
            </a:custGeom>
            <a:blipFill>
              <a:blip r:embed="rId3"/>
              <a:stretch>
                <a:fillRect l="27292" t="62633" r="27292" b="2652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629938" y="0"/>
              <a:ext cx="4447862" cy="5301293"/>
            </a:xfrm>
            <a:custGeom>
              <a:avLst/>
              <a:gdLst/>
              <a:ahLst/>
              <a:cxnLst/>
              <a:rect l="l" t="t" r="r" b="b"/>
              <a:pathLst>
                <a:path w="1894840" h="1896110">
                  <a:moveTo>
                    <a:pt x="1894840" y="1681480"/>
                  </a:moveTo>
                  <a:cubicBezTo>
                    <a:pt x="1894840" y="1799590"/>
                    <a:pt x="1798320" y="1896110"/>
                    <a:pt x="1680210" y="1896110"/>
                  </a:cubicBezTo>
                  <a:lnTo>
                    <a:pt x="214630" y="1896110"/>
                  </a:lnTo>
                  <a:cubicBezTo>
                    <a:pt x="96520" y="1896110"/>
                    <a:pt x="0" y="1799590"/>
                    <a:pt x="0" y="1681480"/>
                  </a:cubicBezTo>
                  <a:lnTo>
                    <a:pt x="0" y="214630"/>
                  </a:lnTo>
                  <a:cubicBezTo>
                    <a:pt x="0" y="96520"/>
                    <a:pt x="96520" y="0"/>
                    <a:pt x="214630" y="0"/>
                  </a:cubicBezTo>
                  <a:lnTo>
                    <a:pt x="1680210" y="0"/>
                  </a:lnTo>
                  <a:cubicBezTo>
                    <a:pt x="1798320" y="0"/>
                    <a:pt x="1894840" y="96520"/>
                    <a:pt x="1894840" y="214630"/>
                  </a:cubicBezTo>
                  <a:lnTo>
                    <a:pt x="1894840" y="1681480"/>
                  </a:lnTo>
                  <a:close/>
                </a:path>
              </a:pathLst>
            </a:custGeom>
            <a:blipFill>
              <a:blip r:embed="rId4"/>
              <a:stretch>
                <a:fillRect l="59585" t="2629" r="-5573" b="62633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 rot="-5400000">
            <a:off x="5453620" y="4456936"/>
            <a:ext cx="7352186" cy="920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43"/>
              </a:lnSpc>
            </a:pPr>
            <a:r>
              <a:rPr lang="en-US" sz="5850">
                <a:solidFill>
                  <a:srgbClr val="192954"/>
                </a:solidFill>
                <a:latin typeface="Kollektif Bold"/>
              </a:rPr>
              <a:t>Cultivos hidropónicos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751831" y="304513"/>
            <a:ext cx="6930802" cy="9881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7"/>
              </a:lnSpc>
            </a:pPr>
            <a:r>
              <a:rPr lang="en-US" sz="2638" spc="131">
                <a:solidFill>
                  <a:srgbClr val="14110F"/>
                </a:solidFill>
                <a:latin typeface="Clear Sans Thin Bold"/>
              </a:rPr>
              <a:t>Reduce los costos de producción, permite conseguir mayor independencia ante los cambios climáticos,</a:t>
            </a:r>
          </a:p>
          <a:p>
            <a:pPr>
              <a:lnSpc>
                <a:spcPts val="3957"/>
              </a:lnSpc>
            </a:pPr>
            <a:endParaRPr lang="en-US" sz="2638" spc="131">
              <a:solidFill>
                <a:srgbClr val="14110F"/>
              </a:solidFill>
              <a:latin typeface="Clear Sans Thin Bold"/>
            </a:endParaRPr>
          </a:p>
          <a:p>
            <a:pPr>
              <a:lnSpc>
                <a:spcPts val="3957"/>
              </a:lnSpc>
            </a:pPr>
            <a:r>
              <a:rPr lang="en-US" sz="2638" spc="131">
                <a:solidFill>
                  <a:srgbClr val="14110F"/>
                </a:solidFill>
                <a:latin typeface="Clear Sans Thin Bold"/>
              </a:rPr>
              <a:t>Uso de menor espacio y capital para la producción.</a:t>
            </a:r>
          </a:p>
          <a:p>
            <a:pPr>
              <a:lnSpc>
                <a:spcPts val="3957"/>
              </a:lnSpc>
            </a:pPr>
            <a:endParaRPr lang="en-US" sz="2638" spc="131">
              <a:solidFill>
                <a:srgbClr val="14110F"/>
              </a:solidFill>
              <a:latin typeface="Clear Sans Thin Bold"/>
            </a:endParaRPr>
          </a:p>
          <a:p>
            <a:pPr>
              <a:lnSpc>
                <a:spcPts val="3957"/>
              </a:lnSpc>
            </a:pPr>
            <a:r>
              <a:rPr lang="en-US" sz="2638" spc="131">
                <a:solidFill>
                  <a:srgbClr val="14110F"/>
                </a:solidFill>
                <a:latin typeface="Clear Sans Thin Bold"/>
              </a:rPr>
              <a:t>Ahorro de agua,</a:t>
            </a:r>
          </a:p>
          <a:p>
            <a:pPr>
              <a:lnSpc>
                <a:spcPts val="3957"/>
              </a:lnSpc>
            </a:pPr>
            <a:endParaRPr lang="en-US" sz="2638" spc="131">
              <a:solidFill>
                <a:srgbClr val="14110F"/>
              </a:solidFill>
              <a:latin typeface="Clear Sans Thin Bold"/>
            </a:endParaRPr>
          </a:p>
          <a:p>
            <a:pPr>
              <a:lnSpc>
                <a:spcPts val="3957"/>
              </a:lnSpc>
            </a:pPr>
            <a:r>
              <a:rPr lang="en-US" sz="2638" spc="131">
                <a:solidFill>
                  <a:srgbClr val="14110F"/>
                </a:solidFill>
                <a:latin typeface="Clear Sans Thin Bold"/>
              </a:rPr>
              <a:t>Fertilizantes e insumos agrícolas,</a:t>
            </a:r>
          </a:p>
          <a:p>
            <a:pPr>
              <a:lnSpc>
                <a:spcPts val="3957"/>
              </a:lnSpc>
            </a:pPr>
            <a:endParaRPr lang="en-US" sz="2638" spc="131">
              <a:solidFill>
                <a:srgbClr val="14110F"/>
              </a:solidFill>
              <a:latin typeface="Clear Sans Thin Bold"/>
            </a:endParaRPr>
          </a:p>
          <a:p>
            <a:pPr>
              <a:lnSpc>
                <a:spcPts val="3957"/>
              </a:lnSpc>
            </a:pPr>
            <a:r>
              <a:rPr lang="en-US" sz="2638" spc="131">
                <a:solidFill>
                  <a:srgbClr val="14110F"/>
                </a:solidFill>
                <a:latin typeface="Clear Sans Thin Bold"/>
              </a:rPr>
              <a:t>Cultivos más higiénicos, </a:t>
            </a:r>
          </a:p>
          <a:p>
            <a:pPr>
              <a:lnSpc>
                <a:spcPts val="3957"/>
              </a:lnSpc>
            </a:pPr>
            <a:endParaRPr lang="en-US" sz="2638" spc="131">
              <a:solidFill>
                <a:srgbClr val="14110F"/>
              </a:solidFill>
              <a:latin typeface="Clear Sans Thin Bold"/>
            </a:endParaRPr>
          </a:p>
          <a:p>
            <a:pPr>
              <a:lnSpc>
                <a:spcPts val="3957"/>
              </a:lnSpc>
            </a:pPr>
            <a:r>
              <a:rPr lang="en-US" sz="2638" spc="131">
                <a:solidFill>
                  <a:srgbClr val="14110F"/>
                </a:solidFill>
                <a:latin typeface="Clear Sans Thin Bold"/>
              </a:rPr>
              <a:t>Calidad del producto, </a:t>
            </a:r>
          </a:p>
          <a:p>
            <a:pPr>
              <a:lnSpc>
                <a:spcPts val="3957"/>
              </a:lnSpc>
            </a:pPr>
            <a:endParaRPr lang="en-US" sz="2638" spc="131">
              <a:solidFill>
                <a:srgbClr val="14110F"/>
              </a:solidFill>
              <a:latin typeface="Clear Sans Thin Bold"/>
            </a:endParaRPr>
          </a:p>
          <a:p>
            <a:pPr>
              <a:lnSpc>
                <a:spcPts val="3957"/>
              </a:lnSpc>
            </a:pPr>
            <a:r>
              <a:rPr lang="en-US" sz="2638" spc="131">
                <a:solidFill>
                  <a:srgbClr val="14110F"/>
                </a:solidFill>
                <a:latin typeface="Clear Sans Thin Bold"/>
              </a:rPr>
              <a:t>Mayor número de plantas por metro cuadrado, </a:t>
            </a:r>
          </a:p>
          <a:p>
            <a:pPr>
              <a:lnSpc>
                <a:spcPts val="3957"/>
              </a:lnSpc>
            </a:pPr>
            <a:endParaRPr lang="en-US" sz="2638" spc="131">
              <a:solidFill>
                <a:srgbClr val="14110F"/>
              </a:solidFill>
              <a:latin typeface="Clear Sans Thin Bold"/>
            </a:endParaRPr>
          </a:p>
          <a:p>
            <a:pPr>
              <a:lnSpc>
                <a:spcPts val="3957"/>
              </a:lnSpc>
            </a:pPr>
            <a:r>
              <a:rPr lang="en-US" sz="2638" spc="131">
                <a:solidFill>
                  <a:srgbClr val="14110F"/>
                </a:solidFill>
                <a:latin typeface="Clear Sans Thin Bold"/>
              </a:rPr>
              <a:t>Se controla mejor la nutrición vegetal.</a:t>
            </a:r>
          </a:p>
          <a:p>
            <a:pPr>
              <a:lnSpc>
                <a:spcPts val="3957"/>
              </a:lnSpc>
            </a:pPr>
            <a:endParaRPr lang="en-US" sz="2638" spc="131">
              <a:solidFill>
                <a:srgbClr val="14110F"/>
              </a:solidFill>
              <a:latin typeface="Clear Sans Thin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9622901">
            <a:off x="266672" y="-3690338"/>
            <a:ext cx="20124627" cy="8950886"/>
            <a:chOff x="0" y="0"/>
            <a:chExt cx="31686624" cy="140933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686624" cy="14093346"/>
            </a:xfrm>
            <a:custGeom>
              <a:avLst/>
              <a:gdLst/>
              <a:ahLst/>
              <a:cxnLst/>
              <a:rect l="l" t="t" r="r" b="b"/>
              <a:pathLst>
                <a:path w="31686624" h="14093346">
                  <a:moveTo>
                    <a:pt x="0" y="0"/>
                  </a:moveTo>
                  <a:lnTo>
                    <a:pt x="31686624" y="0"/>
                  </a:lnTo>
                  <a:lnTo>
                    <a:pt x="31686624" y="14093346"/>
                  </a:lnTo>
                  <a:lnTo>
                    <a:pt x="0" y="14093346"/>
                  </a:lnTo>
                  <a:close/>
                </a:path>
              </a:pathLst>
            </a:custGeom>
            <a:solidFill>
              <a:srgbClr val="99B951"/>
            </a:solidFill>
          </p:spPr>
        </p:sp>
      </p:grpSp>
      <p:grpSp>
        <p:nvGrpSpPr>
          <p:cNvPr id="4" name="Group 4"/>
          <p:cNvGrpSpPr/>
          <p:nvPr/>
        </p:nvGrpSpPr>
        <p:grpSpPr>
          <a:xfrm rot="-9622901">
            <a:off x="-6479488" y="8462933"/>
            <a:ext cx="20124627" cy="8722700"/>
            <a:chOff x="0" y="0"/>
            <a:chExt cx="31686624" cy="137340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1686624" cy="13734062"/>
            </a:xfrm>
            <a:custGeom>
              <a:avLst/>
              <a:gdLst/>
              <a:ahLst/>
              <a:cxnLst/>
              <a:rect l="l" t="t" r="r" b="b"/>
              <a:pathLst>
                <a:path w="31686624" h="13734062">
                  <a:moveTo>
                    <a:pt x="0" y="0"/>
                  </a:moveTo>
                  <a:lnTo>
                    <a:pt x="31686624" y="0"/>
                  </a:lnTo>
                  <a:lnTo>
                    <a:pt x="31686624" y="13734062"/>
                  </a:lnTo>
                  <a:lnTo>
                    <a:pt x="0" y="13734062"/>
                  </a:lnTo>
                  <a:close/>
                </a:path>
              </a:pathLst>
            </a:custGeom>
            <a:solidFill>
              <a:srgbClr val="19295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189964" y="2668992"/>
            <a:ext cx="862338" cy="862338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3189964" y="3816895"/>
            <a:ext cx="3473731" cy="4006316"/>
            <a:chOff x="0" y="0"/>
            <a:chExt cx="4631641" cy="5341755"/>
          </a:xfrm>
        </p:grpSpPr>
        <p:sp>
          <p:nvSpPr>
            <p:cNvPr id="9" name="TextBox 9"/>
            <p:cNvSpPr txBox="1"/>
            <p:nvPr/>
          </p:nvSpPr>
          <p:spPr>
            <a:xfrm>
              <a:off x="0" y="-104775"/>
              <a:ext cx="4631641" cy="565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817"/>
                </a:lnSpc>
              </a:pPr>
              <a:r>
                <a:rPr lang="en-US" sz="2300" spc="101">
                  <a:solidFill>
                    <a:srgbClr val="192954"/>
                  </a:solidFill>
                  <a:latin typeface="Aileron Heavy Bold"/>
                </a:rPr>
                <a:t>OBJETIVO GENERAL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548775"/>
              <a:ext cx="3880901" cy="45535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21003" lvl="1" indent="-210502">
                <a:lnSpc>
                  <a:spcPts val="272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1949">
                  <a:solidFill>
                    <a:srgbClr val="192954"/>
                  </a:solidFill>
                  <a:latin typeface="Aileron Regular"/>
                </a:rPr>
                <a:t>Evaluar soluciones nutritivas para sistemas aeropónicos en cultivos de lechuga (</a:t>
              </a:r>
              <a:r>
                <a:rPr lang="en-US" sz="1949">
                  <a:solidFill>
                    <a:srgbClr val="192954"/>
                  </a:solidFill>
                  <a:latin typeface="Aileron Regular Italics"/>
                </a:rPr>
                <a:t>Lactuca sativa L.</a:t>
              </a:r>
              <a:r>
                <a:rPr lang="en-US" sz="1949">
                  <a:solidFill>
                    <a:srgbClr val="192954"/>
                  </a:solidFill>
                  <a:latin typeface="Aileron Regular"/>
                </a:rPr>
                <a:t>) y acelga (</a:t>
              </a:r>
              <a:r>
                <a:rPr lang="en-US" sz="1949">
                  <a:solidFill>
                    <a:srgbClr val="192954"/>
                  </a:solidFill>
                  <a:latin typeface="Aileron Regular Italics"/>
                </a:rPr>
                <a:t>Beta vulgaris var. Cicla</a:t>
              </a:r>
              <a:r>
                <a:rPr lang="en-US" sz="1949">
                  <a:solidFill>
                    <a:srgbClr val="192954"/>
                  </a:solidFill>
                  <a:latin typeface="Aileron Regular"/>
                </a:rPr>
                <a:t>) para agricultura urbana.</a:t>
              </a:r>
            </a:p>
            <a:p>
              <a:pPr>
                <a:lnSpc>
                  <a:spcPts val="2729"/>
                </a:lnSpc>
                <a:spcBef>
                  <a:spcPct val="0"/>
                </a:spcBef>
              </a:pPr>
              <a:endParaRPr lang="en-US" sz="1949">
                <a:solidFill>
                  <a:srgbClr val="192954"/>
                </a:solidFill>
                <a:latin typeface="Aileron Regular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354519" y="5337662"/>
            <a:ext cx="4065126" cy="4267777"/>
            <a:chOff x="0" y="0"/>
            <a:chExt cx="5420168" cy="569037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04775"/>
              <a:ext cx="5420168" cy="565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817"/>
                </a:lnSpc>
              </a:pPr>
              <a:r>
                <a:rPr lang="en-US" sz="2300" spc="101">
                  <a:solidFill>
                    <a:srgbClr val="192954"/>
                  </a:solidFill>
                  <a:latin typeface="Aileron Heavy Bold"/>
                </a:rPr>
                <a:t>OBJETIVOS ESPECÍFICOS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548775"/>
              <a:ext cx="4541615" cy="5010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21005" lvl="1" indent="-210503">
                <a:lnSpc>
                  <a:spcPts val="273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1950">
                  <a:solidFill>
                    <a:srgbClr val="192954"/>
                  </a:solidFill>
                  <a:latin typeface="Aileron Regular"/>
                </a:rPr>
                <a:t>Evaluar la viabilidad del sistema aeropónico propuesto para la producción de cultivos de hoja. </a:t>
              </a:r>
            </a:p>
            <a:p>
              <a:pPr marL="421005" lvl="1" indent="-210503">
                <a:lnSpc>
                  <a:spcPts val="2730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1950">
                  <a:solidFill>
                    <a:srgbClr val="192954"/>
                  </a:solidFill>
                  <a:latin typeface="Aileron Regular"/>
                </a:rPr>
                <a:t>Establecer el mejor tratamiento para las dos especies hortícolas en un sistema de producción hidropónico. </a:t>
              </a:r>
            </a:p>
            <a:p>
              <a:pPr>
                <a:lnSpc>
                  <a:spcPts val="2730"/>
                </a:lnSpc>
                <a:spcBef>
                  <a:spcPct val="0"/>
                </a:spcBef>
              </a:pPr>
              <a:endParaRPr lang="en-US" sz="1950">
                <a:solidFill>
                  <a:srgbClr val="192954"/>
                </a:solidFill>
                <a:latin typeface="Aileron Regular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1642278" y="6936794"/>
            <a:ext cx="3691511" cy="2741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21005" lvl="1" indent="-210503">
              <a:lnSpc>
                <a:spcPts val="2730"/>
              </a:lnSpc>
              <a:spcBef>
                <a:spcPct val="0"/>
              </a:spcBef>
              <a:buFont typeface="Arial"/>
              <a:buChar char="•"/>
            </a:pPr>
            <a:r>
              <a:rPr lang="en-US" sz="1950" dirty="0" err="1">
                <a:solidFill>
                  <a:srgbClr val="192954"/>
                </a:solidFill>
                <a:latin typeface="Aileron Regular"/>
              </a:rPr>
              <a:t>Identificar</a:t>
            </a:r>
            <a:r>
              <a:rPr lang="en-US" sz="1950" dirty="0">
                <a:solidFill>
                  <a:srgbClr val="192954"/>
                </a:solidFill>
                <a:latin typeface="Aileron Regular"/>
              </a:rPr>
              <a:t> la </a:t>
            </a:r>
            <a:r>
              <a:rPr lang="en-US" sz="1950" dirty="0" err="1">
                <a:solidFill>
                  <a:srgbClr val="192954"/>
                </a:solidFill>
                <a:latin typeface="Aileron Regular"/>
              </a:rPr>
              <a:t>solución</a:t>
            </a:r>
            <a:r>
              <a:rPr lang="en-US" sz="1950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1950" dirty="0" err="1">
                <a:solidFill>
                  <a:srgbClr val="192954"/>
                </a:solidFill>
                <a:latin typeface="Aileron Regular"/>
              </a:rPr>
              <a:t>nutritiva</a:t>
            </a:r>
            <a:r>
              <a:rPr lang="en-US" sz="1950" dirty="0">
                <a:solidFill>
                  <a:srgbClr val="192954"/>
                </a:solidFill>
                <a:latin typeface="Aileron Regular"/>
              </a:rPr>
              <a:t> con la </a:t>
            </a:r>
            <a:r>
              <a:rPr lang="en-US" sz="1950" dirty="0" err="1">
                <a:solidFill>
                  <a:srgbClr val="192954"/>
                </a:solidFill>
                <a:latin typeface="Aileron Regular"/>
              </a:rPr>
              <a:t>cual</a:t>
            </a:r>
            <a:r>
              <a:rPr lang="en-US" sz="1950" dirty="0">
                <a:solidFill>
                  <a:srgbClr val="192954"/>
                </a:solidFill>
                <a:latin typeface="Aileron Regular"/>
              </a:rPr>
              <a:t> se </a:t>
            </a:r>
            <a:r>
              <a:rPr lang="en-US" sz="1950" dirty="0" err="1">
                <a:solidFill>
                  <a:srgbClr val="192954"/>
                </a:solidFill>
                <a:latin typeface="Aileron Regular"/>
              </a:rPr>
              <a:t>obtenga</a:t>
            </a:r>
            <a:r>
              <a:rPr lang="en-US" sz="1950" dirty="0">
                <a:solidFill>
                  <a:srgbClr val="192954"/>
                </a:solidFill>
                <a:latin typeface="Aileron Regular"/>
              </a:rPr>
              <a:t> la mayor </a:t>
            </a:r>
            <a:r>
              <a:rPr lang="en-US" sz="1950" dirty="0" err="1">
                <a:solidFill>
                  <a:srgbClr val="192954"/>
                </a:solidFill>
                <a:latin typeface="Aileron Regular"/>
              </a:rPr>
              <a:t>producción</a:t>
            </a:r>
            <a:r>
              <a:rPr lang="en-US" sz="1950" dirty="0">
                <a:solidFill>
                  <a:srgbClr val="192954"/>
                </a:solidFill>
                <a:latin typeface="Aileron Regular"/>
              </a:rPr>
              <a:t> de </a:t>
            </a:r>
            <a:r>
              <a:rPr lang="en-US" sz="1950" dirty="0" err="1">
                <a:solidFill>
                  <a:srgbClr val="192954"/>
                </a:solidFill>
                <a:latin typeface="Aileron Regular"/>
              </a:rPr>
              <a:t>hortalizas</a:t>
            </a:r>
            <a:r>
              <a:rPr lang="en-US" sz="1950" dirty="0">
                <a:solidFill>
                  <a:srgbClr val="192954"/>
                </a:solidFill>
                <a:latin typeface="Aileron Regular"/>
              </a:rPr>
              <a:t>.</a:t>
            </a:r>
          </a:p>
          <a:p>
            <a:pPr marL="421005" lvl="1" indent="-210503">
              <a:lnSpc>
                <a:spcPts val="2730"/>
              </a:lnSpc>
              <a:spcBef>
                <a:spcPct val="0"/>
              </a:spcBef>
              <a:buFont typeface="Arial"/>
              <a:buChar char="•"/>
            </a:pPr>
            <a:r>
              <a:rPr lang="en-US" sz="1950" dirty="0" err="1">
                <a:solidFill>
                  <a:srgbClr val="192954"/>
                </a:solidFill>
                <a:latin typeface="Aileron Regular"/>
              </a:rPr>
              <a:t>Determinar</a:t>
            </a:r>
            <a:r>
              <a:rPr lang="en-US" sz="1950" dirty="0">
                <a:solidFill>
                  <a:srgbClr val="192954"/>
                </a:solidFill>
                <a:latin typeface="Aileron Regular"/>
              </a:rPr>
              <a:t> el </a:t>
            </a:r>
            <a:r>
              <a:rPr lang="en-US" sz="1950" dirty="0" err="1">
                <a:solidFill>
                  <a:srgbClr val="192954"/>
                </a:solidFill>
                <a:latin typeface="Aileron Regular"/>
              </a:rPr>
              <a:t>costo</a:t>
            </a:r>
            <a:r>
              <a:rPr lang="en-US" sz="1950" dirty="0">
                <a:solidFill>
                  <a:srgbClr val="192954"/>
                </a:solidFill>
                <a:latin typeface="Aileron Regular"/>
              </a:rPr>
              <a:t> – </a:t>
            </a:r>
            <a:r>
              <a:rPr lang="en-US" sz="1950" dirty="0" err="1">
                <a:solidFill>
                  <a:srgbClr val="192954"/>
                </a:solidFill>
                <a:latin typeface="Aileron Regular"/>
              </a:rPr>
              <a:t>beneficio</a:t>
            </a:r>
            <a:r>
              <a:rPr lang="en-US" sz="1950" dirty="0">
                <a:solidFill>
                  <a:srgbClr val="192954"/>
                </a:solidFill>
                <a:latin typeface="Aileron Regular"/>
              </a:rPr>
              <a:t> de </a:t>
            </a:r>
            <a:r>
              <a:rPr lang="en-US" sz="1950" dirty="0" err="1">
                <a:solidFill>
                  <a:srgbClr val="192954"/>
                </a:solidFill>
                <a:latin typeface="Aileron Regular"/>
              </a:rPr>
              <a:t>los</a:t>
            </a:r>
            <a:r>
              <a:rPr lang="en-US" sz="1950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1950" dirty="0" err="1">
                <a:solidFill>
                  <a:srgbClr val="192954"/>
                </a:solidFill>
                <a:latin typeface="Aileron Regular"/>
              </a:rPr>
              <a:t>tratamientos</a:t>
            </a:r>
            <a:r>
              <a:rPr lang="en-US" sz="1950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1950" dirty="0" err="1">
                <a:solidFill>
                  <a:srgbClr val="192954"/>
                </a:solidFill>
                <a:latin typeface="Aileron Regular"/>
              </a:rPr>
              <a:t>evaluados</a:t>
            </a:r>
            <a:r>
              <a:rPr lang="en-US" sz="1950" dirty="0">
                <a:solidFill>
                  <a:srgbClr val="192954"/>
                </a:solidFill>
                <a:latin typeface="Aileron Regular"/>
              </a:rPr>
              <a:t>.</a:t>
            </a:r>
          </a:p>
          <a:p>
            <a:pPr>
              <a:lnSpc>
                <a:spcPts val="2730"/>
              </a:lnSpc>
              <a:spcBef>
                <a:spcPct val="0"/>
              </a:spcBef>
            </a:pPr>
            <a:endParaRPr lang="en-US" sz="1950" dirty="0">
              <a:solidFill>
                <a:srgbClr val="192954"/>
              </a:solidFill>
              <a:latin typeface="Aileron Regular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981209" y="1180281"/>
            <a:ext cx="7278091" cy="874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880"/>
              </a:lnSpc>
            </a:pPr>
            <a:r>
              <a:rPr lang="en-US" sz="5600" dirty="0">
                <a:solidFill>
                  <a:srgbClr val="192954"/>
                </a:solidFill>
                <a:latin typeface="Kollektif Bold"/>
              </a:rPr>
              <a:t>OBJETIVOS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3189964" y="2668992"/>
            <a:ext cx="950066" cy="950066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19486A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7354519" y="4193434"/>
            <a:ext cx="950066" cy="950066"/>
            <a:chOff x="0" y="0"/>
            <a:chExt cx="1266755" cy="1266755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266755" cy="1266755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C5192D"/>
              </a:solidFill>
            </p:spPr>
          </p:sp>
        </p:grpSp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85426" y="351220"/>
              <a:ext cx="695904" cy="564315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>
            <a:off x="11642278" y="5679546"/>
            <a:ext cx="950066" cy="950066"/>
            <a:chOff x="0" y="0"/>
            <a:chExt cx="1266755" cy="1266755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1266755" cy="1266755"/>
              <a:chOff x="0" y="0"/>
              <a:chExt cx="6350000" cy="635000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3F7E44"/>
              </a:solidFill>
            </p:spPr>
          </p:sp>
        </p:grpSp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85426" y="351220"/>
              <a:ext cx="695904" cy="564315"/>
            </a:xfrm>
            <a:prstGeom prst="rect">
              <a:avLst/>
            </a:prstGeom>
          </p:spPr>
        </p:pic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72703" y="2551731"/>
            <a:ext cx="1184588" cy="1184588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6"/>
          <a:srcRect t="11000" b="22500"/>
          <a:stretch/>
        </p:blipFill>
        <p:spPr>
          <a:xfrm>
            <a:off x="13956328" y="2096185"/>
            <a:ext cx="2905398" cy="41944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94156" y="9121692"/>
            <a:ext cx="2657176" cy="733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C:\Users\DELL\Desktop\MAPA TESIS\Mapa tesis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6" r="3158"/>
          <a:stretch/>
        </p:blipFill>
        <p:spPr bwMode="auto">
          <a:xfrm>
            <a:off x="5936820" y="1128045"/>
            <a:ext cx="10938213" cy="7825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459600" y="764011"/>
            <a:ext cx="3799700" cy="37997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 rot="-8100000">
            <a:off x="-7541936" y="7467009"/>
            <a:ext cx="21119189" cy="5215297"/>
            <a:chOff x="0" y="0"/>
            <a:chExt cx="33252581" cy="82115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3252581" cy="8211588"/>
            </a:xfrm>
            <a:custGeom>
              <a:avLst/>
              <a:gdLst/>
              <a:ahLst/>
              <a:cxnLst/>
              <a:rect l="l" t="t" r="r" b="b"/>
              <a:pathLst>
                <a:path w="33252581" h="8211588">
                  <a:moveTo>
                    <a:pt x="0" y="0"/>
                  </a:moveTo>
                  <a:lnTo>
                    <a:pt x="33252581" y="0"/>
                  </a:lnTo>
                  <a:lnTo>
                    <a:pt x="33252581" y="8211588"/>
                  </a:lnTo>
                  <a:lnTo>
                    <a:pt x="0" y="8211588"/>
                  </a:lnTo>
                  <a:close/>
                </a:path>
              </a:pathLst>
            </a:custGeom>
            <a:solidFill>
              <a:srgbClr val="F1EFE1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1240988"/>
            <a:ext cx="4270535" cy="3916807"/>
            <a:chOff x="0" y="0"/>
            <a:chExt cx="5694047" cy="5222410"/>
          </a:xfrm>
        </p:grpSpPr>
        <p:sp>
          <p:nvSpPr>
            <p:cNvPr id="7" name="TextBox 7"/>
            <p:cNvSpPr txBox="1"/>
            <p:nvPr/>
          </p:nvSpPr>
          <p:spPr>
            <a:xfrm>
              <a:off x="0" y="2270718"/>
              <a:ext cx="5694047" cy="27745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31799" lvl="1" indent="-215899">
                <a:lnSpc>
                  <a:spcPts val="2799"/>
                </a:lnSpc>
                <a:buFont typeface="Arial"/>
                <a:buChar char="•"/>
              </a:pPr>
              <a:r>
                <a:rPr lang="en-US" sz="1999">
                  <a:solidFill>
                    <a:srgbClr val="192954"/>
                  </a:solidFill>
                  <a:latin typeface="Aileron Regular"/>
                </a:rPr>
                <a:t>Provincia: Santo Domingo de los Tsáchilas </a:t>
              </a:r>
            </a:p>
            <a:p>
              <a:pPr marL="431799" lvl="1" indent="-215899">
                <a:lnSpc>
                  <a:spcPts val="2799"/>
                </a:lnSpc>
                <a:buFont typeface="Arial"/>
                <a:buChar char="•"/>
              </a:pPr>
              <a:r>
                <a:rPr lang="en-US" sz="1999">
                  <a:solidFill>
                    <a:srgbClr val="192954"/>
                  </a:solidFill>
                  <a:latin typeface="Aileron Regular"/>
                </a:rPr>
                <a:t>Cantón: Santo Domingo </a:t>
              </a:r>
            </a:p>
            <a:p>
              <a:pPr marL="431799" lvl="1" indent="-215899">
                <a:lnSpc>
                  <a:spcPts val="2799"/>
                </a:lnSpc>
                <a:buFont typeface="Arial"/>
                <a:buChar char="•"/>
              </a:pPr>
              <a:r>
                <a:rPr lang="en-US" sz="1999">
                  <a:solidFill>
                    <a:srgbClr val="192954"/>
                  </a:solidFill>
                  <a:latin typeface="Aileron Regular"/>
                </a:rPr>
                <a:t>Parroquia: Santo Domingo</a:t>
              </a:r>
            </a:p>
            <a:p>
              <a:pPr>
                <a:lnSpc>
                  <a:spcPts val="2799"/>
                </a:lnSpc>
              </a:pPr>
              <a:endParaRPr lang="en-US" sz="1999">
                <a:solidFill>
                  <a:srgbClr val="192954"/>
                </a:solidFill>
                <a:latin typeface="Aileron Regular"/>
              </a:endParaRPr>
            </a:p>
            <a:p>
              <a:pPr>
                <a:lnSpc>
                  <a:spcPts val="2799"/>
                </a:lnSpc>
              </a:pPr>
              <a:endParaRPr lang="en-US" sz="1999">
                <a:solidFill>
                  <a:srgbClr val="192954"/>
                </a:solidFill>
                <a:latin typeface="Aileron Regular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5035769" cy="1814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35"/>
                </a:lnSpc>
              </a:pPr>
              <a:r>
                <a:rPr lang="en-US" sz="4700">
                  <a:solidFill>
                    <a:srgbClr val="192954"/>
                  </a:solidFill>
                  <a:latin typeface="Kollektif Bold"/>
                </a:rPr>
                <a:t>MATERIALES Y MÉTODOS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8700" y="4697602"/>
            <a:ext cx="4667410" cy="3919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 dirty="0" err="1">
                <a:solidFill>
                  <a:srgbClr val="192954"/>
                </a:solidFill>
                <a:latin typeface="Aileron Regular Bold"/>
              </a:rPr>
              <a:t>Ubicación</a:t>
            </a:r>
            <a:r>
              <a:rPr lang="en-US" sz="1999" dirty="0">
                <a:solidFill>
                  <a:srgbClr val="192954"/>
                </a:solidFill>
                <a:latin typeface="Aileron Regular Bold"/>
              </a:rPr>
              <a:t> </a:t>
            </a:r>
            <a:r>
              <a:rPr lang="en-US" sz="1999" dirty="0" err="1">
                <a:solidFill>
                  <a:srgbClr val="192954"/>
                </a:solidFill>
                <a:latin typeface="Aileron Regular Bold"/>
              </a:rPr>
              <a:t>ecológica</a:t>
            </a:r>
            <a:endParaRPr lang="en-US" sz="1999" dirty="0">
              <a:solidFill>
                <a:srgbClr val="192954"/>
              </a:solidFill>
              <a:latin typeface="Aileron Regular Bold"/>
            </a:endParaRP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192954"/>
                </a:solidFill>
                <a:latin typeface="Aileron Regular"/>
              </a:rPr>
              <a:t>Zona de </a:t>
            </a:r>
            <a:r>
              <a:rPr lang="en-US" sz="1999" dirty="0" err="1">
                <a:solidFill>
                  <a:srgbClr val="192954"/>
                </a:solidFill>
                <a:latin typeface="Aileron Regular"/>
              </a:rPr>
              <a:t>vida</a:t>
            </a:r>
            <a:r>
              <a:rPr lang="en-US" sz="1999" dirty="0">
                <a:solidFill>
                  <a:srgbClr val="192954"/>
                </a:solidFill>
                <a:latin typeface="Aileron Regular"/>
              </a:rPr>
              <a:t> : De </a:t>
            </a:r>
            <a:r>
              <a:rPr lang="en-US" sz="1999" dirty="0" err="1">
                <a:solidFill>
                  <a:srgbClr val="192954"/>
                </a:solidFill>
                <a:latin typeface="Aileron Regular"/>
              </a:rPr>
              <a:t>acuerdo</a:t>
            </a:r>
            <a:r>
              <a:rPr lang="en-US" sz="1999" dirty="0">
                <a:solidFill>
                  <a:srgbClr val="192954"/>
                </a:solidFill>
                <a:latin typeface="Aileron Regular"/>
              </a:rPr>
              <a:t> a la </a:t>
            </a:r>
            <a:r>
              <a:rPr lang="en-US" sz="1999" dirty="0" err="1">
                <a:solidFill>
                  <a:srgbClr val="192954"/>
                </a:solidFill>
                <a:latin typeface="Aileron Regular"/>
              </a:rPr>
              <a:t>clasificación</a:t>
            </a:r>
            <a:r>
              <a:rPr lang="en-US" sz="1999" dirty="0">
                <a:solidFill>
                  <a:srgbClr val="192954"/>
                </a:solidFill>
                <a:latin typeface="Aileron Regular"/>
              </a:rPr>
              <a:t> de zonas de </a:t>
            </a:r>
            <a:r>
              <a:rPr lang="en-US" sz="1999" dirty="0" err="1">
                <a:solidFill>
                  <a:srgbClr val="192954"/>
                </a:solidFill>
                <a:latin typeface="Aileron Regular"/>
              </a:rPr>
              <a:t>vida</a:t>
            </a:r>
            <a:r>
              <a:rPr lang="en-US" sz="1999" dirty="0">
                <a:solidFill>
                  <a:srgbClr val="192954"/>
                </a:solidFill>
                <a:latin typeface="Aileron Regular"/>
              </a:rPr>
              <a:t> de </a:t>
            </a:r>
            <a:r>
              <a:rPr lang="en-US" sz="1999" dirty="0" err="1">
                <a:solidFill>
                  <a:srgbClr val="192954"/>
                </a:solidFill>
                <a:latin typeface="Aileron Regular"/>
              </a:rPr>
              <a:t>Holdridge</a:t>
            </a:r>
            <a:r>
              <a:rPr lang="en-US" sz="1999" dirty="0">
                <a:solidFill>
                  <a:srgbClr val="192954"/>
                </a:solidFill>
                <a:latin typeface="Aileron Regular"/>
              </a:rPr>
              <a:t> (1982), la zona </a:t>
            </a:r>
            <a:r>
              <a:rPr lang="en-US" sz="1999" dirty="0" err="1">
                <a:solidFill>
                  <a:srgbClr val="192954"/>
                </a:solidFill>
                <a:latin typeface="Aileron Regular"/>
              </a:rPr>
              <a:t>es</a:t>
            </a:r>
            <a:r>
              <a:rPr lang="en-US" sz="1999" dirty="0">
                <a:solidFill>
                  <a:srgbClr val="192954"/>
                </a:solidFill>
                <a:latin typeface="Aileron Regular"/>
              </a:rPr>
              <a:t> parte del </a:t>
            </a:r>
            <a:r>
              <a:rPr lang="en-US" sz="1999" dirty="0" err="1">
                <a:solidFill>
                  <a:srgbClr val="192954"/>
                </a:solidFill>
                <a:latin typeface="Aileron Regular"/>
              </a:rPr>
              <a:t>bosque</a:t>
            </a:r>
            <a:r>
              <a:rPr lang="en-US" sz="199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1999" dirty="0" err="1">
                <a:solidFill>
                  <a:srgbClr val="192954"/>
                </a:solidFill>
                <a:latin typeface="Aileron Regular"/>
              </a:rPr>
              <a:t>húmedo</a:t>
            </a:r>
            <a:r>
              <a:rPr lang="en-US" sz="1999" dirty="0">
                <a:solidFill>
                  <a:srgbClr val="192954"/>
                </a:solidFill>
                <a:latin typeface="Aileron Regular"/>
              </a:rPr>
              <a:t> tropical (</a:t>
            </a:r>
            <a:r>
              <a:rPr lang="en-US" sz="1999" dirty="0" err="1">
                <a:solidFill>
                  <a:srgbClr val="192954"/>
                </a:solidFill>
                <a:latin typeface="Aileron Regular"/>
              </a:rPr>
              <a:t>bh</a:t>
            </a:r>
            <a:r>
              <a:rPr lang="en-US" sz="1999" dirty="0">
                <a:solidFill>
                  <a:srgbClr val="192954"/>
                </a:solidFill>
                <a:latin typeface="Aileron Regular"/>
              </a:rPr>
              <a:t> – T).</a:t>
            </a: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 dirty="0" err="1">
                <a:solidFill>
                  <a:srgbClr val="192954"/>
                </a:solidFill>
                <a:latin typeface="Aileron Regular"/>
              </a:rPr>
              <a:t>Altitud</a:t>
            </a:r>
            <a:r>
              <a:rPr lang="en-US" sz="1999" dirty="0">
                <a:solidFill>
                  <a:srgbClr val="192954"/>
                </a:solidFill>
                <a:latin typeface="Aileron Regular"/>
              </a:rPr>
              <a:t>       : 625 </a:t>
            </a:r>
            <a:r>
              <a:rPr lang="en-US" sz="1999" dirty="0" err="1">
                <a:solidFill>
                  <a:srgbClr val="192954"/>
                </a:solidFill>
                <a:latin typeface="Aileron Regular"/>
              </a:rPr>
              <a:t>msnm</a:t>
            </a:r>
            <a:endParaRPr lang="en-US" sz="1999" dirty="0">
              <a:solidFill>
                <a:srgbClr val="192954"/>
              </a:solidFill>
              <a:latin typeface="Aileron Regular"/>
            </a:endParaRP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 dirty="0" err="1">
                <a:solidFill>
                  <a:srgbClr val="192954"/>
                </a:solidFill>
                <a:latin typeface="Aileron Regular"/>
              </a:rPr>
              <a:t>Temperatura</a:t>
            </a:r>
            <a:r>
              <a:rPr lang="en-US" sz="1999" dirty="0">
                <a:solidFill>
                  <a:srgbClr val="192954"/>
                </a:solidFill>
                <a:latin typeface="Aileron Regular"/>
              </a:rPr>
              <a:t> : </a:t>
            </a:r>
            <a:r>
              <a:rPr lang="en-US" sz="1999" dirty="0" smtClean="0">
                <a:solidFill>
                  <a:srgbClr val="192954"/>
                </a:solidFill>
                <a:latin typeface="Aileron Regular"/>
              </a:rPr>
              <a:t>25 °C</a:t>
            </a:r>
            <a:endParaRPr lang="en-US" sz="1999" dirty="0">
              <a:solidFill>
                <a:srgbClr val="192954"/>
              </a:solidFill>
              <a:latin typeface="Aileron Regular"/>
            </a:endParaRP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 dirty="0" err="1">
                <a:solidFill>
                  <a:srgbClr val="192954"/>
                </a:solidFill>
                <a:latin typeface="Aileron Regular"/>
              </a:rPr>
              <a:t>Precipitación</a:t>
            </a:r>
            <a:r>
              <a:rPr lang="en-US" sz="1999" dirty="0">
                <a:solidFill>
                  <a:srgbClr val="192954"/>
                </a:solidFill>
                <a:latin typeface="Aileron Regular"/>
              </a:rPr>
              <a:t> : </a:t>
            </a:r>
            <a:r>
              <a:rPr lang="en-US" sz="1999" dirty="0" smtClean="0">
                <a:solidFill>
                  <a:srgbClr val="192954"/>
                </a:solidFill>
                <a:latin typeface="Aileron Regular"/>
              </a:rPr>
              <a:t>3150 mm</a:t>
            </a:r>
            <a:endParaRPr lang="en-US" sz="1999" dirty="0">
              <a:solidFill>
                <a:srgbClr val="192954"/>
              </a:solidFill>
              <a:latin typeface="Aileron Regular"/>
            </a:endParaRP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 dirty="0" err="1">
                <a:solidFill>
                  <a:srgbClr val="192954"/>
                </a:solidFill>
                <a:latin typeface="Aileron Regular"/>
              </a:rPr>
              <a:t>Humedad</a:t>
            </a:r>
            <a:r>
              <a:rPr lang="en-US" sz="1999" dirty="0">
                <a:solidFill>
                  <a:srgbClr val="192954"/>
                </a:solidFill>
                <a:latin typeface="Aileron Regular"/>
              </a:rPr>
              <a:t> </a:t>
            </a:r>
            <a:r>
              <a:rPr lang="en-US" sz="1999" dirty="0" err="1">
                <a:solidFill>
                  <a:srgbClr val="192954"/>
                </a:solidFill>
                <a:latin typeface="Aileron Regular"/>
              </a:rPr>
              <a:t>relativa</a:t>
            </a:r>
            <a:r>
              <a:rPr lang="en-US" sz="1999" dirty="0">
                <a:solidFill>
                  <a:srgbClr val="192954"/>
                </a:solidFill>
                <a:latin typeface="Aileron Regular"/>
              </a:rPr>
              <a:t> : 89%</a:t>
            </a:r>
          </a:p>
          <a:p>
            <a:pPr>
              <a:lnSpc>
                <a:spcPts val="2799"/>
              </a:lnSpc>
            </a:pPr>
            <a:endParaRPr lang="en-US" sz="1999" dirty="0">
              <a:solidFill>
                <a:srgbClr val="192954"/>
              </a:solidFill>
              <a:latin typeface="Aileron Regular"/>
            </a:endParaRPr>
          </a:p>
          <a:p>
            <a:pPr>
              <a:lnSpc>
                <a:spcPts val="2799"/>
              </a:lnSpc>
            </a:pPr>
            <a:endParaRPr lang="en-US" sz="1999" dirty="0">
              <a:solidFill>
                <a:srgbClr val="192954"/>
              </a:solidFill>
              <a:latin typeface="Aileron Regula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8196580"/>
            <a:ext cx="4270535" cy="212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9"/>
              </a:lnSpc>
            </a:pPr>
            <a:r>
              <a:rPr lang="en-US" sz="1999" dirty="0" err="1">
                <a:solidFill>
                  <a:srgbClr val="192954"/>
                </a:solidFill>
                <a:latin typeface="Aileron Regular Bold"/>
              </a:rPr>
              <a:t>Coordenadas</a:t>
            </a:r>
            <a:r>
              <a:rPr lang="en-US" sz="1999" dirty="0">
                <a:solidFill>
                  <a:srgbClr val="192954"/>
                </a:solidFill>
                <a:latin typeface="Aileron Regular Bold"/>
              </a:rPr>
              <a:t> UTM: </a:t>
            </a: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2050" dirty="0">
                <a:solidFill>
                  <a:srgbClr val="192954"/>
                </a:solidFill>
                <a:latin typeface="Arimo"/>
              </a:rPr>
              <a:t>700123,5 </a:t>
            </a:r>
            <a:r>
              <a:rPr lang="en-US" sz="2050" dirty="0" err="1">
                <a:solidFill>
                  <a:srgbClr val="192954"/>
                </a:solidFill>
                <a:latin typeface="Arimo"/>
              </a:rPr>
              <a:t>mE</a:t>
            </a:r>
            <a:endParaRPr lang="en-US" sz="2050" dirty="0">
              <a:solidFill>
                <a:srgbClr val="192954"/>
              </a:solidFill>
              <a:latin typeface="Arimo"/>
            </a:endParaRPr>
          </a:p>
          <a:p>
            <a:pPr marL="431799" lvl="1" indent="-215899">
              <a:lnSpc>
                <a:spcPts val="2799"/>
              </a:lnSpc>
              <a:buFont typeface="Arial"/>
              <a:buChar char="•"/>
            </a:pPr>
            <a:r>
              <a:rPr lang="en-US" sz="1999" dirty="0">
                <a:solidFill>
                  <a:srgbClr val="192954"/>
                </a:solidFill>
                <a:latin typeface="Aileron Regular"/>
              </a:rPr>
              <a:t>9970563,4 </a:t>
            </a:r>
            <a:r>
              <a:rPr lang="en-US" sz="1999" dirty="0" err="1">
                <a:solidFill>
                  <a:srgbClr val="192954"/>
                </a:solidFill>
                <a:latin typeface="Aileron Regular"/>
              </a:rPr>
              <a:t>mN</a:t>
            </a:r>
            <a:endParaRPr lang="en-US" sz="1999" dirty="0">
              <a:solidFill>
                <a:srgbClr val="192954"/>
              </a:solidFill>
              <a:latin typeface="Aileron Regular"/>
            </a:endParaRPr>
          </a:p>
          <a:p>
            <a:pPr>
              <a:lnSpc>
                <a:spcPts val="2799"/>
              </a:lnSpc>
            </a:pPr>
            <a:endParaRPr lang="en-US" sz="1999" dirty="0">
              <a:solidFill>
                <a:srgbClr val="192954"/>
              </a:solidFill>
              <a:latin typeface="Aileron Regular"/>
            </a:endParaRPr>
          </a:p>
          <a:p>
            <a:pPr>
              <a:lnSpc>
                <a:spcPts val="2799"/>
              </a:lnSpc>
            </a:pPr>
            <a:endParaRPr lang="en-US" sz="1999" dirty="0">
              <a:solidFill>
                <a:srgbClr val="192954"/>
              </a:solidFill>
              <a:latin typeface="Aileron Regular"/>
            </a:endParaRPr>
          </a:p>
          <a:p>
            <a:pPr>
              <a:lnSpc>
                <a:spcPts val="2799"/>
              </a:lnSpc>
            </a:pPr>
            <a:endParaRPr lang="en-US" sz="1999" dirty="0">
              <a:solidFill>
                <a:srgbClr val="192954"/>
              </a:solidFill>
              <a:latin typeface="Aileron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B9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4113" y="1525153"/>
            <a:ext cx="949173" cy="288809"/>
            <a:chOff x="0" y="0"/>
            <a:chExt cx="1907456" cy="580390"/>
          </a:xfrm>
        </p:grpSpPr>
        <p:sp>
          <p:nvSpPr>
            <p:cNvPr id="3" name="Freeform 3"/>
            <p:cNvSpPr/>
            <p:nvPr/>
          </p:nvSpPr>
          <p:spPr>
            <a:xfrm>
              <a:off x="1494706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-2540"/>
              <a:ext cx="1907456" cy="582930"/>
            </a:xfrm>
            <a:custGeom>
              <a:avLst/>
              <a:gdLst/>
              <a:ahLst/>
              <a:cxnLst/>
              <a:rect l="l" t="t" r="r" b="b"/>
              <a:pathLst>
                <a:path w="1907456" h="582930">
                  <a:moveTo>
                    <a:pt x="1890946" y="261620"/>
                  </a:moveTo>
                  <a:lnTo>
                    <a:pt x="1516296" y="8890"/>
                  </a:lnTo>
                  <a:cubicBezTo>
                    <a:pt x="1504866" y="1270"/>
                    <a:pt x="1489626" y="0"/>
                    <a:pt x="1476926" y="6350"/>
                  </a:cubicBezTo>
                  <a:cubicBezTo>
                    <a:pt x="1464226" y="12700"/>
                    <a:pt x="1456606" y="25400"/>
                    <a:pt x="1456606" y="39370"/>
                  </a:cubicBezTo>
                  <a:lnTo>
                    <a:pt x="1456606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1456606" y="330200"/>
                  </a:lnTo>
                  <a:lnTo>
                    <a:pt x="1456606" y="544830"/>
                  </a:lnTo>
                  <a:cubicBezTo>
                    <a:pt x="1456606" y="558800"/>
                    <a:pt x="1464226" y="571500"/>
                    <a:pt x="1476926" y="577850"/>
                  </a:cubicBezTo>
                  <a:cubicBezTo>
                    <a:pt x="1482006" y="580390"/>
                    <a:pt x="1488356" y="582930"/>
                    <a:pt x="1494706" y="582930"/>
                  </a:cubicBezTo>
                  <a:cubicBezTo>
                    <a:pt x="1502326" y="582930"/>
                    <a:pt x="1509946" y="580390"/>
                    <a:pt x="1516296" y="576580"/>
                  </a:cubicBezTo>
                  <a:lnTo>
                    <a:pt x="1890946" y="323850"/>
                  </a:lnTo>
                  <a:cubicBezTo>
                    <a:pt x="1901106" y="316230"/>
                    <a:pt x="1907456" y="304800"/>
                    <a:pt x="1907456" y="292100"/>
                  </a:cubicBezTo>
                  <a:cubicBezTo>
                    <a:pt x="1907456" y="279400"/>
                    <a:pt x="1901106" y="267970"/>
                    <a:pt x="1890946" y="261620"/>
                  </a:cubicBezTo>
                  <a:close/>
                  <a:moveTo>
                    <a:pt x="1532806" y="473710"/>
                  </a:moveTo>
                  <a:lnTo>
                    <a:pt x="1532806" y="111760"/>
                  </a:lnTo>
                  <a:lnTo>
                    <a:pt x="1800776" y="292100"/>
                  </a:lnTo>
                  <a:lnTo>
                    <a:pt x="1532806" y="473710"/>
                  </a:lnTo>
                  <a:close/>
                </a:path>
              </a:pathLst>
            </a:custGeom>
            <a:solidFill>
              <a:srgbClr val="86EAE9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5444" y="2475236"/>
            <a:ext cx="523349" cy="523349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724113" y="2592506"/>
            <a:ext cx="949173" cy="288809"/>
            <a:chOff x="0" y="0"/>
            <a:chExt cx="1907456" cy="580390"/>
          </a:xfrm>
        </p:grpSpPr>
        <p:sp>
          <p:nvSpPr>
            <p:cNvPr id="7" name="Freeform 7"/>
            <p:cNvSpPr/>
            <p:nvPr/>
          </p:nvSpPr>
          <p:spPr>
            <a:xfrm>
              <a:off x="1494706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-2540"/>
              <a:ext cx="1907456" cy="582930"/>
            </a:xfrm>
            <a:custGeom>
              <a:avLst/>
              <a:gdLst/>
              <a:ahLst/>
              <a:cxnLst/>
              <a:rect l="l" t="t" r="r" b="b"/>
              <a:pathLst>
                <a:path w="1907456" h="582930">
                  <a:moveTo>
                    <a:pt x="1890946" y="261620"/>
                  </a:moveTo>
                  <a:lnTo>
                    <a:pt x="1516296" y="8890"/>
                  </a:lnTo>
                  <a:cubicBezTo>
                    <a:pt x="1504866" y="1270"/>
                    <a:pt x="1489626" y="0"/>
                    <a:pt x="1476926" y="6350"/>
                  </a:cubicBezTo>
                  <a:cubicBezTo>
                    <a:pt x="1464226" y="12700"/>
                    <a:pt x="1456606" y="25400"/>
                    <a:pt x="1456606" y="39370"/>
                  </a:cubicBezTo>
                  <a:lnTo>
                    <a:pt x="1456606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1456606" y="330200"/>
                  </a:lnTo>
                  <a:lnTo>
                    <a:pt x="1456606" y="544830"/>
                  </a:lnTo>
                  <a:cubicBezTo>
                    <a:pt x="1456606" y="558800"/>
                    <a:pt x="1464226" y="571500"/>
                    <a:pt x="1476926" y="577850"/>
                  </a:cubicBezTo>
                  <a:cubicBezTo>
                    <a:pt x="1482006" y="580390"/>
                    <a:pt x="1488356" y="582930"/>
                    <a:pt x="1494706" y="582930"/>
                  </a:cubicBezTo>
                  <a:cubicBezTo>
                    <a:pt x="1502326" y="582930"/>
                    <a:pt x="1509946" y="580390"/>
                    <a:pt x="1516296" y="576580"/>
                  </a:cubicBezTo>
                  <a:lnTo>
                    <a:pt x="1890946" y="323850"/>
                  </a:lnTo>
                  <a:cubicBezTo>
                    <a:pt x="1901106" y="316230"/>
                    <a:pt x="1907456" y="304800"/>
                    <a:pt x="1907456" y="292100"/>
                  </a:cubicBezTo>
                  <a:cubicBezTo>
                    <a:pt x="1907456" y="279400"/>
                    <a:pt x="1901106" y="267970"/>
                    <a:pt x="1890946" y="261620"/>
                  </a:cubicBezTo>
                  <a:close/>
                  <a:moveTo>
                    <a:pt x="1532806" y="473710"/>
                  </a:moveTo>
                  <a:lnTo>
                    <a:pt x="1532806" y="111760"/>
                  </a:lnTo>
                  <a:lnTo>
                    <a:pt x="1800776" y="292100"/>
                  </a:lnTo>
                  <a:lnTo>
                    <a:pt x="1532806" y="473710"/>
                  </a:lnTo>
                  <a:close/>
                </a:path>
              </a:pathLst>
            </a:custGeom>
            <a:solidFill>
              <a:srgbClr val="86EAE9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5444" y="3594894"/>
            <a:ext cx="523349" cy="523349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724113" y="3712164"/>
            <a:ext cx="949173" cy="288809"/>
            <a:chOff x="0" y="0"/>
            <a:chExt cx="1907456" cy="580390"/>
          </a:xfrm>
        </p:grpSpPr>
        <p:sp>
          <p:nvSpPr>
            <p:cNvPr id="11" name="Freeform 11"/>
            <p:cNvSpPr/>
            <p:nvPr/>
          </p:nvSpPr>
          <p:spPr>
            <a:xfrm>
              <a:off x="1494706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-2540"/>
              <a:ext cx="1907456" cy="582930"/>
            </a:xfrm>
            <a:custGeom>
              <a:avLst/>
              <a:gdLst/>
              <a:ahLst/>
              <a:cxnLst/>
              <a:rect l="l" t="t" r="r" b="b"/>
              <a:pathLst>
                <a:path w="1907456" h="582930">
                  <a:moveTo>
                    <a:pt x="1890946" y="261620"/>
                  </a:moveTo>
                  <a:lnTo>
                    <a:pt x="1516296" y="8890"/>
                  </a:lnTo>
                  <a:cubicBezTo>
                    <a:pt x="1504866" y="1270"/>
                    <a:pt x="1489626" y="0"/>
                    <a:pt x="1476926" y="6350"/>
                  </a:cubicBezTo>
                  <a:cubicBezTo>
                    <a:pt x="1464226" y="12700"/>
                    <a:pt x="1456606" y="25400"/>
                    <a:pt x="1456606" y="39370"/>
                  </a:cubicBezTo>
                  <a:lnTo>
                    <a:pt x="1456606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1456606" y="330200"/>
                  </a:lnTo>
                  <a:lnTo>
                    <a:pt x="1456606" y="544830"/>
                  </a:lnTo>
                  <a:cubicBezTo>
                    <a:pt x="1456606" y="558800"/>
                    <a:pt x="1464226" y="571500"/>
                    <a:pt x="1476926" y="577850"/>
                  </a:cubicBezTo>
                  <a:cubicBezTo>
                    <a:pt x="1482006" y="580390"/>
                    <a:pt x="1488356" y="582930"/>
                    <a:pt x="1494706" y="582930"/>
                  </a:cubicBezTo>
                  <a:cubicBezTo>
                    <a:pt x="1502326" y="582930"/>
                    <a:pt x="1509946" y="580390"/>
                    <a:pt x="1516296" y="576580"/>
                  </a:cubicBezTo>
                  <a:lnTo>
                    <a:pt x="1890946" y="323850"/>
                  </a:lnTo>
                  <a:cubicBezTo>
                    <a:pt x="1901106" y="316230"/>
                    <a:pt x="1907456" y="304800"/>
                    <a:pt x="1907456" y="292100"/>
                  </a:cubicBezTo>
                  <a:cubicBezTo>
                    <a:pt x="1907456" y="279400"/>
                    <a:pt x="1901106" y="267970"/>
                    <a:pt x="1890946" y="261620"/>
                  </a:cubicBezTo>
                  <a:close/>
                  <a:moveTo>
                    <a:pt x="1532806" y="473710"/>
                  </a:moveTo>
                  <a:lnTo>
                    <a:pt x="1532806" y="111760"/>
                  </a:lnTo>
                  <a:lnTo>
                    <a:pt x="1800776" y="292100"/>
                  </a:lnTo>
                  <a:lnTo>
                    <a:pt x="1532806" y="473710"/>
                  </a:lnTo>
                  <a:close/>
                </a:path>
              </a:pathLst>
            </a:custGeom>
            <a:solidFill>
              <a:srgbClr val="86EAE9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5444" y="4648800"/>
            <a:ext cx="523349" cy="523349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724113" y="4766070"/>
            <a:ext cx="949173" cy="288809"/>
            <a:chOff x="0" y="0"/>
            <a:chExt cx="1907456" cy="580390"/>
          </a:xfrm>
        </p:grpSpPr>
        <p:sp>
          <p:nvSpPr>
            <p:cNvPr id="15" name="Freeform 15"/>
            <p:cNvSpPr/>
            <p:nvPr/>
          </p:nvSpPr>
          <p:spPr>
            <a:xfrm>
              <a:off x="1494706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0" y="-2540"/>
              <a:ext cx="1907456" cy="582930"/>
            </a:xfrm>
            <a:custGeom>
              <a:avLst/>
              <a:gdLst/>
              <a:ahLst/>
              <a:cxnLst/>
              <a:rect l="l" t="t" r="r" b="b"/>
              <a:pathLst>
                <a:path w="1907456" h="582930">
                  <a:moveTo>
                    <a:pt x="1890946" y="261620"/>
                  </a:moveTo>
                  <a:lnTo>
                    <a:pt x="1516296" y="8890"/>
                  </a:lnTo>
                  <a:cubicBezTo>
                    <a:pt x="1504866" y="1270"/>
                    <a:pt x="1489626" y="0"/>
                    <a:pt x="1476926" y="6350"/>
                  </a:cubicBezTo>
                  <a:cubicBezTo>
                    <a:pt x="1464226" y="12700"/>
                    <a:pt x="1456606" y="25400"/>
                    <a:pt x="1456606" y="39370"/>
                  </a:cubicBezTo>
                  <a:lnTo>
                    <a:pt x="1456606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1456606" y="330200"/>
                  </a:lnTo>
                  <a:lnTo>
                    <a:pt x="1456606" y="544830"/>
                  </a:lnTo>
                  <a:cubicBezTo>
                    <a:pt x="1456606" y="558800"/>
                    <a:pt x="1464226" y="571500"/>
                    <a:pt x="1476926" y="577850"/>
                  </a:cubicBezTo>
                  <a:cubicBezTo>
                    <a:pt x="1482006" y="580390"/>
                    <a:pt x="1488356" y="582930"/>
                    <a:pt x="1494706" y="582930"/>
                  </a:cubicBezTo>
                  <a:cubicBezTo>
                    <a:pt x="1502326" y="582930"/>
                    <a:pt x="1509946" y="580390"/>
                    <a:pt x="1516296" y="576580"/>
                  </a:cubicBezTo>
                  <a:lnTo>
                    <a:pt x="1890946" y="323850"/>
                  </a:lnTo>
                  <a:cubicBezTo>
                    <a:pt x="1901106" y="316230"/>
                    <a:pt x="1907456" y="304800"/>
                    <a:pt x="1907456" y="292100"/>
                  </a:cubicBezTo>
                  <a:cubicBezTo>
                    <a:pt x="1907456" y="279400"/>
                    <a:pt x="1901106" y="267970"/>
                    <a:pt x="1890946" y="261620"/>
                  </a:cubicBezTo>
                  <a:close/>
                  <a:moveTo>
                    <a:pt x="1532806" y="473710"/>
                  </a:moveTo>
                  <a:lnTo>
                    <a:pt x="1532806" y="111760"/>
                  </a:lnTo>
                  <a:lnTo>
                    <a:pt x="1800776" y="292100"/>
                  </a:lnTo>
                  <a:lnTo>
                    <a:pt x="1532806" y="473710"/>
                  </a:lnTo>
                  <a:close/>
                </a:path>
              </a:pathLst>
            </a:custGeom>
            <a:solidFill>
              <a:srgbClr val="86EAE9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5444" y="5747336"/>
            <a:ext cx="523349" cy="523349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1724113" y="5864606"/>
            <a:ext cx="949173" cy="288809"/>
            <a:chOff x="0" y="0"/>
            <a:chExt cx="1907456" cy="580390"/>
          </a:xfrm>
        </p:grpSpPr>
        <p:sp>
          <p:nvSpPr>
            <p:cNvPr id="19" name="Freeform 19"/>
            <p:cNvSpPr/>
            <p:nvPr/>
          </p:nvSpPr>
          <p:spPr>
            <a:xfrm>
              <a:off x="1494706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-2540"/>
              <a:ext cx="1907456" cy="582930"/>
            </a:xfrm>
            <a:custGeom>
              <a:avLst/>
              <a:gdLst/>
              <a:ahLst/>
              <a:cxnLst/>
              <a:rect l="l" t="t" r="r" b="b"/>
              <a:pathLst>
                <a:path w="1907456" h="582930">
                  <a:moveTo>
                    <a:pt x="1890946" y="261620"/>
                  </a:moveTo>
                  <a:lnTo>
                    <a:pt x="1516296" y="8890"/>
                  </a:lnTo>
                  <a:cubicBezTo>
                    <a:pt x="1504866" y="1270"/>
                    <a:pt x="1489626" y="0"/>
                    <a:pt x="1476926" y="6350"/>
                  </a:cubicBezTo>
                  <a:cubicBezTo>
                    <a:pt x="1464226" y="12700"/>
                    <a:pt x="1456606" y="25400"/>
                    <a:pt x="1456606" y="39370"/>
                  </a:cubicBezTo>
                  <a:lnTo>
                    <a:pt x="1456606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1456606" y="330200"/>
                  </a:lnTo>
                  <a:lnTo>
                    <a:pt x="1456606" y="544830"/>
                  </a:lnTo>
                  <a:cubicBezTo>
                    <a:pt x="1456606" y="558800"/>
                    <a:pt x="1464226" y="571500"/>
                    <a:pt x="1476926" y="577850"/>
                  </a:cubicBezTo>
                  <a:cubicBezTo>
                    <a:pt x="1482006" y="580390"/>
                    <a:pt x="1488356" y="582930"/>
                    <a:pt x="1494706" y="582930"/>
                  </a:cubicBezTo>
                  <a:cubicBezTo>
                    <a:pt x="1502326" y="582930"/>
                    <a:pt x="1509946" y="580390"/>
                    <a:pt x="1516296" y="576580"/>
                  </a:cubicBezTo>
                  <a:lnTo>
                    <a:pt x="1890946" y="323850"/>
                  </a:lnTo>
                  <a:cubicBezTo>
                    <a:pt x="1901106" y="316230"/>
                    <a:pt x="1907456" y="304800"/>
                    <a:pt x="1907456" y="292100"/>
                  </a:cubicBezTo>
                  <a:cubicBezTo>
                    <a:pt x="1907456" y="279400"/>
                    <a:pt x="1901106" y="267970"/>
                    <a:pt x="1890946" y="261620"/>
                  </a:cubicBezTo>
                  <a:close/>
                  <a:moveTo>
                    <a:pt x="1532806" y="473710"/>
                  </a:moveTo>
                  <a:lnTo>
                    <a:pt x="1532806" y="111760"/>
                  </a:lnTo>
                  <a:lnTo>
                    <a:pt x="1800776" y="292100"/>
                  </a:lnTo>
                  <a:lnTo>
                    <a:pt x="1532806" y="473710"/>
                  </a:lnTo>
                  <a:close/>
                </a:path>
              </a:pathLst>
            </a:custGeom>
            <a:solidFill>
              <a:srgbClr val="86EAE9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5444" y="6820532"/>
            <a:ext cx="523349" cy="523349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1724113" y="6937802"/>
            <a:ext cx="949173" cy="288809"/>
            <a:chOff x="0" y="0"/>
            <a:chExt cx="1907456" cy="580390"/>
          </a:xfrm>
        </p:grpSpPr>
        <p:sp>
          <p:nvSpPr>
            <p:cNvPr id="23" name="Freeform 23"/>
            <p:cNvSpPr/>
            <p:nvPr/>
          </p:nvSpPr>
          <p:spPr>
            <a:xfrm>
              <a:off x="1494706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0" y="-2540"/>
              <a:ext cx="1907456" cy="582930"/>
            </a:xfrm>
            <a:custGeom>
              <a:avLst/>
              <a:gdLst/>
              <a:ahLst/>
              <a:cxnLst/>
              <a:rect l="l" t="t" r="r" b="b"/>
              <a:pathLst>
                <a:path w="1907456" h="582930">
                  <a:moveTo>
                    <a:pt x="1890946" y="261620"/>
                  </a:moveTo>
                  <a:lnTo>
                    <a:pt x="1516296" y="8890"/>
                  </a:lnTo>
                  <a:cubicBezTo>
                    <a:pt x="1504866" y="1270"/>
                    <a:pt x="1489626" y="0"/>
                    <a:pt x="1476926" y="6350"/>
                  </a:cubicBezTo>
                  <a:cubicBezTo>
                    <a:pt x="1464226" y="12700"/>
                    <a:pt x="1456606" y="25400"/>
                    <a:pt x="1456606" y="39370"/>
                  </a:cubicBezTo>
                  <a:lnTo>
                    <a:pt x="1456606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1456606" y="330200"/>
                  </a:lnTo>
                  <a:lnTo>
                    <a:pt x="1456606" y="544830"/>
                  </a:lnTo>
                  <a:cubicBezTo>
                    <a:pt x="1456606" y="558800"/>
                    <a:pt x="1464226" y="571500"/>
                    <a:pt x="1476926" y="577850"/>
                  </a:cubicBezTo>
                  <a:cubicBezTo>
                    <a:pt x="1482006" y="580390"/>
                    <a:pt x="1488356" y="582930"/>
                    <a:pt x="1494706" y="582930"/>
                  </a:cubicBezTo>
                  <a:cubicBezTo>
                    <a:pt x="1502326" y="582930"/>
                    <a:pt x="1509946" y="580390"/>
                    <a:pt x="1516296" y="576580"/>
                  </a:cubicBezTo>
                  <a:lnTo>
                    <a:pt x="1890946" y="323850"/>
                  </a:lnTo>
                  <a:cubicBezTo>
                    <a:pt x="1901106" y="316230"/>
                    <a:pt x="1907456" y="304800"/>
                    <a:pt x="1907456" y="292100"/>
                  </a:cubicBezTo>
                  <a:cubicBezTo>
                    <a:pt x="1907456" y="279400"/>
                    <a:pt x="1901106" y="267970"/>
                    <a:pt x="1890946" y="261620"/>
                  </a:cubicBezTo>
                  <a:close/>
                  <a:moveTo>
                    <a:pt x="1532806" y="473710"/>
                  </a:moveTo>
                  <a:lnTo>
                    <a:pt x="1532806" y="111760"/>
                  </a:lnTo>
                  <a:lnTo>
                    <a:pt x="1800776" y="292100"/>
                  </a:lnTo>
                  <a:lnTo>
                    <a:pt x="1532806" y="473710"/>
                  </a:lnTo>
                  <a:close/>
                </a:path>
              </a:pathLst>
            </a:custGeom>
            <a:solidFill>
              <a:srgbClr val="86EAE9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5444" y="7943932"/>
            <a:ext cx="523349" cy="523349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>
            <a:off x="1724113" y="8061202"/>
            <a:ext cx="949173" cy="288809"/>
            <a:chOff x="0" y="0"/>
            <a:chExt cx="1907456" cy="580390"/>
          </a:xfrm>
        </p:grpSpPr>
        <p:sp>
          <p:nvSpPr>
            <p:cNvPr id="27" name="Freeform 27"/>
            <p:cNvSpPr/>
            <p:nvPr/>
          </p:nvSpPr>
          <p:spPr>
            <a:xfrm>
              <a:off x="1494706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8" name="Freeform 28"/>
            <p:cNvSpPr/>
            <p:nvPr/>
          </p:nvSpPr>
          <p:spPr>
            <a:xfrm>
              <a:off x="0" y="-2540"/>
              <a:ext cx="1907456" cy="582930"/>
            </a:xfrm>
            <a:custGeom>
              <a:avLst/>
              <a:gdLst/>
              <a:ahLst/>
              <a:cxnLst/>
              <a:rect l="l" t="t" r="r" b="b"/>
              <a:pathLst>
                <a:path w="1907456" h="582930">
                  <a:moveTo>
                    <a:pt x="1890946" y="261620"/>
                  </a:moveTo>
                  <a:lnTo>
                    <a:pt x="1516296" y="8890"/>
                  </a:lnTo>
                  <a:cubicBezTo>
                    <a:pt x="1504866" y="1270"/>
                    <a:pt x="1489626" y="0"/>
                    <a:pt x="1476926" y="6350"/>
                  </a:cubicBezTo>
                  <a:cubicBezTo>
                    <a:pt x="1464226" y="12700"/>
                    <a:pt x="1456606" y="25400"/>
                    <a:pt x="1456606" y="39370"/>
                  </a:cubicBezTo>
                  <a:lnTo>
                    <a:pt x="1456606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1456606" y="330200"/>
                  </a:lnTo>
                  <a:lnTo>
                    <a:pt x="1456606" y="544830"/>
                  </a:lnTo>
                  <a:cubicBezTo>
                    <a:pt x="1456606" y="558800"/>
                    <a:pt x="1464226" y="571500"/>
                    <a:pt x="1476926" y="577850"/>
                  </a:cubicBezTo>
                  <a:cubicBezTo>
                    <a:pt x="1482006" y="580390"/>
                    <a:pt x="1488356" y="582930"/>
                    <a:pt x="1494706" y="582930"/>
                  </a:cubicBezTo>
                  <a:cubicBezTo>
                    <a:pt x="1502326" y="582930"/>
                    <a:pt x="1509946" y="580390"/>
                    <a:pt x="1516296" y="576580"/>
                  </a:cubicBezTo>
                  <a:lnTo>
                    <a:pt x="1890946" y="323850"/>
                  </a:lnTo>
                  <a:cubicBezTo>
                    <a:pt x="1901106" y="316230"/>
                    <a:pt x="1907456" y="304800"/>
                    <a:pt x="1907456" y="292100"/>
                  </a:cubicBezTo>
                  <a:cubicBezTo>
                    <a:pt x="1907456" y="279400"/>
                    <a:pt x="1901106" y="267970"/>
                    <a:pt x="1890946" y="261620"/>
                  </a:cubicBezTo>
                  <a:close/>
                  <a:moveTo>
                    <a:pt x="1532806" y="473710"/>
                  </a:moveTo>
                  <a:lnTo>
                    <a:pt x="1532806" y="111760"/>
                  </a:lnTo>
                  <a:lnTo>
                    <a:pt x="1800776" y="292100"/>
                  </a:lnTo>
                  <a:lnTo>
                    <a:pt x="1532806" y="473710"/>
                  </a:lnTo>
                  <a:close/>
                </a:path>
              </a:pathLst>
            </a:custGeom>
            <a:solidFill>
              <a:srgbClr val="86EAE9"/>
            </a:solidFill>
          </p:spPr>
        </p:sp>
      </p:grpSp>
      <p:pic>
        <p:nvPicPr>
          <p:cNvPr id="29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5444" y="9092546"/>
            <a:ext cx="523349" cy="523349"/>
          </a:xfrm>
          <a:prstGeom prst="rect">
            <a:avLst/>
          </a:prstGeom>
        </p:spPr>
      </p:pic>
      <p:grpSp>
        <p:nvGrpSpPr>
          <p:cNvPr id="30" name="Group 30"/>
          <p:cNvGrpSpPr/>
          <p:nvPr/>
        </p:nvGrpSpPr>
        <p:grpSpPr>
          <a:xfrm>
            <a:off x="1724113" y="9209816"/>
            <a:ext cx="949173" cy="288809"/>
            <a:chOff x="0" y="0"/>
            <a:chExt cx="1907456" cy="580390"/>
          </a:xfrm>
        </p:grpSpPr>
        <p:sp>
          <p:nvSpPr>
            <p:cNvPr id="31" name="Freeform 31"/>
            <p:cNvSpPr/>
            <p:nvPr/>
          </p:nvSpPr>
          <p:spPr>
            <a:xfrm>
              <a:off x="1494706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0" y="-2540"/>
              <a:ext cx="1907456" cy="582930"/>
            </a:xfrm>
            <a:custGeom>
              <a:avLst/>
              <a:gdLst/>
              <a:ahLst/>
              <a:cxnLst/>
              <a:rect l="l" t="t" r="r" b="b"/>
              <a:pathLst>
                <a:path w="1907456" h="582930">
                  <a:moveTo>
                    <a:pt x="1890946" y="261620"/>
                  </a:moveTo>
                  <a:lnTo>
                    <a:pt x="1516296" y="8890"/>
                  </a:lnTo>
                  <a:cubicBezTo>
                    <a:pt x="1504866" y="1270"/>
                    <a:pt x="1489626" y="0"/>
                    <a:pt x="1476926" y="6350"/>
                  </a:cubicBezTo>
                  <a:cubicBezTo>
                    <a:pt x="1464226" y="12700"/>
                    <a:pt x="1456606" y="25400"/>
                    <a:pt x="1456606" y="39370"/>
                  </a:cubicBezTo>
                  <a:lnTo>
                    <a:pt x="1456606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1456606" y="330200"/>
                  </a:lnTo>
                  <a:lnTo>
                    <a:pt x="1456606" y="544830"/>
                  </a:lnTo>
                  <a:cubicBezTo>
                    <a:pt x="1456606" y="558800"/>
                    <a:pt x="1464226" y="571500"/>
                    <a:pt x="1476926" y="577850"/>
                  </a:cubicBezTo>
                  <a:cubicBezTo>
                    <a:pt x="1482006" y="580390"/>
                    <a:pt x="1488356" y="582930"/>
                    <a:pt x="1494706" y="582930"/>
                  </a:cubicBezTo>
                  <a:cubicBezTo>
                    <a:pt x="1502326" y="582930"/>
                    <a:pt x="1509946" y="580390"/>
                    <a:pt x="1516296" y="576580"/>
                  </a:cubicBezTo>
                  <a:lnTo>
                    <a:pt x="1890946" y="323850"/>
                  </a:lnTo>
                  <a:cubicBezTo>
                    <a:pt x="1901106" y="316230"/>
                    <a:pt x="1907456" y="304800"/>
                    <a:pt x="1907456" y="292100"/>
                  </a:cubicBezTo>
                  <a:cubicBezTo>
                    <a:pt x="1907456" y="279400"/>
                    <a:pt x="1901106" y="267970"/>
                    <a:pt x="1890946" y="261620"/>
                  </a:cubicBezTo>
                  <a:close/>
                  <a:moveTo>
                    <a:pt x="1532806" y="473710"/>
                  </a:moveTo>
                  <a:lnTo>
                    <a:pt x="1532806" y="111760"/>
                  </a:lnTo>
                  <a:lnTo>
                    <a:pt x="1800776" y="292100"/>
                  </a:lnTo>
                  <a:lnTo>
                    <a:pt x="1532806" y="473710"/>
                  </a:lnTo>
                  <a:close/>
                </a:path>
              </a:pathLst>
            </a:custGeom>
            <a:solidFill>
              <a:srgbClr val="86EAE9"/>
            </a:solidFill>
          </p:spPr>
        </p:sp>
      </p:grpSp>
      <p:pic>
        <p:nvPicPr>
          <p:cNvPr id="33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68897" y="1407883"/>
            <a:ext cx="523349" cy="523349"/>
          </a:xfrm>
          <a:prstGeom prst="rect">
            <a:avLst/>
          </a:prstGeom>
        </p:spPr>
      </p:pic>
      <p:grpSp>
        <p:nvGrpSpPr>
          <p:cNvPr id="34" name="Group 34"/>
          <p:cNvGrpSpPr/>
          <p:nvPr/>
        </p:nvGrpSpPr>
        <p:grpSpPr>
          <a:xfrm>
            <a:off x="7487566" y="1525153"/>
            <a:ext cx="949173" cy="288809"/>
            <a:chOff x="0" y="0"/>
            <a:chExt cx="1907456" cy="580390"/>
          </a:xfrm>
        </p:grpSpPr>
        <p:sp>
          <p:nvSpPr>
            <p:cNvPr id="35" name="Freeform 35"/>
            <p:cNvSpPr/>
            <p:nvPr/>
          </p:nvSpPr>
          <p:spPr>
            <a:xfrm>
              <a:off x="1494706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0" y="-2540"/>
              <a:ext cx="1907456" cy="582930"/>
            </a:xfrm>
            <a:custGeom>
              <a:avLst/>
              <a:gdLst/>
              <a:ahLst/>
              <a:cxnLst/>
              <a:rect l="l" t="t" r="r" b="b"/>
              <a:pathLst>
                <a:path w="1907456" h="582930">
                  <a:moveTo>
                    <a:pt x="1890946" y="261620"/>
                  </a:moveTo>
                  <a:lnTo>
                    <a:pt x="1516296" y="8890"/>
                  </a:lnTo>
                  <a:cubicBezTo>
                    <a:pt x="1504866" y="1270"/>
                    <a:pt x="1489626" y="0"/>
                    <a:pt x="1476926" y="6350"/>
                  </a:cubicBezTo>
                  <a:cubicBezTo>
                    <a:pt x="1464226" y="12700"/>
                    <a:pt x="1456606" y="25400"/>
                    <a:pt x="1456606" y="39370"/>
                  </a:cubicBezTo>
                  <a:lnTo>
                    <a:pt x="1456606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1456606" y="330200"/>
                  </a:lnTo>
                  <a:lnTo>
                    <a:pt x="1456606" y="544830"/>
                  </a:lnTo>
                  <a:cubicBezTo>
                    <a:pt x="1456606" y="558800"/>
                    <a:pt x="1464226" y="571500"/>
                    <a:pt x="1476926" y="577850"/>
                  </a:cubicBezTo>
                  <a:cubicBezTo>
                    <a:pt x="1482006" y="580390"/>
                    <a:pt x="1488356" y="582930"/>
                    <a:pt x="1494706" y="582930"/>
                  </a:cubicBezTo>
                  <a:cubicBezTo>
                    <a:pt x="1502326" y="582930"/>
                    <a:pt x="1509946" y="580390"/>
                    <a:pt x="1516296" y="576580"/>
                  </a:cubicBezTo>
                  <a:lnTo>
                    <a:pt x="1890946" y="323850"/>
                  </a:lnTo>
                  <a:cubicBezTo>
                    <a:pt x="1901106" y="316230"/>
                    <a:pt x="1907456" y="304800"/>
                    <a:pt x="1907456" y="292100"/>
                  </a:cubicBezTo>
                  <a:cubicBezTo>
                    <a:pt x="1907456" y="279400"/>
                    <a:pt x="1901106" y="267970"/>
                    <a:pt x="1890946" y="261620"/>
                  </a:cubicBezTo>
                  <a:close/>
                  <a:moveTo>
                    <a:pt x="1532806" y="473710"/>
                  </a:moveTo>
                  <a:lnTo>
                    <a:pt x="1532806" y="111760"/>
                  </a:lnTo>
                  <a:lnTo>
                    <a:pt x="1800776" y="292100"/>
                  </a:lnTo>
                  <a:lnTo>
                    <a:pt x="1532806" y="473710"/>
                  </a:lnTo>
                  <a:close/>
                </a:path>
              </a:pathLst>
            </a:custGeom>
            <a:solidFill>
              <a:srgbClr val="86EAE9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68897" y="2475236"/>
            <a:ext cx="523349" cy="523349"/>
          </a:xfrm>
          <a:prstGeom prst="rect">
            <a:avLst/>
          </a:prstGeom>
        </p:spPr>
      </p:pic>
      <p:sp>
        <p:nvSpPr>
          <p:cNvPr id="38" name="TextBox 38"/>
          <p:cNvSpPr txBox="1"/>
          <p:nvPr/>
        </p:nvSpPr>
        <p:spPr>
          <a:xfrm>
            <a:off x="8939366" y="2496321"/>
            <a:ext cx="2995568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6"/>
              </a:lnSpc>
            </a:pPr>
            <a:r>
              <a:rPr lang="en-US" sz="2157" spc="107" dirty="0" err="1" smtClean="0">
                <a:solidFill>
                  <a:srgbClr val="191919"/>
                </a:solidFill>
                <a:latin typeface="Aileron Regular"/>
              </a:rPr>
              <a:t>Esponja</a:t>
            </a:r>
            <a:r>
              <a:rPr lang="en-US" sz="2157" spc="107" dirty="0" smtClean="0">
                <a:solidFill>
                  <a:srgbClr val="191919"/>
                </a:solidFill>
                <a:latin typeface="Aileron Regular"/>
              </a:rPr>
              <a:t> </a:t>
            </a:r>
            <a:r>
              <a:rPr lang="en-US" sz="2157" spc="107" dirty="0">
                <a:solidFill>
                  <a:srgbClr val="191919"/>
                </a:solidFill>
                <a:latin typeface="Aileron Regular"/>
              </a:rPr>
              <a:t>de </a:t>
            </a:r>
            <a:r>
              <a:rPr lang="en-US" sz="2157" spc="107" dirty="0" err="1">
                <a:solidFill>
                  <a:srgbClr val="191919"/>
                </a:solidFill>
                <a:latin typeface="Aileron Regular"/>
              </a:rPr>
              <a:t>sofá</a:t>
            </a:r>
            <a:r>
              <a:rPr lang="en-US" sz="2157" spc="107" dirty="0">
                <a:solidFill>
                  <a:srgbClr val="191919"/>
                </a:solidFill>
                <a:latin typeface="Aileron Regular"/>
              </a:rPr>
              <a:t> 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7487566" y="2592506"/>
            <a:ext cx="949173" cy="288809"/>
            <a:chOff x="0" y="0"/>
            <a:chExt cx="1907456" cy="580390"/>
          </a:xfrm>
        </p:grpSpPr>
        <p:sp>
          <p:nvSpPr>
            <p:cNvPr id="40" name="Freeform 40"/>
            <p:cNvSpPr/>
            <p:nvPr/>
          </p:nvSpPr>
          <p:spPr>
            <a:xfrm>
              <a:off x="1494706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1" name="Freeform 41"/>
            <p:cNvSpPr/>
            <p:nvPr/>
          </p:nvSpPr>
          <p:spPr>
            <a:xfrm>
              <a:off x="0" y="-2540"/>
              <a:ext cx="1907456" cy="582930"/>
            </a:xfrm>
            <a:custGeom>
              <a:avLst/>
              <a:gdLst/>
              <a:ahLst/>
              <a:cxnLst/>
              <a:rect l="l" t="t" r="r" b="b"/>
              <a:pathLst>
                <a:path w="1907456" h="582930">
                  <a:moveTo>
                    <a:pt x="1890946" y="261620"/>
                  </a:moveTo>
                  <a:lnTo>
                    <a:pt x="1516296" y="8890"/>
                  </a:lnTo>
                  <a:cubicBezTo>
                    <a:pt x="1504866" y="1270"/>
                    <a:pt x="1489626" y="0"/>
                    <a:pt x="1476926" y="6350"/>
                  </a:cubicBezTo>
                  <a:cubicBezTo>
                    <a:pt x="1464226" y="12700"/>
                    <a:pt x="1456606" y="25400"/>
                    <a:pt x="1456606" y="39370"/>
                  </a:cubicBezTo>
                  <a:lnTo>
                    <a:pt x="1456606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1456606" y="330200"/>
                  </a:lnTo>
                  <a:lnTo>
                    <a:pt x="1456606" y="544830"/>
                  </a:lnTo>
                  <a:cubicBezTo>
                    <a:pt x="1456606" y="558800"/>
                    <a:pt x="1464226" y="571500"/>
                    <a:pt x="1476926" y="577850"/>
                  </a:cubicBezTo>
                  <a:cubicBezTo>
                    <a:pt x="1482006" y="580390"/>
                    <a:pt x="1488356" y="582930"/>
                    <a:pt x="1494706" y="582930"/>
                  </a:cubicBezTo>
                  <a:cubicBezTo>
                    <a:pt x="1502326" y="582930"/>
                    <a:pt x="1509946" y="580390"/>
                    <a:pt x="1516296" y="576580"/>
                  </a:cubicBezTo>
                  <a:lnTo>
                    <a:pt x="1890946" y="323850"/>
                  </a:lnTo>
                  <a:cubicBezTo>
                    <a:pt x="1901106" y="316230"/>
                    <a:pt x="1907456" y="304800"/>
                    <a:pt x="1907456" y="292100"/>
                  </a:cubicBezTo>
                  <a:cubicBezTo>
                    <a:pt x="1907456" y="279400"/>
                    <a:pt x="1901106" y="267970"/>
                    <a:pt x="1890946" y="261620"/>
                  </a:cubicBezTo>
                  <a:close/>
                  <a:moveTo>
                    <a:pt x="1532806" y="473710"/>
                  </a:moveTo>
                  <a:lnTo>
                    <a:pt x="1532806" y="111760"/>
                  </a:lnTo>
                  <a:lnTo>
                    <a:pt x="1800776" y="292100"/>
                  </a:lnTo>
                  <a:lnTo>
                    <a:pt x="1532806" y="473710"/>
                  </a:lnTo>
                  <a:close/>
                </a:path>
              </a:pathLst>
            </a:custGeom>
            <a:solidFill>
              <a:srgbClr val="86EAE9"/>
            </a:solidFill>
          </p:spPr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68897" y="3594894"/>
            <a:ext cx="523349" cy="523349"/>
          </a:xfrm>
          <a:prstGeom prst="rect">
            <a:avLst/>
          </a:prstGeom>
        </p:spPr>
      </p:pic>
      <p:grpSp>
        <p:nvGrpSpPr>
          <p:cNvPr id="43" name="Group 43"/>
          <p:cNvGrpSpPr/>
          <p:nvPr/>
        </p:nvGrpSpPr>
        <p:grpSpPr>
          <a:xfrm>
            <a:off x="7487566" y="3712164"/>
            <a:ext cx="949173" cy="288809"/>
            <a:chOff x="0" y="0"/>
            <a:chExt cx="1907456" cy="580390"/>
          </a:xfrm>
        </p:grpSpPr>
        <p:sp>
          <p:nvSpPr>
            <p:cNvPr id="44" name="Freeform 44"/>
            <p:cNvSpPr/>
            <p:nvPr/>
          </p:nvSpPr>
          <p:spPr>
            <a:xfrm>
              <a:off x="1494706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5" name="Freeform 45"/>
            <p:cNvSpPr/>
            <p:nvPr/>
          </p:nvSpPr>
          <p:spPr>
            <a:xfrm>
              <a:off x="0" y="-2540"/>
              <a:ext cx="1907456" cy="582930"/>
            </a:xfrm>
            <a:custGeom>
              <a:avLst/>
              <a:gdLst/>
              <a:ahLst/>
              <a:cxnLst/>
              <a:rect l="l" t="t" r="r" b="b"/>
              <a:pathLst>
                <a:path w="1907456" h="582930">
                  <a:moveTo>
                    <a:pt x="1890946" y="261620"/>
                  </a:moveTo>
                  <a:lnTo>
                    <a:pt x="1516296" y="8890"/>
                  </a:lnTo>
                  <a:cubicBezTo>
                    <a:pt x="1504866" y="1270"/>
                    <a:pt x="1489626" y="0"/>
                    <a:pt x="1476926" y="6350"/>
                  </a:cubicBezTo>
                  <a:cubicBezTo>
                    <a:pt x="1464226" y="12700"/>
                    <a:pt x="1456606" y="25400"/>
                    <a:pt x="1456606" y="39370"/>
                  </a:cubicBezTo>
                  <a:lnTo>
                    <a:pt x="1456606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1456606" y="330200"/>
                  </a:lnTo>
                  <a:lnTo>
                    <a:pt x="1456606" y="544830"/>
                  </a:lnTo>
                  <a:cubicBezTo>
                    <a:pt x="1456606" y="558800"/>
                    <a:pt x="1464226" y="571500"/>
                    <a:pt x="1476926" y="577850"/>
                  </a:cubicBezTo>
                  <a:cubicBezTo>
                    <a:pt x="1482006" y="580390"/>
                    <a:pt x="1488356" y="582930"/>
                    <a:pt x="1494706" y="582930"/>
                  </a:cubicBezTo>
                  <a:cubicBezTo>
                    <a:pt x="1502326" y="582930"/>
                    <a:pt x="1509946" y="580390"/>
                    <a:pt x="1516296" y="576580"/>
                  </a:cubicBezTo>
                  <a:lnTo>
                    <a:pt x="1890946" y="323850"/>
                  </a:lnTo>
                  <a:cubicBezTo>
                    <a:pt x="1901106" y="316230"/>
                    <a:pt x="1907456" y="304800"/>
                    <a:pt x="1907456" y="292100"/>
                  </a:cubicBezTo>
                  <a:cubicBezTo>
                    <a:pt x="1907456" y="279400"/>
                    <a:pt x="1901106" y="267970"/>
                    <a:pt x="1890946" y="261620"/>
                  </a:cubicBezTo>
                  <a:close/>
                  <a:moveTo>
                    <a:pt x="1532806" y="473710"/>
                  </a:moveTo>
                  <a:lnTo>
                    <a:pt x="1532806" y="111760"/>
                  </a:lnTo>
                  <a:lnTo>
                    <a:pt x="1800776" y="292100"/>
                  </a:lnTo>
                  <a:lnTo>
                    <a:pt x="1532806" y="473710"/>
                  </a:lnTo>
                  <a:close/>
                </a:path>
              </a:pathLst>
            </a:custGeom>
            <a:solidFill>
              <a:srgbClr val="86EAE9"/>
            </a:solidFill>
          </p:spPr>
        </p:sp>
      </p:grpSp>
      <p:pic>
        <p:nvPicPr>
          <p:cNvPr id="46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68897" y="4648800"/>
            <a:ext cx="523349" cy="523349"/>
          </a:xfrm>
          <a:prstGeom prst="rect">
            <a:avLst/>
          </a:prstGeom>
        </p:spPr>
      </p:pic>
      <p:grpSp>
        <p:nvGrpSpPr>
          <p:cNvPr id="47" name="Group 47"/>
          <p:cNvGrpSpPr/>
          <p:nvPr/>
        </p:nvGrpSpPr>
        <p:grpSpPr>
          <a:xfrm>
            <a:off x="7375639" y="4766070"/>
            <a:ext cx="1061100" cy="322866"/>
            <a:chOff x="0" y="0"/>
            <a:chExt cx="1907456" cy="580390"/>
          </a:xfrm>
        </p:grpSpPr>
        <p:sp>
          <p:nvSpPr>
            <p:cNvPr id="48" name="Freeform 48"/>
            <p:cNvSpPr/>
            <p:nvPr/>
          </p:nvSpPr>
          <p:spPr>
            <a:xfrm>
              <a:off x="1494706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9" name="Freeform 49"/>
            <p:cNvSpPr/>
            <p:nvPr/>
          </p:nvSpPr>
          <p:spPr>
            <a:xfrm>
              <a:off x="0" y="-2540"/>
              <a:ext cx="1907456" cy="582930"/>
            </a:xfrm>
            <a:custGeom>
              <a:avLst/>
              <a:gdLst/>
              <a:ahLst/>
              <a:cxnLst/>
              <a:rect l="l" t="t" r="r" b="b"/>
              <a:pathLst>
                <a:path w="1907456" h="582930">
                  <a:moveTo>
                    <a:pt x="1890946" y="261620"/>
                  </a:moveTo>
                  <a:lnTo>
                    <a:pt x="1516296" y="8890"/>
                  </a:lnTo>
                  <a:cubicBezTo>
                    <a:pt x="1504866" y="1270"/>
                    <a:pt x="1489626" y="0"/>
                    <a:pt x="1476926" y="6350"/>
                  </a:cubicBezTo>
                  <a:cubicBezTo>
                    <a:pt x="1464226" y="12700"/>
                    <a:pt x="1456606" y="25400"/>
                    <a:pt x="1456606" y="39370"/>
                  </a:cubicBezTo>
                  <a:lnTo>
                    <a:pt x="1456606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1456606" y="330200"/>
                  </a:lnTo>
                  <a:lnTo>
                    <a:pt x="1456606" y="544830"/>
                  </a:lnTo>
                  <a:cubicBezTo>
                    <a:pt x="1456606" y="558800"/>
                    <a:pt x="1464226" y="571500"/>
                    <a:pt x="1476926" y="577850"/>
                  </a:cubicBezTo>
                  <a:cubicBezTo>
                    <a:pt x="1482006" y="580390"/>
                    <a:pt x="1488356" y="582930"/>
                    <a:pt x="1494706" y="582930"/>
                  </a:cubicBezTo>
                  <a:cubicBezTo>
                    <a:pt x="1502326" y="582930"/>
                    <a:pt x="1509946" y="580390"/>
                    <a:pt x="1516296" y="576580"/>
                  </a:cubicBezTo>
                  <a:lnTo>
                    <a:pt x="1890946" y="323850"/>
                  </a:lnTo>
                  <a:cubicBezTo>
                    <a:pt x="1901106" y="316230"/>
                    <a:pt x="1907456" y="304800"/>
                    <a:pt x="1907456" y="292100"/>
                  </a:cubicBezTo>
                  <a:cubicBezTo>
                    <a:pt x="1907456" y="279400"/>
                    <a:pt x="1901106" y="267970"/>
                    <a:pt x="1890946" y="261620"/>
                  </a:cubicBezTo>
                  <a:close/>
                  <a:moveTo>
                    <a:pt x="1532806" y="473710"/>
                  </a:moveTo>
                  <a:lnTo>
                    <a:pt x="1532806" y="111760"/>
                  </a:lnTo>
                  <a:lnTo>
                    <a:pt x="1800776" y="292100"/>
                  </a:lnTo>
                  <a:lnTo>
                    <a:pt x="1532806" y="473710"/>
                  </a:lnTo>
                  <a:close/>
                </a:path>
              </a:pathLst>
            </a:custGeom>
            <a:solidFill>
              <a:srgbClr val="86EAE9"/>
            </a:solidFill>
          </p:spPr>
        </p:sp>
      </p:grpSp>
      <p:pic>
        <p:nvPicPr>
          <p:cNvPr id="50" name="Picture 5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68897" y="5747336"/>
            <a:ext cx="523349" cy="523349"/>
          </a:xfrm>
          <a:prstGeom prst="rect">
            <a:avLst/>
          </a:prstGeom>
        </p:spPr>
      </p:pic>
      <p:grpSp>
        <p:nvGrpSpPr>
          <p:cNvPr id="51" name="Group 51"/>
          <p:cNvGrpSpPr/>
          <p:nvPr/>
        </p:nvGrpSpPr>
        <p:grpSpPr>
          <a:xfrm>
            <a:off x="7487566" y="5864606"/>
            <a:ext cx="949173" cy="288809"/>
            <a:chOff x="0" y="0"/>
            <a:chExt cx="1907456" cy="580390"/>
          </a:xfrm>
        </p:grpSpPr>
        <p:sp>
          <p:nvSpPr>
            <p:cNvPr id="52" name="Freeform 52"/>
            <p:cNvSpPr/>
            <p:nvPr/>
          </p:nvSpPr>
          <p:spPr>
            <a:xfrm>
              <a:off x="1494706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3" name="Freeform 53"/>
            <p:cNvSpPr/>
            <p:nvPr/>
          </p:nvSpPr>
          <p:spPr>
            <a:xfrm>
              <a:off x="0" y="-2540"/>
              <a:ext cx="1907456" cy="582930"/>
            </a:xfrm>
            <a:custGeom>
              <a:avLst/>
              <a:gdLst/>
              <a:ahLst/>
              <a:cxnLst/>
              <a:rect l="l" t="t" r="r" b="b"/>
              <a:pathLst>
                <a:path w="1907456" h="582930">
                  <a:moveTo>
                    <a:pt x="1890946" y="261620"/>
                  </a:moveTo>
                  <a:lnTo>
                    <a:pt x="1516296" y="8890"/>
                  </a:lnTo>
                  <a:cubicBezTo>
                    <a:pt x="1504866" y="1270"/>
                    <a:pt x="1489626" y="0"/>
                    <a:pt x="1476926" y="6350"/>
                  </a:cubicBezTo>
                  <a:cubicBezTo>
                    <a:pt x="1464226" y="12700"/>
                    <a:pt x="1456606" y="25400"/>
                    <a:pt x="1456606" y="39370"/>
                  </a:cubicBezTo>
                  <a:lnTo>
                    <a:pt x="1456606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1456606" y="330200"/>
                  </a:lnTo>
                  <a:lnTo>
                    <a:pt x="1456606" y="544830"/>
                  </a:lnTo>
                  <a:cubicBezTo>
                    <a:pt x="1456606" y="558800"/>
                    <a:pt x="1464226" y="571500"/>
                    <a:pt x="1476926" y="577850"/>
                  </a:cubicBezTo>
                  <a:cubicBezTo>
                    <a:pt x="1482006" y="580390"/>
                    <a:pt x="1488356" y="582930"/>
                    <a:pt x="1494706" y="582930"/>
                  </a:cubicBezTo>
                  <a:cubicBezTo>
                    <a:pt x="1502326" y="582930"/>
                    <a:pt x="1509946" y="580390"/>
                    <a:pt x="1516296" y="576580"/>
                  </a:cubicBezTo>
                  <a:lnTo>
                    <a:pt x="1890946" y="323850"/>
                  </a:lnTo>
                  <a:cubicBezTo>
                    <a:pt x="1901106" y="316230"/>
                    <a:pt x="1907456" y="304800"/>
                    <a:pt x="1907456" y="292100"/>
                  </a:cubicBezTo>
                  <a:cubicBezTo>
                    <a:pt x="1907456" y="279400"/>
                    <a:pt x="1901106" y="267970"/>
                    <a:pt x="1890946" y="261620"/>
                  </a:cubicBezTo>
                  <a:close/>
                  <a:moveTo>
                    <a:pt x="1532806" y="473710"/>
                  </a:moveTo>
                  <a:lnTo>
                    <a:pt x="1532806" y="111760"/>
                  </a:lnTo>
                  <a:lnTo>
                    <a:pt x="1800776" y="292100"/>
                  </a:lnTo>
                  <a:lnTo>
                    <a:pt x="1532806" y="473710"/>
                  </a:lnTo>
                  <a:close/>
                </a:path>
              </a:pathLst>
            </a:custGeom>
            <a:solidFill>
              <a:srgbClr val="86EAE9"/>
            </a:solidFill>
          </p:spPr>
        </p:sp>
      </p:grpSp>
      <p:pic>
        <p:nvPicPr>
          <p:cNvPr id="54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68897" y="6820532"/>
            <a:ext cx="523349" cy="523349"/>
          </a:xfrm>
          <a:prstGeom prst="rect">
            <a:avLst/>
          </a:prstGeom>
        </p:spPr>
      </p:pic>
      <p:grpSp>
        <p:nvGrpSpPr>
          <p:cNvPr id="55" name="Group 55"/>
          <p:cNvGrpSpPr/>
          <p:nvPr/>
        </p:nvGrpSpPr>
        <p:grpSpPr>
          <a:xfrm>
            <a:off x="7487566" y="6937802"/>
            <a:ext cx="949173" cy="288809"/>
            <a:chOff x="0" y="0"/>
            <a:chExt cx="1907456" cy="580390"/>
          </a:xfrm>
        </p:grpSpPr>
        <p:sp>
          <p:nvSpPr>
            <p:cNvPr id="56" name="Freeform 56"/>
            <p:cNvSpPr/>
            <p:nvPr/>
          </p:nvSpPr>
          <p:spPr>
            <a:xfrm>
              <a:off x="1494706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7" name="Freeform 57"/>
            <p:cNvSpPr/>
            <p:nvPr/>
          </p:nvSpPr>
          <p:spPr>
            <a:xfrm>
              <a:off x="0" y="-2540"/>
              <a:ext cx="1907456" cy="582930"/>
            </a:xfrm>
            <a:custGeom>
              <a:avLst/>
              <a:gdLst/>
              <a:ahLst/>
              <a:cxnLst/>
              <a:rect l="l" t="t" r="r" b="b"/>
              <a:pathLst>
                <a:path w="1907456" h="582930">
                  <a:moveTo>
                    <a:pt x="1890946" y="261620"/>
                  </a:moveTo>
                  <a:lnTo>
                    <a:pt x="1516296" y="8890"/>
                  </a:lnTo>
                  <a:cubicBezTo>
                    <a:pt x="1504866" y="1270"/>
                    <a:pt x="1489626" y="0"/>
                    <a:pt x="1476926" y="6350"/>
                  </a:cubicBezTo>
                  <a:cubicBezTo>
                    <a:pt x="1464226" y="12700"/>
                    <a:pt x="1456606" y="25400"/>
                    <a:pt x="1456606" y="39370"/>
                  </a:cubicBezTo>
                  <a:lnTo>
                    <a:pt x="1456606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1456606" y="330200"/>
                  </a:lnTo>
                  <a:lnTo>
                    <a:pt x="1456606" y="544830"/>
                  </a:lnTo>
                  <a:cubicBezTo>
                    <a:pt x="1456606" y="558800"/>
                    <a:pt x="1464226" y="571500"/>
                    <a:pt x="1476926" y="577850"/>
                  </a:cubicBezTo>
                  <a:cubicBezTo>
                    <a:pt x="1482006" y="580390"/>
                    <a:pt x="1488356" y="582930"/>
                    <a:pt x="1494706" y="582930"/>
                  </a:cubicBezTo>
                  <a:cubicBezTo>
                    <a:pt x="1502326" y="582930"/>
                    <a:pt x="1509946" y="580390"/>
                    <a:pt x="1516296" y="576580"/>
                  </a:cubicBezTo>
                  <a:lnTo>
                    <a:pt x="1890946" y="323850"/>
                  </a:lnTo>
                  <a:cubicBezTo>
                    <a:pt x="1901106" y="316230"/>
                    <a:pt x="1907456" y="304800"/>
                    <a:pt x="1907456" y="292100"/>
                  </a:cubicBezTo>
                  <a:cubicBezTo>
                    <a:pt x="1907456" y="279400"/>
                    <a:pt x="1901106" y="267970"/>
                    <a:pt x="1890946" y="261620"/>
                  </a:cubicBezTo>
                  <a:close/>
                  <a:moveTo>
                    <a:pt x="1532806" y="473710"/>
                  </a:moveTo>
                  <a:lnTo>
                    <a:pt x="1532806" y="111760"/>
                  </a:lnTo>
                  <a:lnTo>
                    <a:pt x="1800776" y="292100"/>
                  </a:lnTo>
                  <a:lnTo>
                    <a:pt x="1532806" y="473710"/>
                  </a:lnTo>
                  <a:close/>
                </a:path>
              </a:pathLst>
            </a:custGeom>
            <a:solidFill>
              <a:srgbClr val="86EAE9"/>
            </a:solidFill>
          </p:spPr>
        </p:sp>
      </p:grpSp>
      <p:pic>
        <p:nvPicPr>
          <p:cNvPr id="58" name="Picture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68897" y="7943932"/>
            <a:ext cx="523349" cy="523349"/>
          </a:xfrm>
          <a:prstGeom prst="rect">
            <a:avLst/>
          </a:prstGeom>
        </p:spPr>
      </p:pic>
      <p:grpSp>
        <p:nvGrpSpPr>
          <p:cNvPr id="59" name="Group 59"/>
          <p:cNvGrpSpPr/>
          <p:nvPr/>
        </p:nvGrpSpPr>
        <p:grpSpPr>
          <a:xfrm>
            <a:off x="7487566" y="8061202"/>
            <a:ext cx="949173" cy="288809"/>
            <a:chOff x="0" y="0"/>
            <a:chExt cx="1907456" cy="580390"/>
          </a:xfrm>
        </p:grpSpPr>
        <p:sp>
          <p:nvSpPr>
            <p:cNvPr id="60" name="Freeform 60"/>
            <p:cNvSpPr/>
            <p:nvPr/>
          </p:nvSpPr>
          <p:spPr>
            <a:xfrm>
              <a:off x="1494706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1" name="Freeform 61"/>
            <p:cNvSpPr/>
            <p:nvPr/>
          </p:nvSpPr>
          <p:spPr>
            <a:xfrm>
              <a:off x="0" y="-2540"/>
              <a:ext cx="1907456" cy="582930"/>
            </a:xfrm>
            <a:custGeom>
              <a:avLst/>
              <a:gdLst/>
              <a:ahLst/>
              <a:cxnLst/>
              <a:rect l="l" t="t" r="r" b="b"/>
              <a:pathLst>
                <a:path w="1907456" h="582930">
                  <a:moveTo>
                    <a:pt x="1890946" y="261620"/>
                  </a:moveTo>
                  <a:lnTo>
                    <a:pt x="1516296" y="8890"/>
                  </a:lnTo>
                  <a:cubicBezTo>
                    <a:pt x="1504866" y="1270"/>
                    <a:pt x="1489626" y="0"/>
                    <a:pt x="1476926" y="6350"/>
                  </a:cubicBezTo>
                  <a:cubicBezTo>
                    <a:pt x="1464226" y="12700"/>
                    <a:pt x="1456606" y="25400"/>
                    <a:pt x="1456606" y="39370"/>
                  </a:cubicBezTo>
                  <a:lnTo>
                    <a:pt x="1456606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1456606" y="330200"/>
                  </a:lnTo>
                  <a:lnTo>
                    <a:pt x="1456606" y="544830"/>
                  </a:lnTo>
                  <a:cubicBezTo>
                    <a:pt x="1456606" y="558800"/>
                    <a:pt x="1464226" y="571500"/>
                    <a:pt x="1476926" y="577850"/>
                  </a:cubicBezTo>
                  <a:cubicBezTo>
                    <a:pt x="1482006" y="580390"/>
                    <a:pt x="1488356" y="582930"/>
                    <a:pt x="1494706" y="582930"/>
                  </a:cubicBezTo>
                  <a:cubicBezTo>
                    <a:pt x="1502326" y="582930"/>
                    <a:pt x="1509946" y="580390"/>
                    <a:pt x="1516296" y="576580"/>
                  </a:cubicBezTo>
                  <a:lnTo>
                    <a:pt x="1890946" y="323850"/>
                  </a:lnTo>
                  <a:cubicBezTo>
                    <a:pt x="1901106" y="316230"/>
                    <a:pt x="1907456" y="304800"/>
                    <a:pt x="1907456" y="292100"/>
                  </a:cubicBezTo>
                  <a:cubicBezTo>
                    <a:pt x="1907456" y="279400"/>
                    <a:pt x="1901106" y="267970"/>
                    <a:pt x="1890946" y="261620"/>
                  </a:cubicBezTo>
                  <a:close/>
                  <a:moveTo>
                    <a:pt x="1532806" y="473710"/>
                  </a:moveTo>
                  <a:lnTo>
                    <a:pt x="1532806" y="111760"/>
                  </a:lnTo>
                  <a:lnTo>
                    <a:pt x="1800776" y="292100"/>
                  </a:lnTo>
                  <a:lnTo>
                    <a:pt x="1532806" y="473710"/>
                  </a:lnTo>
                  <a:close/>
                </a:path>
              </a:pathLst>
            </a:custGeom>
            <a:solidFill>
              <a:srgbClr val="86EAE9"/>
            </a:solidFill>
          </p:spPr>
        </p:sp>
      </p:grpSp>
      <p:pic>
        <p:nvPicPr>
          <p:cNvPr id="62" name="Picture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668897" y="9092546"/>
            <a:ext cx="523349" cy="523349"/>
          </a:xfrm>
          <a:prstGeom prst="rect">
            <a:avLst/>
          </a:prstGeom>
        </p:spPr>
      </p:pic>
      <p:sp>
        <p:nvSpPr>
          <p:cNvPr id="63" name="TextBox 63"/>
          <p:cNvSpPr txBox="1"/>
          <p:nvPr/>
        </p:nvSpPr>
        <p:spPr>
          <a:xfrm>
            <a:off x="8939366" y="9113631"/>
            <a:ext cx="2995568" cy="40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6"/>
              </a:lnSpc>
            </a:pPr>
            <a:r>
              <a:rPr lang="en-US" sz="2157" spc="107">
                <a:solidFill>
                  <a:srgbClr val="191919"/>
                </a:solidFill>
                <a:latin typeface="Aileron Regular"/>
              </a:rPr>
              <a:t>Cable concéntrico </a:t>
            </a:r>
          </a:p>
        </p:txBody>
      </p:sp>
      <p:grpSp>
        <p:nvGrpSpPr>
          <p:cNvPr id="64" name="Group 64"/>
          <p:cNvGrpSpPr/>
          <p:nvPr/>
        </p:nvGrpSpPr>
        <p:grpSpPr>
          <a:xfrm>
            <a:off x="7487566" y="9209816"/>
            <a:ext cx="949173" cy="288809"/>
            <a:chOff x="0" y="0"/>
            <a:chExt cx="1907456" cy="580390"/>
          </a:xfrm>
        </p:grpSpPr>
        <p:sp>
          <p:nvSpPr>
            <p:cNvPr id="65" name="Freeform 65"/>
            <p:cNvSpPr/>
            <p:nvPr/>
          </p:nvSpPr>
          <p:spPr>
            <a:xfrm>
              <a:off x="1494706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6" name="Freeform 66"/>
            <p:cNvSpPr/>
            <p:nvPr/>
          </p:nvSpPr>
          <p:spPr>
            <a:xfrm>
              <a:off x="0" y="-2540"/>
              <a:ext cx="1907456" cy="582930"/>
            </a:xfrm>
            <a:custGeom>
              <a:avLst/>
              <a:gdLst/>
              <a:ahLst/>
              <a:cxnLst/>
              <a:rect l="l" t="t" r="r" b="b"/>
              <a:pathLst>
                <a:path w="1907456" h="582930">
                  <a:moveTo>
                    <a:pt x="1890946" y="261620"/>
                  </a:moveTo>
                  <a:lnTo>
                    <a:pt x="1516296" y="8890"/>
                  </a:lnTo>
                  <a:cubicBezTo>
                    <a:pt x="1504866" y="1270"/>
                    <a:pt x="1489626" y="0"/>
                    <a:pt x="1476926" y="6350"/>
                  </a:cubicBezTo>
                  <a:cubicBezTo>
                    <a:pt x="1464226" y="12700"/>
                    <a:pt x="1456606" y="25400"/>
                    <a:pt x="1456606" y="39370"/>
                  </a:cubicBezTo>
                  <a:lnTo>
                    <a:pt x="1456606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1456606" y="330200"/>
                  </a:lnTo>
                  <a:lnTo>
                    <a:pt x="1456606" y="544830"/>
                  </a:lnTo>
                  <a:cubicBezTo>
                    <a:pt x="1456606" y="558800"/>
                    <a:pt x="1464226" y="571500"/>
                    <a:pt x="1476926" y="577850"/>
                  </a:cubicBezTo>
                  <a:cubicBezTo>
                    <a:pt x="1482006" y="580390"/>
                    <a:pt x="1488356" y="582930"/>
                    <a:pt x="1494706" y="582930"/>
                  </a:cubicBezTo>
                  <a:cubicBezTo>
                    <a:pt x="1502326" y="582930"/>
                    <a:pt x="1509946" y="580390"/>
                    <a:pt x="1516296" y="576580"/>
                  </a:cubicBezTo>
                  <a:lnTo>
                    <a:pt x="1890946" y="323850"/>
                  </a:lnTo>
                  <a:cubicBezTo>
                    <a:pt x="1901106" y="316230"/>
                    <a:pt x="1907456" y="304800"/>
                    <a:pt x="1907456" y="292100"/>
                  </a:cubicBezTo>
                  <a:cubicBezTo>
                    <a:pt x="1907456" y="279400"/>
                    <a:pt x="1901106" y="267970"/>
                    <a:pt x="1890946" y="261620"/>
                  </a:cubicBezTo>
                  <a:close/>
                  <a:moveTo>
                    <a:pt x="1532806" y="473710"/>
                  </a:moveTo>
                  <a:lnTo>
                    <a:pt x="1532806" y="111760"/>
                  </a:lnTo>
                  <a:lnTo>
                    <a:pt x="1800776" y="292100"/>
                  </a:lnTo>
                  <a:lnTo>
                    <a:pt x="1532806" y="473710"/>
                  </a:lnTo>
                  <a:close/>
                </a:path>
              </a:pathLst>
            </a:custGeom>
            <a:solidFill>
              <a:srgbClr val="86EAE9"/>
            </a:solidFill>
          </p:spPr>
        </p:sp>
      </p:grpSp>
      <p:pic>
        <p:nvPicPr>
          <p:cNvPr id="67" name="Picture 6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250764" y="1407883"/>
            <a:ext cx="523349" cy="523349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>
            <a:off x="13069433" y="1525153"/>
            <a:ext cx="949173" cy="288809"/>
            <a:chOff x="0" y="0"/>
            <a:chExt cx="1907456" cy="580390"/>
          </a:xfrm>
        </p:grpSpPr>
        <p:sp>
          <p:nvSpPr>
            <p:cNvPr id="69" name="Freeform 69"/>
            <p:cNvSpPr/>
            <p:nvPr/>
          </p:nvSpPr>
          <p:spPr>
            <a:xfrm>
              <a:off x="1494706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0" name="Freeform 70"/>
            <p:cNvSpPr/>
            <p:nvPr/>
          </p:nvSpPr>
          <p:spPr>
            <a:xfrm>
              <a:off x="0" y="-2540"/>
              <a:ext cx="1907456" cy="582930"/>
            </a:xfrm>
            <a:custGeom>
              <a:avLst/>
              <a:gdLst/>
              <a:ahLst/>
              <a:cxnLst/>
              <a:rect l="l" t="t" r="r" b="b"/>
              <a:pathLst>
                <a:path w="1907456" h="582930">
                  <a:moveTo>
                    <a:pt x="1890946" y="261620"/>
                  </a:moveTo>
                  <a:lnTo>
                    <a:pt x="1516296" y="8890"/>
                  </a:lnTo>
                  <a:cubicBezTo>
                    <a:pt x="1504866" y="1270"/>
                    <a:pt x="1489626" y="0"/>
                    <a:pt x="1476926" y="6350"/>
                  </a:cubicBezTo>
                  <a:cubicBezTo>
                    <a:pt x="1464226" y="12700"/>
                    <a:pt x="1456606" y="25400"/>
                    <a:pt x="1456606" y="39370"/>
                  </a:cubicBezTo>
                  <a:lnTo>
                    <a:pt x="1456606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1456606" y="330200"/>
                  </a:lnTo>
                  <a:lnTo>
                    <a:pt x="1456606" y="544830"/>
                  </a:lnTo>
                  <a:cubicBezTo>
                    <a:pt x="1456606" y="558800"/>
                    <a:pt x="1464226" y="571500"/>
                    <a:pt x="1476926" y="577850"/>
                  </a:cubicBezTo>
                  <a:cubicBezTo>
                    <a:pt x="1482006" y="580390"/>
                    <a:pt x="1488356" y="582930"/>
                    <a:pt x="1494706" y="582930"/>
                  </a:cubicBezTo>
                  <a:cubicBezTo>
                    <a:pt x="1502326" y="582930"/>
                    <a:pt x="1509946" y="580390"/>
                    <a:pt x="1516296" y="576580"/>
                  </a:cubicBezTo>
                  <a:lnTo>
                    <a:pt x="1890946" y="323850"/>
                  </a:lnTo>
                  <a:cubicBezTo>
                    <a:pt x="1901106" y="316230"/>
                    <a:pt x="1907456" y="304800"/>
                    <a:pt x="1907456" y="292100"/>
                  </a:cubicBezTo>
                  <a:cubicBezTo>
                    <a:pt x="1907456" y="279400"/>
                    <a:pt x="1901106" y="267970"/>
                    <a:pt x="1890946" y="261620"/>
                  </a:cubicBezTo>
                  <a:close/>
                  <a:moveTo>
                    <a:pt x="1532806" y="473710"/>
                  </a:moveTo>
                  <a:lnTo>
                    <a:pt x="1532806" y="111760"/>
                  </a:lnTo>
                  <a:lnTo>
                    <a:pt x="1800776" y="292100"/>
                  </a:lnTo>
                  <a:lnTo>
                    <a:pt x="1532806" y="473710"/>
                  </a:lnTo>
                  <a:close/>
                </a:path>
              </a:pathLst>
            </a:custGeom>
            <a:solidFill>
              <a:srgbClr val="86EAE9"/>
            </a:solidFill>
          </p:spPr>
        </p:sp>
      </p:grpSp>
      <p:pic>
        <p:nvPicPr>
          <p:cNvPr id="71" name="Picture 7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250764" y="2475236"/>
            <a:ext cx="523349" cy="523349"/>
          </a:xfrm>
          <a:prstGeom prst="rect">
            <a:avLst/>
          </a:prstGeom>
        </p:spPr>
      </p:pic>
      <p:grpSp>
        <p:nvGrpSpPr>
          <p:cNvPr id="72" name="Group 72"/>
          <p:cNvGrpSpPr/>
          <p:nvPr/>
        </p:nvGrpSpPr>
        <p:grpSpPr>
          <a:xfrm>
            <a:off x="13069433" y="2592506"/>
            <a:ext cx="949173" cy="288809"/>
            <a:chOff x="0" y="0"/>
            <a:chExt cx="1907456" cy="580390"/>
          </a:xfrm>
        </p:grpSpPr>
        <p:sp>
          <p:nvSpPr>
            <p:cNvPr id="73" name="Freeform 73"/>
            <p:cNvSpPr/>
            <p:nvPr/>
          </p:nvSpPr>
          <p:spPr>
            <a:xfrm>
              <a:off x="1494706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4" name="Freeform 74"/>
            <p:cNvSpPr/>
            <p:nvPr/>
          </p:nvSpPr>
          <p:spPr>
            <a:xfrm>
              <a:off x="0" y="-2540"/>
              <a:ext cx="1907456" cy="582930"/>
            </a:xfrm>
            <a:custGeom>
              <a:avLst/>
              <a:gdLst/>
              <a:ahLst/>
              <a:cxnLst/>
              <a:rect l="l" t="t" r="r" b="b"/>
              <a:pathLst>
                <a:path w="1907456" h="582930">
                  <a:moveTo>
                    <a:pt x="1890946" y="261620"/>
                  </a:moveTo>
                  <a:lnTo>
                    <a:pt x="1516296" y="8890"/>
                  </a:lnTo>
                  <a:cubicBezTo>
                    <a:pt x="1504866" y="1270"/>
                    <a:pt x="1489626" y="0"/>
                    <a:pt x="1476926" y="6350"/>
                  </a:cubicBezTo>
                  <a:cubicBezTo>
                    <a:pt x="1464226" y="12700"/>
                    <a:pt x="1456606" y="25400"/>
                    <a:pt x="1456606" y="39370"/>
                  </a:cubicBezTo>
                  <a:lnTo>
                    <a:pt x="1456606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1456606" y="330200"/>
                  </a:lnTo>
                  <a:lnTo>
                    <a:pt x="1456606" y="544830"/>
                  </a:lnTo>
                  <a:cubicBezTo>
                    <a:pt x="1456606" y="558800"/>
                    <a:pt x="1464226" y="571500"/>
                    <a:pt x="1476926" y="577850"/>
                  </a:cubicBezTo>
                  <a:cubicBezTo>
                    <a:pt x="1482006" y="580390"/>
                    <a:pt x="1488356" y="582930"/>
                    <a:pt x="1494706" y="582930"/>
                  </a:cubicBezTo>
                  <a:cubicBezTo>
                    <a:pt x="1502326" y="582930"/>
                    <a:pt x="1509946" y="580390"/>
                    <a:pt x="1516296" y="576580"/>
                  </a:cubicBezTo>
                  <a:lnTo>
                    <a:pt x="1890946" y="323850"/>
                  </a:lnTo>
                  <a:cubicBezTo>
                    <a:pt x="1901106" y="316230"/>
                    <a:pt x="1907456" y="304800"/>
                    <a:pt x="1907456" y="292100"/>
                  </a:cubicBezTo>
                  <a:cubicBezTo>
                    <a:pt x="1907456" y="279400"/>
                    <a:pt x="1901106" y="267970"/>
                    <a:pt x="1890946" y="261620"/>
                  </a:cubicBezTo>
                  <a:close/>
                  <a:moveTo>
                    <a:pt x="1532806" y="473710"/>
                  </a:moveTo>
                  <a:lnTo>
                    <a:pt x="1532806" y="111760"/>
                  </a:lnTo>
                  <a:lnTo>
                    <a:pt x="1800776" y="292100"/>
                  </a:lnTo>
                  <a:lnTo>
                    <a:pt x="1532806" y="473710"/>
                  </a:lnTo>
                  <a:close/>
                </a:path>
              </a:pathLst>
            </a:custGeom>
            <a:solidFill>
              <a:srgbClr val="86EAE9"/>
            </a:solidFill>
          </p:spPr>
        </p:sp>
      </p:grpSp>
      <p:pic>
        <p:nvPicPr>
          <p:cNvPr id="75" name="Picture 7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250764" y="3594894"/>
            <a:ext cx="523349" cy="523349"/>
          </a:xfrm>
          <a:prstGeom prst="rect">
            <a:avLst/>
          </a:prstGeom>
        </p:spPr>
      </p:pic>
      <p:grpSp>
        <p:nvGrpSpPr>
          <p:cNvPr id="76" name="Group 76"/>
          <p:cNvGrpSpPr/>
          <p:nvPr/>
        </p:nvGrpSpPr>
        <p:grpSpPr>
          <a:xfrm>
            <a:off x="13069433" y="3712164"/>
            <a:ext cx="949173" cy="288809"/>
            <a:chOff x="0" y="0"/>
            <a:chExt cx="1907456" cy="580390"/>
          </a:xfrm>
        </p:grpSpPr>
        <p:sp>
          <p:nvSpPr>
            <p:cNvPr id="77" name="Freeform 77"/>
            <p:cNvSpPr/>
            <p:nvPr/>
          </p:nvSpPr>
          <p:spPr>
            <a:xfrm>
              <a:off x="1494706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8" name="Freeform 78"/>
            <p:cNvSpPr/>
            <p:nvPr/>
          </p:nvSpPr>
          <p:spPr>
            <a:xfrm>
              <a:off x="0" y="-2540"/>
              <a:ext cx="1907456" cy="582930"/>
            </a:xfrm>
            <a:custGeom>
              <a:avLst/>
              <a:gdLst/>
              <a:ahLst/>
              <a:cxnLst/>
              <a:rect l="l" t="t" r="r" b="b"/>
              <a:pathLst>
                <a:path w="1907456" h="582930">
                  <a:moveTo>
                    <a:pt x="1890946" y="261620"/>
                  </a:moveTo>
                  <a:lnTo>
                    <a:pt x="1516296" y="8890"/>
                  </a:lnTo>
                  <a:cubicBezTo>
                    <a:pt x="1504866" y="1270"/>
                    <a:pt x="1489626" y="0"/>
                    <a:pt x="1476926" y="6350"/>
                  </a:cubicBezTo>
                  <a:cubicBezTo>
                    <a:pt x="1464226" y="12700"/>
                    <a:pt x="1456606" y="25400"/>
                    <a:pt x="1456606" y="39370"/>
                  </a:cubicBezTo>
                  <a:lnTo>
                    <a:pt x="1456606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1456606" y="330200"/>
                  </a:lnTo>
                  <a:lnTo>
                    <a:pt x="1456606" y="544830"/>
                  </a:lnTo>
                  <a:cubicBezTo>
                    <a:pt x="1456606" y="558800"/>
                    <a:pt x="1464226" y="571500"/>
                    <a:pt x="1476926" y="577850"/>
                  </a:cubicBezTo>
                  <a:cubicBezTo>
                    <a:pt x="1482006" y="580390"/>
                    <a:pt x="1488356" y="582930"/>
                    <a:pt x="1494706" y="582930"/>
                  </a:cubicBezTo>
                  <a:cubicBezTo>
                    <a:pt x="1502326" y="582930"/>
                    <a:pt x="1509946" y="580390"/>
                    <a:pt x="1516296" y="576580"/>
                  </a:cubicBezTo>
                  <a:lnTo>
                    <a:pt x="1890946" y="323850"/>
                  </a:lnTo>
                  <a:cubicBezTo>
                    <a:pt x="1901106" y="316230"/>
                    <a:pt x="1907456" y="304800"/>
                    <a:pt x="1907456" y="292100"/>
                  </a:cubicBezTo>
                  <a:cubicBezTo>
                    <a:pt x="1907456" y="279400"/>
                    <a:pt x="1901106" y="267970"/>
                    <a:pt x="1890946" y="261620"/>
                  </a:cubicBezTo>
                  <a:close/>
                  <a:moveTo>
                    <a:pt x="1532806" y="473710"/>
                  </a:moveTo>
                  <a:lnTo>
                    <a:pt x="1532806" y="111760"/>
                  </a:lnTo>
                  <a:lnTo>
                    <a:pt x="1800776" y="292100"/>
                  </a:lnTo>
                  <a:lnTo>
                    <a:pt x="1532806" y="473710"/>
                  </a:lnTo>
                  <a:close/>
                </a:path>
              </a:pathLst>
            </a:custGeom>
            <a:solidFill>
              <a:srgbClr val="86EAE9"/>
            </a:solidFill>
          </p:spPr>
        </p:sp>
      </p:grpSp>
      <p:pic>
        <p:nvPicPr>
          <p:cNvPr id="79" name="Picture 7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250764" y="4648800"/>
            <a:ext cx="523349" cy="523349"/>
          </a:xfrm>
          <a:prstGeom prst="rect">
            <a:avLst/>
          </a:prstGeom>
        </p:spPr>
      </p:pic>
      <p:grpSp>
        <p:nvGrpSpPr>
          <p:cNvPr id="80" name="Group 80"/>
          <p:cNvGrpSpPr/>
          <p:nvPr/>
        </p:nvGrpSpPr>
        <p:grpSpPr>
          <a:xfrm>
            <a:off x="13069433" y="4766070"/>
            <a:ext cx="949173" cy="288809"/>
            <a:chOff x="0" y="0"/>
            <a:chExt cx="1907456" cy="580390"/>
          </a:xfrm>
        </p:grpSpPr>
        <p:sp>
          <p:nvSpPr>
            <p:cNvPr id="81" name="Freeform 81"/>
            <p:cNvSpPr/>
            <p:nvPr/>
          </p:nvSpPr>
          <p:spPr>
            <a:xfrm>
              <a:off x="1494706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2" name="Freeform 82"/>
            <p:cNvSpPr/>
            <p:nvPr/>
          </p:nvSpPr>
          <p:spPr>
            <a:xfrm>
              <a:off x="0" y="-2540"/>
              <a:ext cx="1907456" cy="582930"/>
            </a:xfrm>
            <a:custGeom>
              <a:avLst/>
              <a:gdLst/>
              <a:ahLst/>
              <a:cxnLst/>
              <a:rect l="l" t="t" r="r" b="b"/>
              <a:pathLst>
                <a:path w="1907456" h="582930">
                  <a:moveTo>
                    <a:pt x="1890946" y="261620"/>
                  </a:moveTo>
                  <a:lnTo>
                    <a:pt x="1516296" y="8890"/>
                  </a:lnTo>
                  <a:cubicBezTo>
                    <a:pt x="1504866" y="1270"/>
                    <a:pt x="1489626" y="0"/>
                    <a:pt x="1476926" y="6350"/>
                  </a:cubicBezTo>
                  <a:cubicBezTo>
                    <a:pt x="1464226" y="12700"/>
                    <a:pt x="1456606" y="25400"/>
                    <a:pt x="1456606" y="39370"/>
                  </a:cubicBezTo>
                  <a:lnTo>
                    <a:pt x="1456606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1456606" y="330200"/>
                  </a:lnTo>
                  <a:lnTo>
                    <a:pt x="1456606" y="544830"/>
                  </a:lnTo>
                  <a:cubicBezTo>
                    <a:pt x="1456606" y="558800"/>
                    <a:pt x="1464226" y="571500"/>
                    <a:pt x="1476926" y="577850"/>
                  </a:cubicBezTo>
                  <a:cubicBezTo>
                    <a:pt x="1482006" y="580390"/>
                    <a:pt x="1488356" y="582930"/>
                    <a:pt x="1494706" y="582930"/>
                  </a:cubicBezTo>
                  <a:cubicBezTo>
                    <a:pt x="1502326" y="582930"/>
                    <a:pt x="1509946" y="580390"/>
                    <a:pt x="1516296" y="576580"/>
                  </a:cubicBezTo>
                  <a:lnTo>
                    <a:pt x="1890946" y="323850"/>
                  </a:lnTo>
                  <a:cubicBezTo>
                    <a:pt x="1901106" y="316230"/>
                    <a:pt x="1907456" y="304800"/>
                    <a:pt x="1907456" y="292100"/>
                  </a:cubicBezTo>
                  <a:cubicBezTo>
                    <a:pt x="1907456" y="279400"/>
                    <a:pt x="1901106" y="267970"/>
                    <a:pt x="1890946" y="261620"/>
                  </a:cubicBezTo>
                  <a:close/>
                  <a:moveTo>
                    <a:pt x="1532806" y="473710"/>
                  </a:moveTo>
                  <a:lnTo>
                    <a:pt x="1532806" y="111760"/>
                  </a:lnTo>
                  <a:lnTo>
                    <a:pt x="1800776" y="292100"/>
                  </a:lnTo>
                  <a:lnTo>
                    <a:pt x="1532806" y="473710"/>
                  </a:lnTo>
                  <a:close/>
                </a:path>
              </a:pathLst>
            </a:custGeom>
            <a:solidFill>
              <a:srgbClr val="86EAE9"/>
            </a:solidFill>
          </p:spPr>
        </p:sp>
      </p:grpSp>
      <p:pic>
        <p:nvPicPr>
          <p:cNvPr id="83" name="Picture 8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250764" y="5747336"/>
            <a:ext cx="523349" cy="523349"/>
          </a:xfrm>
          <a:prstGeom prst="rect">
            <a:avLst/>
          </a:prstGeom>
        </p:spPr>
      </p:pic>
      <p:grpSp>
        <p:nvGrpSpPr>
          <p:cNvPr id="84" name="Group 84"/>
          <p:cNvGrpSpPr/>
          <p:nvPr/>
        </p:nvGrpSpPr>
        <p:grpSpPr>
          <a:xfrm>
            <a:off x="13069433" y="5864606"/>
            <a:ext cx="949173" cy="288809"/>
            <a:chOff x="0" y="0"/>
            <a:chExt cx="1907456" cy="580390"/>
          </a:xfrm>
        </p:grpSpPr>
        <p:sp>
          <p:nvSpPr>
            <p:cNvPr id="85" name="Freeform 85"/>
            <p:cNvSpPr/>
            <p:nvPr/>
          </p:nvSpPr>
          <p:spPr>
            <a:xfrm>
              <a:off x="1494706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6" name="Freeform 86"/>
            <p:cNvSpPr/>
            <p:nvPr/>
          </p:nvSpPr>
          <p:spPr>
            <a:xfrm>
              <a:off x="0" y="-2540"/>
              <a:ext cx="1907456" cy="582930"/>
            </a:xfrm>
            <a:custGeom>
              <a:avLst/>
              <a:gdLst/>
              <a:ahLst/>
              <a:cxnLst/>
              <a:rect l="l" t="t" r="r" b="b"/>
              <a:pathLst>
                <a:path w="1907456" h="582930">
                  <a:moveTo>
                    <a:pt x="1890946" y="261620"/>
                  </a:moveTo>
                  <a:lnTo>
                    <a:pt x="1516296" y="8890"/>
                  </a:lnTo>
                  <a:cubicBezTo>
                    <a:pt x="1504866" y="1270"/>
                    <a:pt x="1489626" y="0"/>
                    <a:pt x="1476926" y="6350"/>
                  </a:cubicBezTo>
                  <a:cubicBezTo>
                    <a:pt x="1464226" y="12700"/>
                    <a:pt x="1456606" y="25400"/>
                    <a:pt x="1456606" y="39370"/>
                  </a:cubicBezTo>
                  <a:lnTo>
                    <a:pt x="1456606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1456606" y="330200"/>
                  </a:lnTo>
                  <a:lnTo>
                    <a:pt x="1456606" y="544830"/>
                  </a:lnTo>
                  <a:cubicBezTo>
                    <a:pt x="1456606" y="558800"/>
                    <a:pt x="1464226" y="571500"/>
                    <a:pt x="1476926" y="577850"/>
                  </a:cubicBezTo>
                  <a:cubicBezTo>
                    <a:pt x="1482006" y="580390"/>
                    <a:pt x="1488356" y="582930"/>
                    <a:pt x="1494706" y="582930"/>
                  </a:cubicBezTo>
                  <a:cubicBezTo>
                    <a:pt x="1502326" y="582930"/>
                    <a:pt x="1509946" y="580390"/>
                    <a:pt x="1516296" y="576580"/>
                  </a:cubicBezTo>
                  <a:lnTo>
                    <a:pt x="1890946" y="323850"/>
                  </a:lnTo>
                  <a:cubicBezTo>
                    <a:pt x="1901106" y="316230"/>
                    <a:pt x="1907456" y="304800"/>
                    <a:pt x="1907456" y="292100"/>
                  </a:cubicBezTo>
                  <a:cubicBezTo>
                    <a:pt x="1907456" y="279400"/>
                    <a:pt x="1901106" y="267970"/>
                    <a:pt x="1890946" y="261620"/>
                  </a:cubicBezTo>
                  <a:close/>
                  <a:moveTo>
                    <a:pt x="1532806" y="473710"/>
                  </a:moveTo>
                  <a:lnTo>
                    <a:pt x="1532806" y="111760"/>
                  </a:lnTo>
                  <a:lnTo>
                    <a:pt x="1800776" y="292100"/>
                  </a:lnTo>
                  <a:lnTo>
                    <a:pt x="1532806" y="473710"/>
                  </a:lnTo>
                  <a:close/>
                </a:path>
              </a:pathLst>
            </a:custGeom>
            <a:solidFill>
              <a:srgbClr val="86EAE9"/>
            </a:solidFill>
          </p:spPr>
        </p:sp>
      </p:grpSp>
      <p:pic>
        <p:nvPicPr>
          <p:cNvPr id="87" name="Picture 8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250764" y="7135027"/>
            <a:ext cx="523349" cy="523349"/>
          </a:xfrm>
          <a:prstGeom prst="rect">
            <a:avLst/>
          </a:prstGeom>
        </p:spPr>
      </p:pic>
      <p:grpSp>
        <p:nvGrpSpPr>
          <p:cNvPr id="88" name="Group 88"/>
          <p:cNvGrpSpPr/>
          <p:nvPr/>
        </p:nvGrpSpPr>
        <p:grpSpPr>
          <a:xfrm>
            <a:off x="13069433" y="7252297"/>
            <a:ext cx="949173" cy="288809"/>
            <a:chOff x="0" y="0"/>
            <a:chExt cx="1907456" cy="580390"/>
          </a:xfrm>
        </p:grpSpPr>
        <p:sp>
          <p:nvSpPr>
            <p:cNvPr id="89" name="Freeform 89"/>
            <p:cNvSpPr/>
            <p:nvPr/>
          </p:nvSpPr>
          <p:spPr>
            <a:xfrm>
              <a:off x="1494706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0" name="Freeform 90"/>
            <p:cNvSpPr/>
            <p:nvPr/>
          </p:nvSpPr>
          <p:spPr>
            <a:xfrm>
              <a:off x="0" y="-2540"/>
              <a:ext cx="1907456" cy="582930"/>
            </a:xfrm>
            <a:custGeom>
              <a:avLst/>
              <a:gdLst/>
              <a:ahLst/>
              <a:cxnLst/>
              <a:rect l="l" t="t" r="r" b="b"/>
              <a:pathLst>
                <a:path w="1907456" h="582930">
                  <a:moveTo>
                    <a:pt x="1890946" y="261620"/>
                  </a:moveTo>
                  <a:lnTo>
                    <a:pt x="1516296" y="8890"/>
                  </a:lnTo>
                  <a:cubicBezTo>
                    <a:pt x="1504866" y="1270"/>
                    <a:pt x="1489626" y="0"/>
                    <a:pt x="1476926" y="6350"/>
                  </a:cubicBezTo>
                  <a:cubicBezTo>
                    <a:pt x="1464226" y="12700"/>
                    <a:pt x="1456606" y="25400"/>
                    <a:pt x="1456606" y="39370"/>
                  </a:cubicBezTo>
                  <a:lnTo>
                    <a:pt x="1456606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1456606" y="330200"/>
                  </a:lnTo>
                  <a:lnTo>
                    <a:pt x="1456606" y="544830"/>
                  </a:lnTo>
                  <a:cubicBezTo>
                    <a:pt x="1456606" y="558800"/>
                    <a:pt x="1464226" y="571500"/>
                    <a:pt x="1476926" y="577850"/>
                  </a:cubicBezTo>
                  <a:cubicBezTo>
                    <a:pt x="1482006" y="580390"/>
                    <a:pt x="1488356" y="582930"/>
                    <a:pt x="1494706" y="582930"/>
                  </a:cubicBezTo>
                  <a:cubicBezTo>
                    <a:pt x="1502326" y="582930"/>
                    <a:pt x="1509946" y="580390"/>
                    <a:pt x="1516296" y="576580"/>
                  </a:cubicBezTo>
                  <a:lnTo>
                    <a:pt x="1890946" y="323850"/>
                  </a:lnTo>
                  <a:cubicBezTo>
                    <a:pt x="1901106" y="316230"/>
                    <a:pt x="1907456" y="304800"/>
                    <a:pt x="1907456" y="292100"/>
                  </a:cubicBezTo>
                  <a:cubicBezTo>
                    <a:pt x="1907456" y="279400"/>
                    <a:pt x="1901106" y="267970"/>
                    <a:pt x="1890946" y="261620"/>
                  </a:cubicBezTo>
                  <a:close/>
                  <a:moveTo>
                    <a:pt x="1532806" y="473710"/>
                  </a:moveTo>
                  <a:lnTo>
                    <a:pt x="1532806" y="111760"/>
                  </a:lnTo>
                  <a:lnTo>
                    <a:pt x="1800776" y="292100"/>
                  </a:lnTo>
                  <a:lnTo>
                    <a:pt x="1532806" y="473710"/>
                  </a:lnTo>
                  <a:close/>
                </a:path>
              </a:pathLst>
            </a:custGeom>
            <a:solidFill>
              <a:srgbClr val="86EAE9"/>
            </a:solidFill>
          </p:spPr>
        </p:sp>
      </p:grpSp>
      <p:pic>
        <p:nvPicPr>
          <p:cNvPr id="91" name="Picture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250764" y="8258427"/>
            <a:ext cx="523349" cy="523349"/>
          </a:xfrm>
          <a:prstGeom prst="rect">
            <a:avLst/>
          </a:prstGeom>
        </p:spPr>
      </p:pic>
      <p:grpSp>
        <p:nvGrpSpPr>
          <p:cNvPr id="92" name="Group 92"/>
          <p:cNvGrpSpPr/>
          <p:nvPr/>
        </p:nvGrpSpPr>
        <p:grpSpPr>
          <a:xfrm>
            <a:off x="13069433" y="8375697"/>
            <a:ext cx="949173" cy="288809"/>
            <a:chOff x="0" y="0"/>
            <a:chExt cx="1907456" cy="580390"/>
          </a:xfrm>
        </p:grpSpPr>
        <p:sp>
          <p:nvSpPr>
            <p:cNvPr id="93" name="Freeform 93"/>
            <p:cNvSpPr/>
            <p:nvPr/>
          </p:nvSpPr>
          <p:spPr>
            <a:xfrm>
              <a:off x="1494706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4" name="Freeform 94"/>
            <p:cNvSpPr/>
            <p:nvPr/>
          </p:nvSpPr>
          <p:spPr>
            <a:xfrm>
              <a:off x="0" y="-2540"/>
              <a:ext cx="1907456" cy="582930"/>
            </a:xfrm>
            <a:custGeom>
              <a:avLst/>
              <a:gdLst/>
              <a:ahLst/>
              <a:cxnLst/>
              <a:rect l="l" t="t" r="r" b="b"/>
              <a:pathLst>
                <a:path w="1907456" h="582930">
                  <a:moveTo>
                    <a:pt x="1890946" y="261620"/>
                  </a:moveTo>
                  <a:lnTo>
                    <a:pt x="1516296" y="8890"/>
                  </a:lnTo>
                  <a:cubicBezTo>
                    <a:pt x="1504866" y="1270"/>
                    <a:pt x="1489626" y="0"/>
                    <a:pt x="1476926" y="6350"/>
                  </a:cubicBezTo>
                  <a:cubicBezTo>
                    <a:pt x="1464226" y="12700"/>
                    <a:pt x="1456606" y="25400"/>
                    <a:pt x="1456606" y="39370"/>
                  </a:cubicBezTo>
                  <a:lnTo>
                    <a:pt x="1456606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1456606" y="330200"/>
                  </a:lnTo>
                  <a:lnTo>
                    <a:pt x="1456606" y="544830"/>
                  </a:lnTo>
                  <a:cubicBezTo>
                    <a:pt x="1456606" y="558800"/>
                    <a:pt x="1464226" y="571500"/>
                    <a:pt x="1476926" y="577850"/>
                  </a:cubicBezTo>
                  <a:cubicBezTo>
                    <a:pt x="1482006" y="580390"/>
                    <a:pt x="1488356" y="582930"/>
                    <a:pt x="1494706" y="582930"/>
                  </a:cubicBezTo>
                  <a:cubicBezTo>
                    <a:pt x="1502326" y="582930"/>
                    <a:pt x="1509946" y="580390"/>
                    <a:pt x="1516296" y="576580"/>
                  </a:cubicBezTo>
                  <a:lnTo>
                    <a:pt x="1890946" y="323850"/>
                  </a:lnTo>
                  <a:cubicBezTo>
                    <a:pt x="1901106" y="316230"/>
                    <a:pt x="1907456" y="304800"/>
                    <a:pt x="1907456" y="292100"/>
                  </a:cubicBezTo>
                  <a:cubicBezTo>
                    <a:pt x="1907456" y="279400"/>
                    <a:pt x="1901106" y="267970"/>
                    <a:pt x="1890946" y="261620"/>
                  </a:cubicBezTo>
                  <a:close/>
                  <a:moveTo>
                    <a:pt x="1532806" y="473710"/>
                  </a:moveTo>
                  <a:lnTo>
                    <a:pt x="1532806" y="111760"/>
                  </a:lnTo>
                  <a:lnTo>
                    <a:pt x="1800776" y="292100"/>
                  </a:lnTo>
                  <a:lnTo>
                    <a:pt x="1532806" y="473710"/>
                  </a:lnTo>
                  <a:close/>
                </a:path>
              </a:pathLst>
            </a:custGeom>
            <a:solidFill>
              <a:srgbClr val="86EAE9"/>
            </a:solidFill>
          </p:spPr>
        </p:sp>
      </p:grpSp>
      <p:grpSp>
        <p:nvGrpSpPr>
          <p:cNvPr id="95" name="Group 95"/>
          <p:cNvGrpSpPr/>
          <p:nvPr/>
        </p:nvGrpSpPr>
        <p:grpSpPr>
          <a:xfrm>
            <a:off x="13069433" y="9524311"/>
            <a:ext cx="949173" cy="288809"/>
            <a:chOff x="0" y="0"/>
            <a:chExt cx="1907456" cy="580390"/>
          </a:xfrm>
        </p:grpSpPr>
        <p:sp>
          <p:nvSpPr>
            <p:cNvPr id="96" name="Freeform 96"/>
            <p:cNvSpPr/>
            <p:nvPr/>
          </p:nvSpPr>
          <p:spPr>
            <a:xfrm>
              <a:off x="1494706" y="38100"/>
              <a:ext cx="374650" cy="504190"/>
            </a:xfrm>
            <a:custGeom>
              <a:avLst/>
              <a:gdLst/>
              <a:ahLst/>
              <a:cxnLst/>
              <a:rect l="l" t="t" r="r" b="b"/>
              <a:pathLst>
                <a:path w="374650" h="504190">
                  <a:moveTo>
                    <a:pt x="0" y="504190"/>
                  </a:moveTo>
                  <a:lnTo>
                    <a:pt x="0" y="0"/>
                  </a:lnTo>
                  <a:lnTo>
                    <a:pt x="374650" y="25273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7" name="Freeform 97"/>
            <p:cNvSpPr/>
            <p:nvPr/>
          </p:nvSpPr>
          <p:spPr>
            <a:xfrm>
              <a:off x="0" y="-2540"/>
              <a:ext cx="1907456" cy="582930"/>
            </a:xfrm>
            <a:custGeom>
              <a:avLst/>
              <a:gdLst/>
              <a:ahLst/>
              <a:cxnLst/>
              <a:rect l="l" t="t" r="r" b="b"/>
              <a:pathLst>
                <a:path w="1907456" h="582930">
                  <a:moveTo>
                    <a:pt x="1890946" y="261620"/>
                  </a:moveTo>
                  <a:lnTo>
                    <a:pt x="1516296" y="8890"/>
                  </a:lnTo>
                  <a:cubicBezTo>
                    <a:pt x="1504866" y="1270"/>
                    <a:pt x="1489626" y="0"/>
                    <a:pt x="1476926" y="6350"/>
                  </a:cubicBezTo>
                  <a:cubicBezTo>
                    <a:pt x="1464226" y="12700"/>
                    <a:pt x="1456606" y="25400"/>
                    <a:pt x="1456606" y="39370"/>
                  </a:cubicBezTo>
                  <a:lnTo>
                    <a:pt x="1456606" y="254000"/>
                  </a:lnTo>
                  <a:lnTo>
                    <a:pt x="0" y="254000"/>
                  </a:lnTo>
                  <a:lnTo>
                    <a:pt x="0" y="330200"/>
                  </a:lnTo>
                  <a:lnTo>
                    <a:pt x="1456606" y="330200"/>
                  </a:lnTo>
                  <a:lnTo>
                    <a:pt x="1456606" y="544830"/>
                  </a:lnTo>
                  <a:cubicBezTo>
                    <a:pt x="1456606" y="558800"/>
                    <a:pt x="1464226" y="571500"/>
                    <a:pt x="1476926" y="577850"/>
                  </a:cubicBezTo>
                  <a:cubicBezTo>
                    <a:pt x="1482006" y="580390"/>
                    <a:pt x="1488356" y="582930"/>
                    <a:pt x="1494706" y="582930"/>
                  </a:cubicBezTo>
                  <a:cubicBezTo>
                    <a:pt x="1502326" y="582930"/>
                    <a:pt x="1509946" y="580390"/>
                    <a:pt x="1516296" y="576580"/>
                  </a:cubicBezTo>
                  <a:lnTo>
                    <a:pt x="1890946" y="323850"/>
                  </a:lnTo>
                  <a:cubicBezTo>
                    <a:pt x="1901106" y="316230"/>
                    <a:pt x="1907456" y="304800"/>
                    <a:pt x="1907456" y="292100"/>
                  </a:cubicBezTo>
                  <a:cubicBezTo>
                    <a:pt x="1907456" y="279400"/>
                    <a:pt x="1901106" y="267970"/>
                    <a:pt x="1890946" y="261620"/>
                  </a:cubicBezTo>
                  <a:close/>
                  <a:moveTo>
                    <a:pt x="1532806" y="473710"/>
                  </a:moveTo>
                  <a:lnTo>
                    <a:pt x="1532806" y="111760"/>
                  </a:lnTo>
                  <a:lnTo>
                    <a:pt x="1800776" y="292100"/>
                  </a:lnTo>
                  <a:lnTo>
                    <a:pt x="1532806" y="473710"/>
                  </a:lnTo>
                  <a:close/>
                </a:path>
              </a:pathLst>
            </a:custGeom>
            <a:solidFill>
              <a:srgbClr val="86EAE9"/>
            </a:solidFill>
          </p:spPr>
        </p:sp>
      </p:grpSp>
      <p:grpSp>
        <p:nvGrpSpPr>
          <p:cNvPr id="98" name="Group 98"/>
          <p:cNvGrpSpPr/>
          <p:nvPr/>
        </p:nvGrpSpPr>
        <p:grpSpPr>
          <a:xfrm>
            <a:off x="589613" y="248124"/>
            <a:ext cx="2934041" cy="645046"/>
            <a:chOff x="0" y="0"/>
            <a:chExt cx="3912054" cy="860061"/>
          </a:xfrm>
        </p:grpSpPr>
        <p:grpSp>
          <p:nvGrpSpPr>
            <p:cNvPr id="99" name="Group 99"/>
            <p:cNvGrpSpPr/>
            <p:nvPr/>
          </p:nvGrpSpPr>
          <p:grpSpPr>
            <a:xfrm>
              <a:off x="0" y="0"/>
              <a:ext cx="3912054" cy="860061"/>
              <a:chOff x="0" y="0"/>
              <a:chExt cx="1881699" cy="413689"/>
            </a:xfrm>
          </p:grpSpPr>
          <p:sp>
            <p:nvSpPr>
              <p:cNvPr id="100" name="Freeform 100"/>
              <p:cNvSpPr/>
              <p:nvPr/>
            </p:nvSpPr>
            <p:spPr>
              <a:xfrm>
                <a:off x="0" y="0"/>
                <a:ext cx="1881699" cy="413689"/>
              </a:xfrm>
              <a:custGeom>
                <a:avLst/>
                <a:gdLst/>
                <a:ahLst/>
                <a:cxnLst/>
                <a:rect l="l" t="t" r="r" b="b"/>
                <a:pathLst>
                  <a:path w="1881699" h="413689">
                    <a:moveTo>
                      <a:pt x="0" y="0"/>
                    </a:moveTo>
                    <a:lnTo>
                      <a:pt x="1881699" y="0"/>
                    </a:lnTo>
                    <a:lnTo>
                      <a:pt x="1881699" y="413689"/>
                    </a:lnTo>
                    <a:lnTo>
                      <a:pt x="0" y="413689"/>
                    </a:lnTo>
                    <a:close/>
                  </a:path>
                </a:pathLst>
              </a:custGeom>
              <a:solidFill>
                <a:srgbClr val="19486A"/>
              </a:solidFill>
            </p:spPr>
          </p:sp>
        </p:grpSp>
        <p:sp>
          <p:nvSpPr>
            <p:cNvPr id="101" name="TextBox 101"/>
            <p:cNvSpPr txBox="1"/>
            <p:nvPr/>
          </p:nvSpPr>
          <p:spPr>
            <a:xfrm>
              <a:off x="437922" y="207780"/>
              <a:ext cx="3036211" cy="415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419"/>
                </a:lnSpc>
              </a:pPr>
              <a:r>
                <a:rPr lang="en-US" sz="2016" spc="120">
                  <a:solidFill>
                    <a:srgbClr val="99B951"/>
                  </a:solidFill>
                  <a:latin typeface="Aileron Heavy Bold"/>
                </a:rPr>
                <a:t>MATERIALES</a:t>
              </a:r>
            </a:p>
          </p:txBody>
        </p:sp>
      </p:grpSp>
      <p:grpSp>
        <p:nvGrpSpPr>
          <p:cNvPr id="102" name="Group 102"/>
          <p:cNvGrpSpPr/>
          <p:nvPr/>
        </p:nvGrpSpPr>
        <p:grpSpPr>
          <a:xfrm>
            <a:off x="11934934" y="248124"/>
            <a:ext cx="2934041" cy="645046"/>
            <a:chOff x="0" y="0"/>
            <a:chExt cx="3912054" cy="860061"/>
          </a:xfrm>
        </p:grpSpPr>
        <p:grpSp>
          <p:nvGrpSpPr>
            <p:cNvPr id="103" name="Group 103"/>
            <p:cNvGrpSpPr/>
            <p:nvPr/>
          </p:nvGrpSpPr>
          <p:grpSpPr>
            <a:xfrm>
              <a:off x="0" y="0"/>
              <a:ext cx="3912054" cy="860061"/>
              <a:chOff x="0" y="0"/>
              <a:chExt cx="1881699" cy="413689"/>
            </a:xfrm>
          </p:grpSpPr>
          <p:sp>
            <p:nvSpPr>
              <p:cNvPr id="104" name="Freeform 104"/>
              <p:cNvSpPr/>
              <p:nvPr/>
            </p:nvSpPr>
            <p:spPr>
              <a:xfrm>
                <a:off x="0" y="0"/>
                <a:ext cx="1881699" cy="413689"/>
              </a:xfrm>
              <a:custGeom>
                <a:avLst/>
                <a:gdLst/>
                <a:ahLst/>
                <a:cxnLst/>
                <a:rect l="l" t="t" r="r" b="b"/>
                <a:pathLst>
                  <a:path w="1881699" h="413689">
                    <a:moveTo>
                      <a:pt x="0" y="0"/>
                    </a:moveTo>
                    <a:lnTo>
                      <a:pt x="1881699" y="0"/>
                    </a:lnTo>
                    <a:lnTo>
                      <a:pt x="1881699" y="413689"/>
                    </a:lnTo>
                    <a:lnTo>
                      <a:pt x="0" y="413689"/>
                    </a:lnTo>
                    <a:close/>
                  </a:path>
                </a:pathLst>
              </a:custGeom>
              <a:solidFill>
                <a:srgbClr val="19486A"/>
              </a:solidFill>
            </p:spPr>
          </p:sp>
        </p:grpSp>
        <p:sp>
          <p:nvSpPr>
            <p:cNvPr id="105" name="TextBox 105"/>
            <p:cNvSpPr txBox="1"/>
            <p:nvPr/>
          </p:nvSpPr>
          <p:spPr>
            <a:xfrm>
              <a:off x="437922" y="207780"/>
              <a:ext cx="3036211" cy="415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419"/>
                </a:lnSpc>
              </a:pPr>
              <a:r>
                <a:rPr lang="en-US" sz="2016" spc="120">
                  <a:solidFill>
                    <a:srgbClr val="99B951"/>
                  </a:solidFill>
                  <a:latin typeface="Aileron Heavy Bold"/>
                </a:rPr>
                <a:t>EQUIPOS</a:t>
              </a:r>
            </a:p>
          </p:txBody>
        </p:sp>
      </p:grpSp>
      <p:grpSp>
        <p:nvGrpSpPr>
          <p:cNvPr id="106" name="Group 106"/>
          <p:cNvGrpSpPr/>
          <p:nvPr/>
        </p:nvGrpSpPr>
        <p:grpSpPr>
          <a:xfrm>
            <a:off x="11934934" y="6473035"/>
            <a:ext cx="2934041" cy="645046"/>
            <a:chOff x="0" y="0"/>
            <a:chExt cx="3912054" cy="860061"/>
          </a:xfrm>
        </p:grpSpPr>
        <p:grpSp>
          <p:nvGrpSpPr>
            <p:cNvPr id="107" name="Group 107"/>
            <p:cNvGrpSpPr/>
            <p:nvPr/>
          </p:nvGrpSpPr>
          <p:grpSpPr>
            <a:xfrm>
              <a:off x="0" y="0"/>
              <a:ext cx="3912054" cy="860061"/>
              <a:chOff x="0" y="0"/>
              <a:chExt cx="1881699" cy="413689"/>
            </a:xfrm>
          </p:grpSpPr>
          <p:sp>
            <p:nvSpPr>
              <p:cNvPr id="108" name="Freeform 108"/>
              <p:cNvSpPr/>
              <p:nvPr/>
            </p:nvSpPr>
            <p:spPr>
              <a:xfrm>
                <a:off x="0" y="0"/>
                <a:ext cx="1881699" cy="413689"/>
              </a:xfrm>
              <a:custGeom>
                <a:avLst/>
                <a:gdLst/>
                <a:ahLst/>
                <a:cxnLst/>
                <a:rect l="l" t="t" r="r" b="b"/>
                <a:pathLst>
                  <a:path w="1881699" h="413689">
                    <a:moveTo>
                      <a:pt x="0" y="0"/>
                    </a:moveTo>
                    <a:lnTo>
                      <a:pt x="1881699" y="0"/>
                    </a:lnTo>
                    <a:lnTo>
                      <a:pt x="1881699" y="413689"/>
                    </a:lnTo>
                    <a:lnTo>
                      <a:pt x="0" y="413689"/>
                    </a:lnTo>
                    <a:close/>
                  </a:path>
                </a:pathLst>
              </a:custGeom>
              <a:solidFill>
                <a:srgbClr val="19486A"/>
              </a:solidFill>
            </p:spPr>
          </p:sp>
        </p:grpSp>
        <p:sp>
          <p:nvSpPr>
            <p:cNvPr id="109" name="TextBox 109"/>
            <p:cNvSpPr txBox="1"/>
            <p:nvPr/>
          </p:nvSpPr>
          <p:spPr>
            <a:xfrm>
              <a:off x="437922" y="207780"/>
              <a:ext cx="3036211" cy="4159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419"/>
                </a:lnSpc>
              </a:pPr>
              <a:r>
                <a:rPr lang="en-US" sz="2016" spc="120">
                  <a:solidFill>
                    <a:srgbClr val="99B951"/>
                  </a:solidFill>
                  <a:latin typeface="Aileron Heavy Bold"/>
                </a:rPr>
                <a:t>INSUMOS</a:t>
              </a:r>
            </a:p>
          </p:txBody>
        </p:sp>
      </p:grpSp>
      <p:pic>
        <p:nvPicPr>
          <p:cNvPr id="110" name="Picture 1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046069" y="4444105"/>
            <a:ext cx="932739" cy="932739"/>
          </a:xfrm>
          <a:prstGeom prst="rect">
            <a:avLst/>
          </a:prstGeom>
        </p:spPr>
      </p:pic>
      <p:pic>
        <p:nvPicPr>
          <p:cNvPr id="111" name="Picture 1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046069" y="1183682"/>
            <a:ext cx="932739" cy="932739"/>
          </a:xfrm>
          <a:prstGeom prst="rect">
            <a:avLst/>
          </a:prstGeom>
        </p:spPr>
      </p:pic>
      <p:pic>
        <p:nvPicPr>
          <p:cNvPr id="112" name="Picture 112"/>
          <p:cNvPicPr>
            <a:picLocks noChangeAspect="1"/>
          </p:cNvPicPr>
          <p:nvPr/>
        </p:nvPicPr>
        <p:blipFill>
          <a:blip r:embed="rId6"/>
          <a:srcRect b="19090"/>
          <a:stretch>
            <a:fillRect/>
          </a:stretch>
        </p:blipFill>
        <p:spPr>
          <a:xfrm>
            <a:off x="11934934" y="2370009"/>
            <a:ext cx="1155010" cy="700884"/>
          </a:xfrm>
          <a:prstGeom prst="rect">
            <a:avLst/>
          </a:prstGeom>
        </p:spPr>
      </p:pic>
      <p:pic>
        <p:nvPicPr>
          <p:cNvPr id="113" name="Picture 113"/>
          <p:cNvPicPr>
            <a:picLocks noChangeAspect="1"/>
          </p:cNvPicPr>
          <p:nvPr/>
        </p:nvPicPr>
        <p:blipFill>
          <a:blip r:embed="rId7"/>
          <a:srcRect l="22961" t="8323" r="21450" b="9461"/>
          <a:stretch>
            <a:fillRect/>
          </a:stretch>
        </p:blipFill>
        <p:spPr>
          <a:xfrm>
            <a:off x="12046069" y="3370692"/>
            <a:ext cx="968622" cy="949901"/>
          </a:xfrm>
          <a:prstGeom prst="rect">
            <a:avLst/>
          </a:prstGeom>
        </p:spPr>
      </p:pic>
      <p:pic>
        <p:nvPicPr>
          <p:cNvPr id="114" name="Picture 1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018698" y="5523135"/>
            <a:ext cx="1023365" cy="766536"/>
          </a:xfrm>
          <a:prstGeom prst="rect">
            <a:avLst/>
          </a:prstGeom>
        </p:spPr>
      </p:pic>
      <p:pic>
        <p:nvPicPr>
          <p:cNvPr id="115" name="Picture 1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353066" y="1274311"/>
            <a:ext cx="1134500" cy="738649"/>
          </a:xfrm>
          <a:prstGeom prst="rect">
            <a:avLst/>
          </a:prstGeom>
        </p:spPr>
      </p:pic>
      <p:pic>
        <p:nvPicPr>
          <p:cNvPr id="116" name="Picture 1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452307" y="2173645"/>
            <a:ext cx="1027291" cy="1027291"/>
          </a:xfrm>
          <a:prstGeom prst="rect">
            <a:avLst/>
          </a:prstGeom>
        </p:spPr>
      </p:pic>
      <p:pic>
        <p:nvPicPr>
          <p:cNvPr id="117" name="Picture 11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511281" y="3323797"/>
            <a:ext cx="996796" cy="996796"/>
          </a:xfrm>
          <a:prstGeom prst="rect">
            <a:avLst/>
          </a:prstGeom>
        </p:spPr>
      </p:pic>
      <p:pic>
        <p:nvPicPr>
          <p:cNvPr id="118" name="Picture 11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529697" y="4424598"/>
            <a:ext cx="949901" cy="949901"/>
          </a:xfrm>
          <a:prstGeom prst="rect">
            <a:avLst/>
          </a:prstGeom>
        </p:spPr>
      </p:pic>
      <p:pic>
        <p:nvPicPr>
          <p:cNvPr id="119" name="Picture 11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383612" y="5572817"/>
            <a:ext cx="1164680" cy="872386"/>
          </a:xfrm>
          <a:prstGeom prst="rect">
            <a:avLst/>
          </a:prstGeom>
        </p:spPr>
      </p:pic>
      <p:pic>
        <p:nvPicPr>
          <p:cNvPr id="120" name="Picture 12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610917" y="6596330"/>
            <a:ext cx="937376" cy="964760"/>
          </a:xfrm>
          <a:prstGeom prst="rect">
            <a:avLst/>
          </a:prstGeom>
        </p:spPr>
      </p:pic>
      <p:pic>
        <p:nvPicPr>
          <p:cNvPr id="121" name="Picture 121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511281" y="7719731"/>
            <a:ext cx="976286" cy="976286"/>
          </a:xfrm>
          <a:prstGeom prst="rect">
            <a:avLst/>
          </a:prstGeom>
        </p:spPr>
      </p:pic>
      <p:pic>
        <p:nvPicPr>
          <p:cNvPr id="122" name="Picture 12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6511281" y="8854427"/>
            <a:ext cx="1037012" cy="1037012"/>
          </a:xfrm>
          <a:prstGeom prst="rect">
            <a:avLst/>
          </a:prstGeom>
        </p:spPr>
      </p:pic>
      <p:pic>
        <p:nvPicPr>
          <p:cNvPr id="123" name="Picture 123"/>
          <p:cNvPicPr>
            <a:picLocks noChangeAspect="1"/>
          </p:cNvPicPr>
          <p:nvPr/>
        </p:nvPicPr>
        <p:blipFill>
          <a:blip r:embed="rId17"/>
          <a:srcRect l="11863" r="11863"/>
          <a:stretch>
            <a:fillRect/>
          </a:stretch>
        </p:blipFill>
        <p:spPr>
          <a:xfrm>
            <a:off x="534563" y="7719731"/>
            <a:ext cx="1265111" cy="870788"/>
          </a:xfrm>
          <a:prstGeom prst="rect">
            <a:avLst/>
          </a:prstGeom>
        </p:spPr>
      </p:pic>
      <p:pic>
        <p:nvPicPr>
          <p:cNvPr id="124" name="Picture 124"/>
          <p:cNvPicPr>
            <a:picLocks noChangeAspect="1"/>
          </p:cNvPicPr>
          <p:nvPr/>
        </p:nvPicPr>
        <p:blipFill>
          <a:blip r:embed="rId18"/>
          <a:srcRect l="10842"/>
          <a:stretch>
            <a:fillRect/>
          </a:stretch>
        </p:blipFill>
        <p:spPr>
          <a:xfrm>
            <a:off x="831384" y="8781776"/>
            <a:ext cx="913239" cy="1109663"/>
          </a:xfrm>
          <a:prstGeom prst="rect">
            <a:avLst/>
          </a:prstGeom>
        </p:spPr>
      </p:pic>
      <p:pic>
        <p:nvPicPr>
          <p:cNvPr id="125" name="Picture 125"/>
          <p:cNvPicPr>
            <a:picLocks noChangeAspect="1"/>
          </p:cNvPicPr>
          <p:nvPr/>
        </p:nvPicPr>
        <p:blipFill>
          <a:blip r:embed="rId19"/>
          <a:srcRect t="9488" b="12158"/>
          <a:stretch>
            <a:fillRect/>
          </a:stretch>
        </p:blipFill>
        <p:spPr>
          <a:xfrm>
            <a:off x="613911" y="6675107"/>
            <a:ext cx="1130712" cy="885948"/>
          </a:xfrm>
          <a:prstGeom prst="rect">
            <a:avLst/>
          </a:prstGeom>
        </p:spPr>
      </p:pic>
      <p:pic>
        <p:nvPicPr>
          <p:cNvPr id="126" name="Picture 126"/>
          <p:cNvPicPr>
            <a:picLocks noChangeAspect="1"/>
          </p:cNvPicPr>
          <p:nvPr/>
        </p:nvPicPr>
        <p:blipFill>
          <a:blip r:embed="rId20"/>
          <a:srcRect t="23965" b="6990"/>
          <a:stretch>
            <a:fillRect/>
          </a:stretch>
        </p:blipFill>
        <p:spPr>
          <a:xfrm>
            <a:off x="700354" y="5523135"/>
            <a:ext cx="1023759" cy="949901"/>
          </a:xfrm>
          <a:prstGeom prst="rect">
            <a:avLst/>
          </a:prstGeom>
        </p:spPr>
      </p:pic>
      <p:pic>
        <p:nvPicPr>
          <p:cNvPr id="127" name="Picture 127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589613" y="4549359"/>
            <a:ext cx="1210060" cy="756288"/>
          </a:xfrm>
          <a:prstGeom prst="rect">
            <a:avLst/>
          </a:prstGeom>
        </p:spPr>
      </p:pic>
      <p:pic>
        <p:nvPicPr>
          <p:cNvPr id="128" name="Picture 128"/>
          <p:cNvPicPr>
            <a:picLocks noChangeAspect="1"/>
          </p:cNvPicPr>
          <p:nvPr/>
        </p:nvPicPr>
        <p:blipFill>
          <a:blip r:embed="rId22"/>
          <a:srcRect l="7249" t="17753" b="15518"/>
          <a:stretch>
            <a:fillRect/>
          </a:stretch>
        </p:blipFill>
        <p:spPr>
          <a:xfrm>
            <a:off x="589613" y="3421282"/>
            <a:ext cx="1155010" cy="830967"/>
          </a:xfrm>
          <a:prstGeom prst="rect">
            <a:avLst/>
          </a:prstGeom>
        </p:spPr>
      </p:pic>
      <p:pic>
        <p:nvPicPr>
          <p:cNvPr id="129" name="Picture 12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553658" y="2370009"/>
            <a:ext cx="1246016" cy="700884"/>
          </a:xfrm>
          <a:prstGeom prst="rect">
            <a:avLst/>
          </a:prstGeom>
        </p:spPr>
      </p:pic>
      <p:pic>
        <p:nvPicPr>
          <p:cNvPr id="130" name="Picture 130"/>
          <p:cNvPicPr>
            <a:picLocks noChangeAspect="1"/>
          </p:cNvPicPr>
          <p:nvPr/>
        </p:nvPicPr>
        <p:blipFill>
          <a:blip r:embed="rId24"/>
          <a:srcRect t="22062" b="24194"/>
          <a:stretch>
            <a:fillRect/>
          </a:stretch>
        </p:blipFill>
        <p:spPr>
          <a:xfrm>
            <a:off x="534563" y="1274311"/>
            <a:ext cx="1318860" cy="708792"/>
          </a:xfrm>
          <a:prstGeom prst="rect">
            <a:avLst/>
          </a:prstGeom>
        </p:spPr>
      </p:pic>
      <p:pic>
        <p:nvPicPr>
          <p:cNvPr id="131" name="Picture 131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1934934" y="7130650"/>
            <a:ext cx="1155010" cy="642863"/>
          </a:xfrm>
          <a:prstGeom prst="rect">
            <a:avLst/>
          </a:prstGeom>
        </p:spPr>
      </p:pic>
      <p:pic>
        <p:nvPicPr>
          <p:cNvPr id="132" name="Picture 132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12091759" y="8010084"/>
            <a:ext cx="998185" cy="998185"/>
          </a:xfrm>
          <a:prstGeom prst="rect">
            <a:avLst/>
          </a:prstGeom>
        </p:spPr>
      </p:pic>
      <p:pic>
        <p:nvPicPr>
          <p:cNvPr id="133" name="Picture 133"/>
          <p:cNvPicPr>
            <a:picLocks noChangeAspect="1"/>
          </p:cNvPicPr>
          <p:nvPr/>
        </p:nvPicPr>
        <p:blipFill>
          <a:blip r:embed="rId27"/>
          <a:srcRect l="8017" r="8017"/>
          <a:stretch>
            <a:fillRect/>
          </a:stretch>
        </p:blipFill>
        <p:spPr>
          <a:xfrm>
            <a:off x="12377526" y="9092546"/>
            <a:ext cx="664536" cy="1055253"/>
          </a:xfrm>
          <a:prstGeom prst="rect">
            <a:avLst/>
          </a:prstGeom>
        </p:spPr>
      </p:pic>
      <p:sp>
        <p:nvSpPr>
          <p:cNvPr id="134" name="TextBox 134"/>
          <p:cNvSpPr txBox="1"/>
          <p:nvPr/>
        </p:nvSpPr>
        <p:spPr>
          <a:xfrm>
            <a:off x="8939366" y="7965017"/>
            <a:ext cx="2995568" cy="40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6"/>
              </a:lnSpc>
            </a:pPr>
            <a:r>
              <a:rPr lang="en-US" sz="2157" spc="107">
                <a:solidFill>
                  <a:srgbClr val="191919"/>
                </a:solidFill>
                <a:latin typeface="Aileron Regular"/>
              </a:rPr>
              <a:t>Caja de paso</a:t>
            </a:r>
          </a:p>
        </p:txBody>
      </p:sp>
      <p:sp>
        <p:nvSpPr>
          <p:cNvPr id="135" name="TextBox 135"/>
          <p:cNvSpPr txBox="1"/>
          <p:nvPr/>
        </p:nvSpPr>
        <p:spPr>
          <a:xfrm>
            <a:off x="8939366" y="5768421"/>
            <a:ext cx="2995568" cy="40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6"/>
              </a:lnSpc>
            </a:pPr>
            <a:r>
              <a:rPr lang="en-US" sz="2157" spc="107">
                <a:solidFill>
                  <a:srgbClr val="191919"/>
                </a:solidFill>
                <a:latin typeface="Aileron Regular"/>
              </a:rPr>
              <a:t>Manguera de agua</a:t>
            </a:r>
          </a:p>
        </p:txBody>
      </p:sp>
      <p:sp>
        <p:nvSpPr>
          <p:cNvPr id="136" name="TextBox 136"/>
          <p:cNvSpPr txBox="1"/>
          <p:nvPr/>
        </p:nvSpPr>
        <p:spPr>
          <a:xfrm>
            <a:off x="8939366" y="1223482"/>
            <a:ext cx="2995568" cy="815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6"/>
              </a:lnSpc>
            </a:pPr>
            <a:r>
              <a:rPr lang="en-US" sz="2157" spc="107">
                <a:solidFill>
                  <a:srgbClr val="191919"/>
                </a:solidFill>
                <a:latin typeface="Aileron Regular"/>
              </a:rPr>
              <a:t>Plástico negro y transparente</a:t>
            </a:r>
          </a:p>
        </p:txBody>
      </p:sp>
      <p:sp>
        <p:nvSpPr>
          <p:cNvPr id="137" name="TextBox 137"/>
          <p:cNvSpPr txBox="1"/>
          <p:nvPr/>
        </p:nvSpPr>
        <p:spPr>
          <a:xfrm>
            <a:off x="8939366" y="3410492"/>
            <a:ext cx="2995568" cy="815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6"/>
              </a:lnSpc>
            </a:pPr>
            <a:r>
              <a:rPr lang="en-US" sz="2157" spc="107">
                <a:solidFill>
                  <a:srgbClr val="191919"/>
                </a:solidFill>
                <a:latin typeface="Aileron Regular"/>
              </a:rPr>
              <a:t>Espuma flex (grosor </a:t>
            </a:r>
          </a:p>
          <a:p>
            <a:pPr>
              <a:lnSpc>
                <a:spcPts val="3236"/>
              </a:lnSpc>
            </a:pPr>
            <a:r>
              <a:rPr lang="en-US" sz="2157" spc="107">
                <a:solidFill>
                  <a:srgbClr val="191919"/>
                </a:solidFill>
                <a:latin typeface="Aileron Regular"/>
              </a:rPr>
              <a:t>3 cm)</a:t>
            </a:r>
          </a:p>
        </p:txBody>
      </p:sp>
      <p:sp>
        <p:nvSpPr>
          <p:cNvPr id="138" name="TextBox 138"/>
          <p:cNvSpPr txBox="1"/>
          <p:nvPr/>
        </p:nvSpPr>
        <p:spPr>
          <a:xfrm>
            <a:off x="8939366" y="4669885"/>
            <a:ext cx="2995568" cy="40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6"/>
              </a:lnSpc>
            </a:pPr>
            <a:r>
              <a:rPr lang="en-US" sz="2157" spc="107">
                <a:solidFill>
                  <a:srgbClr val="191919"/>
                </a:solidFill>
                <a:latin typeface="Aileron Regular"/>
              </a:rPr>
              <a:t>Cinta de invernadero</a:t>
            </a:r>
          </a:p>
        </p:txBody>
      </p:sp>
      <p:sp>
        <p:nvSpPr>
          <p:cNvPr id="139" name="TextBox 139"/>
          <p:cNvSpPr txBox="1"/>
          <p:nvPr/>
        </p:nvSpPr>
        <p:spPr>
          <a:xfrm>
            <a:off x="3175912" y="1223482"/>
            <a:ext cx="2995568" cy="815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6"/>
              </a:lnSpc>
            </a:pPr>
            <a:r>
              <a:rPr lang="en-US" sz="2157" spc="107">
                <a:solidFill>
                  <a:srgbClr val="191919"/>
                </a:solidFill>
                <a:latin typeface="Aileron Regular"/>
              </a:rPr>
              <a:t>Estructura en tubo galvanizado (3/4)</a:t>
            </a:r>
          </a:p>
        </p:txBody>
      </p:sp>
      <p:sp>
        <p:nvSpPr>
          <p:cNvPr id="140" name="TextBox 140"/>
          <p:cNvSpPr txBox="1"/>
          <p:nvPr/>
        </p:nvSpPr>
        <p:spPr>
          <a:xfrm>
            <a:off x="3175912" y="2496321"/>
            <a:ext cx="2995568" cy="40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6"/>
              </a:lnSpc>
            </a:pPr>
            <a:r>
              <a:rPr lang="en-US" sz="2157" spc="107">
                <a:solidFill>
                  <a:srgbClr val="191919"/>
                </a:solidFill>
                <a:latin typeface="Aileron Regular"/>
              </a:rPr>
              <a:t>Correas plásticas</a:t>
            </a:r>
          </a:p>
        </p:txBody>
      </p:sp>
      <p:sp>
        <p:nvSpPr>
          <p:cNvPr id="141" name="TextBox 141"/>
          <p:cNvSpPr txBox="1"/>
          <p:nvPr/>
        </p:nvSpPr>
        <p:spPr>
          <a:xfrm>
            <a:off x="3175912" y="3410492"/>
            <a:ext cx="2995568" cy="815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6"/>
              </a:lnSpc>
            </a:pPr>
            <a:r>
              <a:rPr lang="en-US" sz="2157" spc="107">
                <a:solidFill>
                  <a:srgbClr val="191919"/>
                </a:solidFill>
                <a:latin typeface="Aileron Regular"/>
              </a:rPr>
              <a:t>Materiales de plomeria</a:t>
            </a:r>
          </a:p>
        </p:txBody>
      </p:sp>
      <p:sp>
        <p:nvSpPr>
          <p:cNvPr id="142" name="TextBox 142"/>
          <p:cNvSpPr txBox="1"/>
          <p:nvPr/>
        </p:nvSpPr>
        <p:spPr>
          <a:xfrm>
            <a:off x="3175912" y="4464398"/>
            <a:ext cx="2995568" cy="815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6"/>
              </a:lnSpc>
            </a:pPr>
            <a:r>
              <a:rPr lang="en-US" sz="2157" spc="107">
                <a:solidFill>
                  <a:srgbClr val="191919"/>
                </a:solidFill>
                <a:latin typeface="Aileron Regular"/>
              </a:rPr>
              <a:t>Espuma de poliuretano</a:t>
            </a:r>
          </a:p>
        </p:txBody>
      </p:sp>
      <p:sp>
        <p:nvSpPr>
          <p:cNvPr id="143" name="TextBox 143"/>
          <p:cNvSpPr txBox="1"/>
          <p:nvPr/>
        </p:nvSpPr>
        <p:spPr>
          <a:xfrm>
            <a:off x="3175912" y="5768421"/>
            <a:ext cx="2995568" cy="40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6"/>
              </a:lnSpc>
            </a:pPr>
            <a:r>
              <a:rPr lang="en-US" sz="2157" spc="107">
                <a:solidFill>
                  <a:srgbClr val="191919"/>
                </a:solidFill>
                <a:latin typeface="Aileron Regular"/>
              </a:rPr>
              <a:t>Pintura de latex</a:t>
            </a:r>
          </a:p>
        </p:txBody>
      </p:sp>
      <p:sp>
        <p:nvSpPr>
          <p:cNvPr id="144" name="TextBox 144"/>
          <p:cNvSpPr txBox="1"/>
          <p:nvPr/>
        </p:nvSpPr>
        <p:spPr>
          <a:xfrm>
            <a:off x="3175912" y="6841617"/>
            <a:ext cx="2995568" cy="40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6"/>
              </a:lnSpc>
            </a:pPr>
            <a:r>
              <a:rPr lang="en-US" sz="2157" spc="107">
                <a:solidFill>
                  <a:srgbClr val="191919"/>
                </a:solidFill>
                <a:latin typeface="Aileron Regular"/>
              </a:rPr>
              <a:t>Grapadora metálica</a:t>
            </a:r>
          </a:p>
        </p:txBody>
      </p:sp>
      <p:sp>
        <p:nvSpPr>
          <p:cNvPr id="145" name="TextBox 145"/>
          <p:cNvSpPr txBox="1"/>
          <p:nvPr/>
        </p:nvSpPr>
        <p:spPr>
          <a:xfrm>
            <a:off x="3175912" y="7965017"/>
            <a:ext cx="2995568" cy="40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6"/>
              </a:lnSpc>
            </a:pPr>
            <a:r>
              <a:rPr lang="en-US" sz="2157" spc="107">
                <a:solidFill>
                  <a:srgbClr val="191919"/>
                </a:solidFill>
                <a:latin typeface="Aileron Regular"/>
              </a:rPr>
              <a:t>Plántulas de acelga</a:t>
            </a:r>
          </a:p>
        </p:txBody>
      </p:sp>
      <p:sp>
        <p:nvSpPr>
          <p:cNvPr id="146" name="TextBox 146"/>
          <p:cNvSpPr txBox="1"/>
          <p:nvPr/>
        </p:nvSpPr>
        <p:spPr>
          <a:xfrm>
            <a:off x="3175912" y="9113631"/>
            <a:ext cx="2995568" cy="40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6"/>
              </a:lnSpc>
            </a:pPr>
            <a:r>
              <a:rPr lang="en-US" sz="2157" spc="107">
                <a:solidFill>
                  <a:srgbClr val="191919"/>
                </a:solidFill>
                <a:latin typeface="Aileron Regular"/>
              </a:rPr>
              <a:t>Plántulas de lechuga</a:t>
            </a:r>
          </a:p>
        </p:txBody>
      </p:sp>
      <p:sp>
        <p:nvSpPr>
          <p:cNvPr id="147" name="TextBox 147"/>
          <p:cNvSpPr txBox="1"/>
          <p:nvPr/>
        </p:nvSpPr>
        <p:spPr>
          <a:xfrm>
            <a:off x="8939366" y="6636130"/>
            <a:ext cx="2541725" cy="815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6"/>
              </a:lnSpc>
            </a:pPr>
            <a:r>
              <a:rPr lang="en-US" sz="2157" spc="107">
                <a:solidFill>
                  <a:srgbClr val="191919"/>
                </a:solidFill>
                <a:latin typeface="Aileron Regular"/>
              </a:rPr>
              <a:t>Tanques de 200 L a la mitad</a:t>
            </a:r>
          </a:p>
        </p:txBody>
      </p:sp>
      <p:sp>
        <p:nvSpPr>
          <p:cNvPr id="148" name="TextBox 148"/>
          <p:cNvSpPr txBox="1"/>
          <p:nvPr/>
        </p:nvSpPr>
        <p:spPr>
          <a:xfrm>
            <a:off x="14521233" y="1223482"/>
            <a:ext cx="2995568" cy="815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6"/>
              </a:lnSpc>
            </a:pPr>
            <a:r>
              <a:rPr lang="en-US" sz="2157" spc="107">
                <a:solidFill>
                  <a:srgbClr val="191919"/>
                </a:solidFill>
                <a:latin typeface="Aileron Regular"/>
              </a:rPr>
              <a:t>Temporizador, contactor 2 polos</a:t>
            </a:r>
          </a:p>
        </p:txBody>
      </p:sp>
      <p:sp>
        <p:nvSpPr>
          <p:cNvPr id="149" name="TextBox 149"/>
          <p:cNvSpPr txBox="1"/>
          <p:nvPr/>
        </p:nvSpPr>
        <p:spPr>
          <a:xfrm>
            <a:off x="14521233" y="2290835"/>
            <a:ext cx="2995568" cy="815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6"/>
              </a:lnSpc>
            </a:pPr>
            <a:r>
              <a:rPr lang="en-US" sz="2157" spc="107">
                <a:solidFill>
                  <a:srgbClr val="191919"/>
                </a:solidFill>
                <a:latin typeface="Aileron Regular"/>
              </a:rPr>
              <a:t>Bomba de agua 1/2 HP</a:t>
            </a:r>
          </a:p>
        </p:txBody>
      </p:sp>
      <p:sp>
        <p:nvSpPr>
          <p:cNvPr id="150" name="TextBox 150"/>
          <p:cNvSpPr txBox="1"/>
          <p:nvPr/>
        </p:nvSpPr>
        <p:spPr>
          <a:xfrm>
            <a:off x="14521233" y="3615979"/>
            <a:ext cx="2995568" cy="40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6"/>
              </a:lnSpc>
            </a:pPr>
            <a:r>
              <a:rPr lang="en-US" sz="2157" spc="107">
                <a:solidFill>
                  <a:srgbClr val="191919"/>
                </a:solidFill>
                <a:latin typeface="Aileron Regular"/>
              </a:rPr>
              <a:t>Microaspersores </a:t>
            </a:r>
          </a:p>
        </p:txBody>
      </p:sp>
      <p:sp>
        <p:nvSpPr>
          <p:cNvPr id="151" name="TextBox 151"/>
          <p:cNvSpPr txBox="1"/>
          <p:nvPr/>
        </p:nvSpPr>
        <p:spPr>
          <a:xfrm>
            <a:off x="14521233" y="4669885"/>
            <a:ext cx="2995568" cy="40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6"/>
              </a:lnSpc>
            </a:pPr>
            <a:r>
              <a:rPr lang="en-US" sz="2157" spc="107">
                <a:solidFill>
                  <a:srgbClr val="191919"/>
                </a:solidFill>
                <a:latin typeface="Aileron Regular"/>
              </a:rPr>
              <a:t>Balanza gramera</a:t>
            </a:r>
          </a:p>
        </p:txBody>
      </p:sp>
      <p:sp>
        <p:nvSpPr>
          <p:cNvPr id="152" name="TextBox 152"/>
          <p:cNvSpPr txBox="1"/>
          <p:nvPr/>
        </p:nvSpPr>
        <p:spPr>
          <a:xfrm>
            <a:off x="14521233" y="5768421"/>
            <a:ext cx="2995568" cy="40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6"/>
              </a:lnSpc>
            </a:pPr>
            <a:r>
              <a:rPr lang="en-US" sz="2157" spc="107">
                <a:solidFill>
                  <a:srgbClr val="191919"/>
                </a:solidFill>
                <a:latin typeface="Aileron Regular"/>
              </a:rPr>
              <a:t>Computadora, celular</a:t>
            </a:r>
          </a:p>
        </p:txBody>
      </p:sp>
      <p:sp>
        <p:nvSpPr>
          <p:cNvPr id="153" name="TextBox 153"/>
          <p:cNvSpPr txBox="1"/>
          <p:nvPr/>
        </p:nvSpPr>
        <p:spPr>
          <a:xfrm>
            <a:off x="14521233" y="7156112"/>
            <a:ext cx="2995568" cy="40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6"/>
              </a:lnSpc>
            </a:pPr>
            <a:r>
              <a:rPr lang="en-US" sz="2157" spc="107">
                <a:solidFill>
                  <a:srgbClr val="191919"/>
                </a:solidFill>
                <a:latin typeface="Aileron Regular"/>
              </a:rPr>
              <a:t>Fertilizantes</a:t>
            </a:r>
          </a:p>
        </p:txBody>
      </p:sp>
      <p:sp>
        <p:nvSpPr>
          <p:cNvPr id="154" name="TextBox 154"/>
          <p:cNvSpPr txBox="1"/>
          <p:nvPr/>
        </p:nvSpPr>
        <p:spPr>
          <a:xfrm>
            <a:off x="14521233" y="8074026"/>
            <a:ext cx="2995568" cy="815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6"/>
              </a:lnSpc>
            </a:pPr>
            <a:r>
              <a:rPr lang="en-US" sz="2157" spc="107">
                <a:solidFill>
                  <a:srgbClr val="191919"/>
                </a:solidFill>
                <a:latin typeface="Aileron Regular"/>
              </a:rPr>
              <a:t>Peróxido de hidrogeno </a:t>
            </a:r>
          </a:p>
        </p:txBody>
      </p:sp>
      <p:sp>
        <p:nvSpPr>
          <p:cNvPr id="155" name="TextBox 155"/>
          <p:cNvSpPr txBox="1"/>
          <p:nvPr/>
        </p:nvSpPr>
        <p:spPr>
          <a:xfrm>
            <a:off x="14521233" y="9428126"/>
            <a:ext cx="2995568" cy="404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36"/>
              </a:lnSpc>
            </a:pPr>
            <a:r>
              <a:rPr lang="en-US" sz="2157" spc="107">
                <a:solidFill>
                  <a:srgbClr val="191919"/>
                </a:solidFill>
                <a:latin typeface="Aileron Regular"/>
              </a:rPr>
              <a:t>Labicuper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600" y="4613457"/>
            <a:ext cx="6886817" cy="3307349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2028583" y="3540154"/>
            <a:ext cx="14230834" cy="545693"/>
          </a:xfrm>
          <a:prstGeom prst="rect">
            <a:avLst/>
          </a:prstGeom>
          <a:solidFill>
            <a:srgbClr val="99B951"/>
          </a:solidFill>
        </p:spPr>
      </p:sp>
      <p:sp>
        <p:nvSpPr>
          <p:cNvPr id="3" name="AutoShape 3"/>
          <p:cNvSpPr/>
          <p:nvPr/>
        </p:nvSpPr>
        <p:spPr>
          <a:xfrm>
            <a:off x="1684976" y="8658293"/>
            <a:ext cx="1491804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8582" y="4613457"/>
            <a:ext cx="6658217" cy="330734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551302" y="3614772"/>
            <a:ext cx="3581701" cy="354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23"/>
              </a:lnSpc>
              <a:spcBef>
                <a:spcPct val="0"/>
              </a:spcBef>
            </a:pPr>
            <a:r>
              <a:rPr lang="en-US" sz="2016" spc="120">
                <a:solidFill>
                  <a:srgbClr val="192954"/>
                </a:solidFill>
                <a:latin typeface="Aileron Heavy Bold"/>
              </a:rPr>
              <a:t>DISEÑO EXPERIMENTAL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30279" y="3624297"/>
            <a:ext cx="5829138" cy="305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08"/>
              </a:lnSpc>
              <a:spcBef>
                <a:spcPct val="0"/>
              </a:spcBef>
            </a:pPr>
            <a:r>
              <a:rPr lang="en-US" sz="1791" spc="107">
                <a:solidFill>
                  <a:srgbClr val="192954"/>
                </a:solidFill>
                <a:latin typeface="Aileron Heavy Bold"/>
              </a:rPr>
              <a:t>TRATAMIENTOS A COMPARAR - DESCRIPCIÓN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07088" y="1544888"/>
            <a:ext cx="7036912" cy="1013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6399">
                <a:solidFill>
                  <a:srgbClr val="192954"/>
                </a:solidFill>
                <a:latin typeface="Kollektif Bold"/>
              </a:rPr>
              <a:t>Metodología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778904" y="8886538"/>
            <a:ext cx="1824120" cy="342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spc="40">
                <a:solidFill>
                  <a:srgbClr val="192954"/>
                </a:solidFill>
                <a:latin typeface="Aileron Heavy"/>
              </a:rPr>
              <a:t>07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84976" y="8861954"/>
            <a:ext cx="2657176" cy="73338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33950" y="711857"/>
            <a:ext cx="616404" cy="63368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4895" y="153544"/>
            <a:ext cx="7864522" cy="3310415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1049000" y="4991100"/>
            <a:ext cx="2895600" cy="609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adroTexto 15"/>
          <p:cNvSpPr txBox="1"/>
          <p:nvPr/>
        </p:nvSpPr>
        <p:spPr>
          <a:xfrm>
            <a:off x="2015882" y="4211080"/>
            <a:ext cx="254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dirty="0" smtClean="0"/>
              <a:t>Factores a evaluar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F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1028700"/>
            <a:ext cx="6944125" cy="646547"/>
          </a:xfrm>
          <a:prstGeom prst="rect">
            <a:avLst/>
          </a:prstGeom>
          <a:solidFill>
            <a:srgbClr val="99B951"/>
          </a:solidFill>
        </p:spPr>
      </p:sp>
      <p:sp>
        <p:nvSpPr>
          <p:cNvPr id="3" name="AutoShape 3"/>
          <p:cNvSpPr/>
          <p:nvPr/>
        </p:nvSpPr>
        <p:spPr>
          <a:xfrm>
            <a:off x="1684976" y="8658293"/>
            <a:ext cx="14918048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4976" y="8861954"/>
            <a:ext cx="2657176" cy="733381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0315175" y="1028700"/>
            <a:ext cx="6944125" cy="646547"/>
          </a:xfrm>
          <a:prstGeom prst="rect">
            <a:avLst/>
          </a:prstGeom>
          <a:solidFill>
            <a:srgbClr val="99B951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15175" y="2546080"/>
            <a:ext cx="6944125" cy="55553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28700" y="1994137"/>
            <a:ext cx="6944125" cy="1585452"/>
            <a:chOff x="0" y="0"/>
            <a:chExt cx="10089566" cy="23036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089566" cy="2303605"/>
            </a:xfrm>
            <a:custGeom>
              <a:avLst/>
              <a:gdLst/>
              <a:ahLst/>
              <a:cxnLst/>
              <a:rect l="l" t="t" r="r" b="b"/>
              <a:pathLst>
                <a:path w="10089566" h="2303605">
                  <a:moveTo>
                    <a:pt x="0" y="0"/>
                  </a:moveTo>
                  <a:lnTo>
                    <a:pt x="0" y="2303605"/>
                  </a:lnTo>
                  <a:lnTo>
                    <a:pt x="10089566" y="2303605"/>
                  </a:lnTo>
                  <a:lnTo>
                    <a:pt x="10089566" y="0"/>
                  </a:lnTo>
                  <a:lnTo>
                    <a:pt x="0" y="0"/>
                  </a:lnTo>
                  <a:close/>
                  <a:moveTo>
                    <a:pt x="10028606" y="2242645"/>
                  </a:moveTo>
                  <a:lnTo>
                    <a:pt x="59690" y="2242645"/>
                  </a:lnTo>
                  <a:lnTo>
                    <a:pt x="59690" y="59690"/>
                  </a:lnTo>
                  <a:lnTo>
                    <a:pt x="10028606" y="59690"/>
                  </a:lnTo>
                  <a:lnTo>
                    <a:pt x="10028606" y="2242645"/>
                  </a:lnTo>
                  <a:close/>
                </a:path>
              </a:pathLst>
            </a:custGeom>
            <a:solidFill>
              <a:srgbClr val="192954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28700" y="4113521"/>
            <a:ext cx="6944125" cy="1803468"/>
            <a:chOff x="0" y="0"/>
            <a:chExt cx="10089566" cy="26203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089566" cy="2620375"/>
            </a:xfrm>
            <a:custGeom>
              <a:avLst/>
              <a:gdLst/>
              <a:ahLst/>
              <a:cxnLst/>
              <a:rect l="l" t="t" r="r" b="b"/>
              <a:pathLst>
                <a:path w="10089566" h="2620375">
                  <a:moveTo>
                    <a:pt x="0" y="0"/>
                  </a:moveTo>
                  <a:lnTo>
                    <a:pt x="0" y="2620375"/>
                  </a:lnTo>
                  <a:lnTo>
                    <a:pt x="10089566" y="2620375"/>
                  </a:lnTo>
                  <a:lnTo>
                    <a:pt x="10089566" y="0"/>
                  </a:lnTo>
                  <a:lnTo>
                    <a:pt x="0" y="0"/>
                  </a:lnTo>
                  <a:close/>
                  <a:moveTo>
                    <a:pt x="10028606" y="2559415"/>
                  </a:moveTo>
                  <a:lnTo>
                    <a:pt x="59690" y="2559415"/>
                  </a:lnTo>
                  <a:lnTo>
                    <a:pt x="59690" y="59690"/>
                  </a:lnTo>
                  <a:lnTo>
                    <a:pt x="10028606" y="59690"/>
                  </a:lnTo>
                  <a:lnTo>
                    <a:pt x="10028606" y="2559415"/>
                  </a:lnTo>
                  <a:close/>
                </a:path>
              </a:pathLst>
            </a:custGeom>
            <a:solidFill>
              <a:srgbClr val="192954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028700" y="6499775"/>
            <a:ext cx="6944125" cy="1334101"/>
            <a:chOff x="0" y="0"/>
            <a:chExt cx="10089566" cy="193840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089566" cy="1938401"/>
            </a:xfrm>
            <a:custGeom>
              <a:avLst/>
              <a:gdLst/>
              <a:ahLst/>
              <a:cxnLst/>
              <a:rect l="l" t="t" r="r" b="b"/>
              <a:pathLst>
                <a:path w="10089566" h="1938401">
                  <a:moveTo>
                    <a:pt x="0" y="0"/>
                  </a:moveTo>
                  <a:lnTo>
                    <a:pt x="0" y="1938401"/>
                  </a:lnTo>
                  <a:lnTo>
                    <a:pt x="10089566" y="1938401"/>
                  </a:lnTo>
                  <a:lnTo>
                    <a:pt x="10089566" y="0"/>
                  </a:lnTo>
                  <a:lnTo>
                    <a:pt x="0" y="0"/>
                  </a:lnTo>
                  <a:close/>
                  <a:moveTo>
                    <a:pt x="10028606" y="1877441"/>
                  </a:moveTo>
                  <a:lnTo>
                    <a:pt x="59690" y="1877441"/>
                  </a:lnTo>
                  <a:lnTo>
                    <a:pt x="59690" y="59690"/>
                  </a:lnTo>
                  <a:lnTo>
                    <a:pt x="10028606" y="59690"/>
                  </a:lnTo>
                  <a:lnTo>
                    <a:pt x="10028606" y="1877441"/>
                  </a:lnTo>
                  <a:close/>
                </a:path>
              </a:pathLst>
            </a:custGeom>
            <a:solidFill>
              <a:srgbClr val="192954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99729" y="6816263"/>
            <a:ext cx="469754" cy="70112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993972" y="4710541"/>
            <a:ext cx="681267" cy="64534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684502" y="2472938"/>
            <a:ext cx="1105880" cy="66813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551301" y="1179279"/>
            <a:ext cx="3581701" cy="328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23"/>
              </a:lnSpc>
              <a:spcBef>
                <a:spcPct val="0"/>
              </a:spcBef>
            </a:pPr>
            <a:r>
              <a:rPr lang="en-US" sz="2016" spc="120" dirty="0">
                <a:solidFill>
                  <a:srgbClr val="192954"/>
                </a:solidFill>
                <a:latin typeface="Aileron Heavy Bold"/>
              </a:rPr>
              <a:t>DISEÑO EXPERIMENTAL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778904" y="8886538"/>
            <a:ext cx="1824120" cy="347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spc="40">
                <a:solidFill>
                  <a:srgbClr val="192954"/>
                </a:solidFill>
                <a:latin typeface="Aileron Heavy"/>
              </a:rPr>
              <a:t>08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837893" y="1150887"/>
            <a:ext cx="5765131" cy="354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23"/>
              </a:lnSpc>
              <a:spcBef>
                <a:spcPct val="0"/>
              </a:spcBef>
            </a:pPr>
            <a:r>
              <a:rPr lang="en-US" sz="2016" spc="120">
                <a:solidFill>
                  <a:srgbClr val="192954"/>
                </a:solidFill>
                <a:latin typeface="Aileron Heavy Bold"/>
              </a:rPr>
              <a:t>ESQUEMA DEL ANÁLISIS DE VARIABLES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837893" y="1946512"/>
            <a:ext cx="5765131" cy="354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23"/>
              </a:lnSpc>
              <a:spcBef>
                <a:spcPct val="0"/>
              </a:spcBef>
            </a:pPr>
            <a:r>
              <a:rPr lang="en-US" sz="2016" spc="120">
                <a:solidFill>
                  <a:srgbClr val="192954"/>
                </a:solidFill>
                <a:latin typeface="Aileron Heavy Bold"/>
              </a:rPr>
              <a:t>ANÁLISIS DE VARIANZA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51418" y="2714303"/>
            <a:ext cx="2790734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9"/>
              </a:lnSpc>
            </a:pPr>
            <a:r>
              <a:rPr lang="en-US" sz="2257">
                <a:solidFill>
                  <a:srgbClr val="191919"/>
                </a:solidFill>
                <a:latin typeface="Aileron Regular"/>
              </a:rPr>
              <a:t>DCA bi factorial 3x2</a:t>
            </a:r>
          </a:p>
          <a:p>
            <a:pPr>
              <a:lnSpc>
                <a:spcPts val="2709"/>
              </a:lnSpc>
            </a:pPr>
            <a:r>
              <a:rPr lang="en-US" sz="2257">
                <a:solidFill>
                  <a:srgbClr val="191919"/>
                </a:solidFill>
                <a:latin typeface="Aileron Regular"/>
              </a:rPr>
              <a:t>Observaciones: 4</a:t>
            </a:r>
          </a:p>
          <a:p>
            <a:pPr>
              <a:lnSpc>
                <a:spcPts val="2709"/>
              </a:lnSpc>
            </a:pPr>
            <a:endParaRPr lang="en-US" sz="2257">
              <a:solidFill>
                <a:srgbClr val="191919"/>
              </a:solidFill>
              <a:latin typeface="Aileron Regular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551418" y="2192470"/>
            <a:ext cx="3000535" cy="353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9"/>
              </a:lnSpc>
            </a:pPr>
            <a:r>
              <a:rPr lang="en-US" sz="2257">
                <a:solidFill>
                  <a:srgbClr val="191919"/>
                </a:solidFill>
                <a:latin typeface="Aileron Regular Bold"/>
              </a:rPr>
              <a:t>Tipo de diseño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51418" y="4878764"/>
            <a:ext cx="6018065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9"/>
              </a:lnSpc>
            </a:pPr>
            <a:r>
              <a:rPr lang="en-US" sz="2257">
                <a:solidFill>
                  <a:srgbClr val="191919"/>
                </a:solidFill>
                <a:latin typeface="Aileron Regular"/>
              </a:rPr>
              <a:t>Se lo realizó mediante la aplicación de la prueba de significancia de Tukey al 5%.</a:t>
            </a:r>
          </a:p>
          <a:p>
            <a:pPr>
              <a:lnSpc>
                <a:spcPts val="2709"/>
              </a:lnSpc>
            </a:pPr>
            <a:endParaRPr lang="en-US" sz="2257">
              <a:solidFill>
                <a:srgbClr val="191919"/>
              </a:solidFill>
              <a:latin typeface="Aileron Regular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551418" y="4356931"/>
            <a:ext cx="3000535" cy="353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9"/>
              </a:lnSpc>
            </a:pPr>
            <a:r>
              <a:rPr lang="en-US" sz="2257">
                <a:solidFill>
                  <a:srgbClr val="191919"/>
                </a:solidFill>
                <a:latin typeface="Aileron Regular Bold"/>
              </a:rPr>
              <a:t>Análisis funcional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51418" y="7138551"/>
            <a:ext cx="6018065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9"/>
              </a:lnSpc>
            </a:pPr>
            <a:r>
              <a:rPr lang="en-US" sz="2257">
                <a:solidFill>
                  <a:srgbClr val="191919"/>
                </a:solidFill>
                <a:latin typeface="Aileron Regular"/>
              </a:rPr>
              <a:t>SC/B =Ingreso total neto/Costo Total</a:t>
            </a:r>
          </a:p>
          <a:p>
            <a:pPr>
              <a:lnSpc>
                <a:spcPts val="2709"/>
              </a:lnSpc>
            </a:pPr>
            <a:endParaRPr lang="en-US" sz="2257">
              <a:solidFill>
                <a:srgbClr val="191919"/>
              </a:solidFill>
              <a:latin typeface="Aileron Regular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551418" y="6616717"/>
            <a:ext cx="3000535" cy="353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09"/>
              </a:lnSpc>
            </a:pPr>
            <a:r>
              <a:rPr lang="en-US" sz="2257">
                <a:solidFill>
                  <a:srgbClr val="191919"/>
                </a:solidFill>
                <a:latin typeface="Aileron Regular Bold"/>
              </a:rPr>
              <a:t>Análisis económico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29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84976" y="8853343"/>
            <a:ext cx="14918048" cy="0"/>
          </a:xfrm>
          <a:prstGeom prst="line">
            <a:avLst/>
          </a:prstGeom>
          <a:ln w="9525" cap="rnd">
            <a:solidFill>
              <a:srgbClr val="F1EFE1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TextBox 3"/>
          <p:cNvSpPr txBox="1"/>
          <p:nvPr/>
        </p:nvSpPr>
        <p:spPr>
          <a:xfrm>
            <a:off x="5229998" y="573405"/>
            <a:ext cx="7036912" cy="882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0"/>
              </a:lnSpc>
            </a:pPr>
            <a:r>
              <a:rPr lang="en-US" sz="5600">
                <a:solidFill>
                  <a:srgbClr val="F1EFE1"/>
                </a:solidFill>
                <a:latin typeface="Kollektif Bold"/>
              </a:rPr>
              <a:t>Variables a evaluar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778904" y="9063434"/>
            <a:ext cx="1824120" cy="347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00"/>
              </a:lnSpc>
              <a:spcBef>
                <a:spcPct val="0"/>
              </a:spcBef>
            </a:pPr>
            <a:r>
              <a:rPr lang="en-US" sz="2000" spc="40">
                <a:solidFill>
                  <a:srgbClr val="F1EFE1"/>
                </a:solidFill>
                <a:latin typeface="Aileron Heavy"/>
              </a:rPr>
              <a:t>09</a:t>
            </a:r>
          </a:p>
        </p:txBody>
      </p:sp>
      <p:sp>
        <p:nvSpPr>
          <p:cNvPr id="5" name="AutoShape 5"/>
          <p:cNvSpPr/>
          <p:nvPr/>
        </p:nvSpPr>
        <p:spPr>
          <a:xfrm>
            <a:off x="1668455" y="5078185"/>
            <a:ext cx="14419997" cy="204426"/>
          </a:xfrm>
          <a:prstGeom prst="rect">
            <a:avLst/>
          </a:prstGeom>
          <a:solidFill>
            <a:srgbClr val="F1EFE1">
              <a:alpha val="9804"/>
            </a:srgbClr>
          </a:solidFill>
        </p:spPr>
      </p:sp>
      <p:grpSp>
        <p:nvGrpSpPr>
          <p:cNvPr id="6" name="Group 6"/>
          <p:cNvGrpSpPr/>
          <p:nvPr/>
        </p:nvGrpSpPr>
        <p:grpSpPr>
          <a:xfrm>
            <a:off x="814307" y="4302547"/>
            <a:ext cx="882487" cy="1629155"/>
            <a:chOff x="0" y="0"/>
            <a:chExt cx="1786097" cy="3230880"/>
          </a:xfrm>
        </p:grpSpPr>
        <p:sp>
          <p:nvSpPr>
            <p:cNvPr id="7" name="Freeform 7"/>
            <p:cNvSpPr/>
            <p:nvPr/>
          </p:nvSpPr>
          <p:spPr>
            <a:xfrm>
              <a:off x="5080" y="12700"/>
              <a:ext cx="1770857" cy="3205480"/>
            </a:xfrm>
            <a:custGeom>
              <a:avLst/>
              <a:gdLst/>
              <a:ahLst/>
              <a:cxnLst/>
              <a:rect l="l" t="t" r="r" b="b"/>
              <a:pathLst>
                <a:path w="1770857" h="3205480">
                  <a:moveTo>
                    <a:pt x="980917" y="3205480"/>
                  </a:moveTo>
                  <a:lnTo>
                    <a:pt x="0" y="3205480"/>
                  </a:lnTo>
                  <a:lnTo>
                    <a:pt x="791210" y="1602740"/>
                  </a:lnTo>
                  <a:lnTo>
                    <a:pt x="0" y="0"/>
                  </a:lnTo>
                  <a:lnTo>
                    <a:pt x="980917" y="0"/>
                  </a:lnTo>
                  <a:lnTo>
                    <a:pt x="1770857" y="1602740"/>
                  </a:lnTo>
                  <a:lnTo>
                    <a:pt x="980917" y="3205480"/>
                  </a:lnTo>
                  <a:close/>
                </a:path>
              </a:pathLst>
            </a:custGeom>
            <a:solidFill>
              <a:srgbClr val="F1EFE1">
                <a:alpha val="9804"/>
              </a:srgbClr>
            </a:solidFill>
          </p:spPr>
        </p:sp>
      </p:grpSp>
      <p:sp>
        <p:nvSpPr>
          <p:cNvPr id="8" name="AutoShape 8"/>
          <p:cNvSpPr/>
          <p:nvPr/>
        </p:nvSpPr>
        <p:spPr>
          <a:xfrm rot="3571698">
            <a:off x="7963315" y="4418152"/>
            <a:ext cx="1332284" cy="134047"/>
          </a:xfrm>
          <a:prstGeom prst="rect">
            <a:avLst/>
          </a:prstGeom>
          <a:solidFill>
            <a:srgbClr val="F1EFE1">
              <a:alpha val="9804"/>
            </a:srgbClr>
          </a:solidFill>
        </p:spPr>
      </p:sp>
      <p:sp>
        <p:nvSpPr>
          <p:cNvPr id="9" name="AutoShape 9"/>
          <p:cNvSpPr/>
          <p:nvPr/>
        </p:nvSpPr>
        <p:spPr>
          <a:xfrm rot="-3479658">
            <a:off x="7950405" y="5713964"/>
            <a:ext cx="1337902" cy="130669"/>
          </a:xfrm>
          <a:prstGeom prst="rect">
            <a:avLst/>
          </a:prstGeom>
          <a:solidFill>
            <a:srgbClr val="F1EFE1">
              <a:alpha val="9804"/>
            </a:srgbClr>
          </a:solidFill>
        </p:spPr>
      </p:sp>
      <p:grpSp>
        <p:nvGrpSpPr>
          <p:cNvPr id="10" name="Group 10"/>
          <p:cNvGrpSpPr/>
          <p:nvPr/>
        </p:nvGrpSpPr>
        <p:grpSpPr>
          <a:xfrm>
            <a:off x="8527182" y="4775132"/>
            <a:ext cx="719746" cy="719746"/>
            <a:chOff x="0" y="0"/>
            <a:chExt cx="959661" cy="95966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59661" cy="959661"/>
            </a:xfrm>
            <a:prstGeom prst="rect">
              <a:avLst/>
            </a:prstGeom>
          </p:spPr>
        </p:pic>
        <p:sp>
          <p:nvSpPr>
            <p:cNvPr id="12" name="TextBox 12"/>
            <p:cNvSpPr txBox="1"/>
            <p:nvPr/>
          </p:nvSpPr>
          <p:spPr>
            <a:xfrm>
              <a:off x="200908" y="198256"/>
              <a:ext cx="557845" cy="534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50"/>
                </a:lnSpc>
              </a:pPr>
              <a:r>
                <a:rPr lang="en-US" sz="2500" spc="87">
                  <a:solidFill>
                    <a:srgbClr val="FFFFFF"/>
                  </a:solidFill>
                  <a:latin typeface="Aileron Regular Bold"/>
                </a:rPr>
                <a:t>B</a:t>
              </a: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53460" y="1688996"/>
            <a:ext cx="2471572" cy="247157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53460" y="6073679"/>
            <a:ext cx="2471572" cy="2471572"/>
          </a:xfrm>
          <a:prstGeom prst="rect">
            <a:avLst/>
          </a:prstGeom>
        </p:spPr>
      </p:pic>
      <p:sp>
        <p:nvSpPr>
          <p:cNvPr id="15" name="AutoShape 15"/>
          <p:cNvSpPr/>
          <p:nvPr/>
        </p:nvSpPr>
        <p:spPr>
          <a:xfrm rot="-3479658">
            <a:off x="3992630" y="5551155"/>
            <a:ext cx="989562" cy="130669"/>
          </a:xfrm>
          <a:prstGeom prst="rect">
            <a:avLst/>
          </a:prstGeom>
          <a:solidFill>
            <a:srgbClr val="F1EFE1">
              <a:alpha val="9804"/>
            </a:srgbClr>
          </a:solidFill>
        </p:spPr>
      </p:sp>
      <p:sp>
        <p:nvSpPr>
          <p:cNvPr id="16" name="AutoShape 16"/>
          <p:cNvSpPr/>
          <p:nvPr/>
        </p:nvSpPr>
        <p:spPr>
          <a:xfrm rot="3571698">
            <a:off x="3980273" y="4544797"/>
            <a:ext cx="1003333" cy="134047"/>
          </a:xfrm>
          <a:prstGeom prst="rect">
            <a:avLst/>
          </a:prstGeom>
          <a:solidFill>
            <a:srgbClr val="F1EFE1">
              <a:alpha val="9804"/>
            </a:srgbClr>
          </a:solidFill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45207" y="2310220"/>
            <a:ext cx="2159843" cy="2159843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302926" y="4748194"/>
            <a:ext cx="719746" cy="719976"/>
            <a:chOff x="0" y="0"/>
            <a:chExt cx="959661" cy="959968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15" r="15"/>
            <a:stretch>
              <a:fillRect/>
            </a:stretch>
          </p:blipFill>
          <p:spPr>
            <a:xfrm>
              <a:off x="0" y="0"/>
              <a:ext cx="959661" cy="959968"/>
            </a:xfrm>
            <a:prstGeom prst="rect">
              <a:avLst/>
            </a:prstGeom>
          </p:spPr>
        </p:pic>
        <p:sp>
          <p:nvSpPr>
            <p:cNvPr id="20" name="TextBox 20"/>
            <p:cNvSpPr txBox="1"/>
            <p:nvPr/>
          </p:nvSpPr>
          <p:spPr>
            <a:xfrm>
              <a:off x="200908" y="198256"/>
              <a:ext cx="557845" cy="534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9"/>
                </a:lnSpc>
              </a:pPr>
              <a:r>
                <a:rPr lang="en-US" sz="2499" spc="87">
                  <a:solidFill>
                    <a:srgbClr val="192954"/>
                  </a:solidFill>
                  <a:latin typeface="Aileron Regular Bold"/>
                </a:rPr>
                <a:t>A</a:t>
              </a:r>
            </a:p>
          </p:txBody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45207" y="5764185"/>
            <a:ext cx="2159843" cy="2159843"/>
          </a:xfrm>
          <a:prstGeom prst="rect">
            <a:avLst/>
          </a:prstGeom>
        </p:spPr>
      </p:pic>
      <p:sp>
        <p:nvSpPr>
          <p:cNvPr id="22" name="AutoShape 22"/>
          <p:cNvSpPr/>
          <p:nvPr/>
        </p:nvSpPr>
        <p:spPr>
          <a:xfrm rot="3571698">
            <a:off x="12015060" y="4549848"/>
            <a:ext cx="1009277" cy="123945"/>
          </a:xfrm>
          <a:prstGeom prst="rect">
            <a:avLst/>
          </a:prstGeom>
          <a:solidFill>
            <a:srgbClr val="F1EFE1">
              <a:alpha val="9804"/>
            </a:srgbClr>
          </a:solidFill>
        </p:spPr>
      </p:sp>
      <p:sp>
        <p:nvSpPr>
          <p:cNvPr id="23" name="AutoShape 23"/>
          <p:cNvSpPr/>
          <p:nvPr/>
        </p:nvSpPr>
        <p:spPr>
          <a:xfrm rot="-3479658">
            <a:off x="12006308" y="5600498"/>
            <a:ext cx="1002287" cy="131981"/>
          </a:xfrm>
          <a:prstGeom prst="rect">
            <a:avLst/>
          </a:prstGeom>
          <a:solidFill>
            <a:srgbClr val="F1EFE1">
              <a:alpha val="9804"/>
            </a:srgbClr>
          </a:solidFill>
        </p:spPr>
      </p:sp>
      <p:grpSp>
        <p:nvGrpSpPr>
          <p:cNvPr id="24" name="Group 24"/>
          <p:cNvGrpSpPr/>
          <p:nvPr/>
        </p:nvGrpSpPr>
        <p:grpSpPr>
          <a:xfrm>
            <a:off x="12331168" y="4771613"/>
            <a:ext cx="719746" cy="719976"/>
            <a:chOff x="0" y="0"/>
            <a:chExt cx="959661" cy="959968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l="15" r="15"/>
            <a:stretch>
              <a:fillRect/>
            </a:stretch>
          </p:blipFill>
          <p:spPr>
            <a:xfrm>
              <a:off x="0" y="0"/>
              <a:ext cx="959661" cy="959968"/>
            </a:xfrm>
            <a:prstGeom prst="rect">
              <a:avLst/>
            </a:prstGeom>
          </p:spPr>
        </p:pic>
        <p:sp>
          <p:nvSpPr>
            <p:cNvPr id="26" name="TextBox 26"/>
            <p:cNvSpPr txBox="1"/>
            <p:nvPr/>
          </p:nvSpPr>
          <p:spPr>
            <a:xfrm>
              <a:off x="200908" y="198256"/>
              <a:ext cx="557845" cy="5348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9"/>
                </a:lnSpc>
              </a:pPr>
              <a:r>
                <a:rPr lang="en-US" sz="2499" spc="87">
                  <a:solidFill>
                    <a:srgbClr val="192954"/>
                  </a:solidFill>
                  <a:latin typeface="Aileron Regular Bold"/>
                </a:rPr>
                <a:t>C</a:t>
              </a:r>
            </a:p>
          </p:txBody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91072" y="5764185"/>
            <a:ext cx="2159843" cy="215984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91072" y="2310220"/>
            <a:ext cx="2159843" cy="2159843"/>
          </a:xfrm>
          <a:prstGeom prst="rect">
            <a:avLst/>
          </a:prstGeom>
        </p:spPr>
      </p:pic>
      <p:grpSp>
        <p:nvGrpSpPr>
          <p:cNvPr id="29" name="Group 29"/>
          <p:cNvGrpSpPr>
            <a:grpSpLocks noChangeAspect="1"/>
          </p:cNvGrpSpPr>
          <p:nvPr/>
        </p:nvGrpSpPr>
        <p:grpSpPr>
          <a:xfrm rot="-5400000">
            <a:off x="15750952" y="4385565"/>
            <a:ext cx="2060241" cy="1385241"/>
            <a:chOff x="0" y="0"/>
            <a:chExt cx="1930400" cy="129794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F1EFE1">
                <a:alpha val="9804"/>
              </a:srgbClr>
            </a:solidFill>
          </p:spPr>
        </p:sp>
      </p:grpSp>
      <p:sp>
        <p:nvSpPr>
          <p:cNvPr id="31" name="TextBox 31"/>
          <p:cNvSpPr txBox="1"/>
          <p:nvPr/>
        </p:nvSpPr>
        <p:spPr>
          <a:xfrm>
            <a:off x="2893618" y="3112091"/>
            <a:ext cx="1663019" cy="527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615" spc="56">
                <a:solidFill>
                  <a:srgbClr val="FFFFFF"/>
                </a:solidFill>
                <a:latin typeface="Aileron Regular Bold"/>
              </a:rPr>
              <a:t>NÚMERO DE HOJAS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800276" y="2642125"/>
            <a:ext cx="1977942" cy="546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93"/>
              </a:lnSpc>
            </a:pPr>
            <a:r>
              <a:rPr lang="en-US" sz="1686" spc="59">
                <a:solidFill>
                  <a:srgbClr val="000000"/>
                </a:solidFill>
                <a:latin typeface="Aileron Regular Bold"/>
              </a:rPr>
              <a:t>PESO DE LA PLANTA (G)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015277" y="3103183"/>
            <a:ext cx="1911431" cy="564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5"/>
              </a:lnSpc>
            </a:pPr>
            <a:r>
              <a:rPr lang="en-US" sz="1757" spc="61">
                <a:solidFill>
                  <a:srgbClr val="FFFFFF"/>
                </a:solidFill>
                <a:latin typeface="Aileron Regular Bold"/>
              </a:rPr>
              <a:t>ANÁLISIS DE PROTEÍNA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139483" y="6609533"/>
            <a:ext cx="1663019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7"/>
              </a:lnSpc>
            </a:pPr>
            <a:r>
              <a:rPr lang="en-US" sz="1828" spc="64" dirty="0">
                <a:solidFill>
                  <a:srgbClr val="FFFFFF"/>
                </a:solidFill>
                <a:latin typeface="Aileron Regular Bold"/>
              </a:rPr>
              <a:t>LONGITUD DE </a:t>
            </a:r>
            <a:r>
              <a:rPr lang="en-US" sz="1828" spc="64" dirty="0" smtClean="0">
                <a:solidFill>
                  <a:srgbClr val="FFFFFF"/>
                </a:solidFill>
                <a:latin typeface="Aileron Regular Bold"/>
              </a:rPr>
              <a:t>RAÍZ (cm)</a:t>
            </a:r>
            <a:endParaRPr lang="en-US" sz="1828" spc="64" dirty="0">
              <a:solidFill>
                <a:srgbClr val="FFFFFF"/>
              </a:solidFill>
              <a:latin typeface="Aileron Regular Bold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6915228" y="7027844"/>
            <a:ext cx="1862989" cy="619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9"/>
              </a:lnSpc>
            </a:pPr>
            <a:r>
              <a:rPr lang="en-US" sz="1899" spc="66">
                <a:solidFill>
                  <a:srgbClr val="000000"/>
                </a:solidFill>
                <a:latin typeface="Aileron Regular Bold"/>
              </a:rPr>
              <a:t>ANÁLISIS DE FIBRA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893618" y="6371760"/>
            <a:ext cx="1663019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70"/>
              </a:lnSpc>
            </a:pPr>
            <a:r>
              <a:rPr lang="en-US" sz="1900" spc="66" dirty="0">
                <a:solidFill>
                  <a:srgbClr val="FFFFFF"/>
                </a:solidFill>
                <a:latin typeface="Aileron Regular Bold"/>
              </a:rPr>
              <a:t>LONGITUD DE PLANTA </a:t>
            </a:r>
            <a:r>
              <a:rPr lang="en-US" sz="1900" spc="66" dirty="0" smtClean="0">
                <a:solidFill>
                  <a:srgbClr val="FFFFFF"/>
                </a:solidFill>
                <a:latin typeface="Aileron Regular Bold"/>
              </a:rPr>
              <a:t>(cm)</a:t>
            </a:r>
            <a:endParaRPr lang="en-US" sz="1900" spc="66" dirty="0">
              <a:solidFill>
                <a:srgbClr val="FFFFFF"/>
              </a:solidFill>
              <a:latin typeface="Aileron Regular Bold"/>
            </a:endParaRPr>
          </a:p>
        </p:txBody>
      </p:sp>
      <p:sp>
        <p:nvSpPr>
          <p:cNvPr id="37" name="AutoShape 37"/>
          <p:cNvSpPr/>
          <p:nvPr/>
        </p:nvSpPr>
        <p:spPr>
          <a:xfrm rot="3571698">
            <a:off x="14638809" y="4633953"/>
            <a:ext cx="1009277" cy="123945"/>
          </a:xfrm>
          <a:prstGeom prst="rect">
            <a:avLst/>
          </a:prstGeom>
          <a:solidFill>
            <a:srgbClr val="F1EFE1">
              <a:alpha val="9804"/>
            </a:srgbClr>
          </a:solidFill>
        </p:spPr>
      </p:sp>
      <p:pic>
        <p:nvPicPr>
          <p:cNvPr id="38" name="Picture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598340" y="1830974"/>
            <a:ext cx="2471572" cy="2471572"/>
          </a:xfrm>
          <a:prstGeom prst="rect">
            <a:avLst/>
          </a:prstGeom>
        </p:spPr>
      </p:pic>
      <p:sp>
        <p:nvSpPr>
          <p:cNvPr id="39" name="AutoShape 39"/>
          <p:cNvSpPr/>
          <p:nvPr/>
        </p:nvSpPr>
        <p:spPr>
          <a:xfrm rot="-3479658">
            <a:off x="14373869" y="5698851"/>
            <a:ext cx="1337902" cy="130669"/>
          </a:xfrm>
          <a:prstGeom prst="rect">
            <a:avLst/>
          </a:prstGeom>
          <a:solidFill>
            <a:srgbClr val="F1EFE1">
              <a:alpha val="9804"/>
            </a:srgbClr>
          </a:solidFill>
        </p:spPr>
      </p:sp>
      <p:pic>
        <p:nvPicPr>
          <p:cNvPr id="40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598340" y="6126431"/>
            <a:ext cx="2471572" cy="2471572"/>
          </a:xfrm>
          <a:prstGeom prst="rect">
            <a:avLst/>
          </a:prstGeom>
        </p:spPr>
      </p:pic>
      <p:sp>
        <p:nvSpPr>
          <p:cNvPr id="41" name="TextBox 41"/>
          <p:cNvSpPr txBox="1"/>
          <p:nvPr/>
        </p:nvSpPr>
        <p:spPr>
          <a:xfrm>
            <a:off x="13800478" y="2754308"/>
            <a:ext cx="2067296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7"/>
              </a:lnSpc>
            </a:pPr>
            <a:r>
              <a:rPr lang="en-US" sz="1828" spc="64" dirty="0" smtClean="0">
                <a:solidFill>
                  <a:srgbClr val="192954"/>
                </a:solidFill>
                <a:latin typeface="Aileron Regular Bold"/>
              </a:rPr>
              <a:t>RENDIMIENTO </a:t>
            </a:r>
            <a:r>
              <a:rPr lang="en-US" sz="1828" spc="64" dirty="0">
                <a:solidFill>
                  <a:srgbClr val="192954"/>
                </a:solidFill>
                <a:latin typeface="Aileron Regular Bold"/>
              </a:rPr>
              <a:t>PRODUCTIVO (KG)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002617" y="6909011"/>
            <a:ext cx="1663019" cy="887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7"/>
              </a:lnSpc>
            </a:pPr>
            <a:r>
              <a:rPr lang="en-US" sz="1828" spc="64">
                <a:solidFill>
                  <a:srgbClr val="192954"/>
                </a:solidFill>
                <a:latin typeface="Aileron Regular Bold"/>
              </a:rPr>
              <a:t>RELACIÓN COSTO - BENEFICIO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4945890" y="4783627"/>
            <a:ext cx="719746" cy="719746"/>
            <a:chOff x="0" y="0"/>
            <a:chExt cx="959661" cy="959661"/>
          </a:xfrm>
        </p:grpSpPr>
        <p:pic>
          <p:nvPicPr>
            <p:cNvPr id="44" name="Picture 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59661" cy="959661"/>
            </a:xfrm>
            <a:prstGeom prst="rect">
              <a:avLst/>
            </a:prstGeom>
          </p:spPr>
        </p:pic>
        <p:sp>
          <p:nvSpPr>
            <p:cNvPr id="45" name="TextBox 45"/>
            <p:cNvSpPr txBox="1"/>
            <p:nvPr/>
          </p:nvSpPr>
          <p:spPr>
            <a:xfrm>
              <a:off x="200908" y="198256"/>
              <a:ext cx="557845" cy="534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50"/>
                </a:lnSpc>
              </a:pPr>
              <a:r>
                <a:rPr lang="en-US" sz="2500" spc="87">
                  <a:solidFill>
                    <a:srgbClr val="FFFFFF"/>
                  </a:solidFill>
                  <a:latin typeface="Aileron Regular Bold"/>
                </a:rPr>
                <a:t>D</a:t>
              </a:r>
            </a:p>
          </p:txBody>
        </p:sp>
      </p:grpSp>
      <p:pic>
        <p:nvPicPr>
          <p:cNvPr id="46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84976" y="8943780"/>
            <a:ext cx="2657176" cy="733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2086</Words>
  <Application>Microsoft Office PowerPoint</Application>
  <PresentationFormat>Personalizado</PresentationFormat>
  <Paragraphs>223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48" baseType="lpstr">
      <vt:lpstr>Aileron Heavy</vt:lpstr>
      <vt:lpstr>Open Sans Bold Italics</vt:lpstr>
      <vt:lpstr>Roboto Bold</vt:lpstr>
      <vt:lpstr>Open Sans Bold</vt:lpstr>
      <vt:lpstr>Arimo Italics</vt:lpstr>
      <vt:lpstr>Calibri</vt:lpstr>
      <vt:lpstr>Clear Sans Thin Bold</vt:lpstr>
      <vt:lpstr>Cambria Math</vt:lpstr>
      <vt:lpstr>Arial</vt:lpstr>
      <vt:lpstr>Arimo</vt:lpstr>
      <vt:lpstr>Aileron Regular Bold</vt:lpstr>
      <vt:lpstr>Open Sans Extra Bold</vt:lpstr>
      <vt:lpstr>Kollektif Bold</vt:lpstr>
      <vt:lpstr>Aileron Regular Italics</vt:lpstr>
      <vt:lpstr>Aileron Heavy Bold</vt:lpstr>
      <vt:lpstr>Aileron Regular</vt:lpstr>
      <vt:lpstr>Open Sans Light Bold</vt:lpstr>
      <vt:lpstr>Roboto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Evaluación de soluciones nutritivas para sistemas aeropónicos en cultivos de lechuga (Lactuca sativa L.) y acelga (Beta vulgaris var. Cicla) para agricultura urbana</dc:title>
  <dc:creator>John T</dc:creator>
  <cp:lastModifiedBy>DELL</cp:lastModifiedBy>
  <cp:revision>57</cp:revision>
  <dcterms:created xsi:type="dcterms:W3CDTF">2006-08-16T00:00:00Z</dcterms:created>
  <dcterms:modified xsi:type="dcterms:W3CDTF">2021-09-11T04:42:39Z</dcterms:modified>
  <dc:identifier>DAEotYswOyM</dc:identifier>
</cp:coreProperties>
</file>