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7" r:id="rId3"/>
    <p:sldId id="258" r:id="rId4"/>
    <p:sldId id="260" r:id="rId5"/>
    <p:sldId id="261" r:id="rId6"/>
    <p:sldId id="300" r:id="rId7"/>
    <p:sldId id="259" r:id="rId8"/>
    <p:sldId id="302" r:id="rId9"/>
    <p:sldId id="301" r:id="rId10"/>
    <p:sldId id="264" r:id="rId11"/>
    <p:sldId id="295" r:id="rId12"/>
    <p:sldId id="281" r:id="rId13"/>
    <p:sldId id="303" r:id="rId14"/>
    <p:sldId id="304" r:id="rId15"/>
    <p:sldId id="305" r:id="rId16"/>
    <p:sldId id="306" r:id="rId17"/>
    <p:sldId id="307" r:id="rId18"/>
    <p:sldId id="291" r:id="rId19"/>
    <p:sldId id="308" r:id="rId20"/>
    <p:sldId id="290" r:id="rId21"/>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BEC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89" autoAdjust="0"/>
    <p:restoredTop sz="94660"/>
  </p:normalViewPr>
  <p:slideViewPr>
    <p:cSldViewPr snapToGrid="0">
      <p:cViewPr varScale="1">
        <p:scale>
          <a:sx n="52" d="100"/>
          <a:sy n="52" d="100"/>
        </p:scale>
        <p:origin x="90" y="7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SER-PC\Desktop\DATOS%20REGRESION%20LINEAL%20DANILO.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USER-PC\Desktop\DATOS%20REGRESION%20LINEAL%20DANILO.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PC\Downloads\Convercion%20alimenticia%20ultim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PC\Downloads\Convercion%20alimenticia%20ultima.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PC\Downloads\Convercion%20alimenticia%20ultima.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T1</c:v>
          </c:tx>
          <c:spPr>
            <a:ln>
              <a:solidFill>
                <a:srgbClr val="00B0F0"/>
              </a:solidFill>
            </a:ln>
          </c:spPr>
          <c:marker>
            <c:spPr>
              <a:solidFill>
                <a:srgbClr val="FF0000"/>
              </a:solidFill>
              <a:ln>
                <a:solidFill>
                  <a:srgbClr val="00B0F0"/>
                </a:solidFill>
              </a:ln>
            </c:spPr>
          </c:marker>
          <c:trendline>
            <c:spPr>
              <a:ln w="12700">
                <a:solidFill>
                  <a:srgbClr val="0070C0"/>
                </a:solidFill>
                <a:prstDash val="sysDash"/>
              </a:ln>
            </c:spPr>
            <c:trendlineType val="linear"/>
            <c:dispRSqr val="0"/>
            <c:dispEq val="0"/>
          </c:trendline>
          <c:errBars>
            <c:errDir val="y"/>
            <c:errBarType val="both"/>
            <c:errValType val="fixedVal"/>
            <c:noEndCap val="0"/>
            <c:val val="13.01"/>
          </c:errBars>
          <c:cat>
            <c:numRef>
              <c:f>Hoja1!$N$2:$N$7</c:f>
              <c:numCache>
                <c:formatCode>0</c:formatCode>
                <c:ptCount val="6"/>
                <c:pt idx="0">
                  <c:v>1</c:v>
                </c:pt>
                <c:pt idx="1">
                  <c:v>18</c:v>
                </c:pt>
                <c:pt idx="2">
                  <c:v>32</c:v>
                </c:pt>
                <c:pt idx="3">
                  <c:v>46</c:v>
                </c:pt>
                <c:pt idx="4">
                  <c:v>60</c:v>
                </c:pt>
                <c:pt idx="5">
                  <c:v>75</c:v>
                </c:pt>
              </c:numCache>
            </c:numRef>
          </c:cat>
          <c:val>
            <c:numRef>
              <c:f>Hoja1!$O$2:$O$7</c:f>
              <c:numCache>
                <c:formatCode>0.00</c:formatCode>
                <c:ptCount val="6"/>
                <c:pt idx="0">
                  <c:v>224.00200000000001</c:v>
                </c:pt>
                <c:pt idx="1">
                  <c:v>213.86099999999996</c:v>
                </c:pt>
                <c:pt idx="2">
                  <c:v>229.87137900000002</c:v>
                </c:pt>
                <c:pt idx="3">
                  <c:v>236.13576499999999</c:v>
                </c:pt>
                <c:pt idx="4">
                  <c:v>243.05863800000003</c:v>
                </c:pt>
                <c:pt idx="5">
                  <c:v>264.86363636363632</c:v>
                </c:pt>
              </c:numCache>
            </c:numRef>
          </c:val>
          <c:smooth val="0"/>
          <c:extLst>
            <c:ext xmlns:c16="http://schemas.microsoft.com/office/drawing/2014/chart" uri="{C3380CC4-5D6E-409C-BE32-E72D297353CC}">
              <c16:uniqueId val="{00000001-7BBF-4A0E-A265-028662A9E68B}"/>
            </c:ext>
          </c:extLst>
        </c:ser>
        <c:ser>
          <c:idx val="1"/>
          <c:order val="1"/>
          <c:tx>
            <c:v>T2</c:v>
          </c:tx>
          <c:spPr>
            <a:ln w="28575" cap="rnd">
              <a:solidFill>
                <a:srgbClr val="92D050"/>
              </a:solidFill>
              <a:round/>
            </a:ln>
            <a:effectLst/>
          </c:spPr>
          <c:marker>
            <c:symbol val="circle"/>
            <c:size val="5"/>
            <c:spPr>
              <a:solidFill>
                <a:srgbClr val="FFFF00"/>
              </a:solidFill>
              <a:ln w="9525">
                <a:solidFill>
                  <a:srgbClr val="92D050"/>
                </a:solidFill>
              </a:ln>
              <a:effectLst/>
            </c:spPr>
          </c:marker>
          <c:trendline>
            <c:spPr>
              <a:ln w="12700" cap="flat" cmpd="sng" algn="ctr">
                <a:solidFill>
                  <a:schemeClr val="accent2"/>
                </a:solidFill>
                <a:prstDash val="sysDash"/>
                <a:miter lim="800000"/>
              </a:ln>
              <a:effectLst/>
            </c:spPr>
            <c:trendlineType val="linear"/>
            <c:dispRSqr val="0"/>
            <c:dispEq val="0"/>
          </c:trendline>
          <c:errBars>
            <c:errDir val="y"/>
            <c:errBarType val="both"/>
            <c:errValType val="fixedVal"/>
            <c:noEndCap val="0"/>
            <c:val val="13.01"/>
          </c:errBars>
          <c:cat>
            <c:numRef>
              <c:f>Hoja1!$N$2:$N$7</c:f>
              <c:numCache>
                <c:formatCode>0</c:formatCode>
                <c:ptCount val="6"/>
                <c:pt idx="0">
                  <c:v>1</c:v>
                </c:pt>
                <c:pt idx="1">
                  <c:v>18</c:v>
                </c:pt>
                <c:pt idx="2">
                  <c:v>32</c:v>
                </c:pt>
                <c:pt idx="3">
                  <c:v>46</c:v>
                </c:pt>
                <c:pt idx="4">
                  <c:v>60</c:v>
                </c:pt>
                <c:pt idx="5">
                  <c:v>75</c:v>
                </c:pt>
              </c:numCache>
            </c:numRef>
          </c:cat>
          <c:val>
            <c:numRef>
              <c:f>Hoja1!$O$11:$O$16</c:f>
              <c:numCache>
                <c:formatCode>0.00</c:formatCode>
                <c:ptCount val="6"/>
                <c:pt idx="0">
                  <c:v>179.6</c:v>
                </c:pt>
                <c:pt idx="1">
                  <c:v>182.76000000000002</c:v>
                </c:pt>
                <c:pt idx="2">
                  <c:v>211.55</c:v>
                </c:pt>
                <c:pt idx="3">
                  <c:v>230.04265800000002</c:v>
                </c:pt>
                <c:pt idx="4">
                  <c:v>247.801469</c:v>
                </c:pt>
                <c:pt idx="5">
                  <c:v>270.7727272727272</c:v>
                </c:pt>
              </c:numCache>
            </c:numRef>
          </c:val>
          <c:smooth val="0"/>
          <c:extLst>
            <c:ext xmlns:c16="http://schemas.microsoft.com/office/drawing/2014/chart" uri="{C3380CC4-5D6E-409C-BE32-E72D297353CC}">
              <c16:uniqueId val="{00000003-7BBF-4A0E-A265-028662A9E68B}"/>
            </c:ext>
          </c:extLst>
        </c:ser>
        <c:dLbls>
          <c:showLegendKey val="0"/>
          <c:showVal val="0"/>
          <c:showCatName val="0"/>
          <c:showSerName val="0"/>
          <c:showPercent val="0"/>
          <c:showBubbleSize val="0"/>
        </c:dLbls>
        <c:marker val="1"/>
        <c:smooth val="0"/>
        <c:axId val="535502015"/>
        <c:axId val="535506175"/>
      </c:lineChart>
      <c:catAx>
        <c:axId val="535502015"/>
        <c:scaling>
          <c:orientation val="minMax"/>
        </c:scaling>
        <c:delete val="0"/>
        <c:axPos val="b"/>
        <c:title>
          <c:tx>
            <c:rich>
              <a:bodyPr/>
              <a:lstStyle/>
              <a:p>
                <a:pPr>
                  <a:defRPr/>
                </a:pPr>
                <a:r>
                  <a:rPr lang="es-ES"/>
                  <a:t>Día</a:t>
                </a:r>
              </a:p>
            </c:rich>
          </c:tx>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35506175"/>
        <c:crosses val="autoZero"/>
        <c:auto val="1"/>
        <c:lblAlgn val="ctr"/>
        <c:lblOffset val="100"/>
        <c:noMultiLvlLbl val="0"/>
      </c:catAx>
      <c:valAx>
        <c:axId val="535506175"/>
        <c:scaling>
          <c:orientation val="minMax"/>
          <c:max val="450"/>
          <c:min val="150"/>
        </c:scaling>
        <c:delete val="0"/>
        <c:axPos val="l"/>
        <c:title>
          <c:tx>
            <c:rich>
              <a:bodyPr/>
              <a:lstStyle/>
              <a:p>
                <a:pPr>
                  <a:defRPr/>
                </a:pPr>
                <a:r>
                  <a:rPr lang="es-ES"/>
                  <a:t>kg</a:t>
                </a:r>
              </a:p>
            </c:rich>
          </c:tx>
          <c:overlay val="0"/>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35502015"/>
        <c:crosses val="autoZero"/>
        <c:crossBetween val="between"/>
      </c:valAx>
    </c:plotArea>
    <c:legend>
      <c:legendPos val="r"/>
      <c:overlay val="0"/>
    </c:legend>
    <c:plotVisOnly val="1"/>
    <c:dispBlanksAs val="gap"/>
    <c:showDLblsOverMax val="0"/>
    <c:extLst/>
  </c:chart>
  <c:spPr>
    <a:ln>
      <a:solidFill>
        <a:schemeClr val="bg2"/>
      </a:solidFill>
    </a:ln>
  </c:spPr>
  <c:txPr>
    <a:bodyPr/>
    <a:lstStyle/>
    <a:p>
      <a:pPr>
        <a:defRPr/>
      </a:pPr>
      <a:endParaRPr lang="es-E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T1</c:v>
          </c:tx>
          <c:marker>
            <c:spPr>
              <a:solidFill>
                <a:srgbClr val="FF0000"/>
              </a:solidFill>
              <a:ln>
                <a:solidFill>
                  <a:srgbClr val="00B0F0"/>
                </a:solidFill>
              </a:ln>
            </c:spPr>
          </c:marker>
          <c:trendline>
            <c:spPr>
              <a:ln w="12700">
                <a:solidFill>
                  <a:srgbClr val="0070C0"/>
                </a:solidFill>
                <a:prstDash val="sysDash"/>
              </a:ln>
            </c:spPr>
            <c:trendlineType val="linear"/>
            <c:dispRSqr val="0"/>
            <c:dispEq val="0"/>
          </c:trendline>
          <c:errBars>
            <c:errDir val="y"/>
            <c:errBarType val="both"/>
            <c:errValType val="fixedVal"/>
            <c:noEndCap val="0"/>
            <c:val val="0.11000000000000001"/>
          </c:errBars>
          <c:cat>
            <c:numRef>
              <c:f>Hoja1!$N$28:$N$33</c:f>
              <c:numCache>
                <c:formatCode>0</c:formatCode>
                <c:ptCount val="6"/>
                <c:pt idx="0">
                  <c:v>1</c:v>
                </c:pt>
                <c:pt idx="1">
                  <c:v>18</c:v>
                </c:pt>
                <c:pt idx="2">
                  <c:v>32</c:v>
                </c:pt>
                <c:pt idx="3">
                  <c:v>46</c:v>
                </c:pt>
                <c:pt idx="4">
                  <c:v>60</c:v>
                </c:pt>
                <c:pt idx="5">
                  <c:v>75</c:v>
                </c:pt>
              </c:numCache>
            </c:numRef>
          </c:cat>
          <c:val>
            <c:numRef>
              <c:f>Hoja1!$O$20:$O$25</c:f>
              <c:numCache>
                <c:formatCode>0.00</c:formatCode>
                <c:ptCount val="6"/>
                <c:pt idx="0">
                  <c:v>2.2250000000000001</c:v>
                </c:pt>
                <c:pt idx="1">
                  <c:v>2.2250000000000001</c:v>
                </c:pt>
                <c:pt idx="2">
                  <c:v>2.2250000000000001</c:v>
                </c:pt>
                <c:pt idx="3">
                  <c:v>2.5</c:v>
                </c:pt>
                <c:pt idx="4">
                  <c:v>2.5</c:v>
                </c:pt>
                <c:pt idx="5">
                  <c:v>2.5</c:v>
                </c:pt>
              </c:numCache>
            </c:numRef>
          </c:val>
          <c:smooth val="0"/>
          <c:extLst>
            <c:ext xmlns:c16="http://schemas.microsoft.com/office/drawing/2014/chart" uri="{C3380CC4-5D6E-409C-BE32-E72D297353CC}">
              <c16:uniqueId val="{00000001-1864-442F-90DC-935D17250D6C}"/>
            </c:ext>
          </c:extLst>
        </c:ser>
        <c:ser>
          <c:idx val="1"/>
          <c:order val="1"/>
          <c:tx>
            <c:v>T2</c:v>
          </c:tx>
          <c:marker>
            <c:symbol val="circle"/>
            <c:size val="5"/>
            <c:spPr>
              <a:solidFill>
                <a:srgbClr val="FFFF00"/>
              </a:solidFill>
              <a:ln w="9525">
                <a:solidFill>
                  <a:srgbClr val="92D050"/>
                </a:solidFill>
              </a:ln>
              <a:effectLst/>
            </c:spPr>
          </c:marker>
          <c:trendline>
            <c:spPr>
              <a:ln w="12700" cap="flat" cmpd="sng" algn="ctr">
                <a:solidFill>
                  <a:schemeClr val="accent2"/>
                </a:solidFill>
                <a:prstDash val="sysDash"/>
                <a:miter lim="800000"/>
              </a:ln>
              <a:effectLst/>
            </c:spPr>
            <c:trendlineType val="linear"/>
            <c:dispRSqr val="0"/>
            <c:dispEq val="0"/>
          </c:trendline>
          <c:errBars>
            <c:errDir val="y"/>
            <c:errBarType val="both"/>
            <c:errValType val="fixedVal"/>
            <c:noEndCap val="0"/>
            <c:val val="0.11000000000000001"/>
          </c:errBars>
          <c:cat>
            <c:numRef>
              <c:f>Hoja1!$N$28:$N$33</c:f>
              <c:numCache>
                <c:formatCode>0</c:formatCode>
                <c:ptCount val="6"/>
                <c:pt idx="0">
                  <c:v>1</c:v>
                </c:pt>
                <c:pt idx="1">
                  <c:v>18</c:v>
                </c:pt>
                <c:pt idx="2">
                  <c:v>32</c:v>
                </c:pt>
                <c:pt idx="3">
                  <c:v>46</c:v>
                </c:pt>
                <c:pt idx="4">
                  <c:v>60</c:v>
                </c:pt>
                <c:pt idx="5">
                  <c:v>75</c:v>
                </c:pt>
              </c:numCache>
            </c:numRef>
          </c:cat>
          <c:val>
            <c:numRef>
              <c:f>Hoja1!$O$28:$O$33</c:f>
              <c:numCache>
                <c:formatCode>0.00</c:formatCode>
                <c:ptCount val="6"/>
                <c:pt idx="0">
                  <c:v>2.2250000000000001</c:v>
                </c:pt>
                <c:pt idx="1">
                  <c:v>2.2250000000000001</c:v>
                </c:pt>
                <c:pt idx="2">
                  <c:v>2.5249999999999999</c:v>
                </c:pt>
                <c:pt idx="3">
                  <c:v>2.5249999999999999</c:v>
                </c:pt>
                <c:pt idx="4">
                  <c:v>2.9750000000000001</c:v>
                </c:pt>
                <c:pt idx="5">
                  <c:v>3.2749999999999999</c:v>
                </c:pt>
              </c:numCache>
            </c:numRef>
          </c:val>
          <c:smooth val="0"/>
          <c:extLst>
            <c:ext xmlns:c16="http://schemas.microsoft.com/office/drawing/2014/chart" uri="{C3380CC4-5D6E-409C-BE32-E72D297353CC}">
              <c16:uniqueId val="{00000003-1864-442F-90DC-935D17250D6C}"/>
            </c:ext>
          </c:extLst>
        </c:ser>
        <c:dLbls>
          <c:showLegendKey val="0"/>
          <c:showVal val="0"/>
          <c:showCatName val="0"/>
          <c:showSerName val="0"/>
          <c:showPercent val="0"/>
          <c:showBubbleSize val="0"/>
        </c:dLbls>
        <c:marker val="1"/>
        <c:smooth val="0"/>
        <c:axId val="535502015"/>
        <c:axId val="535506175"/>
      </c:lineChart>
      <c:catAx>
        <c:axId val="535502015"/>
        <c:scaling>
          <c:orientation val="minMax"/>
        </c:scaling>
        <c:delete val="0"/>
        <c:axPos val="b"/>
        <c:title>
          <c:tx>
            <c:rich>
              <a:bodyPr/>
              <a:lstStyle/>
              <a:p>
                <a:pPr>
                  <a:defRPr/>
                </a:pPr>
                <a:r>
                  <a:rPr lang="es-ES"/>
                  <a:t>Día</a:t>
                </a:r>
              </a:p>
            </c:rich>
          </c:tx>
          <c:overlay val="0"/>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35506175"/>
        <c:crosses val="autoZero"/>
        <c:auto val="1"/>
        <c:lblAlgn val="ctr"/>
        <c:lblOffset val="100"/>
        <c:noMultiLvlLbl val="0"/>
      </c:catAx>
      <c:valAx>
        <c:axId val="535506175"/>
        <c:scaling>
          <c:orientation val="minMax"/>
          <c:max val="5"/>
          <c:min val="1"/>
        </c:scaling>
        <c:delete val="0"/>
        <c:axPos val="l"/>
        <c:title>
          <c:tx>
            <c:rich>
              <a:bodyPr/>
              <a:lstStyle/>
              <a:p>
                <a:pPr>
                  <a:defRPr/>
                </a:pPr>
                <a:r>
                  <a:rPr lang="es-ES"/>
                  <a:t>Condición</a:t>
                </a:r>
                <a:r>
                  <a:rPr lang="es-ES" baseline="0"/>
                  <a:t> corporal</a:t>
                </a:r>
                <a:endParaRPr lang="es-ES"/>
              </a:p>
            </c:rich>
          </c:tx>
          <c:overlay val="0"/>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35502015"/>
        <c:crosses val="autoZero"/>
        <c:crossBetween val="between"/>
        <c:majorUnit val="1"/>
      </c:valAx>
    </c:plotArea>
    <c:legend>
      <c:legendPos val="r"/>
      <c:overlay val="0"/>
    </c:legend>
    <c:plotVisOnly val="1"/>
    <c:dispBlanksAs val="gap"/>
    <c:showDLblsOverMax val="0"/>
    <c:extLst/>
  </c:chart>
  <c:txPr>
    <a:bodyPr/>
    <a:lstStyle/>
    <a:p>
      <a:pPr>
        <a:defRPr/>
      </a:pPr>
      <a:endParaRPr lang="es-E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Hoja1!$B$1</c:f>
              <c:strCache>
                <c:ptCount val="1"/>
                <c:pt idx="0">
                  <c:v>Consumo total de MS por animal/dia</c:v>
                </c:pt>
              </c:strCache>
            </c:strRef>
          </c:tx>
          <c:spPr>
            <a:ln w="19050" cap="rnd">
              <a:noFill/>
              <a:round/>
            </a:ln>
            <a:effectLst/>
          </c:spPr>
          <c:marker>
            <c:symbol val="circle"/>
            <c:size val="5"/>
            <c:spPr>
              <a:solidFill>
                <a:schemeClr val="accent1"/>
              </a:solidFill>
              <a:ln w="9525">
                <a:solidFill>
                  <a:schemeClr val="tx1"/>
                </a:solidFill>
              </a:ln>
              <a:effectLst/>
            </c:spPr>
          </c:marker>
          <c:trendline>
            <c:spPr>
              <a:ln w="15875" cap="rnd">
                <a:solidFill>
                  <a:schemeClr val="accent6"/>
                </a:solidFill>
                <a:prstDash val="solid"/>
              </a:ln>
              <a:effectLst/>
            </c:spPr>
            <c:trendlineType val="linear"/>
            <c:dispRSqr val="0"/>
            <c:dispEq val="0"/>
          </c:trendline>
          <c:trendline>
            <c:spPr>
              <a:ln w="15875" cap="rnd">
                <a:solidFill>
                  <a:schemeClr val="accent2"/>
                </a:solidFill>
                <a:prstDash val="solid"/>
              </a:ln>
              <a:effectLst/>
            </c:spPr>
            <c:trendlineType val="poly"/>
            <c:order val="3"/>
            <c:dispRSqr val="0"/>
            <c:dispEq val="0"/>
          </c:trendline>
          <c:errBars>
            <c:errDir val="y"/>
            <c:errBarType val="both"/>
            <c:errValType val="fixedVal"/>
            <c:noEndCap val="0"/>
            <c:val val="0.22000000000000003"/>
            <c:spPr>
              <a:noFill/>
              <a:ln w="9525" cap="flat" cmpd="sng" algn="ctr">
                <a:solidFill>
                  <a:schemeClr val="tx1">
                    <a:lumMod val="65000"/>
                    <a:lumOff val="35000"/>
                  </a:schemeClr>
                </a:solidFill>
                <a:round/>
              </a:ln>
              <a:effectLst/>
            </c:spPr>
          </c:errBars>
          <c:xVal>
            <c:numRef>
              <c:f>Hoja1!$A$2:$A$7</c:f>
              <c:numCache>
                <c:formatCode>General</c:formatCode>
                <c:ptCount val="6"/>
                <c:pt idx="0">
                  <c:v>1</c:v>
                </c:pt>
                <c:pt idx="1">
                  <c:v>18</c:v>
                </c:pt>
                <c:pt idx="2">
                  <c:v>32</c:v>
                </c:pt>
                <c:pt idx="3">
                  <c:v>46</c:v>
                </c:pt>
                <c:pt idx="4">
                  <c:v>60</c:v>
                </c:pt>
                <c:pt idx="5">
                  <c:v>75</c:v>
                </c:pt>
              </c:numCache>
            </c:numRef>
          </c:xVal>
          <c:yVal>
            <c:numRef>
              <c:f>Hoja1!$B$2:$B$7</c:f>
              <c:numCache>
                <c:formatCode>General</c:formatCode>
                <c:ptCount val="6"/>
                <c:pt idx="0">
                  <c:v>4.26</c:v>
                </c:pt>
                <c:pt idx="1">
                  <c:v>5.29</c:v>
                </c:pt>
                <c:pt idx="2">
                  <c:v>5.81</c:v>
                </c:pt>
                <c:pt idx="3">
                  <c:v>5.81</c:v>
                </c:pt>
                <c:pt idx="4">
                  <c:v>5.81</c:v>
                </c:pt>
                <c:pt idx="5">
                  <c:v>7.36</c:v>
                </c:pt>
              </c:numCache>
            </c:numRef>
          </c:yVal>
          <c:smooth val="0"/>
          <c:extLst>
            <c:ext xmlns:c16="http://schemas.microsoft.com/office/drawing/2014/chart" uri="{C3380CC4-5D6E-409C-BE32-E72D297353CC}">
              <c16:uniqueId val="{00000002-C95A-4142-BF01-926542B690F3}"/>
            </c:ext>
          </c:extLst>
        </c:ser>
        <c:dLbls>
          <c:showLegendKey val="0"/>
          <c:showVal val="0"/>
          <c:showCatName val="0"/>
          <c:showSerName val="0"/>
          <c:showPercent val="0"/>
          <c:showBubbleSize val="0"/>
        </c:dLbls>
        <c:axId val="1659031983"/>
        <c:axId val="1659032399"/>
      </c:scatterChart>
      <c:valAx>
        <c:axId val="1659031983"/>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Días</a:t>
                </a:r>
                <a:r>
                  <a:rPr lang="es-ES" baseline="0"/>
                  <a:t> evaluados</a:t>
                </a:r>
                <a:endParaRPr lang="es-E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59032399"/>
        <c:crosses val="autoZero"/>
        <c:crossBetween val="midCat"/>
      </c:valAx>
      <c:valAx>
        <c:axId val="1659032399"/>
        <c:scaling>
          <c:orientation val="minMax"/>
          <c:min val="3"/>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Consumo Total MS/Animal/Día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59031983"/>
        <c:crosses val="autoZero"/>
        <c:crossBetween val="midCat"/>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70603674540682E-2"/>
          <c:y val="5.7835739282589678E-2"/>
          <c:w val="0.8902939632545932"/>
          <c:h val="0.8416746864975212"/>
        </c:manualLayout>
      </c:layout>
      <c:scatterChart>
        <c:scatterStyle val="lineMarker"/>
        <c:varyColors val="0"/>
        <c:ser>
          <c:idx val="0"/>
          <c:order val="0"/>
          <c:tx>
            <c:v>Días evaluados</c:v>
          </c:tx>
          <c:spPr>
            <a:ln w="19050" cap="rnd">
              <a:noFill/>
              <a:round/>
            </a:ln>
            <a:effectLst/>
          </c:spPr>
          <c:marker>
            <c:symbol val="circle"/>
            <c:size val="5"/>
            <c:spPr>
              <a:solidFill>
                <a:schemeClr val="tx1"/>
              </a:solidFill>
              <a:ln w="9525">
                <a:solidFill>
                  <a:schemeClr val="accent1"/>
                </a:solidFill>
              </a:ln>
              <a:effectLst/>
            </c:spPr>
          </c:marker>
          <c:trendline>
            <c:spPr>
              <a:ln w="19050" cap="rnd">
                <a:solidFill>
                  <a:schemeClr val="accent1"/>
                </a:solidFill>
                <a:prstDash val="sysDot"/>
              </a:ln>
              <a:effectLst/>
            </c:spPr>
            <c:trendlineType val="poly"/>
            <c:order val="2"/>
            <c:dispRSqr val="0"/>
            <c:dispEq val="0"/>
          </c:trendline>
          <c:errBars>
            <c:errDir val="y"/>
            <c:errBarType val="both"/>
            <c:errValType val="cust"/>
            <c:noEndCap val="0"/>
            <c:plus>
              <c:numRef>
                <c:f>Hoja3!$D$16</c:f>
                <c:numCache>
                  <c:formatCode>General</c:formatCode>
                  <c:ptCount val="1"/>
                  <c:pt idx="0">
                    <c:v>11.06</c:v>
                  </c:pt>
                </c:numCache>
              </c:numRef>
            </c:plus>
            <c:minus>
              <c:numRef>
                <c:f>Hoja3!$D$17</c:f>
                <c:numCache>
                  <c:formatCode>General</c:formatCode>
                  <c:ptCount val="1"/>
                  <c:pt idx="0">
                    <c:v>11.06</c:v>
                  </c:pt>
                </c:numCache>
              </c:numRef>
            </c:minus>
            <c:spPr>
              <a:noFill/>
              <a:ln w="9525" cap="flat" cmpd="sng" algn="ctr">
                <a:solidFill>
                  <a:schemeClr val="tx1">
                    <a:lumMod val="65000"/>
                    <a:lumOff val="35000"/>
                  </a:schemeClr>
                </a:solidFill>
                <a:round/>
              </a:ln>
              <a:effectLst/>
            </c:spPr>
          </c:errBars>
          <c:xVal>
            <c:numRef>
              <c:f>Hoja1!$A$2:$A$7</c:f>
              <c:numCache>
                <c:formatCode>General</c:formatCode>
                <c:ptCount val="6"/>
                <c:pt idx="0">
                  <c:v>1</c:v>
                </c:pt>
                <c:pt idx="1">
                  <c:v>18</c:v>
                </c:pt>
                <c:pt idx="2">
                  <c:v>32</c:v>
                </c:pt>
                <c:pt idx="3">
                  <c:v>46</c:v>
                </c:pt>
                <c:pt idx="4">
                  <c:v>60</c:v>
                </c:pt>
                <c:pt idx="5">
                  <c:v>75</c:v>
                </c:pt>
              </c:numCache>
            </c:numRef>
          </c:xVal>
          <c:yVal>
            <c:numRef>
              <c:f>Hoja1!$C$2:$C$7</c:f>
              <c:numCache>
                <c:formatCode>General</c:formatCode>
                <c:ptCount val="6"/>
                <c:pt idx="0">
                  <c:v>0</c:v>
                </c:pt>
                <c:pt idx="1">
                  <c:v>25.11</c:v>
                </c:pt>
                <c:pt idx="2">
                  <c:v>3.02</c:v>
                </c:pt>
                <c:pt idx="3">
                  <c:v>4.71</c:v>
                </c:pt>
                <c:pt idx="4">
                  <c:v>4.9000000000000004</c:v>
                </c:pt>
                <c:pt idx="5">
                  <c:v>4.8</c:v>
                </c:pt>
              </c:numCache>
            </c:numRef>
          </c:yVal>
          <c:smooth val="0"/>
          <c:extLst>
            <c:ext xmlns:c16="http://schemas.microsoft.com/office/drawing/2014/chart" uri="{C3380CC4-5D6E-409C-BE32-E72D297353CC}">
              <c16:uniqueId val="{00000001-89D7-4CDA-ABFB-E586A9BD5106}"/>
            </c:ext>
          </c:extLst>
        </c:ser>
        <c:dLbls>
          <c:showLegendKey val="0"/>
          <c:showVal val="0"/>
          <c:showCatName val="0"/>
          <c:showSerName val="0"/>
          <c:showPercent val="0"/>
          <c:showBubbleSize val="0"/>
        </c:dLbls>
        <c:axId val="2134953488"/>
        <c:axId val="2134964720"/>
      </c:scatterChart>
      <c:valAx>
        <c:axId val="2134953488"/>
        <c:scaling>
          <c:orientation val="minMax"/>
          <c:min val="1"/>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34964720"/>
        <c:crosses val="autoZero"/>
        <c:crossBetween val="midCat"/>
      </c:valAx>
      <c:valAx>
        <c:axId val="2134964720"/>
        <c:scaling>
          <c:orientation val="minMax"/>
          <c:min val="-1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Conversión alimentacia</a:t>
                </a:r>
              </a:p>
            </c:rich>
          </c:tx>
          <c:layout>
            <c:manualLayout>
              <c:xMode val="edge"/>
              <c:yMode val="edge"/>
              <c:x val="4.7036688617121351E-3"/>
              <c:y val="0.2507846000204348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134953488"/>
        <c:crossesAt val="-10"/>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457357737934475E-2"/>
          <c:y val="2.3809523809523808E-2"/>
          <c:w val="0.91003933998976261"/>
          <c:h val="0.78014560679915013"/>
        </c:manualLayout>
      </c:layout>
      <c:scatterChart>
        <c:scatterStyle val="lineMarker"/>
        <c:varyColors val="0"/>
        <c:ser>
          <c:idx val="0"/>
          <c:order val="0"/>
          <c:tx>
            <c:strRef>
              <c:f>Hoja1!$D$1</c:f>
              <c:strCache>
                <c:ptCount val="1"/>
                <c:pt idx="0">
                  <c:v>Consumo de materia seca en porcentaje de peso vivo(%)</c:v>
                </c:pt>
              </c:strCache>
            </c:strRef>
          </c:tx>
          <c:spPr>
            <a:ln w="25400" cap="rnd">
              <a:noFill/>
              <a:round/>
            </a:ln>
            <a:effectLst/>
          </c:spPr>
          <c:marker>
            <c:symbol val="circle"/>
            <c:size val="5"/>
            <c:spPr>
              <a:solidFill>
                <a:schemeClr val="accent1"/>
              </a:solidFill>
              <a:ln w="19050">
                <a:solidFill>
                  <a:schemeClr val="accent6"/>
                </a:solidFill>
              </a:ln>
              <a:effectLst/>
            </c:spPr>
          </c:marker>
          <c:trendline>
            <c:spPr>
              <a:ln w="19050" cap="rnd">
                <a:solidFill>
                  <a:schemeClr val="accent4"/>
                </a:solidFill>
                <a:prstDash val="solid"/>
              </a:ln>
              <a:effectLst/>
            </c:spPr>
            <c:trendlineType val="poly"/>
            <c:order val="3"/>
            <c:dispRSqr val="0"/>
            <c:dispEq val="0"/>
          </c:trendline>
          <c:errBars>
            <c:errDir val="y"/>
            <c:errBarType val="both"/>
            <c:errValType val="fixedVal"/>
            <c:noEndCap val="0"/>
            <c:val val="3.0000000000000006E-2"/>
            <c:spPr>
              <a:noFill/>
              <a:ln w="9525" cap="flat" cmpd="sng" algn="ctr">
                <a:solidFill>
                  <a:schemeClr val="tx1">
                    <a:lumMod val="65000"/>
                    <a:lumOff val="35000"/>
                  </a:schemeClr>
                </a:solidFill>
                <a:round/>
              </a:ln>
              <a:effectLst/>
            </c:spPr>
          </c:errBars>
          <c:xVal>
            <c:numRef>
              <c:f>Hoja1!$A$2:$A$7</c:f>
              <c:numCache>
                <c:formatCode>General</c:formatCode>
                <c:ptCount val="6"/>
                <c:pt idx="0">
                  <c:v>1</c:v>
                </c:pt>
                <c:pt idx="1">
                  <c:v>18</c:v>
                </c:pt>
                <c:pt idx="2">
                  <c:v>32</c:v>
                </c:pt>
                <c:pt idx="3">
                  <c:v>46</c:v>
                </c:pt>
                <c:pt idx="4">
                  <c:v>60</c:v>
                </c:pt>
                <c:pt idx="5">
                  <c:v>75</c:v>
                </c:pt>
              </c:numCache>
            </c:numRef>
          </c:xVal>
          <c:yVal>
            <c:numRef>
              <c:f>Hoja1!$D$2:$D$7</c:f>
              <c:numCache>
                <c:formatCode>General</c:formatCode>
                <c:ptCount val="6"/>
                <c:pt idx="0">
                  <c:v>2.37</c:v>
                </c:pt>
                <c:pt idx="1">
                  <c:v>2.89</c:v>
                </c:pt>
                <c:pt idx="2">
                  <c:v>2.74</c:v>
                </c:pt>
                <c:pt idx="3">
                  <c:v>2.52</c:v>
                </c:pt>
                <c:pt idx="4">
                  <c:v>2.34</c:v>
                </c:pt>
                <c:pt idx="5">
                  <c:v>2.72</c:v>
                </c:pt>
              </c:numCache>
            </c:numRef>
          </c:yVal>
          <c:smooth val="0"/>
          <c:extLst>
            <c:ext xmlns:c16="http://schemas.microsoft.com/office/drawing/2014/chart" uri="{C3380CC4-5D6E-409C-BE32-E72D297353CC}">
              <c16:uniqueId val="{00000001-6B33-4D05-ABCC-940FBDD78A50}"/>
            </c:ext>
          </c:extLst>
        </c:ser>
        <c:dLbls>
          <c:showLegendKey val="0"/>
          <c:showVal val="0"/>
          <c:showCatName val="0"/>
          <c:showSerName val="0"/>
          <c:showPercent val="0"/>
          <c:showBubbleSize val="0"/>
        </c:dLbls>
        <c:axId val="1659031983"/>
        <c:axId val="1659032399"/>
      </c:scatterChart>
      <c:valAx>
        <c:axId val="1659031983"/>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Días</a:t>
                </a:r>
                <a:r>
                  <a:rPr lang="es-ES" baseline="0"/>
                  <a:t> evaluados</a:t>
                </a:r>
                <a:endParaRPr lang="es-E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59032399"/>
        <c:crosses val="autoZero"/>
        <c:crossBetween val="midCat"/>
      </c:valAx>
      <c:valAx>
        <c:axId val="1659032399"/>
        <c:scaling>
          <c:orientation val="minMax"/>
          <c:max val="3.5"/>
          <c:min val="2"/>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Consumo de Materia Seca (%PV)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590319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EB845E-9DC3-49BD-A90F-DB593CA80C6E}" type="doc">
      <dgm:prSet loTypeId="urn:microsoft.com/office/officeart/2005/8/layout/hProcess11" loCatId="process" qsTypeId="urn:microsoft.com/office/officeart/2005/8/quickstyle/simple1" qsCatId="simple" csTypeId="urn:microsoft.com/office/officeart/2005/8/colors/colorful4" csCatId="colorful" phldr="1"/>
      <dgm:spPr/>
      <dgm:t>
        <a:bodyPr/>
        <a:lstStyle/>
        <a:p>
          <a:endParaRPr lang="es-ES"/>
        </a:p>
      </dgm:t>
    </dgm:pt>
    <dgm:pt modelId="{4914C908-6F94-4822-8BF0-6CF361333AA3}">
      <dgm:prSet phldrT="[Texto]"/>
      <dgm:spPr/>
      <dgm:t>
        <a:bodyPr/>
        <a:lstStyle/>
        <a:p>
          <a:r>
            <a:rPr lang="es-ES" b="1" dirty="0">
              <a:latin typeface="Tahoma" panose="020B0604030504040204" pitchFamily="34" charset="0"/>
              <a:ea typeface="Tahoma" panose="020B0604030504040204" pitchFamily="34" charset="0"/>
              <a:cs typeface="Tahoma" panose="020B0604030504040204" pitchFamily="34" charset="0"/>
            </a:rPr>
            <a:t>Crianza y engorde en Ecuador dependen de:</a:t>
          </a:r>
        </a:p>
      </dgm:t>
    </dgm:pt>
    <dgm:pt modelId="{28E1659F-B1F7-40C6-8876-36CE78275D53}" type="parTrans" cxnId="{2D34C6BC-F3E3-4844-ACAD-78BC9584FCD2}">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AA32CAAA-7F76-423D-9425-8E8B431C103B}" type="sibTrans" cxnId="{2D34C6BC-F3E3-4844-ACAD-78BC9584FCD2}">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4248457D-782F-4D02-AF3B-906AE8B9E5FE}">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Las pasturas a gran escala</a:t>
          </a:r>
        </a:p>
      </dgm:t>
    </dgm:pt>
    <dgm:pt modelId="{D090DC57-671E-40F0-B689-8EB75384CEB6}" type="parTrans" cxnId="{907724AA-1E37-48C1-A266-3F37A5A0DF7D}">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080F7DEE-429B-4CC0-92CF-4F0378345F8E}" type="sibTrans" cxnId="{907724AA-1E37-48C1-A266-3F37A5A0DF7D}">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87460482-90AF-4FD1-83C5-D310B0B2E580}">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1’998.473 ha superficie plantadas</a:t>
          </a:r>
        </a:p>
      </dgm:t>
    </dgm:pt>
    <dgm:pt modelId="{F34F4B05-5696-4201-8379-0F8AB5DCF072}" type="parTrans" cxnId="{8BDE7FA4-A00C-4181-A2E3-5217369369CB}">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17A6E2FC-4192-4F20-9B04-66F2BB58B583}" type="sibTrans" cxnId="{8BDE7FA4-A00C-4181-A2E3-5217369369CB}">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1437FF4B-AD65-4173-9967-912737FFD9F6}">
      <dgm:prSet phldrT="[Texto]"/>
      <dgm:spPr/>
      <dgm:t>
        <a:bodyPr/>
        <a:lstStyle/>
        <a:p>
          <a:r>
            <a:rPr lang="es-ES" b="1" dirty="0">
              <a:latin typeface="Tahoma" panose="020B0604030504040204" pitchFamily="34" charset="0"/>
              <a:ea typeface="Tahoma" panose="020B0604030504040204" pitchFamily="34" charset="0"/>
              <a:cs typeface="Tahoma" panose="020B0604030504040204" pitchFamily="34" charset="0"/>
            </a:rPr>
            <a:t>Nivel nutricional mediado por:</a:t>
          </a:r>
        </a:p>
      </dgm:t>
    </dgm:pt>
    <dgm:pt modelId="{4D1A265A-D022-464E-9F42-5511A1974575}" type="parTrans" cxnId="{4C2C7587-C216-46FE-91D0-8FE2E2964CBA}">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8EC49A8E-D6C0-4CD0-9944-FF9625ED9F20}" type="sibTrans" cxnId="{4C2C7587-C216-46FE-91D0-8FE2E2964CBA}">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D24EA478-64E1-4975-9476-A347FF4E6F5F}">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Sanidad de loa animales</a:t>
          </a:r>
        </a:p>
      </dgm:t>
    </dgm:pt>
    <dgm:pt modelId="{5EFD46BA-DF40-415E-A4B1-1EDBE5638E2F}" type="parTrans" cxnId="{F8385B9F-7DA4-4410-8408-2858D3AC45ED}">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496A9CE4-482B-4C17-A0BB-46EC55FF9D04}" type="sibTrans" cxnId="{F8385B9F-7DA4-4410-8408-2858D3AC45ED}">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EDF6F4BA-1D84-4EC5-B965-30063FE899E9}">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Potencial animal</a:t>
          </a:r>
        </a:p>
      </dgm:t>
    </dgm:pt>
    <dgm:pt modelId="{DD5FD155-5E06-4A98-AE07-E97911F18D21}" type="parTrans" cxnId="{2EF9A3B8-1F6A-4473-846F-B456062D5392}">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E9954857-DF83-490F-8F44-BF8C1B504177}" type="sibTrans" cxnId="{2EF9A3B8-1F6A-4473-846F-B456062D5392}">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5CE0C73D-8035-4917-8F36-5EFA111EBE9B}">
      <dgm:prSet phldrT="[Texto]"/>
      <dgm:spPr/>
      <dgm:t>
        <a:bodyPr/>
        <a:lstStyle/>
        <a:p>
          <a:r>
            <a:rPr lang="es-ES" b="1" dirty="0">
              <a:latin typeface="Tahoma" panose="020B0604030504040204" pitchFamily="34" charset="0"/>
              <a:ea typeface="Tahoma" panose="020B0604030504040204" pitchFamily="34" charset="0"/>
              <a:cs typeface="Tahoma" panose="020B0604030504040204" pitchFamily="34" charset="0"/>
            </a:rPr>
            <a:t>Problemas</a:t>
          </a:r>
        </a:p>
      </dgm:t>
    </dgm:pt>
    <dgm:pt modelId="{35BFF8F1-034A-4383-A482-7368FD1A6BBD}" type="parTrans" cxnId="{CAF0DC18-F623-47AA-A8AA-5EAE9E143A0C}">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3C8ABB2E-67FB-4C5F-8E60-B74C852117E1}" type="sibTrans" cxnId="{CAF0DC18-F623-47AA-A8AA-5EAE9E143A0C}">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88CA2B57-084B-4AAA-A58A-815175D8CA23}">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Poco o nulo manejo de pastos = &lt; calidad del pasto ( &gt; % Fibra; y &lt; % Proteína)</a:t>
          </a:r>
        </a:p>
      </dgm:t>
    </dgm:pt>
    <dgm:pt modelId="{625954A1-70C4-4F41-B7A0-099788BFE702}" type="parTrans" cxnId="{C149EFED-F2E0-4F08-A56C-3F7C72147900}">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258EE5AB-6EE2-4E0D-A45B-41DE8CB514ED}" type="sibTrans" cxnId="{C149EFED-F2E0-4F08-A56C-3F7C72147900}">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CD0573F2-49A7-4A1D-B3E7-D9A46C7AE138}">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Manejo</a:t>
          </a:r>
        </a:p>
      </dgm:t>
    </dgm:pt>
    <dgm:pt modelId="{690F6E34-64B8-4FF2-ACB5-96827D423EEC}" type="parTrans" cxnId="{05111B2E-8400-422E-B7B7-AA28782F0BEC}">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7E97826F-9B90-48C2-8BEB-C089736BEEBC}" type="sibTrans" cxnId="{05111B2E-8400-422E-B7B7-AA28782F0BEC}">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A0B0E68C-CB19-4DAA-A095-C1452BF83F8C}">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Clima, entre otros</a:t>
          </a:r>
        </a:p>
      </dgm:t>
    </dgm:pt>
    <dgm:pt modelId="{A9E24D69-4917-4A63-9016-D1C611C1AF7F}" type="parTrans" cxnId="{F20B29E6-4E12-45C6-B50C-264E42BB0B84}">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97B9150C-7DA5-413E-A189-E0A0765FB615}" type="sibTrans" cxnId="{F20B29E6-4E12-45C6-B50C-264E42BB0B84}">
      <dgm:prSet/>
      <dgm:spPr/>
      <dgm:t>
        <a:bodyPr/>
        <a:lstStyle/>
        <a:p>
          <a:endParaRPr lang="es-ES" b="1">
            <a:latin typeface="Tahoma" panose="020B0604030504040204" pitchFamily="34" charset="0"/>
            <a:ea typeface="Tahoma" panose="020B0604030504040204" pitchFamily="34" charset="0"/>
            <a:cs typeface="Tahoma" panose="020B0604030504040204" pitchFamily="34" charset="0"/>
          </a:endParaRPr>
        </a:p>
      </dgm:t>
    </dgm:pt>
    <dgm:pt modelId="{9926FB3D-BF17-4025-ACD1-0ACA4603203A}">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Saboya y pasto mixto</a:t>
          </a:r>
        </a:p>
      </dgm:t>
    </dgm:pt>
    <dgm:pt modelId="{0489D1C8-74AF-47F4-9651-0EA60512ECD0}" type="parTrans" cxnId="{1DE6DA05-CABE-445D-B878-CC3E8367B2C1}">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D10E7064-EACB-46B0-B45A-682860EB7E44}" type="sibTrans" cxnId="{1DE6DA05-CABE-445D-B878-CC3E8367B2C1}">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99B1FEC1-E9D7-4C01-A095-F1B1D623F6CB}">
      <dgm:prSet phldrT="[Texto]"/>
      <dgm:spPr/>
      <dgm:t>
        <a:bodyPr/>
        <a:lstStyle/>
        <a:p>
          <a:r>
            <a:rPr lang="es-ES" b="1" dirty="0">
              <a:latin typeface="Tahoma" panose="020B0604030504040204" pitchFamily="34" charset="0"/>
              <a:ea typeface="Tahoma" panose="020B0604030504040204" pitchFamily="34" charset="0"/>
              <a:cs typeface="Tahoma" panose="020B0604030504040204" pitchFamily="34" charset="0"/>
            </a:rPr>
            <a:t>Alternativas:</a:t>
          </a:r>
        </a:p>
      </dgm:t>
    </dgm:pt>
    <dgm:pt modelId="{774CCFAD-3371-4C97-A46A-327193A6A802}" type="parTrans" cxnId="{A0157F32-FCE1-4061-B372-AE1CA46FB68E}">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22C3C609-E26F-4EE3-96F9-76362802E132}" type="sibTrans" cxnId="{A0157F32-FCE1-4061-B372-AE1CA46FB68E}">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98D7E9E6-9C4A-40FA-B849-CC757F02AAF7}">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Estabulación:</a:t>
          </a:r>
        </a:p>
      </dgm:t>
    </dgm:pt>
    <dgm:pt modelId="{E493EFE3-5A47-4C08-B8B5-5CE418EC47A3}" type="parTrans" cxnId="{8DA69B4B-570B-4959-8F96-19391DA9120B}">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B4493BD8-1E89-455B-B82A-E8D71383055D}" type="sibTrans" cxnId="{8DA69B4B-570B-4959-8F96-19391DA9120B}">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A27D7602-B4CB-4B57-92E1-277F745937EE}">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Gran cantidad de ganado bovino en Ecuador </a:t>
          </a:r>
          <a:r>
            <a:rPr lang="es-ES" b="0" dirty="0">
              <a:solidFill>
                <a:srgbClr val="FF0000"/>
              </a:solidFill>
              <a:latin typeface="Tahoma" panose="020B0604030504040204" pitchFamily="34" charset="0"/>
              <a:ea typeface="Tahoma" panose="020B0604030504040204" pitchFamily="34" charset="0"/>
              <a:cs typeface="Tahoma" panose="020B0604030504040204" pitchFamily="34" charset="0"/>
            </a:rPr>
            <a:t>(+4,31 millones de animales)</a:t>
          </a:r>
        </a:p>
      </dgm:t>
    </dgm:pt>
    <dgm:pt modelId="{4E5E62E2-28F4-420F-9560-DE6B8D8CE7E1}" type="parTrans" cxnId="{6FF6550F-CCAD-4044-B69B-FF3A6E6E7FF3}">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347F1ABA-1FDC-44BD-9CB7-8B52FE9AF123}" type="sibTrans" cxnId="{6FF6550F-CCAD-4044-B69B-FF3A6E6E7FF3}">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3A4C0B0C-3AAF-434C-A720-00A25F51F34C}">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Implementación de dietas incluyendo materias primas sobre producidas</a:t>
          </a:r>
        </a:p>
      </dgm:t>
    </dgm:pt>
    <dgm:pt modelId="{3EF980CA-B582-4ED6-A7BF-93ADA7AFDB55}" type="parTrans" cxnId="{A9887234-9D71-4F4B-9390-562C555147E7}">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49F2444D-2B85-43E7-A3C6-DB436F4B0683}" type="sibTrans" cxnId="{A9887234-9D71-4F4B-9390-562C555147E7}">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D35EB13F-2F5B-43FF-83E5-D947553E0A30}">
      <dgm:prSet phldrT="[Texto]"/>
      <dgm:spPr/>
      <dgm:t>
        <a:bodyPr/>
        <a:lstStyle/>
        <a:p>
          <a:r>
            <a:rPr lang="es-ES" b="1" dirty="0">
              <a:latin typeface="Tahoma" panose="020B0604030504040204" pitchFamily="34" charset="0"/>
              <a:ea typeface="Tahoma" panose="020B0604030504040204" pitchFamily="34" charset="0"/>
              <a:cs typeface="Tahoma" panose="020B0604030504040204" pitchFamily="34" charset="0"/>
            </a:rPr>
            <a:t>Banano verde de rechazo</a:t>
          </a:r>
        </a:p>
      </dgm:t>
    </dgm:pt>
    <dgm:pt modelId="{508FE5BE-9889-43C5-B1BB-C1C4DAF2B8C4}" type="parTrans" cxnId="{B1872C05-E463-49FA-82FD-67215D9CFF95}">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4CA79A51-A450-473B-A006-EA5402E55137}" type="sibTrans" cxnId="{B1872C05-E463-49FA-82FD-67215D9CFF95}">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A9860CA8-5049-4437-ACD4-5B976AF07EA3}">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Posee alto potencial energético</a:t>
          </a:r>
        </a:p>
      </dgm:t>
    </dgm:pt>
    <dgm:pt modelId="{39EF96B3-0A18-4221-87AB-3D66C475A21A}" type="parTrans" cxnId="{9DB5E1B5-CB88-4196-9BC4-01B1B35FF852}">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91887B5A-48F8-4F1B-98F3-54621FCB40D2}" type="sibTrans" cxnId="{9DB5E1B5-CB88-4196-9BC4-01B1B35FF852}">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F01CFE96-A6E2-49C7-9012-4C91FDDDCEF6}">
      <dgm:prSet phldrT="[Texto]"/>
      <dgm:spPr/>
      <dgm:t>
        <a:bodyPr/>
        <a:lstStyle/>
        <a:p>
          <a:r>
            <a:rPr lang="es-ES" b="0" dirty="0">
              <a:latin typeface="Tahoma" panose="020B0604030504040204" pitchFamily="34" charset="0"/>
              <a:ea typeface="Tahoma" panose="020B0604030504040204" pitchFamily="34" charset="0"/>
              <a:cs typeface="Tahoma" panose="020B0604030504040204" pitchFamily="34" charset="0"/>
            </a:rPr>
            <a:t>El consumo diario puede llegar hasta los 21kg/100 </a:t>
          </a:r>
          <a:r>
            <a:rPr lang="es-ES" b="0" dirty="0" err="1">
              <a:latin typeface="Tahoma" panose="020B0604030504040204" pitchFamily="34" charset="0"/>
              <a:ea typeface="Tahoma" panose="020B0604030504040204" pitchFamily="34" charset="0"/>
              <a:cs typeface="Tahoma" panose="020B0604030504040204" pitchFamily="34" charset="0"/>
            </a:rPr>
            <a:t>kgPV</a:t>
          </a:r>
          <a:endParaRPr lang="es-ES" b="0" dirty="0">
            <a:latin typeface="Tahoma" panose="020B0604030504040204" pitchFamily="34" charset="0"/>
            <a:ea typeface="Tahoma" panose="020B0604030504040204" pitchFamily="34" charset="0"/>
            <a:cs typeface="Tahoma" panose="020B0604030504040204" pitchFamily="34" charset="0"/>
          </a:endParaRPr>
        </a:p>
      </dgm:t>
    </dgm:pt>
    <dgm:pt modelId="{4BD14E8A-0127-4F53-89E8-B7B8879732CF}" type="parTrans" cxnId="{E08CA7BD-8E67-48AD-A406-99C944868664}">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F94EFC30-3929-47D6-A7AC-C685776815C9}" type="sibTrans" cxnId="{E08CA7BD-8E67-48AD-A406-99C944868664}">
      <dgm:prSet/>
      <dgm:spPr/>
      <dgm:t>
        <a:bodyPr/>
        <a:lstStyle/>
        <a:p>
          <a:endParaRPr lang="es-ES">
            <a:latin typeface="Tahoma" panose="020B0604030504040204" pitchFamily="34" charset="0"/>
            <a:ea typeface="Tahoma" panose="020B0604030504040204" pitchFamily="34" charset="0"/>
            <a:cs typeface="Tahoma" panose="020B0604030504040204" pitchFamily="34" charset="0"/>
          </a:endParaRPr>
        </a:p>
      </dgm:t>
    </dgm:pt>
    <dgm:pt modelId="{EC14E82C-3476-41BC-9297-6672F0DCD7A3}">
      <dgm:prSet phldrT="[Texto]"/>
      <dgm:spPr/>
      <dgm:t>
        <a:bodyPr/>
        <a:lstStyle/>
        <a:p>
          <a:r>
            <a:rPr lang="es-ES" b="0" dirty="0">
              <a:solidFill>
                <a:srgbClr val="FF0000"/>
              </a:solidFill>
              <a:latin typeface="Tahoma" panose="020B0604030504040204" pitchFamily="34" charset="0"/>
              <a:ea typeface="Tahoma" panose="020B0604030504040204" pitchFamily="34" charset="0"/>
              <a:cs typeface="Tahoma" panose="020B0604030504040204" pitchFamily="34" charset="0"/>
            </a:rPr>
            <a:t>14% de banano rechazado a nivel nacional</a:t>
          </a:r>
        </a:p>
      </dgm:t>
    </dgm:pt>
    <dgm:pt modelId="{AD7B06DE-51E9-4EDA-99C1-0D385564B86D}" type="parTrans" cxnId="{85FBCAA8-4AF4-454A-B89F-CD6600DB2928}">
      <dgm:prSet/>
      <dgm:spPr/>
      <dgm:t>
        <a:bodyPr/>
        <a:lstStyle/>
        <a:p>
          <a:endParaRPr lang="es-ES"/>
        </a:p>
      </dgm:t>
    </dgm:pt>
    <dgm:pt modelId="{D206AA15-6986-4761-9D69-0A829E7B22F8}" type="sibTrans" cxnId="{85FBCAA8-4AF4-454A-B89F-CD6600DB2928}">
      <dgm:prSet/>
      <dgm:spPr/>
      <dgm:t>
        <a:bodyPr/>
        <a:lstStyle/>
        <a:p>
          <a:endParaRPr lang="es-ES"/>
        </a:p>
      </dgm:t>
    </dgm:pt>
    <dgm:pt modelId="{88EC33D9-B1CD-499B-B29A-22CB365D9713}" type="pres">
      <dgm:prSet presAssocID="{D1EB845E-9DC3-49BD-A90F-DB593CA80C6E}" presName="Name0" presStyleCnt="0">
        <dgm:presLayoutVars>
          <dgm:dir/>
          <dgm:resizeHandles val="exact"/>
        </dgm:presLayoutVars>
      </dgm:prSet>
      <dgm:spPr/>
    </dgm:pt>
    <dgm:pt modelId="{3CD41E85-8938-437D-AAC1-CA4A715AD9F9}" type="pres">
      <dgm:prSet presAssocID="{D1EB845E-9DC3-49BD-A90F-DB593CA80C6E}" presName="arrow" presStyleLbl="bgShp" presStyleIdx="0" presStyleCnt="1"/>
      <dgm:spPr/>
    </dgm:pt>
    <dgm:pt modelId="{A2ED5D76-DB91-469C-BD92-9CB19791BE2A}" type="pres">
      <dgm:prSet presAssocID="{D1EB845E-9DC3-49BD-A90F-DB593CA80C6E}" presName="points" presStyleCnt="0"/>
      <dgm:spPr/>
    </dgm:pt>
    <dgm:pt modelId="{8399D953-5F02-4603-BB2E-3708E460F8ED}" type="pres">
      <dgm:prSet presAssocID="{4914C908-6F94-4822-8BF0-6CF361333AA3}" presName="compositeA" presStyleCnt="0"/>
      <dgm:spPr/>
    </dgm:pt>
    <dgm:pt modelId="{F0621D9B-2754-43FB-A674-14551EA50E74}" type="pres">
      <dgm:prSet presAssocID="{4914C908-6F94-4822-8BF0-6CF361333AA3}" presName="textA" presStyleLbl="revTx" presStyleIdx="0" presStyleCnt="5">
        <dgm:presLayoutVars>
          <dgm:bulletEnabled val="1"/>
        </dgm:presLayoutVars>
      </dgm:prSet>
      <dgm:spPr/>
    </dgm:pt>
    <dgm:pt modelId="{0CD3A94E-DF19-49E9-B91A-7C7E3CE4F1EB}" type="pres">
      <dgm:prSet presAssocID="{4914C908-6F94-4822-8BF0-6CF361333AA3}" presName="circleA" presStyleLbl="node1" presStyleIdx="0" presStyleCnt="5"/>
      <dgm:spPr/>
    </dgm:pt>
    <dgm:pt modelId="{30D8E081-93BD-4FC0-B1F2-E113E894B855}" type="pres">
      <dgm:prSet presAssocID="{4914C908-6F94-4822-8BF0-6CF361333AA3}" presName="spaceA" presStyleCnt="0"/>
      <dgm:spPr/>
    </dgm:pt>
    <dgm:pt modelId="{F8D271F7-A1CA-40BE-9417-6FFF69C1495E}" type="pres">
      <dgm:prSet presAssocID="{AA32CAAA-7F76-423D-9425-8E8B431C103B}" presName="space" presStyleCnt="0"/>
      <dgm:spPr/>
    </dgm:pt>
    <dgm:pt modelId="{05F80E07-CBA4-4DB7-9185-054430FB71A1}" type="pres">
      <dgm:prSet presAssocID="{1437FF4B-AD65-4173-9967-912737FFD9F6}" presName="compositeB" presStyleCnt="0"/>
      <dgm:spPr/>
    </dgm:pt>
    <dgm:pt modelId="{C3E6A4DF-3FD0-424E-9D48-4F1A581E2309}" type="pres">
      <dgm:prSet presAssocID="{1437FF4B-AD65-4173-9967-912737FFD9F6}" presName="textB" presStyleLbl="revTx" presStyleIdx="1" presStyleCnt="5">
        <dgm:presLayoutVars>
          <dgm:bulletEnabled val="1"/>
        </dgm:presLayoutVars>
      </dgm:prSet>
      <dgm:spPr/>
    </dgm:pt>
    <dgm:pt modelId="{AC095A4C-4D75-4BE7-909C-212D1489563C}" type="pres">
      <dgm:prSet presAssocID="{1437FF4B-AD65-4173-9967-912737FFD9F6}" presName="circleB" presStyleLbl="node1" presStyleIdx="1" presStyleCnt="5"/>
      <dgm:spPr/>
    </dgm:pt>
    <dgm:pt modelId="{54D62638-2697-49FF-B290-8E9338893118}" type="pres">
      <dgm:prSet presAssocID="{1437FF4B-AD65-4173-9967-912737FFD9F6}" presName="spaceB" presStyleCnt="0"/>
      <dgm:spPr/>
    </dgm:pt>
    <dgm:pt modelId="{C1F8E705-7B32-4415-827F-2503E78976A0}" type="pres">
      <dgm:prSet presAssocID="{8EC49A8E-D6C0-4CD0-9944-FF9625ED9F20}" presName="space" presStyleCnt="0"/>
      <dgm:spPr/>
    </dgm:pt>
    <dgm:pt modelId="{9E59A26F-AB01-43D1-B22E-B16534107E63}" type="pres">
      <dgm:prSet presAssocID="{5CE0C73D-8035-4917-8F36-5EFA111EBE9B}" presName="compositeA" presStyleCnt="0"/>
      <dgm:spPr/>
    </dgm:pt>
    <dgm:pt modelId="{011D6F87-2CCC-42EE-8711-64C48EC23483}" type="pres">
      <dgm:prSet presAssocID="{5CE0C73D-8035-4917-8F36-5EFA111EBE9B}" presName="textA" presStyleLbl="revTx" presStyleIdx="2" presStyleCnt="5">
        <dgm:presLayoutVars>
          <dgm:bulletEnabled val="1"/>
        </dgm:presLayoutVars>
      </dgm:prSet>
      <dgm:spPr/>
    </dgm:pt>
    <dgm:pt modelId="{C12180E0-C2DD-4B52-9036-160523AFA4D6}" type="pres">
      <dgm:prSet presAssocID="{5CE0C73D-8035-4917-8F36-5EFA111EBE9B}" presName="circleA" presStyleLbl="node1" presStyleIdx="2" presStyleCnt="5"/>
      <dgm:spPr/>
    </dgm:pt>
    <dgm:pt modelId="{34E0E655-3007-4F92-BF16-A2291734E8D0}" type="pres">
      <dgm:prSet presAssocID="{5CE0C73D-8035-4917-8F36-5EFA111EBE9B}" presName="spaceA" presStyleCnt="0"/>
      <dgm:spPr/>
    </dgm:pt>
    <dgm:pt modelId="{5C88210F-89AB-42A4-9311-DA4066684DD6}" type="pres">
      <dgm:prSet presAssocID="{3C8ABB2E-67FB-4C5F-8E60-B74C852117E1}" presName="space" presStyleCnt="0"/>
      <dgm:spPr/>
    </dgm:pt>
    <dgm:pt modelId="{05E291A2-E277-430D-88E5-44CA10CF9F94}" type="pres">
      <dgm:prSet presAssocID="{99B1FEC1-E9D7-4C01-A095-F1B1D623F6CB}" presName="compositeB" presStyleCnt="0"/>
      <dgm:spPr/>
    </dgm:pt>
    <dgm:pt modelId="{AF864D38-D831-404E-9C33-559A02B54DED}" type="pres">
      <dgm:prSet presAssocID="{99B1FEC1-E9D7-4C01-A095-F1B1D623F6CB}" presName="textB" presStyleLbl="revTx" presStyleIdx="3" presStyleCnt="5">
        <dgm:presLayoutVars>
          <dgm:bulletEnabled val="1"/>
        </dgm:presLayoutVars>
      </dgm:prSet>
      <dgm:spPr/>
    </dgm:pt>
    <dgm:pt modelId="{22C2EE66-846D-4718-BEEE-EECB6C8CCB43}" type="pres">
      <dgm:prSet presAssocID="{99B1FEC1-E9D7-4C01-A095-F1B1D623F6CB}" presName="circleB" presStyleLbl="node1" presStyleIdx="3" presStyleCnt="5"/>
      <dgm:spPr/>
    </dgm:pt>
    <dgm:pt modelId="{AF70456C-12B9-4681-A468-411A7EED1A3A}" type="pres">
      <dgm:prSet presAssocID="{99B1FEC1-E9D7-4C01-A095-F1B1D623F6CB}" presName="spaceB" presStyleCnt="0"/>
      <dgm:spPr/>
    </dgm:pt>
    <dgm:pt modelId="{F1AC185F-14C4-4DBD-B386-E846A9AF1CAF}" type="pres">
      <dgm:prSet presAssocID="{22C3C609-E26F-4EE3-96F9-76362802E132}" presName="space" presStyleCnt="0"/>
      <dgm:spPr/>
    </dgm:pt>
    <dgm:pt modelId="{B71F195F-B00B-4E6C-886D-418B3BFAE802}" type="pres">
      <dgm:prSet presAssocID="{D35EB13F-2F5B-43FF-83E5-D947553E0A30}" presName="compositeA" presStyleCnt="0"/>
      <dgm:spPr/>
    </dgm:pt>
    <dgm:pt modelId="{2C47EA1E-3E08-474E-B560-048BCAF33A55}" type="pres">
      <dgm:prSet presAssocID="{D35EB13F-2F5B-43FF-83E5-D947553E0A30}" presName="textA" presStyleLbl="revTx" presStyleIdx="4" presStyleCnt="5">
        <dgm:presLayoutVars>
          <dgm:bulletEnabled val="1"/>
        </dgm:presLayoutVars>
      </dgm:prSet>
      <dgm:spPr/>
    </dgm:pt>
    <dgm:pt modelId="{16D7B382-A0BF-4629-87FE-F4FB2BEA38F6}" type="pres">
      <dgm:prSet presAssocID="{D35EB13F-2F5B-43FF-83E5-D947553E0A30}" presName="circleA" presStyleLbl="node1" presStyleIdx="4" presStyleCnt="5"/>
      <dgm:spPr/>
    </dgm:pt>
    <dgm:pt modelId="{E0411344-D84A-4307-B63A-683D577E6EBE}" type="pres">
      <dgm:prSet presAssocID="{D35EB13F-2F5B-43FF-83E5-D947553E0A30}" presName="spaceA" presStyleCnt="0"/>
      <dgm:spPr/>
    </dgm:pt>
  </dgm:ptLst>
  <dgm:cxnLst>
    <dgm:cxn modelId="{B1872C05-E463-49FA-82FD-67215D9CFF95}" srcId="{D1EB845E-9DC3-49BD-A90F-DB593CA80C6E}" destId="{D35EB13F-2F5B-43FF-83E5-D947553E0A30}" srcOrd="4" destOrd="0" parTransId="{508FE5BE-9889-43C5-B1BB-C1C4DAF2B8C4}" sibTransId="{4CA79A51-A450-473B-A006-EA5402E55137}"/>
    <dgm:cxn modelId="{1DE6DA05-CABE-445D-B878-CC3E8367B2C1}" srcId="{4914C908-6F94-4822-8BF0-6CF361333AA3}" destId="{9926FB3D-BF17-4025-ACD1-0ACA4603203A}" srcOrd="2" destOrd="0" parTransId="{0489D1C8-74AF-47F4-9651-0EA60512ECD0}" sibTransId="{D10E7064-EACB-46B0-B45A-682860EB7E44}"/>
    <dgm:cxn modelId="{6FF6550F-CCAD-4044-B69B-FF3A6E6E7FF3}" srcId="{5CE0C73D-8035-4917-8F36-5EFA111EBE9B}" destId="{A27D7602-B4CB-4B57-92E1-277F745937EE}" srcOrd="1" destOrd="0" parTransId="{4E5E62E2-28F4-420F-9560-DE6B8D8CE7E1}" sibTransId="{347F1ABA-1FDC-44BD-9CB7-8B52FE9AF123}"/>
    <dgm:cxn modelId="{CAF0DC18-F623-47AA-A8AA-5EAE9E143A0C}" srcId="{D1EB845E-9DC3-49BD-A90F-DB593CA80C6E}" destId="{5CE0C73D-8035-4917-8F36-5EFA111EBE9B}" srcOrd="2" destOrd="0" parTransId="{35BFF8F1-034A-4383-A482-7368FD1A6BBD}" sibTransId="{3C8ABB2E-67FB-4C5F-8E60-B74C852117E1}"/>
    <dgm:cxn modelId="{25704F25-D2F3-487D-91D8-20D4AA14D71E}" type="presOf" srcId="{87460482-90AF-4FD1-83C5-D310B0B2E580}" destId="{F0621D9B-2754-43FB-A674-14551EA50E74}" srcOrd="0" destOrd="2" presId="urn:microsoft.com/office/officeart/2005/8/layout/hProcess11"/>
    <dgm:cxn modelId="{8EEF7126-C8F1-42B8-80BC-780AE533045F}" type="presOf" srcId="{EC14E82C-3476-41BC-9297-6672F0DCD7A3}" destId="{2C47EA1E-3E08-474E-B560-048BCAF33A55}" srcOrd="0" destOrd="1" presId="urn:microsoft.com/office/officeart/2005/8/layout/hProcess11"/>
    <dgm:cxn modelId="{748EDD2B-F50D-434E-96F8-A33B816D5B45}" type="presOf" srcId="{D24EA478-64E1-4975-9476-A347FF4E6F5F}" destId="{C3E6A4DF-3FD0-424E-9D48-4F1A581E2309}" srcOrd="0" destOrd="1" presId="urn:microsoft.com/office/officeart/2005/8/layout/hProcess11"/>
    <dgm:cxn modelId="{B423412C-0F66-4D63-9A64-BA9BECC3AF51}" type="presOf" srcId="{5CE0C73D-8035-4917-8F36-5EFA111EBE9B}" destId="{011D6F87-2CCC-42EE-8711-64C48EC23483}" srcOrd="0" destOrd="0" presId="urn:microsoft.com/office/officeart/2005/8/layout/hProcess11"/>
    <dgm:cxn modelId="{05111B2E-8400-422E-B7B7-AA28782F0BEC}" srcId="{1437FF4B-AD65-4173-9967-912737FFD9F6}" destId="{CD0573F2-49A7-4A1D-B3E7-D9A46C7AE138}" srcOrd="2" destOrd="0" parTransId="{690F6E34-64B8-4FF2-ACB5-96827D423EEC}" sibTransId="{7E97826F-9B90-48C2-8BEB-C089736BEEBC}"/>
    <dgm:cxn modelId="{FBC8632F-62EB-498E-AAD8-03625AC44A2D}" type="presOf" srcId="{3A4C0B0C-3AAF-434C-A720-00A25F51F34C}" destId="{AF864D38-D831-404E-9C33-559A02B54DED}" srcOrd="0" destOrd="2" presId="urn:microsoft.com/office/officeart/2005/8/layout/hProcess11"/>
    <dgm:cxn modelId="{A0157F32-FCE1-4061-B372-AE1CA46FB68E}" srcId="{D1EB845E-9DC3-49BD-A90F-DB593CA80C6E}" destId="{99B1FEC1-E9D7-4C01-A095-F1B1D623F6CB}" srcOrd="3" destOrd="0" parTransId="{774CCFAD-3371-4C97-A46A-327193A6A802}" sibTransId="{22C3C609-E26F-4EE3-96F9-76362802E132}"/>
    <dgm:cxn modelId="{CE9EBD33-00FF-464A-9924-301341B73260}" type="presOf" srcId="{A0B0E68C-CB19-4DAA-A095-C1452BF83F8C}" destId="{C3E6A4DF-3FD0-424E-9D48-4F1A581E2309}" srcOrd="0" destOrd="4" presId="urn:microsoft.com/office/officeart/2005/8/layout/hProcess11"/>
    <dgm:cxn modelId="{A9887234-9D71-4F4B-9390-562C555147E7}" srcId="{99B1FEC1-E9D7-4C01-A095-F1B1D623F6CB}" destId="{3A4C0B0C-3AAF-434C-A720-00A25F51F34C}" srcOrd="1" destOrd="0" parTransId="{3EF980CA-B582-4ED6-A7BF-93ADA7AFDB55}" sibTransId="{49F2444D-2B85-43E7-A3C6-DB436F4B0683}"/>
    <dgm:cxn modelId="{8DA69B4B-570B-4959-8F96-19391DA9120B}" srcId="{99B1FEC1-E9D7-4C01-A095-F1B1D623F6CB}" destId="{98D7E9E6-9C4A-40FA-B849-CC757F02AAF7}" srcOrd="0" destOrd="0" parTransId="{E493EFE3-5A47-4C08-B8B5-5CE418EC47A3}" sibTransId="{B4493BD8-1E89-455B-B82A-E8D71383055D}"/>
    <dgm:cxn modelId="{74B6466C-E482-409D-BE8C-07DC839C4C71}" type="presOf" srcId="{A27D7602-B4CB-4B57-92E1-277F745937EE}" destId="{011D6F87-2CCC-42EE-8711-64C48EC23483}" srcOrd="0" destOrd="2" presId="urn:microsoft.com/office/officeart/2005/8/layout/hProcess11"/>
    <dgm:cxn modelId="{85DEA26E-AA37-4666-B0EC-2A16EED5A233}" type="presOf" srcId="{98D7E9E6-9C4A-40FA-B849-CC757F02AAF7}" destId="{AF864D38-D831-404E-9C33-559A02B54DED}" srcOrd="0" destOrd="1" presId="urn:microsoft.com/office/officeart/2005/8/layout/hProcess11"/>
    <dgm:cxn modelId="{C90F8F74-7171-47CB-91BD-6A59FB057D2F}" type="presOf" srcId="{CD0573F2-49A7-4A1D-B3E7-D9A46C7AE138}" destId="{C3E6A4DF-3FD0-424E-9D48-4F1A581E2309}" srcOrd="0" destOrd="3" presId="urn:microsoft.com/office/officeart/2005/8/layout/hProcess11"/>
    <dgm:cxn modelId="{4C2C7587-C216-46FE-91D0-8FE2E2964CBA}" srcId="{D1EB845E-9DC3-49BD-A90F-DB593CA80C6E}" destId="{1437FF4B-AD65-4173-9967-912737FFD9F6}" srcOrd="1" destOrd="0" parTransId="{4D1A265A-D022-464E-9F42-5511A1974575}" sibTransId="{8EC49A8E-D6C0-4CD0-9944-FF9625ED9F20}"/>
    <dgm:cxn modelId="{BCB2B694-1D21-4C71-91BC-A87C589AE1D6}" type="presOf" srcId="{9926FB3D-BF17-4025-ACD1-0ACA4603203A}" destId="{F0621D9B-2754-43FB-A674-14551EA50E74}" srcOrd="0" destOrd="3" presId="urn:microsoft.com/office/officeart/2005/8/layout/hProcess11"/>
    <dgm:cxn modelId="{F8385B9F-7DA4-4410-8408-2858D3AC45ED}" srcId="{1437FF4B-AD65-4173-9967-912737FFD9F6}" destId="{D24EA478-64E1-4975-9476-A347FF4E6F5F}" srcOrd="0" destOrd="0" parTransId="{5EFD46BA-DF40-415E-A4B1-1EDBE5638E2F}" sibTransId="{496A9CE4-482B-4C17-A0BB-46EC55FF9D04}"/>
    <dgm:cxn modelId="{6EB7739F-DD62-4163-822C-A698899EBFD0}" type="presOf" srcId="{D1EB845E-9DC3-49BD-A90F-DB593CA80C6E}" destId="{88EC33D9-B1CD-499B-B29A-22CB365D9713}" srcOrd="0" destOrd="0" presId="urn:microsoft.com/office/officeart/2005/8/layout/hProcess11"/>
    <dgm:cxn modelId="{8BDE7FA4-A00C-4181-A2E3-5217369369CB}" srcId="{4914C908-6F94-4822-8BF0-6CF361333AA3}" destId="{87460482-90AF-4FD1-83C5-D310B0B2E580}" srcOrd="1" destOrd="0" parTransId="{F34F4B05-5696-4201-8379-0F8AB5DCF072}" sibTransId="{17A6E2FC-4192-4F20-9B04-66F2BB58B583}"/>
    <dgm:cxn modelId="{85FBCAA8-4AF4-454A-B89F-CD6600DB2928}" srcId="{D35EB13F-2F5B-43FF-83E5-D947553E0A30}" destId="{EC14E82C-3476-41BC-9297-6672F0DCD7A3}" srcOrd="0" destOrd="0" parTransId="{AD7B06DE-51E9-4EDA-99C1-0D385564B86D}" sibTransId="{D206AA15-6986-4761-9D69-0A829E7B22F8}"/>
    <dgm:cxn modelId="{907724AA-1E37-48C1-A266-3F37A5A0DF7D}" srcId="{4914C908-6F94-4822-8BF0-6CF361333AA3}" destId="{4248457D-782F-4D02-AF3B-906AE8B9E5FE}" srcOrd="0" destOrd="0" parTransId="{D090DC57-671E-40F0-B689-8EB75384CEB6}" sibTransId="{080F7DEE-429B-4CC0-92CF-4F0378345F8E}"/>
    <dgm:cxn modelId="{8809B1B5-1148-48D2-9F67-FCAF30E567D3}" type="presOf" srcId="{F01CFE96-A6E2-49C7-9012-4C91FDDDCEF6}" destId="{2C47EA1E-3E08-474E-B560-048BCAF33A55}" srcOrd="0" destOrd="3" presId="urn:microsoft.com/office/officeart/2005/8/layout/hProcess11"/>
    <dgm:cxn modelId="{9DB5E1B5-CB88-4196-9BC4-01B1B35FF852}" srcId="{D35EB13F-2F5B-43FF-83E5-D947553E0A30}" destId="{A9860CA8-5049-4437-ACD4-5B976AF07EA3}" srcOrd="1" destOrd="0" parTransId="{39EF96B3-0A18-4221-87AB-3D66C475A21A}" sibTransId="{91887B5A-48F8-4F1B-98F3-54621FCB40D2}"/>
    <dgm:cxn modelId="{2EF9A3B8-1F6A-4473-846F-B456062D5392}" srcId="{1437FF4B-AD65-4173-9967-912737FFD9F6}" destId="{EDF6F4BA-1D84-4EC5-B965-30063FE899E9}" srcOrd="1" destOrd="0" parTransId="{DD5FD155-5E06-4A98-AE07-E97911F18D21}" sibTransId="{E9954857-DF83-490F-8F44-BF8C1B504177}"/>
    <dgm:cxn modelId="{2D34C6BC-F3E3-4844-ACAD-78BC9584FCD2}" srcId="{D1EB845E-9DC3-49BD-A90F-DB593CA80C6E}" destId="{4914C908-6F94-4822-8BF0-6CF361333AA3}" srcOrd="0" destOrd="0" parTransId="{28E1659F-B1F7-40C6-8876-36CE78275D53}" sibTransId="{AA32CAAA-7F76-423D-9425-8E8B431C103B}"/>
    <dgm:cxn modelId="{E08CA7BD-8E67-48AD-A406-99C944868664}" srcId="{D35EB13F-2F5B-43FF-83E5-D947553E0A30}" destId="{F01CFE96-A6E2-49C7-9012-4C91FDDDCEF6}" srcOrd="2" destOrd="0" parTransId="{4BD14E8A-0127-4F53-89E8-B7B8879732CF}" sibTransId="{F94EFC30-3929-47D6-A7AC-C685776815C9}"/>
    <dgm:cxn modelId="{4BC762BF-9E6A-4A1F-A9D1-9491B628EC39}" type="presOf" srcId="{A9860CA8-5049-4437-ACD4-5B976AF07EA3}" destId="{2C47EA1E-3E08-474E-B560-048BCAF33A55}" srcOrd="0" destOrd="2" presId="urn:microsoft.com/office/officeart/2005/8/layout/hProcess11"/>
    <dgm:cxn modelId="{B59EB7C2-2DA1-4DEB-B835-790AAFFA679E}" type="presOf" srcId="{EDF6F4BA-1D84-4EC5-B965-30063FE899E9}" destId="{C3E6A4DF-3FD0-424E-9D48-4F1A581E2309}" srcOrd="0" destOrd="2" presId="urn:microsoft.com/office/officeart/2005/8/layout/hProcess11"/>
    <dgm:cxn modelId="{0184DBC6-0F55-421A-8379-86930607C37E}" type="presOf" srcId="{1437FF4B-AD65-4173-9967-912737FFD9F6}" destId="{C3E6A4DF-3FD0-424E-9D48-4F1A581E2309}" srcOrd="0" destOrd="0" presId="urn:microsoft.com/office/officeart/2005/8/layout/hProcess11"/>
    <dgm:cxn modelId="{EAC7E0D9-DF75-4495-841F-69426452D833}" type="presOf" srcId="{4248457D-782F-4D02-AF3B-906AE8B9E5FE}" destId="{F0621D9B-2754-43FB-A674-14551EA50E74}" srcOrd="0" destOrd="1" presId="urn:microsoft.com/office/officeart/2005/8/layout/hProcess11"/>
    <dgm:cxn modelId="{2B54E0DC-1377-4EAB-9199-1AEDE70E64BE}" type="presOf" srcId="{D35EB13F-2F5B-43FF-83E5-D947553E0A30}" destId="{2C47EA1E-3E08-474E-B560-048BCAF33A55}" srcOrd="0" destOrd="0" presId="urn:microsoft.com/office/officeart/2005/8/layout/hProcess11"/>
    <dgm:cxn modelId="{F20B29E6-4E12-45C6-B50C-264E42BB0B84}" srcId="{1437FF4B-AD65-4173-9967-912737FFD9F6}" destId="{A0B0E68C-CB19-4DAA-A095-C1452BF83F8C}" srcOrd="3" destOrd="0" parTransId="{A9E24D69-4917-4A63-9016-D1C611C1AF7F}" sibTransId="{97B9150C-7DA5-413E-A189-E0A0765FB615}"/>
    <dgm:cxn modelId="{C149EFED-F2E0-4F08-A56C-3F7C72147900}" srcId="{5CE0C73D-8035-4917-8F36-5EFA111EBE9B}" destId="{88CA2B57-084B-4AAA-A58A-815175D8CA23}" srcOrd="0" destOrd="0" parTransId="{625954A1-70C4-4F41-B7A0-099788BFE702}" sibTransId="{258EE5AB-6EE2-4E0D-A45B-41DE8CB514ED}"/>
    <dgm:cxn modelId="{92D463F7-5811-4B5F-B88B-0EECE96A0CE4}" type="presOf" srcId="{4914C908-6F94-4822-8BF0-6CF361333AA3}" destId="{F0621D9B-2754-43FB-A674-14551EA50E74}" srcOrd="0" destOrd="0" presId="urn:microsoft.com/office/officeart/2005/8/layout/hProcess11"/>
    <dgm:cxn modelId="{40E9C3FC-1365-42D7-91E5-52722B251067}" type="presOf" srcId="{99B1FEC1-E9D7-4C01-A095-F1B1D623F6CB}" destId="{AF864D38-D831-404E-9C33-559A02B54DED}" srcOrd="0" destOrd="0" presId="urn:microsoft.com/office/officeart/2005/8/layout/hProcess11"/>
    <dgm:cxn modelId="{7E3005FD-5655-493F-90EA-F63D0FFF45CA}" type="presOf" srcId="{88CA2B57-084B-4AAA-A58A-815175D8CA23}" destId="{011D6F87-2CCC-42EE-8711-64C48EC23483}" srcOrd="0" destOrd="1" presId="urn:microsoft.com/office/officeart/2005/8/layout/hProcess11"/>
    <dgm:cxn modelId="{01B3268D-63DC-4382-88DF-730769F4F16E}" type="presParOf" srcId="{88EC33D9-B1CD-499B-B29A-22CB365D9713}" destId="{3CD41E85-8938-437D-AAC1-CA4A715AD9F9}" srcOrd="0" destOrd="0" presId="urn:microsoft.com/office/officeart/2005/8/layout/hProcess11"/>
    <dgm:cxn modelId="{3E0E5564-D4EB-44C4-A814-6B482A20EF06}" type="presParOf" srcId="{88EC33D9-B1CD-499B-B29A-22CB365D9713}" destId="{A2ED5D76-DB91-469C-BD92-9CB19791BE2A}" srcOrd="1" destOrd="0" presId="urn:microsoft.com/office/officeart/2005/8/layout/hProcess11"/>
    <dgm:cxn modelId="{270A1D36-ED02-4DC9-8523-E7BBF30ED0BD}" type="presParOf" srcId="{A2ED5D76-DB91-469C-BD92-9CB19791BE2A}" destId="{8399D953-5F02-4603-BB2E-3708E460F8ED}" srcOrd="0" destOrd="0" presId="urn:microsoft.com/office/officeart/2005/8/layout/hProcess11"/>
    <dgm:cxn modelId="{17705DC4-2032-42A8-B7E6-B2FAF3CC7A73}" type="presParOf" srcId="{8399D953-5F02-4603-BB2E-3708E460F8ED}" destId="{F0621D9B-2754-43FB-A674-14551EA50E74}" srcOrd="0" destOrd="0" presId="urn:microsoft.com/office/officeart/2005/8/layout/hProcess11"/>
    <dgm:cxn modelId="{C33DFF7B-429D-4155-B8D3-57F0979FFEBD}" type="presParOf" srcId="{8399D953-5F02-4603-BB2E-3708E460F8ED}" destId="{0CD3A94E-DF19-49E9-B91A-7C7E3CE4F1EB}" srcOrd="1" destOrd="0" presId="urn:microsoft.com/office/officeart/2005/8/layout/hProcess11"/>
    <dgm:cxn modelId="{175432EC-39D7-426F-8B40-C15CA41F0DB8}" type="presParOf" srcId="{8399D953-5F02-4603-BB2E-3708E460F8ED}" destId="{30D8E081-93BD-4FC0-B1F2-E113E894B855}" srcOrd="2" destOrd="0" presId="urn:microsoft.com/office/officeart/2005/8/layout/hProcess11"/>
    <dgm:cxn modelId="{B33EEDDC-02B8-4D37-BD3B-E45059C2C1D6}" type="presParOf" srcId="{A2ED5D76-DB91-469C-BD92-9CB19791BE2A}" destId="{F8D271F7-A1CA-40BE-9417-6FFF69C1495E}" srcOrd="1" destOrd="0" presId="urn:microsoft.com/office/officeart/2005/8/layout/hProcess11"/>
    <dgm:cxn modelId="{0664817A-42FF-4252-BE16-AF9FC83DCE5F}" type="presParOf" srcId="{A2ED5D76-DB91-469C-BD92-9CB19791BE2A}" destId="{05F80E07-CBA4-4DB7-9185-054430FB71A1}" srcOrd="2" destOrd="0" presId="urn:microsoft.com/office/officeart/2005/8/layout/hProcess11"/>
    <dgm:cxn modelId="{3275B429-7507-4D67-A696-81BA2FDE88C1}" type="presParOf" srcId="{05F80E07-CBA4-4DB7-9185-054430FB71A1}" destId="{C3E6A4DF-3FD0-424E-9D48-4F1A581E2309}" srcOrd="0" destOrd="0" presId="urn:microsoft.com/office/officeart/2005/8/layout/hProcess11"/>
    <dgm:cxn modelId="{80C4413D-5BCB-4E64-827F-2CE5F8AE5585}" type="presParOf" srcId="{05F80E07-CBA4-4DB7-9185-054430FB71A1}" destId="{AC095A4C-4D75-4BE7-909C-212D1489563C}" srcOrd="1" destOrd="0" presId="urn:microsoft.com/office/officeart/2005/8/layout/hProcess11"/>
    <dgm:cxn modelId="{75A40D52-5217-4503-A429-30F1DFB65111}" type="presParOf" srcId="{05F80E07-CBA4-4DB7-9185-054430FB71A1}" destId="{54D62638-2697-49FF-B290-8E9338893118}" srcOrd="2" destOrd="0" presId="urn:microsoft.com/office/officeart/2005/8/layout/hProcess11"/>
    <dgm:cxn modelId="{5976924E-8273-405F-8B20-0715E03484F9}" type="presParOf" srcId="{A2ED5D76-DB91-469C-BD92-9CB19791BE2A}" destId="{C1F8E705-7B32-4415-827F-2503E78976A0}" srcOrd="3" destOrd="0" presId="urn:microsoft.com/office/officeart/2005/8/layout/hProcess11"/>
    <dgm:cxn modelId="{F0D380C9-3242-4685-8236-DA4C523A4107}" type="presParOf" srcId="{A2ED5D76-DB91-469C-BD92-9CB19791BE2A}" destId="{9E59A26F-AB01-43D1-B22E-B16534107E63}" srcOrd="4" destOrd="0" presId="urn:microsoft.com/office/officeart/2005/8/layout/hProcess11"/>
    <dgm:cxn modelId="{EAB534F2-AF76-4DB6-A9CA-508E1FCBC67B}" type="presParOf" srcId="{9E59A26F-AB01-43D1-B22E-B16534107E63}" destId="{011D6F87-2CCC-42EE-8711-64C48EC23483}" srcOrd="0" destOrd="0" presId="urn:microsoft.com/office/officeart/2005/8/layout/hProcess11"/>
    <dgm:cxn modelId="{0FF24385-9D3D-473F-A0F5-795957AE58AC}" type="presParOf" srcId="{9E59A26F-AB01-43D1-B22E-B16534107E63}" destId="{C12180E0-C2DD-4B52-9036-160523AFA4D6}" srcOrd="1" destOrd="0" presId="urn:microsoft.com/office/officeart/2005/8/layout/hProcess11"/>
    <dgm:cxn modelId="{DB1412FE-4CC9-4CAD-B681-927871FE5F5A}" type="presParOf" srcId="{9E59A26F-AB01-43D1-B22E-B16534107E63}" destId="{34E0E655-3007-4F92-BF16-A2291734E8D0}" srcOrd="2" destOrd="0" presId="urn:microsoft.com/office/officeart/2005/8/layout/hProcess11"/>
    <dgm:cxn modelId="{D35AA066-3637-4CE2-B2E6-B3E02CCAA753}" type="presParOf" srcId="{A2ED5D76-DB91-469C-BD92-9CB19791BE2A}" destId="{5C88210F-89AB-42A4-9311-DA4066684DD6}" srcOrd="5" destOrd="0" presId="urn:microsoft.com/office/officeart/2005/8/layout/hProcess11"/>
    <dgm:cxn modelId="{CFEF0FE3-7D97-4E0F-B4D4-1460B3F2640A}" type="presParOf" srcId="{A2ED5D76-DB91-469C-BD92-9CB19791BE2A}" destId="{05E291A2-E277-430D-88E5-44CA10CF9F94}" srcOrd="6" destOrd="0" presId="urn:microsoft.com/office/officeart/2005/8/layout/hProcess11"/>
    <dgm:cxn modelId="{F312EFC4-5430-4F80-B1C7-045AA9C00A3F}" type="presParOf" srcId="{05E291A2-E277-430D-88E5-44CA10CF9F94}" destId="{AF864D38-D831-404E-9C33-559A02B54DED}" srcOrd="0" destOrd="0" presId="urn:microsoft.com/office/officeart/2005/8/layout/hProcess11"/>
    <dgm:cxn modelId="{F5871DD7-6DE5-4E36-B9AF-359D2A7FCC97}" type="presParOf" srcId="{05E291A2-E277-430D-88E5-44CA10CF9F94}" destId="{22C2EE66-846D-4718-BEEE-EECB6C8CCB43}" srcOrd="1" destOrd="0" presId="urn:microsoft.com/office/officeart/2005/8/layout/hProcess11"/>
    <dgm:cxn modelId="{63F347C3-33B1-4444-94E6-324FDD2A99D1}" type="presParOf" srcId="{05E291A2-E277-430D-88E5-44CA10CF9F94}" destId="{AF70456C-12B9-4681-A468-411A7EED1A3A}" srcOrd="2" destOrd="0" presId="urn:microsoft.com/office/officeart/2005/8/layout/hProcess11"/>
    <dgm:cxn modelId="{67E4AC32-7C04-4468-9878-B74CD1C0125C}" type="presParOf" srcId="{A2ED5D76-DB91-469C-BD92-9CB19791BE2A}" destId="{F1AC185F-14C4-4DBD-B386-E846A9AF1CAF}" srcOrd="7" destOrd="0" presId="urn:microsoft.com/office/officeart/2005/8/layout/hProcess11"/>
    <dgm:cxn modelId="{FB67B260-E0CB-4AC8-85A3-B281A66E7133}" type="presParOf" srcId="{A2ED5D76-DB91-469C-BD92-9CB19791BE2A}" destId="{B71F195F-B00B-4E6C-886D-418B3BFAE802}" srcOrd="8" destOrd="0" presId="urn:microsoft.com/office/officeart/2005/8/layout/hProcess11"/>
    <dgm:cxn modelId="{0F8E7BC7-DE75-4A7B-8133-2696AE62AD17}" type="presParOf" srcId="{B71F195F-B00B-4E6C-886D-418B3BFAE802}" destId="{2C47EA1E-3E08-474E-B560-048BCAF33A55}" srcOrd="0" destOrd="0" presId="urn:microsoft.com/office/officeart/2005/8/layout/hProcess11"/>
    <dgm:cxn modelId="{D2C3B8C0-238B-4570-894F-1E0E28A617A4}" type="presParOf" srcId="{B71F195F-B00B-4E6C-886D-418B3BFAE802}" destId="{16D7B382-A0BF-4629-87FE-F4FB2BEA38F6}" srcOrd="1" destOrd="0" presId="urn:microsoft.com/office/officeart/2005/8/layout/hProcess11"/>
    <dgm:cxn modelId="{AA968EE3-AFA6-4ECB-9349-6A4CEDCCDF76}" type="presParOf" srcId="{B71F195F-B00B-4E6C-886D-418B3BFAE802}" destId="{E0411344-D84A-4307-B63A-683D577E6EB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7ECEB4-D78C-49CB-9480-F8F93E79C3C0}" type="doc">
      <dgm:prSet loTypeId="urn:microsoft.com/office/officeart/2005/8/layout/hProcess10" loCatId="process" qsTypeId="urn:microsoft.com/office/officeart/2005/8/quickstyle/simple1" qsCatId="simple" csTypeId="urn:microsoft.com/office/officeart/2005/8/colors/colorful5" csCatId="colorful" phldr="1"/>
      <dgm:spPr/>
      <dgm:t>
        <a:bodyPr/>
        <a:lstStyle/>
        <a:p>
          <a:endParaRPr lang="es-ES"/>
        </a:p>
      </dgm:t>
    </dgm:pt>
    <dgm:pt modelId="{EFACBA19-9950-4E9A-9904-6FED3BA836F3}">
      <dgm:prSet phldrT="[Texto]"/>
      <dgm:spPr/>
      <dgm:t>
        <a:bodyPr/>
        <a:lstStyle/>
        <a:p>
          <a:pPr>
            <a:buFont typeface="Symbol" panose="05050102010706020507" pitchFamily="18" charset="2"/>
            <a:buChar char=""/>
          </a:pPr>
          <a:r>
            <a:rPr lang="es-ES" dirty="0"/>
            <a:t>Establecer los sistemas de pastoreo y estabulación para los dos planes nutricionales.</a:t>
          </a:r>
        </a:p>
      </dgm:t>
    </dgm:pt>
    <dgm:pt modelId="{4668EFF8-86BC-4753-82A4-F277EAEA4275}" type="parTrans" cxnId="{3F3F7B54-C1EA-4288-8627-813AC64F1E1A}">
      <dgm:prSet/>
      <dgm:spPr/>
      <dgm:t>
        <a:bodyPr/>
        <a:lstStyle/>
        <a:p>
          <a:endParaRPr lang="es-ES"/>
        </a:p>
      </dgm:t>
    </dgm:pt>
    <dgm:pt modelId="{F1D1C555-9979-4882-ABF2-BE8FA4599DA1}" type="sibTrans" cxnId="{3F3F7B54-C1EA-4288-8627-813AC64F1E1A}">
      <dgm:prSet/>
      <dgm:spPr/>
      <dgm:t>
        <a:bodyPr/>
        <a:lstStyle/>
        <a:p>
          <a:endParaRPr lang="es-ES"/>
        </a:p>
      </dgm:t>
    </dgm:pt>
    <dgm:pt modelId="{E18CBCBB-0BDB-4AA8-8BA2-3916B86E82B1}">
      <dgm:prSet phldrT="[Texto]"/>
      <dgm:spPr/>
      <dgm:t>
        <a:bodyPr/>
        <a:lstStyle/>
        <a:p>
          <a:pPr>
            <a:buFont typeface="Symbol" panose="05050102010706020507" pitchFamily="18" charset="2"/>
            <a:buChar char=""/>
          </a:pPr>
          <a:r>
            <a:rPr lang="es-ES" dirty="0"/>
            <a:t>Evaluar con herramientas estadísticas los resultados obtenidos de los planes nutricionales.</a:t>
          </a:r>
        </a:p>
      </dgm:t>
    </dgm:pt>
    <dgm:pt modelId="{FA6B4031-91DF-42A5-BCB9-AF29CC704D28}" type="parTrans" cxnId="{BB494678-A6E0-41E9-8D5F-D4693356BB0C}">
      <dgm:prSet/>
      <dgm:spPr/>
      <dgm:t>
        <a:bodyPr/>
        <a:lstStyle/>
        <a:p>
          <a:endParaRPr lang="es-ES"/>
        </a:p>
      </dgm:t>
    </dgm:pt>
    <dgm:pt modelId="{A498D1AA-016C-4855-BC0F-400B1C493FB1}" type="sibTrans" cxnId="{BB494678-A6E0-41E9-8D5F-D4693356BB0C}">
      <dgm:prSet/>
      <dgm:spPr/>
      <dgm:t>
        <a:bodyPr/>
        <a:lstStyle/>
        <a:p>
          <a:endParaRPr lang="es-ES"/>
        </a:p>
      </dgm:t>
    </dgm:pt>
    <dgm:pt modelId="{4B8C6D48-F298-48A5-A952-83FDBE628CB2}">
      <dgm:prSet phldrT="[Texto]"/>
      <dgm:spPr/>
      <dgm:t>
        <a:bodyPr/>
        <a:lstStyle/>
        <a:p>
          <a:pPr>
            <a:buFont typeface="Symbol" panose="05050102010706020507" pitchFamily="18" charset="2"/>
            <a:buChar char=""/>
          </a:pPr>
          <a:r>
            <a:rPr lang="es-ES" dirty="0"/>
            <a:t>Analizar económicamente los dos planes nutricionales.</a:t>
          </a:r>
        </a:p>
      </dgm:t>
    </dgm:pt>
    <dgm:pt modelId="{CCB5AB4D-A68B-4BC4-8EFE-55811DE4E35D}" type="parTrans" cxnId="{C176BCCF-9358-47A9-BF8D-6B6B25B5CA90}">
      <dgm:prSet/>
      <dgm:spPr/>
      <dgm:t>
        <a:bodyPr/>
        <a:lstStyle/>
        <a:p>
          <a:endParaRPr lang="es-ES"/>
        </a:p>
      </dgm:t>
    </dgm:pt>
    <dgm:pt modelId="{3FA69FE6-64FB-47DC-A928-9A5A3156630D}" type="sibTrans" cxnId="{C176BCCF-9358-47A9-BF8D-6B6B25B5CA90}">
      <dgm:prSet/>
      <dgm:spPr/>
      <dgm:t>
        <a:bodyPr/>
        <a:lstStyle/>
        <a:p>
          <a:endParaRPr lang="es-ES"/>
        </a:p>
      </dgm:t>
    </dgm:pt>
    <dgm:pt modelId="{E7614A06-9EF8-49CC-98D0-BF12D1458FCE}" type="pres">
      <dgm:prSet presAssocID="{3A7ECEB4-D78C-49CB-9480-F8F93E79C3C0}" presName="Name0" presStyleCnt="0">
        <dgm:presLayoutVars>
          <dgm:dir/>
          <dgm:resizeHandles val="exact"/>
        </dgm:presLayoutVars>
      </dgm:prSet>
      <dgm:spPr/>
    </dgm:pt>
    <dgm:pt modelId="{EF5EBDDA-AEA4-4FBA-BFD0-B3BD4294618F}" type="pres">
      <dgm:prSet presAssocID="{EFACBA19-9950-4E9A-9904-6FED3BA836F3}" presName="composite" presStyleCnt="0"/>
      <dgm:spPr/>
    </dgm:pt>
    <dgm:pt modelId="{5882C592-F16F-4B54-92B0-84A012AD0D81}" type="pres">
      <dgm:prSet presAssocID="{EFACBA19-9950-4E9A-9904-6FED3BA836F3}" presName="imagSh" presStyleLbl="bgImgPlace1" presStyleIdx="0" presStyleCnt="3" custLinFactNeighborX="-2483" custLinFactNeighborY="-28009"/>
      <dgm:spPr>
        <a:blipFill rotWithShape="1">
          <a:blip xmlns:r="http://schemas.openxmlformats.org/officeDocument/2006/relationships" r:embed="rId1"/>
          <a:srcRect/>
          <a:stretch>
            <a:fillRect l="-39000" r="-39000"/>
          </a:stretch>
        </a:blipFill>
      </dgm:spPr>
    </dgm:pt>
    <dgm:pt modelId="{7EDB7CEE-AA70-49E1-948B-4346806AF820}" type="pres">
      <dgm:prSet presAssocID="{EFACBA19-9950-4E9A-9904-6FED3BA836F3}" presName="txNode" presStyleLbl="node1" presStyleIdx="0" presStyleCnt="3">
        <dgm:presLayoutVars>
          <dgm:bulletEnabled val="1"/>
        </dgm:presLayoutVars>
      </dgm:prSet>
      <dgm:spPr/>
    </dgm:pt>
    <dgm:pt modelId="{05CF1BC1-AF9E-4DAA-B67A-78C677BD0290}" type="pres">
      <dgm:prSet presAssocID="{F1D1C555-9979-4882-ABF2-BE8FA4599DA1}" presName="sibTrans" presStyleLbl="sibTrans2D1" presStyleIdx="0" presStyleCnt="2"/>
      <dgm:spPr/>
    </dgm:pt>
    <dgm:pt modelId="{43D98AF0-0417-472F-A97D-76D6F619AD07}" type="pres">
      <dgm:prSet presAssocID="{F1D1C555-9979-4882-ABF2-BE8FA4599DA1}" presName="connTx" presStyleLbl="sibTrans2D1" presStyleIdx="0" presStyleCnt="2"/>
      <dgm:spPr/>
    </dgm:pt>
    <dgm:pt modelId="{E6D463AC-CF40-4882-8295-AA99222EF7A7}" type="pres">
      <dgm:prSet presAssocID="{E18CBCBB-0BDB-4AA8-8BA2-3916B86E82B1}" presName="composite" presStyleCnt="0"/>
      <dgm:spPr/>
    </dgm:pt>
    <dgm:pt modelId="{ADDD9647-4B9B-40E4-971D-AC7A913E79EA}" type="pres">
      <dgm:prSet presAssocID="{E18CBCBB-0BDB-4AA8-8BA2-3916B86E82B1}" presName="imagSh" presStyleLbl="bgImgPlace1" presStyleIdx="1" presStyleCnt="3" custLinFactNeighborX="-3012" custLinFactNeighborY="-27253"/>
      <dgm:spPr>
        <a:blipFill rotWithShape="1">
          <a:blip xmlns:r="http://schemas.openxmlformats.org/officeDocument/2006/relationships" r:embed="rId2"/>
          <a:srcRect/>
          <a:stretch>
            <a:fillRect l="-12000" r="-12000"/>
          </a:stretch>
        </a:blipFill>
      </dgm:spPr>
    </dgm:pt>
    <dgm:pt modelId="{379F6A26-1574-4786-A353-608030675076}" type="pres">
      <dgm:prSet presAssocID="{E18CBCBB-0BDB-4AA8-8BA2-3916B86E82B1}" presName="txNode" presStyleLbl="node1" presStyleIdx="1" presStyleCnt="3">
        <dgm:presLayoutVars>
          <dgm:bulletEnabled val="1"/>
        </dgm:presLayoutVars>
      </dgm:prSet>
      <dgm:spPr/>
    </dgm:pt>
    <dgm:pt modelId="{5DA23C43-02E2-4D44-8DD2-D1F3643A595B}" type="pres">
      <dgm:prSet presAssocID="{A498D1AA-016C-4855-BC0F-400B1C493FB1}" presName="sibTrans" presStyleLbl="sibTrans2D1" presStyleIdx="1" presStyleCnt="2"/>
      <dgm:spPr/>
    </dgm:pt>
    <dgm:pt modelId="{FC5CB8C4-3C74-4037-9668-B28BC5FDF300}" type="pres">
      <dgm:prSet presAssocID="{A498D1AA-016C-4855-BC0F-400B1C493FB1}" presName="connTx" presStyleLbl="sibTrans2D1" presStyleIdx="1" presStyleCnt="2"/>
      <dgm:spPr/>
    </dgm:pt>
    <dgm:pt modelId="{DB25CE53-6CA7-4848-9F91-7670A7632E00}" type="pres">
      <dgm:prSet presAssocID="{4B8C6D48-F298-48A5-A952-83FDBE628CB2}" presName="composite" presStyleCnt="0"/>
      <dgm:spPr/>
    </dgm:pt>
    <dgm:pt modelId="{BDAF252C-DCDB-4A0B-8235-65665AC644AA}" type="pres">
      <dgm:prSet presAssocID="{4B8C6D48-F298-48A5-A952-83FDBE628CB2}" presName="imagSh" presStyleLbl="bgImgPlace1" presStyleIdx="2" presStyleCnt="3" custLinFactNeighborY="-25739"/>
      <dgm:spPr>
        <a:blipFill rotWithShape="1">
          <a:blip xmlns:r="http://schemas.openxmlformats.org/officeDocument/2006/relationships" r:embed="rId3"/>
          <a:srcRect/>
          <a:stretch>
            <a:fillRect l="-39000" r="-39000"/>
          </a:stretch>
        </a:blipFill>
      </dgm:spPr>
    </dgm:pt>
    <dgm:pt modelId="{A9F1C870-FF1A-444D-B83C-2214229C1FD2}" type="pres">
      <dgm:prSet presAssocID="{4B8C6D48-F298-48A5-A952-83FDBE628CB2}" presName="txNode" presStyleLbl="node1" presStyleIdx="2" presStyleCnt="3">
        <dgm:presLayoutVars>
          <dgm:bulletEnabled val="1"/>
        </dgm:presLayoutVars>
      </dgm:prSet>
      <dgm:spPr/>
    </dgm:pt>
  </dgm:ptLst>
  <dgm:cxnLst>
    <dgm:cxn modelId="{BB3F090A-3C15-4DAF-9E4E-916D1F7FC1E6}" type="presOf" srcId="{4B8C6D48-F298-48A5-A952-83FDBE628CB2}" destId="{A9F1C870-FF1A-444D-B83C-2214229C1FD2}" srcOrd="0" destOrd="0" presId="urn:microsoft.com/office/officeart/2005/8/layout/hProcess10"/>
    <dgm:cxn modelId="{1DF9B136-85B9-4C50-91D0-F7274516B060}" type="presOf" srcId="{F1D1C555-9979-4882-ABF2-BE8FA4599DA1}" destId="{43D98AF0-0417-472F-A97D-76D6F619AD07}" srcOrd="1" destOrd="0" presId="urn:microsoft.com/office/officeart/2005/8/layout/hProcess10"/>
    <dgm:cxn modelId="{603F7D62-78A3-4D1D-91D6-65C16AE16DEF}" type="presOf" srcId="{3A7ECEB4-D78C-49CB-9480-F8F93E79C3C0}" destId="{E7614A06-9EF8-49CC-98D0-BF12D1458FCE}" srcOrd="0" destOrd="0" presId="urn:microsoft.com/office/officeart/2005/8/layout/hProcess10"/>
    <dgm:cxn modelId="{8A827F52-EDEF-46E9-951C-843CAABEA2BA}" type="presOf" srcId="{A498D1AA-016C-4855-BC0F-400B1C493FB1}" destId="{5DA23C43-02E2-4D44-8DD2-D1F3643A595B}" srcOrd="0" destOrd="0" presId="urn:microsoft.com/office/officeart/2005/8/layout/hProcess10"/>
    <dgm:cxn modelId="{3F3F7B54-C1EA-4288-8627-813AC64F1E1A}" srcId="{3A7ECEB4-D78C-49CB-9480-F8F93E79C3C0}" destId="{EFACBA19-9950-4E9A-9904-6FED3BA836F3}" srcOrd="0" destOrd="0" parTransId="{4668EFF8-86BC-4753-82A4-F277EAEA4275}" sibTransId="{F1D1C555-9979-4882-ABF2-BE8FA4599DA1}"/>
    <dgm:cxn modelId="{BB494678-A6E0-41E9-8D5F-D4693356BB0C}" srcId="{3A7ECEB4-D78C-49CB-9480-F8F93E79C3C0}" destId="{E18CBCBB-0BDB-4AA8-8BA2-3916B86E82B1}" srcOrd="1" destOrd="0" parTransId="{FA6B4031-91DF-42A5-BCB9-AF29CC704D28}" sibTransId="{A498D1AA-016C-4855-BC0F-400B1C493FB1}"/>
    <dgm:cxn modelId="{AECA3ACE-2864-48AB-A836-1C75A97DBF59}" type="presOf" srcId="{A498D1AA-016C-4855-BC0F-400B1C493FB1}" destId="{FC5CB8C4-3C74-4037-9668-B28BC5FDF300}" srcOrd="1" destOrd="0" presId="urn:microsoft.com/office/officeart/2005/8/layout/hProcess10"/>
    <dgm:cxn modelId="{C176BCCF-9358-47A9-BF8D-6B6B25B5CA90}" srcId="{3A7ECEB4-D78C-49CB-9480-F8F93E79C3C0}" destId="{4B8C6D48-F298-48A5-A952-83FDBE628CB2}" srcOrd="2" destOrd="0" parTransId="{CCB5AB4D-A68B-4BC4-8EFE-55811DE4E35D}" sibTransId="{3FA69FE6-64FB-47DC-A928-9A5A3156630D}"/>
    <dgm:cxn modelId="{2C288BD1-FFAE-4CDB-B6EE-D00D3CC63C80}" type="presOf" srcId="{F1D1C555-9979-4882-ABF2-BE8FA4599DA1}" destId="{05CF1BC1-AF9E-4DAA-B67A-78C677BD0290}" srcOrd="0" destOrd="0" presId="urn:microsoft.com/office/officeart/2005/8/layout/hProcess10"/>
    <dgm:cxn modelId="{99928AE4-8DBA-4785-805C-6708348677AB}" type="presOf" srcId="{E18CBCBB-0BDB-4AA8-8BA2-3916B86E82B1}" destId="{379F6A26-1574-4786-A353-608030675076}" srcOrd="0" destOrd="0" presId="urn:microsoft.com/office/officeart/2005/8/layout/hProcess10"/>
    <dgm:cxn modelId="{0759E4EC-70CD-4FBA-BDCE-7D5E734AF963}" type="presOf" srcId="{EFACBA19-9950-4E9A-9904-6FED3BA836F3}" destId="{7EDB7CEE-AA70-49E1-948B-4346806AF820}" srcOrd="0" destOrd="0" presId="urn:microsoft.com/office/officeart/2005/8/layout/hProcess10"/>
    <dgm:cxn modelId="{7CC7C0BF-E941-4AF8-9EFC-A44D37F6D345}" type="presParOf" srcId="{E7614A06-9EF8-49CC-98D0-BF12D1458FCE}" destId="{EF5EBDDA-AEA4-4FBA-BFD0-B3BD4294618F}" srcOrd="0" destOrd="0" presId="urn:microsoft.com/office/officeart/2005/8/layout/hProcess10"/>
    <dgm:cxn modelId="{03672F01-1A98-49FF-9F32-422A041448F8}" type="presParOf" srcId="{EF5EBDDA-AEA4-4FBA-BFD0-B3BD4294618F}" destId="{5882C592-F16F-4B54-92B0-84A012AD0D81}" srcOrd="0" destOrd="0" presId="urn:microsoft.com/office/officeart/2005/8/layout/hProcess10"/>
    <dgm:cxn modelId="{E8CBF817-CD48-4628-ACFA-76C29E47CB5C}" type="presParOf" srcId="{EF5EBDDA-AEA4-4FBA-BFD0-B3BD4294618F}" destId="{7EDB7CEE-AA70-49E1-948B-4346806AF820}" srcOrd="1" destOrd="0" presId="urn:microsoft.com/office/officeart/2005/8/layout/hProcess10"/>
    <dgm:cxn modelId="{DF6257BB-53B8-444F-A7A5-F2D854E48777}" type="presParOf" srcId="{E7614A06-9EF8-49CC-98D0-BF12D1458FCE}" destId="{05CF1BC1-AF9E-4DAA-B67A-78C677BD0290}" srcOrd="1" destOrd="0" presId="urn:microsoft.com/office/officeart/2005/8/layout/hProcess10"/>
    <dgm:cxn modelId="{C15296AB-92BE-4EF5-8B1D-E348E3337351}" type="presParOf" srcId="{05CF1BC1-AF9E-4DAA-B67A-78C677BD0290}" destId="{43D98AF0-0417-472F-A97D-76D6F619AD07}" srcOrd="0" destOrd="0" presId="urn:microsoft.com/office/officeart/2005/8/layout/hProcess10"/>
    <dgm:cxn modelId="{E98099B5-5A45-46D1-A8EC-8282A1428A1E}" type="presParOf" srcId="{E7614A06-9EF8-49CC-98D0-BF12D1458FCE}" destId="{E6D463AC-CF40-4882-8295-AA99222EF7A7}" srcOrd="2" destOrd="0" presId="urn:microsoft.com/office/officeart/2005/8/layout/hProcess10"/>
    <dgm:cxn modelId="{393C9746-7A4F-4798-8A3D-EC70535F79AF}" type="presParOf" srcId="{E6D463AC-CF40-4882-8295-AA99222EF7A7}" destId="{ADDD9647-4B9B-40E4-971D-AC7A913E79EA}" srcOrd="0" destOrd="0" presId="urn:microsoft.com/office/officeart/2005/8/layout/hProcess10"/>
    <dgm:cxn modelId="{78A6AA80-73B6-4D5B-89E2-297B9C0D8B34}" type="presParOf" srcId="{E6D463AC-CF40-4882-8295-AA99222EF7A7}" destId="{379F6A26-1574-4786-A353-608030675076}" srcOrd="1" destOrd="0" presId="urn:microsoft.com/office/officeart/2005/8/layout/hProcess10"/>
    <dgm:cxn modelId="{F9614770-67D5-4C56-AAEE-F2CB13E6963C}" type="presParOf" srcId="{E7614A06-9EF8-49CC-98D0-BF12D1458FCE}" destId="{5DA23C43-02E2-4D44-8DD2-D1F3643A595B}" srcOrd="3" destOrd="0" presId="urn:microsoft.com/office/officeart/2005/8/layout/hProcess10"/>
    <dgm:cxn modelId="{54BBCCA1-E61D-49DE-8199-D6BB2CB34B4A}" type="presParOf" srcId="{5DA23C43-02E2-4D44-8DD2-D1F3643A595B}" destId="{FC5CB8C4-3C74-4037-9668-B28BC5FDF300}" srcOrd="0" destOrd="0" presId="urn:microsoft.com/office/officeart/2005/8/layout/hProcess10"/>
    <dgm:cxn modelId="{50CE1131-FFCC-4756-8CCB-C769E61D330C}" type="presParOf" srcId="{E7614A06-9EF8-49CC-98D0-BF12D1458FCE}" destId="{DB25CE53-6CA7-4848-9F91-7670A7632E00}" srcOrd="4" destOrd="0" presId="urn:microsoft.com/office/officeart/2005/8/layout/hProcess10"/>
    <dgm:cxn modelId="{8AC92DE2-F7EE-4E26-B178-4AC928EB4A6C}" type="presParOf" srcId="{DB25CE53-6CA7-4848-9F91-7670A7632E00}" destId="{BDAF252C-DCDB-4A0B-8235-65665AC644AA}" srcOrd="0" destOrd="0" presId="urn:microsoft.com/office/officeart/2005/8/layout/hProcess10"/>
    <dgm:cxn modelId="{4CD58090-FB65-44EC-96A3-B5A746ABA933}" type="presParOf" srcId="{DB25CE53-6CA7-4848-9F91-7670A7632E00}" destId="{A9F1C870-FF1A-444D-B83C-2214229C1FD2}"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41E85-8938-437D-AAC1-CA4A715AD9F9}">
      <dsp:nvSpPr>
        <dsp:cNvPr id="0" name=""/>
        <dsp:cNvSpPr/>
      </dsp:nvSpPr>
      <dsp:spPr>
        <a:xfrm>
          <a:off x="0" y="1631710"/>
          <a:ext cx="11695766" cy="2175613"/>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621D9B-2754-43FB-A674-14551EA50E74}">
      <dsp:nvSpPr>
        <dsp:cNvPr id="0" name=""/>
        <dsp:cNvSpPr/>
      </dsp:nvSpPr>
      <dsp:spPr>
        <a:xfrm>
          <a:off x="4625" y="0"/>
          <a:ext cx="2022488" cy="2175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1">
          <a:noAutofit/>
        </a:bodyPr>
        <a:lstStyle/>
        <a:p>
          <a:pPr marL="0" lvl="0" indent="0" algn="l" defTabSz="711200">
            <a:lnSpc>
              <a:spcPct val="90000"/>
            </a:lnSpc>
            <a:spcBef>
              <a:spcPct val="0"/>
            </a:spcBef>
            <a:spcAft>
              <a:spcPct val="35000"/>
            </a:spcAft>
            <a:buNone/>
          </a:pPr>
          <a:r>
            <a:rPr lang="es-ES" sz="1600" b="1" kern="1200" dirty="0">
              <a:latin typeface="Tahoma" panose="020B0604030504040204" pitchFamily="34" charset="0"/>
              <a:ea typeface="Tahoma" panose="020B0604030504040204" pitchFamily="34" charset="0"/>
              <a:cs typeface="Tahoma" panose="020B0604030504040204" pitchFamily="34" charset="0"/>
            </a:rPr>
            <a:t>Crianza y engorde en Ecuador dependen de:</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Las pasturas a gran escala</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1’998.473 ha superficie plantadas</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Saboya y pasto mixto</a:t>
          </a:r>
        </a:p>
      </dsp:txBody>
      <dsp:txXfrm>
        <a:off x="4625" y="0"/>
        <a:ext cx="2022488" cy="2175613"/>
      </dsp:txXfrm>
    </dsp:sp>
    <dsp:sp modelId="{0CD3A94E-DF19-49E9-B91A-7C7E3CE4F1EB}">
      <dsp:nvSpPr>
        <dsp:cNvPr id="0" name=""/>
        <dsp:cNvSpPr/>
      </dsp:nvSpPr>
      <dsp:spPr>
        <a:xfrm>
          <a:off x="743918" y="2447565"/>
          <a:ext cx="543903" cy="5439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E6A4DF-3FD0-424E-9D48-4F1A581E2309}">
      <dsp:nvSpPr>
        <dsp:cNvPr id="0" name=""/>
        <dsp:cNvSpPr/>
      </dsp:nvSpPr>
      <dsp:spPr>
        <a:xfrm>
          <a:off x="2128238" y="3263420"/>
          <a:ext cx="2022488" cy="2175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1">
          <a:noAutofit/>
        </a:bodyPr>
        <a:lstStyle/>
        <a:p>
          <a:pPr marL="0" lvl="0" indent="0" algn="l" defTabSz="711200">
            <a:lnSpc>
              <a:spcPct val="90000"/>
            </a:lnSpc>
            <a:spcBef>
              <a:spcPct val="0"/>
            </a:spcBef>
            <a:spcAft>
              <a:spcPct val="35000"/>
            </a:spcAft>
            <a:buNone/>
          </a:pPr>
          <a:r>
            <a:rPr lang="es-ES" sz="1600" b="1" kern="1200" dirty="0">
              <a:latin typeface="Tahoma" panose="020B0604030504040204" pitchFamily="34" charset="0"/>
              <a:ea typeface="Tahoma" panose="020B0604030504040204" pitchFamily="34" charset="0"/>
              <a:cs typeface="Tahoma" panose="020B0604030504040204" pitchFamily="34" charset="0"/>
            </a:rPr>
            <a:t>Nivel nutricional mediado por:</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Sanidad de loa animales</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Potencial animal</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Manejo</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Clima, entre otros</a:t>
          </a:r>
        </a:p>
      </dsp:txBody>
      <dsp:txXfrm>
        <a:off x="2128238" y="3263420"/>
        <a:ext cx="2022488" cy="2175613"/>
      </dsp:txXfrm>
    </dsp:sp>
    <dsp:sp modelId="{AC095A4C-4D75-4BE7-909C-212D1489563C}">
      <dsp:nvSpPr>
        <dsp:cNvPr id="0" name=""/>
        <dsp:cNvSpPr/>
      </dsp:nvSpPr>
      <dsp:spPr>
        <a:xfrm>
          <a:off x="2867530" y="2447565"/>
          <a:ext cx="543903" cy="543903"/>
        </a:xfrm>
        <a:prstGeom prst="ellips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1D6F87-2CCC-42EE-8711-64C48EC23483}">
      <dsp:nvSpPr>
        <dsp:cNvPr id="0" name=""/>
        <dsp:cNvSpPr/>
      </dsp:nvSpPr>
      <dsp:spPr>
        <a:xfrm>
          <a:off x="4251850" y="0"/>
          <a:ext cx="2022488" cy="2175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1">
          <a:noAutofit/>
        </a:bodyPr>
        <a:lstStyle/>
        <a:p>
          <a:pPr marL="0" lvl="0" indent="0" algn="l" defTabSz="711200">
            <a:lnSpc>
              <a:spcPct val="90000"/>
            </a:lnSpc>
            <a:spcBef>
              <a:spcPct val="0"/>
            </a:spcBef>
            <a:spcAft>
              <a:spcPct val="35000"/>
            </a:spcAft>
            <a:buNone/>
          </a:pPr>
          <a:r>
            <a:rPr lang="es-ES" sz="1600" b="1" kern="1200" dirty="0">
              <a:latin typeface="Tahoma" panose="020B0604030504040204" pitchFamily="34" charset="0"/>
              <a:ea typeface="Tahoma" panose="020B0604030504040204" pitchFamily="34" charset="0"/>
              <a:cs typeface="Tahoma" panose="020B0604030504040204" pitchFamily="34" charset="0"/>
            </a:rPr>
            <a:t>Problemas</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Poco o nulo manejo de pastos = &lt; calidad del pasto ( &gt; % Fibra; y &lt; % Proteína)</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Gran cantidad de ganado bovino en Ecuador </a:t>
          </a:r>
          <a:r>
            <a:rPr lang="es-ES" sz="1200" b="0" kern="1200" dirty="0">
              <a:solidFill>
                <a:srgbClr val="FF0000"/>
              </a:solidFill>
              <a:latin typeface="Tahoma" panose="020B0604030504040204" pitchFamily="34" charset="0"/>
              <a:ea typeface="Tahoma" panose="020B0604030504040204" pitchFamily="34" charset="0"/>
              <a:cs typeface="Tahoma" panose="020B0604030504040204" pitchFamily="34" charset="0"/>
            </a:rPr>
            <a:t>(+4,31 millones de animales)</a:t>
          </a:r>
        </a:p>
      </dsp:txBody>
      <dsp:txXfrm>
        <a:off x="4251850" y="0"/>
        <a:ext cx="2022488" cy="2175613"/>
      </dsp:txXfrm>
    </dsp:sp>
    <dsp:sp modelId="{C12180E0-C2DD-4B52-9036-160523AFA4D6}">
      <dsp:nvSpPr>
        <dsp:cNvPr id="0" name=""/>
        <dsp:cNvSpPr/>
      </dsp:nvSpPr>
      <dsp:spPr>
        <a:xfrm>
          <a:off x="4991143" y="2447565"/>
          <a:ext cx="543903" cy="543903"/>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64D38-D831-404E-9C33-559A02B54DED}">
      <dsp:nvSpPr>
        <dsp:cNvPr id="0" name=""/>
        <dsp:cNvSpPr/>
      </dsp:nvSpPr>
      <dsp:spPr>
        <a:xfrm>
          <a:off x="6375463" y="3263420"/>
          <a:ext cx="2022488" cy="2175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1">
          <a:noAutofit/>
        </a:bodyPr>
        <a:lstStyle/>
        <a:p>
          <a:pPr marL="0" lvl="0" indent="0" algn="l" defTabSz="711200">
            <a:lnSpc>
              <a:spcPct val="90000"/>
            </a:lnSpc>
            <a:spcBef>
              <a:spcPct val="0"/>
            </a:spcBef>
            <a:spcAft>
              <a:spcPct val="35000"/>
            </a:spcAft>
            <a:buNone/>
          </a:pPr>
          <a:r>
            <a:rPr lang="es-ES" sz="1600" b="1" kern="1200" dirty="0">
              <a:latin typeface="Tahoma" panose="020B0604030504040204" pitchFamily="34" charset="0"/>
              <a:ea typeface="Tahoma" panose="020B0604030504040204" pitchFamily="34" charset="0"/>
              <a:cs typeface="Tahoma" panose="020B0604030504040204" pitchFamily="34" charset="0"/>
            </a:rPr>
            <a:t>Alternativas:</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Estabulación:</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Implementación de dietas incluyendo materias primas sobre producidas</a:t>
          </a:r>
        </a:p>
      </dsp:txBody>
      <dsp:txXfrm>
        <a:off x="6375463" y="3263420"/>
        <a:ext cx="2022488" cy="2175613"/>
      </dsp:txXfrm>
    </dsp:sp>
    <dsp:sp modelId="{22C2EE66-846D-4718-BEEE-EECB6C8CCB43}">
      <dsp:nvSpPr>
        <dsp:cNvPr id="0" name=""/>
        <dsp:cNvSpPr/>
      </dsp:nvSpPr>
      <dsp:spPr>
        <a:xfrm>
          <a:off x="7114755" y="2447565"/>
          <a:ext cx="543903" cy="543903"/>
        </a:xfrm>
        <a:prstGeom prst="ellips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47EA1E-3E08-474E-B560-048BCAF33A55}">
      <dsp:nvSpPr>
        <dsp:cNvPr id="0" name=""/>
        <dsp:cNvSpPr/>
      </dsp:nvSpPr>
      <dsp:spPr>
        <a:xfrm>
          <a:off x="8499075" y="0"/>
          <a:ext cx="2022488" cy="2175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1">
          <a:noAutofit/>
        </a:bodyPr>
        <a:lstStyle/>
        <a:p>
          <a:pPr marL="0" lvl="0" indent="0" algn="l" defTabSz="711200">
            <a:lnSpc>
              <a:spcPct val="90000"/>
            </a:lnSpc>
            <a:spcBef>
              <a:spcPct val="0"/>
            </a:spcBef>
            <a:spcAft>
              <a:spcPct val="35000"/>
            </a:spcAft>
            <a:buNone/>
          </a:pPr>
          <a:r>
            <a:rPr lang="es-ES" sz="1600" b="1" kern="1200" dirty="0">
              <a:latin typeface="Tahoma" panose="020B0604030504040204" pitchFamily="34" charset="0"/>
              <a:ea typeface="Tahoma" panose="020B0604030504040204" pitchFamily="34" charset="0"/>
              <a:cs typeface="Tahoma" panose="020B0604030504040204" pitchFamily="34" charset="0"/>
            </a:rPr>
            <a:t>Banano verde de rechazo</a:t>
          </a:r>
        </a:p>
        <a:p>
          <a:pPr marL="114300" lvl="1" indent="-114300" algn="l" defTabSz="533400">
            <a:lnSpc>
              <a:spcPct val="90000"/>
            </a:lnSpc>
            <a:spcBef>
              <a:spcPct val="0"/>
            </a:spcBef>
            <a:spcAft>
              <a:spcPct val="15000"/>
            </a:spcAft>
            <a:buChar char="•"/>
          </a:pPr>
          <a:r>
            <a:rPr lang="es-ES" sz="1200" b="0" kern="1200" dirty="0">
              <a:solidFill>
                <a:srgbClr val="FF0000"/>
              </a:solidFill>
              <a:latin typeface="Tahoma" panose="020B0604030504040204" pitchFamily="34" charset="0"/>
              <a:ea typeface="Tahoma" panose="020B0604030504040204" pitchFamily="34" charset="0"/>
              <a:cs typeface="Tahoma" panose="020B0604030504040204" pitchFamily="34" charset="0"/>
            </a:rPr>
            <a:t>14% de banano rechazado a nivel nacional</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Posee alto potencial energético</a:t>
          </a:r>
        </a:p>
        <a:p>
          <a:pPr marL="114300" lvl="1" indent="-114300" algn="l" defTabSz="533400">
            <a:lnSpc>
              <a:spcPct val="90000"/>
            </a:lnSpc>
            <a:spcBef>
              <a:spcPct val="0"/>
            </a:spcBef>
            <a:spcAft>
              <a:spcPct val="15000"/>
            </a:spcAft>
            <a:buChar char="•"/>
          </a:pPr>
          <a:r>
            <a:rPr lang="es-ES" sz="1200" b="0" kern="1200" dirty="0">
              <a:latin typeface="Tahoma" panose="020B0604030504040204" pitchFamily="34" charset="0"/>
              <a:ea typeface="Tahoma" panose="020B0604030504040204" pitchFamily="34" charset="0"/>
              <a:cs typeface="Tahoma" panose="020B0604030504040204" pitchFamily="34" charset="0"/>
            </a:rPr>
            <a:t>El consumo diario puede llegar hasta los 21kg/100 </a:t>
          </a:r>
          <a:r>
            <a:rPr lang="es-ES" sz="1200" b="0" kern="1200" dirty="0" err="1">
              <a:latin typeface="Tahoma" panose="020B0604030504040204" pitchFamily="34" charset="0"/>
              <a:ea typeface="Tahoma" panose="020B0604030504040204" pitchFamily="34" charset="0"/>
              <a:cs typeface="Tahoma" panose="020B0604030504040204" pitchFamily="34" charset="0"/>
            </a:rPr>
            <a:t>kgPV</a:t>
          </a:r>
          <a:endParaRPr lang="es-ES" sz="1200" b="0" kern="1200" dirty="0">
            <a:latin typeface="Tahoma" panose="020B0604030504040204" pitchFamily="34" charset="0"/>
            <a:ea typeface="Tahoma" panose="020B0604030504040204" pitchFamily="34" charset="0"/>
            <a:cs typeface="Tahoma" panose="020B0604030504040204" pitchFamily="34" charset="0"/>
          </a:endParaRPr>
        </a:p>
      </dsp:txBody>
      <dsp:txXfrm>
        <a:off x="8499075" y="0"/>
        <a:ext cx="2022488" cy="2175613"/>
      </dsp:txXfrm>
    </dsp:sp>
    <dsp:sp modelId="{16D7B382-A0BF-4629-87FE-F4FB2BEA38F6}">
      <dsp:nvSpPr>
        <dsp:cNvPr id="0" name=""/>
        <dsp:cNvSpPr/>
      </dsp:nvSpPr>
      <dsp:spPr>
        <a:xfrm>
          <a:off x="9238367" y="2447565"/>
          <a:ext cx="543903" cy="543903"/>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2C592-F16F-4B54-92B0-84A012AD0D81}">
      <dsp:nvSpPr>
        <dsp:cNvPr id="0" name=""/>
        <dsp:cNvSpPr/>
      </dsp:nvSpPr>
      <dsp:spPr>
        <a:xfrm>
          <a:off x="0" y="157837"/>
          <a:ext cx="2368429" cy="2368429"/>
        </a:xfrm>
        <a:prstGeom prst="roundRect">
          <a:avLst>
            <a:gd name="adj" fmla="val 10000"/>
          </a:avLst>
        </a:prstGeom>
        <a:blipFill rotWithShape="1">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B7CEE-AA70-49E1-948B-4346806AF820}">
      <dsp:nvSpPr>
        <dsp:cNvPr id="0" name=""/>
        <dsp:cNvSpPr/>
      </dsp:nvSpPr>
      <dsp:spPr>
        <a:xfrm>
          <a:off x="390585" y="2242269"/>
          <a:ext cx="2368429" cy="23684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S" sz="2100" kern="1200" dirty="0"/>
            <a:t>Establecer los sistemas de pastoreo y estabulación para los dos planes nutricionales.</a:t>
          </a:r>
        </a:p>
      </dsp:txBody>
      <dsp:txXfrm>
        <a:off x="459954" y="2311638"/>
        <a:ext cx="2229691" cy="2229691"/>
      </dsp:txXfrm>
    </dsp:sp>
    <dsp:sp modelId="{05CF1BC1-AF9E-4DAA-B67A-78C677BD0290}">
      <dsp:nvSpPr>
        <dsp:cNvPr id="0" name=""/>
        <dsp:cNvSpPr/>
      </dsp:nvSpPr>
      <dsp:spPr>
        <a:xfrm rot="17072">
          <a:off x="2801430" y="1066608"/>
          <a:ext cx="433008" cy="56910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a:off x="2801431" y="1180105"/>
        <a:ext cx="303106" cy="341460"/>
      </dsp:txXfrm>
    </dsp:sp>
    <dsp:sp modelId="{ADDD9647-4B9B-40E4-971D-AC7A913E79EA}">
      <dsp:nvSpPr>
        <dsp:cNvPr id="0" name=""/>
        <dsp:cNvSpPr/>
      </dsp:nvSpPr>
      <dsp:spPr>
        <a:xfrm>
          <a:off x="3605582" y="175743"/>
          <a:ext cx="2368429" cy="2368429"/>
        </a:xfrm>
        <a:prstGeom prst="roundRect">
          <a:avLst>
            <a:gd name="adj" fmla="val 10000"/>
          </a:avLst>
        </a:prstGeom>
        <a:blipFill rotWithShape="1">
          <a:blip xmlns:r="http://schemas.openxmlformats.org/officeDocument/2006/relationships" r:embed="rId2"/>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9F6A26-1574-4786-A353-608030675076}">
      <dsp:nvSpPr>
        <dsp:cNvPr id="0" name=""/>
        <dsp:cNvSpPr/>
      </dsp:nvSpPr>
      <dsp:spPr>
        <a:xfrm>
          <a:off x="4062477" y="2242269"/>
          <a:ext cx="2368429" cy="2368429"/>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S" sz="2100" kern="1200" dirty="0"/>
            <a:t>Evaluar con herramientas estadísticas los resultados obtenidos de los planes nutricionales.</a:t>
          </a:r>
        </a:p>
      </dsp:txBody>
      <dsp:txXfrm>
        <a:off x="4131846" y="2311638"/>
        <a:ext cx="2229691" cy="2229691"/>
      </dsp:txXfrm>
    </dsp:sp>
    <dsp:sp modelId="{5DA23C43-02E2-4D44-8DD2-D1F3643A595B}">
      <dsp:nvSpPr>
        <dsp:cNvPr id="0" name=""/>
        <dsp:cNvSpPr/>
      </dsp:nvSpPr>
      <dsp:spPr>
        <a:xfrm rot="32931">
          <a:off x="6455180" y="1093665"/>
          <a:ext cx="481201" cy="569100"/>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a:off x="6455183" y="1206794"/>
        <a:ext cx="336841" cy="341460"/>
      </dsp:txXfrm>
    </dsp:sp>
    <dsp:sp modelId="{BDAF252C-DCDB-4A0B-8235-65665AC644AA}">
      <dsp:nvSpPr>
        <dsp:cNvPr id="0" name=""/>
        <dsp:cNvSpPr/>
      </dsp:nvSpPr>
      <dsp:spPr>
        <a:xfrm>
          <a:off x="7348811" y="211601"/>
          <a:ext cx="2368429" cy="2368429"/>
        </a:xfrm>
        <a:prstGeom prst="roundRect">
          <a:avLst>
            <a:gd name="adj" fmla="val 10000"/>
          </a:avLst>
        </a:prstGeom>
        <a:blipFill rotWithShape="1">
          <a:blip xmlns:r="http://schemas.openxmlformats.org/officeDocument/2006/relationships" r:embed="rId3"/>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F1C870-FF1A-444D-B83C-2214229C1FD2}">
      <dsp:nvSpPr>
        <dsp:cNvPr id="0" name=""/>
        <dsp:cNvSpPr/>
      </dsp:nvSpPr>
      <dsp:spPr>
        <a:xfrm>
          <a:off x="7734370" y="2242269"/>
          <a:ext cx="2368429" cy="2368429"/>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S" sz="2100" kern="1200" dirty="0"/>
            <a:t>Analizar económicamente los dos planes nutricionales.</a:t>
          </a:r>
        </a:p>
      </dsp:txBody>
      <dsp:txXfrm>
        <a:off x="7803739" y="2311638"/>
        <a:ext cx="2229691" cy="22296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0.1827</cdr:x>
      <cdr:y>0.0463</cdr:y>
    </cdr:from>
    <cdr:to>
      <cdr:x>0.63815</cdr:x>
      <cdr:y>0.20255</cdr:y>
    </cdr:to>
    <cdr:sp macro="" textlink="">
      <cdr:nvSpPr>
        <cdr:cNvPr id="2" name="Cuadro de texto 9">
          <a:extLst xmlns:a="http://schemas.openxmlformats.org/drawingml/2006/main">
            <a:ext uri="{FF2B5EF4-FFF2-40B4-BE49-F238E27FC236}">
              <a16:creationId xmlns:a16="http://schemas.microsoft.com/office/drawing/2014/main" id="{6BCA4435-D6A4-4971-96F9-DE8AA9ECEE9C}"/>
            </a:ext>
          </a:extLst>
        </cdr:cNvPr>
        <cdr:cNvSpPr txBox="1"/>
      </cdr:nvSpPr>
      <cdr:spPr>
        <a:xfrm xmlns:a="http://schemas.openxmlformats.org/drawingml/2006/main">
          <a:off x="835291" y="127003"/>
          <a:ext cx="2082308" cy="428630"/>
        </a:xfrm>
        <a:prstGeom xmlns:a="http://schemas.openxmlformats.org/drawingml/2006/main" prst="rect">
          <a:avLst/>
        </a:prstGeom>
        <a:solidFill xmlns:a="http://schemas.openxmlformats.org/drawingml/2006/main">
          <a:schemeClr val="lt1"/>
        </a:solidFill>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C" sz="800" b="1">
              <a:effectLst/>
              <a:latin typeface="Arial" panose="020B0604020202020204" pitchFamily="34" charset="0"/>
              <a:ea typeface="Calibri" panose="020F0502020204030204" pitchFamily="34" charset="0"/>
              <a:cs typeface="Times New Roman" panose="02020603050405020304" pitchFamily="18" charset="0"/>
            </a:rPr>
            <a:t>T1 = </a:t>
          </a:r>
          <a:r>
            <a:rPr lang="es-EC" sz="800">
              <a:effectLst/>
              <a:latin typeface="Arial" panose="020B0604020202020204" pitchFamily="34" charset="0"/>
              <a:ea typeface="Calibri" panose="020F0502020204030204" pitchFamily="34" charset="0"/>
              <a:cs typeface="Times New Roman" panose="02020603050405020304" pitchFamily="18" charset="0"/>
            </a:rPr>
            <a:t>212,94068 + 0,5782255*Día</a:t>
          </a:r>
        </a:p>
        <a:p xmlns:a="http://schemas.openxmlformats.org/drawingml/2006/main">
          <a:pPr algn="ctr"/>
          <a:r>
            <a:rPr lang="es-EC" sz="800">
              <a:effectLst/>
              <a:latin typeface="Arial" panose="020B0604020202020204" pitchFamily="34" charset="0"/>
              <a:ea typeface="Calibri" panose="020F0502020204030204" pitchFamily="34" charset="0"/>
              <a:cs typeface="Times New Roman" panose="02020603050405020304" pitchFamily="18" charset="0"/>
            </a:rPr>
            <a:t>R</a:t>
          </a:r>
          <a:r>
            <a:rPr lang="es-EC" sz="800" baseline="30000">
              <a:effectLst/>
              <a:latin typeface="Arial" panose="020B0604020202020204" pitchFamily="34" charset="0"/>
              <a:ea typeface="Calibri" panose="020F0502020204030204" pitchFamily="34" charset="0"/>
              <a:cs typeface="Times New Roman" panose="02020603050405020304" pitchFamily="18" charset="0"/>
            </a:rPr>
            <a:t>2</a:t>
          </a:r>
          <a:r>
            <a:rPr lang="es-EC" sz="800">
              <a:effectLst/>
              <a:latin typeface="Arial" panose="020B0604020202020204" pitchFamily="34" charset="0"/>
              <a:ea typeface="Calibri" panose="020F0502020204030204" pitchFamily="34" charset="0"/>
              <a:cs typeface="Times New Roman" panose="02020603050405020304" pitchFamily="18" charset="0"/>
            </a:rPr>
            <a:t> = 0,18991</a:t>
          </a:r>
        </a:p>
      </cdr:txBody>
    </cdr:sp>
  </cdr:relSizeAnchor>
  <cdr:relSizeAnchor xmlns:cdr="http://schemas.openxmlformats.org/drawingml/2006/chartDrawing">
    <cdr:from>
      <cdr:x>0.4217</cdr:x>
      <cdr:y>0.69242</cdr:y>
    </cdr:from>
    <cdr:to>
      <cdr:x>0.79714</cdr:x>
      <cdr:y>0.73419</cdr:y>
    </cdr:to>
    <cdr:sp macro="" textlink="">
      <cdr:nvSpPr>
        <cdr:cNvPr id="3" name="Cuadro de texto 8">
          <a:extLst xmlns:a="http://schemas.openxmlformats.org/drawingml/2006/main">
            <a:ext uri="{FF2B5EF4-FFF2-40B4-BE49-F238E27FC236}">
              <a16:creationId xmlns:a16="http://schemas.microsoft.com/office/drawing/2014/main" id="{A5AB19B5-BC90-486E-AB5D-4CB045D9199C}"/>
            </a:ext>
          </a:extLst>
        </cdr:cNvPr>
        <cdr:cNvSpPr txBox="1"/>
      </cdr:nvSpPr>
      <cdr:spPr>
        <a:xfrm xmlns:a="http://schemas.openxmlformats.org/drawingml/2006/main">
          <a:off x="2277190" y="2176462"/>
          <a:ext cx="2027391" cy="131293"/>
        </a:xfrm>
        <a:prstGeom xmlns:a="http://schemas.openxmlformats.org/drawingml/2006/main" prst="rect">
          <a:avLst/>
        </a:prstGeom>
        <a:solidFill xmlns:a="http://schemas.openxmlformats.org/drawingml/2006/main">
          <a:schemeClr val="lt1"/>
        </a:solidFill>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C" sz="800" b="1">
              <a:effectLst/>
              <a:latin typeface="Arial" panose="020B0604020202020204" pitchFamily="34" charset="0"/>
              <a:ea typeface="Calibri" panose="020F0502020204030204" pitchFamily="34" charset="0"/>
              <a:cs typeface="Times New Roman" panose="02020603050405020304" pitchFamily="18" charset="0"/>
            </a:rPr>
            <a:t>T2= </a:t>
          </a:r>
          <a:r>
            <a:rPr lang="es-EC" sz="800">
              <a:effectLst/>
              <a:latin typeface="Arial" panose="020B0604020202020204" pitchFamily="34" charset="0"/>
              <a:ea typeface="Calibri" panose="020F0502020204030204" pitchFamily="34" charset="0"/>
              <a:cs typeface="Times New Roman" panose="02020603050405020304" pitchFamily="18" charset="0"/>
            </a:rPr>
            <a:t>169,90448 + 1,3064653*Día </a:t>
          </a:r>
        </a:p>
        <a:p xmlns:a="http://schemas.openxmlformats.org/drawingml/2006/main">
          <a:pPr algn="ctr"/>
          <a:r>
            <a:rPr lang="es-EC" sz="800">
              <a:effectLst/>
              <a:latin typeface="Arial" panose="020B0604020202020204" pitchFamily="34" charset="0"/>
              <a:ea typeface="Calibri" panose="020F0502020204030204" pitchFamily="34" charset="0"/>
              <a:cs typeface="Times New Roman" panose="02020603050405020304" pitchFamily="18" charset="0"/>
            </a:rPr>
            <a:t>R</a:t>
          </a:r>
          <a:r>
            <a:rPr lang="es-EC" sz="800" baseline="30000">
              <a:effectLst/>
              <a:latin typeface="Arial" panose="020B0604020202020204" pitchFamily="34" charset="0"/>
              <a:ea typeface="Calibri" panose="020F0502020204030204" pitchFamily="34" charset="0"/>
              <a:cs typeface="Times New Roman" panose="02020603050405020304" pitchFamily="18" charset="0"/>
            </a:rPr>
            <a:t>2</a:t>
          </a:r>
          <a:r>
            <a:rPr lang="es-EC" sz="800">
              <a:effectLst/>
              <a:latin typeface="Arial" panose="020B0604020202020204" pitchFamily="34" charset="0"/>
              <a:ea typeface="Calibri" panose="020F0502020204030204" pitchFamily="34" charset="0"/>
              <a:cs typeface="Times New Roman" panose="02020603050405020304" pitchFamily="18" charset="0"/>
            </a:rPr>
            <a:t> = 0,674199</a:t>
          </a:r>
          <a:endParaRPr lang="es-ES" sz="1200">
            <a:effectLst/>
            <a:latin typeface="Arial" panose="020B0604020202020204" pitchFamily="34" charset="0"/>
            <a:ea typeface="Calibri" panose="020F0502020204030204" pitchFamily="34"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0.35591</cdr:x>
      <cdr:y>0.21181</cdr:y>
    </cdr:from>
    <cdr:to>
      <cdr:x>0.77973</cdr:x>
      <cdr:y>0.31018</cdr:y>
    </cdr:to>
    <cdr:sp macro="" textlink="">
      <cdr:nvSpPr>
        <cdr:cNvPr id="2" name="Cuadro de texto 21">
          <a:extLst xmlns:a="http://schemas.openxmlformats.org/drawingml/2006/main">
            <a:ext uri="{FF2B5EF4-FFF2-40B4-BE49-F238E27FC236}">
              <a16:creationId xmlns:a16="http://schemas.microsoft.com/office/drawing/2014/main" id="{9A3E749D-B29E-4EBC-BEE1-B4B368D5ABDE}"/>
            </a:ext>
          </a:extLst>
        </cdr:cNvPr>
        <cdr:cNvSpPr txBox="1"/>
      </cdr:nvSpPr>
      <cdr:spPr>
        <a:xfrm xmlns:a="http://schemas.openxmlformats.org/drawingml/2006/main">
          <a:off x="1728919" y="581025"/>
          <a:ext cx="2058827" cy="269872"/>
        </a:xfrm>
        <a:prstGeom xmlns:a="http://schemas.openxmlformats.org/drawingml/2006/main" prst="rect">
          <a:avLst/>
        </a:prstGeom>
        <a:solidFill xmlns:a="http://schemas.openxmlformats.org/drawingml/2006/main">
          <a:schemeClr val="lt1"/>
        </a:solidFill>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C" sz="800" b="1">
              <a:effectLst/>
              <a:latin typeface="Arial" panose="020B0604020202020204" pitchFamily="34" charset="0"/>
              <a:ea typeface="Calibri" panose="020F0502020204030204" pitchFamily="34" charset="0"/>
              <a:cs typeface="Times New Roman" panose="02020603050405020304" pitchFamily="18" charset="0"/>
            </a:rPr>
            <a:t>T1 = </a:t>
          </a:r>
          <a:r>
            <a:rPr lang="es-EC" sz="800">
              <a:effectLst/>
              <a:latin typeface="Arial" panose="020B0604020202020204" pitchFamily="34" charset="0"/>
              <a:ea typeface="Calibri" panose="020F0502020204030204" pitchFamily="34" charset="0"/>
              <a:cs typeface="Times New Roman" panose="02020603050405020304" pitchFamily="18" charset="0"/>
            </a:rPr>
            <a:t>2,1766692 + 0,004806*Día</a:t>
          </a:r>
        </a:p>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s-EC" sz="800">
              <a:effectLst/>
              <a:latin typeface="Arial" panose="020B0604020202020204" pitchFamily="34" charset="0"/>
              <a:ea typeface="Calibri" panose="020F0502020204030204" pitchFamily="34" charset="0"/>
              <a:cs typeface="Times New Roman" panose="02020603050405020304" pitchFamily="18" charset="0"/>
            </a:rPr>
            <a:t>R</a:t>
          </a:r>
          <a:r>
            <a:rPr lang="es-EC" sz="800" baseline="30000">
              <a:effectLst/>
              <a:latin typeface="Arial" panose="020B0604020202020204" pitchFamily="34" charset="0"/>
              <a:ea typeface="Calibri" panose="020F0502020204030204" pitchFamily="34" charset="0"/>
              <a:cs typeface="Times New Roman" panose="02020603050405020304" pitchFamily="18" charset="0"/>
            </a:rPr>
            <a:t>2</a:t>
          </a:r>
          <a:r>
            <a:rPr lang="es-EC" sz="800">
              <a:effectLst/>
              <a:latin typeface="Arial" panose="020B0604020202020204" pitchFamily="34" charset="0"/>
              <a:ea typeface="Calibri" panose="020F0502020204030204" pitchFamily="34" charset="0"/>
              <a:cs typeface="Times New Roman" panose="02020603050405020304" pitchFamily="18" charset="0"/>
            </a:rPr>
            <a:t> = 0,228705</a:t>
          </a:r>
          <a:endParaRPr lang="es-ES" sz="800">
            <a:effectLst/>
            <a:latin typeface="Arial" panose="020B0604020202020204" pitchFamily="34" charset="0"/>
            <a:ea typeface="Calibri" panose="020F0502020204030204" pitchFamily="34" charset="0"/>
            <a:cs typeface="Times New Roman" panose="02020603050405020304" pitchFamily="18" charset="0"/>
          </a:endParaRPr>
        </a:p>
        <a:p xmlns:a="http://schemas.openxmlformats.org/drawingml/2006/main">
          <a:pPr algn="ctr"/>
          <a:r>
            <a:rPr lang="es-EC" sz="800">
              <a:effectLst/>
              <a:latin typeface="Arial" panose="020B0604020202020204" pitchFamily="34" charset="0"/>
              <a:ea typeface="Calibri" panose="020F0502020204030204" pitchFamily="34" charset="0"/>
              <a:cs typeface="Times New Roman" panose="02020603050405020304" pitchFamily="18" charset="0"/>
            </a:rPr>
            <a:t> </a:t>
          </a:r>
          <a:endParaRPr lang="es-ES" sz="800">
            <a:effectLst/>
            <a:latin typeface="Arial" panose="020B0604020202020204"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0.13835</cdr:x>
      <cdr:y>0.07216</cdr:y>
    </cdr:from>
    <cdr:to>
      <cdr:x>0.64023</cdr:x>
      <cdr:y>0.21643</cdr:y>
    </cdr:to>
    <cdr:sp macro="" textlink="">
      <cdr:nvSpPr>
        <cdr:cNvPr id="3" name="Cuadro de texto 19">
          <a:extLst xmlns:a="http://schemas.openxmlformats.org/drawingml/2006/main">
            <a:ext uri="{FF2B5EF4-FFF2-40B4-BE49-F238E27FC236}">
              <a16:creationId xmlns:a16="http://schemas.microsoft.com/office/drawing/2014/main" id="{A7D56CD3-9F36-41B4-AF79-A62A9A2C9B5F}"/>
            </a:ext>
          </a:extLst>
        </cdr:cNvPr>
        <cdr:cNvSpPr txBox="1"/>
      </cdr:nvSpPr>
      <cdr:spPr>
        <a:xfrm xmlns:a="http://schemas.openxmlformats.org/drawingml/2006/main">
          <a:off x="672062" y="197951"/>
          <a:ext cx="2437991" cy="395762"/>
        </a:xfrm>
        <a:prstGeom xmlns:a="http://schemas.openxmlformats.org/drawingml/2006/main" prst="rect">
          <a:avLst/>
        </a:prstGeom>
        <a:solidFill xmlns:a="http://schemas.openxmlformats.org/drawingml/2006/main">
          <a:schemeClr val="lt1"/>
        </a:solidFill>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EC" sz="800" b="1">
              <a:effectLst/>
              <a:latin typeface="Arial" panose="020B0604020202020204" pitchFamily="34" charset="0"/>
              <a:ea typeface="Calibri" panose="020F0502020204030204" pitchFamily="34" charset="0"/>
              <a:cs typeface="Times New Roman" panose="02020603050405020304" pitchFamily="18" charset="0"/>
            </a:rPr>
            <a:t>T2 = </a:t>
          </a:r>
          <a:r>
            <a:rPr lang="es-EC" sz="800">
              <a:effectLst/>
              <a:latin typeface="Arial" panose="020B0604020202020204" pitchFamily="34" charset="0"/>
              <a:ea typeface="Calibri" panose="020F0502020204030204" pitchFamily="34" charset="0"/>
              <a:cs typeface="Times New Roman" panose="02020603050405020304" pitchFamily="18" charset="0"/>
            </a:rPr>
            <a:t>2,0599704 + 0,0146128*Día</a:t>
          </a:r>
        </a:p>
        <a:p xmlns:a="http://schemas.openxmlformats.org/drawingml/2006/main">
          <a:pPr algn="ctr"/>
          <a:r>
            <a:rPr lang="es-EC" sz="800">
              <a:effectLst/>
              <a:latin typeface="Arial" panose="020B0604020202020204" pitchFamily="34" charset="0"/>
              <a:ea typeface="Calibri" panose="020F0502020204030204" pitchFamily="34" charset="0"/>
              <a:cs typeface="Times New Roman" panose="02020603050405020304" pitchFamily="18" charset="0"/>
            </a:rPr>
            <a:t>R</a:t>
          </a:r>
          <a:r>
            <a:rPr lang="es-EC" sz="800" baseline="30000">
              <a:effectLst/>
              <a:latin typeface="Arial" panose="020B0604020202020204" pitchFamily="34" charset="0"/>
              <a:ea typeface="Calibri" panose="020F0502020204030204" pitchFamily="34" charset="0"/>
              <a:cs typeface="Times New Roman" panose="02020603050405020304" pitchFamily="18" charset="0"/>
            </a:rPr>
            <a:t>2</a:t>
          </a:r>
          <a:r>
            <a:rPr lang="es-EC" sz="800">
              <a:effectLst/>
              <a:latin typeface="Arial" panose="020B0604020202020204" pitchFamily="34" charset="0"/>
              <a:ea typeface="Calibri" panose="020F0502020204030204" pitchFamily="34" charset="0"/>
              <a:cs typeface="Times New Roman" panose="02020603050405020304" pitchFamily="18" charset="0"/>
            </a:rPr>
            <a:t> = 0,738689 </a:t>
          </a:r>
          <a:endParaRPr lang="es-ES" sz="1200">
            <a:effectLst/>
            <a:latin typeface="Arial" panose="020B0604020202020204" pitchFamily="34" charset="0"/>
            <a:ea typeface="Calibri" panose="020F0502020204030204" pitchFamily="34"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0.15641</cdr:x>
      <cdr:y>0.64043</cdr:y>
    </cdr:from>
    <cdr:to>
      <cdr:x>0.79744</cdr:x>
      <cdr:y>0.77513</cdr:y>
    </cdr:to>
    <cdr:sp macro="" textlink="">
      <cdr:nvSpPr>
        <cdr:cNvPr id="2" name="Cuadro de texto 50"/>
        <cdr:cNvSpPr txBox="1"/>
      </cdr:nvSpPr>
      <cdr:spPr>
        <a:xfrm xmlns:a="http://schemas.openxmlformats.org/drawingml/2006/main">
          <a:off x="845127" y="2014661"/>
          <a:ext cx="3463636" cy="423738"/>
        </a:xfrm>
        <a:prstGeom xmlns:a="http://schemas.openxmlformats.org/drawingml/2006/main" prst="rect">
          <a:avLst/>
        </a:prstGeom>
        <a:solidFill xmlns:a="http://schemas.openxmlformats.org/drawingml/2006/main">
          <a:schemeClr val="lt1"/>
        </a:solidFill>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57200" indent="450215" algn="l"/>
          <a:r>
            <a:rPr lang="es-EC" sz="900" b="1" dirty="0">
              <a:effectLst/>
              <a:latin typeface="Arial" panose="020B0604020202020204" pitchFamily="34" charset="0"/>
              <a:ea typeface="Calibri" panose="020F0502020204030204" pitchFamily="34" charset="0"/>
              <a:cs typeface="Times New Roman" panose="02020603050405020304" pitchFamily="18" charset="0"/>
            </a:rPr>
            <a:t>y = </a:t>
          </a:r>
          <a:r>
            <a:rPr lang="es-EC" sz="900" dirty="0">
              <a:effectLst/>
              <a:latin typeface="Arial" panose="020B0604020202020204" pitchFamily="34" charset="0"/>
              <a:ea typeface="Calibri" panose="020F0502020204030204" pitchFamily="34" charset="0"/>
              <a:cs typeface="Times New Roman" panose="02020603050405020304" pitchFamily="18" charset="0"/>
            </a:rPr>
            <a:t>5,7205758 - 0,001291*Dia + 0,0001231*(Dia-38,6667)</a:t>
          </a:r>
          <a:r>
            <a:rPr lang="es-EC" sz="9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s-EC" sz="900" dirty="0">
              <a:effectLst/>
              <a:latin typeface="Arial" panose="020B0604020202020204" pitchFamily="34" charset="0"/>
              <a:ea typeface="Calibri" panose="020F0502020204030204" pitchFamily="34" charset="0"/>
              <a:cs typeface="Times New Roman" panose="02020603050405020304" pitchFamily="18" charset="0"/>
            </a:rPr>
            <a:t> + 3,1518e-5*(Dia-38,6667)</a:t>
          </a:r>
          <a:r>
            <a:rPr lang="es-EC" sz="900" baseline="30000" dirty="0">
              <a:effectLst/>
              <a:latin typeface="Arial" panose="020B0604020202020204" pitchFamily="34" charset="0"/>
              <a:ea typeface="Calibri" panose="020F0502020204030204" pitchFamily="34" charset="0"/>
              <a:cs typeface="Times New Roman" panose="02020603050405020304" pitchFamily="18" charset="0"/>
            </a:rPr>
            <a:t>3</a:t>
          </a:r>
        </a:p>
        <a:p xmlns:a="http://schemas.openxmlformats.org/drawingml/2006/main">
          <a:pPr marL="457200" indent="450215" algn="ctr"/>
          <a:r>
            <a:rPr lang="es-EC" sz="900" b="0" baseline="0" dirty="0">
              <a:effectLst/>
              <a:latin typeface="Arial" panose="020B0604020202020204" pitchFamily="34" charset="0"/>
              <a:ea typeface="Calibri" panose="020F0502020204030204" pitchFamily="34" charset="0"/>
              <a:cs typeface="Times New Roman" panose="02020603050405020304" pitchFamily="18" charset="0"/>
            </a:rPr>
            <a:t>R</a:t>
          </a:r>
          <a:r>
            <a:rPr lang="es-EC" sz="900" b="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s-EC" sz="900" b="0" baseline="0" dirty="0">
              <a:effectLst/>
              <a:latin typeface="Arial" panose="020B0604020202020204" pitchFamily="34" charset="0"/>
              <a:ea typeface="Calibri" panose="020F0502020204030204" pitchFamily="34" charset="0"/>
              <a:cs typeface="Times New Roman" panose="02020603050405020304" pitchFamily="18" charset="0"/>
            </a:rPr>
            <a:t>= 0,9441 </a:t>
          </a:r>
          <a:endParaRPr lang="es-ES" sz="1400" b="0" baseline="0" dirty="0">
            <a:effectLst/>
            <a:latin typeface="Arial" panose="020B0604020202020204" pitchFamily="34" charset="0"/>
            <a:ea typeface="Calibri" panose="020F0502020204030204" pitchFamily="34"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0.15306</cdr:x>
      <cdr:y>0.04354</cdr:y>
    </cdr:from>
    <cdr:to>
      <cdr:x>0.9886</cdr:x>
      <cdr:y>0.1063</cdr:y>
    </cdr:to>
    <cdr:sp macro="" textlink="">
      <cdr:nvSpPr>
        <cdr:cNvPr id="2" name="Cuadro de texto 29"/>
        <cdr:cNvSpPr txBox="1"/>
      </cdr:nvSpPr>
      <cdr:spPr>
        <a:xfrm xmlns:a="http://schemas.openxmlformats.org/drawingml/2006/main">
          <a:off x="843904" y="123644"/>
          <a:ext cx="4606936" cy="178227"/>
        </a:xfrm>
        <a:prstGeom xmlns:a="http://schemas.openxmlformats.org/drawingml/2006/main" prst="rect">
          <a:avLst/>
        </a:prstGeom>
        <a:solidFill xmlns:a="http://schemas.openxmlformats.org/drawingml/2006/main">
          <a:schemeClr val="lt1"/>
        </a:solidFill>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57200" indent="450215" algn="ctr">
            <a:lnSpc>
              <a:spcPts val="1200"/>
            </a:lnSpc>
            <a:spcAft>
              <a:spcPts val="800"/>
            </a:spcAft>
          </a:pPr>
          <a:r>
            <a:rPr lang="es-ES" sz="800" b="1">
              <a:effectLst/>
              <a:latin typeface="Arial" panose="020B0604020202020204" pitchFamily="34" charset="0"/>
              <a:ea typeface="Calibri" panose="020F0502020204030204" pitchFamily="34" charset="0"/>
              <a:cs typeface="Times New Roman" panose="02020603050405020304" pitchFamily="18" charset="0"/>
            </a:rPr>
            <a:t>y =</a:t>
          </a:r>
          <a:r>
            <a:rPr lang="es-ES" sz="800">
              <a:effectLst/>
              <a:latin typeface="Arial" panose="020B0604020202020204" pitchFamily="34" charset="0"/>
              <a:ea typeface="Calibri" panose="020F0502020204030204" pitchFamily="34" charset="0"/>
              <a:cs typeface="Times New Roman" panose="02020603050405020304" pitchFamily="18" charset="0"/>
            </a:rPr>
            <a:t> 2,8100911 + 0,0396138*Dia - 0,0021981*(Dia-53,25)</a:t>
          </a:r>
          <a:r>
            <a:rPr lang="es-ES" sz="800" baseline="30000">
              <a:effectLst/>
              <a:latin typeface="Arial" panose="020B0604020202020204" pitchFamily="34" charset="0"/>
              <a:ea typeface="Calibri" panose="020F0502020204030204" pitchFamily="34" charset="0"/>
              <a:cs typeface="Times New Roman" panose="02020603050405020304" pitchFamily="18" charset="0"/>
            </a:rPr>
            <a:t>2</a:t>
          </a:r>
        </a:p>
        <a:p xmlns:a="http://schemas.openxmlformats.org/drawingml/2006/main">
          <a:pPr marL="457200" indent="450215" algn="ctr">
            <a:lnSpc>
              <a:spcPts val="1200"/>
            </a:lnSpc>
            <a:spcAft>
              <a:spcPts val="800"/>
            </a:spcAft>
          </a:pPr>
          <a:r>
            <a:rPr lang="es-ES" sz="800" baseline="0">
              <a:effectLst/>
              <a:latin typeface="Arial" panose="020B0604020202020204" pitchFamily="34" charset="0"/>
              <a:ea typeface="Calibri" panose="020F0502020204030204" pitchFamily="34" charset="0"/>
              <a:cs typeface="Times New Roman" panose="02020603050405020304" pitchFamily="18" charset="0"/>
            </a:rPr>
            <a:t>	                  R</a:t>
          </a:r>
          <a:r>
            <a:rPr lang="es-ES" sz="800" baseline="30000">
              <a:effectLst/>
              <a:latin typeface="Arial" panose="020B0604020202020204" pitchFamily="34" charset="0"/>
              <a:ea typeface="Calibri" panose="020F0502020204030204" pitchFamily="34" charset="0"/>
              <a:cs typeface="Times New Roman" panose="02020603050405020304" pitchFamily="18" charset="0"/>
            </a:rPr>
            <a:t>2</a:t>
          </a:r>
          <a:r>
            <a:rPr lang="es-ES" sz="800" baseline="0">
              <a:effectLst/>
              <a:latin typeface="Arial" panose="020B0604020202020204" pitchFamily="34" charset="0"/>
              <a:ea typeface="Calibri" panose="020F0502020204030204" pitchFamily="34" charset="0"/>
              <a:cs typeface="Times New Roman" panose="02020603050405020304" pitchFamily="18" charset="0"/>
            </a:rPr>
            <a:t> = 0,900255</a:t>
          </a:r>
        </a:p>
        <a:p xmlns:a="http://schemas.openxmlformats.org/drawingml/2006/main">
          <a:pPr marL="457200" indent="450215" algn="just">
            <a:lnSpc>
              <a:spcPts val="1200"/>
            </a:lnSpc>
            <a:spcAft>
              <a:spcPts val="800"/>
            </a:spcAft>
          </a:pPr>
          <a:r>
            <a:rPr lang="es-ES" sz="800">
              <a:effectLst/>
              <a:latin typeface="Arial" panose="020B0604020202020204" pitchFamily="34" charset="0"/>
              <a:ea typeface="Calibri" panose="020F0502020204030204" pitchFamily="34" charset="0"/>
              <a:cs typeface="Times New Roman" panose="02020603050405020304" pitchFamily="18" charset="0"/>
            </a:rPr>
            <a:t> </a:t>
          </a:r>
        </a:p>
      </cdr:txBody>
    </cdr:sp>
  </cdr:relSizeAnchor>
</c:userShapes>
</file>

<file path=ppt/drawings/drawing5.xml><?xml version="1.0" encoding="utf-8"?>
<c:userShapes xmlns:c="http://schemas.openxmlformats.org/drawingml/2006/chart">
  <cdr:relSizeAnchor xmlns:cdr="http://schemas.openxmlformats.org/drawingml/2006/chartDrawing">
    <cdr:from>
      <cdr:x>0.18333</cdr:x>
      <cdr:y>0.03861</cdr:y>
    </cdr:from>
    <cdr:to>
      <cdr:x>0.92292</cdr:x>
      <cdr:y>0.125</cdr:y>
    </cdr:to>
    <cdr:sp macro="" textlink="">
      <cdr:nvSpPr>
        <cdr:cNvPr id="2" name="Cuadro de texto 32">
          <a:extLst xmlns:a="http://schemas.openxmlformats.org/drawingml/2006/main">
            <a:ext uri="{FF2B5EF4-FFF2-40B4-BE49-F238E27FC236}">
              <a16:creationId xmlns:a16="http://schemas.microsoft.com/office/drawing/2014/main" id="{07B42D4F-BF8F-4E53-AE14-1A186810EAFC}"/>
            </a:ext>
          </a:extLst>
        </cdr:cNvPr>
        <cdr:cNvSpPr txBox="1"/>
      </cdr:nvSpPr>
      <cdr:spPr>
        <a:xfrm xmlns:a="http://schemas.openxmlformats.org/drawingml/2006/main">
          <a:off x="838200" y="105903"/>
          <a:ext cx="3381375" cy="236997"/>
        </a:xfrm>
        <a:prstGeom xmlns:a="http://schemas.openxmlformats.org/drawingml/2006/main" prst="rect">
          <a:avLst/>
        </a:prstGeom>
        <a:solidFill xmlns:a="http://schemas.openxmlformats.org/drawingml/2006/main">
          <a:schemeClr val="lt1"/>
        </a:solidFill>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457200" indent="450215" algn="ctr"/>
          <a:r>
            <a:rPr lang="es-ES" sz="800" b="1">
              <a:effectLst/>
              <a:latin typeface="Arial" panose="020B0604020202020204" pitchFamily="34" charset="0"/>
              <a:ea typeface="Calibri" panose="020F0502020204030204" pitchFamily="34" charset="0"/>
              <a:cs typeface="Arial" panose="020B0604020202020204" pitchFamily="34" charset="0"/>
            </a:rPr>
            <a:t>y</a:t>
          </a:r>
          <a:r>
            <a:rPr lang="es-ES" sz="800" b="1" baseline="0">
              <a:effectLst/>
              <a:latin typeface="Arial" panose="020B0604020202020204" pitchFamily="34" charset="0"/>
              <a:ea typeface="Calibri" panose="020F0502020204030204" pitchFamily="34" charset="0"/>
              <a:cs typeface="Arial" panose="020B0604020202020204" pitchFamily="34" charset="0"/>
            </a:rPr>
            <a:t> =</a:t>
          </a:r>
          <a:r>
            <a:rPr lang="es-ES" sz="800">
              <a:effectLst/>
              <a:latin typeface="Arial" panose="020B0604020202020204" pitchFamily="34" charset="0"/>
              <a:ea typeface="Calibri" panose="020F0502020204030204" pitchFamily="34" charset="0"/>
              <a:cs typeface="Arial" panose="020B0604020202020204" pitchFamily="34" charset="0"/>
            </a:rPr>
            <a:t>3,4294399 - 0,0205371*Dia - 0,0000402*(Dia-38,6667)</a:t>
          </a:r>
          <a:r>
            <a:rPr lang="es-ES" sz="800" baseline="30000">
              <a:effectLst/>
              <a:latin typeface="Arial" panose="020B0604020202020204" pitchFamily="34" charset="0"/>
              <a:ea typeface="Calibri" panose="020F0502020204030204" pitchFamily="34" charset="0"/>
              <a:cs typeface="Arial" panose="020B0604020202020204" pitchFamily="34" charset="0"/>
            </a:rPr>
            <a:t>2</a:t>
          </a:r>
          <a:r>
            <a:rPr lang="es-ES" sz="800">
              <a:effectLst/>
              <a:latin typeface="Arial" panose="020B0604020202020204" pitchFamily="34" charset="0"/>
              <a:ea typeface="Calibri" panose="020F0502020204030204" pitchFamily="34" charset="0"/>
              <a:cs typeface="Arial" panose="020B0604020202020204" pitchFamily="34" charset="0"/>
            </a:rPr>
            <a:t>+ 1,8353e-5*(Dia-38,6667)</a:t>
          </a:r>
          <a:r>
            <a:rPr lang="es-ES" sz="800" baseline="30000">
              <a:effectLst/>
              <a:latin typeface="Arial" panose="020B0604020202020204" pitchFamily="34" charset="0"/>
              <a:ea typeface="Calibri" panose="020F0502020204030204" pitchFamily="34" charset="0"/>
              <a:cs typeface="Arial" panose="020B0604020202020204" pitchFamily="34" charset="0"/>
            </a:rPr>
            <a:t>3</a:t>
          </a:r>
        </a:p>
        <a:p xmlns:a="http://schemas.openxmlformats.org/drawingml/2006/main">
          <a:pPr marL="457200" indent="450215" algn="ctr">
            <a:lnSpc>
              <a:spcPts val="1200"/>
            </a:lnSpc>
            <a:spcAft>
              <a:spcPts val="800"/>
            </a:spcAft>
          </a:pPr>
          <a:r>
            <a:rPr lang="es-ES" sz="800">
              <a:effectLst/>
              <a:latin typeface="Arial" panose="020B0604020202020204" pitchFamily="34" charset="0"/>
              <a:ea typeface="Calibri" panose="020F0502020204030204" pitchFamily="34" charset="0"/>
              <a:cs typeface="Arial" panose="020B0604020202020204" pitchFamily="34" charset="0"/>
            </a:rPr>
            <a:t> </a:t>
          </a:r>
          <a:r>
            <a:rPr lang="es-ES" sz="800">
              <a:effectLst/>
              <a:latin typeface="Arial" panose="020B0604020202020204" pitchFamily="34" charset="0"/>
              <a:ea typeface="+mn-ea"/>
              <a:cs typeface="Arial" panose="020B0604020202020204" pitchFamily="34" charset="0"/>
            </a:rPr>
            <a:t>R</a:t>
          </a:r>
          <a:r>
            <a:rPr lang="es-ES" sz="800" baseline="30000">
              <a:effectLst/>
              <a:latin typeface="Arial" panose="020B0604020202020204" pitchFamily="34" charset="0"/>
              <a:ea typeface="+mn-ea"/>
              <a:cs typeface="Arial" panose="020B0604020202020204" pitchFamily="34" charset="0"/>
            </a:rPr>
            <a:t>2</a:t>
          </a:r>
          <a:r>
            <a:rPr lang="es-ES" sz="800">
              <a:effectLst/>
              <a:latin typeface="Arial" panose="020B0604020202020204" pitchFamily="34" charset="0"/>
              <a:ea typeface="+mn-ea"/>
              <a:cs typeface="Arial" panose="020B0604020202020204" pitchFamily="34" charset="0"/>
            </a:rPr>
            <a:t> = 0,9803. </a:t>
          </a:r>
          <a:endParaRPr lang="es-ES" sz="800">
            <a:effectLst/>
            <a:latin typeface="Arial" panose="020B0604020202020204" pitchFamily="34" charset="0"/>
            <a:ea typeface="Calibri" panose="020F0502020204030204" pitchFamily="34" charset="0"/>
            <a:cs typeface="Arial" panose="020B0604020202020204" pitchFamily="34" charset="0"/>
          </a:endParaRPr>
        </a:p>
        <a:p xmlns:a="http://schemas.openxmlformats.org/drawingml/2006/main">
          <a:pPr marL="457200" indent="450215" algn="just">
            <a:lnSpc>
              <a:spcPts val="1200"/>
            </a:lnSpc>
            <a:spcAft>
              <a:spcPts val="800"/>
            </a:spcAft>
          </a:pPr>
          <a:r>
            <a:rPr lang="es-ES" sz="800">
              <a:effectLst/>
              <a:latin typeface="Arial" panose="020B0604020202020204" pitchFamily="34" charset="0"/>
              <a:ea typeface="Calibri" panose="020F0502020204030204" pitchFamily="34" charset="0"/>
              <a:cs typeface="Arial" panose="020B0604020202020204" pitchFamily="34" charset="0"/>
            </a:rPr>
            <a:t> </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419"/>
          </a:p>
        </p:txBody>
      </p:sp>
      <p:sp>
        <p:nvSpPr>
          <p:cNvPr id="4" name="Marcador de fecha 3"/>
          <p:cNvSpPr>
            <a:spLocks noGrp="1"/>
          </p:cNvSpPr>
          <p:nvPr>
            <p:ph type="dt" sz="half" idx="10"/>
          </p:nvPr>
        </p:nvSpPr>
        <p:spPr/>
        <p:txBody>
          <a:bodyPr/>
          <a:lstStyle/>
          <a:p>
            <a:fld id="{D24DDB34-0984-40F7-B931-D31B35D8614C}" type="datetimeFigureOut">
              <a:rPr lang="es-419" smtClean="0"/>
              <a:t>4/9/2021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04136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D24DDB34-0984-40F7-B931-D31B35D8614C}" type="datetimeFigureOut">
              <a:rPr lang="es-419" smtClean="0"/>
              <a:t>4/9/2021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09490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D24DDB34-0984-40F7-B931-D31B35D8614C}" type="datetimeFigureOut">
              <a:rPr lang="es-419" smtClean="0"/>
              <a:t>4/9/2021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1321388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D24DDB34-0984-40F7-B931-D31B35D8614C}" type="datetimeFigureOut">
              <a:rPr lang="es-419" smtClean="0"/>
              <a:t>4/9/2021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128422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24DDB34-0984-40F7-B931-D31B35D8614C}" type="datetimeFigureOut">
              <a:rPr lang="es-419" smtClean="0"/>
              <a:t>4/9/2021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543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p:cNvSpPr>
            <a:spLocks noGrp="1"/>
          </p:cNvSpPr>
          <p:nvPr>
            <p:ph type="dt" sz="half" idx="10"/>
          </p:nvPr>
        </p:nvSpPr>
        <p:spPr/>
        <p:txBody>
          <a:bodyPr/>
          <a:lstStyle/>
          <a:p>
            <a:fld id="{D24DDB34-0984-40F7-B931-D31B35D8614C}" type="datetimeFigureOut">
              <a:rPr lang="es-419" smtClean="0"/>
              <a:t>4/9/2021</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2184364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p:cNvSpPr>
            <a:spLocks noGrp="1"/>
          </p:cNvSpPr>
          <p:nvPr>
            <p:ph type="dt" sz="half" idx="10"/>
          </p:nvPr>
        </p:nvSpPr>
        <p:spPr/>
        <p:txBody>
          <a:bodyPr/>
          <a:lstStyle/>
          <a:p>
            <a:fld id="{D24DDB34-0984-40F7-B931-D31B35D8614C}" type="datetimeFigureOut">
              <a:rPr lang="es-419" smtClean="0"/>
              <a:t>4/9/2021</a:t>
            </a:fld>
            <a:endParaRPr lang="es-419"/>
          </a:p>
        </p:txBody>
      </p:sp>
      <p:sp>
        <p:nvSpPr>
          <p:cNvPr id="8" name="Marcador de pie de página 7"/>
          <p:cNvSpPr>
            <a:spLocks noGrp="1"/>
          </p:cNvSpPr>
          <p:nvPr>
            <p:ph type="ftr" sz="quarter" idx="11"/>
          </p:nvPr>
        </p:nvSpPr>
        <p:spPr/>
        <p:txBody>
          <a:bodyPr/>
          <a:lstStyle/>
          <a:p>
            <a:endParaRPr lang="es-419"/>
          </a:p>
        </p:txBody>
      </p:sp>
      <p:sp>
        <p:nvSpPr>
          <p:cNvPr id="9" name="Marcador de número de diapositiva 8"/>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257316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fecha 2"/>
          <p:cNvSpPr>
            <a:spLocks noGrp="1"/>
          </p:cNvSpPr>
          <p:nvPr>
            <p:ph type="dt" sz="half" idx="10"/>
          </p:nvPr>
        </p:nvSpPr>
        <p:spPr/>
        <p:txBody>
          <a:bodyPr/>
          <a:lstStyle/>
          <a:p>
            <a:fld id="{D24DDB34-0984-40F7-B931-D31B35D8614C}" type="datetimeFigureOut">
              <a:rPr lang="es-419" smtClean="0"/>
              <a:t>4/9/2021</a:t>
            </a:fld>
            <a:endParaRPr lang="es-419"/>
          </a:p>
        </p:txBody>
      </p:sp>
      <p:sp>
        <p:nvSpPr>
          <p:cNvPr id="4" name="Marcador de pie de página 3"/>
          <p:cNvSpPr>
            <a:spLocks noGrp="1"/>
          </p:cNvSpPr>
          <p:nvPr>
            <p:ph type="ftr" sz="quarter" idx="11"/>
          </p:nvPr>
        </p:nvSpPr>
        <p:spPr/>
        <p:txBody>
          <a:bodyPr/>
          <a:lstStyle/>
          <a:p>
            <a:endParaRPr lang="es-419"/>
          </a:p>
        </p:txBody>
      </p:sp>
      <p:sp>
        <p:nvSpPr>
          <p:cNvPr id="5" name="Marcador de número de diapositiva 4"/>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090594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24DDB34-0984-40F7-B931-D31B35D8614C}" type="datetimeFigureOut">
              <a:rPr lang="es-419" smtClean="0"/>
              <a:t>4/9/2021</a:t>
            </a:fld>
            <a:endParaRPr lang="es-419"/>
          </a:p>
        </p:txBody>
      </p:sp>
      <p:sp>
        <p:nvSpPr>
          <p:cNvPr id="3" name="Marcador de pie de página 2"/>
          <p:cNvSpPr>
            <a:spLocks noGrp="1"/>
          </p:cNvSpPr>
          <p:nvPr>
            <p:ph type="ftr" sz="quarter" idx="11"/>
          </p:nvPr>
        </p:nvSpPr>
        <p:spPr/>
        <p:txBody>
          <a:bodyPr/>
          <a:lstStyle/>
          <a:p>
            <a:endParaRPr lang="es-419"/>
          </a:p>
        </p:txBody>
      </p:sp>
      <p:sp>
        <p:nvSpPr>
          <p:cNvPr id="4" name="Marcador de número de diapositiva 3"/>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1640415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24DDB34-0984-40F7-B931-D31B35D8614C}" type="datetimeFigureOut">
              <a:rPr lang="es-419" smtClean="0"/>
              <a:t>4/9/2021</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717319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24DDB34-0984-40F7-B931-D31B35D8614C}" type="datetimeFigureOut">
              <a:rPr lang="es-419" smtClean="0"/>
              <a:t>4/9/2021</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96136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DDB34-0984-40F7-B931-D31B35D8614C}" type="datetimeFigureOut">
              <a:rPr lang="es-419" smtClean="0"/>
              <a:t>4/9/2021</a:t>
            </a:fld>
            <a:endParaRPr lang="es-419"/>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C567B-E662-4BD5-B548-30C3D1DE7E55}" type="slidenum">
              <a:rPr lang="es-419" smtClean="0"/>
              <a:t>‹Nº›</a:t>
            </a:fld>
            <a:endParaRPr lang="es-419"/>
          </a:p>
        </p:txBody>
      </p:sp>
    </p:spTree>
    <p:extLst>
      <p:ext uri="{BB962C8B-B14F-4D97-AF65-F5344CB8AC3E}">
        <p14:creationId xmlns:p14="http://schemas.microsoft.com/office/powerpoint/2010/main" val="3793882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png"/><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5398" y="254854"/>
            <a:ext cx="7022921" cy="1386247"/>
          </a:xfrm>
          <a:prstGeom prst="rect">
            <a:avLst/>
          </a:prstGeom>
        </p:spPr>
      </p:pic>
      <p:pic>
        <p:nvPicPr>
          <p:cNvPr id="6" name="Imagen 5"/>
          <p:cNvPicPr/>
          <p:nvPr/>
        </p:nvPicPr>
        <p:blipFill>
          <a:blip r:embed="rId3" cstate="screen">
            <a:clrChange>
              <a:clrFrom>
                <a:srgbClr val="FBFBFA"/>
              </a:clrFrom>
              <a:clrTo>
                <a:srgbClr val="FBFBFA">
                  <a:alpha val="0"/>
                </a:srgbClr>
              </a:clrTo>
            </a:clrChange>
            <a:extLst>
              <a:ext uri="{28A0092B-C50C-407E-A947-70E740481C1C}">
                <a14:useLocalDpi xmlns:a14="http://schemas.microsoft.com/office/drawing/2010/main"/>
              </a:ext>
            </a:extLst>
          </a:blip>
          <a:srcRect/>
          <a:stretch>
            <a:fillRect/>
          </a:stretch>
        </p:blipFill>
        <p:spPr bwMode="auto">
          <a:xfrm>
            <a:off x="8538319" y="76925"/>
            <a:ext cx="1770743" cy="1636619"/>
          </a:xfrm>
          <a:prstGeom prst="rect">
            <a:avLst/>
          </a:prstGeom>
          <a:noFill/>
          <a:ln w="9525">
            <a:noFill/>
            <a:miter lim="800000"/>
            <a:headEnd/>
            <a:tailEnd/>
          </a:ln>
        </p:spPr>
      </p:pic>
      <p:sp>
        <p:nvSpPr>
          <p:cNvPr id="2" name="Rectángulo 1"/>
          <p:cNvSpPr/>
          <p:nvPr/>
        </p:nvSpPr>
        <p:spPr>
          <a:xfrm>
            <a:off x="689429" y="1916146"/>
            <a:ext cx="10813142" cy="1384995"/>
          </a:xfrm>
          <a:prstGeom prst="rect">
            <a:avLst/>
          </a:prstGeom>
          <a:solidFill>
            <a:schemeClr val="accent6">
              <a:lumMod val="40000"/>
              <a:lumOff val="60000"/>
            </a:schemeClr>
          </a:solidFill>
        </p:spPr>
        <p:txBody>
          <a:bodyPr wrap="square">
            <a:spAutoFit/>
          </a:bodyPr>
          <a:lstStyle/>
          <a:p>
            <a:pPr algn="ctr"/>
            <a:r>
              <a:rPr lang="es-ES" sz="2800" b="1" dirty="0">
                <a:latin typeface="Times New Roman" panose="02020603050405020304" pitchFamily="18" charset="0"/>
                <a:ea typeface="Calibri" panose="020F0502020204030204" pitchFamily="34" charset="0"/>
              </a:rPr>
              <a:t>“IMPLEMENTACIÓN DE UN PROGRAMA DE SUPLEMENTACIÓN ESTRATÉGICA EN GANADERÍA DE CARNE”.</a:t>
            </a:r>
            <a:endParaRPr lang="es-EC" sz="2800" dirty="0"/>
          </a:p>
        </p:txBody>
      </p:sp>
      <p:sp>
        <p:nvSpPr>
          <p:cNvPr id="3" name="Rectángulo 2"/>
          <p:cNvSpPr/>
          <p:nvPr/>
        </p:nvSpPr>
        <p:spPr>
          <a:xfrm>
            <a:off x="2279891" y="3226999"/>
            <a:ext cx="7632218" cy="1229632"/>
          </a:xfrm>
          <a:prstGeom prst="rect">
            <a:avLst/>
          </a:prstGeom>
        </p:spPr>
        <p:txBody>
          <a:bodyPr wrap="none">
            <a:spAutoFit/>
          </a:bodyPr>
          <a:lstStyle/>
          <a:p>
            <a:pPr marL="457200" indent="-228600" algn="ctr">
              <a:lnSpc>
                <a:spcPct val="200000"/>
              </a:lnSpc>
              <a:spcAft>
                <a:spcPts val="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AUTORES:		SÁNCHEZ ROMERO, FRANKLIN LEONARDO </a:t>
            </a:r>
          </a:p>
          <a:p>
            <a:pPr marL="457200" indent="-228600" algn="ctr">
              <a:lnSpc>
                <a:spcPct val="200000"/>
              </a:lnSpc>
              <a:spcAft>
                <a:spcPts val="0"/>
              </a:spcAft>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s-EC" sz="2000" b="1" dirty="0">
                <a:effectLst/>
                <a:latin typeface="Times New Roman" panose="02020603050405020304" pitchFamily="18" charset="0"/>
                <a:ea typeface="Calibri" panose="020F0502020204030204" pitchFamily="34" charset="0"/>
                <a:cs typeface="Times New Roman" panose="02020603050405020304" pitchFamily="18" charset="0"/>
              </a:rPr>
              <a:t>VIZCARRA LIGER, DANILO ALEXANDRE</a:t>
            </a:r>
          </a:p>
        </p:txBody>
      </p:sp>
      <p:sp>
        <p:nvSpPr>
          <p:cNvPr id="7" name="Rectángulo 6"/>
          <p:cNvSpPr/>
          <p:nvPr/>
        </p:nvSpPr>
        <p:spPr>
          <a:xfrm>
            <a:off x="1919514" y="4659233"/>
            <a:ext cx="8352972" cy="620042"/>
          </a:xfrm>
          <a:prstGeom prst="rect">
            <a:avLst/>
          </a:prstGeom>
        </p:spPr>
        <p:txBody>
          <a:bodyPr wrap="square">
            <a:spAutoFit/>
          </a:bodyPr>
          <a:lstStyle/>
          <a:p>
            <a:pPr algn="ctr">
              <a:lnSpc>
                <a:spcPct val="200000"/>
              </a:lnSpc>
              <a:spcAft>
                <a:spcPts val="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DIRECTOR:             ING. JORGE OMAR LUCERO BORJA </a:t>
            </a:r>
            <a:r>
              <a:rPr lang="es-ES" sz="2000" b="1" dirty="0" err="1">
                <a:latin typeface="Times New Roman" panose="02020603050405020304" pitchFamily="18" charset="0"/>
                <a:ea typeface="Calibri" panose="020F0502020204030204" pitchFamily="34" charset="0"/>
                <a:cs typeface="Times New Roman" panose="02020603050405020304" pitchFamily="18" charset="0"/>
              </a:rPr>
              <a:t>Mgs</a:t>
            </a:r>
            <a:r>
              <a:rPr lang="es-ES" sz="2000" b="1" dirty="0">
                <a:latin typeface="Times New Roman" panose="02020603050405020304" pitchFamily="18"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3048000" y="5481877"/>
            <a:ext cx="6096000" cy="1121269"/>
          </a:xfrm>
          <a:prstGeom prst="rect">
            <a:avLst/>
          </a:prstGeom>
        </p:spPr>
        <p:txBody>
          <a:bodyPr>
            <a:spAutoFit/>
          </a:bodyPr>
          <a:lstStyle/>
          <a:p>
            <a:pPr marL="457200" indent="-228600" algn="ctr">
              <a:lnSpc>
                <a:spcPct val="200000"/>
              </a:lnSpc>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SANTO DOMINGO </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marL="457200" indent="-228600" algn="ctr">
              <a:lnSpc>
                <a:spcPct val="200000"/>
              </a:lnSpc>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2021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4397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52791" y="23851"/>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VARIABLES DE ESTUDIO</a:t>
            </a:r>
          </a:p>
        </p:txBody>
      </p:sp>
      <p:cxnSp>
        <p:nvCxnSpPr>
          <p:cNvPr id="5" name="Conector recto 4"/>
          <p:cNvCxnSpPr/>
          <p:nvPr/>
        </p:nvCxnSpPr>
        <p:spPr>
          <a:xfrm>
            <a:off x="536916" y="574351"/>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ángulo redondeado 5"/>
          <p:cNvSpPr/>
          <p:nvPr/>
        </p:nvSpPr>
        <p:spPr>
          <a:xfrm>
            <a:off x="509955" y="773726"/>
            <a:ext cx="1582616" cy="501161"/>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Peso vivo</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3141789" y="773726"/>
            <a:ext cx="1582616" cy="678730"/>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Ganancia de peso diaria</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5588979" y="773726"/>
            <a:ext cx="1582616" cy="707129"/>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Condición corporal</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9" name="Rectángulo redondeado 8"/>
          <p:cNvSpPr/>
          <p:nvPr/>
        </p:nvSpPr>
        <p:spPr>
          <a:xfrm>
            <a:off x="7937994" y="773726"/>
            <a:ext cx="1582616" cy="707129"/>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Conversión alimenticia</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10" name="Rectángulo redondeado 9"/>
          <p:cNvSpPr/>
          <p:nvPr/>
        </p:nvSpPr>
        <p:spPr>
          <a:xfrm>
            <a:off x="10043749" y="773726"/>
            <a:ext cx="1582616" cy="501161"/>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Consumo de materia seca</a:t>
            </a:r>
            <a:endParaRPr lang="es-419" b="1" dirty="0">
              <a:solidFill>
                <a:schemeClr val="tx1"/>
              </a:solidFill>
              <a:latin typeface="Times New Roman" panose="02020603050405020304" pitchFamily="18" charset="0"/>
              <a:cs typeface="Times New Roman" panose="02020603050405020304" pitchFamily="18" charset="0"/>
            </a:endParaRPr>
          </a:p>
        </p:txBody>
      </p:sp>
      <p:cxnSp>
        <p:nvCxnSpPr>
          <p:cNvPr id="15" name="Conector angular 14"/>
          <p:cNvCxnSpPr>
            <a:stCxn id="6" idx="3"/>
          </p:cNvCxnSpPr>
          <p:nvPr/>
        </p:nvCxnSpPr>
        <p:spPr>
          <a:xfrm>
            <a:off x="2092571" y="1024307"/>
            <a:ext cx="128976" cy="802913"/>
          </a:xfrm>
          <a:prstGeom prst="bentConnector3">
            <a:avLst>
              <a:gd name="adj1" fmla="val 27724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r 20"/>
          <p:cNvCxnSpPr/>
          <p:nvPr/>
        </p:nvCxnSpPr>
        <p:spPr>
          <a:xfrm>
            <a:off x="7173587" y="1057264"/>
            <a:ext cx="128976" cy="802913"/>
          </a:xfrm>
          <a:prstGeom prst="bentConnector3">
            <a:avLst>
              <a:gd name="adj1" fmla="val 27724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p:cNvCxnSpPr/>
          <p:nvPr/>
        </p:nvCxnSpPr>
        <p:spPr>
          <a:xfrm>
            <a:off x="11647899" y="1057262"/>
            <a:ext cx="128976" cy="802913"/>
          </a:xfrm>
          <a:prstGeom prst="bentConnector3">
            <a:avLst>
              <a:gd name="adj1" fmla="val 277242"/>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Flecha abajo 35"/>
          <p:cNvSpPr/>
          <p:nvPr/>
        </p:nvSpPr>
        <p:spPr>
          <a:xfrm>
            <a:off x="1109435" y="2740753"/>
            <a:ext cx="372208" cy="318847"/>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1" name="Flecha abajo 70"/>
          <p:cNvSpPr/>
          <p:nvPr/>
        </p:nvSpPr>
        <p:spPr>
          <a:xfrm>
            <a:off x="8551152" y="1627100"/>
            <a:ext cx="434005" cy="707129"/>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4" name="Flecha abajo 73"/>
          <p:cNvSpPr/>
          <p:nvPr/>
        </p:nvSpPr>
        <p:spPr>
          <a:xfrm>
            <a:off x="3798440" y="1737596"/>
            <a:ext cx="346950" cy="546753"/>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5" name="Rectángulo 84"/>
          <p:cNvSpPr/>
          <p:nvPr/>
        </p:nvSpPr>
        <p:spPr>
          <a:xfrm>
            <a:off x="375256" y="1676818"/>
            <a:ext cx="1840568" cy="952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Método </a:t>
            </a:r>
            <a:r>
              <a:rPr lang="pt-BR" dirty="0" err="1">
                <a:latin typeface="Times New Roman" panose="02020603050405020304" pitchFamily="18" charset="0"/>
                <a:cs typeface="Times New Roman" panose="02020603050405020304" pitchFamily="18" charset="0"/>
              </a:rPr>
              <a:t>Quelet</a:t>
            </a:r>
            <a:r>
              <a:rPr lang="pt-BR" dirty="0">
                <a:latin typeface="Times New Roman" panose="02020603050405020304" pitchFamily="18" charset="0"/>
                <a:cs typeface="Times New Roman" panose="02020603050405020304" pitchFamily="18" charset="0"/>
              </a:rPr>
              <a:t> y báscula a </a:t>
            </a:r>
            <a:r>
              <a:rPr lang="pt-BR" dirty="0" err="1">
                <a:latin typeface="Times New Roman" panose="02020603050405020304" pitchFamily="18" charset="0"/>
                <a:cs typeface="Times New Roman" panose="02020603050405020304" pitchFamily="18" charset="0"/>
              </a:rPr>
              <a:t>los</a:t>
            </a:r>
            <a:r>
              <a:rPr lang="pt-BR" dirty="0">
                <a:latin typeface="Times New Roman" panose="02020603050405020304" pitchFamily="18" charset="0"/>
                <a:cs typeface="Times New Roman" panose="02020603050405020304" pitchFamily="18" charset="0"/>
              </a:rPr>
              <a:t> 75 </a:t>
            </a:r>
            <a:r>
              <a:rPr lang="pt-BR" dirty="0" err="1">
                <a:latin typeface="Times New Roman" panose="02020603050405020304" pitchFamily="18" charset="0"/>
                <a:cs typeface="Times New Roman" panose="02020603050405020304" pitchFamily="18" charset="0"/>
              </a:rPr>
              <a:t>días</a:t>
            </a:r>
            <a:endParaRPr lang="pt-BR"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5" name="CuadroTexto 44">
                <a:extLst>
                  <a:ext uri="{FF2B5EF4-FFF2-40B4-BE49-F238E27FC236}">
                    <a16:creationId xmlns:a16="http://schemas.microsoft.com/office/drawing/2014/main" id="{BDF9B2CA-B4CE-4AE0-95E6-DE51D09EA1C8}"/>
                  </a:ext>
                </a:extLst>
              </p:cNvPr>
              <p:cNvSpPr txBox="1"/>
              <p:nvPr/>
            </p:nvSpPr>
            <p:spPr>
              <a:xfrm>
                <a:off x="-52281" y="5879479"/>
                <a:ext cx="269564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𝑃𝑣</m:t>
                      </m:r>
                      <m:r>
                        <a:rPr lang="es-ES" i="0">
                          <a:latin typeface="Cambria Math" panose="02040503050406030204" pitchFamily="18" charset="0"/>
                        </a:rPr>
                        <m:t>= </m:t>
                      </m:r>
                      <m:sSup>
                        <m:sSupPr>
                          <m:ctrlPr>
                            <a:rPr lang="es-ES" i="1">
                              <a:solidFill>
                                <a:srgbClr val="836967"/>
                              </a:solidFill>
                              <a:latin typeface="Cambria Math" panose="02040503050406030204" pitchFamily="18" charset="0"/>
                            </a:rPr>
                          </m:ctrlPr>
                        </m:sSupPr>
                        <m:e>
                          <m:d>
                            <m:dPr>
                              <m:ctrlPr>
                                <a:rPr lang="es-ES" i="1">
                                  <a:latin typeface="Cambria Math" panose="02040503050406030204" pitchFamily="18" charset="0"/>
                                </a:rPr>
                              </m:ctrlPr>
                            </m:dPr>
                            <m:e>
                              <m:r>
                                <a:rPr lang="es-ES" i="1">
                                  <a:latin typeface="Cambria Math" panose="02040503050406030204" pitchFamily="18" charset="0"/>
                                </a:rPr>
                                <m:t>𝑃𝑡</m:t>
                              </m:r>
                            </m:e>
                          </m:d>
                        </m:e>
                        <m:sup>
                          <m:r>
                            <a:rPr lang="es-ES" i="0">
                              <a:latin typeface="Cambria Math" panose="02040503050406030204" pitchFamily="18" charset="0"/>
                            </a:rPr>
                            <m:t>2</m:t>
                          </m:r>
                        </m:sup>
                      </m:sSup>
                      <m:r>
                        <a:rPr lang="es-ES" i="1">
                          <a:latin typeface="Cambria Math" panose="02040503050406030204" pitchFamily="18" charset="0"/>
                        </a:rPr>
                        <m:t>𝑥</m:t>
                      </m:r>
                      <m:r>
                        <a:rPr lang="es-ES" i="0">
                          <a:latin typeface="Cambria Math" panose="02040503050406030204" pitchFamily="18" charset="0"/>
                        </a:rPr>
                        <m:t> </m:t>
                      </m:r>
                      <m:r>
                        <a:rPr lang="es-ES" i="1">
                          <a:latin typeface="Cambria Math" panose="02040503050406030204" pitchFamily="18" charset="0"/>
                        </a:rPr>
                        <m:t>𝐿𝑐</m:t>
                      </m:r>
                      <m:r>
                        <a:rPr lang="es-ES" i="0">
                          <a:latin typeface="Cambria Math" panose="02040503050406030204" pitchFamily="18" charset="0"/>
                        </a:rPr>
                        <m:t> </m:t>
                      </m:r>
                      <m:r>
                        <a:rPr lang="es-ES" i="1">
                          <a:latin typeface="Cambria Math" panose="02040503050406030204" pitchFamily="18" charset="0"/>
                        </a:rPr>
                        <m:t>𝑥</m:t>
                      </m:r>
                      <m:r>
                        <a:rPr lang="es-ES" i="0">
                          <a:latin typeface="Cambria Math" panose="02040503050406030204" pitchFamily="18" charset="0"/>
                        </a:rPr>
                        <m:t> </m:t>
                      </m:r>
                      <m:r>
                        <a:rPr lang="es-ES" i="1">
                          <a:latin typeface="Cambria Math" panose="02040503050406030204" pitchFamily="18" charset="0"/>
                        </a:rPr>
                        <m:t>𝐶</m:t>
                      </m:r>
                    </m:oMath>
                  </m:oMathPara>
                </a14:m>
                <a:endParaRPr lang="es-ES" dirty="0"/>
              </a:p>
            </p:txBody>
          </p:sp>
        </mc:Choice>
        <mc:Fallback xmlns="">
          <p:sp>
            <p:nvSpPr>
              <p:cNvPr id="45" name="CuadroTexto 44">
                <a:extLst>
                  <a:ext uri="{FF2B5EF4-FFF2-40B4-BE49-F238E27FC236}">
                    <a16:creationId xmlns:a16="http://schemas.microsoft.com/office/drawing/2014/main" id="{BDF9B2CA-B4CE-4AE0-95E6-DE51D09EA1C8}"/>
                  </a:ext>
                </a:extLst>
              </p:cNvPr>
              <p:cNvSpPr txBox="1">
                <a:spLocks noRot="1" noChangeAspect="1" noMove="1" noResize="1" noEditPoints="1" noAdjustHandles="1" noChangeArrowheads="1" noChangeShapeType="1" noTextEdit="1"/>
              </p:cNvSpPr>
              <p:nvPr/>
            </p:nvSpPr>
            <p:spPr>
              <a:xfrm>
                <a:off x="-52281" y="5879479"/>
                <a:ext cx="2695641" cy="369332"/>
              </a:xfrm>
              <a:prstGeom prst="rect">
                <a:avLst/>
              </a:prstGeom>
              <a:blipFill>
                <a:blip r:embed="rId2"/>
                <a:stretch>
                  <a:fillRect/>
                </a:stretch>
              </a:blipFill>
            </p:spPr>
            <p:txBody>
              <a:bodyPr/>
              <a:lstStyle/>
              <a:p>
                <a:r>
                  <a:rPr lang="es-ES">
                    <a:noFill/>
                  </a:rPr>
                  <a:t> </a:t>
                </a:r>
              </a:p>
            </p:txBody>
          </p:sp>
        </mc:Fallback>
      </mc:AlternateContent>
      <p:sp>
        <p:nvSpPr>
          <p:cNvPr id="49" name="Flecha abajo 70">
            <a:extLst>
              <a:ext uri="{FF2B5EF4-FFF2-40B4-BE49-F238E27FC236}">
                <a16:creationId xmlns:a16="http://schemas.microsoft.com/office/drawing/2014/main" id="{6FC676F8-1A9C-4AA8-B3CB-BEEB02F9E9E5}"/>
              </a:ext>
            </a:extLst>
          </p:cNvPr>
          <p:cNvSpPr/>
          <p:nvPr/>
        </p:nvSpPr>
        <p:spPr>
          <a:xfrm>
            <a:off x="1109435" y="5408964"/>
            <a:ext cx="372208" cy="318847"/>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1" name="Imagen 10">
            <a:extLst>
              <a:ext uri="{FF2B5EF4-FFF2-40B4-BE49-F238E27FC236}">
                <a16:creationId xmlns:a16="http://schemas.microsoft.com/office/drawing/2014/main" id="{72085EEE-CF56-4DD2-8D97-3CD540D92006}"/>
              </a:ext>
            </a:extLst>
          </p:cNvPr>
          <p:cNvPicPr>
            <a:picLocks noChangeAspect="1"/>
          </p:cNvPicPr>
          <p:nvPr/>
        </p:nvPicPr>
        <p:blipFill>
          <a:blip r:embed="rId3"/>
          <a:stretch>
            <a:fillRect/>
          </a:stretch>
        </p:blipFill>
        <p:spPr>
          <a:xfrm>
            <a:off x="494091" y="3151716"/>
            <a:ext cx="1616079" cy="2154772"/>
          </a:xfrm>
          <a:prstGeom prst="rect">
            <a:avLst/>
          </a:prstGeom>
        </p:spPr>
      </p:pic>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347136A1-93B2-4E12-8C7D-CD3B40A868A8}"/>
                  </a:ext>
                </a:extLst>
              </p:cNvPr>
              <p:cNvSpPr txBox="1"/>
              <p:nvPr/>
            </p:nvSpPr>
            <p:spPr>
              <a:xfrm>
                <a:off x="2603954" y="2387999"/>
                <a:ext cx="2735922" cy="4817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200" i="1" smtClean="0">
                          <a:latin typeface="Cambria Math" panose="02040503050406030204" pitchFamily="18" charset="0"/>
                        </a:rPr>
                        <m:t>𝐺𝐷𝑃</m:t>
                      </m:r>
                      <m:r>
                        <a:rPr lang="es-ES" sz="1200" i="0">
                          <a:latin typeface="Cambria Math" panose="02040503050406030204" pitchFamily="18" charset="0"/>
                        </a:rPr>
                        <m:t>=</m:t>
                      </m:r>
                      <m:f>
                        <m:fPr>
                          <m:ctrlPr>
                            <a:rPr lang="es-ES" sz="1200" i="1">
                              <a:solidFill>
                                <a:srgbClr val="836967"/>
                              </a:solidFill>
                              <a:latin typeface="Cambria Math" panose="02040503050406030204" pitchFamily="18" charset="0"/>
                            </a:rPr>
                          </m:ctrlPr>
                        </m:fPr>
                        <m:num>
                          <m:r>
                            <a:rPr lang="es-ES" sz="1200" i="1">
                              <a:latin typeface="Cambria Math" panose="02040503050406030204" pitchFamily="18" charset="0"/>
                            </a:rPr>
                            <m:t>𝐺𝑎𝑛𝑎𝑛𝑐𝑖𝑎</m:t>
                          </m:r>
                          <m:r>
                            <a:rPr lang="es-ES" sz="1200" i="0">
                              <a:latin typeface="Cambria Math" panose="02040503050406030204" pitchFamily="18" charset="0"/>
                            </a:rPr>
                            <m:t> </m:t>
                          </m:r>
                          <m:r>
                            <a:rPr lang="es-ES" sz="1200" i="1">
                              <a:latin typeface="Cambria Math" panose="02040503050406030204" pitchFamily="18" charset="0"/>
                            </a:rPr>
                            <m:t>𝑑𝑒</m:t>
                          </m:r>
                          <m:r>
                            <a:rPr lang="es-ES" sz="1200" i="0">
                              <a:latin typeface="Cambria Math" panose="02040503050406030204" pitchFamily="18" charset="0"/>
                            </a:rPr>
                            <m:t> </m:t>
                          </m:r>
                          <m:r>
                            <a:rPr lang="es-ES" sz="1200" i="1">
                              <a:latin typeface="Cambria Math" panose="02040503050406030204" pitchFamily="18" charset="0"/>
                            </a:rPr>
                            <m:t>𝑝𝑒𝑠𝑜</m:t>
                          </m:r>
                          <m:r>
                            <a:rPr lang="es-ES" sz="1200" i="0">
                              <a:latin typeface="Cambria Math" panose="02040503050406030204" pitchFamily="18" charset="0"/>
                            </a:rPr>
                            <m:t> </m:t>
                          </m:r>
                          <m:r>
                            <a:rPr lang="es-ES" sz="1200" i="1">
                              <a:latin typeface="Cambria Math" panose="02040503050406030204" pitchFamily="18" charset="0"/>
                            </a:rPr>
                            <m:t>𝑡𝑜𝑡𝑎𝑙</m:t>
                          </m:r>
                          <m:r>
                            <a:rPr lang="es-ES" sz="1200" i="0">
                              <a:latin typeface="Cambria Math" panose="02040503050406030204" pitchFamily="18" charset="0"/>
                            </a:rPr>
                            <m:t> </m:t>
                          </m:r>
                          <m:d>
                            <m:dPr>
                              <m:ctrlPr>
                                <a:rPr lang="es-ES" sz="1200" i="1">
                                  <a:latin typeface="Cambria Math" panose="02040503050406030204" pitchFamily="18" charset="0"/>
                                </a:rPr>
                              </m:ctrlPr>
                            </m:dPr>
                            <m:e>
                              <m:r>
                                <a:rPr lang="es-ES" sz="1200" i="1">
                                  <a:latin typeface="Cambria Math" panose="02040503050406030204" pitchFamily="18" charset="0"/>
                                </a:rPr>
                                <m:t>𝐾𝑔</m:t>
                              </m:r>
                            </m:e>
                          </m:d>
                        </m:num>
                        <m:den>
                          <m:r>
                            <a:rPr lang="es-ES" sz="1200" i="1">
                              <a:latin typeface="Cambria Math" panose="02040503050406030204" pitchFamily="18" charset="0"/>
                            </a:rPr>
                            <m:t>𝐷𝑖𝑎𝑠</m:t>
                          </m:r>
                          <m:r>
                            <a:rPr lang="es-ES" sz="1200" i="0">
                              <a:latin typeface="Cambria Math" panose="02040503050406030204" pitchFamily="18" charset="0"/>
                            </a:rPr>
                            <m:t> </m:t>
                          </m:r>
                          <m:r>
                            <a:rPr lang="es-ES" sz="1200" i="1">
                              <a:latin typeface="Cambria Math" panose="02040503050406030204" pitchFamily="18" charset="0"/>
                            </a:rPr>
                            <m:t>𝑑𝑒</m:t>
                          </m:r>
                          <m:r>
                            <a:rPr lang="es-ES" sz="1200" i="0">
                              <a:latin typeface="Cambria Math" panose="02040503050406030204" pitchFamily="18" charset="0"/>
                            </a:rPr>
                            <m:t> </m:t>
                          </m:r>
                          <m:r>
                            <a:rPr lang="es-ES" sz="1200" i="1">
                              <a:latin typeface="Cambria Math" panose="02040503050406030204" pitchFamily="18" charset="0"/>
                            </a:rPr>
                            <m:t>𝑠𝑢𝑝𝑙𝑒𝑚𝑒𝑛𝑡𝑎𝑐𝑖𝑜𝑛</m:t>
                          </m:r>
                        </m:den>
                      </m:f>
                    </m:oMath>
                  </m:oMathPara>
                </a14:m>
                <a:endParaRPr lang="es-ES" sz="1200" dirty="0"/>
              </a:p>
            </p:txBody>
          </p:sp>
        </mc:Choice>
        <mc:Fallback xmlns="">
          <p:sp>
            <p:nvSpPr>
              <p:cNvPr id="51" name="CuadroTexto 50">
                <a:extLst>
                  <a:ext uri="{FF2B5EF4-FFF2-40B4-BE49-F238E27FC236}">
                    <a16:creationId xmlns:a16="http://schemas.microsoft.com/office/drawing/2014/main" id="{347136A1-93B2-4E12-8C7D-CD3B40A868A8}"/>
                  </a:ext>
                </a:extLst>
              </p:cNvPr>
              <p:cNvSpPr txBox="1">
                <a:spLocks noRot="1" noChangeAspect="1" noMove="1" noResize="1" noEditPoints="1" noAdjustHandles="1" noChangeArrowheads="1" noChangeShapeType="1" noTextEdit="1"/>
              </p:cNvSpPr>
              <p:nvPr/>
            </p:nvSpPr>
            <p:spPr>
              <a:xfrm>
                <a:off x="2603954" y="2387999"/>
                <a:ext cx="2735922" cy="481799"/>
              </a:xfrm>
              <a:prstGeom prst="rect">
                <a:avLst/>
              </a:prstGeom>
              <a:blipFill>
                <a:blip r:embed="rId4"/>
                <a:stretch>
                  <a:fillRect b="-3797"/>
                </a:stretch>
              </a:blipFill>
            </p:spPr>
            <p:txBody>
              <a:bodyPr/>
              <a:lstStyle/>
              <a:p>
                <a:r>
                  <a:rPr lang="es-ES">
                    <a:noFill/>
                  </a:rPr>
                  <a:t> </a:t>
                </a:r>
              </a:p>
            </p:txBody>
          </p:sp>
        </mc:Fallback>
      </mc:AlternateContent>
      <p:sp>
        <p:nvSpPr>
          <p:cNvPr id="53" name="Flecha abajo 73">
            <a:extLst>
              <a:ext uri="{FF2B5EF4-FFF2-40B4-BE49-F238E27FC236}">
                <a16:creationId xmlns:a16="http://schemas.microsoft.com/office/drawing/2014/main" id="{521D44B7-1EE6-40C2-A59F-5FC162E3433B}"/>
              </a:ext>
            </a:extLst>
          </p:cNvPr>
          <p:cNvSpPr/>
          <p:nvPr/>
        </p:nvSpPr>
        <p:spPr>
          <a:xfrm>
            <a:off x="3798440" y="3038255"/>
            <a:ext cx="346950" cy="546753"/>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mc:AlternateContent xmlns:mc="http://schemas.openxmlformats.org/markup-compatibility/2006" xmlns:a14="http://schemas.microsoft.com/office/drawing/2010/main">
        <mc:Choice Requires="a14">
          <p:sp>
            <p:nvSpPr>
              <p:cNvPr id="54" name="CuadroTexto 53">
                <a:extLst>
                  <a:ext uri="{FF2B5EF4-FFF2-40B4-BE49-F238E27FC236}">
                    <a16:creationId xmlns:a16="http://schemas.microsoft.com/office/drawing/2014/main" id="{4D06EFF5-F164-436E-9968-FB7B97B8AE74}"/>
                  </a:ext>
                </a:extLst>
              </p:cNvPr>
              <p:cNvSpPr txBox="1"/>
              <p:nvPr/>
            </p:nvSpPr>
            <p:spPr>
              <a:xfrm>
                <a:off x="2555272" y="3808217"/>
                <a:ext cx="290036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400" i="1" smtClean="0">
                          <a:latin typeface="Cambria Math" panose="02040503050406030204" pitchFamily="18" charset="0"/>
                        </a:rPr>
                        <m:t>𝐺𝑃</m:t>
                      </m:r>
                      <m:r>
                        <a:rPr lang="es-ES" sz="1400" i="0">
                          <a:latin typeface="Cambria Math" panose="02040503050406030204" pitchFamily="18" charset="0"/>
                        </a:rPr>
                        <m:t>=</m:t>
                      </m:r>
                      <m:r>
                        <a:rPr lang="es-ES" sz="1400" i="1">
                          <a:latin typeface="Cambria Math" panose="02040503050406030204" pitchFamily="18" charset="0"/>
                        </a:rPr>
                        <m:t>𝑃𝑒𝑠𝑜</m:t>
                      </m:r>
                      <m:r>
                        <a:rPr lang="es-ES" sz="1400" i="0">
                          <a:latin typeface="Cambria Math" panose="02040503050406030204" pitchFamily="18" charset="0"/>
                        </a:rPr>
                        <m:t> </m:t>
                      </m:r>
                      <m:r>
                        <a:rPr lang="es-ES" sz="1400" i="1">
                          <a:latin typeface="Cambria Math" panose="02040503050406030204" pitchFamily="18" charset="0"/>
                        </a:rPr>
                        <m:t>𝑓𝑖𝑛𝑎𝑙</m:t>
                      </m:r>
                      <m:r>
                        <a:rPr lang="es-ES" sz="1400" i="0">
                          <a:latin typeface="Cambria Math" panose="02040503050406030204" pitchFamily="18" charset="0"/>
                        </a:rPr>
                        <m:t>−</m:t>
                      </m:r>
                      <m:r>
                        <a:rPr lang="es-ES" sz="1400" i="1">
                          <a:latin typeface="Cambria Math" panose="02040503050406030204" pitchFamily="18" charset="0"/>
                        </a:rPr>
                        <m:t>𝑃𝑒𝑠𝑜</m:t>
                      </m:r>
                      <m:r>
                        <a:rPr lang="es-ES" sz="1400" i="0">
                          <a:latin typeface="Cambria Math" panose="02040503050406030204" pitchFamily="18" charset="0"/>
                        </a:rPr>
                        <m:t> </m:t>
                      </m:r>
                      <m:r>
                        <a:rPr lang="es-ES" sz="1400" i="1">
                          <a:latin typeface="Cambria Math" panose="02040503050406030204" pitchFamily="18" charset="0"/>
                        </a:rPr>
                        <m:t>𝑖𝑛𝑖𝑐𝑖𝑎𝑙</m:t>
                      </m:r>
                    </m:oMath>
                  </m:oMathPara>
                </a14:m>
                <a:endParaRPr lang="es-ES" sz="1400" dirty="0"/>
              </a:p>
            </p:txBody>
          </p:sp>
        </mc:Choice>
        <mc:Fallback xmlns="">
          <p:sp>
            <p:nvSpPr>
              <p:cNvPr id="54" name="CuadroTexto 53">
                <a:extLst>
                  <a:ext uri="{FF2B5EF4-FFF2-40B4-BE49-F238E27FC236}">
                    <a16:creationId xmlns:a16="http://schemas.microsoft.com/office/drawing/2014/main" id="{4D06EFF5-F164-436E-9968-FB7B97B8AE74}"/>
                  </a:ext>
                </a:extLst>
              </p:cNvPr>
              <p:cNvSpPr txBox="1">
                <a:spLocks noRot="1" noChangeAspect="1" noMove="1" noResize="1" noEditPoints="1" noAdjustHandles="1" noChangeArrowheads="1" noChangeShapeType="1" noTextEdit="1"/>
              </p:cNvSpPr>
              <p:nvPr/>
            </p:nvSpPr>
            <p:spPr>
              <a:xfrm>
                <a:off x="2555272" y="3808217"/>
                <a:ext cx="2900362" cy="307777"/>
              </a:xfrm>
              <a:prstGeom prst="rect">
                <a:avLst/>
              </a:prstGeom>
              <a:blipFill>
                <a:blip r:embed="rId5"/>
                <a:stretch>
                  <a:fillRect b="-8000"/>
                </a:stretch>
              </a:blipFill>
            </p:spPr>
            <p:txBody>
              <a:bodyPr/>
              <a:lstStyle/>
              <a:p>
                <a:r>
                  <a:rPr lang="es-ES">
                    <a:noFill/>
                  </a:rPr>
                  <a:t> </a:t>
                </a:r>
              </a:p>
            </p:txBody>
          </p:sp>
        </mc:Fallback>
      </mc:AlternateContent>
      <p:sp>
        <p:nvSpPr>
          <p:cNvPr id="55" name="Rectángulo 54">
            <a:extLst>
              <a:ext uri="{FF2B5EF4-FFF2-40B4-BE49-F238E27FC236}">
                <a16:creationId xmlns:a16="http://schemas.microsoft.com/office/drawing/2014/main" id="{11DFC938-6FE2-48A1-AEA5-DEB89719B051}"/>
              </a:ext>
            </a:extLst>
          </p:cNvPr>
          <p:cNvSpPr/>
          <p:nvPr/>
        </p:nvSpPr>
        <p:spPr>
          <a:xfrm>
            <a:off x="5508097" y="1749373"/>
            <a:ext cx="1744379" cy="952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Escala de 1 a 5</a:t>
            </a:r>
          </a:p>
        </p:txBody>
      </p:sp>
      <p:pic>
        <p:nvPicPr>
          <p:cNvPr id="14" name="Imagen 13">
            <a:extLst>
              <a:ext uri="{FF2B5EF4-FFF2-40B4-BE49-F238E27FC236}">
                <a16:creationId xmlns:a16="http://schemas.microsoft.com/office/drawing/2014/main" id="{39A40249-4B26-4828-920B-C8FC79ED3CDE}"/>
              </a:ext>
            </a:extLst>
          </p:cNvPr>
          <p:cNvPicPr>
            <a:picLocks noChangeAspect="1"/>
          </p:cNvPicPr>
          <p:nvPr/>
        </p:nvPicPr>
        <p:blipFill>
          <a:blip r:embed="rId6"/>
          <a:stretch>
            <a:fillRect/>
          </a:stretch>
        </p:blipFill>
        <p:spPr>
          <a:xfrm>
            <a:off x="3097640" y="4229101"/>
            <a:ext cx="1815626" cy="2420835"/>
          </a:xfrm>
          <a:prstGeom prst="rect">
            <a:avLst/>
          </a:prstGeom>
        </p:spPr>
      </p:pic>
      <p:pic>
        <p:nvPicPr>
          <p:cNvPr id="16" name="Imagen 15">
            <a:extLst>
              <a:ext uri="{FF2B5EF4-FFF2-40B4-BE49-F238E27FC236}">
                <a16:creationId xmlns:a16="http://schemas.microsoft.com/office/drawing/2014/main" id="{0216AA26-0540-49F0-AFEA-3403E00983C6}"/>
              </a:ext>
            </a:extLst>
          </p:cNvPr>
          <p:cNvPicPr>
            <a:picLocks noChangeAspect="1"/>
          </p:cNvPicPr>
          <p:nvPr/>
        </p:nvPicPr>
        <p:blipFill>
          <a:blip r:embed="rId7"/>
          <a:stretch>
            <a:fillRect/>
          </a:stretch>
        </p:blipFill>
        <p:spPr>
          <a:xfrm>
            <a:off x="5339876" y="3587644"/>
            <a:ext cx="2166938" cy="2870306"/>
          </a:xfrm>
          <a:prstGeom prst="rect">
            <a:avLst/>
          </a:prstGeom>
        </p:spPr>
      </p:pic>
      <p:sp>
        <p:nvSpPr>
          <p:cNvPr id="56" name="Flecha abajo 73">
            <a:extLst>
              <a:ext uri="{FF2B5EF4-FFF2-40B4-BE49-F238E27FC236}">
                <a16:creationId xmlns:a16="http://schemas.microsoft.com/office/drawing/2014/main" id="{30F3AF81-7975-4BD6-8333-8BB19C8109FE}"/>
              </a:ext>
            </a:extLst>
          </p:cNvPr>
          <p:cNvSpPr/>
          <p:nvPr/>
        </p:nvSpPr>
        <p:spPr>
          <a:xfrm>
            <a:off x="6195487" y="2822426"/>
            <a:ext cx="372208" cy="684832"/>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mc:AlternateContent xmlns:mc="http://schemas.openxmlformats.org/markup-compatibility/2006" xmlns:a14="http://schemas.microsoft.com/office/drawing/2010/main">
        <mc:Choice Requires="a14">
          <p:sp>
            <p:nvSpPr>
              <p:cNvPr id="58" name="CuadroTexto 57">
                <a:extLst>
                  <a:ext uri="{FF2B5EF4-FFF2-40B4-BE49-F238E27FC236}">
                    <a16:creationId xmlns:a16="http://schemas.microsoft.com/office/drawing/2014/main" id="{1180F47B-8F00-4108-BD14-6FEE4B3B5208}"/>
                  </a:ext>
                </a:extLst>
              </p:cNvPr>
              <p:cNvSpPr txBox="1"/>
              <p:nvPr/>
            </p:nvSpPr>
            <p:spPr>
              <a:xfrm>
                <a:off x="7171595" y="2713551"/>
                <a:ext cx="3062287" cy="5391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400" i="1" smtClean="0">
                          <a:latin typeface="Cambria Math" panose="02040503050406030204" pitchFamily="18" charset="0"/>
                        </a:rPr>
                        <m:t>𝐶𝐴</m:t>
                      </m:r>
                      <m:r>
                        <a:rPr lang="es-ES" sz="1400" i="0">
                          <a:latin typeface="Cambria Math" panose="02040503050406030204" pitchFamily="18" charset="0"/>
                        </a:rPr>
                        <m:t>=</m:t>
                      </m:r>
                      <m:f>
                        <m:fPr>
                          <m:ctrlPr>
                            <a:rPr lang="es-ES" sz="1400" i="1">
                              <a:solidFill>
                                <a:srgbClr val="836967"/>
                              </a:solidFill>
                              <a:latin typeface="Cambria Math" panose="02040503050406030204" pitchFamily="18" charset="0"/>
                            </a:rPr>
                          </m:ctrlPr>
                        </m:fPr>
                        <m:num>
                          <m:r>
                            <a:rPr lang="es-ES" sz="1400" b="0" i="1" smtClean="0">
                              <a:latin typeface="Cambria Math" panose="02040503050406030204" pitchFamily="18" charset="0"/>
                            </a:rPr>
                            <m:t>𝐴</m:t>
                          </m:r>
                          <m:r>
                            <a:rPr lang="es-ES" sz="1400" i="1">
                              <a:latin typeface="Cambria Math" panose="02040503050406030204" pitchFamily="18" charset="0"/>
                            </a:rPr>
                            <m:t>𝑙𝑖𝑚𝑒𝑛𝑡𝑜</m:t>
                          </m:r>
                          <m:r>
                            <a:rPr lang="es-ES" sz="1400" i="0">
                              <a:latin typeface="Cambria Math" panose="02040503050406030204" pitchFamily="18" charset="0"/>
                            </a:rPr>
                            <m:t> </m:t>
                          </m:r>
                          <m:r>
                            <a:rPr lang="es-ES" sz="1400" i="1">
                              <a:latin typeface="Cambria Math" panose="02040503050406030204" pitchFamily="18" charset="0"/>
                            </a:rPr>
                            <m:t>𝑠𝑢𝑚𝑖𝑛𝑖𝑠𝑡𝑟𝑎𝑑𝑜</m:t>
                          </m:r>
                          <m:r>
                            <a:rPr lang="es-ES" sz="1400" i="0">
                              <a:latin typeface="Cambria Math" panose="02040503050406030204" pitchFamily="18" charset="0"/>
                            </a:rPr>
                            <m:t> </m:t>
                          </m:r>
                          <m:r>
                            <a:rPr lang="es-ES" sz="1400" b="0" i="1" smtClean="0">
                              <a:latin typeface="Cambria Math" panose="02040503050406030204" pitchFamily="18" charset="0"/>
                            </a:rPr>
                            <m:t>(</m:t>
                          </m:r>
                          <m:r>
                            <a:rPr lang="es-ES" sz="1400" b="0" i="1" smtClean="0">
                              <a:latin typeface="Cambria Math" panose="02040503050406030204" pitchFamily="18" charset="0"/>
                            </a:rPr>
                            <m:t>𝐾𝑔</m:t>
                          </m:r>
                          <m:r>
                            <a:rPr lang="es-ES" sz="1400" b="0" i="1" smtClean="0">
                              <a:latin typeface="Cambria Math" panose="02040503050406030204" pitchFamily="18" charset="0"/>
                            </a:rPr>
                            <m:t>)</m:t>
                          </m:r>
                        </m:num>
                        <m:den>
                          <m:r>
                            <a:rPr lang="es-ES" sz="1400" i="1">
                              <a:latin typeface="Cambria Math" panose="02040503050406030204" pitchFamily="18" charset="0"/>
                            </a:rPr>
                            <m:t>𝐺𝑎𝑛𝑎𝑛𝑐𝑖𝑎</m:t>
                          </m:r>
                          <m:r>
                            <a:rPr lang="es-ES" sz="1400" i="0">
                              <a:latin typeface="Cambria Math" panose="02040503050406030204" pitchFamily="18" charset="0"/>
                            </a:rPr>
                            <m:t> </m:t>
                          </m:r>
                          <m:r>
                            <a:rPr lang="es-ES" sz="1400" i="1">
                              <a:latin typeface="Cambria Math" panose="02040503050406030204" pitchFamily="18" charset="0"/>
                            </a:rPr>
                            <m:t>𝑑𝑒</m:t>
                          </m:r>
                          <m:r>
                            <a:rPr lang="es-ES" sz="1400" i="0">
                              <a:latin typeface="Cambria Math" panose="02040503050406030204" pitchFamily="18" charset="0"/>
                            </a:rPr>
                            <m:t> </m:t>
                          </m:r>
                          <m:r>
                            <a:rPr lang="es-ES" sz="1400" b="0" i="1" smtClean="0">
                              <a:latin typeface="Cambria Math" panose="02040503050406030204" pitchFamily="18" charset="0"/>
                            </a:rPr>
                            <m:t>𝑃𝑉</m:t>
                          </m:r>
                          <m:d>
                            <m:dPr>
                              <m:ctrlPr>
                                <a:rPr lang="es-ES" sz="1400" i="1">
                                  <a:latin typeface="Cambria Math" panose="02040503050406030204" pitchFamily="18" charset="0"/>
                                </a:rPr>
                              </m:ctrlPr>
                            </m:dPr>
                            <m:e>
                              <m:r>
                                <a:rPr lang="es-ES" sz="1400" i="1">
                                  <a:latin typeface="Cambria Math" panose="02040503050406030204" pitchFamily="18" charset="0"/>
                                </a:rPr>
                                <m:t>𝐾𝑔</m:t>
                              </m:r>
                            </m:e>
                          </m:d>
                        </m:den>
                      </m:f>
                    </m:oMath>
                  </m:oMathPara>
                </a14:m>
                <a:endParaRPr lang="es-ES" sz="1400" dirty="0"/>
              </a:p>
            </p:txBody>
          </p:sp>
        </mc:Choice>
        <mc:Fallback xmlns="">
          <p:sp>
            <p:nvSpPr>
              <p:cNvPr id="58" name="CuadroTexto 57">
                <a:extLst>
                  <a:ext uri="{FF2B5EF4-FFF2-40B4-BE49-F238E27FC236}">
                    <a16:creationId xmlns:a16="http://schemas.microsoft.com/office/drawing/2014/main" id="{1180F47B-8F00-4108-BD14-6FEE4B3B5208}"/>
                  </a:ext>
                </a:extLst>
              </p:cNvPr>
              <p:cNvSpPr txBox="1">
                <a:spLocks noRot="1" noChangeAspect="1" noMove="1" noResize="1" noEditPoints="1" noAdjustHandles="1" noChangeArrowheads="1" noChangeShapeType="1" noTextEdit="1"/>
              </p:cNvSpPr>
              <p:nvPr/>
            </p:nvSpPr>
            <p:spPr>
              <a:xfrm>
                <a:off x="7171595" y="2713551"/>
                <a:ext cx="3062287" cy="539122"/>
              </a:xfrm>
              <a:prstGeom prst="rect">
                <a:avLst/>
              </a:prstGeom>
              <a:blipFill>
                <a:blip r:embed="rId8"/>
                <a:stretch>
                  <a:fillRect b="-4494"/>
                </a:stretch>
              </a:blipFill>
            </p:spPr>
            <p:txBody>
              <a:bodyPr/>
              <a:lstStyle/>
              <a:p>
                <a:r>
                  <a:rPr lang="es-ES">
                    <a:noFill/>
                  </a:rPr>
                  <a:t> </a:t>
                </a:r>
              </a:p>
            </p:txBody>
          </p:sp>
        </mc:Fallback>
      </mc:AlternateContent>
      <p:sp>
        <p:nvSpPr>
          <p:cNvPr id="59" name="Rectángulo 58">
            <a:extLst>
              <a:ext uri="{FF2B5EF4-FFF2-40B4-BE49-F238E27FC236}">
                <a16:creationId xmlns:a16="http://schemas.microsoft.com/office/drawing/2014/main" id="{FEF997C8-C8BB-4A37-BE42-BB13AE507C3D}"/>
              </a:ext>
            </a:extLst>
          </p:cNvPr>
          <p:cNvSpPr/>
          <p:nvPr/>
        </p:nvSpPr>
        <p:spPr>
          <a:xfrm>
            <a:off x="9965305" y="1534931"/>
            <a:ext cx="1744379" cy="952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pt-BR" dirty="0">
                <a:latin typeface="Times New Roman" panose="02020603050405020304" pitchFamily="18" charset="0"/>
                <a:cs typeface="Times New Roman" panose="02020603050405020304" pitchFamily="18" charset="0"/>
              </a:rPr>
              <a:t>2,7 y 3,5%MS em toretes de engorda</a:t>
            </a:r>
          </a:p>
        </p:txBody>
      </p:sp>
      <p:sp>
        <p:nvSpPr>
          <p:cNvPr id="61" name="Flecha abajo 73">
            <a:extLst>
              <a:ext uri="{FF2B5EF4-FFF2-40B4-BE49-F238E27FC236}">
                <a16:creationId xmlns:a16="http://schemas.microsoft.com/office/drawing/2014/main" id="{192AD4AA-2308-4296-8A9B-2D6F38EE623B}"/>
              </a:ext>
            </a:extLst>
          </p:cNvPr>
          <p:cNvSpPr/>
          <p:nvPr/>
        </p:nvSpPr>
        <p:spPr>
          <a:xfrm>
            <a:off x="8584697" y="3414971"/>
            <a:ext cx="372208" cy="684832"/>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63" name="Imagen 62">
            <a:extLst>
              <a:ext uri="{FF2B5EF4-FFF2-40B4-BE49-F238E27FC236}">
                <a16:creationId xmlns:a16="http://schemas.microsoft.com/office/drawing/2014/main" id="{AE60229A-FB5D-4CFD-84C8-684DA5906E24}"/>
              </a:ext>
            </a:extLst>
          </p:cNvPr>
          <p:cNvPicPr/>
          <p:nvPr/>
        </p:nvPicPr>
        <p:blipFill rotWithShape="1">
          <a:blip r:embed="rId9" cstate="print">
            <a:extLst>
              <a:ext uri="{28A0092B-C50C-407E-A947-70E740481C1C}">
                <a14:useLocalDpi xmlns:a14="http://schemas.microsoft.com/office/drawing/2010/main" val="0"/>
              </a:ext>
            </a:extLst>
          </a:blip>
          <a:srcRect/>
          <a:stretch/>
        </p:blipFill>
        <p:spPr bwMode="auto">
          <a:xfrm>
            <a:off x="7933424" y="4274337"/>
            <a:ext cx="1863718" cy="1651958"/>
          </a:xfrm>
          <a:prstGeom prst="rect">
            <a:avLst/>
          </a:prstGeom>
          <a:noFill/>
          <a:ln>
            <a:noFill/>
          </a:ln>
          <a:extLst>
            <a:ext uri="{53640926-AAD7-44D8-BBD7-CCE9431645EC}">
              <a14:shadowObscured xmlns:a14="http://schemas.microsoft.com/office/drawing/2010/main"/>
            </a:ext>
          </a:extLst>
        </p:spPr>
      </p:pic>
      <p:sp>
        <p:nvSpPr>
          <p:cNvPr id="65" name="Flecha abajo 73">
            <a:extLst>
              <a:ext uri="{FF2B5EF4-FFF2-40B4-BE49-F238E27FC236}">
                <a16:creationId xmlns:a16="http://schemas.microsoft.com/office/drawing/2014/main" id="{BB6B3A72-AE54-4C37-88D9-9C9E19A2EE82}"/>
              </a:ext>
            </a:extLst>
          </p:cNvPr>
          <p:cNvSpPr/>
          <p:nvPr/>
        </p:nvSpPr>
        <p:spPr>
          <a:xfrm>
            <a:off x="10661582" y="2705920"/>
            <a:ext cx="346950" cy="546753"/>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mc:AlternateContent xmlns:mc="http://schemas.openxmlformats.org/markup-compatibility/2006" xmlns:a14="http://schemas.microsoft.com/office/drawing/2010/main">
        <mc:Choice Requires="a14">
          <p:sp>
            <p:nvSpPr>
              <p:cNvPr id="67" name="CuadroTexto 66">
                <a:extLst>
                  <a:ext uri="{FF2B5EF4-FFF2-40B4-BE49-F238E27FC236}">
                    <a16:creationId xmlns:a16="http://schemas.microsoft.com/office/drawing/2014/main" id="{B95E926A-C365-44A1-8712-063186172BA3}"/>
                  </a:ext>
                </a:extLst>
              </p:cNvPr>
              <p:cNvSpPr txBox="1"/>
              <p:nvPr/>
            </p:nvSpPr>
            <p:spPr>
              <a:xfrm>
                <a:off x="9520610" y="3419349"/>
                <a:ext cx="2845590"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200" i="1">
                          <a:latin typeface="Cambria Math" panose="02040503050406030204" pitchFamily="18" charset="0"/>
                        </a:rPr>
                        <m:t>𝑃𝑉</m:t>
                      </m:r>
                      <m:d>
                        <m:dPr>
                          <m:ctrlPr>
                            <a:rPr lang="es-ES" sz="1200" i="1">
                              <a:solidFill>
                                <a:srgbClr val="836967"/>
                              </a:solidFill>
                              <a:latin typeface="Cambria Math" panose="02040503050406030204" pitchFamily="18" charset="0"/>
                            </a:rPr>
                          </m:ctrlPr>
                        </m:dPr>
                        <m:e>
                          <m:r>
                            <a:rPr lang="es-ES" sz="1200" i="1">
                              <a:latin typeface="Cambria Math" panose="02040503050406030204" pitchFamily="18" charset="0"/>
                            </a:rPr>
                            <m:t>𝑘𝑔</m:t>
                          </m:r>
                        </m:e>
                      </m:d>
                      <m:r>
                        <a:rPr lang="es-ES" sz="1200" i="0">
                          <a:latin typeface="Cambria Math" panose="02040503050406030204" pitchFamily="18" charset="0"/>
                        </a:rPr>
                        <m:t>∗</m:t>
                      </m:r>
                      <m:r>
                        <a:rPr lang="es-ES" sz="1200" i="1">
                          <a:latin typeface="Cambria Math" panose="02040503050406030204" pitchFamily="18" charset="0"/>
                        </a:rPr>
                        <m:t>𝐶𝑜𝑛𝑠𝑡𝑎𝑛𝑡𝑒</m:t>
                      </m:r>
                      <m:r>
                        <a:rPr lang="es-ES" sz="1200" i="0">
                          <a:latin typeface="Cambria Math" panose="02040503050406030204" pitchFamily="18" charset="0"/>
                        </a:rPr>
                        <m:t> </m:t>
                      </m:r>
                      <m:r>
                        <a:rPr lang="es-ES" sz="1200" i="1">
                          <a:latin typeface="Cambria Math" panose="02040503050406030204" pitchFamily="18" charset="0"/>
                        </a:rPr>
                        <m:t>𝑑𝑒</m:t>
                      </m:r>
                      <m:r>
                        <a:rPr lang="es-ES" sz="1200" i="0">
                          <a:latin typeface="Cambria Math" panose="02040503050406030204" pitchFamily="18" charset="0"/>
                        </a:rPr>
                        <m:t> </m:t>
                      </m:r>
                      <m:r>
                        <a:rPr lang="es-ES" sz="1200" i="1">
                          <a:latin typeface="Cambria Math" panose="02040503050406030204" pitchFamily="18" charset="0"/>
                        </a:rPr>
                        <m:t>𝐶𝑜𝑛𝑠𝑢𝑚𝑜</m:t>
                      </m:r>
                    </m:oMath>
                  </m:oMathPara>
                </a14:m>
                <a:endParaRPr lang="es-ES" sz="1200" dirty="0"/>
              </a:p>
            </p:txBody>
          </p:sp>
        </mc:Choice>
        <mc:Fallback xmlns="">
          <p:sp>
            <p:nvSpPr>
              <p:cNvPr id="67" name="CuadroTexto 66">
                <a:extLst>
                  <a:ext uri="{FF2B5EF4-FFF2-40B4-BE49-F238E27FC236}">
                    <a16:creationId xmlns:a16="http://schemas.microsoft.com/office/drawing/2014/main" id="{B95E926A-C365-44A1-8712-063186172BA3}"/>
                  </a:ext>
                </a:extLst>
              </p:cNvPr>
              <p:cNvSpPr txBox="1">
                <a:spLocks noRot="1" noChangeAspect="1" noMove="1" noResize="1" noEditPoints="1" noAdjustHandles="1" noChangeArrowheads="1" noChangeShapeType="1" noTextEdit="1"/>
              </p:cNvSpPr>
              <p:nvPr/>
            </p:nvSpPr>
            <p:spPr>
              <a:xfrm>
                <a:off x="9520610" y="3419349"/>
                <a:ext cx="2845590" cy="276999"/>
              </a:xfrm>
              <a:prstGeom prst="rect">
                <a:avLst/>
              </a:prstGeom>
              <a:blipFill>
                <a:blip r:embed="rId10"/>
                <a:stretch>
                  <a:fillRect b="-4444"/>
                </a:stretch>
              </a:blipFill>
            </p:spPr>
            <p:txBody>
              <a:bodyPr/>
              <a:lstStyle/>
              <a:p>
                <a:r>
                  <a:rPr lang="es-ES">
                    <a:noFill/>
                  </a:rPr>
                  <a:t> </a:t>
                </a:r>
              </a:p>
            </p:txBody>
          </p:sp>
        </mc:Fallback>
      </mc:AlternateContent>
      <p:sp>
        <p:nvSpPr>
          <p:cNvPr id="72" name="Rectángulo redondeado 9">
            <a:extLst>
              <a:ext uri="{FF2B5EF4-FFF2-40B4-BE49-F238E27FC236}">
                <a16:creationId xmlns:a16="http://schemas.microsoft.com/office/drawing/2014/main" id="{5EA31209-F4D9-4A40-860C-598F31BA1A99}"/>
              </a:ext>
            </a:extLst>
          </p:cNvPr>
          <p:cNvSpPr/>
          <p:nvPr/>
        </p:nvSpPr>
        <p:spPr>
          <a:xfrm>
            <a:off x="10152097" y="4202247"/>
            <a:ext cx="1582616" cy="501161"/>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Análisis financiero</a:t>
            </a:r>
            <a:endParaRPr lang="es-419"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5" name="CuadroTexto 74">
                <a:extLst>
                  <a:ext uri="{FF2B5EF4-FFF2-40B4-BE49-F238E27FC236}">
                    <a16:creationId xmlns:a16="http://schemas.microsoft.com/office/drawing/2014/main" id="{7E34E081-0CA1-4DA7-B829-38F3A1AE9D4D}"/>
                  </a:ext>
                </a:extLst>
              </p:cNvPr>
              <p:cNvSpPr txBox="1"/>
              <p:nvPr/>
            </p:nvSpPr>
            <p:spPr>
              <a:xfrm>
                <a:off x="9585737" y="5490375"/>
                <a:ext cx="2845590"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200" b="0" i="1" smtClean="0">
                          <a:latin typeface="Cambria Math" panose="02040503050406030204" pitchFamily="18" charset="0"/>
                        </a:rPr>
                        <m:t>𝑈</m:t>
                      </m:r>
                      <m:r>
                        <a:rPr lang="es-ES" sz="1200" b="0" i="1" smtClean="0">
                          <a:latin typeface="Cambria Math" panose="02040503050406030204" pitchFamily="18" charset="0"/>
                        </a:rPr>
                        <m:t>=</m:t>
                      </m:r>
                      <m:r>
                        <a:rPr lang="es-ES" sz="1200" b="0" i="1" smtClean="0">
                          <a:latin typeface="Cambria Math" panose="02040503050406030204" pitchFamily="18" charset="0"/>
                        </a:rPr>
                        <m:t>𝐼𝑛𝑔𝑟𝑒𝑠𝑜𝑠</m:t>
                      </m:r>
                      <m:r>
                        <a:rPr lang="es-ES" sz="1200" b="0" i="1" smtClean="0">
                          <a:latin typeface="Cambria Math" panose="02040503050406030204" pitchFamily="18" charset="0"/>
                        </a:rPr>
                        <m:t> −</m:t>
                      </m:r>
                      <m:r>
                        <a:rPr lang="es-ES" sz="1200" b="0" i="1" smtClean="0">
                          <a:latin typeface="Cambria Math" panose="02040503050406030204" pitchFamily="18" charset="0"/>
                        </a:rPr>
                        <m:t>𝐶𝑜𝑠𝑡𝑜𝑠</m:t>
                      </m:r>
                    </m:oMath>
                  </m:oMathPara>
                </a14:m>
                <a:endParaRPr lang="es-ES" sz="1200" dirty="0"/>
              </a:p>
            </p:txBody>
          </p:sp>
        </mc:Choice>
        <mc:Fallback xmlns="">
          <p:sp>
            <p:nvSpPr>
              <p:cNvPr id="75" name="CuadroTexto 74">
                <a:extLst>
                  <a:ext uri="{FF2B5EF4-FFF2-40B4-BE49-F238E27FC236}">
                    <a16:creationId xmlns:a16="http://schemas.microsoft.com/office/drawing/2014/main" id="{7E34E081-0CA1-4DA7-B829-38F3A1AE9D4D}"/>
                  </a:ext>
                </a:extLst>
              </p:cNvPr>
              <p:cNvSpPr txBox="1">
                <a:spLocks noRot="1" noChangeAspect="1" noMove="1" noResize="1" noEditPoints="1" noAdjustHandles="1" noChangeArrowheads="1" noChangeShapeType="1" noTextEdit="1"/>
              </p:cNvSpPr>
              <p:nvPr/>
            </p:nvSpPr>
            <p:spPr>
              <a:xfrm>
                <a:off x="9585737" y="5490375"/>
                <a:ext cx="2845590" cy="276999"/>
              </a:xfrm>
              <a:prstGeom prst="rect">
                <a:avLst/>
              </a:prstGeom>
              <a:blipFill>
                <a:blip r:embed="rId11"/>
                <a:stretch>
                  <a:fillRect b="-4444"/>
                </a:stretch>
              </a:blipFill>
            </p:spPr>
            <p:txBody>
              <a:bodyPr/>
              <a:lstStyle/>
              <a:p>
                <a:r>
                  <a:rPr lang="es-ES">
                    <a:noFill/>
                  </a:rPr>
                  <a:t> </a:t>
                </a:r>
              </a:p>
            </p:txBody>
          </p:sp>
        </mc:Fallback>
      </mc:AlternateContent>
      <p:sp>
        <p:nvSpPr>
          <p:cNvPr id="76" name="Flecha abajo 73">
            <a:extLst>
              <a:ext uri="{FF2B5EF4-FFF2-40B4-BE49-F238E27FC236}">
                <a16:creationId xmlns:a16="http://schemas.microsoft.com/office/drawing/2014/main" id="{ECA40BBB-3987-48F4-9746-29D894AA3E86}"/>
              </a:ext>
            </a:extLst>
          </p:cNvPr>
          <p:cNvSpPr/>
          <p:nvPr/>
        </p:nvSpPr>
        <p:spPr>
          <a:xfrm>
            <a:off x="10767284" y="4892765"/>
            <a:ext cx="346950" cy="546753"/>
          </a:xfrm>
          <a:prstGeom prst="down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705134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929014" y="157056"/>
            <a:ext cx="4333971" cy="584775"/>
          </a:xfrm>
          <a:prstGeom prst="rect">
            <a:avLst/>
          </a:prstGeom>
          <a:solidFill>
            <a:schemeClr val="accent4"/>
          </a:solid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RESULTADOS</a:t>
            </a:r>
          </a:p>
        </p:txBody>
      </p:sp>
      <p:sp>
        <p:nvSpPr>
          <p:cNvPr id="12" name="Rectángulo redondeado 11"/>
          <p:cNvSpPr/>
          <p:nvPr/>
        </p:nvSpPr>
        <p:spPr>
          <a:xfrm>
            <a:off x="1428749" y="1113133"/>
            <a:ext cx="9544049" cy="50116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Componentes nutricionales de la dieta: Inclusión (%), PB = (%MS) y EM </a:t>
            </a:r>
            <a:r>
              <a:rPr lang="es-ES" b="1" dirty="0" err="1">
                <a:solidFill>
                  <a:schemeClr val="tx1"/>
                </a:solidFill>
                <a:latin typeface="Times New Roman" panose="02020603050405020304" pitchFamily="18" charset="0"/>
                <a:cs typeface="Times New Roman" panose="02020603050405020304" pitchFamily="18" charset="0"/>
              </a:rPr>
              <a:t>Mcal</a:t>
            </a:r>
            <a:r>
              <a:rPr lang="es-ES" b="1" dirty="0">
                <a:solidFill>
                  <a:schemeClr val="tx1"/>
                </a:solidFill>
                <a:latin typeface="Times New Roman" panose="02020603050405020304" pitchFamily="18" charset="0"/>
                <a:cs typeface="Times New Roman" panose="02020603050405020304" pitchFamily="18" charset="0"/>
              </a:rPr>
              <a:t>/</a:t>
            </a:r>
            <a:r>
              <a:rPr lang="es-ES" b="1" dirty="0" err="1">
                <a:solidFill>
                  <a:schemeClr val="tx1"/>
                </a:solidFill>
                <a:latin typeface="Times New Roman" panose="02020603050405020304" pitchFamily="18" charset="0"/>
                <a:cs typeface="Times New Roman" panose="02020603050405020304" pitchFamily="18" charset="0"/>
              </a:rPr>
              <a:t>kgMS</a:t>
            </a:r>
            <a:endParaRPr lang="es-419" b="1" dirty="0">
              <a:solidFill>
                <a:schemeClr val="tx1"/>
              </a:solidFill>
              <a:latin typeface="Times New Roman" panose="02020603050405020304" pitchFamily="18" charset="0"/>
              <a:cs typeface="Times New Roman" panose="02020603050405020304" pitchFamily="18" charset="0"/>
            </a:endParaRPr>
          </a:p>
        </p:txBody>
      </p:sp>
      <p:graphicFrame>
        <p:nvGraphicFramePr>
          <p:cNvPr id="37" name="Tabla 2">
            <a:extLst>
              <a:ext uri="{FF2B5EF4-FFF2-40B4-BE49-F238E27FC236}">
                <a16:creationId xmlns:a16="http://schemas.microsoft.com/office/drawing/2014/main" id="{E5FF5C48-E14E-49D8-B72C-AA7100F6220A}"/>
              </a:ext>
            </a:extLst>
          </p:cNvPr>
          <p:cNvGraphicFramePr>
            <a:graphicFrameLocks noGrp="1"/>
          </p:cNvGraphicFramePr>
          <p:nvPr>
            <p:extLst>
              <p:ext uri="{D42A27DB-BD31-4B8C-83A1-F6EECF244321}">
                <p14:modId xmlns:p14="http://schemas.microsoft.com/office/powerpoint/2010/main" val="1372352735"/>
              </p:ext>
            </p:extLst>
          </p:nvPr>
        </p:nvGraphicFramePr>
        <p:xfrm>
          <a:off x="838198" y="4557906"/>
          <a:ext cx="10515600" cy="1010920"/>
        </p:xfrm>
        <a:graphic>
          <a:graphicData uri="http://schemas.openxmlformats.org/drawingml/2006/table">
            <a:tbl>
              <a:tblPr firstRow="1" bandRow="1">
                <a:tableStyleId>{912C8C85-51F0-491E-9774-3900AFEF0FD7}</a:tableStyleId>
              </a:tblPr>
              <a:tblGrid>
                <a:gridCol w="3429000">
                  <a:extLst>
                    <a:ext uri="{9D8B030D-6E8A-4147-A177-3AD203B41FA5}">
                      <a16:colId xmlns:a16="http://schemas.microsoft.com/office/drawing/2014/main" val="305926266"/>
                    </a:ext>
                  </a:extLst>
                </a:gridCol>
                <a:gridCol w="7086600">
                  <a:extLst>
                    <a:ext uri="{9D8B030D-6E8A-4147-A177-3AD203B41FA5}">
                      <a16:colId xmlns:a16="http://schemas.microsoft.com/office/drawing/2014/main" val="2800727862"/>
                    </a:ext>
                  </a:extLst>
                </a:gridCol>
              </a:tblGrid>
              <a:tr h="370840">
                <a:tc>
                  <a:txBody>
                    <a:bodyPr/>
                    <a:lstStyle/>
                    <a:p>
                      <a:pPr algn="ctr"/>
                      <a:r>
                        <a:rPr lang="es-ES" sz="1800" dirty="0">
                          <a:latin typeface="+mj-lt"/>
                        </a:rPr>
                        <a:t>FUENTES</a:t>
                      </a:r>
                      <a:endParaRPr lang="es-ES" sz="1800" dirty="0">
                        <a:latin typeface="+mj-lt"/>
                        <a:cs typeface="Times New Roman" panose="02020603050405020304" pitchFamily="18" charset="0"/>
                      </a:endParaRPr>
                    </a:p>
                  </a:txBody>
                  <a:tcPr/>
                </a:tc>
                <a:tc>
                  <a:txBody>
                    <a:bodyPr/>
                    <a:lstStyle/>
                    <a:p>
                      <a:pPr algn="ctr"/>
                      <a:r>
                        <a:rPr lang="es-ES" sz="1800" dirty="0">
                          <a:latin typeface="+mj-lt"/>
                        </a:rPr>
                        <a:t>DESCRIPCIÓN</a:t>
                      </a:r>
                      <a:endParaRPr lang="es-ES" sz="1800" dirty="0">
                        <a:latin typeface="+mj-lt"/>
                        <a:cs typeface="Times New Roman" panose="02020603050405020304" pitchFamily="18" charset="0"/>
                      </a:endParaRPr>
                    </a:p>
                  </a:txBody>
                  <a:tcPr/>
                </a:tc>
                <a:extLst>
                  <a:ext uri="{0D108BD9-81ED-4DB2-BD59-A6C34878D82A}">
                    <a16:rowId xmlns:a16="http://schemas.microsoft.com/office/drawing/2014/main" val="239488297"/>
                  </a:ext>
                </a:extLst>
              </a:tr>
              <a:tr h="370840">
                <a:tc>
                  <a:txBody>
                    <a:bodyPr/>
                    <a:lstStyle/>
                    <a:p>
                      <a:pPr algn="ctr"/>
                      <a:r>
                        <a:rPr lang="es-ES" sz="1800" b="1" dirty="0">
                          <a:latin typeface="+mj-lt"/>
                          <a:cs typeface="Times New Roman" panose="02020603050405020304" pitchFamily="18" charset="0"/>
                        </a:rPr>
                        <a:t>(</a:t>
                      </a:r>
                      <a:r>
                        <a:rPr lang="es-ES" sz="1800" b="1" dirty="0" err="1">
                          <a:latin typeface="+mj-lt"/>
                          <a:cs typeface="Times New Roman" panose="02020603050405020304" pitchFamily="18" charset="0"/>
                        </a:rPr>
                        <a:t>Chenost</a:t>
                      </a:r>
                      <a:r>
                        <a:rPr lang="es-ES" sz="1800" b="1" dirty="0">
                          <a:latin typeface="+mj-lt"/>
                          <a:cs typeface="Times New Roman" panose="02020603050405020304" pitchFamily="18" charset="0"/>
                        </a:rPr>
                        <a:t>, Geoffroy, </a:t>
                      </a:r>
                      <a:r>
                        <a:rPr lang="es-ES" sz="1800" b="1" dirty="0" err="1">
                          <a:latin typeface="+mj-lt"/>
                          <a:cs typeface="Times New Roman" panose="02020603050405020304" pitchFamily="18" charset="0"/>
                        </a:rPr>
                        <a:t>Bousquet</a:t>
                      </a:r>
                      <a:r>
                        <a:rPr lang="es-ES" sz="1800" b="1" dirty="0">
                          <a:latin typeface="+mj-lt"/>
                          <a:cs typeface="Times New Roman" panose="02020603050405020304" pitchFamily="18" charset="0"/>
                        </a:rPr>
                        <a:t> y </a:t>
                      </a:r>
                      <a:r>
                        <a:rPr lang="es-ES" sz="1800" b="1" dirty="0" err="1">
                          <a:latin typeface="+mj-lt"/>
                          <a:cs typeface="Times New Roman" panose="02020603050405020304" pitchFamily="18" charset="0"/>
                        </a:rPr>
                        <a:t>Candau</a:t>
                      </a:r>
                      <a:r>
                        <a:rPr lang="es-ES" sz="1800" b="1" dirty="0">
                          <a:latin typeface="+mj-lt"/>
                          <a:cs typeface="Times New Roman" panose="02020603050405020304" pitchFamily="18" charset="0"/>
                        </a:rPr>
                        <a:t>, 1973)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dk1"/>
                          </a:solidFill>
                          <a:effectLst/>
                          <a:latin typeface="+mj-lt"/>
                          <a:ea typeface="+mn-ea"/>
                          <a:cs typeface="Times New Roman" panose="02020603050405020304" pitchFamily="18" charset="0"/>
                        </a:rPr>
                        <a:t>Incrementos de peso en rumiantes con inclusión de banano verde  entre un 50% a 70% </a:t>
                      </a:r>
                    </a:p>
                  </a:txBody>
                  <a:tcPr/>
                </a:tc>
                <a:extLst>
                  <a:ext uri="{0D108BD9-81ED-4DB2-BD59-A6C34878D82A}">
                    <a16:rowId xmlns:a16="http://schemas.microsoft.com/office/drawing/2014/main" val="398189594"/>
                  </a:ext>
                </a:extLst>
              </a:tr>
            </a:tbl>
          </a:graphicData>
        </a:graphic>
      </p:graphicFrame>
      <p:graphicFrame>
        <p:nvGraphicFramePr>
          <p:cNvPr id="3" name="Tabla 2">
            <a:extLst>
              <a:ext uri="{FF2B5EF4-FFF2-40B4-BE49-F238E27FC236}">
                <a16:creationId xmlns:a16="http://schemas.microsoft.com/office/drawing/2014/main" id="{D53A0224-3A2F-4930-94B8-C2FBD232FC7F}"/>
              </a:ext>
            </a:extLst>
          </p:cNvPr>
          <p:cNvGraphicFramePr>
            <a:graphicFrameLocks noGrp="1"/>
          </p:cNvGraphicFramePr>
          <p:nvPr>
            <p:extLst>
              <p:ext uri="{D42A27DB-BD31-4B8C-83A1-F6EECF244321}">
                <p14:modId xmlns:p14="http://schemas.microsoft.com/office/powerpoint/2010/main" val="2528560050"/>
              </p:ext>
            </p:extLst>
          </p:nvPr>
        </p:nvGraphicFramePr>
        <p:xfrm>
          <a:off x="838199" y="2178747"/>
          <a:ext cx="10515599" cy="1814706"/>
        </p:xfrm>
        <a:graphic>
          <a:graphicData uri="http://schemas.openxmlformats.org/drawingml/2006/table">
            <a:tbl>
              <a:tblPr firstRow="1" firstCol="1" bandRow="1"/>
              <a:tblGrid>
                <a:gridCol w="3337651">
                  <a:extLst>
                    <a:ext uri="{9D8B030D-6E8A-4147-A177-3AD203B41FA5}">
                      <a16:colId xmlns:a16="http://schemas.microsoft.com/office/drawing/2014/main" val="2383595394"/>
                    </a:ext>
                  </a:extLst>
                </a:gridCol>
                <a:gridCol w="3337651">
                  <a:extLst>
                    <a:ext uri="{9D8B030D-6E8A-4147-A177-3AD203B41FA5}">
                      <a16:colId xmlns:a16="http://schemas.microsoft.com/office/drawing/2014/main" val="416249217"/>
                    </a:ext>
                  </a:extLst>
                </a:gridCol>
                <a:gridCol w="1682496">
                  <a:extLst>
                    <a:ext uri="{9D8B030D-6E8A-4147-A177-3AD203B41FA5}">
                      <a16:colId xmlns:a16="http://schemas.microsoft.com/office/drawing/2014/main" val="2984386171"/>
                    </a:ext>
                  </a:extLst>
                </a:gridCol>
                <a:gridCol w="2157801">
                  <a:extLst>
                    <a:ext uri="{9D8B030D-6E8A-4147-A177-3AD203B41FA5}">
                      <a16:colId xmlns:a16="http://schemas.microsoft.com/office/drawing/2014/main" val="2641022126"/>
                    </a:ext>
                  </a:extLst>
                </a:gridCol>
              </a:tblGrid>
              <a:tr h="190500">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Componentes </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Inclusión en la dieta, %</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PB, %MS</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EM, Mcal/kgMS</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865695"/>
                  </a:ext>
                </a:extLst>
              </a:tr>
              <a:tr h="90170">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Banano verde de rechazo</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r>
                        <a:rPr lang="es-EC" sz="2000" dirty="0">
                          <a:effectLst/>
                          <a:latin typeface="Arial" panose="020B0604020202020204" pitchFamily="34" charset="0"/>
                          <a:ea typeface="Calibri" panose="020F0502020204030204" pitchFamily="34" charset="0"/>
                          <a:cs typeface="Times New Roman" panose="02020603050405020304" pitchFamily="18" charset="0"/>
                        </a:rPr>
                        <a:t>72</a:t>
                      </a:r>
                      <a:endParaRPr lang="es-ES"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4,104</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2,078208</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37588092"/>
                  </a:ext>
                </a:extLst>
              </a:tr>
              <a:tr h="107315">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Torta de soya</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13</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5,85</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0,422136</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994161207"/>
                  </a:ext>
                </a:extLst>
              </a:tr>
              <a:tr h="128270">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Cono de arroz</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13</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1,69</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0,398684</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884473590"/>
                  </a:ext>
                </a:extLst>
              </a:tr>
              <a:tr h="66675">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Melaza</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2</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r>
                        <a:rPr lang="es-EC" sz="2000" dirty="0">
                          <a:effectLst/>
                          <a:latin typeface="Arial" panose="020B0604020202020204" pitchFamily="34" charset="0"/>
                          <a:ea typeface="Calibri" panose="020F0502020204030204" pitchFamily="34" charset="0"/>
                          <a:cs typeface="Times New Roman" panose="02020603050405020304" pitchFamily="18" charset="0"/>
                        </a:rPr>
                        <a:t>0,08</a:t>
                      </a:r>
                      <a:endParaRPr lang="es-ES"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0,064</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926830322"/>
                  </a:ext>
                </a:extLst>
              </a:tr>
              <a:tr h="66675">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TOTALES</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r>
                        <a:rPr lang="es-EC" sz="2000" dirty="0">
                          <a:effectLst/>
                          <a:latin typeface="Arial" panose="020B0604020202020204" pitchFamily="34" charset="0"/>
                          <a:ea typeface="Calibri" panose="020F0502020204030204" pitchFamily="34" charset="0"/>
                          <a:cs typeface="Times New Roman" panose="02020603050405020304" pitchFamily="18" charset="0"/>
                        </a:rPr>
                        <a:t>100</a:t>
                      </a:r>
                      <a:endParaRPr lang="es-ES"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r>
                        <a:rPr lang="es-EC" sz="2000">
                          <a:effectLst/>
                          <a:latin typeface="Arial" panose="020B0604020202020204" pitchFamily="34" charset="0"/>
                          <a:ea typeface="Calibri" panose="020F0502020204030204" pitchFamily="34" charset="0"/>
                          <a:cs typeface="Times New Roman" panose="02020603050405020304" pitchFamily="18" charset="0"/>
                        </a:rPr>
                        <a:t>11,724</a:t>
                      </a:r>
                      <a:endParaRPr lang="es-ES" sz="20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r>
                        <a:rPr lang="es-EC" sz="2000" dirty="0">
                          <a:effectLst/>
                          <a:latin typeface="Arial" panose="020B0604020202020204" pitchFamily="34" charset="0"/>
                          <a:ea typeface="Calibri" panose="020F0502020204030204" pitchFamily="34" charset="0"/>
                          <a:cs typeface="Times New Roman" panose="02020603050405020304" pitchFamily="18" charset="0"/>
                        </a:rPr>
                        <a:t>2,963028</a:t>
                      </a:r>
                      <a:endParaRPr lang="es-ES" sz="20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6499756"/>
                  </a:ext>
                </a:extLst>
              </a:tr>
            </a:tbl>
          </a:graphicData>
        </a:graphic>
      </p:graphicFrame>
      <p:sp>
        <p:nvSpPr>
          <p:cNvPr id="6" name="Elipse 5">
            <a:extLst>
              <a:ext uri="{FF2B5EF4-FFF2-40B4-BE49-F238E27FC236}">
                <a16:creationId xmlns:a16="http://schemas.microsoft.com/office/drawing/2014/main" id="{18533007-4E86-4C69-8D57-725865C34A33}"/>
              </a:ext>
            </a:extLst>
          </p:cNvPr>
          <p:cNvSpPr/>
          <p:nvPr/>
        </p:nvSpPr>
        <p:spPr>
          <a:xfrm>
            <a:off x="7277324" y="2467694"/>
            <a:ext cx="985661" cy="3429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864537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3105531" y="34201"/>
            <a:ext cx="5504688" cy="50116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b="1" dirty="0">
                <a:solidFill>
                  <a:schemeClr val="tx1"/>
                </a:solidFill>
                <a:latin typeface="Times New Roman" panose="02020603050405020304" pitchFamily="18" charset="0"/>
                <a:cs typeface="Times New Roman" panose="02020603050405020304" pitchFamily="18" charset="0"/>
              </a:rPr>
              <a:t>Peso Vivo (kg)</a:t>
            </a:r>
            <a:endParaRPr lang="es-419" sz="20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0" name="Gráfico 9">
            <a:extLst>
              <a:ext uri="{FF2B5EF4-FFF2-40B4-BE49-F238E27FC236}">
                <a16:creationId xmlns:a16="http://schemas.microsoft.com/office/drawing/2014/main" id="{83551078-251E-4823-AFD8-1DAE19C1C4D2}"/>
              </a:ext>
            </a:extLst>
          </p:cNvPr>
          <p:cNvGraphicFramePr/>
          <p:nvPr>
            <p:extLst>
              <p:ext uri="{D42A27DB-BD31-4B8C-83A1-F6EECF244321}">
                <p14:modId xmlns:p14="http://schemas.microsoft.com/office/powerpoint/2010/main" val="2914809471"/>
              </p:ext>
            </p:extLst>
          </p:nvPr>
        </p:nvGraphicFramePr>
        <p:xfrm>
          <a:off x="1981200" y="649089"/>
          <a:ext cx="7753350" cy="3581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a 2">
            <a:extLst>
              <a:ext uri="{FF2B5EF4-FFF2-40B4-BE49-F238E27FC236}">
                <a16:creationId xmlns:a16="http://schemas.microsoft.com/office/drawing/2014/main" id="{E1D26273-C548-4008-A0FC-A2CF46C60E92}"/>
              </a:ext>
            </a:extLst>
          </p:cNvPr>
          <p:cNvGraphicFramePr>
            <a:graphicFrameLocks noGrp="1"/>
          </p:cNvGraphicFramePr>
          <p:nvPr>
            <p:extLst>
              <p:ext uri="{D42A27DB-BD31-4B8C-83A1-F6EECF244321}">
                <p14:modId xmlns:p14="http://schemas.microsoft.com/office/powerpoint/2010/main" val="2362535918"/>
              </p:ext>
            </p:extLst>
          </p:nvPr>
        </p:nvGraphicFramePr>
        <p:xfrm>
          <a:off x="1079500" y="4913757"/>
          <a:ext cx="10033000" cy="1659462"/>
        </p:xfrm>
        <a:graphic>
          <a:graphicData uri="http://schemas.openxmlformats.org/drawingml/2006/table">
            <a:tbl>
              <a:tblPr firstRow="1" bandRow="1">
                <a:tableStyleId>{912C8C85-51F0-491E-9774-3900AFEF0FD7}</a:tableStyleId>
              </a:tblPr>
              <a:tblGrid>
                <a:gridCol w="3271630">
                  <a:extLst>
                    <a:ext uri="{9D8B030D-6E8A-4147-A177-3AD203B41FA5}">
                      <a16:colId xmlns:a16="http://schemas.microsoft.com/office/drawing/2014/main" val="305926266"/>
                    </a:ext>
                  </a:extLst>
                </a:gridCol>
                <a:gridCol w="6761370">
                  <a:extLst>
                    <a:ext uri="{9D8B030D-6E8A-4147-A177-3AD203B41FA5}">
                      <a16:colId xmlns:a16="http://schemas.microsoft.com/office/drawing/2014/main" val="2800727862"/>
                    </a:ext>
                  </a:extLst>
                </a:gridCol>
              </a:tblGrid>
              <a:tr h="501222">
                <a:tc>
                  <a:txBody>
                    <a:bodyPr/>
                    <a:lstStyle/>
                    <a:p>
                      <a:pPr algn="ctr"/>
                      <a:r>
                        <a:rPr lang="es-ES" sz="1600" dirty="0"/>
                        <a:t>FUENTES</a:t>
                      </a:r>
                      <a:endParaRPr lang="es-ES" sz="1600" dirty="0">
                        <a:latin typeface="+mj-lt"/>
                        <a:cs typeface="Times New Roman" panose="02020603050405020304" pitchFamily="18" charset="0"/>
                      </a:endParaRPr>
                    </a:p>
                  </a:txBody>
                  <a:tcPr/>
                </a:tc>
                <a:tc>
                  <a:txBody>
                    <a:bodyPr/>
                    <a:lstStyle/>
                    <a:p>
                      <a:pPr algn="ctr"/>
                      <a:r>
                        <a:rPr lang="es-ES" sz="1600" dirty="0"/>
                        <a:t>DESCRIPCIÓN</a:t>
                      </a:r>
                      <a:endParaRPr lang="es-ES" sz="1600" dirty="0">
                        <a:latin typeface="+mj-lt"/>
                        <a:cs typeface="Times New Roman" panose="02020603050405020304" pitchFamily="18" charset="0"/>
                      </a:endParaRPr>
                    </a:p>
                  </a:txBody>
                  <a:tcPr/>
                </a:tc>
                <a:extLst>
                  <a:ext uri="{0D108BD9-81ED-4DB2-BD59-A6C34878D82A}">
                    <a16:rowId xmlns:a16="http://schemas.microsoft.com/office/drawing/2014/main" val="239488297"/>
                  </a:ext>
                </a:extLst>
              </a:tr>
              <a:tr h="482650">
                <a:tc>
                  <a:txBody>
                    <a:bodyPr/>
                    <a:lstStyle/>
                    <a:p>
                      <a:pPr algn="ctr"/>
                      <a:r>
                        <a:rPr lang="es-ES" sz="1600" b="1" kern="1200" dirty="0">
                          <a:solidFill>
                            <a:schemeClr val="tx1"/>
                          </a:solidFill>
                          <a:effectLst/>
                          <a:latin typeface="+mn-lt"/>
                          <a:ea typeface="+mn-ea"/>
                          <a:cs typeface="+mn-cs"/>
                        </a:rPr>
                        <a:t>(Fernández W. , 2016).</a:t>
                      </a:r>
                      <a:endParaRPr lang="es-ES" sz="1200" b="1" dirty="0">
                        <a:latin typeface="+mj-lt"/>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kern="1200" dirty="0">
                          <a:solidFill>
                            <a:schemeClr val="dk1"/>
                          </a:solidFill>
                          <a:effectLst/>
                          <a:latin typeface="+mj-lt"/>
                          <a:ea typeface="+mn-ea"/>
                          <a:cs typeface="Times New Roman" panose="02020603050405020304" pitchFamily="18" charset="0"/>
                        </a:rPr>
                        <a:t>PV con 61,50 kg en vacas mestizas Brahman sometidas a la suplementación de ensilaje de banano + forraje al finalizar los 90 días </a:t>
                      </a:r>
                      <a:endParaRPr lang="es-ES" sz="1800" kern="1200" dirty="0">
                        <a:solidFill>
                          <a:schemeClr val="dk1"/>
                        </a:solidFill>
                        <a:effectLst/>
                        <a:latin typeface="+mj-lt"/>
                        <a:ea typeface="+mn-ea"/>
                        <a:cs typeface="Times New Roman" panose="02020603050405020304" pitchFamily="18" charset="0"/>
                      </a:endParaRPr>
                    </a:p>
                  </a:txBody>
                  <a:tcPr/>
                </a:tc>
                <a:extLst>
                  <a:ext uri="{0D108BD9-81ED-4DB2-BD59-A6C34878D82A}">
                    <a16:rowId xmlns:a16="http://schemas.microsoft.com/office/drawing/2014/main" val="2046510572"/>
                  </a:ext>
                </a:extLst>
              </a:tr>
              <a:tr h="330502">
                <a:tc>
                  <a:txBody>
                    <a:bodyPr/>
                    <a:lstStyle/>
                    <a:p>
                      <a:pPr algn="ctr"/>
                      <a:r>
                        <a:rPr lang="es-ES" sz="1600" b="1" dirty="0">
                          <a:latin typeface="+mj-lt"/>
                          <a:cs typeface="Times New Roman" panose="02020603050405020304" pitchFamily="18" charset="0"/>
                        </a:rPr>
                        <a:t>(Suárez, 2011)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kern="1200" dirty="0">
                          <a:solidFill>
                            <a:schemeClr val="dk1"/>
                          </a:solidFill>
                          <a:effectLst/>
                          <a:latin typeface="+mj-lt"/>
                          <a:ea typeface="+mn-ea"/>
                          <a:cs typeface="Times New Roman" panose="02020603050405020304" pitchFamily="18" charset="0"/>
                        </a:rPr>
                        <a:t>El ganado alimentado con rechazo de banano verde, aumenta el peso vivo por el % de materia seca en estado verde. </a:t>
                      </a:r>
                    </a:p>
                  </a:txBody>
                  <a:tcPr/>
                </a:tc>
                <a:extLst>
                  <a:ext uri="{0D108BD9-81ED-4DB2-BD59-A6C34878D82A}">
                    <a16:rowId xmlns:a16="http://schemas.microsoft.com/office/drawing/2014/main" val="2178060902"/>
                  </a:ext>
                </a:extLst>
              </a:tr>
            </a:tbl>
          </a:graphicData>
        </a:graphic>
      </p:graphicFrame>
      <p:sp>
        <p:nvSpPr>
          <p:cNvPr id="2" name="Rectángulo: esquinas redondeadas 1">
            <a:extLst>
              <a:ext uri="{FF2B5EF4-FFF2-40B4-BE49-F238E27FC236}">
                <a16:creationId xmlns:a16="http://schemas.microsoft.com/office/drawing/2014/main" id="{D121E1B5-842E-430A-9C23-FB17155D22E4}"/>
              </a:ext>
            </a:extLst>
          </p:cNvPr>
          <p:cNvSpPr/>
          <p:nvPr/>
        </p:nvSpPr>
        <p:spPr>
          <a:xfrm>
            <a:off x="10020300" y="953644"/>
            <a:ext cx="1333500" cy="990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dirty="0"/>
              <a:t>Ganancia de PV en extensivo de 0,413 kg y 1,2 kg/día en estabulación</a:t>
            </a:r>
          </a:p>
        </p:txBody>
      </p:sp>
      <p:sp>
        <p:nvSpPr>
          <p:cNvPr id="14" name="CuadroTexto 13">
            <a:extLst>
              <a:ext uri="{FF2B5EF4-FFF2-40B4-BE49-F238E27FC236}">
                <a16:creationId xmlns:a16="http://schemas.microsoft.com/office/drawing/2014/main" id="{A9550858-F92B-45BF-93AB-D7D0F103E2B1}"/>
              </a:ext>
            </a:extLst>
          </p:cNvPr>
          <p:cNvSpPr txBox="1"/>
          <p:nvPr/>
        </p:nvSpPr>
        <p:spPr>
          <a:xfrm>
            <a:off x="1981200" y="4183514"/>
            <a:ext cx="7753350" cy="616515"/>
          </a:xfrm>
          <a:prstGeom prst="rect">
            <a:avLst/>
          </a:prstGeom>
          <a:noFill/>
        </p:spPr>
        <p:txBody>
          <a:bodyPr wrap="square">
            <a:spAutoFit/>
          </a:bodyPr>
          <a:lstStyle/>
          <a:p>
            <a:pPr marL="457200" indent="450215">
              <a:lnSpc>
                <a:spcPct val="150000"/>
              </a:lnSpc>
              <a:spcBef>
                <a:spcPts val="1200"/>
              </a:spcBef>
            </a:pPr>
            <a:r>
              <a:rPr lang="es-ES" sz="1200" dirty="0">
                <a:effectLst/>
                <a:latin typeface="Arial" panose="020B0604020202020204" pitchFamily="34" charset="0"/>
                <a:ea typeface="Calibri" panose="020F0502020204030204" pitchFamily="34" charset="0"/>
                <a:cs typeface="Times New Roman" panose="02020603050405020304" pitchFamily="18" charset="0"/>
              </a:rPr>
              <a:t>Nota: Comportamiento del peso vivo durante 75 días de evaluación. Día (</a:t>
            </a:r>
            <a:r>
              <a:rPr lang="es-ES" sz="1200" i="1" dirty="0">
                <a:effectLst/>
                <a:latin typeface="Arial" panose="020B0604020202020204" pitchFamily="34" charset="0"/>
                <a:ea typeface="Calibri" panose="020F0502020204030204" pitchFamily="34" charset="0"/>
                <a:cs typeface="Times New Roman" panose="02020603050405020304" pitchFamily="18" charset="0"/>
              </a:rPr>
              <a:t>p-valor</a:t>
            </a:r>
            <a:r>
              <a:rPr lang="es-ES" sz="1200" dirty="0">
                <a:effectLst/>
                <a:latin typeface="Arial" panose="020B0604020202020204" pitchFamily="34" charset="0"/>
                <a:ea typeface="Calibri" panose="020F0502020204030204" pitchFamily="34" charset="0"/>
                <a:cs typeface="Times New Roman" panose="02020603050405020304" pitchFamily="18" charset="0"/>
              </a:rPr>
              <a:t>=0,62); Tratamiento (</a:t>
            </a:r>
            <a:r>
              <a:rPr lang="es-ES" sz="1200" i="1" dirty="0">
                <a:effectLst/>
                <a:latin typeface="Arial" panose="020B0604020202020204" pitchFamily="34" charset="0"/>
                <a:ea typeface="Calibri" panose="020F0502020204030204" pitchFamily="34" charset="0"/>
                <a:cs typeface="Times New Roman" panose="02020603050405020304" pitchFamily="18" charset="0"/>
              </a:rPr>
              <a:t>p-valor</a:t>
            </a:r>
            <a:r>
              <a:rPr lang="es-ES" sz="1200" dirty="0">
                <a:effectLst/>
                <a:latin typeface="Arial" panose="020B0604020202020204" pitchFamily="34" charset="0"/>
                <a:ea typeface="Calibri" panose="020F0502020204030204" pitchFamily="34" charset="0"/>
                <a:cs typeface="Times New Roman" panose="02020603050405020304" pitchFamily="18" charset="0"/>
              </a:rPr>
              <a:t>= &lt;0,0001), Interacción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DxT</a:t>
            </a:r>
            <a:r>
              <a:rPr lang="es-ES" sz="1200" dirty="0">
                <a:effectLst/>
                <a:latin typeface="Arial" panose="020B0604020202020204" pitchFamily="34" charset="0"/>
                <a:ea typeface="Calibri" panose="020F0502020204030204" pitchFamily="34" charset="0"/>
                <a:cs typeface="Times New Roman" panose="02020603050405020304" pitchFamily="18" charset="0"/>
              </a:rPr>
              <a:t> (</a:t>
            </a:r>
            <a:r>
              <a:rPr lang="es-ES" sz="1200" i="1" dirty="0">
                <a:effectLst/>
                <a:latin typeface="Arial" panose="020B0604020202020204" pitchFamily="34" charset="0"/>
                <a:ea typeface="Calibri" panose="020F0502020204030204" pitchFamily="34" charset="0"/>
                <a:cs typeface="Times New Roman" panose="02020603050405020304" pitchFamily="18" charset="0"/>
              </a:rPr>
              <a:t>p-valor</a:t>
            </a:r>
            <a:r>
              <a:rPr lang="es-ES" sz="1200" dirty="0">
                <a:effectLst/>
                <a:latin typeface="Arial" panose="020B0604020202020204" pitchFamily="34" charset="0"/>
                <a:ea typeface="Calibri" panose="020F0502020204030204" pitchFamily="34" charset="0"/>
                <a:cs typeface="Times New Roman" panose="02020603050405020304" pitchFamily="18" charset="0"/>
              </a:rPr>
              <a:t>= 0,0002), R</a:t>
            </a:r>
            <a:r>
              <a:rPr lang="es-ES" sz="12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s-ES" sz="1200" dirty="0">
                <a:effectLst/>
                <a:latin typeface="Arial" panose="020B0604020202020204" pitchFamily="34" charset="0"/>
                <a:ea typeface="Calibri" panose="020F0502020204030204" pitchFamily="34" charset="0"/>
                <a:cs typeface="Times New Roman" panose="02020603050405020304" pitchFamily="18" charset="0"/>
              </a:rPr>
              <a:t> =0,51. EE = </a:t>
            </a:r>
            <a:r>
              <a:rPr lang="es-ES" sz="1200" dirty="0">
                <a:effectLst/>
                <a:latin typeface="Arial" panose="020B0604020202020204" pitchFamily="34" charset="0"/>
                <a:ea typeface="Calibri" panose="020F0502020204030204" pitchFamily="34" charset="0"/>
                <a:cs typeface="Arial" panose="020B0604020202020204" pitchFamily="34" charset="0"/>
              </a:rPr>
              <a:t>±</a:t>
            </a:r>
            <a:r>
              <a:rPr lang="es-ES" sz="1200" dirty="0">
                <a:effectLst/>
                <a:latin typeface="Arial" panose="020B0604020202020204" pitchFamily="34" charset="0"/>
                <a:ea typeface="Calibri" panose="020F0502020204030204" pitchFamily="34" charset="0"/>
                <a:cs typeface="Times New Roman" panose="02020603050405020304" pitchFamily="18" charset="0"/>
              </a:rPr>
              <a:t>26,02.</a:t>
            </a:r>
          </a:p>
        </p:txBody>
      </p:sp>
    </p:spTree>
    <p:extLst>
      <p:ext uri="{BB962C8B-B14F-4D97-AF65-F5344CB8AC3E}">
        <p14:creationId xmlns:p14="http://schemas.microsoft.com/office/powerpoint/2010/main" val="205747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3105531" y="94421"/>
            <a:ext cx="5504688" cy="50116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b="1" dirty="0">
                <a:solidFill>
                  <a:schemeClr val="tx1"/>
                </a:solidFill>
                <a:latin typeface="Times New Roman" panose="02020603050405020304" pitchFamily="18" charset="0"/>
                <a:cs typeface="Times New Roman" panose="02020603050405020304" pitchFamily="18" charset="0"/>
              </a:rPr>
              <a:t>Condición corporal</a:t>
            </a:r>
            <a:endParaRPr lang="es-419" sz="20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1" name="Tabla 2">
            <a:extLst>
              <a:ext uri="{FF2B5EF4-FFF2-40B4-BE49-F238E27FC236}">
                <a16:creationId xmlns:a16="http://schemas.microsoft.com/office/drawing/2014/main" id="{E1D26273-C548-4008-A0FC-A2CF46C60E92}"/>
              </a:ext>
            </a:extLst>
          </p:cNvPr>
          <p:cNvGraphicFramePr>
            <a:graphicFrameLocks noGrp="1"/>
          </p:cNvGraphicFramePr>
          <p:nvPr>
            <p:extLst>
              <p:ext uri="{D42A27DB-BD31-4B8C-83A1-F6EECF244321}">
                <p14:modId xmlns:p14="http://schemas.microsoft.com/office/powerpoint/2010/main" val="659234716"/>
              </p:ext>
            </p:extLst>
          </p:nvPr>
        </p:nvGraphicFramePr>
        <p:xfrm>
          <a:off x="838200" y="4913756"/>
          <a:ext cx="10515600" cy="1584960"/>
        </p:xfrm>
        <a:graphic>
          <a:graphicData uri="http://schemas.openxmlformats.org/drawingml/2006/table">
            <a:tbl>
              <a:tblPr firstRow="1" bandRow="1">
                <a:tableStyleId>{912C8C85-51F0-491E-9774-3900AFEF0FD7}</a:tableStyleId>
              </a:tblPr>
              <a:tblGrid>
                <a:gridCol w="3429000">
                  <a:extLst>
                    <a:ext uri="{9D8B030D-6E8A-4147-A177-3AD203B41FA5}">
                      <a16:colId xmlns:a16="http://schemas.microsoft.com/office/drawing/2014/main" val="305926266"/>
                    </a:ext>
                  </a:extLst>
                </a:gridCol>
                <a:gridCol w="7086600">
                  <a:extLst>
                    <a:ext uri="{9D8B030D-6E8A-4147-A177-3AD203B41FA5}">
                      <a16:colId xmlns:a16="http://schemas.microsoft.com/office/drawing/2014/main" val="2800727862"/>
                    </a:ext>
                  </a:extLst>
                </a:gridCol>
              </a:tblGrid>
              <a:tr h="324994">
                <a:tc>
                  <a:txBody>
                    <a:bodyPr/>
                    <a:lstStyle/>
                    <a:p>
                      <a:pPr algn="ctr"/>
                      <a:r>
                        <a:rPr lang="es-ES" sz="1600" dirty="0"/>
                        <a:t>FUENTES</a:t>
                      </a:r>
                      <a:endParaRPr lang="es-ES" sz="1600" dirty="0">
                        <a:latin typeface="+mj-lt"/>
                        <a:cs typeface="Times New Roman" panose="02020603050405020304" pitchFamily="18" charset="0"/>
                      </a:endParaRPr>
                    </a:p>
                  </a:txBody>
                  <a:tcPr/>
                </a:tc>
                <a:tc>
                  <a:txBody>
                    <a:bodyPr/>
                    <a:lstStyle/>
                    <a:p>
                      <a:pPr algn="ctr"/>
                      <a:r>
                        <a:rPr lang="es-ES" sz="1600" dirty="0"/>
                        <a:t>DESCRIPCIÓN</a:t>
                      </a:r>
                      <a:endParaRPr lang="es-ES" sz="1600" dirty="0">
                        <a:latin typeface="+mj-lt"/>
                        <a:cs typeface="Times New Roman" panose="02020603050405020304" pitchFamily="18" charset="0"/>
                      </a:endParaRPr>
                    </a:p>
                  </a:txBody>
                  <a:tcPr/>
                </a:tc>
                <a:extLst>
                  <a:ext uri="{0D108BD9-81ED-4DB2-BD59-A6C34878D82A}">
                    <a16:rowId xmlns:a16="http://schemas.microsoft.com/office/drawing/2014/main" val="239488297"/>
                  </a:ext>
                </a:extLst>
              </a:tr>
              <a:tr h="482650">
                <a:tc>
                  <a:txBody>
                    <a:bodyPr/>
                    <a:lstStyle/>
                    <a:p>
                      <a:pPr algn="ctr"/>
                      <a:r>
                        <a:rPr lang="es-ES" sz="1600" b="1" kern="1200" dirty="0">
                          <a:solidFill>
                            <a:schemeClr val="tx1"/>
                          </a:solidFill>
                          <a:effectLst/>
                          <a:latin typeface="+mn-lt"/>
                          <a:ea typeface="+mn-ea"/>
                          <a:cs typeface="+mn-cs"/>
                        </a:rPr>
                        <a:t> (Salazar, 2009).</a:t>
                      </a:r>
                      <a:endParaRPr lang="es-ES" sz="1100" b="1" dirty="0">
                        <a:latin typeface="+mj-lt"/>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Mayor CC al momento de la faena, mayor será la calificación de la res y por lo tanto mejorará la calidad de la carne destinada al consumidor</a:t>
                      </a:r>
                      <a:endParaRPr lang="es-ES" sz="1600" kern="1200" dirty="0">
                        <a:solidFill>
                          <a:schemeClr val="dk1"/>
                        </a:solidFill>
                        <a:effectLst/>
                        <a:latin typeface="+mj-lt"/>
                        <a:ea typeface="+mn-ea"/>
                        <a:cs typeface="Times New Roman" panose="02020603050405020304" pitchFamily="18" charset="0"/>
                      </a:endParaRPr>
                    </a:p>
                  </a:txBody>
                  <a:tcPr/>
                </a:tc>
                <a:extLst>
                  <a:ext uri="{0D108BD9-81ED-4DB2-BD59-A6C34878D82A}">
                    <a16:rowId xmlns:a16="http://schemas.microsoft.com/office/drawing/2014/main" val="2046510572"/>
                  </a:ext>
                </a:extLst>
              </a:tr>
              <a:tr h="330502">
                <a:tc>
                  <a:txBody>
                    <a:bodyPr/>
                    <a:lstStyle/>
                    <a:p>
                      <a:pPr algn="ctr"/>
                      <a:r>
                        <a:rPr lang="es-ES" sz="1600" b="1" dirty="0">
                          <a:latin typeface="+mj-lt"/>
                          <a:cs typeface="Times New Roman" panose="02020603050405020304" pitchFamily="18" charset="0"/>
                        </a:rPr>
                        <a:t>(López, 2006); (</a:t>
                      </a:r>
                      <a:r>
                        <a:rPr lang="es-ES" sz="1600" b="1" dirty="0" err="1">
                          <a:latin typeface="+mj-lt"/>
                          <a:cs typeface="Times New Roman" panose="02020603050405020304" pitchFamily="18" charset="0"/>
                        </a:rPr>
                        <a:t>Kabaleski</a:t>
                      </a:r>
                      <a:r>
                        <a:rPr lang="es-ES" sz="1600" b="1" dirty="0">
                          <a:latin typeface="+mj-lt"/>
                          <a:cs typeface="Times New Roman" panose="02020603050405020304" pitchFamily="18" charset="0"/>
                        </a:rPr>
                        <a:t>, 2013)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La CC es un indicador del estado nutricional que goza de mayor confiabilidad que el peso corporal. Este parámetro guarda una correlación muy estrecha con el porcentaje de grasa en los bovinos, así como su estado nutricional . </a:t>
                      </a:r>
                    </a:p>
                  </a:txBody>
                  <a:tcPr/>
                </a:tc>
                <a:extLst>
                  <a:ext uri="{0D108BD9-81ED-4DB2-BD59-A6C34878D82A}">
                    <a16:rowId xmlns:a16="http://schemas.microsoft.com/office/drawing/2014/main" val="2178060902"/>
                  </a:ext>
                </a:extLst>
              </a:tr>
            </a:tbl>
          </a:graphicData>
        </a:graphic>
      </p:graphicFrame>
      <p:graphicFrame>
        <p:nvGraphicFramePr>
          <p:cNvPr id="6" name="Gráfico 5">
            <a:extLst>
              <a:ext uri="{FF2B5EF4-FFF2-40B4-BE49-F238E27FC236}">
                <a16:creationId xmlns:a16="http://schemas.microsoft.com/office/drawing/2014/main" id="{E0E53AAF-4B8F-4ADD-909D-53E88AF9AC48}"/>
              </a:ext>
            </a:extLst>
          </p:cNvPr>
          <p:cNvGraphicFramePr/>
          <p:nvPr>
            <p:extLst>
              <p:ext uri="{D42A27DB-BD31-4B8C-83A1-F6EECF244321}">
                <p14:modId xmlns:p14="http://schemas.microsoft.com/office/powerpoint/2010/main" val="1563122258"/>
              </p:ext>
            </p:extLst>
          </p:nvPr>
        </p:nvGraphicFramePr>
        <p:xfrm>
          <a:off x="2020570" y="736278"/>
          <a:ext cx="8150860" cy="3524249"/>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a:extLst>
              <a:ext uri="{FF2B5EF4-FFF2-40B4-BE49-F238E27FC236}">
                <a16:creationId xmlns:a16="http://schemas.microsoft.com/office/drawing/2014/main" id="{E8776701-E31B-4037-A571-E2A215AECFB7}"/>
              </a:ext>
            </a:extLst>
          </p:cNvPr>
          <p:cNvSpPr txBox="1"/>
          <p:nvPr/>
        </p:nvSpPr>
        <p:spPr>
          <a:xfrm>
            <a:off x="2020570" y="4092965"/>
            <a:ext cx="8150860" cy="616515"/>
          </a:xfrm>
          <a:prstGeom prst="rect">
            <a:avLst/>
          </a:prstGeom>
          <a:noFill/>
        </p:spPr>
        <p:txBody>
          <a:bodyPr wrap="square">
            <a:spAutoFit/>
          </a:bodyPr>
          <a:lstStyle/>
          <a:p>
            <a:pPr marL="457200" indent="450215">
              <a:lnSpc>
                <a:spcPct val="150000"/>
              </a:lnSpc>
              <a:spcBef>
                <a:spcPts val="1200"/>
              </a:spcBef>
            </a:pPr>
            <a:r>
              <a:rPr lang="es-ES" sz="1200" dirty="0">
                <a:effectLst/>
                <a:latin typeface="Arial" panose="020B0604020202020204" pitchFamily="34" charset="0"/>
                <a:ea typeface="Calibri" panose="020F0502020204030204" pitchFamily="34" charset="0"/>
                <a:cs typeface="Times New Roman" panose="02020603050405020304" pitchFamily="18" charset="0"/>
              </a:rPr>
              <a:t>Nota: Comportamiento de la condición corporal durante 75 días de evaluación. ADEVA: Día (p-valor = 0,04874); Tratamiento (p-valor = &lt;0,0001); R</a:t>
            </a:r>
            <a:r>
              <a:rPr lang="es-ES" sz="12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s-ES" sz="1200" dirty="0">
                <a:effectLst/>
                <a:latin typeface="Arial" panose="020B0604020202020204" pitchFamily="34" charset="0"/>
                <a:ea typeface="Calibri" panose="020F0502020204030204" pitchFamily="34" charset="0"/>
                <a:cs typeface="Times New Roman" panose="02020603050405020304" pitchFamily="18" charset="0"/>
              </a:rPr>
              <a:t> = 0,7390%. EE =</a:t>
            </a:r>
            <a:r>
              <a:rPr lang="es-ES" sz="1200" dirty="0">
                <a:effectLst/>
                <a:latin typeface="Arial" panose="020B0604020202020204" pitchFamily="34" charset="0"/>
                <a:ea typeface="Calibri" panose="020F0502020204030204" pitchFamily="34" charset="0"/>
                <a:cs typeface="Arial" panose="020B0604020202020204" pitchFamily="34" charset="0"/>
              </a:rPr>
              <a:t>±</a:t>
            </a:r>
            <a:r>
              <a:rPr lang="es-ES" sz="1200" dirty="0">
                <a:effectLst/>
                <a:latin typeface="Arial" panose="020B0604020202020204" pitchFamily="34" charset="0"/>
                <a:ea typeface="Calibri" panose="020F0502020204030204" pitchFamily="34" charset="0"/>
                <a:cs typeface="Times New Roman" panose="02020603050405020304" pitchFamily="18" charset="0"/>
              </a:rPr>
              <a:t>0,22. Interacción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DxT</a:t>
            </a:r>
            <a:r>
              <a:rPr lang="es-ES" sz="1200" dirty="0">
                <a:effectLst/>
                <a:latin typeface="Arial" panose="020B0604020202020204" pitchFamily="34" charset="0"/>
                <a:ea typeface="Calibri" panose="020F0502020204030204" pitchFamily="34" charset="0"/>
                <a:cs typeface="Times New Roman" panose="02020603050405020304" pitchFamily="18" charset="0"/>
              </a:rPr>
              <a:t> (p = &lt;0,0001),</a:t>
            </a:r>
          </a:p>
        </p:txBody>
      </p:sp>
    </p:spTree>
    <p:extLst>
      <p:ext uri="{BB962C8B-B14F-4D97-AF65-F5344CB8AC3E}">
        <p14:creationId xmlns:p14="http://schemas.microsoft.com/office/powerpoint/2010/main" val="161519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3105531" y="94421"/>
            <a:ext cx="5504688" cy="50116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b="1" dirty="0">
                <a:solidFill>
                  <a:schemeClr val="tx1"/>
                </a:solidFill>
                <a:latin typeface="Times New Roman" panose="02020603050405020304" pitchFamily="18" charset="0"/>
                <a:cs typeface="Times New Roman" panose="02020603050405020304" pitchFamily="18" charset="0"/>
              </a:rPr>
              <a:t>Consumo total MS/Animal/Día</a:t>
            </a:r>
            <a:endParaRPr lang="es-419" sz="20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1" name="Tabla 2">
            <a:extLst>
              <a:ext uri="{FF2B5EF4-FFF2-40B4-BE49-F238E27FC236}">
                <a16:creationId xmlns:a16="http://schemas.microsoft.com/office/drawing/2014/main" id="{E1D26273-C548-4008-A0FC-A2CF46C60E92}"/>
              </a:ext>
            </a:extLst>
          </p:cNvPr>
          <p:cNvGraphicFramePr>
            <a:graphicFrameLocks noGrp="1"/>
          </p:cNvGraphicFramePr>
          <p:nvPr>
            <p:extLst>
              <p:ext uri="{D42A27DB-BD31-4B8C-83A1-F6EECF244321}">
                <p14:modId xmlns:p14="http://schemas.microsoft.com/office/powerpoint/2010/main" val="2270542406"/>
              </p:ext>
            </p:extLst>
          </p:nvPr>
        </p:nvGraphicFramePr>
        <p:xfrm>
          <a:off x="838200" y="4454484"/>
          <a:ext cx="10515600" cy="1981200"/>
        </p:xfrm>
        <a:graphic>
          <a:graphicData uri="http://schemas.openxmlformats.org/drawingml/2006/table">
            <a:tbl>
              <a:tblPr firstRow="1" bandRow="1">
                <a:tableStyleId>{912C8C85-51F0-491E-9774-3900AFEF0FD7}</a:tableStyleId>
              </a:tblPr>
              <a:tblGrid>
                <a:gridCol w="3429000">
                  <a:extLst>
                    <a:ext uri="{9D8B030D-6E8A-4147-A177-3AD203B41FA5}">
                      <a16:colId xmlns:a16="http://schemas.microsoft.com/office/drawing/2014/main" val="305926266"/>
                    </a:ext>
                  </a:extLst>
                </a:gridCol>
                <a:gridCol w="7086600">
                  <a:extLst>
                    <a:ext uri="{9D8B030D-6E8A-4147-A177-3AD203B41FA5}">
                      <a16:colId xmlns:a16="http://schemas.microsoft.com/office/drawing/2014/main" val="2800727862"/>
                    </a:ext>
                  </a:extLst>
                </a:gridCol>
              </a:tblGrid>
              <a:tr h="324994">
                <a:tc>
                  <a:txBody>
                    <a:bodyPr/>
                    <a:lstStyle/>
                    <a:p>
                      <a:pPr algn="ctr"/>
                      <a:r>
                        <a:rPr lang="es-ES" sz="1600" dirty="0"/>
                        <a:t>FUENTES</a:t>
                      </a:r>
                      <a:endParaRPr lang="es-ES" sz="1600" dirty="0">
                        <a:latin typeface="+mj-lt"/>
                        <a:cs typeface="Times New Roman" panose="02020603050405020304" pitchFamily="18" charset="0"/>
                      </a:endParaRPr>
                    </a:p>
                  </a:txBody>
                  <a:tcPr/>
                </a:tc>
                <a:tc>
                  <a:txBody>
                    <a:bodyPr/>
                    <a:lstStyle/>
                    <a:p>
                      <a:pPr algn="ctr"/>
                      <a:r>
                        <a:rPr lang="es-ES" sz="1600" dirty="0"/>
                        <a:t>DESCRIPCIÓN</a:t>
                      </a:r>
                      <a:endParaRPr lang="es-ES" sz="1600" dirty="0">
                        <a:latin typeface="+mj-lt"/>
                        <a:cs typeface="Times New Roman" panose="02020603050405020304" pitchFamily="18" charset="0"/>
                      </a:endParaRPr>
                    </a:p>
                  </a:txBody>
                  <a:tcPr/>
                </a:tc>
                <a:extLst>
                  <a:ext uri="{0D108BD9-81ED-4DB2-BD59-A6C34878D82A}">
                    <a16:rowId xmlns:a16="http://schemas.microsoft.com/office/drawing/2014/main" val="239488297"/>
                  </a:ext>
                </a:extLst>
              </a:tr>
              <a:tr h="324103">
                <a:tc>
                  <a:txBody>
                    <a:bodyPr/>
                    <a:lstStyle/>
                    <a:p>
                      <a:pPr algn="ctr"/>
                      <a:r>
                        <a:rPr lang="es-ES" sz="1600" b="1" kern="1200" dirty="0">
                          <a:solidFill>
                            <a:schemeClr val="tx1"/>
                          </a:solidFill>
                          <a:effectLst/>
                          <a:latin typeface="+mn-lt"/>
                          <a:ea typeface="+mn-ea"/>
                          <a:cs typeface="+mn-cs"/>
                        </a:rPr>
                        <a:t> (Castro, 2017)</a:t>
                      </a:r>
                      <a:endParaRPr lang="es-ES" sz="1100" b="1" dirty="0">
                        <a:latin typeface="+mj-lt"/>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El banano posee altos niveles de MS en un estado fisiológico verde con 38% (pulpa + cáscara) </a:t>
                      </a:r>
                      <a:endParaRPr lang="es-ES" sz="1600" kern="1200" dirty="0">
                        <a:solidFill>
                          <a:schemeClr val="dk1"/>
                        </a:solidFill>
                        <a:effectLst/>
                        <a:latin typeface="+mj-lt"/>
                        <a:ea typeface="+mn-ea"/>
                        <a:cs typeface="Times New Roman" panose="02020603050405020304" pitchFamily="18" charset="0"/>
                      </a:endParaRPr>
                    </a:p>
                  </a:txBody>
                  <a:tcPr/>
                </a:tc>
                <a:extLst>
                  <a:ext uri="{0D108BD9-81ED-4DB2-BD59-A6C34878D82A}">
                    <a16:rowId xmlns:a16="http://schemas.microsoft.com/office/drawing/2014/main" val="2046510572"/>
                  </a:ext>
                </a:extLst>
              </a:tr>
              <a:tr h="330502">
                <a:tc>
                  <a:txBody>
                    <a:bodyPr/>
                    <a:lstStyle/>
                    <a:p>
                      <a:pPr algn="ctr"/>
                      <a:r>
                        <a:rPr lang="es-ES" sz="1600" b="1" dirty="0">
                          <a:latin typeface="+mj-lt"/>
                          <a:cs typeface="Times New Roman" panose="02020603050405020304" pitchFamily="18" charset="0"/>
                        </a:rPr>
                        <a:t>(Noles, 2018); (</a:t>
                      </a:r>
                      <a:r>
                        <a:rPr lang="es-ES" sz="1600" b="1" dirty="0" err="1">
                          <a:latin typeface="+mj-lt"/>
                          <a:cs typeface="Times New Roman" panose="02020603050405020304" pitchFamily="18" charset="0"/>
                        </a:rPr>
                        <a:t>Ly</a:t>
                      </a:r>
                      <a:r>
                        <a:rPr lang="es-ES" sz="1600" b="1" dirty="0">
                          <a:latin typeface="+mj-lt"/>
                          <a:cs typeface="Times New Roman" panose="02020603050405020304" pitchFamily="18" charset="0"/>
                        </a:rPr>
                        <a:t>, 2004)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En estado verde es posible identificar la presencia de taninos, con 7,36% en pulpa y 40,5% en cáscara; y son capaces de influir negativamente sobre el consumo voluntario del alimento debido a su astringencia</a:t>
                      </a:r>
                    </a:p>
                  </a:txBody>
                  <a:tcPr/>
                </a:tc>
                <a:extLst>
                  <a:ext uri="{0D108BD9-81ED-4DB2-BD59-A6C34878D82A}">
                    <a16:rowId xmlns:a16="http://schemas.microsoft.com/office/drawing/2014/main" val="2178060902"/>
                  </a:ext>
                </a:extLst>
              </a:tr>
              <a:tr h="330502">
                <a:tc>
                  <a:txBody>
                    <a:bodyPr/>
                    <a:lstStyle/>
                    <a:p>
                      <a:pPr algn="ctr"/>
                      <a:r>
                        <a:rPr lang="es-ES" sz="1600" b="1" dirty="0">
                          <a:latin typeface="+mj-lt"/>
                          <a:cs typeface="Times New Roman" panose="02020603050405020304" pitchFamily="18" charset="0"/>
                        </a:rPr>
                        <a:t>(Noles, 2018) ; (</a:t>
                      </a:r>
                      <a:r>
                        <a:rPr lang="es-ES" sz="1600" b="1" dirty="0" err="1">
                          <a:latin typeface="+mj-lt"/>
                          <a:cs typeface="Times New Roman" panose="02020603050405020304" pitchFamily="18" charset="0"/>
                        </a:rPr>
                        <a:t>Stratton</a:t>
                      </a:r>
                      <a:r>
                        <a:rPr lang="es-ES" sz="1600" b="1" dirty="0">
                          <a:latin typeface="+mj-lt"/>
                          <a:cs typeface="Times New Roman" panose="02020603050405020304" pitchFamily="18" charset="0"/>
                        </a:rPr>
                        <a:t> &amp; </a:t>
                      </a:r>
                      <a:r>
                        <a:rPr lang="es-ES" sz="1600" b="1" dirty="0" err="1">
                          <a:latin typeface="+mj-lt"/>
                          <a:cs typeface="Times New Roman" panose="02020603050405020304" pitchFamily="18" charset="0"/>
                        </a:rPr>
                        <a:t>Von</a:t>
                      </a:r>
                      <a:r>
                        <a:rPr lang="es-ES" sz="1600" b="1" dirty="0">
                          <a:latin typeface="+mj-lt"/>
                          <a:cs typeface="Times New Roman" panose="02020603050405020304" pitchFamily="18" charset="0"/>
                        </a:rPr>
                        <a:t> </a:t>
                      </a:r>
                      <a:r>
                        <a:rPr lang="es-ES" sz="1600" b="1" dirty="0" err="1">
                          <a:latin typeface="+mj-lt"/>
                          <a:cs typeface="Times New Roman" panose="02020603050405020304" pitchFamily="18" charset="0"/>
                        </a:rPr>
                        <a:t>Loesecke</a:t>
                      </a:r>
                      <a:r>
                        <a:rPr lang="es-ES" sz="1600" b="1" dirty="0">
                          <a:latin typeface="+mj-lt"/>
                          <a:cs typeface="Times New Roman" panose="02020603050405020304" pitchFamily="18" charset="0"/>
                        </a:rPr>
                        <a:t>, 1930)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Taninos con valores entre 20,80 en banano pintón y 7,44% del banano maduro; incrementan la palatabilidad debido a la aparición de carbohidratos solubles y reducción de taninos </a:t>
                      </a:r>
                    </a:p>
                  </a:txBody>
                  <a:tcPr/>
                </a:tc>
                <a:extLst>
                  <a:ext uri="{0D108BD9-81ED-4DB2-BD59-A6C34878D82A}">
                    <a16:rowId xmlns:a16="http://schemas.microsoft.com/office/drawing/2014/main" val="1853286767"/>
                  </a:ext>
                </a:extLst>
              </a:tr>
            </a:tbl>
          </a:graphicData>
        </a:graphic>
      </p:graphicFrame>
      <p:sp>
        <p:nvSpPr>
          <p:cNvPr id="8" name="CuadroTexto 7">
            <a:extLst>
              <a:ext uri="{FF2B5EF4-FFF2-40B4-BE49-F238E27FC236}">
                <a16:creationId xmlns:a16="http://schemas.microsoft.com/office/drawing/2014/main" id="{E8776701-E31B-4037-A571-E2A215AECFB7}"/>
              </a:ext>
            </a:extLst>
          </p:cNvPr>
          <p:cNvSpPr txBox="1"/>
          <p:nvPr/>
        </p:nvSpPr>
        <p:spPr>
          <a:xfrm>
            <a:off x="2137656" y="3722615"/>
            <a:ext cx="7748588" cy="616515"/>
          </a:xfrm>
          <a:prstGeom prst="rect">
            <a:avLst/>
          </a:prstGeom>
          <a:noFill/>
        </p:spPr>
        <p:txBody>
          <a:bodyPr wrap="square">
            <a:spAutoFit/>
          </a:bodyPr>
          <a:lstStyle/>
          <a:p>
            <a:pPr marL="457200" indent="450215">
              <a:lnSpc>
                <a:spcPct val="150000"/>
              </a:lnSpc>
              <a:spcBef>
                <a:spcPts val="1200"/>
              </a:spcBef>
            </a:pPr>
            <a:r>
              <a:rPr lang="es-ES" sz="1200" dirty="0">
                <a:effectLst/>
                <a:latin typeface="Arial" panose="020B0604020202020204" pitchFamily="34" charset="0"/>
                <a:ea typeface="Calibri" panose="020F0502020204030204" pitchFamily="34" charset="0"/>
                <a:cs typeface="Times New Roman" panose="02020603050405020304" pitchFamily="18" charset="0"/>
              </a:rPr>
              <a:t>Nota: Comportamiento del Consumo total MS/Animal/Día durante 75 días de evaluación. Ajuste polinomial grado 3, R2 = 0,9441 EE=±0,237, Ajuste lineal, R2 = 0,8014. Interacción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DxT</a:t>
            </a:r>
            <a:r>
              <a:rPr lang="es-ES" sz="1200" dirty="0">
                <a:effectLst/>
                <a:latin typeface="Arial" panose="020B0604020202020204" pitchFamily="34" charset="0"/>
                <a:ea typeface="Calibri" panose="020F0502020204030204" pitchFamily="34" charset="0"/>
                <a:cs typeface="Times New Roman" panose="02020603050405020304" pitchFamily="18" charset="0"/>
              </a:rPr>
              <a:t> (p = &lt;0,0001).</a:t>
            </a:r>
          </a:p>
        </p:txBody>
      </p:sp>
      <p:graphicFrame>
        <p:nvGraphicFramePr>
          <p:cNvPr id="7" name="Gráfico 6">
            <a:extLst>
              <a:ext uri="{FF2B5EF4-FFF2-40B4-BE49-F238E27FC236}">
                <a16:creationId xmlns:a16="http://schemas.microsoft.com/office/drawing/2014/main" id="{B67FAEFF-A700-4460-B623-5B64C821BA75}"/>
              </a:ext>
            </a:extLst>
          </p:cNvPr>
          <p:cNvGraphicFramePr/>
          <p:nvPr>
            <p:extLst>
              <p:ext uri="{D42A27DB-BD31-4B8C-83A1-F6EECF244321}">
                <p14:modId xmlns:p14="http://schemas.microsoft.com/office/powerpoint/2010/main" val="2743103877"/>
              </p:ext>
            </p:extLst>
          </p:nvPr>
        </p:nvGraphicFramePr>
        <p:xfrm>
          <a:off x="2137656" y="595582"/>
          <a:ext cx="7748588" cy="3242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9049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3343656" y="94421"/>
            <a:ext cx="5504688" cy="50116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b="1" dirty="0">
                <a:solidFill>
                  <a:schemeClr val="tx1"/>
                </a:solidFill>
                <a:latin typeface="Times New Roman" panose="02020603050405020304" pitchFamily="18" charset="0"/>
                <a:cs typeface="Times New Roman" panose="02020603050405020304" pitchFamily="18" charset="0"/>
              </a:rPr>
              <a:t>Conversión alimenticia</a:t>
            </a:r>
            <a:endParaRPr lang="es-419" sz="20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1" name="Tabla 2">
            <a:extLst>
              <a:ext uri="{FF2B5EF4-FFF2-40B4-BE49-F238E27FC236}">
                <a16:creationId xmlns:a16="http://schemas.microsoft.com/office/drawing/2014/main" id="{E1D26273-C548-4008-A0FC-A2CF46C60E92}"/>
              </a:ext>
            </a:extLst>
          </p:cNvPr>
          <p:cNvGraphicFramePr>
            <a:graphicFrameLocks noGrp="1"/>
          </p:cNvGraphicFramePr>
          <p:nvPr>
            <p:extLst>
              <p:ext uri="{D42A27DB-BD31-4B8C-83A1-F6EECF244321}">
                <p14:modId xmlns:p14="http://schemas.microsoft.com/office/powerpoint/2010/main" val="2006565489"/>
              </p:ext>
            </p:extLst>
          </p:nvPr>
        </p:nvGraphicFramePr>
        <p:xfrm>
          <a:off x="838200" y="4623064"/>
          <a:ext cx="10515600" cy="1524000"/>
        </p:xfrm>
        <a:graphic>
          <a:graphicData uri="http://schemas.openxmlformats.org/drawingml/2006/table">
            <a:tbl>
              <a:tblPr firstRow="1" bandRow="1">
                <a:tableStyleId>{912C8C85-51F0-491E-9774-3900AFEF0FD7}</a:tableStyleId>
              </a:tblPr>
              <a:tblGrid>
                <a:gridCol w="3429000">
                  <a:extLst>
                    <a:ext uri="{9D8B030D-6E8A-4147-A177-3AD203B41FA5}">
                      <a16:colId xmlns:a16="http://schemas.microsoft.com/office/drawing/2014/main" val="305926266"/>
                    </a:ext>
                  </a:extLst>
                </a:gridCol>
                <a:gridCol w="7086600">
                  <a:extLst>
                    <a:ext uri="{9D8B030D-6E8A-4147-A177-3AD203B41FA5}">
                      <a16:colId xmlns:a16="http://schemas.microsoft.com/office/drawing/2014/main" val="2800727862"/>
                    </a:ext>
                  </a:extLst>
                </a:gridCol>
              </a:tblGrid>
              <a:tr h="324994">
                <a:tc>
                  <a:txBody>
                    <a:bodyPr/>
                    <a:lstStyle/>
                    <a:p>
                      <a:pPr algn="ctr"/>
                      <a:r>
                        <a:rPr lang="es-ES" sz="1600" dirty="0"/>
                        <a:t>FUENTES</a:t>
                      </a:r>
                      <a:endParaRPr lang="es-ES" sz="1600" dirty="0">
                        <a:latin typeface="+mj-lt"/>
                        <a:cs typeface="Times New Roman" panose="02020603050405020304" pitchFamily="18" charset="0"/>
                      </a:endParaRPr>
                    </a:p>
                  </a:txBody>
                  <a:tcPr/>
                </a:tc>
                <a:tc>
                  <a:txBody>
                    <a:bodyPr/>
                    <a:lstStyle/>
                    <a:p>
                      <a:pPr algn="ctr"/>
                      <a:r>
                        <a:rPr lang="es-ES" sz="1600" dirty="0"/>
                        <a:t>DESCRIPCIÓN</a:t>
                      </a:r>
                      <a:endParaRPr lang="es-ES" sz="1600" dirty="0">
                        <a:latin typeface="+mj-lt"/>
                        <a:cs typeface="Times New Roman" panose="02020603050405020304" pitchFamily="18" charset="0"/>
                      </a:endParaRPr>
                    </a:p>
                  </a:txBody>
                  <a:tcPr/>
                </a:tc>
                <a:extLst>
                  <a:ext uri="{0D108BD9-81ED-4DB2-BD59-A6C34878D82A}">
                    <a16:rowId xmlns:a16="http://schemas.microsoft.com/office/drawing/2014/main" val="239488297"/>
                  </a:ext>
                </a:extLst>
              </a:tr>
              <a:tr h="267658">
                <a:tc>
                  <a:txBody>
                    <a:bodyPr/>
                    <a:lstStyle/>
                    <a:p>
                      <a:pPr algn="ctr"/>
                      <a:r>
                        <a:rPr lang="es-ES" sz="1600" b="1" kern="1200" dirty="0">
                          <a:solidFill>
                            <a:schemeClr val="tx1"/>
                          </a:solidFill>
                          <a:effectLst/>
                          <a:latin typeface="+mn-lt"/>
                          <a:ea typeface="+mn-ea"/>
                          <a:cs typeface="+mn-cs"/>
                        </a:rPr>
                        <a:t>(INTA, 2014) </a:t>
                      </a:r>
                      <a:endParaRPr lang="es-ES" sz="1100" b="1" dirty="0">
                        <a:latin typeface="+mj-lt"/>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Las dietas nuevas a menudo tienen un período de adaptación de 15 a 21 días</a:t>
                      </a:r>
                      <a:endParaRPr lang="es-ES" sz="1600" kern="1200" dirty="0">
                        <a:solidFill>
                          <a:schemeClr val="dk1"/>
                        </a:solidFill>
                        <a:effectLst/>
                        <a:latin typeface="+mj-lt"/>
                        <a:ea typeface="+mn-ea"/>
                        <a:cs typeface="Times New Roman" panose="02020603050405020304" pitchFamily="18" charset="0"/>
                      </a:endParaRPr>
                    </a:p>
                  </a:txBody>
                  <a:tcPr/>
                </a:tc>
                <a:extLst>
                  <a:ext uri="{0D108BD9-81ED-4DB2-BD59-A6C34878D82A}">
                    <a16:rowId xmlns:a16="http://schemas.microsoft.com/office/drawing/2014/main" val="2046510572"/>
                  </a:ext>
                </a:extLst>
              </a:tr>
              <a:tr h="330502">
                <a:tc>
                  <a:txBody>
                    <a:bodyPr/>
                    <a:lstStyle/>
                    <a:p>
                      <a:pPr algn="ctr"/>
                      <a:r>
                        <a:rPr lang="es-ES" sz="1600" b="1" dirty="0">
                          <a:latin typeface="+mj-lt"/>
                          <a:cs typeface="Times New Roman" panose="02020603050405020304" pitchFamily="18" charset="0"/>
                        </a:rPr>
                        <a:t>(Castro, 2017) ; (Noles, 2018).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Taninos en banano verde 7,4% en pulpa y 40,5% en corteza por cada 100 g de peso seco</a:t>
                      </a:r>
                    </a:p>
                  </a:txBody>
                  <a:tcPr/>
                </a:tc>
                <a:extLst>
                  <a:ext uri="{0D108BD9-81ED-4DB2-BD59-A6C34878D82A}">
                    <a16:rowId xmlns:a16="http://schemas.microsoft.com/office/drawing/2014/main" val="2178060902"/>
                  </a:ext>
                </a:extLst>
              </a:tr>
              <a:tr h="330502">
                <a:tc>
                  <a:txBody>
                    <a:bodyPr/>
                    <a:lstStyle/>
                    <a:p>
                      <a:pPr algn="ctr"/>
                      <a:r>
                        <a:rPr lang="es-ES" sz="1600" b="1" dirty="0">
                          <a:latin typeface="+mj-lt"/>
                          <a:cs typeface="Times New Roman" panose="02020603050405020304" pitchFamily="18" charset="0"/>
                        </a:rPr>
                        <a:t>(</a:t>
                      </a:r>
                      <a:r>
                        <a:rPr lang="es-ES" sz="1600" b="1" dirty="0" err="1">
                          <a:latin typeface="+mj-lt"/>
                          <a:cs typeface="Times New Roman" panose="02020603050405020304" pitchFamily="18" charset="0"/>
                        </a:rPr>
                        <a:t>Jenko</a:t>
                      </a:r>
                      <a:r>
                        <a:rPr lang="es-ES" sz="1600" b="1" dirty="0">
                          <a:latin typeface="+mj-lt"/>
                          <a:cs typeface="Times New Roman" panose="02020603050405020304" pitchFamily="18" charset="0"/>
                        </a:rPr>
                        <a:t>, y otros, 2018)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La ingesta de pequeñas a moderadas raciones de taninos menores a 5% de MS en conjunción con los forrajes pueden incrementar la utilidad digestiva del alimento en los rumiantes</a:t>
                      </a:r>
                    </a:p>
                  </a:txBody>
                  <a:tcPr/>
                </a:tc>
                <a:extLst>
                  <a:ext uri="{0D108BD9-81ED-4DB2-BD59-A6C34878D82A}">
                    <a16:rowId xmlns:a16="http://schemas.microsoft.com/office/drawing/2014/main" val="1853286767"/>
                  </a:ext>
                </a:extLst>
              </a:tr>
            </a:tbl>
          </a:graphicData>
        </a:graphic>
      </p:graphicFrame>
      <p:sp>
        <p:nvSpPr>
          <p:cNvPr id="8" name="CuadroTexto 7">
            <a:extLst>
              <a:ext uri="{FF2B5EF4-FFF2-40B4-BE49-F238E27FC236}">
                <a16:creationId xmlns:a16="http://schemas.microsoft.com/office/drawing/2014/main" id="{E8776701-E31B-4037-A571-E2A215AECFB7}"/>
              </a:ext>
            </a:extLst>
          </p:cNvPr>
          <p:cNvSpPr txBox="1"/>
          <p:nvPr/>
        </p:nvSpPr>
        <p:spPr>
          <a:xfrm>
            <a:off x="838200" y="3860320"/>
            <a:ext cx="10210800" cy="616515"/>
          </a:xfrm>
          <a:prstGeom prst="rect">
            <a:avLst/>
          </a:prstGeom>
          <a:noFill/>
        </p:spPr>
        <p:txBody>
          <a:bodyPr wrap="square">
            <a:spAutoFit/>
          </a:bodyPr>
          <a:lstStyle/>
          <a:p>
            <a:pPr marL="457200" indent="450215">
              <a:lnSpc>
                <a:spcPct val="150000"/>
              </a:lnSpc>
              <a:spcBef>
                <a:spcPts val="1200"/>
              </a:spcBef>
            </a:pPr>
            <a:r>
              <a:rPr lang="es-ES" sz="1200" dirty="0">
                <a:effectLst/>
                <a:latin typeface="Arial" panose="020B0604020202020204" pitchFamily="34" charset="0"/>
                <a:ea typeface="Calibri" panose="020F0502020204030204" pitchFamily="34" charset="0"/>
                <a:cs typeface="Times New Roman" panose="02020603050405020304" pitchFamily="18" charset="0"/>
              </a:rPr>
              <a:t>Nota: Comportamiento del índice de conversión alimenticia durante 75 días de evaluación. Ajuste polinomial =2, R2 = 0,98352; EE= ±11,06 (Los datos del día 0 hasta el 18 se excluyeron por haber sido parte del período de adaptación). Interacción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DxT</a:t>
            </a:r>
            <a:r>
              <a:rPr lang="es-ES" sz="1200" dirty="0">
                <a:effectLst/>
                <a:latin typeface="Arial" panose="020B0604020202020204" pitchFamily="34" charset="0"/>
                <a:ea typeface="Calibri" panose="020F0502020204030204" pitchFamily="34" charset="0"/>
                <a:cs typeface="Times New Roman" panose="02020603050405020304" pitchFamily="18" charset="0"/>
              </a:rPr>
              <a:t> (p = &lt;0,0001).</a:t>
            </a:r>
          </a:p>
        </p:txBody>
      </p:sp>
      <p:graphicFrame>
        <p:nvGraphicFramePr>
          <p:cNvPr id="6" name="Gráfico 5">
            <a:extLst>
              <a:ext uri="{FF2B5EF4-FFF2-40B4-BE49-F238E27FC236}">
                <a16:creationId xmlns:a16="http://schemas.microsoft.com/office/drawing/2014/main" id="{A444BF94-7A79-405E-AFAE-07AA9CAAE195}"/>
              </a:ext>
            </a:extLst>
          </p:cNvPr>
          <p:cNvGraphicFramePr/>
          <p:nvPr>
            <p:extLst>
              <p:ext uri="{D42A27DB-BD31-4B8C-83A1-F6EECF244321}">
                <p14:modId xmlns:p14="http://schemas.microsoft.com/office/powerpoint/2010/main" val="3768170642"/>
              </p:ext>
            </p:extLst>
          </p:nvPr>
        </p:nvGraphicFramePr>
        <p:xfrm>
          <a:off x="2214880" y="710936"/>
          <a:ext cx="7024370" cy="30340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1676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3343656" y="26565"/>
            <a:ext cx="5504688" cy="50116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b="1" dirty="0">
                <a:solidFill>
                  <a:schemeClr val="tx1"/>
                </a:solidFill>
                <a:latin typeface="Times New Roman" panose="02020603050405020304" pitchFamily="18" charset="0"/>
                <a:cs typeface="Times New Roman" panose="02020603050405020304" pitchFamily="18" charset="0"/>
              </a:rPr>
              <a:t>Consumo total MS (%PV)</a:t>
            </a:r>
            <a:endParaRPr lang="es-419" sz="20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1" name="Tabla 2">
            <a:extLst>
              <a:ext uri="{FF2B5EF4-FFF2-40B4-BE49-F238E27FC236}">
                <a16:creationId xmlns:a16="http://schemas.microsoft.com/office/drawing/2014/main" id="{E1D26273-C548-4008-A0FC-A2CF46C60E92}"/>
              </a:ext>
            </a:extLst>
          </p:cNvPr>
          <p:cNvGraphicFramePr>
            <a:graphicFrameLocks noGrp="1"/>
          </p:cNvGraphicFramePr>
          <p:nvPr>
            <p:extLst>
              <p:ext uri="{D42A27DB-BD31-4B8C-83A1-F6EECF244321}">
                <p14:modId xmlns:p14="http://schemas.microsoft.com/office/powerpoint/2010/main" val="4203959598"/>
              </p:ext>
            </p:extLst>
          </p:nvPr>
        </p:nvGraphicFramePr>
        <p:xfrm>
          <a:off x="838200" y="4958674"/>
          <a:ext cx="10515600" cy="1371600"/>
        </p:xfrm>
        <a:graphic>
          <a:graphicData uri="http://schemas.openxmlformats.org/drawingml/2006/table">
            <a:tbl>
              <a:tblPr firstRow="1" bandRow="1">
                <a:tableStyleId>{912C8C85-51F0-491E-9774-3900AFEF0FD7}</a:tableStyleId>
              </a:tblPr>
              <a:tblGrid>
                <a:gridCol w="3429000">
                  <a:extLst>
                    <a:ext uri="{9D8B030D-6E8A-4147-A177-3AD203B41FA5}">
                      <a16:colId xmlns:a16="http://schemas.microsoft.com/office/drawing/2014/main" val="305926266"/>
                    </a:ext>
                  </a:extLst>
                </a:gridCol>
                <a:gridCol w="7086600">
                  <a:extLst>
                    <a:ext uri="{9D8B030D-6E8A-4147-A177-3AD203B41FA5}">
                      <a16:colId xmlns:a16="http://schemas.microsoft.com/office/drawing/2014/main" val="2800727862"/>
                    </a:ext>
                  </a:extLst>
                </a:gridCol>
              </a:tblGrid>
              <a:tr h="0">
                <a:tc>
                  <a:txBody>
                    <a:bodyPr/>
                    <a:lstStyle/>
                    <a:p>
                      <a:pPr algn="ctr"/>
                      <a:r>
                        <a:rPr lang="es-ES" sz="1600" dirty="0"/>
                        <a:t>FUENTES</a:t>
                      </a:r>
                      <a:endParaRPr lang="es-ES" sz="1600" dirty="0">
                        <a:latin typeface="+mj-lt"/>
                        <a:cs typeface="Times New Roman" panose="02020603050405020304" pitchFamily="18" charset="0"/>
                      </a:endParaRPr>
                    </a:p>
                  </a:txBody>
                  <a:tcPr/>
                </a:tc>
                <a:tc>
                  <a:txBody>
                    <a:bodyPr/>
                    <a:lstStyle/>
                    <a:p>
                      <a:pPr algn="ctr"/>
                      <a:r>
                        <a:rPr lang="es-ES" sz="1600" dirty="0"/>
                        <a:t>DESCRIPCIÓN</a:t>
                      </a:r>
                      <a:endParaRPr lang="es-ES" sz="1600" dirty="0">
                        <a:latin typeface="+mj-lt"/>
                        <a:cs typeface="Times New Roman" panose="02020603050405020304" pitchFamily="18" charset="0"/>
                      </a:endParaRPr>
                    </a:p>
                  </a:txBody>
                  <a:tcPr/>
                </a:tc>
                <a:extLst>
                  <a:ext uri="{0D108BD9-81ED-4DB2-BD59-A6C34878D82A}">
                    <a16:rowId xmlns:a16="http://schemas.microsoft.com/office/drawing/2014/main" val="239488297"/>
                  </a:ext>
                </a:extLst>
              </a:tr>
              <a:tr h="482650">
                <a:tc>
                  <a:txBody>
                    <a:bodyPr/>
                    <a:lstStyle/>
                    <a:p>
                      <a:pPr algn="ctr"/>
                      <a:r>
                        <a:rPr lang="es-ES" sz="1800" b="0" kern="1200" dirty="0">
                          <a:solidFill>
                            <a:schemeClr val="tx1"/>
                          </a:solidFill>
                          <a:effectLst/>
                          <a:latin typeface="+mn-lt"/>
                          <a:ea typeface="+mn-ea"/>
                          <a:cs typeface="+mn-cs"/>
                        </a:rPr>
                        <a:t>(Noles, 2018)</a:t>
                      </a:r>
                      <a:endParaRPr lang="es-ES" sz="1200" b="0" dirty="0">
                        <a:latin typeface="+mj-lt"/>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Los animales finalizan mejorando el consumo en kg de MS y también en porcentaje del PV, porque la palatabilidad del banano mejoró por maduración </a:t>
                      </a:r>
                      <a:endParaRPr lang="es-ES" sz="1600" kern="1200" dirty="0">
                        <a:solidFill>
                          <a:schemeClr val="dk1"/>
                        </a:solidFill>
                        <a:effectLst/>
                        <a:latin typeface="+mj-lt"/>
                        <a:ea typeface="+mn-ea"/>
                        <a:cs typeface="Times New Roman" panose="02020603050405020304" pitchFamily="18" charset="0"/>
                      </a:endParaRPr>
                    </a:p>
                  </a:txBody>
                  <a:tcPr/>
                </a:tc>
                <a:extLst>
                  <a:ext uri="{0D108BD9-81ED-4DB2-BD59-A6C34878D82A}">
                    <a16:rowId xmlns:a16="http://schemas.microsoft.com/office/drawing/2014/main" val="2046510572"/>
                  </a:ext>
                </a:extLst>
              </a:tr>
              <a:tr h="330502">
                <a:tc>
                  <a:txBody>
                    <a:bodyPr/>
                    <a:lstStyle/>
                    <a:p>
                      <a:pPr algn="ctr"/>
                      <a:r>
                        <a:rPr lang="es-ES" sz="1600" b="1" dirty="0">
                          <a:latin typeface="+mj-lt"/>
                          <a:cs typeface="Times New Roman" panose="02020603050405020304" pitchFamily="18" charset="0"/>
                        </a:rPr>
                        <a:t>(Cerdas, 2013)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uno de los puntos principales en las dietas para cualquier tipo de animal es el consumo; ya que este varía en función de la condición fisiológica, los efectos ambientales y la calidad del alimento.</a:t>
                      </a:r>
                    </a:p>
                  </a:txBody>
                  <a:tcPr/>
                </a:tc>
                <a:extLst>
                  <a:ext uri="{0D108BD9-81ED-4DB2-BD59-A6C34878D82A}">
                    <a16:rowId xmlns:a16="http://schemas.microsoft.com/office/drawing/2014/main" val="2178060902"/>
                  </a:ext>
                </a:extLst>
              </a:tr>
            </a:tbl>
          </a:graphicData>
        </a:graphic>
      </p:graphicFrame>
      <p:sp>
        <p:nvSpPr>
          <p:cNvPr id="8" name="CuadroTexto 7">
            <a:extLst>
              <a:ext uri="{FF2B5EF4-FFF2-40B4-BE49-F238E27FC236}">
                <a16:creationId xmlns:a16="http://schemas.microsoft.com/office/drawing/2014/main" id="{E8776701-E31B-4037-A571-E2A215AECFB7}"/>
              </a:ext>
            </a:extLst>
          </p:cNvPr>
          <p:cNvSpPr txBox="1"/>
          <p:nvPr/>
        </p:nvSpPr>
        <p:spPr>
          <a:xfrm>
            <a:off x="1828800" y="4205614"/>
            <a:ext cx="8496300" cy="616515"/>
          </a:xfrm>
          <a:prstGeom prst="rect">
            <a:avLst/>
          </a:prstGeom>
          <a:noFill/>
        </p:spPr>
        <p:txBody>
          <a:bodyPr wrap="square">
            <a:spAutoFit/>
          </a:bodyPr>
          <a:lstStyle/>
          <a:p>
            <a:pPr marL="457200" indent="450215">
              <a:lnSpc>
                <a:spcPct val="150000"/>
              </a:lnSpc>
              <a:spcBef>
                <a:spcPts val="1200"/>
              </a:spcBef>
            </a:pPr>
            <a:r>
              <a:rPr lang="es-ES" sz="1200" dirty="0">
                <a:effectLst/>
                <a:latin typeface="Arial" panose="020B0604020202020204" pitchFamily="34" charset="0"/>
                <a:ea typeface="Calibri" panose="020F0502020204030204" pitchFamily="34" charset="0"/>
                <a:cs typeface="Times New Roman" panose="02020603050405020304" pitchFamily="18" charset="0"/>
              </a:rPr>
              <a:t>Nota: Comportamiento del Consumo de Materia Seca (% Peso Vivo) durante 75 días de evaluación. Ajuste polinomial grado 3, R2 = 0,9803. EE=0,03. Interacción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DxT</a:t>
            </a:r>
            <a:r>
              <a:rPr lang="es-ES" sz="1200" dirty="0">
                <a:effectLst/>
                <a:latin typeface="Arial" panose="020B0604020202020204" pitchFamily="34" charset="0"/>
                <a:ea typeface="Calibri" panose="020F0502020204030204" pitchFamily="34" charset="0"/>
                <a:cs typeface="Times New Roman" panose="02020603050405020304" pitchFamily="18" charset="0"/>
              </a:rPr>
              <a:t> (p = &lt;0,0001). </a:t>
            </a:r>
          </a:p>
        </p:txBody>
      </p:sp>
      <p:graphicFrame>
        <p:nvGraphicFramePr>
          <p:cNvPr id="7" name="Gráfico 6">
            <a:extLst>
              <a:ext uri="{FF2B5EF4-FFF2-40B4-BE49-F238E27FC236}">
                <a16:creationId xmlns:a16="http://schemas.microsoft.com/office/drawing/2014/main" id="{AB261F83-448A-4BC0-BBB7-E985379E2CEB}"/>
              </a:ext>
            </a:extLst>
          </p:cNvPr>
          <p:cNvGraphicFramePr/>
          <p:nvPr>
            <p:extLst>
              <p:ext uri="{D42A27DB-BD31-4B8C-83A1-F6EECF244321}">
                <p14:modId xmlns:p14="http://schemas.microsoft.com/office/powerpoint/2010/main" val="2565531093"/>
              </p:ext>
            </p:extLst>
          </p:nvPr>
        </p:nvGraphicFramePr>
        <p:xfrm>
          <a:off x="1828800" y="808210"/>
          <a:ext cx="8496300" cy="3397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2726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3CE85B-BEF6-42B7-A98C-50F86DEF5E2D}"/>
              </a:ext>
            </a:extLst>
          </p:cNvPr>
          <p:cNvPicPr>
            <a:picLocks noChangeAspect="1"/>
          </p:cNvPicPr>
          <p:nvPr/>
        </p:nvPicPr>
        <p:blipFill>
          <a:blip r:embed="rId2"/>
          <a:stretch>
            <a:fillRect/>
          </a:stretch>
        </p:blipFill>
        <p:spPr>
          <a:xfrm>
            <a:off x="2883431" y="152400"/>
            <a:ext cx="5548837" cy="6858000"/>
          </a:xfrm>
          <a:prstGeom prst="rect">
            <a:avLst/>
          </a:prstGeom>
        </p:spPr>
      </p:pic>
      <p:sp>
        <p:nvSpPr>
          <p:cNvPr id="5" name="Rectángulo redondeado 11">
            <a:extLst>
              <a:ext uri="{FF2B5EF4-FFF2-40B4-BE49-F238E27FC236}">
                <a16:creationId xmlns:a16="http://schemas.microsoft.com/office/drawing/2014/main" id="{C9025B2A-B9E8-432D-BD4B-3391DB39EE8A}"/>
              </a:ext>
            </a:extLst>
          </p:cNvPr>
          <p:cNvSpPr/>
          <p:nvPr/>
        </p:nvSpPr>
        <p:spPr>
          <a:xfrm rot="16200000">
            <a:off x="-828294" y="3178421"/>
            <a:ext cx="5504688" cy="501161"/>
          </a:xfrm>
          <a:prstGeom prst="roundRect">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ANALISIS ECONÓMICO</a:t>
            </a:r>
            <a:endParaRPr lang="es-419"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726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p:nvPr/>
        </p:nvSpPr>
        <p:spPr>
          <a:xfrm>
            <a:off x="3711621" y="290821"/>
            <a:ext cx="4387758" cy="707886"/>
          </a:xfrm>
          <a:prstGeom prst="rect">
            <a:avLst/>
          </a:prstGeom>
          <a:solidFill>
            <a:schemeClr val="accent2"/>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4000" b="1" dirty="0">
                <a:solidFill>
                  <a:schemeClr val="bg1"/>
                </a:solidFill>
              </a:rPr>
              <a:t>CONCLUSIONES</a:t>
            </a:r>
            <a:endParaRPr lang="es-EC" sz="4000" dirty="0">
              <a:solidFill>
                <a:schemeClr val="bg1"/>
              </a:solidFill>
            </a:endParaRPr>
          </a:p>
        </p:txBody>
      </p:sp>
      <p:sp>
        <p:nvSpPr>
          <p:cNvPr id="6" name="Rectángulo 5"/>
          <p:cNvSpPr/>
          <p:nvPr/>
        </p:nvSpPr>
        <p:spPr>
          <a:xfrm>
            <a:off x="1295400" y="1247774"/>
            <a:ext cx="9220200" cy="4965462"/>
          </a:xfrm>
          <a:prstGeom prst="rect">
            <a:avLst/>
          </a:prstGeom>
          <a:solidFill>
            <a:schemeClr val="accent1">
              <a:lumMod val="20000"/>
              <a:lumOff val="80000"/>
            </a:schemeClr>
          </a:solidFill>
        </p:spPr>
        <p:txBody>
          <a:bodyPr wrap="square">
            <a:spAutoFit/>
          </a:bodyPr>
          <a:lstStyle/>
          <a:p>
            <a:pPr marL="457200" indent="450215">
              <a:lnSpc>
                <a:spcPct val="150000"/>
              </a:lnSpc>
              <a:spcBef>
                <a:spcPts val="1200"/>
              </a:spcBef>
            </a:pPr>
            <a:r>
              <a:rPr lang="es-ES" sz="1800" dirty="0">
                <a:effectLst/>
                <a:latin typeface="Arial" panose="020B0604020202020204" pitchFamily="34" charset="0"/>
                <a:ea typeface="Calibri" panose="020F0502020204030204" pitchFamily="34" charset="0"/>
                <a:cs typeface="Times New Roman" panose="02020603050405020304" pitchFamily="18" charset="0"/>
              </a:rPr>
              <a:t>La suplementación estratégica con rechazo de banano en estabulación sí incrementa los resultados zootécnicos en novillos de engorde. </a:t>
            </a:r>
          </a:p>
          <a:p>
            <a:pPr marL="457200" indent="450215">
              <a:lnSpc>
                <a:spcPct val="150000"/>
              </a:lnSpc>
              <a:spcBef>
                <a:spcPts val="1200"/>
              </a:spcBef>
            </a:pPr>
            <a:r>
              <a:rPr lang="es-ES" sz="1800" dirty="0">
                <a:effectLst/>
                <a:latin typeface="Arial" panose="020B0604020202020204" pitchFamily="34" charset="0"/>
                <a:ea typeface="Calibri" panose="020F0502020204030204" pitchFamily="34" charset="0"/>
                <a:cs typeface="Times New Roman" panose="02020603050405020304" pitchFamily="18" charset="0"/>
              </a:rPr>
              <a:t> </a:t>
            </a:r>
          </a:p>
          <a:p>
            <a:pPr marL="457200" indent="450215">
              <a:lnSpc>
                <a:spcPct val="150000"/>
              </a:lnSpc>
              <a:spcBef>
                <a:spcPts val="1200"/>
              </a:spcBef>
            </a:pPr>
            <a:r>
              <a:rPr lang="es-ES" sz="1800" dirty="0">
                <a:effectLst/>
                <a:latin typeface="Arial" panose="020B0604020202020204" pitchFamily="34" charset="0"/>
                <a:ea typeface="Calibri" panose="020F0502020204030204" pitchFamily="34" charset="0"/>
                <a:cs typeface="Times New Roman" panose="02020603050405020304" pitchFamily="18" charset="0"/>
              </a:rPr>
              <a:t> El uso de herramientas estadísticas permitió evaluar las diferencias entre los planes nutricionales a cabalidad conforme a los parámetros zootécnicos previamente establecidos.</a:t>
            </a:r>
          </a:p>
          <a:p>
            <a:pPr marL="457200" indent="450215">
              <a:lnSpc>
                <a:spcPct val="150000"/>
              </a:lnSpc>
              <a:spcBef>
                <a:spcPts val="1200"/>
              </a:spcBef>
            </a:pPr>
            <a:r>
              <a:rPr lang="es-ES" sz="1800" dirty="0">
                <a:effectLst/>
                <a:latin typeface="Arial" panose="020B0604020202020204" pitchFamily="34" charset="0"/>
                <a:ea typeface="Calibri" panose="020F0502020204030204" pitchFamily="34" charset="0"/>
                <a:cs typeface="Times New Roman" panose="02020603050405020304" pitchFamily="18" charset="0"/>
              </a:rPr>
              <a:t> </a:t>
            </a:r>
          </a:p>
          <a:p>
            <a:pPr marL="457200" indent="450215">
              <a:lnSpc>
                <a:spcPct val="150000"/>
              </a:lnSpc>
              <a:spcBef>
                <a:spcPts val="1200"/>
              </a:spcBef>
            </a:pPr>
            <a:r>
              <a:rPr lang="es-ES" sz="1800" dirty="0">
                <a:effectLst/>
                <a:latin typeface="Arial" panose="020B0604020202020204" pitchFamily="34" charset="0"/>
                <a:ea typeface="Calibri" panose="020F0502020204030204" pitchFamily="34" charset="0"/>
                <a:cs typeface="Times New Roman" panose="02020603050405020304" pitchFamily="18" charset="0"/>
              </a:rPr>
              <a:t>A nivel económico, se obtuvo una mayor utilidad en T2 (Estabulación estratégica) puesto que; se generó un rédito de $2423. </a:t>
            </a:r>
          </a:p>
          <a:p>
            <a:pPr marL="457200" indent="450215">
              <a:lnSpc>
                <a:spcPct val="150000"/>
              </a:lnSpc>
              <a:spcBef>
                <a:spcPts val="1200"/>
              </a:spcBef>
            </a:pPr>
            <a:endParaRPr lang="es-E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000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p:nvPr/>
        </p:nvSpPr>
        <p:spPr>
          <a:xfrm>
            <a:off x="3408385" y="233305"/>
            <a:ext cx="4994229" cy="707886"/>
          </a:xfrm>
          <a:prstGeom prst="rect">
            <a:avLst/>
          </a:prstGeom>
          <a:solidFill>
            <a:schemeClr val="accent2"/>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4000" b="1" dirty="0">
                <a:solidFill>
                  <a:schemeClr val="bg1"/>
                </a:solidFill>
              </a:rPr>
              <a:t>RECOMENDACIONES</a:t>
            </a:r>
            <a:endParaRPr lang="es-EC" sz="4000" dirty="0">
              <a:solidFill>
                <a:schemeClr val="bg1"/>
              </a:solidFill>
            </a:endParaRPr>
          </a:p>
        </p:txBody>
      </p:sp>
      <p:sp>
        <p:nvSpPr>
          <p:cNvPr id="6" name="Rectángulo 5"/>
          <p:cNvSpPr/>
          <p:nvPr/>
        </p:nvSpPr>
        <p:spPr>
          <a:xfrm>
            <a:off x="800099" y="1247774"/>
            <a:ext cx="10210800" cy="5094215"/>
          </a:xfrm>
          <a:prstGeom prst="rect">
            <a:avLst/>
          </a:prstGeom>
          <a:solidFill>
            <a:schemeClr val="accent1">
              <a:lumMod val="20000"/>
              <a:lumOff val="80000"/>
            </a:schemeClr>
          </a:solidFill>
        </p:spPr>
        <p:txBody>
          <a:bodyPr wrap="square">
            <a:spAutoFit/>
          </a:bodyPr>
          <a:lstStyle/>
          <a:p>
            <a:pPr marL="457200" indent="450215">
              <a:lnSpc>
                <a:spcPct val="150000"/>
              </a:lnSpc>
              <a:spcBef>
                <a:spcPts val="1200"/>
              </a:spcBef>
            </a:pPr>
            <a:r>
              <a:rPr lang="es-ES" sz="1600" dirty="0">
                <a:latin typeface="Arial" panose="020B0604020202020204" pitchFamily="34" charset="0"/>
                <a:ea typeface="Calibri" panose="020F0502020204030204" pitchFamily="34" charset="0"/>
                <a:cs typeface="Times New Roman" panose="02020603050405020304" pitchFamily="18" charset="0"/>
              </a:rPr>
              <a:t>Es necesario darle cabida a la experimentación de este tipo de programas de suplementación estratégica en engorde ya sea de bovinos o alguna otra especie de interés zootécnico: puesto que así se podrán ampliar las opciones de materias primas en nutrición animal y que a su vez se mejorará el rendimiento y tiempo de salida de los animales para faenamiento.  </a:t>
            </a:r>
          </a:p>
          <a:p>
            <a:pPr marL="457200" indent="450215">
              <a:lnSpc>
                <a:spcPct val="150000"/>
              </a:lnSpc>
              <a:spcBef>
                <a:spcPts val="1200"/>
              </a:spcBef>
            </a:pPr>
            <a:endParaRPr lang="es-ES" sz="1600" dirty="0">
              <a:latin typeface="Arial" panose="020B0604020202020204" pitchFamily="34" charset="0"/>
              <a:ea typeface="Calibri" panose="020F0502020204030204" pitchFamily="34" charset="0"/>
              <a:cs typeface="Times New Roman" panose="02020603050405020304" pitchFamily="18" charset="0"/>
            </a:endParaRPr>
          </a:p>
          <a:p>
            <a:pPr marL="457200" indent="450215">
              <a:lnSpc>
                <a:spcPct val="150000"/>
              </a:lnSpc>
              <a:spcBef>
                <a:spcPts val="1200"/>
              </a:spcBef>
            </a:pPr>
            <a:r>
              <a:rPr lang="es-ES" sz="1600" dirty="0">
                <a:latin typeface="Arial" panose="020B0604020202020204" pitchFamily="34" charset="0"/>
                <a:ea typeface="Calibri" panose="020F0502020204030204" pitchFamily="34" charset="0"/>
                <a:cs typeface="Times New Roman" panose="02020603050405020304" pitchFamily="18" charset="0"/>
              </a:rPr>
              <a:t>Se necesita aplicar herramientas estadísticas como parte del monitoreo productivo de las explotaciones pecuarias; puesto que así, se podrá tener un panorama más claro de los efectos que esta pueda ejercer sobre el hato.</a:t>
            </a:r>
          </a:p>
          <a:p>
            <a:pPr marL="457200" indent="450215">
              <a:lnSpc>
                <a:spcPct val="150000"/>
              </a:lnSpc>
              <a:spcBef>
                <a:spcPts val="1200"/>
              </a:spcBef>
            </a:pPr>
            <a:endParaRPr lang="es-ES" sz="1600" dirty="0">
              <a:latin typeface="Arial" panose="020B0604020202020204" pitchFamily="34" charset="0"/>
              <a:ea typeface="Calibri" panose="020F0502020204030204" pitchFamily="34" charset="0"/>
              <a:cs typeface="Times New Roman" panose="02020603050405020304" pitchFamily="18" charset="0"/>
            </a:endParaRPr>
          </a:p>
          <a:p>
            <a:pPr marL="457200" indent="450215">
              <a:lnSpc>
                <a:spcPct val="150000"/>
              </a:lnSpc>
              <a:spcBef>
                <a:spcPts val="1200"/>
              </a:spcBef>
            </a:pPr>
            <a:r>
              <a:rPr lang="es-ES" sz="1600" dirty="0">
                <a:latin typeface="Arial" panose="020B0604020202020204" pitchFamily="34" charset="0"/>
                <a:ea typeface="Calibri" panose="020F0502020204030204" pitchFamily="34" charset="0"/>
                <a:cs typeface="Times New Roman" panose="02020603050405020304" pitchFamily="18" charset="0"/>
              </a:rPr>
              <a:t>Se debe analizar la viabilidad económica del aprovechamiento de los residuos agrícolas o pecuarios; así como su nivel nutricional y la digestibilidad que estos poseen en función de la especie previo a la formulación de dietas suplementarias en ganado de engorde</a:t>
            </a:r>
          </a:p>
        </p:txBody>
      </p:sp>
    </p:spTree>
    <p:extLst>
      <p:ext uri="{BB962C8B-B14F-4D97-AF65-F5344CB8AC3E}">
        <p14:creationId xmlns:p14="http://schemas.microsoft.com/office/powerpoint/2010/main" val="95994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71216" y="107252"/>
            <a:ext cx="6236208" cy="998977"/>
          </a:xfrm>
        </p:spPr>
        <p:txBody>
          <a:bodyPr/>
          <a:lstStyle/>
          <a:p>
            <a:r>
              <a:rPr lang="es-EC" b="1" dirty="0"/>
              <a:t>                                                     </a:t>
            </a:r>
            <a:endParaRPr lang="en-US" b="1" dirty="0"/>
          </a:p>
        </p:txBody>
      </p:sp>
      <p:sp>
        <p:nvSpPr>
          <p:cNvPr id="8" name="AutoShape 8" descr="Resultado de imagen para Aspergillus, principalmente A. parasitic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lob:https://web.whatsapp.com/371ff937-2524-4c5e-a689-e8cc48c0999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8" descr="Resultado de imagen para mapa de ecuado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Título 1"/>
          <p:cNvSpPr txBox="1">
            <a:spLocks/>
          </p:cNvSpPr>
          <p:nvPr/>
        </p:nvSpPr>
        <p:spPr>
          <a:xfrm>
            <a:off x="2752355" y="107252"/>
            <a:ext cx="6502206" cy="827003"/>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5400" b="1" dirty="0">
                <a:solidFill>
                  <a:schemeClr val="tx1"/>
                </a:solidFill>
                <a:latin typeface="Times New Roman" panose="02020603050405020304" pitchFamily="18" charset="0"/>
                <a:cs typeface="Times New Roman" panose="02020603050405020304" pitchFamily="18" charset="0"/>
              </a:rPr>
              <a:t>INTRODUCCIÓN </a:t>
            </a:r>
          </a:p>
        </p:txBody>
      </p:sp>
      <p:graphicFrame>
        <p:nvGraphicFramePr>
          <p:cNvPr id="4" name="Diagrama 3">
            <a:extLst>
              <a:ext uri="{FF2B5EF4-FFF2-40B4-BE49-F238E27FC236}">
                <a16:creationId xmlns:a16="http://schemas.microsoft.com/office/drawing/2014/main" id="{6BD1DF5D-4320-4198-BDBD-53A84BB8B6B5}"/>
              </a:ext>
            </a:extLst>
          </p:cNvPr>
          <p:cNvGraphicFramePr/>
          <p:nvPr>
            <p:extLst>
              <p:ext uri="{D42A27DB-BD31-4B8C-83A1-F6EECF244321}">
                <p14:modId xmlns:p14="http://schemas.microsoft.com/office/powerpoint/2010/main" val="3343231785"/>
              </p:ext>
            </p:extLst>
          </p:nvPr>
        </p:nvGraphicFramePr>
        <p:xfrm>
          <a:off x="155575" y="1258629"/>
          <a:ext cx="11695766" cy="5439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99993E79-59AA-4A0B-A115-EAA3FC4214E8}"/>
              </a:ext>
            </a:extLst>
          </p:cNvPr>
          <p:cNvPicPr>
            <a:picLocks noChangeAspect="1"/>
          </p:cNvPicPr>
          <p:nvPr/>
        </p:nvPicPr>
        <p:blipFill>
          <a:blip r:embed="rId7"/>
          <a:stretch>
            <a:fillRect/>
          </a:stretch>
        </p:blipFill>
        <p:spPr>
          <a:xfrm>
            <a:off x="6353918" y="1655232"/>
            <a:ext cx="2259105" cy="1539690"/>
          </a:xfrm>
          <a:prstGeom prst="rect">
            <a:avLst/>
          </a:prstGeom>
        </p:spPr>
      </p:pic>
      <p:pic>
        <p:nvPicPr>
          <p:cNvPr id="6" name="Imagen 5">
            <a:extLst>
              <a:ext uri="{FF2B5EF4-FFF2-40B4-BE49-F238E27FC236}">
                <a16:creationId xmlns:a16="http://schemas.microsoft.com/office/drawing/2014/main" id="{5856D4A4-6A58-48F7-9145-ECD69BB0DE2F}"/>
              </a:ext>
            </a:extLst>
          </p:cNvPr>
          <p:cNvPicPr>
            <a:picLocks noChangeAspect="1"/>
          </p:cNvPicPr>
          <p:nvPr/>
        </p:nvPicPr>
        <p:blipFill>
          <a:blip r:embed="rId8"/>
          <a:stretch>
            <a:fillRect/>
          </a:stretch>
        </p:blipFill>
        <p:spPr>
          <a:xfrm>
            <a:off x="2080926" y="1655231"/>
            <a:ext cx="2309537" cy="1539691"/>
          </a:xfrm>
          <a:prstGeom prst="rect">
            <a:avLst/>
          </a:prstGeom>
        </p:spPr>
      </p:pic>
      <p:pic>
        <p:nvPicPr>
          <p:cNvPr id="7" name="Imagen 6">
            <a:extLst>
              <a:ext uri="{FF2B5EF4-FFF2-40B4-BE49-F238E27FC236}">
                <a16:creationId xmlns:a16="http://schemas.microsoft.com/office/drawing/2014/main" id="{55CB2D46-B642-4D7F-A148-98A91C950169}"/>
              </a:ext>
            </a:extLst>
          </p:cNvPr>
          <p:cNvPicPr>
            <a:picLocks noChangeAspect="1"/>
          </p:cNvPicPr>
          <p:nvPr/>
        </p:nvPicPr>
        <p:blipFill>
          <a:blip r:embed="rId9"/>
          <a:stretch>
            <a:fillRect/>
          </a:stretch>
        </p:blipFill>
        <p:spPr>
          <a:xfrm>
            <a:off x="4280641" y="4670728"/>
            <a:ext cx="2309537" cy="1572982"/>
          </a:xfrm>
          <a:prstGeom prst="rect">
            <a:avLst/>
          </a:prstGeom>
        </p:spPr>
      </p:pic>
      <p:pic>
        <p:nvPicPr>
          <p:cNvPr id="10" name="Imagen 9" descr="Una vaca junto a un caballo&#10;&#10;Descripción generada automáticamente con confianza baja">
            <a:extLst>
              <a:ext uri="{FF2B5EF4-FFF2-40B4-BE49-F238E27FC236}">
                <a16:creationId xmlns:a16="http://schemas.microsoft.com/office/drawing/2014/main" id="{D542BA56-8C3F-4AEB-9883-C0463CCDAF7F}"/>
              </a:ext>
            </a:extLst>
          </p:cNvPr>
          <p:cNvPicPr>
            <a:picLocks noChangeAspect="1"/>
          </p:cNvPicPr>
          <p:nvPr/>
        </p:nvPicPr>
        <p:blipFill>
          <a:blip r:embed="rId10"/>
          <a:stretch>
            <a:fillRect/>
          </a:stretch>
        </p:blipFill>
        <p:spPr>
          <a:xfrm>
            <a:off x="8413376" y="4670727"/>
            <a:ext cx="2259105" cy="1542727"/>
          </a:xfrm>
          <a:prstGeom prst="rect">
            <a:avLst/>
          </a:prstGeom>
        </p:spPr>
      </p:pic>
    </p:spTree>
    <p:extLst>
      <p:ext uri="{BB962C8B-B14F-4D97-AF65-F5344CB8AC3E}">
        <p14:creationId xmlns:p14="http://schemas.microsoft.com/office/powerpoint/2010/main" val="429728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20555" y="2395835"/>
            <a:ext cx="3950890" cy="1323439"/>
          </a:xfrm>
          <a:prstGeom prst="rect">
            <a:avLst/>
          </a:prstGeom>
          <a:noFill/>
        </p:spPr>
        <p:txBody>
          <a:bodyPr wrap="none" lIns="91440" tIns="45720" rIns="91440" bIns="45720">
            <a:spAutoFit/>
          </a:bodyPr>
          <a:lstStyle/>
          <a:p>
            <a:pPr algn="ctr"/>
            <a:r>
              <a:rPr lang="es-ES" sz="8000" b="1" dirty="0">
                <a:ln w="6600">
                  <a:solidFill>
                    <a:srgbClr val="FFC000"/>
                  </a:solidFill>
                  <a:prstDash val="solid"/>
                </a:ln>
                <a:gradFill flip="none" rotWithShape="1">
                  <a:gsLst>
                    <a:gs pos="0">
                      <a:srgbClr val="E0BECF">
                        <a:shade val="30000"/>
                        <a:satMod val="115000"/>
                      </a:srgbClr>
                    </a:gs>
                    <a:gs pos="50000">
                      <a:srgbClr val="E0BECF">
                        <a:shade val="67500"/>
                        <a:satMod val="115000"/>
                      </a:srgbClr>
                    </a:gs>
                    <a:gs pos="100000">
                      <a:srgbClr val="E0BECF">
                        <a:shade val="100000"/>
                        <a:satMod val="115000"/>
                      </a:srgbClr>
                    </a:gs>
                  </a:gsLst>
                  <a:path path="circle">
                    <a:fillToRect l="50000" t="50000" r="50000" b="50000"/>
                  </a:path>
                  <a:tileRect/>
                </a:gradFill>
                <a:effectLst>
                  <a:outerShdw dist="38100" dir="2700000" algn="tl" rotWithShape="0">
                    <a:schemeClr val="accent2"/>
                  </a:outerShdw>
                </a:effectLst>
              </a:rPr>
              <a:t>GRACIAS</a:t>
            </a:r>
            <a:endParaRPr lang="es-ES" sz="8000" b="1" cap="none" spc="0" dirty="0">
              <a:ln w="6600">
                <a:solidFill>
                  <a:srgbClr val="FFC000"/>
                </a:solidFill>
                <a:prstDash val="solid"/>
              </a:ln>
              <a:gradFill flip="none" rotWithShape="1">
                <a:gsLst>
                  <a:gs pos="0">
                    <a:srgbClr val="E0BECF">
                      <a:shade val="30000"/>
                      <a:satMod val="115000"/>
                    </a:srgbClr>
                  </a:gs>
                  <a:gs pos="50000">
                    <a:srgbClr val="E0BECF">
                      <a:shade val="67500"/>
                      <a:satMod val="115000"/>
                    </a:srgbClr>
                  </a:gs>
                  <a:gs pos="100000">
                    <a:srgbClr val="E0BECF">
                      <a:shade val="100000"/>
                      <a:satMod val="115000"/>
                    </a:srgbClr>
                  </a:gs>
                </a:gsLst>
                <a:path path="circle">
                  <a:fillToRect l="50000" t="50000" r="50000" b="50000"/>
                </a:path>
                <a:tileRect/>
              </a:gradFill>
              <a:effectLst>
                <a:outerShdw dist="38100" dir="2700000" algn="tl" rotWithShape="0">
                  <a:schemeClr val="accent2"/>
                </a:outerShdw>
              </a:effectLst>
            </a:endParaRPr>
          </a:p>
        </p:txBody>
      </p:sp>
    </p:spTree>
    <p:extLst>
      <p:ext uri="{BB962C8B-B14F-4D97-AF65-F5344CB8AC3E}">
        <p14:creationId xmlns:p14="http://schemas.microsoft.com/office/powerpoint/2010/main" val="1437331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04536" y="306766"/>
            <a:ext cx="6982927" cy="707886"/>
          </a:xfrm>
          <a:prstGeom prst="rect">
            <a:avLst/>
          </a:prstGeom>
          <a:solidFill>
            <a:schemeClr val="accent4"/>
          </a:solidFill>
        </p:spPr>
        <p:txBody>
          <a:bodyPr wrap="square" rtlCol="0">
            <a:spAutoFit/>
          </a:bodyPr>
          <a:lstStyle/>
          <a:p>
            <a:pPr algn="ctr"/>
            <a:r>
              <a:rPr lang="es-MX" sz="4000" b="1" dirty="0">
                <a:latin typeface="Times New Roman" panose="02020603050405020304" pitchFamily="18" charset="0"/>
                <a:cs typeface="Times New Roman" panose="02020603050405020304" pitchFamily="18" charset="0"/>
              </a:rPr>
              <a:t>OBJETIVO GENERAL</a:t>
            </a:r>
          </a:p>
        </p:txBody>
      </p:sp>
      <p:sp>
        <p:nvSpPr>
          <p:cNvPr id="6" name="Rectángulo 5"/>
          <p:cNvSpPr/>
          <p:nvPr/>
        </p:nvSpPr>
        <p:spPr>
          <a:xfrm>
            <a:off x="1144369" y="1555087"/>
            <a:ext cx="9903262" cy="4147739"/>
          </a:xfrm>
          <a:prstGeom prst="rect">
            <a:avLst/>
          </a:prstGeom>
          <a:solidFill>
            <a:schemeClr val="accent1">
              <a:lumMod val="40000"/>
              <a:lumOff val="60000"/>
            </a:schemeClr>
          </a:solidFill>
          <a:ln w="57150">
            <a:noFill/>
          </a:ln>
        </p:spPr>
        <p:txBody>
          <a:bodyPr wrap="square">
            <a:spAutoFit/>
          </a:bodyPr>
          <a:lstStyle/>
          <a:p>
            <a:pPr algn="just">
              <a:lnSpc>
                <a:spcPct val="150000"/>
              </a:lnSpc>
              <a:spcAft>
                <a:spcPts val="1200"/>
              </a:spcAft>
            </a:pPr>
            <a:r>
              <a:rPr lang="es-ES" sz="3600" dirty="0">
                <a:latin typeface="Times New Roman" panose="02020603050405020304" pitchFamily="18" charset="0"/>
                <a:ea typeface="Calibri" panose="020F0502020204030204" pitchFamily="34" charset="0"/>
                <a:cs typeface="Times New Roman" panose="02020603050405020304" pitchFamily="18" charset="0"/>
              </a:rPr>
              <a:t>Implementar dos planes nutricionales para ganado de engorde con la finalidad de verificar si la suplementación estratégica en estabulación incrementa los resultados zootécnicos y mejora la relación beneficio/costo</a:t>
            </a:r>
            <a:endParaRPr lang="es-MX"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734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65918" y="394019"/>
            <a:ext cx="6982927" cy="584775"/>
          </a:xfrm>
          <a:prstGeom prst="rect">
            <a:avLst/>
          </a:prstGeom>
          <a:solidFill>
            <a:schemeClr val="accent4"/>
          </a:solid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OBJETIVOS ESPECÍFICOS</a:t>
            </a:r>
          </a:p>
        </p:txBody>
      </p:sp>
      <p:graphicFrame>
        <p:nvGraphicFramePr>
          <p:cNvPr id="2" name="Diagrama 1">
            <a:extLst>
              <a:ext uri="{FF2B5EF4-FFF2-40B4-BE49-F238E27FC236}">
                <a16:creationId xmlns:a16="http://schemas.microsoft.com/office/drawing/2014/main" id="{BE4BD08E-058E-4839-BC45-6F9B7D23001D}"/>
              </a:ext>
            </a:extLst>
          </p:cNvPr>
          <p:cNvGraphicFramePr/>
          <p:nvPr>
            <p:extLst>
              <p:ext uri="{D42A27DB-BD31-4B8C-83A1-F6EECF244321}">
                <p14:modId xmlns:p14="http://schemas.microsoft.com/office/powerpoint/2010/main" val="994924980"/>
              </p:ext>
            </p:extLst>
          </p:nvPr>
        </p:nvGraphicFramePr>
        <p:xfrm>
          <a:off x="1185522" y="1426090"/>
          <a:ext cx="10107827" cy="5431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5987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04536" y="99349"/>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UBICACIÓN DEL ENSAYO</a:t>
            </a:r>
          </a:p>
        </p:txBody>
      </p:sp>
      <p:cxnSp>
        <p:nvCxnSpPr>
          <p:cNvPr id="5" name="Conector recto 4"/>
          <p:cNvCxnSpPr/>
          <p:nvPr/>
        </p:nvCxnSpPr>
        <p:spPr>
          <a:xfrm>
            <a:off x="388661" y="756537"/>
            <a:ext cx="11414678" cy="5151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1985926" y="1085471"/>
            <a:ext cx="2319866" cy="369332"/>
          </a:xfrm>
          <a:prstGeom prst="rect">
            <a:avLst/>
          </a:prstGeom>
        </p:spPr>
        <p:txBody>
          <a:bodyPr wrap="non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Geográfica</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6" descr="Imagen relacionada"/>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099" y="674679"/>
            <a:ext cx="1585619" cy="1190916"/>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6" name="Tabla 5">
            <a:extLst>
              <a:ext uri="{FF2B5EF4-FFF2-40B4-BE49-F238E27FC236}">
                <a16:creationId xmlns:a16="http://schemas.microsoft.com/office/drawing/2014/main" id="{4D0DB99E-2CE0-4098-B589-A999919328E2}"/>
              </a:ext>
            </a:extLst>
          </p:cNvPr>
          <p:cNvGraphicFramePr>
            <a:graphicFrameLocks noGrp="1"/>
          </p:cNvGraphicFramePr>
          <p:nvPr>
            <p:extLst>
              <p:ext uri="{D42A27DB-BD31-4B8C-83A1-F6EECF244321}">
                <p14:modId xmlns:p14="http://schemas.microsoft.com/office/powerpoint/2010/main" val="1874551283"/>
              </p:ext>
            </p:extLst>
          </p:nvPr>
        </p:nvGraphicFramePr>
        <p:xfrm>
          <a:off x="6760647" y="1655699"/>
          <a:ext cx="4852254" cy="1408750"/>
        </p:xfrm>
        <a:graphic>
          <a:graphicData uri="http://schemas.openxmlformats.org/drawingml/2006/table">
            <a:tbl>
              <a:tblPr firstRow="1" firstCol="1" bandRow="1">
                <a:tableStyleId>{5C22544A-7EE6-4342-B048-85BDC9FD1C3A}</a:tableStyleId>
              </a:tblPr>
              <a:tblGrid>
                <a:gridCol w="2441140">
                  <a:extLst>
                    <a:ext uri="{9D8B030D-6E8A-4147-A177-3AD203B41FA5}">
                      <a16:colId xmlns:a16="http://schemas.microsoft.com/office/drawing/2014/main" val="2172271309"/>
                    </a:ext>
                  </a:extLst>
                </a:gridCol>
                <a:gridCol w="2411114">
                  <a:extLst>
                    <a:ext uri="{9D8B030D-6E8A-4147-A177-3AD203B41FA5}">
                      <a16:colId xmlns:a16="http://schemas.microsoft.com/office/drawing/2014/main" val="275677073"/>
                    </a:ext>
                  </a:extLst>
                </a:gridCol>
              </a:tblGrid>
              <a:tr h="0">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País:</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457200" indent="-228600" algn="ctr">
                        <a:lnSpc>
                          <a:spcPct val="150000"/>
                        </a:lnSpc>
                      </a:pPr>
                      <a:r>
                        <a:rPr lang="es-EC" sz="1400" dirty="0">
                          <a:solidFill>
                            <a:schemeClr val="tx1"/>
                          </a:solidFill>
                          <a:effectLst/>
                          <a:latin typeface="Times New Roman" panose="02020603050405020304" pitchFamily="18" charset="0"/>
                          <a:cs typeface="Times New Roman" panose="02020603050405020304" pitchFamily="18" charset="0"/>
                        </a:rPr>
                        <a:t>Ecuador</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258174127"/>
                  </a:ext>
                </a:extLst>
              </a:tr>
              <a:tr h="140274">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Provincia:</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Bolívar</a:t>
                      </a:r>
                    </a:p>
                  </a:txBody>
                  <a:tcPr marL="68580" marR="68580" marT="0" marB="0" anchor="ctr">
                    <a:solidFill>
                      <a:schemeClr val="bg1"/>
                    </a:solidFill>
                  </a:tcPr>
                </a:tc>
                <a:extLst>
                  <a:ext uri="{0D108BD9-81ED-4DB2-BD59-A6C34878D82A}">
                    <a16:rowId xmlns:a16="http://schemas.microsoft.com/office/drawing/2014/main" val="4014960820"/>
                  </a:ext>
                </a:extLst>
              </a:tr>
              <a:tr h="197632">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Cantón:</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Echeandía</a:t>
                      </a:r>
                    </a:p>
                  </a:txBody>
                  <a:tcPr marL="68580" marR="68580" marT="0" marB="0" anchor="ctr">
                    <a:solidFill>
                      <a:schemeClr val="bg1"/>
                    </a:solidFill>
                  </a:tcPr>
                </a:tc>
                <a:extLst>
                  <a:ext uri="{0D108BD9-81ED-4DB2-BD59-A6C34878D82A}">
                    <a16:rowId xmlns:a16="http://schemas.microsoft.com/office/drawing/2014/main" val="40823159"/>
                  </a:ext>
                </a:extLst>
              </a:tr>
              <a:tr h="203925">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Recinto:</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Bellavista</a:t>
                      </a:r>
                    </a:p>
                  </a:txBody>
                  <a:tcPr marL="68580" marR="68580" marT="0" marB="0" anchor="ctr">
                    <a:solidFill>
                      <a:schemeClr val="bg1"/>
                    </a:solidFill>
                  </a:tcPr>
                </a:tc>
                <a:extLst>
                  <a:ext uri="{0D108BD9-81ED-4DB2-BD59-A6C34878D82A}">
                    <a16:rowId xmlns:a16="http://schemas.microsoft.com/office/drawing/2014/main" val="1141185641"/>
                  </a:ext>
                </a:extLst>
              </a:tr>
              <a:tr h="203925">
                <a:tc>
                  <a:txBody>
                    <a:bodyPr/>
                    <a:lstStyle/>
                    <a:p>
                      <a:pPr marL="457200" indent="-228600" algn="just">
                        <a:lnSpc>
                          <a:spcPct val="150000"/>
                        </a:lnSpc>
                        <a:spcBef>
                          <a:spcPts val="600"/>
                        </a:spcBef>
                      </a:pPr>
                      <a:r>
                        <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Predio:</a:t>
                      </a: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457200" indent="-228600" algn="ctr">
                        <a:lnSpc>
                          <a:spcPct val="150000"/>
                        </a:lnSpc>
                      </a:pPr>
                      <a:r>
                        <a:rPr lang="es-E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Hacienda “Corina Torres”</a:t>
                      </a: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468864"/>
                  </a:ext>
                </a:extLst>
              </a:tr>
            </a:tbl>
          </a:graphicData>
        </a:graphic>
      </p:graphicFrame>
      <p:sp>
        <p:nvSpPr>
          <p:cNvPr id="16" name="CuadroTexto 15">
            <a:extLst>
              <a:ext uri="{FF2B5EF4-FFF2-40B4-BE49-F238E27FC236}">
                <a16:creationId xmlns:a16="http://schemas.microsoft.com/office/drawing/2014/main" id="{6838F0D4-87C7-435E-AE37-1ADD8A3A57C4}"/>
              </a:ext>
            </a:extLst>
          </p:cNvPr>
          <p:cNvSpPr txBox="1"/>
          <p:nvPr/>
        </p:nvSpPr>
        <p:spPr>
          <a:xfrm>
            <a:off x="6609347" y="1291661"/>
            <a:ext cx="6096000" cy="369332"/>
          </a:xfrm>
          <a:prstGeom prst="rect">
            <a:avLst/>
          </a:prstGeom>
          <a:noFill/>
        </p:spPr>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Política </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8" name="Tabla 17">
            <a:extLst>
              <a:ext uri="{FF2B5EF4-FFF2-40B4-BE49-F238E27FC236}">
                <a16:creationId xmlns:a16="http://schemas.microsoft.com/office/drawing/2014/main" id="{441311A8-EA7D-4CC3-AF9F-E0D8DC0ECDF3}"/>
              </a:ext>
            </a:extLst>
          </p:cNvPr>
          <p:cNvGraphicFramePr>
            <a:graphicFrameLocks noGrp="1"/>
          </p:cNvGraphicFramePr>
          <p:nvPr>
            <p:extLst>
              <p:ext uri="{D42A27DB-BD31-4B8C-83A1-F6EECF244321}">
                <p14:modId xmlns:p14="http://schemas.microsoft.com/office/powerpoint/2010/main" val="3833191846"/>
              </p:ext>
            </p:extLst>
          </p:nvPr>
        </p:nvGraphicFramePr>
        <p:xfrm>
          <a:off x="6760647" y="4184043"/>
          <a:ext cx="4852254" cy="1701703"/>
        </p:xfrm>
        <a:graphic>
          <a:graphicData uri="http://schemas.openxmlformats.org/drawingml/2006/table">
            <a:tbl>
              <a:tblPr firstRow="1" firstCol="1" bandRow="1">
                <a:tableStyleId>{5C22544A-7EE6-4342-B048-85BDC9FD1C3A}</a:tableStyleId>
              </a:tblPr>
              <a:tblGrid>
                <a:gridCol w="2828219">
                  <a:extLst>
                    <a:ext uri="{9D8B030D-6E8A-4147-A177-3AD203B41FA5}">
                      <a16:colId xmlns:a16="http://schemas.microsoft.com/office/drawing/2014/main" val="2172271309"/>
                    </a:ext>
                  </a:extLst>
                </a:gridCol>
                <a:gridCol w="2024035">
                  <a:extLst>
                    <a:ext uri="{9D8B030D-6E8A-4147-A177-3AD203B41FA5}">
                      <a16:colId xmlns:a16="http://schemas.microsoft.com/office/drawing/2014/main" val="275677073"/>
                    </a:ext>
                  </a:extLst>
                </a:gridCol>
              </a:tblGrid>
              <a:tr h="266152">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Zona de vida;</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457200" indent="-228600" algn="ctr">
                        <a:lnSpc>
                          <a:spcPct val="150000"/>
                        </a:lnSpc>
                      </a:pPr>
                      <a:r>
                        <a:rPr lang="es-EC" sz="1400" b="0" dirty="0" err="1">
                          <a:solidFill>
                            <a:schemeClr val="tx1"/>
                          </a:solidFill>
                          <a:effectLst/>
                          <a:latin typeface="Times New Roman" panose="02020603050405020304" pitchFamily="18" charset="0"/>
                          <a:cs typeface="Times New Roman" panose="02020603050405020304" pitchFamily="18" charset="0"/>
                        </a:rPr>
                        <a:t>BsT</a:t>
                      </a:r>
                      <a:endParaRPr lang="es-E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258174127"/>
                  </a:ext>
                </a:extLst>
              </a:tr>
              <a:tr h="292953">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Altitud:</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S" sz="1400" dirty="0">
                          <a:solidFill>
                            <a:schemeClr val="tx1"/>
                          </a:solidFill>
                          <a:effectLst/>
                          <a:latin typeface="Times New Roman" panose="02020603050405020304" pitchFamily="18" charset="0"/>
                          <a:cs typeface="Times New Roman" panose="02020603050405020304" pitchFamily="18" charset="0"/>
                        </a:rPr>
                        <a:t>1632 msnm</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14960820"/>
                  </a:ext>
                </a:extLst>
              </a:tr>
              <a:tr h="266152">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Temperatura media:</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C" sz="1400" dirty="0">
                          <a:solidFill>
                            <a:schemeClr val="tx1"/>
                          </a:solidFill>
                          <a:effectLst/>
                          <a:latin typeface="Times New Roman" panose="02020603050405020304" pitchFamily="18" charset="0"/>
                          <a:cs typeface="Times New Roman" panose="02020603050405020304" pitchFamily="18" charset="0"/>
                        </a:rPr>
                        <a:t>22ºC</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823159"/>
                  </a:ext>
                </a:extLst>
              </a:tr>
              <a:tr h="266152">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Precipitación:</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C" sz="1400" dirty="0">
                          <a:solidFill>
                            <a:schemeClr val="tx1"/>
                          </a:solidFill>
                          <a:effectLst/>
                          <a:latin typeface="Times New Roman" panose="02020603050405020304" pitchFamily="18" charset="0"/>
                          <a:cs typeface="Times New Roman" panose="02020603050405020304" pitchFamily="18" charset="0"/>
                        </a:rPr>
                        <a:t>1626 mm año</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141185641"/>
                  </a:ext>
                </a:extLst>
              </a:tr>
              <a:tr h="266152">
                <a:tc>
                  <a:txBody>
                    <a:bodyPr/>
                    <a:lstStyle/>
                    <a:p>
                      <a:pPr marL="457200" indent="-228600" algn="just">
                        <a:lnSpc>
                          <a:spcPct val="150000"/>
                        </a:lnSpc>
                        <a:spcBef>
                          <a:spcPts val="600"/>
                        </a:spcBef>
                      </a:pPr>
                      <a:r>
                        <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Humedad relativa</a:t>
                      </a:r>
                    </a:p>
                  </a:txBody>
                  <a:tcPr marL="68580" marR="68580" marT="0" marB="0" anchor="ctr">
                    <a:solidFill>
                      <a:schemeClr val="bg1"/>
                    </a:solidFill>
                  </a:tcPr>
                </a:tc>
                <a:tc>
                  <a:txBody>
                    <a:bodyPr/>
                    <a:lstStyle/>
                    <a:p>
                      <a:pPr marL="457200" indent="-228600" algn="ctr">
                        <a:lnSpc>
                          <a:spcPct val="150000"/>
                        </a:lnSpc>
                      </a:pPr>
                      <a:r>
                        <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86%</a:t>
                      </a:r>
                    </a:p>
                  </a:txBody>
                  <a:tcPr marL="68580" marR="68580" marT="0" marB="0" anchor="ctr">
                    <a:solidFill>
                      <a:schemeClr val="bg1"/>
                    </a:solidFill>
                  </a:tcPr>
                </a:tc>
                <a:extLst>
                  <a:ext uri="{0D108BD9-81ED-4DB2-BD59-A6C34878D82A}">
                    <a16:rowId xmlns:a16="http://schemas.microsoft.com/office/drawing/2014/main" val="3214616542"/>
                  </a:ext>
                </a:extLst>
              </a:tr>
              <a:tr h="266152">
                <a:tc>
                  <a:txBody>
                    <a:bodyPr/>
                    <a:lstStyle/>
                    <a:p>
                      <a:pPr marL="457200" indent="-228600" algn="just">
                        <a:lnSpc>
                          <a:spcPct val="150000"/>
                        </a:lnSpc>
                        <a:spcBef>
                          <a:spcPts val="600"/>
                        </a:spcBef>
                      </a:pPr>
                      <a:r>
                        <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Suelo:</a:t>
                      </a: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457200" indent="-228600" algn="ctr">
                        <a:lnSpc>
                          <a:spcPct val="150000"/>
                        </a:lnSpc>
                      </a:pPr>
                      <a:r>
                        <a:rPr lang="es-E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Franco Arcilloso</a:t>
                      </a: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788104"/>
                  </a:ext>
                </a:extLst>
              </a:tr>
            </a:tbl>
          </a:graphicData>
        </a:graphic>
      </p:graphicFrame>
      <p:sp>
        <p:nvSpPr>
          <p:cNvPr id="19" name="CuadroTexto 18">
            <a:extLst>
              <a:ext uri="{FF2B5EF4-FFF2-40B4-BE49-F238E27FC236}">
                <a16:creationId xmlns:a16="http://schemas.microsoft.com/office/drawing/2014/main" id="{53E02004-6F51-4F63-BC38-A9F1632EF466}"/>
              </a:ext>
            </a:extLst>
          </p:cNvPr>
          <p:cNvSpPr txBox="1"/>
          <p:nvPr/>
        </p:nvSpPr>
        <p:spPr>
          <a:xfrm>
            <a:off x="6609347" y="3608886"/>
            <a:ext cx="6096000" cy="369332"/>
          </a:xfrm>
          <a:prstGeom prst="rect">
            <a:avLst/>
          </a:prstGeom>
          <a:noFill/>
        </p:spPr>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Ecológica </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Imagen 11">
            <a:extLst>
              <a:ext uri="{FF2B5EF4-FFF2-40B4-BE49-F238E27FC236}">
                <a16:creationId xmlns:a16="http://schemas.microsoft.com/office/drawing/2014/main" id="{A67E3B52-FB12-4230-917A-45603216D9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6659" y="1813018"/>
            <a:ext cx="5429250" cy="32956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7" name="CuadroTexto 16">
            <a:extLst>
              <a:ext uri="{FF2B5EF4-FFF2-40B4-BE49-F238E27FC236}">
                <a16:creationId xmlns:a16="http://schemas.microsoft.com/office/drawing/2014/main" id="{DD4AB70A-ACEB-42BD-8670-8F97A737B1EC}"/>
              </a:ext>
            </a:extLst>
          </p:cNvPr>
          <p:cNvSpPr txBox="1"/>
          <p:nvPr/>
        </p:nvSpPr>
        <p:spPr>
          <a:xfrm>
            <a:off x="513442" y="5297605"/>
            <a:ext cx="5482467" cy="338554"/>
          </a:xfrm>
          <a:prstGeom prst="rect">
            <a:avLst/>
          </a:prstGeom>
          <a:solidFill>
            <a:schemeClr val="accent5">
              <a:lumMod val="40000"/>
              <a:lumOff val="60000"/>
            </a:schemeClr>
          </a:solidFill>
        </p:spPr>
        <p:txBody>
          <a:bodyPr wrap="square">
            <a:spAutoFit/>
          </a:bodyPr>
          <a:lstStyle/>
          <a:p>
            <a:pPr algn="ctr"/>
            <a:r>
              <a:rPr lang="es-ES" sz="1600" b="1" dirty="0">
                <a:latin typeface="Times New Roman" panose="02020603050405020304" pitchFamily="18" charset="0"/>
                <a:cs typeface="Times New Roman" panose="02020603050405020304" pitchFamily="18" charset="0"/>
              </a:rPr>
              <a:t>Latitud: </a:t>
            </a:r>
            <a:r>
              <a:rPr lang="es-ES" sz="1600" dirty="0">
                <a:latin typeface="Times New Roman" panose="02020603050405020304" pitchFamily="18" charset="0"/>
                <a:cs typeface="Times New Roman" panose="02020603050405020304" pitchFamily="18" charset="0"/>
              </a:rPr>
              <a:t>01º25’58’’; </a:t>
            </a:r>
            <a:r>
              <a:rPr lang="es-ES" sz="1600" b="1" dirty="0">
                <a:latin typeface="Times New Roman" panose="02020603050405020304" pitchFamily="18" charset="0"/>
                <a:cs typeface="Times New Roman" panose="02020603050405020304" pitchFamily="18" charset="0"/>
              </a:rPr>
              <a:t>Longitud </a:t>
            </a:r>
            <a:r>
              <a:rPr lang="es-ES" sz="1600" dirty="0">
                <a:latin typeface="Times New Roman" panose="02020603050405020304" pitchFamily="18" charset="0"/>
                <a:cs typeface="Times New Roman" panose="02020603050405020304" pitchFamily="18" charset="0"/>
              </a:rPr>
              <a:t>78º16’30’’W.</a:t>
            </a:r>
          </a:p>
        </p:txBody>
      </p:sp>
    </p:spTree>
    <p:extLst>
      <p:ext uri="{BB962C8B-B14F-4D97-AF65-F5344CB8AC3E}">
        <p14:creationId xmlns:p14="http://schemas.microsoft.com/office/powerpoint/2010/main" val="2046448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604536" y="268514"/>
            <a:ext cx="6982927" cy="646331"/>
          </a:xfrm>
          <a:prstGeom prst="rect">
            <a:avLst/>
          </a:prstGeom>
          <a:solidFill>
            <a:schemeClr val="accent4"/>
          </a:solidFill>
        </p:spPr>
        <p:txBody>
          <a:bodyPr wrap="square" rtlCol="0">
            <a:spAutoFit/>
          </a:bodyPr>
          <a:lstStyle/>
          <a:p>
            <a:pPr algn="ctr"/>
            <a:r>
              <a:rPr lang="es-MX" sz="3600" b="1" dirty="0">
                <a:latin typeface="Times New Roman" panose="02020603050405020304" pitchFamily="18" charset="0"/>
                <a:cs typeface="Times New Roman" panose="02020603050405020304" pitchFamily="18" charset="0"/>
              </a:rPr>
              <a:t>DISEÑO EXPERIMETAL </a:t>
            </a:r>
          </a:p>
        </p:txBody>
      </p:sp>
      <p:graphicFrame>
        <p:nvGraphicFramePr>
          <p:cNvPr id="3" name="Tabla 2">
            <a:extLst>
              <a:ext uri="{FF2B5EF4-FFF2-40B4-BE49-F238E27FC236}">
                <a16:creationId xmlns:a16="http://schemas.microsoft.com/office/drawing/2014/main" id="{FBE2EB00-14A6-4EB2-9CB5-69B57517AB84}"/>
              </a:ext>
            </a:extLst>
          </p:cNvPr>
          <p:cNvGraphicFramePr>
            <a:graphicFrameLocks noGrp="1"/>
          </p:cNvGraphicFramePr>
          <p:nvPr>
            <p:extLst>
              <p:ext uri="{D42A27DB-BD31-4B8C-83A1-F6EECF244321}">
                <p14:modId xmlns:p14="http://schemas.microsoft.com/office/powerpoint/2010/main" val="3339522729"/>
              </p:ext>
            </p:extLst>
          </p:nvPr>
        </p:nvGraphicFramePr>
        <p:xfrm>
          <a:off x="838199" y="1662961"/>
          <a:ext cx="10515600" cy="2190434"/>
        </p:xfrm>
        <a:graphic>
          <a:graphicData uri="http://schemas.openxmlformats.org/drawingml/2006/table">
            <a:tbl>
              <a:tblPr firstRow="1" firstCol="1" bandRow="1"/>
              <a:tblGrid>
                <a:gridCol w="3505901">
                  <a:extLst>
                    <a:ext uri="{9D8B030D-6E8A-4147-A177-3AD203B41FA5}">
                      <a16:colId xmlns:a16="http://schemas.microsoft.com/office/drawing/2014/main" val="1723071833"/>
                    </a:ext>
                  </a:extLst>
                </a:gridCol>
                <a:gridCol w="3505901">
                  <a:extLst>
                    <a:ext uri="{9D8B030D-6E8A-4147-A177-3AD203B41FA5}">
                      <a16:colId xmlns:a16="http://schemas.microsoft.com/office/drawing/2014/main" val="4286048218"/>
                    </a:ext>
                  </a:extLst>
                </a:gridCol>
                <a:gridCol w="3503798">
                  <a:extLst>
                    <a:ext uri="{9D8B030D-6E8A-4147-A177-3AD203B41FA5}">
                      <a16:colId xmlns:a16="http://schemas.microsoft.com/office/drawing/2014/main" val="1633723113"/>
                    </a:ext>
                  </a:extLst>
                </a:gridCol>
              </a:tblGrid>
              <a:tr h="0">
                <a:tc>
                  <a:txBody>
                    <a:bodyPr/>
                    <a:lstStyle/>
                    <a:p>
                      <a:pPr>
                        <a:lnSpc>
                          <a:spcPct val="107000"/>
                        </a:lnSpc>
                      </a:pPr>
                      <a:r>
                        <a:rPr lang="es-EC" sz="2800">
                          <a:effectLst/>
                          <a:latin typeface="Times New Roman" panose="02020603050405020304" pitchFamily="18" charset="0"/>
                          <a:ea typeface="Calibri" panose="020F0502020204030204" pitchFamily="34" charset="0"/>
                          <a:cs typeface="Times New Roman" panose="02020603050405020304" pitchFamily="18" charset="0"/>
                        </a:rPr>
                        <a:t>Tratamiento</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s-EC" sz="2800" dirty="0">
                          <a:effectLst/>
                          <a:latin typeface="Times New Roman" panose="02020603050405020304" pitchFamily="18" charset="0"/>
                          <a:ea typeface="Calibri" panose="020F0502020204030204" pitchFamily="34" charset="0"/>
                          <a:cs typeface="Times New Roman" panose="02020603050405020304" pitchFamily="18" charset="0"/>
                        </a:rPr>
                        <a:t>Descripción</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s-EC" sz="2800">
                          <a:effectLst/>
                          <a:latin typeface="Times New Roman" panose="02020603050405020304" pitchFamily="18" charset="0"/>
                          <a:ea typeface="Calibri" panose="020F0502020204030204" pitchFamily="34" charset="0"/>
                          <a:cs typeface="Times New Roman" panose="02020603050405020304" pitchFamily="18" charset="0"/>
                        </a:rPr>
                        <a:t>Nº de animales</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078513"/>
                  </a:ext>
                </a:extLst>
              </a:tr>
              <a:tr h="0">
                <a:tc>
                  <a:txBody>
                    <a:bodyPr/>
                    <a:lstStyle/>
                    <a:p>
                      <a:pPr>
                        <a:lnSpc>
                          <a:spcPct val="107000"/>
                        </a:lnSpc>
                      </a:pPr>
                      <a:r>
                        <a:rPr lang="es-EC" sz="2800">
                          <a:effectLst/>
                          <a:latin typeface="Times New Roman" panose="02020603050405020304" pitchFamily="18" charset="0"/>
                          <a:ea typeface="Calibri" panose="020F0502020204030204" pitchFamily="34" charset="0"/>
                          <a:cs typeface="Times New Roman" panose="02020603050405020304" pitchFamily="18" charset="0"/>
                        </a:rPr>
                        <a:t>T1</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r>
                        <a:rPr lang="es-EC" sz="2800">
                          <a:effectLst/>
                          <a:latin typeface="Times New Roman" panose="02020603050405020304" pitchFamily="18" charset="0"/>
                          <a:ea typeface="Calibri" panose="020F0502020204030204" pitchFamily="34" charset="0"/>
                          <a:cs typeface="Times New Roman" panose="02020603050405020304" pitchFamily="18" charset="0"/>
                        </a:rPr>
                        <a:t>Pastores extensivo tradicional</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r>
                        <a:rPr lang="es-EC" sz="2800">
                          <a:effectLst/>
                          <a:latin typeface="Times New Roman" panose="02020603050405020304" pitchFamily="18" charset="0"/>
                          <a:ea typeface="Calibri" panose="020F0502020204030204" pitchFamily="34" charset="0"/>
                          <a:cs typeface="Times New Roman" panose="02020603050405020304" pitchFamily="18" charset="0"/>
                        </a:rPr>
                        <a:t>10</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51583773"/>
                  </a:ext>
                </a:extLst>
              </a:tr>
              <a:tr h="0">
                <a:tc>
                  <a:txBody>
                    <a:bodyPr/>
                    <a:lstStyle/>
                    <a:p>
                      <a:pPr>
                        <a:lnSpc>
                          <a:spcPct val="107000"/>
                        </a:lnSpc>
                      </a:pPr>
                      <a:r>
                        <a:rPr lang="es-EC" sz="2800">
                          <a:effectLst/>
                          <a:latin typeface="Times New Roman" panose="02020603050405020304" pitchFamily="18" charset="0"/>
                          <a:ea typeface="Calibri" panose="020F0502020204030204" pitchFamily="34" charset="0"/>
                          <a:cs typeface="Times New Roman" panose="02020603050405020304" pitchFamily="18" charset="0"/>
                        </a:rPr>
                        <a:t>T2</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r>
                        <a:rPr lang="es-EC" sz="2800">
                          <a:effectLst/>
                          <a:latin typeface="Times New Roman" panose="02020603050405020304" pitchFamily="18" charset="0"/>
                          <a:ea typeface="Calibri" panose="020F0502020204030204" pitchFamily="34" charset="0"/>
                          <a:cs typeface="Times New Roman" panose="02020603050405020304" pitchFamily="18" charset="0"/>
                        </a:rPr>
                        <a:t>Estabulación estratégica</a:t>
                      </a:r>
                      <a:endParaRPr lang="es-E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r>
                        <a:rPr lang="es-EC" sz="28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s-E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296757"/>
                  </a:ext>
                </a:extLst>
              </a:tr>
            </a:tbl>
          </a:graphicData>
        </a:graphic>
      </p:graphicFrame>
      <p:sp>
        <p:nvSpPr>
          <p:cNvPr id="7" name="CuadroTexto 6">
            <a:extLst>
              <a:ext uri="{FF2B5EF4-FFF2-40B4-BE49-F238E27FC236}">
                <a16:creationId xmlns:a16="http://schemas.microsoft.com/office/drawing/2014/main" id="{D7CA4E29-A76F-43F4-AAAE-EF897AEE06E1}"/>
              </a:ext>
            </a:extLst>
          </p:cNvPr>
          <p:cNvSpPr txBox="1"/>
          <p:nvPr/>
        </p:nvSpPr>
        <p:spPr>
          <a:xfrm>
            <a:off x="2772479" y="4296712"/>
            <a:ext cx="6647040" cy="1200329"/>
          </a:xfrm>
          <a:prstGeom prst="rect">
            <a:avLst/>
          </a:prstGeom>
          <a:blipFill>
            <a:blip r:embed="rId2"/>
            <a:tile tx="0" ty="0" sx="100000" sy="100000" flip="none" algn="tl"/>
          </a:blipFill>
          <a:ln w="19050">
            <a:solidFill>
              <a:srgbClr val="C0000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2400" b="1" dirty="0">
                <a:latin typeface="Times New Roman" panose="02020603050405020304" pitchFamily="18" charset="0"/>
                <a:cs typeface="Times New Roman" panose="02020603050405020304" pitchFamily="18" charset="0"/>
              </a:rPr>
              <a:t>Análisis cuantitativo</a:t>
            </a:r>
          </a:p>
          <a:p>
            <a:pPr algn="ctr"/>
            <a:r>
              <a:rPr lang="es-ES" sz="2400" dirty="0">
                <a:latin typeface="Times New Roman" panose="02020603050405020304" pitchFamily="18" charset="0"/>
                <a:cs typeface="Times New Roman" panose="02020603050405020304" pitchFamily="18" charset="0"/>
              </a:rPr>
              <a:t>Regresiones lineales con media repetida en el tiempo.</a:t>
            </a:r>
            <a:endParaRPr lang="es-E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495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367246" y="340609"/>
            <a:ext cx="775401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PRETRATAMIENTO</a:t>
            </a:r>
          </a:p>
        </p:txBody>
      </p:sp>
      <p:cxnSp>
        <p:nvCxnSpPr>
          <p:cNvPr id="5" name="Conector recto 4"/>
          <p:cNvCxnSpPr/>
          <p:nvPr/>
        </p:nvCxnSpPr>
        <p:spPr>
          <a:xfrm>
            <a:off x="536916" y="97879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upo 29">
            <a:extLst>
              <a:ext uri="{FF2B5EF4-FFF2-40B4-BE49-F238E27FC236}">
                <a16:creationId xmlns:a16="http://schemas.microsoft.com/office/drawing/2014/main" id="{DE2DAF82-5DC4-4022-BA6D-EB1B8E152E98}"/>
              </a:ext>
            </a:extLst>
          </p:cNvPr>
          <p:cNvGrpSpPr/>
          <p:nvPr/>
        </p:nvGrpSpPr>
        <p:grpSpPr>
          <a:xfrm>
            <a:off x="606638" y="1735723"/>
            <a:ext cx="10880278" cy="3876819"/>
            <a:chOff x="606638" y="1735723"/>
            <a:chExt cx="10880278" cy="3876819"/>
          </a:xfrm>
        </p:grpSpPr>
        <p:grpSp>
          <p:nvGrpSpPr>
            <p:cNvPr id="11" name="Grupo 10">
              <a:extLst>
                <a:ext uri="{FF2B5EF4-FFF2-40B4-BE49-F238E27FC236}">
                  <a16:creationId xmlns:a16="http://schemas.microsoft.com/office/drawing/2014/main" id="{BB058201-B801-4214-80C6-0B87AC114800}"/>
                </a:ext>
              </a:extLst>
            </p:cNvPr>
            <p:cNvGrpSpPr/>
            <p:nvPr/>
          </p:nvGrpSpPr>
          <p:grpSpPr>
            <a:xfrm>
              <a:off x="4964446" y="1735723"/>
              <a:ext cx="6522470" cy="3876819"/>
              <a:chOff x="1619717" y="1458119"/>
              <a:chExt cx="6522470" cy="3876819"/>
            </a:xfrm>
          </p:grpSpPr>
          <p:sp>
            <p:nvSpPr>
              <p:cNvPr id="18" name="Flecha derecha 17"/>
              <p:cNvSpPr/>
              <p:nvPr/>
            </p:nvSpPr>
            <p:spPr>
              <a:xfrm>
                <a:off x="4280816" y="2794189"/>
                <a:ext cx="1298719" cy="54604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grpSp>
            <p:nvGrpSpPr>
              <p:cNvPr id="8" name="Grupo 7">
                <a:extLst>
                  <a:ext uri="{FF2B5EF4-FFF2-40B4-BE49-F238E27FC236}">
                    <a16:creationId xmlns:a16="http://schemas.microsoft.com/office/drawing/2014/main" id="{B865B71B-728B-4582-97DC-C7ADC393926E}"/>
                  </a:ext>
                </a:extLst>
              </p:cNvPr>
              <p:cNvGrpSpPr/>
              <p:nvPr/>
            </p:nvGrpSpPr>
            <p:grpSpPr>
              <a:xfrm>
                <a:off x="1619717" y="1458119"/>
                <a:ext cx="2479697" cy="3864511"/>
                <a:chOff x="1619717" y="1458119"/>
                <a:chExt cx="2479697" cy="3864511"/>
              </a:xfrm>
            </p:grpSpPr>
            <p:pic>
              <p:nvPicPr>
                <p:cNvPr id="24" name="Imagen 23">
                  <a:extLst>
                    <a:ext uri="{FF2B5EF4-FFF2-40B4-BE49-F238E27FC236}">
                      <a16:creationId xmlns:a16="http://schemas.microsoft.com/office/drawing/2014/main" id="{34941060-EB45-4845-8EE1-5F9890224FC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749" y="1458119"/>
                  <a:ext cx="2413635" cy="3218180"/>
                </a:xfrm>
                <a:prstGeom prst="rect">
                  <a:avLst/>
                </a:prstGeom>
                <a:noFill/>
                <a:ln>
                  <a:noFill/>
                </a:ln>
              </p:spPr>
            </p:pic>
            <p:sp>
              <p:nvSpPr>
                <p:cNvPr id="27" name="CuadroTexto 26">
                  <a:extLst>
                    <a:ext uri="{FF2B5EF4-FFF2-40B4-BE49-F238E27FC236}">
                      <a16:creationId xmlns:a16="http://schemas.microsoft.com/office/drawing/2014/main" id="{CD74AA81-B5E9-4465-A7FC-75BE3C7ACFAF}"/>
                    </a:ext>
                  </a:extLst>
                </p:cNvPr>
                <p:cNvSpPr txBox="1"/>
                <p:nvPr/>
              </p:nvSpPr>
              <p:spPr>
                <a:xfrm>
                  <a:off x="1619717" y="4676299"/>
                  <a:ext cx="2479697" cy="646331"/>
                </a:xfrm>
                <a:prstGeom prst="rect">
                  <a:avLst/>
                </a:prstGeom>
                <a:noFill/>
              </p:spPr>
              <p:txBody>
                <a:bodyPr wrap="square">
                  <a:spAutoFit/>
                </a:bodyPr>
                <a:lstStyle/>
                <a:p>
                  <a:pPr algn="ctr"/>
                  <a:r>
                    <a:rPr lang="es-ES" b="1" dirty="0"/>
                    <a:t>Desparasitación de los animales</a:t>
                  </a:r>
                </a:p>
              </p:txBody>
            </p:sp>
          </p:grpSp>
          <p:grpSp>
            <p:nvGrpSpPr>
              <p:cNvPr id="10" name="Grupo 9">
                <a:extLst>
                  <a:ext uri="{FF2B5EF4-FFF2-40B4-BE49-F238E27FC236}">
                    <a16:creationId xmlns:a16="http://schemas.microsoft.com/office/drawing/2014/main" id="{4AFE4A17-7FB2-4A9E-9EE8-D94BA07F2F4C}"/>
                  </a:ext>
                </a:extLst>
              </p:cNvPr>
              <p:cNvGrpSpPr/>
              <p:nvPr/>
            </p:nvGrpSpPr>
            <p:grpSpPr>
              <a:xfrm>
                <a:off x="5760937" y="1458119"/>
                <a:ext cx="2381250" cy="3876819"/>
                <a:chOff x="5760937" y="1458119"/>
                <a:chExt cx="2381250" cy="3876819"/>
              </a:xfrm>
            </p:grpSpPr>
            <p:pic>
              <p:nvPicPr>
                <p:cNvPr id="28" name="Imagen 27">
                  <a:extLst>
                    <a:ext uri="{FF2B5EF4-FFF2-40B4-BE49-F238E27FC236}">
                      <a16:creationId xmlns:a16="http://schemas.microsoft.com/office/drawing/2014/main" id="{FA451E79-8DA3-4117-B321-AE2011CE8D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0937" y="1458119"/>
                  <a:ext cx="2381250" cy="3218180"/>
                </a:xfrm>
                <a:prstGeom prst="rect">
                  <a:avLst/>
                </a:prstGeom>
                <a:noFill/>
                <a:ln>
                  <a:noFill/>
                </a:ln>
              </p:spPr>
            </p:pic>
            <p:sp>
              <p:nvSpPr>
                <p:cNvPr id="29" name="CuadroTexto 28">
                  <a:extLst>
                    <a:ext uri="{FF2B5EF4-FFF2-40B4-BE49-F238E27FC236}">
                      <a16:creationId xmlns:a16="http://schemas.microsoft.com/office/drawing/2014/main" id="{A745876C-A54E-4937-AF30-FB999CFE4F59}"/>
                    </a:ext>
                  </a:extLst>
                </p:cNvPr>
                <p:cNvSpPr txBox="1"/>
                <p:nvPr/>
              </p:nvSpPr>
              <p:spPr>
                <a:xfrm>
                  <a:off x="5760937" y="4688607"/>
                  <a:ext cx="2381250" cy="646331"/>
                </a:xfrm>
                <a:prstGeom prst="rect">
                  <a:avLst/>
                </a:prstGeom>
                <a:noFill/>
              </p:spPr>
              <p:txBody>
                <a:bodyPr wrap="square">
                  <a:spAutoFit/>
                </a:bodyPr>
                <a:lstStyle/>
                <a:p>
                  <a:pPr algn="ctr"/>
                  <a:r>
                    <a:rPr lang="es-EC" sz="1800" b="1" dirty="0">
                      <a:effectLst/>
                      <a:latin typeface="Times New Roman" panose="02020603050405020304" pitchFamily="18" charset="0"/>
                      <a:ea typeface="Calibri" panose="020F0502020204030204" pitchFamily="34" charset="0"/>
                    </a:rPr>
                    <a:t>Dosificación de vitaminas </a:t>
                  </a:r>
                  <a:endParaRPr lang="es-ES" b="1" dirty="0"/>
                </a:p>
              </p:txBody>
            </p:sp>
          </p:grpSp>
        </p:grpSp>
        <p:pic>
          <p:nvPicPr>
            <p:cNvPr id="16" name="Imagen 15">
              <a:extLst>
                <a:ext uri="{FF2B5EF4-FFF2-40B4-BE49-F238E27FC236}">
                  <a16:creationId xmlns:a16="http://schemas.microsoft.com/office/drawing/2014/main" id="{7DD0E547-BF05-4572-89C3-76A493EB62FC}"/>
                </a:ext>
              </a:extLst>
            </p:cNvPr>
            <p:cNvPicPr>
              <a:picLocks noChangeAspect="1"/>
            </p:cNvPicPr>
            <p:nvPr/>
          </p:nvPicPr>
          <p:blipFill>
            <a:blip r:embed="rId4"/>
            <a:stretch>
              <a:fillRect/>
            </a:stretch>
          </p:blipFill>
          <p:spPr>
            <a:xfrm>
              <a:off x="705084" y="1792023"/>
              <a:ext cx="2413635" cy="3218180"/>
            </a:xfrm>
            <a:prstGeom prst="rect">
              <a:avLst/>
            </a:prstGeom>
          </p:spPr>
        </p:pic>
        <p:sp>
          <p:nvSpPr>
            <p:cNvPr id="32" name="Flecha derecha 17">
              <a:extLst>
                <a:ext uri="{FF2B5EF4-FFF2-40B4-BE49-F238E27FC236}">
                  <a16:creationId xmlns:a16="http://schemas.microsoft.com/office/drawing/2014/main" id="{7A9C2862-A6CA-44CB-8208-738DEAF4C6B4}"/>
                </a:ext>
              </a:extLst>
            </p:cNvPr>
            <p:cNvSpPr/>
            <p:nvPr/>
          </p:nvSpPr>
          <p:spPr>
            <a:xfrm>
              <a:off x="3316636" y="3128093"/>
              <a:ext cx="1463606" cy="54604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3" name="CuadroTexto 32">
              <a:extLst>
                <a:ext uri="{FF2B5EF4-FFF2-40B4-BE49-F238E27FC236}">
                  <a16:creationId xmlns:a16="http://schemas.microsoft.com/office/drawing/2014/main" id="{2858F314-B49E-4805-92EE-F3B737DF02B1}"/>
                </a:ext>
              </a:extLst>
            </p:cNvPr>
            <p:cNvSpPr txBox="1"/>
            <p:nvPr/>
          </p:nvSpPr>
          <p:spPr>
            <a:xfrm>
              <a:off x="606638" y="5067969"/>
              <a:ext cx="2479697" cy="369332"/>
            </a:xfrm>
            <a:prstGeom prst="rect">
              <a:avLst/>
            </a:prstGeom>
            <a:noFill/>
          </p:spPr>
          <p:txBody>
            <a:bodyPr wrap="square">
              <a:spAutoFit/>
            </a:bodyPr>
            <a:lstStyle/>
            <a:p>
              <a:pPr algn="ctr"/>
              <a:r>
                <a:rPr lang="es-ES" b="1" dirty="0"/>
                <a:t>Productos utilizados</a:t>
              </a:r>
            </a:p>
          </p:txBody>
        </p:sp>
      </p:grpSp>
    </p:spTree>
    <p:extLst>
      <p:ext uri="{BB962C8B-B14F-4D97-AF65-F5344CB8AC3E}">
        <p14:creationId xmlns:p14="http://schemas.microsoft.com/office/powerpoint/2010/main" val="2937863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71964" y="151280"/>
            <a:ext cx="6048072"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FORMULACIÓN DE LA DIETA</a:t>
            </a:r>
          </a:p>
        </p:txBody>
      </p:sp>
      <p:cxnSp>
        <p:nvCxnSpPr>
          <p:cNvPr id="5" name="Conector recto 4"/>
          <p:cNvCxnSpPr/>
          <p:nvPr/>
        </p:nvCxnSpPr>
        <p:spPr>
          <a:xfrm>
            <a:off x="571835" y="801985"/>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upo 23">
            <a:extLst>
              <a:ext uri="{FF2B5EF4-FFF2-40B4-BE49-F238E27FC236}">
                <a16:creationId xmlns:a16="http://schemas.microsoft.com/office/drawing/2014/main" id="{CCABC80A-4526-4E88-AEEE-6C693646E69E}"/>
              </a:ext>
            </a:extLst>
          </p:cNvPr>
          <p:cNvGrpSpPr/>
          <p:nvPr/>
        </p:nvGrpSpPr>
        <p:grpSpPr>
          <a:xfrm>
            <a:off x="659416" y="1535022"/>
            <a:ext cx="10873167" cy="3787956"/>
            <a:chOff x="693226" y="1048410"/>
            <a:chExt cx="9965307" cy="3630040"/>
          </a:xfrm>
        </p:grpSpPr>
        <p:grpSp>
          <p:nvGrpSpPr>
            <p:cNvPr id="21" name="Grupo 20">
              <a:extLst>
                <a:ext uri="{FF2B5EF4-FFF2-40B4-BE49-F238E27FC236}">
                  <a16:creationId xmlns:a16="http://schemas.microsoft.com/office/drawing/2014/main" id="{3D9196FB-2404-4369-90AC-167CEC9BCD7C}"/>
                </a:ext>
              </a:extLst>
            </p:cNvPr>
            <p:cNvGrpSpPr/>
            <p:nvPr/>
          </p:nvGrpSpPr>
          <p:grpSpPr>
            <a:xfrm>
              <a:off x="693226" y="1048410"/>
              <a:ext cx="7393937" cy="3630040"/>
              <a:chOff x="693226" y="1048410"/>
              <a:chExt cx="7393937" cy="3630040"/>
            </a:xfrm>
          </p:grpSpPr>
          <p:grpSp>
            <p:nvGrpSpPr>
              <p:cNvPr id="20" name="Grupo 19">
                <a:extLst>
                  <a:ext uri="{FF2B5EF4-FFF2-40B4-BE49-F238E27FC236}">
                    <a16:creationId xmlns:a16="http://schemas.microsoft.com/office/drawing/2014/main" id="{55247957-374D-408D-9EED-802D247D32D9}"/>
                  </a:ext>
                </a:extLst>
              </p:cNvPr>
              <p:cNvGrpSpPr/>
              <p:nvPr/>
            </p:nvGrpSpPr>
            <p:grpSpPr>
              <a:xfrm>
                <a:off x="693226" y="1048410"/>
                <a:ext cx="7393937" cy="3630040"/>
                <a:chOff x="693226" y="1048410"/>
                <a:chExt cx="7393937" cy="3630040"/>
              </a:xfrm>
            </p:grpSpPr>
            <p:grpSp>
              <p:nvGrpSpPr>
                <p:cNvPr id="7" name="Grupo 6">
                  <a:extLst>
                    <a:ext uri="{FF2B5EF4-FFF2-40B4-BE49-F238E27FC236}">
                      <a16:creationId xmlns:a16="http://schemas.microsoft.com/office/drawing/2014/main" id="{A479B45B-D205-4799-A50B-22DAEB2B5A5C}"/>
                    </a:ext>
                  </a:extLst>
                </p:cNvPr>
                <p:cNvGrpSpPr/>
                <p:nvPr/>
              </p:nvGrpSpPr>
              <p:grpSpPr>
                <a:xfrm>
                  <a:off x="693226" y="1048410"/>
                  <a:ext cx="7393937" cy="3630040"/>
                  <a:chOff x="944238" y="992593"/>
                  <a:chExt cx="7393937" cy="3630040"/>
                </a:xfrm>
              </p:grpSpPr>
              <p:grpSp>
                <p:nvGrpSpPr>
                  <p:cNvPr id="12" name="Grupo 11">
                    <a:extLst>
                      <a:ext uri="{FF2B5EF4-FFF2-40B4-BE49-F238E27FC236}">
                        <a16:creationId xmlns:a16="http://schemas.microsoft.com/office/drawing/2014/main" id="{16096A9B-1F66-4793-B756-4F0A33739798}"/>
                      </a:ext>
                    </a:extLst>
                  </p:cNvPr>
                  <p:cNvGrpSpPr/>
                  <p:nvPr/>
                </p:nvGrpSpPr>
                <p:grpSpPr>
                  <a:xfrm>
                    <a:off x="944238" y="1985506"/>
                    <a:ext cx="7393937" cy="2637127"/>
                    <a:chOff x="-1295794" y="2529253"/>
                    <a:chExt cx="7776265" cy="2824573"/>
                  </a:xfrm>
                </p:grpSpPr>
                <p:sp>
                  <p:nvSpPr>
                    <p:cNvPr id="18" name="Flecha derecha 17"/>
                    <p:cNvSpPr/>
                    <p:nvPr/>
                  </p:nvSpPr>
                  <p:spPr>
                    <a:xfrm>
                      <a:off x="1205945" y="2544898"/>
                      <a:ext cx="498393" cy="566216"/>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160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13695B9B-F790-4040-8595-1A55171BDD85}"/>
                        </a:ext>
                      </a:extLst>
                    </p:cNvPr>
                    <p:cNvSpPr txBox="1"/>
                    <p:nvPr/>
                  </p:nvSpPr>
                  <p:spPr>
                    <a:xfrm>
                      <a:off x="-1295794" y="4277085"/>
                      <a:ext cx="2361772" cy="626341"/>
                    </a:xfrm>
                    <a:prstGeom prst="rect">
                      <a:avLst/>
                    </a:prstGeom>
                    <a:noFill/>
                  </p:spPr>
                  <p:txBody>
                    <a:bodyPr wrap="square">
                      <a:spAutoFit/>
                    </a:bodyPr>
                    <a:lstStyle/>
                    <a:p>
                      <a:pPr algn="ctr"/>
                      <a:r>
                        <a:rPr lang="es-ES" sz="1600" b="1" dirty="0">
                          <a:latin typeface="Times New Roman" panose="02020603050405020304" pitchFamily="18" charset="0"/>
                          <a:cs typeface="Times New Roman" panose="02020603050405020304" pitchFamily="18" charset="0"/>
                        </a:rPr>
                        <a:t>Recepción del banano de rechazo verde</a:t>
                      </a:r>
                    </a:p>
                  </p:txBody>
                </p:sp>
                <p:sp>
                  <p:nvSpPr>
                    <p:cNvPr id="17" name="CuadroTexto 16">
                      <a:extLst>
                        <a:ext uri="{FF2B5EF4-FFF2-40B4-BE49-F238E27FC236}">
                          <a16:creationId xmlns:a16="http://schemas.microsoft.com/office/drawing/2014/main" id="{F5BD6884-64EE-46D1-955B-BFCB583390CA}"/>
                        </a:ext>
                      </a:extLst>
                    </p:cNvPr>
                    <p:cNvSpPr txBox="1"/>
                    <p:nvPr/>
                  </p:nvSpPr>
                  <p:spPr>
                    <a:xfrm>
                      <a:off x="1729858" y="4263394"/>
                      <a:ext cx="2043366" cy="626341"/>
                    </a:xfrm>
                    <a:prstGeom prst="rect">
                      <a:avLst/>
                    </a:prstGeom>
                    <a:noFill/>
                  </p:spPr>
                  <p:txBody>
                    <a:bodyPr wrap="square">
                      <a:spAutoFit/>
                    </a:bodyPr>
                    <a:lstStyle/>
                    <a:p>
                      <a:pPr algn="ctr"/>
                      <a:r>
                        <a:rPr lang="es-ES" sz="1600" b="1" dirty="0">
                          <a:latin typeface="Times New Roman" panose="02020603050405020304" pitchFamily="18" charset="0"/>
                          <a:cs typeface="Times New Roman" panose="02020603050405020304" pitchFamily="18" charset="0"/>
                        </a:rPr>
                        <a:t>Banano troceado y pesado</a:t>
                      </a:r>
                    </a:p>
                  </p:txBody>
                </p:sp>
                <p:sp>
                  <p:nvSpPr>
                    <p:cNvPr id="19" name="Flecha derecha 17">
                      <a:extLst>
                        <a:ext uri="{FF2B5EF4-FFF2-40B4-BE49-F238E27FC236}">
                          <a16:creationId xmlns:a16="http://schemas.microsoft.com/office/drawing/2014/main" id="{886FCB60-04D6-453D-B414-3388EC425160}"/>
                        </a:ext>
                      </a:extLst>
                    </p:cNvPr>
                    <p:cNvSpPr/>
                    <p:nvPr/>
                  </p:nvSpPr>
                  <p:spPr>
                    <a:xfrm>
                      <a:off x="3887954" y="2529253"/>
                      <a:ext cx="498393" cy="566216"/>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1600">
                        <a:latin typeface="Times New Roman" panose="02020603050405020304" pitchFamily="18" charset="0"/>
                        <a:cs typeface="Times New Roman" panose="02020603050405020304" pitchFamily="18" charset="0"/>
                      </a:endParaRPr>
                    </a:p>
                  </p:txBody>
                </p:sp>
                <p:sp>
                  <p:nvSpPr>
                    <p:cNvPr id="27" name="CuadroTexto 26">
                      <a:extLst>
                        <a:ext uri="{FF2B5EF4-FFF2-40B4-BE49-F238E27FC236}">
                          <a16:creationId xmlns:a16="http://schemas.microsoft.com/office/drawing/2014/main" id="{579E9A6A-5959-4EA4-8F7D-173BAB4ACAD3}"/>
                        </a:ext>
                      </a:extLst>
                    </p:cNvPr>
                    <p:cNvSpPr txBox="1"/>
                    <p:nvPr/>
                  </p:nvSpPr>
                  <p:spPr>
                    <a:xfrm>
                      <a:off x="4498162" y="4200040"/>
                      <a:ext cx="1982309" cy="1153786"/>
                    </a:xfrm>
                    <a:prstGeom prst="rect">
                      <a:avLst/>
                    </a:prstGeom>
                    <a:noFill/>
                  </p:spPr>
                  <p:txBody>
                    <a:bodyPr wrap="square">
                      <a:spAutoFit/>
                    </a:bodyPr>
                    <a:lstStyle/>
                    <a:p>
                      <a:pPr algn="ctr"/>
                      <a:r>
                        <a:rPr lang="es-ES" sz="1600" b="1" dirty="0">
                          <a:latin typeface="Times New Roman" panose="02020603050405020304" pitchFamily="18" charset="0"/>
                          <a:cs typeface="Times New Roman" panose="02020603050405020304" pitchFamily="18" charset="0"/>
                        </a:rPr>
                        <a:t>Cono de arroz y torta de soya previamente fraccionados</a:t>
                      </a:r>
                    </a:p>
                  </p:txBody>
                </p:sp>
              </p:grpSp>
              <p:pic>
                <p:nvPicPr>
                  <p:cNvPr id="2" name="Imagen 1">
                    <a:extLst>
                      <a:ext uri="{FF2B5EF4-FFF2-40B4-BE49-F238E27FC236}">
                        <a16:creationId xmlns:a16="http://schemas.microsoft.com/office/drawing/2014/main" id="{0990E918-0BF3-4E3B-BADE-A2848AFF1BC3}"/>
                      </a:ext>
                    </a:extLst>
                  </p:cNvPr>
                  <p:cNvPicPr>
                    <a:picLocks noChangeAspect="1"/>
                  </p:cNvPicPr>
                  <p:nvPr/>
                </p:nvPicPr>
                <p:blipFill>
                  <a:blip r:embed="rId2"/>
                  <a:stretch>
                    <a:fillRect/>
                  </a:stretch>
                </p:blipFill>
                <p:spPr>
                  <a:xfrm>
                    <a:off x="944238" y="992593"/>
                    <a:ext cx="2245653" cy="2611972"/>
                  </a:xfrm>
                  <a:prstGeom prst="rect">
                    <a:avLst/>
                  </a:prstGeom>
                </p:spPr>
              </p:pic>
            </p:grpSp>
            <p:pic>
              <p:nvPicPr>
                <p:cNvPr id="9" name="Imagen 8">
                  <a:extLst>
                    <a:ext uri="{FF2B5EF4-FFF2-40B4-BE49-F238E27FC236}">
                      <a16:creationId xmlns:a16="http://schemas.microsoft.com/office/drawing/2014/main" id="{75DE3F42-EE37-4144-9DB6-865142903290}"/>
                    </a:ext>
                  </a:extLst>
                </p:cNvPr>
                <p:cNvPicPr>
                  <a:picLocks noChangeAspect="1"/>
                </p:cNvPicPr>
                <p:nvPr/>
              </p:nvPicPr>
              <p:blipFill>
                <a:blip r:embed="rId3"/>
                <a:stretch>
                  <a:fillRect/>
                </a:stretch>
              </p:blipFill>
              <p:spPr>
                <a:xfrm>
                  <a:off x="3628174" y="1061335"/>
                  <a:ext cx="1884847" cy="2599047"/>
                </a:xfrm>
                <a:prstGeom prst="rect">
                  <a:avLst/>
                </a:prstGeom>
              </p:spPr>
            </p:pic>
          </p:grpSp>
          <p:pic>
            <p:nvPicPr>
              <p:cNvPr id="16" name="Imagen 15">
                <a:extLst>
                  <a:ext uri="{FF2B5EF4-FFF2-40B4-BE49-F238E27FC236}">
                    <a16:creationId xmlns:a16="http://schemas.microsoft.com/office/drawing/2014/main" id="{C659FD58-20DF-48AA-B046-EE0D7C40A045}"/>
                  </a:ext>
                </a:extLst>
              </p:cNvPr>
              <p:cNvPicPr>
                <a:picLocks noChangeAspect="1"/>
              </p:cNvPicPr>
              <p:nvPr/>
            </p:nvPicPr>
            <p:blipFill>
              <a:blip r:embed="rId4"/>
              <a:stretch>
                <a:fillRect/>
              </a:stretch>
            </p:blipFill>
            <p:spPr>
              <a:xfrm>
                <a:off x="6202316" y="1085322"/>
                <a:ext cx="1884847" cy="2513129"/>
              </a:xfrm>
              <a:prstGeom prst="rect">
                <a:avLst/>
              </a:prstGeom>
            </p:spPr>
          </p:pic>
        </p:grpSp>
        <p:sp>
          <p:nvSpPr>
            <p:cNvPr id="32" name="Flecha derecha 17">
              <a:extLst>
                <a:ext uri="{FF2B5EF4-FFF2-40B4-BE49-F238E27FC236}">
                  <a16:creationId xmlns:a16="http://schemas.microsoft.com/office/drawing/2014/main" id="{06F6EC64-9167-4F2A-AB02-CC1858C0DED2}"/>
                </a:ext>
              </a:extLst>
            </p:cNvPr>
            <p:cNvSpPr/>
            <p:nvPr/>
          </p:nvSpPr>
          <p:spPr>
            <a:xfrm>
              <a:off x="8193480" y="1928526"/>
              <a:ext cx="473889" cy="52864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1600">
                <a:latin typeface="Times New Roman" panose="02020603050405020304" pitchFamily="18" charset="0"/>
                <a:cs typeface="Times New Roman" panose="02020603050405020304" pitchFamily="18" charset="0"/>
              </a:endParaRPr>
            </a:p>
          </p:txBody>
        </p:sp>
        <p:pic>
          <p:nvPicPr>
            <p:cNvPr id="23" name="Imagen 22">
              <a:extLst>
                <a:ext uri="{FF2B5EF4-FFF2-40B4-BE49-F238E27FC236}">
                  <a16:creationId xmlns:a16="http://schemas.microsoft.com/office/drawing/2014/main" id="{FF07CBE1-88BD-4799-8896-26C62645F3A6}"/>
                </a:ext>
              </a:extLst>
            </p:cNvPr>
            <p:cNvPicPr>
              <a:picLocks noChangeAspect="1"/>
            </p:cNvPicPr>
            <p:nvPr/>
          </p:nvPicPr>
          <p:blipFill>
            <a:blip r:embed="rId5"/>
            <a:stretch>
              <a:fillRect/>
            </a:stretch>
          </p:blipFill>
          <p:spPr>
            <a:xfrm>
              <a:off x="8773686" y="1085322"/>
              <a:ext cx="1884847" cy="2513129"/>
            </a:xfrm>
            <a:prstGeom prst="rect">
              <a:avLst/>
            </a:prstGeom>
          </p:spPr>
        </p:pic>
        <p:sp>
          <p:nvSpPr>
            <p:cNvPr id="33" name="CuadroTexto 32">
              <a:extLst>
                <a:ext uri="{FF2B5EF4-FFF2-40B4-BE49-F238E27FC236}">
                  <a16:creationId xmlns:a16="http://schemas.microsoft.com/office/drawing/2014/main" id="{CD006D89-EF53-43AE-8935-0E43001C4B72}"/>
                </a:ext>
              </a:extLst>
            </p:cNvPr>
            <p:cNvSpPr txBox="1"/>
            <p:nvPr/>
          </p:nvSpPr>
          <p:spPr>
            <a:xfrm>
              <a:off x="8773685" y="3598451"/>
              <a:ext cx="1884847" cy="584775"/>
            </a:xfrm>
            <a:prstGeom prst="rect">
              <a:avLst/>
            </a:prstGeom>
            <a:noFill/>
          </p:spPr>
          <p:txBody>
            <a:bodyPr wrap="square">
              <a:spAutoFit/>
            </a:bodyPr>
            <a:lstStyle/>
            <a:p>
              <a:pPr algn="ctr"/>
              <a:r>
                <a:rPr lang="es-ES" sz="1600" b="1" dirty="0">
                  <a:latin typeface="Times New Roman" panose="02020603050405020304" pitchFamily="18" charset="0"/>
                  <a:cs typeface="Times New Roman" panose="02020603050405020304" pitchFamily="18" charset="0"/>
                </a:rPr>
                <a:t>Pesaje de la sal mineral</a:t>
              </a:r>
            </a:p>
          </p:txBody>
        </p:sp>
      </p:grpSp>
      <p:sp>
        <p:nvSpPr>
          <p:cNvPr id="36" name="CuadroTexto 35">
            <a:extLst>
              <a:ext uri="{FF2B5EF4-FFF2-40B4-BE49-F238E27FC236}">
                <a16:creationId xmlns:a16="http://schemas.microsoft.com/office/drawing/2014/main" id="{5E8252C5-F6B2-4D1F-A300-34D970B016C4}"/>
              </a:ext>
            </a:extLst>
          </p:cNvPr>
          <p:cNvSpPr txBox="1"/>
          <p:nvPr/>
        </p:nvSpPr>
        <p:spPr>
          <a:xfrm>
            <a:off x="659416" y="5476575"/>
            <a:ext cx="10873165" cy="830997"/>
          </a:xfrm>
          <a:prstGeom prst="rect">
            <a:avLst/>
          </a:prstGeom>
          <a:blipFill>
            <a:blip r:embed="rId6"/>
            <a:tile tx="0" ty="0" sx="100000" sy="100000" flip="none" algn="tl"/>
          </a:blipFill>
          <a:ln w="19050">
            <a:solidFill>
              <a:srgbClr val="C0000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2400" dirty="0">
                <a:latin typeface="Times New Roman" panose="02020603050405020304" pitchFamily="18" charset="0"/>
                <a:cs typeface="Times New Roman" panose="02020603050405020304" pitchFamily="18" charset="0"/>
              </a:rPr>
              <a:t>400 </a:t>
            </a:r>
            <a:r>
              <a:rPr lang="es-ES" sz="2400" dirty="0" err="1">
                <a:latin typeface="Times New Roman" panose="02020603050405020304" pitchFamily="18" charset="0"/>
                <a:cs typeface="Times New Roman" panose="02020603050405020304" pitchFamily="18" charset="0"/>
              </a:rPr>
              <a:t>lbs</a:t>
            </a:r>
            <a:r>
              <a:rPr lang="es-ES" sz="2400" dirty="0">
                <a:latin typeface="Times New Roman" panose="02020603050405020304" pitchFamily="18" charset="0"/>
                <a:cs typeface="Times New Roman" panose="02020603050405020304" pitchFamily="18" charset="0"/>
              </a:rPr>
              <a:t> de Rechazo de banano verde + 20 </a:t>
            </a:r>
            <a:r>
              <a:rPr lang="es-ES" sz="2400" dirty="0" err="1">
                <a:latin typeface="Times New Roman" panose="02020603050405020304" pitchFamily="18" charset="0"/>
                <a:cs typeface="Times New Roman" panose="02020603050405020304" pitchFamily="18" charset="0"/>
              </a:rPr>
              <a:t>lbs</a:t>
            </a:r>
            <a:r>
              <a:rPr lang="es-ES" sz="2400" dirty="0">
                <a:latin typeface="Times New Roman" panose="02020603050405020304" pitchFamily="18" charset="0"/>
                <a:cs typeface="Times New Roman" panose="02020603050405020304" pitchFamily="18" charset="0"/>
              </a:rPr>
              <a:t> de Torta de soya + 20 </a:t>
            </a:r>
            <a:r>
              <a:rPr lang="es-ES" sz="2400" dirty="0" err="1">
                <a:latin typeface="Times New Roman" panose="02020603050405020304" pitchFamily="18" charset="0"/>
                <a:cs typeface="Times New Roman" panose="02020603050405020304" pitchFamily="18" charset="0"/>
              </a:rPr>
              <a:t>lbs</a:t>
            </a:r>
            <a:r>
              <a:rPr lang="es-ES" sz="2400" dirty="0">
                <a:latin typeface="Times New Roman" panose="02020603050405020304" pitchFamily="18" charset="0"/>
                <a:cs typeface="Times New Roman" panose="02020603050405020304" pitchFamily="18" charset="0"/>
              </a:rPr>
              <a:t> de cono de arroz + 5 litros de melaza + 2,5 </a:t>
            </a:r>
            <a:r>
              <a:rPr lang="es-ES" sz="2400" dirty="0" err="1">
                <a:latin typeface="Times New Roman" panose="02020603050405020304" pitchFamily="18" charset="0"/>
                <a:cs typeface="Times New Roman" panose="02020603050405020304" pitchFamily="18" charset="0"/>
              </a:rPr>
              <a:t>lbs</a:t>
            </a:r>
            <a:r>
              <a:rPr lang="es-ES" sz="2400" dirty="0">
                <a:latin typeface="Times New Roman" panose="02020603050405020304" pitchFamily="18" charset="0"/>
                <a:cs typeface="Times New Roman" panose="02020603050405020304" pitchFamily="18" charset="0"/>
              </a:rPr>
              <a:t> de sales minerales</a:t>
            </a:r>
          </a:p>
        </p:txBody>
      </p:sp>
    </p:spTree>
    <p:extLst>
      <p:ext uri="{BB962C8B-B14F-4D97-AF65-F5344CB8AC3E}">
        <p14:creationId xmlns:p14="http://schemas.microsoft.com/office/powerpoint/2010/main" val="2529610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71964" y="95079"/>
            <a:ext cx="6048072"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TRATAMIENTOS</a:t>
            </a:r>
          </a:p>
        </p:txBody>
      </p:sp>
      <p:cxnSp>
        <p:nvCxnSpPr>
          <p:cNvPr id="5" name="Conector recto 4"/>
          <p:cNvCxnSpPr/>
          <p:nvPr/>
        </p:nvCxnSpPr>
        <p:spPr>
          <a:xfrm>
            <a:off x="536916" y="673795"/>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16096A9B-1F66-4793-B756-4F0A33739798}"/>
              </a:ext>
            </a:extLst>
          </p:cNvPr>
          <p:cNvGrpSpPr/>
          <p:nvPr/>
        </p:nvGrpSpPr>
        <p:grpSpPr>
          <a:xfrm>
            <a:off x="3583431" y="1184829"/>
            <a:ext cx="7628306" cy="2680753"/>
            <a:chOff x="941953" y="1484976"/>
            <a:chExt cx="8022753" cy="3430648"/>
          </a:xfrm>
        </p:grpSpPr>
        <p:sp>
          <p:nvSpPr>
            <p:cNvPr id="18" name="Flecha derecha 17"/>
            <p:cNvSpPr/>
            <p:nvPr/>
          </p:nvSpPr>
          <p:spPr>
            <a:xfrm>
              <a:off x="3173397" y="2564112"/>
              <a:ext cx="498393" cy="566216"/>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1600">
                <a:latin typeface="Times New Roman" panose="02020603050405020304" pitchFamily="18" charset="0"/>
                <a:cs typeface="Times New Roman" panose="02020603050405020304" pitchFamily="18" charset="0"/>
              </a:endParaRPr>
            </a:p>
          </p:txBody>
        </p:sp>
        <p:grpSp>
          <p:nvGrpSpPr>
            <p:cNvPr id="3" name="Grupo 2">
              <a:extLst>
                <a:ext uri="{FF2B5EF4-FFF2-40B4-BE49-F238E27FC236}">
                  <a16:creationId xmlns:a16="http://schemas.microsoft.com/office/drawing/2014/main" id="{413A9F3E-89A8-489F-B29C-5F7CF12E7BEC}"/>
                </a:ext>
              </a:extLst>
            </p:cNvPr>
            <p:cNvGrpSpPr/>
            <p:nvPr/>
          </p:nvGrpSpPr>
          <p:grpSpPr>
            <a:xfrm>
              <a:off x="941953" y="1484976"/>
              <a:ext cx="2130011" cy="3430648"/>
              <a:chOff x="2029613" y="1389185"/>
              <a:chExt cx="2324100" cy="3901979"/>
            </a:xfrm>
          </p:grpSpPr>
          <p:pic>
            <p:nvPicPr>
              <p:cNvPr id="11" name="Imagen 10">
                <a:extLst>
                  <a:ext uri="{FF2B5EF4-FFF2-40B4-BE49-F238E27FC236}">
                    <a16:creationId xmlns:a16="http://schemas.microsoft.com/office/drawing/2014/main" id="{4A7C35C9-3E9E-41D0-B2B3-2DC181223C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9613" y="1389185"/>
                <a:ext cx="2324100" cy="3098800"/>
              </a:xfrm>
              <a:prstGeom prst="rect">
                <a:avLst/>
              </a:prstGeom>
              <a:noFill/>
              <a:ln>
                <a:noFill/>
              </a:ln>
            </p:spPr>
          </p:pic>
          <p:sp>
            <p:nvSpPr>
              <p:cNvPr id="13" name="CuadroTexto 12">
                <a:extLst>
                  <a:ext uri="{FF2B5EF4-FFF2-40B4-BE49-F238E27FC236}">
                    <a16:creationId xmlns:a16="http://schemas.microsoft.com/office/drawing/2014/main" id="{13695B9B-F790-4040-8595-1A55171BDD85}"/>
                  </a:ext>
                </a:extLst>
              </p:cNvPr>
              <p:cNvSpPr txBox="1"/>
              <p:nvPr/>
            </p:nvSpPr>
            <p:spPr>
              <a:xfrm>
                <a:off x="2029613" y="4578772"/>
                <a:ext cx="2324100" cy="712392"/>
              </a:xfrm>
              <a:prstGeom prst="rect">
                <a:avLst/>
              </a:prstGeom>
              <a:noFill/>
            </p:spPr>
            <p:txBody>
              <a:bodyPr wrap="square">
                <a:spAutoFit/>
              </a:bodyPr>
              <a:lstStyle/>
              <a:p>
                <a:pPr algn="ctr"/>
                <a:r>
                  <a:rPr lang="es-ES" sz="1600" b="1" dirty="0">
                    <a:latin typeface="Times New Roman" panose="02020603050405020304" pitchFamily="18" charset="0"/>
                    <a:cs typeface="Times New Roman" panose="02020603050405020304" pitchFamily="18" charset="0"/>
                  </a:rPr>
                  <a:t>Aplicación de melaza.</a:t>
                </a:r>
              </a:p>
            </p:txBody>
          </p:sp>
        </p:grpSp>
        <p:grpSp>
          <p:nvGrpSpPr>
            <p:cNvPr id="8" name="Grupo 7">
              <a:extLst>
                <a:ext uri="{FF2B5EF4-FFF2-40B4-BE49-F238E27FC236}">
                  <a16:creationId xmlns:a16="http://schemas.microsoft.com/office/drawing/2014/main" id="{30531376-A39E-4209-8E71-9BB5CD97248B}"/>
                </a:ext>
              </a:extLst>
            </p:cNvPr>
            <p:cNvGrpSpPr/>
            <p:nvPr/>
          </p:nvGrpSpPr>
          <p:grpSpPr>
            <a:xfrm>
              <a:off x="3773224" y="1484976"/>
              <a:ext cx="2043366" cy="3367216"/>
              <a:chOff x="3773224" y="1484976"/>
              <a:chExt cx="2043366" cy="3367216"/>
            </a:xfrm>
          </p:grpSpPr>
          <p:pic>
            <p:nvPicPr>
              <p:cNvPr id="6" name="Imagen 5">
                <a:extLst>
                  <a:ext uri="{FF2B5EF4-FFF2-40B4-BE49-F238E27FC236}">
                    <a16:creationId xmlns:a16="http://schemas.microsoft.com/office/drawing/2014/main" id="{19EFDBCD-0858-4E33-8455-969EB1ED1E75}"/>
                  </a:ext>
                </a:extLst>
              </p:cNvPr>
              <p:cNvPicPr>
                <a:picLocks noChangeAspect="1"/>
              </p:cNvPicPr>
              <p:nvPr/>
            </p:nvPicPr>
            <p:blipFill>
              <a:blip r:embed="rId3"/>
              <a:stretch>
                <a:fillRect/>
              </a:stretch>
            </p:blipFill>
            <p:spPr>
              <a:xfrm>
                <a:off x="3773224" y="1484976"/>
                <a:ext cx="2043366" cy="2724488"/>
              </a:xfrm>
              <a:prstGeom prst="rect">
                <a:avLst/>
              </a:prstGeom>
            </p:spPr>
          </p:pic>
          <p:sp>
            <p:nvSpPr>
              <p:cNvPr id="17" name="CuadroTexto 16">
                <a:extLst>
                  <a:ext uri="{FF2B5EF4-FFF2-40B4-BE49-F238E27FC236}">
                    <a16:creationId xmlns:a16="http://schemas.microsoft.com/office/drawing/2014/main" id="{F5BD6884-64EE-46D1-955B-BFCB583390CA}"/>
                  </a:ext>
                </a:extLst>
              </p:cNvPr>
              <p:cNvSpPr txBox="1"/>
              <p:nvPr/>
            </p:nvSpPr>
            <p:spPr>
              <a:xfrm>
                <a:off x="3773224" y="4225852"/>
                <a:ext cx="2043366" cy="626340"/>
              </a:xfrm>
              <a:prstGeom prst="rect">
                <a:avLst/>
              </a:prstGeom>
              <a:noFill/>
            </p:spPr>
            <p:txBody>
              <a:bodyPr wrap="square">
                <a:spAutoFit/>
              </a:bodyPr>
              <a:lstStyle/>
              <a:p>
                <a:pPr algn="ctr"/>
                <a:r>
                  <a:rPr lang="es-ES" sz="1600" b="1" dirty="0">
                    <a:latin typeface="Times New Roman" panose="02020603050405020304" pitchFamily="18" charset="0"/>
                    <a:cs typeface="Times New Roman" panose="02020603050405020304" pitchFamily="18" charset="0"/>
                  </a:rPr>
                  <a:t>Aplicación de sales minerales.</a:t>
                </a:r>
              </a:p>
            </p:txBody>
          </p:sp>
        </p:grpSp>
        <p:sp>
          <p:nvSpPr>
            <p:cNvPr id="19" name="Flecha derecha 17">
              <a:extLst>
                <a:ext uri="{FF2B5EF4-FFF2-40B4-BE49-F238E27FC236}">
                  <a16:creationId xmlns:a16="http://schemas.microsoft.com/office/drawing/2014/main" id="{886FCB60-04D6-453D-B414-3388EC425160}"/>
                </a:ext>
              </a:extLst>
            </p:cNvPr>
            <p:cNvSpPr/>
            <p:nvPr/>
          </p:nvSpPr>
          <p:spPr>
            <a:xfrm>
              <a:off x="5902498" y="2494876"/>
              <a:ext cx="498393" cy="566216"/>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1600">
                <a:latin typeface="Times New Roman" panose="02020603050405020304" pitchFamily="18" charset="0"/>
                <a:cs typeface="Times New Roman" panose="02020603050405020304" pitchFamily="18" charset="0"/>
              </a:endParaRPr>
            </a:p>
          </p:txBody>
        </p:sp>
        <p:grpSp>
          <p:nvGrpSpPr>
            <p:cNvPr id="10" name="Grupo 9">
              <a:extLst>
                <a:ext uri="{FF2B5EF4-FFF2-40B4-BE49-F238E27FC236}">
                  <a16:creationId xmlns:a16="http://schemas.microsoft.com/office/drawing/2014/main" id="{F0C170EC-799F-4188-B45A-8EEA8BF066FE}"/>
                </a:ext>
              </a:extLst>
            </p:cNvPr>
            <p:cNvGrpSpPr/>
            <p:nvPr/>
          </p:nvGrpSpPr>
          <p:grpSpPr>
            <a:xfrm>
              <a:off x="6500508" y="1498068"/>
              <a:ext cx="2464198" cy="3102318"/>
              <a:chOff x="6500508" y="1498068"/>
              <a:chExt cx="2464198" cy="3102318"/>
            </a:xfrm>
          </p:grpSpPr>
          <p:pic>
            <p:nvPicPr>
              <p:cNvPr id="26" name="Imagen 25">
                <a:extLst>
                  <a:ext uri="{FF2B5EF4-FFF2-40B4-BE49-F238E27FC236}">
                    <a16:creationId xmlns:a16="http://schemas.microsoft.com/office/drawing/2014/main" id="{42A79FF0-CFF9-4236-9BA5-07E97A04984C}"/>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6517850" y="1498068"/>
                <a:ext cx="2446856" cy="2659880"/>
              </a:xfrm>
              <a:prstGeom prst="rect">
                <a:avLst/>
              </a:prstGeom>
              <a:noFill/>
              <a:ln>
                <a:noFill/>
              </a:ln>
              <a:extLst>
                <a:ext uri="{53640926-AAD7-44D8-BBD7-CCE9431645EC}">
                  <a14:shadowObscured xmlns:a14="http://schemas.microsoft.com/office/drawing/2010/main"/>
                </a:ext>
              </a:extLst>
            </p:spPr>
          </p:pic>
          <p:sp>
            <p:nvSpPr>
              <p:cNvPr id="27" name="CuadroTexto 26">
                <a:extLst>
                  <a:ext uri="{FF2B5EF4-FFF2-40B4-BE49-F238E27FC236}">
                    <a16:creationId xmlns:a16="http://schemas.microsoft.com/office/drawing/2014/main" id="{579E9A6A-5959-4EA4-8F7D-173BAB4ACAD3}"/>
                  </a:ext>
                </a:extLst>
              </p:cNvPr>
              <p:cNvSpPr txBox="1"/>
              <p:nvPr/>
            </p:nvSpPr>
            <p:spPr>
              <a:xfrm>
                <a:off x="6500508" y="4237768"/>
                <a:ext cx="2464198" cy="362618"/>
              </a:xfrm>
              <a:prstGeom prst="rect">
                <a:avLst/>
              </a:prstGeom>
              <a:noFill/>
            </p:spPr>
            <p:txBody>
              <a:bodyPr wrap="square">
                <a:spAutoFit/>
              </a:bodyPr>
              <a:lstStyle/>
              <a:p>
                <a:pPr algn="ctr"/>
                <a:r>
                  <a:rPr lang="es-ES" sz="1600" b="1" dirty="0">
                    <a:latin typeface="Times New Roman" panose="02020603050405020304" pitchFamily="18" charset="0"/>
                    <a:cs typeface="Times New Roman" panose="02020603050405020304" pitchFamily="18" charset="0"/>
                  </a:rPr>
                  <a:t>Sistema estabulado</a:t>
                </a:r>
              </a:p>
            </p:txBody>
          </p:sp>
        </p:grpSp>
      </p:grpSp>
      <p:sp>
        <p:nvSpPr>
          <p:cNvPr id="30" name="Flecha derecha 5">
            <a:extLst>
              <a:ext uri="{FF2B5EF4-FFF2-40B4-BE49-F238E27FC236}">
                <a16:creationId xmlns:a16="http://schemas.microsoft.com/office/drawing/2014/main" id="{5A27FC6D-A1FE-41D8-8B19-F421AE395B7F}"/>
              </a:ext>
            </a:extLst>
          </p:cNvPr>
          <p:cNvSpPr/>
          <p:nvPr/>
        </p:nvSpPr>
        <p:spPr>
          <a:xfrm>
            <a:off x="591525" y="1518768"/>
            <a:ext cx="2658515" cy="1214651"/>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ESTABULACIÓN</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31" name="Flecha derecha 5">
            <a:extLst>
              <a:ext uri="{FF2B5EF4-FFF2-40B4-BE49-F238E27FC236}">
                <a16:creationId xmlns:a16="http://schemas.microsoft.com/office/drawing/2014/main" id="{2106DCE7-9448-4C78-8110-C64499CAEF11}"/>
              </a:ext>
            </a:extLst>
          </p:cNvPr>
          <p:cNvSpPr/>
          <p:nvPr/>
        </p:nvSpPr>
        <p:spPr>
          <a:xfrm>
            <a:off x="121724" y="4670065"/>
            <a:ext cx="2658515" cy="1214651"/>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SISTEMA TRADICIONAL</a:t>
            </a:r>
            <a:endParaRPr lang="es-419" b="1" dirty="0">
              <a:solidFill>
                <a:schemeClr val="tx1"/>
              </a:solidFill>
              <a:latin typeface="Times New Roman" panose="02020603050405020304" pitchFamily="18" charset="0"/>
              <a:cs typeface="Times New Roman" panose="02020603050405020304" pitchFamily="18" charset="0"/>
            </a:endParaRPr>
          </a:p>
        </p:txBody>
      </p:sp>
      <p:grpSp>
        <p:nvGrpSpPr>
          <p:cNvPr id="39" name="Grupo 38">
            <a:extLst>
              <a:ext uri="{FF2B5EF4-FFF2-40B4-BE49-F238E27FC236}">
                <a16:creationId xmlns:a16="http://schemas.microsoft.com/office/drawing/2014/main" id="{EB3B15AC-15CC-4BEA-88E1-2DC6B24D7962}"/>
              </a:ext>
            </a:extLst>
          </p:cNvPr>
          <p:cNvGrpSpPr/>
          <p:nvPr/>
        </p:nvGrpSpPr>
        <p:grpSpPr>
          <a:xfrm>
            <a:off x="2967488" y="4380274"/>
            <a:ext cx="8439622" cy="2313150"/>
            <a:chOff x="2967488" y="4380274"/>
            <a:chExt cx="8439622" cy="2313150"/>
          </a:xfrm>
        </p:grpSpPr>
        <p:grpSp>
          <p:nvGrpSpPr>
            <p:cNvPr id="15" name="Grupo 14">
              <a:extLst>
                <a:ext uri="{FF2B5EF4-FFF2-40B4-BE49-F238E27FC236}">
                  <a16:creationId xmlns:a16="http://schemas.microsoft.com/office/drawing/2014/main" id="{9862EEB9-B0E4-4232-B35F-B42B88E71CC9}"/>
                </a:ext>
              </a:extLst>
            </p:cNvPr>
            <p:cNvGrpSpPr/>
            <p:nvPr/>
          </p:nvGrpSpPr>
          <p:grpSpPr>
            <a:xfrm>
              <a:off x="6096000" y="4382686"/>
              <a:ext cx="2298217" cy="2026859"/>
              <a:chOff x="4869515" y="4449508"/>
              <a:chExt cx="2298217" cy="2026859"/>
            </a:xfrm>
          </p:grpSpPr>
          <p:pic>
            <p:nvPicPr>
              <p:cNvPr id="28" name="Imagen 27">
                <a:extLst>
                  <a:ext uri="{FF2B5EF4-FFF2-40B4-BE49-F238E27FC236}">
                    <a16:creationId xmlns:a16="http://schemas.microsoft.com/office/drawing/2014/main" id="{6F278C01-FD59-4052-9764-67267CC96A1A}"/>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4933497" y="4449508"/>
                <a:ext cx="2234235" cy="1657528"/>
              </a:xfrm>
              <a:prstGeom prst="rect">
                <a:avLst/>
              </a:prstGeom>
              <a:noFill/>
              <a:ln>
                <a:noFill/>
              </a:ln>
              <a:extLst>
                <a:ext uri="{53640926-AAD7-44D8-BBD7-CCE9431645EC}">
                  <a14:shadowObscured xmlns:a14="http://schemas.microsoft.com/office/drawing/2010/main"/>
                </a:ext>
              </a:extLst>
            </p:spPr>
          </p:pic>
          <p:sp>
            <p:nvSpPr>
              <p:cNvPr id="29" name="CuadroTexto 28">
                <a:extLst>
                  <a:ext uri="{FF2B5EF4-FFF2-40B4-BE49-F238E27FC236}">
                    <a16:creationId xmlns:a16="http://schemas.microsoft.com/office/drawing/2014/main" id="{160E7D2E-40EE-4CB0-A85C-DDBE6F5CBC5F}"/>
                  </a:ext>
                </a:extLst>
              </p:cNvPr>
              <p:cNvSpPr txBox="1"/>
              <p:nvPr/>
            </p:nvSpPr>
            <p:spPr>
              <a:xfrm>
                <a:off x="4869515" y="6107035"/>
                <a:ext cx="2234235" cy="369332"/>
              </a:xfrm>
              <a:prstGeom prst="rect">
                <a:avLst/>
              </a:prstGeom>
              <a:noFill/>
            </p:spPr>
            <p:txBody>
              <a:bodyPr wrap="square">
                <a:spAutoFit/>
              </a:bodyPr>
              <a:lstStyle/>
              <a:p>
                <a:pPr algn="ctr"/>
                <a:r>
                  <a:rPr lang="es-EC" sz="1800" b="1" dirty="0">
                    <a:effectLst/>
                    <a:latin typeface="Times New Roman" panose="02020603050405020304" pitchFamily="18" charset="0"/>
                    <a:ea typeface="Calibri" panose="020F0502020204030204" pitchFamily="34" charset="0"/>
                  </a:rPr>
                  <a:t>Sistema extensivo</a:t>
                </a:r>
                <a:endParaRPr lang="es-ES" b="1" dirty="0"/>
              </a:p>
            </p:txBody>
          </p:sp>
        </p:grpSp>
        <p:grpSp>
          <p:nvGrpSpPr>
            <p:cNvPr id="33" name="Grupo 32">
              <a:extLst>
                <a:ext uri="{FF2B5EF4-FFF2-40B4-BE49-F238E27FC236}">
                  <a16:creationId xmlns:a16="http://schemas.microsoft.com/office/drawing/2014/main" id="{23B0447A-E65B-4E61-9A0E-13EECC6670AF}"/>
                </a:ext>
              </a:extLst>
            </p:cNvPr>
            <p:cNvGrpSpPr/>
            <p:nvPr/>
          </p:nvGrpSpPr>
          <p:grpSpPr>
            <a:xfrm>
              <a:off x="2967488" y="4380274"/>
              <a:ext cx="2234235" cy="2313150"/>
              <a:chOff x="2967488" y="4380274"/>
              <a:chExt cx="2234235" cy="2313150"/>
            </a:xfrm>
          </p:grpSpPr>
          <p:pic>
            <p:nvPicPr>
              <p:cNvPr id="16" name="Imagen 15">
                <a:extLst>
                  <a:ext uri="{FF2B5EF4-FFF2-40B4-BE49-F238E27FC236}">
                    <a16:creationId xmlns:a16="http://schemas.microsoft.com/office/drawing/2014/main" id="{D8131915-D1BC-42B0-B09D-E739490AA990}"/>
                  </a:ext>
                </a:extLst>
              </p:cNvPr>
              <p:cNvPicPr>
                <a:picLocks noChangeAspect="1"/>
              </p:cNvPicPr>
              <p:nvPr/>
            </p:nvPicPr>
            <p:blipFill>
              <a:blip r:embed="rId6"/>
              <a:stretch>
                <a:fillRect/>
              </a:stretch>
            </p:blipFill>
            <p:spPr>
              <a:xfrm>
                <a:off x="2967488" y="4380274"/>
                <a:ext cx="2234235" cy="1675676"/>
              </a:xfrm>
              <a:prstGeom prst="rect">
                <a:avLst/>
              </a:prstGeom>
            </p:spPr>
          </p:pic>
          <p:sp>
            <p:nvSpPr>
              <p:cNvPr id="32" name="CuadroTexto 31">
                <a:extLst>
                  <a:ext uri="{FF2B5EF4-FFF2-40B4-BE49-F238E27FC236}">
                    <a16:creationId xmlns:a16="http://schemas.microsoft.com/office/drawing/2014/main" id="{B19D4FD1-9607-4D9C-B071-43F97213E6B1}"/>
                  </a:ext>
                </a:extLst>
              </p:cNvPr>
              <p:cNvSpPr txBox="1"/>
              <p:nvPr/>
            </p:nvSpPr>
            <p:spPr>
              <a:xfrm>
                <a:off x="2967488" y="6047093"/>
                <a:ext cx="2234235" cy="646331"/>
              </a:xfrm>
              <a:prstGeom prst="rect">
                <a:avLst/>
              </a:prstGeom>
              <a:noFill/>
            </p:spPr>
            <p:txBody>
              <a:bodyPr wrap="square">
                <a:spAutoFit/>
              </a:bodyPr>
              <a:lstStyle/>
              <a:p>
                <a:pPr algn="ctr"/>
                <a:r>
                  <a:rPr lang="es-EC" b="1" dirty="0">
                    <a:latin typeface="Times New Roman" panose="02020603050405020304" pitchFamily="18" charset="0"/>
                  </a:rPr>
                  <a:t>Desplazamiento de los animales </a:t>
                </a:r>
                <a:endParaRPr lang="es-ES" b="1" dirty="0"/>
              </a:p>
            </p:txBody>
          </p:sp>
        </p:grpSp>
        <p:sp>
          <p:nvSpPr>
            <p:cNvPr id="34" name="Flecha derecha 17">
              <a:extLst>
                <a:ext uri="{FF2B5EF4-FFF2-40B4-BE49-F238E27FC236}">
                  <a16:creationId xmlns:a16="http://schemas.microsoft.com/office/drawing/2014/main" id="{51E6BA85-36F8-4D0D-8FAE-6592EBDC4D9F}"/>
                </a:ext>
              </a:extLst>
            </p:cNvPr>
            <p:cNvSpPr/>
            <p:nvPr/>
          </p:nvSpPr>
          <p:spPr>
            <a:xfrm>
              <a:off x="5290144" y="4953791"/>
              <a:ext cx="741875" cy="528641"/>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1600">
                <a:latin typeface="Times New Roman" panose="02020603050405020304" pitchFamily="18" charset="0"/>
                <a:cs typeface="Times New Roman" panose="02020603050405020304" pitchFamily="18" charset="0"/>
              </a:endParaRPr>
            </a:p>
          </p:txBody>
        </p:sp>
        <p:sp>
          <p:nvSpPr>
            <p:cNvPr id="35" name="Flecha derecha 17">
              <a:extLst>
                <a:ext uri="{FF2B5EF4-FFF2-40B4-BE49-F238E27FC236}">
                  <a16:creationId xmlns:a16="http://schemas.microsoft.com/office/drawing/2014/main" id="{37886570-5988-4726-8CBD-8998FAE04BA8}"/>
                </a:ext>
              </a:extLst>
            </p:cNvPr>
            <p:cNvSpPr/>
            <p:nvPr/>
          </p:nvSpPr>
          <p:spPr>
            <a:xfrm>
              <a:off x="8512620" y="4947129"/>
              <a:ext cx="741875" cy="528641"/>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1600">
                <a:latin typeface="Times New Roman" panose="02020603050405020304" pitchFamily="18" charset="0"/>
                <a:cs typeface="Times New Roman" panose="02020603050405020304" pitchFamily="18" charset="0"/>
              </a:endParaRPr>
            </a:p>
          </p:txBody>
        </p:sp>
        <p:grpSp>
          <p:nvGrpSpPr>
            <p:cNvPr id="38" name="Grupo 37">
              <a:extLst>
                <a:ext uri="{FF2B5EF4-FFF2-40B4-BE49-F238E27FC236}">
                  <a16:creationId xmlns:a16="http://schemas.microsoft.com/office/drawing/2014/main" id="{AD58F5B0-078A-4013-AEE8-A6CB020F36DE}"/>
                </a:ext>
              </a:extLst>
            </p:cNvPr>
            <p:cNvGrpSpPr/>
            <p:nvPr/>
          </p:nvGrpSpPr>
          <p:grpSpPr>
            <a:xfrm>
              <a:off x="9172875" y="4387441"/>
              <a:ext cx="2234235" cy="2037841"/>
              <a:chOff x="9172875" y="4387441"/>
              <a:chExt cx="2234235" cy="2037841"/>
            </a:xfrm>
          </p:grpSpPr>
          <p:pic>
            <p:nvPicPr>
              <p:cNvPr id="36" name="Imagen 35">
                <a:extLst>
                  <a:ext uri="{FF2B5EF4-FFF2-40B4-BE49-F238E27FC236}">
                    <a16:creationId xmlns:a16="http://schemas.microsoft.com/office/drawing/2014/main" id="{0E6271C6-524D-4017-816D-F683D7869353}"/>
                  </a:ext>
                </a:extLst>
              </p:cNvPr>
              <p:cNvPicPr>
                <a:picLocks noChangeAspect="1"/>
              </p:cNvPicPr>
              <p:nvPr/>
            </p:nvPicPr>
            <p:blipFill rotWithShape="1">
              <a:blip r:embed="rId7"/>
              <a:srcRect b="32891"/>
              <a:stretch/>
            </p:blipFill>
            <p:spPr>
              <a:xfrm>
                <a:off x="9372898" y="4387441"/>
                <a:ext cx="1864722" cy="1668509"/>
              </a:xfrm>
              <a:prstGeom prst="rect">
                <a:avLst/>
              </a:prstGeom>
            </p:spPr>
          </p:pic>
          <p:sp>
            <p:nvSpPr>
              <p:cNvPr id="37" name="CuadroTexto 36">
                <a:extLst>
                  <a:ext uri="{FF2B5EF4-FFF2-40B4-BE49-F238E27FC236}">
                    <a16:creationId xmlns:a16="http://schemas.microsoft.com/office/drawing/2014/main" id="{4E67FD32-C099-4478-AB72-D6F459B029BF}"/>
                  </a:ext>
                </a:extLst>
              </p:cNvPr>
              <p:cNvSpPr txBox="1"/>
              <p:nvPr/>
            </p:nvSpPr>
            <p:spPr>
              <a:xfrm>
                <a:off x="9172875" y="6055950"/>
                <a:ext cx="2234235" cy="369332"/>
              </a:xfrm>
              <a:prstGeom prst="rect">
                <a:avLst/>
              </a:prstGeom>
              <a:noFill/>
            </p:spPr>
            <p:txBody>
              <a:bodyPr wrap="square">
                <a:spAutoFit/>
              </a:bodyPr>
              <a:lstStyle/>
              <a:p>
                <a:pPr algn="ctr"/>
                <a:r>
                  <a:rPr lang="es-EC" sz="1800" b="1" dirty="0">
                    <a:effectLst/>
                    <a:latin typeface="Times New Roman" panose="02020603050405020304" pitchFamily="18" charset="0"/>
                    <a:ea typeface="Calibri" panose="020F0502020204030204" pitchFamily="34" charset="0"/>
                  </a:rPr>
                  <a:t>Pastoreo</a:t>
                </a:r>
                <a:endParaRPr lang="es-ES" b="1" dirty="0"/>
              </a:p>
            </p:txBody>
          </p:sp>
        </p:grpSp>
      </p:grpSp>
    </p:spTree>
    <p:extLst>
      <p:ext uri="{BB962C8B-B14F-4D97-AF65-F5344CB8AC3E}">
        <p14:creationId xmlns:p14="http://schemas.microsoft.com/office/powerpoint/2010/main" val="7229683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5881</TotalTime>
  <Words>1598</Words>
  <Application>Microsoft Office PowerPoint</Application>
  <PresentationFormat>Panorámica</PresentationFormat>
  <Paragraphs>222</Paragraphs>
  <Slides>20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vt:i4>
      </vt:variant>
    </vt:vector>
  </HeadingPairs>
  <TitlesOfParts>
    <vt:vector size="28" baseType="lpstr">
      <vt:lpstr>Arial</vt:lpstr>
      <vt:lpstr>Calibri</vt:lpstr>
      <vt:lpstr>Calibri Light</vt:lpstr>
      <vt:lpstr>Cambria Math</vt:lpstr>
      <vt:lpstr>Symbol</vt:lpstr>
      <vt:lpstr>Tahoma</vt:lpstr>
      <vt:lpstr>Times New Roman</vt:lpstr>
      <vt:lpstr>Tema de Office</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Asus</dc:creator>
  <cp:lastModifiedBy>Dayana Guevara Camino</cp:lastModifiedBy>
  <cp:revision>142</cp:revision>
  <dcterms:created xsi:type="dcterms:W3CDTF">2019-08-30T18:04:16Z</dcterms:created>
  <dcterms:modified xsi:type="dcterms:W3CDTF">2021-09-05T03:00:58Z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1657806</vt:lpwstr>
  </property>
  <property fmtid="{D5CDD505-2E9C-101B-9397-08002B2CF9AE}" pid="3" name="NXPowerLiteSettings">
    <vt:lpwstr>C7000400038000</vt:lpwstr>
  </property>
  <property fmtid="{D5CDD505-2E9C-101B-9397-08002B2CF9AE}" pid="4" name="NXPowerLiteVersion">
    <vt:lpwstr>S8.2.2</vt:lpwstr>
  </property>
</Properties>
</file>