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91440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8" roundtripDataSignature="AMtx7mj8rLeCDf+/qR7yrXtIpWf0k72E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80C70B-5D18-457F-A4BE-7B9B9551B126}">
  <a:tblStyle styleId="{E680C70B-5D18-457F-A4BE-7B9B9551B12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1731"/>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0"/>
            <a:ext cx="3076363" cy="511731"/>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3"/>
            <a:ext cx="5679440" cy="46055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6363" cy="511731"/>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C"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709930" y="4861443"/>
            <a:ext cx="5679440" cy="4605576"/>
          </a:xfrm>
          <a:prstGeom prst="rect">
            <a:avLst/>
          </a:prstGeom>
          <a:noFill/>
          <a:ln>
            <a:noFill/>
          </a:ln>
        </p:spPr>
        <p:txBody>
          <a:bodyPr anchorCtr="0" anchor="t" bIns="49925" lIns="99875" spcFirstLastPara="1" rIns="99875" wrap="square" tIns="49925">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6" name="Google Shape;66;p1:notes"/>
          <p:cNvSpPr txBox="1"/>
          <p:nvPr>
            <p:ph idx="12" type="sldNum"/>
          </p:nvPr>
        </p:nvSpPr>
        <p:spPr>
          <a:xfrm>
            <a:off x="4021293"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r">
              <a:lnSpc>
                <a:spcPct val="100000"/>
              </a:lnSpc>
              <a:spcBef>
                <a:spcPts val="0"/>
              </a:spcBef>
              <a:spcAft>
                <a:spcPts val="0"/>
              </a:spcAft>
              <a:buSzPts val="1400"/>
              <a:buNone/>
            </a:pPr>
            <a:fld id="{00000000-1234-1234-1234-123412341234}" type="slidenum">
              <a:rPr b="0" i="0" lang="es-EC"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
        <p:nvSpPr>
          <p:cNvPr id="67" name="Google Shape;67;p1:notes"/>
          <p:cNvSpPr txBox="1"/>
          <p:nvPr>
            <p:ph idx="11" type="ftr"/>
          </p:nvPr>
        </p:nvSpPr>
        <p:spPr>
          <a:xfrm>
            <a:off x="0"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l">
              <a:lnSpc>
                <a:spcPct val="100000"/>
              </a:lnSpc>
              <a:spcBef>
                <a:spcPts val="0"/>
              </a:spcBef>
              <a:spcAft>
                <a:spcPts val="0"/>
              </a:spcAft>
              <a:buSzPts val="1400"/>
              <a:buNone/>
            </a:pPr>
            <a:r>
              <a:rPr b="0" i="0" lang="es-EC" sz="1400" u="none" cap="none" strike="noStrike">
                <a:solidFill>
                  <a:schemeClr val="dk1"/>
                </a:solidFill>
                <a:latin typeface="Calibri"/>
                <a:ea typeface="Calibri"/>
                <a:cs typeface="Calibri"/>
                <a:sym typeface="Calibri"/>
              </a:rPr>
              <a:t>CÓDIGO: SGC.DI.269       VERSIÓN: 1.0        DICIEMBRE 13 2011</a:t>
            </a:r>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cb6a19dcb_0_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ecb6a19dcb_0_1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8" name="Google Shape;158;gecb6a19dcb_0_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1" name="Google Shape;171;p1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e99d6a624_0_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ee99d6a624_0_9: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0" name="Google Shape;180;gee99d6a624_0_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e99d6a624_0_2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ee99d6a624_0_2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8" name="Google Shape;188;gee99d6a624_0_2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e99d6a624_0_3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ee99d6a624_0_3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6" name="Google Shape;196;gee99d6a624_0_3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e99d6a624_0_3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ee99d6a624_0_38: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4" name="Google Shape;204;gee99d6a624_0_3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ee99d6a624_0_4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ee99d6a624_0_4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2" name="Google Shape;212;gee99d6a624_0_4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cb6a19dcb_2_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ecb6a19dcb_2_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0" name="Google Shape;220;gecb6a19dcb_2_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cb6a19dcb_2_2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ecb6a19dcb_2_25: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7" name="Google Shape;227;gecb6a19dcb_2_2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e99d6a624_0_5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ee99d6a624_0_5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5" name="Google Shape;235;gee99d6a624_0_5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e35eac50b_0_3:notes"/>
          <p:cNvSpPr txBox="1"/>
          <p:nvPr>
            <p:ph idx="1" type="body"/>
          </p:nvPr>
        </p:nvSpPr>
        <p:spPr>
          <a:xfrm>
            <a:off x="709930" y="4861443"/>
            <a:ext cx="5679300" cy="460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6" name="Google Shape;76;g6e35eac50b_0_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cb6a19dcb_2_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ecb6a19dcb_2_7: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3" name="Google Shape;243;gecb6a19dcb_2_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e99d6a624_0_6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ee99d6a624_0_6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gee99d6a624_0_6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ecb6a19dcb_2_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ecb6a19dcb_2_1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9" name="Google Shape;259;gecb6a19dcb_2_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4: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7" name="Google Shape;267;p1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cb6a19dcb_0_9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ecb6a19dcb_0_9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5" name="Google Shape;275;gecb6a19dcb_0_9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cb6a19dcb_0_6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ecb6a19dcb_0_65: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3" name="Google Shape;283;gecb6a19dcb_0_6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cb6a19dcb_0_5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ecb6a19dcb_0_55: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1" name="Google Shape;291;gecb6a19dcb_0_5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cb6a19dcb_0_7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ecb6a19dcb_0_74: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9" name="Google Shape;299;gecb6a19dcb_0_7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cb6a19dcb_0_8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ecb6a19dcb_0_8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7" name="Google Shape;307;gecb6a19dcb_0_8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ee685ef8a0_0_4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ee685ef8a0_0_4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5" name="Google Shape;315;gee685ef8a0_0_4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6ad2484de_1_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76ad2484de_1_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 name="Google Shape;86;g76ad2484de_1_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e685ef8a0_0_5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ee685ef8a0_0_5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4" name="Google Shape;324;gee685ef8a0_0_5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6e35eac50b_0_1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6e35eac50b_0_19: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1" name="Google Shape;331;g6e35eac50b_0_1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e685ef8a0_0_6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ee685ef8a0_0_63: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0" name="Google Shape;340;gee685ef8a0_0_63: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ee685ef8a0_0_7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ee685ef8a0_0_74: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9" name="Google Shape;349;gee685ef8a0_0_7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e685ef8a0_0_8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ee685ef8a0_0_8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8" name="Google Shape;358;gee685ef8a0_0_8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ee685ef8a0_0_9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ee685ef8a0_0_9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7" name="Google Shape;367;gee685ef8a0_0_9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e685ef8a0_0_10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ee685ef8a0_0_107: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6" name="Google Shape;376;gee685ef8a0_0_10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5: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4" name="Google Shape;384;p1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ee685ef8a0_0_3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ee685ef8a0_0_32: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2" name="Google Shape;392;gee685ef8a0_0_3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e685ef8a0_0_3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ee685ef8a0_0_39: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0" name="Google Shape;400;gee685ef8a0_0_3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e685ef8a0_1_0:notes"/>
          <p:cNvSpPr txBox="1"/>
          <p:nvPr>
            <p:ph idx="1" type="body"/>
          </p:nvPr>
        </p:nvSpPr>
        <p:spPr>
          <a:xfrm>
            <a:off x="709930" y="4861443"/>
            <a:ext cx="5679300" cy="460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 name="Google Shape;94;gee685ef8a0_1_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6: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8" name="Google Shape;408;p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e99d6a624_0_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ee99d6a624_0_0: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6" name="Google Shape;416;gee99d6a624_0_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e685ef8a0_1_8:notes"/>
          <p:cNvSpPr txBox="1"/>
          <p:nvPr>
            <p:ph idx="1" type="body"/>
          </p:nvPr>
        </p:nvSpPr>
        <p:spPr>
          <a:xfrm>
            <a:off x="709930" y="4861443"/>
            <a:ext cx="5679300" cy="460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4" name="Google Shape;104;gee685ef8a0_1_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e685ef8a0_1_16:notes"/>
          <p:cNvSpPr txBox="1"/>
          <p:nvPr>
            <p:ph idx="1" type="body"/>
          </p:nvPr>
        </p:nvSpPr>
        <p:spPr>
          <a:xfrm>
            <a:off x="709930" y="4861443"/>
            <a:ext cx="5679300" cy="460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4" name="Google Shape;114;gee685ef8a0_1_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 name="Google Shape;125;p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e685ef8a0_1_2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ee685ef8a0_1_24: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4" name="Google Shape;134;gee685ef8a0_1_2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709930" y="4861443"/>
            <a:ext cx="5679300" cy="460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p:cSld name="Diapositiva de título">
    <p:spTree>
      <p:nvGrpSpPr>
        <p:cNvPr id="18" name="Shape 18"/>
        <p:cNvGrpSpPr/>
        <p:nvPr/>
      </p:nvGrpSpPr>
      <p:grpSpPr>
        <a:xfrm>
          <a:off x="0" y="0"/>
          <a:ext cx="0" cy="0"/>
          <a:chOff x="0" y="0"/>
          <a:chExt cx="0" cy="0"/>
        </a:xfrm>
      </p:grpSpPr>
      <p:pic>
        <p:nvPicPr>
          <p:cNvPr id="19" name="Google Shape;19;p22"/>
          <p:cNvPicPr preferRelativeResize="0"/>
          <p:nvPr/>
        </p:nvPicPr>
        <p:blipFill rotWithShape="1">
          <a:blip r:embed="rId2">
            <a:alphaModFix/>
          </a:blip>
          <a:srcRect b="0" l="0" r="2678" t="0"/>
          <a:stretch/>
        </p:blipFill>
        <p:spPr>
          <a:xfrm>
            <a:off x="-19050" y="749300"/>
            <a:ext cx="9163050" cy="5360988"/>
          </a:xfrm>
          <a:prstGeom prst="rect">
            <a:avLst/>
          </a:prstGeom>
          <a:noFill/>
          <a:ln>
            <a:noFill/>
          </a:ln>
        </p:spPr>
      </p:pic>
      <p:sp>
        <p:nvSpPr>
          <p:cNvPr id="20" name="Google Shape;20;p22"/>
          <p:cNvSpPr/>
          <p:nvPr/>
        </p:nvSpPr>
        <p:spPr>
          <a:xfrm>
            <a:off x="3071813" y="2286000"/>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pie de pagina espe.jpg" id="21" name="Google Shape;21;p22"/>
          <p:cNvPicPr preferRelativeResize="0"/>
          <p:nvPr/>
        </p:nvPicPr>
        <p:blipFill rotWithShape="1">
          <a:blip r:embed="rId3">
            <a:alphaModFix/>
          </a:blip>
          <a:srcRect b="0" l="0" r="0" t="0"/>
          <a:stretch/>
        </p:blipFill>
        <p:spPr>
          <a:xfrm>
            <a:off x="0" y="5864225"/>
            <a:ext cx="9144000" cy="1065213"/>
          </a:xfrm>
          <a:prstGeom prst="rect">
            <a:avLst/>
          </a:prstGeom>
          <a:noFill/>
          <a:ln cap="flat" cmpd="sng" w="9525">
            <a:solidFill>
              <a:schemeClr val="dk1"/>
            </a:solidFill>
            <a:prstDash val="solid"/>
            <a:miter lim="800000"/>
            <a:headEnd len="sm" w="sm" type="none"/>
            <a:tailEnd len="sm" w="sm" type="none"/>
          </a:ln>
        </p:spPr>
      </p:pic>
      <p:sp>
        <p:nvSpPr>
          <p:cNvPr id="22" name="Google Shape;22;p22"/>
          <p:cNvSpPr txBox="1"/>
          <p:nvPr>
            <p:ph idx="10" type="dt"/>
          </p:nvPr>
        </p:nvSpPr>
        <p:spPr>
          <a:xfrm>
            <a:off x="385192" y="5661248"/>
            <a:ext cx="2026568" cy="216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2"/>
          <p:cNvSpPr txBox="1"/>
          <p:nvPr>
            <p:ph idx="11" type="ftr"/>
          </p:nvPr>
        </p:nvSpPr>
        <p:spPr>
          <a:xfrm>
            <a:off x="4388160" y="5662451"/>
            <a:ext cx="1447800" cy="213618"/>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22"/>
          <p:cNvSpPr txBox="1"/>
          <p:nvPr>
            <p:ph idx="12" type="sldNum"/>
          </p:nvPr>
        </p:nvSpPr>
        <p:spPr>
          <a:xfrm>
            <a:off x="7812360" y="5662451"/>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25" name="Google Shape;25;p22"/>
          <p:cNvPicPr preferRelativeResize="0"/>
          <p:nvPr/>
        </p:nvPicPr>
        <p:blipFill rotWithShape="1">
          <a:blip r:embed="rId4">
            <a:alphaModFix/>
          </a:blip>
          <a:srcRect b="0" l="0" r="0" t="0"/>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3" name="Shape 53"/>
        <p:cNvGrpSpPr/>
        <p:nvPr/>
      </p:nvGrpSpPr>
      <p:grpSpPr>
        <a:xfrm>
          <a:off x="0" y="0"/>
          <a:ext cx="0" cy="0"/>
          <a:chOff x="0" y="0"/>
          <a:chExt cx="0" cy="0"/>
        </a:xfrm>
      </p:grpSpPr>
      <p:sp>
        <p:nvSpPr>
          <p:cNvPr id="54" name="Google Shape;54;p31"/>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5" name="Google Shape;55;p31"/>
          <p:cNvSpPr/>
          <p:nvPr>
            <p:ph idx="2" type="pic"/>
          </p:nvPr>
        </p:nvSpPr>
        <p:spPr>
          <a:xfrm>
            <a:off x="1792288" y="612775"/>
            <a:ext cx="5486400" cy="4114800"/>
          </a:xfrm>
          <a:prstGeom prst="rect">
            <a:avLst/>
          </a:prstGeom>
          <a:noFill/>
          <a:ln>
            <a:noFill/>
          </a:ln>
        </p:spPr>
      </p:sp>
      <p:sp>
        <p:nvSpPr>
          <p:cNvPr id="56" name="Google Shape;56;p31"/>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7" name="Shape 57"/>
        <p:cNvGrpSpPr/>
        <p:nvPr/>
      </p:nvGrpSpPr>
      <p:grpSpPr>
        <a:xfrm>
          <a:off x="0" y="0"/>
          <a:ext cx="0" cy="0"/>
          <a:chOff x="0" y="0"/>
          <a:chExt cx="0" cy="0"/>
        </a:xfrm>
      </p:grpSpPr>
      <p:sp>
        <p:nvSpPr>
          <p:cNvPr id="58" name="Google Shape;58;p32"/>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9" name="Google Shape;59;p32"/>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0" name="Shape 60"/>
        <p:cNvGrpSpPr/>
        <p:nvPr/>
      </p:nvGrpSpPr>
      <p:grpSpPr>
        <a:xfrm>
          <a:off x="0" y="0"/>
          <a:ext cx="0" cy="0"/>
          <a:chOff x="0" y="0"/>
          <a:chExt cx="0" cy="0"/>
        </a:xfrm>
      </p:grpSpPr>
      <p:sp>
        <p:nvSpPr>
          <p:cNvPr id="61" name="Google Shape;61;p33"/>
          <p:cNvSpPr txBox="1"/>
          <p:nvPr>
            <p:ph type="title"/>
          </p:nvPr>
        </p:nvSpPr>
        <p:spPr>
          <a:xfrm rot="5400000">
            <a:off x="4732337" y="2171700"/>
            <a:ext cx="5851525" cy="20574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62" name="Google Shape;62;p3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type="blank">
  <p:cSld name="BLANK">
    <p:spTree>
      <p:nvGrpSpPr>
        <p:cNvPr id="26" name="Shape 26"/>
        <p:cNvGrpSpPr/>
        <p:nvPr/>
      </p:nvGrpSpPr>
      <p:grpSpPr>
        <a:xfrm>
          <a:off x="0" y="0"/>
          <a:ext cx="0" cy="0"/>
          <a:chOff x="0" y="0"/>
          <a:chExt cx="0" cy="0"/>
        </a:xfrm>
      </p:grpSpPr>
      <p:sp>
        <p:nvSpPr>
          <p:cNvPr id="27" name="Google Shape;27;p23"/>
          <p:cNvSpPr txBox="1"/>
          <p:nvPr>
            <p:ph idx="10" type="dt"/>
          </p:nvPr>
        </p:nvSpPr>
        <p:spPr>
          <a:xfrm>
            <a:off x="385192" y="6656871"/>
            <a:ext cx="2026568" cy="216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23"/>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1.0</a:t>
            </a:r>
            <a:endParaRPr b="0"/>
          </a:p>
        </p:txBody>
      </p:sp>
      <p:sp>
        <p:nvSpPr>
          <p:cNvPr id="29" name="Google Shape;29;p23"/>
          <p:cNvSpPr txBox="1"/>
          <p:nvPr>
            <p:ph idx="11" type="ftr"/>
          </p:nvPr>
        </p:nvSpPr>
        <p:spPr>
          <a:xfrm>
            <a:off x="4388160" y="6658074"/>
            <a:ext cx="1447800" cy="213618"/>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5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30" name="Shape 30"/>
        <p:cNvGrpSpPr/>
        <p:nvPr/>
      </p:nvGrpSpPr>
      <p:grpSpPr>
        <a:xfrm>
          <a:off x="0" y="0"/>
          <a:ext cx="0" cy="0"/>
          <a:chOff x="0" y="0"/>
          <a:chExt cx="0" cy="0"/>
        </a:xfrm>
      </p:grpSpPr>
      <p:sp>
        <p:nvSpPr>
          <p:cNvPr id="31" name="Google Shape;31;p2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
        <p:nvSpPr>
          <p:cNvPr id="32" name="Google Shape;32;p24"/>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 name="Shape 33"/>
        <p:cNvGrpSpPr/>
        <p:nvPr/>
      </p:nvGrpSpPr>
      <p:grpSpPr>
        <a:xfrm>
          <a:off x="0" y="0"/>
          <a:ext cx="0" cy="0"/>
          <a:chOff x="0" y="0"/>
          <a:chExt cx="0" cy="0"/>
        </a:xfrm>
      </p:grpSpPr>
      <p:sp>
        <p:nvSpPr>
          <p:cNvPr id="34" name="Google Shape;34;p2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5" name="Google Shape;35;p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6" name="Shape 36"/>
        <p:cNvGrpSpPr/>
        <p:nvPr/>
      </p:nvGrpSpPr>
      <p:grpSpPr>
        <a:xfrm>
          <a:off x="0" y="0"/>
          <a:ext cx="0" cy="0"/>
          <a:chOff x="0" y="0"/>
          <a:chExt cx="0" cy="0"/>
        </a:xfrm>
      </p:grpSpPr>
      <p:sp>
        <p:nvSpPr>
          <p:cNvPr id="37" name="Google Shape;37;p26"/>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8" name="Google Shape;38;p26"/>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9" name="Google Shape;39;p2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6" name="Shape 46"/>
        <p:cNvGrpSpPr/>
        <p:nvPr/>
      </p:nvGrpSpPr>
      <p:grpSpPr>
        <a:xfrm>
          <a:off x="0" y="0"/>
          <a:ext cx="0" cy="0"/>
          <a:chOff x="0" y="0"/>
          <a:chExt cx="0" cy="0"/>
        </a:xfrm>
      </p:grpSpPr>
      <p:sp>
        <p:nvSpPr>
          <p:cNvPr id="47" name="Google Shape;47;p28"/>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48"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9" name="Shape 49"/>
        <p:cNvGrpSpPr/>
        <p:nvPr/>
      </p:nvGrpSpPr>
      <p:grpSpPr>
        <a:xfrm>
          <a:off x="0" y="0"/>
          <a:ext cx="0" cy="0"/>
          <a:chOff x="0" y="0"/>
          <a:chExt cx="0" cy="0"/>
        </a:xfrm>
      </p:grpSpPr>
      <p:sp>
        <p:nvSpPr>
          <p:cNvPr id="50" name="Google Shape;50;p3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1" name="Google Shape;51;p3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2" name="Google Shape;52;p3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0" y="0"/>
            <a:ext cx="9144000" cy="620713"/>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2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cxnSp>
        <p:nvCxnSpPr>
          <p:cNvPr id="12" name="Google Shape;12;p21"/>
          <p:cNvCxnSpPr/>
          <p:nvPr/>
        </p:nvCxnSpPr>
        <p:spPr>
          <a:xfrm>
            <a:off x="25400" y="6235700"/>
            <a:ext cx="6659563" cy="0"/>
          </a:xfrm>
          <a:prstGeom prst="straightConnector1">
            <a:avLst/>
          </a:prstGeom>
          <a:noFill/>
          <a:ln cap="flat" cmpd="sng" w="38100">
            <a:solidFill>
              <a:srgbClr val="FF0000"/>
            </a:solidFill>
            <a:prstDash val="solid"/>
            <a:round/>
            <a:headEnd len="sm" w="sm" type="none"/>
            <a:tailEnd len="sm" w="sm" type="none"/>
          </a:ln>
        </p:spPr>
      </p:cxnSp>
      <p:cxnSp>
        <p:nvCxnSpPr>
          <p:cNvPr id="13" name="Google Shape;13;p21"/>
          <p:cNvCxnSpPr/>
          <p:nvPr/>
        </p:nvCxnSpPr>
        <p:spPr>
          <a:xfrm>
            <a:off x="25400" y="6283325"/>
            <a:ext cx="6659563" cy="0"/>
          </a:xfrm>
          <a:prstGeom prst="straightConnector1">
            <a:avLst/>
          </a:prstGeom>
          <a:noFill/>
          <a:ln cap="flat" cmpd="sng" w="38100">
            <a:solidFill>
              <a:srgbClr val="006600"/>
            </a:solidFill>
            <a:prstDash val="solid"/>
            <a:round/>
            <a:headEnd len="sm" w="sm" type="none"/>
            <a:tailEnd len="sm" w="sm" type="none"/>
          </a:ln>
        </p:spPr>
      </p:cxnSp>
      <p:sp>
        <p:nvSpPr>
          <p:cNvPr id="14" name="Google Shape;14;p21"/>
          <p:cNvSpPr txBox="1"/>
          <p:nvPr>
            <p:ph idx="10" type="dt"/>
          </p:nvPr>
        </p:nvSpPr>
        <p:spPr>
          <a:xfrm>
            <a:off x="385192" y="6656871"/>
            <a:ext cx="2026568" cy="216024"/>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21"/>
          <p:cNvSpPr txBox="1"/>
          <p:nvPr>
            <p:ph idx="11" type="ftr"/>
          </p:nvPr>
        </p:nvSpPr>
        <p:spPr>
          <a:xfrm>
            <a:off x="4388160" y="6658074"/>
            <a:ext cx="1447800" cy="21361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21"/>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17" name="Google Shape;17;p21"/>
          <p:cNvPicPr preferRelativeResize="0"/>
          <p:nvPr/>
        </p:nvPicPr>
        <p:blipFill rotWithShape="1">
          <a:blip r:embed="rId1">
            <a:alphaModFix/>
          </a:blip>
          <a:srcRect b="0" l="0" r="0" t="0"/>
          <a:stretch/>
        </p:blipFill>
        <p:spPr>
          <a:xfrm>
            <a:off x="6700214" y="5981170"/>
            <a:ext cx="2232000" cy="5764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marvelapp.com/prototype/gi1cdha/screen/80812104" TargetMode="External"/><Relationship Id="rId4" Type="http://schemas.openxmlformats.org/officeDocument/2006/relationships/hyperlink" Target="https://www.reliie.org/" TargetMode="External"/><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10.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p:nvPr/>
        </p:nvSpPr>
        <p:spPr>
          <a:xfrm>
            <a:off x="2142225" y="1878050"/>
            <a:ext cx="6112500" cy="10617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rPr b="1" lang="es-EC" sz="1600"/>
              <a:t>TEMA: “RED SOCIAL PARA LA INNOVACIÓN Y EMPRENDIMIENTO - HUB ZONA 4”</a:t>
            </a:r>
            <a:endParaRPr b="1" i="0" sz="1600" u="none" cap="none" strike="noStrike">
              <a:solidFill>
                <a:srgbClr val="000000"/>
              </a:solidFill>
            </a:endParaRPr>
          </a:p>
          <a:p>
            <a:pPr indent="0" lvl="0" marL="0" marR="0" rtl="0" algn="ctr">
              <a:lnSpc>
                <a:spcPct val="15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2705623" y="2779538"/>
            <a:ext cx="4572000"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es-EC" sz="1600"/>
              <a:t>Autores:</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rPr b="1" lang="es-EC" sz="1600"/>
              <a:t>Buenaventura Zambrano, José Xavier</a:t>
            </a:r>
            <a:endParaRPr b="1" sz="1600"/>
          </a:p>
          <a:p>
            <a:pPr indent="0" lvl="0" marL="0" marR="0" rtl="0" algn="ctr">
              <a:lnSpc>
                <a:spcPct val="150000"/>
              </a:lnSpc>
              <a:spcBef>
                <a:spcPts val="0"/>
              </a:spcBef>
              <a:spcAft>
                <a:spcPts val="0"/>
              </a:spcAft>
              <a:buClr>
                <a:srgbClr val="000000"/>
              </a:buClr>
              <a:buSzPts val="1400"/>
              <a:buFont typeface="Arial"/>
              <a:buNone/>
            </a:pPr>
            <a:r>
              <a:rPr b="1" lang="es-EC" sz="1600"/>
              <a:t>Pinda Román, Nathaly Jessenia</a:t>
            </a:r>
            <a:endParaRPr b="1" sz="1600"/>
          </a:p>
        </p:txBody>
      </p:sp>
      <p:sp>
        <p:nvSpPr>
          <p:cNvPr id="71" name="Google Shape;71;p1"/>
          <p:cNvSpPr/>
          <p:nvPr/>
        </p:nvSpPr>
        <p:spPr>
          <a:xfrm>
            <a:off x="2705623" y="4227534"/>
            <a:ext cx="4572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es-EC" sz="1600"/>
              <a:t>Director</a:t>
            </a:r>
            <a:r>
              <a:rPr b="1" i="0" lang="es-EC"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s-EC" sz="1600"/>
              <a:t>Ing. Revelo Herrera, Héctor Mauricio MSc.</a:t>
            </a:r>
            <a:endParaRPr b="1" i="0" sz="1600" u="none" cap="none" strike="noStrike">
              <a:solidFill>
                <a:srgbClr val="000000"/>
              </a:solidFill>
            </a:endParaRPr>
          </a:p>
        </p:txBody>
      </p:sp>
      <p:sp>
        <p:nvSpPr>
          <p:cNvPr id="72" name="Google Shape;72;p1"/>
          <p:cNvSpPr/>
          <p:nvPr/>
        </p:nvSpPr>
        <p:spPr>
          <a:xfrm>
            <a:off x="2295395" y="1046926"/>
            <a:ext cx="539245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es-EC" sz="1600"/>
              <a:t>DEPARTAMENTO DE CIENCIAS DE LA COMPUTACIÓN</a:t>
            </a:r>
            <a:endParaRPr b="0" i="0" sz="16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3">
            <a:alphaModFix/>
          </a:blip>
          <a:srcRect b="32378" l="0" r="0" t="28097"/>
          <a:stretch/>
        </p:blipFill>
        <p:spPr>
          <a:xfrm>
            <a:off x="7066425" y="76875"/>
            <a:ext cx="2026550" cy="80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cb6a19dcb_0_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61" name="Google Shape;161;gecb6a19dcb_0_16"/>
          <p:cNvSpPr/>
          <p:nvPr/>
        </p:nvSpPr>
        <p:spPr>
          <a:xfrm>
            <a:off x="-7" y="762375"/>
            <a:ext cx="91440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MARCO TEÓRICO </a:t>
            </a:r>
            <a:endParaRPr b="1" i="0" sz="2600" u="none" cap="none" strike="noStrike">
              <a:solidFill>
                <a:schemeClr val="accent4"/>
              </a:solidFill>
              <a:latin typeface="Arial"/>
              <a:ea typeface="Arial"/>
              <a:cs typeface="Arial"/>
              <a:sym typeface="Arial"/>
            </a:endParaRPr>
          </a:p>
        </p:txBody>
      </p:sp>
      <p:sp>
        <p:nvSpPr>
          <p:cNvPr id="162" name="Google Shape;162;gecb6a19dcb_0_16"/>
          <p:cNvSpPr txBox="1"/>
          <p:nvPr/>
        </p:nvSpPr>
        <p:spPr>
          <a:xfrm>
            <a:off x="433350" y="1876925"/>
            <a:ext cx="1641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1600"/>
              <a:t>Emprendedor</a:t>
            </a:r>
            <a:endParaRPr b="1" sz="1600"/>
          </a:p>
        </p:txBody>
      </p:sp>
      <p:sp>
        <p:nvSpPr>
          <p:cNvPr id="163" name="Google Shape;163;gecb6a19dcb_0_16"/>
          <p:cNvSpPr txBox="1"/>
          <p:nvPr/>
        </p:nvSpPr>
        <p:spPr>
          <a:xfrm>
            <a:off x="6606000" y="1753925"/>
            <a:ext cx="2343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1600"/>
              <a:t>Emprendimiento e Innovación</a:t>
            </a:r>
            <a:endParaRPr b="1" sz="1600"/>
          </a:p>
        </p:txBody>
      </p:sp>
      <p:sp>
        <p:nvSpPr>
          <p:cNvPr id="164" name="Google Shape;164;gecb6a19dcb_0_16"/>
          <p:cNvSpPr txBox="1"/>
          <p:nvPr/>
        </p:nvSpPr>
        <p:spPr>
          <a:xfrm>
            <a:off x="3097325" y="1753925"/>
            <a:ext cx="2924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1600"/>
              <a:t>Sistemas de Gestión de Contenido CMS</a:t>
            </a:r>
            <a:endParaRPr b="1" sz="1600"/>
          </a:p>
        </p:txBody>
      </p:sp>
      <p:pic>
        <p:nvPicPr>
          <p:cNvPr id="165" name="Google Shape;165;gecb6a19dcb_0_16"/>
          <p:cNvPicPr preferRelativeResize="0"/>
          <p:nvPr/>
        </p:nvPicPr>
        <p:blipFill rotWithShape="1">
          <a:blip r:embed="rId3">
            <a:alphaModFix/>
          </a:blip>
          <a:srcRect b="0" l="16481" r="17249" t="0"/>
          <a:stretch/>
        </p:blipFill>
        <p:spPr>
          <a:xfrm>
            <a:off x="76200" y="2493525"/>
            <a:ext cx="2924401" cy="2206388"/>
          </a:xfrm>
          <a:prstGeom prst="rect">
            <a:avLst/>
          </a:prstGeom>
          <a:noFill/>
          <a:ln>
            <a:noFill/>
          </a:ln>
        </p:spPr>
      </p:pic>
      <p:pic>
        <p:nvPicPr>
          <p:cNvPr id="166" name="Google Shape;166;gecb6a19dcb_0_16"/>
          <p:cNvPicPr preferRelativeResize="0"/>
          <p:nvPr/>
        </p:nvPicPr>
        <p:blipFill rotWithShape="1">
          <a:blip r:embed="rId4">
            <a:alphaModFix/>
          </a:blip>
          <a:srcRect b="0" l="9815" r="11722" t="0"/>
          <a:stretch/>
        </p:blipFill>
        <p:spPr>
          <a:xfrm>
            <a:off x="3066600" y="2493525"/>
            <a:ext cx="3297600" cy="2206400"/>
          </a:xfrm>
          <a:prstGeom prst="rect">
            <a:avLst/>
          </a:prstGeom>
          <a:noFill/>
          <a:ln>
            <a:noFill/>
          </a:ln>
        </p:spPr>
      </p:pic>
      <p:pic>
        <p:nvPicPr>
          <p:cNvPr id="167" name="Google Shape;167;gecb6a19dcb_0_16"/>
          <p:cNvPicPr preferRelativeResize="0"/>
          <p:nvPr/>
        </p:nvPicPr>
        <p:blipFill rotWithShape="1">
          <a:blip r:embed="rId5">
            <a:alphaModFix/>
          </a:blip>
          <a:srcRect b="0" l="0" r="25738" t="0"/>
          <a:stretch/>
        </p:blipFill>
        <p:spPr>
          <a:xfrm>
            <a:off x="6430200" y="2502350"/>
            <a:ext cx="2621632" cy="220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74" name="Google Shape;174;p12"/>
          <p:cNvSpPr/>
          <p:nvPr/>
        </p:nvSpPr>
        <p:spPr>
          <a:xfrm>
            <a:off x="0" y="668900"/>
            <a:ext cx="9144000" cy="6462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METODOLOGÍA SCRUM</a:t>
            </a:r>
            <a:endParaRPr b="1" i="0" sz="2600" u="none" cap="none" strike="noStrike">
              <a:solidFill>
                <a:schemeClr val="accent4"/>
              </a:solidFill>
              <a:latin typeface="Arial"/>
              <a:ea typeface="Arial"/>
              <a:cs typeface="Arial"/>
              <a:sym typeface="Arial"/>
            </a:endParaRPr>
          </a:p>
        </p:txBody>
      </p:sp>
      <p:sp>
        <p:nvSpPr>
          <p:cNvPr id="175" name="Google Shape;175;p12"/>
          <p:cNvSpPr/>
          <p:nvPr/>
        </p:nvSpPr>
        <p:spPr>
          <a:xfrm>
            <a:off x="494175" y="1216125"/>
            <a:ext cx="8192700" cy="31719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200"/>
              </a:spcBef>
              <a:spcAft>
                <a:spcPts val="0"/>
              </a:spcAft>
              <a:buClr>
                <a:schemeClr val="dk1"/>
              </a:buClr>
              <a:buSzPts val="1100"/>
              <a:buFont typeface="Arial"/>
              <a:buNone/>
            </a:pPr>
            <a:r>
              <a:rPr lang="es-EC" sz="1600">
                <a:solidFill>
                  <a:schemeClr val="dk1"/>
                </a:solidFill>
              </a:rPr>
              <a:t>Para la realización de este proyecto se seleccionó la metodología Scrum, ya que permite trabajar de manera más productiva y funcional, en especial cuando se trata de proyectos complejos, en donde: el factor tiempo, las restricciones de coste, los recursos, las metas proyectadas, la organización, entre otros factores se ven forzados, por lo cual se busca obtener resultados rápidos. </a:t>
            </a:r>
            <a:endParaRPr sz="1600">
              <a:solidFill>
                <a:schemeClr val="dk1"/>
              </a:solidFill>
            </a:endParaRPr>
          </a:p>
          <a:p>
            <a:pPr indent="0" lvl="0" marL="0" marR="109728" rtl="0" algn="just">
              <a:lnSpc>
                <a:spcPct val="150000"/>
              </a:lnSpc>
              <a:spcBef>
                <a:spcPts val="1200"/>
              </a:spcBef>
              <a:spcAft>
                <a:spcPts val="0"/>
              </a:spcAft>
              <a:buClr>
                <a:schemeClr val="dk1"/>
              </a:buClr>
              <a:buSzPts val="1100"/>
              <a:buFont typeface="Arial"/>
              <a:buNone/>
            </a:pPr>
            <a:r>
              <a:t/>
            </a:r>
            <a:endParaRPr b="1" sz="1600">
              <a:solidFill>
                <a:schemeClr val="dk1"/>
              </a:solidFill>
            </a:endParaRPr>
          </a:p>
          <a:p>
            <a:pPr indent="0" lvl="0" marL="0" marR="0" rtl="0" algn="just">
              <a:lnSpc>
                <a:spcPct val="150000"/>
              </a:lnSpc>
              <a:spcBef>
                <a:spcPts val="900"/>
              </a:spcBef>
              <a:spcAft>
                <a:spcPts val="0"/>
              </a:spcAft>
              <a:buClr>
                <a:srgbClr val="000000"/>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50000"/>
              </a:lnSpc>
              <a:spcBef>
                <a:spcPts val="1200"/>
              </a:spcBef>
              <a:spcAft>
                <a:spcPts val="0"/>
              </a:spcAft>
              <a:buClr>
                <a:srgbClr val="000000"/>
              </a:buClr>
              <a:buSzPts val="11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t/>
            </a:r>
            <a:endParaRPr b="0" i="0" sz="1600" u="none" cap="none" strike="noStrike">
              <a:solidFill>
                <a:srgbClr val="000000"/>
              </a:solidFill>
              <a:latin typeface="Arial"/>
              <a:ea typeface="Arial"/>
              <a:cs typeface="Arial"/>
              <a:sym typeface="Arial"/>
            </a:endParaRPr>
          </a:p>
        </p:txBody>
      </p:sp>
      <p:pic>
        <p:nvPicPr>
          <p:cNvPr id="176" name="Google Shape;176;p12"/>
          <p:cNvPicPr preferRelativeResize="0"/>
          <p:nvPr/>
        </p:nvPicPr>
        <p:blipFill>
          <a:blip r:embed="rId3">
            <a:alphaModFix/>
          </a:blip>
          <a:stretch>
            <a:fillRect/>
          </a:stretch>
        </p:blipFill>
        <p:spPr>
          <a:xfrm>
            <a:off x="266475" y="2836375"/>
            <a:ext cx="8648100" cy="364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ee99d6a624_0_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83" name="Google Shape;183;gee99d6a624_0_9"/>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de actores</a:t>
            </a:r>
            <a:endParaRPr b="1" i="0" sz="2600" u="none" cap="none" strike="noStrike">
              <a:solidFill>
                <a:schemeClr val="accent4"/>
              </a:solidFill>
              <a:latin typeface="Arial"/>
              <a:ea typeface="Arial"/>
              <a:cs typeface="Arial"/>
              <a:sym typeface="Arial"/>
            </a:endParaRPr>
          </a:p>
        </p:txBody>
      </p:sp>
      <p:graphicFrame>
        <p:nvGraphicFramePr>
          <p:cNvPr id="184" name="Google Shape;184;gee99d6a624_0_9"/>
          <p:cNvGraphicFramePr/>
          <p:nvPr/>
        </p:nvGraphicFramePr>
        <p:xfrm>
          <a:off x="365563" y="1471925"/>
          <a:ext cx="3000000" cy="3000000"/>
        </p:xfrm>
        <a:graphic>
          <a:graphicData uri="http://schemas.openxmlformats.org/drawingml/2006/table">
            <a:tbl>
              <a:tblPr>
                <a:noFill/>
                <a:tableStyleId>{E680C70B-5D18-457F-A4BE-7B9B9551B126}</a:tableStyleId>
              </a:tblPr>
              <a:tblGrid>
                <a:gridCol w="396575"/>
                <a:gridCol w="1401675"/>
                <a:gridCol w="1938050"/>
                <a:gridCol w="2781000"/>
                <a:gridCol w="1895575"/>
              </a:tblGrid>
              <a:tr h="537625">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Actores individuales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Descripción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Caracterización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Actores identificados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29875">
                <a:tc>
                  <a:txBody>
                    <a:bodyPr/>
                    <a:lstStyle/>
                    <a:p>
                      <a:pPr indent="0" lvl="0" marL="63500" marR="63500" rtl="0" algn="ctr">
                        <a:lnSpc>
                          <a:spcPct val="115000"/>
                        </a:lnSpc>
                        <a:spcBef>
                          <a:spcPts val="0"/>
                        </a:spcBef>
                        <a:spcAft>
                          <a:spcPts val="0"/>
                        </a:spcAft>
                        <a:buNone/>
                      </a:pPr>
                      <a:r>
                        <a:rPr lang="es-EC" sz="1100"/>
                        <a:t>1</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Estudiantes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Análisis de estudios de la educación superior en Zona 4.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Existen 67,638 estudiantes en las 14 instituciones que conforman el HUB Zona 4 y 43 instituciones a nivel general del Hub.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Estudiantes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r>
              <a:tr h="1238925">
                <a:tc>
                  <a:txBody>
                    <a:bodyPr/>
                    <a:lstStyle/>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lang="es-EC" sz="1100"/>
                        <a:t>2</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Docentes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Análisis de estudios de la educación superior en Zona 4.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Existen 36873 docentes universitarios en el Ecuador, de los cuales 4208 forman parte de Manabí y Santo Domingo.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Magister, ingenieros, doctores, especialistas, licenciados.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r h="1414250">
                <a:tc>
                  <a:txBody>
                    <a:bodyPr/>
                    <a:lstStyle/>
                    <a:p>
                      <a:pPr indent="0" lvl="0" marL="63500" marR="63500" rtl="0" algn="ctr">
                        <a:lnSpc>
                          <a:spcPct val="115000"/>
                        </a:lnSpc>
                        <a:spcBef>
                          <a:spcPts val="0"/>
                        </a:spcBef>
                        <a:spcAft>
                          <a:spcPts val="0"/>
                        </a:spcAft>
                        <a:buNone/>
                      </a:pPr>
                      <a:r>
                        <a:rPr lang="es-EC" sz="1100"/>
                        <a:t>3</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Investigadores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científicos.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En el Ecuador existen 2554 investigadores acreditados activos y 789 investigado- res inactivos registrados en la SENESCYT.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Emprendedores, estudiantes, innovadores, personal académico, científico y tecnológico.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ee99d6a624_0_2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91" name="Google Shape;191;gee99d6a624_0_20"/>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de actores</a:t>
            </a:r>
            <a:endParaRPr b="1" i="0" sz="2600" u="none" cap="none" strike="noStrike">
              <a:solidFill>
                <a:schemeClr val="accent4"/>
              </a:solidFill>
              <a:latin typeface="Arial"/>
              <a:ea typeface="Arial"/>
              <a:cs typeface="Arial"/>
              <a:sym typeface="Arial"/>
            </a:endParaRPr>
          </a:p>
        </p:txBody>
      </p:sp>
      <p:graphicFrame>
        <p:nvGraphicFramePr>
          <p:cNvPr id="192" name="Google Shape;192;gee99d6a624_0_20"/>
          <p:cNvGraphicFramePr/>
          <p:nvPr/>
        </p:nvGraphicFramePr>
        <p:xfrm>
          <a:off x="365550" y="1506650"/>
          <a:ext cx="3000000" cy="3000000"/>
        </p:xfrm>
        <a:graphic>
          <a:graphicData uri="http://schemas.openxmlformats.org/drawingml/2006/table">
            <a:tbl>
              <a:tblPr>
                <a:noFill/>
                <a:tableStyleId>{E680C70B-5D18-457F-A4BE-7B9B9551B126}</a:tableStyleId>
              </a:tblPr>
              <a:tblGrid>
                <a:gridCol w="396575"/>
                <a:gridCol w="1384300"/>
                <a:gridCol w="1642900"/>
                <a:gridCol w="3128250"/>
                <a:gridCol w="1860850"/>
              </a:tblGrid>
              <a:tr h="537625">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individuales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Descripción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Caracterización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identificados </a:t>
                      </a:r>
                      <a:endParaRPr b="1" sz="1100"/>
                    </a:p>
                  </a:txBody>
                  <a:tcPr marT="91425" marB="91425" marR="91425" marL="91425">
                    <a:lnT cap="flat" cmpd="sng" w="9525">
                      <a:solidFill>
                        <a:srgbClr val="000000"/>
                      </a:solidFill>
                      <a:prstDash val="solid"/>
                      <a:round/>
                      <a:headEnd len="sm" w="sm" type="none"/>
                      <a:tailEnd len="sm" w="sm" type="none"/>
                    </a:lnT>
                  </a:tcPr>
                </a:tc>
              </a:tr>
              <a:tr h="1129875">
                <a:tc>
                  <a:txBody>
                    <a:bodyPr/>
                    <a:lstStyle/>
                    <a:p>
                      <a:pPr indent="0" lvl="0" marL="63500" marR="63500" rtl="0" algn="ctr">
                        <a:lnSpc>
                          <a:spcPct val="115000"/>
                        </a:lnSpc>
                        <a:spcBef>
                          <a:spcPts val="0"/>
                        </a:spcBef>
                        <a:spcAft>
                          <a:spcPts val="0"/>
                        </a:spcAft>
                        <a:buNone/>
                      </a:pPr>
                      <a:r>
                        <a:rPr lang="es-EC" sz="1100"/>
                        <a:t>4</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Emprendedores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en un proyecto empresarial.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3,6 millones a nivel nacional según datos de la revista líderes.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Franquiciadores, Asesores, Financiadores.</a:t>
                      </a:r>
                      <a:endParaRPr sz="1100"/>
                    </a:p>
                  </a:txBody>
                  <a:tcPr marT="91425" marB="91425" marR="91425" marL="91425"/>
                </a:tc>
              </a:tr>
              <a:tr h="1238925">
                <a:tc>
                  <a:txBody>
                    <a:bodyPr/>
                    <a:lstStyle/>
                    <a:p>
                      <a:pPr indent="0" lvl="0" marL="63500" marR="63500" rtl="0" algn="ctr">
                        <a:lnSpc>
                          <a:spcPct val="115000"/>
                        </a:lnSpc>
                        <a:spcBef>
                          <a:spcPts val="0"/>
                        </a:spcBef>
                        <a:spcAft>
                          <a:spcPts val="0"/>
                        </a:spcAft>
                        <a:buNone/>
                      </a:pPr>
                      <a:r>
                        <a:rPr lang="es-EC" sz="1100"/>
                        <a:t>5</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Innovadores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0" marR="63500" rtl="0" algn="l">
                        <a:lnSpc>
                          <a:spcPct val="115000"/>
                        </a:lnSpc>
                        <a:spcBef>
                          <a:spcPts val="0"/>
                        </a:spcBef>
                        <a:spcAft>
                          <a:spcPts val="0"/>
                        </a:spcAft>
                        <a:buNone/>
                      </a:pPr>
                      <a:r>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en un proyecto empresarial.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24608 según datos de la </a:t>
                      </a:r>
                      <a:r>
                        <a:rPr lang="es-EC" sz="1100"/>
                        <a:t>secretaría</a:t>
                      </a:r>
                      <a:r>
                        <a:rPr lang="es-EC" sz="1100"/>
                        <a:t> de Educación Superior, Ciencia y Tecnología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PYME, microempresa, empresa.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r h="1414250">
                <a:tc>
                  <a:txBody>
                    <a:bodyPr/>
                    <a:lstStyle/>
                    <a:p>
                      <a:pPr indent="0" lvl="0" marL="63500" marR="63500" rtl="0" algn="ctr">
                        <a:lnSpc>
                          <a:spcPct val="115000"/>
                        </a:lnSpc>
                        <a:spcBef>
                          <a:spcPts val="0"/>
                        </a:spcBef>
                        <a:spcAft>
                          <a:spcPts val="0"/>
                        </a:spcAft>
                        <a:buNone/>
                      </a:pPr>
                      <a:r>
                        <a:rPr lang="es-EC" sz="1100"/>
                        <a:t>6</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0" marR="63500" rtl="0" algn="l">
                        <a:lnSpc>
                          <a:spcPct val="115000"/>
                        </a:lnSpc>
                        <a:spcBef>
                          <a:spcPts val="0"/>
                        </a:spcBef>
                        <a:spcAft>
                          <a:spcPts val="0"/>
                        </a:spcAft>
                        <a:buNone/>
                      </a:pPr>
                      <a:r>
                        <a:rPr lang="es-EC" sz="1100"/>
                        <a:t>Egresados de universidad o Instituto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de la educación superior en Zona 4.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Desde el año 2010 al 2015 el número de egresados de educación superior es de 92236 en donde 82437 son títulos universitarios y 9799 son títulos de institutos.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Docencia, emprendedor dependiente e independiente.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ee99d6a624_0_3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99" name="Google Shape;199;gee99d6a624_0_30"/>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de actores</a:t>
            </a:r>
            <a:endParaRPr b="1" i="0" sz="2600" u="none" cap="none" strike="noStrike">
              <a:solidFill>
                <a:schemeClr val="accent4"/>
              </a:solidFill>
              <a:latin typeface="Arial"/>
              <a:ea typeface="Arial"/>
              <a:cs typeface="Arial"/>
              <a:sym typeface="Arial"/>
            </a:endParaRPr>
          </a:p>
        </p:txBody>
      </p:sp>
      <p:graphicFrame>
        <p:nvGraphicFramePr>
          <p:cNvPr id="200" name="Google Shape;200;gee99d6a624_0_30"/>
          <p:cNvGraphicFramePr/>
          <p:nvPr/>
        </p:nvGraphicFramePr>
        <p:xfrm>
          <a:off x="365563" y="1600338"/>
          <a:ext cx="3000000" cy="3000000"/>
        </p:xfrm>
        <a:graphic>
          <a:graphicData uri="http://schemas.openxmlformats.org/drawingml/2006/table">
            <a:tbl>
              <a:tblPr>
                <a:noFill/>
                <a:tableStyleId>{E680C70B-5D18-457F-A4BE-7B9B9551B126}</a:tableStyleId>
              </a:tblPr>
              <a:tblGrid>
                <a:gridCol w="396575"/>
                <a:gridCol w="1384300"/>
                <a:gridCol w="1642900"/>
                <a:gridCol w="3128250"/>
                <a:gridCol w="1860850"/>
              </a:tblGrid>
              <a:tr h="537625">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individuales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Descripción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Caracterización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identificados </a:t>
                      </a:r>
                      <a:endParaRPr b="1" sz="1100"/>
                    </a:p>
                  </a:txBody>
                  <a:tcPr marT="91425" marB="91425" marR="91425" marL="91425">
                    <a:lnT cap="flat" cmpd="sng" w="9525">
                      <a:solidFill>
                        <a:srgbClr val="000000"/>
                      </a:solidFill>
                      <a:prstDash val="solid"/>
                      <a:round/>
                      <a:headEnd len="sm" w="sm" type="none"/>
                      <a:tailEnd len="sm" w="sm" type="none"/>
                    </a:lnT>
                  </a:tcPr>
                </a:tc>
              </a:tr>
              <a:tr h="1129875">
                <a:tc>
                  <a:txBody>
                    <a:bodyPr/>
                    <a:lstStyle/>
                    <a:p>
                      <a:pPr indent="0" lvl="0" marL="63500" marR="63500" rtl="0" algn="ctr">
                        <a:lnSpc>
                          <a:spcPct val="115000"/>
                        </a:lnSpc>
                        <a:spcBef>
                          <a:spcPts val="0"/>
                        </a:spcBef>
                        <a:spcAft>
                          <a:spcPts val="0"/>
                        </a:spcAft>
                        <a:buNone/>
                      </a:pPr>
                      <a:r>
                        <a:rPr lang="es-EC" sz="1100"/>
                        <a:t>7</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Empresario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 empresarial.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En el país existe un total de 38 empresarios.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Franquiciadores, Asesores, Financiadores.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r h="1238925">
                <a:tc>
                  <a:txBody>
                    <a:bodyPr/>
                    <a:lstStyle/>
                    <a:p>
                      <a:pPr indent="0" lvl="0" marL="63500" marR="63500" rtl="0" algn="ctr">
                        <a:lnSpc>
                          <a:spcPct val="115000"/>
                        </a:lnSpc>
                        <a:spcBef>
                          <a:spcPts val="0"/>
                        </a:spcBef>
                        <a:spcAft>
                          <a:spcPts val="0"/>
                        </a:spcAft>
                        <a:buNone/>
                      </a:pPr>
                      <a:r>
                        <a:rPr lang="es-EC" sz="1100"/>
                        <a:t>8</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Gestor de contenido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Designado por cada institución a la publicación de eventos y capacitaciones.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14 representantes, uno por cada institución.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Directores, estudiantes, representantes legales. </a:t>
                      </a:r>
                      <a:endParaRPr sz="1100"/>
                    </a:p>
                  </a:txBody>
                  <a:tcPr marT="91425" marB="91425" marR="91425" marL="91425"/>
                </a:tc>
              </a:tr>
              <a:tr h="1414250">
                <a:tc>
                  <a:txBody>
                    <a:bodyPr/>
                    <a:lstStyle/>
                    <a:p>
                      <a:pPr indent="0" lvl="0" marL="63500" marR="63500" rtl="0" algn="ctr">
                        <a:lnSpc>
                          <a:spcPct val="115000"/>
                        </a:lnSpc>
                        <a:spcBef>
                          <a:spcPts val="0"/>
                        </a:spcBef>
                        <a:spcAft>
                          <a:spcPts val="0"/>
                        </a:spcAft>
                        <a:buNone/>
                      </a:pPr>
                      <a:r>
                        <a:rPr lang="es-EC" sz="1100"/>
                        <a:t>9</a:t>
                      </a: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p>
                      <a:pPr indent="0" lvl="0" marL="63500" marR="63500" rtl="0" algn="ctr">
                        <a:lnSpc>
                          <a:spcPct val="115000"/>
                        </a:lnSpc>
                        <a:spcBef>
                          <a:spcPts val="0"/>
                        </a:spcBef>
                        <a:spcAft>
                          <a:spcPts val="0"/>
                        </a:spcAft>
                        <a:buNone/>
                      </a:pPr>
                      <a:r>
                        <a:rPr b="1" lang="es-EC" sz="1100"/>
                        <a:t> </a:t>
                      </a:r>
                      <a:endParaRPr b="1"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t>Profesional para apoyo técnico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t>Análisis de estudios de asesoramiento en el soporte técnico.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t>2408 profesionales que forman parte de las instituciones involucradas en el Hub.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marR="63500" rtl="0" algn="l">
                        <a:lnSpc>
                          <a:spcPct val="115000"/>
                        </a:lnSpc>
                        <a:spcBef>
                          <a:spcPts val="0"/>
                        </a:spcBef>
                        <a:spcAft>
                          <a:spcPts val="0"/>
                        </a:spcAft>
                        <a:buNone/>
                      </a:pPr>
                      <a:r>
                        <a:rPr lang="es-EC" sz="1100"/>
                        <a:t>Empresa, emprendedor dependiente e independiente.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ee99d6a624_0_3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07" name="Google Shape;207;gee99d6a624_0_38"/>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de actores institucionales</a:t>
            </a:r>
            <a:endParaRPr b="1" i="0" sz="2600" u="none" cap="none" strike="noStrike">
              <a:solidFill>
                <a:schemeClr val="accent4"/>
              </a:solidFill>
              <a:latin typeface="Arial"/>
              <a:ea typeface="Arial"/>
              <a:cs typeface="Arial"/>
              <a:sym typeface="Arial"/>
            </a:endParaRPr>
          </a:p>
        </p:txBody>
      </p:sp>
      <p:graphicFrame>
        <p:nvGraphicFramePr>
          <p:cNvPr id="208" name="Google Shape;208;gee99d6a624_0_38"/>
          <p:cNvGraphicFramePr/>
          <p:nvPr/>
        </p:nvGraphicFramePr>
        <p:xfrm>
          <a:off x="365563" y="1471925"/>
          <a:ext cx="3000000" cy="3000000"/>
        </p:xfrm>
        <a:graphic>
          <a:graphicData uri="http://schemas.openxmlformats.org/drawingml/2006/table">
            <a:tbl>
              <a:tblPr>
                <a:noFill/>
                <a:tableStyleId>{E680C70B-5D18-457F-A4BE-7B9B9551B126}</a:tableStyleId>
              </a:tblPr>
              <a:tblGrid>
                <a:gridCol w="396575"/>
                <a:gridCol w="1401675"/>
                <a:gridCol w="1938050"/>
                <a:gridCol w="2781000"/>
                <a:gridCol w="1895575"/>
              </a:tblGrid>
              <a:tr h="537625">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Actores individuales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Descripción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Caracterización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Actores identificados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29875">
                <a:tc>
                  <a:txBody>
                    <a:bodyPr/>
                    <a:lstStyle/>
                    <a:p>
                      <a:pPr indent="0" lvl="0" marL="63500" marR="63500" rtl="0" algn="ctr">
                        <a:lnSpc>
                          <a:spcPct val="115000"/>
                        </a:lnSpc>
                        <a:spcBef>
                          <a:spcPts val="0"/>
                        </a:spcBef>
                        <a:spcAft>
                          <a:spcPts val="0"/>
                        </a:spcAft>
                        <a:buNone/>
                      </a:pPr>
                      <a:r>
                        <a:rPr lang="es-EC" sz="1100"/>
                        <a:t>1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Incubadoras de empresas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 Análisis de estudios en los modelos de incubación existentes.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20 agentes de innovación de los cuales 5 son de Manabí.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Instituciones financieras públicas y privadas. </a:t>
                      </a:r>
                      <a:endParaRPr sz="1100"/>
                    </a:p>
                  </a:txBody>
                  <a:tcPr marT="91425" marB="91425" marR="91425" marL="91425">
                    <a:lnT cap="flat" cmpd="sng" w="9525">
                      <a:solidFill>
                        <a:srgbClr val="000000"/>
                      </a:solidFill>
                      <a:prstDash val="solid"/>
                      <a:round/>
                      <a:headEnd len="sm" w="sm" type="none"/>
                      <a:tailEnd len="sm" w="sm" type="none"/>
                    </a:lnT>
                  </a:tcPr>
                </a:tc>
              </a:tr>
              <a:tr h="1238925">
                <a:tc>
                  <a:txBody>
                    <a:bodyPr/>
                    <a:lstStyle/>
                    <a:p>
                      <a:pPr indent="0" lvl="0" marL="63500" marR="63500" rtl="0" algn="ctr">
                        <a:lnSpc>
                          <a:spcPct val="115000"/>
                        </a:lnSpc>
                        <a:spcBef>
                          <a:spcPts val="0"/>
                        </a:spcBef>
                        <a:spcAft>
                          <a:spcPts val="0"/>
                        </a:spcAft>
                        <a:buNone/>
                      </a:pPr>
                      <a:r>
                        <a:rPr lang="es-EC" sz="1100"/>
                        <a:t>2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Universidad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de asesoramiento en el soporte administrativo.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8 universidades en Manabí y Santo Domingo que forman parte del Hub.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Estudiantes, docentes, personal administrativo. </a:t>
                      </a:r>
                      <a:endParaRPr sz="1100"/>
                    </a:p>
                  </a:txBody>
                  <a:tcPr marT="91425" marB="91425" marR="91425" marL="91425"/>
                </a:tc>
              </a:tr>
              <a:tr h="1414250">
                <a:tc>
                  <a:txBody>
                    <a:bodyPr/>
                    <a:lstStyle/>
                    <a:p>
                      <a:pPr indent="0" lvl="0" marL="63500" marR="63500" rtl="0" algn="ctr">
                        <a:lnSpc>
                          <a:spcPct val="115000"/>
                        </a:lnSpc>
                        <a:spcBef>
                          <a:spcPts val="0"/>
                        </a:spcBef>
                        <a:spcAft>
                          <a:spcPts val="0"/>
                        </a:spcAft>
                        <a:buNone/>
                      </a:pPr>
                      <a:r>
                        <a:rPr lang="es-EC" sz="1100"/>
                        <a:t>3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Institutos Técnicos o Institutos Tecnológicos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Análisis de estudios de asesoramiento en el soporte administrativo.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5 institutos que forman parte del Hub Zona 4 de las cuales 3 son de Manabí y 2 de Santo Domingo.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Estudiantes, docentes, personal administrativo.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ee99d6a624_0_4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15" name="Google Shape;215;gee99d6a624_0_46"/>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de actores institucionales</a:t>
            </a:r>
            <a:endParaRPr b="1" i="0" sz="2600" u="none" cap="none" strike="noStrike">
              <a:solidFill>
                <a:schemeClr val="accent4"/>
              </a:solidFill>
              <a:latin typeface="Arial"/>
              <a:ea typeface="Arial"/>
              <a:cs typeface="Arial"/>
              <a:sym typeface="Arial"/>
            </a:endParaRPr>
          </a:p>
        </p:txBody>
      </p:sp>
      <p:graphicFrame>
        <p:nvGraphicFramePr>
          <p:cNvPr id="216" name="Google Shape;216;gee99d6a624_0_46"/>
          <p:cNvGraphicFramePr/>
          <p:nvPr/>
        </p:nvGraphicFramePr>
        <p:xfrm>
          <a:off x="365563" y="1471925"/>
          <a:ext cx="3000000" cy="3000000"/>
        </p:xfrm>
        <a:graphic>
          <a:graphicData uri="http://schemas.openxmlformats.org/drawingml/2006/table">
            <a:tbl>
              <a:tblPr>
                <a:noFill/>
                <a:tableStyleId>{E680C70B-5D18-457F-A4BE-7B9B9551B126}</a:tableStyleId>
              </a:tblPr>
              <a:tblGrid>
                <a:gridCol w="396575"/>
                <a:gridCol w="1401675"/>
                <a:gridCol w="1938050"/>
                <a:gridCol w="2781000"/>
                <a:gridCol w="1895575"/>
              </a:tblGrid>
              <a:tr h="537625">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individuales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Descripción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Caracterización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b="1" lang="es-EC" sz="1100"/>
                        <a:t>Actores identificados </a:t>
                      </a:r>
                      <a:endParaRPr b="1" sz="1100"/>
                    </a:p>
                  </a:txBody>
                  <a:tcPr marT="91425" marB="91425" marR="91425" marL="91425">
                    <a:lnT cap="flat" cmpd="sng" w="9525">
                      <a:solidFill>
                        <a:srgbClr val="000000"/>
                      </a:solidFill>
                      <a:prstDash val="solid"/>
                      <a:round/>
                      <a:headEnd len="sm" w="sm" type="none"/>
                      <a:tailEnd len="sm" w="sm" type="none"/>
                    </a:lnT>
                  </a:tcPr>
                </a:tc>
              </a:tr>
              <a:tr h="1129875">
                <a:tc>
                  <a:txBody>
                    <a:bodyPr/>
                    <a:lstStyle/>
                    <a:p>
                      <a:pPr indent="0" lvl="0" marL="63500" marR="63500" rtl="0" algn="ctr">
                        <a:lnSpc>
                          <a:spcPct val="115000"/>
                        </a:lnSpc>
                        <a:spcBef>
                          <a:spcPts val="0"/>
                        </a:spcBef>
                        <a:spcAft>
                          <a:spcPts val="0"/>
                        </a:spcAft>
                        <a:buNone/>
                      </a:pPr>
                      <a:r>
                        <a:rPr lang="es-EC" sz="1100"/>
                        <a:t>5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Grupos de investigación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Análisis de estudios científicos.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10 grupos de investigación por cada institución que conforma el Hub.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Personal académico y científico. </a:t>
                      </a:r>
                      <a:endParaRPr sz="1100"/>
                    </a:p>
                    <a:p>
                      <a:pPr indent="0" lvl="0" marL="63500" marR="63500" rtl="0" algn="l">
                        <a:lnSpc>
                          <a:spcPct val="115000"/>
                        </a:lnSpc>
                        <a:spcBef>
                          <a:spcPts val="0"/>
                        </a:spcBef>
                        <a:spcAft>
                          <a:spcPts val="0"/>
                        </a:spcAft>
                        <a:buNone/>
                      </a:pPr>
                      <a:r>
                        <a:rPr lang="es-EC" sz="1100"/>
                        <a: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r h="1238925">
                <a:tc>
                  <a:txBody>
                    <a:bodyPr/>
                    <a:lstStyle/>
                    <a:p>
                      <a:pPr indent="0" lvl="0" marL="63500" marR="63500" rtl="0" algn="ctr">
                        <a:lnSpc>
                          <a:spcPct val="115000"/>
                        </a:lnSpc>
                        <a:spcBef>
                          <a:spcPts val="0"/>
                        </a:spcBef>
                        <a:spcAft>
                          <a:spcPts val="0"/>
                        </a:spcAft>
                        <a:buNone/>
                      </a:pPr>
                      <a:r>
                        <a:rPr lang="es-EC" sz="1100"/>
                        <a:t>6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Cooperación técnica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Estudio de asesorías de programas y apoyo institucional.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8 instituciones involucradas en la cooperación técnica según la Senescyt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ONG, microempresas.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r h="1414250">
                <a:tc>
                  <a:txBody>
                    <a:bodyPr/>
                    <a:lstStyle/>
                    <a:p>
                      <a:pPr indent="0" lvl="0" marL="63500" marR="63500" rtl="0" algn="ctr">
                        <a:lnSpc>
                          <a:spcPct val="115000"/>
                        </a:lnSpc>
                        <a:spcBef>
                          <a:spcPts val="0"/>
                        </a:spcBef>
                        <a:spcAft>
                          <a:spcPts val="0"/>
                        </a:spcAft>
                        <a:buNone/>
                      </a:pPr>
                      <a:r>
                        <a:rPr lang="es-EC" sz="1100"/>
                        <a:t>7 </a:t>
                      </a:r>
                      <a:endParaRPr sz="1100"/>
                    </a:p>
                    <a:p>
                      <a:pPr indent="0" lvl="0" marL="63500" marR="63500" rtl="0" algn="ctr">
                        <a:lnSpc>
                          <a:spcPct val="115000"/>
                        </a:lnSpc>
                        <a:spcBef>
                          <a:spcPts val="0"/>
                        </a:spcBef>
                        <a:spcAft>
                          <a:spcPts val="0"/>
                        </a:spcAft>
                        <a:buNone/>
                      </a:pPr>
                      <a:r>
                        <a:rPr lang="es-EC" sz="1100"/>
                        <a:t> </a:t>
                      </a:r>
                      <a:endParaRPr sz="1100"/>
                    </a:p>
                    <a:p>
                      <a:pPr indent="0" lvl="0" marL="63500" marR="63500" rtl="0" algn="ctr">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Centros de apoyo al desarrollo empresarial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 Análisis de estudios en los modelos de incubación existentes.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19 centros de apoyo a nivel nacional. </a:t>
                      </a:r>
                      <a:endParaRPr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Franquiciadores, Asesores, Financiadores. </a:t>
                      </a:r>
                      <a:endParaRPr sz="1100"/>
                    </a:p>
                    <a:p>
                      <a:pPr indent="0" lvl="0" marL="63500" marR="63500" rtl="0" algn="l">
                        <a:lnSpc>
                          <a:spcPct val="115000"/>
                        </a:lnSpc>
                        <a:spcBef>
                          <a:spcPts val="0"/>
                        </a:spcBef>
                        <a:spcAft>
                          <a:spcPts val="0"/>
                        </a:spcAft>
                        <a:buNone/>
                      </a:pPr>
                      <a:r>
                        <a:rPr lang="es-EC" sz="1100"/>
                        <a:t> </a:t>
                      </a:r>
                      <a:endParaRPr sz="11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ecb6a19dcb_2_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23" name="Google Shape;223;gecb6a19dcb_2_0"/>
          <p:cNvSpPr/>
          <p:nvPr/>
        </p:nvSpPr>
        <p:spPr>
          <a:xfrm>
            <a:off x="653150" y="2382050"/>
            <a:ext cx="7645500" cy="1606500"/>
          </a:xfrm>
          <a:prstGeom prst="rect">
            <a:avLst/>
          </a:prstGeom>
          <a:noFill/>
          <a:ln>
            <a:noFill/>
          </a:ln>
        </p:spPr>
        <p:txBody>
          <a:bodyPr anchorCtr="0" anchor="t" bIns="45700" lIns="91425" spcFirstLastPara="1" rIns="91425" wrap="square" tIns="45700">
            <a:noAutofit/>
          </a:bodyPr>
          <a:lstStyle/>
          <a:p>
            <a:pPr indent="0" lvl="0" marL="457200" rtl="0" algn="ctr">
              <a:lnSpc>
                <a:spcPct val="150000"/>
              </a:lnSpc>
              <a:spcBef>
                <a:spcPts val="0"/>
              </a:spcBef>
              <a:spcAft>
                <a:spcPts val="0"/>
              </a:spcAft>
              <a:buClr>
                <a:schemeClr val="dk1"/>
              </a:buClr>
              <a:buSzPts val="3200"/>
              <a:buFont typeface="Arial"/>
              <a:buNone/>
            </a:pPr>
            <a:r>
              <a:rPr b="1" lang="es-EC" sz="2600">
                <a:solidFill>
                  <a:schemeClr val="dk1"/>
                </a:solidFill>
                <a:highlight>
                  <a:schemeClr val="lt1"/>
                </a:highlight>
              </a:rPr>
              <a:t>LISTA DE INSTITUCIONES Y PORTALES WEB DE INNOVACIÓN Y EMPRENDIMIENTO</a:t>
            </a:r>
            <a:endParaRPr b="1" i="0" sz="3600" u="none" cap="none" strike="noStrike">
              <a:solidFill>
                <a:schemeClr val="accent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ecb6a19dcb_2_2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30" name="Google Shape;230;gecb6a19dcb_2_25"/>
          <p:cNvSpPr/>
          <p:nvPr/>
        </p:nvSpPr>
        <p:spPr>
          <a:xfrm>
            <a:off x="50" y="76850"/>
            <a:ext cx="8686800" cy="6660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rgbClr val="000000"/>
              </a:buClr>
              <a:buSzPts val="3200"/>
              <a:buFont typeface="Arial"/>
              <a:buNone/>
            </a:pPr>
            <a:r>
              <a:rPr b="1" lang="es-EC" sz="2600"/>
              <a:t>Ecuador</a:t>
            </a:r>
            <a:endParaRPr b="1" sz="3800">
              <a:solidFill>
                <a:schemeClr val="accent4"/>
              </a:solidFill>
            </a:endParaRPr>
          </a:p>
        </p:txBody>
      </p:sp>
      <p:graphicFrame>
        <p:nvGraphicFramePr>
          <p:cNvPr id="231" name="Google Shape;231;gecb6a19dcb_2_25"/>
          <p:cNvGraphicFramePr/>
          <p:nvPr/>
        </p:nvGraphicFramePr>
        <p:xfrm>
          <a:off x="477650" y="1036075"/>
          <a:ext cx="3000000" cy="3000000"/>
        </p:xfrm>
        <a:graphic>
          <a:graphicData uri="http://schemas.openxmlformats.org/drawingml/2006/table">
            <a:tbl>
              <a:tblPr>
                <a:noFill/>
                <a:tableStyleId>{E680C70B-5D18-457F-A4BE-7B9B9551B126}</a:tableStyleId>
              </a:tblPr>
              <a:tblGrid>
                <a:gridCol w="554875"/>
                <a:gridCol w="2034550"/>
                <a:gridCol w="1950475"/>
                <a:gridCol w="1765525"/>
                <a:gridCol w="1883250"/>
              </a:tblGrid>
              <a:tr h="457600">
                <a:tc>
                  <a:txBody>
                    <a:bodyPr/>
                    <a:lstStyle/>
                    <a:p>
                      <a:pPr indent="0" lvl="0" marL="63500" marR="63500" rtl="0" algn="ctr">
                        <a:lnSpc>
                          <a:spcPct val="115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sz="1100"/>
                        <a:t>Nombre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Crea comunidades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Crea empresas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t>Difunde productos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7075">
                <a:tc>
                  <a:txBody>
                    <a:bodyPr/>
                    <a:lstStyle/>
                    <a:p>
                      <a:pPr indent="0" lvl="0" marL="63500" marR="63500" rtl="0" algn="ctr">
                        <a:lnSpc>
                          <a:spcPct val="115000"/>
                        </a:lnSpc>
                        <a:spcBef>
                          <a:spcPts val="0"/>
                        </a:spcBef>
                        <a:spcAft>
                          <a:spcPts val="0"/>
                        </a:spcAft>
                        <a:buNone/>
                      </a:pPr>
                      <a:r>
                        <a:rPr b="1" lang="es-EC" sz="1100"/>
                        <a:t>1 </a:t>
                      </a:r>
                      <a:endParaRPr b="1"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t>Conquito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t>No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t>No </a:t>
                      </a:r>
                      <a:endParaRPr sz="11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lnT cap="flat" cmpd="sng" w="9525">
                      <a:solidFill>
                        <a:srgbClr val="000000"/>
                      </a:solidFill>
                      <a:prstDash val="solid"/>
                      <a:round/>
                      <a:headEnd len="sm" w="sm" type="none"/>
                      <a:tailEnd len="sm" w="sm" type="none"/>
                    </a:lnT>
                  </a:tcPr>
                </a:tc>
              </a:tr>
              <a:tr h="457075">
                <a:tc>
                  <a:txBody>
                    <a:bodyPr/>
                    <a:lstStyle/>
                    <a:p>
                      <a:pPr indent="0" lvl="0" marL="63500" marR="63500" rtl="0" algn="ctr">
                        <a:lnSpc>
                          <a:spcPct val="115000"/>
                        </a:lnSpc>
                        <a:spcBef>
                          <a:spcPts val="0"/>
                        </a:spcBef>
                        <a:spcAft>
                          <a:spcPts val="0"/>
                        </a:spcAft>
                        <a:buNone/>
                      </a:pPr>
                      <a:r>
                        <a:rPr b="1" lang="es-EC" sz="1100"/>
                        <a:t>2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Emprendefe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57075">
                <a:tc>
                  <a:txBody>
                    <a:bodyPr/>
                    <a:lstStyle/>
                    <a:p>
                      <a:pPr indent="0" lvl="0" marL="63500" marR="63500" rtl="0" algn="ctr">
                        <a:lnSpc>
                          <a:spcPct val="115000"/>
                        </a:lnSpc>
                        <a:spcBef>
                          <a:spcPts val="0"/>
                        </a:spcBef>
                        <a:spcAft>
                          <a:spcPts val="0"/>
                        </a:spcAft>
                        <a:buNone/>
                      </a:pPr>
                      <a:r>
                        <a:rPr b="1" lang="es-EC" sz="1100"/>
                        <a:t>3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MUYU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57075">
                <a:tc>
                  <a:txBody>
                    <a:bodyPr/>
                    <a:lstStyle/>
                    <a:p>
                      <a:pPr indent="0" lvl="0" marL="63500" marR="63500" rtl="0" algn="ctr">
                        <a:lnSpc>
                          <a:spcPct val="115000"/>
                        </a:lnSpc>
                        <a:spcBef>
                          <a:spcPts val="0"/>
                        </a:spcBef>
                        <a:spcAft>
                          <a:spcPts val="0"/>
                        </a:spcAft>
                        <a:buNone/>
                      </a:pPr>
                      <a:r>
                        <a:rPr b="1" lang="es-EC" sz="1100"/>
                        <a:t>4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AEI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No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57075">
                <a:tc>
                  <a:txBody>
                    <a:bodyPr/>
                    <a:lstStyle/>
                    <a:p>
                      <a:pPr indent="0" lvl="0" marL="63500" marR="63500" rtl="0" algn="ctr">
                        <a:lnSpc>
                          <a:spcPct val="115000"/>
                        </a:lnSpc>
                        <a:spcBef>
                          <a:spcPts val="0"/>
                        </a:spcBef>
                        <a:spcAft>
                          <a:spcPts val="0"/>
                        </a:spcAft>
                        <a:buNone/>
                      </a:pPr>
                      <a:r>
                        <a:rPr b="1" lang="es-EC" sz="1100"/>
                        <a:t>5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Prendho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38375">
                <a:tc>
                  <a:txBody>
                    <a:bodyPr/>
                    <a:lstStyle/>
                    <a:p>
                      <a:pPr indent="0" lvl="0" marL="63500" marR="63500" rtl="0" algn="ctr">
                        <a:lnSpc>
                          <a:spcPct val="115000"/>
                        </a:lnSpc>
                        <a:spcBef>
                          <a:spcPts val="0"/>
                        </a:spcBef>
                        <a:spcAft>
                          <a:spcPts val="0"/>
                        </a:spcAft>
                        <a:buNone/>
                      </a:pPr>
                      <a:r>
                        <a:rPr b="1" lang="es-EC" sz="1100"/>
                        <a:t>6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Banco de Ideas Senescyt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57075">
                <a:tc>
                  <a:txBody>
                    <a:bodyPr/>
                    <a:lstStyle/>
                    <a:p>
                      <a:pPr indent="0" lvl="0" marL="63500" marR="63500" rtl="0" algn="ctr">
                        <a:lnSpc>
                          <a:spcPct val="115000"/>
                        </a:lnSpc>
                        <a:spcBef>
                          <a:spcPts val="0"/>
                        </a:spcBef>
                        <a:spcAft>
                          <a:spcPts val="0"/>
                        </a:spcAft>
                        <a:buNone/>
                      </a:pPr>
                      <a:r>
                        <a:rPr b="1" lang="es-EC" sz="1100"/>
                        <a:t>7 </a:t>
                      </a:r>
                      <a:endParaRPr b="1" sz="1100"/>
                    </a:p>
                  </a:txBody>
                  <a:tcPr marT="91425" marB="91425" marR="91425" marL="91425"/>
                </a:tc>
                <a:tc>
                  <a:txBody>
                    <a:bodyPr/>
                    <a:lstStyle/>
                    <a:p>
                      <a:pPr indent="0" lvl="0" marL="63500" marR="63500" rtl="0" algn="l">
                        <a:lnSpc>
                          <a:spcPct val="115000"/>
                        </a:lnSpc>
                        <a:spcBef>
                          <a:spcPts val="0"/>
                        </a:spcBef>
                        <a:spcAft>
                          <a:spcPts val="0"/>
                        </a:spcAft>
                        <a:buNone/>
                      </a:pPr>
                      <a:r>
                        <a:rPr lang="es-EC" sz="1100"/>
                        <a:t>CEDIA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No </a:t>
                      </a:r>
                      <a:endParaRPr sz="1100"/>
                    </a:p>
                  </a:txBody>
                  <a:tcPr marT="91425" marB="91425" marR="91425" marL="91425"/>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tc>
              </a:tr>
              <a:tr h="457075">
                <a:tc>
                  <a:txBody>
                    <a:bodyPr/>
                    <a:lstStyle/>
                    <a:p>
                      <a:pPr indent="0" lvl="0" marL="63500" marR="63500" rtl="0" algn="ctr">
                        <a:lnSpc>
                          <a:spcPct val="115000"/>
                        </a:lnSpc>
                        <a:spcBef>
                          <a:spcPts val="0"/>
                        </a:spcBef>
                        <a:spcAft>
                          <a:spcPts val="0"/>
                        </a:spcAft>
                        <a:buNone/>
                      </a:pPr>
                      <a:r>
                        <a:rPr b="1" lang="es-EC" sz="1100"/>
                        <a:t>8 </a:t>
                      </a:r>
                      <a:endParaRPr b="1"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t>Innobis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t>No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t>Si </a:t>
                      </a:r>
                      <a:endParaRPr sz="1100"/>
                    </a:p>
                  </a:txBody>
                  <a:tcPr marT="91425" marB="91425" marR="91425" marL="91425">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ee99d6a624_0_5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38" name="Google Shape;238;gee99d6a624_0_56"/>
          <p:cNvSpPr/>
          <p:nvPr/>
        </p:nvSpPr>
        <p:spPr>
          <a:xfrm>
            <a:off x="50" y="76850"/>
            <a:ext cx="8686800" cy="6660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rgbClr val="000000"/>
              </a:buClr>
              <a:buSzPts val="3200"/>
              <a:buFont typeface="Arial"/>
              <a:buNone/>
            </a:pPr>
            <a:r>
              <a:rPr b="1" lang="es-EC" sz="2600"/>
              <a:t>Colombia</a:t>
            </a:r>
            <a:endParaRPr b="1" sz="3800">
              <a:solidFill>
                <a:schemeClr val="accent4"/>
              </a:solidFill>
            </a:endParaRPr>
          </a:p>
        </p:txBody>
      </p:sp>
      <p:graphicFrame>
        <p:nvGraphicFramePr>
          <p:cNvPr id="239" name="Google Shape;239;gee99d6a624_0_56"/>
          <p:cNvGraphicFramePr/>
          <p:nvPr/>
        </p:nvGraphicFramePr>
        <p:xfrm>
          <a:off x="472713" y="1019800"/>
          <a:ext cx="3000000" cy="3000000"/>
        </p:xfrm>
        <a:graphic>
          <a:graphicData uri="http://schemas.openxmlformats.org/drawingml/2006/table">
            <a:tbl>
              <a:tblPr>
                <a:noFill/>
                <a:tableStyleId>{E680C70B-5D18-457F-A4BE-7B9B9551B126}</a:tableStyleId>
              </a:tblPr>
              <a:tblGrid>
                <a:gridCol w="605775"/>
                <a:gridCol w="1906250"/>
                <a:gridCol w="1781600"/>
                <a:gridCol w="1656900"/>
                <a:gridCol w="2363250"/>
              </a:tblGrid>
              <a:tr h="462125">
                <a:tc>
                  <a:txBody>
                    <a:bodyPr/>
                    <a:lstStyle/>
                    <a:p>
                      <a:pPr indent="0" lvl="0" marL="63500" marR="63500" rtl="0" algn="ctr">
                        <a:lnSpc>
                          <a:spcPct val="100000"/>
                        </a:lnSpc>
                        <a:spcBef>
                          <a:spcPts val="0"/>
                        </a:spcBef>
                        <a:spcAft>
                          <a:spcPts val="0"/>
                        </a:spcAft>
                        <a:buNone/>
                      </a:pPr>
                      <a:r>
                        <a:rPr b="1" lang="es-EC" sz="1100"/>
                        <a:t>N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00000"/>
                        </a:lnSpc>
                        <a:spcBef>
                          <a:spcPts val="0"/>
                        </a:spcBef>
                        <a:spcAft>
                          <a:spcPts val="0"/>
                        </a:spcAft>
                        <a:buNone/>
                      </a:pPr>
                      <a:r>
                        <a:rPr b="1" lang="es-EC" sz="1100"/>
                        <a:t>Nombre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b="1" lang="es-EC" sz="1100"/>
                        <a:t>Crea comunidades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b="1" lang="es-EC" sz="1100"/>
                        <a:t>Crea empresas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b="1" lang="es-EC" sz="1100"/>
                        <a:t>Difunde productos </a:t>
                      </a:r>
                      <a:endParaRPr b="1" sz="1100"/>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1 </a:t>
                      </a:r>
                      <a:endParaRPr b="1" sz="1100"/>
                    </a:p>
                  </a:txBody>
                  <a:tcPr marT="91425" marB="91425" marR="91425" marL="91425">
                    <a:lnT cap="flat" cmpd="sng" w="9525">
                      <a:solidFill>
                        <a:srgbClr val="000000"/>
                      </a:solidFill>
                      <a:prstDash val="solid"/>
                      <a:round/>
                      <a:headEnd len="sm" w="sm" type="none"/>
                      <a:tailEnd len="sm" w="sm" type="none"/>
                    </a:lnT>
                    <a:solidFill>
                      <a:srgbClr val="FFFFFF"/>
                    </a:solidFill>
                  </a:tcPr>
                </a:tc>
                <a:tc>
                  <a:txBody>
                    <a:bodyPr/>
                    <a:lstStyle/>
                    <a:p>
                      <a:pPr indent="0" lvl="0" marL="63500" marR="63500" rtl="0" algn="l">
                        <a:lnSpc>
                          <a:spcPct val="100000"/>
                        </a:lnSpc>
                        <a:spcBef>
                          <a:spcPts val="0"/>
                        </a:spcBef>
                        <a:spcAft>
                          <a:spcPts val="0"/>
                        </a:spcAft>
                        <a:buNone/>
                      </a:pPr>
                      <a:r>
                        <a:rPr lang="es-EC" sz="1100"/>
                        <a:t>Parquesoft </a:t>
                      </a:r>
                      <a:endParaRPr sz="1100"/>
                    </a:p>
                  </a:txBody>
                  <a:tcPr marT="91425" marB="91425" marR="91425" marL="91425">
                    <a:lnT cap="flat" cmpd="sng" w="9525">
                      <a:solidFill>
                        <a:srgbClr val="000000"/>
                      </a:solidFill>
                      <a:prstDash val="solid"/>
                      <a:round/>
                      <a:headEnd len="sm" w="sm" type="none"/>
                      <a:tailEnd len="sm" w="sm" type="none"/>
                    </a:lnT>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lnT cap="flat" cmpd="sng" w="9525">
                      <a:solidFill>
                        <a:srgbClr val="000000"/>
                      </a:solidFill>
                      <a:prstDash val="solid"/>
                      <a:round/>
                      <a:headEnd len="sm" w="sm" type="none"/>
                      <a:tailEnd len="sm" w="sm" type="none"/>
                    </a:lnT>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lnT cap="flat" cmpd="sng" w="9525">
                      <a:solidFill>
                        <a:srgbClr val="000000"/>
                      </a:solidFill>
                      <a:prstDash val="solid"/>
                      <a:round/>
                      <a:headEnd len="sm" w="sm" type="none"/>
                      <a:tailEnd len="sm" w="sm" type="none"/>
                    </a:lnT>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lnT cap="flat" cmpd="sng" w="9525">
                      <a:solidFill>
                        <a:srgbClr val="000000"/>
                      </a:solidFill>
                      <a:prstDash val="solid"/>
                      <a:round/>
                      <a:headEnd len="sm" w="sm" type="none"/>
                      <a:tailEnd len="sm" w="sm" type="none"/>
                    </a:lnT>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2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Bancoldex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518600">
                <a:tc>
                  <a:txBody>
                    <a:bodyPr/>
                    <a:lstStyle/>
                    <a:p>
                      <a:pPr indent="0" lvl="0" marL="63500" marR="63500" rtl="0" algn="ctr">
                        <a:lnSpc>
                          <a:spcPct val="100000"/>
                        </a:lnSpc>
                        <a:spcBef>
                          <a:spcPts val="0"/>
                        </a:spcBef>
                        <a:spcAft>
                          <a:spcPts val="0"/>
                        </a:spcAft>
                        <a:buNone/>
                      </a:pPr>
                      <a:r>
                        <a:rPr b="1" lang="es-EC" sz="1100"/>
                        <a:t>3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Fondo Emprender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4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RutaN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5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Tecnnova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No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6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HubBog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7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Innpulsa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No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8 </a:t>
                      </a:r>
                      <a:endParaRPr b="1" sz="1100"/>
                    </a:p>
                  </a:txBody>
                  <a:tcPr marT="91425" marB="91425" marR="91425" marL="91425">
                    <a:solidFill>
                      <a:srgbClr val="FFFFFF"/>
                    </a:solidFill>
                  </a:tcPr>
                </a:tc>
                <a:tc>
                  <a:txBody>
                    <a:bodyPr/>
                    <a:lstStyle/>
                    <a:p>
                      <a:pPr indent="0" lvl="0" marL="63500" marR="63500" rtl="0" algn="l">
                        <a:lnSpc>
                          <a:spcPct val="100000"/>
                        </a:lnSpc>
                        <a:spcBef>
                          <a:spcPts val="0"/>
                        </a:spcBef>
                        <a:spcAft>
                          <a:spcPts val="0"/>
                        </a:spcAft>
                        <a:buNone/>
                      </a:pPr>
                      <a:r>
                        <a:rPr lang="es-EC" sz="1100"/>
                        <a:t>Gestando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No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No </a:t>
                      </a:r>
                      <a:endParaRPr sz="1100"/>
                    </a:p>
                  </a:txBody>
                  <a:tcPr marT="91425" marB="91425" marR="91425" marL="91425">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solidFill>
                      <a:srgbClr val="FFFFFF"/>
                    </a:solidFill>
                  </a:tcPr>
                </a:tc>
              </a:tr>
              <a:tr h="423475">
                <a:tc>
                  <a:txBody>
                    <a:bodyPr/>
                    <a:lstStyle/>
                    <a:p>
                      <a:pPr indent="0" lvl="0" marL="63500" marR="63500" rtl="0" algn="ctr">
                        <a:lnSpc>
                          <a:spcPct val="100000"/>
                        </a:lnSpc>
                        <a:spcBef>
                          <a:spcPts val="0"/>
                        </a:spcBef>
                        <a:spcAft>
                          <a:spcPts val="0"/>
                        </a:spcAft>
                        <a:buNone/>
                      </a:pPr>
                      <a:r>
                        <a:rPr b="1" lang="es-EC" sz="1100"/>
                        <a:t>9 </a:t>
                      </a:r>
                      <a:endParaRPr b="1" sz="1100"/>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00000"/>
                        </a:lnSpc>
                        <a:spcBef>
                          <a:spcPts val="0"/>
                        </a:spcBef>
                        <a:spcAft>
                          <a:spcPts val="0"/>
                        </a:spcAft>
                        <a:buNone/>
                      </a:pPr>
                      <a:r>
                        <a:rPr lang="es-EC" sz="1100"/>
                        <a:t>Endeavor </a:t>
                      </a:r>
                      <a:endParaRPr sz="1100"/>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lang="es-EC" sz="1100"/>
                        <a:t>No </a:t>
                      </a:r>
                      <a:endParaRPr sz="1100"/>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63500" marR="63500" rtl="0" algn="ctr">
                        <a:lnSpc>
                          <a:spcPct val="100000"/>
                        </a:lnSpc>
                        <a:spcBef>
                          <a:spcPts val="0"/>
                        </a:spcBef>
                        <a:spcAft>
                          <a:spcPts val="0"/>
                        </a:spcAft>
                        <a:buNone/>
                      </a:pPr>
                      <a:r>
                        <a:rPr lang="es-EC" sz="1100"/>
                        <a:t>Si </a:t>
                      </a:r>
                      <a:endParaRPr sz="1100"/>
                    </a:p>
                  </a:txBody>
                  <a:tcPr marT="91425" marB="91425" marR="91425" marL="91425">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6e35eac50b_0_3"/>
          <p:cNvSpPr txBox="1"/>
          <p:nvPr>
            <p:ph idx="10" type="dt"/>
          </p:nvPr>
        </p:nvSpPr>
        <p:spPr>
          <a:xfrm>
            <a:off x="385192" y="6656871"/>
            <a:ext cx="2026500" cy="2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FECHA ÚLTIMA REVISIÓN: 13/12/11</a:t>
            </a:r>
            <a:endParaRPr b="0" i="0" sz="500" u="none" cap="none" strike="noStrike">
              <a:solidFill>
                <a:schemeClr val="dk1"/>
              </a:solidFill>
              <a:latin typeface="Arial"/>
              <a:ea typeface="Arial"/>
              <a:cs typeface="Arial"/>
              <a:sym typeface="Arial"/>
            </a:endParaRPr>
          </a:p>
        </p:txBody>
      </p:sp>
      <p:sp>
        <p:nvSpPr>
          <p:cNvPr id="79" name="Google Shape;79;g6e35eac50b_0_3"/>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500"/>
              <a:buNone/>
            </a:pPr>
            <a:r>
              <a:rPr b="1" i="0" lang="es-EC" sz="500" u="none" cap="none" strike="noStrike">
                <a:solidFill>
                  <a:schemeClr val="dk1"/>
                </a:solidFill>
                <a:latin typeface="Arial"/>
                <a:ea typeface="Arial"/>
                <a:cs typeface="Arial"/>
                <a:sym typeface="Arial"/>
              </a:rPr>
              <a:t>VERSIÓN: </a:t>
            </a:r>
            <a:r>
              <a:rPr b="0" i="0" lang="es-EC" sz="500" u="none" cap="none" strike="noStrike">
                <a:solidFill>
                  <a:schemeClr val="dk1"/>
                </a:solidFill>
                <a:latin typeface="Arial"/>
                <a:ea typeface="Arial"/>
                <a:cs typeface="Arial"/>
                <a:sym typeface="Arial"/>
              </a:rPr>
              <a:t>1.0</a:t>
            </a:r>
            <a:endParaRPr b="0" i="0" sz="500" u="none" cap="none" strike="noStrike">
              <a:solidFill>
                <a:schemeClr val="dk1"/>
              </a:solidFill>
              <a:latin typeface="Arial"/>
              <a:ea typeface="Arial"/>
              <a:cs typeface="Arial"/>
              <a:sym typeface="Arial"/>
            </a:endParaRPr>
          </a:p>
        </p:txBody>
      </p:sp>
      <p:sp>
        <p:nvSpPr>
          <p:cNvPr id="80" name="Google Shape;80;g6e35eac50b_0_3"/>
          <p:cNvSpPr txBox="1"/>
          <p:nvPr>
            <p:ph idx="11" type="ftr"/>
          </p:nvPr>
        </p:nvSpPr>
        <p:spPr>
          <a:xfrm>
            <a:off x="4388160" y="6658074"/>
            <a:ext cx="14478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CÓDIGO: </a:t>
            </a:r>
            <a:r>
              <a:rPr b="0" i="0" lang="es-EC" sz="500" u="none" cap="none" strike="noStrike">
                <a:solidFill>
                  <a:schemeClr val="dk1"/>
                </a:solidFill>
                <a:latin typeface="Arial"/>
                <a:ea typeface="Arial"/>
                <a:cs typeface="Arial"/>
                <a:sym typeface="Arial"/>
              </a:rPr>
              <a:t>SGC.DI.260</a:t>
            </a:r>
            <a:endParaRPr b="0" i="0" sz="500" u="none" cap="none" strike="noStrike">
              <a:solidFill>
                <a:schemeClr val="dk1"/>
              </a:solidFill>
              <a:latin typeface="Arial"/>
              <a:ea typeface="Arial"/>
              <a:cs typeface="Arial"/>
              <a:sym typeface="Arial"/>
            </a:endParaRPr>
          </a:p>
        </p:txBody>
      </p:sp>
      <p:sp>
        <p:nvSpPr>
          <p:cNvPr id="81" name="Google Shape;81;g6e35eac50b_0_3"/>
          <p:cNvSpPr/>
          <p:nvPr/>
        </p:nvSpPr>
        <p:spPr>
          <a:xfrm>
            <a:off x="-1" y="680050"/>
            <a:ext cx="89670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RESUMEN</a:t>
            </a:r>
            <a:endParaRPr b="1" i="0" sz="2600" u="none" cap="none" strike="noStrike">
              <a:solidFill>
                <a:schemeClr val="accent4"/>
              </a:solidFill>
              <a:latin typeface="Arial"/>
              <a:ea typeface="Arial"/>
              <a:cs typeface="Arial"/>
              <a:sym typeface="Arial"/>
            </a:endParaRPr>
          </a:p>
        </p:txBody>
      </p:sp>
      <p:sp>
        <p:nvSpPr>
          <p:cNvPr id="82" name="Google Shape;82;g6e35eac50b_0_3"/>
          <p:cNvSpPr/>
          <p:nvPr/>
        </p:nvSpPr>
        <p:spPr>
          <a:xfrm>
            <a:off x="499350" y="1295375"/>
            <a:ext cx="7968300" cy="31701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900"/>
              </a:spcBef>
              <a:spcAft>
                <a:spcPts val="0"/>
              </a:spcAft>
              <a:buClr>
                <a:schemeClr val="dk1"/>
              </a:buClr>
              <a:buSzPts val="1100"/>
              <a:buFont typeface="Arial"/>
              <a:buNone/>
            </a:pPr>
            <a:r>
              <a:rPr lang="es-EC" sz="1500">
                <a:solidFill>
                  <a:schemeClr val="dk1"/>
                </a:solidFill>
                <a:highlight>
                  <a:srgbClr val="FFFFFF"/>
                </a:highlight>
              </a:rPr>
              <a:t>En el presente proyecto se detalla el desarrollo de una aplicación web como red social temática en su primera fase, cuya finalidad es brindar servicios digitales que motiven la innovación y emprendimiento de base tecnológica a los diferentes miembros que conforman la red de Instituciones de Educación Superior (IES) pertenecientes al Hub Zona 4 (Manabí y Santo Domingo).</a:t>
            </a:r>
            <a:endParaRPr sz="1500">
              <a:solidFill>
                <a:schemeClr val="dk1"/>
              </a:solidFill>
              <a:highlight>
                <a:srgbClr val="FFFFFF"/>
              </a:highlight>
            </a:endParaRPr>
          </a:p>
          <a:p>
            <a:pPr indent="0" lvl="0" marL="0" marR="0" rtl="0" algn="just">
              <a:lnSpc>
                <a:spcPct val="150000"/>
              </a:lnSpc>
              <a:spcBef>
                <a:spcPts val="900"/>
              </a:spcBef>
              <a:spcAft>
                <a:spcPts val="0"/>
              </a:spcAft>
              <a:buClr>
                <a:schemeClr val="dk1"/>
              </a:buClr>
              <a:buSzPts val="1100"/>
              <a:buFont typeface="Arial"/>
              <a:buNone/>
            </a:pPr>
            <a:r>
              <a:rPr lang="es-EC" sz="1500">
                <a:solidFill>
                  <a:schemeClr val="dk1"/>
                </a:solidFill>
                <a:highlight>
                  <a:srgbClr val="FFFFFF"/>
                </a:highlight>
              </a:rPr>
              <a:t>En los espacios de esta red social se busca transformar las ideas de los emprendedores en innovaciones y prototipos que sean sostenibles y escalables, dándoles como resultados productividad y competitividad a sus emprendimientos.</a:t>
            </a:r>
            <a:endParaRPr sz="1500">
              <a:solidFill>
                <a:schemeClr val="dk1"/>
              </a:solidFill>
              <a:highlight>
                <a:srgbClr val="FFFFFF"/>
              </a:highlight>
            </a:endParaRPr>
          </a:p>
          <a:p>
            <a:pPr indent="0" lvl="0" marL="0" marR="0" rtl="0" algn="just">
              <a:lnSpc>
                <a:spcPct val="150000"/>
              </a:lnSpc>
              <a:spcBef>
                <a:spcPts val="900"/>
              </a:spcBef>
              <a:spcAft>
                <a:spcPts val="0"/>
              </a:spcAft>
              <a:buClr>
                <a:schemeClr val="dk1"/>
              </a:buClr>
              <a:buSzPts val="1100"/>
              <a:buFont typeface="Arial"/>
              <a:buNone/>
            </a:pPr>
            <a:r>
              <a:rPr lang="es-EC" sz="1500">
                <a:solidFill>
                  <a:schemeClr val="dk1"/>
                </a:solidFill>
                <a:highlight>
                  <a:srgbClr val="FFFFFF"/>
                </a:highlight>
              </a:rPr>
              <a:t>Con estos servicios la plataforma da paso a crear comunidades a través de grupos de colaboración que proponen otros miembros de la red, áreas para difundir eventos, realizar publicaciones, enviar mensajes y un lugar para participar en cursos o capacitaciones.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ecb6a19dcb_2_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46" name="Google Shape;246;gecb6a19dcb_2_7"/>
          <p:cNvSpPr/>
          <p:nvPr/>
        </p:nvSpPr>
        <p:spPr>
          <a:xfrm>
            <a:off x="50" y="76850"/>
            <a:ext cx="8686800" cy="6660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rgbClr val="000000"/>
              </a:buClr>
              <a:buSzPts val="3200"/>
              <a:buFont typeface="Arial"/>
              <a:buNone/>
            </a:pPr>
            <a:r>
              <a:rPr b="1" lang="es-EC" sz="2600"/>
              <a:t>México</a:t>
            </a:r>
            <a:endParaRPr b="1" sz="3800">
              <a:solidFill>
                <a:schemeClr val="accent4"/>
              </a:solidFill>
            </a:endParaRPr>
          </a:p>
        </p:txBody>
      </p:sp>
      <p:graphicFrame>
        <p:nvGraphicFramePr>
          <p:cNvPr id="247" name="Google Shape;247;gecb6a19dcb_2_7"/>
          <p:cNvGraphicFramePr/>
          <p:nvPr/>
        </p:nvGraphicFramePr>
        <p:xfrm>
          <a:off x="304775" y="850725"/>
          <a:ext cx="3000000" cy="3000000"/>
        </p:xfrm>
        <a:graphic>
          <a:graphicData uri="http://schemas.openxmlformats.org/drawingml/2006/table">
            <a:tbl>
              <a:tblPr>
                <a:solidFill>
                  <a:srgbClr val="FFFFFF"/>
                </a:solidFill>
                <a:tableStyleId>{E680C70B-5D18-457F-A4BE-7B9B9551B126}</a:tableStyleId>
              </a:tblPr>
              <a:tblGrid>
                <a:gridCol w="598875"/>
                <a:gridCol w="3924150"/>
                <a:gridCol w="1339200"/>
                <a:gridCol w="1151475"/>
                <a:gridCol w="1520375"/>
              </a:tblGrid>
              <a:tr h="595950">
                <a:tc>
                  <a:txBody>
                    <a:bodyPr/>
                    <a:lstStyle/>
                    <a:p>
                      <a:pPr indent="0" lvl="0" marL="63500" marR="63500" rtl="0" algn="ctr">
                        <a:lnSpc>
                          <a:spcPct val="115000"/>
                        </a:lnSpc>
                        <a:spcBef>
                          <a:spcPts val="0"/>
                        </a:spcBef>
                        <a:spcAft>
                          <a:spcPts val="0"/>
                        </a:spcAft>
                        <a:buNone/>
                      </a:pPr>
                      <a:r>
                        <a:rPr b="1" lang="es-EC" sz="1100">
                          <a:highlight>
                            <a:srgbClr val="FFFFFF"/>
                          </a:highlight>
                        </a:rPr>
                        <a:t>N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Nombre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comunidades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empresas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Difunde productos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1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highlight>
                            <a:srgbClr val="FFFFFF"/>
                          </a:highlight>
                        </a:rPr>
                        <a:t>Contacto Pyme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r>
              <a:tr h="459050">
                <a:tc>
                  <a:txBody>
                    <a:bodyPr/>
                    <a:lstStyle/>
                    <a:p>
                      <a:pPr indent="0" lvl="0" marL="63500" marR="63500" rtl="0" algn="l">
                        <a:lnSpc>
                          <a:spcPct val="115000"/>
                        </a:lnSpc>
                        <a:spcBef>
                          <a:spcPts val="0"/>
                        </a:spcBef>
                        <a:spcAft>
                          <a:spcPts val="0"/>
                        </a:spcAft>
                        <a:buNone/>
                      </a:pPr>
                      <a:r>
                        <a:rPr b="1" lang="es-EC" sz="1100">
                          <a:highlight>
                            <a:srgbClr val="FFFFFF"/>
                          </a:highlight>
                        </a:rPr>
                        <a:t>2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Secretaría de Hacienda y Crédito Público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3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Asociación Mexicana de Franquicias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4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ASHOKA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5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GLOBAL SHAPERS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6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POSIBLE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r>
              <a:tr h="595950">
                <a:tc>
                  <a:txBody>
                    <a:bodyPr/>
                    <a:lstStyle/>
                    <a:p>
                      <a:pPr indent="0" lvl="0" marL="63500" marR="63500" rtl="0" algn="l">
                        <a:lnSpc>
                          <a:spcPct val="115000"/>
                        </a:lnSpc>
                        <a:spcBef>
                          <a:spcPts val="0"/>
                        </a:spcBef>
                        <a:spcAft>
                          <a:spcPts val="0"/>
                        </a:spcAft>
                        <a:buNone/>
                      </a:pPr>
                      <a:r>
                        <a:rPr b="1" lang="es-EC" sz="1100">
                          <a:highlight>
                            <a:srgbClr val="FFFFFF"/>
                          </a:highlight>
                        </a:rPr>
                        <a:t>7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Asociación de emprendedores de México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449400">
                <a:tc>
                  <a:txBody>
                    <a:bodyPr/>
                    <a:lstStyle/>
                    <a:p>
                      <a:pPr indent="0" lvl="0" marL="63500" marR="63500" rtl="0" algn="l">
                        <a:lnSpc>
                          <a:spcPct val="115000"/>
                        </a:lnSpc>
                        <a:spcBef>
                          <a:spcPts val="0"/>
                        </a:spcBef>
                        <a:spcAft>
                          <a:spcPts val="0"/>
                        </a:spcAft>
                        <a:buNone/>
                      </a:pPr>
                      <a:r>
                        <a:rPr b="1" lang="es-EC" sz="1100">
                          <a:highlight>
                            <a:srgbClr val="FFFFFF"/>
                          </a:highlight>
                        </a:rPr>
                        <a:t>8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Falling walls lab – México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742500">
                <a:tc>
                  <a:txBody>
                    <a:bodyPr/>
                    <a:lstStyle/>
                    <a:p>
                      <a:pPr indent="0" lvl="0" marL="63500" marR="63500" rtl="0" algn="l">
                        <a:lnSpc>
                          <a:spcPct val="115000"/>
                        </a:lnSpc>
                        <a:spcBef>
                          <a:spcPts val="0"/>
                        </a:spcBef>
                        <a:spcAft>
                          <a:spcPts val="0"/>
                        </a:spcAft>
                        <a:buNone/>
                      </a:pPr>
                      <a:r>
                        <a:rPr b="1" lang="es-EC" sz="1100">
                          <a:highlight>
                            <a:srgbClr val="FFFFFF"/>
                          </a:highlight>
                        </a:rPr>
                        <a:t>9 </a:t>
                      </a:r>
                      <a:endParaRPr b="1"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highlight>
                            <a:srgbClr val="FFFFFF"/>
                          </a:highlight>
                        </a:rPr>
                        <a:t>Centro nacional de apoyo a la pequeña y mediana empresa (cenapyme)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ee99d6a624_0_6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graphicFrame>
        <p:nvGraphicFramePr>
          <p:cNvPr id="254" name="Google Shape;254;gee99d6a624_0_66"/>
          <p:cNvGraphicFramePr/>
          <p:nvPr/>
        </p:nvGraphicFramePr>
        <p:xfrm>
          <a:off x="228588" y="1050163"/>
          <a:ext cx="3000000" cy="3000000"/>
        </p:xfrm>
        <a:graphic>
          <a:graphicData uri="http://schemas.openxmlformats.org/drawingml/2006/table">
            <a:tbl>
              <a:tblPr>
                <a:solidFill>
                  <a:srgbClr val="FFFFFF"/>
                </a:solidFill>
                <a:tableStyleId>{E680C70B-5D18-457F-A4BE-7B9B9551B126}</a:tableStyleId>
              </a:tblPr>
              <a:tblGrid>
                <a:gridCol w="646675"/>
                <a:gridCol w="4340325"/>
                <a:gridCol w="1435275"/>
                <a:gridCol w="1105725"/>
                <a:gridCol w="1254850"/>
              </a:tblGrid>
              <a:tr h="526175">
                <a:tc>
                  <a:txBody>
                    <a:bodyPr/>
                    <a:lstStyle/>
                    <a:p>
                      <a:pPr indent="0" lvl="0" marL="63500" marR="63500" rtl="0" algn="ctr">
                        <a:lnSpc>
                          <a:spcPct val="115000"/>
                        </a:lnSpc>
                        <a:spcBef>
                          <a:spcPts val="0"/>
                        </a:spcBef>
                        <a:spcAft>
                          <a:spcPts val="0"/>
                        </a:spcAft>
                        <a:buNone/>
                      </a:pPr>
                      <a:r>
                        <a:rPr b="1" lang="es-EC" sz="1100">
                          <a:highlight>
                            <a:srgbClr val="FFFFFF"/>
                          </a:highlight>
                        </a:rPr>
                        <a:t>N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sz="1100">
                          <a:highlight>
                            <a:srgbClr val="FFFFFF"/>
                          </a:highlight>
                        </a:rPr>
                        <a:t>Nombre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comunidades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empresas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Difunde productos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1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highlight>
                            <a:srgbClr val="FFFFFF"/>
                          </a:highlight>
                        </a:rPr>
                        <a:t>ASEA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2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Buenos Aires Emprende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3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C. M. D Ministerio de Desarrollo Económico del Gobierno CBA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4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IncuBA y Baitec del Gobierno de la Ciudad de Buenos Aires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5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YABT TIC Américas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6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Endeavor Argentina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7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NXTP Labs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8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Bairexport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9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Emprear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10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INICIA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11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Cátedra de EmprendING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48400">
                <a:tc>
                  <a:txBody>
                    <a:bodyPr/>
                    <a:lstStyle/>
                    <a:p>
                      <a:pPr indent="0" lvl="0" marL="63500" marR="63500" rtl="0" algn="ctr">
                        <a:lnSpc>
                          <a:spcPct val="115000"/>
                        </a:lnSpc>
                        <a:spcBef>
                          <a:spcPts val="0"/>
                        </a:spcBef>
                        <a:spcAft>
                          <a:spcPts val="0"/>
                        </a:spcAft>
                        <a:buNone/>
                      </a:pPr>
                      <a:r>
                        <a:rPr b="1" lang="es-EC" sz="1100">
                          <a:highlight>
                            <a:srgbClr val="FFFFFF"/>
                          </a:highlight>
                        </a:rPr>
                        <a:t>12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Centro Entrepreneurship IAE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526175">
                <a:tc>
                  <a:txBody>
                    <a:bodyPr/>
                    <a:lstStyle/>
                    <a:p>
                      <a:pPr indent="0" lvl="0" marL="63500" marR="63500" rtl="0" algn="ctr">
                        <a:lnSpc>
                          <a:spcPct val="115000"/>
                        </a:lnSpc>
                        <a:spcBef>
                          <a:spcPts val="0"/>
                        </a:spcBef>
                        <a:spcAft>
                          <a:spcPts val="0"/>
                        </a:spcAft>
                        <a:buNone/>
                      </a:pPr>
                      <a:r>
                        <a:rPr b="1" lang="es-EC" sz="1100">
                          <a:highlight>
                            <a:srgbClr val="FFFFFF"/>
                          </a:highlight>
                        </a:rPr>
                        <a:t>13 </a:t>
                      </a:r>
                      <a:endParaRPr b="1"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highlight>
                            <a:srgbClr val="FFFFFF"/>
                          </a:highlight>
                        </a:rPr>
                        <a:t>Centro de Desarrollo para Emprendedores y Exportadores de la Universidad de Palermo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r>
            </a:tbl>
          </a:graphicData>
        </a:graphic>
      </p:graphicFrame>
      <p:sp>
        <p:nvSpPr>
          <p:cNvPr id="255" name="Google Shape;255;gee99d6a624_0_66"/>
          <p:cNvSpPr/>
          <p:nvPr/>
        </p:nvSpPr>
        <p:spPr>
          <a:xfrm>
            <a:off x="50" y="76850"/>
            <a:ext cx="8686800" cy="6660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rgbClr val="000000"/>
              </a:buClr>
              <a:buSzPts val="3200"/>
              <a:buFont typeface="Arial"/>
              <a:buNone/>
            </a:pPr>
            <a:r>
              <a:rPr b="1" lang="es-EC" sz="2600"/>
              <a:t>Argentina</a:t>
            </a:r>
            <a:endParaRPr b="1" sz="3800">
              <a:solidFill>
                <a:schemeClr val="accent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ecb6a19dcb_2_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62" name="Google Shape;262;gecb6a19dcb_2_16"/>
          <p:cNvSpPr/>
          <p:nvPr/>
        </p:nvSpPr>
        <p:spPr>
          <a:xfrm>
            <a:off x="50" y="76850"/>
            <a:ext cx="8686800" cy="6660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rgbClr val="000000"/>
              </a:buClr>
              <a:buSzPts val="3200"/>
              <a:buFont typeface="Arial"/>
              <a:buNone/>
            </a:pPr>
            <a:r>
              <a:rPr b="1" lang="es-EC" sz="2600"/>
              <a:t>España</a:t>
            </a:r>
            <a:endParaRPr b="1" sz="3800">
              <a:solidFill>
                <a:schemeClr val="accent4"/>
              </a:solidFill>
            </a:endParaRPr>
          </a:p>
        </p:txBody>
      </p:sp>
      <p:graphicFrame>
        <p:nvGraphicFramePr>
          <p:cNvPr id="263" name="Google Shape;263;gecb6a19dcb_2_16"/>
          <p:cNvGraphicFramePr/>
          <p:nvPr/>
        </p:nvGraphicFramePr>
        <p:xfrm>
          <a:off x="449550" y="978425"/>
          <a:ext cx="3000000" cy="3000000"/>
        </p:xfrm>
        <a:graphic>
          <a:graphicData uri="http://schemas.openxmlformats.org/drawingml/2006/table">
            <a:tbl>
              <a:tblPr>
                <a:solidFill>
                  <a:srgbClr val="FFFFFF"/>
                </a:solidFill>
                <a:tableStyleId>{E680C70B-5D18-457F-A4BE-7B9B9551B126}</a:tableStyleId>
              </a:tblPr>
              <a:tblGrid>
                <a:gridCol w="698725"/>
                <a:gridCol w="2096175"/>
                <a:gridCol w="2096175"/>
                <a:gridCol w="1641975"/>
                <a:gridCol w="1711850"/>
              </a:tblGrid>
              <a:tr h="524500">
                <a:tc>
                  <a:txBody>
                    <a:bodyPr/>
                    <a:lstStyle/>
                    <a:p>
                      <a:pPr indent="0" lvl="0" marL="63500" marR="63500" rtl="0" algn="ctr">
                        <a:lnSpc>
                          <a:spcPct val="115000"/>
                        </a:lnSpc>
                        <a:spcBef>
                          <a:spcPts val="0"/>
                        </a:spcBef>
                        <a:spcAft>
                          <a:spcPts val="0"/>
                        </a:spcAft>
                        <a:buNone/>
                      </a:pPr>
                      <a:r>
                        <a:rPr b="1" lang="es-EC" sz="1100">
                          <a:highlight>
                            <a:srgbClr val="FFFFFF"/>
                          </a:highlight>
                        </a:rPr>
                        <a:t>N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sz="1100">
                          <a:highlight>
                            <a:srgbClr val="FFFFFF"/>
                          </a:highlight>
                        </a:rPr>
                        <a:t>Nombre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comunidades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Crea empresas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b="1" lang="es-EC" sz="1100">
                          <a:highlight>
                            <a:srgbClr val="FFFFFF"/>
                          </a:highlight>
                        </a:rPr>
                        <a:t>Difunde productos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1 </a:t>
                      </a:r>
                      <a:endParaRPr b="1"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sz="1100">
                          <a:highlight>
                            <a:srgbClr val="FFFFFF"/>
                          </a:highlight>
                        </a:rPr>
                        <a:t>Grupo Intercom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T cap="flat" cmpd="sng" w="9525">
                      <a:solidFill>
                        <a:srgbClr val="000000"/>
                      </a:solidFill>
                      <a:prstDash val="solid"/>
                      <a:round/>
                      <a:headEnd len="sm" w="sm" type="none"/>
                      <a:tailEnd len="sm" w="sm" type="none"/>
                    </a:lnT>
                  </a:tcPr>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2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Yuzz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3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Lanzadera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4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Dad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5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Conector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6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Cloud incubator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513800">
                <a:tc>
                  <a:txBody>
                    <a:bodyPr/>
                    <a:lstStyle/>
                    <a:p>
                      <a:pPr indent="0" lvl="0" marL="63500" marR="63500" rtl="0" algn="ctr">
                        <a:lnSpc>
                          <a:spcPct val="115000"/>
                        </a:lnSpc>
                        <a:spcBef>
                          <a:spcPts val="0"/>
                        </a:spcBef>
                        <a:spcAft>
                          <a:spcPts val="0"/>
                        </a:spcAft>
                        <a:buNone/>
                      </a:pPr>
                      <a:r>
                        <a:rPr b="1" lang="es-EC" sz="1100">
                          <a:highlight>
                            <a:srgbClr val="FFFFFF"/>
                          </a:highlight>
                        </a:rPr>
                        <a:t>7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Impact Hub Madrid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8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Everis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9 </a:t>
                      </a:r>
                      <a:endParaRPr b="1" sz="1100">
                        <a:highlight>
                          <a:srgbClr val="FFFFFF"/>
                        </a:highlight>
                      </a:endParaRPr>
                    </a:p>
                  </a:txBody>
                  <a:tcPr marT="91425" marB="91425" marR="91425" marL="91425"/>
                </a:tc>
                <a:tc>
                  <a:txBody>
                    <a:bodyPr/>
                    <a:lstStyle/>
                    <a:p>
                      <a:pPr indent="0" lvl="0" marL="63500" marR="63500" rtl="0" algn="l">
                        <a:lnSpc>
                          <a:spcPct val="115000"/>
                        </a:lnSpc>
                        <a:spcBef>
                          <a:spcPts val="0"/>
                        </a:spcBef>
                        <a:spcAft>
                          <a:spcPts val="0"/>
                        </a:spcAft>
                        <a:buNone/>
                      </a:pPr>
                      <a:r>
                        <a:rPr lang="es-EC" sz="1100">
                          <a:highlight>
                            <a:srgbClr val="FFFFFF"/>
                          </a:highlight>
                        </a:rPr>
                        <a:t>Sonareventures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tc>
              </a:tr>
              <a:tr h="398150">
                <a:tc>
                  <a:txBody>
                    <a:bodyPr/>
                    <a:lstStyle/>
                    <a:p>
                      <a:pPr indent="0" lvl="0" marL="63500" marR="63500" rtl="0" algn="ctr">
                        <a:lnSpc>
                          <a:spcPct val="115000"/>
                        </a:lnSpc>
                        <a:spcBef>
                          <a:spcPts val="0"/>
                        </a:spcBef>
                        <a:spcAft>
                          <a:spcPts val="0"/>
                        </a:spcAft>
                        <a:buNone/>
                      </a:pPr>
                      <a:r>
                        <a:rPr b="1" lang="es-EC" sz="1100">
                          <a:highlight>
                            <a:srgbClr val="FFFFFF"/>
                          </a:highlight>
                        </a:rPr>
                        <a:t>10 </a:t>
                      </a:r>
                      <a:endParaRPr b="1"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sz="1100">
                          <a:highlight>
                            <a:srgbClr val="FFFFFF"/>
                          </a:highlight>
                        </a:rPr>
                        <a:t>Topseedslab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No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s-EC" sz="1100">
                          <a:highlight>
                            <a:srgbClr val="FFFFFF"/>
                          </a:highlight>
                        </a:rPr>
                        <a:t>Si </a:t>
                      </a:r>
                      <a:endParaRPr sz="1100">
                        <a:highlight>
                          <a:srgbClr val="FFFFFF"/>
                        </a:highlight>
                      </a:endParaRPr>
                    </a:p>
                  </a:txBody>
                  <a:tcPr marT="91425" marB="91425" marR="91425" marL="91425">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70" name="Google Shape;270;p14"/>
          <p:cNvSpPr/>
          <p:nvPr/>
        </p:nvSpPr>
        <p:spPr>
          <a:xfrm>
            <a:off x="0" y="711850"/>
            <a:ext cx="9144000" cy="5250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Elección de CMS</a:t>
            </a:r>
            <a:endParaRPr b="1" i="0" sz="2600" u="none" cap="none" strike="noStrike">
              <a:solidFill>
                <a:schemeClr val="accent4"/>
              </a:solidFill>
              <a:latin typeface="Arial"/>
              <a:ea typeface="Arial"/>
              <a:cs typeface="Arial"/>
              <a:sym typeface="Arial"/>
            </a:endParaRPr>
          </a:p>
        </p:txBody>
      </p:sp>
      <p:graphicFrame>
        <p:nvGraphicFramePr>
          <p:cNvPr id="271" name="Google Shape;271;p14"/>
          <p:cNvGraphicFramePr/>
          <p:nvPr/>
        </p:nvGraphicFramePr>
        <p:xfrm>
          <a:off x="631075" y="1544800"/>
          <a:ext cx="3000000" cy="3000000"/>
        </p:xfrm>
        <a:graphic>
          <a:graphicData uri="http://schemas.openxmlformats.org/drawingml/2006/table">
            <a:tbl>
              <a:tblPr>
                <a:noFill/>
                <a:tableStyleId>{E680C70B-5D18-457F-A4BE-7B9B9551B126}</a:tableStyleId>
              </a:tblPr>
              <a:tblGrid>
                <a:gridCol w="1497950"/>
                <a:gridCol w="1049975"/>
                <a:gridCol w="658000"/>
                <a:gridCol w="783975"/>
                <a:gridCol w="658000"/>
                <a:gridCol w="1175975"/>
                <a:gridCol w="2057950"/>
              </a:tblGrid>
              <a:tr h="673975">
                <a:tc>
                  <a:txBody>
                    <a:bodyPr/>
                    <a:lstStyle/>
                    <a:p>
                      <a:pPr indent="0" lvl="0" marL="63500" marR="63500" rtl="0" algn="l">
                        <a:lnSpc>
                          <a:spcPct val="115000"/>
                        </a:lnSpc>
                        <a:spcBef>
                          <a:spcPts val="0"/>
                        </a:spcBef>
                        <a:spcAft>
                          <a:spcPts val="0"/>
                        </a:spcAft>
                        <a:buNone/>
                      </a:pPr>
                      <a:r>
                        <a:rPr b="1" lang="es-EC"/>
                        <a:t>Nombre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Licencia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RSS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Foro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Blog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Mensajería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s-EC"/>
                        <a:t>Calendario eventos </a:t>
                      </a:r>
                      <a:endParaRPr b="1"/>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7850">
                <a:tc>
                  <a:txBody>
                    <a:bodyPr/>
                    <a:lstStyle/>
                    <a:p>
                      <a:pPr indent="0" lvl="0" marL="63500" marR="63500" rtl="0" algn="l">
                        <a:lnSpc>
                          <a:spcPct val="115000"/>
                        </a:lnSpc>
                        <a:spcBef>
                          <a:spcPts val="0"/>
                        </a:spcBef>
                        <a:spcAft>
                          <a:spcPts val="0"/>
                        </a:spcAft>
                        <a:buNone/>
                      </a:pPr>
                      <a:r>
                        <a:rPr b="1" lang="es-EC"/>
                        <a:t>Dolphin </a:t>
                      </a:r>
                      <a:endParaRPr b="1"/>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GPL </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T cap="flat" cmpd="sng" w="9525">
                      <a:solidFill>
                        <a:srgbClr val="000000"/>
                      </a:solidFill>
                      <a:prstDash val="solid"/>
                      <a:round/>
                      <a:headEnd len="sm" w="sm" type="none"/>
                      <a:tailEnd len="sm" w="sm" type="none"/>
                    </a:lnT>
                  </a:tcPr>
                </a:tc>
              </a:tr>
              <a:tr h="673975">
                <a:tc>
                  <a:txBody>
                    <a:bodyPr/>
                    <a:lstStyle/>
                    <a:p>
                      <a:pPr indent="0" lvl="0" marL="63500" marR="63500" rtl="0" algn="l">
                        <a:lnSpc>
                          <a:spcPct val="115000"/>
                        </a:lnSpc>
                        <a:spcBef>
                          <a:spcPts val="0"/>
                        </a:spcBef>
                        <a:spcAft>
                          <a:spcPts val="0"/>
                        </a:spcAft>
                        <a:buNone/>
                      </a:pPr>
                      <a:r>
                        <a:rPr b="1" lang="es-EC"/>
                        <a:t>BuddyPress (WordPress) </a:t>
                      </a:r>
                      <a:endParaRPr b="1"/>
                    </a:p>
                  </a:txBody>
                  <a:tcPr marT="91425" marB="91425" marR="91425" marL="91425"/>
                </a:tc>
                <a:tc>
                  <a:txBody>
                    <a:bodyPr/>
                    <a:lstStyle/>
                    <a:p>
                      <a:pPr indent="0" lvl="0" marL="63500" marR="63500" rtl="0" algn="l">
                        <a:lnSpc>
                          <a:spcPct val="115000"/>
                        </a:lnSpc>
                        <a:spcBef>
                          <a:spcPts val="0"/>
                        </a:spcBef>
                        <a:spcAft>
                          <a:spcPts val="0"/>
                        </a:spcAft>
                        <a:buNone/>
                      </a:pPr>
                      <a:r>
                        <a:rPr lang="es-EC"/>
                        <a:t>GPL 2.0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vía plugin </a:t>
                      </a:r>
                      <a:endParaRPr/>
                    </a:p>
                  </a:txBody>
                  <a:tcPr marT="91425" marB="91425" marR="91425" marL="91425"/>
                </a:tc>
              </a:tr>
              <a:tr h="565675">
                <a:tc>
                  <a:txBody>
                    <a:bodyPr/>
                    <a:lstStyle/>
                    <a:p>
                      <a:pPr indent="0" lvl="0" marL="63500" marR="63500" rtl="0" algn="l">
                        <a:lnSpc>
                          <a:spcPct val="115000"/>
                        </a:lnSpc>
                        <a:spcBef>
                          <a:spcPts val="0"/>
                        </a:spcBef>
                        <a:spcAft>
                          <a:spcPts val="0"/>
                        </a:spcAft>
                        <a:buNone/>
                      </a:pPr>
                      <a:r>
                        <a:rPr b="1" lang="es-EC"/>
                        <a:t>Jommla  </a:t>
                      </a:r>
                      <a:endParaRPr b="1"/>
                    </a:p>
                  </a:txBody>
                  <a:tcPr marT="91425" marB="91425" marR="91425" marL="91425"/>
                </a:tc>
                <a:tc>
                  <a:txBody>
                    <a:bodyPr/>
                    <a:lstStyle/>
                    <a:p>
                      <a:pPr indent="0" lvl="0" marL="63500" marR="63500" rtl="0" algn="l">
                        <a:lnSpc>
                          <a:spcPct val="115000"/>
                        </a:lnSpc>
                        <a:spcBef>
                          <a:spcPts val="0"/>
                        </a:spcBef>
                        <a:spcAft>
                          <a:spcPts val="0"/>
                        </a:spcAft>
                        <a:buNone/>
                      </a:pPr>
                      <a:r>
                        <a:rPr lang="es-EC"/>
                        <a:t>GPL 2.0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vía plugin </a:t>
                      </a:r>
                      <a:endParaRPr/>
                    </a:p>
                  </a:txBody>
                  <a:tcPr marT="91425" marB="91425" marR="91425" marL="91425"/>
                </a:tc>
              </a:tr>
              <a:tr h="484875">
                <a:tc>
                  <a:txBody>
                    <a:bodyPr/>
                    <a:lstStyle/>
                    <a:p>
                      <a:pPr indent="0" lvl="0" marL="63500" marR="63500" rtl="0" algn="l">
                        <a:lnSpc>
                          <a:spcPct val="115000"/>
                        </a:lnSpc>
                        <a:spcBef>
                          <a:spcPts val="0"/>
                        </a:spcBef>
                        <a:spcAft>
                          <a:spcPts val="0"/>
                        </a:spcAft>
                        <a:buNone/>
                      </a:pPr>
                      <a:r>
                        <a:rPr b="1" lang="es-EC"/>
                        <a:t>Drupal </a:t>
                      </a:r>
                      <a:endParaRPr b="1"/>
                    </a:p>
                  </a:txBody>
                  <a:tcPr marT="91425" marB="91425" marR="91425" marL="91425"/>
                </a:tc>
                <a:tc>
                  <a:txBody>
                    <a:bodyPr/>
                    <a:lstStyle/>
                    <a:p>
                      <a:pPr indent="0" lvl="0" marL="63500" marR="63500" rtl="0" algn="l">
                        <a:lnSpc>
                          <a:spcPct val="115000"/>
                        </a:lnSpc>
                        <a:spcBef>
                          <a:spcPts val="0"/>
                        </a:spcBef>
                        <a:spcAft>
                          <a:spcPts val="0"/>
                        </a:spcAft>
                        <a:buNone/>
                      </a:pPr>
                      <a:r>
                        <a:rPr lang="es-EC"/>
                        <a:t>GPL 2.0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Module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Module </a:t>
                      </a:r>
                      <a:endParaRPr/>
                    </a:p>
                  </a:txBody>
                  <a:tcPr marT="91425" marB="91425" marR="91425" marL="91425"/>
                </a:tc>
              </a:tr>
              <a:tr h="464675">
                <a:tc>
                  <a:txBody>
                    <a:bodyPr/>
                    <a:lstStyle/>
                    <a:p>
                      <a:pPr indent="0" lvl="0" marL="63500" marR="63500" rtl="0" algn="l">
                        <a:lnSpc>
                          <a:spcPct val="115000"/>
                        </a:lnSpc>
                        <a:spcBef>
                          <a:spcPts val="0"/>
                        </a:spcBef>
                        <a:spcAft>
                          <a:spcPts val="0"/>
                        </a:spcAft>
                        <a:buNone/>
                      </a:pPr>
                      <a:r>
                        <a:rPr b="1" lang="es-EC"/>
                        <a:t>TYPO3 </a:t>
                      </a:r>
                      <a:endParaRPr b="1"/>
                    </a:p>
                  </a:txBody>
                  <a:tcPr marT="91425" marB="91425" marR="91425" marL="91425"/>
                </a:tc>
                <a:tc>
                  <a:txBody>
                    <a:bodyPr/>
                    <a:lstStyle/>
                    <a:p>
                      <a:pPr indent="0" lvl="0" marL="63500" marR="63500" rtl="0" algn="l">
                        <a:lnSpc>
                          <a:spcPct val="115000"/>
                        </a:lnSpc>
                        <a:spcBef>
                          <a:spcPts val="0"/>
                        </a:spcBef>
                        <a:spcAft>
                          <a:spcPts val="0"/>
                        </a:spcAft>
                        <a:buNone/>
                      </a:pPr>
                      <a:r>
                        <a:rPr lang="es-EC"/>
                        <a:t>GPL 3.0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vía extensión </a:t>
                      </a:r>
                      <a:endParaRPr/>
                    </a:p>
                  </a:txBody>
                  <a:tcPr marT="91425" marB="91425" marR="91425" marL="91425"/>
                </a:tc>
              </a:tr>
              <a:tr h="474775">
                <a:tc>
                  <a:txBody>
                    <a:bodyPr/>
                    <a:lstStyle/>
                    <a:p>
                      <a:pPr indent="0" lvl="0" marL="63500" marR="63500" rtl="0" algn="l">
                        <a:lnSpc>
                          <a:spcPct val="115000"/>
                        </a:lnSpc>
                        <a:spcBef>
                          <a:spcPts val="0"/>
                        </a:spcBef>
                        <a:spcAft>
                          <a:spcPts val="0"/>
                        </a:spcAft>
                        <a:buNone/>
                      </a:pPr>
                      <a:r>
                        <a:rPr b="1" lang="es-EC"/>
                        <a:t>CONTAO </a:t>
                      </a:r>
                      <a:endParaRPr b="1"/>
                    </a:p>
                  </a:txBody>
                  <a:tcPr marT="91425" marB="91425" marR="91425" marL="91425"/>
                </a:tc>
                <a:tc>
                  <a:txBody>
                    <a:bodyPr/>
                    <a:lstStyle/>
                    <a:p>
                      <a:pPr indent="0" lvl="0" marL="63500" marR="63500" rtl="0" algn="l">
                        <a:lnSpc>
                          <a:spcPct val="115000"/>
                        </a:lnSpc>
                        <a:spcBef>
                          <a:spcPts val="0"/>
                        </a:spcBef>
                        <a:spcAft>
                          <a:spcPts val="0"/>
                        </a:spcAft>
                        <a:buNone/>
                      </a:pPr>
                      <a:r>
                        <a:rPr lang="es-EC"/>
                        <a:t>GPL 3.0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tc>
                <a:tc>
                  <a:txBody>
                    <a:bodyPr/>
                    <a:lstStyle/>
                    <a:p>
                      <a:pPr indent="0" lvl="0" marL="63500" marR="63500" rtl="0" algn="l">
                        <a:lnSpc>
                          <a:spcPct val="115000"/>
                        </a:lnSpc>
                        <a:spcBef>
                          <a:spcPts val="0"/>
                        </a:spcBef>
                        <a:spcAft>
                          <a:spcPts val="0"/>
                        </a:spcAft>
                        <a:buNone/>
                      </a:pPr>
                      <a:r>
                        <a:rPr lang="es-EC"/>
                        <a:t>Si, vía plugin </a:t>
                      </a:r>
                      <a:endParaRPr/>
                    </a:p>
                  </a:txBody>
                  <a:tcPr marT="91425" marB="91425" marR="91425" marL="91425"/>
                </a:tc>
              </a:tr>
              <a:tr h="427850">
                <a:tc>
                  <a:txBody>
                    <a:bodyPr/>
                    <a:lstStyle/>
                    <a:p>
                      <a:pPr indent="0" lvl="0" marL="63500" marR="63500" rtl="0" algn="l">
                        <a:lnSpc>
                          <a:spcPct val="115000"/>
                        </a:lnSpc>
                        <a:spcBef>
                          <a:spcPts val="0"/>
                        </a:spcBef>
                        <a:spcAft>
                          <a:spcPts val="0"/>
                        </a:spcAft>
                        <a:buNone/>
                      </a:pPr>
                      <a:r>
                        <a:rPr b="1" lang="es-EC"/>
                        <a:t>Neos CMS  </a:t>
                      </a:r>
                      <a:endParaRPr b="1"/>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GPL 3.0 </a:t>
                      </a:r>
                      <a:endParaRPr/>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si </a:t>
                      </a:r>
                      <a:endParaRPr/>
                    </a:p>
                  </a:txBody>
                  <a:tcPr marT="91425" marB="91425" marR="91425" marL="91425">
                    <a:lnB cap="flat" cmpd="sng" w="9525">
                      <a:solidFill>
                        <a:srgbClr val="7F7F7F"/>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s-EC"/>
                        <a:t>Si, vía plugin  </a:t>
                      </a:r>
                      <a:endParaRPr/>
                    </a:p>
                  </a:txBody>
                  <a:tcPr marT="91425" marB="91425" marR="91425" marL="91425">
                    <a:lnB cap="flat" cmpd="sng" w="9525">
                      <a:solidFill>
                        <a:srgbClr val="7F7F7F"/>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ecb6a19dcb_0_9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78" name="Google Shape;278;gecb6a19dcb_0_90"/>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priorizada de servicios digitales</a:t>
            </a:r>
            <a:endParaRPr b="1" i="0" sz="2600" u="none" cap="none" strike="noStrike">
              <a:solidFill>
                <a:schemeClr val="accent4"/>
              </a:solidFill>
              <a:latin typeface="Arial"/>
              <a:ea typeface="Arial"/>
              <a:cs typeface="Arial"/>
              <a:sym typeface="Arial"/>
            </a:endParaRPr>
          </a:p>
        </p:txBody>
      </p:sp>
      <p:pic>
        <p:nvPicPr>
          <p:cNvPr id="279" name="Google Shape;279;gecb6a19dcb_0_90"/>
          <p:cNvPicPr preferRelativeResize="0"/>
          <p:nvPr/>
        </p:nvPicPr>
        <p:blipFill>
          <a:blip r:embed="rId3">
            <a:alphaModFix/>
          </a:blip>
          <a:stretch>
            <a:fillRect/>
          </a:stretch>
        </p:blipFill>
        <p:spPr>
          <a:xfrm>
            <a:off x="1232400" y="1600200"/>
            <a:ext cx="6759599" cy="3879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ecb6a19dcb_0_6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86" name="Google Shape;286;gecb6a19dcb_0_65"/>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priorizada de servicios digitales</a:t>
            </a:r>
            <a:endParaRPr b="1" i="0" sz="2600" u="none" cap="none" strike="noStrike">
              <a:solidFill>
                <a:schemeClr val="accent4"/>
              </a:solidFill>
              <a:latin typeface="Arial"/>
              <a:ea typeface="Arial"/>
              <a:cs typeface="Arial"/>
              <a:sym typeface="Arial"/>
            </a:endParaRPr>
          </a:p>
        </p:txBody>
      </p:sp>
      <p:pic>
        <p:nvPicPr>
          <p:cNvPr id="287" name="Google Shape;287;gecb6a19dcb_0_65"/>
          <p:cNvPicPr preferRelativeResize="0"/>
          <p:nvPr/>
        </p:nvPicPr>
        <p:blipFill>
          <a:blip r:embed="rId3">
            <a:alphaModFix/>
          </a:blip>
          <a:stretch>
            <a:fillRect/>
          </a:stretch>
        </p:blipFill>
        <p:spPr>
          <a:xfrm>
            <a:off x="921288" y="1978425"/>
            <a:ext cx="7301424" cy="1734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ecb6a19dcb_0_5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294" name="Google Shape;294;gecb6a19dcb_0_55"/>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priorizada de servicios digitales</a:t>
            </a:r>
            <a:endParaRPr b="1" i="0" sz="2600" u="none" cap="none" strike="noStrike">
              <a:solidFill>
                <a:schemeClr val="accent4"/>
              </a:solidFill>
              <a:latin typeface="Arial"/>
              <a:ea typeface="Arial"/>
              <a:cs typeface="Arial"/>
              <a:sym typeface="Arial"/>
            </a:endParaRPr>
          </a:p>
        </p:txBody>
      </p:sp>
      <p:pic>
        <p:nvPicPr>
          <p:cNvPr id="295" name="Google Shape;295;gecb6a19dcb_0_55"/>
          <p:cNvPicPr preferRelativeResize="0"/>
          <p:nvPr/>
        </p:nvPicPr>
        <p:blipFill>
          <a:blip r:embed="rId3">
            <a:alphaModFix/>
          </a:blip>
          <a:stretch>
            <a:fillRect/>
          </a:stretch>
        </p:blipFill>
        <p:spPr>
          <a:xfrm>
            <a:off x="861000" y="1680225"/>
            <a:ext cx="7191600" cy="4104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ecb6a19dcb_0_7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02" name="Google Shape;302;gecb6a19dcb_0_74"/>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priorizada de servicios digitales</a:t>
            </a:r>
            <a:endParaRPr b="1" i="0" sz="2600" u="none" cap="none" strike="noStrike">
              <a:solidFill>
                <a:schemeClr val="accent4"/>
              </a:solidFill>
              <a:latin typeface="Arial"/>
              <a:ea typeface="Arial"/>
              <a:cs typeface="Arial"/>
              <a:sym typeface="Arial"/>
            </a:endParaRPr>
          </a:p>
        </p:txBody>
      </p:sp>
      <p:pic>
        <p:nvPicPr>
          <p:cNvPr id="303" name="Google Shape;303;gecb6a19dcb_0_74"/>
          <p:cNvPicPr preferRelativeResize="0"/>
          <p:nvPr/>
        </p:nvPicPr>
        <p:blipFill>
          <a:blip r:embed="rId3">
            <a:alphaModFix/>
          </a:blip>
          <a:stretch>
            <a:fillRect/>
          </a:stretch>
        </p:blipFill>
        <p:spPr>
          <a:xfrm>
            <a:off x="685200" y="1389113"/>
            <a:ext cx="7564126" cy="4079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ecb6a19dcb_0_8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10" name="Google Shape;310;gecb6a19dcb_0_82"/>
          <p:cNvSpPr/>
          <p:nvPr/>
        </p:nvSpPr>
        <p:spPr>
          <a:xfrm>
            <a:off x="0" y="729225"/>
            <a:ext cx="9144000" cy="5250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lang="es-EC" sz="2600">
                <a:solidFill>
                  <a:schemeClr val="accent4"/>
                </a:solidFill>
              </a:rPr>
              <a:t>Lista priorizada de servicios digitales</a:t>
            </a:r>
            <a:endParaRPr b="1" i="0" sz="2600" u="none" cap="none" strike="noStrike">
              <a:solidFill>
                <a:schemeClr val="accent4"/>
              </a:solidFill>
              <a:latin typeface="Arial"/>
              <a:ea typeface="Arial"/>
              <a:cs typeface="Arial"/>
              <a:sym typeface="Arial"/>
            </a:endParaRPr>
          </a:p>
        </p:txBody>
      </p:sp>
      <p:pic>
        <p:nvPicPr>
          <p:cNvPr id="311" name="Google Shape;311;gecb6a19dcb_0_82"/>
          <p:cNvPicPr preferRelativeResize="0"/>
          <p:nvPr/>
        </p:nvPicPr>
        <p:blipFill>
          <a:blip r:embed="rId3">
            <a:alphaModFix/>
          </a:blip>
          <a:stretch>
            <a:fillRect/>
          </a:stretch>
        </p:blipFill>
        <p:spPr>
          <a:xfrm>
            <a:off x="598800" y="1651425"/>
            <a:ext cx="7543800" cy="2625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ee685ef8a0_0_4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18" name="Google Shape;318;gee685ef8a0_0_46"/>
          <p:cNvSpPr/>
          <p:nvPr/>
        </p:nvSpPr>
        <p:spPr>
          <a:xfrm>
            <a:off x="0" y="643550"/>
            <a:ext cx="9093000" cy="16320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Clr>
                <a:srgbClr val="000000"/>
              </a:buClr>
              <a:buSzPts val="3600"/>
              <a:buFont typeface="Arial"/>
              <a:buNone/>
            </a:pPr>
            <a:r>
              <a:rPr b="1" lang="es-EC" sz="2600">
                <a:solidFill>
                  <a:schemeClr val="accent4"/>
                </a:solidFill>
              </a:rPr>
              <a:t>IMPLEMENTACIÓN DE LA PLATAFORMA</a:t>
            </a:r>
            <a:endParaRPr b="1" i="0" sz="2600" u="none" cap="none" strike="noStrike">
              <a:solidFill>
                <a:schemeClr val="accent4"/>
              </a:solidFill>
              <a:latin typeface="Arial"/>
              <a:ea typeface="Arial"/>
              <a:cs typeface="Arial"/>
              <a:sym typeface="Arial"/>
            </a:endParaRPr>
          </a:p>
        </p:txBody>
      </p:sp>
      <p:sp>
        <p:nvSpPr>
          <p:cNvPr id="319" name="Google Shape;319;gee685ef8a0_0_46"/>
          <p:cNvSpPr txBox="1"/>
          <p:nvPr/>
        </p:nvSpPr>
        <p:spPr>
          <a:xfrm>
            <a:off x="500050" y="1224650"/>
            <a:ext cx="7592700" cy="1139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s-EC" sz="1600"/>
              <a:t>Prototipo</a:t>
            </a:r>
            <a:r>
              <a:rPr lang="es-EC" sz="1600"/>
              <a:t>: </a:t>
            </a:r>
            <a:r>
              <a:rPr lang="es-EC" sz="1600" u="sng">
                <a:solidFill>
                  <a:schemeClr val="hlink"/>
                </a:solidFill>
                <a:hlinkClick r:id="rId3"/>
              </a:rPr>
              <a:t>https://marvelapp.com/prototype/gi1cdha/screen/80812104</a:t>
            </a:r>
            <a:endParaRPr sz="1600"/>
          </a:p>
          <a:p>
            <a:pPr indent="0" lvl="0" marL="0" rtl="0" algn="l">
              <a:lnSpc>
                <a:spcPct val="150000"/>
              </a:lnSpc>
              <a:spcBef>
                <a:spcPts val="0"/>
              </a:spcBef>
              <a:spcAft>
                <a:spcPts val="0"/>
              </a:spcAft>
              <a:buNone/>
            </a:pPr>
            <a:r>
              <a:rPr b="1" lang="es-EC" sz="1600"/>
              <a:t>Sitio web</a:t>
            </a:r>
            <a:r>
              <a:rPr lang="es-EC" sz="1600"/>
              <a:t>: </a:t>
            </a:r>
            <a:r>
              <a:rPr lang="es-EC" sz="1600" u="sng">
                <a:solidFill>
                  <a:schemeClr val="hlink"/>
                </a:solidFill>
                <a:hlinkClick r:id="rId4"/>
              </a:rPr>
              <a:t>https://www.reliie.org/</a:t>
            </a:r>
            <a:endParaRPr sz="1600"/>
          </a:p>
          <a:p>
            <a:pPr indent="0" lvl="0" marL="0" rtl="0" algn="l">
              <a:spcBef>
                <a:spcPts val="0"/>
              </a:spcBef>
              <a:spcAft>
                <a:spcPts val="0"/>
              </a:spcAft>
              <a:buNone/>
            </a:pPr>
            <a:r>
              <a:t/>
            </a:r>
            <a:endParaRPr/>
          </a:p>
        </p:txBody>
      </p:sp>
      <p:pic>
        <p:nvPicPr>
          <p:cNvPr id="320" name="Google Shape;320;gee685ef8a0_0_46"/>
          <p:cNvPicPr preferRelativeResize="0"/>
          <p:nvPr/>
        </p:nvPicPr>
        <p:blipFill rotWithShape="1">
          <a:blip r:embed="rId5">
            <a:alphaModFix/>
          </a:blip>
          <a:srcRect b="1909" l="3144" r="3823" t="2120"/>
          <a:stretch/>
        </p:blipFill>
        <p:spPr>
          <a:xfrm>
            <a:off x="500050" y="2074700"/>
            <a:ext cx="8186799" cy="3828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76ad2484de_1_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89" name="Google Shape;89;g76ad2484de_1_0"/>
          <p:cNvSpPr/>
          <p:nvPr/>
        </p:nvSpPr>
        <p:spPr>
          <a:xfrm>
            <a:off x="0" y="711850"/>
            <a:ext cx="9144000" cy="5643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ANTECEDENTES</a:t>
            </a:r>
            <a:endParaRPr b="1" i="0" sz="2600" u="none" cap="none" strike="noStrike">
              <a:solidFill>
                <a:schemeClr val="accent4"/>
              </a:solidFill>
              <a:latin typeface="Arial"/>
              <a:ea typeface="Arial"/>
              <a:cs typeface="Arial"/>
              <a:sym typeface="Arial"/>
            </a:endParaRPr>
          </a:p>
        </p:txBody>
      </p:sp>
      <p:sp>
        <p:nvSpPr>
          <p:cNvPr id="90" name="Google Shape;90;g76ad2484de_1_0"/>
          <p:cNvSpPr txBox="1"/>
          <p:nvPr/>
        </p:nvSpPr>
        <p:spPr>
          <a:xfrm>
            <a:off x="451425" y="1464850"/>
            <a:ext cx="8055900" cy="2839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C" sz="1500">
                <a:solidFill>
                  <a:schemeClr val="dk1"/>
                </a:solidFill>
                <a:highlight>
                  <a:srgbClr val="FFFFFF"/>
                </a:highlight>
              </a:rPr>
              <a:t>El Hub Zona 4 busca vincular la oferta y demanda tecnológica de diversos sectores tanto académicos como sociales y públicos, brindando varias oportunidades para que los emprendedores transformen sus ideas en proyectos sostenibles y demandados. </a:t>
            </a:r>
            <a:endParaRPr sz="1500">
              <a:solidFill>
                <a:schemeClr val="dk1"/>
              </a:solidFill>
              <a:highlight>
                <a:srgbClr val="FFFFFF"/>
              </a:highlight>
            </a:endParaRPr>
          </a:p>
          <a:p>
            <a:pPr indent="457200" lvl="0" marL="0" rtl="0" algn="l">
              <a:lnSpc>
                <a:spcPct val="150000"/>
              </a:lnSpc>
              <a:spcBef>
                <a:spcPts val="0"/>
              </a:spcBef>
              <a:spcAft>
                <a:spcPts val="0"/>
              </a:spcAft>
              <a:buNone/>
            </a:pPr>
            <a:r>
              <a:rPr lang="es-EC" sz="1500">
                <a:solidFill>
                  <a:schemeClr val="dk1"/>
                </a:solidFill>
                <a:highlight>
                  <a:srgbClr val="FFFFFF"/>
                </a:highlight>
              </a:rPr>
              <a:t> </a:t>
            </a:r>
            <a:endParaRPr sz="1500">
              <a:solidFill>
                <a:schemeClr val="dk1"/>
              </a:solidFill>
              <a:highlight>
                <a:srgbClr val="FFFFFF"/>
              </a:highlight>
            </a:endParaRPr>
          </a:p>
          <a:p>
            <a:pPr indent="0" lvl="0" marL="0" rtl="0" algn="just">
              <a:lnSpc>
                <a:spcPct val="150000"/>
              </a:lnSpc>
              <a:spcBef>
                <a:spcPts val="0"/>
              </a:spcBef>
              <a:spcAft>
                <a:spcPts val="0"/>
              </a:spcAft>
              <a:buNone/>
            </a:pPr>
            <a:r>
              <a:rPr lang="es-EC" sz="1500">
                <a:solidFill>
                  <a:schemeClr val="dk1"/>
                </a:solidFill>
                <a:highlight>
                  <a:srgbClr val="FFFFFF"/>
                </a:highlight>
              </a:rPr>
              <a:t>Para el presente proyecto de titulación se han tomado en cuenta varias plataformas web de redes temáticas de Ecuador y otros países que permiten la obtención de ideas complementarias a partir de servicios digitales que se ofrecen en otras plataformas y que pueden ser implementadas en este proyecto. </a:t>
            </a:r>
            <a:endParaRPr sz="1500">
              <a:solidFill>
                <a:schemeClr val="dk1"/>
              </a:solidFill>
              <a:highlight>
                <a:srgbClr val="FFFFFF"/>
              </a:highlight>
            </a:endParaRPr>
          </a:p>
        </p:txBody>
      </p:sp>
      <p:pic>
        <p:nvPicPr>
          <p:cNvPr id="91" name="Google Shape;91;g76ad2484de_1_0"/>
          <p:cNvPicPr preferRelativeResize="0"/>
          <p:nvPr/>
        </p:nvPicPr>
        <p:blipFill>
          <a:blip r:embed="rId3">
            <a:alphaModFix/>
          </a:blip>
          <a:stretch>
            <a:fillRect/>
          </a:stretch>
        </p:blipFill>
        <p:spPr>
          <a:xfrm>
            <a:off x="2470800" y="4493350"/>
            <a:ext cx="2790825" cy="1638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ee685ef8a0_0_5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27" name="Google Shape;327;gee685ef8a0_0_52"/>
          <p:cNvSpPr/>
          <p:nvPr/>
        </p:nvSpPr>
        <p:spPr>
          <a:xfrm>
            <a:off x="1309150" y="2274425"/>
            <a:ext cx="6788400" cy="16950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lang="es-EC" sz="3600">
                <a:solidFill>
                  <a:schemeClr val="accent4"/>
                </a:solidFill>
              </a:rPr>
              <a:t>RESULTADOS DE LA EXPERIENCIA DE USUARIO</a:t>
            </a:r>
            <a:endParaRPr b="1" i="0" sz="3600" u="none" cap="none" strike="noStrike">
              <a:solidFill>
                <a:schemeClr val="accent4"/>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6e35eac50b_0_1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34" name="Google Shape;334;g6e35eac50b_0_19"/>
          <p:cNvSpPr/>
          <p:nvPr/>
        </p:nvSpPr>
        <p:spPr>
          <a:xfrm>
            <a:off x="801300" y="1899725"/>
            <a:ext cx="7541400" cy="3705900"/>
          </a:xfrm>
          <a:prstGeom prst="rect">
            <a:avLst/>
          </a:prstGeom>
          <a:noFill/>
          <a:ln>
            <a:noFill/>
          </a:ln>
        </p:spPr>
        <p:txBody>
          <a:bodyPr anchorCtr="0" anchor="t" bIns="45700" lIns="91425" spcFirstLastPara="1" rIns="91425" wrap="square" tIns="45700">
            <a:noAutofit/>
          </a:bodyPr>
          <a:lstStyle/>
          <a:p>
            <a:pPr indent="0" lvl="0" marL="0" marR="93600" rtl="0" algn="just">
              <a:lnSpc>
                <a:spcPct val="150000"/>
              </a:lnSpc>
              <a:spcBef>
                <a:spcPts val="168"/>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93600" rtl="0" algn="just">
              <a:lnSpc>
                <a:spcPct val="15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35" name="Google Shape;335;g6e35eac50b_0_19"/>
          <p:cNvSpPr txBox="1"/>
          <p:nvPr/>
        </p:nvSpPr>
        <p:spPr>
          <a:xfrm>
            <a:off x="455950" y="124335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1500">
                <a:solidFill>
                  <a:schemeClr val="dk1"/>
                </a:solidFill>
                <a:highlight>
                  <a:srgbClr val="FFFFFF"/>
                </a:highlight>
              </a:rPr>
              <a:t>Pregunta 1.</a:t>
            </a:r>
            <a:r>
              <a:rPr lang="es-EC" sz="1500">
                <a:solidFill>
                  <a:schemeClr val="dk1"/>
                </a:solidFill>
                <a:highlight>
                  <a:srgbClr val="FFFFFF"/>
                </a:highlight>
              </a:rPr>
              <a:t> Rango de edad </a:t>
            </a:r>
            <a:endParaRPr sz="1500"/>
          </a:p>
        </p:txBody>
      </p:sp>
      <p:pic>
        <p:nvPicPr>
          <p:cNvPr id="336" name="Google Shape;336;g6e35eac50b_0_19"/>
          <p:cNvPicPr preferRelativeResize="0"/>
          <p:nvPr/>
        </p:nvPicPr>
        <p:blipFill>
          <a:blip r:embed="rId3">
            <a:alphaModFix/>
          </a:blip>
          <a:stretch>
            <a:fillRect/>
          </a:stretch>
        </p:blipFill>
        <p:spPr>
          <a:xfrm>
            <a:off x="1585825" y="2039950"/>
            <a:ext cx="6522250" cy="2980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ee685ef8a0_0_63"/>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43" name="Google Shape;343;gee685ef8a0_0_63"/>
          <p:cNvSpPr/>
          <p:nvPr/>
        </p:nvSpPr>
        <p:spPr>
          <a:xfrm>
            <a:off x="801300" y="1899725"/>
            <a:ext cx="7541400" cy="3705900"/>
          </a:xfrm>
          <a:prstGeom prst="rect">
            <a:avLst/>
          </a:prstGeom>
          <a:noFill/>
          <a:ln>
            <a:noFill/>
          </a:ln>
        </p:spPr>
        <p:txBody>
          <a:bodyPr anchorCtr="0" anchor="t" bIns="45700" lIns="91425" spcFirstLastPara="1" rIns="91425" wrap="square" tIns="45700">
            <a:noAutofit/>
          </a:bodyPr>
          <a:lstStyle/>
          <a:p>
            <a:pPr indent="0" lvl="0" marL="0" marR="93600" rtl="0" algn="just">
              <a:lnSpc>
                <a:spcPct val="150000"/>
              </a:lnSpc>
              <a:spcBef>
                <a:spcPts val="168"/>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93600" rtl="0" algn="just">
              <a:lnSpc>
                <a:spcPct val="15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44" name="Google Shape;344;gee685ef8a0_0_63"/>
          <p:cNvSpPr txBox="1"/>
          <p:nvPr/>
        </p:nvSpPr>
        <p:spPr>
          <a:xfrm>
            <a:off x="455950" y="1243350"/>
            <a:ext cx="81036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s-EC" sz="1500">
                <a:solidFill>
                  <a:schemeClr val="dk1"/>
                </a:solidFill>
                <a:highlight>
                  <a:srgbClr val="FFFFFF"/>
                </a:highlight>
              </a:rPr>
              <a:t>Pregunta 2.</a:t>
            </a:r>
            <a:r>
              <a:rPr lang="es-EC" sz="1500">
                <a:solidFill>
                  <a:schemeClr val="dk1"/>
                </a:solidFill>
                <a:highlight>
                  <a:srgbClr val="FFFFFF"/>
                </a:highlight>
              </a:rPr>
              <a:t> ¿Recomendarías esta red social a tus conocidos que se encuentren involucrados en tu entorno de emprendimiento e innovación? </a:t>
            </a:r>
            <a:endParaRPr sz="1500"/>
          </a:p>
        </p:txBody>
      </p:sp>
      <p:pic>
        <p:nvPicPr>
          <p:cNvPr id="345" name="Google Shape;345;gee685ef8a0_0_63"/>
          <p:cNvPicPr preferRelativeResize="0"/>
          <p:nvPr/>
        </p:nvPicPr>
        <p:blipFill>
          <a:blip r:embed="rId3">
            <a:alphaModFix/>
          </a:blip>
          <a:stretch>
            <a:fillRect/>
          </a:stretch>
        </p:blipFill>
        <p:spPr>
          <a:xfrm>
            <a:off x="2372700" y="2260925"/>
            <a:ext cx="4763100" cy="2894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ee685ef8a0_0_7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52" name="Google Shape;352;gee685ef8a0_0_74"/>
          <p:cNvSpPr/>
          <p:nvPr/>
        </p:nvSpPr>
        <p:spPr>
          <a:xfrm>
            <a:off x="986400" y="1899725"/>
            <a:ext cx="7356300" cy="3723600"/>
          </a:xfrm>
          <a:prstGeom prst="rect">
            <a:avLst/>
          </a:prstGeom>
          <a:noFill/>
          <a:ln>
            <a:noFill/>
          </a:ln>
        </p:spPr>
        <p:txBody>
          <a:bodyPr anchorCtr="0" anchor="t" bIns="45700" lIns="91425" spcFirstLastPara="1" rIns="91425" wrap="square" tIns="45700">
            <a:noAutofit/>
          </a:bodyPr>
          <a:lstStyle/>
          <a:p>
            <a:pPr indent="0" lvl="0" marL="0" marR="93600" rtl="0" algn="just">
              <a:lnSpc>
                <a:spcPct val="150000"/>
              </a:lnSpc>
              <a:spcBef>
                <a:spcPts val="168"/>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93600" rtl="0" algn="just">
              <a:lnSpc>
                <a:spcPct val="15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53" name="Google Shape;353;gee685ef8a0_0_74"/>
          <p:cNvSpPr txBox="1"/>
          <p:nvPr/>
        </p:nvSpPr>
        <p:spPr>
          <a:xfrm>
            <a:off x="455950" y="1243350"/>
            <a:ext cx="77910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s-EC" sz="1500">
                <a:solidFill>
                  <a:schemeClr val="dk1"/>
                </a:solidFill>
                <a:highlight>
                  <a:srgbClr val="FFFFFF"/>
                </a:highlight>
              </a:rPr>
              <a:t>Pregunta 3.</a:t>
            </a:r>
            <a:r>
              <a:rPr lang="es-EC" sz="1500">
                <a:solidFill>
                  <a:schemeClr val="dk1"/>
                </a:solidFill>
                <a:highlight>
                  <a:srgbClr val="FFFFFF"/>
                </a:highlight>
              </a:rPr>
              <a:t> ¿Consideras que esta plataforma serviría como un buen canal o medio de difusión para dar a conocer emprendimientos? </a:t>
            </a:r>
            <a:endParaRPr sz="1500"/>
          </a:p>
        </p:txBody>
      </p:sp>
      <p:pic>
        <p:nvPicPr>
          <p:cNvPr id="354" name="Google Shape;354;gee685ef8a0_0_74"/>
          <p:cNvPicPr preferRelativeResize="0"/>
          <p:nvPr/>
        </p:nvPicPr>
        <p:blipFill>
          <a:blip r:embed="rId3">
            <a:alphaModFix/>
          </a:blip>
          <a:stretch>
            <a:fillRect/>
          </a:stretch>
        </p:blipFill>
        <p:spPr>
          <a:xfrm>
            <a:off x="2413325" y="2077450"/>
            <a:ext cx="4886125" cy="2887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ee685ef8a0_0_8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61" name="Google Shape;361;gee685ef8a0_0_82"/>
          <p:cNvSpPr/>
          <p:nvPr/>
        </p:nvSpPr>
        <p:spPr>
          <a:xfrm>
            <a:off x="801300" y="1899725"/>
            <a:ext cx="7541400" cy="3705900"/>
          </a:xfrm>
          <a:prstGeom prst="rect">
            <a:avLst/>
          </a:prstGeom>
          <a:noFill/>
          <a:ln>
            <a:noFill/>
          </a:ln>
        </p:spPr>
        <p:txBody>
          <a:bodyPr anchorCtr="0" anchor="t" bIns="45700" lIns="91425" spcFirstLastPara="1" rIns="91425" wrap="square" tIns="45700">
            <a:noAutofit/>
          </a:bodyPr>
          <a:lstStyle/>
          <a:p>
            <a:pPr indent="0" lvl="0" marL="0" marR="93600" rtl="0" algn="just">
              <a:lnSpc>
                <a:spcPct val="150000"/>
              </a:lnSpc>
              <a:spcBef>
                <a:spcPts val="168"/>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93600" rtl="0" algn="just">
              <a:lnSpc>
                <a:spcPct val="15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62" name="Google Shape;362;gee685ef8a0_0_82"/>
          <p:cNvSpPr txBox="1"/>
          <p:nvPr/>
        </p:nvSpPr>
        <p:spPr>
          <a:xfrm>
            <a:off x="455950" y="1243350"/>
            <a:ext cx="83466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EC" sz="1500">
                <a:solidFill>
                  <a:schemeClr val="dk1"/>
                </a:solidFill>
                <a:highlight>
                  <a:srgbClr val="FFFFFF"/>
                </a:highlight>
              </a:rPr>
              <a:t>Pregunta 4.</a:t>
            </a:r>
            <a:r>
              <a:rPr lang="es-EC" sz="1500">
                <a:solidFill>
                  <a:schemeClr val="dk1"/>
                </a:solidFill>
                <a:highlight>
                  <a:srgbClr val="FFFFFF"/>
                </a:highlight>
              </a:rPr>
              <a:t> ¿Participarías en los eventos que se promocionan en la plataforma? </a:t>
            </a:r>
            <a:endParaRPr sz="1500"/>
          </a:p>
        </p:txBody>
      </p:sp>
      <p:pic>
        <p:nvPicPr>
          <p:cNvPr id="363" name="Google Shape;363;gee685ef8a0_0_82"/>
          <p:cNvPicPr preferRelativeResize="0"/>
          <p:nvPr/>
        </p:nvPicPr>
        <p:blipFill>
          <a:blip r:embed="rId3">
            <a:alphaModFix/>
          </a:blip>
          <a:stretch>
            <a:fillRect/>
          </a:stretch>
        </p:blipFill>
        <p:spPr>
          <a:xfrm>
            <a:off x="2419000" y="2221475"/>
            <a:ext cx="4913525" cy="2574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ee685ef8a0_0_9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70" name="Google Shape;370;gee685ef8a0_0_96"/>
          <p:cNvSpPr/>
          <p:nvPr/>
        </p:nvSpPr>
        <p:spPr>
          <a:xfrm>
            <a:off x="801300" y="1899725"/>
            <a:ext cx="7541400" cy="3705900"/>
          </a:xfrm>
          <a:prstGeom prst="rect">
            <a:avLst/>
          </a:prstGeom>
          <a:noFill/>
          <a:ln>
            <a:noFill/>
          </a:ln>
        </p:spPr>
        <p:txBody>
          <a:bodyPr anchorCtr="0" anchor="t" bIns="45700" lIns="91425" spcFirstLastPara="1" rIns="91425" wrap="square" tIns="45700">
            <a:noAutofit/>
          </a:bodyPr>
          <a:lstStyle/>
          <a:p>
            <a:pPr indent="0" lvl="0" marL="0" marR="93600" rtl="0" algn="just">
              <a:lnSpc>
                <a:spcPct val="150000"/>
              </a:lnSpc>
              <a:spcBef>
                <a:spcPts val="168"/>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93600" rtl="0" algn="just">
              <a:lnSpc>
                <a:spcPct val="15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71" name="Google Shape;371;gee685ef8a0_0_96"/>
          <p:cNvSpPr txBox="1"/>
          <p:nvPr/>
        </p:nvSpPr>
        <p:spPr>
          <a:xfrm>
            <a:off x="455950" y="1243350"/>
            <a:ext cx="78084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EC" sz="1500">
                <a:solidFill>
                  <a:schemeClr val="dk1"/>
                </a:solidFill>
                <a:highlight>
                  <a:srgbClr val="FFFFFF"/>
                </a:highlight>
              </a:rPr>
              <a:t>Pregunta 5.</a:t>
            </a:r>
            <a:r>
              <a:rPr lang="es-EC" sz="1500">
                <a:solidFill>
                  <a:schemeClr val="dk1"/>
                </a:solidFill>
                <a:highlight>
                  <a:srgbClr val="FFFFFF"/>
                </a:highlight>
              </a:rPr>
              <a:t> Califique la facilidad de uso de la plataforma, en la escala del 1 al 5. </a:t>
            </a:r>
            <a:endParaRPr sz="1500"/>
          </a:p>
        </p:txBody>
      </p:sp>
      <p:pic>
        <p:nvPicPr>
          <p:cNvPr id="372" name="Google Shape;372;gee685ef8a0_0_96"/>
          <p:cNvPicPr preferRelativeResize="0"/>
          <p:nvPr/>
        </p:nvPicPr>
        <p:blipFill>
          <a:blip r:embed="rId3">
            <a:alphaModFix/>
          </a:blip>
          <a:stretch>
            <a:fillRect/>
          </a:stretch>
        </p:blipFill>
        <p:spPr>
          <a:xfrm>
            <a:off x="801300" y="2395975"/>
            <a:ext cx="7446376" cy="2341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ee685ef8a0_0_10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79" name="Google Shape;379;gee685ef8a0_0_107"/>
          <p:cNvSpPr txBox="1"/>
          <p:nvPr/>
        </p:nvSpPr>
        <p:spPr>
          <a:xfrm>
            <a:off x="455950" y="1243350"/>
            <a:ext cx="7982100" cy="415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EC" sz="1500">
                <a:solidFill>
                  <a:schemeClr val="dk1"/>
                </a:solidFill>
                <a:highlight>
                  <a:srgbClr val="FFFFFF"/>
                </a:highlight>
              </a:rPr>
              <a:t>Pregunta 6.</a:t>
            </a:r>
            <a:r>
              <a:rPr lang="es-EC" sz="1500">
                <a:solidFill>
                  <a:schemeClr val="dk1"/>
                </a:solidFill>
                <a:highlight>
                  <a:srgbClr val="FFFFFF"/>
                </a:highlight>
              </a:rPr>
              <a:t> Basándose en su experiencia y uso de la plataforma ¿la volvería a utilizar? </a:t>
            </a:r>
            <a:endParaRPr sz="1500"/>
          </a:p>
        </p:txBody>
      </p:sp>
      <p:pic>
        <p:nvPicPr>
          <p:cNvPr id="380" name="Google Shape;380;gee685ef8a0_0_107"/>
          <p:cNvPicPr preferRelativeResize="0"/>
          <p:nvPr/>
        </p:nvPicPr>
        <p:blipFill>
          <a:blip r:embed="rId3">
            <a:alphaModFix/>
          </a:blip>
          <a:stretch>
            <a:fillRect/>
          </a:stretch>
        </p:blipFill>
        <p:spPr>
          <a:xfrm>
            <a:off x="2534850" y="2196800"/>
            <a:ext cx="4760100" cy="2781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87" name="Google Shape;387;p15"/>
          <p:cNvSpPr/>
          <p:nvPr/>
        </p:nvSpPr>
        <p:spPr>
          <a:xfrm>
            <a:off x="0" y="752150"/>
            <a:ext cx="9144000" cy="5232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2800"/>
              <a:buFont typeface="Arial"/>
              <a:buNone/>
            </a:pPr>
            <a:r>
              <a:rPr b="1" i="0" lang="es-EC" sz="2800" u="none" cap="none" strike="noStrike">
                <a:solidFill>
                  <a:schemeClr val="accent4"/>
                </a:solidFill>
                <a:latin typeface="Arial"/>
                <a:ea typeface="Arial"/>
                <a:cs typeface="Arial"/>
                <a:sym typeface="Arial"/>
              </a:rPr>
              <a:t>CONCLUSIONES</a:t>
            </a:r>
            <a:endParaRPr b="1" i="0" sz="2800" u="none" cap="none" strike="noStrike">
              <a:solidFill>
                <a:schemeClr val="accent4"/>
              </a:solidFill>
              <a:latin typeface="Arial"/>
              <a:ea typeface="Arial"/>
              <a:cs typeface="Arial"/>
              <a:sym typeface="Arial"/>
            </a:endParaRPr>
          </a:p>
        </p:txBody>
      </p:sp>
      <p:sp>
        <p:nvSpPr>
          <p:cNvPr id="388" name="Google Shape;388;p15"/>
          <p:cNvSpPr/>
          <p:nvPr/>
        </p:nvSpPr>
        <p:spPr>
          <a:xfrm>
            <a:off x="543300" y="1470050"/>
            <a:ext cx="8057400" cy="3894900"/>
          </a:xfrm>
          <a:prstGeom prst="rect">
            <a:avLst/>
          </a:prstGeom>
          <a:noFill/>
          <a:ln>
            <a:noFill/>
          </a:ln>
        </p:spPr>
        <p:txBody>
          <a:bodyPr anchorCtr="0" anchor="t" bIns="45700" lIns="91425" spcFirstLastPara="1" rIns="91425" wrap="square" tIns="45700">
            <a:spAutoFit/>
          </a:bodyPr>
          <a:lstStyle/>
          <a:p>
            <a:pPr indent="-323850" lvl="0" marL="457200" rtl="0" algn="just">
              <a:lnSpc>
                <a:spcPct val="150000"/>
              </a:lnSpc>
              <a:spcBef>
                <a:spcPts val="0"/>
              </a:spcBef>
              <a:spcAft>
                <a:spcPts val="0"/>
              </a:spcAft>
              <a:buSzPts val="1500"/>
              <a:buChar char="■"/>
            </a:pPr>
            <a:r>
              <a:rPr lang="es-EC" sz="1500">
                <a:solidFill>
                  <a:schemeClr val="dk1"/>
                </a:solidFill>
                <a:highlight>
                  <a:srgbClr val="FFFFFF"/>
                </a:highlight>
              </a:rPr>
              <a:t>El desarrollo e implementación de la plataforma como red social temática Hub Zona 4, en su primera etapa permite brindar servicios digitales que ayudan y motivan a las personas que quieren emprender e innovar con sus productos. </a:t>
            </a:r>
            <a:endParaRPr sz="1500">
              <a:solidFill>
                <a:schemeClr val="dk1"/>
              </a:solidFill>
              <a:highlight>
                <a:srgbClr val="FFFFFF"/>
              </a:highlight>
            </a:endParaRPr>
          </a:p>
          <a:p>
            <a:pPr indent="0" lvl="0" marL="45720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SzPts val="1500"/>
              <a:buChar char="■"/>
            </a:pPr>
            <a:r>
              <a:rPr lang="es-EC" sz="1500">
                <a:solidFill>
                  <a:schemeClr val="dk1"/>
                </a:solidFill>
                <a:highlight>
                  <a:srgbClr val="FFFFFF"/>
                </a:highlight>
              </a:rPr>
              <a:t>La primera fase fue realizada a partir de cumplir con necesidades prioritarias mismas que dan paso a futuros requerimientos para fase 2 considerando lo solicitado por usuarios. </a:t>
            </a:r>
            <a:endParaRPr sz="1500">
              <a:solidFill>
                <a:schemeClr val="dk1"/>
              </a:solidFill>
              <a:highlight>
                <a:srgbClr val="FFFFFF"/>
              </a:highlight>
            </a:endParaRPr>
          </a:p>
          <a:p>
            <a:pPr indent="0" lvl="0" marL="45720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SzPts val="1500"/>
              <a:buChar char="■"/>
            </a:pPr>
            <a:r>
              <a:rPr lang="es-EC" sz="1500">
                <a:solidFill>
                  <a:schemeClr val="dk1"/>
                </a:solidFill>
                <a:highlight>
                  <a:srgbClr val="FFFFFF"/>
                </a:highlight>
              </a:rPr>
              <a:t>La realización del marco teórico permitió adquirir conocimientos nuevos sobre trabajos en grupo y software social mismos que sirven para la difusión de información enfocados principalmente en la vigilancia tecnológica es decir en la recolección y obtención de información. </a:t>
            </a:r>
            <a:endParaRPr sz="1500">
              <a:solidFill>
                <a:schemeClr val="dk1"/>
              </a:solidFill>
              <a:highlight>
                <a:srgbClr val="FFFFFF"/>
              </a:highlight>
            </a:endParaRPr>
          </a:p>
          <a:p>
            <a:pPr indent="0" lvl="0" marL="0" rtl="0" algn="l">
              <a:lnSpc>
                <a:spcPct val="115000"/>
              </a:lnSpc>
              <a:spcBef>
                <a:spcPts val="0"/>
              </a:spcBef>
              <a:spcAft>
                <a:spcPts val="0"/>
              </a:spcAft>
              <a:buNone/>
            </a:pPr>
            <a:r>
              <a:t/>
            </a:r>
            <a:endParaRPr sz="2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ee685ef8a0_0_3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395" name="Google Shape;395;gee685ef8a0_0_32"/>
          <p:cNvSpPr/>
          <p:nvPr/>
        </p:nvSpPr>
        <p:spPr>
          <a:xfrm>
            <a:off x="0" y="717425"/>
            <a:ext cx="9144000" cy="523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2800"/>
              <a:buFont typeface="Arial"/>
              <a:buNone/>
            </a:pPr>
            <a:r>
              <a:rPr b="1" i="0" lang="es-EC" sz="2800" u="none" cap="none" strike="noStrike">
                <a:solidFill>
                  <a:schemeClr val="accent4"/>
                </a:solidFill>
                <a:latin typeface="Arial"/>
                <a:ea typeface="Arial"/>
                <a:cs typeface="Arial"/>
                <a:sym typeface="Arial"/>
              </a:rPr>
              <a:t>CONCLUSIONES</a:t>
            </a:r>
            <a:endParaRPr b="1" i="0" sz="2800" u="none" cap="none" strike="noStrike">
              <a:solidFill>
                <a:schemeClr val="accent4"/>
              </a:solidFill>
              <a:latin typeface="Arial"/>
              <a:ea typeface="Arial"/>
              <a:cs typeface="Arial"/>
              <a:sym typeface="Arial"/>
            </a:endParaRPr>
          </a:p>
        </p:txBody>
      </p:sp>
      <p:sp>
        <p:nvSpPr>
          <p:cNvPr id="396" name="Google Shape;396;gee685ef8a0_0_32"/>
          <p:cNvSpPr/>
          <p:nvPr/>
        </p:nvSpPr>
        <p:spPr>
          <a:xfrm>
            <a:off x="543300" y="1074900"/>
            <a:ext cx="8057400" cy="4984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solidFill>
                <a:schemeClr val="dk1"/>
              </a:solidFill>
              <a:highlight>
                <a:srgbClr val="FFFFFF"/>
              </a:highlight>
            </a:endParaRPr>
          </a:p>
          <a:p>
            <a:pPr indent="-323850" lvl="0" marL="457200" rtl="0" algn="just">
              <a:lnSpc>
                <a:spcPct val="115000"/>
              </a:lnSpc>
              <a:spcBef>
                <a:spcPts val="0"/>
              </a:spcBef>
              <a:spcAft>
                <a:spcPts val="0"/>
              </a:spcAft>
              <a:buSzPts val="1500"/>
              <a:buChar char="■"/>
            </a:pPr>
            <a:r>
              <a:rPr lang="es-EC" sz="1500">
                <a:solidFill>
                  <a:schemeClr val="dk1"/>
                </a:solidFill>
                <a:highlight>
                  <a:srgbClr val="FFFFFF"/>
                </a:highlight>
              </a:rPr>
              <a:t>Como CMS se eligió WordPress con su plugin BuddyPress, ya que es el que más se adapta a los requerimientos o servicios digitales que se propusieron para la primera fase de la red social Hub Zona 4. Destacando por su flexibilidad a la hora de programar, por tener una gran comunidad de desarrolladores que lo respaldan, por ser de código abierto y contar varios plugins gratuitos que harán que nuestra red social se vea mejor.   </a:t>
            </a:r>
            <a:endParaRPr sz="1500">
              <a:solidFill>
                <a:schemeClr val="dk1"/>
              </a:solidFill>
              <a:highlight>
                <a:srgbClr val="FFFFFF"/>
              </a:highlight>
            </a:endParaRPr>
          </a:p>
          <a:p>
            <a:pPr indent="0" lvl="0" marL="457200" rtl="0" algn="just">
              <a:lnSpc>
                <a:spcPct val="115000"/>
              </a:lnSpc>
              <a:spcBef>
                <a:spcPts val="0"/>
              </a:spcBef>
              <a:spcAft>
                <a:spcPts val="0"/>
              </a:spcAft>
              <a:buNone/>
            </a:pPr>
            <a:r>
              <a:t/>
            </a:r>
            <a:endParaRPr sz="1500">
              <a:solidFill>
                <a:schemeClr val="dk1"/>
              </a:solidFill>
              <a:highlight>
                <a:srgbClr val="FFFFFF"/>
              </a:highlight>
            </a:endParaRPr>
          </a:p>
          <a:p>
            <a:pPr indent="-323850" lvl="0" marL="457200" rtl="0" algn="just">
              <a:lnSpc>
                <a:spcPct val="115000"/>
              </a:lnSpc>
              <a:spcBef>
                <a:spcPts val="0"/>
              </a:spcBef>
              <a:spcAft>
                <a:spcPts val="0"/>
              </a:spcAft>
              <a:buSzPts val="1500"/>
              <a:buChar char="■"/>
            </a:pPr>
            <a:r>
              <a:rPr lang="es-EC" sz="1500">
                <a:solidFill>
                  <a:schemeClr val="dk1"/>
                </a:solidFill>
                <a:highlight>
                  <a:srgbClr val="FFFFFF"/>
                </a:highlight>
              </a:rPr>
              <a:t>En base a la primera encuesta de priorización de servicios digitales, se pudo identificar como actores principales a estudiantes, docentes, investigadores y emprendedores, que van a formar la mayoría de usuarios de la red social temática Hub Zona 4. Así mismo, pero en un grupo menor, pero no menos importante se encuentran; inventores, innovadores, mentores, egresados, profesionales y empresarios. </a:t>
            </a:r>
            <a:endParaRPr sz="1500">
              <a:solidFill>
                <a:schemeClr val="dk1"/>
              </a:solidFill>
              <a:highlight>
                <a:srgbClr val="FFFFFF"/>
              </a:highlight>
            </a:endParaRPr>
          </a:p>
          <a:p>
            <a:pPr indent="0" lvl="0" marL="457200" rtl="0" algn="just">
              <a:lnSpc>
                <a:spcPct val="115000"/>
              </a:lnSpc>
              <a:spcBef>
                <a:spcPts val="0"/>
              </a:spcBef>
              <a:spcAft>
                <a:spcPts val="0"/>
              </a:spcAft>
              <a:buNone/>
            </a:pPr>
            <a:r>
              <a:t/>
            </a:r>
            <a:endParaRPr sz="1500">
              <a:solidFill>
                <a:schemeClr val="dk1"/>
              </a:solidFill>
              <a:highlight>
                <a:srgbClr val="FFFFFF"/>
              </a:highlight>
              <a:latin typeface="Times New Roman"/>
              <a:ea typeface="Times New Roman"/>
              <a:cs typeface="Times New Roman"/>
              <a:sym typeface="Times New Roman"/>
            </a:endParaRPr>
          </a:p>
          <a:p>
            <a:pPr indent="-323850" lvl="0" marL="457200" rtl="0" algn="just">
              <a:lnSpc>
                <a:spcPct val="115000"/>
              </a:lnSpc>
              <a:spcBef>
                <a:spcPts val="0"/>
              </a:spcBef>
              <a:spcAft>
                <a:spcPts val="0"/>
              </a:spcAft>
              <a:buSzPts val="1500"/>
              <a:buChar char="■"/>
            </a:pPr>
            <a:r>
              <a:rPr lang="es-EC" sz="1500">
                <a:solidFill>
                  <a:schemeClr val="dk1"/>
                </a:solidFill>
                <a:highlight>
                  <a:srgbClr val="FFFFFF"/>
                </a:highlight>
              </a:rPr>
              <a:t>Por medio de los resultados que se reflejaron en las preguntas de la segunda encuesta, se pudo comprobar que la red social temática Hub Zona 4, tuvo una gran aceptación por parte de los usuarios, por lo que consideran que esta plataforma les motiva a innovar, emprendimiento y difundir sus proyectos. </a:t>
            </a:r>
            <a:endParaRPr sz="1500">
              <a:solidFill>
                <a:schemeClr val="dk1"/>
              </a:solidFill>
              <a:highlight>
                <a:srgbClr val="FFFFFF"/>
              </a:highlight>
            </a:endParaRPr>
          </a:p>
          <a:p>
            <a:pPr indent="0" lvl="0" marL="457200" marR="0" rtl="0" algn="just">
              <a:lnSpc>
                <a:spcPct val="150000"/>
              </a:lnSpc>
              <a:spcBef>
                <a:spcPts val="0"/>
              </a:spcBef>
              <a:spcAft>
                <a:spcPts val="0"/>
              </a:spcAft>
              <a:buNone/>
            </a:pPr>
            <a:r>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ee685ef8a0_0_3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a:t>
            </a:r>
            <a:r>
              <a:rPr b="0" lang="es-EC"/>
              <a:t>1.0</a:t>
            </a:r>
            <a:endParaRPr b="0"/>
          </a:p>
        </p:txBody>
      </p:sp>
      <p:sp>
        <p:nvSpPr>
          <p:cNvPr id="403" name="Google Shape;403;gee685ef8a0_0_39"/>
          <p:cNvSpPr/>
          <p:nvPr/>
        </p:nvSpPr>
        <p:spPr>
          <a:xfrm>
            <a:off x="0" y="795200"/>
            <a:ext cx="9144000" cy="523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RECOMENDACIONES </a:t>
            </a:r>
            <a:endParaRPr b="1" i="0" sz="2600" u="none" cap="none" strike="noStrike">
              <a:solidFill>
                <a:schemeClr val="accent4"/>
              </a:solidFill>
              <a:latin typeface="Arial"/>
              <a:ea typeface="Arial"/>
              <a:cs typeface="Arial"/>
              <a:sym typeface="Arial"/>
            </a:endParaRPr>
          </a:p>
        </p:txBody>
      </p:sp>
      <p:sp>
        <p:nvSpPr>
          <p:cNvPr id="404" name="Google Shape;404;gee685ef8a0_0_39"/>
          <p:cNvSpPr/>
          <p:nvPr/>
        </p:nvSpPr>
        <p:spPr>
          <a:xfrm>
            <a:off x="503500" y="1599175"/>
            <a:ext cx="7793700" cy="4378800"/>
          </a:xfrm>
          <a:prstGeom prst="rect">
            <a:avLst/>
          </a:prstGeom>
          <a:noFill/>
          <a:ln>
            <a:noFill/>
          </a:ln>
        </p:spPr>
        <p:txBody>
          <a:bodyPr anchorCtr="0" anchor="t" bIns="45700" lIns="91425" spcFirstLastPara="1" rIns="91425" wrap="square" tIns="45700">
            <a:noAutofit/>
          </a:bodyPr>
          <a:lstStyle/>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Promocionar la Plataforma Hub Zona 4 para que el mayor número de actores posibles la conozca y de uso de las opciones y servicios disponibles hasta el momento en la primera fase.  </a:t>
            </a:r>
            <a:endParaRPr sz="1500">
              <a:solidFill>
                <a:schemeClr val="dk1"/>
              </a:solidFill>
              <a:highlight>
                <a:srgbClr val="FFFFFF"/>
              </a:highlight>
            </a:endParaRPr>
          </a:p>
          <a:p>
            <a:pPr indent="0" lvl="0" marL="45720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Continuar con la segunda fase del desarrollo del proyecto con representantes de cualquier universidad que </a:t>
            </a:r>
            <a:r>
              <a:rPr lang="es-EC" sz="1500">
                <a:solidFill>
                  <a:schemeClr val="dk1"/>
                </a:solidFill>
                <a:highlight>
                  <a:srgbClr val="FFFFFF"/>
                </a:highlight>
              </a:rPr>
              <a:t>esté</a:t>
            </a:r>
            <a:r>
              <a:rPr lang="es-EC" sz="1500">
                <a:solidFill>
                  <a:schemeClr val="dk1"/>
                </a:solidFill>
                <a:highlight>
                  <a:srgbClr val="FFFFFF"/>
                </a:highlight>
              </a:rPr>
              <a:t> dentro del Hub Zona 4. </a:t>
            </a:r>
            <a:endParaRPr sz="1500">
              <a:solidFill>
                <a:schemeClr val="dk1"/>
              </a:solidFill>
              <a:highlight>
                <a:srgbClr val="FFFFFF"/>
              </a:highlight>
            </a:endParaRPr>
          </a:p>
          <a:p>
            <a:pPr indent="0" lvl="0" marL="45720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Implementar los servicios digitales propuestos para la fase 2 dando lugar a que la plataforma sea más competitiva frente a otras propuestas similares, mejorando los servicios que pueda ofrecer cualquier otra red social temática.</a:t>
            </a:r>
            <a:r>
              <a:rPr lang="es-EC" sz="1100">
                <a:solidFill>
                  <a:schemeClr val="dk1"/>
                </a:solidFill>
                <a:highlight>
                  <a:srgbClr val="FFFFFF"/>
                </a:highlight>
              </a:rPr>
              <a:t> </a:t>
            </a:r>
            <a:endParaRPr sz="1100">
              <a:solidFill>
                <a:schemeClr val="dk1"/>
              </a:solidFill>
              <a:highlight>
                <a:srgbClr val="FFFFFF"/>
              </a:highlight>
            </a:endParaRPr>
          </a:p>
          <a:p>
            <a:pPr indent="0" lvl="0" marL="457200" rtl="0" algn="l">
              <a:lnSpc>
                <a:spcPct val="115000"/>
              </a:lnSpc>
              <a:spcBef>
                <a:spcPts val="0"/>
              </a:spcBef>
              <a:spcAft>
                <a:spcPts val="0"/>
              </a:spcAft>
              <a:buNone/>
            </a:pPr>
            <a:r>
              <a:t/>
            </a:r>
            <a:endParaRPr sz="1100">
              <a:solidFill>
                <a:schemeClr val="dk1"/>
              </a:solidFill>
              <a:highlight>
                <a:srgbClr val="FFFFFF"/>
              </a:highlight>
            </a:endParaRPr>
          </a:p>
          <a:p>
            <a:pPr indent="0" lvl="0" marL="457200" rtl="0" algn="l">
              <a:lnSpc>
                <a:spcPct val="115000"/>
              </a:lnSpc>
              <a:spcBef>
                <a:spcPts val="0"/>
              </a:spcBef>
              <a:spcAft>
                <a:spcPts val="0"/>
              </a:spcAft>
              <a:buNone/>
            </a:pPr>
            <a:r>
              <a:t/>
            </a:r>
            <a:endParaRPr sz="2000">
              <a:solidFill>
                <a:schemeClr val="dk1"/>
              </a:solidFill>
            </a:endParaRPr>
          </a:p>
          <a:p>
            <a:pPr indent="0" lvl="0" marL="457200" marR="0" rtl="0" algn="just">
              <a:lnSpc>
                <a:spcPct val="150000"/>
              </a:lnSpc>
              <a:spcBef>
                <a:spcPts val="1200"/>
              </a:spcBef>
              <a:spcAft>
                <a:spcPts val="12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ee685ef8a0_1_0"/>
          <p:cNvSpPr txBox="1"/>
          <p:nvPr>
            <p:ph idx="10" type="dt"/>
          </p:nvPr>
        </p:nvSpPr>
        <p:spPr>
          <a:xfrm>
            <a:off x="385192" y="6656871"/>
            <a:ext cx="2026500" cy="2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FECHA ÚLTIMA REVISIÓN: 13/12/11</a:t>
            </a:r>
            <a:endParaRPr b="0" i="0" sz="500" u="none" cap="none" strike="noStrike">
              <a:solidFill>
                <a:schemeClr val="dk1"/>
              </a:solidFill>
              <a:latin typeface="Arial"/>
              <a:ea typeface="Arial"/>
              <a:cs typeface="Arial"/>
              <a:sym typeface="Arial"/>
            </a:endParaRPr>
          </a:p>
        </p:txBody>
      </p:sp>
      <p:sp>
        <p:nvSpPr>
          <p:cNvPr id="97" name="Google Shape;97;gee685ef8a0_1_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500"/>
              <a:buNone/>
            </a:pPr>
            <a:r>
              <a:rPr b="1" i="0" lang="es-EC" sz="500" u="none" cap="none" strike="noStrike">
                <a:solidFill>
                  <a:schemeClr val="dk1"/>
                </a:solidFill>
                <a:latin typeface="Arial"/>
                <a:ea typeface="Arial"/>
                <a:cs typeface="Arial"/>
                <a:sym typeface="Arial"/>
              </a:rPr>
              <a:t>VERSIÓN: </a:t>
            </a:r>
            <a:r>
              <a:rPr b="0" i="0" lang="es-EC" sz="500" u="none" cap="none" strike="noStrike">
                <a:solidFill>
                  <a:schemeClr val="dk1"/>
                </a:solidFill>
                <a:latin typeface="Arial"/>
                <a:ea typeface="Arial"/>
                <a:cs typeface="Arial"/>
                <a:sym typeface="Arial"/>
              </a:rPr>
              <a:t>1.0</a:t>
            </a:r>
            <a:endParaRPr b="0" i="0" sz="500" u="none" cap="none" strike="noStrike">
              <a:solidFill>
                <a:schemeClr val="dk1"/>
              </a:solidFill>
              <a:latin typeface="Arial"/>
              <a:ea typeface="Arial"/>
              <a:cs typeface="Arial"/>
              <a:sym typeface="Arial"/>
            </a:endParaRPr>
          </a:p>
        </p:txBody>
      </p:sp>
      <p:sp>
        <p:nvSpPr>
          <p:cNvPr id="98" name="Google Shape;98;gee685ef8a0_1_0"/>
          <p:cNvSpPr txBox="1"/>
          <p:nvPr>
            <p:ph idx="11" type="ftr"/>
          </p:nvPr>
        </p:nvSpPr>
        <p:spPr>
          <a:xfrm>
            <a:off x="4388160" y="6658074"/>
            <a:ext cx="14478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CÓDIGO: </a:t>
            </a:r>
            <a:r>
              <a:rPr b="0" i="0" lang="es-EC" sz="500" u="none" cap="none" strike="noStrike">
                <a:solidFill>
                  <a:schemeClr val="dk1"/>
                </a:solidFill>
                <a:latin typeface="Arial"/>
                <a:ea typeface="Arial"/>
                <a:cs typeface="Arial"/>
                <a:sym typeface="Arial"/>
              </a:rPr>
              <a:t>SGC.DI.260</a:t>
            </a:r>
            <a:endParaRPr b="0" i="0" sz="500" u="none" cap="none" strike="noStrike">
              <a:solidFill>
                <a:schemeClr val="dk1"/>
              </a:solidFill>
              <a:latin typeface="Arial"/>
              <a:ea typeface="Arial"/>
              <a:cs typeface="Arial"/>
              <a:sym typeface="Arial"/>
            </a:endParaRPr>
          </a:p>
        </p:txBody>
      </p:sp>
      <p:sp>
        <p:nvSpPr>
          <p:cNvPr id="99" name="Google Shape;99;gee685ef8a0_1_0"/>
          <p:cNvSpPr/>
          <p:nvPr/>
        </p:nvSpPr>
        <p:spPr>
          <a:xfrm>
            <a:off x="0" y="644500"/>
            <a:ext cx="91440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PLANTEAMIENTO DEL PROBLEMA</a:t>
            </a:r>
            <a:endParaRPr b="1" i="0" sz="2600" u="none" cap="none" strike="noStrike">
              <a:solidFill>
                <a:schemeClr val="accent4"/>
              </a:solidFill>
              <a:latin typeface="Arial"/>
              <a:ea typeface="Arial"/>
              <a:cs typeface="Arial"/>
              <a:sym typeface="Arial"/>
            </a:endParaRPr>
          </a:p>
        </p:txBody>
      </p:sp>
      <p:sp>
        <p:nvSpPr>
          <p:cNvPr id="100" name="Google Shape;100;gee685ef8a0_1_0"/>
          <p:cNvSpPr/>
          <p:nvPr/>
        </p:nvSpPr>
        <p:spPr>
          <a:xfrm>
            <a:off x="524400" y="1406325"/>
            <a:ext cx="8073300" cy="44448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Uno de los principales inconvenientes que afrontan los emprendedores, es la falta de oportunidad para difundir sus publicaciones de manera relevante, un sitio en donde todos los autores involucrados puedan compartir y comentar sus puntos de vista, opinar sobre posibles mejoras o soluciones a temas de interés, así también ser preparados mediante herramientas o actividades de interés social como cursos, seminarios web, congresos entre otros. </a:t>
            </a:r>
            <a:endParaRPr sz="1500">
              <a:solidFill>
                <a:schemeClr val="dk1"/>
              </a:solidFill>
              <a:highlight>
                <a:srgbClr val="FFFFFF"/>
              </a:highlight>
            </a:endParaRPr>
          </a:p>
          <a:p>
            <a:pPr indent="45720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 </a:t>
            </a:r>
            <a:endParaRPr sz="1500">
              <a:solidFill>
                <a:schemeClr val="dk1"/>
              </a:solidFill>
              <a:highlight>
                <a:srgbClr val="FFFFFF"/>
              </a:highlight>
            </a:endParaRPr>
          </a:p>
          <a:p>
            <a:pPr indent="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Pese a contar con herramientas como WhatsApp y Facebook que apoyan de gran manera en la difusión de información no son suficientes para mantener un orden de sus perfiles, grupos, publicaciones, eventos y muchos servicios más que dichas plataformas ofrecen pero que no compensan por completo el acceso a una red social temática enfocada en pequeños y grandes emprendedores. </a:t>
            </a:r>
            <a:endParaRPr sz="1500">
              <a:solidFill>
                <a:schemeClr val="dk1"/>
              </a:solidFill>
              <a:highlight>
                <a:srgbClr val="FFFFFF"/>
              </a:highlight>
            </a:endParaRPr>
          </a:p>
          <a:p>
            <a:pPr indent="0" lvl="0" marL="0" marR="0" rtl="0" algn="just">
              <a:lnSpc>
                <a:spcPct val="150000"/>
              </a:lnSpc>
              <a:spcBef>
                <a:spcPts val="900"/>
              </a:spcBef>
              <a:spcAft>
                <a:spcPts val="0"/>
              </a:spcAft>
              <a:buClr>
                <a:schemeClr val="dk1"/>
              </a:buClr>
              <a:buSzPts val="1100"/>
              <a:buFont typeface="Arial"/>
              <a:buNone/>
            </a:pPr>
            <a:r>
              <a:t/>
            </a:r>
            <a:endParaRPr sz="2000"/>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101" name="Google Shape;101;gee685ef8a0_1_0"/>
          <p:cNvPicPr preferRelativeResize="0"/>
          <p:nvPr/>
        </p:nvPicPr>
        <p:blipFill>
          <a:blip r:embed="rId3">
            <a:alphaModFix/>
          </a:blip>
          <a:stretch>
            <a:fillRect/>
          </a:stretch>
        </p:blipFill>
        <p:spPr>
          <a:xfrm>
            <a:off x="4919200" y="4879350"/>
            <a:ext cx="1302550" cy="13025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a:t>
            </a:r>
            <a:r>
              <a:rPr b="0" lang="es-EC"/>
              <a:t>1.0</a:t>
            </a:r>
            <a:endParaRPr b="0"/>
          </a:p>
        </p:txBody>
      </p:sp>
      <p:sp>
        <p:nvSpPr>
          <p:cNvPr id="411" name="Google Shape;411;p16"/>
          <p:cNvSpPr/>
          <p:nvPr/>
        </p:nvSpPr>
        <p:spPr>
          <a:xfrm>
            <a:off x="0" y="725750"/>
            <a:ext cx="9144000" cy="5232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RECOMENDACIONES </a:t>
            </a:r>
            <a:endParaRPr b="1" i="0" sz="2600" u="none" cap="none" strike="noStrike">
              <a:solidFill>
                <a:schemeClr val="accent4"/>
              </a:solidFill>
              <a:latin typeface="Arial"/>
              <a:ea typeface="Arial"/>
              <a:cs typeface="Arial"/>
              <a:sym typeface="Arial"/>
            </a:endParaRPr>
          </a:p>
        </p:txBody>
      </p:sp>
      <p:sp>
        <p:nvSpPr>
          <p:cNvPr id="412" name="Google Shape;412;p16"/>
          <p:cNvSpPr/>
          <p:nvPr/>
        </p:nvSpPr>
        <p:spPr>
          <a:xfrm>
            <a:off x="468775" y="1356125"/>
            <a:ext cx="7793700" cy="43788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t/>
            </a:r>
            <a:endParaRPr sz="1100">
              <a:solidFill>
                <a:schemeClr val="dk1"/>
              </a:solidFill>
              <a:highlight>
                <a:srgbClr val="FFFFFF"/>
              </a:highlight>
            </a:endParaRPr>
          </a:p>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Fomentar el uso de la red social temática Hub Zona 4 incentivando a los emprendedores a mantener constantemente información actualizada sobre sus productos o servicios. </a:t>
            </a:r>
            <a:endParaRPr sz="1500">
              <a:solidFill>
                <a:schemeClr val="dk1"/>
              </a:solidFill>
              <a:highlight>
                <a:srgbClr val="FFFFFF"/>
              </a:highlight>
            </a:endParaRPr>
          </a:p>
          <a:p>
            <a:pPr indent="0" lvl="0" marL="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Mejorar la experiencia de usuario con ayuda de animaciones, colores, entre otros aspectos que hagan que la plataforma sea mucho más sencilla de utilizar.  </a:t>
            </a:r>
            <a:endParaRPr sz="1500">
              <a:solidFill>
                <a:schemeClr val="dk1"/>
              </a:solidFill>
              <a:highlight>
                <a:srgbClr val="FFFFFF"/>
              </a:highlight>
            </a:endParaRPr>
          </a:p>
          <a:p>
            <a:pPr indent="0" lvl="0" marL="457200" rtl="0" algn="just">
              <a:lnSpc>
                <a:spcPct val="150000"/>
              </a:lnSpc>
              <a:spcBef>
                <a:spcPts val="0"/>
              </a:spcBef>
              <a:spcAft>
                <a:spcPts val="0"/>
              </a:spcAft>
              <a:buNone/>
            </a:pPr>
            <a:r>
              <a:t/>
            </a:r>
            <a:endParaRPr sz="1500">
              <a:solidFill>
                <a:schemeClr val="dk1"/>
              </a:solidFill>
              <a:highlight>
                <a:srgbClr val="FFFFFF"/>
              </a:highlight>
            </a:endParaRPr>
          </a:p>
          <a:p>
            <a:pPr indent="-323850" lvl="0" marL="457200" rtl="0" algn="just">
              <a:lnSpc>
                <a:spcPct val="150000"/>
              </a:lnSpc>
              <a:spcBef>
                <a:spcPts val="0"/>
              </a:spcBef>
              <a:spcAft>
                <a:spcPts val="0"/>
              </a:spcAft>
              <a:buClr>
                <a:schemeClr val="dk1"/>
              </a:buClr>
              <a:buSzPts val="1500"/>
              <a:buChar char="■"/>
            </a:pPr>
            <a:r>
              <a:rPr lang="es-EC" sz="1500">
                <a:solidFill>
                  <a:schemeClr val="dk1"/>
                </a:solidFill>
                <a:highlight>
                  <a:srgbClr val="FFFFFF"/>
                </a:highlight>
              </a:rPr>
              <a:t>Migrar al hosting y dominio oficiales una vez que la comisión del Hub Zona 4 nos colabore con la adquisición de estos servicios.  </a:t>
            </a:r>
            <a:endParaRPr sz="1500">
              <a:solidFill>
                <a:schemeClr val="dk1"/>
              </a:solidFill>
              <a:highlight>
                <a:srgbClr val="FFFFFF"/>
              </a:highlight>
            </a:endParaRPr>
          </a:p>
          <a:p>
            <a:pPr indent="0" lvl="0" marL="457200" rtl="0" algn="just">
              <a:lnSpc>
                <a:spcPct val="115000"/>
              </a:lnSpc>
              <a:spcBef>
                <a:spcPts val="0"/>
              </a:spcBef>
              <a:spcAft>
                <a:spcPts val="0"/>
              </a:spcAft>
              <a:buNone/>
            </a:pPr>
            <a:r>
              <a:t/>
            </a:r>
            <a:endParaRPr sz="1500">
              <a:solidFill>
                <a:schemeClr val="dk1"/>
              </a:solidFill>
              <a:highlight>
                <a:srgbClr val="FFFFFF"/>
              </a:highlight>
            </a:endParaRPr>
          </a:p>
          <a:p>
            <a:pPr indent="0" lvl="0" marL="457200" marR="0" rtl="0" algn="just">
              <a:lnSpc>
                <a:spcPct val="150000"/>
              </a:lnSpc>
              <a:spcBef>
                <a:spcPts val="1200"/>
              </a:spcBef>
              <a:spcAft>
                <a:spcPts val="12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ee99d6a624_0_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a:t>
            </a:r>
            <a:r>
              <a:rPr b="0" lang="es-EC"/>
              <a:t>1.0</a:t>
            </a:r>
            <a:endParaRPr b="0"/>
          </a:p>
        </p:txBody>
      </p:sp>
      <p:sp>
        <p:nvSpPr>
          <p:cNvPr id="419" name="Google Shape;419;gee99d6a624_0_0"/>
          <p:cNvSpPr/>
          <p:nvPr/>
        </p:nvSpPr>
        <p:spPr>
          <a:xfrm>
            <a:off x="0" y="2725850"/>
            <a:ext cx="9144000" cy="703200"/>
          </a:xfrm>
          <a:prstGeom prst="rect">
            <a:avLst/>
          </a:prstGeom>
          <a:noFill/>
          <a:ln>
            <a:noFill/>
          </a:ln>
        </p:spPr>
        <p:txBody>
          <a:bodyPr anchorCtr="0" anchor="t" bIns="45700" lIns="91425" spcFirstLastPara="1" rIns="91425" wrap="square" tIns="45700">
            <a:noAutofit/>
          </a:bodyPr>
          <a:lstStyle/>
          <a:p>
            <a:pPr indent="457200" lvl="0" marL="0" marR="0" rtl="0" algn="ctr">
              <a:lnSpc>
                <a:spcPct val="100000"/>
              </a:lnSpc>
              <a:spcBef>
                <a:spcPts val="0"/>
              </a:spcBef>
              <a:spcAft>
                <a:spcPts val="0"/>
              </a:spcAft>
              <a:buClr>
                <a:srgbClr val="000000"/>
              </a:buClr>
              <a:buSzPts val="3600"/>
              <a:buFont typeface="Arial"/>
              <a:buNone/>
            </a:pPr>
            <a:r>
              <a:rPr b="1" lang="es-EC" sz="5000">
                <a:solidFill>
                  <a:schemeClr val="accent4"/>
                </a:solidFill>
              </a:rPr>
              <a:t>GRACIAS</a:t>
            </a:r>
            <a:endParaRPr b="1" i="0" sz="5000" u="none" cap="none" strike="noStrike">
              <a:solidFill>
                <a:schemeClr val="accent4"/>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ee685ef8a0_1_8"/>
          <p:cNvSpPr txBox="1"/>
          <p:nvPr>
            <p:ph idx="10" type="dt"/>
          </p:nvPr>
        </p:nvSpPr>
        <p:spPr>
          <a:xfrm>
            <a:off x="385192" y="6656871"/>
            <a:ext cx="2026500" cy="2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FECHA ÚLTIMA REVISIÓN: 13/12/11</a:t>
            </a:r>
            <a:endParaRPr b="0" i="0" sz="500" u="none" cap="none" strike="noStrike">
              <a:solidFill>
                <a:schemeClr val="dk1"/>
              </a:solidFill>
              <a:latin typeface="Arial"/>
              <a:ea typeface="Arial"/>
              <a:cs typeface="Arial"/>
              <a:sym typeface="Arial"/>
            </a:endParaRPr>
          </a:p>
        </p:txBody>
      </p:sp>
      <p:sp>
        <p:nvSpPr>
          <p:cNvPr id="107" name="Google Shape;107;gee685ef8a0_1_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500"/>
              <a:buNone/>
            </a:pPr>
            <a:r>
              <a:rPr b="1" i="0" lang="es-EC" sz="500" u="none" cap="none" strike="noStrike">
                <a:solidFill>
                  <a:schemeClr val="dk1"/>
                </a:solidFill>
                <a:latin typeface="Arial"/>
                <a:ea typeface="Arial"/>
                <a:cs typeface="Arial"/>
                <a:sym typeface="Arial"/>
              </a:rPr>
              <a:t>VERSIÓN: </a:t>
            </a:r>
            <a:r>
              <a:rPr b="0" i="0" lang="es-EC" sz="500" u="none" cap="none" strike="noStrike">
                <a:solidFill>
                  <a:schemeClr val="dk1"/>
                </a:solidFill>
                <a:latin typeface="Arial"/>
                <a:ea typeface="Arial"/>
                <a:cs typeface="Arial"/>
                <a:sym typeface="Arial"/>
              </a:rPr>
              <a:t>1.0</a:t>
            </a:r>
            <a:endParaRPr b="0" i="0" sz="500" u="none" cap="none" strike="noStrike">
              <a:solidFill>
                <a:schemeClr val="dk1"/>
              </a:solidFill>
              <a:latin typeface="Arial"/>
              <a:ea typeface="Arial"/>
              <a:cs typeface="Arial"/>
              <a:sym typeface="Arial"/>
            </a:endParaRPr>
          </a:p>
        </p:txBody>
      </p:sp>
      <p:sp>
        <p:nvSpPr>
          <p:cNvPr id="108" name="Google Shape;108;gee685ef8a0_1_8"/>
          <p:cNvSpPr txBox="1"/>
          <p:nvPr>
            <p:ph idx="11" type="ftr"/>
          </p:nvPr>
        </p:nvSpPr>
        <p:spPr>
          <a:xfrm>
            <a:off x="4388160" y="6658074"/>
            <a:ext cx="14478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CÓDIGO: </a:t>
            </a:r>
            <a:r>
              <a:rPr b="0" i="0" lang="es-EC" sz="500" u="none" cap="none" strike="noStrike">
                <a:solidFill>
                  <a:schemeClr val="dk1"/>
                </a:solidFill>
                <a:latin typeface="Arial"/>
                <a:ea typeface="Arial"/>
                <a:cs typeface="Arial"/>
                <a:sym typeface="Arial"/>
              </a:rPr>
              <a:t>SGC.DI.260</a:t>
            </a:r>
            <a:endParaRPr b="0" i="0" sz="500" u="none" cap="none" strike="noStrike">
              <a:solidFill>
                <a:schemeClr val="dk1"/>
              </a:solidFill>
              <a:latin typeface="Arial"/>
              <a:ea typeface="Arial"/>
              <a:cs typeface="Arial"/>
              <a:sym typeface="Arial"/>
            </a:endParaRPr>
          </a:p>
        </p:txBody>
      </p:sp>
      <p:sp>
        <p:nvSpPr>
          <p:cNvPr id="109" name="Google Shape;109;gee685ef8a0_1_8"/>
          <p:cNvSpPr/>
          <p:nvPr/>
        </p:nvSpPr>
        <p:spPr>
          <a:xfrm>
            <a:off x="0" y="711850"/>
            <a:ext cx="9144000" cy="571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JUSTIFICACIÓN E IMPORTANCIA</a:t>
            </a:r>
            <a:endParaRPr b="1" i="0" sz="2600" u="none" cap="none" strike="noStrike">
              <a:solidFill>
                <a:schemeClr val="accent4"/>
              </a:solidFill>
              <a:latin typeface="Arial"/>
              <a:ea typeface="Arial"/>
              <a:cs typeface="Arial"/>
              <a:sym typeface="Arial"/>
            </a:endParaRPr>
          </a:p>
        </p:txBody>
      </p:sp>
      <p:sp>
        <p:nvSpPr>
          <p:cNvPr id="110" name="Google Shape;110;gee685ef8a0_1_8"/>
          <p:cNvSpPr/>
          <p:nvPr/>
        </p:nvSpPr>
        <p:spPr>
          <a:xfrm>
            <a:off x="520850" y="1450600"/>
            <a:ext cx="7959000" cy="31701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Con el propósito de aumentar e incitar los diferentes niveles y áreas de desarrollo social y económica de los pequeños y grandes emprendedores de la provincia de Manabí y Santo Domingo, es que se requiere la implementación de una plataforma web como red social temática para el Hub Zona 4, que brinde servicios digitales a partir de motivaciones de base tecnológica.. Además, con el desarrollo de la red social temática se busca brindar una mejor interacción y apoyo entre los emprendedores. </a:t>
            </a:r>
            <a:endParaRPr sz="1500">
              <a:solidFill>
                <a:schemeClr val="dk1"/>
              </a:solidFill>
              <a:highlight>
                <a:srgbClr val="FFFFFF"/>
              </a:highlight>
            </a:endParaRPr>
          </a:p>
          <a:p>
            <a:pPr indent="45720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 </a:t>
            </a:r>
            <a:endParaRPr sz="1500">
              <a:solidFill>
                <a:schemeClr val="dk1"/>
              </a:solidFill>
              <a:highlight>
                <a:srgbClr val="FFFFFF"/>
              </a:highlight>
            </a:endParaRPr>
          </a:p>
          <a:p>
            <a:pPr indent="0" lvl="0" marL="0" rtl="0" algn="just">
              <a:lnSpc>
                <a:spcPct val="150000"/>
              </a:lnSpc>
              <a:spcBef>
                <a:spcPts val="0"/>
              </a:spcBef>
              <a:spcAft>
                <a:spcPts val="0"/>
              </a:spcAft>
              <a:buClr>
                <a:schemeClr val="dk1"/>
              </a:buClr>
              <a:buSzPts val="1100"/>
              <a:buFont typeface="Arial"/>
              <a:buNone/>
            </a:pPr>
            <a:r>
              <a:rPr lang="es-EC" sz="1500">
                <a:solidFill>
                  <a:schemeClr val="dk1"/>
                </a:solidFill>
                <a:highlight>
                  <a:srgbClr val="FFFFFF"/>
                </a:highlight>
              </a:rPr>
              <a:t>El poder contar con la red social temática propuesta por el Hub Zona 4, permitirá a los emprendedores compartir mediante publicaciones sus productos y experiencias, fomentando así grupos colaborativos entre dichas personas. </a:t>
            </a:r>
            <a:endParaRPr sz="1500">
              <a:solidFill>
                <a:schemeClr val="dk1"/>
              </a:solidFill>
              <a:highlight>
                <a:srgbClr val="FFFFFF"/>
              </a:highlight>
            </a:endParaRPr>
          </a:p>
          <a:p>
            <a:pPr indent="0" lvl="0" marL="0" marR="0" rtl="0" algn="just">
              <a:lnSpc>
                <a:spcPct val="150000"/>
              </a:lnSpc>
              <a:spcBef>
                <a:spcPts val="900"/>
              </a:spcBef>
              <a:spcAft>
                <a:spcPts val="0"/>
              </a:spcAft>
              <a:buClr>
                <a:schemeClr val="dk1"/>
              </a:buClr>
              <a:buSzPts val="1100"/>
              <a:buFont typeface="Arial"/>
              <a:buNone/>
            </a:pPr>
            <a:r>
              <a:t/>
            </a:r>
            <a:endParaRPr sz="2000"/>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111" name="Google Shape;111;gee685ef8a0_1_8"/>
          <p:cNvPicPr preferRelativeResize="0"/>
          <p:nvPr/>
        </p:nvPicPr>
        <p:blipFill>
          <a:blip r:embed="rId3">
            <a:alphaModFix/>
          </a:blip>
          <a:stretch>
            <a:fillRect/>
          </a:stretch>
        </p:blipFill>
        <p:spPr>
          <a:xfrm>
            <a:off x="5925598" y="4620698"/>
            <a:ext cx="1170951" cy="148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ee685ef8a0_1_16"/>
          <p:cNvSpPr txBox="1"/>
          <p:nvPr>
            <p:ph idx="10" type="dt"/>
          </p:nvPr>
        </p:nvSpPr>
        <p:spPr>
          <a:xfrm>
            <a:off x="385192" y="6656871"/>
            <a:ext cx="2026500" cy="2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FECHA ÚLTIMA REVISIÓN: 13/12/11</a:t>
            </a:r>
            <a:endParaRPr b="0" i="0" sz="500" u="none" cap="none" strike="noStrike">
              <a:solidFill>
                <a:schemeClr val="dk1"/>
              </a:solidFill>
              <a:latin typeface="Arial"/>
              <a:ea typeface="Arial"/>
              <a:cs typeface="Arial"/>
              <a:sym typeface="Arial"/>
            </a:endParaRPr>
          </a:p>
        </p:txBody>
      </p:sp>
      <p:sp>
        <p:nvSpPr>
          <p:cNvPr id="117" name="Google Shape;117;gee685ef8a0_1_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500"/>
              <a:buNone/>
            </a:pPr>
            <a:r>
              <a:rPr b="1" i="0" lang="es-EC" sz="500" u="none" cap="none" strike="noStrike">
                <a:solidFill>
                  <a:schemeClr val="dk1"/>
                </a:solidFill>
                <a:latin typeface="Arial"/>
                <a:ea typeface="Arial"/>
                <a:cs typeface="Arial"/>
                <a:sym typeface="Arial"/>
              </a:rPr>
              <a:t>VERSIÓN: </a:t>
            </a:r>
            <a:r>
              <a:rPr b="0" i="0" lang="es-EC" sz="500" u="none" cap="none" strike="noStrike">
                <a:solidFill>
                  <a:schemeClr val="dk1"/>
                </a:solidFill>
                <a:latin typeface="Arial"/>
                <a:ea typeface="Arial"/>
                <a:cs typeface="Arial"/>
                <a:sym typeface="Arial"/>
              </a:rPr>
              <a:t>1.0</a:t>
            </a:r>
            <a:endParaRPr b="0" i="0" sz="500" u="none" cap="none" strike="noStrike">
              <a:solidFill>
                <a:schemeClr val="dk1"/>
              </a:solidFill>
              <a:latin typeface="Arial"/>
              <a:ea typeface="Arial"/>
              <a:cs typeface="Arial"/>
              <a:sym typeface="Arial"/>
            </a:endParaRPr>
          </a:p>
        </p:txBody>
      </p:sp>
      <p:sp>
        <p:nvSpPr>
          <p:cNvPr id="118" name="Google Shape;118;gee685ef8a0_1_16"/>
          <p:cNvSpPr txBox="1"/>
          <p:nvPr>
            <p:ph idx="11" type="ftr"/>
          </p:nvPr>
        </p:nvSpPr>
        <p:spPr>
          <a:xfrm>
            <a:off x="4388160" y="6658074"/>
            <a:ext cx="1447800" cy="21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1" i="0" lang="es-EC" sz="500" u="none" cap="none" strike="noStrike">
                <a:solidFill>
                  <a:schemeClr val="dk1"/>
                </a:solidFill>
                <a:latin typeface="Arial"/>
                <a:ea typeface="Arial"/>
                <a:cs typeface="Arial"/>
                <a:sym typeface="Arial"/>
              </a:rPr>
              <a:t>CÓDIGO: </a:t>
            </a:r>
            <a:r>
              <a:rPr b="0" i="0" lang="es-EC" sz="500" u="none" cap="none" strike="noStrike">
                <a:solidFill>
                  <a:schemeClr val="dk1"/>
                </a:solidFill>
                <a:latin typeface="Arial"/>
                <a:ea typeface="Arial"/>
                <a:cs typeface="Arial"/>
                <a:sym typeface="Arial"/>
              </a:rPr>
              <a:t>SGC.DI.260</a:t>
            </a:r>
            <a:endParaRPr b="0" i="0" sz="500" u="none" cap="none" strike="noStrike">
              <a:solidFill>
                <a:schemeClr val="dk1"/>
              </a:solidFill>
              <a:latin typeface="Arial"/>
              <a:ea typeface="Arial"/>
              <a:cs typeface="Arial"/>
              <a:sym typeface="Arial"/>
            </a:endParaRPr>
          </a:p>
        </p:txBody>
      </p:sp>
      <p:sp>
        <p:nvSpPr>
          <p:cNvPr id="119" name="Google Shape;119;gee685ef8a0_1_16"/>
          <p:cNvSpPr/>
          <p:nvPr/>
        </p:nvSpPr>
        <p:spPr>
          <a:xfrm>
            <a:off x="-1" y="765575"/>
            <a:ext cx="91950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OBJETIVO GENERAL</a:t>
            </a:r>
            <a:endParaRPr b="1" i="0" sz="2600" u="none" cap="none" strike="noStrike">
              <a:solidFill>
                <a:schemeClr val="accent4"/>
              </a:solidFill>
              <a:latin typeface="Arial"/>
              <a:ea typeface="Arial"/>
              <a:cs typeface="Arial"/>
              <a:sym typeface="Arial"/>
            </a:endParaRPr>
          </a:p>
        </p:txBody>
      </p:sp>
      <p:sp>
        <p:nvSpPr>
          <p:cNvPr id="120" name="Google Shape;120;gee685ef8a0_1_16"/>
          <p:cNvSpPr/>
          <p:nvPr/>
        </p:nvSpPr>
        <p:spPr>
          <a:xfrm>
            <a:off x="505500" y="1671275"/>
            <a:ext cx="7909200" cy="28476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900"/>
              </a:spcBef>
              <a:spcAft>
                <a:spcPts val="0"/>
              </a:spcAft>
              <a:buClr>
                <a:schemeClr val="dk1"/>
              </a:buClr>
              <a:buSzPts val="1100"/>
              <a:buFont typeface="Arial"/>
              <a:buNone/>
            </a:pPr>
            <a:r>
              <a:rPr lang="es-EC" sz="1500">
                <a:solidFill>
                  <a:schemeClr val="dk1"/>
                </a:solidFill>
                <a:highlight>
                  <a:srgbClr val="FFFFFF"/>
                </a:highlight>
              </a:rPr>
              <a:t>Realizar el análisis, desarrollo e implementación de una aplicación web como red social temática que brinde servicios digitales que motiven la innovación y emprendimiento de base tecnológica.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500" u="none" cap="none" strike="noStrike">
              <a:solidFill>
                <a:srgbClr val="000000"/>
              </a:solidFill>
              <a:latin typeface="Arial"/>
              <a:ea typeface="Arial"/>
              <a:cs typeface="Arial"/>
              <a:sym typeface="Arial"/>
            </a:endParaRPr>
          </a:p>
        </p:txBody>
      </p:sp>
      <p:pic>
        <p:nvPicPr>
          <p:cNvPr id="121" name="Google Shape;121;gee685ef8a0_1_16"/>
          <p:cNvPicPr preferRelativeResize="0"/>
          <p:nvPr/>
        </p:nvPicPr>
        <p:blipFill>
          <a:blip r:embed="rId3">
            <a:alphaModFix/>
          </a:blip>
          <a:stretch>
            <a:fillRect/>
          </a:stretch>
        </p:blipFill>
        <p:spPr>
          <a:xfrm>
            <a:off x="2555705" y="2797797"/>
            <a:ext cx="3424250" cy="30416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28" name="Google Shape;128;p5"/>
          <p:cNvSpPr/>
          <p:nvPr/>
        </p:nvSpPr>
        <p:spPr>
          <a:xfrm>
            <a:off x="0" y="729200"/>
            <a:ext cx="9144000" cy="57450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OBJETIVOS ESPECÍFICOS</a:t>
            </a:r>
            <a:endParaRPr b="1" i="0" sz="2600" u="none" cap="none" strike="noStrike">
              <a:solidFill>
                <a:schemeClr val="accent4"/>
              </a:solidFill>
              <a:latin typeface="Arial"/>
              <a:ea typeface="Arial"/>
              <a:cs typeface="Arial"/>
              <a:sym typeface="Arial"/>
            </a:endParaRPr>
          </a:p>
        </p:txBody>
      </p:sp>
      <p:sp>
        <p:nvSpPr>
          <p:cNvPr id="129" name="Google Shape;129;p5"/>
          <p:cNvSpPr/>
          <p:nvPr/>
        </p:nvSpPr>
        <p:spPr>
          <a:xfrm>
            <a:off x="277825" y="1303600"/>
            <a:ext cx="7882500" cy="3953700"/>
          </a:xfrm>
          <a:prstGeom prst="rect">
            <a:avLst/>
          </a:prstGeom>
          <a:noFill/>
          <a:ln>
            <a:noFill/>
          </a:ln>
        </p:spPr>
        <p:txBody>
          <a:bodyPr anchorCtr="0" anchor="t" bIns="45700" lIns="91425" spcFirstLastPara="1" rIns="91425" wrap="square" tIns="45700">
            <a:spAutoFit/>
          </a:bodyPr>
          <a:lstStyle/>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Elaborar el marco teórico, que permita definir la vigilancia tecnológica a partir de sus tendencias y tecnologías actuales en groupware y software social para la difusión de información en el proceso comunicacional. </a:t>
            </a:r>
            <a:endParaRPr sz="1500">
              <a:solidFill>
                <a:schemeClr val="dk1"/>
              </a:solidFill>
              <a:highlight>
                <a:srgbClr val="FFFFFF"/>
              </a:highlight>
            </a:endParaRPr>
          </a:p>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Desarrollar e implementar la primera fase de la plataforma como red social temática que brinde servicios digitales que motiven la innovación y emprendimiento de base tecnológica.  </a:t>
            </a:r>
            <a:endParaRPr sz="1500">
              <a:solidFill>
                <a:schemeClr val="dk1"/>
              </a:solidFill>
              <a:highlight>
                <a:srgbClr val="FFFFFF"/>
              </a:highlight>
            </a:endParaRPr>
          </a:p>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Definir y priorizar los servicios digitales que se van a tomar en cuenta para el desarrollo e implementación de la primera fase de la plataforma web como red social temática y establecer requerimientos futuros para la segunda fase del proyecto. </a:t>
            </a:r>
            <a:endParaRPr sz="1500">
              <a:solidFill>
                <a:schemeClr val="dk1"/>
              </a:solidFill>
              <a:highlight>
                <a:srgbClr val="FFFFFF"/>
              </a:highlight>
            </a:endParaRPr>
          </a:p>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Analizar y seleccionar el CMS que más se adapte a los servicios digitales requeridos. </a:t>
            </a:r>
            <a:endParaRPr sz="1500">
              <a:solidFill>
                <a:schemeClr val="dk1"/>
              </a:solidFill>
              <a:highlight>
                <a:srgbClr val="FFFFFF"/>
              </a:highlight>
            </a:endParaRPr>
          </a:p>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Identificar la lista de actores e instituciones que van a formar parte de la red social de emprendimiento e innovación. </a:t>
            </a:r>
            <a:endParaRPr sz="1500">
              <a:solidFill>
                <a:schemeClr val="dk1"/>
              </a:solidFill>
              <a:highlight>
                <a:srgbClr val="FFFFFF"/>
              </a:highlight>
            </a:endParaRPr>
          </a:p>
          <a:p>
            <a:pPr indent="-323850" lvl="0" marL="685800" rtl="0" algn="just">
              <a:lnSpc>
                <a:spcPct val="115000"/>
              </a:lnSpc>
              <a:spcBef>
                <a:spcPts val="0"/>
              </a:spcBef>
              <a:spcAft>
                <a:spcPts val="0"/>
              </a:spcAft>
              <a:buClr>
                <a:schemeClr val="dk1"/>
              </a:buClr>
              <a:buSzPts val="1500"/>
              <a:buFont typeface="Arial"/>
              <a:buChar char="●"/>
            </a:pPr>
            <a:r>
              <a:rPr lang="es-EC" sz="1500">
                <a:solidFill>
                  <a:schemeClr val="dk1"/>
                </a:solidFill>
                <a:highlight>
                  <a:srgbClr val="FFFFFF"/>
                </a:highlight>
              </a:rPr>
              <a:t>Validar los resultados obtenidos teniendo un enfoque hacia el cumplimiento de los indicadores señalados, para corroborar que la red social temática, cumpla con las expectativas de los usuarios. </a:t>
            </a:r>
            <a:endParaRPr sz="1500">
              <a:solidFill>
                <a:schemeClr val="dk1"/>
              </a:solidFill>
              <a:highlight>
                <a:srgbClr val="FFFFFF"/>
              </a:highlight>
            </a:endParaRPr>
          </a:p>
          <a:p>
            <a:pPr indent="0" lvl="0" marL="0" marR="0" rtl="0" algn="just">
              <a:lnSpc>
                <a:spcPct val="150000"/>
              </a:lnSpc>
              <a:spcBef>
                <a:spcPts val="900"/>
              </a:spcBef>
              <a:spcAft>
                <a:spcPts val="0"/>
              </a:spcAft>
              <a:buClr>
                <a:schemeClr val="dk1"/>
              </a:buClr>
              <a:buSzPts val="1100"/>
              <a:buFont typeface="Arial"/>
              <a:buNone/>
            </a:pPr>
            <a:r>
              <a:t/>
            </a:r>
            <a:endParaRPr sz="2000"/>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130" name="Google Shape;130;p5"/>
          <p:cNvPicPr preferRelativeResize="0"/>
          <p:nvPr/>
        </p:nvPicPr>
        <p:blipFill>
          <a:blip r:embed="rId3">
            <a:alphaModFix/>
          </a:blip>
          <a:stretch>
            <a:fillRect/>
          </a:stretch>
        </p:blipFill>
        <p:spPr>
          <a:xfrm>
            <a:off x="7812348" y="392300"/>
            <a:ext cx="1204775" cy="851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ee685ef8a0_1_2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37" name="Google Shape;137;gee685ef8a0_1_24"/>
          <p:cNvSpPr/>
          <p:nvPr/>
        </p:nvSpPr>
        <p:spPr>
          <a:xfrm>
            <a:off x="0" y="915275"/>
            <a:ext cx="92154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lang="es-EC" sz="2600">
                <a:solidFill>
                  <a:schemeClr val="accent4"/>
                </a:solidFill>
              </a:rPr>
              <a:t>HIPÓTESIS</a:t>
            </a:r>
            <a:endParaRPr b="1" i="0" sz="2600" u="none" cap="none" strike="noStrike">
              <a:solidFill>
                <a:schemeClr val="accent4"/>
              </a:solidFill>
              <a:latin typeface="Arial"/>
              <a:ea typeface="Arial"/>
              <a:cs typeface="Arial"/>
              <a:sym typeface="Arial"/>
            </a:endParaRPr>
          </a:p>
        </p:txBody>
      </p:sp>
      <p:sp>
        <p:nvSpPr>
          <p:cNvPr id="138" name="Google Shape;138;gee685ef8a0_1_24"/>
          <p:cNvSpPr/>
          <p:nvPr/>
        </p:nvSpPr>
        <p:spPr>
          <a:xfrm>
            <a:off x="487700" y="1559475"/>
            <a:ext cx="7916700" cy="2862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900"/>
              </a:spcBef>
              <a:spcAft>
                <a:spcPts val="0"/>
              </a:spcAft>
              <a:buClr>
                <a:schemeClr val="dk1"/>
              </a:buClr>
              <a:buSzPts val="1100"/>
              <a:buFont typeface="Arial"/>
              <a:buNone/>
            </a:pPr>
            <a:r>
              <a:rPr lang="es-EC" sz="1500">
                <a:solidFill>
                  <a:schemeClr val="dk1"/>
                </a:solidFill>
                <a:highlight>
                  <a:srgbClr val="FFFFFF"/>
                </a:highlight>
              </a:rPr>
              <a:t>Con el desarrollo de una red social temática que brinde servicios digitales para emprendedores e innovadores que pertenecen al Hub Zona 4, se motivará a la innovación y emprendimiento de base tecnológica.</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139" name="Google Shape;139;gee685ef8a0_1_24"/>
          <p:cNvPicPr preferRelativeResize="0"/>
          <p:nvPr/>
        </p:nvPicPr>
        <p:blipFill>
          <a:blip r:embed="rId3">
            <a:alphaModFix/>
          </a:blip>
          <a:stretch>
            <a:fillRect/>
          </a:stretch>
        </p:blipFill>
        <p:spPr>
          <a:xfrm>
            <a:off x="1851600" y="3261375"/>
            <a:ext cx="4672213" cy="243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a:t>
            </a:r>
            <a:r>
              <a:rPr b="0" lang="es-EC"/>
              <a:t>1.0</a:t>
            </a:r>
            <a:endParaRPr b="0"/>
          </a:p>
        </p:txBody>
      </p:sp>
      <p:sp>
        <p:nvSpPr>
          <p:cNvPr id="146" name="Google Shape;146;p7"/>
          <p:cNvSpPr/>
          <p:nvPr/>
        </p:nvSpPr>
        <p:spPr>
          <a:xfrm>
            <a:off x="-7" y="762375"/>
            <a:ext cx="9144000" cy="6462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600"/>
              <a:buFont typeface="Arial"/>
              <a:buNone/>
            </a:pPr>
            <a:r>
              <a:rPr b="1" i="0" lang="es-EC" sz="2600" u="none" cap="none" strike="noStrike">
                <a:solidFill>
                  <a:schemeClr val="accent4"/>
                </a:solidFill>
                <a:latin typeface="Arial"/>
                <a:ea typeface="Arial"/>
                <a:cs typeface="Arial"/>
                <a:sym typeface="Arial"/>
              </a:rPr>
              <a:t>MARCO TEÓRICO </a:t>
            </a:r>
            <a:endParaRPr b="1" i="0" sz="2600" u="none" cap="none" strike="noStrike">
              <a:solidFill>
                <a:schemeClr val="accent4"/>
              </a:solidFill>
              <a:latin typeface="Arial"/>
              <a:ea typeface="Arial"/>
              <a:cs typeface="Arial"/>
              <a:sym typeface="Arial"/>
            </a:endParaRPr>
          </a:p>
        </p:txBody>
      </p:sp>
      <p:sp>
        <p:nvSpPr>
          <p:cNvPr id="147" name="Google Shape;147;p7"/>
          <p:cNvSpPr txBox="1"/>
          <p:nvPr/>
        </p:nvSpPr>
        <p:spPr>
          <a:xfrm>
            <a:off x="781800" y="1358500"/>
            <a:ext cx="2486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1600"/>
              <a:t>Vigilancia Tecnológica</a:t>
            </a:r>
            <a:endParaRPr b="1" sz="1600"/>
          </a:p>
        </p:txBody>
      </p:sp>
      <p:sp>
        <p:nvSpPr>
          <p:cNvPr id="148" name="Google Shape;148;p7"/>
          <p:cNvSpPr txBox="1"/>
          <p:nvPr/>
        </p:nvSpPr>
        <p:spPr>
          <a:xfrm>
            <a:off x="777150" y="3381800"/>
            <a:ext cx="2343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1600"/>
              <a:t>Groupware</a:t>
            </a:r>
            <a:endParaRPr b="1" sz="1600"/>
          </a:p>
        </p:txBody>
      </p:sp>
      <p:sp>
        <p:nvSpPr>
          <p:cNvPr id="149" name="Google Shape;149;p7"/>
          <p:cNvSpPr txBox="1"/>
          <p:nvPr/>
        </p:nvSpPr>
        <p:spPr>
          <a:xfrm>
            <a:off x="5390100" y="1282300"/>
            <a:ext cx="2854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C" sz="1600"/>
              <a:t>Redes Sociales T</a:t>
            </a:r>
            <a:r>
              <a:rPr b="1" lang="es-EC" sz="1600"/>
              <a:t>emáticas</a:t>
            </a:r>
            <a:endParaRPr b="1" sz="1600"/>
          </a:p>
        </p:txBody>
      </p:sp>
      <p:pic>
        <p:nvPicPr>
          <p:cNvPr id="150" name="Google Shape;150;p7"/>
          <p:cNvPicPr preferRelativeResize="0"/>
          <p:nvPr/>
        </p:nvPicPr>
        <p:blipFill>
          <a:blip r:embed="rId3">
            <a:alphaModFix/>
          </a:blip>
          <a:stretch>
            <a:fillRect/>
          </a:stretch>
        </p:blipFill>
        <p:spPr>
          <a:xfrm>
            <a:off x="259200" y="1878774"/>
            <a:ext cx="3390577" cy="1413850"/>
          </a:xfrm>
          <a:prstGeom prst="rect">
            <a:avLst/>
          </a:prstGeom>
          <a:noFill/>
          <a:ln>
            <a:noFill/>
          </a:ln>
        </p:spPr>
      </p:pic>
      <p:pic>
        <p:nvPicPr>
          <p:cNvPr id="151" name="Google Shape;151;p7"/>
          <p:cNvPicPr preferRelativeResize="0"/>
          <p:nvPr/>
        </p:nvPicPr>
        <p:blipFill>
          <a:blip r:embed="rId4">
            <a:alphaModFix/>
          </a:blip>
          <a:stretch>
            <a:fillRect/>
          </a:stretch>
        </p:blipFill>
        <p:spPr>
          <a:xfrm>
            <a:off x="603588" y="3821675"/>
            <a:ext cx="2854200" cy="2194174"/>
          </a:xfrm>
          <a:prstGeom prst="rect">
            <a:avLst/>
          </a:prstGeom>
          <a:noFill/>
          <a:ln>
            <a:noFill/>
          </a:ln>
        </p:spPr>
      </p:pic>
      <p:pic>
        <p:nvPicPr>
          <p:cNvPr id="152" name="Google Shape;152;p7"/>
          <p:cNvPicPr preferRelativeResize="0"/>
          <p:nvPr/>
        </p:nvPicPr>
        <p:blipFill>
          <a:blip r:embed="rId5">
            <a:alphaModFix/>
          </a:blip>
          <a:stretch>
            <a:fillRect/>
          </a:stretch>
        </p:blipFill>
        <p:spPr>
          <a:xfrm>
            <a:off x="5390100" y="1713403"/>
            <a:ext cx="2667000" cy="1894939"/>
          </a:xfrm>
          <a:prstGeom prst="rect">
            <a:avLst/>
          </a:prstGeom>
          <a:noFill/>
          <a:ln>
            <a:noFill/>
          </a:ln>
        </p:spPr>
      </p:pic>
      <p:sp>
        <p:nvSpPr>
          <p:cNvPr id="153" name="Google Shape;153;p7"/>
          <p:cNvSpPr txBox="1"/>
          <p:nvPr/>
        </p:nvSpPr>
        <p:spPr>
          <a:xfrm>
            <a:off x="5569200" y="3532150"/>
            <a:ext cx="2343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C" sz="1600"/>
              <a:t>Software Social</a:t>
            </a:r>
            <a:endParaRPr b="1" sz="1600"/>
          </a:p>
        </p:txBody>
      </p:sp>
      <p:pic>
        <p:nvPicPr>
          <p:cNvPr id="154" name="Google Shape;154;p7"/>
          <p:cNvPicPr preferRelativeResize="0"/>
          <p:nvPr/>
        </p:nvPicPr>
        <p:blipFill rotWithShape="1">
          <a:blip r:embed="rId6">
            <a:alphaModFix/>
          </a:blip>
          <a:srcRect b="0" l="0" r="0" t="16380"/>
          <a:stretch/>
        </p:blipFill>
        <p:spPr>
          <a:xfrm>
            <a:off x="4704600" y="3963250"/>
            <a:ext cx="3900625" cy="199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Toshiba</dc:creator>
</cp:coreProperties>
</file>