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Hatton Bold" charset="1" panose="00000700000000000000"/>
      <p:regular r:id="rId14"/>
    </p:embeddedFont>
    <p:embeddedFont>
      <p:font typeface="Hatton Bold Bold" charset="1" panose="00000900000000000000"/>
      <p:regular r:id="rId15"/>
    </p:embeddedFont>
    <p:embeddedFont>
      <p:font typeface="Courier Prime" charset="1" panose="00000509000000000000"/>
      <p:regular r:id="rId16"/>
    </p:embeddedFont>
    <p:embeddedFont>
      <p:font typeface="Courier Prime Bold" charset="1" panose="00000809000000000000"/>
      <p:regular r:id="rId17"/>
    </p:embeddedFont>
    <p:embeddedFont>
      <p:font typeface="Courier Prime Italics" charset="1" panose="00000509000000000000"/>
      <p:regular r:id="rId18"/>
    </p:embeddedFont>
    <p:embeddedFont>
      <p:font typeface="Courier Prime Bold Italics" charset="1" panose="00000809000000000000"/>
      <p:regular r:id="rId19"/>
    </p:embeddedFont>
    <p:embeddedFont>
      <p:font typeface="DM Sans" charset="1" panose="00000000000000000000"/>
      <p:regular r:id="rId20"/>
    </p:embeddedFont>
    <p:embeddedFont>
      <p:font typeface="DM Sans Bold" charset="1" panose="00000000000000000000"/>
      <p:regular r:id="rId21"/>
    </p:embeddedFont>
    <p:embeddedFont>
      <p:font typeface="DM Sans Italics" charset="1" panose="00000000000000000000"/>
      <p:regular r:id="rId22"/>
    </p:embeddedFont>
    <p:embeddedFont>
      <p:font typeface="DM Sans Bold Italics" charset="1" panose="00000000000000000000"/>
      <p:regular r:id="rId23"/>
    </p:embeddedFont>
    <p:embeddedFont>
      <p:font typeface="Belleza" charset="1" panose="02000503050000020003"/>
      <p:regular r:id="rId24"/>
    </p:embeddedFont>
    <p:embeddedFont>
      <p:font typeface="Moontime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43" Target="slides/slide18.xml" Type="http://schemas.openxmlformats.org/officeDocument/2006/relationships/slide"/><Relationship Id="rId44" Target="slides/slide19.xml" Type="http://schemas.openxmlformats.org/officeDocument/2006/relationships/slide"/><Relationship Id="rId45" Target="slides/slide20.xml" Type="http://schemas.openxmlformats.org/officeDocument/2006/relationships/slide"/><Relationship Id="rId46" Target="slides/slide21.xml" Type="http://schemas.openxmlformats.org/officeDocument/2006/relationships/slide"/><Relationship Id="rId47" Target="slides/slide22.xml" Type="http://schemas.openxmlformats.org/officeDocument/2006/relationships/slide"/><Relationship Id="rId48" Target="slides/slide23.xml" Type="http://schemas.openxmlformats.org/officeDocument/2006/relationships/slide"/><Relationship Id="rId49" Target="slides/slide24.xml" Type="http://schemas.openxmlformats.org/officeDocument/2006/relationships/slide"/><Relationship Id="rId5" Target="tableStyles.xml" Type="http://schemas.openxmlformats.org/officeDocument/2006/relationships/tableStyles"/><Relationship Id="rId50" Target="slides/slide25.xml" Type="http://schemas.openxmlformats.org/officeDocument/2006/relationships/slide"/><Relationship Id="rId51" Target="slides/slide26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4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47.jpeg" Type="http://schemas.openxmlformats.org/officeDocument/2006/relationships/image"/><Relationship Id="rId9" Target="../media/image48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png" Type="http://schemas.openxmlformats.org/officeDocument/2006/relationships/image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29.png" Type="http://schemas.openxmlformats.org/officeDocument/2006/relationships/image"/><Relationship Id="rId5" Target="../media/image49.png" Type="http://schemas.openxmlformats.org/officeDocument/2006/relationships/image"/><Relationship Id="rId6" Target="../media/image41.png" Type="http://schemas.openxmlformats.org/officeDocument/2006/relationships/image"/><Relationship Id="rId7" Target="../media/image30.png" Type="http://schemas.openxmlformats.org/officeDocument/2006/relationships/image"/><Relationship Id="rId8" Target="../media/image12.png" Type="http://schemas.openxmlformats.org/officeDocument/2006/relationships/image"/><Relationship Id="rId9" Target="../media/image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29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50.jpeg" Type="http://schemas.openxmlformats.org/officeDocument/2006/relationships/image"/><Relationship Id="rId9" Target="../media/image4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52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1.png" Type="http://schemas.openxmlformats.org/officeDocument/2006/relationships/image"/><Relationship Id="rId6" Target="../media/image49.png" Type="http://schemas.openxmlformats.org/officeDocument/2006/relationships/image"/><Relationship Id="rId7" Target="../media/image41.png" Type="http://schemas.openxmlformats.org/officeDocument/2006/relationships/image"/><Relationship Id="rId8" Target="../media/image4.png" Type="http://schemas.openxmlformats.org/officeDocument/2006/relationships/image"/><Relationship Id="rId9" Target="../media/image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53.jpeg" Type="http://schemas.openxmlformats.org/officeDocument/2006/relationships/image"/><Relationship Id="rId8" Target="../media/image31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Relationship Id="rId4" Target="../media/image6.png" Type="http://schemas.openxmlformats.org/officeDocument/2006/relationships/image"/><Relationship Id="rId5" Target="../media/image5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7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58.jpe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59.jpeg" Type="http://schemas.openxmlformats.org/officeDocument/2006/relationships/image"/><Relationship Id="rId7" Target="../media/image6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1.jpe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jpeg" Type="http://schemas.openxmlformats.org/officeDocument/2006/relationships/image"/><Relationship Id="rId11" Target="../media/image44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7.jpe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media/image6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5.png" Type="http://schemas.openxmlformats.org/officeDocument/2006/relationships/image"/><Relationship Id="rId7" Target="../media/image13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12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22.png" Type="http://schemas.openxmlformats.org/officeDocument/2006/relationships/image"/><Relationship Id="rId13" Target="../media/image23.sv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16" Target="../media/image26.png" Type="http://schemas.openxmlformats.org/officeDocument/2006/relationships/image"/><Relationship Id="rId17" Target="../media/image27.svg" Type="http://schemas.openxmlformats.org/officeDocument/2006/relationships/image"/><Relationship Id="rId2" Target="../media/image1.png" Type="http://schemas.openxmlformats.org/officeDocument/2006/relationships/image"/><Relationship Id="rId3" Target="../media/image12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5.pn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34.png" Type="http://schemas.openxmlformats.org/officeDocument/2006/relationships/image"/><Relationship Id="rId13" Target="../media/image35.svg" Type="http://schemas.openxmlformats.org/officeDocument/2006/relationships/image"/><Relationship Id="rId14" Target="../media/image36.png" Type="http://schemas.openxmlformats.org/officeDocument/2006/relationships/image"/><Relationship Id="rId15" Target="../media/image37.svg" Type="http://schemas.openxmlformats.org/officeDocument/2006/relationships/image"/><Relationship Id="rId16" Target="../media/image38.png" Type="http://schemas.openxmlformats.org/officeDocument/2006/relationships/image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12.png" Type="http://schemas.openxmlformats.org/officeDocument/2006/relationships/image"/><Relationship Id="rId8" Target="../media/image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4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6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41.png" Type="http://schemas.openxmlformats.org/officeDocument/2006/relationships/image"/><Relationship Id="rId12" Target="../media/image42.png" Type="http://schemas.openxmlformats.org/officeDocument/2006/relationships/image"/><Relationship Id="rId13" Target="../media/image28.png" Type="http://schemas.openxmlformats.org/officeDocument/2006/relationships/image"/><Relationship Id="rId14" Target="../media/image43.png" Type="http://schemas.openxmlformats.org/officeDocument/2006/relationships/image"/><Relationship Id="rId15" Target="../media/image44.jpeg" Type="http://schemas.openxmlformats.org/officeDocument/2006/relationships/image"/><Relationship Id="rId2" Target="../media/image1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0.png" Type="http://schemas.openxmlformats.org/officeDocument/2006/relationships/image"/><Relationship Id="rId6" Target="../media/image29.png" Type="http://schemas.openxmlformats.org/officeDocument/2006/relationships/image"/><Relationship Id="rId7" Target="../media/image31.png" Type="http://schemas.openxmlformats.org/officeDocument/2006/relationships/image"/><Relationship Id="rId8" Target="../media/image12.png" Type="http://schemas.openxmlformats.org/officeDocument/2006/relationships/image"/><Relationship Id="rId9" Target="../media/image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42.png" Type="http://schemas.openxmlformats.org/officeDocument/2006/relationships/image"/><Relationship Id="rId12" Target="../media/image43.png" Type="http://schemas.openxmlformats.org/officeDocument/2006/relationships/image"/><Relationship Id="rId13" Target="../media/image45.jpeg" Type="http://schemas.openxmlformats.org/officeDocument/2006/relationships/image"/><Relationship Id="rId2" Target="../media/image1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30.png" Type="http://schemas.openxmlformats.org/officeDocument/2006/relationships/image"/><Relationship Id="rId6" Target="../media/image29.png" Type="http://schemas.openxmlformats.org/officeDocument/2006/relationships/image"/><Relationship Id="rId7" Target="../media/image31.png" Type="http://schemas.openxmlformats.org/officeDocument/2006/relationships/image"/><Relationship Id="rId8" Target="../media/image12.png" Type="http://schemas.openxmlformats.org/officeDocument/2006/relationships/image"/><Relationship Id="rId9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-430613" y="545933"/>
            <a:ext cx="19149227" cy="9280647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226860" y="-772336"/>
            <a:ext cx="4456085" cy="431835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465462">
            <a:off x="15517290" y="3162116"/>
            <a:ext cx="2654345" cy="350645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903222">
            <a:off x="14893961" y="5546785"/>
            <a:ext cx="2897102" cy="91469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15293691" y="7487621"/>
            <a:ext cx="4456085" cy="431835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5061259" y="1028700"/>
            <a:ext cx="7533097" cy="194635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3276" y="2237650"/>
            <a:ext cx="2566139" cy="411480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741643" y="3232754"/>
            <a:ext cx="15231432" cy="2457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ileron Regular Bold"/>
              </a:rPr>
              <a:t>Vicerrectorado de Investigación Innovación y Transferencia de Tecnología</a:t>
            </a:r>
          </a:p>
          <a:p>
            <a:pPr algn="ctr">
              <a:lnSpc>
                <a:spcPts val="3240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Departamento de Ciencias Humanas y Sociales</a:t>
            </a:r>
          </a:p>
          <a:p>
            <a:pPr algn="ctr">
              <a:lnSpc>
                <a:spcPts val="3240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Centro de Postgrados</a:t>
            </a:r>
          </a:p>
          <a:p>
            <a:pPr algn="ctr">
              <a:lnSpc>
                <a:spcPts val="3240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Maestría en Docencia Universitaria</a:t>
            </a:r>
          </a:p>
          <a:p>
            <a:pPr algn="ctr">
              <a:lnSpc>
                <a:spcPts val="3240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Trabajo de titulación previo a la obtención del título de</a:t>
            </a:r>
          </a:p>
          <a:p>
            <a:pPr algn="ctr">
              <a:lnSpc>
                <a:spcPts val="3240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Magíster en Docencia Universitaria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415979"/>
            <a:ext cx="14657318" cy="1120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69"/>
              </a:lnSpc>
            </a:pPr>
            <a:r>
              <a:rPr lang="en-US" sz="2699" spc="-26">
                <a:solidFill>
                  <a:srgbClr val="000000"/>
                </a:solidFill>
                <a:latin typeface="Aileron Regular Bold"/>
              </a:rPr>
              <a:t>Propuesta de diseño curricular prescriptivo e intermedio del plan curricular, para la formación profesional técnica en el sector de barismo y chocolatería en el Instituto Tecnológico Internacional, del Distrito Metropolitano Quito, año 2020.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213271" y="525470"/>
            <a:ext cx="1646866" cy="198635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6241032" y="7908687"/>
            <a:ext cx="5584144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700" spc="-27">
                <a:solidFill>
                  <a:srgbClr val="000000"/>
                </a:solidFill>
                <a:latin typeface="Aileron Regular Bold"/>
              </a:rPr>
              <a:t>Uquillas Manotoa, Paola Elizabeth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863128" y="8881110"/>
            <a:ext cx="6561744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700" spc="-27">
                <a:solidFill>
                  <a:srgbClr val="000000"/>
                </a:solidFill>
                <a:latin typeface="Aileron Regular Bold"/>
              </a:rPr>
              <a:t>Dr. Francisco Samuel Mendosa Moreira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495956" y="-920638"/>
            <a:ext cx="4456085" cy="4318351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551689" y="2179727"/>
            <a:ext cx="17198219" cy="7487894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198793"/>
            <a:ext cx="5819425" cy="1266588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5736168" y="3621"/>
            <a:ext cx="2521780" cy="2963299"/>
            <a:chOff x="0" y="0"/>
            <a:chExt cx="3362373" cy="3951066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465462">
              <a:off x="394573" y="168141"/>
              <a:ext cx="2736353" cy="3614784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903222">
              <a:off x="71208" y="2019214"/>
              <a:ext cx="2986609" cy="942955"/>
            </a:xfrm>
            <a:prstGeom prst="rect">
              <a:avLst/>
            </a:prstGeom>
          </p:spPr>
        </p:pic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0" y="8337199"/>
            <a:ext cx="2762440" cy="1842202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-13234">
            <a:off x="1733717" y="418771"/>
            <a:ext cx="5261711" cy="809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  <a:r>
              <a:rPr lang="en-US" sz="5631" spc="-56">
                <a:solidFill>
                  <a:srgbClr val="FFFFFF"/>
                </a:solidFill>
                <a:latin typeface="Aileron Regular"/>
              </a:rPr>
              <a:t>Capítulo III</a:t>
            </a:r>
          </a:p>
        </p:txBody>
      </p:sp>
      <p:sp>
        <p:nvSpPr>
          <p:cNvPr name="TextBox 11" id="11"/>
          <p:cNvSpPr txBox="true"/>
          <p:nvPr/>
        </p:nvSpPr>
        <p:spPr>
          <a:xfrm rot="-13234">
            <a:off x="1030006" y="1515482"/>
            <a:ext cx="6235785" cy="652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82"/>
              </a:lnSpc>
            </a:pPr>
            <a:r>
              <a:rPr lang="en-US" sz="4529" spc="-45">
                <a:solidFill>
                  <a:srgbClr val="000000"/>
                </a:solidFill>
                <a:latin typeface="Aileron Regular"/>
              </a:rPr>
              <a:t>Marco metodológico</a:t>
            </a:r>
            <a:r>
              <a:rPr lang="en-US" sz="4529" spc="-45">
                <a:solidFill>
                  <a:srgbClr val="FFFFFF"/>
                </a:solidFill>
                <a:latin typeface="Aileron Regular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44897" y="2928820"/>
            <a:ext cx="3503002" cy="2730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48"/>
              </a:lnSpc>
            </a:pPr>
            <a:r>
              <a:rPr lang="en-US" sz="3706">
                <a:solidFill>
                  <a:srgbClr val="000000"/>
                </a:solidFill>
                <a:latin typeface="Hatton Bold"/>
              </a:rPr>
              <a:t>Tipo de investigación</a:t>
            </a:r>
          </a:p>
          <a:p>
            <a:pPr algn="just">
              <a:lnSpc>
                <a:spcPts val="4177"/>
              </a:lnSpc>
            </a:pPr>
            <a:r>
              <a:rPr lang="en-US" sz="3481">
                <a:solidFill>
                  <a:srgbClr val="000000"/>
                </a:solidFill>
                <a:latin typeface="Belleza"/>
              </a:rPr>
              <a:t>exploratoria y descriptiva</a:t>
            </a:r>
          </a:p>
          <a:p>
            <a:pPr algn="just" marL="0" indent="0" lvl="0">
              <a:lnSpc>
                <a:spcPts val="4177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4967043" y="2671101"/>
            <a:ext cx="3762163" cy="619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48"/>
              </a:lnSpc>
            </a:pPr>
            <a:r>
              <a:rPr lang="en-US" sz="3706">
                <a:solidFill>
                  <a:srgbClr val="000000"/>
                </a:solidFill>
                <a:latin typeface="Hatton Bold"/>
              </a:rPr>
              <a:t>Diseño de investigación </a:t>
            </a:r>
          </a:p>
          <a:p>
            <a:pPr algn="just">
              <a:lnSpc>
                <a:spcPts val="3337"/>
              </a:lnSpc>
            </a:pPr>
            <a:r>
              <a:rPr lang="en-US" sz="3006">
                <a:solidFill>
                  <a:srgbClr val="000000"/>
                </a:solidFill>
                <a:latin typeface="Hatton Bold"/>
              </a:rPr>
              <a:t>un estudio transversal descriptivo con enfoque cualitativo, basado en el reconocimiento de trayectorias y el estudio de los hallazgos que se desprenden de la experiencia adquirida por baristas y chocolateros </a:t>
            </a:r>
          </a:p>
          <a:p>
            <a:pPr algn="just" marL="0" indent="0" lvl="0">
              <a:lnSpc>
                <a:spcPts val="3337"/>
              </a:lnSpc>
              <a:spcBef>
                <a:spcPct val="0"/>
              </a:spcBef>
            </a:pPr>
            <a:r>
              <a:rPr lang="en-US" sz="2781">
                <a:solidFill>
                  <a:srgbClr val="000000"/>
                </a:solidFill>
                <a:latin typeface="Belleza"/>
              </a:rPr>
              <a:t>adicional se realiza una </a:t>
            </a:r>
            <a:r>
              <a:rPr lang="en-US" sz="2381">
                <a:solidFill>
                  <a:srgbClr val="000000"/>
                </a:solidFill>
                <a:latin typeface="Belleza"/>
              </a:rPr>
              <a:t>investigación biográfica-narrativa.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44000" y="2671101"/>
            <a:ext cx="3776092" cy="4110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64"/>
              </a:lnSpc>
            </a:pPr>
            <a:r>
              <a:rPr lang="en-US" sz="3720">
                <a:solidFill>
                  <a:srgbClr val="000000"/>
                </a:solidFill>
                <a:latin typeface="Hatton Bold"/>
              </a:rPr>
              <a:t>Métodos de Investigación  </a:t>
            </a:r>
          </a:p>
          <a:p>
            <a:pPr algn="just">
              <a:lnSpc>
                <a:spcPts val="3350"/>
              </a:lnSpc>
            </a:pPr>
            <a:r>
              <a:rPr lang="en-US" sz="3720">
                <a:solidFill>
                  <a:srgbClr val="000000"/>
                </a:solidFill>
                <a:latin typeface="Hatton Bold"/>
              </a:rPr>
              <a:t>método deductivo e inductivo</a:t>
            </a:r>
          </a:p>
          <a:p>
            <a:pPr algn="just">
              <a:lnSpc>
                <a:spcPts val="3350"/>
              </a:lnSpc>
            </a:pPr>
            <a:r>
              <a:rPr lang="en-US" sz="2791">
                <a:solidFill>
                  <a:srgbClr val="000000"/>
                </a:solidFill>
                <a:latin typeface="Belleza"/>
              </a:rPr>
              <a:t>método investigación biográfico </a:t>
            </a:r>
          </a:p>
          <a:p>
            <a:pPr algn="just">
              <a:lnSpc>
                <a:spcPts val="3350"/>
              </a:lnSpc>
            </a:pPr>
            <a:r>
              <a:rPr lang="en-US" sz="2791">
                <a:solidFill>
                  <a:srgbClr val="000000"/>
                </a:solidFill>
                <a:latin typeface="Belleza"/>
              </a:rPr>
              <a:t>método Dacum </a:t>
            </a:r>
          </a:p>
          <a:p>
            <a:pPr algn="just">
              <a:lnSpc>
                <a:spcPts val="3350"/>
              </a:lnSpc>
            </a:pPr>
            <a:r>
              <a:rPr lang="en-US" sz="2791">
                <a:solidFill>
                  <a:srgbClr val="000000"/>
                </a:solidFill>
                <a:latin typeface="Belleza"/>
              </a:rPr>
              <a:t>método ETED</a:t>
            </a:r>
          </a:p>
          <a:p>
            <a:pPr algn="just" marL="0" indent="0" lvl="0">
              <a:lnSpc>
                <a:spcPts val="335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3483208" y="2473721"/>
            <a:ext cx="3776092" cy="340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64"/>
              </a:lnSpc>
            </a:pPr>
            <a:r>
              <a:rPr lang="en-US" sz="3720">
                <a:solidFill>
                  <a:srgbClr val="000000"/>
                </a:solidFill>
                <a:latin typeface="Hatton Bold"/>
              </a:rPr>
              <a:t>Técnicas de Investigación  </a:t>
            </a:r>
          </a:p>
          <a:p>
            <a:pPr algn="just">
              <a:lnSpc>
                <a:spcPts val="3590"/>
              </a:lnSpc>
            </a:pPr>
            <a:r>
              <a:rPr lang="en-US" sz="2991">
                <a:solidFill>
                  <a:srgbClr val="000000"/>
                </a:solidFill>
                <a:latin typeface="Belleza"/>
              </a:rPr>
              <a:t>Análisis  funcional</a:t>
            </a:r>
          </a:p>
          <a:p>
            <a:pPr algn="just">
              <a:lnSpc>
                <a:spcPts val="3590"/>
              </a:lnSpc>
            </a:pPr>
            <a:r>
              <a:rPr lang="en-US" sz="2991">
                <a:solidFill>
                  <a:srgbClr val="000000"/>
                </a:solidFill>
                <a:latin typeface="Belleza"/>
              </a:rPr>
              <a:t>entrevista en profundidad </a:t>
            </a:r>
          </a:p>
          <a:p>
            <a:pPr algn="just">
              <a:lnSpc>
                <a:spcPts val="3590"/>
              </a:lnSpc>
            </a:pPr>
            <a:r>
              <a:rPr lang="en-US" sz="2991">
                <a:solidFill>
                  <a:srgbClr val="000000"/>
                </a:solidFill>
                <a:latin typeface="Belleza"/>
              </a:rPr>
              <a:t>revisión documental</a:t>
            </a:r>
          </a:p>
          <a:p>
            <a:pPr algn="just" marL="0" indent="0" lvl="0">
              <a:lnSpc>
                <a:spcPts val="3590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3483208" y="6429375"/>
            <a:ext cx="3776092" cy="282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84"/>
              </a:lnSpc>
            </a:pPr>
            <a:r>
              <a:rPr lang="en-US" sz="3320">
                <a:solidFill>
                  <a:srgbClr val="000000"/>
                </a:solidFill>
                <a:latin typeface="Hatton Bold"/>
              </a:rPr>
              <a:t>instrumentos de Investigación  </a:t>
            </a:r>
          </a:p>
          <a:p>
            <a:pPr algn="just">
              <a:lnSpc>
                <a:spcPts val="3590"/>
              </a:lnSpc>
            </a:pPr>
            <a:r>
              <a:rPr lang="en-US" sz="3320">
                <a:solidFill>
                  <a:srgbClr val="000000"/>
                </a:solidFill>
                <a:latin typeface="Hatton Bold"/>
              </a:rPr>
              <a:t>Cuestionario no estructurado</a:t>
            </a:r>
          </a:p>
          <a:p>
            <a:pPr algn="just">
              <a:lnSpc>
                <a:spcPts val="3590"/>
              </a:lnSpc>
            </a:pPr>
            <a:r>
              <a:rPr lang="en-US" sz="2991">
                <a:solidFill>
                  <a:srgbClr val="000000"/>
                </a:solidFill>
                <a:latin typeface="Belleza"/>
              </a:rPr>
              <a:t>recolección de datos </a:t>
            </a:r>
          </a:p>
          <a:p>
            <a:pPr algn="just" marL="0" indent="0" lvl="0">
              <a:lnSpc>
                <a:spcPts val="359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966257" y="7099124"/>
            <a:ext cx="4456085" cy="4318351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3234">
            <a:off x="466681" y="94110"/>
            <a:ext cx="5347720" cy="99342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6757032" y="6486787"/>
            <a:ext cx="1725287" cy="2027354"/>
            <a:chOff x="0" y="0"/>
            <a:chExt cx="2300382" cy="270313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465462">
              <a:off x="269949" y="115034"/>
              <a:ext cx="1872088" cy="247307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903222">
              <a:off x="48717" y="1381454"/>
              <a:ext cx="2043302" cy="645127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028700" y="64770"/>
            <a:ext cx="4223682" cy="963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46"/>
              </a:lnSpc>
              <a:spcBef>
                <a:spcPct val="0"/>
              </a:spcBef>
            </a:pPr>
            <a:r>
              <a:rPr lang="en-US" sz="6205">
                <a:solidFill>
                  <a:srgbClr val="FFFFFF"/>
                </a:solidFill>
                <a:latin typeface="Belleza"/>
              </a:rPr>
              <a:t>Capítulo IV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5816293" y="402358"/>
            <a:ext cx="9173789" cy="972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50"/>
              </a:lnSpc>
            </a:pPr>
            <a:r>
              <a:rPr lang="en-US" sz="3292">
                <a:solidFill>
                  <a:srgbClr val="000000"/>
                </a:solidFill>
                <a:latin typeface="Hatton Bold"/>
              </a:rPr>
              <a:t>.Análisis e interpretación de resultados                                                </a:t>
            </a:r>
          </a:p>
          <a:p>
            <a:pPr algn="just" marL="0" indent="0" lvl="0">
              <a:lnSpc>
                <a:spcPts val="3559"/>
              </a:lnSpc>
              <a:spcBef>
                <a:spcPct val="0"/>
              </a:spcBef>
            </a:pPr>
            <a:r>
              <a:rPr lang="en-US" sz="3292">
                <a:solidFill>
                  <a:srgbClr val="000000"/>
                </a:solidFill>
                <a:latin typeface="Hatton Bold"/>
              </a:rPr>
              <a:t>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9517" y="2005508"/>
            <a:ext cx="15997515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3120">
                <a:solidFill>
                  <a:srgbClr val="000000"/>
                </a:solidFill>
                <a:latin typeface="Hatton Bold"/>
              </a:rPr>
              <a:t>Atribuciones</a:t>
            </a:r>
          </a:p>
          <a:p>
            <a:pPr algn="just" marL="0" indent="0" lvl="0">
              <a:lnSpc>
                <a:spcPts val="4310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759517" y="2836752"/>
            <a:ext cx="3332793" cy="1072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64"/>
              </a:lnSpc>
            </a:pPr>
            <a:r>
              <a:rPr lang="en-US" sz="3220">
                <a:solidFill>
                  <a:srgbClr val="000000"/>
                </a:solidFill>
                <a:latin typeface="Hatton Bold"/>
              </a:rPr>
              <a:t>Trayectoria</a:t>
            </a:r>
          </a:p>
          <a:p>
            <a:pPr algn="just" marL="0" indent="0" lvl="0">
              <a:lnSpc>
                <a:spcPts val="4430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497377" y="3377772"/>
            <a:ext cx="16554384" cy="1354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3"/>
              </a:lnSpc>
              <a:spcBef>
                <a:spcPct val="0"/>
              </a:spcBef>
            </a:pPr>
            <a:r>
              <a:rPr lang="en-US" sz="2985">
                <a:solidFill>
                  <a:srgbClr val="000000"/>
                </a:solidFill>
                <a:latin typeface="Belleza"/>
              </a:rPr>
              <a:t>Administra cafeterías boutiques de chocolate, maneja producción de materia prima supervisa procesos operativos efectúan procesos de costos supervisión de personal proporcionar asesoramiento maneja  normativa dentro del contexto nacional y regional. El desempeño es a nivel industrial y artesanal.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81083" y="6806592"/>
            <a:ext cx="16521795" cy="1015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89"/>
              </a:lnSpc>
              <a:spcBef>
                <a:spcPct val="0"/>
              </a:spcBef>
            </a:pPr>
            <a:r>
              <a:rPr lang="en-US" sz="3324">
                <a:solidFill>
                  <a:srgbClr val="000000"/>
                </a:solidFill>
                <a:latin typeface="Belleza"/>
              </a:rPr>
              <a:t> Sus funciones varían como profesional polifuncional desde administrativa organizacionales operacionales ya sea en micro o Macroempresas, privadas o propia, nacional o extranjera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2788" y="5951482"/>
            <a:ext cx="15997515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3120">
                <a:solidFill>
                  <a:srgbClr val="000000"/>
                </a:solidFill>
                <a:latin typeface="Hatton Bold"/>
              </a:rPr>
              <a:t>Extención del campo</a:t>
            </a:r>
          </a:p>
          <a:p>
            <a:pPr algn="just" marL="0" indent="0" lvl="0">
              <a:lnSpc>
                <a:spcPts val="431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746478" y="1069246"/>
            <a:ext cx="17166470" cy="1470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50"/>
              </a:lnSpc>
            </a:pPr>
            <a:r>
              <a:rPr lang="en-US" sz="3292">
                <a:solidFill>
                  <a:srgbClr val="000000"/>
                </a:solidFill>
                <a:latin typeface="Hatton Bold"/>
              </a:rPr>
              <a:t>Ficha de competencias, resultados obtenidos de la aplicación del método ETED                                           </a:t>
            </a:r>
          </a:p>
          <a:p>
            <a:pPr algn="just" marL="0" indent="0" lvl="0">
              <a:lnSpc>
                <a:spcPts val="3559"/>
              </a:lnSpc>
              <a:spcBef>
                <a:spcPct val="0"/>
              </a:spcBef>
            </a:pPr>
            <a:r>
              <a:rPr lang="en-US" sz="3292">
                <a:solidFill>
                  <a:srgbClr val="000000"/>
                </a:solidFill>
                <a:latin typeface="Hatton Bold"/>
              </a:rPr>
              <a:t>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41981" y="8202961"/>
            <a:ext cx="1646866" cy="19863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966257" y="7099124"/>
            <a:ext cx="4456085" cy="4318351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6757032" y="6486787"/>
            <a:ext cx="1725287" cy="2027354"/>
            <a:chOff x="0" y="0"/>
            <a:chExt cx="2300382" cy="2703139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465462">
              <a:off x="269949" y="115034"/>
              <a:ext cx="1872088" cy="247307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903222">
              <a:off x="48717" y="1381454"/>
              <a:ext cx="2043302" cy="645127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433982" y="7699716"/>
            <a:ext cx="3876081" cy="258728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2370" t="0" r="0" b="6221"/>
          <a:stretch>
            <a:fillRect/>
          </a:stretch>
        </p:blipFill>
        <p:spPr>
          <a:xfrm flipH="false" flipV="false" rot="0">
            <a:off x="9144000" y="7423044"/>
            <a:ext cx="4902851" cy="3140627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759517" y="1469786"/>
            <a:ext cx="15997515" cy="50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744"/>
              </a:lnSpc>
              <a:spcBef>
                <a:spcPct val="0"/>
              </a:spcBef>
            </a:pPr>
            <a:r>
              <a:rPr lang="en-US" sz="3120">
                <a:solidFill>
                  <a:srgbClr val="000000"/>
                </a:solidFill>
                <a:latin typeface="Hatton Bold"/>
              </a:rPr>
              <a:t>Condiciones de trabajo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1696" y="1961277"/>
            <a:ext cx="17596304" cy="1308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3"/>
              </a:lnSpc>
              <a:spcBef>
                <a:spcPct val="0"/>
              </a:spcBef>
            </a:pPr>
            <a:r>
              <a:rPr lang="en-US" sz="2885">
                <a:solidFill>
                  <a:srgbClr val="000000"/>
                </a:solidFill>
                <a:latin typeface="Belleza"/>
              </a:rPr>
              <a:t>El profesional debe poseer la capacidad de adaptación y flexibilidad a los cambios, resistencia a la presión, por el flujo de trabajo, capacidad de trabajo en equipo y orientación al cliente</a:t>
            </a:r>
          </a:p>
          <a:p>
            <a:pPr>
              <a:lnSpc>
                <a:spcPts val="3463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91696" y="3583305"/>
            <a:ext cx="16567604" cy="156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64"/>
              </a:lnSpc>
            </a:pPr>
            <a:r>
              <a:rPr lang="en-US" sz="3220">
                <a:solidFill>
                  <a:srgbClr val="000000"/>
                </a:solidFill>
                <a:latin typeface="Hatton Bold"/>
              </a:rPr>
              <a:t>Saberes integrados: Saber ser, Saber hacer, Saber convivir, Saber conocer</a:t>
            </a:r>
          </a:p>
          <a:p>
            <a:pPr algn="just" marL="0" indent="0" lvl="0">
              <a:lnSpc>
                <a:spcPts val="4430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691696" y="4611718"/>
            <a:ext cx="17154887" cy="2342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13"/>
              </a:lnSpc>
            </a:pPr>
            <a:r>
              <a:rPr lang="en-US" sz="3094">
                <a:solidFill>
                  <a:srgbClr val="000000"/>
                </a:solidFill>
                <a:latin typeface="Belleza"/>
              </a:rPr>
              <a:t>El técnico barista chocolatero debe ser profesional ético, líder, saber delegar, trabajar en equipo, orientar al cliente, ser creativo apasionado con el café y chocolate, tener iniciativa propia, disponibilidad y visión de negocio.</a:t>
            </a:r>
          </a:p>
          <a:p>
            <a:pPr>
              <a:lnSpc>
                <a:spcPts val="3713"/>
              </a:lnSpc>
              <a:spcBef>
                <a:spcPct val="0"/>
              </a:spcBef>
            </a:pPr>
            <a:r>
              <a:rPr lang="en-US" sz="1238">
                <a:solidFill>
                  <a:srgbClr val="000000"/>
                </a:solidFill>
                <a:latin typeface="Arimo"/>
              </a:rPr>
              <a:t>Conocimientos básicos sobre normativa implementación de negocios y mantenimiento de equipo y maquinaria implementar nuevas tecnologías y equipos, conocimiento básico de técnicas culinarias.</a:t>
            </a:r>
            <a:r>
              <a:rPr lang="en-US" sz="3094">
                <a:solidFill>
                  <a:srgbClr val="000000"/>
                </a:solidFill>
                <a:latin typeface="Belleza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20256" t="0" r="27367" b="0"/>
          <a:stretch>
            <a:fillRect/>
          </a:stretch>
        </p:blipFill>
        <p:spPr>
          <a:xfrm flipH="false" flipV="false" rot="68779">
            <a:off x="13492603" y="553743"/>
            <a:ext cx="4788311" cy="901058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667107">
            <a:off x="13848870" y="682237"/>
            <a:ext cx="1614011" cy="40283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90288">
            <a:off x="14326316" y="177903"/>
            <a:ext cx="3953856" cy="806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10"/>
              </a:lnSpc>
              <a:spcBef>
                <a:spcPct val="0"/>
              </a:spcBef>
            </a:pPr>
            <a:r>
              <a:rPr lang="en-US" sz="4721">
                <a:solidFill>
                  <a:srgbClr val="000000"/>
                </a:solidFill>
                <a:latin typeface="Moontime Bold"/>
              </a:rPr>
              <a:t>Objetivos específicos </a:t>
            </a:r>
          </a:p>
        </p:txBody>
      </p:sp>
      <p:sp>
        <p:nvSpPr>
          <p:cNvPr name="TextBox 5" id="5"/>
          <p:cNvSpPr txBox="true"/>
          <p:nvPr/>
        </p:nvSpPr>
        <p:spPr>
          <a:xfrm rot="105606">
            <a:off x="13373239" y="1097299"/>
            <a:ext cx="4723386" cy="8443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1447" indent="-185723" lvl="1">
              <a:lnSpc>
                <a:spcPts val="2699"/>
              </a:lnSpc>
              <a:spcBef>
                <a:spcPct val="0"/>
              </a:spcBef>
              <a:buFont typeface="Arial"/>
              <a:buChar char="•"/>
            </a:pPr>
            <a:r>
              <a:rPr lang="en-US" sz="2249" u="none">
                <a:solidFill>
                  <a:srgbClr val="000000"/>
                </a:solidFill>
                <a:latin typeface="Courier Prime"/>
              </a:rPr>
              <a:t>Conjugar los conocimientos, técnicas, principios éticos profesionales y recursos tecnológicos.</a:t>
            </a:r>
          </a:p>
          <a:p>
            <a:pPr algn="l" marL="393162" indent="-196581" lvl="1">
              <a:lnSpc>
                <a:spcPts val="2857"/>
              </a:lnSpc>
              <a:spcBef>
                <a:spcPct val="0"/>
              </a:spcBef>
              <a:buFont typeface="Arial"/>
              <a:buChar char="•"/>
            </a:pPr>
            <a:r>
              <a:rPr lang="en-US" sz="2381" u="none">
                <a:solidFill>
                  <a:srgbClr val="000000"/>
                </a:solidFill>
                <a:latin typeface="Courier Prime"/>
              </a:rPr>
              <a:t>Formar profesionales con visión de emprendimiento, capaces de brindar un servicio de calidad, orientando y guiando al cliente para satisfacer sus requerimientos.</a:t>
            </a:r>
          </a:p>
          <a:p>
            <a:pPr algn="l" marL="393726" indent="-196863" lvl="1">
              <a:lnSpc>
                <a:spcPts val="2861"/>
              </a:lnSpc>
              <a:spcBef>
                <a:spcPct val="0"/>
              </a:spcBef>
              <a:buFont typeface="Arial"/>
              <a:buChar char="•"/>
            </a:pPr>
            <a:r>
              <a:rPr lang="en-US" sz="1909" u="none">
                <a:solidFill>
                  <a:srgbClr val="000000"/>
                </a:solidFill>
                <a:latin typeface="Courier Prime"/>
              </a:rPr>
              <a:t>Priorizar técnicas que permitan el aprovechamiento de los recursos en la elaboración, procesamiento, transformación y preparación de su materia prima por medio de la investigación y experimentación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70575">
            <a:off x="7865014" y="1756884"/>
            <a:ext cx="5447056" cy="547603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3446">
            <a:off x="8616795" y="1820453"/>
            <a:ext cx="3884437" cy="866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10"/>
              </a:lnSpc>
              <a:spcBef>
                <a:spcPct val="0"/>
              </a:spcBef>
            </a:pPr>
            <a:r>
              <a:rPr lang="en-US" sz="5078">
                <a:solidFill>
                  <a:srgbClr val="000000"/>
                </a:solidFill>
                <a:latin typeface="Moontime Bold"/>
              </a:rPr>
              <a:t>Objetivo general </a:t>
            </a:r>
          </a:p>
        </p:txBody>
      </p:sp>
      <p:sp>
        <p:nvSpPr>
          <p:cNvPr name="TextBox 8" id="8"/>
          <p:cNvSpPr txBox="true"/>
          <p:nvPr/>
        </p:nvSpPr>
        <p:spPr>
          <a:xfrm rot="11871">
            <a:off x="7816275" y="2737540"/>
            <a:ext cx="5414003" cy="4215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609" indent="-215805" lvl="1">
              <a:lnSpc>
                <a:spcPts val="3137"/>
              </a:lnSpc>
              <a:spcBef>
                <a:spcPct val="0"/>
              </a:spcBef>
              <a:buFont typeface="Arial"/>
              <a:buChar char="•"/>
            </a:pPr>
            <a:r>
              <a:rPr lang="en-US" sz="2614">
                <a:solidFill>
                  <a:srgbClr val="000000"/>
                </a:solidFill>
                <a:latin typeface="Courier Prime"/>
              </a:rPr>
              <a:t> Profesionalizar y titular al barista chocolatero, para que pueda insertarse en el sector hotelero y de restauración, así como en la industria cafetera y chocolatera, en las áreas operativas y de producción del café y cacao.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746018" y="1701552"/>
            <a:ext cx="2287380" cy="61969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196641">
            <a:off x="1786991" y="2811318"/>
            <a:ext cx="6019353" cy="5932743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-105897">
            <a:off x="2563484" y="3125831"/>
            <a:ext cx="3195729" cy="89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24"/>
              </a:lnSpc>
              <a:spcBef>
                <a:spcPct val="0"/>
              </a:spcBef>
            </a:pPr>
            <a:r>
              <a:rPr lang="en-US" sz="2517">
                <a:solidFill>
                  <a:srgbClr val="000000"/>
                </a:solidFill>
                <a:latin typeface="Hatton Bold"/>
              </a:rPr>
              <a:t>Objeto de estudio de la carrera </a:t>
            </a:r>
          </a:p>
        </p:txBody>
      </p:sp>
      <p:sp>
        <p:nvSpPr>
          <p:cNvPr name="TextBox 12" id="12"/>
          <p:cNvSpPr txBox="true"/>
          <p:nvPr/>
        </p:nvSpPr>
        <p:spPr>
          <a:xfrm rot="-105897">
            <a:off x="1690618" y="4282483"/>
            <a:ext cx="5857405" cy="453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20"/>
              </a:lnSpc>
            </a:pPr>
            <a:r>
              <a:rPr lang="en-US" sz="3017">
                <a:solidFill>
                  <a:srgbClr val="000000"/>
                </a:solidFill>
                <a:latin typeface="Courier Prime"/>
              </a:rPr>
              <a:t> La carrera de técnico en barismo y chocolatería, estudia al cacao y café para transformarlos en materia prima, con la finalidad de brindar un servicio al cliente, productos y bebidas con base en los mismos. </a:t>
            </a:r>
          </a:p>
          <a:p>
            <a:pPr algn="ctr" marL="0" indent="0" lvl="0">
              <a:lnSpc>
                <a:spcPts val="3423"/>
              </a:lnSpc>
              <a:spcBef>
                <a:spcPct val="0"/>
              </a:spcBef>
            </a:pP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83838">
            <a:off x="2994778" y="2658396"/>
            <a:ext cx="1791222" cy="44705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1710191">
            <a:off x="-251144" y="7685921"/>
            <a:ext cx="2559687" cy="3144759"/>
          </a:xfrm>
          <a:prstGeom prst="rect">
            <a:avLst/>
          </a:prstGeom>
        </p:spPr>
      </p:pic>
      <p:sp>
        <p:nvSpPr>
          <p:cNvPr name="AutoShape 15" id="15"/>
          <p:cNvSpPr/>
          <p:nvPr/>
        </p:nvSpPr>
        <p:spPr>
          <a:xfrm rot="-167779">
            <a:off x="729280" y="896577"/>
            <a:ext cx="4315820" cy="160995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16" id="16"/>
          <p:cNvGrpSpPr/>
          <p:nvPr/>
        </p:nvGrpSpPr>
        <p:grpSpPr>
          <a:xfrm rot="0">
            <a:off x="4160578" y="147857"/>
            <a:ext cx="1884459" cy="2315434"/>
            <a:chOff x="0" y="0"/>
            <a:chExt cx="2512612" cy="308724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0" r="0" b="0"/>
            <a:stretch>
              <a:fillRect/>
            </a:stretch>
          </p:blipFill>
          <p:spPr>
            <a:xfrm flipH="false" flipV="false" rot="465462">
              <a:off x="363330" y="117562"/>
              <a:ext cx="1913219" cy="2527405"/>
            </a:xfrm>
            <a:prstGeom prst="rect">
              <a:avLst/>
            </a:prstGeom>
          </p:spPr>
        </p:pic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10"/>
            <a:srcRect l="0" t="0" r="0" b="0"/>
            <a:stretch>
              <a:fillRect/>
            </a:stretch>
          </p:blipFill>
          <p:spPr>
            <a:xfrm flipH="false" flipV="false" rot="1990671">
              <a:off x="12136" y="1684787"/>
              <a:ext cx="2488339" cy="785638"/>
            </a:xfrm>
            <a:prstGeom prst="rect">
              <a:avLst/>
            </a:prstGeom>
          </p:spPr>
        </p:pic>
      </p:grpSp>
      <p:sp>
        <p:nvSpPr>
          <p:cNvPr name="TextBox 19" id="19"/>
          <p:cNvSpPr txBox="true"/>
          <p:nvPr/>
        </p:nvSpPr>
        <p:spPr>
          <a:xfrm rot="-167779">
            <a:off x="478277" y="1051137"/>
            <a:ext cx="4595536" cy="1300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4461" spc="-44">
                <a:solidFill>
                  <a:srgbClr val="FFFFFF"/>
                </a:solidFill>
                <a:latin typeface="Hatton Bold"/>
              </a:rPr>
              <a:t>Currículo prescriptivo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9907556" y="0"/>
            <a:ext cx="3495394" cy="9031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19269" t="16889" r="0" b="16889"/>
          <a:stretch>
            <a:fillRect/>
          </a:stretch>
        </p:blipFill>
        <p:spPr>
          <a:xfrm flipH="false" flipV="false" rot="-163236">
            <a:off x="260491" y="3033379"/>
            <a:ext cx="8721093" cy="705061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5400000">
            <a:off x="-356107" y="2787029"/>
            <a:ext cx="1678455" cy="418914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-167779">
            <a:off x="729280" y="896577"/>
            <a:ext cx="4315820" cy="160995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4160578" y="147857"/>
            <a:ext cx="1884459" cy="2315434"/>
            <a:chOff x="0" y="0"/>
            <a:chExt cx="2512612" cy="3087245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465462">
              <a:off x="363330" y="117562"/>
              <a:ext cx="1913219" cy="2527405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1990671">
              <a:off x="12136" y="1684787"/>
              <a:ext cx="2488339" cy="785638"/>
            </a:xfrm>
            <a:prstGeom prst="rect">
              <a:avLst/>
            </a:prstGeom>
          </p:spPr>
        </p:pic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-141726">
            <a:off x="11582987" y="3785460"/>
            <a:ext cx="4545701" cy="272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988"/>
              </a:lnSpc>
              <a:spcBef>
                <a:spcPct val="0"/>
              </a:spcBef>
            </a:pPr>
            <a:r>
              <a:rPr lang="en-US" sz="7848">
                <a:solidFill>
                  <a:srgbClr val="000000"/>
                </a:solidFill>
                <a:latin typeface="Moontime Bold"/>
              </a:rPr>
              <a:t>Competencias específicas</a:t>
            </a:r>
          </a:p>
        </p:txBody>
      </p:sp>
      <p:sp>
        <p:nvSpPr>
          <p:cNvPr name="AutoShape 10" id="10"/>
          <p:cNvSpPr/>
          <p:nvPr/>
        </p:nvSpPr>
        <p:spPr>
          <a:xfrm rot="712107">
            <a:off x="8772099" y="4327565"/>
            <a:ext cx="2973676" cy="0"/>
          </a:xfrm>
          <a:prstGeom prst="line">
            <a:avLst/>
          </a:prstGeom>
          <a:ln cap="rnd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 rot="-1325825">
            <a:off x="8871641" y="6347271"/>
            <a:ext cx="2950765" cy="0"/>
          </a:xfrm>
          <a:prstGeom prst="line">
            <a:avLst/>
          </a:prstGeom>
          <a:ln cap="rnd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 rot="-1895176">
            <a:off x="8871806" y="7933489"/>
            <a:ext cx="3781367" cy="0"/>
          </a:xfrm>
          <a:prstGeom prst="line">
            <a:avLst/>
          </a:prstGeom>
          <a:ln cap="rnd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792606" y="1257400"/>
            <a:ext cx="3420079" cy="228005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5142036" y="7497125"/>
            <a:ext cx="3145964" cy="2359473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-141726">
            <a:off x="620447" y="2472563"/>
            <a:ext cx="3194968" cy="943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23"/>
              </a:lnSpc>
              <a:spcBef>
                <a:spcPct val="0"/>
              </a:spcBef>
            </a:pPr>
            <a:r>
              <a:rPr lang="en-US" sz="5516">
                <a:solidFill>
                  <a:srgbClr val="000000"/>
                </a:solidFill>
                <a:latin typeface="Moontime Bold"/>
              </a:rPr>
              <a:t>Perfil de egreso</a:t>
            </a:r>
          </a:p>
        </p:txBody>
      </p:sp>
      <p:sp>
        <p:nvSpPr>
          <p:cNvPr name="TextBox 16" id="16"/>
          <p:cNvSpPr txBox="true"/>
          <p:nvPr/>
        </p:nvSpPr>
        <p:spPr>
          <a:xfrm rot="-126409">
            <a:off x="512862" y="3212581"/>
            <a:ext cx="8169270" cy="649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40"/>
              </a:lnSpc>
            </a:pPr>
            <a:r>
              <a:rPr lang="en-US" sz="2533">
                <a:solidFill>
                  <a:srgbClr val="000000"/>
                </a:solidFill>
                <a:latin typeface="Courier Prime"/>
              </a:rPr>
              <a:t>Aplicar técnicas, crear, decorar, interpretar, preparar recetas de bebidas y productos con base en el café y el cacao, bajo normas básicas, así como específicas de higiene, seguridad y calidad; dentro cualquier establecimiento de oferta gastronómica que brinde el servicio de bebidas, así como cafeterías de especialidad e instituciones alineadas al procesamiento de café y chocolate.</a:t>
            </a:r>
          </a:p>
          <a:p>
            <a:pPr>
              <a:lnSpc>
                <a:spcPts val="3040"/>
              </a:lnSpc>
            </a:pPr>
            <a:r>
              <a:rPr lang="en-US" sz="2533">
                <a:solidFill>
                  <a:srgbClr val="000000"/>
                </a:solidFill>
                <a:latin typeface="Courier Prime"/>
              </a:rPr>
              <a:t> Reconocer las características organolépticas de los diferentes tipos de café y cacao.</a:t>
            </a:r>
          </a:p>
          <a:p>
            <a:pPr algn="l">
              <a:lnSpc>
                <a:spcPts val="3040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Courier Prime"/>
              </a:rPr>
              <a:t>Proporcionar asesoría para la implementación de un negocio, como cafeterías y/o boutique chocolatera, así como el uso adecuado de un producto</a:t>
            </a:r>
          </a:p>
        </p:txBody>
      </p:sp>
      <p:sp>
        <p:nvSpPr>
          <p:cNvPr name="TextBox 17" id="17"/>
          <p:cNvSpPr txBox="true"/>
          <p:nvPr/>
        </p:nvSpPr>
        <p:spPr>
          <a:xfrm rot="-167779">
            <a:off x="478277" y="1050635"/>
            <a:ext cx="4595536" cy="1301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4461" spc="-44">
                <a:solidFill>
                  <a:srgbClr val="FFFFFF"/>
                </a:solidFill>
                <a:latin typeface="Hatton Bold"/>
              </a:rPr>
              <a:t>Función docencia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562718" y="539312"/>
            <a:ext cx="16905560" cy="9280647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741416" y="594485"/>
            <a:ext cx="4984579" cy="483051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13867" r="0" b="5230"/>
          <a:stretch>
            <a:fillRect/>
          </a:stretch>
        </p:blipFill>
        <p:spPr>
          <a:xfrm flipH="false" flipV="false" rot="-5534746">
            <a:off x="1423189" y="595876"/>
            <a:ext cx="7244123" cy="791971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171149">
            <a:off x="9445569" y="1553168"/>
            <a:ext cx="7245343" cy="728388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97126">
            <a:off x="10633728" y="547196"/>
            <a:ext cx="4293831" cy="1242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72"/>
              </a:lnSpc>
              <a:spcBef>
                <a:spcPct val="0"/>
              </a:spcBef>
            </a:pPr>
            <a:r>
              <a:rPr lang="en-US" sz="7337">
                <a:solidFill>
                  <a:srgbClr val="000000"/>
                </a:solidFill>
                <a:latin typeface="Moontime Bold"/>
              </a:rPr>
              <a:t>Plan Curricular</a:t>
            </a:r>
          </a:p>
        </p:txBody>
      </p:sp>
      <p:sp>
        <p:nvSpPr>
          <p:cNvPr name="TextBox 7" id="7"/>
          <p:cNvSpPr txBox="true"/>
          <p:nvPr/>
        </p:nvSpPr>
        <p:spPr>
          <a:xfrm rot="112444">
            <a:off x="9539770" y="2401862"/>
            <a:ext cx="7640750" cy="497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6405" indent="-208202" lvl="1">
              <a:lnSpc>
                <a:spcPts val="3026"/>
              </a:lnSpc>
              <a:spcBef>
                <a:spcPct val="0"/>
              </a:spcBef>
              <a:buFont typeface="Arial"/>
              <a:buChar char="•"/>
            </a:pPr>
            <a:r>
              <a:rPr lang="en-US" sz="2522">
                <a:solidFill>
                  <a:srgbClr val="000000"/>
                </a:solidFill>
                <a:latin typeface="Courier Prime"/>
              </a:rPr>
              <a:t>La metodología a emplearse en la carrera, dependerá mucho de la asignatura en la que se desenvuelva el estudiante, al ser una carrera práctica, se requiere un dominio técnico, práctico y experimental de la carrera; dentro de diferentes ambientes de aprendizaje como son: las aulas de clase, laboratorios y/o talleres prácticos de trabajo, dentro de la institución educativa; cafeterías, laboratorios de empresas chocolateras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2179572">
            <a:off x="14506727" y="1285350"/>
            <a:ext cx="3747278" cy="1015214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-1550641">
            <a:off x="16490639" y="7711908"/>
            <a:ext cx="2117541" cy="2601821"/>
            <a:chOff x="0" y="0"/>
            <a:chExt cx="2823388" cy="3469095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465462">
              <a:off x="408269" y="132102"/>
              <a:ext cx="2149858" cy="2840011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9"/>
            <a:srcRect l="0" t="0" r="0" b="0"/>
            <a:stretch>
              <a:fillRect/>
            </a:stretch>
          </p:blipFill>
          <p:spPr>
            <a:xfrm flipH="false" flipV="false" rot="1990671">
              <a:off x="13637" y="1893172"/>
              <a:ext cx="2796113" cy="882810"/>
            </a:xfrm>
            <a:prstGeom prst="rect">
              <a:avLst/>
            </a:prstGeom>
          </p:spPr>
        </p:pic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5562091" y="7497524"/>
            <a:ext cx="3706726" cy="2471923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-146441">
            <a:off x="2557282" y="553942"/>
            <a:ext cx="4969953" cy="147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13"/>
              </a:lnSpc>
              <a:spcBef>
                <a:spcPct val="0"/>
              </a:spcBef>
            </a:pPr>
            <a:r>
              <a:rPr lang="en-US" sz="8581">
                <a:solidFill>
                  <a:srgbClr val="000000"/>
                </a:solidFill>
                <a:latin typeface="Moontime Bold"/>
              </a:rPr>
              <a:t>Perfil profesional</a:t>
            </a:r>
          </a:p>
        </p:txBody>
      </p:sp>
      <p:sp>
        <p:nvSpPr>
          <p:cNvPr name="TextBox 15" id="15"/>
          <p:cNvSpPr txBox="true"/>
          <p:nvPr/>
        </p:nvSpPr>
        <p:spPr>
          <a:xfrm rot="-131123">
            <a:off x="1197240" y="1928016"/>
            <a:ext cx="7695690" cy="5919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1227" indent="-230613" lvl="1">
              <a:lnSpc>
                <a:spcPts val="3352"/>
              </a:lnSpc>
              <a:spcBef>
                <a:spcPct val="0"/>
              </a:spcBef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Courier Prime"/>
              </a:rPr>
              <a:t>. El técnico en barismo y chocolatería es un profesional especializado en transformar, preparar, crear y decorar bebidas con base en el café y el cacao, de igual manera brindar atención al cliente y asesorarlo. El barista chocolatero puede insertarse en el sector hotelero y de restauración, así como en la industria cafetera y chocolatera, en las áreas operativas y de producción, por lo que requiere un dominio técnico, práctico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214204" y="427615"/>
            <a:ext cx="17859591" cy="9601602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741416" y="594485"/>
            <a:ext cx="4984579" cy="48305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97126">
            <a:off x="3031774" y="172200"/>
            <a:ext cx="5255609" cy="1528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73"/>
              </a:lnSpc>
              <a:spcBef>
                <a:spcPct val="0"/>
              </a:spcBef>
            </a:pPr>
            <a:r>
              <a:rPr lang="en-US" sz="8980">
                <a:solidFill>
                  <a:srgbClr val="000000"/>
                </a:solidFill>
                <a:latin typeface="Moontime Bold"/>
              </a:rPr>
              <a:t>Plan Curricular</a:t>
            </a:r>
          </a:p>
        </p:txBody>
      </p:sp>
      <p:grpSp>
        <p:nvGrpSpPr>
          <p:cNvPr name="Group 5" id="5"/>
          <p:cNvGrpSpPr/>
          <p:nvPr/>
        </p:nvGrpSpPr>
        <p:grpSpPr>
          <a:xfrm rot="-1550641">
            <a:off x="433411" y="6780464"/>
            <a:ext cx="2117541" cy="2601821"/>
            <a:chOff x="0" y="0"/>
            <a:chExt cx="2823388" cy="3469095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465462">
              <a:off x="408269" y="132102"/>
              <a:ext cx="2149858" cy="2840011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1990671">
              <a:off x="13637" y="1893172"/>
              <a:ext cx="2796113" cy="882810"/>
            </a:xfrm>
            <a:prstGeom prst="rect">
              <a:avLst/>
            </a:prstGeom>
          </p:spPr>
        </p:pic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947" r="0" b="947"/>
          <a:stretch>
            <a:fillRect/>
          </a:stretch>
        </p:blipFill>
        <p:spPr>
          <a:xfrm flipH="false" flipV="false" rot="0">
            <a:off x="15270627" y="4783869"/>
            <a:ext cx="3448080" cy="507416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19269" t="27523" r="0" b="21790"/>
          <a:stretch>
            <a:fillRect/>
          </a:stretch>
        </p:blipFill>
        <p:spPr>
          <a:xfrm flipH="false" flipV="false" rot="-163236">
            <a:off x="3147967" y="1299969"/>
            <a:ext cx="13326156" cy="824644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-126409">
            <a:off x="3150248" y="1375762"/>
            <a:ext cx="12879724" cy="776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Courier Prime"/>
              </a:rPr>
              <a:t>Organizado en 3 períodos académicos ordinarios, 17 asignaturas, 45 créditos, que dan un total de 2160 horas; por la naturaleza de las 2 disciplinas que se conjugan en la presente malla, las horas de los diferentes componentes de aprendizaje están distribuidas en una relación de, por 1 hora de aprendizaje en contacto con el docente, se plantea 2 horas de los componentes de aprendizaje practico – experimental y aprendizaje autónomo. </a:t>
            </a:r>
          </a:p>
          <a:p>
            <a:pPr algn="l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Courier Prime"/>
              </a:rPr>
              <a:t>Al tratarse de dos campos detallados similares como es el barismo y chocolatería, se facilita la enseñanza y trabajo de las mismas dentro de la carrera, logrando que los estudiantes adquieran conocimientos, experiencias, destrezas y habilidades; ampliando su dominio y posibilidades en solo 1 año y medio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408683" y="0"/>
            <a:ext cx="9350453" cy="714057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591" t="787" r="221" b="0"/>
          <a:stretch>
            <a:fillRect/>
          </a:stretch>
        </p:blipFill>
        <p:spPr>
          <a:xfrm flipH="false" flipV="false" rot="0">
            <a:off x="3260816" y="7140578"/>
            <a:ext cx="8294213" cy="278989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22938" t="0" r="0" b="0"/>
          <a:stretch>
            <a:fillRect/>
          </a:stretch>
        </p:blipFill>
        <p:spPr>
          <a:xfrm flipH="false" flipV="false" rot="0">
            <a:off x="14792606" y="3311840"/>
            <a:ext cx="6100045" cy="44460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127055" y="256727"/>
            <a:ext cx="4514689" cy="2742890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3" id="3"/>
          <p:cNvSpPr/>
          <p:nvPr/>
        </p:nvSpPr>
        <p:spPr>
          <a:xfrm rot="0">
            <a:off x="12601643" y="256727"/>
            <a:ext cx="4657657" cy="3216786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4" id="4"/>
          <p:cNvSpPr/>
          <p:nvPr/>
        </p:nvSpPr>
        <p:spPr>
          <a:xfrm rot="0">
            <a:off x="7127055" y="5326079"/>
            <a:ext cx="5098106" cy="4704194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639856" y="7856650"/>
            <a:ext cx="2940586" cy="196039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15031258" y="6541663"/>
            <a:ext cx="4456085" cy="4318351"/>
          </a:xfrm>
          <a:prstGeom prst="rect">
            <a:avLst/>
          </a:prstGeom>
        </p:spPr>
      </p:pic>
      <p:sp>
        <p:nvSpPr>
          <p:cNvPr name="AutoShape 7" id="7"/>
          <p:cNvSpPr/>
          <p:nvPr/>
        </p:nvSpPr>
        <p:spPr>
          <a:xfrm rot="0">
            <a:off x="12750794" y="5326079"/>
            <a:ext cx="4948955" cy="2791059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8" id="8"/>
          <p:cNvSpPr/>
          <p:nvPr/>
        </p:nvSpPr>
        <p:spPr>
          <a:xfrm rot="-96500">
            <a:off x="7582640" y="2520154"/>
            <a:ext cx="3273587" cy="433608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9" id="9"/>
          <p:cNvGrpSpPr/>
          <p:nvPr/>
        </p:nvGrpSpPr>
        <p:grpSpPr>
          <a:xfrm rot="93903">
            <a:off x="13666775" y="2821767"/>
            <a:ext cx="2527392" cy="557366"/>
            <a:chOff x="0" y="0"/>
            <a:chExt cx="3369857" cy="743155"/>
          </a:xfrm>
        </p:grpSpPr>
        <p:sp>
          <p:nvSpPr>
            <p:cNvPr name="AutoShape 10" id="10"/>
            <p:cNvSpPr/>
            <p:nvPr/>
          </p:nvSpPr>
          <p:spPr>
            <a:xfrm rot="0">
              <a:off x="0" y="0"/>
              <a:ext cx="3369857" cy="74315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61656" y="114915"/>
              <a:ext cx="3268305" cy="6051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799" spc="-17">
                  <a:solidFill>
                    <a:srgbClr val="FFFFFF"/>
                  </a:solidFill>
                  <a:latin typeface="Courier Prime"/>
                </a:rPr>
                <a:t>Niveles de investigación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408134" y="9259675"/>
            <a:ext cx="2527392" cy="557366"/>
            <a:chOff x="0" y="0"/>
            <a:chExt cx="3369857" cy="743155"/>
          </a:xfrm>
        </p:grpSpPr>
        <p:sp>
          <p:nvSpPr>
            <p:cNvPr name="AutoShape 13" id="13"/>
            <p:cNvSpPr/>
            <p:nvPr/>
          </p:nvSpPr>
          <p:spPr>
            <a:xfrm rot="0">
              <a:off x="0" y="0"/>
              <a:ext cx="3369857" cy="74315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61656" y="114915"/>
              <a:ext cx="3268305" cy="6051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799" spc="-17">
                  <a:solidFill>
                    <a:srgbClr val="FFFFFF"/>
                  </a:solidFill>
                  <a:latin typeface="Courier Prime"/>
                </a:rPr>
                <a:t>Líneas de investigación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93903">
            <a:off x="13961575" y="7525762"/>
            <a:ext cx="2527392" cy="557366"/>
            <a:chOff x="0" y="0"/>
            <a:chExt cx="3369857" cy="743155"/>
          </a:xfrm>
        </p:grpSpPr>
        <p:sp>
          <p:nvSpPr>
            <p:cNvPr name="AutoShape 16" id="16"/>
            <p:cNvSpPr/>
            <p:nvPr/>
          </p:nvSpPr>
          <p:spPr>
            <a:xfrm rot="0">
              <a:off x="0" y="0"/>
              <a:ext cx="3369857" cy="74315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61656" y="114915"/>
              <a:ext cx="3268305" cy="6051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99"/>
                </a:lnSpc>
              </a:pPr>
              <a:r>
                <a:rPr lang="en-US" sz="1799" spc="-17">
                  <a:solidFill>
                    <a:srgbClr val="FFFFFF"/>
                  </a:solidFill>
                  <a:latin typeface="Courier Prime"/>
                </a:rPr>
                <a:t>.Resultados esperados</a:t>
              </a:r>
            </a:p>
          </p:txBody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848546" y="-910948"/>
            <a:ext cx="4456085" cy="4318351"/>
          </a:xfrm>
          <a:prstGeom prst="rect">
            <a:avLst/>
          </a:prstGeom>
        </p:spPr>
      </p:pic>
      <p:sp>
        <p:nvSpPr>
          <p:cNvPr name="AutoShape 19" id="19"/>
          <p:cNvSpPr/>
          <p:nvPr/>
        </p:nvSpPr>
        <p:spPr>
          <a:xfrm rot="-13234">
            <a:off x="888816" y="1238170"/>
            <a:ext cx="5534839" cy="780004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20" id="20"/>
          <p:cNvGrpSpPr/>
          <p:nvPr/>
        </p:nvGrpSpPr>
        <p:grpSpPr>
          <a:xfrm rot="-1550641">
            <a:off x="17079585" y="1749826"/>
            <a:ext cx="1240329" cy="1523991"/>
            <a:chOff x="0" y="0"/>
            <a:chExt cx="1653771" cy="2031988"/>
          </a:xfrm>
        </p:grpSpPr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465462">
              <a:off x="239139" y="77378"/>
              <a:ext cx="1259258" cy="1663508"/>
            </a:xfrm>
            <a:prstGeom prst="rect">
              <a:avLst/>
            </a:prstGeom>
          </p:spPr>
        </p:pic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1990671">
              <a:off x="7988" y="1108906"/>
              <a:ext cx="1637795" cy="517097"/>
            </a:xfrm>
            <a:prstGeom prst="rect">
              <a:avLst/>
            </a:prstGeom>
          </p:spPr>
        </p:pic>
      </p:grpSp>
      <p:sp>
        <p:nvSpPr>
          <p:cNvPr name="AutoShape 23" id="23"/>
          <p:cNvSpPr/>
          <p:nvPr/>
        </p:nvSpPr>
        <p:spPr>
          <a:xfrm rot="0">
            <a:off x="515655" y="3926409"/>
            <a:ext cx="6020536" cy="4309133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8"/>
          <a:srcRect l="0" t="0" r="0" b="27473"/>
          <a:stretch>
            <a:fillRect/>
          </a:stretch>
        </p:blipFill>
        <p:spPr>
          <a:xfrm flipH="false" flipV="false" rot="0">
            <a:off x="6425136" y="2511821"/>
            <a:ext cx="2634799" cy="2866388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87097">
            <a:off x="760485" y="4338771"/>
            <a:ext cx="5631637" cy="269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74"/>
              </a:lnSpc>
              <a:spcBef>
                <a:spcPct val="0"/>
              </a:spcBef>
            </a:pPr>
            <a:r>
              <a:rPr lang="en-US" sz="1978" u="none">
                <a:solidFill>
                  <a:srgbClr val="000000"/>
                </a:solidFill>
                <a:latin typeface="Courier Prime"/>
              </a:rPr>
              <a:t>Investigación y emprendimiento, en un inicio orientar al estudiante a una correcta investigación.</a:t>
            </a:r>
          </a:p>
          <a:p>
            <a:pPr algn="just" marL="0" indent="0" lvl="0">
              <a:lnSpc>
                <a:spcPts val="2374"/>
              </a:lnSpc>
              <a:spcBef>
                <a:spcPct val="0"/>
              </a:spcBef>
            </a:pPr>
            <a:r>
              <a:rPr lang="en-US" sz="1978" u="none">
                <a:solidFill>
                  <a:srgbClr val="000000"/>
                </a:solidFill>
                <a:latin typeface="Courier Prime"/>
              </a:rPr>
              <a:t> Desarrollo de proyectos, permite conjugar varios conocimientos y estrategias para diseñar proyectos de negocio, nuevos productos </a:t>
            </a:r>
          </a:p>
          <a:p>
            <a:pPr algn="just" marL="0" indent="0" lvl="0">
              <a:lnSpc>
                <a:spcPts val="1702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1702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1702"/>
              </a:lnSpc>
              <a:spcBef>
                <a:spcPct val="0"/>
              </a:spcBef>
            </a:pPr>
          </a:p>
        </p:txBody>
      </p:sp>
      <p:grpSp>
        <p:nvGrpSpPr>
          <p:cNvPr name="Group 26" id="26"/>
          <p:cNvGrpSpPr/>
          <p:nvPr/>
        </p:nvGrpSpPr>
        <p:grpSpPr>
          <a:xfrm rot="0">
            <a:off x="1545769" y="7632946"/>
            <a:ext cx="4604234" cy="647827"/>
            <a:chOff x="0" y="0"/>
            <a:chExt cx="6138978" cy="863770"/>
          </a:xfrm>
        </p:grpSpPr>
        <p:sp>
          <p:nvSpPr>
            <p:cNvPr name="AutoShape 27" id="27"/>
            <p:cNvSpPr/>
            <p:nvPr/>
          </p:nvSpPr>
          <p:spPr>
            <a:xfrm rot="0">
              <a:off x="0" y="0"/>
              <a:ext cx="6138978" cy="86377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12321" y="114915"/>
              <a:ext cx="5953979" cy="7257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99"/>
                </a:lnSpc>
              </a:pPr>
              <a:r>
                <a:rPr lang="en-US" sz="2099" spc="-20">
                  <a:solidFill>
                    <a:srgbClr val="FFFFFF"/>
                  </a:solidFill>
                  <a:latin typeface="Courier Prime"/>
                </a:rPr>
                <a:t>Asignaturas orientadas al componente de investigación</a:t>
              </a:r>
            </a:p>
          </p:txBody>
        </p:sp>
      </p:grpSp>
      <p:pic>
        <p:nvPicPr>
          <p:cNvPr name="Picture 29" id="2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60841" y="9259675"/>
            <a:ext cx="3495394" cy="903116"/>
          </a:xfrm>
          <a:prstGeom prst="rect">
            <a:avLst/>
          </a:prstGeom>
        </p:spPr>
      </p:pic>
      <p:sp>
        <p:nvSpPr>
          <p:cNvPr name="TextBox 30" id="30"/>
          <p:cNvSpPr txBox="true"/>
          <p:nvPr/>
        </p:nvSpPr>
        <p:spPr>
          <a:xfrm rot="-13234">
            <a:off x="1029733" y="1345068"/>
            <a:ext cx="5394369" cy="556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2"/>
              </a:lnSpc>
            </a:pPr>
            <a:r>
              <a:rPr lang="en-US" sz="3638" spc="-36">
                <a:solidFill>
                  <a:srgbClr val="FFFFFF"/>
                </a:solidFill>
                <a:latin typeface="Hatton Bold"/>
              </a:rPr>
              <a:t>Función Investigación</a:t>
            </a:r>
          </a:p>
        </p:txBody>
      </p:sp>
      <p:sp>
        <p:nvSpPr>
          <p:cNvPr name="TextBox 31" id="31"/>
          <p:cNvSpPr txBox="true"/>
          <p:nvPr/>
        </p:nvSpPr>
        <p:spPr>
          <a:xfrm rot="87097">
            <a:off x="7322803" y="387380"/>
            <a:ext cx="4293608" cy="207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18"/>
              </a:lnSpc>
              <a:spcBef>
                <a:spcPct val="0"/>
              </a:spcBef>
            </a:pPr>
            <a:r>
              <a:rPr lang="en-US" sz="1932" u="none">
                <a:solidFill>
                  <a:srgbClr val="000000"/>
                </a:solidFill>
                <a:latin typeface="Courier Prime"/>
              </a:rPr>
              <a:t>Fomentar una cultura investigativa visto desde el campo de servicio para contribuir a la producción, al consumo interno en el país e innovación de productos, referidos al café y cacao.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577200" y="2502296"/>
            <a:ext cx="3133600" cy="459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0"/>
              </a:lnSpc>
              <a:spcBef>
                <a:spcPct val="0"/>
              </a:spcBef>
            </a:pPr>
            <a:r>
              <a:rPr lang="en-US" sz="2991">
                <a:solidFill>
                  <a:srgbClr val="FFFFFF"/>
                </a:solidFill>
                <a:latin typeface="Belleza"/>
              </a:rPr>
              <a:t>Objetivo del modelo</a:t>
            </a:r>
          </a:p>
        </p:txBody>
      </p:sp>
      <p:sp>
        <p:nvSpPr>
          <p:cNvPr name="TextBox 33" id="33"/>
          <p:cNvSpPr txBox="true"/>
          <p:nvPr/>
        </p:nvSpPr>
        <p:spPr>
          <a:xfrm rot="87097">
            <a:off x="12791208" y="387380"/>
            <a:ext cx="4293608" cy="207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18"/>
              </a:lnSpc>
              <a:spcBef>
                <a:spcPct val="0"/>
              </a:spcBef>
            </a:pPr>
            <a:r>
              <a:rPr lang="en-US" sz="1932" u="none">
                <a:solidFill>
                  <a:srgbClr val="000000"/>
                </a:solidFill>
                <a:latin typeface="Courier Prime"/>
              </a:rPr>
              <a:t>nivel descriptivo, exploratorio y experimental. Su nivel de complejidad irá aumentando conforme el estudiante avance los niveles académicos.</a:t>
            </a:r>
          </a:p>
          <a:p>
            <a:pPr algn="just" marL="0" indent="0" lvl="0">
              <a:lnSpc>
                <a:spcPts val="2318"/>
              </a:lnSpc>
              <a:spcBef>
                <a:spcPct val="0"/>
              </a:spcBef>
            </a:pPr>
          </a:p>
        </p:txBody>
      </p:sp>
      <p:sp>
        <p:nvSpPr>
          <p:cNvPr name="TextBox 34" id="34"/>
          <p:cNvSpPr txBox="true"/>
          <p:nvPr/>
        </p:nvSpPr>
        <p:spPr>
          <a:xfrm rot="87097">
            <a:off x="7506206" y="5444674"/>
            <a:ext cx="4542322" cy="4093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857"/>
              </a:lnSpc>
              <a:spcBef>
                <a:spcPct val="0"/>
              </a:spcBef>
            </a:pPr>
            <a:r>
              <a:rPr lang="en-US" sz="1547">
                <a:solidFill>
                  <a:srgbClr val="000000"/>
                </a:solidFill>
                <a:latin typeface="Courier Prime"/>
              </a:rPr>
              <a:t>T</a:t>
            </a:r>
            <a:r>
              <a:rPr lang="en-US" sz="1547" u="none">
                <a:solidFill>
                  <a:srgbClr val="000000"/>
                </a:solidFill>
                <a:latin typeface="Courier Prime"/>
              </a:rPr>
              <a:t>ransformación – producción, emprendimiento y adaptación de técnicas, por lo tanto, los proyectos de investigación formativa se realizarán a partir del segundo periodo académico ordinario, los mismos que están alineados para desarrollar nuevas formas de preparación de productos y plantear propuesta de productos. </a:t>
            </a:r>
          </a:p>
          <a:p>
            <a:pPr algn="just" marL="0" indent="0" lvl="0">
              <a:lnSpc>
                <a:spcPts val="1857"/>
              </a:lnSpc>
              <a:spcBef>
                <a:spcPct val="0"/>
              </a:spcBef>
            </a:pPr>
            <a:r>
              <a:rPr lang="en-US" sz="1547" u="none">
                <a:solidFill>
                  <a:srgbClr val="000000"/>
                </a:solidFill>
                <a:latin typeface="Courier Prime"/>
              </a:rPr>
              <a:t> Los tipos de investigaciones propuestas pueden desarrollarse dentro de los siguientes espacios: en los talleres y aulas de la institución, así como en las diferentes empresas de café y chocolate o sus laboratorios.</a:t>
            </a:r>
          </a:p>
          <a:p>
            <a:pPr algn="just" marL="0" indent="0" lvl="0">
              <a:lnSpc>
                <a:spcPts val="1857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1857"/>
              </a:lnSpc>
              <a:spcBef>
                <a:spcPct val="0"/>
              </a:spcBef>
            </a:pPr>
          </a:p>
        </p:txBody>
      </p:sp>
      <p:sp>
        <p:nvSpPr>
          <p:cNvPr name="TextBox 35" id="35"/>
          <p:cNvSpPr txBox="true"/>
          <p:nvPr/>
        </p:nvSpPr>
        <p:spPr>
          <a:xfrm rot="87097">
            <a:off x="12910373" y="5428748"/>
            <a:ext cx="4766045" cy="1918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948"/>
              </a:lnSpc>
              <a:spcBef>
                <a:spcPct val="0"/>
              </a:spcBef>
            </a:pPr>
            <a:r>
              <a:rPr lang="en-US" sz="1624" u="none">
                <a:solidFill>
                  <a:srgbClr val="000000"/>
                </a:solidFill>
                <a:latin typeface="Courier Prime"/>
              </a:rPr>
              <a:t>Determina procesos en la transformación y producción de la materia prima.</a:t>
            </a:r>
          </a:p>
          <a:p>
            <a:pPr algn="just" marL="0" indent="0" lvl="0">
              <a:lnSpc>
                <a:spcPts val="1948"/>
              </a:lnSpc>
              <a:spcBef>
                <a:spcPct val="0"/>
              </a:spcBef>
            </a:pPr>
            <a:r>
              <a:rPr lang="en-US" sz="1624" u="none">
                <a:solidFill>
                  <a:srgbClr val="000000"/>
                </a:solidFill>
                <a:latin typeface="Courier Prime"/>
              </a:rPr>
              <a:t>Realiza nuevos productos con base en el café y cacao</a:t>
            </a:r>
          </a:p>
          <a:p>
            <a:pPr algn="just" marL="0" indent="0" lvl="0">
              <a:lnSpc>
                <a:spcPts val="1948"/>
              </a:lnSpc>
              <a:spcBef>
                <a:spcPct val="0"/>
              </a:spcBef>
            </a:pPr>
            <a:r>
              <a:rPr lang="en-US" sz="1624" u="none">
                <a:solidFill>
                  <a:srgbClr val="000000"/>
                </a:solidFill>
                <a:latin typeface="Courier Prime"/>
              </a:rPr>
              <a:t>Propone y desarrolla emprendimientos</a:t>
            </a:r>
          </a:p>
          <a:p>
            <a:pPr algn="just" marL="0" indent="0" lvl="0">
              <a:lnSpc>
                <a:spcPts val="1948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194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966257" y="7099124"/>
            <a:ext cx="4456085" cy="431835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759517" y="1000125"/>
            <a:ext cx="15997515" cy="1041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3120">
                <a:solidFill>
                  <a:srgbClr val="000000"/>
                </a:solidFill>
                <a:latin typeface="Hatton Bold"/>
              </a:rPr>
              <a:t>Componente de prácticas de servicio a la comunidad. </a:t>
            </a:r>
          </a:p>
          <a:p>
            <a:pPr algn="just" marL="0" indent="0" lvl="0">
              <a:lnSpc>
                <a:spcPts val="4310"/>
              </a:lnSpc>
              <a:spcBef>
                <a:spcPct val="0"/>
              </a:spcBef>
            </a:pPr>
          </a:p>
        </p:txBody>
      </p:sp>
      <p:sp>
        <p:nvSpPr>
          <p:cNvPr name="AutoShape 5" id="5"/>
          <p:cNvSpPr/>
          <p:nvPr/>
        </p:nvSpPr>
        <p:spPr>
          <a:xfrm rot="0">
            <a:off x="634721" y="-8533"/>
            <a:ext cx="12018137" cy="1037233"/>
          </a:xfrm>
          <a:prstGeom prst="rect">
            <a:avLst/>
          </a:prstGeom>
          <a:solidFill>
            <a:srgbClr val="000000"/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215726" y="8905052"/>
            <a:ext cx="2072274" cy="138194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5815117" y="4254988"/>
            <a:ext cx="2667202" cy="1777023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32394" y="1471865"/>
            <a:ext cx="18055606" cy="166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3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Belleza"/>
              </a:rPr>
              <a:t>Se destina a las prácticas de servicio comunitario 48 horas comprendidas dentro del segundo periodo académico ordinario. </a:t>
            </a:r>
          </a:p>
          <a:p>
            <a:pPr>
              <a:lnSpc>
                <a:spcPts val="3223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Belleza"/>
              </a:rPr>
              <a:t> Desarrollando actividades que permitan la difusión y promoción de la correcta manipulación de alimentos, almacenamiento y recepción de materia prima.</a:t>
            </a:r>
          </a:p>
          <a:p>
            <a:pPr>
              <a:lnSpc>
                <a:spcPts val="3463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59517" y="3220664"/>
            <a:ext cx="5884272" cy="1035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46"/>
              </a:lnSpc>
            </a:pPr>
            <a:r>
              <a:rPr lang="en-US" sz="3121">
                <a:solidFill>
                  <a:srgbClr val="000000"/>
                </a:solidFill>
                <a:latin typeface="Hatton Bold"/>
              </a:rPr>
              <a:t>Líneas de intervención</a:t>
            </a:r>
          </a:p>
          <a:p>
            <a:pPr algn="just" marL="0" indent="0" lvl="0">
              <a:lnSpc>
                <a:spcPts val="4294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32394" y="3743330"/>
            <a:ext cx="16554384" cy="3597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Los cuales tiene como finalidad capacitar a la comunidad para favorecer al servicio y efectivizar la seguridad e higiene de los alimentos.</a:t>
            </a:r>
          </a:p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 Buenas prácticas de manufactura (BPM).</a:t>
            </a:r>
          </a:p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 Análisis de peligros y puntos críticos de control (HACCP).</a:t>
            </a:r>
          </a:p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 Recepción de materia prima y reconocimiento de características organolépticas.</a:t>
            </a:r>
          </a:p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 Preservación de productos alimenticios y normas primero en entrar, primero en salir (FIFO); normas último en entrar, primero en salir (LIFO).</a:t>
            </a:r>
          </a:p>
          <a:p>
            <a:pPr>
              <a:lnSpc>
                <a:spcPts val="3583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759517" y="6965505"/>
            <a:ext cx="15997515" cy="1041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3120">
                <a:solidFill>
                  <a:srgbClr val="000000"/>
                </a:solidFill>
                <a:latin typeface="Hatton Bold"/>
              </a:rPr>
              <a:t>Prácticas preprofesionales </a:t>
            </a:r>
          </a:p>
          <a:p>
            <a:pPr algn="just" marL="0" indent="0" lvl="0">
              <a:lnSpc>
                <a:spcPts val="4310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1648"/>
            <a:ext cx="14617566" cy="1007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0"/>
              </a:lnSpc>
            </a:pPr>
            <a:r>
              <a:rPr lang="en-US" sz="3492">
                <a:solidFill>
                  <a:srgbClr val="FFFFFF"/>
                </a:solidFill>
                <a:latin typeface="Hatton Bold"/>
              </a:rPr>
              <a:t>Función sustantiva vinculación con la sociedad                                          </a:t>
            </a:r>
          </a:p>
          <a:p>
            <a:pPr algn="just" marL="0" indent="0" lvl="0">
              <a:lnSpc>
                <a:spcPts val="3559"/>
              </a:lnSpc>
              <a:spcBef>
                <a:spcPct val="0"/>
              </a:spcBef>
            </a:pPr>
            <a:r>
              <a:rPr lang="en-US" sz="3292">
                <a:solidFill>
                  <a:srgbClr val="FFFFFF"/>
                </a:solidFill>
                <a:latin typeface="Hatton Bold"/>
              </a:rPr>
              <a:t>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2394" y="7491112"/>
            <a:ext cx="18055606" cy="181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90"/>
              </a:lnSpc>
              <a:spcBef>
                <a:spcPct val="0"/>
              </a:spcBef>
            </a:pPr>
            <a:r>
              <a:rPr lang="en-US" sz="2991">
                <a:solidFill>
                  <a:srgbClr val="000000"/>
                </a:solidFill>
                <a:latin typeface="Belleza"/>
              </a:rPr>
              <a:t>La práctica profesional se realizará en laboratorios empresariales y empresas de producción y servicio cafetera y chocolatera (cafeterías y boutiques chocolateras).</a:t>
            </a:r>
          </a:p>
          <a:p>
            <a:pPr>
              <a:lnSpc>
                <a:spcPts val="3590"/>
              </a:lnSpc>
              <a:spcBef>
                <a:spcPct val="0"/>
              </a:spcBef>
            </a:pPr>
            <a:r>
              <a:rPr lang="en-US" sz="2991">
                <a:solidFill>
                  <a:srgbClr val="000000"/>
                </a:solidFill>
                <a:latin typeface="Belleza"/>
              </a:rPr>
              <a:t>El modelo de las prácticas preprofesionales contempla 240 horas distribuidas 120 horas para barismo y 120 horas para chocolatería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-430613" y="545933"/>
            <a:ext cx="19149227" cy="9280647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148887">
            <a:off x="15478346" y="6967626"/>
            <a:ext cx="5619309" cy="5445621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110781">
            <a:off x="1042358" y="651151"/>
            <a:ext cx="5760710" cy="940635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TextBox 5" id="5"/>
          <p:cNvSpPr txBox="true"/>
          <p:nvPr/>
        </p:nvSpPr>
        <p:spPr>
          <a:xfrm rot="67162">
            <a:off x="1427160" y="483458"/>
            <a:ext cx="4993267" cy="1078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FFFFFF"/>
                </a:solidFill>
                <a:latin typeface="Aileron Regular"/>
              </a:rPr>
              <a:t>Resumen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3957" y="2229036"/>
            <a:ext cx="8981903" cy="7029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93"/>
              </a:lnSpc>
            </a:pPr>
            <a:r>
              <a:rPr lang="en-US" sz="2852">
                <a:solidFill>
                  <a:srgbClr val="000000"/>
                </a:solidFill>
                <a:latin typeface="Belleza"/>
              </a:rPr>
              <a:t>INTRODUCCIÓN: El presente trabajo de titulación hace referencia a una propuesta de diseño curricular prescriptivo e intermedio, de la carrera técnico en barismo y chocolatería, carrera que aún no se encuentra en vigencia en Ecuador. MÉTODO: Se procedió a utilizar la metodología DACUM y ETED, para el análisis funcional y sistemático de las competencias requeridas para el perfil de egreso y diseño del plan curricular. RESULTADOS: El trabajo determinó el objeto y los objetivos de la carrera, el perfil de egreso, perfil profesional, así como, la congruencia de la unidad de titulación, por último se detalló y compiló la planificación curricular de la carrera. DISCUSIÓN: las plazas de baristas y chocolateros en Ecuador, están cubiertas actualmente por profesionales no titulados en el país.</a:t>
            </a:r>
          </a:p>
        </p:txBody>
      </p:sp>
      <p:grpSp>
        <p:nvGrpSpPr>
          <p:cNvPr name="Group 7" id="7"/>
          <p:cNvGrpSpPr/>
          <p:nvPr/>
        </p:nvGrpSpPr>
        <p:grpSpPr>
          <a:xfrm rot="6932">
            <a:off x="9910945" y="2699433"/>
            <a:ext cx="6422613" cy="5138981"/>
            <a:chOff x="0" y="0"/>
            <a:chExt cx="8563483" cy="6851975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5"/>
            <a:srcRect l="0" t="19994" r="0" b="19994"/>
            <a:stretch>
              <a:fillRect/>
            </a:stretch>
          </p:blipFill>
          <p:spPr>
            <a:xfrm>
              <a:off x="0" y="0"/>
              <a:ext cx="8563483" cy="6851975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0262103" y="7600031"/>
            <a:ext cx="5720297" cy="489707"/>
            <a:chOff x="0" y="0"/>
            <a:chExt cx="7627063" cy="652943"/>
          </a:xfrm>
        </p:grpSpPr>
        <p:sp>
          <p:nvSpPr>
            <p:cNvPr name="AutoShape 10" id="10"/>
            <p:cNvSpPr/>
            <p:nvPr/>
          </p:nvSpPr>
          <p:spPr>
            <a:xfrm rot="0">
              <a:off x="0" y="0"/>
              <a:ext cx="7627063" cy="65294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39548" y="211956"/>
              <a:ext cx="7397220" cy="388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99"/>
                </a:lnSpc>
              </a:pPr>
              <a:r>
                <a:rPr lang="en-US" sz="2099" spc="-20">
                  <a:solidFill>
                    <a:srgbClr val="FFFFFF"/>
                  </a:solidFill>
                  <a:latin typeface="Courier Prime"/>
                </a:rPr>
                <a:t>Bari</a:t>
              </a:r>
              <a:r>
                <a:rPr lang="en-US" sz="2099" spc="-20">
                  <a:solidFill>
                    <a:srgbClr val="FFFFFF"/>
                  </a:solidFill>
                  <a:latin typeface="Courier Prime"/>
                </a:rPr>
                <a:t>sta de Milagro Cotidiano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987814" y="1138789"/>
            <a:ext cx="2336912" cy="2746064"/>
            <a:chOff x="0" y="0"/>
            <a:chExt cx="3115883" cy="3661419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465462">
              <a:off x="365647" y="155814"/>
              <a:ext cx="2535755" cy="3349790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903222">
              <a:off x="65988" y="1871189"/>
              <a:ext cx="2767665" cy="873829"/>
            </a:xfrm>
            <a:prstGeom prst="rect">
              <a:avLst/>
            </a:prstGeom>
          </p:spPr>
        </p:pic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495956" y="-920638"/>
            <a:ext cx="4456085" cy="4318351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223234" y="2179727"/>
            <a:ext cx="17834848" cy="7619276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198793"/>
            <a:ext cx="5819425" cy="1266588"/>
          </a:xfrm>
          <a:prstGeom prst="rect">
            <a:avLst/>
          </a:prstGeom>
          <a:solidFill>
            <a:srgbClr val="000000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73529" y="9087094"/>
            <a:ext cx="1450436" cy="119990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5736168" y="3621"/>
            <a:ext cx="2521780" cy="2963299"/>
            <a:chOff x="0" y="0"/>
            <a:chExt cx="3362373" cy="395106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465462">
              <a:off x="394573" y="168141"/>
              <a:ext cx="2736353" cy="361478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903222">
              <a:off x="71208" y="2019214"/>
              <a:ext cx="2986609" cy="942955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-13234">
            <a:off x="1733717" y="418479"/>
            <a:ext cx="5261711" cy="81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  <a:r>
              <a:rPr lang="en-US" sz="5631" spc="-56">
                <a:solidFill>
                  <a:srgbClr val="FFFFFF"/>
                </a:solidFill>
                <a:latin typeface="Aileron Regular"/>
              </a:rPr>
              <a:t>Capítulo V</a:t>
            </a:r>
          </a:p>
        </p:txBody>
      </p:sp>
      <p:sp>
        <p:nvSpPr>
          <p:cNvPr name="TextBox 11" id="11"/>
          <p:cNvSpPr txBox="true"/>
          <p:nvPr/>
        </p:nvSpPr>
        <p:spPr>
          <a:xfrm rot="-13234">
            <a:off x="1278040" y="1528506"/>
            <a:ext cx="13001388" cy="575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2"/>
              </a:lnSpc>
            </a:pPr>
            <a:r>
              <a:rPr lang="en-US" sz="4029" spc="-40">
                <a:solidFill>
                  <a:srgbClr val="000000"/>
                </a:solidFill>
                <a:latin typeface="Aileron Regular"/>
              </a:rPr>
              <a:t>CONCLUSIONES 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223234" y="2179727"/>
            <a:ext cx="9757638" cy="6464435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6155209" y="2530199"/>
            <a:ext cx="10062409" cy="5734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6"/>
              </a:lnSpc>
            </a:pPr>
            <a:r>
              <a:rPr lang="en-US" sz="2930">
                <a:solidFill>
                  <a:srgbClr val="000000"/>
                </a:solidFill>
                <a:latin typeface="Hatton Bold"/>
              </a:rPr>
              <a:t>Determinar los elementos orientadores a ser considerados en el objeto de estudio y perfil de egreso, para el currículo prescriptivo </a:t>
            </a:r>
          </a:p>
          <a:p>
            <a:pPr algn="just" marL="0" indent="0" lvl="0">
              <a:lnSpc>
                <a:spcPts val="3516"/>
              </a:lnSpc>
              <a:spcBef>
                <a:spcPct val="0"/>
              </a:spcBef>
            </a:pPr>
            <a:r>
              <a:rPr lang="en-US" sz="2930" u="none">
                <a:solidFill>
                  <a:srgbClr val="000000"/>
                </a:solidFill>
                <a:latin typeface="Belleza"/>
              </a:rPr>
              <a:t>Los elementos orientadores que son considerados para el presente currículum son: los determinados por los principios de la Ley Orgánica de Educación Superior, cada uno de ellos configuran al currículum, permitiendo obtener el objeto de estudio, los objetivos educacionales y el perfil de egreso, considerando que el nivel técnico está orientado al desarrollo de las habilidades y destrezas de los estudiantes; la oferta académica de diferentes carreras técnicas, es realizada por Instituciones del Sistema de Educación Superior, conforme lo rige la LOES.</a:t>
            </a:r>
          </a:p>
          <a:p>
            <a:pPr algn="just" marL="0" indent="0" lvl="0">
              <a:lnSpc>
                <a:spcPts val="32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495956" y="-920638"/>
            <a:ext cx="4456085" cy="4318351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223234" y="2179727"/>
            <a:ext cx="17834848" cy="7619276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198793"/>
            <a:ext cx="5819425" cy="1266588"/>
          </a:xfrm>
          <a:prstGeom prst="rect">
            <a:avLst/>
          </a:prstGeom>
          <a:solidFill>
            <a:srgbClr val="000000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73529" y="9087094"/>
            <a:ext cx="1450436" cy="119990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5736168" y="3621"/>
            <a:ext cx="2521780" cy="2963299"/>
            <a:chOff x="0" y="0"/>
            <a:chExt cx="3362373" cy="395106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465462">
              <a:off x="394573" y="168141"/>
              <a:ext cx="2736353" cy="361478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903222">
              <a:off x="71208" y="2019214"/>
              <a:ext cx="2986609" cy="942955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965864" y="2483246"/>
            <a:ext cx="14574438" cy="7059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6"/>
              </a:lnSpc>
            </a:pPr>
            <a:r>
              <a:rPr lang="en-US" sz="2930">
                <a:solidFill>
                  <a:srgbClr val="000000"/>
                </a:solidFill>
                <a:latin typeface="Hatton Bold"/>
              </a:rPr>
              <a:t>Identificar los resultados de aprendizaje que se requieren plantear en el plan curricular para la formación profesional técnica en barismo y chocolatería</a:t>
            </a:r>
          </a:p>
          <a:p>
            <a:pPr algn="just" marL="0" indent="0" lvl="0">
              <a:lnSpc>
                <a:spcPts val="3516"/>
              </a:lnSpc>
              <a:spcBef>
                <a:spcPct val="0"/>
              </a:spcBef>
            </a:pPr>
            <a:r>
              <a:rPr lang="en-US" sz="2930" u="none">
                <a:solidFill>
                  <a:srgbClr val="000000"/>
                </a:solidFill>
                <a:latin typeface="Belleza"/>
              </a:rPr>
              <a:t>Se identifican como los resultados de aprendizaje necesarios para el desempeño profesional: aplicar técnicas, crear, decorar, interpretar, preparar recetas de bebidas y/o productos con base en el café y el cacao, permitiendo el desempeño de forma dependiente, así como independiente; reconoce las características organolépticas de los diferentes tipos de café y cacao, lo que significa que tendrían las herramientas necesarias para especializarse como tostador o catador de café, proporcionar un servicio o asesoramiento que le permite al profesional mantener ingresos adicionales, gracias al servicio prestado y a la vez emprender en su propio negocio. Entre los resultados relacionados con el manejo de métodos procesos y procedimientos de carácter profesional de la carrera, se identifica que: el profesional debe orientar, brindar un servicio que satisfaga los requerimientos del cliente y aplique protocolos de seguridad. Ser un profesional ético, proactivo, creativo, emprendedor y que sea prudente en la toma de decisiones, liderando a la empresa a la que represente. </a:t>
            </a:r>
          </a:p>
          <a:p>
            <a:pPr algn="just" marL="0" indent="0" lvl="0">
              <a:lnSpc>
                <a:spcPts val="3220"/>
              </a:lnSpc>
              <a:spcBef>
                <a:spcPct val="0"/>
              </a:spcBef>
            </a:pP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36919"/>
          <a:stretch>
            <a:fillRect/>
          </a:stretch>
        </p:blipFill>
        <p:spPr>
          <a:xfrm flipH="false" flipV="false" rot="0">
            <a:off x="8493561" y="102821"/>
            <a:ext cx="4849424" cy="202663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-13234">
            <a:off x="1733717" y="418479"/>
            <a:ext cx="5261711" cy="81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  <a:r>
              <a:rPr lang="en-US" sz="5631" spc="-56">
                <a:solidFill>
                  <a:srgbClr val="FFFFFF"/>
                </a:solidFill>
                <a:latin typeface="Aileron Regular"/>
              </a:rPr>
              <a:t>Capítulo V</a:t>
            </a:r>
          </a:p>
        </p:txBody>
      </p:sp>
      <p:sp>
        <p:nvSpPr>
          <p:cNvPr name="TextBox 13" id="13"/>
          <p:cNvSpPr txBox="true"/>
          <p:nvPr/>
        </p:nvSpPr>
        <p:spPr>
          <a:xfrm rot="-13234">
            <a:off x="1278040" y="1528506"/>
            <a:ext cx="13001388" cy="575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2"/>
              </a:lnSpc>
            </a:pPr>
            <a:r>
              <a:rPr lang="en-US" sz="4029" spc="-40">
                <a:solidFill>
                  <a:srgbClr val="000000"/>
                </a:solidFill>
                <a:latin typeface="Aileron Regular"/>
              </a:rPr>
              <a:t>CONCLUSIONES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495956" y="-920638"/>
            <a:ext cx="4456085" cy="4318351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223234" y="2179727"/>
            <a:ext cx="17834848" cy="7619276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198793"/>
            <a:ext cx="5819425" cy="1266588"/>
          </a:xfrm>
          <a:prstGeom prst="rect">
            <a:avLst/>
          </a:prstGeom>
          <a:solidFill>
            <a:srgbClr val="000000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73529" y="9087094"/>
            <a:ext cx="1450436" cy="119990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5736168" y="3621"/>
            <a:ext cx="2521780" cy="2963299"/>
            <a:chOff x="0" y="0"/>
            <a:chExt cx="3362373" cy="395106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465462">
              <a:off x="394573" y="168141"/>
              <a:ext cx="2736353" cy="361478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903222">
              <a:off x="71208" y="2019214"/>
              <a:ext cx="2986609" cy="942955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859314" y="2468951"/>
            <a:ext cx="14569371" cy="661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6"/>
              </a:lnSpc>
            </a:pPr>
            <a:r>
              <a:rPr lang="en-US" sz="2930">
                <a:solidFill>
                  <a:srgbClr val="000000"/>
                </a:solidFill>
                <a:latin typeface="Hatton Bold"/>
              </a:rPr>
              <a:t>Organizar los modelos de formación profesional técnica que se considerarán  para la educación de técnicos en barismo y chocolatería</a:t>
            </a:r>
          </a:p>
          <a:p>
            <a:pPr algn="just">
              <a:lnSpc>
                <a:spcPts val="3516"/>
              </a:lnSpc>
            </a:pPr>
          </a:p>
          <a:p>
            <a:pPr algn="just" marL="0" indent="0" lvl="0">
              <a:lnSpc>
                <a:spcPts val="3516"/>
              </a:lnSpc>
              <a:spcBef>
                <a:spcPct val="0"/>
              </a:spcBef>
            </a:pPr>
            <a:r>
              <a:rPr lang="en-US" sz="2930" u="none">
                <a:solidFill>
                  <a:srgbClr val="000000"/>
                </a:solidFill>
                <a:latin typeface="Belleza"/>
              </a:rPr>
              <a:t>Está constituida por 3 unidades: la primera de formación básica, en la que se conjuga las nociones básicas y generales de la carrera; la segunda unidad profesional, abarca el contenido fundamental para el desempeño del profesional, su estructura articula los periodos y créditos consecutivos, así como las prácticas profesionales y el servicio comunitario; la tercera unidad corresponde a la de integración curricular, donde el estudiante pone en práctica la investigación, creatividad y practicidad de los conocimientos adquiridos al desarrollar proyectos de titulación; misma que contempla tres formas de titulación: proyecto de investigación, de emprendimiento y/o adaptación de técnicas; el estudiante para graduarse puede servirse del producto elaborado en el programa académico denominado desarrollo de proyectos, producto que cumple doble función, uno como resultado de aprendizaje de la asignatura y dos como proyecto de titulación.</a:t>
            </a:r>
          </a:p>
          <a:p>
            <a:pPr algn="just" marL="0" indent="0" lvl="0">
              <a:lnSpc>
                <a:spcPts val="3516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3220"/>
              </a:lnSpc>
              <a:spcBef>
                <a:spcPct val="0"/>
              </a:spcBef>
            </a:pP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5058296" y="8093415"/>
            <a:ext cx="2999786" cy="1987358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0085378" y="19047"/>
            <a:ext cx="2880907" cy="216068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-13234">
            <a:off x="1733717" y="418479"/>
            <a:ext cx="5261711" cy="81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  <a:r>
              <a:rPr lang="en-US" sz="5631" spc="-56">
                <a:solidFill>
                  <a:srgbClr val="FFFFFF"/>
                </a:solidFill>
                <a:latin typeface="Aileron Regular"/>
              </a:rPr>
              <a:t>Capítulo V</a:t>
            </a:r>
          </a:p>
        </p:txBody>
      </p:sp>
      <p:sp>
        <p:nvSpPr>
          <p:cNvPr name="TextBox 14" id="14"/>
          <p:cNvSpPr txBox="true"/>
          <p:nvPr/>
        </p:nvSpPr>
        <p:spPr>
          <a:xfrm rot="-13234">
            <a:off x="1278040" y="1528506"/>
            <a:ext cx="13001388" cy="575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2"/>
              </a:lnSpc>
            </a:pPr>
            <a:r>
              <a:rPr lang="en-US" sz="4029" spc="-40">
                <a:solidFill>
                  <a:srgbClr val="000000"/>
                </a:solidFill>
                <a:latin typeface="Aileron Regular"/>
              </a:rPr>
              <a:t>CONCLUSIONES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495956" y="-920638"/>
            <a:ext cx="4456085" cy="4318351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223234" y="2179727"/>
            <a:ext cx="17834848" cy="7619276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198793"/>
            <a:ext cx="5819425" cy="1266588"/>
          </a:xfrm>
          <a:prstGeom prst="rect">
            <a:avLst/>
          </a:prstGeom>
          <a:solidFill>
            <a:srgbClr val="000000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73529" y="9087094"/>
            <a:ext cx="1450436" cy="119990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5736168" y="3621"/>
            <a:ext cx="2521780" cy="2963299"/>
            <a:chOff x="0" y="0"/>
            <a:chExt cx="3362373" cy="395106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465462">
              <a:off x="394573" y="168141"/>
              <a:ext cx="2736353" cy="361478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903222">
              <a:off x="71208" y="2019214"/>
              <a:ext cx="2986609" cy="942955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2185654" y="2151152"/>
            <a:ext cx="14762870" cy="7501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6"/>
              </a:lnSpc>
            </a:pPr>
            <a:r>
              <a:rPr lang="en-US" sz="2930">
                <a:solidFill>
                  <a:srgbClr val="000000"/>
                </a:solidFill>
                <a:latin typeface="Hatton Bold"/>
              </a:rPr>
              <a:t> Establecer los componentes de investigación y vinculación que serán considerados en el plan curricular, para la formación profesional técnica en barismo y chocolatería.</a:t>
            </a:r>
          </a:p>
          <a:p>
            <a:pPr algn="just" marL="0" indent="0" lvl="0">
              <a:lnSpc>
                <a:spcPts val="3516"/>
              </a:lnSpc>
              <a:spcBef>
                <a:spcPct val="0"/>
              </a:spcBef>
            </a:pPr>
            <a:r>
              <a:rPr lang="en-US" sz="2930">
                <a:solidFill>
                  <a:srgbClr val="000000"/>
                </a:solidFill>
                <a:latin typeface="Hatton Bold"/>
              </a:rPr>
              <a:t>El componente de investigación hace referencia al estudio de proyectos y/o tesis, a nivel descriptivo, exploratorio y experimental; lo cual permite fomentar una cultura investigativa, desde el campo del servicio, para contribuir a la producción, al consumo interno en el país e innovar en productos referidos al café y cacao; siguiendo tres líneas de investigación: transformación – producción, emprendimiento y adaptación de técnicas. Se propone las asignaturas de investigación y emprendimiento; y desarrollo de proyectos, con la finalidad de fomentar y desarrollar la investigación en el estudiante para que pueda realizar nuevos productos, proponer y desarrollar emprendimientos. El componente de vinculación contempla la integración del estudiante con la familia y la comunidad, para trabajar en conjunto de forma participativa y dinámica, en actividades que le permitan la difusión y promoción de la correcta manipulación, almacenamiento, consumo y recepción de la materia prima. Por otra parte, el desarrollo de las prácticas preprofesionales le permite al estudiante poner en práctica todos los conocimientos adquiridos con respecto a la elaboración y preparación de bebidas y productos a base de café y cacao</a:t>
            </a:r>
          </a:p>
          <a:p>
            <a:pPr algn="just" marL="0" indent="0" lvl="0">
              <a:lnSpc>
                <a:spcPts val="3220"/>
              </a:lnSpc>
              <a:spcBef>
                <a:spcPct val="0"/>
              </a:spcBef>
            </a:pP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33203" t="0" r="0" b="0"/>
          <a:stretch>
            <a:fillRect/>
          </a:stretch>
        </p:blipFill>
        <p:spPr>
          <a:xfrm flipH="false" flipV="false" rot="0">
            <a:off x="9140658" y="81826"/>
            <a:ext cx="2747686" cy="20979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-13234">
            <a:off x="1733717" y="418479"/>
            <a:ext cx="5261711" cy="81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  <a:r>
              <a:rPr lang="en-US" sz="5631" spc="-56">
                <a:solidFill>
                  <a:srgbClr val="FFFFFF"/>
                </a:solidFill>
                <a:latin typeface="Aileron Regular"/>
              </a:rPr>
              <a:t>Capítulo V</a:t>
            </a:r>
          </a:p>
        </p:txBody>
      </p:sp>
      <p:sp>
        <p:nvSpPr>
          <p:cNvPr name="TextBox 13" id="13"/>
          <p:cNvSpPr txBox="true"/>
          <p:nvPr/>
        </p:nvSpPr>
        <p:spPr>
          <a:xfrm rot="-13234">
            <a:off x="1278040" y="1528506"/>
            <a:ext cx="13001388" cy="575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2"/>
              </a:lnSpc>
            </a:pPr>
            <a:r>
              <a:rPr lang="en-US" sz="4029" spc="-40">
                <a:solidFill>
                  <a:srgbClr val="000000"/>
                </a:solidFill>
                <a:latin typeface="Aileron Regular"/>
              </a:rPr>
              <a:t>CONCLUSIONES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-966257" y="7099124"/>
            <a:ext cx="4456085" cy="431835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5"/>
          <a:srcRect l="37201" t="0" r="28214" b="9367"/>
          <a:stretch>
            <a:fillRect/>
          </a:stretch>
        </p:blipFill>
        <p:spPr>
          <a:xfrm flipH="false" flipV="false" rot="0">
            <a:off x="15935746" y="-98353"/>
            <a:ext cx="2352254" cy="4114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6757032" y="6486787"/>
            <a:ext cx="1725287" cy="2027354"/>
            <a:chOff x="0" y="0"/>
            <a:chExt cx="2300382" cy="270313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465462">
              <a:off x="269949" y="115034"/>
              <a:ext cx="1872088" cy="247307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903222">
              <a:off x="48717" y="1381454"/>
              <a:ext cx="2043302" cy="645127"/>
            </a:xfrm>
            <a:prstGeom prst="rect">
              <a:avLst/>
            </a:prstGeom>
          </p:spPr>
        </p:pic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2440352" y="88292"/>
            <a:ext cx="3495394" cy="903116"/>
          </a:xfrm>
          <a:prstGeom prst="rect">
            <a:avLst/>
          </a:prstGeom>
        </p:spPr>
      </p:pic>
      <p:sp>
        <p:nvSpPr>
          <p:cNvPr name="AutoShape 8" id="8"/>
          <p:cNvSpPr/>
          <p:nvPr/>
        </p:nvSpPr>
        <p:spPr>
          <a:xfrm rot="0">
            <a:off x="634721" y="-8533"/>
            <a:ext cx="6779295" cy="1096765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232394" y="1736481"/>
            <a:ext cx="15168289" cy="2641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3"/>
              </a:lnSpc>
              <a:spcBef>
                <a:spcPct val="0"/>
              </a:spcBef>
            </a:pPr>
            <a:r>
              <a:rPr lang="en-US" sz="2985">
                <a:solidFill>
                  <a:srgbClr val="000000"/>
                </a:solidFill>
                <a:latin typeface="Belleza"/>
              </a:rPr>
              <a:t> Una vez determinados los elementos orientadores, se recomienda al Consejo de Educación Superior se tome en cuenta la implementación de la carrera Técnico en Barismo y Chocolatería, en una institución educativa, sea ésta pública o privada, con la finalidad de incrementar el desarrollo y productividad de esta área, tomando en consideración que el sector barismo y chocolatería en Ecuador, tiene un crecimiento aproximadamente de hace 8 años atrás.</a:t>
            </a:r>
          </a:p>
          <a:p>
            <a:pPr>
              <a:lnSpc>
                <a:spcPts val="3703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32394" y="4006922"/>
            <a:ext cx="16554384" cy="3597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Al diseñar un plan curricular se recomienda tomar en cuenta las perspectivas de: profesionales titulados con larga trayectoria, así como también de personal empírico con una amplia experiencia, ya que así, a lo largo de su vida profesional pueden identificar las competencias fundamentales y necesarias, sobre el tema de estudio.</a:t>
            </a:r>
          </a:p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.</a:t>
            </a:r>
          </a:p>
          <a:p>
            <a:pPr>
              <a:lnSpc>
                <a:spcPts val="3583"/>
              </a:lnSpc>
            </a:pPr>
            <a:r>
              <a:rPr lang="en-US" sz="2985">
                <a:solidFill>
                  <a:srgbClr val="000000"/>
                </a:solidFill>
                <a:latin typeface="Belleza"/>
              </a:rPr>
              <a:t> Se recomienda que una vez implementada la carrera, a partir del modelo de formación profesional propuesto, se planteen nuevas investigaciones sobre el modelo de formación Dual, mismo que permite obtener mayor nivel de experiencia y menores gastos para los estudiantes.</a:t>
            </a:r>
          </a:p>
          <a:p>
            <a:pPr>
              <a:lnSpc>
                <a:spcPts val="3583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1648"/>
            <a:ext cx="10569369" cy="1535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0"/>
              </a:lnSpc>
            </a:pPr>
            <a:r>
              <a:rPr lang="en-US" sz="3492">
                <a:solidFill>
                  <a:srgbClr val="FFFFFF"/>
                </a:solidFill>
                <a:latin typeface="Hatton Bold"/>
              </a:rPr>
              <a:t>Recomendaciones</a:t>
            </a:r>
          </a:p>
          <a:p>
            <a:pPr algn="just">
              <a:lnSpc>
                <a:spcPts val="4190"/>
              </a:lnSpc>
            </a:pPr>
            <a:r>
              <a:rPr lang="en-US" sz="3492">
                <a:solidFill>
                  <a:srgbClr val="FFFFFF"/>
                </a:solidFill>
                <a:latin typeface="Hatton Bold"/>
              </a:rPr>
              <a:t>                                          </a:t>
            </a:r>
          </a:p>
          <a:p>
            <a:pPr algn="just" marL="0" indent="0" lvl="0">
              <a:lnSpc>
                <a:spcPts val="3559"/>
              </a:lnSpc>
              <a:spcBef>
                <a:spcPct val="0"/>
              </a:spcBef>
            </a:pPr>
            <a:r>
              <a:rPr lang="en-US" sz="3292">
                <a:solidFill>
                  <a:srgbClr val="FFFFFF"/>
                </a:solidFill>
                <a:latin typeface="Hatton Bold"/>
              </a:rPr>
              <a:t>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2394" y="7491112"/>
            <a:ext cx="18055606" cy="226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90"/>
              </a:lnSpc>
              <a:spcBef>
                <a:spcPct val="0"/>
              </a:spcBef>
            </a:pPr>
            <a:r>
              <a:rPr lang="en-US" sz="2991">
                <a:solidFill>
                  <a:srgbClr val="000000"/>
                </a:solidFill>
                <a:latin typeface="Belleza"/>
              </a:rPr>
              <a:t>Es necesario que la sociedad en general sea participe del nacimiento y desarrollo de esta carrera, que motiva a la productividad del café y cacao, por tal razón, se recomienda el apoyo de todas instituciones públicas y privadas, para que los estudiantes se puedan desempeñar como colaboradores en diferentes empresas ya sea en la aplicación del servicio comunitario o en las prácticas preprofesionales.</a:t>
            </a:r>
          </a:p>
          <a:p>
            <a:pPr>
              <a:lnSpc>
                <a:spcPts val="359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54851" y="1565632"/>
            <a:ext cx="7414423" cy="769266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3050" t="0" r="3050" b="0"/>
          <a:stretch>
            <a:fillRect/>
          </a:stretch>
        </p:blipFill>
        <p:spPr>
          <a:xfrm flipH="false" flipV="false" rot="0">
            <a:off x="8858388" y="1768874"/>
            <a:ext cx="9122238" cy="728618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754851" y="588164"/>
            <a:ext cx="8103537" cy="494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25"/>
              </a:lnSpc>
              <a:spcBef>
                <a:spcPct val="0"/>
              </a:spcBef>
            </a:pPr>
            <a:r>
              <a:rPr lang="en-US" sz="3187">
                <a:solidFill>
                  <a:srgbClr val="000000"/>
                </a:solidFill>
                <a:latin typeface="Belleza"/>
              </a:rPr>
              <a:t>Nueva tecnología para filtrar café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49686" y="588164"/>
            <a:ext cx="8103537" cy="979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25"/>
              </a:lnSpc>
              <a:spcBef>
                <a:spcPct val="0"/>
              </a:spcBef>
            </a:pPr>
            <a:r>
              <a:rPr lang="en-US" sz="3187">
                <a:solidFill>
                  <a:srgbClr val="000000"/>
                </a:solidFill>
                <a:latin typeface="Belleza"/>
              </a:rPr>
              <a:t>Laboratorio y Boutique de la empresa República del cacao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324516" y="1082599"/>
            <a:ext cx="7067744" cy="94137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-422812" y="2132682"/>
            <a:ext cx="19149227" cy="7379978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0755403" y="3972187"/>
            <a:ext cx="7303877" cy="331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Belleza"/>
              </a:rPr>
              <a:t>¿Cuál es el fundamento para la propuesta de diseño curricular prescriptivo e intermedio del plan curricular, para la formación profesional técnica en el sector de barismo y chocolatería en el Instituto Tecnológico Internacional, del Distrito Metropolitano Quito, año 2020?</a:t>
            </a:r>
          </a:p>
          <a:p>
            <a:pPr algn="just" marL="0" indent="0" lvl="0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354683" y="4034417"/>
            <a:ext cx="9524115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Belleza"/>
              </a:rPr>
              <a:t>La formación en el Barismo y Chocolatería solo está certificada por Institutos o Centros de Formación, sin que haya una estructura sólida, conjunta y profesional, como una formación técnica en barismo y chocolatería, que abarque ambas áreas.</a:t>
            </a:r>
          </a:p>
          <a:p>
            <a:pPr algn="just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Belleza"/>
              </a:rPr>
              <a:t>Una vez verificada la base de datos del Sistema Nacional de Información de la Educación Superior del Ecuador; y, el Reglamento de Armonización de la Nomenclatura de títulos, es evidente la inexistencia de carreras y programas que orienten la formación profesional de tercer nivel, especializada en áreas como el barismo y chocolatería en conjunto, originando el problema de investigación</a:t>
            </a:r>
          </a:p>
          <a:p>
            <a:pPr algn="just" marL="0" indent="0" lvl="0">
              <a:lnSpc>
                <a:spcPts val="3920"/>
              </a:lnSpc>
              <a:spcBef>
                <a:spcPct val="0"/>
              </a:spcBef>
            </a:pPr>
          </a:p>
        </p:txBody>
      </p:sp>
      <p:sp>
        <p:nvSpPr>
          <p:cNvPr name="AutoShape 5" id="5"/>
          <p:cNvSpPr/>
          <p:nvPr/>
        </p:nvSpPr>
        <p:spPr>
          <a:xfrm rot="0">
            <a:off x="1072369" y="384792"/>
            <a:ext cx="5353558" cy="1201341"/>
          </a:xfrm>
          <a:prstGeom prst="rect">
            <a:avLst/>
          </a:prstGeom>
          <a:solidFill>
            <a:srgbClr val="000000"/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15864526" y="7875840"/>
            <a:ext cx="4456085" cy="4318351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3076546" y="7037332"/>
            <a:ext cx="2661590" cy="3479005"/>
            <a:chOff x="0" y="0"/>
            <a:chExt cx="3548787" cy="4638673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88184">
              <a:off x="47895" y="38775"/>
              <a:ext cx="3071895" cy="3774042"/>
            </a:xfrm>
            <a:prstGeom prst="rect">
              <a:avLst/>
            </a:prstGeom>
          </p:spPr>
        </p:pic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-1925517">
              <a:off x="196211" y="2784314"/>
              <a:ext cx="3327725" cy="1050655"/>
            </a:xfrm>
            <a:prstGeom prst="rect">
              <a:avLst/>
            </a:prstGeom>
          </p:spPr>
        </p:pic>
      </p:grpSp>
      <p:sp>
        <p:nvSpPr>
          <p:cNvPr name="AutoShape 10" id="10"/>
          <p:cNvSpPr/>
          <p:nvPr/>
        </p:nvSpPr>
        <p:spPr>
          <a:xfrm rot="0">
            <a:off x="355859" y="3739990"/>
            <a:ext cx="17576283" cy="0"/>
          </a:xfrm>
          <a:prstGeom prst="line">
            <a:avLst/>
          </a:prstGeom>
          <a:ln cap="rnd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5400000">
            <a:off x="6555888" y="5798858"/>
            <a:ext cx="7489515" cy="0"/>
          </a:xfrm>
          <a:prstGeom prst="line">
            <a:avLst/>
          </a:prstGeom>
          <a:ln cap="rnd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601125" y="182339"/>
            <a:ext cx="1666131" cy="1780768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990245" y="2454671"/>
            <a:ext cx="7049600" cy="1150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8"/>
              </a:lnSpc>
              <a:spcBef>
                <a:spcPct val="0"/>
              </a:spcBef>
            </a:pPr>
            <a:r>
              <a:rPr lang="en-US" sz="3403" spc="-34">
                <a:solidFill>
                  <a:srgbClr val="000000"/>
                </a:solidFill>
                <a:latin typeface="Aileron Regular Bold"/>
              </a:rPr>
              <a:t>Planteamiento del problema de Investigación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16883" y="388135"/>
            <a:ext cx="5864529" cy="1078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FFFFFF"/>
                </a:solidFill>
                <a:latin typeface="Aileron Regular"/>
              </a:rPr>
              <a:t>Capítulo 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82541" y="2454671"/>
            <a:ext cx="7049600" cy="1150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8"/>
              </a:lnSpc>
              <a:spcBef>
                <a:spcPct val="0"/>
              </a:spcBef>
            </a:pPr>
            <a:r>
              <a:rPr lang="en-US" sz="3403" spc="-34">
                <a:solidFill>
                  <a:srgbClr val="000000"/>
                </a:solidFill>
                <a:latin typeface="Aileron Regular Bold"/>
              </a:rPr>
              <a:t>Formulación del problema a resolver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106059">
            <a:off x="1100223" y="1047998"/>
            <a:ext cx="15972913" cy="8191003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9655077">
            <a:off x="-357692" y="8381868"/>
            <a:ext cx="3289176" cy="103848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-80183">
            <a:off x="3423845" y="3715020"/>
            <a:ext cx="11085554" cy="534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Belleza"/>
              </a:rPr>
              <a:t>	Diseñar una propuesta de currículum prescriptivo e intermedio, para la formación profesional técnica en el sector de barismo y chocolatería en el Instituto Tecnológico Internacional ITI, del Distrito Metropolitano Quito, año 2020.</a:t>
            </a:r>
          </a:p>
          <a:p>
            <a:pPr algn="just">
              <a:lnSpc>
                <a:spcPts val="6000"/>
              </a:lnSpc>
            </a:pPr>
          </a:p>
        </p:txBody>
      </p:sp>
      <p:sp>
        <p:nvSpPr>
          <p:cNvPr name="AutoShape 5" id="5"/>
          <p:cNvSpPr/>
          <p:nvPr/>
        </p:nvSpPr>
        <p:spPr>
          <a:xfrm rot="82336">
            <a:off x="4878113" y="1199035"/>
            <a:ext cx="9747992" cy="1726653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13638122" y="7065185"/>
            <a:ext cx="3355656" cy="4386229"/>
            <a:chOff x="0" y="0"/>
            <a:chExt cx="4474209" cy="584830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88184">
              <a:off x="60384" y="48886"/>
              <a:ext cx="3872957" cy="475820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-1925517">
              <a:off x="247377" y="3510383"/>
              <a:ext cx="4195500" cy="1324635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04122" y="1298109"/>
            <a:ext cx="2872362" cy="229789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82336">
            <a:off x="5719799" y="1641353"/>
            <a:ext cx="8621055" cy="899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6300" spc="-63">
                <a:solidFill>
                  <a:srgbClr val="FFFFFF"/>
                </a:solidFill>
                <a:latin typeface="Aileron Regular"/>
              </a:rPr>
              <a:t>Objetivo general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3448" y="5368607"/>
            <a:ext cx="2367419" cy="4114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-643476" y="620983"/>
            <a:ext cx="19149227" cy="9280647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2883171">
            <a:off x="16251211" y="8147111"/>
            <a:ext cx="1808912" cy="22223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76163">
            <a:off x="930804" y="3142542"/>
            <a:ext cx="801671" cy="766689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342751" y="903116"/>
            <a:ext cx="8178225" cy="1358230"/>
            <a:chOff x="0" y="0"/>
            <a:chExt cx="10904300" cy="1810974"/>
          </a:xfrm>
        </p:grpSpPr>
        <p:sp>
          <p:nvSpPr>
            <p:cNvPr name="AutoShape 6" id="6"/>
            <p:cNvSpPr/>
            <p:nvPr/>
          </p:nvSpPr>
          <p:spPr>
            <a:xfrm rot="-42073">
              <a:off x="9860" y="66543"/>
              <a:ext cx="10884580" cy="167788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90207" y="195470"/>
              <a:ext cx="10283919" cy="13963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8820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FFFFFF"/>
                  </a:solidFill>
                  <a:latin typeface="Aileron Regular"/>
                </a:rPr>
                <a:t>Objetivos específicos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true" rot="-10276163">
            <a:off x="930804" y="5878985"/>
            <a:ext cx="801671" cy="766689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989979" y="3237914"/>
            <a:ext cx="6269321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DM Sans"/>
              </a:rPr>
              <a:t>Organizar los modelos de formación profesional técnica que se considerarán  para la educación de técnicos en barismo y chocolatería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76163">
            <a:off x="9837511" y="3142542"/>
            <a:ext cx="801671" cy="76668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true" rot="-10276163">
            <a:off x="9837511" y="6318729"/>
            <a:ext cx="801671" cy="76668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4896873">
            <a:off x="16474452" y="8982603"/>
            <a:ext cx="2897102" cy="914695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5950">
            <a:off x="9523664" y="-1525048"/>
            <a:ext cx="4456085" cy="431835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3414" y="3965631"/>
            <a:ext cx="1086885" cy="15608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14430" y="8496266"/>
            <a:ext cx="2420419" cy="998973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2320399" y="3295382"/>
            <a:ext cx="6823601" cy="2082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DM Sans"/>
              </a:rPr>
              <a:t>Determinar los elementos orientadores a ser considerados en el objeto de estudio y perfil de egreso, para el currículo prescriptivo para la formación profesional técnica en barismo y chocolatería.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326257" y="4534111"/>
            <a:ext cx="1852649" cy="1728218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0989979" y="6414101"/>
            <a:ext cx="6603906" cy="2082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DM Sans"/>
              </a:rPr>
              <a:t>	Establecer los componentes de investigación y vinculación que serán considerados en el plan curricular, para la formación profesional técnica en barismo y chocolatería.</a:t>
            </a: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24969" y="7637421"/>
            <a:ext cx="2214460" cy="2214460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2083272" y="5974356"/>
            <a:ext cx="7060728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DM Sans"/>
              </a:rPr>
              <a:t>	Identificar los resultados de aprendizaje que se requieren plantear en el plan curricular para la formación profesional técnica en barismo y chocolatería.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01849" y="5947777"/>
            <a:ext cx="430014" cy="58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95"/>
              </a:lnSpc>
              <a:spcBef>
                <a:spcPct val="0"/>
              </a:spcBef>
            </a:pPr>
            <a:r>
              <a:rPr lang="en-US" sz="3282">
                <a:solidFill>
                  <a:srgbClr val="FFFFFF"/>
                </a:solidFill>
                <a:latin typeface="Hatton Bold Bold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008556" y="3211335"/>
            <a:ext cx="430014" cy="58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95"/>
              </a:lnSpc>
              <a:spcBef>
                <a:spcPct val="0"/>
              </a:spcBef>
            </a:pPr>
            <a:r>
              <a:rPr lang="en-US" sz="3282">
                <a:solidFill>
                  <a:srgbClr val="FFFFFF"/>
                </a:solidFill>
                <a:latin typeface="Hatton Bold Bold"/>
              </a:rPr>
              <a:t>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008556" y="6387522"/>
            <a:ext cx="430014" cy="58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95"/>
              </a:lnSpc>
              <a:spcBef>
                <a:spcPct val="0"/>
              </a:spcBef>
            </a:pPr>
            <a:r>
              <a:rPr lang="en-US" sz="3282">
                <a:solidFill>
                  <a:srgbClr val="FFFFFF"/>
                </a:solidFill>
                <a:latin typeface="Hatton Bold Bold"/>
              </a:rPr>
              <a:t>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76325" y="3190388"/>
            <a:ext cx="430014" cy="58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95"/>
              </a:lnSpc>
              <a:spcBef>
                <a:spcPct val="0"/>
              </a:spcBef>
            </a:pPr>
            <a:r>
              <a:rPr lang="en-US" sz="3282">
                <a:solidFill>
                  <a:srgbClr val="FFFFFF"/>
                </a:solidFill>
                <a:latin typeface="Hatton Bold Bold"/>
              </a:rPr>
              <a:t>1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-1241425" y="503177"/>
            <a:ext cx="19149227" cy="9280647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AutoShape 3" id="3"/>
          <p:cNvSpPr/>
          <p:nvPr/>
        </p:nvSpPr>
        <p:spPr>
          <a:xfrm rot="-13234">
            <a:off x="2706053" y="317122"/>
            <a:ext cx="10881421" cy="993420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TextBox 4" id="4"/>
          <p:cNvSpPr txBox="true"/>
          <p:nvPr/>
        </p:nvSpPr>
        <p:spPr>
          <a:xfrm rot="-13234">
            <a:off x="3155162" y="411613"/>
            <a:ext cx="10761459" cy="899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30"/>
              </a:lnSpc>
            </a:pPr>
            <a:r>
              <a:rPr lang="en-US" sz="6300" spc="-63">
                <a:solidFill>
                  <a:srgbClr val="FFFFFF"/>
                </a:solidFill>
                <a:latin typeface="Aileron Regular"/>
              </a:rPr>
              <a:t>Justificación e importancia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5322319">
            <a:off x="9183614" y="2064377"/>
            <a:ext cx="3906778" cy="511525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87097">
            <a:off x="8847645" y="2950206"/>
            <a:ext cx="4378541" cy="346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elleza"/>
              </a:rPr>
              <a:t>Se plantea la presente propuesta del diseño curricular prescriptivo e intermedio, para la formación de ambas disciplinas académicas: Barismo y Chocolatería. El presente proyecto de titulación está enfocado en el Plan Nacional de Desarrollo 2017-2021 toda una vida y en el cambio de la matriz productiva del Ecuador para así obtener una formación de calidad, que responda a las necesidades de la sociedad.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719657">
            <a:off x="10882455" y="2544640"/>
            <a:ext cx="1357696" cy="33885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4076" t="0" r="4076" b="0"/>
          <a:stretch>
            <a:fillRect/>
          </a:stretch>
        </p:blipFill>
        <p:spPr>
          <a:xfrm flipH="false" flipV="false" rot="-196641">
            <a:off x="4043383" y="5256998"/>
            <a:ext cx="4096335" cy="439582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83838">
            <a:off x="5013676" y="5186509"/>
            <a:ext cx="1620108" cy="40435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5369" t="0" r="17101" b="0"/>
          <a:stretch>
            <a:fillRect/>
          </a:stretch>
        </p:blipFill>
        <p:spPr>
          <a:xfrm flipH="false" flipV="false" rot="68779">
            <a:off x="262046" y="2003306"/>
            <a:ext cx="3613445" cy="459369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667107">
            <a:off x="870" y="2121154"/>
            <a:ext cx="1661768" cy="41475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7412823">
            <a:off x="-409189" y="6775851"/>
            <a:ext cx="2844770" cy="3718442"/>
            <a:chOff x="0" y="0"/>
            <a:chExt cx="3793027" cy="4957923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88184">
              <a:off x="51191" y="41443"/>
              <a:ext cx="3283313" cy="4033785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-1925517">
              <a:off x="209714" y="2975940"/>
              <a:ext cx="3556750" cy="1122965"/>
            </a:xfrm>
            <a:prstGeom prst="rect">
              <a:avLst/>
            </a:prstGeom>
          </p:spPr>
        </p:pic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4076" t="0" r="4076" b="0"/>
          <a:stretch>
            <a:fillRect/>
          </a:stretch>
        </p:blipFill>
        <p:spPr>
          <a:xfrm flipH="false" flipV="false" rot="-196641">
            <a:off x="13988852" y="1581063"/>
            <a:ext cx="3665714" cy="393371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83838">
            <a:off x="15011656" y="1420953"/>
            <a:ext cx="1620108" cy="404352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207251" y="6383568"/>
            <a:ext cx="1556762" cy="154519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6457" y="739524"/>
            <a:ext cx="1004505" cy="1064504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20178">
            <a:off x="8946706" y="7759410"/>
            <a:ext cx="1468335" cy="875661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4602656" y="2511821"/>
            <a:ext cx="2977789" cy="1729599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-169311">
            <a:off x="4233200" y="5560435"/>
            <a:ext cx="3716368" cy="378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elleza"/>
              </a:rPr>
              <a:t>Por otro lado, el cacao es una fruta tropical que se localiza primordialmente en la Amazonía, producido fundamentalmente en las provincias de Los Ríos, Guayas, Manabí y Sucumbíos; el Ecuador produce cacao aproximadamente desde 1780 y lo exporta desde 1911, en sus tres variedades, Theobroma cacao, CCN-51 y Complejo Nacional (Guerrero, 2017)</a:t>
            </a:r>
          </a:p>
        </p:txBody>
      </p:sp>
      <p:sp>
        <p:nvSpPr>
          <p:cNvPr name="TextBox 23" id="23"/>
          <p:cNvSpPr txBox="true"/>
          <p:nvPr/>
        </p:nvSpPr>
        <p:spPr>
          <a:xfrm rot="87097">
            <a:off x="585512" y="2334574"/>
            <a:ext cx="3131637" cy="2815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elleza"/>
              </a:rPr>
              <a:t>El Ecuador tiene la gran capacidad de producir y exportar dos tipos de cafés: robusta y arábica, siendo el primero más espeso, con un sabor al final amargo y menos perfumado; y el segundo más suave y más aromático.</a:t>
            </a:r>
          </a:p>
        </p:txBody>
      </p:sp>
      <p:sp>
        <p:nvSpPr>
          <p:cNvPr name="TextBox 24" id="24"/>
          <p:cNvSpPr txBox="true"/>
          <p:nvPr/>
        </p:nvSpPr>
        <p:spPr>
          <a:xfrm rot="-169311">
            <a:off x="14264648" y="1847037"/>
            <a:ext cx="3113790" cy="346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elleza"/>
              </a:rPr>
              <a:t>En este caso los beneficiarios son diferentes grupos de personas entre los que están: los administradores o gerentes de cafeterías o empresas chocolateras, los baristas y chocolateros o personal encargado en la transformación de la materia del café y cacao; y por último los clientes.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-430613" y="545933"/>
            <a:ext cx="19149227" cy="9280647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903222">
            <a:off x="13205773" y="4686152"/>
            <a:ext cx="2897102" cy="91469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-96244">
            <a:off x="1322170" y="3861934"/>
            <a:ext cx="10737374" cy="4153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77"/>
              </a:lnSpc>
            </a:pPr>
            <a:r>
              <a:rPr lang="en-US" sz="3064">
                <a:solidFill>
                  <a:srgbClr val="000000"/>
                </a:solidFill>
                <a:latin typeface="Belleza"/>
              </a:rPr>
              <a:t>	El Instituto Nacional de Formación Profesional, INFOP, de Honduras elaboró en el 2016, la segunda edición del Diseño Curricular por competencia laboral de barista, en el que define a la competencia general de barista, “Preparar y diversificar bebidas a base de cafés, utilizando el equipo y materia prima requerida, siguiendo los procedimientos establecidos y aplicando medidas de seguridad e higiene; cumpliendo con criterios de calidad” (INFOP, 2016, p 4).</a:t>
            </a:r>
          </a:p>
          <a:p>
            <a:pPr algn="just">
              <a:lnSpc>
                <a:spcPts val="3677"/>
              </a:lnSpc>
            </a:pP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2700000">
            <a:off x="13987697" y="2936767"/>
            <a:ext cx="2654345" cy="350645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271">
            <a:off x="1028772" y="1286809"/>
            <a:ext cx="10895975" cy="1774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0"/>
              </a:lnSpc>
            </a:pPr>
            <a:r>
              <a:rPr lang="en-US" sz="6291" spc="-62">
                <a:solidFill>
                  <a:srgbClr val="000000"/>
                </a:solidFill>
                <a:latin typeface="Aileron Regular"/>
              </a:rPr>
              <a:t>Antecedentes de la Investigación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14904" y="8410595"/>
            <a:ext cx="1790360" cy="141601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435867" y="7417420"/>
            <a:ext cx="1646866" cy="19863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61098">
            <a:off x="-430349" y="475784"/>
            <a:ext cx="19149227" cy="9310384"/>
          </a:xfrm>
          <a:prstGeom prst="rect">
            <a:avLst/>
          </a:prstGeom>
          <a:solidFill>
            <a:srgbClr val="EDECE7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7749319" y="281564"/>
            <a:ext cx="6071529" cy="971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881"/>
              </a:lnSpc>
            </a:pPr>
            <a:r>
              <a:rPr lang="en-US" sz="5630">
                <a:solidFill>
                  <a:srgbClr val="000000"/>
                </a:solidFill>
                <a:latin typeface="Aileron Regular"/>
              </a:rPr>
              <a:t>Marco teórico</a:t>
            </a:r>
          </a:p>
        </p:txBody>
      </p:sp>
      <p:sp>
        <p:nvSpPr>
          <p:cNvPr name="AutoShape 4" id="4"/>
          <p:cNvSpPr/>
          <p:nvPr/>
        </p:nvSpPr>
        <p:spPr>
          <a:xfrm rot="-13234">
            <a:off x="497118" y="318037"/>
            <a:ext cx="6067750" cy="993420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TextBox 5" id="5"/>
          <p:cNvSpPr txBox="true"/>
          <p:nvPr/>
        </p:nvSpPr>
        <p:spPr>
          <a:xfrm rot="-13234">
            <a:off x="1572993" y="433739"/>
            <a:ext cx="4992133" cy="809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  <a:r>
              <a:rPr lang="en-US" sz="5631" spc="-56">
                <a:solidFill>
                  <a:srgbClr val="FFFFFF"/>
                </a:solidFill>
                <a:latin typeface="Aileron Regular"/>
              </a:rPr>
              <a:t>Capítulo II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76163">
            <a:off x="813135" y="1490857"/>
            <a:ext cx="710756" cy="67974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850395" y="1551012"/>
            <a:ext cx="5574417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elleza"/>
              </a:rPr>
              <a:t>Currículo.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25955" t="0" r="22965" b="13996"/>
          <a:stretch>
            <a:fillRect/>
          </a:stretch>
        </p:blipFill>
        <p:spPr>
          <a:xfrm flipH="false" flipV="false" rot="-196641">
            <a:off x="4013668" y="3022761"/>
            <a:ext cx="3052795" cy="506614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11207" t="0" r="11207" b="32405"/>
          <a:stretch>
            <a:fillRect/>
          </a:stretch>
        </p:blipFill>
        <p:spPr>
          <a:xfrm flipH="false" flipV="false" rot="-277625">
            <a:off x="4388165" y="2554711"/>
            <a:ext cx="2500549" cy="54372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30300" t="0" r="23031" b="40342"/>
          <a:stretch>
            <a:fillRect/>
          </a:stretch>
        </p:blipFill>
        <p:spPr>
          <a:xfrm flipH="false" flipV="false" rot="68779">
            <a:off x="427628" y="2726280"/>
            <a:ext cx="3401198" cy="428526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1851377">
            <a:off x="171376" y="2729542"/>
            <a:ext cx="1282607" cy="320117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7412823">
            <a:off x="5395174" y="-929822"/>
            <a:ext cx="1891468" cy="2472366"/>
            <a:chOff x="0" y="0"/>
            <a:chExt cx="2521957" cy="3296488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88184">
              <a:off x="34037" y="27555"/>
              <a:ext cx="2183052" cy="2682035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9"/>
            <a:srcRect l="0" t="0" r="0" b="0"/>
            <a:stretch>
              <a:fillRect/>
            </a:stretch>
          </p:blipFill>
          <p:spPr>
            <a:xfrm flipH="false" flipV="false" rot="-1925517">
              <a:off x="139438" y="1978682"/>
              <a:ext cx="2364858" cy="746651"/>
            </a:xfrm>
            <a:prstGeom prst="rect">
              <a:avLst/>
            </a:prstGeom>
          </p:spPr>
        </p:pic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rcRect l="0" t="0" r="0" b="34510"/>
          <a:stretch>
            <a:fillRect/>
          </a:stretch>
        </p:blipFill>
        <p:spPr>
          <a:xfrm flipH="false" flipV="false" rot="0">
            <a:off x="7893815" y="2367632"/>
            <a:ext cx="3223969" cy="572009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7893815" y="2387636"/>
            <a:ext cx="3223969" cy="533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8"/>
              </a:lnSpc>
            </a:pPr>
            <a:r>
              <a:rPr lang="en-US" sz="3013">
                <a:solidFill>
                  <a:srgbClr val="000000"/>
                </a:solidFill>
                <a:latin typeface="Belleza"/>
              </a:rPr>
              <a:t>Currículo intermedio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rcRect l="25689" t="0" r="20088" b="37534"/>
          <a:stretch>
            <a:fillRect/>
          </a:stretch>
        </p:blipFill>
        <p:spPr>
          <a:xfrm flipH="false" flipV="false" rot="-196633">
            <a:off x="7355311" y="2813875"/>
            <a:ext cx="4022975" cy="465925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rcRect l="47806" t="93513" r="47244" b="0"/>
          <a:stretch>
            <a:fillRect/>
          </a:stretch>
        </p:blipFill>
        <p:spPr>
          <a:xfrm flipH="false" flipV="false" rot="-10719657">
            <a:off x="11844398" y="2136613"/>
            <a:ext cx="2388342" cy="781424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1986727" y="2393379"/>
            <a:ext cx="2103685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Belleza"/>
              </a:rPr>
              <a:t>Elementos</a:t>
            </a: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13"/>
          <a:srcRect l="0" t="32466" r="3573" b="13066"/>
          <a:stretch>
            <a:fillRect/>
          </a:stretch>
        </p:blipFill>
        <p:spPr>
          <a:xfrm flipH="false" flipV="false" rot="-5322319">
            <a:off x="11013836" y="3339219"/>
            <a:ext cx="4016866" cy="2970790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87097">
            <a:off x="11711651" y="3126802"/>
            <a:ext cx="2633688" cy="3524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Belleza"/>
              </a:rPr>
              <a:t>Los elementos orientadores son  el objeto de estudio los objetivos educacionales perfil de egreso</a:t>
            </a:r>
          </a:p>
          <a:p>
            <a:pPr algn="just" marL="0" indent="0" lvl="0">
              <a:lnSpc>
                <a:spcPts val="311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Belleza"/>
              </a:rPr>
              <a:t>fines que persigue la Educación Superior </a:t>
            </a: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6"/>
          <a:srcRect l="48656" t="93513" r="47814" b="0"/>
          <a:stretch>
            <a:fillRect/>
          </a:stretch>
        </p:blipFill>
        <p:spPr>
          <a:xfrm flipH="false" flipV="false" rot="-10719657">
            <a:off x="11801137" y="6456832"/>
            <a:ext cx="2087954" cy="957766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5"/>
          <a:srcRect l="43706" t="32288" r="0" b="22682"/>
          <a:stretch>
            <a:fillRect/>
          </a:stretch>
        </p:blipFill>
        <p:spPr>
          <a:xfrm flipH="false" flipV="false" rot="0">
            <a:off x="11360081" y="7248974"/>
            <a:ext cx="3060791" cy="2413089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232800">
            <a:off x="15219410" y="2182105"/>
            <a:ext cx="2184692" cy="545263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4"/>
          <a:srcRect l="8848" t="403" r="9277" b="0"/>
          <a:stretch>
            <a:fillRect/>
          </a:stretch>
        </p:blipFill>
        <p:spPr>
          <a:xfrm flipH="false" flipV="false" rot="143680">
            <a:off x="14637496" y="2864748"/>
            <a:ext cx="3446912" cy="413267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-164056" y="8000630"/>
            <a:ext cx="2606614" cy="1954960"/>
          </a:xfrm>
          <a:prstGeom prst="rect">
            <a:avLst/>
          </a:prstGeom>
        </p:spPr>
      </p:pic>
      <p:sp>
        <p:nvSpPr>
          <p:cNvPr name="TextBox 28" id="28"/>
          <p:cNvSpPr txBox="true"/>
          <p:nvPr/>
        </p:nvSpPr>
        <p:spPr>
          <a:xfrm rot="0">
            <a:off x="977889" y="1558632"/>
            <a:ext cx="381248" cy="519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74"/>
              </a:lnSpc>
              <a:spcBef>
                <a:spcPct val="0"/>
              </a:spcBef>
            </a:pPr>
            <a:r>
              <a:rPr lang="en-US" sz="2910">
                <a:solidFill>
                  <a:srgbClr val="FFFFFF"/>
                </a:solidFill>
                <a:latin typeface="Hatton Bold Bold"/>
              </a:rPr>
              <a:t>1</a:t>
            </a:r>
          </a:p>
        </p:txBody>
      </p:sp>
      <p:sp>
        <p:nvSpPr>
          <p:cNvPr name="TextBox 29" id="29"/>
          <p:cNvSpPr txBox="true"/>
          <p:nvPr/>
        </p:nvSpPr>
        <p:spPr>
          <a:xfrm rot="-178372">
            <a:off x="4252506" y="3152874"/>
            <a:ext cx="2771204" cy="518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11"/>
              </a:lnSpc>
            </a:pPr>
            <a:r>
              <a:rPr lang="en-US" sz="2676">
                <a:solidFill>
                  <a:srgbClr val="000000"/>
                </a:solidFill>
                <a:latin typeface="Belleza"/>
              </a:rPr>
              <a:t>El currículo prescriptivo está constituido por los procesos educativos, la intencionalidad del sistema educativo y las propuestas académicas, que permiten distinguir la realidad educativa.</a:t>
            </a:r>
          </a:p>
          <a:p>
            <a:pPr algn="just" marL="0" indent="0" lvl="0">
              <a:lnSpc>
                <a:spcPts val="2851"/>
              </a:lnSpc>
              <a:spcBef>
                <a:spcPct val="0"/>
              </a:spcBef>
            </a:pPr>
          </a:p>
        </p:txBody>
      </p:sp>
      <p:sp>
        <p:nvSpPr>
          <p:cNvPr name="TextBox 30" id="30"/>
          <p:cNvSpPr txBox="true"/>
          <p:nvPr/>
        </p:nvSpPr>
        <p:spPr>
          <a:xfrm rot="87097">
            <a:off x="615898" y="3141086"/>
            <a:ext cx="3011082" cy="3636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84"/>
              </a:lnSpc>
              <a:spcBef>
                <a:spcPct val="0"/>
              </a:spcBef>
            </a:pPr>
            <a:r>
              <a:rPr lang="en-US" sz="2403">
                <a:solidFill>
                  <a:srgbClr val="000000"/>
                </a:solidFill>
                <a:latin typeface="Belleza"/>
              </a:rPr>
              <a:t>El currículo constituye un instrumento orientado y motivado por el docente con la finalidad de que la formación del profesional, tenga diferentes experiencias de aprendizaje por diversos medios</a:t>
            </a:r>
          </a:p>
        </p:txBody>
      </p:sp>
      <p:sp>
        <p:nvSpPr>
          <p:cNvPr name="TextBox 31" id="31"/>
          <p:cNvSpPr txBox="true"/>
          <p:nvPr/>
        </p:nvSpPr>
        <p:spPr>
          <a:xfrm rot="-1657347">
            <a:off x="157697" y="2608428"/>
            <a:ext cx="1321741" cy="40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7"/>
              </a:lnSpc>
            </a:pPr>
            <a:r>
              <a:rPr lang="en-US" sz="2384">
                <a:solidFill>
                  <a:srgbClr val="000000"/>
                </a:solidFill>
                <a:latin typeface="Belleza"/>
              </a:rPr>
              <a:t>Definición </a:t>
            </a:r>
          </a:p>
        </p:txBody>
      </p:sp>
      <p:sp>
        <p:nvSpPr>
          <p:cNvPr name="TextBox 32" id="32"/>
          <p:cNvSpPr txBox="true"/>
          <p:nvPr/>
        </p:nvSpPr>
        <p:spPr>
          <a:xfrm rot="-284789">
            <a:off x="4272822" y="2636485"/>
            <a:ext cx="2655759" cy="403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6"/>
              </a:lnSpc>
            </a:pPr>
            <a:r>
              <a:rPr lang="en-US" sz="2397">
                <a:solidFill>
                  <a:srgbClr val="000000"/>
                </a:solidFill>
                <a:latin typeface="Belleza"/>
              </a:rPr>
              <a:t>Currículo prescriptivo</a:t>
            </a:r>
          </a:p>
        </p:txBody>
      </p:sp>
      <p:sp>
        <p:nvSpPr>
          <p:cNvPr name="TextBox 33" id="33"/>
          <p:cNvSpPr txBox="true"/>
          <p:nvPr/>
        </p:nvSpPr>
        <p:spPr>
          <a:xfrm rot="-130374">
            <a:off x="7516409" y="3083902"/>
            <a:ext cx="3519504" cy="4386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51"/>
              </a:lnSpc>
            </a:pPr>
            <a:r>
              <a:rPr lang="en-US" sz="2626">
                <a:solidFill>
                  <a:srgbClr val="000000"/>
                </a:solidFill>
                <a:latin typeface="Belleza"/>
              </a:rPr>
              <a:t>Conjunto de elementos que conforman estructuras curriculares. </a:t>
            </a:r>
          </a:p>
          <a:p>
            <a:pPr algn="just">
              <a:lnSpc>
                <a:spcPts val="3151"/>
              </a:lnSpc>
            </a:pPr>
            <a:r>
              <a:rPr lang="en-US" sz="2626">
                <a:solidFill>
                  <a:srgbClr val="000000"/>
                </a:solidFill>
                <a:latin typeface="Belleza"/>
              </a:rPr>
              <a:t>- Vinculación con la sociedad e investigación</a:t>
            </a:r>
          </a:p>
          <a:p>
            <a:pPr algn="just">
              <a:lnSpc>
                <a:spcPts val="3151"/>
              </a:lnSpc>
            </a:pPr>
            <a:r>
              <a:rPr lang="en-US" sz="2626">
                <a:solidFill>
                  <a:srgbClr val="000000"/>
                </a:solidFill>
                <a:latin typeface="Belleza"/>
              </a:rPr>
              <a:t>- Experiencias de docencia</a:t>
            </a:r>
          </a:p>
          <a:p>
            <a:pPr algn="just">
              <a:lnSpc>
                <a:spcPts val="3151"/>
              </a:lnSpc>
            </a:pPr>
            <a:r>
              <a:rPr lang="en-US" sz="2626">
                <a:solidFill>
                  <a:srgbClr val="000000"/>
                </a:solidFill>
                <a:latin typeface="Belleza"/>
              </a:rPr>
              <a:t>- Programas de prácticas preprofesionales - Programas de titulación para los estudiantes.</a:t>
            </a:r>
          </a:p>
          <a:p>
            <a:pPr algn="just" marL="0" indent="0" lvl="0">
              <a:lnSpc>
                <a:spcPts val="3151"/>
              </a:lnSpc>
              <a:spcBef>
                <a:spcPct val="0"/>
              </a:spcBef>
            </a:pPr>
            <a:r>
              <a:rPr lang="en-US" sz="2626">
                <a:solidFill>
                  <a:srgbClr val="000000"/>
                </a:solidFill>
                <a:latin typeface="Belleza"/>
              </a:rPr>
              <a:t> - Difusión de la cultura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717163" y="6793678"/>
            <a:ext cx="2103685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Belleza"/>
              </a:rPr>
              <a:t>Componentes</a:t>
            </a:r>
          </a:p>
        </p:txBody>
      </p:sp>
      <p:sp>
        <p:nvSpPr>
          <p:cNvPr name="TextBox 35" id="35"/>
          <p:cNvSpPr txBox="true"/>
          <p:nvPr/>
        </p:nvSpPr>
        <p:spPr>
          <a:xfrm rot="87097">
            <a:off x="11544543" y="7363589"/>
            <a:ext cx="2601308" cy="2907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</a:pPr>
            <a:r>
              <a:rPr lang="en-US" sz="2765">
                <a:solidFill>
                  <a:srgbClr val="000000"/>
                </a:solidFill>
                <a:latin typeface="Belleza"/>
              </a:rPr>
              <a:t>- Docencia</a:t>
            </a:r>
          </a:p>
          <a:p>
            <a:pPr algn="just">
              <a:lnSpc>
                <a:spcPts val="3318"/>
              </a:lnSpc>
            </a:pPr>
            <a:r>
              <a:rPr lang="en-US" sz="2765">
                <a:solidFill>
                  <a:srgbClr val="000000"/>
                </a:solidFill>
                <a:latin typeface="Belleza"/>
              </a:rPr>
              <a:t>- Investigación     académica y científica </a:t>
            </a:r>
          </a:p>
          <a:p>
            <a:pPr algn="just">
              <a:lnSpc>
                <a:spcPts val="3318"/>
              </a:lnSpc>
            </a:pPr>
            <a:r>
              <a:rPr lang="en-US" sz="2765">
                <a:solidFill>
                  <a:srgbClr val="000000"/>
                </a:solidFill>
                <a:latin typeface="Belleza"/>
              </a:rPr>
              <a:t>- Vinculación con la sociedad</a:t>
            </a:r>
          </a:p>
          <a:p>
            <a:pPr algn="just" marL="0" indent="0" lvl="0">
              <a:lnSpc>
                <a:spcPts val="3318"/>
              </a:lnSpc>
              <a:spcBef>
                <a:spcPct val="0"/>
              </a:spcBef>
            </a:pPr>
          </a:p>
        </p:txBody>
      </p:sp>
      <p:sp>
        <p:nvSpPr>
          <p:cNvPr name="TextBox 36" id="36"/>
          <p:cNvSpPr txBox="true"/>
          <p:nvPr/>
        </p:nvSpPr>
        <p:spPr>
          <a:xfrm rot="143647">
            <a:off x="15310107" y="2259108"/>
            <a:ext cx="210368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Belleza"/>
              </a:rPr>
              <a:t>Plan curricular</a:t>
            </a:r>
          </a:p>
        </p:txBody>
      </p:sp>
      <p:sp>
        <p:nvSpPr>
          <p:cNvPr name="TextBox 37" id="37"/>
          <p:cNvSpPr txBox="true"/>
          <p:nvPr/>
        </p:nvSpPr>
        <p:spPr>
          <a:xfrm rot="87097">
            <a:off x="14724267" y="3080011"/>
            <a:ext cx="3293516" cy="421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09"/>
              </a:lnSpc>
            </a:pPr>
            <a:r>
              <a:rPr lang="en-US" sz="3091">
                <a:solidFill>
                  <a:srgbClr val="000000"/>
                </a:solidFill>
                <a:latin typeface="Belleza"/>
              </a:rPr>
              <a:t>Integración y articulación de manera consistente de los contenidos apropiados y las trayectorias de aprendizaje</a:t>
            </a:r>
          </a:p>
          <a:p>
            <a:pPr algn="just">
              <a:lnSpc>
                <a:spcPts val="3709"/>
              </a:lnSpc>
            </a:pPr>
          </a:p>
          <a:p>
            <a:pPr algn="just" marL="0" indent="0" lvl="0">
              <a:lnSpc>
                <a:spcPts val="370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-11909" t="23272" r="-11909" b="232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749319" y="281564"/>
            <a:ext cx="6071529" cy="971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881"/>
              </a:lnSpc>
            </a:pPr>
            <a:r>
              <a:rPr lang="en-US" sz="5630">
                <a:solidFill>
                  <a:srgbClr val="000000"/>
                </a:solidFill>
                <a:latin typeface="Aileron Regular"/>
              </a:rPr>
              <a:t>Marco teórico</a:t>
            </a:r>
          </a:p>
        </p:txBody>
      </p:sp>
      <p:sp>
        <p:nvSpPr>
          <p:cNvPr name="AutoShape 3" id="3"/>
          <p:cNvSpPr/>
          <p:nvPr/>
        </p:nvSpPr>
        <p:spPr>
          <a:xfrm rot="-61098">
            <a:off x="72865" y="1409092"/>
            <a:ext cx="17998819" cy="8360027"/>
          </a:xfrm>
          <a:prstGeom prst="rect">
            <a:avLst/>
          </a:prstGeom>
          <a:solidFill>
            <a:srgbClr val="EDECE7"/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276163">
            <a:off x="813135" y="1490857"/>
            <a:ext cx="710756" cy="67974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850395" y="1551012"/>
            <a:ext cx="5574417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elleza"/>
              </a:rPr>
              <a:t>Sector del barismo y chocolatería.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34444" t="0" r="1159" b="11843"/>
          <a:stretch>
            <a:fillRect/>
          </a:stretch>
        </p:blipFill>
        <p:spPr>
          <a:xfrm flipH="false" flipV="false" rot="-196641">
            <a:off x="3438795" y="2780739"/>
            <a:ext cx="4441077" cy="599221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32405"/>
          <a:stretch>
            <a:fillRect/>
          </a:stretch>
        </p:blipFill>
        <p:spPr>
          <a:xfrm flipH="false" flipV="false" rot="-277625">
            <a:off x="3441803" y="2434466"/>
            <a:ext cx="2351936" cy="39678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25810" t="0" r="32611" b="0"/>
          <a:stretch>
            <a:fillRect/>
          </a:stretch>
        </p:blipFill>
        <p:spPr>
          <a:xfrm flipH="false" flipV="false" rot="68779">
            <a:off x="71548" y="2715733"/>
            <a:ext cx="3030170" cy="718307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1851377">
            <a:off x="-202144" y="2729542"/>
            <a:ext cx="1282607" cy="320117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 rot="7412823">
            <a:off x="5395174" y="-929822"/>
            <a:ext cx="1891468" cy="2472366"/>
            <a:chOff x="0" y="0"/>
            <a:chExt cx="2521957" cy="3296488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8"/>
            <a:srcRect l="0" t="0" r="0" b="0"/>
            <a:stretch>
              <a:fillRect/>
            </a:stretch>
          </p:blipFill>
          <p:spPr>
            <a:xfrm flipH="false" flipV="false" rot="88184">
              <a:off x="34037" y="27555"/>
              <a:ext cx="2183052" cy="2682035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9"/>
            <a:srcRect l="0" t="0" r="0" b="0"/>
            <a:stretch>
              <a:fillRect/>
            </a:stretch>
          </p:blipFill>
          <p:spPr>
            <a:xfrm flipH="false" flipV="false" rot="-1925517">
              <a:off x="139438" y="1978682"/>
              <a:ext cx="2364858" cy="746651"/>
            </a:xfrm>
            <a:prstGeom prst="rect">
              <a:avLst/>
            </a:prstGeom>
          </p:spPr>
        </p:pic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4792606" y="0"/>
            <a:ext cx="3495394" cy="90311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25384" t="0" r="25384" b="32405"/>
          <a:stretch>
            <a:fillRect/>
          </a:stretch>
        </p:blipFill>
        <p:spPr>
          <a:xfrm flipH="false" flipV="false" rot="-277625">
            <a:off x="8642295" y="1993679"/>
            <a:ext cx="2351936" cy="805952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-284789">
            <a:off x="8589800" y="1897131"/>
            <a:ext cx="2353373" cy="932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5"/>
              </a:lnSpc>
            </a:pPr>
            <a:r>
              <a:rPr lang="en-US" sz="2661">
                <a:solidFill>
                  <a:srgbClr val="000000"/>
                </a:solidFill>
                <a:latin typeface="Belleza"/>
              </a:rPr>
              <a:t>Perfil del chocolatero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rcRect l="32498" t="0" r="21731" b="37534"/>
          <a:stretch>
            <a:fillRect/>
          </a:stretch>
        </p:blipFill>
        <p:spPr>
          <a:xfrm flipH="false" flipV="false" rot="-196633">
            <a:off x="8549898" y="2473567"/>
            <a:ext cx="4854778" cy="666102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rcRect l="8848" t="403" r="9277" b="0"/>
          <a:stretch>
            <a:fillRect/>
          </a:stretch>
        </p:blipFill>
        <p:spPr>
          <a:xfrm flipH="false" flipV="false" rot="260639">
            <a:off x="14017947" y="2636428"/>
            <a:ext cx="3446912" cy="413267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87097">
            <a:off x="14094702" y="2654774"/>
            <a:ext cx="3293516" cy="4694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09"/>
              </a:lnSpc>
            </a:pPr>
            <a:r>
              <a:rPr lang="en-US" sz="3091">
                <a:solidFill>
                  <a:srgbClr val="000000"/>
                </a:solidFill>
                <a:latin typeface="Belleza"/>
              </a:rPr>
              <a:t>La Denominación de Origen se debe a una indicación geográfica constituida por la denominación de un país, de una región o de un lugar determinado,</a:t>
            </a:r>
          </a:p>
          <a:p>
            <a:pPr algn="just">
              <a:lnSpc>
                <a:spcPts val="3709"/>
              </a:lnSpc>
            </a:pPr>
          </a:p>
          <a:p>
            <a:pPr algn="just" marL="0" indent="0" lvl="0">
              <a:lnSpc>
                <a:spcPts val="3709"/>
              </a:lnSpc>
              <a:spcBef>
                <a:spcPct val="0"/>
              </a:spcBef>
            </a:pP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rcRect l="24673" t="0" r="24673" b="15606"/>
          <a:stretch>
            <a:fillRect/>
          </a:stretch>
        </p:blipFill>
        <p:spPr>
          <a:xfrm flipH="false" flipV="false" rot="-277625">
            <a:off x="14391077" y="1470524"/>
            <a:ext cx="2400648" cy="998281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6"/>
          <a:srcRect l="0" t="0" r="27195" b="32405"/>
          <a:stretch>
            <a:fillRect/>
          </a:stretch>
        </p:blipFill>
        <p:spPr>
          <a:xfrm flipH="false" flipV="false" rot="-277625">
            <a:off x="13620791" y="6900426"/>
            <a:ext cx="2115529" cy="490213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7"/>
          <a:srcRect l="38681" t="73897" r="24966" b="5754"/>
          <a:stretch>
            <a:fillRect/>
          </a:stretch>
        </p:blipFill>
        <p:spPr>
          <a:xfrm flipH="false" flipV="false" rot="68779">
            <a:off x="13624336" y="7553420"/>
            <a:ext cx="3667013" cy="2023105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5763285" y="8564972"/>
            <a:ext cx="2600187" cy="1629992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977889" y="1558632"/>
            <a:ext cx="381248" cy="517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74"/>
              </a:lnSpc>
              <a:spcBef>
                <a:spcPct val="0"/>
              </a:spcBef>
            </a:pPr>
            <a:r>
              <a:rPr lang="en-US" sz="2910">
                <a:solidFill>
                  <a:srgbClr val="FFFFFF"/>
                </a:solidFill>
                <a:latin typeface="Hatton Bold Bold"/>
              </a:rPr>
              <a:t>2</a:t>
            </a:r>
          </a:p>
        </p:txBody>
      </p:sp>
      <p:sp>
        <p:nvSpPr>
          <p:cNvPr name="TextBox 24" id="24"/>
          <p:cNvSpPr txBox="true"/>
          <p:nvPr/>
        </p:nvSpPr>
        <p:spPr>
          <a:xfrm rot="-178372">
            <a:off x="3563091" y="2933620"/>
            <a:ext cx="4176317" cy="5270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835"/>
              </a:lnSpc>
              <a:spcBef>
                <a:spcPct val="0"/>
              </a:spcBef>
            </a:pPr>
            <a:r>
              <a:rPr lang="en-US" sz="2362">
                <a:solidFill>
                  <a:srgbClr val="000000"/>
                </a:solidFill>
                <a:latin typeface="Belleza"/>
              </a:rPr>
              <a:t>El estudiante debe difundir la cultura del café, crear bebidas especializadas en el café,  	opere y mantenga útil la maquinaria y herramienta del bar, resuelva problemas de extracción de expreso, identifique perfiles de sabor, utilice técnicas alternativas para espumar, realice técnicas internacionales de servicio, mantenga la higiene y seguridad en el bar de bebidas, mantiene vajilla, cristalería y cubertería del bar; recomienda maridajes y desarrolla latte art. </a:t>
            </a:r>
          </a:p>
        </p:txBody>
      </p:sp>
      <p:sp>
        <p:nvSpPr>
          <p:cNvPr name="TextBox 25" id="25"/>
          <p:cNvSpPr txBox="true"/>
          <p:nvPr/>
        </p:nvSpPr>
        <p:spPr>
          <a:xfrm rot="87097">
            <a:off x="241949" y="2988370"/>
            <a:ext cx="2687946" cy="6799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95"/>
              </a:lnSpc>
            </a:pPr>
            <a:r>
              <a:rPr lang="en-US" sz="2163">
                <a:solidFill>
                  <a:srgbClr val="000000"/>
                </a:solidFill>
                <a:latin typeface="Belleza"/>
              </a:rPr>
              <a:t>Disciplina dedicada a conocer todo lo referente al café y su arte de preparación, sector especializado en el campo de la hotelería y restauración específicamente en cafeterías brindando el servicio de bebidas de café.</a:t>
            </a:r>
          </a:p>
          <a:p>
            <a:pPr algn="just">
              <a:lnSpc>
                <a:spcPts val="2595"/>
              </a:lnSpc>
            </a:pPr>
            <a:r>
              <a:rPr lang="en-US" sz="2163">
                <a:solidFill>
                  <a:srgbClr val="000000"/>
                </a:solidFill>
                <a:latin typeface="Belleza"/>
              </a:rPr>
              <a:t>Las diferentes técnicas del barimo son: procesar, tostar, moler, extraer, filtrar, preparar, emulsionar, verter y realizar art latte. </a:t>
            </a:r>
          </a:p>
          <a:p>
            <a:pPr algn="just" marL="0" indent="0" lvl="0">
              <a:lnSpc>
                <a:spcPts val="2595"/>
              </a:lnSpc>
              <a:spcBef>
                <a:spcPct val="0"/>
              </a:spcBef>
            </a:pPr>
            <a:r>
              <a:rPr lang="en-US" sz="2163">
                <a:solidFill>
                  <a:srgbClr val="000000"/>
                </a:solidFill>
                <a:latin typeface="Belleza"/>
              </a:rPr>
              <a:t>Barista es el profesional encargado de preparar bebidas con base en el café</a:t>
            </a:r>
          </a:p>
        </p:txBody>
      </p:sp>
      <p:sp>
        <p:nvSpPr>
          <p:cNvPr name="TextBox 26" id="26"/>
          <p:cNvSpPr txBox="true"/>
          <p:nvPr/>
        </p:nvSpPr>
        <p:spPr>
          <a:xfrm rot="-1657347">
            <a:off x="-144519" y="2666969"/>
            <a:ext cx="1164282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Belleza"/>
              </a:rPr>
              <a:t>Barismo</a:t>
            </a:r>
          </a:p>
        </p:txBody>
      </p:sp>
      <p:sp>
        <p:nvSpPr>
          <p:cNvPr name="TextBox 27" id="27"/>
          <p:cNvSpPr txBox="true"/>
          <p:nvPr/>
        </p:nvSpPr>
        <p:spPr>
          <a:xfrm rot="-284789">
            <a:off x="3438209" y="2486739"/>
            <a:ext cx="2103685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Belleza"/>
              </a:rPr>
              <a:t>Perfil del barista</a:t>
            </a:r>
          </a:p>
        </p:txBody>
      </p:sp>
      <p:sp>
        <p:nvSpPr>
          <p:cNvPr name="TextBox 28" id="28"/>
          <p:cNvSpPr txBox="true"/>
          <p:nvPr/>
        </p:nvSpPr>
        <p:spPr>
          <a:xfrm rot="-130374">
            <a:off x="8732525" y="2731999"/>
            <a:ext cx="4489924" cy="637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51"/>
              </a:lnSpc>
              <a:spcBef>
                <a:spcPct val="0"/>
              </a:spcBef>
            </a:pPr>
            <a:r>
              <a:rPr lang="en-US" sz="2626">
                <a:solidFill>
                  <a:srgbClr val="000000"/>
                </a:solidFill>
                <a:latin typeface="Belleza"/>
              </a:rPr>
              <a:t>Profesional que elabora, procesa, transforma y prepara su materia prima, conoce sobre la cadena de valor del cacao; prepara, crea, decora productos y bebidas con chocolate bajo normas básicas, así como específicas de higiene, seguridad y calidad, guía a los clientes, para satisfacer sus requerimientos; profesional proactivo, líder, de iniciativa propia, colaborador altruista y emprendedor en el sector de la industrial chocolatera. Organizar, administrar y dirigir una chocolatería,</a:t>
            </a:r>
          </a:p>
        </p:txBody>
      </p:sp>
      <p:sp>
        <p:nvSpPr>
          <p:cNvPr name="TextBox 29" id="29"/>
          <p:cNvSpPr txBox="true"/>
          <p:nvPr/>
        </p:nvSpPr>
        <p:spPr>
          <a:xfrm rot="-284789">
            <a:off x="14384186" y="1470141"/>
            <a:ext cx="2353373" cy="932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5"/>
              </a:lnSpc>
            </a:pPr>
            <a:r>
              <a:rPr lang="en-US" sz="2661">
                <a:solidFill>
                  <a:srgbClr val="000000"/>
                </a:solidFill>
                <a:latin typeface="Belleza"/>
              </a:rPr>
              <a:t>Denominación de origen</a:t>
            </a:r>
          </a:p>
        </p:txBody>
      </p:sp>
      <p:sp>
        <p:nvSpPr>
          <p:cNvPr name="TextBox 30" id="30"/>
          <p:cNvSpPr txBox="true"/>
          <p:nvPr/>
        </p:nvSpPr>
        <p:spPr>
          <a:xfrm rot="-284789">
            <a:off x="14135803" y="6933458"/>
            <a:ext cx="1601071" cy="455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2710">
                <a:solidFill>
                  <a:srgbClr val="000000"/>
                </a:solidFill>
                <a:latin typeface="Belleza"/>
              </a:rPr>
              <a:t>Cacao</a:t>
            </a:r>
          </a:p>
        </p:txBody>
      </p:sp>
      <p:sp>
        <p:nvSpPr>
          <p:cNvPr name="TextBox 31" id="31"/>
          <p:cNvSpPr txBox="true"/>
          <p:nvPr/>
        </p:nvSpPr>
        <p:spPr>
          <a:xfrm rot="87097">
            <a:off x="13901284" y="7546748"/>
            <a:ext cx="3134629" cy="2342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4"/>
              </a:lnSpc>
            </a:pPr>
            <a:r>
              <a:rPr lang="en-US" sz="2570">
                <a:solidFill>
                  <a:srgbClr val="000000"/>
                </a:solidFill>
                <a:latin typeface="Belleza"/>
              </a:rPr>
              <a:t>Theobroma cacao, denominada Cacao Nacional tiene su origen en la Alta Amazonia, </a:t>
            </a:r>
          </a:p>
          <a:p>
            <a:pPr algn="just">
              <a:lnSpc>
                <a:spcPts val="3084"/>
              </a:lnSpc>
            </a:pPr>
            <a:r>
              <a:rPr lang="en-US" sz="2570">
                <a:solidFill>
                  <a:srgbClr val="000000"/>
                </a:solidFill>
                <a:latin typeface="Belleza"/>
              </a:rPr>
              <a:t>Santa Ana La Florida</a:t>
            </a:r>
          </a:p>
          <a:p>
            <a:pPr algn="just" marL="0" indent="0" lvl="0">
              <a:lnSpc>
                <a:spcPts val="308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DAEdcMef4IU</dc:identifier>
  <dcterms:modified xsi:type="dcterms:W3CDTF">2011-08-01T06:04:30Z</dcterms:modified>
  <cp:revision>1</cp:revision>
  <dc:title>Modelo de Papel Libro de Ideas Lluvia de Ideas</dc:title>
</cp:coreProperties>
</file>