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28" r:id="rId4"/>
    <p:sldId id="330" r:id="rId5"/>
    <p:sldId id="286" r:id="rId6"/>
    <p:sldId id="288" r:id="rId7"/>
    <p:sldId id="350" r:id="rId8"/>
    <p:sldId id="351" r:id="rId9"/>
    <p:sldId id="349" r:id="rId10"/>
    <p:sldId id="353" r:id="rId11"/>
    <p:sldId id="272" r:id="rId12"/>
    <p:sldId id="320" r:id="rId13"/>
    <p:sldId id="335" r:id="rId14"/>
    <p:sldId id="274" r:id="rId15"/>
    <p:sldId id="338" r:id="rId16"/>
    <p:sldId id="339" r:id="rId17"/>
    <p:sldId id="340" r:id="rId18"/>
    <p:sldId id="341" r:id="rId19"/>
    <p:sldId id="342" r:id="rId20"/>
    <p:sldId id="344" r:id="rId21"/>
    <p:sldId id="345" r:id="rId22"/>
    <p:sldId id="354" r:id="rId23"/>
    <p:sldId id="355" r:id="rId24"/>
    <p:sldId id="347" r:id="rId25"/>
    <p:sldId id="348" r:id="rId26"/>
    <p:sldId id="295" r:id="rId27"/>
    <p:sldId id="287" r:id="rId28"/>
    <p:sldId id="304" r:id="rId29"/>
    <p:sldId id="360" r:id="rId30"/>
    <p:sldId id="305" r:id="rId31"/>
    <p:sldId id="306" r:id="rId32"/>
    <p:sldId id="307" r:id="rId33"/>
    <p:sldId id="361" r:id="rId34"/>
    <p:sldId id="309" r:id="rId35"/>
    <p:sldId id="308" r:id="rId36"/>
    <p:sldId id="314" r:id="rId37"/>
    <p:sldId id="315" r:id="rId38"/>
    <p:sldId id="356" r:id="rId39"/>
    <p:sldId id="346" r:id="rId40"/>
    <p:sldId id="317" r:id="rId41"/>
    <p:sldId id="358" r:id="rId42"/>
    <p:sldId id="359" r:id="rId43"/>
    <p:sldId id="318" r:id="rId44"/>
    <p:sldId id="362" r:id="rId45"/>
    <p:sldId id="363" r:id="rId46"/>
    <p:sldId id="365" r:id="rId47"/>
    <p:sldId id="364" r:id="rId48"/>
    <p:sldId id="366" r:id="rId49"/>
    <p:sldId id="367" r:id="rId5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AEE72"/>
    <a:srgbClr val="CC66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90" d="100"/>
          <a:sy n="90" d="100"/>
        </p:scale>
        <p:origin x="2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B1BE2-3595-452D-B5EF-6825370AA61C}" type="doc">
      <dgm:prSet loTypeId="urn:microsoft.com/office/officeart/2008/layout/LinedList" loCatId="hierarchy" qsTypeId="urn:microsoft.com/office/officeart/2005/8/quickstyle/3d1" qsCatId="3D" csTypeId="urn:microsoft.com/office/officeart/2005/8/colors/accent6_4" csCatId="accent6" phldr="1"/>
      <dgm:spPr/>
      <dgm:t>
        <a:bodyPr/>
        <a:lstStyle/>
        <a:p>
          <a:endParaRPr lang="es-EC"/>
        </a:p>
      </dgm:t>
    </dgm:pt>
    <dgm:pt modelId="{1595CBDB-95B0-4F02-80BF-F22EB1450A39}">
      <dgm:prSet phldrT="[Texto]" custT="1"/>
      <dgm:spPr/>
      <dgm:t>
        <a:bodyPr/>
        <a:lstStyle/>
        <a:p>
          <a:r>
            <a:rPr lang="es-EC" sz="2000" b="1">
              <a:latin typeface="Times New Roman" panose="02020603050405020304" pitchFamily="18" charset="0"/>
              <a:cs typeface="Times New Roman" panose="02020603050405020304" pitchFamily="18" charset="0"/>
            </a:rPr>
            <a:t>Específicos</a:t>
          </a:r>
          <a:endParaRPr lang="es-EC" sz="2000" b="1" dirty="0">
            <a:latin typeface="Times New Roman" panose="02020603050405020304" pitchFamily="18" charset="0"/>
            <a:cs typeface="Times New Roman" panose="02020603050405020304" pitchFamily="18" charset="0"/>
          </a:endParaRPr>
        </a:p>
      </dgm:t>
    </dgm:pt>
    <dgm:pt modelId="{3AD1A37C-7CCD-470A-B4D7-27A7D7DD9D87}" type="parTrans" cxnId="{8CFD136E-B60B-447E-A128-381BFB33738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D09748E-8F38-42A7-97C0-524F4380EF4E}" type="sibTrans" cxnId="{8CFD136E-B60B-447E-A128-381BFB33738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0A75D31E-6A5D-42EB-BF93-3E16F1C53D96}">
      <dgm:prSet phldrT="[Texto]" custT="1"/>
      <dgm:spPr/>
      <dgm:t>
        <a:bodyPr/>
        <a:lstStyle/>
        <a:p>
          <a:r>
            <a:rPr lang="es-EC" sz="2000" dirty="0">
              <a:effectLst/>
              <a:latin typeface="Times New Roman" panose="02020603050405020304" pitchFamily="18" charset="0"/>
              <a:ea typeface="Times New Roman" panose="02020603050405020304" pitchFamily="18" charset="0"/>
            </a:rPr>
            <a:t>Fundamentar teóricamente las variables valor percibido y decisión de compra, así como determinar sus respectivas dimensiones.</a:t>
          </a:r>
          <a:endParaRPr lang="es-EC" sz="2000" dirty="0">
            <a:latin typeface="Times New Roman" panose="02020603050405020304" pitchFamily="18" charset="0"/>
            <a:cs typeface="Times New Roman" panose="02020603050405020304" pitchFamily="18" charset="0"/>
          </a:endParaRPr>
        </a:p>
      </dgm:t>
    </dgm:pt>
    <dgm:pt modelId="{AD677EDB-EAE2-452F-86EA-860EE6D90EED}" type="parTrans" cxnId="{3920850B-3650-4512-872A-3DCF2B442D4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00C1609-8CBC-4FA6-A213-C4D4DC703EAF}" type="sibTrans" cxnId="{3920850B-3650-4512-872A-3DCF2B442D4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54649C8-F374-401E-A418-E085DBA6D031}">
      <dgm:prSet phldrT="[Texto]" custT="1"/>
      <dgm:spPr/>
      <dgm:t>
        <a:bodyPr/>
        <a:lstStyle/>
        <a:p>
          <a:r>
            <a:rPr lang="es-EC" sz="2000" dirty="0">
              <a:effectLst/>
              <a:latin typeface="Times New Roman" panose="02020603050405020304" pitchFamily="18" charset="0"/>
              <a:ea typeface="Times New Roman" panose="02020603050405020304" pitchFamily="18" charset="0"/>
            </a:rPr>
            <a:t>Establecer un marco metodológico que sirva como una guía práctica para estudiar el objeto de estudio.</a:t>
          </a:r>
          <a:endParaRPr lang="es-EC" sz="2000" dirty="0">
            <a:latin typeface="Times New Roman" panose="02020603050405020304" pitchFamily="18" charset="0"/>
            <a:cs typeface="Times New Roman" panose="02020603050405020304" pitchFamily="18" charset="0"/>
          </a:endParaRPr>
        </a:p>
      </dgm:t>
    </dgm:pt>
    <dgm:pt modelId="{F0D2EBAA-1E5E-4F31-B88B-EC34C0EA9A42}" type="parTrans" cxnId="{33F50608-6282-46EE-B969-FF40A826B76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15BB98F-AC27-417D-A3CC-7745C9236B16}" type="sibTrans" cxnId="{33F50608-6282-46EE-B969-FF40A826B76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9510E93-AB77-42AE-AE0E-4559EFFA30F4}">
      <dgm:prSet phldrT="[Texto]" custT="1"/>
      <dgm:spPr/>
      <dgm:t>
        <a:bodyPr/>
        <a:lstStyle/>
        <a:p>
          <a:r>
            <a:rPr lang="es-EC" sz="2000" dirty="0">
              <a:effectLst/>
              <a:latin typeface="Times New Roman" panose="02020603050405020304" pitchFamily="18" charset="0"/>
              <a:ea typeface="Times New Roman" panose="02020603050405020304" pitchFamily="18" charset="0"/>
            </a:rPr>
            <a:t>Probar estadísticamente la incidencia del valor percibido en la decisión de compra del consumidor de vajillas desechables biodegradables del DMQ.</a:t>
          </a:r>
          <a:endParaRPr lang="es-EC" sz="2000" dirty="0">
            <a:latin typeface="Times New Roman" panose="02020603050405020304" pitchFamily="18" charset="0"/>
            <a:cs typeface="Times New Roman" panose="02020603050405020304" pitchFamily="18" charset="0"/>
          </a:endParaRPr>
        </a:p>
      </dgm:t>
    </dgm:pt>
    <dgm:pt modelId="{DD2357EF-BD31-45E3-A8A4-8330FEF99090}" type="parTrans" cxnId="{E7DE9F79-202D-4C96-84A0-14679E04BAAB}">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917CCE39-5CCB-4582-8329-FCC720DB5884}" type="sibTrans" cxnId="{E7DE9F79-202D-4C96-84A0-14679E04BAAB}">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1A9A77BB-C2EE-4413-839A-291C19DE2B90}" type="pres">
      <dgm:prSet presAssocID="{A77B1BE2-3595-452D-B5EF-6825370AA61C}" presName="vert0" presStyleCnt="0">
        <dgm:presLayoutVars>
          <dgm:dir/>
          <dgm:animOne val="branch"/>
          <dgm:animLvl val="lvl"/>
        </dgm:presLayoutVars>
      </dgm:prSet>
      <dgm:spPr/>
    </dgm:pt>
    <dgm:pt modelId="{A1D776B2-C15E-4F35-BB5C-7CE9F5468ECA}" type="pres">
      <dgm:prSet presAssocID="{1595CBDB-95B0-4F02-80BF-F22EB1450A39}" presName="thickLine" presStyleLbl="alignNode1" presStyleIdx="0" presStyleCnt="1"/>
      <dgm:spPr/>
    </dgm:pt>
    <dgm:pt modelId="{F93694FF-223A-4A6C-AB88-25C77A77B66F}" type="pres">
      <dgm:prSet presAssocID="{1595CBDB-95B0-4F02-80BF-F22EB1450A39}" presName="horz1" presStyleCnt="0"/>
      <dgm:spPr/>
    </dgm:pt>
    <dgm:pt modelId="{4C6D4B85-2459-4823-95A8-86584AC9C7C1}" type="pres">
      <dgm:prSet presAssocID="{1595CBDB-95B0-4F02-80BF-F22EB1450A39}" presName="tx1" presStyleLbl="revTx" presStyleIdx="0" presStyleCnt="4"/>
      <dgm:spPr/>
    </dgm:pt>
    <dgm:pt modelId="{14E68479-56E6-4748-A5CC-3D99C3014D73}" type="pres">
      <dgm:prSet presAssocID="{1595CBDB-95B0-4F02-80BF-F22EB1450A39}" presName="vert1" presStyleCnt="0"/>
      <dgm:spPr/>
    </dgm:pt>
    <dgm:pt modelId="{4DB3B2C3-7C9A-4D72-A3C8-136664A0B5BC}" type="pres">
      <dgm:prSet presAssocID="{0A75D31E-6A5D-42EB-BF93-3E16F1C53D96}" presName="vertSpace2a" presStyleCnt="0"/>
      <dgm:spPr/>
    </dgm:pt>
    <dgm:pt modelId="{82709C97-6F0A-4219-A3E5-8C90F7927B30}" type="pres">
      <dgm:prSet presAssocID="{0A75D31E-6A5D-42EB-BF93-3E16F1C53D96}" presName="horz2" presStyleCnt="0"/>
      <dgm:spPr/>
    </dgm:pt>
    <dgm:pt modelId="{E9A7F1B4-544F-4FC9-A25E-38F3585C337B}" type="pres">
      <dgm:prSet presAssocID="{0A75D31E-6A5D-42EB-BF93-3E16F1C53D96}" presName="horzSpace2" presStyleCnt="0"/>
      <dgm:spPr/>
    </dgm:pt>
    <dgm:pt modelId="{EFA0EB8C-8AD6-4DE8-9667-B36EAC8ACFC0}" type="pres">
      <dgm:prSet presAssocID="{0A75D31E-6A5D-42EB-BF93-3E16F1C53D96}" presName="tx2" presStyleLbl="revTx" presStyleIdx="1" presStyleCnt="4"/>
      <dgm:spPr/>
    </dgm:pt>
    <dgm:pt modelId="{A0376FFB-AAEC-4017-90E2-EE2019E9BCF7}" type="pres">
      <dgm:prSet presAssocID="{0A75D31E-6A5D-42EB-BF93-3E16F1C53D96}" presName="vert2" presStyleCnt="0"/>
      <dgm:spPr/>
    </dgm:pt>
    <dgm:pt modelId="{58B469E2-75CB-45EE-8282-DC1E8A1F1435}" type="pres">
      <dgm:prSet presAssocID="{0A75D31E-6A5D-42EB-BF93-3E16F1C53D96}" presName="thinLine2b" presStyleLbl="callout" presStyleIdx="0" presStyleCnt="3"/>
      <dgm:spPr/>
    </dgm:pt>
    <dgm:pt modelId="{FA2D21F4-30B8-4395-A6B5-BE1D863C76CC}" type="pres">
      <dgm:prSet presAssocID="{0A75D31E-6A5D-42EB-BF93-3E16F1C53D96}" presName="vertSpace2b" presStyleCnt="0"/>
      <dgm:spPr/>
    </dgm:pt>
    <dgm:pt modelId="{0B86A88C-D1C8-40F2-B600-77DACC7ACE0C}" type="pres">
      <dgm:prSet presAssocID="{654649C8-F374-401E-A418-E085DBA6D031}" presName="horz2" presStyleCnt="0"/>
      <dgm:spPr/>
    </dgm:pt>
    <dgm:pt modelId="{CA9DE032-B0A6-4AA9-B31F-1AA198461803}" type="pres">
      <dgm:prSet presAssocID="{654649C8-F374-401E-A418-E085DBA6D031}" presName="horzSpace2" presStyleCnt="0"/>
      <dgm:spPr/>
    </dgm:pt>
    <dgm:pt modelId="{1083F50E-E0DD-4E7B-9061-3B9A06BDBFCB}" type="pres">
      <dgm:prSet presAssocID="{654649C8-F374-401E-A418-E085DBA6D031}" presName="tx2" presStyleLbl="revTx" presStyleIdx="2" presStyleCnt="4"/>
      <dgm:spPr/>
    </dgm:pt>
    <dgm:pt modelId="{E86A0562-0C1B-4351-B8EA-CDC16CA3C837}" type="pres">
      <dgm:prSet presAssocID="{654649C8-F374-401E-A418-E085DBA6D031}" presName="vert2" presStyleCnt="0"/>
      <dgm:spPr/>
    </dgm:pt>
    <dgm:pt modelId="{9A7B4C0D-57B9-4A12-8539-3C4AA6520B4C}" type="pres">
      <dgm:prSet presAssocID="{654649C8-F374-401E-A418-E085DBA6D031}" presName="thinLine2b" presStyleLbl="callout" presStyleIdx="1" presStyleCnt="3"/>
      <dgm:spPr/>
    </dgm:pt>
    <dgm:pt modelId="{6C628503-F79C-45E7-BE1A-54800798C173}" type="pres">
      <dgm:prSet presAssocID="{654649C8-F374-401E-A418-E085DBA6D031}" presName="vertSpace2b" presStyleCnt="0"/>
      <dgm:spPr/>
    </dgm:pt>
    <dgm:pt modelId="{A7E0642E-2D2D-476A-9633-C677A74FF878}" type="pres">
      <dgm:prSet presAssocID="{A9510E93-AB77-42AE-AE0E-4559EFFA30F4}" presName="horz2" presStyleCnt="0"/>
      <dgm:spPr/>
    </dgm:pt>
    <dgm:pt modelId="{CCAB0C4F-698C-4DFC-A5CA-56EFA1D92EEC}" type="pres">
      <dgm:prSet presAssocID="{A9510E93-AB77-42AE-AE0E-4559EFFA30F4}" presName="horzSpace2" presStyleCnt="0"/>
      <dgm:spPr/>
    </dgm:pt>
    <dgm:pt modelId="{81731F7B-369E-4D50-B4A5-A8890C4A1918}" type="pres">
      <dgm:prSet presAssocID="{A9510E93-AB77-42AE-AE0E-4559EFFA30F4}" presName="tx2" presStyleLbl="revTx" presStyleIdx="3" presStyleCnt="4"/>
      <dgm:spPr/>
    </dgm:pt>
    <dgm:pt modelId="{5A9EB29C-7A09-420A-9B23-48F090750E23}" type="pres">
      <dgm:prSet presAssocID="{A9510E93-AB77-42AE-AE0E-4559EFFA30F4}" presName="vert2" presStyleCnt="0"/>
      <dgm:spPr/>
    </dgm:pt>
    <dgm:pt modelId="{7D026324-0013-45EF-9CD2-51082C7B5E73}" type="pres">
      <dgm:prSet presAssocID="{A9510E93-AB77-42AE-AE0E-4559EFFA30F4}" presName="thinLine2b" presStyleLbl="callout" presStyleIdx="2" presStyleCnt="3"/>
      <dgm:spPr/>
    </dgm:pt>
    <dgm:pt modelId="{5A4DB0D9-E856-45DE-916F-71BA5FEAC827}" type="pres">
      <dgm:prSet presAssocID="{A9510E93-AB77-42AE-AE0E-4559EFFA30F4}" presName="vertSpace2b" presStyleCnt="0"/>
      <dgm:spPr/>
    </dgm:pt>
  </dgm:ptLst>
  <dgm:cxnLst>
    <dgm:cxn modelId="{E7DE9F79-202D-4C96-84A0-14679E04BAAB}" srcId="{1595CBDB-95B0-4F02-80BF-F22EB1450A39}" destId="{A9510E93-AB77-42AE-AE0E-4559EFFA30F4}" srcOrd="2" destOrd="0" parTransId="{DD2357EF-BD31-45E3-A8A4-8330FEF99090}" sibTransId="{917CCE39-5CCB-4582-8329-FCC720DB5884}"/>
    <dgm:cxn modelId="{8CFD136E-B60B-447E-A128-381BFB33738C}" srcId="{A77B1BE2-3595-452D-B5EF-6825370AA61C}" destId="{1595CBDB-95B0-4F02-80BF-F22EB1450A39}" srcOrd="0" destOrd="0" parTransId="{3AD1A37C-7CCD-470A-B4D7-27A7D7DD9D87}" sibTransId="{2D09748E-8F38-42A7-97C0-524F4380EF4E}"/>
    <dgm:cxn modelId="{33F50608-6282-46EE-B969-FF40A826B766}" srcId="{1595CBDB-95B0-4F02-80BF-F22EB1450A39}" destId="{654649C8-F374-401E-A418-E085DBA6D031}" srcOrd="1" destOrd="0" parTransId="{F0D2EBAA-1E5E-4F31-B88B-EC34C0EA9A42}" sibTransId="{615BB98F-AC27-417D-A3CC-7745C9236B16}"/>
    <dgm:cxn modelId="{587ED726-6235-49E5-A902-5E1174C9FDA4}" type="presOf" srcId="{A9510E93-AB77-42AE-AE0E-4559EFFA30F4}" destId="{81731F7B-369E-4D50-B4A5-A8890C4A1918}" srcOrd="0" destOrd="0" presId="urn:microsoft.com/office/officeart/2008/layout/LinedList"/>
    <dgm:cxn modelId="{3920850B-3650-4512-872A-3DCF2B442D4A}" srcId="{1595CBDB-95B0-4F02-80BF-F22EB1450A39}" destId="{0A75D31E-6A5D-42EB-BF93-3E16F1C53D96}" srcOrd="0" destOrd="0" parTransId="{AD677EDB-EAE2-452F-86EA-860EE6D90EED}" sibTransId="{500C1609-8CBC-4FA6-A213-C4D4DC703EAF}"/>
    <dgm:cxn modelId="{A1F0185F-7162-4FE7-9766-F813F8995479}" type="presOf" srcId="{1595CBDB-95B0-4F02-80BF-F22EB1450A39}" destId="{4C6D4B85-2459-4823-95A8-86584AC9C7C1}" srcOrd="0" destOrd="0" presId="urn:microsoft.com/office/officeart/2008/layout/LinedList"/>
    <dgm:cxn modelId="{18072436-62AE-4925-92A6-3EF2B29C36FA}" type="presOf" srcId="{0A75D31E-6A5D-42EB-BF93-3E16F1C53D96}" destId="{EFA0EB8C-8AD6-4DE8-9667-B36EAC8ACFC0}" srcOrd="0" destOrd="0" presId="urn:microsoft.com/office/officeart/2008/layout/LinedList"/>
    <dgm:cxn modelId="{3F433A56-97BD-4907-80D1-5E678BED645B}" type="presOf" srcId="{A77B1BE2-3595-452D-B5EF-6825370AA61C}" destId="{1A9A77BB-C2EE-4413-839A-291C19DE2B90}" srcOrd="0" destOrd="0" presId="urn:microsoft.com/office/officeart/2008/layout/LinedList"/>
    <dgm:cxn modelId="{90CC3913-590B-4802-9404-022E8E0A3ED3}" type="presOf" srcId="{654649C8-F374-401E-A418-E085DBA6D031}" destId="{1083F50E-E0DD-4E7B-9061-3B9A06BDBFCB}" srcOrd="0" destOrd="0" presId="urn:microsoft.com/office/officeart/2008/layout/LinedList"/>
    <dgm:cxn modelId="{FEFE04FB-12D7-4442-815F-48C1DCAE36BE}" type="presParOf" srcId="{1A9A77BB-C2EE-4413-839A-291C19DE2B90}" destId="{A1D776B2-C15E-4F35-BB5C-7CE9F5468ECA}" srcOrd="0" destOrd="0" presId="urn:microsoft.com/office/officeart/2008/layout/LinedList"/>
    <dgm:cxn modelId="{172A7A8D-66F9-4D53-A477-F49C70711C70}" type="presParOf" srcId="{1A9A77BB-C2EE-4413-839A-291C19DE2B90}" destId="{F93694FF-223A-4A6C-AB88-25C77A77B66F}" srcOrd="1" destOrd="0" presId="urn:microsoft.com/office/officeart/2008/layout/LinedList"/>
    <dgm:cxn modelId="{4F0E9403-6854-4768-9026-4E157DC670BB}" type="presParOf" srcId="{F93694FF-223A-4A6C-AB88-25C77A77B66F}" destId="{4C6D4B85-2459-4823-95A8-86584AC9C7C1}" srcOrd="0" destOrd="0" presId="urn:microsoft.com/office/officeart/2008/layout/LinedList"/>
    <dgm:cxn modelId="{4659ACE1-104C-4000-B0C3-523AA8DBF88E}" type="presParOf" srcId="{F93694FF-223A-4A6C-AB88-25C77A77B66F}" destId="{14E68479-56E6-4748-A5CC-3D99C3014D73}" srcOrd="1" destOrd="0" presId="urn:microsoft.com/office/officeart/2008/layout/LinedList"/>
    <dgm:cxn modelId="{1AA29BF5-990B-4D3E-BCAA-B55CB8ECD579}" type="presParOf" srcId="{14E68479-56E6-4748-A5CC-3D99C3014D73}" destId="{4DB3B2C3-7C9A-4D72-A3C8-136664A0B5BC}" srcOrd="0" destOrd="0" presId="urn:microsoft.com/office/officeart/2008/layout/LinedList"/>
    <dgm:cxn modelId="{E44C263B-408F-4979-ACF1-B7044954B516}" type="presParOf" srcId="{14E68479-56E6-4748-A5CC-3D99C3014D73}" destId="{82709C97-6F0A-4219-A3E5-8C90F7927B30}" srcOrd="1" destOrd="0" presId="urn:microsoft.com/office/officeart/2008/layout/LinedList"/>
    <dgm:cxn modelId="{FC581B8E-294A-44B6-B98E-0DC7E0F3AE20}" type="presParOf" srcId="{82709C97-6F0A-4219-A3E5-8C90F7927B30}" destId="{E9A7F1B4-544F-4FC9-A25E-38F3585C337B}" srcOrd="0" destOrd="0" presId="urn:microsoft.com/office/officeart/2008/layout/LinedList"/>
    <dgm:cxn modelId="{20DD5462-F67E-42A7-A6AF-D12A6BE55392}" type="presParOf" srcId="{82709C97-6F0A-4219-A3E5-8C90F7927B30}" destId="{EFA0EB8C-8AD6-4DE8-9667-B36EAC8ACFC0}" srcOrd="1" destOrd="0" presId="urn:microsoft.com/office/officeart/2008/layout/LinedList"/>
    <dgm:cxn modelId="{6341596A-9918-41F7-B57A-7960E0AF5F17}" type="presParOf" srcId="{82709C97-6F0A-4219-A3E5-8C90F7927B30}" destId="{A0376FFB-AAEC-4017-90E2-EE2019E9BCF7}" srcOrd="2" destOrd="0" presId="urn:microsoft.com/office/officeart/2008/layout/LinedList"/>
    <dgm:cxn modelId="{CF7A4A9F-416E-419B-825B-E2DF9D028DF5}" type="presParOf" srcId="{14E68479-56E6-4748-A5CC-3D99C3014D73}" destId="{58B469E2-75CB-45EE-8282-DC1E8A1F1435}" srcOrd="2" destOrd="0" presId="urn:microsoft.com/office/officeart/2008/layout/LinedList"/>
    <dgm:cxn modelId="{2E16E9A7-A786-4FC5-AA20-3CF054BE4180}" type="presParOf" srcId="{14E68479-56E6-4748-A5CC-3D99C3014D73}" destId="{FA2D21F4-30B8-4395-A6B5-BE1D863C76CC}" srcOrd="3" destOrd="0" presId="urn:microsoft.com/office/officeart/2008/layout/LinedList"/>
    <dgm:cxn modelId="{B2AB4A07-CAD6-4887-A5BA-5A67318D2327}" type="presParOf" srcId="{14E68479-56E6-4748-A5CC-3D99C3014D73}" destId="{0B86A88C-D1C8-40F2-B600-77DACC7ACE0C}" srcOrd="4" destOrd="0" presId="urn:microsoft.com/office/officeart/2008/layout/LinedList"/>
    <dgm:cxn modelId="{20687FD0-9ACA-4755-928F-25E38F35DEFE}" type="presParOf" srcId="{0B86A88C-D1C8-40F2-B600-77DACC7ACE0C}" destId="{CA9DE032-B0A6-4AA9-B31F-1AA198461803}" srcOrd="0" destOrd="0" presId="urn:microsoft.com/office/officeart/2008/layout/LinedList"/>
    <dgm:cxn modelId="{6AE75561-76D7-4758-B226-D708C185D386}" type="presParOf" srcId="{0B86A88C-D1C8-40F2-B600-77DACC7ACE0C}" destId="{1083F50E-E0DD-4E7B-9061-3B9A06BDBFCB}" srcOrd="1" destOrd="0" presId="urn:microsoft.com/office/officeart/2008/layout/LinedList"/>
    <dgm:cxn modelId="{A6C2A2C7-F682-4AFF-B94F-345F99033F3E}" type="presParOf" srcId="{0B86A88C-D1C8-40F2-B600-77DACC7ACE0C}" destId="{E86A0562-0C1B-4351-B8EA-CDC16CA3C837}" srcOrd="2" destOrd="0" presId="urn:microsoft.com/office/officeart/2008/layout/LinedList"/>
    <dgm:cxn modelId="{D9F65E61-E7AE-4081-A322-EECC74E68D40}" type="presParOf" srcId="{14E68479-56E6-4748-A5CC-3D99C3014D73}" destId="{9A7B4C0D-57B9-4A12-8539-3C4AA6520B4C}" srcOrd="5" destOrd="0" presId="urn:microsoft.com/office/officeart/2008/layout/LinedList"/>
    <dgm:cxn modelId="{751BED86-7286-46A7-9BF3-5A1998C301DB}" type="presParOf" srcId="{14E68479-56E6-4748-A5CC-3D99C3014D73}" destId="{6C628503-F79C-45E7-BE1A-54800798C173}" srcOrd="6" destOrd="0" presId="urn:microsoft.com/office/officeart/2008/layout/LinedList"/>
    <dgm:cxn modelId="{E2471441-D2CA-4150-AEEA-D2E51D42D592}" type="presParOf" srcId="{14E68479-56E6-4748-A5CC-3D99C3014D73}" destId="{A7E0642E-2D2D-476A-9633-C677A74FF878}" srcOrd="7" destOrd="0" presId="urn:microsoft.com/office/officeart/2008/layout/LinedList"/>
    <dgm:cxn modelId="{E42A05E0-E543-43A6-817F-C8843B2AA8EF}" type="presParOf" srcId="{A7E0642E-2D2D-476A-9633-C677A74FF878}" destId="{CCAB0C4F-698C-4DFC-A5CA-56EFA1D92EEC}" srcOrd="0" destOrd="0" presId="urn:microsoft.com/office/officeart/2008/layout/LinedList"/>
    <dgm:cxn modelId="{4CAE7C53-99C8-4E2E-971A-0476A3ACA289}" type="presParOf" srcId="{A7E0642E-2D2D-476A-9633-C677A74FF878}" destId="{81731F7B-369E-4D50-B4A5-A8890C4A1918}" srcOrd="1" destOrd="0" presId="urn:microsoft.com/office/officeart/2008/layout/LinedList"/>
    <dgm:cxn modelId="{4BEAED77-3C54-497E-B6A5-134E8EBCBE31}" type="presParOf" srcId="{A7E0642E-2D2D-476A-9633-C677A74FF878}" destId="{5A9EB29C-7A09-420A-9B23-48F090750E23}" srcOrd="2" destOrd="0" presId="urn:microsoft.com/office/officeart/2008/layout/LinedList"/>
    <dgm:cxn modelId="{67B2826D-E6D2-4AAA-9CAA-C377BC4D08C2}" type="presParOf" srcId="{14E68479-56E6-4748-A5CC-3D99C3014D73}" destId="{7D026324-0013-45EF-9CD2-51082C7B5E73}" srcOrd="8" destOrd="0" presId="urn:microsoft.com/office/officeart/2008/layout/LinedList"/>
    <dgm:cxn modelId="{C2126B7D-015D-4C4A-9C16-E1A48E2E80D5}" type="presParOf" srcId="{14E68479-56E6-4748-A5CC-3D99C3014D73}" destId="{5A4DB0D9-E856-45DE-916F-71BA5FEAC82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65339-440F-4DF3-9E19-6C2B23E1C44E}" type="doc">
      <dgm:prSet loTypeId="urn:microsoft.com/office/officeart/2008/layout/LinedList" loCatId="hierarchy" qsTypeId="urn:microsoft.com/office/officeart/2005/8/quickstyle/3d5" qsCatId="3D" csTypeId="urn:microsoft.com/office/officeart/2005/8/colors/accent6_3" csCatId="accent6" phldr="1"/>
      <dgm:spPr/>
      <dgm:t>
        <a:bodyPr/>
        <a:lstStyle/>
        <a:p>
          <a:endParaRPr lang="es-EC"/>
        </a:p>
      </dgm:t>
    </dgm:pt>
    <dgm:pt modelId="{9F84D9AA-198D-4D26-B551-BAAA9FD25C5A}">
      <dgm:prSet phldrT="[Texto]" custT="1"/>
      <dgm:spPr/>
      <dgm:t>
        <a:bodyPr/>
        <a:lstStyle/>
        <a:p>
          <a:r>
            <a:rPr lang="es-EC" sz="2300" b="1" dirty="0">
              <a:latin typeface="Times New Roman" panose="02020603050405020304" pitchFamily="18" charset="0"/>
              <a:cs typeface="Times New Roman" panose="02020603050405020304" pitchFamily="18" charset="0"/>
            </a:rPr>
            <a:t>General</a:t>
          </a:r>
        </a:p>
      </dgm:t>
    </dgm:pt>
    <dgm:pt modelId="{92841491-A686-432D-9D4D-083C47D7F0B5}" type="parTrans" cxnId="{2A4569DB-6498-4949-89A0-D824CEFA2641}">
      <dgm:prSet/>
      <dgm:spPr/>
      <dgm:t>
        <a:bodyPr/>
        <a:lstStyle/>
        <a:p>
          <a:endParaRPr lang="es-EC">
            <a:latin typeface="Times New Roman" panose="02020603050405020304" pitchFamily="18" charset="0"/>
            <a:cs typeface="Times New Roman" panose="02020603050405020304" pitchFamily="18" charset="0"/>
          </a:endParaRPr>
        </a:p>
      </dgm:t>
    </dgm:pt>
    <dgm:pt modelId="{D3E9066C-9C09-4063-84E5-8C2357E05330}" type="sibTrans" cxnId="{2A4569DB-6498-4949-89A0-D824CEFA2641}">
      <dgm:prSet/>
      <dgm:spPr/>
      <dgm:t>
        <a:bodyPr/>
        <a:lstStyle/>
        <a:p>
          <a:endParaRPr lang="es-EC">
            <a:latin typeface="Times New Roman" panose="02020603050405020304" pitchFamily="18" charset="0"/>
            <a:cs typeface="Times New Roman" panose="02020603050405020304" pitchFamily="18" charset="0"/>
          </a:endParaRPr>
        </a:p>
      </dgm:t>
    </dgm:pt>
    <dgm:pt modelId="{6E981F6F-C2B2-45FB-9A23-20268FC179F2}">
      <dgm:prSet phldrT="[Texto]" custT="1"/>
      <dgm:spPr/>
      <dgm:t>
        <a:bodyPr/>
        <a:lstStyle/>
        <a:p>
          <a:r>
            <a:rPr lang="es-EC" sz="2300" dirty="0">
              <a:latin typeface="Times New Roman" panose="02020603050405020304" pitchFamily="18" charset="0"/>
              <a:cs typeface="Times New Roman" panose="02020603050405020304" pitchFamily="18" charset="0"/>
            </a:rPr>
            <a:t>Analizar la incidencia del valor percibido en la decisión de compra de vajillas desechables biodegradables mediante un estudio cualitativo en las cadenas de supermercados del Distrito Metropolitano de Quito para obtener un panorama claro sobre las motivaciones que tienen los consumidores previo a la compra. </a:t>
          </a:r>
        </a:p>
      </dgm:t>
    </dgm:pt>
    <dgm:pt modelId="{8CE5B286-D94E-4101-B42E-52F69B33AF8D}" type="parTrans" cxnId="{8BDE75F8-2F1E-47FC-8530-1EE4F0B9CEB1}">
      <dgm:prSet/>
      <dgm:spPr/>
      <dgm:t>
        <a:bodyPr/>
        <a:lstStyle/>
        <a:p>
          <a:endParaRPr lang="es-EC">
            <a:latin typeface="Times New Roman" panose="02020603050405020304" pitchFamily="18" charset="0"/>
            <a:cs typeface="Times New Roman" panose="02020603050405020304" pitchFamily="18" charset="0"/>
          </a:endParaRPr>
        </a:p>
      </dgm:t>
    </dgm:pt>
    <dgm:pt modelId="{0F9957B0-8662-4D5C-91AE-668E17E0EE7C}" type="sibTrans" cxnId="{8BDE75F8-2F1E-47FC-8530-1EE4F0B9CEB1}">
      <dgm:prSet/>
      <dgm:spPr/>
      <dgm:t>
        <a:bodyPr/>
        <a:lstStyle/>
        <a:p>
          <a:endParaRPr lang="es-EC">
            <a:latin typeface="Times New Roman" panose="02020603050405020304" pitchFamily="18" charset="0"/>
            <a:cs typeface="Times New Roman" panose="02020603050405020304" pitchFamily="18" charset="0"/>
          </a:endParaRPr>
        </a:p>
      </dgm:t>
    </dgm:pt>
    <dgm:pt modelId="{7912E6D8-F202-45DD-8AF0-1062C47E3A2D}" type="pres">
      <dgm:prSet presAssocID="{74D65339-440F-4DF3-9E19-6C2B23E1C44E}" presName="vert0" presStyleCnt="0">
        <dgm:presLayoutVars>
          <dgm:dir/>
          <dgm:animOne val="branch"/>
          <dgm:animLvl val="lvl"/>
        </dgm:presLayoutVars>
      </dgm:prSet>
      <dgm:spPr/>
    </dgm:pt>
    <dgm:pt modelId="{6A287EE5-0790-474B-AAEA-1F0C2843EE5C}" type="pres">
      <dgm:prSet presAssocID="{9F84D9AA-198D-4D26-B551-BAAA9FD25C5A}" presName="thickLine" presStyleLbl="alignNode1" presStyleIdx="0" presStyleCnt="1" custLinFactNeighborX="366" custLinFactNeighborY="-8089"/>
      <dgm:spPr/>
    </dgm:pt>
    <dgm:pt modelId="{1AFFDB4C-0737-42F6-A407-5B0AF3D48B9D}" type="pres">
      <dgm:prSet presAssocID="{9F84D9AA-198D-4D26-B551-BAAA9FD25C5A}" presName="horz1" presStyleCnt="0"/>
      <dgm:spPr/>
    </dgm:pt>
    <dgm:pt modelId="{AEBAECF2-5687-4E5C-8D97-F7C7B61D334C}" type="pres">
      <dgm:prSet presAssocID="{9F84D9AA-198D-4D26-B551-BAAA9FD25C5A}" presName="tx1" presStyleLbl="revTx" presStyleIdx="0" presStyleCnt="2" custScaleX="156024"/>
      <dgm:spPr/>
    </dgm:pt>
    <dgm:pt modelId="{3B3E8D50-CA19-4EBF-A895-EBFF75528D34}" type="pres">
      <dgm:prSet presAssocID="{9F84D9AA-198D-4D26-B551-BAAA9FD25C5A}" presName="vert1" presStyleCnt="0"/>
      <dgm:spPr/>
    </dgm:pt>
    <dgm:pt modelId="{F64BA99A-B640-4C6B-BE77-FFC6CC27A25B}" type="pres">
      <dgm:prSet presAssocID="{6E981F6F-C2B2-45FB-9A23-20268FC179F2}" presName="vertSpace2a" presStyleCnt="0"/>
      <dgm:spPr/>
    </dgm:pt>
    <dgm:pt modelId="{578E32E6-F1C5-4BC5-A946-6377FC500DA9}" type="pres">
      <dgm:prSet presAssocID="{6E981F6F-C2B2-45FB-9A23-20268FC179F2}" presName="horz2" presStyleCnt="0"/>
      <dgm:spPr/>
    </dgm:pt>
    <dgm:pt modelId="{4EBCFA85-DCB4-4C56-B865-032FB60B6BB5}" type="pres">
      <dgm:prSet presAssocID="{6E981F6F-C2B2-45FB-9A23-20268FC179F2}" presName="horzSpace2" presStyleCnt="0"/>
      <dgm:spPr/>
    </dgm:pt>
    <dgm:pt modelId="{98F3DA4A-AB8A-4A04-8FD6-D143B7A6D80F}" type="pres">
      <dgm:prSet presAssocID="{6E981F6F-C2B2-45FB-9A23-20268FC179F2}" presName="tx2" presStyleLbl="revTx" presStyleIdx="1" presStyleCnt="2" custScaleY="110215"/>
      <dgm:spPr/>
    </dgm:pt>
    <dgm:pt modelId="{AB5DDF07-EF04-4D3E-80D4-19E0378C636D}" type="pres">
      <dgm:prSet presAssocID="{6E981F6F-C2B2-45FB-9A23-20268FC179F2}" presName="vert2" presStyleCnt="0"/>
      <dgm:spPr/>
    </dgm:pt>
    <dgm:pt modelId="{D7C2D1D0-2CCF-4726-9202-0095021B9266}" type="pres">
      <dgm:prSet presAssocID="{6E981F6F-C2B2-45FB-9A23-20268FC179F2}" presName="thinLine2b" presStyleLbl="callout" presStyleIdx="0" presStyleCnt="1"/>
      <dgm:spPr/>
    </dgm:pt>
    <dgm:pt modelId="{E68A9C26-5143-4425-96FA-ABF3732F8EBF}" type="pres">
      <dgm:prSet presAssocID="{6E981F6F-C2B2-45FB-9A23-20268FC179F2}" presName="vertSpace2b" presStyleCnt="0"/>
      <dgm:spPr/>
    </dgm:pt>
  </dgm:ptLst>
  <dgm:cxnLst>
    <dgm:cxn modelId="{BACB1359-464C-4D41-B57E-A54891A6B1E7}" type="presOf" srcId="{9F84D9AA-198D-4D26-B551-BAAA9FD25C5A}" destId="{AEBAECF2-5687-4E5C-8D97-F7C7B61D334C}" srcOrd="0" destOrd="0" presId="urn:microsoft.com/office/officeart/2008/layout/LinedList"/>
    <dgm:cxn modelId="{D6571D01-17F3-4C7E-BCBF-774FC83A7560}" type="presOf" srcId="{6E981F6F-C2B2-45FB-9A23-20268FC179F2}" destId="{98F3DA4A-AB8A-4A04-8FD6-D143B7A6D80F}" srcOrd="0" destOrd="0" presId="urn:microsoft.com/office/officeart/2008/layout/LinedList"/>
    <dgm:cxn modelId="{8BDE75F8-2F1E-47FC-8530-1EE4F0B9CEB1}" srcId="{9F84D9AA-198D-4D26-B551-BAAA9FD25C5A}" destId="{6E981F6F-C2B2-45FB-9A23-20268FC179F2}" srcOrd="0" destOrd="0" parTransId="{8CE5B286-D94E-4101-B42E-52F69B33AF8D}" sibTransId="{0F9957B0-8662-4D5C-91AE-668E17E0EE7C}"/>
    <dgm:cxn modelId="{0F477DFC-9AB8-4F45-854D-CCC397B00F98}" type="presOf" srcId="{74D65339-440F-4DF3-9E19-6C2B23E1C44E}" destId="{7912E6D8-F202-45DD-8AF0-1062C47E3A2D}" srcOrd="0" destOrd="0" presId="urn:microsoft.com/office/officeart/2008/layout/LinedList"/>
    <dgm:cxn modelId="{2A4569DB-6498-4949-89A0-D824CEFA2641}" srcId="{74D65339-440F-4DF3-9E19-6C2B23E1C44E}" destId="{9F84D9AA-198D-4D26-B551-BAAA9FD25C5A}" srcOrd="0" destOrd="0" parTransId="{92841491-A686-432D-9D4D-083C47D7F0B5}" sibTransId="{D3E9066C-9C09-4063-84E5-8C2357E05330}"/>
    <dgm:cxn modelId="{D00D29E3-4EC8-4C24-A6ED-D5D943357101}" type="presParOf" srcId="{7912E6D8-F202-45DD-8AF0-1062C47E3A2D}" destId="{6A287EE5-0790-474B-AAEA-1F0C2843EE5C}" srcOrd="0" destOrd="0" presId="urn:microsoft.com/office/officeart/2008/layout/LinedList"/>
    <dgm:cxn modelId="{0021666F-E48A-4B4F-92BE-E9B57FD3C24C}" type="presParOf" srcId="{7912E6D8-F202-45DD-8AF0-1062C47E3A2D}" destId="{1AFFDB4C-0737-42F6-A407-5B0AF3D48B9D}" srcOrd="1" destOrd="0" presId="urn:microsoft.com/office/officeart/2008/layout/LinedList"/>
    <dgm:cxn modelId="{89389589-EADF-4FE5-8B75-0B138AC4025A}" type="presParOf" srcId="{1AFFDB4C-0737-42F6-A407-5B0AF3D48B9D}" destId="{AEBAECF2-5687-4E5C-8D97-F7C7B61D334C}" srcOrd="0" destOrd="0" presId="urn:microsoft.com/office/officeart/2008/layout/LinedList"/>
    <dgm:cxn modelId="{81A998D9-8006-4E94-BE73-3F005152A210}" type="presParOf" srcId="{1AFFDB4C-0737-42F6-A407-5B0AF3D48B9D}" destId="{3B3E8D50-CA19-4EBF-A895-EBFF75528D34}" srcOrd="1" destOrd="0" presId="urn:microsoft.com/office/officeart/2008/layout/LinedList"/>
    <dgm:cxn modelId="{776D399A-6467-4F80-80C7-48A06D8D1FF0}" type="presParOf" srcId="{3B3E8D50-CA19-4EBF-A895-EBFF75528D34}" destId="{F64BA99A-B640-4C6B-BE77-FFC6CC27A25B}" srcOrd="0" destOrd="0" presId="urn:microsoft.com/office/officeart/2008/layout/LinedList"/>
    <dgm:cxn modelId="{D1C4AD0B-E520-43E4-BE8D-6A2381D0E6BA}" type="presParOf" srcId="{3B3E8D50-CA19-4EBF-A895-EBFF75528D34}" destId="{578E32E6-F1C5-4BC5-A946-6377FC500DA9}" srcOrd="1" destOrd="0" presId="urn:microsoft.com/office/officeart/2008/layout/LinedList"/>
    <dgm:cxn modelId="{ABD76816-F8AA-464D-A0DA-0C7B6CF27A98}" type="presParOf" srcId="{578E32E6-F1C5-4BC5-A946-6377FC500DA9}" destId="{4EBCFA85-DCB4-4C56-B865-032FB60B6BB5}" srcOrd="0" destOrd="0" presId="urn:microsoft.com/office/officeart/2008/layout/LinedList"/>
    <dgm:cxn modelId="{88C6EC45-BDF6-455F-A284-5122B4014D03}" type="presParOf" srcId="{578E32E6-F1C5-4BC5-A946-6377FC500DA9}" destId="{98F3DA4A-AB8A-4A04-8FD6-D143B7A6D80F}" srcOrd="1" destOrd="0" presId="urn:microsoft.com/office/officeart/2008/layout/LinedList"/>
    <dgm:cxn modelId="{4EE4786E-C3AB-4294-97E7-A7BD9BAF930F}" type="presParOf" srcId="{578E32E6-F1C5-4BC5-A946-6377FC500DA9}" destId="{AB5DDF07-EF04-4D3E-80D4-19E0378C636D}" srcOrd="2" destOrd="0" presId="urn:microsoft.com/office/officeart/2008/layout/LinedList"/>
    <dgm:cxn modelId="{75D761A1-ECAA-4370-96B4-3B1A534A4A79}" type="presParOf" srcId="{3B3E8D50-CA19-4EBF-A895-EBFF75528D34}" destId="{D7C2D1D0-2CCF-4726-9202-0095021B9266}" srcOrd="2" destOrd="0" presId="urn:microsoft.com/office/officeart/2008/layout/LinedList"/>
    <dgm:cxn modelId="{1B796609-46F2-4EF4-8ACB-195FB637B451}" type="presParOf" srcId="{3B3E8D50-CA19-4EBF-A895-EBFF75528D34}" destId="{E68A9C26-5143-4425-96FA-ABF3732F8EBF}"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75509-9A54-4275-A836-32864FA438FA}" type="doc">
      <dgm:prSet loTypeId="urn:microsoft.com/office/officeart/2005/8/layout/orgChart1" loCatId="hierarchy" qsTypeId="urn:microsoft.com/office/officeart/2005/8/quickstyle/3d1" qsCatId="3D" csTypeId="urn:microsoft.com/office/officeart/2005/8/colors/accent1_1" csCatId="accent1" phldr="1"/>
      <dgm:spPr/>
      <dgm:t>
        <a:bodyPr/>
        <a:lstStyle/>
        <a:p>
          <a:endParaRPr lang="es-EC"/>
        </a:p>
      </dgm:t>
    </dgm:pt>
    <dgm:pt modelId="{C423C758-0DA2-45C0-911D-E73A56E2C018}">
      <dgm:prSet phldrT="[Texto]" custT="1"/>
      <dgm:spPr/>
      <dgm:t>
        <a:bodyPr/>
        <a:lstStyle/>
        <a:p>
          <a:r>
            <a:rPr lang="es-EC" sz="2800" dirty="0">
              <a:latin typeface="Times New Roman" panose="02020603050405020304" pitchFamily="18" charset="0"/>
              <a:cs typeface="Times New Roman" panose="02020603050405020304" pitchFamily="18" charset="0"/>
            </a:rPr>
            <a:t>Valor percibido </a:t>
          </a:r>
        </a:p>
      </dgm:t>
    </dgm:pt>
    <dgm:pt modelId="{F6F59087-991F-46E2-8CCA-5EDF063CE51E}" type="parTrans" cxnId="{6339FFD2-F668-4AC1-81BE-24E83B217631}">
      <dgm:prSet/>
      <dgm:spPr/>
      <dgm:t>
        <a:bodyPr/>
        <a:lstStyle/>
        <a:p>
          <a:endParaRPr lang="es-EC" sz="2000">
            <a:latin typeface="Times New Roman" panose="02020603050405020304" pitchFamily="18" charset="0"/>
            <a:cs typeface="Times New Roman" panose="02020603050405020304" pitchFamily="18" charset="0"/>
          </a:endParaRPr>
        </a:p>
      </dgm:t>
    </dgm:pt>
    <dgm:pt modelId="{1E308AFA-D679-4E4D-8658-507D54911B46}" type="sibTrans" cxnId="{6339FFD2-F668-4AC1-81BE-24E83B217631}">
      <dgm:prSet/>
      <dgm:spPr/>
      <dgm:t>
        <a:bodyPr/>
        <a:lstStyle/>
        <a:p>
          <a:endParaRPr lang="es-EC" sz="2000">
            <a:latin typeface="Times New Roman" panose="02020603050405020304" pitchFamily="18" charset="0"/>
            <a:cs typeface="Times New Roman" panose="02020603050405020304" pitchFamily="18" charset="0"/>
          </a:endParaRPr>
        </a:p>
      </dgm:t>
    </dgm:pt>
    <dgm:pt modelId="{32F591E4-4CEB-46C6-A36B-10BC7BB35ED2}" type="asst">
      <dgm:prSet phldrT="[Texto]" custT="1"/>
      <dgm:spPr/>
      <dgm:t>
        <a:bodyPr/>
        <a:lstStyle/>
        <a:p>
          <a:r>
            <a:rPr lang="es-EC" sz="2400" dirty="0">
              <a:latin typeface="Times New Roman" panose="02020603050405020304" pitchFamily="18" charset="0"/>
              <a:cs typeface="Times New Roman" panose="02020603050405020304" pitchFamily="18" charset="0"/>
            </a:rPr>
            <a:t>Evaluación global de la utilidad de un producto (Zeithaml, 1988) </a:t>
          </a:r>
        </a:p>
      </dgm:t>
    </dgm:pt>
    <dgm:pt modelId="{32D4F2CA-AD4A-4C83-914D-72AB2BAF89D3}" type="parTrans" cxnId="{A042C29C-709B-400B-92A8-DFA18D17660D}">
      <dgm:prSet/>
      <dgm:spPr/>
      <dgm:t>
        <a:bodyPr/>
        <a:lstStyle/>
        <a:p>
          <a:endParaRPr lang="es-EC" sz="2000">
            <a:latin typeface="Times New Roman" panose="02020603050405020304" pitchFamily="18" charset="0"/>
            <a:cs typeface="Times New Roman" panose="02020603050405020304" pitchFamily="18" charset="0"/>
          </a:endParaRPr>
        </a:p>
      </dgm:t>
    </dgm:pt>
    <dgm:pt modelId="{94918951-733F-4D2E-A2FC-D4829824B710}" type="sibTrans" cxnId="{A042C29C-709B-400B-92A8-DFA18D17660D}">
      <dgm:prSet/>
      <dgm:spPr/>
      <dgm:t>
        <a:bodyPr/>
        <a:lstStyle/>
        <a:p>
          <a:endParaRPr lang="es-EC" sz="2000">
            <a:latin typeface="Times New Roman" panose="02020603050405020304" pitchFamily="18" charset="0"/>
            <a:cs typeface="Times New Roman" panose="02020603050405020304" pitchFamily="18" charset="0"/>
          </a:endParaRPr>
        </a:p>
      </dgm:t>
    </dgm:pt>
    <dgm:pt modelId="{63E9CEC6-DE5A-4A65-8344-11589D20E77A}">
      <dgm:prSet phldrT="[Texto]" custT="1"/>
      <dgm:spPr/>
      <dgm:t>
        <a:bodyPr/>
        <a:lstStyle/>
        <a:p>
          <a:r>
            <a:rPr lang="es-EC" sz="2800" dirty="0">
              <a:latin typeface="Times New Roman" panose="02020603050405020304" pitchFamily="18" charset="0"/>
              <a:cs typeface="Times New Roman" panose="02020603050405020304" pitchFamily="18" charset="0"/>
            </a:rPr>
            <a:t>Valor funcional 	</a:t>
          </a:r>
        </a:p>
      </dgm:t>
    </dgm:pt>
    <dgm:pt modelId="{6DDF8497-E762-4F3A-BF53-BFC2208B8950}" type="parTrans" cxnId="{A497F421-FC4B-48DD-9622-B0BC16D32857}">
      <dgm:prSet/>
      <dgm:spPr/>
      <dgm:t>
        <a:bodyPr/>
        <a:lstStyle/>
        <a:p>
          <a:endParaRPr lang="es-EC" sz="2000">
            <a:latin typeface="Times New Roman" panose="02020603050405020304" pitchFamily="18" charset="0"/>
            <a:cs typeface="Times New Roman" panose="02020603050405020304" pitchFamily="18" charset="0"/>
          </a:endParaRPr>
        </a:p>
      </dgm:t>
    </dgm:pt>
    <dgm:pt modelId="{D7B27F53-E8B8-4938-B91B-100720E1EBE6}" type="sibTrans" cxnId="{A497F421-FC4B-48DD-9622-B0BC16D32857}">
      <dgm:prSet/>
      <dgm:spPr/>
      <dgm:t>
        <a:bodyPr/>
        <a:lstStyle/>
        <a:p>
          <a:endParaRPr lang="es-EC" sz="2000">
            <a:latin typeface="Times New Roman" panose="02020603050405020304" pitchFamily="18" charset="0"/>
            <a:cs typeface="Times New Roman" panose="02020603050405020304" pitchFamily="18" charset="0"/>
          </a:endParaRPr>
        </a:p>
      </dgm:t>
    </dgm:pt>
    <dgm:pt modelId="{9CB15BF3-8CF6-47EE-B8EE-4061E96D959E}">
      <dgm:prSet phldrT="[Texto]" custT="1"/>
      <dgm:spPr/>
      <dgm:t>
        <a:bodyPr/>
        <a:lstStyle/>
        <a:p>
          <a:r>
            <a:rPr lang="es-EC" sz="2800" dirty="0">
              <a:latin typeface="Times New Roman" panose="02020603050405020304" pitchFamily="18" charset="0"/>
              <a:cs typeface="Times New Roman" panose="02020603050405020304" pitchFamily="18" charset="0"/>
            </a:rPr>
            <a:t>Valor social </a:t>
          </a:r>
        </a:p>
      </dgm:t>
    </dgm:pt>
    <dgm:pt modelId="{A14AAC63-5988-4F83-ADE4-1767BE90F80E}" type="parTrans" cxnId="{8E910DFF-7A50-468C-B85E-0866480C13E5}">
      <dgm:prSet/>
      <dgm:spPr/>
      <dgm:t>
        <a:bodyPr/>
        <a:lstStyle/>
        <a:p>
          <a:endParaRPr lang="es-EC" sz="2000">
            <a:latin typeface="Times New Roman" panose="02020603050405020304" pitchFamily="18" charset="0"/>
            <a:cs typeface="Times New Roman" panose="02020603050405020304" pitchFamily="18" charset="0"/>
          </a:endParaRPr>
        </a:p>
      </dgm:t>
    </dgm:pt>
    <dgm:pt modelId="{56FCCE18-5554-4B28-8AC0-FE6E5EF6AE9D}" type="sibTrans" cxnId="{8E910DFF-7A50-468C-B85E-0866480C13E5}">
      <dgm:prSet/>
      <dgm:spPr/>
      <dgm:t>
        <a:bodyPr/>
        <a:lstStyle/>
        <a:p>
          <a:endParaRPr lang="es-EC" sz="2000">
            <a:latin typeface="Times New Roman" panose="02020603050405020304" pitchFamily="18" charset="0"/>
            <a:cs typeface="Times New Roman" panose="02020603050405020304" pitchFamily="18" charset="0"/>
          </a:endParaRPr>
        </a:p>
      </dgm:t>
    </dgm:pt>
    <dgm:pt modelId="{4AC31C9D-1CFD-408E-A533-067D07D76F42}">
      <dgm:prSet phldrT="[Texto]" custT="1"/>
      <dgm:spPr/>
      <dgm:t>
        <a:bodyPr/>
        <a:lstStyle/>
        <a:p>
          <a:r>
            <a:rPr lang="es-EC" sz="2800" dirty="0">
              <a:latin typeface="Times New Roman" panose="02020603050405020304" pitchFamily="18" charset="0"/>
              <a:cs typeface="Times New Roman" panose="02020603050405020304" pitchFamily="18" charset="0"/>
            </a:rPr>
            <a:t>Valor condicional</a:t>
          </a:r>
        </a:p>
      </dgm:t>
    </dgm:pt>
    <dgm:pt modelId="{3C0D2439-E683-47AB-843A-031A7E0A5185}" type="parTrans" cxnId="{8C761D84-CB9A-46AB-B78A-96393F8D93CB}">
      <dgm:prSet/>
      <dgm:spPr/>
      <dgm:t>
        <a:bodyPr/>
        <a:lstStyle/>
        <a:p>
          <a:endParaRPr lang="es-EC" sz="2000">
            <a:latin typeface="Times New Roman" panose="02020603050405020304" pitchFamily="18" charset="0"/>
            <a:cs typeface="Times New Roman" panose="02020603050405020304" pitchFamily="18" charset="0"/>
          </a:endParaRPr>
        </a:p>
      </dgm:t>
    </dgm:pt>
    <dgm:pt modelId="{284A403F-CDAF-4AAF-8A11-1C5D598125FA}" type="sibTrans" cxnId="{8C761D84-CB9A-46AB-B78A-96393F8D93CB}">
      <dgm:prSet/>
      <dgm:spPr/>
      <dgm:t>
        <a:bodyPr/>
        <a:lstStyle/>
        <a:p>
          <a:endParaRPr lang="es-EC" sz="2000">
            <a:latin typeface="Times New Roman" panose="02020603050405020304" pitchFamily="18" charset="0"/>
            <a:cs typeface="Times New Roman" panose="02020603050405020304" pitchFamily="18" charset="0"/>
          </a:endParaRPr>
        </a:p>
      </dgm:t>
    </dgm:pt>
    <dgm:pt modelId="{693B3515-21BE-4201-B3BC-09A8288DE633}">
      <dgm:prSet phldrT="[Texto]" custT="1"/>
      <dgm:spPr/>
      <dgm:t>
        <a:bodyPr/>
        <a:lstStyle/>
        <a:p>
          <a:r>
            <a:rPr lang="es-EC" sz="2800" dirty="0">
              <a:latin typeface="Times New Roman" panose="02020603050405020304" pitchFamily="18" charset="0"/>
              <a:cs typeface="Times New Roman" panose="02020603050405020304" pitchFamily="18" charset="0"/>
            </a:rPr>
            <a:t>Valor emocional</a:t>
          </a:r>
        </a:p>
      </dgm:t>
    </dgm:pt>
    <dgm:pt modelId="{E1C778D7-1ED6-45E7-A862-8E167F0D6CEC}" type="parTrans" cxnId="{1EFACDB9-B732-44F1-848F-872F2F8ADDB9}">
      <dgm:prSet/>
      <dgm:spPr/>
      <dgm:t>
        <a:bodyPr/>
        <a:lstStyle/>
        <a:p>
          <a:endParaRPr lang="es-EC" sz="2000">
            <a:latin typeface="Times New Roman" panose="02020603050405020304" pitchFamily="18" charset="0"/>
            <a:cs typeface="Times New Roman" panose="02020603050405020304" pitchFamily="18" charset="0"/>
          </a:endParaRPr>
        </a:p>
      </dgm:t>
    </dgm:pt>
    <dgm:pt modelId="{E408BEB9-70E4-485A-923A-4B1E8FBCC273}" type="sibTrans" cxnId="{1EFACDB9-B732-44F1-848F-872F2F8ADDB9}">
      <dgm:prSet/>
      <dgm:spPr/>
      <dgm:t>
        <a:bodyPr/>
        <a:lstStyle/>
        <a:p>
          <a:endParaRPr lang="es-EC" sz="2000">
            <a:latin typeface="Times New Roman" panose="02020603050405020304" pitchFamily="18" charset="0"/>
            <a:cs typeface="Times New Roman" panose="02020603050405020304" pitchFamily="18" charset="0"/>
          </a:endParaRPr>
        </a:p>
      </dgm:t>
    </dgm:pt>
    <dgm:pt modelId="{1A381235-5515-40D3-A988-2020EA699F5E}">
      <dgm:prSet phldrT="[Texto]" custT="1"/>
      <dgm:spPr/>
      <dgm:t>
        <a:bodyPr/>
        <a:lstStyle/>
        <a:p>
          <a:r>
            <a:rPr lang="es-EC" sz="2800" dirty="0">
              <a:latin typeface="Times New Roman" panose="02020603050405020304" pitchFamily="18" charset="0"/>
              <a:cs typeface="Times New Roman" panose="02020603050405020304" pitchFamily="18" charset="0"/>
            </a:rPr>
            <a:t>Valor ambiental </a:t>
          </a:r>
        </a:p>
      </dgm:t>
    </dgm:pt>
    <dgm:pt modelId="{A02AE902-9A28-49F9-8FCA-C91B9B4E9A53}" type="parTrans" cxnId="{39FF0B8A-DD0F-44E3-A827-0CA3A9CD5599}">
      <dgm:prSet/>
      <dgm:spPr/>
      <dgm:t>
        <a:bodyPr/>
        <a:lstStyle/>
        <a:p>
          <a:endParaRPr lang="es-EC" sz="2000">
            <a:latin typeface="Times New Roman" panose="02020603050405020304" pitchFamily="18" charset="0"/>
            <a:cs typeface="Times New Roman" panose="02020603050405020304" pitchFamily="18" charset="0"/>
          </a:endParaRPr>
        </a:p>
      </dgm:t>
    </dgm:pt>
    <dgm:pt modelId="{7CC0B568-56F7-44AD-8930-6B887B59D932}" type="sibTrans" cxnId="{39FF0B8A-DD0F-44E3-A827-0CA3A9CD5599}">
      <dgm:prSet/>
      <dgm:spPr/>
      <dgm:t>
        <a:bodyPr/>
        <a:lstStyle/>
        <a:p>
          <a:endParaRPr lang="es-EC" sz="2000">
            <a:latin typeface="Times New Roman" panose="02020603050405020304" pitchFamily="18" charset="0"/>
            <a:cs typeface="Times New Roman" panose="02020603050405020304" pitchFamily="18" charset="0"/>
          </a:endParaRPr>
        </a:p>
      </dgm:t>
    </dgm:pt>
    <dgm:pt modelId="{6E1BBC0E-D0A8-49F5-8CB0-38CA1E3FA922}" type="pres">
      <dgm:prSet presAssocID="{33575509-9A54-4275-A836-32864FA438FA}" presName="hierChild1" presStyleCnt="0">
        <dgm:presLayoutVars>
          <dgm:orgChart val="1"/>
          <dgm:chPref val="1"/>
          <dgm:dir/>
          <dgm:animOne val="branch"/>
          <dgm:animLvl val="lvl"/>
          <dgm:resizeHandles/>
        </dgm:presLayoutVars>
      </dgm:prSet>
      <dgm:spPr/>
    </dgm:pt>
    <dgm:pt modelId="{DE5BB84D-7173-4632-9CAC-026304E67253}" type="pres">
      <dgm:prSet presAssocID="{C423C758-0DA2-45C0-911D-E73A56E2C018}" presName="hierRoot1" presStyleCnt="0">
        <dgm:presLayoutVars>
          <dgm:hierBranch val="init"/>
        </dgm:presLayoutVars>
      </dgm:prSet>
      <dgm:spPr/>
    </dgm:pt>
    <dgm:pt modelId="{6DD5D024-A8C0-49AC-9A0B-3BFC550F10D3}" type="pres">
      <dgm:prSet presAssocID="{C423C758-0DA2-45C0-911D-E73A56E2C018}" presName="rootComposite1" presStyleCnt="0"/>
      <dgm:spPr/>
    </dgm:pt>
    <dgm:pt modelId="{B8CC8DAB-2C67-46AD-AFEB-7087EFC4B9EA}" type="pres">
      <dgm:prSet presAssocID="{C423C758-0DA2-45C0-911D-E73A56E2C018}" presName="rootText1" presStyleLbl="node0" presStyleIdx="0" presStyleCnt="1" custScaleX="120699">
        <dgm:presLayoutVars>
          <dgm:chPref val="3"/>
        </dgm:presLayoutVars>
      </dgm:prSet>
      <dgm:spPr/>
    </dgm:pt>
    <dgm:pt modelId="{6F59F646-0B4F-4553-9AC2-F83D3B9E18A4}" type="pres">
      <dgm:prSet presAssocID="{C423C758-0DA2-45C0-911D-E73A56E2C018}" presName="rootConnector1" presStyleLbl="node1" presStyleIdx="0" presStyleCnt="0"/>
      <dgm:spPr/>
    </dgm:pt>
    <dgm:pt modelId="{F3E60115-6F34-4392-B19E-3E0B15C668A2}" type="pres">
      <dgm:prSet presAssocID="{C423C758-0DA2-45C0-911D-E73A56E2C018}" presName="hierChild2" presStyleCnt="0"/>
      <dgm:spPr/>
    </dgm:pt>
    <dgm:pt modelId="{BC4B4214-13A1-4105-A5F7-A0E8A1CD804D}" type="pres">
      <dgm:prSet presAssocID="{6DDF8497-E762-4F3A-BF53-BFC2208B8950}" presName="Name37" presStyleLbl="parChTrans1D2" presStyleIdx="0" presStyleCnt="6"/>
      <dgm:spPr/>
    </dgm:pt>
    <dgm:pt modelId="{32197291-A513-4C86-AF2E-AC9ADB05885D}" type="pres">
      <dgm:prSet presAssocID="{63E9CEC6-DE5A-4A65-8344-11589D20E77A}" presName="hierRoot2" presStyleCnt="0">
        <dgm:presLayoutVars>
          <dgm:hierBranch val="init"/>
        </dgm:presLayoutVars>
      </dgm:prSet>
      <dgm:spPr/>
    </dgm:pt>
    <dgm:pt modelId="{236723C8-DD77-4BC7-A5F3-307B7605C12D}" type="pres">
      <dgm:prSet presAssocID="{63E9CEC6-DE5A-4A65-8344-11589D20E77A}" presName="rootComposite" presStyleCnt="0"/>
      <dgm:spPr/>
    </dgm:pt>
    <dgm:pt modelId="{42D0D980-CF83-4A43-A749-D92BDF36C5CC}" type="pres">
      <dgm:prSet presAssocID="{63E9CEC6-DE5A-4A65-8344-11589D20E77A}" presName="rootText" presStyleLbl="node2" presStyleIdx="0" presStyleCnt="5" custScaleX="119574" custLinFactNeighborX="-343" custLinFactNeighborY="-8400">
        <dgm:presLayoutVars>
          <dgm:chPref val="3"/>
        </dgm:presLayoutVars>
      </dgm:prSet>
      <dgm:spPr/>
    </dgm:pt>
    <dgm:pt modelId="{B608667F-6F4F-4676-8B45-D5679292400B}" type="pres">
      <dgm:prSet presAssocID="{63E9CEC6-DE5A-4A65-8344-11589D20E77A}" presName="rootConnector" presStyleLbl="node2" presStyleIdx="0" presStyleCnt="5"/>
      <dgm:spPr/>
    </dgm:pt>
    <dgm:pt modelId="{7262C997-7373-48BB-8378-F824F37F9E78}" type="pres">
      <dgm:prSet presAssocID="{63E9CEC6-DE5A-4A65-8344-11589D20E77A}" presName="hierChild4" presStyleCnt="0"/>
      <dgm:spPr/>
    </dgm:pt>
    <dgm:pt modelId="{33AA16F5-4ED1-4846-8A13-0C80C7320F2A}" type="pres">
      <dgm:prSet presAssocID="{63E9CEC6-DE5A-4A65-8344-11589D20E77A}" presName="hierChild5" presStyleCnt="0"/>
      <dgm:spPr/>
    </dgm:pt>
    <dgm:pt modelId="{76241414-BC19-41B7-B29B-B427EE5FEB12}" type="pres">
      <dgm:prSet presAssocID="{A14AAC63-5988-4F83-ADE4-1767BE90F80E}" presName="Name37" presStyleLbl="parChTrans1D2" presStyleIdx="1" presStyleCnt="6"/>
      <dgm:spPr/>
    </dgm:pt>
    <dgm:pt modelId="{5C422B72-2191-400C-8DC6-41213E573183}" type="pres">
      <dgm:prSet presAssocID="{9CB15BF3-8CF6-47EE-B8EE-4061E96D959E}" presName="hierRoot2" presStyleCnt="0">
        <dgm:presLayoutVars>
          <dgm:hierBranch val="init"/>
        </dgm:presLayoutVars>
      </dgm:prSet>
      <dgm:spPr/>
    </dgm:pt>
    <dgm:pt modelId="{C8E2BBE4-497E-4B5A-B7A7-86703E838ECC}" type="pres">
      <dgm:prSet presAssocID="{9CB15BF3-8CF6-47EE-B8EE-4061E96D959E}" presName="rootComposite" presStyleCnt="0"/>
      <dgm:spPr/>
    </dgm:pt>
    <dgm:pt modelId="{A7AAB364-4134-4F8A-90D8-14A81E19A15C}" type="pres">
      <dgm:prSet presAssocID="{9CB15BF3-8CF6-47EE-B8EE-4061E96D959E}" presName="rootText" presStyleLbl="node2" presStyleIdx="1" presStyleCnt="5">
        <dgm:presLayoutVars>
          <dgm:chPref val="3"/>
        </dgm:presLayoutVars>
      </dgm:prSet>
      <dgm:spPr/>
    </dgm:pt>
    <dgm:pt modelId="{01B97638-389E-4505-A7E8-E22E99BD8D7B}" type="pres">
      <dgm:prSet presAssocID="{9CB15BF3-8CF6-47EE-B8EE-4061E96D959E}" presName="rootConnector" presStyleLbl="node2" presStyleIdx="1" presStyleCnt="5"/>
      <dgm:spPr/>
    </dgm:pt>
    <dgm:pt modelId="{ADF53884-566A-4EDB-93E1-2C87FCE3267D}" type="pres">
      <dgm:prSet presAssocID="{9CB15BF3-8CF6-47EE-B8EE-4061E96D959E}" presName="hierChild4" presStyleCnt="0"/>
      <dgm:spPr/>
    </dgm:pt>
    <dgm:pt modelId="{3F505BBB-3FA0-4658-B882-3B25C802C941}" type="pres">
      <dgm:prSet presAssocID="{9CB15BF3-8CF6-47EE-B8EE-4061E96D959E}" presName="hierChild5" presStyleCnt="0"/>
      <dgm:spPr/>
    </dgm:pt>
    <dgm:pt modelId="{2EACAC78-0F21-4DF0-8581-B8FAB0172887}" type="pres">
      <dgm:prSet presAssocID="{3C0D2439-E683-47AB-843A-031A7E0A5185}" presName="Name37" presStyleLbl="parChTrans1D2" presStyleIdx="2" presStyleCnt="6"/>
      <dgm:spPr/>
    </dgm:pt>
    <dgm:pt modelId="{0D115730-CBAC-4654-B723-FB9A82193128}" type="pres">
      <dgm:prSet presAssocID="{4AC31C9D-1CFD-408E-A533-067D07D76F42}" presName="hierRoot2" presStyleCnt="0">
        <dgm:presLayoutVars>
          <dgm:hierBranch val="init"/>
        </dgm:presLayoutVars>
      </dgm:prSet>
      <dgm:spPr/>
    </dgm:pt>
    <dgm:pt modelId="{12603757-67EC-441F-8FDB-8C995D72D89B}" type="pres">
      <dgm:prSet presAssocID="{4AC31C9D-1CFD-408E-A533-067D07D76F42}" presName="rootComposite" presStyleCnt="0"/>
      <dgm:spPr/>
    </dgm:pt>
    <dgm:pt modelId="{3B119E9B-C679-4FA9-87BA-4445CAC5A9BC}" type="pres">
      <dgm:prSet presAssocID="{4AC31C9D-1CFD-408E-A533-067D07D76F42}" presName="rootText" presStyleLbl="node2" presStyleIdx="2" presStyleCnt="5" custScaleX="132012">
        <dgm:presLayoutVars>
          <dgm:chPref val="3"/>
        </dgm:presLayoutVars>
      </dgm:prSet>
      <dgm:spPr/>
    </dgm:pt>
    <dgm:pt modelId="{4CC6DD97-2EB0-4520-9B3A-058337CEB83E}" type="pres">
      <dgm:prSet presAssocID="{4AC31C9D-1CFD-408E-A533-067D07D76F42}" presName="rootConnector" presStyleLbl="node2" presStyleIdx="2" presStyleCnt="5"/>
      <dgm:spPr/>
    </dgm:pt>
    <dgm:pt modelId="{2A669379-2A4D-4B7A-B8E8-3E42FCF8DF69}" type="pres">
      <dgm:prSet presAssocID="{4AC31C9D-1CFD-408E-A533-067D07D76F42}" presName="hierChild4" presStyleCnt="0"/>
      <dgm:spPr/>
    </dgm:pt>
    <dgm:pt modelId="{96B25B58-47EC-4536-802C-8A1123BEFF6B}" type="pres">
      <dgm:prSet presAssocID="{4AC31C9D-1CFD-408E-A533-067D07D76F42}" presName="hierChild5" presStyleCnt="0"/>
      <dgm:spPr/>
    </dgm:pt>
    <dgm:pt modelId="{734BC9C5-6D63-4588-A439-834C16F3E32F}" type="pres">
      <dgm:prSet presAssocID="{E1C778D7-1ED6-45E7-A862-8E167F0D6CEC}" presName="Name37" presStyleLbl="parChTrans1D2" presStyleIdx="3" presStyleCnt="6"/>
      <dgm:spPr/>
    </dgm:pt>
    <dgm:pt modelId="{9F02AFDC-2DDD-4D9F-BA12-219B72F9126A}" type="pres">
      <dgm:prSet presAssocID="{693B3515-21BE-4201-B3BC-09A8288DE633}" presName="hierRoot2" presStyleCnt="0">
        <dgm:presLayoutVars>
          <dgm:hierBranch val="init"/>
        </dgm:presLayoutVars>
      </dgm:prSet>
      <dgm:spPr/>
    </dgm:pt>
    <dgm:pt modelId="{544D70BB-9B66-4D83-AFB0-A87BB8EE1594}" type="pres">
      <dgm:prSet presAssocID="{693B3515-21BE-4201-B3BC-09A8288DE633}" presName="rootComposite" presStyleCnt="0"/>
      <dgm:spPr/>
    </dgm:pt>
    <dgm:pt modelId="{E2D742B0-6C1B-44E9-B07F-E7D45D2E95F2}" type="pres">
      <dgm:prSet presAssocID="{693B3515-21BE-4201-B3BC-09A8288DE633}" presName="rootText" presStyleLbl="node2" presStyleIdx="3" presStyleCnt="5">
        <dgm:presLayoutVars>
          <dgm:chPref val="3"/>
        </dgm:presLayoutVars>
      </dgm:prSet>
      <dgm:spPr/>
    </dgm:pt>
    <dgm:pt modelId="{5B1D5A5E-1E7B-4848-B5FD-4C34E57CC266}" type="pres">
      <dgm:prSet presAssocID="{693B3515-21BE-4201-B3BC-09A8288DE633}" presName="rootConnector" presStyleLbl="node2" presStyleIdx="3" presStyleCnt="5"/>
      <dgm:spPr/>
    </dgm:pt>
    <dgm:pt modelId="{1D414F61-CCEB-4674-B13C-E9489FFB77EE}" type="pres">
      <dgm:prSet presAssocID="{693B3515-21BE-4201-B3BC-09A8288DE633}" presName="hierChild4" presStyleCnt="0"/>
      <dgm:spPr/>
    </dgm:pt>
    <dgm:pt modelId="{7CCD16EB-3265-4A7B-9661-E4C4BDD56423}" type="pres">
      <dgm:prSet presAssocID="{693B3515-21BE-4201-B3BC-09A8288DE633}" presName="hierChild5" presStyleCnt="0"/>
      <dgm:spPr/>
    </dgm:pt>
    <dgm:pt modelId="{D80D6E3B-521A-4507-8BB6-EC2E5B6C2764}" type="pres">
      <dgm:prSet presAssocID="{A02AE902-9A28-49F9-8FCA-C91B9B4E9A53}" presName="Name37" presStyleLbl="parChTrans1D2" presStyleIdx="4" presStyleCnt="6"/>
      <dgm:spPr/>
    </dgm:pt>
    <dgm:pt modelId="{3DE511BD-53F8-415D-994B-43776F1EC904}" type="pres">
      <dgm:prSet presAssocID="{1A381235-5515-40D3-A988-2020EA699F5E}" presName="hierRoot2" presStyleCnt="0">
        <dgm:presLayoutVars>
          <dgm:hierBranch val="init"/>
        </dgm:presLayoutVars>
      </dgm:prSet>
      <dgm:spPr/>
    </dgm:pt>
    <dgm:pt modelId="{308676C5-CE2E-4E6C-A8F3-64F1197CF139}" type="pres">
      <dgm:prSet presAssocID="{1A381235-5515-40D3-A988-2020EA699F5E}" presName="rootComposite" presStyleCnt="0"/>
      <dgm:spPr/>
    </dgm:pt>
    <dgm:pt modelId="{53653737-F9BA-4FA9-A7E7-0FCCE0E4B041}" type="pres">
      <dgm:prSet presAssocID="{1A381235-5515-40D3-A988-2020EA699F5E}" presName="rootText" presStyleLbl="node2" presStyleIdx="4" presStyleCnt="5">
        <dgm:presLayoutVars>
          <dgm:chPref val="3"/>
        </dgm:presLayoutVars>
      </dgm:prSet>
      <dgm:spPr/>
    </dgm:pt>
    <dgm:pt modelId="{FDD6D496-7BEA-45B1-AC41-2D15E5AA93D5}" type="pres">
      <dgm:prSet presAssocID="{1A381235-5515-40D3-A988-2020EA699F5E}" presName="rootConnector" presStyleLbl="node2" presStyleIdx="4" presStyleCnt="5"/>
      <dgm:spPr/>
    </dgm:pt>
    <dgm:pt modelId="{FABCC632-2E18-445A-AEC6-AF386C9C0806}" type="pres">
      <dgm:prSet presAssocID="{1A381235-5515-40D3-A988-2020EA699F5E}" presName="hierChild4" presStyleCnt="0"/>
      <dgm:spPr/>
    </dgm:pt>
    <dgm:pt modelId="{ADBB8EE3-3CA0-405C-8625-55E9507A5BB8}" type="pres">
      <dgm:prSet presAssocID="{1A381235-5515-40D3-A988-2020EA699F5E}" presName="hierChild5" presStyleCnt="0"/>
      <dgm:spPr/>
    </dgm:pt>
    <dgm:pt modelId="{6D21180C-A6AB-4D59-93AE-2A6409BDF46F}" type="pres">
      <dgm:prSet presAssocID="{C423C758-0DA2-45C0-911D-E73A56E2C018}" presName="hierChild3" presStyleCnt="0"/>
      <dgm:spPr/>
    </dgm:pt>
    <dgm:pt modelId="{7B98D1A4-CBAD-45A5-A51E-B7BCF909AEF0}" type="pres">
      <dgm:prSet presAssocID="{32D4F2CA-AD4A-4C83-914D-72AB2BAF89D3}" presName="Name111" presStyleLbl="parChTrans1D2" presStyleIdx="5" presStyleCnt="6"/>
      <dgm:spPr/>
    </dgm:pt>
    <dgm:pt modelId="{15489275-E447-44C3-815B-5041A6A2E042}" type="pres">
      <dgm:prSet presAssocID="{32F591E4-4CEB-46C6-A36B-10BC7BB35ED2}" presName="hierRoot3" presStyleCnt="0">
        <dgm:presLayoutVars>
          <dgm:hierBranch val="init"/>
        </dgm:presLayoutVars>
      </dgm:prSet>
      <dgm:spPr/>
    </dgm:pt>
    <dgm:pt modelId="{818BA803-1DE2-4CC5-BA11-15C0D5E0AC23}" type="pres">
      <dgm:prSet presAssocID="{32F591E4-4CEB-46C6-A36B-10BC7BB35ED2}" presName="rootComposite3" presStyleCnt="0"/>
      <dgm:spPr/>
    </dgm:pt>
    <dgm:pt modelId="{C7738647-A1E1-4750-9906-06FD091D6A03}" type="pres">
      <dgm:prSet presAssocID="{32F591E4-4CEB-46C6-A36B-10BC7BB35ED2}" presName="rootText3" presStyleLbl="asst1" presStyleIdx="0" presStyleCnt="1" custScaleX="212652" custScaleY="142804">
        <dgm:presLayoutVars>
          <dgm:chPref val="3"/>
        </dgm:presLayoutVars>
      </dgm:prSet>
      <dgm:spPr/>
    </dgm:pt>
    <dgm:pt modelId="{23630CCF-D584-4D5D-AAB0-A558AD063F5A}" type="pres">
      <dgm:prSet presAssocID="{32F591E4-4CEB-46C6-A36B-10BC7BB35ED2}" presName="rootConnector3" presStyleLbl="asst1" presStyleIdx="0" presStyleCnt="1"/>
      <dgm:spPr/>
    </dgm:pt>
    <dgm:pt modelId="{7A26FBB4-808E-4920-BD98-E484255AF421}" type="pres">
      <dgm:prSet presAssocID="{32F591E4-4CEB-46C6-A36B-10BC7BB35ED2}" presName="hierChild6" presStyleCnt="0"/>
      <dgm:spPr/>
    </dgm:pt>
    <dgm:pt modelId="{D329D1E1-2502-42D9-A4C1-F4722BF123FF}" type="pres">
      <dgm:prSet presAssocID="{32F591E4-4CEB-46C6-A36B-10BC7BB35ED2}" presName="hierChild7" presStyleCnt="0"/>
      <dgm:spPr/>
    </dgm:pt>
  </dgm:ptLst>
  <dgm:cxnLst>
    <dgm:cxn modelId="{1EFACDB9-B732-44F1-848F-872F2F8ADDB9}" srcId="{C423C758-0DA2-45C0-911D-E73A56E2C018}" destId="{693B3515-21BE-4201-B3BC-09A8288DE633}" srcOrd="4" destOrd="0" parTransId="{E1C778D7-1ED6-45E7-A862-8E167F0D6CEC}" sibTransId="{E408BEB9-70E4-485A-923A-4B1E8FBCC273}"/>
    <dgm:cxn modelId="{4A43855E-23B3-4143-9787-1556F135439E}" type="presOf" srcId="{4AC31C9D-1CFD-408E-A533-067D07D76F42}" destId="{3B119E9B-C679-4FA9-87BA-4445CAC5A9BC}" srcOrd="0" destOrd="0" presId="urn:microsoft.com/office/officeart/2005/8/layout/orgChart1"/>
    <dgm:cxn modelId="{3D9127EE-1243-4B56-9C2D-E01C9E392A51}" type="presOf" srcId="{A02AE902-9A28-49F9-8FCA-C91B9B4E9A53}" destId="{D80D6E3B-521A-4507-8BB6-EC2E5B6C2764}" srcOrd="0" destOrd="0" presId="urn:microsoft.com/office/officeart/2005/8/layout/orgChart1"/>
    <dgm:cxn modelId="{37848801-33F4-4107-A94A-F76BFCAE0000}" type="presOf" srcId="{A14AAC63-5988-4F83-ADE4-1767BE90F80E}" destId="{76241414-BC19-41B7-B29B-B427EE5FEB12}" srcOrd="0" destOrd="0" presId="urn:microsoft.com/office/officeart/2005/8/layout/orgChart1"/>
    <dgm:cxn modelId="{5EFD5440-6945-4310-B6BA-E767B856A989}" type="presOf" srcId="{C423C758-0DA2-45C0-911D-E73A56E2C018}" destId="{B8CC8DAB-2C67-46AD-AFEB-7087EFC4B9EA}" srcOrd="0" destOrd="0" presId="urn:microsoft.com/office/officeart/2005/8/layout/orgChart1"/>
    <dgm:cxn modelId="{F435112D-1AC0-429B-9225-C1D9865F0062}" type="presOf" srcId="{E1C778D7-1ED6-45E7-A862-8E167F0D6CEC}" destId="{734BC9C5-6D63-4588-A439-834C16F3E32F}" srcOrd="0" destOrd="0" presId="urn:microsoft.com/office/officeart/2005/8/layout/orgChart1"/>
    <dgm:cxn modelId="{04B1FD18-E0FE-4E48-B8BF-321521A60022}" type="presOf" srcId="{32F591E4-4CEB-46C6-A36B-10BC7BB35ED2}" destId="{C7738647-A1E1-4750-9906-06FD091D6A03}" srcOrd="0" destOrd="0" presId="urn:microsoft.com/office/officeart/2005/8/layout/orgChart1"/>
    <dgm:cxn modelId="{8E910DFF-7A50-468C-B85E-0866480C13E5}" srcId="{C423C758-0DA2-45C0-911D-E73A56E2C018}" destId="{9CB15BF3-8CF6-47EE-B8EE-4061E96D959E}" srcOrd="2" destOrd="0" parTransId="{A14AAC63-5988-4F83-ADE4-1767BE90F80E}" sibTransId="{56FCCE18-5554-4B28-8AC0-FE6E5EF6AE9D}"/>
    <dgm:cxn modelId="{6007263F-0206-4569-9C91-EB999BE701E5}" type="presOf" srcId="{3C0D2439-E683-47AB-843A-031A7E0A5185}" destId="{2EACAC78-0F21-4DF0-8581-B8FAB0172887}" srcOrd="0" destOrd="0" presId="urn:microsoft.com/office/officeart/2005/8/layout/orgChart1"/>
    <dgm:cxn modelId="{C5C03086-6703-4F2D-A373-F2BB1A4ACF13}" type="presOf" srcId="{9CB15BF3-8CF6-47EE-B8EE-4061E96D959E}" destId="{01B97638-389E-4505-A7E8-E22E99BD8D7B}" srcOrd="1" destOrd="0" presId="urn:microsoft.com/office/officeart/2005/8/layout/orgChart1"/>
    <dgm:cxn modelId="{C0B9A7DB-EB1F-4E72-A623-763571680680}" type="presOf" srcId="{1A381235-5515-40D3-A988-2020EA699F5E}" destId="{53653737-F9BA-4FA9-A7E7-0FCCE0E4B041}" srcOrd="0" destOrd="0" presId="urn:microsoft.com/office/officeart/2005/8/layout/orgChart1"/>
    <dgm:cxn modelId="{6339FFD2-F668-4AC1-81BE-24E83B217631}" srcId="{33575509-9A54-4275-A836-32864FA438FA}" destId="{C423C758-0DA2-45C0-911D-E73A56E2C018}" srcOrd="0" destOrd="0" parTransId="{F6F59087-991F-46E2-8CCA-5EDF063CE51E}" sibTransId="{1E308AFA-D679-4E4D-8658-507D54911B46}"/>
    <dgm:cxn modelId="{A042C29C-709B-400B-92A8-DFA18D17660D}" srcId="{C423C758-0DA2-45C0-911D-E73A56E2C018}" destId="{32F591E4-4CEB-46C6-A36B-10BC7BB35ED2}" srcOrd="0" destOrd="0" parTransId="{32D4F2CA-AD4A-4C83-914D-72AB2BAF89D3}" sibTransId="{94918951-733F-4D2E-A2FC-D4829824B710}"/>
    <dgm:cxn modelId="{AD15B9A3-7E46-4049-A244-656BA86FFB6F}" type="presOf" srcId="{4AC31C9D-1CFD-408E-A533-067D07D76F42}" destId="{4CC6DD97-2EB0-4520-9B3A-058337CEB83E}" srcOrd="1" destOrd="0" presId="urn:microsoft.com/office/officeart/2005/8/layout/orgChart1"/>
    <dgm:cxn modelId="{8C761D84-CB9A-46AB-B78A-96393F8D93CB}" srcId="{C423C758-0DA2-45C0-911D-E73A56E2C018}" destId="{4AC31C9D-1CFD-408E-A533-067D07D76F42}" srcOrd="3" destOrd="0" parTransId="{3C0D2439-E683-47AB-843A-031A7E0A5185}" sibTransId="{284A403F-CDAF-4AAF-8A11-1C5D598125FA}"/>
    <dgm:cxn modelId="{685133A0-2188-4142-8B6D-81E82DF56D4F}" type="presOf" srcId="{6DDF8497-E762-4F3A-BF53-BFC2208B8950}" destId="{BC4B4214-13A1-4105-A5F7-A0E8A1CD804D}" srcOrd="0" destOrd="0" presId="urn:microsoft.com/office/officeart/2005/8/layout/orgChart1"/>
    <dgm:cxn modelId="{9D375B44-91D7-4BD5-932B-F887C6E7CBE9}" type="presOf" srcId="{33575509-9A54-4275-A836-32864FA438FA}" destId="{6E1BBC0E-D0A8-49F5-8CB0-38CA1E3FA922}" srcOrd="0" destOrd="0" presId="urn:microsoft.com/office/officeart/2005/8/layout/orgChart1"/>
    <dgm:cxn modelId="{E4D06F1E-460A-43B5-906A-59E73654E4E1}" type="presOf" srcId="{9CB15BF3-8CF6-47EE-B8EE-4061E96D959E}" destId="{A7AAB364-4134-4F8A-90D8-14A81E19A15C}" srcOrd="0" destOrd="0" presId="urn:microsoft.com/office/officeart/2005/8/layout/orgChart1"/>
    <dgm:cxn modelId="{FC5608E7-16DB-4290-9D16-C2FDF6746618}" type="presOf" srcId="{693B3515-21BE-4201-B3BC-09A8288DE633}" destId="{5B1D5A5E-1E7B-4848-B5FD-4C34E57CC266}" srcOrd="1" destOrd="0" presId="urn:microsoft.com/office/officeart/2005/8/layout/orgChart1"/>
    <dgm:cxn modelId="{FAF6BF96-4B59-4BAE-B8D5-DE3F37395B5E}" type="presOf" srcId="{63E9CEC6-DE5A-4A65-8344-11589D20E77A}" destId="{42D0D980-CF83-4A43-A749-D92BDF36C5CC}" srcOrd="0" destOrd="0" presId="urn:microsoft.com/office/officeart/2005/8/layout/orgChart1"/>
    <dgm:cxn modelId="{81F7EC03-527C-42E9-A3B1-11B5AD72F6A8}" type="presOf" srcId="{C423C758-0DA2-45C0-911D-E73A56E2C018}" destId="{6F59F646-0B4F-4553-9AC2-F83D3B9E18A4}" srcOrd="1" destOrd="0" presId="urn:microsoft.com/office/officeart/2005/8/layout/orgChart1"/>
    <dgm:cxn modelId="{0D328AD6-7781-4363-8BBD-B37A6D834BE2}" type="presOf" srcId="{63E9CEC6-DE5A-4A65-8344-11589D20E77A}" destId="{B608667F-6F4F-4676-8B45-D5679292400B}" srcOrd="1" destOrd="0" presId="urn:microsoft.com/office/officeart/2005/8/layout/orgChart1"/>
    <dgm:cxn modelId="{A497F421-FC4B-48DD-9622-B0BC16D32857}" srcId="{C423C758-0DA2-45C0-911D-E73A56E2C018}" destId="{63E9CEC6-DE5A-4A65-8344-11589D20E77A}" srcOrd="1" destOrd="0" parTransId="{6DDF8497-E762-4F3A-BF53-BFC2208B8950}" sibTransId="{D7B27F53-E8B8-4938-B91B-100720E1EBE6}"/>
    <dgm:cxn modelId="{B5FEE227-F0B8-47FB-9769-84F1AF1B8EDF}" type="presOf" srcId="{1A381235-5515-40D3-A988-2020EA699F5E}" destId="{FDD6D496-7BEA-45B1-AC41-2D15E5AA93D5}" srcOrd="1" destOrd="0" presId="urn:microsoft.com/office/officeart/2005/8/layout/orgChart1"/>
    <dgm:cxn modelId="{D4B10E86-337A-4F10-A6C7-3799567E3DB2}" type="presOf" srcId="{32D4F2CA-AD4A-4C83-914D-72AB2BAF89D3}" destId="{7B98D1A4-CBAD-45A5-A51E-B7BCF909AEF0}" srcOrd="0" destOrd="0" presId="urn:microsoft.com/office/officeart/2005/8/layout/orgChart1"/>
    <dgm:cxn modelId="{B4920216-C29E-42F2-9073-84FBA752B814}" type="presOf" srcId="{693B3515-21BE-4201-B3BC-09A8288DE633}" destId="{E2D742B0-6C1B-44E9-B07F-E7D45D2E95F2}" srcOrd="0" destOrd="0" presId="urn:microsoft.com/office/officeart/2005/8/layout/orgChart1"/>
    <dgm:cxn modelId="{39FF0B8A-DD0F-44E3-A827-0CA3A9CD5599}" srcId="{C423C758-0DA2-45C0-911D-E73A56E2C018}" destId="{1A381235-5515-40D3-A988-2020EA699F5E}" srcOrd="5" destOrd="0" parTransId="{A02AE902-9A28-49F9-8FCA-C91B9B4E9A53}" sibTransId="{7CC0B568-56F7-44AD-8930-6B887B59D932}"/>
    <dgm:cxn modelId="{0B7A7C34-A478-444E-AD87-76606DEAA335}" type="presOf" srcId="{32F591E4-4CEB-46C6-A36B-10BC7BB35ED2}" destId="{23630CCF-D584-4D5D-AAB0-A558AD063F5A}" srcOrd="1" destOrd="0" presId="urn:microsoft.com/office/officeart/2005/8/layout/orgChart1"/>
    <dgm:cxn modelId="{008B6902-7B9B-4214-A0C4-D2AF35803851}" type="presParOf" srcId="{6E1BBC0E-D0A8-49F5-8CB0-38CA1E3FA922}" destId="{DE5BB84D-7173-4632-9CAC-026304E67253}" srcOrd="0" destOrd="0" presId="urn:microsoft.com/office/officeart/2005/8/layout/orgChart1"/>
    <dgm:cxn modelId="{7C24ED59-CFED-43E8-A274-1A5A5392D9CA}" type="presParOf" srcId="{DE5BB84D-7173-4632-9CAC-026304E67253}" destId="{6DD5D024-A8C0-49AC-9A0B-3BFC550F10D3}" srcOrd="0" destOrd="0" presId="urn:microsoft.com/office/officeart/2005/8/layout/orgChart1"/>
    <dgm:cxn modelId="{29B9A1E1-00A4-4F59-83A2-FA3A3EEE38CA}" type="presParOf" srcId="{6DD5D024-A8C0-49AC-9A0B-3BFC550F10D3}" destId="{B8CC8DAB-2C67-46AD-AFEB-7087EFC4B9EA}" srcOrd="0" destOrd="0" presId="urn:microsoft.com/office/officeart/2005/8/layout/orgChart1"/>
    <dgm:cxn modelId="{72F071A2-96D9-4715-AAC0-8368F635EF58}" type="presParOf" srcId="{6DD5D024-A8C0-49AC-9A0B-3BFC550F10D3}" destId="{6F59F646-0B4F-4553-9AC2-F83D3B9E18A4}" srcOrd="1" destOrd="0" presId="urn:microsoft.com/office/officeart/2005/8/layout/orgChart1"/>
    <dgm:cxn modelId="{E6CC4612-3B0D-4655-8D06-C7B6458A2E0D}" type="presParOf" srcId="{DE5BB84D-7173-4632-9CAC-026304E67253}" destId="{F3E60115-6F34-4392-B19E-3E0B15C668A2}" srcOrd="1" destOrd="0" presId="urn:microsoft.com/office/officeart/2005/8/layout/orgChart1"/>
    <dgm:cxn modelId="{492DDCF5-971C-4176-A571-2F6A22798B77}" type="presParOf" srcId="{F3E60115-6F34-4392-B19E-3E0B15C668A2}" destId="{BC4B4214-13A1-4105-A5F7-A0E8A1CD804D}" srcOrd="0" destOrd="0" presId="urn:microsoft.com/office/officeart/2005/8/layout/orgChart1"/>
    <dgm:cxn modelId="{4AC5B8E2-79F7-4CC7-A64D-C4E8C5358DB7}" type="presParOf" srcId="{F3E60115-6F34-4392-B19E-3E0B15C668A2}" destId="{32197291-A513-4C86-AF2E-AC9ADB05885D}" srcOrd="1" destOrd="0" presId="urn:microsoft.com/office/officeart/2005/8/layout/orgChart1"/>
    <dgm:cxn modelId="{89A064AB-82B3-498F-9247-A962287562AB}" type="presParOf" srcId="{32197291-A513-4C86-AF2E-AC9ADB05885D}" destId="{236723C8-DD77-4BC7-A5F3-307B7605C12D}" srcOrd="0" destOrd="0" presId="urn:microsoft.com/office/officeart/2005/8/layout/orgChart1"/>
    <dgm:cxn modelId="{D63EC4D2-01D3-4011-9478-36788A5D3689}" type="presParOf" srcId="{236723C8-DD77-4BC7-A5F3-307B7605C12D}" destId="{42D0D980-CF83-4A43-A749-D92BDF36C5CC}" srcOrd="0" destOrd="0" presId="urn:microsoft.com/office/officeart/2005/8/layout/orgChart1"/>
    <dgm:cxn modelId="{AA93C218-420B-4B7D-9AAC-BC88591C8912}" type="presParOf" srcId="{236723C8-DD77-4BC7-A5F3-307B7605C12D}" destId="{B608667F-6F4F-4676-8B45-D5679292400B}" srcOrd="1" destOrd="0" presId="urn:microsoft.com/office/officeart/2005/8/layout/orgChart1"/>
    <dgm:cxn modelId="{B78DA453-468C-4172-8E16-E50BB25CFDEB}" type="presParOf" srcId="{32197291-A513-4C86-AF2E-AC9ADB05885D}" destId="{7262C997-7373-48BB-8378-F824F37F9E78}" srcOrd="1" destOrd="0" presId="urn:microsoft.com/office/officeart/2005/8/layout/orgChart1"/>
    <dgm:cxn modelId="{C8F53F9C-7D90-4C28-B1C3-E7E5370E2BE3}" type="presParOf" srcId="{32197291-A513-4C86-AF2E-AC9ADB05885D}" destId="{33AA16F5-4ED1-4846-8A13-0C80C7320F2A}" srcOrd="2" destOrd="0" presId="urn:microsoft.com/office/officeart/2005/8/layout/orgChart1"/>
    <dgm:cxn modelId="{B5AC4515-20E3-421E-9A38-26CEBA9D6E01}" type="presParOf" srcId="{F3E60115-6F34-4392-B19E-3E0B15C668A2}" destId="{76241414-BC19-41B7-B29B-B427EE5FEB12}" srcOrd="2" destOrd="0" presId="urn:microsoft.com/office/officeart/2005/8/layout/orgChart1"/>
    <dgm:cxn modelId="{A98B2BA4-33DA-454A-A2F5-C2F4D73579E8}" type="presParOf" srcId="{F3E60115-6F34-4392-B19E-3E0B15C668A2}" destId="{5C422B72-2191-400C-8DC6-41213E573183}" srcOrd="3" destOrd="0" presId="urn:microsoft.com/office/officeart/2005/8/layout/orgChart1"/>
    <dgm:cxn modelId="{CCFD4A36-8885-4EF4-9514-EF2EB697A4BC}" type="presParOf" srcId="{5C422B72-2191-400C-8DC6-41213E573183}" destId="{C8E2BBE4-497E-4B5A-B7A7-86703E838ECC}" srcOrd="0" destOrd="0" presId="urn:microsoft.com/office/officeart/2005/8/layout/orgChart1"/>
    <dgm:cxn modelId="{8E2746DC-2941-4FA2-8717-FDDEA4966292}" type="presParOf" srcId="{C8E2BBE4-497E-4B5A-B7A7-86703E838ECC}" destId="{A7AAB364-4134-4F8A-90D8-14A81E19A15C}" srcOrd="0" destOrd="0" presId="urn:microsoft.com/office/officeart/2005/8/layout/orgChart1"/>
    <dgm:cxn modelId="{52DECC4B-CE6A-4A12-A988-787143F2E2FA}" type="presParOf" srcId="{C8E2BBE4-497E-4B5A-B7A7-86703E838ECC}" destId="{01B97638-389E-4505-A7E8-E22E99BD8D7B}" srcOrd="1" destOrd="0" presId="urn:microsoft.com/office/officeart/2005/8/layout/orgChart1"/>
    <dgm:cxn modelId="{567F1B27-ABB8-4B8D-A494-930A811C33C6}" type="presParOf" srcId="{5C422B72-2191-400C-8DC6-41213E573183}" destId="{ADF53884-566A-4EDB-93E1-2C87FCE3267D}" srcOrd="1" destOrd="0" presId="urn:microsoft.com/office/officeart/2005/8/layout/orgChart1"/>
    <dgm:cxn modelId="{D475B201-EB4F-4C52-820F-EA1BBC8BC68A}" type="presParOf" srcId="{5C422B72-2191-400C-8DC6-41213E573183}" destId="{3F505BBB-3FA0-4658-B882-3B25C802C941}" srcOrd="2" destOrd="0" presId="urn:microsoft.com/office/officeart/2005/8/layout/orgChart1"/>
    <dgm:cxn modelId="{B9494455-0BB2-4498-9145-59F555E25F41}" type="presParOf" srcId="{F3E60115-6F34-4392-B19E-3E0B15C668A2}" destId="{2EACAC78-0F21-4DF0-8581-B8FAB0172887}" srcOrd="4" destOrd="0" presId="urn:microsoft.com/office/officeart/2005/8/layout/orgChart1"/>
    <dgm:cxn modelId="{C31952A7-C309-4D12-863D-F742A12285FA}" type="presParOf" srcId="{F3E60115-6F34-4392-B19E-3E0B15C668A2}" destId="{0D115730-CBAC-4654-B723-FB9A82193128}" srcOrd="5" destOrd="0" presId="urn:microsoft.com/office/officeart/2005/8/layout/orgChart1"/>
    <dgm:cxn modelId="{03C64899-E8ED-4E4C-8E96-FC565303D659}" type="presParOf" srcId="{0D115730-CBAC-4654-B723-FB9A82193128}" destId="{12603757-67EC-441F-8FDB-8C995D72D89B}" srcOrd="0" destOrd="0" presId="urn:microsoft.com/office/officeart/2005/8/layout/orgChart1"/>
    <dgm:cxn modelId="{13D2998F-7B8B-4665-AA90-1D915190EBAB}" type="presParOf" srcId="{12603757-67EC-441F-8FDB-8C995D72D89B}" destId="{3B119E9B-C679-4FA9-87BA-4445CAC5A9BC}" srcOrd="0" destOrd="0" presId="urn:microsoft.com/office/officeart/2005/8/layout/orgChart1"/>
    <dgm:cxn modelId="{74A23427-C12C-4AD2-BE67-CF3B2C3CAB59}" type="presParOf" srcId="{12603757-67EC-441F-8FDB-8C995D72D89B}" destId="{4CC6DD97-2EB0-4520-9B3A-058337CEB83E}" srcOrd="1" destOrd="0" presId="urn:microsoft.com/office/officeart/2005/8/layout/orgChart1"/>
    <dgm:cxn modelId="{BED2FB1B-7720-49F8-BD1E-72EFFB725B58}" type="presParOf" srcId="{0D115730-CBAC-4654-B723-FB9A82193128}" destId="{2A669379-2A4D-4B7A-B8E8-3E42FCF8DF69}" srcOrd="1" destOrd="0" presId="urn:microsoft.com/office/officeart/2005/8/layout/orgChart1"/>
    <dgm:cxn modelId="{AA21BBC8-DB73-4F08-B487-341A1EF12968}" type="presParOf" srcId="{0D115730-CBAC-4654-B723-FB9A82193128}" destId="{96B25B58-47EC-4536-802C-8A1123BEFF6B}" srcOrd="2" destOrd="0" presId="urn:microsoft.com/office/officeart/2005/8/layout/orgChart1"/>
    <dgm:cxn modelId="{C24E23B1-9DED-4492-AEEA-70D9C7E95D4B}" type="presParOf" srcId="{F3E60115-6F34-4392-B19E-3E0B15C668A2}" destId="{734BC9C5-6D63-4588-A439-834C16F3E32F}" srcOrd="6" destOrd="0" presId="urn:microsoft.com/office/officeart/2005/8/layout/orgChart1"/>
    <dgm:cxn modelId="{B76C1B7B-DE83-4C2A-A091-4B88C3086A48}" type="presParOf" srcId="{F3E60115-6F34-4392-B19E-3E0B15C668A2}" destId="{9F02AFDC-2DDD-4D9F-BA12-219B72F9126A}" srcOrd="7" destOrd="0" presId="urn:microsoft.com/office/officeart/2005/8/layout/orgChart1"/>
    <dgm:cxn modelId="{86A32B6C-9172-4392-BF62-056369B99352}" type="presParOf" srcId="{9F02AFDC-2DDD-4D9F-BA12-219B72F9126A}" destId="{544D70BB-9B66-4D83-AFB0-A87BB8EE1594}" srcOrd="0" destOrd="0" presId="urn:microsoft.com/office/officeart/2005/8/layout/orgChart1"/>
    <dgm:cxn modelId="{C23B4530-B7A6-4304-822B-183C9F59B4CC}" type="presParOf" srcId="{544D70BB-9B66-4D83-AFB0-A87BB8EE1594}" destId="{E2D742B0-6C1B-44E9-B07F-E7D45D2E95F2}" srcOrd="0" destOrd="0" presId="urn:microsoft.com/office/officeart/2005/8/layout/orgChart1"/>
    <dgm:cxn modelId="{D10447C0-D6A9-4C3C-9BED-7609231EE729}" type="presParOf" srcId="{544D70BB-9B66-4D83-AFB0-A87BB8EE1594}" destId="{5B1D5A5E-1E7B-4848-B5FD-4C34E57CC266}" srcOrd="1" destOrd="0" presId="urn:microsoft.com/office/officeart/2005/8/layout/orgChart1"/>
    <dgm:cxn modelId="{A7EEDDC7-4A8A-4A98-879B-75113F230EAA}" type="presParOf" srcId="{9F02AFDC-2DDD-4D9F-BA12-219B72F9126A}" destId="{1D414F61-CCEB-4674-B13C-E9489FFB77EE}" srcOrd="1" destOrd="0" presId="urn:microsoft.com/office/officeart/2005/8/layout/orgChart1"/>
    <dgm:cxn modelId="{E6C1619E-8866-480D-A276-ED57919F2C75}" type="presParOf" srcId="{9F02AFDC-2DDD-4D9F-BA12-219B72F9126A}" destId="{7CCD16EB-3265-4A7B-9661-E4C4BDD56423}" srcOrd="2" destOrd="0" presId="urn:microsoft.com/office/officeart/2005/8/layout/orgChart1"/>
    <dgm:cxn modelId="{6AC1D7DB-D00E-4739-921D-7793CD665C0D}" type="presParOf" srcId="{F3E60115-6F34-4392-B19E-3E0B15C668A2}" destId="{D80D6E3B-521A-4507-8BB6-EC2E5B6C2764}" srcOrd="8" destOrd="0" presId="urn:microsoft.com/office/officeart/2005/8/layout/orgChart1"/>
    <dgm:cxn modelId="{BD2FBD52-0613-428E-83AC-C9E0029EC551}" type="presParOf" srcId="{F3E60115-6F34-4392-B19E-3E0B15C668A2}" destId="{3DE511BD-53F8-415D-994B-43776F1EC904}" srcOrd="9" destOrd="0" presId="urn:microsoft.com/office/officeart/2005/8/layout/orgChart1"/>
    <dgm:cxn modelId="{0F96980E-6AD6-4D9E-8017-D95D5DC89D62}" type="presParOf" srcId="{3DE511BD-53F8-415D-994B-43776F1EC904}" destId="{308676C5-CE2E-4E6C-A8F3-64F1197CF139}" srcOrd="0" destOrd="0" presId="urn:microsoft.com/office/officeart/2005/8/layout/orgChart1"/>
    <dgm:cxn modelId="{3B41EBA3-7EA9-4C49-959E-FFFDD861E73F}" type="presParOf" srcId="{308676C5-CE2E-4E6C-A8F3-64F1197CF139}" destId="{53653737-F9BA-4FA9-A7E7-0FCCE0E4B041}" srcOrd="0" destOrd="0" presId="urn:microsoft.com/office/officeart/2005/8/layout/orgChart1"/>
    <dgm:cxn modelId="{9F6D4A08-9B0A-476E-8417-785BC58C04B7}" type="presParOf" srcId="{308676C5-CE2E-4E6C-A8F3-64F1197CF139}" destId="{FDD6D496-7BEA-45B1-AC41-2D15E5AA93D5}" srcOrd="1" destOrd="0" presId="urn:microsoft.com/office/officeart/2005/8/layout/orgChart1"/>
    <dgm:cxn modelId="{2F560B4F-546B-43FC-A7FB-AAA0AD549A71}" type="presParOf" srcId="{3DE511BD-53F8-415D-994B-43776F1EC904}" destId="{FABCC632-2E18-445A-AEC6-AF386C9C0806}" srcOrd="1" destOrd="0" presId="urn:microsoft.com/office/officeart/2005/8/layout/orgChart1"/>
    <dgm:cxn modelId="{7014DB0D-976D-4133-89E3-DEB6E6BCA3BE}" type="presParOf" srcId="{3DE511BD-53F8-415D-994B-43776F1EC904}" destId="{ADBB8EE3-3CA0-405C-8625-55E9507A5BB8}" srcOrd="2" destOrd="0" presId="urn:microsoft.com/office/officeart/2005/8/layout/orgChart1"/>
    <dgm:cxn modelId="{DDC09C62-CDDD-4378-9F41-0B6A4CB46C40}" type="presParOf" srcId="{DE5BB84D-7173-4632-9CAC-026304E67253}" destId="{6D21180C-A6AB-4D59-93AE-2A6409BDF46F}" srcOrd="2" destOrd="0" presId="urn:microsoft.com/office/officeart/2005/8/layout/orgChart1"/>
    <dgm:cxn modelId="{0869123E-14B3-41AE-AB07-6CA30B2F9F0B}" type="presParOf" srcId="{6D21180C-A6AB-4D59-93AE-2A6409BDF46F}" destId="{7B98D1A4-CBAD-45A5-A51E-B7BCF909AEF0}" srcOrd="0" destOrd="0" presId="urn:microsoft.com/office/officeart/2005/8/layout/orgChart1"/>
    <dgm:cxn modelId="{FD6E48CA-DB2E-43B7-895B-4C701A2B4D0D}" type="presParOf" srcId="{6D21180C-A6AB-4D59-93AE-2A6409BDF46F}" destId="{15489275-E447-44C3-815B-5041A6A2E042}" srcOrd="1" destOrd="0" presId="urn:microsoft.com/office/officeart/2005/8/layout/orgChart1"/>
    <dgm:cxn modelId="{4B16CA6E-AA8D-4635-B819-E85AB63CCB75}" type="presParOf" srcId="{15489275-E447-44C3-815B-5041A6A2E042}" destId="{818BA803-1DE2-4CC5-BA11-15C0D5E0AC23}" srcOrd="0" destOrd="0" presId="urn:microsoft.com/office/officeart/2005/8/layout/orgChart1"/>
    <dgm:cxn modelId="{E453E3E0-37F4-42B0-BE21-1D3FFFC8DFFE}" type="presParOf" srcId="{818BA803-1DE2-4CC5-BA11-15C0D5E0AC23}" destId="{C7738647-A1E1-4750-9906-06FD091D6A03}" srcOrd="0" destOrd="0" presId="urn:microsoft.com/office/officeart/2005/8/layout/orgChart1"/>
    <dgm:cxn modelId="{BC7F3408-34E6-47EE-9AEA-1133383ECFDC}" type="presParOf" srcId="{818BA803-1DE2-4CC5-BA11-15C0D5E0AC23}" destId="{23630CCF-D584-4D5D-AAB0-A558AD063F5A}" srcOrd="1" destOrd="0" presId="urn:microsoft.com/office/officeart/2005/8/layout/orgChart1"/>
    <dgm:cxn modelId="{F5BC0F2F-612E-4F9D-BD12-B416AD1EF5EF}" type="presParOf" srcId="{15489275-E447-44C3-815B-5041A6A2E042}" destId="{7A26FBB4-808E-4920-BD98-E484255AF421}" srcOrd="1" destOrd="0" presId="urn:microsoft.com/office/officeart/2005/8/layout/orgChart1"/>
    <dgm:cxn modelId="{285EB7FB-B098-45BD-B6DB-2AB424768B97}" type="presParOf" srcId="{15489275-E447-44C3-815B-5041A6A2E042}" destId="{D329D1E1-2502-42D9-A4C1-F4722BF123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AA3188-3E35-4E7B-89CE-974ADB0E6864}" type="doc">
      <dgm:prSet loTypeId="urn:microsoft.com/office/officeart/2005/8/layout/hierarchy2" loCatId="hierarchy" qsTypeId="urn:microsoft.com/office/officeart/2009/2/quickstyle/3d8" qsCatId="3D" csTypeId="urn:microsoft.com/office/officeart/2005/8/colors/accent3_1" csCatId="accent3" phldr="1"/>
      <dgm:spPr/>
      <dgm:t>
        <a:bodyPr/>
        <a:lstStyle/>
        <a:p>
          <a:endParaRPr lang="es-EC"/>
        </a:p>
      </dgm:t>
    </dgm:pt>
    <dgm:pt modelId="{D1869642-1ADC-4F6D-92DF-4E41B0AA86D8}">
      <dgm:prSet phldrT="[Texto]" custT="1"/>
      <dgm:spPr/>
      <dgm:t>
        <a:bodyPr/>
        <a:lstStyle/>
        <a:p>
          <a:r>
            <a:rPr lang="es-EC" sz="3200" dirty="0">
              <a:latin typeface="Times New Roman" panose="02020603050405020304" pitchFamily="18" charset="0"/>
              <a:cs typeface="Times New Roman" panose="02020603050405020304" pitchFamily="18" charset="0"/>
            </a:rPr>
            <a:t>Decisión de compra</a:t>
          </a:r>
        </a:p>
      </dgm:t>
    </dgm:pt>
    <dgm:pt modelId="{EECA039A-87B3-4D03-841A-55A2DEA0A96B}" type="parTrans" cxnId="{069B296E-3ADD-40CE-950E-5ABFDD3F0D99}">
      <dgm:prSet/>
      <dgm:spPr/>
      <dgm:t>
        <a:bodyPr/>
        <a:lstStyle/>
        <a:p>
          <a:endParaRPr lang="es-EC" sz="3200">
            <a:latin typeface="Times New Roman" panose="02020603050405020304" pitchFamily="18" charset="0"/>
            <a:cs typeface="Times New Roman" panose="02020603050405020304" pitchFamily="18" charset="0"/>
          </a:endParaRPr>
        </a:p>
      </dgm:t>
    </dgm:pt>
    <dgm:pt modelId="{E83AE099-5B74-4052-8F52-380219EDAC31}" type="sibTrans" cxnId="{069B296E-3ADD-40CE-950E-5ABFDD3F0D99}">
      <dgm:prSet/>
      <dgm:spPr/>
      <dgm:t>
        <a:bodyPr/>
        <a:lstStyle/>
        <a:p>
          <a:endParaRPr lang="es-EC" sz="3200">
            <a:latin typeface="Times New Roman" panose="02020603050405020304" pitchFamily="18" charset="0"/>
            <a:cs typeface="Times New Roman" panose="02020603050405020304" pitchFamily="18" charset="0"/>
          </a:endParaRPr>
        </a:p>
      </dgm:t>
    </dgm:pt>
    <dgm:pt modelId="{70AD4ECA-A1B7-4216-843F-5DE5626B7383}">
      <dgm:prSet phldrT="[Texto]" custT="1"/>
      <dgm:spPr/>
      <dgm:t>
        <a:bodyPr/>
        <a:lstStyle/>
        <a:p>
          <a:r>
            <a:rPr lang="es-EC" sz="3200" dirty="0">
              <a:latin typeface="Times New Roman" panose="02020603050405020304" pitchFamily="18" charset="0"/>
              <a:cs typeface="Times New Roman" panose="02020603050405020304" pitchFamily="18" charset="0"/>
            </a:rPr>
            <a:t>Chu y Lu (2007) </a:t>
          </a:r>
        </a:p>
      </dgm:t>
    </dgm:pt>
    <dgm:pt modelId="{291E181B-5FAA-4F82-AE9D-4BFAA8E2EF69}" type="parTrans" cxnId="{DBC1D6A8-29C3-4806-B4F0-CE544947372F}">
      <dgm:prSet custT="1"/>
      <dgm:spPr/>
      <dgm:t>
        <a:bodyPr/>
        <a:lstStyle/>
        <a:p>
          <a:endParaRPr lang="es-EC" sz="3200">
            <a:latin typeface="Times New Roman" panose="02020603050405020304" pitchFamily="18" charset="0"/>
            <a:cs typeface="Times New Roman" panose="02020603050405020304" pitchFamily="18" charset="0"/>
          </a:endParaRPr>
        </a:p>
      </dgm:t>
    </dgm:pt>
    <dgm:pt modelId="{9391F39A-1343-40E3-9898-970EF441F2D9}" type="sibTrans" cxnId="{DBC1D6A8-29C3-4806-B4F0-CE544947372F}">
      <dgm:prSet/>
      <dgm:spPr/>
      <dgm:t>
        <a:bodyPr/>
        <a:lstStyle/>
        <a:p>
          <a:endParaRPr lang="es-EC" sz="3200">
            <a:latin typeface="Times New Roman" panose="02020603050405020304" pitchFamily="18" charset="0"/>
            <a:cs typeface="Times New Roman" panose="02020603050405020304" pitchFamily="18" charset="0"/>
          </a:endParaRPr>
        </a:p>
      </dgm:t>
    </dgm:pt>
    <dgm:pt modelId="{9E1D5145-7218-4B6D-93C3-51369971EF06}">
      <dgm:prSet phldrT="[Texto]" custT="1"/>
      <dgm:spPr/>
      <dgm:t>
        <a:bodyPr/>
        <a:lstStyle/>
        <a:p>
          <a:r>
            <a:rPr lang="es-EC" sz="3200" dirty="0">
              <a:latin typeface="Times New Roman" panose="02020603050405020304" pitchFamily="18" charset="0"/>
              <a:cs typeface="Times New Roman" panose="02020603050405020304" pitchFamily="18" charset="0"/>
            </a:rPr>
            <a:t>Zuazo (2018)</a:t>
          </a:r>
        </a:p>
      </dgm:t>
    </dgm:pt>
    <dgm:pt modelId="{1C284444-C725-48BD-860E-46241E33EDFE}" type="parTrans" cxnId="{D812DDD0-E734-4A03-B85E-3D3A9CEDD359}">
      <dgm:prSet custT="1"/>
      <dgm:spPr/>
      <dgm:t>
        <a:bodyPr/>
        <a:lstStyle/>
        <a:p>
          <a:endParaRPr lang="es-EC" sz="3200">
            <a:latin typeface="Times New Roman" panose="02020603050405020304" pitchFamily="18" charset="0"/>
            <a:cs typeface="Times New Roman" panose="02020603050405020304" pitchFamily="18" charset="0"/>
          </a:endParaRPr>
        </a:p>
      </dgm:t>
    </dgm:pt>
    <dgm:pt modelId="{D6C2A64D-7148-48FB-B2DC-2979422D60D0}" type="sibTrans" cxnId="{D812DDD0-E734-4A03-B85E-3D3A9CEDD359}">
      <dgm:prSet/>
      <dgm:spPr/>
      <dgm:t>
        <a:bodyPr/>
        <a:lstStyle/>
        <a:p>
          <a:endParaRPr lang="es-EC" sz="3200">
            <a:latin typeface="Times New Roman" panose="02020603050405020304" pitchFamily="18" charset="0"/>
            <a:cs typeface="Times New Roman" panose="02020603050405020304" pitchFamily="18" charset="0"/>
          </a:endParaRPr>
        </a:p>
      </dgm:t>
    </dgm:pt>
    <dgm:pt modelId="{01EEE5BA-5F69-40D2-B8DD-4E7DFE491DA2}" type="pres">
      <dgm:prSet presAssocID="{F8AA3188-3E35-4E7B-89CE-974ADB0E6864}" presName="diagram" presStyleCnt="0">
        <dgm:presLayoutVars>
          <dgm:chPref val="1"/>
          <dgm:dir/>
          <dgm:animOne val="branch"/>
          <dgm:animLvl val="lvl"/>
          <dgm:resizeHandles val="exact"/>
        </dgm:presLayoutVars>
      </dgm:prSet>
      <dgm:spPr/>
    </dgm:pt>
    <dgm:pt modelId="{58C7D5C8-2F3A-4063-A35F-A94782299ED7}" type="pres">
      <dgm:prSet presAssocID="{D1869642-1ADC-4F6D-92DF-4E41B0AA86D8}" presName="root1" presStyleCnt="0"/>
      <dgm:spPr/>
    </dgm:pt>
    <dgm:pt modelId="{FC44CAE7-0A64-4877-9657-9712F57344D8}" type="pres">
      <dgm:prSet presAssocID="{D1869642-1ADC-4F6D-92DF-4E41B0AA86D8}" presName="LevelOneTextNode" presStyleLbl="node0" presStyleIdx="0" presStyleCnt="1">
        <dgm:presLayoutVars>
          <dgm:chPref val="3"/>
        </dgm:presLayoutVars>
      </dgm:prSet>
      <dgm:spPr/>
    </dgm:pt>
    <dgm:pt modelId="{A6760F3F-A8F4-488C-9FF0-DD1B5D2C0F19}" type="pres">
      <dgm:prSet presAssocID="{D1869642-1ADC-4F6D-92DF-4E41B0AA86D8}" presName="level2hierChild" presStyleCnt="0"/>
      <dgm:spPr/>
    </dgm:pt>
    <dgm:pt modelId="{D8228ABE-CCE3-4425-A622-E7EDBC1552C2}" type="pres">
      <dgm:prSet presAssocID="{291E181B-5FAA-4F82-AE9D-4BFAA8E2EF69}" presName="conn2-1" presStyleLbl="parChTrans1D2" presStyleIdx="0" presStyleCnt="2"/>
      <dgm:spPr/>
    </dgm:pt>
    <dgm:pt modelId="{93310102-16BE-4417-A748-FF3BF4EA1FAD}" type="pres">
      <dgm:prSet presAssocID="{291E181B-5FAA-4F82-AE9D-4BFAA8E2EF69}" presName="connTx" presStyleLbl="parChTrans1D2" presStyleIdx="0" presStyleCnt="2"/>
      <dgm:spPr/>
    </dgm:pt>
    <dgm:pt modelId="{BCB48621-5024-47C1-BD2B-817D4C837FA3}" type="pres">
      <dgm:prSet presAssocID="{70AD4ECA-A1B7-4216-843F-5DE5626B7383}" presName="root2" presStyleCnt="0"/>
      <dgm:spPr/>
    </dgm:pt>
    <dgm:pt modelId="{068BB6A8-EB60-484B-94B4-941D735CAEC5}" type="pres">
      <dgm:prSet presAssocID="{70AD4ECA-A1B7-4216-843F-5DE5626B7383}" presName="LevelTwoTextNode" presStyleLbl="node2" presStyleIdx="0" presStyleCnt="2">
        <dgm:presLayoutVars>
          <dgm:chPref val="3"/>
        </dgm:presLayoutVars>
      </dgm:prSet>
      <dgm:spPr/>
    </dgm:pt>
    <dgm:pt modelId="{6334EB47-6CCD-430F-8AD7-E40C53BC2190}" type="pres">
      <dgm:prSet presAssocID="{70AD4ECA-A1B7-4216-843F-5DE5626B7383}" presName="level3hierChild" presStyleCnt="0"/>
      <dgm:spPr/>
    </dgm:pt>
    <dgm:pt modelId="{7D4D0BB7-D310-4D92-8221-94DB15C9390E}" type="pres">
      <dgm:prSet presAssocID="{1C284444-C725-48BD-860E-46241E33EDFE}" presName="conn2-1" presStyleLbl="parChTrans1D2" presStyleIdx="1" presStyleCnt="2"/>
      <dgm:spPr/>
    </dgm:pt>
    <dgm:pt modelId="{BADDB434-DB74-4E87-AB67-4A47779E8F50}" type="pres">
      <dgm:prSet presAssocID="{1C284444-C725-48BD-860E-46241E33EDFE}" presName="connTx" presStyleLbl="parChTrans1D2" presStyleIdx="1" presStyleCnt="2"/>
      <dgm:spPr/>
    </dgm:pt>
    <dgm:pt modelId="{1AE2517D-E822-4A73-93C7-A7E84AB112C3}" type="pres">
      <dgm:prSet presAssocID="{9E1D5145-7218-4B6D-93C3-51369971EF06}" presName="root2" presStyleCnt="0"/>
      <dgm:spPr/>
    </dgm:pt>
    <dgm:pt modelId="{0E49F717-0B6D-409B-857E-1B36516385B9}" type="pres">
      <dgm:prSet presAssocID="{9E1D5145-7218-4B6D-93C3-51369971EF06}" presName="LevelTwoTextNode" presStyleLbl="node2" presStyleIdx="1" presStyleCnt="2">
        <dgm:presLayoutVars>
          <dgm:chPref val="3"/>
        </dgm:presLayoutVars>
      </dgm:prSet>
      <dgm:spPr/>
    </dgm:pt>
    <dgm:pt modelId="{738362BF-A967-4779-B118-90606D4E47C0}" type="pres">
      <dgm:prSet presAssocID="{9E1D5145-7218-4B6D-93C3-51369971EF06}" presName="level3hierChild" presStyleCnt="0"/>
      <dgm:spPr/>
    </dgm:pt>
  </dgm:ptLst>
  <dgm:cxnLst>
    <dgm:cxn modelId="{D812DDD0-E734-4A03-B85E-3D3A9CEDD359}" srcId="{D1869642-1ADC-4F6D-92DF-4E41B0AA86D8}" destId="{9E1D5145-7218-4B6D-93C3-51369971EF06}" srcOrd="1" destOrd="0" parTransId="{1C284444-C725-48BD-860E-46241E33EDFE}" sibTransId="{D6C2A64D-7148-48FB-B2DC-2979422D60D0}"/>
    <dgm:cxn modelId="{03099042-8C02-44CD-B9C6-1BE0579E850E}" type="presOf" srcId="{291E181B-5FAA-4F82-AE9D-4BFAA8E2EF69}" destId="{93310102-16BE-4417-A748-FF3BF4EA1FAD}" srcOrd="1" destOrd="0" presId="urn:microsoft.com/office/officeart/2005/8/layout/hierarchy2"/>
    <dgm:cxn modelId="{8A8DC3CD-F686-4626-9788-2C12ED3C7368}" type="presOf" srcId="{1C284444-C725-48BD-860E-46241E33EDFE}" destId="{7D4D0BB7-D310-4D92-8221-94DB15C9390E}" srcOrd="0" destOrd="0" presId="urn:microsoft.com/office/officeart/2005/8/layout/hierarchy2"/>
    <dgm:cxn modelId="{DBC1D6A8-29C3-4806-B4F0-CE544947372F}" srcId="{D1869642-1ADC-4F6D-92DF-4E41B0AA86D8}" destId="{70AD4ECA-A1B7-4216-843F-5DE5626B7383}" srcOrd="0" destOrd="0" parTransId="{291E181B-5FAA-4F82-AE9D-4BFAA8E2EF69}" sibTransId="{9391F39A-1343-40E3-9898-970EF441F2D9}"/>
    <dgm:cxn modelId="{C4D17926-1DF2-4175-93D8-0E23FAEFEC42}" type="presOf" srcId="{1C284444-C725-48BD-860E-46241E33EDFE}" destId="{BADDB434-DB74-4E87-AB67-4A47779E8F50}" srcOrd="1" destOrd="0" presId="urn:microsoft.com/office/officeart/2005/8/layout/hierarchy2"/>
    <dgm:cxn modelId="{6E870F29-9F0E-4AB2-9548-66FF8EF0CB44}" type="presOf" srcId="{9E1D5145-7218-4B6D-93C3-51369971EF06}" destId="{0E49F717-0B6D-409B-857E-1B36516385B9}" srcOrd="0" destOrd="0" presId="urn:microsoft.com/office/officeart/2005/8/layout/hierarchy2"/>
    <dgm:cxn modelId="{69FD023E-E59A-4BF5-926F-9275A9723793}" type="presOf" srcId="{F8AA3188-3E35-4E7B-89CE-974ADB0E6864}" destId="{01EEE5BA-5F69-40D2-B8DD-4E7DFE491DA2}" srcOrd="0" destOrd="0" presId="urn:microsoft.com/office/officeart/2005/8/layout/hierarchy2"/>
    <dgm:cxn modelId="{69BE1E1C-61EC-4D40-9322-9F78D859A16D}" type="presOf" srcId="{291E181B-5FAA-4F82-AE9D-4BFAA8E2EF69}" destId="{D8228ABE-CCE3-4425-A622-E7EDBC1552C2}" srcOrd="0" destOrd="0" presId="urn:microsoft.com/office/officeart/2005/8/layout/hierarchy2"/>
    <dgm:cxn modelId="{C85C80B9-1999-4DBD-99C6-13EB31D9F866}" type="presOf" srcId="{D1869642-1ADC-4F6D-92DF-4E41B0AA86D8}" destId="{FC44CAE7-0A64-4877-9657-9712F57344D8}" srcOrd="0" destOrd="0" presId="urn:microsoft.com/office/officeart/2005/8/layout/hierarchy2"/>
    <dgm:cxn modelId="{26F6A476-2ECF-4617-997A-40BC4B4B36A7}" type="presOf" srcId="{70AD4ECA-A1B7-4216-843F-5DE5626B7383}" destId="{068BB6A8-EB60-484B-94B4-941D735CAEC5}" srcOrd="0" destOrd="0" presId="urn:microsoft.com/office/officeart/2005/8/layout/hierarchy2"/>
    <dgm:cxn modelId="{069B296E-3ADD-40CE-950E-5ABFDD3F0D99}" srcId="{F8AA3188-3E35-4E7B-89CE-974ADB0E6864}" destId="{D1869642-1ADC-4F6D-92DF-4E41B0AA86D8}" srcOrd="0" destOrd="0" parTransId="{EECA039A-87B3-4D03-841A-55A2DEA0A96B}" sibTransId="{E83AE099-5B74-4052-8F52-380219EDAC31}"/>
    <dgm:cxn modelId="{BF20DD7A-F605-490B-B1DA-B59F468FDD15}" type="presParOf" srcId="{01EEE5BA-5F69-40D2-B8DD-4E7DFE491DA2}" destId="{58C7D5C8-2F3A-4063-A35F-A94782299ED7}" srcOrd="0" destOrd="0" presId="urn:microsoft.com/office/officeart/2005/8/layout/hierarchy2"/>
    <dgm:cxn modelId="{2AC017EC-FFEF-4752-B3A3-DD47E426E31C}" type="presParOf" srcId="{58C7D5C8-2F3A-4063-A35F-A94782299ED7}" destId="{FC44CAE7-0A64-4877-9657-9712F57344D8}" srcOrd="0" destOrd="0" presId="urn:microsoft.com/office/officeart/2005/8/layout/hierarchy2"/>
    <dgm:cxn modelId="{EFA9C692-4524-4DD0-A2D3-7E74199407A9}" type="presParOf" srcId="{58C7D5C8-2F3A-4063-A35F-A94782299ED7}" destId="{A6760F3F-A8F4-488C-9FF0-DD1B5D2C0F19}" srcOrd="1" destOrd="0" presId="urn:microsoft.com/office/officeart/2005/8/layout/hierarchy2"/>
    <dgm:cxn modelId="{239B4F75-133E-4A94-9FE0-451DBEEDD04C}" type="presParOf" srcId="{A6760F3F-A8F4-488C-9FF0-DD1B5D2C0F19}" destId="{D8228ABE-CCE3-4425-A622-E7EDBC1552C2}" srcOrd="0" destOrd="0" presId="urn:microsoft.com/office/officeart/2005/8/layout/hierarchy2"/>
    <dgm:cxn modelId="{1AE02A49-4841-4C87-B812-C7D2C218EE62}" type="presParOf" srcId="{D8228ABE-CCE3-4425-A622-E7EDBC1552C2}" destId="{93310102-16BE-4417-A748-FF3BF4EA1FAD}" srcOrd="0" destOrd="0" presId="urn:microsoft.com/office/officeart/2005/8/layout/hierarchy2"/>
    <dgm:cxn modelId="{91B7FCAC-3564-4002-91F9-CEEC5713F76D}" type="presParOf" srcId="{A6760F3F-A8F4-488C-9FF0-DD1B5D2C0F19}" destId="{BCB48621-5024-47C1-BD2B-817D4C837FA3}" srcOrd="1" destOrd="0" presId="urn:microsoft.com/office/officeart/2005/8/layout/hierarchy2"/>
    <dgm:cxn modelId="{524FE420-1301-4794-A890-CBF9DBCE62E7}" type="presParOf" srcId="{BCB48621-5024-47C1-BD2B-817D4C837FA3}" destId="{068BB6A8-EB60-484B-94B4-941D735CAEC5}" srcOrd="0" destOrd="0" presId="urn:microsoft.com/office/officeart/2005/8/layout/hierarchy2"/>
    <dgm:cxn modelId="{4371D003-F384-4D5D-89EE-88AB84A5445B}" type="presParOf" srcId="{BCB48621-5024-47C1-BD2B-817D4C837FA3}" destId="{6334EB47-6CCD-430F-8AD7-E40C53BC2190}" srcOrd="1" destOrd="0" presId="urn:microsoft.com/office/officeart/2005/8/layout/hierarchy2"/>
    <dgm:cxn modelId="{E8CB7A61-15C3-43FD-85EB-7C60F125070E}" type="presParOf" srcId="{A6760F3F-A8F4-488C-9FF0-DD1B5D2C0F19}" destId="{7D4D0BB7-D310-4D92-8221-94DB15C9390E}" srcOrd="2" destOrd="0" presId="urn:microsoft.com/office/officeart/2005/8/layout/hierarchy2"/>
    <dgm:cxn modelId="{A2412A08-CB83-4011-830C-49DDF7491467}" type="presParOf" srcId="{7D4D0BB7-D310-4D92-8221-94DB15C9390E}" destId="{BADDB434-DB74-4E87-AB67-4A47779E8F50}" srcOrd="0" destOrd="0" presId="urn:microsoft.com/office/officeart/2005/8/layout/hierarchy2"/>
    <dgm:cxn modelId="{569C88A4-B9DB-4987-BAAA-EE3C48D5AD9B}" type="presParOf" srcId="{A6760F3F-A8F4-488C-9FF0-DD1B5D2C0F19}" destId="{1AE2517D-E822-4A73-93C7-A7E84AB112C3}" srcOrd="3" destOrd="0" presId="urn:microsoft.com/office/officeart/2005/8/layout/hierarchy2"/>
    <dgm:cxn modelId="{BEE07EA1-3C25-4CD0-AAB4-BB034D9CEFC7}" type="presParOf" srcId="{1AE2517D-E822-4A73-93C7-A7E84AB112C3}" destId="{0E49F717-0B6D-409B-857E-1B36516385B9}" srcOrd="0" destOrd="0" presId="urn:microsoft.com/office/officeart/2005/8/layout/hierarchy2"/>
    <dgm:cxn modelId="{EFAFB98E-689F-4ED0-A48C-B2AC2D85B536}" type="presParOf" srcId="{1AE2517D-E822-4A73-93C7-A7E84AB112C3}" destId="{738362BF-A967-4779-B118-90606D4E47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538D4-51CC-46EB-9E57-BC8670EEE04E}" type="doc">
      <dgm:prSet loTypeId="urn:microsoft.com/office/officeart/2008/layout/IncreasingCircleProcess" loCatId="list" qsTypeId="urn:microsoft.com/office/officeart/2005/8/quickstyle/simple1" qsCatId="simple" csTypeId="urn:microsoft.com/office/officeart/2005/8/colors/colorful5" csCatId="colorful" phldr="1"/>
      <dgm:spPr/>
      <dgm:t>
        <a:bodyPr/>
        <a:lstStyle/>
        <a:p>
          <a:endParaRPr lang="es-ES"/>
        </a:p>
      </dgm:t>
    </dgm:pt>
    <dgm:pt modelId="{C47AF5BD-25D2-453E-BDE4-3D76ED80FA60}">
      <dgm:prSet phldrT="[Texto]"/>
      <dgm:spPr/>
      <dgm:t>
        <a:bodyPr/>
        <a:lstStyle/>
        <a:p>
          <a:r>
            <a:rPr lang="es-ES" b="1" dirty="0">
              <a:latin typeface="Times New Roman" panose="02020603050405020304" pitchFamily="18" charset="0"/>
              <a:cs typeface="Times New Roman" panose="02020603050405020304" pitchFamily="18" charset="0"/>
            </a:rPr>
            <a:t>Información</a:t>
          </a:r>
          <a:r>
            <a:rPr lang="es-ES" dirty="0">
              <a:latin typeface="Times New Roman" panose="02020603050405020304" pitchFamily="18" charset="0"/>
              <a:cs typeface="Times New Roman" panose="02020603050405020304" pitchFamily="18" charset="0"/>
            </a:rPr>
            <a:t> </a:t>
          </a:r>
        </a:p>
      </dgm:t>
    </dgm:pt>
    <dgm:pt modelId="{82DFA404-A339-4252-9396-72BCCAE2B7DC}" type="parTrans" cxnId="{53F87975-DC20-47B1-A2A8-9F5B2FD381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97214AB-8A61-47D2-AA48-18F7E4F9FD52}" type="sibTrans" cxnId="{53F87975-DC20-47B1-A2A8-9F5B2FD381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B7C5ACA-0BBC-4DB3-9EBF-8BBC7D722214}">
      <dgm:prSet phldrT="[Texto]" custT="1"/>
      <dgm:spPr/>
      <dgm:t>
        <a:bodyPr/>
        <a:lstStyle/>
        <a:p>
          <a:r>
            <a:rPr lang="es-ES" sz="2000" dirty="0">
              <a:latin typeface="Times New Roman" panose="02020603050405020304" pitchFamily="18" charset="0"/>
              <a:cs typeface="Times New Roman" panose="02020603050405020304" pitchFamily="18" charset="0"/>
            </a:rPr>
            <a:t>Fuentes de datos secundarios.</a:t>
          </a:r>
        </a:p>
      </dgm:t>
    </dgm:pt>
    <dgm:pt modelId="{984488EA-AC1F-4489-BE3F-1168931BCC88}" type="parTrans" cxnId="{B40D2C4F-B58B-4E99-A5BC-E134FAE7CCD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20F5BCC-BCFE-412C-9CEE-6ABA1C20F108}" type="sibTrans" cxnId="{B40D2C4F-B58B-4E99-A5BC-E134FAE7CCD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8E7EE15-DF05-4708-9EA0-F6314E624FF5}">
      <dgm:prSet phldrT="[Texto]"/>
      <dgm:spPr/>
      <dgm:t>
        <a:bodyPr/>
        <a:lstStyle/>
        <a:p>
          <a:r>
            <a:rPr lang="es-ES" b="1" dirty="0">
              <a:latin typeface="Times New Roman" panose="02020603050405020304" pitchFamily="18" charset="0"/>
              <a:cs typeface="Times New Roman" panose="02020603050405020304" pitchFamily="18" charset="0"/>
            </a:rPr>
            <a:t>Instrumento</a:t>
          </a:r>
          <a:r>
            <a:rPr lang="es-ES" dirty="0">
              <a:latin typeface="Times New Roman" panose="02020603050405020304" pitchFamily="18" charset="0"/>
              <a:cs typeface="Times New Roman" panose="02020603050405020304" pitchFamily="18" charset="0"/>
            </a:rPr>
            <a:t> </a:t>
          </a:r>
        </a:p>
      </dgm:t>
    </dgm:pt>
    <dgm:pt modelId="{D1C4AEF9-01FD-41D2-8A9B-93133EE98817}" type="parTrans" cxnId="{BFB09CA9-595B-4F5D-8D01-377044A20A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BBE8F1D-1C11-4E39-A12C-F201010C5EF0}" type="sibTrans" cxnId="{BFB09CA9-595B-4F5D-8D01-377044A20A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D7D2B53-FBAF-4188-9B20-D15CAD752580}">
      <dgm:prSet phldrT="[Texto]" custT="1"/>
      <dgm:spPr/>
      <dgm:t>
        <a:bodyPr/>
        <a:lstStyle/>
        <a:p>
          <a:r>
            <a:rPr lang="es-ES" sz="2000" dirty="0">
              <a:latin typeface="Times New Roman" panose="02020603050405020304" pitchFamily="18" charset="0"/>
              <a:cs typeface="Times New Roman" panose="02020603050405020304" pitchFamily="18" charset="0"/>
            </a:rPr>
            <a:t>Encuesta. </a:t>
          </a:r>
        </a:p>
      </dgm:t>
    </dgm:pt>
    <dgm:pt modelId="{685226DB-5F3E-46BE-B70C-C1B0AAEAF8F9}" type="parTrans" cxnId="{D83B8286-8290-4FD3-81D0-346F4DA71A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A44EF02-3A7B-425D-B214-2E240B1240C9}" type="sibTrans" cxnId="{D83B8286-8290-4FD3-81D0-346F4DA71A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B36978C-95B6-4253-A40B-F74CBF1AD449}">
      <dgm:prSet phldrT="[Texto]"/>
      <dgm:spPr/>
      <dgm:t>
        <a:bodyPr/>
        <a:lstStyle/>
        <a:p>
          <a:r>
            <a:rPr lang="es-ES" b="1" dirty="0">
              <a:latin typeface="Times New Roman" panose="02020603050405020304" pitchFamily="18" charset="0"/>
              <a:cs typeface="Times New Roman" panose="02020603050405020304" pitchFamily="18" charset="0"/>
            </a:rPr>
            <a:t>Análisis de datos</a:t>
          </a:r>
        </a:p>
      </dgm:t>
    </dgm:pt>
    <dgm:pt modelId="{1AE38B23-C993-4BE8-AFA7-AF8CB86300CE}" type="parTrans" cxnId="{C81759D8-0C38-4374-9ED1-F94426F5154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0AE4DFF-863C-4D1A-83CE-C26B156D3592}" type="sibTrans" cxnId="{C81759D8-0C38-4374-9ED1-F94426F5154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011562F-F5E2-404E-B521-F7D0C121FB5E}">
      <dgm:prSet phldrT="[Texto]" custT="1"/>
      <dgm:spPr/>
      <dgm:t>
        <a:bodyPr/>
        <a:lstStyle/>
        <a:p>
          <a:r>
            <a:rPr lang="es-ES" sz="2000" dirty="0">
              <a:latin typeface="Times New Roman" panose="02020603050405020304" pitchFamily="18" charset="0"/>
              <a:cs typeface="Times New Roman" panose="02020603050405020304" pitchFamily="18" charset="0"/>
            </a:rPr>
            <a:t>SPSS versión 22</a:t>
          </a:r>
        </a:p>
      </dgm:t>
    </dgm:pt>
    <dgm:pt modelId="{76744398-7ADA-4E63-B141-B8FF12767940}" type="parTrans" cxnId="{2FF9EC50-B9C7-44A1-968F-4D7A846F60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A5CB0BF-A350-4832-B4F4-68FC62E0159D}" type="sibTrans" cxnId="{2FF9EC50-B9C7-44A1-968F-4D7A846F60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9F3AF53-3354-40F7-B3B6-33849B259D8E}">
      <dgm:prSet phldrT="[Texto]" custT="1"/>
      <dgm:spPr/>
      <dgm:t>
        <a:bodyPr/>
        <a:lstStyle/>
        <a:p>
          <a:r>
            <a:rPr lang="es-ES" sz="2000" dirty="0">
              <a:latin typeface="Times New Roman" panose="02020603050405020304" pitchFamily="18" charset="0"/>
              <a:cs typeface="Times New Roman" panose="02020603050405020304" pitchFamily="18" charset="0"/>
            </a:rPr>
            <a:t>Minitab 18</a:t>
          </a:r>
        </a:p>
      </dgm:t>
    </dgm:pt>
    <dgm:pt modelId="{EE054010-3249-4139-B629-C2501772528C}" type="parTrans" cxnId="{F026221A-2620-4C22-A53F-9BBC43990789}">
      <dgm:prSet/>
      <dgm:spPr/>
      <dgm:t>
        <a:bodyPr/>
        <a:lstStyle/>
        <a:p>
          <a:endParaRPr lang="es-EC">
            <a:latin typeface="Times New Roman" panose="02020603050405020304" pitchFamily="18" charset="0"/>
            <a:cs typeface="Times New Roman" panose="02020603050405020304" pitchFamily="18" charset="0"/>
          </a:endParaRPr>
        </a:p>
      </dgm:t>
    </dgm:pt>
    <dgm:pt modelId="{0637E611-7E32-4703-8445-42FDEA54DBE5}" type="sibTrans" cxnId="{F026221A-2620-4C22-A53F-9BBC43990789}">
      <dgm:prSet/>
      <dgm:spPr/>
      <dgm:t>
        <a:bodyPr/>
        <a:lstStyle/>
        <a:p>
          <a:endParaRPr lang="es-EC">
            <a:latin typeface="Times New Roman" panose="02020603050405020304" pitchFamily="18" charset="0"/>
            <a:cs typeface="Times New Roman" panose="02020603050405020304" pitchFamily="18" charset="0"/>
          </a:endParaRPr>
        </a:p>
      </dgm:t>
    </dgm:pt>
    <dgm:pt modelId="{C6CB59A0-1E1B-4708-9260-D949FF1DBDF9}">
      <dgm:prSet phldrT="[Texto]" custT="1"/>
      <dgm:spPr/>
      <dgm:t>
        <a:bodyPr/>
        <a:lstStyle/>
        <a:p>
          <a:r>
            <a:rPr lang="es-ES" sz="2000" dirty="0">
              <a:latin typeface="Times New Roman" panose="02020603050405020304" pitchFamily="18" charset="0"/>
              <a:cs typeface="Times New Roman" panose="02020603050405020304" pitchFamily="18" charset="0"/>
            </a:rPr>
            <a:t>GeoGebra.</a:t>
          </a:r>
        </a:p>
      </dgm:t>
    </dgm:pt>
    <dgm:pt modelId="{C8239C63-A26B-4D2C-AE99-51AE56034E39}" type="parTrans" cxnId="{A7C05A08-6701-4637-9ABE-C3677D1282CC}">
      <dgm:prSet/>
      <dgm:spPr/>
      <dgm:t>
        <a:bodyPr/>
        <a:lstStyle/>
        <a:p>
          <a:endParaRPr lang="es-EC">
            <a:latin typeface="Times New Roman" panose="02020603050405020304" pitchFamily="18" charset="0"/>
            <a:cs typeface="Times New Roman" panose="02020603050405020304" pitchFamily="18" charset="0"/>
          </a:endParaRPr>
        </a:p>
      </dgm:t>
    </dgm:pt>
    <dgm:pt modelId="{F825C8B5-1EAD-4446-AF35-803A48C5EF38}" type="sibTrans" cxnId="{A7C05A08-6701-4637-9ABE-C3677D1282CC}">
      <dgm:prSet/>
      <dgm:spPr/>
      <dgm:t>
        <a:bodyPr/>
        <a:lstStyle/>
        <a:p>
          <a:endParaRPr lang="es-EC">
            <a:latin typeface="Times New Roman" panose="02020603050405020304" pitchFamily="18" charset="0"/>
            <a:cs typeface="Times New Roman" panose="02020603050405020304" pitchFamily="18" charset="0"/>
          </a:endParaRPr>
        </a:p>
      </dgm:t>
    </dgm:pt>
    <dgm:pt modelId="{0E9CF83E-FDB2-419F-A368-2B706016141D}">
      <dgm:prSet phldrT="[Texto]" custT="1"/>
      <dgm:spPr/>
      <dgm:t>
        <a:bodyPr/>
        <a:lstStyle/>
        <a:p>
          <a:r>
            <a:rPr lang="es-ES" sz="2000" dirty="0">
              <a:latin typeface="Times New Roman" panose="02020603050405020304" pitchFamily="18" charset="0"/>
              <a:cs typeface="Times New Roman" panose="02020603050405020304" pitchFamily="18" charset="0"/>
            </a:rPr>
            <a:t>Excel 2019</a:t>
          </a:r>
        </a:p>
      </dgm:t>
    </dgm:pt>
    <dgm:pt modelId="{DC9CE1EC-926C-4693-9E3F-0C4A04DF3C3E}" type="parTrans" cxnId="{887C7C91-B716-437F-AE62-7B46E5179B7E}">
      <dgm:prSet/>
      <dgm:spPr/>
      <dgm:t>
        <a:bodyPr/>
        <a:lstStyle/>
        <a:p>
          <a:endParaRPr lang="es-EC"/>
        </a:p>
      </dgm:t>
    </dgm:pt>
    <dgm:pt modelId="{ED63BFB5-5EB2-4020-8B5A-4731756F1668}" type="sibTrans" cxnId="{887C7C91-B716-437F-AE62-7B46E5179B7E}">
      <dgm:prSet/>
      <dgm:spPr/>
      <dgm:t>
        <a:bodyPr/>
        <a:lstStyle/>
        <a:p>
          <a:endParaRPr lang="es-EC"/>
        </a:p>
      </dgm:t>
    </dgm:pt>
    <dgm:pt modelId="{91AD416E-17CE-48AE-8F7E-11837C144A20}" type="pres">
      <dgm:prSet presAssocID="{4D2538D4-51CC-46EB-9E57-BC8670EEE04E}" presName="Name0" presStyleCnt="0">
        <dgm:presLayoutVars>
          <dgm:chMax val="7"/>
          <dgm:chPref val="7"/>
          <dgm:dir/>
          <dgm:animOne val="branch"/>
          <dgm:animLvl val="lvl"/>
        </dgm:presLayoutVars>
      </dgm:prSet>
      <dgm:spPr/>
    </dgm:pt>
    <dgm:pt modelId="{F8051E39-6F77-4EC1-BA02-F7F1955EE610}" type="pres">
      <dgm:prSet presAssocID="{C47AF5BD-25D2-453E-BDE4-3D76ED80FA60}" presName="composite" presStyleCnt="0"/>
      <dgm:spPr/>
    </dgm:pt>
    <dgm:pt modelId="{A354C11B-D53C-4C4E-B39D-62B826658829}" type="pres">
      <dgm:prSet presAssocID="{C47AF5BD-25D2-453E-BDE4-3D76ED80FA60}" presName="BackAccent" presStyleLbl="bgShp" presStyleIdx="0" presStyleCnt="3"/>
      <dgm:spPr/>
    </dgm:pt>
    <dgm:pt modelId="{A5F9B9D0-33DC-4513-A230-8A32BA81D423}" type="pres">
      <dgm:prSet presAssocID="{C47AF5BD-25D2-453E-BDE4-3D76ED80FA60}" presName="Accent" presStyleLbl="alignNode1" presStyleIdx="0" presStyleCnt="3"/>
      <dgm:spPr/>
    </dgm:pt>
    <dgm:pt modelId="{DBAD0833-D97D-4EBA-BEA6-FF323A1C5BEA}" type="pres">
      <dgm:prSet presAssocID="{C47AF5BD-25D2-453E-BDE4-3D76ED80FA60}" presName="Child" presStyleLbl="revTx" presStyleIdx="0" presStyleCnt="6">
        <dgm:presLayoutVars>
          <dgm:chMax val="0"/>
          <dgm:chPref val="0"/>
          <dgm:bulletEnabled val="1"/>
        </dgm:presLayoutVars>
      </dgm:prSet>
      <dgm:spPr/>
    </dgm:pt>
    <dgm:pt modelId="{5A25A824-2974-4F22-9FFE-65582CB99165}" type="pres">
      <dgm:prSet presAssocID="{C47AF5BD-25D2-453E-BDE4-3D76ED80FA60}" presName="Parent" presStyleLbl="revTx" presStyleIdx="1" presStyleCnt="6">
        <dgm:presLayoutVars>
          <dgm:chMax val="1"/>
          <dgm:chPref val="1"/>
          <dgm:bulletEnabled val="1"/>
        </dgm:presLayoutVars>
      </dgm:prSet>
      <dgm:spPr/>
    </dgm:pt>
    <dgm:pt modelId="{90595923-A6FB-46A4-BECC-87200AA139E3}" type="pres">
      <dgm:prSet presAssocID="{097214AB-8A61-47D2-AA48-18F7E4F9FD52}" presName="sibTrans" presStyleCnt="0"/>
      <dgm:spPr/>
    </dgm:pt>
    <dgm:pt modelId="{8BEF4925-C11E-463D-B00E-9430763D8E1B}" type="pres">
      <dgm:prSet presAssocID="{28E7EE15-DF05-4708-9EA0-F6314E624FF5}" presName="composite" presStyleCnt="0"/>
      <dgm:spPr/>
    </dgm:pt>
    <dgm:pt modelId="{8A52FB9B-8E4E-437E-A0CC-3B9E4563A305}" type="pres">
      <dgm:prSet presAssocID="{28E7EE15-DF05-4708-9EA0-F6314E624FF5}" presName="BackAccent" presStyleLbl="bgShp" presStyleIdx="1" presStyleCnt="3"/>
      <dgm:spPr/>
    </dgm:pt>
    <dgm:pt modelId="{C77C6016-35C2-4A06-AFD7-13F75D9236AC}" type="pres">
      <dgm:prSet presAssocID="{28E7EE15-DF05-4708-9EA0-F6314E624FF5}" presName="Accent" presStyleLbl="alignNode1" presStyleIdx="1" presStyleCnt="3"/>
      <dgm:spPr/>
    </dgm:pt>
    <dgm:pt modelId="{FD09CE4F-99C4-408B-9F9E-F4AB6D699443}" type="pres">
      <dgm:prSet presAssocID="{28E7EE15-DF05-4708-9EA0-F6314E624FF5}" presName="Child" presStyleLbl="revTx" presStyleIdx="2" presStyleCnt="6">
        <dgm:presLayoutVars>
          <dgm:chMax val="0"/>
          <dgm:chPref val="0"/>
          <dgm:bulletEnabled val="1"/>
        </dgm:presLayoutVars>
      </dgm:prSet>
      <dgm:spPr/>
    </dgm:pt>
    <dgm:pt modelId="{BAA85F10-2D2B-4804-8C6E-FD50C9FE1DEF}" type="pres">
      <dgm:prSet presAssocID="{28E7EE15-DF05-4708-9EA0-F6314E624FF5}" presName="Parent" presStyleLbl="revTx" presStyleIdx="3" presStyleCnt="6">
        <dgm:presLayoutVars>
          <dgm:chMax val="1"/>
          <dgm:chPref val="1"/>
          <dgm:bulletEnabled val="1"/>
        </dgm:presLayoutVars>
      </dgm:prSet>
      <dgm:spPr/>
    </dgm:pt>
    <dgm:pt modelId="{F6436CA9-7491-4FFB-BECB-74190937D9B2}" type="pres">
      <dgm:prSet presAssocID="{ABBE8F1D-1C11-4E39-A12C-F201010C5EF0}" presName="sibTrans" presStyleCnt="0"/>
      <dgm:spPr/>
    </dgm:pt>
    <dgm:pt modelId="{DE313F7C-F88F-476C-81E7-9586F44A6F8E}" type="pres">
      <dgm:prSet presAssocID="{2B36978C-95B6-4253-A40B-F74CBF1AD449}" presName="composite" presStyleCnt="0"/>
      <dgm:spPr/>
    </dgm:pt>
    <dgm:pt modelId="{4C1BE2CE-EB6A-46D0-9DEB-6D4489358EF1}" type="pres">
      <dgm:prSet presAssocID="{2B36978C-95B6-4253-A40B-F74CBF1AD449}" presName="BackAccent" presStyleLbl="bgShp" presStyleIdx="2" presStyleCnt="3"/>
      <dgm:spPr/>
    </dgm:pt>
    <dgm:pt modelId="{0BB072A6-7B29-4944-856C-352AC4E0E071}" type="pres">
      <dgm:prSet presAssocID="{2B36978C-95B6-4253-A40B-F74CBF1AD449}" presName="Accent" presStyleLbl="alignNode1" presStyleIdx="2" presStyleCnt="3"/>
      <dgm:spPr/>
    </dgm:pt>
    <dgm:pt modelId="{31800DFE-C430-4F2A-8ACC-C10C153EBA3F}" type="pres">
      <dgm:prSet presAssocID="{2B36978C-95B6-4253-A40B-F74CBF1AD449}" presName="Child" presStyleLbl="revTx" presStyleIdx="4" presStyleCnt="6">
        <dgm:presLayoutVars>
          <dgm:chMax val="0"/>
          <dgm:chPref val="0"/>
          <dgm:bulletEnabled val="1"/>
        </dgm:presLayoutVars>
      </dgm:prSet>
      <dgm:spPr/>
    </dgm:pt>
    <dgm:pt modelId="{2E9CA5B9-B49E-424A-AF45-8B41DBDE01E9}" type="pres">
      <dgm:prSet presAssocID="{2B36978C-95B6-4253-A40B-F74CBF1AD449}" presName="Parent" presStyleLbl="revTx" presStyleIdx="5" presStyleCnt="6">
        <dgm:presLayoutVars>
          <dgm:chMax val="1"/>
          <dgm:chPref val="1"/>
          <dgm:bulletEnabled val="1"/>
        </dgm:presLayoutVars>
      </dgm:prSet>
      <dgm:spPr/>
    </dgm:pt>
  </dgm:ptLst>
  <dgm:cxnLst>
    <dgm:cxn modelId="{41DF9B9C-2DE3-4833-95A0-730D3D82EC30}" type="presOf" srcId="{1D7D2B53-FBAF-4188-9B20-D15CAD752580}" destId="{FD09CE4F-99C4-408B-9F9E-F4AB6D699443}" srcOrd="0" destOrd="0" presId="urn:microsoft.com/office/officeart/2008/layout/IncreasingCircleProcess"/>
    <dgm:cxn modelId="{FEB18CE8-36EB-4481-BC62-61FA7BB8A08F}" type="presOf" srcId="{4D2538D4-51CC-46EB-9E57-BC8670EEE04E}" destId="{91AD416E-17CE-48AE-8F7E-11837C144A20}" srcOrd="0" destOrd="0" presId="urn:microsoft.com/office/officeart/2008/layout/IncreasingCircleProcess"/>
    <dgm:cxn modelId="{C7C779B7-6F39-42D8-8D69-3E09B531951B}" type="presOf" srcId="{28E7EE15-DF05-4708-9EA0-F6314E624FF5}" destId="{BAA85F10-2D2B-4804-8C6E-FD50C9FE1DEF}" srcOrd="0" destOrd="0" presId="urn:microsoft.com/office/officeart/2008/layout/IncreasingCircleProcess"/>
    <dgm:cxn modelId="{8DFEAE4E-FA7C-4BEE-8595-CAC70E16B1F8}" type="presOf" srcId="{79F3AF53-3354-40F7-B3B6-33849B259D8E}" destId="{31800DFE-C430-4F2A-8ACC-C10C153EBA3F}" srcOrd="0" destOrd="1" presId="urn:microsoft.com/office/officeart/2008/layout/IncreasingCircleProcess"/>
    <dgm:cxn modelId="{97F9DBB8-9B48-44CB-8960-1F637D7E8FDC}" type="presOf" srcId="{C6CB59A0-1E1B-4708-9260-D949FF1DBDF9}" destId="{31800DFE-C430-4F2A-8ACC-C10C153EBA3F}" srcOrd="0" destOrd="3" presId="urn:microsoft.com/office/officeart/2008/layout/IncreasingCircleProcess"/>
    <dgm:cxn modelId="{5601FBD0-E882-4723-BE3F-A0E23D0886AB}" type="presOf" srcId="{2B36978C-95B6-4253-A40B-F74CBF1AD449}" destId="{2E9CA5B9-B49E-424A-AF45-8B41DBDE01E9}" srcOrd="0" destOrd="0" presId="urn:microsoft.com/office/officeart/2008/layout/IncreasingCircleProcess"/>
    <dgm:cxn modelId="{073497F8-EA6B-493A-89A9-D56EAC48B998}" type="presOf" srcId="{0E9CF83E-FDB2-419F-A368-2B706016141D}" destId="{31800DFE-C430-4F2A-8ACC-C10C153EBA3F}" srcOrd="0" destOrd="2" presId="urn:microsoft.com/office/officeart/2008/layout/IncreasingCircleProcess"/>
    <dgm:cxn modelId="{2FF9EC50-B9C7-44A1-968F-4D7A846F60E6}" srcId="{2B36978C-95B6-4253-A40B-F74CBF1AD449}" destId="{D011562F-F5E2-404E-B521-F7D0C121FB5E}" srcOrd="0" destOrd="0" parTransId="{76744398-7ADA-4E63-B141-B8FF12767940}" sibTransId="{BA5CB0BF-A350-4832-B4F4-68FC62E0159D}"/>
    <dgm:cxn modelId="{D83B8286-8290-4FD3-81D0-346F4DA71AEB}" srcId="{28E7EE15-DF05-4708-9EA0-F6314E624FF5}" destId="{1D7D2B53-FBAF-4188-9B20-D15CAD752580}" srcOrd="0" destOrd="0" parTransId="{685226DB-5F3E-46BE-B70C-C1B0AAEAF8F9}" sibTransId="{FA44EF02-3A7B-425D-B214-2E240B1240C9}"/>
    <dgm:cxn modelId="{BFB09CA9-595B-4F5D-8D01-377044A20AE6}" srcId="{4D2538D4-51CC-46EB-9E57-BC8670EEE04E}" destId="{28E7EE15-DF05-4708-9EA0-F6314E624FF5}" srcOrd="1" destOrd="0" parTransId="{D1C4AEF9-01FD-41D2-8A9B-93133EE98817}" sibTransId="{ABBE8F1D-1C11-4E39-A12C-F201010C5EF0}"/>
    <dgm:cxn modelId="{B40D2C4F-B58B-4E99-A5BC-E134FAE7CCD9}" srcId="{C47AF5BD-25D2-453E-BDE4-3D76ED80FA60}" destId="{3B7C5ACA-0BBC-4DB3-9EBF-8BBC7D722214}" srcOrd="0" destOrd="0" parTransId="{984488EA-AC1F-4489-BE3F-1168931BCC88}" sibTransId="{020F5BCC-BCFE-412C-9CEE-6ABA1C20F108}"/>
    <dgm:cxn modelId="{454D662D-053B-40B4-BB44-F89A9EC6DC52}" type="presOf" srcId="{3B7C5ACA-0BBC-4DB3-9EBF-8BBC7D722214}" destId="{DBAD0833-D97D-4EBA-BEA6-FF323A1C5BEA}" srcOrd="0" destOrd="0" presId="urn:microsoft.com/office/officeart/2008/layout/IncreasingCircleProcess"/>
    <dgm:cxn modelId="{3497E884-F945-4172-BDFA-F2CBFB9C41C7}" type="presOf" srcId="{D011562F-F5E2-404E-B521-F7D0C121FB5E}" destId="{31800DFE-C430-4F2A-8ACC-C10C153EBA3F}" srcOrd="0" destOrd="0" presId="urn:microsoft.com/office/officeart/2008/layout/IncreasingCircleProcess"/>
    <dgm:cxn modelId="{E3A36F27-BE6C-4B6D-B20D-B2D271D67144}" type="presOf" srcId="{C47AF5BD-25D2-453E-BDE4-3D76ED80FA60}" destId="{5A25A824-2974-4F22-9FFE-65582CB99165}" srcOrd="0" destOrd="0" presId="urn:microsoft.com/office/officeart/2008/layout/IncreasingCircleProcess"/>
    <dgm:cxn modelId="{53F87975-DC20-47B1-A2A8-9F5B2FD381E6}" srcId="{4D2538D4-51CC-46EB-9E57-BC8670EEE04E}" destId="{C47AF5BD-25D2-453E-BDE4-3D76ED80FA60}" srcOrd="0" destOrd="0" parTransId="{82DFA404-A339-4252-9396-72BCCAE2B7DC}" sibTransId="{097214AB-8A61-47D2-AA48-18F7E4F9FD52}"/>
    <dgm:cxn modelId="{A7C05A08-6701-4637-9ABE-C3677D1282CC}" srcId="{2B36978C-95B6-4253-A40B-F74CBF1AD449}" destId="{C6CB59A0-1E1B-4708-9260-D949FF1DBDF9}" srcOrd="3" destOrd="0" parTransId="{C8239C63-A26B-4D2C-AE99-51AE56034E39}" sibTransId="{F825C8B5-1EAD-4446-AF35-803A48C5EF38}"/>
    <dgm:cxn modelId="{C81759D8-0C38-4374-9ED1-F94426F5154B}" srcId="{4D2538D4-51CC-46EB-9E57-BC8670EEE04E}" destId="{2B36978C-95B6-4253-A40B-F74CBF1AD449}" srcOrd="2" destOrd="0" parTransId="{1AE38B23-C993-4BE8-AFA7-AF8CB86300CE}" sibTransId="{D0AE4DFF-863C-4D1A-83CE-C26B156D3592}"/>
    <dgm:cxn modelId="{887C7C91-B716-437F-AE62-7B46E5179B7E}" srcId="{2B36978C-95B6-4253-A40B-F74CBF1AD449}" destId="{0E9CF83E-FDB2-419F-A368-2B706016141D}" srcOrd="2" destOrd="0" parTransId="{DC9CE1EC-926C-4693-9E3F-0C4A04DF3C3E}" sibTransId="{ED63BFB5-5EB2-4020-8B5A-4731756F1668}"/>
    <dgm:cxn modelId="{F026221A-2620-4C22-A53F-9BBC43990789}" srcId="{2B36978C-95B6-4253-A40B-F74CBF1AD449}" destId="{79F3AF53-3354-40F7-B3B6-33849B259D8E}" srcOrd="1" destOrd="0" parTransId="{EE054010-3249-4139-B629-C2501772528C}" sibTransId="{0637E611-7E32-4703-8445-42FDEA54DBE5}"/>
    <dgm:cxn modelId="{12B5CFB8-F0E3-4966-A653-19DB893B0430}" type="presParOf" srcId="{91AD416E-17CE-48AE-8F7E-11837C144A20}" destId="{F8051E39-6F77-4EC1-BA02-F7F1955EE610}" srcOrd="0" destOrd="0" presId="urn:microsoft.com/office/officeart/2008/layout/IncreasingCircleProcess"/>
    <dgm:cxn modelId="{D659378C-9612-4758-809E-AF7EBD6FD663}" type="presParOf" srcId="{F8051E39-6F77-4EC1-BA02-F7F1955EE610}" destId="{A354C11B-D53C-4C4E-B39D-62B826658829}" srcOrd="0" destOrd="0" presId="urn:microsoft.com/office/officeart/2008/layout/IncreasingCircleProcess"/>
    <dgm:cxn modelId="{A2CFA219-0A5B-4B93-9E2C-63BD83164E61}" type="presParOf" srcId="{F8051E39-6F77-4EC1-BA02-F7F1955EE610}" destId="{A5F9B9D0-33DC-4513-A230-8A32BA81D423}" srcOrd="1" destOrd="0" presId="urn:microsoft.com/office/officeart/2008/layout/IncreasingCircleProcess"/>
    <dgm:cxn modelId="{82DA8A16-C00A-4206-BE32-C53B0FC545DB}" type="presParOf" srcId="{F8051E39-6F77-4EC1-BA02-F7F1955EE610}" destId="{DBAD0833-D97D-4EBA-BEA6-FF323A1C5BEA}" srcOrd="2" destOrd="0" presId="urn:microsoft.com/office/officeart/2008/layout/IncreasingCircleProcess"/>
    <dgm:cxn modelId="{AF72C0C7-35AB-4781-97B8-30DE5FD56F10}" type="presParOf" srcId="{F8051E39-6F77-4EC1-BA02-F7F1955EE610}" destId="{5A25A824-2974-4F22-9FFE-65582CB99165}" srcOrd="3" destOrd="0" presId="urn:microsoft.com/office/officeart/2008/layout/IncreasingCircleProcess"/>
    <dgm:cxn modelId="{FB9955D0-E021-4C32-BEA3-3EDAECAA6FF4}" type="presParOf" srcId="{91AD416E-17CE-48AE-8F7E-11837C144A20}" destId="{90595923-A6FB-46A4-BECC-87200AA139E3}" srcOrd="1" destOrd="0" presId="urn:microsoft.com/office/officeart/2008/layout/IncreasingCircleProcess"/>
    <dgm:cxn modelId="{F4309486-6E14-4AF5-AA47-5E2FEAE79422}" type="presParOf" srcId="{91AD416E-17CE-48AE-8F7E-11837C144A20}" destId="{8BEF4925-C11E-463D-B00E-9430763D8E1B}" srcOrd="2" destOrd="0" presId="urn:microsoft.com/office/officeart/2008/layout/IncreasingCircleProcess"/>
    <dgm:cxn modelId="{CBBDE7ED-4D69-435C-BE18-FC12D8A03C7A}" type="presParOf" srcId="{8BEF4925-C11E-463D-B00E-9430763D8E1B}" destId="{8A52FB9B-8E4E-437E-A0CC-3B9E4563A305}" srcOrd="0" destOrd="0" presId="urn:microsoft.com/office/officeart/2008/layout/IncreasingCircleProcess"/>
    <dgm:cxn modelId="{183E1F12-5CCB-4112-9BB7-9337E563E2A4}" type="presParOf" srcId="{8BEF4925-C11E-463D-B00E-9430763D8E1B}" destId="{C77C6016-35C2-4A06-AFD7-13F75D9236AC}" srcOrd="1" destOrd="0" presId="urn:microsoft.com/office/officeart/2008/layout/IncreasingCircleProcess"/>
    <dgm:cxn modelId="{DDC4779D-238F-4B6E-A956-AA57FE7DEE29}" type="presParOf" srcId="{8BEF4925-C11E-463D-B00E-9430763D8E1B}" destId="{FD09CE4F-99C4-408B-9F9E-F4AB6D699443}" srcOrd="2" destOrd="0" presId="urn:microsoft.com/office/officeart/2008/layout/IncreasingCircleProcess"/>
    <dgm:cxn modelId="{BDCB9981-E07A-4435-9581-CFCA0ED9EF42}" type="presParOf" srcId="{8BEF4925-C11E-463D-B00E-9430763D8E1B}" destId="{BAA85F10-2D2B-4804-8C6E-FD50C9FE1DEF}" srcOrd="3" destOrd="0" presId="urn:microsoft.com/office/officeart/2008/layout/IncreasingCircleProcess"/>
    <dgm:cxn modelId="{129F1F8D-8E12-4933-985F-9062E66D5360}" type="presParOf" srcId="{91AD416E-17CE-48AE-8F7E-11837C144A20}" destId="{F6436CA9-7491-4FFB-BECB-74190937D9B2}" srcOrd="3" destOrd="0" presId="urn:microsoft.com/office/officeart/2008/layout/IncreasingCircleProcess"/>
    <dgm:cxn modelId="{8B035FEB-19C5-42FB-BE40-026B17E9C383}" type="presParOf" srcId="{91AD416E-17CE-48AE-8F7E-11837C144A20}" destId="{DE313F7C-F88F-476C-81E7-9586F44A6F8E}" srcOrd="4" destOrd="0" presId="urn:microsoft.com/office/officeart/2008/layout/IncreasingCircleProcess"/>
    <dgm:cxn modelId="{99013C4A-85B6-4289-AA41-D6906C05DD90}" type="presParOf" srcId="{DE313F7C-F88F-476C-81E7-9586F44A6F8E}" destId="{4C1BE2CE-EB6A-46D0-9DEB-6D4489358EF1}" srcOrd="0" destOrd="0" presId="urn:microsoft.com/office/officeart/2008/layout/IncreasingCircleProcess"/>
    <dgm:cxn modelId="{DFE90818-616A-4A74-8C0E-CE1609E06417}" type="presParOf" srcId="{DE313F7C-F88F-476C-81E7-9586F44A6F8E}" destId="{0BB072A6-7B29-4944-856C-352AC4E0E071}" srcOrd="1" destOrd="0" presId="urn:microsoft.com/office/officeart/2008/layout/IncreasingCircleProcess"/>
    <dgm:cxn modelId="{6CA99FBB-EF37-4ABE-9C0F-35E2347038EB}" type="presParOf" srcId="{DE313F7C-F88F-476C-81E7-9586F44A6F8E}" destId="{31800DFE-C430-4F2A-8ACC-C10C153EBA3F}" srcOrd="2" destOrd="0" presId="urn:microsoft.com/office/officeart/2008/layout/IncreasingCircleProcess"/>
    <dgm:cxn modelId="{9836D990-F6D4-4803-AF99-F2532167768E}" type="presParOf" srcId="{DE313F7C-F88F-476C-81E7-9586F44A6F8E}" destId="{2E9CA5B9-B49E-424A-AF45-8B41DBDE01E9}"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30E6C5-0102-4019-8D1F-AD30335ADE1E}"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BB651B2C-E488-419E-86AC-8980D500617D}">
      <dgm:prSet phldrT="[Texto]" custT="1"/>
      <dgm:spPr/>
      <dgm:t>
        <a:bodyPr/>
        <a:lstStyle/>
        <a:p>
          <a:endParaRPr lang="es-EC" sz="1800" dirty="0">
            <a:latin typeface="Times New Roman" panose="02020603050405020304" pitchFamily="18" charset="0"/>
            <a:cs typeface="Times New Roman" panose="02020603050405020304" pitchFamily="18" charset="0"/>
          </a:endParaRPr>
        </a:p>
      </dgm:t>
    </dgm:pt>
    <dgm:pt modelId="{FED220AA-D0C5-4920-8A54-DAB333237CDC}" type="parTrans" cxnId="{74FBFD2B-B4E3-46EA-8AB5-02DC24A891AD}">
      <dgm:prSet/>
      <dgm:spPr/>
      <dgm:t>
        <a:bodyPr/>
        <a:lstStyle/>
        <a:p>
          <a:endParaRPr lang="es-EC"/>
        </a:p>
      </dgm:t>
    </dgm:pt>
    <dgm:pt modelId="{D3388731-B4C4-4AB8-B5D5-4EF6584FE2E4}" type="sibTrans" cxnId="{74FBFD2B-B4E3-46EA-8AB5-02DC24A891AD}">
      <dgm:prSet/>
      <dgm:spPr/>
      <dgm:t>
        <a:bodyPr/>
        <a:lstStyle/>
        <a:p>
          <a:endParaRPr lang="es-EC"/>
        </a:p>
      </dgm:t>
    </dgm:pt>
    <dgm:pt modelId="{ED098B05-DEF7-4DF6-A6B9-EC5B30D862EA}">
      <dgm:prSet phldrT="[Texto]" custT="1"/>
      <dgm:spPr/>
      <dgm:t>
        <a:bodyPr/>
        <a:lstStyle/>
        <a:p>
          <a:r>
            <a:rPr lang="es-EC" sz="1800" dirty="0">
              <a:latin typeface="Times New Roman" panose="02020603050405020304" pitchFamily="18" charset="0"/>
              <a:cs typeface="Times New Roman" panose="02020603050405020304" pitchFamily="18" charset="0"/>
            </a:rPr>
            <a:t>Los consumidores consideran que su cultura ambiental se ve determinada por su nivel socioeconómico para una tomar la decisión de compra, además de considerar relevante el lugar de residencia que encierra aspectos como accesibilidad, influencia del sector, publicidad visible, entre otras.</a:t>
          </a:r>
        </a:p>
      </dgm:t>
    </dgm:pt>
    <dgm:pt modelId="{B6C30104-03E9-4F6F-8140-C9B2FDBD67EA}" type="parTrans" cxnId="{606D3657-F138-477F-85EA-FB30A682231D}">
      <dgm:prSet/>
      <dgm:spPr/>
      <dgm:t>
        <a:bodyPr/>
        <a:lstStyle/>
        <a:p>
          <a:endParaRPr lang="es-EC"/>
        </a:p>
      </dgm:t>
    </dgm:pt>
    <dgm:pt modelId="{5A6DDE07-CBF1-47C1-90E0-0032E9881E79}" type="sibTrans" cxnId="{606D3657-F138-477F-85EA-FB30A682231D}">
      <dgm:prSet/>
      <dgm:spPr/>
      <dgm:t>
        <a:bodyPr/>
        <a:lstStyle/>
        <a:p>
          <a:endParaRPr lang="es-EC"/>
        </a:p>
      </dgm:t>
    </dgm:pt>
    <dgm:pt modelId="{4AAAED08-E179-4333-9393-65FAF0B6B61A}">
      <dgm:prSet phldrT="[Texto]" custT="1"/>
      <dgm:spPr/>
      <dgm:t>
        <a:bodyPr/>
        <a:lstStyle/>
        <a:p>
          <a:r>
            <a:rPr lang="es-EC" sz="1800" dirty="0">
              <a:latin typeface="Times New Roman" panose="02020603050405020304" pitchFamily="18" charset="0"/>
              <a:cs typeface="Times New Roman" panose="02020603050405020304" pitchFamily="18" charset="0"/>
            </a:rPr>
            <a:t>Los consumidores considera que debe existir mayor oferta y accesibilidad a vajillas desechables biodegradables para poder aumentar su intención compra, especialmente para hacer frente al aumento por la pandemia.</a:t>
          </a:r>
        </a:p>
      </dgm:t>
    </dgm:pt>
    <dgm:pt modelId="{9DC6A42E-2CFF-4CC5-83C5-C34BE903EEBA}" type="parTrans" cxnId="{F56127D8-0D04-41A9-A690-B10E85DA9911}">
      <dgm:prSet/>
      <dgm:spPr/>
      <dgm:t>
        <a:bodyPr/>
        <a:lstStyle/>
        <a:p>
          <a:endParaRPr lang="es-EC"/>
        </a:p>
      </dgm:t>
    </dgm:pt>
    <dgm:pt modelId="{A74A47C0-41CE-4E90-886E-C98BC57C56F5}" type="sibTrans" cxnId="{F56127D8-0D04-41A9-A690-B10E85DA9911}">
      <dgm:prSet/>
      <dgm:spPr/>
      <dgm:t>
        <a:bodyPr/>
        <a:lstStyle/>
        <a:p>
          <a:endParaRPr lang="es-EC"/>
        </a:p>
      </dgm:t>
    </dgm:pt>
    <dgm:pt modelId="{430CCBB7-31C2-45A0-BE3A-7416274ED986}">
      <dgm:prSet phldrT="[Texto]" custT="1"/>
      <dgm:spPr/>
      <dgm:t>
        <a:bodyPr/>
        <a:lstStyle/>
        <a:p>
          <a:r>
            <a:rPr lang="es-EC" sz="1800" dirty="0">
              <a:latin typeface="Times New Roman" panose="02020603050405020304" pitchFamily="18" charset="0"/>
              <a:cs typeface="Times New Roman" panose="02020603050405020304" pitchFamily="18" charset="0"/>
            </a:rPr>
            <a:t>Los consumidores al comprar vajillas desechables biodegradables sienten satisfacción, debido a que puede aportar a conservar el ambiente, mejorar la calidad de vida de los diferentes animales y por ende de las futuras generaciones.</a:t>
          </a:r>
        </a:p>
      </dgm:t>
    </dgm:pt>
    <dgm:pt modelId="{ED7240DF-8B43-4BFF-A2C8-53F72FA63E72}" type="parTrans" cxnId="{C79664A5-4048-4481-819F-884C95936FAA}">
      <dgm:prSet/>
      <dgm:spPr/>
      <dgm:t>
        <a:bodyPr/>
        <a:lstStyle/>
        <a:p>
          <a:endParaRPr lang="es-EC"/>
        </a:p>
      </dgm:t>
    </dgm:pt>
    <dgm:pt modelId="{A0636681-FBF4-4CFD-857E-2249DD984C57}" type="sibTrans" cxnId="{C79664A5-4048-4481-819F-884C95936FAA}">
      <dgm:prSet/>
      <dgm:spPr/>
      <dgm:t>
        <a:bodyPr/>
        <a:lstStyle/>
        <a:p>
          <a:endParaRPr lang="es-EC"/>
        </a:p>
      </dgm:t>
    </dgm:pt>
    <dgm:pt modelId="{28A02218-B07E-4B4D-8FDE-076F14223322}" type="pres">
      <dgm:prSet presAssocID="{C430E6C5-0102-4019-8D1F-AD30335ADE1E}" presName="Name0" presStyleCnt="0">
        <dgm:presLayoutVars>
          <dgm:chMax/>
          <dgm:chPref/>
          <dgm:dir/>
        </dgm:presLayoutVars>
      </dgm:prSet>
      <dgm:spPr/>
    </dgm:pt>
    <dgm:pt modelId="{DE5CADD4-DEBD-4C10-9A75-C888D5D21703}" type="pres">
      <dgm:prSet presAssocID="{BB651B2C-E488-419E-86AC-8980D500617D}" presName="parenttextcomposite" presStyleCnt="0"/>
      <dgm:spPr/>
    </dgm:pt>
    <dgm:pt modelId="{1C9B2A08-2E5C-4157-B970-2BEC06FC975A}" type="pres">
      <dgm:prSet presAssocID="{BB651B2C-E488-419E-86AC-8980D500617D}" presName="parenttext" presStyleLbl="revTx" presStyleIdx="0" presStyleCnt="4">
        <dgm:presLayoutVars>
          <dgm:chMax/>
          <dgm:chPref val="2"/>
          <dgm:bulletEnabled val="1"/>
        </dgm:presLayoutVars>
      </dgm:prSet>
      <dgm:spPr/>
    </dgm:pt>
    <dgm:pt modelId="{EBC3B26B-4361-46CF-972C-6069DA5909E1}" type="pres">
      <dgm:prSet presAssocID="{BB651B2C-E488-419E-86AC-8980D500617D}" presName="parallelogramComposite" presStyleCnt="0"/>
      <dgm:spPr/>
    </dgm:pt>
    <dgm:pt modelId="{CA9A320C-73F0-435D-9D51-1F6DB9A27C31}" type="pres">
      <dgm:prSet presAssocID="{BB651B2C-E488-419E-86AC-8980D500617D}" presName="parallelogram1" presStyleLbl="alignNode1" presStyleIdx="0" presStyleCnt="28"/>
      <dgm:spPr/>
    </dgm:pt>
    <dgm:pt modelId="{5EC65AE9-016C-4B34-9FFD-FF3ED241E807}" type="pres">
      <dgm:prSet presAssocID="{BB651B2C-E488-419E-86AC-8980D500617D}" presName="parallelogram2" presStyleLbl="alignNode1" presStyleIdx="1" presStyleCnt="28"/>
      <dgm:spPr/>
    </dgm:pt>
    <dgm:pt modelId="{982C5A31-D79E-41F7-9F0A-3A9421C716E6}" type="pres">
      <dgm:prSet presAssocID="{BB651B2C-E488-419E-86AC-8980D500617D}" presName="parallelogram3" presStyleLbl="alignNode1" presStyleIdx="2" presStyleCnt="28"/>
      <dgm:spPr/>
    </dgm:pt>
    <dgm:pt modelId="{D77D85E4-FB50-45A8-96E6-DF5B8C24C9FB}" type="pres">
      <dgm:prSet presAssocID="{BB651B2C-E488-419E-86AC-8980D500617D}" presName="parallelogram4" presStyleLbl="alignNode1" presStyleIdx="3" presStyleCnt="28"/>
      <dgm:spPr/>
    </dgm:pt>
    <dgm:pt modelId="{4F38D4F5-B388-41AC-A890-DA7FF3DB48FF}" type="pres">
      <dgm:prSet presAssocID="{BB651B2C-E488-419E-86AC-8980D500617D}" presName="parallelogram5" presStyleLbl="alignNode1" presStyleIdx="4" presStyleCnt="28"/>
      <dgm:spPr/>
    </dgm:pt>
    <dgm:pt modelId="{7131AAE5-D293-4387-9423-72E3C9131204}" type="pres">
      <dgm:prSet presAssocID="{BB651B2C-E488-419E-86AC-8980D500617D}" presName="parallelogram6" presStyleLbl="alignNode1" presStyleIdx="5" presStyleCnt="28"/>
      <dgm:spPr/>
    </dgm:pt>
    <dgm:pt modelId="{D6B2C0C8-A337-4426-A87E-570FB7594C1F}" type="pres">
      <dgm:prSet presAssocID="{BB651B2C-E488-419E-86AC-8980D500617D}" presName="parallelogram7" presStyleLbl="alignNode1" presStyleIdx="6" presStyleCnt="28"/>
      <dgm:spPr/>
    </dgm:pt>
    <dgm:pt modelId="{C6838DA8-28B8-49C1-A0BB-9D5EC12343A9}" type="pres">
      <dgm:prSet presAssocID="{D3388731-B4C4-4AB8-B5D5-4EF6584FE2E4}" presName="sibTrans" presStyleCnt="0"/>
      <dgm:spPr/>
    </dgm:pt>
    <dgm:pt modelId="{037FE564-9D51-404A-9E88-060E07F019F0}" type="pres">
      <dgm:prSet presAssocID="{ED098B05-DEF7-4DF6-A6B9-EC5B30D862EA}" presName="parenttextcomposite" presStyleCnt="0"/>
      <dgm:spPr/>
    </dgm:pt>
    <dgm:pt modelId="{A85DA81F-861B-4D30-8EEE-7269E40EF9D2}" type="pres">
      <dgm:prSet presAssocID="{ED098B05-DEF7-4DF6-A6B9-EC5B30D862EA}" presName="parenttext" presStyleLbl="revTx" presStyleIdx="1" presStyleCnt="4" custScaleY="70334" custLinFactNeighborX="-632" custLinFactNeighborY="3686">
        <dgm:presLayoutVars>
          <dgm:chMax/>
          <dgm:chPref val="2"/>
          <dgm:bulletEnabled val="1"/>
        </dgm:presLayoutVars>
      </dgm:prSet>
      <dgm:spPr/>
    </dgm:pt>
    <dgm:pt modelId="{2EB10551-3908-4089-9E36-B26AA6CD49CF}" type="pres">
      <dgm:prSet presAssocID="{ED098B05-DEF7-4DF6-A6B9-EC5B30D862EA}" presName="parallelogramComposite" presStyleCnt="0"/>
      <dgm:spPr/>
    </dgm:pt>
    <dgm:pt modelId="{76AE18E0-1231-43E1-B047-C5CB33E189E9}" type="pres">
      <dgm:prSet presAssocID="{ED098B05-DEF7-4DF6-A6B9-EC5B30D862EA}" presName="parallelogram1" presStyleLbl="alignNode1" presStyleIdx="7" presStyleCnt="28"/>
      <dgm:spPr/>
    </dgm:pt>
    <dgm:pt modelId="{A31924C4-7E17-4A23-A7A4-E748C619C8CF}" type="pres">
      <dgm:prSet presAssocID="{ED098B05-DEF7-4DF6-A6B9-EC5B30D862EA}" presName="parallelogram2" presStyleLbl="alignNode1" presStyleIdx="8" presStyleCnt="28"/>
      <dgm:spPr/>
    </dgm:pt>
    <dgm:pt modelId="{80FE77DE-35D9-4CB7-B1F9-401C54F0B6CE}" type="pres">
      <dgm:prSet presAssocID="{ED098B05-DEF7-4DF6-A6B9-EC5B30D862EA}" presName="parallelogram3" presStyleLbl="alignNode1" presStyleIdx="9" presStyleCnt="28"/>
      <dgm:spPr/>
    </dgm:pt>
    <dgm:pt modelId="{BEE836DB-6BF4-466E-BC50-A52F79DBEA96}" type="pres">
      <dgm:prSet presAssocID="{ED098B05-DEF7-4DF6-A6B9-EC5B30D862EA}" presName="parallelogram4" presStyleLbl="alignNode1" presStyleIdx="10" presStyleCnt="28"/>
      <dgm:spPr/>
    </dgm:pt>
    <dgm:pt modelId="{5C1473D2-FA2C-48D1-96B4-FD4AF2EF85AF}" type="pres">
      <dgm:prSet presAssocID="{ED098B05-DEF7-4DF6-A6B9-EC5B30D862EA}" presName="parallelogram5" presStyleLbl="alignNode1" presStyleIdx="11" presStyleCnt="28"/>
      <dgm:spPr/>
    </dgm:pt>
    <dgm:pt modelId="{3268EC38-86D8-4037-B40B-A3CCC4011BF6}" type="pres">
      <dgm:prSet presAssocID="{ED098B05-DEF7-4DF6-A6B9-EC5B30D862EA}" presName="parallelogram6" presStyleLbl="alignNode1" presStyleIdx="12" presStyleCnt="28"/>
      <dgm:spPr/>
    </dgm:pt>
    <dgm:pt modelId="{F78A945D-395A-4728-999A-84E5AF08BB4F}" type="pres">
      <dgm:prSet presAssocID="{ED098B05-DEF7-4DF6-A6B9-EC5B30D862EA}" presName="parallelogram7" presStyleLbl="alignNode1" presStyleIdx="13" presStyleCnt="28"/>
      <dgm:spPr/>
    </dgm:pt>
    <dgm:pt modelId="{3C26E7C5-85D0-4B0C-B720-A88315B34E77}" type="pres">
      <dgm:prSet presAssocID="{5A6DDE07-CBF1-47C1-90E0-0032E9881E79}" presName="sibTrans" presStyleCnt="0"/>
      <dgm:spPr/>
    </dgm:pt>
    <dgm:pt modelId="{1B7ACD2E-8B74-412D-9F8B-6C2D2475EB43}" type="pres">
      <dgm:prSet presAssocID="{4AAAED08-E179-4333-9393-65FAF0B6B61A}" presName="parenttextcomposite" presStyleCnt="0"/>
      <dgm:spPr/>
    </dgm:pt>
    <dgm:pt modelId="{40BAA61D-200F-465D-A776-B9B65D3126AB}" type="pres">
      <dgm:prSet presAssocID="{4AAAED08-E179-4333-9393-65FAF0B6B61A}" presName="parenttext" presStyleLbl="revTx" presStyleIdx="2" presStyleCnt="4" custLinFactNeighborX="-419" custLinFactNeighborY="-10677">
        <dgm:presLayoutVars>
          <dgm:chMax/>
          <dgm:chPref val="2"/>
          <dgm:bulletEnabled val="1"/>
        </dgm:presLayoutVars>
      </dgm:prSet>
      <dgm:spPr/>
    </dgm:pt>
    <dgm:pt modelId="{A7FC0F27-BB0B-41F6-AB7C-AAEDC6B9DD8E}" type="pres">
      <dgm:prSet presAssocID="{4AAAED08-E179-4333-9393-65FAF0B6B61A}" presName="parallelogramComposite" presStyleCnt="0"/>
      <dgm:spPr/>
    </dgm:pt>
    <dgm:pt modelId="{9EB74A2F-DBBF-46C6-B6B2-C62EFCE4FC21}" type="pres">
      <dgm:prSet presAssocID="{4AAAED08-E179-4333-9393-65FAF0B6B61A}" presName="parallelogram1" presStyleLbl="alignNode1" presStyleIdx="14" presStyleCnt="28"/>
      <dgm:spPr/>
    </dgm:pt>
    <dgm:pt modelId="{D6808F5B-0ED6-4AA4-B868-CB7468C81B2E}" type="pres">
      <dgm:prSet presAssocID="{4AAAED08-E179-4333-9393-65FAF0B6B61A}" presName="parallelogram2" presStyleLbl="alignNode1" presStyleIdx="15" presStyleCnt="28" custLinFactNeighborX="5016" custLinFactNeighborY="-10033"/>
      <dgm:spPr/>
    </dgm:pt>
    <dgm:pt modelId="{70932A69-7449-4374-9800-3D907DF5826C}" type="pres">
      <dgm:prSet presAssocID="{4AAAED08-E179-4333-9393-65FAF0B6B61A}" presName="parallelogram3" presStyleLbl="alignNode1" presStyleIdx="16" presStyleCnt="28"/>
      <dgm:spPr/>
    </dgm:pt>
    <dgm:pt modelId="{10EC5E97-51D3-4415-8813-7FA39B8D3F2E}" type="pres">
      <dgm:prSet presAssocID="{4AAAED08-E179-4333-9393-65FAF0B6B61A}" presName="parallelogram4" presStyleLbl="alignNode1" presStyleIdx="17" presStyleCnt="28"/>
      <dgm:spPr/>
    </dgm:pt>
    <dgm:pt modelId="{DBEC0894-A101-4EF9-B7EE-687CEC9F5E80}" type="pres">
      <dgm:prSet presAssocID="{4AAAED08-E179-4333-9393-65FAF0B6B61A}" presName="parallelogram5" presStyleLbl="alignNode1" presStyleIdx="18" presStyleCnt="28"/>
      <dgm:spPr/>
    </dgm:pt>
    <dgm:pt modelId="{7CA305DD-643F-44FB-A059-25E2E0AD6AF9}" type="pres">
      <dgm:prSet presAssocID="{4AAAED08-E179-4333-9393-65FAF0B6B61A}" presName="parallelogram6" presStyleLbl="alignNode1" presStyleIdx="19" presStyleCnt="28"/>
      <dgm:spPr/>
    </dgm:pt>
    <dgm:pt modelId="{1D58F3A9-F7A5-44B6-BD8A-2E54631BDD6F}" type="pres">
      <dgm:prSet presAssocID="{4AAAED08-E179-4333-9393-65FAF0B6B61A}" presName="parallelogram7" presStyleLbl="alignNode1" presStyleIdx="20" presStyleCnt="28"/>
      <dgm:spPr/>
    </dgm:pt>
    <dgm:pt modelId="{C778E5AB-979A-43C4-B370-C3B95CE466A9}" type="pres">
      <dgm:prSet presAssocID="{A74A47C0-41CE-4E90-886E-C98BC57C56F5}" presName="sibTrans" presStyleCnt="0"/>
      <dgm:spPr/>
    </dgm:pt>
    <dgm:pt modelId="{BA36F9F5-E81F-4E89-98A7-33DF307BE988}" type="pres">
      <dgm:prSet presAssocID="{430CCBB7-31C2-45A0-BE3A-7416274ED986}" presName="parenttextcomposite" presStyleCnt="0"/>
      <dgm:spPr/>
    </dgm:pt>
    <dgm:pt modelId="{23329C1C-936F-43C9-872E-17B319E5018F}" type="pres">
      <dgm:prSet presAssocID="{430CCBB7-31C2-45A0-BE3A-7416274ED986}" presName="parenttext" presStyleLbl="revTx" presStyleIdx="3" presStyleCnt="4">
        <dgm:presLayoutVars>
          <dgm:chMax/>
          <dgm:chPref val="2"/>
          <dgm:bulletEnabled val="1"/>
        </dgm:presLayoutVars>
      </dgm:prSet>
      <dgm:spPr/>
    </dgm:pt>
    <dgm:pt modelId="{6DF98905-8932-4C54-902C-C089664C49F3}" type="pres">
      <dgm:prSet presAssocID="{430CCBB7-31C2-45A0-BE3A-7416274ED986}" presName="parallelogramComposite" presStyleCnt="0"/>
      <dgm:spPr/>
    </dgm:pt>
    <dgm:pt modelId="{5551B35E-E0A3-4401-BEB3-2123E81877B9}" type="pres">
      <dgm:prSet presAssocID="{430CCBB7-31C2-45A0-BE3A-7416274ED986}" presName="parallelogram1" presStyleLbl="alignNode1" presStyleIdx="21" presStyleCnt="28"/>
      <dgm:spPr/>
    </dgm:pt>
    <dgm:pt modelId="{7E699F22-8309-4274-B1A4-3C441E458F7E}" type="pres">
      <dgm:prSet presAssocID="{430CCBB7-31C2-45A0-BE3A-7416274ED986}" presName="parallelogram2" presStyleLbl="alignNode1" presStyleIdx="22" presStyleCnt="28"/>
      <dgm:spPr/>
    </dgm:pt>
    <dgm:pt modelId="{3B05D357-5169-4978-9D52-ED5F81D8538B}" type="pres">
      <dgm:prSet presAssocID="{430CCBB7-31C2-45A0-BE3A-7416274ED986}" presName="parallelogram3" presStyleLbl="alignNode1" presStyleIdx="23" presStyleCnt="28"/>
      <dgm:spPr/>
    </dgm:pt>
    <dgm:pt modelId="{C15438B5-190D-498A-B6A0-042994885BF8}" type="pres">
      <dgm:prSet presAssocID="{430CCBB7-31C2-45A0-BE3A-7416274ED986}" presName="parallelogram4" presStyleLbl="alignNode1" presStyleIdx="24" presStyleCnt="28"/>
      <dgm:spPr/>
    </dgm:pt>
    <dgm:pt modelId="{B58929C7-4B10-4F74-AD12-C62DB1DDA3BE}" type="pres">
      <dgm:prSet presAssocID="{430CCBB7-31C2-45A0-BE3A-7416274ED986}" presName="parallelogram5" presStyleLbl="alignNode1" presStyleIdx="25" presStyleCnt="28"/>
      <dgm:spPr/>
    </dgm:pt>
    <dgm:pt modelId="{459A857A-55F9-4079-97BF-FDFACCF8A9C0}" type="pres">
      <dgm:prSet presAssocID="{430CCBB7-31C2-45A0-BE3A-7416274ED986}" presName="parallelogram6" presStyleLbl="alignNode1" presStyleIdx="26" presStyleCnt="28"/>
      <dgm:spPr/>
    </dgm:pt>
    <dgm:pt modelId="{A6159341-AC9E-4329-AD33-3D05DE7D9561}" type="pres">
      <dgm:prSet presAssocID="{430CCBB7-31C2-45A0-BE3A-7416274ED986}" presName="parallelogram7" presStyleLbl="alignNode1" presStyleIdx="27" presStyleCnt="28"/>
      <dgm:spPr/>
    </dgm:pt>
  </dgm:ptLst>
  <dgm:cxnLst>
    <dgm:cxn modelId="{4A7815CD-D360-418C-BB18-805669C74667}" type="presOf" srcId="{BB651B2C-E488-419E-86AC-8980D500617D}" destId="{1C9B2A08-2E5C-4157-B970-2BEC06FC975A}" srcOrd="0" destOrd="0" presId="urn:microsoft.com/office/officeart/2008/layout/VerticalAccentList"/>
    <dgm:cxn modelId="{74FBFD2B-B4E3-46EA-8AB5-02DC24A891AD}" srcId="{C430E6C5-0102-4019-8D1F-AD30335ADE1E}" destId="{BB651B2C-E488-419E-86AC-8980D500617D}" srcOrd="0" destOrd="0" parTransId="{FED220AA-D0C5-4920-8A54-DAB333237CDC}" sibTransId="{D3388731-B4C4-4AB8-B5D5-4EF6584FE2E4}"/>
    <dgm:cxn modelId="{6ADD7B44-431E-4DE6-BF1E-90A8C744B667}" type="presOf" srcId="{430CCBB7-31C2-45A0-BE3A-7416274ED986}" destId="{23329C1C-936F-43C9-872E-17B319E5018F}" srcOrd="0" destOrd="0" presId="urn:microsoft.com/office/officeart/2008/layout/VerticalAccentList"/>
    <dgm:cxn modelId="{29D7F033-0AFD-4702-BDD6-4006AC306507}" type="presOf" srcId="{4AAAED08-E179-4333-9393-65FAF0B6B61A}" destId="{40BAA61D-200F-465D-A776-B9B65D3126AB}" srcOrd="0" destOrd="0" presId="urn:microsoft.com/office/officeart/2008/layout/VerticalAccentList"/>
    <dgm:cxn modelId="{C79664A5-4048-4481-819F-884C95936FAA}" srcId="{C430E6C5-0102-4019-8D1F-AD30335ADE1E}" destId="{430CCBB7-31C2-45A0-BE3A-7416274ED986}" srcOrd="3" destOrd="0" parTransId="{ED7240DF-8B43-4BFF-A2C8-53F72FA63E72}" sibTransId="{A0636681-FBF4-4CFD-857E-2249DD984C57}"/>
    <dgm:cxn modelId="{F06C03EE-0756-4B25-8159-C09B0047A92E}" type="presOf" srcId="{ED098B05-DEF7-4DF6-A6B9-EC5B30D862EA}" destId="{A85DA81F-861B-4D30-8EEE-7269E40EF9D2}" srcOrd="0" destOrd="0" presId="urn:microsoft.com/office/officeart/2008/layout/VerticalAccentList"/>
    <dgm:cxn modelId="{DC1264C6-2822-46BE-92FD-4DF107E1F891}" type="presOf" srcId="{C430E6C5-0102-4019-8D1F-AD30335ADE1E}" destId="{28A02218-B07E-4B4D-8FDE-076F14223322}" srcOrd="0" destOrd="0" presId="urn:microsoft.com/office/officeart/2008/layout/VerticalAccentList"/>
    <dgm:cxn modelId="{F56127D8-0D04-41A9-A690-B10E85DA9911}" srcId="{C430E6C5-0102-4019-8D1F-AD30335ADE1E}" destId="{4AAAED08-E179-4333-9393-65FAF0B6B61A}" srcOrd="2" destOrd="0" parTransId="{9DC6A42E-2CFF-4CC5-83C5-C34BE903EEBA}" sibTransId="{A74A47C0-41CE-4E90-886E-C98BC57C56F5}"/>
    <dgm:cxn modelId="{606D3657-F138-477F-85EA-FB30A682231D}" srcId="{C430E6C5-0102-4019-8D1F-AD30335ADE1E}" destId="{ED098B05-DEF7-4DF6-A6B9-EC5B30D862EA}" srcOrd="1" destOrd="0" parTransId="{B6C30104-03E9-4F6F-8140-C9B2FDBD67EA}" sibTransId="{5A6DDE07-CBF1-47C1-90E0-0032E9881E79}"/>
    <dgm:cxn modelId="{6DB65786-97AE-4E0A-9B8E-33744C2E730F}" type="presParOf" srcId="{28A02218-B07E-4B4D-8FDE-076F14223322}" destId="{DE5CADD4-DEBD-4C10-9A75-C888D5D21703}" srcOrd="0" destOrd="0" presId="urn:microsoft.com/office/officeart/2008/layout/VerticalAccentList"/>
    <dgm:cxn modelId="{70E50D05-5041-45DE-BAAA-880CCAA31C9E}" type="presParOf" srcId="{DE5CADD4-DEBD-4C10-9A75-C888D5D21703}" destId="{1C9B2A08-2E5C-4157-B970-2BEC06FC975A}" srcOrd="0" destOrd="0" presId="urn:microsoft.com/office/officeart/2008/layout/VerticalAccentList"/>
    <dgm:cxn modelId="{672781C7-360E-4ACF-8264-62E8159C6094}" type="presParOf" srcId="{28A02218-B07E-4B4D-8FDE-076F14223322}" destId="{EBC3B26B-4361-46CF-972C-6069DA5909E1}" srcOrd="1" destOrd="0" presId="urn:microsoft.com/office/officeart/2008/layout/VerticalAccentList"/>
    <dgm:cxn modelId="{F4D3B728-DB11-4977-A3E4-19F7CBFEB79B}" type="presParOf" srcId="{EBC3B26B-4361-46CF-972C-6069DA5909E1}" destId="{CA9A320C-73F0-435D-9D51-1F6DB9A27C31}" srcOrd="0" destOrd="0" presId="urn:microsoft.com/office/officeart/2008/layout/VerticalAccentList"/>
    <dgm:cxn modelId="{DD5A6B39-D3E4-436C-8A24-22C940DB734E}" type="presParOf" srcId="{EBC3B26B-4361-46CF-972C-6069DA5909E1}" destId="{5EC65AE9-016C-4B34-9FFD-FF3ED241E807}" srcOrd="1" destOrd="0" presId="urn:microsoft.com/office/officeart/2008/layout/VerticalAccentList"/>
    <dgm:cxn modelId="{B5521C5E-DB31-40F8-B663-579C28D278DD}" type="presParOf" srcId="{EBC3B26B-4361-46CF-972C-6069DA5909E1}" destId="{982C5A31-D79E-41F7-9F0A-3A9421C716E6}" srcOrd="2" destOrd="0" presId="urn:microsoft.com/office/officeart/2008/layout/VerticalAccentList"/>
    <dgm:cxn modelId="{D232A2C5-9EE2-45C2-A713-CC84761AB0CF}" type="presParOf" srcId="{EBC3B26B-4361-46CF-972C-6069DA5909E1}" destId="{D77D85E4-FB50-45A8-96E6-DF5B8C24C9FB}" srcOrd="3" destOrd="0" presId="urn:microsoft.com/office/officeart/2008/layout/VerticalAccentList"/>
    <dgm:cxn modelId="{7BBD5D2E-ABC1-4251-BF8B-5023FAAC7F83}" type="presParOf" srcId="{EBC3B26B-4361-46CF-972C-6069DA5909E1}" destId="{4F38D4F5-B388-41AC-A890-DA7FF3DB48FF}" srcOrd="4" destOrd="0" presId="urn:microsoft.com/office/officeart/2008/layout/VerticalAccentList"/>
    <dgm:cxn modelId="{95059473-6D47-42FB-A657-FAB1619F4349}" type="presParOf" srcId="{EBC3B26B-4361-46CF-972C-6069DA5909E1}" destId="{7131AAE5-D293-4387-9423-72E3C9131204}" srcOrd="5" destOrd="0" presId="urn:microsoft.com/office/officeart/2008/layout/VerticalAccentList"/>
    <dgm:cxn modelId="{DE09D9DF-1B73-49C8-9080-38DD9CEF9A5C}" type="presParOf" srcId="{EBC3B26B-4361-46CF-972C-6069DA5909E1}" destId="{D6B2C0C8-A337-4426-A87E-570FB7594C1F}" srcOrd="6" destOrd="0" presId="urn:microsoft.com/office/officeart/2008/layout/VerticalAccentList"/>
    <dgm:cxn modelId="{6CE76DE7-6211-485F-AB26-6F2824319550}" type="presParOf" srcId="{28A02218-B07E-4B4D-8FDE-076F14223322}" destId="{C6838DA8-28B8-49C1-A0BB-9D5EC12343A9}" srcOrd="2" destOrd="0" presId="urn:microsoft.com/office/officeart/2008/layout/VerticalAccentList"/>
    <dgm:cxn modelId="{48AF5460-CE22-4C55-BCA3-FA01222F4DC0}" type="presParOf" srcId="{28A02218-B07E-4B4D-8FDE-076F14223322}" destId="{037FE564-9D51-404A-9E88-060E07F019F0}" srcOrd="3" destOrd="0" presId="urn:microsoft.com/office/officeart/2008/layout/VerticalAccentList"/>
    <dgm:cxn modelId="{587F7CD2-5A85-4F8D-B034-55067D6F0971}" type="presParOf" srcId="{037FE564-9D51-404A-9E88-060E07F019F0}" destId="{A85DA81F-861B-4D30-8EEE-7269E40EF9D2}" srcOrd="0" destOrd="0" presId="urn:microsoft.com/office/officeart/2008/layout/VerticalAccentList"/>
    <dgm:cxn modelId="{2135C8C1-6BF8-43F6-82EC-A954887FF91D}" type="presParOf" srcId="{28A02218-B07E-4B4D-8FDE-076F14223322}" destId="{2EB10551-3908-4089-9E36-B26AA6CD49CF}" srcOrd="4" destOrd="0" presId="urn:microsoft.com/office/officeart/2008/layout/VerticalAccentList"/>
    <dgm:cxn modelId="{3DFAB248-3ACE-428D-9E8F-5825E7E2E9FC}" type="presParOf" srcId="{2EB10551-3908-4089-9E36-B26AA6CD49CF}" destId="{76AE18E0-1231-43E1-B047-C5CB33E189E9}" srcOrd="0" destOrd="0" presId="urn:microsoft.com/office/officeart/2008/layout/VerticalAccentList"/>
    <dgm:cxn modelId="{8AAF2E78-4079-4829-84B6-E9356AC35F77}" type="presParOf" srcId="{2EB10551-3908-4089-9E36-B26AA6CD49CF}" destId="{A31924C4-7E17-4A23-A7A4-E748C619C8CF}" srcOrd="1" destOrd="0" presId="urn:microsoft.com/office/officeart/2008/layout/VerticalAccentList"/>
    <dgm:cxn modelId="{1DC6D8F0-80BF-4924-B042-1558A940AAAA}" type="presParOf" srcId="{2EB10551-3908-4089-9E36-B26AA6CD49CF}" destId="{80FE77DE-35D9-4CB7-B1F9-401C54F0B6CE}" srcOrd="2" destOrd="0" presId="urn:microsoft.com/office/officeart/2008/layout/VerticalAccentList"/>
    <dgm:cxn modelId="{4624ABF8-94BF-4A40-B0F3-545413307D4D}" type="presParOf" srcId="{2EB10551-3908-4089-9E36-B26AA6CD49CF}" destId="{BEE836DB-6BF4-466E-BC50-A52F79DBEA96}" srcOrd="3" destOrd="0" presId="urn:microsoft.com/office/officeart/2008/layout/VerticalAccentList"/>
    <dgm:cxn modelId="{FA9C706A-F8B7-4F18-A804-8E0BC64DD4BC}" type="presParOf" srcId="{2EB10551-3908-4089-9E36-B26AA6CD49CF}" destId="{5C1473D2-FA2C-48D1-96B4-FD4AF2EF85AF}" srcOrd="4" destOrd="0" presId="urn:microsoft.com/office/officeart/2008/layout/VerticalAccentList"/>
    <dgm:cxn modelId="{A5266668-C6AB-4CE0-9918-16EE3C227D4D}" type="presParOf" srcId="{2EB10551-3908-4089-9E36-B26AA6CD49CF}" destId="{3268EC38-86D8-4037-B40B-A3CCC4011BF6}" srcOrd="5" destOrd="0" presId="urn:microsoft.com/office/officeart/2008/layout/VerticalAccentList"/>
    <dgm:cxn modelId="{006C22A2-FB70-4D95-BD00-0AD4C0A3D2EF}" type="presParOf" srcId="{2EB10551-3908-4089-9E36-B26AA6CD49CF}" destId="{F78A945D-395A-4728-999A-84E5AF08BB4F}" srcOrd="6" destOrd="0" presId="urn:microsoft.com/office/officeart/2008/layout/VerticalAccentList"/>
    <dgm:cxn modelId="{5E7CF1CF-1235-4E77-A422-43FFA9F4C5E5}" type="presParOf" srcId="{28A02218-B07E-4B4D-8FDE-076F14223322}" destId="{3C26E7C5-85D0-4B0C-B720-A88315B34E77}" srcOrd="5" destOrd="0" presId="urn:microsoft.com/office/officeart/2008/layout/VerticalAccentList"/>
    <dgm:cxn modelId="{BA8CA86B-F329-4695-A0B6-8528B6BDA365}" type="presParOf" srcId="{28A02218-B07E-4B4D-8FDE-076F14223322}" destId="{1B7ACD2E-8B74-412D-9F8B-6C2D2475EB43}" srcOrd="6" destOrd="0" presId="urn:microsoft.com/office/officeart/2008/layout/VerticalAccentList"/>
    <dgm:cxn modelId="{809D23B0-1712-4C6A-9492-EFCE366672CD}" type="presParOf" srcId="{1B7ACD2E-8B74-412D-9F8B-6C2D2475EB43}" destId="{40BAA61D-200F-465D-A776-B9B65D3126AB}" srcOrd="0" destOrd="0" presId="urn:microsoft.com/office/officeart/2008/layout/VerticalAccentList"/>
    <dgm:cxn modelId="{08F8C71E-DEFB-4A69-BA84-17D01ECF1E77}" type="presParOf" srcId="{28A02218-B07E-4B4D-8FDE-076F14223322}" destId="{A7FC0F27-BB0B-41F6-AB7C-AAEDC6B9DD8E}" srcOrd="7" destOrd="0" presId="urn:microsoft.com/office/officeart/2008/layout/VerticalAccentList"/>
    <dgm:cxn modelId="{1DC526B8-9596-4731-A8DA-AB9E260988BD}" type="presParOf" srcId="{A7FC0F27-BB0B-41F6-AB7C-AAEDC6B9DD8E}" destId="{9EB74A2F-DBBF-46C6-B6B2-C62EFCE4FC21}" srcOrd="0" destOrd="0" presId="urn:microsoft.com/office/officeart/2008/layout/VerticalAccentList"/>
    <dgm:cxn modelId="{FEE812DD-C75D-4BB7-BE96-3736C8740CA6}" type="presParOf" srcId="{A7FC0F27-BB0B-41F6-AB7C-AAEDC6B9DD8E}" destId="{D6808F5B-0ED6-4AA4-B868-CB7468C81B2E}" srcOrd="1" destOrd="0" presId="urn:microsoft.com/office/officeart/2008/layout/VerticalAccentList"/>
    <dgm:cxn modelId="{5A5B230C-D973-4C0A-B7B9-AD297198D5A7}" type="presParOf" srcId="{A7FC0F27-BB0B-41F6-AB7C-AAEDC6B9DD8E}" destId="{70932A69-7449-4374-9800-3D907DF5826C}" srcOrd="2" destOrd="0" presId="urn:microsoft.com/office/officeart/2008/layout/VerticalAccentList"/>
    <dgm:cxn modelId="{6FF5E140-B377-4526-8B3C-7021BB50B04B}" type="presParOf" srcId="{A7FC0F27-BB0B-41F6-AB7C-AAEDC6B9DD8E}" destId="{10EC5E97-51D3-4415-8813-7FA39B8D3F2E}" srcOrd="3" destOrd="0" presId="urn:microsoft.com/office/officeart/2008/layout/VerticalAccentList"/>
    <dgm:cxn modelId="{9A0BF9A0-264D-4937-9945-40E89C1449AF}" type="presParOf" srcId="{A7FC0F27-BB0B-41F6-AB7C-AAEDC6B9DD8E}" destId="{DBEC0894-A101-4EF9-B7EE-687CEC9F5E80}" srcOrd="4" destOrd="0" presId="urn:microsoft.com/office/officeart/2008/layout/VerticalAccentList"/>
    <dgm:cxn modelId="{2666AE36-2A67-4F11-8AFB-C2C878CCAB6A}" type="presParOf" srcId="{A7FC0F27-BB0B-41F6-AB7C-AAEDC6B9DD8E}" destId="{7CA305DD-643F-44FB-A059-25E2E0AD6AF9}" srcOrd="5" destOrd="0" presId="urn:microsoft.com/office/officeart/2008/layout/VerticalAccentList"/>
    <dgm:cxn modelId="{1C3361DB-6ED2-4F52-AA51-10BDACE6F614}" type="presParOf" srcId="{A7FC0F27-BB0B-41F6-AB7C-AAEDC6B9DD8E}" destId="{1D58F3A9-F7A5-44B6-BD8A-2E54631BDD6F}" srcOrd="6" destOrd="0" presId="urn:microsoft.com/office/officeart/2008/layout/VerticalAccentList"/>
    <dgm:cxn modelId="{C1540636-3BBB-4892-A07F-86B6E3A82596}" type="presParOf" srcId="{28A02218-B07E-4B4D-8FDE-076F14223322}" destId="{C778E5AB-979A-43C4-B370-C3B95CE466A9}" srcOrd="8" destOrd="0" presId="urn:microsoft.com/office/officeart/2008/layout/VerticalAccentList"/>
    <dgm:cxn modelId="{78BBF8D9-BB3F-4EF5-ADCD-F728208CD11B}" type="presParOf" srcId="{28A02218-B07E-4B4D-8FDE-076F14223322}" destId="{BA36F9F5-E81F-4E89-98A7-33DF307BE988}" srcOrd="9" destOrd="0" presId="urn:microsoft.com/office/officeart/2008/layout/VerticalAccentList"/>
    <dgm:cxn modelId="{B07409ED-3A2B-4D0D-806D-A4C64CEFE119}" type="presParOf" srcId="{BA36F9F5-E81F-4E89-98A7-33DF307BE988}" destId="{23329C1C-936F-43C9-872E-17B319E5018F}" srcOrd="0" destOrd="0" presId="urn:microsoft.com/office/officeart/2008/layout/VerticalAccentList"/>
    <dgm:cxn modelId="{A9AEF68F-9579-4803-B672-9C2965DFEE2A}" type="presParOf" srcId="{28A02218-B07E-4B4D-8FDE-076F14223322}" destId="{6DF98905-8932-4C54-902C-C089664C49F3}" srcOrd="10" destOrd="0" presId="urn:microsoft.com/office/officeart/2008/layout/VerticalAccentList"/>
    <dgm:cxn modelId="{A788E42F-1110-4450-9A7D-F2AD8947473D}" type="presParOf" srcId="{6DF98905-8932-4C54-902C-C089664C49F3}" destId="{5551B35E-E0A3-4401-BEB3-2123E81877B9}" srcOrd="0" destOrd="0" presId="urn:microsoft.com/office/officeart/2008/layout/VerticalAccentList"/>
    <dgm:cxn modelId="{6A2A0E28-E880-4032-9496-88DB87C61F45}" type="presParOf" srcId="{6DF98905-8932-4C54-902C-C089664C49F3}" destId="{7E699F22-8309-4274-B1A4-3C441E458F7E}" srcOrd="1" destOrd="0" presId="urn:microsoft.com/office/officeart/2008/layout/VerticalAccentList"/>
    <dgm:cxn modelId="{6F9FEE04-5C7D-4A6F-A648-B5E88A3F6E00}" type="presParOf" srcId="{6DF98905-8932-4C54-902C-C089664C49F3}" destId="{3B05D357-5169-4978-9D52-ED5F81D8538B}" srcOrd="2" destOrd="0" presId="urn:microsoft.com/office/officeart/2008/layout/VerticalAccentList"/>
    <dgm:cxn modelId="{2CC6100D-3A5D-44D9-BC32-9F0EB70E5DDF}" type="presParOf" srcId="{6DF98905-8932-4C54-902C-C089664C49F3}" destId="{C15438B5-190D-498A-B6A0-042994885BF8}" srcOrd="3" destOrd="0" presId="urn:microsoft.com/office/officeart/2008/layout/VerticalAccentList"/>
    <dgm:cxn modelId="{D27EEE69-76F8-4AFE-82E9-C6722E7F605F}" type="presParOf" srcId="{6DF98905-8932-4C54-902C-C089664C49F3}" destId="{B58929C7-4B10-4F74-AD12-C62DB1DDA3BE}" srcOrd="4" destOrd="0" presId="urn:microsoft.com/office/officeart/2008/layout/VerticalAccentList"/>
    <dgm:cxn modelId="{6E2E3358-3DFC-4AFE-8EA1-482785DAC548}" type="presParOf" srcId="{6DF98905-8932-4C54-902C-C089664C49F3}" destId="{459A857A-55F9-4079-97BF-FDFACCF8A9C0}" srcOrd="5" destOrd="0" presId="urn:microsoft.com/office/officeart/2008/layout/VerticalAccentList"/>
    <dgm:cxn modelId="{5B11EB63-CF17-42B1-B5F8-187571D2FD5A}" type="presParOf" srcId="{6DF98905-8932-4C54-902C-C089664C49F3}" destId="{A6159341-AC9E-4329-AD33-3D05DE7D9561}"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30E6C5-0102-4019-8D1F-AD30335ADE1E}"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BB651B2C-E488-419E-86AC-8980D500617D}">
      <dgm:prSet phldrT="[Texto]" custT="1"/>
      <dgm:spPr/>
      <dgm:t>
        <a:bodyPr/>
        <a:lstStyle/>
        <a:p>
          <a:r>
            <a:rPr lang="es-EC" sz="1800" dirty="0">
              <a:latin typeface="Times New Roman" panose="02020603050405020304" pitchFamily="18" charset="0"/>
              <a:cs typeface="Times New Roman" panose="02020603050405020304" pitchFamily="18" charset="0"/>
            </a:rPr>
            <a:t>Los consumidores se informan sobre los diferentes tipos de materiales, forma, condiciones y tiempos de degradación/compostaje al igual que considera que debe existir control para productos que resalten ser biodegradables.</a:t>
          </a:r>
        </a:p>
      </dgm:t>
    </dgm:pt>
    <dgm:pt modelId="{FED220AA-D0C5-4920-8A54-DAB333237CDC}" type="parTrans" cxnId="{74FBFD2B-B4E3-46EA-8AB5-02DC24A891AD}">
      <dgm:prSet/>
      <dgm:spPr/>
      <dgm:t>
        <a:bodyPr/>
        <a:lstStyle/>
        <a:p>
          <a:endParaRPr lang="es-EC"/>
        </a:p>
      </dgm:t>
    </dgm:pt>
    <dgm:pt modelId="{D3388731-B4C4-4AB8-B5D5-4EF6584FE2E4}" type="sibTrans" cxnId="{74FBFD2B-B4E3-46EA-8AB5-02DC24A891AD}">
      <dgm:prSet/>
      <dgm:spPr/>
      <dgm:t>
        <a:bodyPr/>
        <a:lstStyle/>
        <a:p>
          <a:endParaRPr lang="es-EC"/>
        </a:p>
      </dgm:t>
    </dgm:pt>
    <dgm:pt modelId="{ED098B05-DEF7-4DF6-A6B9-EC5B30D862EA}">
      <dgm:prSet phldrT="[Texto]" custT="1"/>
      <dgm:spPr/>
      <dgm:t>
        <a:bodyPr/>
        <a:lstStyle/>
        <a:p>
          <a:endParaRPr lang="es-EC" sz="1800" dirty="0">
            <a:latin typeface="Times New Roman" panose="02020603050405020304" pitchFamily="18" charset="0"/>
            <a:cs typeface="Times New Roman" panose="02020603050405020304" pitchFamily="18" charset="0"/>
          </a:endParaRPr>
        </a:p>
        <a:p>
          <a:r>
            <a:rPr lang="es-EC" sz="1800" dirty="0">
              <a:latin typeface="Times New Roman" panose="02020603050405020304" pitchFamily="18" charset="0"/>
              <a:cs typeface="Times New Roman" panose="02020603050405020304" pitchFamily="18" charset="0"/>
            </a:rPr>
            <a:t>En el estudio de la incidencia de la situación actual por Covid-19 en el valor percibido y la decisión de compra de vajillas desechables biodegradables en los supermercados del Distrito Metropolitano de Quito se comprobó que el sector cuenta con grandes oportunidades de crecimiento ya que la pandemia trajo un gran incremento del uso de desechables.</a:t>
          </a:r>
        </a:p>
      </dgm:t>
    </dgm:pt>
    <dgm:pt modelId="{B6C30104-03E9-4F6F-8140-C9B2FDBD67EA}" type="parTrans" cxnId="{606D3657-F138-477F-85EA-FB30A682231D}">
      <dgm:prSet/>
      <dgm:spPr/>
      <dgm:t>
        <a:bodyPr/>
        <a:lstStyle/>
        <a:p>
          <a:endParaRPr lang="es-EC"/>
        </a:p>
      </dgm:t>
    </dgm:pt>
    <dgm:pt modelId="{5A6DDE07-CBF1-47C1-90E0-0032E9881E79}" type="sibTrans" cxnId="{606D3657-F138-477F-85EA-FB30A682231D}">
      <dgm:prSet/>
      <dgm:spPr/>
      <dgm:t>
        <a:bodyPr/>
        <a:lstStyle/>
        <a:p>
          <a:endParaRPr lang="es-EC"/>
        </a:p>
      </dgm:t>
    </dgm:pt>
    <dgm:pt modelId="{28A02218-B07E-4B4D-8FDE-076F14223322}" type="pres">
      <dgm:prSet presAssocID="{C430E6C5-0102-4019-8D1F-AD30335ADE1E}" presName="Name0" presStyleCnt="0">
        <dgm:presLayoutVars>
          <dgm:chMax/>
          <dgm:chPref/>
          <dgm:dir/>
        </dgm:presLayoutVars>
      </dgm:prSet>
      <dgm:spPr/>
    </dgm:pt>
    <dgm:pt modelId="{DE5CADD4-DEBD-4C10-9A75-C888D5D21703}" type="pres">
      <dgm:prSet presAssocID="{BB651B2C-E488-419E-86AC-8980D500617D}" presName="parenttextcomposite" presStyleCnt="0"/>
      <dgm:spPr/>
    </dgm:pt>
    <dgm:pt modelId="{1C9B2A08-2E5C-4157-B970-2BEC06FC975A}" type="pres">
      <dgm:prSet presAssocID="{BB651B2C-E488-419E-86AC-8980D500617D}" presName="parenttext" presStyleLbl="revTx" presStyleIdx="0" presStyleCnt="2" custScaleY="232320">
        <dgm:presLayoutVars>
          <dgm:chMax/>
          <dgm:chPref val="2"/>
          <dgm:bulletEnabled val="1"/>
        </dgm:presLayoutVars>
      </dgm:prSet>
      <dgm:spPr/>
    </dgm:pt>
    <dgm:pt modelId="{EBC3B26B-4361-46CF-972C-6069DA5909E1}" type="pres">
      <dgm:prSet presAssocID="{BB651B2C-E488-419E-86AC-8980D500617D}" presName="parallelogramComposite" presStyleCnt="0"/>
      <dgm:spPr/>
    </dgm:pt>
    <dgm:pt modelId="{CA9A320C-73F0-435D-9D51-1F6DB9A27C31}" type="pres">
      <dgm:prSet presAssocID="{BB651B2C-E488-419E-86AC-8980D500617D}" presName="parallelogram1" presStyleLbl="alignNode1" presStyleIdx="0" presStyleCnt="14"/>
      <dgm:spPr/>
    </dgm:pt>
    <dgm:pt modelId="{5EC65AE9-016C-4B34-9FFD-FF3ED241E807}" type="pres">
      <dgm:prSet presAssocID="{BB651B2C-E488-419E-86AC-8980D500617D}" presName="parallelogram2" presStyleLbl="alignNode1" presStyleIdx="1" presStyleCnt="14"/>
      <dgm:spPr/>
    </dgm:pt>
    <dgm:pt modelId="{982C5A31-D79E-41F7-9F0A-3A9421C716E6}" type="pres">
      <dgm:prSet presAssocID="{BB651B2C-E488-419E-86AC-8980D500617D}" presName="parallelogram3" presStyleLbl="alignNode1" presStyleIdx="2" presStyleCnt="14"/>
      <dgm:spPr/>
    </dgm:pt>
    <dgm:pt modelId="{D77D85E4-FB50-45A8-96E6-DF5B8C24C9FB}" type="pres">
      <dgm:prSet presAssocID="{BB651B2C-E488-419E-86AC-8980D500617D}" presName="parallelogram4" presStyleLbl="alignNode1" presStyleIdx="3" presStyleCnt="14"/>
      <dgm:spPr/>
    </dgm:pt>
    <dgm:pt modelId="{4F38D4F5-B388-41AC-A890-DA7FF3DB48FF}" type="pres">
      <dgm:prSet presAssocID="{BB651B2C-E488-419E-86AC-8980D500617D}" presName="parallelogram5" presStyleLbl="alignNode1" presStyleIdx="4" presStyleCnt="14"/>
      <dgm:spPr/>
    </dgm:pt>
    <dgm:pt modelId="{7131AAE5-D293-4387-9423-72E3C9131204}" type="pres">
      <dgm:prSet presAssocID="{BB651B2C-E488-419E-86AC-8980D500617D}" presName="parallelogram6" presStyleLbl="alignNode1" presStyleIdx="5" presStyleCnt="14"/>
      <dgm:spPr/>
    </dgm:pt>
    <dgm:pt modelId="{D6B2C0C8-A337-4426-A87E-570FB7594C1F}" type="pres">
      <dgm:prSet presAssocID="{BB651B2C-E488-419E-86AC-8980D500617D}" presName="parallelogram7" presStyleLbl="alignNode1" presStyleIdx="6" presStyleCnt="14"/>
      <dgm:spPr/>
    </dgm:pt>
    <dgm:pt modelId="{C6838DA8-28B8-49C1-A0BB-9D5EC12343A9}" type="pres">
      <dgm:prSet presAssocID="{D3388731-B4C4-4AB8-B5D5-4EF6584FE2E4}" presName="sibTrans" presStyleCnt="0"/>
      <dgm:spPr/>
    </dgm:pt>
    <dgm:pt modelId="{037FE564-9D51-404A-9E88-060E07F019F0}" type="pres">
      <dgm:prSet presAssocID="{ED098B05-DEF7-4DF6-A6B9-EC5B30D862EA}" presName="parenttextcomposite" presStyleCnt="0"/>
      <dgm:spPr/>
    </dgm:pt>
    <dgm:pt modelId="{A85DA81F-861B-4D30-8EEE-7269E40EF9D2}" type="pres">
      <dgm:prSet presAssocID="{ED098B05-DEF7-4DF6-A6B9-EC5B30D862EA}" presName="parenttext" presStyleLbl="revTx" presStyleIdx="1" presStyleCnt="2" custScaleX="99150" custScaleY="93705" custLinFactNeighborX="-632" custLinFactNeighborY="3686">
        <dgm:presLayoutVars>
          <dgm:chMax/>
          <dgm:chPref val="2"/>
          <dgm:bulletEnabled val="1"/>
        </dgm:presLayoutVars>
      </dgm:prSet>
      <dgm:spPr/>
    </dgm:pt>
    <dgm:pt modelId="{2EB10551-3908-4089-9E36-B26AA6CD49CF}" type="pres">
      <dgm:prSet presAssocID="{ED098B05-DEF7-4DF6-A6B9-EC5B30D862EA}" presName="parallelogramComposite" presStyleCnt="0"/>
      <dgm:spPr/>
    </dgm:pt>
    <dgm:pt modelId="{76AE18E0-1231-43E1-B047-C5CB33E189E9}" type="pres">
      <dgm:prSet presAssocID="{ED098B05-DEF7-4DF6-A6B9-EC5B30D862EA}" presName="parallelogram1" presStyleLbl="alignNode1" presStyleIdx="7" presStyleCnt="14"/>
      <dgm:spPr/>
    </dgm:pt>
    <dgm:pt modelId="{A31924C4-7E17-4A23-A7A4-E748C619C8CF}" type="pres">
      <dgm:prSet presAssocID="{ED098B05-DEF7-4DF6-A6B9-EC5B30D862EA}" presName="parallelogram2" presStyleLbl="alignNode1" presStyleIdx="8" presStyleCnt="14"/>
      <dgm:spPr/>
    </dgm:pt>
    <dgm:pt modelId="{80FE77DE-35D9-4CB7-B1F9-401C54F0B6CE}" type="pres">
      <dgm:prSet presAssocID="{ED098B05-DEF7-4DF6-A6B9-EC5B30D862EA}" presName="parallelogram3" presStyleLbl="alignNode1" presStyleIdx="9" presStyleCnt="14"/>
      <dgm:spPr/>
    </dgm:pt>
    <dgm:pt modelId="{BEE836DB-6BF4-466E-BC50-A52F79DBEA96}" type="pres">
      <dgm:prSet presAssocID="{ED098B05-DEF7-4DF6-A6B9-EC5B30D862EA}" presName="parallelogram4" presStyleLbl="alignNode1" presStyleIdx="10" presStyleCnt="14"/>
      <dgm:spPr/>
    </dgm:pt>
    <dgm:pt modelId="{5C1473D2-FA2C-48D1-96B4-FD4AF2EF85AF}" type="pres">
      <dgm:prSet presAssocID="{ED098B05-DEF7-4DF6-A6B9-EC5B30D862EA}" presName="parallelogram5" presStyleLbl="alignNode1" presStyleIdx="11" presStyleCnt="14"/>
      <dgm:spPr/>
    </dgm:pt>
    <dgm:pt modelId="{3268EC38-86D8-4037-B40B-A3CCC4011BF6}" type="pres">
      <dgm:prSet presAssocID="{ED098B05-DEF7-4DF6-A6B9-EC5B30D862EA}" presName="parallelogram6" presStyleLbl="alignNode1" presStyleIdx="12" presStyleCnt="14"/>
      <dgm:spPr/>
    </dgm:pt>
    <dgm:pt modelId="{F78A945D-395A-4728-999A-84E5AF08BB4F}" type="pres">
      <dgm:prSet presAssocID="{ED098B05-DEF7-4DF6-A6B9-EC5B30D862EA}" presName="parallelogram7" presStyleLbl="alignNode1" presStyleIdx="13" presStyleCnt="14"/>
      <dgm:spPr/>
    </dgm:pt>
  </dgm:ptLst>
  <dgm:cxnLst>
    <dgm:cxn modelId="{74FBFD2B-B4E3-46EA-8AB5-02DC24A891AD}" srcId="{C430E6C5-0102-4019-8D1F-AD30335ADE1E}" destId="{BB651B2C-E488-419E-86AC-8980D500617D}" srcOrd="0" destOrd="0" parTransId="{FED220AA-D0C5-4920-8A54-DAB333237CDC}" sibTransId="{D3388731-B4C4-4AB8-B5D5-4EF6584FE2E4}"/>
    <dgm:cxn modelId="{4A7815CD-D360-418C-BB18-805669C74667}" type="presOf" srcId="{BB651B2C-E488-419E-86AC-8980D500617D}" destId="{1C9B2A08-2E5C-4157-B970-2BEC06FC975A}" srcOrd="0" destOrd="0" presId="urn:microsoft.com/office/officeart/2008/layout/VerticalAccentList"/>
    <dgm:cxn modelId="{DC1264C6-2822-46BE-92FD-4DF107E1F891}" type="presOf" srcId="{C430E6C5-0102-4019-8D1F-AD30335ADE1E}" destId="{28A02218-B07E-4B4D-8FDE-076F14223322}" srcOrd="0" destOrd="0" presId="urn:microsoft.com/office/officeart/2008/layout/VerticalAccentList"/>
    <dgm:cxn modelId="{F06C03EE-0756-4B25-8159-C09B0047A92E}" type="presOf" srcId="{ED098B05-DEF7-4DF6-A6B9-EC5B30D862EA}" destId="{A85DA81F-861B-4D30-8EEE-7269E40EF9D2}" srcOrd="0" destOrd="0" presId="urn:microsoft.com/office/officeart/2008/layout/VerticalAccentList"/>
    <dgm:cxn modelId="{606D3657-F138-477F-85EA-FB30A682231D}" srcId="{C430E6C5-0102-4019-8D1F-AD30335ADE1E}" destId="{ED098B05-DEF7-4DF6-A6B9-EC5B30D862EA}" srcOrd="1" destOrd="0" parTransId="{B6C30104-03E9-4F6F-8140-C9B2FDBD67EA}" sibTransId="{5A6DDE07-CBF1-47C1-90E0-0032E9881E79}"/>
    <dgm:cxn modelId="{6DB65786-97AE-4E0A-9B8E-33744C2E730F}" type="presParOf" srcId="{28A02218-B07E-4B4D-8FDE-076F14223322}" destId="{DE5CADD4-DEBD-4C10-9A75-C888D5D21703}" srcOrd="0" destOrd="0" presId="urn:microsoft.com/office/officeart/2008/layout/VerticalAccentList"/>
    <dgm:cxn modelId="{70E50D05-5041-45DE-BAAA-880CCAA31C9E}" type="presParOf" srcId="{DE5CADD4-DEBD-4C10-9A75-C888D5D21703}" destId="{1C9B2A08-2E5C-4157-B970-2BEC06FC975A}" srcOrd="0" destOrd="0" presId="urn:microsoft.com/office/officeart/2008/layout/VerticalAccentList"/>
    <dgm:cxn modelId="{672781C7-360E-4ACF-8264-62E8159C6094}" type="presParOf" srcId="{28A02218-B07E-4B4D-8FDE-076F14223322}" destId="{EBC3B26B-4361-46CF-972C-6069DA5909E1}" srcOrd="1" destOrd="0" presId="urn:microsoft.com/office/officeart/2008/layout/VerticalAccentList"/>
    <dgm:cxn modelId="{F4D3B728-DB11-4977-A3E4-19F7CBFEB79B}" type="presParOf" srcId="{EBC3B26B-4361-46CF-972C-6069DA5909E1}" destId="{CA9A320C-73F0-435D-9D51-1F6DB9A27C31}" srcOrd="0" destOrd="0" presId="urn:microsoft.com/office/officeart/2008/layout/VerticalAccentList"/>
    <dgm:cxn modelId="{DD5A6B39-D3E4-436C-8A24-22C940DB734E}" type="presParOf" srcId="{EBC3B26B-4361-46CF-972C-6069DA5909E1}" destId="{5EC65AE9-016C-4B34-9FFD-FF3ED241E807}" srcOrd="1" destOrd="0" presId="urn:microsoft.com/office/officeart/2008/layout/VerticalAccentList"/>
    <dgm:cxn modelId="{B5521C5E-DB31-40F8-B663-579C28D278DD}" type="presParOf" srcId="{EBC3B26B-4361-46CF-972C-6069DA5909E1}" destId="{982C5A31-D79E-41F7-9F0A-3A9421C716E6}" srcOrd="2" destOrd="0" presId="urn:microsoft.com/office/officeart/2008/layout/VerticalAccentList"/>
    <dgm:cxn modelId="{D232A2C5-9EE2-45C2-A713-CC84761AB0CF}" type="presParOf" srcId="{EBC3B26B-4361-46CF-972C-6069DA5909E1}" destId="{D77D85E4-FB50-45A8-96E6-DF5B8C24C9FB}" srcOrd="3" destOrd="0" presId="urn:microsoft.com/office/officeart/2008/layout/VerticalAccentList"/>
    <dgm:cxn modelId="{7BBD5D2E-ABC1-4251-BF8B-5023FAAC7F83}" type="presParOf" srcId="{EBC3B26B-4361-46CF-972C-6069DA5909E1}" destId="{4F38D4F5-B388-41AC-A890-DA7FF3DB48FF}" srcOrd="4" destOrd="0" presId="urn:microsoft.com/office/officeart/2008/layout/VerticalAccentList"/>
    <dgm:cxn modelId="{95059473-6D47-42FB-A657-FAB1619F4349}" type="presParOf" srcId="{EBC3B26B-4361-46CF-972C-6069DA5909E1}" destId="{7131AAE5-D293-4387-9423-72E3C9131204}" srcOrd="5" destOrd="0" presId="urn:microsoft.com/office/officeart/2008/layout/VerticalAccentList"/>
    <dgm:cxn modelId="{DE09D9DF-1B73-49C8-9080-38DD9CEF9A5C}" type="presParOf" srcId="{EBC3B26B-4361-46CF-972C-6069DA5909E1}" destId="{D6B2C0C8-A337-4426-A87E-570FB7594C1F}" srcOrd="6" destOrd="0" presId="urn:microsoft.com/office/officeart/2008/layout/VerticalAccentList"/>
    <dgm:cxn modelId="{6CE76DE7-6211-485F-AB26-6F2824319550}" type="presParOf" srcId="{28A02218-B07E-4B4D-8FDE-076F14223322}" destId="{C6838DA8-28B8-49C1-A0BB-9D5EC12343A9}" srcOrd="2" destOrd="0" presId="urn:microsoft.com/office/officeart/2008/layout/VerticalAccentList"/>
    <dgm:cxn modelId="{48AF5460-CE22-4C55-BCA3-FA01222F4DC0}" type="presParOf" srcId="{28A02218-B07E-4B4D-8FDE-076F14223322}" destId="{037FE564-9D51-404A-9E88-060E07F019F0}" srcOrd="3" destOrd="0" presId="urn:microsoft.com/office/officeart/2008/layout/VerticalAccentList"/>
    <dgm:cxn modelId="{587F7CD2-5A85-4F8D-B034-55067D6F0971}" type="presParOf" srcId="{037FE564-9D51-404A-9E88-060E07F019F0}" destId="{A85DA81F-861B-4D30-8EEE-7269E40EF9D2}" srcOrd="0" destOrd="0" presId="urn:microsoft.com/office/officeart/2008/layout/VerticalAccentList"/>
    <dgm:cxn modelId="{2135C8C1-6BF8-43F6-82EC-A954887FF91D}" type="presParOf" srcId="{28A02218-B07E-4B4D-8FDE-076F14223322}" destId="{2EB10551-3908-4089-9E36-B26AA6CD49CF}" srcOrd="4" destOrd="0" presId="urn:microsoft.com/office/officeart/2008/layout/VerticalAccentList"/>
    <dgm:cxn modelId="{3DFAB248-3ACE-428D-9E8F-5825E7E2E9FC}" type="presParOf" srcId="{2EB10551-3908-4089-9E36-B26AA6CD49CF}" destId="{76AE18E0-1231-43E1-B047-C5CB33E189E9}" srcOrd="0" destOrd="0" presId="urn:microsoft.com/office/officeart/2008/layout/VerticalAccentList"/>
    <dgm:cxn modelId="{8AAF2E78-4079-4829-84B6-E9356AC35F77}" type="presParOf" srcId="{2EB10551-3908-4089-9E36-B26AA6CD49CF}" destId="{A31924C4-7E17-4A23-A7A4-E748C619C8CF}" srcOrd="1" destOrd="0" presId="urn:microsoft.com/office/officeart/2008/layout/VerticalAccentList"/>
    <dgm:cxn modelId="{1DC6D8F0-80BF-4924-B042-1558A940AAAA}" type="presParOf" srcId="{2EB10551-3908-4089-9E36-B26AA6CD49CF}" destId="{80FE77DE-35D9-4CB7-B1F9-401C54F0B6CE}" srcOrd="2" destOrd="0" presId="urn:microsoft.com/office/officeart/2008/layout/VerticalAccentList"/>
    <dgm:cxn modelId="{4624ABF8-94BF-4A40-B0F3-545413307D4D}" type="presParOf" srcId="{2EB10551-3908-4089-9E36-B26AA6CD49CF}" destId="{BEE836DB-6BF4-466E-BC50-A52F79DBEA96}" srcOrd="3" destOrd="0" presId="urn:microsoft.com/office/officeart/2008/layout/VerticalAccentList"/>
    <dgm:cxn modelId="{FA9C706A-F8B7-4F18-A804-8E0BC64DD4BC}" type="presParOf" srcId="{2EB10551-3908-4089-9E36-B26AA6CD49CF}" destId="{5C1473D2-FA2C-48D1-96B4-FD4AF2EF85AF}" srcOrd="4" destOrd="0" presId="urn:microsoft.com/office/officeart/2008/layout/VerticalAccentList"/>
    <dgm:cxn modelId="{A5266668-C6AB-4CE0-9918-16EE3C227D4D}" type="presParOf" srcId="{2EB10551-3908-4089-9E36-B26AA6CD49CF}" destId="{3268EC38-86D8-4037-B40B-A3CCC4011BF6}" srcOrd="5" destOrd="0" presId="urn:microsoft.com/office/officeart/2008/layout/VerticalAccentList"/>
    <dgm:cxn modelId="{006C22A2-FB70-4D95-BD00-0AD4C0A3D2EF}" type="presParOf" srcId="{2EB10551-3908-4089-9E36-B26AA6CD49CF}" destId="{F78A945D-395A-4728-999A-84E5AF08BB4F}"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776B2-C15E-4F35-BB5C-7CE9F5468ECA}">
      <dsp:nvSpPr>
        <dsp:cNvPr id="0" name=""/>
        <dsp:cNvSpPr/>
      </dsp:nvSpPr>
      <dsp:spPr>
        <a:xfrm>
          <a:off x="0" y="0"/>
          <a:ext cx="7542726" cy="0"/>
        </a:xfrm>
        <a:prstGeom prst="lin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w="6350" cap="flat" cmpd="sng" algn="ctr">
          <a:solidFill>
            <a:schemeClr val="accent6">
              <a:shade val="5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C6D4B85-2459-4823-95A8-86584AC9C7C1}">
      <dsp:nvSpPr>
        <dsp:cNvPr id="0" name=""/>
        <dsp:cNvSpPr/>
      </dsp:nvSpPr>
      <dsp:spPr>
        <a:xfrm>
          <a:off x="0" y="0"/>
          <a:ext cx="1508545" cy="5120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b="1" kern="1200">
              <a:latin typeface="Times New Roman" panose="02020603050405020304" pitchFamily="18" charset="0"/>
              <a:cs typeface="Times New Roman" panose="02020603050405020304" pitchFamily="18" charset="0"/>
            </a:rPr>
            <a:t>Específicos</a:t>
          </a:r>
          <a:endParaRPr lang="es-EC" sz="2000" b="1" kern="1200" dirty="0">
            <a:latin typeface="Times New Roman" panose="02020603050405020304" pitchFamily="18" charset="0"/>
            <a:cs typeface="Times New Roman" panose="02020603050405020304" pitchFamily="18" charset="0"/>
          </a:endParaRPr>
        </a:p>
      </dsp:txBody>
      <dsp:txXfrm>
        <a:off x="0" y="0"/>
        <a:ext cx="1508545" cy="5120793"/>
      </dsp:txXfrm>
    </dsp:sp>
    <dsp:sp modelId="{EFA0EB8C-8AD6-4DE8-9667-B36EAC8ACFC0}">
      <dsp:nvSpPr>
        <dsp:cNvPr id="0" name=""/>
        <dsp:cNvSpPr/>
      </dsp:nvSpPr>
      <dsp:spPr>
        <a:xfrm>
          <a:off x="1621686" y="80012"/>
          <a:ext cx="5921039" cy="1600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effectLst/>
              <a:latin typeface="Times New Roman" panose="02020603050405020304" pitchFamily="18" charset="0"/>
              <a:ea typeface="Times New Roman" panose="02020603050405020304" pitchFamily="18" charset="0"/>
            </a:rPr>
            <a:t>Fundamentar teóricamente las variables valor percibido y decisión de compra, así como determinar sus respectivas dimensiones.</a:t>
          </a:r>
          <a:endParaRPr lang="es-EC" sz="2000" kern="1200" dirty="0">
            <a:latin typeface="Times New Roman" panose="02020603050405020304" pitchFamily="18" charset="0"/>
            <a:cs typeface="Times New Roman" panose="02020603050405020304" pitchFamily="18" charset="0"/>
          </a:endParaRPr>
        </a:p>
      </dsp:txBody>
      <dsp:txXfrm>
        <a:off x="1621686" y="80012"/>
        <a:ext cx="5921039" cy="1600247"/>
      </dsp:txXfrm>
    </dsp:sp>
    <dsp:sp modelId="{58B469E2-75CB-45EE-8282-DC1E8A1F1435}">
      <dsp:nvSpPr>
        <dsp:cNvPr id="0" name=""/>
        <dsp:cNvSpPr/>
      </dsp:nvSpPr>
      <dsp:spPr>
        <a:xfrm>
          <a:off x="1508545" y="1680260"/>
          <a:ext cx="60341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1083F50E-E0DD-4E7B-9061-3B9A06BDBFCB}">
      <dsp:nvSpPr>
        <dsp:cNvPr id="0" name=""/>
        <dsp:cNvSpPr/>
      </dsp:nvSpPr>
      <dsp:spPr>
        <a:xfrm>
          <a:off x="1621686" y="1760272"/>
          <a:ext cx="5921039" cy="1600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effectLst/>
              <a:latin typeface="Times New Roman" panose="02020603050405020304" pitchFamily="18" charset="0"/>
              <a:ea typeface="Times New Roman" panose="02020603050405020304" pitchFamily="18" charset="0"/>
            </a:rPr>
            <a:t>Establecer un marco metodológico que sirva como una guía práctica para estudiar el objeto de estudio.</a:t>
          </a:r>
          <a:endParaRPr lang="es-EC" sz="2000" kern="1200" dirty="0">
            <a:latin typeface="Times New Roman" panose="02020603050405020304" pitchFamily="18" charset="0"/>
            <a:cs typeface="Times New Roman" panose="02020603050405020304" pitchFamily="18" charset="0"/>
          </a:endParaRPr>
        </a:p>
      </dsp:txBody>
      <dsp:txXfrm>
        <a:off x="1621686" y="1760272"/>
        <a:ext cx="5921039" cy="1600247"/>
      </dsp:txXfrm>
    </dsp:sp>
    <dsp:sp modelId="{9A7B4C0D-57B9-4A12-8539-3C4AA6520B4C}">
      <dsp:nvSpPr>
        <dsp:cNvPr id="0" name=""/>
        <dsp:cNvSpPr/>
      </dsp:nvSpPr>
      <dsp:spPr>
        <a:xfrm>
          <a:off x="1508545" y="3360520"/>
          <a:ext cx="60341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81731F7B-369E-4D50-B4A5-A8890C4A1918}">
      <dsp:nvSpPr>
        <dsp:cNvPr id="0" name=""/>
        <dsp:cNvSpPr/>
      </dsp:nvSpPr>
      <dsp:spPr>
        <a:xfrm>
          <a:off x="1621686" y="3440532"/>
          <a:ext cx="5921039" cy="1600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effectLst/>
              <a:latin typeface="Times New Roman" panose="02020603050405020304" pitchFamily="18" charset="0"/>
              <a:ea typeface="Times New Roman" panose="02020603050405020304" pitchFamily="18" charset="0"/>
            </a:rPr>
            <a:t>Probar estadísticamente la incidencia del valor percibido en la decisión de compra del consumidor de vajillas desechables biodegradables del DMQ.</a:t>
          </a:r>
          <a:endParaRPr lang="es-EC" sz="2000" kern="1200" dirty="0">
            <a:latin typeface="Times New Roman" panose="02020603050405020304" pitchFamily="18" charset="0"/>
            <a:cs typeface="Times New Roman" panose="02020603050405020304" pitchFamily="18" charset="0"/>
          </a:endParaRPr>
        </a:p>
      </dsp:txBody>
      <dsp:txXfrm>
        <a:off x="1621686" y="3440532"/>
        <a:ext cx="5921039" cy="1600247"/>
      </dsp:txXfrm>
    </dsp:sp>
    <dsp:sp modelId="{7D026324-0013-45EF-9CD2-51082C7B5E73}">
      <dsp:nvSpPr>
        <dsp:cNvPr id="0" name=""/>
        <dsp:cNvSpPr/>
      </dsp:nvSpPr>
      <dsp:spPr>
        <a:xfrm>
          <a:off x="1508545" y="5040780"/>
          <a:ext cx="60341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87EE5-0790-474B-AAEA-1F0C2843EE5C}">
      <dsp:nvSpPr>
        <dsp:cNvPr id="0" name=""/>
        <dsp:cNvSpPr/>
      </dsp:nvSpPr>
      <dsp:spPr>
        <a:xfrm>
          <a:off x="0" y="0"/>
          <a:ext cx="4656956" cy="0"/>
        </a:xfrm>
        <a:prstGeom prst="line">
          <a:avLst/>
        </a:prstGeom>
        <a:solidFill>
          <a:schemeClr val="accent6">
            <a:shade val="8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AEBAECF2-5687-4E5C-8D97-F7C7B61D334C}">
      <dsp:nvSpPr>
        <dsp:cNvPr id="0" name=""/>
        <dsp:cNvSpPr/>
      </dsp:nvSpPr>
      <dsp:spPr>
        <a:xfrm>
          <a:off x="0" y="0"/>
          <a:ext cx="1305603" cy="495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C" sz="2300" b="1" kern="1200" dirty="0">
              <a:latin typeface="Times New Roman" panose="02020603050405020304" pitchFamily="18" charset="0"/>
              <a:cs typeface="Times New Roman" panose="02020603050405020304" pitchFamily="18" charset="0"/>
            </a:rPr>
            <a:t>General</a:t>
          </a:r>
        </a:p>
      </dsp:txBody>
      <dsp:txXfrm>
        <a:off x="0" y="0"/>
        <a:ext cx="1305603" cy="4955054"/>
      </dsp:txXfrm>
    </dsp:sp>
    <dsp:sp modelId="{98F3DA4A-AB8A-4A04-8FD6-D143B7A6D80F}">
      <dsp:nvSpPr>
        <dsp:cNvPr id="0" name=""/>
        <dsp:cNvSpPr/>
      </dsp:nvSpPr>
      <dsp:spPr>
        <a:xfrm>
          <a:off x="1368363" y="205896"/>
          <a:ext cx="3284427" cy="4538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EC" sz="2300" kern="1200" dirty="0">
              <a:latin typeface="Times New Roman" panose="02020603050405020304" pitchFamily="18" charset="0"/>
              <a:cs typeface="Times New Roman" panose="02020603050405020304" pitchFamily="18" charset="0"/>
            </a:rPr>
            <a:t>Analizar la incidencia del valor percibido en la decisión de compra de vajillas desechables biodegradables mediante un estudio cualitativo en las cadenas de supermercados del Distrito Metropolitano de Quito para obtener un panorama claro sobre las motivaciones que tienen los consumidores previo a la compra. </a:t>
          </a:r>
        </a:p>
      </dsp:txBody>
      <dsp:txXfrm>
        <a:off x="1368363" y="205896"/>
        <a:ext cx="3284427" cy="4538567"/>
      </dsp:txXfrm>
    </dsp:sp>
    <dsp:sp modelId="{D7C2D1D0-2CCF-4726-9202-0095021B9266}">
      <dsp:nvSpPr>
        <dsp:cNvPr id="0" name=""/>
        <dsp:cNvSpPr/>
      </dsp:nvSpPr>
      <dsp:spPr>
        <a:xfrm>
          <a:off x="1305603" y="4744463"/>
          <a:ext cx="334718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D1A4-CBAD-45A5-A51E-B7BCF909AEF0}">
      <dsp:nvSpPr>
        <dsp:cNvPr id="0" name=""/>
        <dsp:cNvSpPr/>
      </dsp:nvSpPr>
      <dsp:spPr>
        <a:xfrm>
          <a:off x="5581335" y="2294275"/>
          <a:ext cx="190497" cy="1028707"/>
        </a:xfrm>
        <a:custGeom>
          <a:avLst/>
          <a:gdLst/>
          <a:ahLst/>
          <a:cxnLst/>
          <a:rect l="0" t="0" r="0" b="0"/>
          <a:pathLst>
            <a:path>
              <a:moveTo>
                <a:pt x="190497" y="0"/>
              </a:moveTo>
              <a:lnTo>
                <a:pt x="190497" y="1028707"/>
              </a:lnTo>
              <a:lnTo>
                <a:pt x="0" y="10287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0D6E3B-521A-4507-8BB6-EC2E5B6C2764}">
      <dsp:nvSpPr>
        <dsp:cNvPr id="0" name=""/>
        <dsp:cNvSpPr/>
      </dsp:nvSpPr>
      <dsp:spPr>
        <a:xfrm>
          <a:off x="5771833" y="2294275"/>
          <a:ext cx="4858478" cy="2057414"/>
        </a:xfrm>
        <a:custGeom>
          <a:avLst/>
          <a:gdLst/>
          <a:ahLst/>
          <a:cxnLst/>
          <a:rect l="0" t="0" r="0" b="0"/>
          <a:pathLst>
            <a:path>
              <a:moveTo>
                <a:pt x="0" y="0"/>
              </a:moveTo>
              <a:lnTo>
                <a:pt x="0" y="1866916"/>
              </a:lnTo>
              <a:lnTo>
                <a:pt x="4858478" y="1866916"/>
              </a:lnTo>
              <a:lnTo>
                <a:pt x="4858478" y="20574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4BC9C5-6D63-4588-A439-834C16F3E32F}">
      <dsp:nvSpPr>
        <dsp:cNvPr id="0" name=""/>
        <dsp:cNvSpPr/>
      </dsp:nvSpPr>
      <dsp:spPr>
        <a:xfrm>
          <a:off x="5771833" y="2294275"/>
          <a:ext cx="2663216" cy="2057414"/>
        </a:xfrm>
        <a:custGeom>
          <a:avLst/>
          <a:gdLst/>
          <a:ahLst/>
          <a:cxnLst/>
          <a:rect l="0" t="0" r="0" b="0"/>
          <a:pathLst>
            <a:path>
              <a:moveTo>
                <a:pt x="0" y="0"/>
              </a:moveTo>
              <a:lnTo>
                <a:pt x="0" y="1866916"/>
              </a:lnTo>
              <a:lnTo>
                <a:pt x="2663216" y="1866916"/>
              </a:lnTo>
              <a:lnTo>
                <a:pt x="2663216" y="20574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ACAC78-0F21-4DF0-8581-B8FAB0172887}">
      <dsp:nvSpPr>
        <dsp:cNvPr id="0" name=""/>
        <dsp:cNvSpPr/>
      </dsp:nvSpPr>
      <dsp:spPr>
        <a:xfrm>
          <a:off x="5771833" y="2294275"/>
          <a:ext cx="177562" cy="2057414"/>
        </a:xfrm>
        <a:custGeom>
          <a:avLst/>
          <a:gdLst/>
          <a:ahLst/>
          <a:cxnLst/>
          <a:rect l="0" t="0" r="0" b="0"/>
          <a:pathLst>
            <a:path>
              <a:moveTo>
                <a:pt x="0" y="0"/>
              </a:moveTo>
              <a:lnTo>
                <a:pt x="0" y="1866916"/>
              </a:lnTo>
              <a:lnTo>
                <a:pt x="177562" y="1866916"/>
              </a:lnTo>
              <a:lnTo>
                <a:pt x="177562" y="20574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241414-BC19-41B7-B29B-B427EE5FEB12}">
      <dsp:nvSpPr>
        <dsp:cNvPr id="0" name=""/>
        <dsp:cNvSpPr/>
      </dsp:nvSpPr>
      <dsp:spPr>
        <a:xfrm>
          <a:off x="3463741" y="2294275"/>
          <a:ext cx="2308091" cy="2057414"/>
        </a:xfrm>
        <a:custGeom>
          <a:avLst/>
          <a:gdLst/>
          <a:ahLst/>
          <a:cxnLst/>
          <a:rect l="0" t="0" r="0" b="0"/>
          <a:pathLst>
            <a:path>
              <a:moveTo>
                <a:pt x="2308091" y="0"/>
              </a:moveTo>
              <a:lnTo>
                <a:pt x="2308091" y="1866916"/>
              </a:lnTo>
              <a:lnTo>
                <a:pt x="0" y="1866916"/>
              </a:lnTo>
              <a:lnTo>
                <a:pt x="0" y="20574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4B4214-13A1-4105-A5F7-A0E8A1CD804D}">
      <dsp:nvSpPr>
        <dsp:cNvPr id="0" name=""/>
        <dsp:cNvSpPr/>
      </dsp:nvSpPr>
      <dsp:spPr>
        <a:xfrm>
          <a:off x="1084695" y="2294275"/>
          <a:ext cx="4687137" cy="1981215"/>
        </a:xfrm>
        <a:custGeom>
          <a:avLst/>
          <a:gdLst/>
          <a:ahLst/>
          <a:cxnLst/>
          <a:rect l="0" t="0" r="0" b="0"/>
          <a:pathLst>
            <a:path>
              <a:moveTo>
                <a:pt x="4687137" y="0"/>
              </a:moveTo>
              <a:lnTo>
                <a:pt x="4687137" y="1790717"/>
              </a:lnTo>
              <a:lnTo>
                <a:pt x="0" y="1790717"/>
              </a:lnTo>
              <a:lnTo>
                <a:pt x="0" y="19812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CC8DAB-2C67-46AD-AFEB-7087EFC4B9EA}">
      <dsp:nvSpPr>
        <dsp:cNvPr id="0" name=""/>
        <dsp:cNvSpPr/>
      </dsp:nvSpPr>
      <dsp:spPr>
        <a:xfrm>
          <a:off x="4676932" y="1387142"/>
          <a:ext cx="2189801" cy="907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Valor percibido </a:t>
          </a:r>
        </a:p>
      </dsp:txBody>
      <dsp:txXfrm>
        <a:off x="4676932" y="1387142"/>
        <a:ext cx="2189801" cy="907133"/>
      </dsp:txXfrm>
    </dsp:sp>
    <dsp:sp modelId="{42D0D980-CF83-4A43-A749-D92BDF36C5CC}">
      <dsp:nvSpPr>
        <dsp:cNvPr id="0" name=""/>
        <dsp:cNvSpPr/>
      </dsp:nvSpPr>
      <dsp:spPr>
        <a:xfrm>
          <a:off x="0" y="4275490"/>
          <a:ext cx="2169390" cy="907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Valor funcional 	</a:t>
          </a:r>
        </a:p>
      </dsp:txBody>
      <dsp:txXfrm>
        <a:off x="0" y="4275490"/>
        <a:ext cx="2169390" cy="907133"/>
      </dsp:txXfrm>
    </dsp:sp>
    <dsp:sp modelId="{A7AAB364-4134-4F8A-90D8-14A81E19A15C}">
      <dsp:nvSpPr>
        <dsp:cNvPr id="0" name=""/>
        <dsp:cNvSpPr/>
      </dsp:nvSpPr>
      <dsp:spPr>
        <a:xfrm>
          <a:off x="2556608" y="4351689"/>
          <a:ext cx="1814266" cy="907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Valor social </a:t>
          </a:r>
        </a:p>
      </dsp:txBody>
      <dsp:txXfrm>
        <a:off x="2556608" y="4351689"/>
        <a:ext cx="1814266" cy="907133"/>
      </dsp:txXfrm>
    </dsp:sp>
    <dsp:sp modelId="{3B119E9B-C679-4FA9-87BA-4445CAC5A9BC}">
      <dsp:nvSpPr>
        <dsp:cNvPr id="0" name=""/>
        <dsp:cNvSpPr/>
      </dsp:nvSpPr>
      <dsp:spPr>
        <a:xfrm>
          <a:off x="4751870" y="4351689"/>
          <a:ext cx="2395049" cy="907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Valor condicional</a:t>
          </a:r>
        </a:p>
      </dsp:txBody>
      <dsp:txXfrm>
        <a:off x="4751870" y="4351689"/>
        <a:ext cx="2395049" cy="907133"/>
      </dsp:txXfrm>
    </dsp:sp>
    <dsp:sp modelId="{E2D742B0-6C1B-44E9-B07F-E7D45D2E95F2}">
      <dsp:nvSpPr>
        <dsp:cNvPr id="0" name=""/>
        <dsp:cNvSpPr/>
      </dsp:nvSpPr>
      <dsp:spPr>
        <a:xfrm>
          <a:off x="7527915" y="4351689"/>
          <a:ext cx="1814266" cy="907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Valor emocional</a:t>
          </a:r>
        </a:p>
      </dsp:txBody>
      <dsp:txXfrm>
        <a:off x="7527915" y="4351689"/>
        <a:ext cx="1814266" cy="907133"/>
      </dsp:txXfrm>
    </dsp:sp>
    <dsp:sp modelId="{53653737-F9BA-4FA9-A7E7-0FCCE0E4B041}">
      <dsp:nvSpPr>
        <dsp:cNvPr id="0" name=""/>
        <dsp:cNvSpPr/>
      </dsp:nvSpPr>
      <dsp:spPr>
        <a:xfrm>
          <a:off x="9723178" y="4351689"/>
          <a:ext cx="1814266" cy="90713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Valor ambiental </a:t>
          </a:r>
        </a:p>
      </dsp:txBody>
      <dsp:txXfrm>
        <a:off x="9723178" y="4351689"/>
        <a:ext cx="1814266" cy="907133"/>
      </dsp:txXfrm>
    </dsp:sp>
    <dsp:sp modelId="{C7738647-A1E1-4750-9906-06FD091D6A03}">
      <dsp:nvSpPr>
        <dsp:cNvPr id="0" name=""/>
        <dsp:cNvSpPr/>
      </dsp:nvSpPr>
      <dsp:spPr>
        <a:xfrm>
          <a:off x="1723261" y="2675271"/>
          <a:ext cx="3858073" cy="129542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Evaluación global de la utilidad de un producto (Zeithaml, 1988) </a:t>
          </a:r>
        </a:p>
      </dsp:txBody>
      <dsp:txXfrm>
        <a:off x="1723261" y="2675271"/>
        <a:ext cx="3858073" cy="1295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4CAE7-0A64-4877-9657-9712F57344D8}">
      <dsp:nvSpPr>
        <dsp:cNvPr id="0" name=""/>
        <dsp:cNvSpPr/>
      </dsp:nvSpPr>
      <dsp:spPr>
        <a:xfrm>
          <a:off x="2127" y="1682467"/>
          <a:ext cx="3129053" cy="1564526"/>
        </a:xfrm>
        <a:prstGeom prst="roundRect">
          <a:avLst>
            <a:gd name="adj" fmla="val 10000"/>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C" sz="3200" kern="1200" dirty="0">
              <a:latin typeface="Times New Roman" panose="02020603050405020304" pitchFamily="18" charset="0"/>
              <a:cs typeface="Times New Roman" panose="02020603050405020304" pitchFamily="18" charset="0"/>
            </a:rPr>
            <a:t>Decisión de compra</a:t>
          </a:r>
        </a:p>
      </dsp:txBody>
      <dsp:txXfrm>
        <a:off x="47950" y="1728290"/>
        <a:ext cx="3037407" cy="1472880"/>
      </dsp:txXfrm>
    </dsp:sp>
    <dsp:sp modelId="{D8228ABE-CCE3-4425-A622-E7EDBC1552C2}">
      <dsp:nvSpPr>
        <dsp:cNvPr id="0" name=""/>
        <dsp:cNvSpPr/>
      </dsp:nvSpPr>
      <dsp:spPr>
        <a:xfrm rot="19457599">
          <a:off x="2986303" y="1986365"/>
          <a:ext cx="1541376" cy="57128"/>
        </a:xfrm>
        <a:custGeom>
          <a:avLst/>
          <a:gdLst/>
          <a:ahLst/>
          <a:cxnLst/>
          <a:rect l="0" t="0" r="0" b="0"/>
          <a:pathLst>
            <a:path>
              <a:moveTo>
                <a:pt x="0" y="28564"/>
              </a:moveTo>
              <a:lnTo>
                <a:pt x="1541376" y="28564"/>
              </a:lnTo>
            </a:path>
          </a:pathLst>
        </a:custGeom>
        <a:noFill/>
        <a:ln w="12700" cap="flat" cmpd="sng" algn="ctr">
          <a:solidFill>
            <a:schemeClr val="accent3">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EC" sz="3200" kern="1200">
            <a:latin typeface="Times New Roman" panose="02020603050405020304" pitchFamily="18" charset="0"/>
            <a:cs typeface="Times New Roman" panose="02020603050405020304" pitchFamily="18" charset="0"/>
          </a:endParaRPr>
        </a:p>
      </dsp:txBody>
      <dsp:txXfrm>
        <a:off x="3718457" y="1976395"/>
        <a:ext cx="77068" cy="77068"/>
      </dsp:txXfrm>
    </dsp:sp>
    <dsp:sp modelId="{068BB6A8-EB60-484B-94B4-941D735CAEC5}">
      <dsp:nvSpPr>
        <dsp:cNvPr id="0" name=""/>
        <dsp:cNvSpPr/>
      </dsp:nvSpPr>
      <dsp:spPr>
        <a:xfrm>
          <a:off x="4382802" y="782864"/>
          <a:ext cx="3129053" cy="1564526"/>
        </a:xfrm>
        <a:prstGeom prst="roundRect">
          <a:avLst>
            <a:gd name="adj" fmla="val 10000"/>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C" sz="3200" kern="1200" dirty="0">
              <a:latin typeface="Times New Roman" panose="02020603050405020304" pitchFamily="18" charset="0"/>
              <a:cs typeface="Times New Roman" panose="02020603050405020304" pitchFamily="18" charset="0"/>
            </a:rPr>
            <a:t>Chu y Lu (2007) </a:t>
          </a:r>
        </a:p>
      </dsp:txBody>
      <dsp:txXfrm>
        <a:off x="4428625" y="828687"/>
        <a:ext cx="3037407" cy="1472880"/>
      </dsp:txXfrm>
    </dsp:sp>
    <dsp:sp modelId="{7D4D0BB7-D310-4D92-8221-94DB15C9390E}">
      <dsp:nvSpPr>
        <dsp:cNvPr id="0" name=""/>
        <dsp:cNvSpPr/>
      </dsp:nvSpPr>
      <dsp:spPr>
        <a:xfrm rot="2142401">
          <a:off x="2986303" y="2885967"/>
          <a:ext cx="1541376" cy="57128"/>
        </a:xfrm>
        <a:custGeom>
          <a:avLst/>
          <a:gdLst/>
          <a:ahLst/>
          <a:cxnLst/>
          <a:rect l="0" t="0" r="0" b="0"/>
          <a:pathLst>
            <a:path>
              <a:moveTo>
                <a:pt x="0" y="28564"/>
              </a:moveTo>
              <a:lnTo>
                <a:pt x="1541376" y="28564"/>
              </a:lnTo>
            </a:path>
          </a:pathLst>
        </a:custGeom>
        <a:noFill/>
        <a:ln w="12700" cap="flat" cmpd="sng" algn="ctr">
          <a:solidFill>
            <a:schemeClr val="accent3">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s-EC" sz="3200" kern="1200">
            <a:latin typeface="Times New Roman" panose="02020603050405020304" pitchFamily="18" charset="0"/>
            <a:cs typeface="Times New Roman" panose="02020603050405020304" pitchFamily="18" charset="0"/>
          </a:endParaRPr>
        </a:p>
      </dsp:txBody>
      <dsp:txXfrm>
        <a:off x="3718457" y="2875997"/>
        <a:ext cx="77068" cy="77068"/>
      </dsp:txXfrm>
    </dsp:sp>
    <dsp:sp modelId="{0E49F717-0B6D-409B-857E-1B36516385B9}">
      <dsp:nvSpPr>
        <dsp:cNvPr id="0" name=""/>
        <dsp:cNvSpPr/>
      </dsp:nvSpPr>
      <dsp:spPr>
        <a:xfrm>
          <a:off x="4382802" y="2582070"/>
          <a:ext cx="3129053" cy="1564526"/>
        </a:xfrm>
        <a:prstGeom prst="roundRect">
          <a:avLst>
            <a:gd name="adj" fmla="val 10000"/>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C" sz="3200" kern="1200" dirty="0">
              <a:latin typeface="Times New Roman" panose="02020603050405020304" pitchFamily="18" charset="0"/>
              <a:cs typeface="Times New Roman" panose="02020603050405020304" pitchFamily="18" charset="0"/>
            </a:rPr>
            <a:t>Zuazo (2018)</a:t>
          </a:r>
        </a:p>
      </dsp:txBody>
      <dsp:txXfrm>
        <a:off x="4428625" y="2627893"/>
        <a:ext cx="3037407" cy="1472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4C11B-D53C-4C4E-B39D-62B826658829}">
      <dsp:nvSpPr>
        <dsp:cNvPr id="0" name=""/>
        <dsp:cNvSpPr/>
      </dsp:nvSpPr>
      <dsp:spPr>
        <a:xfrm>
          <a:off x="4409" y="0"/>
          <a:ext cx="813428" cy="81342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9B9D0-33DC-4513-A230-8A32BA81D423}">
      <dsp:nvSpPr>
        <dsp:cNvPr id="0" name=""/>
        <dsp:cNvSpPr/>
      </dsp:nvSpPr>
      <dsp:spPr>
        <a:xfrm>
          <a:off x="85752" y="81342"/>
          <a:ext cx="650742" cy="650742"/>
        </a:xfrm>
        <a:prstGeom prst="chord">
          <a:avLst>
            <a:gd name="adj1" fmla="val 1168272"/>
            <a:gd name="adj2" fmla="val 9631728"/>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AD0833-D97D-4EBA-BEA6-FF323A1C5BEA}">
      <dsp:nvSpPr>
        <dsp:cNvPr id="0" name=""/>
        <dsp:cNvSpPr/>
      </dsp:nvSpPr>
      <dsp:spPr>
        <a:xfrm>
          <a:off x="987301"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Fuentes de datos secundarios.</a:t>
          </a:r>
        </a:p>
      </dsp:txBody>
      <dsp:txXfrm>
        <a:off x="987301" y="813428"/>
        <a:ext cx="2406391" cy="3423177"/>
      </dsp:txXfrm>
    </dsp:sp>
    <dsp:sp modelId="{5A25A824-2974-4F22-9FFE-65582CB99165}">
      <dsp:nvSpPr>
        <dsp:cNvPr id="0" name=""/>
        <dsp:cNvSpPr/>
      </dsp:nvSpPr>
      <dsp:spPr>
        <a:xfrm>
          <a:off x="987301"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Información</a:t>
          </a:r>
          <a:r>
            <a:rPr lang="es-ES" sz="2500" kern="1200" dirty="0">
              <a:latin typeface="Times New Roman" panose="02020603050405020304" pitchFamily="18" charset="0"/>
              <a:cs typeface="Times New Roman" panose="02020603050405020304" pitchFamily="18" charset="0"/>
            </a:rPr>
            <a:t> </a:t>
          </a:r>
        </a:p>
      </dsp:txBody>
      <dsp:txXfrm>
        <a:off x="987301" y="0"/>
        <a:ext cx="2406391" cy="813428"/>
      </dsp:txXfrm>
    </dsp:sp>
    <dsp:sp modelId="{8A52FB9B-8E4E-437E-A0CC-3B9E4563A305}">
      <dsp:nvSpPr>
        <dsp:cNvPr id="0" name=""/>
        <dsp:cNvSpPr/>
      </dsp:nvSpPr>
      <dsp:spPr>
        <a:xfrm>
          <a:off x="3563157" y="0"/>
          <a:ext cx="813428" cy="81342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C6016-35C2-4A06-AFD7-13F75D9236AC}">
      <dsp:nvSpPr>
        <dsp:cNvPr id="0" name=""/>
        <dsp:cNvSpPr/>
      </dsp:nvSpPr>
      <dsp:spPr>
        <a:xfrm>
          <a:off x="3644500" y="81342"/>
          <a:ext cx="650742" cy="650742"/>
        </a:xfrm>
        <a:prstGeom prst="chord">
          <a:avLst>
            <a:gd name="adj1" fmla="val 20431728"/>
            <a:gd name="adj2" fmla="val 11968272"/>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9CE4F-99C4-408B-9F9E-F4AB6D699443}">
      <dsp:nvSpPr>
        <dsp:cNvPr id="0" name=""/>
        <dsp:cNvSpPr/>
      </dsp:nvSpPr>
      <dsp:spPr>
        <a:xfrm>
          <a:off x="4546050"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Encuesta. </a:t>
          </a:r>
        </a:p>
      </dsp:txBody>
      <dsp:txXfrm>
        <a:off x="4546050" y="813428"/>
        <a:ext cx="2406391" cy="3423177"/>
      </dsp:txXfrm>
    </dsp:sp>
    <dsp:sp modelId="{BAA85F10-2D2B-4804-8C6E-FD50C9FE1DEF}">
      <dsp:nvSpPr>
        <dsp:cNvPr id="0" name=""/>
        <dsp:cNvSpPr/>
      </dsp:nvSpPr>
      <dsp:spPr>
        <a:xfrm>
          <a:off x="4546050"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Instrumento</a:t>
          </a:r>
          <a:r>
            <a:rPr lang="es-ES" sz="2500" kern="1200" dirty="0">
              <a:latin typeface="Times New Roman" panose="02020603050405020304" pitchFamily="18" charset="0"/>
              <a:cs typeface="Times New Roman" panose="02020603050405020304" pitchFamily="18" charset="0"/>
            </a:rPr>
            <a:t> </a:t>
          </a:r>
        </a:p>
      </dsp:txBody>
      <dsp:txXfrm>
        <a:off x="4546050" y="0"/>
        <a:ext cx="2406391" cy="813428"/>
      </dsp:txXfrm>
    </dsp:sp>
    <dsp:sp modelId="{4C1BE2CE-EB6A-46D0-9DEB-6D4489358EF1}">
      <dsp:nvSpPr>
        <dsp:cNvPr id="0" name=""/>
        <dsp:cNvSpPr/>
      </dsp:nvSpPr>
      <dsp:spPr>
        <a:xfrm>
          <a:off x="7121906" y="0"/>
          <a:ext cx="813428" cy="81342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072A6-7B29-4944-856C-352AC4E0E071}">
      <dsp:nvSpPr>
        <dsp:cNvPr id="0" name=""/>
        <dsp:cNvSpPr/>
      </dsp:nvSpPr>
      <dsp:spPr>
        <a:xfrm>
          <a:off x="7203249" y="81342"/>
          <a:ext cx="650742" cy="650742"/>
        </a:xfrm>
        <a:prstGeom prst="chord">
          <a:avLst>
            <a:gd name="adj1" fmla="val 16200000"/>
            <a:gd name="adj2" fmla="val 1620000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00DFE-C430-4F2A-8ACC-C10C153EBA3F}">
      <dsp:nvSpPr>
        <dsp:cNvPr id="0" name=""/>
        <dsp:cNvSpPr/>
      </dsp:nvSpPr>
      <dsp:spPr>
        <a:xfrm>
          <a:off x="8104798" y="813428"/>
          <a:ext cx="2406391" cy="34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SPSS versión 22</a:t>
          </a:r>
        </a:p>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Minitab 18</a:t>
          </a:r>
        </a:p>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Excel 2019</a:t>
          </a:r>
        </a:p>
        <a:p>
          <a:pPr marL="0" lvl="0" indent="0" algn="l" defTabSz="889000">
            <a:lnSpc>
              <a:spcPct val="90000"/>
            </a:lnSpc>
            <a:spcBef>
              <a:spcPct val="0"/>
            </a:spcBef>
            <a:spcAft>
              <a:spcPct val="35000"/>
            </a:spcAft>
            <a:buNone/>
          </a:pPr>
          <a:r>
            <a:rPr lang="es-ES" sz="2000" kern="1200" dirty="0">
              <a:latin typeface="Times New Roman" panose="02020603050405020304" pitchFamily="18" charset="0"/>
              <a:cs typeface="Times New Roman" panose="02020603050405020304" pitchFamily="18" charset="0"/>
            </a:rPr>
            <a:t>GeoGebra.</a:t>
          </a:r>
        </a:p>
      </dsp:txBody>
      <dsp:txXfrm>
        <a:off x="8104798" y="813428"/>
        <a:ext cx="2406391" cy="3423177"/>
      </dsp:txXfrm>
    </dsp:sp>
    <dsp:sp modelId="{2E9CA5B9-B49E-424A-AF45-8B41DBDE01E9}">
      <dsp:nvSpPr>
        <dsp:cNvPr id="0" name=""/>
        <dsp:cNvSpPr/>
      </dsp:nvSpPr>
      <dsp:spPr>
        <a:xfrm>
          <a:off x="8104798" y="0"/>
          <a:ext cx="2406391" cy="81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Análisis de datos</a:t>
          </a:r>
        </a:p>
      </dsp:txBody>
      <dsp:txXfrm>
        <a:off x="8104798" y="0"/>
        <a:ext cx="2406391" cy="813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2A08-2E5C-4157-B970-2BEC06FC975A}">
      <dsp:nvSpPr>
        <dsp:cNvPr id="0" name=""/>
        <dsp:cNvSpPr/>
      </dsp:nvSpPr>
      <dsp:spPr>
        <a:xfrm>
          <a:off x="957458" y="1957"/>
          <a:ext cx="11307439" cy="102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endParaRPr lang="es-EC" sz="1800" kern="1200" dirty="0">
            <a:latin typeface="Times New Roman" panose="02020603050405020304" pitchFamily="18" charset="0"/>
            <a:cs typeface="Times New Roman" panose="02020603050405020304" pitchFamily="18" charset="0"/>
          </a:endParaRPr>
        </a:p>
      </dsp:txBody>
      <dsp:txXfrm>
        <a:off x="957458" y="1957"/>
        <a:ext cx="11307439" cy="1027949"/>
      </dsp:txXfrm>
    </dsp:sp>
    <dsp:sp modelId="{CA9A320C-73F0-435D-9D51-1F6DB9A27C31}">
      <dsp:nvSpPr>
        <dsp:cNvPr id="0" name=""/>
        <dsp:cNvSpPr/>
      </dsp:nvSpPr>
      <dsp:spPr>
        <a:xfrm>
          <a:off x="957458" y="1029906"/>
          <a:ext cx="1507658" cy="251276"/>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65AE9-016C-4B34-9FFD-FF3ED241E807}">
      <dsp:nvSpPr>
        <dsp:cNvPr id="0" name=""/>
        <dsp:cNvSpPr/>
      </dsp:nvSpPr>
      <dsp:spPr>
        <a:xfrm>
          <a:off x="2553064" y="1029906"/>
          <a:ext cx="1507658" cy="251276"/>
        </a:xfrm>
        <a:prstGeom prst="parallelogram">
          <a:avLst>
            <a:gd name="adj" fmla="val 140840"/>
          </a:avLst>
        </a:prstGeom>
        <a:solidFill>
          <a:schemeClr val="accent4">
            <a:hueOff val="385026"/>
            <a:satOff val="-1777"/>
            <a:lumOff val="65"/>
            <a:alphaOff val="0"/>
          </a:schemeClr>
        </a:solidFill>
        <a:ln w="12700" cap="flat" cmpd="sng" algn="ctr">
          <a:solidFill>
            <a:schemeClr val="accent4">
              <a:hueOff val="385026"/>
              <a:satOff val="-1777"/>
              <a:lumOff val="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C5A31-D79E-41F7-9F0A-3A9421C716E6}">
      <dsp:nvSpPr>
        <dsp:cNvPr id="0" name=""/>
        <dsp:cNvSpPr/>
      </dsp:nvSpPr>
      <dsp:spPr>
        <a:xfrm>
          <a:off x="4148669" y="1029906"/>
          <a:ext cx="1507658" cy="251276"/>
        </a:xfrm>
        <a:prstGeom prst="parallelogram">
          <a:avLst>
            <a:gd name="adj" fmla="val 140840"/>
          </a:avLst>
        </a:prstGeom>
        <a:solidFill>
          <a:schemeClr val="accent4">
            <a:hueOff val="770051"/>
            <a:satOff val="-3553"/>
            <a:lumOff val="131"/>
            <a:alphaOff val="0"/>
          </a:schemeClr>
        </a:solidFill>
        <a:ln w="12700" cap="flat" cmpd="sng" algn="ctr">
          <a:solidFill>
            <a:schemeClr val="accent4">
              <a:hueOff val="770051"/>
              <a:satOff val="-3553"/>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D85E4-FB50-45A8-96E6-DF5B8C24C9FB}">
      <dsp:nvSpPr>
        <dsp:cNvPr id="0" name=""/>
        <dsp:cNvSpPr/>
      </dsp:nvSpPr>
      <dsp:spPr>
        <a:xfrm>
          <a:off x="5744274" y="1029906"/>
          <a:ext cx="1507658" cy="251276"/>
        </a:xfrm>
        <a:prstGeom prst="parallelogram">
          <a:avLst>
            <a:gd name="adj" fmla="val 140840"/>
          </a:avLst>
        </a:prstGeom>
        <a:solidFill>
          <a:schemeClr val="accent4">
            <a:hueOff val="1155077"/>
            <a:satOff val="-5330"/>
            <a:lumOff val="196"/>
            <a:alphaOff val="0"/>
          </a:schemeClr>
        </a:solidFill>
        <a:ln w="12700" cap="flat" cmpd="sng" algn="ctr">
          <a:solidFill>
            <a:schemeClr val="accent4">
              <a:hueOff val="1155077"/>
              <a:satOff val="-533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8D4F5-B388-41AC-A890-DA7FF3DB48FF}">
      <dsp:nvSpPr>
        <dsp:cNvPr id="0" name=""/>
        <dsp:cNvSpPr/>
      </dsp:nvSpPr>
      <dsp:spPr>
        <a:xfrm>
          <a:off x="7339880" y="1029906"/>
          <a:ext cx="1507658" cy="251276"/>
        </a:xfrm>
        <a:prstGeom prst="parallelogram">
          <a:avLst>
            <a:gd name="adj" fmla="val 140840"/>
          </a:avLst>
        </a:prstGeom>
        <a:solidFill>
          <a:schemeClr val="accent4">
            <a:hueOff val="1540103"/>
            <a:satOff val="-7106"/>
            <a:lumOff val="261"/>
            <a:alphaOff val="0"/>
          </a:schemeClr>
        </a:solidFill>
        <a:ln w="12700" cap="flat" cmpd="sng" algn="ctr">
          <a:solidFill>
            <a:schemeClr val="accent4">
              <a:hueOff val="1540103"/>
              <a:satOff val="-7106"/>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1AAE5-D293-4387-9423-72E3C9131204}">
      <dsp:nvSpPr>
        <dsp:cNvPr id="0" name=""/>
        <dsp:cNvSpPr/>
      </dsp:nvSpPr>
      <dsp:spPr>
        <a:xfrm>
          <a:off x="8935485" y="1029906"/>
          <a:ext cx="1507658" cy="251276"/>
        </a:xfrm>
        <a:prstGeom prst="parallelogram">
          <a:avLst>
            <a:gd name="adj" fmla="val 140840"/>
          </a:avLst>
        </a:prstGeom>
        <a:solidFill>
          <a:schemeClr val="accent4">
            <a:hueOff val="1925128"/>
            <a:satOff val="-8883"/>
            <a:lumOff val="327"/>
            <a:alphaOff val="0"/>
          </a:schemeClr>
        </a:solidFill>
        <a:ln w="12700" cap="flat" cmpd="sng" algn="ctr">
          <a:solidFill>
            <a:schemeClr val="accent4">
              <a:hueOff val="1925128"/>
              <a:satOff val="-8883"/>
              <a:lumOff val="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2C0C8-A337-4426-A87E-570FB7594C1F}">
      <dsp:nvSpPr>
        <dsp:cNvPr id="0" name=""/>
        <dsp:cNvSpPr/>
      </dsp:nvSpPr>
      <dsp:spPr>
        <a:xfrm>
          <a:off x="10531090" y="1029906"/>
          <a:ext cx="1507658" cy="251276"/>
        </a:xfrm>
        <a:prstGeom prst="parallelogram">
          <a:avLst>
            <a:gd name="adj" fmla="val 140840"/>
          </a:avLst>
        </a:prstGeom>
        <a:solidFill>
          <a:schemeClr val="accent4">
            <a:hueOff val="2310154"/>
            <a:satOff val="-10660"/>
            <a:lumOff val="392"/>
            <a:alphaOff val="0"/>
          </a:schemeClr>
        </a:solidFill>
        <a:ln w="12700" cap="flat" cmpd="sng" algn="ctr">
          <a:solidFill>
            <a:schemeClr val="accent4">
              <a:hueOff val="2310154"/>
              <a:satOff val="-1066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DA81F-861B-4D30-8EEE-7269E40EF9D2}">
      <dsp:nvSpPr>
        <dsp:cNvPr id="0" name=""/>
        <dsp:cNvSpPr/>
      </dsp:nvSpPr>
      <dsp:spPr>
        <a:xfrm>
          <a:off x="885995" y="1416126"/>
          <a:ext cx="11307439" cy="72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Los consumidores consideran que su cultura ambiental se ve determinada por su nivel socioeconómico para una tomar la decisión de compra, además de considerar relevante el lugar de residencia que encierra aspectos como accesibilidad, influencia del sector, publicidad visible, entre otras.</a:t>
          </a:r>
        </a:p>
      </dsp:txBody>
      <dsp:txXfrm>
        <a:off x="885995" y="1416126"/>
        <a:ext cx="11307439" cy="722997"/>
      </dsp:txXfrm>
    </dsp:sp>
    <dsp:sp modelId="{76AE18E0-1231-43E1-B047-C5CB33E189E9}">
      <dsp:nvSpPr>
        <dsp:cNvPr id="0" name=""/>
        <dsp:cNvSpPr/>
      </dsp:nvSpPr>
      <dsp:spPr>
        <a:xfrm>
          <a:off x="957458" y="2101234"/>
          <a:ext cx="1507658" cy="251276"/>
        </a:xfrm>
        <a:prstGeom prst="parallelogram">
          <a:avLst>
            <a:gd name="adj" fmla="val 140840"/>
          </a:avLst>
        </a:prstGeom>
        <a:solidFill>
          <a:schemeClr val="accent4">
            <a:hueOff val="2695179"/>
            <a:satOff val="-12436"/>
            <a:lumOff val="458"/>
            <a:alphaOff val="0"/>
          </a:schemeClr>
        </a:solidFill>
        <a:ln w="12700" cap="flat" cmpd="sng" algn="ctr">
          <a:solidFill>
            <a:schemeClr val="accent4">
              <a:hueOff val="2695179"/>
              <a:satOff val="-12436"/>
              <a:lumOff val="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924C4-7E17-4A23-A7A4-E748C619C8CF}">
      <dsp:nvSpPr>
        <dsp:cNvPr id="0" name=""/>
        <dsp:cNvSpPr/>
      </dsp:nvSpPr>
      <dsp:spPr>
        <a:xfrm>
          <a:off x="2553064" y="2101234"/>
          <a:ext cx="1507658" cy="251276"/>
        </a:xfrm>
        <a:prstGeom prst="parallelogram">
          <a:avLst>
            <a:gd name="adj" fmla="val 140840"/>
          </a:avLst>
        </a:prstGeom>
        <a:solidFill>
          <a:schemeClr val="accent4">
            <a:hueOff val="3080205"/>
            <a:satOff val="-14213"/>
            <a:lumOff val="523"/>
            <a:alphaOff val="0"/>
          </a:schemeClr>
        </a:solidFill>
        <a:ln w="12700" cap="flat" cmpd="sng" algn="ctr">
          <a:solidFill>
            <a:schemeClr val="accent4">
              <a:hueOff val="3080205"/>
              <a:satOff val="-14213"/>
              <a:lumOff val="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E77DE-35D9-4CB7-B1F9-401C54F0B6CE}">
      <dsp:nvSpPr>
        <dsp:cNvPr id="0" name=""/>
        <dsp:cNvSpPr/>
      </dsp:nvSpPr>
      <dsp:spPr>
        <a:xfrm>
          <a:off x="4148669" y="2101234"/>
          <a:ext cx="1507658" cy="251276"/>
        </a:xfrm>
        <a:prstGeom prst="parallelogram">
          <a:avLst>
            <a:gd name="adj" fmla="val 14084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836DB-6BF4-466E-BC50-A52F79DBEA96}">
      <dsp:nvSpPr>
        <dsp:cNvPr id="0" name=""/>
        <dsp:cNvSpPr/>
      </dsp:nvSpPr>
      <dsp:spPr>
        <a:xfrm>
          <a:off x="5744274" y="2101234"/>
          <a:ext cx="1507658" cy="251276"/>
        </a:xfrm>
        <a:prstGeom prst="parallelogram">
          <a:avLst>
            <a:gd name="adj" fmla="val 140840"/>
          </a:avLst>
        </a:prstGeom>
        <a:solidFill>
          <a:schemeClr val="accent4">
            <a:hueOff val="3850256"/>
            <a:satOff val="-17766"/>
            <a:lumOff val="654"/>
            <a:alphaOff val="0"/>
          </a:schemeClr>
        </a:solidFill>
        <a:ln w="12700" cap="flat" cmpd="sng" algn="ctr">
          <a:solidFill>
            <a:schemeClr val="accent4">
              <a:hueOff val="3850256"/>
              <a:satOff val="-17766"/>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473D2-FA2C-48D1-96B4-FD4AF2EF85AF}">
      <dsp:nvSpPr>
        <dsp:cNvPr id="0" name=""/>
        <dsp:cNvSpPr/>
      </dsp:nvSpPr>
      <dsp:spPr>
        <a:xfrm>
          <a:off x="7339880" y="2101234"/>
          <a:ext cx="1507658" cy="251276"/>
        </a:xfrm>
        <a:prstGeom prst="parallelogram">
          <a:avLst>
            <a:gd name="adj" fmla="val 140840"/>
          </a:avLst>
        </a:prstGeom>
        <a:solidFill>
          <a:schemeClr val="accent4">
            <a:hueOff val="4235282"/>
            <a:satOff val="-19543"/>
            <a:lumOff val="719"/>
            <a:alphaOff val="0"/>
          </a:schemeClr>
        </a:solidFill>
        <a:ln w="12700" cap="flat" cmpd="sng" algn="ctr">
          <a:solidFill>
            <a:schemeClr val="accent4">
              <a:hueOff val="4235282"/>
              <a:satOff val="-19543"/>
              <a:lumOff val="7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8EC38-86D8-4037-B40B-A3CCC4011BF6}">
      <dsp:nvSpPr>
        <dsp:cNvPr id="0" name=""/>
        <dsp:cNvSpPr/>
      </dsp:nvSpPr>
      <dsp:spPr>
        <a:xfrm>
          <a:off x="8935485" y="2101234"/>
          <a:ext cx="1507658" cy="251276"/>
        </a:xfrm>
        <a:prstGeom prst="parallelogram">
          <a:avLst>
            <a:gd name="adj" fmla="val 140840"/>
          </a:avLst>
        </a:prstGeom>
        <a:solidFill>
          <a:schemeClr val="accent4">
            <a:hueOff val="4620308"/>
            <a:satOff val="-21319"/>
            <a:lumOff val="784"/>
            <a:alphaOff val="0"/>
          </a:schemeClr>
        </a:solidFill>
        <a:ln w="12700" cap="flat" cmpd="sng" algn="ctr">
          <a:solidFill>
            <a:schemeClr val="accent4">
              <a:hueOff val="4620308"/>
              <a:satOff val="-21319"/>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A945D-395A-4728-999A-84E5AF08BB4F}">
      <dsp:nvSpPr>
        <dsp:cNvPr id="0" name=""/>
        <dsp:cNvSpPr/>
      </dsp:nvSpPr>
      <dsp:spPr>
        <a:xfrm>
          <a:off x="10531090" y="2101234"/>
          <a:ext cx="1507658" cy="251276"/>
        </a:xfrm>
        <a:prstGeom prst="parallelogram">
          <a:avLst>
            <a:gd name="adj" fmla="val 140840"/>
          </a:avLst>
        </a:prstGeom>
        <a:solidFill>
          <a:schemeClr val="accent4">
            <a:hueOff val="5005334"/>
            <a:satOff val="-23096"/>
            <a:lumOff val="850"/>
            <a:alphaOff val="0"/>
          </a:schemeClr>
        </a:solidFill>
        <a:ln w="12700" cap="flat" cmpd="sng" algn="ctr">
          <a:solidFill>
            <a:schemeClr val="accent4">
              <a:hueOff val="5005334"/>
              <a:satOff val="-23096"/>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AA61D-200F-465D-A776-B9B65D3126AB}">
      <dsp:nvSpPr>
        <dsp:cNvPr id="0" name=""/>
        <dsp:cNvSpPr/>
      </dsp:nvSpPr>
      <dsp:spPr>
        <a:xfrm>
          <a:off x="910080" y="2339809"/>
          <a:ext cx="11307439" cy="102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Los consumidores considera que debe existir mayor oferta y accesibilidad a vajillas desechables biodegradables para poder aumentar su intención compra, especialmente para hacer frente al aumento por la pandemia.</a:t>
          </a:r>
        </a:p>
      </dsp:txBody>
      <dsp:txXfrm>
        <a:off x="910080" y="2339809"/>
        <a:ext cx="11307439" cy="1027949"/>
      </dsp:txXfrm>
    </dsp:sp>
    <dsp:sp modelId="{9EB74A2F-DBBF-46C6-B6B2-C62EFCE4FC21}">
      <dsp:nvSpPr>
        <dsp:cNvPr id="0" name=""/>
        <dsp:cNvSpPr/>
      </dsp:nvSpPr>
      <dsp:spPr>
        <a:xfrm>
          <a:off x="957458" y="3477513"/>
          <a:ext cx="1507658" cy="251276"/>
        </a:xfrm>
        <a:prstGeom prst="parallelogram">
          <a:avLst>
            <a:gd name="adj" fmla="val 140840"/>
          </a:avLst>
        </a:prstGeom>
        <a:solidFill>
          <a:schemeClr val="accent4">
            <a:hueOff val="5390359"/>
            <a:satOff val="-24872"/>
            <a:lumOff val="915"/>
            <a:alphaOff val="0"/>
          </a:schemeClr>
        </a:solidFill>
        <a:ln w="12700" cap="flat" cmpd="sng" algn="ctr">
          <a:solidFill>
            <a:schemeClr val="accent4">
              <a:hueOff val="5390359"/>
              <a:satOff val="-24872"/>
              <a:lumOff val="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08F5B-0ED6-4AA4-B868-CB7468C81B2E}">
      <dsp:nvSpPr>
        <dsp:cNvPr id="0" name=""/>
        <dsp:cNvSpPr/>
      </dsp:nvSpPr>
      <dsp:spPr>
        <a:xfrm>
          <a:off x="2628688" y="3452302"/>
          <a:ext cx="1507658" cy="251276"/>
        </a:xfrm>
        <a:prstGeom prst="parallelogram">
          <a:avLst>
            <a:gd name="adj" fmla="val 140840"/>
          </a:avLst>
        </a:prstGeom>
        <a:solidFill>
          <a:schemeClr val="accent4">
            <a:hueOff val="5775385"/>
            <a:satOff val="-26649"/>
            <a:lumOff val="981"/>
            <a:alphaOff val="0"/>
          </a:schemeClr>
        </a:solidFill>
        <a:ln w="12700" cap="flat" cmpd="sng" algn="ctr">
          <a:solidFill>
            <a:schemeClr val="accent4">
              <a:hueOff val="5775385"/>
              <a:satOff val="-26649"/>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32A69-7449-4374-9800-3D907DF5826C}">
      <dsp:nvSpPr>
        <dsp:cNvPr id="0" name=""/>
        <dsp:cNvSpPr/>
      </dsp:nvSpPr>
      <dsp:spPr>
        <a:xfrm>
          <a:off x="4148669" y="3477513"/>
          <a:ext cx="1507658" cy="251276"/>
        </a:xfrm>
        <a:prstGeom prst="parallelogram">
          <a:avLst>
            <a:gd name="adj" fmla="val 140840"/>
          </a:avLst>
        </a:prstGeom>
        <a:solidFill>
          <a:schemeClr val="accent4">
            <a:hueOff val="6160410"/>
            <a:satOff val="-28425"/>
            <a:lumOff val="1046"/>
            <a:alphaOff val="0"/>
          </a:schemeClr>
        </a:solidFill>
        <a:ln w="12700" cap="flat" cmpd="sng" algn="ctr">
          <a:solidFill>
            <a:schemeClr val="accent4">
              <a:hueOff val="6160410"/>
              <a:satOff val="-28425"/>
              <a:lumOff val="10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C5E97-51D3-4415-8813-7FA39B8D3F2E}">
      <dsp:nvSpPr>
        <dsp:cNvPr id="0" name=""/>
        <dsp:cNvSpPr/>
      </dsp:nvSpPr>
      <dsp:spPr>
        <a:xfrm>
          <a:off x="5744274" y="3477513"/>
          <a:ext cx="1507658" cy="251276"/>
        </a:xfrm>
        <a:prstGeom prst="parallelogram">
          <a:avLst>
            <a:gd name="adj" fmla="val 140840"/>
          </a:avLst>
        </a:prstGeom>
        <a:solidFill>
          <a:schemeClr val="accent4">
            <a:hueOff val="6545435"/>
            <a:satOff val="-30202"/>
            <a:lumOff val="1111"/>
            <a:alphaOff val="0"/>
          </a:schemeClr>
        </a:solidFill>
        <a:ln w="12700" cap="flat" cmpd="sng" algn="ctr">
          <a:solidFill>
            <a:schemeClr val="accent4">
              <a:hueOff val="6545435"/>
              <a:satOff val="-30202"/>
              <a:lumOff val="11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C0894-A101-4EF9-B7EE-687CEC9F5E80}">
      <dsp:nvSpPr>
        <dsp:cNvPr id="0" name=""/>
        <dsp:cNvSpPr/>
      </dsp:nvSpPr>
      <dsp:spPr>
        <a:xfrm>
          <a:off x="7339880" y="3477513"/>
          <a:ext cx="1507658" cy="251276"/>
        </a:xfrm>
        <a:prstGeom prst="parallelogram">
          <a:avLst>
            <a:gd name="adj" fmla="val 14084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A305DD-643F-44FB-A059-25E2E0AD6AF9}">
      <dsp:nvSpPr>
        <dsp:cNvPr id="0" name=""/>
        <dsp:cNvSpPr/>
      </dsp:nvSpPr>
      <dsp:spPr>
        <a:xfrm>
          <a:off x="8935485" y="3477513"/>
          <a:ext cx="1507658" cy="251276"/>
        </a:xfrm>
        <a:prstGeom prst="parallelogram">
          <a:avLst>
            <a:gd name="adj" fmla="val 140840"/>
          </a:avLst>
        </a:prstGeom>
        <a:solidFill>
          <a:schemeClr val="accent4">
            <a:hueOff val="7315487"/>
            <a:satOff val="-33755"/>
            <a:lumOff val="1242"/>
            <a:alphaOff val="0"/>
          </a:schemeClr>
        </a:solidFill>
        <a:ln w="12700" cap="flat" cmpd="sng" algn="ctr">
          <a:solidFill>
            <a:schemeClr val="accent4">
              <a:hueOff val="7315487"/>
              <a:satOff val="-33755"/>
              <a:lumOff val="1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8F3A9-F7A5-44B6-BD8A-2E54631BDD6F}">
      <dsp:nvSpPr>
        <dsp:cNvPr id="0" name=""/>
        <dsp:cNvSpPr/>
      </dsp:nvSpPr>
      <dsp:spPr>
        <a:xfrm>
          <a:off x="10531090" y="3477513"/>
          <a:ext cx="1507658" cy="251276"/>
        </a:xfrm>
        <a:prstGeom prst="parallelogram">
          <a:avLst>
            <a:gd name="adj" fmla="val 140840"/>
          </a:avLst>
        </a:prstGeom>
        <a:solidFill>
          <a:schemeClr val="accent4">
            <a:hueOff val="7700512"/>
            <a:satOff val="-35532"/>
            <a:lumOff val="1307"/>
            <a:alphaOff val="0"/>
          </a:schemeClr>
        </a:solidFill>
        <a:ln w="12700" cap="flat" cmpd="sng" algn="ctr">
          <a:solidFill>
            <a:schemeClr val="accent4">
              <a:hueOff val="7700512"/>
              <a:satOff val="-35532"/>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29C1C-936F-43C9-872E-17B319E5018F}">
      <dsp:nvSpPr>
        <dsp:cNvPr id="0" name=""/>
        <dsp:cNvSpPr/>
      </dsp:nvSpPr>
      <dsp:spPr>
        <a:xfrm>
          <a:off x="957458" y="3825842"/>
          <a:ext cx="11307439" cy="102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Los consumidores al comprar vajillas desechables biodegradables sienten satisfacción, debido a que puede aportar a conservar el ambiente, mejorar la calidad de vida de los diferentes animales y por ende de las futuras generaciones.</a:t>
          </a:r>
        </a:p>
      </dsp:txBody>
      <dsp:txXfrm>
        <a:off x="957458" y="3825842"/>
        <a:ext cx="11307439" cy="1027949"/>
      </dsp:txXfrm>
    </dsp:sp>
    <dsp:sp modelId="{5551B35E-E0A3-4401-BEB3-2123E81877B9}">
      <dsp:nvSpPr>
        <dsp:cNvPr id="0" name=""/>
        <dsp:cNvSpPr/>
      </dsp:nvSpPr>
      <dsp:spPr>
        <a:xfrm>
          <a:off x="957458" y="4853792"/>
          <a:ext cx="1507658" cy="251276"/>
        </a:xfrm>
        <a:prstGeom prst="parallelogram">
          <a:avLst>
            <a:gd name="adj" fmla="val 140840"/>
          </a:avLst>
        </a:prstGeom>
        <a:solidFill>
          <a:schemeClr val="accent4">
            <a:hueOff val="8085538"/>
            <a:satOff val="-37308"/>
            <a:lumOff val="1373"/>
            <a:alphaOff val="0"/>
          </a:schemeClr>
        </a:solidFill>
        <a:ln w="12700" cap="flat" cmpd="sng" algn="ctr">
          <a:solidFill>
            <a:schemeClr val="accent4">
              <a:hueOff val="8085538"/>
              <a:satOff val="-37308"/>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99F22-8309-4274-B1A4-3C441E458F7E}">
      <dsp:nvSpPr>
        <dsp:cNvPr id="0" name=""/>
        <dsp:cNvSpPr/>
      </dsp:nvSpPr>
      <dsp:spPr>
        <a:xfrm>
          <a:off x="2553064" y="4853792"/>
          <a:ext cx="1507658" cy="251276"/>
        </a:xfrm>
        <a:prstGeom prst="parallelogram">
          <a:avLst>
            <a:gd name="adj" fmla="val 140840"/>
          </a:avLst>
        </a:prstGeom>
        <a:solidFill>
          <a:schemeClr val="accent4">
            <a:hueOff val="8470564"/>
            <a:satOff val="-39085"/>
            <a:lumOff val="1438"/>
            <a:alphaOff val="0"/>
          </a:schemeClr>
        </a:solidFill>
        <a:ln w="12700" cap="flat" cmpd="sng" algn="ctr">
          <a:solidFill>
            <a:schemeClr val="accent4">
              <a:hueOff val="8470564"/>
              <a:satOff val="-39085"/>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5D357-5169-4978-9D52-ED5F81D8538B}">
      <dsp:nvSpPr>
        <dsp:cNvPr id="0" name=""/>
        <dsp:cNvSpPr/>
      </dsp:nvSpPr>
      <dsp:spPr>
        <a:xfrm>
          <a:off x="4148669" y="4853792"/>
          <a:ext cx="1507658" cy="251276"/>
        </a:xfrm>
        <a:prstGeom prst="parallelogram">
          <a:avLst>
            <a:gd name="adj" fmla="val 140840"/>
          </a:avLst>
        </a:prstGeom>
        <a:solidFill>
          <a:schemeClr val="accent4">
            <a:hueOff val="8855590"/>
            <a:satOff val="-40862"/>
            <a:lumOff val="1504"/>
            <a:alphaOff val="0"/>
          </a:schemeClr>
        </a:solidFill>
        <a:ln w="12700" cap="flat" cmpd="sng" algn="ctr">
          <a:solidFill>
            <a:schemeClr val="accent4">
              <a:hueOff val="8855590"/>
              <a:satOff val="-40862"/>
              <a:lumOff val="15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438B5-190D-498A-B6A0-042994885BF8}">
      <dsp:nvSpPr>
        <dsp:cNvPr id="0" name=""/>
        <dsp:cNvSpPr/>
      </dsp:nvSpPr>
      <dsp:spPr>
        <a:xfrm>
          <a:off x="5744274" y="4853792"/>
          <a:ext cx="1507658" cy="251276"/>
        </a:xfrm>
        <a:prstGeom prst="parallelogram">
          <a:avLst>
            <a:gd name="adj" fmla="val 140840"/>
          </a:avLst>
        </a:prstGeom>
        <a:solidFill>
          <a:schemeClr val="accent4">
            <a:hueOff val="9240615"/>
            <a:satOff val="-42638"/>
            <a:lumOff val="1569"/>
            <a:alphaOff val="0"/>
          </a:schemeClr>
        </a:solidFill>
        <a:ln w="12700" cap="flat" cmpd="sng" algn="ctr">
          <a:solidFill>
            <a:schemeClr val="accent4">
              <a:hueOff val="9240615"/>
              <a:satOff val="-42638"/>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929C7-4B10-4F74-AD12-C62DB1DDA3BE}">
      <dsp:nvSpPr>
        <dsp:cNvPr id="0" name=""/>
        <dsp:cNvSpPr/>
      </dsp:nvSpPr>
      <dsp:spPr>
        <a:xfrm>
          <a:off x="7339880" y="4853792"/>
          <a:ext cx="1507658" cy="251276"/>
        </a:xfrm>
        <a:prstGeom prst="parallelogram">
          <a:avLst>
            <a:gd name="adj" fmla="val 140840"/>
          </a:avLst>
        </a:prstGeom>
        <a:solidFill>
          <a:schemeClr val="accent4">
            <a:hueOff val="9625640"/>
            <a:satOff val="-44415"/>
            <a:lumOff val="1634"/>
            <a:alphaOff val="0"/>
          </a:schemeClr>
        </a:solidFill>
        <a:ln w="12700" cap="flat" cmpd="sng" algn="ctr">
          <a:solidFill>
            <a:schemeClr val="accent4">
              <a:hueOff val="9625640"/>
              <a:satOff val="-44415"/>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A857A-55F9-4079-97BF-FDFACCF8A9C0}">
      <dsp:nvSpPr>
        <dsp:cNvPr id="0" name=""/>
        <dsp:cNvSpPr/>
      </dsp:nvSpPr>
      <dsp:spPr>
        <a:xfrm>
          <a:off x="8935485" y="4853792"/>
          <a:ext cx="1507658" cy="251276"/>
        </a:xfrm>
        <a:prstGeom prst="parallelogram">
          <a:avLst>
            <a:gd name="adj" fmla="val 140840"/>
          </a:avLst>
        </a:prstGeom>
        <a:solidFill>
          <a:schemeClr val="accent4">
            <a:hueOff val="10010667"/>
            <a:satOff val="-46191"/>
            <a:lumOff val="1700"/>
            <a:alphaOff val="0"/>
          </a:schemeClr>
        </a:solidFill>
        <a:ln w="12700" cap="flat" cmpd="sng" algn="ctr">
          <a:solidFill>
            <a:schemeClr val="accent4">
              <a:hueOff val="10010667"/>
              <a:satOff val="-46191"/>
              <a:lumOff val="17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59341-AC9E-4329-AD33-3D05DE7D9561}">
      <dsp:nvSpPr>
        <dsp:cNvPr id="0" name=""/>
        <dsp:cNvSpPr/>
      </dsp:nvSpPr>
      <dsp:spPr>
        <a:xfrm>
          <a:off x="10531090" y="4853792"/>
          <a:ext cx="1507658" cy="251276"/>
        </a:xfrm>
        <a:prstGeom prst="parallelogram">
          <a:avLst>
            <a:gd name="adj" fmla="val 14084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2A08-2E5C-4157-B970-2BEC06FC975A}">
      <dsp:nvSpPr>
        <dsp:cNvPr id="0" name=""/>
        <dsp:cNvSpPr/>
      </dsp:nvSpPr>
      <dsp:spPr>
        <a:xfrm>
          <a:off x="641444" y="1587246"/>
          <a:ext cx="11434230" cy="2414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Los consumidores se informan sobre los diferentes tipos de materiales, forma, condiciones y tiempos de degradación/compostaje al igual que considera que debe existir control para productos que resalten ser biodegradables.</a:t>
          </a:r>
        </a:p>
      </dsp:txBody>
      <dsp:txXfrm>
        <a:off x="641444" y="1587246"/>
        <a:ext cx="11434230" cy="2414909"/>
      </dsp:txXfrm>
    </dsp:sp>
    <dsp:sp modelId="{CA9A320C-73F0-435D-9D51-1F6DB9A27C31}">
      <dsp:nvSpPr>
        <dsp:cNvPr id="0" name=""/>
        <dsp:cNvSpPr/>
      </dsp:nvSpPr>
      <dsp:spPr>
        <a:xfrm>
          <a:off x="641444" y="4002156"/>
          <a:ext cx="1524564" cy="254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65AE9-016C-4B34-9FFD-FF3ED241E807}">
      <dsp:nvSpPr>
        <dsp:cNvPr id="0" name=""/>
        <dsp:cNvSpPr/>
      </dsp:nvSpPr>
      <dsp:spPr>
        <a:xfrm>
          <a:off x="2254941" y="4002156"/>
          <a:ext cx="1524564" cy="254094"/>
        </a:xfrm>
        <a:prstGeom prst="parallelogram">
          <a:avLst>
            <a:gd name="adj" fmla="val 140840"/>
          </a:avLst>
        </a:prstGeom>
        <a:solidFill>
          <a:schemeClr val="accent4">
            <a:hueOff val="799669"/>
            <a:satOff val="-3690"/>
            <a:lumOff val="136"/>
            <a:alphaOff val="0"/>
          </a:schemeClr>
        </a:solidFill>
        <a:ln w="12700" cap="flat" cmpd="sng" algn="ctr">
          <a:solidFill>
            <a:schemeClr val="accent4">
              <a:hueOff val="799669"/>
              <a:satOff val="-3690"/>
              <a:lumOff val="1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C5A31-D79E-41F7-9F0A-3A9421C716E6}">
      <dsp:nvSpPr>
        <dsp:cNvPr id="0" name=""/>
        <dsp:cNvSpPr/>
      </dsp:nvSpPr>
      <dsp:spPr>
        <a:xfrm>
          <a:off x="3868438" y="4002156"/>
          <a:ext cx="1524564" cy="254094"/>
        </a:xfrm>
        <a:prstGeom prst="parallelogram">
          <a:avLst>
            <a:gd name="adj" fmla="val 140840"/>
          </a:avLst>
        </a:prstGeom>
        <a:solidFill>
          <a:schemeClr val="accent4">
            <a:hueOff val="1599337"/>
            <a:satOff val="-7380"/>
            <a:lumOff val="272"/>
            <a:alphaOff val="0"/>
          </a:schemeClr>
        </a:solidFill>
        <a:ln w="12700" cap="flat" cmpd="sng" algn="ctr">
          <a:solidFill>
            <a:schemeClr val="accent4">
              <a:hueOff val="1599337"/>
              <a:satOff val="-7380"/>
              <a:lumOff val="2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D85E4-FB50-45A8-96E6-DF5B8C24C9FB}">
      <dsp:nvSpPr>
        <dsp:cNvPr id="0" name=""/>
        <dsp:cNvSpPr/>
      </dsp:nvSpPr>
      <dsp:spPr>
        <a:xfrm>
          <a:off x="5481935" y="4002156"/>
          <a:ext cx="1524564" cy="254094"/>
        </a:xfrm>
        <a:prstGeom prst="parallelogram">
          <a:avLst>
            <a:gd name="adj" fmla="val 140840"/>
          </a:avLst>
        </a:prstGeom>
        <a:solidFill>
          <a:schemeClr val="accent4">
            <a:hueOff val="2399006"/>
            <a:satOff val="-11070"/>
            <a:lumOff val="407"/>
            <a:alphaOff val="0"/>
          </a:schemeClr>
        </a:solidFill>
        <a:ln w="12700" cap="flat" cmpd="sng" algn="ctr">
          <a:solidFill>
            <a:schemeClr val="accent4">
              <a:hueOff val="2399006"/>
              <a:satOff val="-11070"/>
              <a:lumOff val="4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8D4F5-B388-41AC-A890-DA7FF3DB48FF}">
      <dsp:nvSpPr>
        <dsp:cNvPr id="0" name=""/>
        <dsp:cNvSpPr/>
      </dsp:nvSpPr>
      <dsp:spPr>
        <a:xfrm>
          <a:off x="7095432" y="4002156"/>
          <a:ext cx="1524564" cy="254094"/>
        </a:xfrm>
        <a:prstGeom prst="parallelogram">
          <a:avLst>
            <a:gd name="adj" fmla="val 140840"/>
          </a:avLst>
        </a:prstGeom>
        <a:solidFill>
          <a:schemeClr val="accent4">
            <a:hueOff val="3198675"/>
            <a:satOff val="-14759"/>
            <a:lumOff val="543"/>
            <a:alphaOff val="0"/>
          </a:schemeClr>
        </a:solidFill>
        <a:ln w="12700" cap="flat" cmpd="sng" algn="ctr">
          <a:solidFill>
            <a:schemeClr val="accent4">
              <a:hueOff val="3198675"/>
              <a:satOff val="-14759"/>
              <a:lumOff val="5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1AAE5-D293-4387-9423-72E3C9131204}">
      <dsp:nvSpPr>
        <dsp:cNvPr id="0" name=""/>
        <dsp:cNvSpPr/>
      </dsp:nvSpPr>
      <dsp:spPr>
        <a:xfrm>
          <a:off x="8708929" y="4002156"/>
          <a:ext cx="1524564" cy="254094"/>
        </a:xfrm>
        <a:prstGeom prst="parallelogram">
          <a:avLst>
            <a:gd name="adj" fmla="val 140840"/>
          </a:avLst>
        </a:prstGeom>
        <a:solidFill>
          <a:schemeClr val="accent4">
            <a:hueOff val="3998343"/>
            <a:satOff val="-18449"/>
            <a:lumOff val="679"/>
            <a:alphaOff val="0"/>
          </a:schemeClr>
        </a:solidFill>
        <a:ln w="12700" cap="flat" cmpd="sng" algn="ctr">
          <a:solidFill>
            <a:schemeClr val="accent4">
              <a:hueOff val="3998343"/>
              <a:satOff val="-18449"/>
              <a:lumOff val="6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2C0C8-A337-4426-A87E-570FB7594C1F}">
      <dsp:nvSpPr>
        <dsp:cNvPr id="0" name=""/>
        <dsp:cNvSpPr/>
      </dsp:nvSpPr>
      <dsp:spPr>
        <a:xfrm>
          <a:off x="10322426" y="4002156"/>
          <a:ext cx="1524564" cy="254094"/>
        </a:xfrm>
        <a:prstGeom prst="parallelogram">
          <a:avLst>
            <a:gd name="adj" fmla="val 140840"/>
          </a:avLst>
        </a:prstGeom>
        <a:solidFill>
          <a:schemeClr val="accent4">
            <a:hueOff val="4798012"/>
            <a:satOff val="-22139"/>
            <a:lumOff val="815"/>
            <a:alphaOff val="0"/>
          </a:schemeClr>
        </a:solidFill>
        <a:ln w="12700" cap="flat" cmpd="sng" algn="ctr">
          <a:solidFill>
            <a:schemeClr val="accent4">
              <a:hueOff val="4798012"/>
              <a:satOff val="-22139"/>
              <a:lumOff val="8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DA81F-861B-4D30-8EEE-7269E40EF9D2}">
      <dsp:nvSpPr>
        <dsp:cNvPr id="0" name=""/>
        <dsp:cNvSpPr/>
      </dsp:nvSpPr>
      <dsp:spPr>
        <a:xfrm>
          <a:off x="569180" y="4438740"/>
          <a:ext cx="11337039" cy="97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endParaRPr lang="es-EC" sz="1800" kern="1200" dirty="0">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En el estudio de la incidencia de la situación actual por Covid-19 en el valor percibido y la decisión de compra de vajillas desechables biodegradables en los supermercados del Distrito Metropolitano de Quito se comprobó que el sector cuenta con grandes oportunidades de crecimiento ya que la pandemia trajo un gran incremento del uso de desechables.</a:t>
          </a:r>
        </a:p>
      </dsp:txBody>
      <dsp:txXfrm>
        <a:off x="569180" y="4438740"/>
        <a:ext cx="11337039" cy="974040"/>
      </dsp:txXfrm>
    </dsp:sp>
    <dsp:sp modelId="{76AE18E0-1231-43E1-B047-C5CB33E189E9}">
      <dsp:nvSpPr>
        <dsp:cNvPr id="0" name=""/>
        <dsp:cNvSpPr/>
      </dsp:nvSpPr>
      <dsp:spPr>
        <a:xfrm>
          <a:off x="641444" y="5374466"/>
          <a:ext cx="1524564" cy="254094"/>
        </a:xfrm>
        <a:prstGeom prst="parallelogram">
          <a:avLst>
            <a:gd name="adj" fmla="val 140840"/>
          </a:avLst>
        </a:prstGeom>
        <a:solidFill>
          <a:schemeClr val="accent4">
            <a:hueOff val="5597681"/>
            <a:satOff val="-25829"/>
            <a:lumOff val="950"/>
            <a:alphaOff val="0"/>
          </a:schemeClr>
        </a:solidFill>
        <a:ln w="12700" cap="flat" cmpd="sng" algn="ctr">
          <a:solidFill>
            <a:schemeClr val="accent4">
              <a:hueOff val="5597681"/>
              <a:satOff val="-25829"/>
              <a:lumOff val="9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924C4-7E17-4A23-A7A4-E748C619C8CF}">
      <dsp:nvSpPr>
        <dsp:cNvPr id="0" name=""/>
        <dsp:cNvSpPr/>
      </dsp:nvSpPr>
      <dsp:spPr>
        <a:xfrm>
          <a:off x="2254941" y="5374466"/>
          <a:ext cx="1524564" cy="254094"/>
        </a:xfrm>
        <a:prstGeom prst="parallelogram">
          <a:avLst>
            <a:gd name="adj" fmla="val 140840"/>
          </a:avLst>
        </a:prstGeom>
        <a:solidFill>
          <a:schemeClr val="accent4">
            <a:hueOff val="6397349"/>
            <a:satOff val="-29519"/>
            <a:lumOff val="1086"/>
            <a:alphaOff val="0"/>
          </a:schemeClr>
        </a:solidFill>
        <a:ln w="12700" cap="flat" cmpd="sng" algn="ctr">
          <a:solidFill>
            <a:schemeClr val="accent4">
              <a:hueOff val="6397349"/>
              <a:satOff val="-29519"/>
              <a:lumOff val="10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E77DE-35D9-4CB7-B1F9-401C54F0B6CE}">
      <dsp:nvSpPr>
        <dsp:cNvPr id="0" name=""/>
        <dsp:cNvSpPr/>
      </dsp:nvSpPr>
      <dsp:spPr>
        <a:xfrm>
          <a:off x="3868438" y="5374466"/>
          <a:ext cx="1524564" cy="254094"/>
        </a:xfrm>
        <a:prstGeom prst="parallelogram">
          <a:avLst>
            <a:gd name="adj" fmla="val 140840"/>
          </a:avLst>
        </a:prstGeom>
        <a:solidFill>
          <a:schemeClr val="accent4">
            <a:hueOff val="7197018"/>
            <a:satOff val="-33209"/>
            <a:lumOff val="1222"/>
            <a:alphaOff val="0"/>
          </a:schemeClr>
        </a:solidFill>
        <a:ln w="12700" cap="flat" cmpd="sng" algn="ctr">
          <a:solidFill>
            <a:schemeClr val="accent4">
              <a:hueOff val="7197018"/>
              <a:satOff val="-33209"/>
              <a:lumOff val="12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836DB-6BF4-466E-BC50-A52F79DBEA96}">
      <dsp:nvSpPr>
        <dsp:cNvPr id="0" name=""/>
        <dsp:cNvSpPr/>
      </dsp:nvSpPr>
      <dsp:spPr>
        <a:xfrm>
          <a:off x="5481935" y="5374466"/>
          <a:ext cx="1524564" cy="254094"/>
        </a:xfrm>
        <a:prstGeom prst="parallelogram">
          <a:avLst>
            <a:gd name="adj" fmla="val 140840"/>
          </a:avLst>
        </a:prstGeom>
        <a:solidFill>
          <a:schemeClr val="accent4">
            <a:hueOff val="7996686"/>
            <a:satOff val="-36898"/>
            <a:lumOff val="1358"/>
            <a:alphaOff val="0"/>
          </a:schemeClr>
        </a:solidFill>
        <a:ln w="12700" cap="flat" cmpd="sng" algn="ctr">
          <a:solidFill>
            <a:schemeClr val="accent4">
              <a:hueOff val="7996686"/>
              <a:satOff val="-36898"/>
              <a:lumOff val="13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473D2-FA2C-48D1-96B4-FD4AF2EF85AF}">
      <dsp:nvSpPr>
        <dsp:cNvPr id="0" name=""/>
        <dsp:cNvSpPr/>
      </dsp:nvSpPr>
      <dsp:spPr>
        <a:xfrm>
          <a:off x="7095432" y="5374466"/>
          <a:ext cx="1524564" cy="254094"/>
        </a:xfrm>
        <a:prstGeom prst="parallelogram">
          <a:avLst>
            <a:gd name="adj" fmla="val 140840"/>
          </a:avLst>
        </a:prstGeom>
        <a:solidFill>
          <a:schemeClr val="accent4">
            <a:hueOff val="8796355"/>
            <a:satOff val="-40588"/>
            <a:lumOff val="1493"/>
            <a:alphaOff val="0"/>
          </a:schemeClr>
        </a:solidFill>
        <a:ln w="12700" cap="flat" cmpd="sng" algn="ctr">
          <a:solidFill>
            <a:schemeClr val="accent4">
              <a:hueOff val="8796355"/>
              <a:satOff val="-40588"/>
              <a:lumOff val="14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8EC38-86D8-4037-B40B-A3CCC4011BF6}">
      <dsp:nvSpPr>
        <dsp:cNvPr id="0" name=""/>
        <dsp:cNvSpPr/>
      </dsp:nvSpPr>
      <dsp:spPr>
        <a:xfrm>
          <a:off x="8708929" y="5374466"/>
          <a:ext cx="1524564" cy="254094"/>
        </a:xfrm>
        <a:prstGeom prst="parallelogram">
          <a:avLst>
            <a:gd name="adj" fmla="val 140840"/>
          </a:avLst>
        </a:prstGeom>
        <a:solidFill>
          <a:schemeClr val="accent4">
            <a:hueOff val="9596024"/>
            <a:satOff val="-44278"/>
            <a:lumOff val="1629"/>
            <a:alphaOff val="0"/>
          </a:schemeClr>
        </a:solidFill>
        <a:ln w="12700" cap="flat" cmpd="sng" algn="ctr">
          <a:solidFill>
            <a:schemeClr val="accent4">
              <a:hueOff val="9596024"/>
              <a:satOff val="-44278"/>
              <a:lumOff val="16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A945D-395A-4728-999A-84E5AF08BB4F}">
      <dsp:nvSpPr>
        <dsp:cNvPr id="0" name=""/>
        <dsp:cNvSpPr/>
      </dsp:nvSpPr>
      <dsp:spPr>
        <a:xfrm>
          <a:off x="10322426" y="5374466"/>
          <a:ext cx="1524564" cy="254094"/>
        </a:xfrm>
        <a:prstGeom prst="parallelogram">
          <a:avLst>
            <a:gd name="adj" fmla="val 14084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20/09/2021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201961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20/09/2021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9796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20/09/2021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05985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20/09/2021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31446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BA0BE4D-40CC-4135-B75A-E83912AB927E}" type="datetimeFigureOut">
              <a:rPr lang="es-EC" smtClean="0"/>
              <a:t>20/09/2021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78354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BA0BE4D-40CC-4135-B75A-E83912AB927E}" type="datetimeFigureOut">
              <a:rPr lang="es-EC" smtClean="0"/>
              <a:t>20/09/2021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38486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BA0BE4D-40CC-4135-B75A-E83912AB927E}" type="datetimeFigureOut">
              <a:rPr lang="es-EC" smtClean="0"/>
              <a:t>20/09/2021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418043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BA0BE4D-40CC-4135-B75A-E83912AB927E}" type="datetimeFigureOut">
              <a:rPr lang="es-EC" smtClean="0"/>
              <a:t>20/09/2021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6015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A0BE4D-40CC-4135-B75A-E83912AB927E}" type="datetimeFigureOut">
              <a:rPr lang="es-EC" smtClean="0"/>
              <a:t>20/09/2021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11710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20/09/2021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1815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20/09/2021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33553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BE4D-40CC-4135-B75A-E83912AB927E}" type="datetimeFigureOut">
              <a:rPr lang="es-EC" smtClean="0"/>
              <a:t>20/09/2021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A33D8-A432-4A2C-B063-626D56D76B29}" type="slidenum">
              <a:rPr lang="es-EC" smtClean="0"/>
              <a:t>‹Nº›</a:t>
            </a:fld>
            <a:endParaRPr lang="es-EC"/>
          </a:p>
        </p:txBody>
      </p:sp>
    </p:spTree>
    <p:extLst>
      <p:ext uri="{BB962C8B-B14F-4D97-AF65-F5344CB8AC3E}">
        <p14:creationId xmlns:p14="http://schemas.microsoft.com/office/powerpoint/2010/main" val="317095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9.xml"/><Relationship Id="rId18" Type="http://schemas.openxmlformats.org/officeDocument/2006/relationships/slide" Target="slide4.xml"/><Relationship Id="rId26" Type="http://schemas.openxmlformats.org/officeDocument/2006/relationships/slide" Target="slide32.xml"/><Relationship Id="rId3" Type="http://schemas.openxmlformats.org/officeDocument/2006/relationships/slide" Target="slide12.xml"/><Relationship Id="rId21" Type="http://schemas.openxmlformats.org/officeDocument/2006/relationships/slide" Target="slide34.xml"/><Relationship Id="rId7" Type="http://schemas.openxmlformats.org/officeDocument/2006/relationships/slide" Target="slide5.xml"/><Relationship Id="rId12" Type="http://schemas.openxmlformats.org/officeDocument/2006/relationships/slide" Target="slide37.xml"/><Relationship Id="rId17" Type="http://schemas.openxmlformats.org/officeDocument/2006/relationships/slide" Target="slide43.xml"/><Relationship Id="rId25" Type="http://schemas.openxmlformats.org/officeDocument/2006/relationships/slide" Target="slide3.xml"/><Relationship Id="rId2" Type="http://schemas.openxmlformats.org/officeDocument/2006/relationships/image" Target="../media/image4.jpeg"/><Relationship Id="rId16" Type="http://schemas.openxmlformats.org/officeDocument/2006/relationships/slide" Target="slide16.xml"/><Relationship Id="rId20"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9.xml"/><Relationship Id="rId24" Type="http://schemas.openxmlformats.org/officeDocument/2006/relationships/slide" Target="slide36.xml"/><Relationship Id="rId5" Type="http://schemas.openxmlformats.org/officeDocument/2006/relationships/slide" Target="slide14.xml"/><Relationship Id="rId15" Type="http://schemas.openxmlformats.org/officeDocument/2006/relationships/slide" Target="slide11.xml"/><Relationship Id="rId23" Type="http://schemas.openxmlformats.org/officeDocument/2006/relationships/slide" Target="slide42.xml"/><Relationship Id="rId10" Type="http://schemas.openxmlformats.org/officeDocument/2006/relationships/slide" Target="slide24.xml"/><Relationship Id="rId19" Type="http://schemas.openxmlformats.org/officeDocument/2006/relationships/slide" Target="slide6.xml"/><Relationship Id="rId4" Type="http://schemas.openxmlformats.org/officeDocument/2006/relationships/slide" Target="slide13.xml"/><Relationship Id="rId9" Type="http://schemas.openxmlformats.org/officeDocument/2006/relationships/slide" Target="slide20.xml"/><Relationship Id="rId14" Type="http://schemas.openxmlformats.org/officeDocument/2006/relationships/slide" Target="slide40.xml"/><Relationship Id="rId22"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ecuadorencifras.gob.ec/institucional/home/"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ile:///C:\Users\alejandra.diaz\Desktop\ETA\"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hyperlink" Target="https://doi.org/10.1108/IJCHM-05-2017-0267" TargetMode="Externa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2A14FEC-411C-4B47-B675-CBED5884233B}"/>
              </a:ext>
            </a:extLst>
          </p:cNvPr>
          <p:cNvPicPr/>
          <p:nvPr/>
        </p:nvPicPr>
        <p:blipFill rotWithShape="1">
          <a:blip r:embed="rId2">
            <a:extLst>
              <a:ext uri="{28A0092B-C50C-407E-A947-70E740481C1C}">
                <a14:useLocalDpi xmlns:a14="http://schemas.microsoft.com/office/drawing/2010/main" val="0"/>
              </a:ext>
            </a:extLst>
          </a:blip>
          <a:srcRect l="10816" t="4376" r="30474"/>
          <a:stretch/>
        </p:blipFill>
        <p:spPr bwMode="auto">
          <a:xfrm>
            <a:off x="728395" y="2076074"/>
            <a:ext cx="11463605" cy="4781926"/>
          </a:xfrm>
          <a:prstGeom prst="rect">
            <a:avLst/>
          </a:prstGeom>
          <a:noFill/>
          <a:ln>
            <a:noFill/>
          </a:ln>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3"/>
          <a:srcRect/>
          <a:stretch>
            <a:fillRect/>
          </a:stretch>
        </p:blipFill>
        <p:spPr bwMode="auto">
          <a:xfrm>
            <a:off x="3516324" y="129988"/>
            <a:ext cx="4965067" cy="908049"/>
          </a:xfrm>
          <a:prstGeom prst="rect">
            <a:avLst/>
          </a:prstGeom>
          <a:noFill/>
        </p:spPr>
      </p:pic>
      <p:sp>
        <p:nvSpPr>
          <p:cNvPr id="5" name="Subtítulo 2"/>
          <p:cNvSpPr>
            <a:spLocks noGrp="1"/>
          </p:cNvSpPr>
          <p:nvPr>
            <p:ph type="subTitle" idx="1"/>
          </p:nvPr>
        </p:nvSpPr>
        <p:spPr>
          <a:xfrm>
            <a:off x="1642095" y="1103018"/>
            <a:ext cx="9144000" cy="1120244"/>
          </a:xfrm>
        </p:spPr>
        <p:txBody>
          <a:bodyPr>
            <a:noAutofit/>
          </a:bodyPr>
          <a:lstStyle/>
          <a:p>
            <a:pPr marL="0" indent="0" algn="ctr">
              <a:buNone/>
            </a:pPr>
            <a:endParaRPr lang="es-EC" sz="1400" b="1"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DEPARTAMENTO DE CIENCIAS ECONÓMICAS, ADMINISTRATIVAS Y DEL COMERCIO</a:t>
            </a:r>
            <a:endParaRPr lang="pt-BR" sz="1400"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CARRERA DE MERCADOTECNIA</a:t>
            </a:r>
            <a:endParaRPr lang="pt-BR" sz="1400" dirty="0">
              <a:latin typeface="Times New Roman" panose="02020603050405020304" pitchFamily="18" charset="0"/>
              <a:cs typeface="Times New Roman" panose="02020603050405020304" pitchFamily="18" charset="0"/>
            </a:endParaRPr>
          </a:p>
          <a:p>
            <a:pPr marL="0" indent="0" algn="ctr">
              <a:buNone/>
            </a:pPr>
            <a:r>
              <a:rPr lang="es-EC" sz="1400" dirty="0">
                <a:latin typeface="Times New Roman" panose="02020603050405020304" pitchFamily="18" charset="0"/>
                <a:cs typeface="Times New Roman" panose="02020603050405020304" pitchFamily="18" charset="0"/>
              </a:rPr>
              <a:t> </a:t>
            </a:r>
            <a:endParaRPr lang="pt-BR" sz="1400" dirty="0">
              <a:latin typeface="Times New Roman" panose="02020603050405020304" pitchFamily="18" charset="0"/>
              <a:cs typeface="Times New Roman" panose="02020603050405020304" pitchFamily="18" charset="0"/>
            </a:endParaRPr>
          </a:p>
          <a:p>
            <a:r>
              <a:rPr lang="es-EC" sz="1400" b="1" dirty="0">
                <a:latin typeface="Times New Roman" panose="02020603050405020304" pitchFamily="18" charset="0"/>
                <a:cs typeface="Times New Roman" panose="02020603050405020304" pitchFamily="18" charset="0"/>
              </a:rPr>
              <a:t>TEMA: </a:t>
            </a:r>
          </a:p>
          <a:p>
            <a:r>
              <a:rPr lang="es-EC" sz="1400" b="1" dirty="0">
                <a:latin typeface="Times New Roman" panose="02020603050405020304" pitchFamily="18" charset="0"/>
                <a:cs typeface="Times New Roman" panose="02020603050405020304" pitchFamily="18" charset="0"/>
              </a:rPr>
              <a:t>“</a:t>
            </a: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a:t>
            </a: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NCIDENCIA DEL VALOR PERCIBIDO EN LA DECISIÓN DE COMPRA DE VAJILLAS DESECHABLES BIODEGRADABLES EN LAS CADENAS DE SUPERMERCADOS DEL DISTRITO METROPOLITANO DE QUITO</a:t>
            </a:r>
            <a:r>
              <a:rPr lang="es-EC" sz="1400" b="1" dirty="0">
                <a:latin typeface="Times New Roman" panose="02020603050405020304" pitchFamily="18" charset="0"/>
                <a:cs typeface="Times New Roman" panose="02020603050405020304" pitchFamily="18" charset="0"/>
              </a:rPr>
              <a:t>”</a:t>
            </a:r>
            <a:endParaRPr lang="pt-BR" sz="1400" b="1"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AUTORES: </a:t>
            </a:r>
            <a:endParaRPr lang="pt-BR" sz="1400"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DIAZ CHAMBA, KAREN ALEJANDRA</a:t>
            </a:r>
          </a:p>
          <a:p>
            <a:r>
              <a:rPr lang="es-EC" sz="1400" b="1" dirty="0">
                <a:latin typeface="Times New Roman" panose="02020603050405020304" pitchFamily="18" charset="0"/>
                <a:cs typeface="Times New Roman" panose="02020603050405020304" pitchFamily="18" charset="0"/>
              </a:rPr>
              <a:t>GUERRERO ZAMBRANO, GABRIEL GEOVANNY </a:t>
            </a:r>
          </a:p>
          <a:p>
            <a:endParaRPr lang="pt-BR" sz="1400" dirty="0">
              <a:latin typeface="Times New Roman" panose="02020603050405020304" pitchFamily="18" charset="0"/>
              <a:cs typeface="Times New Roman" panose="02020603050405020304" pitchFamily="18" charset="0"/>
            </a:endParaRPr>
          </a:p>
          <a:p>
            <a:pPr marL="0" indent="0" algn="ctr">
              <a:buNone/>
            </a:pPr>
            <a:r>
              <a:rPr lang="es-EC" sz="1400" dirty="0">
                <a:latin typeface="Times New Roman" panose="02020603050405020304" pitchFamily="18" charset="0"/>
                <a:cs typeface="Times New Roman" panose="02020603050405020304" pitchFamily="18" charset="0"/>
              </a:rPr>
              <a:t> </a:t>
            </a:r>
            <a:r>
              <a:rPr lang="es-EC" sz="1400" b="1" dirty="0">
                <a:latin typeface="Times New Roman" panose="02020603050405020304" pitchFamily="18" charset="0"/>
                <a:cs typeface="Times New Roman" panose="02020603050405020304" pitchFamily="18" charset="0"/>
              </a:rPr>
              <a:t>DIRECTOR:</a:t>
            </a:r>
          </a:p>
          <a:p>
            <a:pPr marL="0" indent="0" algn="ctr">
              <a:buNone/>
            </a:pPr>
            <a:r>
              <a:rPr lang="es-EC" sz="1400" b="1" dirty="0">
                <a:latin typeface="Times New Roman" panose="02020603050405020304" pitchFamily="18" charset="0"/>
                <a:cs typeface="Times New Roman" panose="02020603050405020304" pitchFamily="18" charset="0"/>
              </a:rPr>
              <a:t> ING. CRESPO ALBÁN, GUIDO GONZALO</a:t>
            </a:r>
          </a:p>
          <a:p>
            <a:pPr marL="0" indent="0" algn="ctr">
              <a:buNone/>
            </a:pPr>
            <a:endParaRPr lang="es-EC" sz="1400" b="1"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SANGOLQUÍ</a:t>
            </a:r>
            <a:r>
              <a:rPr lang="pt-BR" sz="1400" dirty="0">
                <a:latin typeface="Times New Roman" panose="02020603050405020304" pitchFamily="18" charset="0"/>
                <a:cs typeface="Times New Roman" panose="02020603050405020304" pitchFamily="18" charset="0"/>
              </a:rPr>
              <a:t> - </a:t>
            </a:r>
            <a:r>
              <a:rPr lang="es-EC" sz="1400" b="1" dirty="0">
                <a:latin typeface="Times New Roman" panose="02020603050405020304" pitchFamily="18" charset="0"/>
                <a:cs typeface="Times New Roman" panose="02020603050405020304" pitchFamily="18" charset="0"/>
              </a:rPr>
              <a:t>2021</a:t>
            </a:r>
            <a:endParaRPr lang="pt-BR" sz="1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2F70C2E5-1708-4E7A-AAA5-713E4C8FE925}"/>
              </a:ext>
            </a:extLst>
          </p:cNvPr>
          <p:cNvPicPr/>
          <p:nvPr/>
        </p:nvPicPr>
        <p:blipFill rotWithShape="1">
          <a:blip r:embed="rId2">
            <a:extLst>
              <a:ext uri="{28A0092B-C50C-407E-A947-70E740481C1C}">
                <a14:useLocalDpi xmlns:a14="http://schemas.microsoft.com/office/drawing/2010/main" val="0"/>
              </a:ext>
            </a:extLst>
          </a:blip>
          <a:srcRect l="1" t="4376" r="89184"/>
          <a:stretch/>
        </p:blipFill>
        <p:spPr bwMode="auto">
          <a:xfrm>
            <a:off x="-106017" y="0"/>
            <a:ext cx="1127331" cy="6861313"/>
          </a:xfrm>
          <a:prstGeom prst="rect">
            <a:avLst/>
          </a:prstGeom>
          <a:noFill/>
          <a:ln>
            <a:noFill/>
          </a:ln>
          <a:extLst>
            <a:ext uri="{53640926-AAD7-44D8-BBD7-CCE9431645EC}">
              <a14:shadowObscured xmlns:a14="http://schemas.microsoft.com/office/drawing/2010/main"/>
            </a:ext>
          </a:extLst>
        </p:spPr>
      </p:pic>
      <p:pic>
        <p:nvPicPr>
          <p:cNvPr id="8" name="Imagen 7" descr="Resultado de imagen para mercadotecnia espe logo">
            <a:extLst>
              <a:ext uri="{FF2B5EF4-FFF2-40B4-BE49-F238E27FC236}">
                <a16:creationId xmlns:a16="http://schemas.microsoft.com/office/drawing/2014/main" id="{522597C7-CA93-4082-BD47-9832C7C70B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45610" y="242586"/>
            <a:ext cx="1261582" cy="1208385"/>
          </a:xfrm>
          <a:prstGeom prst="rect">
            <a:avLst/>
          </a:prstGeom>
          <a:noFill/>
          <a:ln>
            <a:noFill/>
          </a:ln>
        </p:spPr>
      </p:pic>
    </p:spTree>
    <p:extLst>
      <p:ext uri="{BB962C8B-B14F-4D97-AF65-F5344CB8AC3E}">
        <p14:creationId xmlns:p14="http://schemas.microsoft.com/office/powerpoint/2010/main" val="338242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AE17903-FA56-4B90-91A1-ECC8B92B7D3F}"/>
              </a:ext>
            </a:extLst>
          </p:cNvPr>
          <p:cNvSpPr>
            <a:spLocks noGrp="1"/>
          </p:cNvSpPr>
          <p:nvPr>
            <p:ph type="title"/>
          </p:nvPr>
        </p:nvSpPr>
        <p:spPr>
          <a:xfrm>
            <a:off x="506896" y="0"/>
            <a:ext cx="10515600" cy="1325563"/>
          </a:xfrm>
        </p:spPr>
        <p:txBody>
          <a:bodyPr/>
          <a:lstStyle/>
          <a:p>
            <a:r>
              <a:rPr lang="es-EC" dirty="0">
                <a:latin typeface="Times New Roman" panose="02020603050405020304" pitchFamily="18" charset="0"/>
                <a:cs typeface="Times New Roman" panose="02020603050405020304" pitchFamily="18" charset="0"/>
              </a:rPr>
              <a:t>Capitulo I: Marco conceptual  </a:t>
            </a:r>
          </a:p>
        </p:txBody>
      </p:sp>
      <p:sp>
        <p:nvSpPr>
          <p:cNvPr id="5" name="Rectángulo 4">
            <a:extLst>
              <a:ext uri="{FF2B5EF4-FFF2-40B4-BE49-F238E27FC236}">
                <a16:creationId xmlns:a16="http://schemas.microsoft.com/office/drawing/2014/main" id="{54E8F285-2BEC-4583-8C6C-F8296F8D5F97}"/>
              </a:ext>
            </a:extLst>
          </p:cNvPr>
          <p:cNvSpPr/>
          <p:nvPr/>
        </p:nvSpPr>
        <p:spPr>
          <a:xfrm>
            <a:off x="648333" y="1060172"/>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FCBAB386-960F-4B76-BA57-CDA73985A168}"/>
              </a:ext>
            </a:extLst>
          </p:cNvPr>
          <p:cNvSpPr/>
          <p:nvPr/>
        </p:nvSpPr>
        <p:spPr>
          <a:xfrm>
            <a:off x="3794970" y="1060173"/>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Diagrama 1">
            <a:extLst>
              <a:ext uri="{FF2B5EF4-FFF2-40B4-BE49-F238E27FC236}">
                <a16:creationId xmlns:a16="http://schemas.microsoft.com/office/drawing/2014/main" id="{1BBEC0D2-0CC5-4507-BB91-D56A5D198A35}"/>
              </a:ext>
            </a:extLst>
          </p:cNvPr>
          <p:cNvGraphicFramePr/>
          <p:nvPr>
            <p:extLst>
              <p:ext uri="{D42A27DB-BD31-4B8C-83A1-F6EECF244321}">
                <p14:modId xmlns:p14="http://schemas.microsoft.com/office/powerpoint/2010/main" val="2708088484"/>
              </p:ext>
            </p:extLst>
          </p:nvPr>
        </p:nvGraphicFramePr>
        <p:xfrm>
          <a:off x="883048" y="1060171"/>
          <a:ext cx="7513983" cy="492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ector recto 7">
            <a:extLst>
              <a:ext uri="{FF2B5EF4-FFF2-40B4-BE49-F238E27FC236}">
                <a16:creationId xmlns:a16="http://schemas.microsoft.com/office/drawing/2014/main" id="{FE06574F-D3D9-4945-AF87-9D2D18D9473E}"/>
              </a:ext>
            </a:extLst>
          </p:cNvPr>
          <p:cNvCxnSpPr/>
          <p:nvPr/>
        </p:nvCxnSpPr>
        <p:spPr>
          <a:xfrm>
            <a:off x="6990095" y="2814323"/>
            <a:ext cx="490331"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Rectángulo: esquinas redondeadas 14">
            <a:extLst>
              <a:ext uri="{FF2B5EF4-FFF2-40B4-BE49-F238E27FC236}">
                <a16:creationId xmlns:a16="http://schemas.microsoft.com/office/drawing/2014/main" id="{5AEA8580-04F7-445C-8E11-B84C1E14DFEA}"/>
              </a:ext>
            </a:extLst>
          </p:cNvPr>
          <p:cNvSpPr/>
          <p:nvPr/>
        </p:nvSpPr>
        <p:spPr>
          <a:xfrm>
            <a:off x="7331827" y="2081938"/>
            <a:ext cx="3697357" cy="1430888"/>
          </a:xfrm>
          <a:prstGeom prst="roundRect">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ea typeface="Times New Roman" panose="02020603050405020304" pitchFamily="18" charset="0"/>
              </a:rPr>
              <a:t>G</a:t>
            </a:r>
            <a:r>
              <a:rPr lang="es-EC" sz="1800" dirty="0">
                <a:solidFill>
                  <a:schemeClr val="tx1"/>
                </a:solidFill>
                <a:effectLst/>
                <a:latin typeface="Times New Roman" panose="02020603050405020304" pitchFamily="18" charset="0"/>
                <a:ea typeface="Times New Roman" panose="02020603050405020304" pitchFamily="18" charset="0"/>
              </a:rPr>
              <a:t>rado en el que al consumidor le gustaría comprar un producto o servicio determinado.</a:t>
            </a:r>
            <a:endParaRPr lang="es-EC" dirty="0">
              <a:solidFill>
                <a:schemeClr val="tx1"/>
              </a:solidFill>
            </a:endParaRPr>
          </a:p>
        </p:txBody>
      </p:sp>
      <p:cxnSp>
        <p:nvCxnSpPr>
          <p:cNvPr id="16" name="Conector recto 15">
            <a:extLst>
              <a:ext uri="{FF2B5EF4-FFF2-40B4-BE49-F238E27FC236}">
                <a16:creationId xmlns:a16="http://schemas.microsoft.com/office/drawing/2014/main" id="{A67FAB28-149F-41C0-BF3B-559B650BA69A}"/>
              </a:ext>
            </a:extLst>
          </p:cNvPr>
          <p:cNvCxnSpPr/>
          <p:nvPr/>
        </p:nvCxnSpPr>
        <p:spPr>
          <a:xfrm>
            <a:off x="7092641" y="4067191"/>
            <a:ext cx="490331" cy="0"/>
          </a:xfrm>
          <a:prstGeom prst="line">
            <a:avLst/>
          </a:prstGeom>
        </p:spPr>
        <p:style>
          <a:lnRef idx="2">
            <a:schemeClr val="accent6"/>
          </a:lnRef>
          <a:fillRef idx="0">
            <a:schemeClr val="accent6"/>
          </a:fillRef>
          <a:effectRef idx="1">
            <a:schemeClr val="accent6"/>
          </a:effectRef>
          <a:fontRef idx="minor">
            <a:schemeClr val="tx1"/>
          </a:fontRef>
        </p:style>
      </p:cxnSp>
      <p:sp>
        <p:nvSpPr>
          <p:cNvPr id="18" name="Rectángulo: esquinas redondeadas 17">
            <a:extLst>
              <a:ext uri="{FF2B5EF4-FFF2-40B4-BE49-F238E27FC236}">
                <a16:creationId xmlns:a16="http://schemas.microsoft.com/office/drawing/2014/main" id="{4CF0AD36-9555-4E9B-A400-EC7847849200}"/>
              </a:ext>
            </a:extLst>
          </p:cNvPr>
          <p:cNvSpPr/>
          <p:nvPr/>
        </p:nvSpPr>
        <p:spPr>
          <a:xfrm>
            <a:off x="7384129" y="3680132"/>
            <a:ext cx="3697357" cy="1785730"/>
          </a:xfrm>
          <a:prstGeom prst="roundRect">
            <a:avLst/>
          </a:pr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t>
            </a:r>
            <a:r>
              <a:rPr lang="es-EC"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intención de compra actúa dentro del proceso de decisión de compra específicamente hasta evaluación de alternativas</a:t>
            </a:r>
            <a:endParaRPr lang="es-EC" dirty="0"/>
          </a:p>
        </p:txBody>
      </p:sp>
      <p:sp>
        <p:nvSpPr>
          <p:cNvPr id="20" name="Flecha curvada hacia arriba 2">
            <a:hlinkClick r:id="rId7" action="ppaction://hlinksldjump"/>
            <a:extLst>
              <a:ext uri="{FF2B5EF4-FFF2-40B4-BE49-F238E27FC236}">
                <a16:creationId xmlns:a16="http://schemas.microsoft.com/office/drawing/2014/main" id="{14D30807-036C-4AD6-8602-8BAE963162DB}"/>
              </a:ext>
            </a:extLst>
          </p:cNvPr>
          <p:cNvSpPr/>
          <p:nvPr/>
        </p:nvSpPr>
        <p:spPr>
          <a:xfrm>
            <a:off x="11410875" y="6241772"/>
            <a:ext cx="477982" cy="339488"/>
          </a:xfrm>
          <a:prstGeom prst="upArrow">
            <a:avLst/>
          </a:prstGeom>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73119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53" y="-60799"/>
            <a:ext cx="10515600" cy="1325563"/>
          </a:xfrm>
        </p:spPr>
        <p:txBody>
          <a:bodyPr/>
          <a:lstStyle/>
          <a:p>
            <a:r>
              <a:rPr lang="es-ES" dirty="0">
                <a:latin typeface="Times New Roman" panose="02020603050405020304" pitchFamily="18" charset="0"/>
                <a:cs typeface="Times New Roman" panose="02020603050405020304" pitchFamily="18" charset="0"/>
              </a:rPr>
              <a:t>Capitulo II: Marco metodológico </a:t>
            </a:r>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chemeClr val="tx1"/>
              </a:solidFill>
            </a:endParaRPr>
          </a:p>
        </p:txBody>
      </p:sp>
      <p:grpSp>
        <p:nvGrpSpPr>
          <p:cNvPr id="28" name="Shape 313">
            <a:extLst>
              <a:ext uri="{FF2B5EF4-FFF2-40B4-BE49-F238E27FC236}">
                <a16:creationId xmlns:a16="http://schemas.microsoft.com/office/drawing/2014/main" id="{64EBBB0E-6C25-4617-B3D8-3306BAFF58FF}"/>
              </a:ext>
            </a:extLst>
          </p:cNvPr>
          <p:cNvGrpSpPr/>
          <p:nvPr/>
        </p:nvGrpSpPr>
        <p:grpSpPr>
          <a:xfrm>
            <a:off x="160865" y="1983900"/>
            <a:ext cx="4091024" cy="1392121"/>
            <a:chOff x="-642243" y="1011589"/>
            <a:chExt cx="3896870" cy="924600"/>
          </a:xfrm>
        </p:grpSpPr>
        <p:cxnSp>
          <p:nvCxnSpPr>
            <p:cNvPr id="29" name="Shape 314">
              <a:extLst>
                <a:ext uri="{FF2B5EF4-FFF2-40B4-BE49-F238E27FC236}">
                  <a16:creationId xmlns:a16="http://schemas.microsoft.com/office/drawing/2014/main" id="{CF6041E4-E8FC-461E-89C7-549E8B82E828}"/>
                </a:ext>
              </a:extLst>
            </p:cNvPr>
            <p:cNvCxnSpPr/>
            <p:nvPr/>
          </p:nvCxnSpPr>
          <p:spPr>
            <a:xfrm rot="10800000">
              <a:off x="2029427" y="1410227"/>
              <a:ext cx="12252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0" name="Shape 315">
              <a:extLst>
                <a:ext uri="{FF2B5EF4-FFF2-40B4-BE49-F238E27FC236}">
                  <a16:creationId xmlns:a16="http://schemas.microsoft.com/office/drawing/2014/main" id="{288A6501-82A6-44B3-99C3-8F7CB9CDD6EE}"/>
                </a:ext>
              </a:extLst>
            </p:cNvPr>
            <p:cNvSpPr txBox="1"/>
            <p:nvPr/>
          </p:nvSpPr>
          <p:spPr>
            <a:xfrm>
              <a:off x="-642243" y="1011589"/>
              <a:ext cx="2543907" cy="92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Enfoque de investigación</a:t>
              </a:r>
              <a:endParaRPr sz="2000" b="1" dirty="0">
                <a:latin typeface="Times New Roman" panose="02020603050405020304" pitchFamily="18" charset="0"/>
                <a:ea typeface="Roboto"/>
                <a:cs typeface="Times New Roman" panose="02020603050405020304" pitchFamily="18" charset="0"/>
                <a:sym typeface="Roboto"/>
              </a:endParaRPr>
            </a:p>
            <a:p>
              <a:pPr marL="0" lvl="0" indent="0" algn="r">
                <a:spcBef>
                  <a:spcPts val="0"/>
                </a:spcBef>
                <a:spcAft>
                  <a:spcPts val="0"/>
                </a:spcAft>
                <a:buNone/>
              </a:pPr>
              <a:endParaRPr sz="2000" b="1" dirty="0">
                <a:latin typeface="Times New Roman" panose="02020603050405020304" pitchFamily="18" charset="0"/>
                <a:ea typeface="Roboto"/>
                <a:cs typeface="Times New Roman" panose="02020603050405020304" pitchFamily="18" charset="0"/>
                <a:sym typeface="Roboto"/>
              </a:endParaRPr>
            </a:p>
            <a:p>
              <a:pPr marL="0" lvl="0" indent="0" algn="r">
                <a:spcBef>
                  <a:spcPts val="0"/>
                </a:spcBef>
                <a:spcAft>
                  <a:spcPts val="1600"/>
                </a:spcAft>
                <a:buNone/>
              </a:pPr>
              <a:r>
                <a:rPr lang="x-none" sz="2000" dirty="0">
                  <a:latin typeface="Times New Roman" panose="02020603050405020304" pitchFamily="18" charset="0"/>
                  <a:ea typeface="Lato"/>
                  <a:cs typeface="Times New Roman" panose="02020603050405020304" pitchFamily="18" charset="0"/>
                  <a:sym typeface="Lato"/>
                </a:rPr>
                <a:t>Enfoque cua</a:t>
              </a:r>
              <a:r>
                <a:rPr lang="es-EC" sz="2000" dirty="0">
                  <a:latin typeface="Times New Roman" panose="02020603050405020304" pitchFamily="18" charset="0"/>
                  <a:ea typeface="Lato"/>
                  <a:cs typeface="Times New Roman" panose="02020603050405020304" pitchFamily="18" charset="0"/>
                  <a:sym typeface="Lato"/>
                </a:rPr>
                <a:t>litativo</a:t>
              </a:r>
              <a:endParaRPr sz="2000" b="1" dirty="0">
                <a:latin typeface="Times New Roman" panose="02020603050405020304" pitchFamily="18" charset="0"/>
                <a:ea typeface="Lato"/>
                <a:cs typeface="Times New Roman" panose="02020603050405020304" pitchFamily="18" charset="0"/>
                <a:sym typeface="Lato"/>
              </a:endParaRPr>
            </a:p>
          </p:txBody>
        </p:sp>
      </p:grpSp>
      <p:grpSp>
        <p:nvGrpSpPr>
          <p:cNvPr id="31" name="Shape 316">
            <a:extLst>
              <a:ext uri="{FF2B5EF4-FFF2-40B4-BE49-F238E27FC236}">
                <a16:creationId xmlns:a16="http://schemas.microsoft.com/office/drawing/2014/main" id="{F6777F19-82AF-40B4-BCA1-26E5543BC2C9}"/>
              </a:ext>
            </a:extLst>
          </p:cNvPr>
          <p:cNvGrpSpPr/>
          <p:nvPr/>
        </p:nvGrpSpPr>
        <p:grpSpPr>
          <a:xfrm>
            <a:off x="238539" y="4440330"/>
            <a:ext cx="3948450" cy="969454"/>
            <a:chOff x="-1085634" y="2447520"/>
            <a:chExt cx="3761062" cy="924600"/>
          </a:xfrm>
        </p:grpSpPr>
        <p:cxnSp>
          <p:nvCxnSpPr>
            <p:cNvPr id="32" name="Shape 317">
              <a:extLst>
                <a:ext uri="{FF2B5EF4-FFF2-40B4-BE49-F238E27FC236}">
                  <a16:creationId xmlns:a16="http://schemas.microsoft.com/office/drawing/2014/main" id="{1A765440-3C99-40C0-9A8F-D3C12CBA8B90}"/>
                </a:ext>
              </a:extLst>
            </p:cNvPr>
            <p:cNvCxnSpPr/>
            <p:nvPr/>
          </p:nvCxnSpPr>
          <p:spPr>
            <a:xfrm rot="10800000">
              <a:off x="1745428" y="2891808"/>
              <a:ext cx="9300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3" name="Shape 318">
              <a:extLst>
                <a:ext uri="{FF2B5EF4-FFF2-40B4-BE49-F238E27FC236}">
                  <a16:creationId xmlns:a16="http://schemas.microsoft.com/office/drawing/2014/main" id="{CDFB822B-C11A-4901-A5E3-0F5760E05E95}"/>
                </a:ext>
              </a:extLst>
            </p:cNvPr>
            <p:cNvSpPr txBox="1"/>
            <p:nvPr/>
          </p:nvSpPr>
          <p:spPr>
            <a:xfrm>
              <a:off x="-1085634" y="2447520"/>
              <a:ext cx="2521504"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Tipo</a:t>
              </a:r>
              <a:r>
                <a:rPr lang="x-none" b="1" dirty="0">
                  <a:latin typeface="Times New Roman" panose="02020603050405020304" pitchFamily="18" charset="0"/>
                  <a:ea typeface="Roboto"/>
                  <a:cs typeface="Times New Roman" panose="02020603050405020304" pitchFamily="18" charset="0"/>
                  <a:sym typeface="Roboto"/>
                </a:rPr>
                <a:t> de Investigación</a:t>
              </a:r>
              <a:endParaRPr b="1" dirty="0">
                <a:latin typeface="Times New Roman" panose="02020603050405020304" pitchFamily="18" charset="0"/>
                <a:ea typeface="Roboto"/>
                <a:cs typeface="Times New Roman" panose="02020603050405020304" pitchFamily="18" charset="0"/>
                <a:sym typeface="Roboto"/>
              </a:endParaRPr>
            </a:p>
            <a:p>
              <a:pPr marL="0" lvl="0" indent="0" algn="r" rtl="0">
                <a:spcBef>
                  <a:spcPts val="0"/>
                </a:spcBef>
                <a:spcAft>
                  <a:spcPts val="0"/>
                </a:spcAft>
                <a:buNone/>
              </a:pPr>
              <a:endParaRPr sz="2000" dirty="0">
                <a:latin typeface="Times New Roman" panose="02020603050405020304" pitchFamily="18" charset="0"/>
                <a:ea typeface="Lato"/>
                <a:cs typeface="Times New Roman" panose="02020603050405020304" pitchFamily="18" charset="0"/>
                <a:sym typeface="Lato"/>
              </a:endParaRPr>
            </a:p>
            <a:p>
              <a:pPr marL="0" lvl="0" indent="0" algn="r" rtl="0">
                <a:spcBef>
                  <a:spcPts val="0"/>
                </a:spcBef>
                <a:spcAft>
                  <a:spcPts val="0"/>
                </a:spcAft>
                <a:buNone/>
              </a:pPr>
              <a:r>
                <a:rPr lang="x-none" dirty="0">
                  <a:latin typeface="Times New Roman" panose="02020603050405020304" pitchFamily="18" charset="0"/>
                  <a:ea typeface="Lato"/>
                  <a:cs typeface="Times New Roman" panose="02020603050405020304" pitchFamily="18" charset="0"/>
                  <a:sym typeface="Lato"/>
                </a:rPr>
                <a:t>No experimental</a:t>
              </a:r>
              <a:r>
                <a:rPr lang="es-EC" dirty="0">
                  <a:latin typeface="Times New Roman" panose="02020603050405020304" pitchFamily="18" charset="0"/>
                  <a:ea typeface="Lato"/>
                  <a:cs typeface="Times New Roman" panose="02020603050405020304" pitchFamily="18" charset="0"/>
                  <a:sym typeface="Lato"/>
                </a:rPr>
                <a:t> correlacional.</a:t>
              </a:r>
              <a:endParaRPr b="1" dirty="0">
                <a:latin typeface="Times New Roman" panose="02020603050405020304" pitchFamily="18" charset="0"/>
                <a:ea typeface="Roboto"/>
                <a:cs typeface="Times New Roman" panose="02020603050405020304" pitchFamily="18" charset="0"/>
                <a:sym typeface="Roboto"/>
              </a:endParaRPr>
            </a:p>
            <a:p>
              <a:pPr marL="0" lvl="0" indent="0" algn="ctr" rtl="0">
                <a:spcBef>
                  <a:spcPts val="0"/>
                </a:spcBef>
                <a:spcAft>
                  <a:spcPts val="0"/>
                </a:spcAft>
                <a:buNone/>
              </a:pPr>
              <a:endParaRPr sz="700" b="1" dirty="0">
                <a:latin typeface="Roboto"/>
                <a:ea typeface="Roboto"/>
                <a:cs typeface="Roboto"/>
                <a:sym typeface="Roboto"/>
              </a:endParaRPr>
            </a:p>
          </p:txBody>
        </p:sp>
      </p:grpSp>
      <p:grpSp>
        <p:nvGrpSpPr>
          <p:cNvPr id="34" name="Shape 319">
            <a:extLst>
              <a:ext uri="{FF2B5EF4-FFF2-40B4-BE49-F238E27FC236}">
                <a16:creationId xmlns:a16="http://schemas.microsoft.com/office/drawing/2014/main" id="{5620ED0F-E42B-47B5-AEBC-C2F5E241597F}"/>
              </a:ext>
            </a:extLst>
          </p:cNvPr>
          <p:cNvGrpSpPr/>
          <p:nvPr/>
        </p:nvGrpSpPr>
        <p:grpSpPr>
          <a:xfrm>
            <a:off x="5667501" y="4957754"/>
            <a:ext cx="4519157" cy="969454"/>
            <a:chOff x="4659935" y="3726755"/>
            <a:chExt cx="3397884" cy="924600"/>
          </a:xfrm>
        </p:grpSpPr>
        <p:cxnSp>
          <p:nvCxnSpPr>
            <p:cNvPr id="35" name="Shape 320">
              <a:extLst>
                <a:ext uri="{FF2B5EF4-FFF2-40B4-BE49-F238E27FC236}">
                  <a16:creationId xmlns:a16="http://schemas.microsoft.com/office/drawing/2014/main" id="{1AF5DC18-2617-457B-80B0-427B749728A3}"/>
                </a:ext>
              </a:extLst>
            </p:cNvPr>
            <p:cNvCxnSpPr>
              <a:cxnSpLocks/>
            </p:cNvCxnSpPr>
            <p:nvPr/>
          </p:nvCxnSpPr>
          <p:spPr>
            <a:xfrm>
              <a:off x="4659935" y="4025105"/>
              <a:ext cx="913378"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6" name="Shape 321">
              <a:extLst>
                <a:ext uri="{FF2B5EF4-FFF2-40B4-BE49-F238E27FC236}">
                  <a16:creationId xmlns:a16="http://schemas.microsoft.com/office/drawing/2014/main" id="{3FD48380-1238-4BC4-A1F9-EE26FEC04CBA}"/>
                </a:ext>
              </a:extLst>
            </p:cNvPr>
            <p:cNvSpPr txBox="1"/>
            <p:nvPr/>
          </p:nvSpPr>
          <p:spPr>
            <a:xfrm>
              <a:off x="5655044" y="3726755"/>
              <a:ext cx="2402775"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Diseño de la investigación</a:t>
              </a:r>
              <a:endParaRPr sz="20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0"/>
                </a:spcAft>
                <a:buNone/>
              </a:pPr>
              <a:endParaRPr sz="20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1600"/>
                </a:spcAft>
                <a:buNone/>
              </a:pPr>
              <a:r>
                <a:rPr lang="x-none" sz="2000" dirty="0">
                  <a:latin typeface="Times New Roman" panose="02020603050405020304" pitchFamily="18" charset="0"/>
                  <a:ea typeface="Lato"/>
                  <a:cs typeface="Times New Roman" panose="02020603050405020304" pitchFamily="18" charset="0"/>
                  <a:sym typeface="Lato"/>
                </a:rPr>
                <a:t>Transaccional o transversal.</a:t>
              </a:r>
              <a:endParaRPr sz="2000" b="1" dirty="0">
                <a:latin typeface="Times New Roman" panose="02020603050405020304" pitchFamily="18" charset="0"/>
                <a:ea typeface="Lato"/>
                <a:cs typeface="Times New Roman" panose="02020603050405020304" pitchFamily="18" charset="0"/>
                <a:sym typeface="Lato"/>
              </a:endParaRPr>
            </a:p>
          </p:txBody>
        </p:sp>
      </p:grpSp>
      <p:grpSp>
        <p:nvGrpSpPr>
          <p:cNvPr id="37" name="Shape 322">
            <a:extLst>
              <a:ext uri="{FF2B5EF4-FFF2-40B4-BE49-F238E27FC236}">
                <a16:creationId xmlns:a16="http://schemas.microsoft.com/office/drawing/2014/main" id="{076B733D-F8A4-4DC6-BFA0-0F7390B3CA09}"/>
              </a:ext>
            </a:extLst>
          </p:cNvPr>
          <p:cNvGrpSpPr/>
          <p:nvPr/>
        </p:nvGrpSpPr>
        <p:grpSpPr>
          <a:xfrm>
            <a:off x="5588651" y="1474909"/>
            <a:ext cx="5799413" cy="969454"/>
            <a:chOff x="4246060" y="1344129"/>
            <a:chExt cx="4320650" cy="924600"/>
          </a:xfrm>
        </p:grpSpPr>
        <p:sp>
          <p:nvSpPr>
            <p:cNvPr id="38" name="Shape 323">
              <a:extLst>
                <a:ext uri="{FF2B5EF4-FFF2-40B4-BE49-F238E27FC236}">
                  <a16:creationId xmlns:a16="http://schemas.microsoft.com/office/drawing/2014/main" id="{8C5A588D-85D2-426B-A618-0DEF6C7901A7}"/>
                </a:ext>
              </a:extLst>
            </p:cNvPr>
            <p:cNvSpPr txBox="1"/>
            <p:nvPr/>
          </p:nvSpPr>
          <p:spPr>
            <a:xfrm>
              <a:off x="5625816" y="1344129"/>
              <a:ext cx="2940894"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Fuentes de información</a:t>
              </a:r>
              <a:endParaRPr sz="20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0"/>
                </a:spcAft>
                <a:buNone/>
              </a:pPr>
              <a:endParaRPr sz="2000" b="1" dirty="0">
                <a:latin typeface="Times New Roman" panose="02020603050405020304" pitchFamily="18" charset="0"/>
                <a:ea typeface="Roboto"/>
                <a:cs typeface="Times New Roman" panose="02020603050405020304" pitchFamily="18" charset="0"/>
                <a:sym typeface="Roboto"/>
              </a:endParaRPr>
            </a:p>
            <a:p>
              <a:pPr marL="0" lvl="0" indent="0" rtl="0">
                <a:lnSpc>
                  <a:spcPct val="115000"/>
                </a:lnSpc>
                <a:spcBef>
                  <a:spcPts val="0"/>
                </a:spcBef>
                <a:spcAft>
                  <a:spcPts val="0"/>
                </a:spcAft>
                <a:buNone/>
              </a:pPr>
              <a:r>
                <a:rPr lang="x-none" sz="2000" dirty="0">
                  <a:latin typeface="Times New Roman" panose="02020603050405020304" pitchFamily="18" charset="0"/>
                  <a:ea typeface="Lato"/>
                  <a:cs typeface="Times New Roman" panose="02020603050405020304" pitchFamily="18" charset="0"/>
                  <a:sym typeface="Lato"/>
                </a:rPr>
                <a:t>Investigación de campo con la aplicación de encuestas</a:t>
              </a:r>
              <a:r>
                <a:rPr lang="es-EC" sz="2000" dirty="0">
                  <a:latin typeface="Times New Roman" panose="02020603050405020304" pitchFamily="18" charset="0"/>
                  <a:ea typeface="Lato"/>
                  <a:cs typeface="Times New Roman" panose="02020603050405020304" pitchFamily="18" charset="0"/>
                  <a:sym typeface="Lato"/>
                </a:rPr>
                <a:t>.</a:t>
              </a:r>
              <a:endParaRPr sz="2400" dirty="0">
                <a:latin typeface="Times New Roman" panose="02020603050405020304" pitchFamily="18" charset="0"/>
                <a:ea typeface="Lato"/>
                <a:cs typeface="Times New Roman" panose="02020603050405020304" pitchFamily="18" charset="0"/>
                <a:sym typeface="Lato"/>
              </a:endParaRPr>
            </a:p>
          </p:txBody>
        </p:sp>
        <p:cxnSp>
          <p:nvCxnSpPr>
            <p:cNvPr id="39" name="Shape 324">
              <a:extLst>
                <a:ext uri="{FF2B5EF4-FFF2-40B4-BE49-F238E27FC236}">
                  <a16:creationId xmlns:a16="http://schemas.microsoft.com/office/drawing/2014/main" id="{D3B02C64-E2FF-424D-B3FE-A68C183F045A}"/>
                </a:ext>
              </a:extLst>
            </p:cNvPr>
            <p:cNvCxnSpPr/>
            <p:nvPr/>
          </p:nvCxnSpPr>
          <p:spPr>
            <a:xfrm>
              <a:off x="4246060" y="2112674"/>
              <a:ext cx="12867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grpSp>
      <p:grpSp>
        <p:nvGrpSpPr>
          <p:cNvPr id="40" name="Shape 325">
            <a:extLst>
              <a:ext uri="{FF2B5EF4-FFF2-40B4-BE49-F238E27FC236}">
                <a16:creationId xmlns:a16="http://schemas.microsoft.com/office/drawing/2014/main" id="{CE24E9DE-3AF7-4AC9-960B-B02E926ABB34}"/>
              </a:ext>
            </a:extLst>
          </p:cNvPr>
          <p:cNvGrpSpPr/>
          <p:nvPr/>
        </p:nvGrpSpPr>
        <p:grpSpPr>
          <a:xfrm>
            <a:off x="6850552" y="3092480"/>
            <a:ext cx="4439915" cy="969454"/>
            <a:chOff x="5477752" y="2007528"/>
            <a:chExt cx="4229204" cy="924600"/>
          </a:xfrm>
        </p:grpSpPr>
        <p:cxnSp>
          <p:nvCxnSpPr>
            <p:cNvPr id="41" name="Shape 326">
              <a:extLst>
                <a:ext uri="{FF2B5EF4-FFF2-40B4-BE49-F238E27FC236}">
                  <a16:creationId xmlns:a16="http://schemas.microsoft.com/office/drawing/2014/main" id="{4233F5C6-B4F9-4D65-98FF-6C103DC3EE64}"/>
                </a:ext>
              </a:extLst>
            </p:cNvPr>
            <p:cNvCxnSpPr/>
            <p:nvPr/>
          </p:nvCxnSpPr>
          <p:spPr>
            <a:xfrm>
              <a:off x="5477752" y="2589267"/>
              <a:ext cx="8862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42" name="Shape 327">
              <a:extLst>
                <a:ext uri="{FF2B5EF4-FFF2-40B4-BE49-F238E27FC236}">
                  <a16:creationId xmlns:a16="http://schemas.microsoft.com/office/drawing/2014/main" id="{04E59DF1-F0C4-413D-981C-F36A81CC5700}"/>
                </a:ext>
              </a:extLst>
            </p:cNvPr>
            <p:cNvSpPr txBox="1"/>
            <p:nvPr/>
          </p:nvSpPr>
          <p:spPr>
            <a:xfrm>
              <a:off x="6454704" y="2007528"/>
              <a:ext cx="3252252"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sz="1200" b="1" dirty="0">
                <a:latin typeface="Roboto"/>
                <a:ea typeface="Roboto"/>
                <a:cs typeface="Roboto"/>
                <a:sym typeface="Roboto"/>
              </a:endParaRPr>
            </a:p>
            <a:p>
              <a:pPr marL="0" lvl="0" indent="0">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Unidad de análisis</a:t>
              </a:r>
              <a:endParaRPr sz="20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1600"/>
                </a:spcAft>
                <a:buNone/>
              </a:pPr>
              <a:r>
                <a:rPr lang="x-none" sz="2000" dirty="0">
                  <a:latin typeface="Times New Roman" panose="02020603050405020304" pitchFamily="18" charset="0"/>
                  <a:ea typeface="Lato"/>
                  <a:cs typeface="Times New Roman" panose="02020603050405020304" pitchFamily="18" charset="0"/>
                  <a:sym typeface="Lato"/>
                </a:rPr>
                <a:t>Consumidores de</a:t>
              </a:r>
              <a:r>
                <a:rPr lang="es-EC" sz="2000" dirty="0">
                  <a:latin typeface="Times New Roman" panose="02020603050405020304" pitchFamily="18" charset="0"/>
                  <a:ea typeface="Lato"/>
                  <a:cs typeface="Times New Roman" panose="02020603050405020304" pitchFamily="18" charset="0"/>
                  <a:sym typeface="Lato"/>
                </a:rPr>
                <a:t> vajillas desechables plásticas</a:t>
              </a:r>
              <a:r>
                <a:rPr lang="x-none" sz="2000" dirty="0">
                  <a:latin typeface="Times New Roman" panose="02020603050405020304" pitchFamily="18" charset="0"/>
                  <a:ea typeface="Lato"/>
                  <a:cs typeface="Times New Roman" panose="02020603050405020304" pitchFamily="18" charset="0"/>
                  <a:sym typeface="Lato"/>
                </a:rPr>
                <a:t> </a:t>
              </a:r>
              <a:r>
                <a:rPr lang="es-EC" sz="2000" dirty="0">
                  <a:latin typeface="Times New Roman" panose="02020603050405020304" pitchFamily="18" charset="0"/>
                  <a:ea typeface="Lato"/>
                  <a:cs typeface="Times New Roman" panose="02020603050405020304" pitchFamily="18" charset="0"/>
                  <a:sym typeface="Lato"/>
                </a:rPr>
                <a:t>en supermercados del </a:t>
              </a:r>
              <a:r>
                <a:rPr lang="x-none" sz="2000" dirty="0">
                  <a:latin typeface="Times New Roman" panose="02020603050405020304" pitchFamily="18" charset="0"/>
                  <a:ea typeface="Lato"/>
                  <a:cs typeface="Times New Roman" panose="02020603050405020304" pitchFamily="18" charset="0"/>
                  <a:sym typeface="Lato"/>
                </a:rPr>
                <a:t>DMQ</a:t>
              </a:r>
              <a:r>
                <a:rPr lang="es-EC" sz="2000" dirty="0">
                  <a:latin typeface="Times New Roman" panose="02020603050405020304" pitchFamily="18" charset="0"/>
                  <a:ea typeface="Lato"/>
                  <a:cs typeface="Times New Roman" panose="02020603050405020304" pitchFamily="18" charset="0"/>
                  <a:sym typeface="Lato"/>
                </a:rPr>
                <a:t>.</a:t>
              </a:r>
              <a:endParaRPr sz="2000" dirty="0">
                <a:latin typeface="Times New Roman" panose="02020603050405020304" pitchFamily="18" charset="0"/>
                <a:ea typeface="Lato"/>
                <a:cs typeface="Times New Roman" panose="02020603050405020304" pitchFamily="18" charset="0"/>
                <a:sym typeface="Lato"/>
              </a:endParaRPr>
            </a:p>
          </p:txBody>
        </p:sp>
      </p:grpSp>
      <p:grpSp>
        <p:nvGrpSpPr>
          <p:cNvPr id="43" name="Shape 328">
            <a:extLst>
              <a:ext uri="{FF2B5EF4-FFF2-40B4-BE49-F238E27FC236}">
                <a16:creationId xmlns:a16="http://schemas.microsoft.com/office/drawing/2014/main" id="{814721E9-7C09-4B8A-8BEC-4A034ED96874}"/>
              </a:ext>
            </a:extLst>
          </p:cNvPr>
          <p:cNvGrpSpPr/>
          <p:nvPr/>
        </p:nvGrpSpPr>
        <p:grpSpPr>
          <a:xfrm>
            <a:off x="3563972" y="1910158"/>
            <a:ext cx="3427016" cy="3499626"/>
            <a:chOff x="3183402" y="1176205"/>
            <a:chExt cx="2799192" cy="2820700"/>
          </a:xfrm>
        </p:grpSpPr>
        <p:sp>
          <p:nvSpPr>
            <p:cNvPr id="44" name="Shape 329">
              <a:extLst>
                <a:ext uri="{FF2B5EF4-FFF2-40B4-BE49-F238E27FC236}">
                  <a16:creationId xmlns:a16="http://schemas.microsoft.com/office/drawing/2014/main" id="{FC643F6D-BF84-4D5A-8D93-27254AF84CCF}"/>
                </a:ext>
              </a:extLst>
            </p:cNvPr>
            <p:cNvSpPr/>
            <p:nvPr/>
          </p:nvSpPr>
          <p:spPr>
            <a:xfrm rot="-4980021">
              <a:off x="3204123" y="1186472"/>
              <a:ext cx="2771960" cy="2771960"/>
            </a:xfrm>
            <a:prstGeom prst="blockArc">
              <a:avLst>
                <a:gd name="adj1" fmla="val 12602522"/>
                <a:gd name="adj2" fmla="val 16867657"/>
                <a:gd name="adj3" fmla="val 20844"/>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330">
              <a:extLst>
                <a:ext uri="{FF2B5EF4-FFF2-40B4-BE49-F238E27FC236}">
                  <a16:creationId xmlns:a16="http://schemas.microsoft.com/office/drawing/2014/main" id="{5EF3CEEB-01C4-4A7E-AF49-945ECB69AF26}"/>
                </a:ext>
              </a:extLst>
            </p:cNvPr>
            <p:cNvSpPr/>
            <p:nvPr/>
          </p:nvSpPr>
          <p:spPr>
            <a:xfrm rot="7920309">
              <a:off x="3183402" y="1183149"/>
              <a:ext cx="2777207" cy="2777207"/>
            </a:xfrm>
            <a:prstGeom prst="blockArc">
              <a:avLst>
                <a:gd name="adj1" fmla="val 12602522"/>
                <a:gd name="adj2" fmla="val 16867657"/>
                <a:gd name="adj3" fmla="val 20844"/>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331">
              <a:extLst>
                <a:ext uri="{FF2B5EF4-FFF2-40B4-BE49-F238E27FC236}">
                  <a16:creationId xmlns:a16="http://schemas.microsoft.com/office/drawing/2014/main" id="{4576923E-8D42-405E-823A-1935AA9A2FDA}"/>
                </a:ext>
              </a:extLst>
            </p:cNvPr>
            <p:cNvSpPr/>
            <p:nvPr/>
          </p:nvSpPr>
          <p:spPr>
            <a:xfrm rot="3600063">
              <a:off x="3205106" y="1219417"/>
              <a:ext cx="2777488" cy="2777488"/>
            </a:xfrm>
            <a:prstGeom prst="blockArc">
              <a:avLst>
                <a:gd name="adj1" fmla="val 12602522"/>
                <a:gd name="adj2" fmla="val 16867657"/>
                <a:gd name="adj3" fmla="val 20844"/>
              </a:avLst>
            </a:prstGeom>
            <a:solidFill>
              <a:schemeClr val="accent2">
                <a:lumMod val="75000"/>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332">
              <a:extLst>
                <a:ext uri="{FF2B5EF4-FFF2-40B4-BE49-F238E27FC236}">
                  <a16:creationId xmlns:a16="http://schemas.microsoft.com/office/drawing/2014/main" id="{D0FF32E3-C5AA-40C1-94B9-6F1157519E01}"/>
                </a:ext>
              </a:extLst>
            </p:cNvPr>
            <p:cNvSpPr/>
            <p:nvPr/>
          </p:nvSpPr>
          <p:spPr>
            <a:xfrm rot="4024705">
              <a:off x="5326681" y="1940898"/>
              <a:ext cx="578477" cy="579147"/>
            </a:xfrm>
            <a:prstGeom prst="pie">
              <a:avLst>
                <a:gd name="adj1" fmla="val 6190354"/>
                <a:gd name="adj2" fmla="val 14996165"/>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333">
              <a:extLst>
                <a:ext uri="{FF2B5EF4-FFF2-40B4-BE49-F238E27FC236}">
                  <a16:creationId xmlns:a16="http://schemas.microsoft.com/office/drawing/2014/main" id="{2E041E34-0117-48B4-A7B4-8073E1D0DB63}"/>
                </a:ext>
              </a:extLst>
            </p:cNvPr>
            <p:cNvSpPr/>
            <p:nvPr/>
          </p:nvSpPr>
          <p:spPr>
            <a:xfrm rot="-9359762">
              <a:off x="3193941" y="1176205"/>
              <a:ext cx="2777287" cy="2777287"/>
            </a:xfrm>
            <a:prstGeom prst="blockArc">
              <a:avLst>
                <a:gd name="adj1" fmla="val 12602522"/>
                <a:gd name="adj2" fmla="val 16867657"/>
                <a:gd name="adj3" fmla="val 20844"/>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334">
              <a:extLst>
                <a:ext uri="{FF2B5EF4-FFF2-40B4-BE49-F238E27FC236}">
                  <a16:creationId xmlns:a16="http://schemas.microsoft.com/office/drawing/2014/main" id="{E2CEF4F4-61C5-419D-9DD4-EC8F2929F583}"/>
                </a:ext>
              </a:extLst>
            </p:cNvPr>
            <p:cNvSpPr/>
            <p:nvPr/>
          </p:nvSpPr>
          <p:spPr>
            <a:xfrm rot="-8936366">
              <a:off x="3659126" y="3173505"/>
              <a:ext cx="578551" cy="578963"/>
            </a:xfrm>
            <a:prstGeom prst="pie">
              <a:avLst>
                <a:gd name="adj1" fmla="val 6190354"/>
                <a:gd name="adj2" fmla="val 14996165"/>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335">
              <a:extLst>
                <a:ext uri="{FF2B5EF4-FFF2-40B4-BE49-F238E27FC236}">
                  <a16:creationId xmlns:a16="http://schemas.microsoft.com/office/drawing/2014/main" id="{FD14DF1C-2662-4149-A8CB-C7B4EA06AF57}"/>
                </a:ext>
              </a:extLst>
            </p:cNvPr>
            <p:cNvSpPr/>
            <p:nvPr/>
          </p:nvSpPr>
          <p:spPr>
            <a:xfrm rot="1824498">
              <a:off x="3659375" y="3173497"/>
              <a:ext cx="578475" cy="578885"/>
            </a:xfrm>
            <a:prstGeom prst="pie">
              <a:avLst>
                <a:gd name="adj1" fmla="val 4028252"/>
                <a:gd name="adj2" fmla="val 17183677"/>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336">
              <a:extLst>
                <a:ext uri="{FF2B5EF4-FFF2-40B4-BE49-F238E27FC236}">
                  <a16:creationId xmlns:a16="http://schemas.microsoft.com/office/drawing/2014/main" id="{4B1D13E7-D386-4639-BC9B-BB46FE7BB1FF}"/>
                </a:ext>
              </a:extLst>
            </p:cNvPr>
            <p:cNvSpPr/>
            <p:nvPr/>
          </p:nvSpPr>
          <p:spPr>
            <a:xfrm rot="-600092">
              <a:off x="3198852" y="1195456"/>
              <a:ext cx="2777611" cy="2777611"/>
            </a:xfrm>
            <a:prstGeom prst="blockArc">
              <a:avLst>
                <a:gd name="adj1" fmla="val 12513247"/>
                <a:gd name="adj2" fmla="val 16867657"/>
                <a:gd name="adj3" fmla="val 20844"/>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337">
              <a:extLst>
                <a:ext uri="{FF2B5EF4-FFF2-40B4-BE49-F238E27FC236}">
                  <a16:creationId xmlns:a16="http://schemas.microsoft.com/office/drawing/2014/main" id="{DFFF4669-61DC-41A0-BEB4-FAF6187B6C1B}"/>
                </a:ext>
              </a:extLst>
            </p:cNvPr>
            <p:cNvSpPr/>
            <p:nvPr/>
          </p:nvSpPr>
          <p:spPr>
            <a:xfrm rot="-176551">
              <a:off x="4312105" y="1195442"/>
              <a:ext cx="578563" cy="579162"/>
            </a:xfrm>
            <a:prstGeom prst="pie">
              <a:avLst>
                <a:gd name="adj1" fmla="val 6190354"/>
                <a:gd name="adj2" fmla="val 14996165"/>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338">
              <a:extLst>
                <a:ext uri="{FF2B5EF4-FFF2-40B4-BE49-F238E27FC236}">
                  <a16:creationId xmlns:a16="http://schemas.microsoft.com/office/drawing/2014/main" id="{AD506A48-45B4-4459-8DD7-8D74D1443DAB}"/>
                </a:ext>
              </a:extLst>
            </p:cNvPr>
            <p:cNvSpPr/>
            <p:nvPr/>
          </p:nvSpPr>
          <p:spPr>
            <a:xfrm rot="10584085">
              <a:off x="4312215" y="1200936"/>
              <a:ext cx="578340" cy="578939"/>
            </a:xfrm>
            <a:prstGeom prst="pie">
              <a:avLst>
                <a:gd name="adj1" fmla="val 4028252"/>
                <a:gd name="adj2" fmla="val 17183677"/>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339">
              <a:extLst>
                <a:ext uri="{FF2B5EF4-FFF2-40B4-BE49-F238E27FC236}">
                  <a16:creationId xmlns:a16="http://schemas.microsoft.com/office/drawing/2014/main" id="{25C33C5E-D22B-4503-9398-04A03D8D13F4}"/>
                </a:ext>
              </a:extLst>
            </p:cNvPr>
            <p:cNvSpPr/>
            <p:nvPr/>
          </p:nvSpPr>
          <p:spPr>
            <a:xfrm rot="8344778">
              <a:off x="4940929" y="3162886"/>
              <a:ext cx="578465" cy="578888"/>
            </a:xfrm>
            <a:prstGeom prst="pie">
              <a:avLst>
                <a:gd name="adj1" fmla="val 6190354"/>
                <a:gd name="adj2" fmla="val 14996165"/>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340">
              <a:extLst>
                <a:ext uri="{FF2B5EF4-FFF2-40B4-BE49-F238E27FC236}">
                  <a16:creationId xmlns:a16="http://schemas.microsoft.com/office/drawing/2014/main" id="{9A47C170-EB68-4E24-AB14-693F8DF1F77C}"/>
                </a:ext>
              </a:extLst>
            </p:cNvPr>
            <p:cNvSpPr/>
            <p:nvPr/>
          </p:nvSpPr>
          <p:spPr>
            <a:xfrm rot="-2495643">
              <a:off x="4941000" y="3162728"/>
              <a:ext cx="578445" cy="579093"/>
            </a:xfrm>
            <a:prstGeom prst="pie">
              <a:avLst>
                <a:gd name="adj1" fmla="val 4028252"/>
                <a:gd name="adj2" fmla="val 17183677"/>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341">
              <a:extLst>
                <a:ext uri="{FF2B5EF4-FFF2-40B4-BE49-F238E27FC236}">
                  <a16:creationId xmlns:a16="http://schemas.microsoft.com/office/drawing/2014/main" id="{18BF5B09-E42A-471D-B5F4-8039D6D48FDD}"/>
                </a:ext>
              </a:extLst>
            </p:cNvPr>
            <p:cNvSpPr/>
            <p:nvPr/>
          </p:nvSpPr>
          <p:spPr>
            <a:xfrm rot="6204541">
              <a:off x="3257468" y="1938977"/>
              <a:ext cx="578264" cy="578917"/>
            </a:xfrm>
            <a:prstGeom prst="pie">
              <a:avLst>
                <a:gd name="adj1" fmla="val 4028252"/>
                <a:gd name="adj2" fmla="val 17183677"/>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342">
              <a:extLst>
                <a:ext uri="{FF2B5EF4-FFF2-40B4-BE49-F238E27FC236}">
                  <a16:creationId xmlns:a16="http://schemas.microsoft.com/office/drawing/2014/main" id="{D0C28D35-2310-442B-B8A9-7C13AF003158}"/>
                </a:ext>
              </a:extLst>
            </p:cNvPr>
            <p:cNvSpPr/>
            <p:nvPr/>
          </p:nvSpPr>
          <p:spPr>
            <a:xfrm rot="14783973">
              <a:off x="5326676" y="1942692"/>
              <a:ext cx="578485" cy="579035"/>
            </a:xfrm>
            <a:prstGeom prst="pie">
              <a:avLst>
                <a:gd name="adj1" fmla="val 4028252"/>
                <a:gd name="adj2" fmla="val 17183677"/>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343">
              <a:extLst>
                <a:ext uri="{FF2B5EF4-FFF2-40B4-BE49-F238E27FC236}">
                  <a16:creationId xmlns:a16="http://schemas.microsoft.com/office/drawing/2014/main" id="{5D514BB6-A5E9-4F13-8A82-95D36F36F07C}"/>
                </a:ext>
              </a:extLst>
            </p:cNvPr>
            <p:cNvSpPr/>
            <p:nvPr/>
          </p:nvSpPr>
          <p:spPr>
            <a:xfrm rot="-4556960">
              <a:off x="3257335" y="1939059"/>
              <a:ext cx="578302" cy="578957"/>
            </a:xfrm>
            <a:prstGeom prst="pie">
              <a:avLst>
                <a:gd name="adj1" fmla="val 6190354"/>
                <a:gd name="adj2" fmla="val 14996165"/>
              </a:avLst>
            </a:pr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344">
            <a:extLst>
              <a:ext uri="{FF2B5EF4-FFF2-40B4-BE49-F238E27FC236}">
                <a16:creationId xmlns:a16="http://schemas.microsoft.com/office/drawing/2014/main" id="{40C25487-0335-4566-BF18-24B0B3559397}"/>
              </a:ext>
            </a:extLst>
          </p:cNvPr>
          <p:cNvSpPr/>
          <p:nvPr/>
        </p:nvSpPr>
        <p:spPr>
          <a:xfrm>
            <a:off x="5966084" y="2378966"/>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345">
            <a:extLst>
              <a:ext uri="{FF2B5EF4-FFF2-40B4-BE49-F238E27FC236}">
                <a16:creationId xmlns:a16="http://schemas.microsoft.com/office/drawing/2014/main" id="{FB093CBB-0CCD-4BCE-9DA6-27286A6BF20C}"/>
              </a:ext>
            </a:extLst>
          </p:cNvPr>
          <p:cNvSpPr/>
          <p:nvPr/>
        </p:nvSpPr>
        <p:spPr>
          <a:xfrm>
            <a:off x="6531627" y="3577207"/>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346">
            <a:extLst>
              <a:ext uri="{FF2B5EF4-FFF2-40B4-BE49-F238E27FC236}">
                <a16:creationId xmlns:a16="http://schemas.microsoft.com/office/drawing/2014/main" id="{F7975DAD-5B78-4F14-8D17-7D2AC9E54179}"/>
              </a:ext>
            </a:extLst>
          </p:cNvPr>
          <p:cNvSpPr/>
          <p:nvPr/>
        </p:nvSpPr>
        <p:spPr>
          <a:xfrm>
            <a:off x="5229815" y="4906171"/>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347">
            <a:extLst>
              <a:ext uri="{FF2B5EF4-FFF2-40B4-BE49-F238E27FC236}">
                <a16:creationId xmlns:a16="http://schemas.microsoft.com/office/drawing/2014/main" id="{BF715FB2-642B-42BB-AE69-FF2024AD07C6}"/>
              </a:ext>
            </a:extLst>
          </p:cNvPr>
          <p:cNvSpPr/>
          <p:nvPr/>
        </p:nvSpPr>
        <p:spPr>
          <a:xfrm>
            <a:off x="3966549" y="3992988"/>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348">
            <a:extLst>
              <a:ext uri="{FF2B5EF4-FFF2-40B4-BE49-F238E27FC236}">
                <a16:creationId xmlns:a16="http://schemas.microsoft.com/office/drawing/2014/main" id="{C5B4E985-6EE8-41C3-B433-248CEC70F157}"/>
              </a:ext>
            </a:extLst>
          </p:cNvPr>
          <p:cNvSpPr/>
          <p:nvPr/>
        </p:nvSpPr>
        <p:spPr>
          <a:xfrm>
            <a:off x="4233132" y="2527816"/>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Rectángulo 63">
            <a:extLst>
              <a:ext uri="{FF2B5EF4-FFF2-40B4-BE49-F238E27FC236}">
                <a16:creationId xmlns:a16="http://schemas.microsoft.com/office/drawing/2014/main" id="{42F739B9-81B9-416D-9058-82C5324D4FA0}"/>
              </a:ext>
            </a:extLst>
          </p:cNvPr>
          <p:cNvSpPr/>
          <p:nvPr/>
        </p:nvSpPr>
        <p:spPr>
          <a:xfrm>
            <a:off x="648333" y="1060172"/>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5" name="Rectángulo 64">
            <a:extLst>
              <a:ext uri="{FF2B5EF4-FFF2-40B4-BE49-F238E27FC236}">
                <a16:creationId xmlns:a16="http://schemas.microsoft.com/office/drawing/2014/main" id="{C0E7A9B7-0D21-4F9A-8191-01DCD60F9F52}"/>
              </a:ext>
            </a:extLst>
          </p:cNvPr>
          <p:cNvSpPr/>
          <p:nvPr/>
        </p:nvSpPr>
        <p:spPr>
          <a:xfrm>
            <a:off x="3794970" y="1060173"/>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342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105" y="-49480"/>
            <a:ext cx="10515600" cy="1325563"/>
          </a:xfrm>
        </p:spPr>
        <p:txBody>
          <a:bodyPr/>
          <a:lstStyle/>
          <a:p>
            <a:r>
              <a:rPr lang="es-EC" dirty="0">
                <a:latin typeface="Times New Roman" panose="02020603050405020304" pitchFamily="18" charset="0"/>
                <a:cs typeface="Times New Roman" panose="02020603050405020304" pitchFamily="18" charset="0"/>
              </a:rPr>
              <a:t>Modelo de relación entre variables</a:t>
            </a:r>
          </a:p>
        </p:txBody>
      </p:sp>
      <p:sp>
        <p:nvSpPr>
          <p:cNvPr id="6" name="Flecha curvada hacia arriba 5">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pic>
        <p:nvPicPr>
          <p:cNvPr id="12" name="Imagen 11">
            <a:extLst>
              <a:ext uri="{FF2B5EF4-FFF2-40B4-BE49-F238E27FC236}">
                <a16:creationId xmlns:a16="http://schemas.microsoft.com/office/drawing/2014/main" id="{66DB16B2-30EB-454C-A543-B59FF0432916}"/>
              </a:ext>
            </a:extLst>
          </p:cNvPr>
          <p:cNvPicPr>
            <a:picLocks noChangeAspect="1"/>
          </p:cNvPicPr>
          <p:nvPr/>
        </p:nvPicPr>
        <p:blipFill>
          <a:blip r:embed="rId3"/>
          <a:stretch>
            <a:fillRect/>
          </a:stretch>
        </p:blipFill>
        <p:spPr>
          <a:xfrm>
            <a:off x="1787222" y="1736500"/>
            <a:ext cx="8672720" cy="4254702"/>
          </a:xfrm>
          <a:prstGeom prst="rect">
            <a:avLst/>
          </a:prstGeom>
        </p:spPr>
      </p:pic>
      <p:sp>
        <p:nvSpPr>
          <p:cNvPr id="14" name="CuadroTexto 13">
            <a:extLst>
              <a:ext uri="{FF2B5EF4-FFF2-40B4-BE49-F238E27FC236}">
                <a16:creationId xmlns:a16="http://schemas.microsoft.com/office/drawing/2014/main" id="{6F8D67A6-FD56-4493-B9B1-905FE149E09D}"/>
              </a:ext>
            </a:extLst>
          </p:cNvPr>
          <p:cNvSpPr txBox="1"/>
          <p:nvPr/>
        </p:nvSpPr>
        <p:spPr>
          <a:xfrm>
            <a:off x="1945171" y="6058857"/>
            <a:ext cx="8672720" cy="388696"/>
          </a:xfrm>
          <a:prstGeom prst="rect">
            <a:avLst/>
          </a:prstGeom>
          <a:noFill/>
        </p:spPr>
        <p:txBody>
          <a:bodyPr wrap="square">
            <a:spAutoFit/>
          </a:bodyPr>
          <a:lstStyle/>
          <a:p>
            <a:pPr>
              <a:lnSpc>
                <a:spcPct val="107000"/>
              </a:lnSpc>
              <a:spcAft>
                <a:spcPts val="1000"/>
              </a:spcAft>
            </a:pPr>
            <a:r>
              <a:rPr lang="es-EC"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Nota. </a:t>
            </a: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Adaptado de </a:t>
            </a:r>
            <a:r>
              <a:rPr lang="es-EC"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Sheth</a:t>
            </a: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al. (1991); Khan y </a:t>
            </a:r>
            <a:r>
              <a:rPr lang="es-EC"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Mohsin</a:t>
            </a: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a:extLst>
              <a:ext uri="{FF2B5EF4-FFF2-40B4-BE49-F238E27FC236}">
                <a16:creationId xmlns:a16="http://schemas.microsoft.com/office/drawing/2014/main" id="{1803F423-A9C0-4B15-996D-BBD5A7004BA6}"/>
              </a:ext>
            </a:extLst>
          </p:cNvPr>
          <p:cNvSpPr/>
          <p:nvPr/>
        </p:nvSpPr>
        <p:spPr>
          <a:xfrm>
            <a:off x="5393632" y="2715835"/>
            <a:ext cx="530087" cy="45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H1</a:t>
            </a:r>
          </a:p>
        </p:txBody>
      </p:sp>
      <p:sp>
        <p:nvSpPr>
          <p:cNvPr id="16" name="Rectángulo 15">
            <a:extLst>
              <a:ext uri="{FF2B5EF4-FFF2-40B4-BE49-F238E27FC236}">
                <a16:creationId xmlns:a16="http://schemas.microsoft.com/office/drawing/2014/main" id="{E556E61D-BDDD-4F91-B494-080221947DCA}"/>
              </a:ext>
            </a:extLst>
          </p:cNvPr>
          <p:cNvSpPr/>
          <p:nvPr/>
        </p:nvSpPr>
        <p:spPr>
          <a:xfrm>
            <a:off x="5393633" y="3201187"/>
            <a:ext cx="530087" cy="45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H2</a:t>
            </a:r>
          </a:p>
        </p:txBody>
      </p:sp>
      <p:sp>
        <p:nvSpPr>
          <p:cNvPr id="17" name="Rectángulo 16">
            <a:extLst>
              <a:ext uri="{FF2B5EF4-FFF2-40B4-BE49-F238E27FC236}">
                <a16:creationId xmlns:a16="http://schemas.microsoft.com/office/drawing/2014/main" id="{B4FE71FF-5436-4667-862D-6B602FAB2A14}"/>
              </a:ext>
            </a:extLst>
          </p:cNvPr>
          <p:cNvSpPr/>
          <p:nvPr/>
        </p:nvSpPr>
        <p:spPr>
          <a:xfrm>
            <a:off x="5434120" y="3752833"/>
            <a:ext cx="530087" cy="45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H3</a:t>
            </a:r>
          </a:p>
        </p:txBody>
      </p:sp>
      <p:sp>
        <p:nvSpPr>
          <p:cNvPr id="18" name="Rectángulo 17">
            <a:extLst>
              <a:ext uri="{FF2B5EF4-FFF2-40B4-BE49-F238E27FC236}">
                <a16:creationId xmlns:a16="http://schemas.microsoft.com/office/drawing/2014/main" id="{C3D84192-3C4D-4B60-A134-807361F4D5B0}"/>
              </a:ext>
            </a:extLst>
          </p:cNvPr>
          <p:cNvSpPr/>
          <p:nvPr/>
        </p:nvSpPr>
        <p:spPr>
          <a:xfrm>
            <a:off x="5393634" y="4483551"/>
            <a:ext cx="530087" cy="45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H4</a:t>
            </a:r>
          </a:p>
        </p:txBody>
      </p:sp>
      <p:sp>
        <p:nvSpPr>
          <p:cNvPr id="19" name="Rectángulo 18">
            <a:extLst>
              <a:ext uri="{FF2B5EF4-FFF2-40B4-BE49-F238E27FC236}">
                <a16:creationId xmlns:a16="http://schemas.microsoft.com/office/drawing/2014/main" id="{C80CA1A8-C14B-415C-AAAD-23830A8C4948}"/>
              </a:ext>
            </a:extLst>
          </p:cNvPr>
          <p:cNvSpPr/>
          <p:nvPr/>
        </p:nvSpPr>
        <p:spPr>
          <a:xfrm>
            <a:off x="5395790" y="5098713"/>
            <a:ext cx="530087" cy="45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New Roman" panose="02020603050405020304" pitchFamily="18" charset="0"/>
                <a:cs typeface="Times New Roman" panose="02020603050405020304" pitchFamily="18" charset="0"/>
              </a:rPr>
              <a:t>H5</a:t>
            </a:r>
          </a:p>
        </p:txBody>
      </p:sp>
      <p:sp>
        <p:nvSpPr>
          <p:cNvPr id="20" name="Rectángulo 19">
            <a:extLst>
              <a:ext uri="{FF2B5EF4-FFF2-40B4-BE49-F238E27FC236}">
                <a16:creationId xmlns:a16="http://schemas.microsoft.com/office/drawing/2014/main" id="{7F941FBB-9C9E-4FE5-B60B-159A7670C1B8}"/>
              </a:ext>
            </a:extLst>
          </p:cNvPr>
          <p:cNvSpPr/>
          <p:nvPr/>
        </p:nvSpPr>
        <p:spPr>
          <a:xfrm>
            <a:off x="648333" y="1060172"/>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Rectángulo 20">
            <a:extLst>
              <a:ext uri="{FF2B5EF4-FFF2-40B4-BE49-F238E27FC236}">
                <a16:creationId xmlns:a16="http://schemas.microsoft.com/office/drawing/2014/main" id="{B71E2329-4A39-479E-9658-72BBD80EB726}"/>
              </a:ext>
            </a:extLst>
          </p:cNvPr>
          <p:cNvSpPr/>
          <p:nvPr/>
        </p:nvSpPr>
        <p:spPr>
          <a:xfrm>
            <a:off x="3794970" y="1060173"/>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a:extLst>
              <a:ext uri="{FF2B5EF4-FFF2-40B4-BE49-F238E27FC236}">
                <a16:creationId xmlns:a16="http://schemas.microsoft.com/office/drawing/2014/main" id="{F29B8384-3A73-44B8-9FA7-9744BF66EF4E}"/>
              </a:ext>
            </a:extLst>
          </p:cNvPr>
          <p:cNvSpPr/>
          <p:nvPr/>
        </p:nvSpPr>
        <p:spPr>
          <a:xfrm>
            <a:off x="648333" y="1048618"/>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id="{5DC213D6-8447-45C3-A728-D242C17AF84F}"/>
              </a:ext>
            </a:extLst>
          </p:cNvPr>
          <p:cNvSpPr/>
          <p:nvPr/>
        </p:nvSpPr>
        <p:spPr>
          <a:xfrm>
            <a:off x="3794970" y="1048619"/>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a:extLst>
              <a:ext uri="{FF2B5EF4-FFF2-40B4-BE49-F238E27FC236}">
                <a16:creationId xmlns:a16="http://schemas.microsoft.com/office/drawing/2014/main" id="{F6DDF6DA-FFD5-4D28-B51F-84AE9EFE24BB}"/>
              </a:ext>
            </a:extLst>
          </p:cNvPr>
          <p:cNvSpPr/>
          <p:nvPr/>
        </p:nvSpPr>
        <p:spPr>
          <a:xfrm>
            <a:off x="0" y="0"/>
            <a:ext cx="303143" cy="6858000"/>
          </a:xfrm>
          <a:prstGeom prst="rect">
            <a:avLst/>
          </a:prstGeom>
          <a:blipFill>
            <a:blip r:embed="rId4"/>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38243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curvada hacia arriba 2">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grpSp>
        <p:nvGrpSpPr>
          <p:cNvPr id="6" name="Google Shape;337;p30">
            <a:extLst>
              <a:ext uri="{FF2B5EF4-FFF2-40B4-BE49-F238E27FC236}">
                <a16:creationId xmlns:a16="http://schemas.microsoft.com/office/drawing/2014/main" id="{0B95017A-37C0-406B-9475-963763BEA0D9}"/>
              </a:ext>
            </a:extLst>
          </p:cNvPr>
          <p:cNvGrpSpPr/>
          <p:nvPr/>
        </p:nvGrpSpPr>
        <p:grpSpPr>
          <a:xfrm rot="2717095">
            <a:off x="2364802" y="-276907"/>
            <a:ext cx="7750331" cy="3228879"/>
            <a:chOff x="875862" y="1860921"/>
            <a:chExt cx="3040276" cy="1572532"/>
          </a:xfrm>
          <a:solidFill>
            <a:schemeClr val="accent2">
              <a:lumMod val="75000"/>
              <a:alpha val="62000"/>
            </a:schemeClr>
          </a:solidFill>
        </p:grpSpPr>
        <p:sp>
          <p:nvSpPr>
            <p:cNvPr id="7" name="Google Shape;338;p30">
              <a:extLst>
                <a:ext uri="{FF2B5EF4-FFF2-40B4-BE49-F238E27FC236}">
                  <a16:creationId xmlns:a16="http://schemas.microsoft.com/office/drawing/2014/main" id="{47FC2EE6-4D13-48A7-A4A2-394D7F879CFC}"/>
                </a:ext>
              </a:extLst>
            </p:cNvPr>
            <p:cNvSpPr/>
            <p:nvPr/>
          </p:nvSpPr>
          <p:spPr>
            <a:xfrm rot="2700000">
              <a:off x="2160903" y="628072"/>
              <a:ext cx="470193" cy="3040276"/>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Light"/>
                <a:ea typeface="Poppins Light"/>
                <a:cs typeface="Poppins Light"/>
                <a:sym typeface="Poppins Light"/>
              </a:endParaRPr>
            </a:p>
          </p:txBody>
        </p:sp>
        <p:sp>
          <p:nvSpPr>
            <p:cNvPr id="8" name="Google Shape;339;p30">
              <a:extLst>
                <a:ext uri="{FF2B5EF4-FFF2-40B4-BE49-F238E27FC236}">
                  <a16:creationId xmlns:a16="http://schemas.microsoft.com/office/drawing/2014/main" id="{4D9F214F-0B8B-4039-BE16-2CE401D6C2DA}"/>
                </a:ext>
              </a:extLst>
            </p:cNvPr>
            <p:cNvSpPr/>
            <p:nvPr/>
          </p:nvSpPr>
          <p:spPr>
            <a:xfrm rot="18882905">
              <a:off x="1311346" y="3100485"/>
              <a:ext cx="355139" cy="31079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Poppins"/>
                  <a:ea typeface="Poppins"/>
                  <a:cs typeface="Poppins"/>
                  <a:sym typeface="Poppins"/>
                </a:rPr>
                <a:t>H1</a:t>
              </a:r>
              <a:endParaRPr sz="1200" b="1" dirty="0">
                <a:latin typeface="Poppins"/>
                <a:ea typeface="Poppins"/>
                <a:cs typeface="Poppins"/>
                <a:sym typeface="Poppins"/>
              </a:endParaRPr>
            </a:p>
          </p:txBody>
        </p:sp>
        <p:sp>
          <p:nvSpPr>
            <p:cNvPr id="9" name="Google Shape;340;p30">
              <a:extLst>
                <a:ext uri="{FF2B5EF4-FFF2-40B4-BE49-F238E27FC236}">
                  <a16:creationId xmlns:a16="http://schemas.microsoft.com/office/drawing/2014/main" id="{CD3B3B01-0104-4268-98A4-6F93ADA2AC89}"/>
                </a:ext>
              </a:extLst>
            </p:cNvPr>
            <p:cNvSpPr txBox="1"/>
            <p:nvPr/>
          </p:nvSpPr>
          <p:spPr>
            <a:xfrm rot="18900000">
              <a:off x="1316560" y="1860921"/>
              <a:ext cx="2332604" cy="393293"/>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800" dirty="0">
                  <a:effectLst/>
                  <a:latin typeface="Times New Roman" panose="02020603050405020304" pitchFamily="18" charset="0"/>
                  <a:ea typeface="Times New Roman" panose="02020603050405020304" pitchFamily="18" charset="0"/>
                </a:rPr>
                <a:t>El valor funcional incide positivamente en la intención de compra de vajillas desechables biodegradables en las cadenas de supermercados de DMQ.</a:t>
              </a:r>
              <a:endParaRPr sz="1100" dirty="0">
                <a:latin typeface="Poppins"/>
                <a:ea typeface="Poppins"/>
                <a:cs typeface="Poppins"/>
                <a:sym typeface="Poppins"/>
              </a:endParaRPr>
            </a:p>
          </p:txBody>
        </p:sp>
      </p:grpSp>
      <p:sp>
        <p:nvSpPr>
          <p:cNvPr id="25" name="Título 1">
            <a:extLst>
              <a:ext uri="{FF2B5EF4-FFF2-40B4-BE49-F238E27FC236}">
                <a16:creationId xmlns:a16="http://schemas.microsoft.com/office/drawing/2014/main" id="{0C1B0F49-502E-4AAC-B9E5-FFBCF72D020B}"/>
              </a:ext>
            </a:extLst>
          </p:cNvPr>
          <p:cNvSpPr>
            <a:spLocks noGrp="1"/>
          </p:cNvSpPr>
          <p:nvPr>
            <p:ph type="title"/>
          </p:nvPr>
        </p:nvSpPr>
        <p:spPr>
          <a:xfrm>
            <a:off x="359738" y="177556"/>
            <a:ext cx="10515600" cy="555123"/>
          </a:xfrm>
        </p:spPr>
        <p:txBody>
          <a:bodyPr>
            <a:normAutofit fontScale="90000"/>
          </a:bodyPr>
          <a:lstStyle/>
          <a:p>
            <a:r>
              <a:rPr lang="es-EC" sz="5400" dirty="0">
                <a:latin typeface="Times New Roman" panose="02020603050405020304" pitchFamily="18" charset="0"/>
                <a:cs typeface="Times New Roman" panose="02020603050405020304" pitchFamily="18" charset="0"/>
              </a:rPr>
              <a:t>Hipótesis </a:t>
            </a:r>
          </a:p>
        </p:txBody>
      </p:sp>
      <p:sp>
        <p:nvSpPr>
          <p:cNvPr id="26" name="Google Shape;338;p30">
            <a:extLst>
              <a:ext uri="{FF2B5EF4-FFF2-40B4-BE49-F238E27FC236}">
                <a16:creationId xmlns:a16="http://schemas.microsoft.com/office/drawing/2014/main" id="{A581AAFF-96D3-47A2-88FA-605B16DFBD77}"/>
              </a:ext>
            </a:extLst>
          </p:cNvPr>
          <p:cNvSpPr/>
          <p:nvPr/>
        </p:nvSpPr>
        <p:spPr>
          <a:xfrm>
            <a:off x="3183274" y="1386901"/>
            <a:ext cx="7755971" cy="962371"/>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atin typeface="Poppins Light"/>
              <a:ea typeface="Poppins Light"/>
              <a:cs typeface="Poppins Light"/>
              <a:sym typeface="Poppins Light"/>
            </a:endParaRPr>
          </a:p>
        </p:txBody>
      </p:sp>
      <p:sp>
        <p:nvSpPr>
          <p:cNvPr id="29" name="Google Shape;339;p30">
            <a:extLst>
              <a:ext uri="{FF2B5EF4-FFF2-40B4-BE49-F238E27FC236}">
                <a16:creationId xmlns:a16="http://schemas.microsoft.com/office/drawing/2014/main" id="{25F73C35-E1B0-4673-8650-FE1D2974D69B}"/>
              </a:ext>
            </a:extLst>
          </p:cNvPr>
          <p:cNvSpPr/>
          <p:nvPr/>
        </p:nvSpPr>
        <p:spPr>
          <a:xfrm>
            <a:off x="3387642" y="1514817"/>
            <a:ext cx="733502" cy="68275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Poppins"/>
                <a:ea typeface="Poppins"/>
                <a:cs typeface="Poppins"/>
                <a:sym typeface="Poppins"/>
              </a:rPr>
              <a:t>H2</a:t>
            </a:r>
            <a:endParaRPr sz="1200" b="1" dirty="0">
              <a:latin typeface="Poppins"/>
              <a:ea typeface="Poppins"/>
              <a:cs typeface="Poppins"/>
              <a:sym typeface="Poppins"/>
            </a:endParaRPr>
          </a:p>
        </p:txBody>
      </p:sp>
      <p:sp>
        <p:nvSpPr>
          <p:cNvPr id="30" name="Google Shape;340;p30">
            <a:extLst>
              <a:ext uri="{FF2B5EF4-FFF2-40B4-BE49-F238E27FC236}">
                <a16:creationId xmlns:a16="http://schemas.microsoft.com/office/drawing/2014/main" id="{92CA416A-CE1D-41E3-B6F9-CAB7532466AD}"/>
              </a:ext>
            </a:extLst>
          </p:cNvPr>
          <p:cNvSpPr txBox="1"/>
          <p:nvPr/>
        </p:nvSpPr>
        <p:spPr>
          <a:xfrm rot="17095">
            <a:off x="4328176" y="1299182"/>
            <a:ext cx="6464326" cy="1087628"/>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800" dirty="0">
                <a:effectLst/>
                <a:latin typeface="Times New Roman" panose="02020603050405020304" pitchFamily="18" charset="0"/>
                <a:ea typeface="Times New Roman" panose="02020603050405020304" pitchFamily="18" charset="0"/>
              </a:rPr>
              <a:t>El valor social incide positivamente en la intención de compra de vajillas desechables biodegradables en las cadenas de supermercados de DMQ.</a:t>
            </a:r>
            <a:endParaRPr lang="es-MX" dirty="0">
              <a:latin typeface="Times New Roman" panose="02020603050405020304" pitchFamily="18" charset="0"/>
              <a:ea typeface="Poppins"/>
              <a:cs typeface="Times New Roman" panose="02020603050405020304" pitchFamily="18" charset="0"/>
              <a:sym typeface="Poppins"/>
            </a:endParaRPr>
          </a:p>
        </p:txBody>
      </p:sp>
      <p:sp>
        <p:nvSpPr>
          <p:cNvPr id="33" name="Google Shape;338;p30">
            <a:extLst>
              <a:ext uri="{FF2B5EF4-FFF2-40B4-BE49-F238E27FC236}">
                <a16:creationId xmlns:a16="http://schemas.microsoft.com/office/drawing/2014/main" id="{7548474E-C12C-4ED1-8E74-120865B10A79}"/>
              </a:ext>
            </a:extLst>
          </p:cNvPr>
          <p:cNvSpPr/>
          <p:nvPr/>
        </p:nvSpPr>
        <p:spPr>
          <a:xfrm>
            <a:off x="3119366" y="2605478"/>
            <a:ext cx="7755972" cy="1031078"/>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atin typeface="Poppins Light"/>
              <a:ea typeface="Poppins Light"/>
              <a:cs typeface="Poppins Light"/>
              <a:sym typeface="Poppins Light"/>
            </a:endParaRPr>
          </a:p>
        </p:txBody>
      </p:sp>
      <p:sp>
        <p:nvSpPr>
          <p:cNvPr id="34" name="Google Shape;340;p30">
            <a:extLst>
              <a:ext uri="{FF2B5EF4-FFF2-40B4-BE49-F238E27FC236}">
                <a16:creationId xmlns:a16="http://schemas.microsoft.com/office/drawing/2014/main" id="{28A67341-FA21-4AFA-9ECA-C4AB44E64096}"/>
              </a:ext>
            </a:extLst>
          </p:cNvPr>
          <p:cNvSpPr txBox="1"/>
          <p:nvPr/>
        </p:nvSpPr>
        <p:spPr>
          <a:xfrm rot="17095">
            <a:off x="4336858" y="2758356"/>
            <a:ext cx="5882817" cy="884634"/>
          </a:xfrm>
          <a:prstGeom prst="rect">
            <a:avLst/>
          </a:prstGeom>
          <a:noFill/>
          <a:ln>
            <a:noFill/>
          </a:ln>
        </p:spPr>
        <p:txBody>
          <a:bodyPr spcFirstLastPara="1" wrap="square" lIns="91425" tIns="91425" rIns="91425" bIns="91425" anchor="ctr" anchorCtr="0">
            <a:noAutofit/>
          </a:bodyPr>
          <a:lstStyle/>
          <a:p>
            <a:pPr>
              <a:lnSpc>
                <a:spcPct val="115000"/>
              </a:lnSpc>
            </a:pPr>
            <a:r>
              <a:rPr lang="es-MX" dirty="0">
                <a:latin typeface="Times New Roman" panose="02020603050405020304" pitchFamily="18" charset="0"/>
                <a:ea typeface="Poppins"/>
                <a:cs typeface="Times New Roman" panose="02020603050405020304" pitchFamily="18" charset="0"/>
                <a:sym typeface="Poppins"/>
              </a:rPr>
              <a:t>El valor emocional incide positivamente en la intención de compra de vajillas desechables biodegradables en las cadenas de supermercados de DMQ.</a:t>
            </a:r>
          </a:p>
          <a:p>
            <a:pPr marL="0" lvl="0" indent="0" algn="l" rtl="0">
              <a:lnSpc>
                <a:spcPct val="115000"/>
              </a:lnSpc>
              <a:spcBef>
                <a:spcPts val="0"/>
              </a:spcBef>
              <a:spcAft>
                <a:spcPts val="0"/>
              </a:spcAft>
              <a:buNone/>
            </a:pPr>
            <a:endParaRPr sz="1200" b="1" dirty="0">
              <a:solidFill>
                <a:schemeClr val="bg1"/>
              </a:solidFill>
              <a:latin typeface="Poppins"/>
              <a:ea typeface="Poppins"/>
              <a:cs typeface="Poppins"/>
              <a:sym typeface="Poppins"/>
            </a:endParaRPr>
          </a:p>
        </p:txBody>
      </p:sp>
      <p:sp>
        <p:nvSpPr>
          <p:cNvPr id="35" name="Google Shape;338;p30">
            <a:extLst>
              <a:ext uri="{FF2B5EF4-FFF2-40B4-BE49-F238E27FC236}">
                <a16:creationId xmlns:a16="http://schemas.microsoft.com/office/drawing/2014/main" id="{B4D0B4EB-EBD4-40DC-A28C-00320C76ED51}"/>
              </a:ext>
            </a:extLst>
          </p:cNvPr>
          <p:cNvSpPr/>
          <p:nvPr/>
        </p:nvSpPr>
        <p:spPr>
          <a:xfrm>
            <a:off x="3191829" y="4016392"/>
            <a:ext cx="7755972" cy="962371"/>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atin typeface="Poppins Light"/>
              <a:ea typeface="Poppins Light"/>
              <a:cs typeface="Poppins Light"/>
              <a:sym typeface="Poppins Light"/>
            </a:endParaRPr>
          </a:p>
        </p:txBody>
      </p:sp>
      <p:sp>
        <p:nvSpPr>
          <p:cNvPr id="37" name="Google Shape;338;p30">
            <a:extLst>
              <a:ext uri="{FF2B5EF4-FFF2-40B4-BE49-F238E27FC236}">
                <a16:creationId xmlns:a16="http://schemas.microsoft.com/office/drawing/2014/main" id="{E4771DD5-C7CB-406F-82B0-91CE246C5FF0}"/>
              </a:ext>
            </a:extLst>
          </p:cNvPr>
          <p:cNvSpPr/>
          <p:nvPr/>
        </p:nvSpPr>
        <p:spPr>
          <a:xfrm>
            <a:off x="3191829" y="5289178"/>
            <a:ext cx="7755971" cy="962371"/>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latin typeface="Poppins Light"/>
              <a:ea typeface="Poppins Light"/>
              <a:cs typeface="Poppins Light"/>
              <a:sym typeface="Poppins Light"/>
            </a:endParaRPr>
          </a:p>
        </p:txBody>
      </p:sp>
      <p:sp>
        <p:nvSpPr>
          <p:cNvPr id="38" name="Google Shape;340;p30">
            <a:extLst>
              <a:ext uri="{FF2B5EF4-FFF2-40B4-BE49-F238E27FC236}">
                <a16:creationId xmlns:a16="http://schemas.microsoft.com/office/drawing/2014/main" id="{E35E8728-5598-4306-9F58-8105BB8EAF03}"/>
              </a:ext>
            </a:extLst>
          </p:cNvPr>
          <p:cNvSpPr txBox="1"/>
          <p:nvPr/>
        </p:nvSpPr>
        <p:spPr>
          <a:xfrm rot="17095">
            <a:off x="4375875" y="5304226"/>
            <a:ext cx="6262743" cy="88463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800" dirty="0">
                <a:effectLst/>
                <a:latin typeface="Times New Roman" panose="02020603050405020304" pitchFamily="18" charset="0"/>
                <a:ea typeface="Times New Roman" panose="02020603050405020304" pitchFamily="18" charset="0"/>
              </a:rPr>
              <a:t>El valor ambiental incide positivamente en la intención de compra de vajillas desechables biodegradables en las cadenas de supermercados de DMQ.</a:t>
            </a:r>
            <a:endParaRPr sz="1100" dirty="0">
              <a:latin typeface="Poppins"/>
              <a:ea typeface="Poppins"/>
              <a:cs typeface="Poppins"/>
              <a:sym typeface="Poppins"/>
            </a:endParaRPr>
          </a:p>
        </p:txBody>
      </p:sp>
      <p:sp>
        <p:nvSpPr>
          <p:cNvPr id="41" name="Google Shape;339;p30">
            <a:extLst>
              <a:ext uri="{FF2B5EF4-FFF2-40B4-BE49-F238E27FC236}">
                <a16:creationId xmlns:a16="http://schemas.microsoft.com/office/drawing/2014/main" id="{597EF9D1-1BA0-4473-8729-57D15D87C964}"/>
              </a:ext>
            </a:extLst>
          </p:cNvPr>
          <p:cNvSpPr/>
          <p:nvPr/>
        </p:nvSpPr>
        <p:spPr>
          <a:xfrm>
            <a:off x="3360279" y="2743734"/>
            <a:ext cx="733502" cy="73504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Poppins"/>
                <a:ea typeface="Poppins"/>
                <a:cs typeface="Poppins"/>
                <a:sym typeface="Poppins"/>
              </a:rPr>
              <a:t>H3</a:t>
            </a:r>
            <a:endParaRPr sz="1200" b="1" dirty="0">
              <a:latin typeface="Poppins"/>
              <a:ea typeface="Poppins"/>
              <a:cs typeface="Poppins"/>
              <a:sym typeface="Poppins"/>
            </a:endParaRPr>
          </a:p>
        </p:txBody>
      </p:sp>
      <p:sp>
        <p:nvSpPr>
          <p:cNvPr id="42" name="Google Shape;339;p30">
            <a:extLst>
              <a:ext uri="{FF2B5EF4-FFF2-40B4-BE49-F238E27FC236}">
                <a16:creationId xmlns:a16="http://schemas.microsoft.com/office/drawing/2014/main" id="{5F1A9144-8328-4FB4-A984-E281B0E09EBA}"/>
              </a:ext>
            </a:extLst>
          </p:cNvPr>
          <p:cNvSpPr/>
          <p:nvPr/>
        </p:nvSpPr>
        <p:spPr>
          <a:xfrm>
            <a:off x="3388717" y="4130053"/>
            <a:ext cx="733502" cy="73504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Poppins"/>
                <a:ea typeface="Poppins"/>
                <a:cs typeface="Poppins"/>
                <a:sym typeface="Poppins"/>
              </a:rPr>
              <a:t>H4</a:t>
            </a:r>
            <a:endParaRPr sz="1200" b="1" dirty="0">
              <a:latin typeface="Poppins"/>
              <a:ea typeface="Poppins"/>
              <a:cs typeface="Poppins"/>
              <a:sym typeface="Poppins"/>
            </a:endParaRPr>
          </a:p>
        </p:txBody>
      </p:sp>
      <p:sp>
        <p:nvSpPr>
          <p:cNvPr id="47" name="Google Shape;340;p30">
            <a:extLst>
              <a:ext uri="{FF2B5EF4-FFF2-40B4-BE49-F238E27FC236}">
                <a16:creationId xmlns:a16="http://schemas.microsoft.com/office/drawing/2014/main" id="{EC58F64D-36A8-4D3A-96BE-C7DA38835BFF}"/>
              </a:ext>
            </a:extLst>
          </p:cNvPr>
          <p:cNvSpPr txBox="1"/>
          <p:nvPr/>
        </p:nvSpPr>
        <p:spPr>
          <a:xfrm rot="17095">
            <a:off x="4572914" y="4102615"/>
            <a:ext cx="6065703" cy="88463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800" dirty="0">
                <a:effectLst/>
                <a:latin typeface="Times New Roman" panose="02020603050405020304" pitchFamily="18" charset="0"/>
                <a:ea typeface="Times New Roman" panose="02020603050405020304" pitchFamily="18" charset="0"/>
              </a:rPr>
              <a:t>El valor condicional incide positivamente en la intención de compra de vajillas desechables biodegradables en las cadenas de supermercados de DMQ.</a:t>
            </a:r>
            <a:endParaRPr lang="es-EC" dirty="0">
              <a:latin typeface="Times New Roman" panose="02020603050405020304" pitchFamily="18" charset="0"/>
              <a:ea typeface="Poppins"/>
              <a:cs typeface="Times New Roman" panose="02020603050405020304" pitchFamily="18" charset="0"/>
              <a:sym typeface="Poppins"/>
            </a:endParaRPr>
          </a:p>
        </p:txBody>
      </p:sp>
      <p:sp>
        <p:nvSpPr>
          <p:cNvPr id="48" name="Google Shape;339;p30">
            <a:extLst>
              <a:ext uri="{FF2B5EF4-FFF2-40B4-BE49-F238E27FC236}">
                <a16:creationId xmlns:a16="http://schemas.microsoft.com/office/drawing/2014/main" id="{49B9C76C-F6F1-4B1C-B77B-12465A7265F8}"/>
              </a:ext>
            </a:extLst>
          </p:cNvPr>
          <p:cNvSpPr/>
          <p:nvPr/>
        </p:nvSpPr>
        <p:spPr>
          <a:xfrm>
            <a:off x="3416021" y="5402839"/>
            <a:ext cx="733502" cy="73504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latin typeface="Poppins"/>
                <a:ea typeface="Poppins"/>
                <a:cs typeface="Poppins"/>
                <a:sym typeface="Poppins"/>
              </a:rPr>
              <a:t>H5</a:t>
            </a:r>
            <a:endParaRPr sz="1200" b="1" dirty="0">
              <a:latin typeface="Poppins"/>
              <a:ea typeface="Poppins"/>
              <a:cs typeface="Poppins"/>
              <a:sym typeface="Poppins"/>
            </a:endParaRPr>
          </a:p>
        </p:txBody>
      </p:sp>
      <p:sp>
        <p:nvSpPr>
          <p:cNvPr id="51" name="Rectángulo 50">
            <a:extLst>
              <a:ext uri="{FF2B5EF4-FFF2-40B4-BE49-F238E27FC236}">
                <a16:creationId xmlns:a16="http://schemas.microsoft.com/office/drawing/2014/main" id="{4A67EE20-F74B-4202-8D46-23BC1F00B81B}"/>
              </a:ext>
            </a:extLst>
          </p:cNvPr>
          <p:cNvSpPr/>
          <p:nvPr/>
        </p:nvSpPr>
        <p:spPr>
          <a:xfrm>
            <a:off x="137766" y="912808"/>
            <a:ext cx="1553466"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Rectángulo 51">
            <a:extLst>
              <a:ext uri="{FF2B5EF4-FFF2-40B4-BE49-F238E27FC236}">
                <a16:creationId xmlns:a16="http://schemas.microsoft.com/office/drawing/2014/main" id="{14F5EF2C-BDA8-486E-9072-68F1432E59C1}"/>
              </a:ext>
            </a:extLst>
          </p:cNvPr>
          <p:cNvSpPr/>
          <p:nvPr/>
        </p:nvSpPr>
        <p:spPr>
          <a:xfrm>
            <a:off x="1638094" y="912808"/>
            <a:ext cx="1422619"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Rectángulo 52">
            <a:extLst>
              <a:ext uri="{FF2B5EF4-FFF2-40B4-BE49-F238E27FC236}">
                <a16:creationId xmlns:a16="http://schemas.microsoft.com/office/drawing/2014/main" id="{ADC63D57-29BE-4164-89A4-C0FC8093F725}"/>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51453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Recolección de datos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83973037"/>
              </p:ext>
            </p:extLst>
          </p:nvPr>
        </p:nvGraphicFramePr>
        <p:xfrm>
          <a:off x="838200" y="26792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grpSp>
        <p:nvGrpSpPr>
          <p:cNvPr id="10" name="Google Shape;248;p22">
            <a:extLst>
              <a:ext uri="{FF2B5EF4-FFF2-40B4-BE49-F238E27FC236}">
                <a16:creationId xmlns:a16="http://schemas.microsoft.com/office/drawing/2014/main" id="{53A05CDD-0E57-48E0-A15E-839F0FEC8034}"/>
              </a:ext>
            </a:extLst>
          </p:cNvPr>
          <p:cNvGrpSpPr/>
          <p:nvPr/>
        </p:nvGrpSpPr>
        <p:grpSpPr>
          <a:xfrm>
            <a:off x="685784" y="5210387"/>
            <a:ext cx="1220856" cy="988868"/>
            <a:chOff x="5247525" y="3007275"/>
            <a:chExt cx="517575" cy="384825"/>
          </a:xfrm>
        </p:grpSpPr>
        <p:sp>
          <p:nvSpPr>
            <p:cNvPr id="11" name="Google Shape;249;p22">
              <a:extLst>
                <a:ext uri="{FF2B5EF4-FFF2-40B4-BE49-F238E27FC236}">
                  <a16:creationId xmlns:a16="http://schemas.microsoft.com/office/drawing/2014/main" id="{A0DEABCB-FF00-4D5F-AD59-8831E30734D4}"/>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0;p22">
              <a:extLst>
                <a:ext uri="{FF2B5EF4-FFF2-40B4-BE49-F238E27FC236}">
                  <a16:creationId xmlns:a16="http://schemas.microsoft.com/office/drawing/2014/main" id="{AA59A3E1-2A02-48FC-90C3-091595E1B0BD}"/>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ángulo 12">
            <a:extLst>
              <a:ext uri="{FF2B5EF4-FFF2-40B4-BE49-F238E27FC236}">
                <a16:creationId xmlns:a16="http://schemas.microsoft.com/office/drawing/2014/main" id="{AF96ADE4-0D77-42E4-8F1D-3C357F4C7C27}"/>
              </a:ext>
            </a:extLst>
          </p:cNvPr>
          <p:cNvSpPr/>
          <p:nvPr/>
        </p:nvSpPr>
        <p:spPr>
          <a:xfrm>
            <a:off x="838200" y="1396102"/>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693C1407-F20A-461F-9DC7-255FA17A84E0}"/>
              </a:ext>
            </a:extLst>
          </p:cNvPr>
          <p:cNvSpPr/>
          <p:nvPr/>
        </p:nvSpPr>
        <p:spPr>
          <a:xfrm>
            <a:off x="3255467" y="1396102"/>
            <a:ext cx="2561737"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D8F25990-4F09-4292-85B4-04C8CD88DDE8}"/>
              </a:ext>
            </a:extLst>
          </p:cNvPr>
          <p:cNvSpPr/>
          <p:nvPr/>
        </p:nvSpPr>
        <p:spPr>
          <a:xfrm>
            <a:off x="0" y="13252"/>
            <a:ext cx="303143" cy="6858000"/>
          </a:xfrm>
          <a:prstGeom prst="rect">
            <a:avLst/>
          </a:prstGeom>
          <a:blipFill>
            <a:blip r:embed="rId8"/>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95041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933" y="-112094"/>
            <a:ext cx="10515600" cy="1325563"/>
          </a:xfrm>
        </p:spPr>
        <p:txBody>
          <a:bodyPr/>
          <a:lstStyle/>
          <a:p>
            <a:r>
              <a:rPr lang="es-ES" dirty="0">
                <a:latin typeface="Times New Roman" panose="02020603050405020304" pitchFamily="18" charset="0"/>
                <a:cs typeface="Times New Roman" panose="02020603050405020304" pitchFamily="18" charset="0"/>
              </a:rPr>
              <a:t>Validez de contenido </a:t>
            </a:r>
          </a:p>
        </p:txBody>
      </p:sp>
      <p:sp>
        <p:nvSpPr>
          <p:cNvPr id="6" name="Flecha curvada hacia arriba 5">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grpSp>
        <p:nvGrpSpPr>
          <p:cNvPr id="7" name="Shape 402">
            <a:extLst>
              <a:ext uri="{FF2B5EF4-FFF2-40B4-BE49-F238E27FC236}">
                <a16:creationId xmlns:a16="http://schemas.microsoft.com/office/drawing/2014/main" id="{C20FDC62-FD61-4895-8C78-D5DC735FC460}"/>
              </a:ext>
            </a:extLst>
          </p:cNvPr>
          <p:cNvGrpSpPr/>
          <p:nvPr/>
        </p:nvGrpSpPr>
        <p:grpSpPr>
          <a:xfrm>
            <a:off x="9524822" y="2393307"/>
            <a:ext cx="1471019" cy="3184127"/>
            <a:chOff x="4863169" y="1577308"/>
            <a:chExt cx="1471019" cy="3184127"/>
          </a:xfrm>
          <a:solidFill>
            <a:schemeClr val="accent2">
              <a:lumMod val="75000"/>
            </a:schemeClr>
          </a:solidFill>
        </p:grpSpPr>
        <p:sp>
          <p:nvSpPr>
            <p:cNvPr id="8" name="Shape 403">
              <a:extLst>
                <a:ext uri="{FF2B5EF4-FFF2-40B4-BE49-F238E27FC236}">
                  <a16:creationId xmlns:a16="http://schemas.microsoft.com/office/drawing/2014/main" id="{79F668BD-0A8F-4C86-BA7B-EBD1CFF9A8F6}"/>
                </a:ext>
              </a:extLst>
            </p:cNvPr>
            <p:cNvSpPr/>
            <p:nvPr/>
          </p:nvSpPr>
          <p:spPr>
            <a:xfrm rot="-3280088">
              <a:off x="4136321" y="2563569"/>
              <a:ext cx="3184127" cy="1211606"/>
            </a:xfrm>
            <a:custGeom>
              <a:avLst/>
              <a:gdLst/>
              <a:ahLst/>
              <a:cxnLst/>
              <a:rect l="0" t="0" r="0" b="0"/>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6">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 name="Shape 404">
              <a:extLst>
                <a:ext uri="{FF2B5EF4-FFF2-40B4-BE49-F238E27FC236}">
                  <a16:creationId xmlns:a16="http://schemas.microsoft.com/office/drawing/2014/main" id="{8807DB99-C559-4894-A4F1-E2EC7D46E621}"/>
                </a:ext>
              </a:extLst>
            </p:cNvPr>
            <p:cNvSpPr/>
            <p:nvPr/>
          </p:nvSpPr>
          <p:spPr>
            <a:xfrm rot="-3280088">
              <a:off x="4100923" y="2460157"/>
              <a:ext cx="2729637" cy="1205146"/>
            </a:xfrm>
            <a:custGeom>
              <a:avLst/>
              <a:gdLst/>
              <a:ahLst/>
              <a:cxnLst/>
              <a:rect l="0" t="0" r="0" b="0"/>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grp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 name="Shape 405">
              <a:extLst>
                <a:ext uri="{FF2B5EF4-FFF2-40B4-BE49-F238E27FC236}">
                  <a16:creationId xmlns:a16="http://schemas.microsoft.com/office/drawing/2014/main" id="{708B7E0B-5CC1-4F2A-9FE2-1075E9E2231B}"/>
                </a:ext>
              </a:extLst>
            </p:cNvPr>
            <p:cNvSpPr txBox="1"/>
            <p:nvPr/>
          </p:nvSpPr>
          <p:spPr>
            <a:xfrm rot="17820794">
              <a:off x="4740873" y="2873442"/>
              <a:ext cx="1577952" cy="563236"/>
            </a:xfrm>
            <a:prstGeom prst="rect">
              <a:avLst/>
            </a:prstGeom>
            <a:grp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x-none" sz="2400" dirty="0">
                  <a:solidFill>
                    <a:srgbClr val="FFFFFF"/>
                  </a:solidFill>
                  <a:latin typeface="Times New Roman" panose="02020603050405020304" pitchFamily="18" charset="0"/>
                  <a:ea typeface="Roboto"/>
                  <a:cs typeface="Times New Roman" panose="02020603050405020304" pitchFamily="18" charset="0"/>
                  <a:sym typeface="Roboto"/>
                </a:rPr>
                <a:t>Claridad</a:t>
              </a:r>
              <a:endParaRPr sz="100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grpSp>
        <p:nvGrpSpPr>
          <p:cNvPr id="13" name="Shape 406">
            <a:extLst>
              <a:ext uri="{FF2B5EF4-FFF2-40B4-BE49-F238E27FC236}">
                <a16:creationId xmlns:a16="http://schemas.microsoft.com/office/drawing/2014/main" id="{B956BB0F-3F95-4285-8610-0695FEC6747D}"/>
              </a:ext>
            </a:extLst>
          </p:cNvPr>
          <p:cNvGrpSpPr/>
          <p:nvPr/>
        </p:nvGrpSpPr>
        <p:grpSpPr>
          <a:xfrm>
            <a:off x="7877804" y="1235326"/>
            <a:ext cx="2485879" cy="2188366"/>
            <a:chOff x="3261580" y="445943"/>
            <a:chExt cx="2485879" cy="2188366"/>
          </a:xfrm>
          <a:solidFill>
            <a:schemeClr val="accent4">
              <a:lumMod val="75000"/>
            </a:schemeClr>
          </a:solidFill>
        </p:grpSpPr>
        <p:sp>
          <p:nvSpPr>
            <p:cNvPr id="14" name="Shape 407">
              <a:extLst>
                <a:ext uri="{FF2B5EF4-FFF2-40B4-BE49-F238E27FC236}">
                  <a16:creationId xmlns:a16="http://schemas.microsoft.com/office/drawing/2014/main" id="{597B67B7-EB6F-452E-B709-EFB6186E44CB}"/>
                </a:ext>
              </a:extLst>
            </p:cNvPr>
            <p:cNvSpPr/>
            <p:nvPr/>
          </p:nvSpPr>
          <p:spPr>
            <a:xfrm rot="-3280089">
              <a:off x="3410337" y="297186"/>
              <a:ext cx="2188366" cy="2485879"/>
            </a:xfrm>
            <a:custGeom>
              <a:avLst/>
              <a:gdLst/>
              <a:ahLst/>
              <a:cxnLst/>
              <a:rect l="0" t="0" r="0" b="0"/>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6">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 name="Shape 408">
              <a:extLst>
                <a:ext uri="{FF2B5EF4-FFF2-40B4-BE49-F238E27FC236}">
                  <a16:creationId xmlns:a16="http://schemas.microsoft.com/office/drawing/2014/main" id="{816619D1-CF30-494C-86E7-4864DAB0D2B6}"/>
                </a:ext>
              </a:extLst>
            </p:cNvPr>
            <p:cNvSpPr/>
            <p:nvPr/>
          </p:nvSpPr>
          <p:spPr>
            <a:xfrm rot="-3280088">
              <a:off x="3667674" y="581521"/>
              <a:ext cx="1790169" cy="2186080"/>
            </a:xfrm>
            <a:custGeom>
              <a:avLst/>
              <a:gdLst/>
              <a:ahLst/>
              <a:cxnLst/>
              <a:rect l="0" t="0" r="0" b="0"/>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2">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 name="Shape 409">
              <a:extLst>
                <a:ext uri="{FF2B5EF4-FFF2-40B4-BE49-F238E27FC236}">
                  <a16:creationId xmlns:a16="http://schemas.microsoft.com/office/drawing/2014/main" id="{4DBA161D-0ABA-4AF2-9632-BE91E75F5C8B}"/>
                </a:ext>
              </a:extLst>
            </p:cNvPr>
            <p:cNvSpPr txBox="1"/>
            <p:nvPr/>
          </p:nvSpPr>
          <p:spPr>
            <a:xfrm>
              <a:off x="3540499" y="1306684"/>
              <a:ext cx="2044517" cy="563100"/>
            </a:xfrm>
            <a:prstGeom prst="rect">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x-none" sz="2000" dirty="0">
                  <a:solidFill>
                    <a:srgbClr val="FFFFFF"/>
                  </a:solidFill>
                  <a:latin typeface="Times New Roman" panose="02020603050405020304" pitchFamily="18" charset="0"/>
                  <a:ea typeface="Roboto"/>
                  <a:cs typeface="Times New Roman" panose="02020603050405020304" pitchFamily="18" charset="0"/>
                  <a:sym typeface="Roboto"/>
                </a:rPr>
                <a:t>Representatividad</a:t>
              </a:r>
              <a:endParaRPr sz="200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grpSp>
        <p:nvGrpSpPr>
          <p:cNvPr id="17" name="Shape 410">
            <a:extLst>
              <a:ext uri="{FF2B5EF4-FFF2-40B4-BE49-F238E27FC236}">
                <a16:creationId xmlns:a16="http://schemas.microsoft.com/office/drawing/2014/main" id="{B7F3B3B8-D6E6-4913-BF70-A29924070B43}"/>
              </a:ext>
            </a:extLst>
          </p:cNvPr>
          <p:cNvGrpSpPr/>
          <p:nvPr/>
        </p:nvGrpSpPr>
        <p:grpSpPr>
          <a:xfrm>
            <a:off x="6794993" y="3077696"/>
            <a:ext cx="3045726" cy="1813926"/>
            <a:chOff x="2149241" y="2261972"/>
            <a:chExt cx="3045726" cy="1813926"/>
          </a:xfrm>
        </p:grpSpPr>
        <p:sp>
          <p:nvSpPr>
            <p:cNvPr id="18" name="Shape 411">
              <a:extLst>
                <a:ext uri="{FF2B5EF4-FFF2-40B4-BE49-F238E27FC236}">
                  <a16:creationId xmlns:a16="http://schemas.microsoft.com/office/drawing/2014/main" id="{F7A08D63-E2A7-41BF-9928-85168754B231}"/>
                </a:ext>
              </a:extLst>
            </p:cNvPr>
            <p:cNvSpPr/>
            <p:nvPr/>
          </p:nvSpPr>
          <p:spPr>
            <a:xfrm rot="-3280088">
              <a:off x="2859669" y="1740600"/>
              <a:ext cx="1624870" cy="3045726"/>
            </a:xfrm>
            <a:custGeom>
              <a:avLst/>
              <a:gdLst/>
              <a:ahLst/>
              <a:cxnLst/>
              <a:rect l="0" t="0" r="0" b="0"/>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 name="Shape 412">
              <a:extLst>
                <a:ext uri="{FF2B5EF4-FFF2-40B4-BE49-F238E27FC236}">
                  <a16:creationId xmlns:a16="http://schemas.microsoft.com/office/drawing/2014/main" id="{30BD784F-1E50-423B-8B8C-0E5BF337AD4E}"/>
                </a:ext>
              </a:extLst>
            </p:cNvPr>
            <p:cNvSpPr/>
            <p:nvPr/>
          </p:nvSpPr>
          <p:spPr>
            <a:xfrm rot="18319911">
              <a:off x="3016244" y="1845940"/>
              <a:ext cx="1575644" cy="2550423"/>
            </a:xfrm>
            <a:custGeom>
              <a:avLst/>
              <a:gdLst/>
              <a:ahLst/>
              <a:cxnLst/>
              <a:rect l="0" t="0" r="0" b="0"/>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2">
                <a:lumMod val="75000"/>
              </a:scheme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 name="Shape 413">
              <a:extLst>
                <a:ext uri="{FF2B5EF4-FFF2-40B4-BE49-F238E27FC236}">
                  <a16:creationId xmlns:a16="http://schemas.microsoft.com/office/drawing/2014/main" id="{A3637DA7-6211-48F1-976F-03A4F605A360}"/>
                </a:ext>
              </a:extLst>
            </p:cNvPr>
            <p:cNvSpPr txBox="1"/>
            <p:nvPr/>
          </p:nvSpPr>
          <p:spPr>
            <a:xfrm rot="3725110" flipH="1">
              <a:off x="2820704" y="2769256"/>
              <a:ext cx="1577671" cy="563103"/>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pPr>
              <a:r>
                <a:rPr lang="x-none" sz="1000" dirty="0">
                  <a:solidFill>
                    <a:srgbClr val="FFFFFF"/>
                  </a:solidFill>
                  <a:latin typeface="Roboto"/>
                  <a:ea typeface="Roboto"/>
                  <a:cs typeface="Roboto"/>
                  <a:sym typeface="Roboto"/>
                </a:rPr>
                <a:t>         </a:t>
              </a:r>
              <a:r>
                <a:rPr lang="x-none" sz="2000" dirty="0">
                  <a:solidFill>
                    <a:srgbClr val="FFFFFF"/>
                  </a:solidFill>
                  <a:latin typeface="Times New Roman" panose="02020603050405020304" pitchFamily="18" charset="0"/>
                  <a:ea typeface="Roboto"/>
                  <a:cs typeface="Times New Roman" panose="02020603050405020304" pitchFamily="18" charset="0"/>
                  <a:sym typeface="Roboto"/>
                </a:rPr>
                <a:t>Compresión</a:t>
              </a:r>
              <a:r>
                <a:rPr lang="x-none" sz="2000" dirty="0">
                  <a:solidFill>
                    <a:srgbClr val="FFFFFF"/>
                  </a:solidFill>
                  <a:latin typeface="Roboto"/>
                  <a:ea typeface="Roboto"/>
                  <a:cs typeface="Roboto"/>
                  <a:sym typeface="Roboto"/>
                </a:rPr>
                <a:t> </a:t>
              </a:r>
              <a:endParaRPr sz="2000" dirty="0">
                <a:solidFill>
                  <a:srgbClr val="FFFFFF"/>
                </a:solidFill>
                <a:latin typeface="Roboto"/>
                <a:ea typeface="Roboto"/>
                <a:cs typeface="Roboto"/>
                <a:sym typeface="Roboto"/>
              </a:endParaRPr>
            </a:p>
          </p:txBody>
        </p:sp>
      </p:grpSp>
      <p:sp>
        <p:nvSpPr>
          <p:cNvPr id="5" name="Rectángulo: esquinas redondeadas 4">
            <a:extLst>
              <a:ext uri="{FF2B5EF4-FFF2-40B4-BE49-F238E27FC236}">
                <a16:creationId xmlns:a16="http://schemas.microsoft.com/office/drawing/2014/main" id="{CF48C661-26CA-4BF9-906F-FAB7AB03B063}"/>
              </a:ext>
            </a:extLst>
          </p:cNvPr>
          <p:cNvSpPr/>
          <p:nvPr/>
        </p:nvSpPr>
        <p:spPr>
          <a:xfrm>
            <a:off x="7197307" y="668556"/>
            <a:ext cx="3846873" cy="636729"/>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b="1" dirty="0">
                <a:latin typeface="Times New Roman" panose="02020603050405020304" pitchFamily="18" charset="0"/>
                <a:cs typeface="Times New Roman" panose="02020603050405020304" pitchFamily="18" charset="0"/>
              </a:rPr>
              <a:t>Criterios de evaluación </a:t>
            </a:r>
          </a:p>
        </p:txBody>
      </p:sp>
      <p:graphicFrame>
        <p:nvGraphicFramePr>
          <p:cNvPr id="21" name="Tabla 20">
            <a:extLst>
              <a:ext uri="{FF2B5EF4-FFF2-40B4-BE49-F238E27FC236}">
                <a16:creationId xmlns:a16="http://schemas.microsoft.com/office/drawing/2014/main" id="{83BDF714-B384-4C9A-84DB-34352A8F2E58}"/>
              </a:ext>
            </a:extLst>
          </p:cNvPr>
          <p:cNvGraphicFramePr>
            <a:graphicFrameLocks noGrp="1"/>
          </p:cNvGraphicFramePr>
          <p:nvPr>
            <p:extLst>
              <p:ext uri="{D42A27DB-BD31-4B8C-83A1-F6EECF244321}">
                <p14:modId xmlns:p14="http://schemas.microsoft.com/office/powerpoint/2010/main" val="4125566227"/>
              </p:ext>
            </p:extLst>
          </p:nvPr>
        </p:nvGraphicFramePr>
        <p:xfrm>
          <a:off x="251792" y="1904534"/>
          <a:ext cx="6581421" cy="3782006"/>
        </p:xfrm>
        <a:graphic>
          <a:graphicData uri="http://schemas.openxmlformats.org/drawingml/2006/table">
            <a:tbl>
              <a:tblPr firstRow="1" bandCol="1">
                <a:tableStyleId>{9D7B26C5-4107-4FEC-AEDC-1716B250A1EF}</a:tableStyleId>
              </a:tblPr>
              <a:tblGrid>
                <a:gridCol w="744511">
                  <a:extLst>
                    <a:ext uri="{9D8B030D-6E8A-4147-A177-3AD203B41FA5}">
                      <a16:colId xmlns:a16="http://schemas.microsoft.com/office/drawing/2014/main" val="2371966724"/>
                    </a:ext>
                  </a:extLst>
                </a:gridCol>
                <a:gridCol w="1008419">
                  <a:extLst>
                    <a:ext uri="{9D8B030D-6E8A-4147-A177-3AD203B41FA5}">
                      <a16:colId xmlns:a16="http://schemas.microsoft.com/office/drawing/2014/main" val="2252839749"/>
                    </a:ext>
                  </a:extLst>
                </a:gridCol>
                <a:gridCol w="3797629">
                  <a:extLst>
                    <a:ext uri="{9D8B030D-6E8A-4147-A177-3AD203B41FA5}">
                      <a16:colId xmlns:a16="http://schemas.microsoft.com/office/drawing/2014/main" val="3175914227"/>
                    </a:ext>
                  </a:extLst>
                </a:gridCol>
                <a:gridCol w="1030862">
                  <a:extLst>
                    <a:ext uri="{9D8B030D-6E8A-4147-A177-3AD203B41FA5}">
                      <a16:colId xmlns:a16="http://schemas.microsoft.com/office/drawing/2014/main" val="145833573"/>
                    </a:ext>
                  </a:extLst>
                </a:gridCol>
              </a:tblGrid>
              <a:tr h="565709">
                <a:tc>
                  <a:txBody>
                    <a:bodyPr/>
                    <a:lstStyle/>
                    <a:p>
                      <a:pPr algn="ctr">
                        <a:lnSpc>
                          <a:spcPct val="107000"/>
                        </a:lnSpc>
                        <a:spcAft>
                          <a:spcPts val="800"/>
                        </a:spcAft>
                      </a:pPr>
                      <a:r>
                        <a:rPr lang="es-EC" sz="1600" b="1" dirty="0">
                          <a:effectLst/>
                          <a:latin typeface="Times New Roman" panose="02020603050405020304" pitchFamily="18" charset="0"/>
                          <a:cs typeface="Times New Roman" panose="02020603050405020304" pitchFamily="18" charset="0"/>
                        </a:rPr>
                        <a:t>No. Experto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800"/>
                        </a:spcAft>
                      </a:pPr>
                      <a:r>
                        <a:rPr lang="es-EC" sz="1600" b="1" dirty="0">
                          <a:effectLst/>
                          <a:latin typeface="Times New Roman" panose="02020603050405020304" pitchFamily="18" charset="0"/>
                          <a:cs typeface="Times New Roman" panose="02020603050405020304" pitchFamily="18" charset="0"/>
                        </a:rPr>
                        <a:t>Género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800"/>
                        </a:spcAft>
                      </a:pPr>
                      <a:r>
                        <a:rPr lang="es-EC" sz="1600" b="1" dirty="0">
                          <a:effectLst/>
                          <a:latin typeface="Times New Roman" panose="02020603050405020304" pitchFamily="18" charset="0"/>
                          <a:cs typeface="Times New Roman" panose="02020603050405020304" pitchFamily="18" charset="0"/>
                        </a:rPr>
                        <a:t>Ocupación</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07000"/>
                        </a:lnSpc>
                        <a:spcAft>
                          <a:spcPts val="800"/>
                        </a:spcAft>
                      </a:pPr>
                      <a:r>
                        <a:rPr lang="es-EC" sz="1600" b="1" dirty="0">
                          <a:effectLst/>
                          <a:latin typeface="Times New Roman" panose="02020603050405020304" pitchFamily="18" charset="0"/>
                          <a:cs typeface="Times New Roman" panose="02020603050405020304" pitchFamily="18" charset="0"/>
                        </a:rPr>
                        <a:t>Nivel de Estudios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3159128294"/>
                  </a:ext>
                </a:extLst>
              </a:tr>
              <a:tr h="282854">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1</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Femenino</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Jefa de tienda cadena de supermercado</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Licenciatura</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589705353"/>
                  </a:ext>
                </a:extLst>
              </a:tr>
              <a:tr h="541285">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2</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Masculino</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Gerente de establecimiento cadena de supermercado</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Ingeniería</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70582150"/>
                  </a:ext>
                </a:extLst>
              </a:tr>
              <a:tr h="282854">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3</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Masculino</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Especialista de </a:t>
                      </a:r>
                      <a:r>
                        <a:rPr lang="es-EC" sz="1600" b="0" dirty="0" err="1">
                          <a:effectLst/>
                          <a:latin typeface="Times New Roman" panose="02020603050405020304" pitchFamily="18" charset="0"/>
                          <a:cs typeface="Times New Roman" panose="02020603050405020304" pitchFamily="18" charset="0"/>
                        </a:rPr>
                        <a:t>retail</a:t>
                      </a:r>
                      <a:r>
                        <a:rPr lang="es-EC" sz="1600" b="0" dirty="0">
                          <a:effectLst/>
                          <a:latin typeface="Times New Roman" panose="02020603050405020304" pitchFamily="18" charset="0"/>
                          <a:cs typeface="Times New Roman" panose="02020603050405020304" pitchFamily="18" charset="0"/>
                        </a:rPr>
                        <a:t> e investigador</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Maestría</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409254326"/>
                  </a:ext>
                </a:extLst>
              </a:tr>
              <a:tr h="282854">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4</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Masculino</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Director Ejecutivo Empaque Verde EVFS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Maestría</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557720208"/>
                  </a:ext>
                </a:extLst>
              </a:tr>
              <a:tr h="282854">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5</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Masculino</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Gerente Biodegradables Ecogreen Ecuador</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Ingeniería</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072294485"/>
                  </a:ext>
                </a:extLst>
              </a:tr>
              <a:tr h="282854">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6</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Masculino</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Director Ejecutivo Biodegradables del Ecuador</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Ingeniería</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020024753"/>
                  </a:ext>
                </a:extLst>
              </a:tr>
              <a:tr h="282854">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7</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Masculino</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Docente investigador</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Maestría</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3266404225"/>
                  </a:ext>
                </a:extLst>
              </a:tr>
              <a:tr h="282854">
                <a:tc>
                  <a:txBody>
                    <a:bodyPr/>
                    <a:lstStyle/>
                    <a:p>
                      <a:pPr algn="ctr">
                        <a:lnSpc>
                          <a:spcPct val="107000"/>
                        </a:lnSpc>
                        <a:spcAft>
                          <a:spcPts val="800"/>
                        </a:spcAft>
                      </a:pPr>
                      <a:r>
                        <a:rPr lang="es-EC" sz="1600" b="0">
                          <a:effectLst/>
                          <a:latin typeface="Times New Roman" panose="02020603050405020304" pitchFamily="18" charset="0"/>
                          <a:cs typeface="Times New Roman" panose="02020603050405020304" pitchFamily="18" charset="0"/>
                        </a:rPr>
                        <a:t>8</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Femenino</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a:effectLst/>
                          <a:latin typeface="Times New Roman" panose="02020603050405020304" pitchFamily="18" charset="0"/>
                          <a:cs typeface="Times New Roman" panose="02020603050405020304" pitchFamily="18" charset="0"/>
                        </a:rPr>
                        <a:t>Docente investigador</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nSpc>
                          <a:spcPct val="107000"/>
                        </a:lnSpc>
                        <a:spcAft>
                          <a:spcPts val="800"/>
                        </a:spcAft>
                      </a:pPr>
                      <a:r>
                        <a:rPr lang="es-EC" sz="1600" b="0" dirty="0">
                          <a:effectLst/>
                          <a:latin typeface="Times New Roman" panose="02020603050405020304" pitchFamily="18" charset="0"/>
                          <a:cs typeface="Times New Roman" panose="02020603050405020304" pitchFamily="18" charset="0"/>
                        </a:rPr>
                        <a:t>Doctorado</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31346748"/>
                  </a:ext>
                </a:extLst>
              </a:tr>
            </a:tbl>
          </a:graphicData>
        </a:graphic>
      </p:graphicFrame>
      <p:sp>
        <p:nvSpPr>
          <p:cNvPr id="25" name="CuadroTexto 24">
            <a:extLst>
              <a:ext uri="{FF2B5EF4-FFF2-40B4-BE49-F238E27FC236}">
                <a16:creationId xmlns:a16="http://schemas.microsoft.com/office/drawing/2014/main" id="{9FC684D8-529C-4991-A93F-080F647E36C9}"/>
              </a:ext>
            </a:extLst>
          </p:cNvPr>
          <p:cNvSpPr txBox="1"/>
          <p:nvPr/>
        </p:nvSpPr>
        <p:spPr>
          <a:xfrm>
            <a:off x="445344" y="5708002"/>
            <a:ext cx="6096000" cy="685059"/>
          </a:xfrm>
          <a:prstGeom prst="rect">
            <a:avLst/>
          </a:prstGeom>
          <a:noFill/>
        </p:spPr>
        <p:txBody>
          <a:bodyPr wrap="square">
            <a:spAutoFit/>
          </a:bodyPr>
          <a:lstStyle/>
          <a:p>
            <a:pPr algn="just">
              <a:lnSpc>
                <a:spcPct val="107000"/>
              </a:lnSpc>
              <a:spcAft>
                <a:spcPts val="1200"/>
              </a:spcAft>
            </a:pPr>
            <a:r>
              <a:rPr lang="es-EC" sz="1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Nota. </a:t>
            </a:r>
            <a:r>
              <a:rPr lang="es-EC"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Características principales de los expertos con variables socio-demográficas.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ángulo: esquinas redondeadas 25">
            <a:extLst>
              <a:ext uri="{FF2B5EF4-FFF2-40B4-BE49-F238E27FC236}">
                <a16:creationId xmlns:a16="http://schemas.microsoft.com/office/drawing/2014/main" id="{9DE047C2-6430-41C7-B7AF-7196B95857D2}"/>
              </a:ext>
            </a:extLst>
          </p:cNvPr>
          <p:cNvSpPr/>
          <p:nvPr/>
        </p:nvSpPr>
        <p:spPr>
          <a:xfrm>
            <a:off x="7905591" y="5459969"/>
            <a:ext cx="2829865" cy="636729"/>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sz="2800" b="1" dirty="0">
                <a:latin typeface="Times New Roman" panose="02020603050405020304" pitchFamily="18" charset="0"/>
                <a:cs typeface="Times New Roman" panose="02020603050405020304" pitchFamily="18" charset="0"/>
              </a:rPr>
              <a:t>Escala </a:t>
            </a:r>
          </a:p>
        </p:txBody>
      </p:sp>
      <p:sp>
        <p:nvSpPr>
          <p:cNvPr id="27" name="Elipse 26">
            <a:extLst>
              <a:ext uri="{FF2B5EF4-FFF2-40B4-BE49-F238E27FC236}">
                <a16:creationId xmlns:a16="http://schemas.microsoft.com/office/drawing/2014/main" id="{48E2FD19-14D3-4768-82CA-E4F76F4F2370}"/>
              </a:ext>
            </a:extLst>
          </p:cNvPr>
          <p:cNvSpPr/>
          <p:nvPr/>
        </p:nvSpPr>
        <p:spPr>
          <a:xfrm>
            <a:off x="7637199" y="6232252"/>
            <a:ext cx="657839" cy="470753"/>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1</a:t>
            </a:r>
          </a:p>
        </p:txBody>
      </p:sp>
      <p:sp>
        <p:nvSpPr>
          <p:cNvPr id="28" name="Elipse 27">
            <a:extLst>
              <a:ext uri="{FF2B5EF4-FFF2-40B4-BE49-F238E27FC236}">
                <a16:creationId xmlns:a16="http://schemas.microsoft.com/office/drawing/2014/main" id="{66650ADA-9F1E-4D06-AFA8-F3B34F455127}"/>
              </a:ext>
            </a:extLst>
          </p:cNvPr>
          <p:cNvSpPr/>
          <p:nvPr/>
        </p:nvSpPr>
        <p:spPr>
          <a:xfrm>
            <a:off x="8827016" y="6217744"/>
            <a:ext cx="657839" cy="470753"/>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2</a:t>
            </a:r>
          </a:p>
        </p:txBody>
      </p:sp>
      <p:sp>
        <p:nvSpPr>
          <p:cNvPr id="29" name="Elipse 28">
            <a:extLst>
              <a:ext uri="{FF2B5EF4-FFF2-40B4-BE49-F238E27FC236}">
                <a16:creationId xmlns:a16="http://schemas.microsoft.com/office/drawing/2014/main" id="{956D35BC-0BBA-4AEE-98A8-2C6973AC9D6F}"/>
              </a:ext>
            </a:extLst>
          </p:cNvPr>
          <p:cNvSpPr/>
          <p:nvPr/>
        </p:nvSpPr>
        <p:spPr>
          <a:xfrm>
            <a:off x="10147282" y="6232253"/>
            <a:ext cx="657839" cy="470753"/>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3</a:t>
            </a:r>
          </a:p>
        </p:txBody>
      </p:sp>
      <p:sp>
        <p:nvSpPr>
          <p:cNvPr id="30" name="Rectángulo 29">
            <a:extLst>
              <a:ext uri="{FF2B5EF4-FFF2-40B4-BE49-F238E27FC236}">
                <a16:creationId xmlns:a16="http://schemas.microsoft.com/office/drawing/2014/main" id="{3C1A3DCB-67B5-4058-8935-B01F1EB5BD5A}"/>
              </a:ext>
            </a:extLst>
          </p:cNvPr>
          <p:cNvSpPr/>
          <p:nvPr/>
        </p:nvSpPr>
        <p:spPr>
          <a:xfrm>
            <a:off x="124303" y="1007027"/>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Rectángulo 30">
            <a:extLst>
              <a:ext uri="{FF2B5EF4-FFF2-40B4-BE49-F238E27FC236}">
                <a16:creationId xmlns:a16="http://schemas.microsoft.com/office/drawing/2014/main" id="{CC05EC85-1878-4442-B7AB-5B7DD7061BC7}"/>
              </a:ext>
            </a:extLst>
          </p:cNvPr>
          <p:cNvSpPr/>
          <p:nvPr/>
        </p:nvSpPr>
        <p:spPr>
          <a:xfrm>
            <a:off x="3270940" y="1007028"/>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0548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715" y="133305"/>
            <a:ext cx="10515600" cy="1325563"/>
          </a:xfrm>
        </p:spPr>
        <p:txBody>
          <a:bodyPr/>
          <a:lstStyle/>
          <a:p>
            <a:r>
              <a:rPr lang="es-ES" dirty="0">
                <a:latin typeface="Times New Roman" panose="02020603050405020304" pitchFamily="18" charset="0"/>
                <a:cs typeface="Times New Roman" panose="02020603050405020304" pitchFamily="18" charset="0"/>
              </a:rPr>
              <a:t>Validez de confiabilidad </a:t>
            </a:r>
          </a:p>
        </p:txBody>
      </p:sp>
      <p:sp>
        <p:nvSpPr>
          <p:cNvPr id="7" name="Marco 6"/>
          <p:cNvSpPr/>
          <p:nvPr/>
        </p:nvSpPr>
        <p:spPr>
          <a:xfrm>
            <a:off x="7562558" y="2770556"/>
            <a:ext cx="3670479" cy="2184743"/>
          </a:xfrm>
          <a:prstGeom prst="frame">
            <a:avLst/>
          </a:prstGeom>
          <a:solidFill>
            <a:schemeClr val="accent2">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dirty="0">
                <a:solidFill>
                  <a:schemeClr val="tx1"/>
                </a:solidFill>
                <a:latin typeface="Times New Roman" panose="02020603050405020304" pitchFamily="18" charset="0"/>
                <a:cs typeface="Times New Roman" panose="02020603050405020304" pitchFamily="18" charset="0"/>
              </a:rPr>
              <a:t>Fueron seleccionados el 10% de la muestra correspondiente a 38 encuestados. </a:t>
            </a:r>
            <a:endParaRPr lang="es-ES" sz="2000" dirty="0"/>
          </a:p>
        </p:txBody>
      </p:sp>
      <p:sp>
        <p:nvSpPr>
          <p:cNvPr id="10" name="Flecha curvada hacia arriba 9">
            <a:hlinkClick r:id="rId2" action="ppaction://hlinksldjump"/>
          </p:cNvPr>
          <p:cNvSpPr/>
          <p:nvPr/>
        </p:nvSpPr>
        <p:spPr>
          <a:xfrm>
            <a:off x="11557552" y="6432465"/>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graphicFrame>
        <p:nvGraphicFramePr>
          <p:cNvPr id="11" name="Tabla 10">
            <a:extLst>
              <a:ext uri="{FF2B5EF4-FFF2-40B4-BE49-F238E27FC236}">
                <a16:creationId xmlns:a16="http://schemas.microsoft.com/office/drawing/2014/main" id="{3369A524-3EA1-4A7B-B627-F274D5ED84A3}"/>
              </a:ext>
            </a:extLst>
          </p:cNvPr>
          <p:cNvGraphicFramePr>
            <a:graphicFrameLocks noGrp="1"/>
          </p:cNvGraphicFramePr>
          <p:nvPr>
            <p:extLst>
              <p:ext uri="{D42A27DB-BD31-4B8C-83A1-F6EECF244321}">
                <p14:modId xmlns:p14="http://schemas.microsoft.com/office/powerpoint/2010/main" val="1369566822"/>
              </p:ext>
            </p:extLst>
          </p:nvPr>
        </p:nvGraphicFramePr>
        <p:xfrm>
          <a:off x="770281" y="1844293"/>
          <a:ext cx="6200363" cy="4062031"/>
        </p:xfrm>
        <a:graphic>
          <a:graphicData uri="http://schemas.openxmlformats.org/drawingml/2006/table">
            <a:tbl>
              <a:tblPr firstRow="1" bandCol="1">
                <a:tableStyleId>{8EC20E35-A176-4012-BC5E-935CFFF8708E}</a:tableStyleId>
              </a:tblPr>
              <a:tblGrid>
                <a:gridCol w="2462799">
                  <a:extLst>
                    <a:ext uri="{9D8B030D-6E8A-4147-A177-3AD203B41FA5}">
                      <a16:colId xmlns:a16="http://schemas.microsoft.com/office/drawing/2014/main" val="3895306091"/>
                    </a:ext>
                  </a:extLst>
                </a:gridCol>
                <a:gridCol w="2462799">
                  <a:extLst>
                    <a:ext uri="{9D8B030D-6E8A-4147-A177-3AD203B41FA5}">
                      <a16:colId xmlns:a16="http://schemas.microsoft.com/office/drawing/2014/main" val="2137092363"/>
                    </a:ext>
                  </a:extLst>
                </a:gridCol>
                <a:gridCol w="1274765">
                  <a:extLst>
                    <a:ext uri="{9D8B030D-6E8A-4147-A177-3AD203B41FA5}">
                      <a16:colId xmlns:a16="http://schemas.microsoft.com/office/drawing/2014/main" val="2191134754"/>
                    </a:ext>
                  </a:extLst>
                </a:gridCol>
              </a:tblGrid>
              <a:tr h="710672">
                <a:tc>
                  <a:txBody>
                    <a:bodyPr/>
                    <a:lstStyle/>
                    <a:p>
                      <a:pPr algn="just">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Variables </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Dimensión</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Alpha de Cronbach</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2820883844"/>
                  </a:ext>
                </a:extLst>
              </a:tr>
              <a:tr h="416924">
                <a:tc rowSpan="5">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Valor percibido</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noFill/>
                  </a:tcPr>
                </a:tc>
                <a:tc>
                  <a:txBody>
                    <a:bodyPr/>
                    <a:lstStyle/>
                    <a:p>
                      <a:pPr algn="just">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Valor funcional</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0.869</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681022480"/>
                  </a:ext>
                </a:extLst>
              </a:tr>
              <a:tr h="416924">
                <a:tc vMerge="1">
                  <a:txBody>
                    <a:bodyPr/>
                    <a:lstStyle/>
                    <a:p>
                      <a:endParaRPr lang="es-EC"/>
                    </a:p>
                  </a:txBody>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Valor social</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0.780</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3214385375"/>
                  </a:ext>
                </a:extLst>
              </a:tr>
              <a:tr h="416924">
                <a:tc vMerge="1">
                  <a:txBody>
                    <a:bodyPr/>
                    <a:lstStyle/>
                    <a:p>
                      <a:endParaRPr lang="es-EC"/>
                    </a:p>
                  </a:txBody>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Valor condicional</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0.833</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233614571"/>
                  </a:ext>
                </a:extLst>
              </a:tr>
              <a:tr h="416924">
                <a:tc vMerge="1">
                  <a:txBody>
                    <a:bodyPr/>
                    <a:lstStyle/>
                    <a:p>
                      <a:endParaRPr lang="es-EC"/>
                    </a:p>
                  </a:txBody>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Valor emocional</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0.796</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2550357910"/>
                  </a:ext>
                </a:extLst>
              </a:tr>
              <a:tr h="416924">
                <a:tc vMerge="1">
                  <a:txBody>
                    <a:bodyPr/>
                    <a:lstStyle/>
                    <a:p>
                      <a:endParaRPr lang="es-EC"/>
                    </a:p>
                  </a:txBody>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Valor ambiental</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0.748</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3840709107"/>
                  </a:ext>
                </a:extLst>
              </a:tr>
              <a:tr h="825055">
                <a:tc>
                  <a:txBody>
                    <a:bodyPr/>
                    <a:lstStyle/>
                    <a:p>
                      <a:pPr>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Decisión de compra</a:t>
                      </a:r>
                    </a:p>
                    <a:p>
                      <a:pPr>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chor="ctr">
                    <a:noFill/>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Intención de compra</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0.800</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1320404028"/>
                  </a:ext>
                </a:extLst>
              </a:tr>
              <a:tr h="416924">
                <a:tc>
                  <a:txBody>
                    <a:bodyPr/>
                    <a:lstStyle/>
                    <a:p>
                      <a:pPr algn="just">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Global</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just">
                        <a:lnSpc>
                          <a:spcPct val="107000"/>
                        </a:lnSpc>
                        <a:spcAft>
                          <a:spcPts val="800"/>
                        </a:spcAft>
                      </a:pPr>
                      <a:r>
                        <a:rPr lang="es-EC" sz="1800">
                          <a:solidFill>
                            <a:schemeClr val="tx1"/>
                          </a:solidFill>
                          <a:effectLst/>
                          <a:latin typeface="Times New Roman" panose="02020603050405020304" pitchFamily="18" charset="0"/>
                          <a:cs typeface="Times New Roman" panose="02020603050405020304" pitchFamily="18" charset="0"/>
                        </a:rPr>
                        <a:t> </a:t>
                      </a:r>
                      <a:endParaRPr lang="es-EC"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800" dirty="0">
                          <a:solidFill>
                            <a:schemeClr val="tx1"/>
                          </a:solidFill>
                          <a:effectLst/>
                          <a:latin typeface="Times New Roman" panose="02020603050405020304" pitchFamily="18" charset="0"/>
                          <a:cs typeface="Times New Roman" panose="02020603050405020304" pitchFamily="18" charset="0"/>
                        </a:rPr>
                        <a:t>0.895</a:t>
                      </a:r>
                      <a:endPar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3195423302"/>
                  </a:ext>
                </a:extLst>
              </a:tr>
            </a:tbl>
          </a:graphicData>
        </a:graphic>
      </p:graphicFrame>
      <p:sp>
        <p:nvSpPr>
          <p:cNvPr id="13" name="CuadroTexto 12">
            <a:extLst>
              <a:ext uri="{FF2B5EF4-FFF2-40B4-BE49-F238E27FC236}">
                <a16:creationId xmlns:a16="http://schemas.microsoft.com/office/drawing/2014/main" id="{9467D9A9-7AE4-4EE9-BC04-0A0E17A464D4}"/>
              </a:ext>
            </a:extLst>
          </p:cNvPr>
          <p:cNvSpPr txBox="1"/>
          <p:nvPr/>
        </p:nvSpPr>
        <p:spPr>
          <a:xfrm>
            <a:off x="683874" y="1484313"/>
            <a:ext cx="6096000" cy="369332"/>
          </a:xfrm>
          <a:prstGeom prst="rect">
            <a:avLst/>
          </a:prstGeom>
          <a:noFill/>
        </p:spPr>
        <p:txBody>
          <a:bodyPr wrap="square">
            <a:spAutoFit/>
          </a:bodyPr>
          <a:lstStyle/>
          <a:p>
            <a:r>
              <a:rPr lang="es-MX" i="1" dirty="0">
                <a:latin typeface="Times New Roman" panose="02020603050405020304" pitchFamily="18" charset="0"/>
                <a:cs typeface="Times New Roman" panose="02020603050405020304" pitchFamily="18" charset="0"/>
              </a:rPr>
              <a:t>Resultados del Alfa de Cronbach por dimensiones y global</a:t>
            </a:r>
          </a:p>
        </p:txBody>
      </p:sp>
      <p:sp>
        <p:nvSpPr>
          <p:cNvPr id="15" name="CuadroTexto 14">
            <a:extLst>
              <a:ext uri="{FF2B5EF4-FFF2-40B4-BE49-F238E27FC236}">
                <a16:creationId xmlns:a16="http://schemas.microsoft.com/office/drawing/2014/main" id="{C7F87DA4-E57E-4438-8BAF-91DB00B68160}"/>
              </a:ext>
            </a:extLst>
          </p:cNvPr>
          <p:cNvSpPr txBox="1"/>
          <p:nvPr/>
        </p:nvSpPr>
        <p:spPr>
          <a:xfrm>
            <a:off x="770281" y="5931769"/>
            <a:ext cx="6096000" cy="685059"/>
          </a:xfrm>
          <a:prstGeom prst="rect">
            <a:avLst/>
          </a:prstGeom>
          <a:noFill/>
        </p:spPr>
        <p:txBody>
          <a:bodyPr wrap="square">
            <a:spAutoFit/>
          </a:bodyPr>
          <a:lstStyle/>
          <a:p>
            <a:pPr algn="just">
              <a:lnSpc>
                <a:spcPct val="107000"/>
              </a:lnSpc>
              <a:spcAft>
                <a:spcPts val="800"/>
              </a:spcAft>
            </a:pPr>
            <a:r>
              <a:rPr lang="es-EC" sz="1800" i="1" dirty="0">
                <a:effectLst/>
                <a:latin typeface="Times New Roman" panose="02020603050405020304" pitchFamily="18" charset="0"/>
                <a:ea typeface="Times New Roman" panose="02020603050405020304" pitchFamily="18" charset="0"/>
                <a:cs typeface="Times New Roman" panose="02020603050405020304" pitchFamily="18" charset="0"/>
              </a:rPr>
              <a:t>Nota. </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Alpha de Cronbach del instrumento por dimensiones y global.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634FE2E2-83D5-4BFB-95A4-4E72ECFD4C0C}"/>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7" name="Rectángulo 16">
            <a:extLst>
              <a:ext uri="{FF2B5EF4-FFF2-40B4-BE49-F238E27FC236}">
                <a16:creationId xmlns:a16="http://schemas.microsoft.com/office/drawing/2014/main" id="{EE426C17-C6AA-49B9-945B-EF25355CEBEC}"/>
              </a:ext>
            </a:extLst>
          </p:cNvPr>
          <p:cNvSpPr/>
          <p:nvPr/>
        </p:nvSpPr>
        <p:spPr>
          <a:xfrm>
            <a:off x="1116996" y="1102038"/>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9039BC75-7DC7-47AF-82A5-A4DE8DEFBBE2}"/>
              </a:ext>
            </a:extLst>
          </p:cNvPr>
          <p:cNvSpPr/>
          <p:nvPr/>
        </p:nvSpPr>
        <p:spPr>
          <a:xfrm>
            <a:off x="3534263" y="1102038"/>
            <a:ext cx="2879789"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2627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p:cNvSpPr txBox="1">
            <a:spLocks/>
          </p:cNvSpPr>
          <p:nvPr/>
        </p:nvSpPr>
        <p:spPr>
          <a:xfrm>
            <a:off x="732486" y="146183"/>
            <a:ext cx="9144000" cy="55851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Población y Muestra </a:t>
            </a:r>
          </a:p>
        </p:txBody>
      </p:sp>
      <p:sp>
        <p:nvSpPr>
          <p:cNvPr id="15" name="Flecha curvada hacia arriba 1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16" name="Rectángulo 15">
            <a:extLst>
              <a:ext uri="{FF2B5EF4-FFF2-40B4-BE49-F238E27FC236}">
                <a16:creationId xmlns:a16="http://schemas.microsoft.com/office/drawing/2014/main" id="{D0DF87BA-7237-455E-AD93-C5075C3B39D3}"/>
              </a:ext>
            </a:extLst>
          </p:cNvPr>
          <p:cNvSpPr/>
          <p:nvPr/>
        </p:nvSpPr>
        <p:spPr>
          <a:xfrm>
            <a:off x="732486" y="658983"/>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A8F005A4-5523-4F20-8177-39B7A7F9BD9D}"/>
              </a:ext>
            </a:extLst>
          </p:cNvPr>
          <p:cNvSpPr/>
          <p:nvPr/>
        </p:nvSpPr>
        <p:spPr>
          <a:xfrm>
            <a:off x="3149753" y="658983"/>
            <a:ext cx="2561737"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1C9D037B-B00B-4967-BB4A-CEBCD1F8E734}"/>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aphicFrame>
        <p:nvGraphicFramePr>
          <p:cNvPr id="5" name="Tabla 4">
            <a:extLst>
              <a:ext uri="{FF2B5EF4-FFF2-40B4-BE49-F238E27FC236}">
                <a16:creationId xmlns:a16="http://schemas.microsoft.com/office/drawing/2014/main" id="{51E57766-5901-4406-826C-C09766A4135C}"/>
              </a:ext>
            </a:extLst>
          </p:cNvPr>
          <p:cNvGraphicFramePr>
            <a:graphicFrameLocks noGrp="1"/>
          </p:cNvGraphicFramePr>
          <p:nvPr>
            <p:extLst>
              <p:ext uri="{D42A27DB-BD31-4B8C-83A1-F6EECF244321}">
                <p14:modId xmlns:p14="http://schemas.microsoft.com/office/powerpoint/2010/main" val="179696857"/>
              </p:ext>
            </p:extLst>
          </p:nvPr>
        </p:nvGraphicFramePr>
        <p:xfrm>
          <a:off x="442393" y="1311889"/>
          <a:ext cx="8498441" cy="4745800"/>
        </p:xfrm>
        <a:graphic>
          <a:graphicData uri="http://schemas.openxmlformats.org/drawingml/2006/table">
            <a:tbl>
              <a:tblPr/>
              <a:tblGrid>
                <a:gridCol w="3708176">
                  <a:extLst>
                    <a:ext uri="{9D8B030D-6E8A-4147-A177-3AD203B41FA5}">
                      <a16:colId xmlns:a16="http://schemas.microsoft.com/office/drawing/2014/main" val="660152771"/>
                    </a:ext>
                  </a:extLst>
                </a:gridCol>
                <a:gridCol w="2026155">
                  <a:extLst>
                    <a:ext uri="{9D8B030D-6E8A-4147-A177-3AD203B41FA5}">
                      <a16:colId xmlns:a16="http://schemas.microsoft.com/office/drawing/2014/main" val="3769938326"/>
                    </a:ext>
                  </a:extLst>
                </a:gridCol>
                <a:gridCol w="2764110">
                  <a:extLst>
                    <a:ext uri="{9D8B030D-6E8A-4147-A177-3AD203B41FA5}">
                      <a16:colId xmlns:a16="http://schemas.microsoft.com/office/drawing/2014/main" val="2101345971"/>
                    </a:ext>
                  </a:extLst>
                </a:gridCol>
              </a:tblGrid>
              <a:tr h="303803">
                <a:tc>
                  <a:txBody>
                    <a:bodyPr/>
                    <a:lstStyle/>
                    <a:p>
                      <a:pPr marL="12700" algn="ctr">
                        <a:lnSpc>
                          <a:spcPct val="107000"/>
                        </a:lnSpc>
                        <a:spcAft>
                          <a:spcPts val="800"/>
                        </a:spcAft>
                      </a:pPr>
                      <a:r>
                        <a:rPr lang="es-EC" sz="14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zonal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s-EC" sz="14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Sector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s-EC" sz="14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Población proyectada al 2020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260754"/>
                  </a:ext>
                </a:extLst>
              </a:tr>
              <a:tr h="303803">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Calderón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7000"/>
                        </a:lnSpc>
                        <a:spcAft>
                          <a:spcPts val="8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7000"/>
                        </a:lnSpc>
                        <a:spcAft>
                          <a:spcPts val="8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Norte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7000"/>
                        </a:lnSpc>
                        <a:spcAft>
                          <a:spcPts val="800"/>
                        </a:spcAft>
                      </a:pPr>
                      <a:r>
                        <a:rPr lang="es-EC" sz="140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w="12700" cap="flat" cmpd="sng" algn="ctr">
                      <a:solidFill>
                        <a:srgbClr val="000000"/>
                      </a:solidFill>
                      <a:prstDash val="solid"/>
                      <a:round/>
                      <a:headEnd type="none" w="med" len="med"/>
                      <a:tailEnd type="none" w="med" len="med"/>
                    </a:lnT>
                    <a:lnB>
                      <a:noFill/>
                    </a:lnB>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198,170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5253257"/>
                  </a:ext>
                </a:extLst>
              </a:tr>
              <a:tr h="873897">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la Delicia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vMerge="1">
                  <a:txBody>
                    <a:bodyPr/>
                    <a:lstStyle/>
                    <a:p>
                      <a:endParaRPr lang="es-EC"/>
                    </a:p>
                  </a:txBody>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428,128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2624620038"/>
                  </a:ext>
                </a:extLst>
              </a:tr>
              <a:tr h="303803">
                <a:tc>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Eugenio Espejo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rowSpan="2">
                  <a:txBody>
                    <a:bodyPr/>
                    <a:lstStyle/>
                    <a:p>
                      <a:pPr marL="12700" algn="just">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Centro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513,615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2620347125"/>
                  </a:ext>
                </a:extLst>
              </a:tr>
              <a:tr h="582598">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Manuela Sáenz</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vMerge="1">
                  <a:txBody>
                    <a:bodyPr/>
                    <a:lstStyle/>
                    <a:p>
                      <a:endParaRPr lang="es-EC"/>
                    </a:p>
                  </a:txBody>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264,578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199316197"/>
                  </a:ext>
                </a:extLst>
              </a:tr>
              <a:tr h="303803">
                <a:tc>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Eloy Alfaro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rowSpan="2">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Sur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521,972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1728508866"/>
                  </a:ext>
                </a:extLst>
              </a:tr>
              <a:tr h="303803">
                <a:tc>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Quitumbe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vMerge="1">
                  <a:txBody>
                    <a:bodyPr/>
                    <a:lstStyle/>
                    <a:p>
                      <a:endParaRPr lang="es-EC"/>
                    </a:p>
                  </a:txBody>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389,074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1043758822"/>
                  </a:ext>
                </a:extLst>
              </a:tr>
              <a:tr h="303803">
                <a:tc>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Los Chillos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rowSpan="2">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Valles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202,910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2826847788"/>
                  </a:ext>
                </a:extLst>
              </a:tr>
              <a:tr h="303803">
                <a:tc>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Administración Tumbaco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vMerge="1">
                  <a:txBody>
                    <a:bodyPr/>
                    <a:lstStyle/>
                    <a:p>
                      <a:endParaRPr lang="es-EC"/>
                    </a:p>
                  </a:txBody>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191,410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1166040169"/>
                  </a:ext>
                </a:extLst>
              </a:tr>
              <a:tr h="303803">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Dispersos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a:txBody>
                    <a:bodyPr/>
                    <a:lstStyle/>
                    <a:p>
                      <a:pPr marL="12700" algn="ctr">
                        <a:lnSpc>
                          <a:spcPct val="107000"/>
                        </a:lnSpc>
                        <a:spcAft>
                          <a:spcPts val="800"/>
                        </a:spcAft>
                      </a:pPr>
                      <a:r>
                        <a:rPr lang="es-EC" sz="14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tc>
                  <a:txBody>
                    <a:bodyPr/>
                    <a:lstStyle/>
                    <a:p>
                      <a:pPr marL="12700" algn="ctr">
                        <a:lnSpc>
                          <a:spcPct val="107000"/>
                        </a:lnSpc>
                        <a:spcAft>
                          <a:spcPts val="8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13,895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a:noFill/>
                    </a:lnB>
                  </a:tcPr>
                </a:tc>
                <a:extLst>
                  <a:ext uri="{0D108BD9-81ED-4DB2-BD59-A6C34878D82A}">
                    <a16:rowId xmlns:a16="http://schemas.microsoft.com/office/drawing/2014/main" val="3474238980"/>
                  </a:ext>
                </a:extLst>
              </a:tr>
              <a:tr h="303803">
                <a:tc gridSpan="2">
                  <a:txBody>
                    <a:bodyPr/>
                    <a:lstStyle/>
                    <a:p>
                      <a:pPr marL="12700" algn="ctr">
                        <a:lnSpc>
                          <a:spcPct val="107000"/>
                        </a:lnSpc>
                        <a:spcAft>
                          <a:spcPts val="800"/>
                        </a:spcAft>
                      </a:pPr>
                      <a:r>
                        <a:rPr lang="es-EC" sz="14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Población total DMQ</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2700" algn="ctr">
                        <a:lnSpc>
                          <a:spcPct val="107000"/>
                        </a:lnSpc>
                        <a:spcAft>
                          <a:spcPts val="800"/>
                        </a:spcAft>
                      </a:pPr>
                      <a:r>
                        <a:rPr lang="es-EC" sz="14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2ˈ723,752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318825"/>
                  </a:ext>
                </a:extLst>
              </a:tr>
            </a:tbl>
          </a:graphicData>
        </a:graphic>
      </p:graphicFrame>
      <p:sp>
        <p:nvSpPr>
          <p:cNvPr id="19" name="CuadroTexto 18">
            <a:extLst>
              <a:ext uri="{FF2B5EF4-FFF2-40B4-BE49-F238E27FC236}">
                <a16:creationId xmlns:a16="http://schemas.microsoft.com/office/drawing/2014/main" id="{151D6019-5CD4-44BE-B38B-B8CBD510D610}"/>
              </a:ext>
            </a:extLst>
          </p:cNvPr>
          <p:cNvSpPr txBox="1"/>
          <p:nvPr/>
        </p:nvSpPr>
        <p:spPr>
          <a:xfrm>
            <a:off x="425536" y="951107"/>
            <a:ext cx="6096000" cy="307777"/>
          </a:xfrm>
          <a:prstGeom prst="rect">
            <a:avLst/>
          </a:prstGeom>
          <a:noFill/>
        </p:spPr>
        <p:txBody>
          <a:bodyPr wrap="square">
            <a:spAutoFit/>
          </a:bodyPr>
          <a:lstStyle/>
          <a:p>
            <a:r>
              <a:rPr lang="es-MX" sz="1400" i="1" dirty="0">
                <a:latin typeface="Times New Roman" panose="02020603050405020304" pitchFamily="18" charset="0"/>
                <a:cs typeface="Times New Roman" panose="02020603050405020304" pitchFamily="18" charset="0"/>
              </a:rPr>
              <a:t>Población del DMQ dividido por Administraciones Zonales</a:t>
            </a:r>
          </a:p>
        </p:txBody>
      </p:sp>
      <p:sp>
        <p:nvSpPr>
          <p:cNvPr id="20" name="CuadroTexto 19">
            <a:extLst>
              <a:ext uri="{FF2B5EF4-FFF2-40B4-BE49-F238E27FC236}">
                <a16:creationId xmlns:a16="http://schemas.microsoft.com/office/drawing/2014/main" id="{EAC3DA9B-2AA7-4EE1-B752-A7A8E2FBCC48}"/>
              </a:ext>
            </a:extLst>
          </p:cNvPr>
          <p:cNvSpPr txBox="1"/>
          <p:nvPr/>
        </p:nvSpPr>
        <p:spPr>
          <a:xfrm>
            <a:off x="397261" y="6014496"/>
            <a:ext cx="10361949" cy="888513"/>
          </a:xfrm>
          <a:prstGeom prst="rect">
            <a:avLst/>
          </a:prstGeom>
          <a:noFill/>
        </p:spPr>
        <p:txBody>
          <a:bodyPr wrap="square">
            <a:spAutoFit/>
          </a:bodyPr>
          <a:lstStyle/>
          <a:p>
            <a:pPr>
              <a:lnSpc>
                <a:spcPct val="200000"/>
              </a:lnSpc>
            </a:pPr>
            <a:r>
              <a:rPr lang="es-EC" sz="1400" i="1" dirty="0">
                <a:latin typeface="Times New Roman" panose="02020603050405020304" pitchFamily="18" charset="0"/>
                <a:cs typeface="Times New Roman" panose="02020603050405020304" pitchFamily="18" charset="0"/>
              </a:rPr>
              <a:t>Nota. </a:t>
            </a:r>
            <a:r>
              <a:rPr lang="es-EC" sz="1400" dirty="0">
                <a:latin typeface="Times New Roman" panose="02020603050405020304" pitchFamily="18" charset="0"/>
                <a:cs typeface="Times New Roman" panose="02020603050405020304" pitchFamily="18" charset="0"/>
              </a:rPr>
              <a:t>Adaptado del Sistema de Indicadores Distritales DMQ indicadores poblacionales por Quito Alcaldía, 2020 (http://sid.quito.gob.ec/SID.Front/ReporteIndicador?idIndicador=186).</a:t>
            </a:r>
          </a:p>
        </p:txBody>
      </p:sp>
      <p:sp>
        <p:nvSpPr>
          <p:cNvPr id="8" name="Rectángulo 7">
            <a:extLst>
              <a:ext uri="{FF2B5EF4-FFF2-40B4-BE49-F238E27FC236}">
                <a16:creationId xmlns:a16="http://schemas.microsoft.com/office/drawing/2014/main" id="{29C9EC22-24E0-4844-93C2-913CA165DC01}"/>
              </a:ext>
            </a:extLst>
          </p:cNvPr>
          <p:cNvSpPr/>
          <p:nvPr/>
        </p:nvSpPr>
        <p:spPr>
          <a:xfrm>
            <a:off x="8923977" y="318658"/>
            <a:ext cx="3074504" cy="3860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latin typeface="Times New Roman" panose="02020603050405020304" pitchFamily="18" charset="0"/>
                <a:ea typeface="Times New Roman" panose="02020603050405020304" pitchFamily="18" charset="0"/>
              </a:rPr>
              <a:t>P</a:t>
            </a:r>
            <a:r>
              <a:rPr lang="es-EC" sz="1800" b="1" dirty="0">
                <a:effectLst/>
                <a:latin typeface="Times New Roman" panose="02020603050405020304" pitchFamily="18" charset="0"/>
                <a:ea typeface="Times New Roman" panose="02020603050405020304" pitchFamily="18" charset="0"/>
              </a:rPr>
              <a:t>oblación objetivo</a:t>
            </a:r>
            <a:endParaRPr lang="es-EC" b="1" dirty="0"/>
          </a:p>
        </p:txBody>
      </p:sp>
      <p:sp>
        <p:nvSpPr>
          <p:cNvPr id="23" name="Flecha: hacia abajo 22">
            <a:extLst>
              <a:ext uri="{FF2B5EF4-FFF2-40B4-BE49-F238E27FC236}">
                <a16:creationId xmlns:a16="http://schemas.microsoft.com/office/drawing/2014/main" id="{128C3133-B226-44A8-BCAC-9A5A2F28A4CB}"/>
              </a:ext>
            </a:extLst>
          </p:cNvPr>
          <p:cNvSpPr/>
          <p:nvPr/>
        </p:nvSpPr>
        <p:spPr>
          <a:xfrm>
            <a:off x="10305829" y="704702"/>
            <a:ext cx="401928" cy="37400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4" name="Rectángulo 23">
            <a:extLst>
              <a:ext uri="{FF2B5EF4-FFF2-40B4-BE49-F238E27FC236}">
                <a16:creationId xmlns:a16="http://schemas.microsoft.com/office/drawing/2014/main" id="{1CBB3B1C-D3C0-4422-AF31-E2AE05C01C36}"/>
              </a:ext>
            </a:extLst>
          </p:cNvPr>
          <p:cNvSpPr/>
          <p:nvPr/>
        </p:nvSpPr>
        <p:spPr>
          <a:xfrm>
            <a:off x="9113522" y="1092845"/>
            <a:ext cx="2908760" cy="858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rPr>
              <a:t>PEA, m</a:t>
            </a:r>
            <a:r>
              <a:rPr lang="es-EC" sz="1800" dirty="0">
                <a:effectLst/>
                <a:latin typeface="Times New Roman" panose="02020603050405020304" pitchFamily="18" charset="0"/>
                <a:ea typeface="Times New Roman" panose="02020603050405020304" pitchFamily="18" charset="0"/>
              </a:rPr>
              <a:t>ujeres y hombres de los niveles socioeconómicos A, B, C+.</a:t>
            </a:r>
            <a:endParaRPr lang="es-EC" dirty="0"/>
          </a:p>
        </p:txBody>
      </p:sp>
      <p:sp>
        <p:nvSpPr>
          <p:cNvPr id="25" name="Flecha: hacia abajo 24">
            <a:extLst>
              <a:ext uri="{FF2B5EF4-FFF2-40B4-BE49-F238E27FC236}">
                <a16:creationId xmlns:a16="http://schemas.microsoft.com/office/drawing/2014/main" id="{9F00B057-AEEF-48ED-B054-3B234BE8D9FA}"/>
              </a:ext>
            </a:extLst>
          </p:cNvPr>
          <p:cNvSpPr/>
          <p:nvPr/>
        </p:nvSpPr>
        <p:spPr>
          <a:xfrm>
            <a:off x="10305829" y="1951824"/>
            <a:ext cx="401928" cy="37400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8" name="Rectángulo 27">
            <a:extLst>
              <a:ext uri="{FF2B5EF4-FFF2-40B4-BE49-F238E27FC236}">
                <a16:creationId xmlns:a16="http://schemas.microsoft.com/office/drawing/2014/main" id="{101D709E-1D27-4214-ABB4-B791E106D00B}"/>
              </a:ext>
            </a:extLst>
          </p:cNvPr>
          <p:cNvSpPr/>
          <p:nvPr/>
        </p:nvSpPr>
        <p:spPr>
          <a:xfrm>
            <a:off x="9080085" y="2369103"/>
            <a:ext cx="2908760" cy="858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rPr>
              <a:t>E</a:t>
            </a:r>
            <a:r>
              <a:rPr lang="es-EC" sz="1800" dirty="0">
                <a:effectLst/>
                <a:latin typeface="Times New Roman" panose="02020603050405020304" pitchFamily="18" charset="0"/>
                <a:ea typeface="Times New Roman" panose="02020603050405020304" pitchFamily="18" charset="0"/>
              </a:rPr>
              <a:t>ntre 18 y 60 años de edad.  </a:t>
            </a:r>
            <a:endParaRPr lang="es-EC" dirty="0"/>
          </a:p>
        </p:txBody>
      </p:sp>
      <p:sp>
        <p:nvSpPr>
          <p:cNvPr id="31" name="Rectángulo 30">
            <a:extLst>
              <a:ext uri="{FF2B5EF4-FFF2-40B4-BE49-F238E27FC236}">
                <a16:creationId xmlns:a16="http://schemas.microsoft.com/office/drawing/2014/main" id="{A65BFF89-0DD8-4144-8ACC-5F43A965F254}"/>
              </a:ext>
            </a:extLst>
          </p:cNvPr>
          <p:cNvSpPr/>
          <p:nvPr/>
        </p:nvSpPr>
        <p:spPr>
          <a:xfrm>
            <a:off x="9080085" y="3645361"/>
            <a:ext cx="2908760" cy="858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PEA representa el 60% de la población de Quito.  </a:t>
            </a:r>
          </a:p>
        </p:txBody>
      </p:sp>
      <p:sp>
        <p:nvSpPr>
          <p:cNvPr id="32" name="Flecha: hacia abajo 31">
            <a:extLst>
              <a:ext uri="{FF2B5EF4-FFF2-40B4-BE49-F238E27FC236}">
                <a16:creationId xmlns:a16="http://schemas.microsoft.com/office/drawing/2014/main" id="{735D0FBC-1FD4-4128-8AAB-D58C436C5EBE}"/>
              </a:ext>
            </a:extLst>
          </p:cNvPr>
          <p:cNvSpPr/>
          <p:nvPr/>
        </p:nvSpPr>
        <p:spPr>
          <a:xfrm>
            <a:off x="10305829" y="3242199"/>
            <a:ext cx="401928" cy="37400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3" name="Rectángulo 32">
            <a:extLst>
              <a:ext uri="{FF2B5EF4-FFF2-40B4-BE49-F238E27FC236}">
                <a16:creationId xmlns:a16="http://schemas.microsoft.com/office/drawing/2014/main" id="{3CE69D30-03BC-4BA8-90F5-6720F7AC53C9}"/>
              </a:ext>
            </a:extLst>
          </p:cNvPr>
          <p:cNvSpPr/>
          <p:nvPr/>
        </p:nvSpPr>
        <p:spPr>
          <a:xfrm>
            <a:off x="9089721" y="4921619"/>
            <a:ext cx="2908760" cy="8589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Proyección poblacional al 2020 </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en </a:t>
            </a:r>
            <a:r>
              <a:rPr lang="es-EC" sz="18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2ˈ723,752</a:t>
            </a:r>
            <a:r>
              <a:rPr lang="es-EC" dirty="0">
                <a:latin typeface="Times New Roman" panose="02020603050405020304" pitchFamily="18" charset="0"/>
                <a:cs typeface="Times New Roman" panose="02020603050405020304" pitchFamily="18" charset="0"/>
              </a:rPr>
              <a:t> </a:t>
            </a:r>
          </a:p>
        </p:txBody>
      </p:sp>
      <p:sp>
        <p:nvSpPr>
          <p:cNvPr id="34" name="Flecha: hacia abajo 33">
            <a:extLst>
              <a:ext uri="{FF2B5EF4-FFF2-40B4-BE49-F238E27FC236}">
                <a16:creationId xmlns:a16="http://schemas.microsoft.com/office/drawing/2014/main" id="{1B1C8D80-A3AC-4753-A05E-CE17692C866B}"/>
              </a:ext>
            </a:extLst>
          </p:cNvPr>
          <p:cNvSpPr/>
          <p:nvPr/>
        </p:nvSpPr>
        <p:spPr>
          <a:xfrm>
            <a:off x="10333501" y="4504340"/>
            <a:ext cx="401928" cy="37400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69306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a:latin typeface="Times New Roman" panose="02020603050405020304" pitchFamily="18" charset="0"/>
                <a:cs typeface="Times New Roman" panose="02020603050405020304" pitchFamily="18" charset="0"/>
              </a:rPr>
              <a:t>Muestra estratificada aleatorio</a:t>
            </a:r>
          </a:p>
        </p:txBody>
      </p:sp>
      <p:sp>
        <p:nvSpPr>
          <p:cNvPr id="3" name="Marcador de contenido 2"/>
          <p:cNvSpPr>
            <a:spLocks noGrp="1"/>
          </p:cNvSpPr>
          <p:nvPr>
            <p:ph idx="1"/>
          </p:nvPr>
        </p:nvSpPr>
        <p:spPr>
          <a:xfrm>
            <a:off x="838200" y="1443295"/>
            <a:ext cx="10515600" cy="5269231"/>
          </a:xfrm>
        </p:spPr>
        <p:txBody>
          <a:bodyPr>
            <a:normAutofit/>
          </a:bodyPr>
          <a:lstStyle/>
          <a:p>
            <a:pPr marL="0" indent="0">
              <a:buNone/>
            </a:pPr>
            <a:endParaRPr lang="es-EC" sz="2000" i="1" dirty="0">
              <a:latin typeface="Cambria Math" panose="02040503050406030204" pitchFamily="18" charset="0"/>
              <a:cs typeface="Times New Roman" panose="02020603050405020304" pitchFamily="18" charset="0"/>
            </a:endParaRPr>
          </a:p>
          <a:p>
            <a:r>
              <a:rPr lang="es-EC" sz="2000" dirty="0">
                <a:latin typeface="Times New Roman" panose="02020603050405020304" pitchFamily="18" charset="0"/>
                <a:cs typeface="Times New Roman" panose="02020603050405020304" pitchFamily="18" charset="0"/>
              </a:rPr>
              <a:t>D= B²/4</a:t>
            </a:r>
          </a:p>
          <a:p>
            <a:pPr lvl="0"/>
            <a:r>
              <a:rPr lang="es-EC" sz="2000" dirty="0">
                <a:latin typeface="Times New Roman" panose="02020603050405020304" pitchFamily="18" charset="0"/>
                <a:cs typeface="Times New Roman" panose="02020603050405020304" pitchFamily="18" charset="0"/>
              </a:rPr>
              <a:t>Oi²= Varianza del estrato</a:t>
            </a:r>
          </a:p>
          <a:p>
            <a:pPr lvl="0"/>
            <a:r>
              <a:rPr lang="es-EC" sz="2000" dirty="0">
                <a:latin typeface="Times New Roman" panose="02020603050405020304" pitchFamily="18" charset="0"/>
                <a:cs typeface="Times New Roman" panose="02020603050405020304" pitchFamily="18" charset="0"/>
              </a:rPr>
              <a:t>Ni = Población del estrato</a:t>
            </a:r>
          </a:p>
          <a:p>
            <a:pPr lvl="0"/>
            <a:r>
              <a:rPr lang="es-EC" sz="2000" dirty="0" err="1">
                <a:latin typeface="Times New Roman" panose="02020603050405020304" pitchFamily="18" charset="0"/>
                <a:cs typeface="Times New Roman" panose="02020603050405020304" pitchFamily="18" charset="0"/>
              </a:rPr>
              <a:t>Wi</a:t>
            </a:r>
            <a:r>
              <a:rPr lang="es-EC" sz="2000" dirty="0">
                <a:latin typeface="Times New Roman" panose="02020603050405020304" pitchFamily="18" charset="0"/>
                <a:cs typeface="Times New Roman" panose="02020603050405020304" pitchFamily="18" charset="0"/>
              </a:rPr>
              <a:t>= Peso del estrato</a:t>
            </a:r>
          </a:p>
          <a:p>
            <a:pPr lvl="0"/>
            <a:r>
              <a:rPr lang="es-EC" sz="2000" dirty="0">
                <a:latin typeface="Times New Roman" panose="02020603050405020304" pitchFamily="18" charset="0"/>
                <a:cs typeface="Times New Roman" panose="02020603050405020304" pitchFamily="18" charset="0"/>
              </a:rPr>
              <a:t>N = Población de los cuatro estratos</a:t>
            </a:r>
          </a:p>
          <a:p>
            <a:pPr marL="0" lvl="0" indent="0">
              <a:buNone/>
            </a:pPr>
            <a:endParaRPr lang="es-EC" sz="2000" dirty="0">
              <a:latin typeface="Times New Roman" panose="02020603050405020304" pitchFamily="18" charset="0"/>
              <a:cs typeface="Times New Roman" panose="02020603050405020304" pitchFamily="18" charset="0"/>
            </a:endParaRPr>
          </a:p>
          <a:p>
            <a:pPr marL="0" indent="0">
              <a:buNone/>
            </a:pPr>
            <a:r>
              <a:rPr lang="es-MX" sz="1600" i="1" dirty="0">
                <a:latin typeface="Times New Roman" panose="02020603050405020304" pitchFamily="18" charset="0"/>
                <a:cs typeface="Times New Roman" panose="02020603050405020304" pitchFamily="18" charset="0"/>
              </a:rPr>
              <a:t>Cálculo de la muestra con Excel 2020</a:t>
            </a:r>
            <a:endParaRPr lang="es-ES" sz="1600" i="1" dirty="0">
              <a:latin typeface="Times New Roman" panose="02020603050405020304" pitchFamily="18" charset="0"/>
              <a:cs typeface="Times New Roman" panose="02020603050405020304" pitchFamily="18" charset="0"/>
            </a:endParaRPr>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grpSp>
        <p:nvGrpSpPr>
          <p:cNvPr id="6" name="Shape 389">
            <a:extLst>
              <a:ext uri="{FF2B5EF4-FFF2-40B4-BE49-F238E27FC236}">
                <a16:creationId xmlns:a16="http://schemas.microsoft.com/office/drawing/2014/main" id="{9C3F3BC8-E991-407D-9C42-75BB1F124CD6}"/>
              </a:ext>
            </a:extLst>
          </p:cNvPr>
          <p:cNvGrpSpPr/>
          <p:nvPr/>
        </p:nvGrpSpPr>
        <p:grpSpPr>
          <a:xfrm>
            <a:off x="6675783" y="1443296"/>
            <a:ext cx="4678017" cy="3820060"/>
            <a:chOff x="1118224" y="283725"/>
            <a:chExt cx="2394477" cy="4076400"/>
          </a:xfrm>
        </p:grpSpPr>
        <p:sp>
          <p:nvSpPr>
            <p:cNvPr id="7" name="Shape 390">
              <a:extLst>
                <a:ext uri="{FF2B5EF4-FFF2-40B4-BE49-F238E27FC236}">
                  <a16:creationId xmlns:a16="http://schemas.microsoft.com/office/drawing/2014/main" id="{40252182-7355-4CFE-AEAB-28059A5C3F44}"/>
                </a:ext>
              </a:extLst>
            </p:cNvPr>
            <p:cNvSpPr/>
            <p:nvPr/>
          </p:nvSpPr>
          <p:spPr>
            <a:xfrm>
              <a:off x="1118224" y="283725"/>
              <a:ext cx="2090826"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mc:AlternateContent xmlns:mc="http://schemas.openxmlformats.org/markup-compatibility/2006" xmlns:a14="http://schemas.microsoft.com/office/drawing/2010/main">
          <mc:Choice Requires="a14">
            <p:sp>
              <p:nvSpPr>
                <p:cNvPr id="8" name="Shape 391">
                  <a:extLst>
                    <a:ext uri="{FF2B5EF4-FFF2-40B4-BE49-F238E27FC236}">
                      <a16:creationId xmlns:a16="http://schemas.microsoft.com/office/drawing/2014/main" id="{2FEA5C8C-8E33-423F-9D1B-655E201B05BB}"/>
                    </a:ext>
                  </a:extLst>
                </p:cNvPr>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r>
                    <a:rPr lang="es-EC" sz="2800" dirty="0">
                      <a:effectLst/>
                      <a:latin typeface="Times New Roman" panose="02020603050405020304" pitchFamily="18" charset="0"/>
                      <a:ea typeface="Times New Roman" panose="02020603050405020304" pitchFamily="18" charset="0"/>
                      <a:cs typeface="Times New Roman" panose="02020603050405020304" pitchFamily="18" charset="0"/>
                    </a:rPr>
                    <a:t>n= </a:t>
                  </a:r>
                  <a14:m>
                    <m:oMath xmlns:m="http://schemas.openxmlformats.org/officeDocument/2006/math">
                      <m:f>
                        <m:fPr>
                          <m:ctrlPr>
                            <a:rPr lang="es-EC"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nary>
                            <m:naryPr>
                              <m:chr m:val="∑"/>
                              <m:limLoc m:val="subSup"/>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3</m:t>
                              </m:r>
                            </m:sup>
                            <m:e>
                              <m:f>
                                <m:fPr>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Sup>
                                    <m:sSubSupPr>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sSubSup>
                                    <m:sSubSupPr>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b>
                                    <m:sSubPr>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e>
                          </m:nary>
                        </m:num>
                        <m:den>
                          <m:sSup>
                            <m:sSupPr>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𝑁</m:t>
                              </m:r>
                            </m:e>
                            <m:sup>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subSup"/>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3</m:t>
                              </m:r>
                            </m:sup>
                            <m:e>
                              <m:sSub>
                                <m:sSubPr>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Sup>
                                <m:sSubSupPr>
                                  <m:ctrlPr>
                                    <a:rPr lang="es-EC" sz="28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s-EC" sz="2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nary>
                        </m:den>
                      </m:f>
                    </m:oMath>
                  </a14:m>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Shape 391">
                  <a:extLst>
                    <a:ext uri="{FF2B5EF4-FFF2-40B4-BE49-F238E27FC236}">
                      <a16:creationId xmlns:a16="http://schemas.microsoft.com/office/drawing/2014/main" id="{2FEA5C8C-8E33-423F-9D1B-655E201B05BB}"/>
                    </a:ext>
                  </a:extLst>
                </p:cNvPr>
                <p:cNvSpPr>
                  <a:spLocks noRot="1" noChangeAspect="1" noMove="1" noResize="1" noEditPoints="1" noAdjustHandles="1" noChangeArrowheads="1" noChangeShapeType="1" noTextEdit="1"/>
                </p:cNvSpPr>
                <p:nvPr/>
              </p:nvSpPr>
              <p:spPr>
                <a:xfrm>
                  <a:off x="1118224" y="341749"/>
                  <a:ext cx="2048100" cy="2490600"/>
                </a:xfrm>
                <a:prstGeom prst="rect">
                  <a:avLst/>
                </a:prstGeom>
                <a:blipFill>
                  <a:blip r:embed="rId3"/>
                  <a:stretch>
                    <a:fillRect l="-2883"/>
                  </a:stretch>
                </a:blipFill>
                <a:ln w="19050" cap="flat" cmpd="sng">
                  <a:solidFill>
                    <a:srgbClr val="1D7E74"/>
                  </a:solidFill>
                  <a:prstDash val="solid"/>
                  <a:round/>
                  <a:headEnd type="none" w="sm" len="sm"/>
                  <a:tailEnd type="none" w="sm" len="sm"/>
                </a:ln>
              </p:spPr>
              <p:txBody>
                <a:bodyPr/>
                <a:lstStyle/>
                <a:p>
                  <a:r>
                    <a:rPr lang="es-EC">
                      <a:noFill/>
                    </a:rPr>
                    <a:t> </a:t>
                  </a:r>
                </a:p>
              </p:txBody>
            </p:sp>
          </mc:Fallback>
        </mc:AlternateContent>
        <p:sp>
          <p:nvSpPr>
            <p:cNvPr id="9" name="Shape 392">
              <a:extLst>
                <a:ext uri="{FF2B5EF4-FFF2-40B4-BE49-F238E27FC236}">
                  <a16:creationId xmlns:a16="http://schemas.microsoft.com/office/drawing/2014/main" id="{090A6C42-6B8C-4EB8-A823-2F7C2D89C5F0}"/>
                </a:ext>
              </a:extLst>
            </p:cNvPr>
            <p:cNvSpPr/>
            <p:nvPr/>
          </p:nvSpPr>
          <p:spPr>
            <a:xfrm>
              <a:off x="1234774" y="341749"/>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x-none" dirty="0">
                  <a:solidFill>
                    <a:srgbClr val="1D7E74"/>
                  </a:solidFill>
                  <a:latin typeface="Roboto Medium"/>
                  <a:ea typeface="Roboto Medium"/>
                  <a:cs typeface="Roboto Medium"/>
                  <a:sym typeface="Roboto Medium"/>
                </a:rPr>
                <a:t>Muestreo estratificado</a:t>
              </a:r>
              <a:endParaRPr dirty="0">
                <a:solidFill>
                  <a:srgbClr val="1D7E74"/>
                </a:solidFill>
                <a:latin typeface="Roboto Medium"/>
                <a:ea typeface="Roboto Medium"/>
                <a:cs typeface="Roboto Medium"/>
                <a:sym typeface="Roboto Medium"/>
              </a:endParaRPr>
            </a:p>
          </p:txBody>
        </p:sp>
        <p:sp>
          <p:nvSpPr>
            <p:cNvPr id="10" name="Shape 393">
              <a:extLst>
                <a:ext uri="{FF2B5EF4-FFF2-40B4-BE49-F238E27FC236}">
                  <a16:creationId xmlns:a16="http://schemas.microsoft.com/office/drawing/2014/main" id="{2EC60C96-0E00-4EBF-96A6-4D5BF131B5D6}"/>
                </a:ext>
              </a:extLst>
            </p:cNvPr>
            <p:cNvSpPr/>
            <p:nvPr/>
          </p:nvSpPr>
          <p:spPr>
            <a:xfrm rot="5400000">
              <a:off x="1829371" y="2894891"/>
              <a:ext cx="608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394">
              <a:extLst>
                <a:ext uri="{FF2B5EF4-FFF2-40B4-BE49-F238E27FC236}">
                  <a16:creationId xmlns:a16="http://schemas.microsoft.com/office/drawing/2014/main" id="{F0E7548E-372A-4759-82FA-319DB012F40D}"/>
                </a:ext>
              </a:extLst>
            </p:cNvPr>
            <p:cNvSpPr/>
            <p:nvPr/>
          </p:nvSpPr>
          <p:spPr>
            <a:xfrm>
              <a:off x="1389419" y="3168750"/>
              <a:ext cx="2123282" cy="1085400"/>
            </a:xfrm>
            <a:prstGeom prst="rect">
              <a:avLst/>
            </a:prstGeom>
            <a:noFill/>
            <a:ln>
              <a:noFill/>
            </a:ln>
          </p:spPr>
          <p:txBody>
            <a:bodyPr spcFirstLastPara="1" wrap="square" lIns="91425" tIns="91425" rIns="91425" bIns="91425" anchor="t" anchorCtr="0">
              <a:noAutofit/>
            </a:bodyPr>
            <a:lstStyle/>
            <a:p>
              <a:pPr marL="139700" lvl="0">
                <a:lnSpc>
                  <a:spcPct val="115000"/>
                </a:lnSpc>
                <a:spcBef>
                  <a:spcPts val="0"/>
                </a:spcBef>
                <a:spcAft>
                  <a:spcPts val="0"/>
                </a:spcAft>
                <a:buClr>
                  <a:srgbClr val="FFFFFF"/>
                </a:buClr>
                <a:buSzPts val="1400"/>
              </a:pPr>
              <a:r>
                <a:rPr lang="x-none" sz="2800" dirty="0">
                  <a:solidFill>
                    <a:srgbClr val="FFFFFF"/>
                  </a:solidFill>
                  <a:latin typeface="Times New Roman" panose="02020603050405020304" pitchFamily="18" charset="0"/>
                  <a:ea typeface="Roboto"/>
                  <a:cs typeface="Times New Roman" panose="02020603050405020304" pitchFamily="18" charset="0"/>
                  <a:sym typeface="Roboto"/>
                </a:rPr>
                <a:t>3</a:t>
              </a:r>
              <a:r>
                <a:rPr lang="es-EC" sz="2800" dirty="0">
                  <a:solidFill>
                    <a:srgbClr val="FFFFFF"/>
                  </a:solidFill>
                  <a:latin typeface="Times New Roman" panose="02020603050405020304" pitchFamily="18" charset="0"/>
                  <a:ea typeface="Roboto"/>
                  <a:cs typeface="Times New Roman" panose="02020603050405020304" pitchFamily="18" charset="0"/>
                  <a:sym typeface="Roboto"/>
                </a:rPr>
                <a:t>84</a:t>
              </a:r>
              <a:r>
                <a:rPr lang="x-none" sz="2800" dirty="0">
                  <a:solidFill>
                    <a:srgbClr val="FFFFFF"/>
                  </a:solidFill>
                  <a:latin typeface="Times New Roman" panose="02020603050405020304" pitchFamily="18" charset="0"/>
                  <a:ea typeface="Roboto"/>
                  <a:cs typeface="Times New Roman" panose="02020603050405020304" pitchFamily="18" charset="0"/>
                  <a:sym typeface="Roboto"/>
                </a:rPr>
                <a:t> encuestas</a:t>
              </a:r>
              <a:endParaRPr sz="2800" dirty="0">
                <a:solidFill>
                  <a:srgbClr val="FFFFFF"/>
                </a:solidFill>
                <a:latin typeface="Times New Roman" panose="02020603050405020304" pitchFamily="18" charset="0"/>
                <a:ea typeface="Roboto"/>
                <a:cs typeface="Times New Roman" panose="02020603050405020304" pitchFamily="18" charset="0"/>
                <a:sym typeface="Roboto"/>
              </a:endParaRPr>
            </a:p>
          </p:txBody>
        </p:sp>
      </p:grpSp>
      <p:sp>
        <p:nvSpPr>
          <p:cNvPr id="13" name="CuadroTexto 12">
            <a:extLst>
              <a:ext uri="{FF2B5EF4-FFF2-40B4-BE49-F238E27FC236}">
                <a16:creationId xmlns:a16="http://schemas.microsoft.com/office/drawing/2014/main" id="{5A4B72D7-D489-43F3-9CE2-1235919A4C6D}"/>
              </a:ext>
            </a:extLst>
          </p:cNvPr>
          <p:cNvSpPr txBox="1"/>
          <p:nvPr/>
        </p:nvSpPr>
        <p:spPr>
          <a:xfrm>
            <a:off x="6675782" y="5315093"/>
            <a:ext cx="4001311" cy="646331"/>
          </a:xfrm>
          <a:prstGeom prst="rect">
            <a:avLst/>
          </a:prstGeom>
          <a:noFill/>
        </p:spPr>
        <p:txBody>
          <a:bodyPr wrap="square">
            <a:spAutoFit/>
          </a:bodyPr>
          <a:lstStyle/>
          <a:p>
            <a:r>
              <a:rPr lang="es-EC" sz="1800" i="1" dirty="0">
                <a:effectLst/>
                <a:latin typeface="Times New Roman" panose="02020603050405020304" pitchFamily="18" charset="0"/>
                <a:ea typeface="Times New Roman" panose="02020603050405020304" pitchFamily="18" charset="0"/>
              </a:rPr>
              <a:t>Nota. </a:t>
            </a:r>
            <a:r>
              <a:rPr lang="es-EC" dirty="0">
                <a:latin typeface="Times New Roman" panose="02020603050405020304" pitchFamily="18" charset="0"/>
                <a:ea typeface="Times New Roman" panose="02020603050405020304" pitchFamily="18" charset="0"/>
              </a:rPr>
              <a:t>Tomado de </a:t>
            </a:r>
            <a:r>
              <a:rPr lang="es-EC" sz="1800" dirty="0">
                <a:effectLst/>
                <a:latin typeface="Times New Roman" panose="02020603050405020304" pitchFamily="18" charset="0"/>
                <a:ea typeface="Times New Roman" panose="02020603050405020304" pitchFamily="18" charset="0"/>
              </a:rPr>
              <a:t>Lind, Marchal y </a:t>
            </a:r>
            <a:r>
              <a:rPr lang="es-EC" sz="1800" dirty="0" err="1">
                <a:effectLst/>
                <a:latin typeface="Times New Roman" panose="02020603050405020304" pitchFamily="18" charset="0"/>
                <a:ea typeface="Times New Roman" panose="02020603050405020304" pitchFamily="18" charset="0"/>
              </a:rPr>
              <a:t>Wathen</a:t>
            </a:r>
            <a:r>
              <a:rPr lang="es-EC" sz="1800" dirty="0">
                <a:effectLst/>
                <a:latin typeface="Times New Roman" panose="02020603050405020304" pitchFamily="18" charset="0"/>
                <a:ea typeface="Times New Roman" panose="02020603050405020304" pitchFamily="18" charset="0"/>
              </a:rPr>
              <a:t> (2012) </a:t>
            </a:r>
            <a:endParaRPr lang="es-EC" dirty="0"/>
          </a:p>
        </p:txBody>
      </p:sp>
      <p:graphicFrame>
        <p:nvGraphicFramePr>
          <p:cNvPr id="14" name="Tabla 13">
            <a:extLst>
              <a:ext uri="{FF2B5EF4-FFF2-40B4-BE49-F238E27FC236}">
                <a16:creationId xmlns:a16="http://schemas.microsoft.com/office/drawing/2014/main" id="{E1DE21DC-06C2-4457-A7DF-2C12B8965CD5}"/>
              </a:ext>
            </a:extLst>
          </p:cNvPr>
          <p:cNvGraphicFramePr>
            <a:graphicFrameLocks noGrp="1"/>
          </p:cNvGraphicFramePr>
          <p:nvPr>
            <p:extLst>
              <p:ext uri="{D42A27DB-BD31-4B8C-83A1-F6EECF244321}">
                <p14:modId xmlns:p14="http://schemas.microsoft.com/office/powerpoint/2010/main" val="2526397396"/>
              </p:ext>
            </p:extLst>
          </p:nvPr>
        </p:nvGraphicFramePr>
        <p:xfrm>
          <a:off x="944525" y="4606631"/>
          <a:ext cx="3019425" cy="1786255"/>
        </p:xfrm>
        <a:graphic>
          <a:graphicData uri="http://schemas.openxmlformats.org/drawingml/2006/table">
            <a:tbl>
              <a:tblPr firstRow="1" bandCol="1">
                <a:tableStyleId>{9D7B26C5-4107-4FEC-AEDC-1716B250A1EF}</a:tableStyleId>
              </a:tblPr>
              <a:tblGrid>
                <a:gridCol w="1943100">
                  <a:extLst>
                    <a:ext uri="{9D8B030D-6E8A-4147-A177-3AD203B41FA5}">
                      <a16:colId xmlns:a16="http://schemas.microsoft.com/office/drawing/2014/main" val="393934119"/>
                    </a:ext>
                  </a:extLst>
                </a:gridCol>
                <a:gridCol w="1076325">
                  <a:extLst>
                    <a:ext uri="{9D8B030D-6E8A-4147-A177-3AD203B41FA5}">
                      <a16:colId xmlns:a16="http://schemas.microsoft.com/office/drawing/2014/main" val="1356317021"/>
                    </a:ext>
                  </a:extLst>
                </a:gridCol>
              </a:tblGrid>
              <a:tr h="619125">
                <a:tc>
                  <a:txBody>
                    <a:bodyPr/>
                    <a:lstStyle/>
                    <a:p>
                      <a:pPr algn="ctr">
                        <a:lnSpc>
                          <a:spcPct val="107000"/>
                        </a:lnSpc>
                        <a:spcAft>
                          <a:spcPts val="800"/>
                        </a:spcAft>
                      </a:pPr>
                      <a:r>
                        <a:rPr lang="es-EC" sz="1400" dirty="0">
                          <a:effectLst/>
                          <a:highlight>
                            <a:srgbClr val="FFFFFF"/>
                          </a:highlight>
                          <a:latin typeface="Times New Roman" panose="02020603050405020304" pitchFamily="18" charset="0"/>
                          <a:cs typeface="Times New Roman" panose="02020603050405020304" pitchFamily="18" charset="0"/>
                        </a:rPr>
                        <a:t>MARGEN DE ERROR MÁXIMO ADMITIDO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400" dirty="0">
                          <a:effectLst/>
                          <a:highlight>
                            <a:srgbClr val="FFFFFF"/>
                          </a:highlight>
                          <a:latin typeface="Times New Roman" panose="02020603050405020304" pitchFamily="18" charset="0"/>
                          <a:cs typeface="Times New Roman" panose="02020603050405020304" pitchFamily="18" charset="0"/>
                        </a:rPr>
                        <a:t>0.05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4253606784"/>
                  </a:ext>
                </a:extLst>
              </a:tr>
              <a:tr h="476250">
                <a:tc>
                  <a:txBody>
                    <a:bodyPr/>
                    <a:lstStyle/>
                    <a:p>
                      <a:pPr algn="ctr">
                        <a:lnSpc>
                          <a:spcPct val="107000"/>
                        </a:lnSpc>
                        <a:spcAft>
                          <a:spcPts val="800"/>
                        </a:spcAft>
                      </a:pPr>
                      <a:r>
                        <a:rPr lang="es-EC" sz="1400">
                          <a:effectLst/>
                          <a:highlight>
                            <a:srgbClr val="FFFFFF"/>
                          </a:highlight>
                          <a:latin typeface="Times New Roman" panose="02020603050405020304" pitchFamily="18" charset="0"/>
                          <a:cs typeface="Times New Roman" panose="02020603050405020304" pitchFamily="18" charset="0"/>
                        </a:rPr>
                        <a:t>TAMAÑO DE LA POBLACIÓN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400" dirty="0">
                          <a:effectLst/>
                          <a:highlight>
                            <a:srgbClr val="FFFFFF"/>
                          </a:highlight>
                          <a:latin typeface="Times New Roman" panose="02020603050405020304" pitchFamily="18" charset="0"/>
                          <a:cs typeface="Times New Roman" panose="02020603050405020304" pitchFamily="18" charset="0"/>
                        </a:rPr>
                        <a:t>2ˈ723,752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3833181403"/>
                  </a:ext>
                </a:extLst>
              </a:tr>
              <a:tr h="523875">
                <a:tc>
                  <a:txBody>
                    <a:bodyPr/>
                    <a:lstStyle/>
                    <a:p>
                      <a:pPr algn="ctr">
                        <a:lnSpc>
                          <a:spcPct val="107000"/>
                        </a:lnSpc>
                        <a:spcAft>
                          <a:spcPts val="800"/>
                        </a:spcAft>
                      </a:pPr>
                      <a:r>
                        <a:rPr lang="es-EC" sz="1400" dirty="0">
                          <a:effectLst/>
                          <a:highlight>
                            <a:srgbClr val="FFFFFF"/>
                          </a:highlight>
                          <a:latin typeface="Times New Roman" panose="02020603050405020304" pitchFamily="18" charset="0"/>
                          <a:cs typeface="Times New Roman" panose="02020603050405020304" pitchFamily="18" charset="0"/>
                        </a:rPr>
                        <a:t>Tamaño para un nivel de confianza del 95%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algn="ctr">
                        <a:lnSpc>
                          <a:spcPct val="107000"/>
                        </a:lnSpc>
                        <a:spcAft>
                          <a:spcPts val="800"/>
                        </a:spcAft>
                      </a:pPr>
                      <a:r>
                        <a:rPr lang="es-EC" sz="1400" dirty="0">
                          <a:effectLst/>
                          <a:highlight>
                            <a:srgbClr val="FFFFFF"/>
                          </a:highlight>
                          <a:latin typeface="Times New Roman" panose="02020603050405020304" pitchFamily="18" charset="0"/>
                          <a:cs typeface="Times New Roman" panose="02020603050405020304" pitchFamily="18" charset="0"/>
                        </a:rPr>
                        <a:t>384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1250088503"/>
                  </a:ext>
                </a:extLst>
              </a:tr>
            </a:tbl>
          </a:graphicData>
        </a:graphic>
      </p:graphicFrame>
      <p:sp>
        <p:nvSpPr>
          <p:cNvPr id="15" name="Rectángulo 14">
            <a:extLst>
              <a:ext uri="{FF2B5EF4-FFF2-40B4-BE49-F238E27FC236}">
                <a16:creationId xmlns:a16="http://schemas.microsoft.com/office/drawing/2014/main" id="{F7065C54-5FCE-462C-ABA2-0F8C3D15FEF6}"/>
              </a:ext>
            </a:extLst>
          </p:cNvPr>
          <p:cNvSpPr/>
          <p:nvPr/>
        </p:nvSpPr>
        <p:spPr>
          <a:xfrm>
            <a:off x="838200" y="1357024"/>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730B08D2-4DDB-4D09-AB07-25EA5BB26655}"/>
              </a:ext>
            </a:extLst>
          </p:cNvPr>
          <p:cNvSpPr/>
          <p:nvPr/>
        </p:nvSpPr>
        <p:spPr>
          <a:xfrm>
            <a:off x="3255467" y="1357024"/>
            <a:ext cx="3251350"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EFFB190B-F331-42D7-ADF6-FA2D0014A207}"/>
              </a:ext>
            </a:extLst>
          </p:cNvPr>
          <p:cNvSpPr/>
          <p:nvPr/>
        </p:nvSpPr>
        <p:spPr>
          <a:xfrm>
            <a:off x="0" y="0"/>
            <a:ext cx="303143" cy="6858000"/>
          </a:xfrm>
          <a:prstGeom prst="rect">
            <a:avLst/>
          </a:prstGeom>
          <a:blipFill>
            <a:blip r:embed="rId4"/>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45925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700" y="145473"/>
            <a:ext cx="10515600" cy="1325563"/>
          </a:xfrm>
        </p:spPr>
        <p:txBody>
          <a:bodyPr>
            <a:normAutofit/>
          </a:bodyPr>
          <a:lstStyle/>
          <a:p>
            <a:r>
              <a:rPr lang="es-ES" sz="4000" dirty="0">
                <a:latin typeface="Times New Roman" panose="02020603050405020304" pitchFamily="18" charset="0"/>
                <a:cs typeface="Times New Roman" panose="02020603050405020304" pitchFamily="18" charset="0"/>
              </a:rPr>
              <a:t>Tabla de la muestra estratificada</a:t>
            </a:r>
          </a:p>
        </p:txBody>
      </p:sp>
      <p:sp>
        <p:nvSpPr>
          <p:cNvPr id="7" name="Flecha curvada hacia arriba 6">
            <a:hlinkClick r:id="rId2" action="ppaction://hlinksldjump"/>
          </p:cNvPr>
          <p:cNvSpPr/>
          <p:nvPr/>
        </p:nvSpPr>
        <p:spPr>
          <a:xfrm>
            <a:off x="11395881" y="6223379"/>
            <a:ext cx="626401" cy="382137"/>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graphicFrame>
        <p:nvGraphicFramePr>
          <p:cNvPr id="9" name="Tabla 8">
            <a:extLst>
              <a:ext uri="{FF2B5EF4-FFF2-40B4-BE49-F238E27FC236}">
                <a16:creationId xmlns:a16="http://schemas.microsoft.com/office/drawing/2014/main" id="{07F11E39-F4EF-4146-ADA1-8B9E8C192134}"/>
              </a:ext>
            </a:extLst>
          </p:cNvPr>
          <p:cNvGraphicFramePr>
            <a:graphicFrameLocks noGrp="1"/>
          </p:cNvGraphicFramePr>
          <p:nvPr>
            <p:extLst>
              <p:ext uri="{D42A27DB-BD31-4B8C-83A1-F6EECF244321}">
                <p14:modId xmlns:p14="http://schemas.microsoft.com/office/powerpoint/2010/main" val="4276719610"/>
              </p:ext>
            </p:extLst>
          </p:nvPr>
        </p:nvGraphicFramePr>
        <p:xfrm>
          <a:off x="691596" y="2081590"/>
          <a:ext cx="8902978" cy="3524078"/>
        </p:xfrm>
        <a:graphic>
          <a:graphicData uri="http://schemas.openxmlformats.org/drawingml/2006/table">
            <a:tbl>
              <a:tblPr firstRow="1" bandCol="1">
                <a:tableStyleId>{9D7B26C5-4107-4FEC-AEDC-1716B250A1EF}</a:tableStyleId>
              </a:tblPr>
              <a:tblGrid>
                <a:gridCol w="1352749">
                  <a:extLst>
                    <a:ext uri="{9D8B030D-6E8A-4147-A177-3AD203B41FA5}">
                      <a16:colId xmlns:a16="http://schemas.microsoft.com/office/drawing/2014/main" val="2828381005"/>
                    </a:ext>
                  </a:extLst>
                </a:gridCol>
                <a:gridCol w="2123502">
                  <a:extLst>
                    <a:ext uri="{9D8B030D-6E8A-4147-A177-3AD203B41FA5}">
                      <a16:colId xmlns:a16="http://schemas.microsoft.com/office/drawing/2014/main" val="2801652010"/>
                    </a:ext>
                  </a:extLst>
                </a:gridCol>
                <a:gridCol w="1997665">
                  <a:extLst>
                    <a:ext uri="{9D8B030D-6E8A-4147-A177-3AD203B41FA5}">
                      <a16:colId xmlns:a16="http://schemas.microsoft.com/office/drawing/2014/main" val="2060165839"/>
                    </a:ext>
                  </a:extLst>
                </a:gridCol>
                <a:gridCol w="1777449">
                  <a:extLst>
                    <a:ext uri="{9D8B030D-6E8A-4147-A177-3AD203B41FA5}">
                      <a16:colId xmlns:a16="http://schemas.microsoft.com/office/drawing/2014/main" val="2129270997"/>
                    </a:ext>
                  </a:extLst>
                </a:gridCol>
                <a:gridCol w="1651613">
                  <a:extLst>
                    <a:ext uri="{9D8B030D-6E8A-4147-A177-3AD203B41FA5}">
                      <a16:colId xmlns:a16="http://schemas.microsoft.com/office/drawing/2014/main" val="128594014"/>
                    </a:ext>
                  </a:extLst>
                </a:gridCol>
              </a:tblGrid>
              <a:tr h="1361347">
                <a:tc>
                  <a:txBody>
                    <a:bodyPr/>
                    <a:lstStyle/>
                    <a:p>
                      <a:pPr marL="63500" marR="63500" algn="ct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Estrato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ct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Identificación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dirty="0" err="1">
                          <a:effectLst/>
                          <a:highlight>
                            <a:srgbClr val="FFFFFF"/>
                          </a:highlight>
                          <a:latin typeface="Times New Roman" panose="02020603050405020304" pitchFamily="18" charset="0"/>
                          <a:cs typeface="Times New Roman" panose="02020603050405020304" pitchFamily="18" charset="0"/>
                        </a:rPr>
                        <a:t>Nº</a:t>
                      </a:r>
                      <a:r>
                        <a:rPr lang="es-EC" sz="1800" dirty="0">
                          <a:effectLst/>
                          <a:highlight>
                            <a:srgbClr val="FFFFFF"/>
                          </a:highlight>
                          <a:latin typeface="Times New Roman" panose="02020603050405020304" pitchFamily="18" charset="0"/>
                          <a:cs typeface="Times New Roman" panose="02020603050405020304" pitchFamily="18" charset="0"/>
                        </a:rPr>
                        <a:t> poblacional en cada estrato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Proporción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Muestra del estrato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253699399"/>
                  </a:ext>
                </a:extLst>
              </a:tr>
              <a:tr h="425805">
                <a:tc>
                  <a:txBody>
                    <a:bodyPr/>
                    <a:lstStyle/>
                    <a:p>
                      <a:pPr marL="63500" marR="63500" algn="ct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 Norte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1ˈ139,913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42%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161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909168368"/>
                  </a:ext>
                </a:extLst>
              </a:tr>
              <a:tr h="425805">
                <a:tc>
                  <a:txBody>
                    <a:bodyPr/>
                    <a:lstStyle/>
                    <a:p>
                      <a:pPr marL="63500" marR="63500" algn="ct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 Centro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264,578</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10%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38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3327306607"/>
                  </a:ext>
                </a:extLst>
              </a:tr>
              <a:tr h="425805">
                <a:tc>
                  <a:txBody>
                    <a:bodyPr/>
                    <a:lstStyle/>
                    <a:p>
                      <a:pPr marL="63500" marR="63500" algn="ct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 Sur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911,046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33%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127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4183955668"/>
                  </a:ext>
                </a:extLst>
              </a:tr>
              <a:tr h="425805">
                <a:tc>
                  <a:txBody>
                    <a:bodyPr/>
                    <a:lstStyle/>
                    <a:p>
                      <a:pPr marL="63500" marR="63500" algn="ct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 Valles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408,215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15%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58</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1131093220"/>
                  </a:ext>
                </a:extLst>
              </a:tr>
              <a:tr h="459511">
                <a:tc>
                  <a:txBody>
                    <a:bodyPr/>
                    <a:lstStyle/>
                    <a:p>
                      <a:pPr marL="63500" marR="63500" algn="just">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just">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ctr">
                        <a:lnSpc>
                          <a:spcPct val="107000"/>
                        </a:lnSpc>
                        <a:spcAft>
                          <a:spcPts val="800"/>
                        </a:spcAft>
                      </a:pPr>
                      <a:r>
                        <a:rPr lang="es-EC" sz="1800">
                          <a:effectLst/>
                          <a:highlight>
                            <a:srgbClr val="FFFFFF"/>
                          </a:highlight>
                          <a:latin typeface="Times New Roman" panose="02020603050405020304" pitchFamily="18" charset="0"/>
                          <a:cs typeface="Times New Roman" panose="02020603050405020304" pitchFamily="18" charset="0"/>
                        </a:rPr>
                        <a:t>Correcto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dirty="0">
                          <a:effectLst/>
                          <a:highlight>
                            <a:srgbClr val="FFFFFF"/>
                          </a:highlight>
                          <a:latin typeface="Times New Roman" panose="02020603050405020304" pitchFamily="18" charset="0"/>
                          <a:cs typeface="Times New Roman" panose="02020603050405020304" pitchFamily="18" charset="0"/>
                        </a:rPr>
                        <a:t>100%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tc>
                  <a:txBody>
                    <a:bodyPr/>
                    <a:lstStyle/>
                    <a:p>
                      <a:pPr marL="63500" marR="63500" algn="r">
                        <a:lnSpc>
                          <a:spcPct val="107000"/>
                        </a:lnSpc>
                        <a:spcAft>
                          <a:spcPts val="800"/>
                        </a:spcAft>
                      </a:pPr>
                      <a:r>
                        <a:rPr lang="es-EC" sz="1800" b="1" dirty="0">
                          <a:effectLst/>
                          <a:highlight>
                            <a:srgbClr val="FFFFFF"/>
                          </a:highlight>
                          <a:latin typeface="Times New Roman" panose="02020603050405020304" pitchFamily="18" charset="0"/>
                          <a:cs typeface="Times New Roman" panose="02020603050405020304" pitchFamily="18" charset="0"/>
                        </a:rPr>
                        <a:t>384</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noFill/>
                  </a:tcPr>
                </a:tc>
                <a:extLst>
                  <a:ext uri="{0D108BD9-81ED-4DB2-BD59-A6C34878D82A}">
                    <a16:rowId xmlns:a16="http://schemas.microsoft.com/office/drawing/2014/main" val="406901438"/>
                  </a:ext>
                </a:extLst>
              </a:tr>
            </a:tbl>
          </a:graphicData>
        </a:graphic>
      </p:graphicFrame>
      <p:sp>
        <p:nvSpPr>
          <p:cNvPr id="13" name="CuadroTexto 12">
            <a:extLst>
              <a:ext uri="{FF2B5EF4-FFF2-40B4-BE49-F238E27FC236}">
                <a16:creationId xmlns:a16="http://schemas.microsoft.com/office/drawing/2014/main" id="{24951856-AD02-402B-97BD-65C52258C9DC}"/>
              </a:ext>
            </a:extLst>
          </p:cNvPr>
          <p:cNvSpPr txBox="1"/>
          <p:nvPr/>
        </p:nvSpPr>
        <p:spPr>
          <a:xfrm>
            <a:off x="691596" y="1618587"/>
            <a:ext cx="6096000" cy="369332"/>
          </a:xfrm>
          <a:prstGeom prst="rect">
            <a:avLst/>
          </a:prstGeom>
          <a:noFill/>
        </p:spPr>
        <p:txBody>
          <a:bodyPr wrap="square">
            <a:spAutoFit/>
          </a:bodyPr>
          <a:lstStyle/>
          <a:p>
            <a:r>
              <a:rPr lang="es-MX" i="1" dirty="0">
                <a:latin typeface="Times New Roman" panose="02020603050405020304" pitchFamily="18" charset="0"/>
                <a:cs typeface="Times New Roman" panose="02020603050405020304" pitchFamily="18" charset="0"/>
              </a:rPr>
              <a:t>Distribución de la muestra en cada estrato</a:t>
            </a:r>
          </a:p>
        </p:txBody>
      </p:sp>
      <p:sp>
        <p:nvSpPr>
          <p:cNvPr id="14" name="Rectángulo 13">
            <a:extLst>
              <a:ext uri="{FF2B5EF4-FFF2-40B4-BE49-F238E27FC236}">
                <a16:creationId xmlns:a16="http://schemas.microsoft.com/office/drawing/2014/main" id="{972D6C14-B33E-4B62-BEBF-0A8B67CCA870}"/>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5" name="Rectángulo 14">
            <a:extLst>
              <a:ext uri="{FF2B5EF4-FFF2-40B4-BE49-F238E27FC236}">
                <a16:creationId xmlns:a16="http://schemas.microsoft.com/office/drawing/2014/main" id="{1405EA21-23E4-41C0-9625-B79FB8A0DB0F}"/>
              </a:ext>
            </a:extLst>
          </p:cNvPr>
          <p:cNvSpPr/>
          <p:nvPr/>
        </p:nvSpPr>
        <p:spPr>
          <a:xfrm>
            <a:off x="1116996" y="1146980"/>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8E0ADD36-F335-46D0-A6D9-F144A0793340}"/>
              </a:ext>
            </a:extLst>
          </p:cNvPr>
          <p:cNvSpPr/>
          <p:nvPr/>
        </p:nvSpPr>
        <p:spPr>
          <a:xfrm>
            <a:off x="3534263" y="1146980"/>
            <a:ext cx="4151998"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739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mera feria para la defensa en Sangolquí | Últimas Noticias">
            <a:extLst>
              <a:ext uri="{FF2B5EF4-FFF2-40B4-BE49-F238E27FC236}">
                <a16:creationId xmlns:a16="http://schemas.microsoft.com/office/drawing/2014/main" id="{8D2760A9-5C26-47A1-B627-B0A756AE2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50254" y="1600675"/>
            <a:ext cx="1803044" cy="523220"/>
          </a:xfrm>
          <a:prstGeom prst="rect">
            <a:avLst/>
          </a:prstGeom>
          <a:solidFill>
            <a:schemeClr val="accent6">
              <a:lumMod val="75000"/>
            </a:schemeClr>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Capitulo I: Marco teórico</a:t>
            </a:r>
          </a:p>
        </p:txBody>
      </p:sp>
      <p:sp>
        <p:nvSpPr>
          <p:cNvPr id="9" name="CuadroTexto 8"/>
          <p:cNvSpPr txBox="1"/>
          <p:nvPr/>
        </p:nvSpPr>
        <p:spPr>
          <a:xfrm>
            <a:off x="150254" y="3013917"/>
            <a:ext cx="1803044" cy="523220"/>
          </a:xfrm>
          <a:prstGeom prst="rect">
            <a:avLst/>
          </a:prstGeom>
          <a:solidFill>
            <a:schemeClr val="accent6">
              <a:lumMod val="75000"/>
            </a:schemeClr>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Capitulo II: Marco Metodológico</a:t>
            </a:r>
          </a:p>
        </p:txBody>
      </p:sp>
      <p:sp>
        <p:nvSpPr>
          <p:cNvPr id="10" name="CuadroTexto 9">
            <a:hlinkClick r:id="rId3" action="ppaction://hlinksldjump"/>
          </p:cNvPr>
          <p:cNvSpPr txBox="1"/>
          <p:nvPr/>
        </p:nvSpPr>
        <p:spPr>
          <a:xfrm>
            <a:off x="2498498" y="3161161"/>
            <a:ext cx="2351796" cy="523220"/>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Modelo de relación entre las variables</a:t>
            </a:r>
          </a:p>
        </p:txBody>
      </p:sp>
      <p:sp>
        <p:nvSpPr>
          <p:cNvPr id="11" name="CuadroTexto 10">
            <a:hlinkClick r:id="rId4" action="ppaction://hlinksldjump"/>
          </p:cNvPr>
          <p:cNvSpPr txBox="1"/>
          <p:nvPr/>
        </p:nvSpPr>
        <p:spPr>
          <a:xfrm>
            <a:off x="2498498" y="3742466"/>
            <a:ext cx="2351796"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Hipótesis</a:t>
            </a:r>
          </a:p>
        </p:txBody>
      </p:sp>
      <p:sp>
        <p:nvSpPr>
          <p:cNvPr id="12" name="CuadroTexto 11">
            <a:hlinkClick r:id="rId5" action="ppaction://hlinksldjump"/>
          </p:cNvPr>
          <p:cNvSpPr txBox="1"/>
          <p:nvPr/>
        </p:nvSpPr>
        <p:spPr>
          <a:xfrm>
            <a:off x="2498498" y="4108328"/>
            <a:ext cx="2351796"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Recolección de datos</a:t>
            </a:r>
          </a:p>
        </p:txBody>
      </p:sp>
      <p:sp>
        <p:nvSpPr>
          <p:cNvPr id="13" name="CuadroTexto 12">
            <a:hlinkClick r:id="rId6" action="ppaction://hlinksldjump"/>
          </p:cNvPr>
          <p:cNvSpPr txBox="1"/>
          <p:nvPr/>
        </p:nvSpPr>
        <p:spPr>
          <a:xfrm>
            <a:off x="2498498" y="4468115"/>
            <a:ext cx="2351796"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US" sz="1400" b="1" dirty="0">
                <a:solidFill>
                  <a:schemeClr val="bg1"/>
                </a:solidFill>
                <a:latin typeface="Times New Roman" panose="02020603050405020304" pitchFamily="18" charset="0"/>
                <a:cs typeface="Times New Roman" panose="02020603050405020304" pitchFamily="18" charset="0"/>
              </a:rPr>
              <a:t>Validez</a:t>
            </a:r>
            <a:r>
              <a:rPr lang="es-EC" sz="1400" b="1" dirty="0">
                <a:solidFill>
                  <a:schemeClr val="bg1"/>
                </a:solidFill>
                <a:latin typeface="Times New Roman" panose="02020603050405020304" pitchFamily="18" charset="0"/>
                <a:cs typeface="Times New Roman" panose="02020603050405020304" pitchFamily="18" charset="0"/>
              </a:rPr>
              <a:t> de contenido</a:t>
            </a:r>
          </a:p>
        </p:txBody>
      </p:sp>
      <p:sp>
        <p:nvSpPr>
          <p:cNvPr id="14" name="CuadroTexto 13">
            <a:hlinkClick r:id="rId7" action="ppaction://hlinksldjump"/>
          </p:cNvPr>
          <p:cNvSpPr txBox="1"/>
          <p:nvPr/>
        </p:nvSpPr>
        <p:spPr>
          <a:xfrm>
            <a:off x="2498498" y="1476725"/>
            <a:ext cx="2761399"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S" sz="1400" b="1" dirty="0">
                <a:solidFill>
                  <a:schemeClr val="bg1"/>
                </a:solidFill>
                <a:latin typeface="Times New Roman" panose="02020603050405020304" pitchFamily="18" charset="0"/>
                <a:cs typeface="Times New Roman" panose="02020603050405020304" pitchFamily="18" charset="0"/>
              </a:rPr>
              <a:t>Teorías de soporte</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5" name="CuadroTexto 14"/>
          <p:cNvSpPr txBox="1"/>
          <p:nvPr/>
        </p:nvSpPr>
        <p:spPr>
          <a:xfrm>
            <a:off x="150254" y="5862136"/>
            <a:ext cx="1803044" cy="523220"/>
          </a:xfrm>
          <a:prstGeom prst="rect">
            <a:avLst/>
          </a:prstGeom>
          <a:solidFill>
            <a:schemeClr val="accent6"/>
          </a:solidFill>
          <a:ln>
            <a:solidFill>
              <a:schemeClr val="accent6"/>
            </a:solidFill>
          </a:ln>
          <a:effectLst>
            <a:glow rad="1397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III: Resultados</a:t>
            </a:r>
          </a:p>
        </p:txBody>
      </p:sp>
      <p:sp>
        <p:nvSpPr>
          <p:cNvPr id="16" name="CuadroTexto 15">
            <a:hlinkClick r:id="rId8" action="ppaction://hlinksldjump"/>
          </p:cNvPr>
          <p:cNvSpPr txBox="1"/>
          <p:nvPr/>
        </p:nvSpPr>
        <p:spPr>
          <a:xfrm>
            <a:off x="2498498" y="5183195"/>
            <a:ext cx="2351796"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Población y muestra</a:t>
            </a:r>
          </a:p>
        </p:txBody>
      </p:sp>
      <p:sp>
        <p:nvSpPr>
          <p:cNvPr id="17" name="CuadroTexto 16">
            <a:hlinkClick r:id="rId9" action="ppaction://hlinksldjump"/>
          </p:cNvPr>
          <p:cNvSpPr txBox="1"/>
          <p:nvPr/>
        </p:nvSpPr>
        <p:spPr>
          <a:xfrm>
            <a:off x="2498498" y="5876287"/>
            <a:ext cx="2021982"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Análisis univariado</a:t>
            </a:r>
          </a:p>
        </p:txBody>
      </p:sp>
      <p:sp>
        <p:nvSpPr>
          <p:cNvPr id="18" name="CuadroTexto 17">
            <a:hlinkClick r:id="rId10" action="ppaction://hlinksldjump"/>
          </p:cNvPr>
          <p:cNvSpPr txBox="1"/>
          <p:nvPr/>
        </p:nvSpPr>
        <p:spPr>
          <a:xfrm>
            <a:off x="2498500" y="6228166"/>
            <a:ext cx="2021982"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Análisis bivariado</a:t>
            </a:r>
          </a:p>
        </p:txBody>
      </p:sp>
      <p:sp>
        <p:nvSpPr>
          <p:cNvPr id="19" name="CuadroTexto 18">
            <a:hlinkClick r:id="rId11" action="ppaction://hlinksldjump"/>
          </p:cNvPr>
          <p:cNvSpPr txBox="1"/>
          <p:nvPr/>
        </p:nvSpPr>
        <p:spPr>
          <a:xfrm>
            <a:off x="2498498" y="2208717"/>
            <a:ext cx="2761398"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Marco conceptual </a:t>
            </a:r>
          </a:p>
        </p:txBody>
      </p:sp>
      <p:sp>
        <p:nvSpPr>
          <p:cNvPr id="20" name="CuadroTexto 19"/>
          <p:cNvSpPr txBox="1"/>
          <p:nvPr/>
        </p:nvSpPr>
        <p:spPr>
          <a:xfrm>
            <a:off x="6007988" y="311457"/>
            <a:ext cx="2021988" cy="307777"/>
          </a:xfrm>
          <a:prstGeom prst="rect">
            <a:avLst/>
          </a:prstGeom>
          <a:solidFill>
            <a:schemeClr val="accent6"/>
          </a:solidFill>
          <a:ln>
            <a:solidFill>
              <a:schemeClr val="accent6"/>
            </a:solidFill>
          </a:ln>
        </p:spPr>
        <p:txBody>
          <a:bodyPr wrap="square" rtlCol="0">
            <a:spAutoFit/>
          </a:bodyPr>
          <a:lstStyle/>
          <a:p>
            <a:r>
              <a:rPr lang="es-EC" sz="1400" b="1" dirty="0">
                <a:latin typeface="Times New Roman" panose="02020603050405020304" pitchFamily="18" charset="0"/>
                <a:cs typeface="Times New Roman" panose="02020603050405020304" pitchFamily="18" charset="0"/>
              </a:rPr>
              <a:t>Capítulo IV: Propuesta</a:t>
            </a:r>
          </a:p>
        </p:txBody>
      </p:sp>
      <p:sp>
        <p:nvSpPr>
          <p:cNvPr id="22" name="CuadroTexto 21"/>
          <p:cNvSpPr txBox="1"/>
          <p:nvPr/>
        </p:nvSpPr>
        <p:spPr>
          <a:xfrm>
            <a:off x="150254" y="411491"/>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Capítulo Introductorio</a:t>
            </a:r>
          </a:p>
        </p:txBody>
      </p:sp>
      <p:sp>
        <p:nvSpPr>
          <p:cNvPr id="23" name="CuadroTexto 22"/>
          <p:cNvSpPr txBox="1"/>
          <p:nvPr/>
        </p:nvSpPr>
        <p:spPr>
          <a:xfrm>
            <a:off x="6007988" y="2925902"/>
            <a:ext cx="2021988" cy="307777"/>
          </a:xfrm>
          <a:prstGeom prst="rect">
            <a:avLst/>
          </a:prstGeom>
          <a:solidFill>
            <a:schemeClr val="accent6"/>
          </a:solidFill>
          <a:ln>
            <a:solidFill>
              <a:schemeClr val="accent6"/>
            </a:solidFill>
          </a:ln>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V: Discusión</a:t>
            </a:r>
          </a:p>
        </p:txBody>
      </p:sp>
      <p:sp>
        <p:nvSpPr>
          <p:cNvPr id="24" name="CuadroTexto 23">
            <a:hlinkClick r:id="rId12" action="ppaction://hlinksldjump"/>
          </p:cNvPr>
          <p:cNvSpPr txBox="1"/>
          <p:nvPr/>
        </p:nvSpPr>
        <p:spPr>
          <a:xfrm>
            <a:off x="9051702" y="2856727"/>
            <a:ext cx="1953298" cy="307777"/>
          </a:xfrm>
          <a:prstGeom prst="rect">
            <a:avLst/>
          </a:prstGeom>
          <a:solidFill>
            <a:schemeClr val="accent6">
              <a:lumMod val="75000"/>
            </a:schemeClr>
          </a:solidFill>
          <a:ln w="38100">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Conclusiones</a:t>
            </a:r>
          </a:p>
        </p:txBody>
      </p:sp>
      <p:sp>
        <p:nvSpPr>
          <p:cNvPr id="25" name="CuadroTexto 24">
            <a:hlinkClick r:id="rId13" action="ppaction://hlinksldjump"/>
          </p:cNvPr>
          <p:cNvSpPr txBox="1"/>
          <p:nvPr/>
        </p:nvSpPr>
        <p:spPr>
          <a:xfrm>
            <a:off x="9051702" y="3304436"/>
            <a:ext cx="1953298" cy="307777"/>
          </a:xfrm>
          <a:prstGeom prst="rect">
            <a:avLst/>
          </a:prstGeom>
          <a:solidFill>
            <a:schemeClr val="accent6">
              <a:lumMod val="75000"/>
            </a:schemeClr>
          </a:solidFill>
          <a:ln w="38100">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Recomendaciones</a:t>
            </a:r>
          </a:p>
        </p:txBody>
      </p:sp>
      <p:sp>
        <p:nvSpPr>
          <p:cNvPr id="29" name="CuadroTexto 28">
            <a:hlinkClick r:id="rId14" action="ppaction://hlinksldjump"/>
          </p:cNvPr>
          <p:cNvSpPr txBox="1"/>
          <p:nvPr/>
        </p:nvSpPr>
        <p:spPr>
          <a:xfrm>
            <a:off x="9054701" y="3754503"/>
            <a:ext cx="1953298" cy="307777"/>
          </a:xfrm>
          <a:prstGeom prst="rect">
            <a:avLst/>
          </a:prstGeom>
          <a:solidFill>
            <a:schemeClr val="accent6">
              <a:lumMod val="75000"/>
            </a:schemeClr>
          </a:solidFill>
          <a:ln w="38100">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Líneas de investigación</a:t>
            </a:r>
          </a:p>
        </p:txBody>
      </p:sp>
      <p:sp>
        <p:nvSpPr>
          <p:cNvPr id="28" name="CuadroTexto 27">
            <a:hlinkClick r:id="rId15" action="ppaction://hlinksldjump"/>
          </p:cNvPr>
          <p:cNvSpPr txBox="1"/>
          <p:nvPr/>
        </p:nvSpPr>
        <p:spPr>
          <a:xfrm>
            <a:off x="2498498" y="2789896"/>
            <a:ext cx="2351796" cy="313180"/>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Tipo de investigación</a:t>
            </a:r>
          </a:p>
        </p:txBody>
      </p:sp>
      <p:sp>
        <p:nvSpPr>
          <p:cNvPr id="30" name="CuadroTexto 29">
            <a:hlinkClick r:id="rId16" action="ppaction://hlinksldjump"/>
          </p:cNvPr>
          <p:cNvSpPr txBox="1"/>
          <p:nvPr/>
        </p:nvSpPr>
        <p:spPr>
          <a:xfrm>
            <a:off x="2498498" y="4819994"/>
            <a:ext cx="2351796"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a:solidFill>
                  <a:schemeClr val="bg1"/>
                </a:solidFill>
                <a:latin typeface="Times New Roman" panose="02020603050405020304" pitchFamily="18" charset="0"/>
                <a:cs typeface="Times New Roman" panose="02020603050405020304" pitchFamily="18" charset="0"/>
              </a:rPr>
              <a:t>V</a:t>
            </a:r>
            <a:r>
              <a:rPr lang="es-US" sz="1400" b="1">
                <a:solidFill>
                  <a:schemeClr val="bg1"/>
                </a:solidFill>
                <a:latin typeface="Times New Roman" panose="02020603050405020304" pitchFamily="18" charset="0"/>
                <a:cs typeface="Times New Roman" panose="02020603050405020304" pitchFamily="18" charset="0"/>
              </a:rPr>
              <a:t>á</a:t>
            </a:r>
            <a:r>
              <a:rPr lang="es-EC" sz="1400" b="1">
                <a:solidFill>
                  <a:schemeClr val="bg1"/>
                </a:solidFill>
                <a:latin typeface="Times New Roman" panose="02020603050405020304" pitchFamily="18" charset="0"/>
                <a:cs typeface="Times New Roman" panose="02020603050405020304" pitchFamily="18" charset="0"/>
              </a:rPr>
              <a:t>lidez </a:t>
            </a:r>
            <a:r>
              <a:rPr lang="es-EC" sz="1400" b="1" dirty="0">
                <a:solidFill>
                  <a:schemeClr val="bg1"/>
                </a:solidFill>
                <a:latin typeface="Times New Roman" panose="02020603050405020304" pitchFamily="18" charset="0"/>
                <a:cs typeface="Times New Roman" panose="02020603050405020304" pitchFamily="18" charset="0"/>
              </a:rPr>
              <a:t>de confiabilidad</a:t>
            </a:r>
          </a:p>
        </p:txBody>
      </p:sp>
      <p:sp>
        <p:nvSpPr>
          <p:cNvPr id="31" name="CuadroTexto 30">
            <a:hlinkClick r:id="rId17" action="ppaction://hlinksldjump"/>
          </p:cNvPr>
          <p:cNvSpPr txBox="1"/>
          <p:nvPr/>
        </p:nvSpPr>
        <p:spPr>
          <a:xfrm>
            <a:off x="8991887" y="4877111"/>
            <a:ext cx="1953298" cy="307777"/>
          </a:xfrm>
          <a:prstGeom prst="rect">
            <a:avLst/>
          </a:prstGeom>
          <a:solidFill>
            <a:schemeClr val="accent6">
              <a:lumMod val="75000"/>
            </a:schemeClr>
          </a:solidFill>
          <a:ln w="38100">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Referencias</a:t>
            </a:r>
          </a:p>
        </p:txBody>
      </p:sp>
      <p:sp>
        <p:nvSpPr>
          <p:cNvPr id="33" name="CuadroTexto 32">
            <a:extLst>
              <a:ext uri="{FF2B5EF4-FFF2-40B4-BE49-F238E27FC236}">
                <a16:creationId xmlns:a16="http://schemas.microsoft.com/office/drawing/2014/main" id="{F6828E52-CF3C-45A8-86A9-F8960CD0A8CB}"/>
              </a:ext>
            </a:extLst>
          </p:cNvPr>
          <p:cNvSpPr txBox="1"/>
          <p:nvPr/>
        </p:nvSpPr>
        <p:spPr>
          <a:xfrm>
            <a:off x="150254" y="1603976"/>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I: Marco teórico</a:t>
            </a:r>
          </a:p>
        </p:txBody>
      </p:sp>
      <p:sp>
        <p:nvSpPr>
          <p:cNvPr id="34" name="CuadroTexto 33">
            <a:extLst>
              <a:ext uri="{FF2B5EF4-FFF2-40B4-BE49-F238E27FC236}">
                <a16:creationId xmlns:a16="http://schemas.microsoft.com/office/drawing/2014/main" id="{28F3CA06-5D39-4426-84DD-1F0E7C7C27EE}"/>
              </a:ext>
            </a:extLst>
          </p:cNvPr>
          <p:cNvSpPr txBox="1"/>
          <p:nvPr/>
        </p:nvSpPr>
        <p:spPr>
          <a:xfrm>
            <a:off x="150254" y="3017218"/>
            <a:ext cx="1803044" cy="523220"/>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II: Marco Metodológico</a:t>
            </a:r>
          </a:p>
        </p:txBody>
      </p:sp>
      <p:sp>
        <p:nvSpPr>
          <p:cNvPr id="35" name="CuadroTexto 34">
            <a:extLst>
              <a:ext uri="{FF2B5EF4-FFF2-40B4-BE49-F238E27FC236}">
                <a16:creationId xmlns:a16="http://schemas.microsoft.com/office/drawing/2014/main" id="{E1311355-E6DC-427E-9866-E8923425D175}"/>
              </a:ext>
            </a:extLst>
          </p:cNvPr>
          <p:cNvSpPr txBox="1"/>
          <p:nvPr/>
        </p:nvSpPr>
        <p:spPr>
          <a:xfrm>
            <a:off x="150254" y="414792"/>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Capítulo Introductorio</a:t>
            </a:r>
          </a:p>
        </p:txBody>
      </p:sp>
      <p:sp>
        <p:nvSpPr>
          <p:cNvPr id="36" name="CuadroTexto 35">
            <a:extLst>
              <a:ext uri="{FF2B5EF4-FFF2-40B4-BE49-F238E27FC236}">
                <a16:creationId xmlns:a16="http://schemas.microsoft.com/office/drawing/2014/main" id="{CD3168B1-466A-4733-B23F-134BD5BE0048}"/>
              </a:ext>
            </a:extLst>
          </p:cNvPr>
          <p:cNvSpPr txBox="1"/>
          <p:nvPr/>
        </p:nvSpPr>
        <p:spPr>
          <a:xfrm>
            <a:off x="6007988" y="257602"/>
            <a:ext cx="2021988" cy="307777"/>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Capítulo IV: Propuesta</a:t>
            </a:r>
          </a:p>
        </p:txBody>
      </p:sp>
      <p:sp>
        <p:nvSpPr>
          <p:cNvPr id="37" name="CuadroTexto 36">
            <a:extLst>
              <a:ext uri="{FF2B5EF4-FFF2-40B4-BE49-F238E27FC236}">
                <a16:creationId xmlns:a16="http://schemas.microsoft.com/office/drawing/2014/main" id="{5B0AD98A-7890-4D8B-AE5B-B3AF450D0FAC}"/>
              </a:ext>
            </a:extLst>
          </p:cNvPr>
          <p:cNvSpPr txBox="1"/>
          <p:nvPr/>
        </p:nvSpPr>
        <p:spPr>
          <a:xfrm>
            <a:off x="6007988" y="2872047"/>
            <a:ext cx="2021988" cy="307777"/>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V: Discusión</a:t>
            </a:r>
          </a:p>
        </p:txBody>
      </p:sp>
      <p:sp>
        <p:nvSpPr>
          <p:cNvPr id="39" name="CuadroTexto 38">
            <a:hlinkClick r:id="rId18" action="ppaction://hlinksldjump"/>
            <a:extLst>
              <a:ext uri="{FF2B5EF4-FFF2-40B4-BE49-F238E27FC236}">
                <a16:creationId xmlns:a16="http://schemas.microsoft.com/office/drawing/2014/main" id="{6C029854-1C09-44A9-A1D2-AB5A52E9BD0A}"/>
              </a:ext>
            </a:extLst>
          </p:cNvPr>
          <p:cNvSpPr txBox="1"/>
          <p:nvPr/>
        </p:nvSpPr>
        <p:spPr>
          <a:xfrm>
            <a:off x="2498499" y="751114"/>
            <a:ext cx="2351796"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Objetivos</a:t>
            </a:r>
          </a:p>
        </p:txBody>
      </p:sp>
      <p:sp>
        <p:nvSpPr>
          <p:cNvPr id="41" name="CuadroTexto 40">
            <a:extLst>
              <a:ext uri="{FF2B5EF4-FFF2-40B4-BE49-F238E27FC236}">
                <a16:creationId xmlns:a16="http://schemas.microsoft.com/office/drawing/2014/main" id="{D0D7FD60-8442-452A-A9DC-9D078E221774}"/>
              </a:ext>
            </a:extLst>
          </p:cNvPr>
          <p:cNvSpPr txBox="1"/>
          <p:nvPr/>
        </p:nvSpPr>
        <p:spPr>
          <a:xfrm>
            <a:off x="150254" y="1597374"/>
            <a:ext cx="1803044" cy="523220"/>
          </a:xfrm>
          <a:prstGeom prst="rect">
            <a:avLst/>
          </a:prstGeom>
          <a:solidFill>
            <a:schemeClr val="accent6">
              <a:lumMod val="75000"/>
            </a:schemeClr>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Capitulo I: Marco teórico</a:t>
            </a:r>
          </a:p>
        </p:txBody>
      </p:sp>
      <p:sp>
        <p:nvSpPr>
          <p:cNvPr id="42" name="CuadroTexto 41">
            <a:extLst>
              <a:ext uri="{FF2B5EF4-FFF2-40B4-BE49-F238E27FC236}">
                <a16:creationId xmlns:a16="http://schemas.microsoft.com/office/drawing/2014/main" id="{8D14DB1C-B64A-4698-A0E4-F713D6405443}"/>
              </a:ext>
            </a:extLst>
          </p:cNvPr>
          <p:cNvSpPr txBox="1"/>
          <p:nvPr/>
        </p:nvSpPr>
        <p:spPr>
          <a:xfrm>
            <a:off x="150254" y="3010616"/>
            <a:ext cx="1803044" cy="523220"/>
          </a:xfrm>
          <a:prstGeom prst="rect">
            <a:avLst/>
          </a:prstGeom>
          <a:solidFill>
            <a:schemeClr val="accent6">
              <a:lumMod val="75000"/>
            </a:schemeClr>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Capitulo II: Marco Metodológico</a:t>
            </a:r>
          </a:p>
        </p:txBody>
      </p:sp>
      <p:sp>
        <p:nvSpPr>
          <p:cNvPr id="48" name="CuadroTexto 47">
            <a:extLst>
              <a:ext uri="{FF2B5EF4-FFF2-40B4-BE49-F238E27FC236}">
                <a16:creationId xmlns:a16="http://schemas.microsoft.com/office/drawing/2014/main" id="{285439FE-61F2-4993-89FD-705599B7E90B}"/>
              </a:ext>
            </a:extLst>
          </p:cNvPr>
          <p:cNvSpPr txBox="1"/>
          <p:nvPr/>
        </p:nvSpPr>
        <p:spPr>
          <a:xfrm>
            <a:off x="150254" y="5858835"/>
            <a:ext cx="1803044" cy="523220"/>
          </a:xfrm>
          <a:prstGeom prst="rect">
            <a:avLst/>
          </a:prstGeom>
          <a:solidFill>
            <a:schemeClr val="accent6"/>
          </a:solidFill>
          <a:ln>
            <a:solidFill>
              <a:schemeClr val="accent6"/>
            </a:solidFill>
          </a:ln>
          <a:effectLst>
            <a:glow rad="1397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III: Resultados</a:t>
            </a:r>
          </a:p>
        </p:txBody>
      </p:sp>
      <p:sp>
        <p:nvSpPr>
          <p:cNvPr id="52" name="CuadroTexto 51">
            <a:hlinkClick r:id="rId19" action="ppaction://hlinksldjump"/>
            <a:extLst>
              <a:ext uri="{FF2B5EF4-FFF2-40B4-BE49-F238E27FC236}">
                <a16:creationId xmlns:a16="http://schemas.microsoft.com/office/drawing/2014/main" id="{2191EA4A-D11D-4D09-8B09-38CA52DB5F53}"/>
              </a:ext>
            </a:extLst>
          </p:cNvPr>
          <p:cNvSpPr txBox="1"/>
          <p:nvPr/>
        </p:nvSpPr>
        <p:spPr>
          <a:xfrm>
            <a:off x="2498498" y="1842855"/>
            <a:ext cx="2761398"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Marco referencial </a:t>
            </a:r>
          </a:p>
        </p:txBody>
      </p:sp>
      <p:sp>
        <p:nvSpPr>
          <p:cNvPr id="53" name="CuadroTexto 52">
            <a:extLst>
              <a:ext uri="{FF2B5EF4-FFF2-40B4-BE49-F238E27FC236}">
                <a16:creationId xmlns:a16="http://schemas.microsoft.com/office/drawing/2014/main" id="{D88059DD-F346-4B2E-9706-ABF3E286DFFD}"/>
              </a:ext>
            </a:extLst>
          </p:cNvPr>
          <p:cNvSpPr txBox="1"/>
          <p:nvPr/>
        </p:nvSpPr>
        <p:spPr>
          <a:xfrm>
            <a:off x="6007988" y="308156"/>
            <a:ext cx="2021988" cy="307777"/>
          </a:xfrm>
          <a:prstGeom prst="rect">
            <a:avLst/>
          </a:prstGeom>
          <a:solidFill>
            <a:schemeClr val="accent6"/>
          </a:solidFill>
          <a:ln>
            <a:solidFill>
              <a:schemeClr val="accent6"/>
            </a:solidFill>
          </a:ln>
        </p:spPr>
        <p:txBody>
          <a:bodyPr wrap="square" rtlCol="0">
            <a:spAutoFit/>
          </a:bodyPr>
          <a:lstStyle/>
          <a:p>
            <a:r>
              <a:rPr lang="es-EC" sz="1400" b="1" dirty="0">
                <a:latin typeface="Times New Roman" panose="02020603050405020304" pitchFamily="18" charset="0"/>
                <a:cs typeface="Times New Roman" panose="02020603050405020304" pitchFamily="18" charset="0"/>
              </a:rPr>
              <a:t>Capítulo IV: Propuesta</a:t>
            </a:r>
          </a:p>
        </p:txBody>
      </p:sp>
      <p:sp>
        <p:nvSpPr>
          <p:cNvPr id="54" name="CuadroTexto 53">
            <a:hlinkClick r:id="rId20" action="ppaction://hlinksldjump"/>
            <a:extLst>
              <a:ext uri="{FF2B5EF4-FFF2-40B4-BE49-F238E27FC236}">
                <a16:creationId xmlns:a16="http://schemas.microsoft.com/office/drawing/2014/main" id="{80B063CA-18A6-471E-9669-1574ADBEB297}"/>
              </a:ext>
            </a:extLst>
          </p:cNvPr>
          <p:cNvSpPr txBox="1"/>
          <p:nvPr/>
        </p:nvSpPr>
        <p:spPr>
          <a:xfrm>
            <a:off x="8991887" y="199086"/>
            <a:ext cx="3032964" cy="523220"/>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Incidencia post </a:t>
            </a:r>
            <a:r>
              <a:rPr lang="es-EC" sz="1400" b="1" dirty="0" err="1">
                <a:solidFill>
                  <a:schemeClr val="bg1"/>
                </a:solidFill>
                <a:latin typeface="Times New Roman" panose="02020603050405020304" pitchFamily="18" charset="0"/>
                <a:cs typeface="Times New Roman" panose="02020603050405020304" pitchFamily="18" charset="0"/>
              </a:rPr>
              <a:t>Covid</a:t>
            </a:r>
            <a:r>
              <a:rPr lang="es-EC" sz="1400" b="1" dirty="0">
                <a:solidFill>
                  <a:schemeClr val="bg1"/>
                </a:solidFill>
                <a:latin typeface="Times New Roman" panose="02020603050405020304" pitchFamily="18" charset="0"/>
                <a:cs typeface="Times New Roman" panose="02020603050405020304" pitchFamily="18" charset="0"/>
              </a:rPr>
              <a:t> 19 en el mundo y en Ecuador </a:t>
            </a:r>
          </a:p>
        </p:txBody>
      </p:sp>
      <p:sp>
        <p:nvSpPr>
          <p:cNvPr id="55" name="CuadroTexto 54">
            <a:extLst>
              <a:ext uri="{FF2B5EF4-FFF2-40B4-BE49-F238E27FC236}">
                <a16:creationId xmlns:a16="http://schemas.microsoft.com/office/drawing/2014/main" id="{B8255E49-7786-4E37-BA3C-F59C36FFAFC6}"/>
              </a:ext>
            </a:extLst>
          </p:cNvPr>
          <p:cNvSpPr txBox="1"/>
          <p:nvPr/>
        </p:nvSpPr>
        <p:spPr>
          <a:xfrm>
            <a:off x="150254" y="408190"/>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Capítulo Introductorio</a:t>
            </a:r>
          </a:p>
        </p:txBody>
      </p:sp>
      <p:sp>
        <p:nvSpPr>
          <p:cNvPr id="56" name="CuadroTexto 55">
            <a:extLst>
              <a:ext uri="{FF2B5EF4-FFF2-40B4-BE49-F238E27FC236}">
                <a16:creationId xmlns:a16="http://schemas.microsoft.com/office/drawing/2014/main" id="{65E9F7E5-C7D6-47DA-AECB-DE63B255BBEB}"/>
              </a:ext>
            </a:extLst>
          </p:cNvPr>
          <p:cNvSpPr txBox="1"/>
          <p:nvPr/>
        </p:nvSpPr>
        <p:spPr>
          <a:xfrm>
            <a:off x="6007988" y="2922601"/>
            <a:ext cx="2021988" cy="307777"/>
          </a:xfrm>
          <a:prstGeom prst="rect">
            <a:avLst/>
          </a:prstGeom>
          <a:solidFill>
            <a:schemeClr val="accent6"/>
          </a:solidFill>
          <a:ln>
            <a:solidFill>
              <a:schemeClr val="accent6"/>
            </a:solidFill>
          </a:ln>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V: Discusión</a:t>
            </a:r>
          </a:p>
        </p:txBody>
      </p:sp>
      <p:sp>
        <p:nvSpPr>
          <p:cNvPr id="59" name="CuadroTexto 58">
            <a:hlinkClick r:id="rId21" action="ppaction://hlinksldjump"/>
            <a:extLst>
              <a:ext uri="{FF2B5EF4-FFF2-40B4-BE49-F238E27FC236}">
                <a16:creationId xmlns:a16="http://schemas.microsoft.com/office/drawing/2014/main" id="{CF667B19-5308-4EDB-B8BA-93F6A712B22F}"/>
              </a:ext>
            </a:extLst>
          </p:cNvPr>
          <p:cNvSpPr txBox="1"/>
          <p:nvPr/>
        </p:nvSpPr>
        <p:spPr>
          <a:xfrm>
            <a:off x="8991887" y="1660381"/>
            <a:ext cx="3032964" cy="523220"/>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Proyecciones de ventas en Ecuador y Quito</a:t>
            </a:r>
          </a:p>
        </p:txBody>
      </p:sp>
      <p:sp>
        <p:nvSpPr>
          <p:cNvPr id="60" name="CuadroTexto 59">
            <a:hlinkClick r:id="rId22" action="ppaction://hlinksldjump"/>
            <a:extLst>
              <a:ext uri="{FF2B5EF4-FFF2-40B4-BE49-F238E27FC236}">
                <a16:creationId xmlns:a16="http://schemas.microsoft.com/office/drawing/2014/main" id="{33F34C46-1365-4136-9698-BE92B03692E2}"/>
              </a:ext>
            </a:extLst>
          </p:cNvPr>
          <p:cNvSpPr txBox="1"/>
          <p:nvPr/>
        </p:nvSpPr>
        <p:spPr>
          <a:xfrm>
            <a:off x="9008782" y="823282"/>
            <a:ext cx="3032964"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Análisis univariado </a:t>
            </a:r>
          </a:p>
        </p:txBody>
      </p:sp>
      <p:sp>
        <p:nvSpPr>
          <p:cNvPr id="64" name="CuadroTexto 63">
            <a:hlinkClick r:id="rId23" action="ppaction://hlinksldjump"/>
            <a:extLst>
              <a:ext uri="{FF2B5EF4-FFF2-40B4-BE49-F238E27FC236}">
                <a16:creationId xmlns:a16="http://schemas.microsoft.com/office/drawing/2014/main" id="{EA82FBC2-C643-4A0A-9363-F0D2C2637AEC}"/>
              </a:ext>
            </a:extLst>
          </p:cNvPr>
          <p:cNvSpPr txBox="1"/>
          <p:nvPr/>
        </p:nvSpPr>
        <p:spPr>
          <a:xfrm>
            <a:off x="8991887" y="4873810"/>
            <a:ext cx="1953298" cy="307777"/>
          </a:xfrm>
          <a:prstGeom prst="rect">
            <a:avLst/>
          </a:prstGeom>
          <a:solidFill>
            <a:schemeClr val="accent6">
              <a:lumMod val="75000"/>
            </a:schemeClr>
          </a:solidFill>
          <a:ln w="38100">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Referencias</a:t>
            </a:r>
          </a:p>
        </p:txBody>
      </p:sp>
      <p:sp>
        <p:nvSpPr>
          <p:cNvPr id="65" name="CuadroTexto 64">
            <a:hlinkClick r:id="rId24" action="ppaction://hlinksldjump"/>
            <a:extLst>
              <a:ext uri="{FF2B5EF4-FFF2-40B4-BE49-F238E27FC236}">
                <a16:creationId xmlns:a16="http://schemas.microsoft.com/office/drawing/2014/main" id="{15C398F5-D7AD-4EDA-86C7-BF9B46642B5B}"/>
              </a:ext>
            </a:extLst>
          </p:cNvPr>
          <p:cNvSpPr txBox="1"/>
          <p:nvPr/>
        </p:nvSpPr>
        <p:spPr>
          <a:xfrm>
            <a:off x="9051702" y="2482408"/>
            <a:ext cx="1953298" cy="307777"/>
          </a:xfrm>
          <a:prstGeom prst="rect">
            <a:avLst/>
          </a:prstGeom>
          <a:solidFill>
            <a:schemeClr val="accent6">
              <a:lumMod val="75000"/>
            </a:schemeClr>
          </a:solidFill>
          <a:ln w="38100">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Discusión</a:t>
            </a:r>
          </a:p>
        </p:txBody>
      </p:sp>
      <p:sp>
        <p:nvSpPr>
          <p:cNvPr id="66" name="CuadroTexto 65">
            <a:extLst>
              <a:ext uri="{FF2B5EF4-FFF2-40B4-BE49-F238E27FC236}">
                <a16:creationId xmlns:a16="http://schemas.microsoft.com/office/drawing/2014/main" id="{4780C9C5-AC7C-4B95-A7D8-903775C0C8DA}"/>
              </a:ext>
            </a:extLst>
          </p:cNvPr>
          <p:cNvSpPr txBox="1"/>
          <p:nvPr/>
        </p:nvSpPr>
        <p:spPr>
          <a:xfrm>
            <a:off x="150254" y="1600675"/>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I: Marco teórico</a:t>
            </a:r>
          </a:p>
        </p:txBody>
      </p:sp>
      <p:sp>
        <p:nvSpPr>
          <p:cNvPr id="67" name="CuadroTexto 66">
            <a:extLst>
              <a:ext uri="{FF2B5EF4-FFF2-40B4-BE49-F238E27FC236}">
                <a16:creationId xmlns:a16="http://schemas.microsoft.com/office/drawing/2014/main" id="{24CAFC8D-B4D7-45B7-99FF-14562BB3070A}"/>
              </a:ext>
            </a:extLst>
          </p:cNvPr>
          <p:cNvSpPr txBox="1"/>
          <p:nvPr/>
        </p:nvSpPr>
        <p:spPr>
          <a:xfrm>
            <a:off x="150254" y="3013917"/>
            <a:ext cx="1803044" cy="523220"/>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II: Marco metodológico</a:t>
            </a:r>
          </a:p>
        </p:txBody>
      </p:sp>
      <p:sp>
        <p:nvSpPr>
          <p:cNvPr id="68" name="CuadroTexto 67">
            <a:extLst>
              <a:ext uri="{FF2B5EF4-FFF2-40B4-BE49-F238E27FC236}">
                <a16:creationId xmlns:a16="http://schemas.microsoft.com/office/drawing/2014/main" id="{0C47D26E-ABD9-490F-9232-02E1BA6AF183}"/>
              </a:ext>
            </a:extLst>
          </p:cNvPr>
          <p:cNvSpPr txBox="1"/>
          <p:nvPr/>
        </p:nvSpPr>
        <p:spPr>
          <a:xfrm>
            <a:off x="150254" y="411491"/>
            <a:ext cx="1803044" cy="523220"/>
          </a:xfrm>
          <a:prstGeom prst="rect">
            <a:avLst/>
          </a:prstGeom>
          <a:solidFill>
            <a:schemeClr val="accent6"/>
          </a:solidFill>
          <a:ln>
            <a:solidFill>
              <a:schemeClr val="accent6"/>
            </a:solidFill>
          </a:ln>
          <a:effectLst>
            <a:glow rad="63500">
              <a:schemeClr val="accent5">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Capítulo Introductorio</a:t>
            </a:r>
          </a:p>
        </p:txBody>
      </p:sp>
      <p:sp>
        <p:nvSpPr>
          <p:cNvPr id="69" name="CuadroTexto 68">
            <a:extLst>
              <a:ext uri="{FF2B5EF4-FFF2-40B4-BE49-F238E27FC236}">
                <a16:creationId xmlns:a16="http://schemas.microsoft.com/office/drawing/2014/main" id="{FC7CBC37-FC66-4D81-8073-5D4B4E5D96AD}"/>
              </a:ext>
            </a:extLst>
          </p:cNvPr>
          <p:cNvSpPr txBox="1"/>
          <p:nvPr/>
        </p:nvSpPr>
        <p:spPr>
          <a:xfrm>
            <a:off x="6007988" y="254301"/>
            <a:ext cx="2021988" cy="523220"/>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Capítulo IV: Incidencia Post Covid-19</a:t>
            </a:r>
          </a:p>
        </p:txBody>
      </p:sp>
      <p:sp>
        <p:nvSpPr>
          <p:cNvPr id="70" name="CuadroTexto 69">
            <a:extLst>
              <a:ext uri="{FF2B5EF4-FFF2-40B4-BE49-F238E27FC236}">
                <a16:creationId xmlns:a16="http://schemas.microsoft.com/office/drawing/2014/main" id="{28886EF5-48E2-4FB4-AEEF-E0C1D01450DF}"/>
              </a:ext>
            </a:extLst>
          </p:cNvPr>
          <p:cNvSpPr txBox="1"/>
          <p:nvPr/>
        </p:nvSpPr>
        <p:spPr>
          <a:xfrm>
            <a:off x="6007988" y="2868746"/>
            <a:ext cx="2021988" cy="307777"/>
          </a:xfrm>
          <a:prstGeom prst="rect">
            <a:avLst/>
          </a:prstGeom>
          <a:solidFill>
            <a:schemeClr val="accent6"/>
          </a:solidFill>
          <a:ln>
            <a:solidFill>
              <a:schemeClr val="accent6"/>
            </a:solidFill>
          </a:ln>
          <a:effectLst>
            <a:glow rad="101600">
              <a:schemeClr val="accent1">
                <a:satMod val="175000"/>
                <a:alpha val="40000"/>
              </a:schemeClr>
            </a:glow>
          </a:effectLst>
        </p:spPr>
        <p:txBody>
          <a:bodyPr wrap="square" rtlCol="0">
            <a:spAutoFit/>
          </a:bodyPr>
          <a:lstStyle/>
          <a:p>
            <a:r>
              <a:rPr lang="es-EC" sz="1400" b="1" dirty="0">
                <a:latin typeface="Times New Roman" panose="02020603050405020304" pitchFamily="18" charset="0"/>
                <a:cs typeface="Times New Roman" panose="02020603050405020304" pitchFamily="18" charset="0"/>
              </a:rPr>
              <a:t>Capitulo V: Discusión</a:t>
            </a:r>
          </a:p>
        </p:txBody>
      </p:sp>
      <p:sp>
        <p:nvSpPr>
          <p:cNvPr id="71" name="CuadroTexto 70">
            <a:hlinkClick r:id="rId25" action="ppaction://hlinksldjump"/>
            <a:extLst>
              <a:ext uri="{FF2B5EF4-FFF2-40B4-BE49-F238E27FC236}">
                <a16:creationId xmlns:a16="http://schemas.microsoft.com/office/drawing/2014/main" id="{E6E3C772-7324-4906-8358-57DAFEAFBDB6}"/>
              </a:ext>
            </a:extLst>
          </p:cNvPr>
          <p:cNvSpPr txBox="1"/>
          <p:nvPr/>
        </p:nvSpPr>
        <p:spPr>
          <a:xfrm>
            <a:off x="2498498" y="352975"/>
            <a:ext cx="2351796"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Diagrama de Ishikawa  </a:t>
            </a:r>
          </a:p>
        </p:txBody>
      </p:sp>
      <p:sp>
        <p:nvSpPr>
          <p:cNvPr id="73" name="CuadroTexto 72">
            <a:hlinkClick r:id="rId26" action="ppaction://hlinksldjump"/>
            <a:extLst>
              <a:ext uri="{FF2B5EF4-FFF2-40B4-BE49-F238E27FC236}">
                <a16:creationId xmlns:a16="http://schemas.microsoft.com/office/drawing/2014/main" id="{0170826F-509A-4431-ADA2-A879D72C2114}"/>
              </a:ext>
            </a:extLst>
          </p:cNvPr>
          <p:cNvSpPr txBox="1"/>
          <p:nvPr/>
        </p:nvSpPr>
        <p:spPr>
          <a:xfrm>
            <a:off x="9008782" y="1251628"/>
            <a:ext cx="3032964" cy="307777"/>
          </a:xfrm>
          <a:prstGeom prst="rect">
            <a:avLst/>
          </a:prstGeom>
          <a:solidFill>
            <a:schemeClr val="accent6">
              <a:lumMod val="75000"/>
            </a:schemeClr>
          </a:solidFill>
          <a:ln w="28575">
            <a:solidFill>
              <a:schemeClr val="accent2">
                <a:lumMod val="75000"/>
              </a:schemeClr>
            </a:solidFill>
          </a:ln>
        </p:spPr>
        <p:txBody>
          <a:bodyPr wrap="square" rtlCol="0">
            <a:spAutoFit/>
          </a:bodyPr>
          <a:lstStyle/>
          <a:p>
            <a:r>
              <a:rPr lang="es-EC" sz="1400" b="1" dirty="0">
                <a:solidFill>
                  <a:schemeClr val="bg1"/>
                </a:solidFill>
                <a:latin typeface="Times New Roman" panose="02020603050405020304" pitchFamily="18" charset="0"/>
                <a:cs typeface="Times New Roman" panose="02020603050405020304" pitchFamily="18" charset="0"/>
              </a:rPr>
              <a:t>Análisis bivariado </a:t>
            </a:r>
          </a:p>
        </p:txBody>
      </p:sp>
    </p:spTree>
    <p:extLst>
      <p:ext uri="{BB962C8B-B14F-4D97-AF65-F5344CB8AC3E}">
        <p14:creationId xmlns:p14="http://schemas.microsoft.com/office/powerpoint/2010/main" val="144817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169718" y="1210786"/>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a:latin typeface="Times New Roman" panose="02020603050405020304" pitchFamily="18" charset="0"/>
                <a:cs typeface="Times New Roman" panose="02020603050405020304" pitchFamily="18" charset="0"/>
              </a:rPr>
              <a:t>ANÁLISIS UNIVARIADO</a:t>
            </a:r>
          </a:p>
        </p:txBody>
      </p:sp>
      <p:sp>
        <p:nvSpPr>
          <p:cNvPr id="6" name="Flecha curvada hacia arriba 5">
            <a:hlinkClick r:id="rId2" action="ppaction://hlinksldjump"/>
          </p:cNvPr>
          <p:cNvSpPr/>
          <p:nvPr/>
        </p:nvSpPr>
        <p:spPr>
          <a:xfrm>
            <a:off x="11544300" y="6254346"/>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pic>
        <p:nvPicPr>
          <p:cNvPr id="9" name="Imagen 8">
            <a:extLst>
              <a:ext uri="{FF2B5EF4-FFF2-40B4-BE49-F238E27FC236}">
                <a16:creationId xmlns:a16="http://schemas.microsoft.com/office/drawing/2014/main" id="{F8E1C18C-1542-4312-A23E-53D2AFE65C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9718" y="2094043"/>
            <a:ext cx="4309517" cy="4673027"/>
          </a:xfrm>
          <a:prstGeom prst="rect">
            <a:avLst/>
          </a:prstGeom>
          <a:noFill/>
          <a:ln>
            <a:noFill/>
          </a:ln>
        </p:spPr>
      </p:pic>
      <p:sp>
        <p:nvSpPr>
          <p:cNvPr id="11" name="CuadroTexto 10">
            <a:extLst>
              <a:ext uri="{FF2B5EF4-FFF2-40B4-BE49-F238E27FC236}">
                <a16:creationId xmlns:a16="http://schemas.microsoft.com/office/drawing/2014/main" id="{C7C15A73-4F90-4A3C-A780-05C6BDDC8EEB}"/>
              </a:ext>
            </a:extLst>
          </p:cNvPr>
          <p:cNvSpPr txBox="1"/>
          <p:nvPr/>
        </p:nvSpPr>
        <p:spPr>
          <a:xfrm>
            <a:off x="169718" y="338424"/>
            <a:ext cx="6096000" cy="646331"/>
          </a:xfrm>
          <a:prstGeom prst="rect">
            <a:avLst/>
          </a:prstGeom>
          <a:noFill/>
        </p:spPr>
        <p:txBody>
          <a:bodyPr wrap="square">
            <a:spAutoFit/>
          </a:bodyPr>
          <a:lstStyle/>
          <a:p>
            <a:r>
              <a:rPr lang="es-ES" sz="3600" dirty="0">
                <a:latin typeface="Times New Roman" panose="02020603050405020304" pitchFamily="18" charset="0"/>
                <a:cs typeface="Times New Roman" panose="02020603050405020304" pitchFamily="18" charset="0"/>
              </a:rPr>
              <a:t>Capitulo III: Resultados </a:t>
            </a:r>
            <a:endParaRPr lang="es-EC" sz="3600" dirty="0"/>
          </a:p>
        </p:txBody>
      </p:sp>
      <p:sp>
        <p:nvSpPr>
          <p:cNvPr id="12" name="Rectángulo 11">
            <a:extLst>
              <a:ext uri="{FF2B5EF4-FFF2-40B4-BE49-F238E27FC236}">
                <a16:creationId xmlns:a16="http://schemas.microsoft.com/office/drawing/2014/main" id="{C0C91F68-D711-4C9C-8698-BE897EE3ADE7}"/>
              </a:ext>
            </a:extLst>
          </p:cNvPr>
          <p:cNvSpPr/>
          <p:nvPr/>
        </p:nvSpPr>
        <p:spPr>
          <a:xfrm>
            <a:off x="169718" y="943314"/>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62A27228-8F8F-4E40-8B4A-FEC1530375C2}"/>
              </a:ext>
            </a:extLst>
          </p:cNvPr>
          <p:cNvSpPr/>
          <p:nvPr/>
        </p:nvSpPr>
        <p:spPr>
          <a:xfrm>
            <a:off x="2586985" y="943314"/>
            <a:ext cx="2607867"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a:extLst>
              <a:ext uri="{FF2B5EF4-FFF2-40B4-BE49-F238E27FC236}">
                <a16:creationId xmlns:a16="http://schemas.microsoft.com/office/drawing/2014/main" id="{4A3002DB-DED3-4587-87C7-CD8B87A1ED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01142" y="1755107"/>
            <a:ext cx="3882887" cy="4673027"/>
          </a:xfrm>
          <a:prstGeom prst="rect">
            <a:avLst/>
          </a:prstGeom>
          <a:noFill/>
          <a:ln>
            <a:noFill/>
          </a:ln>
        </p:spPr>
      </p:pic>
      <p:pic>
        <p:nvPicPr>
          <p:cNvPr id="19" name="Imagen 18">
            <a:extLst>
              <a:ext uri="{FF2B5EF4-FFF2-40B4-BE49-F238E27FC236}">
                <a16:creationId xmlns:a16="http://schemas.microsoft.com/office/drawing/2014/main" id="{589A3ADB-FF65-4374-94F8-48A2159A6B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544043" y="1376978"/>
            <a:ext cx="3677891" cy="4673026"/>
          </a:xfrm>
          <a:prstGeom prst="rect">
            <a:avLst/>
          </a:prstGeom>
          <a:noFill/>
          <a:ln>
            <a:noFill/>
          </a:ln>
        </p:spPr>
      </p:pic>
      <p:sp>
        <p:nvSpPr>
          <p:cNvPr id="14" name="CuadroTexto 13">
            <a:extLst/>
          </p:cNvPr>
          <p:cNvSpPr txBox="1"/>
          <p:nvPr/>
        </p:nvSpPr>
        <p:spPr>
          <a:xfrm>
            <a:off x="218661" y="1833795"/>
            <a:ext cx="3546642" cy="307777"/>
          </a:xfrm>
          <a:prstGeom prst="rect">
            <a:avLst/>
          </a:prstGeom>
          <a:noFill/>
        </p:spPr>
        <p:txBody>
          <a:bodyPr wrap="square">
            <a:spAutoFit/>
          </a:bodyPr>
          <a:lstStyle/>
          <a:p>
            <a:r>
              <a:rPr lang="es-EC" sz="1400" b="0" i="1" dirty="0">
                <a:solidFill>
                  <a:srgbClr val="000000"/>
                </a:solidFill>
                <a:effectLst/>
                <a:latin typeface="Times New Roman" panose="02020603050405020304" pitchFamily="18" charset="0"/>
                <a:ea typeface="Times New Roman" panose="02020603050405020304" pitchFamily="18" charset="0"/>
              </a:rPr>
              <a:t>Frecuencia de compra de vajillas desechables</a:t>
            </a:r>
            <a:endParaRPr lang="es-EC" sz="1050" b="1" i="1" dirty="0">
              <a:solidFill>
                <a:srgbClr val="000000"/>
              </a:solidFill>
              <a:effectLst/>
              <a:latin typeface="Courier New" panose="02070309020205020404" pitchFamily="49" charset="0"/>
              <a:ea typeface="Times New Roman" panose="02020603050405020304" pitchFamily="18" charset="0"/>
            </a:endParaRPr>
          </a:p>
        </p:txBody>
      </p:sp>
      <p:sp>
        <p:nvSpPr>
          <p:cNvPr id="17" name="CuadroTexto 16">
            <a:extLst/>
          </p:cNvPr>
          <p:cNvSpPr txBox="1"/>
          <p:nvPr/>
        </p:nvSpPr>
        <p:spPr>
          <a:xfrm>
            <a:off x="4497500" y="1424183"/>
            <a:ext cx="3536436" cy="330924"/>
          </a:xfrm>
          <a:prstGeom prst="rect">
            <a:avLst/>
          </a:prstGeom>
          <a:noFill/>
        </p:spPr>
        <p:txBody>
          <a:bodyPr wrap="square">
            <a:spAutoFit/>
          </a:bodyPr>
          <a:lstStyle/>
          <a:p>
            <a:pPr>
              <a:lnSpc>
                <a:spcPts val="2000"/>
              </a:lnSpc>
              <a:spcAft>
                <a:spcPts val="800"/>
              </a:spcAft>
            </a:pPr>
            <a:r>
              <a:rPr lang="es-EC" sz="1400" i="1" dirty="0">
                <a:effectLst/>
                <a:latin typeface="Times New Roman" panose="02020603050405020304" pitchFamily="18" charset="0"/>
                <a:ea typeface="Calibri" panose="020F0502020204030204" pitchFamily="34" charset="0"/>
                <a:cs typeface="Times New Roman" panose="02020603050405020304" pitchFamily="18" charset="0"/>
              </a:rPr>
              <a:t>Finalidad de compra de vajillas desechables</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p:cNvPr>
          <p:cNvSpPr txBox="1"/>
          <p:nvPr/>
        </p:nvSpPr>
        <p:spPr>
          <a:xfrm>
            <a:off x="8544043" y="592532"/>
            <a:ext cx="3301035" cy="784446"/>
          </a:xfrm>
          <a:prstGeom prst="rect">
            <a:avLst/>
          </a:prstGeom>
          <a:noFill/>
        </p:spPr>
        <p:txBody>
          <a:bodyPr wrap="square">
            <a:spAutoFit/>
          </a:bodyPr>
          <a:lstStyle/>
          <a:p>
            <a:pPr>
              <a:lnSpc>
                <a:spcPct val="200000"/>
              </a:lnSpc>
            </a:pPr>
            <a:r>
              <a:rPr lang="es-EC" sz="1200" b="0" i="1" dirty="0">
                <a:solidFill>
                  <a:srgbClr val="000000"/>
                </a:solidFill>
                <a:effectLst/>
                <a:latin typeface="Times New Roman" panose="02020603050405020304" pitchFamily="18" charset="0"/>
                <a:ea typeface="Times New Roman" panose="02020603050405020304" pitchFamily="18" charset="0"/>
              </a:rPr>
              <a:t>Probabilidad de cambio de vajillas comunes </a:t>
            </a:r>
          </a:p>
          <a:p>
            <a:pPr>
              <a:lnSpc>
                <a:spcPct val="200000"/>
              </a:lnSpc>
            </a:pPr>
            <a:r>
              <a:rPr lang="es-EC" sz="1200" b="0" i="1" dirty="0">
                <a:solidFill>
                  <a:srgbClr val="000000"/>
                </a:solidFill>
                <a:effectLst/>
                <a:latin typeface="Times New Roman" panose="02020603050405020304" pitchFamily="18" charset="0"/>
                <a:ea typeface="Times New Roman" panose="02020603050405020304" pitchFamily="18" charset="0"/>
              </a:rPr>
              <a:t>a vajillas desechables biodegradables</a:t>
            </a:r>
            <a:endParaRPr lang="es-EC" sz="1000" b="1" i="1" dirty="0">
              <a:solidFill>
                <a:srgbClr val="000000"/>
              </a:solidFill>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261679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741" y="201052"/>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UNIVARIADO (Valor percibido)</a:t>
            </a:r>
          </a:p>
        </p:txBody>
      </p:sp>
      <p:sp>
        <p:nvSpPr>
          <p:cNvPr id="6" name="Flecha curvada hacia arriba 5">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EE4EAE1D-AB16-49BE-A1BE-D424F7B95976}"/>
              </a:ext>
            </a:extLst>
          </p:cNvPr>
          <p:cNvSpPr/>
          <p:nvPr/>
        </p:nvSpPr>
        <p:spPr>
          <a:xfrm>
            <a:off x="325025" y="752717"/>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658C6E87-B910-4D76-A7B5-D71DE4C39A31}"/>
              </a:ext>
            </a:extLst>
          </p:cNvPr>
          <p:cNvSpPr/>
          <p:nvPr/>
        </p:nvSpPr>
        <p:spPr>
          <a:xfrm>
            <a:off x="2742292" y="752717"/>
            <a:ext cx="467892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a:extLst>
              <a:ext uri="{FF2B5EF4-FFF2-40B4-BE49-F238E27FC236}">
                <a16:creationId xmlns:a16="http://schemas.microsoft.com/office/drawing/2014/main" id="{A19C527E-CB02-4CFC-99BE-DC0B05939348}"/>
              </a:ext>
            </a:extLst>
          </p:cNvPr>
          <p:cNvPicPr/>
          <p:nvPr/>
        </p:nvPicPr>
        <p:blipFill rotWithShape="1">
          <a:blip r:embed="rId3">
            <a:extLst>
              <a:ext uri="{28A0092B-C50C-407E-A947-70E740481C1C}">
                <a14:useLocalDpi xmlns:a14="http://schemas.microsoft.com/office/drawing/2010/main" val="0"/>
              </a:ext>
            </a:extLst>
          </a:blip>
          <a:srcRect b="18972"/>
          <a:stretch/>
        </p:blipFill>
        <p:spPr bwMode="auto">
          <a:xfrm>
            <a:off x="142741" y="3132172"/>
            <a:ext cx="4137016" cy="2816821"/>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F4B17948-48B7-4EE5-9B10-2BBE36170B68}"/>
              </a:ext>
            </a:extLst>
          </p:cNvPr>
          <p:cNvSpPr txBox="1"/>
          <p:nvPr/>
        </p:nvSpPr>
        <p:spPr>
          <a:xfrm>
            <a:off x="0" y="5948993"/>
            <a:ext cx="4252098" cy="685188"/>
          </a:xfrm>
          <a:prstGeom prst="rect">
            <a:avLst/>
          </a:prstGeom>
          <a:noFill/>
        </p:spPr>
        <p:txBody>
          <a:bodyPr wrap="square">
            <a:spAutoFit/>
          </a:bodyPr>
          <a:lstStyle/>
          <a:p>
            <a:pPr algn="ctr">
              <a:lnSpc>
                <a:spcPct val="107000"/>
              </a:lnSpc>
              <a:spcAft>
                <a:spcPts val="8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Gráfica de distribución porcentual de VF_P8 (¿Usted está dispuesto en pagar más sí la degradación total del producto es en menor tiempo)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B11E3E22-2F6C-49B1-9BED-A0512FF4100D}"/>
              </a:ext>
            </a:extLst>
          </p:cNvPr>
          <p:cNvPicPr/>
          <p:nvPr/>
        </p:nvPicPr>
        <p:blipFill rotWithShape="1">
          <a:blip r:embed="rId4">
            <a:extLst>
              <a:ext uri="{28A0092B-C50C-407E-A947-70E740481C1C}">
                <a14:useLocalDpi xmlns:a14="http://schemas.microsoft.com/office/drawing/2010/main" val="0"/>
              </a:ext>
            </a:extLst>
          </a:blip>
          <a:srcRect b="19834"/>
          <a:stretch/>
        </p:blipFill>
        <p:spPr bwMode="auto">
          <a:xfrm>
            <a:off x="4279757" y="841702"/>
            <a:ext cx="4137016" cy="3122889"/>
          </a:xfrm>
          <a:prstGeom prst="rect">
            <a:avLst/>
          </a:prstGeom>
          <a:noFill/>
          <a:ln>
            <a:noFill/>
          </a:ln>
          <a:extLst>
            <a:ext uri="{53640926-AAD7-44D8-BBD7-CCE9431645EC}">
              <a14:shadowObscured xmlns:a14="http://schemas.microsoft.com/office/drawing/2010/main"/>
            </a:ext>
          </a:extLst>
        </p:spPr>
      </p:pic>
      <p:sp>
        <p:nvSpPr>
          <p:cNvPr id="14" name="CuadroTexto 13">
            <a:extLst>
              <a:ext uri="{FF2B5EF4-FFF2-40B4-BE49-F238E27FC236}">
                <a16:creationId xmlns:a16="http://schemas.microsoft.com/office/drawing/2014/main" id="{778D0033-FFC7-48AF-8452-52EBE625A7E9}"/>
              </a:ext>
            </a:extLst>
          </p:cNvPr>
          <p:cNvSpPr txBox="1"/>
          <p:nvPr/>
        </p:nvSpPr>
        <p:spPr>
          <a:xfrm>
            <a:off x="4146081" y="4007857"/>
            <a:ext cx="3781157" cy="1070742"/>
          </a:xfrm>
          <a:prstGeom prst="rect">
            <a:avLst/>
          </a:prstGeom>
          <a:noFill/>
        </p:spPr>
        <p:txBody>
          <a:bodyPr wrap="square">
            <a:spAutoFit/>
          </a:bodyPr>
          <a:lstStyle/>
          <a:p>
            <a:pPr algn="ctr">
              <a:lnSpc>
                <a:spcPct val="107000"/>
              </a:lnSpc>
              <a:spcAft>
                <a:spcPts val="8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Gráfica de distribución porcentual de VS_P11 (Las acciones de grupos ambientales como motivadores de una conciencia ambiental le impulsan a usted a generar un cambio hacia la compra de vajillas desechables biodegradables)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0AEBC69C-77B2-46AE-876E-2BFB0A58A662}"/>
              </a:ext>
            </a:extLst>
          </p:cNvPr>
          <p:cNvPicPr/>
          <p:nvPr/>
        </p:nvPicPr>
        <p:blipFill rotWithShape="1">
          <a:blip r:embed="rId5">
            <a:extLst>
              <a:ext uri="{28A0092B-C50C-407E-A947-70E740481C1C}">
                <a14:useLocalDpi xmlns:a14="http://schemas.microsoft.com/office/drawing/2010/main" val="0"/>
              </a:ext>
            </a:extLst>
          </a:blip>
          <a:srcRect b="20121"/>
          <a:stretch/>
        </p:blipFill>
        <p:spPr bwMode="auto">
          <a:xfrm>
            <a:off x="8030741" y="2641834"/>
            <a:ext cx="3991541" cy="3122889"/>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8E1A9967-B616-420B-890D-F1F63DFC76F7}"/>
              </a:ext>
            </a:extLst>
          </p:cNvPr>
          <p:cNvSpPr txBox="1"/>
          <p:nvPr/>
        </p:nvSpPr>
        <p:spPr>
          <a:xfrm>
            <a:off x="7958002" y="5707854"/>
            <a:ext cx="4137017" cy="487569"/>
          </a:xfrm>
          <a:prstGeom prst="rect">
            <a:avLst/>
          </a:prstGeom>
          <a:noFill/>
        </p:spPr>
        <p:txBody>
          <a:bodyPr wrap="square">
            <a:spAutoFit/>
          </a:bodyPr>
          <a:lstStyle/>
          <a:p>
            <a:pPr algn="ctr">
              <a:lnSpc>
                <a:spcPct val="107000"/>
              </a:lnSpc>
              <a:spcAft>
                <a:spcPts val="8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Gráfica de distribución porcentual de VC_P14 (Las restricciones y políticas impulsan una cultura ambiental)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394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741" y="201052"/>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UNIVARIADO (Valor percibido)</a:t>
            </a:r>
          </a:p>
        </p:txBody>
      </p:sp>
      <p:sp>
        <p:nvSpPr>
          <p:cNvPr id="6" name="Flecha curvada hacia arriba 5">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EE4EAE1D-AB16-49BE-A1BE-D424F7B95976}"/>
              </a:ext>
            </a:extLst>
          </p:cNvPr>
          <p:cNvSpPr/>
          <p:nvPr/>
        </p:nvSpPr>
        <p:spPr>
          <a:xfrm>
            <a:off x="325025" y="752717"/>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658C6E87-B910-4D76-A7B5-D71DE4C39A31}"/>
              </a:ext>
            </a:extLst>
          </p:cNvPr>
          <p:cNvSpPr/>
          <p:nvPr/>
        </p:nvSpPr>
        <p:spPr>
          <a:xfrm>
            <a:off x="2742292" y="752717"/>
            <a:ext cx="467892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a:extLst>
              <a:ext uri="{FF2B5EF4-FFF2-40B4-BE49-F238E27FC236}">
                <a16:creationId xmlns:a16="http://schemas.microsoft.com/office/drawing/2014/main" id="{647BF2C7-4432-4D0C-BE1D-FE360960DE6D}"/>
              </a:ext>
            </a:extLst>
          </p:cNvPr>
          <p:cNvPicPr/>
          <p:nvPr/>
        </p:nvPicPr>
        <p:blipFill rotWithShape="1">
          <a:blip r:embed="rId3">
            <a:extLst>
              <a:ext uri="{28A0092B-C50C-407E-A947-70E740481C1C}">
                <a14:useLocalDpi xmlns:a14="http://schemas.microsoft.com/office/drawing/2010/main" val="0"/>
              </a:ext>
            </a:extLst>
          </a:blip>
          <a:srcRect b="19547"/>
          <a:stretch/>
        </p:blipFill>
        <p:spPr bwMode="auto">
          <a:xfrm>
            <a:off x="325025" y="1105179"/>
            <a:ext cx="5545688" cy="3845171"/>
          </a:xfrm>
          <a:prstGeom prst="rect">
            <a:avLst/>
          </a:prstGeom>
          <a:noFill/>
          <a:ln>
            <a:noFill/>
          </a:ln>
          <a:extLst>
            <a:ext uri="{53640926-AAD7-44D8-BBD7-CCE9431645EC}">
              <a14:shadowObscured xmlns:a14="http://schemas.microsoft.com/office/drawing/2010/main"/>
            </a:ext>
          </a:extLst>
        </p:spPr>
      </p:pic>
      <p:sp>
        <p:nvSpPr>
          <p:cNvPr id="18" name="CuadroTexto 17">
            <a:extLst>
              <a:ext uri="{FF2B5EF4-FFF2-40B4-BE49-F238E27FC236}">
                <a16:creationId xmlns:a16="http://schemas.microsoft.com/office/drawing/2014/main" id="{9BEC8AA1-AB95-4559-B959-494F28D48883}"/>
              </a:ext>
            </a:extLst>
          </p:cNvPr>
          <p:cNvSpPr txBox="1"/>
          <p:nvPr/>
        </p:nvSpPr>
        <p:spPr>
          <a:xfrm>
            <a:off x="20158" y="5153735"/>
            <a:ext cx="5380383" cy="783869"/>
          </a:xfrm>
          <a:prstGeom prst="rect">
            <a:avLst/>
          </a:prstGeom>
          <a:noFill/>
        </p:spPr>
        <p:txBody>
          <a:bodyPr wrap="square">
            <a:spAutoFit/>
          </a:bodyPr>
          <a:lstStyle/>
          <a:p>
            <a:pPr algn="ctr">
              <a:lnSpc>
                <a:spcPct val="107000"/>
              </a:lnSpc>
              <a:spcAft>
                <a:spcPts val="8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Gráfica de distribución porcentual de VE_P17 (El apreciar la contaminación, causan motivación para la compra de vajillas desechables biodegradables)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agen 18">
            <a:extLst>
              <a:ext uri="{FF2B5EF4-FFF2-40B4-BE49-F238E27FC236}">
                <a16:creationId xmlns:a16="http://schemas.microsoft.com/office/drawing/2014/main" id="{3A33166B-56DD-4850-B9D3-45761D7733E4}"/>
              </a:ext>
            </a:extLst>
          </p:cNvPr>
          <p:cNvPicPr/>
          <p:nvPr/>
        </p:nvPicPr>
        <p:blipFill rotWithShape="1">
          <a:blip r:embed="rId4">
            <a:extLst>
              <a:ext uri="{28A0092B-C50C-407E-A947-70E740481C1C}">
                <a14:useLocalDpi xmlns:a14="http://schemas.microsoft.com/office/drawing/2010/main" val="0"/>
              </a:ext>
            </a:extLst>
          </a:blip>
          <a:srcRect b="19260"/>
          <a:stretch/>
        </p:blipFill>
        <p:spPr bwMode="auto">
          <a:xfrm>
            <a:off x="6096000" y="1118401"/>
            <a:ext cx="5162550" cy="3762375"/>
          </a:xfrm>
          <a:prstGeom prst="rect">
            <a:avLst/>
          </a:prstGeom>
          <a:noFill/>
          <a:ln>
            <a:noFill/>
          </a:ln>
          <a:extLst>
            <a:ext uri="{53640926-AAD7-44D8-BBD7-CCE9431645EC}">
              <a14:shadowObscured xmlns:a14="http://schemas.microsoft.com/office/drawing/2010/main"/>
            </a:ext>
          </a:extLst>
        </p:spPr>
      </p:pic>
      <p:sp>
        <p:nvSpPr>
          <p:cNvPr id="20" name="CuadroTexto 19">
            <a:extLst>
              <a:ext uri="{FF2B5EF4-FFF2-40B4-BE49-F238E27FC236}">
                <a16:creationId xmlns:a16="http://schemas.microsoft.com/office/drawing/2014/main" id="{061306D4-AFE0-49CB-9DE1-94998C7C3D7B}"/>
              </a:ext>
            </a:extLst>
          </p:cNvPr>
          <p:cNvSpPr txBox="1"/>
          <p:nvPr/>
        </p:nvSpPr>
        <p:spPr>
          <a:xfrm>
            <a:off x="5448300" y="5219391"/>
            <a:ext cx="6096000" cy="553357"/>
          </a:xfrm>
          <a:prstGeom prst="rect">
            <a:avLst/>
          </a:prstGeom>
          <a:noFill/>
        </p:spPr>
        <p:txBody>
          <a:bodyPr wrap="square">
            <a:spAutoFit/>
          </a:bodyPr>
          <a:lstStyle/>
          <a:p>
            <a:pPr algn="ctr">
              <a:lnSpc>
                <a:spcPct val="107000"/>
              </a:lnSpc>
              <a:spcAft>
                <a:spcPts val="8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Gráfica de distribución porcentual de VA_P18 (Se informa sobre vajillas desechables biodegradables antes de su compra)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0269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741" y="201052"/>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UNIVARIADO (Intención de compra)</a:t>
            </a:r>
          </a:p>
        </p:txBody>
      </p:sp>
      <p:sp>
        <p:nvSpPr>
          <p:cNvPr id="6" name="Flecha curvada hacia arriba 5">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EE4EAE1D-AB16-49BE-A1BE-D424F7B95976}"/>
              </a:ext>
            </a:extLst>
          </p:cNvPr>
          <p:cNvSpPr/>
          <p:nvPr/>
        </p:nvSpPr>
        <p:spPr>
          <a:xfrm>
            <a:off x="325025" y="752717"/>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658C6E87-B910-4D76-A7B5-D71DE4C39A31}"/>
              </a:ext>
            </a:extLst>
          </p:cNvPr>
          <p:cNvSpPr/>
          <p:nvPr/>
        </p:nvSpPr>
        <p:spPr>
          <a:xfrm>
            <a:off x="2742292" y="752717"/>
            <a:ext cx="4678925"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23795995-3A5A-484C-B815-82AF595C1AC4}"/>
              </a:ext>
            </a:extLst>
          </p:cNvPr>
          <p:cNvPicPr/>
          <p:nvPr/>
        </p:nvPicPr>
        <p:blipFill rotWithShape="1">
          <a:blip r:embed="rId3">
            <a:extLst>
              <a:ext uri="{28A0092B-C50C-407E-A947-70E740481C1C}">
                <a14:useLocalDpi xmlns:a14="http://schemas.microsoft.com/office/drawing/2010/main" val="0"/>
              </a:ext>
            </a:extLst>
          </a:blip>
          <a:srcRect b="19834"/>
          <a:stretch/>
        </p:blipFill>
        <p:spPr bwMode="auto">
          <a:xfrm>
            <a:off x="659709" y="1350101"/>
            <a:ext cx="5200650" cy="3695700"/>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8E9F9C6A-65B1-4417-AAB4-C71D95E0B6AE}"/>
              </a:ext>
            </a:extLst>
          </p:cNvPr>
          <p:cNvSpPr txBox="1"/>
          <p:nvPr/>
        </p:nvSpPr>
        <p:spPr>
          <a:xfrm>
            <a:off x="325025" y="5170146"/>
            <a:ext cx="5200650" cy="783869"/>
          </a:xfrm>
          <a:prstGeom prst="rect">
            <a:avLst/>
          </a:prstGeom>
          <a:noFill/>
        </p:spPr>
        <p:txBody>
          <a:bodyPr wrap="square">
            <a:spAutoFit/>
          </a:bodyPr>
          <a:lstStyle/>
          <a:p>
            <a:pPr algn="ctr">
              <a:lnSpc>
                <a:spcPct val="107000"/>
              </a:lnSpc>
              <a:spcAft>
                <a:spcPts val="8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Gráfica de distribución porcentual de IC_P20 (Son las vajillas desechables biodegradables la mejor alternativa de reemplazo de las vajillas desechables comunes)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FDC61B6C-0DB4-43B1-9D79-B8D332FB5E84}"/>
              </a:ext>
            </a:extLst>
          </p:cNvPr>
          <p:cNvPicPr/>
          <p:nvPr/>
        </p:nvPicPr>
        <p:blipFill rotWithShape="1">
          <a:blip r:embed="rId4">
            <a:extLst>
              <a:ext uri="{28A0092B-C50C-407E-A947-70E740481C1C}">
                <a14:useLocalDpi xmlns:a14="http://schemas.microsoft.com/office/drawing/2010/main" val="0"/>
              </a:ext>
            </a:extLst>
          </a:blip>
          <a:srcRect b="19357"/>
          <a:stretch/>
        </p:blipFill>
        <p:spPr bwMode="auto">
          <a:xfrm>
            <a:off x="6292495" y="1414130"/>
            <a:ext cx="5142230" cy="3449272"/>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0F2A9395-EE10-4ED3-931B-19AC6C66972D}"/>
              </a:ext>
            </a:extLst>
          </p:cNvPr>
          <p:cNvSpPr txBox="1"/>
          <p:nvPr/>
        </p:nvSpPr>
        <p:spPr>
          <a:xfrm>
            <a:off x="6230679" y="5170146"/>
            <a:ext cx="5265862" cy="553357"/>
          </a:xfrm>
          <a:prstGeom prst="rect">
            <a:avLst/>
          </a:prstGeom>
          <a:noFill/>
        </p:spPr>
        <p:txBody>
          <a:bodyPr wrap="square">
            <a:spAutoFit/>
          </a:bodyPr>
          <a:lstStyle/>
          <a:p>
            <a:pPr algn="ctr">
              <a:lnSpc>
                <a:spcPct val="107000"/>
              </a:lnSpc>
              <a:spcAft>
                <a:spcPts val="8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Gráfica de distribución porcentual de IC_P22 (Elegiría vajillas desechables biodegradables frente a las comunes)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4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048" y="10665"/>
            <a:ext cx="10515600" cy="1325563"/>
          </a:xfrm>
        </p:spPr>
        <p:txBody>
          <a:bodyPr>
            <a:normAutofit/>
          </a:bodyPr>
          <a:lstStyle/>
          <a:p>
            <a:r>
              <a:rPr lang="es-EC" sz="4000" dirty="0">
                <a:latin typeface="Times New Roman" panose="02020603050405020304" pitchFamily="18" charset="0"/>
                <a:cs typeface="Times New Roman" panose="02020603050405020304" pitchFamily="18" charset="0"/>
              </a:rPr>
              <a:t>Análisis bivariado </a:t>
            </a:r>
          </a:p>
        </p:txBody>
      </p:sp>
      <p:sp>
        <p:nvSpPr>
          <p:cNvPr id="3" name="Marcador de contenido 2"/>
          <p:cNvSpPr>
            <a:spLocks noGrp="1"/>
          </p:cNvSpPr>
          <p:nvPr>
            <p:ph idx="1"/>
          </p:nvPr>
        </p:nvSpPr>
        <p:spPr>
          <a:xfrm>
            <a:off x="353743" y="1253331"/>
            <a:ext cx="10515600" cy="4351338"/>
          </a:xfrm>
        </p:spPr>
        <p:txBody>
          <a:bodyPr/>
          <a:lstStyle/>
          <a:p>
            <a:r>
              <a:rPr lang="es-EC" sz="1800" b="1" dirty="0">
                <a:latin typeface="Times New Roman" panose="02020603050405020304" pitchFamily="18" charset="0"/>
                <a:cs typeface="Times New Roman" panose="02020603050405020304" pitchFamily="18" charset="0"/>
              </a:rPr>
              <a:t>Hipótesis 1 </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Dimensiones: Valor funcional e intención de compra</a:t>
            </a:r>
            <a:endParaRPr lang="es-EC" sz="1800" dirty="0">
              <a:latin typeface="Times New Roman" panose="02020603050405020304" pitchFamily="18" charset="0"/>
              <a:cs typeface="Times New Roman" panose="02020603050405020304" pitchFamily="18" charset="0"/>
            </a:endParaRPr>
          </a:p>
          <a:p>
            <a:pPr marL="0" indent="0">
              <a:buNone/>
            </a:pPr>
            <a:r>
              <a:rPr lang="es-MX" sz="1600" b="1" dirty="0">
                <a:latin typeface="Times New Roman" panose="02020603050405020304" pitchFamily="18" charset="0"/>
                <a:cs typeface="Times New Roman" panose="02020603050405020304" pitchFamily="18" charset="0"/>
              </a:rPr>
              <a:t>H0: </a:t>
            </a:r>
            <a:r>
              <a:rPr lang="es-MX" sz="1600" dirty="0">
                <a:latin typeface="Times New Roman" panose="02020603050405020304" pitchFamily="18" charset="0"/>
                <a:cs typeface="Times New Roman" panose="02020603050405020304" pitchFamily="18" charset="0"/>
              </a:rPr>
              <a:t>El valor funcional no incide positivamente en la intención de compra de vajillas desechables biodegradables en las cadenas de supermercados de DMQ.</a:t>
            </a:r>
          </a:p>
          <a:p>
            <a:pPr marL="0" indent="0">
              <a:buNone/>
            </a:pPr>
            <a:r>
              <a:rPr lang="es-MX" sz="1600" b="1" dirty="0">
                <a:latin typeface="Times New Roman" panose="02020603050405020304" pitchFamily="18" charset="0"/>
                <a:cs typeface="Times New Roman" panose="02020603050405020304" pitchFamily="18" charset="0"/>
              </a:rPr>
              <a:t>H1: </a:t>
            </a:r>
            <a:r>
              <a:rPr lang="es-MX" sz="1600" dirty="0">
                <a:latin typeface="Times New Roman" panose="02020603050405020304" pitchFamily="18" charset="0"/>
                <a:cs typeface="Times New Roman" panose="02020603050405020304" pitchFamily="18" charset="0"/>
              </a:rPr>
              <a:t>El valor funcional incide positivamente en la intención de compra de vajillas desechables biodegradables en las cadenas de supermercados de DMQ.</a:t>
            </a:r>
          </a:p>
        </p:txBody>
      </p:sp>
      <p:sp>
        <p:nvSpPr>
          <p:cNvPr id="8" name="Flecha curvada hacia arriba 7">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32C54755-E315-4794-959D-B8FD46670230}"/>
              </a:ext>
            </a:extLst>
          </p:cNvPr>
          <p:cNvSpPr/>
          <p:nvPr/>
        </p:nvSpPr>
        <p:spPr>
          <a:xfrm>
            <a:off x="168498" y="966577"/>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EA81F5D0-67C5-4C67-9A2D-3837903D96E9}"/>
              </a:ext>
            </a:extLst>
          </p:cNvPr>
          <p:cNvSpPr/>
          <p:nvPr/>
        </p:nvSpPr>
        <p:spPr>
          <a:xfrm>
            <a:off x="2585766" y="966577"/>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BD6D095C-DA1D-4C44-B0A3-DA55017A1878}"/>
              </a:ext>
            </a:extLst>
          </p:cNvPr>
          <p:cNvPicPr>
            <a:picLocks noChangeAspect="1"/>
          </p:cNvPicPr>
          <p:nvPr/>
        </p:nvPicPr>
        <p:blipFill>
          <a:blip r:embed="rId3"/>
          <a:stretch>
            <a:fillRect/>
          </a:stretch>
        </p:blipFill>
        <p:spPr>
          <a:xfrm>
            <a:off x="168498" y="3094485"/>
            <a:ext cx="7942118" cy="3752850"/>
          </a:xfrm>
          <a:prstGeom prst="rect">
            <a:avLst/>
          </a:prstGeom>
        </p:spPr>
      </p:pic>
    </p:spTree>
    <p:extLst>
      <p:ext uri="{BB962C8B-B14F-4D97-AF65-F5344CB8AC3E}">
        <p14:creationId xmlns:p14="http://schemas.microsoft.com/office/powerpoint/2010/main" val="115508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1754" y="3322750"/>
            <a:ext cx="5882948" cy="2962158"/>
          </a:xfrm>
          <a:prstGeom prst="rect">
            <a:avLst/>
          </a:prstGeom>
          <a:solidFill>
            <a:schemeClr val="accent6">
              <a:lumMod val="20000"/>
              <a:lumOff val="80000"/>
            </a:schemeClr>
          </a:solidFill>
        </p:spPr>
        <p:txBody>
          <a:bodyPr wrap="square">
            <a:spAutoFit/>
          </a:bodyPr>
          <a:lstStyle/>
          <a:p>
            <a:pPr indent="180340">
              <a:lnSpc>
                <a:spcPct val="150000"/>
              </a:lnSpc>
            </a:pPr>
            <a:r>
              <a:rPr lang="es-EC" sz="1400" b="1" dirty="0">
                <a:latin typeface="Times New Roman" panose="02020603050405020304" pitchFamily="18" charset="0"/>
                <a:ea typeface="Calibri" panose="020F0502020204030204" pitchFamily="34" charset="0"/>
              </a:rPr>
              <a:t>Regla de decisión:</a:t>
            </a:r>
            <a:endParaRPr lang="es-EC" sz="1400" dirty="0">
              <a:latin typeface="Times New Roman" panose="02020603050405020304" pitchFamily="18" charset="0"/>
              <a:ea typeface="Calibri" panose="020F0502020204030204" pitchFamily="34" charset="0"/>
            </a:endParaRPr>
          </a:p>
          <a:p>
            <a:pPr>
              <a:lnSpc>
                <a:spcPct val="150000"/>
              </a:lnSpc>
            </a:pPr>
            <a:r>
              <a:rPr lang="es-EC" sz="1400" b="1" dirty="0">
                <a:latin typeface="Times New Roman" panose="02020603050405020304" pitchFamily="18" charset="0"/>
                <a:ea typeface="Calibri" panose="020F0502020204030204" pitchFamily="34" charset="0"/>
              </a:rPr>
              <a:t>Grados de libertad:</a:t>
            </a:r>
            <a:r>
              <a:rPr lang="es-EC" sz="1400" dirty="0">
                <a:latin typeface="Times New Roman" panose="02020603050405020304" pitchFamily="18" charset="0"/>
                <a:ea typeface="Calibri" panose="020F0502020204030204" pitchFamily="34" charset="0"/>
              </a:rPr>
              <a:t> 4 </a:t>
            </a:r>
          </a:p>
          <a:p>
            <a:pPr>
              <a:lnSpc>
                <a:spcPct val="150000"/>
              </a:lnSpc>
            </a:pPr>
            <a:r>
              <a:rPr lang="es-EC" sz="1400" b="1" dirty="0">
                <a:latin typeface="Times New Roman" panose="02020603050405020304" pitchFamily="18" charset="0"/>
                <a:ea typeface="Calibri" panose="020F0502020204030204" pitchFamily="34" charset="0"/>
              </a:rPr>
              <a:t>α</a:t>
            </a:r>
            <a:r>
              <a:rPr lang="es-EC" sz="1400" dirty="0">
                <a:latin typeface="Times New Roman" panose="02020603050405020304" pitchFamily="18" charset="0"/>
                <a:ea typeface="Calibri" panose="020F0502020204030204" pitchFamily="34" charset="0"/>
              </a:rPr>
              <a:t> = 0.05 </a:t>
            </a:r>
          </a:p>
          <a:p>
            <a:pPr>
              <a:lnSpc>
                <a:spcPct val="150000"/>
              </a:lnSpc>
            </a:pPr>
            <a:r>
              <a:rPr lang="es-EC" sz="1400" b="1" dirty="0">
                <a:latin typeface="Times New Roman" panose="02020603050405020304" pitchFamily="18" charset="0"/>
                <a:ea typeface="Calibri" panose="020F0502020204030204" pitchFamily="34" charset="0"/>
              </a:rPr>
              <a:t>Valor crítico: </a:t>
            </a:r>
            <a:r>
              <a:rPr lang="es-EC" sz="1400" dirty="0">
                <a:latin typeface="Times New Roman" panose="02020603050405020304" pitchFamily="18" charset="0"/>
                <a:ea typeface="Calibri" panose="020F0502020204030204" pitchFamily="34" charset="0"/>
              </a:rPr>
              <a:t>9.488</a:t>
            </a:r>
          </a:p>
          <a:p>
            <a:pPr>
              <a:lnSpc>
                <a:spcPct val="150000"/>
              </a:lnSpc>
            </a:pPr>
            <a:r>
              <a:rPr lang="es-EC" sz="1400" dirty="0">
                <a:latin typeface="Times New Roman" panose="02020603050405020304" pitchFamily="18" charset="0"/>
                <a:ea typeface="Calibri" panose="020F0502020204030204" pitchFamily="34" charset="0"/>
              </a:rPr>
              <a:t>Si X</a:t>
            </a:r>
            <a:r>
              <a:rPr lang="es-EC" sz="1400" baseline="30000" dirty="0">
                <a:latin typeface="Times New Roman" panose="02020603050405020304" pitchFamily="18" charset="0"/>
                <a:ea typeface="Calibri" panose="020F0502020204030204" pitchFamily="34" charset="0"/>
              </a:rPr>
              <a:t>2</a:t>
            </a:r>
            <a:r>
              <a:rPr lang="es-EC" sz="1400" dirty="0">
                <a:latin typeface="Times New Roman" panose="02020603050405020304" pitchFamily="18" charset="0"/>
                <a:ea typeface="Calibri" panose="020F0502020204030204" pitchFamily="34" charset="0"/>
              </a:rPr>
              <a:t>&gt;9.488 se rechaza la hipótesis nula y se acepta la hipótesis alternativa. </a:t>
            </a:r>
          </a:p>
          <a:p>
            <a:pPr>
              <a:lnSpc>
                <a:spcPct val="150000"/>
              </a:lnSpc>
            </a:pPr>
            <a:r>
              <a:rPr lang="es-EC" sz="1400" dirty="0">
                <a:latin typeface="Times New Roman" panose="02020603050405020304" pitchFamily="18" charset="0"/>
                <a:ea typeface="Calibri" panose="020F0502020204030204" pitchFamily="34" charset="0"/>
              </a:rPr>
              <a:t>Si X</a:t>
            </a:r>
            <a:r>
              <a:rPr lang="es-EC" sz="1400" baseline="30000" dirty="0">
                <a:latin typeface="Times New Roman" panose="02020603050405020304" pitchFamily="18" charset="0"/>
                <a:ea typeface="Calibri" panose="020F0502020204030204" pitchFamily="34" charset="0"/>
              </a:rPr>
              <a:t>2</a:t>
            </a:r>
            <a:r>
              <a:rPr lang="es-EC" sz="1400" dirty="0">
                <a:latin typeface="Times New Roman" panose="02020603050405020304" pitchFamily="18" charset="0"/>
                <a:ea typeface="Calibri" panose="020F0502020204030204" pitchFamily="34" charset="0"/>
              </a:rPr>
              <a:t>≤ 9.488 se acepta la hipótesis nula y se rechaza la hipótesis alternativa. </a:t>
            </a:r>
          </a:p>
          <a:p>
            <a:pPr>
              <a:lnSpc>
                <a:spcPct val="150000"/>
              </a:lnSpc>
            </a:pPr>
            <a:r>
              <a:rPr lang="es-EC" sz="1400" b="1" dirty="0">
                <a:latin typeface="Times New Roman" panose="02020603050405020304" pitchFamily="18" charset="0"/>
                <a:ea typeface="Calibri" panose="020F0502020204030204" pitchFamily="34" charset="0"/>
              </a:rPr>
              <a:t>Valor p: </a:t>
            </a:r>
            <a:r>
              <a:rPr lang="es-EC" sz="1400" dirty="0">
                <a:latin typeface="Times New Roman" panose="02020603050405020304" pitchFamily="18" charset="0"/>
                <a:ea typeface="Calibri" panose="020F0502020204030204" pitchFamily="34" charset="0"/>
              </a:rPr>
              <a:t>&lt; 0.05</a:t>
            </a:r>
          </a:p>
          <a:p>
            <a:pPr>
              <a:lnSpc>
                <a:spcPct val="150000"/>
              </a:lnSpc>
            </a:pPr>
            <a:r>
              <a:rPr lang="es-EC" sz="1400" dirty="0">
                <a:latin typeface="Times New Roman" panose="02020603050405020304" pitchFamily="18" charset="0"/>
                <a:ea typeface="Calibri" panose="020F0502020204030204" pitchFamily="34" charset="0"/>
              </a:rPr>
              <a:t>Si p &lt; α se rechaza la hipótesis nula se acepta la hipótesis alternativa.</a:t>
            </a:r>
          </a:p>
          <a:p>
            <a:pPr>
              <a:lnSpc>
                <a:spcPct val="150000"/>
              </a:lnSpc>
            </a:pPr>
            <a:r>
              <a:rPr lang="es-EC" sz="1400" dirty="0">
                <a:latin typeface="Times New Roman" panose="02020603050405020304" pitchFamily="18" charset="0"/>
                <a:ea typeface="Calibri" panose="020F0502020204030204" pitchFamily="34" charset="0"/>
              </a:rPr>
              <a:t>Si p ≥ α se acepta la hipótesis nula y se rechaza la hipótesis alternativa.</a:t>
            </a:r>
            <a:endParaRPr lang="es-EC" sz="1400" dirty="0">
              <a:effectLst/>
              <a:latin typeface="Times New Roman" panose="02020603050405020304" pitchFamily="18" charset="0"/>
              <a:ea typeface="Calibri" panose="020F0502020204030204" pitchFamily="34" charset="0"/>
            </a:endParaRPr>
          </a:p>
        </p:txBody>
      </p:sp>
      <p:sp>
        <p:nvSpPr>
          <p:cNvPr id="8" name="Flecha curvada hacia arriba 7">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pic>
        <p:nvPicPr>
          <p:cNvPr id="3" name="Imagen 2">
            <a:extLst>
              <a:ext uri="{FF2B5EF4-FFF2-40B4-BE49-F238E27FC236}">
                <a16:creationId xmlns:a16="http://schemas.microsoft.com/office/drawing/2014/main" id="{75D0AA59-8759-4573-87D0-69203F5C6730}"/>
              </a:ext>
            </a:extLst>
          </p:cNvPr>
          <p:cNvPicPr>
            <a:picLocks noChangeAspect="1"/>
          </p:cNvPicPr>
          <p:nvPr/>
        </p:nvPicPr>
        <p:blipFill>
          <a:blip r:embed="rId3"/>
          <a:stretch>
            <a:fillRect/>
          </a:stretch>
        </p:blipFill>
        <p:spPr>
          <a:xfrm>
            <a:off x="372078" y="876082"/>
            <a:ext cx="5882948" cy="2301944"/>
          </a:xfrm>
          <a:prstGeom prst="rect">
            <a:avLst/>
          </a:prstGeom>
        </p:spPr>
      </p:pic>
      <p:pic>
        <p:nvPicPr>
          <p:cNvPr id="6" name="Imagen 5">
            <a:extLst>
              <a:ext uri="{FF2B5EF4-FFF2-40B4-BE49-F238E27FC236}">
                <a16:creationId xmlns:a16="http://schemas.microsoft.com/office/drawing/2014/main" id="{A7D0929F-2BAE-4F18-920A-DEEFC7F148EF}"/>
              </a:ext>
            </a:extLst>
          </p:cNvPr>
          <p:cNvPicPr>
            <a:picLocks noChangeAspect="1"/>
          </p:cNvPicPr>
          <p:nvPr/>
        </p:nvPicPr>
        <p:blipFill>
          <a:blip r:embed="rId4"/>
          <a:stretch>
            <a:fillRect/>
          </a:stretch>
        </p:blipFill>
        <p:spPr>
          <a:xfrm>
            <a:off x="6255026" y="1815943"/>
            <a:ext cx="5767256" cy="4372821"/>
          </a:xfrm>
          <a:prstGeom prst="rect">
            <a:avLst/>
          </a:prstGeom>
        </p:spPr>
      </p:pic>
    </p:spTree>
    <p:extLst>
      <p:ext uri="{BB962C8B-B14F-4D97-AF65-F5344CB8AC3E}">
        <p14:creationId xmlns:p14="http://schemas.microsoft.com/office/powerpoint/2010/main" val="3774573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0221" y="60981"/>
            <a:ext cx="6502758" cy="523220"/>
          </a:xfrm>
          <a:prstGeom prst="rect">
            <a:avLst/>
          </a:prstGeom>
        </p:spPr>
        <p:txBody>
          <a:bodyPr wrap="square">
            <a:spAutoFit/>
          </a:bodyPr>
          <a:lstStyle/>
          <a:p>
            <a:r>
              <a:rPr lang="es-ES" sz="2800" b="1" dirty="0">
                <a:latin typeface="Times New Roman" panose="02020603050405020304" pitchFamily="18" charset="0"/>
                <a:cs typeface="Times New Roman" panose="02020603050405020304" pitchFamily="18" charset="0"/>
              </a:rPr>
              <a:t>ANÁLISIS BIVARIADO</a:t>
            </a:r>
          </a:p>
        </p:txBody>
      </p:sp>
      <p:sp>
        <p:nvSpPr>
          <p:cNvPr id="4" name="Flecha curvada hacia arriba 3">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6" name="Rectángulo 5">
            <a:extLst>
              <a:ext uri="{FF2B5EF4-FFF2-40B4-BE49-F238E27FC236}">
                <a16:creationId xmlns:a16="http://schemas.microsoft.com/office/drawing/2014/main" id="{617DBA56-56D0-4592-ADCE-F531319472BC}"/>
              </a:ext>
            </a:extLst>
          </p:cNvPr>
          <p:cNvSpPr/>
          <p:nvPr/>
        </p:nvSpPr>
        <p:spPr>
          <a:xfrm>
            <a:off x="168499" y="584200"/>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9716A960-0B9D-48CB-9371-B30030FFE70B}"/>
              </a:ext>
            </a:extLst>
          </p:cNvPr>
          <p:cNvSpPr/>
          <p:nvPr/>
        </p:nvSpPr>
        <p:spPr>
          <a:xfrm>
            <a:off x="2585766" y="596042"/>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041D8926-5297-4221-996C-7BC691BAEE81}"/>
              </a:ext>
            </a:extLst>
          </p:cNvPr>
          <p:cNvSpPr txBox="1"/>
          <p:nvPr/>
        </p:nvSpPr>
        <p:spPr>
          <a:xfrm>
            <a:off x="4446701" y="57925"/>
            <a:ext cx="6096000" cy="523220"/>
          </a:xfrm>
          <a:prstGeom prst="rect">
            <a:avLst/>
          </a:prstGeom>
          <a:noFill/>
        </p:spPr>
        <p:txBody>
          <a:bodyPr wrap="square">
            <a:spAutoFit/>
          </a:bodyPr>
          <a:lstStyle/>
          <a:p>
            <a:r>
              <a:rPr lang="es-ES" sz="2800" b="1" dirty="0">
                <a:latin typeface="Times New Roman" panose="02020603050405020304" pitchFamily="18" charset="0"/>
                <a:cs typeface="Times New Roman" panose="02020603050405020304" pitchFamily="18" charset="0"/>
              </a:rPr>
              <a:t>(Resumen de hipótesis) </a:t>
            </a:r>
            <a:endParaRPr lang="es-EC" sz="2800" dirty="0"/>
          </a:p>
        </p:txBody>
      </p:sp>
      <p:pic>
        <p:nvPicPr>
          <p:cNvPr id="11" name="Imagen 10">
            <a:extLst>
              <a:ext uri="{FF2B5EF4-FFF2-40B4-BE49-F238E27FC236}">
                <a16:creationId xmlns:a16="http://schemas.microsoft.com/office/drawing/2014/main" id="{5412AAE8-8C51-4EAD-B954-F6C6BFE31888}"/>
              </a:ext>
            </a:extLst>
          </p:cNvPr>
          <p:cNvPicPr>
            <a:picLocks noChangeAspect="1"/>
          </p:cNvPicPr>
          <p:nvPr/>
        </p:nvPicPr>
        <p:blipFill>
          <a:blip r:embed="rId3"/>
          <a:stretch>
            <a:fillRect/>
          </a:stretch>
        </p:blipFill>
        <p:spPr>
          <a:xfrm>
            <a:off x="958089" y="920364"/>
            <a:ext cx="7960623" cy="5849724"/>
          </a:xfrm>
          <a:prstGeom prst="rect">
            <a:avLst/>
          </a:prstGeom>
        </p:spPr>
      </p:pic>
    </p:spTree>
    <p:extLst>
      <p:ext uri="{BB962C8B-B14F-4D97-AF65-F5344CB8AC3E}">
        <p14:creationId xmlns:p14="http://schemas.microsoft.com/office/powerpoint/2010/main" val="148843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pic>
        <p:nvPicPr>
          <p:cNvPr id="8" name="Imagen 7">
            <a:extLst>
              <a:ext uri="{FF2B5EF4-FFF2-40B4-BE49-F238E27FC236}">
                <a16:creationId xmlns:a16="http://schemas.microsoft.com/office/drawing/2014/main" id="{9666C46E-AB99-4223-B3D9-E5CCFF402F90}"/>
              </a:ext>
            </a:extLst>
          </p:cNvPr>
          <p:cNvPicPr>
            <a:picLocks noChangeAspect="1"/>
          </p:cNvPicPr>
          <p:nvPr/>
        </p:nvPicPr>
        <p:blipFill>
          <a:blip r:embed="rId3"/>
          <a:stretch>
            <a:fillRect/>
          </a:stretch>
        </p:blipFill>
        <p:spPr>
          <a:xfrm>
            <a:off x="940902" y="366186"/>
            <a:ext cx="8348870" cy="6346341"/>
          </a:xfrm>
          <a:prstGeom prst="rect">
            <a:avLst/>
          </a:prstGeom>
        </p:spPr>
      </p:pic>
    </p:spTree>
    <p:extLst>
      <p:ext uri="{BB962C8B-B14F-4D97-AF65-F5344CB8AC3E}">
        <p14:creationId xmlns:p14="http://schemas.microsoft.com/office/powerpoint/2010/main" val="3066233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81" y="-154134"/>
            <a:ext cx="11684133" cy="1197727"/>
          </a:xfrm>
        </p:spPr>
        <p:txBody>
          <a:bodyPr>
            <a:normAutofit/>
          </a:bodyPr>
          <a:lstStyle/>
          <a:p>
            <a:r>
              <a:rPr lang="es-ES" sz="4000" dirty="0">
                <a:latin typeface="Times New Roman" panose="02020603050405020304" pitchFamily="18" charset="0"/>
                <a:cs typeface="Times New Roman" panose="02020603050405020304" pitchFamily="18" charset="0"/>
              </a:rPr>
              <a:t>CAPITULO IV: </a:t>
            </a:r>
            <a:r>
              <a:rPr lang="es-ES" sz="2800" dirty="0">
                <a:latin typeface="Times New Roman" panose="02020603050405020304" pitchFamily="18" charset="0"/>
                <a:cs typeface="Times New Roman" panose="02020603050405020304" pitchFamily="18" charset="0"/>
              </a:rPr>
              <a:t>Incidencia </a:t>
            </a:r>
            <a:r>
              <a:rPr lang="es-EC" sz="2800" dirty="0">
                <a:effectLst/>
                <a:latin typeface="Times New Roman" panose="02020603050405020304" pitchFamily="18" charset="0"/>
                <a:ea typeface="Times New Roman" panose="02020603050405020304" pitchFamily="18" charset="0"/>
                <a:cs typeface="Times New Roman" panose="02020603050405020304" pitchFamily="18" charset="0"/>
              </a:rPr>
              <a:t>del Covid-19 en el consumo de productos desechables en el mundo. </a:t>
            </a:r>
            <a:endParaRPr lang="es-ES" sz="1600" dirty="0">
              <a:latin typeface="Times New Roman" panose="02020603050405020304" pitchFamily="18" charset="0"/>
              <a:cs typeface="Times New Roman" panose="02020603050405020304" pitchFamily="18" charset="0"/>
            </a:endParaRPr>
          </a:p>
        </p:txBody>
      </p:sp>
      <p:sp>
        <p:nvSpPr>
          <p:cNvPr id="7" name="Flecha curvada hacia arriba 6">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11" name="Rectángulo 10">
            <a:extLst>
              <a:ext uri="{FF2B5EF4-FFF2-40B4-BE49-F238E27FC236}">
                <a16:creationId xmlns:a16="http://schemas.microsoft.com/office/drawing/2014/main" id="{55F80703-9E52-498F-8BF3-CABDBCC428BB}"/>
              </a:ext>
            </a:extLst>
          </p:cNvPr>
          <p:cNvSpPr/>
          <p:nvPr/>
        </p:nvSpPr>
        <p:spPr>
          <a:xfrm>
            <a:off x="337333" y="845620"/>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886754DD-B47A-4D21-B21A-9F1BF3DE21FF}"/>
              </a:ext>
            </a:extLst>
          </p:cNvPr>
          <p:cNvSpPr/>
          <p:nvPr/>
        </p:nvSpPr>
        <p:spPr>
          <a:xfrm>
            <a:off x="2743756" y="845620"/>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descr="Gráfico, Gráfico de barras&#10;&#10;Descripción generada automáticamente">
            <a:extLst>
              <a:ext uri="{FF2B5EF4-FFF2-40B4-BE49-F238E27FC236}">
                <a16:creationId xmlns:a16="http://schemas.microsoft.com/office/drawing/2014/main" id="{93A5A973-7388-4096-AF9A-0312C07C9DB8}"/>
              </a:ext>
            </a:extLst>
          </p:cNvPr>
          <p:cNvPicPr/>
          <p:nvPr/>
        </p:nvPicPr>
        <p:blipFill>
          <a:blip r:embed="rId3"/>
          <a:stretch>
            <a:fillRect/>
          </a:stretch>
        </p:blipFill>
        <p:spPr>
          <a:xfrm>
            <a:off x="326489" y="1466933"/>
            <a:ext cx="4272015" cy="3367678"/>
          </a:xfrm>
          <a:prstGeom prst="rect">
            <a:avLst/>
          </a:prstGeom>
        </p:spPr>
      </p:pic>
      <p:sp>
        <p:nvSpPr>
          <p:cNvPr id="8" name="CuadroTexto 7">
            <a:extLst>
              <a:ext uri="{FF2B5EF4-FFF2-40B4-BE49-F238E27FC236}">
                <a16:creationId xmlns:a16="http://schemas.microsoft.com/office/drawing/2014/main" id="{09F0BE85-AF11-4FD6-9DCC-0658E3648881}"/>
              </a:ext>
            </a:extLst>
          </p:cNvPr>
          <p:cNvSpPr txBox="1"/>
          <p:nvPr/>
        </p:nvSpPr>
        <p:spPr>
          <a:xfrm>
            <a:off x="-1" y="4832179"/>
            <a:ext cx="4157331" cy="718082"/>
          </a:xfrm>
          <a:prstGeom prst="rect">
            <a:avLst/>
          </a:prstGeom>
          <a:noFill/>
        </p:spPr>
        <p:txBody>
          <a:bodyPr wrap="square">
            <a:spAutoFit/>
          </a:bodyPr>
          <a:lstStyle/>
          <a:p>
            <a:pPr marL="914400" indent="-457200">
              <a:lnSpc>
                <a:spcPct val="107000"/>
              </a:lnSpc>
              <a:spcBef>
                <a:spcPts val="1200"/>
              </a:spcBef>
              <a:spcAft>
                <a:spcPts val="120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Capacidad de producción global de </a:t>
            </a: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bioplásticos</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2019-2024. </a:t>
            </a: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Tomado de “</a:t>
            </a:r>
            <a:r>
              <a:rPr lang="es-EC"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Report</a:t>
            </a: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bioplastics</a:t>
            </a: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market</a:t>
            </a: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data 2019” por </a:t>
            </a:r>
            <a:r>
              <a:rPr lang="es-EC"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European</a:t>
            </a: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Bioplastics</a:t>
            </a:r>
            <a:r>
              <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2020, p.1</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descr="Gráfico, Diagrama&#10;&#10;Descripción generada automáticamente">
            <a:extLst>
              <a:ext uri="{FF2B5EF4-FFF2-40B4-BE49-F238E27FC236}">
                <a16:creationId xmlns:a16="http://schemas.microsoft.com/office/drawing/2014/main" id="{2C7B5DCE-496F-4D0A-936F-7B31F23B68DA}"/>
              </a:ext>
            </a:extLst>
          </p:cNvPr>
          <p:cNvPicPr/>
          <p:nvPr/>
        </p:nvPicPr>
        <p:blipFill rotWithShape="1">
          <a:blip r:embed="rId4"/>
          <a:srcRect t="10434"/>
          <a:stretch/>
        </p:blipFill>
        <p:spPr bwMode="auto">
          <a:xfrm>
            <a:off x="4442967" y="862742"/>
            <a:ext cx="3941883" cy="2508163"/>
          </a:xfrm>
          <a:prstGeom prst="rect">
            <a:avLst/>
          </a:prstGeom>
          <a:ln>
            <a:noFill/>
          </a:ln>
          <a:extLst>
            <a:ext uri="{53640926-AAD7-44D8-BBD7-CCE9431645EC}">
              <a14:shadowObscured xmlns:a14="http://schemas.microsoft.com/office/drawing/2010/main"/>
            </a:ext>
          </a:extLst>
        </p:spPr>
      </p:pic>
      <p:pic>
        <p:nvPicPr>
          <p:cNvPr id="10" name="Imagen 9" descr="Gráfico, Diagrama&#10;&#10;Descripción generada automáticamente">
            <a:extLst>
              <a:ext uri="{FF2B5EF4-FFF2-40B4-BE49-F238E27FC236}">
                <a16:creationId xmlns:a16="http://schemas.microsoft.com/office/drawing/2014/main" id="{CFEF3BA9-393F-4C2D-8E35-67B43F37451B}"/>
              </a:ext>
            </a:extLst>
          </p:cNvPr>
          <p:cNvPicPr/>
          <p:nvPr/>
        </p:nvPicPr>
        <p:blipFill rotWithShape="1">
          <a:blip r:embed="rId5"/>
          <a:srcRect b="5448"/>
          <a:stretch/>
        </p:blipFill>
        <p:spPr bwMode="auto">
          <a:xfrm>
            <a:off x="4442967" y="3752164"/>
            <a:ext cx="4048125" cy="2314575"/>
          </a:xfrm>
          <a:prstGeom prst="rect">
            <a:avLst/>
          </a:prstGeom>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74E5D20F-783E-443D-B976-1A221D67DFAB}"/>
              </a:ext>
            </a:extLst>
          </p:cNvPr>
          <p:cNvSpPr txBox="1"/>
          <p:nvPr/>
        </p:nvSpPr>
        <p:spPr>
          <a:xfrm>
            <a:off x="4467614" y="6147916"/>
            <a:ext cx="4048125" cy="600164"/>
          </a:xfrm>
          <a:prstGeom prst="rect">
            <a:avLst/>
          </a:prstGeom>
          <a:noFill/>
        </p:spPr>
        <p:txBody>
          <a:bodyPr wrap="square">
            <a:spAutoFit/>
          </a:bodyPr>
          <a:lstStyle/>
          <a:p>
            <a:r>
              <a:rPr lang="es-MX" sz="1100" dirty="0">
                <a:latin typeface="Times New Roman" panose="02020603050405020304" pitchFamily="18" charset="0"/>
                <a:cs typeface="Times New Roman" panose="02020603050405020304" pitchFamily="18" charset="0"/>
              </a:rPr>
              <a:t>Producción global de plásticos en el 2019 (por tipo de material). Tomado de “</a:t>
            </a:r>
            <a:r>
              <a:rPr lang="es-MX" sz="1100" dirty="0" err="1">
                <a:latin typeface="Times New Roman" panose="02020603050405020304" pitchFamily="18" charset="0"/>
                <a:cs typeface="Times New Roman" panose="02020603050405020304" pitchFamily="18" charset="0"/>
              </a:rPr>
              <a:t>Report</a:t>
            </a:r>
            <a:r>
              <a:rPr lang="es-MX" sz="1100" dirty="0">
                <a:latin typeface="Times New Roman" panose="02020603050405020304" pitchFamily="18" charset="0"/>
                <a:cs typeface="Times New Roman" panose="02020603050405020304" pitchFamily="18" charset="0"/>
              </a:rPr>
              <a:t> </a:t>
            </a:r>
            <a:r>
              <a:rPr lang="es-MX" sz="1100" dirty="0" err="1">
                <a:latin typeface="Times New Roman" panose="02020603050405020304" pitchFamily="18" charset="0"/>
                <a:cs typeface="Times New Roman" panose="02020603050405020304" pitchFamily="18" charset="0"/>
              </a:rPr>
              <a:t>bioplastics</a:t>
            </a:r>
            <a:r>
              <a:rPr lang="es-MX" sz="1100" dirty="0">
                <a:latin typeface="Times New Roman" panose="02020603050405020304" pitchFamily="18" charset="0"/>
                <a:cs typeface="Times New Roman" panose="02020603050405020304" pitchFamily="18" charset="0"/>
              </a:rPr>
              <a:t> </a:t>
            </a:r>
            <a:r>
              <a:rPr lang="es-MX" sz="1100" dirty="0" err="1">
                <a:latin typeface="Times New Roman" panose="02020603050405020304" pitchFamily="18" charset="0"/>
                <a:cs typeface="Times New Roman" panose="02020603050405020304" pitchFamily="18" charset="0"/>
              </a:rPr>
              <a:t>market</a:t>
            </a:r>
            <a:r>
              <a:rPr lang="es-MX" sz="1100" dirty="0">
                <a:latin typeface="Times New Roman" panose="02020603050405020304" pitchFamily="18" charset="0"/>
                <a:cs typeface="Times New Roman" panose="02020603050405020304" pitchFamily="18" charset="0"/>
              </a:rPr>
              <a:t> data 2019” por </a:t>
            </a:r>
            <a:r>
              <a:rPr lang="es-MX" sz="1100" dirty="0" err="1">
                <a:latin typeface="Times New Roman" panose="02020603050405020304" pitchFamily="18" charset="0"/>
                <a:cs typeface="Times New Roman" panose="02020603050405020304" pitchFamily="18" charset="0"/>
              </a:rPr>
              <a:t>European</a:t>
            </a:r>
            <a:r>
              <a:rPr lang="es-MX" sz="1100" dirty="0">
                <a:latin typeface="Times New Roman" panose="02020603050405020304" pitchFamily="18" charset="0"/>
                <a:cs typeface="Times New Roman" panose="02020603050405020304" pitchFamily="18" charset="0"/>
              </a:rPr>
              <a:t> </a:t>
            </a:r>
            <a:r>
              <a:rPr lang="es-MX" sz="1100" dirty="0" err="1">
                <a:latin typeface="Times New Roman" panose="02020603050405020304" pitchFamily="18" charset="0"/>
                <a:cs typeface="Times New Roman" panose="02020603050405020304" pitchFamily="18" charset="0"/>
              </a:rPr>
              <a:t>Bioplastics</a:t>
            </a:r>
            <a:r>
              <a:rPr lang="es-MX" sz="1100" dirty="0">
                <a:latin typeface="Times New Roman" panose="02020603050405020304" pitchFamily="18" charset="0"/>
                <a:cs typeface="Times New Roman" panose="02020603050405020304" pitchFamily="18" charset="0"/>
              </a:rPr>
              <a:t>, 2020, p.2.</a:t>
            </a:r>
            <a:endParaRPr lang="es-EC" sz="1100" dirty="0">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F055AD73-FC0D-495B-BBCF-F43B2441E880}"/>
              </a:ext>
            </a:extLst>
          </p:cNvPr>
          <p:cNvSpPr txBox="1"/>
          <p:nvPr/>
        </p:nvSpPr>
        <p:spPr>
          <a:xfrm>
            <a:off x="4467614" y="3200871"/>
            <a:ext cx="3852937" cy="646331"/>
          </a:xfrm>
          <a:prstGeom prst="rect">
            <a:avLst/>
          </a:prstGeom>
          <a:noFill/>
        </p:spPr>
        <p:txBody>
          <a:bodyPr wrap="square">
            <a:spAutoFit/>
          </a:bodyPr>
          <a:lstStyle/>
          <a:p>
            <a:pPr algn="ctr"/>
            <a:r>
              <a:rPr lang="es-EC" sz="1200" b="0" dirty="0">
                <a:solidFill>
                  <a:srgbClr val="000000"/>
                </a:solidFill>
                <a:effectLst/>
                <a:latin typeface="Times New Roman" panose="02020603050405020304" pitchFamily="18" charset="0"/>
                <a:ea typeface="Times New Roman" panose="02020603050405020304" pitchFamily="18" charset="0"/>
              </a:rPr>
              <a:t>Producción global de plásticos en el 2017 (por tipo de material). Tomado de</a:t>
            </a:r>
            <a:r>
              <a:rPr lang="es-EC" sz="1200" b="0" i="1" dirty="0">
                <a:solidFill>
                  <a:srgbClr val="000000"/>
                </a:solidFill>
                <a:effectLst/>
                <a:latin typeface="Times New Roman" panose="02020603050405020304" pitchFamily="18" charset="0"/>
                <a:ea typeface="Times New Roman" panose="02020603050405020304" pitchFamily="18" charset="0"/>
              </a:rPr>
              <a:t> </a:t>
            </a:r>
            <a:r>
              <a:rPr lang="es-EC" sz="1200" b="0" dirty="0">
                <a:solidFill>
                  <a:srgbClr val="000000"/>
                </a:solidFill>
                <a:effectLst/>
                <a:latin typeface="Times New Roman" panose="02020603050405020304" pitchFamily="18" charset="0"/>
                <a:ea typeface="Times New Roman" panose="02020603050405020304" pitchFamily="18" charset="0"/>
              </a:rPr>
              <a:t>“</a:t>
            </a:r>
            <a:r>
              <a:rPr lang="es-EC" sz="1200" b="0" dirty="0" err="1">
                <a:solidFill>
                  <a:srgbClr val="000000"/>
                </a:solidFill>
                <a:effectLst/>
                <a:latin typeface="Times New Roman" panose="02020603050405020304" pitchFamily="18" charset="0"/>
                <a:ea typeface="Times New Roman" panose="02020603050405020304" pitchFamily="18" charset="0"/>
              </a:rPr>
              <a:t>Report</a:t>
            </a:r>
            <a:r>
              <a:rPr lang="es-EC" sz="1200" b="0" dirty="0">
                <a:solidFill>
                  <a:srgbClr val="000000"/>
                </a:solidFill>
                <a:effectLst/>
                <a:latin typeface="Times New Roman" panose="02020603050405020304" pitchFamily="18" charset="0"/>
                <a:ea typeface="Times New Roman" panose="02020603050405020304" pitchFamily="18" charset="0"/>
              </a:rPr>
              <a:t> </a:t>
            </a:r>
            <a:r>
              <a:rPr lang="es-EC" sz="1200" b="0" dirty="0" err="1">
                <a:solidFill>
                  <a:srgbClr val="000000"/>
                </a:solidFill>
                <a:effectLst/>
                <a:latin typeface="Times New Roman" panose="02020603050405020304" pitchFamily="18" charset="0"/>
                <a:ea typeface="Times New Roman" panose="02020603050405020304" pitchFamily="18" charset="0"/>
              </a:rPr>
              <a:t>bioplastics</a:t>
            </a:r>
            <a:r>
              <a:rPr lang="es-EC" sz="1200" b="0" dirty="0">
                <a:solidFill>
                  <a:srgbClr val="000000"/>
                </a:solidFill>
                <a:effectLst/>
                <a:latin typeface="Times New Roman" panose="02020603050405020304" pitchFamily="18" charset="0"/>
                <a:ea typeface="Times New Roman" panose="02020603050405020304" pitchFamily="18" charset="0"/>
              </a:rPr>
              <a:t> </a:t>
            </a:r>
            <a:r>
              <a:rPr lang="es-EC" sz="1200" b="0" dirty="0" err="1">
                <a:solidFill>
                  <a:srgbClr val="000000"/>
                </a:solidFill>
                <a:effectLst/>
                <a:latin typeface="Times New Roman" panose="02020603050405020304" pitchFamily="18" charset="0"/>
                <a:ea typeface="Times New Roman" panose="02020603050405020304" pitchFamily="18" charset="0"/>
              </a:rPr>
              <a:t>market</a:t>
            </a:r>
            <a:r>
              <a:rPr lang="es-EC" sz="1200" b="0" dirty="0">
                <a:solidFill>
                  <a:srgbClr val="000000"/>
                </a:solidFill>
                <a:effectLst/>
                <a:latin typeface="Times New Roman" panose="02020603050405020304" pitchFamily="18" charset="0"/>
                <a:ea typeface="Times New Roman" panose="02020603050405020304" pitchFamily="18" charset="0"/>
              </a:rPr>
              <a:t> data 2017” por </a:t>
            </a:r>
            <a:r>
              <a:rPr lang="es-EC" sz="1200" b="0" dirty="0" err="1">
                <a:solidFill>
                  <a:srgbClr val="000000"/>
                </a:solidFill>
                <a:effectLst/>
                <a:latin typeface="Times New Roman" panose="02020603050405020304" pitchFamily="18" charset="0"/>
                <a:ea typeface="Times New Roman" panose="02020603050405020304" pitchFamily="18" charset="0"/>
              </a:rPr>
              <a:t>European</a:t>
            </a:r>
            <a:r>
              <a:rPr lang="es-EC" sz="1200" b="0" dirty="0">
                <a:solidFill>
                  <a:srgbClr val="000000"/>
                </a:solidFill>
                <a:effectLst/>
                <a:latin typeface="Times New Roman" panose="02020603050405020304" pitchFamily="18" charset="0"/>
                <a:ea typeface="Times New Roman" panose="02020603050405020304" pitchFamily="18" charset="0"/>
              </a:rPr>
              <a:t> </a:t>
            </a:r>
            <a:r>
              <a:rPr lang="es-EC" sz="1200" b="0" dirty="0" err="1">
                <a:solidFill>
                  <a:srgbClr val="000000"/>
                </a:solidFill>
                <a:effectLst/>
                <a:latin typeface="Times New Roman" panose="02020603050405020304" pitchFamily="18" charset="0"/>
                <a:ea typeface="Times New Roman" panose="02020603050405020304" pitchFamily="18" charset="0"/>
              </a:rPr>
              <a:t>Bioplastics</a:t>
            </a:r>
            <a:r>
              <a:rPr lang="es-EC" sz="1200" b="0" dirty="0">
                <a:solidFill>
                  <a:srgbClr val="000000"/>
                </a:solidFill>
                <a:effectLst/>
                <a:latin typeface="Times New Roman" panose="02020603050405020304" pitchFamily="18" charset="0"/>
                <a:ea typeface="Times New Roman" panose="02020603050405020304" pitchFamily="18" charset="0"/>
              </a:rPr>
              <a:t>, 2017, p.3.</a:t>
            </a:r>
            <a:endParaRPr lang="es-EC" sz="1000" b="1" dirty="0">
              <a:solidFill>
                <a:srgbClr val="000000"/>
              </a:solidFill>
              <a:effectLst/>
              <a:latin typeface="Courier New" panose="02070309020205020404" pitchFamily="49" charset="0"/>
              <a:ea typeface="Times New Roman" panose="02020603050405020304" pitchFamily="18" charset="0"/>
            </a:endParaRPr>
          </a:p>
        </p:txBody>
      </p:sp>
      <p:pic>
        <p:nvPicPr>
          <p:cNvPr id="15" name="Imagen 14" descr="Gráfico&#10;&#10;Descripción generada automáticamente con confianza media">
            <a:extLst>
              <a:ext uri="{FF2B5EF4-FFF2-40B4-BE49-F238E27FC236}">
                <a16:creationId xmlns:a16="http://schemas.microsoft.com/office/drawing/2014/main" id="{2C9B0A59-8F2D-4814-8DB5-3488D9D37E00}"/>
              </a:ext>
            </a:extLst>
          </p:cNvPr>
          <p:cNvPicPr/>
          <p:nvPr/>
        </p:nvPicPr>
        <p:blipFill>
          <a:blip r:embed="rId6"/>
          <a:stretch>
            <a:fillRect/>
          </a:stretch>
        </p:blipFill>
        <p:spPr>
          <a:xfrm>
            <a:off x="8515739" y="1234223"/>
            <a:ext cx="3506543" cy="3367678"/>
          </a:xfrm>
          <a:prstGeom prst="rect">
            <a:avLst/>
          </a:prstGeom>
        </p:spPr>
      </p:pic>
      <p:sp>
        <p:nvSpPr>
          <p:cNvPr id="17" name="CuadroTexto 16">
            <a:extLst>
              <a:ext uri="{FF2B5EF4-FFF2-40B4-BE49-F238E27FC236}">
                <a16:creationId xmlns:a16="http://schemas.microsoft.com/office/drawing/2014/main" id="{2A076984-9C9C-45F0-9FD8-8D441F93F690}"/>
              </a:ext>
            </a:extLst>
          </p:cNvPr>
          <p:cNvSpPr txBox="1"/>
          <p:nvPr/>
        </p:nvSpPr>
        <p:spPr>
          <a:xfrm>
            <a:off x="8410783" y="4148253"/>
            <a:ext cx="3806687" cy="646331"/>
          </a:xfrm>
          <a:prstGeom prst="rect">
            <a:avLst/>
          </a:prstGeom>
          <a:noFill/>
        </p:spPr>
        <p:txBody>
          <a:bodyPr wrap="square">
            <a:spAutoFit/>
          </a:bodyPr>
          <a:lstStyle/>
          <a:p>
            <a:pPr algn="ctr">
              <a:spcAft>
                <a:spcPts val="1200"/>
              </a:spcAft>
            </a:pPr>
            <a:r>
              <a:rPr lang="es-EC" sz="1200" b="0" dirty="0">
                <a:solidFill>
                  <a:srgbClr val="000000"/>
                </a:solidFill>
                <a:effectLst/>
                <a:latin typeface="Times New Roman" panose="02020603050405020304" pitchFamily="18" charset="0"/>
                <a:ea typeface="Times New Roman" panose="02020603050405020304" pitchFamily="18" charset="0"/>
              </a:rPr>
              <a:t>Capacidades de producción global de bioplásticos 2019 (por región. Tomado de “</a:t>
            </a:r>
            <a:r>
              <a:rPr lang="es-EC" sz="1200" b="0" dirty="0" err="1">
                <a:solidFill>
                  <a:srgbClr val="000000"/>
                </a:solidFill>
                <a:effectLst/>
                <a:latin typeface="Times New Roman" panose="02020603050405020304" pitchFamily="18" charset="0"/>
                <a:ea typeface="Times New Roman" panose="02020603050405020304" pitchFamily="18" charset="0"/>
              </a:rPr>
              <a:t>Report</a:t>
            </a:r>
            <a:r>
              <a:rPr lang="es-EC" sz="1200" b="0" dirty="0">
                <a:solidFill>
                  <a:srgbClr val="000000"/>
                </a:solidFill>
                <a:effectLst/>
                <a:latin typeface="Times New Roman" panose="02020603050405020304" pitchFamily="18" charset="0"/>
                <a:ea typeface="Times New Roman" panose="02020603050405020304" pitchFamily="18" charset="0"/>
              </a:rPr>
              <a:t> </a:t>
            </a:r>
            <a:r>
              <a:rPr lang="es-EC" sz="1200" b="0" dirty="0" err="1">
                <a:solidFill>
                  <a:srgbClr val="000000"/>
                </a:solidFill>
                <a:effectLst/>
                <a:latin typeface="Times New Roman" panose="02020603050405020304" pitchFamily="18" charset="0"/>
                <a:ea typeface="Times New Roman" panose="02020603050405020304" pitchFamily="18" charset="0"/>
              </a:rPr>
              <a:t>bioplastics</a:t>
            </a:r>
            <a:r>
              <a:rPr lang="es-EC" sz="1200" b="0" dirty="0">
                <a:solidFill>
                  <a:srgbClr val="000000"/>
                </a:solidFill>
                <a:effectLst/>
                <a:latin typeface="Times New Roman" panose="02020603050405020304" pitchFamily="18" charset="0"/>
                <a:ea typeface="Times New Roman" panose="02020603050405020304" pitchFamily="18" charset="0"/>
              </a:rPr>
              <a:t> </a:t>
            </a:r>
            <a:r>
              <a:rPr lang="es-EC" sz="1200" b="0" dirty="0" err="1">
                <a:solidFill>
                  <a:srgbClr val="000000"/>
                </a:solidFill>
                <a:effectLst/>
                <a:latin typeface="Times New Roman" panose="02020603050405020304" pitchFamily="18" charset="0"/>
                <a:ea typeface="Times New Roman" panose="02020603050405020304" pitchFamily="18" charset="0"/>
              </a:rPr>
              <a:t>market</a:t>
            </a:r>
            <a:r>
              <a:rPr lang="es-EC" sz="1200" b="0" dirty="0">
                <a:solidFill>
                  <a:srgbClr val="000000"/>
                </a:solidFill>
                <a:effectLst/>
                <a:latin typeface="Times New Roman" panose="02020603050405020304" pitchFamily="18" charset="0"/>
                <a:ea typeface="Times New Roman" panose="02020603050405020304" pitchFamily="18" charset="0"/>
              </a:rPr>
              <a:t> data 2019” por </a:t>
            </a:r>
            <a:r>
              <a:rPr lang="es-EC" sz="1200" b="0" dirty="0" err="1">
                <a:solidFill>
                  <a:srgbClr val="000000"/>
                </a:solidFill>
                <a:effectLst/>
                <a:latin typeface="Times New Roman" panose="02020603050405020304" pitchFamily="18" charset="0"/>
                <a:ea typeface="Times New Roman" panose="02020603050405020304" pitchFamily="18" charset="0"/>
              </a:rPr>
              <a:t>European</a:t>
            </a:r>
            <a:r>
              <a:rPr lang="es-EC" sz="1200" b="0" dirty="0">
                <a:solidFill>
                  <a:srgbClr val="000000"/>
                </a:solidFill>
                <a:effectLst/>
                <a:latin typeface="Times New Roman" panose="02020603050405020304" pitchFamily="18" charset="0"/>
                <a:ea typeface="Times New Roman" panose="02020603050405020304" pitchFamily="18" charset="0"/>
              </a:rPr>
              <a:t> </a:t>
            </a:r>
            <a:r>
              <a:rPr lang="es-EC" sz="1200" b="0" dirty="0" err="1">
                <a:solidFill>
                  <a:srgbClr val="000000"/>
                </a:solidFill>
                <a:effectLst/>
                <a:latin typeface="Times New Roman" panose="02020603050405020304" pitchFamily="18" charset="0"/>
                <a:ea typeface="Times New Roman" panose="02020603050405020304" pitchFamily="18" charset="0"/>
              </a:rPr>
              <a:t>Bioplastics</a:t>
            </a:r>
            <a:r>
              <a:rPr lang="es-EC" sz="1200" b="0" dirty="0">
                <a:solidFill>
                  <a:srgbClr val="000000"/>
                </a:solidFill>
                <a:effectLst/>
                <a:latin typeface="Times New Roman" panose="02020603050405020304" pitchFamily="18" charset="0"/>
                <a:ea typeface="Times New Roman" panose="02020603050405020304" pitchFamily="18" charset="0"/>
              </a:rPr>
              <a:t>, 2020, p.4.</a:t>
            </a:r>
            <a:endParaRPr lang="es-EC" sz="1000" b="1" dirty="0">
              <a:solidFill>
                <a:srgbClr val="000000"/>
              </a:solidFill>
              <a:effectLst/>
              <a:latin typeface="Courier New" panose="02070309020205020404" pitchFamily="49" charset="0"/>
              <a:ea typeface="Times New Roman" panose="02020603050405020304" pitchFamily="18" charset="0"/>
            </a:endParaRPr>
          </a:p>
        </p:txBody>
      </p:sp>
    </p:spTree>
    <p:extLst>
      <p:ext uri="{BB962C8B-B14F-4D97-AF65-F5344CB8AC3E}">
        <p14:creationId xmlns:p14="http://schemas.microsoft.com/office/powerpoint/2010/main" val="355840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81" y="-154134"/>
            <a:ext cx="11684133" cy="1197727"/>
          </a:xfrm>
        </p:spPr>
        <p:txBody>
          <a:bodyPr>
            <a:normAutofit/>
          </a:bodyPr>
          <a:lstStyle/>
          <a:p>
            <a:r>
              <a:rPr lang="es-ES" sz="4000" dirty="0">
                <a:latin typeface="Times New Roman" panose="02020603050405020304" pitchFamily="18" charset="0"/>
                <a:cs typeface="Times New Roman" panose="02020603050405020304" pitchFamily="18" charset="0"/>
              </a:rPr>
              <a:t>CAPITULO IV: </a:t>
            </a:r>
            <a:r>
              <a:rPr lang="es-ES" sz="2800" dirty="0">
                <a:latin typeface="Times New Roman" panose="02020603050405020304" pitchFamily="18" charset="0"/>
                <a:cs typeface="Times New Roman" panose="02020603050405020304" pitchFamily="18" charset="0"/>
              </a:rPr>
              <a:t>Incidencia</a:t>
            </a:r>
            <a:r>
              <a:rPr lang="es-EC" sz="2800" dirty="0">
                <a:effectLst/>
                <a:latin typeface="Times New Roman" panose="02020603050405020304" pitchFamily="18" charset="0"/>
                <a:ea typeface="Times New Roman" panose="02020603050405020304" pitchFamily="18" charset="0"/>
                <a:cs typeface="Times New Roman" panose="02020603050405020304" pitchFamily="18" charset="0"/>
              </a:rPr>
              <a:t> del Covid-19 en el consumo de productos desechables en el Ecuador. </a:t>
            </a:r>
            <a:endParaRPr lang="es-ES" sz="1600" dirty="0">
              <a:latin typeface="Times New Roman" panose="02020603050405020304" pitchFamily="18" charset="0"/>
              <a:cs typeface="Times New Roman" panose="02020603050405020304" pitchFamily="18" charset="0"/>
            </a:endParaRPr>
          </a:p>
        </p:txBody>
      </p:sp>
      <p:sp>
        <p:nvSpPr>
          <p:cNvPr id="7" name="Flecha curvada hacia arriba 6">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11" name="Rectángulo 10">
            <a:extLst>
              <a:ext uri="{FF2B5EF4-FFF2-40B4-BE49-F238E27FC236}">
                <a16:creationId xmlns:a16="http://schemas.microsoft.com/office/drawing/2014/main" id="{55F80703-9E52-498F-8BF3-CABDBCC428BB}"/>
              </a:ext>
            </a:extLst>
          </p:cNvPr>
          <p:cNvSpPr/>
          <p:nvPr/>
        </p:nvSpPr>
        <p:spPr>
          <a:xfrm>
            <a:off x="337333" y="845620"/>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886754DD-B47A-4D21-B21A-9F1BF3DE21FF}"/>
              </a:ext>
            </a:extLst>
          </p:cNvPr>
          <p:cNvSpPr/>
          <p:nvPr/>
        </p:nvSpPr>
        <p:spPr>
          <a:xfrm>
            <a:off x="2743756" y="845620"/>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a:extLst>
              <a:ext uri="{FF2B5EF4-FFF2-40B4-BE49-F238E27FC236}">
                <a16:creationId xmlns:a16="http://schemas.microsoft.com/office/drawing/2014/main" id="{08D04CB7-556D-47B5-910B-3B5B903127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6520" y="1042074"/>
            <a:ext cx="5448300" cy="2386926"/>
          </a:xfrm>
          <a:prstGeom prst="rect">
            <a:avLst/>
          </a:prstGeom>
          <a:noFill/>
        </p:spPr>
      </p:pic>
      <p:pic>
        <p:nvPicPr>
          <p:cNvPr id="19" name="Imagen 18" descr="Gráfico, Gráfico de barras&#10;&#10;Descripción generada automáticamente">
            <a:extLst>
              <a:ext uri="{FF2B5EF4-FFF2-40B4-BE49-F238E27FC236}">
                <a16:creationId xmlns:a16="http://schemas.microsoft.com/office/drawing/2014/main" id="{588FC507-174F-4DA0-899C-74A7085798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88947" y="1090121"/>
            <a:ext cx="5555352" cy="2338879"/>
          </a:xfrm>
          <a:prstGeom prst="rect">
            <a:avLst/>
          </a:prstGeom>
          <a:noFill/>
        </p:spPr>
      </p:pic>
      <p:pic>
        <p:nvPicPr>
          <p:cNvPr id="20" name="Imagen 19">
            <a:extLst>
              <a:ext uri="{FF2B5EF4-FFF2-40B4-BE49-F238E27FC236}">
                <a16:creationId xmlns:a16="http://schemas.microsoft.com/office/drawing/2014/main" id="{256AD866-B266-4676-B57F-60E4E3D9BFF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79184" y="4001930"/>
            <a:ext cx="5365115" cy="2371109"/>
          </a:xfrm>
          <a:prstGeom prst="rect">
            <a:avLst/>
          </a:prstGeom>
          <a:noFill/>
        </p:spPr>
      </p:pic>
      <p:pic>
        <p:nvPicPr>
          <p:cNvPr id="21" name="Imagen 20">
            <a:extLst>
              <a:ext uri="{FF2B5EF4-FFF2-40B4-BE49-F238E27FC236}">
                <a16:creationId xmlns:a16="http://schemas.microsoft.com/office/drawing/2014/main" id="{397C595B-1728-47A1-92A1-8174C0CF13C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37333" y="4047233"/>
            <a:ext cx="5480685" cy="2325806"/>
          </a:xfrm>
          <a:prstGeom prst="rect">
            <a:avLst/>
          </a:prstGeom>
          <a:noFill/>
        </p:spPr>
      </p:pic>
      <p:sp>
        <p:nvSpPr>
          <p:cNvPr id="22" name="CuadroTexto 21">
            <a:extLst>
              <a:ext uri="{FF2B5EF4-FFF2-40B4-BE49-F238E27FC236}">
                <a16:creationId xmlns:a16="http://schemas.microsoft.com/office/drawing/2014/main" id="{DCDA2CD3-AE6F-4BA1-81C5-C59B503AF1C6}"/>
              </a:ext>
            </a:extLst>
          </p:cNvPr>
          <p:cNvSpPr txBox="1"/>
          <p:nvPr/>
        </p:nvSpPr>
        <p:spPr>
          <a:xfrm>
            <a:off x="0" y="6368932"/>
            <a:ext cx="6135756" cy="461665"/>
          </a:xfrm>
          <a:prstGeom prst="rect">
            <a:avLst/>
          </a:prstGeom>
          <a:noFill/>
        </p:spPr>
        <p:txBody>
          <a:bodyPr wrap="square">
            <a:spAutoFit/>
          </a:bodyPr>
          <a:lstStyle/>
          <a:p>
            <a:pPr algn="ctr"/>
            <a:r>
              <a:rPr lang="es-EC" sz="800" b="0" dirty="0">
                <a:solidFill>
                  <a:srgbClr val="000000"/>
                </a:solidFill>
                <a:effectLst/>
                <a:latin typeface="Times New Roman" panose="02020603050405020304" pitchFamily="18" charset="0"/>
                <a:ea typeface="Times New Roman" panose="02020603050405020304" pitchFamily="18" charset="0"/>
              </a:rPr>
              <a:t>Ventas estimadas locales de empresas Manufactureras de plástico. </a:t>
            </a:r>
            <a:endParaRPr lang="es-EC" sz="500" b="1" dirty="0">
              <a:solidFill>
                <a:srgbClr val="000000"/>
              </a:solidFill>
              <a:effectLst/>
              <a:latin typeface="Courier New" panose="02070309020205020404" pitchFamily="49" charset="0"/>
              <a:ea typeface="Times New Roman" panose="02020603050405020304" pitchFamily="18" charset="0"/>
            </a:endParaRPr>
          </a:p>
          <a:p>
            <a:pPr algn="ctr"/>
            <a:r>
              <a:rPr lang="es-EC" sz="800" b="0" dirty="0">
                <a:solidFill>
                  <a:srgbClr val="000000"/>
                </a:solidFill>
                <a:effectLst/>
                <a:latin typeface="Times New Roman" panose="02020603050405020304" pitchFamily="18" charset="0"/>
                <a:ea typeface="Times New Roman" panose="02020603050405020304" pitchFamily="18" charset="0"/>
              </a:rPr>
              <a:t>Adaptado de “Visualizador de estadísticas empresariales” por INEC, 2021 (https://public.tableau.com/app/profile/instituto.nacional.de.estad.stica.y.censos.inec./viz/VisualizadordeEstadisticasEmpresariales/Dportada)</a:t>
            </a:r>
            <a:endParaRPr lang="es-EC" sz="500" b="1" dirty="0">
              <a:solidFill>
                <a:srgbClr val="000000"/>
              </a:solidFill>
              <a:effectLst/>
              <a:latin typeface="Courier New" panose="02070309020205020404" pitchFamily="49" charset="0"/>
              <a:ea typeface="Times New Roman" panose="02020603050405020304" pitchFamily="18" charset="0"/>
            </a:endParaRPr>
          </a:p>
        </p:txBody>
      </p:sp>
      <p:sp>
        <p:nvSpPr>
          <p:cNvPr id="23" name="CuadroTexto 22">
            <a:extLst>
              <a:ext uri="{FF2B5EF4-FFF2-40B4-BE49-F238E27FC236}">
                <a16:creationId xmlns:a16="http://schemas.microsoft.com/office/drawing/2014/main" id="{2F7A6DD0-2C98-4A82-98FD-8FD95B52A2CF}"/>
              </a:ext>
            </a:extLst>
          </p:cNvPr>
          <p:cNvSpPr txBox="1"/>
          <p:nvPr/>
        </p:nvSpPr>
        <p:spPr>
          <a:xfrm>
            <a:off x="5614820" y="6350506"/>
            <a:ext cx="6135756" cy="461665"/>
          </a:xfrm>
          <a:prstGeom prst="rect">
            <a:avLst/>
          </a:prstGeom>
          <a:noFill/>
        </p:spPr>
        <p:txBody>
          <a:bodyPr wrap="square">
            <a:spAutoFit/>
          </a:bodyPr>
          <a:lstStyle/>
          <a:p>
            <a:pPr algn="ctr"/>
            <a:r>
              <a:rPr lang="es-EC" sz="800" b="0" dirty="0">
                <a:solidFill>
                  <a:srgbClr val="000000"/>
                </a:solidFill>
                <a:effectLst/>
                <a:latin typeface="Times New Roman" panose="02020603050405020304" pitchFamily="18" charset="0"/>
                <a:ea typeface="Times New Roman" panose="02020603050405020304" pitchFamily="18" charset="0"/>
              </a:rPr>
              <a:t>Empresas Manufactureras al por mayor de plástico. </a:t>
            </a:r>
            <a:endParaRPr lang="es-EC" sz="500" b="1" dirty="0">
              <a:solidFill>
                <a:srgbClr val="000000"/>
              </a:solidFill>
              <a:effectLst/>
              <a:latin typeface="Courier New" panose="02070309020205020404" pitchFamily="49" charset="0"/>
              <a:ea typeface="Times New Roman" panose="02020603050405020304" pitchFamily="18" charset="0"/>
            </a:endParaRPr>
          </a:p>
          <a:p>
            <a:pPr algn="ctr">
              <a:spcAft>
                <a:spcPts val="1200"/>
              </a:spcAft>
            </a:pPr>
            <a:r>
              <a:rPr lang="es-EC" sz="800" b="0" dirty="0">
                <a:solidFill>
                  <a:srgbClr val="000000"/>
                </a:solidFill>
                <a:effectLst/>
                <a:latin typeface="Times New Roman" panose="02020603050405020304" pitchFamily="18" charset="0"/>
                <a:ea typeface="Times New Roman" panose="02020603050405020304" pitchFamily="18" charset="0"/>
              </a:rPr>
              <a:t>Adaptado de “Visualizador de estadísticas empresariales” por INEC, 2021 (https://public.tableau.com/app/profile/instituto.nacional.de.estad.stica.y.censos.inec./viz/VisualizadordeEstadisticasEmpresariales/Dportada)</a:t>
            </a:r>
            <a:endParaRPr lang="es-EC" sz="500" b="1" dirty="0">
              <a:solidFill>
                <a:srgbClr val="000000"/>
              </a:solidFill>
              <a:effectLst/>
              <a:latin typeface="Courier New" panose="02070309020205020404" pitchFamily="49" charset="0"/>
              <a:ea typeface="Times New Roman" panose="02020603050405020304" pitchFamily="18" charset="0"/>
            </a:endParaRPr>
          </a:p>
        </p:txBody>
      </p:sp>
      <p:sp>
        <p:nvSpPr>
          <p:cNvPr id="24" name="CuadroTexto 23">
            <a:extLst>
              <a:ext uri="{FF2B5EF4-FFF2-40B4-BE49-F238E27FC236}">
                <a16:creationId xmlns:a16="http://schemas.microsoft.com/office/drawing/2014/main" id="{FD930BC9-6AD7-436A-B5CC-5216A7800E27}"/>
              </a:ext>
            </a:extLst>
          </p:cNvPr>
          <p:cNvSpPr txBox="1"/>
          <p:nvPr/>
        </p:nvSpPr>
        <p:spPr>
          <a:xfrm>
            <a:off x="146881" y="3503434"/>
            <a:ext cx="6135756" cy="461665"/>
          </a:xfrm>
          <a:prstGeom prst="rect">
            <a:avLst/>
          </a:prstGeom>
          <a:noFill/>
        </p:spPr>
        <p:txBody>
          <a:bodyPr wrap="square">
            <a:spAutoFit/>
          </a:bodyPr>
          <a:lstStyle/>
          <a:p>
            <a:pPr algn="ctr"/>
            <a:r>
              <a:rPr lang="es-EC" sz="800" b="0" dirty="0">
                <a:solidFill>
                  <a:srgbClr val="000000"/>
                </a:solidFill>
                <a:effectLst/>
                <a:latin typeface="Times New Roman" panose="02020603050405020304" pitchFamily="18" charset="0"/>
                <a:ea typeface="Times New Roman" panose="02020603050405020304" pitchFamily="18" charset="0"/>
              </a:rPr>
              <a:t>Ventas locales empresas comercializadoras G4649. </a:t>
            </a:r>
            <a:endParaRPr lang="es-EC" sz="500" b="1" dirty="0">
              <a:solidFill>
                <a:srgbClr val="000000"/>
              </a:solidFill>
              <a:effectLst/>
              <a:latin typeface="Courier New" panose="02070309020205020404" pitchFamily="49" charset="0"/>
              <a:ea typeface="Times New Roman" panose="02020603050405020304" pitchFamily="18" charset="0"/>
            </a:endParaRPr>
          </a:p>
          <a:p>
            <a:pPr algn="ctr">
              <a:spcAft>
                <a:spcPts val="1200"/>
              </a:spcAft>
            </a:pPr>
            <a:r>
              <a:rPr lang="es-EC" sz="800" b="0" dirty="0">
                <a:solidFill>
                  <a:srgbClr val="000000"/>
                </a:solidFill>
                <a:effectLst/>
                <a:latin typeface="Times New Roman" panose="02020603050405020304" pitchFamily="18" charset="0"/>
                <a:ea typeface="Times New Roman" panose="02020603050405020304" pitchFamily="18" charset="0"/>
              </a:rPr>
              <a:t>Adaptado de “Visualizador de estadísticas empresariales” por INEC, 2021 (https://public.tableau.com/app/profile/instituto.nacional.de.estad.stica.y.censos.inec./viz/VisualizadordeEstadisticasEmpresariales/Dportada)</a:t>
            </a:r>
            <a:endParaRPr lang="es-EC" sz="500" b="1" dirty="0">
              <a:solidFill>
                <a:srgbClr val="000000"/>
              </a:solidFill>
              <a:effectLst/>
              <a:latin typeface="Courier New" panose="02070309020205020404" pitchFamily="49" charset="0"/>
              <a:ea typeface="Times New Roman" panose="02020603050405020304" pitchFamily="18" charset="0"/>
            </a:endParaRPr>
          </a:p>
        </p:txBody>
      </p:sp>
      <p:sp>
        <p:nvSpPr>
          <p:cNvPr id="26" name="CuadroTexto 25">
            <a:extLst>
              <a:ext uri="{FF2B5EF4-FFF2-40B4-BE49-F238E27FC236}">
                <a16:creationId xmlns:a16="http://schemas.microsoft.com/office/drawing/2014/main" id="{BBD59604-E20A-4926-852E-94017F78C307}"/>
              </a:ext>
            </a:extLst>
          </p:cNvPr>
          <p:cNvSpPr txBox="1"/>
          <p:nvPr/>
        </p:nvSpPr>
        <p:spPr>
          <a:xfrm>
            <a:off x="5988947" y="3484632"/>
            <a:ext cx="6135756" cy="461665"/>
          </a:xfrm>
          <a:prstGeom prst="rect">
            <a:avLst/>
          </a:prstGeom>
          <a:noFill/>
        </p:spPr>
        <p:txBody>
          <a:bodyPr wrap="square">
            <a:spAutoFit/>
          </a:bodyPr>
          <a:lstStyle/>
          <a:p>
            <a:pPr algn="ctr"/>
            <a:r>
              <a:rPr lang="es-EC" sz="800" b="0" dirty="0">
                <a:solidFill>
                  <a:srgbClr val="000000"/>
                </a:solidFill>
                <a:effectLst/>
                <a:latin typeface="Times New Roman" panose="02020603050405020304" pitchFamily="18" charset="0"/>
                <a:ea typeface="Times New Roman" panose="02020603050405020304" pitchFamily="18" charset="0"/>
              </a:rPr>
              <a:t>Ventas locales de empresas comercializadores por menor.</a:t>
            </a:r>
            <a:endParaRPr lang="es-EC" sz="800" b="1" dirty="0">
              <a:solidFill>
                <a:srgbClr val="000000"/>
              </a:solidFill>
              <a:effectLst/>
              <a:latin typeface="Courier New" panose="02070309020205020404" pitchFamily="49" charset="0"/>
              <a:ea typeface="Times New Roman" panose="02020603050405020304" pitchFamily="18" charset="0"/>
            </a:endParaRPr>
          </a:p>
          <a:p>
            <a:pPr algn="ctr">
              <a:spcAft>
                <a:spcPts val="1200"/>
              </a:spcAft>
            </a:pPr>
            <a:r>
              <a:rPr lang="es-EC" sz="800" b="0" dirty="0">
                <a:solidFill>
                  <a:srgbClr val="000000"/>
                </a:solidFill>
                <a:effectLst/>
                <a:latin typeface="Times New Roman" panose="02020603050405020304" pitchFamily="18" charset="0"/>
                <a:ea typeface="Times New Roman" panose="02020603050405020304" pitchFamily="18" charset="0"/>
              </a:rPr>
              <a:t>Adaptado de “Visualizador de estadísticas empresariales” por INEC, 2021 (https://public.tableau.com/app/profile/instituto.nacional.de.estad.stica.y.censos.inec./viz/VisualizadordeEstadisticasEmpresariales/</a:t>
            </a:r>
            <a:r>
              <a:rPr lang="es-EC" sz="800" dirty="0">
                <a:solidFill>
                  <a:srgbClr val="000000"/>
                </a:solidFill>
                <a:effectLst/>
                <a:latin typeface="Times New Roman" panose="02020603050405020304" pitchFamily="18" charset="0"/>
                <a:ea typeface="Times New Roman" panose="02020603050405020304" pitchFamily="18" charset="0"/>
              </a:rPr>
              <a:t>Dportada</a:t>
            </a:r>
            <a:r>
              <a:rPr lang="es-EC" sz="800" i="1" dirty="0">
                <a:solidFill>
                  <a:srgbClr val="000000"/>
                </a:solidFill>
                <a:effectLst/>
                <a:latin typeface="Times New Roman" panose="02020603050405020304" pitchFamily="18" charset="0"/>
                <a:ea typeface="Times New Roman" panose="02020603050405020304" pitchFamily="18" charset="0"/>
              </a:rPr>
              <a:t>)</a:t>
            </a:r>
            <a:endParaRPr lang="es-EC" sz="800" i="1" dirty="0">
              <a:solidFill>
                <a:srgbClr val="000000"/>
              </a:solidFill>
              <a:effectLst/>
              <a:latin typeface="Courier New" panose="02070309020205020404" pitchFamily="49" charset="0"/>
              <a:ea typeface="Times New Roman" panose="02020603050405020304" pitchFamily="18" charset="0"/>
            </a:endParaRPr>
          </a:p>
        </p:txBody>
      </p:sp>
      <p:graphicFrame>
        <p:nvGraphicFramePr>
          <p:cNvPr id="5" name="Tabla 4">
            <a:extLst>
              <a:ext uri="{FF2B5EF4-FFF2-40B4-BE49-F238E27FC236}">
                <a16:creationId xmlns:a16="http://schemas.microsoft.com/office/drawing/2014/main" id="{9BE963E0-A639-408D-BB43-380676A020DB}"/>
              </a:ext>
            </a:extLst>
          </p:cNvPr>
          <p:cNvGraphicFramePr>
            <a:graphicFrameLocks noGrp="1"/>
          </p:cNvGraphicFramePr>
          <p:nvPr>
            <p:extLst>
              <p:ext uri="{D42A27DB-BD31-4B8C-83A1-F6EECF244321}">
                <p14:modId xmlns:p14="http://schemas.microsoft.com/office/powerpoint/2010/main" val="3844970809"/>
              </p:ext>
            </p:extLst>
          </p:nvPr>
        </p:nvGraphicFramePr>
        <p:xfrm>
          <a:off x="8395371" y="789237"/>
          <a:ext cx="3148928" cy="282172"/>
        </p:xfrm>
        <a:graphic>
          <a:graphicData uri="http://schemas.openxmlformats.org/drawingml/2006/table">
            <a:tbl>
              <a:tblPr firstRow="1">
                <a:tableStyleId>{5940675A-B579-460E-94D1-54222C63F5DA}</a:tableStyleId>
              </a:tblPr>
              <a:tblGrid>
                <a:gridCol w="1303811">
                  <a:extLst>
                    <a:ext uri="{9D8B030D-6E8A-4147-A177-3AD203B41FA5}">
                      <a16:colId xmlns:a16="http://schemas.microsoft.com/office/drawing/2014/main" val="1238349836"/>
                    </a:ext>
                  </a:extLst>
                </a:gridCol>
                <a:gridCol w="907460">
                  <a:extLst>
                    <a:ext uri="{9D8B030D-6E8A-4147-A177-3AD203B41FA5}">
                      <a16:colId xmlns:a16="http://schemas.microsoft.com/office/drawing/2014/main" val="202859127"/>
                    </a:ext>
                  </a:extLst>
                </a:gridCol>
                <a:gridCol w="937657">
                  <a:extLst>
                    <a:ext uri="{9D8B030D-6E8A-4147-A177-3AD203B41FA5}">
                      <a16:colId xmlns:a16="http://schemas.microsoft.com/office/drawing/2014/main" val="1605535678"/>
                    </a:ext>
                  </a:extLst>
                </a:gridCol>
              </a:tblGrid>
              <a:tr h="282172">
                <a:tc>
                  <a:txBody>
                    <a:bodyPr/>
                    <a:lstStyle/>
                    <a:p>
                      <a:pPr algn="r">
                        <a:lnSpc>
                          <a:spcPct val="107000"/>
                        </a:lnSpc>
                        <a:spcAft>
                          <a:spcPts val="800"/>
                        </a:spcAft>
                      </a:pPr>
                      <a:r>
                        <a:rPr lang="es-EC" sz="1600" dirty="0">
                          <a:effectLst/>
                        </a:rPr>
                        <a:t>C2220</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C" sz="1600" dirty="0">
                          <a:effectLst/>
                        </a:rPr>
                        <a:t>G4649</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EC" sz="1600" dirty="0">
                          <a:effectLst/>
                        </a:rPr>
                        <a:t>G4759</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3198738"/>
                  </a:ext>
                </a:extLst>
              </a:tr>
            </a:tbl>
          </a:graphicData>
        </a:graphic>
      </p:graphicFrame>
    </p:spTree>
    <p:extLst>
      <p:ext uri="{BB962C8B-B14F-4D97-AF65-F5344CB8AC3E}">
        <p14:creationId xmlns:p14="http://schemas.microsoft.com/office/powerpoint/2010/main" val="78417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259" y="87002"/>
            <a:ext cx="4454900" cy="583093"/>
          </a:xfrm>
        </p:spPr>
        <p:txBody>
          <a:bodyPr>
            <a:normAutofit fontScale="90000"/>
          </a:bodyPr>
          <a:lstStyle/>
          <a:p>
            <a:pPr>
              <a:lnSpc>
                <a:spcPct val="107000"/>
              </a:lnSpc>
              <a:spcAft>
                <a:spcPts val="800"/>
              </a:spcAft>
            </a:pPr>
            <a:r>
              <a:rPr lang="es-EC" sz="4000" dirty="0">
                <a:effectLst/>
                <a:latin typeface="Times New Roman" panose="02020603050405020304" pitchFamily="18" charset="0"/>
                <a:ea typeface="Calibri" panose="020F0502020204030204" pitchFamily="34" charset="0"/>
                <a:cs typeface="Times New Roman" panose="02020603050405020304" pitchFamily="18" charset="0"/>
              </a:rPr>
              <a:t>Diagrama de Ishikawa</a:t>
            </a:r>
            <a:endParaRPr lang="es-EC"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lecha curvada hacia arriba 2">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4" name="Cuadro de texto 3">
            <a:extLst>
              <a:ext uri="{FF2B5EF4-FFF2-40B4-BE49-F238E27FC236}">
                <a16:creationId xmlns:a16="http://schemas.microsoft.com/office/drawing/2014/main" id="{62D09A38-C2CF-4811-9440-B3B7B71BEEC5}"/>
              </a:ext>
            </a:extLst>
          </p:cNvPr>
          <p:cNvSpPr txBox="1">
            <a:spLocks noChangeArrowheads="1"/>
          </p:cNvSpPr>
          <p:nvPr/>
        </p:nvSpPr>
        <p:spPr bwMode="auto">
          <a:xfrm>
            <a:off x="8042940" y="4308002"/>
            <a:ext cx="1911350" cy="65563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Mercado poco atractivo por altos costos</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5" name="Cuadro de texto 19">
            <a:extLst>
              <a:ext uri="{FF2B5EF4-FFF2-40B4-BE49-F238E27FC236}">
                <a16:creationId xmlns:a16="http://schemas.microsoft.com/office/drawing/2014/main" id="{D57F0DD0-22EF-4D07-B2CD-DFED01DA02C7}"/>
              </a:ext>
            </a:extLst>
          </p:cNvPr>
          <p:cNvSpPr txBox="1">
            <a:spLocks noChangeArrowheads="1"/>
          </p:cNvSpPr>
          <p:nvPr/>
        </p:nvSpPr>
        <p:spPr bwMode="auto">
          <a:xfrm>
            <a:off x="3212034" y="5209250"/>
            <a:ext cx="1200150" cy="7905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Diferentes percepciones de valor</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6" name="Cuadro de texto 20">
            <a:extLst>
              <a:ext uri="{FF2B5EF4-FFF2-40B4-BE49-F238E27FC236}">
                <a16:creationId xmlns:a16="http://schemas.microsoft.com/office/drawing/2014/main" id="{05BB3731-67F8-4163-9529-103DCEAECD34}"/>
              </a:ext>
            </a:extLst>
          </p:cNvPr>
          <p:cNvSpPr txBox="1">
            <a:spLocks noChangeArrowheads="1"/>
          </p:cNvSpPr>
          <p:nvPr/>
        </p:nvSpPr>
        <p:spPr bwMode="auto">
          <a:xfrm>
            <a:off x="1618049" y="4041451"/>
            <a:ext cx="1568450" cy="10509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Preferencia a vajillas desechables comunes </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7" name="Cuadro de texto 21">
            <a:extLst>
              <a:ext uri="{FF2B5EF4-FFF2-40B4-BE49-F238E27FC236}">
                <a16:creationId xmlns:a16="http://schemas.microsoft.com/office/drawing/2014/main" id="{EB4C9F88-C916-4C8E-9BFB-6EDA76E38404}"/>
              </a:ext>
            </a:extLst>
          </p:cNvPr>
          <p:cNvSpPr txBox="1">
            <a:spLocks noChangeArrowheads="1"/>
          </p:cNvSpPr>
          <p:nvPr/>
        </p:nvSpPr>
        <p:spPr bwMode="auto">
          <a:xfrm>
            <a:off x="3676958" y="4318045"/>
            <a:ext cx="1268412" cy="8191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bitos de consumo anti ambiental</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8" name="Cuadro de texto 24">
            <a:extLst>
              <a:ext uri="{FF2B5EF4-FFF2-40B4-BE49-F238E27FC236}">
                <a16:creationId xmlns:a16="http://schemas.microsoft.com/office/drawing/2014/main" id="{9502E460-12C0-4EE5-B7EE-8EA47823A3B0}"/>
              </a:ext>
            </a:extLst>
          </p:cNvPr>
          <p:cNvSpPr txBox="1">
            <a:spLocks noChangeArrowheads="1"/>
          </p:cNvSpPr>
          <p:nvPr/>
        </p:nvSpPr>
        <p:spPr bwMode="auto">
          <a:xfrm>
            <a:off x="1277283" y="5118227"/>
            <a:ext cx="1495426" cy="11049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Mercado ambiental relativamente nuevo</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9" name="Cuadro de texto 27">
            <a:extLst>
              <a:ext uri="{FF2B5EF4-FFF2-40B4-BE49-F238E27FC236}">
                <a16:creationId xmlns:a16="http://schemas.microsoft.com/office/drawing/2014/main" id="{D815A762-D4C0-4E0A-82A0-551690F7A2FB}"/>
              </a:ext>
            </a:extLst>
          </p:cNvPr>
          <p:cNvSpPr txBox="1">
            <a:spLocks noChangeArrowheads="1"/>
          </p:cNvSpPr>
          <p:nvPr/>
        </p:nvSpPr>
        <p:spPr bwMode="auto">
          <a:xfrm>
            <a:off x="7673908" y="5164779"/>
            <a:ext cx="2060575" cy="88741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Informaci</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insuficiente del consumidor sobre este tipo de compra</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0" name="Cuadro de texto 22">
            <a:extLst>
              <a:ext uri="{FF2B5EF4-FFF2-40B4-BE49-F238E27FC236}">
                <a16:creationId xmlns:a16="http://schemas.microsoft.com/office/drawing/2014/main" id="{43CA6D2D-55D2-4AA4-8C7E-7C80622C1546}"/>
              </a:ext>
            </a:extLst>
          </p:cNvPr>
          <p:cNvSpPr txBox="1">
            <a:spLocks noChangeArrowheads="1"/>
          </p:cNvSpPr>
          <p:nvPr/>
        </p:nvSpPr>
        <p:spPr bwMode="auto">
          <a:xfrm>
            <a:off x="1550899" y="3017837"/>
            <a:ext cx="1870075" cy="8223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Vajillas desechables comunes con precios muy econ</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micos </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1" name="Cuadro de texto 23">
            <a:extLst>
              <a:ext uri="{FF2B5EF4-FFF2-40B4-BE49-F238E27FC236}">
                <a16:creationId xmlns:a16="http://schemas.microsoft.com/office/drawing/2014/main" id="{940EA617-3E3C-42A5-8FB1-E06B32112FBE}"/>
              </a:ext>
            </a:extLst>
          </p:cNvPr>
          <p:cNvSpPr txBox="1">
            <a:spLocks noChangeArrowheads="1"/>
          </p:cNvSpPr>
          <p:nvPr/>
        </p:nvSpPr>
        <p:spPr bwMode="auto">
          <a:xfrm>
            <a:off x="1300081" y="1727600"/>
            <a:ext cx="1911351" cy="1009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Vajillas desechables biodegradables alternativa nueva a tendencia pro ambiental</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2" name="Cuadro de texto 13">
            <a:extLst>
              <a:ext uri="{FF2B5EF4-FFF2-40B4-BE49-F238E27FC236}">
                <a16:creationId xmlns:a16="http://schemas.microsoft.com/office/drawing/2014/main" id="{ED50732B-CF76-400C-A72A-D87FEFE89B6A}"/>
              </a:ext>
            </a:extLst>
          </p:cNvPr>
          <p:cNvSpPr txBox="1">
            <a:spLocks noChangeArrowheads="1"/>
          </p:cNvSpPr>
          <p:nvPr/>
        </p:nvSpPr>
        <p:spPr bwMode="auto">
          <a:xfrm>
            <a:off x="3662138" y="2936688"/>
            <a:ext cx="1624013" cy="6413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Panorama incierto por pandemia</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3" name="Cuadro de texto 14">
            <a:extLst>
              <a:ext uri="{FF2B5EF4-FFF2-40B4-BE49-F238E27FC236}">
                <a16:creationId xmlns:a16="http://schemas.microsoft.com/office/drawing/2014/main" id="{6B265C8B-1D34-4A7D-8DCB-7D6BE7A4FC57}"/>
              </a:ext>
            </a:extLst>
          </p:cNvPr>
          <p:cNvSpPr txBox="1">
            <a:spLocks noChangeArrowheads="1"/>
          </p:cNvSpPr>
          <p:nvPr/>
        </p:nvSpPr>
        <p:spPr bwMode="auto">
          <a:xfrm>
            <a:off x="3420974" y="1726592"/>
            <a:ext cx="1651000" cy="10636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Oferta insuficiente de vajillas desechables biodegradables</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4" name="Cuadro de texto 2">
            <a:extLst>
              <a:ext uri="{FF2B5EF4-FFF2-40B4-BE49-F238E27FC236}">
                <a16:creationId xmlns:a16="http://schemas.microsoft.com/office/drawing/2014/main" id="{837FAE42-BC70-4BE3-A485-9E8452A23809}"/>
              </a:ext>
            </a:extLst>
          </p:cNvPr>
          <p:cNvSpPr txBox="1">
            <a:spLocks noChangeArrowheads="1"/>
          </p:cNvSpPr>
          <p:nvPr/>
        </p:nvSpPr>
        <p:spPr bwMode="auto">
          <a:xfrm>
            <a:off x="6265653" y="3156524"/>
            <a:ext cx="1570038" cy="6000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Aplicaci</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parcial por ciudades</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5" name="Cuadro de texto 17">
            <a:extLst>
              <a:ext uri="{FF2B5EF4-FFF2-40B4-BE49-F238E27FC236}">
                <a16:creationId xmlns:a16="http://schemas.microsoft.com/office/drawing/2014/main" id="{F9316947-DFE7-44A0-8061-52293D500CEB}"/>
              </a:ext>
            </a:extLst>
          </p:cNvPr>
          <p:cNvSpPr txBox="1">
            <a:spLocks noChangeArrowheads="1"/>
          </p:cNvSpPr>
          <p:nvPr/>
        </p:nvSpPr>
        <p:spPr bwMode="auto">
          <a:xfrm>
            <a:off x="6077123" y="2056908"/>
            <a:ext cx="1692275" cy="9413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Restricci</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e impuestos a pl</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sticos de un solo uso</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6" name="Cuadro de texto 16">
            <a:extLst>
              <a:ext uri="{FF2B5EF4-FFF2-40B4-BE49-F238E27FC236}">
                <a16:creationId xmlns:a16="http://schemas.microsoft.com/office/drawing/2014/main" id="{B9DC1775-8624-4460-9851-1062DB36747C}"/>
              </a:ext>
            </a:extLst>
          </p:cNvPr>
          <p:cNvSpPr txBox="1">
            <a:spLocks noChangeArrowheads="1"/>
          </p:cNvSpPr>
          <p:nvPr/>
        </p:nvSpPr>
        <p:spPr bwMode="auto">
          <a:xfrm>
            <a:off x="8235542" y="2775978"/>
            <a:ext cx="1801812" cy="77311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Aplicaci</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regulaciones inciertas por pandemia</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7" name="Cuadro de texto 18">
            <a:extLst>
              <a:ext uri="{FF2B5EF4-FFF2-40B4-BE49-F238E27FC236}">
                <a16:creationId xmlns:a16="http://schemas.microsoft.com/office/drawing/2014/main" id="{181CD2F9-FC8B-4D33-A753-F4EED1F4A9B6}"/>
              </a:ext>
            </a:extLst>
          </p:cNvPr>
          <p:cNvSpPr txBox="1">
            <a:spLocks noChangeArrowheads="1"/>
          </p:cNvSpPr>
          <p:nvPr/>
        </p:nvSpPr>
        <p:spPr bwMode="auto">
          <a:xfrm>
            <a:off x="8071596" y="1750452"/>
            <a:ext cx="1992313" cy="8604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Insuficiente divulgaci</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informaci</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sobre implicaciones</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cxnSp>
        <p:nvCxnSpPr>
          <p:cNvPr id="19" name="Conector recto 18">
            <a:extLst>
              <a:ext uri="{FF2B5EF4-FFF2-40B4-BE49-F238E27FC236}">
                <a16:creationId xmlns:a16="http://schemas.microsoft.com/office/drawing/2014/main" id="{A45462B1-6636-436D-A15D-33E12D276837}"/>
              </a:ext>
            </a:extLst>
          </p:cNvPr>
          <p:cNvCxnSpPr>
            <a:cxnSpLocks/>
          </p:cNvCxnSpPr>
          <p:nvPr/>
        </p:nvCxnSpPr>
        <p:spPr>
          <a:xfrm flipH="1">
            <a:off x="2695010" y="3896885"/>
            <a:ext cx="1269761" cy="2194723"/>
          </a:xfrm>
          <a:prstGeom prst="line">
            <a:avLst/>
          </a:prstGeom>
          <a:ln w="57150"/>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0" name="Conector recto 19">
            <a:extLst>
              <a:ext uri="{FF2B5EF4-FFF2-40B4-BE49-F238E27FC236}">
                <a16:creationId xmlns:a16="http://schemas.microsoft.com/office/drawing/2014/main" id="{66A26BE1-72E1-4718-9546-530E160B3349}"/>
              </a:ext>
            </a:extLst>
          </p:cNvPr>
          <p:cNvCxnSpPr>
            <a:cxnSpLocks/>
          </p:cNvCxnSpPr>
          <p:nvPr/>
        </p:nvCxnSpPr>
        <p:spPr>
          <a:xfrm>
            <a:off x="3027736" y="1619031"/>
            <a:ext cx="943045" cy="2264650"/>
          </a:xfrm>
          <a:prstGeom prst="line">
            <a:avLst/>
          </a:prstGeom>
          <a:ln w="57150"/>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Conector recto 20">
            <a:extLst>
              <a:ext uri="{FF2B5EF4-FFF2-40B4-BE49-F238E27FC236}">
                <a16:creationId xmlns:a16="http://schemas.microsoft.com/office/drawing/2014/main" id="{3F2CA992-7109-420E-8F98-8A15E190619C}"/>
              </a:ext>
            </a:extLst>
          </p:cNvPr>
          <p:cNvCxnSpPr>
            <a:cxnSpLocks/>
            <a:stCxn id="27" idx="2"/>
          </p:cNvCxnSpPr>
          <p:nvPr/>
        </p:nvCxnSpPr>
        <p:spPr>
          <a:xfrm>
            <a:off x="7530671" y="1659481"/>
            <a:ext cx="662193" cy="2231648"/>
          </a:xfrm>
          <a:prstGeom prst="line">
            <a:avLst/>
          </a:prstGeom>
          <a:ln w="57150"/>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2" name="Conector recto 21">
            <a:extLst>
              <a:ext uri="{FF2B5EF4-FFF2-40B4-BE49-F238E27FC236}">
                <a16:creationId xmlns:a16="http://schemas.microsoft.com/office/drawing/2014/main" id="{9790A265-18A3-4004-9608-B938BB4A0173}"/>
              </a:ext>
            </a:extLst>
          </p:cNvPr>
          <p:cNvCxnSpPr/>
          <p:nvPr/>
        </p:nvCxnSpPr>
        <p:spPr>
          <a:xfrm flipH="1">
            <a:off x="7311300" y="3928662"/>
            <a:ext cx="873125" cy="2486660"/>
          </a:xfrm>
          <a:prstGeom prst="line">
            <a:avLst/>
          </a:prstGeom>
          <a:ln w="57150"/>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3" name="Conector recto 22">
            <a:extLst>
              <a:ext uri="{FF2B5EF4-FFF2-40B4-BE49-F238E27FC236}">
                <a16:creationId xmlns:a16="http://schemas.microsoft.com/office/drawing/2014/main" id="{6B415FEF-FD5D-4306-BEBF-28CE4353A97B}"/>
              </a:ext>
            </a:extLst>
          </p:cNvPr>
          <p:cNvCxnSpPr>
            <a:cxnSpLocks/>
          </p:cNvCxnSpPr>
          <p:nvPr/>
        </p:nvCxnSpPr>
        <p:spPr>
          <a:xfrm>
            <a:off x="822960" y="3883681"/>
            <a:ext cx="9684771" cy="37996"/>
          </a:xfrm>
          <a:prstGeom prst="line">
            <a:avLst/>
          </a:prstGeom>
          <a:ln w="57150"/>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8" name="Rectángulo redondeado 1">
            <a:extLst>
              <a:ext uri="{FF2B5EF4-FFF2-40B4-BE49-F238E27FC236}">
                <a16:creationId xmlns:a16="http://schemas.microsoft.com/office/drawing/2014/main" id="{40D391CF-CCE9-4096-B208-5B97D8EC79FE}"/>
              </a:ext>
            </a:extLst>
          </p:cNvPr>
          <p:cNvSpPr>
            <a:spLocks noChangeArrowheads="1"/>
          </p:cNvSpPr>
          <p:nvPr/>
        </p:nvSpPr>
        <p:spPr bwMode="auto">
          <a:xfrm>
            <a:off x="10166699" y="2067593"/>
            <a:ext cx="1806575" cy="3263900"/>
          </a:xfrm>
          <a:prstGeom prst="roundRect">
            <a:avLst>
              <a:gd name="adj" fmla="val 16667"/>
            </a:avLst>
          </a:prstGeom>
          <a:solidFill>
            <a:srgbClr val="A8D08D"/>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Lento crecimiento en los h</a:t>
            </a:r>
            <a:r>
              <a:rPr kumimoji="0" lang="es-EC" altLang="es-EC"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C" altLang="es-EC" sz="16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bitos de compra de vajilla desechables biodegradables en relaci</a:t>
            </a:r>
            <a:r>
              <a:rPr kumimoji="0" lang="es-EC" altLang="es-EC" sz="16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6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los desechables comunes altamente contaminantes.</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24" name="Rectángulo redondeado 4">
            <a:extLst>
              <a:ext uri="{FF2B5EF4-FFF2-40B4-BE49-F238E27FC236}">
                <a16:creationId xmlns:a16="http://schemas.microsoft.com/office/drawing/2014/main" id="{E74DBB8B-33D9-49EC-A680-FFF040788A52}"/>
              </a:ext>
            </a:extLst>
          </p:cNvPr>
          <p:cNvSpPr>
            <a:spLocks noChangeArrowheads="1"/>
          </p:cNvSpPr>
          <p:nvPr/>
        </p:nvSpPr>
        <p:spPr bwMode="auto">
          <a:xfrm>
            <a:off x="2255757" y="765460"/>
            <a:ext cx="1619250" cy="866775"/>
          </a:xfrm>
          <a:prstGeom prst="roundRect">
            <a:avLst>
              <a:gd name="adj" fmla="val 16667"/>
            </a:avLst>
          </a:prstGeom>
          <a:solidFill>
            <a:srgbClr val="C5E0B3"/>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Mercado</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25" name="Rectángulo redondeado 5">
            <a:extLst>
              <a:ext uri="{FF2B5EF4-FFF2-40B4-BE49-F238E27FC236}">
                <a16:creationId xmlns:a16="http://schemas.microsoft.com/office/drawing/2014/main" id="{5292666C-67A1-4CD6-906D-0C08B9FE3D5C}"/>
              </a:ext>
            </a:extLst>
          </p:cNvPr>
          <p:cNvSpPr>
            <a:spLocks noChangeArrowheads="1"/>
          </p:cNvSpPr>
          <p:nvPr/>
        </p:nvSpPr>
        <p:spPr bwMode="auto">
          <a:xfrm>
            <a:off x="6616292" y="6049189"/>
            <a:ext cx="1619250" cy="647700"/>
          </a:xfrm>
          <a:prstGeom prst="roundRect">
            <a:avLst>
              <a:gd name="adj" fmla="val 16667"/>
            </a:avLst>
          </a:prstGeom>
          <a:solidFill>
            <a:srgbClr val="C5E0B3"/>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Empresas</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26" name="Rectángulo redondeado 6">
            <a:extLst>
              <a:ext uri="{FF2B5EF4-FFF2-40B4-BE49-F238E27FC236}">
                <a16:creationId xmlns:a16="http://schemas.microsoft.com/office/drawing/2014/main" id="{0E2FAD9B-E5D5-4FF6-B28C-72C6FB52BE02}"/>
              </a:ext>
            </a:extLst>
          </p:cNvPr>
          <p:cNvSpPr>
            <a:spLocks noChangeArrowheads="1"/>
          </p:cNvSpPr>
          <p:nvPr/>
        </p:nvSpPr>
        <p:spPr bwMode="auto">
          <a:xfrm>
            <a:off x="1991834" y="6081340"/>
            <a:ext cx="2439195" cy="667964"/>
          </a:xfrm>
          <a:prstGeom prst="roundRect">
            <a:avLst>
              <a:gd name="adj" fmla="val 16667"/>
            </a:avLst>
          </a:prstGeom>
          <a:solidFill>
            <a:srgbClr val="C5E0B3"/>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Consumidores / Clientes</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27" name="Rectángulo redondeado 7">
            <a:extLst>
              <a:ext uri="{FF2B5EF4-FFF2-40B4-BE49-F238E27FC236}">
                <a16:creationId xmlns:a16="http://schemas.microsoft.com/office/drawing/2014/main" id="{B00C96A2-E8EB-4C9E-9842-49164F2B0979}"/>
              </a:ext>
            </a:extLst>
          </p:cNvPr>
          <p:cNvSpPr>
            <a:spLocks noChangeArrowheads="1"/>
          </p:cNvSpPr>
          <p:nvPr/>
        </p:nvSpPr>
        <p:spPr bwMode="auto">
          <a:xfrm>
            <a:off x="6371796" y="778418"/>
            <a:ext cx="2317749" cy="881063"/>
          </a:xfrm>
          <a:prstGeom prst="roundRect">
            <a:avLst>
              <a:gd name="adj" fmla="val 16667"/>
            </a:avLst>
          </a:prstGeom>
          <a:solidFill>
            <a:srgbClr val="C5E0B3"/>
          </a:solidFill>
          <a:ln>
            <a:noFill/>
          </a:ln>
          <a:effectLst>
            <a:outerShdw dist="27940" dir="5400000" algn="ctr" rotWithShape="0">
              <a:srgbClr val="000000">
                <a:alpha val="31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Regulaciones</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28" name="Cuadro de texto 25">
            <a:extLst>
              <a:ext uri="{FF2B5EF4-FFF2-40B4-BE49-F238E27FC236}">
                <a16:creationId xmlns:a16="http://schemas.microsoft.com/office/drawing/2014/main" id="{7886131D-C6EB-4BCF-A23F-71B6D376F2D8}"/>
              </a:ext>
            </a:extLst>
          </p:cNvPr>
          <p:cNvSpPr txBox="1">
            <a:spLocks noChangeArrowheads="1"/>
          </p:cNvSpPr>
          <p:nvPr/>
        </p:nvSpPr>
        <p:spPr bwMode="auto">
          <a:xfrm>
            <a:off x="6181213" y="4142042"/>
            <a:ext cx="1562100" cy="8191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Empresas con pocos a</a:t>
            </a:r>
            <a:r>
              <a:rPr kumimoji="0" lang="es-EC" altLang="es-EC"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 en el mercado</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29" name="Cuadro de texto 26">
            <a:extLst>
              <a:ext uri="{FF2B5EF4-FFF2-40B4-BE49-F238E27FC236}">
                <a16:creationId xmlns:a16="http://schemas.microsoft.com/office/drawing/2014/main" id="{284FE085-630E-4306-8F0B-CE88F86F68D9}"/>
              </a:ext>
            </a:extLst>
          </p:cNvPr>
          <p:cNvSpPr txBox="1">
            <a:spLocks noChangeArrowheads="1"/>
          </p:cNvSpPr>
          <p:nvPr/>
        </p:nvSpPr>
        <p:spPr bwMode="auto">
          <a:xfrm>
            <a:off x="5645025" y="4950503"/>
            <a:ext cx="1768475" cy="100965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Estrategias solo enfocadas al cuidado ambiental y precios  altos</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39" name="Rectángulo 38">
            <a:extLst>
              <a:ext uri="{FF2B5EF4-FFF2-40B4-BE49-F238E27FC236}">
                <a16:creationId xmlns:a16="http://schemas.microsoft.com/office/drawing/2014/main" id="{0761D563-AD91-4940-842F-874B836CBA64}"/>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8068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curvada hacia arriba 5">
            <a:hlinkClick r:id="rId2" action="ppaction://hlinksldjump"/>
          </p:cNvPr>
          <p:cNvSpPr/>
          <p:nvPr/>
        </p:nvSpPr>
        <p:spPr>
          <a:xfrm>
            <a:off x="11544300" y="6359787"/>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9" name="Marcador de contenido 2">
            <a:extLst>
              <a:ext uri="{FF2B5EF4-FFF2-40B4-BE49-F238E27FC236}">
                <a16:creationId xmlns:a16="http://schemas.microsoft.com/office/drawing/2014/main" id="{0295ADF6-961D-4423-9F98-EE4041FA6D0D}"/>
              </a:ext>
            </a:extLst>
          </p:cNvPr>
          <p:cNvSpPr>
            <a:spLocks noGrp="1"/>
          </p:cNvSpPr>
          <p:nvPr>
            <p:ph idx="1"/>
          </p:nvPr>
        </p:nvSpPr>
        <p:spPr>
          <a:xfrm>
            <a:off x="235506" y="256477"/>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UNIVARIADO (Valor percibido)</a:t>
            </a:r>
          </a:p>
        </p:txBody>
      </p:sp>
      <p:sp>
        <p:nvSpPr>
          <p:cNvPr id="10" name="Rectángulo 9">
            <a:extLst>
              <a:ext uri="{FF2B5EF4-FFF2-40B4-BE49-F238E27FC236}">
                <a16:creationId xmlns:a16="http://schemas.microsoft.com/office/drawing/2014/main" id="{7FFC05CB-C5E0-41BB-8B0E-4AE007A6B652}"/>
              </a:ext>
            </a:extLst>
          </p:cNvPr>
          <p:cNvSpPr/>
          <p:nvPr/>
        </p:nvSpPr>
        <p:spPr>
          <a:xfrm>
            <a:off x="235506" y="741290"/>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0A7DEE93-BF13-4CAA-80B9-B4E6F2743FAE}"/>
              </a:ext>
            </a:extLst>
          </p:cNvPr>
          <p:cNvSpPr/>
          <p:nvPr/>
        </p:nvSpPr>
        <p:spPr>
          <a:xfrm>
            <a:off x="2652774" y="741290"/>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FD4266C3-3B83-4E9F-BCF6-8C4491543200}"/>
              </a:ext>
            </a:extLst>
          </p:cNvPr>
          <p:cNvPicPr/>
          <p:nvPr/>
        </p:nvPicPr>
        <p:blipFill rotWithShape="1">
          <a:blip r:embed="rId3">
            <a:extLst>
              <a:ext uri="{28A0092B-C50C-407E-A947-70E740481C1C}">
                <a14:useLocalDpi xmlns:a14="http://schemas.microsoft.com/office/drawing/2010/main" val="0"/>
              </a:ext>
            </a:extLst>
          </a:blip>
          <a:srcRect b="18711"/>
          <a:stretch/>
        </p:blipFill>
        <p:spPr bwMode="auto">
          <a:xfrm>
            <a:off x="238186" y="950016"/>
            <a:ext cx="4227798" cy="3158158"/>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4B5795BC-0F96-4077-8A49-0DAAD0105D13}"/>
              </a:ext>
            </a:extLst>
          </p:cNvPr>
          <p:cNvSpPr txBox="1"/>
          <p:nvPr/>
        </p:nvSpPr>
        <p:spPr>
          <a:xfrm>
            <a:off x="503539" y="3977667"/>
            <a:ext cx="2361727" cy="348813"/>
          </a:xfrm>
          <a:prstGeom prst="rect">
            <a:avLst/>
          </a:prstGeom>
          <a:noFill/>
        </p:spPr>
        <p:txBody>
          <a:bodyPr wrap="square">
            <a:spAutoFit/>
          </a:bodyPr>
          <a:lstStyle/>
          <a:p>
            <a:pPr algn="ctr">
              <a:lnSpc>
                <a:spcPts val="2000"/>
              </a:lnSpc>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Valor funcional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ACD25F71-3B53-4282-BB28-C4B137EC2115}"/>
              </a:ext>
            </a:extLst>
          </p:cNvPr>
          <p:cNvPicPr/>
          <p:nvPr/>
        </p:nvPicPr>
        <p:blipFill rotWithShape="1">
          <a:blip r:embed="rId4">
            <a:extLst>
              <a:ext uri="{28A0092B-C50C-407E-A947-70E740481C1C}">
                <a14:useLocalDpi xmlns:a14="http://schemas.microsoft.com/office/drawing/2010/main" val="0"/>
              </a:ext>
            </a:extLst>
          </a:blip>
          <a:srcRect b="16728"/>
          <a:stretch/>
        </p:blipFill>
        <p:spPr bwMode="auto">
          <a:xfrm>
            <a:off x="4545849" y="950016"/>
            <a:ext cx="3895785" cy="3110823"/>
          </a:xfrm>
          <a:prstGeom prst="rect">
            <a:avLst/>
          </a:prstGeom>
          <a:no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C7C4436B-4112-4E38-BA8F-842CAB5E8DEE}"/>
              </a:ext>
            </a:extLst>
          </p:cNvPr>
          <p:cNvSpPr txBox="1"/>
          <p:nvPr/>
        </p:nvSpPr>
        <p:spPr>
          <a:xfrm>
            <a:off x="4731337" y="3880184"/>
            <a:ext cx="2302729" cy="348813"/>
          </a:xfrm>
          <a:prstGeom prst="rect">
            <a:avLst/>
          </a:prstGeom>
          <a:noFill/>
        </p:spPr>
        <p:txBody>
          <a:bodyPr wrap="square">
            <a:spAutoFit/>
          </a:bodyPr>
          <a:lstStyle/>
          <a:p>
            <a:pPr algn="ctr">
              <a:lnSpc>
                <a:spcPts val="2000"/>
              </a:lnSpc>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Valor </a:t>
            </a:r>
            <a:r>
              <a:rPr lang="es-EC" sz="1400" dirty="0">
                <a:latin typeface="Times New Roman" panose="02020603050405020304" pitchFamily="18" charset="0"/>
                <a:ea typeface="Calibri" panose="020F0502020204030204" pitchFamily="34" charset="0"/>
                <a:cs typeface="Times New Roman" panose="02020603050405020304" pitchFamily="18" charset="0"/>
              </a:rPr>
              <a:t>social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3510512D-B0A8-456D-BCFA-C7364E78CB43}"/>
              </a:ext>
            </a:extLst>
          </p:cNvPr>
          <p:cNvPicPr/>
          <p:nvPr/>
        </p:nvPicPr>
        <p:blipFill rotWithShape="1">
          <a:blip r:embed="rId5">
            <a:extLst>
              <a:ext uri="{28A0092B-C50C-407E-A947-70E740481C1C}">
                <a14:useLocalDpi xmlns:a14="http://schemas.microsoft.com/office/drawing/2010/main" val="0"/>
              </a:ext>
            </a:extLst>
          </a:blip>
          <a:srcRect b="16508"/>
          <a:stretch/>
        </p:blipFill>
        <p:spPr bwMode="auto">
          <a:xfrm>
            <a:off x="8441634" y="938564"/>
            <a:ext cx="3580648" cy="3133725"/>
          </a:xfrm>
          <a:prstGeom prst="rect">
            <a:avLst/>
          </a:prstGeom>
          <a:noFill/>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4A28B174-E68C-45E0-ACDA-4F5611E64FEE}"/>
              </a:ext>
            </a:extLst>
          </p:cNvPr>
          <p:cNvSpPr txBox="1"/>
          <p:nvPr/>
        </p:nvSpPr>
        <p:spPr>
          <a:xfrm>
            <a:off x="8652918" y="3897882"/>
            <a:ext cx="2473662" cy="348813"/>
          </a:xfrm>
          <a:prstGeom prst="rect">
            <a:avLst/>
          </a:prstGeom>
          <a:noFill/>
        </p:spPr>
        <p:txBody>
          <a:bodyPr wrap="square">
            <a:spAutoFit/>
          </a:bodyPr>
          <a:lstStyle/>
          <a:p>
            <a:pPr algn="ctr">
              <a:lnSpc>
                <a:spcPts val="2000"/>
              </a:lnSpc>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Valor condicional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49D22412-B39B-4EA3-B0F5-7FA556078958}"/>
              </a:ext>
            </a:extLst>
          </p:cNvPr>
          <p:cNvPicPr/>
          <p:nvPr/>
        </p:nvPicPr>
        <p:blipFill rotWithShape="1">
          <a:blip r:embed="rId6">
            <a:extLst>
              <a:ext uri="{28A0092B-C50C-407E-A947-70E740481C1C}">
                <a14:useLocalDpi xmlns:a14="http://schemas.microsoft.com/office/drawing/2010/main" val="0"/>
              </a:ext>
            </a:extLst>
          </a:blip>
          <a:srcRect b="17168"/>
          <a:stretch/>
        </p:blipFill>
        <p:spPr bwMode="auto">
          <a:xfrm>
            <a:off x="1459218" y="4316308"/>
            <a:ext cx="4762035" cy="2164880"/>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2DCDAEA6-0447-478D-9136-48C8822CB48C}"/>
              </a:ext>
            </a:extLst>
          </p:cNvPr>
          <p:cNvSpPr txBox="1"/>
          <p:nvPr/>
        </p:nvSpPr>
        <p:spPr>
          <a:xfrm>
            <a:off x="1952961" y="6431605"/>
            <a:ext cx="2813976" cy="348813"/>
          </a:xfrm>
          <a:prstGeom prst="rect">
            <a:avLst/>
          </a:prstGeom>
          <a:noFill/>
        </p:spPr>
        <p:txBody>
          <a:bodyPr wrap="square">
            <a:spAutoFit/>
          </a:bodyPr>
          <a:lstStyle/>
          <a:p>
            <a:pPr algn="ctr">
              <a:lnSpc>
                <a:spcPts val="2000"/>
              </a:lnSpc>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Valor emocional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D4EE275D-20E9-40E7-B3FB-96881AB9A770}"/>
              </a:ext>
            </a:extLst>
          </p:cNvPr>
          <p:cNvPicPr/>
          <p:nvPr/>
        </p:nvPicPr>
        <p:blipFill rotWithShape="1">
          <a:blip r:embed="rId7">
            <a:extLst>
              <a:ext uri="{28A0092B-C50C-407E-A947-70E740481C1C}">
                <a14:useLocalDpi xmlns:a14="http://schemas.microsoft.com/office/drawing/2010/main" val="0"/>
              </a:ext>
            </a:extLst>
          </a:blip>
          <a:srcRect b="16287"/>
          <a:stretch/>
        </p:blipFill>
        <p:spPr bwMode="auto">
          <a:xfrm>
            <a:off x="6084582" y="4354648"/>
            <a:ext cx="4648200" cy="2090656"/>
          </a:xfrm>
          <a:prstGeom prst="rect">
            <a:avLst/>
          </a:prstGeom>
          <a:noFill/>
          <a:ln>
            <a:noFill/>
          </a:ln>
          <a:extLst>
            <a:ext uri="{53640926-AAD7-44D8-BBD7-CCE9431645EC}">
              <a14:shadowObscured xmlns:a14="http://schemas.microsoft.com/office/drawing/2010/main"/>
            </a:ext>
          </a:extLst>
        </p:spPr>
      </p:pic>
      <p:sp>
        <p:nvSpPr>
          <p:cNvPr id="19" name="CuadroTexto 18">
            <a:extLst>
              <a:ext uri="{FF2B5EF4-FFF2-40B4-BE49-F238E27FC236}">
                <a16:creationId xmlns:a16="http://schemas.microsoft.com/office/drawing/2014/main" id="{6EA6F6EF-7ED6-4761-B1DB-222187AF0696}"/>
              </a:ext>
            </a:extLst>
          </p:cNvPr>
          <p:cNvSpPr txBox="1"/>
          <p:nvPr/>
        </p:nvSpPr>
        <p:spPr>
          <a:xfrm>
            <a:off x="6714996" y="6378850"/>
            <a:ext cx="2527011" cy="348813"/>
          </a:xfrm>
          <a:prstGeom prst="rect">
            <a:avLst/>
          </a:prstGeom>
          <a:noFill/>
        </p:spPr>
        <p:txBody>
          <a:bodyPr wrap="square">
            <a:spAutoFit/>
          </a:bodyPr>
          <a:lstStyle/>
          <a:p>
            <a:pPr algn="ctr">
              <a:lnSpc>
                <a:spcPts val="2000"/>
              </a:lnSpc>
              <a:spcAft>
                <a:spcPts val="8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Valor ambiental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315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curvada hacia arriba 5">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Marcador de contenido 2">
            <a:extLst>
              <a:ext uri="{FF2B5EF4-FFF2-40B4-BE49-F238E27FC236}">
                <a16:creationId xmlns:a16="http://schemas.microsoft.com/office/drawing/2014/main" id="{501D1914-0077-400B-BB07-EAD7616E7375}"/>
              </a:ext>
            </a:extLst>
          </p:cNvPr>
          <p:cNvSpPr>
            <a:spLocks noGrp="1"/>
          </p:cNvSpPr>
          <p:nvPr>
            <p:ph idx="1"/>
          </p:nvPr>
        </p:nvSpPr>
        <p:spPr>
          <a:xfrm>
            <a:off x="235506" y="256477"/>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UNIVARIADO (Decisión de compra)</a:t>
            </a:r>
          </a:p>
        </p:txBody>
      </p:sp>
      <p:sp>
        <p:nvSpPr>
          <p:cNvPr id="9" name="Rectángulo 8">
            <a:extLst>
              <a:ext uri="{FF2B5EF4-FFF2-40B4-BE49-F238E27FC236}">
                <a16:creationId xmlns:a16="http://schemas.microsoft.com/office/drawing/2014/main" id="{65FB137B-A676-4DB4-9E98-CD039E53B655}"/>
              </a:ext>
            </a:extLst>
          </p:cNvPr>
          <p:cNvSpPr/>
          <p:nvPr/>
        </p:nvSpPr>
        <p:spPr>
          <a:xfrm>
            <a:off x="235506" y="767794"/>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BC0222F0-4E2E-4C64-AC41-042346667301}"/>
              </a:ext>
            </a:extLst>
          </p:cNvPr>
          <p:cNvSpPr/>
          <p:nvPr/>
        </p:nvSpPr>
        <p:spPr>
          <a:xfrm>
            <a:off x="2652774" y="767794"/>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62F2514A-F19E-4B39-98EE-FE69F24F5D1B}"/>
              </a:ext>
            </a:extLst>
          </p:cNvPr>
          <p:cNvPicPr/>
          <p:nvPr/>
        </p:nvPicPr>
        <p:blipFill rotWithShape="1">
          <a:blip r:embed="rId3">
            <a:extLst>
              <a:ext uri="{28A0092B-C50C-407E-A947-70E740481C1C}">
                <a14:useLocalDpi xmlns:a14="http://schemas.microsoft.com/office/drawing/2010/main" val="0"/>
              </a:ext>
            </a:extLst>
          </a:blip>
          <a:srcRect b="17168"/>
          <a:stretch/>
        </p:blipFill>
        <p:spPr bwMode="auto">
          <a:xfrm>
            <a:off x="3133517" y="1160605"/>
            <a:ext cx="6726100" cy="4736612"/>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F1D6651A-4038-498E-92EC-E3E44BBAE1BE}"/>
              </a:ext>
            </a:extLst>
          </p:cNvPr>
          <p:cNvSpPr txBox="1"/>
          <p:nvPr/>
        </p:nvSpPr>
        <p:spPr>
          <a:xfrm>
            <a:off x="3827721" y="5702869"/>
            <a:ext cx="3753750" cy="388696"/>
          </a:xfrm>
          <a:prstGeom prst="rect">
            <a:avLst/>
          </a:prstGeom>
          <a:noFill/>
        </p:spPr>
        <p:txBody>
          <a:bodyPr wrap="square">
            <a:spAutoFit/>
          </a:bodyPr>
          <a:lstStyle/>
          <a:p>
            <a:pPr algn="ctr">
              <a:lnSpc>
                <a:spcPct val="107000"/>
              </a:lnSpc>
              <a:spcAft>
                <a:spcPts val="10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Intención de compra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8069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rriba 6">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Marcador de contenido 2">
            <a:extLst>
              <a:ext uri="{FF2B5EF4-FFF2-40B4-BE49-F238E27FC236}">
                <a16:creationId xmlns:a16="http://schemas.microsoft.com/office/drawing/2014/main" id="{6E8A5796-6437-4476-87C6-1F8F905B3D1D}"/>
              </a:ext>
            </a:extLst>
          </p:cNvPr>
          <p:cNvSpPr>
            <a:spLocks noGrp="1"/>
          </p:cNvSpPr>
          <p:nvPr>
            <p:ph idx="1"/>
          </p:nvPr>
        </p:nvSpPr>
        <p:spPr>
          <a:xfrm>
            <a:off x="235506" y="256477"/>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BIVARIADO </a:t>
            </a:r>
          </a:p>
        </p:txBody>
      </p:sp>
      <p:sp>
        <p:nvSpPr>
          <p:cNvPr id="9" name="Rectángulo 8">
            <a:extLst>
              <a:ext uri="{FF2B5EF4-FFF2-40B4-BE49-F238E27FC236}">
                <a16:creationId xmlns:a16="http://schemas.microsoft.com/office/drawing/2014/main" id="{8607B615-CB41-4F2E-909B-381211829A16}"/>
              </a:ext>
            </a:extLst>
          </p:cNvPr>
          <p:cNvSpPr/>
          <p:nvPr/>
        </p:nvSpPr>
        <p:spPr>
          <a:xfrm>
            <a:off x="0" y="794299"/>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EEB80AF8-64F5-4F5B-BA7B-0BBEE08D71BA}"/>
              </a:ext>
            </a:extLst>
          </p:cNvPr>
          <p:cNvSpPr/>
          <p:nvPr/>
        </p:nvSpPr>
        <p:spPr>
          <a:xfrm>
            <a:off x="2417268" y="794299"/>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Marcador de contenido 2">
            <a:extLst>
              <a:ext uri="{FF2B5EF4-FFF2-40B4-BE49-F238E27FC236}">
                <a16:creationId xmlns:a16="http://schemas.microsoft.com/office/drawing/2014/main" id="{481192AD-1351-4FAC-924A-0E24317EF497}"/>
              </a:ext>
            </a:extLst>
          </p:cNvPr>
          <p:cNvSpPr txBox="1">
            <a:spLocks/>
          </p:cNvSpPr>
          <p:nvPr/>
        </p:nvSpPr>
        <p:spPr>
          <a:xfrm>
            <a:off x="235506" y="961784"/>
            <a:ext cx="117209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800" b="1" dirty="0">
                <a:latin typeface="Times New Roman" panose="02020603050405020304" pitchFamily="18" charset="0"/>
                <a:cs typeface="Times New Roman" panose="02020603050405020304" pitchFamily="18" charset="0"/>
              </a:rPr>
              <a:t>Hipótesis 1 </a:t>
            </a:r>
            <a:r>
              <a:rPr lang="es-EC" sz="1800" b="1" dirty="0">
                <a:latin typeface="Times New Roman" panose="02020603050405020304" pitchFamily="18" charset="0"/>
                <a:ea typeface="Calibri" panose="020F0502020204030204" pitchFamily="34" charset="0"/>
                <a:cs typeface="Times New Roman" panose="02020603050405020304" pitchFamily="18" charset="0"/>
              </a:rPr>
              <a:t>Dimensiones: Valor funcional e intención de compra</a:t>
            </a:r>
            <a:endParaRPr lang="es-EC" sz="18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s-MX" sz="1600" b="1" dirty="0">
                <a:latin typeface="Times New Roman" panose="02020603050405020304" pitchFamily="18" charset="0"/>
                <a:cs typeface="Times New Roman" panose="02020603050405020304" pitchFamily="18" charset="0"/>
              </a:rPr>
              <a:t>H0: </a:t>
            </a:r>
            <a:r>
              <a:rPr lang="es-EC" sz="1800" dirty="0">
                <a:effectLst/>
                <a:latin typeface="Times New Roman" panose="02020603050405020304" pitchFamily="18" charset="0"/>
                <a:ea typeface="Calibri" panose="020F0502020204030204" pitchFamily="34" charset="0"/>
              </a:rPr>
              <a:t>El valor percibido en la compra de vajillas desechables biodegradables en los supermercados del Distrito Metropolitano de Quito no se ha visto afectado por el covid-19 incidiendo de manera positiva en la decisión de compra. </a:t>
            </a:r>
            <a:r>
              <a:rPr lang="es-MX" sz="1600" b="1" dirty="0">
                <a:latin typeface="Times New Roman" panose="02020603050405020304" pitchFamily="18" charset="0"/>
                <a:cs typeface="Times New Roman" panose="02020603050405020304" pitchFamily="18" charset="0"/>
              </a:rPr>
              <a:t> </a:t>
            </a:r>
          </a:p>
          <a:p>
            <a:pPr marL="0" indent="0">
              <a:buNone/>
            </a:pPr>
            <a:r>
              <a:rPr lang="es-MX" sz="1600" b="1" dirty="0">
                <a:latin typeface="Times New Roman" panose="02020603050405020304" pitchFamily="18" charset="0"/>
                <a:cs typeface="Times New Roman" panose="02020603050405020304" pitchFamily="18" charset="0"/>
              </a:rPr>
              <a:t>H1: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El valor percibido en la compra de vajillas desechables biodegradables en los supermercados del Distrito Metropolitano de Quito se ha visto afectado por el covid-19 incidiendo de manera positiva en la decisión de compra.</a:t>
            </a:r>
            <a:endParaRPr lang="es-MX" sz="1600" b="1"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EA83179F-5372-49E9-9C3F-DCB66E410304}"/>
              </a:ext>
            </a:extLst>
          </p:cNvPr>
          <p:cNvPicPr>
            <a:picLocks noChangeAspect="1"/>
          </p:cNvPicPr>
          <p:nvPr/>
        </p:nvPicPr>
        <p:blipFill>
          <a:blip r:embed="rId3"/>
          <a:stretch>
            <a:fillRect/>
          </a:stretch>
        </p:blipFill>
        <p:spPr>
          <a:xfrm>
            <a:off x="400250" y="2819399"/>
            <a:ext cx="7511298" cy="3782123"/>
          </a:xfrm>
          <a:prstGeom prst="rect">
            <a:avLst/>
          </a:prstGeom>
        </p:spPr>
      </p:pic>
    </p:spTree>
    <p:extLst>
      <p:ext uri="{BB962C8B-B14F-4D97-AF65-F5344CB8AC3E}">
        <p14:creationId xmlns:p14="http://schemas.microsoft.com/office/powerpoint/2010/main" val="87272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rriba 6">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Marcador de contenido 2">
            <a:extLst>
              <a:ext uri="{FF2B5EF4-FFF2-40B4-BE49-F238E27FC236}">
                <a16:creationId xmlns:a16="http://schemas.microsoft.com/office/drawing/2014/main" id="{6E8A5796-6437-4476-87C6-1F8F905B3D1D}"/>
              </a:ext>
            </a:extLst>
          </p:cNvPr>
          <p:cNvSpPr>
            <a:spLocks noGrp="1"/>
          </p:cNvSpPr>
          <p:nvPr>
            <p:ph idx="1"/>
          </p:nvPr>
        </p:nvSpPr>
        <p:spPr>
          <a:xfrm>
            <a:off x="235506" y="256477"/>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ANÁLISIS BIVARIADO </a:t>
            </a:r>
          </a:p>
        </p:txBody>
      </p:sp>
      <p:sp>
        <p:nvSpPr>
          <p:cNvPr id="9" name="Rectángulo 8">
            <a:extLst>
              <a:ext uri="{FF2B5EF4-FFF2-40B4-BE49-F238E27FC236}">
                <a16:creationId xmlns:a16="http://schemas.microsoft.com/office/drawing/2014/main" id="{8607B615-CB41-4F2E-909B-381211829A16}"/>
              </a:ext>
            </a:extLst>
          </p:cNvPr>
          <p:cNvSpPr/>
          <p:nvPr/>
        </p:nvSpPr>
        <p:spPr>
          <a:xfrm>
            <a:off x="0" y="794299"/>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EEB80AF8-64F5-4F5B-BA7B-0BBEE08D71BA}"/>
              </a:ext>
            </a:extLst>
          </p:cNvPr>
          <p:cNvSpPr/>
          <p:nvPr/>
        </p:nvSpPr>
        <p:spPr>
          <a:xfrm>
            <a:off x="2417268" y="794299"/>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0C7AFBF6-BCA2-43DC-B5EB-8A90C5B60FB1}"/>
              </a:ext>
            </a:extLst>
          </p:cNvPr>
          <p:cNvSpPr/>
          <p:nvPr/>
        </p:nvSpPr>
        <p:spPr>
          <a:xfrm>
            <a:off x="231754" y="3322750"/>
            <a:ext cx="5882948" cy="2962158"/>
          </a:xfrm>
          <a:prstGeom prst="rect">
            <a:avLst/>
          </a:prstGeom>
          <a:solidFill>
            <a:schemeClr val="accent6">
              <a:lumMod val="20000"/>
              <a:lumOff val="80000"/>
            </a:schemeClr>
          </a:solidFill>
        </p:spPr>
        <p:txBody>
          <a:bodyPr wrap="square">
            <a:spAutoFit/>
          </a:bodyPr>
          <a:lstStyle/>
          <a:p>
            <a:pPr indent="180340">
              <a:lnSpc>
                <a:spcPct val="150000"/>
              </a:lnSpc>
            </a:pPr>
            <a:r>
              <a:rPr lang="es-EC" sz="1400" b="1" dirty="0">
                <a:latin typeface="Times New Roman" panose="02020603050405020304" pitchFamily="18" charset="0"/>
                <a:ea typeface="Calibri" panose="020F0502020204030204" pitchFamily="34" charset="0"/>
              </a:rPr>
              <a:t>Regla de decisión:</a:t>
            </a:r>
            <a:endParaRPr lang="es-EC" sz="1400" dirty="0">
              <a:latin typeface="Times New Roman" panose="02020603050405020304" pitchFamily="18" charset="0"/>
              <a:ea typeface="Calibri" panose="020F0502020204030204" pitchFamily="34" charset="0"/>
            </a:endParaRPr>
          </a:p>
          <a:p>
            <a:pPr>
              <a:lnSpc>
                <a:spcPct val="150000"/>
              </a:lnSpc>
            </a:pPr>
            <a:r>
              <a:rPr lang="es-EC" sz="1400" b="1" dirty="0">
                <a:latin typeface="Times New Roman" panose="02020603050405020304" pitchFamily="18" charset="0"/>
                <a:ea typeface="Calibri" panose="020F0502020204030204" pitchFamily="34" charset="0"/>
              </a:rPr>
              <a:t>Grados de libertad:</a:t>
            </a:r>
            <a:r>
              <a:rPr lang="es-EC" sz="1400" dirty="0">
                <a:latin typeface="Times New Roman" panose="02020603050405020304" pitchFamily="18" charset="0"/>
                <a:ea typeface="Calibri" panose="020F0502020204030204" pitchFamily="34" charset="0"/>
              </a:rPr>
              <a:t> 4 </a:t>
            </a:r>
          </a:p>
          <a:p>
            <a:pPr>
              <a:lnSpc>
                <a:spcPct val="150000"/>
              </a:lnSpc>
            </a:pPr>
            <a:r>
              <a:rPr lang="es-EC" sz="1400" b="1" dirty="0">
                <a:latin typeface="Times New Roman" panose="02020603050405020304" pitchFamily="18" charset="0"/>
                <a:ea typeface="Calibri" panose="020F0502020204030204" pitchFamily="34" charset="0"/>
              </a:rPr>
              <a:t>α</a:t>
            </a:r>
            <a:r>
              <a:rPr lang="es-EC" sz="1400" dirty="0">
                <a:latin typeface="Times New Roman" panose="02020603050405020304" pitchFamily="18" charset="0"/>
                <a:ea typeface="Calibri" panose="020F0502020204030204" pitchFamily="34" charset="0"/>
              </a:rPr>
              <a:t> = 0.05 </a:t>
            </a:r>
          </a:p>
          <a:p>
            <a:pPr>
              <a:lnSpc>
                <a:spcPct val="150000"/>
              </a:lnSpc>
            </a:pPr>
            <a:r>
              <a:rPr lang="es-EC" sz="1400" b="1" dirty="0">
                <a:latin typeface="Times New Roman" panose="02020603050405020304" pitchFamily="18" charset="0"/>
                <a:ea typeface="Calibri" panose="020F0502020204030204" pitchFamily="34" charset="0"/>
              </a:rPr>
              <a:t>Valor crítico: </a:t>
            </a:r>
            <a:r>
              <a:rPr lang="es-EC" sz="1400" dirty="0">
                <a:latin typeface="Times New Roman" panose="02020603050405020304" pitchFamily="18" charset="0"/>
                <a:ea typeface="Calibri" panose="020F0502020204030204" pitchFamily="34" charset="0"/>
              </a:rPr>
              <a:t>9.488</a:t>
            </a:r>
          </a:p>
          <a:p>
            <a:pPr>
              <a:lnSpc>
                <a:spcPct val="150000"/>
              </a:lnSpc>
            </a:pPr>
            <a:r>
              <a:rPr lang="es-EC" sz="1400" dirty="0">
                <a:latin typeface="Times New Roman" panose="02020603050405020304" pitchFamily="18" charset="0"/>
                <a:ea typeface="Calibri" panose="020F0502020204030204" pitchFamily="34" charset="0"/>
              </a:rPr>
              <a:t>Si X</a:t>
            </a:r>
            <a:r>
              <a:rPr lang="es-EC" sz="1400" baseline="30000" dirty="0">
                <a:latin typeface="Times New Roman" panose="02020603050405020304" pitchFamily="18" charset="0"/>
                <a:ea typeface="Calibri" panose="020F0502020204030204" pitchFamily="34" charset="0"/>
              </a:rPr>
              <a:t>2</a:t>
            </a:r>
            <a:r>
              <a:rPr lang="es-EC" sz="1400" dirty="0">
                <a:latin typeface="Times New Roman" panose="02020603050405020304" pitchFamily="18" charset="0"/>
                <a:ea typeface="Calibri" panose="020F0502020204030204" pitchFamily="34" charset="0"/>
              </a:rPr>
              <a:t>&gt;9.488 se rechaza la hipótesis nula y se acepta la hipótesis alternativa. </a:t>
            </a:r>
          </a:p>
          <a:p>
            <a:pPr>
              <a:lnSpc>
                <a:spcPct val="150000"/>
              </a:lnSpc>
            </a:pPr>
            <a:r>
              <a:rPr lang="es-EC" sz="1400" dirty="0">
                <a:latin typeface="Times New Roman" panose="02020603050405020304" pitchFamily="18" charset="0"/>
                <a:ea typeface="Calibri" panose="020F0502020204030204" pitchFamily="34" charset="0"/>
              </a:rPr>
              <a:t>Si X</a:t>
            </a:r>
            <a:r>
              <a:rPr lang="es-EC" sz="1400" baseline="30000" dirty="0">
                <a:latin typeface="Times New Roman" panose="02020603050405020304" pitchFamily="18" charset="0"/>
                <a:ea typeface="Calibri" panose="020F0502020204030204" pitchFamily="34" charset="0"/>
              </a:rPr>
              <a:t>2</a:t>
            </a:r>
            <a:r>
              <a:rPr lang="es-EC" sz="1400" dirty="0">
                <a:latin typeface="Times New Roman" panose="02020603050405020304" pitchFamily="18" charset="0"/>
                <a:ea typeface="Calibri" panose="020F0502020204030204" pitchFamily="34" charset="0"/>
              </a:rPr>
              <a:t>≤ 9.488 se acepta la hipótesis nula y se rechaza la hipótesis alternativa. </a:t>
            </a:r>
          </a:p>
          <a:p>
            <a:pPr>
              <a:lnSpc>
                <a:spcPct val="150000"/>
              </a:lnSpc>
            </a:pPr>
            <a:r>
              <a:rPr lang="es-EC" sz="1400" b="1" dirty="0">
                <a:latin typeface="Times New Roman" panose="02020603050405020304" pitchFamily="18" charset="0"/>
                <a:ea typeface="Calibri" panose="020F0502020204030204" pitchFamily="34" charset="0"/>
              </a:rPr>
              <a:t>Valor p: </a:t>
            </a:r>
            <a:r>
              <a:rPr lang="es-EC" sz="1400" dirty="0">
                <a:latin typeface="Times New Roman" panose="02020603050405020304" pitchFamily="18" charset="0"/>
                <a:ea typeface="Calibri" panose="020F0502020204030204" pitchFamily="34" charset="0"/>
              </a:rPr>
              <a:t>&lt; 0.05</a:t>
            </a:r>
          </a:p>
          <a:p>
            <a:pPr>
              <a:lnSpc>
                <a:spcPct val="150000"/>
              </a:lnSpc>
            </a:pPr>
            <a:r>
              <a:rPr lang="es-EC" sz="1400" dirty="0">
                <a:latin typeface="Times New Roman" panose="02020603050405020304" pitchFamily="18" charset="0"/>
                <a:ea typeface="Calibri" panose="020F0502020204030204" pitchFamily="34" charset="0"/>
              </a:rPr>
              <a:t>Si p &lt; α se rechaza la hipótesis nula se acepta la hipótesis alternativa.</a:t>
            </a:r>
          </a:p>
          <a:p>
            <a:pPr>
              <a:lnSpc>
                <a:spcPct val="150000"/>
              </a:lnSpc>
            </a:pPr>
            <a:r>
              <a:rPr lang="es-EC" sz="1400" dirty="0">
                <a:latin typeface="Times New Roman" panose="02020603050405020304" pitchFamily="18" charset="0"/>
                <a:ea typeface="Calibri" panose="020F0502020204030204" pitchFamily="34" charset="0"/>
              </a:rPr>
              <a:t>Si p ≥ α se acepta la hipótesis nula y se rechaza la hipótesis alternativa.</a:t>
            </a:r>
            <a:endParaRPr lang="es-EC" sz="1400" dirty="0">
              <a:effectLst/>
              <a:latin typeface="Times New Roman" panose="02020603050405020304" pitchFamily="18" charset="0"/>
              <a:ea typeface="Calibri" panose="020F0502020204030204" pitchFamily="34" charset="0"/>
            </a:endParaRPr>
          </a:p>
        </p:txBody>
      </p:sp>
      <p:pic>
        <p:nvPicPr>
          <p:cNvPr id="4" name="Imagen 3">
            <a:extLst>
              <a:ext uri="{FF2B5EF4-FFF2-40B4-BE49-F238E27FC236}">
                <a16:creationId xmlns:a16="http://schemas.microsoft.com/office/drawing/2014/main" id="{A0E4D6F4-1700-4684-B4CC-ADF3CDE4677F}"/>
              </a:ext>
            </a:extLst>
          </p:cNvPr>
          <p:cNvPicPr>
            <a:picLocks noChangeAspect="1"/>
          </p:cNvPicPr>
          <p:nvPr/>
        </p:nvPicPr>
        <p:blipFill>
          <a:blip r:embed="rId3"/>
          <a:stretch>
            <a:fillRect/>
          </a:stretch>
        </p:blipFill>
        <p:spPr>
          <a:xfrm>
            <a:off x="231754" y="1377632"/>
            <a:ext cx="5882948" cy="1800225"/>
          </a:xfrm>
          <a:prstGeom prst="rect">
            <a:avLst/>
          </a:prstGeom>
        </p:spPr>
      </p:pic>
      <p:pic>
        <p:nvPicPr>
          <p:cNvPr id="13" name="Imagen 12" descr="Imagen que contiene Histograma&#10;&#10;Descripción generada automáticamente">
            <a:extLst>
              <a:ext uri="{FF2B5EF4-FFF2-40B4-BE49-F238E27FC236}">
                <a16:creationId xmlns:a16="http://schemas.microsoft.com/office/drawing/2014/main" id="{4BD3B36D-1723-496E-9564-973F576B8A08}"/>
              </a:ext>
            </a:extLst>
          </p:cNvPr>
          <p:cNvPicPr/>
          <p:nvPr/>
        </p:nvPicPr>
        <p:blipFill>
          <a:blip r:embed="rId4"/>
          <a:stretch>
            <a:fillRect/>
          </a:stretch>
        </p:blipFill>
        <p:spPr>
          <a:xfrm>
            <a:off x="6144260" y="1515222"/>
            <a:ext cx="5636923" cy="3918169"/>
          </a:xfrm>
          <a:prstGeom prst="rect">
            <a:avLst/>
          </a:prstGeom>
        </p:spPr>
      </p:pic>
      <p:sp>
        <p:nvSpPr>
          <p:cNvPr id="15" name="CuadroTexto 14">
            <a:extLst>
              <a:ext uri="{FF2B5EF4-FFF2-40B4-BE49-F238E27FC236}">
                <a16:creationId xmlns:a16="http://schemas.microsoft.com/office/drawing/2014/main" id="{9E854156-C65A-4023-9BFC-22CC752E0E52}"/>
              </a:ext>
            </a:extLst>
          </p:cNvPr>
          <p:cNvSpPr txBox="1"/>
          <p:nvPr/>
        </p:nvSpPr>
        <p:spPr>
          <a:xfrm>
            <a:off x="6260392" y="5626585"/>
            <a:ext cx="6096000" cy="322845"/>
          </a:xfrm>
          <a:prstGeom prst="rect">
            <a:avLst/>
          </a:prstGeom>
          <a:noFill/>
        </p:spPr>
        <p:txBody>
          <a:bodyPr wrap="square">
            <a:spAutoFit/>
          </a:bodyPr>
          <a:lstStyle/>
          <a:p>
            <a:pPr algn="ctr">
              <a:lnSpc>
                <a:spcPct val="107000"/>
              </a:lnSpc>
              <a:spcAft>
                <a:spcPts val="1000"/>
              </a:spcAft>
            </a:pP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Chi-cuadrado de valor percibido vs intención de compra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79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rriba 6">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Marcador de contenido 2">
            <a:extLst>
              <a:ext uri="{FF2B5EF4-FFF2-40B4-BE49-F238E27FC236}">
                <a16:creationId xmlns:a16="http://schemas.microsoft.com/office/drawing/2014/main" id="{EBEE302E-B9B6-4D04-A6C7-CEC2F5EC062A}"/>
              </a:ext>
            </a:extLst>
          </p:cNvPr>
          <p:cNvSpPr>
            <a:spLocks noGrp="1"/>
          </p:cNvSpPr>
          <p:nvPr>
            <p:ph idx="1"/>
          </p:nvPr>
        </p:nvSpPr>
        <p:spPr>
          <a:xfrm>
            <a:off x="168499" y="175913"/>
            <a:ext cx="10515600" cy="532691"/>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HALLAZGOS </a:t>
            </a:r>
          </a:p>
        </p:txBody>
      </p:sp>
      <p:sp>
        <p:nvSpPr>
          <p:cNvPr id="9" name="Rectángulo 8">
            <a:extLst>
              <a:ext uri="{FF2B5EF4-FFF2-40B4-BE49-F238E27FC236}">
                <a16:creationId xmlns:a16="http://schemas.microsoft.com/office/drawing/2014/main" id="{5DCDFE73-46FC-411E-8811-4629DEC6573F}"/>
              </a:ext>
            </a:extLst>
          </p:cNvPr>
          <p:cNvSpPr/>
          <p:nvPr/>
        </p:nvSpPr>
        <p:spPr>
          <a:xfrm>
            <a:off x="168499" y="729365"/>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482FA65C-B481-4373-A7AD-183968B07330}"/>
              </a:ext>
            </a:extLst>
          </p:cNvPr>
          <p:cNvSpPr/>
          <p:nvPr/>
        </p:nvSpPr>
        <p:spPr>
          <a:xfrm>
            <a:off x="2585766" y="727632"/>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a:extLst>
              <a:ext uri="{FF2B5EF4-FFF2-40B4-BE49-F238E27FC236}">
                <a16:creationId xmlns:a16="http://schemas.microsoft.com/office/drawing/2014/main" id="{0A782AC6-C729-4B5E-9960-39D2D59DA985}"/>
              </a:ext>
            </a:extLst>
          </p:cNvPr>
          <p:cNvSpPr txBox="1"/>
          <p:nvPr/>
        </p:nvSpPr>
        <p:spPr>
          <a:xfrm>
            <a:off x="2262343" y="58975"/>
            <a:ext cx="9452580" cy="646331"/>
          </a:xfrm>
          <a:prstGeom prst="rect">
            <a:avLst/>
          </a:prstGeom>
          <a:noFill/>
        </p:spPr>
        <p:txBody>
          <a:bodyPr wrap="square">
            <a:spAutoFit/>
          </a:bodyPr>
          <a:lstStyle/>
          <a:p>
            <a:r>
              <a:rPr lang="es-MX" dirty="0">
                <a:latin typeface="Times New Roman" panose="02020603050405020304" pitchFamily="18" charset="0"/>
                <a:cs typeface="Times New Roman" panose="02020603050405020304" pitchFamily="18" charset="0"/>
              </a:rPr>
              <a:t>Análisis del panorama empresarial inmediato para el sector de vajillas desechables biodegradables en Ecuador y el Distrito Metropolitano de Quito. </a:t>
            </a:r>
            <a:endParaRPr lang="es-EC" dirty="0">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A3F50607-933E-48A1-A7F8-97330487DFF9}"/>
              </a:ext>
            </a:extLst>
          </p:cNvPr>
          <p:cNvPicPr>
            <a:picLocks noChangeAspect="1"/>
          </p:cNvPicPr>
          <p:nvPr/>
        </p:nvPicPr>
        <p:blipFill>
          <a:blip r:embed="rId3"/>
          <a:stretch>
            <a:fillRect/>
          </a:stretch>
        </p:blipFill>
        <p:spPr>
          <a:xfrm>
            <a:off x="5830958" y="3518509"/>
            <a:ext cx="5579164" cy="3194018"/>
          </a:xfrm>
          <a:prstGeom prst="rect">
            <a:avLst/>
          </a:prstGeom>
        </p:spPr>
      </p:pic>
      <p:pic>
        <p:nvPicPr>
          <p:cNvPr id="3" name="Imagen 2" descr="Tabla&#10;&#10;Descripción generada automáticamente">
            <a:extLst>
              <a:ext uri="{FF2B5EF4-FFF2-40B4-BE49-F238E27FC236}">
                <a16:creationId xmlns:a16="http://schemas.microsoft.com/office/drawing/2014/main" id="{398CDDCC-A63E-4C68-A51C-0CA09A7825A4}"/>
              </a:ext>
            </a:extLst>
          </p:cNvPr>
          <p:cNvPicPr>
            <a:picLocks noChangeAspect="1"/>
          </p:cNvPicPr>
          <p:nvPr/>
        </p:nvPicPr>
        <p:blipFill>
          <a:blip r:embed="rId4"/>
          <a:stretch>
            <a:fillRect/>
          </a:stretch>
        </p:blipFill>
        <p:spPr>
          <a:xfrm>
            <a:off x="78822" y="1566088"/>
            <a:ext cx="5617958" cy="3609919"/>
          </a:xfrm>
          <a:prstGeom prst="rect">
            <a:avLst/>
          </a:prstGeom>
        </p:spPr>
      </p:pic>
      <p:pic>
        <p:nvPicPr>
          <p:cNvPr id="6" name="Imagen 5" descr="Tabla&#10;&#10;Descripción generada automáticamente">
            <a:extLst>
              <a:ext uri="{FF2B5EF4-FFF2-40B4-BE49-F238E27FC236}">
                <a16:creationId xmlns:a16="http://schemas.microsoft.com/office/drawing/2014/main" id="{0CD78317-2CB5-4520-A7C0-41B4F0937961}"/>
              </a:ext>
            </a:extLst>
          </p:cNvPr>
          <p:cNvPicPr>
            <a:picLocks noChangeAspect="1"/>
          </p:cNvPicPr>
          <p:nvPr/>
        </p:nvPicPr>
        <p:blipFill>
          <a:blip r:embed="rId5"/>
          <a:stretch>
            <a:fillRect/>
          </a:stretch>
        </p:blipFill>
        <p:spPr>
          <a:xfrm>
            <a:off x="5936508" y="1065121"/>
            <a:ext cx="4985958" cy="2114882"/>
          </a:xfrm>
          <a:prstGeom prst="rect">
            <a:avLst/>
          </a:prstGeom>
        </p:spPr>
      </p:pic>
    </p:spTree>
    <p:extLst>
      <p:ext uri="{BB962C8B-B14F-4D97-AF65-F5344CB8AC3E}">
        <p14:creationId xmlns:p14="http://schemas.microsoft.com/office/powerpoint/2010/main" val="3743060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curvada hacia arriba 6">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Marcador de contenido 2">
            <a:extLst>
              <a:ext uri="{FF2B5EF4-FFF2-40B4-BE49-F238E27FC236}">
                <a16:creationId xmlns:a16="http://schemas.microsoft.com/office/drawing/2014/main" id="{C29671E7-530E-4608-BA6F-764070A12973}"/>
              </a:ext>
            </a:extLst>
          </p:cNvPr>
          <p:cNvSpPr>
            <a:spLocks noGrp="1"/>
          </p:cNvSpPr>
          <p:nvPr>
            <p:ph idx="1"/>
          </p:nvPr>
        </p:nvSpPr>
        <p:spPr>
          <a:xfrm>
            <a:off x="168498" y="203469"/>
            <a:ext cx="10515600" cy="904128"/>
          </a:xfrm>
        </p:spPr>
        <p:txBody>
          <a:bodyPr>
            <a:normAutofit/>
          </a:bodyPr>
          <a:lstStyle/>
          <a:p>
            <a:pPr marL="0" indent="0">
              <a:buNone/>
            </a:pPr>
            <a:r>
              <a:rPr lang="es-ES" sz="2400" b="1" dirty="0">
                <a:latin typeface="Times New Roman" panose="02020603050405020304" pitchFamily="18" charset="0"/>
                <a:cs typeface="Times New Roman" panose="02020603050405020304" pitchFamily="18" charset="0"/>
              </a:rPr>
              <a:t>HALLAZGOS </a:t>
            </a:r>
          </a:p>
        </p:txBody>
      </p:sp>
      <p:sp>
        <p:nvSpPr>
          <p:cNvPr id="9" name="Rectángulo 8">
            <a:extLst>
              <a:ext uri="{FF2B5EF4-FFF2-40B4-BE49-F238E27FC236}">
                <a16:creationId xmlns:a16="http://schemas.microsoft.com/office/drawing/2014/main" id="{9C36743A-6972-40CF-A727-E361E2046DC8}"/>
              </a:ext>
            </a:extLst>
          </p:cNvPr>
          <p:cNvSpPr/>
          <p:nvPr/>
        </p:nvSpPr>
        <p:spPr>
          <a:xfrm>
            <a:off x="152400" y="655533"/>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870135D3-F294-4AC6-A821-21CF3456BE4E}"/>
              </a:ext>
            </a:extLst>
          </p:cNvPr>
          <p:cNvSpPr/>
          <p:nvPr/>
        </p:nvSpPr>
        <p:spPr>
          <a:xfrm>
            <a:off x="2569667" y="655532"/>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a:extLst>
              <a:ext uri="{FF2B5EF4-FFF2-40B4-BE49-F238E27FC236}">
                <a16:creationId xmlns:a16="http://schemas.microsoft.com/office/drawing/2014/main" id="{1A14923A-6466-4E96-B4C2-0F1CE9419E9B}"/>
              </a:ext>
            </a:extLst>
          </p:cNvPr>
          <p:cNvSpPr txBox="1"/>
          <p:nvPr/>
        </p:nvSpPr>
        <p:spPr>
          <a:xfrm>
            <a:off x="645576" y="381949"/>
            <a:ext cx="6096000" cy="725648"/>
          </a:xfrm>
          <a:prstGeom prst="rect">
            <a:avLst/>
          </a:prstGeom>
          <a:noFill/>
        </p:spPr>
        <p:txBody>
          <a:bodyPr wrap="square">
            <a:spAutoFit/>
          </a:bodyPr>
          <a:lstStyle/>
          <a:p>
            <a:pPr>
              <a:lnSpc>
                <a:spcPct val="200000"/>
              </a:lnSpc>
              <a:spcAft>
                <a:spcPts val="800"/>
              </a:spcAft>
            </a:pPr>
            <a:r>
              <a:rPr lang="es-EC" sz="2400" b="1" dirty="0">
                <a:effectLst/>
                <a:latin typeface="Times New Roman" panose="02020603050405020304" pitchFamily="18" charset="0"/>
                <a:ea typeface="Calibri" panose="020F0502020204030204" pitchFamily="34" charset="0"/>
                <a:cs typeface="Times New Roman" panose="02020603050405020304" pitchFamily="18" charset="0"/>
              </a:rPr>
              <a:t>Panorama Quito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A592072C-9A3D-42FA-BCA6-25D2FD7CF973}"/>
              </a:ext>
            </a:extLst>
          </p:cNvPr>
          <p:cNvPicPr>
            <a:picLocks noChangeAspect="1"/>
          </p:cNvPicPr>
          <p:nvPr/>
        </p:nvPicPr>
        <p:blipFill rotWithShape="1">
          <a:blip r:embed="rId3"/>
          <a:srcRect t="5749"/>
          <a:stretch/>
        </p:blipFill>
        <p:spPr>
          <a:xfrm>
            <a:off x="5965135" y="3260154"/>
            <a:ext cx="5802795" cy="3112885"/>
          </a:xfrm>
          <a:prstGeom prst="rect">
            <a:avLst/>
          </a:prstGeom>
        </p:spPr>
      </p:pic>
      <p:sp>
        <p:nvSpPr>
          <p:cNvPr id="18" name="CuadroTexto 17">
            <a:extLst>
              <a:ext uri="{FF2B5EF4-FFF2-40B4-BE49-F238E27FC236}">
                <a16:creationId xmlns:a16="http://schemas.microsoft.com/office/drawing/2014/main" id="{97E6264E-7938-4CE1-9A78-A79873E32CF1}"/>
              </a:ext>
            </a:extLst>
          </p:cNvPr>
          <p:cNvSpPr txBox="1"/>
          <p:nvPr/>
        </p:nvSpPr>
        <p:spPr>
          <a:xfrm>
            <a:off x="5965135" y="6364600"/>
            <a:ext cx="6096000" cy="430887"/>
          </a:xfrm>
          <a:prstGeom prst="rect">
            <a:avLst/>
          </a:prstGeom>
          <a:noFill/>
        </p:spPr>
        <p:txBody>
          <a:bodyPr wrap="square">
            <a:spAutoFit/>
          </a:bodyPr>
          <a:lstStyle/>
          <a:p>
            <a:r>
              <a:rPr lang="es-EC" sz="1000" b="0" dirty="0">
                <a:solidFill>
                  <a:srgbClr val="000000"/>
                </a:solidFill>
                <a:effectLst/>
                <a:latin typeface="Times New Roman" panose="02020603050405020304" pitchFamily="18" charset="0"/>
                <a:ea typeface="Times New Roman" panose="02020603050405020304" pitchFamily="18" charset="0"/>
              </a:rPr>
              <a:t>Proyección de producción y ventas locales de biodegradables en Quito</a:t>
            </a:r>
            <a:endParaRPr lang="es-EC" sz="1000" b="1" dirty="0">
              <a:solidFill>
                <a:srgbClr val="000000"/>
              </a:solidFill>
              <a:effectLst/>
              <a:latin typeface="Courier New" panose="02070309020205020404" pitchFamily="49" charset="0"/>
              <a:ea typeface="Times New Roman" panose="02020603050405020304" pitchFamily="18" charset="0"/>
            </a:endParaRPr>
          </a:p>
          <a:p>
            <a:r>
              <a:rPr lang="es-EC" sz="1200" b="1" dirty="0">
                <a:solidFill>
                  <a:srgbClr val="000000"/>
                </a:solidFill>
                <a:effectLst/>
                <a:latin typeface="Courier New" panose="02070309020205020404" pitchFamily="49" charset="0"/>
                <a:ea typeface="Times New Roman" panose="02020603050405020304" pitchFamily="18" charset="0"/>
              </a:rPr>
              <a:t> </a:t>
            </a:r>
          </a:p>
        </p:txBody>
      </p:sp>
      <p:pic>
        <p:nvPicPr>
          <p:cNvPr id="3" name="Imagen 2">
            <a:extLst>
              <a:ext uri="{FF2B5EF4-FFF2-40B4-BE49-F238E27FC236}">
                <a16:creationId xmlns:a16="http://schemas.microsoft.com/office/drawing/2014/main" id="{3D2F0D4C-9FFC-4B97-A7D8-F86FD5C0A2C3}"/>
              </a:ext>
            </a:extLst>
          </p:cNvPr>
          <p:cNvPicPr>
            <a:picLocks noChangeAspect="1"/>
          </p:cNvPicPr>
          <p:nvPr/>
        </p:nvPicPr>
        <p:blipFill>
          <a:blip r:embed="rId4"/>
          <a:stretch>
            <a:fillRect/>
          </a:stretch>
        </p:blipFill>
        <p:spPr>
          <a:xfrm>
            <a:off x="174970" y="1531617"/>
            <a:ext cx="5790165" cy="3535333"/>
          </a:xfrm>
          <a:prstGeom prst="rect">
            <a:avLst/>
          </a:prstGeom>
        </p:spPr>
      </p:pic>
      <p:pic>
        <p:nvPicPr>
          <p:cNvPr id="5" name="Imagen 4" descr="Tabla&#10;&#10;Descripción generada automáticamente">
            <a:extLst>
              <a:ext uri="{FF2B5EF4-FFF2-40B4-BE49-F238E27FC236}">
                <a16:creationId xmlns:a16="http://schemas.microsoft.com/office/drawing/2014/main" id="{B22C9E25-295E-453F-97FE-BC4F3CB11113}"/>
              </a:ext>
            </a:extLst>
          </p:cNvPr>
          <p:cNvPicPr>
            <a:picLocks noChangeAspect="1"/>
          </p:cNvPicPr>
          <p:nvPr/>
        </p:nvPicPr>
        <p:blipFill>
          <a:blip r:embed="rId5"/>
          <a:stretch>
            <a:fillRect/>
          </a:stretch>
        </p:blipFill>
        <p:spPr>
          <a:xfrm>
            <a:off x="6096000" y="585312"/>
            <a:ext cx="4935026" cy="2535844"/>
          </a:xfrm>
          <a:prstGeom prst="rect">
            <a:avLst/>
          </a:prstGeom>
        </p:spPr>
      </p:pic>
    </p:spTree>
    <p:extLst>
      <p:ext uri="{BB962C8B-B14F-4D97-AF65-F5344CB8AC3E}">
        <p14:creationId xmlns:p14="http://schemas.microsoft.com/office/powerpoint/2010/main" val="417252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6836" y="257549"/>
            <a:ext cx="10515600" cy="683746"/>
          </a:xfrm>
        </p:spPr>
        <p:txBody>
          <a:bodyPr>
            <a:normAutofit fontScale="90000"/>
          </a:bodyPr>
          <a:lstStyle/>
          <a:p>
            <a:r>
              <a:rPr lang="es-ES" dirty="0">
                <a:latin typeface="Times New Roman" panose="02020603050405020304" pitchFamily="18" charset="0"/>
                <a:cs typeface="Times New Roman" panose="02020603050405020304" pitchFamily="18" charset="0"/>
              </a:rPr>
              <a:t>Capitulo V: Discusión </a:t>
            </a:r>
          </a:p>
        </p:txBody>
      </p:sp>
      <p:sp>
        <p:nvSpPr>
          <p:cNvPr id="5" name="Flecha curvada hacia arriba 4">
            <a:hlinkClick r:id="rId2" action="ppaction://hlinksldjump"/>
          </p:cNvPr>
          <p:cNvSpPr/>
          <p:nvPr/>
        </p:nvSpPr>
        <p:spPr>
          <a:xfrm>
            <a:off x="11544300" y="6359787"/>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06888024-09E6-4BD9-B8FE-59484E165892}"/>
              </a:ext>
            </a:extLst>
          </p:cNvPr>
          <p:cNvSpPr/>
          <p:nvPr/>
        </p:nvSpPr>
        <p:spPr>
          <a:xfrm>
            <a:off x="327524" y="918435"/>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26381475-3257-44C3-BDA3-2902ED601575}"/>
              </a:ext>
            </a:extLst>
          </p:cNvPr>
          <p:cNvSpPr/>
          <p:nvPr/>
        </p:nvSpPr>
        <p:spPr>
          <a:xfrm>
            <a:off x="2744792" y="918435"/>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6" name="Shape 557">
            <a:extLst>
              <a:ext uri="{FF2B5EF4-FFF2-40B4-BE49-F238E27FC236}">
                <a16:creationId xmlns:a16="http://schemas.microsoft.com/office/drawing/2014/main" id="{0BEEFF18-D696-4A52-8150-35AF05481FFD}"/>
              </a:ext>
            </a:extLst>
          </p:cNvPr>
          <p:cNvGrpSpPr/>
          <p:nvPr/>
        </p:nvGrpSpPr>
        <p:grpSpPr>
          <a:xfrm>
            <a:off x="374517" y="1451214"/>
            <a:ext cx="757872" cy="663916"/>
            <a:chOff x="4858109" y="2631368"/>
            <a:chExt cx="316442" cy="315000"/>
          </a:xfrm>
        </p:grpSpPr>
        <p:sp>
          <p:nvSpPr>
            <p:cNvPr id="9" name="Shape 558">
              <a:extLst>
                <a:ext uri="{FF2B5EF4-FFF2-40B4-BE49-F238E27FC236}">
                  <a16:creationId xmlns:a16="http://schemas.microsoft.com/office/drawing/2014/main" id="{B62F8CB8-7D6A-4F2D-9159-5F8B07A8BCBC}"/>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559">
              <a:extLst>
                <a:ext uri="{FF2B5EF4-FFF2-40B4-BE49-F238E27FC236}">
                  <a16:creationId xmlns:a16="http://schemas.microsoft.com/office/drawing/2014/main" id="{7225B257-83A6-4C7C-A4A3-00AAB3F3797F}"/>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grpSp>
        <p:nvGrpSpPr>
          <p:cNvPr id="11" name="Shape 557">
            <a:extLst>
              <a:ext uri="{FF2B5EF4-FFF2-40B4-BE49-F238E27FC236}">
                <a16:creationId xmlns:a16="http://schemas.microsoft.com/office/drawing/2014/main" id="{C3E9EF90-DADF-46A9-BE95-C9312F2B5381}"/>
              </a:ext>
            </a:extLst>
          </p:cNvPr>
          <p:cNvGrpSpPr/>
          <p:nvPr/>
        </p:nvGrpSpPr>
        <p:grpSpPr>
          <a:xfrm>
            <a:off x="382729" y="2781254"/>
            <a:ext cx="757872" cy="663916"/>
            <a:chOff x="4858109" y="2631368"/>
            <a:chExt cx="316442" cy="315000"/>
          </a:xfrm>
        </p:grpSpPr>
        <p:sp>
          <p:nvSpPr>
            <p:cNvPr id="12" name="Shape 558">
              <a:extLst>
                <a:ext uri="{FF2B5EF4-FFF2-40B4-BE49-F238E27FC236}">
                  <a16:creationId xmlns:a16="http://schemas.microsoft.com/office/drawing/2014/main" id="{9D8F6704-CDE1-44D9-A19B-BBFFECA45750}"/>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559">
              <a:extLst>
                <a:ext uri="{FF2B5EF4-FFF2-40B4-BE49-F238E27FC236}">
                  <a16:creationId xmlns:a16="http://schemas.microsoft.com/office/drawing/2014/main" id="{91F01113-528F-40DD-B554-680D33636B8A}"/>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grpSp>
        <p:nvGrpSpPr>
          <p:cNvPr id="14" name="Shape 557">
            <a:extLst>
              <a:ext uri="{FF2B5EF4-FFF2-40B4-BE49-F238E27FC236}">
                <a16:creationId xmlns:a16="http://schemas.microsoft.com/office/drawing/2014/main" id="{2CB14C2F-715D-4D1D-91D5-9AB20BBCEBB5}"/>
              </a:ext>
            </a:extLst>
          </p:cNvPr>
          <p:cNvGrpSpPr/>
          <p:nvPr/>
        </p:nvGrpSpPr>
        <p:grpSpPr>
          <a:xfrm>
            <a:off x="381002" y="4024903"/>
            <a:ext cx="757872" cy="663916"/>
            <a:chOff x="4858109" y="2631368"/>
            <a:chExt cx="316442" cy="315000"/>
          </a:xfrm>
        </p:grpSpPr>
        <p:sp>
          <p:nvSpPr>
            <p:cNvPr id="15" name="Shape 558">
              <a:extLst>
                <a:ext uri="{FF2B5EF4-FFF2-40B4-BE49-F238E27FC236}">
                  <a16:creationId xmlns:a16="http://schemas.microsoft.com/office/drawing/2014/main" id="{9149CCC8-4D97-4DC2-9DBB-9FEF80E5831B}"/>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559">
              <a:extLst>
                <a:ext uri="{FF2B5EF4-FFF2-40B4-BE49-F238E27FC236}">
                  <a16:creationId xmlns:a16="http://schemas.microsoft.com/office/drawing/2014/main" id="{4D8C3FA9-FF7D-4ED3-AAEF-9BCE35EF7F74}"/>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grpSp>
        <p:nvGrpSpPr>
          <p:cNvPr id="17" name="Shape 557">
            <a:extLst>
              <a:ext uri="{FF2B5EF4-FFF2-40B4-BE49-F238E27FC236}">
                <a16:creationId xmlns:a16="http://schemas.microsoft.com/office/drawing/2014/main" id="{15606720-9936-495D-BF88-4D8FC25380CA}"/>
              </a:ext>
            </a:extLst>
          </p:cNvPr>
          <p:cNvGrpSpPr/>
          <p:nvPr/>
        </p:nvGrpSpPr>
        <p:grpSpPr>
          <a:xfrm>
            <a:off x="374517" y="4956598"/>
            <a:ext cx="757872" cy="663916"/>
            <a:chOff x="4858109" y="2631368"/>
            <a:chExt cx="316442" cy="315000"/>
          </a:xfrm>
        </p:grpSpPr>
        <p:sp>
          <p:nvSpPr>
            <p:cNvPr id="18" name="Shape 558">
              <a:extLst>
                <a:ext uri="{FF2B5EF4-FFF2-40B4-BE49-F238E27FC236}">
                  <a16:creationId xmlns:a16="http://schemas.microsoft.com/office/drawing/2014/main" id="{6B1E0746-5117-475C-8E87-A4ECBBD58193}"/>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559">
              <a:extLst>
                <a:ext uri="{FF2B5EF4-FFF2-40B4-BE49-F238E27FC236}">
                  <a16:creationId xmlns:a16="http://schemas.microsoft.com/office/drawing/2014/main" id="{D90517A9-10F6-4B19-8EBB-0CCBFE9BB91C}"/>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sp>
        <p:nvSpPr>
          <p:cNvPr id="23" name="CuadroTexto 22">
            <a:extLst>
              <a:ext uri="{FF2B5EF4-FFF2-40B4-BE49-F238E27FC236}">
                <a16:creationId xmlns:a16="http://schemas.microsoft.com/office/drawing/2014/main" id="{46719930-6551-4D63-AC09-DC54B367F57B}"/>
              </a:ext>
            </a:extLst>
          </p:cNvPr>
          <p:cNvSpPr txBox="1"/>
          <p:nvPr/>
        </p:nvSpPr>
        <p:spPr>
          <a:xfrm>
            <a:off x="1179577" y="1482407"/>
            <a:ext cx="10655842" cy="646331"/>
          </a:xfrm>
          <a:prstGeom prst="rect">
            <a:avLst/>
          </a:prstGeom>
          <a:noFill/>
        </p:spPr>
        <p:txBody>
          <a:bodyPr wrap="square">
            <a:spAutoFit/>
          </a:bodyPr>
          <a:lstStyle/>
          <a:p>
            <a:pPr algn="just"/>
            <a:r>
              <a:rPr lang="es-MX" dirty="0" err="1">
                <a:latin typeface="Times New Roman" panose="02020603050405020304" pitchFamily="18" charset="0"/>
                <a:cs typeface="Times New Roman" panose="02020603050405020304" pitchFamily="18" charset="0"/>
              </a:rPr>
              <a:t>Woo</a:t>
            </a:r>
            <a:r>
              <a:rPr lang="es-MX" dirty="0">
                <a:latin typeface="Times New Roman" panose="02020603050405020304" pitchFamily="18" charset="0"/>
                <a:cs typeface="Times New Roman" panose="02020603050405020304" pitchFamily="18" charset="0"/>
              </a:rPr>
              <a:t> y Kim (2019) en su estudio afirmaron que dentro de las dimensiones del valor percibido: el valor funcional es uno de los que más modifican la actitud de compra.</a:t>
            </a:r>
            <a:endParaRPr lang="es-EC" dirty="0">
              <a:latin typeface="Times New Roman" panose="02020603050405020304" pitchFamily="18" charset="0"/>
              <a:cs typeface="Times New Roman" panose="02020603050405020304" pitchFamily="18" charset="0"/>
            </a:endParaRPr>
          </a:p>
        </p:txBody>
      </p:sp>
      <p:sp>
        <p:nvSpPr>
          <p:cNvPr id="25" name="CuadroTexto 24">
            <a:extLst>
              <a:ext uri="{FF2B5EF4-FFF2-40B4-BE49-F238E27FC236}">
                <a16:creationId xmlns:a16="http://schemas.microsoft.com/office/drawing/2014/main" id="{D644C397-0796-4F93-A361-FB8494B02098}"/>
              </a:ext>
            </a:extLst>
          </p:cNvPr>
          <p:cNvSpPr txBox="1"/>
          <p:nvPr/>
        </p:nvSpPr>
        <p:spPr>
          <a:xfrm>
            <a:off x="1179577" y="2530917"/>
            <a:ext cx="10842705" cy="1200329"/>
          </a:xfrm>
          <a:prstGeom prst="rect">
            <a:avLst/>
          </a:prstGeom>
          <a:noFill/>
        </p:spPr>
        <p:txBody>
          <a:bodyPr wrap="square">
            <a:spAutoFit/>
          </a:bodyPr>
          <a:lstStyle/>
          <a:p>
            <a:pPr algn="just"/>
            <a:r>
              <a:rPr lang="es-EC" dirty="0">
                <a:latin typeface="Times New Roman" panose="02020603050405020304" pitchFamily="18" charset="0"/>
                <a:ea typeface="Times New Roman" panose="02020603050405020304" pitchFamily="18" charset="0"/>
              </a:rPr>
              <a:t>E</a:t>
            </a:r>
            <a:r>
              <a:rPr lang="es-EC" sz="1800" dirty="0">
                <a:effectLst/>
                <a:latin typeface="Times New Roman" panose="02020603050405020304" pitchFamily="18" charset="0"/>
                <a:ea typeface="Times New Roman" panose="02020603050405020304" pitchFamily="18" charset="0"/>
              </a:rPr>
              <a:t>l precio dentro de la variable funcional es el de mayor relevancia, De </a:t>
            </a:r>
            <a:r>
              <a:rPr lang="es-EC" dirty="0" err="1">
                <a:latin typeface="Times New Roman" panose="02020603050405020304" pitchFamily="18" charset="0"/>
                <a:ea typeface="Times New Roman" panose="02020603050405020304" pitchFamily="18" charset="0"/>
              </a:rPr>
              <a:t>Fleith</a:t>
            </a:r>
            <a:r>
              <a:rPr lang="es-EC" sz="1800" dirty="0">
                <a:effectLst/>
                <a:latin typeface="Times New Roman" panose="02020603050405020304" pitchFamily="18" charset="0"/>
                <a:ea typeface="Times New Roman" panose="02020603050405020304" pitchFamily="18" charset="0"/>
              </a:rPr>
              <a:t> et al. (2016) afirmaron: a más valor percibido mayor disposición a pagar primas adicionales por productos ecológicos. Sustentado con los resultados encontrados en esta investigación donde los encuestados expresaron que estarían dispuestos en asumir precios mayores por ser un producto que está iniciando en el mercado. </a:t>
            </a:r>
            <a:endParaRPr lang="es-EC" dirty="0"/>
          </a:p>
        </p:txBody>
      </p:sp>
      <p:sp>
        <p:nvSpPr>
          <p:cNvPr id="27" name="CuadroTexto 26">
            <a:extLst>
              <a:ext uri="{FF2B5EF4-FFF2-40B4-BE49-F238E27FC236}">
                <a16:creationId xmlns:a16="http://schemas.microsoft.com/office/drawing/2014/main" id="{0E9F136D-3194-4E1C-9FCD-21F65F035A8C}"/>
              </a:ext>
            </a:extLst>
          </p:cNvPr>
          <p:cNvSpPr txBox="1"/>
          <p:nvPr/>
        </p:nvSpPr>
        <p:spPr>
          <a:xfrm>
            <a:off x="1094717" y="4048236"/>
            <a:ext cx="11012423" cy="923330"/>
          </a:xfrm>
          <a:prstGeom prst="rect">
            <a:avLst/>
          </a:prstGeom>
          <a:noFill/>
        </p:spPr>
        <p:txBody>
          <a:bodyPr wrap="square">
            <a:spAutoFit/>
          </a:bodyPr>
          <a:lstStyle/>
          <a:p>
            <a:pPr algn="just"/>
            <a:r>
              <a:rPr lang="es-EC" sz="1800" dirty="0">
                <a:effectLst/>
                <a:latin typeface="Times New Roman" panose="02020603050405020304" pitchFamily="18" charset="0"/>
                <a:ea typeface="Times New Roman" panose="02020603050405020304" pitchFamily="18" charset="0"/>
              </a:rPr>
              <a:t>El valor condicional sigue siendo fuerte impulso hacia un cambio de consumo ecológico, debido a que no toda la población considera dentro de sus prioridades el cuidado ambiental, pero al implementarse de uso mandatorio el cambio ira de a poco convirtiéndose en normal (Neto, 2019). </a:t>
            </a:r>
            <a:endParaRPr lang="es-EC" dirty="0"/>
          </a:p>
        </p:txBody>
      </p:sp>
      <p:sp>
        <p:nvSpPr>
          <p:cNvPr id="29" name="CuadroTexto 28">
            <a:extLst>
              <a:ext uri="{FF2B5EF4-FFF2-40B4-BE49-F238E27FC236}">
                <a16:creationId xmlns:a16="http://schemas.microsoft.com/office/drawing/2014/main" id="{8EDFDCDF-F5C3-4EFE-AF0D-7144C4E5E035}"/>
              </a:ext>
            </a:extLst>
          </p:cNvPr>
          <p:cNvSpPr txBox="1"/>
          <p:nvPr/>
        </p:nvSpPr>
        <p:spPr>
          <a:xfrm>
            <a:off x="1179576" y="5165014"/>
            <a:ext cx="10927563" cy="369332"/>
          </a:xfrm>
          <a:prstGeom prst="rect">
            <a:avLst/>
          </a:prstGeom>
          <a:noFill/>
        </p:spPr>
        <p:txBody>
          <a:bodyPr wrap="square">
            <a:spAutoFit/>
          </a:bodyPr>
          <a:lstStyle/>
          <a:p>
            <a:r>
              <a:rPr lang="es-EC" sz="1800" dirty="0">
                <a:effectLst/>
                <a:latin typeface="Times New Roman" panose="02020603050405020304" pitchFamily="18" charset="0"/>
                <a:ea typeface="Times New Roman" panose="02020603050405020304" pitchFamily="18" charset="0"/>
              </a:rPr>
              <a:t>En la dimensión valor social los encuestados indicaron que se ven persuadidos por grupos de influencia.</a:t>
            </a:r>
            <a:endParaRPr lang="es-EC" dirty="0"/>
          </a:p>
        </p:txBody>
      </p:sp>
      <p:grpSp>
        <p:nvGrpSpPr>
          <p:cNvPr id="30" name="Shape 557">
            <a:extLst>
              <a:ext uri="{FF2B5EF4-FFF2-40B4-BE49-F238E27FC236}">
                <a16:creationId xmlns:a16="http://schemas.microsoft.com/office/drawing/2014/main" id="{16591473-3466-49EB-8F79-A73EB54B2DFA}"/>
              </a:ext>
            </a:extLst>
          </p:cNvPr>
          <p:cNvGrpSpPr/>
          <p:nvPr/>
        </p:nvGrpSpPr>
        <p:grpSpPr>
          <a:xfrm>
            <a:off x="382729" y="5934389"/>
            <a:ext cx="757872" cy="663916"/>
            <a:chOff x="4858109" y="2631368"/>
            <a:chExt cx="316442" cy="315000"/>
          </a:xfrm>
        </p:grpSpPr>
        <p:sp>
          <p:nvSpPr>
            <p:cNvPr id="31" name="Shape 558">
              <a:extLst>
                <a:ext uri="{FF2B5EF4-FFF2-40B4-BE49-F238E27FC236}">
                  <a16:creationId xmlns:a16="http://schemas.microsoft.com/office/drawing/2014/main" id="{EE9E40CF-C1C8-4858-9262-EB171601C2AD}"/>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559">
              <a:extLst>
                <a:ext uri="{FF2B5EF4-FFF2-40B4-BE49-F238E27FC236}">
                  <a16:creationId xmlns:a16="http://schemas.microsoft.com/office/drawing/2014/main" id="{85BF7A36-5A64-4425-A9B1-6515AB396B45}"/>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sp>
        <p:nvSpPr>
          <p:cNvPr id="34" name="CuadroTexto 33">
            <a:extLst>
              <a:ext uri="{FF2B5EF4-FFF2-40B4-BE49-F238E27FC236}">
                <a16:creationId xmlns:a16="http://schemas.microsoft.com/office/drawing/2014/main" id="{02CF1716-173C-4A1D-B9B5-313060A51456}"/>
              </a:ext>
            </a:extLst>
          </p:cNvPr>
          <p:cNvSpPr txBox="1"/>
          <p:nvPr/>
        </p:nvSpPr>
        <p:spPr>
          <a:xfrm>
            <a:off x="1139821" y="5727794"/>
            <a:ext cx="10842706" cy="923330"/>
          </a:xfrm>
          <a:prstGeom prst="rect">
            <a:avLst/>
          </a:prstGeom>
          <a:noFill/>
        </p:spPr>
        <p:txBody>
          <a:bodyPr wrap="square">
            <a:spAutoFit/>
          </a:bodyPr>
          <a:lstStyle/>
          <a:p>
            <a:r>
              <a:rPr lang="es-EC" dirty="0">
                <a:latin typeface="Times New Roman" panose="02020603050405020304" pitchFamily="18" charset="0"/>
                <a:ea typeface="Calibri" panose="020F0502020204030204" pitchFamily="34" charset="0"/>
              </a:rPr>
              <a:t>L</a:t>
            </a:r>
            <a:r>
              <a:rPr lang="es-EC" sz="1800" dirty="0">
                <a:effectLst/>
                <a:latin typeface="Times New Roman" panose="02020603050405020304" pitchFamily="18" charset="0"/>
                <a:ea typeface="Calibri" panose="020F0502020204030204" pitchFamily="34" charset="0"/>
              </a:rPr>
              <a:t>a dimensión del valor ambiental es la que considera personas con verdadera con conciencia ambiental; buscan si los productos realmente son biodegradables; ocasionan menos contaminación o conocen los procedimientos de degradación, siendo estas las reales razones que modifican su intención de compra.</a:t>
            </a:r>
            <a:endParaRPr lang="es-EC" dirty="0"/>
          </a:p>
        </p:txBody>
      </p:sp>
    </p:spTree>
    <p:extLst>
      <p:ext uri="{BB962C8B-B14F-4D97-AF65-F5344CB8AC3E}">
        <p14:creationId xmlns:p14="http://schemas.microsoft.com/office/powerpoint/2010/main" val="2313252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678" y="214622"/>
            <a:ext cx="10515600" cy="818216"/>
          </a:xfrm>
        </p:spPr>
        <p:txBody>
          <a:bodyPr/>
          <a:lstStyle/>
          <a:p>
            <a:r>
              <a:rPr lang="es-ES" dirty="0">
                <a:latin typeface="Times New Roman" panose="02020603050405020304" pitchFamily="18" charset="0"/>
                <a:cs typeface="Times New Roman" panose="02020603050405020304" pitchFamily="18" charset="0"/>
              </a:rPr>
              <a:t>Conclusiones </a:t>
            </a:r>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C9C742AC-B095-478B-9DA0-13F04AC4BD29}"/>
              </a:ext>
            </a:extLst>
          </p:cNvPr>
          <p:cNvSpPr/>
          <p:nvPr/>
        </p:nvSpPr>
        <p:spPr>
          <a:xfrm>
            <a:off x="155246" y="1032838"/>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B1064257-15A9-4E14-AE40-A1CFDB2ED412}"/>
              </a:ext>
            </a:extLst>
          </p:cNvPr>
          <p:cNvSpPr/>
          <p:nvPr/>
        </p:nvSpPr>
        <p:spPr>
          <a:xfrm>
            <a:off x="2572514" y="1032838"/>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Diagrama 9">
            <a:extLst>
              <a:ext uri="{FF2B5EF4-FFF2-40B4-BE49-F238E27FC236}">
                <a16:creationId xmlns:a16="http://schemas.microsoft.com/office/drawing/2014/main" id="{1188CEBB-857D-48E5-B1DF-3B5DC613C229}"/>
              </a:ext>
            </a:extLst>
          </p:cNvPr>
          <p:cNvGraphicFramePr/>
          <p:nvPr>
            <p:extLst>
              <p:ext uri="{D42A27DB-BD31-4B8C-83A1-F6EECF244321}">
                <p14:modId xmlns:p14="http://schemas.microsoft.com/office/powerpoint/2010/main" val="2634024930"/>
              </p:ext>
            </p:extLst>
          </p:nvPr>
        </p:nvGraphicFramePr>
        <p:xfrm>
          <a:off x="-381002" y="1031307"/>
          <a:ext cx="13222357" cy="510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106A3621-2D00-4C76-BCF1-0C128662130A}"/>
              </a:ext>
            </a:extLst>
          </p:cNvPr>
          <p:cNvSpPr txBox="1"/>
          <p:nvPr/>
        </p:nvSpPr>
        <p:spPr>
          <a:xfrm>
            <a:off x="760795" y="1031307"/>
            <a:ext cx="11022496" cy="923330"/>
          </a:xfrm>
          <a:prstGeom prst="rect">
            <a:avLst/>
          </a:prstGeom>
          <a:noFill/>
        </p:spPr>
        <p:txBody>
          <a:bodyPr wrap="square">
            <a:spAutoFit/>
          </a:bodyPr>
          <a:lstStyle/>
          <a:p>
            <a:pPr algn="just"/>
            <a:r>
              <a:rPr lang="es-EC" sz="1800" dirty="0">
                <a:effectLst/>
                <a:latin typeface="Times New Roman" panose="02020603050405020304" pitchFamily="18" charset="0"/>
                <a:ea typeface="Arial" panose="020B0604020202020204" pitchFamily="34" charset="0"/>
              </a:rPr>
              <a:t>En el presente estudio se comprobó que cada una de las dimensiones del </a:t>
            </a:r>
            <a:r>
              <a:rPr lang="es-EC" sz="1800" dirty="0">
                <a:effectLst/>
                <a:latin typeface="Times New Roman" panose="02020603050405020304" pitchFamily="18" charset="0"/>
                <a:ea typeface="Times New Roman" panose="02020603050405020304" pitchFamily="18" charset="0"/>
              </a:rPr>
              <a:t>valor percibido incide de manera positiva en la decisión de compra de vajillas desechables biodegradables en las cadenas de supermercados del Distrito Metropolitano de Quito</a:t>
            </a:r>
            <a:endParaRPr lang="es-EC" dirty="0"/>
          </a:p>
        </p:txBody>
      </p:sp>
    </p:spTree>
    <p:extLst>
      <p:ext uri="{BB962C8B-B14F-4D97-AF65-F5344CB8AC3E}">
        <p14:creationId xmlns:p14="http://schemas.microsoft.com/office/powerpoint/2010/main" val="3218864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678" y="214622"/>
            <a:ext cx="10515600" cy="818216"/>
          </a:xfrm>
        </p:spPr>
        <p:txBody>
          <a:bodyPr/>
          <a:lstStyle/>
          <a:p>
            <a:r>
              <a:rPr lang="es-ES" dirty="0">
                <a:latin typeface="Times New Roman" panose="02020603050405020304" pitchFamily="18" charset="0"/>
                <a:cs typeface="Times New Roman" panose="02020603050405020304" pitchFamily="18" charset="0"/>
              </a:rPr>
              <a:t>Conclusiones </a:t>
            </a:r>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C9C742AC-B095-478B-9DA0-13F04AC4BD29}"/>
              </a:ext>
            </a:extLst>
          </p:cNvPr>
          <p:cNvSpPr/>
          <p:nvPr/>
        </p:nvSpPr>
        <p:spPr>
          <a:xfrm>
            <a:off x="155246" y="1032838"/>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B1064257-15A9-4E14-AE40-A1CFDB2ED412}"/>
              </a:ext>
            </a:extLst>
          </p:cNvPr>
          <p:cNvSpPr/>
          <p:nvPr/>
        </p:nvSpPr>
        <p:spPr>
          <a:xfrm>
            <a:off x="2572514" y="1032838"/>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Diagrama 9">
            <a:extLst>
              <a:ext uri="{FF2B5EF4-FFF2-40B4-BE49-F238E27FC236}">
                <a16:creationId xmlns:a16="http://schemas.microsoft.com/office/drawing/2014/main" id="{1188CEBB-857D-48E5-B1DF-3B5DC613C229}"/>
              </a:ext>
            </a:extLst>
          </p:cNvPr>
          <p:cNvGraphicFramePr/>
          <p:nvPr>
            <p:extLst>
              <p:ext uri="{D42A27DB-BD31-4B8C-83A1-F6EECF244321}">
                <p14:modId xmlns:p14="http://schemas.microsoft.com/office/powerpoint/2010/main" val="3581173518"/>
              </p:ext>
            </p:extLst>
          </p:nvPr>
        </p:nvGraphicFramePr>
        <p:xfrm>
          <a:off x="-395082" y="-1510747"/>
          <a:ext cx="12717120" cy="7215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43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259" y="120426"/>
            <a:ext cx="10515600" cy="893659"/>
          </a:xfrm>
        </p:spPr>
        <p:txBody>
          <a:bodyPr>
            <a:noAutofit/>
          </a:bodyPr>
          <a:lstStyle/>
          <a:p>
            <a:r>
              <a:rPr lang="es-ES" dirty="0">
                <a:latin typeface="Times New Roman" panose="02020603050405020304" pitchFamily="18" charset="0"/>
                <a:cs typeface="Times New Roman" panose="02020603050405020304" pitchFamily="18" charset="0"/>
              </a:rPr>
              <a:t>Recomendaciones</a:t>
            </a:r>
            <a:r>
              <a:rPr lang="es-ES" dirty="0">
                <a:solidFill>
                  <a:srgbClr val="7030A0"/>
                </a:solidFill>
                <a:latin typeface="Times New Roman" panose="02020603050405020304" pitchFamily="18" charset="0"/>
                <a:cs typeface="Times New Roman" panose="02020603050405020304" pitchFamily="18" charset="0"/>
              </a:rPr>
              <a:t> </a:t>
            </a:r>
            <a:r>
              <a:rPr lang="es-ES" sz="6600" dirty="0">
                <a:solidFill>
                  <a:srgbClr val="7030A0"/>
                </a:solidFill>
              </a:rPr>
              <a:t> </a:t>
            </a:r>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7" name="Rectángulo 6">
            <a:extLst>
              <a:ext uri="{FF2B5EF4-FFF2-40B4-BE49-F238E27FC236}">
                <a16:creationId xmlns:a16="http://schemas.microsoft.com/office/drawing/2014/main" id="{3688B815-2672-4E35-B435-F17FF7C4AEA6}"/>
              </a:ext>
            </a:extLst>
          </p:cNvPr>
          <p:cNvSpPr/>
          <p:nvPr/>
        </p:nvSpPr>
        <p:spPr>
          <a:xfrm>
            <a:off x="168498" y="966577"/>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A4D263F9-467D-4789-B144-9DF655557FAA}"/>
              </a:ext>
            </a:extLst>
          </p:cNvPr>
          <p:cNvSpPr/>
          <p:nvPr/>
        </p:nvSpPr>
        <p:spPr>
          <a:xfrm>
            <a:off x="2585766" y="966577"/>
            <a:ext cx="3245192"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a:extLst>
              <a:ext uri="{FF2B5EF4-FFF2-40B4-BE49-F238E27FC236}">
                <a16:creationId xmlns:a16="http://schemas.microsoft.com/office/drawing/2014/main" id="{A1822967-83BB-45F1-8153-2F555A461A19}"/>
              </a:ext>
            </a:extLst>
          </p:cNvPr>
          <p:cNvSpPr txBox="1"/>
          <p:nvPr/>
        </p:nvSpPr>
        <p:spPr>
          <a:xfrm>
            <a:off x="1377131" y="1396782"/>
            <a:ext cx="8852452" cy="923330"/>
          </a:xfrm>
          <a:prstGeom prst="rect">
            <a:avLst/>
          </a:prstGeom>
          <a:noFill/>
        </p:spPr>
        <p:txBody>
          <a:bodyPr wrap="square">
            <a:spAutoFit/>
          </a:bodyPr>
          <a:lstStyle/>
          <a:p>
            <a:pPr algn="just"/>
            <a:r>
              <a:rPr lang="es-EC" sz="1800" dirty="0">
                <a:effectLst/>
                <a:latin typeface="Times New Roman" panose="02020603050405020304" pitchFamily="18" charset="0"/>
                <a:ea typeface="Arial" panose="020B0604020202020204" pitchFamily="34" charset="0"/>
              </a:rPr>
              <a:t>Se recomienda tomar en cuenta cada una de las dimensiones del valor percibido de los consumidores y que inciden de manera directa en la decisión de compra para generar estrategias adecuadas en la comercialización de vajillas desechables biodegradables.</a:t>
            </a:r>
            <a:endParaRPr lang="es-EC" dirty="0"/>
          </a:p>
        </p:txBody>
      </p:sp>
      <p:sp>
        <p:nvSpPr>
          <p:cNvPr id="20" name="CuadroTexto 19">
            <a:extLst>
              <a:ext uri="{FF2B5EF4-FFF2-40B4-BE49-F238E27FC236}">
                <a16:creationId xmlns:a16="http://schemas.microsoft.com/office/drawing/2014/main" id="{0C878CE4-01CE-4D04-9326-9AFA2D11A360}"/>
              </a:ext>
            </a:extLst>
          </p:cNvPr>
          <p:cNvSpPr txBox="1"/>
          <p:nvPr/>
        </p:nvSpPr>
        <p:spPr>
          <a:xfrm>
            <a:off x="1377131" y="2505670"/>
            <a:ext cx="8852452" cy="923330"/>
          </a:xfrm>
          <a:prstGeom prst="rect">
            <a:avLst/>
          </a:prstGeom>
          <a:noFill/>
        </p:spPr>
        <p:txBody>
          <a:bodyPr wrap="square">
            <a:spAutoFit/>
          </a:bodyPr>
          <a:lstStyle/>
          <a:p>
            <a:pPr algn="just"/>
            <a:r>
              <a:rPr lang="es-EC" sz="1800" dirty="0">
                <a:effectLst/>
                <a:latin typeface="Times New Roman" panose="02020603050405020304" pitchFamily="18" charset="0"/>
                <a:ea typeface="Arial" panose="020B0604020202020204" pitchFamily="34" charset="0"/>
              </a:rPr>
              <a:t>Se recomienda enfocar esfuerzos en identificar cuáles son dimensiones del valor percibido que mayormente inciden en que una toma de decisiones de compra favorable para las comercializadoras. </a:t>
            </a:r>
            <a:endParaRPr lang="es-EC" dirty="0"/>
          </a:p>
        </p:txBody>
      </p:sp>
      <p:sp>
        <p:nvSpPr>
          <p:cNvPr id="24" name="CuadroTexto 23">
            <a:extLst>
              <a:ext uri="{FF2B5EF4-FFF2-40B4-BE49-F238E27FC236}">
                <a16:creationId xmlns:a16="http://schemas.microsoft.com/office/drawing/2014/main" id="{4DB50C23-61F3-420C-BF45-C94F97DA805A}"/>
              </a:ext>
            </a:extLst>
          </p:cNvPr>
          <p:cNvSpPr txBox="1"/>
          <p:nvPr/>
        </p:nvSpPr>
        <p:spPr>
          <a:xfrm>
            <a:off x="1377131" y="3614558"/>
            <a:ext cx="8852452" cy="923330"/>
          </a:xfrm>
          <a:prstGeom prst="rect">
            <a:avLst/>
          </a:prstGeom>
          <a:noFill/>
        </p:spPr>
        <p:txBody>
          <a:bodyPr wrap="square">
            <a:spAutoFit/>
          </a:bodyPr>
          <a:lstStyle/>
          <a:p>
            <a:pPr algn="just"/>
            <a:r>
              <a:rPr lang="es-MX" dirty="0">
                <a:latin typeface="Times New Roman" panose="02020603050405020304" pitchFamily="18" charset="0"/>
                <a:cs typeface="Times New Roman" panose="02020603050405020304" pitchFamily="18" charset="0"/>
              </a:rPr>
              <a:t>Se recomienda permitir el ingreso de mayor variedad de fabricantes de estos desechables biodegradables al mercado comercial y así se permita el consumidor tener una visión amplia y conozca mayor oferta de los mismos.</a:t>
            </a:r>
            <a:endParaRPr lang="es-EC" dirty="0">
              <a:latin typeface="Times New Roman" panose="02020603050405020304" pitchFamily="18" charset="0"/>
              <a:cs typeface="Times New Roman" panose="02020603050405020304" pitchFamily="18" charset="0"/>
            </a:endParaRPr>
          </a:p>
        </p:txBody>
      </p:sp>
      <p:sp>
        <p:nvSpPr>
          <p:cNvPr id="26" name="CuadroTexto 25">
            <a:extLst>
              <a:ext uri="{FF2B5EF4-FFF2-40B4-BE49-F238E27FC236}">
                <a16:creationId xmlns:a16="http://schemas.microsoft.com/office/drawing/2014/main" id="{E358A5EE-6411-4836-A9C9-503792F7201E}"/>
              </a:ext>
            </a:extLst>
          </p:cNvPr>
          <p:cNvSpPr txBox="1"/>
          <p:nvPr/>
        </p:nvSpPr>
        <p:spPr>
          <a:xfrm>
            <a:off x="1377131" y="4814887"/>
            <a:ext cx="8852452" cy="923330"/>
          </a:xfrm>
          <a:prstGeom prst="rect">
            <a:avLst/>
          </a:prstGeom>
          <a:noFill/>
        </p:spPr>
        <p:txBody>
          <a:bodyPr wrap="square">
            <a:spAutoFit/>
          </a:bodyPr>
          <a:lstStyle/>
          <a:p>
            <a:pPr algn="just"/>
            <a:r>
              <a:rPr lang="es-EC" dirty="0">
                <a:effectLst/>
                <a:latin typeface="Times New Roman" panose="02020603050405020304" pitchFamily="18" charset="0"/>
                <a:ea typeface="Arial" panose="020B0604020202020204" pitchFamily="34" charset="0"/>
              </a:rPr>
              <a:t>Se recomienda informar más a los consumidores sobre los beneficios del uso de vajillas desechables biodegradables y que estas cuentan con las mismas funcionalidades que las tradiciones incluso por su tipo elaboración son orgánicos lo que no es perjudicial para la salud.</a:t>
            </a:r>
            <a:endParaRPr lang="es-EC" sz="2800" dirty="0"/>
          </a:p>
        </p:txBody>
      </p:sp>
      <p:grpSp>
        <p:nvGrpSpPr>
          <p:cNvPr id="27" name="Shape 557">
            <a:extLst>
              <a:ext uri="{FF2B5EF4-FFF2-40B4-BE49-F238E27FC236}">
                <a16:creationId xmlns:a16="http://schemas.microsoft.com/office/drawing/2014/main" id="{A13E2E0B-FB8B-4CC4-BEF1-A50A0ED84663}"/>
              </a:ext>
            </a:extLst>
          </p:cNvPr>
          <p:cNvGrpSpPr/>
          <p:nvPr/>
        </p:nvGrpSpPr>
        <p:grpSpPr>
          <a:xfrm>
            <a:off x="619259" y="1526489"/>
            <a:ext cx="757872" cy="663916"/>
            <a:chOff x="4858109" y="2631368"/>
            <a:chExt cx="316442" cy="315000"/>
          </a:xfrm>
        </p:grpSpPr>
        <p:sp>
          <p:nvSpPr>
            <p:cNvPr id="28" name="Shape 558">
              <a:extLst>
                <a:ext uri="{FF2B5EF4-FFF2-40B4-BE49-F238E27FC236}">
                  <a16:creationId xmlns:a16="http://schemas.microsoft.com/office/drawing/2014/main" id="{6B9821F4-9540-4523-8E2B-A8E94D37718D}"/>
                </a:ext>
              </a:extLst>
            </p:cNvPr>
            <p:cNvSpPr/>
            <p:nvPr/>
          </p:nvSpPr>
          <p:spPr>
            <a:xfrm>
              <a:off x="4859551" y="2631368"/>
              <a:ext cx="315000" cy="315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559">
              <a:extLst>
                <a:ext uri="{FF2B5EF4-FFF2-40B4-BE49-F238E27FC236}">
                  <a16:creationId xmlns:a16="http://schemas.microsoft.com/office/drawing/2014/main" id="{0FFAE8C7-7701-4256-8532-390F19FFE8C5}"/>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sp>
        <p:nvSpPr>
          <p:cNvPr id="31" name="Shape 558">
            <a:extLst>
              <a:ext uri="{FF2B5EF4-FFF2-40B4-BE49-F238E27FC236}">
                <a16:creationId xmlns:a16="http://schemas.microsoft.com/office/drawing/2014/main" id="{72108A96-E322-49A7-97CF-D2B5C0DE56F4}"/>
              </a:ext>
            </a:extLst>
          </p:cNvPr>
          <p:cNvSpPr/>
          <p:nvPr/>
        </p:nvSpPr>
        <p:spPr>
          <a:xfrm>
            <a:off x="619259" y="2507515"/>
            <a:ext cx="754418" cy="663916"/>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559">
            <a:extLst>
              <a:ext uri="{FF2B5EF4-FFF2-40B4-BE49-F238E27FC236}">
                <a16:creationId xmlns:a16="http://schemas.microsoft.com/office/drawing/2014/main" id="{D92822A5-890B-4ACA-BB04-B2DE0CAE5875}"/>
              </a:ext>
            </a:extLst>
          </p:cNvPr>
          <p:cNvSpPr/>
          <p:nvPr/>
        </p:nvSpPr>
        <p:spPr>
          <a:xfrm>
            <a:off x="615805" y="2735000"/>
            <a:ext cx="572640" cy="208659"/>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sp>
        <p:nvSpPr>
          <p:cNvPr id="33" name="Shape 558">
            <a:extLst>
              <a:ext uri="{FF2B5EF4-FFF2-40B4-BE49-F238E27FC236}">
                <a16:creationId xmlns:a16="http://schemas.microsoft.com/office/drawing/2014/main" id="{C68E0315-E289-4446-8F32-E9D3020DDD6E}"/>
              </a:ext>
            </a:extLst>
          </p:cNvPr>
          <p:cNvSpPr/>
          <p:nvPr/>
        </p:nvSpPr>
        <p:spPr>
          <a:xfrm>
            <a:off x="615805" y="3716026"/>
            <a:ext cx="754418" cy="663916"/>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559">
            <a:extLst>
              <a:ext uri="{FF2B5EF4-FFF2-40B4-BE49-F238E27FC236}">
                <a16:creationId xmlns:a16="http://schemas.microsoft.com/office/drawing/2014/main" id="{755517B8-7679-4AA4-94FE-3EBE7861B6AC}"/>
              </a:ext>
            </a:extLst>
          </p:cNvPr>
          <p:cNvSpPr/>
          <p:nvPr/>
        </p:nvSpPr>
        <p:spPr>
          <a:xfrm>
            <a:off x="612351" y="3943511"/>
            <a:ext cx="572640" cy="208659"/>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sp>
        <p:nvSpPr>
          <p:cNvPr id="35" name="Shape 558">
            <a:extLst>
              <a:ext uri="{FF2B5EF4-FFF2-40B4-BE49-F238E27FC236}">
                <a16:creationId xmlns:a16="http://schemas.microsoft.com/office/drawing/2014/main" id="{DCEAB526-922B-4EEB-B230-85A21B7C4950}"/>
              </a:ext>
            </a:extLst>
          </p:cNvPr>
          <p:cNvSpPr/>
          <p:nvPr/>
        </p:nvSpPr>
        <p:spPr>
          <a:xfrm>
            <a:off x="615805" y="4892059"/>
            <a:ext cx="754418" cy="663916"/>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559">
            <a:extLst>
              <a:ext uri="{FF2B5EF4-FFF2-40B4-BE49-F238E27FC236}">
                <a16:creationId xmlns:a16="http://schemas.microsoft.com/office/drawing/2014/main" id="{66C05735-40EA-4877-BADB-17496C02846C}"/>
              </a:ext>
            </a:extLst>
          </p:cNvPr>
          <p:cNvSpPr/>
          <p:nvPr/>
        </p:nvSpPr>
        <p:spPr>
          <a:xfrm>
            <a:off x="612351" y="5119544"/>
            <a:ext cx="572640" cy="208659"/>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spTree>
    <p:extLst>
      <p:ext uri="{BB962C8B-B14F-4D97-AF65-F5344CB8AC3E}">
        <p14:creationId xmlns:p14="http://schemas.microsoft.com/office/powerpoint/2010/main" val="341544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0691" y="187345"/>
            <a:ext cx="10515600" cy="1325563"/>
          </a:xfrm>
        </p:spPr>
        <p:txBody>
          <a:bodyPr>
            <a:normAutofit/>
          </a:bodyPr>
          <a:lstStyle/>
          <a:p>
            <a:r>
              <a:rPr lang="es-EC" sz="4000" dirty="0">
                <a:latin typeface="Times New Roman" panose="02020603050405020304" pitchFamily="18" charset="0"/>
                <a:cs typeface="Times New Roman" panose="02020603050405020304" pitchFamily="18" charset="0"/>
              </a:rPr>
              <a:t>Objetivos</a:t>
            </a:r>
          </a:p>
        </p:txBody>
      </p:sp>
      <p:graphicFrame>
        <p:nvGraphicFramePr>
          <p:cNvPr id="4" name="Diagrama 3"/>
          <p:cNvGraphicFramePr/>
          <p:nvPr>
            <p:extLst>
              <p:ext uri="{D42A27DB-BD31-4B8C-83A1-F6EECF244321}">
                <p14:modId xmlns:p14="http://schemas.microsoft.com/office/powerpoint/2010/main" val="2581361855"/>
              </p:ext>
            </p:extLst>
          </p:nvPr>
        </p:nvGraphicFramePr>
        <p:xfrm>
          <a:off x="3816496" y="1093890"/>
          <a:ext cx="7542726" cy="5120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054928552"/>
              </p:ext>
            </p:extLst>
          </p:nvPr>
        </p:nvGraphicFramePr>
        <p:xfrm>
          <a:off x="418626" y="1417983"/>
          <a:ext cx="4656956" cy="49550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curvada hacia arriba 5">
            <a:hlinkClick r:id="rId1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dirty="0">
              <a:solidFill>
                <a:schemeClr val="tx1"/>
              </a:solidFill>
            </a:endParaRPr>
          </a:p>
        </p:txBody>
      </p:sp>
      <p:sp>
        <p:nvSpPr>
          <p:cNvPr id="7" name="Rectángulo 6">
            <a:extLst>
              <a:ext uri="{FF2B5EF4-FFF2-40B4-BE49-F238E27FC236}">
                <a16:creationId xmlns:a16="http://schemas.microsoft.com/office/drawing/2014/main" id="{E43CD6E5-9CF6-4B86-83C3-0B25EC564F62}"/>
              </a:ext>
            </a:extLst>
          </p:cNvPr>
          <p:cNvSpPr/>
          <p:nvPr/>
        </p:nvSpPr>
        <p:spPr>
          <a:xfrm>
            <a:off x="0" y="0"/>
            <a:ext cx="303143" cy="6858000"/>
          </a:xfrm>
          <a:prstGeom prst="rect">
            <a:avLst/>
          </a:prstGeom>
          <a:blipFill>
            <a:blip r:embed="rId1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249326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6"/>
            <a:ext cx="10515600" cy="818216"/>
          </a:xfrm>
        </p:spPr>
        <p:txBody>
          <a:bodyPr/>
          <a:lstStyle/>
          <a:p>
            <a:r>
              <a:rPr lang="es-ES" dirty="0">
                <a:latin typeface="Times New Roman" panose="02020603050405020304" pitchFamily="18" charset="0"/>
                <a:cs typeface="Times New Roman" panose="02020603050405020304" pitchFamily="18" charset="0"/>
              </a:rPr>
              <a:t>Futuras líneas de investigación </a:t>
            </a:r>
          </a:p>
        </p:txBody>
      </p:sp>
      <p:sp>
        <p:nvSpPr>
          <p:cNvPr id="6" name="Flecha curvada hacia arriba 5">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8" name="Shape 548">
            <a:extLst>
              <a:ext uri="{FF2B5EF4-FFF2-40B4-BE49-F238E27FC236}">
                <a16:creationId xmlns:a16="http://schemas.microsoft.com/office/drawing/2014/main" id="{18293446-9F91-4D41-8E22-6C809017346E}"/>
              </a:ext>
            </a:extLst>
          </p:cNvPr>
          <p:cNvSpPr/>
          <p:nvPr/>
        </p:nvSpPr>
        <p:spPr>
          <a:xfrm flipH="1">
            <a:off x="7766205" y="2311402"/>
            <a:ext cx="3977761" cy="3281014"/>
          </a:xfrm>
          <a:prstGeom prst="round2DiagRect">
            <a:avLst>
              <a:gd name="adj1" fmla="val 0"/>
              <a:gd name="adj2" fmla="val 17764"/>
            </a:avLst>
          </a:prstGeom>
          <a:solidFill>
            <a:srgbClr val="339933">
              <a:alpha val="26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s-EC" sz="2000" dirty="0">
                <a:effectLst/>
                <a:latin typeface="Times New Roman" panose="02020603050405020304" pitchFamily="18" charset="0"/>
                <a:ea typeface="Times New Roman" panose="02020603050405020304" pitchFamily="18" charset="0"/>
              </a:rPr>
              <a:t>Para investigaciones venideras se recomienda realizarlas centradas según el tipo de composición de vajillas desechables, así como incluir un tipo específico de vajilla biodegradable como las que están realizadas a base de </a:t>
            </a:r>
            <a:r>
              <a:rPr lang="es-EC" sz="2000" dirty="0">
                <a:effectLst/>
                <a:latin typeface="Times New Roman" panose="02020603050405020304" pitchFamily="18" charset="0"/>
                <a:ea typeface="Arial" panose="020B0604020202020204" pitchFamily="34" charset="0"/>
              </a:rPr>
              <a:t>Almidón más ácido poli láctico.</a:t>
            </a:r>
            <a:endParaRPr lang="es-EC" sz="2000" dirty="0"/>
          </a:p>
        </p:txBody>
      </p:sp>
      <p:sp>
        <p:nvSpPr>
          <p:cNvPr id="11" name="Shape 551">
            <a:extLst>
              <a:ext uri="{FF2B5EF4-FFF2-40B4-BE49-F238E27FC236}">
                <a16:creationId xmlns:a16="http://schemas.microsoft.com/office/drawing/2014/main" id="{43A12141-72E6-44E7-8C77-2963100D5A90}"/>
              </a:ext>
            </a:extLst>
          </p:cNvPr>
          <p:cNvSpPr/>
          <p:nvPr/>
        </p:nvSpPr>
        <p:spPr>
          <a:xfrm>
            <a:off x="4088261" y="2265683"/>
            <a:ext cx="3424503" cy="3326733"/>
          </a:xfrm>
          <a:prstGeom prst="round2DiagRect">
            <a:avLst>
              <a:gd name="adj1" fmla="val 0"/>
              <a:gd name="adj2" fmla="val 17764"/>
            </a:avLst>
          </a:prstGeom>
          <a:solidFill>
            <a:schemeClr val="accent2">
              <a:lumMod val="75000"/>
              <a:alpha val="38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s-EC" sz="2000" dirty="0">
                <a:latin typeface="Times New Roman" panose="02020603050405020304" pitchFamily="18" charset="0"/>
                <a:ea typeface="Times New Roman" panose="02020603050405020304" pitchFamily="18" charset="0"/>
              </a:rPr>
              <a:t>Se a</a:t>
            </a:r>
            <a:r>
              <a:rPr lang="es-EC" sz="2000" dirty="0">
                <a:effectLst/>
                <a:latin typeface="Times New Roman" panose="02020603050405020304" pitchFamily="18" charset="0"/>
                <a:ea typeface="Times New Roman" panose="02020603050405020304" pitchFamily="18" charset="0"/>
              </a:rPr>
              <a:t>conseja para futuras investigaciones indagar en las cadenas de supermercados con datos de compras reales con ello se podría partir cambiando la variable intención de compra por decisión de compra.</a:t>
            </a:r>
            <a:endParaRPr sz="2000" dirty="0"/>
          </a:p>
        </p:txBody>
      </p:sp>
      <p:grpSp>
        <p:nvGrpSpPr>
          <p:cNvPr id="13" name="Shape 553">
            <a:extLst>
              <a:ext uri="{FF2B5EF4-FFF2-40B4-BE49-F238E27FC236}">
                <a16:creationId xmlns:a16="http://schemas.microsoft.com/office/drawing/2014/main" id="{27122A4E-8C57-42EE-892E-18829E91D958}"/>
              </a:ext>
            </a:extLst>
          </p:cNvPr>
          <p:cNvGrpSpPr/>
          <p:nvPr/>
        </p:nvGrpSpPr>
        <p:grpSpPr>
          <a:xfrm>
            <a:off x="119271" y="2137962"/>
            <a:ext cx="3663886" cy="3223205"/>
            <a:chOff x="5015938" y="2013875"/>
            <a:chExt cx="3001200" cy="1569600"/>
          </a:xfrm>
          <a:solidFill>
            <a:srgbClr val="339933">
              <a:alpha val="20000"/>
            </a:srgbClr>
          </a:solidFill>
        </p:grpSpPr>
        <p:sp>
          <p:nvSpPr>
            <p:cNvPr id="14" name="Shape 554">
              <a:extLst>
                <a:ext uri="{FF2B5EF4-FFF2-40B4-BE49-F238E27FC236}">
                  <a16:creationId xmlns:a16="http://schemas.microsoft.com/office/drawing/2014/main" id="{A5C32834-C971-49CC-AF18-57240A37EC75}"/>
                </a:ext>
              </a:extLst>
            </p:cNvPr>
            <p:cNvSpPr/>
            <p:nvPr/>
          </p:nvSpPr>
          <p:spPr>
            <a:xfrm>
              <a:off x="5015938" y="2013875"/>
              <a:ext cx="3001200" cy="1569600"/>
            </a:xfrm>
            <a:prstGeom prst="round2DiagRect">
              <a:avLst>
                <a:gd name="adj1" fmla="val 0"/>
                <a:gd name="adj2" fmla="val 17764"/>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15" name="Shape 555">
              <a:extLst>
                <a:ext uri="{FF2B5EF4-FFF2-40B4-BE49-F238E27FC236}">
                  <a16:creationId xmlns:a16="http://schemas.microsoft.com/office/drawing/2014/main" id="{CDB68C0F-5228-47D7-8106-541E9C2104B9}"/>
                </a:ext>
              </a:extLst>
            </p:cNvPr>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100">
                <a:solidFill>
                  <a:srgbClr val="FFFFFF"/>
                </a:solidFill>
                <a:latin typeface="Roboto"/>
                <a:ea typeface="Roboto"/>
                <a:cs typeface="Roboto"/>
                <a:sym typeface="Roboto"/>
              </a:endParaRPr>
            </a:p>
          </p:txBody>
        </p:sp>
        <p:sp>
          <p:nvSpPr>
            <p:cNvPr id="16" name="Shape 556">
              <a:extLst>
                <a:ext uri="{FF2B5EF4-FFF2-40B4-BE49-F238E27FC236}">
                  <a16:creationId xmlns:a16="http://schemas.microsoft.com/office/drawing/2014/main" id="{E5B078BD-D5FB-407D-995F-9CE0BF79B22D}"/>
                </a:ext>
              </a:extLst>
            </p:cNvPr>
            <p:cNvSpPr txBox="1"/>
            <p:nvPr/>
          </p:nvSpPr>
          <p:spPr>
            <a:xfrm>
              <a:off x="5307988" y="2134064"/>
              <a:ext cx="2417100" cy="512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EC" sz="2000" dirty="0">
                  <a:latin typeface="Times New Roman" panose="02020603050405020304" pitchFamily="18" charset="0"/>
                  <a:ea typeface="Times New Roman" panose="02020603050405020304" pitchFamily="18" charset="0"/>
                </a:rPr>
                <a:t>P</a:t>
              </a:r>
              <a:r>
                <a:rPr lang="es-EC" sz="2000" dirty="0">
                  <a:effectLst/>
                  <a:latin typeface="Times New Roman" panose="02020603050405020304" pitchFamily="18" charset="0"/>
                  <a:ea typeface="Times New Roman" panose="02020603050405020304" pitchFamily="18" charset="0"/>
                </a:rPr>
                <a:t>ara próximos estudios se recomienda en primera instancia actualizar la información secundaria debido a que en temas ambientales las investigaciones avanzan constantemente</a:t>
              </a:r>
              <a:endParaRPr sz="900" dirty="0">
                <a:solidFill>
                  <a:srgbClr val="FFFFFF"/>
                </a:solidFill>
                <a:latin typeface="Roboto"/>
                <a:ea typeface="Roboto"/>
                <a:cs typeface="Roboto"/>
                <a:sym typeface="Roboto"/>
              </a:endParaRPr>
            </a:p>
          </p:txBody>
        </p:sp>
      </p:grpSp>
      <p:grpSp>
        <p:nvGrpSpPr>
          <p:cNvPr id="17" name="Shape 557">
            <a:extLst>
              <a:ext uri="{FF2B5EF4-FFF2-40B4-BE49-F238E27FC236}">
                <a16:creationId xmlns:a16="http://schemas.microsoft.com/office/drawing/2014/main" id="{0A98DB51-C8CA-4E41-84BD-E31351079B9E}"/>
              </a:ext>
            </a:extLst>
          </p:cNvPr>
          <p:cNvGrpSpPr/>
          <p:nvPr/>
        </p:nvGrpSpPr>
        <p:grpSpPr>
          <a:xfrm>
            <a:off x="3590502" y="3278867"/>
            <a:ext cx="597769" cy="663916"/>
            <a:chOff x="4858109" y="2631368"/>
            <a:chExt cx="316442" cy="315000"/>
          </a:xfrm>
        </p:grpSpPr>
        <p:sp>
          <p:nvSpPr>
            <p:cNvPr id="18" name="Shape 558">
              <a:extLst>
                <a:ext uri="{FF2B5EF4-FFF2-40B4-BE49-F238E27FC236}">
                  <a16:creationId xmlns:a16="http://schemas.microsoft.com/office/drawing/2014/main" id="{C9043425-9EC4-434A-AEDA-13E6802B6213}"/>
                </a:ext>
              </a:extLst>
            </p:cNvPr>
            <p:cNvSpPr/>
            <p:nvPr/>
          </p:nvSpPr>
          <p:spPr>
            <a:xfrm>
              <a:off x="4859551" y="2631368"/>
              <a:ext cx="315000" cy="315000"/>
            </a:xfrm>
            <a:prstGeom prst="ellipse">
              <a:avLst/>
            </a:prstGeom>
            <a:solidFill>
              <a:schemeClr val="bg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559">
              <a:extLst>
                <a:ext uri="{FF2B5EF4-FFF2-40B4-BE49-F238E27FC236}">
                  <a16:creationId xmlns:a16="http://schemas.microsoft.com/office/drawing/2014/main" id="{EEDADAA8-082C-4CCC-9185-CF4D481F4F2D}"/>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a:br>
              <a:endParaRPr/>
            </a:p>
          </p:txBody>
        </p:sp>
      </p:grpSp>
      <p:grpSp>
        <p:nvGrpSpPr>
          <p:cNvPr id="20" name="Shape 557">
            <a:extLst>
              <a:ext uri="{FF2B5EF4-FFF2-40B4-BE49-F238E27FC236}">
                <a16:creationId xmlns:a16="http://schemas.microsoft.com/office/drawing/2014/main" id="{DE961F4B-4080-4388-8B8D-D922FB8B4CBC}"/>
              </a:ext>
            </a:extLst>
          </p:cNvPr>
          <p:cNvGrpSpPr/>
          <p:nvPr/>
        </p:nvGrpSpPr>
        <p:grpSpPr>
          <a:xfrm>
            <a:off x="7367837" y="3257262"/>
            <a:ext cx="597769" cy="663916"/>
            <a:chOff x="4858109" y="2631368"/>
            <a:chExt cx="316442" cy="315000"/>
          </a:xfrm>
        </p:grpSpPr>
        <p:sp>
          <p:nvSpPr>
            <p:cNvPr id="21" name="Shape 558">
              <a:extLst>
                <a:ext uri="{FF2B5EF4-FFF2-40B4-BE49-F238E27FC236}">
                  <a16:creationId xmlns:a16="http://schemas.microsoft.com/office/drawing/2014/main" id="{0C9A47C9-EB6D-4435-B636-857CD0945760}"/>
                </a:ext>
              </a:extLst>
            </p:cNvPr>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559">
              <a:extLst>
                <a:ext uri="{FF2B5EF4-FFF2-40B4-BE49-F238E27FC236}">
                  <a16:creationId xmlns:a16="http://schemas.microsoft.com/office/drawing/2014/main" id="{B9B2945F-D072-49D5-B4E9-8C21F91509C1}"/>
                </a:ext>
              </a:extLst>
            </p:cNvPr>
            <p:cNvSpPr/>
            <p:nvPr/>
          </p:nvSpPr>
          <p:spPr>
            <a:xfrm>
              <a:off x="4858109" y="2739300"/>
              <a:ext cx="239100" cy="99000"/>
            </a:xfrm>
            <a:prstGeom prst="rightArrow">
              <a:avLst>
                <a:gd name="adj1" fmla="val 32020"/>
                <a:gd name="adj2" fmla="val 66970"/>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x-none" dirty="0"/>
              </a:br>
              <a:endParaRPr dirty="0"/>
            </a:p>
          </p:txBody>
        </p:sp>
      </p:grpSp>
      <p:sp>
        <p:nvSpPr>
          <p:cNvPr id="23" name="Rectángulo 22">
            <a:extLst>
              <a:ext uri="{FF2B5EF4-FFF2-40B4-BE49-F238E27FC236}">
                <a16:creationId xmlns:a16="http://schemas.microsoft.com/office/drawing/2014/main" id="{4DCDBF86-EC32-4F08-B282-6E049C36F935}"/>
              </a:ext>
            </a:extLst>
          </p:cNvPr>
          <p:cNvSpPr/>
          <p:nvPr/>
        </p:nvSpPr>
        <p:spPr>
          <a:xfrm>
            <a:off x="838200" y="1137623"/>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a:extLst>
              <a:ext uri="{FF2B5EF4-FFF2-40B4-BE49-F238E27FC236}">
                <a16:creationId xmlns:a16="http://schemas.microsoft.com/office/drawing/2014/main" id="{90B78961-9152-40CA-A2DF-BD1107A6CA96}"/>
              </a:ext>
            </a:extLst>
          </p:cNvPr>
          <p:cNvSpPr/>
          <p:nvPr/>
        </p:nvSpPr>
        <p:spPr>
          <a:xfrm>
            <a:off x="3255467" y="1137623"/>
            <a:ext cx="4564037"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49722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curvada hacia arriba 5">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23" name="Rectángulo 22">
            <a:extLst>
              <a:ext uri="{FF2B5EF4-FFF2-40B4-BE49-F238E27FC236}">
                <a16:creationId xmlns:a16="http://schemas.microsoft.com/office/drawing/2014/main" id="{4DCDBF86-EC32-4F08-B282-6E049C36F935}"/>
              </a:ext>
            </a:extLst>
          </p:cNvPr>
          <p:cNvSpPr/>
          <p:nvPr/>
        </p:nvSpPr>
        <p:spPr>
          <a:xfrm>
            <a:off x="838200" y="1137623"/>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23">
            <a:extLst>
              <a:ext uri="{FF2B5EF4-FFF2-40B4-BE49-F238E27FC236}">
                <a16:creationId xmlns:a16="http://schemas.microsoft.com/office/drawing/2014/main" id="{90B78961-9152-40CA-A2DF-BD1107A6CA96}"/>
              </a:ext>
            </a:extLst>
          </p:cNvPr>
          <p:cNvSpPr/>
          <p:nvPr/>
        </p:nvSpPr>
        <p:spPr>
          <a:xfrm>
            <a:off x="3255467" y="1137623"/>
            <a:ext cx="4564037"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uadroTexto 24">
            <a:extLst>
              <a:ext uri="{FF2B5EF4-FFF2-40B4-BE49-F238E27FC236}">
                <a16:creationId xmlns:a16="http://schemas.microsoft.com/office/drawing/2014/main" id="{F8502D0A-DE9B-48DF-83B3-58B2BF0FCFF8}"/>
              </a:ext>
            </a:extLst>
          </p:cNvPr>
          <p:cNvSpPr txBox="1"/>
          <p:nvPr/>
        </p:nvSpPr>
        <p:spPr>
          <a:xfrm>
            <a:off x="2372138" y="2051136"/>
            <a:ext cx="8044071" cy="2215991"/>
          </a:xfrm>
          <a:prstGeom prst="rect">
            <a:avLst/>
          </a:prstGeom>
          <a:noFill/>
        </p:spPr>
        <p:txBody>
          <a:bodyPr wrap="square">
            <a:spAutoFit/>
          </a:bodyPr>
          <a:lstStyle/>
          <a:p>
            <a:r>
              <a:rPr lang="en" sz="13800" b="1" dirty="0">
                <a:solidFill>
                  <a:srgbClr val="339933"/>
                </a:solidFill>
                <a:latin typeface="Times New Roman" panose="02020603050405020304" pitchFamily="18" charset="0"/>
                <a:cs typeface="Times New Roman" panose="02020603050405020304" pitchFamily="18" charset="0"/>
              </a:rPr>
              <a:t>Gracias!</a:t>
            </a:r>
            <a:endParaRPr lang="es-EC" sz="13800" b="1" dirty="0">
              <a:solidFill>
                <a:srgbClr val="33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551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9500"/>
            <a:ext cx="10515600" cy="786782"/>
          </a:xfrm>
        </p:spPr>
        <p:txBody>
          <a:bodyPr/>
          <a:lstStyle/>
          <a:p>
            <a:r>
              <a:rPr lang="es-ES" dirty="0">
                <a:latin typeface="Times New Roman" panose="02020603050405020304" pitchFamily="18" charset="0"/>
                <a:cs typeface="Times New Roman" panose="02020603050405020304" pitchFamily="18" charset="0"/>
              </a:rPr>
              <a:t>Referencias </a:t>
            </a:r>
          </a:p>
        </p:txBody>
      </p:sp>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 name="Rectángulo 4">
            <a:extLst>
              <a:ext uri="{FF2B5EF4-FFF2-40B4-BE49-F238E27FC236}">
                <a16:creationId xmlns:a16="http://schemas.microsoft.com/office/drawing/2014/main" id="{7419D31C-E9F1-4EB1-BB07-74438E40EB50}"/>
              </a:ext>
            </a:extLst>
          </p:cNvPr>
          <p:cNvSpPr/>
          <p:nvPr/>
        </p:nvSpPr>
        <p:spPr>
          <a:xfrm>
            <a:off x="838200" y="1137623"/>
            <a:ext cx="2417267"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AD7E6BFE-5D07-44B2-A9B6-11799E2439E2}"/>
              </a:ext>
            </a:extLst>
          </p:cNvPr>
          <p:cNvSpPr/>
          <p:nvPr/>
        </p:nvSpPr>
        <p:spPr>
          <a:xfrm>
            <a:off x="3255468" y="1137623"/>
            <a:ext cx="138279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FBD51785-C652-4210-BBEC-BE4DE3EC848B}"/>
              </a:ext>
            </a:extLst>
          </p:cNvPr>
          <p:cNvSpPr txBox="1"/>
          <p:nvPr/>
        </p:nvSpPr>
        <p:spPr>
          <a:xfrm>
            <a:off x="165100" y="1387651"/>
            <a:ext cx="11379200" cy="4832157"/>
          </a:xfrm>
          <a:prstGeom prst="rect">
            <a:avLst/>
          </a:prstGeom>
          <a:noFill/>
        </p:spPr>
        <p:txBody>
          <a:bodyPr wrap="square">
            <a:spAutoFit/>
          </a:bodyPr>
          <a:lstStyle/>
          <a:p>
            <a:pPr marL="914400" indent="-457200">
              <a:lnSpc>
                <a:spcPct val="200000"/>
              </a:lnSpc>
              <a:spcBef>
                <a:spcPts val="1200"/>
              </a:spcBef>
              <a:spcAft>
                <a:spcPts val="1200"/>
              </a:spcAft>
            </a:pP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Abrigo-Córdova, I. &amp; Ojeda, G. (2018). La decisión de compra en el sector universitario: un análisis desde la conducta económica. </a:t>
            </a:r>
            <a:r>
              <a:rPr lang="es-EC"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Espíritu Emprendedor TES</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 1-17.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Ajzen</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(2015). La teoría del comportamiento planificado está viva y coleando, y no está lista para retirarse: un comentario sobre </a:t>
            </a:r>
            <a:r>
              <a:rPr lang="es-EC"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Sniehotta</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Presseau</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 Araújo-Soares. </a:t>
            </a:r>
            <a:r>
              <a:rPr lang="es-EC"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Revisión de psicología de la salud</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131-137. Recuperado de https://www.tandfonline.com/doi/abs/10.1080/17437199.2014.883474?journalCode=rhpr20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Biswas, A. &amp; Roy, M. (2015). Factores de apalancamiento para un comportamiento de consumo verde sostenido basado en percepciones de valor de consumo: prueba del modelo estructural.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Journal</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of</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Cleaner</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Production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95, 332–340.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doi</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10.1016 / j.jclepro.2015.02.042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Buitrago, C., Barragán, C.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Rodriguez</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 &amp; Esteban, H. (2019).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Influencia de los empaques de alimentos amigables con el medio ambiente en la decisión de compra</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(Tesis de especialización, Universidad EAN). Recuperado de: http://hdl.handle.net/10882/9795.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353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CuadroTexto 11">
            <a:extLst>
              <a:ext uri="{FF2B5EF4-FFF2-40B4-BE49-F238E27FC236}">
                <a16:creationId xmlns:a16="http://schemas.microsoft.com/office/drawing/2014/main" id="{8DA8446D-3762-4BA8-8DAD-656B4DA921DE}"/>
              </a:ext>
            </a:extLst>
          </p:cNvPr>
          <p:cNvSpPr txBox="1"/>
          <p:nvPr/>
        </p:nvSpPr>
        <p:spPr>
          <a:xfrm>
            <a:off x="362197" y="658583"/>
            <a:ext cx="11277600" cy="5416868"/>
          </a:xfrm>
          <a:prstGeom prst="rect">
            <a:avLst/>
          </a:prstGeom>
          <a:noFill/>
        </p:spPr>
        <p:txBody>
          <a:bodyPr wrap="square">
            <a:spAutoFit/>
          </a:bodyPr>
          <a:lstStyle/>
          <a:p>
            <a:pPr marL="914400" indent="-457200">
              <a:lnSpc>
                <a:spcPct val="150000"/>
              </a:lnSpc>
              <a:spcBef>
                <a:spcPts val="1200"/>
              </a:spcBef>
              <a:spcAft>
                <a:spcPts val="1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Chen, A., Lu, Y., &amp; Wang, B. (2017). Customers’ purchase decision-making process in social commerce: A social learning perspective.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Information Management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37</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(6), 627-638.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150000"/>
              </a:lnSpc>
              <a:spcBef>
                <a:spcPts val="1200"/>
              </a:spcBef>
              <a:spcAft>
                <a:spcPts val="12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Chen, A., Lu, Y., &amp; Wang, B. (2017). Customers’ purchase decision-making process in social commerce: A social learning perspective.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Information Management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37</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(6), 627-638.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150000"/>
              </a:lnSpc>
              <a:spcBef>
                <a:spcPts val="1200"/>
              </a:spcBef>
              <a:spcAft>
                <a:spcPts val="1200"/>
              </a:spcAft>
            </a:pPr>
            <a:r>
              <a:rPr lang="en-US" sz="1400" strike="noStrike"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Chu, C.</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&amp; </a:t>
            </a:r>
            <a:r>
              <a:rPr lang="en-US" sz="1400" strike="noStrike"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Lu, H.</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(2007), "Factors influencing online music purchase intention in Taiwan: An empirical study based on the value‐intention framework", </a:t>
            </a:r>
            <a:r>
              <a:rPr lang="en-US" sz="1400" i="1" strike="noStrike"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Internet Research</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Vol. 17 No. 2, pp. 139-155. </a:t>
            </a:r>
            <a:r>
              <a:rPr lang="en-US" sz="1400" strike="noStrike"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https://doi.org/10.1108/10662240710737004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Confente</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 </a:t>
            </a:r>
            <a:r>
              <a:rPr lang="en-US"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Scarpi</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D. &amp; Russo, I. (2020). Marketing a new generation of bio-plastics products for a circular economy: The role of green self-identity, self-congruity, and perceived value.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Journal</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of</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Business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Research</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112</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431-439.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Currás</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R.,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Dolz</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 Miquel, M &amp; Sánchez, I. (2018).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How social, environmental, and economic CSR affects consumer-perceived value: Does perceived consumer effectiveness make a difference?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Corporate Social Responsibility and Environmental Management</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25</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(5), 733-747. doi:10.1002/csr.1490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956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CuadroTexto 8">
            <a:extLst>
              <a:ext uri="{FF2B5EF4-FFF2-40B4-BE49-F238E27FC236}">
                <a16:creationId xmlns:a16="http://schemas.microsoft.com/office/drawing/2014/main" id="{216487FA-C8DA-41EC-A2C9-3E0BBBF5630E}"/>
              </a:ext>
            </a:extLst>
          </p:cNvPr>
          <p:cNvSpPr txBox="1"/>
          <p:nvPr/>
        </p:nvSpPr>
        <p:spPr>
          <a:xfrm>
            <a:off x="152647" y="476519"/>
            <a:ext cx="11696700" cy="5139933"/>
          </a:xfrm>
          <a:prstGeom prst="rect">
            <a:avLst/>
          </a:prstGeom>
          <a:noFill/>
        </p:spPr>
        <p:txBody>
          <a:bodyPr wrap="square">
            <a:spAutoFit/>
          </a:bodyPr>
          <a:lstStyle/>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Danish, M., Ali, S., Azeem, M y Zahid, H. (2019). The Influencing Factors on Choice Behavior Regarding Green Electronic Products: Based on the Green Perceived Value Model.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Economies</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7(4), 99.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Del Olmo Soriano, D. (2013). Acercamiento al aprendizaje conductual bajo el mundo 1 1 de Super Mario Bros.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Revista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LifePlay</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 85-citation_lastpage.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European bioplastics (2017).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Report bioplastics data market 2017</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Recuperado de </a:t>
            </a:r>
            <a:r>
              <a:rPr lang="es-EC" sz="14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https://docs.</a:t>
            </a:r>
            <a:r>
              <a:rPr lang="es-EC" sz="1400" strike="noStrike" dirty="0">
                <a:latin typeface="Times New Roman" panose="02020603050405020304" pitchFamily="18" charset="0"/>
                <a:ea typeface="Times New Roman" panose="02020603050405020304" pitchFamily="18" charset="0"/>
                <a:cs typeface="Times New Roman" panose="02020603050405020304" pitchFamily="18" charset="0"/>
              </a:rPr>
              <a:t>european-bioplastics.org/publications/market_data/2017/Report_Bioplastics_Market_Data_2017.pdf</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European bioplastics (2020).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Report bioplastics data market 2019</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Recuperado de https://docs.european-bioplastics.org/publications/market_data/Report_Bioplastics_Market_Data_2019.pdf</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Fleith</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J., Duarte, J., &amp;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Cortimiglia</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M. (2016).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Influence of Perceived Value on Purchasing Decisions of Green Products in Brazil.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Journal</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of</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Cleaner</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Production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(2015).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doi</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10.1016/j.jclepro.2015.07.100.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1498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CuadroTexto 8">
            <a:extLst>
              <a:ext uri="{FF2B5EF4-FFF2-40B4-BE49-F238E27FC236}">
                <a16:creationId xmlns:a16="http://schemas.microsoft.com/office/drawing/2014/main" id="{39898D2D-89BD-4D4B-AC62-D6FFB947B5D4}"/>
              </a:ext>
            </a:extLst>
          </p:cNvPr>
          <p:cNvSpPr txBox="1"/>
          <p:nvPr/>
        </p:nvSpPr>
        <p:spPr>
          <a:xfrm>
            <a:off x="169718" y="428146"/>
            <a:ext cx="11468100" cy="6001708"/>
          </a:xfrm>
          <a:prstGeom prst="rect">
            <a:avLst/>
          </a:prstGeom>
          <a:noFill/>
        </p:spPr>
        <p:txBody>
          <a:bodyPr wrap="square">
            <a:spAutoFit/>
          </a:bodyPr>
          <a:lstStyle/>
          <a:p>
            <a:pPr marL="914400" indent="-457200">
              <a:lnSpc>
                <a:spcPct val="200000"/>
              </a:lnSpc>
              <a:spcBef>
                <a:spcPts val="1200"/>
              </a:spcBef>
              <a:spcAft>
                <a:spcPts val="1200"/>
              </a:spcAft>
            </a:pP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Fontes</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S.y</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Fontes</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 (1994). Consideraciones teóricas sobre las leyes psicofísicas. Revista de psicología general y aplicada: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Revista de la Federación Española de Asociaciones de Psicología,</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47(4), 391-395.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Instituto Nacional de Estadísticas y Censos [ INEC] (2019</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Cifras poblacionales según el censo 2010 y sus proyecciones</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s-EC" sz="14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 </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https://www.ecuadorencifras.gob.ec/institucional/home/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Instituto Nacional de Estadísticas y Censos [ INEC] (2021</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Visualizador de estadísticas empresariales</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htt</a:t>
            </a:r>
            <a:r>
              <a:rPr lang="es-EC" sz="1400" dirty="0">
                <a:effectLst/>
                <a:latin typeface="Times New Roman" panose="02020603050405020304" pitchFamily="18" charset="0"/>
                <a:ea typeface="Calibri" panose="020F0502020204030204" pitchFamily="34" charset="0"/>
                <a:cs typeface="Times New Roman" panose="02020603050405020304" pitchFamily="18" charset="0"/>
              </a:rPr>
              <a:t>ps://public.tableau.com/app/profile/instituto.nacional.de.estad.stica.y.censos.inec./viz/VisualizadordeEstadisticasEmpresariales/Dportada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Jiang, Y. &amp; Kim, Y. (2015). Developing multi-dimensional green value: Extending Social Exchange Theory to explore customers’ purchase intention in green hotels – evidence from Korea,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International Journal of Contemporary Hospitality Management,</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Vol. 27 No. 2, pp. 308-334. https://doi.org/10.1108/IJCHM-08-2013-0383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Khan, S., y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Mohsin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M. (2017).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power of emotional value: Exploring the effects of values on green product consumer choice behavior.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Journal</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of</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Cleaner</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Production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150, 65-74.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8192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6294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0" name="CuadroTexto 9">
            <a:extLst>
              <a:ext uri="{FF2B5EF4-FFF2-40B4-BE49-F238E27FC236}">
                <a16:creationId xmlns:a16="http://schemas.microsoft.com/office/drawing/2014/main" id="{708529ED-43D9-48B9-A152-77C6553C694C}"/>
              </a:ext>
            </a:extLst>
          </p:cNvPr>
          <p:cNvSpPr txBox="1"/>
          <p:nvPr/>
        </p:nvSpPr>
        <p:spPr>
          <a:xfrm>
            <a:off x="165841" y="430319"/>
            <a:ext cx="10991109" cy="5570820"/>
          </a:xfrm>
          <a:prstGeom prst="rect">
            <a:avLst/>
          </a:prstGeom>
          <a:noFill/>
        </p:spPr>
        <p:txBody>
          <a:bodyPr wrap="square">
            <a:spAutoFit/>
          </a:bodyPr>
          <a:lstStyle/>
          <a:p>
            <a:pPr marL="914400" indent="-457200">
              <a:lnSpc>
                <a:spcPct val="200000"/>
              </a:lnSpc>
              <a:spcBef>
                <a:spcPts val="1200"/>
              </a:spcBef>
              <a:spcAft>
                <a:spcPts val="1200"/>
              </a:spcAft>
            </a:pP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Khare</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 (2015). Antecedentes del comportamiento de compra verde: un estudio sobre los consumidores en una economía emergente</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 Inteligencia y planificación de marketing</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33 (3), 309-329.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Kim, Y., y Choi, S. (2005).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Antecedents of green purchase behavior: An examination of collectivism, environmental concern, and PCE.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ACR North American Advances</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32, pp. 592-599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Lin, C. &amp; Chen, H. (2016). "User expectancies for green products: A case study on the internal customers of a social enterprise</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Social Enterprise Journal</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Vol. 12 No. 3, pp. 281-301.</a:t>
            </a:r>
            <a:r>
              <a:rPr lang="es-EC" sz="1400" u="sng" dirty="0">
                <a:solidFill>
                  <a:srgbClr val="0563C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3" action="ppaction://hlinkfile"/>
              </a:rPr>
              <a:t>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https://doi.org/10.1108/SEJ-02-2016-0004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Lind, D., </a:t>
            </a:r>
            <a:r>
              <a:rPr lang="en-US"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Marchal</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W., &amp; </a:t>
            </a:r>
            <a:r>
              <a:rPr lang="en-US"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Wathen</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S. (2012).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Estadística aplicada a los negocios y la economía</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15va ed. México: McGraw-Hill/Interamericana Editores, SA de CV.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Lu, L. &amp; Chi, C. (2018).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An examination of the perceived value of organic dining.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International Journal of Contemporary Hospitality Management</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Vol. 30 No. 8, pp. 2826-2844.</a:t>
            </a:r>
            <a:r>
              <a:rPr lang="es-EC" sz="1400" u="none" strike="noStrike" dirty="0">
                <a:solidFill>
                  <a:srgbClr val="0563C1"/>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hlinkClick r:id="rId4"/>
              </a:rPr>
              <a:t>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https://doi.org/10.1108/IJCHM-05-2017-0267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96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CuadroTexto 10">
            <a:extLst>
              <a:ext uri="{FF2B5EF4-FFF2-40B4-BE49-F238E27FC236}">
                <a16:creationId xmlns:a16="http://schemas.microsoft.com/office/drawing/2014/main" id="{49774B3D-2CCA-4243-9DBD-B453EF162AD6}"/>
              </a:ext>
            </a:extLst>
          </p:cNvPr>
          <p:cNvSpPr txBox="1"/>
          <p:nvPr/>
        </p:nvSpPr>
        <p:spPr>
          <a:xfrm>
            <a:off x="-129309" y="0"/>
            <a:ext cx="11912600" cy="6740371"/>
          </a:xfrm>
          <a:prstGeom prst="rect">
            <a:avLst/>
          </a:prstGeom>
          <a:noFill/>
        </p:spPr>
        <p:txBody>
          <a:bodyPr wrap="square">
            <a:spAutoFit/>
          </a:bodyPr>
          <a:lstStyle/>
          <a:p>
            <a:pPr marL="914400" indent="-457200">
              <a:lnSpc>
                <a:spcPct val="200000"/>
              </a:lnSpc>
              <a:spcBef>
                <a:spcPts val="1200"/>
              </a:spcBef>
              <a:spcAft>
                <a:spcPts val="12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Melchor, M., Rodríguez, J. y Díaz, M. (2016). Comportamiento de compra y consumo de productos dietéticos en los jóvenes universitarios. Pensamiento &amp; Gestión, (41), 174-193.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Mendoza, H. (2019). Percepción del consumidor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millennial</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y su influencia en la decisión de compra de productos Eco-</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Friendly</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en Lima Metropolitana 2018. (Tesis de grado, Universidad San Ignacio Loyola). Recuperado de http://repositorio.usil.edu.pe/handle/USIL/8749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Muller</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J., Amezcua, J., &amp;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Muller</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S. (2021). Intención de compra de productos verdes de acuerdo con la Teoría del Comportamiento Planeado: Incorporación de la obligación moral al modelo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Intention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to</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Purchase</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Green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Products</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According</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to</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Theory</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of</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Planned</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Behaviour</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Incorporation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of</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Moral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Obligation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to</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Model</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RAN-Revista Academia &amp; Negocios</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7</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Peña, M. (2012), La efectividad del autocontrol basada en las necesidades y motivaciones de los miembros de la organización. (Tesis de especialización). Universidad Militar Nueva Granada, Colombia.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Quito Alcaldía (2020). </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Sistema de Indicadores Distritales DMQ indicadores poblacionales</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Recuperado de http://sid.quito.gob.ec/SID.Front/ReporteIndicador?idIndicador=186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Sequera</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 (2014). Subjetividad y objetividad del valor.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Comunidad y salud</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12(1), 64-68.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467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CuadroTexto 5">
            <a:extLst>
              <a:ext uri="{FF2B5EF4-FFF2-40B4-BE49-F238E27FC236}">
                <a16:creationId xmlns:a16="http://schemas.microsoft.com/office/drawing/2014/main" id="{FEDA670F-E140-46F2-8E1B-A11CE2B0E4ED}"/>
              </a:ext>
            </a:extLst>
          </p:cNvPr>
          <p:cNvSpPr txBox="1"/>
          <p:nvPr/>
        </p:nvSpPr>
        <p:spPr>
          <a:xfrm>
            <a:off x="142256" y="592293"/>
            <a:ext cx="11717482" cy="5673413"/>
          </a:xfrm>
          <a:prstGeom prst="rect">
            <a:avLst/>
          </a:prstGeom>
          <a:noFill/>
        </p:spPr>
        <p:txBody>
          <a:bodyPr wrap="square">
            <a:spAutoFit/>
          </a:bodyPr>
          <a:lstStyle/>
          <a:p>
            <a:pPr marL="914400" indent="-457200">
              <a:lnSpc>
                <a:spcPct val="200000"/>
              </a:lnSpc>
              <a:spcBef>
                <a:spcPts val="1200"/>
              </a:spcBef>
              <a:spcAft>
                <a:spcPts val="12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Sharma, A. &amp;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Foropon</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C. (2019). Atributos del producto verde y comportamiento de compra verde. </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Decisión de gestión</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10.1108 / md-10-2018-1092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Sheth</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J., Newman, B., y Gross, B. (1991). </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Why we buy what we buy: A theory of consumption values.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Journal of business research</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22(2), 159-170.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00430" indent="-450215">
              <a:lnSpc>
                <a:spcPct val="200000"/>
              </a:lnSpc>
              <a:spcAft>
                <a:spcPts val="800"/>
              </a:spcAft>
            </a:pPr>
            <a:r>
              <a:rPr lang="es-EC"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Sinisterra, J., &amp; </a:t>
            </a:r>
            <a:r>
              <a:rPr lang="es-EC" sz="1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Zarela</a:t>
            </a:r>
            <a:r>
              <a:rPr lang="es-EC"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(2021). Revisión de literatura sobre marcas verdes y sostenibilidad. </a:t>
            </a:r>
            <a:r>
              <a:rPr lang="es-EC"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Interfaces</a:t>
            </a:r>
            <a:r>
              <a:rPr lang="es-EC"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a:t>
            </a:r>
            <a:r>
              <a:rPr lang="es-EC"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 Recuperado de </a:t>
            </a:r>
            <a:r>
              <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http://www.unilibrecucuta.edu.co/ojs/index.php/ingenieria/article/view/512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Tang, Y.-C.,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Hsieh</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Y.-C. y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Chiu</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H.-C. (2017) Decisión de compra: ¿demasiadas opciones nos dejan descontentos? </a:t>
            </a:r>
            <a:r>
              <a:rPr lang="es-EC" sz="1400" i="1" dirty="0" err="1">
                <a:effectLst/>
                <a:latin typeface="Times New Roman" panose="02020603050405020304" pitchFamily="18" charset="0"/>
                <a:ea typeface="Times New Roman" panose="02020603050405020304" pitchFamily="18" charset="0"/>
                <a:cs typeface="Times New Roman" panose="02020603050405020304" pitchFamily="18" charset="0"/>
              </a:rPr>
              <a:t>European</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latin typeface="Times New Roman" panose="02020603050405020304" pitchFamily="18" charset="0"/>
                <a:ea typeface="Times New Roman" panose="02020603050405020304" pitchFamily="18" charset="0"/>
                <a:cs typeface="Times New Roman" panose="02020603050405020304" pitchFamily="18" charset="0"/>
              </a:rPr>
              <a:t>Journal</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latin typeface="Times New Roman" panose="02020603050405020304" pitchFamily="18" charset="0"/>
                <a:ea typeface="Times New Roman" panose="02020603050405020304" pitchFamily="18" charset="0"/>
                <a:cs typeface="Times New Roman" panose="02020603050405020304" pitchFamily="18" charset="0"/>
              </a:rPr>
              <a:t>of</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 Marketing</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51 (7/8), 1248-1265. </a:t>
            </a:r>
            <a:r>
              <a:rPr lang="es-EC" sz="14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10.1108 / ejm-01-2015-0022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Woo, E. &amp; Kim, Y. (2019), Consumer attitudes and buying behavior for green food products: From the aspect of green perceived value (GPV),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British Food Journal,</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121 (2), pp. 320-332. https://doi.org/10.1108/BFJ-01-2018-0027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Yadav, R., &amp; Pathak, G. S. (2017). Determinants of consumers' green purchase behavior in a developing nation: Applying and extending the theory of planned behavior.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Ecological economics</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134, 114-122.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249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upArrow">
            <a:avLst/>
          </a:prstGeom>
          <a:solidFill>
            <a:srgbClr val="33993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CuadroTexto 6">
            <a:extLst>
              <a:ext uri="{FF2B5EF4-FFF2-40B4-BE49-F238E27FC236}">
                <a16:creationId xmlns:a16="http://schemas.microsoft.com/office/drawing/2014/main" id="{72D70F32-F6F6-49DA-A3EF-9EAD1DBD90CF}"/>
              </a:ext>
            </a:extLst>
          </p:cNvPr>
          <p:cNvSpPr txBox="1"/>
          <p:nvPr/>
        </p:nvSpPr>
        <p:spPr>
          <a:xfrm>
            <a:off x="68365" y="613647"/>
            <a:ext cx="11865264" cy="5139933"/>
          </a:xfrm>
          <a:prstGeom prst="rect">
            <a:avLst/>
          </a:prstGeom>
          <a:noFill/>
        </p:spPr>
        <p:txBody>
          <a:bodyPr wrap="square">
            <a:spAutoFit/>
          </a:bodyPr>
          <a:lstStyle/>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Yue, T., Liu, J., Long, R., Chen, H., Li, Q., Liu, H., &amp; Gu, Y. (2021). Effects of perceived value on green consumption intention based on double-entry mental accounting: Taking energy-efficient appliance purchase as an example.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Environmental</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Science</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and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Pollution</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Research</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28</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(6), 7236-7248.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Zamora, F. (1942). La Teoría Objetiva del Valor. </a:t>
            </a:r>
            <a:r>
              <a:rPr lang="es-EC"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Investigación Económica</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2(2), 189-208. Recuperado de www.jstor.org/stable/42775999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Zeithaml, VA (1988). Percepciones del consumidor sobre el precio, la calidad y el valor: un modelo de medios y fines y una síntesis de la evidencia. </a:t>
            </a:r>
            <a:r>
              <a:rPr lang="en-US" sz="1400" i="1"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Revista</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de marketing</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52</a:t>
            </a: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(3), 2-22.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n-US"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Zhang, Y., Xiao, C., &amp; Zhou, G. (2020). Willingness to pay a price premium for energy-saving appliances: Role of perceived value and energy efficiency labeling.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Journal</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of</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Cleaner</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s-EC" sz="1400" dirty="0" err="1">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Production</a:t>
            </a:r>
            <a:r>
              <a:rPr lang="es-EC" sz="14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242, 118555. doi:10.1016/j.jclepro.2019.118555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200000"/>
              </a:lnSpc>
              <a:spcBef>
                <a:spcPts val="1200"/>
              </a:spcBef>
              <a:spcAft>
                <a:spcPts val="12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Zuazo, J. (2018). </a:t>
            </a:r>
            <a:r>
              <a:rPr lang="es-EC" sz="1400" i="1" dirty="0">
                <a:effectLst/>
                <a:latin typeface="Times New Roman" panose="02020603050405020304" pitchFamily="18" charset="0"/>
                <a:ea typeface="Times New Roman" panose="02020603050405020304" pitchFamily="18" charset="0"/>
                <a:cs typeface="Times New Roman" panose="02020603050405020304" pitchFamily="18" charset="0"/>
              </a:rPr>
              <a:t>Estrategias de marketing digital y su relación con la decisión de compra</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(Trabajo de grado, Universidad EASAN). Recuperado de https://repositorio.esan.edu.pe/bitstream/handle/20.500.12640/1358/2018_ADYDE_18-1_07_TI.pdf?sequence=1&amp;isAllowed=y</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04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870" y="10504"/>
            <a:ext cx="10515600" cy="1325563"/>
          </a:xfrm>
        </p:spPr>
        <p:txBody>
          <a:bodyPr/>
          <a:lstStyle/>
          <a:p>
            <a:r>
              <a:rPr lang="es-EC" dirty="0">
                <a:latin typeface="Times New Roman" panose="02020603050405020304" pitchFamily="18" charset="0"/>
                <a:cs typeface="Times New Roman" panose="02020603050405020304" pitchFamily="18" charset="0"/>
              </a:rPr>
              <a:t>Capitulo I: Teorías de soporte </a:t>
            </a:r>
          </a:p>
        </p:txBody>
      </p:sp>
      <p:sp>
        <p:nvSpPr>
          <p:cNvPr id="35" name="Shape 165">
            <a:extLst>
              <a:ext uri="{FF2B5EF4-FFF2-40B4-BE49-F238E27FC236}">
                <a16:creationId xmlns:a16="http://schemas.microsoft.com/office/drawing/2014/main" id="{B1543611-417F-473C-858D-88C45E7B7987}"/>
              </a:ext>
            </a:extLst>
          </p:cNvPr>
          <p:cNvSpPr/>
          <p:nvPr/>
        </p:nvSpPr>
        <p:spPr>
          <a:xfrm>
            <a:off x="2758453" y="3479770"/>
            <a:ext cx="2650220" cy="120444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s-EC" kern="0" dirty="0">
                <a:solidFill>
                  <a:srgbClr val="FFFFFF"/>
                </a:solidFill>
                <a:latin typeface="Lato"/>
                <a:ea typeface="Lato"/>
                <a:cs typeface="Lato"/>
                <a:sym typeface="Lato"/>
              </a:rPr>
              <a:t>Decisiones de compra </a:t>
            </a:r>
            <a:endParaRPr kern="0" dirty="0">
              <a:solidFill>
                <a:srgbClr val="FFFFFF"/>
              </a:solidFill>
              <a:latin typeface="Lato"/>
              <a:ea typeface="Lato"/>
              <a:cs typeface="Lato"/>
              <a:sym typeface="Lato"/>
            </a:endParaRPr>
          </a:p>
        </p:txBody>
      </p:sp>
      <p:grpSp>
        <p:nvGrpSpPr>
          <p:cNvPr id="39" name="Shape 169">
            <a:extLst>
              <a:ext uri="{FF2B5EF4-FFF2-40B4-BE49-F238E27FC236}">
                <a16:creationId xmlns:a16="http://schemas.microsoft.com/office/drawing/2014/main" id="{51BB597B-0ED9-40CD-90DB-E06A3B9912F9}"/>
              </a:ext>
            </a:extLst>
          </p:cNvPr>
          <p:cNvGrpSpPr/>
          <p:nvPr/>
        </p:nvGrpSpPr>
        <p:grpSpPr>
          <a:xfrm>
            <a:off x="613186" y="1212659"/>
            <a:ext cx="11648759" cy="2782496"/>
            <a:chOff x="1593000" y="2322563"/>
            <a:chExt cx="6428042" cy="672000"/>
          </a:xfrm>
        </p:grpSpPr>
        <p:sp>
          <p:nvSpPr>
            <p:cNvPr id="40" name="Shape 170">
              <a:extLst>
                <a:ext uri="{FF2B5EF4-FFF2-40B4-BE49-F238E27FC236}">
                  <a16:creationId xmlns:a16="http://schemas.microsoft.com/office/drawing/2014/main" id="{20AE17ED-F5AD-48E4-92AF-1505B5E3747D}"/>
                </a:ext>
              </a:extLst>
            </p:cNvPr>
            <p:cNvSpPr/>
            <p:nvPr/>
          </p:nvSpPr>
          <p:spPr>
            <a:xfrm>
              <a:off x="3946833" y="2322563"/>
              <a:ext cx="3822600" cy="643500"/>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i="0" u="none" strike="noStrike" kern="0" normalizeH="0" baseline="0" noProof="0">
                <a:solidFill>
                  <a:srgbClr val="000000"/>
                </a:solidFill>
                <a:uLnTx/>
                <a:uFillTx/>
                <a:latin typeface="Arial"/>
                <a:cs typeface="Arial"/>
                <a:sym typeface="Arial"/>
              </a:endParaRPr>
            </a:p>
          </p:txBody>
        </p:sp>
        <p:sp>
          <p:nvSpPr>
            <p:cNvPr id="41" name="Shape 171">
              <a:extLst>
                <a:ext uri="{FF2B5EF4-FFF2-40B4-BE49-F238E27FC236}">
                  <a16:creationId xmlns:a16="http://schemas.microsoft.com/office/drawing/2014/main" id="{DF691481-B5B9-45C5-8C56-C089F47AD652}"/>
                </a:ext>
              </a:extLst>
            </p:cNvPr>
            <p:cNvSpPr/>
            <p:nvPr/>
          </p:nvSpPr>
          <p:spPr>
            <a:xfrm flipH="1">
              <a:off x="2198398" y="2324974"/>
              <a:ext cx="1844400" cy="642600"/>
            </a:xfrm>
            <a:prstGeom prst="rect">
              <a:avLst/>
            </a:prstGeom>
            <a:solidFill>
              <a:schemeClr val="accent2">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i="0" u="none" strike="noStrike" kern="0" normalizeH="0" baseline="0" noProof="0" dirty="0">
                <a:solidFill>
                  <a:srgbClr val="000000"/>
                </a:solidFill>
                <a:uLnTx/>
                <a:uFillTx/>
                <a:latin typeface="Arial"/>
                <a:cs typeface="Arial"/>
                <a:sym typeface="Arial"/>
              </a:endParaRPr>
            </a:p>
          </p:txBody>
        </p:sp>
        <p:sp>
          <p:nvSpPr>
            <p:cNvPr id="42" name="Shape 172">
              <a:extLst>
                <a:ext uri="{FF2B5EF4-FFF2-40B4-BE49-F238E27FC236}">
                  <a16:creationId xmlns:a16="http://schemas.microsoft.com/office/drawing/2014/main" id="{3DFD5812-FCBF-43FB-9063-8AE16685BB57}"/>
                </a:ext>
              </a:extLst>
            </p:cNvPr>
            <p:cNvSpPr/>
            <p:nvPr/>
          </p:nvSpPr>
          <p:spPr>
            <a:xfrm rot="16200000">
              <a:off x="3646240" y="1865164"/>
              <a:ext cx="669511" cy="1589287"/>
            </a:xfrm>
            <a:prstGeom prst="flowChartOffpageConnector">
              <a:avLst/>
            </a:prstGeom>
            <a:solidFill>
              <a:schemeClr val="accent2">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i="0" u="none" strike="noStrike" kern="0" normalizeH="0" baseline="0" noProof="0">
                <a:solidFill>
                  <a:srgbClr val="000000"/>
                </a:solidFill>
                <a:uLnTx/>
                <a:uFillTx/>
                <a:latin typeface="Arial"/>
                <a:cs typeface="Arial"/>
                <a:sym typeface="Arial"/>
              </a:endParaRPr>
            </a:p>
          </p:txBody>
        </p:sp>
        <p:sp>
          <p:nvSpPr>
            <p:cNvPr id="43" name="Shape 173">
              <a:extLst>
                <a:ext uri="{FF2B5EF4-FFF2-40B4-BE49-F238E27FC236}">
                  <a16:creationId xmlns:a16="http://schemas.microsoft.com/office/drawing/2014/main" id="{6888C67F-C3B9-4302-B818-C9515673D8BB}"/>
                </a:ext>
              </a:extLst>
            </p:cNvPr>
            <p:cNvSpPr/>
            <p:nvPr/>
          </p:nvSpPr>
          <p:spPr>
            <a:xfrm>
              <a:off x="2416522" y="2370896"/>
              <a:ext cx="1940700" cy="4917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s-EC" sz="3200" b="1" i="0" u="none" strike="noStrike" kern="0" normalizeH="0" baseline="0" noProof="0" dirty="0">
                  <a:solidFill>
                    <a:srgbClr val="FFFFFF"/>
                  </a:solidFill>
                  <a:uLnTx/>
                  <a:uFillTx/>
                  <a:latin typeface="Times New Roman" panose="02020603050405020304" pitchFamily="18" charset="0"/>
                  <a:ea typeface="Lato"/>
                  <a:cs typeface="Times New Roman" panose="02020603050405020304" pitchFamily="18" charset="0"/>
                  <a:sym typeface="Lato"/>
                </a:rPr>
                <a:t>Valor percibido </a:t>
              </a:r>
              <a:endParaRPr kumimoji="0" sz="3200" b="1" i="0" u="none" strike="noStrike" kern="0" normalizeH="0" baseline="0" noProof="0" dirty="0">
                <a:solidFill>
                  <a:srgbClr val="FFFFFF"/>
                </a:solidFill>
                <a:uLnTx/>
                <a:uFillTx/>
                <a:latin typeface="Times New Roman" panose="02020603050405020304" pitchFamily="18" charset="0"/>
                <a:ea typeface="Lato"/>
                <a:cs typeface="Times New Roman" panose="02020603050405020304" pitchFamily="18" charset="0"/>
                <a:sym typeface="Lato"/>
              </a:endParaRPr>
            </a:p>
          </p:txBody>
        </p:sp>
        <p:sp>
          <p:nvSpPr>
            <p:cNvPr id="44" name="Shape 174">
              <a:extLst>
                <a:ext uri="{FF2B5EF4-FFF2-40B4-BE49-F238E27FC236}">
                  <a16:creationId xmlns:a16="http://schemas.microsoft.com/office/drawing/2014/main" id="{6E7A4375-48B7-4959-B0DE-CD22A6BE36A3}"/>
                </a:ext>
              </a:extLst>
            </p:cNvPr>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i="0" u="none" strike="noStrike" kern="0" normalizeH="0" baseline="0" noProof="0">
                <a:solidFill>
                  <a:srgbClr val="000000"/>
                </a:solidFill>
                <a:uLnTx/>
                <a:uFillTx/>
                <a:latin typeface="Arial"/>
                <a:cs typeface="Arial"/>
                <a:sym typeface="Arial"/>
              </a:endParaRPr>
            </a:p>
          </p:txBody>
        </p:sp>
        <p:sp>
          <p:nvSpPr>
            <p:cNvPr id="45" name="Shape 175">
              <a:extLst>
                <a:ext uri="{FF2B5EF4-FFF2-40B4-BE49-F238E27FC236}">
                  <a16:creationId xmlns:a16="http://schemas.microsoft.com/office/drawing/2014/main" id="{0F291786-F03D-44B9-A7A7-5E109204AA5F}"/>
                </a:ext>
              </a:extLst>
            </p:cNvPr>
            <p:cNvSpPr/>
            <p:nvPr/>
          </p:nvSpPr>
          <p:spPr>
            <a:xfrm>
              <a:off x="1593000" y="2322575"/>
              <a:ext cx="690000" cy="642600"/>
            </a:xfrm>
            <a:prstGeom prst="rect">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600" i="0" u="none" strike="noStrike" kern="0" normalizeH="0" baseline="0" noProof="0">
                <a:solidFill>
                  <a:srgbClr val="FFFFFF"/>
                </a:solidFill>
                <a:uLnTx/>
                <a:uFillTx/>
                <a:latin typeface="Roboto Thin"/>
                <a:ea typeface="Roboto Thin"/>
                <a:cs typeface="Roboto Thin"/>
                <a:sym typeface="Roboto Thin"/>
              </a:endParaRPr>
            </a:p>
          </p:txBody>
        </p:sp>
        <p:sp>
          <p:nvSpPr>
            <p:cNvPr id="46" name="Shape 176">
              <a:extLst>
                <a:ext uri="{FF2B5EF4-FFF2-40B4-BE49-F238E27FC236}">
                  <a16:creationId xmlns:a16="http://schemas.microsoft.com/office/drawing/2014/main" id="{9C8F636D-EE81-474B-8F48-957F8A263430}"/>
                </a:ext>
              </a:extLst>
            </p:cNvPr>
            <p:cNvSpPr/>
            <p:nvPr/>
          </p:nvSpPr>
          <p:spPr>
            <a:xfrm>
              <a:off x="4661574" y="2362695"/>
              <a:ext cx="3359468" cy="566763"/>
            </a:xfrm>
            <a:prstGeom prst="rect">
              <a:avLst/>
            </a:prstGeom>
            <a:noFill/>
            <a:ln>
              <a:noFill/>
            </a:ln>
          </p:spPr>
          <p:txBody>
            <a:bodyPr spcFirstLastPara="1" wrap="square" lIns="91425" tIns="91425" rIns="91425" bIns="91425" anchor="ctr" anchorCtr="0">
              <a:noAutofit/>
            </a:bodyPr>
            <a:lstStyle/>
            <a:p>
              <a:pPr marL="457200" marR="0" lvl="0" indent="-298450" defTabSz="914400" eaLnBrk="1" fontAlgn="auto" latinLnBrk="0" hangingPunct="1">
                <a:lnSpc>
                  <a:spcPct val="115000"/>
                </a:lnSpc>
                <a:spcBef>
                  <a:spcPts val="0"/>
                </a:spcBef>
                <a:spcAft>
                  <a:spcPts val="0"/>
                </a:spcAft>
                <a:buClr>
                  <a:srgbClr val="434343"/>
                </a:buClr>
                <a:buSzPts val="1100"/>
                <a:buFont typeface="Lato"/>
                <a:buChar char="●"/>
                <a:tabLst/>
                <a:defRPr/>
              </a:pPr>
              <a:r>
                <a:rPr kumimoji="0" lang="x-none" sz="2000" i="0" u="none" strike="noStrike" kern="0" normalizeH="0" baseline="0" noProof="0" dirty="0">
                  <a:solidFill>
                    <a:srgbClr val="1A1A1A"/>
                  </a:solidFill>
                  <a:uLnTx/>
                  <a:uFillTx/>
                  <a:latin typeface="Times New Roman" panose="02020603050405020304" pitchFamily="18" charset="0"/>
                  <a:ea typeface="Lato"/>
                  <a:cs typeface="Times New Roman" panose="02020603050405020304" pitchFamily="18" charset="0"/>
                  <a:sym typeface="Lato"/>
                </a:rPr>
                <a:t>Teoría </a:t>
              </a:r>
              <a:r>
                <a:rPr lang="es-EC" sz="2000" kern="0" dirty="0">
                  <a:solidFill>
                    <a:srgbClr val="1A1A1A"/>
                  </a:solidFill>
                  <a:latin typeface="Times New Roman" panose="02020603050405020304" pitchFamily="18" charset="0"/>
                  <a:ea typeface="Lato"/>
                  <a:cs typeface="Times New Roman" panose="02020603050405020304" pitchFamily="18" charset="0"/>
                  <a:sym typeface="Lato"/>
                </a:rPr>
                <a:t>objetiva del valor (Zamora, 1942).</a:t>
              </a:r>
              <a:endParaRPr kumimoji="0" sz="2000" i="0" u="none" strike="noStrike" kern="0" normalizeH="0" baseline="0" noProof="0" dirty="0">
                <a:solidFill>
                  <a:srgbClr val="1A1A1A"/>
                </a:solidFill>
                <a:uLnTx/>
                <a:uFillTx/>
                <a:latin typeface="Times New Roman" panose="02020603050405020304" pitchFamily="18" charset="0"/>
                <a:ea typeface="Lato"/>
                <a:cs typeface="Times New Roman" panose="02020603050405020304" pitchFamily="18" charset="0"/>
                <a:sym typeface="Lato"/>
              </a:endParaRPr>
            </a:p>
            <a:p>
              <a:pPr marL="457200" marR="0" lvl="0" indent="-298450" defTabSz="914400" eaLnBrk="1" fontAlgn="auto" latinLnBrk="0" hangingPunct="1">
                <a:lnSpc>
                  <a:spcPct val="115000"/>
                </a:lnSpc>
                <a:spcBef>
                  <a:spcPts val="0"/>
                </a:spcBef>
                <a:spcAft>
                  <a:spcPts val="0"/>
                </a:spcAft>
                <a:buClr>
                  <a:srgbClr val="434343"/>
                </a:buClr>
                <a:buSzPts val="1100"/>
                <a:buFont typeface="Lato"/>
                <a:buChar char="●"/>
                <a:tabLst/>
                <a:defRPr/>
              </a:pPr>
              <a:r>
                <a:rPr kumimoji="0" lang="x-none" sz="2000" i="0" u="none" strike="noStrike" kern="0" normalizeH="0" baseline="0" noProof="0" dirty="0">
                  <a:solidFill>
                    <a:srgbClr val="1A1A1A"/>
                  </a:solidFill>
                  <a:uLnTx/>
                  <a:uFillTx/>
                  <a:latin typeface="Times New Roman" panose="02020603050405020304" pitchFamily="18" charset="0"/>
                  <a:ea typeface="Lato"/>
                  <a:cs typeface="Times New Roman" panose="02020603050405020304" pitchFamily="18" charset="0"/>
                  <a:sym typeface="Lato"/>
                </a:rPr>
                <a:t>Teoría </a:t>
              </a:r>
              <a:r>
                <a:rPr kumimoji="0" lang="es-EC" sz="2000" i="0" u="none" strike="noStrike" kern="0" normalizeH="0" baseline="0" noProof="0" dirty="0">
                  <a:solidFill>
                    <a:srgbClr val="1A1A1A"/>
                  </a:solidFill>
                  <a:uLnTx/>
                  <a:uFillTx/>
                  <a:latin typeface="Times New Roman" panose="02020603050405020304" pitchFamily="18" charset="0"/>
                  <a:ea typeface="Lato"/>
                  <a:cs typeface="Times New Roman" panose="02020603050405020304" pitchFamily="18" charset="0"/>
                  <a:sym typeface="Lato"/>
                </a:rPr>
                <a:t>subjetiva del valor (</a:t>
              </a:r>
              <a:r>
                <a:rPr kumimoji="0" lang="es-EC" sz="2000" i="0" u="none" strike="noStrike" kern="0" normalizeH="0" baseline="0" noProof="0" dirty="0" err="1">
                  <a:solidFill>
                    <a:srgbClr val="1A1A1A"/>
                  </a:solidFill>
                  <a:uLnTx/>
                  <a:uFillTx/>
                  <a:latin typeface="Times New Roman" panose="02020603050405020304" pitchFamily="18" charset="0"/>
                  <a:ea typeface="Lato"/>
                  <a:cs typeface="Times New Roman" panose="02020603050405020304" pitchFamily="18" charset="0"/>
                  <a:sym typeface="Lato"/>
                </a:rPr>
                <a:t>Sequera</a:t>
              </a:r>
              <a:r>
                <a:rPr lang="es-EC" sz="2000" kern="0" dirty="0">
                  <a:solidFill>
                    <a:srgbClr val="1A1A1A"/>
                  </a:solidFill>
                  <a:latin typeface="Times New Roman" panose="02020603050405020304" pitchFamily="18" charset="0"/>
                  <a:ea typeface="Lato"/>
                  <a:cs typeface="Times New Roman" panose="02020603050405020304" pitchFamily="18" charset="0"/>
                  <a:sym typeface="Lato"/>
                </a:rPr>
                <a:t>, 2014)</a:t>
              </a:r>
              <a:r>
                <a:rPr kumimoji="0" lang="es-EC" sz="2000" i="0" u="none" strike="noStrike" kern="0" normalizeH="0" baseline="0" noProof="0" dirty="0">
                  <a:solidFill>
                    <a:srgbClr val="1A1A1A"/>
                  </a:solidFill>
                  <a:uLnTx/>
                  <a:uFillTx/>
                  <a:latin typeface="Times New Roman" panose="02020603050405020304" pitchFamily="18" charset="0"/>
                  <a:ea typeface="Lato"/>
                  <a:cs typeface="Times New Roman" panose="02020603050405020304" pitchFamily="18" charset="0"/>
                  <a:sym typeface="Lato"/>
                </a:rPr>
                <a:t>. </a:t>
              </a:r>
              <a:endParaRPr kumimoji="0" lang="es-EC" sz="2000" i="0" u="none" strike="noStrike" kern="0" normalizeH="0" baseline="0" noProof="0" dirty="0">
                <a:solidFill>
                  <a:srgbClr val="1A1A1A"/>
                </a:solidFill>
                <a:uLnTx/>
                <a:uFillTx/>
                <a:latin typeface="Lato" panose="020B0604020202020204" charset="0"/>
                <a:ea typeface="Times New Roman"/>
                <a:cs typeface="Times New Roman"/>
                <a:sym typeface="Times New Roman"/>
              </a:endParaRPr>
            </a:p>
            <a:p>
              <a:pPr marL="457200" marR="0" lvl="0" indent="-298450" defTabSz="914400" eaLnBrk="1" fontAlgn="auto" latinLnBrk="0" hangingPunct="1">
                <a:lnSpc>
                  <a:spcPct val="115000"/>
                </a:lnSpc>
                <a:spcBef>
                  <a:spcPts val="0"/>
                </a:spcBef>
                <a:spcAft>
                  <a:spcPts val="0"/>
                </a:spcAft>
                <a:buClr>
                  <a:srgbClr val="434343"/>
                </a:buClr>
                <a:buSzPts val="1100"/>
                <a:buFont typeface="Lato"/>
                <a:buChar char="●"/>
                <a:tabLst/>
                <a:defRPr/>
              </a:pPr>
              <a:r>
                <a:rPr kumimoji="0" lang="es-EC" sz="2000" i="0" u="none" strike="noStrike" kern="0" normalizeH="0" baseline="0" noProof="0" dirty="0">
                  <a:solidFill>
                    <a:srgbClr val="1A1A1A"/>
                  </a:solidFill>
                  <a:uLnTx/>
                  <a:uFillTx/>
                  <a:latin typeface="Times New Roman" panose="02020603050405020304" pitchFamily="18" charset="0"/>
                  <a:cs typeface="Times New Roman" panose="02020603050405020304" pitchFamily="18" charset="0"/>
                  <a:sym typeface="Arial"/>
                </a:rPr>
                <a:t>Teoría de la percepción (</a:t>
              </a:r>
              <a:r>
                <a:rPr kumimoji="0" lang="es-EC" sz="2000" i="0" u="none" strike="noStrike" kern="0" normalizeH="0" baseline="0" noProof="0" dirty="0" err="1">
                  <a:solidFill>
                    <a:srgbClr val="1A1A1A"/>
                  </a:solidFill>
                  <a:uLnTx/>
                  <a:uFillTx/>
                  <a:latin typeface="Times New Roman" panose="02020603050405020304" pitchFamily="18" charset="0"/>
                  <a:cs typeface="Times New Roman" panose="02020603050405020304" pitchFamily="18" charset="0"/>
                  <a:sym typeface="Arial"/>
                </a:rPr>
                <a:t>Fontes</a:t>
              </a:r>
              <a:r>
                <a:rPr kumimoji="0" lang="es-EC" sz="2000" i="0" u="none" strike="noStrike" kern="0" normalizeH="0" baseline="0" noProof="0" dirty="0">
                  <a:solidFill>
                    <a:srgbClr val="1A1A1A"/>
                  </a:solidFill>
                  <a:uLnTx/>
                  <a:uFillTx/>
                  <a:latin typeface="Times New Roman" panose="02020603050405020304" pitchFamily="18" charset="0"/>
                  <a:cs typeface="Times New Roman" panose="02020603050405020304" pitchFamily="18" charset="0"/>
                  <a:sym typeface="Arial"/>
                </a:rPr>
                <a:t>, S. </a:t>
              </a:r>
              <a:r>
                <a:rPr lang="es-EC" sz="2000" kern="0" dirty="0">
                  <a:solidFill>
                    <a:srgbClr val="1A1A1A"/>
                  </a:solidFill>
                  <a:latin typeface="Times New Roman" panose="02020603050405020304" pitchFamily="18" charset="0"/>
                  <a:cs typeface="Times New Roman" panose="02020603050405020304" pitchFamily="18" charset="0"/>
                  <a:sym typeface="Arial"/>
                </a:rPr>
                <a:t>&amp; </a:t>
              </a:r>
              <a:r>
                <a:rPr lang="es-EC" sz="2000" kern="0" dirty="0" err="1">
                  <a:solidFill>
                    <a:srgbClr val="1A1A1A"/>
                  </a:solidFill>
                  <a:latin typeface="Times New Roman" panose="02020603050405020304" pitchFamily="18" charset="0"/>
                  <a:cs typeface="Times New Roman" panose="02020603050405020304" pitchFamily="18" charset="0"/>
                  <a:sym typeface="Arial"/>
                </a:rPr>
                <a:t>Fontes</a:t>
              </a:r>
              <a:r>
                <a:rPr lang="es-EC" sz="2000" kern="0" dirty="0">
                  <a:solidFill>
                    <a:srgbClr val="1A1A1A"/>
                  </a:solidFill>
                  <a:latin typeface="Times New Roman" panose="02020603050405020304" pitchFamily="18" charset="0"/>
                  <a:cs typeface="Times New Roman" panose="02020603050405020304" pitchFamily="18" charset="0"/>
                  <a:sym typeface="Arial"/>
                </a:rPr>
                <a:t>, A., 1994)</a:t>
              </a:r>
              <a:r>
                <a:rPr kumimoji="0" lang="es-EC" sz="2000" i="0" u="none" strike="noStrike" kern="0" normalizeH="0" baseline="0" noProof="0" dirty="0">
                  <a:solidFill>
                    <a:srgbClr val="1A1A1A"/>
                  </a:solidFill>
                  <a:uLnTx/>
                  <a:uFillTx/>
                  <a:latin typeface="Times New Roman" panose="02020603050405020304" pitchFamily="18" charset="0"/>
                  <a:cs typeface="Times New Roman" panose="02020603050405020304" pitchFamily="18" charset="0"/>
                  <a:sym typeface="Arial"/>
                </a:rPr>
                <a:t>. </a:t>
              </a:r>
            </a:p>
            <a:p>
              <a:pPr marL="457200" marR="0" lvl="0" indent="-298450" defTabSz="914400" eaLnBrk="1" fontAlgn="auto" latinLnBrk="0" hangingPunct="1">
                <a:lnSpc>
                  <a:spcPct val="115000"/>
                </a:lnSpc>
                <a:spcBef>
                  <a:spcPts val="0"/>
                </a:spcBef>
                <a:spcAft>
                  <a:spcPts val="0"/>
                </a:spcAft>
                <a:buClr>
                  <a:srgbClr val="434343"/>
                </a:buClr>
                <a:buSzPts val="1100"/>
                <a:buFont typeface="Lato"/>
                <a:buChar char="●"/>
                <a:tabLst/>
                <a:defRPr/>
              </a:pPr>
              <a:r>
                <a:rPr kumimoji="0" lang="es-EC" sz="2000" i="0" u="none" strike="noStrike" kern="0" normalizeH="0" baseline="0" noProof="0" dirty="0">
                  <a:solidFill>
                    <a:srgbClr val="1A1A1A"/>
                  </a:solidFill>
                  <a:uLnTx/>
                  <a:uFillTx/>
                  <a:latin typeface="Times New Roman" panose="02020603050405020304" pitchFamily="18" charset="0"/>
                  <a:cs typeface="Times New Roman" panose="02020603050405020304" pitchFamily="18" charset="0"/>
                  <a:sym typeface="Arial"/>
                </a:rPr>
                <a:t>Teoría del valor del consumo (</a:t>
              </a:r>
              <a:r>
                <a:rPr kumimoji="0" lang="es-EC" sz="2000" i="0" u="none" strike="noStrike" kern="0" normalizeH="0" baseline="0" noProof="0" dirty="0" err="1">
                  <a:solidFill>
                    <a:srgbClr val="1A1A1A"/>
                  </a:solidFill>
                  <a:uLnTx/>
                  <a:uFillTx/>
                  <a:latin typeface="Times New Roman" panose="02020603050405020304" pitchFamily="18" charset="0"/>
                  <a:cs typeface="Times New Roman" panose="02020603050405020304" pitchFamily="18" charset="0"/>
                  <a:sym typeface="Arial"/>
                </a:rPr>
                <a:t>Sheth</a:t>
              </a:r>
              <a:r>
                <a:rPr lang="es-EC" sz="2000" kern="0" dirty="0">
                  <a:solidFill>
                    <a:srgbClr val="1A1A1A"/>
                  </a:solidFill>
                  <a:latin typeface="Times New Roman" panose="02020603050405020304" pitchFamily="18" charset="0"/>
                  <a:cs typeface="Times New Roman" panose="02020603050405020304" pitchFamily="18" charset="0"/>
                  <a:sym typeface="Arial"/>
                </a:rPr>
                <a:t>, Newman &amp; Gross, 1991)</a:t>
              </a:r>
              <a:r>
                <a:rPr kumimoji="0" lang="es-EC" sz="2000" i="0" u="none" strike="noStrike" kern="0" normalizeH="0" baseline="0" noProof="0" dirty="0">
                  <a:solidFill>
                    <a:srgbClr val="1A1A1A"/>
                  </a:solidFill>
                  <a:uLnTx/>
                  <a:uFillTx/>
                  <a:latin typeface="Times New Roman" panose="02020603050405020304" pitchFamily="18" charset="0"/>
                  <a:cs typeface="Times New Roman" panose="02020603050405020304" pitchFamily="18" charset="0"/>
                  <a:sym typeface="Arial"/>
                </a:rPr>
                <a:t>. </a:t>
              </a:r>
            </a:p>
            <a:p>
              <a:pPr marL="457200" marR="0" lvl="0" indent="-298450" defTabSz="914400" eaLnBrk="1" fontAlgn="auto" latinLnBrk="0" hangingPunct="1">
                <a:lnSpc>
                  <a:spcPct val="115000"/>
                </a:lnSpc>
                <a:spcBef>
                  <a:spcPts val="0"/>
                </a:spcBef>
                <a:spcAft>
                  <a:spcPts val="0"/>
                </a:spcAft>
                <a:buClr>
                  <a:srgbClr val="434343"/>
                </a:buClr>
                <a:buSzPts val="1100"/>
                <a:buFont typeface="Lato"/>
                <a:buChar char="●"/>
                <a:tabLst/>
                <a:defRPr/>
              </a:pPr>
              <a:endParaRPr kumimoji="0" sz="1200" i="0" u="none" strike="noStrike" kern="0" normalizeH="0" baseline="0" noProof="0" dirty="0">
                <a:solidFill>
                  <a:srgbClr val="595959">
                    <a:lumMod val="75000"/>
                  </a:srgbClr>
                </a:solidFill>
                <a:uLnTx/>
                <a:uFillTx/>
                <a:latin typeface="Lato" panose="020B0604020202020204" charset="0"/>
                <a:ea typeface="Lato"/>
                <a:cs typeface="Lato"/>
                <a:sym typeface="Lato"/>
              </a:endParaRPr>
            </a:p>
          </p:txBody>
        </p:sp>
      </p:grpSp>
      <p:sp>
        <p:nvSpPr>
          <p:cNvPr id="47" name="Shape 177">
            <a:extLst>
              <a:ext uri="{FF2B5EF4-FFF2-40B4-BE49-F238E27FC236}">
                <a16:creationId xmlns:a16="http://schemas.microsoft.com/office/drawing/2014/main" id="{6284A47E-B719-4374-B048-DEFA4F7FA89C}"/>
              </a:ext>
            </a:extLst>
          </p:cNvPr>
          <p:cNvSpPr/>
          <p:nvPr/>
        </p:nvSpPr>
        <p:spPr>
          <a:xfrm>
            <a:off x="1085241" y="2398824"/>
            <a:ext cx="309000" cy="309000"/>
          </a:xfrm>
          <a:prstGeom prst="ellipse">
            <a:avLst/>
          </a:prstGeom>
          <a:solidFill>
            <a:srgbClr val="E9ED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Shape 166">
            <a:extLst>
              <a:ext uri="{FF2B5EF4-FFF2-40B4-BE49-F238E27FC236}">
                <a16:creationId xmlns:a16="http://schemas.microsoft.com/office/drawing/2014/main" id="{BA9CC61F-0670-463B-818F-51DF03375B0D}"/>
              </a:ext>
            </a:extLst>
          </p:cNvPr>
          <p:cNvSpPr/>
          <p:nvPr/>
        </p:nvSpPr>
        <p:spPr>
          <a:xfrm>
            <a:off x="599411" y="1175805"/>
            <a:ext cx="1250402" cy="340961"/>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Shape 162">
            <a:extLst>
              <a:ext uri="{FF2B5EF4-FFF2-40B4-BE49-F238E27FC236}">
                <a16:creationId xmlns:a16="http://schemas.microsoft.com/office/drawing/2014/main" id="{6478F80C-DC40-4C0A-BB61-511880234A7E}"/>
              </a:ext>
            </a:extLst>
          </p:cNvPr>
          <p:cNvSpPr/>
          <p:nvPr/>
        </p:nvSpPr>
        <p:spPr>
          <a:xfrm>
            <a:off x="4358754" y="4024527"/>
            <a:ext cx="7531373" cy="2571432"/>
          </a:xfrm>
          <a:prstGeom prst="rect">
            <a:avLst/>
          </a:prstGeom>
          <a:solidFill>
            <a:schemeClr val="accent6">
              <a:lumMod val="20000"/>
              <a:lumOff val="8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Shape 163">
            <a:extLst>
              <a:ext uri="{FF2B5EF4-FFF2-40B4-BE49-F238E27FC236}">
                <a16:creationId xmlns:a16="http://schemas.microsoft.com/office/drawing/2014/main" id="{701C35CB-3D74-48D1-87AC-ED53B14794F6}"/>
              </a:ext>
            </a:extLst>
          </p:cNvPr>
          <p:cNvSpPr/>
          <p:nvPr/>
        </p:nvSpPr>
        <p:spPr>
          <a:xfrm flipH="1">
            <a:off x="1873760" y="4026062"/>
            <a:ext cx="2803011" cy="2565001"/>
          </a:xfrm>
          <a:prstGeom prst="rect">
            <a:avLst/>
          </a:prstGeom>
          <a:solidFill>
            <a:schemeClr val="accent2">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Shape 166">
            <a:extLst>
              <a:ext uri="{FF2B5EF4-FFF2-40B4-BE49-F238E27FC236}">
                <a16:creationId xmlns:a16="http://schemas.microsoft.com/office/drawing/2014/main" id="{EBB3F3A9-8FC9-4F6B-BB2B-3484916BBACF}"/>
              </a:ext>
            </a:extLst>
          </p:cNvPr>
          <p:cNvSpPr/>
          <p:nvPr/>
        </p:nvSpPr>
        <p:spPr>
          <a:xfrm>
            <a:off x="582698" y="3610604"/>
            <a:ext cx="1267116" cy="540766"/>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Shape 167">
            <a:extLst>
              <a:ext uri="{FF2B5EF4-FFF2-40B4-BE49-F238E27FC236}">
                <a16:creationId xmlns:a16="http://schemas.microsoft.com/office/drawing/2014/main" id="{303472DF-C608-4B70-9C5D-3CDD8E5883B8}"/>
              </a:ext>
            </a:extLst>
          </p:cNvPr>
          <p:cNvSpPr/>
          <p:nvPr/>
        </p:nvSpPr>
        <p:spPr>
          <a:xfrm>
            <a:off x="613186" y="4024527"/>
            <a:ext cx="1263785" cy="2565001"/>
          </a:xfrm>
          <a:prstGeom prst="rect">
            <a:avLst/>
          </a:prstGeom>
          <a:solidFill>
            <a:schemeClr val="accent6">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FFFFFF"/>
              </a:solidFill>
              <a:effectLst/>
              <a:uLnTx/>
              <a:uFillTx/>
              <a:latin typeface="Roboto Thin"/>
              <a:ea typeface="Roboto Thin"/>
              <a:cs typeface="Roboto Thin"/>
              <a:sym typeface="Roboto Thin"/>
            </a:endParaRPr>
          </a:p>
        </p:txBody>
      </p:sp>
      <p:sp>
        <p:nvSpPr>
          <p:cNvPr id="56" name="Shape 168">
            <a:extLst>
              <a:ext uri="{FF2B5EF4-FFF2-40B4-BE49-F238E27FC236}">
                <a16:creationId xmlns:a16="http://schemas.microsoft.com/office/drawing/2014/main" id="{C3A42659-D228-4696-94C1-EAE1C68E7F88}"/>
              </a:ext>
            </a:extLst>
          </p:cNvPr>
          <p:cNvSpPr/>
          <p:nvPr/>
        </p:nvSpPr>
        <p:spPr>
          <a:xfrm>
            <a:off x="6140432" y="4934311"/>
            <a:ext cx="5119495" cy="1143900"/>
          </a:xfrm>
          <a:prstGeom prst="rect">
            <a:avLst/>
          </a:prstGeom>
          <a:noFill/>
          <a:ln>
            <a:noFill/>
          </a:ln>
        </p:spPr>
        <p:txBody>
          <a:bodyPr spcFirstLastPara="1" wrap="square" lIns="91425" tIns="91425" rIns="91425" bIns="91425" anchor="ctr" anchorCtr="0">
            <a:noAutofit/>
          </a:bodyPr>
          <a:lstStyle/>
          <a:p>
            <a:pPr marL="457200" indent="-298450">
              <a:lnSpc>
                <a:spcPct val="115000"/>
              </a:lnSpc>
              <a:buClr>
                <a:srgbClr val="434343"/>
              </a:buClr>
              <a:buSzPts val="1100"/>
              <a:buFont typeface="Lato"/>
              <a:buChar char="●"/>
            </a:pPr>
            <a:r>
              <a:rPr lang="es-MX" sz="2000" kern="0" dirty="0">
                <a:solidFill>
                  <a:srgbClr val="1A1A1A"/>
                </a:solidFill>
                <a:latin typeface="Times New Roman" panose="02020603050405020304" pitchFamily="18" charset="0"/>
                <a:ea typeface="Lato"/>
                <a:cs typeface="Times New Roman" panose="02020603050405020304" pitchFamily="18" charset="0"/>
                <a:sym typeface="Lato"/>
              </a:rPr>
              <a:t>Teoría de la jerarquía de las necesidades (Peña, 2012).</a:t>
            </a:r>
          </a:p>
          <a:p>
            <a:pPr marL="457200" indent="-298450">
              <a:lnSpc>
                <a:spcPct val="115000"/>
              </a:lnSpc>
              <a:buClr>
                <a:srgbClr val="434343"/>
              </a:buClr>
              <a:buSzPts val="1100"/>
              <a:buFont typeface="Lato"/>
              <a:buChar char="●"/>
            </a:pPr>
            <a:r>
              <a:rPr lang="es-EC" sz="2000" kern="0" dirty="0">
                <a:solidFill>
                  <a:srgbClr val="1A1A1A"/>
                </a:solidFill>
                <a:latin typeface="Times New Roman" panose="02020603050405020304" pitchFamily="18" charset="0"/>
                <a:ea typeface="Lato"/>
                <a:cs typeface="Times New Roman" panose="02020603050405020304" pitchFamily="18" charset="0"/>
                <a:sym typeface="Lato"/>
              </a:rPr>
              <a:t>Teoría conductual del aprendizaje (</a:t>
            </a:r>
            <a:r>
              <a:rPr lang="es-EC" sz="1800" dirty="0">
                <a:effectLst/>
                <a:latin typeface="Times New Roman" panose="02020603050405020304" pitchFamily="18" charset="0"/>
                <a:ea typeface="Times New Roman" panose="02020603050405020304" pitchFamily="18" charset="0"/>
              </a:rPr>
              <a:t>Del Olmo, 2013</a:t>
            </a:r>
            <a:r>
              <a:rPr lang="es-EC" sz="2000" kern="0" dirty="0">
                <a:solidFill>
                  <a:srgbClr val="1A1A1A"/>
                </a:solidFill>
                <a:latin typeface="Times New Roman" panose="02020603050405020304" pitchFamily="18" charset="0"/>
                <a:ea typeface="Lato"/>
                <a:cs typeface="Times New Roman" panose="02020603050405020304" pitchFamily="18" charset="0"/>
                <a:sym typeface="Lato"/>
              </a:rPr>
              <a:t>).</a:t>
            </a:r>
          </a:p>
          <a:p>
            <a:pPr marL="457200" indent="-298450">
              <a:lnSpc>
                <a:spcPct val="115000"/>
              </a:lnSpc>
              <a:buClr>
                <a:srgbClr val="434343"/>
              </a:buClr>
              <a:buSzPts val="1100"/>
              <a:buFont typeface="Lato"/>
              <a:buChar char="●"/>
            </a:pP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Teoría del comportamiento planificado -TPB-</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2000" dirty="0" err="1">
                <a:effectLst/>
                <a:latin typeface="Times New Roman" panose="02020603050405020304" pitchFamily="18" charset="0"/>
                <a:ea typeface="Times New Roman" panose="02020603050405020304" pitchFamily="18" charset="0"/>
                <a:cs typeface="Times New Roman" panose="02020603050405020304" pitchFamily="18" charset="0"/>
              </a:rPr>
              <a:t>Ajzen</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2000" dirty="0">
                <a:latin typeface="Times New Roman" panose="02020603050405020304" pitchFamily="18" charset="0"/>
                <a:ea typeface="Times New Roman" panose="02020603050405020304" pitchFamily="18" charset="0"/>
                <a:cs typeface="Times New Roman" panose="02020603050405020304" pitchFamily="18" charset="0"/>
              </a:rPr>
              <a:t>2015</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98450">
              <a:lnSpc>
                <a:spcPct val="115000"/>
              </a:lnSpc>
              <a:buClr>
                <a:srgbClr val="434343"/>
              </a:buClr>
              <a:buSzPts val="1100"/>
              <a:buFont typeface="Lato"/>
              <a:buChar char="●"/>
            </a:pPr>
            <a:endParaRPr sz="2800" kern="0" dirty="0">
              <a:solidFill>
                <a:srgbClr val="1A1A1A"/>
              </a:solidFill>
              <a:latin typeface="Times New Roman" panose="02020603050405020304" pitchFamily="18" charset="0"/>
              <a:ea typeface="Lato"/>
              <a:cs typeface="Times New Roman" panose="02020603050405020304" pitchFamily="18" charset="0"/>
              <a:sym typeface="Lato"/>
            </a:endParaRPr>
          </a:p>
        </p:txBody>
      </p:sp>
      <p:sp>
        <p:nvSpPr>
          <p:cNvPr id="58" name="Shape 173">
            <a:extLst>
              <a:ext uri="{FF2B5EF4-FFF2-40B4-BE49-F238E27FC236}">
                <a16:creationId xmlns:a16="http://schemas.microsoft.com/office/drawing/2014/main" id="{78EBD9F9-C294-4978-83FF-E812941A4CE2}"/>
              </a:ext>
            </a:extLst>
          </p:cNvPr>
          <p:cNvSpPr/>
          <p:nvPr/>
        </p:nvSpPr>
        <p:spPr>
          <a:xfrm>
            <a:off x="2120320" y="4144618"/>
            <a:ext cx="4065256" cy="1690671"/>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s-EC" sz="32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rPr>
              <a:t>Decisión de</a:t>
            </a:r>
          </a:p>
          <a:p>
            <a:pPr marL="0" marR="0" lvl="0" indent="0" defTabSz="914400" eaLnBrk="1" fontAlgn="auto" latinLnBrk="0" hangingPunct="1">
              <a:lnSpc>
                <a:spcPct val="115000"/>
              </a:lnSpc>
              <a:spcBef>
                <a:spcPts val="0"/>
              </a:spcBef>
              <a:spcAft>
                <a:spcPts val="0"/>
              </a:spcAft>
              <a:buClr>
                <a:srgbClr val="000000"/>
              </a:buClr>
              <a:buSzTx/>
              <a:buFont typeface="Arial"/>
              <a:buNone/>
              <a:tabLst/>
              <a:defRPr/>
            </a:pPr>
            <a:r>
              <a:rPr kumimoji="0" lang="es-EC" sz="32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rPr>
              <a:t> compra  </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Lato"/>
              <a:cs typeface="Times New Roman" panose="02020603050405020304" pitchFamily="18" charset="0"/>
              <a:sym typeface="Lato"/>
            </a:endParaRPr>
          </a:p>
        </p:txBody>
      </p:sp>
      <p:sp>
        <p:nvSpPr>
          <p:cNvPr id="60" name="Shape 172">
            <a:extLst>
              <a:ext uri="{FF2B5EF4-FFF2-40B4-BE49-F238E27FC236}">
                <a16:creationId xmlns:a16="http://schemas.microsoft.com/office/drawing/2014/main" id="{B989D9B5-790D-4986-B954-5F7F3057EB3A}"/>
              </a:ext>
            </a:extLst>
          </p:cNvPr>
          <p:cNvSpPr/>
          <p:nvPr/>
        </p:nvSpPr>
        <p:spPr>
          <a:xfrm rot="16200000">
            <a:off x="4033510" y="4409336"/>
            <a:ext cx="2536630" cy="1826825"/>
          </a:xfrm>
          <a:prstGeom prst="flowChartOffpageConnector">
            <a:avLst/>
          </a:prstGeom>
          <a:solidFill>
            <a:schemeClr val="accent2">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i="0" u="none" strike="noStrike" kern="0" normalizeH="0" baseline="0" noProof="0">
              <a:solidFill>
                <a:srgbClr val="000000"/>
              </a:solidFill>
              <a:uLnTx/>
              <a:uFillTx/>
              <a:latin typeface="Arial"/>
              <a:cs typeface="Arial"/>
              <a:sym typeface="Arial"/>
            </a:endParaRPr>
          </a:p>
        </p:txBody>
      </p:sp>
      <p:sp>
        <p:nvSpPr>
          <p:cNvPr id="61" name="Shape 177">
            <a:extLst>
              <a:ext uri="{FF2B5EF4-FFF2-40B4-BE49-F238E27FC236}">
                <a16:creationId xmlns:a16="http://schemas.microsoft.com/office/drawing/2014/main" id="{955CE8DE-AA35-4911-A669-E69176139E91}"/>
              </a:ext>
            </a:extLst>
          </p:cNvPr>
          <p:cNvSpPr/>
          <p:nvPr/>
        </p:nvSpPr>
        <p:spPr>
          <a:xfrm>
            <a:off x="1083132" y="4603187"/>
            <a:ext cx="309000" cy="309000"/>
          </a:xfrm>
          <a:prstGeom prst="ellipse">
            <a:avLst/>
          </a:prstGeom>
          <a:solidFill>
            <a:srgbClr val="E9ED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lecha curvada hacia arriba 4">
            <a:hlinkClick r:id="rId2" action="ppaction://hlinksldjump"/>
          </p:cNvPr>
          <p:cNvSpPr/>
          <p:nvPr/>
        </p:nvSpPr>
        <p:spPr>
          <a:xfrm>
            <a:off x="11544300" y="6373039"/>
            <a:ext cx="477982" cy="339488"/>
          </a:xfrm>
          <a:prstGeom prst="upArrow">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50006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curvada hacia arriba 2">
            <a:hlinkClick r:id="rId2" action="ppaction://hlinksldjump"/>
          </p:cNvPr>
          <p:cNvSpPr/>
          <p:nvPr/>
        </p:nvSpPr>
        <p:spPr>
          <a:xfrm>
            <a:off x="11410875" y="6241772"/>
            <a:ext cx="477982" cy="339488"/>
          </a:xfrm>
          <a:prstGeom prst="upArrow">
            <a:avLst/>
          </a:prstGeom>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19" name="Título 1">
            <a:extLst>
              <a:ext uri="{FF2B5EF4-FFF2-40B4-BE49-F238E27FC236}">
                <a16:creationId xmlns:a16="http://schemas.microsoft.com/office/drawing/2014/main" id="{4BC9D00C-347B-4631-A9A2-EAA5F7A772EE}"/>
              </a:ext>
            </a:extLst>
          </p:cNvPr>
          <p:cNvSpPr>
            <a:spLocks noGrp="1"/>
          </p:cNvSpPr>
          <p:nvPr>
            <p:ph type="title"/>
          </p:nvPr>
        </p:nvSpPr>
        <p:spPr>
          <a:xfrm>
            <a:off x="497710" y="0"/>
            <a:ext cx="10515600" cy="1060174"/>
          </a:xfrm>
        </p:spPr>
        <p:txBody>
          <a:bodyPr/>
          <a:lstStyle/>
          <a:p>
            <a:r>
              <a:rPr lang="es-EC" dirty="0">
                <a:latin typeface="Times New Roman" panose="02020603050405020304" pitchFamily="18" charset="0"/>
                <a:cs typeface="Times New Roman" panose="02020603050405020304" pitchFamily="18" charset="0"/>
              </a:rPr>
              <a:t>Capitulo I: Marco referencial </a:t>
            </a:r>
          </a:p>
        </p:txBody>
      </p:sp>
      <p:sp>
        <p:nvSpPr>
          <p:cNvPr id="21" name="Rectángulo 20">
            <a:extLst>
              <a:ext uri="{FF2B5EF4-FFF2-40B4-BE49-F238E27FC236}">
                <a16:creationId xmlns:a16="http://schemas.microsoft.com/office/drawing/2014/main" id="{47178B16-BF93-411D-B54D-D2870DF0FD2E}"/>
              </a:ext>
            </a:extLst>
          </p:cNvPr>
          <p:cNvSpPr/>
          <p:nvPr/>
        </p:nvSpPr>
        <p:spPr>
          <a:xfrm>
            <a:off x="0" y="0"/>
            <a:ext cx="303143" cy="6858000"/>
          </a:xfrm>
          <a:prstGeom prst="rect">
            <a:avLst/>
          </a:prstGeom>
          <a:blipFill>
            <a:blip r:embed="rId3"/>
            <a:tile tx="0" ty="0" sx="100000" sy="100000" flip="none" algn="tl"/>
          </a:bli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3" name="Shape 183">
            <a:extLst>
              <a:ext uri="{FF2B5EF4-FFF2-40B4-BE49-F238E27FC236}">
                <a16:creationId xmlns:a16="http://schemas.microsoft.com/office/drawing/2014/main" id="{A9F75A2A-40A3-4B5F-B25E-1F92B1543D75}"/>
              </a:ext>
            </a:extLst>
          </p:cNvPr>
          <p:cNvSpPr txBox="1">
            <a:spLocks/>
          </p:cNvSpPr>
          <p:nvPr/>
        </p:nvSpPr>
        <p:spPr>
          <a:xfrm>
            <a:off x="840729" y="1019204"/>
            <a:ext cx="76884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1A1A1A"/>
              </a:buClr>
              <a:buSzPts val="2600"/>
              <a:buFont typeface="Raleway"/>
              <a:buNone/>
              <a:tabLst/>
              <a:defRPr/>
            </a:pPr>
            <a:r>
              <a:rPr kumimoji="0" lang="es-EC" sz="3600" b="0" i="0" u="none" strike="noStrike" kern="0" cap="none" spc="0" normalizeH="0" baseline="0" noProof="0" dirty="0">
                <a:ln>
                  <a:noFill/>
                </a:ln>
                <a:solidFill>
                  <a:srgbClr val="1A1A1A"/>
                </a:solidFill>
                <a:effectLst/>
                <a:uLnTx/>
                <a:uFillTx/>
                <a:latin typeface="Times New Roman" panose="02020603050405020304" pitchFamily="18" charset="0"/>
                <a:cs typeface="Times New Roman" panose="02020603050405020304" pitchFamily="18" charset="0"/>
                <a:sym typeface="Raleway"/>
              </a:rPr>
              <a:t>Valor percibido </a:t>
            </a:r>
          </a:p>
        </p:txBody>
      </p:sp>
      <p:sp>
        <p:nvSpPr>
          <p:cNvPr id="24" name="Rectángulo 23">
            <a:extLst>
              <a:ext uri="{FF2B5EF4-FFF2-40B4-BE49-F238E27FC236}">
                <a16:creationId xmlns:a16="http://schemas.microsoft.com/office/drawing/2014/main" id="{3F67C943-80E2-4F82-AE0F-963B1F2F2866}"/>
              </a:ext>
            </a:extLst>
          </p:cNvPr>
          <p:cNvSpPr/>
          <p:nvPr/>
        </p:nvSpPr>
        <p:spPr>
          <a:xfrm>
            <a:off x="648333" y="1060172"/>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id="{63D01829-81BF-44CB-8ED4-48C5DA4170F4}"/>
              </a:ext>
            </a:extLst>
          </p:cNvPr>
          <p:cNvSpPr/>
          <p:nvPr/>
        </p:nvSpPr>
        <p:spPr>
          <a:xfrm>
            <a:off x="3794970" y="1060173"/>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Shape 243">
            <a:extLst>
              <a:ext uri="{FF2B5EF4-FFF2-40B4-BE49-F238E27FC236}">
                <a16:creationId xmlns:a16="http://schemas.microsoft.com/office/drawing/2014/main" id="{8E8B9EDF-726D-422C-9936-0DB7EB094D6B}"/>
              </a:ext>
            </a:extLst>
          </p:cNvPr>
          <p:cNvSpPr/>
          <p:nvPr/>
        </p:nvSpPr>
        <p:spPr>
          <a:xfrm>
            <a:off x="4651253" y="3959155"/>
            <a:ext cx="2713090" cy="9673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250">
            <a:extLst>
              <a:ext uri="{FF2B5EF4-FFF2-40B4-BE49-F238E27FC236}">
                <a16:creationId xmlns:a16="http://schemas.microsoft.com/office/drawing/2014/main" id="{9C78FEEC-5C99-47BA-AA19-80B79A3DBA60}"/>
              </a:ext>
            </a:extLst>
          </p:cNvPr>
          <p:cNvSpPr/>
          <p:nvPr/>
        </p:nvSpPr>
        <p:spPr>
          <a:xfrm>
            <a:off x="6148789" y="3961184"/>
            <a:ext cx="1381640" cy="95917"/>
          </a:xfrm>
          <a:prstGeom prst="rect">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4" name="Shape 251">
            <a:extLst>
              <a:ext uri="{FF2B5EF4-FFF2-40B4-BE49-F238E27FC236}">
                <a16:creationId xmlns:a16="http://schemas.microsoft.com/office/drawing/2014/main" id="{96245E30-978E-465E-8C7D-44D72087485F}"/>
              </a:ext>
            </a:extLst>
          </p:cNvPr>
          <p:cNvGrpSpPr/>
          <p:nvPr/>
        </p:nvGrpSpPr>
        <p:grpSpPr>
          <a:xfrm>
            <a:off x="4458602" y="3649803"/>
            <a:ext cx="992455" cy="788696"/>
            <a:chOff x="6435810" y="2702596"/>
            <a:chExt cx="745800" cy="788696"/>
          </a:xfrm>
        </p:grpSpPr>
        <p:grpSp>
          <p:nvGrpSpPr>
            <p:cNvPr id="35" name="Shape 252">
              <a:extLst>
                <a:ext uri="{FF2B5EF4-FFF2-40B4-BE49-F238E27FC236}">
                  <a16:creationId xmlns:a16="http://schemas.microsoft.com/office/drawing/2014/main" id="{158B058C-1E79-4AED-AA6A-A77F34C15D00}"/>
                </a:ext>
              </a:extLst>
            </p:cNvPr>
            <p:cNvGrpSpPr/>
            <p:nvPr/>
          </p:nvGrpSpPr>
          <p:grpSpPr>
            <a:xfrm rot="10800000">
              <a:off x="6760035" y="3079467"/>
              <a:ext cx="92400" cy="411825"/>
              <a:chOff x="2070100" y="2563700"/>
              <a:chExt cx="92400" cy="411825"/>
            </a:xfrm>
          </p:grpSpPr>
          <p:cxnSp>
            <p:nvCxnSpPr>
              <p:cNvPr id="38" name="Shape 253">
                <a:extLst>
                  <a:ext uri="{FF2B5EF4-FFF2-40B4-BE49-F238E27FC236}">
                    <a16:creationId xmlns:a16="http://schemas.microsoft.com/office/drawing/2014/main" id="{3F028AD0-977D-4ED2-AE5C-68029AAA5082}"/>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9" name="Shape 254">
                <a:extLst>
                  <a:ext uri="{FF2B5EF4-FFF2-40B4-BE49-F238E27FC236}">
                    <a16:creationId xmlns:a16="http://schemas.microsoft.com/office/drawing/2014/main" id="{6BAB927E-1112-46CE-831E-0559D1A6DD7B}"/>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255">
              <a:extLst>
                <a:ext uri="{FF2B5EF4-FFF2-40B4-BE49-F238E27FC236}">
                  <a16:creationId xmlns:a16="http://schemas.microsoft.com/office/drawing/2014/main" id="{76AD821E-2EF2-44CA-B03C-2CFF7D5D817B}"/>
                </a:ext>
              </a:extLst>
            </p:cNvPr>
            <p:cNvSpPr txBox="1"/>
            <p:nvPr/>
          </p:nvSpPr>
          <p:spPr>
            <a:xfrm>
              <a:off x="6435810" y="2702596"/>
              <a:ext cx="7458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x-none" sz="1200" b="1" dirty="0">
                  <a:latin typeface="Roboto"/>
                  <a:ea typeface="Roboto"/>
                  <a:cs typeface="Roboto"/>
                  <a:sym typeface="Roboto"/>
                </a:rPr>
                <a:t>2017</a:t>
              </a:r>
              <a:endParaRPr sz="1200" b="1" dirty="0">
                <a:latin typeface="Roboto"/>
                <a:ea typeface="Roboto"/>
                <a:cs typeface="Roboto"/>
                <a:sym typeface="Roboto"/>
              </a:endParaRPr>
            </a:p>
          </p:txBody>
        </p:sp>
      </p:grpSp>
      <p:sp>
        <p:nvSpPr>
          <p:cNvPr id="40" name="Shape 257">
            <a:extLst>
              <a:ext uri="{FF2B5EF4-FFF2-40B4-BE49-F238E27FC236}">
                <a16:creationId xmlns:a16="http://schemas.microsoft.com/office/drawing/2014/main" id="{7F9844AF-E2C3-496B-A8E5-3426DC22C813}"/>
              </a:ext>
            </a:extLst>
          </p:cNvPr>
          <p:cNvSpPr/>
          <p:nvPr/>
        </p:nvSpPr>
        <p:spPr>
          <a:xfrm>
            <a:off x="364622" y="3966239"/>
            <a:ext cx="3511468" cy="92401"/>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1" name="Shape 258">
            <a:extLst>
              <a:ext uri="{FF2B5EF4-FFF2-40B4-BE49-F238E27FC236}">
                <a16:creationId xmlns:a16="http://schemas.microsoft.com/office/drawing/2014/main" id="{2B869DD8-BEF3-4AC9-AF8D-E1D5ED545643}"/>
              </a:ext>
            </a:extLst>
          </p:cNvPr>
          <p:cNvGrpSpPr/>
          <p:nvPr/>
        </p:nvGrpSpPr>
        <p:grpSpPr>
          <a:xfrm rot="10800000">
            <a:off x="833874" y="3651902"/>
            <a:ext cx="1159329" cy="786598"/>
            <a:chOff x="495991" y="2800065"/>
            <a:chExt cx="871200" cy="786598"/>
          </a:xfrm>
        </p:grpSpPr>
        <p:sp>
          <p:nvSpPr>
            <p:cNvPr id="42" name="Shape 259">
              <a:extLst>
                <a:ext uri="{FF2B5EF4-FFF2-40B4-BE49-F238E27FC236}">
                  <a16:creationId xmlns:a16="http://schemas.microsoft.com/office/drawing/2014/main" id="{EF8A78CD-DD02-4F63-9A6C-3559E6E1DB7C}"/>
                </a:ext>
              </a:extLst>
            </p:cNvPr>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endParaRPr sz="1200" b="1" dirty="0">
                <a:latin typeface="Roboto"/>
                <a:ea typeface="Roboto"/>
                <a:cs typeface="Roboto"/>
                <a:sym typeface="Roboto"/>
              </a:endParaRPr>
            </a:p>
          </p:txBody>
        </p:sp>
        <p:grpSp>
          <p:nvGrpSpPr>
            <p:cNvPr id="43" name="Shape 260">
              <a:extLst>
                <a:ext uri="{FF2B5EF4-FFF2-40B4-BE49-F238E27FC236}">
                  <a16:creationId xmlns:a16="http://schemas.microsoft.com/office/drawing/2014/main" id="{527D9224-1543-4CE2-BCC0-5ADA1A80FC4B}"/>
                </a:ext>
              </a:extLst>
            </p:cNvPr>
            <p:cNvGrpSpPr/>
            <p:nvPr/>
          </p:nvGrpSpPr>
          <p:grpSpPr>
            <a:xfrm>
              <a:off x="881025" y="2800065"/>
              <a:ext cx="92400" cy="411825"/>
              <a:chOff x="845575" y="2563700"/>
              <a:chExt cx="92400" cy="411825"/>
            </a:xfrm>
          </p:grpSpPr>
          <p:cxnSp>
            <p:nvCxnSpPr>
              <p:cNvPr id="45" name="Shape 261">
                <a:extLst>
                  <a:ext uri="{FF2B5EF4-FFF2-40B4-BE49-F238E27FC236}">
                    <a16:creationId xmlns:a16="http://schemas.microsoft.com/office/drawing/2014/main" id="{18092F38-20A5-4631-A1C8-61FD92EEBB56}"/>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6" name="Shape 262">
                <a:extLst>
                  <a:ext uri="{FF2B5EF4-FFF2-40B4-BE49-F238E27FC236}">
                    <a16:creationId xmlns:a16="http://schemas.microsoft.com/office/drawing/2014/main" id="{52CE19EB-8482-4837-BB10-7D7276551446}"/>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47" name="Shape 264">
            <a:extLst>
              <a:ext uri="{FF2B5EF4-FFF2-40B4-BE49-F238E27FC236}">
                <a16:creationId xmlns:a16="http://schemas.microsoft.com/office/drawing/2014/main" id="{928EDFAF-592F-4C74-97E3-301B8673EF1B}"/>
              </a:ext>
            </a:extLst>
          </p:cNvPr>
          <p:cNvSpPr/>
          <p:nvPr/>
        </p:nvSpPr>
        <p:spPr>
          <a:xfrm>
            <a:off x="2792330" y="3956459"/>
            <a:ext cx="1889763" cy="100642"/>
          </a:xfrm>
          <a:prstGeom prst="rect">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265">
            <a:extLst>
              <a:ext uri="{FF2B5EF4-FFF2-40B4-BE49-F238E27FC236}">
                <a16:creationId xmlns:a16="http://schemas.microsoft.com/office/drawing/2014/main" id="{88C037B0-08B7-4D98-8163-1806FB3BAA84}"/>
              </a:ext>
            </a:extLst>
          </p:cNvPr>
          <p:cNvSpPr txBox="1"/>
          <p:nvPr/>
        </p:nvSpPr>
        <p:spPr>
          <a:xfrm>
            <a:off x="968873" y="3616565"/>
            <a:ext cx="992453"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x-none" sz="1200" b="1" dirty="0">
                <a:latin typeface="Roboto"/>
                <a:ea typeface="Roboto"/>
                <a:cs typeface="Roboto"/>
                <a:sym typeface="Roboto"/>
              </a:rPr>
              <a:t>2015</a:t>
            </a:r>
            <a:endParaRPr sz="1200" b="1" dirty="0">
              <a:latin typeface="Roboto"/>
              <a:ea typeface="Roboto"/>
              <a:cs typeface="Roboto"/>
              <a:sym typeface="Roboto"/>
            </a:endParaRPr>
          </a:p>
        </p:txBody>
      </p:sp>
      <p:sp>
        <p:nvSpPr>
          <p:cNvPr id="66" name="Rectángulo 65">
            <a:extLst>
              <a:ext uri="{FF2B5EF4-FFF2-40B4-BE49-F238E27FC236}">
                <a16:creationId xmlns:a16="http://schemas.microsoft.com/office/drawing/2014/main" id="{BCCB938F-FEDC-43F6-A5F8-3F314E9F6447}"/>
              </a:ext>
            </a:extLst>
          </p:cNvPr>
          <p:cNvSpPr/>
          <p:nvPr/>
        </p:nvSpPr>
        <p:spPr>
          <a:xfrm>
            <a:off x="385353" y="4640529"/>
            <a:ext cx="2220060"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Impulsor de consumo ecológico y disposición a pagar. Teoría de valor de consumo (Biswas y Roy, 2015).</a:t>
            </a:r>
          </a:p>
        </p:txBody>
      </p:sp>
      <p:grpSp>
        <p:nvGrpSpPr>
          <p:cNvPr id="68" name="Shape 258">
            <a:extLst>
              <a:ext uri="{FF2B5EF4-FFF2-40B4-BE49-F238E27FC236}">
                <a16:creationId xmlns:a16="http://schemas.microsoft.com/office/drawing/2014/main" id="{6F7AF528-3067-4D00-9CAF-B2B71D10009D}"/>
              </a:ext>
            </a:extLst>
          </p:cNvPr>
          <p:cNvGrpSpPr/>
          <p:nvPr/>
        </p:nvGrpSpPr>
        <p:grpSpPr>
          <a:xfrm>
            <a:off x="2440978" y="2627443"/>
            <a:ext cx="3434246" cy="1728863"/>
            <a:chOff x="495991" y="1857800"/>
            <a:chExt cx="2580731" cy="1728863"/>
          </a:xfrm>
        </p:grpSpPr>
        <p:sp>
          <p:nvSpPr>
            <p:cNvPr id="69" name="Shape 259">
              <a:extLst>
                <a:ext uri="{FF2B5EF4-FFF2-40B4-BE49-F238E27FC236}">
                  <a16:creationId xmlns:a16="http://schemas.microsoft.com/office/drawing/2014/main" id="{AA67DDAE-4238-43B5-BF13-A01AAC5CF049}"/>
                </a:ext>
              </a:extLst>
            </p:cNvPr>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x-none" sz="1200" b="1" dirty="0">
                  <a:latin typeface="Roboto"/>
                  <a:ea typeface="Roboto"/>
                  <a:cs typeface="Roboto"/>
                  <a:sym typeface="Roboto"/>
                </a:rPr>
                <a:t>20</a:t>
              </a:r>
              <a:r>
                <a:rPr lang="es-EC" sz="1200" b="1" dirty="0">
                  <a:latin typeface="Roboto"/>
                  <a:ea typeface="Roboto"/>
                  <a:cs typeface="Roboto"/>
                  <a:sym typeface="Roboto"/>
                </a:rPr>
                <a:t>16</a:t>
              </a:r>
              <a:endParaRPr sz="1200" b="1" dirty="0">
                <a:latin typeface="Roboto"/>
                <a:ea typeface="Roboto"/>
                <a:cs typeface="Roboto"/>
                <a:sym typeface="Roboto"/>
              </a:endParaRPr>
            </a:p>
          </p:txBody>
        </p:sp>
        <p:grpSp>
          <p:nvGrpSpPr>
            <p:cNvPr id="70" name="Shape 260">
              <a:extLst>
                <a:ext uri="{FF2B5EF4-FFF2-40B4-BE49-F238E27FC236}">
                  <a16:creationId xmlns:a16="http://schemas.microsoft.com/office/drawing/2014/main" id="{36DFE685-CB25-4DC6-96D6-518E588ECEA3}"/>
                </a:ext>
              </a:extLst>
            </p:cNvPr>
            <p:cNvGrpSpPr/>
            <p:nvPr/>
          </p:nvGrpSpPr>
          <p:grpSpPr>
            <a:xfrm>
              <a:off x="881025" y="2800065"/>
              <a:ext cx="92400" cy="411825"/>
              <a:chOff x="845575" y="2563700"/>
              <a:chExt cx="92400" cy="411825"/>
            </a:xfrm>
          </p:grpSpPr>
          <p:cxnSp>
            <p:nvCxnSpPr>
              <p:cNvPr id="72" name="Shape 261">
                <a:extLst>
                  <a:ext uri="{FF2B5EF4-FFF2-40B4-BE49-F238E27FC236}">
                    <a16:creationId xmlns:a16="http://schemas.microsoft.com/office/drawing/2014/main" id="{19A76FA3-5893-48FC-908E-3CA15E0A7076}"/>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3" name="Shape 262">
                <a:extLst>
                  <a:ext uri="{FF2B5EF4-FFF2-40B4-BE49-F238E27FC236}">
                    <a16:creationId xmlns:a16="http://schemas.microsoft.com/office/drawing/2014/main" id="{223B50BE-18D5-4DC6-8AE4-04133C81CF6E}"/>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1" name="Shape 263">
              <a:extLst>
                <a:ext uri="{FF2B5EF4-FFF2-40B4-BE49-F238E27FC236}">
                  <a16:creationId xmlns:a16="http://schemas.microsoft.com/office/drawing/2014/main" id="{F9FCF5A7-FA17-4716-B7A0-E01F233648B3}"/>
                </a:ext>
              </a:extLst>
            </p:cNvPr>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1600"/>
                </a:spcAft>
                <a:buNone/>
              </a:pPr>
              <a:endParaRPr sz="800" b="1">
                <a:latin typeface="Roboto"/>
                <a:ea typeface="Roboto"/>
                <a:cs typeface="Roboto"/>
                <a:sym typeface="Roboto"/>
              </a:endParaRPr>
            </a:p>
          </p:txBody>
        </p:sp>
      </p:grpSp>
      <p:sp>
        <p:nvSpPr>
          <p:cNvPr id="74" name="Rectángulo 73">
            <a:extLst>
              <a:ext uri="{FF2B5EF4-FFF2-40B4-BE49-F238E27FC236}">
                <a16:creationId xmlns:a16="http://schemas.microsoft.com/office/drawing/2014/main" id="{59679F78-F6DE-4C11-BC47-35E3E3C2DCEF}"/>
              </a:ext>
            </a:extLst>
          </p:cNvPr>
          <p:cNvSpPr/>
          <p:nvPr/>
        </p:nvSpPr>
        <p:spPr>
          <a:xfrm>
            <a:off x="2310864" y="1912799"/>
            <a:ext cx="2014485" cy="1884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Valor percibido en clientes internos de empresas (Lin &amp; Chen, 2016).</a:t>
            </a:r>
          </a:p>
        </p:txBody>
      </p:sp>
      <p:sp>
        <p:nvSpPr>
          <p:cNvPr id="75" name="Rectángulo 74">
            <a:extLst>
              <a:ext uri="{FF2B5EF4-FFF2-40B4-BE49-F238E27FC236}">
                <a16:creationId xmlns:a16="http://schemas.microsoft.com/office/drawing/2014/main" id="{58AE399D-B245-4AD4-BAEE-21C750A44B2E}"/>
              </a:ext>
            </a:extLst>
          </p:cNvPr>
          <p:cNvSpPr/>
          <p:nvPr/>
        </p:nvSpPr>
        <p:spPr>
          <a:xfrm>
            <a:off x="3655164" y="4706421"/>
            <a:ext cx="2220060"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Valor percibido, prima en productos ecológicos. Teoría de comportamiento planificado (</a:t>
            </a:r>
            <a:r>
              <a:rPr lang="es-EC" dirty="0" err="1">
                <a:solidFill>
                  <a:schemeClr val="tx1"/>
                </a:solidFill>
                <a:latin typeface="Times New Roman" panose="02020603050405020304" pitchFamily="18" charset="0"/>
                <a:cs typeface="Times New Roman" panose="02020603050405020304" pitchFamily="18" charset="0"/>
              </a:rPr>
              <a:t>Yadav</a:t>
            </a:r>
            <a:r>
              <a:rPr lang="es-EC" dirty="0">
                <a:solidFill>
                  <a:schemeClr val="tx1"/>
                </a:solidFill>
                <a:latin typeface="Times New Roman" panose="02020603050405020304" pitchFamily="18" charset="0"/>
                <a:cs typeface="Times New Roman" panose="02020603050405020304" pitchFamily="18" charset="0"/>
              </a:rPr>
              <a:t> &amp; </a:t>
            </a:r>
            <a:r>
              <a:rPr lang="es-EC" dirty="0" err="1">
                <a:solidFill>
                  <a:schemeClr val="tx1"/>
                </a:solidFill>
                <a:latin typeface="Times New Roman" panose="02020603050405020304" pitchFamily="18" charset="0"/>
                <a:cs typeface="Times New Roman" panose="02020603050405020304" pitchFamily="18" charset="0"/>
              </a:rPr>
              <a:t>Pathak</a:t>
            </a:r>
            <a:r>
              <a:rPr lang="es-EC" dirty="0">
                <a:solidFill>
                  <a:schemeClr val="tx1"/>
                </a:solidFill>
                <a:latin typeface="Times New Roman" panose="02020603050405020304" pitchFamily="18" charset="0"/>
                <a:cs typeface="Times New Roman" panose="02020603050405020304" pitchFamily="18" charset="0"/>
              </a:rPr>
              <a:t>, 2017)</a:t>
            </a:r>
          </a:p>
        </p:txBody>
      </p:sp>
      <p:sp>
        <p:nvSpPr>
          <p:cNvPr id="76" name="Rectángulo 75">
            <a:extLst>
              <a:ext uri="{FF2B5EF4-FFF2-40B4-BE49-F238E27FC236}">
                <a16:creationId xmlns:a16="http://schemas.microsoft.com/office/drawing/2014/main" id="{29FEA5D1-29D9-4540-A130-F0EFE3208765}"/>
              </a:ext>
            </a:extLst>
          </p:cNvPr>
          <p:cNvSpPr/>
          <p:nvPr/>
        </p:nvSpPr>
        <p:spPr>
          <a:xfrm>
            <a:off x="5511023" y="1892243"/>
            <a:ext cx="2090170" cy="1787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Responsabilidad social empresarial y valor percibido (</a:t>
            </a:r>
            <a:r>
              <a:rPr lang="es-EC" dirty="0" err="1">
                <a:solidFill>
                  <a:schemeClr val="tx1"/>
                </a:solidFill>
                <a:latin typeface="Times New Roman" panose="02020603050405020304" pitchFamily="18" charset="0"/>
                <a:cs typeface="Times New Roman" panose="02020603050405020304" pitchFamily="18" charset="0"/>
              </a:rPr>
              <a:t>Currás</a:t>
            </a:r>
            <a:r>
              <a:rPr lang="es-EC" dirty="0">
                <a:solidFill>
                  <a:schemeClr val="tx1"/>
                </a:solidFill>
                <a:latin typeface="Times New Roman" panose="02020603050405020304" pitchFamily="18" charset="0"/>
                <a:cs typeface="Times New Roman" panose="02020603050405020304" pitchFamily="18" charset="0"/>
              </a:rPr>
              <a:t>, </a:t>
            </a:r>
            <a:r>
              <a:rPr lang="es-EC" dirty="0" err="1">
                <a:solidFill>
                  <a:schemeClr val="tx1"/>
                </a:solidFill>
                <a:latin typeface="Times New Roman" panose="02020603050405020304" pitchFamily="18" charset="0"/>
                <a:cs typeface="Times New Roman" panose="02020603050405020304" pitchFamily="18" charset="0"/>
              </a:rPr>
              <a:t>Dolz</a:t>
            </a:r>
            <a:r>
              <a:rPr lang="es-EC" dirty="0">
                <a:solidFill>
                  <a:schemeClr val="tx1"/>
                </a:solidFill>
                <a:latin typeface="Times New Roman" panose="02020603050405020304" pitchFamily="18" charset="0"/>
                <a:cs typeface="Times New Roman" panose="02020603050405020304" pitchFamily="18" charset="0"/>
              </a:rPr>
              <a:t>, Miquel &amp; Sánchez 2018)</a:t>
            </a:r>
          </a:p>
        </p:txBody>
      </p:sp>
      <p:sp>
        <p:nvSpPr>
          <p:cNvPr id="77" name="Shape 250">
            <a:extLst>
              <a:ext uri="{FF2B5EF4-FFF2-40B4-BE49-F238E27FC236}">
                <a16:creationId xmlns:a16="http://schemas.microsoft.com/office/drawing/2014/main" id="{9746FFAC-4E21-41B2-9053-B914C4B9576A}"/>
              </a:ext>
            </a:extLst>
          </p:cNvPr>
          <p:cNvSpPr/>
          <p:nvPr/>
        </p:nvSpPr>
        <p:spPr>
          <a:xfrm>
            <a:off x="7507413" y="3966225"/>
            <a:ext cx="2106256" cy="92402"/>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8" name="Shape 258">
            <a:extLst>
              <a:ext uri="{FF2B5EF4-FFF2-40B4-BE49-F238E27FC236}">
                <a16:creationId xmlns:a16="http://schemas.microsoft.com/office/drawing/2014/main" id="{A8AB396A-648D-4990-A892-96D66F39F780}"/>
              </a:ext>
            </a:extLst>
          </p:cNvPr>
          <p:cNvGrpSpPr/>
          <p:nvPr/>
        </p:nvGrpSpPr>
        <p:grpSpPr>
          <a:xfrm>
            <a:off x="6139414" y="2616194"/>
            <a:ext cx="3434246" cy="1728863"/>
            <a:chOff x="495991" y="1857800"/>
            <a:chExt cx="2580731" cy="1728863"/>
          </a:xfrm>
        </p:grpSpPr>
        <p:sp>
          <p:nvSpPr>
            <p:cNvPr id="79" name="Shape 259">
              <a:extLst>
                <a:ext uri="{FF2B5EF4-FFF2-40B4-BE49-F238E27FC236}">
                  <a16:creationId xmlns:a16="http://schemas.microsoft.com/office/drawing/2014/main" id="{9436940E-94C7-4300-AE67-E316F30492DA}"/>
                </a:ext>
              </a:extLst>
            </p:cNvPr>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x-none" sz="1200" b="1" dirty="0">
                  <a:latin typeface="Roboto"/>
                  <a:ea typeface="Roboto"/>
                  <a:cs typeface="Roboto"/>
                  <a:sym typeface="Roboto"/>
                </a:rPr>
                <a:t>201</a:t>
              </a:r>
              <a:r>
                <a:rPr lang="es-EC" sz="1200" b="1" dirty="0">
                  <a:latin typeface="Roboto"/>
                  <a:ea typeface="Roboto"/>
                  <a:cs typeface="Roboto"/>
                  <a:sym typeface="Roboto"/>
                </a:rPr>
                <a:t>8</a:t>
              </a:r>
              <a:endParaRPr sz="1200" b="1" dirty="0">
                <a:latin typeface="Roboto"/>
                <a:ea typeface="Roboto"/>
                <a:cs typeface="Roboto"/>
                <a:sym typeface="Roboto"/>
              </a:endParaRPr>
            </a:p>
          </p:txBody>
        </p:sp>
        <p:grpSp>
          <p:nvGrpSpPr>
            <p:cNvPr id="80" name="Shape 260">
              <a:extLst>
                <a:ext uri="{FF2B5EF4-FFF2-40B4-BE49-F238E27FC236}">
                  <a16:creationId xmlns:a16="http://schemas.microsoft.com/office/drawing/2014/main" id="{7CA48F5C-113F-4A7D-8796-DA8EBF00EE97}"/>
                </a:ext>
              </a:extLst>
            </p:cNvPr>
            <p:cNvGrpSpPr/>
            <p:nvPr/>
          </p:nvGrpSpPr>
          <p:grpSpPr>
            <a:xfrm>
              <a:off x="881025" y="2800065"/>
              <a:ext cx="92400" cy="411825"/>
              <a:chOff x="845575" y="2563700"/>
              <a:chExt cx="92400" cy="411825"/>
            </a:xfrm>
          </p:grpSpPr>
          <p:cxnSp>
            <p:nvCxnSpPr>
              <p:cNvPr id="82" name="Shape 261">
                <a:extLst>
                  <a:ext uri="{FF2B5EF4-FFF2-40B4-BE49-F238E27FC236}">
                    <a16:creationId xmlns:a16="http://schemas.microsoft.com/office/drawing/2014/main" id="{1215A124-F885-4C2A-AAB5-34C7A86FCFBD}"/>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3" name="Shape 262">
                <a:extLst>
                  <a:ext uri="{FF2B5EF4-FFF2-40B4-BE49-F238E27FC236}">
                    <a16:creationId xmlns:a16="http://schemas.microsoft.com/office/drawing/2014/main" id="{28D5B6C5-F99E-44D5-92BA-BBBF2B1C1222}"/>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1" name="Shape 263">
              <a:extLst>
                <a:ext uri="{FF2B5EF4-FFF2-40B4-BE49-F238E27FC236}">
                  <a16:creationId xmlns:a16="http://schemas.microsoft.com/office/drawing/2014/main" id="{8D459395-1961-472F-964A-C836A939952C}"/>
                </a:ext>
              </a:extLst>
            </p:cNvPr>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1600"/>
                </a:spcAft>
                <a:buNone/>
              </a:pPr>
              <a:endParaRPr sz="800" b="1" dirty="0">
                <a:latin typeface="Roboto"/>
                <a:ea typeface="Roboto"/>
                <a:cs typeface="Roboto"/>
                <a:sym typeface="Roboto"/>
              </a:endParaRPr>
            </a:p>
          </p:txBody>
        </p:sp>
      </p:grpSp>
      <p:sp>
        <p:nvSpPr>
          <p:cNvPr id="84" name="Rectángulo 83">
            <a:extLst>
              <a:ext uri="{FF2B5EF4-FFF2-40B4-BE49-F238E27FC236}">
                <a16:creationId xmlns:a16="http://schemas.microsoft.com/office/drawing/2014/main" id="{DCED6F4A-057E-47CD-91AD-6110D6EBA118}"/>
              </a:ext>
            </a:extLst>
          </p:cNvPr>
          <p:cNvSpPr/>
          <p:nvPr/>
        </p:nvSpPr>
        <p:spPr>
          <a:xfrm>
            <a:off x="6491163" y="4463332"/>
            <a:ext cx="2220060"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Modelo del valor percibido ecológico (</a:t>
            </a:r>
            <a:r>
              <a:rPr lang="es-EC" dirty="0" err="1">
                <a:solidFill>
                  <a:schemeClr val="tx1"/>
                </a:solidFill>
                <a:latin typeface="Times New Roman" panose="02020603050405020304" pitchFamily="18" charset="0"/>
                <a:cs typeface="Times New Roman" panose="02020603050405020304" pitchFamily="18" charset="0"/>
              </a:rPr>
              <a:t>Danish</a:t>
            </a:r>
            <a:r>
              <a:rPr lang="es-EC" dirty="0">
                <a:solidFill>
                  <a:schemeClr val="tx1"/>
                </a:solidFill>
                <a:latin typeface="Times New Roman" panose="02020603050405020304" pitchFamily="18" charset="0"/>
                <a:cs typeface="Times New Roman" panose="02020603050405020304" pitchFamily="18" charset="0"/>
              </a:rPr>
              <a:t>, Alí, Ahmad &amp; Zahid, 2019).</a:t>
            </a:r>
          </a:p>
        </p:txBody>
      </p:sp>
      <p:grpSp>
        <p:nvGrpSpPr>
          <p:cNvPr id="85" name="Shape 251">
            <a:extLst>
              <a:ext uri="{FF2B5EF4-FFF2-40B4-BE49-F238E27FC236}">
                <a16:creationId xmlns:a16="http://schemas.microsoft.com/office/drawing/2014/main" id="{710178F9-C561-4256-90DA-09EB81BDCE0E}"/>
              </a:ext>
            </a:extLst>
          </p:cNvPr>
          <p:cNvGrpSpPr/>
          <p:nvPr/>
        </p:nvGrpSpPr>
        <p:grpSpPr>
          <a:xfrm>
            <a:off x="7524875" y="3667837"/>
            <a:ext cx="992455" cy="788696"/>
            <a:chOff x="6435810" y="2702596"/>
            <a:chExt cx="745800" cy="788696"/>
          </a:xfrm>
        </p:grpSpPr>
        <p:grpSp>
          <p:nvGrpSpPr>
            <p:cNvPr id="86" name="Shape 252">
              <a:extLst>
                <a:ext uri="{FF2B5EF4-FFF2-40B4-BE49-F238E27FC236}">
                  <a16:creationId xmlns:a16="http://schemas.microsoft.com/office/drawing/2014/main" id="{5ED645B4-BE7A-4C2A-843B-7AADC62B80E6}"/>
                </a:ext>
              </a:extLst>
            </p:cNvPr>
            <p:cNvGrpSpPr/>
            <p:nvPr/>
          </p:nvGrpSpPr>
          <p:grpSpPr>
            <a:xfrm rot="10800000">
              <a:off x="6760035" y="3079467"/>
              <a:ext cx="92400" cy="411825"/>
              <a:chOff x="2070100" y="2563700"/>
              <a:chExt cx="92400" cy="411825"/>
            </a:xfrm>
          </p:grpSpPr>
          <p:cxnSp>
            <p:nvCxnSpPr>
              <p:cNvPr id="88" name="Shape 253">
                <a:extLst>
                  <a:ext uri="{FF2B5EF4-FFF2-40B4-BE49-F238E27FC236}">
                    <a16:creationId xmlns:a16="http://schemas.microsoft.com/office/drawing/2014/main" id="{303D6DC9-E616-4AF1-801D-E710E8B3BCC3}"/>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9" name="Shape 254">
                <a:extLst>
                  <a:ext uri="{FF2B5EF4-FFF2-40B4-BE49-F238E27FC236}">
                    <a16:creationId xmlns:a16="http://schemas.microsoft.com/office/drawing/2014/main" id="{A6069893-8090-4181-A937-9CB5172B9EC6}"/>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7" name="Shape 255">
              <a:extLst>
                <a:ext uri="{FF2B5EF4-FFF2-40B4-BE49-F238E27FC236}">
                  <a16:creationId xmlns:a16="http://schemas.microsoft.com/office/drawing/2014/main" id="{BDAA6906-A90D-46D1-86D4-91DCA2AF7812}"/>
                </a:ext>
              </a:extLst>
            </p:cNvPr>
            <p:cNvSpPr txBox="1"/>
            <p:nvPr/>
          </p:nvSpPr>
          <p:spPr>
            <a:xfrm>
              <a:off x="6435810" y="2702596"/>
              <a:ext cx="7458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x-none" sz="1200" b="1" dirty="0">
                  <a:latin typeface="Roboto"/>
                  <a:ea typeface="Roboto"/>
                  <a:cs typeface="Roboto"/>
                  <a:sym typeface="Roboto"/>
                </a:rPr>
                <a:t>201</a:t>
              </a:r>
              <a:r>
                <a:rPr lang="es-EC" sz="1200" b="1" dirty="0">
                  <a:latin typeface="Roboto"/>
                  <a:ea typeface="Roboto"/>
                  <a:cs typeface="Roboto"/>
                  <a:sym typeface="Roboto"/>
                </a:rPr>
                <a:t>9</a:t>
              </a:r>
              <a:endParaRPr sz="1200" b="1" dirty="0">
                <a:latin typeface="Roboto"/>
                <a:ea typeface="Roboto"/>
                <a:cs typeface="Roboto"/>
                <a:sym typeface="Roboto"/>
              </a:endParaRPr>
            </a:p>
          </p:txBody>
        </p:sp>
      </p:grpSp>
      <p:grpSp>
        <p:nvGrpSpPr>
          <p:cNvPr id="90" name="Shape 258">
            <a:extLst>
              <a:ext uri="{FF2B5EF4-FFF2-40B4-BE49-F238E27FC236}">
                <a16:creationId xmlns:a16="http://schemas.microsoft.com/office/drawing/2014/main" id="{A648814A-92FD-4947-8A5A-6F00EB6F08B0}"/>
              </a:ext>
            </a:extLst>
          </p:cNvPr>
          <p:cNvGrpSpPr/>
          <p:nvPr/>
        </p:nvGrpSpPr>
        <p:grpSpPr>
          <a:xfrm>
            <a:off x="8850702" y="2631724"/>
            <a:ext cx="3434246" cy="1728863"/>
            <a:chOff x="495991" y="1857800"/>
            <a:chExt cx="2580731" cy="1728863"/>
          </a:xfrm>
        </p:grpSpPr>
        <p:sp>
          <p:nvSpPr>
            <p:cNvPr id="91" name="Shape 259">
              <a:extLst>
                <a:ext uri="{FF2B5EF4-FFF2-40B4-BE49-F238E27FC236}">
                  <a16:creationId xmlns:a16="http://schemas.microsoft.com/office/drawing/2014/main" id="{040D3FCB-54E9-41DA-8AF7-2C12E2A0BA61}"/>
                </a:ext>
              </a:extLst>
            </p:cNvPr>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x-none" sz="1200" b="1" dirty="0">
                  <a:latin typeface="Roboto"/>
                  <a:ea typeface="Roboto"/>
                  <a:cs typeface="Roboto"/>
                  <a:sym typeface="Roboto"/>
                </a:rPr>
                <a:t>2</a:t>
              </a:r>
              <a:r>
                <a:rPr lang="es-EC" sz="1200" b="1" dirty="0">
                  <a:latin typeface="Roboto"/>
                  <a:ea typeface="Roboto"/>
                  <a:cs typeface="Roboto"/>
                  <a:sym typeface="Roboto"/>
                </a:rPr>
                <a:t>020</a:t>
              </a:r>
              <a:endParaRPr sz="1200" b="1" dirty="0">
                <a:latin typeface="Roboto"/>
                <a:ea typeface="Roboto"/>
                <a:cs typeface="Roboto"/>
                <a:sym typeface="Roboto"/>
              </a:endParaRPr>
            </a:p>
          </p:txBody>
        </p:sp>
        <p:grpSp>
          <p:nvGrpSpPr>
            <p:cNvPr id="92" name="Shape 260">
              <a:extLst>
                <a:ext uri="{FF2B5EF4-FFF2-40B4-BE49-F238E27FC236}">
                  <a16:creationId xmlns:a16="http://schemas.microsoft.com/office/drawing/2014/main" id="{DA90892B-B637-4714-A6F5-6E82E78F2123}"/>
                </a:ext>
              </a:extLst>
            </p:cNvPr>
            <p:cNvGrpSpPr/>
            <p:nvPr/>
          </p:nvGrpSpPr>
          <p:grpSpPr>
            <a:xfrm>
              <a:off x="881025" y="2800065"/>
              <a:ext cx="92400" cy="411825"/>
              <a:chOff x="845575" y="2563700"/>
              <a:chExt cx="92400" cy="411825"/>
            </a:xfrm>
          </p:grpSpPr>
          <p:cxnSp>
            <p:nvCxnSpPr>
              <p:cNvPr id="94" name="Shape 261">
                <a:extLst>
                  <a:ext uri="{FF2B5EF4-FFF2-40B4-BE49-F238E27FC236}">
                    <a16:creationId xmlns:a16="http://schemas.microsoft.com/office/drawing/2014/main" id="{4F18C57A-3E28-488F-95FE-4AE35489303B}"/>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5" name="Shape 262">
                <a:extLst>
                  <a:ext uri="{FF2B5EF4-FFF2-40B4-BE49-F238E27FC236}">
                    <a16:creationId xmlns:a16="http://schemas.microsoft.com/office/drawing/2014/main" id="{DAC71DDC-84A3-4F7B-80A5-9F2142E94797}"/>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263">
              <a:extLst>
                <a:ext uri="{FF2B5EF4-FFF2-40B4-BE49-F238E27FC236}">
                  <a16:creationId xmlns:a16="http://schemas.microsoft.com/office/drawing/2014/main" id="{6B378561-532B-411B-95DC-03B6E6D86EA8}"/>
                </a:ext>
              </a:extLst>
            </p:cNvPr>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1600"/>
                </a:spcAft>
                <a:buNone/>
              </a:pPr>
              <a:endParaRPr sz="800" b="1">
                <a:latin typeface="Roboto"/>
                <a:ea typeface="Roboto"/>
                <a:cs typeface="Roboto"/>
                <a:sym typeface="Roboto"/>
              </a:endParaRPr>
            </a:p>
          </p:txBody>
        </p:sp>
      </p:grpSp>
      <p:sp>
        <p:nvSpPr>
          <p:cNvPr id="96" name="Shape 250">
            <a:extLst>
              <a:ext uri="{FF2B5EF4-FFF2-40B4-BE49-F238E27FC236}">
                <a16:creationId xmlns:a16="http://schemas.microsoft.com/office/drawing/2014/main" id="{B0CAC1B2-104A-405E-B79C-14105EB1406B}"/>
              </a:ext>
            </a:extLst>
          </p:cNvPr>
          <p:cNvSpPr/>
          <p:nvPr/>
        </p:nvSpPr>
        <p:spPr>
          <a:xfrm>
            <a:off x="9082353" y="3961184"/>
            <a:ext cx="2106256" cy="92402"/>
          </a:xfrm>
          <a:prstGeom prst="rect">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250">
            <a:extLst>
              <a:ext uri="{FF2B5EF4-FFF2-40B4-BE49-F238E27FC236}">
                <a16:creationId xmlns:a16="http://schemas.microsoft.com/office/drawing/2014/main" id="{E00AF7C7-F1E9-4A01-AEB5-5BD15E7118DB}"/>
              </a:ext>
            </a:extLst>
          </p:cNvPr>
          <p:cNvSpPr/>
          <p:nvPr/>
        </p:nvSpPr>
        <p:spPr>
          <a:xfrm>
            <a:off x="10031501" y="3960416"/>
            <a:ext cx="2106256" cy="92402"/>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8" name="Shape 251">
            <a:extLst>
              <a:ext uri="{FF2B5EF4-FFF2-40B4-BE49-F238E27FC236}">
                <a16:creationId xmlns:a16="http://schemas.microsoft.com/office/drawing/2014/main" id="{E4D93254-2D97-49E1-B48D-71311F9C979C}"/>
              </a:ext>
            </a:extLst>
          </p:cNvPr>
          <p:cNvGrpSpPr/>
          <p:nvPr/>
        </p:nvGrpSpPr>
        <p:grpSpPr>
          <a:xfrm>
            <a:off x="10796771" y="3649803"/>
            <a:ext cx="992455" cy="788696"/>
            <a:chOff x="6435810" y="2702596"/>
            <a:chExt cx="745800" cy="788696"/>
          </a:xfrm>
        </p:grpSpPr>
        <p:grpSp>
          <p:nvGrpSpPr>
            <p:cNvPr id="99" name="Shape 252">
              <a:extLst>
                <a:ext uri="{FF2B5EF4-FFF2-40B4-BE49-F238E27FC236}">
                  <a16:creationId xmlns:a16="http://schemas.microsoft.com/office/drawing/2014/main" id="{3B91CD5E-458C-4B90-8D71-63201737B289}"/>
                </a:ext>
              </a:extLst>
            </p:cNvPr>
            <p:cNvGrpSpPr/>
            <p:nvPr/>
          </p:nvGrpSpPr>
          <p:grpSpPr>
            <a:xfrm rot="10800000">
              <a:off x="6760035" y="3079467"/>
              <a:ext cx="92400" cy="411825"/>
              <a:chOff x="2070100" y="2563700"/>
              <a:chExt cx="92400" cy="411825"/>
            </a:xfrm>
          </p:grpSpPr>
          <p:cxnSp>
            <p:nvCxnSpPr>
              <p:cNvPr id="101" name="Shape 253">
                <a:extLst>
                  <a:ext uri="{FF2B5EF4-FFF2-40B4-BE49-F238E27FC236}">
                    <a16:creationId xmlns:a16="http://schemas.microsoft.com/office/drawing/2014/main" id="{2467AB74-A4F9-4949-BD96-8EBD63574B36}"/>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2" name="Shape 254">
                <a:extLst>
                  <a:ext uri="{FF2B5EF4-FFF2-40B4-BE49-F238E27FC236}">
                    <a16:creationId xmlns:a16="http://schemas.microsoft.com/office/drawing/2014/main" id="{D675BF38-F374-4384-82A8-38A37ED0B2C7}"/>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0" name="Shape 255">
              <a:extLst>
                <a:ext uri="{FF2B5EF4-FFF2-40B4-BE49-F238E27FC236}">
                  <a16:creationId xmlns:a16="http://schemas.microsoft.com/office/drawing/2014/main" id="{024E2DE1-9285-4467-9594-FE9AABD41418}"/>
                </a:ext>
              </a:extLst>
            </p:cNvPr>
            <p:cNvSpPr txBox="1"/>
            <p:nvPr/>
          </p:nvSpPr>
          <p:spPr>
            <a:xfrm>
              <a:off x="6435810" y="2702596"/>
              <a:ext cx="7458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x-none" sz="1200" b="1" dirty="0">
                  <a:latin typeface="Roboto"/>
                  <a:ea typeface="Roboto"/>
                  <a:cs typeface="Roboto"/>
                  <a:sym typeface="Roboto"/>
                </a:rPr>
                <a:t>20</a:t>
              </a:r>
              <a:r>
                <a:rPr lang="es-EC" sz="1200" b="1" dirty="0">
                  <a:latin typeface="Roboto"/>
                  <a:ea typeface="Roboto"/>
                  <a:cs typeface="Roboto"/>
                  <a:sym typeface="Roboto"/>
                </a:rPr>
                <a:t>2</a:t>
              </a:r>
              <a:r>
                <a:rPr lang="x-none" sz="1200" b="1" dirty="0">
                  <a:latin typeface="Roboto"/>
                  <a:ea typeface="Roboto"/>
                  <a:cs typeface="Roboto"/>
                  <a:sym typeface="Roboto"/>
                </a:rPr>
                <a:t>1</a:t>
              </a:r>
              <a:endParaRPr sz="1200" b="1" dirty="0">
                <a:latin typeface="Roboto"/>
                <a:ea typeface="Roboto"/>
                <a:cs typeface="Roboto"/>
                <a:sym typeface="Roboto"/>
              </a:endParaRPr>
            </a:p>
          </p:txBody>
        </p:sp>
      </p:grpSp>
      <p:sp>
        <p:nvSpPr>
          <p:cNvPr id="103" name="Rectángulo 102">
            <a:extLst>
              <a:ext uri="{FF2B5EF4-FFF2-40B4-BE49-F238E27FC236}">
                <a16:creationId xmlns:a16="http://schemas.microsoft.com/office/drawing/2014/main" id="{E1E7072D-C932-428B-853C-69A5DA52FDDC}"/>
              </a:ext>
            </a:extLst>
          </p:cNvPr>
          <p:cNvSpPr/>
          <p:nvPr/>
        </p:nvSpPr>
        <p:spPr>
          <a:xfrm>
            <a:off x="8376006" y="2129090"/>
            <a:ext cx="2220060"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Identidad ecológica y valor percibido (</a:t>
            </a:r>
            <a:r>
              <a:rPr lang="es-EC" dirty="0" err="1">
                <a:solidFill>
                  <a:schemeClr val="tx1"/>
                </a:solidFill>
                <a:latin typeface="Times New Roman" panose="02020603050405020304" pitchFamily="18" charset="0"/>
                <a:cs typeface="Times New Roman" panose="02020603050405020304" pitchFamily="18" charset="0"/>
              </a:rPr>
              <a:t>Conferte</a:t>
            </a:r>
            <a:r>
              <a:rPr lang="es-EC" dirty="0">
                <a:solidFill>
                  <a:schemeClr val="tx1"/>
                </a:solidFill>
                <a:latin typeface="Times New Roman" panose="02020603050405020304" pitchFamily="18" charset="0"/>
                <a:cs typeface="Times New Roman" panose="02020603050405020304" pitchFamily="18" charset="0"/>
              </a:rPr>
              <a:t>, </a:t>
            </a:r>
            <a:r>
              <a:rPr lang="es-EC" dirty="0" err="1">
                <a:solidFill>
                  <a:schemeClr val="tx1"/>
                </a:solidFill>
                <a:latin typeface="Times New Roman" panose="02020603050405020304" pitchFamily="18" charset="0"/>
                <a:cs typeface="Times New Roman" panose="02020603050405020304" pitchFamily="18" charset="0"/>
              </a:rPr>
              <a:t>Scarpi</a:t>
            </a:r>
            <a:r>
              <a:rPr lang="es-EC" dirty="0">
                <a:solidFill>
                  <a:schemeClr val="tx1"/>
                </a:solidFill>
                <a:latin typeface="Times New Roman" panose="02020603050405020304" pitchFamily="18" charset="0"/>
                <a:cs typeface="Times New Roman" panose="02020603050405020304" pitchFamily="18" charset="0"/>
              </a:rPr>
              <a:t>, &amp; </a:t>
            </a:r>
            <a:r>
              <a:rPr lang="es-EC" dirty="0" err="1">
                <a:solidFill>
                  <a:schemeClr val="tx1"/>
                </a:solidFill>
                <a:latin typeface="Times New Roman" panose="02020603050405020304" pitchFamily="18" charset="0"/>
                <a:cs typeface="Times New Roman" panose="02020603050405020304" pitchFamily="18" charset="0"/>
              </a:rPr>
              <a:t>Russa</a:t>
            </a:r>
            <a:r>
              <a:rPr lang="es-EC" dirty="0">
                <a:solidFill>
                  <a:schemeClr val="tx1"/>
                </a:solidFill>
                <a:latin typeface="Times New Roman" panose="02020603050405020304" pitchFamily="18" charset="0"/>
                <a:cs typeface="Times New Roman" panose="02020603050405020304" pitchFamily="18" charset="0"/>
              </a:rPr>
              <a:t>, 2020).</a:t>
            </a:r>
          </a:p>
        </p:txBody>
      </p:sp>
      <p:sp>
        <p:nvSpPr>
          <p:cNvPr id="104" name="Rectángulo 103">
            <a:extLst>
              <a:ext uri="{FF2B5EF4-FFF2-40B4-BE49-F238E27FC236}">
                <a16:creationId xmlns:a16="http://schemas.microsoft.com/office/drawing/2014/main" id="{0DB20EDB-C9DE-4F7F-B640-B6A1394D605F}"/>
              </a:ext>
            </a:extLst>
          </p:cNvPr>
          <p:cNvSpPr/>
          <p:nvPr/>
        </p:nvSpPr>
        <p:spPr>
          <a:xfrm>
            <a:off x="9805598" y="4530978"/>
            <a:ext cx="2012896"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Valor percibido y sensibilidad de consumo (</a:t>
            </a:r>
            <a:r>
              <a:rPr lang="es-EC" dirty="0" err="1">
                <a:solidFill>
                  <a:schemeClr val="tx1"/>
                </a:solidFill>
                <a:latin typeface="Times New Roman" panose="02020603050405020304" pitchFamily="18" charset="0"/>
                <a:cs typeface="Times New Roman" panose="02020603050405020304" pitchFamily="18" charset="0"/>
              </a:rPr>
              <a:t>Yue</a:t>
            </a:r>
            <a:r>
              <a:rPr lang="es-EC" dirty="0">
                <a:solidFill>
                  <a:schemeClr val="tx1"/>
                </a:solidFill>
                <a:latin typeface="Times New Roman" panose="02020603050405020304" pitchFamily="18" charset="0"/>
                <a:cs typeface="Times New Roman" panose="02020603050405020304" pitchFamily="18" charset="0"/>
              </a:rPr>
              <a:t> et al. (2021).</a:t>
            </a:r>
          </a:p>
        </p:txBody>
      </p:sp>
    </p:spTree>
    <p:extLst>
      <p:ext uri="{BB962C8B-B14F-4D97-AF65-F5344CB8AC3E}">
        <p14:creationId xmlns:p14="http://schemas.microsoft.com/office/powerpoint/2010/main" val="2396357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AE17903-FA56-4B90-91A1-ECC8B92B7D3F}"/>
              </a:ext>
            </a:extLst>
          </p:cNvPr>
          <p:cNvSpPr>
            <a:spLocks noGrp="1"/>
          </p:cNvSpPr>
          <p:nvPr>
            <p:ph type="title"/>
          </p:nvPr>
        </p:nvSpPr>
        <p:spPr>
          <a:xfrm>
            <a:off x="414131" y="-265392"/>
            <a:ext cx="10515600" cy="1325563"/>
          </a:xfrm>
        </p:spPr>
        <p:txBody>
          <a:bodyPr/>
          <a:lstStyle/>
          <a:p>
            <a:r>
              <a:rPr lang="es-EC" dirty="0">
                <a:latin typeface="Times New Roman" panose="02020603050405020304" pitchFamily="18" charset="0"/>
                <a:cs typeface="Times New Roman" panose="02020603050405020304" pitchFamily="18" charset="0"/>
              </a:rPr>
              <a:t>Capitulo I: Marco referencial  </a:t>
            </a:r>
          </a:p>
        </p:txBody>
      </p:sp>
      <p:sp>
        <p:nvSpPr>
          <p:cNvPr id="5" name="Rectángulo 4">
            <a:extLst>
              <a:ext uri="{FF2B5EF4-FFF2-40B4-BE49-F238E27FC236}">
                <a16:creationId xmlns:a16="http://schemas.microsoft.com/office/drawing/2014/main" id="{54E8F285-2BEC-4583-8C6C-F8296F8D5F97}"/>
              </a:ext>
            </a:extLst>
          </p:cNvPr>
          <p:cNvSpPr/>
          <p:nvPr/>
        </p:nvSpPr>
        <p:spPr>
          <a:xfrm>
            <a:off x="648332" y="773394"/>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FCBAB386-960F-4B76-BA57-CDA73985A168}"/>
              </a:ext>
            </a:extLst>
          </p:cNvPr>
          <p:cNvSpPr/>
          <p:nvPr/>
        </p:nvSpPr>
        <p:spPr>
          <a:xfrm>
            <a:off x="3794970" y="773394"/>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Shape 183">
            <a:extLst>
              <a:ext uri="{FF2B5EF4-FFF2-40B4-BE49-F238E27FC236}">
                <a16:creationId xmlns:a16="http://schemas.microsoft.com/office/drawing/2014/main" id="{AFA24E85-EBFF-4D5D-B729-51EA98F06D2D}"/>
              </a:ext>
            </a:extLst>
          </p:cNvPr>
          <p:cNvSpPr txBox="1">
            <a:spLocks/>
          </p:cNvSpPr>
          <p:nvPr/>
        </p:nvSpPr>
        <p:spPr>
          <a:xfrm>
            <a:off x="648332" y="822335"/>
            <a:ext cx="76884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1A1A1A"/>
              </a:buClr>
              <a:buSzPts val="2600"/>
              <a:buFont typeface="Raleway"/>
              <a:buNone/>
              <a:tabLst/>
              <a:defRPr/>
            </a:pPr>
            <a:r>
              <a:rPr lang="es-EC" sz="3600" b="0" kern="0" dirty="0">
                <a:solidFill>
                  <a:srgbClr val="1A1A1A"/>
                </a:solidFill>
                <a:latin typeface="Times New Roman" panose="02020603050405020304" pitchFamily="18" charset="0"/>
                <a:cs typeface="Times New Roman" panose="02020603050405020304" pitchFamily="18" charset="0"/>
              </a:rPr>
              <a:t>Decisión de compra</a:t>
            </a:r>
            <a:r>
              <a:rPr kumimoji="0" lang="es-EC" sz="3600" b="0" i="0" u="none" strike="noStrike" kern="0" cap="none" spc="0" normalizeH="0" baseline="0" noProof="0" dirty="0">
                <a:ln>
                  <a:noFill/>
                </a:ln>
                <a:solidFill>
                  <a:srgbClr val="1A1A1A"/>
                </a:solidFill>
                <a:effectLst/>
                <a:uLnTx/>
                <a:uFillTx/>
                <a:latin typeface="Times New Roman" panose="02020603050405020304" pitchFamily="18" charset="0"/>
                <a:cs typeface="Times New Roman" panose="02020603050405020304" pitchFamily="18" charset="0"/>
                <a:sym typeface="Raleway"/>
              </a:rPr>
              <a:t> </a:t>
            </a:r>
          </a:p>
        </p:txBody>
      </p:sp>
      <p:sp>
        <p:nvSpPr>
          <p:cNvPr id="12" name="Elipse 11">
            <a:extLst>
              <a:ext uri="{FF2B5EF4-FFF2-40B4-BE49-F238E27FC236}">
                <a16:creationId xmlns:a16="http://schemas.microsoft.com/office/drawing/2014/main" id="{C3E103CB-990C-4330-9E95-D7A8C24F14E5}"/>
              </a:ext>
            </a:extLst>
          </p:cNvPr>
          <p:cNvSpPr/>
          <p:nvPr/>
        </p:nvSpPr>
        <p:spPr>
          <a:xfrm>
            <a:off x="84039" y="4632133"/>
            <a:ext cx="993914" cy="913355"/>
          </a:xfrm>
          <a:prstGeom prst="ellipse">
            <a:avLst/>
          </a:prstGeom>
          <a:solidFill>
            <a:schemeClr val="accent6">
              <a:lumMod val="75000"/>
              <a:alpha val="6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2015</a:t>
            </a:r>
          </a:p>
        </p:txBody>
      </p:sp>
      <p:sp>
        <p:nvSpPr>
          <p:cNvPr id="22" name="Elipse 21">
            <a:extLst>
              <a:ext uri="{FF2B5EF4-FFF2-40B4-BE49-F238E27FC236}">
                <a16:creationId xmlns:a16="http://schemas.microsoft.com/office/drawing/2014/main" id="{257DBC0E-9BDD-4BAA-82B1-F1A0E281FFCB}"/>
              </a:ext>
            </a:extLst>
          </p:cNvPr>
          <p:cNvSpPr/>
          <p:nvPr/>
        </p:nvSpPr>
        <p:spPr>
          <a:xfrm>
            <a:off x="447367" y="2410675"/>
            <a:ext cx="993914" cy="913355"/>
          </a:xfrm>
          <a:prstGeom prst="ellipse">
            <a:avLst/>
          </a:prstGeom>
          <a:solidFill>
            <a:schemeClr val="accent2">
              <a:lumMod val="75000"/>
              <a:alpha val="7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chemeClr val="bg1"/>
                </a:solidFill>
              </a:rPr>
              <a:t>2016</a:t>
            </a:r>
          </a:p>
        </p:txBody>
      </p:sp>
      <p:sp>
        <p:nvSpPr>
          <p:cNvPr id="23" name="Elipse 22">
            <a:extLst>
              <a:ext uri="{FF2B5EF4-FFF2-40B4-BE49-F238E27FC236}">
                <a16:creationId xmlns:a16="http://schemas.microsoft.com/office/drawing/2014/main" id="{8EA56832-3BF7-4227-8811-9A415499D374}"/>
              </a:ext>
            </a:extLst>
          </p:cNvPr>
          <p:cNvSpPr/>
          <p:nvPr/>
        </p:nvSpPr>
        <p:spPr>
          <a:xfrm>
            <a:off x="2958522" y="1631078"/>
            <a:ext cx="993914" cy="913355"/>
          </a:xfrm>
          <a:prstGeom prst="ellipse">
            <a:avLst/>
          </a:prstGeom>
          <a:solidFill>
            <a:schemeClr val="accent6">
              <a:lumMod val="75000"/>
              <a:alpha val="6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2017</a:t>
            </a:r>
          </a:p>
        </p:txBody>
      </p:sp>
      <p:sp>
        <p:nvSpPr>
          <p:cNvPr id="25" name="Elipse 24">
            <a:extLst>
              <a:ext uri="{FF2B5EF4-FFF2-40B4-BE49-F238E27FC236}">
                <a16:creationId xmlns:a16="http://schemas.microsoft.com/office/drawing/2014/main" id="{3ADEAB4E-DC81-44B2-A478-9486D495C1AE}"/>
              </a:ext>
            </a:extLst>
          </p:cNvPr>
          <p:cNvSpPr/>
          <p:nvPr/>
        </p:nvSpPr>
        <p:spPr>
          <a:xfrm>
            <a:off x="6664462" y="3051733"/>
            <a:ext cx="993914" cy="913355"/>
          </a:xfrm>
          <a:prstGeom prst="ellipse">
            <a:avLst/>
          </a:prstGeom>
          <a:solidFill>
            <a:schemeClr val="accent6">
              <a:lumMod val="75000"/>
              <a:alpha val="8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2019</a:t>
            </a:r>
          </a:p>
        </p:txBody>
      </p:sp>
      <p:sp>
        <p:nvSpPr>
          <p:cNvPr id="27" name="Elipse 26">
            <a:extLst>
              <a:ext uri="{FF2B5EF4-FFF2-40B4-BE49-F238E27FC236}">
                <a16:creationId xmlns:a16="http://schemas.microsoft.com/office/drawing/2014/main" id="{172A4DA7-4ACB-4C94-A8A1-569481C95073}"/>
              </a:ext>
            </a:extLst>
          </p:cNvPr>
          <p:cNvSpPr/>
          <p:nvPr/>
        </p:nvSpPr>
        <p:spPr>
          <a:xfrm>
            <a:off x="4153857" y="4493805"/>
            <a:ext cx="993914" cy="913355"/>
          </a:xfrm>
          <a:prstGeom prst="ellipse">
            <a:avLst/>
          </a:prstGeom>
          <a:solidFill>
            <a:schemeClr val="accent2">
              <a:lumMod val="75000"/>
              <a:alpha val="82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chemeClr val="bg1"/>
                </a:solidFill>
              </a:rPr>
              <a:t>2018</a:t>
            </a:r>
          </a:p>
        </p:txBody>
      </p:sp>
      <p:sp>
        <p:nvSpPr>
          <p:cNvPr id="28" name="Elipse 27">
            <a:extLst>
              <a:ext uri="{FF2B5EF4-FFF2-40B4-BE49-F238E27FC236}">
                <a16:creationId xmlns:a16="http://schemas.microsoft.com/office/drawing/2014/main" id="{060C4639-C131-46FE-A6E2-B44649841D4C}"/>
              </a:ext>
            </a:extLst>
          </p:cNvPr>
          <p:cNvSpPr/>
          <p:nvPr/>
        </p:nvSpPr>
        <p:spPr>
          <a:xfrm>
            <a:off x="8833689" y="1960206"/>
            <a:ext cx="993914" cy="913355"/>
          </a:xfrm>
          <a:prstGeom prst="ellipse">
            <a:avLst/>
          </a:prstGeom>
          <a:solidFill>
            <a:schemeClr val="accent2">
              <a:lumMod val="75000"/>
              <a:alpha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a:solidFill>
                  <a:schemeClr val="bg1"/>
                </a:solidFill>
              </a:rPr>
              <a:t>2020</a:t>
            </a:r>
          </a:p>
        </p:txBody>
      </p:sp>
      <p:sp>
        <p:nvSpPr>
          <p:cNvPr id="29" name="Elipse 28">
            <a:extLst>
              <a:ext uri="{FF2B5EF4-FFF2-40B4-BE49-F238E27FC236}">
                <a16:creationId xmlns:a16="http://schemas.microsoft.com/office/drawing/2014/main" id="{745A8343-0722-4475-BA3E-7719E761EA7F}"/>
              </a:ext>
            </a:extLst>
          </p:cNvPr>
          <p:cNvSpPr/>
          <p:nvPr/>
        </p:nvSpPr>
        <p:spPr>
          <a:xfrm>
            <a:off x="10570674" y="3005254"/>
            <a:ext cx="993914" cy="913355"/>
          </a:xfrm>
          <a:prstGeom prst="ellipse">
            <a:avLst/>
          </a:prstGeom>
          <a:solidFill>
            <a:schemeClr val="accent6">
              <a:lumMod val="75000"/>
              <a:alpha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rPr>
              <a:t>2021</a:t>
            </a:r>
          </a:p>
        </p:txBody>
      </p:sp>
      <p:cxnSp>
        <p:nvCxnSpPr>
          <p:cNvPr id="31" name="Conector recto 30">
            <a:extLst>
              <a:ext uri="{FF2B5EF4-FFF2-40B4-BE49-F238E27FC236}">
                <a16:creationId xmlns:a16="http://schemas.microsoft.com/office/drawing/2014/main" id="{87018CDE-A303-47D1-BDBC-4878101029B3}"/>
              </a:ext>
            </a:extLst>
          </p:cNvPr>
          <p:cNvCxnSpPr>
            <a:stCxn id="12" idx="7"/>
            <a:endCxn id="22" idx="3"/>
          </p:cNvCxnSpPr>
          <p:nvPr/>
        </p:nvCxnSpPr>
        <p:spPr>
          <a:xfrm flipH="1" flipV="1">
            <a:off x="592922" y="3190272"/>
            <a:ext cx="339476" cy="157561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03BAFC25-CF58-4CBA-9DDA-8CE8C5CA229F}"/>
              </a:ext>
            </a:extLst>
          </p:cNvPr>
          <p:cNvCxnSpPr>
            <a:stCxn id="22" idx="7"/>
            <a:endCxn id="23" idx="2"/>
          </p:cNvCxnSpPr>
          <p:nvPr/>
        </p:nvCxnSpPr>
        <p:spPr>
          <a:xfrm flipV="1">
            <a:off x="1295726" y="2087756"/>
            <a:ext cx="1662796" cy="456677"/>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Conector recto 36">
            <a:extLst>
              <a:ext uri="{FF2B5EF4-FFF2-40B4-BE49-F238E27FC236}">
                <a16:creationId xmlns:a16="http://schemas.microsoft.com/office/drawing/2014/main" id="{C76457F2-1328-45F9-8301-4917D9638244}"/>
              </a:ext>
            </a:extLst>
          </p:cNvPr>
          <p:cNvCxnSpPr>
            <a:stCxn id="25" idx="6"/>
            <a:endCxn id="28" idx="1"/>
          </p:cNvCxnSpPr>
          <p:nvPr/>
        </p:nvCxnSpPr>
        <p:spPr>
          <a:xfrm flipV="1">
            <a:off x="7658376" y="2093964"/>
            <a:ext cx="1320868" cy="141444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D4465F05-3F10-4DC3-8EF4-A92CACCE2E3F}"/>
              </a:ext>
            </a:extLst>
          </p:cNvPr>
          <p:cNvCxnSpPr>
            <a:stCxn id="28" idx="5"/>
            <a:endCxn id="29" idx="1"/>
          </p:cNvCxnSpPr>
          <p:nvPr/>
        </p:nvCxnSpPr>
        <p:spPr>
          <a:xfrm>
            <a:off x="9682048" y="2739803"/>
            <a:ext cx="1034181" cy="399209"/>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Conector recto 40">
            <a:extLst>
              <a:ext uri="{FF2B5EF4-FFF2-40B4-BE49-F238E27FC236}">
                <a16:creationId xmlns:a16="http://schemas.microsoft.com/office/drawing/2014/main" id="{BD0A5D6A-D9B5-4313-B6F4-EA96CED40961}"/>
              </a:ext>
            </a:extLst>
          </p:cNvPr>
          <p:cNvCxnSpPr>
            <a:stCxn id="23" idx="5"/>
            <a:endCxn id="27" idx="1"/>
          </p:cNvCxnSpPr>
          <p:nvPr/>
        </p:nvCxnSpPr>
        <p:spPr>
          <a:xfrm>
            <a:off x="3806881" y="2410675"/>
            <a:ext cx="492531" cy="221688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796A36BA-9F01-4FC3-889D-7D6C60B0AA81}"/>
              </a:ext>
            </a:extLst>
          </p:cNvPr>
          <p:cNvCxnSpPr>
            <a:stCxn id="27" idx="6"/>
            <a:endCxn id="25" idx="3"/>
          </p:cNvCxnSpPr>
          <p:nvPr/>
        </p:nvCxnSpPr>
        <p:spPr>
          <a:xfrm flipV="1">
            <a:off x="5147771" y="3831330"/>
            <a:ext cx="1662246" cy="1119153"/>
          </a:xfrm>
          <a:prstGeom prst="line">
            <a:avLst/>
          </a:prstGeom>
        </p:spPr>
        <p:style>
          <a:lnRef idx="1">
            <a:schemeClr val="accent2"/>
          </a:lnRef>
          <a:fillRef idx="0">
            <a:schemeClr val="accent2"/>
          </a:fillRef>
          <a:effectRef idx="0">
            <a:schemeClr val="accent2"/>
          </a:effectRef>
          <a:fontRef idx="minor">
            <a:schemeClr val="tx1"/>
          </a:fontRef>
        </p:style>
      </p:cxnSp>
      <p:sp>
        <p:nvSpPr>
          <p:cNvPr id="66" name="Rectángulo 65">
            <a:extLst>
              <a:ext uri="{FF2B5EF4-FFF2-40B4-BE49-F238E27FC236}">
                <a16:creationId xmlns:a16="http://schemas.microsoft.com/office/drawing/2014/main" id="{C1DE1E0E-990C-42E8-8DCC-E76690356710}"/>
              </a:ext>
            </a:extLst>
          </p:cNvPr>
          <p:cNvSpPr/>
          <p:nvPr/>
        </p:nvSpPr>
        <p:spPr>
          <a:xfrm>
            <a:off x="1077953" y="5158711"/>
            <a:ext cx="2021133"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Las decisiones frecuentes obedecen a factores sociales (</a:t>
            </a:r>
            <a:r>
              <a:rPr lang="es-EC" dirty="0" err="1">
                <a:solidFill>
                  <a:schemeClr val="tx1"/>
                </a:solidFill>
                <a:latin typeface="Times New Roman" panose="02020603050405020304" pitchFamily="18" charset="0"/>
                <a:cs typeface="Times New Roman" panose="02020603050405020304" pitchFamily="18" charset="0"/>
              </a:rPr>
              <a:t>Khare</a:t>
            </a:r>
            <a:r>
              <a:rPr lang="es-EC" dirty="0">
                <a:solidFill>
                  <a:schemeClr val="tx1"/>
                </a:solidFill>
                <a:latin typeface="Times New Roman" panose="02020603050405020304" pitchFamily="18" charset="0"/>
                <a:cs typeface="Times New Roman" panose="02020603050405020304" pitchFamily="18" charset="0"/>
              </a:rPr>
              <a:t>, 2015).</a:t>
            </a:r>
          </a:p>
        </p:txBody>
      </p:sp>
      <p:sp>
        <p:nvSpPr>
          <p:cNvPr id="67" name="Rectángulo 66">
            <a:extLst>
              <a:ext uri="{FF2B5EF4-FFF2-40B4-BE49-F238E27FC236}">
                <a16:creationId xmlns:a16="http://schemas.microsoft.com/office/drawing/2014/main" id="{4E7C906B-A352-4C3E-AFF7-E42FCC5893C1}"/>
              </a:ext>
            </a:extLst>
          </p:cNvPr>
          <p:cNvSpPr/>
          <p:nvPr/>
        </p:nvSpPr>
        <p:spPr>
          <a:xfrm>
            <a:off x="1503927" y="3042829"/>
            <a:ext cx="2220060"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Decisiones impulsadas por las estrategias de marketing (</a:t>
            </a:r>
            <a:r>
              <a:rPr lang="es-ES" dirty="0">
                <a:solidFill>
                  <a:schemeClr val="tx1"/>
                </a:solidFill>
                <a:latin typeface="Times New Roman" panose="02020603050405020304" pitchFamily="18" charset="0"/>
                <a:cs typeface="Times New Roman" panose="02020603050405020304" pitchFamily="18" charset="0"/>
              </a:rPr>
              <a:t>Melchor, Rodríguez, &amp; Díaz, 2016)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70" name="Rectángulo 69">
            <a:extLst>
              <a:ext uri="{FF2B5EF4-FFF2-40B4-BE49-F238E27FC236}">
                <a16:creationId xmlns:a16="http://schemas.microsoft.com/office/drawing/2014/main" id="{95656C18-32EE-4AA6-BAE4-C97D4080E309}"/>
              </a:ext>
            </a:extLst>
          </p:cNvPr>
          <p:cNvSpPr/>
          <p:nvPr/>
        </p:nvSpPr>
        <p:spPr>
          <a:xfrm>
            <a:off x="4158283" y="1581190"/>
            <a:ext cx="2338230" cy="9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Evolución de los factores sociales  (Chen &amp; Wang, 2017).</a:t>
            </a:r>
          </a:p>
        </p:txBody>
      </p:sp>
      <p:sp>
        <p:nvSpPr>
          <p:cNvPr id="77" name="Rectángulo 76">
            <a:extLst>
              <a:ext uri="{FF2B5EF4-FFF2-40B4-BE49-F238E27FC236}">
                <a16:creationId xmlns:a16="http://schemas.microsoft.com/office/drawing/2014/main" id="{B14C844E-3B60-4FCA-B0FC-8E912DFB3DE1}"/>
              </a:ext>
            </a:extLst>
          </p:cNvPr>
          <p:cNvSpPr/>
          <p:nvPr/>
        </p:nvSpPr>
        <p:spPr>
          <a:xfrm>
            <a:off x="3794970" y="5397324"/>
            <a:ext cx="2220060"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Entender los tipos de consumidores (Abrigo-Córdova &amp; Ojeda, 2018) </a:t>
            </a:r>
          </a:p>
        </p:txBody>
      </p:sp>
      <p:sp>
        <p:nvSpPr>
          <p:cNvPr id="80" name="Rectángulo 79">
            <a:extLst>
              <a:ext uri="{FF2B5EF4-FFF2-40B4-BE49-F238E27FC236}">
                <a16:creationId xmlns:a16="http://schemas.microsoft.com/office/drawing/2014/main" id="{019A7929-80AD-474B-AD74-167433B4DE1B}"/>
              </a:ext>
            </a:extLst>
          </p:cNvPr>
          <p:cNvSpPr/>
          <p:nvPr/>
        </p:nvSpPr>
        <p:spPr>
          <a:xfrm>
            <a:off x="6388079" y="4103308"/>
            <a:ext cx="2220060" cy="913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Nuevas tendencias de consumo (Mendoza, 2019).</a:t>
            </a:r>
          </a:p>
        </p:txBody>
      </p:sp>
      <p:sp>
        <p:nvSpPr>
          <p:cNvPr id="81" name="Rectángulo 80">
            <a:extLst>
              <a:ext uri="{FF2B5EF4-FFF2-40B4-BE49-F238E27FC236}">
                <a16:creationId xmlns:a16="http://schemas.microsoft.com/office/drawing/2014/main" id="{646281E0-781D-468A-A200-1AFA77093F53}"/>
              </a:ext>
            </a:extLst>
          </p:cNvPr>
          <p:cNvSpPr/>
          <p:nvPr/>
        </p:nvSpPr>
        <p:spPr>
          <a:xfrm>
            <a:off x="7979077" y="557349"/>
            <a:ext cx="2338229"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Motivantes de compra ecológica (</a:t>
            </a:r>
            <a:r>
              <a:rPr lang="es-MX" dirty="0">
                <a:solidFill>
                  <a:schemeClr val="tx1"/>
                </a:solidFill>
                <a:latin typeface="Times New Roman" panose="02020603050405020304" pitchFamily="18" charset="0"/>
                <a:cs typeface="Times New Roman" panose="02020603050405020304" pitchFamily="18" charset="0"/>
              </a:rPr>
              <a:t>Buitrago, Barragán, Rodríguez &amp; Esteban, 2020)</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85" name="Rectángulo 84">
            <a:extLst>
              <a:ext uri="{FF2B5EF4-FFF2-40B4-BE49-F238E27FC236}">
                <a16:creationId xmlns:a16="http://schemas.microsoft.com/office/drawing/2014/main" id="{2FD719E8-5DC6-47BD-992F-2F8E651191A0}"/>
              </a:ext>
            </a:extLst>
          </p:cNvPr>
          <p:cNvSpPr/>
          <p:nvPr/>
        </p:nvSpPr>
        <p:spPr>
          <a:xfrm>
            <a:off x="10135464" y="4434693"/>
            <a:ext cx="1864333"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Consumidores listos para compra productos biodegradables  . (</a:t>
            </a:r>
            <a:r>
              <a:rPr lang="es-EC" dirty="0" err="1">
                <a:solidFill>
                  <a:schemeClr val="tx1"/>
                </a:solidFill>
                <a:latin typeface="Times New Roman" panose="02020603050405020304" pitchFamily="18" charset="0"/>
                <a:cs typeface="Times New Roman" panose="02020603050405020304" pitchFamily="18" charset="0"/>
              </a:rPr>
              <a:t>Muller</a:t>
            </a:r>
            <a:r>
              <a:rPr lang="es-EC" dirty="0">
                <a:solidFill>
                  <a:schemeClr val="tx1"/>
                </a:solidFill>
                <a:latin typeface="Times New Roman" panose="02020603050405020304" pitchFamily="18" charset="0"/>
                <a:cs typeface="Times New Roman" panose="02020603050405020304" pitchFamily="18" charset="0"/>
              </a:rPr>
              <a:t>, J., Amezcua &amp; </a:t>
            </a:r>
            <a:r>
              <a:rPr lang="es-EC" dirty="0" err="1">
                <a:solidFill>
                  <a:schemeClr val="tx1"/>
                </a:solidFill>
                <a:latin typeface="Times New Roman" panose="02020603050405020304" pitchFamily="18" charset="0"/>
                <a:cs typeface="Times New Roman" panose="02020603050405020304" pitchFamily="18" charset="0"/>
              </a:rPr>
              <a:t>Muller</a:t>
            </a:r>
            <a:r>
              <a:rPr lang="es-EC" dirty="0">
                <a:solidFill>
                  <a:schemeClr val="tx1"/>
                </a:solidFill>
                <a:latin typeface="Times New Roman" panose="02020603050405020304" pitchFamily="18" charset="0"/>
                <a:cs typeface="Times New Roman" panose="02020603050405020304" pitchFamily="18" charset="0"/>
              </a:rPr>
              <a:t>, S., 2021)</a:t>
            </a:r>
          </a:p>
        </p:txBody>
      </p:sp>
      <p:sp>
        <p:nvSpPr>
          <p:cNvPr id="87" name="Rectángulo 86">
            <a:extLst>
              <a:ext uri="{FF2B5EF4-FFF2-40B4-BE49-F238E27FC236}">
                <a16:creationId xmlns:a16="http://schemas.microsoft.com/office/drawing/2014/main" id="{37486E89-0971-460C-BBF1-D4CADDA6F90C}"/>
              </a:ext>
            </a:extLst>
          </p:cNvPr>
          <p:cNvSpPr/>
          <p:nvPr/>
        </p:nvSpPr>
        <p:spPr>
          <a:xfrm>
            <a:off x="4170209" y="2819524"/>
            <a:ext cx="2006383" cy="9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Comparaciones de alternativas (</a:t>
            </a:r>
            <a:r>
              <a:rPr lang="es-MX" dirty="0">
                <a:solidFill>
                  <a:schemeClr val="tx1"/>
                </a:solidFill>
                <a:latin typeface="Times New Roman" panose="02020603050405020304" pitchFamily="18" charset="0"/>
                <a:cs typeface="Times New Roman" panose="02020603050405020304" pitchFamily="18" charset="0"/>
              </a:rPr>
              <a:t>Tang, </a:t>
            </a:r>
            <a:r>
              <a:rPr lang="es-MX" dirty="0" err="1">
                <a:solidFill>
                  <a:schemeClr val="tx1"/>
                </a:solidFill>
                <a:latin typeface="Times New Roman" panose="02020603050405020304" pitchFamily="18" charset="0"/>
                <a:cs typeface="Times New Roman" panose="02020603050405020304" pitchFamily="18" charset="0"/>
              </a:rPr>
              <a:t>Hsieh</a:t>
            </a:r>
            <a:r>
              <a:rPr lang="es-MX" dirty="0">
                <a:solidFill>
                  <a:schemeClr val="tx1"/>
                </a:solidFill>
                <a:latin typeface="Times New Roman" panose="02020603050405020304" pitchFamily="18" charset="0"/>
                <a:cs typeface="Times New Roman" panose="02020603050405020304" pitchFamily="18" charset="0"/>
              </a:rPr>
              <a:t> &amp; </a:t>
            </a:r>
            <a:r>
              <a:rPr lang="es-MX" dirty="0" err="1">
                <a:solidFill>
                  <a:schemeClr val="tx1"/>
                </a:solidFill>
                <a:latin typeface="Times New Roman" panose="02020603050405020304" pitchFamily="18" charset="0"/>
                <a:cs typeface="Times New Roman" panose="02020603050405020304" pitchFamily="18" charset="0"/>
              </a:rPr>
              <a:t>Chiu</a:t>
            </a:r>
            <a:r>
              <a:rPr lang="es-MX" dirty="0">
                <a:solidFill>
                  <a:schemeClr val="tx1"/>
                </a:solidFill>
                <a:latin typeface="Times New Roman" panose="02020603050405020304" pitchFamily="18" charset="0"/>
                <a:cs typeface="Times New Roman" panose="02020603050405020304" pitchFamily="18" charset="0"/>
              </a:rPr>
              <a:t>, 2017)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95" name="Rectángulo 94">
            <a:extLst>
              <a:ext uri="{FF2B5EF4-FFF2-40B4-BE49-F238E27FC236}">
                <a16:creationId xmlns:a16="http://schemas.microsoft.com/office/drawing/2014/main" id="{C81170DB-9A4D-4C90-8F92-C1459044036A}"/>
              </a:ext>
            </a:extLst>
          </p:cNvPr>
          <p:cNvSpPr/>
          <p:nvPr/>
        </p:nvSpPr>
        <p:spPr>
          <a:xfrm>
            <a:off x="6388079" y="5407160"/>
            <a:ext cx="2220060" cy="913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Las decisiones de productos ambientales son sus beneficios</a:t>
            </a:r>
            <a:r>
              <a:rPr lang="es-MX" dirty="0">
                <a:solidFill>
                  <a:schemeClr val="tx1"/>
                </a:solidFill>
                <a:latin typeface="Times New Roman" panose="02020603050405020304" pitchFamily="18" charset="0"/>
                <a:cs typeface="Times New Roman" panose="02020603050405020304" pitchFamily="18" charset="0"/>
              </a:rPr>
              <a:t> (Sharma &amp;   </a:t>
            </a:r>
            <a:r>
              <a:rPr lang="es-MX" dirty="0" err="1">
                <a:solidFill>
                  <a:schemeClr val="tx1"/>
                </a:solidFill>
                <a:latin typeface="Times New Roman" panose="02020603050405020304" pitchFamily="18" charset="0"/>
                <a:cs typeface="Times New Roman" panose="02020603050405020304" pitchFamily="18" charset="0"/>
              </a:rPr>
              <a:t>Foropon</a:t>
            </a:r>
            <a:r>
              <a:rPr lang="es-MX" dirty="0">
                <a:solidFill>
                  <a:schemeClr val="tx1"/>
                </a:solidFill>
                <a:latin typeface="Times New Roman" panose="02020603050405020304" pitchFamily="18" charset="0"/>
                <a:cs typeface="Times New Roman" panose="02020603050405020304" pitchFamily="18" charset="0"/>
              </a:rPr>
              <a:t>, 2019) </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96" name="Flecha curvada hacia arriba 2">
            <a:hlinkClick r:id="rId2" action="ppaction://hlinksldjump"/>
            <a:extLst>
              <a:ext uri="{FF2B5EF4-FFF2-40B4-BE49-F238E27FC236}">
                <a16:creationId xmlns:a16="http://schemas.microsoft.com/office/drawing/2014/main" id="{403B2090-AE00-4DF7-AE35-FB384356F26F}"/>
              </a:ext>
            </a:extLst>
          </p:cNvPr>
          <p:cNvSpPr/>
          <p:nvPr/>
        </p:nvSpPr>
        <p:spPr>
          <a:xfrm>
            <a:off x="11410875" y="6241772"/>
            <a:ext cx="477982" cy="339488"/>
          </a:xfrm>
          <a:prstGeom prst="upArrow">
            <a:avLst/>
          </a:prstGeom>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51709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AE17903-FA56-4B90-91A1-ECC8B92B7D3F}"/>
              </a:ext>
            </a:extLst>
          </p:cNvPr>
          <p:cNvSpPr>
            <a:spLocks noGrp="1"/>
          </p:cNvSpPr>
          <p:nvPr>
            <p:ph type="title"/>
          </p:nvPr>
        </p:nvSpPr>
        <p:spPr>
          <a:xfrm>
            <a:off x="506896" y="0"/>
            <a:ext cx="10515600" cy="1325563"/>
          </a:xfrm>
        </p:spPr>
        <p:txBody>
          <a:bodyPr/>
          <a:lstStyle/>
          <a:p>
            <a:r>
              <a:rPr lang="es-EC" dirty="0">
                <a:latin typeface="Times New Roman" panose="02020603050405020304" pitchFamily="18" charset="0"/>
                <a:cs typeface="Times New Roman" panose="02020603050405020304" pitchFamily="18" charset="0"/>
              </a:rPr>
              <a:t>Capitulo I: Marco referencial  </a:t>
            </a:r>
          </a:p>
        </p:txBody>
      </p:sp>
      <p:sp>
        <p:nvSpPr>
          <p:cNvPr id="5" name="Rectángulo 4">
            <a:extLst>
              <a:ext uri="{FF2B5EF4-FFF2-40B4-BE49-F238E27FC236}">
                <a16:creationId xmlns:a16="http://schemas.microsoft.com/office/drawing/2014/main" id="{54E8F285-2BEC-4583-8C6C-F8296F8D5F97}"/>
              </a:ext>
            </a:extLst>
          </p:cNvPr>
          <p:cNvSpPr/>
          <p:nvPr/>
        </p:nvSpPr>
        <p:spPr>
          <a:xfrm>
            <a:off x="648333" y="1060172"/>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FCBAB386-960F-4B76-BA57-CDA73985A168}"/>
              </a:ext>
            </a:extLst>
          </p:cNvPr>
          <p:cNvSpPr/>
          <p:nvPr/>
        </p:nvSpPr>
        <p:spPr>
          <a:xfrm>
            <a:off x="3794970" y="1060173"/>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Shape 183">
            <a:extLst>
              <a:ext uri="{FF2B5EF4-FFF2-40B4-BE49-F238E27FC236}">
                <a16:creationId xmlns:a16="http://schemas.microsoft.com/office/drawing/2014/main" id="{AFA24E85-EBFF-4D5D-B729-51EA98F06D2D}"/>
              </a:ext>
            </a:extLst>
          </p:cNvPr>
          <p:cNvSpPr txBox="1">
            <a:spLocks/>
          </p:cNvSpPr>
          <p:nvPr/>
        </p:nvSpPr>
        <p:spPr>
          <a:xfrm>
            <a:off x="648333" y="1126435"/>
            <a:ext cx="76884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1A1A1A"/>
              </a:buClr>
              <a:buSzPts val="2600"/>
              <a:buFont typeface="Raleway"/>
              <a:buNone/>
              <a:tabLst/>
              <a:defRPr/>
            </a:pPr>
            <a:r>
              <a:rPr kumimoji="0" lang="es-EC" sz="3600" b="0" i="0" u="none" strike="noStrike" kern="0" cap="none" spc="0" normalizeH="0" baseline="0" noProof="0" dirty="0">
                <a:ln>
                  <a:noFill/>
                </a:ln>
                <a:solidFill>
                  <a:srgbClr val="1A1A1A"/>
                </a:solidFill>
                <a:effectLst/>
                <a:uLnTx/>
                <a:uFillTx/>
                <a:latin typeface="Times New Roman" panose="02020603050405020304" pitchFamily="18" charset="0"/>
                <a:cs typeface="Times New Roman" panose="02020603050405020304" pitchFamily="18" charset="0"/>
                <a:sym typeface="Raleway"/>
              </a:rPr>
              <a:t>Valor percibido y decisión de compra  </a:t>
            </a:r>
          </a:p>
        </p:txBody>
      </p:sp>
      <p:grpSp>
        <p:nvGrpSpPr>
          <p:cNvPr id="14" name="Shape 216">
            <a:extLst>
              <a:ext uri="{FF2B5EF4-FFF2-40B4-BE49-F238E27FC236}">
                <a16:creationId xmlns:a16="http://schemas.microsoft.com/office/drawing/2014/main" id="{D641206F-525A-49EA-947B-9D8CA88E5B05}"/>
              </a:ext>
            </a:extLst>
          </p:cNvPr>
          <p:cNvGrpSpPr/>
          <p:nvPr/>
        </p:nvGrpSpPr>
        <p:grpSpPr>
          <a:xfrm>
            <a:off x="22031" y="2314170"/>
            <a:ext cx="1847513" cy="2439658"/>
            <a:chOff x="1083025" y="1574025"/>
            <a:chExt cx="1834900" cy="1567400"/>
          </a:xfrm>
        </p:grpSpPr>
        <p:sp>
          <p:nvSpPr>
            <p:cNvPr id="15" name="Shape 217">
              <a:extLst>
                <a:ext uri="{FF2B5EF4-FFF2-40B4-BE49-F238E27FC236}">
                  <a16:creationId xmlns:a16="http://schemas.microsoft.com/office/drawing/2014/main" id="{E84D18DA-2871-4BF4-8172-552B5BAA927C}"/>
                </a:ext>
              </a:extLst>
            </p:cNvPr>
            <p:cNvSpPr txBox="1"/>
            <p:nvPr/>
          </p:nvSpPr>
          <p:spPr>
            <a:xfrm>
              <a:off x="1481589" y="1574025"/>
              <a:ext cx="746985"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x-none" b="1" dirty="0">
                  <a:solidFill>
                    <a:schemeClr val="accent6">
                      <a:lumMod val="50000"/>
                    </a:schemeClr>
                  </a:solidFill>
                  <a:latin typeface="Roboto"/>
                  <a:ea typeface="Roboto"/>
                  <a:cs typeface="Roboto"/>
                  <a:sym typeface="Roboto"/>
                </a:rPr>
                <a:t>201</a:t>
              </a:r>
              <a:r>
                <a:rPr lang="es-EC" b="1" dirty="0">
                  <a:solidFill>
                    <a:schemeClr val="accent6">
                      <a:lumMod val="50000"/>
                    </a:schemeClr>
                  </a:solidFill>
                  <a:latin typeface="Roboto"/>
                  <a:ea typeface="Roboto"/>
                  <a:cs typeface="Roboto"/>
                  <a:sym typeface="Roboto"/>
                </a:rPr>
                <a:t>5</a:t>
              </a:r>
              <a:endParaRPr b="1" dirty="0">
                <a:solidFill>
                  <a:schemeClr val="accent6">
                    <a:lumMod val="50000"/>
                  </a:schemeClr>
                </a:solidFill>
                <a:latin typeface="Roboto"/>
                <a:ea typeface="Roboto"/>
                <a:cs typeface="Roboto"/>
                <a:sym typeface="Roboto"/>
              </a:endParaRPr>
            </a:p>
          </p:txBody>
        </p:sp>
        <p:sp>
          <p:nvSpPr>
            <p:cNvPr id="16" name="Shape 218">
              <a:extLst>
                <a:ext uri="{FF2B5EF4-FFF2-40B4-BE49-F238E27FC236}">
                  <a16:creationId xmlns:a16="http://schemas.microsoft.com/office/drawing/2014/main" id="{1E9533BA-D393-4733-861A-41659C441829}"/>
                </a:ext>
              </a:extLst>
            </p:cNvPr>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cxnSp>
          <p:nvCxnSpPr>
            <p:cNvPr id="18" name="Shape 220">
              <a:extLst>
                <a:ext uri="{FF2B5EF4-FFF2-40B4-BE49-F238E27FC236}">
                  <a16:creationId xmlns:a16="http://schemas.microsoft.com/office/drawing/2014/main" id="{7C2298E7-B962-4BCC-877F-CEA6DF42BC99}"/>
                </a:ext>
              </a:extLst>
            </p:cNvPr>
            <p:cNvCxnSpPr/>
            <p:nvPr/>
          </p:nvCxnSpPr>
          <p:spPr>
            <a:xfrm>
              <a:off x="2180202" y="1695421"/>
              <a:ext cx="718500" cy="741900"/>
            </a:xfrm>
            <a:prstGeom prst="straightConnector1">
              <a:avLst/>
            </a:prstGeom>
            <a:ln>
              <a:headEnd type="none" w="sm" len="sm"/>
              <a:tailEnd type="none" w="sm" len="sm"/>
            </a:ln>
          </p:spPr>
          <p:style>
            <a:lnRef idx="2">
              <a:schemeClr val="accent6"/>
            </a:lnRef>
            <a:fillRef idx="0">
              <a:schemeClr val="accent6"/>
            </a:fillRef>
            <a:effectRef idx="1">
              <a:schemeClr val="accent6"/>
            </a:effectRef>
            <a:fontRef idx="minor">
              <a:schemeClr val="tx1"/>
            </a:fontRef>
          </p:style>
        </p:cxnSp>
        <p:sp>
          <p:nvSpPr>
            <p:cNvPr id="19" name="Shape 221">
              <a:extLst>
                <a:ext uri="{FF2B5EF4-FFF2-40B4-BE49-F238E27FC236}">
                  <a16:creationId xmlns:a16="http://schemas.microsoft.com/office/drawing/2014/main" id="{443EDA38-4E18-4AB7-A2B8-A9C33B736145}"/>
                </a:ext>
              </a:extLst>
            </p:cNvPr>
            <p:cNvSpPr/>
            <p:nvPr/>
          </p:nvSpPr>
          <p:spPr>
            <a:xfrm flipH="1">
              <a:off x="1083025" y="2306625"/>
              <a:ext cx="1834800" cy="143400"/>
            </a:xfrm>
            <a:prstGeom prst="parallelogram">
              <a:avLst>
                <a:gd name="adj" fmla="val 96952"/>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x-none"/>
                <a:t>  </a:t>
              </a:r>
              <a:endParaRPr/>
            </a:p>
          </p:txBody>
        </p:sp>
        <p:sp>
          <p:nvSpPr>
            <p:cNvPr id="20" name="Shape 222">
              <a:extLst>
                <a:ext uri="{FF2B5EF4-FFF2-40B4-BE49-F238E27FC236}">
                  <a16:creationId xmlns:a16="http://schemas.microsoft.com/office/drawing/2014/main" id="{A71EC7F3-0BDC-41CD-987D-1CB066B9732A}"/>
                </a:ext>
              </a:extLst>
            </p:cNvPr>
            <p:cNvSpPr/>
            <p:nvPr/>
          </p:nvSpPr>
          <p:spPr>
            <a:xfrm>
              <a:off x="1083125" y="2460449"/>
              <a:ext cx="1834800" cy="143400"/>
            </a:xfrm>
            <a:prstGeom prst="parallelogram">
              <a:avLst>
                <a:gd name="adj" fmla="val 96952"/>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 name="Shape 223">
            <a:extLst>
              <a:ext uri="{FF2B5EF4-FFF2-40B4-BE49-F238E27FC236}">
                <a16:creationId xmlns:a16="http://schemas.microsoft.com/office/drawing/2014/main" id="{E8DDC914-0E4A-4CD0-953B-3DAD46FCA3E4}"/>
              </a:ext>
            </a:extLst>
          </p:cNvPr>
          <p:cNvGrpSpPr/>
          <p:nvPr/>
        </p:nvGrpSpPr>
        <p:grpSpPr>
          <a:xfrm>
            <a:off x="1709135" y="2295334"/>
            <a:ext cx="1810202" cy="2439658"/>
            <a:chOff x="1083025" y="1574025"/>
            <a:chExt cx="1834900" cy="1567400"/>
          </a:xfrm>
        </p:grpSpPr>
        <p:sp>
          <p:nvSpPr>
            <p:cNvPr id="22" name="Shape 224">
              <a:extLst>
                <a:ext uri="{FF2B5EF4-FFF2-40B4-BE49-F238E27FC236}">
                  <a16:creationId xmlns:a16="http://schemas.microsoft.com/office/drawing/2014/main" id="{6A86F073-A968-4B00-8ECC-E7DEC7047F18}"/>
                </a:ext>
              </a:extLst>
            </p:cNvPr>
            <p:cNvSpPr txBox="1"/>
            <p:nvPr/>
          </p:nvSpPr>
          <p:spPr>
            <a:xfrm>
              <a:off x="1462769" y="1574025"/>
              <a:ext cx="765805"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x-none" b="1" dirty="0">
                  <a:solidFill>
                    <a:schemeClr val="accent2">
                      <a:lumMod val="50000"/>
                    </a:schemeClr>
                  </a:solidFill>
                  <a:latin typeface="Roboto"/>
                  <a:ea typeface="Roboto"/>
                  <a:cs typeface="Roboto"/>
                  <a:sym typeface="Roboto"/>
                </a:rPr>
                <a:t>201</a:t>
              </a:r>
              <a:r>
                <a:rPr lang="es-EC" b="1" dirty="0">
                  <a:solidFill>
                    <a:schemeClr val="accent2">
                      <a:lumMod val="50000"/>
                    </a:schemeClr>
                  </a:solidFill>
                  <a:latin typeface="Roboto"/>
                  <a:ea typeface="Roboto"/>
                  <a:cs typeface="Roboto"/>
                  <a:sym typeface="Roboto"/>
                </a:rPr>
                <a:t>6</a:t>
              </a:r>
              <a:endParaRPr b="1" dirty="0">
                <a:solidFill>
                  <a:schemeClr val="accent2">
                    <a:lumMod val="50000"/>
                  </a:schemeClr>
                </a:solidFill>
                <a:latin typeface="Roboto"/>
                <a:ea typeface="Roboto"/>
                <a:cs typeface="Roboto"/>
                <a:sym typeface="Roboto"/>
              </a:endParaRPr>
            </a:p>
          </p:txBody>
        </p:sp>
        <p:sp>
          <p:nvSpPr>
            <p:cNvPr id="23" name="Shape 225">
              <a:extLst>
                <a:ext uri="{FF2B5EF4-FFF2-40B4-BE49-F238E27FC236}">
                  <a16:creationId xmlns:a16="http://schemas.microsoft.com/office/drawing/2014/main" id="{B19F2DFC-A41C-4665-B3D3-BA009AE1C5B7}"/>
                </a:ext>
              </a:extLst>
            </p:cNvPr>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cxnSp>
          <p:nvCxnSpPr>
            <p:cNvPr id="25" name="Shape 227">
              <a:extLst>
                <a:ext uri="{FF2B5EF4-FFF2-40B4-BE49-F238E27FC236}">
                  <a16:creationId xmlns:a16="http://schemas.microsoft.com/office/drawing/2014/main" id="{393E66C8-67C4-492A-966E-155454E140ED}"/>
                </a:ext>
              </a:extLst>
            </p:cNvPr>
            <p:cNvCxnSpPr/>
            <p:nvPr/>
          </p:nvCxnSpPr>
          <p:spPr>
            <a:xfrm>
              <a:off x="2180202" y="1695421"/>
              <a:ext cx="718500" cy="741900"/>
            </a:xfrm>
            <a:prstGeom prst="straightConnector1">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26" name="Shape 228">
              <a:extLst>
                <a:ext uri="{FF2B5EF4-FFF2-40B4-BE49-F238E27FC236}">
                  <a16:creationId xmlns:a16="http://schemas.microsoft.com/office/drawing/2014/main" id="{CFC6B12D-E490-4B60-88A0-0BFC921BD554}"/>
                </a:ext>
              </a:extLst>
            </p:cNvPr>
            <p:cNvSpPr/>
            <p:nvPr/>
          </p:nvSpPr>
          <p:spPr>
            <a:xfrm flipH="1">
              <a:off x="1083025" y="2306625"/>
              <a:ext cx="1834800" cy="143400"/>
            </a:xfrm>
            <a:prstGeom prst="parallelogram">
              <a:avLst>
                <a:gd name="adj" fmla="val 96952"/>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x-none"/>
                <a:t>  </a:t>
              </a:r>
              <a:endParaRPr/>
            </a:p>
          </p:txBody>
        </p:sp>
        <p:sp>
          <p:nvSpPr>
            <p:cNvPr id="27" name="Shape 229">
              <a:extLst>
                <a:ext uri="{FF2B5EF4-FFF2-40B4-BE49-F238E27FC236}">
                  <a16:creationId xmlns:a16="http://schemas.microsoft.com/office/drawing/2014/main" id="{F2513E28-A3F3-46E1-893A-986524486EA3}"/>
                </a:ext>
              </a:extLst>
            </p:cNvPr>
            <p:cNvSpPr/>
            <p:nvPr/>
          </p:nvSpPr>
          <p:spPr>
            <a:xfrm>
              <a:off x="1083125" y="2460449"/>
              <a:ext cx="1834800" cy="143400"/>
            </a:xfrm>
            <a:prstGeom prst="parallelogram">
              <a:avLst>
                <a:gd name="adj" fmla="val 96952"/>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 name="Shape 230">
            <a:extLst>
              <a:ext uri="{FF2B5EF4-FFF2-40B4-BE49-F238E27FC236}">
                <a16:creationId xmlns:a16="http://schemas.microsoft.com/office/drawing/2014/main" id="{E40EA9AB-0E49-4F35-A037-1AF8A4936457}"/>
              </a:ext>
            </a:extLst>
          </p:cNvPr>
          <p:cNvGrpSpPr/>
          <p:nvPr/>
        </p:nvGrpSpPr>
        <p:grpSpPr>
          <a:xfrm>
            <a:off x="3382940" y="2278548"/>
            <a:ext cx="1653824" cy="2439658"/>
            <a:chOff x="1083025" y="1574025"/>
            <a:chExt cx="1834900" cy="1567400"/>
          </a:xfrm>
        </p:grpSpPr>
        <p:sp>
          <p:nvSpPr>
            <p:cNvPr id="29" name="Shape 231">
              <a:extLst>
                <a:ext uri="{FF2B5EF4-FFF2-40B4-BE49-F238E27FC236}">
                  <a16:creationId xmlns:a16="http://schemas.microsoft.com/office/drawing/2014/main" id="{7792B729-0FDB-4FD7-BA83-233302E1A056}"/>
                </a:ext>
              </a:extLst>
            </p:cNvPr>
            <p:cNvSpPr txBox="1"/>
            <p:nvPr/>
          </p:nvSpPr>
          <p:spPr>
            <a:xfrm>
              <a:off x="1401204" y="1574025"/>
              <a:ext cx="827371"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x-none" b="1" dirty="0">
                  <a:solidFill>
                    <a:schemeClr val="accent6">
                      <a:lumMod val="50000"/>
                    </a:schemeClr>
                  </a:solidFill>
                  <a:latin typeface="Roboto"/>
                  <a:ea typeface="Roboto"/>
                  <a:cs typeface="Roboto"/>
                  <a:sym typeface="Roboto"/>
                </a:rPr>
                <a:t>201</a:t>
              </a:r>
              <a:r>
                <a:rPr lang="es-EC" b="1" dirty="0">
                  <a:solidFill>
                    <a:schemeClr val="accent6">
                      <a:lumMod val="50000"/>
                    </a:schemeClr>
                  </a:solidFill>
                  <a:latin typeface="Roboto"/>
                  <a:ea typeface="Roboto"/>
                  <a:cs typeface="Roboto"/>
                  <a:sym typeface="Roboto"/>
                </a:rPr>
                <a:t>7</a:t>
              </a:r>
              <a:endParaRPr b="1" dirty="0">
                <a:solidFill>
                  <a:schemeClr val="accent6">
                    <a:lumMod val="50000"/>
                  </a:schemeClr>
                </a:solidFill>
                <a:latin typeface="Roboto"/>
                <a:ea typeface="Roboto"/>
                <a:cs typeface="Roboto"/>
                <a:sym typeface="Roboto"/>
              </a:endParaRPr>
            </a:p>
          </p:txBody>
        </p:sp>
        <p:sp>
          <p:nvSpPr>
            <p:cNvPr id="30" name="Shape 232">
              <a:extLst>
                <a:ext uri="{FF2B5EF4-FFF2-40B4-BE49-F238E27FC236}">
                  <a16:creationId xmlns:a16="http://schemas.microsoft.com/office/drawing/2014/main" id="{E52294B6-8E33-4EF7-9F63-5CF41DF54FF3}"/>
                </a:ext>
              </a:extLst>
            </p:cNvPr>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858585"/>
                </a:solidFill>
                <a:latin typeface="Roboto"/>
                <a:ea typeface="Roboto"/>
                <a:cs typeface="Roboto"/>
                <a:sym typeface="Roboto"/>
              </a:endParaRPr>
            </a:p>
          </p:txBody>
        </p:sp>
        <p:cxnSp>
          <p:nvCxnSpPr>
            <p:cNvPr id="32" name="Shape 234">
              <a:extLst>
                <a:ext uri="{FF2B5EF4-FFF2-40B4-BE49-F238E27FC236}">
                  <a16:creationId xmlns:a16="http://schemas.microsoft.com/office/drawing/2014/main" id="{5EB9E735-901B-4CD7-BC98-6C52C1B8DBA2}"/>
                </a:ext>
              </a:extLst>
            </p:cNvPr>
            <p:cNvCxnSpPr/>
            <p:nvPr/>
          </p:nvCxnSpPr>
          <p:spPr>
            <a:xfrm>
              <a:off x="2180202" y="1695421"/>
              <a:ext cx="718500" cy="741900"/>
            </a:xfrm>
            <a:prstGeom prst="straightConnector1">
              <a:avLst/>
            </a:prstGeom>
            <a:noFill/>
            <a:ln w="9525" cap="flat" cmpd="sng">
              <a:solidFill>
                <a:schemeClr val="accent6">
                  <a:lumMod val="75000"/>
                </a:schemeClr>
              </a:solidFill>
              <a:prstDash val="solid"/>
              <a:round/>
              <a:headEnd type="none" w="sm" len="sm"/>
              <a:tailEnd type="none" w="sm" len="sm"/>
            </a:ln>
          </p:spPr>
        </p:cxnSp>
        <p:sp>
          <p:nvSpPr>
            <p:cNvPr id="33" name="Shape 235">
              <a:extLst>
                <a:ext uri="{FF2B5EF4-FFF2-40B4-BE49-F238E27FC236}">
                  <a16:creationId xmlns:a16="http://schemas.microsoft.com/office/drawing/2014/main" id="{A9F45868-4903-4D8D-A9AE-08B09F3460AB}"/>
                </a:ext>
              </a:extLst>
            </p:cNvPr>
            <p:cNvSpPr/>
            <p:nvPr/>
          </p:nvSpPr>
          <p:spPr>
            <a:xfrm flipH="1">
              <a:off x="1083025" y="2306625"/>
              <a:ext cx="1834800" cy="143400"/>
            </a:xfrm>
            <a:prstGeom prst="parallelogram">
              <a:avLst>
                <a:gd name="adj" fmla="val 96952"/>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x-none"/>
                <a:t>  </a:t>
              </a:r>
              <a:endParaRPr/>
            </a:p>
          </p:txBody>
        </p:sp>
        <p:sp>
          <p:nvSpPr>
            <p:cNvPr id="34" name="Shape 236">
              <a:extLst>
                <a:ext uri="{FF2B5EF4-FFF2-40B4-BE49-F238E27FC236}">
                  <a16:creationId xmlns:a16="http://schemas.microsoft.com/office/drawing/2014/main" id="{3646D521-0341-4698-AE9C-BFB8D5DD98E0}"/>
                </a:ext>
              </a:extLst>
            </p:cNvPr>
            <p:cNvSpPr/>
            <p:nvPr/>
          </p:nvSpPr>
          <p:spPr>
            <a:xfrm>
              <a:off x="1083125" y="2460449"/>
              <a:ext cx="1834800" cy="143400"/>
            </a:xfrm>
            <a:prstGeom prst="parallelogram">
              <a:avLst>
                <a:gd name="adj" fmla="val 96952"/>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5" name="Shape 223">
            <a:extLst>
              <a:ext uri="{FF2B5EF4-FFF2-40B4-BE49-F238E27FC236}">
                <a16:creationId xmlns:a16="http://schemas.microsoft.com/office/drawing/2014/main" id="{FA83D8F6-9054-4F75-B2E4-F128DD5E531F}"/>
              </a:ext>
            </a:extLst>
          </p:cNvPr>
          <p:cNvGrpSpPr/>
          <p:nvPr/>
        </p:nvGrpSpPr>
        <p:grpSpPr>
          <a:xfrm>
            <a:off x="4974476" y="2312212"/>
            <a:ext cx="1738059" cy="2439658"/>
            <a:chOff x="1083025" y="1574025"/>
            <a:chExt cx="1834900" cy="1567400"/>
          </a:xfrm>
        </p:grpSpPr>
        <p:sp>
          <p:nvSpPr>
            <p:cNvPr id="36" name="Shape 224">
              <a:extLst>
                <a:ext uri="{FF2B5EF4-FFF2-40B4-BE49-F238E27FC236}">
                  <a16:creationId xmlns:a16="http://schemas.microsoft.com/office/drawing/2014/main" id="{F111281D-338A-47C4-898D-0B62FF058AFD}"/>
                </a:ext>
              </a:extLst>
            </p:cNvPr>
            <p:cNvSpPr txBox="1"/>
            <p:nvPr/>
          </p:nvSpPr>
          <p:spPr>
            <a:xfrm>
              <a:off x="1276254" y="1574025"/>
              <a:ext cx="952321"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x-none" b="1" dirty="0">
                  <a:solidFill>
                    <a:schemeClr val="accent2">
                      <a:lumMod val="50000"/>
                    </a:schemeClr>
                  </a:solidFill>
                  <a:latin typeface="Roboto"/>
                  <a:ea typeface="Roboto"/>
                  <a:cs typeface="Roboto"/>
                  <a:sym typeface="Roboto"/>
                </a:rPr>
                <a:t>201</a:t>
              </a:r>
              <a:r>
                <a:rPr lang="es-EC" b="1" dirty="0">
                  <a:solidFill>
                    <a:schemeClr val="accent2">
                      <a:lumMod val="50000"/>
                    </a:schemeClr>
                  </a:solidFill>
                  <a:latin typeface="Roboto"/>
                  <a:ea typeface="Roboto"/>
                  <a:cs typeface="Roboto"/>
                  <a:sym typeface="Roboto"/>
                </a:rPr>
                <a:t>8</a:t>
              </a:r>
              <a:endParaRPr b="1" dirty="0">
                <a:solidFill>
                  <a:schemeClr val="accent2">
                    <a:lumMod val="50000"/>
                  </a:schemeClr>
                </a:solidFill>
                <a:latin typeface="Roboto"/>
                <a:ea typeface="Roboto"/>
                <a:cs typeface="Roboto"/>
                <a:sym typeface="Roboto"/>
              </a:endParaRPr>
            </a:p>
          </p:txBody>
        </p:sp>
        <p:sp>
          <p:nvSpPr>
            <p:cNvPr id="37" name="Shape 225">
              <a:extLst>
                <a:ext uri="{FF2B5EF4-FFF2-40B4-BE49-F238E27FC236}">
                  <a16:creationId xmlns:a16="http://schemas.microsoft.com/office/drawing/2014/main" id="{2F8E9E51-43E8-4D26-99CD-ED3D323270CC}"/>
                </a:ext>
              </a:extLst>
            </p:cNvPr>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cxnSp>
          <p:nvCxnSpPr>
            <p:cNvPr id="39" name="Shape 227">
              <a:extLst>
                <a:ext uri="{FF2B5EF4-FFF2-40B4-BE49-F238E27FC236}">
                  <a16:creationId xmlns:a16="http://schemas.microsoft.com/office/drawing/2014/main" id="{96E5C12B-D19F-418F-913C-7A3617A16082}"/>
                </a:ext>
              </a:extLst>
            </p:cNvPr>
            <p:cNvCxnSpPr/>
            <p:nvPr/>
          </p:nvCxnSpPr>
          <p:spPr>
            <a:xfrm>
              <a:off x="2180202" y="1695421"/>
              <a:ext cx="718500" cy="741900"/>
            </a:xfrm>
            <a:prstGeom prst="straightConnector1">
              <a:avLst/>
            </a:prstGeom>
            <a:noFill/>
            <a:ln w="9525" cap="flat" cmpd="sng">
              <a:solidFill>
                <a:schemeClr val="accent6">
                  <a:lumMod val="75000"/>
                </a:schemeClr>
              </a:solidFill>
              <a:prstDash val="solid"/>
              <a:round/>
              <a:headEnd type="none" w="sm" len="sm"/>
              <a:tailEnd type="none" w="sm" len="sm"/>
            </a:ln>
          </p:spPr>
        </p:cxnSp>
        <p:sp>
          <p:nvSpPr>
            <p:cNvPr id="40" name="Shape 228">
              <a:extLst>
                <a:ext uri="{FF2B5EF4-FFF2-40B4-BE49-F238E27FC236}">
                  <a16:creationId xmlns:a16="http://schemas.microsoft.com/office/drawing/2014/main" id="{0B08CE95-E31E-4BFD-A788-014DD10981E7}"/>
                </a:ext>
              </a:extLst>
            </p:cNvPr>
            <p:cNvSpPr/>
            <p:nvPr/>
          </p:nvSpPr>
          <p:spPr>
            <a:xfrm flipH="1">
              <a:off x="1083025" y="2306625"/>
              <a:ext cx="1834800" cy="143400"/>
            </a:xfrm>
            <a:prstGeom prst="parallelogram">
              <a:avLst>
                <a:gd name="adj" fmla="val 96952"/>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x-none"/>
                <a:t>  </a:t>
              </a:r>
              <a:endParaRPr/>
            </a:p>
          </p:txBody>
        </p:sp>
        <p:sp>
          <p:nvSpPr>
            <p:cNvPr id="41" name="Shape 229">
              <a:extLst>
                <a:ext uri="{FF2B5EF4-FFF2-40B4-BE49-F238E27FC236}">
                  <a16:creationId xmlns:a16="http://schemas.microsoft.com/office/drawing/2014/main" id="{9F7756D6-B73A-447D-A1E1-87A04478CD84}"/>
                </a:ext>
              </a:extLst>
            </p:cNvPr>
            <p:cNvSpPr/>
            <p:nvPr/>
          </p:nvSpPr>
          <p:spPr>
            <a:xfrm>
              <a:off x="1083125" y="2460449"/>
              <a:ext cx="1834800" cy="143400"/>
            </a:xfrm>
            <a:prstGeom prst="parallelogram">
              <a:avLst>
                <a:gd name="adj" fmla="val 96952"/>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 name="Shape 223">
            <a:extLst>
              <a:ext uri="{FF2B5EF4-FFF2-40B4-BE49-F238E27FC236}">
                <a16:creationId xmlns:a16="http://schemas.microsoft.com/office/drawing/2014/main" id="{2D188239-3541-4705-BAE2-D40100AA18EC}"/>
              </a:ext>
            </a:extLst>
          </p:cNvPr>
          <p:cNvGrpSpPr/>
          <p:nvPr/>
        </p:nvGrpSpPr>
        <p:grpSpPr>
          <a:xfrm>
            <a:off x="6546023" y="2312212"/>
            <a:ext cx="1922508" cy="2439658"/>
            <a:chOff x="1083025" y="1574025"/>
            <a:chExt cx="1834900" cy="1567400"/>
          </a:xfrm>
        </p:grpSpPr>
        <p:sp>
          <p:nvSpPr>
            <p:cNvPr id="43" name="Shape 224">
              <a:extLst>
                <a:ext uri="{FF2B5EF4-FFF2-40B4-BE49-F238E27FC236}">
                  <a16:creationId xmlns:a16="http://schemas.microsoft.com/office/drawing/2014/main" id="{4916C105-81E9-49DD-ADD5-2291962AF55D}"/>
                </a:ext>
              </a:extLst>
            </p:cNvPr>
            <p:cNvSpPr txBox="1"/>
            <p:nvPr/>
          </p:nvSpPr>
          <p:spPr>
            <a:xfrm>
              <a:off x="1397836" y="1574025"/>
              <a:ext cx="830737"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x-none" b="1" dirty="0">
                  <a:solidFill>
                    <a:schemeClr val="accent6">
                      <a:lumMod val="50000"/>
                    </a:schemeClr>
                  </a:solidFill>
                  <a:latin typeface="Roboto"/>
                  <a:ea typeface="Roboto"/>
                  <a:cs typeface="Roboto"/>
                  <a:sym typeface="Roboto"/>
                </a:rPr>
                <a:t>201</a:t>
              </a:r>
              <a:r>
                <a:rPr lang="es-EC" b="1" dirty="0">
                  <a:solidFill>
                    <a:schemeClr val="accent6">
                      <a:lumMod val="50000"/>
                    </a:schemeClr>
                  </a:solidFill>
                  <a:latin typeface="Roboto"/>
                  <a:ea typeface="Roboto"/>
                  <a:cs typeface="Roboto"/>
                  <a:sym typeface="Roboto"/>
                </a:rPr>
                <a:t>9</a:t>
              </a:r>
              <a:endParaRPr b="1" dirty="0">
                <a:solidFill>
                  <a:schemeClr val="accent6">
                    <a:lumMod val="50000"/>
                  </a:schemeClr>
                </a:solidFill>
                <a:latin typeface="Roboto"/>
                <a:ea typeface="Roboto"/>
                <a:cs typeface="Roboto"/>
                <a:sym typeface="Roboto"/>
              </a:endParaRPr>
            </a:p>
          </p:txBody>
        </p:sp>
        <p:sp>
          <p:nvSpPr>
            <p:cNvPr id="44" name="Shape 225">
              <a:extLst>
                <a:ext uri="{FF2B5EF4-FFF2-40B4-BE49-F238E27FC236}">
                  <a16:creationId xmlns:a16="http://schemas.microsoft.com/office/drawing/2014/main" id="{2DB08250-F0F1-4DBA-9E04-6E0AAC7D3EEE}"/>
                </a:ext>
              </a:extLst>
            </p:cNvPr>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cxnSp>
          <p:nvCxnSpPr>
            <p:cNvPr id="46" name="Shape 227">
              <a:extLst>
                <a:ext uri="{FF2B5EF4-FFF2-40B4-BE49-F238E27FC236}">
                  <a16:creationId xmlns:a16="http://schemas.microsoft.com/office/drawing/2014/main" id="{36CA1CF0-0B54-45DA-9742-17DD530628C4}"/>
                </a:ext>
              </a:extLst>
            </p:cNvPr>
            <p:cNvCxnSpPr/>
            <p:nvPr/>
          </p:nvCxnSpPr>
          <p:spPr>
            <a:xfrm>
              <a:off x="2180202" y="1695421"/>
              <a:ext cx="718500" cy="741900"/>
            </a:xfrm>
            <a:prstGeom prst="straightConnector1">
              <a:avLst/>
            </a:prstGeom>
            <a:noFill/>
            <a:ln w="9525" cap="flat" cmpd="sng">
              <a:solidFill>
                <a:schemeClr val="accent6">
                  <a:lumMod val="75000"/>
                </a:schemeClr>
              </a:solidFill>
              <a:prstDash val="solid"/>
              <a:round/>
              <a:headEnd type="none" w="sm" len="sm"/>
              <a:tailEnd type="none" w="sm" len="sm"/>
            </a:ln>
          </p:spPr>
        </p:cxnSp>
        <p:sp>
          <p:nvSpPr>
            <p:cNvPr id="47" name="Shape 228">
              <a:extLst>
                <a:ext uri="{FF2B5EF4-FFF2-40B4-BE49-F238E27FC236}">
                  <a16:creationId xmlns:a16="http://schemas.microsoft.com/office/drawing/2014/main" id="{9FAB24B7-8642-4423-AF26-87EFD925BB8E}"/>
                </a:ext>
              </a:extLst>
            </p:cNvPr>
            <p:cNvSpPr/>
            <p:nvPr/>
          </p:nvSpPr>
          <p:spPr>
            <a:xfrm flipH="1">
              <a:off x="1083025" y="2306625"/>
              <a:ext cx="1834800" cy="143400"/>
            </a:xfrm>
            <a:prstGeom prst="parallelogram">
              <a:avLst>
                <a:gd name="adj" fmla="val 96952"/>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x-none"/>
                <a:t>  </a:t>
              </a:r>
              <a:endParaRPr/>
            </a:p>
          </p:txBody>
        </p:sp>
        <p:sp>
          <p:nvSpPr>
            <p:cNvPr id="48" name="Shape 229">
              <a:extLst>
                <a:ext uri="{FF2B5EF4-FFF2-40B4-BE49-F238E27FC236}">
                  <a16:creationId xmlns:a16="http://schemas.microsoft.com/office/drawing/2014/main" id="{D57D1BEE-A528-4E0D-8B34-C359DB5919C0}"/>
                </a:ext>
              </a:extLst>
            </p:cNvPr>
            <p:cNvSpPr/>
            <p:nvPr/>
          </p:nvSpPr>
          <p:spPr>
            <a:xfrm>
              <a:off x="1083125" y="2460449"/>
              <a:ext cx="1834800" cy="143400"/>
            </a:xfrm>
            <a:prstGeom prst="parallelogram">
              <a:avLst>
                <a:gd name="adj" fmla="val 96952"/>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 name="Shape 223">
            <a:extLst>
              <a:ext uri="{FF2B5EF4-FFF2-40B4-BE49-F238E27FC236}">
                <a16:creationId xmlns:a16="http://schemas.microsoft.com/office/drawing/2014/main" id="{DD4516B3-4A17-40C5-93EA-3646CD159962}"/>
              </a:ext>
            </a:extLst>
          </p:cNvPr>
          <p:cNvGrpSpPr/>
          <p:nvPr/>
        </p:nvGrpSpPr>
        <p:grpSpPr>
          <a:xfrm>
            <a:off x="8346955" y="2329090"/>
            <a:ext cx="1922404" cy="2439658"/>
            <a:chOff x="1083025" y="1574025"/>
            <a:chExt cx="1834900" cy="1567400"/>
          </a:xfrm>
        </p:grpSpPr>
        <p:sp>
          <p:nvSpPr>
            <p:cNvPr id="50" name="Shape 224">
              <a:extLst>
                <a:ext uri="{FF2B5EF4-FFF2-40B4-BE49-F238E27FC236}">
                  <a16:creationId xmlns:a16="http://schemas.microsoft.com/office/drawing/2014/main" id="{6C1BA69F-B652-43A0-9B5E-2A5DC04F313C}"/>
                </a:ext>
              </a:extLst>
            </p:cNvPr>
            <p:cNvSpPr txBox="1"/>
            <p:nvPr/>
          </p:nvSpPr>
          <p:spPr>
            <a:xfrm>
              <a:off x="1344940" y="1574025"/>
              <a:ext cx="830782"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x-none" b="1" dirty="0">
                  <a:solidFill>
                    <a:schemeClr val="accent2">
                      <a:lumMod val="50000"/>
                    </a:schemeClr>
                  </a:solidFill>
                  <a:latin typeface="Roboto"/>
                  <a:ea typeface="Roboto"/>
                  <a:cs typeface="Roboto"/>
                  <a:sym typeface="Roboto"/>
                </a:rPr>
                <a:t>20</a:t>
              </a:r>
              <a:r>
                <a:rPr lang="es-EC" b="1" dirty="0">
                  <a:solidFill>
                    <a:schemeClr val="accent2">
                      <a:lumMod val="50000"/>
                    </a:schemeClr>
                  </a:solidFill>
                  <a:latin typeface="Roboto"/>
                  <a:ea typeface="Roboto"/>
                  <a:cs typeface="Roboto"/>
                  <a:sym typeface="Roboto"/>
                </a:rPr>
                <a:t>20</a:t>
              </a:r>
              <a:endParaRPr b="1" dirty="0">
                <a:solidFill>
                  <a:schemeClr val="accent2">
                    <a:lumMod val="50000"/>
                  </a:schemeClr>
                </a:solidFill>
                <a:latin typeface="Roboto"/>
                <a:ea typeface="Roboto"/>
                <a:cs typeface="Roboto"/>
                <a:sym typeface="Roboto"/>
              </a:endParaRPr>
            </a:p>
          </p:txBody>
        </p:sp>
        <p:sp>
          <p:nvSpPr>
            <p:cNvPr id="51" name="Shape 225">
              <a:extLst>
                <a:ext uri="{FF2B5EF4-FFF2-40B4-BE49-F238E27FC236}">
                  <a16:creationId xmlns:a16="http://schemas.microsoft.com/office/drawing/2014/main" id="{E2C671C2-B024-48F7-93BD-EE21B2972F27}"/>
                </a:ext>
              </a:extLst>
            </p:cNvPr>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cxnSp>
          <p:nvCxnSpPr>
            <p:cNvPr id="53" name="Shape 227">
              <a:extLst>
                <a:ext uri="{FF2B5EF4-FFF2-40B4-BE49-F238E27FC236}">
                  <a16:creationId xmlns:a16="http://schemas.microsoft.com/office/drawing/2014/main" id="{98CB30E4-96B2-4EA5-9FE2-90ACBCB3EA98}"/>
                </a:ext>
              </a:extLst>
            </p:cNvPr>
            <p:cNvCxnSpPr/>
            <p:nvPr/>
          </p:nvCxnSpPr>
          <p:spPr>
            <a:xfrm>
              <a:off x="2180202" y="1695421"/>
              <a:ext cx="718500" cy="741900"/>
            </a:xfrm>
            <a:prstGeom prst="straightConnector1">
              <a:avLst/>
            </a:prstGeom>
            <a:noFill/>
            <a:ln w="9525" cap="flat" cmpd="sng">
              <a:solidFill>
                <a:schemeClr val="accent6">
                  <a:lumMod val="75000"/>
                </a:schemeClr>
              </a:solidFill>
              <a:prstDash val="solid"/>
              <a:round/>
              <a:headEnd type="none" w="sm" len="sm"/>
              <a:tailEnd type="none" w="sm" len="sm"/>
            </a:ln>
          </p:spPr>
        </p:cxnSp>
        <p:sp>
          <p:nvSpPr>
            <p:cNvPr id="54" name="Shape 228">
              <a:extLst>
                <a:ext uri="{FF2B5EF4-FFF2-40B4-BE49-F238E27FC236}">
                  <a16:creationId xmlns:a16="http://schemas.microsoft.com/office/drawing/2014/main" id="{E8B7DA6D-056D-41CC-8B02-3B5BFC3BBD61}"/>
                </a:ext>
              </a:extLst>
            </p:cNvPr>
            <p:cNvSpPr/>
            <p:nvPr/>
          </p:nvSpPr>
          <p:spPr>
            <a:xfrm flipH="1">
              <a:off x="1083025" y="2306625"/>
              <a:ext cx="1834800" cy="143400"/>
            </a:xfrm>
            <a:prstGeom prst="parallelogram">
              <a:avLst>
                <a:gd name="adj" fmla="val 96952"/>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x-none"/>
                <a:t>  </a:t>
              </a:r>
              <a:endParaRPr/>
            </a:p>
          </p:txBody>
        </p:sp>
        <p:sp>
          <p:nvSpPr>
            <p:cNvPr id="55" name="Shape 229">
              <a:extLst>
                <a:ext uri="{FF2B5EF4-FFF2-40B4-BE49-F238E27FC236}">
                  <a16:creationId xmlns:a16="http://schemas.microsoft.com/office/drawing/2014/main" id="{D616C5BC-AAA0-44FA-9E3C-C9222DF6205B}"/>
                </a:ext>
              </a:extLst>
            </p:cNvPr>
            <p:cNvSpPr/>
            <p:nvPr/>
          </p:nvSpPr>
          <p:spPr>
            <a:xfrm>
              <a:off x="1083125" y="2460449"/>
              <a:ext cx="1834800" cy="143400"/>
            </a:xfrm>
            <a:prstGeom prst="parallelogram">
              <a:avLst>
                <a:gd name="adj" fmla="val 96952"/>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 name="Shape 223">
            <a:extLst>
              <a:ext uri="{FF2B5EF4-FFF2-40B4-BE49-F238E27FC236}">
                <a16:creationId xmlns:a16="http://schemas.microsoft.com/office/drawing/2014/main" id="{E0DF1711-6451-4994-8EC6-183256443143}"/>
              </a:ext>
            </a:extLst>
          </p:cNvPr>
          <p:cNvGrpSpPr/>
          <p:nvPr/>
        </p:nvGrpSpPr>
        <p:grpSpPr>
          <a:xfrm>
            <a:off x="10142788" y="2329090"/>
            <a:ext cx="1922404" cy="2439658"/>
            <a:chOff x="1083025" y="1574025"/>
            <a:chExt cx="1834900" cy="1567400"/>
          </a:xfrm>
        </p:grpSpPr>
        <p:sp>
          <p:nvSpPr>
            <p:cNvPr id="57" name="Shape 224">
              <a:extLst>
                <a:ext uri="{FF2B5EF4-FFF2-40B4-BE49-F238E27FC236}">
                  <a16:creationId xmlns:a16="http://schemas.microsoft.com/office/drawing/2014/main" id="{E60C6BB6-EF07-496B-A436-D1234334AE66}"/>
                </a:ext>
              </a:extLst>
            </p:cNvPr>
            <p:cNvSpPr txBox="1"/>
            <p:nvPr/>
          </p:nvSpPr>
          <p:spPr>
            <a:xfrm>
              <a:off x="1296894" y="1574025"/>
              <a:ext cx="93168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x-none" b="1" dirty="0">
                  <a:solidFill>
                    <a:schemeClr val="accent6">
                      <a:lumMod val="50000"/>
                    </a:schemeClr>
                  </a:solidFill>
                  <a:latin typeface="Roboto"/>
                  <a:ea typeface="Roboto"/>
                  <a:cs typeface="Roboto"/>
                  <a:sym typeface="Roboto"/>
                </a:rPr>
                <a:t>20</a:t>
              </a:r>
              <a:r>
                <a:rPr lang="es-EC" b="1" dirty="0">
                  <a:solidFill>
                    <a:schemeClr val="accent6">
                      <a:lumMod val="50000"/>
                    </a:schemeClr>
                  </a:solidFill>
                  <a:latin typeface="Roboto"/>
                  <a:ea typeface="Roboto"/>
                  <a:cs typeface="Roboto"/>
                  <a:sym typeface="Roboto"/>
                </a:rPr>
                <a:t>21</a:t>
              </a:r>
              <a:endParaRPr b="1" dirty="0">
                <a:solidFill>
                  <a:schemeClr val="accent6">
                    <a:lumMod val="50000"/>
                  </a:schemeClr>
                </a:solidFill>
                <a:latin typeface="Roboto"/>
                <a:ea typeface="Roboto"/>
                <a:cs typeface="Roboto"/>
                <a:sym typeface="Roboto"/>
              </a:endParaRPr>
            </a:p>
          </p:txBody>
        </p:sp>
        <p:sp>
          <p:nvSpPr>
            <p:cNvPr id="58" name="Shape 225">
              <a:extLst>
                <a:ext uri="{FF2B5EF4-FFF2-40B4-BE49-F238E27FC236}">
                  <a16:creationId xmlns:a16="http://schemas.microsoft.com/office/drawing/2014/main" id="{219394E7-3B1C-469C-BCFF-C435341BB9F1}"/>
                </a:ext>
              </a:extLst>
            </p:cNvPr>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cxnSp>
          <p:nvCxnSpPr>
            <p:cNvPr id="60" name="Shape 227">
              <a:extLst>
                <a:ext uri="{FF2B5EF4-FFF2-40B4-BE49-F238E27FC236}">
                  <a16:creationId xmlns:a16="http://schemas.microsoft.com/office/drawing/2014/main" id="{4BA56DD7-9FCD-4B6B-AF50-90CC32E7F167}"/>
                </a:ext>
              </a:extLst>
            </p:cNvPr>
            <p:cNvCxnSpPr/>
            <p:nvPr/>
          </p:nvCxnSpPr>
          <p:spPr>
            <a:xfrm>
              <a:off x="2180202" y="1695421"/>
              <a:ext cx="718500" cy="741900"/>
            </a:xfrm>
            <a:prstGeom prst="straightConnector1">
              <a:avLst/>
            </a:prstGeom>
            <a:noFill/>
            <a:ln w="9525" cap="flat" cmpd="sng">
              <a:solidFill>
                <a:schemeClr val="accent6">
                  <a:lumMod val="75000"/>
                </a:schemeClr>
              </a:solidFill>
              <a:prstDash val="solid"/>
              <a:round/>
              <a:headEnd type="none" w="sm" len="sm"/>
              <a:tailEnd type="none" w="sm" len="sm"/>
            </a:ln>
          </p:spPr>
        </p:cxnSp>
        <p:sp>
          <p:nvSpPr>
            <p:cNvPr id="61" name="Shape 228">
              <a:extLst>
                <a:ext uri="{FF2B5EF4-FFF2-40B4-BE49-F238E27FC236}">
                  <a16:creationId xmlns:a16="http://schemas.microsoft.com/office/drawing/2014/main" id="{2D7642FE-256E-4835-8A95-F7CBBD508DAF}"/>
                </a:ext>
              </a:extLst>
            </p:cNvPr>
            <p:cNvSpPr/>
            <p:nvPr/>
          </p:nvSpPr>
          <p:spPr>
            <a:xfrm flipH="1">
              <a:off x="1083025" y="2306625"/>
              <a:ext cx="1834800" cy="143400"/>
            </a:xfrm>
            <a:prstGeom prst="parallelogram">
              <a:avLst>
                <a:gd name="adj" fmla="val 96952"/>
              </a:avLst>
            </a:prstGeom>
            <a:solidFill>
              <a:schemeClr val="accent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r>
                <a:rPr lang="x-none"/>
                <a:t>  </a:t>
              </a:r>
              <a:endParaRPr/>
            </a:p>
          </p:txBody>
        </p:sp>
        <p:sp>
          <p:nvSpPr>
            <p:cNvPr id="62" name="Shape 229">
              <a:extLst>
                <a:ext uri="{FF2B5EF4-FFF2-40B4-BE49-F238E27FC236}">
                  <a16:creationId xmlns:a16="http://schemas.microsoft.com/office/drawing/2014/main" id="{95679211-3D79-4852-88AA-6E4AFEDB1FF9}"/>
                </a:ext>
              </a:extLst>
            </p:cNvPr>
            <p:cNvSpPr/>
            <p:nvPr/>
          </p:nvSpPr>
          <p:spPr>
            <a:xfrm>
              <a:off x="1083125" y="2460449"/>
              <a:ext cx="1834800" cy="143400"/>
            </a:xfrm>
            <a:prstGeom prst="parallelogram">
              <a:avLst>
                <a:gd name="adj" fmla="val 96952"/>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3" name="Rectángulo 62">
            <a:extLst>
              <a:ext uri="{FF2B5EF4-FFF2-40B4-BE49-F238E27FC236}">
                <a16:creationId xmlns:a16="http://schemas.microsoft.com/office/drawing/2014/main" id="{8BD21AF2-2C4D-4CAE-8DC5-7D40C5606C18}"/>
              </a:ext>
            </a:extLst>
          </p:cNvPr>
          <p:cNvSpPr/>
          <p:nvPr/>
        </p:nvSpPr>
        <p:spPr>
          <a:xfrm>
            <a:off x="86949" y="4309932"/>
            <a:ext cx="1515447"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Beneficios y costos verdes percibidos en la intención de compra (</a:t>
            </a:r>
            <a:r>
              <a:rPr lang="es-EC" dirty="0" err="1">
                <a:solidFill>
                  <a:schemeClr val="tx1"/>
                </a:solidFill>
                <a:latin typeface="Times New Roman" panose="02020603050405020304" pitchFamily="18" charset="0"/>
                <a:cs typeface="Times New Roman" panose="02020603050405020304" pitchFamily="18" charset="0"/>
              </a:rPr>
              <a:t>Jiang</a:t>
            </a:r>
            <a:r>
              <a:rPr lang="es-EC" dirty="0">
                <a:solidFill>
                  <a:schemeClr val="tx1"/>
                </a:solidFill>
                <a:latin typeface="Times New Roman" panose="02020603050405020304" pitchFamily="18" charset="0"/>
                <a:cs typeface="Times New Roman" panose="02020603050405020304" pitchFamily="18" charset="0"/>
              </a:rPr>
              <a:t> &amp; Kim, 2015).</a:t>
            </a:r>
          </a:p>
        </p:txBody>
      </p:sp>
      <p:sp>
        <p:nvSpPr>
          <p:cNvPr id="64" name="Rectángulo 63">
            <a:extLst>
              <a:ext uri="{FF2B5EF4-FFF2-40B4-BE49-F238E27FC236}">
                <a16:creationId xmlns:a16="http://schemas.microsoft.com/office/drawing/2014/main" id="{5F279DA1-1CD9-4124-AFCA-DCE2A78F5758}"/>
              </a:ext>
            </a:extLst>
          </p:cNvPr>
          <p:cNvSpPr/>
          <p:nvPr/>
        </p:nvSpPr>
        <p:spPr>
          <a:xfrm>
            <a:off x="1948708" y="4424848"/>
            <a:ext cx="1374629" cy="1271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Valor percibido y disposición a pagar (</a:t>
            </a:r>
            <a:r>
              <a:rPr lang="it-IT" dirty="0">
                <a:solidFill>
                  <a:schemeClr val="tx1"/>
                </a:solidFill>
                <a:latin typeface="Times New Roman" panose="02020603050405020304" pitchFamily="18" charset="0"/>
                <a:cs typeface="Times New Roman" panose="02020603050405020304" pitchFamily="18" charset="0"/>
              </a:rPr>
              <a:t>Fleith, Duarte &amp; Cortimiglia, </a:t>
            </a:r>
            <a:r>
              <a:rPr lang="es-EC" dirty="0">
                <a:solidFill>
                  <a:schemeClr val="tx1"/>
                </a:solidFill>
                <a:latin typeface="Times New Roman" panose="02020603050405020304" pitchFamily="18" charset="0"/>
                <a:cs typeface="Times New Roman" panose="02020603050405020304" pitchFamily="18" charset="0"/>
              </a:rPr>
              <a:t>2016).</a:t>
            </a:r>
          </a:p>
        </p:txBody>
      </p:sp>
      <p:sp>
        <p:nvSpPr>
          <p:cNvPr id="65" name="Rectángulo 64">
            <a:extLst>
              <a:ext uri="{FF2B5EF4-FFF2-40B4-BE49-F238E27FC236}">
                <a16:creationId xmlns:a16="http://schemas.microsoft.com/office/drawing/2014/main" id="{44F20518-B5C6-4679-92D8-DE1BC1DE3C19}"/>
              </a:ext>
            </a:extLst>
          </p:cNvPr>
          <p:cNvSpPr/>
          <p:nvPr/>
        </p:nvSpPr>
        <p:spPr>
          <a:xfrm>
            <a:off x="3601975" y="4596431"/>
            <a:ext cx="1243264" cy="913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Teoría de valor de consumo e intención de compra (Kan &amp; </a:t>
            </a:r>
            <a:r>
              <a:rPr lang="es-EC" dirty="0" err="1">
                <a:solidFill>
                  <a:schemeClr val="tx1"/>
                </a:solidFill>
                <a:latin typeface="Times New Roman" panose="02020603050405020304" pitchFamily="18" charset="0"/>
                <a:cs typeface="Times New Roman" panose="02020603050405020304" pitchFamily="18" charset="0"/>
              </a:rPr>
              <a:t>Mohsin</a:t>
            </a:r>
            <a:r>
              <a:rPr lang="es-EC" dirty="0">
                <a:solidFill>
                  <a:schemeClr val="tx1"/>
                </a:solidFill>
                <a:latin typeface="Times New Roman" panose="02020603050405020304" pitchFamily="18" charset="0"/>
                <a:cs typeface="Times New Roman" panose="02020603050405020304" pitchFamily="18" charset="0"/>
              </a:rPr>
              <a:t>, 2017).</a:t>
            </a:r>
          </a:p>
        </p:txBody>
      </p:sp>
      <p:sp>
        <p:nvSpPr>
          <p:cNvPr id="66" name="Rectángulo 65">
            <a:extLst>
              <a:ext uri="{FF2B5EF4-FFF2-40B4-BE49-F238E27FC236}">
                <a16:creationId xmlns:a16="http://schemas.microsoft.com/office/drawing/2014/main" id="{40ED7F7A-3040-4A30-BF11-0478DDC5C132}"/>
              </a:ext>
            </a:extLst>
          </p:cNvPr>
          <p:cNvSpPr/>
          <p:nvPr/>
        </p:nvSpPr>
        <p:spPr>
          <a:xfrm>
            <a:off x="5394696" y="4191321"/>
            <a:ext cx="1349174"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Valor hedónico y valor funcional (Lu &amp; Chi, 2018).</a:t>
            </a:r>
          </a:p>
        </p:txBody>
      </p:sp>
      <p:sp>
        <p:nvSpPr>
          <p:cNvPr id="67" name="Rectángulo 66">
            <a:extLst>
              <a:ext uri="{FF2B5EF4-FFF2-40B4-BE49-F238E27FC236}">
                <a16:creationId xmlns:a16="http://schemas.microsoft.com/office/drawing/2014/main" id="{C1BE3E0E-10E3-4902-9F5C-62973BFA2D32}"/>
              </a:ext>
            </a:extLst>
          </p:cNvPr>
          <p:cNvSpPr/>
          <p:nvPr/>
        </p:nvSpPr>
        <p:spPr>
          <a:xfrm>
            <a:off x="7087065" y="4582305"/>
            <a:ext cx="1283825" cy="913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Valor percibido en las actitudes de intención de compra (</a:t>
            </a:r>
            <a:r>
              <a:rPr lang="es-EC" dirty="0" err="1">
                <a:solidFill>
                  <a:schemeClr val="tx1"/>
                </a:solidFill>
                <a:latin typeface="Times New Roman" panose="02020603050405020304" pitchFamily="18" charset="0"/>
                <a:cs typeface="Times New Roman" panose="02020603050405020304" pitchFamily="18" charset="0"/>
              </a:rPr>
              <a:t>Woo</a:t>
            </a:r>
            <a:r>
              <a:rPr lang="es-EC" dirty="0">
                <a:solidFill>
                  <a:schemeClr val="tx1"/>
                </a:solidFill>
                <a:latin typeface="Times New Roman" panose="02020603050405020304" pitchFamily="18" charset="0"/>
                <a:cs typeface="Times New Roman" panose="02020603050405020304" pitchFamily="18" charset="0"/>
              </a:rPr>
              <a:t> &amp; Kim 2019).</a:t>
            </a:r>
          </a:p>
        </p:txBody>
      </p:sp>
      <p:sp>
        <p:nvSpPr>
          <p:cNvPr id="68" name="Rectángulo 67">
            <a:extLst>
              <a:ext uri="{FF2B5EF4-FFF2-40B4-BE49-F238E27FC236}">
                <a16:creationId xmlns:a16="http://schemas.microsoft.com/office/drawing/2014/main" id="{554CD0D2-DF15-436E-BCB7-E4FA2B482F7E}"/>
              </a:ext>
            </a:extLst>
          </p:cNvPr>
          <p:cNvSpPr/>
          <p:nvPr/>
        </p:nvSpPr>
        <p:spPr>
          <a:xfrm>
            <a:off x="8962597" y="4145488"/>
            <a:ext cx="1118436"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	Primas mayores (</a:t>
            </a:r>
            <a:r>
              <a:rPr lang="es-MX" dirty="0">
                <a:solidFill>
                  <a:schemeClr val="tx1"/>
                </a:solidFill>
                <a:latin typeface="Times New Roman" panose="02020603050405020304" pitchFamily="18" charset="0"/>
                <a:cs typeface="Times New Roman" panose="02020603050405020304" pitchFamily="18" charset="0"/>
              </a:rPr>
              <a:t>Zhang, Xiao &amp; Zhou 2020)</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69" name="Rectángulo 68">
            <a:extLst>
              <a:ext uri="{FF2B5EF4-FFF2-40B4-BE49-F238E27FC236}">
                <a16:creationId xmlns:a16="http://schemas.microsoft.com/office/drawing/2014/main" id="{1934A882-7327-49D8-B22C-61AAE92BB2B8}"/>
              </a:ext>
            </a:extLst>
          </p:cNvPr>
          <p:cNvSpPr/>
          <p:nvPr/>
        </p:nvSpPr>
        <p:spPr>
          <a:xfrm>
            <a:off x="10626106" y="4574581"/>
            <a:ext cx="1241487" cy="124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latin typeface="Times New Roman" panose="02020603050405020304" pitchFamily="18" charset="0"/>
                <a:cs typeface="Times New Roman" panose="02020603050405020304" pitchFamily="18" charset="0"/>
              </a:rPr>
              <a:t>Aplicación de estrategias verdes correctas (</a:t>
            </a:r>
            <a:r>
              <a:rPr lang="es-EC"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Sinisterra &amp; Sepúlveda, 2021).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C" dirty="0">
              <a:solidFill>
                <a:schemeClr val="tx1"/>
              </a:solidFill>
              <a:latin typeface="Times New Roman" panose="02020603050405020304" pitchFamily="18" charset="0"/>
              <a:cs typeface="Times New Roman" panose="02020603050405020304" pitchFamily="18" charset="0"/>
            </a:endParaRPr>
          </a:p>
        </p:txBody>
      </p:sp>
      <p:sp>
        <p:nvSpPr>
          <p:cNvPr id="70" name="Flecha curvada hacia arriba 2">
            <a:hlinkClick r:id="rId2" action="ppaction://hlinksldjump"/>
            <a:extLst>
              <a:ext uri="{FF2B5EF4-FFF2-40B4-BE49-F238E27FC236}">
                <a16:creationId xmlns:a16="http://schemas.microsoft.com/office/drawing/2014/main" id="{157EF8C0-6EC7-4EE2-8C14-4DE7F50C7E13}"/>
              </a:ext>
            </a:extLst>
          </p:cNvPr>
          <p:cNvSpPr/>
          <p:nvPr/>
        </p:nvSpPr>
        <p:spPr>
          <a:xfrm>
            <a:off x="11567070" y="6321756"/>
            <a:ext cx="477982" cy="339488"/>
          </a:xfrm>
          <a:prstGeom prst="upArrow">
            <a:avLst/>
          </a:prstGeom>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3250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AE17903-FA56-4B90-91A1-ECC8B92B7D3F}"/>
              </a:ext>
            </a:extLst>
          </p:cNvPr>
          <p:cNvSpPr>
            <a:spLocks noGrp="1"/>
          </p:cNvSpPr>
          <p:nvPr>
            <p:ph type="title"/>
          </p:nvPr>
        </p:nvSpPr>
        <p:spPr>
          <a:xfrm>
            <a:off x="506896" y="0"/>
            <a:ext cx="10515600" cy="1325563"/>
          </a:xfrm>
        </p:spPr>
        <p:txBody>
          <a:bodyPr/>
          <a:lstStyle/>
          <a:p>
            <a:r>
              <a:rPr lang="es-EC" dirty="0">
                <a:latin typeface="Times New Roman" panose="02020603050405020304" pitchFamily="18" charset="0"/>
                <a:cs typeface="Times New Roman" panose="02020603050405020304" pitchFamily="18" charset="0"/>
              </a:rPr>
              <a:t>Capitulo I: Marco conceptual  </a:t>
            </a:r>
          </a:p>
        </p:txBody>
      </p:sp>
      <p:sp>
        <p:nvSpPr>
          <p:cNvPr id="5" name="Rectángulo 4">
            <a:extLst>
              <a:ext uri="{FF2B5EF4-FFF2-40B4-BE49-F238E27FC236}">
                <a16:creationId xmlns:a16="http://schemas.microsoft.com/office/drawing/2014/main" id="{54E8F285-2BEC-4583-8C6C-F8296F8D5F97}"/>
              </a:ext>
            </a:extLst>
          </p:cNvPr>
          <p:cNvSpPr/>
          <p:nvPr/>
        </p:nvSpPr>
        <p:spPr>
          <a:xfrm>
            <a:off x="648333" y="1060172"/>
            <a:ext cx="3146638" cy="662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FCBAB386-960F-4B76-BA57-CDA73985A168}"/>
              </a:ext>
            </a:extLst>
          </p:cNvPr>
          <p:cNvSpPr/>
          <p:nvPr/>
        </p:nvSpPr>
        <p:spPr>
          <a:xfrm>
            <a:off x="3794970" y="1060173"/>
            <a:ext cx="3334699" cy="662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Diagrama 6">
            <a:extLst>
              <a:ext uri="{FF2B5EF4-FFF2-40B4-BE49-F238E27FC236}">
                <a16:creationId xmlns:a16="http://schemas.microsoft.com/office/drawing/2014/main" id="{005DFD12-6B7D-4D21-AC1B-FA162C8626DB}"/>
              </a:ext>
            </a:extLst>
          </p:cNvPr>
          <p:cNvGraphicFramePr/>
          <p:nvPr>
            <p:extLst>
              <p:ext uri="{D42A27DB-BD31-4B8C-83A1-F6EECF244321}">
                <p14:modId xmlns:p14="http://schemas.microsoft.com/office/powerpoint/2010/main" val="1275839089"/>
              </p:ext>
            </p:extLst>
          </p:nvPr>
        </p:nvGraphicFramePr>
        <p:xfrm>
          <a:off x="324167" y="106017"/>
          <a:ext cx="11543666" cy="664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Flecha curvada hacia arriba 2">
            <a:hlinkClick r:id="rId7" action="ppaction://hlinksldjump"/>
            <a:extLst>
              <a:ext uri="{FF2B5EF4-FFF2-40B4-BE49-F238E27FC236}">
                <a16:creationId xmlns:a16="http://schemas.microsoft.com/office/drawing/2014/main" id="{C6FD3DF1-1CE4-443E-A904-5F966B86641B}"/>
              </a:ext>
            </a:extLst>
          </p:cNvPr>
          <p:cNvSpPr/>
          <p:nvPr/>
        </p:nvSpPr>
        <p:spPr>
          <a:xfrm>
            <a:off x="11410875" y="6241772"/>
            <a:ext cx="477982" cy="339488"/>
          </a:xfrm>
          <a:prstGeom prst="upArrow">
            <a:avLst/>
          </a:prstGeom>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solidFill>
                <a:schemeClr val="tx1"/>
              </a:solidFill>
            </a:endParaRPr>
          </a:p>
        </p:txBody>
      </p:sp>
      <p:sp>
        <p:nvSpPr>
          <p:cNvPr id="2" name="Rectángulo 1">
            <a:extLst>
              <a:ext uri="{FF2B5EF4-FFF2-40B4-BE49-F238E27FC236}">
                <a16:creationId xmlns:a16="http://schemas.microsoft.com/office/drawing/2014/main" id="{8A063F9A-54B6-43A3-B8AB-14C3DA7C3D74}"/>
              </a:ext>
            </a:extLst>
          </p:cNvPr>
          <p:cNvSpPr/>
          <p:nvPr/>
        </p:nvSpPr>
        <p:spPr>
          <a:xfrm>
            <a:off x="303143" y="5547738"/>
            <a:ext cx="8815457" cy="4272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800" dirty="0">
                <a:effectLst/>
                <a:latin typeface="Times New Roman" panose="02020603050405020304" pitchFamily="18" charset="0"/>
                <a:ea typeface="Times New Roman" panose="02020603050405020304" pitchFamily="18" charset="0"/>
              </a:rPr>
              <a:t>(</a:t>
            </a:r>
            <a:r>
              <a:rPr lang="es-EC" sz="1800" dirty="0" err="1">
                <a:effectLst/>
                <a:latin typeface="Times New Roman" panose="02020603050405020304" pitchFamily="18" charset="0"/>
                <a:ea typeface="Times New Roman" panose="02020603050405020304" pitchFamily="18" charset="0"/>
              </a:rPr>
              <a:t>Sheth</a:t>
            </a:r>
            <a:r>
              <a:rPr lang="es-EC" sz="1800" dirty="0">
                <a:effectLst/>
                <a:latin typeface="Times New Roman" panose="02020603050405020304" pitchFamily="18" charset="0"/>
                <a:ea typeface="Times New Roman" panose="02020603050405020304" pitchFamily="18" charset="0"/>
              </a:rPr>
              <a:t> et al., 1991)</a:t>
            </a:r>
            <a:endParaRPr lang="es-EC" dirty="0"/>
          </a:p>
        </p:txBody>
      </p:sp>
      <p:sp>
        <p:nvSpPr>
          <p:cNvPr id="17" name="Rectángulo 16">
            <a:extLst>
              <a:ext uri="{FF2B5EF4-FFF2-40B4-BE49-F238E27FC236}">
                <a16:creationId xmlns:a16="http://schemas.microsoft.com/office/drawing/2014/main" id="{23E1E7C8-1C05-4EB2-A969-706924238E94}"/>
              </a:ext>
            </a:extLst>
          </p:cNvPr>
          <p:cNvSpPr/>
          <p:nvPr/>
        </p:nvSpPr>
        <p:spPr>
          <a:xfrm>
            <a:off x="9271000" y="5547346"/>
            <a:ext cx="2444433" cy="4276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800" dirty="0">
                <a:effectLst/>
                <a:latin typeface="Times New Roman" panose="02020603050405020304" pitchFamily="18" charset="0"/>
                <a:ea typeface="Times New Roman" panose="02020603050405020304" pitchFamily="18" charset="0"/>
              </a:rPr>
              <a:t>(Kim &amp; Choi, 2005).</a:t>
            </a:r>
            <a:endParaRPr lang="es-EC" dirty="0"/>
          </a:p>
        </p:txBody>
      </p:sp>
    </p:spTree>
    <p:extLst>
      <p:ext uri="{BB962C8B-B14F-4D97-AF65-F5344CB8AC3E}">
        <p14:creationId xmlns:p14="http://schemas.microsoft.com/office/powerpoint/2010/main" val="40019144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5642</TotalTime>
  <Words>3930</Words>
  <Application>Microsoft Office PowerPoint</Application>
  <PresentationFormat>Panorámica</PresentationFormat>
  <Paragraphs>550</Paragraphs>
  <Slides>49</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49</vt:i4>
      </vt:variant>
    </vt:vector>
  </HeadingPairs>
  <TitlesOfParts>
    <vt:vector size="63" baseType="lpstr">
      <vt:lpstr>Arial</vt:lpstr>
      <vt:lpstr>Calibri</vt:lpstr>
      <vt:lpstr>Calibri Light</vt:lpstr>
      <vt:lpstr>Cambria Math</vt:lpstr>
      <vt:lpstr>Courier New</vt:lpstr>
      <vt:lpstr>Lato</vt:lpstr>
      <vt:lpstr>Poppins</vt:lpstr>
      <vt:lpstr>Poppins Light</vt:lpstr>
      <vt:lpstr>Raleway</vt:lpstr>
      <vt:lpstr>Roboto</vt:lpstr>
      <vt:lpstr>Roboto Medium</vt:lpstr>
      <vt:lpstr>Roboto Thin</vt:lpstr>
      <vt:lpstr>Times New Roman</vt:lpstr>
      <vt:lpstr>Tema de Office</vt:lpstr>
      <vt:lpstr>Presentación de PowerPoint</vt:lpstr>
      <vt:lpstr>Presentación de PowerPoint</vt:lpstr>
      <vt:lpstr>Diagrama de Ishikawa</vt:lpstr>
      <vt:lpstr>Objetivos</vt:lpstr>
      <vt:lpstr>Capitulo I: Teorías de soporte </vt:lpstr>
      <vt:lpstr>Capitulo I: Marco referencial </vt:lpstr>
      <vt:lpstr>Capitulo I: Marco referencial  </vt:lpstr>
      <vt:lpstr>Capitulo I: Marco referencial  </vt:lpstr>
      <vt:lpstr>Capitulo I: Marco conceptual  </vt:lpstr>
      <vt:lpstr>Capitulo I: Marco conceptual  </vt:lpstr>
      <vt:lpstr>Capitulo II: Marco metodológico </vt:lpstr>
      <vt:lpstr>Modelo de relación entre variables</vt:lpstr>
      <vt:lpstr>Hipótesis </vt:lpstr>
      <vt:lpstr>Recolección de datos </vt:lpstr>
      <vt:lpstr>Validez de contenido </vt:lpstr>
      <vt:lpstr>Validez de confiabilidad </vt:lpstr>
      <vt:lpstr>Presentación de PowerPoint</vt:lpstr>
      <vt:lpstr>Muestra estratificada aleatorio</vt:lpstr>
      <vt:lpstr>Tabla de la muestra estratificada</vt:lpstr>
      <vt:lpstr>Presentación de PowerPoint</vt:lpstr>
      <vt:lpstr>Presentación de PowerPoint</vt:lpstr>
      <vt:lpstr>Presentación de PowerPoint</vt:lpstr>
      <vt:lpstr>Presentación de PowerPoint</vt:lpstr>
      <vt:lpstr>Análisis bivariado </vt:lpstr>
      <vt:lpstr>Presentación de PowerPoint</vt:lpstr>
      <vt:lpstr>Presentación de PowerPoint</vt:lpstr>
      <vt:lpstr>Presentación de PowerPoint</vt:lpstr>
      <vt:lpstr>CAPITULO IV: Incidencia del Covid-19 en el consumo de productos desechables en el mundo. </vt:lpstr>
      <vt:lpstr>CAPITULO IV: Incidencia del Covid-19 en el consumo de productos desechables en el Ecuador. </vt:lpstr>
      <vt:lpstr>Presentación de PowerPoint</vt:lpstr>
      <vt:lpstr>Presentación de PowerPoint</vt:lpstr>
      <vt:lpstr>Presentación de PowerPoint</vt:lpstr>
      <vt:lpstr>Presentación de PowerPoint</vt:lpstr>
      <vt:lpstr>Presentación de PowerPoint</vt:lpstr>
      <vt:lpstr>Presentación de PowerPoint</vt:lpstr>
      <vt:lpstr>Capitulo V: Discusión </vt:lpstr>
      <vt:lpstr>Conclusiones </vt:lpstr>
      <vt:lpstr>Conclusiones </vt:lpstr>
      <vt:lpstr>Recomendaciones  </vt:lpstr>
      <vt:lpstr>Futuras líneas de investigación </vt:lpstr>
      <vt:lpstr>Presentación de PowerPoint</vt:lpstr>
      <vt:lpstr>Referencias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CLIENTE</dc:creator>
  <cp:lastModifiedBy>Servico al cliente Granados Plaza 01</cp:lastModifiedBy>
  <cp:revision>193</cp:revision>
  <dcterms:created xsi:type="dcterms:W3CDTF">2018-07-10T21:03:34Z</dcterms:created>
  <dcterms:modified xsi:type="dcterms:W3CDTF">2021-09-20T16:26:41Z</dcterms:modified>
</cp:coreProperties>
</file>