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0" r:id="rId3"/>
    <p:sldId id="259" r:id="rId4"/>
    <p:sldId id="260" r:id="rId5"/>
    <p:sldId id="261" r:id="rId6"/>
    <p:sldId id="271" r:id="rId7"/>
    <p:sldId id="262" r:id="rId8"/>
    <p:sldId id="266" r:id="rId9"/>
    <p:sldId id="288" r:id="rId10"/>
    <p:sldId id="278" r:id="rId11"/>
    <p:sldId id="279" r:id="rId12"/>
    <p:sldId id="280" r:id="rId13"/>
    <p:sldId id="272" r:id="rId14"/>
    <p:sldId id="267" r:id="rId15"/>
    <p:sldId id="268" r:id="rId16"/>
    <p:sldId id="281" r:id="rId17"/>
    <p:sldId id="269" r:id="rId18"/>
    <p:sldId id="270" r:id="rId19"/>
    <p:sldId id="282" r:id="rId20"/>
    <p:sldId id="283" r:id="rId21"/>
    <p:sldId id="284" r:id="rId22"/>
    <p:sldId id="263" r:id="rId23"/>
    <p:sldId id="264" r:id="rId24"/>
    <p:sldId id="273" r:id="rId25"/>
    <p:sldId id="276" r:id="rId26"/>
    <p:sldId id="274" r:id="rId27"/>
    <p:sldId id="275" r:id="rId28"/>
    <p:sldId id="285" r:id="rId29"/>
    <p:sldId id="286" r:id="rId30"/>
    <p:sldId id="289" r:id="rId3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ue%20Zambrano\AppData\Roaming\Microsoft\Excel\Tesis%20Josue%20y%20Vera%20(version%201).xlsb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ue%20Zambrano\AppData\Roaming\Microsoft\Excel\Tesis%20Josue%20y%20Vera%20(version%201)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ue%20Zambrano\AppData\Roaming\Microsoft\Excel\Tesis%20Josue%20y%20Vera%20(version%201).xlsb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ue%20Zambrano\AppData\Roaming\Microsoft\Excel\Tesis%20Josue%20y%20Vera%20(version%201).xlsb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ue%20Zambrano\AppData\Roaming\Microsoft\Excel\Tesis%20Josue%20y%20Vera%20(version%201).xlsb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Productivas!$R$389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ABFF5B0-6894-4363-84EB-B73D263C7103}" type="VALUE">
                      <a:rPr lang="en-US"/>
                      <a:pPr/>
                      <a:t>[VALOR]</a:t>
                    </a:fld>
                    <a:r>
                      <a:rPr lang="en-US"/>
                      <a:t>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5596E8E-F453-453B-9FB1-BB2FF30CE54C}" type="VALUE">
                      <a:rPr lang="en-US"/>
                      <a:pPr/>
                      <a:t>[VALOR]</a:t>
                    </a:fld>
                    <a:r>
                      <a:rPr lang="en-US"/>
                      <a:t>   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8867D4B-08B4-4A05-9293-B5178ADABB2F}" type="VALUE">
                      <a:rPr lang="en-US"/>
                      <a:pPr/>
                      <a:t>[VALOR]</a:t>
                    </a:fld>
                    <a:r>
                      <a:rPr lang="en-US"/>
                      <a:t>   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4DDDEC1-1E90-4533-8E48-C536C12E0118}" type="VALUE">
                      <a:rPr lang="en-US"/>
                      <a:pPr/>
                      <a:t>[VALOR]</a:t>
                    </a:fld>
                    <a:r>
                      <a:rPr lang="en-US"/>
                      <a:t>   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56E1016-796E-4FED-9D62-493C5CF567EF}" type="VALUE">
                      <a:rPr lang="en-US"/>
                      <a:pPr/>
                      <a:t>[VALOR]</a:t>
                    </a:fld>
                    <a:r>
                      <a:rPr lang="en-US"/>
                      <a:t>   ABC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1CEFD60-74F6-4432-9666-3A9E1165B3C9}" type="VALUE">
                      <a:rPr lang="en-US"/>
                      <a:pPr/>
                      <a:t>[VALOR]</a:t>
                    </a:fld>
                    <a:r>
                      <a:rPr lang="en-US"/>
                      <a:t>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E4B6CE7-82C2-46C5-ADFB-CD970312DC70}" type="VALUE">
                      <a:rPr lang="en-US"/>
                      <a:pPr/>
                      <a:t>[VALOR]</a:t>
                    </a:fld>
                    <a:r>
                      <a:rPr lang="en-US"/>
                      <a:t>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63FC534-6550-4D2C-B1F8-852DF5432404}" type="VALUE">
                      <a:rPr lang="en-US"/>
                      <a:pPr/>
                      <a:t>[VALOR]</a:t>
                    </a:fld>
                    <a:r>
                      <a:rPr lang="en-US"/>
                      <a:t>   BCD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C5B9BE3-B31E-4B38-B680-B0DB635E696E}" type="VALUE">
                      <a:rPr lang="en-US"/>
                      <a:pPr/>
                      <a:t>[VALOR]</a:t>
                    </a:fld>
                    <a:r>
                      <a:rPr lang="en-US"/>
                      <a:t>   CDE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682E74D8-9411-4D51-A11E-F206D1179C97}" type="VALUE">
                      <a:rPr lang="en-US"/>
                      <a:pPr/>
                      <a:t>[VALOR]</a:t>
                    </a:fld>
                    <a:r>
                      <a:rPr lang="en-US" baseline="0"/>
                      <a:t>   DE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87A04023-6C84-4A60-B6AC-CC9B57EF97D8}" type="VALUE">
                      <a:rPr lang="en-US"/>
                      <a:pPr/>
                      <a:t>[VALOR]</a:t>
                    </a:fld>
                    <a:r>
                      <a:rPr lang="en-US"/>
                      <a:t>   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F81CC2E7-1E9D-4A34-B817-2EF6D3DE58F0}" type="VALUE">
                      <a:rPr lang="en-US"/>
                      <a:pPr/>
                      <a:t>[VALOR]</a:t>
                    </a:fld>
                    <a:r>
                      <a:rPr lang="en-US"/>
                      <a:t>   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5F1-4B23-8E61-7B8B57E6F79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Productivas!$Q$390:$Q$401</c:f>
              <c:strCache>
                <c:ptCount val="12"/>
                <c:pt idx="0">
                  <c:v>Bio 20 + Proboost (3 Frecuencia de aplicación)</c:v>
                </c:pt>
                <c:pt idx="1">
                  <c:v>Agroplex triple (3 Frecuencia de aplicación)</c:v>
                </c:pt>
                <c:pt idx="2">
                  <c:v>Bio 20 + Proboost (4 Frecuencia de aplicación)</c:v>
                </c:pt>
                <c:pt idx="3">
                  <c:v>Calbit C (4 Frecuencia de aplicación)</c:v>
                </c:pt>
                <c:pt idx="4">
                  <c:v>Calbit C (3 Frecuencia de aplicación)</c:v>
                </c:pt>
                <c:pt idx="5">
                  <c:v>Bio 20 + Proboost (2 Frecuencia de aplicación)</c:v>
                </c:pt>
                <c:pt idx="6">
                  <c:v>Calbit C (2 Frecuencia de aplicación)        </c:v>
                </c:pt>
                <c:pt idx="7">
                  <c:v>Kendal (4 Frecuencia de aplicación)        </c:v>
                </c:pt>
                <c:pt idx="8">
                  <c:v>Kendal (3 Frecuencia de aplicación)         </c:v>
                </c:pt>
                <c:pt idx="9">
                  <c:v>Agroplex triple (2 Frecuencia de aplicación) </c:v>
                </c:pt>
                <c:pt idx="10">
                  <c:v>Kendal (2 Frecuencia de aplicación)</c:v>
                </c:pt>
                <c:pt idx="11">
                  <c:v>Agroplex triple (4 Frecuencia de aplicación)  </c:v>
                </c:pt>
              </c:strCache>
            </c:strRef>
          </c:cat>
          <c:val>
            <c:numRef>
              <c:f>Productivas!$R$390:$R$401</c:f>
              <c:numCache>
                <c:formatCode>General</c:formatCode>
                <c:ptCount val="12"/>
                <c:pt idx="0">
                  <c:v>1</c:v>
                </c:pt>
                <c:pt idx="1">
                  <c:v>1.83</c:v>
                </c:pt>
                <c:pt idx="2">
                  <c:v>2.08</c:v>
                </c:pt>
                <c:pt idx="3">
                  <c:v>2.25</c:v>
                </c:pt>
                <c:pt idx="4">
                  <c:v>2.46</c:v>
                </c:pt>
                <c:pt idx="5">
                  <c:v>2.75</c:v>
                </c:pt>
                <c:pt idx="6">
                  <c:v>3</c:v>
                </c:pt>
                <c:pt idx="7">
                  <c:v>3.34</c:v>
                </c:pt>
                <c:pt idx="8">
                  <c:v>4</c:v>
                </c:pt>
                <c:pt idx="9">
                  <c:v>4.75</c:v>
                </c:pt>
                <c:pt idx="10">
                  <c:v>5</c:v>
                </c:pt>
                <c:pt idx="11">
                  <c:v>5.17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5F1-4B23-8E61-7B8B57E6F79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38439560"/>
        <c:axId val="238440344"/>
      </c:barChart>
      <c:catAx>
        <c:axId val="2384395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Bioestimulante X Frecuencia de aplicación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8440344"/>
        <c:crosses val="autoZero"/>
        <c:auto val="1"/>
        <c:lblAlgn val="ctr"/>
        <c:lblOffset val="100"/>
        <c:noMultiLvlLbl val="0"/>
      </c:catAx>
      <c:valAx>
        <c:axId val="23844034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Productividad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8439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D40CFE-5501-404D-A270-3A30EADBDCF6}" type="VALUE">
                      <a:rPr lang="en-US"/>
                      <a:pPr/>
                      <a:t>[VALOR]</a:t>
                    </a:fld>
                    <a:r>
                      <a:rPr lang="en-US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BF1-43BF-92A0-31CF9D8D18E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7B4E34A-A8E7-434F-891C-7C73C0DE8E39}" type="VALUE">
                      <a:rPr lang="en-US"/>
                      <a:pPr/>
                      <a:t>[VALOR]</a:t>
                    </a:fld>
                    <a:r>
                      <a:rPr lang="en-US"/>
                      <a:t> %   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BF1-43BF-92A0-31CF9D8D18E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'severidad Phythopthora'!$K$397:$K$398</c:f>
              <c:strCache>
                <c:ptCount val="2"/>
                <c:pt idx="0">
                  <c:v>Resto</c:v>
                </c:pt>
                <c:pt idx="1">
                  <c:v>Testigo</c:v>
                </c:pt>
              </c:strCache>
            </c:strRef>
          </c:cat>
          <c:val>
            <c:numRef>
              <c:f>'severidad Phythopthora'!$L$397:$L$398</c:f>
              <c:numCache>
                <c:formatCode>0.00</c:formatCode>
                <c:ptCount val="2"/>
                <c:pt idx="0">
                  <c:v>0.23861111111111108</c:v>
                </c:pt>
                <c:pt idx="1">
                  <c:v>6.4174999999999995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BF1-43BF-92A0-31CF9D8D18E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17214960"/>
        <c:axId val="317208296"/>
      </c:barChart>
      <c:catAx>
        <c:axId val="317214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Comparación Testigo vs Resto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7208296"/>
        <c:crosses val="autoZero"/>
        <c:auto val="1"/>
        <c:lblAlgn val="ctr"/>
        <c:lblOffset val="100"/>
        <c:noMultiLvlLbl val="0"/>
      </c:catAx>
      <c:valAx>
        <c:axId val="3172082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Phytophthora severidad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crossAx val="31721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'incidencia de monilla'!$S$390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D421578-D24E-4D3C-A2A5-86D668BC6319}" type="VALUE">
                      <a:rPr lang="en-US"/>
                      <a:pPr/>
                      <a:t>[VALOR]</a:t>
                    </a:fld>
                    <a:r>
                      <a:rPr lang="en-US" baseline="0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AF59659-8509-4935-81C4-66B3DBF0DDBF}" type="VALUE">
                      <a:rPr lang="en-US"/>
                      <a:pPr/>
                      <a:t>[VALOR]</a:t>
                    </a:fld>
                    <a:r>
                      <a:rPr lang="en-US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49239C5-CE75-4A3C-AB44-270970F2923C}" type="VALUE">
                      <a:rPr lang="en-US"/>
                      <a:pPr/>
                      <a:t>[VALOR]</a:t>
                    </a:fld>
                    <a:r>
                      <a:rPr lang="en-US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D1E5DE7-FD07-4F33-B3AF-7D320759CABC}" type="VALUE">
                      <a:rPr lang="en-US"/>
                      <a:pPr/>
                      <a:t>[VALOR]</a:t>
                    </a:fld>
                    <a:r>
                      <a:rPr lang="en-US"/>
                      <a:t> %   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7FE33CF-7D87-4283-971F-A62F32913D08}" type="VALUE">
                      <a:rPr lang="en-US"/>
                      <a:pPr/>
                      <a:t>[VALOR]</a:t>
                    </a:fld>
                    <a:r>
                      <a:rPr lang="en-US"/>
                      <a:t> %    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E8DF700-8AEC-4FDE-BBBA-18462A4344B1}" type="VALUE">
                      <a:rPr lang="en-US"/>
                      <a:pPr/>
                      <a:t>[VALOR]</a:t>
                    </a:fld>
                    <a:r>
                      <a:rPr lang="en-US"/>
                      <a:t> %    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E1BFD597-74DE-463F-A4A2-099BB7758525}" type="VALUE">
                      <a:rPr lang="en-US"/>
                      <a:pPr/>
                      <a:t>[VALOR]</a:t>
                    </a:fld>
                    <a:r>
                      <a:rPr lang="en-US"/>
                      <a:t> %   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428AC91-DF1B-438C-B8F0-712E22568F35}" type="VALUE">
                      <a:rPr lang="en-US"/>
                      <a:pPr/>
                      <a:t>[VALOR]</a:t>
                    </a:fld>
                    <a:r>
                      <a:rPr lang="en-US"/>
                      <a:t> %    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6F8F67D6-C4D5-4A63-AAD6-3176FA09CAD7}" type="VALUE">
                      <a:rPr lang="en-US"/>
                      <a:pPr/>
                      <a:t>[VALOR]</a:t>
                    </a:fld>
                    <a:r>
                      <a:rPr lang="en-US"/>
                      <a:t> %    F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3CECC9BC-F2D3-4BE1-B233-EAB8145A22D3}" type="VALUE">
                      <a:rPr lang="en-US"/>
                      <a:pPr/>
                      <a:t>[VALOR]</a:t>
                    </a:fld>
                    <a:r>
                      <a:rPr lang="en-US"/>
                      <a:t> %    G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E28EA338-52D0-464C-9E69-002C75A21A0A}" type="VALUE">
                      <a:rPr lang="en-US"/>
                      <a:pPr/>
                      <a:t>[VALOR]</a:t>
                    </a:fld>
                    <a:r>
                      <a:rPr lang="en-US"/>
                      <a:t> %    H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DEF154B2-F4B0-4B74-A409-3B983E8788B1}" type="VALUE">
                      <a:rPr lang="en-US"/>
                      <a:pPr/>
                      <a:t>[VALOR]</a:t>
                    </a:fld>
                    <a:r>
                      <a:rPr lang="en-US"/>
                      <a:t> %    I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C13-4E12-BC74-9AAD328C70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'incidencia de monilla'!$R$391:$R$402</c:f>
              <c:strCache>
                <c:ptCount val="12"/>
                <c:pt idx="0">
                  <c:v>Agroplex triple (3 Frecuencia de aplicación)  </c:v>
                </c:pt>
                <c:pt idx="1">
                  <c:v>Kendal (3 Frecuencia de aplicación)      </c:v>
                </c:pt>
                <c:pt idx="2">
                  <c:v>Bio 20 + Proboost (3 Frecuencia de aplicación) </c:v>
                </c:pt>
                <c:pt idx="3">
                  <c:v>Bio 20 + Proboost (2 Frecuencia de aplicación)  </c:v>
                </c:pt>
                <c:pt idx="4">
                  <c:v>Calbit C (3 Frecuencia de aplicación)       </c:v>
                </c:pt>
                <c:pt idx="5">
                  <c:v>Agroplex triple (2 Frecuencia de aplicación)  </c:v>
                </c:pt>
                <c:pt idx="6">
                  <c:v>Calbit C (2 Frecuencia de aplicación)  </c:v>
                </c:pt>
                <c:pt idx="7">
                  <c:v>Calbit C (4 Frecuencia de aplicación)        </c:v>
                </c:pt>
                <c:pt idx="8">
                  <c:v>Agroplex triple (4 Frecuencia de aplicación) </c:v>
                </c:pt>
                <c:pt idx="9">
                  <c:v>Kendal (4 Frecuencia de aplicación)           </c:v>
                </c:pt>
                <c:pt idx="10">
                  <c:v>Kendal (2 Frecuencia de aplicación)             </c:v>
                </c:pt>
                <c:pt idx="11">
                  <c:v>Bio 20 + Proboost (4 Frecuencia de aplicación) </c:v>
                </c:pt>
              </c:strCache>
            </c:strRef>
          </c:cat>
          <c:val>
            <c:numRef>
              <c:f>'incidencia de monilla'!$S$391:$S$402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0.46</c:v>
                </c:pt>
                <c:pt idx="4">
                  <c:v>0.52</c:v>
                </c:pt>
                <c:pt idx="5">
                  <c:v>0.52</c:v>
                </c:pt>
                <c:pt idx="6">
                  <c:v>0.76</c:v>
                </c:pt>
                <c:pt idx="7">
                  <c:v>1.06</c:v>
                </c:pt>
                <c:pt idx="8">
                  <c:v>1.1100000000000001</c:v>
                </c:pt>
                <c:pt idx="9">
                  <c:v>1.19</c:v>
                </c:pt>
                <c:pt idx="10">
                  <c:v>1.36</c:v>
                </c:pt>
                <c:pt idx="11">
                  <c:v>1.67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C13-4E12-BC74-9AAD328C703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3343512"/>
        <c:axId val="193346648"/>
      </c:barChart>
      <c:catAx>
        <c:axId val="193343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Bioestimulantes X Frecuencia de aplicación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346648"/>
        <c:crosses val="autoZero"/>
        <c:auto val="1"/>
        <c:lblAlgn val="ctr"/>
        <c:lblOffset val="100"/>
        <c:noMultiLvlLbl val="0"/>
      </c:catAx>
      <c:valAx>
        <c:axId val="19334664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Indicencia de monilla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343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1947393088235543E-2"/>
                  <c:y val="1.741937390167474E-2"/>
                </c:manualLayout>
              </c:layout>
              <c:tx>
                <c:rich>
                  <a:bodyPr/>
                  <a:lstStyle/>
                  <a:p>
                    <a:fld id="{5B88C699-7CD1-4046-9498-D573EE9B8F7D}" type="VALUE">
                      <a:rPr lang="en-US"/>
                      <a:pPr/>
                      <a:t>[VALOR]</a:t>
                    </a:fld>
                    <a:r>
                      <a:rPr lang="en-US"/>
                      <a:t> %    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121-4DD0-A9D2-B07FF8A712A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6284264794118196E-2"/>
                  <c:y val="0.27016372109628284"/>
                </c:manualLayout>
              </c:layout>
              <c:tx>
                <c:rich>
                  <a:bodyPr/>
                  <a:lstStyle/>
                  <a:p>
                    <a:fld id="{698DC505-59B2-49BE-A821-5603C7F98970}" type="VALUE">
                      <a:rPr lang="en-US"/>
                      <a:pPr/>
                      <a:t>[VALOR]</a:t>
                    </a:fld>
                    <a:r>
                      <a:rPr lang="en-US"/>
                      <a:t> %    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121-4DD0-A9D2-B07FF8A712A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'incidencia de monilla'!$J$397:$J$398</c:f>
              <c:strCache>
                <c:ptCount val="2"/>
                <c:pt idx="0">
                  <c:v>Resto</c:v>
                </c:pt>
                <c:pt idx="1">
                  <c:v>Testigo</c:v>
                </c:pt>
              </c:strCache>
            </c:strRef>
          </c:cat>
          <c:val>
            <c:numRef>
              <c:f>'incidencia de monilla'!$K$397:$K$398</c:f>
              <c:numCache>
                <c:formatCode>0.00</c:formatCode>
                <c:ptCount val="2"/>
                <c:pt idx="0">
                  <c:v>0.71999999999999986</c:v>
                </c:pt>
                <c:pt idx="1">
                  <c:v>15.600000000000001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21-4DD0-A9D2-B07FF8A712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3347432"/>
        <c:axId val="193341160"/>
      </c:barChart>
      <c:catAx>
        <c:axId val="193347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Comparación Testigo vs Resto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341160"/>
        <c:crosses val="autoZero"/>
        <c:auto val="1"/>
        <c:lblAlgn val="ctr"/>
        <c:lblOffset val="100"/>
        <c:noMultiLvlLbl val="0"/>
      </c:catAx>
      <c:valAx>
        <c:axId val="1933411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Incidencia de monilla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crossAx val="193347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0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'Severidad monilla'!$T$386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4F53554-98E4-4D78-8B7A-447230B45EBB}" type="VALUE">
                      <a:rPr lang="en-US"/>
                      <a:pPr/>
                      <a:t>[VALOR]</a:t>
                    </a:fld>
                    <a:r>
                      <a:rPr lang="en-US"/>
                      <a:t> % 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7D9E5BE-EED8-46B4-ABF5-CA73FBC20557}" type="VALUE">
                      <a:rPr lang="en-US"/>
                      <a:pPr/>
                      <a:t>[VALOR]</a:t>
                    </a:fld>
                    <a:r>
                      <a:rPr lang="en-US"/>
                      <a:t> % 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5AE24E7-983D-42EB-9F9F-18E9024A92E9}" type="VALUE">
                      <a:rPr lang="en-US"/>
                      <a:pPr/>
                      <a:t>[VALOR]</a:t>
                    </a:fld>
                    <a:r>
                      <a:rPr lang="en-US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AABB4BC-B60E-4DDC-990C-F181B10B2136}" type="VALUE">
                      <a:rPr lang="en-US"/>
                      <a:pPr/>
                      <a:t>[VALOR]</a:t>
                    </a:fld>
                    <a:r>
                      <a:rPr lang="en-US"/>
                      <a:t> %   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561EF61-4ECE-4238-BB69-638328D0F34D}" type="VALUE">
                      <a:rPr lang="en-US"/>
                      <a:pPr/>
                      <a:t>[VALOR]</a:t>
                    </a:fld>
                    <a:r>
                      <a:rPr lang="en-US"/>
                      <a:t> %    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ADF01C1-E7DB-4D7F-86B6-61FD7ECAD344}" type="VALUE">
                      <a:rPr lang="en-US"/>
                      <a:pPr/>
                      <a:t>[VALOR]</a:t>
                    </a:fld>
                    <a:r>
                      <a:rPr lang="en-US"/>
                      <a:t> %    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1027C24-0504-4515-9E79-67FCF3B7BB53}" type="VALUE">
                      <a:rPr lang="en-US"/>
                      <a:pPr/>
                      <a:t>[VALOR]</a:t>
                    </a:fld>
                    <a:r>
                      <a:rPr lang="en-US"/>
                      <a:t> %    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2BB1BED1-9D75-4CC4-A6CF-8571CF92C5A9}" type="VALUE">
                      <a:rPr lang="en-US"/>
                      <a:pPr/>
                      <a:t>[VALOR]</a:t>
                    </a:fld>
                    <a:r>
                      <a:rPr lang="en-US"/>
                      <a:t> % 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4D78C68D-3AE7-4439-BC6D-7A05D186CC00}" type="VALUE">
                      <a:rPr lang="en-US"/>
                      <a:pPr/>
                      <a:t>[VALOR]</a:t>
                    </a:fld>
                    <a:r>
                      <a:rPr lang="en-US"/>
                      <a:t> % 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9AA1D6A1-59FA-48E0-9191-669B3619B4A5}" type="VALUE">
                      <a:rPr lang="en-US"/>
                      <a:pPr/>
                      <a:t>[VALOR]</a:t>
                    </a:fld>
                    <a:r>
                      <a:rPr lang="en-US"/>
                      <a:t> % 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7B19120-751C-4DB8-9440-E6AB4C2724BD}" type="VALUE">
                      <a:rPr lang="en-US"/>
                      <a:pPr/>
                      <a:t>[VALOR]</a:t>
                    </a:fld>
                    <a:r>
                      <a:rPr lang="en-US"/>
                      <a:t> %    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1DA49949-6C88-4EA3-B570-2F7571D1CFFF}" type="VALUE">
                      <a:rPr lang="en-US"/>
                      <a:pPr/>
                      <a:t>[VALOR]</a:t>
                    </a:fld>
                    <a:r>
                      <a:rPr lang="en-US"/>
                      <a:t> %     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9ED-4CF3-A581-4F46D181EAE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'Severidad monilla'!$S$387:$S$398</c:f>
              <c:strCache>
                <c:ptCount val="12"/>
                <c:pt idx="0">
                  <c:v>Bio 20 + Proboost (3 Frecuencia de aplicación)  </c:v>
                </c:pt>
                <c:pt idx="1">
                  <c:v>Kendal (3 Frecuencia de aplicación)            </c:v>
                </c:pt>
                <c:pt idx="2">
                  <c:v>Agroplex triple (3 Frecuencia de aplicación)   </c:v>
                </c:pt>
                <c:pt idx="3">
                  <c:v>Agroplex triple (2 Frecuencia de aplicación)  </c:v>
                </c:pt>
                <c:pt idx="4">
                  <c:v>Calbit C (3 Frecuencia de aplicación)          </c:v>
                </c:pt>
                <c:pt idx="5">
                  <c:v>Calbit C (2 Frecuencia de aplicación)         </c:v>
                </c:pt>
                <c:pt idx="6">
                  <c:v>Kendal (4 Frecuencia de aplicación)           </c:v>
                </c:pt>
                <c:pt idx="7">
                  <c:v>Bio 20 + Proboost (2 Frecuencia de aplicación) </c:v>
                </c:pt>
                <c:pt idx="8">
                  <c:v>Agroplex triple (4 Frecuencia de aplicación)  </c:v>
                </c:pt>
                <c:pt idx="9">
                  <c:v>Calbit C (4 Frecuencia de aplicación)         </c:v>
                </c:pt>
                <c:pt idx="10">
                  <c:v>Kendal (2 Frecuencia de aplicación)            </c:v>
                </c:pt>
                <c:pt idx="11">
                  <c:v>Bio 20 + Proboost (4 Frecuencia de aplicación) </c:v>
                </c:pt>
              </c:strCache>
            </c:strRef>
          </c:cat>
          <c:val>
            <c:numRef>
              <c:f>'Severidad monilla'!$T$387:$T$398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0.28000000000000003</c:v>
                </c:pt>
                <c:pt idx="8">
                  <c:v>0.33</c:v>
                </c:pt>
                <c:pt idx="9">
                  <c:v>0.33</c:v>
                </c:pt>
                <c:pt idx="10">
                  <c:v>0.5</c:v>
                </c:pt>
                <c:pt idx="11">
                  <c:v>0.57999999999999996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9ED-4CF3-A581-4F46D181EAE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3345080"/>
        <c:axId val="193348608"/>
      </c:barChart>
      <c:catAx>
        <c:axId val="1933450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Bioestimulantes X Frecuencia de aplicaciòn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348608"/>
        <c:crosses val="autoZero"/>
        <c:auto val="1"/>
        <c:lblAlgn val="ctr"/>
        <c:lblOffset val="100"/>
        <c:noMultiLvlLbl val="0"/>
      </c:catAx>
      <c:valAx>
        <c:axId val="1933486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Monilla severidad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345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1.6462841015992432E-2"/>
                  <c:y val="8.9111232974983766E-3"/>
                </c:manualLayout>
              </c:layout>
              <c:tx>
                <c:rich>
                  <a:bodyPr/>
                  <a:lstStyle/>
                  <a:p>
                    <a:fld id="{2A9703DA-670C-4B93-9734-6E73E12A4D9E}" type="VALUE">
                      <a:rPr lang="en-US"/>
                      <a:pPr/>
                      <a:t>[VALOR]</a:t>
                    </a:fld>
                    <a:r>
                      <a:rPr lang="en-US"/>
                      <a:t> %    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355-4128-B558-902209C55D3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2925682031984947E-2"/>
                  <c:y val="0.30766535260621991"/>
                </c:manualLayout>
              </c:layout>
              <c:tx>
                <c:rich>
                  <a:bodyPr/>
                  <a:lstStyle/>
                  <a:p>
                    <a:fld id="{39832858-F4AF-4A6D-981B-28AC2886B830}" type="VALUE">
                      <a:rPr lang="en-US"/>
                      <a:pPr/>
                      <a:t>[VALOR]</a:t>
                    </a:fld>
                    <a:r>
                      <a:rPr lang="en-US"/>
                      <a:t> %    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355-4128-B558-902209C55D3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'Severidad monilla'!$K$394:$K$395</c:f>
              <c:strCache>
                <c:ptCount val="2"/>
                <c:pt idx="0">
                  <c:v>Resto</c:v>
                </c:pt>
                <c:pt idx="1">
                  <c:v>Tesigo</c:v>
                </c:pt>
              </c:strCache>
            </c:strRef>
          </c:cat>
          <c:val>
            <c:numRef>
              <c:f>'Severidad monilla'!$L$394:$L$395</c:f>
              <c:numCache>
                <c:formatCode>0.00</c:formatCode>
                <c:ptCount val="2"/>
                <c:pt idx="0">
                  <c:v>0.22513888888888886</c:v>
                </c:pt>
                <c:pt idx="1">
                  <c:v>6.1674999999999995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355-4128-B558-902209C55D3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4961600"/>
        <c:axId val="194961992"/>
      </c:barChart>
      <c:catAx>
        <c:axId val="194961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Comparaciòn Testigo vs Resto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4961992"/>
        <c:crosses val="autoZero"/>
        <c:auto val="1"/>
        <c:lblAlgn val="ctr"/>
        <c:lblOffset val="100"/>
        <c:noMultiLvlLbl val="0"/>
      </c:catAx>
      <c:valAx>
        <c:axId val="1949619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Monilla severidad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crossAx val="19496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47280876550678"/>
          <c:y val="2.4158843125378558E-2"/>
          <c:w val="0.84630349751910672"/>
          <c:h val="0.723533464566929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968163D-450D-4F6E-9981-1987D6C23A15}" type="VALUE">
                      <a:rPr lang="en-US"/>
                      <a:pPr/>
                      <a:t>[VALOR]</a:t>
                    </a:fld>
                    <a:r>
                      <a:rPr lang="en-US"/>
                      <a:t>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4D5-4110-A927-AAEA7902A82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407A3C8-288E-4536-83C2-D497EEB244BD}" type="VALUE">
                      <a:rPr lang="en-US"/>
                      <a:pPr/>
                      <a:t>[VALOR]</a:t>
                    </a:fld>
                    <a:r>
                      <a:rPr lang="en-US"/>
                      <a:t>   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4D5-4110-A927-AAEA7902A82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Productivas!$I$396:$I$397</c:f>
              <c:strCache>
                <c:ptCount val="2"/>
                <c:pt idx="0">
                  <c:v>Testigo</c:v>
                </c:pt>
                <c:pt idx="1">
                  <c:v>Resto</c:v>
                </c:pt>
              </c:strCache>
            </c:strRef>
          </c:cat>
          <c:val>
            <c:numRef>
              <c:f>Productivas!$J$396:$J$397</c:f>
              <c:numCache>
                <c:formatCode>0.00</c:formatCode>
                <c:ptCount val="2"/>
                <c:pt idx="0">
                  <c:v>1.75</c:v>
                </c:pt>
                <c:pt idx="1">
                  <c:v>3.1348611111111109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4D5-4110-A927-AAEA7902A82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38437600"/>
        <c:axId val="238438776"/>
      </c:barChart>
      <c:catAx>
        <c:axId val="238437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Comparación Testigo vs Resto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8438776"/>
        <c:crosses val="autoZero"/>
        <c:auto val="1"/>
        <c:lblAlgn val="ctr"/>
        <c:lblOffset val="100"/>
        <c:noMultiLvlLbl val="0"/>
      </c:catAx>
      <c:valAx>
        <c:axId val="2384387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Productividad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crossAx val="23843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'Chereles sanos'!$S$387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DFBB8D5-DFA1-4156-AF86-17D3F38B4EA7}" type="VALUE">
                      <a:rPr lang="en-US"/>
                      <a:pPr/>
                      <a:t>[VALOR]</a:t>
                    </a:fld>
                    <a:r>
                      <a:rPr lang="en-US"/>
                      <a:t>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7B83D8F-02F5-4BBB-BCF7-F94A11888B72}" type="VALUE">
                      <a:rPr lang="en-US"/>
                      <a:pPr/>
                      <a:t>[VALOR]</a:t>
                    </a:fld>
                    <a:r>
                      <a:rPr lang="en-US"/>
                      <a:t>   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0E3B522-4451-4C78-9083-8E63F205D4D7}" type="VALUE">
                      <a:rPr lang="en-US"/>
                      <a:pPr/>
                      <a:t>[VALOR]</a:t>
                    </a:fld>
                    <a:r>
                      <a:rPr lang="en-US"/>
                      <a:t>   ABC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5B34AF8-891C-4EE3-B6F5-F1DC3128F72A}" type="VALUE">
                      <a:rPr lang="en-US"/>
                      <a:pPr/>
                      <a:t>[VALOR]</a:t>
                    </a:fld>
                    <a:r>
                      <a:rPr lang="en-US"/>
                      <a:t>   ABC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0C9CD5C-3CA7-4DF5-A67B-F7A1400D0839}" type="VALUE">
                      <a:rPr lang="en-US"/>
                      <a:pPr/>
                      <a:t>[VALOR]</a:t>
                    </a:fld>
                    <a:r>
                      <a:rPr lang="en-US"/>
                      <a:t>   ABC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E48A7DB-2BB7-4F1D-BADA-740C79FD1091}" type="VALUE">
                      <a:rPr lang="en-US"/>
                      <a:pPr/>
                      <a:t>[VALOR]</a:t>
                    </a:fld>
                    <a:r>
                      <a:rPr lang="en-US"/>
                      <a:t>   ABCD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D96E387-E677-47AC-A0B5-9DB9156A2C3E}" type="VALUE">
                      <a:rPr lang="en-US"/>
                      <a:pPr/>
                      <a:t>[VALOR]</a:t>
                    </a:fld>
                    <a:r>
                      <a:rPr lang="en-US"/>
                      <a:t>   ABCD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73E3FBCE-1133-4835-BBAA-4615B3FA3640}" type="VALUE">
                      <a:rPr lang="en-US"/>
                      <a:pPr/>
                      <a:t>[VALOR]</a:t>
                    </a:fld>
                    <a:r>
                      <a:rPr lang="en-US"/>
                      <a:t>   ABCDE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1B8B262-C1A7-4DCC-B9BB-C236191E853F}" type="VALUE">
                      <a:rPr lang="en-US"/>
                      <a:pPr/>
                      <a:t>[VALOR]</a:t>
                    </a:fld>
                    <a:r>
                      <a:rPr lang="en-US"/>
                      <a:t>   BCDE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B361C820-CDDE-419B-B232-567D53A2FC62}" type="VALUE">
                      <a:rPr lang="en-US"/>
                      <a:pPr/>
                      <a:t>[VALOR]</a:t>
                    </a:fld>
                    <a:r>
                      <a:rPr lang="en-US"/>
                      <a:t>   CDE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77604751-6B67-41D6-883B-DBF0A879512C}" type="VALUE">
                      <a:rPr lang="en-US"/>
                      <a:pPr/>
                      <a:t>[VALOR]</a:t>
                    </a:fld>
                    <a:r>
                      <a:rPr lang="en-US"/>
                      <a:t>   DE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0B826015-F4A2-4720-92C3-A59E57D6066B}" type="VALUE">
                      <a:rPr lang="en-US"/>
                      <a:pPr/>
                      <a:t>[VALOR]</a:t>
                    </a:fld>
                    <a:r>
                      <a:rPr lang="en-US"/>
                      <a:t>   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44D-43EA-87CE-BE5197CFAE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'Chereles sanos'!$R$388:$R$399</c:f>
              <c:strCache>
                <c:ptCount val="12"/>
                <c:pt idx="0">
                  <c:v>Bio 20 + Proboost (3 Frecuencia de aplicación)</c:v>
                </c:pt>
                <c:pt idx="1">
                  <c:v>Calbit C (3 Frecuencia de aplicación)     </c:v>
                </c:pt>
                <c:pt idx="2">
                  <c:v>Bio 20 + Proboost (4 Frecuencia de aplicación)</c:v>
                </c:pt>
                <c:pt idx="3">
                  <c:v>Calbit C (2 Frecuencia de aplicación)        </c:v>
                </c:pt>
                <c:pt idx="4">
                  <c:v>Kendal (3 Frecuencia de aplicación)          </c:v>
                </c:pt>
                <c:pt idx="5">
                  <c:v>Kendal (4 Frecuencia de aplicación)         </c:v>
                </c:pt>
                <c:pt idx="6">
                  <c:v>Bio 20 + Proboost (2 Frecuencia de aplicación)</c:v>
                </c:pt>
                <c:pt idx="7">
                  <c:v>Agroplex triple (3 Frecuencia de aplicación)  </c:v>
                </c:pt>
                <c:pt idx="8">
                  <c:v>Agroplex triple (2 Frecuencia de aplicación) </c:v>
                </c:pt>
                <c:pt idx="9">
                  <c:v>Calbit C (4 Frecuencia de aplicación) </c:v>
                </c:pt>
                <c:pt idx="10">
                  <c:v>Kendal (2 Frecuencia de aplicación)        </c:v>
                </c:pt>
                <c:pt idx="11">
                  <c:v>Agroplex triple (4 Frecuencia de aplicación) </c:v>
                </c:pt>
              </c:strCache>
            </c:strRef>
          </c:cat>
          <c:val>
            <c:numRef>
              <c:f>'Chereles sanos'!$S$388:$S$399</c:f>
              <c:numCache>
                <c:formatCode>General</c:formatCode>
                <c:ptCount val="12"/>
                <c:pt idx="0">
                  <c:v>1.25</c:v>
                </c:pt>
                <c:pt idx="1">
                  <c:v>1.42</c:v>
                </c:pt>
                <c:pt idx="2">
                  <c:v>1.5</c:v>
                </c:pt>
                <c:pt idx="3">
                  <c:v>1.5</c:v>
                </c:pt>
                <c:pt idx="4">
                  <c:v>1.75</c:v>
                </c:pt>
                <c:pt idx="5">
                  <c:v>2.08</c:v>
                </c:pt>
                <c:pt idx="6">
                  <c:v>2.41</c:v>
                </c:pt>
                <c:pt idx="7">
                  <c:v>2.5</c:v>
                </c:pt>
                <c:pt idx="8">
                  <c:v>2.58</c:v>
                </c:pt>
                <c:pt idx="9">
                  <c:v>2.75</c:v>
                </c:pt>
                <c:pt idx="10">
                  <c:v>3.25</c:v>
                </c:pt>
                <c:pt idx="11">
                  <c:v>3.75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44D-43EA-87CE-BE5197CFAE6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38438384"/>
        <c:axId val="238443088"/>
      </c:barChart>
      <c:catAx>
        <c:axId val="2384383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Bioestimulantes X Frecuencia de Aplicación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8443088"/>
        <c:crosses val="autoZero"/>
        <c:auto val="1"/>
        <c:lblAlgn val="ctr"/>
        <c:lblOffset val="100"/>
        <c:noMultiLvlLbl val="0"/>
      </c:catAx>
      <c:valAx>
        <c:axId val="23844308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Chereles sanos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843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FBC8BBC-2FED-41AC-B4C7-A40CFF0D58B0}" type="VALUE">
                      <a:rPr lang="en-US"/>
                      <a:pPr/>
                      <a:t>[VALOR]</a:t>
                    </a:fld>
                    <a:r>
                      <a:rPr lang="en-US"/>
                      <a:t>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175-4220-923B-D297427E90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96E68A4-5528-4118-8F5E-255C05BA88D7}" type="VALUE">
                      <a:rPr lang="en-US"/>
                      <a:pPr/>
                      <a:t>[VALOR]</a:t>
                    </a:fld>
                    <a:r>
                      <a:rPr lang="en-US"/>
                      <a:t>   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175-4220-923B-D297427E90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'Chereles sanos'!$K$400:$K$401</c:f>
              <c:strCache>
                <c:ptCount val="2"/>
                <c:pt idx="0">
                  <c:v>Testigo</c:v>
                </c:pt>
                <c:pt idx="1">
                  <c:v>Resto</c:v>
                </c:pt>
              </c:strCache>
            </c:strRef>
          </c:cat>
          <c:val>
            <c:numRef>
              <c:f>'Chereles sanos'!$L$400:$L$401</c:f>
              <c:numCache>
                <c:formatCode>0.00</c:formatCode>
                <c:ptCount val="2"/>
                <c:pt idx="0">
                  <c:v>0.91500000000000004</c:v>
                </c:pt>
                <c:pt idx="1">
                  <c:v>2.2286111111111113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75-4220-923B-D297427E90B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38436424"/>
        <c:axId val="238439168"/>
      </c:barChart>
      <c:catAx>
        <c:axId val="238436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Comparación Testigo vs Resto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8439168"/>
        <c:crosses val="autoZero"/>
        <c:auto val="1"/>
        <c:lblAlgn val="ctr"/>
        <c:lblOffset val="100"/>
        <c:noMultiLvlLbl val="0"/>
      </c:catAx>
      <c:valAx>
        <c:axId val="2384391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/>
                  <a:t>Chereles </a:t>
                </a:r>
                <a:r>
                  <a:rPr lang="es-CO" dirty="0" smtClean="0"/>
                  <a:t>sanos</a:t>
                </a:r>
                <a:endParaRPr lang="es-CO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crossAx val="238436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'Chereles quemados'!$T$392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FABC5A2-ACA3-4AD5-A20E-60BFE193EFEE}" type="VALUE">
                      <a:rPr lang="en-US"/>
                      <a:pPr/>
                      <a:t>[VALOR]</a:t>
                    </a:fld>
                    <a:r>
                      <a:rPr lang="en-US"/>
                      <a:t>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4C76251-E524-437B-8722-D38A3217B7F5}" type="VALUE">
                      <a:rPr lang="en-US"/>
                      <a:pPr/>
                      <a:t>[VALOR]</a:t>
                    </a:fld>
                    <a:r>
                      <a:rPr lang="en-US"/>
                      <a:t>   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8F11F14-2AD4-46DD-8FA8-775CAE01CB1D}" type="VALUE">
                      <a:rPr lang="en-US"/>
                      <a:pPr/>
                      <a:t>[VALOR]</a:t>
                    </a:fld>
                    <a:r>
                      <a:rPr lang="en-US"/>
                      <a:t>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C601B9F-0BA5-4901-8DA9-1A0AD30B9879}" type="VALUE">
                      <a:rPr lang="en-US"/>
                      <a:pPr/>
                      <a:t>[VALOR]</a:t>
                    </a:fld>
                    <a:r>
                      <a:rPr lang="en-US"/>
                      <a:t>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0855A8D-8717-4100-B67B-C48B4DD7FCC4}" type="VALUE">
                      <a:rPr lang="en-US"/>
                      <a:pPr/>
                      <a:t>[VALOR]</a:t>
                    </a:fld>
                    <a:r>
                      <a:rPr lang="en-US"/>
                      <a:t>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87E867E-245C-4E8F-9969-8F2D122F0DC6}" type="VALUE">
                      <a:rPr lang="en-US"/>
                      <a:pPr/>
                      <a:t>[VALOR]</a:t>
                    </a:fld>
                    <a:r>
                      <a:rPr lang="en-US"/>
                      <a:t>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73479074-DC0E-4821-A461-32C7396C1177}" type="VALUE">
                      <a:rPr lang="en-US"/>
                      <a:pPr/>
                      <a:t>[VALOR]</a:t>
                    </a:fld>
                    <a:r>
                      <a:rPr lang="en-US"/>
                      <a:t>   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3195787-E598-4360-93A8-15B9CE1FCD1B}" type="VALUE">
                      <a:rPr lang="en-US"/>
                      <a:pPr/>
                      <a:t>[VALOR]</a:t>
                    </a:fld>
                    <a:r>
                      <a:rPr lang="en-US"/>
                      <a:t>   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F35D207F-73B3-4309-8CB2-99CC15BCBCD8}" type="VALUE">
                      <a:rPr lang="en-US"/>
                      <a:pPr/>
                      <a:t>[VALOR]</a:t>
                    </a:fld>
                    <a:r>
                      <a:rPr lang="en-US"/>
                      <a:t>   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984B118F-141B-48F6-B037-3586FDD24DDC}" type="VALUE">
                      <a:rPr lang="en-US"/>
                      <a:pPr/>
                      <a:t>[VALOR]</a:t>
                    </a:fld>
                    <a:r>
                      <a:rPr lang="en-US"/>
                      <a:t>   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38802BB-4D30-408E-824C-0BBFAF2588ED}" type="VALUE">
                      <a:rPr lang="en-US"/>
                      <a:pPr/>
                      <a:t>[VALOR]</a:t>
                    </a:fld>
                    <a:r>
                      <a:rPr lang="en-US"/>
                      <a:t>   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8FFC9C57-316D-4EDD-BE38-03D5D1699EBF}" type="VALUE">
                      <a:rPr lang="en-US"/>
                      <a:pPr/>
                      <a:t>[VALOR]</a:t>
                    </a:fld>
                    <a:r>
                      <a:rPr lang="en-US"/>
                      <a:t>   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'Chereles quemados'!$S$393:$S$404</c:f>
              <c:strCache>
                <c:ptCount val="12"/>
                <c:pt idx="0">
                  <c:v>Agroplex triple (4 Frecuencia de aplicación)  </c:v>
                </c:pt>
                <c:pt idx="1">
                  <c:v>Calbit C (3 Frecuencia de aplicación)   </c:v>
                </c:pt>
                <c:pt idx="2">
                  <c:v>Calbit C (4 Frecuencia de aplicación)         </c:v>
                </c:pt>
                <c:pt idx="3">
                  <c:v>Agroplex triple (2 Frecuencia de aplicación)       </c:v>
                </c:pt>
                <c:pt idx="4">
                  <c:v>Bio 20 + Proboost (3 Frecuencia de aplicación)</c:v>
                </c:pt>
                <c:pt idx="5">
                  <c:v>Calbit C (2 Frecuencia de aplicación)              </c:v>
                </c:pt>
                <c:pt idx="6">
                  <c:v>Agroplex triple (3 Frecuencia de aplicación)  </c:v>
                </c:pt>
                <c:pt idx="7">
                  <c:v>Bio 20 + Proboost (2 Frecuencia de aplicación)     </c:v>
                </c:pt>
                <c:pt idx="8">
                  <c:v>Bio 20 + Proboost (4 Frecuencia de aplicación)</c:v>
                </c:pt>
                <c:pt idx="9">
                  <c:v>Kendal (3 Frecuencia de aplicación)         </c:v>
                </c:pt>
                <c:pt idx="10">
                  <c:v>Kendal (2 Frecuencia de aplicación)                </c:v>
                </c:pt>
                <c:pt idx="11">
                  <c:v>Kendal (4 Frecuencia de aplicación)           </c:v>
                </c:pt>
              </c:strCache>
            </c:strRef>
          </c:cat>
          <c:val>
            <c:numRef>
              <c:f>'Chereles quemados'!$T$393:$T$404</c:f>
              <c:numCache>
                <c:formatCode>General</c:formatCode>
                <c:ptCount val="12"/>
                <c:pt idx="0">
                  <c:v>0</c:v>
                </c:pt>
                <c:pt idx="1">
                  <c:v>0.25</c:v>
                </c:pt>
                <c:pt idx="2">
                  <c:v>0.33</c:v>
                </c:pt>
                <c:pt idx="3">
                  <c:v>0.33</c:v>
                </c:pt>
                <c:pt idx="4">
                  <c:v>0.34</c:v>
                </c:pt>
                <c:pt idx="5">
                  <c:v>0.41</c:v>
                </c:pt>
                <c:pt idx="6">
                  <c:v>0.42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2D8-4109-93E7-A7DE259F053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3345472"/>
        <c:axId val="193345864"/>
      </c:barChart>
      <c:catAx>
        <c:axId val="193345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Bioestimulantes X Frecuencia de aplicación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345864"/>
        <c:crosses val="autoZero"/>
        <c:auto val="1"/>
        <c:lblAlgn val="ctr"/>
        <c:lblOffset val="100"/>
        <c:noMultiLvlLbl val="0"/>
      </c:catAx>
      <c:valAx>
        <c:axId val="19334586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Chereles quemados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34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D81CCC4-DC81-4BEE-8A61-12322A57E93A}" type="VALUE">
                      <a:rPr lang="en-US"/>
                      <a:pPr/>
                      <a:t>[VALOR]</a:t>
                    </a:fld>
                    <a:r>
                      <a:rPr lang="en-US"/>
                      <a:t>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9AA-4693-AC66-339B87149F1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B425261-2DB8-49C9-A82B-1676A0C7C10C}" type="VALUE">
                      <a:rPr lang="en-US"/>
                      <a:pPr/>
                      <a:t>[VALOR]</a:t>
                    </a:fld>
                    <a:r>
                      <a:rPr lang="en-US"/>
                      <a:t>   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AA-4693-AC66-339B87149F1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'Chereles quemados'!$K$399:$K$400</c:f>
              <c:strCache>
                <c:ptCount val="2"/>
                <c:pt idx="0">
                  <c:v>Resto</c:v>
                </c:pt>
                <c:pt idx="1">
                  <c:v>Testigo</c:v>
                </c:pt>
              </c:strCache>
            </c:strRef>
          </c:cat>
          <c:val>
            <c:numRef>
              <c:f>'Chereles quemados'!$L$399:$L$400</c:f>
              <c:numCache>
                <c:formatCode>0.00</c:formatCode>
                <c:ptCount val="2"/>
                <c:pt idx="0">
                  <c:v>0.39555555555555549</c:v>
                </c:pt>
                <c:pt idx="1">
                  <c:v>1.8325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AA-4693-AC66-339B87149F1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3342728"/>
        <c:axId val="193341552"/>
      </c:barChart>
      <c:catAx>
        <c:axId val="193342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Comparación Testigo vs Resto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341552"/>
        <c:crosses val="autoZero"/>
        <c:auto val="1"/>
        <c:lblAlgn val="ctr"/>
        <c:lblOffset val="100"/>
        <c:noMultiLvlLbl val="0"/>
      </c:catAx>
      <c:valAx>
        <c:axId val="1933415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Chereles quemados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crossAx val="193342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'incidencia de Phythopthora'!$S$390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A8B9784-8827-45B0-881E-0FA146576212}" type="VALUE">
                      <a:rPr lang="en-US"/>
                      <a:pPr/>
                      <a:t>[VALOR]</a:t>
                    </a:fld>
                    <a:r>
                      <a:rPr lang="en-US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6F39F6A-B169-49B8-A894-FB4448447AAE}" type="VALUE">
                      <a:rPr lang="en-US"/>
                      <a:pPr/>
                      <a:t>[VALOR]</a:t>
                    </a:fld>
                    <a:r>
                      <a:rPr lang="en-US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A17A4FE-C4D4-4718-8A43-4B9EA121DFD9}" type="VALUE">
                      <a:rPr lang="en-US"/>
                      <a:pPr/>
                      <a:t>[VALOR]</a:t>
                    </a:fld>
                    <a:r>
                      <a:rPr lang="en-US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3EB9712-EDA8-4326-928D-C8CC5C03A388}" type="VALUE">
                      <a:rPr lang="en-US"/>
                      <a:pPr/>
                      <a:t>[VALOR]</a:t>
                    </a:fld>
                    <a:r>
                      <a:rPr lang="en-US"/>
                      <a:t> %   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FB1173A-A2D4-48B2-9FD5-B1CC37E8E0FD}" type="VALUE">
                      <a:rPr lang="en-US"/>
                      <a:pPr/>
                      <a:t>[VALOR]</a:t>
                    </a:fld>
                    <a:r>
                      <a:rPr lang="en-US"/>
                      <a:t> %   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0B93783-FBAC-4B9F-9FE2-3C0DDEAA0199}" type="VALUE">
                      <a:rPr lang="en-US"/>
                      <a:pPr/>
                      <a:t>[VALOR]</a:t>
                    </a:fld>
                    <a:r>
                      <a:rPr lang="en-US"/>
                      <a:t> %   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351CD34-8256-4D01-A135-F4A1FF8EB6CF}" type="VALUE">
                      <a:rPr lang="en-US"/>
                      <a:pPr/>
                      <a:t>[VALOR]</a:t>
                    </a:fld>
                    <a:r>
                      <a:rPr lang="en-US"/>
                      <a:t> %   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0D229B4-3FD4-4E34-839B-37958EAFD45E}" type="VALUE">
                      <a:rPr lang="en-US"/>
                      <a:pPr/>
                      <a:t>[VALOR]</a:t>
                    </a:fld>
                    <a:r>
                      <a:rPr lang="en-US"/>
                      <a:t> %   F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635D715F-8BBC-4D52-B5EA-75DA411BE606}" type="VALUE">
                      <a:rPr lang="en-US"/>
                      <a:pPr/>
                      <a:t>[VALOR]</a:t>
                    </a:fld>
                    <a:r>
                      <a:rPr lang="en-US"/>
                      <a:t> %   G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93206CBC-E365-497B-880C-602481BF51AF}" type="VALUE">
                      <a:rPr lang="en-US"/>
                      <a:pPr/>
                      <a:t>[VALOR]</a:t>
                    </a:fld>
                    <a:r>
                      <a:rPr lang="en-US"/>
                      <a:t> %   H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A052F33-91A4-43AB-817C-ABAAD9ABD432}" type="VALUE">
                      <a:rPr lang="en-US"/>
                      <a:pPr/>
                      <a:t>[VALOR]</a:t>
                    </a:fld>
                    <a:r>
                      <a:rPr lang="en-US"/>
                      <a:t> %   I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B25FC750-7F63-40EA-89EC-431BBF7226B0}" type="VALUE">
                      <a:rPr lang="en-US"/>
                      <a:pPr/>
                      <a:t>[VALOR]</a:t>
                    </a:fld>
                    <a:r>
                      <a:rPr lang="en-US"/>
                      <a:t> %   J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0AC-48C0-AC86-3CEDD44D7A7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'incidencia de Phythopthora'!$R$391:$R$402</c:f>
              <c:strCache>
                <c:ptCount val="12"/>
                <c:pt idx="0">
                  <c:v>Bio 20 + Proboost (3 Frecuencia de aplicación) </c:v>
                </c:pt>
                <c:pt idx="1">
                  <c:v>Kendal (3 Frecuencia de aplicación)         </c:v>
                </c:pt>
                <c:pt idx="2">
                  <c:v>Agroplex triple (3 Frecuencia de aplicación)  </c:v>
                </c:pt>
                <c:pt idx="3">
                  <c:v>Agroplex triple (2 Frecuencia de aplicación)    </c:v>
                </c:pt>
                <c:pt idx="4">
                  <c:v>Bio 20 + Proboost (2 Frecuencia de aplicación)   </c:v>
                </c:pt>
                <c:pt idx="5">
                  <c:v>Calbit C (3 Frecuencia de aplicación) </c:v>
                </c:pt>
                <c:pt idx="6">
                  <c:v>Calbit C (2 Frecuencia de aplicación)   </c:v>
                </c:pt>
                <c:pt idx="7">
                  <c:v>Kendal (4 Frecuencia de aplicación)        </c:v>
                </c:pt>
                <c:pt idx="8">
                  <c:v>Agroplex triple (4 Frecuencia de aplicación)    </c:v>
                </c:pt>
                <c:pt idx="9">
                  <c:v>Calbit C (4 Frecuencia de aplicación)        </c:v>
                </c:pt>
                <c:pt idx="10">
                  <c:v>Kendal (2 Frecuencia de aplicación)   </c:v>
                </c:pt>
                <c:pt idx="11">
                  <c:v>Bio 20 + Proboost (4 Frecuencia de aplicación)  </c:v>
                </c:pt>
              </c:strCache>
            </c:strRef>
          </c:cat>
          <c:val>
            <c:numRef>
              <c:f>'incidencia de Phythopthora'!$S$391:$S$402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0.49</c:v>
                </c:pt>
                <c:pt idx="4">
                  <c:v>0.5</c:v>
                </c:pt>
                <c:pt idx="5">
                  <c:v>0.52</c:v>
                </c:pt>
                <c:pt idx="6">
                  <c:v>0.76</c:v>
                </c:pt>
                <c:pt idx="7">
                  <c:v>0.93</c:v>
                </c:pt>
                <c:pt idx="8">
                  <c:v>1.08</c:v>
                </c:pt>
                <c:pt idx="9">
                  <c:v>1.1299999999999999</c:v>
                </c:pt>
                <c:pt idx="10">
                  <c:v>1.4</c:v>
                </c:pt>
                <c:pt idx="11">
                  <c:v>1.67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0AC-48C0-AC86-3CEDD44D7A7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17212608"/>
        <c:axId val="317205944"/>
      </c:barChart>
      <c:catAx>
        <c:axId val="3172126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Bioestimulantes X Frecuencia de aplicación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0.125499152377385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7205944"/>
        <c:crosses val="autoZero"/>
        <c:auto val="1"/>
        <c:lblAlgn val="ctr"/>
        <c:lblOffset val="100"/>
        <c:noMultiLvlLbl val="0"/>
      </c:catAx>
      <c:valAx>
        <c:axId val="31720594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Incidencia de Phytophthora (%)</a:t>
                </a:r>
              </a:p>
            </c:rich>
          </c:tx>
          <c:layout>
            <c:manualLayout>
              <c:xMode val="edge"/>
              <c:yMode val="edge"/>
              <c:x val="0.5184907599287869"/>
              <c:y val="0.907966802840315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721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0D67547-695D-4220-8CE9-2851AB319B7C}" type="VALUE">
                      <a:rPr lang="en-US"/>
                      <a:pPr/>
                      <a:t>[VALOR]</a:t>
                    </a:fld>
                    <a:r>
                      <a:rPr lang="en-US"/>
                      <a:t> % </a:t>
                    </a:r>
                    <a:r>
                      <a:rPr lang="en-US" baseline="0"/>
                      <a:t>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C92-4869-8C21-5C72CD953E2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F90F11A-747A-4D86-9643-B377537285D9}" type="VALUE">
                      <a:rPr lang="en-US"/>
                      <a:pPr/>
                      <a:t>[VALOR]</a:t>
                    </a:fld>
                    <a:r>
                      <a:rPr lang="en-US"/>
                      <a:t> %   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C92-4869-8C21-5C72CD953E2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'incidencia de Phythopthora'!$J$396:$J$397</c:f>
              <c:strCache>
                <c:ptCount val="2"/>
                <c:pt idx="0">
                  <c:v>Resto</c:v>
                </c:pt>
                <c:pt idx="1">
                  <c:v>Testigo</c:v>
                </c:pt>
              </c:strCache>
            </c:strRef>
          </c:cat>
          <c:val>
            <c:numRef>
              <c:f>'incidencia de Phythopthora'!$K$396:$K$397</c:f>
              <c:numCache>
                <c:formatCode>0.00</c:formatCode>
                <c:ptCount val="2"/>
                <c:pt idx="0">
                  <c:v>0.70479166666666659</c:v>
                </c:pt>
                <c:pt idx="1">
                  <c:v>20.432500000000001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C92-4869-8C21-5C72CD953E2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17210648"/>
        <c:axId val="317213000"/>
      </c:barChart>
      <c:catAx>
        <c:axId val="3172106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Comparación Testigo vs Resto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7213000"/>
        <c:crosses val="autoZero"/>
        <c:auto val="1"/>
        <c:lblAlgn val="ctr"/>
        <c:lblOffset val="100"/>
        <c:noMultiLvlLbl val="0"/>
      </c:catAx>
      <c:valAx>
        <c:axId val="3172130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Incidencia de Phytophthora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crossAx val="317210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'severidad Phythopthora'!$T$389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DB0978D-3693-4C98-966E-3E1EEAE02301}" type="VALUE">
                      <a:rPr lang="en-US"/>
                      <a:pPr/>
                      <a:t>[VALOR]</a:t>
                    </a:fld>
                    <a:r>
                      <a:rPr lang="en-US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1001857-5310-4B94-A3E3-72EEB7ADE090}" type="VALUE">
                      <a:rPr lang="en-US"/>
                      <a:pPr/>
                      <a:t>[VALOR]</a:t>
                    </a:fld>
                    <a:r>
                      <a:rPr lang="en-US"/>
                      <a:t> %  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7B6F4A4-66B3-4B5C-81D9-E15AAA0FB182}" type="VALUE">
                      <a:rPr lang="en-US"/>
                      <a:pPr/>
                      <a:t>[VALOR]</a:t>
                    </a:fld>
                    <a:r>
                      <a:rPr lang="en-US" baseline="0"/>
                      <a:t> % A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CAFB22E-B74E-4625-B432-80322E3E0E23}" type="VALUE">
                      <a:rPr lang="en-US"/>
                      <a:pPr/>
                      <a:t>[VALOR]</a:t>
                    </a:fld>
                    <a:r>
                      <a:rPr lang="en-US" dirty="0"/>
                      <a:t> %   AB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B31516C-5714-4A56-B957-7E69E1B3BA9D}" type="VALUE">
                      <a:rPr lang="en-US"/>
                      <a:pPr/>
                      <a:t>[VALOR]</a:t>
                    </a:fld>
                    <a:r>
                      <a:rPr lang="en-US"/>
                      <a:t> %   ABC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5839A81-F2FE-4C92-AD74-B9AA43A3E1B1}" type="VALUE">
                      <a:rPr lang="en-US"/>
                      <a:pPr/>
                      <a:t>[VALOR]</a:t>
                    </a:fld>
                    <a:r>
                      <a:rPr lang="en-US"/>
                      <a:t> %   ABC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B830686-5D8C-4388-8F1D-F0E2BE487B30}" type="VALUE">
                      <a:rPr lang="en-US"/>
                      <a:pPr/>
                      <a:t>[VALOR]</a:t>
                    </a:fld>
                    <a:r>
                      <a:rPr lang="en-US"/>
                      <a:t> %   ABC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2D71B502-9E1E-4CDD-8F3E-22EA2852AD64}" type="VALUE">
                      <a:rPr lang="en-US"/>
                      <a:pPr/>
                      <a:t>[VALOR]</a:t>
                    </a:fld>
                    <a:r>
                      <a:rPr lang="en-US"/>
                      <a:t> %   BCD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AF55EFFA-9024-47E3-B815-115492AA24E6}" type="VALUE">
                      <a:rPr lang="en-US"/>
                      <a:pPr/>
                      <a:t>[VALOR]</a:t>
                    </a:fld>
                    <a:r>
                      <a:rPr lang="en-US"/>
                      <a:t> %   CD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00320432-C5FA-49EA-B742-DD4DD0B46B44}" type="VALUE">
                      <a:rPr lang="en-US"/>
                      <a:pPr/>
                      <a:t>[VALOR]</a:t>
                    </a:fld>
                    <a:r>
                      <a:rPr lang="en-US"/>
                      <a:t> %   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FA904913-F1E1-422F-BF19-51C2371CD2F0}" type="VALUE">
                      <a:rPr lang="en-US"/>
                      <a:pPr/>
                      <a:t>[VALOR]</a:t>
                    </a:fld>
                    <a:r>
                      <a:rPr lang="en-US"/>
                      <a:t> %   D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F7CA7F72-9E82-45DB-9DAC-0A51D8BE11A7}" type="VALUE">
                      <a:rPr lang="en-US"/>
                      <a:pPr/>
                      <a:t>[VALOR]</a:t>
                    </a:fld>
                    <a:r>
                      <a:rPr lang="en-US"/>
                      <a:t> %   E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88A-479E-82F0-8F1D7F23159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'severidad Phythopthora'!$S$390:$S$401</c:f>
              <c:strCache>
                <c:ptCount val="12"/>
                <c:pt idx="0">
                  <c:v>Bio 20 + Proboost (3 Frecuencia de aplicación) </c:v>
                </c:pt>
                <c:pt idx="1">
                  <c:v>Kendal (3 Frecuencia de aplicación)      </c:v>
                </c:pt>
                <c:pt idx="2">
                  <c:v>Agroplex triple (3 Frecuencia de aplicación)   </c:v>
                </c:pt>
                <c:pt idx="3">
                  <c:v>Calbit C (2 Frecuencia de aplicación)         </c:v>
                </c:pt>
                <c:pt idx="4">
                  <c:v>Bio 20 + Proboost (2 Frecuencia de aplicación) </c:v>
                </c:pt>
                <c:pt idx="5">
                  <c:v>Agroplex triple (2 Frecuencia de aplicación) </c:v>
                </c:pt>
                <c:pt idx="6">
                  <c:v>Calbit C (3 Frecuencia de aplicación) </c:v>
                </c:pt>
                <c:pt idx="7">
                  <c:v>Kendal (4 Frecuencia de aplicación)          </c:v>
                </c:pt>
                <c:pt idx="8">
                  <c:v>Calbit C (4 Frecuencia de aplicación)         </c:v>
                </c:pt>
                <c:pt idx="9">
                  <c:v>Agroplex triple (4 Frecuencia de aplicación) </c:v>
                </c:pt>
                <c:pt idx="10">
                  <c:v>Kendal (2 Frecuencia de aplicación) </c:v>
                </c:pt>
                <c:pt idx="11">
                  <c:v>Bio 20 + Proboost (4 Frecuencia de aplicación)</c:v>
                </c:pt>
              </c:strCache>
            </c:strRef>
          </c:cat>
          <c:val>
            <c:numRef>
              <c:f>'severidad Phythopthora'!$T$390:$T$401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0.08</c:v>
                </c:pt>
                <c:pt idx="4">
                  <c:v>0.13</c:v>
                </c:pt>
                <c:pt idx="5">
                  <c:v>0.17</c:v>
                </c:pt>
                <c:pt idx="6">
                  <c:v>0.17</c:v>
                </c:pt>
                <c:pt idx="7">
                  <c:v>0.31</c:v>
                </c:pt>
                <c:pt idx="8">
                  <c:v>0.34</c:v>
                </c:pt>
                <c:pt idx="9">
                  <c:v>0.42</c:v>
                </c:pt>
                <c:pt idx="10">
                  <c:v>0.5</c:v>
                </c:pt>
                <c:pt idx="11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88A-479E-82F0-8F1D7F23159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17211432"/>
        <c:axId val="317205160"/>
      </c:barChart>
      <c:catAx>
        <c:axId val="3172114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Bioestimulantes X Frecuencia de aplicación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7205160"/>
        <c:crosses val="autoZero"/>
        <c:auto val="1"/>
        <c:lblAlgn val="ctr"/>
        <c:lblOffset val="100"/>
        <c:noMultiLvlLbl val="0"/>
      </c:catAx>
      <c:valAx>
        <c:axId val="31720516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Phytophthora severidad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7211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17C14A-98C3-4B5E-B084-F3BA8B57F932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51964E2-3793-49B5-87B3-883564D8C48D}">
      <dgm:prSet phldrT="[Texto]"/>
      <dgm:spPr/>
      <dgm:t>
        <a:bodyPr/>
        <a:lstStyle/>
        <a:p>
          <a:r>
            <a:rPr lang="es-EC" b="1" smtClean="0"/>
            <a:t>OBJETIVOS ESPECÍFICOS</a:t>
          </a:r>
          <a:endParaRPr lang="es-EC" b="1" dirty="0"/>
        </a:p>
      </dgm:t>
    </dgm:pt>
    <dgm:pt modelId="{BF24691A-51D8-44CD-BA4B-9478919C04B1}" type="parTrans" cxnId="{6CD2CA9B-081F-4265-B678-7C903A916423}">
      <dgm:prSet/>
      <dgm:spPr/>
      <dgm:t>
        <a:bodyPr/>
        <a:lstStyle/>
        <a:p>
          <a:endParaRPr lang="es-EC" b="1">
            <a:solidFill>
              <a:srgbClr val="002060"/>
            </a:solidFill>
          </a:endParaRPr>
        </a:p>
      </dgm:t>
    </dgm:pt>
    <dgm:pt modelId="{1C7C73E2-A47E-4403-909A-F041FD3B23ED}" type="sibTrans" cxnId="{6CD2CA9B-081F-4265-B678-7C903A916423}">
      <dgm:prSet/>
      <dgm:spPr/>
      <dgm:t>
        <a:bodyPr/>
        <a:lstStyle/>
        <a:p>
          <a:endParaRPr lang="es-EC" b="1">
            <a:solidFill>
              <a:srgbClr val="002060"/>
            </a:solidFill>
          </a:endParaRPr>
        </a:p>
      </dgm:t>
    </dgm:pt>
    <dgm:pt modelId="{41C34BA6-C895-4F1C-B500-0E6B935B8556}">
      <dgm:prSet phldrT="[Texto]"/>
      <dgm:spPr/>
      <dgm:t>
        <a:bodyPr/>
        <a:lstStyle/>
        <a:p>
          <a:r>
            <a:rPr lang="es-EC" b="1" dirty="0" smtClean="0"/>
            <a:t>Determinar el tratamiento y su frecuencia de aplicación más eficaz en la reducción de pérdidas de frutos por estrés térmico en el cultivo de cacao mediante la aplicación de </a:t>
          </a:r>
          <a:r>
            <a:rPr lang="es-EC" b="1" dirty="0" err="1" smtClean="0"/>
            <a:t>bioestimulantes</a:t>
          </a:r>
          <a:r>
            <a:rPr lang="es-EC" b="1" dirty="0" smtClean="0"/>
            <a:t>.</a:t>
          </a:r>
          <a:endParaRPr lang="es-EC" b="1" dirty="0"/>
        </a:p>
      </dgm:t>
    </dgm:pt>
    <dgm:pt modelId="{8FFA8A61-3406-4696-ADA1-55DB8D0A2FC3}" type="parTrans" cxnId="{3CEF5883-EF92-481C-B60D-3D0144AD026F}">
      <dgm:prSet/>
      <dgm:spPr/>
      <dgm:t>
        <a:bodyPr/>
        <a:lstStyle/>
        <a:p>
          <a:endParaRPr lang="es-EC" b="1">
            <a:solidFill>
              <a:srgbClr val="002060"/>
            </a:solidFill>
          </a:endParaRPr>
        </a:p>
      </dgm:t>
    </dgm:pt>
    <dgm:pt modelId="{D0DE5D5B-26F7-4D15-B184-0CCF63BFC142}" type="sibTrans" cxnId="{3CEF5883-EF92-481C-B60D-3D0144AD026F}">
      <dgm:prSet/>
      <dgm:spPr/>
      <dgm:t>
        <a:bodyPr/>
        <a:lstStyle/>
        <a:p>
          <a:endParaRPr lang="es-EC" b="1">
            <a:solidFill>
              <a:srgbClr val="002060"/>
            </a:solidFill>
          </a:endParaRPr>
        </a:p>
      </dgm:t>
    </dgm:pt>
    <dgm:pt modelId="{A812CA21-955B-41C4-BF75-8C56A998285B}">
      <dgm:prSet phldrT="[Texto]"/>
      <dgm:spPr/>
      <dgm:t>
        <a:bodyPr/>
        <a:lstStyle/>
        <a:p>
          <a:r>
            <a:rPr lang="es-EC" b="1" dirty="0" smtClean="0"/>
            <a:t>Establecer el tratamiento y su frecuencia de aplicación más eficaz en la reducción de pérdidas de frutos por estrés oxidativo en el cultivo de cacao mediante la aplicación de </a:t>
          </a:r>
          <a:r>
            <a:rPr lang="es-EC" b="1" dirty="0" err="1" smtClean="0"/>
            <a:t>bioestimulantes</a:t>
          </a:r>
          <a:r>
            <a:rPr lang="es-EC" b="1" dirty="0" smtClean="0"/>
            <a:t>.</a:t>
          </a:r>
          <a:endParaRPr lang="es-EC" b="1" dirty="0"/>
        </a:p>
      </dgm:t>
    </dgm:pt>
    <dgm:pt modelId="{B7ABCE8C-355B-4B3E-ACE5-B2DEBCEFD8CA}" type="parTrans" cxnId="{D8262720-D835-40D9-A9EB-CB4781810F65}">
      <dgm:prSet/>
      <dgm:spPr/>
      <dgm:t>
        <a:bodyPr/>
        <a:lstStyle/>
        <a:p>
          <a:endParaRPr lang="es-EC" b="1">
            <a:solidFill>
              <a:srgbClr val="002060"/>
            </a:solidFill>
          </a:endParaRPr>
        </a:p>
      </dgm:t>
    </dgm:pt>
    <dgm:pt modelId="{C1836AA9-4261-4FA0-8E31-6A18D54F8E81}" type="sibTrans" cxnId="{D8262720-D835-40D9-A9EB-CB4781810F65}">
      <dgm:prSet/>
      <dgm:spPr/>
      <dgm:t>
        <a:bodyPr/>
        <a:lstStyle/>
        <a:p>
          <a:endParaRPr lang="es-EC" b="1">
            <a:solidFill>
              <a:srgbClr val="002060"/>
            </a:solidFill>
          </a:endParaRPr>
        </a:p>
      </dgm:t>
    </dgm:pt>
    <dgm:pt modelId="{1E3AC081-A6E6-49E6-AB5A-A488C44F782F}">
      <dgm:prSet phldrT="[Texto]"/>
      <dgm:spPr/>
      <dgm:t>
        <a:bodyPr/>
        <a:lstStyle/>
        <a:p>
          <a:r>
            <a:rPr lang="es-EC" b="1" smtClean="0"/>
            <a:t>Valorar los tratamientos probados mediante el costo – beneficio para generar recomendaciones técnicas para los productores de cacao</a:t>
          </a:r>
          <a:endParaRPr lang="es-EC" b="1" dirty="0"/>
        </a:p>
      </dgm:t>
    </dgm:pt>
    <dgm:pt modelId="{CF215234-2F4A-471C-801C-ADDCC7D5BA76}" type="parTrans" cxnId="{79BB288E-A49D-482A-B46B-633BD8552B8B}">
      <dgm:prSet/>
      <dgm:spPr/>
      <dgm:t>
        <a:bodyPr/>
        <a:lstStyle/>
        <a:p>
          <a:endParaRPr lang="es-EC" b="1">
            <a:solidFill>
              <a:srgbClr val="002060"/>
            </a:solidFill>
          </a:endParaRPr>
        </a:p>
      </dgm:t>
    </dgm:pt>
    <dgm:pt modelId="{BE8DD7D0-7CDB-41A4-9D30-BCE157BCB483}" type="sibTrans" cxnId="{79BB288E-A49D-482A-B46B-633BD8552B8B}">
      <dgm:prSet/>
      <dgm:spPr/>
      <dgm:t>
        <a:bodyPr/>
        <a:lstStyle/>
        <a:p>
          <a:endParaRPr lang="es-EC" b="1">
            <a:solidFill>
              <a:srgbClr val="002060"/>
            </a:solidFill>
          </a:endParaRPr>
        </a:p>
      </dgm:t>
    </dgm:pt>
    <dgm:pt modelId="{F91B0CF6-9AD8-452B-8B21-92E31BAE4594}" type="pres">
      <dgm:prSet presAssocID="{3F17C14A-98C3-4B5E-B084-F3BA8B57F93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16E3AE5-A8D8-452E-8585-E99E92044781}" type="pres">
      <dgm:prSet presAssocID="{C51964E2-3793-49B5-87B3-883564D8C48D}" presName="root1" presStyleCnt="0"/>
      <dgm:spPr/>
    </dgm:pt>
    <dgm:pt modelId="{8F432549-9FCA-406B-92C9-C1725F915EE5}" type="pres">
      <dgm:prSet presAssocID="{C51964E2-3793-49B5-87B3-883564D8C48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BCE8EEC-6406-44A1-B0C1-DBD2A12B4B14}" type="pres">
      <dgm:prSet presAssocID="{C51964E2-3793-49B5-87B3-883564D8C48D}" presName="level2hierChild" presStyleCnt="0"/>
      <dgm:spPr/>
    </dgm:pt>
    <dgm:pt modelId="{1B72434F-854F-4443-95F8-369A93C08DD0}" type="pres">
      <dgm:prSet presAssocID="{8FFA8A61-3406-4696-ADA1-55DB8D0A2FC3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35391949-F1BE-402E-87E5-B77E6F4FCB63}" type="pres">
      <dgm:prSet presAssocID="{8FFA8A61-3406-4696-ADA1-55DB8D0A2FC3}" presName="connTx" presStyleLbl="parChTrans1D2" presStyleIdx="0" presStyleCnt="3"/>
      <dgm:spPr/>
      <dgm:t>
        <a:bodyPr/>
        <a:lstStyle/>
        <a:p>
          <a:endParaRPr lang="es-EC"/>
        </a:p>
      </dgm:t>
    </dgm:pt>
    <dgm:pt modelId="{B934CE64-D494-41BB-B1D7-C00DD3C63B09}" type="pres">
      <dgm:prSet presAssocID="{41C34BA6-C895-4F1C-B500-0E6B935B8556}" presName="root2" presStyleCnt="0"/>
      <dgm:spPr/>
    </dgm:pt>
    <dgm:pt modelId="{F0449A6C-9D3D-4BB9-BD81-5CB99BDB570E}" type="pres">
      <dgm:prSet presAssocID="{41C34BA6-C895-4F1C-B500-0E6B935B8556}" presName="LevelTwoTextNode" presStyleLbl="node2" presStyleIdx="0" presStyleCnt="3" custScaleX="195978" custScaleY="14536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F359880-46E1-42B2-A09D-6C48A80821E3}" type="pres">
      <dgm:prSet presAssocID="{41C34BA6-C895-4F1C-B500-0E6B935B8556}" presName="level3hierChild" presStyleCnt="0"/>
      <dgm:spPr/>
    </dgm:pt>
    <dgm:pt modelId="{D50FADD0-6DDA-4187-B5A2-FEF29E1EDBBC}" type="pres">
      <dgm:prSet presAssocID="{B7ABCE8C-355B-4B3E-ACE5-B2DEBCEFD8CA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82EC49AF-0380-43D1-8D1E-1A26B94995B4}" type="pres">
      <dgm:prSet presAssocID="{B7ABCE8C-355B-4B3E-ACE5-B2DEBCEFD8CA}" presName="connTx" presStyleLbl="parChTrans1D2" presStyleIdx="1" presStyleCnt="3"/>
      <dgm:spPr/>
      <dgm:t>
        <a:bodyPr/>
        <a:lstStyle/>
        <a:p>
          <a:endParaRPr lang="es-EC"/>
        </a:p>
      </dgm:t>
    </dgm:pt>
    <dgm:pt modelId="{0ACCCF81-F601-4042-B2E3-F0F1B677A42C}" type="pres">
      <dgm:prSet presAssocID="{A812CA21-955B-41C4-BF75-8C56A998285B}" presName="root2" presStyleCnt="0"/>
      <dgm:spPr/>
    </dgm:pt>
    <dgm:pt modelId="{4D623CA6-E35A-4CB5-A34B-AAF57D6EAE06}" type="pres">
      <dgm:prSet presAssocID="{A812CA21-955B-41C4-BF75-8C56A998285B}" presName="LevelTwoTextNode" presStyleLbl="node2" presStyleIdx="1" presStyleCnt="3" custScaleX="202630" custScaleY="12106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4B603A7-2812-4747-8F5A-8D498984147F}" type="pres">
      <dgm:prSet presAssocID="{A812CA21-955B-41C4-BF75-8C56A998285B}" presName="level3hierChild" presStyleCnt="0"/>
      <dgm:spPr/>
    </dgm:pt>
    <dgm:pt modelId="{6EEA8F24-9479-420D-815C-111C6BA00D95}" type="pres">
      <dgm:prSet presAssocID="{CF215234-2F4A-471C-801C-ADDCC7D5BA76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4B2842B8-EC87-45ED-B920-936AEC2CA64C}" type="pres">
      <dgm:prSet presAssocID="{CF215234-2F4A-471C-801C-ADDCC7D5BA76}" presName="connTx" presStyleLbl="parChTrans1D2" presStyleIdx="2" presStyleCnt="3"/>
      <dgm:spPr/>
      <dgm:t>
        <a:bodyPr/>
        <a:lstStyle/>
        <a:p>
          <a:endParaRPr lang="es-EC"/>
        </a:p>
      </dgm:t>
    </dgm:pt>
    <dgm:pt modelId="{616F5598-7E7B-4FD2-B6A1-997C5E5C795A}" type="pres">
      <dgm:prSet presAssocID="{1E3AC081-A6E6-49E6-AB5A-A488C44F782F}" presName="root2" presStyleCnt="0"/>
      <dgm:spPr/>
    </dgm:pt>
    <dgm:pt modelId="{59A3C610-FC90-439C-BE25-8ADC0E25353F}" type="pres">
      <dgm:prSet presAssocID="{1E3AC081-A6E6-49E6-AB5A-A488C44F782F}" presName="LevelTwoTextNode" presStyleLbl="node2" presStyleIdx="2" presStyleCnt="3" custScaleX="197105" custScaleY="13078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820379E-8262-4105-ADC4-AD8E0184826F}" type="pres">
      <dgm:prSet presAssocID="{1E3AC081-A6E6-49E6-AB5A-A488C44F782F}" presName="level3hierChild" presStyleCnt="0"/>
      <dgm:spPr/>
    </dgm:pt>
  </dgm:ptLst>
  <dgm:cxnLst>
    <dgm:cxn modelId="{D8262720-D835-40D9-A9EB-CB4781810F65}" srcId="{C51964E2-3793-49B5-87B3-883564D8C48D}" destId="{A812CA21-955B-41C4-BF75-8C56A998285B}" srcOrd="1" destOrd="0" parTransId="{B7ABCE8C-355B-4B3E-ACE5-B2DEBCEFD8CA}" sibTransId="{C1836AA9-4261-4FA0-8E31-6A18D54F8E81}"/>
    <dgm:cxn modelId="{6CD2CA9B-081F-4265-B678-7C903A916423}" srcId="{3F17C14A-98C3-4B5E-B084-F3BA8B57F932}" destId="{C51964E2-3793-49B5-87B3-883564D8C48D}" srcOrd="0" destOrd="0" parTransId="{BF24691A-51D8-44CD-BA4B-9478919C04B1}" sibTransId="{1C7C73E2-A47E-4403-909A-F041FD3B23ED}"/>
    <dgm:cxn modelId="{C16B8318-B6A6-428E-9A31-908D11E22738}" type="presOf" srcId="{B7ABCE8C-355B-4B3E-ACE5-B2DEBCEFD8CA}" destId="{D50FADD0-6DDA-4187-B5A2-FEF29E1EDBBC}" srcOrd="0" destOrd="0" presId="urn:microsoft.com/office/officeart/2008/layout/HorizontalMultiLevelHierarchy"/>
    <dgm:cxn modelId="{8BBFDF34-7FBA-43D6-B60B-00A9BB171157}" type="presOf" srcId="{8FFA8A61-3406-4696-ADA1-55DB8D0A2FC3}" destId="{1B72434F-854F-4443-95F8-369A93C08DD0}" srcOrd="0" destOrd="0" presId="urn:microsoft.com/office/officeart/2008/layout/HorizontalMultiLevelHierarchy"/>
    <dgm:cxn modelId="{B0A691CF-DF9F-462E-B77E-E568DB987AA0}" type="presOf" srcId="{C51964E2-3793-49B5-87B3-883564D8C48D}" destId="{8F432549-9FCA-406B-92C9-C1725F915EE5}" srcOrd="0" destOrd="0" presId="urn:microsoft.com/office/officeart/2008/layout/HorizontalMultiLevelHierarchy"/>
    <dgm:cxn modelId="{C9BC8AA0-05BB-4002-A498-72F3CA6B8187}" type="presOf" srcId="{41C34BA6-C895-4F1C-B500-0E6B935B8556}" destId="{F0449A6C-9D3D-4BB9-BD81-5CB99BDB570E}" srcOrd="0" destOrd="0" presId="urn:microsoft.com/office/officeart/2008/layout/HorizontalMultiLevelHierarchy"/>
    <dgm:cxn modelId="{218BF29B-8730-4569-9B7E-FC0E29401156}" type="presOf" srcId="{3F17C14A-98C3-4B5E-B084-F3BA8B57F932}" destId="{F91B0CF6-9AD8-452B-8B21-92E31BAE4594}" srcOrd="0" destOrd="0" presId="urn:microsoft.com/office/officeart/2008/layout/HorizontalMultiLevelHierarchy"/>
    <dgm:cxn modelId="{EABB9194-AE76-4A36-9143-E479E64437A9}" type="presOf" srcId="{A812CA21-955B-41C4-BF75-8C56A998285B}" destId="{4D623CA6-E35A-4CB5-A34B-AAF57D6EAE06}" srcOrd="0" destOrd="0" presId="urn:microsoft.com/office/officeart/2008/layout/HorizontalMultiLevelHierarchy"/>
    <dgm:cxn modelId="{79BB288E-A49D-482A-B46B-633BD8552B8B}" srcId="{C51964E2-3793-49B5-87B3-883564D8C48D}" destId="{1E3AC081-A6E6-49E6-AB5A-A488C44F782F}" srcOrd="2" destOrd="0" parTransId="{CF215234-2F4A-471C-801C-ADDCC7D5BA76}" sibTransId="{BE8DD7D0-7CDB-41A4-9D30-BCE157BCB483}"/>
    <dgm:cxn modelId="{23B476FD-25FE-49E2-B3D1-A1336E9AA05C}" type="presOf" srcId="{8FFA8A61-3406-4696-ADA1-55DB8D0A2FC3}" destId="{35391949-F1BE-402E-87E5-B77E6F4FCB63}" srcOrd="1" destOrd="0" presId="urn:microsoft.com/office/officeart/2008/layout/HorizontalMultiLevelHierarchy"/>
    <dgm:cxn modelId="{2D8E8463-DAE1-40A9-97FF-4D1E46EFA8CA}" type="presOf" srcId="{B7ABCE8C-355B-4B3E-ACE5-B2DEBCEFD8CA}" destId="{82EC49AF-0380-43D1-8D1E-1A26B94995B4}" srcOrd="1" destOrd="0" presId="urn:microsoft.com/office/officeart/2008/layout/HorizontalMultiLevelHierarchy"/>
    <dgm:cxn modelId="{0AB0D828-B198-4C63-910D-1C305C841618}" type="presOf" srcId="{1E3AC081-A6E6-49E6-AB5A-A488C44F782F}" destId="{59A3C610-FC90-439C-BE25-8ADC0E25353F}" srcOrd="0" destOrd="0" presId="urn:microsoft.com/office/officeart/2008/layout/HorizontalMultiLevelHierarchy"/>
    <dgm:cxn modelId="{3CEF5883-EF92-481C-B60D-3D0144AD026F}" srcId="{C51964E2-3793-49B5-87B3-883564D8C48D}" destId="{41C34BA6-C895-4F1C-B500-0E6B935B8556}" srcOrd="0" destOrd="0" parTransId="{8FFA8A61-3406-4696-ADA1-55DB8D0A2FC3}" sibTransId="{D0DE5D5B-26F7-4D15-B184-0CCF63BFC142}"/>
    <dgm:cxn modelId="{3DD6C4A9-DA38-4B5C-B296-44C807B2E139}" type="presOf" srcId="{CF215234-2F4A-471C-801C-ADDCC7D5BA76}" destId="{6EEA8F24-9479-420D-815C-111C6BA00D95}" srcOrd="0" destOrd="0" presId="urn:microsoft.com/office/officeart/2008/layout/HorizontalMultiLevelHierarchy"/>
    <dgm:cxn modelId="{FAC0EB3A-C171-4F88-8129-0E8328144B63}" type="presOf" srcId="{CF215234-2F4A-471C-801C-ADDCC7D5BA76}" destId="{4B2842B8-EC87-45ED-B920-936AEC2CA64C}" srcOrd="1" destOrd="0" presId="urn:microsoft.com/office/officeart/2008/layout/HorizontalMultiLevelHierarchy"/>
    <dgm:cxn modelId="{AF471EA7-468D-4435-BEC0-CAF6B8790DAA}" type="presParOf" srcId="{F91B0CF6-9AD8-452B-8B21-92E31BAE4594}" destId="{C16E3AE5-A8D8-452E-8585-E99E92044781}" srcOrd="0" destOrd="0" presId="urn:microsoft.com/office/officeart/2008/layout/HorizontalMultiLevelHierarchy"/>
    <dgm:cxn modelId="{9F572FA2-2DDC-423B-B262-6709BD9DC04D}" type="presParOf" srcId="{C16E3AE5-A8D8-452E-8585-E99E92044781}" destId="{8F432549-9FCA-406B-92C9-C1725F915EE5}" srcOrd="0" destOrd="0" presId="urn:microsoft.com/office/officeart/2008/layout/HorizontalMultiLevelHierarchy"/>
    <dgm:cxn modelId="{2DACF192-048F-42C1-9FBD-37FF44BB5211}" type="presParOf" srcId="{C16E3AE5-A8D8-452E-8585-E99E92044781}" destId="{BBCE8EEC-6406-44A1-B0C1-DBD2A12B4B14}" srcOrd="1" destOrd="0" presId="urn:microsoft.com/office/officeart/2008/layout/HorizontalMultiLevelHierarchy"/>
    <dgm:cxn modelId="{3909685E-C514-4144-A950-E5FCCFF58471}" type="presParOf" srcId="{BBCE8EEC-6406-44A1-B0C1-DBD2A12B4B14}" destId="{1B72434F-854F-4443-95F8-369A93C08DD0}" srcOrd="0" destOrd="0" presId="urn:microsoft.com/office/officeart/2008/layout/HorizontalMultiLevelHierarchy"/>
    <dgm:cxn modelId="{FB1CC0EA-C4CD-493B-BB1C-3C1079FE143F}" type="presParOf" srcId="{1B72434F-854F-4443-95F8-369A93C08DD0}" destId="{35391949-F1BE-402E-87E5-B77E6F4FCB63}" srcOrd="0" destOrd="0" presId="urn:microsoft.com/office/officeart/2008/layout/HorizontalMultiLevelHierarchy"/>
    <dgm:cxn modelId="{647DF3D9-B0AD-4FD0-B22B-A3CA3C7ACBA0}" type="presParOf" srcId="{BBCE8EEC-6406-44A1-B0C1-DBD2A12B4B14}" destId="{B934CE64-D494-41BB-B1D7-C00DD3C63B09}" srcOrd="1" destOrd="0" presId="urn:microsoft.com/office/officeart/2008/layout/HorizontalMultiLevelHierarchy"/>
    <dgm:cxn modelId="{DADC8BE9-AD6C-44DE-8243-1BE92DB2DEE0}" type="presParOf" srcId="{B934CE64-D494-41BB-B1D7-C00DD3C63B09}" destId="{F0449A6C-9D3D-4BB9-BD81-5CB99BDB570E}" srcOrd="0" destOrd="0" presId="urn:microsoft.com/office/officeart/2008/layout/HorizontalMultiLevelHierarchy"/>
    <dgm:cxn modelId="{D5046402-5BBA-403F-94F5-4376260F5CF4}" type="presParOf" srcId="{B934CE64-D494-41BB-B1D7-C00DD3C63B09}" destId="{4F359880-46E1-42B2-A09D-6C48A80821E3}" srcOrd="1" destOrd="0" presId="urn:microsoft.com/office/officeart/2008/layout/HorizontalMultiLevelHierarchy"/>
    <dgm:cxn modelId="{E87C133A-C31A-40BA-B1D9-2D3A520BD820}" type="presParOf" srcId="{BBCE8EEC-6406-44A1-B0C1-DBD2A12B4B14}" destId="{D50FADD0-6DDA-4187-B5A2-FEF29E1EDBBC}" srcOrd="2" destOrd="0" presId="urn:microsoft.com/office/officeart/2008/layout/HorizontalMultiLevelHierarchy"/>
    <dgm:cxn modelId="{9BE23B15-0590-4A60-84FF-D556FB17DDA2}" type="presParOf" srcId="{D50FADD0-6DDA-4187-B5A2-FEF29E1EDBBC}" destId="{82EC49AF-0380-43D1-8D1E-1A26B94995B4}" srcOrd="0" destOrd="0" presId="urn:microsoft.com/office/officeart/2008/layout/HorizontalMultiLevelHierarchy"/>
    <dgm:cxn modelId="{2A42EC5F-C336-42B5-BE8A-220770FFC9B4}" type="presParOf" srcId="{BBCE8EEC-6406-44A1-B0C1-DBD2A12B4B14}" destId="{0ACCCF81-F601-4042-B2E3-F0F1B677A42C}" srcOrd="3" destOrd="0" presId="urn:microsoft.com/office/officeart/2008/layout/HorizontalMultiLevelHierarchy"/>
    <dgm:cxn modelId="{D5B501A9-26B7-4F25-9FCA-074444FCD038}" type="presParOf" srcId="{0ACCCF81-F601-4042-B2E3-F0F1B677A42C}" destId="{4D623CA6-E35A-4CB5-A34B-AAF57D6EAE06}" srcOrd="0" destOrd="0" presId="urn:microsoft.com/office/officeart/2008/layout/HorizontalMultiLevelHierarchy"/>
    <dgm:cxn modelId="{1633C16A-B723-4F5A-B839-A6B386DE0034}" type="presParOf" srcId="{0ACCCF81-F601-4042-B2E3-F0F1B677A42C}" destId="{B4B603A7-2812-4747-8F5A-8D498984147F}" srcOrd="1" destOrd="0" presId="urn:microsoft.com/office/officeart/2008/layout/HorizontalMultiLevelHierarchy"/>
    <dgm:cxn modelId="{EEDFB230-E372-4FCA-AFC9-935C4E814B89}" type="presParOf" srcId="{BBCE8EEC-6406-44A1-B0C1-DBD2A12B4B14}" destId="{6EEA8F24-9479-420D-815C-111C6BA00D95}" srcOrd="4" destOrd="0" presId="urn:microsoft.com/office/officeart/2008/layout/HorizontalMultiLevelHierarchy"/>
    <dgm:cxn modelId="{50F3762A-D1DD-4FEA-973A-3951440CEE9D}" type="presParOf" srcId="{6EEA8F24-9479-420D-815C-111C6BA00D95}" destId="{4B2842B8-EC87-45ED-B920-936AEC2CA64C}" srcOrd="0" destOrd="0" presId="urn:microsoft.com/office/officeart/2008/layout/HorizontalMultiLevelHierarchy"/>
    <dgm:cxn modelId="{22117844-A8DE-4866-B04C-183991356175}" type="presParOf" srcId="{BBCE8EEC-6406-44A1-B0C1-DBD2A12B4B14}" destId="{616F5598-7E7B-4FD2-B6A1-997C5E5C795A}" srcOrd="5" destOrd="0" presId="urn:microsoft.com/office/officeart/2008/layout/HorizontalMultiLevelHierarchy"/>
    <dgm:cxn modelId="{52664920-EE94-40DA-B8CC-A4793F2977B9}" type="presParOf" srcId="{616F5598-7E7B-4FD2-B6A1-997C5E5C795A}" destId="{59A3C610-FC90-439C-BE25-8ADC0E25353F}" srcOrd="0" destOrd="0" presId="urn:microsoft.com/office/officeart/2008/layout/HorizontalMultiLevelHierarchy"/>
    <dgm:cxn modelId="{C95C908F-CAAF-4688-84BF-0C8DF69A0FC3}" type="presParOf" srcId="{616F5598-7E7B-4FD2-B6A1-997C5E5C795A}" destId="{0820379E-8262-4105-ADC4-AD8E0184826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E63759-C43F-4C3C-B2B2-56EB38431A6D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4FFB307E-7B82-4C70-B9D1-E32DB430AC3A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  <a:effectLst/>
            </a:rPr>
            <a:t>FACTOR A</a:t>
          </a:r>
          <a:endParaRPr lang="es-EC" b="1" dirty="0">
            <a:solidFill>
              <a:schemeClr val="tx1"/>
            </a:solidFill>
            <a:effectLst/>
          </a:endParaRPr>
        </a:p>
      </dgm:t>
    </dgm:pt>
    <dgm:pt modelId="{9FA84F15-F8B2-4E78-B536-51CF5A7D7AE0}" type="parTrans" cxnId="{31364F51-B04A-453B-AB7D-AB23FF670F0F}">
      <dgm:prSet/>
      <dgm:spPr/>
      <dgm:t>
        <a:bodyPr/>
        <a:lstStyle/>
        <a:p>
          <a:endParaRPr lang="es-EC"/>
        </a:p>
      </dgm:t>
    </dgm:pt>
    <dgm:pt modelId="{6E6BFC0D-5D0E-4E3D-A582-563487B310D3}" type="sibTrans" cxnId="{31364F51-B04A-453B-AB7D-AB23FF670F0F}">
      <dgm:prSet/>
      <dgm:spPr/>
      <dgm:t>
        <a:bodyPr/>
        <a:lstStyle/>
        <a:p>
          <a:endParaRPr lang="es-EC"/>
        </a:p>
      </dgm:t>
    </dgm:pt>
    <dgm:pt modelId="{97F91D6C-F0EE-42F0-A5A7-417F62570FBB}">
      <dgm:prSet phldrT="[Texto]"/>
      <dgm:spPr/>
      <dgm:t>
        <a:bodyPr/>
        <a:lstStyle/>
        <a:p>
          <a:pPr algn="just"/>
          <a:r>
            <a:rPr lang="es-EC" dirty="0" smtClean="0"/>
            <a:t>Ha= La aplicación de al menos un bioestimulante en el cultivo de cacao influirá en la reducción de pérdidas de frutos por estrés térmico. </a:t>
          </a:r>
          <a:endParaRPr lang="es-EC" dirty="0"/>
        </a:p>
      </dgm:t>
    </dgm:pt>
    <dgm:pt modelId="{B0E99FC4-B188-484E-8039-3149316A59CF}" type="parTrans" cxnId="{03744539-938A-46BF-AC0C-B8D4C3776F3A}">
      <dgm:prSet/>
      <dgm:spPr/>
      <dgm:t>
        <a:bodyPr/>
        <a:lstStyle/>
        <a:p>
          <a:endParaRPr lang="es-EC"/>
        </a:p>
      </dgm:t>
    </dgm:pt>
    <dgm:pt modelId="{6466DD82-37CE-4327-9707-10D5E8987F8F}" type="sibTrans" cxnId="{03744539-938A-46BF-AC0C-B8D4C3776F3A}">
      <dgm:prSet/>
      <dgm:spPr/>
      <dgm:t>
        <a:bodyPr/>
        <a:lstStyle/>
        <a:p>
          <a:endParaRPr lang="es-EC"/>
        </a:p>
      </dgm:t>
    </dgm:pt>
    <dgm:pt modelId="{1DB0140B-1212-42C4-ACA2-CD9488815685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FACTOR B</a:t>
          </a:r>
          <a:endParaRPr lang="es-EC" b="1" dirty="0">
            <a:solidFill>
              <a:schemeClr val="tx1"/>
            </a:solidFill>
          </a:endParaRPr>
        </a:p>
      </dgm:t>
    </dgm:pt>
    <dgm:pt modelId="{482A4B8C-42A0-425C-AD4D-902ED7AFA643}" type="parTrans" cxnId="{B4822220-1076-4D92-8A60-338C9F54E70B}">
      <dgm:prSet/>
      <dgm:spPr/>
      <dgm:t>
        <a:bodyPr/>
        <a:lstStyle/>
        <a:p>
          <a:endParaRPr lang="es-EC"/>
        </a:p>
      </dgm:t>
    </dgm:pt>
    <dgm:pt modelId="{1A88FC62-76AF-4F22-AAC1-FF9B53FCFD85}" type="sibTrans" cxnId="{B4822220-1076-4D92-8A60-338C9F54E70B}">
      <dgm:prSet/>
      <dgm:spPr/>
      <dgm:t>
        <a:bodyPr/>
        <a:lstStyle/>
        <a:p>
          <a:endParaRPr lang="es-EC"/>
        </a:p>
      </dgm:t>
    </dgm:pt>
    <dgm:pt modelId="{77EE1528-B82B-4999-9CEC-DFEDA6E3C647}">
      <dgm:prSet phldrT="[Texto]"/>
      <dgm:spPr/>
      <dgm:t>
        <a:bodyPr/>
        <a:lstStyle/>
        <a:p>
          <a:pPr algn="l"/>
          <a:endParaRPr lang="es-EC" dirty="0"/>
        </a:p>
      </dgm:t>
    </dgm:pt>
    <dgm:pt modelId="{F83187EC-1BAF-4F82-827D-BB08BC675755}" type="parTrans" cxnId="{4663527E-DB99-4F81-A138-AE0329CD9AC5}">
      <dgm:prSet/>
      <dgm:spPr/>
      <dgm:t>
        <a:bodyPr/>
        <a:lstStyle/>
        <a:p>
          <a:endParaRPr lang="es-EC"/>
        </a:p>
      </dgm:t>
    </dgm:pt>
    <dgm:pt modelId="{380C3CA5-C12F-4FBA-9568-82A6F9E1A447}" type="sibTrans" cxnId="{4663527E-DB99-4F81-A138-AE0329CD9AC5}">
      <dgm:prSet/>
      <dgm:spPr/>
      <dgm:t>
        <a:bodyPr/>
        <a:lstStyle/>
        <a:p>
          <a:endParaRPr lang="es-EC"/>
        </a:p>
      </dgm:t>
    </dgm:pt>
    <dgm:pt modelId="{CECB7877-C8EC-478F-8BD7-B7CC92A19887}">
      <dgm:prSet/>
      <dgm:spPr/>
      <dgm:t>
        <a:bodyPr/>
        <a:lstStyle/>
        <a:p>
          <a:pPr algn="just"/>
          <a:r>
            <a:rPr lang="es-EC" dirty="0" smtClean="0"/>
            <a:t>Ho= La aplicación de </a:t>
          </a:r>
          <a:r>
            <a:rPr lang="es-EC" dirty="0" err="1" smtClean="0"/>
            <a:t>bioestimulantes</a:t>
          </a:r>
          <a:r>
            <a:rPr lang="es-EC" dirty="0" smtClean="0"/>
            <a:t> en el cultivo de cacao no influirá en la reducción de pérdidas de frutos por estrés térmico.</a:t>
          </a:r>
          <a:endParaRPr lang="es-EC" dirty="0"/>
        </a:p>
      </dgm:t>
    </dgm:pt>
    <dgm:pt modelId="{EE5F10AD-EBE9-4C2A-BB4E-D5DD7C00F3F7}" type="parTrans" cxnId="{9FDDA077-235F-4EC7-A8AE-CF11D692F7E6}">
      <dgm:prSet/>
      <dgm:spPr/>
      <dgm:t>
        <a:bodyPr/>
        <a:lstStyle/>
        <a:p>
          <a:endParaRPr lang="es-EC"/>
        </a:p>
      </dgm:t>
    </dgm:pt>
    <dgm:pt modelId="{15356774-C9FA-494A-9433-4B1EE845F2C7}" type="sibTrans" cxnId="{9FDDA077-235F-4EC7-A8AE-CF11D692F7E6}">
      <dgm:prSet/>
      <dgm:spPr/>
      <dgm:t>
        <a:bodyPr/>
        <a:lstStyle/>
        <a:p>
          <a:endParaRPr lang="es-EC"/>
        </a:p>
      </dgm:t>
    </dgm:pt>
    <dgm:pt modelId="{95F6D575-95F3-4D30-A3A3-4136B954874A}">
      <dgm:prSet/>
      <dgm:spPr/>
      <dgm:t>
        <a:bodyPr/>
        <a:lstStyle/>
        <a:p>
          <a:pPr algn="just"/>
          <a:r>
            <a:rPr lang="es-EC" dirty="0" smtClean="0"/>
            <a:t>Ha= La aplicación de al menos un bioestimulante influirá en la reducción de pérdidas de frutos por estrés oxidativo en el cultivo de cacao.</a:t>
          </a:r>
          <a:endParaRPr lang="es-EC" dirty="0"/>
        </a:p>
      </dgm:t>
    </dgm:pt>
    <dgm:pt modelId="{24FC35D8-B2D8-43EF-95DE-086D83460D1E}" type="parTrans" cxnId="{28AF36FD-2C26-4D38-81BA-7383F089533B}">
      <dgm:prSet/>
      <dgm:spPr/>
      <dgm:t>
        <a:bodyPr/>
        <a:lstStyle/>
        <a:p>
          <a:endParaRPr lang="es-EC"/>
        </a:p>
      </dgm:t>
    </dgm:pt>
    <dgm:pt modelId="{74F5DB0C-8BD3-42C4-B023-46C333509684}" type="sibTrans" cxnId="{28AF36FD-2C26-4D38-81BA-7383F089533B}">
      <dgm:prSet/>
      <dgm:spPr/>
      <dgm:t>
        <a:bodyPr/>
        <a:lstStyle/>
        <a:p>
          <a:endParaRPr lang="es-EC"/>
        </a:p>
      </dgm:t>
    </dgm:pt>
    <dgm:pt modelId="{844D1B98-7204-41E3-8218-ABAF2A771E7D}">
      <dgm:prSet/>
      <dgm:spPr/>
      <dgm:t>
        <a:bodyPr/>
        <a:lstStyle/>
        <a:p>
          <a:pPr algn="just"/>
          <a:r>
            <a:rPr lang="es-EC" dirty="0" smtClean="0"/>
            <a:t>Ho= La aplicación de </a:t>
          </a:r>
          <a:r>
            <a:rPr lang="es-EC" dirty="0" err="1" smtClean="0"/>
            <a:t>bioestimulantes</a:t>
          </a:r>
          <a:r>
            <a:rPr lang="es-EC" dirty="0" smtClean="0"/>
            <a:t> no influirá en la reducción de pérdidas de frutos por estrés oxidativo en el cultivo de cacao. </a:t>
          </a:r>
          <a:endParaRPr lang="es-EC" dirty="0"/>
        </a:p>
      </dgm:t>
    </dgm:pt>
    <dgm:pt modelId="{9096C7C8-5539-4DE5-AA56-771E2CD9D835}" type="parTrans" cxnId="{5C043B85-C0E4-4A55-BAE8-FE811F444716}">
      <dgm:prSet/>
      <dgm:spPr/>
      <dgm:t>
        <a:bodyPr/>
        <a:lstStyle/>
        <a:p>
          <a:endParaRPr lang="es-EC"/>
        </a:p>
      </dgm:t>
    </dgm:pt>
    <dgm:pt modelId="{5B060AA0-60DD-4083-A32C-71B39C7EA3F5}" type="sibTrans" cxnId="{5C043B85-C0E4-4A55-BAE8-FE811F444716}">
      <dgm:prSet/>
      <dgm:spPr/>
      <dgm:t>
        <a:bodyPr/>
        <a:lstStyle/>
        <a:p>
          <a:endParaRPr lang="es-EC"/>
        </a:p>
      </dgm:t>
    </dgm:pt>
    <dgm:pt modelId="{9970BDDB-3760-48BD-A268-8DA89428B8C8}" type="pres">
      <dgm:prSet presAssocID="{DDE63759-C43F-4C3C-B2B2-56EB38431A6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A8862A3-1A8F-4B1E-8148-E38C3BA02B0B}" type="pres">
      <dgm:prSet presAssocID="{4FFB307E-7B82-4C70-B9D1-E32DB430AC3A}" presName="composite" presStyleCnt="0"/>
      <dgm:spPr/>
    </dgm:pt>
    <dgm:pt modelId="{BC759682-06B0-4B1F-B9A5-F6C0B116EDEF}" type="pres">
      <dgm:prSet presAssocID="{4FFB307E-7B82-4C70-B9D1-E32DB430AC3A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C90A2B-74E2-40FF-A925-1B12145AF37F}" type="pres">
      <dgm:prSet presAssocID="{4FFB307E-7B82-4C70-B9D1-E32DB430AC3A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1740DF-529C-4BA4-A8C2-E61CED5CF7AB}" type="pres">
      <dgm:prSet presAssocID="{6E6BFC0D-5D0E-4E3D-A582-563487B310D3}" presName="sp" presStyleCnt="0"/>
      <dgm:spPr/>
    </dgm:pt>
    <dgm:pt modelId="{84F4CA33-B7B8-4FCE-85A5-049DEE049508}" type="pres">
      <dgm:prSet presAssocID="{1DB0140B-1212-42C4-ACA2-CD9488815685}" presName="composite" presStyleCnt="0"/>
      <dgm:spPr/>
    </dgm:pt>
    <dgm:pt modelId="{E4B516DC-F3F2-4240-9F5A-10216DA7D7D3}" type="pres">
      <dgm:prSet presAssocID="{1DB0140B-1212-42C4-ACA2-CD9488815685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F59F69-5F4E-4D62-8A00-07C1DC682B7B}" type="pres">
      <dgm:prSet presAssocID="{1DB0140B-1212-42C4-ACA2-CD9488815685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96C9DCF-58F2-4288-B4DF-BEB127262CE4}" type="presOf" srcId="{4FFB307E-7B82-4C70-B9D1-E32DB430AC3A}" destId="{BC759682-06B0-4B1F-B9A5-F6C0B116EDEF}" srcOrd="0" destOrd="0" presId="urn:microsoft.com/office/officeart/2005/8/layout/chevron2"/>
    <dgm:cxn modelId="{E6EECB32-DDBC-4B6C-82D4-BB6E0E14677B}" type="presOf" srcId="{DDE63759-C43F-4C3C-B2B2-56EB38431A6D}" destId="{9970BDDB-3760-48BD-A268-8DA89428B8C8}" srcOrd="0" destOrd="0" presId="urn:microsoft.com/office/officeart/2005/8/layout/chevron2"/>
    <dgm:cxn modelId="{31364F51-B04A-453B-AB7D-AB23FF670F0F}" srcId="{DDE63759-C43F-4C3C-B2B2-56EB38431A6D}" destId="{4FFB307E-7B82-4C70-B9D1-E32DB430AC3A}" srcOrd="0" destOrd="0" parTransId="{9FA84F15-F8B2-4E78-B536-51CF5A7D7AE0}" sibTransId="{6E6BFC0D-5D0E-4E3D-A582-563487B310D3}"/>
    <dgm:cxn modelId="{28AF36FD-2C26-4D38-81BA-7383F089533B}" srcId="{1DB0140B-1212-42C4-ACA2-CD9488815685}" destId="{95F6D575-95F3-4D30-A3A3-4136B954874A}" srcOrd="1" destOrd="0" parTransId="{24FC35D8-B2D8-43EF-95DE-086D83460D1E}" sibTransId="{74F5DB0C-8BD3-42C4-B023-46C333509684}"/>
    <dgm:cxn modelId="{FACF989C-C5E0-49F7-823C-608C2886C3C8}" type="presOf" srcId="{95F6D575-95F3-4D30-A3A3-4136B954874A}" destId="{EEF59F69-5F4E-4D62-8A00-07C1DC682B7B}" srcOrd="0" destOrd="1" presId="urn:microsoft.com/office/officeart/2005/8/layout/chevron2"/>
    <dgm:cxn modelId="{4663527E-DB99-4F81-A138-AE0329CD9AC5}" srcId="{1DB0140B-1212-42C4-ACA2-CD9488815685}" destId="{77EE1528-B82B-4999-9CEC-DFEDA6E3C647}" srcOrd="0" destOrd="0" parTransId="{F83187EC-1BAF-4F82-827D-BB08BC675755}" sibTransId="{380C3CA5-C12F-4FBA-9568-82A6F9E1A447}"/>
    <dgm:cxn modelId="{9FDDA077-235F-4EC7-A8AE-CF11D692F7E6}" srcId="{4FFB307E-7B82-4C70-B9D1-E32DB430AC3A}" destId="{CECB7877-C8EC-478F-8BD7-B7CC92A19887}" srcOrd="1" destOrd="0" parTransId="{EE5F10AD-EBE9-4C2A-BB4E-D5DD7C00F3F7}" sibTransId="{15356774-C9FA-494A-9433-4B1EE845F2C7}"/>
    <dgm:cxn modelId="{03744539-938A-46BF-AC0C-B8D4C3776F3A}" srcId="{4FFB307E-7B82-4C70-B9D1-E32DB430AC3A}" destId="{97F91D6C-F0EE-42F0-A5A7-417F62570FBB}" srcOrd="0" destOrd="0" parTransId="{B0E99FC4-B188-484E-8039-3149316A59CF}" sibTransId="{6466DD82-37CE-4327-9707-10D5E8987F8F}"/>
    <dgm:cxn modelId="{5C043B85-C0E4-4A55-BAE8-FE811F444716}" srcId="{1DB0140B-1212-42C4-ACA2-CD9488815685}" destId="{844D1B98-7204-41E3-8218-ABAF2A771E7D}" srcOrd="2" destOrd="0" parTransId="{9096C7C8-5539-4DE5-AA56-771E2CD9D835}" sibTransId="{5B060AA0-60DD-4083-A32C-71B39C7EA3F5}"/>
    <dgm:cxn modelId="{7B87C5DE-67A2-401A-9C34-26B9C34C8B92}" type="presOf" srcId="{CECB7877-C8EC-478F-8BD7-B7CC92A19887}" destId="{81C90A2B-74E2-40FF-A925-1B12145AF37F}" srcOrd="0" destOrd="1" presId="urn:microsoft.com/office/officeart/2005/8/layout/chevron2"/>
    <dgm:cxn modelId="{B4822220-1076-4D92-8A60-338C9F54E70B}" srcId="{DDE63759-C43F-4C3C-B2B2-56EB38431A6D}" destId="{1DB0140B-1212-42C4-ACA2-CD9488815685}" srcOrd="1" destOrd="0" parTransId="{482A4B8C-42A0-425C-AD4D-902ED7AFA643}" sibTransId="{1A88FC62-76AF-4F22-AAC1-FF9B53FCFD85}"/>
    <dgm:cxn modelId="{A634A2BE-CB57-48A9-B3B1-5EA9E9C956EE}" type="presOf" srcId="{1DB0140B-1212-42C4-ACA2-CD9488815685}" destId="{E4B516DC-F3F2-4240-9F5A-10216DA7D7D3}" srcOrd="0" destOrd="0" presId="urn:microsoft.com/office/officeart/2005/8/layout/chevron2"/>
    <dgm:cxn modelId="{67A3F9C0-2CA2-4B28-8C97-C6C0BA40E09E}" type="presOf" srcId="{97F91D6C-F0EE-42F0-A5A7-417F62570FBB}" destId="{81C90A2B-74E2-40FF-A925-1B12145AF37F}" srcOrd="0" destOrd="0" presId="urn:microsoft.com/office/officeart/2005/8/layout/chevron2"/>
    <dgm:cxn modelId="{84D45219-A6A2-4F18-A90A-CB081113E83E}" type="presOf" srcId="{844D1B98-7204-41E3-8218-ABAF2A771E7D}" destId="{EEF59F69-5F4E-4D62-8A00-07C1DC682B7B}" srcOrd="0" destOrd="2" presId="urn:microsoft.com/office/officeart/2005/8/layout/chevron2"/>
    <dgm:cxn modelId="{F3A42571-2262-47F4-AD68-83CE24711E82}" type="presOf" srcId="{77EE1528-B82B-4999-9CEC-DFEDA6E3C647}" destId="{EEF59F69-5F4E-4D62-8A00-07C1DC682B7B}" srcOrd="0" destOrd="0" presId="urn:microsoft.com/office/officeart/2005/8/layout/chevron2"/>
    <dgm:cxn modelId="{F4AC4D8B-436E-4B23-ACF4-F4F52D8A9965}" type="presParOf" srcId="{9970BDDB-3760-48BD-A268-8DA89428B8C8}" destId="{5A8862A3-1A8F-4B1E-8148-E38C3BA02B0B}" srcOrd="0" destOrd="0" presId="urn:microsoft.com/office/officeart/2005/8/layout/chevron2"/>
    <dgm:cxn modelId="{748A34EE-4683-4388-87F0-B5D92B7B2AD8}" type="presParOf" srcId="{5A8862A3-1A8F-4B1E-8148-E38C3BA02B0B}" destId="{BC759682-06B0-4B1F-B9A5-F6C0B116EDEF}" srcOrd="0" destOrd="0" presId="urn:microsoft.com/office/officeart/2005/8/layout/chevron2"/>
    <dgm:cxn modelId="{F5FABCF8-87D4-4183-8142-C247843017D0}" type="presParOf" srcId="{5A8862A3-1A8F-4B1E-8148-E38C3BA02B0B}" destId="{81C90A2B-74E2-40FF-A925-1B12145AF37F}" srcOrd="1" destOrd="0" presId="urn:microsoft.com/office/officeart/2005/8/layout/chevron2"/>
    <dgm:cxn modelId="{71377E6D-C97E-4405-99A3-39D77F80F716}" type="presParOf" srcId="{9970BDDB-3760-48BD-A268-8DA89428B8C8}" destId="{121740DF-529C-4BA4-A8C2-E61CED5CF7AB}" srcOrd="1" destOrd="0" presId="urn:microsoft.com/office/officeart/2005/8/layout/chevron2"/>
    <dgm:cxn modelId="{E2D16832-4259-4788-BE25-4FFAC1CFA677}" type="presParOf" srcId="{9970BDDB-3760-48BD-A268-8DA89428B8C8}" destId="{84F4CA33-B7B8-4FCE-85A5-049DEE049508}" srcOrd="2" destOrd="0" presId="urn:microsoft.com/office/officeart/2005/8/layout/chevron2"/>
    <dgm:cxn modelId="{49222FDC-98E5-425D-8600-898AAEDD368E}" type="presParOf" srcId="{84F4CA33-B7B8-4FCE-85A5-049DEE049508}" destId="{E4B516DC-F3F2-4240-9F5A-10216DA7D7D3}" srcOrd="0" destOrd="0" presId="urn:microsoft.com/office/officeart/2005/8/layout/chevron2"/>
    <dgm:cxn modelId="{716C0954-5068-451A-BC18-D898EEF47979}" type="presParOf" srcId="{84F4CA33-B7B8-4FCE-85A5-049DEE049508}" destId="{EEF59F69-5F4E-4D62-8A00-07C1DC682B7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13A5A8-9C52-4B40-A51F-8876FDB73D15}" type="doc">
      <dgm:prSet loTypeId="urn:microsoft.com/office/officeart/2009/layout/CircleArrowProcess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DE59BF7-E7A6-4F31-BA80-D4C6891A48FC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Diseño Experimental:</a:t>
          </a:r>
        </a:p>
        <a:p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Esquema trifactorial (</a:t>
          </a:r>
          <a:r>
            <a:rPr lang="es-ES" sz="1000" dirty="0" smtClean="0">
              <a:latin typeface="Arial" panose="020B0604020202020204" pitchFamily="34" charset="0"/>
              <a:cs typeface="Arial" panose="020B0604020202020204" pitchFamily="34" charset="0"/>
            </a:rPr>
            <a:t>AxB+1) </a:t>
          </a:r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en un D.B.C.A</a:t>
          </a:r>
          <a:r>
            <a:rPr lang="es-ES" sz="10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r>
            <a:rPr lang="es-EC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(4*3+1), </a:t>
          </a:r>
          <a:endParaRPr lang="es-ES" sz="1000" dirty="0"/>
        </a:p>
      </dgm:t>
    </dgm:pt>
    <dgm:pt modelId="{2FA2FCEF-E692-40C6-B8B4-702D6B86E75F}" type="parTrans" cxnId="{331EE941-D01E-47F8-BEC1-F3F296C235F1}">
      <dgm:prSet/>
      <dgm:spPr/>
      <dgm:t>
        <a:bodyPr/>
        <a:lstStyle/>
        <a:p>
          <a:endParaRPr lang="es-ES" sz="2800"/>
        </a:p>
      </dgm:t>
    </dgm:pt>
    <dgm:pt modelId="{344874E0-A386-4A4E-8702-C0FFE4DD8ABB}" type="sibTrans" cxnId="{331EE941-D01E-47F8-BEC1-F3F296C235F1}">
      <dgm:prSet/>
      <dgm:spPr/>
      <dgm:t>
        <a:bodyPr/>
        <a:lstStyle/>
        <a:p>
          <a:endParaRPr lang="es-ES" sz="2800"/>
        </a:p>
      </dgm:t>
    </dgm:pt>
    <dgm:pt modelId="{E74B80B6-08A4-4128-84CE-73DA20F01046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Repeticiones:</a:t>
          </a:r>
        </a:p>
        <a:p>
          <a:r>
            <a:rPr lang="es-EC" sz="1000" dirty="0" smtClean="0">
              <a:latin typeface="Arial" panose="020B0604020202020204" pitchFamily="34" charset="0"/>
              <a:cs typeface="Arial" panose="020B0604020202020204" pitchFamily="34" charset="0"/>
            </a:rPr>
            <a:t>Cuatro </a:t>
          </a:r>
          <a:r>
            <a:rPr lang="es-EC" sz="1000" dirty="0">
              <a:latin typeface="Arial" panose="020B0604020202020204" pitchFamily="34" charset="0"/>
              <a:cs typeface="Arial" panose="020B0604020202020204" pitchFamily="34" charset="0"/>
            </a:rPr>
            <a:t>repeticiones </a:t>
          </a:r>
          <a:r>
            <a:rPr lang="es-EC" sz="1000" dirty="0" smtClean="0">
              <a:latin typeface="Arial" panose="020B0604020202020204" pitchFamily="34" charset="0"/>
              <a:cs typeface="Arial" panose="020B0604020202020204" pitchFamily="34" charset="0"/>
            </a:rPr>
            <a:t>de  </a:t>
          </a:r>
          <a:r>
            <a:rPr lang="es-EC" sz="1000" dirty="0">
              <a:latin typeface="Arial" panose="020B0604020202020204" pitchFamily="34" charset="0"/>
              <a:cs typeface="Arial" panose="020B0604020202020204" pitchFamily="34" charset="0"/>
            </a:rPr>
            <a:t>cada tratamiento (</a:t>
          </a:r>
          <a:r>
            <a:rPr lang="es-EC" sz="1000" dirty="0" smtClean="0">
              <a:latin typeface="Arial" panose="020B0604020202020204" pitchFamily="34" charset="0"/>
              <a:cs typeface="Arial" panose="020B0604020202020204" pitchFamily="34" charset="0"/>
            </a:rPr>
            <a:t>13 </a:t>
          </a:r>
          <a:r>
            <a:rPr lang="es-EC" sz="1000" dirty="0">
              <a:latin typeface="Arial" panose="020B0604020202020204" pitchFamily="34" charset="0"/>
              <a:cs typeface="Arial" panose="020B0604020202020204" pitchFamily="34" charset="0"/>
            </a:rPr>
            <a:t>tratamientos).</a:t>
          </a:r>
          <a:endParaRPr lang="es-ES" sz="1000" dirty="0"/>
        </a:p>
      </dgm:t>
    </dgm:pt>
    <dgm:pt modelId="{918D44D8-7BC5-4A5A-B4C5-987798502072}" type="parTrans" cxnId="{2972E39E-5A2C-48DF-8037-954E812C7FFD}">
      <dgm:prSet/>
      <dgm:spPr/>
      <dgm:t>
        <a:bodyPr/>
        <a:lstStyle/>
        <a:p>
          <a:endParaRPr lang="es-ES" sz="2800"/>
        </a:p>
      </dgm:t>
    </dgm:pt>
    <dgm:pt modelId="{AC4D6AA9-978E-4E46-B0A3-7FA955008570}" type="sibTrans" cxnId="{2972E39E-5A2C-48DF-8037-954E812C7FFD}">
      <dgm:prSet/>
      <dgm:spPr/>
      <dgm:t>
        <a:bodyPr/>
        <a:lstStyle/>
        <a:p>
          <a:endParaRPr lang="es-ES" sz="2800"/>
        </a:p>
      </dgm:t>
    </dgm:pt>
    <dgm:pt modelId="{F6A9577A-C35E-461D-A314-591DEFF272C4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Unidades experimentales:</a:t>
          </a:r>
        </a:p>
        <a:p>
          <a:r>
            <a:rPr lang="es-ES" sz="1000" dirty="0" smtClean="0">
              <a:latin typeface="Arial" panose="020B0604020202020204" pitchFamily="34" charset="0"/>
              <a:cs typeface="Arial" panose="020B0604020202020204" pitchFamily="34" charset="0"/>
            </a:rPr>
            <a:t>52 </a:t>
          </a:r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UE</a:t>
          </a:r>
          <a:endParaRPr lang="es-ES" sz="1000" dirty="0"/>
        </a:p>
      </dgm:t>
    </dgm:pt>
    <dgm:pt modelId="{CE8045FE-2FCC-497A-A1AB-592DF91485D1}" type="parTrans" cxnId="{B05B1B5A-A4E5-40A3-9720-F821FA1F5961}">
      <dgm:prSet/>
      <dgm:spPr/>
      <dgm:t>
        <a:bodyPr/>
        <a:lstStyle/>
        <a:p>
          <a:endParaRPr lang="es-ES" sz="2800"/>
        </a:p>
      </dgm:t>
    </dgm:pt>
    <dgm:pt modelId="{1C003499-E2E6-444A-AF77-FE953597F4EF}" type="sibTrans" cxnId="{B05B1B5A-A4E5-40A3-9720-F821FA1F5961}">
      <dgm:prSet/>
      <dgm:spPr/>
      <dgm:t>
        <a:bodyPr/>
        <a:lstStyle/>
        <a:p>
          <a:endParaRPr lang="es-ES" sz="2800"/>
        </a:p>
      </dgm:t>
    </dgm:pt>
    <dgm:pt modelId="{5F508C9A-81EB-42F6-8821-20FABD566692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Análisis Funcional:</a:t>
          </a:r>
        </a:p>
        <a:p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Prueba de significancia de Tukey al 5 %.</a:t>
          </a:r>
          <a:endParaRPr lang="es-ES" sz="1000" dirty="0"/>
        </a:p>
      </dgm:t>
    </dgm:pt>
    <dgm:pt modelId="{39FA63A7-F077-4CD5-B9F7-B1239BB5AEEB}" type="parTrans" cxnId="{9D34C12B-432B-43A5-9F26-FB4139E9A7E1}">
      <dgm:prSet/>
      <dgm:spPr/>
      <dgm:t>
        <a:bodyPr/>
        <a:lstStyle/>
        <a:p>
          <a:endParaRPr lang="es-ES" sz="2800"/>
        </a:p>
      </dgm:t>
    </dgm:pt>
    <dgm:pt modelId="{4E3C9B7A-BF07-43F8-A244-941B5F1B0BC7}" type="sibTrans" cxnId="{9D34C12B-432B-43A5-9F26-FB4139E9A7E1}">
      <dgm:prSet/>
      <dgm:spPr/>
      <dgm:t>
        <a:bodyPr/>
        <a:lstStyle/>
        <a:p>
          <a:endParaRPr lang="es-ES" sz="2800"/>
        </a:p>
      </dgm:t>
    </dgm:pt>
    <dgm:pt modelId="{C4EB414E-47AB-4B14-B3B5-4F75302B5094}" type="pres">
      <dgm:prSet presAssocID="{4813A5A8-9C52-4B40-A51F-8876FDB73D1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FDB9516-C951-41F9-BF20-54E07ECCDFEF}" type="pres">
      <dgm:prSet presAssocID="{EDE59BF7-E7A6-4F31-BA80-D4C6891A48FC}" presName="Accent1" presStyleCnt="0"/>
      <dgm:spPr/>
    </dgm:pt>
    <dgm:pt modelId="{4E765EDA-EBF3-430F-B17C-FC62CE33180C}" type="pres">
      <dgm:prSet presAssocID="{EDE59BF7-E7A6-4F31-BA80-D4C6891A48FC}" presName="Accent" presStyleLbl="node1" presStyleIdx="0" presStyleCnt="4"/>
      <dgm:spPr/>
    </dgm:pt>
    <dgm:pt modelId="{9CEB8D64-6EE7-47DE-BF87-DA9E9C87171C}" type="pres">
      <dgm:prSet presAssocID="{EDE59BF7-E7A6-4F31-BA80-D4C6891A48FC}" presName="Parent1" presStyleLbl="revTx" presStyleIdx="0" presStyleCnt="4" custScaleX="114372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F191F26F-055A-461C-8656-69F4CE94ACD2}" type="pres">
      <dgm:prSet presAssocID="{E74B80B6-08A4-4128-84CE-73DA20F01046}" presName="Accent2" presStyleCnt="0"/>
      <dgm:spPr/>
    </dgm:pt>
    <dgm:pt modelId="{0B4E21ED-8999-4479-A6D9-9434344B2C80}" type="pres">
      <dgm:prSet presAssocID="{E74B80B6-08A4-4128-84CE-73DA20F01046}" presName="Accent" presStyleLbl="node1" presStyleIdx="1" presStyleCnt="4"/>
      <dgm:spPr/>
    </dgm:pt>
    <dgm:pt modelId="{CCE04C92-FAD6-4A91-8468-39A02C609C24}" type="pres">
      <dgm:prSet presAssocID="{E74B80B6-08A4-4128-84CE-73DA20F01046}" presName="Parent2" presStyleLbl="revTx" presStyleIdx="1" presStyleCnt="4" custScaleX="1217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D98865-C4D7-4A99-A0FD-16128F9CFF5D}" type="pres">
      <dgm:prSet presAssocID="{F6A9577A-C35E-461D-A314-591DEFF272C4}" presName="Accent3" presStyleCnt="0"/>
      <dgm:spPr/>
    </dgm:pt>
    <dgm:pt modelId="{6DAC6A1D-02E1-4F88-88A5-C6EF65FD4BE4}" type="pres">
      <dgm:prSet presAssocID="{F6A9577A-C35E-461D-A314-591DEFF272C4}" presName="Accent" presStyleLbl="node1" presStyleIdx="2" presStyleCnt="4"/>
      <dgm:spPr/>
    </dgm:pt>
    <dgm:pt modelId="{028CCCB7-FD50-457E-9BB7-D8CD6782A4D3}" type="pres">
      <dgm:prSet presAssocID="{F6A9577A-C35E-461D-A314-591DEFF272C4}" presName="Parent3" presStyleLbl="revTx" presStyleIdx="2" presStyleCnt="4" custScaleX="114372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A4FAFE1F-F4C5-48F4-AF87-5ED39B21A6C7}" type="pres">
      <dgm:prSet presAssocID="{5F508C9A-81EB-42F6-8821-20FABD566692}" presName="Accent4" presStyleCnt="0"/>
      <dgm:spPr/>
    </dgm:pt>
    <dgm:pt modelId="{F2BA9B49-D45B-4F5F-83B9-001F6A93B519}" type="pres">
      <dgm:prSet presAssocID="{5F508C9A-81EB-42F6-8821-20FABD566692}" presName="Accent" presStyleLbl="node1" presStyleIdx="3" presStyleCnt="4"/>
      <dgm:spPr/>
    </dgm:pt>
    <dgm:pt modelId="{49C9CDFD-13A2-4770-B285-FA37CA2C925E}" type="pres">
      <dgm:prSet presAssocID="{5F508C9A-81EB-42F6-8821-20FABD566692}" presName="Parent4" presStyleLbl="revTx" presStyleIdx="3" presStyleCnt="4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</dgm:ptLst>
  <dgm:cxnLst>
    <dgm:cxn modelId="{8E8980A0-3013-49A3-B23B-268556859278}" type="presOf" srcId="{EDE59BF7-E7A6-4F31-BA80-D4C6891A48FC}" destId="{9CEB8D64-6EE7-47DE-BF87-DA9E9C87171C}" srcOrd="0" destOrd="0" presId="urn:microsoft.com/office/officeart/2009/layout/CircleArrowProcess"/>
    <dgm:cxn modelId="{2972E39E-5A2C-48DF-8037-954E812C7FFD}" srcId="{4813A5A8-9C52-4B40-A51F-8876FDB73D15}" destId="{E74B80B6-08A4-4128-84CE-73DA20F01046}" srcOrd="1" destOrd="0" parTransId="{918D44D8-7BC5-4A5A-B4C5-987798502072}" sibTransId="{AC4D6AA9-978E-4E46-B0A3-7FA955008570}"/>
    <dgm:cxn modelId="{D1A2EF0E-2F89-4F46-B66C-091AEB5E81AA}" type="presOf" srcId="{F6A9577A-C35E-461D-A314-591DEFF272C4}" destId="{028CCCB7-FD50-457E-9BB7-D8CD6782A4D3}" srcOrd="0" destOrd="0" presId="urn:microsoft.com/office/officeart/2009/layout/CircleArrowProcess"/>
    <dgm:cxn modelId="{BB5F0A7F-F3BC-4E05-AB43-3F9AE5741CAA}" type="presOf" srcId="{E74B80B6-08A4-4128-84CE-73DA20F01046}" destId="{CCE04C92-FAD6-4A91-8468-39A02C609C24}" srcOrd="0" destOrd="0" presId="urn:microsoft.com/office/officeart/2009/layout/CircleArrowProcess"/>
    <dgm:cxn modelId="{B05B1B5A-A4E5-40A3-9720-F821FA1F5961}" srcId="{4813A5A8-9C52-4B40-A51F-8876FDB73D15}" destId="{F6A9577A-C35E-461D-A314-591DEFF272C4}" srcOrd="2" destOrd="0" parTransId="{CE8045FE-2FCC-497A-A1AB-592DF91485D1}" sibTransId="{1C003499-E2E6-444A-AF77-FE953597F4EF}"/>
    <dgm:cxn modelId="{9D34C12B-432B-43A5-9F26-FB4139E9A7E1}" srcId="{4813A5A8-9C52-4B40-A51F-8876FDB73D15}" destId="{5F508C9A-81EB-42F6-8821-20FABD566692}" srcOrd="3" destOrd="0" parTransId="{39FA63A7-F077-4CD5-B9F7-B1239BB5AEEB}" sibTransId="{4E3C9B7A-BF07-43F8-A244-941B5F1B0BC7}"/>
    <dgm:cxn modelId="{A70B4BB9-1089-4041-9885-A3941E4462FB}" type="presOf" srcId="{5F508C9A-81EB-42F6-8821-20FABD566692}" destId="{49C9CDFD-13A2-4770-B285-FA37CA2C925E}" srcOrd="0" destOrd="0" presId="urn:microsoft.com/office/officeart/2009/layout/CircleArrowProcess"/>
    <dgm:cxn modelId="{020F7DA1-D804-403E-B058-DD12D0523476}" type="presOf" srcId="{4813A5A8-9C52-4B40-A51F-8876FDB73D15}" destId="{C4EB414E-47AB-4B14-B3B5-4F75302B5094}" srcOrd="0" destOrd="0" presId="urn:microsoft.com/office/officeart/2009/layout/CircleArrowProcess"/>
    <dgm:cxn modelId="{331EE941-D01E-47F8-BEC1-F3F296C235F1}" srcId="{4813A5A8-9C52-4B40-A51F-8876FDB73D15}" destId="{EDE59BF7-E7A6-4F31-BA80-D4C6891A48FC}" srcOrd="0" destOrd="0" parTransId="{2FA2FCEF-E692-40C6-B8B4-702D6B86E75F}" sibTransId="{344874E0-A386-4A4E-8702-C0FFE4DD8ABB}"/>
    <dgm:cxn modelId="{706E5A8E-4DE7-4C62-B263-3D3ED251AB86}" type="presParOf" srcId="{C4EB414E-47AB-4B14-B3B5-4F75302B5094}" destId="{5FDB9516-C951-41F9-BF20-54E07ECCDFEF}" srcOrd="0" destOrd="0" presId="urn:microsoft.com/office/officeart/2009/layout/CircleArrowProcess"/>
    <dgm:cxn modelId="{8D772BC1-7B9D-4B51-9482-5C607CBA5310}" type="presParOf" srcId="{5FDB9516-C951-41F9-BF20-54E07ECCDFEF}" destId="{4E765EDA-EBF3-430F-B17C-FC62CE33180C}" srcOrd="0" destOrd="0" presId="urn:microsoft.com/office/officeart/2009/layout/CircleArrowProcess"/>
    <dgm:cxn modelId="{0479F665-AB5A-4051-92C4-230EE53A60CB}" type="presParOf" srcId="{C4EB414E-47AB-4B14-B3B5-4F75302B5094}" destId="{9CEB8D64-6EE7-47DE-BF87-DA9E9C87171C}" srcOrd="1" destOrd="0" presId="urn:microsoft.com/office/officeart/2009/layout/CircleArrowProcess"/>
    <dgm:cxn modelId="{A9F980EA-0475-4E8B-84BE-E37924D882A2}" type="presParOf" srcId="{C4EB414E-47AB-4B14-B3B5-4F75302B5094}" destId="{F191F26F-055A-461C-8656-69F4CE94ACD2}" srcOrd="2" destOrd="0" presId="urn:microsoft.com/office/officeart/2009/layout/CircleArrowProcess"/>
    <dgm:cxn modelId="{2A0728AD-7C9F-45A0-90A5-81EF0F82DBDA}" type="presParOf" srcId="{F191F26F-055A-461C-8656-69F4CE94ACD2}" destId="{0B4E21ED-8999-4479-A6D9-9434344B2C80}" srcOrd="0" destOrd="0" presId="urn:microsoft.com/office/officeart/2009/layout/CircleArrowProcess"/>
    <dgm:cxn modelId="{9D59A278-33AF-48D3-ABC3-83757CF464D4}" type="presParOf" srcId="{C4EB414E-47AB-4B14-B3B5-4F75302B5094}" destId="{CCE04C92-FAD6-4A91-8468-39A02C609C24}" srcOrd="3" destOrd="0" presId="urn:microsoft.com/office/officeart/2009/layout/CircleArrowProcess"/>
    <dgm:cxn modelId="{95DAA522-EBC3-4F32-B174-36176BD5248F}" type="presParOf" srcId="{C4EB414E-47AB-4B14-B3B5-4F75302B5094}" destId="{F5D98865-C4D7-4A99-A0FD-16128F9CFF5D}" srcOrd="4" destOrd="0" presId="urn:microsoft.com/office/officeart/2009/layout/CircleArrowProcess"/>
    <dgm:cxn modelId="{D2009671-CE78-4292-8B86-C8F4C586F7B3}" type="presParOf" srcId="{F5D98865-C4D7-4A99-A0FD-16128F9CFF5D}" destId="{6DAC6A1D-02E1-4F88-88A5-C6EF65FD4BE4}" srcOrd="0" destOrd="0" presId="urn:microsoft.com/office/officeart/2009/layout/CircleArrowProcess"/>
    <dgm:cxn modelId="{0775F922-C812-4980-9B09-8469A94EF751}" type="presParOf" srcId="{C4EB414E-47AB-4B14-B3B5-4F75302B5094}" destId="{028CCCB7-FD50-457E-9BB7-D8CD6782A4D3}" srcOrd="5" destOrd="0" presId="urn:microsoft.com/office/officeart/2009/layout/CircleArrowProcess"/>
    <dgm:cxn modelId="{62B36856-6D4A-4010-92C2-5E5000CCADE9}" type="presParOf" srcId="{C4EB414E-47AB-4B14-B3B5-4F75302B5094}" destId="{A4FAFE1F-F4C5-48F4-AF87-5ED39B21A6C7}" srcOrd="6" destOrd="0" presId="urn:microsoft.com/office/officeart/2009/layout/CircleArrowProcess"/>
    <dgm:cxn modelId="{05D13A3F-F804-4CFF-B257-F38FD4B27044}" type="presParOf" srcId="{A4FAFE1F-F4C5-48F4-AF87-5ED39B21A6C7}" destId="{F2BA9B49-D45B-4F5F-83B9-001F6A93B519}" srcOrd="0" destOrd="0" presId="urn:microsoft.com/office/officeart/2009/layout/CircleArrowProcess"/>
    <dgm:cxn modelId="{CFA5B49C-2091-4D19-A2A5-A100BBBBAAE7}" type="presParOf" srcId="{C4EB414E-47AB-4B14-B3B5-4F75302B5094}" destId="{49C9CDFD-13A2-4770-B285-FA37CA2C925E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79CCD2-AEFD-478B-A990-EBE8CD0917D9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AF8B936-B435-424A-A3DE-9F4BC89023CC}">
      <dgm:prSet phldrT="[Texto]" custT="1"/>
      <dgm:spPr/>
      <dgm:t>
        <a:bodyPr/>
        <a:lstStyle/>
        <a:p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Número de mazorcas sanas</a:t>
          </a:r>
          <a:endParaRPr lang="es-EC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E4660-30F9-412E-8A71-1C4E4E46CA29}" type="parTrans" cxnId="{6E014691-8328-4C6F-BA86-48F9DB4056EB}">
      <dgm:prSet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570638-C80C-4C4F-A79F-EA4233090B62}" type="sibTrans" cxnId="{6E014691-8328-4C6F-BA86-48F9DB4056EB}">
      <dgm:prSet custT="1"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7282A9-0AA6-43D4-8E3E-8162DD5C8B78}">
      <dgm:prSet phldrT="[Texto]" custT="1"/>
      <dgm:spPr/>
      <dgm:t>
        <a:bodyPr/>
        <a:lstStyle/>
        <a:p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Número de </a:t>
          </a:r>
          <a:r>
            <a:rPr lang="es-EC" sz="18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chereles</a:t>
          </a:r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sanos</a:t>
          </a:r>
          <a:endParaRPr lang="es-EC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E62693-6C33-400C-9589-A4E23BA80549}" type="parTrans" cxnId="{4A101518-8134-45E8-BD51-FC88172732EA}">
      <dgm:prSet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38158-B854-4913-988E-E7914ED0A25D}" type="sibTrans" cxnId="{4A101518-8134-45E8-BD51-FC88172732EA}">
      <dgm:prSet custT="1"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711247-E301-4C09-B9B7-2A78719CC551}">
      <dgm:prSet phldrT="[Texto]" custT="1"/>
      <dgm:spPr/>
      <dgm:t>
        <a:bodyPr/>
        <a:lstStyle/>
        <a:p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Número de </a:t>
          </a:r>
          <a:r>
            <a:rPr lang="es-EC" sz="18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chereles</a:t>
          </a:r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quemados</a:t>
          </a:r>
          <a:endParaRPr lang="es-EC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AAD997-5FC8-479A-913D-D7C297E470C4}" type="parTrans" cxnId="{FC033D44-A9F1-4F56-903B-80EC33D87430}">
      <dgm:prSet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B4493F-1B95-4702-B5BD-A5C2CF250C27}" type="sibTrans" cxnId="{FC033D44-A9F1-4F56-903B-80EC33D87430}">
      <dgm:prSet custT="1"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A211FE-78B4-46F8-943A-416DB69B3B91}">
      <dgm:prSet phldrT="[Texto]" custT="1"/>
      <dgm:spPr/>
      <dgm:t>
        <a:bodyPr/>
        <a:lstStyle/>
        <a:p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Porcentaje de incidencia de mazorca negra (</a:t>
          </a:r>
          <a:r>
            <a:rPr lang="es-EC" sz="18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Phytopthora</a:t>
          </a:r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8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</a:t>
          </a:r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78C949-CA2E-4828-A07E-5D916D33D49D}" type="parTrans" cxnId="{A690F345-BF01-4E7E-8ECA-4755451E8D49}">
      <dgm:prSet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20988E-9CFB-453E-952E-C4587AD10ADB}" type="sibTrans" cxnId="{A690F345-BF01-4E7E-8ECA-4755451E8D49}">
      <dgm:prSet custT="1"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F0FB9D-E1B7-4144-96B7-7F180A450477}">
      <dgm:prSet phldrT="[Texto]" custT="1"/>
      <dgm:spPr/>
      <dgm:t>
        <a:bodyPr/>
        <a:lstStyle/>
        <a:p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Severidad externa de la mazorca negra (</a:t>
          </a:r>
          <a:r>
            <a:rPr lang="es-EC" sz="18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Phytopthora</a:t>
          </a:r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8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</a:t>
          </a:r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85DCF4-D868-4AE1-BD2E-FB3BBB427985}" type="parTrans" cxnId="{019F0FD9-1891-43F7-9825-5595D0803245}">
      <dgm:prSet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FAFF0-B0D1-45D2-A7B2-099DFF581AF9}" type="sibTrans" cxnId="{019F0FD9-1891-43F7-9825-5595D0803245}">
      <dgm:prSet custT="1"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BC4C6-1137-4280-AD7C-FAF35A6F3738}">
      <dgm:prSet phldrT="[Texto]" custT="1"/>
      <dgm:spPr/>
      <dgm:t>
        <a:bodyPr/>
        <a:lstStyle/>
        <a:p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Porcentaje de incidencia de la monilla</a:t>
          </a:r>
          <a:endParaRPr lang="es-EC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6984A4-2922-4F02-B0C8-D87A2F25BBDF}" type="parTrans" cxnId="{0F59EFB6-CAA6-4474-8C01-F767AFABD82E}">
      <dgm:prSet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A62C46-BD49-4B7E-94AD-32E5790F2419}" type="sibTrans" cxnId="{0F59EFB6-CAA6-4474-8C01-F767AFABD82E}">
      <dgm:prSet custT="1"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305B45-BFCD-431A-A114-15DAF5DF2023}">
      <dgm:prSet phldrT="[Texto]" custT="1"/>
      <dgm:spPr/>
      <dgm:t>
        <a:bodyPr/>
        <a:lstStyle/>
        <a:p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Severidad externa de la monilla</a:t>
          </a:r>
          <a:endParaRPr lang="es-EC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4D08BA-A219-4215-B3C1-72E65B330BCD}" type="parTrans" cxnId="{FE4D7BAF-225D-4AA6-9AAD-9979C83E4DBC}">
      <dgm:prSet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CCDA7-6830-44F6-9AD6-77CAC1AA9977}" type="sibTrans" cxnId="{FE4D7BAF-225D-4AA6-9AAD-9979C83E4DBC}">
      <dgm:prSet custT="1"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FD7DC5-3731-4DC0-BF5E-F0E07695A785}">
      <dgm:prSet phldrT="[Texto]" custT="1"/>
      <dgm:spPr/>
      <dgm:t>
        <a:bodyPr/>
        <a:lstStyle/>
        <a:p>
          <a:r>
            <a:rPr lang="es-EC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Costo-beneficio</a:t>
          </a:r>
          <a:endParaRPr lang="es-EC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1F71A-ACEF-4B42-9B00-03F72CF8C935}" type="parTrans" cxnId="{AFCA3AFD-AC21-4960-AC68-489F80054DE7}">
      <dgm:prSet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55904-63C4-4A9E-8A07-0D2DB7FB55DC}" type="sibTrans" cxnId="{AFCA3AFD-AC21-4960-AC68-489F80054DE7}">
      <dgm:prSet/>
      <dgm:spPr/>
      <dgm:t>
        <a:bodyPr/>
        <a:lstStyle/>
        <a:p>
          <a:endParaRPr lang="es-EC" sz="1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F25D23-5796-43B3-9A2B-F1824B3EF599}" type="pres">
      <dgm:prSet presAssocID="{1B79CCD2-AEFD-478B-A990-EBE8CD0917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E871A35-E789-4928-BF33-B16534E784C8}" type="pres">
      <dgm:prSet presAssocID="{1B79CCD2-AEFD-478B-A990-EBE8CD0917D9}" presName="cycle" presStyleCnt="0"/>
      <dgm:spPr/>
    </dgm:pt>
    <dgm:pt modelId="{D31C4C3C-4AF8-4D67-B9B9-BD73AF3C2AE8}" type="pres">
      <dgm:prSet presAssocID="{0AF8B936-B435-424A-A3DE-9F4BC89023CC}" presName="node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1E19D5-5309-432D-BB3C-8EE22B7E076B}" type="pres">
      <dgm:prSet presAssocID="{D3570638-C80C-4C4F-A79F-EA4233090B62}" presName="sibTransFirstNode" presStyleLbl="bgShp" presStyleIdx="0" presStyleCnt="1"/>
      <dgm:spPr/>
      <dgm:t>
        <a:bodyPr/>
        <a:lstStyle/>
        <a:p>
          <a:endParaRPr lang="es-EC"/>
        </a:p>
      </dgm:t>
    </dgm:pt>
    <dgm:pt modelId="{1B8453C3-271F-4EF2-8F10-A661D16012A0}" type="pres">
      <dgm:prSet presAssocID="{ED7282A9-0AA6-43D4-8E3E-8162DD5C8B78}" presName="nodeFollowingNodes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4923B3-4403-40AD-80DC-601C36E2B309}" type="pres">
      <dgm:prSet presAssocID="{17711247-E301-4C09-B9B7-2A78719CC551}" presName="nodeFollowingNodes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E63507-B091-41F9-A1A7-7CA0012973B0}" type="pres">
      <dgm:prSet presAssocID="{02A211FE-78B4-46F8-943A-416DB69B3B91}" presName="nodeFollowingNodes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1DD4E6-2103-4418-AD64-EF9517260ABF}" type="pres">
      <dgm:prSet presAssocID="{A2F0FB9D-E1B7-4144-96B7-7F180A450477}" presName="nodeFollowingNodes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E0F404-C192-4E28-A617-8AE6ABB4C234}" type="pres">
      <dgm:prSet presAssocID="{826BC4C6-1137-4280-AD7C-FAF35A6F3738}" presName="nodeFollowingNodes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B11A8C-DFB6-4A76-9A2E-BF1ED9986DA0}" type="pres">
      <dgm:prSet presAssocID="{3A305B45-BFCD-431A-A114-15DAF5DF2023}" presName="nodeFollowingNodes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EB6B3E-76E1-4F91-B962-057E4023A557}" type="pres">
      <dgm:prSet presAssocID="{79FD7DC5-3731-4DC0-BF5E-F0E07695A785}" presName="nodeFollowingNodes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C033D44-A9F1-4F56-903B-80EC33D87430}" srcId="{1B79CCD2-AEFD-478B-A990-EBE8CD0917D9}" destId="{17711247-E301-4C09-B9B7-2A78719CC551}" srcOrd="2" destOrd="0" parTransId="{FEAAD997-5FC8-479A-913D-D7C297E470C4}" sibTransId="{C3B4493F-1B95-4702-B5BD-A5C2CF250C27}"/>
    <dgm:cxn modelId="{09114ED2-5083-4344-9110-71A5192DB1F9}" type="presOf" srcId="{17711247-E301-4C09-B9B7-2A78719CC551}" destId="{B14923B3-4403-40AD-80DC-601C36E2B309}" srcOrd="0" destOrd="0" presId="urn:microsoft.com/office/officeart/2005/8/layout/cycle3"/>
    <dgm:cxn modelId="{FE4D7BAF-225D-4AA6-9AAD-9979C83E4DBC}" srcId="{1B79CCD2-AEFD-478B-A990-EBE8CD0917D9}" destId="{3A305B45-BFCD-431A-A114-15DAF5DF2023}" srcOrd="6" destOrd="0" parTransId="{9C4D08BA-A219-4215-B3C1-72E65B330BCD}" sibTransId="{F9ECCDA7-6830-44F6-9AD6-77CAC1AA9977}"/>
    <dgm:cxn modelId="{4A101518-8134-45E8-BD51-FC88172732EA}" srcId="{1B79CCD2-AEFD-478B-A990-EBE8CD0917D9}" destId="{ED7282A9-0AA6-43D4-8E3E-8162DD5C8B78}" srcOrd="1" destOrd="0" parTransId="{F4E62693-6C33-400C-9589-A4E23BA80549}" sibTransId="{EF638158-B854-4913-988E-E7914ED0A25D}"/>
    <dgm:cxn modelId="{AFCA3AFD-AC21-4960-AC68-489F80054DE7}" srcId="{1B79CCD2-AEFD-478B-A990-EBE8CD0917D9}" destId="{79FD7DC5-3731-4DC0-BF5E-F0E07695A785}" srcOrd="7" destOrd="0" parTransId="{FEB1F71A-ACEF-4B42-9B00-03F72CF8C935}" sibTransId="{F9555904-63C4-4A9E-8A07-0D2DB7FB55DC}"/>
    <dgm:cxn modelId="{D417551F-1429-4E46-9F9C-10141CCC5A09}" type="presOf" srcId="{826BC4C6-1137-4280-AD7C-FAF35A6F3738}" destId="{59E0F404-C192-4E28-A617-8AE6ABB4C234}" srcOrd="0" destOrd="0" presId="urn:microsoft.com/office/officeart/2005/8/layout/cycle3"/>
    <dgm:cxn modelId="{56C6B5C2-E383-4E3B-B469-4BDAF6349D3F}" type="presOf" srcId="{79FD7DC5-3731-4DC0-BF5E-F0E07695A785}" destId="{D8EB6B3E-76E1-4F91-B962-057E4023A557}" srcOrd="0" destOrd="0" presId="urn:microsoft.com/office/officeart/2005/8/layout/cycle3"/>
    <dgm:cxn modelId="{080F61DD-8097-4588-AC89-411D081A8A1A}" type="presOf" srcId="{3A305B45-BFCD-431A-A114-15DAF5DF2023}" destId="{5CB11A8C-DFB6-4A76-9A2E-BF1ED9986DA0}" srcOrd="0" destOrd="0" presId="urn:microsoft.com/office/officeart/2005/8/layout/cycle3"/>
    <dgm:cxn modelId="{0F59EFB6-CAA6-4474-8C01-F767AFABD82E}" srcId="{1B79CCD2-AEFD-478B-A990-EBE8CD0917D9}" destId="{826BC4C6-1137-4280-AD7C-FAF35A6F3738}" srcOrd="5" destOrd="0" parTransId="{406984A4-2922-4F02-B0C8-D87A2F25BBDF}" sibTransId="{C8A62C46-BD49-4B7E-94AD-32E5790F2419}"/>
    <dgm:cxn modelId="{AD417AEA-7C10-41BE-AF27-3D7BBF9271CE}" type="presOf" srcId="{ED7282A9-0AA6-43D4-8E3E-8162DD5C8B78}" destId="{1B8453C3-271F-4EF2-8F10-A661D16012A0}" srcOrd="0" destOrd="0" presId="urn:microsoft.com/office/officeart/2005/8/layout/cycle3"/>
    <dgm:cxn modelId="{CFE53088-D904-41BF-A9BA-4C40AEDFCD0A}" type="presOf" srcId="{D3570638-C80C-4C4F-A79F-EA4233090B62}" destId="{D71E19D5-5309-432D-BB3C-8EE22B7E076B}" srcOrd="0" destOrd="0" presId="urn:microsoft.com/office/officeart/2005/8/layout/cycle3"/>
    <dgm:cxn modelId="{6E014691-8328-4C6F-BA86-48F9DB4056EB}" srcId="{1B79CCD2-AEFD-478B-A990-EBE8CD0917D9}" destId="{0AF8B936-B435-424A-A3DE-9F4BC89023CC}" srcOrd="0" destOrd="0" parTransId="{090E4660-30F9-412E-8A71-1C4E4E46CA29}" sibTransId="{D3570638-C80C-4C4F-A79F-EA4233090B62}"/>
    <dgm:cxn modelId="{A690F345-BF01-4E7E-8ECA-4755451E8D49}" srcId="{1B79CCD2-AEFD-478B-A990-EBE8CD0917D9}" destId="{02A211FE-78B4-46F8-943A-416DB69B3B91}" srcOrd="3" destOrd="0" parTransId="{0778C949-CA2E-4828-A07E-5D916D33D49D}" sibTransId="{9D20988E-9CFB-453E-952E-C4587AD10ADB}"/>
    <dgm:cxn modelId="{EFD95A39-FE97-43AA-A0E7-2E18E82E2B10}" type="presOf" srcId="{02A211FE-78B4-46F8-943A-416DB69B3B91}" destId="{54E63507-B091-41F9-A1A7-7CA0012973B0}" srcOrd="0" destOrd="0" presId="urn:microsoft.com/office/officeart/2005/8/layout/cycle3"/>
    <dgm:cxn modelId="{46584BE1-3577-451C-9A48-962F2CE57D80}" type="presOf" srcId="{1B79CCD2-AEFD-478B-A990-EBE8CD0917D9}" destId="{37F25D23-5796-43B3-9A2B-F1824B3EF599}" srcOrd="0" destOrd="0" presId="urn:microsoft.com/office/officeart/2005/8/layout/cycle3"/>
    <dgm:cxn modelId="{BFFB9DBE-C48F-4A62-B3AB-C32C9F0EF9AF}" type="presOf" srcId="{A2F0FB9D-E1B7-4144-96B7-7F180A450477}" destId="{921DD4E6-2103-4418-AD64-EF9517260ABF}" srcOrd="0" destOrd="0" presId="urn:microsoft.com/office/officeart/2005/8/layout/cycle3"/>
    <dgm:cxn modelId="{9060E492-5ADA-4925-B9A8-6DC820BCE89C}" type="presOf" srcId="{0AF8B936-B435-424A-A3DE-9F4BC89023CC}" destId="{D31C4C3C-4AF8-4D67-B9B9-BD73AF3C2AE8}" srcOrd="0" destOrd="0" presId="urn:microsoft.com/office/officeart/2005/8/layout/cycle3"/>
    <dgm:cxn modelId="{019F0FD9-1891-43F7-9825-5595D0803245}" srcId="{1B79CCD2-AEFD-478B-A990-EBE8CD0917D9}" destId="{A2F0FB9D-E1B7-4144-96B7-7F180A450477}" srcOrd="4" destOrd="0" parTransId="{F085DCF4-D868-4AE1-BD2E-FB3BBB427985}" sibTransId="{E06FAFF0-B0D1-45D2-A7B2-099DFF581AF9}"/>
    <dgm:cxn modelId="{95BA33A8-0289-4743-A59A-45E76E89EA84}" type="presParOf" srcId="{37F25D23-5796-43B3-9A2B-F1824B3EF599}" destId="{FE871A35-E789-4928-BF33-B16534E784C8}" srcOrd="0" destOrd="0" presId="urn:microsoft.com/office/officeart/2005/8/layout/cycle3"/>
    <dgm:cxn modelId="{88D0C385-6F21-4918-8E14-CBBECF1FF0EB}" type="presParOf" srcId="{FE871A35-E789-4928-BF33-B16534E784C8}" destId="{D31C4C3C-4AF8-4D67-B9B9-BD73AF3C2AE8}" srcOrd="0" destOrd="0" presId="urn:microsoft.com/office/officeart/2005/8/layout/cycle3"/>
    <dgm:cxn modelId="{B32F3744-EA0D-442D-BCF3-5CBF1B3906B9}" type="presParOf" srcId="{FE871A35-E789-4928-BF33-B16534E784C8}" destId="{D71E19D5-5309-432D-BB3C-8EE22B7E076B}" srcOrd="1" destOrd="0" presId="urn:microsoft.com/office/officeart/2005/8/layout/cycle3"/>
    <dgm:cxn modelId="{A4EBF186-E348-4FA5-84FC-4D03F8617539}" type="presParOf" srcId="{FE871A35-E789-4928-BF33-B16534E784C8}" destId="{1B8453C3-271F-4EF2-8F10-A661D16012A0}" srcOrd="2" destOrd="0" presId="urn:microsoft.com/office/officeart/2005/8/layout/cycle3"/>
    <dgm:cxn modelId="{D56E8AB1-959D-496F-B621-768DC6748E3A}" type="presParOf" srcId="{FE871A35-E789-4928-BF33-B16534E784C8}" destId="{B14923B3-4403-40AD-80DC-601C36E2B309}" srcOrd="3" destOrd="0" presId="urn:microsoft.com/office/officeart/2005/8/layout/cycle3"/>
    <dgm:cxn modelId="{FCDD4FF4-A536-4BDF-BAC7-CC98517F8303}" type="presParOf" srcId="{FE871A35-E789-4928-BF33-B16534E784C8}" destId="{54E63507-B091-41F9-A1A7-7CA0012973B0}" srcOrd="4" destOrd="0" presId="urn:microsoft.com/office/officeart/2005/8/layout/cycle3"/>
    <dgm:cxn modelId="{D7B6762A-1B6B-409F-9C59-655FD0400D9C}" type="presParOf" srcId="{FE871A35-E789-4928-BF33-B16534E784C8}" destId="{921DD4E6-2103-4418-AD64-EF9517260ABF}" srcOrd="5" destOrd="0" presId="urn:microsoft.com/office/officeart/2005/8/layout/cycle3"/>
    <dgm:cxn modelId="{B179C32E-D0EA-4D25-8F6C-466413CA9422}" type="presParOf" srcId="{FE871A35-E789-4928-BF33-B16534E784C8}" destId="{59E0F404-C192-4E28-A617-8AE6ABB4C234}" srcOrd="6" destOrd="0" presId="urn:microsoft.com/office/officeart/2005/8/layout/cycle3"/>
    <dgm:cxn modelId="{37EE67FF-47E4-4095-BAC8-8FAC3C7AC8B7}" type="presParOf" srcId="{FE871A35-E789-4928-BF33-B16534E784C8}" destId="{5CB11A8C-DFB6-4A76-9A2E-BF1ED9986DA0}" srcOrd="7" destOrd="0" presId="urn:microsoft.com/office/officeart/2005/8/layout/cycle3"/>
    <dgm:cxn modelId="{C5C1EF58-567D-45C9-8871-5DF23100063E}" type="presParOf" srcId="{FE871A35-E789-4928-BF33-B16534E784C8}" destId="{D8EB6B3E-76E1-4F91-B962-057E4023A557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A8F24-9479-420D-815C-111C6BA00D95}">
      <dsp:nvSpPr>
        <dsp:cNvPr id="0" name=""/>
        <dsp:cNvSpPr/>
      </dsp:nvSpPr>
      <dsp:spPr>
        <a:xfrm>
          <a:off x="2130261" y="2904961"/>
          <a:ext cx="724148" cy="1746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2074" y="0"/>
              </a:lnTo>
              <a:lnTo>
                <a:pt x="362074" y="1746489"/>
              </a:lnTo>
              <a:lnTo>
                <a:pt x="724148" y="174648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b="1" kern="1200">
            <a:solidFill>
              <a:srgbClr val="002060"/>
            </a:solidFill>
          </a:endParaRPr>
        </a:p>
      </dsp:txBody>
      <dsp:txXfrm>
        <a:off x="2445069" y="3730939"/>
        <a:ext cx="94533" cy="94533"/>
      </dsp:txXfrm>
    </dsp:sp>
    <dsp:sp modelId="{D50FADD0-6DDA-4187-B5A2-FEF29E1EDBBC}">
      <dsp:nvSpPr>
        <dsp:cNvPr id="0" name=""/>
        <dsp:cNvSpPr/>
      </dsp:nvSpPr>
      <dsp:spPr>
        <a:xfrm>
          <a:off x="2130261" y="2859241"/>
          <a:ext cx="7241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074" y="45720"/>
              </a:lnTo>
              <a:lnTo>
                <a:pt x="362074" y="126215"/>
              </a:lnTo>
              <a:lnTo>
                <a:pt x="724148" y="12621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>
            <a:solidFill>
              <a:srgbClr val="002060"/>
            </a:solidFill>
          </a:endParaRPr>
        </a:p>
      </dsp:txBody>
      <dsp:txXfrm>
        <a:off x="2474120" y="2886745"/>
        <a:ext cx="36430" cy="36430"/>
      </dsp:txXfrm>
    </dsp:sp>
    <dsp:sp modelId="{1B72434F-854F-4443-95F8-369A93C08DD0}">
      <dsp:nvSpPr>
        <dsp:cNvPr id="0" name=""/>
        <dsp:cNvSpPr/>
      </dsp:nvSpPr>
      <dsp:spPr>
        <a:xfrm>
          <a:off x="2130261" y="1238966"/>
          <a:ext cx="724148" cy="1665994"/>
        </a:xfrm>
        <a:custGeom>
          <a:avLst/>
          <a:gdLst/>
          <a:ahLst/>
          <a:cxnLst/>
          <a:rect l="0" t="0" r="0" b="0"/>
          <a:pathLst>
            <a:path>
              <a:moveTo>
                <a:pt x="0" y="1665994"/>
              </a:moveTo>
              <a:lnTo>
                <a:pt x="362074" y="1665994"/>
              </a:lnTo>
              <a:lnTo>
                <a:pt x="362074" y="0"/>
              </a:lnTo>
              <a:lnTo>
                <a:pt x="724148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b="1" kern="1200">
            <a:solidFill>
              <a:srgbClr val="002060"/>
            </a:solidFill>
          </a:endParaRPr>
        </a:p>
      </dsp:txBody>
      <dsp:txXfrm>
        <a:off x="2446921" y="2026549"/>
        <a:ext cx="90828" cy="90828"/>
      </dsp:txXfrm>
    </dsp:sp>
    <dsp:sp modelId="{8F432549-9FCA-406B-92C9-C1725F915EE5}">
      <dsp:nvSpPr>
        <dsp:cNvPr id="0" name=""/>
        <dsp:cNvSpPr/>
      </dsp:nvSpPr>
      <dsp:spPr>
        <a:xfrm rot="16200000">
          <a:off x="-1326642" y="2353018"/>
          <a:ext cx="5809922" cy="11038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500" b="1" kern="1200" smtClean="0"/>
            <a:t>OBJETIVOS ESPECÍFICOS</a:t>
          </a:r>
          <a:endParaRPr lang="es-EC" sz="4500" b="1" kern="1200" dirty="0"/>
        </a:p>
      </dsp:txBody>
      <dsp:txXfrm>
        <a:off x="-1326642" y="2353018"/>
        <a:ext cx="5809922" cy="1103885"/>
      </dsp:txXfrm>
    </dsp:sp>
    <dsp:sp modelId="{F0449A6C-9D3D-4BB9-BD81-5CB99BDB570E}">
      <dsp:nvSpPr>
        <dsp:cNvPr id="0" name=""/>
        <dsp:cNvSpPr/>
      </dsp:nvSpPr>
      <dsp:spPr>
        <a:xfrm>
          <a:off x="2854410" y="436629"/>
          <a:ext cx="7095860" cy="160467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Determinar el tratamiento y su frecuencia de aplicación más eficaz en la reducción de pérdidas de frutos por estrés térmico en el cultivo de cacao mediante la aplicación de </a:t>
          </a:r>
          <a:r>
            <a:rPr lang="es-EC" sz="1900" b="1" kern="1200" dirty="0" err="1" smtClean="0"/>
            <a:t>bioestimulantes</a:t>
          </a:r>
          <a:r>
            <a:rPr lang="es-EC" sz="1900" b="1" kern="1200" dirty="0" smtClean="0"/>
            <a:t>.</a:t>
          </a:r>
          <a:endParaRPr lang="es-EC" sz="1900" b="1" kern="1200" dirty="0"/>
        </a:p>
      </dsp:txBody>
      <dsp:txXfrm>
        <a:off x="2854410" y="436629"/>
        <a:ext cx="7095860" cy="1604673"/>
      </dsp:txXfrm>
    </dsp:sp>
    <dsp:sp modelId="{4D623CA6-E35A-4CB5-A34B-AAF57D6EAE06}">
      <dsp:nvSpPr>
        <dsp:cNvPr id="0" name=""/>
        <dsp:cNvSpPr/>
      </dsp:nvSpPr>
      <dsp:spPr>
        <a:xfrm>
          <a:off x="2854410" y="2317274"/>
          <a:ext cx="7336712" cy="133636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Establecer el tratamiento y su frecuencia de aplicación más eficaz en la reducción de pérdidas de frutos por estrés oxidativo en el cultivo de cacao mediante la aplicación de </a:t>
          </a:r>
          <a:r>
            <a:rPr lang="es-EC" sz="1800" b="1" kern="1200" dirty="0" err="1" smtClean="0"/>
            <a:t>bioestimulantes</a:t>
          </a:r>
          <a:r>
            <a:rPr lang="es-EC" sz="1800" b="1" kern="1200" dirty="0" smtClean="0"/>
            <a:t>.</a:t>
          </a:r>
          <a:endParaRPr lang="es-EC" sz="1800" b="1" kern="1200" dirty="0"/>
        </a:p>
      </dsp:txBody>
      <dsp:txXfrm>
        <a:off x="2854410" y="2317274"/>
        <a:ext cx="7336712" cy="1336363"/>
      </dsp:txXfrm>
    </dsp:sp>
    <dsp:sp modelId="{59A3C610-FC90-439C-BE25-8ADC0E25353F}">
      <dsp:nvSpPr>
        <dsp:cNvPr id="0" name=""/>
        <dsp:cNvSpPr/>
      </dsp:nvSpPr>
      <dsp:spPr>
        <a:xfrm>
          <a:off x="2854410" y="3929609"/>
          <a:ext cx="7136666" cy="144368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/>
            <a:t>Valorar los tratamientos probados mediante el costo – beneficio para generar recomendaciones técnicas para los productores de cacao</a:t>
          </a:r>
          <a:endParaRPr lang="es-EC" sz="1800" b="1" kern="1200" dirty="0"/>
        </a:p>
      </dsp:txBody>
      <dsp:txXfrm>
        <a:off x="2854410" y="3929609"/>
        <a:ext cx="7136666" cy="1443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59682-06B0-4B1F-B9A5-F6C0B116EDEF}">
      <dsp:nvSpPr>
        <dsp:cNvPr id="0" name=""/>
        <dsp:cNvSpPr/>
      </dsp:nvSpPr>
      <dsp:spPr>
        <a:xfrm rot="5400000">
          <a:off x="-427037" y="430174"/>
          <a:ext cx="2846916" cy="199284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b="1" kern="1200" dirty="0" smtClean="0">
              <a:solidFill>
                <a:schemeClr val="tx1"/>
              </a:solidFill>
              <a:effectLst/>
            </a:rPr>
            <a:t>FACTOR A</a:t>
          </a:r>
          <a:endParaRPr lang="es-EC" sz="3700" b="1" kern="1200" dirty="0">
            <a:solidFill>
              <a:schemeClr val="tx1"/>
            </a:solidFill>
            <a:effectLst/>
          </a:endParaRPr>
        </a:p>
      </dsp:txBody>
      <dsp:txXfrm rot="-5400000">
        <a:off x="1" y="999558"/>
        <a:ext cx="1992841" cy="854075"/>
      </dsp:txXfrm>
    </dsp:sp>
    <dsp:sp modelId="{81C90A2B-74E2-40FF-A925-1B12145AF37F}">
      <dsp:nvSpPr>
        <dsp:cNvPr id="0" name=""/>
        <dsp:cNvSpPr/>
      </dsp:nvSpPr>
      <dsp:spPr>
        <a:xfrm rot="5400000">
          <a:off x="4135172" y="-2139193"/>
          <a:ext cx="1850495" cy="61351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Ha= La aplicación de al menos un bioestimulante en el cultivo de cacao influirá en la reducción de pérdidas de frutos por estrés térmico. </a:t>
          </a:r>
          <a:endParaRPr lang="es-EC" sz="1700" kern="1200" dirty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Ho= La aplicación de </a:t>
          </a:r>
          <a:r>
            <a:rPr lang="es-EC" sz="1700" kern="1200" dirty="0" err="1" smtClean="0"/>
            <a:t>bioestimulantes</a:t>
          </a:r>
          <a:r>
            <a:rPr lang="es-EC" sz="1700" kern="1200" dirty="0" smtClean="0"/>
            <a:t> en el cultivo de cacao no influirá en la reducción de pérdidas de frutos por estrés térmico.</a:t>
          </a:r>
          <a:endParaRPr lang="es-EC" sz="1700" kern="1200" dirty="0"/>
        </a:p>
      </dsp:txBody>
      <dsp:txXfrm rot="-5400000">
        <a:off x="1992841" y="93472"/>
        <a:ext cx="6044824" cy="1669827"/>
      </dsp:txXfrm>
    </dsp:sp>
    <dsp:sp modelId="{E4B516DC-F3F2-4240-9F5A-10216DA7D7D3}">
      <dsp:nvSpPr>
        <dsp:cNvPr id="0" name=""/>
        <dsp:cNvSpPr/>
      </dsp:nvSpPr>
      <dsp:spPr>
        <a:xfrm rot="5400000">
          <a:off x="-427037" y="2995650"/>
          <a:ext cx="2846916" cy="1992841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b="1" kern="1200" dirty="0" smtClean="0">
              <a:solidFill>
                <a:schemeClr val="tx1"/>
              </a:solidFill>
            </a:rPr>
            <a:t>FACTOR B</a:t>
          </a:r>
          <a:endParaRPr lang="es-EC" sz="3700" b="1" kern="1200" dirty="0">
            <a:solidFill>
              <a:schemeClr val="tx1"/>
            </a:solidFill>
          </a:endParaRPr>
        </a:p>
      </dsp:txBody>
      <dsp:txXfrm rot="-5400000">
        <a:off x="1" y="3565034"/>
        <a:ext cx="1992841" cy="854075"/>
      </dsp:txXfrm>
    </dsp:sp>
    <dsp:sp modelId="{EEF59F69-5F4E-4D62-8A00-07C1DC682B7B}">
      <dsp:nvSpPr>
        <dsp:cNvPr id="0" name=""/>
        <dsp:cNvSpPr/>
      </dsp:nvSpPr>
      <dsp:spPr>
        <a:xfrm rot="5400000">
          <a:off x="4135172" y="426281"/>
          <a:ext cx="1850495" cy="61351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Ha= La aplicación de al menos un bioestimulante influirá en la reducción de pérdidas de frutos por estrés oxidativo en el cultivo de cacao.</a:t>
          </a:r>
          <a:endParaRPr lang="es-EC" sz="1700" kern="1200" dirty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Ho= La aplicación de </a:t>
          </a:r>
          <a:r>
            <a:rPr lang="es-EC" sz="1700" kern="1200" dirty="0" err="1" smtClean="0"/>
            <a:t>bioestimulantes</a:t>
          </a:r>
          <a:r>
            <a:rPr lang="es-EC" sz="1700" kern="1200" dirty="0" smtClean="0"/>
            <a:t> no influirá en la reducción de pérdidas de frutos por estrés oxidativo en el cultivo de cacao. </a:t>
          </a:r>
          <a:endParaRPr lang="es-EC" sz="1700" kern="1200" dirty="0"/>
        </a:p>
      </dsp:txBody>
      <dsp:txXfrm rot="-5400000">
        <a:off x="1992841" y="2658946"/>
        <a:ext cx="6044824" cy="1669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987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906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102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6900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012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063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682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540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4457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56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052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40BE5-59F3-4B15-8DAF-61BE94B916A9}" type="datetimeFigureOut">
              <a:rPr lang="es-EC" smtClean="0"/>
              <a:t>02/09/2021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1996D-C453-4098-8CA3-C5E9E9625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855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72E90EB-8A8D-43CE-99B7-F0AB66038C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85" y="534538"/>
            <a:ext cx="8173792" cy="16077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4D0F907-06CE-4FD7-97E0-9F5AA062429C}"/>
              </a:ext>
            </a:extLst>
          </p:cNvPr>
          <p:cNvPicPr/>
          <p:nvPr/>
        </p:nvPicPr>
        <p:blipFill rotWithShape="1">
          <a:blip r:embed="rId3" cstate="screen">
            <a:clrChange>
              <a:clrFrom>
                <a:srgbClr val="FBFBFA"/>
              </a:clrFrom>
              <a:clrTo>
                <a:srgbClr val="FB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64677" y="534538"/>
            <a:ext cx="2213113" cy="171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79F798CE-F356-4B44-AD89-1E55600B1A3C}"/>
              </a:ext>
            </a:extLst>
          </p:cNvPr>
          <p:cNvSpPr/>
          <p:nvPr/>
        </p:nvSpPr>
        <p:spPr>
          <a:xfrm>
            <a:off x="291549" y="2501123"/>
            <a:ext cx="119004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ctr">
              <a:lnSpc>
                <a:spcPct val="150000"/>
              </a:lnSpc>
              <a:spcAft>
                <a:spcPts val="0"/>
              </a:spcAft>
            </a:pP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s-C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EVALUACIÓN DE BIOESTIMULANTES PARA LA REDUCCIÓN DE LOS EFECTOS QUE OCASIONA EL ESTRÉS TÉRMICO Y OXIDATIVO EN EL CULTIVO DE CACAO </a:t>
            </a: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Theobroma cacao 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Cv. CCN-51</a:t>
            </a: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0D81EDC-8B2F-4537-8A31-60A2272789A4}"/>
              </a:ext>
            </a:extLst>
          </p:cNvPr>
          <p:cNvSpPr txBox="1"/>
          <p:nvPr/>
        </p:nvSpPr>
        <p:spPr>
          <a:xfrm>
            <a:off x="2347382" y="4590206"/>
            <a:ext cx="73684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AUTORES: </a:t>
            </a:r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FABRICIO VERA ALMEIDA</a:t>
            </a:r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JOSUÉ ADOLFO ZAMBRANO MOLINA</a:t>
            </a:r>
            <a:endParaRPr lang="es-EC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C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TUTOR: </a:t>
            </a:r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ING. PATRICIO VACA PAZMIÑO </a:t>
            </a:r>
            <a:r>
              <a:rPr lang="es-EC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Mgs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SANTO DOMINGO – ECUADOR</a:t>
            </a:r>
          </a:p>
          <a:p>
            <a:pPr algn="ctr"/>
            <a:r>
              <a:rPr lang="es-EC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071" y="95534"/>
            <a:ext cx="6910314" cy="66183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1687" y="701528"/>
            <a:ext cx="309084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Croquis del ensayo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85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064911613"/>
              </p:ext>
            </p:extLst>
          </p:nvPr>
        </p:nvGraphicFramePr>
        <p:xfrm>
          <a:off x="3703402" y="218227"/>
          <a:ext cx="9402035" cy="650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489069" y="463034"/>
            <a:ext cx="254807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 Medir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8" y="1252387"/>
            <a:ext cx="2273998" cy="2992067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24" y="3930554"/>
            <a:ext cx="2080993" cy="27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8921" y="332692"/>
            <a:ext cx="49215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Dosis de los tratamientos empleados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35909" y="1292451"/>
            <a:ext cx="5291647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Primera aplicación: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Calbit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50 cc en 10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Agroplex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Triple, 50 cc en 10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Kendal, 50 cc en 10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+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Proboost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25 cc + 25 cc en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litros de agua.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836823" y="4053917"/>
            <a:ext cx="4981074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Cuarta aplicación: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Calbit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30 cc en 6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Agroplex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Triple, 30 cc en 6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Kendal, 30 cc en 6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+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Proboost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 cc + 15 cc en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litros de agua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35910" y="4053917"/>
            <a:ext cx="5291647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Tercera aplicación: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Calbit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40 cc en 8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Agroplex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Triple, 40 cc en 8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Kendal, 40 cc en 8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+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Proboost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 cc + 20 cc en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litros de agua.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836823" y="1169621"/>
            <a:ext cx="4981074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Segunda aplicación: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Calbit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50 cc en 10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Agroplex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Triple, 50 cc en 10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Kendal, 50 cc en 10 litros de agua.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+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Proboost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25 cc + 25 cc en 10 litros de agua.</a:t>
            </a:r>
          </a:p>
        </p:txBody>
      </p:sp>
    </p:spTree>
    <p:extLst>
      <p:ext uri="{BB962C8B-B14F-4D97-AF65-F5344CB8AC3E}">
        <p14:creationId xmlns:p14="http://schemas.microsoft.com/office/powerpoint/2010/main" val="42284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505" t="11198" r="35505" b="5729"/>
          <a:stretch/>
        </p:blipFill>
        <p:spPr>
          <a:xfrm>
            <a:off x="6115050" y="0"/>
            <a:ext cx="5320320" cy="59652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6574" t="11198" r="26427" b="5468"/>
          <a:stretch/>
        </p:blipFill>
        <p:spPr>
          <a:xfrm>
            <a:off x="824256" y="0"/>
            <a:ext cx="5318975" cy="596520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20170932">
            <a:off x="1373108" y="2553639"/>
            <a:ext cx="993938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</a:t>
            </a:r>
            <a:endParaRPr lang="es-ES" sz="11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16379" y="325911"/>
            <a:ext cx="2597691" cy="577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roductividad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F285EF03-BDC9-4495-B6C6-99BC069920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1251460"/>
              </p:ext>
            </p:extLst>
          </p:nvPr>
        </p:nvGraphicFramePr>
        <p:xfrm>
          <a:off x="213518" y="2065283"/>
          <a:ext cx="615610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168442" y="1045772"/>
            <a:ext cx="6246254" cy="981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entre el FACTOR A (Bioestimulantes) X FACTOR B (Frecuencia de aplicación) para la productividad en el cultivo de cacao, Santo Domingo, 2021.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72445" y="1007229"/>
            <a:ext cx="5293217" cy="981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entre los efectos Testigo vs Resto para la productividad mediante la aplicación de Bioestimulantes, Santo Domingo, 2021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E3BC932E-FFEA-47C8-9EB8-FEEF84E455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961196"/>
              </p:ext>
            </p:extLst>
          </p:nvPr>
        </p:nvGraphicFramePr>
        <p:xfrm>
          <a:off x="6619741" y="2205397"/>
          <a:ext cx="5274310" cy="3490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827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60759" y="103032"/>
            <a:ext cx="1862014" cy="59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Chereles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4494" y="888642"/>
            <a:ext cx="6160395" cy="981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entre el FACTOR A (Bioestimulantes) X FACTOR B (Frecuencia de aplicación) para el número de chereles sanos en el cultivo de cacao, Santo Domingo, </a:t>
            </a:r>
            <a:r>
              <a:rPr lang="es-CO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CCD556E3-4EE6-4232-8E0C-E2116861F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0801548"/>
              </p:ext>
            </p:extLst>
          </p:nvPr>
        </p:nvGraphicFramePr>
        <p:xfrm>
          <a:off x="124495" y="2234486"/>
          <a:ext cx="6160395" cy="462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6555346" y="895155"/>
            <a:ext cx="5636654" cy="981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entre los efectos Testigo vs Resto para el número de chereles sanos mediante la aplicación de Bioestimulantes, Santo Domingo, 2021.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E1D2ADB8-967B-4994-86BA-1BAC89FF36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3970830"/>
              </p:ext>
            </p:extLst>
          </p:nvPr>
        </p:nvGraphicFramePr>
        <p:xfrm>
          <a:off x="6555346" y="2305318"/>
          <a:ext cx="5539195" cy="3474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70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71545" y="331747"/>
            <a:ext cx="2380616" cy="456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Chereles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Quemados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813E80BB-008C-4C52-A0B8-D14F10257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463335"/>
              </p:ext>
            </p:extLst>
          </p:nvPr>
        </p:nvGraphicFramePr>
        <p:xfrm>
          <a:off x="1209" y="2110016"/>
          <a:ext cx="6331351" cy="4203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DC0659DE-216C-4FAD-98F2-7E3E300E7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000738"/>
              </p:ext>
            </p:extLst>
          </p:nvPr>
        </p:nvGraphicFramePr>
        <p:xfrm>
          <a:off x="6555346" y="2244052"/>
          <a:ext cx="5509404" cy="3351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1119051"/>
            <a:ext cx="6332561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significancia entre el FACTOR A (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Bioestimulantes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FACTOR B (Frecuencia de aplicación) para la variable número de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chereles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quemados  en el cultivo de cacao, Santo Domingo, 2021.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64496" y="1119051"/>
            <a:ext cx="563665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significancia entre los efectos Testigo vs Resto para la variable número de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chereles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quemados  mediante la aplicación de 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Bioestimulantes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Santo Domingo, 2021.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16380" y="257226"/>
            <a:ext cx="3008724" cy="649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Incidencia </a:t>
            </a:r>
            <a:r>
              <a:rPr lang="es-E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Phytophthora</a:t>
            </a:r>
            <a:endParaRPr lang="es-EC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1289793"/>
            <a:ext cx="6096000" cy="981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entre el FACTOR A (Bioestimulantes) X FACTOR B (Frecuencia de aplicación) para la incidencia de Phytophthora o mazorca negra (%), Santo Domingo, 2021.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4EB2C2E8-8E2A-4A51-8183-C0D209041B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094128"/>
              </p:ext>
            </p:extLst>
          </p:nvPr>
        </p:nvGraphicFramePr>
        <p:xfrm>
          <a:off x="0" y="2466305"/>
          <a:ext cx="6096000" cy="4391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6516710" y="1289792"/>
            <a:ext cx="5675290" cy="981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entre los efectos Testigo vs Resto para la incidencia de Phytophthora o mazorca negra (%) en el cultivo de cacao, Santo Domingo, 2021.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A0E7F53A-D000-4412-83F1-A337FEE13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6643542"/>
              </p:ext>
            </p:extLst>
          </p:nvPr>
        </p:nvGraphicFramePr>
        <p:xfrm>
          <a:off x="6506845" y="2466305"/>
          <a:ext cx="5274310" cy="304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736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30111" y="292217"/>
            <a:ext cx="3551238" cy="590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Severidad de la Phytophthora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" y="1070852"/>
            <a:ext cx="6529589" cy="981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entre el FACTOR A (Bioestimulantes) X FACTOR B (Frecuencia de aplicación) para la severidad de la Phytophthora o mazorca negra (%), Santo Domingo, 2021.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0CF7E3D9-AA8A-4A13-9BA4-B5C23DCC7E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9573319"/>
              </p:ext>
            </p:extLst>
          </p:nvPr>
        </p:nvGraphicFramePr>
        <p:xfrm>
          <a:off x="0" y="2168185"/>
          <a:ext cx="6516710" cy="468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6993228" y="1070852"/>
            <a:ext cx="5198772" cy="12777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entre los efectos Testigo vs Resto para la severidad de la Phytophthora o mazorca negra (%) en el cultivo de cacao, Santo Domingo, </a:t>
            </a:r>
            <a:r>
              <a:rPr lang="es-CO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CCDFB3AE-4ACB-442E-BF7E-970BB46CF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3329317"/>
              </p:ext>
            </p:extLst>
          </p:nvPr>
        </p:nvGraphicFramePr>
        <p:xfrm>
          <a:off x="6794472" y="2688567"/>
          <a:ext cx="5397527" cy="360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39054" y="268015"/>
            <a:ext cx="4479732" cy="520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Incidencia de la monilla</a:t>
            </a:r>
            <a:r>
              <a:rPr lang="es-E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0376B8BC-F3E1-4750-AA63-BD4D4BECF9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6785259"/>
              </p:ext>
            </p:extLst>
          </p:nvPr>
        </p:nvGraphicFramePr>
        <p:xfrm>
          <a:off x="184709" y="2220718"/>
          <a:ext cx="6256421" cy="4475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0" y="1042986"/>
            <a:ext cx="6385034" cy="8827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significancia entre el FACTOR A (</a:t>
            </a:r>
            <a:r>
              <a:rPr lang="es-C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Bioestimulantes</a:t>
            </a:r>
            <a:r>
              <a:rPr lang="es-C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FACTOR B (Frecuencia de aplicación) para la variable porcentaje de incidencia de la monilla  (%), en el cultivo de cacao, Santo Domingo, 2021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DE5E81CF-165B-49CE-AE80-D4D28FE2BA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133580"/>
              </p:ext>
            </p:extLst>
          </p:nvPr>
        </p:nvGraphicFramePr>
        <p:xfrm>
          <a:off x="6689558" y="2551233"/>
          <a:ext cx="5314967" cy="3282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/>
          <p:cNvSpPr/>
          <p:nvPr/>
        </p:nvSpPr>
        <p:spPr>
          <a:xfrm>
            <a:off x="6851338" y="1042986"/>
            <a:ext cx="519877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significancia entre los efectos Testigo vs Resto para la variable porcentaje de incidencia de la monilla  (%), mediante la aplicación de </a:t>
            </a:r>
            <a:r>
              <a:rPr lang="es-C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Bioestimulantes</a:t>
            </a:r>
            <a:r>
              <a:rPr lang="es-C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Santo Domingo, 2021.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238CE68-261A-4036-BA9B-8ED134E41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54" y="1052438"/>
            <a:ext cx="3291840" cy="24945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AB4BCF4-0567-48E0-91D4-A7039B79C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78" y="223517"/>
            <a:ext cx="2593287" cy="17430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C629F13C-FCE6-4D9A-BFFF-1FAF179AB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397" y="4785161"/>
            <a:ext cx="1888332" cy="16459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833F71E4-A89F-44CA-A4C5-79A73D76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51" y="4118469"/>
            <a:ext cx="3559243" cy="26817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650D6D93-DAA6-420E-A613-69E446D35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3359" y="223516"/>
            <a:ext cx="1861370" cy="17430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BB1884D7-2CDC-49E5-8F63-8D6365046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878" y="4785270"/>
            <a:ext cx="2351290" cy="1645903"/>
          </a:xfrm>
          <a:prstGeom prst="rect">
            <a:avLst/>
          </a:prstGeom>
        </p:spPr>
      </p:pic>
      <p:cxnSp>
        <p:nvCxnSpPr>
          <p:cNvPr id="17" name="Conector: angular 16">
            <a:extLst>
              <a:ext uri="{FF2B5EF4-FFF2-40B4-BE49-F238E27FC236}">
                <a16:creationId xmlns="" xmlns:a16="http://schemas.microsoft.com/office/drawing/2014/main" id="{81546961-8C30-4252-A4EF-7F8EFCF37C49}"/>
              </a:ext>
            </a:extLst>
          </p:cNvPr>
          <p:cNvCxnSpPr>
            <a:cxnSpLocks/>
            <a:stCxn id="4" idx="0"/>
            <a:endCxn id="23" idx="1"/>
          </p:cNvCxnSpPr>
          <p:nvPr/>
        </p:nvCxnSpPr>
        <p:spPr>
          <a:xfrm rot="5400000" flipH="1" flipV="1">
            <a:off x="2932750" y="-102210"/>
            <a:ext cx="366973" cy="1942325"/>
          </a:xfrm>
          <a:prstGeom prst="bentConnector2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="" xmlns:a16="http://schemas.microsoft.com/office/drawing/2014/main" id="{08392C76-3F25-4552-BF88-FD278C48124C}"/>
              </a:ext>
            </a:extLst>
          </p:cNvPr>
          <p:cNvCxnSpPr>
            <a:cxnSpLocks/>
            <a:stCxn id="4" idx="1"/>
            <a:endCxn id="11" idx="0"/>
          </p:cNvCxnSpPr>
          <p:nvPr/>
        </p:nvCxnSpPr>
        <p:spPr>
          <a:xfrm rot="10800000" flipH="1" flipV="1">
            <a:off x="499153" y="2299737"/>
            <a:ext cx="1512219" cy="1818732"/>
          </a:xfrm>
          <a:prstGeom prst="bentConnector4">
            <a:avLst>
              <a:gd name="adj1" fmla="val -15117"/>
              <a:gd name="adj2" fmla="val 84290"/>
            </a:avLst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D7BA78A1-E83D-454B-92D4-A4148CA60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399" y="19340"/>
            <a:ext cx="3055620" cy="1332250"/>
          </a:xfrm>
          <a:prstGeom prst="rect">
            <a:avLst/>
          </a:prstGeom>
        </p:spPr>
      </p:pic>
      <p:cxnSp>
        <p:nvCxnSpPr>
          <p:cNvPr id="29" name="Conector recto de flecha 28">
            <a:extLst>
              <a:ext uri="{FF2B5EF4-FFF2-40B4-BE49-F238E27FC236}">
                <a16:creationId xmlns="" xmlns:a16="http://schemas.microsoft.com/office/drawing/2014/main" id="{51A1A31D-FF5F-49A0-B4FC-47D55647164A}"/>
              </a:ext>
            </a:extLst>
          </p:cNvPr>
          <p:cNvCxnSpPr/>
          <p:nvPr/>
        </p:nvCxnSpPr>
        <p:spPr>
          <a:xfrm>
            <a:off x="5351987" y="1351590"/>
            <a:ext cx="18607" cy="57857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Corchetes 53">
            <a:extLst>
              <a:ext uri="{FF2B5EF4-FFF2-40B4-BE49-F238E27FC236}">
                <a16:creationId xmlns="" xmlns:a16="http://schemas.microsoft.com/office/drawing/2014/main" id="{42C9756B-5D31-44C3-AC79-61E875D9C875}"/>
              </a:ext>
            </a:extLst>
          </p:cNvPr>
          <p:cNvSpPr/>
          <p:nvPr/>
        </p:nvSpPr>
        <p:spPr>
          <a:xfrm>
            <a:off x="7417899" y="158175"/>
            <a:ext cx="4443176" cy="1931882"/>
          </a:xfrm>
          <a:prstGeom prst="bracketPair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Corchetes 54">
            <a:extLst>
              <a:ext uri="{FF2B5EF4-FFF2-40B4-BE49-F238E27FC236}">
                <a16:creationId xmlns="" xmlns:a16="http://schemas.microsoft.com/office/drawing/2014/main" id="{12978D38-0EF8-45A6-A06D-143884146BEE}"/>
              </a:ext>
            </a:extLst>
          </p:cNvPr>
          <p:cNvSpPr/>
          <p:nvPr/>
        </p:nvSpPr>
        <p:spPr>
          <a:xfrm>
            <a:off x="7417899" y="4574292"/>
            <a:ext cx="4443175" cy="2219953"/>
          </a:xfrm>
          <a:prstGeom prst="bracketPair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2" name="Imagen 61">
            <a:extLst>
              <a:ext uri="{FF2B5EF4-FFF2-40B4-BE49-F238E27FC236}">
                <a16:creationId xmlns="" xmlns:a16="http://schemas.microsoft.com/office/drawing/2014/main" id="{E98406E9-4A74-45DC-84FC-961F1C5872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499" t="12474" r="52101" b="19523"/>
          <a:stretch/>
        </p:blipFill>
        <p:spPr>
          <a:xfrm>
            <a:off x="9539951" y="4765554"/>
            <a:ext cx="672892" cy="693788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="" xmlns:a16="http://schemas.microsoft.com/office/drawing/2014/main" id="{1AA7BFF6-B035-4759-BB23-F8753FED9F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383" t="10791" r="10217" b="21205"/>
          <a:stretch/>
        </p:blipFill>
        <p:spPr>
          <a:xfrm>
            <a:off x="9503273" y="223407"/>
            <a:ext cx="672892" cy="693788"/>
          </a:xfrm>
          <a:prstGeom prst="rect">
            <a:avLst/>
          </a:prstGeom>
        </p:spPr>
      </p:pic>
      <p:cxnSp>
        <p:nvCxnSpPr>
          <p:cNvPr id="75" name="Conector: angular 74">
            <a:extLst>
              <a:ext uri="{FF2B5EF4-FFF2-40B4-BE49-F238E27FC236}">
                <a16:creationId xmlns="" xmlns:a16="http://schemas.microsoft.com/office/drawing/2014/main" id="{6081C83E-2D18-4BC0-9D31-0F4B952DF5DF}"/>
              </a:ext>
            </a:extLst>
          </p:cNvPr>
          <p:cNvCxnSpPr>
            <a:cxnSpLocks/>
            <a:stCxn id="54" idx="3"/>
            <a:endCxn id="55" idx="3"/>
          </p:cNvCxnSpPr>
          <p:nvPr/>
        </p:nvCxnSpPr>
        <p:spPr>
          <a:xfrm flipH="1">
            <a:off x="11861074" y="1124116"/>
            <a:ext cx="1" cy="4560153"/>
          </a:xfrm>
          <a:prstGeom prst="bentConnector3">
            <a:avLst>
              <a:gd name="adj1" fmla="val -2286000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ector: angular 90">
            <a:extLst>
              <a:ext uri="{FF2B5EF4-FFF2-40B4-BE49-F238E27FC236}">
                <a16:creationId xmlns="" xmlns:a16="http://schemas.microsoft.com/office/drawing/2014/main" id="{92A95E95-DE09-4AAD-8B89-F12B301289BF}"/>
              </a:ext>
            </a:extLst>
          </p:cNvPr>
          <p:cNvCxnSpPr/>
          <p:nvPr/>
        </p:nvCxnSpPr>
        <p:spPr>
          <a:xfrm>
            <a:off x="3861288" y="5083334"/>
            <a:ext cx="608381" cy="50290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231751" y="73333"/>
            <a:ext cx="316785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 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6195" y="4206537"/>
            <a:ext cx="2256503" cy="2256503"/>
          </a:xfrm>
          <a:prstGeom prst="rect">
            <a:avLst/>
          </a:prstGeom>
        </p:spPr>
      </p:pic>
      <p:sp>
        <p:nvSpPr>
          <p:cNvPr id="22" name="Corchetes 21">
            <a:extLst>
              <a:ext uri="{FF2B5EF4-FFF2-40B4-BE49-F238E27FC236}">
                <a16:creationId xmlns="" xmlns:a16="http://schemas.microsoft.com/office/drawing/2014/main" id="{42C9756B-5D31-44C3-AC79-61E875D9C875}"/>
              </a:ext>
            </a:extLst>
          </p:cNvPr>
          <p:cNvSpPr/>
          <p:nvPr/>
        </p:nvSpPr>
        <p:spPr>
          <a:xfrm>
            <a:off x="7666184" y="2253549"/>
            <a:ext cx="3448284" cy="2256503"/>
          </a:xfrm>
          <a:prstGeom prst="bracketPair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: angular 90">
            <a:extLst>
              <a:ext uri="{FF2B5EF4-FFF2-40B4-BE49-F238E27FC236}">
                <a16:creationId xmlns="" xmlns:a16="http://schemas.microsoft.com/office/drawing/2014/main" id="{92A95E95-DE09-4AAD-8B89-F12B301289BF}"/>
              </a:ext>
            </a:extLst>
          </p:cNvPr>
          <p:cNvCxnSpPr/>
          <p:nvPr/>
        </p:nvCxnSpPr>
        <p:spPr>
          <a:xfrm>
            <a:off x="6805049" y="2577812"/>
            <a:ext cx="608381" cy="50290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6801" y="2520612"/>
            <a:ext cx="3067050" cy="168592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4485" y="2092040"/>
            <a:ext cx="2436808" cy="16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39054" y="268015"/>
            <a:ext cx="4479732" cy="520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Severidad externa de la monilla.</a:t>
            </a:r>
            <a:r>
              <a:rPr lang="es-E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731E9B88-B7ED-4553-8D10-53A395BE6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16798"/>
              </p:ext>
            </p:extLst>
          </p:nvPr>
        </p:nvGraphicFramePr>
        <p:xfrm>
          <a:off x="132243" y="1974116"/>
          <a:ext cx="6221260" cy="4600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126124" y="979924"/>
            <a:ext cx="638503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significancia entre el FACTOR A (</a:t>
            </a:r>
            <a:r>
              <a:rPr lang="es-C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Bioestimulantes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FACTOR B (Frecuencia de aplicación) para la variable severidad de la monilla  (%), en el cultivo de cacao, Santo Domingo, 2021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867103" y="979924"/>
            <a:ext cx="519877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significancia entre los efectos Testigo vs Resto para la variable porcentaje de incidencia de la monilla  (%), mediante la aplicación de </a:t>
            </a:r>
            <a:r>
              <a:rPr lang="es-C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Bioestimulantes</a:t>
            </a:r>
            <a:r>
              <a:rPr lang="es-C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Santo Domingo, 2021.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8B8A45F5-91FC-4FB4-A9F4-CE5034C9F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8399154"/>
              </p:ext>
            </p:extLst>
          </p:nvPr>
        </p:nvGraphicFramePr>
        <p:xfrm>
          <a:off x="6665835" y="2515323"/>
          <a:ext cx="5400040" cy="2899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619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50372" y="299546"/>
            <a:ext cx="3294993" cy="520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Costo y Beneficios.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392640"/>
              </p:ext>
            </p:extLst>
          </p:nvPr>
        </p:nvGraphicFramePr>
        <p:xfrm>
          <a:off x="2427890" y="1671139"/>
          <a:ext cx="8024648" cy="560028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16267"/>
                <a:gridCol w="1592643"/>
                <a:gridCol w="1204169"/>
                <a:gridCol w="1873363"/>
                <a:gridCol w="1114377"/>
                <a:gridCol w="1123829"/>
              </a:tblGrid>
              <a:tr h="8454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Datos finales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Bioestimulantes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Costo $ total/ha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Costo de Fungicida $/ 2 aplicaciones/ha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Jornal/ha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Costo / beneficio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Agroplex triple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56,5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30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238,34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T2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84,75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45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-19,11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113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60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182,44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Calbit C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56,5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30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109,82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84,75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45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-49,71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113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60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-31,76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T7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Kendal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56,5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30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256,7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T8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84,75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45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140,01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T9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113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60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47,8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T10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Bio 20 + Proboost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56,5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30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91,46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T11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84,75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45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-80,31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T12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113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60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-44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86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T13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Testigo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30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74,52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2388475" y="945931"/>
            <a:ext cx="80955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costo beneficio  mediante la aplicación de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Bioestimulantes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la reducción del estrés térmico y oxidativo en el cultivo de cacao, Santo Domingo, 2021.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62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8789" y="177780"/>
            <a:ext cx="3048517" cy="5559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64023" y="894580"/>
            <a:ext cx="1007416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Partiendo de que la plantación ya salió de la </a:t>
            </a:r>
            <a:r>
              <a:rPr lang="es-EC" dirty="0" smtClean="0">
                <a:latin typeface="Calibri" panose="020F0502020204030204" pitchFamily="34" charset="0"/>
              </a:rPr>
              <a:t>cosecha  principal </a:t>
            </a:r>
            <a:r>
              <a:rPr lang="es-EC" dirty="0">
                <a:latin typeface="Calibri" panose="020F0502020204030204" pitchFamily="34" charset="0"/>
              </a:rPr>
              <a:t>del año, la aplicación de </a:t>
            </a:r>
            <a:r>
              <a:rPr lang="es-EC" dirty="0" err="1">
                <a:latin typeface="Calibri" panose="020F0502020204030204" pitchFamily="34" charset="0"/>
              </a:rPr>
              <a:t>bioestimulantes</a:t>
            </a:r>
            <a:r>
              <a:rPr lang="es-EC" dirty="0">
                <a:latin typeface="Calibri" panose="020F0502020204030204" pitchFamily="34" charset="0"/>
              </a:rPr>
              <a:t> siguieron influenciando la </a:t>
            </a:r>
            <a:r>
              <a:rPr lang="es-EC" dirty="0" smtClean="0">
                <a:latin typeface="Calibri" panose="020F0502020204030204" pitchFamily="34" charset="0"/>
              </a:rPr>
              <a:t>producción, </a:t>
            </a:r>
            <a:r>
              <a:rPr lang="es-EC" dirty="0">
                <a:latin typeface="Calibri" panose="020F0502020204030204" pitchFamily="34" charset="0"/>
              </a:rPr>
              <a:t>los </a:t>
            </a:r>
            <a:r>
              <a:rPr lang="es-EC" dirty="0" smtClean="0">
                <a:latin typeface="Calibri" panose="020F0502020204030204" pitchFamily="34" charset="0"/>
              </a:rPr>
              <a:t> resultados  en </a:t>
            </a:r>
            <a:r>
              <a:rPr lang="es-EC" dirty="0">
                <a:latin typeface="Calibri" panose="020F0502020204030204" pitchFamily="34" charset="0"/>
              </a:rPr>
              <a:t>campo muestran la respuesta de la planta a la estimulación recibida, con mejor desarrollo de mazorcas y capacidad de reacción frente a los efectos del estrés térmico y oxidativo constante.</a:t>
            </a:r>
          </a:p>
        </p:txBody>
      </p:sp>
      <p:sp>
        <p:nvSpPr>
          <p:cNvPr id="5" name="Flecha a la derecha con bandas 4"/>
          <p:cNvSpPr/>
          <p:nvPr/>
        </p:nvSpPr>
        <p:spPr>
          <a:xfrm>
            <a:off x="709446" y="1111236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1964022" y="2273842"/>
            <a:ext cx="1007416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Con los Bioestimulantes </a:t>
            </a:r>
            <a:r>
              <a:rPr lang="es-EC" dirty="0" err="1">
                <a:latin typeface="Calibri" panose="020F0502020204030204" pitchFamily="34" charset="0"/>
              </a:rPr>
              <a:t>Agroplex</a:t>
            </a:r>
            <a:r>
              <a:rPr lang="es-EC" dirty="0">
                <a:latin typeface="Calibri" panose="020F0502020204030204" pitchFamily="34" charset="0"/>
              </a:rPr>
              <a:t> Triple y Kendal se observó la mejor respuesta de la planta respecto al número de </a:t>
            </a:r>
            <a:r>
              <a:rPr lang="es-EC" dirty="0" err="1">
                <a:latin typeface="Calibri" panose="020F0502020204030204" pitchFamily="34" charset="0"/>
              </a:rPr>
              <a:t>chereles</a:t>
            </a:r>
            <a:r>
              <a:rPr lang="es-EC" dirty="0">
                <a:latin typeface="Calibri" panose="020F0502020204030204" pitchFamily="34" charset="0"/>
              </a:rPr>
              <a:t> sanos.</a:t>
            </a:r>
          </a:p>
        </p:txBody>
      </p:sp>
      <p:sp>
        <p:nvSpPr>
          <p:cNvPr id="7" name="Flecha a la derecha con bandas 6"/>
          <p:cNvSpPr/>
          <p:nvPr/>
        </p:nvSpPr>
        <p:spPr>
          <a:xfrm>
            <a:off x="709446" y="3208110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lecha a la derecha con bandas 7"/>
          <p:cNvSpPr/>
          <p:nvPr/>
        </p:nvSpPr>
        <p:spPr>
          <a:xfrm>
            <a:off x="709446" y="2228486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1964021" y="3097781"/>
            <a:ext cx="1007416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El producto Kendal redujo la perdida de frutos por estrés oxidativo, fue uno de los mejores tratamientos respecto a productividad con un total de 49 mazorcas sanas y un promedio de 4 mazorcas por </a:t>
            </a:r>
            <a:r>
              <a:rPr lang="es-EC" dirty="0" smtClean="0">
                <a:latin typeface="Calibri" panose="020F0502020204030204" pitchFamily="34" charset="0"/>
              </a:rPr>
              <a:t>planta.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64021" y="4167969"/>
            <a:ext cx="1007416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La frecuencia de tres aplicaciones con los productos Kendal y </a:t>
            </a:r>
            <a:r>
              <a:rPr lang="es-EC" dirty="0" err="1">
                <a:latin typeface="Calibri" panose="020F0502020204030204" pitchFamily="34" charset="0"/>
              </a:rPr>
              <a:t>Agroplex</a:t>
            </a:r>
            <a:r>
              <a:rPr lang="es-EC" dirty="0">
                <a:latin typeface="Calibri" panose="020F0502020204030204" pitchFamily="34" charset="0"/>
              </a:rPr>
              <a:t> triple cada 25 días evidenciaron los mejores resultados bajando la incidencia de monilla, y obteniendo más </a:t>
            </a:r>
            <a:r>
              <a:rPr lang="es-EC" dirty="0" err="1">
                <a:latin typeface="Calibri" panose="020F0502020204030204" pitchFamily="34" charset="0"/>
              </a:rPr>
              <a:t>chereles</a:t>
            </a:r>
            <a:r>
              <a:rPr lang="es-EC" dirty="0">
                <a:latin typeface="Calibri" panose="020F0502020204030204" pitchFamily="34" charset="0"/>
              </a:rPr>
              <a:t> sanos.</a:t>
            </a:r>
          </a:p>
        </p:txBody>
      </p:sp>
      <p:sp>
        <p:nvSpPr>
          <p:cNvPr id="11" name="Flecha a la derecha con bandas 10"/>
          <p:cNvSpPr/>
          <p:nvPr/>
        </p:nvSpPr>
        <p:spPr>
          <a:xfrm>
            <a:off x="693682" y="4152148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964021" y="4954238"/>
            <a:ext cx="1007416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Respecto a la incidencia de enfermedades existe una diferencia altamente significativa al 0,1% (P&lt;0,001), en cuanto a monilla con el uso de Bioestimulantes.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964021" y="5743832"/>
            <a:ext cx="1007416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Con los Bioestimulantes se pudo llegar a un cero % de infestación de enfermedades en la última toma de datos, con </a:t>
            </a:r>
            <a:r>
              <a:rPr lang="es-EC" dirty="0" err="1">
                <a:latin typeface="Calibri" panose="020F0502020204030204" pitchFamily="34" charset="0"/>
              </a:rPr>
              <a:t>Agroplex</a:t>
            </a:r>
            <a:r>
              <a:rPr lang="es-EC" dirty="0">
                <a:latin typeface="Calibri" panose="020F0502020204030204" pitchFamily="34" charset="0"/>
              </a:rPr>
              <a:t> triple se observó el menor porcentaje de mazorcas negra con 6, 7% por planta con 3 frecuencias de aplicación</a:t>
            </a:r>
            <a:endParaRPr lang="es-EC" dirty="0"/>
          </a:p>
        </p:txBody>
      </p:sp>
      <p:sp>
        <p:nvSpPr>
          <p:cNvPr id="14" name="Flecha a la derecha con bandas 13"/>
          <p:cNvSpPr/>
          <p:nvPr/>
        </p:nvSpPr>
        <p:spPr>
          <a:xfrm>
            <a:off x="693680" y="4949952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a la derecha con bandas 14"/>
          <p:cNvSpPr/>
          <p:nvPr/>
        </p:nvSpPr>
        <p:spPr>
          <a:xfrm>
            <a:off x="693681" y="5747756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29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11823" y="141668"/>
            <a:ext cx="3957146" cy="6153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a la derecha con bandas 3"/>
          <p:cNvSpPr/>
          <p:nvPr/>
        </p:nvSpPr>
        <p:spPr>
          <a:xfrm>
            <a:off x="709446" y="1111236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1986455" y="1091812"/>
            <a:ext cx="1007416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Mantener las labores culturales, </a:t>
            </a:r>
            <a:r>
              <a:rPr lang="es-EC" dirty="0" smtClean="0">
                <a:latin typeface="Calibri" panose="020F0502020204030204" pitchFamily="34" charset="0"/>
              </a:rPr>
              <a:t>aplicar fungicidas  </a:t>
            </a:r>
            <a:r>
              <a:rPr lang="es-EC" dirty="0" err="1" smtClean="0">
                <a:latin typeface="Calibri" panose="020F0502020204030204" pitchFamily="34" charset="0"/>
              </a:rPr>
              <a:t>protectantes</a:t>
            </a:r>
            <a:r>
              <a:rPr lang="es-EC" dirty="0" smtClean="0">
                <a:latin typeface="Calibri" panose="020F0502020204030204" pitchFamily="34" charset="0"/>
              </a:rPr>
              <a:t> a </a:t>
            </a:r>
            <a:r>
              <a:rPr lang="es-EC" dirty="0">
                <a:latin typeface="Calibri" panose="020F0502020204030204" pitchFamily="34" charset="0"/>
              </a:rPr>
              <a:t>la mazorca, </a:t>
            </a:r>
            <a:r>
              <a:rPr lang="es-EC" dirty="0" smtClean="0">
                <a:latin typeface="Calibri" panose="020F0502020204030204" pitchFamily="34" charset="0"/>
              </a:rPr>
              <a:t>mantener una </a:t>
            </a:r>
            <a:r>
              <a:rPr lang="es-EC" dirty="0">
                <a:latin typeface="Calibri" panose="020F0502020204030204" pitchFamily="34" charset="0"/>
              </a:rPr>
              <a:t>adecuada frecuencia de eliminación de mazorcas infectadas.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986454" y="1968671"/>
            <a:ext cx="1007416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Al saber </a:t>
            </a:r>
            <a:r>
              <a:rPr lang="es-EC" dirty="0" smtClean="0">
                <a:latin typeface="Calibri" panose="020F0502020204030204" pitchFamily="34" charset="0"/>
              </a:rPr>
              <a:t> que </a:t>
            </a:r>
            <a:r>
              <a:rPr lang="es-EC" dirty="0">
                <a:latin typeface="Calibri" panose="020F0502020204030204" pitchFamily="34" charset="0"/>
              </a:rPr>
              <a:t>la </a:t>
            </a:r>
            <a:r>
              <a:rPr lang="es-EC" dirty="0" err="1">
                <a:latin typeface="Calibri" panose="020F0502020204030204" pitchFamily="34" charset="0"/>
              </a:rPr>
              <a:t>moniliasis</a:t>
            </a:r>
            <a:r>
              <a:rPr lang="es-EC" dirty="0">
                <a:latin typeface="Calibri" panose="020F0502020204030204" pitchFamily="34" charset="0"/>
              </a:rPr>
              <a:t> </a:t>
            </a:r>
            <a:r>
              <a:rPr lang="es-EC" dirty="0" smtClean="0">
                <a:latin typeface="Calibri" panose="020F0502020204030204" pitchFamily="34" charset="0"/>
              </a:rPr>
              <a:t> tarda </a:t>
            </a:r>
            <a:r>
              <a:rPr lang="es-EC" dirty="0">
                <a:latin typeface="Calibri" panose="020F0502020204030204" pitchFamily="34" charset="0"/>
              </a:rPr>
              <a:t>de 6 a 8 días en </a:t>
            </a:r>
            <a:r>
              <a:rPr lang="es-EC" dirty="0" smtClean="0">
                <a:latin typeface="Calibri" panose="020F0502020204030204" pitchFamily="34" charset="0"/>
              </a:rPr>
              <a:t>desarrollar </a:t>
            </a:r>
            <a:r>
              <a:rPr lang="es-EC" dirty="0">
                <a:latin typeface="Calibri" panose="020F0502020204030204" pitchFamily="34" charset="0"/>
              </a:rPr>
              <a:t>esporas </a:t>
            </a:r>
            <a:r>
              <a:rPr lang="es-EC" dirty="0" smtClean="0">
                <a:latin typeface="Calibri" panose="020F0502020204030204" pitchFamily="34" charset="0"/>
              </a:rPr>
              <a:t> infectivas  en </a:t>
            </a:r>
            <a:r>
              <a:rPr lang="es-EC" dirty="0">
                <a:latin typeface="Calibri" panose="020F0502020204030204" pitchFamily="34" charset="0"/>
              </a:rPr>
              <a:t>las </a:t>
            </a:r>
            <a:r>
              <a:rPr lang="es-EC" dirty="0" smtClean="0">
                <a:latin typeface="Calibri" panose="020F0502020204030204" pitchFamily="34" charset="0"/>
              </a:rPr>
              <a:t> nuevas  mazorcas  es  importante </a:t>
            </a:r>
            <a:r>
              <a:rPr lang="es-EC" dirty="0">
                <a:latin typeface="Calibri" panose="020F0502020204030204" pitchFamily="34" charset="0"/>
              </a:rPr>
              <a:t>saber </a:t>
            </a:r>
            <a:r>
              <a:rPr lang="es-EC" dirty="0" smtClean="0">
                <a:latin typeface="Calibri" panose="020F0502020204030204" pitchFamily="34" charset="0"/>
              </a:rPr>
              <a:t> reconocer  los  síntomas  iniciales  de  </a:t>
            </a:r>
            <a:r>
              <a:rPr lang="es-EC" dirty="0">
                <a:latin typeface="Calibri" panose="020F0502020204030204" pitchFamily="34" charset="0"/>
              </a:rPr>
              <a:t>la enfermedad </a:t>
            </a:r>
            <a:r>
              <a:rPr lang="es-EC" dirty="0" smtClean="0">
                <a:latin typeface="Calibri" panose="020F0502020204030204" pitchFamily="34" charset="0"/>
              </a:rPr>
              <a:t> para  eliminar  a </a:t>
            </a:r>
            <a:r>
              <a:rPr lang="es-EC" dirty="0">
                <a:latin typeface="Calibri" panose="020F0502020204030204" pitchFamily="34" charset="0"/>
              </a:rPr>
              <a:t>tiempo los </a:t>
            </a:r>
            <a:r>
              <a:rPr lang="es-EC" dirty="0" smtClean="0">
                <a:latin typeface="Calibri" panose="020F0502020204030204" pitchFamily="34" charset="0"/>
              </a:rPr>
              <a:t> frutos  afectados</a:t>
            </a:r>
            <a:r>
              <a:rPr lang="es-EC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986453" y="3120989"/>
            <a:ext cx="1007416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Se recomienda encapsular en sacos o fundas </a:t>
            </a:r>
            <a:r>
              <a:rPr lang="es-EC" dirty="0" smtClean="0">
                <a:latin typeface="Calibri" panose="020F0502020204030204" pitchFamily="34" charset="0"/>
              </a:rPr>
              <a:t> plásticas   todas  las  </a:t>
            </a:r>
            <a:r>
              <a:rPr lang="es-EC" dirty="0">
                <a:latin typeface="Calibri" panose="020F0502020204030204" pitchFamily="34" charset="0"/>
              </a:rPr>
              <a:t>mazorcas </a:t>
            </a:r>
            <a:r>
              <a:rPr lang="es-EC" dirty="0" smtClean="0">
                <a:latin typeface="Calibri" panose="020F0502020204030204" pitchFamily="34" charset="0"/>
              </a:rPr>
              <a:t> enfermas </a:t>
            </a:r>
            <a:r>
              <a:rPr lang="es-EC" dirty="0">
                <a:latin typeface="Calibri" panose="020F0502020204030204" pitchFamily="34" charset="0"/>
              </a:rPr>
              <a:t>para disminuir </a:t>
            </a:r>
            <a:r>
              <a:rPr lang="es-EC" dirty="0" smtClean="0">
                <a:latin typeface="Calibri" panose="020F0502020204030204" pitchFamily="34" charset="0"/>
              </a:rPr>
              <a:t> la </a:t>
            </a:r>
            <a:r>
              <a:rPr lang="es-EC" dirty="0">
                <a:latin typeface="Calibri" panose="020F0502020204030204" pitchFamily="34" charset="0"/>
              </a:rPr>
              <a:t>capacidad de inoculación de las enfermedades.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986450" y="4094489"/>
            <a:ext cx="1007416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Establecer un programa fitosanitario, tomando en cuenta a los cúpricos, puesto que este elemento fortalece las defensas naturales de la planta, debiendo mantener rotaciones con </a:t>
            </a:r>
            <a:r>
              <a:rPr lang="es-EC" dirty="0" smtClean="0">
                <a:latin typeface="Calibri" panose="020F0502020204030204" pitchFamily="34" charset="0"/>
              </a:rPr>
              <a:t>otros   </a:t>
            </a:r>
            <a:r>
              <a:rPr lang="es-EC" dirty="0">
                <a:latin typeface="Calibri" panose="020F0502020204030204" pitchFamily="34" charset="0"/>
              </a:rPr>
              <a:t>fungicidas </a:t>
            </a:r>
            <a:r>
              <a:rPr lang="es-EC" dirty="0" smtClean="0">
                <a:latin typeface="Calibri" panose="020F0502020204030204" pitchFamily="34" charset="0"/>
              </a:rPr>
              <a:t> de </a:t>
            </a:r>
            <a:r>
              <a:rPr lang="es-EC" dirty="0">
                <a:latin typeface="Calibri" panose="020F0502020204030204" pitchFamily="34" charset="0"/>
              </a:rPr>
              <a:t>contacto y sistémicos para no causar </a:t>
            </a:r>
            <a:r>
              <a:rPr lang="es-EC" dirty="0" err="1">
                <a:latin typeface="Calibri" panose="020F0502020204030204" pitchFamily="34" charset="0"/>
              </a:rPr>
              <a:t>fitotoxicidad</a:t>
            </a:r>
            <a:r>
              <a:rPr lang="es-EC" dirty="0">
                <a:latin typeface="Calibri" panose="020F0502020204030204" pitchFamily="34" charset="0"/>
              </a:rPr>
              <a:t> por </a:t>
            </a:r>
            <a:r>
              <a:rPr lang="es-EC" dirty="0" smtClean="0">
                <a:latin typeface="Calibri" panose="020F0502020204030204" pitchFamily="34" charset="0"/>
              </a:rPr>
              <a:t>cobre.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0" name="Flecha a la derecha con bandas 9"/>
          <p:cNvSpPr/>
          <p:nvPr/>
        </p:nvSpPr>
        <p:spPr>
          <a:xfrm>
            <a:off x="709446" y="3120295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a la derecha con bandas 10"/>
          <p:cNvSpPr/>
          <p:nvPr/>
        </p:nvSpPr>
        <p:spPr>
          <a:xfrm>
            <a:off x="709446" y="2047569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986451" y="5402940"/>
            <a:ext cx="1007416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Evaluar en la época lluviosa la aplicación de </a:t>
            </a:r>
            <a:r>
              <a:rPr lang="es-EC" dirty="0" err="1">
                <a:latin typeface="Calibri" panose="020F0502020204030204" pitchFamily="34" charset="0"/>
              </a:rPr>
              <a:t>bioestimulantes</a:t>
            </a:r>
            <a:r>
              <a:rPr lang="es-EC" dirty="0">
                <a:latin typeface="Calibri" panose="020F0502020204030204" pitchFamily="34" charset="0"/>
              </a:rPr>
              <a:t> </a:t>
            </a:r>
            <a:r>
              <a:rPr lang="es-EC" dirty="0" smtClean="0">
                <a:latin typeface="Calibri" panose="020F0502020204030204" pitchFamily="34" charset="0"/>
              </a:rPr>
              <a:t> para  generar </a:t>
            </a:r>
            <a:r>
              <a:rPr lang="es-EC" dirty="0">
                <a:latin typeface="Calibri" panose="020F0502020204030204" pitchFamily="34" charset="0"/>
              </a:rPr>
              <a:t>una mayor producción del cultivó de cacao.</a:t>
            </a:r>
            <a:endParaRPr lang="es-EC" dirty="0"/>
          </a:p>
        </p:txBody>
      </p:sp>
      <p:sp>
        <p:nvSpPr>
          <p:cNvPr id="13" name="Flecha a la derecha con bandas 12"/>
          <p:cNvSpPr/>
          <p:nvPr/>
        </p:nvSpPr>
        <p:spPr>
          <a:xfrm>
            <a:off x="709444" y="4193021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a la derecha con bandas 13"/>
          <p:cNvSpPr/>
          <p:nvPr/>
        </p:nvSpPr>
        <p:spPr>
          <a:xfrm>
            <a:off x="709445" y="5386287"/>
            <a:ext cx="1008993" cy="662152"/>
          </a:xfrm>
          <a:prstGeom prst="stripedRightArrow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15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6" y="1312579"/>
            <a:ext cx="2717442" cy="3516998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74" y="1312578"/>
            <a:ext cx="3140432" cy="3507072"/>
          </a:xfrm>
          <a:prstGeom prst="rect">
            <a:avLst/>
          </a:prstGeom>
        </p:spPr>
      </p:pic>
      <p:sp>
        <p:nvSpPr>
          <p:cNvPr id="20" name="Cuadro de texto 55"/>
          <p:cNvSpPr txBox="1"/>
          <p:nvPr/>
        </p:nvSpPr>
        <p:spPr>
          <a:xfrm>
            <a:off x="161040" y="5585791"/>
            <a:ext cx="6398785" cy="6162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Plantas 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inicio de la investigación, con </a:t>
            </a:r>
            <a:r>
              <a:rPr lang="es-CO" sz="160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chereles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quemados, </a:t>
            </a:r>
            <a:r>
              <a:rPr lang="es-CO" sz="160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moniliasis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CO" sz="160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phytophthora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5" y="194222"/>
            <a:ext cx="2751600" cy="2761754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91" y="1722555"/>
            <a:ext cx="2355482" cy="2939597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18" y="3576646"/>
            <a:ext cx="2196819" cy="2505861"/>
          </a:xfrm>
          <a:prstGeom prst="rect">
            <a:avLst/>
          </a:prstGeom>
        </p:spPr>
      </p:pic>
      <p:sp>
        <p:nvSpPr>
          <p:cNvPr id="12" name="Cuadro de texto 61"/>
          <p:cNvSpPr txBox="1"/>
          <p:nvPr/>
        </p:nvSpPr>
        <p:spPr>
          <a:xfrm>
            <a:off x="6241774" y="6202015"/>
            <a:ext cx="4899025" cy="62067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Frutos 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síntomas y enfermos de Cacao CCN-51 afectados por </a:t>
            </a:r>
            <a:r>
              <a:rPr lang="es-CO" sz="16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6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moniliasis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6062" r="21558" b="9149"/>
          <a:stretch/>
        </p:blipFill>
        <p:spPr bwMode="auto">
          <a:xfrm>
            <a:off x="1442431" y="2055924"/>
            <a:ext cx="3425781" cy="3649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7" y="1759707"/>
            <a:ext cx="4292689" cy="4306241"/>
          </a:xfrm>
          <a:prstGeom prst="rect">
            <a:avLst/>
          </a:prstGeom>
        </p:spPr>
      </p:pic>
      <p:sp>
        <p:nvSpPr>
          <p:cNvPr id="6" name="Cuadro de texto 59"/>
          <p:cNvSpPr txBox="1"/>
          <p:nvPr/>
        </p:nvSpPr>
        <p:spPr>
          <a:xfrm>
            <a:off x="4237149" y="334851"/>
            <a:ext cx="7551179" cy="10938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2000" dirty="0" smtClean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Presencia </a:t>
            </a:r>
            <a:r>
              <a:rPr lang="es-CO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O" sz="200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chereles</a:t>
            </a:r>
            <a:r>
              <a:rPr lang="es-CO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quemados en las plantas de </a:t>
            </a:r>
            <a:r>
              <a:rPr lang="es-CO" sz="2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Cacao CCN-51.</a:t>
            </a:r>
            <a:r>
              <a:rPr lang="es-CO" sz="2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0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785611"/>
            <a:ext cx="3404044" cy="4338839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"/>
          <a:stretch/>
        </p:blipFill>
        <p:spPr bwMode="auto">
          <a:xfrm>
            <a:off x="3829050" y="1221454"/>
            <a:ext cx="3086100" cy="3902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 de texto 2050"/>
          <p:cNvSpPr txBox="1"/>
          <p:nvPr/>
        </p:nvSpPr>
        <p:spPr>
          <a:xfrm>
            <a:off x="823118" y="5465529"/>
            <a:ext cx="6011863" cy="48831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Frutos 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productivos y </a:t>
            </a:r>
            <a:r>
              <a:rPr lang="es-CO" sz="160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chereles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sanos en las plantas de 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Cacao CCN-51.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6574" t="10937" r="26427" b="5208"/>
          <a:stretch/>
        </p:blipFill>
        <p:spPr>
          <a:xfrm>
            <a:off x="7245706" y="977296"/>
            <a:ext cx="4717694" cy="47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" y="1752600"/>
            <a:ext cx="2383155" cy="2357438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49" y="1752600"/>
            <a:ext cx="2085659" cy="2360613"/>
          </a:xfrm>
          <a:prstGeom prst="rect">
            <a:avLst/>
          </a:prstGeom>
        </p:spPr>
      </p:pic>
      <p:sp>
        <p:nvSpPr>
          <p:cNvPr id="5" name="Cuadro de texto 2052"/>
          <p:cNvSpPr txBox="1"/>
          <p:nvPr/>
        </p:nvSpPr>
        <p:spPr>
          <a:xfrm>
            <a:off x="198436" y="4313524"/>
            <a:ext cx="4899025" cy="6553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4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Insumos oxicloruro </a:t>
            </a:r>
            <a:r>
              <a:rPr lang="es-CO" sz="1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O" sz="14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cobre </a:t>
            </a:r>
            <a:r>
              <a:rPr lang="es-CO" sz="1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CO" sz="14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cerillo  utilizados para </a:t>
            </a:r>
            <a:r>
              <a:rPr lang="es-CO" sz="1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manejo del cultivo de </a:t>
            </a:r>
            <a:r>
              <a:rPr lang="es-CO" sz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Cacao CCN-51.</a:t>
            </a: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61" y="114474"/>
            <a:ext cx="3029584" cy="3276252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99" y="1485900"/>
            <a:ext cx="3082848" cy="3482944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7"/>
          <a:stretch/>
        </p:blipFill>
        <p:spPr bwMode="auto">
          <a:xfrm>
            <a:off x="5097461" y="3463720"/>
            <a:ext cx="3029584" cy="3276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 de texto 2053"/>
          <p:cNvSpPr txBox="1"/>
          <p:nvPr/>
        </p:nvSpPr>
        <p:spPr>
          <a:xfrm>
            <a:off x="7212011" y="5850890"/>
            <a:ext cx="4899025" cy="4356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Labores 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culturales en la plantación de </a:t>
            </a:r>
            <a:r>
              <a:rPr lang="es-CO" sz="16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Cacao CCN-51.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6" y="1221454"/>
            <a:ext cx="3578464" cy="3769646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52716"/>
            <a:ext cx="3371850" cy="3759449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"/>
          <a:stretch/>
        </p:blipFill>
        <p:spPr bwMode="auto">
          <a:xfrm>
            <a:off x="4267200" y="3267075"/>
            <a:ext cx="3943350" cy="3448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 de texto 2055"/>
          <p:cNvSpPr txBox="1"/>
          <p:nvPr/>
        </p:nvSpPr>
        <p:spPr>
          <a:xfrm>
            <a:off x="4095750" y="328602"/>
            <a:ext cx="5791200" cy="6642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dirty="0" smtClean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Aplicación </a:t>
            </a:r>
            <a:r>
              <a:rPr lang="es-CO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fertilizante, y preparación de los </a:t>
            </a:r>
            <a:r>
              <a:rPr lang="es-CO" sz="1600" dirty="0" err="1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bioestimulantes</a:t>
            </a:r>
            <a:r>
              <a:rPr lang="es-CO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para las plantas de </a:t>
            </a:r>
            <a:r>
              <a:rPr lang="es-CO" sz="160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Cacao CCN-51.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4849" y="392060"/>
            <a:ext cx="341043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b="1" kern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Estado actual dela plantación</a:t>
            </a:r>
            <a:endParaRPr lang="es-ES" sz="2000" b="1" kern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5651" t="11198" r="35505" b="4948"/>
          <a:stretch/>
        </p:blipFill>
        <p:spPr>
          <a:xfrm>
            <a:off x="142452" y="1138597"/>
            <a:ext cx="3499139" cy="57194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5505" t="10937" r="35359" b="4948"/>
          <a:stretch/>
        </p:blipFill>
        <p:spPr>
          <a:xfrm>
            <a:off x="3829049" y="704850"/>
            <a:ext cx="3790951" cy="61531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5578" t="10938" r="35359" b="4947"/>
          <a:stretch/>
        </p:blipFill>
        <p:spPr>
          <a:xfrm>
            <a:off x="7972425" y="704850"/>
            <a:ext cx="3781425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D9DAA6E-7A33-4034-ABB5-D26E18D22797}"/>
              </a:ext>
            </a:extLst>
          </p:cNvPr>
          <p:cNvSpPr txBox="1">
            <a:spLocks/>
          </p:cNvSpPr>
          <p:nvPr/>
        </p:nvSpPr>
        <p:spPr>
          <a:xfrm>
            <a:off x="507388" y="163452"/>
            <a:ext cx="5398854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u="sng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A6B0DC23-4DC4-409F-927A-8BF43F2D7B66}"/>
              </a:ext>
            </a:extLst>
          </p:cNvPr>
          <p:cNvSpPr txBox="1"/>
          <p:nvPr/>
        </p:nvSpPr>
        <p:spPr>
          <a:xfrm>
            <a:off x="637015" y="2209463"/>
            <a:ext cx="8133497" cy="310906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sz="2800" dirty="0"/>
              <a:t>Evaluación de </a:t>
            </a:r>
            <a:r>
              <a:rPr lang="es-EC" sz="2800" dirty="0" err="1"/>
              <a:t>bioestimulantes</a:t>
            </a:r>
            <a:r>
              <a:rPr lang="es-EC" sz="2800" dirty="0"/>
              <a:t> para la reducción de los efectos que ocasiona el estrés térmico y oxidativo en el cultivo de cacao (</a:t>
            </a:r>
            <a:r>
              <a:rPr lang="es-EC" sz="2800" i="1" dirty="0"/>
              <a:t>Theobroma cacao </a:t>
            </a:r>
            <a:r>
              <a:rPr lang="es-EC" sz="2800" dirty="0"/>
              <a:t>L</a:t>
            </a:r>
            <a:r>
              <a:rPr lang="es-EC" sz="2800" i="1" dirty="0"/>
              <a:t>. </a:t>
            </a:r>
            <a:r>
              <a:rPr lang="es-EC" sz="2800" dirty="0"/>
              <a:t>cv. CCN-51).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8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39" y="1"/>
            <a:ext cx="12209339" cy="68646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45" y="803613"/>
            <a:ext cx="8227569" cy="26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7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05752997"/>
              </p:ext>
            </p:extLst>
          </p:nvPr>
        </p:nvGraphicFramePr>
        <p:xfrm>
          <a:off x="463639" y="719667"/>
          <a:ext cx="11217499" cy="5809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71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8851180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78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 rot="20170932">
            <a:off x="1622019" y="1533485"/>
            <a:ext cx="90075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MATERIALES  Y METODOLOGIA</a:t>
            </a:r>
            <a:endParaRPr lang="es-ES" sz="8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9245" y="1022419"/>
            <a:ext cx="5653825" cy="24006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 algn="just">
              <a:spcAft>
                <a:spcPts val="1200"/>
              </a:spcAft>
              <a:buSzPts val="1200"/>
            </a:pPr>
            <a:r>
              <a:rPr lang="es-EC" sz="1400" b="1" u="sng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Ubicación Política </a:t>
            </a:r>
            <a:endParaRPr lang="es-EC" sz="1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874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País		: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Ecuador 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4874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34874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Provincia	: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Santo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Domingo de los Tsáchilas </a:t>
            </a:r>
          </a:p>
          <a:p>
            <a:pPr marL="134874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348740" algn="just">
              <a:spcAft>
                <a:spcPts val="0"/>
              </a:spcAft>
            </a:pP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Cantón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Santo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Domingo </a:t>
            </a:r>
          </a:p>
          <a:p>
            <a:pPr marL="134874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34874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Parroquia	: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Valle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Hermoso   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Sector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km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Vía La Cristóbal Colón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8585" y="3657124"/>
            <a:ext cx="5366197" cy="32008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 algn="just">
              <a:spcAft>
                <a:spcPts val="1200"/>
              </a:spcAft>
              <a:buSzPts val="1200"/>
            </a:pPr>
            <a:r>
              <a:rPr lang="es-EC" sz="1400" b="1" u="sng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Ubicación Ecológica</a:t>
            </a:r>
            <a:endParaRPr lang="es-EC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s-EC" sz="14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Zona de vida 		: Bosque Húmedo Tropical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Temperatura		: 24,8°C</a:t>
            </a:r>
          </a:p>
          <a:p>
            <a:pPr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Precipitación		: 3200 mm/año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Humedad Relativa	: 85%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Altitud		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370 msnm.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68580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Suelo		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Limo arcilloso </a:t>
            </a: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53070" y="1012551"/>
            <a:ext cx="6096000" cy="41411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53070" y="55902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oordenadas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“00°04 ́ 58,3 ́ ́ S y 79°14 ́ 34 ́ ́W”.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556153" y="278448"/>
            <a:ext cx="206017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531219"/>
              </p:ext>
            </p:extLst>
          </p:nvPr>
        </p:nvGraphicFramePr>
        <p:xfrm>
          <a:off x="531605" y="1345743"/>
          <a:ext cx="7910400" cy="4947219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489016"/>
                <a:gridCol w="1153988"/>
                <a:gridCol w="5267396"/>
              </a:tblGrid>
              <a:tr h="2912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Tratamiento N°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Código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Descripción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912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b1f1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Bioestimulante Agroplex triple Cada 25 días, (2 aplicaciones)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7623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b1f2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Agroplex triple Cada 25 días, (3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912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b1f3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Bioestimulante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Agroplex</a:t>
                      </a:r>
                      <a:r>
                        <a:rPr lang="es-EC" sz="1400" dirty="0">
                          <a:effectLst/>
                        </a:rPr>
                        <a:t> triple Cada 25 días, (4 aplicaciones)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912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T4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b2f1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Calbit C Cada 25 días, (2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912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b2f2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Calbit C Cada 25 días, (3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730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T6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b2f3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Calbit C Cada 25 días, (4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912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b3f1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Kendal Cada 25 días, (2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912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T8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b3f2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Kendal Cada 25 días, (3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912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T9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b3f3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Kendal Cada 25 días, (4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5587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T10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b4f1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Bio 20 + Proboost Cada 25 días, (2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5587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T11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b4f2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Bio 20 + Proboost Cada 25 días, (3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5587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T12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b4f3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Bioestimulante Bio 20 + Proboost Cada 25 días, (4 aplicaciones)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912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T13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Testigo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Sin Aplicación de Bioestimulantes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AC874554-5BC2-48ED-9752-254CA503F3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678166"/>
              </p:ext>
            </p:extLst>
          </p:nvPr>
        </p:nvGraphicFramePr>
        <p:xfrm>
          <a:off x="8140899" y="-27685"/>
          <a:ext cx="4856643" cy="6767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760870" y="269932"/>
            <a:ext cx="339349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Tratamientos evaluados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2169"/>
              </p:ext>
            </p:extLst>
          </p:nvPr>
        </p:nvGraphicFramePr>
        <p:xfrm>
          <a:off x="1473960" y="890387"/>
          <a:ext cx="9826387" cy="5769159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986618"/>
                <a:gridCol w="1424449"/>
                <a:gridCol w="2986618"/>
                <a:gridCol w="2428702"/>
              </a:tblGrid>
              <a:tr h="253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Nombre comercial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Presentación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Ingrediente activo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Dosis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</a:tr>
              <a:tr h="253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Calbit C</a:t>
                      </a:r>
                      <a:endParaRPr lang="es-EC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L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Oxido de Calcio (CaO)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50 cc/10 litros de agua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b"/>
                </a:tc>
              </a:tr>
              <a:tr h="3243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Agroplex Triple</a:t>
                      </a:r>
                      <a:endParaRPr lang="es-EC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L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 1,3% Fe2,52%  MgO6,51%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50 cc/10 litros de agua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b"/>
                </a:tc>
              </a:tr>
              <a:tr h="506321">
                <a:tc row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Kendal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L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Nitrógeno (N) Total 2 %(p/p)  2,66%(p/v)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cc/10 litros de agua 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b"/>
                </a:tc>
              </a:tr>
              <a:tr h="5063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Nitrógeno (N) orgánico 1%(p/p)  1,33%(p/v)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063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Nitrógeno ureico 1 %(p/p) 1,33%(p/v)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063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Fósforo (P2O5) 24 %(p/p)  31,92%(p/v)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063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Potasio (K2O) 1 7 %(p/p)  22,61%(p/v)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063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Extractos Vegetales 8%(p/p)  10,64%(p/v)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518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</a:t>
                      </a:r>
                      <a:r>
                        <a:rPr lang="es-E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+ </a:t>
                      </a:r>
                      <a:r>
                        <a:rPr lang="es-E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Proboost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L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Bioestimulante a base de algas marinas que contiene además macro nutrientes y micro nutrientes quelatados + aminoácidos y péptidos  de  origen  natural.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cc + 25cc en 10 litros de agua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4" marR="35154" marT="0" marB="0" anchor="b"/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556153" y="278448"/>
            <a:ext cx="461376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los Bioestimulantes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2308</Words>
  <Application>Microsoft Office PowerPoint</Application>
  <PresentationFormat>Panorámica</PresentationFormat>
  <Paragraphs>404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53</cp:revision>
  <dcterms:created xsi:type="dcterms:W3CDTF">2021-08-19T00:39:39Z</dcterms:created>
  <dcterms:modified xsi:type="dcterms:W3CDTF">2021-09-02T22:20:08Z</dcterms:modified>
</cp:coreProperties>
</file>