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ALTURA!$P$41</c:f>
              <c:strCache>
                <c:ptCount val="1"/>
                <c:pt idx="0">
                  <c:v>Medias de altura</c:v>
                </c:pt>
              </c:strCache>
            </c:strRef>
          </c:tx>
          <c:spPr>
            <a:solidFill>
              <a:schemeClr val="dk1">
                <a:tint val="88500"/>
                <a:alpha val="70000"/>
              </a:schemeClr>
            </a:solidFill>
            <a:ln>
              <a:noFill/>
            </a:ln>
            <a:effectLst/>
          </c:spPr>
          <c:invertIfNegative val="0"/>
          <c:dLbls>
            <c:dLbl>
              <c:idx val="0"/>
              <c:tx>
                <c:rich>
                  <a:bodyPr/>
                  <a:lstStyle/>
                  <a:p>
                    <a:fld id="{4583C8BC-350D-4E93-9078-F9F97E7E2C25}" type="VALUE">
                      <a:rPr lang="en-US"/>
                      <a:pPr/>
                      <a:t>[VALOR]</a:t>
                    </a:fld>
                    <a:r>
                      <a:rPr lang="en-US" baseline="0"/>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7C-4DA0-B693-611768B9C2A1}"/>
                </c:ext>
              </c:extLst>
            </c:dLbl>
            <c:dLbl>
              <c:idx val="1"/>
              <c:tx>
                <c:rich>
                  <a:bodyPr/>
                  <a:lstStyle/>
                  <a:p>
                    <a:fld id="{0A39D7D7-0561-4408-8FBD-37A924CC27B6}"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7C-4DA0-B693-611768B9C2A1}"/>
                </c:ext>
              </c:extLst>
            </c:dLbl>
            <c:dLbl>
              <c:idx val="2"/>
              <c:tx>
                <c:rich>
                  <a:bodyPr/>
                  <a:lstStyle/>
                  <a:p>
                    <a:fld id="{721E66C0-1AA4-4392-B3C3-AF428C2B3933}"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7C-4DA0-B693-611768B9C2A1}"/>
                </c:ext>
              </c:extLst>
            </c:dLbl>
            <c:dLbl>
              <c:idx val="3"/>
              <c:tx>
                <c:rich>
                  <a:bodyPr/>
                  <a:lstStyle/>
                  <a:p>
                    <a:fld id="{8FD86DF6-DFBF-46AF-AA19-32167187D08C}"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7C-4DA0-B693-611768B9C2A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ALTURA!$O$42:$O$45</c:f>
              <c:strCache>
                <c:ptCount val="4"/>
                <c:pt idx="0">
                  <c:v>10 semanas</c:v>
                </c:pt>
                <c:pt idx="1">
                  <c:v>12 semanas</c:v>
                </c:pt>
                <c:pt idx="2">
                  <c:v>11 semanas</c:v>
                </c:pt>
                <c:pt idx="3">
                  <c:v>9 semanas</c:v>
                </c:pt>
              </c:strCache>
            </c:strRef>
          </c:cat>
          <c:val>
            <c:numRef>
              <c:f>ALTURA!$P$42:$P$45</c:f>
              <c:numCache>
                <c:formatCode>General</c:formatCode>
                <c:ptCount val="4"/>
                <c:pt idx="0">
                  <c:v>293.60000000000002</c:v>
                </c:pt>
                <c:pt idx="1">
                  <c:v>274.75</c:v>
                </c:pt>
                <c:pt idx="2">
                  <c:v>274.64999999999998</c:v>
                </c:pt>
                <c:pt idx="3">
                  <c:v>267.89999999999998</c:v>
                </c:pt>
              </c:numCache>
            </c:numRef>
          </c:val>
          <c:extLst>
            <c:ext xmlns:c16="http://schemas.microsoft.com/office/drawing/2014/chart" uri="{C3380CC4-5D6E-409C-BE32-E72D297353CC}">
              <c16:uniqueId val="{00000004-C17C-4DA0-B693-611768B9C2A1}"/>
            </c:ext>
          </c:extLst>
        </c:ser>
        <c:dLbls>
          <c:dLblPos val="ctr"/>
          <c:showLegendKey val="0"/>
          <c:showVal val="1"/>
          <c:showCatName val="0"/>
          <c:showSerName val="0"/>
          <c:showPercent val="0"/>
          <c:showBubbleSize val="0"/>
        </c:dLbls>
        <c:gapWidth val="80"/>
        <c:overlap val="25"/>
        <c:axId val="332603728"/>
        <c:axId val="332604904"/>
      </c:barChart>
      <c:catAx>
        <c:axId val="332603728"/>
        <c:scaling>
          <c:orientation val="minMax"/>
        </c:scaling>
        <c:delete val="0"/>
        <c:axPos val="b"/>
        <c:title>
          <c:tx>
            <c:rich>
              <a:bodyPr rot="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r>
                  <a:rPr lang="es-EC"/>
                  <a:t>edad de cosecha</a:t>
                </a:r>
              </a:p>
            </c:rich>
          </c:tx>
          <c:overlay val="0"/>
          <c:spPr>
            <a:noFill/>
            <a:ln>
              <a:noFill/>
            </a:ln>
            <a:effectLst/>
          </c:spPr>
          <c:txPr>
            <a:bodyPr rot="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chemeClr val="tx1">
                    <a:lumMod val="65000"/>
                    <a:lumOff val="35000"/>
                  </a:schemeClr>
                </a:solidFill>
                <a:latin typeface="+mn-lt"/>
                <a:ea typeface="+mn-ea"/>
                <a:cs typeface="+mn-cs"/>
              </a:defRPr>
            </a:pPr>
            <a:endParaRPr lang="es-EC"/>
          </a:p>
        </c:txPr>
        <c:crossAx val="332604904"/>
        <c:crosses val="autoZero"/>
        <c:auto val="1"/>
        <c:lblAlgn val="ctr"/>
        <c:lblOffset val="100"/>
        <c:noMultiLvlLbl val="0"/>
      </c:catAx>
      <c:valAx>
        <c:axId val="33260490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r>
                  <a:rPr lang="es-EC"/>
                  <a:t>ALTURA EN cm</a:t>
                </a:r>
              </a:p>
            </c:rich>
          </c:tx>
          <c:overlay val="0"/>
          <c:spPr>
            <a:noFill/>
            <a:ln>
              <a:noFill/>
            </a:ln>
            <a:effectLst/>
          </c:spPr>
          <c:txPr>
            <a:bodyPr rot="-540000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mn-lt"/>
                <a:ea typeface="+mn-ea"/>
                <a:cs typeface="+mn-cs"/>
              </a:defRPr>
            </a:pPr>
            <a:endParaRPr lang="es-EC"/>
          </a:p>
        </c:txPr>
        <c:crossAx val="33260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FUSTE!$O$40</c:f>
              <c:strCache>
                <c:ptCount val="1"/>
                <c:pt idx="0">
                  <c:v>Medias</c:v>
                </c:pt>
              </c:strCache>
            </c:strRef>
          </c:tx>
          <c:spPr>
            <a:solidFill>
              <a:schemeClr val="dk1">
                <a:tint val="88500"/>
                <a:alpha val="70000"/>
              </a:schemeClr>
            </a:solidFill>
            <a:ln>
              <a:noFill/>
            </a:ln>
            <a:effectLst/>
          </c:spPr>
          <c:invertIfNegative val="0"/>
          <c:dLbls>
            <c:dLbl>
              <c:idx val="0"/>
              <c:tx>
                <c:rich>
                  <a:bodyPr/>
                  <a:lstStyle/>
                  <a:p>
                    <a:fld id="{96F3804D-B313-4C6C-B760-31D3546D7C7A}"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92-44D8-91A0-CD594053DD5B}"/>
                </c:ext>
              </c:extLst>
            </c:dLbl>
            <c:dLbl>
              <c:idx val="1"/>
              <c:tx>
                <c:rich>
                  <a:bodyPr/>
                  <a:lstStyle/>
                  <a:p>
                    <a:fld id="{F4326272-ED4A-4E39-8014-446CFB819F5F}" type="VALUE">
                      <a:rPr lang="en-US"/>
                      <a:pPr/>
                      <a:t>[VALOR]</a:t>
                    </a:fld>
                    <a:r>
                      <a:rPr lang="en-US"/>
                      <a:t> AB</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92-44D8-91A0-CD594053DD5B}"/>
                </c:ext>
              </c:extLst>
            </c:dLbl>
            <c:dLbl>
              <c:idx val="2"/>
              <c:tx>
                <c:rich>
                  <a:bodyPr/>
                  <a:lstStyle/>
                  <a:p>
                    <a:fld id="{ACBF9C25-05E3-4952-A226-4AF79408966E}" type="VALUE">
                      <a:rPr lang="en-US"/>
                      <a:pPr/>
                      <a:t>[VALOR]</a:t>
                    </a:fld>
                    <a:r>
                      <a:rPr lang="en-US"/>
                      <a:t>AB</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92-44D8-91A0-CD594053DD5B}"/>
                </c:ext>
              </c:extLst>
            </c:dLbl>
            <c:dLbl>
              <c:idx val="3"/>
              <c:tx>
                <c:rich>
                  <a:bodyPr/>
                  <a:lstStyle/>
                  <a:p>
                    <a:fld id="{E65EC91D-E9DC-493B-8097-4BDFA1855148}"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92-44D8-91A0-CD594053DD5B}"/>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FUSTE!$N$41:$N$44</c:f>
              <c:strCache>
                <c:ptCount val="4"/>
                <c:pt idx="0">
                  <c:v>10 Semanas</c:v>
                </c:pt>
                <c:pt idx="1">
                  <c:v>12 Semanas</c:v>
                </c:pt>
                <c:pt idx="2">
                  <c:v>11 Semanas</c:v>
                </c:pt>
                <c:pt idx="3">
                  <c:v>9 Semanas</c:v>
                </c:pt>
              </c:strCache>
            </c:strRef>
          </c:cat>
          <c:val>
            <c:numRef>
              <c:f>FUSTE!$O$41:$O$44</c:f>
              <c:numCache>
                <c:formatCode>General</c:formatCode>
                <c:ptCount val="4"/>
                <c:pt idx="0">
                  <c:v>57.63</c:v>
                </c:pt>
                <c:pt idx="1">
                  <c:v>53.85</c:v>
                </c:pt>
                <c:pt idx="2">
                  <c:v>53.45</c:v>
                </c:pt>
                <c:pt idx="3">
                  <c:v>51.53</c:v>
                </c:pt>
              </c:numCache>
            </c:numRef>
          </c:val>
          <c:extLst>
            <c:ext xmlns:c16="http://schemas.microsoft.com/office/drawing/2014/chart" uri="{C3380CC4-5D6E-409C-BE32-E72D297353CC}">
              <c16:uniqueId val="{00000004-8992-44D8-91A0-CD594053DD5B}"/>
            </c:ext>
          </c:extLst>
        </c:ser>
        <c:dLbls>
          <c:dLblPos val="outEnd"/>
          <c:showLegendKey val="0"/>
          <c:showVal val="1"/>
          <c:showCatName val="0"/>
          <c:showSerName val="0"/>
          <c:showPercent val="0"/>
          <c:showBubbleSize val="0"/>
        </c:dLbls>
        <c:gapWidth val="80"/>
        <c:overlap val="25"/>
        <c:axId val="332606472"/>
        <c:axId val="332599416"/>
      </c:barChart>
      <c:catAx>
        <c:axId val="332606472"/>
        <c:scaling>
          <c:orientation val="minMax"/>
        </c:scaling>
        <c:delete val="0"/>
        <c:axPos val="b"/>
        <c:title>
          <c:tx>
            <c:rich>
              <a:bodyPr rot="0" spcFirstLastPara="1" vertOverflow="ellipsis" vert="horz" wrap="square" anchor="ctr" anchorCtr="1"/>
              <a:lstStyle/>
              <a:p>
                <a:pPr>
                  <a:defRPr sz="1050" b="1" i="0" u="none" strike="noStrike" kern="1200" cap="all" baseline="0">
                    <a:solidFill>
                      <a:schemeClr val="tx1">
                        <a:lumMod val="65000"/>
                        <a:lumOff val="35000"/>
                      </a:schemeClr>
                    </a:solidFill>
                    <a:latin typeface="+mn-lt"/>
                    <a:ea typeface="+mn-ea"/>
                    <a:cs typeface="+mn-cs"/>
                  </a:defRPr>
                </a:pPr>
                <a:r>
                  <a:rPr lang="es-EC"/>
                  <a:t>edad de cosecha</a:t>
                </a:r>
              </a:p>
            </c:rich>
          </c:tx>
          <c:overlay val="0"/>
          <c:spPr>
            <a:noFill/>
            <a:ln>
              <a:noFill/>
            </a:ln>
            <a:effectLst/>
          </c:spPr>
          <c:txPr>
            <a:bodyPr rot="0" spcFirstLastPara="1" vertOverflow="ellipsis" vert="horz" wrap="square" anchor="ctr" anchorCtr="1"/>
            <a:lstStyle/>
            <a:p>
              <a:pPr>
                <a:defRPr sz="1050" b="1"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cap="none" spc="20" normalizeH="0" baseline="0">
                <a:solidFill>
                  <a:schemeClr val="tx1">
                    <a:lumMod val="65000"/>
                    <a:lumOff val="35000"/>
                  </a:schemeClr>
                </a:solidFill>
                <a:latin typeface="+mn-lt"/>
                <a:ea typeface="+mn-ea"/>
                <a:cs typeface="+mn-cs"/>
              </a:defRPr>
            </a:pPr>
            <a:endParaRPr lang="es-EC"/>
          </a:p>
        </c:txPr>
        <c:crossAx val="332599416"/>
        <c:crosses val="autoZero"/>
        <c:auto val="1"/>
        <c:lblAlgn val="ctr"/>
        <c:lblOffset val="100"/>
        <c:noMultiLvlLbl val="0"/>
      </c:catAx>
      <c:valAx>
        <c:axId val="332599416"/>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050" b="1" i="0" u="none" strike="noStrike" kern="1200" cap="all" baseline="0">
                    <a:solidFill>
                      <a:schemeClr val="tx1">
                        <a:lumMod val="65000"/>
                        <a:lumOff val="35000"/>
                      </a:schemeClr>
                    </a:solidFill>
                    <a:latin typeface="+mn-lt"/>
                    <a:ea typeface="+mn-ea"/>
                    <a:cs typeface="+mn-cs"/>
                  </a:defRPr>
                </a:pPr>
                <a:r>
                  <a:rPr lang="es-EC"/>
                  <a:t>diametro del tallo en cm</a:t>
                </a:r>
              </a:p>
            </c:rich>
          </c:tx>
          <c:overlay val="0"/>
          <c:spPr>
            <a:noFill/>
            <a:ln>
              <a:noFill/>
            </a:ln>
            <a:effectLst/>
          </c:spPr>
          <c:txPr>
            <a:bodyPr rot="-5400000" spcFirstLastPara="1" vertOverflow="ellipsis" vert="horz" wrap="square" anchor="ctr" anchorCtr="1"/>
            <a:lstStyle/>
            <a:p>
              <a:pPr>
                <a:defRPr sz="1050" b="1"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spc="20" baseline="0">
                <a:solidFill>
                  <a:schemeClr val="tx1">
                    <a:lumMod val="65000"/>
                    <a:lumOff val="35000"/>
                  </a:schemeClr>
                </a:solidFill>
                <a:latin typeface="+mn-lt"/>
                <a:ea typeface="+mn-ea"/>
                <a:cs typeface="+mn-cs"/>
              </a:defRPr>
            </a:pPr>
            <a:endParaRPr lang="es-EC"/>
          </a:p>
        </c:txPr>
        <c:crossAx val="33260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HOJAS!$P$35</c:f>
              <c:strCache>
                <c:ptCount val="1"/>
                <c:pt idx="0">
                  <c:v>Medias</c:v>
                </c:pt>
              </c:strCache>
            </c:strRef>
          </c:tx>
          <c:spPr>
            <a:solidFill>
              <a:schemeClr val="dk1">
                <a:tint val="88500"/>
                <a:alpha val="70000"/>
              </a:schemeClr>
            </a:solidFill>
            <a:ln>
              <a:noFill/>
            </a:ln>
            <a:effectLst/>
          </c:spPr>
          <c:invertIfNegative val="0"/>
          <c:dLbls>
            <c:dLbl>
              <c:idx val="0"/>
              <c:tx>
                <c:rich>
                  <a:bodyPr/>
                  <a:lstStyle/>
                  <a:p>
                    <a:fld id="{865688AE-D0BB-4E9A-B69C-B095BCD5C17B}"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1C-4172-B555-08C87E6CFE87}"/>
                </c:ext>
              </c:extLst>
            </c:dLbl>
            <c:dLbl>
              <c:idx val="1"/>
              <c:tx>
                <c:rich>
                  <a:bodyPr/>
                  <a:lstStyle/>
                  <a:p>
                    <a:fld id="{F1AE3A14-58A3-4CC1-BAD2-33EBCF6AB844}"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1C-4172-B555-08C87E6CFE87}"/>
                </c:ext>
              </c:extLst>
            </c:dLbl>
            <c:dLbl>
              <c:idx val="2"/>
              <c:tx>
                <c:rich>
                  <a:bodyPr/>
                  <a:lstStyle/>
                  <a:p>
                    <a:fld id="{F67292DF-1219-4F5B-A19E-8AF0F1242F69}"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1C-4172-B555-08C87E6CFE87}"/>
                </c:ext>
              </c:extLst>
            </c:dLbl>
            <c:dLbl>
              <c:idx val="3"/>
              <c:tx>
                <c:rich>
                  <a:bodyPr/>
                  <a:lstStyle/>
                  <a:p>
                    <a:fld id="{3C621663-2755-4F32-BDA6-736977C82A90}"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1C-4172-B555-08C87E6CFE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HOJAS!$O$36:$O$39</c:f>
              <c:strCache>
                <c:ptCount val="4"/>
                <c:pt idx="0">
                  <c:v>10 semanas</c:v>
                </c:pt>
                <c:pt idx="1">
                  <c:v>9 semanss</c:v>
                </c:pt>
                <c:pt idx="2">
                  <c:v>11 semanas</c:v>
                </c:pt>
                <c:pt idx="3">
                  <c:v>12 semanas</c:v>
                </c:pt>
              </c:strCache>
            </c:strRef>
          </c:cat>
          <c:val>
            <c:numRef>
              <c:f>HOJAS!$P$36:$P$39</c:f>
              <c:numCache>
                <c:formatCode>General</c:formatCode>
                <c:ptCount val="4"/>
                <c:pt idx="0">
                  <c:v>12.55</c:v>
                </c:pt>
                <c:pt idx="1">
                  <c:v>12.49</c:v>
                </c:pt>
                <c:pt idx="2">
                  <c:v>12.42</c:v>
                </c:pt>
                <c:pt idx="3">
                  <c:v>12.3</c:v>
                </c:pt>
              </c:numCache>
            </c:numRef>
          </c:val>
          <c:extLst>
            <c:ext xmlns:c16="http://schemas.microsoft.com/office/drawing/2014/chart" uri="{C3380CC4-5D6E-409C-BE32-E72D297353CC}">
              <c16:uniqueId val="{00000004-381C-4172-B555-08C87E6CFE87}"/>
            </c:ext>
          </c:extLst>
        </c:ser>
        <c:dLbls>
          <c:dLblPos val="ctr"/>
          <c:showLegendKey val="0"/>
          <c:showVal val="1"/>
          <c:showCatName val="0"/>
          <c:showSerName val="0"/>
          <c:showPercent val="0"/>
          <c:showBubbleSize val="0"/>
        </c:dLbls>
        <c:gapWidth val="80"/>
        <c:overlap val="25"/>
        <c:axId val="286832024"/>
        <c:axId val="286833200"/>
      </c:barChart>
      <c:catAx>
        <c:axId val="286832024"/>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edad</a:t>
                </a:r>
                <a:r>
                  <a:rPr lang="es-EC" baseline="0"/>
                  <a:t> de cosecha</a:t>
                </a:r>
                <a:endParaRPr lang="es-EC"/>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C"/>
          </a:p>
        </c:txPr>
        <c:crossAx val="286833200"/>
        <c:crosses val="autoZero"/>
        <c:auto val="1"/>
        <c:lblAlgn val="ctr"/>
        <c:lblOffset val="100"/>
        <c:noMultiLvlLbl val="0"/>
      </c:catAx>
      <c:valAx>
        <c:axId val="286833200"/>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Numero</a:t>
                </a:r>
                <a:r>
                  <a:rPr lang="es-EC" baseline="0"/>
                  <a:t> de hojas</a:t>
                </a:r>
                <a:endParaRPr lang="es-EC"/>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286832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'Area foliar'!$P$31</c:f>
              <c:strCache>
                <c:ptCount val="1"/>
                <c:pt idx="0">
                  <c:v>Medias</c:v>
                </c:pt>
              </c:strCache>
            </c:strRef>
          </c:tx>
          <c:spPr>
            <a:solidFill>
              <a:schemeClr val="dk1">
                <a:tint val="88500"/>
                <a:alpha val="70000"/>
              </a:schemeClr>
            </a:solidFill>
            <a:ln>
              <a:noFill/>
            </a:ln>
            <a:effectLst/>
          </c:spPr>
          <c:invertIfNegative val="0"/>
          <c:dLbls>
            <c:dLbl>
              <c:idx val="0"/>
              <c:tx>
                <c:rich>
                  <a:bodyPr/>
                  <a:lstStyle/>
                  <a:p>
                    <a:fld id="{CB600E62-ACA6-4073-9574-A3A5FFB938E2}"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28-408C-B2D0-3C5FA60B20A0}"/>
                </c:ext>
              </c:extLst>
            </c:dLbl>
            <c:dLbl>
              <c:idx val="1"/>
              <c:tx>
                <c:rich>
                  <a:bodyPr/>
                  <a:lstStyle/>
                  <a:p>
                    <a:fld id="{5FFCDE8A-DD8D-43DD-B3C1-32BE86FEAD50}"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28-408C-B2D0-3C5FA60B20A0}"/>
                </c:ext>
              </c:extLst>
            </c:dLbl>
            <c:dLbl>
              <c:idx val="2"/>
              <c:tx>
                <c:rich>
                  <a:bodyPr/>
                  <a:lstStyle/>
                  <a:p>
                    <a:fld id="{B730D4D7-7A89-456A-8BF4-D94E24678DE4}"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28-408C-B2D0-3C5FA60B20A0}"/>
                </c:ext>
              </c:extLst>
            </c:dLbl>
            <c:dLbl>
              <c:idx val="3"/>
              <c:tx>
                <c:rich>
                  <a:bodyPr/>
                  <a:lstStyle/>
                  <a:p>
                    <a:fld id="{72E877EF-A9A3-498F-82C3-90E7909B9100}"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28-408C-B2D0-3C5FA60B20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strRef>
              <c:f>'Area foliar'!$O$32:$O$35</c:f>
              <c:strCache>
                <c:ptCount val="4"/>
                <c:pt idx="0">
                  <c:v>10 Semanas</c:v>
                </c:pt>
                <c:pt idx="1">
                  <c:v>9 Semanas</c:v>
                </c:pt>
                <c:pt idx="2">
                  <c:v>11 Semanas</c:v>
                </c:pt>
                <c:pt idx="3">
                  <c:v>12 Semanas</c:v>
                </c:pt>
              </c:strCache>
            </c:strRef>
          </c:cat>
          <c:val>
            <c:numRef>
              <c:f>'Area foliar'!$P$32:$P$35</c:f>
              <c:numCache>
                <c:formatCode>General</c:formatCode>
                <c:ptCount val="4"/>
                <c:pt idx="0">
                  <c:v>14.64</c:v>
                </c:pt>
                <c:pt idx="1">
                  <c:v>13.42</c:v>
                </c:pt>
                <c:pt idx="2">
                  <c:v>13.27</c:v>
                </c:pt>
                <c:pt idx="3">
                  <c:v>12.95</c:v>
                </c:pt>
              </c:numCache>
            </c:numRef>
          </c:val>
          <c:extLst>
            <c:ext xmlns:c16="http://schemas.microsoft.com/office/drawing/2014/chart" uri="{C3380CC4-5D6E-409C-BE32-E72D297353CC}">
              <c16:uniqueId val="{00000004-0A28-408C-B2D0-3C5FA60B20A0}"/>
            </c:ext>
          </c:extLst>
        </c:ser>
        <c:dLbls>
          <c:dLblPos val="ctr"/>
          <c:showLegendKey val="0"/>
          <c:showVal val="1"/>
          <c:showCatName val="0"/>
          <c:showSerName val="0"/>
          <c:showPercent val="0"/>
          <c:showBubbleSize val="0"/>
        </c:dLbls>
        <c:gapWidth val="80"/>
        <c:overlap val="25"/>
        <c:axId val="286835552"/>
        <c:axId val="286835944"/>
      </c:barChart>
      <c:catAx>
        <c:axId val="28683555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edad</a:t>
                </a:r>
                <a:r>
                  <a:rPr lang="es-EC" baseline="0"/>
                  <a:t> de cosecha</a:t>
                </a:r>
                <a:endParaRPr lang="es-EC"/>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C"/>
          </a:p>
        </c:txPr>
        <c:crossAx val="286835944"/>
        <c:crosses val="autoZero"/>
        <c:auto val="1"/>
        <c:lblAlgn val="ctr"/>
        <c:lblOffset val="100"/>
        <c:noMultiLvlLbl val="0"/>
      </c:catAx>
      <c:valAx>
        <c:axId val="28683594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area</a:t>
                </a:r>
                <a:r>
                  <a:rPr lang="es-EC" baseline="0"/>
                  <a:t> foliar en m2</a:t>
                </a:r>
                <a:endParaRPr lang="es-EC"/>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28683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140BA-1019-49D1-981F-27440EBD43E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C"/>
        </a:p>
      </dgm:t>
    </dgm:pt>
    <dgm:pt modelId="{AE70F80E-7488-47D0-B411-4C847D013587}">
      <dgm:prSet phldrT="[Texto]" custT="1"/>
      <dgm:spPr/>
      <dgm:t>
        <a:bodyPr/>
        <a:lstStyle/>
        <a:p>
          <a:r>
            <a:rPr lang="es-EC"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70 años atrás</a:t>
          </a:r>
          <a:endParaRPr lang="es-EC" sz="2400" dirty="0">
            <a:latin typeface="Arial" panose="020B0604020202020204" pitchFamily="34" charset="0"/>
            <a:cs typeface="Arial" panose="020B0604020202020204" pitchFamily="34" charset="0"/>
          </a:endParaRPr>
        </a:p>
      </dgm:t>
    </dgm:pt>
    <dgm:pt modelId="{C7115855-0988-4517-98E5-7818EC129CE6}" type="parTrans" cxnId="{0FD1A3A2-D7F5-4165-8CA6-9DA0016F3EAB}">
      <dgm:prSet/>
      <dgm:spPr/>
      <dgm:t>
        <a:bodyPr/>
        <a:lstStyle/>
        <a:p>
          <a:endParaRPr lang="es-EC" sz="2400">
            <a:latin typeface="Arial" panose="020B0604020202020204" pitchFamily="34" charset="0"/>
            <a:cs typeface="Arial" panose="020B0604020202020204" pitchFamily="34" charset="0"/>
          </a:endParaRPr>
        </a:p>
      </dgm:t>
    </dgm:pt>
    <dgm:pt modelId="{C17FA73B-E728-4BAA-B8F6-2D982D76288A}" type="sibTrans" cxnId="{0FD1A3A2-D7F5-4165-8CA6-9DA0016F3EAB}">
      <dgm:prSet custT="1"/>
      <dgm:spPr/>
      <dgm:t>
        <a:bodyPr/>
        <a:lstStyle/>
        <a:p>
          <a:endParaRPr lang="es-EC" sz="2400">
            <a:latin typeface="Arial" panose="020B0604020202020204" pitchFamily="34" charset="0"/>
            <a:cs typeface="Arial" panose="020B0604020202020204" pitchFamily="34" charset="0"/>
          </a:endParaRPr>
        </a:p>
      </dgm:t>
    </dgm:pt>
    <dgm:pt modelId="{E09F5BD5-9DDB-4EE5-8E4D-A85A1D6F6B65}">
      <dgm:prSet custT="1"/>
      <dgm:spPr/>
      <dgm:t>
        <a:bodyPr/>
        <a:lstStyle/>
        <a:p>
          <a:r>
            <a:rPr lang="es-EC"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1938 cajas/ha/año</a:t>
          </a:r>
        </a:p>
      </dgm:t>
    </dgm:pt>
    <dgm:pt modelId="{32D15297-F58E-4E6D-9645-2F6D51950C21}" type="parTrans" cxnId="{5668281A-AC4B-46FE-9A3E-97F0CF263B47}">
      <dgm:prSet/>
      <dgm:spPr/>
      <dgm:t>
        <a:bodyPr/>
        <a:lstStyle/>
        <a:p>
          <a:endParaRPr lang="es-EC" sz="2400">
            <a:latin typeface="Arial" panose="020B0604020202020204" pitchFamily="34" charset="0"/>
            <a:cs typeface="Arial" panose="020B0604020202020204" pitchFamily="34" charset="0"/>
          </a:endParaRPr>
        </a:p>
      </dgm:t>
    </dgm:pt>
    <dgm:pt modelId="{1C656F3E-95AF-4464-8E63-6AB905AD2E83}" type="sibTrans" cxnId="{5668281A-AC4B-46FE-9A3E-97F0CF263B47}">
      <dgm:prSet custT="1"/>
      <dgm:spPr/>
      <dgm:t>
        <a:bodyPr/>
        <a:lstStyle/>
        <a:p>
          <a:endParaRPr lang="es-EC" sz="2400">
            <a:latin typeface="Arial" panose="020B0604020202020204" pitchFamily="34" charset="0"/>
            <a:cs typeface="Arial" panose="020B0604020202020204" pitchFamily="34" charset="0"/>
          </a:endParaRPr>
        </a:p>
      </dgm:t>
    </dgm:pt>
    <dgm:pt modelId="{174F4487-136A-4517-AD6B-3B07EFCC2477}">
      <dgm:prSet custT="1"/>
      <dgm:spPr/>
      <dgm:t>
        <a:bodyPr/>
        <a:lstStyle/>
        <a:p>
          <a:r>
            <a:rPr lang="es-EC" sz="2400" b="0" i="0" u="none" strike="noStrike" baseline="0" dirty="0">
              <a:solidFill>
                <a:schemeClr val="tx1"/>
              </a:solidFill>
              <a:latin typeface="Arial" panose="020B0604020202020204" pitchFamily="34" charset="0"/>
              <a:cs typeface="Arial" panose="020B0604020202020204" pitchFamily="34" charset="0"/>
            </a:rPr>
            <a:t>deficiente manejo técnico </a:t>
          </a:r>
          <a:endParaRPr lang="es-EC" sz="2400" dirty="0">
            <a:solidFill>
              <a:schemeClr val="tx1"/>
            </a:solidFill>
            <a:latin typeface="Arial" panose="020B0604020202020204" pitchFamily="34" charset="0"/>
            <a:cs typeface="Arial" panose="020B0604020202020204" pitchFamily="34" charset="0"/>
          </a:endParaRPr>
        </a:p>
      </dgm:t>
    </dgm:pt>
    <dgm:pt modelId="{665B935E-5503-4629-B4DD-F78F53CCCA30}" type="parTrans" cxnId="{BB223B2B-8367-40FA-9F6A-DABC33981AA3}">
      <dgm:prSet/>
      <dgm:spPr/>
      <dgm:t>
        <a:bodyPr/>
        <a:lstStyle/>
        <a:p>
          <a:endParaRPr lang="es-EC" sz="2400">
            <a:latin typeface="Arial" panose="020B0604020202020204" pitchFamily="34" charset="0"/>
            <a:cs typeface="Arial" panose="020B0604020202020204" pitchFamily="34" charset="0"/>
          </a:endParaRPr>
        </a:p>
      </dgm:t>
    </dgm:pt>
    <dgm:pt modelId="{FFD10A97-45BA-46E5-BB35-D48CCB31E253}" type="sibTrans" cxnId="{BB223B2B-8367-40FA-9F6A-DABC33981AA3}">
      <dgm:prSet custT="1"/>
      <dgm:spPr/>
      <dgm:t>
        <a:bodyPr/>
        <a:lstStyle/>
        <a:p>
          <a:endParaRPr lang="es-EC" sz="2400">
            <a:latin typeface="Arial" panose="020B0604020202020204" pitchFamily="34" charset="0"/>
            <a:cs typeface="Arial" panose="020B0604020202020204" pitchFamily="34" charset="0"/>
          </a:endParaRPr>
        </a:p>
      </dgm:t>
    </dgm:pt>
    <dgm:pt modelId="{B673EA01-7461-443F-B26C-A303722A39CC}" type="pres">
      <dgm:prSet presAssocID="{1D3140BA-1019-49D1-981F-27440EBD43E5}" presName="Name0" presStyleCnt="0">
        <dgm:presLayoutVars>
          <dgm:dir/>
          <dgm:resizeHandles val="exact"/>
        </dgm:presLayoutVars>
      </dgm:prSet>
      <dgm:spPr/>
    </dgm:pt>
    <dgm:pt modelId="{8E45A2F4-755C-473B-8554-3DECD662E77A}" type="pres">
      <dgm:prSet presAssocID="{AE70F80E-7488-47D0-B411-4C847D013587}" presName="node" presStyleLbl="node1" presStyleIdx="0" presStyleCnt="3">
        <dgm:presLayoutVars>
          <dgm:bulletEnabled val="1"/>
        </dgm:presLayoutVars>
      </dgm:prSet>
      <dgm:spPr/>
    </dgm:pt>
    <dgm:pt modelId="{47D72CF4-9E18-42E7-B0C3-6AA1522D64D9}" type="pres">
      <dgm:prSet presAssocID="{C17FA73B-E728-4BAA-B8F6-2D982D76288A}" presName="sibTrans" presStyleLbl="sibTrans2D1" presStyleIdx="0" presStyleCnt="3"/>
      <dgm:spPr/>
    </dgm:pt>
    <dgm:pt modelId="{2B524772-FCE5-4D91-A7C8-A4D0C94A190E}" type="pres">
      <dgm:prSet presAssocID="{C17FA73B-E728-4BAA-B8F6-2D982D76288A}" presName="connectorText" presStyleLbl="sibTrans2D1" presStyleIdx="0" presStyleCnt="3"/>
      <dgm:spPr/>
    </dgm:pt>
    <dgm:pt modelId="{D6A473CD-0668-4337-A1B8-F35559933FC2}" type="pres">
      <dgm:prSet presAssocID="{E09F5BD5-9DDB-4EE5-8E4D-A85A1D6F6B65}" presName="node" presStyleLbl="node1" presStyleIdx="1" presStyleCnt="3">
        <dgm:presLayoutVars>
          <dgm:bulletEnabled val="1"/>
        </dgm:presLayoutVars>
      </dgm:prSet>
      <dgm:spPr/>
    </dgm:pt>
    <dgm:pt modelId="{42C1FDDB-CC2B-45E3-8009-CA8FC6887053}" type="pres">
      <dgm:prSet presAssocID="{1C656F3E-95AF-4464-8E63-6AB905AD2E83}" presName="sibTrans" presStyleLbl="sibTrans2D1" presStyleIdx="1" presStyleCnt="3"/>
      <dgm:spPr/>
    </dgm:pt>
    <dgm:pt modelId="{BCAE2C21-297D-4A8D-B2D8-F9B7DD1615D4}" type="pres">
      <dgm:prSet presAssocID="{1C656F3E-95AF-4464-8E63-6AB905AD2E83}" presName="connectorText" presStyleLbl="sibTrans2D1" presStyleIdx="1" presStyleCnt="3"/>
      <dgm:spPr/>
    </dgm:pt>
    <dgm:pt modelId="{E6511803-1051-491C-966E-B4B851AC238E}" type="pres">
      <dgm:prSet presAssocID="{174F4487-136A-4517-AD6B-3B07EFCC2477}" presName="node" presStyleLbl="node1" presStyleIdx="2" presStyleCnt="3">
        <dgm:presLayoutVars>
          <dgm:bulletEnabled val="1"/>
        </dgm:presLayoutVars>
      </dgm:prSet>
      <dgm:spPr/>
    </dgm:pt>
    <dgm:pt modelId="{009A24D7-42A9-4FCF-A339-C9105899A3B3}" type="pres">
      <dgm:prSet presAssocID="{FFD10A97-45BA-46E5-BB35-D48CCB31E253}" presName="sibTrans" presStyleLbl="sibTrans2D1" presStyleIdx="2" presStyleCnt="3"/>
      <dgm:spPr/>
    </dgm:pt>
    <dgm:pt modelId="{073C20E2-8FC8-471B-8E02-36234CEF21DF}" type="pres">
      <dgm:prSet presAssocID="{FFD10A97-45BA-46E5-BB35-D48CCB31E253}" presName="connectorText" presStyleLbl="sibTrans2D1" presStyleIdx="2" presStyleCnt="3"/>
      <dgm:spPr/>
    </dgm:pt>
  </dgm:ptLst>
  <dgm:cxnLst>
    <dgm:cxn modelId="{56C74503-83DD-4612-BC00-812BD5BEDEDC}" type="presOf" srcId="{FFD10A97-45BA-46E5-BB35-D48CCB31E253}" destId="{009A24D7-42A9-4FCF-A339-C9105899A3B3}" srcOrd="0" destOrd="0" presId="urn:microsoft.com/office/officeart/2005/8/layout/cycle7"/>
    <dgm:cxn modelId="{5668281A-AC4B-46FE-9A3E-97F0CF263B47}" srcId="{1D3140BA-1019-49D1-981F-27440EBD43E5}" destId="{E09F5BD5-9DDB-4EE5-8E4D-A85A1D6F6B65}" srcOrd="1" destOrd="0" parTransId="{32D15297-F58E-4E6D-9645-2F6D51950C21}" sibTransId="{1C656F3E-95AF-4464-8E63-6AB905AD2E83}"/>
    <dgm:cxn modelId="{BB223B2B-8367-40FA-9F6A-DABC33981AA3}" srcId="{1D3140BA-1019-49D1-981F-27440EBD43E5}" destId="{174F4487-136A-4517-AD6B-3B07EFCC2477}" srcOrd="2" destOrd="0" parTransId="{665B935E-5503-4629-B4DD-F78F53CCCA30}" sibTransId="{FFD10A97-45BA-46E5-BB35-D48CCB31E253}"/>
    <dgm:cxn modelId="{5005B233-4737-4B45-86E8-428A5527EF17}" type="presOf" srcId="{C17FA73B-E728-4BAA-B8F6-2D982D76288A}" destId="{2B524772-FCE5-4D91-A7C8-A4D0C94A190E}" srcOrd="1" destOrd="0" presId="urn:microsoft.com/office/officeart/2005/8/layout/cycle7"/>
    <dgm:cxn modelId="{DA9B0B64-E37B-400B-8D48-C84E763FDFA7}" type="presOf" srcId="{AE70F80E-7488-47D0-B411-4C847D013587}" destId="{8E45A2F4-755C-473B-8554-3DECD662E77A}" srcOrd="0" destOrd="0" presId="urn:microsoft.com/office/officeart/2005/8/layout/cycle7"/>
    <dgm:cxn modelId="{D001DE69-F625-4CCF-B1D3-D6C377384FF5}" type="presOf" srcId="{174F4487-136A-4517-AD6B-3B07EFCC2477}" destId="{E6511803-1051-491C-966E-B4B851AC238E}" srcOrd="0" destOrd="0" presId="urn:microsoft.com/office/officeart/2005/8/layout/cycle7"/>
    <dgm:cxn modelId="{78FF294A-12B4-4BCC-BF26-FECE6FA5B707}" type="presOf" srcId="{E09F5BD5-9DDB-4EE5-8E4D-A85A1D6F6B65}" destId="{D6A473CD-0668-4337-A1B8-F35559933FC2}" srcOrd="0" destOrd="0" presId="urn:microsoft.com/office/officeart/2005/8/layout/cycle7"/>
    <dgm:cxn modelId="{1593777C-451D-4ACB-80EF-7E2EF5483B07}" type="presOf" srcId="{1C656F3E-95AF-4464-8E63-6AB905AD2E83}" destId="{42C1FDDB-CC2B-45E3-8009-CA8FC6887053}" srcOrd="0" destOrd="0" presId="urn:microsoft.com/office/officeart/2005/8/layout/cycle7"/>
    <dgm:cxn modelId="{0FD1A3A2-D7F5-4165-8CA6-9DA0016F3EAB}" srcId="{1D3140BA-1019-49D1-981F-27440EBD43E5}" destId="{AE70F80E-7488-47D0-B411-4C847D013587}" srcOrd="0" destOrd="0" parTransId="{C7115855-0988-4517-98E5-7818EC129CE6}" sibTransId="{C17FA73B-E728-4BAA-B8F6-2D982D76288A}"/>
    <dgm:cxn modelId="{F30ED2A6-57E7-4234-A508-1CB57312AAD7}" type="presOf" srcId="{C17FA73B-E728-4BAA-B8F6-2D982D76288A}" destId="{47D72CF4-9E18-42E7-B0C3-6AA1522D64D9}" srcOrd="0" destOrd="0" presId="urn:microsoft.com/office/officeart/2005/8/layout/cycle7"/>
    <dgm:cxn modelId="{E380CDD4-26C2-43D5-8E79-A5C50B976546}" type="presOf" srcId="{1C656F3E-95AF-4464-8E63-6AB905AD2E83}" destId="{BCAE2C21-297D-4A8D-B2D8-F9B7DD1615D4}" srcOrd="1" destOrd="0" presId="urn:microsoft.com/office/officeart/2005/8/layout/cycle7"/>
    <dgm:cxn modelId="{508A89F5-A1B1-480F-A734-87C9C3D332C5}" type="presOf" srcId="{FFD10A97-45BA-46E5-BB35-D48CCB31E253}" destId="{073C20E2-8FC8-471B-8E02-36234CEF21DF}" srcOrd="1" destOrd="0" presId="urn:microsoft.com/office/officeart/2005/8/layout/cycle7"/>
    <dgm:cxn modelId="{8C79BCFE-E311-41FF-87D2-3A38713C49BE}" type="presOf" srcId="{1D3140BA-1019-49D1-981F-27440EBD43E5}" destId="{B673EA01-7461-443F-B26C-A303722A39CC}" srcOrd="0" destOrd="0" presId="urn:microsoft.com/office/officeart/2005/8/layout/cycle7"/>
    <dgm:cxn modelId="{3A94E193-D62A-4134-B472-AF73730BB3A3}" type="presParOf" srcId="{B673EA01-7461-443F-B26C-A303722A39CC}" destId="{8E45A2F4-755C-473B-8554-3DECD662E77A}" srcOrd="0" destOrd="0" presId="urn:microsoft.com/office/officeart/2005/8/layout/cycle7"/>
    <dgm:cxn modelId="{B56E24A1-09E2-45C9-8AFE-28DB0B70C431}" type="presParOf" srcId="{B673EA01-7461-443F-B26C-A303722A39CC}" destId="{47D72CF4-9E18-42E7-B0C3-6AA1522D64D9}" srcOrd="1" destOrd="0" presId="urn:microsoft.com/office/officeart/2005/8/layout/cycle7"/>
    <dgm:cxn modelId="{103357E0-AE52-4E81-AD98-26ED67658BD0}" type="presParOf" srcId="{47D72CF4-9E18-42E7-B0C3-6AA1522D64D9}" destId="{2B524772-FCE5-4D91-A7C8-A4D0C94A190E}" srcOrd="0" destOrd="0" presId="urn:microsoft.com/office/officeart/2005/8/layout/cycle7"/>
    <dgm:cxn modelId="{5B27172E-D598-44BA-8D50-21F449834576}" type="presParOf" srcId="{B673EA01-7461-443F-B26C-A303722A39CC}" destId="{D6A473CD-0668-4337-A1B8-F35559933FC2}" srcOrd="2" destOrd="0" presId="urn:microsoft.com/office/officeart/2005/8/layout/cycle7"/>
    <dgm:cxn modelId="{3A73E485-1B4C-4E5D-ACC9-0CBB5F9E3DF9}" type="presParOf" srcId="{B673EA01-7461-443F-B26C-A303722A39CC}" destId="{42C1FDDB-CC2B-45E3-8009-CA8FC6887053}" srcOrd="3" destOrd="0" presId="urn:microsoft.com/office/officeart/2005/8/layout/cycle7"/>
    <dgm:cxn modelId="{1BA771AB-750D-47EC-A628-C6D786EE981D}" type="presParOf" srcId="{42C1FDDB-CC2B-45E3-8009-CA8FC6887053}" destId="{BCAE2C21-297D-4A8D-B2D8-F9B7DD1615D4}" srcOrd="0" destOrd="0" presId="urn:microsoft.com/office/officeart/2005/8/layout/cycle7"/>
    <dgm:cxn modelId="{A7C4A389-0367-4E1B-BE6A-964E8BE4875F}" type="presParOf" srcId="{B673EA01-7461-443F-B26C-A303722A39CC}" destId="{E6511803-1051-491C-966E-B4B851AC238E}" srcOrd="4" destOrd="0" presId="urn:microsoft.com/office/officeart/2005/8/layout/cycle7"/>
    <dgm:cxn modelId="{79A962A8-30C4-46BF-9AA7-A6E161A37B07}" type="presParOf" srcId="{B673EA01-7461-443F-B26C-A303722A39CC}" destId="{009A24D7-42A9-4FCF-A339-C9105899A3B3}" srcOrd="5" destOrd="0" presId="urn:microsoft.com/office/officeart/2005/8/layout/cycle7"/>
    <dgm:cxn modelId="{EBE747DF-142A-4DAA-9E47-E1451D966643}" type="presParOf" srcId="{009A24D7-42A9-4FCF-A339-C9105899A3B3}" destId="{073C20E2-8FC8-471B-8E02-36234CEF21DF}"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9263A-B321-44B8-93BA-6F12D9D0C968}" type="doc">
      <dgm:prSet loTypeId="urn:microsoft.com/office/officeart/2005/8/layout/pyramid4" loCatId="relationship" qsTypeId="urn:microsoft.com/office/officeart/2005/8/quickstyle/simple1" qsCatId="simple" csTypeId="urn:microsoft.com/office/officeart/2005/8/colors/accent1_2" csCatId="accent1"/>
      <dgm:spPr/>
      <dgm:t>
        <a:bodyPr/>
        <a:lstStyle/>
        <a:p>
          <a:endParaRPr lang="es-EC"/>
        </a:p>
      </dgm:t>
    </dgm:pt>
    <dgm:pt modelId="{BD5AC0A9-8E36-4DF5-90CF-1FB369AF460B}">
      <dgm:prSet/>
      <dgm:spPr/>
      <dgm:t>
        <a:bodyPr/>
        <a:lstStyle/>
        <a:p>
          <a:r>
            <a:rPr lang="es-EC" b="1"/>
            <a:t>Altura de retorno</a:t>
          </a:r>
          <a:endParaRPr lang="es-EC"/>
        </a:p>
      </dgm:t>
    </dgm:pt>
    <dgm:pt modelId="{B9371A9B-7694-411A-978E-2852369774B6}" type="parTrans" cxnId="{D77D31F5-3F56-4DEB-8479-088043FFE232}">
      <dgm:prSet/>
      <dgm:spPr/>
      <dgm:t>
        <a:bodyPr/>
        <a:lstStyle/>
        <a:p>
          <a:endParaRPr lang="es-EC"/>
        </a:p>
      </dgm:t>
    </dgm:pt>
    <dgm:pt modelId="{A528011D-C4F2-451E-8450-0AC8A79A6B27}" type="sibTrans" cxnId="{D77D31F5-3F56-4DEB-8479-088043FFE232}">
      <dgm:prSet/>
      <dgm:spPr/>
      <dgm:t>
        <a:bodyPr/>
        <a:lstStyle/>
        <a:p>
          <a:endParaRPr lang="es-EC"/>
        </a:p>
      </dgm:t>
    </dgm:pt>
    <dgm:pt modelId="{4237C55F-2DAB-4756-A369-F63EA14704D3}">
      <dgm:prSet/>
      <dgm:spPr/>
      <dgm:t>
        <a:bodyPr/>
        <a:lstStyle/>
        <a:p>
          <a:r>
            <a:rPr lang="es-EC" b="1"/>
            <a:t>Número de hojas</a:t>
          </a:r>
          <a:endParaRPr lang="es-EC"/>
        </a:p>
      </dgm:t>
    </dgm:pt>
    <dgm:pt modelId="{057EE797-6280-4572-930A-C824B1B1B9C1}" type="parTrans" cxnId="{61E0B78E-D836-4F72-939F-229E253985AE}">
      <dgm:prSet/>
      <dgm:spPr/>
      <dgm:t>
        <a:bodyPr/>
        <a:lstStyle/>
        <a:p>
          <a:endParaRPr lang="es-EC"/>
        </a:p>
      </dgm:t>
    </dgm:pt>
    <dgm:pt modelId="{C95467C3-686A-41F9-BAB7-3499F7AE2DA0}" type="sibTrans" cxnId="{61E0B78E-D836-4F72-939F-229E253985AE}">
      <dgm:prSet/>
      <dgm:spPr/>
      <dgm:t>
        <a:bodyPr/>
        <a:lstStyle/>
        <a:p>
          <a:endParaRPr lang="es-EC"/>
        </a:p>
      </dgm:t>
    </dgm:pt>
    <dgm:pt modelId="{90B608D4-6B49-4BC6-AE20-F85091BB0164}">
      <dgm:prSet/>
      <dgm:spPr/>
      <dgm:t>
        <a:bodyPr/>
        <a:lstStyle/>
        <a:p>
          <a:r>
            <a:rPr lang="es-EC" b="1"/>
            <a:t>Grosor de Pseudotallo del hijo</a:t>
          </a:r>
          <a:endParaRPr lang="es-EC"/>
        </a:p>
      </dgm:t>
    </dgm:pt>
    <dgm:pt modelId="{8C8078D2-1655-4B60-90FC-F1446D1B76A5}" type="parTrans" cxnId="{1B5EA1D4-58EA-4538-9BD0-022640AC3F78}">
      <dgm:prSet/>
      <dgm:spPr/>
      <dgm:t>
        <a:bodyPr/>
        <a:lstStyle/>
        <a:p>
          <a:endParaRPr lang="es-EC"/>
        </a:p>
      </dgm:t>
    </dgm:pt>
    <dgm:pt modelId="{86CE0B3E-02BF-4CAF-A5CD-0C7BF412535B}" type="sibTrans" cxnId="{1B5EA1D4-58EA-4538-9BD0-022640AC3F78}">
      <dgm:prSet/>
      <dgm:spPr/>
      <dgm:t>
        <a:bodyPr/>
        <a:lstStyle/>
        <a:p>
          <a:endParaRPr lang="es-EC"/>
        </a:p>
      </dgm:t>
    </dgm:pt>
    <dgm:pt modelId="{838C5805-78C0-4B85-B304-C393EEA8DB95}">
      <dgm:prSet/>
      <dgm:spPr/>
      <dgm:t>
        <a:bodyPr/>
        <a:lstStyle/>
        <a:p>
          <a:r>
            <a:rPr lang="es-EC" b="1"/>
            <a:t>Área foliar</a:t>
          </a:r>
          <a:endParaRPr lang="es-EC"/>
        </a:p>
      </dgm:t>
    </dgm:pt>
    <dgm:pt modelId="{0B221AE8-EF5F-4F07-93EE-9413C37B1E58}" type="parTrans" cxnId="{853B27FB-7766-4E3B-98D2-A39905CC2635}">
      <dgm:prSet/>
      <dgm:spPr/>
      <dgm:t>
        <a:bodyPr/>
        <a:lstStyle/>
        <a:p>
          <a:endParaRPr lang="es-EC"/>
        </a:p>
      </dgm:t>
    </dgm:pt>
    <dgm:pt modelId="{44D35BEE-6FD5-4B93-8766-04B282FB2994}" type="sibTrans" cxnId="{853B27FB-7766-4E3B-98D2-A39905CC2635}">
      <dgm:prSet/>
      <dgm:spPr/>
      <dgm:t>
        <a:bodyPr/>
        <a:lstStyle/>
        <a:p>
          <a:endParaRPr lang="es-EC"/>
        </a:p>
      </dgm:t>
    </dgm:pt>
    <dgm:pt modelId="{BF940C23-5459-441A-AC5C-F47842DCC3F2}" type="pres">
      <dgm:prSet presAssocID="{9529263A-B321-44B8-93BA-6F12D9D0C968}" presName="compositeShape" presStyleCnt="0">
        <dgm:presLayoutVars>
          <dgm:chMax val="9"/>
          <dgm:dir/>
          <dgm:resizeHandles val="exact"/>
        </dgm:presLayoutVars>
      </dgm:prSet>
      <dgm:spPr/>
    </dgm:pt>
    <dgm:pt modelId="{68FD8342-8357-4B81-BAB7-12AEA96E00AD}" type="pres">
      <dgm:prSet presAssocID="{9529263A-B321-44B8-93BA-6F12D9D0C968}" presName="triangle1" presStyleLbl="node1" presStyleIdx="0" presStyleCnt="4">
        <dgm:presLayoutVars>
          <dgm:bulletEnabled val="1"/>
        </dgm:presLayoutVars>
      </dgm:prSet>
      <dgm:spPr/>
    </dgm:pt>
    <dgm:pt modelId="{38AECD80-4919-47B4-955A-074F3F92D9FA}" type="pres">
      <dgm:prSet presAssocID="{9529263A-B321-44B8-93BA-6F12D9D0C968}" presName="triangle2" presStyleLbl="node1" presStyleIdx="1" presStyleCnt="4">
        <dgm:presLayoutVars>
          <dgm:bulletEnabled val="1"/>
        </dgm:presLayoutVars>
      </dgm:prSet>
      <dgm:spPr/>
    </dgm:pt>
    <dgm:pt modelId="{E14789B2-EE6D-49A6-B8B7-5F2EE7EDB6FE}" type="pres">
      <dgm:prSet presAssocID="{9529263A-B321-44B8-93BA-6F12D9D0C968}" presName="triangle3" presStyleLbl="node1" presStyleIdx="2" presStyleCnt="4" custLinFactNeighborX="0">
        <dgm:presLayoutVars>
          <dgm:bulletEnabled val="1"/>
        </dgm:presLayoutVars>
      </dgm:prSet>
      <dgm:spPr/>
    </dgm:pt>
    <dgm:pt modelId="{6E48DFD4-E913-4FF7-B047-C715BA505E7E}" type="pres">
      <dgm:prSet presAssocID="{9529263A-B321-44B8-93BA-6F12D9D0C968}" presName="triangle4" presStyleLbl="node1" presStyleIdx="3" presStyleCnt="4">
        <dgm:presLayoutVars>
          <dgm:bulletEnabled val="1"/>
        </dgm:presLayoutVars>
      </dgm:prSet>
      <dgm:spPr/>
    </dgm:pt>
  </dgm:ptLst>
  <dgm:cxnLst>
    <dgm:cxn modelId="{2A066802-0AF6-43D4-99CB-EA56BE12E935}" type="presOf" srcId="{90B608D4-6B49-4BC6-AE20-F85091BB0164}" destId="{E14789B2-EE6D-49A6-B8B7-5F2EE7EDB6FE}" srcOrd="0" destOrd="0" presId="urn:microsoft.com/office/officeart/2005/8/layout/pyramid4"/>
    <dgm:cxn modelId="{59F40E11-5AE7-4126-AC99-DB3D69678AA7}" type="presOf" srcId="{4237C55F-2DAB-4756-A369-F63EA14704D3}" destId="{38AECD80-4919-47B4-955A-074F3F92D9FA}" srcOrd="0" destOrd="0" presId="urn:microsoft.com/office/officeart/2005/8/layout/pyramid4"/>
    <dgm:cxn modelId="{61E0B78E-D836-4F72-939F-229E253985AE}" srcId="{9529263A-B321-44B8-93BA-6F12D9D0C968}" destId="{4237C55F-2DAB-4756-A369-F63EA14704D3}" srcOrd="1" destOrd="0" parTransId="{057EE797-6280-4572-930A-C824B1B1B9C1}" sibTransId="{C95467C3-686A-41F9-BAB7-3499F7AE2DA0}"/>
    <dgm:cxn modelId="{E844B3C2-D798-41E6-97BB-70955DEA1792}" type="presOf" srcId="{838C5805-78C0-4B85-B304-C393EEA8DB95}" destId="{6E48DFD4-E913-4FF7-B047-C715BA505E7E}" srcOrd="0" destOrd="0" presId="urn:microsoft.com/office/officeart/2005/8/layout/pyramid4"/>
    <dgm:cxn modelId="{2E0322D3-E6FD-4D94-AC9F-3E7388333F16}" type="presOf" srcId="{BD5AC0A9-8E36-4DF5-90CF-1FB369AF460B}" destId="{68FD8342-8357-4B81-BAB7-12AEA96E00AD}" srcOrd="0" destOrd="0" presId="urn:microsoft.com/office/officeart/2005/8/layout/pyramid4"/>
    <dgm:cxn modelId="{CFD6DAD3-FBDC-40D9-80C9-C0763637CA6B}" type="presOf" srcId="{9529263A-B321-44B8-93BA-6F12D9D0C968}" destId="{BF940C23-5459-441A-AC5C-F47842DCC3F2}" srcOrd="0" destOrd="0" presId="urn:microsoft.com/office/officeart/2005/8/layout/pyramid4"/>
    <dgm:cxn modelId="{1B5EA1D4-58EA-4538-9BD0-022640AC3F78}" srcId="{9529263A-B321-44B8-93BA-6F12D9D0C968}" destId="{90B608D4-6B49-4BC6-AE20-F85091BB0164}" srcOrd="2" destOrd="0" parTransId="{8C8078D2-1655-4B60-90FC-F1446D1B76A5}" sibTransId="{86CE0B3E-02BF-4CAF-A5CD-0C7BF412535B}"/>
    <dgm:cxn modelId="{D77D31F5-3F56-4DEB-8479-088043FFE232}" srcId="{9529263A-B321-44B8-93BA-6F12D9D0C968}" destId="{BD5AC0A9-8E36-4DF5-90CF-1FB369AF460B}" srcOrd="0" destOrd="0" parTransId="{B9371A9B-7694-411A-978E-2852369774B6}" sibTransId="{A528011D-C4F2-451E-8450-0AC8A79A6B27}"/>
    <dgm:cxn modelId="{853B27FB-7766-4E3B-98D2-A39905CC2635}" srcId="{9529263A-B321-44B8-93BA-6F12D9D0C968}" destId="{838C5805-78C0-4B85-B304-C393EEA8DB95}" srcOrd="3" destOrd="0" parTransId="{0B221AE8-EF5F-4F07-93EE-9413C37B1E58}" sibTransId="{44D35BEE-6FD5-4B93-8766-04B282FB2994}"/>
    <dgm:cxn modelId="{384C1312-5509-472D-994C-30191D8B52E4}" type="presParOf" srcId="{BF940C23-5459-441A-AC5C-F47842DCC3F2}" destId="{68FD8342-8357-4B81-BAB7-12AEA96E00AD}" srcOrd="0" destOrd="0" presId="urn:microsoft.com/office/officeart/2005/8/layout/pyramid4"/>
    <dgm:cxn modelId="{F0CF3A03-8E12-46C3-98C3-51C5EB4ECE83}" type="presParOf" srcId="{BF940C23-5459-441A-AC5C-F47842DCC3F2}" destId="{38AECD80-4919-47B4-955A-074F3F92D9FA}" srcOrd="1" destOrd="0" presId="urn:microsoft.com/office/officeart/2005/8/layout/pyramid4"/>
    <dgm:cxn modelId="{47DE727A-3E78-4328-8CD0-CD99C6422529}" type="presParOf" srcId="{BF940C23-5459-441A-AC5C-F47842DCC3F2}" destId="{E14789B2-EE6D-49A6-B8B7-5F2EE7EDB6FE}" srcOrd="2" destOrd="0" presId="urn:microsoft.com/office/officeart/2005/8/layout/pyramid4"/>
    <dgm:cxn modelId="{BF7A5E9D-2745-4D60-9602-074DF516B237}" type="presParOf" srcId="{BF940C23-5459-441A-AC5C-F47842DCC3F2}" destId="{6E48DFD4-E913-4FF7-B047-C715BA505E7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F1BA6A-12FE-4B50-8D61-84AA5CBE2C5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EC"/>
        </a:p>
      </dgm:t>
    </dgm:pt>
    <dgm:pt modelId="{C5D9B8E3-9B72-47F9-91E9-62AA39AA892D}">
      <dgm:prSet/>
      <dgm:spPr/>
      <dgm:t>
        <a:bodyPr/>
        <a:lstStyle/>
        <a:p>
          <a:r>
            <a:rPr lang="es-EC" dirty="0"/>
            <a:t>TLA = L x B x N x 0.80 x 0.662</a:t>
          </a:r>
        </a:p>
      </dgm:t>
    </dgm:pt>
    <dgm:pt modelId="{8435C886-374D-4DA3-AA4D-B33ACBA3C651}" type="parTrans" cxnId="{3CF924E0-E8B4-488A-BE81-3C22D38E3993}">
      <dgm:prSet/>
      <dgm:spPr/>
      <dgm:t>
        <a:bodyPr/>
        <a:lstStyle/>
        <a:p>
          <a:endParaRPr lang="es-EC"/>
        </a:p>
      </dgm:t>
    </dgm:pt>
    <dgm:pt modelId="{580566E3-BAA7-494E-9B9C-12EED8397DE9}" type="sibTrans" cxnId="{3CF924E0-E8B4-488A-BE81-3C22D38E3993}">
      <dgm:prSet/>
      <dgm:spPr/>
      <dgm:t>
        <a:bodyPr/>
        <a:lstStyle/>
        <a:p>
          <a:endParaRPr lang="es-EC"/>
        </a:p>
      </dgm:t>
    </dgm:pt>
    <dgm:pt modelId="{2B804505-D312-4DA3-B8CC-D48299FAF3AE}">
      <dgm:prSet/>
      <dgm:spPr/>
      <dgm:t>
        <a:bodyPr/>
        <a:lstStyle/>
        <a:p>
          <a:r>
            <a:rPr lang="es-EC"/>
            <a:t>0,8 = Factor de proporcionalidad </a:t>
          </a:r>
        </a:p>
      </dgm:t>
    </dgm:pt>
    <dgm:pt modelId="{4FCC0CA3-913E-478B-B719-F7523DA32B3A}" type="parTrans" cxnId="{8704E1CA-7AB8-4759-A244-D8A2DA3184C7}">
      <dgm:prSet/>
      <dgm:spPr/>
      <dgm:t>
        <a:bodyPr/>
        <a:lstStyle/>
        <a:p>
          <a:endParaRPr lang="es-EC"/>
        </a:p>
      </dgm:t>
    </dgm:pt>
    <dgm:pt modelId="{5CEF21EA-C7EB-412A-9C83-007C8A8B33EF}" type="sibTrans" cxnId="{8704E1CA-7AB8-4759-A244-D8A2DA3184C7}">
      <dgm:prSet/>
      <dgm:spPr/>
      <dgm:t>
        <a:bodyPr/>
        <a:lstStyle/>
        <a:p>
          <a:endParaRPr lang="es-EC"/>
        </a:p>
      </dgm:t>
    </dgm:pt>
    <dgm:pt modelId="{5C697F18-705A-4E0C-827B-05DBFFA083C1}">
      <dgm:prSet/>
      <dgm:spPr/>
      <dgm:t>
        <a:bodyPr/>
        <a:lstStyle/>
        <a:p>
          <a:r>
            <a:rPr lang="es-EC"/>
            <a:t>0,662 = Coeficiente</a:t>
          </a:r>
        </a:p>
      </dgm:t>
    </dgm:pt>
    <dgm:pt modelId="{F0153568-29A0-4737-A968-0340C37D9D5D}" type="parTrans" cxnId="{CB03DC0B-23A8-44A4-A5E3-D9B03EB8EA5F}">
      <dgm:prSet/>
      <dgm:spPr/>
      <dgm:t>
        <a:bodyPr/>
        <a:lstStyle/>
        <a:p>
          <a:endParaRPr lang="es-EC"/>
        </a:p>
      </dgm:t>
    </dgm:pt>
    <dgm:pt modelId="{2D0E940C-C36B-441B-A90C-8DE105C7D5E0}" type="sibTrans" cxnId="{CB03DC0B-23A8-44A4-A5E3-D9B03EB8EA5F}">
      <dgm:prSet/>
      <dgm:spPr/>
      <dgm:t>
        <a:bodyPr/>
        <a:lstStyle/>
        <a:p>
          <a:endParaRPr lang="es-EC"/>
        </a:p>
      </dgm:t>
    </dgm:pt>
    <dgm:pt modelId="{388A416F-F002-4828-8691-A06FCAC3C64D}" type="pres">
      <dgm:prSet presAssocID="{5DF1BA6A-12FE-4B50-8D61-84AA5CBE2C5A}" presName="CompostProcess" presStyleCnt="0">
        <dgm:presLayoutVars>
          <dgm:dir/>
          <dgm:resizeHandles val="exact"/>
        </dgm:presLayoutVars>
      </dgm:prSet>
      <dgm:spPr/>
    </dgm:pt>
    <dgm:pt modelId="{3460FA3C-5FA7-47FF-AE4E-ECD28F13E74F}" type="pres">
      <dgm:prSet presAssocID="{5DF1BA6A-12FE-4B50-8D61-84AA5CBE2C5A}" presName="arrow" presStyleLbl="bgShp" presStyleIdx="0" presStyleCnt="1"/>
      <dgm:spPr/>
    </dgm:pt>
    <dgm:pt modelId="{09C43682-4202-47FE-8E96-4E0653E17895}" type="pres">
      <dgm:prSet presAssocID="{5DF1BA6A-12FE-4B50-8D61-84AA5CBE2C5A}" presName="linearProcess" presStyleCnt="0"/>
      <dgm:spPr/>
    </dgm:pt>
    <dgm:pt modelId="{D1B33779-8744-4357-84B6-2F03866AFD1C}" type="pres">
      <dgm:prSet presAssocID="{C5D9B8E3-9B72-47F9-91E9-62AA39AA892D}" presName="textNode" presStyleLbl="node1" presStyleIdx="0" presStyleCnt="3">
        <dgm:presLayoutVars>
          <dgm:bulletEnabled val="1"/>
        </dgm:presLayoutVars>
      </dgm:prSet>
      <dgm:spPr/>
    </dgm:pt>
    <dgm:pt modelId="{707D22BF-0928-454C-B351-C2434325F7B2}" type="pres">
      <dgm:prSet presAssocID="{580566E3-BAA7-494E-9B9C-12EED8397DE9}" presName="sibTrans" presStyleCnt="0"/>
      <dgm:spPr/>
    </dgm:pt>
    <dgm:pt modelId="{EE724FFB-FED1-46DF-81DF-70884D073A17}" type="pres">
      <dgm:prSet presAssocID="{2B804505-D312-4DA3-B8CC-D48299FAF3AE}" presName="textNode" presStyleLbl="node1" presStyleIdx="1" presStyleCnt="3">
        <dgm:presLayoutVars>
          <dgm:bulletEnabled val="1"/>
        </dgm:presLayoutVars>
      </dgm:prSet>
      <dgm:spPr/>
    </dgm:pt>
    <dgm:pt modelId="{24718F20-AB4F-4989-8293-3B667464074B}" type="pres">
      <dgm:prSet presAssocID="{5CEF21EA-C7EB-412A-9C83-007C8A8B33EF}" presName="sibTrans" presStyleCnt="0"/>
      <dgm:spPr/>
    </dgm:pt>
    <dgm:pt modelId="{1FAF35CC-E65E-4476-BB8F-AC3BE17D2E64}" type="pres">
      <dgm:prSet presAssocID="{5C697F18-705A-4E0C-827B-05DBFFA083C1}" presName="textNode" presStyleLbl="node1" presStyleIdx="2" presStyleCnt="3">
        <dgm:presLayoutVars>
          <dgm:bulletEnabled val="1"/>
        </dgm:presLayoutVars>
      </dgm:prSet>
      <dgm:spPr/>
    </dgm:pt>
  </dgm:ptLst>
  <dgm:cxnLst>
    <dgm:cxn modelId="{CB03DC0B-23A8-44A4-A5E3-D9B03EB8EA5F}" srcId="{5DF1BA6A-12FE-4B50-8D61-84AA5CBE2C5A}" destId="{5C697F18-705A-4E0C-827B-05DBFFA083C1}" srcOrd="2" destOrd="0" parTransId="{F0153568-29A0-4737-A968-0340C37D9D5D}" sibTransId="{2D0E940C-C36B-441B-A90C-8DE105C7D5E0}"/>
    <dgm:cxn modelId="{FC3E301B-ADF9-471F-9AC7-EEA5859AA883}" type="presOf" srcId="{5C697F18-705A-4E0C-827B-05DBFFA083C1}" destId="{1FAF35CC-E65E-4476-BB8F-AC3BE17D2E64}" srcOrd="0" destOrd="0" presId="urn:microsoft.com/office/officeart/2005/8/layout/hProcess9"/>
    <dgm:cxn modelId="{514840A8-E100-45CC-B651-EE638D520680}" type="presOf" srcId="{2B804505-D312-4DA3-B8CC-D48299FAF3AE}" destId="{EE724FFB-FED1-46DF-81DF-70884D073A17}" srcOrd="0" destOrd="0" presId="urn:microsoft.com/office/officeart/2005/8/layout/hProcess9"/>
    <dgm:cxn modelId="{9EDAC3B9-1350-463B-A07A-E4AA70D7BD05}" type="presOf" srcId="{C5D9B8E3-9B72-47F9-91E9-62AA39AA892D}" destId="{D1B33779-8744-4357-84B6-2F03866AFD1C}" srcOrd="0" destOrd="0" presId="urn:microsoft.com/office/officeart/2005/8/layout/hProcess9"/>
    <dgm:cxn modelId="{8704E1CA-7AB8-4759-A244-D8A2DA3184C7}" srcId="{5DF1BA6A-12FE-4B50-8D61-84AA5CBE2C5A}" destId="{2B804505-D312-4DA3-B8CC-D48299FAF3AE}" srcOrd="1" destOrd="0" parTransId="{4FCC0CA3-913E-478B-B719-F7523DA32B3A}" sibTransId="{5CEF21EA-C7EB-412A-9C83-007C8A8B33EF}"/>
    <dgm:cxn modelId="{3CF924E0-E8B4-488A-BE81-3C22D38E3993}" srcId="{5DF1BA6A-12FE-4B50-8D61-84AA5CBE2C5A}" destId="{C5D9B8E3-9B72-47F9-91E9-62AA39AA892D}" srcOrd="0" destOrd="0" parTransId="{8435C886-374D-4DA3-AA4D-B33ACBA3C651}" sibTransId="{580566E3-BAA7-494E-9B9C-12EED8397DE9}"/>
    <dgm:cxn modelId="{09C395FC-D764-4030-B52E-0726FB43DEA2}" type="presOf" srcId="{5DF1BA6A-12FE-4B50-8D61-84AA5CBE2C5A}" destId="{388A416F-F002-4828-8691-A06FCAC3C64D}" srcOrd="0" destOrd="0" presId="urn:microsoft.com/office/officeart/2005/8/layout/hProcess9"/>
    <dgm:cxn modelId="{B7E33763-CD43-4C0F-9092-EA362F9C07D9}" type="presParOf" srcId="{388A416F-F002-4828-8691-A06FCAC3C64D}" destId="{3460FA3C-5FA7-47FF-AE4E-ECD28F13E74F}" srcOrd="0" destOrd="0" presId="urn:microsoft.com/office/officeart/2005/8/layout/hProcess9"/>
    <dgm:cxn modelId="{213FB181-67A8-4811-A2E8-1F6E6C761E09}" type="presParOf" srcId="{388A416F-F002-4828-8691-A06FCAC3C64D}" destId="{09C43682-4202-47FE-8E96-4E0653E17895}" srcOrd="1" destOrd="0" presId="urn:microsoft.com/office/officeart/2005/8/layout/hProcess9"/>
    <dgm:cxn modelId="{E89BA70A-64BE-4079-996B-6E14835BD5AA}" type="presParOf" srcId="{09C43682-4202-47FE-8E96-4E0653E17895}" destId="{D1B33779-8744-4357-84B6-2F03866AFD1C}" srcOrd="0" destOrd="0" presId="urn:microsoft.com/office/officeart/2005/8/layout/hProcess9"/>
    <dgm:cxn modelId="{4AAB1FAA-FCBE-40B7-B9AE-809944602CD0}" type="presParOf" srcId="{09C43682-4202-47FE-8E96-4E0653E17895}" destId="{707D22BF-0928-454C-B351-C2434325F7B2}" srcOrd="1" destOrd="0" presId="urn:microsoft.com/office/officeart/2005/8/layout/hProcess9"/>
    <dgm:cxn modelId="{20BA3F53-87DC-4AA1-AEA0-DB742D6500ED}" type="presParOf" srcId="{09C43682-4202-47FE-8E96-4E0653E17895}" destId="{EE724FFB-FED1-46DF-81DF-70884D073A17}" srcOrd="2" destOrd="0" presId="urn:microsoft.com/office/officeart/2005/8/layout/hProcess9"/>
    <dgm:cxn modelId="{A5F7C57F-6CB1-498D-844D-13B22E87EC27}" type="presParOf" srcId="{09C43682-4202-47FE-8E96-4E0653E17895}" destId="{24718F20-AB4F-4989-8293-3B667464074B}" srcOrd="3" destOrd="0" presId="urn:microsoft.com/office/officeart/2005/8/layout/hProcess9"/>
    <dgm:cxn modelId="{D6A93FB9-E83B-4137-91FC-03871EB7F1F5}" type="presParOf" srcId="{09C43682-4202-47FE-8E96-4E0653E17895}" destId="{1FAF35CC-E65E-4476-BB8F-AC3BE17D2E6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5A2F4-755C-473B-8554-3DECD662E77A}">
      <dsp:nvSpPr>
        <dsp:cNvPr id="0" name=""/>
        <dsp:cNvSpPr/>
      </dsp:nvSpPr>
      <dsp:spPr>
        <a:xfrm>
          <a:off x="2619539" y="1104"/>
          <a:ext cx="2702914" cy="13514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70 años atrás</a:t>
          </a:r>
          <a:endParaRPr lang="es-EC" sz="2400" kern="1200" dirty="0">
            <a:latin typeface="Arial" panose="020B0604020202020204" pitchFamily="34" charset="0"/>
            <a:cs typeface="Arial" panose="020B0604020202020204" pitchFamily="34" charset="0"/>
          </a:endParaRPr>
        </a:p>
      </dsp:txBody>
      <dsp:txXfrm>
        <a:off x="2659122" y="40687"/>
        <a:ext cx="2623748" cy="1272291"/>
      </dsp:txXfrm>
    </dsp:sp>
    <dsp:sp modelId="{47D72CF4-9E18-42E7-B0C3-6AA1522D64D9}">
      <dsp:nvSpPr>
        <dsp:cNvPr id="0" name=""/>
        <dsp:cNvSpPr/>
      </dsp:nvSpPr>
      <dsp:spPr>
        <a:xfrm rot="3600000">
          <a:off x="4383031" y="2371944"/>
          <a:ext cx="1406370" cy="47301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latin typeface="Arial" panose="020B0604020202020204" pitchFamily="34" charset="0"/>
            <a:cs typeface="Arial" panose="020B0604020202020204" pitchFamily="34" charset="0"/>
          </a:endParaRPr>
        </a:p>
      </dsp:txBody>
      <dsp:txXfrm>
        <a:off x="4524934" y="2466546"/>
        <a:ext cx="1122564" cy="283806"/>
      </dsp:txXfrm>
    </dsp:sp>
    <dsp:sp modelId="{D6A473CD-0668-4337-A1B8-F35559933FC2}">
      <dsp:nvSpPr>
        <dsp:cNvPr id="0" name=""/>
        <dsp:cNvSpPr/>
      </dsp:nvSpPr>
      <dsp:spPr>
        <a:xfrm>
          <a:off x="4849978" y="3864337"/>
          <a:ext cx="2702914" cy="13514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1938 cajas/ha/año</a:t>
          </a:r>
        </a:p>
      </dsp:txBody>
      <dsp:txXfrm>
        <a:off x="4889561" y="3903920"/>
        <a:ext cx="2623748" cy="1272291"/>
      </dsp:txXfrm>
    </dsp:sp>
    <dsp:sp modelId="{42C1FDDB-CC2B-45E3-8009-CA8FC6887053}">
      <dsp:nvSpPr>
        <dsp:cNvPr id="0" name=""/>
        <dsp:cNvSpPr/>
      </dsp:nvSpPr>
      <dsp:spPr>
        <a:xfrm rot="10800000">
          <a:off x="3267811" y="4303561"/>
          <a:ext cx="1406370" cy="47301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latin typeface="Arial" panose="020B0604020202020204" pitchFamily="34" charset="0"/>
            <a:cs typeface="Arial" panose="020B0604020202020204" pitchFamily="34" charset="0"/>
          </a:endParaRPr>
        </a:p>
      </dsp:txBody>
      <dsp:txXfrm rot="10800000">
        <a:off x="3409714" y="4398163"/>
        <a:ext cx="1122564" cy="283806"/>
      </dsp:txXfrm>
    </dsp:sp>
    <dsp:sp modelId="{E6511803-1051-491C-966E-B4B851AC238E}">
      <dsp:nvSpPr>
        <dsp:cNvPr id="0" name=""/>
        <dsp:cNvSpPr/>
      </dsp:nvSpPr>
      <dsp:spPr>
        <a:xfrm>
          <a:off x="389100" y="3864337"/>
          <a:ext cx="2702914" cy="13514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0" i="0" u="none" strike="noStrike" kern="1200" baseline="0" dirty="0">
              <a:solidFill>
                <a:schemeClr val="tx1"/>
              </a:solidFill>
              <a:latin typeface="Arial" panose="020B0604020202020204" pitchFamily="34" charset="0"/>
              <a:cs typeface="Arial" panose="020B0604020202020204" pitchFamily="34" charset="0"/>
            </a:rPr>
            <a:t>deficiente manejo técnico </a:t>
          </a:r>
          <a:endParaRPr lang="es-EC" sz="2400" kern="1200" dirty="0">
            <a:solidFill>
              <a:schemeClr val="tx1"/>
            </a:solidFill>
            <a:latin typeface="Arial" panose="020B0604020202020204" pitchFamily="34" charset="0"/>
            <a:cs typeface="Arial" panose="020B0604020202020204" pitchFamily="34" charset="0"/>
          </a:endParaRPr>
        </a:p>
      </dsp:txBody>
      <dsp:txXfrm>
        <a:off x="428683" y="3903920"/>
        <a:ext cx="2623748" cy="1272291"/>
      </dsp:txXfrm>
    </dsp:sp>
    <dsp:sp modelId="{009A24D7-42A9-4FCF-A339-C9105899A3B3}">
      <dsp:nvSpPr>
        <dsp:cNvPr id="0" name=""/>
        <dsp:cNvSpPr/>
      </dsp:nvSpPr>
      <dsp:spPr>
        <a:xfrm rot="18000000">
          <a:off x="2152592" y="2371944"/>
          <a:ext cx="1406370" cy="47301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latin typeface="Arial" panose="020B0604020202020204" pitchFamily="34" charset="0"/>
            <a:cs typeface="Arial" panose="020B0604020202020204" pitchFamily="34" charset="0"/>
          </a:endParaRPr>
        </a:p>
      </dsp:txBody>
      <dsp:txXfrm>
        <a:off x="2294495" y="2466546"/>
        <a:ext cx="1122564" cy="283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D8342-8357-4B81-BAB7-12AEA96E00AD}">
      <dsp:nvSpPr>
        <dsp:cNvPr id="0" name=""/>
        <dsp:cNvSpPr/>
      </dsp:nvSpPr>
      <dsp:spPr>
        <a:xfrm>
          <a:off x="1398026" y="0"/>
          <a:ext cx="2142658" cy="214265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b="1" kern="1200"/>
            <a:t>Altura de retorno</a:t>
          </a:r>
          <a:endParaRPr lang="es-EC" sz="1500" kern="1200"/>
        </a:p>
      </dsp:txBody>
      <dsp:txXfrm>
        <a:off x="1933691" y="1071329"/>
        <a:ext cx="1071329" cy="1071329"/>
      </dsp:txXfrm>
    </dsp:sp>
    <dsp:sp modelId="{38AECD80-4919-47B4-955A-074F3F92D9FA}">
      <dsp:nvSpPr>
        <dsp:cNvPr id="0" name=""/>
        <dsp:cNvSpPr/>
      </dsp:nvSpPr>
      <dsp:spPr>
        <a:xfrm>
          <a:off x="326697" y="2142658"/>
          <a:ext cx="2142658" cy="214265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b="1" kern="1200"/>
            <a:t>Número de hojas</a:t>
          </a:r>
          <a:endParaRPr lang="es-EC" sz="1500" kern="1200"/>
        </a:p>
      </dsp:txBody>
      <dsp:txXfrm>
        <a:off x="862362" y="3213987"/>
        <a:ext cx="1071329" cy="1071329"/>
      </dsp:txXfrm>
    </dsp:sp>
    <dsp:sp modelId="{E14789B2-EE6D-49A6-B8B7-5F2EE7EDB6FE}">
      <dsp:nvSpPr>
        <dsp:cNvPr id="0" name=""/>
        <dsp:cNvSpPr/>
      </dsp:nvSpPr>
      <dsp:spPr>
        <a:xfrm rot="10800000">
          <a:off x="1398026" y="2142658"/>
          <a:ext cx="2142658" cy="214265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b="1" kern="1200"/>
            <a:t>Grosor de Pseudotallo del hijo</a:t>
          </a:r>
          <a:endParaRPr lang="es-EC" sz="1500" kern="1200"/>
        </a:p>
      </dsp:txBody>
      <dsp:txXfrm rot="10800000">
        <a:off x="1933690" y="2142658"/>
        <a:ext cx="1071329" cy="1071329"/>
      </dsp:txXfrm>
    </dsp:sp>
    <dsp:sp modelId="{6E48DFD4-E913-4FF7-B047-C715BA505E7E}">
      <dsp:nvSpPr>
        <dsp:cNvPr id="0" name=""/>
        <dsp:cNvSpPr/>
      </dsp:nvSpPr>
      <dsp:spPr>
        <a:xfrm>
          <a:off x="2469355" y="2142658"/>
          <a:ext cx="2142658" cy="214265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b="1" kern="1200"/>
            <a:t>Área foliar</a:t>
          </a:r>
          <a:endParaRPr lang="es-EC" sz="1500" kern="1200"/>
        </a:p>
      </dsp:txBody>
      <dsp:txXfrm>
        <a:off x="3005020" y="3213987"/>
        <a:ext cx="1071329" cy="1071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0FA3C-5FA7-47FF-AE4E-ECD28F13E74F}">
      <dsp:nvSpPr>
        <dsp:cNvPr id="0" name=""/>
        <dsp:cNvSpPr/>
      </dsp:nvSpPr>
      <dsp:spPr>
        <a:xfrm>
          <a:off x="315467" y="0"/>
          <a:ext cx="3575304" cy="110537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33779-8744-4357-84B6-2F03866AFD1C}">
      <dsp:nvSpPr>
        <dsp:cNvPr id="0" name=""/>
        <dsp:cNvSpPr/>
      </dsp:nvSpPr>
      <dsp:spPr>
        <a:xfrm>
          <a:off x="142535" y="331613"/>
          <a:ext cx="1261872" cy="442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TLA = L x B x N x 0.80 x 0.662</a:t>
          </a:r>
        </a:p>
      </dsp:txBody>
      <dsp:txXfrm>
        <a:off x="164119" y="353197"/>
        <a:ext cx="1218704" cy="398982"/>
      </dsp:txXfrm>
    </dsp:sp>
    <dsp:sp modelId="{EE724FFB-FED1-46DF-81DF-70884D073A17}">
      <dsp:nvSpPr>
        <dsp:cNvPr id="0" name=""/>
        <dsp:cNvSpPr/>
      </dsp:nvSpPr>
      <dsp:spPr>
        <a:xfrm>
          <a:off x="1472184" y="331613"/>
          <a:ext cx="1261872" cy="442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0,8 = Factor de proporcionalidad </a:t>
          </a:r>
        </a:p>
      </dsp:txBody>
      <dsp:txXfrm>
        <a:off x="1493768" y="353197"/>
        <a:ext cx="1218704" cy="398982"/>
      </dsp:txXfrm>
    </dsp:sp>
    <dsp:sp modelId="{1FAF35CC-E65E-4476-BB8F-AC3BE17D2E64}">
      <dsp:nvSpPr>
        <dsp:cNvPr id="0" name=""/>
        <dsp:cNvSpPr/>
      </dsp:nvSpPr>
      <dsp:spPr>
        <a:xfrm>
          <a:off x="2801832" y="331613"/>
          <a:ext cx="1261872" cy="442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0,662 = Coeficiente</a:t>
          </a:r>
        </a:p>
      </dsp:txBody>
      <dsp:txXfrm>
        <a:off x="2823416" y="353197"/>
        <a:ext cx="1218704" cy="39898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F044300-B67A-4F7F-830B-E07999F2F0FE}" type="datetimeFigureOut">
              <a:rPr lang="es-EC" smtClean="0"/>
              <a:t>8/9/2021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1DF294-352B-44BA-8640-777CE3219F72}"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84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044300-B67A-4F7F-830B-E07999F2F0FE}" type="datetimeFigureOut">
              <a:rPr lang="es-EC" smtClean="0"/>
              <a:t>8/9/2021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342914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044300-B67A-4F7F-830B-E07999F2F0FE}" type="datetimeFigureOut">
              <a:rPr lang="es-EC" smtClean="0"/>
              <a:t>8/9/2021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42209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044300-B67A-4F7F-830B-E07999F2F0FE}" type="datetimeFigureOut">
              <a:rPr lang="es-EC" smtClean="0"/>
              <a:t>8/9/2021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65913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044300-B67A-4F7F-830B-E07999F2F0FE}" type="datetimeFigureOut">
              <a:rPr lang="es-EC" smtClean="0"/>
              <a:t>8/9/2021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1DF294-352B-44BA-8640-777CE3219F72}"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044300-B67A-4F7F-830B-E07999F2F0FE}" type="datetimeFigureOut">
              <a:rPr lang="es-EC" smtClean="0"/>
              <a:t>8/9/2021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261527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F044300-B67A-4F7F-830B-E07999F2F0FE}" type="datetimeFigureOut">
              <a:rPr lang="es-EC" smtClean="0"/>
              <a:t>8/9/2021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182908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044300-B67A-4F7F-830B-E07999F2F0FE}" type="datetimeFigureOut">
              <a:rPr lang="es-EC" smtClean="0"/>
              <a:t>8/9/2021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246703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044300-B67A-4F7F-830B-E07999F2F0FE}" type="datetimeFigureOut">
              <a:rPr lang="es-EC" smtClean="0"/>
              <a:t>8/9/2021</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298959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044300-B67A-4F7F-830B-E07999F2F0FE}" type="datetimeFigureOut">
              <a:rPr lang="es-EC" smtClean="0"/>
              <a:t>8/9/2021</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1DF294-352B-44BA-8640-777CE3219F72}" type="slidenum">
              <a:rPr lang="es-EC" smtClean="0"/>
              <a:t>‹Nº›</a:t>
            </a:fld>
            <a:endParaRPr lang="es-EC"/>
          </a:p>
        </p:txBody>
      </p:sp>
    </p:spTree>
    <p:extLst>
      <p:ext uri="{BB962C8B-B14F-4D97-AF65-F5344CB8AC3E}">
        <p14:creationId xmlns:p14="http://schemas.microsoft.com/office/powerpoint/2010/main" val="3776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F044300-B67A-4F7F-830B-E07999F2F0FE}" type="datetimeFigureOut">
              <a:rPr lang="es-EC" smtClean="0"/>
              <a:t>8/9/2021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1DF294-352B-44BA-8640-777CE3219F72}" type="slidenum">
              <a:rPr lang="es-EC" smtClean="0"/>
              <a:t>‹Nº›</a:t>
            </a:fld>
            <a:endParaRPr lang="es-EC"/>
          </a:p>
        </p:txBody>
      </p:sp>
    </p:spTree>
    <p:extLst>
      <p:ext uri="{BB962C8B-B14F-4D97-AF65-F5344CB8AC3E}">
        <p14:creationId xmlns:p14="http://schemas.microsoft.com/office/powerpoint/2010/main" val="323878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044300-B67A-4F7F-830B-E07999F2F0FE}" type="datetimeFigureOut">
              <a:rPr lang="es-EC" smtClean="0"/>
              <a:t>8/9/2021</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1DF294-352B-44BA-8640-777CE3219F72}"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7403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lamorworld.com/what-is-bitcoin-is-it-real-or-a-bubbl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mfyc.es/gracias-enhorabuena/gracias-3/"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hyperlink" Target="http://gpcambiemos.org/portal/OAS/Angulos/objetivo_de_aprendizaj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fr.wikipedia.org/wiki/Bananier" TargetMode="External"/><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11.jp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7882DE90-FEB8-4942-AA44-7B55739DB0A5}"/>
              </a:ext>
            </a:extLst>
          </p:cNvPr>
          <p:cNvSpPr>
            <a:spLocks noGrp="1"/>
          </p:cNvSpPr>
          <p:nvPr>
            <p:ph type="ctrTitle"/>
          </p:nvPr>
        </p:nvSpPr>
        <p:spPr>
          <a:xfrm>
            <a:off x="1353935" y="1737631"/>
            <a:ext cx="9484129" cy="2313432"/>
          </a:xfrm>
        </p:spPr>
        <p:txBody>
          <a:bodyPr>
            <a:normAutofit fontScale="90000"/>
          </a:bodyPr>
          <a:lstStyle/>
          <a:p>
            <a:r>
              <a:rPr lang="es-EC" sz="4400" b="1" dirty="0">
                <a:effectLst/>
                <a:latin typeface="Arial" panose="020B0604020202020204" pitchFamily="34" charset="0"/>
                <a:ea typeface="Arial" panose="020B0604020202020204" pitchFamily="34" charset="0"/>
                <a:cs typeface="Arial" panose="020B0604020202020204" pitchFamily="34" charset="0"/>
              </a:rPr>
              <a:t>“Evaluación de la influencia de la edad de la madre a la cosecha en la calidad del retorno en la producción del banano</a:t>
            </a:r>
            <a:r>
              <a:rPr lang="es-EC" sz="4400" b="1" dirty="0">
                <a:latin typeface="Arial" panose="020B0604020202020204" pitchFamily="34" charset="0"/>
                <a:ea typeface="Arial" panose="020B0604020202020204" pitchFamily="34" charset="0"/>
                <a:cs typeface="Arial" panose="020B0604020202020204" pitchFamily="34" charset="0"/>
              </a:rPr>
              <a:t>”</a:t>
            </a:r>
            <a:endParaRPr lang="es-EC" sz="4400" dirty="0"/>
          </a:p>
        </p:txBody>
      </p:sp>
      <p:sp>
        <p:nvSpPr>
          <p:cNvPr id="3" name="Subtítulo 2">
            <a:extLst>
              <a:ext uri="{FF2B5EF4-FFF2-40B4-BE49-F238E27FC236}">
                <a16:creationId xmlns:a16="http://schemas.microsoft.com/office/drawing/2014/main" id="{CCEE05BE-15C7-4988-A6DD-8C2894297C9A}"/>
              </a:ext>
            </a:extLst>
          </p:cNvPr>
          <p:cNvSpPr>
            <a:spLocks noGrp="1"/>
          </p:cNvSpPr>
          <p:nvPr>
            <p:ph type="subTitle" idx="1"/>
          </p:nvPr>
        </p:nvSpPr>
        <p:spPr>
          <a:xfrm>
            <a:off x="1148195" y="4524200"/>
            <a:ext cx="10444249" cy="1876599"/>
          </a:xfrm>
        </p:spPr>
        <p:txBody>
          <a:bodyPr>
            <a:normAutofit/>
          </a:bodyPr>
          <a:lstStyle/>
          <a:p>
            <a:r>
              <a:rPr lang="es-MX" sz="1800" b="1" dirty="0">
                <a:solidFill>
                  <a:schemeClr val="tx1"/>
                </a:solidFill>
                <a:latin typeface="Arial" panose="020B0604020202020204" pitchFamily="34" charset="0"/>
                <a:cs typeface="Arial" panose="020B0604020202020204" pitchFamily="34" charset="0"/>
              </a:rPr>
              <a:t>AUTOR:</a:t>
            </a:r>
            <a:r>
              <a:rPr lang="es-MX" sz="1800" dirty="0">
                <a:solidFill>
                  <a:schemeClr val="tx1"/>
                </a:solidFill>
                <a:latin typeface="Arial" panose="020B0604020202020204" pitchFamily="34" charset="0"/>
                <a:cs typeface="Arial" panose="020B0604020202020204" pitchFamily="34" charset="0"/>
              </a:rPr>
              <a:t> Tello López león Andrés</a:t>
            </a:r>
          </a:p>
          <a:p>
            <a:r>
              <a:rPr lang="es-MX" sz="1800" b="1" dirty="0">
                <a:solidFill>
                  <a:schemeClr val="tx1"/>
                </a:solidFill>
                <a:latin typeface="Arial" panose="020B0604020202020204" pitchFamily="34" charset="0"/>
                <a:cs typeface="Arial" panose="020B0604020202020204" pitchFamily="34" charset="0"/>
              </a:rPr>
              <a:t>Director:</a:t>
            </a:r>
            <a:r>
              <a:rPr lang="es-MX" sz="1800" dirty="0">
                <a:solidFill>
                  <a:schemeClr val="tx1"/>
                </a:solidFill>
                <a:latin typeface="Arial" panose="020B0604020202020204" pitchFamily="34" charset="0"/>
                <a:cs typeface="Arial" panose="020B0604020202020204" pitchFamily="34" charset="0"/>
              </a:rPr>
              <a:t> </a:t>
            </a: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Ing. Patricio Vaca Pazmiño Mgs.</a:t>
            </a:r>
          </a:p>
          <a:p>
            <a:pPr algn="ctr"/>
            <a:r>
              <a:rPr lang="es-EC" sz="1800" b="1" dirty="0">
                <a:solidFill>
                  <a:schemeClr val="tx1"/>
                </a:solidFill>
                <a:latin typeface="Arial" panose="020B0604020202020204" pitchFamily="34" charset="0"/>
                <a:ea typeface="Calibri" panose="020F0502020204030204" pitchFamily="34" charset="0"/>
                <a:cs typeface="Arial" panose="020B0604020202020204" pitchFamily="34" charset="0"/>
              </a:rPr>
              <a:t>SANTO DOMINGO-ECUADOR</a:t>
            </a:r>
          </a:p>
          <a:p>
            <a:pPr algn="ctr"/>
            <a:r>
              <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2021</a:t>
            </a:r>
          </a:p>
          <a:p>
            <a:endParaRPr lang="es-EC" dirty="0">
              <a:solidFill>
                <a:schemeClr val="tx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97C5225-9922-412A-9A0F-BE976CD812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71551" y="149438"/>
            <a:ext cx="6557530" cy="1497506"/>
          </a:xfrm>
          <a:prstGeom prst="rect">
            <a:avLst/>
          </a:prstGeom>
          <a:noFill/>
          <a:ln>
            <a:noFill/>
          </a:ln>
        </p:spPr>
      </p:pic>
      <p:pic>
        <p:nvPicPr>
          <p:cNvPr id="5" name="Imagen 50">
            <a:extLst>
              <a:ext uri="{FF2B5EF4-FFF2-40B4-BE49-F238E27FC236}">
                <a16:creationId xmlns:a16="http://schemas.microsoft.com/office/drawing/2014/main" id="{5B181809-D8B5-4CC7-A9C3-C00F7FF507F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04224" y="149438"/>
            <a:ext cx="2016225" cy="15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5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2869302-2F21-4E33-8CDF-64D8DCD04293}"/>
              </a:ext>
            </a:extLst>
          </p:cNvPr>
          <p:cNvSpPr txBox="1"/>
          <p:nvPr/>
        </p:nvSpPr>
        <p:spPr>
          <a:xfrm>
            <a:off x="668655" y="661154"/>
            <a:ext cx="6092190" cy="36933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Resultados obtenidos de la variable número de hojas</a:t>
            </a:r>
            <a:endParaRPr lang="es-EC" dirty="0"/>
          </a:p>
        </p:txBody>
      </p:sp>
      <p:graphicFrame>
        <p:nvGraphicFramePr>
          <p:cNvPr id="7" name="Tabla 6">
            <a:extLst>
              <a:ext uri="{FF2B5EF4-FFF2-40B4-BE49-F238E27FC236}">
                <a16:creationId xmlns:a16="http://schemas.microsoft.com/office/drawing/2014/main" id="{1F8F31D7-1B45-4B96-B48B-EAB9E7448919}"/>
              </a:ext>
            </a:extLst>
          </p:cNvPr>
          <p:cNvGraphicFramePr>
            <a:graphicFrameLocks noGrp="1"/>
          </p:cNvGraphicFramePr>
          <p:nvPr>
            <p:extLst>
              <p:ext uri="{D42A27DB-BD31-4B8C-83A1-F6EECF244321}">
                <p14:modId xmlns:p14="http://schemas.microsoft.com/office/powerpoint/2010/main" val="1515185349"/>
              </p:ext>
            </p:extLst>
          </p:nvPr>
        </p:nvGraphicFramePr>
        <p:xfrm>
          <a:off x="286384" y="1756649"/>
          <a:ext cx="5324475" cy="1751650"/>
        </p:xfrm>
        <a:graphic>
          <a:graphicData uri="http://schemas.openxmlformats.org/drawingml/2006/table">
            <a:tbl>
              <a:tblPr firstRow="1" firstCol="1" bandRow="1"/>
              <a:tblGrid>
                <a:gridCol w="923925">
                  <a:extLst>
                    <a:ext uri="{9D8B030D-6E8A-4147-A177-3AD203B41FA5}">
                      <a16:colId xmlns:a16="http://schemas.microsoft.com/office/drawing/2014/main" val="1475526525"/>
                    </a:ext>
                  </a:extLst>
                </a:gridCol>
                <a:gridCol w="880110">
                  <a:extLst>
                    <a:ext uri="{9D8B030D-6E8A-4147-A177-3AD203B41FA5}">
                      <a16:colId xmlns:a16="http://schemas.microsoft.com/office/drawing/2014/main" val="117199168"/>
                    </a:ext>
                  </a:extLst>
                </a:gridCol>
                <a:gridCol w="880110">
                  <a:extLst>
                    <a:ext uri="{9D8B030D-6E8A-4147-A177-3AD203B41FA5}">
                      <a16:colId xmlns:a16="http://schemas.microsoft.com/office/drawing/2014/main" val="3693455745"/>
                    </a:ext>
                  </a:extLst>
                </a:gridCol>
                <a:gridCol w="880110">
                  <a:extLst>
                    <a:ext uri="{9D8B030D-6E8A-4147-A177-3AD203B41FA5}">
                      <a16:colId xmlns:a16="http://schemas.microsoft.com/office/drawing/2014/main" val="2555382287"/>
                    </a:ext>
                  </a:extLst>
                </a:gridCol>
                <a:gridCol w="880110">
                  <a:extLst>
                    <a:ext uri="{9D8B030D-6E8A-4147-A177-3AD203B41FA5}">
                      <a16:colId xmlns:a16="http://schemas.microsoft.com/office/drawing/2014/main" val="575534147"/>
                    </a:ext>
                  </a:extLst>
                </a:gridCol>
                <a:gridCol w="880110">
                  <a:extLst>
                    <a:ext uri="{9D8B030D-6E8A-4147-A177-3AD203B41FA5}">
                      <a16:colId xmlns:a16="http://schemas.microsoft.com/office/drawing/2014/main" val="1944235591"/>
                    </a:ext>
                  </a:extLst>
                </a:gridCol>
              </a:tblGrid>
              <a:tr h="194310">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Fuentes de variación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Suma de cuadrados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Grados de libertad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Cuadrados Medios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F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p-valor</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260893"/>
                  </a:ext>
                </a:extLst>
              </a:tr>
              <a:tr h="194310">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Tratamiento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0,954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1718028"/>
                  </a:ext>
                </a:extLst>
              </a:tr>
              <a:tr h="194310">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159,42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51336117"/>
                  </a:ext>
                </a:extLst>
              </a:tr>
              <a:tr h="194310">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160,11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1581765"/>
                  </a:ext>
                </a:extLst>
              </a:tr>
              <a:tr h="194310">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CV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802401"/>
                  </a:ext>
                </a:extLst>
              </a:tr>
            </a:tbl>
          </a:graphicData>
        </a:graphic>
      </p:graphicFrame>
      <p:graphicFrame>
        <p:nvGraphicFramePr>
          <p:cNvPr id="8" name="Gráfico 7">
            <a:extLst>
              <a:ext uri="{FF2B5EF4-FFF2-40B4-BE49-F238E27FC236}">
                <a16:creationId xmlns:a16="http://schemas.microsoft.com/office/drawing/2014/main" id="{58C83FC4-3809-4481-B140-5EBFD06C8030}"/>
              </a:ext>
            </a:extLst>
          </p:cNvPr>
          <p:cNvGraphicFramePr/>
          <p:nvPr>
            <p:extLst>
              <p:ext uri="{D42A27DB-BD31-4B8C-83A1-F6EECF244321}">
                <p14:modId xmlns:p14="http://schemas.microsoft.com/office/powerpoint/2010/main" val="3768393981"/>
              </p:ext>
            </p:extLst>
          </p:nvPr>
        </p:nvGraphicFramePr>
        <p:xfrm>
          <a:off x="5813426" y="1884520"/>
          <a:ext cx="6092190" cy="4312326"/>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208DA73E-C0BD-4A89-B979-DD1D50457FC3}"/>
              </a:ext>
            </a:extLst>
          </p:cNvPr>
          <p:cNvSpPr txBox="1"/>
          <p:nvPr/>
        </p:nvSpPr>
        <p:spPr>
          <a:xfrm>
            <a:off x="41908" y="3648976"/>
            <a:ext cx="5771518" cy="2708434"/>
          </a:xfrm>
          <a:prstGeom prst="rect">
            <a:avLst/>
          </a:prstGeom>
          <a:noFill/>
        </p:spPr>
        <p:txBody>
          <a:bodyPr wrap="square">
            <a:spAutoFit/>
          </a:bodyPr>
          <a:lstStyle/>
          <a:p>
            <a:pPr algn="just"/>
            <a:r>
              <a:rPr lang="es-ES" sz="1700" dirty="0">
                <a:latin typeface="Arial" panose="020B0604020202020204" pitchFamily="34" charset="0"/>
                <a:cs typeface="Arial" panose="020B0604020202020204" pitchFamily="34" charset="0"/>
              </a:rPr>
              <a:t>(Gia, 2014) en el estudio de Formas de herculizado en banano menciona que a los 60 días obtuvo un promedio de 11,78 hojas resultados compartidos con el presente estudio en dónde se obtuvo un promedio de 12,44 hojas, ante esto podemos decir que la edad de cosecha no influye en el número de hojas funcionales, sino que depende del tipo de cultivar que se tenga, el correcto manejo fitosanitario en la plantación, de la edad fisiológica de la planta del banano como lo menciona (Nivelo, 2017).</a:t>
            </a:r>
            <a:endParaRPr lang="es-EC"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01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FD886F5-79FD-4D60-B1D6-DD2F9FBA0DED}"/>
              </a:ext>
            </a:extLst>
          </p:cNvPr>
          <p:cNvSpPr txBox="1"/>
          <p:nvPr/>
        </p:nvSpPr>
        <p:spPr>
          <a:xfrm>
            <a:off x="714375" y="226814"/>
            <a:ext cx="6092190" cy="36933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Resultados obtenidos de la variable área foliar</a:t>
            </a:r>
            <a:endParaRPr lang="es-EC" dirty="0"/>
          </a:p>
        </p:txBody>
      </p:sp>
      <p:graphicFrame>
        <p:nvGraphicFramePr>
          <p:cNvPr id="7" name="Tabla 6">
            <a:extLst>
              <a:ext uri="{FF2B5EF4-FFF2-40B4-BE49-F238E27FC236}">
                <a16:creationId xmlns:a16="http://schemas.microsoft.com/office/drawing/2014/main" id="{765CE6CD-A288-4009-8992-DA194FFF4446}"/>
              </a:ext>
            </a:extLst>
          </p:cNvPr>
          <p:cNvGraphicFramePr>
            <a:graphicFrameLocks noGrp="1"/>
          </p:cNvGraphicFramePr>
          <p:nvPr>
            <p:extLst>
              <p:ext uri="{D42A27DB-BD31-4B8C-83A1-F6EECF244321}">
                <p14:modId xmlns:p14="http://schemas.microsoft.com/office/powerpoint/2010/main" val="354723298"/>
              </p:ext>
            </p:extLst>
          </p:nvPr>
        </p:nvGraphicFramePr>
        <p:xfrm>
          <a:off x="217805" y="1884520"/>
          <a:ext cx="5233035" cy="1751650"/>
        </p:xfrm>
        <a:graphic>
          <a:graphicData uri="http://schemas.openxmlformats.org/drawingml/2006/table">
            <a:tbl>
              <a:tblPr firstRow="1" firstCol="1" bandRow="1"/>
              <a:tblGrid>
                <a:gridCol w="902335">
                  <a:extLst>
                    <a:ext uri="{9D8B030D-6E8A-4147-A177-3AD203B41FA5}">
                      <a16:colId xmlns:a16="http://schemas.microsoft.com/office/drawing/2014/main" val="1851313511"/>
                    </a:ext>
                  </a:extLst>
                </a:gridCol>
                <a:gridCol w="866140">
                  <a:extLst>
                    <a:ext uri="{9D8B030D-6E8A-4147-A177-3AD203B41FA5}">
                      <a16:colId xmlns:a16="http://schemas.microsoft.com/office/drawing/2014/main" val="2505555400"/>
                    </a:ext>
                  </a:extLst>
                </a:gridCol>
                <a:gridCol w="866140">
                  <a:extLst>
                    <a:ext uri="{9D8B030D-6E8A-4147-A177-3AD203B41FA5}">
                      <a16:colId xmlns:a16="http://schemas.microsoft.com/office/drawing/2014/main" val="1878835743"/>
                    </a:ext>
                  </a:extLst>
                </a:gridCol>
                <a:gridCol w="866140">
                  <a:extLst>
                    <a:ext uri="{9D8B030D-6E8A-4147-A177-3AD203B41FA5}">
                      <a16:colId xmlns:a16="http://schemas.microsoft.com/office/drawing/2014/main" val="438691456"/>
                    </a:ext>
                  </a:extLst>
                </a:gridCol>
                <a:gridCol w="866140">
                  <a:extLst>
                    <a:ext uri="{9D8B030D-6E8A-4147-A177-3AD203B41FA5}">
                      <a16:colId xmlns:a16="http://schemas.microsoft.com/office/drawing/2014/main" val="464451648"/>
                    </a:ext>
                  </a:extLst>
                </a:gridCol>
                <a:gridCol w="866140">
                  <a:extLst>
                    <a:ext uri="{9D8B030D-6E8A-4147-A177-3AD203B41FA5}">
                      <a16:colId xmlns:a16="http://schemas.microsoft.com/office/drawing/2014/main" val="4033791742"/>
                    </a:ext>
                  </a:extLst>
                </a:gridCol>
              </a:tblGrid>
              <a:tr h="196215">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Fuentes de variación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Suma de cuadrados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Grados de libertad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Cuadrados Medios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F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623389"/>
                  </a:ext>
                </a:extLst>
              </a:tr>
              <a:tr h="196215">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Tratamiento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0,207</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4244134"/>
                  </a:ext>
                </a:extLst>
              </a:tr>
              <a:tr h="196215">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533,96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319333626"/>
                  </a:ext>
                </a:extLst>
              </a:tr>
              <a:tr h="196215">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566,76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486440036"/>
                  </a:ext>
                </a:extLst>
              </a:tr>
              <a:tr h="196215">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CV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784713"/>
                  </a:ext>
                </a:extLst>
              </a:tr>
            </a:tbl>
          </a:graphicData>
        </a:graphic>
      </p:graphicFrame>
      <p:graphicFrame>
        <p:nvGraphicFramePr>
          <p:cNvPr id="8" name="Gráfico 7">
            <a:extLst>
              <a:ext uri="{FF2B5EF4-FFF2-40B4-BE49-F238E27FC236}">
                <a16:creationId xmlns:a16="http://schemas.microsoft.com/office/drawing/2014/main" id="{1E34AC80-2E13-44ED-B105-9B39A03EB196}"/>
              </a:ext>
            </a:extLst>
          </p:cNvPr>
          <p:cNvGraphicFramePr/>
          <p:nvPr>
            <p:extLst>
              <p:ext uri="{D42A27DB-BD31-4B8C-83A1-F6EECF244321}">
                <p14:modId xmlns:p14="http://schemas.microsoft.com/office/powerpoint/2010/main" val="3472791621"/>
              </p:ext>
            </p:extLst>
          </p:nvPr>
        </p:nvGraphicFramePr>
        <p:xfrm>
          <a:off x="6096000" y="1884520"/>
          <a:ext cx="5878195" cy="435626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1A10785E-8ED2-4757-8D9C-71D85997BA0D}"/>
              </a:ext>
            </a:extLst>
          </p:cNvPr>
          <p:cNvSpPr txBox="1"/>
          <p:nvPr/>
        </p:nvSpPr>
        <p:spPr>
          <a:xfrm>
            <a:off x="217805" y="3770382"/>
            <a:ext cx="5878195" cy="2585323"/>
          </a:xfrm>
          <a:prstGeom prst="rect">
            <a:avLst/>
          </a:prstGeom>
          <a:noFill/>
        </p:spPr>
        <p:txBody>
          <a:bodyPr wrap="square">
            <a:spAutoFit/>
          </a:bodyPr>
          <a:lstStyle/>
          <a:p>
            <a:pPr algn="just"/>
            <a:r>
              <a:rPr lang="es-MX" sz="1800" dirty="0">
                <a:effectLst/>
                <a:latin typeface="Arial" panose="020B0604020202020204" pitchFamily="34" charset="0"/>
                <a:ea typeface="Calibri" panose="020F0502020204030204" pitchFamily="34" charset="0"/>
              </a:rPr>
              <a:t>(Gia, 2014)</a:t>
            </a:r>
            <a:r>
              <a:rPr lang="es-EC" sz="1800" dirty="0">
                <a:effectLst/>
                <a:latin typeface="Arial" panose="020B0604020202020204" pitchFamily="34" charset="0"/>
                <a:ea typeface="Calibri" panose="020F0502020204030204" pitchFamily="34" charset="0"/>
              </a:rPr>
              <a:t> en el estudio de Formas de herculizado en banano nos menciona que obtuvo valores entre 11,2 a 13,1 m</a:t>
            </a:r>
            <a:r>
              <a:rPr lang="es-EC" sz="1800" baseline="30000" dirty="0">
                <a:effectLst/>
                <a:latin typeface="Arial" panose="020B0604020202020204" pitchFamily="34" charset="0"/>
                <a:ea typeface="Calibri" panose="020F0502020204030204" pitchFamily="34" charset="0"/>
              </a:rPr>
              <a:t>2</a:t>
            </a:r>
            <a:r>
              <a:rPr lang="es-EC" sz="1800" dirty="0">
                <a:effectLst/>
                <a:latin typeface="Arial" panose="020B0604020202020204" pitchFamily="34" charset="0"/>
                <a:ea typeface="Calibri" panose="020F0502020204030204" pitchFamily="34" charset="0"/>
              </a:rPr>
              <a:t>, lo cual concuerda con los resultados obtenidos en este estudio dónde llegamos a obtener entre 12,95 m</a:t>
            </a:r>
            <a:r>
              <a:rPr lang="es-EC" sz="1800" baseline="30000" dirty="0">
                <a:effectLst/>
                <a:latin typeface="Arial" panose="020B0604020202020204" pitchFamily="34" charset="0"/>
                <a:ea typeface="Calibri" panose="020F0502020204030204" pitchFamily="34" charset="0"/>
              </a:rPr>
              <a:t>2 </a:t>
            </a:r>
            <a:r>
              <a:rPr lang="es-EC" sz="1800" dirty="0">
                <a:effectLst/>
                <a:latin typeface="Arial" panose="020B0604020202020204" pitchFamily="34" charset="0"/>
                <a:ea typeface="Calibri" panose="020F0502020204030204" pitchFamily="34" charset="0"/>
              </a:rPr>
              <a:t>a 14,64 m</a:t>
            </a:r>
            <a:r>
              <a:rPr lang="es-EC" sz="1800" baseline="30000" dirty="0">
                <a:effectLst/>
                <a:latin typeface="Arial" panose="020B0604020202020204" pitchFamily="34" charset="0"/>
                <a:ea typeface="Calibri" panose="020F0502020204030204" pitchFamily="34" charset="0"/>
              </a:rPr>
              <a:t>2</a:t>
            </a:r>
            <a:r>
              <a:rPr lang="es-EC" sz="1800" dirty="0">
                <a:effectLst/>
                <a:latin typeface="Arial" panose="020B0604020202020204" pitchFamily="34" charset="0"/>
                <a:ea typeface="Calibri" panose="020F0502020204030204" pitchFamily="34" charset="0"/>
              </a:rPr>
              <a:t>, esta variable viene relacionada con el número de hojas que lleguemos a tener en la planta ya que un mayor número de hojas nos dará como resultado un mayor área foliar y por lo tanto mayor fotosíntesis.</a:t>
            </a:r>
            <a:endParaRPr lang="es-EC" dirty="0"/>
          </a:p>
        </p:txBody>
      </p:sp>
    </p:spTree>
    <p:extLst>
      <p:ext uri="{BB962C8B-B14F-4D97-AF65-F5344CB8AC3E}">
        <p14:creationId xmlns:p14="http://schemas.microsoft.com/office/powerpoint/2010/main" val="377497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6B9EA-5868-4644-B733-F586C9553F13}"/>
              </a:ext>
            </a:extLst>
          </p:cNvPr>
          <p:cNvSpPr>
            <a:spLocks noGrp="1"/>
          </p:cNvSpPr>
          <p:nvPr>
            <p:ph type="title"/>
          </p:nvPr>
        </p:nvSpPr>
        <p:spPr/>
        <p:txBody>
          <a:bodyPr/>
          <a:lstStyle/>
          <a:p>
            <a:r>
              <a:rPr lang="es-MX" dirty="0">
                <a:solidFill>
                  <a:schemeClr val="tx1"/>
                </a:solidFill>
                <a:latin typeface="Arial" panose="020B0604020202020204" pitchFamily="34" charset="0"/>
                <a:cs typeface="Arial" panose="020B0604020202020204" pitchFamily="34" charset="0"/>
              </a:rPr>
              <a:t>CONCLUSIONES</a:t>
            </a:r>
            <a:endParaRPr lang="es-EC" dirty="0">
              <a:solidFill>
                <a:schemeClr val="tx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D60BBC6-5386-48F9-AE66-C938A001569A}"/>
              </a:ext>
            </a:extLst>
          </p:cNvPr>
          <p:cNvSpPr>
            <a:spLocks noGrp="1"/>
          </p:cNvSpPr>
          <p:nvPr>
            <p:ph idx="1"/>
          </p:nvPr>
        </p:nvSpPr>
        <p:spPr>
          <a:xfrm>
            <a:off x="351693" y="1737359"/>
            <a:ext cx="8074855" cy="4607169"/>
          </a:xfrm>
        </p:spPr>
        <p:txBody>
          <a:bodyPr>
            <a:normAutofit fontScale="92500" lnSpcReduction="10000"/>
          </a:bodyPr>
          <a:lstStyle/>
          <a:p>
            <a:pPr indent="449580" algn="just">
              <a:lnSpc>
                <a:spcPct val="200000"/>
              </a:lnSpc>
              <a:spcBef>
                <a:spcPts val="1200"/>
              </a:spcBef>
              <a:spcAft>
                <a:spcPts val="800"/>
              </a:spcAft>
            </a:pPr>
            <a:r>
              <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edad de la madre a la cosecha presentó diferencia significativa en algunas de las variables evaluadas, la altura y el diámetro del pseudotallo presentaron mejores valores con una edad de cosecha de 10 semanas, teniendo una tasa de crecimiento longitudinal de 7,72 cm/semana, en contraparte el T1 con una edad de cosecha de 9 semana presentó los valores más bajos en el ensayo con un crecimiento de 6,57 cm/semana.</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200000"/>
              </a:lnSpc>
              <a:spcBef>
                <a:spcPts val="1200"/>
              </a:spcBef>
              <a:spcAft>
                <a:spcPts val="800"/>
              </a:spcAft>
            </a:pPr>
            <a:r>
              <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 la variable altura del retorno, se determinó que la edad de la cosecha si influyó en su crecimiento, es así que el T2 con una edad de 10 semanas obtuvo una altura de 293,6 cm. </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200000"/>
              </a:lnSpc>
              <a:spcBef>
                <a:spcPts val="1200"/>
              </a:spcBef>
              <a:spcAft>
                <a:spcPts val="800"/>
              </a:spcAft>
            </a:pPr>
            <a:r>
              <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Para la variable de diámetro del pseudotallo se determinó que la edad de la cosecha influyó favorablemente en su desarrollo obteniéndolos mejores valores en el T2 con una edad de cosecha de 10 semanas y un promedio de 57,63 cm, con una tasa de crecimiento semanal de 1,97 cm/semana.</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200000"/>
              </a:lnSpc>
              <a:spcBef>
                <a:spcPts val="1200"/>
              </a:spcBef>
              <a:spcAft>
                <a:spcPts val="800"/>
              </a:spcAft>
            </a:pPr>
            <a:r>
              <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Para la variable número de hojas y área foliar no existió diferencia significativa entre los diferentes tratamientos a pesar de esto los mejores valores se obtuvieron en el T2 con 12,55 hojas y 14,64 m</a:t>
            </a:r>
            <a:r>
              <a:rPr lang="es-EC" sz="12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EC" sz="1400" dirty="0">
              <a:solidFill>
                <a:schemeClr val="tx1"/>
              </a:solidFill>
            </a:endParaRPr>
          </a:p>
        </p:txBody>
      </p:sp>
      <p:pic>
        <p:nvPicPr>
          <p:cNvPr id="5" name="Imagen 4">
            <a:extLst>
              <a:ext uri="{FF2B5EF4-FFF2-40B4-BE49-F238E27FC236}">
                <a16:creationId xmlns:a16="http://schemas.microsoft.com/office/drawing/2014/main" id="{FF1579FD-22CB-4A1C-8752-7503E163CF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05523" y="2729134"/>
            <a:ext cx="3586477" cy="2391507"/>
          </a:xfrm>
          <a:prstGeom prst="rect">
            <a:avLst/>
          </a:prstGeom>
        </p:spPr>
      </p:pic>
    </p:spTree>
    <p:extLst>
      <p:ext uri="{BB962C8B-B14F-4D97-AF65-F5344CB8AC3E}">
        <p14:creationId xmlns:p14="http://schemas.microsoft.com/office/powerpoint/2010/main" val="302438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696FA-911D-409B-BF18-E8722B8D887A}"/>
              </a:ext>
            </a:extLst>
          </p:cNvPr>
          <p:cNvSpPr>
            <a:spLocks noGrp="1"/>
          </p:cNvSpPr>
          <p:nvPr>
            <p:ph type="title"/>
          </p:nvPr>
        </p:nvSpPr>
        <p:spPr/>
        <p:txBody>
          <a:bodyPr/>
          <a:lstStyle/>
          <a:p>
            <a:r>
              <a:rPr lang="es-MX" dirty="0"/>
              <a:t>RECOMENDACIONES</a:t>
            </a:r>
            <a:endParaRPr lang="es-EC" dirty="0"/>
          </a:p>
        </p:txBody>
      </p:sp>
      <p:sp>
        <p:nvSpPr>
          <p:cNvPr id="3" name="Marcador de contenido 2">
            <a:extLst>
              <a:ext uri="{FF2B5EF4-FFF2-40B4-BE49-F238E27FC236}">
                <a16:creationId xmlns:a16="http://schemas.microsoft.com/office/drawing/2014/main" id="{161FB6EF-6E2A-4677-AE5C-82BA088E158B}"/>
              </a:ext>
            </a:extLst>
          </p:cNvPr>
          <p:cNvSpPr>
            <a:spLocks noGrp="1"/>
          </p:cNvSpPr>
          <p:nvPr>
            <p:ph idx="1"/>
          </p:nvPr>
        </p:nvSpPr>
        <p:spPr/>
        <p:txBody>
          <a:bodyPr>
            <a:normAutofit fontScale="70000" lnSpcReduction="20000"/>
          </a:bodyPr>
          <a:lstStyle/>
          <a:p>
            <a:pPr indent="449580">
              <a:lnSpc>
                <a:spcPct val="200000"/>
              </a:lnSpc>
              <a:spcBef>
                <a:spcPts val="1200"/>
              </a:spcBef>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Realizar una adecuada selección de hijos, tantos independientes como hijos dobles, tomar acciones a tiempo oportuno en la selección del retorno cuando se dejan dobles para que así no compitan por nutrientes y luz.</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indent="449580">
              <a:lnSpc>
                <a:spcPct val="200000"/>
              </a:lnSpc>
              <a:spcBef>
                <a:spcPts val="1200"/>
              </a:spcBef>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Se recomienda no dejar dobles en media plantación ya que afectan a la selección ideal, en muchas ocasiones no directamente a la madre, sino al hijo y a su vez al Nieto a pesar de estar independientes se degenera la plantación.</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indent="449580">
              <a:lnSpc>
                <a:spcPct val="200000"/>
              </a:lnSpc>
              <a:spcBef>
                <a:spcPts val="1200"/>
              </a:spcBef>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Realizar las debidas labores agrícolas a tiempo, para así favorecer el manejo del cultivo y estimular el correcto desarrollo del retorno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indent="449580">
              <a:lnSpc>
                <a:spcPct val="200000"/>
              </a:lnSpc>
              <a:spcBef>
                <a:spcPts val="1200"/>
              </a:spcBef>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Se recomienda evaluar la edad de parición y la calidad del racimo de las plantas evaluadas para comprobar cual genera mejores resultados en producción.</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77004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CE7CB36-C37D-4325-89CE-3D9D94C5E6C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41747" y="2135943"/>
            <a:ext cx="8908505" cy="3730283"/>
          </a:xfrm>
        </p:spPr>
      </p:pic>
    </p:spTree>
    <p:extLst>
      <p:ext uri="{BB962C8B-B14F-4D97-AF65-F5344CB8AC3E}">
        <p14:creationId xmlns:p14="http://schemas.microsoft.com/office/powerpoint/2010/main" val="152814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D378A-2456-49C2-87F7-1524980D9752}"/>
              </a:ext>
            </a:extLst>
          </p:cNvPr>
          <p:cNvSpPr>
            <a:spLocks noGrp="1"/>
          </p:cNvSpPr>
          <p:nvPr>
            <p:ph type="title"/>
          </p:nvPr>
        </p:nvSpPr>
        <p:spPr>
          <a:xfrm>
            <a:off x="3958590" y="28786"/>
            <a:ext cx="4439822" cy="960120"/>
          </a:xfrm>
        </p:spPr>
        <p:txBody>
          <a:bodyPr>
            <a:normAutofit fontScale="90000"/>
          </a:bodyPr>
          <a:lstStyle/>
          <a:p>
            <a:r>
              <a:rPr lang="es-MX" b="1" u="sng" dirty="0">
                <a:latin typeface="Arial" panose="020B0604020202020204" pitchFamily="34" charset="0"/>
                <a:cs typeface="Arial" panose="020B0604020202020204" pitchFamily="34" charset="0"/>
              </a:rPr>
              <a:t>INTRODUCCIÓN</a:t>
            </a:r>
            <a:endParaRPr lang="es-EC" b="1" u="sng" dirty="0">
              <a:latin typeface="Arial" panose="020B0604020202020204" pitchFamily="34" charset="0"/>
              <a:cs typeface="Arial" panose="020B0604020202020204" pitchFamily="34" charset="0"/>
            </a:endParaRPr>
          </a:p>
        </p:txBody>
      </p:sp>
      <p:pic>
        <p:nvPicPr>
          <p:cNvPr id="1026" name="Picture 2" descr="El cultivo del Banano y Plátano en México. - El blog de Fagro. Artículos y  noticias sobre agricultura.">
            <a:extLst>
              <a:ext uri="{FF2B5EF4-FFF2-40B4-BE49-F238E27FC236}">
                <a16:creationId xmlns:a16="http://schemas.microsoft.com/office/drawing/2014/main" id="{D87EA6E4-8C23-414F-ADBA-882921E7A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77" y="858411"/>
            <a:ext cx="3563291" cy="2379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vincias del Ecuador | Mapa politico, Ecuador mapa, Mapas">
            <a:extLst>
              <a:ext uri="{FF2B5EF4-FFF2-40B4-BE49-F238E27FC236}">
                <a16:creationId xmlns:a16="http://schemas.microsoft.com/office/drawing/2014/main" id="{BC52005F-31A7-4858-8125-6BFDB46FE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683" y="3011129"/>
            <a:ext cx="2265580" cy="24376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conomía ecuatoriana se desplomó 9,8 % durante el primer mes del 2021 -  Camae">
            <a:extLst>
              <a:ext uri="{FF2B5EF4-FFF2-40B4-BE49-F238E27FC236}">
                <a16:creationId xmlns:a16="http://schemas.microsoft.com/office/drawing/2014/main" id="{CBE4B400-2872-44AE-B08D-36DB45546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8418149" y="988906"/>
            <a:ext cx="3773851" cy="1857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ácticas Culturales para Manejo Sanitario de Enfermedades en Cultivo de  Plátano">
            <a:extLst>
              <a:ext uri="{FF2B5EF4-FFF2-40B4-BE49-F238E27FC236}">
                <a16:creationId xmlns:a16="http://schemas.microsoft.com/office/drawing/2014/main" id="{00951F7D-3BB5-425E-913A-15D1F4561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351" y="3876483"/>
            <a:ext cx="2407086" cy="20059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B057A656-AE48-4454-952A-BE4D9E6AC5CD}"/>
              </a:ext>
            </a:extLst>
          </p:cNvPr>
          <p:cNvGraphicFramePr/>
          <p:nvPr>
            <p:extLst>
              <p:ext uri="{D42A27DB-BD31-4B8C-83A1-F6EECF244321}">
                <p14:modId xmlns:p14="http://schemas.microsoft.com/office/powerpoint/2010/main" val="2474752853"/>
              </p:ext>
            </p:extLst>
          </p:nvPr>
        </p:nvGraphicFramePr>
        <p:xfrm>
          <a:off x="2265680" y="988906"/>
          <a:ext cx="7941994" cy="5216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854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39256-1C3C-4A16-B5A0-5AB031D21A02}"/>
              </a:ext>
            </a:extLst>
          </p:cNvPr>
          <p:cNvSpPr>
            <a:spLocks noGrp="1"/>
          </p:cNvSpPr>
          <p:nvPr>
            <p:ph type="title"/>
          </p:nvPr>
        </p:nvSpPr>
        <p:spPr/>
        <p:txBody>
          <a:bodyPr/>
          <a:lstStyle/>
          <a:p>
            <a:r>
              <a:rPr lang="es-MX" dirty="0">
                <a:solidFill>
                  <a:schemeClr val="tx1"/>
                </a:solidFill>
                <a:latin typeface="Arial" panose="020B0604020202020204" pitchFamily="34" charset="0"/>
                <a:cs typeface="Arial" panose="020B0604020202020204" pitchFamily="34" charset="0"/>
              </a:rPr>
              <a:t>OBJETIVOS</a:t>
            </a:r>
            <a:endParaRPr lang="es-EC" dirty="0">
              <a:solidFill>
                <a:schemeClr val="tx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AE3BA24-6DD4-4406-A4F7-2C457BAD1EE2}"/>
              </a:ext>
            </a:extLst>
          </p:cNvPr>
          <p:cNvSpPr>
            <a:spLocks noGrp="1"/>
          </p:cNvSpPr>
          <p:nvPr>
            <p:ph idx="1"/>
          </p:nvPr>
        </p:nvSpPr>
        <p:spPr>
          <a:xfrm>
            <a:off x="1097280" y="1845734"/>
            <a:ext cx="7978140" cy="4023360"/>
          </a:xfrm>
        </p:spPr>
        <p:txBody>
          <a:bodyPr>
            <a:normAutofit fontScale="85000" lnSpcReduction="10000"/>
          </a:bodyPr>
          <a:lstStyle/>
          <a:p>
            <a:pPr algn="just">
              <a:lnSpc>
                <a:spcPct val="150000"/>
              </a:lnSpc>
              <a:spcBef>
                <a:spcPts val="1200"/>
              </a:spcBef>
              <a:spcAft>
                <a:spcPts val="800"/>
              </a:spcAft>
            </a:pPr>
            <a:r>
              <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Objetivo General</a:t>
            </a:r>
            <a:endPar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50000"/>
              </a:lnSpc>
              <a:spcBef>
                <a:spcPts val="1200"/>
              </a:spcBef>
              <a:spcAft>
                <a:spcPts val="800"/>
              </a:spcAft>
              <a:buNone/>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de la influencia de la edad de la madre a la cosecha en la calidad del retorno en la producción del banano</a:t>
            </a:r>
          </a:p>
          <a:p>
            <a:pPr algn="just">
              <a:lnSpc>
                <a:spcPct val="150000"/>
              </a:lnSpc>
              <a:spcBef>
                <a:spcPts val="1200"/>
              </a:spcBef>
              <a:spcAft>
                <a:spcPts val="800"/>
              </a:spcAft>
            </a:pPr>
            <a:r>
              <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Objetivos Específicos</a:t>
            </a:r>
            <a:endPar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Bef>
                <a:spcPts val="1200"/>
              </a:spcBef>
              <a:buNone/>
            </a:pPr>
            <a:r>
              <a:rPr lang="es-EC" sz="1800" dirty="0">
                <a:solidFill>
                  <a:schemeClr val="tx1"/>
                </a:solidFill>
                <a:effectLst/>
                <a:latin typeface="Arial" panose="020B0604020202020204" pitchFamily="34" charset="0"/>
                <a:ea typeface="Arial" panose="020B0604020202020204" pitchFamily="34" charset="0"/>
                <a:cs typeface="Arial" panose="020B0604020202020204" pitchFamily="34" charset="0"/>
              </a:rPr>
              <a:t>Establecer la selección ideal: madre, hijo y nieto en cada unidad productiva</a:t>
            </a: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lvl="0" indent="0" algn="just">
              <a:lnSpc>
                <a:spcPct val="150000"/>
              </a:lnSpc>
              <a:spcBef>
                <a:spcPts val="1200"/>
              </a:spcBef>
              <a:buNone/>
            </a:pP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Determinación del crecimiento y área foliar de los retornos de acuerdo a la edad de la madre a la cosecha</a:t>
            </a: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lvl="0" indent="0" algn="just">
              <a:lnSpc>
                <a:spcPct val="150000"/>
              </a:lnSpc>
              <a:spcBef>
                <a:spcPts val="1200"/>
              </a:spcBef>
              <a:spcAft>
                <a:spcPts val="800"/>
              </a:spcAft>
              <a:buNone/>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Identificar el mejor tratamiento para obtener la mejor calidad de retorno en el cultivo </a:t>
            </a:r>
          </a:p>
          <a:p>
            <a:pPr algn="just"/>
            <a:endParaRPr lang="es-EC"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2505953-AAF2-4C3E-9609-1B95C5773D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75420" y="1966742"/>
            <a:ext cx="3013022" cy="3781343"/>
          </a:xfrm>
          <a:prstGeom prst="rect">
            <a:avLst/>
          </a:prstGeom>
        </p:spPr>
      </p:pic>
    </p:spTree>
    <p:extLst>
      <p:ext uri="{BB962C8B-B14F-4D97-AF65-F5344CB8AC3E}">
        <p14:creationId xmlns:p14="http://schemas.microsoft.com/office/powerpoint/2010/main" val="356610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0F9CF-9A78-4B0B-BCAB-33CF42DCDA0A}"/>
              </a:ext>
            </a:extLst>
          </p:cNvPr>
          <p:cNvSpPr>
            <a:spLocks noGrp="1"/>
          </p:cNvSpPr>
          <p:nvPr>
            <p:ph type="title"/>
          </p:nvPr>
        </p:nvSpPr>
        <p:spPr>
          <a:xfrm>
            <a:off x="1034487" y="316644"/>
            <a:ext cx="5726576" cy="1120791"/>
          </a:xfrm>
        </p:spPr>
        <p:txBody>
          <a:bodyPr/>
          <a:lstStyle/>
          <a:p>
            <a:r>
              <a:rPr lang="es-MX" dirty="0">
                <a:solidFill>
                  <a:schemeClr val="tx1"/>
                </a:solidFill>
                <a:latin typeface="Arial" panose="020B0604020202020204" pitchFamily="34" charset="0"/>
                <a:cs typeface="Arial" panose="020B0604020202020204" pitchFamily="34" charset="0"/>
              </a:rPr>
              <a:t>METODOLOGÍA</a:t>
            </a:r>
            <a:endParaRPr lang="es-EC" dirty="0">
              <a:solidFill>
                <a:schemeClr val="tx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2B3A4692-C383-4945-92CD-C7C39DFC98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2381" y="1802477"/>
            <a:ext cx="7296591" cy="4178176"/>
          </a:xfrm>
          <a:prstGeom prst="rect">
            <a:avLst/>
          </a:prstGeom>
          <a:noFill/>
          <a:ln>
            <a:noFill/>
          </a:ln>
        </p:spPr>
      </p:pic>
      <p:sp>
        <p:nvSpPr>
          <p:cNvPr id="6" name="CuadroTexto 5">
            <a:extLst>
              <a:ext uri="{FF2B5EF4-FFF2-40B4-BE49-F238E27FC236}">
                <a16:creationId xmlns:a16="http://schemas.microsoft.com/office/drawing/2014/main" id="{8497E211-B672-4452-9D59-E71E966B49D4}"/>
              </a:ext>
            </a:extLst>
          </p:cNvPr>
          <p:cNvSpPr txBox="1"/>
          <p:nvPr/>
        </p:nvSpPr>
        <p:spPr>
          <a:xfrm>
            <a:off x="5245200" y="5967352"/>
            <a:ext cx="5108622" cy="338554"/>
          </a:xfrm>
          <a:prstGeom prst="rect">
            <a:avLst/>
          </a:prstGeom>
          <a:noFill/>
        </p:spPr>
        <p:txBody>
          <a:bodyPr wrap="square">
            <a:spAutoFit/>
          </a:bodyPr>
          <a:lstStyle/>
          <a:p>
            <a:pPr>
              <a:spcBef>
                <a:spcPts val="1200"/>
              </a:spcBef>
              <a:spcAft>
                <a:spcPts val="800"/>
              </a:spcAft>
            </a:pPr>
            <a:r>
              <a:rPr lang="es-EC" sz="1600" b="1" dirty="0">
                <a:effectLst/>
                <a:latin typeface="Arial" panose="020B0604020202020204" pitchFamily="34" charset="0"/>
                <a:ea typeface="Calibri" panose="020F0502020204030204" pitchFamily="34" charset="0"/>
                <a:cs typeface="Arial" panose="020B0604020202020204" pitchFamily="34" charset="0"/>
              </a:rPr>
              <a:t>Ubicación Política</a:t>
            </a:r>
            <a:r>
              <a:rPr lang="es-EC" sz="1600" b="1"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a:effectLst/>
                <a:latin typeface="Arial" panose="020B0604020202020204" pitchFamily="34" charset="0"/>
                <a:ea typeface="Calibri" panose="020F0502020204030204" pitchFamily="34" charset="0"/>
                <a:cs typeface="Arial" panose="020B0604020202020204" pitchFamily="34" charset="0"/>
              </a:rPr>
              <a:t>Los Ríos</a:t>
            </a:r>
            <a:r>
              <a:rPr lang="es-EC" sz="1600" dirty="0">
                <a:latin typeface="Arial" panose="020B0604020202020204" pitchFamily="34" charset="0"/>
                <a:ea typeface="Calibri" panose="020F0502020204030204" pitchFamily="34" charset="0"/>
                <a:cs typeface="Times New Roman" panose="02020603050405020304" pitchFamily="18" charset="0"/>
              </a:rPr>
              <a:t>-</a:t>
            </a:r>
            <a:r>
              <a:rPr lang="es-EC" sz="1600" dirty="0">
                <a:effectLst/>
                <a:latin typeface="Arial" panose="020B0604020202020204" pitchFamily="34" charset="0"/>
                <a:ea typeface="Calibri" panose="020F0502020204030204" pitchFamily="34" charset="0"/>
                <a:cs typeface="Arial" panose="020B0604020202020204" pitchFamily="34" charset="0"/>
              </a:rPr>
              <a:t>Babahoyo</a:t>
            </a:r>
            <a:r>
              <a:rPr lang="es-EC" sz="1600" dirty="0">
                <a:latin typeface="Arial" panose="020B0604020202020204" pitchFamily="34" charset="0"/>
                <a:ea typeface="Calibri" panose="020F0502020204030204" pitchFamily="34" charset="0"/>
                <a:cs typeface="Times New Roman" panose="02020603050405020304" pitchFamily="18" charset="0"/>
              </a:rPr>
              <a:t>-</a:t>
            </a:r>
            <a:r>
              <a:rPr lang="es-EC" sz="1600" dirty="0">
                <a:effectLst/>
                <a:latin typeface="Arial" panose="020B0604020202020204" pitchFamily="34" charset="0"/>
                <a:ea typeface="Calibri" panose="020F0502020204030204" pitchFamily="34" charset="0"/>
                <a:cs typeface="Arial" panose="020B0604020202020204" pitchFamily="34" charset="0"/>
              </a:rPr>
              <a:t>Caracol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86A35FA-8CD8-4CEA-B11A-420332A03011}"/>
              </a:ext>
            </a:extLst>
          </p:cNvPr>
          <p:cNvSpPr txBox="1"/>
          <p:nvPr/>
        </p:nvSpPr>
        <p:spPr>
          <a:xfrm>
            <a:off x="8962877" y="1157230"/>
            <a:ext cx="6092190" cy="560410"/>
          </a:xfrm>
          <a:prstGeom prst="rect">
            <a:avLst/>
          </a:prstGeom>
          <a:noFill/>
        </p:spPr>
        <p:txBody>
          <a:bodyPr wrap="square">
            <a:spAutoFit/>
          </a:bodyPr>
          <a:lstStyle/>
          <a:p>
            <a:pPr>
              <a:lnSpc>
                <a:spcPct val="200000"/>
              </a:lnSpc>
              <a:spcBef>
                <a:spcPts val="1200"/>
              </a:spcBef>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Ubicación Geográfica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2A88A560-B0C0-4DA2-B65F-0EE377015B2F}"/>
              </a:ext>
            </a:extLst>
          </p:cNvPr>
          <p:cNvSpPr txBox="1"/>
          <p:nvPr/>
        </p:nvSpPr>
        <p:spPr>
          <a:xfrm>
            <a:off x="159581" y="1802477"/>
            <a:ext cx="4576247" cy="4585871"/>
          </a:xfrm>
          <a:prstGeom prst="rect">
            <a:avLst/>
          </a:prstGeom>
          <a:noFill/>
        </p:spPr>
        <p:txBody>
          <a:bodyPr wrap="square">
            <a:spAutoFit/>
          </a:bodyPr>
          <a:lstStyle/>
          <a:p>
            <a:pPr algn="just">
              <a:spcBef>
                <a:spcPts val="1200"/>
              </a:spcBef>
              <a:spcAft>
                <a:spcPts val="800"/>
              </a:spcAft>
            </a:pPr>
            <a:r>
              <a:rPr lang="es-EC" sz="1600" b="1" dirty="0">
                <a:effectLst/>
                <a:latin typeface="Arial" panose="020B0604020202020204" pitchFamily="34" charset="0"/>
                <a:ea typeface="Calibri" panose="020F0502020204030204" pitchFamily="34" charset="0"/>
                <a:cs typeface="Arial" panose="020B0604020202020204" pitchFamily="34" charset="0"/>
              </a:rPr>
              <a:t>Ubicación ecológica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1348740" indent="-112014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Zona de vida	: De acuerdo a la clasificación de zonas de vida de Holdridge (1982), la zona es parte del bosque seco tropical (bs – T). </a:t>
            </a:r>
            <a:r>
              <a:rPr lang="es-MX" sz="1600" dirty="0">
                <a:effectLst/>
                <a:latin typeface="Arial" panose="020B0604020202020204" pitchFamily="34" charset="0"/>
                <a:ea typeface="Calibri" panose="020F0502020204030204" pitchFamily="34" charset="0"/>
                <a:cs typeface="Arial" panose="020B0604020202020204" pitchFamily="34" charset="0"/>
              </a:rPr>
              <a:t>(Mendoza, 2011)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1348740" indent="-112014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Altitud	: 8 msnm</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1348740" indent="-112014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T° promedio	: 26</a:t>
            </a:r>
            <a:r>
              <a:rPr lang="es-EC" sz="1600" baseline="30000" dirty="0">
                <a:effectLst/>
                <a:latin typeface="Arial" panose="020B0604020202020204" pitchFamily="34" charset="0"/>
                <a:ea typeface="Calibri" panose="020F0502020204030204" pitchFamily="34" charset="0"/>
                <a:cs typeface="Arial" panose="020B0604020202020204" pitchFamily="34" charset="0"/>
              </a:rPr>
              <a:t>o</a:t>
            </a:r>
            <a:r>
              <a:rPr lang="es-EC" sz="1600" dirty="0">
                <a:effectLst/>
                <a:latin typeface="Arial" panose="020B0604020202020204" pitchFamily="34" charset="0"/>
                <a:ea typeface="Calibri" panose="020F0502020204030204" pitchFamily="34" charset="0"/>
                <a:cs typeface="Arial" panose="020B0604020202020204" pitchFamily="34" charset="0"/>
              </a:rPr>
              <a:t>C</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1348740" indent="-112014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Heliofanía	: 1050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1348740" indent="-112014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Precipitación	: 2200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1348740" indent="-112014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Humedad relativa	: 83% </a:t>
            </a:r>
            <a:r>
              <a:rPr lang="es-MX" sz="1600" dirty="0">
                <a:effectLst/>
                <a:latin typeface="Arial" panose="020B0604020202020204" pitchFamily="34" charset="0"/>
                <a:ea typeface="Calibri" panose="020F0502020204030204" pitchFamily="34" charset="0"/>
                <a:cs typeface="Arial" panose="020B0604020202020204" pitchFamily="34" charset="0"/>
              </a:rPr>
              <a:t>(Caicedo, Dueñas, Franco, &amp; Triana, 2019)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48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C00B0-48BB-4B37-9E67-0861855C9613}"/>
              </a:ext>
            </a:extLst>
          </p:cNvPr>
          <p:cNvSpPr>
            <a:spLocks noGrp="1"/>
          </p:cNvSpPr>
          <p:nvPr>
            <p:ph type="title"/>
          </p:nvPr>
        </p:nvSpPr>
        <p:spPr/>
        <p:txBody>
          <a:bodyPr/>
          <a:lstStyle/>
          <a:p>
            <a:r>
              <a:rPr lang="es-MX" dirty="0">
                <a:solidFill>
                  <a:schemeClr val="tx1"/>
                </a:solidFill>
                <a:latin typeface="Arial" panose="020B0604020202020204" pitchFamily="34" charset="0"/>
                <a:cs typeface="Arial" panose="020B0604020202020204" pitchFamily="34" charset="0"/>
              </a:rPr>
              <a:t>MATERIALES Y MÉTODOS</a:t>
            </a:r>
            <a:endParaRPr lang="es-EC" dirty="0">
              <a:solidFill>
                <a:schemeClr val="tx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0585FAD-00F1-46CB-AE92-AB33AA50DDC6}"/>
              </a:ext>
            </a:extLst>
          </p:cNvPr>
          <p:cNvSpPr>
            <a:spLocks noGrp="1"/>
          </p:cNvSpPr>
          <p:nvPr>
            <p:ph idx="1"/>
          </p:nvPr>
        </p:nvSpPr>
        <p:spPr>
          <a:xfrm>
            <a:off x="1097280" y="1845734"/>
            <a:ext cx="3538465" cy="4023360"/>
          </a:xfrm>
        </p:spPr>
        <p:txBody>
          <a:bodyPr>
            <a:normAutofit fontScale="92500" lnSpcReduction="20000"/>
          </a:bodyPr>
          <a:lstStyle/>
          <a:p>
            <a:pPr marL="342900" lvl="0" indent="-342900">
              <a:lnSpc>
                <a:spcPct val="200000"/>
              </a:lnSpc>
              <a:buFont typeface="Symbol" panose="05050102010706020507" pitchFamily="18" charset="2"/>
              <a:buChar char=""/>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Herramientas menores</a:t>
            </a:r>
            <a:endPar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Zuncho plástico</a:t>
            </a:r>
            <a:endPar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Estacas</a:t>
            </a:r>
            <a:endPar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Flexómetro y Cinta métrica</a:t>
            </a:r>
            <a:endPar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Cámara fotográfica</a:t>
            </a:r>
            <a:endPar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Symbol" panose="05050102010706020507" pitchFamily="18" charset="2"/>
              <a:buChar char=""/>
            </a:pPr>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Planilla de toma de datos</a:t>
            </a:r>
            <a:endParaRPr lang="es-EC"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es-EC" dirty="0">
              <a:solidFill>
                <a:schemeClr val="tx1"/>
              </a:solidFill>
            </a:endParaRPr>
          </a:p>
        </p:txBody>
      </p:sp>
      <p:pic>
        <p:nvPicPr>
          <p:cNvPr id="5" name="Imagen 4">
            <a:extLst>
              <a:ext uri="{FF2B5EF4-FFF2-40B4-BE49-F238E27FC236}">
                <a16:creationId xmlns:a16="http://schemas.microsoft.com/office/drawing/2014/main" id="{FF387903-C5D1-4CE4-8412-0BB2522B503B}"/>
              </a:ext>
            </a:extLst>
          </p:cNvPr>
          <p:cNvPicPr>
            <a:picLocks noChangeAspect="1"/>
          </p:cNvPicPr>
          <p:nvPr/>
        </p:nvPicPr>
        <p:blipFill rotWithShape="1">
          <a:blip r:embed="rId2"/>
          <a:srcRect l="12965" r="12860" b="6869"/>
          <a:stretch/>
        </p:blipFill>
        <p:spPr>
          <a:xfrm>
            <a:off x="5824025" y="1845733"/>
            <a:ext cx="4839285" cy="2843879"/>
          </a:xfrm>
          <a:prstGeom prst="rect">
            <a:avLst/>
          </a:prstGeom>
        </p:spPr>
      </p:pic>
      <p:sp>
        <p:nvSpPr>
          <p:cNvPr id="7" name="CuadroTexto 6">
            <a:extLst>
              <a:ext uri="{FF2B5EF4-FFF2-40B4-BE49-F238E27FC236}">
                <a16:creationId xmlns:a16="http://schemas.microsoft.com/office/drawing/2014/main" id="{5930D125-C3DF-4DB5-9DA6-82F933F2348A}"/>
              </a:ext>
            </a:extLst>
          </p:cNvPr>
          <p:cNvSpPr txBox="1"/>
          <p:nvPr/>
        </p:nvSpPr>
        <p:spPr>
          <a:xfrm>
            <a:off x="4635745" y="4624378"/>
            <a:ext cx="7152982" cy="1544012"/>
          </a:xfrm>
          <a:prstGeom prst="rect">
            <a:avLst/>
          </a:prstGeom>
          <a:noFill/>
        </p:spPr>
        <p:txBody>
          <a:bodyPr wrap="square">
            <a:spAutoFit/>
          </a:bodyPr>
          <a:lstStyle/>
          <a:p>
            <a:pPr indent="449580">
              <a:lnSpc>
                <a:spcPct val="150000"/>
              </a:lnSpc>
              <a:spcBef>
                <a:spcPts val="1200"/>
              </a:spcBef>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Tipo de diseño. </a:t>
            </a:r>
            <a:r>
              <a:rPr lang="es-EC" sz="1800" dirty="0">
                <a:effectLst/>
                <a:latin typeface="Arial" panose="020B0604020202020204" pitchFamily="34" charset="0"/>
                <a:ea typeface="Calibri" panose="020F0502020204030204" pitchFamily="34" charset="0"/>
                <a:cs typeface="Arial" panose="020B0604020202020204" pitchFamily="34" charset="0"/>
              </a:rPr>
              <a:t>Diseño completamente al azar (DCA</a:t>
            </a:r>
            <a:r>
              <a:rPr lang="es-EC" dirty="0">
                <a:latin typeface="Arial" panose="020B0604020202020204" pitchFamily="34" charset="0"/>
                <a:ea typeface="Calibri" panose="020F0502020204030204" pitchFamily="34" charset="0"/>
                <a:cs typeface="Arial" panose="020B0604020202020204" pitchFamily="34" charset="0"/>
              </a:rPr>
              <a:t>).</a:t>
            </a:r>
          </a:p>
          <a:p>
            <a:pPr indent="449580">
              <a:lnSpc>
                <a:spcPct val="150000"/>
              </a:lnSpc>
              <a:spcBef>
                <a:spcPts val="1200"/>
              </a:spcBef>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Repeticiones. </a:t>
            </a:r>
            <a:r>
              <a:rPr lang="es-EC" sz="1800" dirty="0">
                <a:effectLst/>
                <a:latin typeface="Arial" panose="020B0604020202020204" pitchFamily="34" charset="0"/>
                <a:ea typeface="Calibri" panose="020F0502020204030204" pitchFamily="34" charset="0"/>
                <a:cs typeface="Arial" panose="020B0604020202020204" pitchFamily="34" charset="0"/>
              </a:rPr>
              <a:t>Cuatro tratamientos y cinco repeticiones cada uno, obteniendo un total de 20 sub bloques.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59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7C66E08-635D-41C6-87E0-E4AE78AB9469}"/>
              </a:ext>
            </a:extLst>
          </p:cNvPr>
          <p:cNvSpPr txBox="1"/>
          <p:nvPr/>
        </p:nvSpPr>
        <p:spPr>
          <a:xfrm>
            <a:off x="0" y="1238657"/>
            <a:ext cx="6437288" cy="3980577"/>
          </a:xfrm>
          <a:prstGeom prst="rect">
            <a:avLst/>
          </a:prstGeom>
          <a:noFill/>
        </p:spPr>
        <p:txBody>
          <a:bodyPr wrap="square">
            <a:spAutoFit/>
          </a:bodyPr>
          <a:lstStyle/>
          <a:p>
            <a:pPr>
              <a:spcBef>
                <a:spcPts val="1200"/>
              </a:spcBef>
              <a:spcAft>
                <a:spcPts val="800"/>
              </a:spcAft>
            </a:pPr>
            <a:r>
              <a:rPr lang="es-EC" sz="1700" b="1" dirty="0">
                <a:effectLst/>
                <a:latin typeface="Arial" panose="020B0604020202020204" pitchFamily="34" charset="0"/>
                <a:ea typeface="Calibri" panose="020F0502020204030204" pitchFamily="34" charset="0"/>
                <a:cs typeface="Arial" panose="020B0604020202020204" pitchFamily="34" charset="0"/>
              </a:rPr>
              <a:t>Características de las UE </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Número de unidades experimentales		: 		20</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Área de la unidad experimental			: 		232,25 m</a:t>
            </a:r>
            <a:r>
              <a:rPr lang="es-EC" sz="1700" baseline="30000" dirty="0">
                <a:effectLst/>
                <a:latin typeface="Arial" panose="020B0604020202020204" pitchFamily="34" charset="0"/>
                <a:ea typeface="Calibri" panose="020F0502020204030204" pitchFamily="34" charset="0"/>
                <a:cs typeface="Arial" panose="020B0604020202020204" pitchFamily="34" charset="0"/>
              </a:rPr>
              <a:t>2</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Largo								: 		76,20 m</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Ancho								: 		60,96 m</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Forma de la UE						: 		Cuadrado</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Área total del ensayo					: 		4645 m</a:t>
            </a:r>
            <a:r>
              <a:rPr lang="es-EC" sz="1700" baseline="30000" dirty="0">
                <a:effectLst/>
                <a:latin typeface="Arial" panose="020B0604020202020204" pitchFamily="34" charset="0"/>
                <a:ea typeface="Calibri" panose="020F0502020204030204" pitchFamily="34" charset="0"/>
                <a:cs typeface="Arial" panose="020B0604020202020204" pitchFamily="34" charset="0"/>
              </a:rPr>
              <a:t>2</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spcAft>
                <a:spcPts val="800"/>
              </a:spcAft>
            </a:pPr>
            <a:r>
              <a:rPr lang="es-EC" sz="1700" dirty="0">
                <a:effectLst/>
                <a:latin typeface="Arial" panose="020B0604020202020204" pitchFamily="34" charset="0"/>
                <a:ea typeface="Calibri" panose="020F0502020204030204" pitchFamily="34" charset="0"/>
                <a:cs typeface="Arial" panose="020B0604020202020204" pitchFamily="34" charset="0"/>
              </a:rPr>
              <a:t>Forma del ensayo					: 		Rectangular</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B45E5B13-E5DA-4EC8-B35F-D9C791FC34EE}"/>
              </a:ext>
            </a:extLst>
          </p:cNvPr>
          <p:cNvPicPr>
            <a:picLocks noChangeAspect="1"/>
          </p:cNvPicPr>
          <p:nvPr/>
        </p:nvPicPr>
        <p:blipFill rotWithShape="1">
          <a:blip r:embed="rId2"/>
          <a:srcRect l="1687"/>
          <a:stretch/>
        </p:blipFill>
        <p:spPr>
          <a:xfrm>
            <a:off x="6168954" y="0"/>
            <a:ext cx="6023046" cy="3867150"/>
          </a:xfrm>
          <a:prstGeom prst="rect">
            <a:avLst/>
          </a:prstGeom>
        </p:spPr>
      </p:pic>
      <p:sp>
        <p:nvSpPr>
          <p:cNvPr id="10" name="CuadroTexto 9">
            <a:extLst>
              <a:ext uri="{FF2B5EF4-FFF2-40B4-BE49-F238E27FC236}">
                <a16:creationId xmlns:a16="http://schemas.microsoft.com/office/drawing/2014/main" id="{2706446E-5B31-4B4C-A435-856516E77877}"/>
              </a:ext>
            </a:extLst>
          </p:cNvPr>
          <p:cNvSpPr txBox="1"/>
          <p:nvPr/>
        </p:nvSpPr>
        <p:spPr>
          <a:xfrm>
            <a:off x="6023047" y="3867150"/>
            <a:ext cx="6115050" cy="1114408"/>
          </a:xfrm>
          <a:prstGeom prst="rect">
            <a:avLst/>
          </a:prstGeom>
          <a:noFill/>
        </p:spPr>
        <p:txBody>
          <a:bodyPr wrap="square">
            <a:spAutoFit/>
          </a:bodyPr>
          <a:lstStyle/>
          <a:p>
            <a:pPr indent="449580">
              <a:lnSpc>
                <a:spcPct val="200000"/>
              </a:lnSpc>
              <a:spcBef>
                <a:spcPts val="1200"/>
              </a:spcBef>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Análisis funcional. </a:t>
            </a:r>
            <a:r>
              <a:rPr lang="es-EC" sz="1800" dirty="0">
                <a:effectLst/>
                <a:latin typeface="Arial" panose="020B0604020202020204" pitchFamily="34" charset="0"/>
                <a:ea typeface="Calibri" panose="020F0502020204030204" pitchFamily="34" charset="0"/>
                <a:cs typeface="Arial" panose="020B0604020202020204" pitchFamily="34" charset="0"/>
              </a:rPr>
              <a:t>El análisis se lo realizó mediante la aplicación de la prueba de significación de Tukey al 5%.</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16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9D1DE-E515-4893-99DA-690CC8ADDA72}"/>
              </a:ext>
            </a:extLst>
          </p:cNvPr>
          <p:cNvSpPr>
            <a:spLocks noGrp="1"/>
          </p:cNvSpPr>
          <p:nvPr>
            <p:ph type="title"/>
          </p:nvPr>
        </p:nvSpPr>
        <p:spPr/>
        <p:txBody>
          <a:bodyPr/>
          <a:lstStyle/>
          <a:p>
            <a:r>
              <a:rPr lang="es-EC" sz="4800" b="1" dirty="0">
                <a:effectLst/>
                <a:latin typeface="Arial" panose="020B0604020202020204" pitchFamily="34" charset="0"/>
                <a:ea typeface="Calibri" panose="020F0502020204030204" pitchFamily="34" charset="0"/>
                <a:cs typeface="Arial" panose="020B0604020202020204" pitchFamily="34" charset="0"/>
              </a:rPr>
              <a:t>Variables a medir. </a:t>
            </a:r>
            <a:br>
              <a:rPr lang="es-EC" sz="4800" dirty="0">
                <a:effectLst/>
                <a:latin typeface="Arial" panose="020B0604020202020204" pitchFamily="34" charset="0"/>
                <a:ea typeface="Calibri" panose="020F0502020204030204" pitchFamily="34" charset="0"/>
                <a:cs typeface="Times New Roman" panose="02020603050405020304" pitchFamily="18" charset="0"/>
              </a:rPr>
            </a:br>
            <a:endParaRPr lang="es-EC" dirty="0"/>
          </a:p>
        </p:txBody>
      </p:sp>
      <p:graphicFrame>
        <p:nvGraphicFramePr>
          <p:cNvPr id="11" name="Diagrama 10">
            <a:extLst>
              <a:ext uri="{FF2B5EF4-FFF2-40B4-BE49-F238E27FC236}">
                <a16:creationId xmlns:a16="http://schemas.microsoft.com/office/drawing/2014/main" id="{03D0A0B4-B13D-4C9D-83D6-801F69EE39C0}"/>
              </a:ext>
            </a:extLst>
          </p:cNvPr>
          <p:cNvGraphicFramePr/>
          <p:nvPr>
            <p:extLst>
              <p:ext uri="{D42A27DB-BD31-4B8C-83A1-F6EECF244321}">
                <p14:modId xmlns:p14="http://schemas.microsoft.com/office/powerpoint/2010/main" val="3351037680"/>
              </p:ext>
            </p:extLst>
          </p:nvPr>
        </p:nvGraphicFramePr>
        <p:xfrm>
          <a:off x="-104113" y="1760388"/>
          <a:ext cx="4938711" cy="4285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E079CF92-5901-4370-8B9D-9507A1342A2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76049" y="286603"/>
            <a:ext cx="4691575" cy="5759102"/>
          </a:xfrm>
          <a:prstGeom prst="rect">
            <a:avLst/>
          </a:prstGeom>
        </p:spPr>
      </p:pic>
      <p:graphicFrame>
        <p:nvGraphicFramePr>
          <p:cNvPr id="12" name="Diagrama 11">
            <a:extLst>
              <a:ext uri="{FF2B5EF4-FFF2-40B4-BE49-F238E27FC236}">
                <a16:creationId xmlns:a16="http://schemas.microsoft.com/office/drawing/2014/main" id="{DDA8D0EA-8382-44AC-968A-0328C87F785D}"/>
              </a:ext>
            </a:extLst>
          </p:cNvPr>
          <p:cNvGraphicFramePr/>
          <p:nvPr>
            <p:extLst>
              <p:ext uri="{D42A27DB-BD31-4B8C-83A1-F6EECF244321}">
                <p14:modId xmlns:p14="http://schemas.microsoft.com/office/powerpoint/2010/main" val="3650971222"/>
              </p:ext>
            </p:extLst>
          </p:nvPr>
        </p:nvGraphicFramePr>
        <p:xfrm>
          <a:off x="3882683" y="4963356"/>
          <a:ext cx="4206240" cy="11053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9795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C7D09-B621-4D2E-8FAF-5B412683D4FB}"/>
              </a:ext>
            </a:extLst>
          </p:cNvPr>
          <p:cNvSpPr>
            <a:spLocks noGrp="1"/>
          </p:cNvSpPr>
          <p:nvPr>
            <p:ph type="title"/>
          </p:nvPr>
        </p:nvSpPr>
        <p:spPr>
          <a:xfrm>
            <a:off x="2522806" y="0"/>
            <a:ext cx="7146388" cy="914400"/>
          </a:xfrm>
        </p:spPr>
        <p:txBody>
          <a:bodyPr>
            <a:noAutofit/>
          </a:bodyPr>
          <a:lstStyle/>
          <a:p>
            <a:r>
              <a:rPr lang="es-MX" sz="4000" dirty="0">
                <a:latin typeface="Arial" panose="020B0604020202020204" pitchFamily="34" charset="0"/>
                <a:cs typeface="Arial" panose="020B0604020202020204" pitchFamily="34" charset="0"/>
              </a:rPr>
              <a:t>RESULTADOS Y DISCUSIÓN</a:t>
            </a:r>
            <a:endParaRPr lang="es-EC" sz="4000" dirty="0">
              <a:latin typeface="Arial" panose="020B0604020202020204" pitchFamily="34" charset="0"/>
              <a:cs typeface="Arial" panose="020B0604020202020204" pitchFamily="34" charset="0"/>
            </a:endParaRPr>
          </a:p>
        </p:txBody>
      </p:sp>
      <p:graphicFrame>
        <p:nvGraphicFramePr>
          <p:cNvPr id="6" name="Gráfico 5">
            <a:extLst>
              <a:ext uri="{FF2B5EF4-FFF2-40B4-BE49-F238E27FC236}">
                <a16:creationId xmlns:a16="http://schemas.microsoft.com/office/drawing/2014/main" id="{16B93C46-68D1-48FE-8944-D947C0ED4C53}"/>
              </a:ext>
            </a:extLst>
          </p:cNvPr>
          <p:cNvGraphicFramePr/>
          <p:nvPr>
            <p:extLst>
              <p:ext uri="{D42A27DB-BD31-4B8C-83A1-F6EECF244321}">
                <p14:modId xmlns:p14="http://schemas.microsoft.com/office/powerpoint/2010/main" val="3905322466"/>
              </p:ext>
            </p:extLst>
          </p:nvPr>
        </p:nvGraphicFramePr>
        <p:xfrm>
          <a:off x="6470170" y="1697737"/>
          <a:ext cx="5599909" cy="454609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A44FC718-096B-4B54-885D-FD73EE08D9E2}"/>
              </a:ext>
            </a:extLst>
          </p:cNvPr>
          <p:cNvSpPr txBox="1"/>
          <p:nvPr/>
        </p:nvSpPr>
        <p:spPr>
          <a:xfrm>
            <a:off x="438940" y="1209269"/>
            <a:ext cx="6092190" cy="36933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Resultados obtenidos de la variable altura</a:t>
            </a:r>
            <a:endParaRPr lang="es-EC" dirty="0"/>
          </a:p>
        </p:txBody>
      </p:sp>
      <p:sp>
        <p:nvSpPr>
          <p:cNvPr id="10" name="CuadroTexto 9">
            <a:extLst>
              <a:ext uri="{FF2B5EF4-FFF2-40B4-BE49-F238E27FC236}">
                <a16:creationId xmlns:a16="http://schemas.microsoft.com/office/drawing/2014/main" id="{A9F07663-34A2-4365-A01E-55D6655C3A60}"/>
              </a:ext>
            </a:extLst>
          </p:cNvPr>
          <p:cNvSpPr txBox="1"/>
          <p:nvPr/>
        </p:nvSpPr>
        <p:spPr>
          <a:xfrm>
            <a:off x="252735" y="4522406"/>
            <a:ext cx="6098344" cy="1569660"/>
          </a:xfrm>
          <a:prstGeom prst="rect">
            <a:avLst/>
          </a:prstGeom>
          <a:noFill/>
        </p:spPr>
        <p:txBody>
          <a:bodyPr wrap="square">
            <a:spAutoFit/>
          </a:bodyPr>
          <a:lstStyle/>
          <a:p>
            <a:pPr indent="449580" algn="just">
              <a:spcBef>
                <a:spcPts val="1200"/>
              </a:spcBef>
              <a:spcAft>
                <a:spcPts val="800"/>
              </a:spcAft>
            </a:pPr>
            <a:r>
              <a:rPr lang="es-EC" sz="1600" dirty="0">
                <a:effectLst/>
                <a:latin typeface="Arial" panose="020B0604020202020204" pitchFamily="34" charset="0"/>
                <a:ea typeface="Calibri" panose="020F0502020204030204" pitchFamily="34" charset="0"/>
                <a:cs typeface="Arial" panose="020B0604020202020204" pitchFamily="34" charset="0"/>
              </a:rPr>
              <a:t>Según </a:t>
            </a:r>
            <a:r>
              <a:rPr lang="es-MX" sz="1600" dirty="0">
                <a:effectLst/>
                <a:latin typeface="Arial" panose="020B0604020202020204" pitchFamily="34" charset="0"/>
                <a:ea typeface="Calibri" panose="020F0502020204030204" pitchFamily="34" charset="0"/>
                <a:cs typeface="Arial" panose="020B0604020202020204" pitchFamily="34" charset="0"/>
              </a:rPr>
              <a:t>(Gia, 2014)</a:t>
            </a:r>
            <a:r>
              <a:rPr lang="es-EC" sz="1600" dirty="0">
                <a:effectLst/>
                <a:latin typeface="Arial" panose="020B0604020202020204" pitchFamily="34" charset="0"/>
                <a:ea typeface="Calibri" panose="020F0502020204030204" pitchFamily="34" charset="0"/>
                <a:cs typeface="Arial" panose="020B0604020202020204" pitchFamily="34" charset="0"/>
              </a:rPr>
              <a:t>  en el estudio de Formas de herculizado en banano al estar realizando una estimulación radicular del retorno nos menciona que la altura de la planta de banano a partir de los 60 días tuvo una altura entre 310 a 350 cm con un promedio de 328 cm, contrastando con el trabajo presente en el cual se obtuvo un promedio máximo de 293.6 cm.</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AAC0E3EA-B90D-40A4-8686-6551FA2653C8}"/>
              </a:ext>
            </a:extLst>
          </p:cNvPr>
          <p:cNvGraphicFramePr>
            <a:graphicFrameLocks noGrp="1"/>
          </p:cNvGraphicFramePr>
          <p:nvPr>
            <p:extLst>
              <p:ext uri="{D42A27DB-BD31-4B8C-83A1-F6EECF244321}">
                <p14:modId xmlns:p14="http://schemas.microsoft.com/office/powerpoint/2010/main" val="2136998968"/>
              </p:ext>
            </p:extLst>
          </p:nvPr>
        </p:nvGraphicFramePr>
        <p:xfrm>
          <a:off x="371827" y="1979192"/>
          <a:ext cx="5860161" cy="2216657"/>
        </p:xfrm>
        <a:graphic>
          <a:graphicData uri="http://schemas.openxmlformats.org/drawingml/2006/table">
            <a:tbl>
              <a:tblPr firstRow="1" firstCol="1" bandRow="1"/>
              <a:tblGrid>
                <a:gridCol w="1147853">
                  <a:extLst>
                    <a:ext uri="{9D8B030D-6E8A-4147-A177-3AD203B41FA5}">
                      <a16:colId xmlns:a16="http://schemas.microsoft.com/office/drawing/2014/main" val="2667332109"/>
                    </a:ext>
                  </a:extLst>
                </a:gridCol>
                <a:gridCol w="907388">
                  <a:extLst>
                    <a:ext uri="{9D8B030D-6E8A-4147-A177-3AD203B41FA5}">
                      <a16:colId xmlns:a16="http://schemas.microsoft.com/office/drawing/2014/main" val="2607322201"/>
                    </a:ext>
                  </a:extLst>
                </a:gridCol>
                <a:gridCol w="947909">
                  <a:extLst>
                    <a:ext uri="{9D8B030D-6E8A-4147-A177-3AD203B41FA5}">
                      <a16:colId xmlns:a16="http://schemas.microsoft.com/office/drawing/2014/main" val="338467458"/>
                    </a:ext>
                  </a:extLst>
                </a:gridCol>
                <a:gridCol w="974479">
                  <a:extLst>
                    <a:ext uri="{9D8B030D-6E8A-4147-A177-3AD203B41FA5}">
                      <a16:colId xmlns:a16="http://schemas.microsoft.com/office/drawing/2014/main" val="674852057"/>
                    </a:ext>
                  </a:extLst>
                </a:gridCol>
                <a:gridCol w="934623">
                  <a:extLst>
                    <a:ext uri="{9D8B030D-6E8A-4147-A177-3AD203B41FA5}">
                      <a16:colId xmlns:a16="http://schemas.microsoft.com/office/drawing/2014/main" val="3720857882"/>
                    </a:ext>
                  </a:extLst>
                </a:gridCol>
                <a:gridCol w="947909">
                  <a:extLst>
                    <a:ext uri="{9D8B030D-6E8A-4147-A177-3AD203B41FA5}">
                      <a16:colId xmlns:a16="http://schemas.microsoft.com/office/drawing/2014/main" val="1770826895"/>
                    </a:ext>
                  </a:extLst>
                </a:gridCol>
              </a:tblGrid>
              <a:tr h="657004">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Fuentes de variación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Suma de cuadrados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Grados de libertad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Cuadrados Medios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 F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p-valor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569851"/>
                  </a:ext>
                </a:extLst>
              </a:tr>
              <a:tr h="657004">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Edad de cosecha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7337,05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2445,68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0,0034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7423609"/>
                  </a:ext>
                </a:extLst>
              </a:tr>
              <a:tr h="300883">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37544,9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494,01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72809753"/>
                  </a:ext>
                </a:extLst>
              </a:tr>
              <a:tr h="300883">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44881,95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94527168"/>
                  </a:ext>
                </a:extLst>
              </a:tr>
              <a:tr h="300883">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CV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193764"/>
                  </a:ext>
                </a:extLst>
              </a:tr>
            </a:tbl>
          </a:graphicData>
        </a:graphic>
      </p:graphicFrame>
    </p:spTree>
    <p:extLst>
      <p:ext uri="{BB962C8B-B14F-4D97-AF65-F5344CB8AC3E}">
        <p14:creationId xmlns:p14="http://schemas.microsoft.com/office/powerpoint/2010/main" val="106312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A319FC6-5B54-447E-A928-15AA2FA90730}"/>
              </a:ext>
            </a:extLst>
          </p:cNvPr>
          <p:cNvSpPr txBox="1"/>
          <p:nvPr/>
        </p:nvSpPr>
        <p:spPr>
          <a:xfrm>
            <a:off x="816366" y="481646"/>
            <a:ext cx="6092190" cy="646331"/>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Resultados obtenidos de la variable diámetro del pseudotallo</a:t>
            </a:r>
            <a:endParaRPr lang="es-EC" dirty="0"/>
          </a:p>
        </p:txBody>
      </p:sp>
      <p:graphicFrame>
        <p:nvGraphicFramePr>
          <p:cNvPr id="6" name="Tabla 5">
            <a:extLst>
              <a:ext uri="{FF2B5EF4-FFF2-40B4-BE49-F238E27FC236}">
                <a16:creationId xmlns:a16="http://schemas.microsoft.com/office/drawing/2014/main" id="{A286AA00-9C9E-488D-B678-977F2B9BB8D8}"/>
              </a:ext>
            </a:extLst>
          </p:cNvPr>
          <p:cNvGraphicFramePr>
            <a:graphicFrameLocks noGrp="1"/>
          </p:cNvGraphicFramePr>
          <p:nvPr>
            <p:extLst>
              <p:ext uri="{D42A27DB-BD31-4B8C-83A1-F6EECF244321}">
                <p14:modId xmlns:p14="http://schemas.microsoft.com/office/powerpoint/2010/main" val="1998370974"/>
              </p:ext>
            </p:extLst>
          </p:nvPr>
        </p:nvGraphicFramePr>
        <p:xfrm>
          <a:off x="370497" y="1739174"/>
          <a:ext cx="5306403" cy="2151124"/>
        </p:xfrm>
        <a:graphic>
          <a:graphicData uri="http://schemas.openxmlformats.org/drawingml/2006/table">
            <a:tbl>
              <a:tblPr firstRow="1" firstCol="1" bandRow="1"/>
              <a:tblGrid>
                <a:gridCol w="914823">
                  <a:extLst>
                    <a:ext uri="{9D8B030D-6E8A-4147-A177-3AD203B41FA5}">
                      <a16:colId xmlns:a16="http://schemas.microsoft.com/office/drawing/2014/main" val="1483220275"/>
                    </a:ext>
                  </a:extLst>
                </a:gridCol>
                <a:gridCol w="878316">
                  <a:extLst>
                    <a:ext uri="{9D8B030D-6E8A-4147-A177-3AD203B41FA5}">
                      <a16:colId xmlns:a16="http://schemas.microsoft.com/office/drawing/2014/main" val="3837420069"/>
                    </a:ext>
                  </a:extLst>
                </a:gridCol>
                <a:gridCol w="878316">
                  <a:extLst>
                    <a:ext uri="{9D8B030D-6E8A-4147-A177-3AD203B41FA5}">
                      <a16:colId xmlns:a16="http://schemas.microsoft.com/office/drawing/2014/main" val="770638107"/>
                    </a:ext>
                  </a:extLst>
                </a:gridCol>
                <a:gridCol w="878316">
                  <a:extLst>
                    <a:ext uri="{9D8B030D-6E8A-4147-A177-3AD203B41FA5}">
                      <a16:colId xmlns:a16="http://schemas.microsoft.com/office/drawing/2014/main" val="2517320416"/>
                    </a:ext>
                  </a:extLst>
                </a:gridCol>
                <a:gridCol w="878316">
                  <a:extLst>
                    <a:ext uri="{9D8B030D-6E8A-4147-A177-3AD203B41FA5}">
                      <a16:colId xmlns:a16="http://schemas.microsoft.com/office/drawing/2014/main" val="2912605350"/>
                    </a:ext>
                  </a:extLst>
                </a:gridCol>
                <a:gridCol w="878316">
                  <a:extLst>
                    <a:ext uri="{9D8B030D-6E8A-4147-A177-3AD203B41FA5}">
                      <a16:colId xmlns:a16="http://schemas.microsoft.com/office/drawing/2014/main" val="375086125"/>
                    </a:ext>
                  </a:extLst>
                </a:gridCol>
              </a:tblGrid>
              <a:tr h="789389">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Fuentes de variación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Suma de cuadrados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effectLst/>
                          <a:latin typeface="Arial" panose="020B0604020202020204" pitchFamily="34" charset="0"/>
                          <a:ea typeface="Times New Roman" panose="02020603050405020304" pitchFamily="18" charset="0"/>
                          <a:cs typeface="Arial" panose="020B0604020202020204" pitchFamily="34" charset="0"/>
                        </a:rPr>
                        <a:t>Grados de libertad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dirty="0">
                          <a:effectLst/>
                          <a:latin typeface="Arial" panose="020B0604020202020204" pitchFamily="34" charset="0"/>
                          <a:ea typeface="Times New Roman" panose="02020603050405020304" pitchFamily="18" charset="0"/>
                          <a:cs typeface="Arial" panose="020B0604020202020204" pitchFamily="34" charset="0"/>
                        </a:rPr>
                        <a:t>Cuadrados Medios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82610"/>
                  </a:ext>
                </a:extLst>
              </a:tr>
              <a:tr h="511913">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Tratamiento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390,3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2,77</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800"/>
                        </a:spcAft>
                      </a:pPr>
                      <a:r>
                        <a:rPr lang="es-EC" sz="1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0,0474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52487196"/>
                  </a:ext>
                </a:extLst>
              </a:tr>
              <a:tr h="234436">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3571,28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46,99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117945091"/>
                  </a:ext>
                </a:extLst>
              </a:tr>
              <a:tr h="234436">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3961,57</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05471673"/>
                  </a:ext>
                </a:extLst>
              </a:tr>
              <a:tr h="234436">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CV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12,67</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871396"/>
                  </a:ext>
                </a:extLst>
              </a:tr>
            </a:tbl>
          </a:graphicData>
        </a:graphic>
      </p:graphicFrame>
      <p:graphicFrame>
        <p:nvGraphicFramePr>
          <p:cNvPr id="7" name="Gráfico 6">
            <a:extLst>
              <a:ext uri="{FF2B5EF4-FFF2-40B4-BE49-F238E27FC236}">
                <a16:creationId xmlns:a16="http://schemas.microsoft.com/office/drawing/2014/main" id="{2911AD8D-A91E-4BF8-8DB1-37C448B7A1BA}"/>
              </a:ext>
            </a:extLst>
          </p:cNvPr>
          <p:cNvGraphicFramePr/>
          <p:nvPr>
            <p:extLst>
              <p:ext uri="{D42A27DB-BD31-4B8C-83A1-F6EECF244321}">
                <p14:modId xmlns:p14="http://schemas.microsoft.com/office/powerpoint/2010/main" val="1986489181"/>
              </p:ext>
            </p:extLst>
          </p:nvPr>
        </p:nvGraphicFramePr>
        <p:xfrm>
          <a:off x="6515101" y="1892140"/>
          <a:ext cx="5507672" cy="428006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4682FA3D-AC7E-4BA9-8C15-A41E82556A4B}"/>
              </a:ext>
            </a:extLst>
          </p:cNvPr>
          <p:cNvSpPr txBox="1"/>
          <p:nvPr/>
        </p:nvSpPr>
        <p:spPr>
          <a:xfrm>
            <a:off x="80717" y="4043264"/>
            <a:ext cx="6434383" cy="2292935"/>
          </a:xfrm>
          <a:prstGeom prst="rect">
            <a:avLst/>
          </a:prstGeom>
          <a:noFill/>
        </p:spPr>
        <p:txBody>
          <a:bodyPr wrap="square">
            <a:spAutoFit/>
          </a:bodyPr>
          <a:lstStyle/>
          <a:p>
            <a:pPr indent="449580" algn="just">
              <a:spcBef>
                <a:spcPts val="1200"/>
              </a:spcBef>
              <a:spcAft>
                <a:spcPts val="800"/>
              </a:spcAft>
            </a:pPr>
            <a:r>
              <a:rPr lang="es-EC" sz="1300" dirty="0">
                <a:effectLst/>
                <a:latin typeface="Arial" panose="020B0604020202020204" pitchFamily="34" charset="0"/>
                <a:ea typeface="Calibri" panose="020F0502020204030204" pitchFamily="34" charset="0"/>
                <a:cs typeface="Arial" panose="020B0604020202020204" pitchFamily="34" charset="0"/>
              </a:rPr>
              <a:t>Según </a:t>
            </a:r>
            <a:r>
              <a:rPr lang="es-MX" sz="1300" dirty="0">
                <a:effectLst/>
                <a:latin typeface="Arial" panose="020B0604020202020204" pitchFamily="34" charset="0"/>
                <a:ea typeface="Calibri" panose="020F0502020204030204" pitchFamily="34" charset="0"/>
                <a:cs typeface="Arial" panose="020B0604020202020204" pitchFamily="34" charset="0"/>
              </a:rPr>
              <a:t>(Gia, 2014)</a:t>
            </a:r>
            <a:r>
              <a:rPr lang="es-EC" sz="1300" dirty="0">
                <a:effectLst/>
                <a:latin typeface="Arial" panose="020B0604020202020204" pitchFamily="34" charset="0"/>
                <a:ea typeface="Calibri" panose="020F0502020204030204" pitchFamily="34" charset="0"/>
                <a:cs typeface="Arial" panose="020B0604020202020204" pitchFamily="34" charset="0"/>
              </a:rPr>
              <a:t> en el estudio de Formas de herculizado en banano su resultado de diámetro del pseudotallo fue de 58,8 cm teniendo relación con los datos obtenidos en el T2 del estudio con 57,63 cm y una tasa de crecimiento semanal de 1,97 cm/semana, es así que el diámetro del pseudotallo es una de las variables más importantes ya que es  uno de los órganos de la planta que contiene más cantidad de nutrientes y líquidos, por lo cual un gran fuste dará como resultado plantas más productivas, pues al tener pseudotallos más vigorosos estos nutrirán a cada uno sus hijos ya que funciona como reserva de nutrientes para el retorno, cabe destacar que el ancho del pseudotallo tiene una gran relación con el número de manos a obtener por racimo, mayor es el tamaño del pseudotallo mayor será el número de manos a obtener tal como lo menciona  </a:t>
            </a:r>
            <a:r>
              <a:rPr lang="es-MX" sz="1300" dirty="0">
                <a:effectLst/>
                <a:latin typeface="Arial" panose="020B0604020202020204" pitchFamily="34" charset="0"/>
                <a:ea typeface="Calibri" panose="020F0502020204030204" pitchFamily="34" charset="0"/>
                <a:cs typeface="Arial" panose="020B0604020202020204" pitchFamily="34" charset="0"/>
              </a:rPr>
              <a:t>(Nivelo, 2017)</a:t>
            </a:r>
            <a:r>
              <a:rPr lang="es-EC" sz="1300" dirty="0">
                <a:effectLst/>
                <a:latin typeface="Arial" panose="020B0604020202020204" pitchFamily="34" charset="0"/>
                <a:ea typeface="Calibri" panose="020F0502020204030204" pitchFamily="34" charset="0"/>
                <a:cs typeface="Arial" panose="020B0604020202020204" pitchFamily="34" charset="0"/>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959480"/>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523</TotalTime>
  <Words>1420</Words>
  <Application>Microsoft Office PowerPoint</Application>
  <PresentationFormat>Panorámica</PresentationFormat>
  <Paragraphs>215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Symbol</vt:lpstr>
      <vt:lpstr>Retrospección</vt:lpstr>
      <vt:lpstr>“Evaluación de la influencia de la edad de la madre a la cosecha en la calidad del retorno en la producción del banano”</vt:lpstr>
      <vt:lpstr>INTRODUCCIÓN</vt:lpstr>
      <vt:lpstr>OBJETIVOS</vt:lpstr>
      <vt:lpstr>METODOLOGÍA</vt:lpstr>
      <vt:lpstr>MATERIALES Y MÉTODOS</vt:lpstr>
      <vt:lpstr>Presentación de PowerPoint</vt:lpstr>
      <vt:lpstr>Variables a medir.  </vt:lpstr>
      <vt:lpstr>RESULTADOS Y DISCUSIÓN</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influencia de la edad de la madre a la cosecha en la calidad del retorno en la producción del banano”</dc:title>
  <dc:creator>Andres Tello Lopez</dc:creator>
  <cp:lastModifiedBy>Andres Tello Lopez</cp:lastModifiedBy>
  <cp:revision>8</cp:revision>
  <dcterms:created xsi:type="dcterms:W3CDTF">2021-09-07T20:10:58Z</dcterms:created>
  <dcterms:modified xsi:type="dcterms:W3CDTF">2021-09-08T06:44:50Z</dcterms:modified>
</cp:coreProperties>
</file>