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31"/>
  </p:notesMasterIdLst>
  <p:sldIdLst>
    <p:sldId id="256" r:id="rId2"/>
    <p:sldId id="343" r:id="rId3"/>
    <p:sldId id="315" r:id="rId4"/>
    <p:sldId id="260" r:id="rId5"/>
    <p:sldId id="261" r:id="rId6"/>
    <p:sldId id="310" r:id="rId7"/>
    <p:sldId id="316" r:id="rId8"/>
    <p:sldId id="344" r:id="rId9"/>
    <p:sldId id="321" r:id="rId10"/>
    <p:sldId id="322" r:id="rId11"/>
    <p:sldId id="347" r:id="rId12"/>
    <p:sldId id="345" r:id="rId13"/>
    <p:sldId id="346" r:id="rId14"/>
    <p:sldId id="368" r:id="rId15"/>
    <p:sldId id="369" r:id="rId16"/>
    <p:sldId id="359" r:id="rId17"/>
    <p:sldId id="360" r:id="rId18"/>
    <p:sldId id="361" r:id="rId19"/>
    <p:sldId id="362" r:id="rId20"/>
    <p:sldId id="363" r:id="rId21"/>
    <p:sldId id="364" r:id="rId22"/>
    <p:sldId id="330" r:id="rId23"/>
    <p:sldId id="365" r:id="rId24"/>
    <p:sldId id="366" r:id="rId25"/>
    <p:sldId id="367" r:id="rId26"/>
    <p:sldId id="370" r:id="rId27"/>
    <p:sldId id="340" r:id="rId28"/>
    <p:sldId id="341" r:id="rId29"/>
    <p:sldId id="358" r:id="rId3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mbria Math" panose="02040503050406030204" pitchFamily="18" charset="0"/>
      <p:regular r:id="rId36"/>
    </p:embeddedFont>
    <p:embeddedFont>
      <p:font typeface="Lato" panose="020F0502020204030203" pitchFamily="34" charset="0"/>
      <p:regular r:id="rId37"/>
      <p:bold r:id="rId38"/>
      <p:italic r:id="rId39"/>
      <p:boldItalic r:id="rId40"/>
    </p:embeddedFont>
    <p:embeddedFont>
      <p:font typeface="Playfair Display" panose="00000500000000000000" pitchFamily="2" charset="0"/>
      <p:regular r:id="rId41"/>
      <p:bold r:id="rId42"/>
      <p:italic r:id="rId43"/>
      <p:boldItalic r:id="rId44"/>
    </p:embeddedFont>
    <p:embeddedFont>
      <p:font typeface="Playfair Display Regular" panose="00000500000000000000" charset="0"/>
      <p:bold r:id="rId45"/>
      <p:boldItalic r:id="rId46"/>
    </p:embeddedFont>
    <p:embeddedFont>
      <p:font typeface="Proxima Nova" panose="020B0604020202020204" charset="0"/>
      <p:regular r:id="rId47"/>
      <p:bold r:id="rId48"/>
      <p:italic r:id="rId49"/>
      <p:bold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EMA2020" initials="G" lastIdx="1" clrIdx="0">
    <p:extLst>
      <p:ext uri="{19B8F6BF-5375-455C-9EA6-DF929625EA0E}">
        <p15:presenceInfo xmlns:p15="http://schemas.microsoft.com/office/powerpoint/2012/main" userId="GEMA2020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CC"/>
    <a:srgbClr val="EBDECF"/>
    <a:srgbClr val="D1FB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E539675-27F9-4303-9798-7726A8C75164}">
  <a:tblStyle styleId="{EE539675-27F9-4303-9798-7726A8C7516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06799F8-075E-4A3A-A7F6-7FBC6576F1A4}" styleName="Estilo temático 2 - Énfasis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40" autoAdjust="0"/>
    <p:restoredTop sz="94660"/>
  </p:normalViewPr>
  <p:slideViewPr>
    <p:cSldViewPr snapToGrid="0">
      <p:cViewPr>
        <p:scale>
          <a:sx n="87" d="100"/>
          <a:sy n="87" d="100"/>
        </p:scale>
        <p:origin x="960" y="-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0" Type="http://schemas.openxmlformats.org/officeDocument/2006/relationships/slide" Target="slides/slide19.xml"/><Relationship Id="rId41" Type="http://schemas.openxmlformats.org/officeDocument/2006/relationships/font" Target="fonts/font10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font" Target="fonts/font18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CB8B92-8D74-4520-9392-B914F15E440C}" type="doc">
      <dgm:prSet loTypeId="urn:microsoft.com/office/officeart/2005/8/layout/l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CEA17357-A724-427A-BC80-2729DF29FB69}">
      <dgm:prSet phldrT="[Texto]" custT="1"/>
      <dgm:spPr>
        <a:solidFill>
          <a:schemeClr val="tx1">
            <a:lumMod val="75000"/>
          </a:schemeClr>
        </a:solidFill>
        <a:ln w="28575">
          <a:solidFill>
            <a:schemeClr val="accent1">
              <a:lumMod val="50000"/>
            </a:schemeClr>
          </a:solidFill>
        </a:ln>
      </dgm:spPr>
      <dgm:t>
        <a:bodyPr/>
        <a:lstStyle/>
        <a:p>
          <a:r>
            <a:rPr lang="es-EC" sz="1200" dirty="0">
              <a:solidFill>
                <a:schemeClr val="accent3"/>
              </a:solidFill>
              <a:latin typeface="+mj-lt"/>
            </a:rPr>
            <a:t>Analizar la incidencia de distintos porcentajes de licor de cacao (50%, 60%, 70%), en la obtención de chocolate.</a:t>
          </a:r>
          <a:endParaRPr lang="es-ES" sz="1200" dirty="0">
            <a:solidFill>
              <a:schemeClr val="accent3"/>
            </a:solidFill>
            <a:latin typeface="+mj-lt"/>
          </a:endParaRPr>
        </a:p>
      </dgm:t>
    </dgm:pt>
    <dgm:pt modelId="{F0045A27-89B3-4802-AEE7-611F0B2ED925}" type="parTrans" cxnId="{9169A07D-1AC8-4374-A322-65F81846FCDA}">
      <dgm:prSet/>
      <dgm:spPr/>
      <dgm:t>
        <a:bodyPr/>
        <a:lstStyle/>
        <a:p>
          <a:endParaRPr lang="es-ES" sz="1200">
            <a:latin typeface="+mj-lt"/>
          </a:endParaRPr>
        </a:p>
      </dgm:t>
    </dgm:pt>
    <dgm:pt modelId="{B097BE23-B469-4C4F-80D1-452231170242}" type="sibTrans" cxnId="{9169A07D-1AC8-4374-A322-65F81846FCDA}">
      <dgm:prSet/>
      <dgm:spPr/>
      <dgm:t>
        <a:bodyPr/>
        <a:lstStyle/>
        <a:p>
          <a:endParaRPr lang="es-ES" sz="1200">
            <a:latin typeface="+mj-lt"/>
          </a:endParaRPr>
        </a:p>
      </dgm:t>
    </dgm:pt>
    <dgm:pt modelId="{52BD6204-7CA5-4FF8-83CD-B52B46B98CC9}">
      <dgm:prSet phldrT="[Texto]" custT="1"/>
      <dgm:spPr>
        <a:solidFill>
          <a:schemeClr val="tx1">
            <a:lumMod val="75000"/>
          </a:schemeClr>
        </a:solidFill>
        <a:ln w="28575">
          <a:solidFill>
            <a:schemeClr val="accent1">
              <a:lumMod val="50000"/>
              <a:alpha val="90000"/>
            </a:schemeClr>
          </a:solidFill>
        </a:ln>
      </dgm:spPr>
      <dgm:t>
        <a:bodyPr/>
        <a:lstStyle/>
        <a:p>
          <a:r>
            <a:rPr lang="es-EC" sz="1200" dirty="0">
              <a:solidFill>
                <a:schemeClr val="accent3"/>
              </a:solidFill>
              <a:latin typeface="+mj-lt"/>
            </a:rPr>
            <a:t>Estudiar las propiedades físico-químicas de las variedades de cacao:  CCN – 51 y Nacional y su incidencia en la obtención de chocolate.</a:t>
          </a:r>
          <a:endParaRPr lang="es-ES" sz="1200" dirty="0">
            <a:solidFill>
              <a:schemeClr val="accent3"/>
            </a:solidFill>
            <a:latin typeface="+mj-lt"/>
          </a:endParaRPr>
        </a:p>
      </dgm:t>
    </dgm:pt>
    <dgm:pt modelId="{FCCFC10E-0B78-422B-A62D-E1ED33311E98}" type="parTrans" cxnId="{56A560D1-C192-4240-B05D-8CA0D566841C}">
      <dgm:prSet/>
      <dgm:spPr>
        <a:noFill/>
        <a:ln>
          <a:noFill/>
        </a:ln>
      </dgm:spPr>
      <dgm:t>
        <a:bodyPr/>
        <a:lstStyle/>
        <a:p>
          <a:endParaRPr lang="es-ES" sz="1200">
            <a:latin typeface="+mj-lt"/>
          </a:endParaRPr>
        </a:p>
      </dgm:t>
    </dgm:pt>
    <dgm:pt modelId="{2235E07F-A626-4711-BB7D-34A7C337153C}" type="sibTrans" cxnId="{56A560D1-C192-4240-B05D-8CA0D566841C}">
      <dgm:prSet/>
      <dgm:spPr>
        <a:noFill/>
        <a:ln>
          <a:noFill/>
        </a:ln>
      </dgm:spPr>
      <dgm:t>
        <a:bodyPr/>
        <a:lstStyle/>
        <a:p>
          <a:endParaRPr lang="es-ES" sz="1200">
            <a:latin typeface="+mj-lt"/>
          </a:endParaRPr>
        </a:p>
      </dgm:t>
    </dgm:pt>
    <dgm:pt modelId="{46A30F5D-7D3E-45BF-A196-00F298A83D51}">
      <dgm:prSet phldrT="[Texto]" custT="1"/>
      <dgm:spPr>
        <a:solidFill>
          <a:schemeClr val="tx1">
            <a:lumMod val="75000"/>
          </a:schemeClr>
        </a:solidFill>
        <a:ln w="28575">
          <a:solidFill>
            <a:schemeClr val="accent1">
              <a:lumMod val="50000"/>
              <a:alpha val="90000"/>
            </a:schemeClr>
          </a:solidFill>
        </a:ln>
      </dgm:spPr>
      <dgm:t>
        <a:bodyPr/>
        <a:lstStyle/>
        <a:p>
          <a:r>
            <a:rPr lang="es-EC" sz="1200" dirty="0">
              <a:solidFill>
                <a:schemeClr val="accent3"/>
              </a:solidFill>
              <a:latin typeface="+mj-lt"/>
            </a:rPr>
            <a:t>Determinar cómo influye el proceso de fermentación (Cascada, yute y sin fermentar), en la calidad del chocolate, a partir de dos variedades de cacao (CCN – 51 y Nacional).</a:t>
          </a:r>
          <a:endParaRPr lang="es-ES" sz="1200" dirty="0">
            <a:solidFill>
              <a:schemeClr val="accent3"/>
            </a:solidFill>
            <a:latin typeface="+mj-lt"/>
          </a:endParaRPr>
        </a:p>
      </dgm:t>
    </dgm:pt>
    <dgm:pt modelId="{B65D2EB3-16EB-4C1A-9764-8797F23068D1}" type="parTrans" cxnId="{E0E615BA-36EF-49D8-912A-1DB84834F48F}">
      <dgm:prSet/>
      <dgm:spPr/>
      <dgm:t>
        <a:bodyPr/>
        <a:lstStyle/>
        <a:p>
          <a:endParaRPr lang="es-ES" sz="1200">
            <a:latin typeface="+mj-lt"/>
          </a:endParaRPr>
        </a:p>
      </dgm:t>
    </dgm:pt>
    <dgm:pt modelId="{E3E152A5-7F49-44B5-AA1A-10F51E6EF281}" type="sibTrans" cxnId="{E0E615BA-36EF-49D8-912A-1DB84834F48F}">
      <dgm:prSet/>
      <dgm:spPr/>
      <dgm:t>
        <a:bodyPr/>
        <a:lstStyle/>
        <a:p>
          <a:endParaRPr lang="es-ES" sz="1200">
            <a:latin typeface="+mj-lt"/>
          </a:endParaRPr>
        </a:p>
      </dgm:t>
    </dgm:pt>
    <dgm:pt modelId="{18AD02FB-F11D-4ADB-A218-24480F95B8A0}">
      <dgm:prSet phldrT="[Texto]" custT="1"/>
      <dgm:spPr>
        <a:solidFill>
          <a:schemeClr val="accent6">
            <a:lumMod val="85000"/>
          </a:schemeClr>
        </a:solidFill>
        <a:ln>
          <a:solidFill>
            <a:schemeClr val="accent1">
              <a:lumMod val="50000"/>
            </a:schemeClr>
          </a:solidFill>
        </a:ln>
      </dgm:spPr>
      <dgm:t>
        <a:bodyPr/>
        <a:lstStyle/>
        <a:p>
          <a:r>
            <a:rPr lang="es-EC" sz="1100" dirty="0">
              <a:solidFill>
                <a:schemeClr val="tx1"/>
              </a:solidFill>
              <a:latin typeface="+mn-lt"/>
            </a:rPr>
            <a:t>Ho = La incidencia de distintos porcentajes de licor de cacao (50%, 60%, 70%), no influyen en la obtención de chocolate.</a:t>
          </a:r>
        </a:p>
        <a:p>
          <a:endParaRPr lang="en-US" sz="1100" dirty="0">
            <a:solidFill>
              <a:schemeClr val="tx1"/>
            </a:solidFill>
            <a:latin typeface="+mn-lt"/>
          </a:endParaRPr>
        </a:p>
        <a:p>
          <a:r>
            <a:rPr lang="es-EC" sz="1100" dirty="0">
              <a:solidFill>
                <a:schemeClr val="tx1"/>
              </a:solidFill>
              <a:latin typeface="+mn-lt"/>
            </a:rPr>
            <a:t>Ha = La incidencia de distintos porcentajes de licor de cacao (50%, 60%, 70%), influyen en la obtención de chocolate.</a:t>
          </a:r>
          <a:endParaRPr lang="es-ES" sz="1100" dirty="0">
            <a:solidFill>
              <a:schemeClr val="tx1"/>
            </a:solidFill>
            <a:latin typeface="+mn-lt"/>
          </a:endParaRPr>
        </a:p>
      </dgm:t>
    </dgm:pt>
    <dgm:pt modelId="{86105DC2-6F08-4991-B711-621A9794AF5E}" type="parTrans" cxnId="{B7D21A52-3136-4D82-AB72-B7B8CF49EF2C}">
      <dgm:prSet/>
      <dgm:spPr/>
      <dgm:t>
        <a:bodyPr/>
        <a:lstStyle/>
        <a:p>
          <a:endParaRPr lang="es-ES" sz="1200">
            <a:latin typeface="+mj-lt"/>
          </a:endParaRPr>
        </a:p>
      </dgm:t>
    </dgm:pt>
    <dgm:pt modelId="{5A8799B2-397D-4BCE-A672-D502CDD8BF60}" type="sibTrans" cxnId="{B7D21A52-3136-4D82-AB72-B7B8CF49EF2C}">
      <dgm:prSet/>
      <dgm:spPr/>
      <dgm:t>
        <a:bodyPr/>
        <a:lstStyle/>
        <a:p>
          <a:endParaRPr lang="es-ES" sz="1200">
            <a:latin typeface="+mj-lt"/>
          </a:endParaRPr>
        </a:p>
      </dgm:t>
    </dgm:pt>
    <dgm:pt modelId="{3B001359-90DE-428D-BA5E-80EDE6E8354B}">
      <dgm:prSet phldrT="[Texto]" custT="1"/>
      <dgm:spPr>
        <a:solidFill>
          <a:schemeClr val="accent6">
            <a:lumMod val="85000"/>
          </a:schemeClr>
        </a:solidFill>
        <a:ln w="19050"/>
      </dgm:spPr>
      <dgm:t>
        <a:bodyPr/>
        <a:lstStyle/>
        <a:p>
          <a:r>
            <a:rPr lang="es-EC" sz="1100" dirty="0">
              <a:solidFill>
                <a:schemeClr val="tx1"/>
              </a:solidFill>
              <a:latin typeface="+mj-lt"/>
            </a:rPr>
            <a:t>Ho = Las propiedades físico-químicas de las variedades de cacao:  CCN – 51 y Nacional no inciden en la obtención de chocolate.</a:t>
          </a:r>
        </a:p>
        <a:p>
          <a:endParaRPr lang="en-US" sz="1100" dirty="0">
            <a:solidFill>
              <a:schemeClr val="tx1"/>
            </a:solidFill>
            <a:latin typeface="+mj-lt"/>
          </a:endParaRPr>
        </a:p>
        <a:p>
          <a:r>
            <a:rPr lang="es-EC" sz="1100" dirty="0">
              <a:solidFill>
                <a:schemeClr val="tx1"/>
              </a:solidFill>
              <a:latin typeface="+mj-lt"/>
            </a:rPr>
            <a:t>Ha = Las propiedades físico-químicas de las variedades de cacao:  CCN – 51 y Nacional inciden en la obtención de chocolate.</a:t>
          </a:r>
          <a:endParaRPr lang="es-ES" sz="1100" dirty="0">
            <a:solidFill>
              <a:schemeClr val="tx1"/>
            </a:solidFill>
            <a:latin typeface="+mj-lt"/>
          </a:endParaRPr>
        </a:p>
      </dgm:t>
    </dgm:pt>
    <dgm:pt modelId="{24F71FD1-B2D2-4894-B51B-7A428FFC4F40}" type="parTrans" cxnId="{5DE97A1C-03B7-4869-A5CE-D3D7F8DDF2B2}">
      <dgm:prSet/>
      <dgm:spPr/>
      <dgm:t>
        <a:bodyPr/>
        <a:lstStyle/>
        <a:p>
          <a:endParaRPr lang="es-ES" sz="1200">
            <a:latin typeface="+mj-lt"/>
          </a:endParaRPr>
        </a:p>
      </dgm:t>
    </dgm:pt>
    <dgm:pt modelId="{CE5DA986-D67E-4A58-993F-97E4817AE269}" type="sibTrans" cxnId="{5DE97A1C-03B7-4869-A5CE-D3D7F8DDF2B2}">
      <dgm:prSet/>
      <dgm:spPr/>
      <dgm:t>
        <a:bodyPr/>
        <a:lstStyle/>
        <a:p>
          <a:endParaRPr lang="es-ES" sz="1200">
            <a:latin typeface="+mj-lt"/>
          </a:endParaRPr>
        </a:p>
      </dgm:t>
    </dgm:pt>
    <dgm:pt modelId="{B11B1266-3FFE-49A5-9E9C-CAA63A5990DF}">
      <dgm:prSet phldrT="[Texto]" custT="1"/>
      <dgm:spPr>
        <a:solidFill>
          <a:schemeClr val="accent6">
            <a:lumMod val="85000"/>
          </a:schemeClr>
        </a:solidFill>
        <a:ln w="19050"/>
      </dgm:spPr>
      <dgm:t>
        <a:bodyPr/>
        <a:lstStyle/>
        <a:p>
          <a:r>
            <a:rPr lang="es-EC" sz="1100" dirty="0">
              <a:solidFill>
                <a:schemeClr val="tx1"/>
              </a:solidFill>
              <a:latin typeface="+mj-lt"/>
            </a:rPr>
            <a:t>Ho = El proceso de fermentación (Cascada, yute y sin fermentar), no influye en la calidad del chocolate, a partir de dos variedades de cacao (CCN – 51 y Nacional).</a:t>
          </a:r>
        </a:p>
        <a:p>
          <a:r>
            <a:rPr lang="es-EC" sz="1100" dirty="0">
              <a:solidFill>
                <a:schemeClr val="tx1"/>
              </a:solidFill>
              <a:latin typeface="+mj-lt"/>
            </a:rPr>
            <a:t>Ha = El proceso de fermentación (Cascada, yute y sin fermentar), influyen en la calidad del chocolate, a partir de dos variedades de cacao (CCN – 51 y Nacional).</a:t>
          </a:r>
          <a:endParaRPr lang="es-ES" sz="1100" dirty="0">
            <a:solidFill>
              <a:schemeClr val="tx1"/>
            </a:solidFill>
            <a:latin typeface="+mj-lt"/>
          </a:endParaRPr>
        </a:p>
      </dgm:t>
    </dgm:pt>
    <dgm:pt modelId="{E644B2B5-B22B-4507-A100-32FFA58FF78D}" type="parTrans" cxnId="{CB85D2C9-6FEE-4919-8BC4-F2F452F1A3E5}">
      <dgm:prSet/>
      <dgm:spPr/>
      <dgm:t>
        <a:bodyPr/>
        <a:lstStyle/>
        <a:p>
          <a:endParaRPr lang="es-ES" sz="1200">
            <a:latin typeface="+mj-lt"/>
          </a:endParaRPr>
        </a:p>
      </dgm:t>
    </dgm:pt>
    <dgm:pt modelId="{B9E3904A-AE84-4AE8-A223-5C0B842AFC0B}" type="sibTrans" cxnId="{CB85D2C9-6FEE-4919-8BC4-F2F452F1A3E5}">
      <dgm:prSet/>
      <dgm:spPr/>
      <dgm:t>
        <a:bodyPr/>
        <a:lstStyle/>
        <a:p>
          <a:endParaRPr lang="es-ES" sz="1200">
            <a:latin typeface="+mj-lt"/>
          </a:endParaRPr>
        </a:p>
      </dgm:t>
    </dgm:pt>
    <dgm:pt modelId="{B8CD7178-B2E1-4888-A605-3AE343A376F2}" type="pres">
      <dgm:prSet presAssocID="{6BCB8B92-8D74-4520-9392-B914F15E440C}" presName="Name0" presStyleCnt="0">
        <dgm:presLayoutVars>
          <dgm:dir/>
          <dgm:animLvl val="lvl"/>
          <dgm:resizeHandles val="exact"/>
        </dgm:presLayoutVars>
      </dgm:prSet>
      <dgm:spPr/>
    </dgm:pt>
    <dgm:pt modelId="{2E147D1C-DFD0-4E0B-AA94-7EE2B5C6D0CD}" type="pres">
      <dgm:prSet presAssocID="{CEA17357-A724-427A-BC80-2729DF29FB69}" presName="vertFlow" presStyleCnt="0"/>
      <dgm:spPr/>
    </dgm:pt>
    <dgm:pt modelId="{6FADB212-AB48-4BFA-B0C6-8EDB2579C6E8}" type="pres">
      <dgm:prSet presAssocID="{CEA17357-A724-427A-BC80-2729DF29FB69}" presName="header" presStyleLbl="node1" presStyleIdx="0" presStyleCnt="2" custLinFactNeighborX="1474" custLinFactNeighborY="30090"/>
      <dgm:spPr/>
    </dgm:pt>
    <dgm:pt modelId="{2636CFB3-2B60-492B-A25A-17E1540A8A21}" type="pres">
      <dgm:prSet presAssocID="{FCCFC10E-0B78-422B-A62D-E1ED33311E98}" presName="parTrans" presStyleLbl="sibTrans2D1" presStyleIdx="0" presStyleCnt="4" custAng="212455" custFlipHor="1" custScaleX="76790" custScaleY="131304"/>
      <dgm:spPr/>
    </dgm:pt>
    <dgm:pt modelId="{996A9905-45EC-45F8-8431-659BBCF01232}" type="pres">
      <dgm:prSet presAssocID="{52BD6204-7CA5-4FF8-83CD-B52B46B98CC9}" presName="child" presStyleLbl="alignAccFollowNode1" presStyleIdx="0" presStyleCnt="4" custLinFactNeighborX="630" custLinFactNeighborY="82317">
        <dgm:presLayoutVars>
          <dgm:chMax val="0"/>
          <dgm:bulletEnabled val="1"/>
        </dgm:presLayoutVars>
      </dgm:prSet>
      <dgm:spPr/>
    </dgm:pt>
    <dgm:pt modelId="{184C3534-6B06-4CB6-86DD-25BBD41D1ECA}" type="pres">
      <dgm:prSet presAssocID="{2235E07F-A626-4711-BB7D-34A7C337153C}" presName="sibTrans" presStyleLbl="sibTrans2D1" presStyleIdx="1" presStyleCnt="4"/>
      <dgm:spPr/>
    </dgm:pt>
    <dgm:pt modelId="{F3996303-8104-41B9-9ABF-305149A9EF70}" type="pres">
      <dgm:prSet presAssocID="{46A30F5D-7D3E-45BF-A196-00F298A83D51}" presName="child" presStyleLbl="alignAccFollowNode1" presStyleIdx="1" presStyleCnt="4" custLinFactY="9052" custLinFactNeighborX="1890" custLinFactNeighborY="100000">
        <dgm:presLayoutVars>
          <dgm:chMax val="0"/>
          <dgm:bulletEnabled val="1"/>
        </dgm:presLayoutVars>
      </dgm:prSet>
      <dgm:spPr/>
    </dgm:pt>
    <dgm:pt modelId="{E4E18C62-3A15-46C6-9577-F601F04A9AAE}" type="pres">
      <dgm:prSet presAssocID="{CEA17357-A724-427A-BC80-2729DF29FB69}" presName="hSp" presStyleCnt="0"/>
      <dgm:spPr/>
    </dgm:pt>
    <dgm:pt modelId="{C3F69A47-6B1B-40F7-89A2-2EE65E5392CE}" type="pres">
      <dgm:prSet presAssocID="{18AD02FB-F11D-4ADB-A218-24480F95B8A0}" presName="vertFlow" presStyleCnt="0"/>
      <dgm:spPr/>
    </dgm:pt>
    <dgm:pt modelId="{CB870EC4-D116-4559-BA42-180106F1EC71}" type="pres">
      <dgm:prSet presAssocID="{18AD02FB-F11D-4ADB-A218-24480F95B8A0}" presName="header" presStyleLbl="node1" presStyleIdx="1" presStyleCnt="2" custScaleX="137322" custScaleY="114933"/>
      <dgm:spPr/>
    </dgm:pt>
    <dgm:pt modelId="{29F6F7E7-9379-486D-83C6-7BFBAED01C90}" type="pres">
      <dgm:prSet presAssocID="{24F71FD1-B2D2-4894-B51B-7A428FFC4F40}" presName="parTrans" presStyleLbl="sibTrans2D1" presStyleIdx="2" presStyleCnt="4" custFlipHor="1" custScaleX="108980" custScaleY="83439"/>
      <dgm:spPr/>
    </dgm:pt>
    <dgm:pt modelId="{B532C613-9B3F-49BF-908D-E565173CB027}" type="pres">
      <dgm:prSet presAssocID="{3B001359-90DE-428D-BA5E-80EDE6E8354B}" presName="child" presStyleLbl="alignAccFollowNode1" presStyleIdx="2" presStyleCnt="4" custScaleX="133094" custScaleY="114933">
        <dgm:presLayoutVars>
          <dgm:chMax val="0"/>
          <dgm:bulletEnabled val="1"/>
        </dgm:presLayoutVars>
      </dgm:prSet>
      <dgm:spPr/>
    </dgm:pt>
    <dgm:pt modelId="{368C1713-805A-4A2D-8AF1-D0478B26E987}" type="pres">
      <dgm:prSet presAssocID="{CE5DA986-D67E-4A58-993F-97E4817AE269}" presName="sibTrans" presStyleLbl="sibTrans2D1" presStyleIdx="3" presStyleCnt="4"/>
      <dgm:spPr/>
    </dgm:pt>
    <dgm:pt modelId="{326E921C-DA54-4297-B5F0-E69E6264932F}" type="pres">
      <dgm:prSet presAssocID="{B11B1266-3FFE-49A5-9E9C-CAA63A5990DF}" presName="child" presStyleLbl="alignAccFollowNode1" presStyleIdx="3" presStyleCnt="4" custScaleX="133773" custScaleY="165248">
        <dgm:presLayoutVars>
          <dgm:chMax val="0"/>
          <dgm:bulletEnabled val="1"/>
        </dgm:presLayoutVars>
      </dgm:prSet>
      <dgm:spPr/>
    </dgm:pt>
  </dgm:ptLst>
  <dgm:cxnLst>
    <dgm:cxn modelId="{5DE97A1C-03B7-4869-A5CE-D3D7F8DDF2B2}" srcId="{18AD02FB-F11D-4ADB-A218-24480F95B8A0}" destId="{3B001359-90DE-428D-BA5E-80EDE6E8354B}" srcOrd="0" destOrd="0" parTransId="{24F71FD1-B2D2-4894-B51B-7A428FFC4F40}" sibTransId="{CE5DA986-D67E-4A58-993F-97E4817AE269}"/>
    <dgm:cxn modelId="{42887B30-1E4F-4E46-B180-80D60DDCEA87}" type="presOf" srcId="{CE5DA986-D67E-4A58-993F-97E4817AE269}" destId="{368C1713-805A-4A2D-8AF1-D0478B26E987}" srcOrd="0" destOrd="0" presId="urn:microsoft.com/office/officeart/2005/8/layout/lProcess1"/>
    <dgm:cxn modelId="{61E5AC3E-8941-451D-B3EB-E468E15E6E67}" type="presOf" srcId="{52BD6204-7CA5-4FF8-83CD-B52B46B98CC9}" destId="{996A9905-45EC-45F8-8431-659BBCF01232}" srcOrd="0" destOrd="0" presId="urn:microsoft.com/office/officeart/2005/8/layout/lProcess1"/>
    <dgm:cxn modelId="{7B535B4F-7747-4C24-A993-A7786159F2A0}" type="presOf" srcId="{24F71FD1-B2D2-4894-B51B-7A428FFC4F40}" destId="{29F6F7E7-9379-486D-83C6-7BFBAED01C90}" srcOrd="0" destOrd="0" presId="urn:microsoft.com/office/officeart/2005/8/layout/lProcess1"/>
    <dgm:cxn modelId="{74D13E71-89A9-4527-94E1-D6C69514B2DA}" type="presOf" srcId="{6BCB8B92-8D74-4520-9392-B914F15E440C}" destId="{B8CD7178-B2E1-4888-A605-3AE343A376F2}" srcOrd="0" destOrd="0" presId="urn:microsoft.com/office/officeart/2005/8/layout/lProcess1"/>
    <dgm:cxn modelId="{B7D21A52-3136-4D82-AB72-B7B8CF49EF2C}" srcId="{6BCB8B92-8D74-4520-9392-B914F15E440C}" destId="{18AD02FB-F11D-4ADB-A218-24480F95B8A0}" srcOrd="1" destOrd="0" parTransId="{86105DC2-6F08-4991-B711-621A9794AF5E}" sibTransId="{5A8799B2-397D-4BCE-A672-D502CDD8BF60}"/>
    <dgm:cxn modelId="{9169A07D-1AC8-4374-A322-65F81846FCDA}" srcId="{6BCB8B92-8D74-4520-9392-B914F15E440C}" destId="{CEA17357-A724-427A-BC80-2729DF29FB69}" srcOrd="0" destOrd="0" parTransId="{F0045A27-89B3-4802-AEE7-611F0B2ED925}" sibTransId="{B097BE23-B469-4C4F-80D1-452231170242}"/>
    <dgm:cxn modelId="{378A2B84-D1EA-4F5E-AC4A-F98A4E469227}" type="presOf" srcId="{3B001359-90DE-428D-BA5E-80EDE6E8354B}" destId="{B532C613-9B3F-49BF-908D-E565173CB027}" srcOrd="0" destOrd="0" presId="urn:microsoft.com/office/officeart/2005/8/layout/lProcess1"/>
    <dgm:cxn modelId="{E0E615BA-36EF-49D8-912A-1DB84834F48F}" srcId="{CEA17357-A724-427A-BC80-2729DF29FB69}" destId="{46A30F5D-7D3E-45BF-A196-00F298A83D51}" srcOrd="1" destOrd="0" parTransId="{B65D2EB3-16EB-4C1A-9764-8797F23068D1}" sibTransId="{E3E152A5-7F49-44B5-AA1A-10F51E6EF281}"/>
    <dgm:cxn modelId="{CB85D2C9-6FEE-4919-8BC4-F2F452F1A3E5}" srcId="{18AD02FB-F11D-4ADB-A218-24480F95B8A0}" destId="{B11B1266-3FFE-49A5-9E9C-CAA63A5990DF}" srcOrd="1" destOrd="0" parTransId="{E644B2B5-B22B-4507-A100-32FFA58FF78D}" sibTransId="{B9E3904A-AE84-4AE8-A223-5C0B842AFC0B}"/>
    <dgm:cxn modelId="{56A560D1-C192-4240-B05D-8CA0D566841C}" srcId="{CEA17357-A724-427A-BC80-2729DF29FB69}" destId="{52BD6204-7CA5-4FF8-83CD-B52B46B98CC9}" srcOrd="0" destOrd="0" parTransId="{FCCFC10E-0B78-422B-A62D-E1ED33311E98}" sibTransId="{2235E07F-A626-4711-BB7D-34A7C337153C}"/>
    <dgm:cxn modelId="{FF45D8D7-9247-44D2-BB32-D315159790B2}" type="presOf" srcId="{B11B1266-3FFE-49A5-9E9C-CAA63A5990DF}" destId="{326E921C-DA54-4297-B5F0-E69E6264932F}" srcOrd="0" destOrd="0" presId="urn:microsoft.com/office/officeart/2005/8/layout/lProcess1"/>
    <dgm:cxn modelId="{92169AE0-C450-45F4-8288-7867C2DEEC4F}" type="presOf" srcId="{18AD02FB-F11D-4ADB-A218-24480F95B8A0}" destId="{CB870EC4-D116-4559-BA42-180106F1EC71}" srcOrd="0" destOrd="0" presId="urn:microsoft.com/office/officeart/2005/8/layout/lProcess1"/>
    <dgm:cxn modelId="{4EE559EC-1CC0-4009-A0D6-77F1B1AA45AE}" type="presOf" srcId="{46A30F5D-7D3E-45BF-A196-00F298A83D51}" destId="{F3996303-8104-41B9-9ABF-305149A9EF70}" srcOrd="0" destOrd="0" presId="urn:microsoft.com/office/officeart/2005/8/layout/lProcess1"/>
    <dgm:cxn modelId="{6C8D4CEF-F2A9-4DA7-8EEC-D4B6F3291DA5}" type="presOf" srcId="{2235E07F-A626-4711-BB7D-34A7C337153C}" destId="{184C3534-6B06-4CB6-86DD-25BBD41D1ECA}" srcOrd="0" destOrd="0" presId="urn:microsoft.com/office/officeart/2005/8/layout/lProcess1"/>
    <dgm:cxn modelId="{8451B1F5-D0F5-4150-BF4F-F12E521CF6B7}" type="presOf" srcId="{FCCFC10E-0B78-422B-A62D-E1ED33311E98}" destId="{2636CFB3-2B60-492B-A25A-17E1540A8A21}" srcOrd="0" destOrd="0" presId="urn:microsoft.com/office/officeart/2005/8/layout/lProcess1"/>
    <dgm:cxn modelId="{2B46C1FB-F07C-4CA5-8E38-C1509A38F2C1}" type="presOf" srcId="{CEA17357-A724-427A-BC80-2729DF29FB69}" destId="{6FADB212-AB48-4BFA-B0C6-8EDB2579C6E8}" srcOrd="0" destOrd="0" presId="urn:microsoft.com/office/officeart/2005/8/layout/lProcess1"/>
    <dgm:cxn modelId="{49936994-E4F6-4FEF-AA6E-2BE87AFA2AFF}" type="presParOf" srcId="{B8CD7178-B2E1-4888-A605-3AE343A376F2}" destId="{2E147D1C-DFD0-4E0B-AA94-7EE2B5C6D0CD}" srcOrd="0" destOrd="0" presId="urn:microsoft.com/office/officeart/2005/8/layout/lProcess1"/>
    <dgm:cxn modelId="{C24C7EDF-A713-4913-89C7-2680EFA7C56B}" type="presParOf" srcId="{2E147D1C-DFD0-4E0B-AA94-7EE2B5C6D0CD}" destId="{6FADB212-AB48-4BFA-B0C6-8EDB2579C6E8}" srcOrd="0" destOrd="0" presId="urn:microsoft.com/office/officeart/2005/8/layout/lProcess1"/>
    <dgm:cxn modelId="{3DBEEDA7-90C1-4E34-858B-6BDEC76B2C3C}" type="presParOf" srcId="{2E147D1C-DFD0-4E0B-AA94-7EE2B5C6D0CD}" destId="{2636CFB3-2B60-492B-A25A-17E1540A8A21}" srcOrd="1" destOrd="0" presId="urn:microsoft.com/office/officeart/2005/8/layout/lProcess1"/>
    <dgm:cxn modelId="{C9B4CABF-2CD9-43E2-8D1A-627C760EF55A}" type="presParOf" srcId="{2E147D1C-DFD0-4E0B-AA94-7EE2B5C6D0CD}" destId="{996A9905-45EC-45F8-8431-659BBCF01232}" srcOrd="2" destOrd="0" presId="urn:microsoft.com/office/officeart/2005/8/layout/lProcess1"/>
    <dgm:cxn modelId="{3083BB1E-2F90-4C18-B0E0-8F11B08DA6B6}" type="presParOf" srcId="{2E147D1C-DFD0-4E0B-AA94-7EE2B5C6D0CD}" destId="{184C3534-6B06-4CB6-86DD-25BBD41D1ECA}" srcOrd="3" destOrd="0" presId="urn:microsoft.com/office/officeart/2005/8/layout/lProcess1"/>
    <dgm:cxn modelId="{68D32B1B-1122-4E6B-8A57-C9E404BE260C}" type="presParOf" srcId="{2E147D1C-DFD0-4E0B-AA94-7EE2B5C6D0CD}" destId="{F3996303-8104-41B9-9ABF-305149A9EF70}" srcOrd="4" destOrd="0" presId="urn:microsoft.com/office/officeart/2005/8/layout/lProcess1"/>
    <dgm:cxn modelId="{583F182C-3614-4D87-B8D7-C3344F467785}" type="presParOf" srcId="{B8CD7178-B2E1-4888-A605-3AE343A376F2}" destId="{E4E18C62-3A15-46C6-9577-F601F04A9AAE}" srcOrd="1" destOrd="0" presId="urn:microsoft.com/office/officeart/2005/8/layout/lProcess1"/>
    <dgm:cxn modelId="{C57811D3-C755-43C5-BB4A-741E02496AC3}" type="presParOf" srcId="{B8CD7178-B2E1-4888-A605-3AE343A376F2}" destId="{C3F69A47-6B1B-40F7-89A2-2EE65E5392CE}" srcOrd="2" destOrd="0" presId="urn:microsoft.com/office/officeart/2005/8/layout/lProcess1"/>
    <dgm:cxn modelId="{EE16E5BF-9C65-403A-888D-066D3988D690}" type="presParOf" srcId="{C3F69A47-6B1B-40F7-89A2-2EE65E5392CE}" destId="{CB870EC4-D116-4559-BA42-180106F1EC71}" srcOrd="0" destOrd="0" presId="urn:microsoft.com/office/officeart/2005/8/layout/lProcess1"/>
    <dgm:cxn modelId="{611EBCA5-83E4-4DDD-A622-FCFC2FCF7EE0}" type="presParOf" srcId="{C3F69A47-6B1B-40F7-89A2-2EE65E5392CE}" destId="{29F6F7E7-9379-486D-83C6-7BFBAED01C90}" srcOrd="1" destOrd="0" presId="urn:microsoft.com/office/officeart/2005/8/layout/lProcess1"/>
    <dgm:cxn modelId="{658AF9C1-EE85-4CEC-B8E2-39EA1D5867F1}" type="presParOf" srcId="{C3F69A47-6B1B-40F7-89A2-2EE65E5392CE}" destId="{B532C613-9B3F-49BF-908D-E565173CB027}" srcOrd="2" destOrd="0" presId="urn:microsoft.com/office/officeart/2005/8/layout/lProcess1"/>
    <dgm:cxn modelId="{B7815218-CE45-410E-A970-774A1EFE725A}" type="presParOf" srcId="{C3F69A47-6B1B-40F7-89A2-2EE65E5392CE}" destId="{368C1713-805A-4A2D-8AF1-D0478B26E987}" srcOrd="3" destOrd="0" presId="urn:microsoft.com/office/officeart/2005/8/layout/lProcess1"/>
    <dgm:cxn modelId="{2221003F-185F-4126-924C-B90738A510CD}" type="presParOf" srcId="{C3F69A47-6B1B-40F7-89A2-2EE65E5392CE}" destId="{326E921C-DA54-4297-B5F0-E69E6264932F}" srcOrd="4" destOrd="0" presId="urn:microsoft.com/office/officeart/2005/8/layout/lProcess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ADB212-AB48-4BFA-B0C6-8EDB2579C6E8}">
      <dsp:nvSpPr>
        <dsp:cNvPr id="0" name=""/>
        <dsp:cNvSpPr/>
      </dsp:nvSpPr>
      <dsp:spPr>
        <a:xfrm>
          <a:off x="53839" y="67459"/>
          <a:ext cx="3294335" cy="823583"/>
        </a:xfrm>
        <a:prstGeom prst="roundRect">
          <a:avLst>
            <a:gd name="adj" fmla="val 10000"/>
          </a:avLst>
        </a:prstGeom>
        <a:solidFill>
          <a:schemeClr val="tx1">
            <a:lumMod val="75000"/>
          </a:schemeClr>
        </a:solidFill>
        <a:ln w="28575" cap="flat" cmpd="sng" algn="ctr">
          <a:solidFill>
            <a:schemeClr val="accent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 dirty="0">
              <a:solidFill>
                <a:schemeClr val="accent3"/>
              </a:solidFill>
              <a:latin typeface="+mj-lt"/>
            </a:rPr>
            <a:t>Analizar la incidencia de distintos porcentajes de licor de cacao (50%, 60%, 70%), en la obtención de chocolate.</a:t>
          </a:r>
          <a:endParaRPr lang="es-ES" sz="1200" kern="1200" dirty="0">
            <a:solidFill>
              <a:schemeClr val="accent3"/>
            </a:solidFill>
            <a:latin typeface="+mj-lt"/>
          </a:endParaRPr>
        </a:p>
      </dsp:txBody>
      <dsp:txXfrm>
        <a:off x="77961" y="91581"/>
        <a:ext cx="3246091" cy="775339"/>
      </dsp:txXfrm>
    </dsp:sp>
    <dsp:sp modelId="{2636CFB3-2B60-492B-A25A-17E1540A8A21}">
      <dsp:nvSpPr>
        <dsp:cNvPr id="0" name=""/>
        <dsp:cNvSpPr/>
      </dsp:nvSpPr>
      <dsp:spPr>
        <a:xfrm rot="15913060" flipH="1">
          <a:off x="1598875" y="1026160"/>
          <a:ext cx="176458" cy="189244"/>
        </a:xfrm>
        <a:prstGeom prst="rightArrow">
          <a:avLst>
            <a:gd name="adj1" fmla="val 667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6A9905-45EC-45F8-8431-659BBCF01232}">
      <dsp:nvSpPr>
        <dsp:cNvPr id="0" name=""/>
        <dsp:cNvSpPr/>
      </dsp:nvSpPr>
      <dsp:spPr>
        <a:xfrm>
          <a:off x="26035" y="1350522"/>
          <a:ext cx="3294335" cy="823583"/>
        </a:xfrm>
        <a:prstGeom prst="roundRect">
          <a:avLst>
            <a:gd name="adj" fmla="val 10000"/>
          </a:avLst>
        </a:prstGeom>
        <a:solidFill>
          <a:schemeClr val="tx1">
            <a:lumMod val="75000"/>
          </a:schemeClr>
        </a:solidFill>
        <a:ln w="28575" cap="flat" cmpd="sng" algn="ctr">
          <a:solidFill>
            <a:schemeClr val="accent1">
              <a:lumMod val="50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 dirty="0">
              <a:solidFill>
                <a:schemeClr val="accent3"/>
              </a:solidFill>
              <a:latin typeface="+mj-lt"/>
            </a:rPr>
            <a:t>Estudiar las propiedades físico-químicas de las variedades de cacao:  CCN – 51 y Nacional y su incidencia en la obtención de chocolate.</a:t>
          </a:r>
          <a:endParaRPr lang="es-ES" sz="1200" kern="1200" dirty="0">
            <a:solidFill>
              <a:schemeClr val="accent3"/>
            </a:solidFill>
            <a:latin typeface="+mj-lt"/>
          </a:endParaRPr>
        </a:p>
      </dsp:txBody>
      <dsp:txXfrm>
        <a:off x="50157" y="1374644"/>
        <a:ext cx="3246091" cy="775339"/>
      </dsp:txXfrm>
    </dsp:sp>
    <dsp:sp modelId="{184C3534-6B06-4CB6-86DD-25BBD41D1ECA}">
      <dsp:nvSpPr>
        <dsp:cNvPr id="0" name=""/>
        <dsp:cNvSpPr/>
      </dsp:nvSpPr>
      <dsp:spPr>
        <a:xfrm rot="5284720">
          <a:off x="1559015" y="2308931"/>
          <a:ext cx="269882" cy="144127"/>
        </a:xfrm>
        <a:prstGeom prst="rightArrow">
          <a:avLst>
            <a:gd name="adj1" fmla="val 667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996303-8104-41B9-9ABF-305149A9EF70}">
      <dsp:nvSpPr>
        <dsp:cNvPr id="0" name=""/>
        <dsp:cNvSpPr/>
      </dsp:nvSpPr>
      <dsp:spPr>
        <a:xfrm>
          <a:off x="67544" y="2587883"/>
          <a:ext cx="3294335" cy="823583"/>
        </a:xfrm>
        <a:prstGeom prst="roundRect">
          <a:avLst>
            <a:gd name="adj" fmla="val 10000"/>
          </a:avLst>
        </a:prstGeom>
        <a:solidFill>
          <a:schemeClr val="tx1">
            <a:lumMod val="75000"/>
          </a:schemeClr>
        </a:solidFill>
        <a:ln w="28575" cap="flat" cmpd="sng" algn="ctr">
          <a:solidFill>
            <a:schemeClr val="accent1">
              <a:lumMod val="50000"/>
              <a:alpha val="9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 dirty="0">
              <a:solidFill>
                <a:schemeClr val="accent3"/>
              </a:solidFill>
              <a:latin typeface="+mj-lt"/>
            </a:rPr>
            <a:t>Determinar cómo influye el proceso de fermentación (Cascada, yute y sin fermentar), en la calidad del chocolate, a partir de dos variedades de cacao (CCN – 51 y Nacional).</a:t>
          </a:r>
          <a:endParaRPr lang="es-ES" sz="1200" kern="1200" dirty="0">
            <a:solidFill>
              <a:schemeClr val="accent3"/>
            </a:solidFill>
            <a:latin typeface="+mj-lt"/>
          </a:endParaRPr>
        </a:p>
      </dsp:txBody>
      <dsp:txXfrm>
        <a:off x="91666" y="2612005"/>
        <a:ext cx="3246091" cy="775339"/>
      </dsp:txXfrm>
    </dsp:sp>
    <dsp:sp modelId="{CB870EC4-D116-4559-BA42-180106F1EC71}">
      <dsp:nvSpPr>
        <dsp:cNvPr id="0" name=""/>
        <dsp:cNvSpPr/>
      </dsp:nvSpPr>
      <dsp:spPr>
        <a:xfrm>
          <a:off x="3760823" y="1402"/>
          <a:ext cx="4523846" cy="946569"/>
        </a:xfrm>
        <a:prstGeom prst="roundRect">
          <a:avLst>
            <a:gd name="adj" fmla="val 10000"/>
          </a:avLst>
        </a:prstGeom>
        <a:solidFill>
          <a:schemeClr val="accent6">
            <a:lumMod val="85000"/>
          </a:schemeClr>
        </a:solidFill>
        <a:ln w="25400" cap="flat" cmpd="sng" algn="ctr">
          <a:solidFill>
            <a:schemeClr val="accent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100" kern="1200" dirty="0">
              <a:solidFill>
                <a:schemeClr val="tx1"/>
              </a:solidFill>
              <a:latin typeface="+mn-lt"/>
            </a:rPr>
            <a:t>Ho = La incidencia de distintos porcentajes de licor de cacao (50%, 60%, 70%), no influyen en la obtención de chocolate.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>
            <a:solidFill>
              <a:schemeClr val="tx1"/>
            </a:solidFill>
            <a:latin typeface="+mn-lt"/>
          </a:endParaRP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100" kern="1200" dirty="0">
              <a:solidFill>
                <a:schemeClr val="tx1"/>
              </a:solidFill>
              <a:latin typeface="+mn-lt"/>
            </a:rPr>
            <a:t>Ha = La incidencia de distintos porcentajes de licor de cacao (50%, 60%, 70%), influyen en la obtención de chocolate.</a:t>
          </a:r>
          <a:endParaRPr lang="es-ES" sz="1100" kern="1200" dirty="0">
            <a:solidFill>
              <a:schemeClr val="tx1"/>
            </a:solidFill>
            <a:latin typeface="+mn-lt"/>
          </a:endParaRPr>
        </a:p>
      </dsp:txBody>
      <dsp:txXfrm>
        <a:off x="3788547" y="29126"/>
        <a:ext cx="4468398" cy="891121"/>
      </dsp:txXfrm>
    </dsp:sp>
    <dsp:sp modelId="{29F6F7E7-9379-486D-83C6-7BFBAED01C90}">
      <dsp:nvSpPr>
        <dsp:cNvPr id="0" name=""/>
        <dsp:cNvSpPr/>
      </dsp:nvSpPr>
      <dsp:spPr>
        <a:xfrm rot="16200000" flipH="1">
          <a:off x="5944211" y="1031969"/>
          <a:ext cx="157069" cy="120258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32C613-9B3F-49BF-908D-E565173CB027}">
      <dsp:nvSpPr>
        <dsp:cNvPr id="0" name=""/>
        <dsp:cNvSpPr/>
      </dsp:nvSpPr>
      <dsp:spPr>
        <a:xfrm>
          <a:off x="3830465" y="1236226"/>
          <a:ext cx="4384562" cy="946569"/>
        </a:xfrm>
        <a:prstGeom prst="roundRect">
          <a:avLst>
            <a:gd name="adj" fmla="val 10000"/>
          </a:avLst>
        </a:prstGeom>
        <a:solidFill>
          <a:schemeClr val="accent6">
            <a:lumMod val="85000"/>
          </a:schemeClr>
        </a:solidFill>
        <a:ln w="1905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100" kern="1200" dirty="0">
              <a:solidFill>
                <a:schemeClr val="tx1"/>
              </a:solidFill>
              <a:latin typeface="+mj-lt"/>
            </a:rPr>
            <a:t>Ho = Las propiedades físico-químicas de las variedades de cacao:  CCN – 51 y Nacional no inciden en la obtención de chocolate.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>
            <a:solidFill>
              <a:schemeClr val="tx1"/>
            </a:solidFill>
            <a:latin typeface="+mj-lt"/>
          </a:endParaRP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100" kern="1200" dirty="0">
              <a:solidFill>
                <a:schemeClr val="tx1"/>
              </a:solidFill>
              <a:latin typeface="+mj-lt"/>
            </a:rPr>
            <a:t>Ha = Las propiedades físico-químicas de las variedades de cacao:  CCN – 51 y Nacional inciden en la obtención de chocolate.</a:t>
          </a:r>
          <a:endParaRPr lang="es-ES" sz="1100" kern="1200" dirty="0">
            <a:solidFill>
              <a:schemeClr val="tx1"/>
            </a:solidFill>
            <a:latin typeface="+mj-lt"/>
          </a:endParaRPr>
        </a:p>
      </dsp:txBody>
      <dsp:txXfrm>
        <a:off x="3858189" y="1263950"/>
        <a:ext cx="4329114" cy="891121"/>
      </dsp:txXfrm>
    </dsp:sp>
    <dsp:sp modelId="{368C1713-805A-4A2D-8AF1-D0478B26E987}">
      <dsp:nvSpPr>
        <dsp:cNvPr id="0" name=""/>
        <dsp:cNvSpPr/>
      </dsp:nvSpPr>
      <dsp:spPr>
        <a:xfrm rot="5400000">
          <a:off x="5950682" y="2254859"/>
          <a:ext cx="144127" cy="144127"/>
        </a:xfrm>
        <a:prstGeom prst="rightArrow">
          <a:avLst>
            <a:gd name="adj1" fmla="val 667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6E921C-DA54-4297-B5F0-E69E6264932F}">
      <dsp:nvSpPr>
        <dsp:cNvPr id="0" name=""/>
        <dsp:cNvSpPr/>
      </dsp:nvSpPr>
      <dsp:spPr>
        <a:xfrm>
          <a:off x="3819281" y="2471049"/>
          <a:ext cx="4406930" cy="1360955"/>
        </a:xfrm>
        <a:prstGeom prst="roundRect">
          <a:avLst>
            <a:gd name="adj" fmla="val 10000"/>
          </a:avLst>
        </a:prstGeom>
        <a:solidFill>
          <a:schemeClr val="accent6">
            <a:lumMod val="85000"/>
          </a:schemeClr>
        </a:solidFill>
        <a:ln w="19050" cap="flat" cmpd="sng" algn="ctr">
          <a:solidFill>
            <a:scrgbClr r="0" g="0" b="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100" kern="1200" dirty="0">
              <a:solidFill>
                <a:schemeClr val="tx1"/>
              </a:solidFill>
              <a:latin typeface="+mj-lt"/>
            </a:rPr>
            <a:t>Ho = El proceso de fermentación (Cascada, yute y sin fermentar), no influye en la calidad del chocolate, a partir de dos variedades de cacao (CCN – 51 y Nacional).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100" kern="1200" dirty="0">
              <a:solidFill>
                <a:schemeClr val="tx1"/>
              </a:solidFill>
              <a:latin typeface="+mj-lt"/>
            </a:rPr>
            <a:t>Ha = El proceso de fermentación (Cascada, yute y sin fermentar), influyen en la calidad del chocolate, a partir de dos variedades de cacao (CCN – 51 y Nacional).</a:t>
          </a:r>
          <a:endParaRPr lang="es-ES" sz="1100" kern="1200" dirty="0">
            <a:solidFill>
              <a:schemeClr val="tx1"/>
            </a:solidFill>
            <a:latin typeface="+mj-lt"/>
          </a:endParaRPr>
        </a:p>
      </dsp:txBody>
      <dsp:txXfrm>
        <a:off x="3859142" y="2510910"/>
        <a:ext cx="4327208" cy="12812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1" name="Google Shape;110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3" name="Google Shape;1823;gb83a5d943f_0_5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4" name="Google Shape;1824;gb83a5d943f_0_5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48623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" name="Google Shape;1833;gb83a5d943f_0_5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4" name="Google Shape;1834;gb83a5d943f_0_5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990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4" name="Google Shape;12234;ge5e7094710_0_23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35" name="Google Shape;12235;ge5e7094710_0_23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4850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Google Shape;1144;ge457fa09d0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5" name="Google Shape;1145;ge457fa09d0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ge609c09cc8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5" name="Google Shape;1185;ge609c09cc8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4" name="Google Shape;12234;ge5e7094710_0_23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35" name="Google Shape;12235;ge5e7094710_0_23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40997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4" name="Google Shape;12234;ge5e7094710_0_23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35" name="Google Shape;12235;ge5e7094710_0_23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33003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4" name="Google Shape;12234;ge5e7094710_0_23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35" name="Google Shape;12235;ge5e7094710_0_23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94543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4" name="Google Shape;12234;ge5e7094710_0_23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35" name="Google Shape;12235;ge5e7094710_0_23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91397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4" name="Google Shape;12234;ge5e7094710_0_23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35" name="Google Shape;12235;ge5e7094710_0_23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5015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810225" y="455150"/>
            <a:ext cx="7660200" cy="4233300"/>
          </a:xfrm>
          <a:prstGeom prst="roundRect">
            <a:avLst>
              <a:gd name="adj" fmla="val 5073"/>
            </a:avLst>
          </a:prstGeom>
          <a:solidFill>
            <a:schemeClr val="accent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" name="Google Shape;10;p2"/>
          <p:cNvPicPr preferRelativeResize="0"/>
          <p:nvPr/>
        </p:nvPicPr>
        <p:blipFill rotWithShape="1">
          <a:blip r:embed="rId2">
            <a:alphaModFix amt="50000"/>
          </a:blip>
          <a:srcRect l="1244" t="8847" b="8855"/>
          <a:stretch/>
        </p:blipFill>
        <p:spPr>
          <a:xfrm>
            <a:off x="819975" y="465250"/>
            <a:ext cx="7640700" cy="42141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grpSp>
        <p:nvGrpSpPr>
          <p:cNvPr id="11" name="Google Shape;11;p2"/>
          <p:cNvGrpSpPr/>
          <p:nvPr/>
        </p:nvGrpSpPr>
        <p:grpSpPr>
          <a:xfrm>
            <a:off x="673581" y="696275"/>
            <a:ext cx="324325" cy="3751050"/>
            <a:chOff x="673581" y="696275"/>
            <a:chExt cx="324325" cy="3751050"/>
          </a:xfrm>
        </p:grpSpPr>
        <p:grpSp>
          <p:nvGrpSpPr>
            <p:cNvPr id="12" name="Google Shape;12;p2"/>
            <p:cNvGrpSpPr/>
            <p:nvPr/>
          </p:nvGrpSpPr>
          <p:grpSpPr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18715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21767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24827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27888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30948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340010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370615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40122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431825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46234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49295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52355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55416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6" name="Google Shape;26;p2"/>
            <p:cNvSpPr/>
            <p:nvPr/>
          </p:nvSpPr>
          <p:spPr>
            <a:xfrm rot="-5400000">
              <a:off x="797006" y="4262150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 rot="-5400000">
              <a:off x="796581" y="39565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 rot="-5400000">
              <a:off x="796581" y="36504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 rot="-5400000">
              <a:off x="796581" y="33444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 rot="-5400000">
              <a:off x="797006" y="3038775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 rot="-5400000">
              <a:off x="796581" y="27331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 rot="-5400000">
              <a:off x="796581" y="242710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 rot="-5400000">
              <a:off x="796581" y="21210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 rot="-5400000">
              <a:off x="796994" y="1815413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 rot="-5400000">
              <a:off x="796581" y="15097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 rot="-5400000">
              <a:off x="796581" y="12037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 rot="-5400000">
              <a:off x="796581" y="8976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 rot="-5400000">
              <a:off x="796994" y="592038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Google Shape;39;p2"/>
          <p:cNvSpPr txBox="1">
            <a:spLocks noGrp="1"/>
          </p:cNvSpPr>
          <p:nvPr>
            <p:ph type="ctrTitle"/>
          </p:nvPr>
        </p:nvSpPr>
        <p:spPr>
          <a:xfrm>
            <a:off x="1798625" y="822875"/>
            <a:ext cx="5862900" cy="24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400">
                <a:solidFill>
                  <a:schemeClr val="dk2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2"/>
          <p:cNvSpPr txBox="1">
            <a:spLocks noGrp="1"/>
          </p:cNvSpPr>
          <p:nvPr>
            <p:ph type="subTitle" idx="1"/>
          </p:nvPr>
        </p:nvSpPr>
        <p:spPr>
          <a:xfrm>
            <a:off x="1798625" y="3771550"/>
            <a:ext cx="5862900" cy="4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41" name="Google Shape;41;p2"/>
          <p:cNvPicPr preferRelativeResize="0"/>
          <p:nvPr/>
        </p:nvPicPr>
        <p:blipFill rotWithShape="1">
          <a:blip r:embed="rId3">
            <a:alphaModFix/>
          </a:blip>
          <a:srcRect l="5935" t="10036" b="9667"/>
          <a:stretch/>
        </p:blipFill>
        <p:spPr>
          <a:xfrm>
            <a:off x="6818050" y="2444150"/>
            <a:ext cx="2807226" cy="2910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99967">
            <a:off x="994781" y="402034"/>
            <a:ext cx="1657663" cy="15979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"/>
          <p:cNvSpPr/>
          <p:nvPr/>
        </p:nvSpPr>
        <p:spPr>
          <a:xfrm>
            <a:off x="810225" y="455150"/>
            <a:ext cx="7660200" cy="4233300"/>
          </a:xfrm>
          <a:prstGeom prst="roundRect">
            <a:avLst>
              <a:gd name="adj" fmla="val 5073"/>
            </a:avLst>
          </a:prstGeom>
          <a:solidFill>
            <a:schemeClr val="dk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5" name="Google Shape;45;p3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820000" y="465250"/>
            <a:ext cx="7640700" cy="42141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sp>
        <p:nvSpPr>
          <p:cNvPr id="46" name="Google Shape;46;p3"/>
          <p:cNvSpPr txBox="1">
            <a:spLocks noGrp="1"/>
          </p:cNvSpPr>
          <p:nvPr>
            <p:ph type="title"/>
          </p:nvPr>
        </p:nvSpPr>
        <p:spPr>
          <a:xfrm>
            <a:off x="3915975" y="2045813"/>
            <a:ext cx="3325500" cy="77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 Regular"/>
              <a:buNone/>
              <a:defRPr sz="42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 Regular"/>
              <a:buNone/>
              <a:defRPr sz="42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 Regular"/>
              <a:buNone/>
              <a:defRPr sz="42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 Regular"/>
              <a:buNone/>
              <a:defRPr sz="42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 Regular"/>
              <a:buNone/>
              <a:defRPr sz="42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 Regular"/>
              <a:buNone/>
              <a:defRPr sz="42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 Regular"/>
              <a:buNone/>
              <a:defRPr sz="42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 Regular"/>
              <a:buNone/>
              <a:defRPr sz="42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Playfair Display Regular"/>
              <a:buNone/>
              <a:defRPr sz="42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grpSp>
        <p:nvGrpSpPr>
          <p:cNvPr id="47" name="Google Shape;47;p3"/>
          <p:cNvGrpSpPr/>
          <p:nvPr/>
        </p:nvGrpSpPr>
        <p:grpSpPr>
          <a:xfrm>
            <a:off x="673581" y="696275"/>
            <a:ext cx="324325" cy="3751050"/>
            <a:chOff x="673581" y="696275"/>
            <a:chExt cx="324325" cy="3751050"/>
          </a:xfrm>
        </p:grpSpPr>
        <p:grpSp>
          <p:nvGrpSpPr>
            <p:cNvPr id="48" name="Google Shape;48;p3"/>
            <p:cNvGrpSpPr/>
            <p:nvPr/>
          </p:nvGrpSpPr>
          <p:grpSpPr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49" name="Google Shape;49;p3"/>
              <p:cNvSpPr/>
              <p:nvPr/>
            </p:nvSpPr>
            <p:spPr>
              <a:xfrm>
                <a:off x="18715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3"/>
              <p:cNvSpPr/>
              <p:nvPr/>
            </p:nvSpPr>
            <p:spPr>
              <a:xfrm>
                <a:off x="21767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24827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27888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30948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340010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370615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40122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431825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46234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49295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52355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55416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2" name="Google Shape;62;p3"/>
            <p:cNvSpPr/>
            <p:nvPr/>
          </p:nvSpPr>
          <p:spPr>
            <a:xfrm rot="-5400000">
              <a:off x="797006" y="4262150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 rot="-5400000">
              <a:off x="796581" y="39565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 rot="-5400000">
              <a:off x="796581" y="36504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 rot="-5400000">
              <a:off x="796581" y="33444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 rot="-5400000">
              <a:off x="797006" y="3038775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 rot="-5400000">
              <a:off x="796581" y="27331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 rot="-5400000">
              <a:off x="796581" y="242710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 rot="-5400000">
              <a:off x="796581" y="21210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 rot="-5400000">
              <a:off x="796994" y="1815413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 rot="-5400000">
              <a:off x="796581" y="15097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 rot="-5400000">
              <a:off x="796581" y="12037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 rot="-5400000">
              <a:off x="796581" y="8976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 rot="-5400000">
              <a:off x="796994" y="592038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" name="Google Shape;75;p3"/>
          <p:cNvSpPr txBox="1">
            <a:spLocks noGrp="1"/>
          </p:cNvSpPr>
          <p:nvPr>
            <p:ph type="title" idx="2" hasCustomPrompt="1"/>
          </p:nvPr>
        </p:nvSpPr>
        <p:spPr>
          <a:xfrm>
            <a:off x="4580625" y="845213"/>
            <a:ext cx="1996200" cy="120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6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6" name="Google Shape;76;p3"/>
          <p:cNvSpPr txBox="1">
            <a:spLocks noGrp="1"/>
          </p:cNvSpPr>
          <p:nvPr>
            <p:ph type="subTitle" idx="1"/>
          </p:nvPr>
        </p:nvSpPr>
        <p:spPr>
          <a:xfrm>
            <a:off x="3916125" y="3246525"/>
            <a:ext cx="3325500" cy="6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6"/>
          <p:cNvSpPr/>
          <p:nvPr/>
        </p:nvSpPr>
        <p:spPr>
          <a:xfrm>
            <a:off x="810225" y="455150"/>
            <a:ext cx="7660200" cy="4233300"/>
          </a:xfrm>
          <a:prstGeom prst="roundRect">
            <a:avLst>
              <a:gd name="adj" fmla="val 5073"/>
            </a:avLst>
          </a:prstGeom>
          <a:solidFill>
            <a:schemeClr val="dk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3" name="Google Shape;153;p6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820000" y="465250"/>
            <a:ext cx="7640700" cy="42141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pic>
        <p:nvPicPr>
          <p:cNvPr id="154" name="Google Shape;154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159844">
            <a:off x="3982492" y="529839"/>
            <a:ext cx="1472216" cy="1374523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6"/>
          <p:cNvSpPr txBox="1">
            <a:spLocks noGrp="1"/>
          </p:cNvSpPr>
          <p:nvPr>
            <p:ph type="title"/>
          </p:nvPr>
        </p:nvSpPr>
        <p:spPr>
          <a:xfrm>
            <a:off x="1006400" y="478125"/>
            <a:ext cx="7424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3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3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3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3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3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3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3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3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3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grpSp>
        <p:nvGrpSpPr>
          <p:cNvPr id="156" name="Google Shape;156;p6"/>
          <p:cNvGrpSpPr/>
          <p:nvPr/>
        </p:nvGrpSpPr>
        <p:grpSpPr>
          <a:xfrm>
            <a:off x="673581" y="696275"/>
            <a:ext cx="324325" cy="3751050"/>
            <a:chOff x="673581" y="696275"/>
            <a:chExt cx="324325" cy="3751050"/>
          </a:xfrm>
        </p:grpSpPr>
        <p:grpSp>
          <p:nvGrpSpPr>
            <p:cNvPr id="157" name="Google Shape;157;p6"/>
            <p:cNvGrpSpPr/>
            <p:nvPr/>
          </p:nvGrpSpPr>
          <p:grpSpPr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158" name="Google Shape;158;p6"/>
              <p:cNvSpPr/>
              <p:nvPr/>
            </p:nvSpPr>
            <p:spPr>
              <a:xfrm>
                <a:off x="18715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6"/>
              <p:cNvSpPr/>
              <p:nvPr/>
            </p:nvSpPr>
            <p:spPr>
              <a:xfrm>
                <a:off x="21767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6"/>
              <p:cNvSpPr/>
              <p:nvPr/>
            </p:nvSpPr>
            <p:spPr>
              <a:xfrm>
                <a:off x="24827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6"/>
              <p:cNvSpPr/>
              <p:nvPr/>
            </p:nvSpPr>
            <p:spPr>
              <a:xfrm>
                <a:off x="27888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6"/>
              <p:cNvSpPr/>
              <p:nvPr/>
            </p:nvSpPr>
            <p:spPr>
              <a:xfrm>
                <a:off x="30948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6"/>
              <p:cNvSpPr/>
              <p:nvPr/>
            </p:nvSpPr>
            <p:spPr>
              <a:xfrm>
                <a:off x="340010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6"/>
              <p:cNvSpPr/>
              <p:nvPr/>
            </p:nvSpPr>
            <p:spPr>
              <a:xfrm>
                <a:off x="370615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6"/>
              <p:cNvSpPr/>
              <p:nvPr/>
            </p:nvSpPr>
            <p:spPr>
              <a:xfrm>
                <a:off x="40122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6"/>
              <p:cNvSpPr/>
              <p:nvPr/>
            </p:nvSpPr>
            <p:spPr>
              <a:xfrm>
                <a:off x="431825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6"/>
              <p:cNvSpPr/>
              <p:nvPr/>
            </p:nvSpPr>
            <p:spPr>
              <a:xfrm>
                <a:off x="46234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6"/>
              <p:cNvSpPr/>
              <p:nvPr/>
            </p:nvSpPr>
            <p:spPr>
              <a:xfrm>
                <a:off x="49295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6"/>
              <p:cNvSpPr/>
              <p:nvPr/>
            </p:nvSpPr>
            <p:spPr>
              <a:xfrm>
                <a:off x="52355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6"/>
              <p:cNvSpPr/>
              <p:nvPr/>
            </p:nvSpPr>
            <p:spPr>
              <a:xfrm>
                <a:off x="55416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1" name="Google Shape;171;p6"/>
            <p:cNvSpPr/>
            <p:nvPr/>
          </p:nvSpPr>
          <p:spPr>
            <a:xfrm rot="-5400000">
              <a:off x="797006" y="4262150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6"/>
            <p:cNvSpPr/>
            <p:nvPr/>
          </p:nvSpPr>
          <p:spPr>
            <a:xfrm rot="-5400000">
              <a:off x="796581" y="39565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6"/>
            <p:cNvSpPr/>
            <p:nvPr/>
          </p:nvSpPr>
          <p:spPr>
            <a:xfrm rot="-5400000">
              <a:off x="796581" y="36504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6"/>
            <p:cNvSpPr/>
            <p:nvPr/>
          </p:nvSpPr>
          <p:spPr>
            <a:xfrm rot="-5400000">
              <a:off x="796581" y="33444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6"/>
            <p:cNvSpPr/>
            <p:nvPr/>
          </p:nvSpPr>
          <p:spPr>
            <a:xfrm rot="-5400000">
              <a:off x="797006" y="3038775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6"/>
            <p:cNvSpPr/>
            <p:nvPr/>
          </p:nvSpPr>
          <p:spPr>
            <a:xfrm rot="-5400000">
              <a:off x="796581" y="27331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6"/>
            <p:cNvSpPr/>
            <p:nvPr/>
          </p:nvSpPr>
          <p:spPr>
            <a:xfrm rot="-5400000">
              <a:off x="796581" y="242710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6"/>
            <p:cNvSpPr/>
            <p:nvPr/>
          </p:nvSpPr>
          <p:spPr>
            <a:xfrm rot="-5400000">
              <a:off x="796581" y="21210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6"/>
            <p:cNvSpPr/>
            <p:nvPr/>
          </p:nvSpPr>
          <p:spPr>
            <a:xfrm rot="-5400000">
              <a:off x="796994" y="1815413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6"/>
            <p:cNvSpPr/>
            <p:nvPr/>
          </p:nvSpPr>
          <p:spPr>
            <a:xfrm rot="-5400000">
              <a:off x="796581" y="15097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6"/>
            <p:cNvSpPr/>
            <p:nvPr/>
          </p:nvSpPr>
          <p:spPr>
            <a:xfrm rot="-5400000">
              <a:off x="796581" y="12037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6"/>
            <p:cNvSpPr/>
            <p:nvPr/>
          </p:nvSpPr>
          <p:spPr>
            <a:xfrm rot="-5400000">
              <a:off x="796581" y="8976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6"/>
            <p:cNvSpPr/>
            <p:nvPr/>
          </p:nvSpPr>
          <p:spPr>
            <a:xfrm rot="-5400000">
              <a:off x="796994" y="592038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0"/>
          <p:cNvSpPr txBox="1">
            <a:spLocks noGrp="1"/>
          </p:cNvSpPr>
          <p:nvPr>
            <p:ph type="title"/>
          </p:nvPr>
        </p:nvSpPr>
        <p:spPr>
          <a:xfrm>
            <a:off x="2459550" y="1916704"/>
            <a:ext cx="4224900" cy="131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>
                <a:solidFill>
                  <a:schemeClr val="dk2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3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3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3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3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3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3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3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3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20"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p26"/>
          <p:cNvSpPr/>
          <p:nvPr/>
        </p:nvSpPr>
        <p:spPr>
          <a:xfrm>
            <a:off x="810225" y="455150"/>
            <a:ext cx="7660200" cy="4233300"/>
          </a:xfrm>
          <a:prstGeom prst="roundRect">
            <a:avLst>
              <a:gd name="adj" fmla="val 5073"/>
            </a:avLst>
          </a:prstGeom>
          <a:solidFill>
            <a:schemeClr val="dk2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58" name="Google Shape;858;p26"/>
          <p:cNvPicPr preferRelativeResize="0"/>
          <p:nvPr/>
        </p:nvPicPr>
        <p:blipFill rotWithShape="1">
          <a:blip r:embed="rId2">
            <a:alphaModFix amt="52999"/>
          </a:blip>
          <a:srcRect l="1244" t="8847" b="8855"/>
          <a:stretch/>
        </p:blipFill>
        <p:spPr>
          <a:xfrm>
            <a:off x="820000" y="465250"/>
            <a:ext cx="7640700" cy="42141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grpSp>
        <p:nvGrpSpPr>
          <p:cNvPr id="859" name="Google Shape;859;p26"/>
          <p:cNvGrpSpPr/>
          <p:nvPr/>
        </p:nvGrpSpPr>
        <p:grpSpPr>
          <a:xfrm>
            <a:off x="673581" y="696275"/>
            <a:ext cx="324325" cy="3751050"/>
            <a:chOff x="673581" y="696275"/>
            <a:chExt cx="324325" cy="3751050"/>
          </a:xfrm>
        </p:grpSpPr>
        <p:grpSp>
          <p:nvGrpSpPr>
            <p:cNvPr id="860" name="Google Shape;860;p26"/>
            <p:cNvGrpSpPr/>
            <p:nvPr/>
          </p:nvGrpSpPr>
          <p:grpSpPr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861" name="Google Shape;861;p26"/>
              <p:cNvSpPr/>
              <p:nvPr/>
            </p:nvSpPr>
            <p:spPr>
              <a:xfrm>
                <a:off x="18715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26"/>
              <p:cNvSpPr/>
              <p:nvPr/>
            </p:nvSpPr>
            <p:spPr>
              <a:xfrm>
                <a:off x="21767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26"/>
              <p:cNvSpPr/>
              <p:nvPr/>
            </p:nvSpPr>
            <p:spPr>
              <a:xfrm>
                <a:off x="24827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26"/>
              <p:cNvSpPr/>
              <p:nvPr/>
            </p:nvSpPr>
            <p:spPr>
              <a:xfrm>
                <a:off x="27888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26"/>
              <p:cNvSpPr/>
              <p:nvPr/>
            </p:nvSpPr>
            <p:spPr>
              <a:xfrm>
                <a:off x="30948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26"/>
              <p:cNvSpPr/>
              <p:nvPr/>
            </p:nvSpPr>
            <p:spPr>
              <a:xfrm>
                <a:off x="340010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26"/>
              <p:cNvSpPr/>
              <p:nvPr/>
            </p:nvSpPr>
            <p:spPr>
              <a:xfrm>
                <a:off x="370615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26"/>
              <p:cNvSpPr/>
              <p:nvPr/>
            </p:nvSpPr>
            <p:spPr>
              <a:xfrm>
                <a:off x="40122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26"/>
              <p:cNvSpPr/>
              <p:nvPr/>
            </p:nvSpPr>
            <p:spPr>
              <a:xfrm>
                <a:off x="431825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26"/>
              <p:cNvSpPr/>
              <p:nvPr/>
            </p:nvSpPr>
            <p:spPr>
              <a:xfrm>
                <a:off x="46234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26"/>
              <p:cNvSpPr/>
              <p:nvPr/>
            </p:nvSpPr>
            <p:spPr>
              <a:xfrm>
                <a:off x="49295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26"/>
              <p:cNvSpPr/>
              <p:nvPr/>
            </p:nvSpPr>
            <p:spPr>
              <a:xfrm>
                <a:off x="52355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26"/>
              <p:cNvSpPr/>
              <p:nvPr/>
            </p:nvSpPr>
            <p:spPr>
              <a:xfrm>
                <a:off x="55416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74" name="Google Shape;874;p26"/>
            <p:cNvSpPr/>
            <p:nvPr/>
          </p:nvSpPr>
          <p:spPr>
            <a:xfrm rot="-5400000">
              <a:off x="797006" y="4262150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6"/>
            <p:cNvSpPr/>
            <p:nvPr/>
          </p:nvSpPr>
          <p:spPr>
            <a:xfrm rot="-5400000">
              <a:off x="796581" y="39565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6"/>
            <p:cNvSpPr/>
            <p:nvPr/>
          </p:nvSpPr>
          <p:spPr>
            <a:xfrm rot="-5400000">
              <a:off x="796581" y="36504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6"/>
            <p:cNvSpPr/>
            <p:nvPr/>
          </p:nvSpPr>
          <p:spPr>
            <a:xfrm rot="-5400000">
              <a:off x="796581" y="33444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6"/>
            <p:cNvSpPr/>
            <p:nvPr/>
          </p:nvSpPr>
          <p:spPr>
            <a:xfrm rot="-5400000">
              <a:off x="797006" y="3038775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6"/>
            <p:cNvSpPr/>
            <p:nvPr/>
          </p:nvSpPr>
          <p:spPr>
            <a:xfrm rot="-5400000">
              <a:off x="796581" y="27331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6"/>
            <p:cNvSpPr/>
            <p:nvPr/>
          </p:nvSpPr>
          <p:spPr>
            <a:xfrm rot="-5400000">
              <a:off x="796581" y="242710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6"/>
            <p:cNvSpPr/>
            <p:nvPr/>
          </p:nvSpPr>
          <p:spPr>
            <a:xfrm rot="-5400000">
              <a:off x="796581" y="21210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6"/>
            <p:cNvSpPr/>
            <p:nvPr/>
          </p:nvSpPr>
          <p:spPr>
            <a:xfrm rot="-5400000">
              <a:off x="796994" y="1815413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6"/>
            <p:cNvSpPr/>
            <p:nvPr/>
          </p:nvSpPr>
          <p:spPr>
            <a:xfrm rot="-5400000">
              <a:off x="796581" y="15097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6"/>
            <p:cNvSpPr/>
            <p:nvPr/>
          </p:nvSpPr>
          <p:spPr>
            <a:xfrm rot="-5400000">
              <a:off x="796581" y="12037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6"/>
            <p:cNvSpPr/>
            <p:nvPr/>
          </p:nvSpPr>
          <p:spPr>
            <a:xfrm rot="-5400000">
              <a:off x="796581" y="8976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6"/>
            <p:cNvSpPr/>
            <p:nvPr/>
          </p:nvSpPr>
          <p:spPr>
            <a:xfrm rot="-5400000">
              <a:off x="796994" y="592038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87" name="Google Shape;88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159844">
            <a:off x="3982492" y="529839"/>
            <a:ext cx="1472216" cy="1374523"/>
          </a:xfrm>
          <a:prstGeom prst="rect">
            <a:avLst/>
          </a:prstGeom>
          <a:noFill/>
          <a:ln>
            <a:noFill/>
          </a:ln>
        </p:spPr>
      </p:pic>
      <p:sp>
        <p:nvSpPr>
          <p:cNvPr id="888" name="Google Shape;888;p26"/>
          <p:cNvSpPr txBox="1">
            <a:spLocks noGrp="1"/>
          </p:cNvSpPr>
          <p:nvPr>
            <p:ph type="title"/>
          </p:nvPr>
        </p:nvSpPr>
        <p:spPr>
          <a:xfrm>
            <a:off x="1006400" y="478125"/>
            <a:ext cx="7424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3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3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3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3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3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3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3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3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3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889" name="Google Shape;889;p26"/>
          <p:cNvSpPr txBox="1">
            <a:spLocks noGrp="1"/>
          </p:cNvSpPr>
          <p:nvPr>
            <p:ph type="subTitle" idx="1"/>
          </p:nvPr>
        </p:nvSpPr>
        <p:spPr>
          <a:xfrm>
            <a:off x="1006350" y="1577075"/>
            <a:ext cx="3712200" cy="302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890" name="Google Shape;890;p26"/>
          <p:cNvSpPr txBox="1">
            <a:spLocks noGrp="1"/>
          </p:cNvSpPr>
          <p:nvPr>
            <p:ph type="subTitle" idx="2"/>
          </p:nvPr>
        </p:nvSpPr>
        <p:spPr>
          <a:xfrm>
            <a:off x="4718644" y="1577075"/>
            <a:ext cx="3712200" cy="302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9"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32"/>
          <p:cNvSpPr/>
          <p:nvPr/>
        </p:nvSpPr>
        <p:spPr>
          <a:xfrm>
            <a:off x="810225" y="455150"/>
            <a:ext cx="7660200" cy="4233300"/>
          </a:xfrm>
          <a:prstGeom prst="roundRect">
            <a:avLst>
              <a:gd name="adj" fmla="val 5073"/>
            </a:avLst>
          </a:prstGeom>
          <a:solidFill>
            <a:schemeClr val="dk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66" name="Google Shape;1066;p32"/>
          <p:cNvPicPr preferRelativeResize="0"/>
          <p:nvPr/>
        </p:nvPicPr>
        <p:blipFill rotWithShape="1">
          <a:blip r:embed="rId2">
            <a:alphaModFix amt="58000"/>
          </a:blip>
          <a:srcRect l="1244" t="8847" b="8855"/>
          <a:stretch/>
        </p:blipFill>
        <p:spPr>
          <a:xfrm>
            <a:off x="820000" y="465250"/>
            <a:ext cx="7640700" cy="4214100"/>
          </a:xfrm>
          <a:prstGeom prst="roundRect">
            <a:avLst>
              <a:gd name="adj" fmla="val 4826"/>
            </a:avLst>
          </a:prstGeom>
          <a:noFill/>
          <a:ln>
            <a:noFill/>
          </a:ln>
        </p:spPr>
      </p:pic>
      <p:grpSp>
        <p:nvGrpSpPr>
          <p:cNvPr id="1067" name="Google Shape;1067;p32"/>
          <p:cNvGrpSpPr/>
          <p:nvPr/>
        </p:nvGrpSpPr>
        <p:grpSpPr>
          <a:xfrm>
            <a:off x="673581" y="696275"/>
            <a:ext cx="324325" cy="3751050"/>
            <a:chOff x="673581" y="696275"/>
            <a:chExt cx="324325" cy="3751050"/>
          </a:xfrm>
        </p:grpSpPr>
        <p:grpSp>
          <p:nvGrpSpPr>
            <p:cNvPr id="1068" name="Google Shape;1068;p32"/>
            <p:cNvGrpSpPr/>
            <p:nvPr/>
          </p:nvGrpSpPr>
          <p:grpSpPr>
            <a:xfrm rot="-5400000">
              <a:off x="-918069" y="2531350"/>
              <a:ext cx="3751050" cy="80900"/>
              <a:chOff x="1871500" y="2227875"/>
              <a:chExt cx="3751050" cy="80900"/>
            </a:xfrm>
          </p:grpSpPr>
          <p:sp>
            <p:nvSpPr>
              <p:cNvPr id="1069" name="Google Shape;1069;p32"/>
              <p:cNvSpPr/>
              <p:nvPr/>
            </p:nvSpPr>
            <p:spPr>
              <a:xfrm>
                <a:off x="18715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0" name="Google Shape;1070;p32"/>
              <p:cNvSpPr/>
              <p:nvPr/>
            </p:nvSpPr>
            <p:spPr>
              <a:xfrm>
                <a:off x="21767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1" name="Google Shape;1071;p32"/>
              <p:cNvSpPr/>
              <p:nvPr/>
            </p:nvSpPr>
            <p:spPr>
              <a:xfrm>
                <a:off x="24827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2" name="Google Shape;1072;p32"/>
              <p:cNvSpPr/>
              <p:nvPr/>
            </p:nvSpPr>
            <p:spPr>
              <a:xfrm>
                <a:off x="27888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5" y="0"/>
                      <a:pt x="1" y="734"/>
                      <a:pt x="1" y="1635"/>
                    </a:cubicBezTo>
                    <a:cubicBezTo>
                      <a:pt x="1" y="2535"/>
                      <a:pt x="735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3" name="Google Shape;1073;p32"/>
              <p:cNvSpPr/>
              <p:nvPr/>
            </p:nvSpPr>
            <p:spPr>
              <a:xfrm>
                <a:off x="30948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3" y="3236"/>
                      <a:pt x="3236" y="2535"/>
                      <a:pt x="3236" y="1635"/>
                    </a:cubicBezTo>
                    <a:cubicBezTo>
                      <a:pt x="3236" y="734"/>
                      <a:pt x="2503" y="0"/>
                      <a:pt x="16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4" name="Google Shape;1074;p32"/>
              <p:cNvSpPr/>
              <p:nvPr/>
            </p:nvSpPr>
            <p:spPr>
              <a:xfrm>
                <a:off x="340010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5" name="Google Shape;1075;p32"/>
              <p:cNvSpPr/>
              <p:nvPr/>
            </p:nvSpPr>
            <p:spPr>
              <a:xfrm>
                <a:off x="3706150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70" y="2535"/>
                      <a:pt x="3270" y="1635"/>
                    </a:cubicBezTo>
                    <a:cubicBezTo>
                      <a:pt x="3270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6" name="Google Shape;1076;p32"/>
              <p:cNvSpPr/>
              <p:nvPr/>
            </p:nvSpPr>
            <p:spPr>
              <a:xfrm>
                <a:off x="401220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7" name="Google Shape;1077;p32"/>
              <p:cNvSpPr/>
              <p:nvPr/>
            </p:nvSpPr>
            <p:spPr>
              <a:xfrm>
                <a:off x="4318250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8" name="Google Shape;1078;p32"/>
              <p:cNvSpPr/>
              <p:nvPr/>
            </p:nvSpPr>
            <p:spPr>
              <a:xfrm>
                <a:off x="462347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9" name="Google Shape;1079;p32"/>
              <p:cNvSpPr/>
              <p:nvPr/>
            </p:nvSpPr>
            <p:spPr>
              <a:xfrm>
                <a:off x="4929525" y="2227875"/>
                <a:ext cx="81750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70" h="3236" extrusionOk="0">
                    <a:moveTo>
                      <a:pt x="1635" y="0"/>
                    </a:moveTo>
                    <a:cubicBezTo>
                      <a:pt x="734" y="0"/>
                      <a:pt x="0" y="734"/>
                      <a:pt x="0" y="1635"/>
                    </a:cubicBezTo>
                    <a:cubicBezTo>
                      <a:pt x="0" y="2535"/>
                      <a:pt x="734" y="3236"/>
                      <a:pt x="1635" y="3236"/>
                    </a:cubicBezTo>
                    <a:cubicBezTo>
                      <a:pt x="2536" y="3236"/>
                      <a:pt x="3269" y="2535"/>
                      <a:pt x="3269" y="1635"/>
                    </a:cubicBezTo>
                    <a:cubicBezTo>
                      <a:pt x="3269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0" name="Google Shape;1080;p32"/>
              <p:cNvSpPr/>
              <p:nvPr/>
            </p:nvSpPr>
            <p:spPr>
              <a:xfrm>
                <a:off x="523557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35" y="0"/>
                    </a:moveTo>
                    <a:cubicBezTo>
                      <a:pt x="734" y="0"/>
                      <a:pt x="1" y="734"/>
                      <a:pt x="1" y="1635"/>
                    </a:cubicBezTo>
                    <a:cubicBezTo>
                      <a:pt x="1" y="2535"/>
                      <a:pt x="734" y="3236"/>
                      <a:pt x="1635" y="3236"/>
                    </a:cubicBezTo>
                    <a:cubicBezTo>
                      <a:pt x="2536" y="3236"/>
                      <a:pt x="3236" y="2535"/>
                      <a:pt x="3236" y="1635"/>
                    </a:cubicBezTo>
                    <a:cubicBezTo>
                      <a:pt x="3236" y="734"/>
                      <a:pt x="2536" y="0"/>
                      <a:pt x="163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" name="Google Shape;1081;p32"/>
              <p:cNvSpPr/>
              <p:nvPr/>
            </p:nvSpPr>
            <p:spPr>
              <a:xfrm>
                <a:off x="5541625" y="2227875"/>
                <a:ext cx="80925" cy="8090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236" extrusionOk="0">
                    <a:moveTo>
                      <a:pt x="1602" y="0"/>
                    </a:moveTo>
                    <a:cubicBezTo>
                      <a:pt x="701" y="0"/>
                      <a:pt x="1" y="734"/>
                      <a:pt x="1" y="1635"/>
                    </a:cubicBezTo>
                    <a:cubicBezTo>
                      <a:pt x="1" y="2535"/>
                      <a:pt x="701" y="3236"/>
                      <a:pt x="1602" y="3236"/>
                    </a:cubicBezTo>
                    <a:cubicBezTo>
                      <a:pt x="2502" y="3236"/>
                      <a:pt x="3236" y="2535"/>
                      <a:pt x="3236" y="1635"/>
                    </a:cubicBezTo>
                    <a:cubicBezTo>
                      <a:pt x="3236" y="734"/>
                      <a:pt x="2502" y="0"/>
                      <a:pt x="16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82" name="Google Shape;1082;p32"/>
            <p:cNvSpPr/>
            <p:nvPr/>
          </p:nvSpPr>
          <p:spPr>
            <a:xfrm rot="-5400000">
              <a:off x="797006" y="4262150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34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34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2"/>
            <p:cNvSpPr/>
            <p:nvPr/>
          </p:nvSpPr>
          <p:spPr>
            <a:xfrm rot="-5400000">
              <a:off x="796581" y="39565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2"/>
            <p:cNvSpPr/>
            <p:nvPr/>
          </p:nvSpPr>
          <p:spPr>
            <a:xfrm rot="-5400000">
              <a:off x="796581" y="36504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2"/>
            <p:cNvSpPr/>
            <p:nvPr/>
          </p:nvSpPr>
          <p:spPr>
            <a:xfrm rot="-5400000">
              <a:off x="796581" y="33444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6" y="11175"/>
                    <a:pt x="1736" y="10708"/>
                  </a:cubicBezTo>
                  <a:lnTo>
                    <a:pt x="1736" y="868"/>
                  </a:lnTo>
                  <a:cubicBezTo>
                    <a:pt x="1736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2"/>
            <p:cNvSpPr/>
            <p:nvPr/>
          </p:nvSpPr>
          <p:spPr>
            <a:xfrm rot="-5400000">
              <a:off x="797006" y="3038775"/>
              <a:ext cx="42550" cy="289400"/>
            </a:xfrm>
            <a:custGeom>
              <a:avLst/>
              <a:gdLst/>
              <a:ahLst/>
              <a:cxnLst/>
              <a:rect l="l" t="t" r="r" b="b"/>
              <a:pathLst>
                <a:path w="1702" h="11576" extrusionOk="0">
                  <a:moveTo>
                    <a:pt x="867" y="1"/>
                  </a:moveTo>
                  <a:cubicBezTo>
                    <a:pt x="367" y="1"/>
                    <a:pt x="0" y="368"/>
                    <a:pt x="0" y="868"/>
                  </a:cubicBezTo>
                  <a:lnTo>
                    <a:pt x="0" y="10708"/>
                  </a:lnTo>
                  <a:cubicBezTo>
                    <a:pt x="0" y="11175"/>
                    <a:pt x="367" y="11576"/>
                    <a:pt x="867" y="11576"/>
                  </a:cubicBezTo>
                  <a:cubicBezTo>
                    <a:pt x="1334" y="11576"/>
                    <a:pt x="1701" y="11175"/>
                    <a:pt x="1701" y="10708"/>
                  </a:cubicBezTo>
                  <a:lnTo>
                    <a:pt x="1701" y="868"/>
                  </a:lnTo>
                  <a:cubicBezTo>
                    <a:pt x="1701" y="368"/>
                    <a:pt x="1334" y="1"/>
                    <a:pt x="8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2"/>
            <p:cNvSpPr/>
            <p:nvPr/>
          </p:nvSpPr>
          <p:spPr>
            <a:xfrm rot="-5400000">
              <a:off x="796581" y="27331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2"/>
            <p:cNvSpPr/>
            <p:nvPr/>
          </p:nvSpPr>
          <p:spPr>
            <a:xfrm rot="-5400000">
              <a:off x="796581" y="242710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2"/>
            <p:cNvSpPr/>
            <p:nvPr/>
          </p:nvSpPr>
          <p:spPr>
            <a:xfrm rot="-5400000">
              <a:off x="796581" y="2121050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2"/>
            <p:cNvSpPr/>
            <p:nvPr/>
          </p:nvSpPr>
          <p:spPr>
            <a:xfrm rot="-5400000">
              <a:off x="796994" y="1815413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2"/>
            <p:cNvSpPr/>
            <p:nvPr/>
          </p:nvSpPr>
          <p:spPr>
            <a:xfrm rot="-5400000">
              <a:off x="796581" y="15097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2"/>
            <p:cNvSpPr/>
            <p:nvPr/>
          </p:nvSpPr>
          <p:spPr>
            <a:xfrm rot="-5400000">
              <a:off x="796581" y="120372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2"/>
            <p:cNvSpPr/>
            <p:nvPr/>
          </p:nvSpPr>
          <p:spPr>
            <a:xfrm rot="-5400000">
              <a:off x="796581" y="897675"/>
              <a:ext cx="43400" cy="289400"/>
            </a:xfrm>
            <a:custGeom>
              <a:avLst/>
              <a:gdLst/>
              <a:ahLst/>
              <a:cxnLst/>
              <a:rect l="l" t="t" r="r" b="b"/>
              <a:pathLst>
                <a:path w="1736" h="11576" extrusionOk="0">
                  <a:moveTo>
                    <a:pt x="868" y="1"/>
                  </a:moveTo>
                  <a:cubicBezTo>
                    <a:pt x="401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401" y="11576"/>
                    <a:pt x="868" y="11576"/>
                  </a:cubicBezTo>
                  <a:cubicBezTo>
                    <a:pt x="1335" y="11576"/>
                    <a:pt x="1735" y="11175"/>
                    <a:pt x="1735" y="10708"/>
                  </a:cubicBezTo>
                  <a:lnTo>
                    <a:pt x="1735" y="868"/>
                  </a:lnTo>
                  <a:cubicBezTo>
                    <a:pt x="1735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2"/>
            <p:cNvSpPr/>
            <p:nvPr/>
          </p:nvSpPr>
          <p:spPr>
            <a:xfrm rot="-5400000">
              <a:off x="796994" y="592038"/>
              <a:ext cx="42575" cy="289400"/>
            </a:xfrm>
            <a:custGeom>
              <a:avLst/>
              <a:gdLst/>
              <a:ahLst/>
              <a:cxnLst/>
              <a:rect l="l" t="t" r="r" b="b"/>
              <a:pathLst>
                <a:path w="1703" h="11576" extrusionOk="0">
                  <a:moveTo>
                    <a:pt x="868" y="1"/>
                  </a:moveTo>
                  <a:cubicBezTo>
                    <a:pt x="368" y="1"/>
                    <a:pt x="1" y="368"/>
                    <a:pt x="1" y="868"/>
                  </a:cubicBezTo>
                  <a:lnTo>
                    <a:pt x="1" y="10708"/>
                  </a:lnTo>
                  <a:cubicBezTo>
                    <a:pt x="1" y="11175"/>
                    <a:pt x="368" y="11576"/>
                    <a:pt x="868" y="11576"/>
                  </a:cubicBezTo>
                  <a:cubicBezTo>
                    <a:pt x="1335" y="11576"/>
                    <a:pt x="1702" y="11175"/>
                    <a:pt x="1702" y="10708"/>
                  </a:cubicBezTo>
                  <a:lnTo>
                    <a:pt x="1702" y="868"/>
                  </a:lnTo>
                  <a:cubicBezTo>
                    <a:pt x="1702" y="368"/>
                    <a:pt x="1335" y="1"/>
                    <a:pt x="8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9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06400" y="478125"/>
            <a:ext cx="742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3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3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3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3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3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3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3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3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3600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Lato"/>
              <a:buChar char="●"/>
              <a:defRPr sz="18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ato"/>
              <a:buChar char="○"/>
              <a:defRPr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ato"/>
              <a:buChar char="■"/>
              <a:defRPr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ato"/>
              <a:buChar char="●"/>
              <a:defRPr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ato"/>
              <a:buChar char="○"/>
              <a:defRPr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ato"/>
              <a:buChar char="■"/>
              <a:defRPr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ato"/>
              <a:buChar char="●"/>
              <a:defRPr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ato"/>
              <a:buChar char="○"/>
              <a:defRPr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Lato"/>
              <a:buChar char="■"/>
              <a:defRPr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6" r:id="rId4"/>
    <p:sldLayoutId id="2147483658" r:id="rId5"/>
    <p:sldLayoutId id="2147483672" r:id="rId6"/>
    <p:sldLayoutId id="2147483678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tmp"/><Relationship Id="rId3" Type="http://schemas.openxmlformats.org/officeDocument/2006/relationships/image" Target="../media/image30.tmp"/><Relationship Id="rId7" Type="http://schemas.openxmlformats.org/officeDocument/2006/relationships/image" Target="../media/image3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tmp"/><Relationship Id="rId5" Type="http://schemas.openxmlformats.org/officeDocument/2006/relationships/image" Target="../media/image32.tmp"/><Relationship Id="rId10" Type="http://schemas.openxmlformats.org/officeDocument/2006/relationships/image" Target="../media/image47.png"/><Relationship Id="rId4" Type="http://schemas.openxmlformats.org/officeDocument/2006/relationships/image" Target="../media/image31.tmp"/><Relationship Id="rId9" Type="http://schemas.openxmlformats.org/officeDocument/2006/relationships/image" Target="../media/image36.tm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7.tmp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tmp"/><Relationship Id="rId5" Type="http://schemas.openxmlformats.org/officeDocument/2006/relationships/image" Target="../media/image39.tmp"/><Relationship Id="rId4" Type="http://schemas.openxmlformats.org/officeDocument/2006/relationships/image" Target="../media/image38.tmp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tmp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44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1.png"/><Relationship Id="rId4" Type="http://schemas.openxmlformats.org/officeDocument/2006/relationships/image" Target="../media/image46.tm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4.jpg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8.png"/><Relationship Id="rId4" Type="http://schemas.openxmlformats.org/officeDocument/2006/relationships/image" Target="../media/image6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g"/><Relationship Id="rId3" Type="http://schemas.openxmlformats.org/officeDocument/2006/relationships/image" Target="../media/image93.jpeg"/><Relationship Id="rId7" Type="http://schemas.openxmlformats.org/officeDocument/2006/relationships/image" Target="../media/image64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6.jpg"/><Relationship Id="rId5" Type="http://schemas.openxmlformats.org/officeDocument/2006/relationships/image" Target="../media/image95.jpg"/><Relationship Id="rId4" Type="http://schemas.openxmlformats.org/officeDocument/2006/relationships/image" Target="../media/image94.jpg"/><Relationship Id="rId9" Type="http://schemas.openxmlformats.org/officeDocument/2006/relationships/image" Target="../media/image9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7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tmp"/><Relationship Id="rId5" Type="http://schemas.openxmlformats.org/officeDocument/2006/relationships/image" Target="../media/image18.tmp"/><Relationship Id="rId4" Type="http://schemas.openxmlformats.org/officeDocument/2006/relationships/image" Target="../media/image17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mp"/><Relationship Id="rId7" Type="http://schemas.openxmlformats.org/officeDocument/2006/relationships/image" Target="../media/image25.tm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tmp"/><Relationship Id="rId4" Type="http://schemas.openxmlformats.org/officeDocument/2006/relationships/image" Target="../media/image22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tmp"/><Relationship Id="rId5" Type="http://schemas.openxmlformats.org/officeDocument/2006/relationships/image" Target="../media/image28.tmp"/><Relationship Id="rId4" Type="http://schemas.openxmlformats.org/officeDocument/2006/relationships/image" Target="../media/image27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B513E947-F258-4F66-B153-DF8E88709CD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793" y="586259"/>
            <a:ext cx="1328547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E83621E-85DC-4CBD-9526-A201C8E963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2443" y="586259"/>
            <a:ext cx="3943350" cy="1162050"/>
          </a:xfrm>
          <a:prstGeom prst="rect">
            <a:avLst/>
          </a:prstGeom>
        </p:spPr>
      </p:pic>
      <p:sp>
        <p:nvSpPr>
          <p:cNvPr id="16" name="Título 6">
            <a:extLst>
              <a:ext uri="{FF2B5EF4-FFF2-40B4-BE49-F238E27FC236}">
                <a16:creationId xmlns:a16="http://schemas.microsoft.com/office/drawing/2014/main" id="{7B1C5CBD-D973-4128-8B44-9034997A22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6532" y="1433913"/>
            <a:ext cx="7175190" cy="2021600"/>
          </a:xfrm>
        </p:spPr>
        <p:txBody>
          <a:bodyPr>
            <a:noAutofit/>
          </a:bodyPr>
          <a:lstStyle/>
          <a:p>
            <a:r>
              <a:rPr lang="es-ES" sz="1800" b="1" dirty="0">
                <a:solidFill>
                  <a:schemeClr val="tx2"/>
                </a:solidFill>
                <a:latin typeface="Playfair Display" panose="020B0604020202020204" charset="0"/>
              </a:rPr>
              <a:t>“</a:t>
            </a:r>
            <a:r>
              <a:rPr lang="es-EC" sz="1800" b="1" dirty="0">
                <a:solidFill>
                  <a:schemeClr val="tx2"/>
                </a:solidFill>
                <a:effectLst/>
                <a:latin typeface="Playfair Display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Estudio del proceso de obtención de chocolate a partir del licor de caco ecuatoriano </a:t>
            </a:r>
            <a:r>
              <a:rPr lang="es-EC" sz="1800" i="1" dirty="0">
                <a:solidFill>
                  <a:schemeClr val="tx2"/>
                </a:solidFill>
                <a:effectLst/>
                <a:latin typeface="Playfair Display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C" sz="1800" i="1" dirty="0" err="1">
                <a:solidFill>
                  <a:schemeClr val="tx2"/>
                </a:solidFill>
                <a:effectLst/>
                <a:latin typeface="Playfair Display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Theobroma</a:t>
            </a:r>
            <a:r>
              <a:rPr lang="es-EC" sz="1800" i="1" dirty="0">
                <a:solidFill>
                  <a:schemeClr val="tx2"/>
                </a:solidFill>
                <a:effectLst/>
                <a:latin typeface="Playfair Display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 cacao </a:t>
            </a:r>
            <a:r>
              <a:rPr lang="es-EC" sz="1800" dirty="0">
                <a:solidFill>
                  <a:schemeClr val="tx2"/>
                </a:solidFill>
                <a:effectLst/>
                <a:latin typeface="Playfair Display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L.</a:t>
            </a:r>
            <a:r>
              <a:rPr lang="es-EC" sz="1800" i="1" dirty="0">
                <a:solidFill>
                  <a:schemeClr val="tx2"/>
                </a:solidFill>
                <a:effectLst/>
                <a:latin typeface="Playfair Display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s-EC" sz="1800" b="1" dirty="0">
                <a:solidFill>
                  <a:schemeClr val="tx2"/>
                </a:solidFill>
                <a:effectLst/>
                <a:latin typeface="Playfair Display" panose="020B0604020202020204" charset="0"/>
                <a:ea typeface="Calibri" panose="020F0502020204030204" pitchFamily="34" charset="0"/>
                <a:cs typeface="Times New Roman" panose="02020603050405020304" pitchFamily="18" charset="0"/>
              </a:rPr>
              <a:t>, considerando dos variedades (CCN – 51 y Nacional) y distintos métodos de fermentación</a:t>
            </a:r>
            <a:r>
              <a:rPr lang="es-ES" sz="1800" b="1" dirty="0">
                <a:solidFill>
                  <a:schemeClr val="tx2"/>
                </a:solidFill>
                <a:latin typeface="Playfair Display" panose="020B0604020202020204" charset="0"/>
              </a:rPr>
              <a:t>”</a:t>
            </a:r>
            <a:endParaRPr lang="en-US" sz="1800" dirty="0">
              <a:solidFill>
                <a:schemeClr val="tx2"/>
              </a:solidFill>
              <a:latin typeface="Playfair Display" panose="020B0604020202020204" charset="0"/>
            </a:endParaRPr>
          </a:p>
        </p:txBody>
      </p:sp>
      <p:sp>
        <p:nvSpPr>
          <p:cNvPr id="19" name="Subtítulo 2">
            <a:extLst>
              <a:ext uri="{FF2B5EF4-FFF2-40B4-BE49-F238E27FC236}">
                <a16:creationId xmlns:a16="http://schemas.microsoft.com/office/drawing/2014/main" id="{20F4D1B2-B0B1-4653-91DB-212A1D35BC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2278" y="3141116"/>
            <a:ext cx="6161187" cy="116205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s-ES" b="1" dirty="0">
                <a:solidFill>
                  <a:schemeClr val="tx2"/>
                </a:solidFill>
                <a:latin typeface="Playfair Display" panose="020B0604020202020204" charset="0"/>
                <a:ea typeface="+mj-ea"/>
                <a:cs typeface="Arial" panose="020B0604020202020204" pitchFamily="34" charset="0"/>
              </a:rPr>
              <a:t>Autoras: </a:t>
            </a:r>
            <a:r>
              <a:rPr lang="es-EC" dirty="0">
                <a:solidFill>
                  <a:schemeClr val="tx2"/>
                </a:solidFill>
                <a:latin typeface="Playfair Display" panose="020B0604020202020204" charset="0"/>
                <a:ea typeface="+mj-ea"/>
                <a:cs typeface="Arial" panose="020B0604020202020204" pitchFamily="34" charset="0"/>
              </a:rPr>
              <a:t>Chica Guerrero, Gema María y Sánchez Sánchez Ana Karen</a:t>
            </a:r>
          </a:p>
          <a:p>
            <a:pPr>
              <a:lnSpc>
                <a:spcPct val="100000"/>
              </a:lnSpc>
            </a:pPr>
            <a:r>
              <a:rPr lang="es-EC" b="1" dirty="0">
                <a:solidFill>
                  <a:schemeClr val="tx2"/>
                </a:solidFill>
                <a:latin typeface="Playfair Display" panose="020B0604020202020204" charset="0"/>
                <a:ea typeface="+mj-ea"/>
                <a:cs typeface="Arial" panose="020B0604020202020204" pitchFamily="34" charset="0"/>
              </a:rPr>
              <a:t>Directora: </a:t>
            </a:r>
            <a:r>
              <a:rPr lang="es-ES" dirty="0" err="1">
                <a:solidFill>
                  <a:schemeClr val="tx2"/>
                </a:solidFill>
                <a:latin typeface="Playfair Display" panose="020B0604020202020204" charset="0"/>
                <a:ea typeface="+mj-ea"/>
                <a:cs typeface="Arial" panose="020B0604020202020204" pitchFamily="34" charset="0"/>
              </a:rPr>
              <a:t>Ph.D</a:t>
            </a:r>
            <a:r>
              <a:rPr lang="es-ES" dirty="0">
                <a:solidFill>
                  <a:schemeClr val="tx2"/>
                </a:solidFill>
                <a:latin typeface="Playfair Display" panose="020B0604020202020204" charset="0"/>
                <a:ea typeface="+mj-ea"/>
                <a:cs typeface="Arial" panose="020B0604020202020204" pitchFamily="34" charset="0"/>
              </a:rPr>
              <a:t> Sánchez Llaguno, </a:t>
            </a:r>
            <a:r>
              <a:rPr lang="es-ES" dirty="0" err="1">
                <a:solidFill>
                  <a:schemeClr val="tx2"/>
                </a:solidFill>
                <a:latin typeface="Playfair Display" panose="020B0604020202020204" charset="0"/>
                <a:ea typeface="+mj-ea"/>
                <a:cs typeface="Arial" panose="020B0604020202020204" pitchFamily="34" charset="0"/>
              </a:rPr>
              <a:t>Sungey</a:t>
            </a:r>
            <a:r>
              <a:rPr lang="es-ES" dirty="0">
                <a:solidFill>
                  <a:schemeClr val="tx2"/>
                </a:solidFill>
                <a:latin typeface="Playfair Display" panose="020B0604020202020204" charset="0"/>
                <a:ea typeface="+mj-ea"/>
                <a:cs typeface="Arial" panose="020B0604020202020204" pitchFamily="34" charset="0"/>
              </a:rPr>
              <a:t> </a:t>
            </a:r>
            <a:r>
              <a:rPr lang="es-ES" dirty="0" err="1">
                <a:solidFill>
                  <a:schemeClr val="tx2"/>
                </a:solidFill>
                <a:latin typeface="Playfair Display" panose="020B0604020202020204" charset="0"/>
                <a:ea typeface="+mj-ea"/>
                <a:cs typeface="Arial" panose="020B0604020202020204" pitchFamily="34" charset="0"/>
              </a:rPr>
              <a:t>Naynee</a:t>
            </a:r>
            <a:endParaRPr lang="es-EC" dirty="0">
              <a:solidFill>
                <a:schemeClr val="tx2"/>
              </a:solidFill>
              <a:latin typeface="Playfair Display" panose="020B0604020202020204" charset="0"/>
              <a:ea typeface="+mj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1103;p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755761">
            <a:off x="1206926" y="-464388"/>
            <a:ext cx="1280501" cy="119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103;p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6184002">
            <a:off x="4261136" y="1674833"/>
            <a:ext cx="1280501" cy="119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103;p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3912796">
            <a:off x="-164676" y="3866312"/>
            <a:ext cx="1280501" cy="119552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ángulo 17"/>
          <p:cNvSpPr/>
          <p:nvPr/>
        </p:nvSpPr>
        <p:spPr>
          <a:xfrm>
            <a:off x="1980813" y="69874"/>
            <a:ext cx="5651803" cy="381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200" b="1" dirty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Incubación de microorganismos </a:t>
            </a:r>
          </a:p>
        </p:txBody>
      </p:sp>
      <p:pic>
        <p:nvPicPr>
          <p:cNvPr id="14" name="Google Shape;1103;p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1968895">
            <a:off x="869055" y="1401121"/>
            <a:ext cx="1280501" cy="119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103;p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21127785">
            <a:off x="7367535" y="2354635"/>
            <a:ext cx="1280501" cy="119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103;p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21127785">
            <a:off x="7941991" y="-337388"/>
            <a:ext cx="1280501" cy="119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 descr="ANEXOS - Google Drive - Google Chrome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34" t="19506" r="38332" b="22963"/>
          <a:stretch/>
        </p:blipFill>
        <p:spPr>
          <a:xfrm>
            <a:off x="303732" y="770468"/>
            <a:ext cx="1305100" cy="17882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/>
        </p:spPr>
      </p:pic>
      <p:pic>
        <p:nvPicPr>
          <p:cNvPr id="11" name="Imagen 10" descr="Recorte de pantal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346" y="763952"/>
            <a:ext cx="1415546" cy="17977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/>
        </p:spPr>
      </p:pic>
      <p:pic>
        <p:nvPicPr>
          <p:cNvPr id="12" name="Imagen 11" descr="Recorte de pantall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581" y="773434"/>
            <a:ext cx="1343867" cy="17882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/>
        </p:spPr>
      </p:pic>
      <p:pic>
        <p:nvPicPr>
          <p:cNvPr id="13" name="Imagen 12" descr="Recorte de pantalla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853" y="772885"/>
            <a:ext cx="1285219" cy="17844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/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7033887" y="1017005"/>
            <a:ext cx="1787937" cy="12948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/>
        </p:spPr>
      </p:pic>
      <p:pic>
        <p:nvPicPr>
          <p:cNvPr id="29" name="Imagen 28" descr="Recorte de pantalla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76" y="2893130"/>
            <a:ext cx="1421000" cy="20014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/>
        </p:spPr>
      </p:pic>
      <p:pic>
        <p:nvPicPr>
          <p:cNvPr id="30" name="Imagen 29" descr="Recorte de pantalla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977" y="2856090"/>
            <a:ext cx="1409883" cy="20400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1D72E659-40D8-4331-BE6F-7C2B54874228}"/>
                  </a:ext>
                </a:extLst>
              </p:cNvPr>
              <p:cNvSpPr txBox="1"/>
              <p:nvPr/>
            </p:nvSpPr>
            <p:spPr>
              <a:xfrm>
                <a:off x="3724113" y="3511955"/>
                <a:ext cx="4946697" cy="472694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38100"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VE" sz="11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𝑹𝒆𝒄𝒖𝒆𝒏𝒕𝒐</m:t>
                      </m:r>
                      <m:r>
                        <a:rPr lang="es-VE" sz="1100" b="0" i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s-VE" sz="1100" b="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s-VE" sz="1100" b="0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VE" sz="1100" b="1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𝑼𝑭𝑪</m:t>
                              </m:r>
                            </m:num>
                            <m:den>
                              <m:r>
                                <a:rPr lang="es-VE" sz="1100" b="1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𝒎𝒍</m:t>
                              </m:r>
                            </m:den>
                          </m:f>
                        </m:e>
                      </m:d>
                      <m:r>
                        <a:rPr lang="es-VE" sz="1100" b="0" i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VE" sz="1100" b="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VE" sz="1100" b="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𝑛𝑢𝑚𝑒𝑟𝑜</m:t>
                          </m:r>
                          <m:r>
                            <a:rPr lang="es-VE" sz="1100" b="0" i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VE" sz="1100" b="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𝑑𝑒</m:t>
                          </m:r>
                          <m:r>
                            <a:rPr lang="es-VE" sz="1100" b="0" i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VE" sz="1100" b="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𝑐𝑜𝑙𝑜𝑛𝑖𝑎𝑠</m:t>
                          </m:r>
                          <m:r>
                            <a:rPr lang="es-VE" sz="1100" b="0" i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VE" sz="1100" b="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𝑝𝑜𝑟</m:t>
                          </m:r>
                          <m:r>
                            <a:rPr lang="es-VE" sz="1100" b="0" i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VE" sz="1100" b="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𝑝𝑙𝑎𝑐𝑎</m:t>
                          </m:r>
                          <m:r>
                            <a:rPr lang="es-VE" sz="1100" b="0" i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s-VE" sz="1100" b="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𝑓𝑎𝑐𝑡𝑜𝑟</m:t>
                          </m:r>
                          <m:r>
                            <a:rPr lang="es-VE" sz="1100" b="0" i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VE" sz="1100" b="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𝑑𝑒</m:t>
                          </m:r>
                          <m:r>
                            <a:rPr lang="es-VE" sz="1100" b="0" i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VE" sz="1100" b="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𝑑𝑖𝑙𝑢𝑐𝑖𝑜𝑛</m:t>
                          </m:r>
                          <m:r>
                            <a:rPr lang="es-VE" sz="1100" b="0" i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s-VE" sz="1100" b="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𝑣𝑜𝑙𝑢𝑚𝑒𝑛</m:t>
                          </m:r>
                          <m:r>
                            <a:rPr lang="es-VE" sz="1100" b="0" i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VE" sz="1100" b="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𝑖𝑛𝑜𝑐𝑢𝑙𝑎𝑑𝑜</m:t>
                          </m:r>
                          <m:r>
                            <a:rPr lang="es-VE" sz="1100" b="0" i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VE" sz="1100" b="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𝑒𝑛</m:t>
                          </m:r>
                          <m:r>
                            <a:rPr lang="es-VE" sz="1100" b="0" i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VE" sz="1100" b="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𝑙𝑎</m:t>
                          </m:r>
                          <m:r>
                            <a:rPr lang="es-VE" sz="1100" b="0" i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VE" sz="1100" b="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𝑝𝑙𝑎𝑐𝑎</m:t>
                          </m:r>
                        </m:den>
                      </m:f>
                    </m:oMath>
                  </m:oMathPara>
                </a14:m>
                <a:endParaRPr lang="es-VE" sz="1100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9" name="CuadroTexto 18">
                <a:extLst>
                  <a:ext uri="{FF2B5EF4-FFF2-40B4-BE49-F238E27FC236}">
                    <a16:creationId xmlns:a16="http://schemas.microsoft.com/office/drawing/2014/main" id="{1D72E659-40D8-4331-BE6F-7C2B548742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4113" y="3511955"/>
                <a:ext cx="4946697" cy="47269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381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s-V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78209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Recorte de pantalla">
            <a:extLst>
              <a:ext uri="{FF2B5EF4-FFF2-40B4-BE49-F238E27FC236}">
                <a16:creationId xmlns:a16="http://schemas.microsoft.com/office/drawing/2014/main" id="{69DBB63D-1F4B-4866-981B-8BE74CC6B9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23" y="1833703"/>
            <a:ext cx="1543217" cy="1725952"/>
          </a:xfrm>
          <a:prstGeom prst="roundRect">
            <a:avLst/>
          </a:prstGeom>
          <a:ln w="57150">
            <a:solidFill>
              <a:schemeClr val="accent2"/>
            </a:solidFill>
          </a:ln>
        </p:spPr>
      </p:pic>
      <p:pic>
        <p:nvPicPr>
          <p:cNvPr id="10" name="Imagen 9" descr="Recorte de pantalla">
            <a:extLst>
              <a:ext uri="{FF2B5EF4-FFF2-40B4-BE49-F238E27FC236}">
                <a16:creationId xmlns:a16="http://schemas.microsoft.com/office/drawing/2014/main" id="{A1C8E01D-617C-4383-8C9F-03119E214E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019" y="1825306"/>
            <a:ext cx="1543218" cy="1759269"/>
          </a:xfrm>
          <a:prstGeom prst="roundRect">
            <a:avLst/>
          </a:prstGeom>
          <a:ln w="57150">
            <a:solidFill>
              <a:schemeClr val="accent2"/>
            </a:solidFill>
          </a:ln>
        </p:spPr>
      </p:pic>
      <p:sp>
        <p:nvSpPr>
          <p:cNvPr id="11" name="Título 5">
            <a:extLst>
              <a:ext uri="{FF2B5EF4-FFF2-40B4-BE49-F238E27FC236}">
                <a16:creationId xmlns:a16="http://schemas.microsoft.com/office/drawing/2014/main" id="{26AED676-EF3E-4C27-A65E-295AC19C6564}"/>
              </a:ext>
            </a:extLst>
          </p:cNvPr>
          <p:cNvSpPr txBox="1">
            <a:spLocks/>
          </p:cNvSpPr>
          <p:nvPr/>
        </p:nvSpPr>
        <p:spPr>
          <a:xfrm>
            <a:off x="2009759" y="177312"/>
            <a:ext cx="6108954" cy="6390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4400" b="1" dirty="0">
                <a:solidFill>
                  <a:schemeClr val="tx1"/>
                </a:solidFill>
                <a:latin typeface="Playfair Display" panose="00000500000000000000" pitchFamily="2" charset="0"/>
              </a:rPr>
              <a:t>Variables de Estudio</a:t>
            </a:r>
            <a:endParaRPr lang="en-US" sz="4400" b="1" dirty="0">
              <a:solidFill>
                <a:schemeClr val="tx1"/>
              </a:solidFill>
              <a:latin typeface="Playfair Display" panose="00000500000000000000" pitchFamily="2" charset="0"/>
            </a:endParaRPr>
          </a:p>
        </p:txBody>
      </p:sp>
      <p:sp>
        <p:nvSpPr>
          <p:cNvPr id="12" name="Rectángulo redondeado 19">
            <a:extLst>
              <a:ext uri="{FF2B5EF4-FFF2-40B4-BE49-F238E27FC236}">
                <a16:creationId xmlns:a16="http://schemas.microsoft.com/office/drawing/2014/main" id="{D896956C-071F-4C15-94CF-C0D95C98BCCB}"/>
              </a:ext>
            </a:extLst>
          </p:cNvPr>
          <p:cNvSpPr/>
          <p:nvPr/>
        </p:nvSpPr>
        <p:spPr>
          <a:xfrm>
            <a:off x="683922" y="1066777"/>
            <a:ext cx="1543217" cy="5842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800" b="1" dirty="0">
                <a:solidFill>
                  <a:schemeClr val="bg2">
                    <a:lumMod val="10000"/>
                  </a:schemeClr>
                </a:solidFill>
                <a:latin typeface="+mj-lt"/>
                <a:cs typeface="Calibri" panose="020F0502020204030204" pitchFamily="34" charset="0"/>
              </a:rPr>
              <a:t>pH</a:t>
            </a:r>
            <a:endParaRPr lang="en-US" sz="1800" b="1" dirty="0">
              <a:solidFill>
                <a:schemeClr val="bg2">
                  <a:lumMod val="10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3" name="Rectángulo redondeado 19">
            <a:extLst>
              <a:ext uri="{FF2B5EF4-FFF2-40B4-BE49-F238E27FC236}">
                <a16:creationId xmlns:a16="http://schemas.microsoft.com/office/drawing/2014/main" id="{ABD5D569-7120-4A32-A9E6-DD39336F2636}"/>
              </a:ext>
            </a:extLst>
          </p:cNvPr>
          <p:cNvSpPr/>
          <p:nvPr/>
        </p:nvSpPr>
        <p:spPr>
          <a:xfrm>
            <a:off x="2489020" y="1066777"/>
            <a:ext cx="1543217" cy="5842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800" b="1" dirty="0">
                <a:solidFill>
                  <a:schemeClr val="bg2">
                    <a:lumMod val="10000"/>
                  </a:schemeClr>
                </a:solidFill>
                <a:latin typeface="+mj-lt"/>
                <a:cs typeface="Calibri" panose="020F0502020204030204" pitchFamily="34" charset="0"/>
              </a:rPr>
              <a:t>Acidez Titulable</a:t>
            </a:r>
            <a:endParaRPr lang="en-US" sz="1800" b="1" dirty="0">
              <a:solidFill>
                <a:schemeClr val="bg2">
                  <a:lumMod val="10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4" name="Rectángulo redondeado 19">
            <a:extLst>
              <a:ext uri="{FF2B5EF4-FFF2-40B4-BE49-F238E27FC236}">
                <a16:creationId xmlns:a16="http://schemas.microsoft.com/office/drawing/2014/main" id="{E16D5AEC-6B7D-4874-A397-1EF2F57DC056}"/>
              </a:ext>
            </a:extLst>
          </p:cNvPr>
          <p:cNvSpPr/>
          <p:nvPr/>
        </p:nvSpPr>
        <p:spPr>
          <a:xfrm>
            <a:off x="4427228" y="1066777"/>
            <a:ext cx="1543217" cy="5842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800" b="1" dirty="0">
                <a:solidFill>
                  <a:schemeClr val="bg2">
                    <a:lumMod val="10000"/>
                  </a:schemeClr>
                </a:solidFill>
                <a:latin typeface="+mj-lt"/>
                <a:cs typeface="Calibri" panose="020F0502020204030204" pitchFamily="34" charset="0"/>
              </a:rPr>
              <a:t>Humedad</a:t>
            </a:r>
            <a:endParaRPr lang="en-US" sz="1800" b="1" dirty="0">
              <a:solidFill>
                <a:schemeClr val="bg2">
                  <a:lumMod val="10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5" name="Rectángulo redondeado 19">
            <a:extLst>
              <a:ext uri="{FF2B5EF4-FFF2-40B4-BE49-F238E27FC236}">
                <a16:creationId xmlns:a16="http://schemas.microsoft.com/office/drawing/2014/main" id="{41121688-CDBD-44D3-8979-74177C614FB8}"/>
              </a:ext>
            </a:extLst>
          </p:cNvPr>
          <p:cNvSpPr/>
          <p:nvPr/>
        </p:nvSpPr>
        <p:spPr>
          <a:xfrm>
            <a:off x="6757826" y="1075028"/>
            <a:ext cx="1543217" cy="5842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800" b="1" dirty="0">
                <a:solidFill>
                  <a:schemeClr val="bg2">
                    <a:lumMod val="10000"/>
                  </a:schemeClr>
                </a:solidFill>
                <a:latin typeface="+mj-lt"/>
                <a:cs typeface="Calibri" panose="020F0502020204030204" pitchFamily="34" charset="0"/>
              </a:rPr>
              <a:t>Ceniza</a:t>
            </a:r>
            <a:endParaRPr lang="en-US" sz="1800" b="1" dirty="0">
              <a:solidFill>
                <a:schemeClr val="bg2">
                  <a:lumMod val="10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16" name="Imagen 15" descr="Recorte de pantalla">
            <a:extLst>
              <a:ext uri="{FF2B5EF4-FFF2-40B4-BE49-F238E27FC236}">
                <a16:creationId xmlns:a16="http://schemas.microsoft.com/office/drawing/2014/main" id="{B8F1503B-AE41-4FDF-8360-839230C267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972" y="1824804"/>
            <a:ext cx="1663730" cy="1743749"/>
          </a:xfrm>
          <a:prstGeom prst="roundRect">
            <a:avLst/>
          </a:prstGeom>
          <a:ln w="57150">
            <a:solidFill>
              <a:schemeClr val="accent2"/>
            </a:solidFill>
          </a:ln>
        </p:spPr>
      </p:pic>
      <p:pic>
        <p:nvPicPr>
          <p:cNvPr id="17" name="Imagen 16" descr="Recorte de pantalla">
            <a:extLst>
              <a:ext uri="{FF2B5EF4-FFF2-40B4-BE49-F238E27FC236}">
                <a16:creationId xmlns:a16="http://schemas.microsoft.com/office/drawing/2014/main" id="{159ED86F-88EE-4643-9D34-47A280D733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826" y="1824804"/>
            <a:ext cx="1663730" cy="1718829"/>
          </a:xfrm>
          <a:prstGeom prst="roundRect">
            <a:avLst/>
          </a:prstGeom>
          <a:ln w="57150">
            <a:solidFill>
              <a:schemeClr val="accent2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874EA658-F181-4B87-826E-0467AFB71A72}"/>
                  </a:ext>
                </a:extLst>
              </p:cNvPr>
              <p:cNvSpPr txBox="1"/>
              <p:nvPr/>
            </p:nvSpPr>
            <p:spPr>
              <a:xfrm>
                <a:off x="2428763" y="3758904"/>
                <a:ext cx="1663730" cy="49564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VE" b="1" i="1" smtClean="0">
                          <a:latin typeface="Cambria Math" panose="02040503050406030204" pitchFamily="18" charset="0"/>
                        </a:rPr>
                        <m:t>𝑨𝑻</m:t>
                      </m:r>
                      <m:r>
                        <a:rPr lang="es-VE" b="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VE" b="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VE" b="0" i="1">
                              <a:latin typeface="Cambria Math" panose="02040503050406030204" pitchFamily="18" charset="0"/>
                            </a:rPr>
                            <m:t>𝑉𝑔</m:t>
                          </m:r>
                          <m:r>
                            <a:rPr lang="es-VE" b="0" i="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s-VE" b="0" i="1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r>
                            <a:rPr lang="es-VE" b="0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es-VE" b="0" i="0">
                          <a:latin typeface="Cambria Math" panose="02040503050406030204" pitchFamily="18" charset="0"/>
                        </a:rPr>
                        <m:t>∗100</m:t>
                      </m:r>
                    </m:oMath>
                  </m:oMathPara>
                </a14:m>
                <a:endParaRPr lang="es-VE" dirty="0"/>
              </a:p>
            </p:txBody>
          </p:sp>
        </mc:Choice>
        <mc:Fallback xmlns=""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874EA658-F181-4B87-826E-0467AFB71A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8763" y="3758904"/>
                <a:ext cx="1663730" cy="49564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s-V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56A7E29D-4CC9-4F09-945D-DB0A30D5A700}"/>
                  </a:ext>
                </a:extLst>
              </p:cNvPr>
              <p:cNvSpPr txBox="1"/>
              <p:nvPr/>
            </p:nvSpPr>
            <p:spPr>
              <a:xfrm>
                <a:off x="4367643" y="3793273"/>
                <a:ext cx="1663730" cy="46128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VE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s-VE" i="0">
                          <a:latin typeface="Cambria Math" panose="02040503050406030204" pitchFamily="18" charset="0"/>
                        </a:rPr>
                        <m:t>=100∗</m:t>
                      </m:r>
                      <m:f>
                        <m:fPr>
                          <m:ctrlPr>
                            <a:rPr lang="es-VE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VE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s-VE" i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s-VE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VE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s-VE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r>
                            <a:rPr lang="es-VE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es-VE" dirty="0"/>
              </a:p>
            </p:txBody>
          </p:sp>
        </mc:Choice>
        <mc:Fallback xmlns="">
          <p:sp>
            <p:nvSpPr>
              <p:cNvPr id="21" name="CuadroTexto 20">
                <a:extLst>
                  <a:ext uri="{FF2B5EF4-FFF2-40B4-BE49-F238E27FC236}">
                    <a16:creationId xmlns:a16="http://schemas.microsoft.com/office/drawing/2014/main" id="{56A7E29D-4CC9-4F09-945D-DB0A30D5A7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7643" y="3793273"/>
                <a:ext cx="1663730" cy="46128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s-V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CuadroTexto 25">
                <a:extLst>
                  <a:ext uri="{FF2B5EF4-FFF2-40B4-BE49-F238E27FC236}">
                    <a16:creationId xmlns:a16="http://schemas.microsoft.com/office/drawing/2014/main" id="{08B009C7-C0D5-490D-A077-A06DD62679C1}"/>
                  </a:ext>
                </a:extLst>
              </p:cNvPr>
              <p:cNvSpPr txBox="1"/>
              <p:nvPr/>
            </p:nvSpPr>
            <p:spPr>
              <a:xfrm>
                <a:off x="6306523" y="3796839"/>
                <a:ext cx="2566336" cy="53963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VE" b="1" i="1" smtClean="0">
                          <a:latin typeface="Cambria Math" panose="02040503050406030204" pitchFamily="18" charset="0"/>
                        </a:rPr>
                        <m:t>𝑪𝑻</m:t>
                      </m:r>
                      <m:d>
                        <m:dPr>
                          <m:ctrlPr>
                            <a:rPr lang="es-VE" b="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s-VE" b="0" i="0">
                              <a:latin typeface="Cambria Math" panose="02040503050406030204" pitchFamily="18" charset="0"/>
                            </a:rPr>
                            <m:t>%</m:t>
                          </m:r>
                        </m:e>
                      </m:d>
                      <m:r>
                        <a:rPr lang="es-VE" b="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VE" b="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VE" b="0" i="1">
                              <a:latin typeface="Cambria Math" panose="02040503050406030204" pitchFamily="18" charset="0"/>
                            </a:rPr>
                            <m:t>𝑃𝑓</m:t>
                          </m:r>
                          <m:r>
                            <a:rPr lang="es-VE" b="0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s-VE" b="0" i="1">
                              <a:latin typeface="Cambria Math" panose="02040503050406030204" pitchFamily="18" charset="0"/>
                            </a:rPr>
                            <m:t>𝑃𝑖</m:t>
                          </m:r>
                        </m:num>
                        <m:den>
                          <m:r>
                            <a:rPr lang="es-VE" b="0" i="1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s-VE" b="0" i="0" smtClean="0">
                              <a:latin typeface="Cambria Math" panose="02040503050406030204" pitchFamily="18" charset="0"/>
                            </a:rPr>
                            <m:t>. </m:t>
                          </m:r>
                          <m:r>
                            <m:rPr>
                              <m:sty m:val="p"/>
                            </m:rPr>
                            <a:rPr lang="es-VE" b="0" i="0" smtClean="0">
                              <a:latin typeface="Cambria Math" panose="02040503050406030204" pitchFamily="18" charset="0"/>
                            </a:rPr>
                            <m:t>muestra</m:t>
                          </m:r>
                          <m:r>
                            <a:rPr lang="es-VE" b="0" i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s-VE" b="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VE" b="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</m:d>
                        </m:den>
                      </m:f>
                      <m:r>
                        <a:rPr lang="es-VE" b="0" i="0">
                          <a:latin typeface="Cambria Math" panose="02040503050406030204" pitchFamily="18" charset="0"/>
                        </a:rPr>
                        <m:t>∗100</m:t>
                      </m:r>
                    </m:oMath>
                  </m:oMathPara>
                </a14:m>
                <a:endParaRPr lang="es-VE" dirty="0"/>
              </a:p>
            </p:txBody>
          </p:sp>
        </mc:Choice>
        <mc:Fallback xmlns="">
          <p:sp>
            <p:nvSpPr>
              <p:cNvPr id="26" name="CuadroTexto 25">
                <a:extLst>
                  <a:ext uri="{FF2B5EF4-FFF2-40B4-BE49-F238E27FC236}">
                    <a16:creationId xmlns:a16="http://schemas.microsoft.com/office/drawing/2014/main" id="{08B009C7-C0D5-490D-A077-A06DD62679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6523" y="3796839"/>
                <a:ext cx="2566336" cy="539635"/>
              </a:xfrm>
              <a:prstGeom prst="rect">
                <a:avLst/>
              </a:prstGeom>
              <a:blipFill>
                <a:blip r:embed="rId9"/>
                <a:stretch>
                  <a:fillRect b="-1111"/>
                </a:stretch>
              </a:blipFill>
              <a:ln w="952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s-V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503608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ítulo 5">
            <a:extLst>
              <a:ext uri="{FF2B5EF4-FFF2-40B4-BE49-F238E27FC236}">
                <a16:creationId xmlns:a16="http://schemas.microsoft.com/office/drawing/2014/main" id="{D4AD939C-B6C3-4FB8-B99E-CB95F6E8B33C}"/>
              </a:ext>
            </a:extLst>
          </p:cNvPr>
          <p:cNvSpPr txBox="1">
            <a:spLocks/>
          </p:cNvSpPr>
          <p:nvPr/>
        </p:nvSpPr>
        <p:spPr>
          <a:xfrm>
            <a:off x="1883343" y="8123"/>
            <a:ext cx="6108954" cy="85970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4400" b="1" dirty="0">
                <a:solidFill>
                  <a:schemeClr val="tx1"/>
                </a:solidFill>
                <a:latin typeface="Playfair Display" panose="00000500000000000000" pitchFamily="2" charset="0"/>
              </a:rPr>
              <a:t>Variables de Estudio</a:t>
            </a:r>
            <a:endParaRPr lang="en-US" sz="4400" b="1" dirty="0">
              <a:solidFill>
                <a:schemeClr val="tx1"/>
              </a:solidFill>
              <a:latin typeface="Playfair Display" panose="00000500000000000000" pitchFamily="2" charset="0"/>
            </a:endParaRPr>
          </a:p>
        </p:txBody>
      </p:sp>
      <p:sp>
        <p:nvSpPr>
          <p:cNvPr id="20" name="Rectángulo redondeado 19">
            <a:extLst>
              <a:ext uri="{FF2B5EF4-FFF2-40B4-BE49-F238E27FC236}">
                <a16:creationId xmlns:a16="http://schemas.microsoft.com/office/drawing/2014/main" id="{A6F8452E-3126-4530-AABE-EAFB8BF6A6DB}"/>
              </a:ext>
            </a:extLst>
          </p:cNvPr>
          <p:cNvSpPr/>
          <p:nvPr/>
        </p:nvSpPr>
        <p:spPr>
          <a:xfrm>
            <a:off x="753398" y="1143995"/>
            <a:ext cx="1543217" cy="5842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800" b="1" dirty="0">
                <a:solidFill>
                  <a:schemeClr val="bg2">
                    <a:lumMod val="10000"/>
                  </a:schemeClr>
                </a:solidFill>
                <a:latin typeface="+mj-lt"/>
                <a:cs typeface="Calibri" panose="020F0502020204030204" pitchFamily="34" charset="0"/>
              </a:rPr>
              <a:t>Grasa</a:t>
            </a:r>
            <a:endParaRPr lang="en-US" sz="1800" b="1" dirty="0">
              <a:solidFill>
                <a:schemeClr val="bg2">
                  <a:lumMod val="10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1" name="Rectángulo redondeado 19">
            <a:extLst>
              <a:ext uri="{FF2B5EF4-FFF2-40B4-BE49-F238E27FC236}">
                <a16:creationId xmlns:a16="http://schemas.microsoft.com/office/drawing/2014/main" id="{FECE4BB6-314E-447F-9228-48E58F0756E3}"/>
              </a:ext>
            </a:extLst>
          </p:cNvPr>
          <p:cNvSpPr/>
          <p:nvPr/>
        </p:nvSpPr>
        <p:spPr>
          <a:xfrm>
            <a:off x="3394603" y="1088585"/>
            <a:ext cx="1543217" cy="5842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800" b="1" dirty="0">
                <a:solidFill>
                  <a:schemeClr val="bg2">
                    <a:lumMod val="10000"/>
                  </a:schemeClr>
                </a:solidFill>
                <a:latin typeface="+mj-lt"/>
                <a:cs typeface="Calibri" panose="020F0502020204030204" pitchFamily="34" charset="0"/>
              </a:rPr>
              <a:t>Proteína</a:t>
            </a:r>
            <a:endParaRPr lang="en-US" sz="1800" b="1" dirty="0">
              <a:solidFill>
                <a:schemeClr val="bg2">
                  <a:lumMod val="10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2" name="Rectángulo redondeado 19">
            <a:extLst>
              <a:ext uri="{FF2B5EF4-FFF2-40B4-BE49-F238E27FC236}">
                <a16:creationId xmlns:a16="http://schemas.microsoft.com/office/drawing/2014/main" id="{3E9DF2C0-29BC-48A1-B5D7-1E1F0F82C6B1}"/>
              </a:ext>
            </a:extLst>
          </p:cNvPr>
          <p:cNvSpPr/>
          <p:nvPr/>
        </p:nvSpPr>
        <p:spPr>
          <a:xfrm>
            <a:off x="6847387" y="1083250"/>
            <a:ext cx="1543217" cy="5842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800" b="1" dirty="0">
                <a:solidFill>
                  <a:schemeClr val="bg2">
                    <a:lumMod val="10000"/>
                  </a:schemeClr>
                </a:solidFill>
                <a:latin typeface="+mj-lt"/>
                <a:cs typeface="Calibri" panose="020F0502020204030204" pitchFamily="34" charset="0"/>
              </a:rPr>
              <a:t>UFC</a:t>
            </a:r>
            <a:endParaRPr lang="en-US" sz="1800" b="1" dirty="0">
              <a:solidFill>
                <a:schemeClr val="bg2">
                  <a:lumMod val="10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uadroTexto 22">
                <a:extLst>
                  <a:ext uri="{FF2B5EF4-FFF2-40B4-BE49-F238E27FC236}">
                    <a16:creationId xmlns:a16="http://schemas.microsoft.com/office/drawing/2014/main" id="{D36FEE17-2E56-4C5A-994A-00F056C220DB}"/>
                  </a:ext>
                </a:extLst>
              </p:cNvPr>
              <p:cNvSpPr txBox="1"/>
              <p:nvPr/>
            </p:nvSpPr>
            <p:spPr>
              <a:xfrm>
                <a:off x="105849" y="3645287"/>
                <a:ext cx="2537960" cy="469424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sz="1200" b="0" i="1">
                          <a:latin typeface="Cambria Math" panose="02040503050406030204" pitchFamily="18" charset="0"/>
                        </a:rPr>
                        <m:t>𝐺𝑟𝑎𝑠𝑎</m:t>
                      </m:r>
                      <m:r>
                        <a:rPr lang="es-EC" sz="1200" b="1">
                          <a:latin typeface="Cambria Math" panose="02040503050406030204" pitchFamily="18" charset="0"/>
                        </a:rPr>
                        <m:t> (%)</m:t>
                      </m:r>
                      <m:r>
                        <a:rPr lang="es-EC" sz="12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VE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VE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sz="12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s-EC" sz="12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s-EC" sz="12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s-EC" sz="1200">
                              <a:latin typeface="Cambria Math" panose="02040503050406030204" pitchFamily="18" charset="0"/>
                            </a:rPr>
                            <m:t>m</m:t>
                          </m:r>
                          <m:r>
                            <a:rPr lang="es-EC" sz="1200">
                              <a:latin typeface="Cambria Math" panose="02040503050406030204" pitchFamily="18" charset="0"/>
                            </a:rPr>
                            <m:t>0</m:t>
                          </m:r>
                        </m:num>
                        <m:den>
                          <m:sSub>
                            <m:sSubPr>
                              <m:ctrlPr>
                                <a:rPr lang="es-VE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sz="12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s-EC" sz="1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s-EC" sz="1200" i="1"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es-EC" sz="1200">
                          <a:latin typeface="Cambria Math" panose="02040503050406030204" pitchFamily="18" charset="0"/>
                        </a:rPr>
                        <m:t>100</m:t>
                      </m:r>
                    </m:oMath>
                  </m:oMathPara>
                </a14:m>
                <a:endParaRPr lang="es-VE" sz="1200" dirty="0"/>
              </a:p>
            </p:txBody>
          </p:sp>
        </mc:Choice>
        <mc:Fallback xmlns="">
          <p:sp>
            <p:nvSpPr>
              <p:cNvPr id="23" name="CuadroTexto 22">
                <a:extLst>
                  <a:ext uri="{FF2B5EF4-FFF2-40B4-BE49-F238E27FC236}">
                    <a16:creationId xmlns:a16="http://schemas.microsoft.com/office/drawing/2014/main" id="{D36FEE17-2E56-4C5A-994A-00F056C220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849" y="3645287"/>
                <a:ext cx="2537960" cy="46942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s-V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uadroTexto 23">
                <a:extLst>
                  <a:ext uri="{FF2B5EF4-FFF2-40B4-BE49-F238E27FC236}">
                    <a16:creationId xmlns:a16="http://schemas.microsoft.com/office/drawing/2014/main" id="{4F3A2FF3-A585-4876-8247-F15225F6120C}"/>
                  </a:ext>
                </a:extLst>
              </p:cNvPr>
              <p:cNvSpPr txBox="1"/>
              <p:nvPr/>
            </p:nvSpPr>
            <p:spPr>
              <a:xfrm>
                <a:off x="2886704" y="3655883"/>
                <a:ext cx="2963088" cy="61978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100" b="0">
                          <a:latin typeface="Cambria Math" panose="02040503050406030204" pitchFamily="18" charset="0"/>
                        </a:rPr>
                        <m:t>%</m:t>
                      </m:r>
                      <m:r>
                        <a:rPr lang="es-ES" sz="1100" b="0" i="1">
                          <a:latin typeface="Cambria Math" panose="02040503050406030204" pitchFamily="18" charset="0"/>
                        </a:rPr>
                        <m:t>𝑃𝐵</m:t>
                      </m:r>
                      <m:r>
                        <a:rPr lang="es-ES" sz="1100" b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VE" sz="11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s-VE" sz="11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s-ES" sz="1100" b="0" i="1">
                                  <a:latin typeface="Cambria Math" panose="02040503050406030204" pitchFamily="18" charset="0"/>
                                </a:rPr>
                                <m:t>𝑉𝐻𝐶𝑙</m:t>
                              </m:r>
                              <m:r>
                                <a:rPr lang="es-ES" sz="1100" b="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s-ES" sz="1100" b="0" i="1">
                                  <a:latin typeface="Cambria Math" panose="02040503050406030204" pitchFamily="18" charset="0"/>
                                </a:rPr>
                                <m:t>𝑉𝑏</m:t>
                              </m:r>
                            </m:e>
                          </m:d>
                          <m:r>
                            <a:rPr lang="es-ES" sz="1100" b="0" i="1">
                              <a:latin typeface="Cambria Math" panose="02040503050406030204" pitchFamily="18" charset="0"/>
                            </a:rPr>
                            <m:t>∗1</m:t>
                          </m:r>
                          <m:r>
                            <a:rPr lang="es-ES" sz="1100" b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s-ES" sz="1100" b="0" i="1">
                              <a:latin typeface="Cambria Math" panose="02040503050406030204" pitchFamily="18" charset="0"/>
                            </a:rPr>
                            <m:t>401∗</m:t>
                          </m:r>
                          <m:r>
                            <a:rPr lang="es-ES" sz="1100" b="0" i="1">
                              <a:latin typeface="Cambria Math" panose="02040503050406030204" pitchFamily="18" charset="0"/>
                            </a:rPr>
                            <m:t>𝑁𝐻𝐶𝑙</m:t>
                          </m:r>
                          <m:r>
                            <a:rPr lang="es-ES" sz="1100" b="0" i="1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s-ES" sz="1100" b="0" i="1">
                              <a:latin typeface="Cambria Math" panose="02040503050406030204" pitchFamily="18" charset="0"/>
                            </a:rPr>
                            <m:t>𝐹</m:t>
                          </m:r>
                        </m:num>
                        <m:den>
                          <m:r>
                            <a:rPr lang="es-ES" sz="1100" b="0" i="1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s-ES" sz="1100" b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S" sz="1100" b="0" i="1">
                              <a:latin typeface="Cambria Math" panose="02040503050406030204" pitchFamily="18" charset="0"/>
                            </a:rPr>
                            <m:t>𝑚𝑢𝑒𝑠𝑡𝑟𝑎</m:t>
                          </m:r>
                        </m:den>
                      </m:f>
                    </m:oMath>
                  </m:oMathPara>
                </a14:m>
                <a:endParaRPr lang="es-VE" sz="1100" dirty="0"/>
              </a:p>
              <a:p>
                <a:endParaRPr lang="es-VE" sz="1100" dirty="0"/>
              </a:p>
            </p:txBody>
          </p:sp>
        </mc:Choice>
        <mc:Fallback xmlns="">
          <p:sp>
            <p:nvSpPr>
              <p:cNvPr id="24" name="CuadroTexto 23">
                <a:extLst>
                  <a:ext uri="{FF2B5EF4-FFF2-40B4-BE49-F238E27FC236}">
                    <a16:creationId xmlns:a16="http://schemas.microsoft.com/office/drawing/2014/main" id="{4F3A2FF3-A585-4876-8247-F15225F612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6704" y="3655883"/>
                <a:ext cx="2963088" cy="61978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s-V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uadroTexto 24">
                <a:extLst>
                  <a:ext uri="{FF2B5EF4-FFF2-40B4-BE49-F238E27FC236}">
                    <a16:creationId xmlns:a16="http://schemas.microsoft.com/office/drawing/2014/main" id="{794ED082-0C93-4811-8A22-32E7AECEF222}"/>
                  </a:ext>
                </a:extLst>
              </p:cNvPr>
              <p:cNvSpPr txBox="1"/>
              <p:nvPr/>
            </p:nvSpPr>
            <p:spPr>
              <a:xfrm>
                <a:off x="5975703" y="3735606"/>
                <a:ext cx="3062448" cy="45544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050" b="1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050" b="1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s-EC" sz="1050" b="1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𝑼𝑭𝑪</m:t>
                              </m:r>
                            </m:num>
                            <m:den>
                              <m:r>
                                <a:rPr lang="es-EC" sz="1050" b="1" i="1">
                                  <a:solidFill>
                                    <a:schemeClr val="bg2">
                                      <a:lumMod val="1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𝒎𝒍</m:t>
                              </m:r>
                            </m:den>
                          </m:f>
                        </m:e>
                      </m:d>
                      <m:r>
                        <a:rPr lang="es-EC" sz="1050" i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VE" sz="1050" i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105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VE" sz="105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s-VE" sz="105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° </m:t>
                          </m:r>
                          <m:r>
                            <a:rPr lang="es-EC" sz="105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𝑑𝑒</m:t>
                          </m:r>
                          <m:r>
                            <a:rPr lang="es-EC" sz="105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sz="105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𝑐𝑜𝑙𝑜𝑛𝑖𝑎𝑠</m:t>
                          </m:r>
                          <m:r>
                            <a:rPr lang="es-EC" sz="105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sz="105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𝑝𝑙𝑎𝑐𝑎</m:t>
                          </m:r>
                          <m:r>
                            <a:rPr lang="es-EC" sz="105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s-EC" sz="105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𝑓𝑎𝑐𝑡𝑜𝑟</m:t>
                          </m:r>
                          <m:r>
                            <a:rPr lang="es-EC" sz="105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sz="105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𝑑𝑒</m:t>
                          </m:r>
                          <m:r>
                            <a:rPr lang="es-EC" sz="105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S" sz="105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𝑑𝑖𝑙</m:t>
                          </m:r>
                          <m:r>
                            <a:rPr lang="es-ES" sz="1050" b="0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. </m:t>
                          </m:r>
                        </m:num>
                        <m:den>
                          <m:r>
                            <a:rPr lang="es-EC" sz="105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𝑣𝑜𝑙</m:t>
                          </m:r>
                          <m:r>
                            <a:rPr lang="es-EC" sz="105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sz="105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𝑖𝑛𝑜𝑐𝑢𝑙𝑎𝑑𝑜</m:t>
                          </m:r>
                          <m:r>
                            <a:rPr lang="es-EC" sz="105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sz="105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𝑒𝑛</m:t>
                          </m:r>
                          <m:r>
                            <a:rPr lang="es-EC" sz="105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sz="105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𝑙𝑎</m:t>
                          </m:r>
                          <m:r>
                            <a:rPr lang="es-EC" sz="105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C" sz="1050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𝑝𝑙𝑎𝑐𝑎</m:t>
                          </m:r>
                        </m:den>
                      </m:f>
                    </m:oMath>
                  </m:oMathPara>
                </a14:m>
                <a:endParaRPr lang="es-VE" sz="1050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5" name="CuadroTexto 24">
                <a:extLst>
                  <a:ext uri="{FF2B5EF4-FFF2-40B4-BE49-F238E27FC236}">
                    <a16:creationId xmlns:a16="http://schemas.microsoft.com/office/drawing/2014/main" id="{794ED082-0C93-4811-8A22-32E7AECEF2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5703" y="3735606"/>
                <a:ext cx="3062448" cy="45544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s-V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Imagen 25" descr="Recorte de pantalla">
            <a:extLst>
              <a:ext uri="{FF2B5EF4-FFF2-40B4-BE49-F238E27FC236}">
                <a16:creationId xmlns:a16="http://schemas.microsoft.com/office/drawing/2014/main" id="{E1901B83-53F2-4C53-8676-1CD99B6AA1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09" y="1837091"/>
            <a:ext cx="1815797" cy="1752600"/>
          </a:xfrm>
          <a:prstGeom prst="roundRect">
            <a:avLst/>
          </a:prstGeom>
          <a:ln w="38100">
            <a:solidFill>
              <a:schemeClr val="bg1">
                <a:lumMod val="75000"/>
              </a:schemeClr>
            </a:solidFill>
          </a:ln>
        </p:spPr>
      </p:pic>
      <p:grpSp>
        <p:nvGrpSpPr>
          <p:cNvPr id="27" name="Grupo 26">
            <a:extLst>
              <a:ext uri="{FF2B5EF4-FFF2-40B4-BE49-F238E27FC236}">
                <a16:creationId xmlns:a16="http://schemas.microsoft.com/office/drawing/2014/main" id="{4124A648-9DEF-4FB8-BBFF-93E7A3462EC9}"/>
              </a:ext>
            </a:extLst>
          </p:cNvPr>
          <p:cNvGrpSpPr/>
          <p:nvPr/>
        </p:nvGrpSpPr>
        <p:grpSpPr>
          <a:xfrm>
            <a:off x="2792187" y="1803919"/>
            <a:ext cx="3117001" cy="1752600"/>
            <a:chOff x="2544827" y="3030311"/>
            <a:chExt cx="2281173" cy="1235626"/>
          </a:xfrm>
        </p:grpSpPr>
        <p:pic>
          <p:nvPicPr>
            <p:cNvPr id="28" name="Imagen 27">
              <a:extLst>
                <a:ext uri="{FF2B5EF4-FFF2-40B4-BE49-F238E27FC236}">
                  <a16:creationId xmlns:a16="http://schemas.microsoft.com/office/drawing/2014/main" id="{656DB2D9-60FD-4AB7-84DA-71273EB44F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-4266" t="25768" r="4266" b="25199"/>
            <a:stretch/>
          </p:blipFill>
          <p:spPr>
            <a:xfrm>
              <a:off x="2544827" y="3030311"/>
              <a:ext cx="1190700" cy="1235626"/>
            </a:xfrm>
            <a:prstGeom prst="roundRect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</p:pic>
        <p:pic>
          <p:nvPicPr>
            <p:cNvPr id="29" name="Imagen 28">
              <a:extLst>
                <a:ext uri="{FF2B5EF4-FFF2-40B4-BE49-F238E27FC236}">
                  <a16:creationId xmlns:a16="http://schemas.microsoft.com/office/drawing/2014/main" id="{30C6F508-0C9A-48C3-B8B3-0389A6DE66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7860" b="29761"/>
            <a:stretch/>
          </p:blipFill>
          <p:spPr>
            <a:xfrm>
              <a:off x="3735527" y="3030311"/>
              <a:ext cx="1090473" cy="1235626"/>
            </a:xfrm>
            <a:prstGeom prst="roundRect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</p:pic>
      </p:grpSp>
      <p:pic>
        <p:nvPicPr>
          <p:cNvPr id="30" name="Imagen 29" descr="Recorte de pantalla">
            <a:extLst>
              <a:ext uri="{FF2B5EF4-FFF2-40B4-BE49-F238E27FC236}">
                <a16:creationId xmlns:a16="http://schemas.microsoft.com/office/drawing/2014/main" id="{B297E7E0-E280-42A2-B6AA-A7E126B6F4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666440" y="1312534"/>
            <a:ext cx="1739448" cy="2761253"/>
          </a:xfrm>
          <a:prstGeom prst="roundRect">
            <a:avLst/>
          </a:prstGeom>
          <a:ln w="38100"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438216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ítulo 5">
            <a:extLst>
              <a:ext uri="{FF2B5EF4-FFF2-40B4-BE49-F238E27FC236}">
                <a16:creationId xmlns:a16="http://schemas.microsoft.com/office/drawing/2014/main" id="{F596063E-7B79-448C-B6F3-DD9295FCC72C}"/>
              </a:ext>
            </a:extLst>
          </p:cNvPr>
          <p:cNvSpPr txBox="1">
            <a:spLocks/>
          </p:cNvSpPr>
          <p:nvPr/>
        </p:nvSpPr>
        <p:spPr>
          <a:xfrm>
            <a:off x="1883343" y="8123"/>
            <a:ext cx="6108954" cy="85970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4400" b="1" dirty="0">
                <a:solidFill>
                  <a:schemeClr val="tx1"/>
                </a:solidFill>
                <a:latin typeface="Playfair Display" panose="00000500000000000000" pitchFamily="2" charset="0"/>
              </a:rPr>
              <a:t>Variables de Estudio</a:t>
            </a:r>
            <a:endParaRPr lang="en-US" sz="4400" b="1" dirty="0">
              <a:solidFill>
                <a:schemeClr val="tx1"/>
              </a:solidFill>
              <a:latin typeface="Playfair Display" panose="00000500000000000000" pitchFamily="2" charset="0"/>
            </a:endParaRPr>
          </a:p>
        </p:txBody>
      </p:sp>
      <p:sp>
        <p:nvSpPr>
          <p:cNvPr id="20" name="Subtítulo 2">
            <a:extLst>
              <a:ext uri="{FF2B5EF4-FFF2-40B4-BE49-F238E27FC236}">
                <a16:creationId xmlns:a16="http://schemas.microsoft.com/office/drawing/2014/main" id="{80A9A206-EE60-44A6-B479-CDBD56AC7E1E}"/>
              </a:ext>
            </a:extLst>
          </p:cNvPr>
          <p:cNvSpPr txBox="1">
            <a:spLocks/>
          </p:cNvSpPr>
          <p:nvPr/>
        </p:nvSpPr>
        <p:spPr>
          <a:xfrm>
            <a:off x="3048571" y="813129"/>
            <a:ext cx="4787100" cy="6480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S" sz="2400" b="1" dirty="0">
                <a:solidFill>
                  <a:schemeClr val="accent1"/>
                </a:solidFill>
                <a:latin typeface="Playfair Display" panose="00000500000000000000" pitchFamily="2" charset="0"/>
                <a:cs typeface="Calibri" panose="020F0502020204030204" pitchFamily="34" charset="0"/>
              </a:rPr>
              <a:t>Análisis Sensorial</a:t>
            </a:r>
            <a:endParaRPr lang="en-US" sz="2400" b="1" dirty="0">
              <a:solidFill>
                <a:schemeClr val="accent1"/>
              </a:solidFill>
              <a:latin typeface="Playfair Display" panose="00000500000000000000" pitchFamily="2" charset="0"/>
              <a:cs typeface="Calibri" panose="020F0502020204030204" pitchFamily="34" charset="0"/>
            </a:endParaRPr>
          </a:p>
        </p:txBody>
      </p:sp>
      <p:grpSp>
        <p:nvGrpSpPr>
          <p:cNvPr id="22" name="Grupo 21">
            <a:extLst>
              <a:ext uri="{FF2B5EF4-FFF2-40B4-BE49-F238E27FC236}">
                <a16:creationId xmlns:a16="http://schemas.microsoft.com/office/drawing/2014/main" id="{7484DAE4-5A61-49C9-9108-05FE39F60A0E}"/>
              </a:ext>
            </a:extLst>
          </p:cNvPr>
          <p:cNvGrpSpPr/>
          <p:nvPr/>
        </p:nvGrpSpPr>
        <p:grpSpPr>
          <a:xfrm>
            <a:off x="528482" y="867832"/>
            <a:ext cx="2073617" cy="4067668"/>
            <a:chOff x="910883" y="493163"/>
            <a:chExt cx="1673967" cy="4067668"/>
          </a:xfrm>
        </p:grpSpPr>
        <p:pic>
          <p:nvPicPr>
            <p:cNvPr id="23" name="Imagen 22" descr="Recorte de pantalla">
              <a:extLst>
                <a:ext uri="{FF2B5EF4-FFF2-40B4-BE49-F238E27FC236}">
                  <a16:creationId xmlns:a16="http://schemas.microsoft.com/office/drawing/2014/main" id="{7111C640-06B1-455C-9A20-A1B4A8E16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0883" y="493163"/>
              <a:ext cx="1673967" cy="2008760"/>
            </a:xfrm>
            <a:prstGeom prst="rect">
              <a:avLst/>
            </a:prstGeom>
            <a:ln w="19050">
              <a:solidFill>
                <a:schemeClr val="tx1">
                  <a:lumMod val="50000"/>
                </a:schemeClr>
              </a:solidFill>
            </a:ln>
          </p:spPr>
        </p:pic>
        <p:pic>
          <p:nvPicPr>
            <p:cNvPr id="24" name="Imagen 23" descr="Recorte de pantalla">
              <a:extLst>
                <a:ext uri="{FF2B5EF4-FFF2-40B4-BE49-F238E27FC236}">
                  <a16:creationId xmlns:a16="http://schemas.microsoft.com/office/drawing/2014/main" id="{9D65246D-F393-4AD3-9E60-6BF667BF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0883" y="2525105"/>
              <a:ext cx="1673967" cy="2035726"/>
            </a:xfrm>
            <a:prstGeom prst="rect">
              <a:avLst/>
            </a:prstGeom>
            <a:ln w="19050">
              <a:solidFill>
                <a:schemeClr val="tx1">
                  <a:lumMod val="50000"/>
                </a:schemeClr>
              </a:solidFill>
            </a:ln>
          </p:spPr>
        </p:pic>
      </p:grpSp>
      <p:sp>
        <p:nvSpPr>
          <p:cNvPr id="25" name="Rectángulo 24">
            <a:extLst>
              <a:ext uri="{FF2B5EF4-FFF2-40B4-BE49-F238E27FC236}">
                <a16:creationId xmlns:a16="http://schemas.microsoft.com/office/drawing/2014/main" id="{ED9F17B5-9DFC-4386-BE88-0BBA37298C5E}"/>
              </a:ext>
            </a:extLst>
          </p:cNvPr>
          <p:cNvSpPr/>
          <p:nvPr/>
        </p:nvSpPr>
        <p:spPr>
          <a:xfrm>
            <a:off x="7835671" y="2692855"/>
            <a:ext cx="1005315" cy="64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tx1">
                    <a:lumMod val="50000"/>
                  </a:schemeClr>
                </a:solidFill>
                <a:latin typeface="+mj-lt"/>
                <a:cs typeface="Calibri" panose="020F0502020204030204" pitchFamily="34" charset="0"/>
              </a:rPr>
              <a:t>Aroma</a:t>
            </a:r>
          </a:p>
          <a:p>
            <a:pPr algn="ctr"/>
            <a:r>
              <a:rPr lang="es-ES" sz="1600" b="1" dirty="0">
                <a:solidFill>
                  <a:schemeClr val="tx1">
                    <a:lumMod val="50000"/>
                  </a:schemeClr>
                </a:solidFill>
                <a:latin typeface="+mj-lt"/>
                <a:cs typeface="Calibri" panose="020F0502020204030204" pitchFamily="34" charset="0"/>
              </a:rPr>
              <a:t>Sabor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92EF80E-9E98-4BDB-B677-8DAA5055DE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2432" y="1461129"/>
            <a:ext cx="4787100" cy="3163245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141785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3958125"/>
              </p:ext>
            </p:extLst>
          </p:nvPr>
        </p:nvGraphicFramePr>
        <p:xfrm>
          <a:off x="543700" y="1346885"/>
          <a:ext cx="6292463" cy="2176788"/>
        </p:xfrm>
        <a:graphic>
          <a:graphicData uri="http://schemas.openxmlformats.org/drawingml/2006/table">
            <a:tbl>
              <a:tblPr firstRow="1" firstCol="1" bandRow="1">
                <a:tableStyleId>{306799F8-075E-4A3A-A7F6-7FBC6576F1A4}</a:tableStyleId>
              </a:tblPr>
              <a:tblGrid>
                <a:gridCol w="1479410">
                  <a:extLst>
                    <a:ext uri="{9D8B030D-6E8A-4147-A177-3AD203B41FA5}">
                      <a16:colId xmlns:a16="http://schemas.microsoft.com/office/drawing/2014/main" val="1970832209"/>
                    </a:ext>
                  </a:extLst>
                </a:gridCol>
                <a:gridCol w="720090">
                  <a:extLst>
                    <a:ext uri="{9D8B030D-6E8A-4147-A177-3AD203B41FA5}">
                      <a16:colId xmlns:a16="http://schemas.microsoft.com/office/drawing/2014/main" val="3008642174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1922929245"/>
                    </a:ext>
                  </a:extLst>
                </a:gridCol>
                <a:gridCol w="969110">
                  <a:extLst>
                    <a:ext uri="{9D8B030D-6E8A-4147-A177-3AD203B41FA5}">
                      <a16:colId xmlns:a16="http://schemas.microsoft.com/office/drawing/2014/main" val="728848901"/>
                    </a:ext>
                  </a:extLst>
                </a:gridCol>
                <a:gridCol w="1082320">
                  <a:extLst>
                    <a:ext uri="{9D8B030D-6E8A-4147-A177-3AD203B41FA5}">
                      <a16:colId xmlns:a16="http://schemas.microsoft.com/office/drawing/2014/main" val="4120129783"/>
                    </a:ext>
                  </a:extLst>
                </a:gridCol>
                <a:gridCol w="1172853">
                  <a:extLst>
                    <a:ext uri="{9D8B030D-6E8A-4147-A177-3AD203B41FA5}">
                      <a16:colId xmlns:a16="http://schemas.microsoft.com/office/drawing/2014/main" val="2323629526"/>
                    </a:ext>
                  </a:extLst>
                </a:gridCol>
              </a:tblGrid>
              <a:tr h="39047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accent1"/>
                          </a:solidFill>
                          <a:effectLst/>
                        </a:rPr>
                        <a:t>Factor A</a:t>
                      </a:r>
                      <a:endParaRPr lang="en-US" sz="1100" b="1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accent1"/>
                          </a:solidFill>
                          <a:effectLst/>
                        </a:rPr>
                        <a:t>pH</a:t>
                      </a:r>
                      <a:endParaRPr lang="en-US" sz="1100" b="1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accent1"/>
                          </a:solidFill>
                          <a:effectLst/>
                        </a:rPr>
                        <a:t>Acidez</a:t>
                      </a:r>
                      <a:endParaRPr lang="en-US" sz="1100" b="1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accent1"/>
                          </a:solidFill>
                          <a:effectLst/>
                        </a:rPr>
                        <a:t>Humedad</a:t>
                      </a:r>
                      <a:endParaRPr lang="en-US" sz="1100" b="1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accent1"/>
                          </a:solidFill>
                          <a:effectLst/>
                        </a:rPr>
                        <a:t>Ceniza</a:t>
                      </a:r>
                      <a:endParaRPr lang="en-US" sz="1100" b="1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accent1"/>
                          </a:solidFill>
                          <a:effectLst/>
                        </a:rPr>
                        <a:t>Grasa</a:t>
                      </a:r>
                      <a:endParaRPr lang="en-US" sz="1100" b="1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38219358"/>
                  </a:ext>
                </a:extLst>
              </a:tr>
              <a:tr h="32342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accent1"/>
                          </a:solidFill>
                          <a:effectLst/>
                        </a:rPr>
                        <a:t>Nacional</a:t>
                      </a:r>
                      <a:endParaRPr lang="en-US" sz="1100" b="1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1"/>
                          </a:solidFill>
                          <a:effectLst/>
                        </a:rPr>
                        <a:t>6.432</a:t>
                      </a:r>
                      <a:endParaRPr lang="en-US" sz="110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1"/>
                          </a:solidFill>
                          <a:effectLst/>
                        </a:rPr>
                        <a:t>3.761</a:t>
                      </a:r>
                      <a:endParaRPr lang="en-US" sz="110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1"/>
                          </a:solidFill>
                          <a:effectLst/>
                        </a:rPr>
                        <a:t>3.139</a:t>
                      </a:r>
                      <a:endParaRPr lang="en-US" sz="110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1"/>
                          </a:solidFill>
                          <a:effectLst/>
                        </a:rPr>
                        <a:t>3.717</a:t>
                      </a:r>
                      <a:endParaRPr lang="en-US" sz="110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1"/>
                          </a:solidFill>
                          <a:effectLst/>
                        </a:rPr>
                        <a:t>14.422</a:t>
                      </a:r>
                      <a:endParaRPr lang="en-US" sz="110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52917177"/>
                  </a:ext>
                </a:extLst>
              </a:tr>
              <a:tr h="26779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accent1"/>
                          </a:solidFill>
                          <a:effectLst/>
                        </a:rPr>
                        <a:t>CCN-51</a:t>
                      </a:r>
                      <a:endParaRPr lang="en-US" sz="1100" b="1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1"/>
                          </a:solidFill>
                          <a:effectLst/>
                        </a:rPr>
                        <a:t>6.373</a:t>
                      </a:r>
                      <a:endParaRPr lang="en-US" sz="110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1"/>
                          </a:solidFill>
                          <a:effectLst/>
                        </a:rPr>
                        <a:t>3.873</a:t>
                      </a:r>
                      <a:endParaRPr lang="en-US" sz="110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1"/>
                          </a:solidFill>
                          <a:effectLst/>
                        </a:rPr>
                        <a:t>4.689</a:t>
                      </a:r>
                      <a:endParaRPr lang="en-US" sz="110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1"/>
                          </a:solidFill>
                          <a:effectLst/>
                        </a:rPr>
                        <a:t>4.264</a:t>
                      </a:r>
                      <a:endParaRPr lang="en-US" sz="110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1"/>
                          </a:solidFill>
                          <a:effectLst/>
                        </a:rPr>
                        <a:t>17.956</a:t>
                      </a:r>
                      <a:endParaRPr lang="en-US" sz="110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66970885"/>
                  </a:ext>
                </a:extLst>
              </a:tr>
              <a:tr h="27762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accent1"/>
                          </a:solidFill>
                          <a:effectLst/>
                        </a:rPr>
                        <a:t>Factor B</a:t>
                      </a:r>
                      <a:endParaRPr lang="en-US" sz="1100" b="1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accent1"/>
                          </a:solidFill>
                          <a:effectLst/>
                        </a:rPr>
                        <a:t>pH</a:t>
                      </a:r>
                      <a:endParaRPr lang="en-US" sz="1100" b="1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accent1"/>
                          </a:solidFill>
                          <a:effectLst/>
                        </a:rPr>
                        <a:t>Acidez</a:t>
                      </a:r>
                      <a:endParaRPr lang="en-US" sz="1100" b="1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accent1"/>
                          </a:solidFill>
                          <a:effectLst/>
                        </a:rPr>
                        <a:t>Humedad</a:t>
                      </a:r>
                      <a:endParaRPr lang="en-US" sz="1100" b="1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accent1"/>
                          </a:solidFill>
                          <a:effectLst/>
                        </a:rPr>
                        <a:t>Ceniza</a:t>
                      </a:r>
                      <a:endParaRPr lang="en-US" sz="1100" b="1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accent1"/>
                          </a:solidFill>
                          <a:effectLst/>
                        </a:rPr>
                        <a:t>Grasa</a:t>
                      </a:r>
                      <a:endParaRPr lang="en-US" sz="1100" b="1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02039085"/>
                  </a:ext>
                </a:extLst>
              </a:tr>
              <a:tr h="29884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accent1"/>
                          </a:solidFill>
                          <a:effectLst/>
                        </a:rPr>
                        <a:t>Cascada</a:t>
                      </a:r>
                      <a:endParaRPr lang="en-US" sz="1100" b="1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1"/>
                          </a:solidFill>
                          <a:effectLst/>
                        </a:rPr>
                        <a:t>6.390</a:t>
                      </a:r>
                      <a:endParaRPr lang="en-US" sz="110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1"/>
                          </a:solidFill>
                          <a:effectLst/>
                        </a:rPr>
                        <a:t>3.375</a:t>
                      </a:r>
                      <a:endParaRPr lang="en-US" sz="110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1"/>
                          </a:solidFill>
                          <a:effectLst/>
                        </a:rPr>
                        <a:t>4.075</a:t>
                      </a:r>
                      <a:endParaRPr lang="en-US" sz="110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1"/>
                          </a:solidFill>
                          <a:effectLst/>
                        </a:rPr>
                        <a:t>3.333</a:t>
                      </a:r>
                      <a:endParaRPr lang="en-US" sz="110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1"/>
                          </a:solidFill>
                          <a:effectLst/>
                        </a:rPr>
                        <a:t>15.183</a:t>
                      </a:r>
                      <a:endParaRPr lang="en-US" sz="110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58024420"/>
                  </a:ext>
                </a:extLst>
              </a:tr>
              <a:tr h="32323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accent1"/>
                          </a:solidFill>
                          <a:effectLst/>
                        </a:rPr>
                        <a:t>Sin Fermentar</a:t>
                      </a:r>
                      <a:endParaRPr lang="en-US" sz="1100" b="1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1"/>
                          </a:solidFill>
                          <a:effectLst/>
                        </a:rPr>
                        <a:t>6.393</a:t>
                      </a:r>
                      <a:endParaRPr lang="en-US" sz="110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1"/>
                          </a:solidFill>
                          <a:effectLst/>
                        </a:rPr>
                        <a:t>4.185</a:t>
                      </a:r>
                      <a:endParaRPr lang="en-US" sz="110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1"/>
                          </a:solidFill>
                          <a:effectLst/>
                        </a:rPr>
                        <a:t>4.500</a:t>
                      </a:r>
                      <a:endParaRPr lang="en-US" sz="110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1"/>
                          </a:solidFill>
                          <a:effectLst/>
                        </a:rPr>
                        <a:t>5.013</a:t>
                      </a:r>
                      <a:endParaRPr lang="en-US" sz="110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1"/>
                          </a:solidFill>
                          <a:effectLst/>
                        </a:rPr>
                        <a:t>16.383</a:t>
                      </a:r>
                      <a:endParaRPr lang="en-US" sz="110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95680697"/>
                  </a:ext>
                </a:extLst>
              </a:tr>
              <a:tr h="27762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accent1"/>
                          </a:solidFill>
                          <a:effectLst/>
                        </a:rPr>
                        <a:t>Yute</a:t>
                      </a:r>
                      <a:endParaRPr lang="en-US" sz="1100" b="1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1"/>
                          </a:solidFill>
                          <a:effectLst/>
                        </a:rPr>
                        <a:t>6.423</a:t>
                      </a:r>
                      <a:endParaRPr lang="en-US" sz="110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1"/>
                          </a:solidFill>
                          <a:effectLst/>
                        </a:rPr>
                        <a:t>3.892</a:t>
                      </a:r>
                      <a:endParaRPr lang="en-US" sz="110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1"/>
                          </a:solidFill>
                          <a:effectLst/>
                        </a:rPr>
                        <a:t>3.167</a:t>
                      </a:r>
                      <a:endParaRPr lang="en-US" sz="110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1"/>
                          </a:solidFill>
                          <a:effectLst/>
                        </a:rPr>
                        <a:t>3.625</a:t>
                      </a:r>
                      <a:endParaRPr lang="en-US" sz="110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1"/>
                          </a:solidFill>
                          <a:effectLst/>
                        </a:rPr>
                        <a:t>17.000</a:t>
                      </a:r>
                      <a:endParaRPr lang="en-US" sz="1100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06776935"/>
                  </a:ext>
                </a:extLst>
              </a:tr>
            </a:tbl>
          </a:graphicData>
        </a:graphic>
      </p:graphicFrame>
      <p:sp>
        <p:nvSpPr>
          <p:cNvPr id="3" name="Google Shape;1654;p68">
            <a:extLst>
              <a:ext uri="{FF2B5EF4-FFF2-40B4-BE49-F238E27FC236}">
                <a16:creationId xmlns:a16="http://schemas.microsoft.com/office/drawing/2014/main" id="{49CFC959-40DE-4551-B49F-E8FFA3B2896B}"/>
              </a:ext>
            </a:extLst>
          </p:cNvPr>
          <p:cNvSpPr txBox="1">
            <a:spLocks/>
          </p:cNvSpPr>
          <p:nvPr/>
        </p:nvSpPr>
        <p:spPr>
          <a:xfrm>
            <a:off x="3282631" y="0"/>
            <a:ext cx="5861369" cy="88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VE" sz="2400" b="1" dirty="0">
                <a:solidFill>
                  <a:schemeClr val="tx1"/>
                </a:solidFill>
                <a:latin typeface="Playfair Display" panose="00000500000000000000" pitchFamily="2" charset="0"/>
              </a:rPr>
              <a:t>RESULTADOS Y </a:t>
            </a:r>
            <a:r>
              <a:rPr lang="es-VE" sz="2000" b="1" dirty="0">
                <a:solidFill>
                  <a:schemeClr val="tx1"/>
                </a:solidFill>
                <a:latin typeface="Playfair Display" panose="00000500000000000000" pitchFamily="2" charset="0"/>
              </a:rPr>
              <a:t>DISCUSIÓN</a:t>
            </a:r>
            <a:endParaRPr lang="es-VE" sz="2400" b="1" dirty="0">
              <a:solidFill>
                <a:schemeClr val="tx1"/>
              </a:solidFill>
              <a:latin typeface="Playfair Display" panose="00000500000000000000" pitchFamily="2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308918" y="223029"/>
            <a:ext cx="3521676" cy="8935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s-EC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Efecto del estudio de las variables (Factor A) y los métodos de fermentación (Factor B) frente a las variables evaluadas en almendra</a:t>
            </a:r>
            <a:endParaRPr lang="en-US" sz="1000" i="1" dirty="0">
              <a:solidFill>
                <a:srgbClr val="44546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1BED91D-74C4-4858-8F2D-99D03027E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9654" y="826394"/>
            <a:ext cx="1361804" cy="1273938"/>
          </a:xfrm>
          <a:prstGeom prst="ellipse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Picture 2" descr="CacaoCCN51 | Anecacao Ecuador">
            <a:extLst>
              <a:ext uri="{FF2B5EF4-FFF2-40B4-BE49-F238E27FC236}">
                <a16:creationId xmlns:a16="http://schemas.microsoft.com/office/drawing/2014/main" id="{69DF140A-E118-4082-BD59-84CC43451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653" y="2150027"/>
            <a:ext cx="1342407" cy="1345023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84EE09C-0C5E-46CE-90EC-996BD60BE7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9651" y="3566135"/>
            <a:ext cx="1314955" cy="1273938"/>
          </a:xfrm>
          <a:prstGeom prst="ellipse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88440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0063368"/>
              </p:ext>
            </p:extLst>
          </p:nvPr>
        </p:nvGraphicFramePr>
        <p:xfrm>
          <a:off x="308918" y="1772579"/>
          <a:ext cx="6742176" cy="2099918"/>
        </p:xfrm>
        <a:graphic>
          <a:graphicData uri="http://schemas.openxmlformats.org/drawingml/2006/table">
            <a:tbl>
              <a:tblPr firstRow="1" firstCol="1" bandRow="1">
                <a:tableStyleId>{306799F8-075E-4A3A-A7F6-7FBC6576F1A4}</a:tableStyleId>
              </a:tblPr>
              <a:tblGrid>
                <a:gridCol w="1394152">
                  <a:extLst>
                    <a:ext uri="{9D8B030D-6E8A-4147-A177-3AD203B41FA5}">
                      <a16:colId xmlns:a16="http://schemas.microsoft.com/office/drawing/2014/main" val="1258273856"/>
                    </a:ext>
                  </a:extLst>
                </a:gridCol>
                <a:gridCol w="697230">
                  <a:extLst>
                    <a:ext uri="{9D8B030D-6E8A-4147-A177-3AD203B41FA5}">
                      <a16:colId xmlns:a16="http://schemas.microsoft.com/office/drawing/2014/main" val="21835609"/>
                    </a:ext>
                  </a:extLst>
                </a:gridCol>
                <a:gridCol w="859656">
                  <a:extLst>
                    <a:ext uri="{9D8B030D-6E8A-4147-A177-3AD203B41FA5}">
                      <a16:colId xmlns:a16="http://schemas.microsoft.com/office/drawing/2014/main" val="3485241867"/>
                    </a:ext>
                  </a:extLst>
                </a:gridCol>
                <a:gridCol w="982860">
                  <a:extLst>
                    <a:ext uri="{9D8B030D-6E8A-4147-A177-3AD203B41FA5}">
                      <a16:colId xmlns:a16="http://schemas.microsoft.com/office/drawing/2014/main" val="4069816084"/>
                    </a:ext>
                  </a:extLst>
                </a:gridCol>
                <a:gridCol w="837864">
                  <a:extLst>
                    <a:ext uri="{9D8B030D-6E8A-4147-A177-3AD203B41FA5}">
                      <a16:colId xmlns:a16="http://schemas.microsoft.com/office/drawing/2014/main" val="4015395582"/>
                    </a:ext>
                  </a:extLst>
                </a:gridCol>
                <a:gridCol w="985207">
                  <a:extLst>
                    <a:ext uri="{9D8B030D-6E8A-4147-A177-3AD203B41FA5}">
                      <a16:colId xmlns:a16="http://schemas.microsoft.com/office/drawing/2014/main" val="1521870877"/>
                    </a:ext>
                  </a:extLst>
                </a:gridCol>
                <a:gridCol w="985207">
                  <a:extLst>
                    <a:ext uri="{9D8B030D-6E8A-4147-A177-3AD203B41FA5}">
                      <a16:colId xmlns:a16="http://schemas.microsoft.com/office/drawing/2014/main" val="741390245"/>
                    </a:ext>
                  </a:extLst>
                </a:gridCol>
              </a:tblGrid>
              <a:tr h="374139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1" u="none" strike="noStrike" cap="none" dirty="0">
                          <a:solidFill>
                            <a:srgbClr val="000000"/>
                          </a:solidFill>
                          <a:effectLst/>
                          <a:sym typeface="Arial"/>
                        </a:rPr>
                        <a:t>Factor A</a:t>
                      </a:r>
                      <a:endParaRPr lang="en-US" sz="1400" b="1" i="0" u="none" strike="noStrike" cap="non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1" u="none" strike="noStrike" cap="none" dirty="0">
                          <a:solidFill>
                            <a:srgbClr val="000000"/>
                          </a:solidFill>
                          <a:effectLst/>
                          <a:sym typeface="Arial"/>
                        </a:rPr>
                        <a:t>pH</a:t>
                      </a:r>
                      <a:endParaRPr lang="en-US" sz="1400" b="1" i="0" u="none" strike="noStrike" cap="non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s-ES" sz="1400" b="1" u="none" strike="noStrike" cap="none" noProof="0" dirty="0">
                          <a:solidFill>
                            <a:srgbClr val="000000"/>
                          </a:solidFill>
                          <a:effectLst/>
                          <a:sym typeface="Arial"/>
                        </a:rPr>
                        <a:t>Acidez</a:t>
                      </a:r>
                      <a:endParaRPr lang="es-ES" sz="1400" b="1" i="0" u="none" strike="noStrike" cap="none" noProof="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1" u="none" strike="noStrike" cap="none" dirty="0">
                          <a:solidFill>
                            <a:srgbClr val="000000"/>
                          </a:solidFill>
                          <a:effectLst/>
                          <a:sym typeface="Arial"/>
                        </a:rPr>
                        <a:t>Humedad</a:t>
                      </a:r>
                      <a:endParaRPr lang="en-US" sz="1400" b="1" i="0" u="none" strike="noStrike" cap="non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1" u="none" strike="noStrike" cap="none" dirty="0">
                          <a:solidFill>
                            <a:srgbClr val="000000"/>
                          </a:solidFill>
                          <a:effectLst/>
                          <a:sym typeface="Arial"/>
                        </a:rPr>
                        <a:t>Ceniza</a:t>
                      </a:r>
                      <a:endParaRPr lang="en-US" sz="1400" b="1" i="0" u="none" strike="noStrike" cap="non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1" u="none" strike="noStrike" cap="none" dirty="0">
                          <a:solidFill>
                            <a:srgbClr val="000000"/>
                          </a:solidFill>
                          <a:effectLst/>
                          <a:sym typeface="Arial"/>
                        </a:rPr>
                        <a:t>Grasa</a:t>
                      </a:r>
                      <a:endParaRPr lang="en-US" sz="1400" b="1" i="0" u="none" strike="noStrike" cap="non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1" u="none" strike="noStrike" cap="none" dirty="0">
                          <a:solidFill>
                            <a:srgbClr val="000000"/>
                          </a:solidFill>
                          <a:effectLst/>
                          <a:sym typeface="Arial"/>
                        </a:rPr>
                        <a:t>Proteína </a:t>
                      </a:r>
                      <a:endParaRPr lang="en-US" sz="1400" b="1" i="0" u="none" strike="noStrike" cap="non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052982"/>
                  </a:ext>
                </a:extLst>
              </a:tr>
              <a:tr h="315620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1" u="none" strike="noStrike" cap="none" dirty="0">
                          <a:solidFill>
                            <a:srgbClr val="000000"/>
                          </a:solidFill>
                          <a:effectLst/>
                          <a:sym typeface="Arial"/>
                        </a:rPr>
                        <a:t>Nacional</a:t>
                      </a:r>
                      <a:endParaRPr lang="en-US" sz="1400" b="1" i="0" u="none" strike="noStrike" cap="non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0" u="none" strike="noStrike" cap="none" dirty="0">
                          <a:solidFill>
                            <a:srgbClr val="000000"/>
                          </a:solidFill>
                          <a:effectLst/>
                          <a:sym typeface="Arial"/>
                        </a:rPr>
                        <a:t>6.071</a:t>
                      </a:r>
                      <a:endParaRPr lang="en-US" sz="1400" b="0" i="0" u="none" strike="noStrike" cap="non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0" u="none" strike="noStrike" cap="none" dirty="0">
                          <a:solidFill>
                            <a:srgbClr val="000000"/>
                          </a:solidFill>
                          <a:effectLst/>
                          <a:sym typeface="Arial"/>
                        </a:rPr>
                        <a:t>1.280</a:t>
                      </a:r>
                      <a:endParaRPr lang="en-US" sz="1400" b="0" i="0" u="none" strike="noStrike" cap="non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0" u="none" strike="noStrike" cap="none">
                          <a:solidFill>
                            <a:srgbClr val="000000"/>
                          </a:solidFill>
                          <a:effectLst/>
                          <a:sym typeface="Arial"/>
                        </a:rPr>
                        <a:t>2.417</a:t>
                      </a:r>
                      <a:endParaRPr lang="en-US" sz="1400" b="0" i="0" u="none" strike="noStrike" cap="none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0" u="none" strike="noStrike" cap="none">
                          <a:solidFill>
                            <a:srgbClr val="000000"/>
                          </a:solidFill>
                          <a:effectLst/>
                          <a:sym typeface="Arial"/>
                        </a:rPr>
                        <a:t>2.833</a:t>
                      </a:r>
                      <a:endParaRPr lang="en-US" sz="1400" b="0" i="0" u="none" strike="noStrike" cap="none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0" u="none" strike="noStrike" cap="none">
                          <a:solidFill>
                            <a:srgbClr val="000000"/>
                          </a:solidFill>
                          <a:effectLst/>
                          <a:sym typeface="Arial"/>
                        </a:rPr>
                        <a:t>52.111</a:t>
                      </a:r>
                      <a:endParaRPr lang="en-US" sz="1400" b="0" i="0" u="none" strike="noStrike" cap="none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0" u="none" strike="noStrike" cap="none">
                          <a:solidFill>
                            <a:srgbClr val="000000"/>
                          </a:solidFill>
                          <a:effectLst/>
                          <a:sym typeface="Arial"/>
                        </a:rPr>
                        <a:t>13.514</a:t>
                      </a:r>
                      <a:endParaRPr lang="en-US" sz="1400" b="0" i="0" u="none" strike="noStrike" cap="none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39272276"/>
                  </a:ext>
                </a:extLst>
              </a:tr>
              <a:tr h="237147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1" u="none" strike="noStrike" cap="none" dirty="0">
                          <a:solidFill>
                            <a:srgbClr val="000000"/>
                          </a:solidFill>
                          <a:effectLst/>
                          <a:sym typeface="Arial"/>
                        </a:rPr>
                        <a:t>CCN-51</a:t>
                      </a:r>
                      <a:endParaRPr lang="en-US" sz="1400" b="1" i="0" u="none" strike="noStrike" cap="non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0" u="none" strike="noStrike" cap="none">
                          <a:solidFill>
                            <a:srgbClr val="000000"/>
                          </a:solidFill>
                          <a:effectLst/>
                          <a:sym typeface="Arial"/>
                        </a:rPr>
                        <a:t>6.356</a:t>
                      </a:r>
                      <a:endParaRPr lang="en-US" sz="1400" b="0" i="0" u="none" strike="noStrike" cap="none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0" u="none" strike="noStrike" cap="none" dirty="0">
                          <a:solidFill>
                            <a:srgbClr val="000000"/>
                          </a:solidFill>
                          <a:effectLst/>
                          <a:sym typeface="Arial"/>
                        </a:rPr>
                        <a:t>0.831</a:t>
                      </a:r>
                      <a:endParaRPr lang="en-US" sz="1400" b="0" i="0" u="none" strike="noStrike" cap="non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0" u="none" strike="noStrike" cap="none">
                          <a:solidFill>
                            <a:srgbClr val="000000"/>
                          </a:solidFill>
                          <a:effectLst/>
                          <a:sym typeface="Arial"/>
                        </a:rPr>
                        <a:t>3.511</a:t>
                      </a:r>
                      <a:endParaRPr lang="en-US" sz="1400" b="0" i="0" u="none" strike="noStrike" cap="none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0" u="none" strike="noStrike" cap="none">
                          <a:solidFill>
                            <a:srgbClr val="000000"/>
                          </a:solidFill>
                          <a:effectLst/>
                          <a:sym typeface="Arial"/>
                        </a:rPr>
                        <a:t>2.544</a:t>
                      </a:r>
                      <a:endParaRPr lang="en-US" sz="1400" b="0" i="0" u="none" strike="noStrike" cap="none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0" u="none" strike="noStrike" cap="none">
                          <a:solidFill>
                            <a:srgbClr val="000000"/>
                          </a:solidFill>
                          <a:effectLst/>
                          <a:sym typeface="Arial"/>
                        </a:rPr>
                        <a:t>49.833</a:t>
                      </a:r>
                      <a:endParaRPr lang="en-US" sz="1400" b="0" i="0" u="none" strike="noStrike" cap="none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0" u="none" strike="noStrike" cap="none">
                          <a:solidFill>
                            <a:srgbClr val="000000"/>
                          </a:solidFill>
                          <a:effectLst/>
                          <a:sym typeface="Arial"/>
                        </a:rPr>
                        <a:t>12.594</a:t>
                      </a:r>
                      <a:endParaRPr lang="en-US" sz="1400" b="0" i="0" u="none" strike="noStrike" cap="none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58821862"/>
                  </a:ext>
                </a:extLst>
              </a:tr>
              <a:tr h="294274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1" u="none" strike="noStrike" cap="none" dirty="0">
                          <a:solidFill>
                            <a:srgbClr val="000000"/>
                          </a:solidFill>
                          <a:effectLst/>
                          <a:sym typeface="Arial"/>
                        </a:rPr>
                        <a:t>Factor B</a:t>
                      </a:r>
                      <a:endParaRPr lang="en-US" sz="1400" b="1" i="0" u="none" strike="noStrike" cap="non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accent1"/>
                          </a:solidFill>
                          <a:effectLst/>
                        </a:rPr>
                        <a:t>pH</a:t>
                      </a:r>
                      <a:endParaRPr lang="en-US" sz="1100" b="1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accent1"/>
                          </a:solidFill>
                          <a:effectLst/>
                        </a:rPr>
                        <a:t>Acidez</a:t>
                      </a:r>
                      <a:endParaRPr lang="en-US" sz="1100" b="1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accent1"/>
                          </a:solidFill>
                          <a:effectLst/>
                        </a:rPr>
                        <a:t>Humedad</a:t>
                      </a:r>
                      <a:endParaRPr lang="en-US" sz="1100" b="1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accent1"/>
                          </a:solidFill>
                          <a:effectLst/>
                        </a:rPr>
                        <a:t>Ceniza</a:t>
                      </a:r>
                      <a:endParaRPr lang="en-US" sz="1100" b="1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accent1"/>
                          </a:solidFill>
                          <a:effectLst/>
                        </a:rPr>
                        <a:t>Grasa</a:t>
                      </a:r>
                      <a:endParaRPr lang="en-US" sz="1100" b="1" dirty="0">
                        <a:solidFill>
                          <a:schemeClr val="accent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0" u="none" strike="noStrike" cap="none" dirty="0">
                          <a:solidFill>
                            <a:srgbClr val="000000"/>
                          </a:solidFill>
                          <a:effectLst/>
                          <a:sym typeface="Arial"/>
                        </a:rPr>
                        <a:t> </a:t>
                      </a:r>
                      <a:r>
                        <a:rPr lang="en-US" sz="1400" b="1" u="none" strike="noStrike" cap="none" dirty="0">
                          <a:solidFill>
                            <a:srgbClr val="000000"/>
                          </a:solidFill>
                          <a:effectLst/>
                          <a:sym typeface="Arial"/>
                        </a:rPr>
                        <a:t>Proteína</a:t>
                      </a:r>
                      <a:endParaRPr lang="en-US" sz="1400" b="0" i="0" u="none" strike="noStrike" cap="non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03724725"/>
                  </a:ext>
                </a:extLst>
              </a:tr>
              <a:tr h="327195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1" u="none" strike="noStrike" cap="none" dirty="0">
                          <a:solidFill>
                            <a:srgbClr val="000000"/>
                          </a:solidFill>
                          <a:effectLst/>
                          <a:sym typeface="Arial"/>
                        </a:rPr>
                        <a:t>Cascada</a:t>
                      </a:r>
                      <a:endParaRPr lang="en-US" sz="1400" b="1" i="0" u="none" strike="noStrike" cap="non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0" u="none" strike="noStrike" cap="none">
                          <a:solidFill>
                            <a:srgbClr val="000000"/>
                          </a:solidFill>
                          <a:effectLst/>
                          <a:sym typeface="Arial"/>
                        </a:rPr>
                        <a:t>6.275</a:t>
                      </a:r>
                      <a:endParaRPr lang="en-US" sz="1400" b="0" i="0" u="none" strike="noStrike" cap="none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0" u="none" strike="noStrike" cap="none">
                          <a:solidFill>
                            <a:srgbClr val="000000"/>
                          </a:solidFill>
                          <a:effectLst/>
                          <a:sym typeface="Arial"/>
                        </a:rPr>
                        <a:t>0.920</a:t>
                      </a:r>
                      <a:endParaRPr lang="en-US" sz="1400" b="0" i="0" u="none" strike="noStrike" cap="none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0" u="none" strike="noStrike" cap="none" dirty="0">
                          <a:solidFill>
                            <a:srgbClr val="000000"/>
                          </a:solidFill>
                          <a:effectLst/>
                          <a:sym typeface="Arial"/>
                        </a:rPr>
                        <a:t>2.167</a:t>
                      </a:r>
                      <a:endParaRPr lang="en-US" sz="1400" b="0" i="0" u="none" strike="noStrike" cap="non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0" u="none" strike="noStrike" cap="none" dirty="0">
                          <a:solidFill>
                            <a:srgbClr val="000000"/>
                          </a:solidFill>
                          <a:effectLst/>
                          <a:sym typeface="Arial"/>
                        </a:rPr>
                        <a:t>2.600</a:t>
                      </a:r>
                      <a:endParaRPr lang="en-US" sz="1400" b="0" i="0" u="none" strike="noStrike" cap="non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0" u="none" strike="noStrike" cap="none" dirty="0">
                          <a:solidFill>
                            <a:srgbClr val="000000"/>
                          </a:solidFill>
                          <a:effectLst/>
                          <a:sym typeface="Arial"/>
                        </a:rPr>
                        <a:t>54.042</a:t>
                      </a:r>
                      <a:endParaRPr lang="en-US" sz="1400" b="0" i="0" u="none" strike="noStrike" cap="non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0" u="none" strike="noStrike" cap="none">
                          <a:solidFill>
                            <a:srgbClr val="000000"/>
                          </a:solidFill>
                          <a:effectLst/>
                          <a:sym typeface="Arial"/>
                        </a:rPr>
                        <a:t>13.619</a:t>
                      </a:r>
                      <a:endParaRPr lang="en-US" sz="1400" b="0" i="0" u="none" strike="noStrike" cap="none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35781109"/>
                  </a:ext>
                </a:extLst>
              </a:tr>
              <a:tr h="314396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1" u="none" strike="noStrike" cap="none" dirty="0">
                          <a:solidFill>
                            <a:srgbClr val="000000"/>
                          </a:solidFill>
                          <a:effectLst/>
                          <a:sym typeface="Arial"/>
                        </a:rPr>
                        <a:t>Sin Fermentar</a:t>
                      </a:r>
                      <a:endParaRPr lang="en-US" sz="1400" b="1" i="0" u="none" strike="noStrike" cap="non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0" u="none" strike="noStrike" cap="none">
                          <a:solidFill>
                            <a:srgbClr val="000000"/>
                          </a:solidFill>
                          <a:effectLst/>
                          <a:sym typeface="Arial"/>
                        </a:rPr>
                        <a:t>6.392</a:t>
                      </a:r>
                      <a:endParaRPr lang="en-US" sz="1400" b="0" i="0" u="none" strike="noStrike" cap="none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0" u="none" strike="noStrike" cap="none">
                          <a:solidFill>
                            <a:srgbClr val="000000"/>
                          </a:solidFill>
                          <a:effectLst/>
                          <a:sym typeface="Arial"/>
                        </a:rPr>
                        <a:t>1.225</a:t>
                      </a:r>
                      <a:endParaRPr lang="en-US" sz="1400" b="0" i="0" u="none" strike="noStrike" cap="none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0" u="none" strike="noStrike" cap="none" dirty="0">
                          <a:solidFill>
                            <a:srgbClr val="000000"/>
                          </a:solidFill>
                          <a:effectLst/>
                          <a:sym typeface="Arial"/>
                        </a:rPr>
                        <a:t>3.375</a:t>
                      </a:r>
                      <a:endParaRPr lang="en-US" sz="1400" b="0" i="0" u="none" strike="noStrike" cap="non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0" u="none" strike="noStrike" cap="none" dirty="0">
                          <a:solidFill>
                            <a:srgbClr val="000000"/>
                          </a:solidFill>
                          <a:effectLst/>
                          <a:sym typeface="Arial"/>
                        </a:rPr>
                        <a:t>2.408</a:t>
                      </a:r>
                      <a:endParaRPr lang="en-US" sz="1400" b="0" i="0" u="none" strike="noStrike" cap="non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0" u="none" strike="noStrike" cap="none" dirty="0">
                          <a:solidFill>
                            <a:srgbClr val="000000"/>
                          </a:solidFill>
                          <a:effectLst/>
                          <a:sym typeface="Arial"/>
                        </a:rPr>
                        <a:t>45.925</a:t>
                      </a:r>
                      <a:endParaRPr lang="en-US" sz="1400" b="0" i="0" u="none" strike="noStrike" cap="non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0" u="none" strike="noStrike" cap="none" dirty="0">
                          <a:solidFill>
                            <a:srgbClr val="000000"/>
                          </a:solidFill>
                          <a:effectLst/>
                          <a:sym typeface="Arial"/>
                        </a:rPr>
                        <a:t>14.930</a:t>
                      </a:r>
                      <a:endParaRPr lang="en-US" sz="1400" b="0" i="0" u="none" strike="noStrike" cap="non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22838580"/>
                  </a:ext>
                </a:extLst>
              </a:tr>
              <a:tr h="237147">
                <a:tc>
                  <a:txBody>
                    <a:bodyPr/>
                    <a:lstStyle/>
                    <a:p>
                      <a:pPr marR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1" u="none" strike="noStrike" cap="none" dirty="0">
                          <a:solidFill>
                            <a:srgbClr val="000000"/>
                          </a:solidFill>
                          <a:effectLst/>
                          <a:sym typeface="Arial"/>
                        </a:rPr>
                        <a:t>Yute</a:t>
                      </a:r>
                      <a:endParaRPr lang="en-US" sz="1400" b="1" i="0" u="none" strike="noStrike" cap="non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0" u="none" strike="noStrike" cap="none">
                          <a:solidFill>
                            <a:srgbClr val="000000"/>
                          </a:solidFill>
                          <a:effectLst/>
                          <a:sym typeface="Arial"/>
                        </a:rPr>
                        <a:t>5.973</a:t>
                      </a:r>
                      <a:endParaRPr lang="en-US" sz="1400" b="0" i="0" u="none" strike="noStrike" cap="none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0" u="none" strike="noStrike" cap="none">
                          <a:solidFill>
                            <a:srgbClr val="000000"/>
                          </a:solidFill>
                          <a:effectLst/>
                          <a:sym typeface="Arial"/>
                        </a:rPr>
                        <a:t>1.021</a:t>
                      </a:r>
                      <a:endParaRPr lang="en-US" sz="1400" b="0" i="0" u="none" strike="noStrike" cap="none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0" u="none" strike="noStrike" cap="none">
                          <a:solidFill>
                            <a:srgbClr val="000000"/>
                          </a:solidFill>
                          <a:effectLst/>
                          <a:sym typeface="Arial"/>
                        </a:rPr>
                        <a:t>3.350</a:t>
                      </a:r>
                      <a:endParaRPr lang="en-US" sz="1400" b="0" i="0" u="none" strike="noStrike" cap="none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0" u="none" strike="noStrike" cap="none">
                          <a:solidFill>
                            <a:srgbClr val="000000"/>
                          </a:solidFill>
                          <a:effectLst/>
                          <a:sym typeface="Arial"/>
                        </a:rPr>
                        <a:t>3.058</a:t>
                      </a:r>
                      <a:endParaRPr lang="en-US" sz="1400" b="0" i="0" u="none" strike="noStrike" cap="none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0" u="none" strike="noStrike" cap="none" dirty="0">
                          <a:solidFill>
                            <a:srgbClr val="000000"/>
                          </a:solidFill>
                          <a:effectLst/>
                          <a:sym typeface="Arial"/>
                        </a:rPr>
                        <a:t>52.950</a:t>
                      </a:r>
                      <a:endParaRPr lang="en-US" sz="1400" b="0" i="0" u="none" strike="noStrike" cap="non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en-US" sz="1400" b="0" u="none" strike="noStrike" cap="none" dirty="0">
                          <a:solidFill>
                            <a:srgbClr val="000000"/>
                          </a:solidFill>
                          <a:effectLst/>
                          <a:sym typeface="Arial"/>
                        </a:rPr>
                        <a:t>10.613</a:t>
                      </a:r>
                      <a:endParaRPr lang="en-US" sz="1400" b="0" i="0" u="none" strike="noStrike" cap="none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0917062"/>
                  </a:ext>
                </a:extLst>
              </a:tr>
            </a:tbl>
          </a:graphicData>
        </a:graphic>
      </p:graphicFrame>
      <p:sp>
        <p:nvSpPr>
          <p:cNvPr id="3" name="Google Shape;1654;p68">
            <a:extLst>
              <a:ext uri="{FF2B5EF4-FFF2-40B4-BE49-F238E27FC236}">
                <a16:creationId xmlns:a16="http://schemas.microsoft.com/office/drawing/2014/main" id="{49CFC959-40DE-4551-B49F-E8FFA3B2896B}"/>
              </a:ext>
            </a:extLst>
          </p:cNvPr>
          <p:cNvSpPr txBox="1">
            <a:spLocks/>
          </p:cNvSpPr>
          <p:nvPr/>
        </p:nvSpPr>
        <p:spPr>
          <a:xfrm>
            <a:off x="3282631" y="0"/>
            <a:ext cx="5861369" cy="88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VE" sz="2400" b="1" dirty="0">
                <a:solidFill>
                  <a:schemeClr val="tx1"/>
                </a:solidFill>
                <a:latin typeface="Playfair Display" panose="00000500000000000000" pitchFamily="2" charset="0"/>
              </a:rPr>
              <a:t>RESULTADOS Y </a:t>
            </a:r>
            <a:r>
              <a:rPr lang="es-VE" sz="2000" b="1" dirty="0">
                <a:solidFill>
                  <a:schemeClr val="tx1"/>
                </a:solidFill>
                <a:latin typeface="Playfair Display" panose="00000500000000000000" pitchFamily="2" charset="0"/>
              </a:rPr>
              <a:t>DISCUSIÓN</a:t>
            </a:r>
            <a:endParaRPr lang="es-VE" sz="2400" b="1" dirty="0">
              <a:solidFill>
                <a:schemeClr val="tx1"/>
              </a:solidFill>
              <a:latin typeface="Playfair Display" panose="00000500000000000000" pitchFamily="2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308918" y="223029"/>
            <a:ext cx="3521676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s-EC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Efecto del estudio de las variables (Factor A) y los métodos de fermentación (Factor B) frente a las variables evaluadas en licor de cacao</a:t>
            </a:r>
            <a:endParaRPr lang="en-US" sz="1000" i="1" dirty="0">
              <a:solidFill>
                <a:srgbClr val="44546A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1BED91D-74C4-4858-8F2D-99D03027E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9654" y="826394"/>
            <a:ext cx="1361804" cy="1273938"/>
          </a:xfrm>
          <a:prstGeom prst="ellipse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Picture 2" descr="CacaoCCN51 | Anecacao Ecuador">
            <a:extLst>
              <a:ext uri="{FF2B5EF4-FFF2-40B4-BE49-F238E27FC236}">
                <a16:creationId xmlns:a16="http://schemas.microsoft.com/office/drawing/2014/main" id="{69DF140A-E118-4082-BD59-84CC43451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9653" y="2150027"/>
            <a:ext cx="1342407" cy="1345023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84EE09C-0C5E-46CE-90EC-996BD60BE7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9651" y="3566135"/>
            <a:ext cx="1314955" cy="1273938"/>
          </a:xfrm>
          <a:prstGeom prst="ellipse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658878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0" y="0"/>
            <a:ext cx="1606378" cy="491005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accent1"/>
                </a:solidFill>
              </a:rPr>
              <a:t>FACTOR A</a:t>
            </a:r>
          </a:p>
          <a:p>
            <a:pPr algn="ctr"/>
            <a:r>
              <a:rPr lang="es-ES" sz="1600" b="1" dirty="0">
                <a:solidFill>
                  <a:schemeClr val="accent1"/>
                </a:solidFill>
              </a:rPr>
              <a:t>Variedades </a:t>
            </a:r>
            <a:endParaRPr lang="en-US" sz="1600" b="1" dirty="0">
              <a:solidFill>
                <a:schemeClr val="accent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F8BBEF6-07D3-4452-B93E-5AEB9A03789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7079"/>
            <a:ext cx="2839966" cy="2729590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7" name="Rectángulo 16"/>
          <p:cNvSpPr/>
          <p:nvPr/>
        </p:nvSpPr>
        <p:spPr>
          <a:xfrm>
            <a:off x="6372879" y="3749557"/>
            <a:ext cx="2224275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100" dirty="0"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es-EC" sz="1100" b="1" dirty="0">
                <a:latin typeface="Arial" panose="020B0604020202020204" pitchFamily="34" charset="0"/>
                <a:ea typeface="Calibri" panose="020F0502020204030204" pitchFamily="34" charset="0"/>
              </a:rPr>
              <a:t>Almeida, 2019) A</a:t>
            </a:r>
            <a:r>
              <a:rPr lang="es-EC" sz="1100" dirty="0">
                <a:latin typeface="Arial" panose="020B0604020202020204" pitchFamily="34" charset="0"/>
                <a:ea typeface="Calibri" panose="020F0502020204030204" pitchFamily="34" charset="0"/>
              </a:rPr>
              <a:t>lmendras provenientes del cacao  CCN-51 son menos porosos con 0.54% a comparación que del cacao Nacional que presenta el 0.64% </a:t>
            </a:r>
            <a:endParaRPr lang="en-US" sz="1100" dirty="0"/>
          </a:p>
        </p:txBody>
      </p:sp>
      <p:sp>
        <p:nvSpPr>
          <p:cNvPr id="18" name="Google Shape;1654;p68">
            <a:extLst>
              <a:ext uri="{FF2B5EF4-FFF2-40B4-BE49-F238E27FC236}">
                <a16:creationId xmlns:a16="http://schemas.microsoft.com/office/drawing/2014/main" id="{49CFC959-40DE-4551-B49F-E8FFA3B2896B}"/>
              </a:ext>
            </a:extLst>
          </p:cNvPr>
          <p:cNvSpPr txBox="1">
            <a:spLocks/>
          </p:cNvSpPr>
          <p:nvPr/>
        </p:nvSpPr>
        <p:spPr>
          <a:xfrm>
            <a:off x="3035495" y="-282009"/>
            <a:ext cx="5861369" cy="88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VE" sz="2400" b="1" dirty="0">
                <a:solidFill>
                  <a:schemeClr val="tx1"/>
                </a:solidFill>
                <a:latin typeface="Playfair Display" panose="00000500000000000000" pitchFamily="2" charset="0"/>
              </a:rPr>
              <a:t>RESULTADOS Y </a:t>
            </a:r>
            <a:r>
              <a:rPr lang="es-VE" sz="2000" b="1" dirty="0">
                <a:solidFill>
                  <a:schemeClr val="tx1"/>
                </a:solidFill>
                <a:latin typeface="Playfair Display" panose="00000500000000000000" pitchFamily="2" charset="0"/>
              </a:rPr>
              <a:t>DISCUSIÓN</a:t>
            </a:r>
            <a:endParaRPr lang="es-VE" sz="2400" b="1" dirty="0">
              <a:solidFill>
                <a:schemeClr val="tx1"/>
              </a:solidFill>
              <a:latin typeface="Playfair Display" panose="00000500000000000000" pitchFamily="2" charset="0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822584" y="1433691"/>
            <a:ext cx="5684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dirty="0"/>
              <a:t>1,07</a:t>
            </a:r>
            <a:endParaRPr lang="en-US" sz="900" dirty="0"/>
          </a:p>
        </p:txBody>
      </p:sp>
      <p:sp>
        <p:nvSpPr>
          <p:cNvPr id="25" name="CuadroTexto 24"/>
          <p:cNvSpPr txBox="1"/>
          <p:nvPr/>
        </p:nvSpPr>
        <p:spPr>
          <a:xfrm>
            <a:off x="1995513" y="1655825"/>
            <a:ext cx="5684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dirty="0"/>
              <a:t>1,03</a:t>
            </a:r>
            <a:endParaRPr lang="en-US" sz="900" dirty="0"/>
          </a:p>
        </p:txBody>
      </p:sp>
      <p:grpSp>
        <p:nvGrpSpPr>
          <p:cNvPr id="39" name="Grupo 38"/>
          <p:cNvGrpSpPr/>
          <p:nvPr/>
        </p:nvGrpSpPr>
        <p:grpSpPr>
          <a:xfrm>
            <a:off x="2919836" y="2447673"/>
            <a:ext cx="3000791" cy="2695827"/>
            <a:chOff x="2751290" y="491005"/>
            <a:chExt cx="2660748" cy="2031968"/>
          </a:xfrm>
        </p:grpSpPr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FAB4E881-81AA-414C-B390-487C2245238D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1290" y="491005"/>
              <a:ext cx="2660748" cy="2031968"/>
            </a:xfrm>
            <a:prstGeom prst="rect">
              <a:avLst/>
            </a:prstGeom>
            <a:noFill/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</p:pic>
        <p:sp>
          <p:nvSpPr>
            <p:cNvPr id="26" name="CuadroTexto 25"/>
            <p:cNvSpPr txBox="1"/>
            <p:nvPr/>
          </p:nvSpPr>
          <p:spPr>
            <a:xfrm>
              <a:off x="3599751" y="1129461"/>
              <a:ext cx="56841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900" dirty="0"/>
                <a:t>0,95</a:t>
              </a:r>
              <a:endParaRPr lang="en-US" sz="900" dirty="0"/>
            </a:p>
          </p:txBody>
        </p:sp>
        <p:sp>
          <p:nvSpPr>
            <p:cNvPr id="27" name="CuadroTexto 26"/>
            <p:cNvSpPr txBox="1"/>
            <p:nvPr/>
          </p:nvSpPr>
          <p:spPr>
            <a:xfrm>
              <a:off x="4732417" y="978052"/>
              <a:ext cx="56841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900" dirty="0"/>
                <a:t>1,38</a:t>
              </a:r>
              <a:endParaRPr lang="en-US" sz="900" dirty="0"/>
            </a:p>
          </p:txBody>
        </p:sp>
      </p:grpSp>
      <p:grpSp>
        <p:nvGrpSpPr>
          <p:cNvPr id="40" name="Grupo 39"/>
          <p:cNvGrpSpPr/>
          <p:nvPr/>
        </p:nvGrpSpPr>
        <p:grpSpPr>
          <a:xfrm>
            <a:off x="6000497" y="491005"/>
            <a:ext cx="2951972" cy="2695827"/>
            <a:chOff x="5559475" y="571188"/>
            <a:chExt cx="2660748" cy="2051254"/>
          </a:xfrm>
        </p:grpSpPr>
        <p:pic>
          <p:nvPicPr>
            <p:cNvPr id="16" name="Imagen 15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9475" y="571188"/>
              <a:ext cx="2660748" cy="2051254"/>
            </a:xfrm>
            <a:prstGeom prst="rect">
              <a:avLst/>
            </a:prstGeom>
            <a:noFill/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</p:pic>
        <p:sp>
          <p:nvSpPr>
            <p:cNvPr id="28" name="CuadroTexto 27"/>
            <p:cNvSpPr txBox="1"/>
            <p:nvPr/>
          </p:nvSpPr>
          <p:spPr>
            <a:xfrm>
              <a:off x="6432429" y="1202859"/>
              <a:ext cx="56841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900" dirty="0"/>
                <a:t>0,040</a:t>
              </a:r>
              <a:endParaRPr lang="en-US" sz="900" dirty="0"/>
            </a:p>
          </p:txBody>
        </p:sp>
        <p:sp>
          <p:nvSpPr>
            <p:cNvPr id="29" name="CuadroTexto 28"/>
            <p:cNvSpPr txBox="1"/>
            <p:nvPr/>
          </p:nvSpPr>
          <p:spPr>
            <a:xfrm>
              <a:off x="7589588" y="1133901"/>
              <a:ext cx="56841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900" dirty="0"/>
                <a:t>0,041</a:t>
              </a:r>
              <a:endParaRPr lang="en-US" sz="900" dirty="0"/>
            </a:p>
          </p:txBody>
        </p:sp>
      </p:grpSp>
      <p:sp>
        <p:nvSpPr>
          <p:cNvPr id="38" name="Rectángulo 37"/>
          <p:cNvSpPr/>
          <p:nvPr/>
        </p:nvSpPr>
        <p:spPr>
          <a:xfrm>
            <a:off x="6022241" y="3121594"/>
            <a:ext cx="946756" cy="2507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bg2">
                    <a:lumMod val="10000"/>
                  </a:schemeClr>
                </a:solidFill>
              </a:rPr>
              <a:t>Ceniza  </a:t>
            </a:r>
            <a:endParaRPr lang="en-US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1" name="Rectángulo 40"/>
          <p:cNvSpPr/>
          <p:nvPr/>
        </p:nvSpPr>
        <p:spPr>
          <a:xfrm>
            <a:off x="-10392" y="3197099"/>
            <a:ext cx="946756" cy="2507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bg2">
                    <a:lumMod val="10000"/>
                  </a:schemeClr>
                </a:solidFill>
              </a:rPr>
              <a:t>Acidez  </a:t>
            </a:r>
            <a:endParaRPr lang="en-US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2" name="Rectángulo 41"/>
          <p:cNvSpPr/>
          <p:nvPr/>
        </p:nvSpPr>
        <p:spPr>
          <a:xfrm>
            <a:off x="2839966" y="5018130"/>
            <a:ext cx="1151266" cy="2211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bg2">
                    <a:lumMod val="10000"/>
                  </a:schemeClr>
                </a:solidFill>
              </a:rPr>
              <a:t>Humedad  </a:t>
            </a:r>
            <a:endParaRPr lang="en-US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3" name="Imagen 42">
            <a:extLst>
              <a:ext uri="{FF2B5EF4-FFF2-40B4-BE49-F238E27FC236}">
                <a16:creationId xmlns:a16="http://schemas.microsoft.com/office/drawing/2014/main" id="{D9CDA68C-07CD-4E78-A7DC-D2A0DC86A8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9177" y="670983"/>
            <a:ext cx="1716213" cy="1644669"/>
          </a:xfrm>
          <a:prstGeom prst="ellipse">
            <a:avLst/>
          </a:prstGeom>
          <a:ln w="28575">
            <a:solidFill>
              <a:schemeClr val="tx1"/>
            </a:solidFill>
          </a:ln>
        </p:spPr>
      </p:pic>
      <p:pic>
        <p:nvPicPr>
          <p:cNvPr id="44" name="Imagen 43">
            <a:extLst>
              <a:ext uri="{FF2B5EF4-FFF2-40B4-BE49-F238E27FC236}">
                <a16:creationId xmlns:a16="http://schemas.microsoft.com/office/drawing/2014/main" id="{39DFD47F-A09E-42CC-8A7C-1ADB0D0A26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584" y="3600964"/>
            <a:ext cx="1361804" cy="1273939"/>
          </a:xfrm>
          <a:prstGeom prst="ellipse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570908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185351" y="884992"/>
            <a:ext cx="8720273" cy="4089310"/>
            <a:chOff x="0" y="3010608"/>
            <a:chExt cx="8720273" cy="3150392"/>
          </a:xfrm>
        </p:grpSpPr>
        <p:pic>
          <p:nvPicPr>
            <p:cNvPr id="7" name="Imagen 6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3878" y="4110585"/>
              <a:ext cx="2955622" cy="2050415"/>
            </a:xfrm>
            <a:prstGeom prst="rect">
              <a:avLst/>
            </a:prstGeom>
            <a:noFill/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</p:pic>
        <p:pic>
          <p:nvPicPr>
            <p:cNvPr id="8" name="Imagen 7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033264"/>
              <a:ext cx="2603853" cy="2050415"/>
            </a:xfrm>
            <a:prstGeom prst="rect">
              <a:avLst/>
            </a:prstGeom>
            <a:noFill/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</p:pic>
        <p:pic>
          <p:nvPicPr>
            <p:cNvPr id="9" name="Imagen 8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9525" y="3010608"/>
              <a:ext cx="2660748" cy="2051254"/>
            </a:xfrm>
            <a:prstGeom prst="rect">
              <a:avLst/>
            </a:prstGeom>
            <a:noFill/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</p:pic>
        <p:sp>
          <p:nvSpPr>
            <p:cNvPr id="10" name="CuadroTexto 9"/>
            <p:cNvSpPr txBox="1"/>
            <p:nvPr/>
          </p:nvSpPr>
          <p:spPr>
            <a:xfrm>
              <a:off x="1994505" y="3688595"/>
              <a:ext cx="56841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900" dirty="0"/>
                <a:t>19,57</a:t>
              </a:r>
              <a:endParaRPr lang="en-US" sz="900" dirty="0"/>
            </a:p>
          </p:txBody>
        </p:sp>
        <p:sp>
          <p:nvSpPr>
            <p:cNvPr id="11" name="CuadroTexto 10"/>
            <p:cNvSpPr txBox="1"/>
            <p:nvPr/>
          </p:nvSpPr>
          <p:spPr>
            <a:xfrm>
              <a:off x="778474" y="3535875"/>
              <a:ext cx="56841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900" dirty="0"/>
                <a:t>20,55</a:t>
              </a:r>
              <a:endParaRPr lang="en-US" sz="900" dirty="0"/>
            </a:p>
          </p:txBody>
        </p:sp>
        <p:sp>
          <p:nvSpPr>
            <p:cNvPr id="12" name="CuadroTexto 11"/>
            <p:cNvSpPr txBox="1"/>
            <p:nvPr/>
          </p:nvSpPr>
          <p:spPr>
            <a:xfrm>
              <a:off x="6883046" y="3690894"/>
              <a:ext cx="56841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900" dirty="0"/>
                <a:t>14,06</a:t>
              </a:r>
              <a:endParaRPr lang="en-US" sz="900" dirty="0"/>
            </a:p>
          </p:txBody>
        </p:sp>
        <p:sp>
          <p:nvSpPr>
            <p:cNvPr id="13" name="CuadroTexto 12"/>
            <p:cNvSpPr txBox="1"/>
            <p:nvPr/>
          </p:nvSpPr>
          <p:spPr>
            <a:xfrm>
              <a:off x="7990772" y="3690893"/>
              <a:ext cx="56841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900" dirty="0"/>
                <a:t>14,25</a:t>
              </a:r>
              <a:endParaRPr lang="en-US" sz="900" dirty="0"/>
            </a:p>
          </p:txBody>
        </p:sp>
        <p:sp>
          <p:nvSpPr>
            <p:cNvPr id="14" name="CuadroTexto 13"/>
            <p:cNvSpPr txBox="1"/>
            <p:nvPr/>
          </p:nvSpPr>
          <p:spPr>
            <a:xfrm>
              <a:off x="4866543" y="5135793"/>
              <a:ext cx="56841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900" dirty="0"/>
                <a:t>488889</a:t>
              </a:r>
              <a:endParaRPr lang="en-US" sz="900" dirty="0"/>
            </a:p>
          </p:txBody>
        </p:sp>
        <p:sp>
          <p:nvSpPr>
            <p:cNvPr id="15" name="CuadroTexto 14"/>
            <p:cNvSpPr txBox="1"/>
            <p:nvPr/>
          </p:nvSpPr>
          <p:spPr>
            <a:xfrm>
              <a:off x="3828576" y="4946447"/>
              <a:ext cx="69186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900" dirty="0"/>
                <a:t>12829630</a:t>
              </a:r>
              <a:endParaRPr lang="en-US" sz="900" dirty="0"/>
            </a:p>
          </p:txBody>
        </p:sp>
      </p:grpSp>
      <p:sp>
        <p:nvSpPr>
          <p:cNvPr id="16" name="Rectángulo 15"/>
          <p:cNvSpPr/>
          <p:nvPr/>
        </p:nvSpPr>
        <p:spPr>
          <a:xfrm>
            <a:off x="98854" y="3547586"/>
            <a:ext cx="753762" cy="2507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bg2">
                    <a:lumMod val="10000"/>
                  </a:schemeClr>
                </a:solidFill>
              </a:rPr>
              <a:t>Grasa</a:t>
            </a:r>
            <a:endParaRPr lang="en-US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3039229" y="4848931"/>
            <a:ext cx="753762" cy="2507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bg2">
                    <a:lumMod val="10000"/>
                  </a:schemeClr>
                </a:solidFill>
              </a:rPr>
              <a:t>UFC</a:t>
            </a:r>
            <a:endParaRPr lang="en-US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6244876" y="3446659"/>
            <a:ext cx="946756" cy="2507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bg2">
                    <a:lumMod val="10000"/>
                  </a:schemeClr>
                </a:solidFill>
              </a:rPr>
              <a:t>Proteína </a:t>
            </a:r>
            <a:endParaRPr lang="en-US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9" name="Rectángulo redondeado 18"/>
          <p:cNvSpPr/>
          <p:nvPr/>
        </p:nvSpPr>
        <p:spPr>
          <a:xfrm>
            <a:off x="0" y="0"/>
            <a:ext cx="1606378" cy="491005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accent1"/>
                </a:solidFill>
              </a:rPr>
              <a:t>FACTOR A</a:t>
            </a:r>
          </a:p>
          <a:p>
            <a:pPr algn="ctr"/>
            <a:r>
              <a:rPr lang="es-ES" sz="1600" b="1" dirty="0">
                <a:solidFill>
                  <a:schemeClr val="accent1"/>
                </a:solidFill>
              </a:rPr>
              <a:t>Variedades </a:t>
            </a:r>
            <a:endParaRPr lang="en-US" sz="1600" b="1" dirty="0">
              <a:solidFill>
                <a:schemeClr val="accent1"/>
              </a:solidFill>
            </a:endParaRPr>
          </a:p>
        </p:txBody>
      </p:sp>
      <p:sp>
        <p:nvSpPr>
          <p:cNvPr id="20" name="Google Shape;1654;p68">
            <a:extLst>
              <a:ext uri="{FF2B5EF4-FFF2-40B4-BE49-F238E27FC236}">
                <a16:creationId xmlns:a16="http://schemas.microsoft.com/office/drawing/2014/main" id="{49CFC959-40DE-4551-B49F-E8FFA3B2896B}"/>
              </a:ext>
            </a:extLst>
          </p:cNvPr>
          <p:cNvSpPr txBox="1">
            <a:spLocks/>
          </p:cNvSpPr>
          <p:nvPr/>
        </p:nvSpPr>
        <p:spPr>
          <a:xfrm>
            <a:off x="3035495" y="-282009"/>
            <a:ext cx="5861369" cy="88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VE" sz="2400" b="1" dirty="0">
                <a:solidFill>
                  <a:schemeClr val="tx1"/>
                </a:solidFill>
                <a:latin typeface="Playfair Display" panose="00000500000000000000" pitchFamily="2" charset="0"/>
              </a:rPr>
              <a:t>RESULTADOS Y </a:t>
            </a:r>
            <a:r>
              <a:rPr lang="es-VE" sz="2000" b="1" dirty="0">
                <a:solidFill>
                  <a:schemeClr val="tx1"/>
                </a:solidFill>
                <a:latin typeface="Playfair Display" panose="00000500000000000000" pitchFamily="2" charset="0"/>
              </a:rPr>
              <a:t>DISCUSIÓN</a:t>
            </a:r>
            <a:endParaRPr lang="es-VE" sz="2400" b="1" dirty="0">
              <a:solidFill>
                <a:schemeClr val="tx1"/>
              </a:solidFill>
              <a:latin typeface="Playfair Display" panose="00000500000000000000" pitchFamily="2" charset="0"/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B1B6E21C-3856-499E-9858-A207190110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478" b="29855"/>
          <a:stretch/>
        </p:blipFill>
        <p:spPr>
          <a:xfrm>
            <a:off x="3662571" y="716913"/>
            <a:ext cx="1708937" cy="1470514"/>
          </a:xfrm>
          <a:prstGeom prst="ellipse">
            <a:avLst/>
          </a:prstGeom>
          <a:ln w="19050">
            <a:solidFill>
              <a:schemeClr val="tx1"/>
            </a:solidFill>
          </a:ln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F9CBEECB-F28E-48D4-8866-DE7C6513E3D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378" b="28502"/>
          <a:stretch/>
        </p:blipFill>
        <p:spPr>
          <a:xfrm>
            <a:off x="7187474" y="3697400"/>
            <a:ext cx="1272854" cy="1282910"/>
          </a:xfrm>
          <a:prstGeom prst="ellipse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437300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-1" y="0"/>
            <a:ext cx="2496065" cy="691978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accent1"/>
                </a:solidFill>
              </a:rPr>
              <a:t>FACTOR B</a:t>
            </a:r>
          </a:p>
          <a:p>
            <a:pPr algn="ctr"/>
            <a:r>
              <a:rPr lang="es-ES" sz="1600" b="1" dirty="0">
                <a:solidFill>
                  <a:schemeClr val="accent1"/>
                </a:solidFill>
              </a:rPr>
              <a:t>Porcentajes de cacao  </a:t>
            </a:r>
            <a:endParaRPr lang="en-US" sz="1600" b="1" dirty="0">
              <a:solidFill>
                <a:schemeClr val="accent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0E2544F-4707-4DA5-A117-123DE3C3C11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9" y="1008477"/>
            <a:ext cx="2884516" cy="2352561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" name="Imagen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654" y="2614856"/>
            <a:ext cx="2958656" cy="2352561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" name="Imagen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309" y="1008476"/>
            <a:ext cx="2884516" cy="2352561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6" name="CuadroTexto 5"/>
          <p:cNvSpPr txBox="1"/>
          <p:nvPr/>
        </p:nvSpPr>
        <p:spPr>
          <a:xfrm>
            <a:off x="1611445" y="1295485"/>
            <a:ext cx="5684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dirty="0"/>
              <a:t>5,96</a:t>
            </a:r>
            <a:endParaRPr lang="en-US" sz="900" dirty="0"/>
          </a:p>
        </p:txBody>
      </p:sp>
      <p:sp>
        <p:nvSpPr>
          <p:cNvPr id="7" name="CuadroTexto 6"/>
          <p:cNvSpPr txBox="1"/>
          <p:nvPr/>
        </p:nvSpPr>
        <p:spPr>
          <a:xfrm>
            <a:off x="738001" y="1884685"/>
            <a:ext cx="5684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dirty="0"/>
              <a:t>5,86</a:t>
            </a:r>
            <a:endParaRPr lang="en-US" sz="900" dirty="0"/>
          </a:p>
        </p:txBody>
      </p:sp>
      <p:sp>
        <p:nvSpPr>
          <p:cNvPr id="9" name="CuadroTexto 8"/>
          <p:cNvSpPr txBox="1"/>
          <p:nvPr/>
        </p:nvSpPr>
        <p:spPr>
          <a:xfrm>
            <a:off x="2437450" y="1389346"/>
            <a:ext cx="5684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dirty="0"/>
              <a:t>5,95</a:t>
            </a:r>
            <a:endParaRPr lang="en-US" sz="900" dirty="0"/>
          </a:p>
        </p:txBody>
      </p:sp>
      <p:sp>
        <p:nvSpPr>
          <p:cNvPr id="10" name="CuadroTexto 9"/>
          <p:cNvSpPr txBox="1"/>
          <p:nvPr/>
        </p:nvSpPr>
        <p:spPr>
          <a:xfrm>
            <a:off x="3727145" y="3191882"/>
            <a:ext cx="5684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dirty="0"/>
              <a:t>1,09</a:t>
            </a:r>
            <a:endParaRPr lang="en-US" sz="900" dirty="0"/>
          </a:p>
        </p:txBody>
      </p:sp>
      <p:sp>
        <p:nvSpPr>
          <p:cNvPr id="11" name="CuadroTexto 10"/>
          <p:cNvSpPr txBox="1"/>
          <p:nvPr/>
        </p:nvSpPr>
        <p:spPr>
          <a:xfrm>
            <a:off x="4659445" y="3491509"/>
            <a:ext cx="5684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dirty="0"/>
              <a:t>1,02</a:t>
            </a:r>
            <a:endParaRPr lang="en-US" sz="900" dirty="0"/>
          </a:p>
        </p:txBody>
      </p:sp>
      <p:sp>
        <p:nvSpPr>
          <p:cNvPr id="12" name="CuadroTexto 11"/>
          <p:cNvSpPr txBox="1"/>
          <p:nvPr/>
        </p:nvSpPr>
        <p:spPr>
          <a:xfrm>
            <a:off x="5474204" y="3491509"/>
            <a:ext cx="5684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dirty="0"/>
              <a:t>1,03</a:t>
            </a:r>
            <a:endParaRPr lang="en-US" sz="9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6805402" y="1885129"/>
            <a:ext cx="5684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dirty="0"/>
              <a:t>0,88</a:t>
            </a:r>
            <a:endParaRPr lang="en-US" sz="900" dirty="0"/>
          </a:p>
        </p:txBody>
      </p:sp>
      <p:sp>
        <p:nvSpPr>
          <p:cNvPr id="14" name="CuadroTexto 13"/>
          <p:cNvSpPr txBox="1"/>
          <p:nvPr/>
        </p:nvSpPr>
        <p:spPr>
          <a:xfrm>
            <a:off x="7583970" y="1765040"/>
            <a:ext cx="5684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dirty="0"/>
              <a:t>1,01</a:t>
            </a:r>
            <a:endParaRPr lang="en-US" sz="900" dirty="0"/>
          </a:p>
        </p:txBody>
      </p:sp>
      <p:sp>
        <p:nvSpPr>
          <p:cNvPr id="15" name="CuadroTexto 14"/>
          <p:cNvSpPr txBox="1"/>
          <p:nvPr/>
        </p:nvSpPr>
        <p:spPr>
          <a:xfrm>
            <a:off x="8457414" y="1295485"/>
            <a:ext cx="5684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dirty="0"/>
              <a:t>1,62</a:t>
            </a:r>
            <a:endParaRPr lang="en-US" sz="900" dirty="0"/>
          </a:p>
        </p:txBody>
      </p:sp>
      <p:sp>
        <p:nvSpPr>
          <p:cNvPr id="17" name="Google Shape;1654;p68">
            <a:extLst>
              <a:ext uri="{FF2B5EF4-FFF2-40B4-BE49-F238E27FC236}">
                <a16:creationId xmlns:a16="http://schemas.microsoft.com/office/drawing/2014/main" id="{49CFC959-40DE-4551-B49F-E8FFA3B2896B}"/>
              </a:ext>
            </a:extLst>
          </p:cNvPr>
          <p:cNvSpPr txBox="1">
            <a:spLocks/>
          </p:cNvSpPr>
          <p:nvPr/>
        </p:nvSpPr>
        <p:spPr>
          <a:xfrm>
            <a:off x="3035495" y="-282009"/>
            <a:ext cx="5861369" cy="88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VE" sz="2400" b="1" dirty="0">
                <a:solidFill>
                  <a:schemeClr val="tx1"/>
                </a:solidFill>
                <a:latin typeface="Playfair Display" panose="00000500000000000000" pitchFamily="2" charset="0"/>
              </a:rPr>
              <a:t>RESULTADOS Y </a:t>
            </a:r>
            <a:r>
              <a:rPr lang="es-VE" sz="2000" b="1" dirty="0">
                <a:solidFill>
                  <a:schemeClr val="tx1"/>
                </a:solidFill>
                <a:latin typeface="Playfair Display" panose="00000500000000000000" pitchFamily="2" charset="0"/>
              </a:rPr>
              <a:t>DISCUSIÓN</a:t>
            </a:r>
            <a:endParaRPr lang="es-VE" sz="2400" b="1" dirty="0">
              <a:solidFill>
                <a:schemeClr val="tx1"/>
              </a:solidFill>
              <a:latin typeface="Playfair Display" panose="00000500000000000000" pitchFamily="2" charset="0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3336365" y="1318377"/>
            <a:ext cx="24744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200" dirty="0">
                <a:latin typeface="Arial" panose="020B0604020202020204" pitchFamily="34" charset="0"/>
                <a:ea typeface="Calibri" panose="020F0502020204030204" pitchFamily="34" charset="0"/>
              </a:rPr>
              <a:t>INEN 623 </a:t>
            </a:r>
            <a:r>
              <a:rPr lang="es-EC" sz="1200" b="1" dirty="0">
                <a:latin typeface="Arial" panose="020B0604020202020204" pitchFamily="34" charset="0"/>
                <a:ea typeface="Calibri" panose="020F0502020204030204" pitchFamily="34" charset="0"/>
              </a:rPr>
              <a:t>(INEN, 1988), </a:t>
            </a:r>
            <a:r>
              <a:rPr lang="es-EC" sz="1200" dirty="0">
                <a:latin typeface="Arial" panose="020B0604020202020204" pitchFamily="34" charset="0"/>
                <a:ea typeface="Calibri" panose="020F0502020204030204" pitchFamily="34" charset="0"/>
              </a:rPr>
              <a:t>indica que el rango establecido para la humedad en pasta de cacao tiene como valor máximo un 3%, </a:t>
            </a:r>
            <a:endParaRPr lang="en-US" sz="1200" dirty="0"/>
          </a:p>
        </p:txBody>
      </p:sp>
      <p:sp>
        <p:nvSpPr>
          <p:cNvPr id="19" name="Rectángulo 18"/>
          <p:cNvSpPr/>
          <p:nvPr/>
        </p:nvSpPr>
        <p:spPr>
          <a:xfrm>
            <a:off x="-10392" y="3197099"/>
            <a:ext cx="946756" cy="2507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bg2">
                    <a:lumMod val="10000"/>
                  </a:schemeClr>
                </a:solidFill>
              </a:rPr>
              <a:t>pH  </a:t>
            </a:r>
            <a:endParaRPr lang="en-US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3057349" y="4857939"/>
            <a:ext cx="946756" cy="2507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bg2">
                    <a:lumMod val="10000"/>
                  </a:schemeClr>
                </a:solidFill>
              </a:rPr>
              <a:t>Acidez  </a:t>
            </a:r>
            <a:endParaRPr lang="en-US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6141308" y="3284358"/>
            <a:ext cx="1061157" cy="2071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bg2">
                    <a:lumMod val="10000"/>
                  </a:schemeClr>
                </a:solidFill>
              </a:rPr>
              <a:t>Humedad   </a:t>
            </a:r>
            <a:endParaRPr lang="en-US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D9CDA68C-07CD-4E78-A7DC-D2A0DC86A8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869" y="3511187"/>
            <a:ext cx="1716213" cy="1644669"/>
          </a:xfrm>
          <a:prstGeom prst="ellipse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068128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70" y="668325"/>
            <a:ext cx="2786466" cy="2087762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" name="Imagen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70" y="2929082"/>
            <a:ext cx="2786466" cy="2087762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" name="Imagen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349" y="2929082"/>
            <a:ext cx="2786466" cy="2087762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" name="Imagen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348" y="668325"/>
            <a:ext cx="2786467" cy="2087762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8" name="CuadroTexto 7"/>
          <p:cNvSpPr txBox="1"/>
          <p:nvPr/>
        </p:nvSpPr>
        <p:spPr>
          <a:xfrm>
            <a:off x="5389991" y="777039"/>
            <a:ext cx="5684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dirty="0"/>
              <a:t>22,06</a:t>
            </a:r>
            <a:endParaRPr lang="en-US" sz="900" dirty="0"/>
          </a:p>
        </p:txBody>
      </p:sp>
      <p:sp>
        <p:nvSpPr>
          <p:cNvPr id="9" name="CuadroTexto 8"/>
          <p:cNvSpPr txBox="1"/>
          <p:nvPr/>
        </p:nvSpPr>
        <p:spPr>
          <a:xfrm>
            <a:off x="4544640" y="1273819"/>
            <a:ext cx="5684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dirty="0"/>
              <a:t>19,69</a:t>
            </a:r>
            <a:endParaRPr lang="en-US" sz="900" dirty="0"/>
          </a:p>
        </p:txBody>
      </p:sp>
      <p:sp>
        <p:nvSpPr>
          <p:cNvPr id="10" name="CuadroTexto 9"/>
          <p:cNvSpPr txBox="1"/>
          <p:nvPr/>
        </p:nvSpPr>
        <p:spPr>
          <a:xfrm>
            <a:off x="3661242" y="1596790"/>
            <a:ext cx="5684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dirty="0"/>
              <a:t>18,43</a:t>
            </a:r>
            <a:endParaRPr lang="en-US" sz="900" dirty="0"/>
          </a:p>
        </p:txBody>
      </p:sp>
      <p:sp>
        <p:nvSpPr>
          <p:cNvPr id="11" name="CuadroTexto 10"/>
          <p:cNvSpPr txBox="1"/>
          <p:nvPr/>
        </p:nvSpPr>
        <p:spPr>
          <a:xfrm>
            <a:off x="704878" y="1499268"/>
            <a:ext cx="5684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dirty="0"/>
              <a:t>0,039</a:t>
            </a:r>
            <a:endParaRPr lang="en-US" sz="900" dirty="0"/>
          </a:p>
        </p:txBody>
      </p:sp>
      <p:sp>
        <p:nvSpPr>
          <p:cNvPr id="12" name="CuadroTexto 11"/>
          <p:cNvSpPr txBox="1"/>
          <p:nvPr/>
        </p:nvSpPr>
        <p:spPr>
          <a:xfrm>
            <a:off x="1613370" y="1290723"/>
            <a:ext cx="5684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dirty="0"/>
              <a:t>0,042</a:t>
            </a:r>
            <a:endParaRPr lang="en-US" sz="9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2412247" y="1482912"/>
            <a:ext cx="5684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dirty="0"/>
              <a:t>0,039</a:t>
            </a:r>
            <a:endParaRPr lang="en-US" sz="900" dirty="0"/>
          </a:p>
        </p:txBody>
      </p:sp>
      <p:sp>
        <p:nvSpPr>
          <p:cNvPr id="14" name="CuadroTexto 13"/>
          <p:cNvSpPr txBox="1"/>
          <p:nvPr/>
        </p:nvSpPr>
        <p:spPr>
          <a:xfrm>
            <a:off x="704878" y="3569136"/>
            <a:ext cx="5684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dirty="0"/>
              <a:t>13,97</a:t>
            </a:r>
            <a:endParaRPr lang="en-US" sz="900" dirty="0"/>
          </a:p>
        </p:txBody>
      </p:sp>
      <p:sp>
        <p:nvSpPr>
          <p:cNvPr id="15" name="CuadroTexto 14"/>
          <p:cNvSpPr txBox="1"/>
          <p:nvPr/>
        </p:nvSpPr>
        <p:spPr>
          <a:xfrm>
            <a:off x="1576300" y="3509591"/>
            <a:ext cx="5684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dirty="0"/>
              <a:t>14,27</a:t>
            </a:r>
            <a:endParaRPr lang="en-US" sz="900" dirty="0"/>
          </a:p>
        </p:txBody>
      </p:sp>
      <p:sp>
        <p:nvSpPr>
          <p:cNvPr id="16" name="CuadroTexto 15"/>
          <p:cNvSpPr txBox="1"/>
          <p:nvPr/>
        </p:nvSpPr>
        <p:spPr>
          <a:xfrm>
            <a:off x="2412518" y="3509591"/>
            <a:ext cx="5684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dirty="0"/>
              <a:t>14,249</a:t>
            </a:r>
            <a:endParaRPr lang="en-US" sz="900" dirty="0"/>
          </a:p>
        </p:txBody>
      </p:sp>
      <p:sp>
        <p:nvSpPr>
          <p:cNvPr id="17" name="CuadroTexto 16"/>
          <p:cNvSpPr txBox="1"/>
          <p:nvPr/>
        </p:nvSpPr>
        <p:spPr>
          <a:xfrm>
            <a:off x="3661242" y="3799968"/>
            <a:ext cx="68304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dirty="0"/>
              <a:t>2555556</a:t>
            </a:r>
            <a:endParaRPr lang="en-US" sz="900" dirty="0"/>
          </a:p>
        </p:txBody>
      </p:sp>
      <p:sp>
        <p:nvSpPr>
          <p:cNvPr id="18" name="CuadroTexto 17"/>
          <p:cNvSpPr txBox="1"/>
          <p:nvPr/>
        </p:nvSpPr>
        <p:spPr>
          <a:xfrm>
            <a:off x="4544641" y="3625007"/>
            <a:ext cx="7148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dirty="0"/>
              <a:t>16988889</a:t>
            </a:r>
            <a:endParaRPr lang="en-US" sz="900" dirty="0"/>
          </a:p>
        </p:txBody>
      </p:sp>
      <p:sp>
        <p:nvSpPr>
          <p:cNvPr id="19" name="CuadroTexto 18"/>
          <p:cNvSpPr txBox="1"/>
          <p:nvPr/>
        </p:nvSpPr>
        <p:spPr>
          <a:xfrm>
            <a:off x="5373864" y="3855839"/>
            <a:ext cx="5684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dirty="0"/>
              <a:t>433333</a:t>
            </a:r>
            <a:endParaRPr lang="en-US" sz="900" dirty="0"/>
          </a:p>
        </p:txBody>
      </p:sp>
      <p:sp>
        <p:nvSpPr>
          <p:cNvPr id="20" name="Rectángulo 19"/>
          <p:cNvSpPr/>
          <p:nvPr/>
        </p:nvSpPr>
        <p:spPr>
          <a:xfrm>
            <a:off x="6325175" y="3386479"/>
            <a:ext cx="24255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dirty="0">
                <a:latin typeface="Arial" panose="020B0604020202020204" pitchFamily="34" charset="0"/>
                <a:ea typeface="Calibri" panose="020F0502020204030204" pitchFamily="34" charset="0"/>
              </a:rPr>
              <a:t>INEN 623 </a:t>
            </a:r>
            <a:r>
              <a:rPr lang="es-EC" sz="1200" b="1" dirty="0">
                <a:latin typeface="Arial" panose="020B0604020202020204" pitchFamily="34" charset="0"/>
                <a:ea typeface="Calibri" panose="020F0502020204030204" pitchFamily="34" charset="0"/>
              </a:rPr>
              <a:t>(INEN, 1988), </a:t>
            </a:r>
            <a:r>
              <a:rPr lang="es-EC" sz="1200" dirty="0">
                <a:latin typeface="Arial" panose="020B0604020202020204" pitchFamily="34" charset="0"/>
                <a:ea typeface="Calibri" panose="020F0502020204030204" pitchFamily="34" charset="0"/>
              </a:rPr>
              <a:t>la cual sugiere que el rango adecuado para el contenido de grasa en licor de cacao es de 48 a 54%</a:t>
            </a:r>
            <a:endParaRPr lang="en-US" sz="1200" dirty="0"/>
          </a:p>
        </p:txBody>
      </p:sp>
      <p:sp>
        <p:nvSpPr>
          <p:cNvPr id="21" name="Google Shape;1654;p68">
            <a:extLst>
              <a:ext uri="{FF2B5EF4-FFF2-40B4-BE49-F238E27FC236}">
                <a16:creationId xmlns:a16="http://schemas.microsoft.com/office/drawing/2014/main" id="{49CFC959-40DE-4551-B49F-E8FFA3B2896B}"/>
              </a:ext>
            </a:extLst>
          </p:cNvPr>
          <p:cNvSpPr txBox="1">
            <a:spLocks/>
          </p:cNvSpPr>
          <p:nvPr/>
        </p:nvSpPr>
        <p:spPr>
          <a:xfrm>
            <a:off x="3591400" y="-85738"/>
            <a:ext cx="5861369" cy="88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VE" sz="2400" b="1" dirty="0">
                <a:solidFill>
                  <a:schemeClr val="tx1"/>
                </a:solidFill>
                <a:latin typeface="Playfair Display" panose="00000500000000000000" pitchFamily="2" charset="0"/>
              </a:rPr>
              <a:t>RESULTADOS Y </a:t>
            </a:r>
            <a:r>
              <a:rPr lang="es-VE" sz="2000" b="1" dirty="0">
                <a:solidFill>
                  <a:schemeClr val="tx1"/>
                </a:solidFill>
                <a:latin typeface="Playfair Display" panose="00000500000000000000" pitchFamily="2" charset="0"/>
              </a:rPr>
              <a:t>DISCUSIÓN</a:t>
            </a:r>
            <a:endParaRPr lang="es-VE" sz="2400" b="1" dirty="0">
              <a:solidFill>
                <a:schemeClr val="tx1"/>
              </a:solidFill>
              <a:latin typeface="Playfair Display" panose="00000500000000000000" pitchFamily="2" charset="0"/>
            </a:endParaRPr>
          </a:p>
        </p:txBody>
      </p:sp>
      <p:sp>
        <p:nvSpPr>
          <p:cNvPr id="22" name="Rectángulo redondeado 21"/>
          <p:cNvSpPr/>
          <p:nvPr/>
        </p:nvSpPr>
        <p:spPr>
          <a:xfrm>
            <a:off x="45909" y="0"/>
            <a:ext cx="2536653" cy="604191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accent1"/>
                </a:solidFill>
              </a:rPr>
              <a:t>FACTOR B</a:t>
            </a:r>
          </a:p>
          <a:p>
            <a:pPr algn="ctr"/>
            <a:r>
              <a:rPr lang="es-ES" sz="1600" b="1" dirty="0">
                <a:solidFill>
                  <a:schemeClr val="accent1"/>
                </a:solidFill>
              </a:rPr>
              <a:t>Porcentajes de cacao  </a:t>
            </a:r>
            <a:endParaRPr lang="en-US" sz="1600" b="1" dirty="0">
              <a:solidFill>
                <a:schemeClr val="accent1"/>
              </a:solidFill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120790" y="2630716"/>
            <a:ext cx="946756" cy="2507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bg2">
                    <a:lumMod val="10000"/>
                  </a:schemeClr>
                </a:solidFill>
              </a:rPr>
              <a:t>Ceniza  </a:t>
            </a:r>
            <a:endParaRPr lang="en-US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3095348" y="4901686"/>
            <a:ext cx="946756" cy="2507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bg2">
                    <a:lumMod val="10000"/>
                  </a:schemeClr>
                </a:solidFill>
              </a:rPr>
              <a:t>UFC  </a:t>
            </a:r>
            <a:endParaRPr lang="en-US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117370" y="4939098"/>
            <a:ext cx="946756" cy="2507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bg2">
                    <a:lumMod val="10000"/>
                  </a:schemeClr>
                </a:solidFill>
              </a:rPr>
              <a:t>Proteína   </a:t>
            </a:r>
            <a:endParaRPr lang="en-US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6" name="Rectángulo 25"/>
          <p:cNvSpPr/>
          <p:nvPr/>
        </p:nvSpPr>
        <p:spPr>
          <a:xfrm>
            <a:off x="3087337" y="2630716"/>
            <a:ext cx="946756" cy="2507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bg2">
                    <a:lumMod val="10000"/>
                  </a:schemeClr>
                </a:solidFill>
              </a:rPr>
              <a:t>Grasa   </a:t>
            </a:r>
            <a:endParaRPr lang="en-US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D149044E-5C25-4D08-8868-F091DE5DAA7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4506" b="31015"/>
          <a:stretch/>
        </p:blipFill>
        <p:spPr>
          <a:xfrm>
            <a:off x="6491639" y="900783"/>
            <a:ext cx="1789907" cy="1622845"/>
          </a:xfrm>
          <a:prstGeom prst="ellipse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66144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7BADF458-3955-4AA6-B0F4-83433C487F4E}"/>
              </a:ext>
            </a:extLst>
          </p:cNvPr>
          <p:cNvSpPr txBox="1">
            <a:spLocks/>
          </p:cNvSpPr>
          <p:nvPr/>
        </p:nvSpPr>
        <p:spPr>
          <a:xfrm>
            <a:off x="2469486" y="55538"/>
            <a:ext cx="3761879" cy="668099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36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36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36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36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36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36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36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36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fair Display Regular"/>
              <a:buNone/>
              <a:defRPr sz="36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r>
              <a:rPr lang="en" sz="3200">
                <a:solidFill>
                  <a:srgbClr val="086245"/>
                </a:solidFill>
              </a:rPr>
              <a:t>INTRODUCCIÓN</a:t>
            </a:r>
            <a:endParaRPr lang="en-US" sz="3200" dirty="0"/>
          </a:p>
        </p:txBody>
      </p:sp>
      <p:pic>
        <p:nvPicPr>
          <p:cNvPr id="4" name="Imagen 3" descr="Recorte de pantalla">
            <a:extLst>
              <a:ext uri="{FF2B5EF4-FFF2-40B4-BE49-F238E27FC236}">
                <a16:creationId xmlns:a16="http://schemas.microsoft.com/office/drawing/2014/main" id="{CEE37F1A-6009-4161-85C8-EE33E64139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28" y="310667"/>
            <a:ext cx="1597314" cy="15221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F32C263-C582-4B61-84C0-215B90663703}"/>
              </a:ext>
            </a:extLst>
          </p:cNvPr>
          <p:cNvSpPr txBox="1"/>
          <p:nvPr/>
        </p:nvSpPr>
        <p:spPr>
          <a:xfrm>
            <a:off x="511908" y="2193829"/>
            <a:ext cx="1559848" cy="523220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  <a:ln>
            <a:solidFill>
              <a:schemeClr val="tx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C" b="1" dirty="0">
                <a:latin typeface="+mj-lt"/>
                <a:cs typeface="Calibri" panose="020F0502020204030204" pitchFamily="34" charset="0"/>
              </a:rPr>
              <a:t>Mayor índice  de exportación</a:t>
            </a:r>
            <a:endParaRPr lang="en-US" b="1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6" name="Flecha derecha 4">
            <a:extLst>
              <a:ext uri="{FF2B5EF4-FFF2-40B4-BE49-F238E27FC236}">
                <a16:creationId xmlns:a16="http://schemas.microsoft.com/office/drawing/2014/main" id="{535C183C-6838-431C-BB81-965D06E1AE88}"/>
              </a:ext>
            </a:extLst>
          </p:cNvPr>
          <p:cNvSpPr/>
          <p:nvPr/>
        </p:nvSpPr>
        <p:spPr>
          <a:xfrm>
            <a:off x="1983542" y="1110546"/>
            <a:ext cx="291576" cy="292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Cacao puro, Diferencias entre cacao, cocoa, y todos sus productos  derivados.. – CACAO HERMANOS">
            <a:extLst>
              <a:ext uri="{FF2B5EF4-FFF2-40B4-BE49-F238E27FC236}">
                <a16:creationId xmlns:a16="http://schemas.microsoft.com/office/drawing/2014/main" id="{C4C4C5CE-F2F7-46C2-948C-6AB7AA9AD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60" y="3164089"/>
            <a:ext cx="2144506" cy="1688134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echa abajo 5">
            <a:extLst>
              <a:ext uri="{FF2B5EF4-FFF2-40B4-BE49-F238E27FC236}">
                <a16:creationId xmlns:a16="http://schemas.microsoft.com/office/drawing/2014/main" id="{FEAC818B-7571-4504-934B-070930719A96}"/>
              </a:ext>
            </a:extLst>
          </p:cNvPr>
          <p:cNvSpPr/>
          <p:nvPr/>
        </p:nvSpPr>
        <p:spPr>
          <a:xfrm>
            <a:off x="1045570" y="2804721"/>
            <a:ext cx="291576" cy="3037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echa abajo 7">
            <a:extLst>
              <a:ext uri="{FF2B5EF4-FFF2-40B4-BE49-F238E27FC236}">
                <a16:creationId xmlns:a16="http://schemas.microsoft.com/office/drawing/2014/main" id="{48FA20A8-5ACB-4FBF-995D-AEEE01CD3518}"/>
              </a:ext>
            </a:extLst>
          </p:cNvPr>
          <p:cNvSpPr/>
          <p:nvPr/>
        </p:nvSpPr>
        <p:spPr>
          <a:xfrm>
            <a:off x="1039097" y="1809227"/>
            <a:ext cx="291576" cy="3037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5AC97F6-ECEE-4EB9-B23A-572C4C701C1A}"/>
              </a:ext>
            </a:extLst>
          </p:cNvPr>
          <p:cNvSpPr txBox="1"/>
          <p:nvPr/>
        </p:nvSpPr>
        <p:spPr>
          <a:xfrm>
            <a:off x="2165771" y="2210722"/>
            <a:ext cx="159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64% a nivel mundial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ángulo redondeado 9">
            <a:extLst>
              <a:ext uri="{FF2B5EF4-FFF2-40B4-BE49-F238E27FC236}">
                <a16:creationId xmlns:a16="http://schemas.microsoft.com/office/drawing/2014/main" id="{9A8D1B78-AA80-4748-A5B1-8E62A5E392F7}"/>
              </a:ext>
            </a:extLst>
          </p:cNvPr>
          <p:cNvSpPr/>
          <p:nvPr/>
        </p:nvSpPr>
        <p:spPr>
          <a:xfrm>
            <a:off x="2699620" y="855368"/>
            <a:ext cx="2810708" cy="109455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C" sz="1200" dirty="0">
                <a:solidFill>
                  <a:schemeClr val="accent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La mayor producción se concentra en las provincias costeras (Los Ríos, Manabí, Esmeraldas y el Oro), así mismo en las provincias de Orellana y Sucumbíos. </a:t>
            </a:r>
            <a:endParaRPr lang="en-US" sz="1200" dirty="0">
              <a:solidFill>
                <a:schemeClr val="accent1">
                  <a:lumMod val="50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C40918E9-8433-4612-BFCC-814171A1B95D}"/>
              </a:ext>
            </a:extLst>
          </p:cNvPr>
          <p:cNvSpPr/>
          <p:nvPr/>
        </p:nvSpPr>
        <p:spPr>
          <a:xfrm>
            <a:off x="5778832" y="963028"/>
            <a:ext cx="5245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>
                <a:latin typeface="Arial" panose="020B0604020202020204" pitchFamily="34" charset="0"/>
                <a:ea typeface="Calibri" panose="020F0502020204030204" pitchFamily="34" charset="0"/>
              </a:rPr>
              <a:t>2011</a:t>
            </a:r>
            <a:endParaRPr lang="en-US" sz="1200" dirty="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CB71F85E-AB9C-48AC-BACC-95E1FCFD8F73}"/>
              </a:ext>
            </a:extLst>
          </p:cNvPr>
          <p:cNvSpPr/>
          <p:nvPr/>
        </p:nvSpPr>
        <p:spPr>
          <a:xfrm>
            <a:off x="5510330" y="1260004"/>
            <a:ext cx="9845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200" dirty="0">
                <a:latin typeface="Arial" panose="020B0604020202020204" pitchFamily="34" charset="0"/>
                <a:ea typeface="Calibri" panose="020F0502020204030204" pitchFamily="34" charset="0"/>
              </a:rPr>
              <a:t>521.091has</a:t>
            </a:r>
            <a:endParaRPr lang="en-US" sz="1200" dirty="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4ADA6816-DBCF-4BE5-AE05-B32753B9D567}"/>
              </a:ext>
            </a:extLst>
          </p:cNvPr>
          <p:cNvSpPr/>
          <p:nvPr/>
        </p:nvSpPr>
        <p:spPr>
          <a:xfrm>
            <a:off x="6717310" y="782270"/>
            <a:ext cx="2021946" cy="10156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EC" sz="12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80% de la producción pertenece al cacao fino de aroma y el 20% restante a la variedad CCN-51 </a:t>
            </a:r>
            <a:r>
              <a:rPr lang="es-ES" sz="1200" dirty="0">
                <a:latin typeface="+mj-lt"/>
              </a:rPr>
              <a:t> </a:t>
            </a:r>
            <a:r>
              <a:rPr lang="es-ES" sz="1200" dirty="0">
                <a:latin typeface="+mj-lt"/>
                <a:cs typeface="Calibri" panose="020F0502020204030204" pitchFamily="34" charset="0"/>
              </a:rPr>
              <a:t>(CEPAL, 2015)</a:t>
            </a:r>
            <a:r>
              <a:rPr lang="es-EC" sz="1200" dirty="0">
                <a:latin typeface="+mj-lt"/>
                <a:cs typeface="Calibri" panose="020F0502020204030204" pitchFamily="34" charset="0"/>
              </a:rPr>
              <a:t>.</a:t>
            </a:r>
            <a:endParaRPr lang="en-US" sz="1200" dirty="0"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5" name="Rectángulo redondeado 13">
            <a:extLst>
              <a:ext uri="{FF2B5EF4-FFF2-40B4-BE49-F238E27FC236}">
                <a16:creationId xmlns:a16="http://schemas.microsoft.com/office/drawing/2014/main" id="{78C254AB-FA31-4533-B526-A6FF6B488AC2}"/>
              </a:ext>
            </a:extLst>
          </p:cNvPr>
          <p:cNvSpPr/>
          <p:nvPr/>
        </p:nvSpPr>
        <p:spPr>
          <a:xfrm>
            <a:off x="3763085" y="2572386"/>
            <a:ext cx="1679796" cy="80597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>
                <a:solidFill>
                  <a:schemeClr val="accent1">
                    <a:lumMod val="50000"/>
                  </a:schemeClr>
                </a:solidFill>
                <a:latin typeface="+mj-lt"/>
                <a:cs typeface="Calibri" panose="020F0502020204030204" pitchFamily="34" charset="0"/>
              </a:rPr>
              <a:t>Sabor, aroma y calidad del chocolate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6" name="Rectángulo redondeado 14">
            <a:extLst>
              <a:ext uri="{FF2B5EF4-FFF2-40B4-BE49-F238E27FC236}">
                <a16:creationId xmlns:a16="http://schemas.microsoft.com/office/drawing/2014/main" id="{2955CD92-CFF3-42BD-84AF-1D36D70DEE08}"/>
              </a:ext>
            </a:extLst>
          </p:cNvPr>
          <p:cNvSpPr/>
          <p:nvPr/>
        </p:nvSpPr>
        <p:spPr>
          <a:xfrm>
            <a:off x="5869355" y="2382716"/>
            <a:ext cx="2527300" cy="1128816"/>
          </a:xfrm>
          <a:prstGeom prst="roundRect">
            <a:avLst/>
          </a:prstGeom>
          <a:solidFill>
            <a:schemeClr val="bg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1200" dirty="0">
                <a:solidFill>
                  <a:schemeClr val="bg2">
                    <a:lumMod val="10000"/>
                  </a:schemeClr>
                </a:solidFill>
                <a:latin typeface="+mj-lt"/>
                <a:cs typeface="Calibri" panose="020F0502020204030204" pitchFamily="34" charset="0"/>
              </a:rPr>
              <a:t>-Variedad </a:t>
            </a:r>
          </a:p>
          <a:p>
            <a:pPr algn="just"/>
            <a:r>
              <a:rPr lang="es-ES" sz="1200" dirty="0">
                <a:solidFill>
                  <a:schemeClr val="bg2">
                    <a:lumMod val="10000"/>
                  </a:schemeClr>
                </a:solidFill>
                <a:latin typeface="+mj-lt"/>
                <a:cs typeface="Calibri" panose="020F0502020204030204" pitchFamily="34" charset="0"/>
              </a:rPr>
              <a:t>-Método de fermentación</a:t>
            </a:r>
          </a:p>
          <a:p>
            <a:pPr algn="just"/>
            <a:r>
              <a:rPr lang="es-ES" sz="1200" dirty="0">
                <a:solidFill>
                  <a:schemeClr val="bg2">
                    <a:lumMod val="10000"/>
                  </a:schemeClr>
                </a:solidFill>
                <a:latin typeface="+mj-lt"/>
                <a:cs typeface="Calibri" panose="020F0502020204030204" pitchFamily="34" charset="0"/>
              </a:rPr>
              <a:t>-Procesos de industrialización y mezcla</a:t>
            </a:r>
          </a:p>
          <a:p>
            <a:pPr algn="just"/>
            <a:r>
              <a:rPr lang="es-ES" sz="1200" dirty="0">
                <a:solidFill>
                  <a:schemeClr val="bg2">
                    <a:lumMod val="10000"/>
                  </a:schemeClr>
                </a:solidFill>
                <a:latin typeface="+mj-lt"/>
                <a:cs typeface="Calibri" panose="020F0502020204030204" pitchFamily="34" charset="0"/>
              </a:rPr>
              <a:t>-Procesos de pos-cosecha</a:t>
            </a:r>
          </a:p>
        </p:txBody>
      </p:sp>
      <p:sp>
        <p:nvSpPr>
          <p:cNvPr id="17" name="Rectángulo redondeado 16">
            <a:extLst>
              <a:ext uri="{FF2B5EF4-FFF2-40B4-BE49-F238E27FC236}">
                <a16:creationId xmlns:a16="http://schemas.microsoft.com/office/drawing/2014/main" id="{FD92324D-2F10-4657-9C2F-5AC8B69FFC6C}"/>
              </a:ext>
            </a:extLst>
          </p:cNvPr>
          <p:cNvSpPr/>
          <p:nvPr/>
        </p:nvSpPr>
        <p:spPr>
          <a:xfrm>
            <a:off x="3763085" y="3824132"/>
            <a:ext cx="1900541" cy="876300"/>
          </a:xfrm>
          <a:prstGeom prst="roundRect">
            <a:avLst/>
          </a:prstGeom>
          <a:solidFill>
            <a:schemeClr val="bg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1200" dirty="0">
                <a:solidFill>
                  <a:schemeClr val="bg2">
                    <a:lumMod val="10000"/>
                  </a:schemeClr>
                </a:solidFill>
                <a:latin typeface="+mj-lt"/>
                <a:cs typeface="Calibri" panose="020F0502020204030204" pitchFamily="34" charset="0"/>
              </a:rPr>
              <a:t>-Tamaño del grano </a:t>
            </a:r>
          </a:p>
          <a:p>
            <a:pPr algn="just"/>
            <a:r>
              <a:rPr lang="es-ES" sz="1200" dirty="0">
                <a:solidFill>
                  <a:schemeClr val="bg2">
                    <a:lumMod val="10000"/>
                  </a:schemeClr>
                </a:solidFill>
                <a:latin typeface="+mj-lt"/>
                <a:cs typeface="Calibri" panose="020F0502020204030204" pitchFamily="34" charset="0"/>
              </a:rPr>
              <a:t>-Contenido de grasa</a:t>
            </a:r>
          </a:p>
          <a:p>
            <a:pPr algn="just"/>
            <a:r>
              <a:rPr lang="es-ES" sz="1200" dirty="0">
                <a:solidFill>
                  <a:schemeClr val="bg2">
                    <a:lumMod val="10000"/>
                  </a:schemeClr>
                </a:solidFill>
                <a:latin typeface="+mj-lt"/>
                <a:cs typeface="Calibri" panose="020F0502020204030204" pitchFamily="34" charset="0"/>
              </a:rPr>
              <a:t>-Dureza de la manteca</a:t>
            </a:r>
          </a:p>
          <a:p>
            <a:pPr algn="just"/>
            <a:r>
              <a:rPr lang="es-ES" sz="1200" dirty="0">
                <a:solidFill>
                  <a:schemeClr val="bg2">
                    <a:lumMod val="10000"/>
                  </a:schemeClr>
                </a:solidFill>
                <a:latin typeface="+mj-lt"/>
                <a:cs typeface="Calibri" panose="020F0502020204030204" pitchFamily="34" charset="0"/>
              </a:rPr>
              <a:t>-Humedad</a:t>
            </a:r>
          </a:p>
        </p:txBody>
      </p:sp>
      <p:sp>
        <p:nvSpPr>
          <p:cNvPr id="18" name="Flecha derecha 17">
            <a:extLst>
              <a:ext uri="{FF2B5EF4-FFF2-40B4-BE49-F238E27FC236}">
                <a16:creationId xmlns:a16="http://schemas.microsoft.com/office/drawing/2014/main" id="{C33674A7-6DCB-47C1-A0AC-0D5C2AB5C713}"/>
              </a:ext>
            </a:extLst>
          </p:cNvPr>
          <p:cNvSpPr/>
          <p:nvPr/>
        </p:nvSpPr>
        <p:spPr>
          <a:xfrm>
            <a:off x="5510330" y="2866248"/>
            <a:ext cx="291576" cy="292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echa abajo 18">
            <a:extLst>
              <a:ext uri="{FF2B5EF4-FFF2-40B4-BE49-F238E27FC236}">
                <a16:creationId xmlns:a16="http://schemas.microsoft.com/office/drawing/2014/main" id="{84C0E30C-431E-45F7-9092-463B0585BF0E}"/>
              </a:ext>
            </a:extLst>
          </p:cNvPr>
          <p:cNvSpPr/>
          <p:nvPr/>
        </p:nvSpPr>
        <p:spPr>
          <a:xfrm>
            <a:off x="4457195" y="3459778"/>
            <a:ext cx="291576" cy="3037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2" descr="Costa Rican Cocoa | Nuestros Productos Cacao">
            <a:extLst>
              <a:ext uri="{FF2B5EF4-FFF2-40B4-BE49-F238E27FC236}">
                <a16:creationId xmlns:a16="http://schemas.microsoft.com/office/drawing/2014/main" id="{D67385D1-27ED-4649-8F1D-448E258DF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478" y="3611660"/>
            <a:ext cx="1241075" cy="112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2B252B19-FDDD-45B7-BF71-AE4528DB43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2951" y="3608744"/>
            <a:ext cx="1150953" cy="109168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359801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54;p68">
            <a:extLst>
              <a:ext uri="{FF2B5EF4-FFF2-40B4-BE49-F238E27FC236}">
                <a16:creationId xmlns:a16="http://schemas.microsoft.com/office/drawing/2014/main" id="{49CFC959-40DE-4551-B49F-E8FFA3B2896B}"/>
              </a:ext>
            </a:extLst>
          </p:cNvPr>
          <p:cNvSpPr txBox="1">
            <a:spLocks/>
          </p:cNvSpPr>
          <p:nvPr/>
        </p:nvSpPr>
        <p:spPr>
          <a:xfrm>
            <a:off x="3591400" y="-85738"/>
            <a:ext cx="5861369" cy="88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VE" sz="2400" b="1" dirty="0">
                <a:solidFill>
                  <a:schemeClr val="tx1"/>
                </a:solidFill>
                <a:latin typeface="Playfair Display" panose="00000500000000000000" pitchFamily="2" charset="0"/>
              </a:rPr>
              <a:t>RESULTADOS Y </a:t>
            </a:r>
            <a:r>
              <a:rPr lang="es-VE" sz="2000" b="1" dirty="0">
                <a:solidFill>
                  <a:schemeClr val="tx1"/>
                </a:solidFill>
                <a:latin typeface="Playfair Display" panose="00000500000000000000" pitchFamily="2" charset="0"/>
              </a:rPr>
              <a:t>DISCUSIÓN</a:t>
            </a:r>
            <a:endParaRPr lang="es-VE" sz="2400" b="1" dirty="0">
              <a:solidFill>
                <a:schemeClr val="tx1"/>
              </a:solidFill>
              <a:latin typeface="Playfair Display" panose="00000500000000000000" pitchFamily="2" charset="0"/>
            </a:endParaRPr>
          </a:p>
        </p:txBody>
      </p:sp>
      <p:sp>
        <p:nvSpPr>
          <p:cNvPr id="3" name="Rectángulo redondeado 2"/>
          <p:cNvSpPr/>
          <p:nvPr/>
        </p:nvSpPr>
        <p:spPr>
          <a:xfrm>
            <a:off x="45909" y="0"/>
            <a:ext cx="2697291" cy="604191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accent1"/>
                </a:solidFill>
              </a:rPr>
              <a:t>FACTOR C</a:t>
            </a:r>
          </a:p>
          <a:p>
            <a:pPr algn="ctr"/>
            <a:r>
              <a:rPr lang="es-ES" sz="1600" b="1" dirty="0">
                <a:solidFill>
                  <a:schemeClr val="accent1"/>
                </a:solidFill>
              </a:rPr>
              <a:t>Método de fermentación </a:t>
            </a:r>
            <a:endParaRPr lang="en-US" sz="1600" b="1" dirty="0">
              <a:solidFill>
                <a:schemeClr val="accent1"/>
              </a:solidFill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6153664" y="3107979"/>
            <a:ext cx="2990335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100" b="1" dirty="0">
                <a:latin typeface="Arial" panose="020B0604020202020204" pitchFamily="34" charset="0"/>
                <a:ea typeface="Calibri" panose="020F0502020204030204" pitchFamily="34" charset="0"/>
              </a:rPr>
              <a:t>- Humedad</a:t>
            </a:r>
          </a:p>
          <a:p>
            <a:pPr algn="just"/>
            <a:r>
              <a:rPr lang="es-ES" sz="1100" dirty="0">
                <a:latin typeface="Arial" panose="020B0604020202020204" pitchFamily="34" charset="0"/>
                <a:ea typeface="Calibri" panose="020F0502020204030204" pitchFamily="34" charset="0"/>
              </a:rPr>
              <a:t>Según la normativa INEN 623 (INEN, 1988),  nos indica que la humedad máxima para el licor de cacao es del 3%</a:t>
            </a:r>
          </a:p>
          <a:p>
            <a:pPr algn="just"/>
            <a:endParaRPr lang="es-ES" sz="1100" dirty="0">
              <a:latin typeface="Arial" panose="020B0604020202020204" pitchFamily="34" charset="0"/>
            </a:endParaRPr>
          </a:p>
          <a:p>
            <a:pPr algn="just"/>
            <a:r>
              <a:rPr lang="es-ES" sz="1100" b="1" dirty="0"/>
              <a:t>- Acidez</a:t>
            </a:r>
          </a:p>
          <a:p>
            <a:pPr algn="just"/>
            <a:r>
              <a:rPr lang="es-ES" sz="1100" dirty="0"/>
              <a:t>(Contreras, Ortiz, </a:t>
            </a:r>
            <a:r>
              <a:rPr lang="es-ES" sz="1100" dirty="0" err="1"/>
              <a:t>Graziani</a:t>
            </a:r>
            <a:r>
              <a:rPr lang="es-ES" sz="1100" dirty="0"/>
              <a:t>, &amp; Parra, 2004),  evaluaron tres métodos de fermentación (caja de madera, yute y caja plástica) en granos de cacao. Mejor resultado cajas de madera con un valor de 0,80.</a:t>
            </a:r>
            <a:endParaRPr lang="en-US" sz="1100" dirty="0"/>
          </a:p>
        </p:txBody>
      </p:sp>
      <p:grpSp>
        <p:nvGrpSpPr>
          <p:cNvPr id="21" name="Grupo 20"/>
          <p:cNvGrpSpPr/>
          <p:nvPr/>
        </p:nvGrpSpPr>
        <p:grpSpPr>
          <a:xfrm>
            <a:off x="2939536" y="2817455"/>
            <a:ext cx="2834590" cy="2296889"/>
            <a:chOff x="2242123" y="2846611"/>
            <a:chExt cx="2834590" cy="2296889"/>
          </a:xfrm>
        </p:grpSpPr>
        <p:sp>
          <p:nvSpPr>
            <p:cNvPr id="7" name="Rectángulo 6"/>
            <p:cNvSpPr/>
            <p:nvPr/>
          </p:nvSpPr>
          <p:spPr>
            <a:xfrm>
              <a:off x="2438360" y="4892759"/>
              <a:ext cx="946756" cy="25074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b="1" dirty="0">
                  <a:solidFill>
                    <a:schemeClr val="bg2">
                      <a:lumMod val="10000"/>
                    </a:schemeClr>
                  </a:solidFill>
                </a:rPr>
                <a:t>Acidez   </a:t>
              </a:r>
              <a:endParaRPr lang="en-US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pic>
          <p:nvPicPr>
            <p:cNvPr id="10" name="Imagen 9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2123" y="2846611"/>
              <a:ext cx="2834590" cy="2056776"/>
            </a:xfrm>
            <a:prstGeom prst="rect">
              <a:avLst/>
            </a:prstGeom>
            <a:noFill/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</p:pic>
        <p:sp>
          <p:nvSpPr>
            <p:cNvPr id="11" name="Rectángulo 10"/>
            <p:cNvSpPr/>
            <p:nvPr/>
          </p:nvSpPr>
          <p:spPr>
            <a:xfrm>
              <a:off x="2836813" y="3638853"/>
              <a:ext cx="444352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C" sz="900" dirty="0">
                  <a:latin typeface="Calibri" panose="020F0502020204030204" pitchFamily="34" charset="0"/>
                  <a:ea typeface="Times New Roman" panose="02020603050405020304" pitchFamily="18" charset="0"/>
                </a:rPr>
                <a:t>1.030</a:t>
              </a:r>
              <a:endParaRPr lang="en-US" sz="900" dirty="0"/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3659418" y="3408021"/>
              <a:ext cx="444352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C" sz="900" dirty="0">
                  <a:latin typeface="Calibri" panose="020F0502020204030204" pitchFamily="34" charset="0"/>
                  <a:ea typeface="Times New Roman" panose="02020603050405020304" pitchFamily="18" charset="0"/>
                </a:rPr>
                <a:t>1.068</a:t>
              </a:r>
              <a:endParaRPr lang="en-US" sz="900" dirty="0"/>
            </a:p>
          </p:txBody>
        </p:sp>
        <p:sp>
          <p:nvSpPr>
            <p:cNvPr id="13" name="Rectángulo 12"/>
            <p:cNvSpPr/>
            <p:nvPr/>
          </p:nvSpPr>
          <p:spPr>
            <a:xfrm>
              <a:off x="4547214" y="3408021"/>
              <a:ext cx="444352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C" sz="900" dirty="0">
                  <a:latin typeface="Calibri" panose="020F0502020204030204" pitchFamily="34" charset="0"/>
                  <a:ea typeface="Times New Roman" panose="02020603050405020304" pitchFamily="18" charset="0"/>
                </a:rPr>
                <a:t>1.060</a:t>
              </a:r>
              <a:endParaRPr lang="en-US" sz="900" dirty="0"/>
            </a:p>
          </p:txBody>
        </p:sp>
      </p:grpSp>
      <p:grpSp>
        <p:nvGrpSpPr>
          <p:cNvPr id="22" name="Grupo 21"/>
          <p:cNvGrpSpPr/>
          <p:nvPr/>
        </p:nvGrpSpPr>
        <p:grpSpPr>
          <a:xfrm>
            <a:off x="48799" y="800462"/>
            <a:ext cx="2890737" cy="2307517"/>
            <a:chOff x="148241" y="800462"/>
            <a:chExt cx="2890737" cy="2307517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69B0FAB1-480C-46B5-A987-C9EAE28E76E9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241" y="800462"/>
              <a:ext cx="2890737" cy="2056776"/>
            </a:xfrm>
            <a:prstGeom prst="rect">
              <a:avLst/>
            </a:prstGeom>
            <a:noFill/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</p:pic>
        <p:sp>
          <p:nvSpPr>
            <p:cNvPr id="6" name="Rectángulo 5"/>
            <p:cNvSpPr/>
            <p:nvPr/>
          </p:nvSpPr>
          <p:spPr>
            <a:xfrm>
              <a:off x="148241" y="2857238"/>
              <a:ext cx="946756" cy="25074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b="1" dirty="0">
                  <a:solidFill>
                    <a:schemeClr val="bg2">
                      <a:lumMod val="10000"/>
                    </a:schemeClr>
                  </a:solidFill>
                </a:rPr>
                <a:t>pH  </a:t>
              </a:r>
              <a:endParaRPr lang="en-US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4" name="Rectángulo 13"/>
            <p:cNvSpPr/>
            <p:nvPr/>
          </p:nvSpPr>
          <p:spPr>
            <a:xfrm>
              <a:off x="799519" y="1175093"/>
              <a:ext cx="444352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C" sz="900">
                  <a:latin typeface="Calibri" panose="020F0502020204030204" pitchFamily="34" charset="0"/>
                  <a:ea typeface="Times New Roman" panose="02020603050405020304" pitchFamily="18" charset="0"/>
                </a:rPr>
                <a:t>5.942</a:t>
              </a:r>
              <a:endParaRPr lang="en-US" sz="900" dirty="0"/>
            </a:p>
          </p:txBody>
        </p:sp>
        <p:sp>
          <p:nvSpPr>
            <p:cNvPr id="15" name="Rectángulo 14"/>
            <p:cNvSpPr/>
            <p:nvPr/>
          </p:nvSpPr>
          <p:spPr>
            <a:xfrm>
              <a:off x="1621730" y="1314174"/>
              <a:ext cx="444352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C" sz="900" dirty="0">
                  <a:latin typeface="Calibri" panose="020F0502020204030204" pitchFamily="34" charset="0"/>
                  <a:ea typeface="Times New Roman" panose="02020603050405020304" pitchFamily="18" charset="0"/>
                </a:rPr>
                <a:t>5.915</a:t>
              </a:r>
              <a:endParaRPr lang="en-US" sz="900" dirty="0"/>
            </a:p>
          </p:txBody>
        </p:sp>
        <p:sp>
          <p:nvSpPr>
            <p:cNvPr id="16" name="Rectángulo 15"/>
            <p:cNvSpPr/>
            <p:nvPr/>
          </p:nvSpPr>
          <p:spPr>
            <a:xfrm>
              <a:off x="2495184" y="1326942"/>
              <a:ext cx="444352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C" sz="900" dirty="0">
                  <a:latin typeface="Calibri" panose="020F0502020204030204" pitchFamily="34" charset="0"/>
                  <a:ea typeface="Times New Roman" panose="02020603050405020304" pitchFamily="18" charset="0"/>
                </a:rPr>
                <a:t>5.924</a:t>
              </a:r>
              <a:endParaRPr lang="en-US" sz="900" dirty="0"/>
            </a:p>
          </p:txBody>
        </p:sp>
      </p:grpSp>
      <p:grpSp>
        <p:nvGrpSpPr>
          <p:cNvPr id="20" name="Grupo 19"/>
          <p:cNvGrpSpPr/>
          <p:nvPr/>
        </p:nvGrpSpPr>
        <p:grpSpPr>
          <a:xfrm>
            <a:off x="5286479" y="965927"/>
            <a:ext cx="2990180" cy="1851528"/>
            <a:chOff x="5187925" y="980811"/>
            <a:chExt cx="2890738" cy="1685451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DC36795E-8229-47F0-BF16-3C0943EA326B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7926" y="980811"/>
              <a:ext cx="2890737" cy="1589423"/>
            </a:xfrm>
            <a:prstGeom prst="rect">
              <a:avLst/>
            </a:prstGeom>
            <a:noFill/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</p:pic>
        <p:sp>
          <p:nvSpPr>
            <p:cNvPr id="8" name="Rectángulo 7"/>
            <p:cNvSpPr/>
            <p:nvPr/>
          </p:nvSpPr>
          <p:spPr>
            <a:xfrm>
              <a:off x="5187925" y="2460798"/>
              <a:ext cx="1076951" cy="20546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b="1" dirty="0">
                  <a:solidFill>
                    <a:schemeClr val="bg2">
                      <a:lumMod val="10000"/>
                    </a:schemeClr>
                  </a:solidFill>
                </a:rPr>
                <a:t>Humedad   </a:t>
              </a:r>
              <a:endParaRPr lang="en-US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7" name="Rectángulo 16"/>
            <p:cNvSpPr/>
            <p:nvPr/>
          </p:nvSpPr>
          <p:spPr>
            <a:xfrm>
              <a:off x="5885726" y="1303513"/>
              <a:ext cx="444352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C" sz="900" dirty="0">
                  <a:latin typeface="Calibri" panose="020F0502020204030204" pitchFamily="34" charset="0"/>
                  <a:ea typeface="Times New Roman" panose="02020603050405020304" pitchFamily="18" charset="0"/>
                </a:rPr>
                <a:t>1.300</a:t>
              </a:r>
              <a:endParaRPr lang="en-US" sz="900" dirty="0"/>
            </a:p>
          </p:txBody>
        </p:sp>
        <p:sp>
          <p:nvSpPr>
            <p:cNvPr id="18" name="Rectángulo 17"/>
            <p:cNvSpPr/>
            <p:nvPr/>
          </p:nvSpPr>
          <p:spPr>
            <a:xfrm>
              <a:off x="6699943" y="1391889"/>
              <a:ext cx="444352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C" sz="900" dirty="0">
                  <a:latin typeface="Calibri" panose="020F0502020204030204" pitchFamily="34" charset="0"/>
                  <a:ea typeface="Times New Roman" panose="02020603050405020304" pitchFamily="18" charset="0"/>
                </a:rPr>
                <a:t>1.055</a:t>
              </a:r>
              <a:endParaRPr lang="en-US" sz="900" dirty="0"/>
            </a:p>
          </p:txBody>
        </p:sp>
        <p:sp>
          <p:nvSpPr>
            <p:cNvPr id="19" name="Rectángulo 18"/>
            <p:cNvSpPr/>
            <p:nvPr/>
          </p:nvSpPr>
          <p:spPr>
            <a:xfrm>
              <a:off x="7550277" y="1505559"/>
              <a:ext cx="444352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C" sz="900" dirty="0">
                  <a:latin typeface="Calibri" panose="020F0502020204030204" pitchFamily="34" charset="0"/>
                  <a:ea typeface="Times New Roman" panose="02020603050405020304" pitchFamily="18" charset="0"/>
                </a:rPr>
                <a:t>1.161</a:t>
              </a:r>
              <a:endParaRPr lang="en-US" sz="9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446170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redondeado 10"/>
          <p:cNvSpPr/>
          <p:nvPr/>
        </p:nvSpPr>
        <p:spPr>
          <a:xfrm>
            <a:off x="0" y="24988"/>
            <a:ext cx="2697291" cy="604191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>
                <a:solidFill>
                  <a:schemeClr val="accent1"/>
                </a:solidFill>
              </a:rPr>
              <a:t>FACTOR C</a:t>
            </a:r>
          </a:p>
          <a:p>
            <a:pPr algn="ctr"/>
            <a:r>
              <a:rPr lang="es-ES" sz="1600" b="1" dirty="0">
                <a:solidFill>
                  <a:schemeClr val="accent1"/>
                </a:solidFill>
              </a:rPr>
              <a:t>Método de fermentación </a:t>
            </a:r>
            <a:endParaRPr lang="en-US" sz="1600" b="1" dirty="0">
              <a:solidFill>
                <a:schemeClr val="accent1"/>
              </a:solidFill>
            </a:endParaRPr>
          </a:p>
        </p:txBody>
      </p:sp>
      <p:grpSp>
        <p:nvGrpSpPr>
          <p:cNvPr id="24" name="Grupo 23"/>
          <p:cNvGrpSpPr/>
          <p:nvPr/>
        </p:nvGrpSpPr>
        <p:grpSpPr>
          <a:xfrm>
            <a:off x="159399" y="694487"/>
            <a:ext cx="2884766" cy="2212469"/>
            <a:chOff x="164547" y="516321"/>
            <a:chExt cx="2884766" cy="2212469"/>
          </a:xfrm>
        </p:grpSpPr>
        <p:pic>
          <p:nvPicPr>
            <p:cNvPr id="7" name="Imagen 6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547" y="516321"/>
              <a:ext cx="2884766" cy="2041855"/>
            </a:xfrm>
            <a:prstGeom prst="rect">
              <a:avLst/>
            </a:prstGeom>
            <a:noFill/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</p:pic>
        <p:sp>
          <p:nvSpPr>
            <p:cNvPr id="2" name="Rectángulo 1"/>
            <p:cNvSpPr/>
            <p:nvPr/>
          </p:nvSpPr>
          <p:spPr>
            <a:xfrm>
              <a:off x="216733" y="2531027"/>
              <a:ext cx="894570" cy="19776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b="1" dirty="0">
                  <a:solidFill>
                    <a:schemeClr val="bg2">
                      <a:lumMod val="10000"/>
                    </a:schemeClr>
                  </a:solidFill>
                </a:rPr>
                <a:t>Ceniza  </a:t>
              </a:r>
              <a:endParaRPr lang="en-US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2" name="Rectángulo 11"/>
            <p:cNvSpPr/>
            <p:nvPr/>
          </p:nvSpPr>
          <p:spPr>
            <a:xfrm>
              <a:off x="825824" y="1116454"/>
              <a:ext cx="444352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C" sz="900" dirty="0">
                  <a:latin typeface="Calibri" panose="020F0502020204030204" pitchFamily="34" charset="0"/>
                  <a:ea typeface="Times New Roman" panose="02020603050405020304" pitchFamily="18" charset="0"/>
                </a:rPr>
                <a:t>0.042</a:t>
              </a:r>
              <a:endParaRPr lang="en-US" sz="900" dirty="0"/>
            </a:p>
          </p:txBody>
        </p:sp>
        <p:sp>
          <p:nvSpPr>
            <p:cNvPr id="13" name="Rectángulo 12"/>
            <p:cNvSpPr/>
            <p:nvPr/>
          </p:nvSpPr>
          <p:spPr>
            <a:xfrm>
              <a:off x="1671011" y="1270342"/>
              <a:ext cx="444352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C" sz="900" dirty="0">
                  <a:latin typeface="Calibri" panose="020F0502020204030204" pitchFamily="34" charset="0"/>
                  <a:ea typeface="Times New Roman" panose="02020603050405020304" pitchFamily="18" charset="0"/>
                </a:rPr>
                <a:t>0.041</a:t>
              </a:r>
              <a:endParaRPr lang="en-US" sz="900" dirty="0"/>
            </a:p>
          </p:txBody>
        </p:sp>
        <p:sp>
          <p:nvSpPr>
            <p:cNvPr id="14" name="Rectángulo 13"/>
            <p:cNvSpPr/>
            <p:nvPr/>
          </p:nvSpPr>
          <p:spPr>
            <a:xfrm>
              <a:off x="2516198" y="1132233"/>
              <a:ext cx="444352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C" sz="900" dirty="0">
                  <a:latin typeface="Calibri" panose="020F0502020204030204" pitchFamily="34" charset="0"/>
                  <a:ea typeface="Times New Roman" panose="02020603050405020304" pitchFamily="18" charset="0"/>
                </a:rPr>
                <a:t>0.038</a:t>
              </a:r>
              <a:endParaRPr lang="en-US" sz="900" dirty="0"/>
            </a:p>
          </p:txBody>
        </p:sp>
      </p:grpSp>
      <p:grpSp>
        <p:nvGrpSpPr>
          <p:cNvPr id="25" name="Grupo 24"/>
          <p:cNvGrpSpPr/>
          <p:nvPr/>
        </p:nvGrpSpPr>
        <p:grpSpPr>
          <a:xfrm>
            <a:off x="3391039" y="629179"/>
            <a:ext cx="2884766" cy="2292038"/>
            <a:chOff x="3391039" y="516321"/>
            <a:chExt cx="2884766" cy="2292038"/>
          </a:xfrm>
        </p:grpSpPr>
        <p:sp>
          <p:nvSpPr>
            <p:cNvPr id="15" name="Rectángulo 14"/>
            <p:cNvSpPr/>
            <p:nvPr/>
          </p:nvSpPr>
          <p:spPr>
            <a:xfrm>
              <a:off x="3996341" y="1142561"/>
              <a:ext cx="502061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C" sz="900" dirty="0">
                  <a:latin typeface="Calibri" panose="020F0502020204030204" pitchFamily="34" charset="0"/>
                  <a:ea typeface="Times New Roman" panose="02020603050405020304" pitchFamily="18" charset="0"/>
                </a:rPr>
                <a:t>19.478</a:t>
              </a:r>
              <a:endParaRPr lang="en-US" sz="900" dirty="0"/>
            </a:p>
          </p:txBody>
        </p:sp>
        <p:sp>
          <p:nvSpPr>
            <p:cNvPr id="16" name="Rectángulo 15"/>
            <p:cNvSpPr/>
            <p:nvPr/>
          </p:nvSpPr>
          <p:spPr>
            <a:xfrm>
              <a:off x="4833422" y="1055288"/>
              <a:ext cx="502061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C" sz="900" dirty="0">
                  <a:latin typeface="Calibri" panose="020F0502020204030204" pitchFamily="34" charset="0"/>
                  <a:ea typeface="Times New Roman" panose="02020603050405020304" pitchFamily="18" charset="0"/>
                </a:rPr>
                <a:t>20.572</a:t>
              </a:r>
              <a:endParaRPr lang="en-US" sz="900" dirty="0"/>
            </a:p>
          </p:txBody>
        </p:sp>
        <p:sp>
          <p:nvSpPr>
            <p:cNvPr id="17" name="Rectángulo 16"/>
            <p:cNvSpPr/>
            <p:nvPr/>
          </p:nvSpPr>
          <p:spPr>
            <a:xfrm>
              <a:off x="5734584" y="988672"/>
              <a:ext cx="502061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C" sz="900" dirty="0">
                  <a:latin typeface="Calibri" panose="020F0502020204030204" pitchFamily="34" charset="0"/>
                  <a:ea typeface="Times New Roman" panose="02020603050405020304" pitchFamily="18" charset="0"/>
                </a:rPr>
                <a:t>20.144</a:t>
              </a:r>
              <a:endParaRPr lang="en-US" sz="900" dirty="0"/>
            </a:p>
          </p:txBody>
        </p:sp>
        <p:sp>
          <p:nvSpPr>
            <p:cNvPr id="3" name="Rectángulo 2"/>
            <p:cNvSpPr/>
            <p:nvPr/>
          </p:nvSpPr>
          <p:spPr>
            <a:xfrm>
              <a:off x="3522963" y="2557618"/>
              <a:ext cx="946756" cy="25074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b="1" dirty="0">
                  <a:solidFill>
                    <a:schemeClr val="bg2">
                      <a:lumMod val="10000"/>
                    </a:schemeClr>
                  </a:solidFill>
                </a:rPr>
                <a:t>Grasa   </a:t>
              </a:r>
              <a:endParaRPr lang="en-US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pic>
          <p:nvPicPr>
            <p:cNvPr id="8" name="Imagen 7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1039" y="516321"/>
              <a:ext cx="2884766" cy="2041855"/>
            </a:xfrm>
            <a:prstGeom prst="rect">
              <a:avLst/>
            </a:prstGeom>
            <a:noFill/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</p:pic>
      </p:grpSp>
      <p:grpSp>
        <p:nvGrpSpPr>
          <p:cNvPr id="26" name="Grupo 25"/>
          <p:cNvGrpSpPr/>
          <p:nvPr/>
        </p:nvGrpSpPr>
        <p:grpSpPr>
          <a:xfrm>
            <a:off x="190873" y="2916097"/>
            <a:ext cx="2884766" cy="2276497"/>
            <a:chOff x="200694" y="2867003"/>
            <a:chExt cx="2884766" cy="2276497"/>
          </a:xfrm>
        </p:grpSpPr>
        <p:pic>
          <p:nvPicPr>
            <p:cNvPr id="9" name="Imagen 8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694" y="2867003"/>
              <a:ext cx="2884766" cy="2041855"/>
            </a:xfrm>
            <a:prstGeom prst="rect">
              <a:avLst/>
            </a:prstGeom>
            <a:noFill/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</p:pic>
        <p:sp>
          <p:nvSpPr>
            <p:cNvPr id="4" name="Rectángulo 3"/>
            <p:cNvSpPr/>
            <p:nvPr/>
          </p:nvSpPr>
          <p:spPr>
            <a:xfrm>
              <a:off x="316941" y="4892759"/>
              <a:ext cx="946756" cy="25074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b="1" dirty="0">
                  <a:solidFill>
                    <a:schemeClr val="bg2">
                      <a:lumMod val="10000"/>
                    </a:schemeClr>
                  </a:solidFill>
                </a:rPr>
                <a:t>Proteína   </a:t>
              </a:r>
              <a:endParaRPr lang="en-US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18" name="Rectángulo 17"/>
            <p:cNvSpPr/>
            <p:nvPr/>
          </p:nvSpPr>
          <p:spPr>
            <a:xfrm>
              <a:off x="825824" y="4048433"/>
              <a:ext cx="502061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C" sz="900" dirty="0">
                  <a:latin typeface="Calibri" panose="020F0502020204030204" pitchFamily="34" charset="0"/>
                  <a:ea typeface="Times New Roman" panose="02020603050405020304" pitchFamily="18" charset="0"/>
                </a:rPr>
                <a:t>10.914</a:t>
              </a:r>
              <a:endParaRPr lang="en-US" sz="900" dirty="0"/>
            </a:p>
          </p:txBody>
        </p:sp>
        <p:sp>
          <p:nvSpPr>
            <p:cNvPr id="19" name="Rectángulo 18"/>
            <p:cNvSpPr/>
            <p:nvPr/>
          </p:nvSpPr>
          <p:spPr>
            <a:xfrm>
              <a:off x="1643077" y="2933009"/>
              <a:ext cx="502061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C" sz="900" dirty="0">
                  <a:latin typeface="Calibri" panose="020F0502020204030204" pitchFamily="34" charset="0"/>
                  <a:ea typeface="Times New Roman" panose="02020603050405020304" pitchFamily="18" charset="0"/>
                </a:rPr>
                <a:t>15.789</a:t>
              </a:r>
              <a:endParaRPr lang="en-US" sz="900" dirty="0"/>
            </a:p>
          </p:txBody>
        </p:sp>
        <p:sp>
          <p:nvSpPr>
            <p:cNvPr id="20" name="Rectángulo 19"/>
            <p:cNvSpPr/>
            <p:nvPr/>
          </p:nvSpPr>
          <p:spPr>
            <a:xfrm>
              <a:off x="2551844" y="2933008"/>
              <a:ext cx="502061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C" sz="900" dirty="0">
                  <a:latin typeface="Calibri" panose="020F0502020204030204" pitchFamily="34" charset="0"/>
                  <a:ea typeface="Times New Roman" panose="02020603050405020304" pitchFamily="18" charset="0"/>
                </a:rPr>
                <a:t>15.785</a:t>
              </a:r>
              <a:endParaRPr lang="en-US" sz="900" dirty="0"/>
            </a:p>
          </p:txBody>
        </p:sp>
      </p:grpSp>
      <p:grpSp>
        <p:nvGrpSpPr>
          <p:cNvPr id="27" name="Grupo 26"/>
          <p:cNvGrpSpPr/>
          <p:nvPr/>
        </p:nvGrpSpPr>
        <p:grpSpPr>
          <a:xfrm>
            <a:off x="3391039" y="2896284"/>
            <a:ext cx="2884766" cy="2325591"/>
            <a:chOff x="3391039" y="2817908"/>
            <a:chExt cx="2884766" cy="2325591"/>
          </a:xfrm>
        </p:grpSpPr>
        <p:pic>
          <p:nvPicPr>
            <p:cNvPr id="10" name="Imagen 9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1039" y="2817908"/>
              <a:ext cx="2884766" cy="2035841"/>
            </a:xfrm>
            <a:prstGeom prst="rect">
              <a:avLst/>
            </a:prstGeom>
            <a:noFill/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</p:pic>
        <p:sp>
          <p:nvSpPr>
            <p:cNvPr id="6" name="Rectángulo 5"/>
            <p:cNvSpPr/>
            <p:nvPr/>
          </p:nvSpPr>
          <p:spPr>
            <a:xfrm>
              <a:off x="3522963" y="4892758"/>
              <a:ext cx="946756" cy="25074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b="1" dirty="0">
                  <a:solidFill>
                    <a:schemeClr val="bg2">
                      <a:lumMod val="10000"/>
                    </a:schemeClr>
                  </a:solidFill>
                </a:rPr>
                <a:t>UFC   </a:t>
              </a:r>
              <a:endParaRPr lang="en-US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21" name="Rectángulo 20"/>
            <p:cNvSpPr/>
            <p:nvPr/>
          </p:nvSpPr>
          <p:spPr>
            <a:xfrm>
              <a:off x="3854895" y="3672488"/>
              <a:ext cx="588623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C" sz="900" dirty="0">
                  <a:latin typeface="Calibri" panose="020F0502020204030204" pitchFamily="34" charset="0"/>
                  <a:ea typeface="Times New Roman" panose="02020603050405020304" pitchFamily="18" charset="0"/>
                </a:rPr>
                <a:t>1983333</a:t>
              </a:r>
              <a:endParaRPr lang="en-US" sz="900" dirty="0"/>
            </a:p>
          </p:txBody>
        </p:sp>
        <p:sp>
          <p:nvSpPr>
            <p:cNvPr id="22" name="Rectángulo 21"/>
            <p:cNvSpPr/>
            <p:nvPr/>
          </p:nvSpPr>
          <p:spPr>
            <a:xfrm>
              <a:off x="4749097" y="3444018"/>
              <a:ext cx="530915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C" sz="900" dirty="0">
                  <a:latin typeface="Calibri" panose="020F0502020204030204" pitchFamily="34" charset="0"/>
                  <a:ea typeface="Times New Roman" panose="02020603050405020304" pitchFamily="18" charset="0"/>
                </a:rPr>
                <a:t>594444</a:t>
              </a:r>
              <a:endParaRPr lang="en-US" sz="900" dirty="0"/>
            </a:p>
          </p:txBody>
        </p:sp>
        <p:sp>
          <p:nvSpPr>
            <p:cNvPr id="23" name="Rectángulo 22"/>
            <p:cNvSpPr/>
            <p:nvPr/>
          </p:nvSpPr>
          <p:spPr>
            <a:xfrm>
              <a:off x="5495997" y="3678066"/>
              <a:ext cx="646331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C" sz="900" dirty="0">
                  <a:latin typeface="Calibri" panose="020F0502020204030204" pitchFamily="34" charset="0"/>
                  <a:ea typeface="Times New Roman" panose="02020603050405020304" pitchFamily="18" charset="0"/>
                </a:rPr>
                <a:t>17400000</a:t>
              </a:r>
              <a:endParaRPr lang="en-US" sz="900" dirty="0"/>
            </a:p>
          </p:txBody>
        </p:sp>
      </p:grpSp>
      <p:sp>
        <p:nvSpPr>
          <p:cNvPr id="29" name="CuadroTexto 28"/>
          <p:cNvSpPr txBox="1"/>
          <p:nvPr/>
        </p:nvSpPr>
        <p:spPr>
          <a:xfrm>
            <a:off x="6581384" y="3218516"/>
            <a:ext cx="235895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100" b="1" dirty="0"/>
              <a:t>- Proteína </a:t>
            </a:r>
          </a:p>
          <a:p>
            <a:pPr algn="just"/>
            <a:r>
              <a:rPr lang="es-ES" sz="1100" dirty="0">
                <a:latin typeface="Arial" panose="020B060402020202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(Tafurt, Suarez, Lares, Álvarez, &amp; Liconte, 2021)</a:t>
            </a:r>
            <a:r>
              <a:rPr lang="es-EC" sz="1100" dirty="0">
                <a:latin typeface="Arial" panose="020B0604020202020204" pitchFamily="34" charset="0"/>
                <a:ea typeface="Yu Gothic Light" panose="020B0300000000000000" pitchFamily="34" charset="-128"/>
                <a:cs typeface="Times New Roman" panose="02020603050405020304" pitchFamily="18" charset="0"/>
              </a:rPr>
              <a:t>, indica un valor de 16,21% de proteína, y menciona que el alto contenido de esta en el chocolate se debe a que, las almendras de cacao no pasaron por un proceso de fermentación</a:t>
            </a:r>
            <a:endParaRPr lang="en-US" sz="1100" dirty="0"/>
          </a:p>
        </p:txBody>
      </p:sp>
      <p:sp>
        <p:nvSpPr>
          <p:cNvPr id="30" name="Rectángulo 29"/>
          <p:cNvSpPr/>
          <p:nvPr/>
        </p:nvSpPr>
        <p:spPr>
          <a:xfrm>
            <a:off x="6591205" y="2043383"/>
            <a:ext cx="222605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Tx/>
              <a:buChar char="-"/>
            </a:pPr>
            <a:r>
              <a:rPr lang="es-ES" sz="1100" b="1" dirty="0"/>
              <a:t>Ceniza</a:t>
            </a:r>
          </a:p>
          <a:p>
            <a:pPr algn="just"/>
            <a:r>
              <a:rPr lang="es-ES" sz="1100" dirty="0"/>
              <a:t>Según la normativa INEN 623, el porcentaje máximo de cenizas presente en el licor de cacao no debe ser mayor a 7,5%</a:t>
            </a:r>
            <a:endParaRPr lang="en-US" sz="1100" dirty="0"/>
          </a:p>
        </p:txBody>
      </p:sp>
      <p:sp>
        <p:nvSpPr>
          <p:cNvPr id="31" name="Google Shape;1654;p68">
            <a:extLst>
              <a:ext uri="{FF2B5EF4-FFF2-40B4-BE49-F238E27FC236}">
                <a16:creationId xmlns:a16="http://schemas.microsoft.com/office/drawing/2014/main" id="{49CFC959-40DE-4551-B49F-E8FFA3B2896B}"/>
              </a:ext>
            </a:extLst>
          </p:cNvPr>
          <p:cNvSpPr txBox="1">
            <a:spLocks/>
          </p:cNvSpPr>
          <p:nvPr/>
        </p:nvSpPr>
        <p:spPr>
          <a:xfrm>
            <a:off x="3522963" y="-165380"/>
            <a:ext cx="5861369" cy="88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VE" sz="2400" b="1" dirty="0">
                <a:solidFill>
                  <a:schemeClr val="tx1"/>
                </a:solidFill>
                <a:latin typeface="Playfair Display" panose="00000500000000000000" pitchFamily="2" charset="0"/>
              </a:rPr>
              <a:t>RESULTADOS Y </a:t>
            </a:r>
            <a:r>
              <a:rPr lang="es-VE" sz="2000" b="1" dirty="0">
                <a:solidFill>
                  <a:schemeClr val="tx1"/>
                </a:solidFill>
                <a:latin typeface="Playfair Display" panose="00000500000000000000" pitchFamily="2" charset="0"/>
              </a:rPr>
              <a:t>DISCUSIÓN</a:t>
            </a:r>
            <a:endParaRPr lang="es-VE" sz="2400" b="1" dirty="0">
              <a:solidFill>
                <a:schemeClr val="tx1"/>
              </a:solidFill>
              <a:latin typeface="Playfair Display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2317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3">
            <a:extLst>
              <a:ext uri="{FF2B5EF4-FFF2-40B4-BE49-F238E27FC236}">
                <a16:creationId xmlns:a16="http://schemas.microsoft.com/office/drawing/2014/main" id="{11B7C808-5162-4777-A5D2-ECD756F5B617}"/>
              </a:ext>
            </a:extLst>
          </p:cNvPr>
          <p:cNvSpPr txBox="1">
            <a:spLocks/>
          </p:cNvSpPr>
          <p:nvPr/>
        </p:nvSpPr>
        <p:spPr>
          <a:xfrm>
            <a:off x="558051" y="39455"/>
            <a:ext cx="2749685" cy="36539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VE" sz="2000" b="1" dirty="0">
                <a:solidFill>
                  <a:schemeClr val="tx1">
                    <a:lumMod val="50000"/>
                  </a:schemeClr>
                </a:solidFill>
                <a:latin typeface="Playfair Display" panose="020B0604020202020204" charset="0"/>
              </a:rPr>
              <a:t>Interacción A*B*C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9CDA68C-07CD-4E78-A7DC-D2A0DC86A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072" y="674426"/>
            <a:ext cx="1716213" cy="1644669"/>
          </a:xfrm>
          <a:prstGeom prst="ellipse">
            <a:avLst/>
          </a:prstGeom>
          <a:ln w="28575">
            <a:solidFill>
              <a:schemeClr val="tx1"/>
            </a:solidFill>
          </a:ln>
        </p:spPr>
      </p:pic>
      <p:sp>
        <p:nvSpPr>
          <p:cNvPr id="11" name="Rectángulo 10"/>
          <p:cNvSpPr/>
          <p:nvPr/>
        </p:nvSpPr>
        <p:spPr>
          <a:xfrm>
            <a:off x="155692" y="4856134"/>
            <a:ext cx="1448418" cy="2130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bg2">
                    <a:lumMod val="10000"/>
                  </a:schemeClr>
                </a:solidFill>
              </a:rPr>
              <a:t>Interacción pH  </a:t>
            </a:r>
            <a:endParaRPr lang="en-US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2" name="Google Shape;1654;p68">
            <a:extLst>
              <a:ext uri="{FF2B5EF4-FFF2-40B4-BE49-F238E27FC236}">
                <a16:creationId xmlns:a16="http://schemas.microsoft.com/office/drawing/2014/main" id="{49CFC959-40DE-4551-B49F-E8FFA3B2896B}"/>
              </a:ext>
            </a:extLst>
          </p:cNvPr>
          <p:cNvSpPr txBox="1">
            <a:spLocks/>
          </p:cNvSpPr>
          <p:nvPr/>
        </p:nvSpPr>
        <p:spPr>
          <a:xfrm>
            <a:off x="3282631" y="-171736"/>
            <a:ext cx="5861369" cy="88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VE" sz="2400" b="1" dirty="0">
                <a:solidFill>
                  <a:schemeClr val="tx1"/>
                </a:solidFill>
                <a:latin typeface="Playfair Display" panose="00000500000000000000" pitchFamily="2" charset="0"/>
              </a:rPr>
              <a:t>RESULTADOS Y </a:t>
            </a:r>
            <a:r>
              <a:rPr lang="es-VE" sz="2000" b="1" dirty="0">
                <a:solidFill>
                  <a:schemeClr val="tx1"/>
                </a:solidFill>
                <a:latin typeface="Playfair Display" panose="00000500000000000000" pitchFamily="2" charset="0"/>
              </a:rPr>
              <a:t>DISCUSIÓN</a:t>
            </a:r>
            <a:endParaRPr lang="es-VE" sz="2400" b="1" dirty="0">
              <a:solidFill>
                <a:schemeClr val="tx1"/>
              </a:solidFill>
              <a:latin typeface="Playfair Display" panose="00000500000000000000" pitchFamily="2" charset="0"/>
            </a:endParaRPr>
          </a:p>
        </p:txBody>
      </p:sp>
      <p:grpSp>
        <p:nvGrpSpPr>
          <p:cNvPr id="10" name="Grupo 9"/>
          <p:cNvGrpSpPr/>
          <p:nvPr/>
        </p:nvGrpSpPr>
        <p:grpSpPr>
          <a:xfrm>
            <a:off x="142641" y="749243"/>
            <a:ext cx="4484318" cy="4057128"/>
            <a:chOff x="59746" y="404574"/>
            <a:chExt cx="6331115" cy="4645647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28AC1B62-31CD-4061-AA67-C85E51F3A918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46" y="404574"/>
              <a:ext cx="6331115" cy="4645647"/>
            </a:xfrm>
            <a:prstGeom prst="rect">
              <a:avLst/>
            </a:prstGeom>
            <a:noFill/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</p:pic>
        <p:sp>
          <p:nvSpPr>
            <p:cNvPr id="2" name="Rectángulo 1"/>
            <p:cNvSpPr/>
            <p:nvPr/>
          </p:nvSpPr>
          <p:spPr>
            <a:xfrm>
              <a:off x="1202572" y="1955450"/>
              <a:ext cx="627351" cy="2466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C" sz="800" dirty="0">
                  <a:latin typeface="Arial" panose="020B0604020202020204" pitchFamily="34" charset="0"/>
                  <a:ea typeface="Times New Roman" panose="02020603050405020304" pitchFamily="18" charset="0"/>
                </a:rPr>
                <a:t>5.783</a:t>
              </a:r>
              <a:endParaRPr lang="en-US" sz="800" dirty="0"/>
            </a:p>
          </p:txBody>
        </p:sp>
        <p:sp>
          <p:nvSpPr>
            <p:cNvPr id="3" name="Rectángulo 2"/>
            <p:cNvSpPr/>
            <p:nvPr/>
          </p:nvSpPr>
          <p:spPr>
            <a:xfrm>
              <a:off x="1389280" y="846056"/>
              <a:ext cx="627351" cy="2466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C" sz="800" dirty="0">
                  <a:latin typeface="Arial" panose="020B0604020202020204" pitchFamily="34" charset="0"/>
                  <a:ea typeface="Times New Roman" panose="02020603050405020304" pitchFamily="18" charset="0"/>
                </a:rPr>
                <a:t>5.990</a:t>
              </a:r>
              <a:endParaRPr lang="en-US" sz="800" dirty="0"/>
            </a:p>
          </p:txBody>
        </p:sp>
        <p:sp>
          <p:nvSpPr>
            <p:cNvPr id="6" name="Rectángulo 5"/>
            <p:cNvSpPr/>
            <p:nvPr/>
          </p:nvSpPr>
          <p:spPr>
            <a:xfrm>
              <a:off x="5340712" y="824427"/>
              <a:ext cx="627351" cy="2466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C" sz="800" dirty="0">
                  <a:latin typeface="Arial" panose="020B0604020202020204" pitchFamily="34" charset="0"/>
                  <a:ea typeface="Times New Roman" panose="02020603050405020304" pitchFamily="18" charset="0"/>
                </a:rPr>
                <a:t>5.993</a:t>
              </a:r>
              <a:endParaRPr lang="en-US" sz="800" dirty="0"/>
            </a:p>
          </p:txBody>
        </p:sp>
        <p:sp>
          <p:nvSpPr>
            <p:cNvPr id="8" name="Rectángulo 7"/>
            <p:cNvSpPr/>
            <p:nvPr/>
          </p:nvSpPr>
          <p:spPr>
            <a:xfrm>
              <a:off x="3358057" y="1690543"/>
              <a:ext cx="668089" cy="2466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C" sz="800" dirty="0">
                  <a:latin typeface="Arial" panose="020B0604020202020204" pitchFamily="34" charset="0"/>
                  <a:ea typeface="Times New Roman" panose="02020603050405020304" pitchFamily="18" charset="0"/>
                </a:rPr>
                <a:t>5.837 </a:t>
              </a:r>
              <a:endParaRPr lang="en-US" sz="800" dirty="0"/>
            </a:p>
          </p:txBody>
        </p:sp>
      </p:grpSp>
      <p:grpSp>
        <p:nvGrpSpPr>
          <p:cNvPr id="17" name="Grupo 16"/>
          <p:cNvGrpSpPr/>
          <p:nvPr/>
        </p:nvGrpSpPr>
        <p:grpSpPr>
          <a:xfrm>
            <a:off x="4726108" y="674426"/>
            <a:ext cx="4335145" cy="4131945"/>
            <a:chOff x="4726108" y="674426"/>
            <a:chExt cx="4335145" cy="4131945"/>
          </a:xfrm>
        </p:grpSpPr>
        <p:pic>
          <p:nvPicPr>
            <p:cNvPr id="13" name="Imagen 12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6108" y="674426"/>
              <a:ext cx="4335145" cy="4131945"/>
            </a:xfrm>
            <a:prstGeom prst="rect">
              <a:avLst/>
            </a:prstGeom>
            <a:noFill/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</p:pic>
        <p:sp>
          <p:nvSpPr>
            <p:cNvPr id="16" name="Rectángulo 15"/>
            <p:cNvSpPr/>
            <p:nvPr/>
          </p:nvSpPr>
          <p:spPr>
            <a:xfrm>
              <a:off x="5407311" y="915853"/>
              <a:ext cx="444352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C" sz="800" dirty="0">
                  <a:latin typeface="Arial" panose="020B0604020202020204" pitchFamily="34" charset="0"/>
                  <a:ea typeface="Times New Roman" panose="02020603050405020304" pitchFamily="18" charset="0"/>
                </a:rPr>
                <a:t>1.183</a:t>
              </a:r>
              <a:endParaRPr lang="en-US" sz="800" dirty="0"/>
            </a:p>
          </p:txBody>
        </p:sp>
      </p:grpSp>
      <p:sp>
        <p:nvSpPr>
          <p:cNvPr id="18" name="Rectángulo 17"/>
          <p:cNvSpPr/>
          <p:nvPr/>
        </p:nvSpPr>
        <p:spPr>
          <a:xfrm>
            <a:off x="4799087" y="4823917"/>
            <a:ext cx="1964967" cy="31958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bg2">
                    <a:lumMod val="10000"/>
                  </a:schemeClr>
                </a:solidFill>
              </a:rPr>
              <a:t>Interacción acidez   </a:t>
            </a:r>
            <a:endParaRPr lang="en-US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7873082" y="2319095"/>
            <a:ext cx="44435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800" dirty="0">
                <a:latin typeface="Arial" panose="020B0604020202020204" pitchFamily="34" charset="0"/>
                <a:ea typeface="Times New Roman" panose="02020603050405020304" pitchFamily="18" charset="0"/>
              </a:rPr>
              <a:t>0.967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7399552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o 14"/>
          <p:cNvGrpSpPr/>
          <p:nvPr/>
        </p:nvGrpSpPr>
        <p:grpSpPr>
          <a:xfrm>
            <a:off x="87682" y="603242"/>
            <a:ext cx="4502150" cy="4212590"/>
            <a:chOff x="87682" y="603242"/>
            <a:chExt cx="4502150" cy="4212590"/>
          </a:xfrm>
        </p:grpSpPr>
        <p:pic>
          <p:nvPicPr>
            <p:cNvPr id="2" name="Imagen 1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2" y="603242"/>
              <a:ext cx="4502150" cy="4212590"/>
            </a:xfrm>
            <a:prstGeom prst="rect">
              <a:avLst/>
            </a:prstGeom>
            <a:noFill/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</p:pic>
        <p:sp>
          <p:nvSpPr>
            <p:cNvPr id="4" name="Rectángulo 3"/>
            <p:cNvSpPr/>
            <p:nvPr/>
          </p:nvSpPr>
          <p:spPr>
            <a:xfrm>
              <a:off x="1779775" y="739375"/>
              <a:ext cx="444352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C" sz="800" dirty="0">
                  <a:latin typeface="Arial" panose="020B0604020202020204" pitchFamily="34" charset="0"/>
                  <a:ea typeface="Times New Roman" panose="02020603050405020304" pitchFamily="18" charset="0"/>
                </a:rPr>
                <a:t>1.900</a:t>
              </a:r>
              <a:endParaRPr lang="en-US" sz="800" dirty="0"/>
            </a:p>
          </p:txBody>
        </p:sp>
        <p:sp>
          <p:nvSpPr>
            <p:cNvPr id="5" name="Rectángulo 4"/>
            <p:cNvSpPr/>
            <p:nvPr/>
          </p:nvSpPr>
          <p:spPr>
            <a:xfrm>
              <a:off x="874022" y="2419715"/>
              <a:ext cx="444352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C" sz="800" dirty="0">
                  <a:latin typeface="Arial" panose="020B0604020202020204" pitchFamily="34" charset="0"/>
                  <a:ea typeface="Times New Roman" panose="02020603050405020304" pitchFamily="18" charset="0"/>
                </a:rPr>
                <a:t>0.333</a:t>
              </a:r>
              <a:endParaRPr lang="en-US" sz="800" dirty="0"/>
            </a:p>
          </p:txBody>
        </p:sp>
      </p:grpSp>
      <p:grpSp>
        <p:nvGrpSpPr>
          <p:cNvPr id="16" name="Grupo 15"/>
          <p:cNvGrpSpPr/>
          <p:nvPr/>
        </p:nvGrpSpPr>
        <p:grpSpPr>
          <a:xfrm>
            <a:off x="4732603" y="603242"/>
            <a:ext cx="4323715" cy="4189095"/>
            <a:chOff x="4732603" y="603242"/>
            <a:chExt cx="4323715" cy="4189095"/>
          </a:xfrm>
        </p:grpSpPr>
        <p:pic>
          <p:nvPicPr>
            <p:cNvPr id="3" name="Imagen 2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2603" y="603242"/>
              <a:ext cx="4323715" cy="4189095"/>
            </a:xfrm>
            <a:prstGeom prst="rect">
              <a:avLst/>
            </a:prstGeom>
            <a:noFill/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</p:pic>
        <p:sp>
          <p:nvSpPr>
            <p:cNvPr id="6" name="Rectángulo 5"/>
            <p:cNvSpPr/>
            <p:nvPr/>
          </p:nvSpPr>
          <p:spPr>
            <a:xfrm>
              <a:off x="6775129" y="1057868"/>
              <a:ext cx="444352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C" sz="800" dirty="0">
                  <a:latin typeface="Arial" panose="020B0604020202020204" pitchFamily="34" charset="0"/>
                  <a:ea typeface="Times New Roman" panose="02020603050405020304" pitchFamily="18" charset="0"/>
                </a:rPr>
                <a:t>0.050</a:t>
              </a:r>
              <a:endParaRPr lang="en-US" sz="800" dirty="0"/>
            </a:p>
          </p:txBody>
        </p:sp>
        <p:sp>
          <p:nvSpPr>
            <p:cNvPr id="7" name="Rectángulo 6"/>
            <p:cNvSpPr/>
            <p:nvPr/>
          </p:nvSpPr>
          <p:spPr>
            <a:xfrm>
              <a:off x="8201747" y="2231515"/>
              <a:ext cx="444352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C" sz="800" dirty="0">
                  <a:latin typeface="Arial" panose="020B0604020202020204" pitchFamily="34" charset="0"/>
                  <a:ea typeface="Times New Roman" panose="02020603050405020304" pitchFamily="18" charset="0"/>
                </a:rPr>
                <a:t>0.030</a:t>
              </a:r>
              <a:endParaRPr lang="en-US" sz="800" dirty="0"/>
            </a:p>
          </p:txBody>
        </p:sp>
      </p:grpSp>
      <p:sp>
        <p:nvSpPr>
          <p:cNvPr id="8" name="Subtítulo 3">
            <a:extLst>
              <a:ext uri="{FF2B5EF4-FFF2-40B4-BE49-F238E27FC236}">
                <a16:creationId xmlns:a16="http://schemas.microsoft.com/office/drawing/2014/main" id="{11B7C808-5162-4777-A5D2-ECD756F5B617}"/>
              </a:ext>
            </a:extLst>
          </p:cNvPr>
          <p:cNvSpPr txBox="1">
            <a:spLocks/>
          </p:cNvSpPr>
          <p:nvPr/>
        </p:nvSpPr>
        <p:spPr>
          <a:xfrm>
            <a:off x="558051" y="39455"/>
            <a:ext cx="2749685" cy="36539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VE" sz="2000" b="1" dirty="0">
                <a:solidFill>
                  <a:schemeClr val="tx1">
                    <a:lumMod val="50000"/>
                  </a:schemeClr>
                </a:solidFill>
                <a:latin typeface="Playfair Display" panose="020B0604020202020204" charset="0"/>
              </a:rPr>
              <a:t>Interacción A*B*C</a:t>
            </a:r>
          </a:p>
        </p:txBody>
      </p:sp>
      <p:sp>
        <p:nvSpPr>
          <p:cNvPr id="9" name="Google Shape;1654;p68">
            <a:extLst>
              <a:ext uri="{FF2B5EF4-FFF2-40B4-BE49-F238E27FC236}">
                <a16:creationId xmlns:a16="http://schemas.microsoft.com/office/drawing/2014/main" id="{49CFC959-40DE-4551-B49F-E8FFA3B2896B}"/>
              </a:ext>
            </a:extLst>
          </p:cNvPr>
          <p:cNvSpPr txBox="1">
            <a:spLocks/>
          </p:cNvSpPr>
          <p:nvPr/>
        </p:nvSpPr>
        <p:spPr>
          <a:xfrm>
            <a:off x="3282631" y="-171736"/>
            <a:ext cx="5861369" cy="88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VE" sz="2400" b="1" dirty="0">
                <a:solidFill>
                  <a:schemeClr val="tx1"/>
                </a:solidFill>
                <a:latin typeface="Playfair Display" panose="00000500000000000000" pitchFamily="2" charset="0"/>
              </a:rPr>
              <a:t>RESULTADOS Y </a:t>
            </a:r>
            <a:r>
              <a:rPr lang="es-VE" sz="2000" b="1" dirty="0">
                <a:solidFill>
                  <a:schemeClr val="tx1"/>
                </a:solidFill>
                <a:latin typeface="Playfair Display" panose="00000500000000000000" pitchFamily="2" charset="0"/>
              </a:rPr>
              <a:t>DISCUSIÓN</a:t>
            </a:r>
            <a:endParaRPr lang="es-VE" sz="2400" b="1" dirty="0">
              <a:solidFill>
                <a:schemeClr val="tx1"/>
              </a:solidFill>
              <a:latin typeface="Playfair Display" panose="00000500000000000000" pitchFamily="2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4929493" y="4823917"/>
            <a:ext cx="1964967" cy="31958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bg2">
                    <a:lumMod val="10000"/>
                  </a:schemeClr>
                </a:solidFill>
              </a:rPr>
              <a:t>Interacción ceniza    </a:t>
            </a:r>
            <a:endParaRPr lang="en-US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259160" y="4823917"/>
            <a:ext cx="1964967" cy="31958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bg2">
                    <a:lumMod val="10000"/>
                  </a:schemeClr>
                </a:solidFill>
              </a:rPr>
              <a:t>Interacción humedad   </a:t>
            </a:r>
            <a:endParaRPr lang="en-US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3040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212" y="554595"/>
            <a:ext cx="4323715" cy="4201160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grpSp>
        <p:nvGrpSpPr>
          <p:cNvPr id="7" name="Grupo 6"/>
          <p:cNvGrpSpPr/>
          <p:nvPr/>
        </p:nvGrpSpPr>
        <p:grpSpPr>
          <a:xfrm>
            <a:off x="62269" y="461885"/>
            <a:ext cx="4323715" cy="4293870"/>
            <a:chOff x="98854" y="554595"/>
            <a:chExt cx="4323715" cy="4293870"/>
          </a:xfrm>
        </p:grpSpPr>
        <p:pic>
          <p:nvPicPr>
            <p:cNvPr id="2" name="Imagen 1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54" y="554595"/>
              <a:ext cx="4323715" cy="4293870"/>
            </a:xfrm>
            <a:prstGeom prst="rect">
              <a:avLst/>
            </a:prstGeom>
            <a:noFill/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</p:pic>
        <p:sp>
          <p:nvSpPr>
            <p:cNvPr id="4" name="Rectángulo 3"/>
            <p:cNvSpPr/>
            <p:nvPr/>
          </p:nvSpPr>
          <p:spPr>
            <a:xfrm>
              <a:off x="2260711" y="2439731"/>
              <a:ext cx="502061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C" sz="800" dirty="0">
                  <a:latin typeface="Arial" panose="020B0604020202020204" pitchFamily="34" charset="0"/>
                  <a:ea typeface="Times New Roman" panose="02020603050405020304" pitchFamily="18" charset="0"/>
                </a:rPr>
                <a:t>17.300</a:t>
              </a:r>
              <a:endParaRPr lang="en-US" sz="800" dirty="0"/>
            </a:p>
          </p:txBody>
        </p:sp>
        <p:sp>
          <p:nvSpPr>
            <p:cNvPr id="5" name="Rectángulo 4"/>
            <p:cNvSpPr/>
            <p:nvPr/>
          </p:nvSpPr>
          <p:spPr>
            <a:xfrm>
              <a:off x="3920508" y="651959"/>
              <a:ext cx="502061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C" sz="800" dirty="0">
                  <a:latin typeface="Arial" panose="020B0604020202020204" pitchFamily="34" charset="0"/>
                  <a:ea typeface="Times New Roman" panose="02020603050405020304" pitchFamily="18" charset="0"/>
                </a:rPr>
                <a:t>22.400</a:t>
              </a:r>
              <a:endParaRPr lang="en-US" sz="800" dirty="0"/>
            </a:p>
          </p:txBody>
        </p:sp>
        <p:sp>
          <p:nvSpPr>
            <p:cNvPr id="6" name="Rectángulo 5"/>
            <p:cNvSpPr/>
            <p:nvPr/>
          </p:nvSpPr>
          <p:spPr>
            <a:xfrm>
              <a:off x="2009680" y="651959"/>
              <a:ext cx="502061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C" sz="800">
                  <a:latin typeface="Arial" panose="020B0604020202020204" pitchFamily="34" charset="0"/>
                  <a:ea typeface="Times New Roman" panose="02020603050405020304" pitchFamily="18" charset="0"/>
                </a:rPr>
                <a:t>22.267</a:t>
              </a:r>
              <a:endParaRPr lang="en-US" sz="800" dirty="0"/>
            </a:p>
          </p:txBody>
        </p:sp>
      </p:grpSp>
      <p:sp>
        <p:nvSpPr>
          <p:cNvPr id="8" name="Rectángulo 7"/>
          <p:cNvSpPr/>
          <p:nvPr/>
        </p:nvSpPr>
        <p:spPr>
          <a:xfrm>
            <a:off x="6644038" y="759681"/>
            <a:ext cx="50206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800" dirty="0">
                <a:latin typeface="Arial" panose="020B0604020202020204" pitchFamily="34" charset="0"/>
                <a:ea typeface="Times New Roman" panose="02020603050405020304" pitchFamily="18" charset="0"/>
              </a:rPr>
              <a:t>15.920</a:t>
            </a:r>
            <a:endParaRPr lang="en-US" sz="800" dirty="0"/>
          </a:p>
        </p:txBody>
      </p:sp>
      <p:sp>
        <p:nvSpPr>
          <p:cNvPr id="9" name="Rectángulo 8"/>
          <p:cNvSpPr/>
          <p:nvPr/>
        </p:nvSpPr>
        <p:spPr>
          <a:xfrm>
            <a:off x="5001437" y="2381770"/>
            <a:ext cx="50206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800" dirty="0">
                <a:latin typeface="Arial" panose="020B0604020202020204" pitchFamily="34" charset="0"/>
                <a:ea typeface="Times New Roman" panose="02020603050405020304" pitchFamily="18" charset="0"/>
              </a:rPr>
              <a:t>10.362</a:t>
            </a:r>
            <a:endParaRPr lang="en-US" sz="800" dirty="0"/>
          </a:p>
        </p:txBody>
      </p:sp>
      <p:sp>
        <p:nvSpPr>
          <p:cNvPr id="10" name="Rectángulo 9"/>
          <p:cNvSpPr/>
          <p:nvPr/>
        </p:nvSpPr>
        <p:spPr>
          <a:xfrm>
            <a:off x="6895068" y="2168151"/>
            <a:ext cx="50206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800" dirty="0">
                <a:latin typeface="Arial" panose="020B0604020202020204" pitchFamily="34" charset="0"/>
                <a:ea typeface="Times New Roman" panose="02020603050405020304" pitchFamily="18" charset="0"/>
              </a:rPr>
              <a:t>11.141</a:t>
            </a:r>
            <a:endParaRPr lang="en-US" sz="800" dirty="0"/>
          </a:p>
        </p:txBody>
      </p:sp>
      <p:sp>
        <p:nvSpPr>
          <p:cNvPr id="11" name="Rectángulo 10"/>
          <p:cNvSpPr/>
          <p:nvPr/>
        </p:nvSpPr>
        <p:spPr>
          <a:xfrm>
            <a:off x="8554864" y="737736"/>
            <a:ext cx="50206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800" dirty="0">
                <a:latin typeface="Arial" panose="020B0604020202020204" pitchFamily="34" charset="0"/>
                <a:ea typeface="Times New Roman" panose="02020603050405020304" pitchFamily="18" charset="0"/>
              </a:rPr>
              <a:t>15.677</a:t>
            </a:r>
            <a:endParaRPr lang="en-US" sz="800" dirty="0"/>
          </a:p>
        </p:txBody>
      </p:sp>
      <p:sp>
        <p:nvSpPr>
          <p:cNvPr id="12" name="Elipse 11"/>
          <p:cNvSpPr/>
          <p:nvPr/>
        </p:nvSpPr>
        <p:spPr>
          <a:xfrm>
            <a:off x="6697783" y="714887"/>
            <a:ext cx="394569" cy="30503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ubtítulo 3">
            <a:extLst>
              <a:ext uri="{FF2B5EF4-FFF2-40B4-BE49-F238E27FC236}">
                <a16:creationId xmlns:a16="http://schemas.microsoft.com/office/drawing/2014/main" id="{11B7C808-5162-4777-A5D2-ECD756F5B617}"/>
              </a:ext>
            </a:extLst>
          </p:cNvPr>
          <p:cNvSpPr txBox="1">
            <a:spLocks/>
          </p:cNvSpPr>
          <p:nvPr/>
        </p:nvSpPr>
        <p:spPr>
          <a:xfrm>
            <a:off x="558051" y="39455"/>
            <a:ext cx="2749685" cy="36539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VE" sz="2000" b="1" dirty="0">
                <a:solidFill>
                  <a:schemeClr val="tx1">
                    <a:lumMod val="50000"/>
                  </a:schemeClr>
                </a:solidFill>
                <a:latin typeface="Playfair Display" panose="020B0604020202020204" charset="0"/>
              </a:rPr>
              <a:t>Interacción A*B*C</a:t>
            </a:r>
          </a:p>
        </p:txBody>
      </p:sp>
      <p:sp>
        <p:nvSpPr>
          <p:cNvPr id="14" name="Google Shape;1654;p68">
            <a:extLst>
              <a:ext uri="{FF2B5EF4-FFF2-40B4-BE49-F238E27FC236}">
                <a16:creationId xmlns:a16="http://schemas.microsoft.com/office/drawing/2014/main" id="{49CFC959-40DE-4551-B49F-E8FFA3B2896B}"/>
              </a:ext>
            </a:extLst>
          </p:cNvPr>
          <p:cNvSpPr txBox="1">
            <a:spLocks/>
          </p:cNvSpPr>
          <p:nvPr/>
        </p:nvSpPr>
        <p:spPr>
          <a:xfrm>
            <a:off x="3282631" y="-171736"/>
            <a:ext cx="5861369" cy="88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VE" sz="2400" b="1" dirty="0">
                <a:solidFill>
                  <a:schemeClr val="tx1"/>
                </a:solidFill>
                <a:latin typeface="Playfair Display" panose="00000500000000000000" pitchFamily="2" charset="0"/>
              </a:rPr>
              <a:t>RESULTADOS Y </a:t>
            </a:r>
            <a:r>
              <a:rPr lang="es-VE" sz="2000" b="1" dirty="0">
                <a:solidFill>
                  <a:schemeClr val="tx1"/>
                </a:solidFill>
                <a:latin typeface="Playfair Display" panose="00000500000000000000" pitchFamily="2" charset="0"/>
              </a:rPr>
              <a:t>DISCUSIÓN</a:t>
            </a:r>
            <a:endParaRPr lang="es-VE" sz="2400" b="1" dirty="0">
              <a:solidFill>
                <a:schemeClr val="tx1"/>
              </a:solidFill>
              <a:latin typeface="Playfair Display" panose="00000500000000000000" pitchFamily="2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259160" y="4823917"/>
            <a:ext cx="1964967" cy="31958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bg2">
                    <a:lumMod val="10000"/>
                  </a:schemeClr>
                </a:solidFill>
              </a:rPr>
              <a:t>Interacción grasa   </a:t>
            </a:r>
            <a:endParaRPr lang="en-US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4866290" y="4755755"/>
            <a:ext cx="1964967" cy="31958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bg2">
                    <a:lumMod val="10000"/>
                  </a:schemeClr>
                </a:solidFill>
              </a:rPr>
              <a:t>Interacción proteína    </a:t>
            </a:r>
            <a:endParaRPr lang="en-US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6335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112" y="942771"/>
            <a:ext cx="5111515" cy="3516494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3" name="Subtítulo 3">
            <a:extLst>
              <a:ext uri="{FF2B5EF4-FFF2-40B4-BE49-F238E27FC236}">
                <a16:creationId xmlns:a16="http://schemas.microsoft.com/office/drawing/2014/main" id="{11B7C808-5162-4777-A5D2-ECD756F5B617}"/>
              </a:ext>
            </a:extLst>
          </p:cNvPr>
          <p:cNvSpPr txBox="1">
            <a:spLocks/>
          </p:cNvSpPr>
          <p:nvPr/>
        </p:nvSpPr>
        <p:spPr>
          <a:xfrm>
            <a:off x="558051" y="39455"/>
            <a:ext cx="2749685" cy="36539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VE" sz="2000" b="1" dirty="0">
                <a:solidFill>
                  <a:schemeClr val="tx1">
                    <a:lumMod val="50000"/>
                  </a:schemeClr>
                </a:solidFill>
                <a:latin typeface="Playfair Display" panose="020B0604020202020204" charset="0"/>
              </a:rPr>
              <a:t>Interacción A*B*C</a:t>
            </a:r>
          </a:p>
        </p:txBody>
      </p:sp>
      <p:sp>
        <p:nvSpPr>
          <p:cNvPr id="4" name="Google Shape;1654;p68">
            <a:extLst>
              <a:ext uri="{FF2B5EF4-FFF2-40B4-BE49-F238E27FC236}">
                <a16:creationId xmlns:a16="http://schemas.microsoft.com/office/drawing/2014/main" id="{49CFC959-40DE-4551-B49F-E8FFA3B2896B}"/>
              </a:ext>
            </a:extLst>
          </p:cNvPr>
          <p:cNvSpPr txBox="1">
            <a:spLocks/>
          </p:cNvSpPr>
          <p:nvPr/>
        </p:nvSpPr>
        <p:spPr>
          <a:xfrm>
            <a:off x="3282631" y="-171736"/>
            <a:ext cx="5861369" cy="88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VE" sz="2400" b="1" dirty="0">
                <a:solidFill>
                  <a:schemeClr val="tx1"/>
                </a:solidFill>
                <a:latin typeface="Playfair Display" panose="00000500000000000000" pitchFamily="2" charset="0"/>
              </a:rPr>
              <a:t>RESULTADOS Y </a:t>
            </a:r>
            <a:r>
              <a:rPr lang="es-VE" sz="2000" b="1" dirty="0">
                <a:solidFill>
                  <a:schemeClr val="tx1"/>
                </a:solidFill>
                <a:latin typeface="Playfair Display" panose="00000500000000000000" pitchFamily="2" charset="0"/>
              </a:rPr>
              <a:t>DISCUSIÓN</a:t>
            </a:r>
            <a:endParaRPr lang="es-VE" sz="2400" b="1" dirty="0">
              <a:solidFill>
                <a:schemeClr val="tx1"/>
              </a:solidFill>
              <a:latin typeface="Playfair Display" panose="00000500000000000000" pitchFamily="2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2163116" y="4459265"/>
            <a:ext cx="1964967" cy="31958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bg2">
                    <a:lumMod val="10000"/>
                  </a:schemeClr>
                </a:solidFill>
              </a:rPr>
              <a:t>Interacción UFC  </a:t>
            </a:r>
            <a:endParaRPr lang="en-US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307736" y="1094563"/>
            <a:ext cx="58862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800" dirty="0">
                <a:latin typeface="Arial" panose="020B0604020202020204" pitchFamily="34" charset="0"/>
                <a:ea typeface="Times New Roman" panose="02020603050405020304" pitchFamily="18" charset="0"/>
              </a:rPr>
              <a:t>1733333</a:t>
            </a:r>
            <a:endParaRPr lang="en-US" sz="800" dirty="0"/>
          </a:p>
        </p:txBody>
      </p:sp>
      <p:sp>
        <p:nvSpPr>
          <p:cNvPr id="7" name="Rectángulo 6"/>
          <p:cNvSpPr/>
          <p:nvPr/>
        </p:nvSpPr>
        <p:spPr>
          <a:xfrm>
            <a:off x="6085464" y="2267550"/>
            <a:ext cx="53091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800" dirty="0">
                <a:latin typeface="Arial" panose="020B0604020202020204" pitchFamily="34" charset="0"/>
                <a:ea typeface="Times New Roman" panose="02020603050405020304" pitchFamily="18" charset="0"/>
              </a:rPr>
              <a:t>800000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843374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ítulo 3">
            <a:extLst>
              <a:ext uri="{FF2B5EF4-FFF2-40B4-BE49-F238E27FC236}">
                <a16:creationId xmlns:a16="http://schemas.microsoft.com/office/drawing/2014/main" id="{BCFBFA0F-A025-4A66-970C-83A9495542F3}"/>
              </a:ext>
            </a:extLst>
          </p:cNvPr>
          <p:cNvSpPr txBox="1">
            <a:spLocks/>
          </p:cNvSpPr>
          <p:nvPr/>
        </p:nvSpPr>
        <p:spPr>
          <a:xfrm>
            <a:off x="2178450" y="174414"/>
            <a:ext cx="4787100" cy="77672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VE" sz="4000" b="1" dirty="0">
                <a:solidFill>
                  <a:schemeClr val="tx1"/>
                </a:solidFill>
                <a:latin typeface="Playfair Display" panose="020B0604020202020204" charset="0"/>
              </a:rPr>
              <a:t>Análisis Sensorial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CBF43CD-1BD8-4632-95B1-9B0A8C50F90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271" y="1045554"/>
            <a:ext cx="5573766" cy="2522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781024D-7245-44D5-B1C2-FC33234CD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7046" y="511865"/>
            <a:ext cx="1361804" cy="1273938"/>
          </a:xfrm>
          <a:prstGeom prst="ellipse">
            <a:avLst/>
          </a:prstGeom>
          <a:ln w="19050">
            <a:solidFill>
              <a:schemeClr val="tx1"/>
            </a:solidFill>
          </a:ln>
        </p:spPr>
      </p:pic>
      <p:pic>
        <p:nvPicPr>
          <p:cNvPr id="11" name="Picture 2" descr="CacaoCCN51 | Anecacao Ecuador">
            <a:extLst>
              <a:ext uri="{FF2B5EF4-FFF2-40B4-BE49-F238E27FC236}">
                <a16:creationId xmlns:a16="http://schemas.microsoft.com/office/drawing/2014/main" id="{84636256-8227-4B8B-A379-1D0DBCDFC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045" y="1835498"/>
            <a:ext cx="1342407" cy="1345023"/>
          </a:xfrm>
          <a:prstGeom prst="ellipse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9473578-02CB-4701-A14B-FE217AA46A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7043" y="3251606"/>
            <a:ext cx="1314955" cy="1273938"/>
          </a:xfrm>
          <a:prstGeom prst="ellipse">
            <a:avLst/>
          </a:prstGeom>
          <a:ln w="19050">
            <a:solidFill>
              <a:schemeClr val="tx1"/>
            </a:solidFill>
          </a:ln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D737FD82-30C5-42F4-89BE-9CEC31061791}"/>
              </a:ext>
            </a:extLst>
          </p:cNvPr>
          <p:cNvSpPr txBox="1"/>
          <p:nvPr/>
        </p:nvSpPr>
        <p:spPr>
          <a:xfrm>
            <a:off x="1383957" y="3756454"/>
            <a:ext cx="5109112" cy="127727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171450" indent="-171450" algn="just">
              <a:buFontTx/>
              <a:buChar char="-"/>
            </a:pPr>
            <a:r>
              <a:rPr lang="es-EC" sz="11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Acidez </a:t>
            </a:r>
          </a:p>
          <a:p>
            <a:pPr algn="just"/>
            <a:r>
              <a:rPr lang="es-EC" sz="1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(Burgos, Almonte, Cárdena, Caspersen, &amp; Marín, 2018), catalogan LA intensidad DE 60 Y 70%  como excelente ya que se percibe una acidez cítrica o frutal.</a:t>
            </a:r>
          </a:p>
          <a:p>
            <a:pPr algn="just"/>
            <a:r>
              <a:rPr lang="es-EC" sz="11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-Amargor </a:t>
            </a:r>
          </a:p>
          <a:p>
            <a:pPr algn="just"/>
            <a:r>
              <a:rPr lang="es-ES" sz="1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amargor extremo y de pésima calidad. </a:t>
            </a:r>
            <a:endParaRPr lang="en-US" sz="11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n-US" sz="11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718885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6" name="Google Shape;1826;p70"/>
          <p:cNvGrpSpPr/>
          <p:nvPr/>
        </p:nvGrpSpPr>
        <p:grpSpPr>
          <a:xfrm>
            <a:off x="1192502" y="-44364"/>
            <a:ext cx="8066755" cy="2207678"/>
            <a:chOff x="1192502" y="-44364"/>
            <a:chExt cx="8066755" cy="2207678"/>
          </a:xfrm>
        </p:grpSpPr>
        <p:pic>
          <p:nvPicPr>
            <p:cNvPr id="1827" name="Google Shape;1827;p7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5399949">
              <a:off x="1174632" y="454011"/>
              <a:ext cx="992713" cy="9569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28" name="Google Shape;1828;p7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523190">
              <a:off x="7070994" y="100300"/>
              <a:ext cx="2054725" cy="191834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29" name="Google Shape;1829;p70"/>
          <p:cNvSpPr txBox="1">
            <a:spLocks noGrp="1"/>
          </p:cNvSpPr>
          <p:nvPr>
            <p:ph type="title"/>
          </p:nvPr>
        </p:nvSpPr>
        <p:spPr>
          <a:xfrm>
            <a:off x="1006400" y="478125"/>
            <a:ext cx="7424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CONCLUSIONES</a:t>
            </a:r>
            <a:endParaRPr dirty="0"/>
          </a:p>
        </p:txBody>
      </p:sp>
      <p:sp>
        <p:nvSpPr>
          <p:cNvPr id="1831" name="Google Shape;1831;p70"/>
          <p:cNvSpPr txBox="1">
            <a:spLocks noGrp="1"/>
          </p:cNvSpPr>
          <p:nvPr>
            <p:ph type="subTitle" idx="2"/>
          </p:nvPr>
        </p:nvSpPr>
        <p:spPr>
          <a:xfrm>
            <a:off x="878618" y="1095576"/>
            <a:ext cx="7552179" cy="1157555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VE" sz="1600" b="1" dirty="0">
                <a:solidFill>
                  <a:schemeClr val="bg1">
                    <a:lumMod val="75000"/>
                  </a:schemeClr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Factor A</a:t>
            </a:r>
          </a:p>
          <a:p>
            <a:pPr marL="285750" indent="-285750" algn="just"/>
            <a:r>
              <a:rPr lang="es-E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</a:t>
            </a:r>
            <a:r>
              <a:rPr lang="es-ES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 determinó que la variedad de cacao CCN-51 presenta excelentes características fisicoquímicas para la elaboración de chocolates, ya que sus porcentajes de ceniza 0,41%, grasa 19,57%, humedad 1,38%, pH 5,93 y acidez de 1,03, se encuentran en los rangos establecidos por las normas INEN.</a:t>
            </a:r>
            <a:endParaRPr sz="1050" dirty="0">
              <a:solidFill>
                <a:schemeClr val="tx1">
                  <a:lumMod val="50000"/>
                </a:schemeClr>
              </a:solidFill>
              <a:highlight>
                <a:srgbClr val="FFFFFF"/>
              </a:highlight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" name="Google Shape;1831;p70">
            <a:extLst>
              <a:ext uri="{FF2B5EF4-FFF2-40B4-BE49-F238E27FC236}">
                <a16:creationId xmlns:a16="http://schemas.microsoft.com/office/drawing/2014/main" id="{75FE9126-12F9-48CB-B29B-F0D0E88C7F20}"/>
              </a:ext>
            </a:extLst>
          </p:cNvPr>
          <p:cNvSpPr txBox="1">
            <a:spLocks/>
          </p:cNvSpPr>
          <p:nvPr/>
        </p:nvSpPr>
        <p:spPr>
          <a:xfrm>
            <a:off x="878619" y="2253131"/>
            <a:ext cx="7552179" cy="1209916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just">
              <a:buFont typeface="Lato"/>
              <a:buNone/>
            </a:pPr>
            <a:r>
              <a:rPr lang="es-ES" sz="1600" b="1" dirty="0">
                <a:solidFill>
                  <a:schemeClr val="bg1">
                    <a:lumMod val="75000"/>
                  </a:schemeClr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Factor B</a:t>
            </a:r>
          </a:p>
          <a:p>
            <a:pPr marL="285750" indent="-285750" algn="just"/>
            <a:r>
              <a:rPr lang="es-ES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 la elaboración de chocolates, el porcentaje de licor de cacao, juega un rol muy importante, </a:t>
            </a:r>
            <a:r>
              <a:rPr lang="es-E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ya que </a:t>
            </a:r>
            <a:r>
              <a:rPr lang="es-ES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los resultados obtenidos en esta investigación nos indican un pH de 5,86 con un porcentaje de 50% de cacao, siendo más acido en comparación con los porcentajes de 60 y 70%. </a:t>
            </a:r>
            <a:endParaRPr lang="es-VE" dirty="0">
              <a:solidFill>
                <a:schemeClr val="tx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Google Shape;1831;p70">
            <a:extLst>
              <a:ext uri="{FF2B5EF4-FFF2-40B4-BE49-F238E27FC236}">
                <a16:creationId xmlns:a16="http://schemas.microsoft.com/office/drawing/2014/main" id="{D3EF9A5D-F1C0-4919-9CDB-4A2FF24278EB}"/>
              </a:ext>
            </a:extLst>
          </p:cNvPr>
          <p:cNvSpPr txBox="1">
            <a:spLocks/>
          </p:cNvSpPr>
          <p:nvPr/>
        </p:nvSpPr>
        <p:spPr>
          <a:xfrm>
            <a:off x="878618" y="3463047"/>
            <a:ext cx="7552179" cy="1157555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just">
              <a:buFont typeface="Lato"/>
              <a:buNone/>
            </a:pPr>
            <a:r>
              <a:rPr lang="es-ES" sz="1600" b="1" dirty="0">
                <a:solidFill>
                  <a:schemeClr val="bg1">
                    <a:lumMod val="75000"/>
                  </a:schemeClr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Factor C</a:t>
            </a:r>
          </a:p>
          <a:p>
            <a:pPr marL="285750" indent="-285750" algn="just"/>
            <a:r>
              <a:rPr lang="es-ES" dirty="0">
                <a:solidFill>
                  <a:schemeClr val="tx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Los métodos de fermentación no presentaron diferencias muy notorias con respecto a las variables de pH, acidez y ceniza, pero con respecto al contenido </a:t>
            </a:r>
            <a:r>
              <a:rPr lang="es-ES" dirty="0">
                <a:solidFill>
                  <a:schemeClr val="tx1">
                    <a:lumMod val="50000"/>
                  </a:schemeClr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es-ES" dirty="0">
                <a:solidFill>
                  <a:schemeClr val="tx1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grasa de se obtuvo un mayor porcentaje en un sistema sin fermentar con un valor equivalente al 20,57%</a:t>
            </a:r>
            <a:endParaRPr lang="es-VE" dirty="0">
              <a:solidFill>
                <a:schemeClr val="tx1">
                  <a:lumMod val="50000"/>
                </a:schemeClr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/>
            <a:endParaRPr lang="es-ES" sz="1600" b="1" dirty="0">
              <a:solidFill>
                <a:schemeClr val="tx1">
                  <a:lumMod val="50000"/>
                </a:schemeClr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  <p:extLst>
      <p:ext uri="{BB962C8B-B14F-4D97-AF65-F5344CB8AC3E}">
        <p14:creationId xmlns:p14="http://schemas.microsoft.com/office/powerpoint/2010/main" val="40429898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6" name="Google Shape;1836;p71"/>
          <p:cNvGrpSpPr/>
          <p:nvPr/>
        </p:nvGrpSpPr>
        <p:grpSpPr>
          <a:xfrm>
            <a:off x="1125491" y="321760"/>
            <a:ext cx="7398800" cy="1458129"/>
            <a:chOff x="1157388" y="340934"/>
            <a:chExt cx="7398800" cy="1458129"/>
          </a:xfrm>
        </p:grpSpPr>
        <p:pic>
          <p:nvPicPr>
            <p:cNvPr id="1837" name="Google Shape;1837;p71"/>
            <p:cNvPicPr preferRelativeResize="0"/>
            <p:nvPr/>
          </p:nvPicPr>
          <p:blipFill rotWithShape="1">
            <a:blip r:embed="rId3">
              <a:alphaModFix/>
            </a:blip>
            <a:srcRect l="12533" t="15318" r="15227"/>
            <a:stretch/>
          </p:blipFill>
          <p:spPr>
            <a:xfrm rot="-5400000">
              <a:off x="7277650" y="520525"/>
              <a:ext cx="1220875" cy="1336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38" name="Google Shape;1838;p71"/>
            <p:cNvPicPr preferRelativeResize="0"/>
            <p:nvPr/>
          </p:nvPicPr>
          <p:blipFill rotWithShape="1">
            <a:blip r:embed="rId4">
              <a:alphaModFix/>
            </a:blip>
            <a:srcRect l="4825" t="18168" b="30009"/>
            <a:stretch/>
          </p:blipFill>
          <p:spPr>
            <a:xfrm flipH="1">
              <a:off x="1157388" y="340934"/>
              <a:ext cx="1690025" cy="8591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39" name="Google Shape;1839;p71"/>
          <p:cNvSpPr txBox="1">
            <a:spLocks noGrp="1"/>
          </p:cNvSpPr>
          <p:nvPr>
            <p:ph type="title"/>
          </p:nvPr>
        </p:nvSpPr>
        <p:spPr>
          <a:xfrm>
            <a:off x="1289603" y="495344"/>
            <a:ext cx="7424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RECOMENDACIONES</a:t>
            </a:r>
            <a:endParaRPr dirty="0"/>
          </a:p>
        </p:txBody>
      </p:sp>
      <p:sp>
        <p:nvSpPr>
          <p:cNvPr id="12" name="Google Shape;1831;p70">
            <a:extLst>
              <a:ext uri="{FF2B5EF4-FFF2-40B4-BE49-F238E27FC236}">
                <a16:creationId xmlns:a16="http://schemas.microsoft.com/office/drawing/2014/main" id="{6DFE9F97-1CEA-416C-9F34-DE48155E69E6}"/>
              </a:ext>
            </a:extLst>
          </p:cNvPr>
          <p:cNvSpPr txBox="1">
            <a:spLocks/>
          </p:cNvSpPr>
          <p:nvPr/>
        </p:nvSpPr>
        <p:spPr>
          <a:xfrm>
            <a:off x="878620" y="1111834"/>
            <a:ext cx="7552179" cy="1278967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>
              <a:buFont typeface="Lato"/>
              <a:buNone/>
            </a:pPr>
            <a:r>
              <a:rPr lang="es-ES" sz="1600" b="1" dirty="0">
                <a:solidFill>
                  <a:schemeClr val="bg1">
                    <a:lumMod val="75000"/>
                  </a:schemeClr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Factor A</a:t>
            </a:r>
          </a:p>
          <a:p>
            <a:pPr marL="285750" indent="-285750"/>
            <a:r>
              <a:rPr lang="es-E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s-ES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recomienda seleccionar la variedad CCN-51. Dado que esta variedad se es cultivada con mayor proporción en algunas zonas del Ecuador, además posee muy altos rendimientos en la producción agrícola y también tiene parámetros físicos-químicos y organolépticos de calidad. </a:t>
            </a:r>
            <a:endParaRPr lang="es-VE" dirty="0">
              <a:solidFill>
                <a:schemeClr val="tx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Google Shape;1831;p70">
            <a:extLst>
              <a:ext uri="{FF2B5EF4-FFF2-40B4-BE49-F238E27FC236}">
                <a16:creationId xmlns:a16="http://schemas.microsoft.com/office/drawing/2014/main" id="{D1ED2CB2-96FD-4D6D-AC90-23FD810AD58F}"/>
              </a:ext>
            </a:extLst>
          </p:cNvPr>
          <p:cNvSpPr txBox="1">
            <a:spLocks/>
          </p:cNvSpPr>
          <p:nvPr/>
        </p:nvSpPr>
        <p:spPr>
          <a:xfrm>
            <a:off x="878618" y="2389886"/>
            <a:ext cx="7552179" cy="1209916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just">
              <a:buFont typeface="Lato"/>
              <a:buNone/>
            </a:pPr>
            <a:r>
              <a:rPr lang="es-ES" sz="1600" b="1" dirty="0">
                <a:solidFill>
                  <a:schemeClr val="bg1">
                    <a:lumMod val="75000"/>
                  </a:schemeClr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Factor B</a:t>
            </a:r>
          </a:p>
          <a:p>
            <a:pPr marL="285750" indent="-285750" algn="just"/>
            <a:r>
              <a:rPr lang="es-EC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la elaboración de chocolates de calidad, el porcentaje de cacao debe ser superior al 70%; figurando como ingrediente principal el licor de cacao, mientras que el contenido de azúcar debe aparecer en mínima cantidad.</a:t>
            </a:r>
            <a:endParaRPr lang="es-VE" dirty="0">
              <a:solidFill>
                <a:schemeClr val="tx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Google Shape;1831;p70">
            <a:extLst>
              <a:ext uri="{FF2B5EF4-FFF2-40B4-BE49-F238E27FC236}">
                <a16:creationId xmlns:a16="http://schemas.microsoft.com/office/drawing/2014/main" id="{C2FFACA2-0ECD-44AB-8410-291D614571A6}"/>
              </a:ext>
            </a:extLst>
          </p:cNvPr>
          <p:cNvSpPr txBox="1">
            <a:spLocks/>
          </p:cNvSpPr>
          <p:nvPr/>
        </p:nvSpPr>
        <p:spPr>
          <a:xfrm>
            <a:off x="878618" y="3463047"/>
            <a:ext cx="7552179" cy="1157555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just">
              <a:buFont typeface="Lato"/>
              <a:buNone/>
            </a:pPr>
            <a:r>
              <a:rPr lang="es-ES" sz="1600" b="1" dirty="0">
                <a:solidFill>
                  <a:schemeClr val="bg1">
                    <a:lumMod val="75000"/>
                  </a:schemeClr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Factor </a:t>
            </a:r>
          </a:p>
          <a:p>
            <a:pPr marL="285750" indent="-285750" algn="just"/>
            <a:r>
              <a:rPr lang="es-ES" dirty="0">
                <a:solidFill>
                  <a:schemeClr val="tx1">
                    <a:lumMod val="50000"/>
                  </a:schemeClr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Un adecuado método de fermentación permitirá que el cacao esté libre de ataques por microorganismos e insectos, garantizando desde un inicio la calidad de la materia prima. Se recomienda que se utilice el metodo de fermentación en cascada.</a:t>
            </a:r>
            <a:endParaRPr lang="es-VE" dirty="0">
              <a:solidFill>
                <a:schemeClr val="tx1">
                  <a:lumMod val="50000"/>
                </a:schemeClr>
              </a:solidFill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/>
            <a:endParaRPr lang="es-ES" sz="1600" b="1" dirty="0">
              <a:solidFill>
                <a:schemeClr val="tx1">
                  <a:lumMod val="50000"/>
                </a:schemeClr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  <p:extLst>
      <p:ext uri="{BB962C8B-B14F-4D97-AF65-F5344CB8AC3E}">
        <p14:creationId xmlns:p14="http://schemas.microsoft.com/office/powerpoint/2010/main" val="33674078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11EECAA8-F62B-4D91-85B8-E473C27AD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3383" y="0"/>
            <a:ext cx="3578087" cy="3210339"/>
          </a:xfrm>
          <a:prstGeom prst="rect">
            <a:avLst/>
          </a:prstGeom>
        </p:spPr>
      </p:pic>
      <p:pic>
        <p:nvPicPr>
          <p:cNvPr id="14342" name="Picture 6" descr="Puede ser una imagen de 2 personas, personas de pie e interior">
            <a:extLst>
              <a:ext uri="{FF2B5EF4-FFF2-40B4-BE49-F238E27FC236}">
                <a16:creationId xmlns:a16="http://schemas.microsoft.com/office/drawing/2014/main" id="{2219444C-3325-4058-B408-91EE61C1A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13383" cy="321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98C553A-1881-4E05-8F82-C38CFF7959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222"/>
          <a:stretch/>
        </p:blipFill>
        <p:spPr>
          <a:xfrm>
            <a:off x="6291470" y="0"/>
            <a:ext cx="2852530" cy="321033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E1C1A46-AC00-41E6-9BC3-B097538575A7}"/>
              </a:ext>
            </a:extLst>
          </p:cNvPr>
          <p:cNvSpPr txBox="1"/>
          <p:nvPr/>
        </p:nvSpPr>
        <p:spPr>
          <a:xfrm>
            <a:off x="1500810" y="2564008"/>
            <a:ext cx="6937513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s-VE" sz="3600" b="1" dirty="0">
                <a:latin typeface="Playfair Display" panose="00000500000000000000" pitchFamily="2" charset="0"/>
              </a:rPr>
              <a:t>¡GRACIAS POR SU ATENCIÓN!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30AB48BD-ACDB-46CA-A02D-8F9CD97DD9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877" y="3210338"/>
            <a:ext cx="1520687" cy="1925419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06A24CDB-EE4A-4F89-BBEE-114E8C5C49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5836" y="3210337"/>
            <a:ext cx="1386695" cy="1925420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DBA99AA3-22AD-4B68-94C9-B7C0355069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7314" y="3210335"/>
            <a:ext cx="1207790" cy="1925421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DAEB6B71-D8A0-4207-9D41-E98917EF9F8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-1" b="22910"/>
          <a:stretch/>
        </p:blipFill>
        <p:spPr>
          <a:xfrm>
            <a:off x="4072279" y="3210335"/>
            <a:ext cx="1205398" cy="1933165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4CF66530-68A0-4D56-9A30-F011FC29862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100" r="16030" b="14746"/>
          <a:stretch/>
        </p:blipFill>
        <p:spPr>
          <a:xfrm>
            <a:off x="5284852" y="3218078"/>
            <a:ext cx="3859148" cy="192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0766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sta Rican Cocoa | Nuestros Productos Caca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802" y="0"/>
            <a:ext cx="1262395" cy="1228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61675" y="-128566"/>
            <a:ext cx="3915850" cy="712196"/>
          </a:xfrm>
        </p:spPr>
        <p:txBody>
          <a:bodyPr/>
          <a:lstStyle/>
          <a:p>
            <a:r>
              <a:rPr lang="es-ES" dirty="0">
                <a:solidFill>
                  <a:schemeClr val="tx1"/>
                </a:solidFill>
              </a:rPr>
              <a:t>OBJETIVOS 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1035051737"/>
              </p:ext>
            </p:extLst>
          </p:nvPr>
        </p:nvGraphicFramePr>
        <p:xfrm>
          <a:off x="305407" y="1281305"/>
          <a:ext cx="8289951" cy="3833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lecha derecha 3"/>
          <p:cNvSpPr/>
          <p:nvPr/>
        </p:nvSpPr>
        <p:spPr>
          <a:xfrm>
            <a:off x="3686324" y="1864410"/>
            <a:ext cx="337035" cy="2225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echa derecha 4"/>
          <p:cNvSpPr/>
          <p:nvPr/>
        </p:nvSpPr>
        <p:spPr>
          <a:xfrm>
            <a:off x="3686324" y="3112496"/>
            <a:ext cx="337034" cy="2225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echa derecha 5"/>
          <p:cNvSpPr/>
          <p:nvPr/>
        </p:nvSpPr>
        <p:spPr>
          <a:xfrm>
            <a:off x="3686323" y="4360582"/>
            <a:ext cx="337033" cy="2225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echa abajo 6"/>
          <p:cNvSpPr/>
          <p:nvPr/>
        </p:nvSpPr>
        <p:spPr>
          <a:xfrm>
            <a:off x="2006600" y="2451598"/>
            <a:ext cx="287850" cy="3531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echa abajo 7"/>
          <p:cNvSpPr/>
          <p:nvPr/>
        </p:nvSpPr>
        <p:spPr>
          <a:xfrm>
            <a:off x="2006600" y="3720104"/>
            <a:ext cx="287850" cy="3531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ángulo 12"/>
          <p:cNvSpPr/>
          <p:nvPr/>
        </p:nvSpPr>
        <p:spPr>
          <a:xfrm>
            <a:off x="215153" y="555740"/>
            <a:ext cx="725879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spcBef>
                <a:spcPts val="120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s-EC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Estudiar el proceso de obtención de chocolate a partir del licor de cacao ecuatoriano </a:t>
            </a:r>
            <a:r>
              <a:rPr lang="es-EC" i="1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s-EC" i="1" dirty="0" err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Theobroma</a:t>
            </a:r>
            <a:r>
              <a:rPr lang="es-EC" i="1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cacao</a:t>
            </a:r>
            <a:r>
              <a:rPr lang="es-EC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L..</a:t>
            </a:r>
            <a:r>
              <a:rPr lang="es-EC" i="1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s-EC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, considerando dos variedades (CCN – 51 Y Nacional) y distintos métodos de fermentación.</a:t>
            </a:r>
            <a:endParaRPr lang="en-US" dirty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0302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7" name="Google Shape;114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241304">
            <a:off x="7604344" y="-258427"/>
            <a:ext cx="1472216" cy="1374523"/>
          </a:xfrm>
          <a:prstGeom prst="rect">
            <a:avLst/>
          </a:prstGeom>
          <a:noFill/>
          <a:ln>
            <a:noFill/>
          </a:ln>
        </p:spPr>
      </p:pic>
      <p:sp>
        <p:nvSpPr>
          <p:cNvPr id="1148" name="Google Shape;1148;p39"/>
          <p:cNvSpPr txBox="1">
            <a:spLocks noGrp="1"/>
          </p:cNvSpPr>
          <p:nvPr>
            <p:ph type="title"/>
          </p:nvPr>
        </p:nvSpPr>
        <p:spPr>
          <a:xfrm>
            <a:off x="1859876" y="56549"/>
            <a:ext cx="5474055" cy="52096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MATERIALES Y MÉTODOS</a:t>
            </a:r>
            <a:endParaRPr sz="3200" dirty="0"/>
          </a:p>
        </p:txBody>
      </p:sp>
      <p:pic>
        <p:nvPicPr>
          <p:cNvPr id="36" name="Imagen 35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3" b="-1"/>
          <a:stretch/>
        </p:blipFill>
        <p:spPr bwMode="auto">
          <a:xfrm>
            <a:off x="1051045" y="722819"/>
            <a:ext cx="4147772" cy="376311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53640926-AAD7-44d8-BBD7-CCE9431645EC}">
              <a14:shadowObscured xmlns:lc="http://schemas.openxmlformats.org/drawingml/2006/lockedCanvas" xmlns="" xmlns:mo="http://schemas.microsoft.com/office/mac/office/2008/main" xmlns:mv="urn:schemas-microsoft-com:mac:vml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sdtdh="http://schemas.microsoft.com/office/word/2020/wordml/sdtdatahash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/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5413346" y="2570314"/>
            <a:ext cx="2797944" cy="173553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1104900" algn="l"/>
              </a:tabLst>
            </a:pPr>
            <a:r>
              <a:rPr lang="es-EC" sz="16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Ubicación política </a:t>
            </a:r>
          </a:p>
          <a:p>
            <a:pPr>
              <a:tabLst>
                <a:tab pos="1104900" algn="l"/>
              </a:tabLst>
            </a:pPr>
            <a:endParaRPr lang="es-EC" sz="1600" dirty="0">
              <a:solidFill>
                <a:srgbClr val="000000"/>
              </a:solidFill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tabLst>
                <a:tab pos="1104900" algn="l"/>
              </a:tabLst>
            </a:pPr>
            <a:r>
              <a:rPr lang="es-EC" sz="1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País: 	Ecuador</a:t>
            </a:r>
            <a:endParaRPr lang="en-US" sz="1200" dirty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tabLst>
                <a:tab pos="1104900" algn="l"/>
              </a:tabLst>
            </a:pPr>
            <a:r>
              <a:rPr lang="es-EC" sz="1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Provincia: 	Santo Domingo de los Tsáchilas</a:t>
            </a:r>
            <a:endParaRPr lang="en-US" sz="1200" dirty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tabLst>
                <a:tab pos="1104900" algn="l"/>
              </a:tabLst>
            </a:pPr>
            <a:r>
              <a:rPr lang="es-EC" sz="1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Cantón: 	Santo Domingo</a:t>
            </a:r>
            <a:endParaRPr lang="en-US" sz="1200" dirty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tabLst>
                <a:tab pos="1104900" algn="l"/>
              </a:tabLst>
            </a:pPr>
            <a:r>
              <a:rPr lang="es-EC" sz="1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Parroquia:	Luz de América</a:t>
            </a:r>
            <a:endParaRPr lang="en-US" sz="1200" dirty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tabLst>
                <a:tab pos="1104900" algn="l"/>
              </a:tabLst>
            </a:pPr>
            <a:r>
              <a:rPr lang="es-EC" sz="1200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Dirección: 	Vía Quevedo-Santo Domingo km 24</a:t>
            </a:r>
            <a:endParaRPr lang="en-US" sz="1200" dirty="0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1" name="Picture 2" descr="Costa Rican Cocoa | Nuestros Productos Caca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817" y="705721"/>
            <a:ext cx="1630822" cy="14620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236AC65-71C9-43B4-A3FC-772A97ABC0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9639" y="705719"/>
            <a:ext cx="1381651" cy="1462087"/>
          </a:xfrm>
          <a:prstGeom prst="ellipse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p40"/>
          <p:cNvSpPr txBox="1">
            <a:spLocks noGrp="1"/>
          </p:cNvSpPr>
          <p:nvPr>
            <p:ph type="title"/>
          </p:nvPr>
        </p:nvSpPr>
        <p:spPr>
          <a:xfrm>
            <a:off x="2799667" y="495322"/>
            <a:ext cx="4532911" cy="570679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Diseño Experimental</a:t>
            </a:r>
            <a:endParaRPr sz="3200" dirty="0"/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7890673"/>
              </p:ext>
            </p:extLst>
          </p:nvPr>
        </p:nvGraphicFramePr>
        <p:xfrm>
          <a:off x="1635150" y="1716193"/>
          <a:ext cx="6410414" cy="2786634"/>
        </p:xfrm>
        <a:graphic>
          <a:graphicData uri="http://schemas.openxmlformats.org/drawingml/2006/table">
            <a:tbl>
              <a:tblPr firstRow="1" firstCol="1" bandRow="1">
                <a:tableStyleId>{EE539675-27F9-4303-9798-7726A8C75164}</a:tableStyleId>
              </a:tblPr>
              <a:tblGrid>
                <a:gridCol w="4251417">
                  <a:extLst>
                    <a:ext uri="{9D8B030D-6E8A-4147-A177-3AD203B41FA5}">
                      <a16:colId xmlns:a16="http://schemas.microsoft.com/office/drawing/2014/main" val="2587314004"/>
                    </a:ext>
                  </a:extLst>
                </a:gridCol>
                <a:gridCol w="2158997">
                  <a:extLst>
                    <a:ext uri="{9D8B030D-6E8A-4147-A177-3AD203B41FA5}">
                      <a16:colId xmlns:a16="http://schemas.microsoft.com/office/drawing/2014/main" val="3263091648"/>
                    </a:ext>
                  </a:extLst>
                </a:gridCol>
              </a:tblGrid>
              <a:tr h="31890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Factores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EC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Niveles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9407203"/>
                  </a:ext>
                </a:extLst>
              </a:tr>
              <a:tr h="55323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Variedades (A)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EC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  <a:r>
                        <a:rPr lang="es-EC" sz="1600" baseline="-25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r>
                        <a:rPr lang="es-EC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= Cacao Nacional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EC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  <a:r>
                        <a:rPr lang="es-EC" sz="1600" baseline="-25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es-EC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=</a:t>
                      </a:r>
                      <a:r>
                        <a:rPr lang="es-EC" sz="1600" baseline="-25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s-EC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Cacao CCN-51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2160994"/>
                  </a:ext>
                </a:extLst>
              </a:tr>
              <a:tr h="86937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% de cacao (B)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EC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</a:t>
                      </a:r>
                      <a:r>
                        <a:rPr lang="es-EC" sz="1600" baseline="-25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r>
                        <a:rPr lang="es-EC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= 50%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EC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</a:t>
                      </a:r>
                      <a:r>
                        <a:rPr lang="es-EC" sz="1600" baseline="-25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es-EC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= 60%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EC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</a:t>
                      </a:r>
                      <a:r>
                        <a:rPr lang="es-EC" sz="1600" baseline="-25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es-EC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= 70%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5979079"/>
                  </a:ext>
                </a:extLst>
              </a:tr>
              <a:tr h="86937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s-EC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Métodos de fermentación (C)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EC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r>
                        <a:rPr lang="es-EC" sz="1600" baseline="-25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r>
                        <a:rPr lang="es-EC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= Cascada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EC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r>
                        <a:rPr lang="es-EC" sz="1600" baseline="-25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r>
                        <a:rPr lang="es-EC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= Yute 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s-EC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r>
                        <a:rPr lang="es-EC" sz="1600" baseline="-250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r>
                        <a:rPr lang="es-EC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= Sin fermentar 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4224102"/>
                  </a:ext>
                </a:extLst>
              </a:tr>
            </a:tbl>
          </a:graphicData>
        </a:graphic>
      </p:graphicFrame>
      <p:sp>
        <p:nvSpPr>
          <p:cNvPr id="3" name="Rectángulo 2"/>
          <p:cNvSpPr/>
          <p:nvPr/>
        </p:nvSpPr>
        <p:spPr>
          <a:xfrm>
            <a:off x="1811422" y="1145514"/>
            <a:ext cx="5866393" cy="419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1600" b="1" dirty="0"/>
              <a:t> </a:t>
            </a:r>
            <a:r>
              <a:rPr lang="es-EC" sz="1600" b="1" dirty="0">
                <a:solidFill>
                  <a:schemeClr val="bg2">
                    <a:lumMod val="9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Factores y niveles utilizados en la caracterización de licor de cacao</a:t>
            </a:r>
            <a:endParaRPr lang="en-US" sz="1600" b="1" dirty="0">
              <a:solidFill>
                <a:schemeClr val="bg2">
                  <a:lumMod val="9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DE2A08-F3D2-466B-9AFB-FAFD5CF28D19}"/>
              </a:ext>
            </a:extLst>
          </p:cNvPr>
          <p:cNvSpPr txBox="1">
            <a:spLocks/>
          </p:cNvSpPr>
          <p:nvPr/>
        </p:nvSpPr>
        <p:spPr>
          <a:xfrm>
            <a:off x="2956248" y="0"/>
            <a:ext cx="3783708" cy="5727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VE" sz="2800" b="1" dirty="0">
                <a:solidFill>
                  <a:schemeClr val="tx1"/>
                </a:solidFill>
                <a:latin typeface="Playfair Display" panose="00000500000000000000" pitchFamily="2" charset="0"/>
              </a:rPr>
              <a:t>Materiales y Métodos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379A2E5-A088-42C0-9CCE-80D12B0ED9FC}"/>
              </a:ext>
            </a:extLst>
          </p:cNvPr>
          <p:cNvSpPr txBox="1"/>
          <p:nvPr/>
        </p:nvSpPr>
        <p:spPr>
          <a:xfrm>
            <a:off x="910540" y="475517"/>
            <a:ext cx="3783708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C" sz="1200" b="1" dirty="0">
                <a:latin typeface="+mj-lt"/>
                <a:cs typeface="Calibri" panose="020F0502020204030204" pitchFamily="34" charset="0"/>
              </a:rPr>
              <a:t>Tabla 11</a:t>
            </a:r>
            <a:r>
              <a:rPr lang="es-EC" sz="1200" dirty="0">
                <a:latin typeface="+mj-lt"/>
                <a:cs typeface="Calibri" panose="020F0502020204030204" pitchFamily="34" charset="0"/>
              </a:rPr>
              <a:t>. Tratamientos comparados en la caracterización de licor de cacao</a:t>
            </a:r>
            <a:endParaRPr lang="en-US" sz="1200" dirty="0"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4" name="Imagen 3" descr="Recorte de pantalla">
            <a:extLst>
              <a:ext uri="{FF2B5EF4-FFF2-40B4-BE49-F238E27FC236}">
                <a16:creationId xmlns:a16="http://schemas.microsoft.com/office/drawing/2014/main" id="{88045961-1345-4929-A1A1-977631B075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40" y="1048217"/>
            <a:ext cx="3783708" cy="3983906"/>
          </a:xfrm>
          <a:prstGeom prst="rect">
            <a:avLst/>
          </a:prstGeom>
        </p:spPr>
      </p:pic>
      <p:sp>
        <p:nvSpPr>
          <p:cNvPr id="5" name="Rectángulo redondeado 16">
            <a:extLst>
              <a:ext uri="{FF2B5EF4-FFF2-40B4-BE49-F238E27FC236}">
                <a16:creationId xmlns:a16="http://schemas.microsoft.com/office/drawing/2014/main" id="{5D88D37F-C65D-49C5-9E93-A0F17951DA84}"/>
              </a:ext>
            </a:extLst>
          </p:cNvPr>
          <p:cNvSpPr/>
          <p:nvPr/>
        </p:nvSpPr>
        <p:spPr>
          <a:xfrm>
            <a:off x="5040055" y="2842183"/>
            <a:ext cx="3632200" cy="13208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bg2">
                    <a:lumMod val="10000"/>
                  </a:schemeClr>
                </a:solidFill>
                <a:latin typeface="+mj-lt"/>
                <a:cs typeface="Calibri" panose="020F0502020204030204" pitchFamily="34" charset="0"/>
              </a:rPr>
              <a:t>Características de la UE</a:t>
            </a:r>
            <a:endParaRPr lang="en-US" sz="1200" b="1" dirty="0">
              <a:solidFill>
                <a:schemeClr val="bg2">
                  <a:lumMod val="10000"/>
                </a:schemeClr>
              </a:solidFill>
              <a:latin typeface="+mj-lt"/>
              <a:cs typeface="Calibri" panose="020F0502020204030204" pitchFamily="34" charset="0"/>
            </a:endParaRPr>
          </a:p>
          <a:p>
            <a:pPr algn="just"/>
            <a:r>
              <a:rPr lang="es-EC" sz="1200" dirty="0">
                <a:solidFill>
                  <a:schemeClr val="bg2">
                    <a:lumMod val="10000"/>
                  </a:schemeClr>
                </a:solidFill>
                <a:latin typeface="+mj-lt"/>
                <a:cs typeface="Calibri" panose="020F0502020204030204" pitchFamily="34" charset="0"/>
              </a:rPr>
              <a:t>Las almendras de cacao una vez recolectadas fueron fermentadas por los métodos (cascada y saco de yute) y sin fermentar; posterior a ello se realizó el secado para la elaboración del licor de cacao y determinar sus propiedades organolépticas y sensoriales. </a:t>
            </a:r>
            <a:endParaRPr lang="en-US" sz="1200" dirty="0">
              <a:solidFill>
                <a:schemeClr val="bg2">
                  <a:lumMod val="10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6" name="Rectángulo redondeado 17">
            <a:extLst>
              <a:ext uri="{FF2B5EF4-FFF2-40B4-BE49-F238E27FC236}">
                <a16:creationId xmlns:a16="http://schemas.microsoft.com/office/drawing/2014/main" id="{A52B882E-3BEA-47F1-B055-0E3C9CE4C2B1}"/>
              </a:ext>
            </a:extLst>
          </p:cNvPr>
          <p:cNvSpPr/>
          <p:nvPr/>
        </p:nvSpPr>
        <p:spPr>
          <a:xfrm>
            <a:off x="5040055" y="1934747"/>
            <a:ext cx="3670300" cy="6477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bg2">
                    <a:lumMod val="10000"/>
                  </a:schemeClr>
                </a:solidFill>
                <a:latin typeface="+mj-lt"/>
                <a:cs typeface="Calibri" panose="020F0502020204030204" pitchFamily="34" charset="0"/>
              </a:rPr>
              <a:t>Repeticiones o Bloques </a:t>
            </a:r>
            <a:endParaRPr lang="en-US" b="1" u="sng" dirty="0">
              <a:solidFill>
                <a:schemeClr val="bg2">
                  <a:lumMod val="10000"/>
                </a:schemeClr>
              </a:solidFill>
              <a:latin typeface="+mj-lt"/>
              <a:cs typeface="Calibri" panose="020F0502020204030204" pitchFamily="34" charset="0"/>
            </a:endParaRPr>
          </a:p>
          <a:p>
            <a:pPr algn="just"/>
            <a:r>
              <a:rPr lang="es-EC" dirty="0">
                <a:solidFill>
                  <a:schemeClr val="bg2">
                    <a:lumMod val="10000"/>
                  </a:schemeClr>
                </a:solidFill>
                <a:latin typeface="+mj-lt"/>
                <a:cs typeface="Calibri" panose="020F0502020204030204" pitchFamily="34" charset="0"/>
              </a:rPr>
              <a:t>Se realizaron 18 tratamientos, cada uno con tres repeticiones. </a:t>
            </a:r>
            <a:endParaRPr lang="en-US" dirty="0">
              <a:solidFill>
                <a:schemeClr val="bg2">
                  <a:lumMod val="10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7" name="Rectángulo redondeado 19">
            <a:extLst>
              <a:ext uri="{FF2B5EF4-FFF2-40B4-BE49-F238E27FC236}">
                <a16:creationId xmlns:a16="http://schemas.microsoft.com/office/drawing/2014/main" id="{6AF19A22-FF66-4EEC-8D1B-25EE6FD1D072}"/>
              </a:ext>
            </a:extLst>
          </p:cNvPr>
          <p:cNvSpPr/>
          <p:nvPr/>
        </p:nvSpPr>
        <p:spPr>
          <a:xfrm>
            <a:off x="5001955" y="937182"/>
            <a:ext cx="3670300" cy="73782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chemeClr val="bg2">
                    <a:lumMod val="10000"/>
                  </a:schemeClr>
                </a:solidFill>
                <a:latin typeface="+mj-lt"/>
                <a:cs typeface="Calibri" panose="020F0502020204030204" pitchFamily="34" charset="0"/>
              </a:rPr>
              <a:t>Tipo de Diseño</a:t>
            </a:r>
            <a:endParaRPr lang="en-US" sz="1200" b="1" dirty="0">
              <a:solidFill>
                <a:schemeClr val="bg2">
                  <a:lumMod val="10000"/>
                </a:schemeClr>
              </a:solidFill>
              <a:latin typeface="+mj-lt"/>
              <a:cs typeface="Calibri" panose="020F0502020204030204" pitchFamily="34" charset="0"/>
            </a:endParaRPr>
          </a:p>
          <a:p>
            <a:pPr algn="just"/>
            <a:r>
              <a:rPr lang="es-EC" sz="1200" dirty="0">
                <a:solidFill>
                  <a:schemeClr val="bg2">
                    <a:lumMod val="10000"/>
                  </a:schemeClr>
                </a:solidFill>
                <a:latin typeface="+mj-lt"/>
                <a:cs typeface="Calibri" panose="020F0502020204030204" pitchFamily="34" charset="0"/>
              </a:rPr>
              <a:t>Se aplicó un esquema Trifactorial (A=2 X B=2 X C=3) conducido en un diseño de bloques completamente al azar. </a:t>
            </a:r>
            <a:endParaRPr lang="en-US" sz="1200" dirty="0">
              <a:solidFill>
                <a:schemeClr val="bg2">
                  <a:lumMod val="10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4472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1103;p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755761">
            <a:off x="1206926" y="-464388"/>
            <a:ext cx="1280501" cy="119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103;p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21127785">
            <a:off x="5600320" y="1398181"/>
            <a:ext cx="1280501" cy="119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103;p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3912796">
            <a:off x="-164676" y="3866312"/>
            <a:ext cx="1280501" cy="11955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upo 10"/>
          <p:cNvGrpSpPr/>
          <p:nvPr/>
        </p:nvGrpSpPr>
        <p:grpSpPr>
          <a:xfrm>
            <a:off x="4419600" y="577859"/>
            <a:ext cx="4412910" cy="2020033"/>
            <a:chOff x="4978398" y="306123"/>
            <a:chExt cx="4076702" cy="2020033"/>
          </a:xfrm>
        </p:grpSpPr>
        <p:pic>
          <p:nvPicPr>
            <p:cNvPr id="5" name="Imagen 4" descr="Recorte de pantalla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8398" y="306123"/>
              <a:ext cx="2097249" cy="2020033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>
                  <a:lumMod val="75000"/>
                </a:schemeClr>
              </a:solidFill>
            </a:ln>
          </p:spPr>
        </p:pic>
        <p:pic>
          <p:nvPicPr>
            <p:cNvPr id="10" name="Imagen 9" descr="Recorte de pantalla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60120" y="306123"/>
              <a:ext cx="1994980" cy="2020033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>
                  <a:lumMod val="75000"/>
                </a:schemeClr>
              </a:solidFill>
            </a:ln>
          </p:spPr>
        </p:pic>
      </p:grpSp>
      <p:grpSp>
        <p:nvGrpSpPr>
          <p:cNvPr id="14" name="Grupo 13"/>
          <p:cNvGrpSpPr/>
          <p:nvPr/>
        </p:nvGrpSpPr>
        <p:grpSpPr>
          <a:xfrm>
            <a:off x="4424130" y="3123467"/>
            <a:ext cx="4408380" cy="2020033"/>
            <a:chOff x="2049040" y="2569136"/>
            <a:chExt cx="4554960" cy="2459896"/>
          </a:xfrm>
        </p:grpSpPr>
        <p:pic>
          <p:nvPicPr>
            <p:cNvPr id="12" name="Imagen 11" descr="Recorte de pantalla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9040" y="2569136"/>
              <a:ext cx="2448065" cy="2459896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>
                  <a:lumMod val="75000"/>
                </a:schemeClr>
              </a:solidFill>
            </a:ln>
          </p:spPr>
        </p:pic>
        <p:pic>
          <p:nvPicPr>
            <p:cNvPr id="13" name="Imagen 12" descr="Recorte de pantalla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624" y="2569136"/>
              <a:ext cx="2146376" cy="2440870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>
                  <a:lumMod val="75000"/>
                </a:schemeClr>
              </a:solidFill>
            </a:ln>
          </p:spPr>
        </p:pic>
      </p:grpSp>
      <p:sp>
        <p:nvSpPr>
          <p:cNvPr id="16" name="Flecha derecha 15"/>
          <p:cNvSpPr/>
          <p:nvPr/>
        </p:nvSpPr>
        <p:spPr>
          <a:xfrm>
            <a:off x="3648631" y="1259970"/>
            <a:ext cx="463210" cy="4618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echa abajo 16"/>
          <p:cNvSpPr/>
          <p:nvPr/>
        </p:nvSpPr>
        <p:spPr>
          <a:xfrm>
            <a:off x="6446997" y="2658889"/>
            <a:ext cx="393700" cy="3251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ángulo 17"/>
          <p:cNvSpPr/>
          <p:nvPr/>
        </p:nvSpPr>
        <p:spPr>
          <a:xfrm>
            <a:off x="2455582" y="34423"/>
            <a:ext cx="4762500" cy="381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8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Obtención de la materia prima </a:t>
            </a:r>
            <a:endParaRPr lang="en-US" sz="2800" b="1" dirty="0">
              <a:ln>
                <a:solidFill>
                  <a:schemeClr val="accent1">
                    <a:lumMod val="50000"/>
                  </a:schemeClr>
                </a:solidFill>
              </a:ln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A4EBB2FC-6ACD-43F2-92A1-1E49FC7341B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VE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A2357BA-5773-4077-9DB8-9473295E839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484" r="11804"/>
          <a:stretch/>
        </p:blipFill>
        <p:spPr>
          <a:xfrm>
            <a:off x="656217" y="592224"/>
            <a:ext cx="2725582" cy="2005668"/>
          </a:xfrm>
          <a:prstGeom prst="rect">
            <a:avLst/>
          </a:prstGeom>
          <a:ln w="28575">
            <a:solidFill>
              <a:schemeClr val="tx1">
                <a:lumMod val="50000"/>
              </a:schemeClr>
            </a:solidFill>
          </a:ln>
        </p:spPr>
      </p:pic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04E4F2E0-BF2B-49CF-A92D-E0EA54040F39}"/>
              </a:ext>
            </a:extLst>
          </p:cNvPr>
          <p:cNvSpPr/>
          <p:nvPr/>
        </p:nvSpPr>
        <p:spPr>
          <a:xfrm>
            <a:off x="557888" y="2984048"/>
            <a:ext cx="3302598" cy="183537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VE" sz="2000" b="1">
                <a:solidFill>
                  <a:schemeClr val="bg2">
                    <a:lumMod val="10000"/>
                  </a:schemeClr>
                </a:solidFill>
              </a:rPr>
              <a:t>Desinfección de infraestructura</a:t>
            </a:r>
          </a:p>
          <a:p>
            <a:pPr algn="ctr"/>
            <a:endParaRPr lang="es-VE" sz="2000" b="1">
              <a:solidFill>
                <a:schemeClr val="bg2">
                  <a:lumMod val="10000"/>
                </a:schemeClr>
              </a:solidFill>
            </a:endParaRPr>
          </a:p>
          <a:p>
            <a:pPr algn="ctr"/>
            <a:r>
              <a:rPr lang="es-VE" sz="2000" b="1">
                <a:solidFill>
                  <a:schemeClr val="bg2">
                    <a:lumMod val="10000"/>
                  </a:schemeClr>
                </a:solidFill>
              </a:rPr>
              <a:t>Limpieza y clasificación de las dos variedad</a:t>
            </a:r>
            <a:endParaRPr lang="es-VE" sz="20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830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Recorte de pantalla">
            <a:extLst>
              <a:ext uri="{FF2B5EF4-FFF2-40B4-BE49-F238E27FC236}">
                <a16:creationId xmlns:a16="http://schemas.microsoft.com/office/drawing/2014/main" id="{E9845756-ED56-44D5-8645-72954DA9BF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9" r="7065" b="4818"/>
          <a:stretch/>
        </p:blipFill>
        <p:spPr>
          <a:xfrm>
            <a:off x="2700262" y="1606197"/>
            <a:ext cx="2366590" cy="1808887"/>
          </a:xfrm>
          <a:prstGeom prst="rect">
            <a:avLst/>
          </a:prstGeom>
          <a:ln w="28575">
            <a:solidFill>
              <a:schemeClr val="tx1">
                <a:lumMod val="75000"/>
              </a:schemeClr>
            </a:solidFill>
          </a:ln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83798A56-D50A-4C87-BC2A-2F89511CF24E}"/>
              </a:ext>
            </a:extLst>
          </p:cNvPr>
          <p:cNvGrpSpPr/>
          <p:nvPr/>
        </p:nvGrpSpPr>
        <p:grpSpPr>
          <a:xfrm>
            <a:off x="426624" y="1606198"/>
            <a:ext cx="2068588" cy="1871863"/>
            <a:chOff x="1136963" y="1512024"/>
            <a:chExt cx="2516301" cy="2164899"/>
          </a:xfrm>
        </p:grpSpPr>
        <p:pic>
          <p:nvPicPr>
            <p:cNvPr id="10" name="Imagen 9" descr="Recorte de pantalla">
              <a:extLst>
                <a:ext uri="{FF2B5EF4-FFF2-40B4-BE49-F238E27FC236}">
                  <a16:creationId xmlns:a16="http://schemas.microsoft.com/office/drawing/2014/main" id="{B32AC0F7-C865-4E83-9296-FC58B7EB7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6963" y="1512024"/>
              <a:ext cx="1248738" cy="2164898"/>
            </a:xfrm>
            <a:prstGeom prst="rect">
              <a:avLst/>
            </a:prstGeom>
            <a:ln w="28575">
              <a:solidFill>
                <a:schemeClr val="tx1">
                  <a:lumMod val="75000"/>
                </a:schemeClr>
              </a:solidFill>
            </a:ln>
          </p:spPr>
        </p:pic>
        <p:pic>
          <p:nvPicPr>
            <p:cNvPr id="11" name="Imagen 10" descr="Recorte de pantalla">
              <a:extLst>
                <a:ext uri="{FF2B5EF4-FFF2-40B4-BE49-F238E27FC236}">
                  <a16:creationId xmlns:a16="http://schemas.microsoft.com/office/drawing/2014/main" id="{5FF7CA2E-D249-4C48-86D2-226A16A787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5701" y="1512025"/>
              <a:ext cx="1267563" cy="2164898"/>
            </a:xfrm>
            <a:prstGeom prst="rect">
              <a:avLst/>
            </a:prstGeom>
            <a:ln w="28575">
              <a:solidFill>
                <a:schemeClr val="tx1">
                  <a:lumMod val="75000"/>
                </a:schemeClr>
              </a:solidFill>
            </a:ln>
          </p:spPr>
        </p:pic>
      </p:grpSp>
      <p:sp>
        <p:nvSpPr>
          <p:cNvPr id="12" name="Título 5">
            <a:extLst>
              <a:ext uri="{FF2B5EF4-FFF2-40B4-BE49-F238E27FC236}">
                <a16:creationId xmlns:a16="http://schemas.microsoft.com/office/drawing/2014/main" id="{46244A2D-DBF5-426C-8D22-F8F6A925EF1A}"/>
              </a:ext>
            </a:extLst>
          </p:cNvPr>
          <p:cNvSpPr txBox="1">
            <a:spLocks/>
          </p:cNvSpPr>
          <p:nvPr/>
        </p:nvSpPr>
        <p:spPr>
          <a:xfrm>
            <a:off x="939902" y="675018"/>
            <a:ext cx="7668801" cy="5727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2800" b="1" dirty="0">
                <a:solidFill>
                  <a:schemeClr val="tx1"/>
                </a:solidFill>
                <a:latin typeface="Playfair Display" panose="00000500000000000000" pitchFamily="2" charset="0"/>
              </a:rPr>
              <a:t>Fermentación, Secado, Molienda y Tostado </a:t>
            </a:r>
            <a:endParaRPr lang="en-US" sz="2800" b="1" dirty="0">
              <a:solidFill>
                <a:schemeClr val="tx1"/>
              </a:solidFill>
              <a:latin typeface="Playfair Display" panose="00000500000000000000" pitchFamily="2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89934E2-F602-43A9-9F66-D410583F2A8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482" t="9308" b="19632"/>
          <a:stretch/>
        </p:blipFill>
        <p:spPr>
          <a:xfrm>
            <a:off x="5319763" y="1631051"/>
            <a:ext cx="1622226" cy="1808888"/>
          </a:xfrm>
          <a:prstGeom prst="rect">
            <a:avLst/>
          </a:prstGeom>
          <a:ln w="28575">
            <a:solidFill>
              <a:schemeClr val="tx1">
                <a:lumMod val="75000"/>
              </a:schemeClr>
            </a:solidFill>
          </a:ln>
        </p:spPr>
      </p:pic>
      <p:sp>
        <p:nvSpPr>
          <p:cNvPr id="14" name="Rectángulo redondeado 11">
            <a:extLst>
              <a:ext uri="{FF2B5EF4-FFF2-40B4-BE49-F238E27FC236}">
                <a16:creationId xmlns:a16="http://schemas.microsoft.com/office/drawing/2014/main" id="{441F285C-EA87-4CE0-9C55-E447160B8DE2}"/>
              </a:ext>
            </a:extLst>
          </p:cNvPr>
          <p:cNvSpPr/>
          <p:nvPr/>
        </p:nvSpPr>
        <p:spPr>
          <a:xfrm>
            <a:off x="432124" y="3576861"/>
            <a:ext cx="2068801" cy="5842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bg2">
                    <a:lumMod val="10000"/>
                  </a:schemeClr>
                </a:solidFill>
                <a:latin typeface="+mj-lt"/>
                <a:cs typeface="Calibri" panose="020F0502020204030204" pitchFamily="34" charset="0"/>
              </a:rPr>
              <a:t>Fermentación en cascada </a:t>
            </a:r>
            <a:endParaRPr lang="en-US" b="1" dirty="0">
              <a:solidFill>
                <a:schemeClr val="bg2">
                  <a:lumMod val="10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5" name="Rectángulo redondeado 12">
            <a:extLst>
              <a:ext uri="{FF2B5EF4-FFF2-40B4-BE49-F238E27FC236}">
                <a16:creationId xmlns:a16="http://schemas.microsoft.com/office/drawing/2014/main" id="{372AAF90-9AC7-4834-9324-DE19BCF95459}"/>
              </a:ext>
            </a:extLst>
          </p:cNvPr>
          <p:cNvSpPr/>
          <p:nvPr/>
        </p:nvSpPr>
        <p:spPr>
          <a:xfrm>
            <a:off x="2700262" y="3573143"/>
            <a:ext cx="2366590" cy="5842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bg2">
                    <a:lumMod val="10000"/>
                  </a:schemeClr>
                </a:solidFill>
                <a:latin typeface="+mj-lt"/>
                <a:cs typeface="Calibri" panose="020F0502020204030204" pitchFamily="34" charset="0"/>
              </a:rPr>
              <a:t>Fermentación en saco de yute  </a:t>
            </a:r>
            <a:endParaRPr lang="en-US" b="1" dirty="0">
              <a:solidFill>
                <a:schemeClr val="bg2">
                  <a:lumMod val="10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16" name="Rectángulo redondeado 13">
            <a:extLst>
              <a:ext uri="{FF2B5EF4-FFF2-40B4-BE49-F238E27FC236}">
                <a16:creationId xmlns:a16="http://schemas.microsoft.com/office/drawing/2014/main" id="{E6A906F6-862E-4E90-890A-54A7C9D19D73}"/>
              </a:ext>
            </a:extLst>
          </p:cNvPr>
          <p:cNvSpPr/>
          <p:nvPr/>
        </p:nvSpPr>
        <p:spPr>
          <a:xfrm>
            <a:off x="5393973" y="3551324"/>
            <a:ext cx="1548018" cy="108878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bg2">
                    <a:lumMod val="10000"/>
                  </a:schemeClr>
                </a:solidFill>
                <a:latin typeface="+mj-lt"/>
                <a:cs typeface="Calibri" panose="020F0502020204030204" pitchFamily="34" charset="0"/>
              </a:rPr>
              <a:t>Preparación de las muestras para el secado </a:t>
            </a:r>
            <a:endParaRPr lang="en-US" b="1" dirty="0">
              <a:solidFill>
                <a:schemeClr val="bg2">
                  <a:lumMod val="10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17" name="Imagen 16" descr="Recorte de pantalla">
            <a:extLst>
              <a:ext uri="{FF2B5EF4-FFF2-40B4-BE49-F238E27FC236}">
                <a16:creationId xmlns:a16="http://schemas.microsoft.com/office/drawing/2014/main" id="{CC503CD4-1B23-4450-A2B9-28E67661FD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832" y="1616647"/>
            <a:ext cx="1523543" cy="1793407"/>
          </a:xfrm>
          <a:prstGeom prst="rect">
            <a:avLst/>
          </a:prstGeom>
          <a:ln w="28575">
            <a:solidFill>
              <a:schemeClr val="tx1">
                <a:lumMod val="75000"/>
              </a:schemeClr>
            </a:solidFill>
          </a:ln>
        </p:spPr>
      </p:pic>
      <p:sp>
        <p:nvSpPr>
          <p:cNvPr id="18" name="Rectángulo redondeado 20">
            <a:extLst>
              <a:ext uri="{FF2B5EF4-FFF2-40B4-BE49-F238E27FC236}">
                <a16:creationId xmlns:a16="http://schemas.microsoft.com/office/drawing/2014/main" id="{14E2339C-2CF8-4268-84E6-88951691E066}"/>
              </a:ext>
            </a:extLst>
          </p:cNvPr>
          <p:cNvSpPr/>
          <p:nvPr/>
        </p:nvSpPr>
        <p:spPr>
          <a:xfrm>
            <a:off x="7193832" y="3593052"/>
            <a:ext cx="1548017" cy="564291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bg2">
                    <a:lumMod val="10000"/>
                  </a:schemeClr>
                </a:solidFill>
                <a:latin typeface="+mj-lt"/>
                <a:cs typeface="Calibri" panose="020F0502020204030204" pitchFamily="34" charset="0"/>
              </a:rPr>
              <a:t>Tostado </a:t>
            </a:r>
            <a:endParaRPr lang="en-US" b="1" dirty="0">
              <a:solidFill>
                <a:schemeClr val="bg2">
                  <a:lumMod val="10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8529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1103;p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755761">
            <a:off x="1206926" y="-464388"/>
            <a:ext cx="1280501" cy="119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103;p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21127785">
            <a:off x="5600320" y="1398181"/>
            <a:ext cx="1280501" cy="119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103;p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3912796">
            <a:off x="-164676" y="3866312"/>
            <a:ext cx="1280501" cy="119552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ángulo 17"/>
          <p:cNvSpPr/>
          <p:nvPr/>
        </p:nvSpPr>
        <p:spPr>
          <a:xfrm>
            <a:off x="1512697" y="119237"/>
            <a:ext cx="6369566" cy="6332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3200" b="1" dirty="0">
                <a:ln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bg2">
                    <a:lumMod val="10000"/>
                  </a:schemeClr>
                </a:solidFill>
                <a:latin typeface="+mj-lt"/>
                <a:cs typeface="Calibri" panose="020F0502020204030204" pitchFamily="34" charset="0"/>
              </a:rPr>
              <a:t>Elaboración del licor de cacao</a:t>
            </a:r>
          </a:p>
        </p:txBody>
      </p:sp>
      <p:pic>
        <p:nvPicPr>
          <p:cNvPr id="19" name="Imagen 18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91" y="1009105"/>
            <a:ext cx="1910809" cy="2854616"/>
          </a:xfrm>
          <a:prstGeom prst="rect">
            <a:avLst/>
          </a:prstGeom>
          <a:ln w="28575">
            <a:solidFill>
              <a:schemeClr val="tx1">
                <a:lumMod val="75000"/>
              </a:schemeClr>
            </a:solidFill>
          </a:ln>
        </p:spPr>
      </p:pic>
      <p:sp>
        <p:nvSpPr>
          <p:cNvPr id="20" name="Rectángulo redondeado 19"/>
          <p:cNvSpPr/>
          <p:nvPr/>
        </p:nvSpPr>
        <p:spPr>
          <a:xfrm>
            <a:off x="412280" y="4066352"/>
            <a:ext cx="1543217" cy="5842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800" b="1" dirty="0">
                <a:solidFill>
                  <a:schemeClr val="bg2">
                    <a:lumMod val="10000"/>
                  </a:schemeClr>
                </a:solidFill>
                <a:latin typeface="+mj-lt"/>
                <a:cs typeface="Calibri" panose="020F0502020204030204" pitchFamily="34" charset="0"/>
              </a:rPr>
              <a:t>Molienda </a:t>
            </a:r>
            <a:endParaRPr lang="en-US" sz="1800" b="1" dirty="0">
              <a:solidFill>
                <a:schemeClr val="bg2">
                  <a:lumMod val="10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2" name="Imagen 1" descr="Recorte de pantal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50" y="967819"/>
            <a:ext cx="1835150" cy="2895902"/>
          </a:xfrm>
          <a:prstGeom prst="rect">
            <a:avLst/>
          </a:prstGeom>
          <a:ln w="28575">
            <a:solidFill>
              <a:schemeClr val="tx1">
                <a:lumMod val="75000"/>
              </a:schemeClr>
            </a:solidFill>
          </a:ln>
        </p:spPr>
      </p:pic>
      <p:pic>
        <p:nvPicPr>
          <p:cNvPr id="4" name="Imagen 3" descr="Recorte de pantall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735" y="967819"/>
            <a:ext cx="1819057" cy="2916545"/>
          </a:xfrm>
          <a:prstGeom prst="rect">
            <a:avLst/>
          </a:prstGeom>
          <a:ln w="28575">
            <a:solidFill>
              <a:schemeClr val="tx1">
                <a:lumMod val="75000"/>
              </a:schemeClr>
            </a:solidFill>
          </a:ln>
        </p:spPr>
      </p:pic>
      <p:pic>
        <p:nvPicPr>
          <p:cNvPr id="9" name="Imagen 8" descr="Recorte de pantalla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314" y="988462"/>
            <a:ext cx="1995824" cy="2895902"/>
          </a:xfrm>
          <a:prstGeom prst="rect">
            <a:avLst/>
          </a:prstGeom>
          <a:ln w="28575">
            <a:solidFill>
              <a:schemeClr val="tx1">
                <a:lumMod val="75000"/>
              </a:schemeClr>
            </a:solidFill>
          </a:ln>
        </p:spPr>
      </p:pic>
      <p:sp>
        <p:nvSpPr>
          <p:cNvPr id="21" name="Rectángulo redondeado 20"/>
          <p:cNvSpPr/>
          <p:nvPr/>
        </p:nvSpPr>
        <p:spPr>
          <a:xfrm>
            <a:off x="2785871" y="4071347"/>
            <a:ext cx="1543217" cy="5842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800" b="1" dirty="0">
                <a:solidFill>
                  <a:schemeClr val="bg2">
                    <a:lumMod val="10000"/>
                  </a:schemeClr>
                </a:solidFill>
                <a:latin typeface="+mj-lt"/>
                <a:cs typeface="Calibri" panose="020F0502020204030204" pitchFamily="34" charset="0"/>
              </a:rPr>
              <a:t>Mezcla  </a:t>
            </a:r>
            <a:endParaRPr lang="en-US" sz="1800" b="1" dirty="0">
              <a:solidFill>
                <a:schemeClr val="bg2">
                  <a:lumMod val="10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2" name="Rectángulo redondeado 21"/>
          <p:cNvSpPr/>
          <p:nvPr/>
        </p:nvSpPr>
        <p:spPr>
          <a:xfrm>
            <a:off x="4940216" y="4037100"/>
            <a:ext cx="1543217" cy="5842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800" b="1" dirty="0">
                <a:solidFill>
                  <a:schemeClr val="bg2">
                    <a:lumMod val="10000"/>
                  </a:schemeClr>
                </a:solidFill>
                <a:latin typeface="+mj-lt"/>
                <a:cs typeface="Calibri" panose="020F0502020204030204" pitchFamily="34" charset="0"/>
              </a:rPr>
              <a:t>Conchado  </a:t>
            </a:r>
            <a:endParaRPr lang="en-US" sz="1800" b="1" dirty="0">
              <a:solidFill>
                <a:schemeClr val="bg2">
                  <a:lumMod val="10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3" name="Rectángulo redondeado 22"/>
          <p:cNvSpPr/>
          <p:nvPr/>
        </p:nvSpPr>
        <p:spPr>
          <a:xfrm>
            <a:off x="7232482" y="4026519"/>
            <a:ext cx="1543217" cy="5842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800" b="1" dirty="0">
                <a:solidFill>
                  <a:schemeClr val="bg2">
                    <a:lumMod val="10000"/>
                  </a:schemeClr>
                </a:solidFill>
                <a:latin typeface="+mj-lt"/>
                <a:cs typeface="Calibri" panose="020F0502020204030204" pitchFamily="34" charset="0"/>
              </a:rPr>
              <a:t>Moldeado  </a:t>
            </a:r>
            <a:endParaRPr lang="en-US" sz="1800" b="1" dirty="0">
              <a:solidFill>
                <a:schemeClr val="bg2">
                  <a:lumMod val="10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720636"/>
      </p:ext>
    </p:extLst>
  </p:cSld>
  <p:clrMapOvr>
    <a:masterClrMapping/>
  </p:clrMapOvr>
</p:sld>
</file>

<file path=ppt/theme/theme1.xml><?xml version="1.0" encoding="utf-8"?>
<a:theme xmlns:a="http://schemas.openxmlformats.org/drawingml/2006/main" name="Tropical Style Book Slideshow for Marketing by Slidesgo">
  <a:themeElements>
    <a:clrScheme name="Simple Light">
      <a:dk1>
        <a:srgbClr val="086245"/>
      </a:dk1>
      <a:lt1>
        <a:srgbClr val="F8B428"/>
      </a:lt1>
      <a:dk2>
        <a:srgbClr val="FBF7CA"/>
      </a:dk2>
      <a:lt2>
        <a:srgbClr val="FFFFFF"/>
      </a:lt2>
      <a:accent1>
        <a:srgbClr val="7F6000"/>
      </a:accent1>
      <a:accent2>
        <a:srgbClr val="F8B428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8624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1593</TotalTime>
  <Words>1676</Words>
  <Application>Microsoft Office PowerPoint</Application>
  <PresentationFormat>Presentación en pantalla (16:9)</PresentationFormat>
  <Paragraphs>351</Paragraphs>
  <Slides>29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7" baseType="lpstr">
      <vt:lpstr>Arial</vt:lpstr>
      <vt:lpstr>Playfair Display Regular</vt:lpstr>
      <vt:lpstr>Proxima Nova</vt:lpstr>
      <vt:lpstr>Lato</vt:lpstr>
      <vt:lpstr>Cambria Math</vt:lpstr>
      <vt:lpstr>Playfair Display</vt:lpstr>
      <vt:lpstr>Calibri</vt:lpstr>
      <vt:lpstr>Tropical Style Book Slideshow for Marketing by Slidesgo</vt:lpstr>
      <vt:lpstr>“Estudio del proceso de obtención de chocolate a partir del licor de caco ecuatoriano (Theobroma cacao L.), considerando dos variedades (CCN – 51 y Nacional) y distintos métodos de fermentación”</vt:lpstr>
      <vt:lpstr>Presentación de PowerPoint</vt:lpstr>
      <vt:lpstr>OBJETIVOS </vt:lpstr>
      <vt:lpstr>MATERIALES Y MÉTODOS</vt:lpstr>
      <vt:lpstr>Diseño Experimental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CONCLUSIONES</vt:lpstr>
      <vt:lpstr>RECOMENDACIONES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Tropical Style Book Slideshow for Marketing</dc:title>
  <dc:creator>Anita Sanchez</dc:creator>
  <cp:lastModifiedBy>Anita Sanchez</cp:lastModifiedBy>
  <cp:revision>88</cp:revision>
  <dcterms:modified xsi:type="dcterms:W3CDTF">2021-09-13T06:05:28Z</dcterms:modified>
</cp:coreProperties>
</file>