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Lst>
  <p:notesMasterIdLst>
    <p:notesMasterId r:id="rId40"/>
  </p:notesMasterIdLst>
  <p:handoutMasterIdLst>
    <p:handoutMasterId r:id="rId41"/>
  </p:handoutMasterIdLst>
  <p:sldIdLst>
    <p:sldId id="257" r:id="rId3"/>
    <p:sldId id="322" r:id="rId4"/>
    <p:sldId id="321" r:id="rId5"/>
    <p:sldId id="369" r:id="rId6"/>
    <p:sldId id="318" r:id="rId7"/>
    <p:sldId id="319" r:id="rId8"/>
    <p:sldId id="324" r:id="rId9"/>
    <p:sldId id="325" r:id="rId10"/>
    <p:sldId id="326" r:id="rId11"/>
    <p:sldId id="329" r:id="rId12"/>
    <p:sldId id="328" r:id="rId13"/>
    <p:sldId id="327" r:id="rId14"/>
    <p:sldId id="331" r:id="rId15"/>
    <p:sldId id="332" r:id="rId16"/>
    <p:sldId id="339" r:id="rId17"/>
    <p:sldId id="335" r:id="rId18"/>
    <p:sldId id="333" r:id="rId19"/>
    <p:sldId id="340" r:id="rId20"/>
    <p:sldId id="341" r:id="rId21"/>
    <p:sldId id="342" r:id="rId22"/>
    <p:sldId id="343" r:id="rId23"/>
    <p:sldId id="346" r:id="rId24"/>
    <p:sldId id="347" r:id="rId25"/>
    <p:sldId id="348" r:id="rId26"/>
    <p:sldId id="349" r:id="rId27"/>
    <p:sldId id="350" r:id="rId28"/>
    <p:sldId id="351" r:id="rId29"/>
    <p:sldId id="354" r:id="rId30"/>
    <p:sldId id="355" r:id="rId31"/>
    <p:sldId id="357" r:id="rId32"/>
    <p:sldId id="360" r:id="rId33"/>
    <p:sldId id="363" r:id="rId34"/>
    <p:sldId id="366" r:id="rId35"/>
    <p:sldId id="367" r:id="rId36"/>
    <p:sldId id="344" r:id="rId37"/>
    <p:sldId id="345" r:id="rId38"/>
    <p:sldId id="274"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ADEB4"/>
    <a:srgbClr val="68B5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4660"/>
  </p:normalViewPr>
  <p:slideViewPr>
    <p:cSldViewPr snapToGrid="0">
      <p:cViewPr varScale="1">
        <p:scale>
          <a:sx n="70" d="100"/>
          <a:sy n="70" d="100"/>
        </p:scale>
        <p:origin x="7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7C4144-135D-4AB3-952D-170C8FBDB8C5}" type="doc">
      <dgm:prSet loTypeId="urn:microsoft.com/office/officeart/2005/8/layout/hProcess4" loCatId="process" qsTypeId="urn:microsoft.com/office/officeart/2005/8/quickstyle/3d1" qsCatId="3D" csTypeId="urn:microsoft.com/office/officeart/2005/8/colors/colorful4" csCatId="colorful" phldr="1"/>
      <dgm:spPr/>
      <dgm:t>
        <a:bodyPr/>
        <a:lstStyle/>
        <a:p>
          <a:endParaRPr lang="es-EC"/>
        </a:p>
      </dgm:t>
    </dgm:pt>
    <dgm:pt modelId="{F207FB17-C404-4E5E-90BC-5331F5CA4469}">
      <dgm:prSet phldrT="[Texto]" custT="1">
        <dgm:style>
          <a:lnRef idx="2">
            <a:schemeClr val="accent1"/>
          </a:lnRef>
          <a:fillRef idx="1">
            <a:schemeClr val="lt1"/>
          </a:fillRef>
          <a:effectRef idx="0">
            <a:schemeClr val="accent1"/>
          </a:effectRef>
          <a:fontRef idx="minor">
            <a:schemeClr val="dk1"/>
          </a:fontRef>
        </dgm:style>
      </dgm:prSet>
      <dgm:spPr>
        <a:solidFill>
          <a:schemeClr val="accent1">
            <a:lumMod val="40000"/>
            <a:lumOff val="60000"/>
          </a:schemeClr>
        </a:solidFill>
      </dgm:spPr>
      <dgm:t>
        <a:bodyPr/>
        <a:lstStyle/>
        <a:p>
          <a:r>
            <a:rPr lang="es-ES" sz="1800" b="1" dirty="0"/>
            <a:t>Contemplar los recursos del laboratorio usuario</a:t>
          </a:r>
          <a:endParaRPr lang="es-EC" sz="1800" b="1" dirty="0"/>
        </a:p>
      </dgm:t>
    </dgm:pt>
    <dgm:pt modelId="{CF842647-A1E1-425B-9062-73F1D138C299}" type="parTrans" cxnId="{188A0F3D-3F26-4035-A00C-3D5A8B3D26BC}">
      <dgm:prSet/>
      <dgm:spPr/>
      <dgm:t>
        <a:bodyPr/>
        <a:lstStyle/>
        <a:p>
          <a:endParaRPr lang="es-EC"/>
        </a:p>
      </dgm:t>
    </dgm:pt>
    <dgm:pt modelId="{2E26F209-8A4A-4F0D-ADFF-DB45858E93BC}" type="sibTrans" cxnId="{188A0F3D-3F26-4035-A00C-3D5A8B3D26BC}">
      <dgm:prSet/>
      <dgm:spPr/>
      <dgm:t>
        <a:bodyPr/>
        <a:lstStyle/>
        <a:p>
          <a:endParaRPr lang="es-EC"/>
        </a:p>
      </dgm:t>
    </dgm:pt>
    <dgm:pt modelId="{027171D7-1A32-4658-8461-FF38FB90F1D1}">
      <dgm:prSet phldrT="[Texto]" custT="1">
        <dgm:style>
          <a:lnRef idx="2">
            <a:schemeClr val="accent5"/>
          </a:lnRef>
          <a:fillRef idx="1">
            <a:schemeClr val="lt1"/>
          </a:fillRef>
          <a:effectRef idx="0">
            <a:schemeClr val="accent5"/>
          </a:effectRef>
          <a:fontRef idx="minor">
            <a:schemeClr val="dk1"/>
          </a:fontRef>
        </dgm:style>
      </dgm:prSet>
      <dgm:spPr>
        <a:solidFill>
          <a:schemeClr val="tx2">
            <a:lumMod val="20000"/>
            <a:lumOff val="80000"/>
          </a:schemeClr>
        </a:solidFill>
      </dgm:spPr>
      <dgm:t>
        <a:bodyPr/>
        <a:lstStyle/>
        <a:p>
          <a:r>
            <a:rPr lang="es-ES" sz="1800" b="1" dirty="0"/>
            <a:t>Actividades de seguimiento</a:t>
          </a:r>
          <a:endParaRPr lang="es-EC" sz="1800" b="1" dirty="0"/>
        </a:p>
      </dgm:t>
    </dgm:pt>
    <dgm:pt modelId="{A0ACBC93-FE72-40CB-B3D5-93FA945155EA}" type="parTrans" cxnId="{6560E787-E541-410F-8F3A-CC73BC7DCBFF}">
      <dgm:prSet/>
      <dgm:spPr/>
      <dgm:t>
        <a:bodyPr/>
        <a:lstStyle/>
        <a:p>
          <a:endParaRPr lang="es-EC"/>
        </a:p>
      </dgm:t>
    </dgm:pt>
    <dgm:pt modelId="{26A6DDD8-2CF1-422C-81CA-1377438C431D}" type="sibTrans" cxnId="{6560E787-E541-410F-8F3A-CC73BC7DCBFF}">
      <dgm:prSet/>
      <dgm:spPr/>
      <dgm:t>
        <a:bodyPr/>
        <a:lstStyle/>
        <a:p>
          <a:endParaRPr lang="es-EC"/>
        </a:p>
      </dgm:t>
    </dgm:pt>
    <dgm:pt modelId="{5D22BA0E-9446-4B51-8F36-BBA8F86CC823}">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ES" sz="1800"/>
            <a:t>Personal</a:t>
          </a:r>
          <a:endParaRPr lang="es-EC" sz="1800" dirty="0"/>
        </a:p>
      </dgm:t>
    </dgm:pt>
    <dgm:pt modelId="{859680B1-4711-4CA8-B57E-B8A8181596C8}" type="parTrans" cxnId="{07492499-7719-48B0-8E3D-04C5D0D676DF}">
      <dgm:prSet/>
      <dgm:spPr/>
      <dgm:t>
        <a:bodyPr/>
        <a:lstStyle/>
        <a:p>
          <a:endParaRPr lang="es-EC"/>
        </a:p>
      </dgm:t>
    </dgm:pt>
    <dgm:pt modelId="{2A8FBF41-54B0-47BB-853E-595DE80FC1F4}" type="sibTrans" cxnId="{07492499-7719-48B0-8E3D-04C5D0D676DF}">
      <dgm:prSet/>
      <dgm:spPr/>
      <dgm:t>
        <a:bodyPr/>
        <a:lstStyle/>
        <a:p>
          <a:endParaRPr lang="es-EC"/>
        </a:p>
      </dgm:t>
    </dgm:pt>
    <dgm:pt modelId="{3E99EAF3-20CB-4D69-A1AF-7DFFA3D4CCF2}">
      <dgm:prSet custT="1">
        <dgm:style>
          <a:lnRef idx="2">
            <a:schemeClr val="accent1"/>
          </a:lnRef>
          <a:fillRef idx="1">
            <a:schemeClr val="lt1"/>
          </a:fillRef>
          <a:effectRef idx="0">
            <a:schemeClr val="accent1"/>
          </a:effectRef>
          <a:fontRef idx="minor">
            <a:schemeClr val="dk1"/>
          </a:fontRef>
        </dgm:style>
      </dgm:prSet>
      <dgm:spPr/>
      <dgm:t>
        <a:bodyPr/>
        <a:lstStyle/>
        <a:p>
          <a:r>
            <a:rPr lang="es-ES" sz="1800" dirty="0"/>
            <a:t>Instalaciones y condiciones ambientales</a:t>
          </a:r>
        </a:p>
      </dgm:t>
    </dgm:pt>
    <dgm:pt modelId="{C08C8023-D8B1-48A1-83C1-155897C5DD08}" type="parTrans" cxnId="{D4661491-29D8-4883-82F1-FBF03C15AEE8}">
      <dgm:prSet/>
      <dgm:spPr/>
      <dgm:t>
        <a:bodyPr/>
        <a:lstStyle/>
        <a:p>
          <a:endParaRPr lang="es-EC"/>
        </a:p>
      </dgm:t>
    </dgm:pt>
    <dgm:pt modelId="{15730255-DD1A-401F-BDA8-FC7A1F11251B}" type="sibTrans" cxnId="{D4661491-29D8-4883-82F1-FBF03C15AEE8}">
      <dgm:prSet/>
      <dgm:spPr/>
      <dgm:t>
        <a:bodyPr/>
        <a:lstStyle/>
        <a:p>
          <a:endParaRPr lang="es-EC"/>
        </a:p>
      </dgm:t>
    </dgm:pt>
    <dgm:pt modelId="{C308B0BD-CA36-4D5D-97E9-13D059A3F95B}">
      <dgm:prSet custT="1">
        <dgm:style>
          <a:lnRef idx="2">
            <a:schemeClr val="accent1"/>
          </a:lnRef>
          <a:fillRef idx="1">
            <a:schemeClr val="lt1"/>
          </a:fillRef>
          <a:effectRef idx="0">
            <a:schemeClr val="accent1"/>
          </a:effectRef>
          <a:fontRef idx="minor">
            <a:schemeClr val="dk1"/>
          </a:fontRef>
        </dgm:style>
      </dgm:prSet>
      <dgm:spPr/>
      <dgm:t>
        <a:bodyPr/>
        <a:lstStyle/>
        <a:p>
          <a:r>
            <a:rPr lang="es-ES" sz="1800" dirty="0"/>
            <a:t>Equipamiento</a:t>
          </a:r>
        </a:p>
      </dgm:t>
    </dgm:pt>
    <dgm:pt modelId="{C1BB2EC0-614B-49F4-A607-1AE8AA9AD0D9}" type="parTrans" cxnId="{0F285E0B-DDB2-43DF-AB04-EBFF269CD4D5}">
      <dgm:prSet/>
      <dgm:spPr/>
      <dgm:t>
        <a:bodyPr/>
        <a:lstStyle/>
        <a:p>
          <a:endParaRPr lang="es-EC"/>
        </a:p>
      </dgm:t>
    </dgm:pt>
    <dgm:pt modelId="{A95E2286-5067-4206-9EF6-0CF119540F6E}" type="sibTrans" cxnId="{0F285E0B-DDB2-43DF-AB04-EBFF269CD4D5}">
      <dgm:prSet/>
      <dgm:spPr/>
      <dgm:t>
        <a:bodyPr/>
        <a:lstStyle/>
        <a:p>
          <a:endParaRPr lang="es-EC"/>
        </a:p>
      </dgm:t>
    </dgm:pt>
    <dgm:pt modelId="{1A3597E5-0C1C-421F-8366-FE7A0F160C8A}">
      <dgm:prSet phldrT="[Texto]" custT="1">
        <dgm:style>
          <a:lnRef idx="2">
            <a:schemeClr val="accent5"/>
          </a:lnRef>
          <a:fillRef idx="1">
            <a:schemeClr val="lt1"/>
          </a:fillRef>
          <a:effectRef idx="0">
            <a:schemeClr val="accent5"/>
          </a:effectRef>
          <a:fontRef idx="minor">
            <a:schemeClr val="dk1"/>
          </a:fontRef>
        </dgm:style>
      </dgm:prSet>
      <dgm:spPr/>
      <dgm:t>
        <a:bodyPr/>
        <a:lstStyle/>
        <a:p>
          <a:r>
            <a:rPr lang="es-ES" sz="1800" dirty="0"/>
            <a:t>Control de calidad interno</a:t>
          </a:r>
          <a:endParaRPr lang="es-EC" sz="1800" dirty="0"/>
        </a:p>
      </dgm:t>
    </dgm:pt>
    <dgm:pt modelId="{30C15233-C748-4E29-B805-C7E7CFD905DE}" type="parTrans" cxnId="{EB9D4A33-A919-4861-8032-576FA3CDEB30}">
      <dgm:prSet/>
      <dgm:spPr/>
      <dgm:t>
        <a:bodyPr/>
        <a:lstStyle/>
        <a:p>
          <a:endParaRPr lang="es-EC"/>
        </a:p>
      </dgm:t>
    </dgm:pt>
    <dgm:pt modelId="{18D7589F-F327-48F9-AE6C-97A3DE732C06}" type="sibTrans" cxnId="{EB9D4A33-A919-4861-8032-576FA3CDEB30}">
      <dgm:prSet/>
      <dgm:spPr/>
      <dgm:t>
        <a:bodyPr/>
        <a:lstStyle/>
        <a:p>
          <a:endParaRPr lang="es-EC"/>
        </a:p>
      </dgm:t>
    </dgm:pt>
    <dgm:pt modelId="{8D1D1F13-AFD8-4D9B-8580-EA44F1F3FDF9}" type="pres">
      <dgm:prSet presAssocID="{C57C4144-135D-4AB3-952D-170C8FBDB8C5}" presName="Name0" presStyleCnt="0">
        <dgm:presLayoutVars>
          <dgm:dir/>
          <dgm:animLvl val="lvl"/>
          <dgm:resizeHandles val="exact"/>
        </dgm:presLayoutVars>
      </dgm:prSet>
      <dgm:spPr/>
    </dgm:pt>
    <dgm:pt modelId="{7E433666-2AAA-4F2D-9C0F-97C401176A50}" type="pres">
      <dgm:prSet presAssocID="{C57C4144-135D-4AB3-952D-170C8FBDB8C5}" presName="tSp" presStyleCnt="0"/>
      <dgm:spPr/>
    </dgm:pt>
    <dgm:pt modelId="{AF8C0658-A1B1-485A-A9BE-768377AC6CCC}" type="pres">
      <dgm:prSet presAssocID="{C57C4144-135D-4AB3-952D-170C8FBDB8C5}" presName="bSp" presStyleCnt="0"/>
      <dgm:spPr/>
    </dgm:pt>
    <dgm:pt modelId="{C49F8873-3B0C-421A-BD9C-346D7A4E509A}" type="pres">
      <dgm:prSet presAssocID="{C57C4144-135D-4AB3-952D-170C8FBDB8C5}" presName="process" presStyleCnt="0"/>
      <dgm:spPr/>
    </dgm:pt>
    <dgm:pt modelId="{741B4F81-8FD9-460E-A968-8BA482C517E6}" type="pres">
      <dgm:prSet presAssocID="{F207FB17-C404-4E5E-90BC-5331F5CA4469}" presName="composite1" presStyleCnt="0"/>
      <dgm:spPr/>
    </dgm:pt>
    <dgm:pt modelId="{A54D4FD7-9599-4DD9-BE6B-E0E9C433F7B2}" type="pres">
      <dgm:prSet presAssocID="{F207FB17-C404-4E5E-90BC-5331F5CA4469}" presName="dummyNode1" presStyleLbl="node1" presStyleIdx="0" presStyleCnt="2"/>
      <dgm:spPr/>
    </dgm:pt>
    <dgm:pt modelId="{426AD398-CC94-43C4-B700-03D5EB45F1B4}" type="pres">
      <dgm:prSet presAssocID="{F207FB17-C404-4E5E-90BC-5331F5CA4469}" presName="childNode1" presStyleLbl="bgAcc1" presStyleIdx="0" presStyleCnt="2" custScaleX="141409">
        <dgm:presLayoutVars>
          <dgm:bulletEnabled val="1"/>
        </dgm:presLayoutVars>
      </dgm:prSet>
      <dgm:spPr/>
    </dgm:pt>
    <dgm:pt modelId="{0C82BDE9-34BC-449C-8A2B-BCE712C19693}" type="pres">
      <dgm:prSet presAssocID="{F207FB17-C404-4E5E-90BC-5331F5CA4469}" presName="childNode1tx" presStyleLbl="bgAcc1" presStyleIdx="0" presStyleCnt="2">
        <dgm:presLayoutVars>
          <dgm:bulletEnabled val="1"/>
        </dgm:presLayoutVars>
      </dgm:prSet>
      <dgm:spPr/>
    </dgm:pt>
    <dgm:pt modelId="{C1FE5CC1-EC22-4CBF-8D65-694785239566}" type="pres">
      <dgm:prSet presAssocID="{F207FB17-C404-4E5E-90BC-5331F5CA4469}" presName="parentNode1" presStyleLbl="node1" presStyleIdx="0" presStyleCnt="2" custScaleX="118848" custLinFactNeighborX="9136">
        <dgm:presLayoutVars>
          <dgm:chMax val="1"/>
          <dgm:bulletEnabled val="1"/>
        </dgm:presLayoutVars>
      </dgm:prSet>
      <dgm:spPr/>
    </dgm:pt>
    <dgm:pt modelId="{47A45D30-06E5-41EA-A233-9FE7CC1EE6AE}" type="pres">
      <dgm:prSet presAssocID="{F207FB17-C404-4E5E-90BC-5331F5CA4469}" presName="connSite1" presStyleCnt="0"/>
      <dgm:spPr/>
    </dgm:pt>
    <dgm:pt modelId="{26D638A7-8BF9-43D1-847A-952EF1EF8F0A}" type="pres">
      <dgm:prSet presAssocID="{2E26F209-8A4A-4F0D-ADFF-DB45858E93BC}" presName="Name9" presStyleLbl="sibTrans2D1" presStyleIdx="0" presStyleCnt="1" custLinFactNeighborY="-9022"/>
      <dgm:spPr/>
    </dgm:pt>
    <dgm:pt modelId="{A530F200-8428-45D7-9D4D-5FABAAB2EA18}" type="pres">
      <dgm:prSet presAssocID="{027171D7-1A32-4658-8461-FF38FB90F1D1}" presName="composite2" presStyleCnt="0"/>
      <dgm:spPr/>
    </dgm:pt>
    <dgm:pt modelId="{82591AAB-4932-4497-B118-706C4D3A49CD}" type="pres">
      <dgm:prSet presAssocID="{027171D7-1A32-4658-8461-FF38FB90F1D1}" presName="dummyNode2" presStyleLbl="node1" presStyleIdx="0" presStyleCnt="2"/>
      <dgm:spPr/>
    </dgm:pt>
    <dgm:pt modelId="{8269390D-42AE-4EC6-B064-8517C98E9AB8}" type="pres">
      <dgm:prSet presAssocID="{027171D7-1A32-4658-8461-FF38FB90F1D1}" presName="childNode2" presStyleLbl="bgAcc1" presStyleIdx="1" presStyleCnt="2" custScaleX="141409">
        <dgm:presLayoutVars>
          <dgm:bulletEnabled val="1"/>
        </dgm:presLayoutVars>
      </dgm:prSet>
      <dgm:spPr/>
    </dgm:pt>
    <dgm:pt modelId="{A31C3635-CE33-435A-B539-D0162B3C2A2D}" type="pres">
      <dgm:prSet presAssocID="{027171D7-1A32-4658-8461-FF38FB90F1D1}" presName="childNode2tx" presStyleLbl="bgAcc1" presStyleIdx="1" presStyleCnt="2">
        <dgm:presLayoutVars>
          <dgm:bulletEnabled val="1"/>
        </dgm:presLayoutVars>
      </dgm:prSet>
      <dgm:spPr/>
    </dgm:pt>
    <dgm:pt modelId="{7ACFB843-3F27-4117-84D2-BA3748072676}" type="pres">
      <dgm:prSet presAssocID="{027171D7-1A32-4658-8461-FF38FB90F1D1}" presName="parentNode2" presStyleLbl="node1" presStyleIdx="1" presStyleCnt="2" custScaleX="118848" custLinFactNeighborX="10278">
        <dgm:presLayoutVars>
          <dgm:chMax val="0"/>
          <dgm:bulletEnabled val="1"/>
        </dgm:presLayoutVars>
      </dgm:prSet>
      <dgm:spPr/>
    </dgm:pt>
    <dgm:pt modelId="{5DDC989E-2DE4-4649-8B98-A59E0F635D54}" type="pres">
      <dgm:prSet presAssocID="{027171D7-1A32-4658-8461-FF38FB90F1D1}" presName="connSite2" presStyleCnt="0"/>
      <dgm:spPr/>
    </dgm:pt>
  </dgm:ptLst>
  <dgm:cxnLst>
    <dgm:cxn modelId="{E553AA00-35FD-4D3D-812C-8B98A350054F}" type="presOf" srcId="{1A3597E5-0C1C-421F-8366-FE7A0F160C8A}" destId="{A31C3635-CE33-435A-B539-D0162B3C2A2D}" srcOrd="1" destOrd="0" presId="urn:microsoft.com/office/officeart/2005/8/layout/hProcess4"/>
    <dgm:cxn modelId="{0F285E0B-DDB2-43DF-AB04-EBFF269CD4D5}" srcId="{F207FB17-C404-4E5E-90BC-5331F5CA4469}" destId="{C308B0BD-CA36-4D5D-97E9-13D059A3F95B}" srcOrd="2" destOrd="0" parTransId="{C1BB2EC0-614B-49F4-A607-1AE8AA9AD0D9}" sibTransId="{A95E2286-5067-4206-9EF6-0CF119540F6E}"/>
    <dgm:cxn modelId="{EC8B8318-2D64-446D-9817-3778277783ED}" type="presOf" srcId="{027171D7-1A32-4658-8461-FF38FB90F1D1}" destId="{7ACFB843-3F27-4117-84D2-BA3748072676}" srcOrd="0" destOrd="0" presId="urn:microsoft.com/office/officeart/2005/8/layout/hProcess4"/>
    <dgm:cxn modelId="{8F93601A-C5CF-405F-890C-446F6326F946}" type="presOf" srcId="{2E26F209-8A4A-4F0D-ADFF-DB45858E93BC}" destId="{26D638A7-8BF9-43D1-847A-952EF1EF8F0A}" srcOrd="0" destOrd="0" presId="urn:microsoft.com/office/officeart/2005/8/layout/hProcess4"/>
    <dgm:cxn modelId="{58508E26-34BF-4A67-8261-0380D7C93C2F}" type="presOf" srcId="{1A3597E5-0C1C-421F-8366-FE7A0F160C8A}" destId="{8269390D-42AE-4EC6-B064-8517C98E9AB8}" srcOrd="0" destOrd="0" presId="urn:microsoft.com/office/officeart/2005/8/layout/hProcess4"/>
    <dgm:cxn modelId="{EB9D4A33-A919-4861-8032-576FA3CDEB30}" srcId="{027171D7-1A32-4658-8461-FF38FB90F1D1}" destId="{1A3597E5-0C1C-421F-8366-FE7A0F160C8A}" srcOrd="0" destOrd="0" parTransId="{30C15233-C748-4E29-B805-C7E7CFD905DE}" sibTransId="{18D7589F-F327-48F9-AE6C-97A3DE732C06}"/>
    <dgm:cxn modelId="{D6AF8838-825B-4D6C-89D7-A767C7A07D28}" type="presOf" srcId="{3E99EAF3-20CB-4D69-A1AF-7DFFA3D4CCF2}" destId="{426AD398-CC94-43C4-B700-03D5EB45F1B4}" srcOrd="0" destOrd="1" presId="urn:microsoft.com/office/officeart/2005/8/layout/hProcess4"/>
    <dgm:cxn modelId="{188A0F3D-3F26-4035-A00C-3D5A8B3D26BC}" srcId="{C57C4144-135D-4AB3-952D-170C8FBDB8C5}" destId="{F207FB17-C404-4E5E-90BC-5331F5CA4469}" srcOrd="0" destOrd="0" parTransId="{CF842647-A1E1-425B-9062-73F1D138C299}" sibTransId="{2E26F209-8A4A-4F0D-ADFF-DB45858E93BC}"/>
    <dgm:cxn modelId="{281F7C5F-0BCA-4A93-8E08-5B74D1F0EA06}" type="presOf" srcId="{C308B0BD-CA36-4D5D-97E9-13D059A3F95B}" destId="{0C82BDE9-34BC-449C-8A2B-BCE712C19693}" srcOrd="1" destOrd="2" presId="urn:microsoft.com/office/officeart/2005/8/layout/hProcess4"/>
    <dgm:cxn modelId="{7FB28876-D415-484B-A62F-2EFF2921242F}" type="presOf" srcId="{C57C4144-135D-4AB3-952D-170C8FBDB8C5}" destId="{8D1D1F13-AFD8-4D9B-8580-EA44F1F3FDF9}" srcOrd="0" destOrd="0" presId="urn:microsoft.com/office/officeart/2005/8/layout/hProcess4"/>
    <dgm:cxn modelId="{6560E787-E541-410F-8F3A-CC73BC7DCBFF}" srcId="{C57C4144-135D-4AB3-952D-170C8FBDB8C5}" destId="{027171D7-1A32-4658-8461-FF38FB90F1D1}" srcOrd="1" destOrd="0" parTransId="{A0ACBC93-FE72-40CB-B3D5-93FA945155EA}" sibTransId="{26A6DDD8-2CF1-422C-81CA-1377438C431D}"/>
    <dgm:cxn modelId="{D4661491-29D8-4883-82F1-FBF03C15AEE8}" srcId="{F207FB17-C404-4E5E-90BC-5331F5CA4469}" destId="{3E99EAF3-20CB-4D69-A1AF-7DFFA3D4CCF2}" srcOrd="1" destOrd="0" parTransId="{C08C8023-D8B1-48A1-83C1-155897C5DD08}" sibTransId="{15730255-DD1A-401F-BDA8-FC7A1F11251B}"/>
    <dgm:cxn modelId="{07492499-7719-48B0-8E3D-04C5D0D676DF}" srcId="{F207FB17-C404-4E5E-90BC-5331F5CA4469}" destId="{5D22BA0E-9446-4B51-8F36-BBA8F86CC823}" srcOrd="0" destOrd="0" parTransId="{859680B1-4711-4CA8-B57E-B8A8181596C8}" sibTransId="{2A8FBF41-54B0-47BB-853E-595DE80FC1F4}"/>
    <dgm:cxn modelId="{C3CBFF9E-2B4B-4B9A-8BF0-53572289E6C0}" type="presOf" srcId="{5D22BA0E-9446-4B51-8F36-BBA8F86CC823}" destId="{426AD398-CC94-43C4-B700-03D5EB45F1B4}" srcOrd="0" destOrd="0" presId="urn:microsoft.com/office/officeart/2005/8/layout/hProcess4"/>
    <dgm:cxn modelId="{73E7C0A8-555D-4AE6-958A-8F72BBACD1B3}" type="presOf" srcId="{F207FB17-C404-4E5E-90BC-5331F5CA4469}" destId="{C1FE5CC1-EC22-4CBF-8D65-694785239566}" srcOrd="0" destOrd="0" presId="urn:microsoft.com/office/officeart/2005/8/layout/hProcess4"/>
    <dgm:cxn modelId="{E14F92B8-4E97-4FFE-948C-A0B7BD2CF4EA}" type="presOf" srcId="{C308B0BD-CA36-4D5D-97E9-13D059A3F95B}" destId="{426AD398-CC94-43C4-B700-03D5EB45F1B4}" srcOrd="0" destOrd="2" presId="urn:microsoft.com/office/officeart/2005/8/layout/hProcess4"/>
    <dgm:cxn modelId="{A4625BD1-C649-4444-B320-F078E7FFEE9B}" type="presOf" srcId="{5D22BA0E-9446-4B51-8F36-BBA8F86CC823}" destId="{0C82BDE9-34BC-449C-8A2B-BCE712C19693}" srcOrd="1" destOrd="0" presId="urn:microsoft.com/office/officeart/2005/8/layout/hProcess4"/>
    <dgm:cxn modelId="{1257C1D8-4DAE-4D41-833C-29C9ABBED735}" type="presOf" srcId="{3E99EAF3-20CB-4D69-A1AF-7DFFA3D4CCF2}" destId="{0C82BDE9-34BC-449C-8A2B-BCE712C19693}" srcOrd="1" destOrd="1" presId="urn:microsoft.com/office/officeart/2005/8/layout/hProcess4"/>
    <dgm:cxn modelId="{F2C55920-3FA0-493F-B722-1E9172E04039}" type="presParOf" srcId="{8D1D1F13-AFD8-4D9B-8580-EA44F1F3FDF9}" destId="{7E433666-2AAA-4F2D-9C0F-97C401176A50}" srcOrd="0" destOrd="0" presId="urn:microsoft.com/office/officeart/2005/8/layout/hProcess4"/>
    <dgm:cxn modelId="{FB823326-A984-491E-846A-8F27A370C937}" type="presParOf" srcId="{8D1D1F13-AFD8-4D9B-8580-EA44F1F3FDF9}" destId="{AF8C0658-A1B1-485A-A9BE-768377AC6CCC}" srcOrd="1" destOrd="0" presId="urn:microsoft.com/office/officeart/2005/8/layout/hProcess4"/>
    <dgm:cxn modelId="{22B997A4-6527-4ED3-96B7-37939A962CE8}" type="presParOf" srcId="{8D1D1F13-AFD8-4D9B-8580-EA44F1F3FDF9}" destId="{C49F8873-3B0C-421A-BD9C-346D7A4E509A}" srcOrd="2" destOrd="0" presId="urn:microsoft.com/office/officeart/2005/8/layout/hProcess4"/>
    <dgm:cxn modelId="{FA2942FB-1D23-447E-A70C-FAF3C36FD185}" type="presParOf" srcId="{C49F8873-3B0C-421A-BD9C-346D7A4E509A}" destId="{741B4F81-8FD9-460E-A968-8BA482C517E6}" srcOrd="0" destOrd="0" presId="urn:microsoft.com/office/officeart/2005/8/layout/hProcess4"/>
    <dgm:cxn modelId="{21BEEBF6-D1F1-44C1-BA5F-EC3B111773BC}" type="presParOf" srcId="{741B4F81-8FD9-460E-A968-8BA482C517E6}" destId="{A54D4FD7-9599-4DD9-BE6B-E0E9C433F7B2}" srcOrd="0" destOrd="0" presId="urn:microsoft.com/office/officeart/2005/8/layout/hProcess4"/>
    <dgm:cxn modelId="{55A0CA6D-6321-4E52-AEFA-0C3D9F0F3CF2}" type="presParOf" srcId="{741B4F81-8FD9-460E-A968-8BA482C517E6}" destId="{426AD398-CC94-43C4-B700-03D5EB45F1B4}" srcOrd="1" destOrd="0" presId="urn:microsoft.com/office/officeart/2005/8/layout/hProcess4"/>
    <dgm:cxn modelId="{91EE905A-EFEF-4BCE-908C-4D6229D262F2}" type="presParOf" srcId="{741B4F81-8FD9-460E-A968-8BA482C517E6}" destId="{0C82BDE9-34BC-449C-8A2B-BCE712C19693}" srcOrd="2" destOrd="0" presId="urn:microsoft.com/office/officeart/2005/8/layout/hProcess4"/>
    <dgm:cxn modelId="{CC5EBCBE-1E8B-4C2D-8456-142C7F89A5DC}" type="presParOf" srcId="{741B4F81-8FD9-460E-A968-8BA482C517E6}" destId="{C1FE5CC1-EC22-4CBF-8D65-694785239566}" srcOrd="3" destOrd="0" presId="urn:microsoft.com/office/officeart/2005/8/layout/hProcess4"/>
    <dgm:cxn modelId="{3C49C551-6F79-4514-BED2-9F7DACB096B2}" type="presParOf" srcId="{741B4F81-8FD9-460E-A968-8BA482C517E6}" destId="{47A45D30-06E5-41EA-A233-9FE7CC1EE6AE}" srcOrd="4" destOrd="0" presId="urn:microsoft.com/office/officeart/2005/8/layout/hProcess4"/>
    <dgm:cxn modelId="{3BBDC3A3-6D5E-4556-8740-1FBBDAFE4106}" type="presParOf" srcId="{C49F8873-3B0C-421A-BD9C-346D7A4E509A}" destId="{26D638A7-8BF9-43D1-847A-952EF1EF8F0A}" srcOrd="1" destOrd="0" presId="urn:microsoft.com/office/officeart/2005/8/layout/hProcess4"/>
    <dgm:cxn modelId="{41126E80-3CF5-4E67-87CF-9330EC09B544}" type="presParOf" srcId="{C49F8873-3B0C-421A-BD9C-346D7A4E509A}" destId="{A530F200-8428-45D7-9D4D-5FABAAB2EA18}" srcOrd="2" destOrd="0" presId="urn:microsoft.com/office/officeart/2005/8/layout/hProcess4"/>
    <dgm:cxn modelId="{47C3B156-9119-41D8-BDAF-77A8ED283825}" type="presParOf" srcId="{A530F200-8428-45D7-9D4D-5FABAAB2EA18}" destId="{82591AAB-4932-4497-B118-706C4D3A49CD}" srcOrd="0" destOrd="0" presId="urn:microsoft.com/office/officeart/2005/8/layout/hProcess4"/>
    <dgm:cxn modelId="{F30F5535-3FD9-49ED-97C5-D277979FB1E8}" type="presParOf" srcId="{A530F200-8428-45D7-9D4D-5FABAAB2EA18}" destId="{8269390D-42AE-4EC6-B064-8517C98E9AB8}" srcOrd="1" destOrd="0" presId="urn:microsoft.com/office/officeart/2005/8/layout/hProcess4"/>
    <dgm:cxn modelId="{25B95F4C-D5D5-4AE4-B48B-CF5AC1062B10}" type="presParOf" srcId="{A530F200-8428-45D7-9D4D-5FABAAB2EA18}" destId="{A31C3635-CE33-435A-B539-D0162B3C2A2D}" srcOrd="2" destOrd="0" presId="urn:microsoft.com/office/officeart/2005/8/layout/hProcess4"/>
    <dgm:cxn modelId="{5FEEE7D9-3C83-4FFA-ADF2-43EFB92C7BC0}" type="presParOf" srcId="{A530F200-8428-45D7-9D4D-5FABAAB2EA18}" destId="{7ACFB843-3F27-4117-84D2-BA3748072676}" srcOrd="3" destOrd="0" presId="urn:microsoft.com/office/officeart/2005/8/layout/hProcess4"/>
    <dgm:cxn modelId="{7B0463BF-564E-4A24-91BB-37B4AD670C23}" type="presParOf" srcId="{A530F200-8428-45D7-9D4D-5FABAAB2EA18}" destId="{5DDC989E-2DE4-4649-8B98-A59E0F635D54}"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EEB989-4FDD-430D-9DD9-8BBD01DE6070}" type="doc">
      <dgm:prSet loTypeId="urn:microsoft.com/office/officeart/2005/8/layout/vList6" loCatId="process" qsTypeId="urn:microsoft.com/office/officeart/2005/8/quickstyle/3d2" qsCatId="3D" csTypeId="urn:microsoft.com/office/officeart/2005/8/colors/accent4_2" csCatId="accent4" phldr="1"/>
      <dgm:spPr/>
      <dgm:t>
        <a:bodyPr/>
        <a:lstStyle/>
        <a:p>
          <a:endParaRPr lang="es-EC"/>
        </a:p>
      </dgm:t>
    </dgm:pt>
    <dgm:pt modelId="{A6F4C25A-735C-45DB-8414-2F215E6E7093}">
      <dgm:prSet phldrT="[Texto]" custT="1"/>
      <dgm:spPr/>
      <dgm:t>
        <a:bodyPr/>
        <a:lstStyle/>
        <a:p>
          <a:r>
            <a:rPr lang="es-ES" sz="2100" dirty="0"/>
            <a:t>Verificación de implementación</a:t>
          </a:r>
          <a:endParaRPr lang="es-EC" sz="2100" dirty="0"/>
        </a:p>
      </dgm:t>
    </dgm:pt>
    <dgm:pt modelId="{035B1689-7953-4844-89F6-7363D36E444A}" type="parTrans" cxnId="{F874EA7D-0A0E-4F19-8931-E3447AB62435}">
      <dgm:prSet/>
      <dgm:spPr/>
      <dgm:t>
        <a:bodyPr/>
        <a:lstStyle/>
        <a:p>
          <a:endParaRPr lang="es-EC" sz="1900"/>
        </a:p>
      </dgm:t>
    </dgm:pt>
    <dgm:pt modelId="{02F1203F-E784-4AD9-A3C6-B0E2D9E2521B}" type="sibTrans" cxnId="{F874EA7D-0A0E-4F19-8931-E3447AB62435}">
      <dgm:prSet/>
      <dgm:spPr/>
      <dgm:t>
        <a:bodyPr/>
        <a:lstStyle/>
        <a:p>
          <a:endParaRPr lang="es-EC" sz="1900"/>
        </a:p>
      </dgm:t>
    </dgm:pt>
    <dgm:pt modelId="{8D9FBB15-E0D9-4B86-B77A-9A6580F5F60C}">
      <dgm:prSet phldrT="[Texto]" custT="1"/>
      <dgm:spPr>
        <a:noFill/>
      </dgm:spPr>
      <dgm:t>
        <a:bodyPr/>
        <a:lstStyle/>
        <a:p>
          <a:r>
            <a:rPr lang="es-ES" sz="1900" dirty="0"/>
            <a:t>Demuestra la competencia del laboratorio usuario para aplicar un método validado</a:t>
          </a:r>
          <a:endParaRPr lang="es-EC" sz="1900" dirty="0"/>
        </a:p>
      </dgm:t>
    </dgm:pt>
    <dgm:pt modelId="{A28B37F8-7E75-40AD-9559-DA4AD3F488AE}" type="parTrans" cxnId="{595F4445-FEBA-40F7-B350-613739E81F44}">
      <dgm:prSet/>
      <dgm:spPr/>
      <dgm:t>
        <a:bodyPr/>
        <a:lstStyle/>
        <a:p>
          <a:endParaRPr lang="es-EC" sz="1900"/>
        </a:p>
      </dgm:t>
    </dgm:pt>
    <dgm:pt modelId="{85A95D3D-5241-4539-A0AF-DD1316A20B20}" type="sibTrans" cxnId="{595F4445-FEBA-40F7-B350-613739E81F44}">
      <dgm:prSet/>
      <dgm:spPr/>
      <dgm:t>
        <a:bodyPr/>
        <a:lstStyle/>
        <a:p>
          <a:endParaRPr lang="es-EC" sz="1900"/>
        </a:p>
      </dgm:t>
    </dgm:pt>
    <dgm:pt modelId="{E41EBC7B-BC42-4F19-BD7E-BA807838A103}">
      <dgm:prSet phldrT="[Texto]" custT="1"/>
      <dgm:spPr>
        <a:noFill/>
      </dgm:spPr>
      <dgm:t>
        <a:bodyPr/>
        <a:lstStyle/>
        <a:p>
          <a:endParaRPr lang="es-EC" sz="1900" dirty="0"/>
        </a:p>
      </dgm:t>
    </dgm:pt>
    <dgm:pt modelId="{45E1AC17-4201-4CEF-AB98-95575B6980D4}" type="parTrans" cxnId="{6498583B-4547-4F13-866C-6F5F96A8C268}">
      <dgm:prSet/>
      <dgm:spPr/>
      <dgm:t>
        <a:bodyPr/>
        <a:lstStyle/>
        <a:p>
          <a:endParaRPr lang="es-EC" sz="1900"/>
        </a:p>
      </dgm:t>
    </dgm:pt>
    <dgm:pt modelId="{1560401F-40A2-40FB-AC8C-D84BD1BF8A47}" type="sibTrans" cxnId="{6498583B-4547-4F13-866C-6F5F96A8C268}">
      <dgm:prSet/>
      <dgm:spPr/>
      <dgm:t>
        <a:bodyPr/>
        <a:lstStyle/>
        <a:p>
          <a:endParaRPr lang="es-EC" sz="1900"/>
        </a:p>
      </dgm:t>
    </dgm:pt>
    <dgm:pt modelId="{E70167E5-0434-482D-A3A1-B4B79888E523}" type="pres">
      <dgm:prSet presAssocID="{7BEEB989-4FDD-430D-9DD9-8BBD01DE6070}" presName="Name0" presStyleCnt="0">
        <dgm:presLayoutVars>
          <dgm:dir/>
          <dgm:animLvl val="lvl"/>
          <dgm:resizeHandles/>
        </dgm:presLayoutVars>
      </dgm:prSet>
      <dgm:spPr/>
    </dgm:pt>
    <dgm:pt modelId="{E6220919-DC6A-4D10-A4CE-3F784B2D136D}" type="pres">
      <dgm:prSet presAssocID="{A6F4C25A-735C-45DB-8414-2F215E6E7093}" presName="linNode" presStyleCnt="0"/>
      <dgm:spPr/>
    </dgm:pt>
    <dgm:pt modelId="{B10D7B54-30B1-44AE-B7DE-6D2353DC0555}" type="pres">
      <dgm:prSet presAssocID="{A6F4C25A-735C-45DB-8414-2F215E6E7093}" presName="parentShp" presStyleLbl="node1" presStyleIdx="0" presStyleCnt="1" custScaleX="117632">
        <dgm:presLayoutVars>
          <dgm:bulletEnabled val="1"/>
        </dgm:presLayoutVars>
      </dgm:prSet>
      <dgm:spPr/>
    </dgm:pt>
    <dgm:pt modelId="{D5E3F7E7-0F07-4B2E-BA04-FDC905FA753A}" type="pres">
      <dgm:prSet presAssocID="{A6F4C25A-735C-45DB-8414-2F215E6E7093}" presName="childShp" presStyleLbl="bgAccFollowNode1" presStyleIdx="0" presStyleCnt="1">
        <dgm:presLayoutVars>
          <dgm:bulletEnabled val="1"/>
        </dgm:presLayoutVars>
      </dgm:prSet>
      <dgm:spPr/>
    </dgm:pt>
  </dgm:ptLst>
  <dgm:cxnLst>
    <dgm:cxn modelId="{6498583B-4547-4F13-866C-6F5F96A8C268}" srcId="{A6F4C25A-735C-45DB-8414-2F215E6E7093}" destId="{E41EBC7B-BC42-4F19-BD7E-BA807838A103}" srcOrd="0" destOrd="0" parTransId="{45E1AC17-4201-4CEF-AB98-95575B6980D4}" sibTransId="{1560401F-40A2-40FB-AC8C-D84BD1BF8A47}"/>
    <dgm:cxn modelId="{595F4445-FEBA-40F7-B350-613739E81F44}" srcId="{A6F4C25A-735C-45DB-8414-2F215E6E7093}" destId="{8D9FBB15-E0D9-4B86-B77A-9A6580F5F60C}" srcOrd="1" destOrd="0" parTransId="{A28B37F8-7E75-40AD-9559-DA4AD3F488AE}" sibTransId="{85A95D3D-5241-4539-A0AF-DD1316A20B20}"/>
    <dgm:cxn modelId="{52CE094A-0F6A-49F1-932D-149B0BB7A226}" type="presOf" srcId="{A6F4C25A-735C-45DB-8414-2F215E6E7093}" destId="{B10D7B54-30B1-44AE-B7DE-6D2353DC0555}" srcOrd="0" destOrd="0" presId="urn:microsoft.com/office/officeart/2005/8/layout/vList6"/>
    <dgm:cxn modelId="{73251C7B-4BBB-4F1C-A3CA-DE2AD67124EE}" type="presOf" srcId="{E41EBC7B-BC42-4F19-BD7E-BA807838A103}" destId="{D5E3F7E7-0F07-4B2E-BA04-FDC905FA753A}" srcOrd="0" destOrd="0" presId="urn:microsoft.com/office/officeart/2005/8/layout/vList6"/>
    <dgm:cxn modelId="{F874EA7D-0A0E-4F19-8931-E3447AB62435}" srcId="{7BEEB989-4FDD-430D-9DD9-8BBD01DE6070}" destId="{A6F4C25A-735C-45DB-8414-2F215E6E7093}" srcOrd="0" destOrd="0" parTransId="{035B1689-7953-4844-89F6-7363D36E444A}" sibTransId="{02F1203F-E784-4AD9-A3C6-B0E2D9E2521B}"/>
    <dgm:cxn modelId="{16A6E696-1627-46DD-9555-979EC91C4080}" type="presOf" srcId="{7BEEB989-4FDD-430D-9DD9-8BBD01DE6070}" destId="{E70167E5-0434-482D-A3A1-B4B79888E523}" srcOrd="0" destOrd="0" presId="urn:microsoft.com/office/officeart/2005/8/layout/vList6"/>
    <dgm:cxn modelId="{3D012CA5-714E-43DB-8AF0-52577AB960EB}" type="presOf" srcId="{8D9FBB15-E0D9-4B86-B77A-9A6580F5F60C}" destId="{D5E3F7E7-0F07-4B2E-BA04-FDC905FA753A}" srcOrd="0" destOrd="1" presId="urn:microsoft.com/office/officeart/2005/8/layout/vList6"/>
    <dgm:cxn modelId="{3D0CD814-9197-4190-8882-FAE746E5315F}" type="presParOf" srcId="{E70167E5-0434-482D-A3A1-B4B79888E523}" destId="{E6220919-DC6A-4D10-A4CE-3F784B2D136D}" srcOrd="0" destOrd="0" presId="urn:microsoft.com/office/officeart/2005/8/layout/vList6"/>
    <dgm:cxn modelId="{0DB2D07E-2EE6-49C3-91CC-F6127CD94DE3}" type="presParOf" srcId="{E6220919-DC6A-4D10-A4CE-3F784B2D136D}" destId="{B10D7B54-30B1-44AE-B7DE-6D2353DC0555}" srcOrd="0" destOrd="0" presId="urn:microsoft.com/office/officeart/2005/8/layout/vList6"/>
    <dgm:cxn modelId="{94ED9CEE-F8AC-4779-86FB-34013B4A03CD}" type="presParOf" srcId="{E6220919-DC6A-4D10-A4CE-3F784B2D136D}" destId="{D5E3F7E7-0F07-4B2E-BA04-FDC905FA753A}"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EEB989-4FDD-430D-9DD9-8BBD01DE6070}" type="doc">
      <dgm:prSet loTypeId="urn:microsoft.com/office/officeart/2005/8/layout/vList6" loCatId="process" qsTypeId="urn:microsoft.com/office/officeart/2005/8/quickstyle/3d2" qsCatId="3D" csTypeId="urn:microsoft.com/office/officeart/2005/8/colors/accent4_2" csCatId="accent4" phldr="1"/>
      <dgm:spPr/>
      <dgm:t>
        <a:bodyPr/>
        <a:lstStyle/>
        <a:p>
          <a:endParaRPr lang="es-EC"/>
        </a:p>
      </dgm:t>
    </dgm:pt>
    <dgm:pt modelId="{DEF48882-4BC5-48D5-B792-50BB2AD44CC5}">
      <dgm:prSet phldrT="[Texto]" custT="1"/>
      <dgm:spPr/>
      <dgm:t>
        <a:bodyPr/>
        <a:lstStyle/>
        <a:p>
          <a:r>
            <a:rPr lang="es-ES" sz="2100" dirty="0"/>
            <a:t>Verificación de productos</a:t>
          </a:r>
          <a:endParaRPr lang="es-EC" sz="2100" dirty="0"/>
        </a:p>
      </dgm:t>
    </dgm:pt>
    <dgm:pt modelId="{7C1BA491-F915-47B3-B3DA-7DBFC2592D37}" type="parTrans" cxnId="{7B4D70CB-90D5-4617-9E7F-ADB458A84076}">
      <dgm:prSet/>
      <dgm:spPr/>
      <dgm:t>
        <a:bodyPr/>
        <a:lstStyle/>
        <a:p>
          <a:endParaRPr lang="es-EC" sz="2100"/>
        </a:p>
      </dgm:t>
    </dgm:pt>
    <dgm:pt modelId="{2E42D176-C41A-48E1-BF1A-FD4A1F78EB13}" type="sibTrans" cxnId="{7B4D70CB-90D5-4617-9E7F-ADB458A84076}">
      <dgm:prSet/>
      <dgm:spPr/>
      <dgm:t>
        <a:bodyPr/>
        <a:lstStyle/>
        <a:p>
          <a:endParaRPr lang="es-EC" sz="2100"/>
        </a:p>
      </dgm:t>
    </dgm:pt>
    <dgm:pt modelId="{655CB041-28C6-4475-B1C0-4977050B4830}">
      <dgm:prSet phldrT="[Texto]" custT="1"/>
      <dgm:spPr>
        <a:noFill/>
      </dgm:spPr>
      <dgm:t>
        <a:bodyPr/>
        <a:lstStyle/>
        <a:p>
          <a:r>
            <a:rPr lang="es-ES" sz="1900" dirty="0"/>
            <a:t>Demuestra la competencia del laboratorio usuario para aplicar el método en productos de rutina</a:t>
          </a:r>
          <a:endParaRPr lang="es-EC" sz="1900" dirty="0"/>
        </a:p>
      </dgm:t>
    </dgm:pt>
    <dgm:pt modelId="{228200F0-F8DD-4DC6-8054-201A61F85C59}" type="parTrans" cxnId="{58D8089B-A141-490D-8861-7973F04A4BAF}">
      <dgm:prSet/>
      <dgm:spPr/>
      <dgm:t>
        <a:bodyPr/>
        <a:lstStyle/>
        <a:p>
          <a:endParaRPr lang="es-EC" sz="2100"/>
        </a:p>
      </dgm:t>
    </dgm:pt>
    <dgm:pt modelId="{A605CC39-59A1-4C31-8145-B53A4DE66860}" type="sibTrans" cxnId="{58D8089B-A141-490D-8861-7973F04A4BAF}">
      <dgm:prSet/>
      <dgm:spPr/>
      <dgm:t>
        <a:bodyPr/>
        <a:lstStyle/>
        <a:p>
          <a:endParaRPr lang="es-EC" sz="2100"/>
        </a:p>
      </dgm:t>
    </dgm:pt>
    <dgm:pt modelId="{DC170911-A028-4C45-90CF-8A9D9221E147}">
      <dgm:prSet phldrT="[Texto]" custT="1"/>
      <dgm:spPr>
        <a:noFill/>
      </dgm:spPr>
      <dgm:t>
        <a:bodyPr/>
        <a:lstStyle/>
        <a:p>
          <a:endParaRPr lang="es-EC" sz="1900" dirty="0"/>
        </a:p>
      </dgm:t>
    </dgm:pt>
    <dgm:pt modelId="{9E92CA93-3586-454A-BE91-33756CDEA12E}" type="parTrans" cxnId="{8E689AAA-DB34-454E-AE9F-F09EBEB02413}">
      <dgm:prSet/>
      <dgm:spPr/>
      <dgm:t>
        <a:bodyPr/>
        <a:lstStyle/>
        <a:p>
          <a:endParaRPr lang="es-EC" sz="2100"/>
        </a:p>
      </dgm:t>
    </dgm:pt>
    <dgm:pt modelId="{7C9BE61D-49E9-45E8-874A-2CEB004FF71F}" type="sibTrans" cxnId="{8E689AAA-DB34-454E-AE9F-F09EBEB02413}">
      <dgm:prSet/>
      <dgm:spPr/>
      <dgm:t>
        <a:bodyPr/>
        <a:lstStyle/>
        <a:p>
          <a:endParaRPr lang="es-EC" sz="2100"/>
        </a:p>
      </dgm:t>
    </dgm:pt>
    <dgm:pt modelId="{E70167E5-0434-482D-A3A1-B4B79888E523}" type="pres">
      <dgm:prSet presAssocID="{7BEEB989-4FDD-430D-9DD9-8BBD01DE6070}" presName="Name0" presStyleCnt="0">
        <dgm:presLayoutVars>
          <dgm:dir/>
          <dgm:animLvl val="lvl"/>
          <dgm:resizeHandles/>
        </dgm:presLayoutVars>
      </dgm:prSet>
      <dgm:spPr/>
    </dgm:pt>
    <dgm:pt modelId="{EBA2BD78-4517-4CE0-A878-47715D9CABC9}" type="pres">
      <dgm:prSet presAssocID="{DEF48882-4BC5-48D5-B792-50BB2AD44CC5}" presName="linNode" presStyleCnt="0"/>
      <dgm:spPr/>
    </dgm:pt>
    <dgm:pt modelId="{03869537-BD85-4322-B5AD-4A9A7900A7D7}" type="pres">
      <dgm:prSet presAssocID="{DEF48882-4BC5-48D5-B792-50BB2AD44CC5}" presName="parentShp" presStyleLbl="node1" presStyleIdx="0" presStyleCnt="1" custScaleX="104757">
        <dgm:presLayoutVars>
          <dgm:bulletEnabled val="1"/>
        </dgm:presLayoutVars>
      </dgm:prSet>
      <dgm:spPr/>
    </dgm:pt>
    <dgm:pt modelId="{89CEB80F-C012-4E78-A755-84FA28787AE2}" type="pres">
      <dgm:prSet presAssocID="{DEF48882-4BC5-48D5-B792-50BB2AD44CC5}" presName="childShp" presStyleLbl="bgAccFollowNode1" presStyleIdx="0" presStyleCnt="1">
        <dgm:presLayoutVars>
          <dgm:bulletEnabled val="1"/>
        </dgm:presLayoutVars>
      </dgm:prSet>
      <dgm:spPr/>
    </dgm:pt>
  </dgm:ptLst>
  <dgm:cxnLst>
    <dgm:cxn modelId="{C86E3F64-AA6B-4742-8E3C-53EA5896BBD5}" type="presOf" srcId="{655CB041-28C6-4475-B1C0-4977050B4830}" destId="{89CEB80F-C012-4E78-A755-84FA28787AE2}" srcOrd="0" destOrd="1" presId="urn:microsoft.com/office/officeart/2005/8/layout/vList6"/>
    <dgm:cxn modelId="{74B9DF79-42C1-4C33-8102-DF9938AB9B32}" type="presOf" srcId="{DEF48882-4BC5-48D5-B792-50BB2AD44CC5}" destId="{03869537-BD85-4322-B5AD-4A9A7900A7D7}" srcOrd="0" destOrd="0" presId="urn:microsoft.com/office/officeart/2005/8/layout/vList6"/>
    <dgm:cxn modelId="{16A6E696-1627-46DD-9555-979EC91C4080}" type="presOf" srcId="{7BEEB989-4FDD-430D-9DD9-8BBD01DE6070}" destId="{E70167E5-0434-482D-A3A1-B4B79888E523}" srcOrd="0" destOrd="0" presId="urn:microsoft.com/office/officeart/2005/8/layout/vList6"/>
    <dgm:cxn modelId="{58D8089B-A141-490D-8861-7973F04A4BAF}" srcId="{DEF48882-4BC5-48D5-B792-50BB2AD44CC5}" destId="{655CB041-28C6-4475-B1C0-4977050B4830}" srcOrd="1" destOrd="0" parTransId="{228200F0-F8DD-4DC6-8054-201A61F85C59}" sibTransId="{A605CC39-59A1-4C31-8145-B53A4DE66860}"/>
    <dgm:cxn modelId="{8E689AAA-DB34-454E-AE9F-F09EBEB02413}" srcId="{DEF48882-4BC5-48D5-B792-50BB2AD44CC5}" destId="{DC170911-A028-4C45-90CF-8A9D9221E147}" srcOrd="0" destOrd="0" parTransId="{9E92CA93-3586-454A-BE91-33756CDEA12E}" sibTransId="{7C9BE61D-49E9-45E8-874A-2CEB004FF71F}"/>
    <dgm:cxn modelId="{7B4D70CB-90D5-4617-9E7F-ADB458A84076}" srcId="{7BEEB989-4FDD-430D-9DD9-8BBD01DE6070}" destId="{DEF48882-4BC5-48D5-B792-50BB2AD44CC5}" srcOrd="0" destOrd="0" parTransId="{7C1BA491-F915-47B3-B3DA-7DBFC2592D37}" sibTransId="{2E42D176-C41A-48E1-BF1A-FD4A1F78EB13}"/>
    <dgm:cxn modelId="{C002C4D0-F63A-4F6E-906A-E50BF7A92F00}" type="presOf" srcId="{DC170911-A028-4C45-90CF-8A9D9221E147}" destId="{89CEB80F-C012-4E78-A755-84FA28787AE2}" srcOrd="0" destOrd="0" presId="urn:microsoft.com/office/officeart/2005/8/layout/vList6"/>
    <dgm:cxn modelId="{CA532D5B-F7ED-4A27-BC8D-4FD68A8DDE9F}" type="presParOf" srcId="{E70167E5-0434-482D-A3A1-B4B79888E523}" destId="{EBA2BD78-4517-4CE0-A878-47715D9CABC9}" srcOrd="0" destOrd="0" presId="urn:microsoft.com/office/officeart/2005/8/layout/vList6"/>
    <dgm:cxn modelId="{22CAFFCF-08EF-4A56-AA2A-F4AA3B9ADF74}" type="presParOf" srcId="{EBA2BD78-4517-4CE0-A878-47715D9CABC9}" destId="{03869537-BD85-4322-B5AD-4A9A7900A7D7}" srcOrd="0" destOrd="0" presId="urn:microsoft.com/office/officeart/2005/8/layout/vList6"/>
    <dgm:cxn modelId="{FBDA768B-3CFC-4FB6-BFD7-5BA66FBEFB4B}" type="presParOf" srcId="{EBA2BD78-4517-4CE0-A878-47715D9CABC9}" destId="{89CEB80F-C012-4E78-A755-84FA28787AE2}"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C7A522-A316-4A31-A036-377700B27C1B}" type="doc">
      <dgm:prSet loTypeId="urn:microsoft.com/office/officeart/2005/8/layout/pyramid2" loCatId="list" qsTypeId="urn:microsoft.com/office/officeart/2005/8/quickstyle/simple1" qsCatId="simple" csTypeId="urn:microsoft.com/office/officeart/2005/8/colors/accent1_4" csCatId="accent1" phldr="1"/>
      <dgm:spPr/>
      <dgm:t>
        <a:bodyPr/>
        <a:lstStyle/>
        <a:p>
          <a:endParaRPr lang="es-EC"/>
        </a:p>
      </dgm:t>
    </dgm:pt>
    <dgm:pt modelId="{4EAE452C-3DD8-44E9-984D-832141625022}">
      <dgm:prSet phldrT="[Texto]" custT="1"/>
      <dgm:spPr/>
      <dgm:t>
        <a:bodyPr/>
        <a:lstStyle/>
        <a:p>
          <a:pPr>
            <a:buFont typeface="Arial" panose="020B0604020202020204" pitchFamily="34" charset="0"/>
            <a:buChar char="•"/>
          </a:pPr>
          <a:r>
            <a:rPr lang="es-ES" sz="1600" dirty="0"/>
            <a:t>La implementación de los métodos seleccionados utilizando diferentes alimentos en el laboratorio de Microbiología de Agrocalidad, se logró mediante la selección de los protocolos adecuados que forman parte de la norma ISO 16140-3, considerando el alcance de aplicación del laboratorio </a:t>
          </a:r>
          <a:r>
            <a:rPr lang="es-EC" sz="1600" dirty="0"/>
            <a:t>usuario. </a:t>
          </a:r>
        </a:p>
      </dgm:t>
    </dgm:pt>
    <dgm:pt modelId="{EA7CD4ED-2F26-4927-991D-9962C1C6C3D2}" type="parTrans" cxnId="{9B5D30CC-22F7-4C9E-938C-9C28D5E0A982}">
      <dgm:prSet/>
      <dgm:spPr/>
      <dgm:t>
        <a:bodyPr/>
        <a:lstStyle/>
        <a:p>
          <a:endParaRPr lang="es-EC" sz="1600"/>
        </a:p>
      </dgm:t>
    </dgm:pt>
    <dgm:pt modelId="{B0B452D2-9AE0-43AE-A3A1-58CAD0B27261}" type="sibTrans" cxnId="{9B5D30CC-22F7-4C9E-938C-9C28D5E0A982}">
      <dgm:prSet/>
      <dgm:spPr/>
      <dgm:t>
        <a:bodyPr/>
        <a:lstStyle/>
        <a:p>
          <a:endParaRPr lang="es-EC" sz="1600"/>
        </a:p>
      </dgm:t>
    </dgm:pt>
    <dgm:pt modelId="{C25A6D4F-719C-4811-BEBE-1DBF6508A51F}">
      <dgm:prSet custT="1"/>
      <dgm:spPr/>
      <dgm:t>
        <a:bodyPr/>
        <a:lstStyle/>
        <a:p>
          <a:r>
            <a:rPr lang="es-ES" sz="1600" dirty="0"/>
            <a:t>El laboratorio de Microbiología de Agrocalidad cumple con los requisitos para llevar a cabo los métodos seleccionados, incluyendo: instalaciones, condiciones ambientales, personal y equipamiento</a:t>
          </a:r>
          <a:r>
            <a:rPr lang="es-EC" sz="1600" dirty="0"/>
            <a:t>.</a:t>
          </a:r>
        </a:p>
      </dgm:t>
    </dgm:pt>
    <dgm:pt modelId="{D5EF4327-C874-4E3F-9A0B-DDB765C14659}" type="parTrans" cxnId="{5D760CAC-A7CE-4497-AD51-3C1D975BBBAF}">
      <dgm:prSet/>
      <dgm:spPr/>
      <dgm:t>
        <a:bodyPr/>
        <a:lstStyle/>
        <a:p>
          <a:endParaRPr lang="es-EC" sz="1600"/>
        </a:p>
      </dgm:t>
    </dgm:pt>
    <dgm:pt modelId="{A3F55680-C205-43FC-A443-838A1EAD2C35}" type="sibTrans" cxnId="{5D760CAC-A7CE-4497-AD51-3C1D975BBBAF}">
      <dgm:prSet/>
      <dgm:spPr/>
      <dgm:t>
        <a:bodyPr/>
        <a:lstStyle/>
        <a:p>
          <a:endParaRPr lang="es-EC" sz="1600"/>
        </a:p>
      </dgm:t>
    </dgm:pt>
    <dgm:pt modelId="{5D054D2E-FA9B-4E13-818C-C32AC2EDD824}">
      <dgm:prSet custT="1"/>
      <dgm:spPr/>
      <dgm:t>
        <a:bodyPr/>
        <a:lstStyle/>
        <a:p>
          <a:r>
            <a:rPr lang="es-ES" sz="1600" dirty="0"/>
            <a:t>Los valores de las características de desempeño determinadas en cada método cumplieron con los límites de aceptabilidad, garantizando su verificación y demostrando que el laboratorio cuenta con la competencia técnica para ejecutarlos de manera rutinaria. </a:t>
          </a:r>
          <a:endParaRPr lang="es-EC" sz="1600" dirty="0"/>
        </a:p>
      </dgm:t>
    </dgm:pt>
    <dgm:pt modelId="{348077E9-13C3-422F-9F81-0624ACDC1D33}" type="parTrans" cxnId="{74E430EA-A0BD-45FB-9CBE-5CAED4A4CC36}">
      <dgm:prSet/>
      <dgm:spPr/>
      <dgm:t>
        <a:bodyPr/>
        <a:lstStyle/>
        <a:p>
          <a:endParaRPr lang="es-EC" sz="1600"/>
        </a:p>
      </dgm:t>
    </dgm:pt>
    <dgm:pt modelId="{5445FCAB-8129-4D58-8E2E-23EB94BBFE88}" type="sibTrans" cxnId="{74E430EA-A0BD-45FB-9CBE-5CAED4A4CC36}">
      <dgm:prSet/>
      <dgm:spPr/>
      <dgm:t>
        <a:bodyPr/>
        <a:lstStyle/>
        <a:p>
          <a:endParaRPr lang="es-EC" sz="1600"/>
        </a:p>
      </dgm:t>
    </dgm:pt>
    <dgm:pt modelId="{F31DED24-9571-41D2-88BC-9F9E3B87E736}" type="pres">
      <dgm:prSet presAssocID="{78C7A522-A316-4A31-A036-377700B27C1B}" presName="compositeShape" presStyleCnt="0">
        <dgm:presLayoutVars>
          <dgm:dir/>
          <dgm:resizeHandles/>
        </dgm:presLayoutVars>
      </dgm:prSet>
      <dgm:spPr/>
    </dgm:pt>
    <dgm:pt modelId="{B894CDD4-9463-4032-9E31-6F45E1CB1A1B}" type="pres">
      <dgm:prSet presAssocID="{78C7A522-A316-4A31-A036-377700B27C1B}" presName="pyramid" presStyleLbl="node1" presStyleIdx="0" presStyleCnt="1" custScaleX="66287" custLinFactNeighborX="-27957"/>
      <dgm:spPr/>
    </dgm:pt>
    <dgm:pt modelId="{133390E7-036E-4893-8FA6-301B794FEFEC}" type="pres">
      <dgm:prSet presAssocID="{78C7A522-A316-4A31-A036-377700B27C1B}" presName="theList" presStyleCnt="0"/>
      <dgm:spPr/>
    </dgm:pt>
    <dgm:pt modelId="{262C510B-09B4-42B3-9445-9EB831395662}" type="pres">
      <dgm:prSet presAssocID="{4EAE452C-3DD8-44E9-984D-832141625022}" presName="aNode" presStyleLbl="fgAcc1" presStyleIdx="0" presStyleCnt="3" custScaleX="256182" custLinFactY="20484" custLinFactNeighborX="27894" custLinFactNeighborY="100000">
        <dgm:presLayoutVars>
          <dgm:bulletEnabled val="1"/>
        </dgm:presLayoutVars>
      </dgm:prSet>
      <dgm:spPr/>
    </dgm:pt>
    <dgm:pt modelId="{8C934AE6-57F5-4EC3-AC8F-762E75F2A2CF}" type="pres">
      <dgm:prSet presAssocID="{4EAE452C-3DD8-44E9-984D-832141625022}" presName="aSpace" presStyleCnt="0"/>
      <dgm:spPr/>
    </dgm:pt>
    <dgm:pt modelId="{940C408E-F543-4796-A255-29C82994CA90}" type="pres">
      <dgm:prSet presAssocID="{C25A6D4F-719C-4811-BEBE-1DBF6508A51F}" presName="aNode" presStyleLbl="fgAcc1" presStyleIdx="1" presStyleCnt="3" custScaleX="256182" custLinFactY="20484" custLinFactNeighborX="27894" custLinFactNeighborY="100000">
        <dgm:presLayoutVars>
          <dgm:bulletEnabled val="1"/>
        </dgm:presLayoutVars>
      </dgm:prSet>
      <dgm:spPr/>
    </dgm:pt>
    <dgm:pt modelId="{BADFD5EC-24A0-45AE-857E-5695922DD8F0}" type="pres">
      <dgm:prSet presAssocID="{C25A6D4F-719C-4811-BEBE-1DBF6508A51F}" presName="aSpace" presStyleCnt="0"/>
      <dgm:spPr/>
    </dgm:pt>
    <dgm:pt modelId="{33B330D2-EAC9-4C8F-9AB1-2E240221B21A}" type="pres">
      <dgm:prSet presAssocID="{5D054D2E-FA9B-4E13-818C-C32AC2EDD824}" presName="aNode" presStyleLbl="fgAcc1" presStyleIdx="2" presStyleCnt="3" custScaleX="256182" custLinFactY="20484" custLinFactNeighborX="27894" custLinFactNeighborY="100000">
        <dgm:presLayoutVars>
          <dgm:bulletEnabled val="1"/>
        </dgm:presLayoutVars>
      </dgm:prSet>
      <dgm:spPr/>
    </dgm:pt>
    <dgm:pt modelId="{59F87E9C-D4D2-497E-B97F-55039B5ABDA9}" type="pres">
      <dgm:prSet presAssocID="{5D054D2E-FA9B-4E13-818C-C32AC2EDD824}" presName="aSpace" presStyleCnt="0"/>
      <dgm:spPr/>
    </dgm:pt>
  </dgm:ptLst>
  <dgm:cxnLst>
    <dgm:cxn modelId="{CB46E611-0DF2-4E65-8F13-04A5890361D3}" type="presOf" srcId="{78C7A522-A316-4A31-A036-377700B27C1B}" destId="{F31DED24-9571-41D2-88BC-9F9E3B87E736}" srcOrd="0" destOrd="0" presId="urn:microsoft.com/office/officeart/2005/8/layout/pyramid2"/>
    <dgm:cxn modelId="{F47C849C-86F9-4F75-905F-3C54FE8D6310}" type="presOf" srcId="{C25A6D4F-719C-4811-BEBE-1DBF6508A51F}" destId="{940C408E-F543-4796-A255-29C82994CA90}" srcOrd="0" destOrd="0" presId="urn:microsoft.com/office/officeart/2005/8/layout/pyramid2"/>
    <dgm:cxn modelId="{5D760CAC-A7CE-4497-AD51-3C1D975BBBAF}" srcId="{78C7A522-A316-4A31-A036-377700B27C1B}" destId="{C25A6D4F-719C-4811-BEBE-1DBF6508A51F}" srcOrd="1" destOrd="0" parTransId="{D5EF4327-C874-4E3F-9A0B-DDB765C14659}" sibTransId="{A3F55680-C205-43FC-A443-838A1EAD2C35}"/>
    <dgm:cxn modelId="{9B5D30CC-22F7-4C9E-938C-9C28D5E0A982}" srcId="{78C7A522-A316-4A31-A036-377700B27C1B}" destId="{4EAE452C-3DD8-44E9-984D-832141625022}" srcOrd="0" destOrd="0" parTransId="{EA7CD4ED-2F26-4927-991D-9962C1C6C3D2}" sibTransId="{B0B452D2-9AE0-43AE-A3A1-58CAD0B27261}"/>
    <dgm:cxn modelId="{63E47DDD-57FF-45E5-9C83-1637CF9B4DDA}" type="presOf" srcId="{4EAE452C-3DD8-44E9-984D-832141625022}" destId="{262C510B-09B4-42B3-9445-9EB831395662}" srcOrd="0" destOrd="0" presId="urn:microsoft.com/office/officeart/2005/8/layout/pyramid2"/>
    <dgm:cxn modelId="{74E430EA-A0BD-45FB-9CBE-5CAED4A4CC36}" srcId="{78C7A522-A316-4A31-A036-377700B27C1B}" destId="{5D054D2E-FA9B-4E13-818C-C32AC2EDD824}" srcOrd="2" destOrd="0" parTransId="{348077E9-13C3-422F-9F81-0624ACDC1D33}" sibTransId="{5445FCAB-8129-4D58-8E2E-23EB94BBFE88}"/>
    <dgm:cxn modelId="{916E27F8-FC5B-4D31-8FE5-D17C1EE8BB3B}" type="presOf" srcId="{5D054D2E-FA9B-4E13-818C-C32AC2EDD824}" destId="{33B330D2-EAC9-4C8F-9AB1-2E240221B21A}" srcOrd="0" destOrd="0" presId="urn:microsoft.com/office/officeart/2005/8/layout/pyramid2"/>
    <dgm:cxn modelId="{39A18A69-65DC-43AD-A51B-86BC0AE84572}" type="presParOf" srcId="{F31DED24-9571-41D2-88BC-9F9E3B87E736}" destId="{B894CDD4-9463-4032-9E31-6F45E1CB1A1B}" srcOrd="0" destOrd="0" presId="urn:microsoft.com/office/officeart/2005/8/layout/pyramid2"/>
    <dgm:cxn modelId="{99334696-F94F-45B9-B906-8F6F77257EC1}" type="presParOf" srcId="{F31DED24-9571-41D2-88BC-9F9E3B87E736}" destId="{133390E7-036E-4893-8FA6-301B794FEFEC}" srcOrd="1" destOrd="0" presId="urn:microsoft.com/office/officeart/2005/8/layout/pyramid2"/>
    <dgm:cxn modelId="{8D51E912-EDF6-4ABE-99F3-94C4039D81A9}" type="presParOf" srcId="{133390E7-036E-4893-8FA6-301B794FEFEC}" destId="{262C510B-09B4-42B3-9445-9EB831395662}" srcOrd="0" destOrd="0" presId="urn:microsoft.com/office/officeart/2005/8/layout/pyramid2"/>
    <dgm:cxn modelId="{494A123E-0303-4022-9BF8-2ED4465182C0}" type="presParOf" srcId="{133390E7-036E-4893-8FA6-301B794FEFEC}" destId="{8C934AE6-57F5-4EC3-AC8F-762E75F2A2CF}" srcOrd="1" destOrd="0" presId="urn:microsoft.com/office/officeart/2005/8/layout/pyramid2"/>
    <dgm:cxn modelId="{3701B039-5FD0-4C50-80AD-1EFA7287179E}" type="presParOf" srcId="{133390E7-036E-4893-8FA6-301B794FEFEC}" destId="{940C408E-F543-4796-A255-29C82994CA90}" srcOrd="2" destOrd="0" presId="urn:microsoft.com/office/officeart/2005/8/layout/pyramid2"/>
    <dgm:cxn modelId="{8F07EAED-B62A-4FFB-B39F-1124FA8A2E1B}" type="presParOf" srcId="{133390E7-036E-4893-8FA6-301B794FEFEC}" destId="{BADFD5EC-24A0-45AE-857E-5695922DD8F0}" srcOrd="3" destOrd="0" presId="urn:microsoft.com/office/officeart/2005/8/layout/pyramid2"/>
    <dgm:cxn modelId="{19A16C71-70D6-4316-BC75-3B9529C4BDFF}" type="presParOf" srcId="{133390E7-036E-4893-8FA6-301B794FEFEC}" destId="{33B330D2-EAC9-4C8F-9AB1-2E240221B21A}" srcOrd="4" destOrd="0" presId="urn:microsoft.com/office/officeart/2005/8/layout/pyramid2"/>
    <dgm:cxn modelId="{D01C92F2-F1B2-4744-B07C-7736ED5EE3BE}" type="presParOf" srcId="{133390E7-036E-4893-8FA6-301B794FEFEC}" destId="{59F87E9C-D4D2-497E-B97F-55039B5ABDA9}"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D23D76-57E9-4D07-B0D6-B682C06D7F39}" type="doc">
      <dgm:prSet loTypeId="urn:microsoft.com/office/officeart/2005/8/layout/list1" loCatId="list" qsTypeId="urn:microsoft.com/office/officeart/2005/8/quickstyle/3d3" qsCatId="3D" csTypeId="urn:microsoft.com/office/officeart/2005/8/colors/colorful5" csCatId="colorful" phldr="1"/>
      <dgm:spPr/>
      <dgm:t>
        <a:bodyPr/>
        <a:lstStyle/>
        <a:p>
          <a:endParaRPr lang="es-EC"/>
        </a:p>
      </dgm:t>
    </dgm:pt>
    <dgm:pt modelId="{0E00958E-F16B-4D6A-8A18-CDD102931978}">
      <dgm:prSet phldrT="[Texto]" custT="1"/>
      <dgm:spPr/>
      <dgm:t>
        <a:bodyPr/>
        <a:lstStyle/>
        <a:p>
          <a:r>
            <a:rPr lang="es-ES" sz="2000" dirty="0"/>
            <a:t>Aplicar el ensayo completo para otras categorías de productos que formen parte del alcance del laboratorio, como parte de un proceso de control de calidad interno.</a:t>
          </a:r>
          <a:endParaRPr lang="es-EC" sz="2000" dirty="0"/>
        </a:p>
      </dgm:t>
    </dgm:pt>
    <dgm:pt modelId="{820018E6-F6DB-4484-B336-0215E4E0A8DA}" type="parTrans" cxnId="{BEA31416-89DB-43B0-91D6-6946E48AA03B}">
      <dgm:prSet/>
      <dgm:spPr/>
      <dgm:t>
        <a:bodyPr/>
        <a:lstStyle/>
        <a:p>
          <a:endParaRPr lang="es-EC" sz="1800"/>
        </a:p>
      </dgm:t>
    </dgm:pt>
    <dgm:pt modelId="{FA9DE6F3-A209-4CC2-A457-26A465D142F2}" type="sibTrans" cxnId="{BEA31416-89DB-43B0-91D6-6946E48AA03B}">
      <dgm:prSet/>
      <dgm:spPr/>
      <dgm:t>
        <a:bodyPr/>
        <a:lstStyle/>
        <a:p>
          <a:endParaRPr lang="es-EC" sz="1800"/>
        </a:p>
      </dgm:t>
    </dgm:pt>
    <dgm:pt modelId="{8E7065D9-552A-4F66-9379-57D7F2AB6E99}" type="pres">
      <dgm:prSet presAssocID="{76D23D76-57E9-4D07-B0D6-B682C06D7F39}" presName="linear" presStyleCnt="0">
        <dgm:presLayoutVars>
          <dgm:dir/>
          <dgm:animLvl val="lvl"/>
          <dgm:resizeHandles val="exact"/>
        </dgm:presLayoutVars>
      </dgm:prSet>
      <dgm:spPr/>
    </dgm:pt>
    <dgm:pt modelId="{4843E7E9-287F-49A2-8189-505EAFF3E537}" type="pres">
      <dgm:prSet presAssocID="{0E00958E-F16B-4D6A-8A18-CDD102931978}" presName="parentLin" presStyleCnt="0"/>
      <dgm:spPr/>
    </dgm:pt>
    <dgm:pt modelId="{124D2630-BDCC-4ED7-9BCE-1C70FAC9CD23}" type="pres">
      <dgm:prSet presAssocID="{0E00958E-F16B-4D6A-8A18-CDD102931978}" presName="parentLeftMargin" presStyleLbl="node1" presStyleIdx="0" presStyleCnt="1"/>
      <dgm:spPr/>
    </dgm:pt>
    <dgm:pt modelId="{FA18782B-166E-4205-B4EB-52D831888889}" type="pres">
      <dgm:prSet presAssocID="{0E00958E-F16B-4D6A-8A18-CDD102931978}" presName="parentText" presStyleLbl="node1" presStyleIdx="0" presStyleCnt="1" custScaleX="135082" custLinFactNeighborX="-43367" custLinFactNeighborY="17712">
        <dgm:presLayoutVars>
          <dgm:chMax val="0"/>
          <dgm:bulletEnabled val="1"/>
        </dgm:presLayoutVars>
      </dgm:prSet>
      <dgm:spPr/>
    </dgm:pt>
    <dgm:pt modelId="{1BAE901B-A95A-4B07-ADCC-865A03D8C748}" type="pres">
      <dgm:prSet presAssocID="{0E00958E-F16B-4D6A-8A18-CDD102931978}" presName="negativeSpace" presStyleCnt="0"/>
      <dgm:spPr/>
    </dgm:pt>
    <dgm:pt modelId="{9C1A4017-9F84-4E11-9E6F-2A1C56F5F5F6}" type="pres">
      <dgm:prSet presAssocID="{0E00958E-F16B-4D6A-8A18-CDD102931978}" presName="childText" presStyleLbl="conFgAcc1" presStyleIdx="0" presStyleCnt="1" custLinFactNeighborX="127">
        <dgm:presLayoutVars>
          <dgm:bulletEnabled val="1"/>
        </dgm:presLayoutVars>
      </dgm:prSet>
      <dgm:spPr/>
    </dgm:pt>
  </dgm:ptLst>
  <dgm:cxnLst>
    <dgm:cxn modelId="{BEA31416-89DB-43B0-91D6-6946E48AA03B}" srcId="{76D23D76-57E9-4D07-B0D6-B682C06D7F39}" destId="{0E00958E-F16B-4D6A-8A18-CDD102931978}" srcOrd="0" destOrd="0" parTransId="{820018E6-F6DB-4484-B336-0215E4E0A8DA}" sibTransId="{FA9DE6F3-A209-4CC2-A457-26A465D142F2}"/>
    <dgm:cxn modelId="{34D82F17-7A65-447D-B8B6-43EC48B6C715}" type="presOf" srcId="{76D23D76-57E9-4D07-B0D6-B682C06D7F39}" destId="{8E7065D9-552A-4F66-9379-57D7F2AB6E99}" srcOrd="0" destOrd="0" presId="urn:microsoft.com/office/officeart/2005/8/layout/list1"/>
    <dgm:cxn modelId="{BD8ED379-C909-4550-BFFE-03C2B5E00C53}" type="presOf" srcId="{0E00958E-F16B-4D6A-8A18-CDD102931978}" destId="{FA18782B-166E-4205-B4EB-52D831888889}" srcOrd="1" destOrd="0" presId="urn:microsoft.com/office/officeart/2005/8/layout/list1"/>
    <dgm:cxn modelId="{10E644C2-1C5B-46D7-BDB8-575B664C999A}" type="presOf" srcId="{0E00958E-F16B-4D6A-8A18-CDD102931978}" destId="{124D2630-BDCC-4ED7-9BCE-1C70FAC9CD23}" srcOrd="0" destOrd="0" presId="urn:microsoft.com/office/officeart/2005/8/layout/list1"/>
    <dgm:cxn modelId="{B9072E31-F10A-4504-9C81-341B84E6F808}" type="presParOf" srcId="{8E7065D9-552A-4F66-9379-57D7F2AB6E99}" destId="{4843E7E9-287F-49A2-8189-505EAFF3E537}" srcOrd="0" destOrd="0" presId="urn:microsoft.com/office/officeart/2005/8/layout/list1"/>
    <dgm:cxn modelId="{6F73DCF6-6AA2-4208-861D-43D6901D7B84}" type="presParOf" srcId="{4843E7E9-287F-49A2-8189-505EAFF3E537}" destId="{124D2630-BDCC-4ED7-9BCE-1C70FAC9CD23}" srcOrd="0" destOrd="0" presId="urn:microsoft.com/office/officeart/2005/8/layout/list1"/>
    <dgm:cxn modelId="{A1D99DEA-26E5-43E3-90DB-EBD0EED5EA20}" type="presParOf" srcId="{4843E7E9-287F-49A2-8189-505EAFF3E537}" destId="{FA18782B-166E-4205-B4EB-52D831888889}" srcOrd="1" destOrd="0" presId="urn:microsoft.com/office/officeart/2005/8/layout/list1"/>
    <dgm:cxn modelId="{677750C6-5789-4FAA-B994-BA32BBA8654D}" type="presParOf" srcId="{8E7065D9-552A-4F66-9379-57D7F2AB6E99}" destId="{1BAE901B-A95A-4B07-ADCC-865A03D8C748}" srcOrd="1" destOrd="0" presId="urn:microsoft.com/office/officeart/2005/8/layout/list1"/>
    <dgm:cxn modelId="{6F6C2034-7617-4454-98EF-0654E574E143}" type="presParOf" srcId="{8E7065D9-552A-4F66-9379-57D7F2AB6E99}" destId="{9C1A4017-9F84-4E11-9E6F-2A1C56F5F5F6}"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AD398-CC94-43C4-B700-03D5EB45F1B4}">
      <dsp:nvSpPr>
        <dsp:cNvPr id="0" name=""/>
        <dsp:cNvSpPr/>
      </dsp:nvSpPr>
      <dsp:spPr>
        <a:xfrm>
          <a:off x="513387" y="966683"/>
          <a:ext cx="3184736" cy="1857548"/>
        </a:xfrm>
        <a:prstGeom prst="roundRect">
          <a:avLst>
            <a:gd name="adj" fmla="val 10000"/>
          </a:avLst>
        </a:prstGeom>
        <a:solidFill>
          <a:schemeClr val="lt1"/>
        </a:solidFill>
        <a:ln w="25400" cap="flat" cmpd="sng" algn="ctr">
          <a:solidFill>
            <a:schemeClr val="accent1"/>
          </a:solidFill>
          <a:prstDash val="solid"/>
        </a:ln>
        <a:effectLst/>
        <a:scene3d>
          <a:camera prst="orthographicFront"/>
          <a:lightRig rig="flat" dir="t"/>
        </a:scene3d>
        <a:sp3d z="-190500" extrusionH="12700"/>
      </dsp:spPr>
      <dsp:style>
        <a:lnRef idx="2">
          <a:schemeClr val="accent1"/>
        </a:lnRef>
        <a:fillRef idx="1">
          <a:schemeClr val="lt1"/>
        </a:fillRef>
        <a:effectRef idx="0">
          <a:schemeClr val="accent1"/>
        </a:effectRef>
        <a:fontRef idx="minor">
          <a:schemeClr val="dk1"/>
        </a:fontRef>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s-ES" sz="1800" kern="1200"/>
            <a:t>Personal</a:t>
          </a:r>
          <a:endParaRPr lang="es-EC" sz="1800" kern="1200" dirty="0"/>
        </a:p>
        <a:p>
          <a:pPr marL="171450" lvl="1" indent="-171450" algn="l" defTabSz="800100">
            <a:lnSpc>
              <a:spcPct val="90000"/>
            </a:lnSpc>
            <a:spcBef>
              <a:spcPct val="0"/>
            </a:spcBef>
            <a:spcAft>
              <a:spcPct val="15000"/>
            </a:spcAft>
            <a:buChar char="•"/>
          </a:pPr>
          <a:r>
            <a:rPr lang="es-ES" sz="1800" kern="1200" dirty="0"/>
            <a:t>Instalaciones y condiciones ambientales</a:t>
          </a:r>
        </a:p>
        <a:p>
          <a:pPr marL="171450" lvl="1" indent="-171450" algn="l" defTabSz="800100">
            <a:lnSpc>
              <a:spcPct val="90000"/>
            </a:lnSpc>
            <a:spcBef>
              <a:spcPct val="0"/>
            </a:spcBef>
            <a:spcAft>
              <a:spcPct val="15000"/>
            </a:spcAft>
            <a:buChar char="•"/>
          </a:pPr>
          <a:r>
            <a:rPr lang="es-ES" sz="1800" kern="1200" dirty="0"/>
            <a:t>Equipamiento</a:t>
          </a:r>
        </a:p>
      </dsp:txBody>
      <dsp:txXfrm>
        <a:off x="556134" y="1009430"/>
        <a:ext cx="3099242" cy="1374008"/>
      </dsp:txXfrm>
    </dsp:sp>
    <dsp:sp modelId="{26D638A7-8BF9-43D1-847A-952EF1EF8F0A}">
      <dsp:nvSpPr>
        <dsp:cNvPr id="0" name=""/>
        <dsp:cNvSpPr/>
      </dsp:nvSpPr>
      <dsp:spPr>
        <a:xfrm>
          <a:off x="2385862" y="684233"/>
          <a:ext cx="3084085" cy="3084085"/>
        </a:xfrm>
        <a:prstGeom prst="leftCircularArrow">
          <a:avLst>
            <a:gd name="adj1" fmla="val 2651"/>
            <a:gd name="adj2" fmla="val 322366"/>
            <a:gd name="adj3" fmla="val 2097877"/>
            <a:gd name="adj4" fmla="val 9024489"/>
            <a:gd name="adj5" fmla="val 3092"/>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1FE5CC1-EC22-4CBF-8D65-694785239566}">
      <dsp:nvSpPr>
        <dsp:cNvPr id="0" name=""/>
        <dsp:cNvSpPr/>
      </dsp:nvSpPr>
      <dsp:spPr>
        <a:xfrm>
          <a:off x="1474393" y="2426186"/>
          <a:ext cx="2379226" cy="796092"/>
        </a:xfrm>
        <a:prstGeom prst="roundRect">
          <a:avLst>
            <a:gd name="adj" fmla="val 10000"/>
          </a:avLst>
        </a:prstGeom>
        <a:solidFill>
          <a:schemeClr val="accent1">
            <a:lumMod val="40000"/>
            <a:lumOff val="60000"/>
          </a:schemeClr>
        </a:solidFill>
        <a:ln w="25400" cap="flat" cmpd="sng" algn="ctr">
          <a:solidFill>
            <a:schemeClr val="accent1"/>
          </a:solidFill>
          <a:prstDash val="solid"/>
        </a:ln>
        <a:effectLst/>
        <a:scene3d>
          <a:camera prst="orthographicFront"/>
          <a:lightRig rig="flat" dir="t"/>
        </a:scene3d>
      </dsp:spPr>
      <dsp:style>
        <a:lnRef idx="2">
          <a:schemeClr val="accent1"/>
        </a:lnRef>
        <a:fillRef idx="1">
          <a:schemeClr val="lt1"/>
        </a:fillRef>
        <a:effectRef idx="0">
          <a:schemeClr val="accent1"/>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Contemplar los recursos del laboratorio usuario</a:t>
          </a:r>
          <a:endParaRPr lang="es-EC" sz="1800" b="1" kern="1200" dirty="0"/>
        </a:p>
      </dsp:txBody>
      <dsp:txXfrm>
        <a:off x="1497710" y="2449503"/>
        <a:ext cx="2332592" cy="749458"/>
      </dsp:txXfrm>
    </dsp:sp>
    <dsp:sp modelId="{8269390D-42AE-4EC6-B064-8517C98E9AB8}">
      <dsp:nvSpPr>
        <dsp:cNvPr id="0" name=""/>
        <dsp:cNvSpPr/>
      </dsp:nvSpPr>
      <dsp:spPr>
        <a:xfrm>
          <a:off x="4087399" y="966683"/>
          <a:ext cx="3184736" cy="1857548"/>
        </a:xfrm>
        <a:prstGeom prst="roundRect">
          <a:avLst>
            <a:gd name="adj" fmla="val 10000"/>
          </a:avLst>
        </a:prstGeom>
        <a:solidFill>
          <a:schemeClr val="lt1"/>
        </a:solidFill>
        <a:ln w="25400" cap="flat" cmpd="sng" algn="ctr">
          <a:solidFill>
            <a:schemeClr val="accent5"/>
          </a:solidFill>
          <a:prstDash val="solid"/>
        </a:ln>
        <a:effectLst/>
        <a:scene3d>
          <a:camera prst="orthographicFront"/>
          <a:lightRig rig="flat" dir="t"/>
        </a:scene3d>
        <a:sp3d z="-190500" extrusionH="12700"/>
      </dsp:spPr>
      <dsp:style>
        <a:lnRef idx="2">
          <a:schemeClr val="accent5"/>
        </a:lnRef>
        <a:fillRef idx="1">
          <a:schemeClr val="lt1"/>
        </a:fillRef>
        <a:effectRef idx="0">
          <a:schemeClr val="accent5"/>
        </a:effectRef>
        <a:fontRef idx="minor">
          <a:schemeClr val="dk1"/>
        </a:fontRef>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s-ES" sz="1800" kern="1200" dirty="0"/>
            <a:t>Control de calidad interno</a:t>
          </a:r>
          <a:endParaRPr lang="es-EC" sz="1800" kern="1200" dirty="0"/>
        </a:p>
      </dsp:txBody>
      <dsp:txXfrm>
        <a:off x="4130146" y="1407476"/>
        <a:ext cx="3099242" cy="1374008"/>
      </dsp:txXfrm>
    </dsp:sp>
    <dsp:sp modelId="{7ACFB843-3F27-4117-84D2-BA3748072676}">
      <dsp:nvSpPr>
        <dsp:cNvPr id="0" name=""/>
        <dsp:cNvSpPr/>
      </dsp:nvSpPr>
      <dsp:spPr>
        <a:xfrm>
          <a:off x="5071268" y="568637"/>
          <a:ext cx="2379226" cy="796092"/>
        </a:xfrm>
        <a:prstGeom prst="roundRect">
          <a:avLst>
            <a:gd name="adj" fmla="val 10000"/>
          </a:avLst>
        </a:prstGeom>
        <a:solidFill>
          <a:schemeClr val="tx2">
            <a:lumMod val="20000"/>
            <a:lumOff val="80000"/>
          </a:schemeClr>
        </a:solidFill>
        <a:ln w="25400" cap="flat" cmpd="sng" algn="ctr">
          <a:solidFill>
            <a:schemeClr val="accent5"/>
          </a:solidFill>
          <a:prstDash val="solid"/>
        </a:ln>
        <a:effectLst/>
        <a:scene3d>
          <a:camera prst="orthographicFront"/>
          <a:lightRig rig="flat" dir="t"/>
        </a:scene3d>
      </dsp:spPr>
      <dsp:style>
        <a:lnRef idx="2">
          <a:schemeClr val="accent5"/>
        </a:lnRef>
        <a:fillRef idx="1">
          <a:schemeClr val="lt1"/>
        </a:fillRef>
        <a:effectRef idx="0">
          <a:schemeClr val="accent5"/>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Actividades de seguimiento</a:t>
          </a:r>
          <a:endParaRPr lang="es-EC" sz="1800" b="1" kern="1200" dirty="0"/>
        </a:p>
      </dsp:txBody>
      <dsp:txXfrm>
        <a:off x="5094585" y="591954"/>
        <a:ext cx="2332592" cy="7494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3F7E7-0F07-4B2E-BA04-FDC905FA753A}">
      <dsp:nvSpPr>
        <dsp:cNvPr id="0" name=""/>
        <dsp:cNvSpPr/>
      </dsp:nvSpPr>
      <dsp:spPr>
        <a:xfrm>
          <a:off x="2358293" y="0"/>
          <a:ext cx="3005287" cy="3166283"/>
        </a:xfrm>
        <a:prstGeom prst="rightArrow">
          <a:avLst>
            <a:gd name="adj1" fmla="val 75000"/>
            <a:gd name="adj2" fmla="val 50000"/>
          </a:avLst>
        </a:prstGeom>
        <a:noFill/>
        <a:ln w="9525" cap="flat" cmpd="sng" algn="ctr">
          <a:solidFill>
            <a:schemeClr val="accent4">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endParaRPr lang="es-EC" sz="1900" kern="1200" dirty="0"/>
        </a:p>
        <a:p>
          <a:pPr marL="171450" lvl="1" indent="-171450" algn="l" defTabSz="844550">
            <a:lnSpc>
              <a:spcPct val="90000"/>
            </a:lnSpc>
            <a:spcBef>
              <a:spcPct val="0"/>
            </a:spcBef>
            <a:spcAft>
              <a:spcPct val="15000"/>
            </a:spcAft>
            <a:buChar char="•"/>
          </a:pPr>
          <a:r>
            <a:rPr lang="es-ES" sz="1900" kern="1200" dirty="0"/>
            <a:t>Demuestra la competencia del laboratorio usuario para aplicar un método validado</a:t>
          </a:r>
          <a:endParaRPr lang="es-EC" sz="1900" kern="1200" dirty="0"/>
        </a:p>
      </dsp:txBody>
      <dsp:txXfrm>
        <a:off x="2358293" y="395785"/>
        <a:ext cx="1878304" cy="2374713"/>
      </dsp:txXfrm>
    </dsp:sp>
    <dsp:sp modelId="{B10D7B54-30B1-44AE-B7DE-6D2353DC0555}">
      <dsp:nvSpPr>
        <dsp:cNvPr id="0" name=""/>
        <dsp:cNvSpPr/>
      </dsp:nvSpPr>
      <dsp:spPr>
        <a:xfrm>
          <a:off x="1506" y="0"/>
          <a:ext cx="2356786" cy="3166283"/>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s-ES" sz="2100" kern="1200" dirty="0"/>
            <a:t>Verificación de implementación</a:t>
          </a:r>
          <a:endParaRPr lang="es-EC" sz="2100" kern="1200" dirty="0"/>
        </a:p>
      </dsp:txBody>
      <dsp:txXfrm>
        <a:off x="116555" y="115049"/>
        <a:ext cx="2126688" cy="29361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EB80F-C012-4E78-A755-84FA28787AE2}">
      <dsp:nvSpPr>
        <dsp:cNvPr id="0" name=""/>
        <dsp:cNvSpPr/>
      </dsp:nvSpPr>
      <dsp:spPr>
        <a:xfrm>
          <a:off x="2206559" y="0"/>
          <a:ext cx="3156180" cy="2934269"/>
        </a:xfrm>
        <a:prstGeom prst="rightArrow">
          <a:avLst>
            <a:gd name="adj1" fmla="val 75000"/>
            <a:gd name="adj2" fmla="val 50000"/>
          </a:avLst>
        </a:prstGeom>
        <a:noFill/>
        <a:ln w="9525" cap="flat" cmpd="sng" algn="ctr">
          <a:solidFill>
            <a:schemeClr val="accent4">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endParaRPr lang="es-EC" sz="1900" kern="1200" dirty="0"/>
        </a:p>
        <a:p>
          <a:pPr marL="171450" lvl="1" indent="-171450" algn="l" defTabSz="844550">
            <a:lnSpc>
              <a:spcPct val="90000"/>
            </a:lnSpc>
            <a:spcBef>
              <a:spcPct val="0"/>
            </a:spcBef>
            <a:spcAft>
              <a:spcPct val="15000"/>
            </a:spcAft>
            <a:buChar char="•"/>
          </a:pPr>
          <a:r>
            <a:rPr lang="es-ES" sz="1900" kern="1200" dirty="0"/>
            <a:t>Demuestra la competencia del laboratorio usuario para aplicar el método en productos de rutina</a:t>
          </a:r>
          <a:endParaRPr lang="es-EC" sz="1900" kern="1200" dirty="0"/>
        </a:p>
      </dsp:txBody>
      <dsp:txXfrm>
        <a:off x="2206559" y="366784"/>
        <a:ext cx="2055829" cy="2200701"/>
      </dsp:txXfrm>
    </dsp:sp>
    <dsp:sp modelId="{03869537-BD85-4322-B5AD-4A9A7900A7D7}">
      <dsp:nvSpPr>
        <dsp:cNvPr id="0" name=""/>
        <dsp:cNvSpPr/>
      </dsp:nvSpPr>
      <dsp:spPr>
        <a:xfrm>
          <a:off x="2346" y="0"/>
          <a:ext cx="2204213" cy="2934269"/>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s-ES" sz="2100" kern="1200" dirty="0"/>
            <a:t>Verificación de productos</a:t>
          </a:r>
          <a:endParaRPr lang="es-EC" sz="2100" kern="1200" dirty="0"/>
        </a:p>
      </dsp:txBody>
      <dsp:txXfrm>
        <a:off x="109947" y="107601"/>
        <a:ext cx="1989011" cy="27190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4CDD4-9463-4032-9E31-6F45E1CB1A1B}">
      <dsp:nvSpPr>
        <dsp:cNvPr id="0" name=""/>
        <dsp:cNvSpPr/>
      </dsp:nvSpPr>
      <dsp:spPr>
        <a:xfrm>
          <a:off x="482999" y="0"/>
          <a:ext cx="3548732" cy="5353587"/>
        </a:xfrm>
        <a:prstGeom prst="triangle">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2C510B-09B4-42B3-9445-9EB831395662}">
      <dsp:nvSpPr>
        <dsp:cNvPr id="0" name=""/>
        <dsp:cNvSpPr/>
      </dsp:nvSpPr>
      <dsp:spPr>
        <a:xfrm>
          <a:off x="2007297" y="956238"/>
          <a:ext cx="8914703" cy="1267294"/>
        </a:xfrm>
        <a:prstGeom prst="roundRect">
          <a:avLst/>
        </a:prstGeom>
        <a:solidFill>
          <a:schemeClr val="lt1">
            <a:alpha val="9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s-ES" sz="1600" kern="1200" dirty="0"/>
            <a:t>La implementación de los métodos seleccionados utilizando diferentes alimentos en el laboratorio de Microbiología de Agrocalidad, se logró mediante la selección de los protocolos adecuados que forman parte de la norma ISO 16140-3, considerando el alcance de aplicación del laboratorio </a:t>
          </a:r>
          <a:r>
            <a:rPr lang="es-EC" sz="1600" kern="1200" dirty="0"/>
            <a:t>usuario. </a:t>
          </a:r>
        </a:p>
      </dsp:txBody>
      <dsp:txXfrm>
        <a:off x="2069161" y="1018102"/>
        <a:ext cx="8790975" cy="1143566"/>
      </dsp:txXfrm>
    </dsp:sp>
    <dsp:sp modelId="{940C408E-F543-4796-A255-29C82994CA90}">
      <dsp:nvSpPr>
        <dsp:cNvPr id="0" name=""/>
        <dsp:cNvSpPr/>
      </dsp:nvSpPr>
      <dsp:spPr>
        <a:xfrm>
          <a:off x="2007297" y="2381945"/>
          <a:ext cx="8914703" cy="1267294"/>
        </a:xfrm>
        <a:prstGeom prst="roundRect">
          <a:avLst/>
        </a:prstGeom>
        <a:solidFill>
          <a:schemeClr val="lt1">
            <a:alpha val="90000"/>
            <a:hueOff val="0"/>
            <a:satOff val="0"/>
            <a:lumOff val="0"/>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El laboratorio de Microbiología de Agrocalidad cumple con los requisitos para llevar a cabo los métodos seleccionados, incluyendo: instalaciones, condiciones ambientales, personal y equipamiento</a:t>
          </a:r>
          <a:r>
            <a:rPr lang="es-EC" sz="1600" kern="1200" dirty="0"/>
            <a:t>.</a:t>
          </a:r>
        </a:p>
      </dsp:txBody>
      <dsp:txXfrm>
        <a:off x="2069161" y="2443809"/>
        <a:ext cx="8790975" cy="1143566"/>
      </dsp:txXfrm>
    </dsp:sp>
    <dsp:sp modelId="{33B330D2-EAC9-4C8F-9AB1-2E240221B21A}">
      <dsp:nvSpPr>
        <dsp:cNvPr id="0" name=""/>
        <dsp:cNvSpPr/>
      </dsp:nvSpPr>
      <dsp:spPr>
        <a:xfrm>
          <a:off x="2007297" y="3807651"/>
          <a:ext cx="8914703" cy="1267294"/>
        </a:xfrm>
        <a:prstGeom prst="roundRect">
          <a:avLst/>
        </a:prstGeom>
        <a:solidFill>
          <a:schemeClr val="lt1">
            <a:alpha val="90000"/>
            <a:hueOff val="0"/>
            <a:satOff val="0"/>
            <a:lumOff val="0"/>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Los valores de las características de desempeño determinadas en cada método cumplieron con los límites de aceptabilidad, garantizando su verificación y demostrando que el laboratorio cuenta con la competencia técnica para ejecutarlos de manera rutinaria. </a:t>
          </a:r>
          <a:endParaRPr lang="es-EC" sz="1600" kern="1200" dirty="0"/>
        </a:p>
      </dsp:txBody>
      <dsp:txXfrm>
        <a:off x="2069161" y="3869515"/>
        <a:ext cx="8790975" cy="11435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A4017-9F84-4E11-9E6F-2A1C56F5F5F6}">
      <dsp:nvSpPr>
        <dsp:cNvPr id="0" name=""/>
        <dsp:cNvSpPr/>
      </dsp:nvSpPr>
      <dsp:spPr>
        <a:xfrm>
          <a:off x="0" y="711287"/>
          <a:ext cx="10709078" cy="11844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A18782B-166E-4205-B4EB-52D831888889}">
      <dsp:nvSpPr>
        <dsp:cNvPr id="0" name=""/>
        <dsp:cNvSpPr/>
      </dsp:nvSpPr>
      <dsp:spPr>
        <a:xfrm>
          <a:off x="302947" y="263310"/>
          <a:ext cx="10116336" cy="1387440"/>
        </a:xfrm>
        <a:prstGeom prst="round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3344" tIns="0" rIns="283344" bIns="0" numCol="1" spcCol="1270" anchor="ctr" anchorCtr="0">
          <a:noAutofit/>
        </a:bodyPr>
        <a:lstStyle/>
        <a:p>
          <a:pPr marL="0" lvl="0" indent="0" algn="l" defTabSz="889000">
            <a:lnSpc>
              <a:spcPct val="90000"/>
            </a:lnSpc>
            <a:spcBef>
              <a:spcPct val="0"/>
            </a:spcBef>
            <a:spcAft>
              <a:spcPct val="35000"/>
            </a:spcAft>
            <a:buNone/>
          </a:pPr>
          <a:r>
            <a:rPr lang="es-ES" sz="2000" kern="1200" dirty="0"/>
            <a:t>Aplicar el ensayo completo para otras categorías de productos que formen parte del alcance del laboratorio, como parte de un proceso de control de calidad interno.</a:t>
          </a:r>
          <a:endParaRPr lang="es-EC" sz="2000" kern="1200" dirty="0"/>
        </a:p>
      </dsp:txBody>
      <dsp:txXfrm>
        <a:off x="370676" y="331039"/>
        <a:ext cx="9980878" cy="125198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4E553C7-C453-4FED-A007-F9D0FD4809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DB1257E0-4D81-4857-AD30-B990F0C8EC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4384CE-3E59-44A3-B2DD-FDE79C9DF7CB}" type="datetimeFigureOut">
              <a:rPr lang="es-EC" smtClean="0"/>
              <a:t>21/9/2021</a:t>
            </a:fld>
            <a:endParaRPr lang="es-EC"/>
          </a:p>
        </p:txBody>
      </p:sp>
      <p:sp>
        <p:nvSpPr>
          <p:cNvPr id="4" name="Marcador de pie de página 3">
            <a:extLst>
              <a:ext uri="{FF2B5EF4-FFF2-40B4-BE49-F238E27FC236}">
                <a16:creationId xmlns:a16="http://schemas.microsoft.com/office/drawing/2014/main" id="{982FCDD0-E826-4079-BFA4-5599B5EAA2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a16="http://schemas.microsoft.com/office/drawing/2014/main" id="{E04F038C-6BB6-4C03-9CA4-42020E8907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75CA36-7EA6-4AC3-AAE4-5E32729DC8F5}" type="slidenum">
              <a:rPr lang="es-EC" smtClean="0"/>
              <a:t>‹Nº›</a:t>
            </a:fld>
            <a:endParaRPr lang="es-EC"/>
          </a:p>
        </p:txBody>
      </p:sp>
    </p:spTree>
    <p:extLst>
      <p:ext uri="{BB962C8B-B14F-4D97-AF65-F5344CB8AC3E}">
        <p14:creationId xmlns:p14="http://schemas.microsoft.com/office/powerpoint/2010/main" val="9991171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5F765-6011-451F-845E-BB705E8B696D}" type="datetimeFigureOut">
              <a:rPr lang="en-US" smtClean="0"/>
              <a:t>9/21/2021</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B9A7C1-1BC0-4446-AEA6-276DA271C763}" type="slidenum">
              <a:rPr lang="en-US" smtClean="0"/>
              <a:t>‹Nº›</a:t>
            </a:fld>
            <a:endParaRPr lang="en-US"/>
          </a:p>
        </p:txBody>
      </p:sp>
    </p:spTree>
    <p:extLst>
      <p:ext uri="{BB962C8B-B14F-4D97-AF65-F5344CB8AC3E}">
        <p14:creationId xmlns:p14="http://schemas.microsoft.com/office/powerpoint/2010/main" val="349043966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745766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7B9A7C1-1BC0-4446-AEA6-276DA271C763}" type="slidenum">
              <a:rPr lang="en-US" smtClean="0"/>
              <a:t>16</a:t>
            </a:fld>
            <a:endParaRPr lang="en-US"/>
          </a:p>
        </p:txBody>
      </p:sp>
    </p:spTree>
    <p:extLst>
      <p:ext uri="{BB962C8B-B14F-4D97-AF65-F5344CB8AC3E}">
        <p14:creationId xmlns:p14="http://schemas.microsoft.com/office/powerpoint/2010/main" val="3597562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Organización de las Naciones Unidas para la Agricultura y la Alimentación</a:t>
            </a:r>
            <a:endParaRPr lang="es-EC" dirty="0"/>
          </a:p>
        </p:txBody>
      </p:sp>
      <p:sp>
        <p:nvSpPr>
          <p:cNvPr id="4" name="Marcador de número de diapositiva 3"/>
          <p:cNvSpPr>
            <a:spLocks noGrp="1"/>
          </p:cNvSpPr>
          <p:nvPr>
            <p:ph type="sldNum" sz="quarter" idx="5"/>
          </p:nvPr>
        </p:nvSpPr>
        <p:spPr/>
        <p:txBody>
          <a:bodyPr/>
          <a:lstStyle/>
          <a:p>
            <a:fld id="{37B9A7C1-1BC0-4446-AEA6-276DA271C763}" type="slidenum">
              <a:rPr lang="en-US" smtClean="0"/>
              <a:t>27</a:t>
            </a:fld>
            <a:endParaRPr lang="en-US"/>
          </a:p>
        </p:txBody>
      </p:sp>
    </p:spTree>
    <p:extLst>
      <p:ext uri="{BB962C8B-B14F-4D97-AF65-F5344CB8AC3E}">
        <p14:creationId xmlns:p14="http://schemas.microsoft.com/office/powerpoint/2010/main" val="12869804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name="CorelDRAW" r:id="rId2" imgW="9168480" imgH="5375520" progId="">
                  <p:embed/>
                </p:oleObj>
              </mc:Choice>
              <mc:Fallback>
                <p:oleObj name="CorelDRAW" r:id="rId2" imgW="9168480" imgH="5375520" progId="">
                  <p:embed/>
                  <p:pic>
                    <p:nvPicPr>
                      <p:cNvPr id="2" name="Object 43"/>
                      <p:cNvPicPr>
                        <a:picLocks noChangeAspect="1" noChangeArrowheads="1"/>
                      </p:cNvPicPr>
                      <p:nvPr/>
                    </p:nvPicPr>
                    <p:blipFill>
                      <a:blip r:embed="rId3">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4"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a:t>FECHA ÚLTIMA REVISIÓN: 13/12/11</a:t>
            </a:r>
            <a:endParaRPr lang="es-EC" dirty="0"/>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9" name="8 Image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2439549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929928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394108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C" b="1"/>
              <a:t>FECHA ÚLTIMA REVISIÓN: 13/12/11</a:t>
            </a:r>
            <a:endParaRPr lang="es-EC" dirty="0"/>
          </a:p>
        </p:txBody>
      </p:sp>
      <p:sp>
        <p:nvSpPr>
          <p:cNvPr id="3" name="2 Marcador de número de diapositiva"/>
          <p:cNvSpPr>
            <a:spLocks noGrp="1"/>
          </p:cNvSpPr>
          <p:nvPr>
            <p:ph type="sldNum" sz="quarter" idx="11"/>
          </p:nvPr>
        </p:nvSpPr>
        <p:spPr/>
        <p:txBody>
          <a:bodyPr/>
          <a:lstStyle/>
          <a:p>
            <a:r>
              <a:rPr lang="es-EC" b="1"/>
              <a:t>VERSIÓN: </a:t>
            </a:r>
            <a:r>
              <a:rPr lang="es-EC"/>
              <a:t>1.0</a:t>
            </a:r>
            <a:endParaRPr lang="es-EC" dirty="0"/>
          </a:p>
        </p:txBody>
      </p:sp>
      <p:sp>
        <p:nvSpPr>
          <p:cNvPr id="4" name="3 Marcador de pie de página"/>
          <p:cNvSpPr>
            <a:spLocks noGrp="1"/>
          </p:cNvSpPr>
          <p:nvPr>
            <p:ph type="ftr" sz="quarter" idx="12"/>
          </p:nvPr>
        </p:nvSpPr>
        <p:spPr/>
        <p:txBody>
          <a:bodyPr/>
          <a:lstStyle/>
          <a:p>
            <a:r>
              <a:rPr lang="es-EC" b="1"/>
              <a:t>CÓDIGO: </a:t>
            </a:r>
            <a:r>
              <a:rPr lang="es-EC"/>
              <a:t>SGC.DI.260</a:t>
            </a:r>
            <a:endParaRPr lang="es-EC" dirty="0"/>
          </a:p>
        </p:txBody>
      </p:sp>
    </p:spTree>
    <p:extLst>
      <p:ext uri="{BB962C8B-B14F-4D97-AF65-F5344CB8AC3E}">
        <p14:creationId xmlns:p14="http://schemas.microsoft.com/office/powerpoint/2010/main" val="200284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r>
              <a:rPr lang="es-EC"/>
              <a:t>FECHA ÚLTIMA REVISIÓN: 13/12/11</a:t>
            </a:r>
            <a:endParaRPr lang="en-US"/>
          </a:p>
        </p:txBody>
      </p:sp>
      <p:sp>
        <p:nvSpPr>
          <p:cNvPr id="5" name="Footer Placeholder 4"/>
          <p:cNvSpPr>
            <a:spLocks noGrp="1"/>
          </p:cNvSpPr>
          <p:nvPr>
            <p:ph type="ftr" sz="quarter" idx="11"/>
          </p:nvPr>
        </p:nvSpPr>
        <p:spPr/>
        <p:txBody>
          <a:bodyPr/>
          <a:lstStyle/>
          <a:p>
            <a:r>
              <a:rPr lang="en-US"/>
              <a:t>CÓDIGO: SGC.DI.260</a:t>
            </a:r>
          </a:p>
        </p:txBody>
      </p:sp>
      <p:sp>
        <p:nvSpPr>
          <p:cNvPr id="6" name="Slide Number Placeholder 5"/>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3177421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s-EC"/>
              <a:t>FECHA ÚLTIMA REVISIÓN: 13/12/11</a:t>
            </a:r>
            <a:endParaRPr lang="en-US"/>
          </a:p>
        </p:txBody>
      </p:sp>
      <p:sp>
        <p:nvSpPr>
          <p:cNvPr id="5" name="Footer Placeholder 4"/>
          <p:cNvSpPr>
            <a:spLocks noGrp="1"/>
          </p:cNvSpPr>
          <p:nvPr>
            <p:ph type="ftr" sz="quarter" idx="11"/>
          </p:nvPr>
        </p:nvSpPr>
        <p:spPr/>
        <p:txBody>
          <a:bodyPr/>
          <a:lstStyle/>
          <a:p>
            <a:r>
              <a:rPr lang="en-US"/>
              <a:t>CÓDIGO: SGC.DI.260</a:t>
            </a:r>
          </a:p>
        </p:txBody>
      </p:sp>
      <p:sp>
        <p:nvSpPr>
          <p:cNvPr id="6" name="Slide Number Placeholder 5"/>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3385013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r>
              <a:rPr lang="es-EC"/>
              <a:t>FECHA ÚLTIMA REVISIÓN: 13/12/11</a:t>
            </a:r>
            <a:endParaRPr lang="en-US"/>
          </a:p>
        </p:txBody>
      </p:sp>
      <p:sp>
        <p:nvSpPr>
          <p:cNvPr id="5" name="Footer Placeholder 4"/>
          <p:cNvSpPr>
            <a:spLocks noGrp="1"/>
          </p:cNvSpPr>
          <p:nvPr>
            <p:ph type="ftr" sz="quarter" idx="11"/>
          </p:nvPr>
        </p:nvSpPr>
        <p:spPr/>
        <p:txBody>
          <a:bodyPr/>
          <a:lstStyle/>
          <a:p>
            <a:r>
              <a:rPr lang="en-US"/>
              <a:t>CÓDIGO: SGC.DI.260</a:t>
            </a:r>
          </a:p>
        </p:txBody>
      </p:sp>
      <p:sp>
        <p:nvSpPr>
          <p:cNvPr id="6" name="Slide Number Placeholder 5"/>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1487355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r>
              <a:rPr lang="es-EC"/>
              <a:t>FECHA ÚLTIMA REVISIÓN: 13/12/11</a:t>
            </a:r>
            <a:endParaRPr lang="en-US"/>
          </a:p>
        </p:txBody>
      </p:sp>
      <p:sp>
        <p:nvSpPr>
          <p:cNvPr id="6" name="Footer Placeholder 5"/>
          <p:cNvSpPr>
            <a:spLocks noGrp="1"/>
          </p:cNvSpPr>
          <p:nvPr>
            <p:ph type="ftr" sz="quarter" idx="11"/>
          </p:nvPr>
        </p:nvSpPr>
        <p:spPr/>
        <p:txBody>
          <a:bodyPr/>
          <a:lstStyle/>
          <a:p>
            <a:r>
              <a:rPr lang="en-US"/>
              <a:t>CÓDIGO: SGC.DI.260</a:t>
            </a:r>
          </a:p>
        </p:txBody>
      </p:sp>
      <p:sp>
        <p:nvSpPr>
          <p:cNvPr id="7" name="Slide Number Placeholder 6"/>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596982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r>
              <a:rPr lang="es-EC"/>
              <a:t>FECHA ÚLTIMA REVISIÓN: 13/12/11</a:t>
            </a:r>
            <a:endParaRPr lang="en-US"/>
          </a:p>
        </p:txBody>
      </p:sp>
      <p:sp>
        <p:nvSpPr>
          <p:cNvPr id="8" name="Footer Placeholder 7"/>
          <p:cNvSpPr>
            <a:spLocks noGrp="1"/>
          </p:cNvSpPr>
          <p:nvPr>
            <p:ph type="ftr" sz="quarter" idx="11"/>
          </p:nvPr>
        </p:nvSpPr>
        <p:spPr/>
        <p:txBody>
          <a:bodyPr/>
          <a:lstStyle/>
          <a:p>
            <a:r>
              <a:rPr lang="en-US"/>
              <a:t>CÓDIGO: SGC.DI.260</a:t>
            </a:r>
          </a:p>
        </p:txBody>
      </p:sp>
      <p:sp>
        <p:nvSpPr>
          <p:cNvPr id="9" name="Slide Number Placeholder 8"/>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2055685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r>
              <a:rPr lang="es-EC"/>
              <a:t>FECHA ÚLTIMA REVISIÓN: 13/12/11</a:t>
            </a:r>
            <a:endParaRPr lang="en-US"/>
          </a:p>
        </p:txBody>
      </p:sp>
      <p:sp>
        <p:nvSpPr>
          <p:cNvPr id="4" name="Footer Placeholder 3"/>
          <p:cNvSpPr>
            <a:spLocks noGrp="1"/>
          </p:cNvSpPr>
          <p:nvPr>
            <p:ph type="ftr" sz="quarter" idx="11"/>
          </p:nvPr>
        </p:nvSpPr>
        <p:spPr/>
        <p:txBody>
          <a:bodyPr/>
          <a:lstStyle/>
          <a:p>
            <a:r>
              <a:rPr lang="en-US"/>
              <a:t>CÓDIGO: SGC.DI.260</a:t>
            </a:r>
          </a:p>
        </p:txBody>
      </p:sp>
      <p:sp>
        <p:nvSpPr>
          <p:cNvPr id="5" name="Slide Number Placeholder 4"/>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1478999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EC"/>
              <a:t>FECHA ÚLTIMA REVISIÓN: 13/12/11</a:t>
            </a:r>
            <a:endParaRPr lang="en-US"/>
          </a:p>
        </p:txBody>
      </p:sp>
      <p:sp>
        <p:nvSpPr>
          <p:cNvPr id="3" name="Footer Placeholder 2"/>
          <p:cNvSpPr>
            <a:spLocks noGrp="1"/>
          </p:cNvSpPr>
          <p:nvPr>
            <p:ph type="ftr" sz="quarter" idx="11"/>
          </p:nvPr>
        </p:nvSpPr>
        <p:spPr/>
        <p:txBody>
          <a:bodyPr/>
          <a:lstStyle/>
          <a:p>
            <a:r>
              <a:rPr lang="en-US"/>
              <a:t>CÓDIGO: SGC.DI.260</a:t>
            </a:r>
          </a:p>
        </p:txBody>
      </p:sp>
      <p:sp>
        <p:nvSpPr>
          <p:cNvPr id="4" name="Slide Number Placeholder 3"/>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3982236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1796834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r>
              <a:rPr lang="es-EC"/>
              <a:t>FECHA ÚLTIMA REVISIÓN: 13/12/11</a:t>
            </a:r>
            <a:endParaRPr lang="en-US"/>
          </a:p>
        </p:txBody>
      </p:sp>
      <p:sp>
        <p:nvSpPr>
          <p:cNvPr id="6" name="Footer Placeholder 5"/>
          <p:cNvSpPr>
            <a:spLocks noGrp="1"/>
          </p:cNvSpPr>
          <p:nvPr>
            <p:ph type="ftr" sz="quarter" idx="11"/>
          </p:nvPr>
        </p:nvSpPr>
        <p:spPr/>
        <p:txBody>
          <a:bodyPr/>
          <a:lstStyle/>
          <a:p>
            <a:r>
              <a:rPr lang="en-US"/>
              <a:t>CÓDIGO: SGC.DI.260</a:t>
            </a:r>
          </a:p>
        </p:txBody>
      </p:sp>
      <p:sp>
        <p:nvSpPr>
          <p:cNvPr id="7" name="Slide Number Placeholder 6"/>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2450766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r>
              <a:rPr lang="es-EC"/>
              <a:t>FECHA ÚLTIMA REVISIÓN: 13/12/11</a:t>
            </a:r>
            <a:endParaRPr lang="en-US"/>
          </a:p>
        </p:txBody>
      </p:sp>
      <p:sp>
        <p:nvSpPr>
          <p:cNvPr id="6" name="Footer Placeholder 5"/>
          <p:cNvSpPr>
            <a:spLocks noGrp="1"/>
          </p:cNvSpPr>
          <p:nvPr>
            <p:ph type="ftr" sz="quarter" idx="11"/>
          </p:nvPr>
        </p:nvSpPr>
        <p:spPr/>
        <p:txBody>
          <a:bodyPr/>
          <a:lstStyle/>
          <a:p>
            <a:r>
              <a:rPr lang="en-US"/>
              <a:t>CÓDIGO: SGC.DI.260</a:t>
            </a:r>
          </a:p>
        </p:txBody>
      </p:sp>
      <p:sp>
        <p:nvSpPr>
          <p:cNvPr id="7" name="Slide Number Placeholder 6"/>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2221724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s-EC"/>
              <a:t>FECHA ÚLTIMA REVISIÓN: 13/12/11</a:t>
            </a:r>
            <a:endParaRPr lang="en-US"/>
          </a:p>
        </p:txBody>
      </p:sp>
      <p:sp>
        <p:nvSpPr>
          <p:cNvPr id="5" name="Footer Placeholder 4"/>
          <p:cNvSpPr>
            <a:spLocks noGrp="1"/>
          </p:cNvSpPr>
          <p:nvPr>
            <p:ph type="ftr" sz="quarter" idx="11"/>
          </p:nvPr>
        </p:nvSpPr>
        <p:spPr/>
        <p:txBody>
          <a:bodyPr/>
          <a:lstStyle/>
          <a:p>
            <a:r>
              <a:rPr lang="en-US"/>
              <a:t>CÓDIGO: SGC.DI.260</a:t>
            </a:r>
          </a:p>
        </p:txBody>
      </p:sp>
      <p:sp>
        <p:nvSpPr>
          <p:cNvPr id="6" name="Slide Number Placeholder 5"/>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2739444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s-EC"/>
              <a:t>FECHA ÚLTIMA REVISIÓN: 13/12/11</a:t>
            </a:r>
            <a:endParaRPr lang="en-US"/>
          </a:p>
        </p:txBody>
      </p:sp>
      <p:sp>
        <p:nvSpPr>
          <p:cNvPr id="5" name="Footer Placeholder 4"/>
          <p:cNvSpPr>
            <a:spLocks noGrp="1"/>
          </p:cNvSpPr>
          <p:nvPr>
            <p:ph type="ftr" sz="quarter" idx="11"/>
          </p:nvPr>
        </p:nvSpPr>
        <p:spPr/>
        <p:txBody>
          <a:bodyPr/>
          <a:lstStyle/>
          <a:p>
            <a:r>
              <a:rPr lang="en-US"/>
              <a:t>CÓDIGO: SGC.DI.260</a:t>
            </a:r>
          </a:p>
        </p:txBody>
      </p:sp>
      <p:sp>
        <p:nvSpPr>
          <p:cNvPr id="6" name="Slide Number Placeholder 5"/>
          <p:cNvSpPr>
            <a:spLocks noGrp="1"/>
          </p:cNvSpPr>
          <p:nvPr>
            <p:ph type="sldNum" sz="quarter" idx="12"/>
          </p:nvPr>
        </p:nvSpPr>
        <p:spPr/>
        <p:txBody>
          <a:bodyPr/>
          <a:lstStyle/>
          <a:p>
            <a:fld id="{DF1E7AFE-2674-4808-8DF1-F6454AB5A33F}" type="slidenum">
              <a:rPr lang="en-US" smtClean="0"/>
              <a:t>‹Nº›</a:t>
            </a:fld>
            <a:endParaRPr lang="en-US"/>
          </a:p>
        </p:txBody>
      </p:sp>
    </p:spTree>
    <p:extLst>
      <p:ext uri="{BB962C8B-B14F-4D97-AF65-F5344CB8AC3E}">
        <p14:creationId xmlns:p14="http://schemas.microsoft.com/office/powerpoint/2010/main" val="4029551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name="CorelDRAW" r:id="rId2" imgW="9168480" imgH="5375520" progId="">
                  <p:embed/>
                </p:oleObj>
              </mc:Choice>
              <mc:Fallback>
                <p:oleObj name="CorelDRAW" r:id="rId2" imgW="9168480" imgH="5375520" progId="">
                  <p:embed/>
                  <p:pic>
                    <p:nvPicPr>
                      <p:cNvPr id="2" name="Object 43"/>
                      <p:cNvPicPr>
                        <a:picLocks noChangeAspect="1" noChangeArrowheads="1"/>
                      </p:cNvPicPr>
                      <p:nvPr/>
                    </p:nvPicPr>
                    <p:blipFill>
                      <a:blip r:embed="rId3">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4" cstate="print"/>
          <a:srcRect/>
          <a:stretch>
            <a:fillRect/>
          </a:stretch>
        </p:blipFill>
        <p:spPr bwMode="auto">
          <a:xfrm>
            <a:off x="0" y="5864228"/>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a:t>FECHA ÚLTIMA REVISIÓN: 13/12/11</a:t>
            </a:r>
            <a:endParaRPr lang="es-EC" dirty="0"/>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9" name="8 Image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3203223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224567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319421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268727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2873279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796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688940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030902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a:p>
        </p:txBody>
      </p:sp>
      <p:sp>
        <p:nvSpPr>
          <p:cNvPr id="1045"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800">
              <a:solidFill>
                <a:schemeClr val="tx1"/>
              </a:solidFill>
            </a:endParaRPr>
          </a:p>
        </p:txBody>
      </p:sp>
      <p:sp>
        <p:nvSpPr>
          <p:cNvPr id="1047" name="Line 23"/>
          <p:cNvSpPr>
            <a:spLocks noChangeShapeType="1"/>
          </p:cNvSpPr>
          <p:nvPr userDrawn="1"/>
        </p:nvSpPr>
        <p:spPr bwMode="auto">
          <a:xfrm rot="10800000" flipH="1">
            <a:off x="33868" y="6235700"/>
            <a:ext cx="8879417" cy="0"/>
          </a:xfrm>
          <a:prstGeom prst="line">
            <a:avLst/>
          </a:prstGeom>
          <a:noFill/>
          <a:ln w="38100">
            <a:solidFill>
              <a:srgbClr val="FF0000"/>
            </a:solidFill>
            <a:round/>
            <a:headEnd/>
            <a:tailEnd/>
          </a:ln>
          <a:effectLst/>
        </p:spPr>
        <p:txBody>
          <a:bodyPr/>
          <a:lstStyle/>
          <a:p>
            <a:pPr>
              <a:defRPr/>
            </a:pPr>
            <a:endParaRPr lang="es-ES" sz="800">
              <a:solidFill>
                <a:schemeClr val="tx1"/>
              </a:solidFill>
            </a:endParaRPr>
          </a:p>
        </p:txBody>
      </p:sp>
      <p:sp>
        <p:nvSpPr>
          <p:cNvPr id="1048" name="Line 24"/>
          <p:cNvSpPr>
            <a:spLocks noChangeShapeType="1"/>
          </p:cNvSpPr>
          <p:nvPr userDrawn="1"/>
        </p:nvSpPr>
        <p:spPr bwMode="auto">
          <a:xfrm rot="10800000" flipH="1">
            <a:off x="33868" y="6283325"/>
            <a:ext cx="8879417" cy="0"/>
          </a:xfrm>
          <a:prstGeom prst="line">
            <a:avLst/>
          </a:prstGeom>
          <a:noFill/>
          <a:ln w="38100">
            <a:solidFill>
              <a:srgbClr val="006600"/>
            </a:solidFill>
            <a:round/>
            <a:headEnd/>
            <a:tailEnd/>
          </a:ln>
          <a:effectLst/>
        </p:spPr>
        <p:txBody>
          <a:bodyPr/>
          <a:lstStyle/>
          <a:p>
            <a:pPr>
              <a:defRPr/>
            </a:pPr>
            <a:endParaRPr lang="es-ES" sz="800">
              <a:solidFill>
                <a:schemeClr val="tx1"/>
              </a:solidFill>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a:t>FECHA ÚLTIMA REVISIÓN: 13/12/11</a:t>
            </a:r>
            <a:endParaRPr lang="es-EC" dirty="0"/>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11" name="10 Imagen"/>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23202650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C"/>
              <a:t>FECHA ÚLTIMA REVISIÓN: 13/12/11</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CÓDIGO: SGC.DI.260</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1E7AFE-2674-4808-8DF1-F6454AB5A33F}" type="slidenum">
              <a:rPr lang="en-US" smtClean="0"/>
              <a:t>‹Nº›</a:t>
            </a:fld>
            <a:endParaRPr lang="en-US"/>
          </a:p>
        </p:txBody>
      </p:sp>
    </p:spTree>
    <p:extLst>
      <p:ext uri="{BB962C8B-B14F-4D97-AF65-F5344CB8AC3E}">
        <p14:creationId xmlns:p14="http://schemas.microsoft.com/office/powerpoint/2010/main" val="63417873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12.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3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12.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32.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1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 Id="rId9" Type="http://schemas.openxmlformats.org/officeDocument/2006/relationships/image" Target="../media/image92.jpeg"/></Relationships>
</file>

<file path=ppt/slides/_rels/slide33.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12.xml"/><Relationship Id="rId6" Type="http://schemas.openxmlformats.org/officeDocument/2006/relationships/image" Target="../media/image97.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slides/_rels/slide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4"/>
          </p:nvPr>
        </p:nvSpPr>
        <p:spPr/>
        <p:txBody>
          <a:bodyPr/>
          <a:lstStyle/>
          <a:p>
            <a:r>
              <a:rPr lang="es-EC" b="1">
                <a:latin typeface="Arial" panose="020B0604020202020204" pitchFamily="34" charset="0"/>
                <a:cs typeface="Arial" panose="020B0604020202020204" pitchFamily="34" charset="0"/>
              </a:rPr>
              <a:t>VERSIÓN: </a:t>
            </a:r>
            <a:r>
              <a:rPr lang="es-EC">
                <a:latin typeface="Arial" panose="020B0604020202020204" pitchFamily="34" charset="0"/>
                <a:cs typeface="Arial" panose="020B0604020202020204" pitchFamily="34" charset="0"/>
              </a:rPr>
              <a:t>1.0</a:t>
            </a:r>
            <a:endParaRPr lang="es-EC"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0376" y="0"/>
            <a:ext cx="978938" cy="1012694"/>
          </a:xfrm>
          <a:prstGeom prst="rect">
            <a:avLst/>
          </a:prstGeom>
        </p:spPr>
      </p:pic>
      <p:sp>
        <p:nvSpPr>
          <p:cNvPr id="3" name="CuadroTexto 2"/>
          <p:cNvSpPr txBox="1"/>
          <p:nvPr/>
        </p:nvSpPr>
        <p:spPr>
          <a:xfrm>
            <a:off x="1390918" y="1012695"/>
            <a:ext cx="10191482" cy="2400657"/>
          </a:xfrm>
          <a:prstGeom prst="rect">
            <a:avLst/>
          </a:prstGeom>
          <a:noFill/>
        </p:spPr>
        <p:txBody>
          <a:bodyPr wrap="square" rtlCol="0">
            <a:spAutoFit/>
          </a:bodyPr>
          <a:lstStyle/>
          <a:p>
            <a:pPr algn="ctr"/>
            <a:r>
              <a:rPr lang="es-EC" sz="2000" b="1" dirty="0">
                <a:latin typeface="Arial" panose="020B0604020202020204" pitchFamily="34" charset="0"/>
                <a:cs typeface="Arial" panose="020B0604020202020204" pitchFamily="34" charset="0"/>
              </a:rPr>
              <a:t>DEPARTAMENTO DE CIENCIAS DE LA VIDA Y DE LA AGRICULTURA</a:t>
            </a:r>
          </a:p>
          <a:p>
            <a:pPr algn="ctr"/>
            <a:r>
              <a:rPr lang="es-EC" sz="2000" b="1" dirty="0">
                <a:latin typeface="Arial" panose="020B0604020202020204" pitchFamily="34" charset="0"/>
                <a:cs typeface="Arial" panose="020B0604020202020204" pitchFamily="34" charset="0"/>
              </a:rPr>
              <a:t>CARRERA DE INGENIERÍA EN BIOTECNOLOGÍA</a:t>
            </a:r>
          </a:p>
          <a:p>
            <a:pPr algn="ctr"/>
            <a:endParaRPr lang="es-EC" b="1" dirty="0">
              <a:latin typeface="Arial" panose="020B0604020202020204" pitchFamily="34" charset="0"/>
              <a:cs typeface="Arial" panose="020B0604020202020204" pitchFamily="34" charset="0"/>
            </a:endParaRPr>
          </a:p>
          <a:p>
            <a:pPr algn="ctr"/>
            <a:endParaRPr lang="es-EC" sz="2000" b="1" dirty="0">
              <a:latin typeface="Arial" panose="020B0604020202020204" pitchFamily="34" charset="0"/>
              <a:cs typeface="Arial" panose="020B0604020202020204" pitchFamily="34" charset="0"/>
            </a:endParaRPr>
          </a:p>
          <a:p>
            <a:pPr algn="ctr"/>
            <a:r>
              <a:rPr lang="es-EC" sz="1600" b="1" dirty="0">
                <a:latin typeface="Arial" panose="020B0604020202020204" pitchFamily="34" charset="0"/>
                <a:cs typeface="Arial" panose="020B0604020202020204" pitchFamily="34" charset="0"/>
              </a:rPr>
              <a:t>“</a:t>
            </a:r>
            <a:r>
              <a:rPr lang="es-EC" sz="1800" b="1" dirty="0">
                <a:effectLst/>
                <a:latin typeface="Arial" panose="020B0604020202020204" pitchFamily="34" charset="0"/>
                <a:ea typeface="Calibri" panose="020F0502020204030204" pitchFamily="34" charset="0"/>
                <a:cs typeface="Arial" panose="020B0604020202020204" pitchFamily="34" charset="0"/>
              </a:rPr>
              <a:t>Verificación del método </a:t>
            </a:r>
            <a:r>
              <a:rPr lang="es-EC" b="1" dirty="0">
                <a:latin typeface="Arial" panose="020B0604020202020204" pitchFamily="34" charset="0"/>
                <a:ea typeface="Calibri" panose="020F0502020204030204" pitchFamily="34" charset="0"/>
                <a:cs typeface="Arial" panose="020B0604020202020204" pitchFamily="34" charset="0"/>
              </a:rPr>
              <a:t>h</a:t>
            </a:r>
            <a:r>
              <a:rPr lang="es-EC" sz="1800" b="1" dirty="0">
                <a:effectLst/>
                <a:latin typeface="Arial" panose="020B0604020202020204" pitchFamily="34" charset="0"/>
                <a:ea typeface="Calibri" panose="020F0502020204030204" pitchFamily="34" charset="0"/>
                <a:cs typeface="Arial" panose="020B0604020202020204" pitchFamily="34" charset="0"/>
              </a:rPr>
              <a:t>orizontal </a:t>
            </a:r>
            <a:r>
              <a:rPr lang="es-EC" b="1" dirty="0">
                <a:latin typeface="Arial" panose="020B0604020202020204" pitchFamily="34" charset="0"/>
                <a:ea typeface="Calibri" panose="020F0502020204030204" pitchFamily="34" charset="0"/>
                <a:cs typeface="Arial" panose="020B0604020202020204" pitchFamily="34" charset="0"/>
              </a:rPr>
              <a:t>p</a:t>
            </a:r>
            <a:r>
              <a:rPr lang="es-EC" sz="1800" b="1" dirty="0">
                <a:effectLst/>
                <a:latin typeface="Arial" panose="020B0604020202020204" pitchFamily="34" charset="0"/>
                <a:ea typeface="Calibri" panose="020F0502020204030204" pitchFamily="34" charset="0"/>
                <a:cs typeface="Arial" panose="020B0604020202020204" pitchFamily="34" charset="0"/>
              </a:rPr>
              <a:t>ara la detección de </a:t>
            </a:r>
            <a:r>
              <a:rPr lang="es-EC" sz="1800" b="1" i="1" dirty="0">
                <a:effectLst/>
                <a:latin typeface="Arial" panose="020B0604020202020204" pitchFamily="34" charset="0"/>
                <a:ea typeface="Calibri" panose="020F0502020204030204" pitchFamily="34" charset="0"/>
                <a:cs typeface="Arial" panose="020B0604020202020204" pitchFamily="34" charset="0"/>
              </a:rPr>
              <a:t>Salmonella</a:t>
            </a:r>
            <a:r>
              <a:rPr lang="es-EC" sz="1800" b="1" dirty="0">
                <a:effectLst/>
                <a:latin typeface="Arial" panose="020B0604020202020204" pitchFamily="34" charset="0"/>
                <a:ea typeface="Calibri" panose="020F0502020204030204" pitchFamily="34" charset="0"/>
                <a:cs typeface="Arial" panose="020B0604020202020204" pitchFamily="34" charset="0"/>
              </a:rPr>
              <a:t> </a:t>
            </a:r>
            <a:r>
              <a:rPr lang="es-EC" sz="1800" b="1" dirty="0" err="1">
                <a:effectLst/>
                <a:latin typeface="Arial" panose="020B0604020202020204" pitchFamily="34" charset="0"/>
                <a:ea typeface="Calibri" panose="020F0502020204030204" pitchFamily="34" charset="0"/>
                <a:cs typeface="Arial" panose="020B0604020202020204" pitchFamily="34" charset="0"/>
              </a:rPr>
              <a:t>spp</a:t>
            </a:r>
            <a:r>
              <a:rPr lang="es-EC" sz="1800" b="1" dirty="0">
                <a:effectLst/>
                <a:latin typeface="Arial" panose="020B0604020202020204" pitchFamily="34" charset="0"/>
                <a:ea typeface="Calibri" panose="020F0502020204030204" pitchFamily="34" charset="0"/>
                <a:cs typeface="Arial" panose="020B0604020202020204" pitchFamily="34" charset="0"/>
              </a:rPr>
              <a:t>. b</a:t>
            </a:r>
            <a:r>
              <a:rPr lang="es-EC" sz="1800" b="1">
                <a:effectLst/>
                <a:latin typeface="Arial" panose="020B0604020202020204" pitchFamily="34" charset="0"/>
                <a:ea typeface="Calibri" panose="020F0502020204030204" pitchFamily="34" charset="0"/>
                <a:cs typeface="Arial" panose="020B0604020202020204" pitchFamily="34" charset="0"/>
              </a:rPr>
              <a:t>asado </a:t>
            </a:r>
            <a:r>
              <a:rPr lang="es-EC" sz="1800" b="1" dirty="0">
                <a:effectLst/>
                <a:latin typeface="Arial" panose="020B0604020202020204" pitchFamily="34" charset="0"/>
                <a:ea typeface="Calibri" panose="020F0502020204030204" pitchFamily="34" charset="0"/>
                <a:cs typeface="Arial" panose="020B0604020202020204" pitchFamily="34" charset="0"/>
              </a:rPr>
              <a:t>en la </a:t>
            </a:r>
            <a:br>
              <a:rPr lang="es-EC" sz="1800" b="1" dirty="0">
                <a:effectLst/>
                <a:latin typeface="Arial" panose="020B0604020202020204" pitchFamily="34" charset="0"/>
                <a:ea typeface="Calibri" panose="020F0502020204030204" pitchFamily="34" charset="0"/>
                <a:cs typeface="Arial" panose="020B0604020202020204" pitchFamily="34" charset="0"/>
              </a:rPr>
            </a:br>
            <a:r>
              <a:rPr lang="es-EC" sz="1800" b="1" dirty="0">
                <a:effectLst/>
                <a:latin typeface="Arial" panose="020B0604020202020204" pitchFamily="34" charset="0"/>
                <a:ea typeface="Calibri" panose="020F0502020204030204" pitchFamily="34" charset="0"/>
                <a:cs typeface="Arial" panose="020B0604020202020204" pitchFamily="34" charset="0"/>
              </a:rPr>
              <a:t>ISO 6579 y </a:t>
            </a:r>
            <a:r>
              <a:rPr lang="es-EC" sz="1800" b="1">
                <a:effectLst/>
                <a:latin typeface="Arial" panose="020B0604020202020204" pitchFamily="34" charset="0"/>
                <a:ea typeface="Calibri" panose="020F0502020204030204" pitchFamily="34" charset="0"/>
                <a:cs typeface="Arial" panose="020B0604020202020204" pitchFamily="34" charset="0"/>
              </a:rPr>
              <a:t>del método </a:t>
            </a:r>
            <a:r>
              <a:rPr lang="es-EC" b="1">
                <a:latin typeface="Arial" panose="020B0604020202020204" pitchFamily="34" charset="0"/>
                <a:ea typeface="Calibri" panose="020F0502020204030204" pitchFamily="34" charset="0"/>
                <a:cs typeface="Arial" panose="020B0604020202020204" pitchFamily="34" charset="0"/>
              </a:rPr>
              <a:t>h</a:t>
            </a:r>
            <a:r>
              <a:rPr lang="es-EC" sz="1800" b="1">
                <a:effectLst/>
                <a:latin typeface="Arial" panose="020B0604020202020204" pitchFamily="34" charset="0"/>
                <a:ea typeface="Calibri" panose="020F0502020204030204" pitchFamily="34" charset="0"/>
                <a:cs typeface="Arial" panose="020B0604020202020204" pitchFamily="34" charset="0"/>
              </a:rPr>
              <a:t>orizontal </a:t>
            </a:r>
            <a:r>
              <a:rPr lang="es-EC" b="1" dirty="0">
                <a:latin typeface="Arial" panose="020B0604020202020204" pitchFamily="34" charset="0"/>
                <a:ea typeface="Calibri" panose="020F0502020204030204" pitchFamily="34" charset="0"/>
                <a:cs typeface="Arial" panose="020B0604020202020204" pitchFamily="34" charset="0"/>
              </a:rPr>
              <a:t>p</a:t>
            </a:r>
            <a:r>
              <a:rPr lang="es-EC" sz="1800" b="1">
                <a:effectLst/>
                <a:latin typeface="Arial" panose="020B0604020202020204" pitchFamily="34" charset="0"/>
                <a:ea typeface="Calibri" panose="020F0502020204030204" pitchFamily="34" charset="0"/>
                <a:cs typeface="Arial" panose="020B0604020202020204" pitchFamily="34" charset="0"/>
              </a:rPr>
              <a:t>ara el recuento de microorganismos </a:t>
            </a:r>
            <a:r>
              <a:rPr lang="es-EC" b="1">
                <a:latin typeface="Arial" panose="020B0604020202020204" pitchFamily="34" charset="0"/>
                <a:ea typeface="Calibri" panose="020F0502020204030204" pitchFamily="34" charset="0"/>
                <a:cs typeface="Arial" panose="020B0604020202020204" pitchFamily="34" charset="0"/>
              </a:rPr>
              <a:t>a</a:t>
            </a:r>
            <a:r>
              <a:rPr lang="es-EC" sz="1800" b="1">
                <a:effectLst/>
                <a:latin typeface="Arial" panose="020B0604020202020204" pitchFamily="34" charset="0"/>
                <a:ea typeface="Calibri" panose="020F0502020204030204" pitchFamily="34" charset="0"/>
                <a:cs typeface="Arial" panose="020B0604020202020204" pitchFamily="34" charset="0"/>
              </a:rPr>
              <a:t>erobios </a:t>
            </a:r>
            <a:r>
              <a:rPr lang="es-EC" b="1" dirty="0">
                <a:latin typeface="Arial" panose="020B0604020202020204" pitchFamily="34" charset="0"/>
                <a:ea typeface="Calibri" panose="020F0502020204030204" pitchFamily="34" charset="0"/>
                <a:cs typeface="Arial" panose="020B0604020202020204" pitchFamily="34" charset="0"/>
              </a:rPr>
              <a:t>m</a:t>
            </a:r>
            <a:r>
              <a:rPr lang="es-EC" sz="1800" b="1">
                <a:effectLst/>
                <a:latin typeface="Arial" panose="020B0604020202020204" pitchFamily="34" charset="0"/>
                <a:ea typeface="Calibri" panose="020F0502020204030204" pitchFamily="34" charset="0"/>
                <a:cs typeface="Arial" panose="020B0604020202020204" pitchFamily="34" charset="0"/>
              </a:rPr>
              <a:t>esófilos </a:t>
            </a:r>
            <a:r>
              <a:rPr lang="es-EC" sz="1800" b="1" dirty="0">
                <a:effectLst/>
                <a:latin typeface="Arial" panose="020B0604020202020204" pitchFamily="34" charset="0"/>
                <a:ea typeface="Calibri" panose="020F0502020204030204" pitchFamily="34" charset="0"/>
                <a:cs typeface="Arial" panose="020B0604020202020204" pitchFamily="34" charset="0"/>
              </a:rPr>
              <a:t>a 30 °</a:t>
            </a:r>
            <a:r>
              <a:rPr lang="es-EC" sz="1800" b="1">
                <a:effectLst/>
                <a:latin typeface="Arial" panose="020B0604020202020204" pitchFamily="34" charset="0"/>
                <a:ea typeface="Calibri" panose="020F0502020204030204" pitchFamily="34" charset="0"/>
                <a:cs typeface="Arial" panose="020B0604020202020204" pitchFamily="34" charset="0"/>
              </a:rPr>
              <a:t>C basado </a:t>
            </a:r>
            <a:r>
              <a:rPr lang="es-EC" sz="1800" b="1" dirty="0">
                <a:effectLst/>
                <a:latin typeface="Arial" panose="020B0604020202020204" pitchFamily="34" charset="0"/>
                <a:ea typeface="Calibri" panose="020F0502020204030204" pitchFamily="34" charset="0"/>
                <a:cs typeface="Arial" panose="020B0604020202020204" pitchFamily="34" charset="0"/>
              </a:rPr>
              <a:t>en la ISO 4833, </a:t>
            </a:r>
            <a:r>
              <a:rPr lang="es-EC" sz="1800" b="1">
                <a:effectLst/>
                <a:latin typeface="Arial" panose="020B0604020202020204" pitchFamily="34" charset="0"/>
                <a:ea typeface="Calibri" panose="020F0502020204030204" pitchFamily="34" charset="0"/>
                <a:cs typeface="Arial" panose="020B0604020202020204" pitchFamily="34" charset="0"/>
              </a:rPr>
              <a:t>en alimentos </a:t>
            </a:r>
            <a:r>
              <a:rPr lang="es-EC" sz="1800" b="1" dirty="0">
                <a:effectLst/>
                <a:latin typeface="Arial" panose="020B0604020202020204" pitchFamily="34" charset="0"/>
                <a:ea typeface="Calibri" panose="020F0502020204030204" pitchFamily="34" charset="0"/>
                <a:cs typeface="Arial" panose="020B0604020202020204" pitchFamily="34" charset="0"/>
              </a:rPr>
              <a:t>en el Laboratorio de Microbiología de Agrocalidad</a:t>
            </a:r>
            <a:r>
              <a:rPr lang="es-EC" sz="1600" b="1" i="1" dirty="0">
                <a:latin typeface="Arial" panose="020B0604020202020204" pitchFamily="34" charset="0"/>
                <a:cs typeface="Arial" panose="020B0604020202020204" pitchFamily="34" charset="0"/>
              </a:rPr>
              <a:t>”</a:t>
            </a:r>
          </a:p>
        </p:txBody>
      </p:sp>
      <p:sp>
        <p:nvSpPr>
          <p:cNvPr id="4" name="CuadroTexto 3"/>
          <p:cNvSpPr txBox="1"/>
          <p:nvPr/>
        </p:nvSpPr>
        <p:spPr>
          <a:xfrm>
            <a:off x="2389538" y="3722009"/>
            <a:ext cx="8208912" cy="584775"/>
          </a:xfrm>
          <a:prstGeom prst="rect">
            <a:avLst/>
          </a:prstGeom>
          <a:noFill/>
        </p:spPr>
        <p:txBody>
          <a:bodyPr wrap="square" rtlCol="0">
            <a:spAutoFit/>
          </a:bodyPr>
          <a:lstStyle/>
          <a:p>
            <a:pPr algn="ctr"/>
            <a:r>
              <a:rPr lang="es-EC" sz="1600" b="1" dirty="0">
                <a:latin typeface="Arial" panose="020B0604020202020204" pitchFamily="34" charset="0"/>
                <a:cs typeface="Arial" panose="020B0604020202020204" pitchFamily="34" charset="0"/>
              </a:rPr>
              <a:t>Elaborado por</a:t>
            </a:r>
          </a:p>
          <a:p>
            <a:pPr algn="ctr"/>
            <a:r>
              <a:rPr lang="es-EC" sz="1600" dirty="0">
                <a:latin typeface="Arial" panose="020B0604020202020204" pitchFamily="34" charset="0"/>
                <a:cs typeface="Arial" panose="020B0604020202020204" pitchFamily="34" charset="0"/>
              </a:rPr>
              <a:t>Olga Cristina Cajas </a:t>
            </a:r>
            <a:r>
              <a:rPr lang="es-EC" sz="1600" dirty="0" err="1">
                <a:latin typeface="Arial" panose="020B0604020202020204" pitchFamily="34" charset="0"/>
                <a:cs typeface="Arial" panose="020B0604020202020204" pitchFamily="34" charset="0"/>
              </a:rPr>
              <a:t>Rios</a:t>
            </a:r>
            <a:endParaRPr lang="es-EC" sz="1600" dirty="0">
              <a:latin typeface="Arial" panose="020B0604020202020204" pitchFamily="34" charset="0"/>
              <a:cs typeface="Arial" panose="020B0604020202020204" pitchFamily="34" charset="0"/>
            </a:endParaRPr>
          </a:p>
        </p:txBody>
      </p:sp>
      <p:sp>
        <p:nvSpPr>
          <p:cNvPr id="8" name="Rectángulo 7"/>
          <p:cNvSpPr/>
          <p:nvPr/>
        </p:nvSpPr>
        <p:spPr>
          <a:xfrm>
            <a:off x="4786790" y="5137921"/>
            <a:ext cx="3414408" cy="338554"/>
          </a:xfrm>
          <a:prstGeom prst="rect">
            <a:avLst/>
          </a:prstGeom>
        </p:spPr>
        <p:txBody>
          <a:bodyPr wrap="square">
            <a:spAutoFit/>
          </a:bodyPr>
          <a:lstStyle/>
          <a:p>
            <a:pPr algn="ctr"/>
            <a:r>
              <a:rPr lang="es-ES" sz="1600" dirty="0">
                <a:latin typeface="Arial" panose="020B0604020202020204" pitchFamily="34" charset="0"/>
                <a:cs typeface="Arial" panose="020B0604020202020204" pitchFamily="34" charset="0"/>
              </a:rPr>
              <a:t>Sangolquí - 2021.</a:t>
            </a:r>
          </a:p>
        </p:txBody>
      </p:sp>
      <p:sp>
        <p:nvSpPr>
          <p:cNvPr id="9" name="Rectángulo 8"/>
          <p:cNvSpPr/>
          <p:nvPr/>
        </p:nvSpPr>
        <p:spPr>
          <a:xfrm>
            <a:off x="2271659" y="4460796"/>
            <a:ext cx="3446521" cy="584775"/>
          </a:xfrm>
          <a:prstGeom prst="rect">
            <a:avLst/>
          </a:prstGeom>
        </p:spPr>
        <p:txBody>
          <a:bodyPr wrap="none">
            <a:spAutoFit/>
          </a:bodyPr>
          <a:lstStyle/>
          <a:p>
            <a:pPr algn="ctr"/>
            <a:r>
              <a:rPr lang="es-EC" sz="1600" b="1" dirty="0">
                <a:latin typeface="Arial" panose="020B0604020202020204" pitchFamily="34" charset="0"/>
                <a:cs typeface="Arial" panose="020B0604020202020204" pitchFamily="34" charset="0"/>
              </a:rPr>
              <a:t>Directora del proyecto</a:t>
            </a:r>
          </a:p>
          <a:p>
            <a:pPr algn="ctr"/>
            <a:r>
              <a:rPr lang="es-EC" sz="1600" dirty="0">
                <a:latin typeface="Arial" panose="020B0604020202020204" pitchFamily="34" charset="0"/>
                <a:cs typeface="Arial" panose="020B0604020202020204" pitchFamily="34" charset="0"/>
              </a:rPr>
              <a:t>Lic. Alma Rosel Koch Kaiser, M. Sc.</a:t>
            </a:r>
          </a:p>
        </p:txBody>
      </p:sp>
      <p:sp>
        <p:nvSpPr>
          <p:cNvPr id="10" name="Rectángulo 9">
            <a:extLst>
              <a:ext uri="{FF2B5EF4-FFF2-40B4-BE49-F238E27FC236}">
                <a16:creationId xmlns:a16="http://schemas.microsoft.com/office/drawing/2014/main" id="{1D3E2FDC-1C99-4048-8B78-C1690096AEA4}"/>
              </a:ext>
            </a:extLst>
          </p:cNvPr>
          <p:cNvSpPr/>
          <p:nvPr/>
        </p:nvSpPr>
        <p:spPr>
          <a:xfrm>
            <a:off x="7752366" y="4460795"/>
            <a:ext cx="3047629" cy="584775"/>
          </a:xfrm>
          <a:prstGeom prst="rect">
            <a:avLst/>
          </a:prstGeom>
        </p:spPr>
        <p:txBody>
          <a:bodyPr wrap="none">
            <a:spAutoFit/>
          </a:bodyPr>
          <a:lstStyle/>
          <a:p>
            <a:pPr algn="ctr"/>
            <a:r>
              <a:rPr lang="es-EC" sz="1600" b="1" dirty="0">
                <a:latin typeface="Arial" panose="020B0604020202020204" pitchFamily="34" charset="0"/>
                <a:cs typeface="Arial" panose="020B0604020202020204" pitchFamily="34" charset="0"/>
              </a:rPr>
              <a:t>Director externo del proyecto</a:t>
            </a:r>
          </a:p>
          <a:p>
            <a:pPr algn="ctr"/>
            <a:r>
              <a:rPr lang="es-EC" sz="1600" dirty="0">
                <a:latin typeface="Arial" panose="020B0604020202020204" pitchFamily="34" charset="0"/>
                <a:cs typeface="Arial" panose="020B0604020202020204" pitchFamily="34" charset="0"/>
              </a:rPr>
              <a:t>Jorge Irazábal.</a:t>
            </a:r>
          </a:p>
        </p:txBody>
      </p:sp>
    </p:spTree>
    <p:extLst>
      <p:ext uri="{BB962C8B-B14F-4D97-AF65-F5344CB8AC3E}">
        <p14:creationId xmlns:p14="http://schemas.microsoft.com/office/powerpoint/2010/main" val="3111976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A36555A-4A6A-4168-813C-46783D8C5398}"/>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70CE7409-FFD4-423E-B2A9-546CDB91B1BC}"/>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METODOLOGÍA</a:t>
            </a:r>
          </a:p>
        </p:txBody>
      </p:sp>
      <p:pic>
        <p:nvPicPr>
          <p:cNvPr id="11" name="Imagen 10">
            <a:extLst>
              <a:ext uri="{FF2B5EF4-FFF2-40B4-BE49-F238E27FC236}">
                <a16:creationId xmlns:a16="http://schemas.microsoft.com/office/drawing/2014/main" id="{A8D3C3BE-5325-480A-A1D4-FE8D3C137398}"/>
              </a:ext>
            </a:extLst>
          </p:cNvPr>
          <p:cNvPicPr>
            <a:picLocks noChangeAspect="1"/>
          </p:cNvPicPr>
          <p:nvPr/>
        </p:nvPicPr>
        <p:blipFill rotWithShape="1">
          <a:blip r:embed="rId2">
            <a:extLst>
              <a:ext uri="{28A0092B-C50C-407E-A947-70E740481C1C}">
                <a14:useLocalDpi xmlns:a14="http://schemas.microsoft.com/office/drawing/2010/main" val="0"/>
              </a:ext>
            </a:extLst>
          </a:blip>
          <a:srcRect t="3709" r="44560" b="47065"/>
          <a:stretch/>
        </p:blipFill>
        <p:spPr>
          <a:xfrm>
            <a:off x="937260" y="655320"/>
            <a:ext cx="5813612" cy="5162094"/>
          </a:xfrm>
          <a:prstGeom prst="rect">
            <a:avLst/>
          </a:prstGeom>
        </p:spPr>
      </p:pic>
      <p:sp>
        <p:nvSpPr>
          <p:cNvPr id="8" name="CuadroTexto 7">
            <a:extLst>
              <a:ext uri="{FF2B5EF4-FFF2-40B4-BE49-F238E27FC236}">
                <a16:creationId xmlns:a16="http://schemas.microsoft.com/office/drawing/2014/main" id="{0AA28896-B444-4F5F-91DC-E8FA585991AB}"/>
              </a:ext>
            </a:extLst>
          </p:cNvPr>
          <p:cNvSpPr txBox="1"/>
          <p:nvPr/>
        </p:nvSpPr>
        <p:spPr>
          <a:xfrm>
            <a:off x="306051" y="814285"/>
            <a:ext cx="2197290" cy="400110"/>
          </a:xfrm>
          <a:prstGeom prst="rect">
            <a:avLst/>
          </a:prstGeom>
          <a:noFill/>
        </p:spPr>
        <p:txBody>
          <a:bodyPr wrap="square" rtlCol="0">
            <a:spAutoFit/>
          </a:bodyPr>
          <a:lstStyle/>
          <a:p>
            <a:pPr algn="ctr"/>
            <a:r>
              <a:rPr lang="es-ES" sz="2000" b="1" dirty="0"/>
              <a:t>Solución salina</a:t>
            </a:r>
            <a:endParaRPr lang="es-EC" sz="2000" b="1" dirty="0"/>
          </a:p>
        </p:txBody>
      </p:sp>
      <p:sp>
        <p:nvSpPr>
          <p:cNvPr id="9" name="Rectángulo: esquinas redondeadas 8">
            <a:extLst>
              <a:ext uri="{FF2B5EF4-FFF2-40B4-BE49-F238E27FC236}">
                <a16:creationId xmlns:a16="http://schemas.microsoft.com/office/drawing/2014/main" id="{110622B0-A669-4AA3-AB86-7373CF55D47D}"/>
              </a:ext>
            </a:extLst>
          </p:cNvPr>
          <p:cNvSpPr/>
          <p:nvPr/>
        </p:nvSpPr>
        <p:spPr>
          <a:xfrm>
            <a:off x="7631796" y="1930918"/>
            <a:ext cx="3786202" cy="1213084"/>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ES" sz="2500" b="1" dirty="0"/>
              <a:t>Verificación de Medios de Cultivo</a:t>
            </a:r>
            <a:endParaRPr lang="es-EC" sz="2500" b="1" dirty="0"/>
          </a:p>
        </p:txBody>
      </p:sp>
      <p:sp>
        <p:nvSpPr>
          <p:cNvPr id="5" name="CuadroTexto 4">
            <a:extLst>
              <a:ext uri="{FF2B5EF4-FFF2-40B4-BE49-F238E27FC236}">
                <a16:creationId xmlns:a16="http://schemas.microsoft.com/office/drawing/2014/main" id="{943AE62B-CD0D-47AF-8110-338AC9F4DA38}"/>
              </a:ext>
            </a:extLst>
          </p:cNvPr>
          <p:cNvSpPr txBox="1"/>
          <p:nvPr/>
        </p:nvSpPr>
        <p:spPr>
          <a:xfrm>
            <a:off x="6282373" y="1296910"/>
            <a:ext cx="633507" cy="369332"/>
          </a:xfrm>
          <a:prstGeom prst="rect">
            <a:avLst/>
          </a:prstGeom>
          <a:noFill/>
        </p:spPr>
        <p:txBody>
          <a:bodyPr wrap="none" rtlCol="0">
            <a:spAutoFit/>
          </a:bodyPr>
          <a:lstStyle/>
          <a:p>
            <a:r>
              <a:rPr lang="es-ES" dirty="0"/>
              <a:t>TSA</a:t>
            </a:r>
            <a:endParaRPr lang="es-EC" dirty="0"/>
          </a:p>
        </p:txBody>
      </p:sp>
      <p:sp>
        <p:nvSpPr>
          <p:cNvPr id="10" name="CuadroTexto 9">
            <a:extLst>
              <a:ext uri="{FF2B5EF4-FFF2-40B4-BE49-F238E27FC236}">
                <a16:creationId xmlns:a16="http://schemas.microsoft.com/office/drawing/2014/main" id="{02DA8BC4-58C6-4286-9444-551E17F2EF8B}"/>
              </a:ext>
            </a:extLst>
          </p:cNvPr>
          <p:cNvSpPr txBox="1"/>
          <p:nvPr/>
        </p:nvSpPr>
        <p:spPr>
          <a:xfrm>
            <a:off x="6342678" y="4869970"/>
            <a:ext cx="633507" cy="369332"/>
          </a:xfrm>
          <a:prstGeom prst="rect">
            <a:avLst/>
          </a:prstGeom>
          <a:noFill/>
        </p:spPr>
        <p:txBody>
          <a:bodyPr wrap="none" rtlCol="0">
            <a:spAutoFit/>
          </a:bodyPr>
          <a:lstStyle/>
          <a:p>
            <a:r>
              <a:rPr lang="es-ES" dirty="0"/>
              <a:t>TSA</a:t>
            </a:r>
            <a:endParaRPr lang="es-EC" dirty="0"/>
          </a:p>
        </p:txBody>
      </p:sp>
      <p:graphicFrame>
        <p:nvGraphicFramePr>
          <p:cNvPr id="12" name="Marcador de contenido 3">
            <a:extLst>
              <a:ext uri="{FF2B5EF4-FFF2-40B4-BE49-F238E27FC236}">
                <a16:creationId xmlns:a16="http://schemas.microsoft.com/office/drawing/2014/main" id="{5C3A4B2E-C5AF-45DC-9A72-87EE11771885}"/>
              </a:ext>
            </a:extLst>
          </p:cNvPr>
          <p:cNvGraphicFramePr>
            <a:graphicFrameLocks/>
          </p:cNvGraphicFramePr>
          <p:nvPr>
            <p:extLst>
              <p:ext uri="{D42A27DB-BD31-4B8C-83A1-F6EECF244321}">
                <p14:modId xmlns:p14="http://schemas.microsoft.com/office/powerpoint/2010/main" val="74206440"/>
              </p:ext>
            </p:extLst>
          </p:nvPr>
        </p:nvGraphicFramePr>
        <p:xfrm>
          <a:off x="7119918" y="3372743"/>
          <a:ext cx="4873962" cy="1257618"/>
        </p:xfrm>
        <a:graphic>
          <a:graphicData uri="http://schemas.openxmlformats.org/drawingml/2006/table">
            <a:tbl>
              <a:tblPr firstRow="1" firstCol="1" bandRow="1">
                <a:tableStyleId>{FABFCF23-3B69-468F-B69F-88F6DE6A72F2}</a:tableStyleId>
              </a:tblPr>
              <a:tblGrid>
                <a:gridCol w="2595259">
                  <a:extLst>
                    <a:ext uri="{9D8B030D-6E8A-4147-A177-3AD203B41FA5}">
                      <a16:colId xmlns:a16="http://schemas.microsoft.com/office/drawing/2014/main" val="20904780"/>
                    </a:ext>
                  </a:extLst>
                </a:gridCol>
                <a:gridCol w="2278703">
                  <a:extLst>
                    <a:ext uri="{9D8B030D-6E8A-4147-A177-3AD203B41FA5}">
                      <a16:colId xmlns:a16="http://schemas.microsoft.com/office/drawing/2014/main" val="2248487112"/>
                    </a:ext>
                  </a:extLst>
                </a:gridCol>
              </a:tblGrid>
              <a:tr h="251824">
                <a:tc>
                  <a:txBody>
                    <a:bodyPr/>
                    <a:lstStyle/>
                    <a:p>
                      <a:pPr algn="ctr">
                        <a:lnSpc>
                          <a:spcPct val="115000"/>
                        </a:lnSpc>
                        <a:spcBef>
                          <a:spcPts val="1200"/>
                        </a:spcBef>
                        <a:spcAft>
                          <a:spcPts val="800"/>
                        </a:spcAft>
                      </a:pPr>
                      <a:r>
                        <a:rPr lang="es-EC" sz="1400" dirty="0">
                          <a:effectLst/>
                        </a:rPr>
                        <a:t>Microorganismo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1200"/>
                        </a:spcBef>
                        <a:spcAft>
                          <a:spcPts val="800"/>
                        </a:spcAft>
                      </a:pPr>
                      <a:r>
                        <a:rPr lang="es-EC" sz="1400">
                          <a:effectLst/>
                        </a:rPr>
                        <a:t>Cepa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55510754"/>
                  </a:ext>
                </a:extLst>
              </a:tr>
              <a:tr h="376445">
                <a:tc>
                  <a:txBody>
                    <a:bodyPr/>
                    <a:lstStyle/>
                    <a:p>
                      <a:pPr algn="ctr">
                        <a:lnSpc>
                          <a:spcPct val="115000"/>
                        </a:lnSpc>
                        <a:spcBef>
                          <a:spcPts val="1200"/>
                        </a:spcBef>
                        <a:spcAft>
                          <a:spcPts val="800"/>
                        </a:spcAft>
                      </a:pPr>
                      <a:r>
                        <a:rPr lang="es-EC" sz="1400" i="1" dirty="0">
                          <a:effectLst/>
                        </a:rPr>
                        <a:t>Salmonella </a:t>
                      </a:r>
                      <a:r>
                        <a:rPr lang="es-EC" sz="1400" i="1" dirty="0" err="1">
                          <a:effectLst/>
                        </a:rPr>
                        <a:t>enterica</a:t>
                      </a:r>
                      <a:endParaRPr lang="es-EC" sz="14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1200"/>
                        </a:spcBef>
                        <a:spcAft>
                          <a:spcPts val="800"/>
                        </a:spcAft>
                      </a:pPr>
                      <a:r>
                        <a:rPr lang="es-EC" sz="1400" dirty="0">
                          <a:effectLst/>
                        </a:rPr>
                        <a:t>ATCC 51812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88945935"/>
                  </a:ext>
                </a:extLst>
              </a:tr>
              <a:tr h="251824">
                <a:tc>
                  <a:txBody>
                    <a:bodyPr/>
                    <a:lstStyle/>
                    <a:p>
                      <a:pPr algn="ctr">
                        <a:lnSpc>
                          <a:spcPct val="115000"/>
                        </a:lnSpc>
                        <a:spcBef>
                          <a:spcPts val="1200"/>
                        </a:spcBef>
                        <a:spcAft>
                          <a:spcPts val="800"/>
                        </a:spcAft>
                      </a:pPr>
                      <a:r>
                        <a:rPr lang="es-EC" sz="1400" i="1" dirty="0" err="1">
                          <a:effectLst/>
                        </a:rPr>
                        <a:t>Escherichia</a:t>
                      </a:r>
                      <a:r>
                        <a:rPr lang="es-EC" sz="1400" i="1" dirty="0">
                          <a:effectLst/>
                        </a:rPr>
                        <a:t> </a:t>
                      </a:r>
                      <a:r>
                        <a:rPr lang="es-EC" sz="1400" i="1" dirty="0" err="1">
                          <a:effectLst/>
                        </a:rPr>
                        <a:t>coli</a:t>
                      </a:r>
                      <a:endParaRPr lang="es-EC" sz="14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1200"/>
                        </a:spcBef>
                        <a:spcAft>
                          <a:spcPts val="800"/>
                        </a:spcAft>
                      </a:pPr>
                      <a:r>
                        <a:rPr lang="es-EC" sz="1400" dirty="0">
                          <a:effectLst/>
                        </a:rPr>
                        <a:t>ATCC 4157</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5986781"/>
                  </a:ext>
                </a:extLst>
              </a:tr>
              <a:tr h="377525">
                <a:tc>
                  <a:txBody>
                    <a:bodyPr/>
                    <a:lstStyle/>
                    <a:p>
                      <a:pPr algn="ctr">
                        <a:lnSpc>
                          <a:spcPct val="115000"/>
                        </a:lnSpc>
                        <a:spcBef>
                          <a:spcPts val="1200"/>
                        </a:spcBef>
                        <a:spcAft>
                          <a:spcPts val="800"/>
                        </a:spcAft>
                      </a:pPr>
                      <a:r>
                        <a:rPr lang="es-ES" sz="1400" i="1" dirty="0" err="1">
                          <a:effectLst/>
                        </a:rPr>
                        <a:t>Staphylococcus</a:t>
                      </a:r>
                      <a:r>
                        <a:rPr lang="es-ES" sz="1400" i="1" dirty="0">
                          <a:effectLst/>
                        </a:rPr>
                        <a:t> </a:t>
                      </a:r>
                      <a:r>
                        <a:rPr lang="es-ES" sz="1400" i="1" dirty="0" err="1">
                          <a:effectLst/>
                        </a:rPr>
                        <a:t>epidermidis</a:t>
                      </a:r>
                      <a:endParaRPr lang="es-EC" sz="14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1200"/>
                        </a:spcBef>
                        <a:spcAft>
                          <a:spcPts val="800"/>
                        </a:spcAft>
                      </a:pPr>
                      <a:r>
                        <a:rPr lang="es-ES" sz="1400" dirty="0">
                          <a:effectLst/>
                        </a:rPr>
                        <a:t>ATCC 12228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42230617"/>
                  </a:ext>
                </a:extLst>
              </a:tr>
            </a:tbl>
          </a:graphicData>
        </a:graphic>
      </p:graphicFrame>
      <p:sp>
        <p:nvSpPr>
          <p:cNvPr id="13" name="CuadroTexto 12">
            <a:extLst>
              <a:ext uri="{FF2B5EF4-FFF2-40B4-BE49-F238E27FC236}">
                <a16:creationId xmlns:a16="http://schemas.microsoft.com/office/drawing/2014/main" id="{B184AAAF-ED24-4934-8282-5536DAB24765}"/>
              </a:ext>
            </a:extLst>
          </p:cNvPr>
          <p:cNvSpPr txBox="1"/>
          <p:nvPr/>
        </p:nvSpPr>
        <p:spPr>
          <a:xfrm>
            <a:off x="7700377" y="4780554"/>
            <a:ext cx="3961122" cy="369332"/>
          </a:xfrm>
          <a:prstGeom prst="rect">
            <a:avLst/>
          </a:prstGeom>
          <a:noFill/>
        </p:spPr>
        <p:txBody>
          <a:bodyPr wrap="square">
            <a:spAutoFit/>
          </a:bodyPr>
          <a:lstStyle/>
          <a:p>
            <a:pPr algn="ctr"/>
            <a:r>
              <a:rPr lang="es-EC" sz="1800" dirty="0">
                <a:effectLst/>
                <a:latin typeface="Calibri" panose="020F0502020204030204" pitchFamily="34" charset="0"/>
                <a:ea typeface="Calibri" panose="020F0502020204030204" pitchFamily="34" charset="0"/>
              </a:rPr>
              <a:t>TSB </a:t>
            </a:r>
            <a:r>
              <a:rPr lang="es-EC" sz="1800" dirty="0">
                <a:effectLst/>
                <a:latin typeface="Calibri" panose="020F0502020204030204" pitchFamily="34" charset="0"/>
                <a:ea typeface="Calibri" panose="020F0502020204030204" pitchFamily="34" charset="0"/>
                <a:sym typeface="Wingdings" panose="05000000000000000000" pitchFamily="2" charset="2"/>
              </a:rPr>
              <a:t> </a:t>
            </a:r>
            <a:r>
              <a:rPr lang="es-EC" sz="1800" dirty="0">
                <a:effectLst/>
                <a:latin typeface="Calibri" panose="020F0502020204030204" pitchFamily="34" charset="0"/>
                <a:ea typeface="Calibri" panose="020F0502020204030204" pitchFamily="34" charset="0"/>
              </a:rPr>
              <a:t>35 °C ± 2 °C durante 18 h a 24 h</a:t>
            </a:r>
            <a:endParaRPr lang="es-EC" dirty="0"/>
          </a:p>
        </p:txBody>
      </p:sp>
      <p:sp>
        <p:nvSpPr>
          <p:cNvPr id="14" name="CuadroTexto 13">
            <a:extLst>
              <a:ext uri="{FF2B5EF4-FFF2-40B4-BE49-F238E27FC236}">
                <a16:creationId xmlns:a16="http://schemas.microsoft.com/office/drawing/2014/main" id="{0811E6D1-F8E0-4DF0-9C89-483344264599}"/>
              </a:ext>
            </a:extLst>
          </p:cNvPr>
          <p:cNvSpPr txBox="1"/>
          <p:nvPr/>
        </p:nvSpPr>
        <p:spPr>
          <a:xfrm>
            <a:off x="2180598" y="5791713"/>
            <a:ext cx="3961122" cy="369332"/>
          </a:xfrm>
          <a:prstGeom prst="rect">
            <a:avLst/>
          </a:prstGeom>
          <a:noFill/>
        </p:spPr>
        <p:txBody>
          <a:bodyPr wrap="square">
            <a:spAutoFit/>
          </a:bodyPr>
          <a:lstStyle/>
          <a:p>
            <a:pPr algn="ctr"/>
            <a:r>
              <a:rPr lang="es-EC" sz="1800" dirty="0">
                <a:effectLst/>
                <a:latin typeface="Calibri" panose="020F0502020204030204" pitchFamily="34" charset="0"/>
                <a:ea typeface="Calibri" panose="020F0502020204030204" pitchFamily="34" charset="0"/>
              </a:rPr>
              <a:t>30 °C ± 1 °C durante 72 h ± 3 h</a:t>
            </a:r>
            <a:endParaRPr lang="es-EC" dirty="0"/>
          </a:p>
        </p:txBody>
      </p:sp>
      <p:sp>
        <p:nvSpPr>
          <p:cNvPr id="15" name="CuadroTexto 14">
            <a:extLst>
              <a:ext uri="{FF2B5EF4-FFF2-40B4-BE49-F238E27FC236}">
                <a16:creationId xmlns:a16="http://schemas.microsoft.com/office/drawing/2014/main" id="{8ADEC343-67A6-429B-AC21-428629C90F7F}"/>
              </a:ext>
            </a:extLst>
          </p:cNvPr>
          <p:cNvSpPr txBox="1"/>
          <p:nvPr/>
        </p:nvSpPr>
        <p:spPr>
          <a:xfrm>
            <a:off x="122827" y="95530"/>
            <a:ext cx="312906" cy="369332"/>
          </a:xfrm>
          <a:prstGeom prst="rect">
            <a:avLst/>
          </a:prstGeom>
          <a:noFill/>
        </p:spPr>
        <p:txBody>
          <a:bodyPr wrap="none" rtlCol="0">
            <a:spAutoFit/>
          </a:bodyPr>
          <a:lstStyle/>
          <a:p>
            <a:r>
              <a:rPr lang="es-ES" dirty="0"/>
              <a:t>9</a:t>
            </a:r>
            <a:endParaRPr lang="es-EC" dirty="0"/>
          </a:p>
        </p:txBody>
      </p:sp>
      <p:sp>
        <p:nvSpPr>
          <p:cNvPr id="16" name="CuadroTexto 15">
            <a:extLst>
              <a:ext uri="{FF2B5EF4-FFF2-40B4-BE49-F238E27FC236}">
                <a16:creationId xmlns:a16="http://schemas.microsoft.com/office/drawing/2014/main" id="{0FE36396-17B4-4876-8046-BE770F002D1B}"/>
              </a:ext>
            </a:extLst>
          </p:cNvPr>
          <p:cNvSpPr txBox="1"/>
          <p:nvPr/>
        </p:nvSpPr>
        <p:spPr>
          <a:xfrm>
            <a:off x="557524" y="6349095"/>
            <a:ext cx="1603324" cy="276999"/>
          </a:xfrm>
          <a:prstGeom prst="rect">
            <a:avLst/>
          </a:prstGeom>
          <a:noFill/>
        </p:spPr>
        <p:txBody>
          <a:bodyPr wrap="none" rtlCol="0">
            <a:spAutoFit/>
          </a:bodyPr>
          <a:lstStyle/>
          <a:p>
            <a:r>
              <a:rPr lang="en-US" sz="1200" dirty="0"/>
              <a:t>(UNE EN ISO, 2014)</a:t>
            </a:r>
          </a:p>
        </p:txBody>
      </p:sp>
    </p:spTree>
    <p:extLst>
      <p:ext uri="{BB962C8B-B14F-4D97-AF65-F5344CB8AC3E}">
        <p14:creationId xmlns:p14="http://schemas.microsoft.com/office/powerpoint/2010/main" val="2697240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A9BA61C-96CC-4502-8C0A-B1D309EDAD3E}"/>
              </a:ext>
            </a:extLst>
          </p:cNvPr>
          <p:cNvPicPr>
            <a:picLocks noChangeAspect="1"/>
          </p:cNvPicPr>
          <p:nvPr/>
        </p:nvPicPr>
        <p:blipFill rotWithShape="1">
          <a:blip r:embed="rId2">
            <a:extLst>
              <a:ext uri="{28A0092B-C50C-407E-A947-70E740481C1C}">
                <a14:useLocalDpi xmlns:a14="http://schemas.microsoft.com/office/drawing/2010/main" val="0"/>
              </a:ext>
            </a:extLst>
          </a:blip>
          <a:srcRect t="56318" r="56899" b="5473"/>
          <a:stretch/>
        </p:blipFill>
        <p:spPr>
          <a:xfrm>
            <a:off x="777240" y="1810154"/>
            <a:ext cx="4695514" cy="4162550"/>
          </a:xfrm>
          <a:prstGeom prst="rect">
            <a:avLst/>
          </a:prstGeom>
        </p:spPr>
      </p:pic>
      <p:sp>
        <p:nvSpPr>
          <p:cNvPr id="3" name="Marcador de número de diapositiva 2">
            <a:extLst>
              <a:ext uri="{FF2B5EF4-FFF2-40B4-BE49-F238E27FC236}">
                <a16:creationId xmlns:a16="http://schemas.microsoft.com/office/drawing/2014/main" id="{493552A3-AC33-4316-A0E7-F80A1A5E4641}"/>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906A4301-6682-49DC-ACA0-BE6A32DE8986}"/>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METODOLOGÍA</a:t>
            </a:r>
          </a:p>
        </p:txBody>
      </p:sp>
      <p:pic>
        <p:nvPicPr>
          <p:cNvPr id="11" name="Imagen 10">
            <a:extLst>
              <a:ext uri="{FF2B5EF4-FFF2-40B4-BE49-F238E27FC236}">
                <a16:creationId xmlns:a16="http://schemas.microsoft.com/office/drawing/2014/main" id="{133C79B7-6CD2-4C42-8675-E56EB9304177}"/>
              </a:ext>
            </a:extLst>
          </p:cNvPr>
          <p:cNvPicPr>
            <a:picLocks noChangeAspect="1"/>
          </p:cNvPicPr>
          <p:nvPr/>
        </p:nvPicPr>
        <p:blipFill rotWithShape="1">
          <a:blip r:embed="rId3"/>
          <a:srcRect b="1178"/>
          <a:stretch/>
        </p:blipFill>
        <p:spPr>
          <a:xfrm>
            <a:off x="6096000" y="1733271"/>
            <a:ext cx="5722512" cy="3897309"/>
          </a:xfrm>
          <a:prstGeom prst="rect">
            <a:avLst/>
          </a:prstGeom>
        </p:spPr>
      </p:pic>
      <p:sp>
        <p:nvSpPr>
          <p:cNvPr id="12" name="CuadroTexto 11">
            <a:extLst>
              <a:ext uri="{FF2B5EF4-FFF2-40B4-BE49-F238E27FC236}">
                <a16:creationId xmlns:a16="http://schemas.microsoft.com/office/drawing/2014/main" id="{4A64BE40-D790-4B75-894A-E1956C155036}"/>
              </a:ext>
            </a:extLst>
          </p:cNvPr>
          <p:cNvSpPr txBox="1"/>
          <p:nvPr/>
        </p:nvSpPr>
        <p:spPr>
          <a:xfrm>
            <a:off x="103040" y="1519568"/>
            <a:ext cx="3909402" cy="400110"/>
          </a:xfrm>
          <a:prstGeom prst="rect">
            <a:avLst/>
          </a:prstGeom>
          <a:noFill/>
        </p:spPr>
        <p:txBody>
          <a:bodyPr wrap="square" rtlCol="0">
            <a:spAutoFit/>
          </a:bodyPr>
          <a:lstStyle/>
          <a:p>
            <a:pPr algn="ctr"/>
            <a:r>
              <a:rPr lang="es-ES" sz="2000" b="1" dirty="0"/>
              <a:t>Agua Peptona Tamponada</a:t>
            </a:r>
            <a:endParaRPr lang="es-EC" sz="2000" b="1" dirty="0"/>
          </a:p>
        </p:txBody>
      </p:sp>
      <p:sp>
        <p:nvSpPr>
          <p:cNvPr id="13" name="CuadroTexto 12">
            <a:extLst>
              <a:ext uri="{FF2B5EF4-FFF2-40B4-BE49-F238E27FC236}">
                <a16:creationId xmlns:a16="http://schemas.microsoft.com/office/drawing/2014/main" id="{56FAC638-4296-48AA-A51A-774096905C07}"/>
              </a:ext>
            </a:extLst>
          </p:cNvPr>
          <p:cNvSpPr txBox="1"/>
          <p:nvPr/>
        </p:nvSpPr>
        <p:spPr>
          <a:xfrm>
            <a:off x="5523479" y="1519568"/>
            <a:ext cx="3909402" cy="400110"/>
          </a:xfrm>
          <a:prstGeom prst="rect">
            <a:avLst/>
          </a:prstGeom>
          <a:noFill/>
        </p:spPr>
        <p:txBody>
          <a:bodyPr wrap="square" rtlCol="0">
            <a:spAutoFit/>
          </a:bodyPr>
          <a:lstStyle/>
          <a:p>
            <a:pPr algn="ctr"/>
            <a:r>
              <a:rPr lang="es-ES" sz="2000" b="1" dirty="0"/>
              <a:t>Agar MSRV</a:t>
            </a:r>
            <a:endParaRPr lang="es-EC" sz="2000" b="1" dirty="0"/>
          </a:p>
        </p:txBody>
      </p:sp>
      <p:sp>
        <p:nvSpPr>
          <p:cNvPr id="15" name="Rectángulo: esquinas redondeadas 14">
            <a:extLst>
              <a:ext uri="{FF2B5EF4-FFF2-40B4-BE49-F238E27FC236}">
                <a16:creationId xmlns:a16="http://schemas.microsoft.com/office/drawing/2014/main" id="{CBF9A8C9-A618-4F37-A808-B96943C53E74}"/>
              </a:ext>
            </a:extLst>
          </p:cNvPr>
          <p:cNvSpPr/>
          <p:nvPr/>
        </p:nvSpPr>
        <p:spPr>
          <a:xfrm>
            <a:off x="609602" y="730436"/>
            <a:ext cx="10972798" cy="656822"/>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ES" sz="2500" b="1" dirty="0"/>
              <a:t>Verificación de Medios de Cultivo</a:t>
            </a:r>
            <a:endParaRPr lang="es-EC" sz="2500" b="1" dirty="0"/>
          </a:p>
        </p:txBody>
      </p:sp>
      <p:sp>
        <p:nvSpPr>
          <p:cNvPr id="10" name="CuadroTexto 9">
            <a:extLst>
              <a:ext uri="{FF2B5EF4-FFF2-40B4-BE49-F238E27FC236}">
                <a16:creationId xmlns:a16="http://schemas.microsoft.com/office/drawing/2014/main" id="{701DAEF4-6A79-43C8-86D3-1D321323FEAB}"/>
              </a:ext>
            </a:extLst>
          </p:cNvPr>
          <p:cNvSpPr txBox="1"/>
          <p:nvPr/>
        </p:nvSpPr>
        <p:spPr>
          <a:xfrm>
            <a:off x="2078347" y="5861057"/>
            <a:ext cx="3961122" cy="369332"/>
          </a:xfrm>
          <a:prstGeom prst="rect">
            <a:avLst/>
          </a:prstGeom>
          <a:noFill/>
        </p:spPr>
        <p:txBody>
          <a:bodyPr wrap="square">
            <a:spAutoFit/>
          </a:bodyPr>
          <a:lstStyle/>
          <a:p>
            <a:pPr algn="ctr"/>
            <a:r>
              <a:rPr lang="es-EC" sz="1800" dirty="0">
                <a:effectLst/>
                <a:latin typeface="Calibri" panose="020F0502020204030204" pitchFamily="34" charset="0"/>
                <a:ea typeface="Calibri" panose="020F0502020204030204" pitchFamily="34" charset="0"/>
              </a:rPr>
              <a:t>37 °C </a:t>
            </a:r>
            <a:r>
              <a:rPr lang="es-MX" sz="1800" dirty="0">
                <a:effectLst/>
                <a:latin typeface="Calibri" panose="020F0502020204030204" pitchFamily="34" charset="0"/>
                <a:ea typeface="Calibri" panose="020F0502020204030204" pitchFamily="34" charset="0"/>
              </a:rPr>
              <a:t>± </a:t>
            </a:r>
            <a:r>
              <a:rPr lang="es-EC" sz="1800" dirty="0">
                <a:effectLst/>
                <a:latin typeface="Calibri" panose="020F0502020204030204" pitchFamily="34" charset="0"/>
                <a:ea typeface="Calibri" panose="020F0502020204030204" pitchFamily="34" charset="0"/>
              </a:rPr>
              <a:t>1 °C durante 18 h </a:t>
            </a:r>
            <a:r>
              <a:rPr lang="es-MX" sz="1800" dirty="0">
                <a:effectLst/>
                <a:latin typeface="Calibri" panose="020F0502020204030204" pitchFamily="34" charset="0"/>
                <a:ea typeface="Calibri" panose="020F0502020204030204" pitchFamily="34" charset="0"/>
              </a:rPr>
              <a:t>± 2 h</a:t>
            </a:r>
            <a:endParaRPr lang="es-EC" dirty="0"/>
          </a:p>
        </p:txBody>
      </p:sp>
      <p:sp>
        <p:nvSpPr>
          <p:cNvPr id="14" name="CuadroTexto 13">
            <a:extLst>
              <a:ext uri="{FF2B5EF4-FFF2-40B4-BE49-F238E27FC236}">
                <a16:creationId xmlns:a16="http://schemas.microsoft.com/office/drawing/2014/main" id="{5B805431-CDCD-4A95-9C17-8720C45DC8C7}"/>
              </a:ext>
            </a:extLst>
          </p:cNvPr>
          <p:cNvSpPr txBox="1"/>
          <p:nvPr/>
        </p:nvSpPr>
        <p:spPr>
          <a:xfrm>
            <a:off x="7767652" y="5676391"/>
            <a:ext cx="3961122" cy="369332"/>
          </a:xfrm>
          <a:prstGeom prst="rect">
            <a:avLst/>
          </a:prstGeom>
          <a:noFill/>
        </p:spPr>
        <p:txBody>
          <a:bodyPr wrap="square">
            <a:spAutoFit/>
          </a:bodyPr>
          <a:lstStyle/>
          <a:p>
            <a:pPr algn="ctr"/>
            <a:r>
              <a:rPr lang="es-EC" sz="1800" dirty="0">
                <a:effectLst/>
                <a:latin typeface="Calibri" panose="020F0502020204030204" pitchFamily="34" charset="0"/>
                <a:ea typeface="Calibri" panose="020F0502020204030204" pitchFamily="34" charset="0"/>
              </a:rPr>
              <a:t>41,5 °C ± 1 °C durante 24 h ± 3 h</a:t>
            </a:r>
            <a:endParaRPr lang="es-EC" dirty="0"/>
          </a:p>
        </p:txBody>
      </p:sp>
      <p:sp>
        <p:nvSpPr>
          <p:cNvPr id="16" name="CuadroTexto 15">
            <a:extLst>
              <a:ext uri="{FF2B5EF4-FFF2-40B4-BE49-F238E27FC236}">
                <a16:creationId xmlns:a16="http://schemas.microsoft.com/office/drawing/2014/main" id="{DA7B2504-6E9B-4CC1-BD62-FB92C78B3AD0}"/>
              </a:ext>
            </a:extLst>
          </p:cNvPr>
          <p:cNvSpPr txBox="1"/>
          <p:nvPr/>
        </p:nvSpPr>
        <p:spPr>
          <a:xfrm>
            <a:off x="122827" y="95530"/>
            <a:ext cx="441146" cy="369332"/>
          </a:xfrm>
          <a:prstGeom prst="rect">
            <a:avLst/>
          </a:prstGeom>
          <a:noFill/>
        </p:spPr>
        <p:txBody>
          <a:bodyPr wrap="none" rtlCol="0">
            <a:spAutoFit/>
          </a:bodyPr>
          <a:lstStyle/>
          <a:p>
            <a:r>
              <a:rPr lang="es-ES" dirty="0"/>
              <a:t>10</a:t>
            </a:r>
            <a:endParaRPr lang="es-EC" dirty="0"/>
          </a:p>
        </p:txBody>
      </p:sp>
      <p:sp>
        <p:nvSpPr>
          <p:cNvPr id="17" name="CuadroTexto 16">
            <a:extLst>
              <a:ext uri="{FF2B5EF4-FFF2-40B4-BE49-F238E27FC236}">
                <a16:creationId xmlns:a16="http://schemas.microsoft.com/office/drawing/2014/main" id="{F89260E7-FFD3-4A3B-9F26-AF05F48DAF59}"/>
              </a:ext>
            </a:extLst>
          </p:cNvPr>
          <p:cNvSpPr txBox="1"/>
          <p:nvPr/>
        </p:nvSpPr>
        <p:spPr>
          <a:xfrm>
            <a:off x="557524" y="6349095"/>
            <a:ext cx="2484976" cy="276999"/>
          </a:xfrm>
          <a:prstGeom prst="rect">
            <a:avLst/>
          </a:prstGeom>
          <a:noFill/>
        </p:spPr>
        <p:txBody>
          <a:bodyPr wrap="none" rtlCol="0">
            <a:spAutoFit/>
          </a:bodyPr>
          <a:lstStyle/>
          <a:p>
            <a:r>
              <a:rPr lang="en-US" sz="1200" dirty="0"/>
              <a:t>(UNE EN ISO, 2014), (ISO, 2017)</a:t>
            </a:r>
          </a:p>
        </p:txBody>
      </p:sp>
    </p:spTree>
    <p:extLst>
      <p:ext uri="{BB962C8B-B14F-4D97-AF65-F5344CB8AC3E}">
        <p14:creationId xmlns:p14="http://schemas.microsoft.com/office/powerpoint/2010/main" val="601284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4429BC0A-7DE3-478B-93B6-DE26C828AD1B}"/>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7DEE1E21-3849-41A7-8C95-FDDE67C4D34A}"/>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METODOLOGÍA</a:t>
            </a:r>
          </a:p>
        </p:txBody>
      </p:sp>
      <p:pic>
        <p:nvPicPr>
          <p:cNvPr id="6" name="Imagen 5">
            <a:extLst>
              <a:ext uri="{FF2B5EF4-FFF2-40B4-BE49-F238E27FC236}">
                <a16:creationId xmlns:a16="http://schemas.microsoft.com/office/drawing/2014/main" id="{35A9B85B-2557-4DE6-B442-2B3F69141220}"/>
              </a:ext>
            </a:extLst>
          </p:cNvPr>
          <p:cNvPicPr>
            <a:picLocks noChangeAspect="1"/>
          </p:cNvPicPr>
          <p:nvPr/>
        </p:nvPicPr>
        <p:blipFill>
          <a:blip r:embed="rId2"/>
          <a:stretch>
            <a:fillRect/>
          </a:stretch>
        </p:blipFill>
        <p:spPr>
          <a:xfrm>
            <a:off x="1128018" y="674094"/>
            <a:ext cx="4398138" cy="5108849"/>
          </a:xfrm>
          <a:prstGeom prst="rect">
            <a:avLst/>
          </a:prstGeom>
        </p:spPr>
      </p:pic>
      <p:pic>
        <p:nvPicPr>
          <p:cNvPr id="7" name="Imagen 6">
            <a:extLst>
              <a:ext uri="{FF2B5EF4-FFF2-40B4-BE49-F238E27FC236}">
                <a16:creationId xmlns:a16="http://schemas.microsoft.com/office/drawing/2014/main" id="{6BA5D963-B6BA-42D0-B85B-B4F8F8522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107" y="2981735"/>
            <a:ext cx="4694616" cy="2618328"/>
          </a:xfrm>
          <a:prstGeom prst="rect">
            <a:avLst/>
          </a:prstGeom>
        </p:spPr>
      </p:pic>
      <p:sp>
        <p:nvSpPr>
          <p:cNvPr id="8" name="Rectángulo: esquinas redondeadas 7">
            <a:extLst>
              <a:ext uri="{FF2B5EF4-FFF2-40B4-BE49-F238E27FC236}">
                <a16:creationId xmlns:a16="http://schemas.microsoft.com/office/drawing/2014/main" id="{9F7593F5-7BF7-4CD9-9B1B-4643DE40DB9A}"/>
              </a:ext>
            </a:extLst>
          </p:cNvPr>
          <p:cNvSpPr/>
          <p:nvPr/>
        </p:nvSpPr>
        <p:spPr>
          <a:xfrm>
            <a:off x="7260609" y="1034452"/>
            <a:ext cx="3275463" cy="1056921"/>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ES" sz="2500" b="1" dirty="0"/>
              <a:t>Verificación de Medios de Cultivo</a:t>
            </a:r>
            <a:endParaRPr lang="es-EC" sz="2500" b="1" dirty="0"/>
          </a:p>
        </p:txBody>
      </p:sp>
      <p:sp>
        <p:nvSpPr>
          <p:cNvPr id="9" name="CuadroTexto 8">
            <a:extLst>
              <a:ext uri="{FF2B5EF4-FFF2-40B4-BE49-F238E27FC236}">
                <a16:creationId xmlns:a16="http://schemas.microsoft.com/office/drawing/2014/main" id="{7B792DD7-4F35-45CB-B723-E3ADC808145A}"/>
              </a:ext>
            </a:extLst>
          </p:cNvPr>
          <p:cNvSpPr txBox="1"/>
          <p:nvPr/>
        </p:nvSpPr>
        <p:spPr>
          <a:xfrm>
            <a:off x="120634" y="409263"/>
            <a:ext cx="1558042" cy="400110"/>
          </a:xfrm>
          <a:prstGeom prst="rect">
            <a:avLst/>
          </a:prstGeom>
          <a:noFill/>
        </p:spPr>
        <p:txBody>
          <a:bodyPr wrap="square" rtlCol="0">
            <a:spAutoFit/>
          </a:bodyPr>
          <a:lstStyle/>
          <a:p>
            <a:pPr algn="ctr"/>
            <a:r>
              <a:rPr lang="es-ES" sz="2000" b="1" dirty="0" err="1"/>
              <a:t>MKTTn</a:t>
            </a:r>
            <a:endParaRPr lang="es-EC" sz="2000" b="1" dirty="0"/>
          </a:p>
        </p:txBody>
      </p:sp>
      <p:sp>
        <p:nvSpPr>
          <p:cNvPr id="10" name="CuadroTexto 9">
            <a:extLst>
              <a:ext uri="{FF2B5EF4-FFF2-40B4-BE49-F238E27FC236}">
                <a16:creationId xmlns:a16="http://schemas.microsoft.com/office/drawing/2014/main" id="{6A5C8BE8-150F-42F8-8074-ED7048B823C4}"/>
              </a:ext>
            </a:extLst>
          </p:cNvPr>
          <p:cNvSpPr txBox="1"/>
          <p:nvPr/>
        </p:nvSpPr>
        <p:spPr>
          <a:xfrm>
            <a:off x="6254838" y="2582518"/>
            <a:ext cx="1989996" cy="400110"/>
          </a:xfrm>
          <a:prstGeom prst="rect">
            <a:avLst/>
          </a:prstGeom>
          <a:noFill/>
        </p:spPr>
        <p:txBody>
          <a:bodyPr wrap="square" rtlCol="0">
            <a:spAutoFit/>
          </a:bodyPr>
          <a:lstStyle/>
          <a:p>
            <a:pPr algn="ctr"/>
            <a:r>
              <a:rPr lang="es-ES" sz="2000" b="1" dirty="0"/>
              <a:t>Agar urea</a:t>
            </a:r>
            <a:endParaRPr lang="es-EC" sz="2000" b="1" dirty="0"/>
          </a:p>
        </p:txBody>
      </p:sp>
      <p:sp>
        <p:nvSpPr>
          <p:cNvPr id="11" name="CuadroTexto 10">
            <a:extLst>
              <a:ext uri="{FF2B5EF4-FFF2-40B4-BE49-F238E27FC236}">
                <a16:creationId xmlns:a16="http://schemas.microsoft.com/office/drawing/2014/main" id="{72A6377B-EEC8-438D-A861-2BB4EB603EE9}"/>
              </a:ext>
            </a:extLst>
          </p:cNvPr>
          <p:cNvSpPr txBox="1"/>
          <p:nvPr/>
        </p:nvSpPr>
        <p:spPr>
          <a:xfrm>
            <a:off x="837277" y="3321858"/>
            <a:ext cx="1636576" cy="646331"/>
          </a:xfrm>
          <a:prstGeom prst="rect">
            <a:avLst/>
          </a:prstGeom>
          <a:noFill/>
        </p:spPr>
        <p:txBody>
          <a:bodyPr wrap="square">
            <a:spAutoFit/>
          </a:bodyPr>
          <a:lstStyle/>
          <a:p>
            <a:pPr algn="ctr"/>
            <a:r>
              <a:rPr lang="es-EC" sz="1800" dirty="0">
                <a:effectLst/>
                <a:latin typeface="Calibri" panose="020F0502020204030204" pitchFamily="34" charset="0"/>
                <a:ea typeface="Calibri" panose="020F0502020204030204" pitchFamily="34" charset="0"/>
              </a:rPr>
              <a:t>37 °C ± 1 °C </a:t>
            </a:r>
            <a:br>
              <a:rPr lang="es-EC" sz="1800" dirty="0">
                <a:effectLst/>
                <a:latin typeface="Calibri" panose="020F0502020204030204" pitchFamily="34" charset="0"/>
                <a:ea typeface="Calibri" panose="020F0502020204030204" pitchFamily="34" charset="0"/>
              </a:rPr>
            </a:br>
            <a:r>
              <a:rPr lang="es-EC" sz="1800" dirty="0">
                <a:effectLst/>
                <a:latin typeface="Calibri" panose="020F0502020204030204" pitchFamily="34" charset="0"/>
                <a:ea typeface="Calibri" panose="020F0502020204030204" pitchFamily="34" charset="0"/>
              </a:rPr>
              <a:t>24 h ± 3 h</a:t>
            </a:r>
            <a:endParaRPr lang="es-EC" dirty="0"/>
          </a:p>
        </p:txBody>
      </p:sp>
      <p:sp>
        <p:nvSpPr>
          <p:cNvPr id="12" name="CuadroTexto 11">
            <a:extLst>
              <a:ext uri="{FF2B5EF4-FFF2-40B4-BE49-F238E27FC236}">
                <a16:creationId xmlns:a16="http://schemas.microsoft.com/office/drawing/2014/main" id="{D02E365B-9EA4-412B-8AF5-A7D7E79AE4D7}"/>
              </a:ext>
            </a:extLst>
          </p:cNvPr>
          <p:cNvSpPr txBox="1"/>
          <p:nvPr/>
        </p:nvSpPr>
        <p:spPr>
          <a:xfrm>
            <a:off x="3621327" y="5736586"/>
            <a:ext cx="2702091" cy="369332"/>
          </a:xfrm>
          <a:prstGeom prst="rect">
            <a:avLst/>
          </a:prstGeom>
          <a:noFill/>
        </p:spPr>
        <p:txBody>
          <a:bodyPr wrap="square">
            <a:spAutoFit/>
          </a:bodyPr>
          <a:lstStyle/>
          <a:p>
            <a:pPr algn="ctr"/>
            <a:r>
              <a:rPr lang="es-EC" sz="1800" dirty="0">
                <a:effectLst/>
                <a:latin typeface="Calibri" panose="020F0502020204030204" pitchFamily="34" charset="0"/>
                <a:ea typeface="Calibri" panose="020F0502020204030204" pitchFamily="34" charset="0"/>
              </a:rPr>
              <a:t>30 °C ± 1 °C</a:t>
            </a:r>
            <a:r>
              <a:rPr lang="es-EC" dirty="0">
                <a:latin typeface="Calibri" panose="020F0502020204030204" pitchFamily="34" charset="0"/>
                <a:ea typeface="Calibri" panose="020F0502020204030204" pitchFamily="34" charset="0"/>
              </a:rPr>
              <a:t>; </a:t>
            </a:r>
            <a:r>
              <a:rPr lang="es-EC" sz="1800" dirty="0">
                <a:effectLst/>
                <a:latin typeface="Calibri" panose="020F0502020204030204" pitchFamily="34" charset="0"/>
                <a:ea typeface="Calibri" panose="020F0502020204030204" pitchFamily="34" charset="0"/>
              </a:rPr>
              <a:t>72 h ± 3 h</a:t>
            </a:r>
            <a:endParaRPr lang="es-EC" dirty="0"/>
          </a:p>
        </p:txBody>
      </p:sp>
      <p:sp>
        <p:nvSpPr>
          <p:cNvPr id="13" name="CuadroTexto 12">
            <a:extLst>
              <a:ext uri="{FF2B5EF4-FFF2-40B4-BE49-F238E27FC236}">
                <a16:creationId xmlns:a16="http://schemas.microsoft.com/office/drawing/2014/main" id="{92111911-C50C-4BAF-AEEF-07FCAE947F0C}"/>
              </a:ext>
            </a:extLst>
          </p:cNvPr>
          <p:cNvSpPr txBox="1"/>
          <p:nvPr/>
        </p:nvSpPr>
        <p:spPr>
          <a:xfrm>
            <a:off x="1128018" y="5747671"/>
            <a:ext cx="2702091" cy="369332"/>
          </a:xfrm>
          <a:prstGeom prst="rect">
            <a:avLst/>
          </a:prstGeom>
          <a:noFill/>
        </p:spPr>
        <p:txBody>
          <a:bodyPr wrap="square">
            <a:spAutoFit/>
          </a:bodyPr>
          <a:lstStyle/>
          <a:p>
            <a:pPr algn="ctr"/>
            <a:r>
              <a:rPr lang="es-EC" sz="1800" dirty="0">
                <a:effectLst/>
                <a:latin typeface="Calibri" panose="020F0502020204030204" pitchFamily="34" charset="0"/>
                <a:ea typeface="Calibri" panose="020F0502020204030204" pitchFamily="34" charset="0"/>
              </a:rPr>
              <a:t>37 °C ± 1 °C</a:t>
            </a:r>
            <a:r>
              <a:rPr lang="es-EC" dirty="0">
                <a:latin typeface="Calibri" panose="020F0502020204030204" pitchFamily="34" charset="0"/>
                <a:ea typeface="Calibri" panose="020F0502020204030204" pitchFamily="34" charset="0"/>
              </a:rPr>
              <a:t>; 24</a:t>
            </a:r>
            <a:r>
              <a:rPr lang="es-EC" sz="1800" dirty="0">
                <a:effectLst/>
                <a:latin typeface="Calibri" panose="020F0502020204030204" pitchFamily="34" charset="0"/>
                <a:ea typeface="Calibri" panose="020F0502020204030204" pitchFamily="34" charset="0"/>
              </a:rPr>
              <a:t> h ± 3 h</a:t>
            </a:r>
            <a:endParaRPr lang="es-EC" dirty="0"/>
          </a:p>
        </p:txBody>
      </p:sp>
      <p:sp>
        <p:nvSpPr>
          <p:cNvPr id="14" name="CuadroTexto 13">
            <a:extLst>
              <a:ext uri="{FF2B5EF4-FFF2-40B4-BE49-F238E27FC236}">
                <a16:creationId xmlns:a16="http://schemas.microsoft.com/office/drawing/2014/main" id="{F4C0F6E4-FB54-4BEF-A771-B999C4CAC84F}"/>
              </a:ext>
            </a:extLst>
          </p:cNvPr>
          <p:cNvSpPr txBox="1"/>
          <p:nvPr/>
        </p:nvSpPr>
        <p:spPr>
          <a:xfrm>
            <a:off x="8054712" y="5570302"/>
            <a:ext cx="2702091" cy="369332"/>
          </a:xfrm>
          <a:prstGeom prst="rect">
            <a:avLst/>
          </a:prstGeom>
          <a:noFill/>
        </p:spPr>
        <p:txBody>
          <a:bodyPr wrap="square">
            <a:spAutoFit/>
          </a:bodyPr>
          <a:lstStyle/>
          <a:p>
            <a:pPr algn="ctr"/>
            <a:r>
              <a:rPr lang="es-EC" sz="1800" dirty="0">
                <a:effectLst/>
                <a:latin typeface="Calibri" panose="020F0502020204030204" pitchFamily="34" charset="0"/>
                <a:ea typeface="Calibri" panose="020F0502020204030204" pitchFamily="34" charset="0"/>
              </a:rPr>
              <a:t>37 °C ± 1 °C</a:t>
            </a:r>
            <a:r>
              <a:rPr lang="es-EC" dirty="0">
                <a:latin typeface="Calibri" panose="020F0502020204030204" pitchFamily="34" charset="0"/>
                <a:ea typeface="Calibri" panose="020F0502020204030204" pitchFamily="34" charset="0"/>
              </a:rPr>
              <a:t>; 24</a:t>
            </a:r>
            <a:r>
              <a:rPr lang="es-EC" sz="1800" dirty="0">
                <a:effectLst/>
                <a:latin typeface="Calibri" panose="020F0502020204030204" pitchFamily="34" charset="0"/>
                <a:ea typeface="Calibri" panose="020F0502020204030204" pitchFamily="34" charset="0"/>
              </a:rPr>
              <a:t> h ± 3 h</a:t>
            </a:r>
            <a:endParaRPr lang="es-EC" dirty="0"/>
          </a:p>
        </p:txBody>
      </p:sp>
      <p:sp>
        <p:nvSpPr>
          <p:cNvPr id="15" name="CuadroTexto 14">
            <a:extLst>
              <a:ext uri="{FF2B5EF4-FFF2-40B4-BE49-F238E27FC236}">
                <a16:creationId xmlns:a16="http://schemas.microsoft.com/office/drawing/2014/main" id="{C5F7DE92-BEA1-49ED-BFA2-9F28F4DE4E9E}"/>
              </a:ext>
            </a:extLst>
          </p:cNvPr>
          <p:cNvSpPr txBox="1"/>
          <p:nvPr/>
        </p:nvSpPr>
        <p:spPr>
          <a:xfrm>
            <a:off x="122827" y="95530"/>
            <a:ext cx="424027" cy="369332"/>
          </a:xfrm>
          <a:prstGeom prst="rect">
            <a:avLst/>
          </a:prstGeom>
          <a:noFill/>
        </p:spPr>
        <p:txBody>
          <a:bodyPr wrap="none" rtlCol="0">
            <a:spAutoFit/>
          </a:bodyPr>
          <a:lstStyle/>
          <a:p>
            <a:r>
              <a:rPr lang="es-ES" dirty="0"/>
              <a:t>11</a:t>
            </a:r>
            <a:endParaRPr lang="es-EC" dirty="0"/>
          </a:p>
        </p:txBody>
      </p:sp>
      <p:sp>
        <p:nvSpPr>
          <p:cNvPr id="16" name="CuadroTexto 15">
            <a:extLst>
              <a:ext uri="{FF2B5EF4-FFF2-40B4-BE49-F238E27FC236}">
                <a16:creationId xmlns:a16="http://schemas.microsoft.com/office/drawing/2014/main" id="{D39F12FC-26D5-4471-B328-78C27AE94339}"/>
              </a:ext>
            </a:extLst>
          </p:cNvPr>
          <p:cNvSpPr txBox="1"/>
          <p:nvPr/>
        </p:nvSpPr>
        <p:spPr>
          <a:xfrm>
            <a:off x="557524" y="6349095"/>
            <a:ext cx="2484976" cy="276999"/>
          </a:xfrm>
          <a:prstGeom prst="rect">
            <a:avLst/>
          </a:prstGeom>
          <a:noFill/>
        </p:spPr>
        <p:txBody>
          <a:bodyPr wrap="none" rtlCol="0">
            <a:spAutoFit/>
          </a:bodyPr>
          <a:lstStyle/>
          <a:p>
            <a:r>
              <a:rPr lang="en-US" sz="1200" dirty="0"/>
              <a:t>(UNE EN ISO, 2014), (ISO, 2017)</a:t>
            </a:r>
          </a:p>
        </p:txBody>
      </p:sp>
    </p:spTree>
    <p:extLst>
      <p:ext uri="{BB962C8B-B14F-4D97-AF65-F5344CB8AC3E}">
        <p14:creationId xmlns:p14="http://schemas.microsoft.com/office/powerpoint/2010/main" val="3624050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05B8E553-7822-4EDB-8218-7A5B2182AF97}"/>
              </a:ext>
            </a:extLst>
          </p:cNvPr>
          <p:cNvSpPr>
            <a:spLocks noGrp="1"/>
          </p:cNvSpPr>
          <p:nvPr>
            <p:ph type="sldNum" sz="quarter" idx="11"/>
          </p:nvPr>
        </p:nvSpPr>
        <p:spPr/>
        <p:txBody>
          <a:bodyPr/>
          <a:lstStyle/>
          <a:p>
            <a:r>
              <a:rPr lang="es-EC" b="1"/>
              <a:t>VERSIÓN: </a:t>
            </a:r>
            <a:r>
              <a:rPr lang="es-EC"/>
              <a:t>1.0</a:t>
            </a:r>
            <a:endParaRPr lang="es-EC" dirty="0"/>
          </a:p>
        </p:txBody>
      </p:sp>
      <p:sp>
        <p:nvSpPr>
          <p:cNvPr id="6" name="CuadroTexto 5">
            <a:extLst>
              <a:ext uri="{FF2B5EF4-FFF2-40B4-BE49-F238E27FC236}">
                <a16:creationId xmlns:a16="http://schemas.microsoft.com/office/drawing/2014/main" id="{4E0EBC42-E462-4C86-ABDC-F27FBC42B179}"/>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METODOLOGÍA</a:t>
            </a:r>
          </a:p>
        </p:txBody>
      </p:sp>
      <p:sp>
        <p:nvSpPr>
          <p:cNvPr id="7" name="Rectángulo: esquinas redondeadas 6">
            <a:extLst>
              <a:ext uri="{FF2B5EF4-FFF2-40B4-BE49-F238E27FC236}">
                <a16:creationId xmlns:a16="http://schemas.microsoft.com/office/drawing/2014/main" id="{028825D1-69FC-489C-B5BD-1F89F9369928}"/>
              </a:ext>
            </a:extLst>
          </p:cNvPr>
          <p:cNvSpPr/>
          <p:nvPr/>
        </p:nvSpPr>
        <p:spPr>
          <a:xfrm>
            <a:off x="609602" y="730436"/>
            <a:ext cx="10972798" cy="656822"/>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ES" sz="2500" b="1" dirty="0"/>
              <a:t>Control de Ambientes</a:t>
            </a:r>
            <a:endParaRPr lang="es-EC" sz="2500" b="1" dirty="0"/>
          </a:p>
        </p:txBody>
      </p:sp>
      <p:sp>
        <p:nvSpPr>
          <p:cNvPr id="8" name="CuadroTexto 7">
            <a:extLst>
              <a:ext uri="{FF2B5EF4-FFF2-40B4-BE49-F238E27FC236}">
                <a16:creationId xmlns:a16="http://schemas.microsoft.com/office/drawing/2014/main" id="{80AD8ADA-047B-49F4-9702-3E08CE22846F}"/>
              </a:ext>
            </a:extLst>
          </p:cNvPr>
          <p:cNvSpPr txBox="1"/>
          <p:nvPr/>
        </p:nvSpPr>
        <p:spPr>
          <a:xfrm>
            <a:off x="5595582" y="2333764"/>
            <a:ext cx="5986818" cy="646331"/>
          </a:xfrm>
          <a:prstGeom prst="rect">
            <a:avLst/>
          </a:prstGeom>
          <a:noFill/>
        </p:spPr>
        <p:txBody>
          <a:bodyPr wrap="square" rtlCol="0">
            <a:spAutoFit/>
          </a:bodyPr>
          <a:lstStyle/>
          <a:p>
            <a:pPr marL="285750" indent="-285750" algn="ctr">
              <a:buFont typeface="Arial" panose="020B0604020202020204" pitchFamily="34" charset="0"/>
              <a:buChar char="•"/>
            </a:pPr>
            <a:r>
              <a:rPr lang="es-ES" dirty="0"/>
              <a:t>Registro de temperaturas diarios (mañana y tarde)</a:t>
            </a:r>
          </a:p>
          <a:p>
            <a:pPr marL="285750" indent="-285750" algn="ctr">
              <a:buFont typeface="Arial" panose="020B0604020202020204" pitchFamily="34" charset="0"/>
              <a:buChar char="•"/>
            </a:pPr>
            <a:r>
              <a:rPr lang="es-ES" dirty="0"/>
              <a:t>Gráficos de control</a:t>
            </a:r>
          </a:p>
        </p:txBody>
      </p:sp>
      <p:sp>
        <p:nvSpPr>
          <p:cNvPr id="9" name="CuadroTexto 8">
            <a:extLst>
              <a:ext uri="{FF2B5EF4-FFF2-40B4-BE49-F238E27FC236}">
                <a16:creationId xmlns:a16="http://schemas.microsoft.com/office/drawing/2014/main" id="{0F2F9D23-67DD-43B7-851F-42C1C5ED9F76}"/>
              </a:ext>
            </a:extLst>
          </p:cNvPr>
          <p:cNvSpPr txBox="1"/>
          <p:nvPr/>
        </p:nvSpPr>
        <p:spPr>
          <a:xfrm>
            <a:off x="514066" y="4589013"/>
            <a:ext cx="5682016" cy="646331"/>
          </a:xfrm>
          <a:prstGeom prst="rect">
            <a:avLst/>
          </a:prstGeom>
          <a:noFill/>
        </p:spPr>
        <p:txBody>
          <a:bodyPr wrap="square" rtlCol="0">
            <a:spAutoFit/>
          </a:bodyPr>
          <a:lstStyle/>
          <a:p>
            <a:pPr marL="285750" indent="-285750" algn="ctr">
              <a:buFont typeface="Arial" panose="020B0604020202020204" pitchFamily="34" charset="0"/>
              <a:buChar char="•"/>
            </a:pPr>
            <a:r>
              <a:rPr lang="es-ES" dirty="0"/>
              <a:t>Área de pesaje, preparación de medios y lavado.</a:t>
            </a:r>
          </a:p>
          <a:p>
            <a:pPr marL="285750" indent="-285750" algn="ctr">
              <a:buFont typeface="Arial" panose="020B0604020202020204" pitchFamily="34" charset="0"/>
              <a:buChar char="•"/>
            </a:pPr>
            <a:r>
              <a:rPr lang="es-ES" dirty="0"/>
              <a:t>Cabinas de flujo</a:t>
            </a:r>
          </a:p>
        </p:txBody>
      </p:sp>
      <p:pic>
        <p:nvPicPr>
          <p:cNvPr id="4" name="Imagen 3">
            <a:extLst>
              <a:ext uri="{FF2B5EF4-FFF2-40B4-BE49-F238E27FC236}">
                <a16:creationId xmlns:a16="http://schemas.microsoft.com/office/drawing/2014/main" id="{AA9B7BBB-6DF2-44DF-989E-AFA981D906AE}"/>
              </a:ext>
            </a:extLst>
          </p:cNvPr>
          <p:cNvPicPr>
            <a:picLocks noChangeAspect="1"/>
          </p:cNvPicPr>
          <p:nvPr/>
        </p:nvPicPr>
        <p:blipFill>
          <a:blip r:embed="rId2"/>
          <a:stretch>
            <a:fillRect/>
          </a:stretch>
        </p:blipFill>
        <p:spPr>
          <a:xfrm>
            <a:off x="1906306" y="1735786"/>
            <a:ext cx="2324500" cy="2446842"/>
          </a:xfrm>
          <a:prstGeom prst="rect">
            <a:avLst/>
          </a:prstGeom>
        </p:spPr>
      </p:pic>
      <p:pic>
        <p:nvPicPr>
          <p:cNvPr id="13" name="Imagen 12">
            <a:extLst>
              <a:ext uri="{FF2B5EF4-FFF2-40B4-BE49-F238E27FC236}">
                <a16:creationId xmlns:a16="http://schemas.microsoft.com/office/drawing/2014/main" id="{D9D166FA-8B6E-4E5D-AD1C-043DCE9FEF35}"/>
              </a:ext>
            </a:extLst>
          </p:cNvPr>
          <p:cNvPicPr>
            <a:picLocks noChangeAspect="1"/>
          </p:cNvPicPr>
          <p:nvPr/>
        </p:nvPicPr>
        <p:blipFill>
          <a:blip r:embed="rId3"/>
          <a:stretch>
            <a:fillRect/>
          </a:stretch>
        </p:blipFill>
        <p:spPr>
          <a:xfrm>
            <a:off x="6669681" y="3679489"/>
            <a:ext cx="4257143" cy="1819048"/>
          </a:xfrm>
          <a:prstGeom prst="rect">
            <a:avLst/>
          </a:prstGeom>
        </p:spPr>
      </p:pic>
      <p:sp>
        <p:nvSpPr>
          <p:cNvPr id="10" name="CuadroTexto 9">
            <a:extLst>
              <a:ext uri="{FF2B5EF4-FFF2-40B4-BE49-F238E27FC236}">
                <a16:creationId xmlns:a16="http://schemas.microsoft.com/office/drawing/2014/main" id="{A4CEF7A5-8B79-41F2-AC71-A8961ACDC20A}"/>
              </a:ext>
            </a:extLst>
          </p:cNvPr>
          <p:cNvSpPr txBox="1"/>
          <p:nvPr/>
        </p:nvSpPr>
        <p:spPr>
          <a:xfrm>
            <a:off x="122827" y="95530"/>
            <a:ext cx="441146" cy="369332"/>
          </a:xfrm>
          <a:prstGeom prst="rect">
            <a:avLst/>
          </a:prstGeom>
          <a:noFill/>
        </p:spPr>
        <p:txBody>
          <a:bodyPr wrap="none" rtlCol="0">
            <a:spAutoFit/>
          </a:bodyPr>
          <a:lstStyle/>
          <a:p>
            <a:r>
              <a:rPr lang="es-ES" dirty="0"/>
              <a:t>12</a:t>
            </a:r>
            <a:endParaRPr lang="es-EC" dirty="0"/>
          </a:p>
        </p:txBody>
      </p:sp>
    </p:spTree>
    <p:extLst>
      <p:ext uri="{BB962C8B-B14F-4D97-AF65-F5344CB8AC3E}">
        <p14:creationId xmlns:p14="http://schemas.microsoft.com/office/powerpoint/2010/main" val="2720617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855F885E-63A7-46BF-8921-CE0BF7B0CCC8}"/>
              </a:ext>
            </a:extLst>
          </p:cNvPr>
          <p:cNvSpPr>
            <a:spLocks noGrp="1"/>
          </p:cNvSpPr>
          <p:nvPr>
            <p:ph type="sldNum" sz="quarter" idx="11"/>
          </p:nvPr>
        </p:nvSpPr>
        <p:spPr/>
        <p:txBody>
          <a:bodyPr/>
          <a:lstStyle/>
          <a:p>
            <a:r>
              <a:rPr lang="es-EC" b="1"/>
              <a:t>VERSIÓN: </a:t>
            </a:r>
            <a:r>
              <a:rPr lang="es-EC"/>
              <a:t>1.0</a:t>
            </a:r>
            <a:endParaRPr lang="es-EC" dirty="0"/>
          </a:p>
        </p:txBody>
      </p:sp>
      <p:graphicFrame>
        <p:nvGraphicFramePr>
          <p:cNvPr id="4" name="Marcador de contenido 3">
            <a:extLst>
              <a:ext uri="{FF2B5EF4-FFF2-40B4-BE49-F238E27FC236}">
                <a16:creationId xmlns:a16="http://schemas.microsoft.com/office/drawing/2014/main" id="{024AC2FC-73F9-409B-9D00-38F8CDF8B825}"/>
              </a:ext>
            </a:extLst>
          </p:cNvPr>
          <p:cNvGraphicFramePr>
            <a:graphicFrameLocks/>
          </p:cNvGraphicFramePr>
          <p:nvPr>
            <p:extLst>
              <p:ext uri="{D42A27DB-BD31-4B8C-83A1-F6EECF244321}">
                <p14:modId xmlns:p14="http://schemas.microsoft.com/office/powerpoint/2010/main" val="700105978"/>
              </p:ext>
            </p:extLst>
          </p:nvPr>
        </p:nvGraphicFramePr>
        <p:xfrm>
          <a:off x="448068" y="1899920"/>
          <a:ext cx="7945305" cy="4126787"/>
        </p:xfrm>
        <a:graphic>
          <a:graphicData uri="http://schemas.openxmlformats.org/drawingml/2006/table">
            <a:tbl>
              <a:tblPr firstRow="1" firstCol="1" bandRow="1">
                <a:tableStyleId>{D27102A9-8310-4765-A935-A1911B00CA55}</a:tableStyleId>
              </a:tblPr>
              <a:tblGrid>
                <a:gridCol w="2212443">
                  <a:extLst>
                    <a:ext uri="{9D8B030D-6E8A-4147-A177-3AD203B41FA5}">
                      <a16:colId xmlns:a16="http://schemas.microsoft.com/office/drawing/2014/main" val="3150022793"/>
                    </a:ext>
                  </a:extLst>
                </a:gridCol>
                <a:gridCol w="2212443">
                  <a:extLst>
                    <a:ext uri="{9D8B030D-6E8A-4147-A177-3AD203B41FA5}">
                      <a16:colId xmlns:a16="http://schemas.microsoft.com/office/drawing/2014/main" val="2330285740"/>
                    </a:ext>
                  </a:extLst>
                </a:gridCol>
                <a:gridCol w="1951397">
                  <a:extLst>
                    <a:ext uri="{9D8B030D-6E8A-4147-A177-3AD203B41FA5}">
                      <a16:colId xmlns:a16="http://schemas.microsoft.com/office/drawing/2014/main" val="3939773205"/>
                    </a:ext>
                  </a:extLst>
                </a:gridCol>
                <a:gridCol w="1569022">
                  <a:extLst>
                    <a:ext uri="{9D8B030D-6E8A-4147-A177-3AD203B41FA5}">
                      <a16:colId xmlns:a16="http://schemas.microsoft.com/office/drawing/2014/main" val="1906975727"/>
                    </a:ext>
                  </a:extLst>
                </a:gridCol>
              </a:tblGrid>
              <a:tr h="342764">
                <a:tc>
                  <a:txBody>
                    <a:bodyPr/>
                    <a:lstStyle/>
                    <a:p>
                      <a:pPr algn="ctr">
                        <a:lnSpc>
                          <a:spcPct val="107000"/>
                        </a:lnSpc>
                        <a:spcAft>
                          <a:spcPts val="800"/>
                        </a:spcAft>
                      </a:pPr>
                      <a:r>
                        <a:rPr lang="es-EC" sz="1600" dirty="0">
                          <a:effectLst/>
                        </a:rPr>
                        <a:t>Tipo de verificación</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Categoría de alimento</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Tipo de alimento</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Alimento</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30610851"/>
                  </a:ext>
                </a:extLst>
              </a:tr>
              <a:tr h="1373958">
                <a:tc>
                  <a:txBody>
                    <a:bodyPr/>
                    <a:lstStyle/>
                    <a:p>
                      <a:pPr algn="ctr">
                        <a:lnSpc>
                          <a:spcPct val="107000"/>
                        </a:lnSpc>
                        <a:spcAft>
                          <a:spcPts val="800"/>
                        </a:spcAft>
                      </a:pPr>
                      <a:r>
                        <a:rPr lang="es-EC" sz="1600" dirty="0">
                          <a:effectLst/>
                        </a:rPr>
                        <a:t>Verificación de implementación</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Aves de corral crudas y productos de aves de corral listos para cocinar</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Carnes frescas</a:t>
                      </a:r>
                    </a:p>
                    <a:p>
                      <a:pPr algn="ctr">
                        <a:lnSpc>
                          <a:spcPct val="107000"/>
                        </a:lnSpc>
                        <a:spcAft>
                          <a:spcPts val="800"/>
                        </a:spcAft>
                      </a:pPr>
                      <a:r>
                        <a:rPr lang="es-EC" sz="1600">
                          <a:effectLst/>
                        </a:rPr>
                        <a:t>(sin procesar)</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Cortes de carne</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78436964"/>
                  </a:ext>
                </a:extLst>
              </a:tr>
              <a:tr h="1373958">
                <a:tc rowSpan="2">
                  <a:txBody>
                    <a:bodyPr/>
                    <a:lstStyle/>
                    <a:p>
                      <a:pPr algn="ctr"/>
                      <a:r>
                        <a:rPr lang="es-ES" sz="1600" dirty="0"/>
                        <a:t>Verificación de alimento</a:t>
                      </a:r>
                      <a:endParaRPr lang="es-EC" sz="1600" dirty="0">
                        <a:latin typeface="+mj-lt"/>
                      </a:endParaRPr>
                    </a:p>
                  </a:txBody>
                  <a:tcPr anchor="ctr"/>
                </a:tc>
                <a:tc>
                  <a:txBody>
                    <a:bodyPr/>
                    <a:lstStyle/>
                    <a:p>
                      <a:pPr algn="ctr">
                        <a:lnSpc>
                          <a:spcPct val="107000"/>
                        </a:lnSpc>
                        <a:spcAft>
                          <a:spcPts val="800"/>
                        </a:spcAft>
                      </a:pPr>
                      <a:r>
                        <a:rPr lang="es-EC" sz="1600" dirty="0">
                          <a:effectLst/>
                        </a:rPr>
                        <a:t>Productos frescos y frutas</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Hortalizas y frutas (sin procesar) no descritas anteriormente</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Cultivos (frutillas y ajo)</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3514830"/>
                  </a:ext>
                </a:extLst>
              </a:tr>
              <a:tr h="876014">
                <a:tc vMerge="1">
                  <a:txBody>
                    <a:bodyPr/>
                    <a:lstStyle/>
                    <a:p>
                      <a:endParaRPr lang="es-EC"/>
                    </a:p>
                  </a:txBody>
                  <a:tcPr/>
                </a:tc>
                <a:tc>
                  <a:txBody>
                    <a:bodyPr/>
                    <a:lstStyle/>
                    <a:p>
                      <a:pPr algn="ctr">
                        <a:lnSpc>
                          <a:spcPct val="107000"/>
                        </a:lnSpc>
                        <a:spcAft>
                          <a:spcPts val="800"/>
                        </a:spcAft>
                      </a:pPr>
                      <a:r>
                        <a:rPr lang="es-EC" sz="1600" dirty="0">
                          <a:effectLst/>
                        </a:rPr>
                        <a:t>Alimentos para mascotas y piensos</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Alimentos secos</a:t>
                      </a:r>
                    </a:p>
                    <a:p>
                      <a:pPr algn="ctr">
                        <a:lnSpc>
                          <a:spcPct val="107000"/>
                        </a:lnSpc>
                        <a:spcAft>
                          <a:spcPts val="800"/>
                        </a:spcAft>
                      </a:pPr>
                      <a:r>
                        <a:rPr lang="es-EC" sz="1600">
                          <a:effectLst/>
                        </a:rPr>
                        <a:t>(aw ≤ 0.7)</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Piensos</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75894609"/>
                  </a:ext>
                </a:extLst>
              </a:tr>
            </a:tbl>
          </a:graphicData>
        </a:graphic>
      </p:graphicFrame>
      <p:sp>
        <p:nvSpPr>
          <p:cNvPr id="6" name="CuadroTexto 5">
            <a:extLst>
              <a:ext uri="{FF2B5EF4-FFF2-40B4-BE49-F238E27FC236}">
                <a16:creationId xmlns:a16="http://schemas.microsoft.com/office/drawing/2014/main" id="{E2EA18D2-DF4C-4811-9D59-6DD5A9FCC39F}"/>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METODOLOGÍA</a:t>
            </a:r>
          </a:p>
        </p:txBody>
      </p:sp>
      <p:sp>
        <p:nvSpPr>
          <p:cNvPr id="7" name="Rectángulo: esquinas redondeadas 6">
            <a:extLst>
              <a:ext uri="{FF2B5EF4-FFF2-40B4-BE49-F238E27FC236}">
                <a16:creationId xmlns:a16="http://schemas.microsoft.com/office/drawing/2014/main" id="{ACE21FD6-1C0C-459D-B2C3-62A653D856F8}"/>
              </a:ext>
            </a:extLst>
          </p:cNvPr>
          <p:cNvSpPr/>
          <p:nvPr/>
        </p:nvSpPr>
        <p:spPr>
          <a:xfrm>
            <a:off x="609602" y="730436"/>
            <a:ext cx="10972798" cy="656822"/>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ES" sz="2500" b="1" dirty="0"/>
              <a:t>Selección de matrices según ISO 16140-3</a:t>
            </a:r>
            <a:endParaRPr lang="es-EC" sz="2500" b="1" dirty="0"/>
          </a:p>
        </p:txBody>
      </p:sp>
      <p:pic>
        <p:nvPicPr>
          <p:cNvPr id="8" name="Imagen 7">
            <a:extLst>
              <a:ext uri="{FF2B5EF4-FFF2-40B4-BE49-F238E27FC236}">
                <a16:creationId xmlns:a16="http://schemas.microsoft.com/office/drawing/2014/main" id="{4E52505D-EA7E-4C75-8C65-7C8CC9EEBE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65" t="3529" r="11410" b="7345"/>
          <a:stretch/>
        </p:blipFill>
        <p:spPr>
          <a:xfrm rot="5400000">
            <a:off x="8340206" y="2355825"/>
            <a:ext cx="3560880" cy="3215425"/>
          </a:xfrm>
          <a:prstGeom prst="rect">
            <a:avLst/>
          </a:prstGeom>
        </p:spPr>
      </p:pic>
      <p:sp>
        <p:nvSpPr>
          <p:cNvPr id="9" name="CuadroTexto 8">
            <a:extLst>
              <a:ext uri="{FF2B5EF4-FFF2-40B4-BE49-F238E27FC236}">
                <a16:creationId xmlns:a16="http://schemas.microsoft.com/office/drawing/2014/main" id="{BC29D20B-3CA1-4E16-A45C-38F8161AC3B4}"/>
              </a:ext>
            </a:extLst>
          </p:cNvPr>
          <p:cNvSpPr txBox="1"/>
          <p:nvPr/>
        </p:nvSpPr>
        <p:spPr>
          <a:xfrm>
            <a:off x="122827" y="95530"/>
            <a:ext cx="441146" cy="369332"/>
          </a:xfrm>
          <a:prstGeom prst="rect">
            <a:avLst/>
          </a:prstGeom>
          <a:noFill/>
        </p:spPr>
        <p:txBody>
          <a:bodyPr wrap="none" rtlCol="0">
            <a:spAutoFit/>
          </a:bodyPr>
          <a:lstStyle/>
          <a:p>
            <a:r>
              <a:rPr lang="es-ES" dirty="0"/>
              <a:t>13</a:t>
            </a:r>
            <a:endParaRPr lang="es-EC" dirty="0"/>
          </a:p>
        </p:txBody>
      </p:sp>
      <p:sp>
        <p:nvSpPr>
          <p:cNvPr id="10" name="CuadroTexto 9">
            <a:extLst>
              <a:ext uri="{FF2B5EF4-FFF2-40B4-BE49-F238E27FC236}">
                <a16:creationId xmlns:a16="http://schemas.microsoft.com/office/drawing/2014/main" id="{BD87C1E0-346F-4609-946E-BC4FF666B01F}"/>
              </a:ext>
            </a:extLst>
          </p:cNvPr>
          <p:cNvSpPr txBox="1"/>
          <p:nvPr/>
        </p:nvSpPr>
        <p:spPr>
          <a:xfrm>
            <a:off x="557524" y="6349095"/>
            <a:ext cx="979755" cy="276999"/>
          </a:xfrm>
          <a:prstGeom prst="rect">
            <a:avLst/>
          </a:prstGeom>
          <a:noFill/>
        </p:spPr>
        <p:txBody>
          <a:bodyPr wrap="none" rtlCol="0">
            <a:spAutoFit/>
          </a:bodyPr>
          <a:lstStyle/>
          <a:p>
            <a:r>
              <a:rPr lang="en-US" sz="1200" dirty="0"/>
              <a:t>(ISO, 2021)</a:t>
            </a:r>
          </a:p>
        </p:txBody>
      </p:sp>
    </p:spTree>
    <p:extLst>
      <p:ext uri="{BB962C8B-B14F-4D97-AF65-F5344CB8AC3E}">
        <p14:creationId xmlns:p14="http://schemas.microsoft.com/office/powerpoint/2010/main" val="1873762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2927C5FE-39DA-4BEB-8BEE-EADAD8CC393D}"/>
              </a:ext>
            </a:extLst>
          </p:cNvPr>
          <p:cNvPicPr>
            <a:picLocks noChangeAspect="1"/>
          </p:cNvPicPr>
          <p:nvPr/>
        </p:nvPicPr>
        <p:blipFill rotWithShape="1">
          <a:blip r:embed="rId2">
            <a:extLst>
              <a:ext uri="{28A0092B-C50C-407E-A947-70E740481C1C}">
                <a14:useLocalDpi xmlns:a14="http://schemas.microsoft.com/office/drawing/2010/main" val="0"/>
              </a:ext>
            </a:extLst>
          </a:blip>
          <a:srcRect t="11235" r="13783" b="9089"/>
          <a:stretch/>
        </p:blipFill>
        <p:spPr>
          <a:xfrm>
            <a:off x="40741" y="182880"/>
            <a:ext cx="8884184" cy="6305788"/>
          </a:xfrm>
          <a:prstGeom prst="rect">
            <a:avLst/>
          </a:prstGeom>
        </p:spPr>
      </p:pic>
      <p:sp>
        <p:nvSpPr>
          <p:cNvPr id="3" name="Marcador de número de diapositiva 2">
            <a:extLst>
              <a:ext uri="{FF2B5EF4-FFF2-40B4-BE49-F238E27FC236}">
                <a16:creationId xmlns:a16="http://schemas.microsoft.com/office/drawing/2014/main" id="{1364458E-5A50-49B0-BCA2-3D844F1B6880}"/>
              </a:ext>
            </a:extLst>
          </p:cNvPr>
          <p:cNvSpPr>
            <a:spLocks noGrp="1"/>
          </p:cNvSpPr>
          <p:nvPr>
            <p:ph type="sldNum" sz="quarter" idx="11"/>
          </p:nvPr>
        </p:nvSpPr>
        <p:spPr/>
        <p:txBody>
          <a:bodyPr/>
          <a:lstStyle/>
          <a:p>
            <a:r>
              <a:rPr lang="es-EC" b="1"/>
              <a:t>VERSIÓN: </a:t>
            </a:r>
            <a:r>
              <a:rPr lang="es-EC"/>
              <a:t>1.0</a:t>
            </a:r>
            <a:endParaRPr lang="es-EC" dirty="0"/>
          </a:p>
        </p:txBody>
      </p:sp>
      <p:sp>
        <p:nvSpPr>
          <p:cNvPr id="10" name="Rectángulo: esquinas redondeadas 9">
            <a:extLst>
              <a:ext uri="{FF2B5EF4-FFF2-40B4-BE49-F238E27FC236}">
                <a16:creationId xmlns:a16="http://schemas.microsoft.com/office/drawing/2014/main" id="{3C83E17B-00B8-4E35-8979-C0D269858E60}"/>
              </a:ext>
            </a:extLst>
          </p:cNvPr>
          <p:cNvSpPr/>
          <p:nvPr/>
        </p:nvSpPr>
        <p:spPr>
          <a:xfrm>
            <a:off x="8364542" y="2692644"/>
            <a:ext cx="3630304" cy="1472712"/>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ES" sz="2500" b="1" dirty="0"/>
              <a:t>Verificación de Implementación</a:t>
            </a:r>
          </a:p>
          <a:p>
            <a:pPr algn="ctr"/>
            <a:r>
              <a:rPr lang="es-ES" sz="2500" b="1" dirty="0"/>
              <a:t>(Método cuantitativo)</a:t>
            </a:r>
            <a:endParaRPr lang="es-EC" sz="2500" b="1" dirty="0"/>
          </a:p>
        </p:txBody>
      </p:sp>
      <p:sp>
        <p:nvSpPr>
          <p:cNvPr id="13" name="CuadroTexto 12">
            <a:extLst>
              <a:ext uri="{FF2B5EF4-FFF2-40B4-BE49-F238E27FC236}">
                <a16:creationId xmlns:a16="http://schemas.microsoft.com/office/drawing/2014/main" id="{D094048E-FCA9-4488-B572-C7B9A58657D5}"/>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METODOLOGÍA</a:t>
            </a:r>
          </a:p>
        </p:txBody>
      </p:sp>
      <p:sp>
        <p:nvSpPr>
          <p:cNvPr id="14" name="CuadroTexto 13">
            <a:extLst>
              <a:ext uri="{FF2B5EF4-FFF2-40B4-BE49-F238E27FC236}">
                <a16:creationId xmlns:a16="http://schemas.microsoft.com/office/drawing/2014/main" id="{3E42D4A9-5C61-420C-B8E7-2C4DD88A1EEB}"/>
              </a:ext>
            </a:extLst>
          </p:cNvPr>
          <p:cNvSpPr txBox="1"/>
          <p:nvPr/>
        </p:nvSpPr>
        <p:spPr>
          <a:xfrm>
            <a:off x="3949637" y="6488668"/>
            <a:ext cx="2702091" cy="369332"/>
          </a:xfrm>
          <a:prstGeom prst="rect">
            <a:avLst/>
          </a:prstGeom>
          <a:noFill/>
        </p:spPr>
        <p:txBody>
          <a:bodyPr wrap="square">
            <a:spAutoFit/>
          </a:bodyPr>
          <a:lstStyle/>
          <a:p>
            <a:pPr algn="ctr"/>
            <a:r>
              <a:rPr lang="es-EC" sz="1800" dirty="0">
                <a:effectLst/>
                <a:latin typeface="Calibri" panose="020F0502020204030204" pitchFamily="34" charset="0"/>
                <a:ea typeface="Calibri" panose="020F0502020204030204" pitchFamily="34" charset="0"/>
              </a:rPr>
              <a:t>30 °C ± 1 °C</a:t>
            </a:r>
            <a:r>
              <a:rPr lang="es-EC" dirty="0">
                <a:latin typeface="Calibri" panose="020F0502020204030204" pitchFamily="34" charset="0"/>
                <a:ea typeface="Calibri" panose="020F0502020204030204" pitchFamily="34" charset="0"/>
              </a:rPr>
              <a:t>; </a:t>
            </a:r>
            <a:r>
              <a:rPr lang="es-EC" sz="1800" dirty="0">
                <a:effectLst/>
                <a:latin typeface="Calibri" panose="020F0502020204030204" pitchFamily="34" charset="0"/>
                <a:ea typeface="Calibri" panose="020F0502020204030204" pitchFamily="34" charset="0"/>
              </a:rPr>
              <a:t>72 h ± 3 h</a:t>
            </a:r>
            <a:endParaRPr lang="es-EC" dirty="0"/>
          </a:p>
        </p:txBody>
      </p:sp>
      <p:sp>
        <p:nvSpPr>
          <p:cNvPr id="16" name="CuadroTexto 15">
            <a:extLst>
              <a:ext uri="{FF2B5EF4-FFF2-40B4-BE49-F238E27FC236}">
                <a16:creationId xmlns:a16="http://schemas.microsoft.com/office/drawing/2014/main" id="{5EBA225F-22D6-40F8-8D17-8A5D4B65DF77}"/>
              </a:ext>
            </a:extLst>
          </p:cNvPr>
          <p:cNvSpPr txBox="1"/>
          <p:nvPr/>
        </p:nvSpPr>
        <p:spPr>
          <a:xfrm>
            <a:off x="122827" y="95530"/>
            <a:ext cx="441146" cy="369332"/>
          </a:xfrm>
          <a:prstGeom prst="rect">
            <a:avLst/>
          </a:prstGeom>
          <a:noFill/>
        </p:spPr>
        <p:txBody>
          <a:bodyPr wrap="none" rtlCol="0">
            <a:spAutoFit/>
          </a:bodyPr>
          <a:lstStyle/>
          <a:p>
            <a:r>
              <a:rPr lang="es-ES" dirty="0"/>
              <a:t>14</a:t>
            </a:r>
            <a:endParaRPr lang="es-EC" dirty="0"/>
          </a:p>
        </p:txBody>
      </p:sp>
      <p:sp>
        <p:nvSpPr>
          <p:cNvPr id="8" name="CuadroTexto 7">
            <a:extLst>
              <a:ext uri="{FF2B5EF4-FFF2-40B4-BE49-F238E27FC236}">
                <a16:creationId xmlns:a16="http://schemas.microsoft.com/office/drawing/2014/main" id="{672153D4-46D9-4791-8318-C5DCA300F794}"/>
              </a:ext>
            </a:extLst>
          </p:cNvPr>
          <p:cNvSpPr txBox="1"/>
          <p:nvPr/>
        </p:nvSpPr>
        <p:spPr>
          <a:xfrm>
            <a:off x="557524" y="6512871"/>
            <a:ext cx="979755" cy="276999"/>
          </a:xfrm>
          <a:prstGeom prst="rect">
            <a:avLst/>
          </a:prstGeom>
          <a:noFill/>
        </p:spPr>
        <p:txBody>
          <a:bodyPr wrap="none" rtlCol="0">
            <a:spAutoFit/>
          </a:bodyPr>
          <a:lstStyle/>
          <a:p>
            <a:r>
              <a:rPr lang="en-US" sz="1200" dirty="0"/>
              <a:t>(ISO, 2021)</a:t>
            </a:r>
          </a:p>
        </p:txBody>
      </p:sp>
    </p:spTree>
    <p:extLst>
      <p:ext uri="{BB962C8B-B14F-4D97-AF65-F5344CB8AC3E}">
        <p14:creationId xmlns:p14="http://schemas.microsoft.com/office/powerpoint/2010/main" val="1892796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2271293-5D95-408E-A216-5BEE88CD526A}"/>
              </a:ext>
            </a:extLst>
          </p:cNvPr>
          <p:cNvPicPr>
            <a:picLocks noChangeAspect="1"/>
          </p:cNvPicPr>
          <p:nvPr/>
        </p:nvPicPr>
        <p:blipFill rotWithShape="1">
          <a:blip r:embed="rId3">
            <a:extLst>
              <a:ext uri="{28A0092B-C50C-407E-A947-70E740481C1C}">
                <a14:useLocalDpi xmlns:a14="http://schemas.microsoft.com/office/drawing/2010/main" val="0"/>
              </a:ext>
            </a:extLst>
          </a:blip>
          <a:srcRect l="1699" t="41148" r="12751" b="6714"/>
          <a:stretch/>
        </p:blipFill>
        <p:spPr>
          <a:xfrm>
            <a:off x="130221" y="620029"/>
            <a:ext cx="8644305" cy="5268258"/>
          </a:xfrm>
          <a:prstGeom prst="rect">
            <a:avLst/>
          </a:prstGeom>
        </p:spPr>
      </p:pic>
      <p:sp>
        <p:nvSpPr>
          <p:cNvPr id="3" name="Marcador de número de diapositiva 2">
            <a:extLst>
              <a:ext uri="{FF2B5EF4-FFF2-40B4-BE49-F238E27FC236}">
                <a16:creationId xmlns:a16="http://schemas.microsoft.com/office/drawing/2014/main" id="{3AC330C4-F1E1-4724-99C9-75C186C42D1E}"/>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C576F69F-019C-4A5B-A900-767B9668BE3F}"/>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METODOLOGÍA</a:t>
            </a:r>
          </a:p>
        </p:txBody>
      </p:sp>
      <p:sp>
        <p:nvSpPr>
          <p:cNvPr id="7" name="Rectángulo: esquinas redondeadas 6">
            <a:extLst>
              <a:ext uri="{FF2B5EF4-FFF2-40B4-BE49-F238E27FC236}">
                <a16:creationId xmlns:a16="http://schemas.microsoft.com/office/drawing/2014/main" id="{5191AE8C-45B3-44F5-AAA4-DAA2D2682B5D}"/>
              </a:ext>
            </a:extLst>
          </p:cNvPr>
          <p:cNvSpPr/>
          <p:nvPr/>
        </p:nvSpPr>
        <p:spPr>
          <a:xfrm>
            <a:off x="8282654" y="1040582"/>
            <a:ext cx="3630304" cy="1472712"/>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ES" sz="2500" b="1" dirty="0"/>
              <a:t>Verificación de Productos</a:t>
            </a:r>
          </a:p>
          <a:p>
            <a:pPr algn="ctr"/>
            <a:r>
              <a:rPr lang="es-ES" sz="2500" b="1" dirty="0"/>
              <a:t>(Método cuantitativo)</a:t>
            </a:r>
            <a:endParaRPr lang="es-EC" sz="2500" b="1" dirty="0"/>
          </a:p>
        </p:txBody>
      </p:sp>
      <p:pic>
        <p:nvPicPr>
          <p:cNvPr id="9" name="Imagen 8">
            <a:extLst>
              <a:ext uri="{FF2B5EF4-FFF2-40B4-BE49-F238E27FC236}">
                <a16:creationId xmlns:a16="http://schemas.microsoft.com/office/drawing/2014/main" id="{B68A549C-7293-4BC0-831A-829013A63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748587" y="3071119"/>
            <a:ext cx="2947490" cy="2210618"/>
          </a:xfrm>
          <a:prstGeom prst="rect">
            <a:avLst/>
          </a:prstGeom>
        </p:spPr>
      </p:pic>
      <p:sp>
        <p:nvSpPr>
          <p:cNvPr id="8" name="CuadroTexto 7">
            <a:extLst>
              <a:ext uri="{FF2B5EF4-FFF2-40B4-BE49-F238E27FC236}">
                <a16:creationId xmlns:a16="http://schemas.microsoft.com/office/drawing/2014/main" id="{A18E0F8F-B117-4B46-B8B5-8769732FA120}"/>
              </a:ext>
            </a:extLst>
          </p:cNvPr>
          <p:cNvSpPr txBox="1"/>
          <p:nvPr/>
        </p:nvSpPr>
        <p:spPr>
          <a:xfrm>
            <a:off x="4055667" y="5850511"/>
            <a:ext cx="2702091" cy="369332"/>
          </a:xfrm>
          <a:prstGeom prst="rect">
            <a:avLst/>
          </a:prstGeom>
          <a:noFill/>
        </p:spPr>
        <p:txBody>
          <a:bodyPr wrap="square">
            <a:spAutoFit/>
          </a:bodyPr>
          <a:lstStyle/>
          <a:p>
            <a:pPr algn="ctr"/>
            <a:r>
              <a:rPr lang="es-EC" sz="1800" dirty="0">
                <a:effectLst/>
                <a:latin typeface="Calibri" panose="020F0502020204030204" pitchFamily="34" charset="0"/>
                <a:ea typeface="Calibri" panose="020F0502020204030204" pitchFamily="34" charset="0"/>
              </a:rPr>
              <a:t>30 °C ± 1 °C</a:t>
            </a:r>
            <a:r>
              <a:rPr lang="es-EC" dirty="0">
                <a:latin typeface="Calibri" panose="020F0502020204030204" pitchFamily="34" charset="0"/>
                <a:ea typeface="Calibri" panose="020F0502020204030204" pitchFamily="34" charset="0"/>
              </a:rPr>
              <a:t>; </a:t>
            </a:r>
            <a:r>
              <a:rPr lang="es-EC" sz="1800" dirty="0">
                <a:effectLst/>
                <a:latin typeface="Calibri" panose="020F0502020204030204" pitchFamily="34" charset="0"/>
                <a:ea typeface="Calibri" panose="020F0502020204030204" pitchFamily="34" charset="0"/>
              </a:rPr>
              <a:t>72 h ± 3 h</a:t>
            </a:r>
            <a:endParaRPr lang="es-EC" dirty="0"/>
          </a:p>
        </p:txBody>
      </p:sp>
      <p:sp>
        <p:nvSpPr>
          <p:cNvPr id="11" name="CuadroTexto 10">
            <a:extLst>
              <a:ext uri="{FF2B5EF4-FFF2-40B4-BE49-F238E27FC236}">
                <a16:creationId xmlns:a16="http://schemas.microsoft.com/office/drawing/2014/main" id="{D96E1F83-177C-4951-A83B-199AE451C219}"/>
              </a:ext>
            </a:extLst>
          </p:cNvPr>
          <p:cNvSpPr txBox="1"/>
          <p:nvPr/>
        </p:nvSpPr>
        <p:spPr>
          <a:xfrm>
            <a:off x="122827" y="95530"/>
            <a:ext cx="441146" cy="369332"/>
          </a:xfrm>
          <a:prstGeom prst="rect">
            <a:avLst/>
          </a:prstGeom>
          <a:noFill/>
        </p:spPr>
        <p:txBody>
          <a:bodyPr wrap="none" rtlCol="0">
            <a:spAutoFit/>
          </a:bodyPr>
          <a:lstStyle/>
          <a:p>
            <a:r>
              <a:rPr lang="es-ES" dirty="0"/>
              <a:t>15</a:t>
            </a:r>
            <a:endParaRPr lang="es-EC" dirty="0"/>
          </a:p>
        </p:txBody>
      </p:sp>
      <p:sp>
        <p:nvSpPr>
          <p:cNvPr id="12" name="CuadroTexto 11">
            <a:extLst>
              <a:ext uri="{FF2B5EF4-FFF2-40B4-BE49-F238E27FC236}">
                <a16:creationId xmlns:a16="http://schemas.microsoft.com/office/drawing/2014/main" id="{2B2AAB6E-1415-4C2A-89B9-135F2B444C47}"/>
              </a:ext>
            </a:extLst>
          </p:cNvPr>
          <p:cNvSpPr txBox="1"/>
          <p:nvPr/>
        </p:nvSpPr>
        <p:spPr>
          <a:xfrm>
            <a:off x="557524" y="6349095"/>
            <a:ext cx="979755" cy="276999"/>
          </a:xfrm>
          <a:prstGeom prst="rect">
            <a:avLst/>
          </a:prstGeom>
          <a:noFill/>
        </p:spPr>
        <p:txBody>
          <a:bodyPr wrap="none" rtlCol="0">
            <a:spAutoFit/>
          </a:bodyPr>
          <a:lstStyle/>
          <a:p>
            <a:r>
              <a:rPr lang="en-US" sz="1200" dirty="0"/>
              <a:t>(ISO, 2021)</a:t>
            </a:r>
          </a:p>
        </p:txBody>
      </p:sp>
    </p:spTree>
    <p:extLst>
      <p:ext uri="{BB962C8B-B14F-4D97-AF65-F5344CB8AC3E}">
        <p14:creationId xmlns:p14="http://schemas.microsoft.com/office/powerpoint/2010/main" val="2541332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8ABE07F-C889-43AD-A0F3-A01FE04BCD24}"/>
              </a:ext>
            </a:extLst>
          </p:cNvPr>
          <p:cNvSpPr>
            <a:spLocks noGrp="1"/>
          </p:cNvSpPr>
          <p:nvPr>
            <p:ph type="sldNum" sz="quarter" idx="11"/>
          </p:nvPr>
        </p:nvSpPr>
        <p:spPr/>
        <p:txBody>
          <a:bodyPr/>
          <a:lstStyle/>
          <a:p>
            <a:r>
              <a:rPr lang="es-EC" b="1"/>
              <a:t>VERSIÓN: </a:t>
            </a:r>
            <a:r>
              <a:rPr lang="es-EC"/>
              <a:t>1.0</a:t>
            </a:r>
            <a:endParaRPr lang="es-EC" dirty="0"/>
          </a:p>
        </p:txBody>
      </p:sp>
      <p:sp>
        <p:nvSpPr>
          <p:cNvPr id="5" name="CuadroTexto 4">
            <a:extLst>
              <a:ext uri="{FF2B5EF4-FFF2-40B4-BE49-F238E27FC236}">
                <a16:creationId xmlns:a16="http://schemas.microsoft.com/office/drawing/2014/main" id="{532A18AC-5C63-48CA-85AC-0B1579FE49C1}"/>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METODOLOGÍA</a:t>
            </a:r>
          </a:p>
        </p:txBody>
      </p:sp>
      <p:sp>
        <p:nvSpPr>
          <p:cNvPr id="7" name="Rectángulo: esquinas redondeadas 6">
            <a:extLst>
              <a:ext uri="{FF2B5EF4-FFF2-40B4-BE49-F238E27FC236}">
                <a16:creationId xmlns:a16="http://schemas.microsoft.com/office/drawing/2014/main" id="{CA02CEFC-E845-4DB1-8238-076D7BC316DF}"/>
              </a:ext>
            </a:extLst>
          </p:cNvPr>
          <p:cNvSpPr/>
          <p:nvPr/>
        </p:nvSpPr>
        <p:spPr>
          <a:xfrm>
            <a:off x="7888407" y="740330"/>
            <a:ext cx="4106439" cy="1784505"/>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ES" sz="2500" b="1" dirty="0"/>
              <a:t>Verificación de Implementación y de  Productos</a:t>
            </a:r>
          </a:p>
          <a:p>
            <a:pPr algn="ctr"/>
            <a:r>
              <a:rPr lang="es-ES" sz="2500" b="1" dirty="0"/>
              <a:t>(Método cualitativo)</a:t>
            </a:r>
            <a:endParaRPr lang="es-EC" sz="2500" b="1" dirty="0"/>
          </a:p>
        </p:txBody>
      </p:sp>
      <p:pic>
        <p:nvPicPr>
          <p:cNvPr id="9" name="Imagen 8">
            <a:extLst>
              <a:ext uri="{FF2B5EF4-FFF2-40B4-BE49-F238E27FC236}">
                <a16:creationId xmlns:a16="http://schemas.microsoft.com/office/drawing/2014/main" id="{12D0E1BB-9B6B-4643-B8F3-83BA85A712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73" r="9254"/>
          <a:stretch/>
        </p:blipFill>
        <p:spPr>
          <a:xfrm rot="5400000">
            <a:off x="8625632" y="2724155"/>
            <a:ext cx="1512000" cy="1329819"/>
          </a:xfrm>
          <a:prstGeom prst="rect">
            <a:avLst/>
          </a:prstGeom>
        </p:spPr>
      </p:pic>
      <p:pic>
        <p:nvPicPr>
          <p:cNvPr id="11" name="Imagen 10">
            <a:extLst>
              <a:ext uri="{FF2B5EF4-FFF2-40B4-BE49-F238E27FC236}">
                <a16:creationId xmlns:a16="http://schemas.microsoft.com/office/drawing/2014/main" id="{6D44EAEC-2C3A-490A-8E33-75A441A6CC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89" r="10795"/>
          <a:stretch/>
        </p:blipFill>
        <p:spPr>
          <a:xfrm rot="5400000">
            <a:off x="10137459" y="2882133"/>
            <a:ext cx="1512000" cy="1304715"/>
          </a:xfrm>
          <a:prstGeom prst="rect">
            <a:avLst/>
          </a:prstGeom>
        </p:spPr>
      </p:pic>
      <p:pic>
        <p:nvPicPr>
          <p:cNvPr id="13" name="Imagen 12">
            <a:extLst>
              <a:ext uri="{FF2B5EF4-FFF2-40B4-BE49-F238E27FC236}">
                <a16:creationId xmlns:a16="http://schemas.microsoft.com/office/drawing/2014/main" id="{89F484AC-1A52-403D-A078-B9250CCBF3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796"/>
          <a:stretch/>
        </p:blipFill>
        <p:spPr>
          <a:xfrm rot="5400000">
            <a:off x="9900544" y="4520876"/>
            <a:ext cx="1512000" cy="1272697"/>
          </a:xfrm>
          <a:prstGeom prst="rect">
            <a:avLst/>
          </a:prstGeom>
        </p:spPr>
      </p:pic>
      <p:pic>
        <p:nvPicPr>
          <p:cNvPr id="15" name="Imagen 14">
            <a:extLst>
              <a:ext uri="{FF2B5EF4-FFF2-40B4-BE49-F238E27FC236}">
                <a16:creationId xmlns:a16="http://schemas.microsoft.com/office/drawing/2014/main" id="{6225CBBD-C9F0-49FB-86CD-EB8C17D657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82" r="8458"/>
          <a:stretch/>
        </p:blipFill>
        <p:spPr>
          <a:xfrm rot="5400000">
            <a:off x="8459063" y="4362969"/>
            <a:ext cx="1512000" cy="1290705"/>
          </a:xfrm>
          <a:prstGeom prst="rect">
            <a:avLst/>
          </a:prstGeom>
        </p:spPr>
      </p:pic>
      <p:pic>
        <p:nvPicPr>
          <p:cNvPr id="19" name="Imagen 18">
            <a:extLst>
              <a:ext uri="{FF2B5EF4-FFF2-40B4-BE49-F238E27FC236}">
                <a16:creationId xmlns:a16="http://schemas.microsoft.com/office/drawing/2014/main" id="{CEE7FBC1-5DDF-441D-A40E-056A7834C97E}"/>
              </a:ext>
            </a:extLst>
          </p:cNvPr>
          <p:cNvPicPr>
            <a:picLocks noChangeAspect="1"/>
          </p:cNvPicPr>
          <p:nvPr/>
        </p:nvPicPr>
        <p:blipFill rotWithShape="1">
          <a:blip r:embed="rId6">
            <a:extLst>
              <a:ext uri="{28A0092B-C50C-407E-A947-70E740481C1C}">
                <a14:useLocalDpi xmlns:a14="http://schemas.microsoft.com/office/drawing/2010/main" val="0"/>
              </a:ext>
            </a:extLst>
          </a:blip>
          <a:srcRect l="3402" t="8829" r="26749"/>
          <a:stretch/>
        </p:blipFill>
        <p:spPr>
          <a:xfrm>
            <a:off x="12000" y="30693"/>
            <a:ext cx="7716628" cy="6827307"/>
          </a:xfrm>
          <a:prstGeom prst="rect">
            <a:avLst/>
          </a:prstGeom>
        </p:spPr>
      </p:pic>
      <p:sp>
        <p:nvSpPr>
          <p:cNvPr id="14" name="CuadroTexto 13">
            <a:extLst>
              <a:ext uri="{FF2B5EF4-FFF2-40B4-BE49-F238E27FC236}">
                <a16:creationId xmlns:a16="http://schemas.microsoft.com/office/drawing/2014/main" id="{723ADC56-92A4-4FB3-ABDF-19CFEA23C862}"/>
              </a:ext>
            </a:extLst>
          </p:cNvPr>
          <p:cNvSpPr txBox="1"/>
          <p:nvPr/>
        </p:nvSpPr>
        <p:spPr>
          <a:xfrm>
            <a:off x="2658696" y="6174179"/>
            <a:ext cx="2702091" cy="307777"/>
          </a:xfrm>
          <a:prstGeom prst="rect">
            <a:avLst/>
          </a:prstGeom>
          <a:noFill/>
        </p:spPr>
        <p:txBody>
          <a:bodyPr wrap="square">
            <a:spAutoFit/>
          </a:bodyPr>
          <a:lstStyle/>
          <a:p>
            <a:pPr algn="ctr"/>
            <a:r>
              <a:rPr lang="es-EC" sz="1400" dirty="0">
                <a:effectLst/>
                <a:latin typeface="Calibri" panose="020F0502020204030204" pitchFamily="34" charset="0"/>
                <a:ea typeface="Calibri" panose="020F0502020204030204" pitchFamily="34" charset="0"/>
              </a:rPr>
              <a:t>37 °C ± 1 °C</a:t>
            </a:r>
            <a:r>
              <a:rPr lang="es-EC" sz="1400" dirty="0">
                <a:latin typeface="Calibri" panose="020F0502020204030204" pitchFamily="34" charset="0"/>
                <a:ea typeface="Calibri" panose="020F0502020204030204" pitchFamily="34" charset="0"/>
              </a:rPr>
              <a:t>; </a:t>
            </a:r>
            <a:r>
              <a:rPr lang="es-EC" sz="1400" dirty="0">
                <a:effectLst/>
                <a:latin typeface="Calibri" panose="020F0502020204030204" pitchFamily="34" charset="0"/>
                <a:ea typeface="Calibri" panose="020F0502020204030204" pitchFamily="34" charset="0"/>
              </a:rPr>
              <a:t>24 h ± 3 h</a:t>
            </a:r>
            <a:endParaRPr lang="es-EC" sz="1400" dirty="0"/>
          </a:p>
        </p:txBody>
      </p:sp>
      <p:sp>
        <p:nvSpPr>
          <p:cNvPr id="12" name="CuadroTexto 11">
            <a:extLst>
              <a:ext uri="{FF2B5EF4-FFF2-40B4-BE49-F238E27FC236}">
                <a16:creationId xmlns:a16="http://schemas.microsoft.com/office/drawing/2014/main" id="{03684056-297B-4B96-A5B3-446AE675AF40}"/>
              </a:ext>
            </a:extLst>
          </p:cNvPr>
          <p:cNvSpPr txBox="1"/>
          <p:nvPr/>
        </p:nvSpPr>
        <p:spPr>
          <a:xfrm>
            <a:off x="122827" y="95530"/>
            <a:ext cx="441146" cy="369332"/>
          </a:xfrm>
          <a:prstGeom prst="rect">
            <a:avLst/>
          </a:prstGeom>
          <a:noFill/>
        </p:spPr>
        <p:txBody>
          <a:bodyPr wrap="none" rtlCol="0">
            <a:spAutoFit/>
          </a:bodyPr>
          <a:lstStyle/>
          <a:p>
            <a:r>
              <a:rPr lang="es-ES" dirty="0"/>
              <a:t>16</a:t>
            </a:r>
            <a:endParaRPr lang="es-EC" dirty="0"/>
          </a:p>
        </p:txBody>
      </p:sp>
      <p:sp>
        <p:nvSpPr>
          <p:cNvPr id="16" name="CuadroTexto 15">
            <a:extLst>
              <a:ext uri="{FF2B5EF4-FFF2-40B4-BE49-F238E27FC236}">
                <a16:creationId xmlns:a16="http://schemas.microsoft.com/office/drawing/2014/main" id="{ABD60194-0C94-4079-BBEF-7402969C5575}"/>
              </a:ext>
            </a:extLst>
          </p:cNvPr>
          <p:cNvSpPr txBox="1"/>
          <p:nvPr/>
        </p:nvSpPr>
        <p:spPr>
          <a:xfrm>
            <a:off x="557524" y="6594759"/>
            <a:ext cx="979755" cy="276999"/>
          </a:xfrm>
          <a:prstGeom prst="rect">
            <a:avLst/>
          </a:prstGeom>
          <a:noFill/>
        </p:spPr>
        <p:txBody>
          <a:bodyPr wrap="none" rtlCol="0">
            <a:spAutoFit/>
          </a:bodyPr>
          <a:lstStyle/>
          <a:p>
            <a:r>
              <a:rPr lang="en-US" sz="1200" dirty="0"/>
              <a:t>(ISO, 2021)</a:t>
            </a:r>
          </a:p>
        </p:txBody>
      </p:sp>
    </p:spTree>
    <p:extLst>
      <p:ext uri="{BB962C8B-B14F-4D97-AF65-F5344CB8AC3E}">
        <p14:creationId xmlns:p14="http://schemas.microsoft.com/office/powerpoint/2010/main" val="400614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89604B55-A9E8-4B19-9ABB-25C8A6F0731D}"/>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7D77EBBE-B139-4AA3-AFEC-0156A0C8C3E5}"/>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pic>
        <p:nvPicPr>
          <p:cNvPr id="6" name="Imagen 5">
            <a:extLst>
              <a:ext uri="{FF2B5EF4-FFF2-40B4-BE49-F238E27FC236}">
                <a16:creationId xmlns:a16="http://schemas.microsoft.com/office/drawing/2014/main" id="{63FEBBE8-6D28-446E-AB9D-F0590E47C1CC}"/>
              </a:ext>
            </a:extLst>
          </p:cNvPr>
          <p:cNvPicPr>
            <a:picLocks noChangeAspect="1"/>
          </p:cNvPicPr>
          <p:nvPr/>
        </p:nvPicPr>
        <p:blipFill>
          <a:blip r:embed="rId2"/>
          <a:stretch>
            <a:fillRect/>
          </a:stretch>
        </p:blipFill>
        <p:spPr>
          <a:xfrm>
            <a:off x="396233" y="679681"/>
            <a:ext cx="5400000" cy="2706850"/>
          </a:xfrm>
          <a:prstGeom prst="rect">
            <a:avLst/>
          </a:prstGeom>
        </p:spPr>
      </p:pic>
      <p:pic>
        <p:nvPicPr>
          <p:cNvPr id="7" name="Imagen 6">
            <a:extLst>
              <a:ext uri="{FF2B5EF4-FFF2-40B4-BE49-F238E27FC236}">
                <a16:creationId xmlns:a16="http://schemas.microsoft.com/office/drawing/2014/main" id="{D45D8838-BFAC-49E2-B5CD-426AB7373BA2}"/>
              </a:ext>
            </a:extLst>
          </p:cNvPr>
          <p:cNvPicPr>
            <a:picLocks noChangeAspect="1"/>
          </p:cNvPicPr>
          <p:nvPr/>
        </p:nvPicPr>
        <p:blipFill>
          <a:blip r:embed="rId3"/>
          <a:stretch>
            <a:fillRect/>
          </a:stretch>
        </p:blipFill>
        <p:spPr>
          <a:xfrm>
            <a:off x="6420458" y="679676"/>
            <a:ext cx="5400000" cy="2702280"/>
          </a:xfrm>
          <a:prstGeom prst="rect">
            <a:avLst/>
          </a:prstGeom>
        </p:spPr>
      </p:pic>
      <p:pic>
        <p:nvPicPr>
          <p:cNvPr id="8" name="Imagen 7">
            <a:extLst>
              <a:ext uri="{FF2B5EF4-FFF2-40B4-BE49-F238E27FC236}">
                <a16:creationId xmlns:a16="http://schemas.microsoft.com/office/drawing/2014/main" id="{3EB691A4-EB2B-4D41-AC8D-4F418EA62D1C}"/>
              </a:ext>
            </a:extLst>
          </p:cNvPr>
          <p:cNvPicPr>
            <a:picLocks noChangeAspect="1"/>
          </p:cNvPicPr>
          <p:nvPr/>
        </p:nvPicPr>
        <p:blipFill>
          <a:blip r:embed="rId4"/>
          <a:stretch>
            <a:fillRect/>
          </a:stretch>
        </p:blipFill>
        <p:spPr>
          <a:xfrm>
            <a:off x="3215680" y="3483592"/>
            <a:ext cx="5400000" cy="2702283"/>
          </a:xfrm>
          <a:prstGeom prst="rect">
            <a:avLst/>
          </a:prstGeom>
        </p:spPr>
      </p:pic>
      <p:sp>
        <p:nvSpPr>
          <p:cNvPr id="9" name="CuadroTexto 8">
            <a:extLst>
              <a:ext uri="{FF2B5EF4-FFF2-40B4-BE49-F238E27FC236}">
                <a16:creationId xmlns:a16="http://schemas.microsoft.com/office/drawing/2014/main" id="{D53D5730-F6C3-4A28-A290-71F24809C2EC}"/>
              </a:ext>
            </a:extLst>
          </p:cNvPr>
          <p:cNvSpPr txBox="1"/>
          <p:nvPr/>
        </p:nvSpPr>
        <p:spPr>
          <a:xfrm>
            <a:off x="434696" y="6349095"/>
            <a:ext cx="3847335" cy="276999"/>
          </a:xfrm>
          <a:prstGeom prst="rect">
            <a:avLst/>
          </a:prstGeom>
          <a:noFill/>
        </p:spPr>
        <p:txBody>
          <a:bodyPr wrap="none" rtlCol="0">
            <a:spAutoFit/>
          </a:bodyPr>
          <a:lstStyle/>
          <a:p>
            <a:r>
              <a:rPr lang="en-US" sz="1200" dirty="0"/>
              <a:t>(UNE EN ISO, 2007), (Gutiérrez &amp; De la Vara, 2009)</a:t>
            </a:r>
          </a:p>
        </p:txBody>
      </p:sp>
      <p:sp>
        <p:nvSpPr>
          <p:cNvPr id="10" name="CuadroTexto 9">
            <a:extLst>
              <a:ext uri="{FF2B5EF4-FFF2-40B4-BE49-F238E27FC236}">
                <a16:creationId xmlns:a16="http://schemas.microsoft.com/office/drawing/2014/main" id="{9840444B-6380-4D09-B295-FCA9B1B306A3}"/>
              </a:ext>
            </a:extLst>
          </p:cNvPr>
          <p:cNvSpPr txBox="1"/>
          <p:nvPr/>
        </p:nvSpPr>
        <p:spPr>
          <a:xfrm>
            <a:off x="122827" y="95530"/>
            <a:ext cx="441146" cy="369332"/>
          </a:xfrm>
          <a:prstGeom prst="rect">
            <a:avLst/>
          </a:prstGeom>
          <a:noFill/>
        </p:spPr>
        <p:txBody>
          <a:bodyPr wrap="none" rtlCol="0">
            <a:spAutoFit/>
          </a:bodyPr>
          <a:lstStyle/>
          <a:p>
            <a:r>
              <a:rPr lang="es-ES" dirty="0"/>
              <a:t>17</a:t>
            </a:r>
            <a:endParaRPr lang="es-EC" dirty="0"/>
          </a:p>
        </p:txBody>
      </p:sp>
    </p:spTree>
    <p:extLst>
      <p:ext uri="{BB962C8B-B14F-4D97-AF65-F5344CB8AC3E}">
        <p14:creationId xmlns:p14="http://schemas.microsoft.com/office/powerpoint/2010/main" val="1537119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63126EEC-A119-4321-9EED-5999A2A946E9}"/>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9D176C7E-2113-4FD4-8125-1694BCC8B512}"/>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pic>
        <p:nvPicPr>
          <p:cNvPr id="6" name="Imagen 5">
            <a:extLst>
              <a:ext uri="{FF2B5EF4-FFF2-40B4-BE49-F238E27FC236}">
                <a16:creationId xmlns:a16="http://schemas.microsoft.com/office/drawing/2014/main" id="{B996577A-111A-4BF0-BF35-78DD56187AA5}"/>
              </a:ext>
            </a:extLst>
          </p:cNvPr>
          <p:cNvPicPr>
            <a:picLocks noChangeAspect="1"/>
          </p:cNvPicPr>
          <p:nvPr/>
        </p:nvPicPr>
        <p:blipFill>
          <a:blip r:embed="rId2"/>
          <a:stretch>
            <a:fillRect/>
          </a:stretch>
        </p:blipFill>
        <p:spPr>
          <a:xfrm>
            <a:off x="414431" y="685773"/>
            <a:ext cx="5400000" cy="2702283"/>
          </a:xfrm>
          <a:prstGeom prst="rect">
            <a:avLst/>
          </a:prstGeom>
        </p:spPr>
      </p:pic>
      <p:pic>
        <p:nvPicPr>
          <p:cNvPr id="7" name="Imagen 6">
            <a:extLst>
              <a:ext uri="{FF2B5EF4-FFF2-40B4-BE49-F238E27FC236}">
                <a16:creationId xmlns:a16="http://schemas.microsoft.com/office/drawing/2014/main" id="{2EC71F4E-46D6-42C3-8F1D-700E4FF5910E}"/>
              </a:ext>
            </a:extLst>
          </p:cNvPr>
          <p:cNvPicPr>
            <a:picLocks noChangeAspect="1"/>
          </p:cNvPicPr>
          <p:nvPr/>
        </p:nvPicPr>
        <p:blipFill>
          <a:blip r:embed="rId3"/>
          <a:stretch>
            <a:fillRect/>
          </a:stretch>
        </p:blipFill>
        <p:spPr>
          <a:xfrm>
            <a:off x="3396000" y="3483592"/>
            <a:ext cx="5400000" cy="2702283"/>
          </a:xfrm>
          <a:prstGeom prst="rect">
            <a:avLst/>
          </a:prstGeom>
        </p:spPr>
      </p:pic>
      <p:pic>
        <p:nvPicPr>
          <p:cNvPr id="8" name="Imagen 7">
            <a:extLst>
              <a:ext uri="{FF2B5EF4-FFF2-40B4-BE49-F238E27FC236}">
                <a16:creationId xmlns:a16="http://schemas.microsoft.com/office/drawing/2014/main" id="{1C4372F1-B0DB-4C8E-A256-B2096A3AC455}"/>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6827243" y="781538"/>
            <a:ext cx="5039995" cy="2526030"/>
          </a:xfrm>
          <a:prstGeom prst="rect">
            <a:avLst/>
          </a:prstGeom>
          <a:noFill/>
        </p:spPr>
      </p:pic>
      <p:sp>
        <p:nvSpPr>
          <p:cNvPr id="10" name="CuadroTexto 9">
            <a:extLst>
              <a:ext uri="{FF2B5EF4-FFF2-40B4-BE49-F238E27FC236}">
                <a16:creationId xmlns:a16="http://schemas.microsoft.com/office/drawing/2014/main" id="{7D05DB98-8CF7-4C37-964E-365593C907D7}"/>
              </a:ext>
            </a:extLst>
          </p:cNvPr>
          <p:cNvSpPr txBox="1"/>
          <p:nvPr/>
        </p:nvSpPr>
        <p:spPr>
          <a:xfrm>
            <a:off x="434696" y="6349095"/>
            <a:ext cx="5516062" cy="276999"/>
          </a:xfrm>
          <a:prstGeom prst="rect">
            <a:avLst/>
          </a:prstGeom>
          <a:noFill/>
        </p:spPr>
        <p:txBody>
          <a:bodyPr wrap="none" rtlCol="0">
            <a:spAutoFit/>
          </a:bodyPr>
          <a:lstStyle/>
          <a:p>
            <a:r>
              <a:rPr lang="en-US" sz="1200" dirty="0"/>
              <a:t>(UNE EN ISO, 2007), (Gutiérrez &amp; De la Vara, 2009), (ISO, 2013), (ISO, 2017)</a:t>
            </a:r>
          </a:p>
        </p:txBody>
      </p:sp>
      <p:sp>
        <p:nvSpPr>
          <p:cNvPr id="9" name="CuadroTexto 8">
            <a:extLst>
              <a:ext uri="{FF2B5EF4-FFF2-40B4-BE49-F238E27FC236}">
                <a16:creationId xmlns:a16="http://schemas.microsoft.com/office/drawing/2014/main" id="{543C03F7-9A1F-43A2-98CD-08FC5F612F87}"/>
              </a:ext>
            </a:extLst>
          </p:cNvPr>
          <p:cNvSpPr txBox="1"/>
          <p:nvPr/>
        </p:nvSpPr>
        <p:spPr>
          <a:xfrm>
            <a:off x="122827" y="95530"/>
            <a:ext cx="441146" cy="369332"/>
          </a:xfrm>
          <a:prstGeom prst="rect">
            <a:avLst/>
          </a:prstGeom>
          <a:noFill/>
        </p:spPr>
        <p:txBody>
          <a:bodyPr wrap="none" rtlCol="0">
            <a:spAutoFit/>
          </a:bodyPr>
          <a:lstStyle/>
          <a:p>
            <a:r>
              <a:rPr lang="es-ES" dirty="0"/>
              <a:t>18</a:t>
            </a:r>
            <a:endParaRPr lang="es-EC" dirty="0"/>
          </a:p>
        </p:txBody>
      </p:sp>
    </p:spTree>
    <p:extLst>
      <p:ext uri="{BB962C8B-B14F-4D97-AF65-F5344CB8AC3E}">
        <p14:creationId xmlns:p14="http://schemas.microsoft.com/office/powerpoint/2010/main" val="3883261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194AD6A-152E-4085-8EE7-9B555A3492C6}"/>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42075D1F-F95B-464B-ACF4-95FF7A2C9ABD}"/>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S" sz="3000" dirty="0">
                <a:solidFill>
                  <a:schemeClr val="tx1"/>
                </a:solidFill>
                <a:latin typeface="Arial"/>
              </a:rPr>
              <a:t>INTRODUCCIÓN</a:t>
            </a:r>
            <a:endParaRPr lang="es-EC" sz="3000" dirty="0">
              <a:solidFill>
                <a:schemeClr val="tx1"/>
              </a:solidFill>
              <a:latin typeface="Arial"/>
            </a:endParaRPr>
          </a:p>
        </p:txBody>
      </p:sp>
      <p:graphicFrame>
        <p:nvGraphicFramePr>
          <p:cNvPr id="5" name="Diagrama 4">
            <a:extLst>
              <a:ext uri="{FF2B5EF4-FFF2-40B4-BE49-F238E27FC236}">
                <a16:creationId xmlns:a16="http://schemas.microsoft.com/office/drawing/2014/main" id="{E9DFEB74-F478-480C-A3D2-954E16577F87}"/>
              </a:ext>
            </a:extLst>
          </p:cNvPr>
          <p:cNvGraphicFramePr/>
          <p:nvPr>
            <p:extLst>
              <p:ext uri="{D42A27DB-BD31-4B8C-83A1-F6EECF244321}">
                <p14:modId xmlns:p14="http://schemas.microsoft.com/office/powerpoint/2010/main" val="2816541408"/>
              </p:ext>
            </p:extLst>
          </p:nvPr>
        </p:nvGraphicFramePr>
        <p:xfrm>
          <a:off x="489797" y="2349463"/>
          <a:ext cx="7785523" cy="3790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descr="Logotipo, nombre de la empresa&#10;&#10;Descripción generada automáticamente">
            <a:extLst>
              <a:ext uri="{FF2B5EF4-FFF2-40B4-BE49-F238E27FC236}">
                <a16:creationId xmlns:a16="http://schemas.microsoft.com/office/drawing/2014/main" id="{2EA5E72D-806C-4DA9-8A7E-AE318CD9570B}"/>
              </a:ext>
            </a:extLst>
          </p:cNvPr>
          <p:cNvPicPr>
            <a:picLocks noChangeAspect="1"/>
          </p:cNvPicPr>
          <p:nvPr/>
        </p:nvPicPr>
        <p:blipFill rotWithShape="1">
          <a:blip r:embed="rId7"/>
          <a:srcRect t="12876" b="10272"/>
          <a:stretch/>
        </p:blipFill>
        <p:spPr>
          <a:xfrm>
            <a:off x="9304583" y="3802462"/>
            <a:ext cx="2223793" cy="1709031"/>
          </a:xfrm>
          <a:prstGeom prst="rect">
            <a:avLst/>
          </a:prstGeom>
        </p:spPr>
      </p:pic>
      <p:sp>
        <p:nvSpPr>
          <p:cNvPr id="13" name="CuadroTexto 12">
            <a:extLst>
              <a:ext uri="{FF2B5EF4-FFF2-40B4-BE49-F238E27FC236}">
                <a16:creationId xmlns:a16="http://schemas.microsoft.com/office/drawing/2014/main" id="{D90A7E55-EAC5-4CAC-86AD-C542EA95BE99}"/>
              </a:ext>
            </a:extLst>
          </p:cNvPr>
          <p:cNvSpPr txBox="1"/>
          <p:nvPr/>
        </p:nvSpPr>
        <p:spPr>
          <a:xfrm>
            <a:off x="625764" y="6349095"/>
            <a:ext cx="5396477" cy="276999"/>
          </a:xfrm>
          <a:prstGeom prst="rect">
            <a:avLst/>
          </a:prstGeom>
          <a:noFill/>
        </p:spPr>
        <p:txBody>
          <a:bodyPr wrap="none" rtlCol="0">
            <a:spAutoFit/>
          </a:bodyPr>
          <a:lstStyle/>
          <a:p>
            <a:r>
              <a:rPr lang="en-US" sz="1200" dirty="0"/>
              <a:t>(ISO, 2015), (Arriola, 2012), (ISO/IEC, 2017), (ISO Tv Intercontinental, 2019) </a:t>
            </a:r>
          </a:p>
        </p:txBody>
      </p:sp>
      <p:pic>
        <p:nvPicPr>
          <p:cNvPr id="9" name="Imagen 8">
            <a:extLst>
              <a:ext uri="{FF2B5EF4-FFF2-40B4-BE49-F238E27FC236}">
                <a16:creationId xmlns:a16="http://schemas.microsoft.com/office/drawing/2014/main" id="{5087A7CA-0744-48D0-854C-BC42641FF01B}"/>
              </a:ext>
            </a:extLst>
          </p:cNvPr>
          <p:cNvPicPr>
            <a:picLocks noChangeAspect="1"/>
          </p:cNvPicPr>
          <p:nvPr/>
        </p:nvPicPr>
        <p:blipFill rotWithShape="1">
          <a:blip r:embed="rId8"/>
          <a:srcRect l="8674" t="27193" r="8921" b="25646"/>
          <a:stretch/>
        </p:blipFill>
        <p:spPr>
          <a:xfrm>
            <a:off x="8423686" y="2378090"/>
            <a:ext cx="3465331" cy="1083036"/>
          </a:xfrm>
          <a:prstGeom prst="rect">
            <a:avLst/>
          </a:prstGeom>
        </p:spPr>
      </p:pic>
      <p:sp>
        <p:nvSpPr>
          <p:cNvPr id="12" name="CuadroTexto 11">
            <a:extLst>
              <a:ext uri="{FF2B5EF4-FFF2-40B4-BE49-F238E27FC236}">
                <a16:creationId xmlns:a16="http://schemas.microsoft.com/office/drawing/2014/main" id="{2B325914-C71C-4E48-83F6-0775C88A6235}"/>
              </a:ext>
            </a:extLst>
          </p:cNvPr>
          <p:cNvSpPr txBox="1"/>
          <p:nvPr/>
        </p:nvSpPr>
        <p:spPr>
          <a:xfrm>
            <a:off x="556367" y="938156"/>
            <a:ext cx="4198513"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es-ES" sz="1800" b="1" dirty="0">
                <a:solidFill>
                  <a:sysClr val="windowText" lastClr="000000"/>
                </a:solidFill>
              </a:rPr>
              <a:t>VERIFICACIÓN</a:t>
            </a:r>
            <a:br>
              <a:rPr lang="es-ES" sz="1800" dirty="0">
                <a:solidFill>
                  <a:sysClr val="windowText" lastClr="000000"/>
                </a:solidFill>
              </a:rPr>
            </a:br>
            <a:r>
              <a:rPr lang="es-ES" sz="1800" dirty="0">
                <a:solidFill>
                  <a:sysClr val="windowText" lastClr="000000"/>
                </a:solidFill>
              </a:rPr>
              <a:t>“Confirmación</a:t>
            </a:r>
            <a:r>
              <a:rPr lang="es-EC" sz="1800" dirty="0">
                <a:solidFill>
                  <a:sysClr val="windowText" lastClr="000000"/>
                </a:solidFill>
              </a:rPr>
              <a:t>, </a:t>
            </a:r>
            <a:r>
              <a:rPr lang="es-ES" sz="1800" dirty="0">
                <a:solidFill>
                  <a:sysClr val="windowText" lastClr="000000"/>
                </a:solidFill>
              </a:rPr>
              <a:t>mediante la aportación de evidencia objetiva de que se han cumplido los requisitos </a:t>
            </a:r>
            <a:r>
              <a:rPr lang="es-EC" sz="1800" dirty="0">
                <a:solidFill>
                  <a:sysClr val="windowText" lastClr="000000"/>
                </a:solidFill>
              </a:rPr>
              <a:t>establecidos”</a:t>
            </a:r>
            <a:r>
              <a:rPr lang="es-ES" sz="1800" dirty="0">
                <a:solidFill>
                  <a:sysClr val="windowText" lastClr="000000"/>
                </a:solidFill>
              </a:rPr>
              <a:t> </a:t>
            </a:r>
            <a:endParaRPr lang="es-EC" sz="1800" dirty="0">
              <a:solidFill>
                <a:sysClr val="windowText" lastClr="000000"/>
              </a:solidFill>
            </a:endParaRPr>
          </a:p>
        </p:txBody>
      </p:sp>
      <p:sp>
        <p:nvSpPr>
          <p:cNvPr id="7" name="CuadroTexto 6">
            <a:extLst>
              <a:ext uri="{FF2B5EF4-FFF2-40B4-BE49-F238E27FC236}">
                <a16:creationId xmlns:a16="http://schemas.microsoft.com/office/drawing/2014/main" id="{A0D9D9F4-2D12-4E5F-90F2-6244FB5BE434}"/>
              </a:ext>
            </a:extLst>
          </p:cNvPr>
          <p:cNvSpPr txBox="1"/>
          <p:nvPr/>
        </p:nvSpPr>
        <p:spPr>
          <a:xfrm>
            <a:off x="426827" y="2824794"/>
            <a:ext cx="2148840" cy="400110"/>
          </a:xfrm>
          <a:prstGeom prst="rect">
            <a:avLst/>
          </a:prstGeom>
          <a:noFill/>
        </p:spPr>
        <p:txBody>
          <a:bodyPr wrap="square" rtlCol="0">
            <a:spAutoFit/>
          </a:bodyPr>
          <a:lstStyle/>
          <a:p>
            <a:pPr algn="ctr"/>
            <a:r>
              <a:rPr lang="es-ES" sz="2000" b="1" dirty="0"/>
              <a:t>Requisitos</a:t>
            </a:r>
            <a:endParaRPr lang="es-EC" sz="2000" b="1" dirty="0"/>
          </a:p>
        </p:txBody>
      </p:sp>
      <p:sp>
        <p:nvSpPr>
          <p:cNvPr id="15" name="CuadroTexto 14">
            <a:extLst>
              <a:ext uri="{FF2B5EF4-FFF2-40B4-BE49-F238E27FC236}">
                <a16:creationId xmlns:a16="http://schemas.microsoft.com/office/drawing/2014/main" id="{2350C333-5901-48AD-99FF-81C82C6A2BD3}"/>
              </a:ext>
            </a:extLst>
          </p:cNvPr>
          <p:cNvSpPr txBox="1"/>
          <p:nvPr/>
        </p:nvSpPr>
        <p:spPr>
          <a:xfrm>
            <a:off x="5396575" y="1117419"/>
            <a:ext cx="3549306" cy="969496"/>
          </a:xfrm>
          <a:prstGeom prst="rect">
            <a:avLst/>
          </a:prstGeom>
          <a:noFill/>
        </p:spPr>
        <p:txBody>
          <a:bodyPr wrap="square" rtlCol="0">
            <a:spAutoFit/>
          </a:bodyPr>
          <a:lstStyle/>
          <a:p>
            <a:pPr algn="ctr"/>
            <a:r>
              <a:rPr lang="es-ES" sz="1900" dirty="0"/>
              <a:t>Demuestra el funcionamiento de un método validado en un laboratorio usuario.</a:t>
            </a:r>
            <a:endParaRPr lang="es-EC" sz="1900" dirty="0"/>
          </a:p>
        </p:txBody>
      </p:sp>
      <p:cxnSp>
        <p:nvCxnSpPr>
          <p:cNvPr id="16" name="Conector recto de flecha 15">
            <a:extLst>
              <a:ext uri="{FF2B5EF4-FFF2-40B4-BE49-F238E27FC236}">
                <a16:creationId xmlns:a16="http://schemas.microsoft.com/office/drawing/2014/main" id="{4F913CCB-AE14-4A23-9FE1-656B19B3C9C2}"/>
              </a:ext>
            </a:extLst>
          </p:cNvPr>
          <p:cNvCxnSpPr>
            <a:cxnSpLocks/>
          </p:cNvCxnSpPr>
          <p:nvPr/>
        </p:nvCxnSpPr>
        <p:spPr>
          <a:xfrm>
            <a:off x="4814795" y="1595344"/>
            <a:ext cx="546510" cy="0"/>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CA501D01-59CD-44D5-942C-95A626DEA7B9}"/>
              </a:ext>
            </a:extLst>
          </p:cNvPr>
          <p:cNvSpPr txBox="1"/>
          <p:nvPr/>
        </p:nvSpPr>
        <p:spPr>
          <a:xfrm>
            <a:off x="122827" y="95530"/>
            <a:ext cx="312906" cy="369332"/>
          </a:xfrm>
          <a:prstGeom prst="rect">
            <a:avLst/>
          </a:prstGeom>
          <a:noFill/>
        </p:spPr>
        <p:txBody>
          <a:bodyPr wrap="none" rtlCol="0">
            <a:spAutoFit/>
          </a:bodyPr>
          <a:lstStyle/>
          <a:p>
            <a:r>
              <a:rPr lang="es-ES" dirty="0"/>
              <a:t>1</a:t>
            </a:r>
            <a:endParaRPr lang="es-EC" dirty="0"/>
          </a:p>
        </p:txBody>
      </p:sp>
    </p:spTree>
    <p:extLst>
      <p:ext uri="{BB962C8B-B14F-4D97-AF65-F5344CB8AC3E}">
        <p14:creationId xmlns:p14="http://schemas.microsoft.com/office/powerpoint/2010/main" val="225836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EF3B0A59-DB9D-4D30-810E-DFF0676AE86A}"/>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89FA6BD9-AE7F-4DF6-B4FC-B55D2B7CAEA3}"/>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graphicFrame>
        <p:nvGraphicFramePr>
          <p:cNvPr id="7" name="Tabla 6">
            <a:extLst>
              <a:ext uri="{FF2B5EF4-FFF2-40B4-BE49-F238E27FC236}">
                <a16:creationId xmlns:a16="http://schemas.microsoft.com/office/drawing/2014/main" id="{074814CB-81FD-412A-89DF-F07AA0BA2E50}"/>
              </a:ext>
            </a:extLst>
          </p:cNvPr>
          <p:cNvGraphicFramePr>
            <a:graphicFrameLocks noGrp="1"/>
          </p:cNvGraphicFramePr>
          <p:nvPr>
            <p:extLst>
              <p:ext uri="{D42A27DB-BD31-4B8C-83A1-F6EECF244321}">
                <p14:modId xmlns:p14="http://schemas.microsoft.com/office/powerpoint/2010/main" val="1000230968"/>
              </p:ext>
            </p:extLst>
          </p:nvPr>
        </p:nvGraphicFramePr>
        <p:xfrm>
          <a:off x="1282890" y="1746912"/>
          <a:ext cx="9853683" cy="3647919"/>
        </p:xfrm>
        <a:graphic>
          <a:graphicData uri="http://schemas.openxmlformats.org/drawingml/2006/table">
            <a:tbl>
              <a:tblPr firstRow="1" firstCol="1">
                <a:tableStyleId>{5FD0F851-EC5A-4D38-B0AD-8093EC10F338}</a:tableStyleId>
              </a:tblPr>
              <a:tblGrid>
                <a:gridCol w="2623643">
                  <a:extLst>
                    <a:ext uri="{9D8B030D-6E8A-4147-A177-3AD203B41FA5}">
                      <a16:colId xmlns:a16="http://schemas.microsoft.com/office/drawing/2014/main" val="3659139309"/>
                    </a:ext>
                  </a:extLst>
                </a:gridCol>
                <a:gridCol w="2623643">
                  <a:extLst>
                    <a:ext uri="{9D8B030D-6E8A-4147-A177-3AD203B41FA5}">
                      <a16:colId xmlns:a16="http://schemas.microsoft.com/office/drawing/2014/main" val="916168985"/>
                    </a:ext>
                  </a:extLst>
                </a:gridCol>
                <a:gridCol w="1081503">
                  <a:extLst>
                    <a:ext uri="{9D8B030D-6E8A-4147-A177-3AD203B41FA5}">
                      <a16:colId xmlns:a16="http://schemas.microsoft.com/office/drawing/2014/main" val="116109458"/>
                    </a:ext>
                  </a:extLst>
                </a:gridCol>
                <a:gridCol w="1081503">
                  <a:extLst>
                    <a:ext uri="{9D8B030D-6E8A-4147-A177-3AD203B41FA5}">
                      <a16:colId xmlns:a16="http://schemas.microsoft.com/office/drawing/2014/main" val="818052681"/>
                    </a:ext>
                  </a:extLst>
                </a:gridCol>
                <a:gridCol w="1081503">
                  <a:extLst>
                    <a:ext uri="{9D8B030D-6E8A-4147-A177-3AD203B41FA5}">
                      <a16:colId xmlns:a16="http://schemas.microsoft.com/office/drawing/2014/main" val="2408499443"/>
                    </a:ext>
                  </a:extLst>
                </a:gridCol>
                <a:gridCol w="1361888">
                  <a:extLst>
                    <a:ext uri="{9D8B030D-6E8A-4147-A177-3AD203B41FA5}">
                      <a16:colId xmlns:a16="http://schemas.microsoft.com/office/drawing/2014/main" val="727292111"/>
                    </a:ext>
                  </a:extLst>
                </a:gridCol>
              </a:tblGrid>
              <a:tr h="618310">
                <a:tc rowSpan="2">
                  <a:txBody>
                    <a:bodyPr/>
                    <a:lstStyle/>
                    <a:p>
                      <a:pPr algn="ctr" fontAlgn="ctr"/>
                      <a:r>
                        <a:rPr lang="es-EC" sz="1800" u="none" strike="noStrike" dirty="0">
                          <a:effectLst/>
                        </a:rPr>
                        <a:t>Temperatura </a:t>
                      </a:r>
                      <a:br>
                        <a:rPr lang="es-EC" sz="1800" u="none" strike="noStrike" dirty="0">
                          <a:effectLst/>
                        </a:rPr>
                      </a:br>
                      <a:r>
                        <a:rPr lang="es-EC" sz="1800" u="none" strike="noStrike" dirty="0">
                          <a:effectLst/>
                        </a:rPr>
                        <a:t>Requerida</a:t>
                      </a:r>
                      <a:endParaRPr lang="es-EC" sz="18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accent1"/>
                      </a:solidFill>
                      <a:prstDash val="solid"/>
                      <a:round/>
                      <a:headEnd type="none" w="med" len="med"/>
                      <a:tailEnd type="none" w="med" len="med"/>
                    </a:lnB>
                  </a:tcPr>
                </a:tc>
                <a:tc rowSpan="2">
                  <a:txBody>
                    <a:bodyPr/>
                    <a:lstStyle/>
                    <a:p>
                      <a:pPr algn="ctr" fontAlgn="ctr"/>
                      <a:r>
                        <a:rPr lang="es-EC" sz="1800" u="none" strike="noStrike" dirty="0">
                          <a:effectLst/>
                        </a:rPr>
                        <a:t>Condición </a:t>
                      </a:r>
                      <a:br>
                        <a:rPr lang="es-EC" sz="1800" u="none" strike="noStrike" dirty="0">
                          <a:effectLst/>
                        </a:rPr>
                      </a:br>
                      <a:r>
                        <a:rPr lang="es-EC" sz="1800" u="none" strike="noStrike" dirty="0">
                          <a:effectLst/>
                        </a:rPr>
                        <a:t>de ensayo</a:t>
                      </a:r>
                      <a:endParaRPr lang="es-EC" sz="18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accent1"/>
                      </a:solidFill>
                      <a:prstDash val="solid"/>
                      <a:round/>
                      <a:headEnd type="none" w="med" len="med"/>
                      <a:tailEnd type="none" w="med" len="med"/>
                    </a:lnB>
                  </a:tcPr>
                </a:tc>
                <a:tc gridSpan="3">
                  <a:txBody>
                    <a:bodyPr/>
                    <a:lstStyle/>
                    <a:p>
                      <a:pPr algn="ctr" fontAlgn="ctr"/>
                      <a:r>
                        <a:rPr lang="es-EC" sz="1800" u="none" strike="noStrike" dirty="0">
                          <a:effectLst/>
                        </a:rPr>
                        <a:t>Resultado Temperatura</a:t>
                      </a:r>
                      <a:endParaRPr lang="es-EC" sz="18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accent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rowSpan="2">
                  <a:txBody>
                    <a:bodyPr/>
                    <a:lstStyle/>
                    <a:p>
                      <a:pPr algn="ctr" fontAlgn="ctr"/>
                      <a:r>
                        <a:rPr lang="es-EC" sz="1800" u="none" strike="noStrike" dirty="0">
                          <a:effectLst/>
                        </a:rPr>
                        <a:t>Acepto/ Rechazo</a:t>
                      </a:r>
                      <a:endParaRPr lang="es-EC" sz="18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969395587"/>
                  </a:ext>
                </a:extLst>
              </a:tr>
              <a:tr h="556369">
                <a:tc vMerge="1">
                  <a:txBody>
                    <a:bodyPr/>
                    <a:lstStyle/>
                    <a:p>
                      <a:endParaRPr lang="es-EC"/>
                    </a:p>
                  </a:txBody>
                  <a:tcPr/>
                </a:tc>
                <a:tc vMerge="1">
                  <a:txBody>
                    <a:bodyPr/>
                    <a:lstStyle/>
                    <a:p>
                      <a:endParaRPr lang="es-EC"/>
                    </a:p>
                  </a:txBody>
                  <a:tcPr/>
                </a:tc>
                <a:tc>
                  <a:txBody>
                    <a:bodyPr/>
                    <a:lstStyle/>
                    <a:p>
                      <a:pPr algn="ctr" fontAlgn="ctr"/>
                      <a:r>
                        <a:rPr lang="es-EC" sz="1800" u="none" strike="noStrike" dirty="0">
                          <a:effectLst/>
                        </a:rPr>
                        <a:t>Min</a:t>
                      </a:r>
                      <a:endParaRPr lang="es-EC" sz="1800" b="1" i="0" u="none" strike="noStrike" dirty="0">
                        <a:solidFill>
                          <a:srgbClr val="000000"/>
                        </a:solidFill>
                        <a:effectLst/>
                        <a:latin typeface="Calibri" panose="020F0502020204030204" pitchFamily="34" charset="0"/>
                      </a:endParaRPr>
                    </a:p>
                  </a:txBody>
                  <a:tcPr marL="9525" marR="9525" marT="9525" marB="0" anchor="ctr">
                    <a:lnL w="12700" cmpd="sng">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err="1">
                          <a:effectLst/>
                        </a:rPr>
                        <a:t>Prom</a:t>
                      </a:r>
                      <a:endParaRPr lang="es-EC" sz="1800" b="1"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rPr>
                        <a:t>Max</a:t>
                      </a:r>
                      <a:endParaRPr lang="es-EC" sz="1800" b="1" i="0" u="none" strike="noStrike" dirty="0">
                        <a:solidFill>
                          <a:srgbClr val="000000"/>
                        </a:solidFill>
                        <a:effectLst/>
                        <a:latin typeface="Calibri" panose="020F0502020204030204" pitchFamily="34" charset="0"/>
                      </a:endParaRPr>
                    </a:p>
                  </a:txBody>
                  <a:tcPr marL="9525" marR="9525" marT="9525" marB="0" anchor="ctr">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endParaRPr lang="es-EC"/>
                    </a:p>
                  </a:txBody>
                  <a:tcPr/>
                </a:tc>
                <a:extLst>
                  <a:ext uri="{0D108BD9-81ED-4DB2-BD59-A6C34878D82A}">
                    <a16:rowId xmlns:a16="http://schemas.microsoft.com/office/drawing/2014/main" val="1466283591"/>
                  </a:ext>
                </a:extLst>
              </a:tr>
              <a:tr h="618310">
                <a:tc rowSpan="2">
                  <a:txBody>
                    <a:bodyPr/>
                    <a:lstStyle/>
                    <a:p>
                      <a:pPr algn="ctr" fontAlgn="ctr"/>
                      <a:r>
                        <a:rPr lang="es-EC" sz="1800" u="none" strike="noStrike" dirty="0">
                          <a:effectLst/>
                        </a:rPr>
                        <a:t>44 °C - 47 °C</a:t>
                      </a:r>
                      <a:endParaRPr lang="es-EC" sz="1800" b="0"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rPr>
                        <a:t>Vacío</a:t>
                      </a:r>
                      <a:endParaRPr lang="es-EC" sz="1800" b="0"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fontAlgn="ctr"/>
                      <a:r>
                        <a:rPr lang="es-EC" sz="1800" u="none" strike="noStrike">
                          <a:effectLst/>
                        </a:rPr>
                        <a:t>44,1</a:t>
                      </a:r>
                      <a:endParaRPr lang="es-EC" sz="18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fontAlgn="ctr"/>
                      <a:r>
                        <a:rPr lang="es-EC" sz="1800" u="none" strike="noStrike">
                          <a:effectLst/>
                        </a:rPr>
                        <a:t>44,9</a:t>
                      </a:r>
                      <a:endParaRPr lang="es-EC" sz="18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fontAlgn="ctr"/>
                      <a:r>
                        <a:rPr lang="es-EC" sz="1800" u="none" strike="noStrike">
                          <a:effectLst/>
                        </a:rPr>
                        <a:t>45,4</a:t>
                      </a:r>
                      <a:endParaRPr lang="es-EC" sz="18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fontAlgn="ctr"/>
                      <a:r>
                        <a:rPr lang="es-EC" sz="1800" u="none" strike="noStrike">
                          <a:effectLst/>
                        </a:rPr>
                        <a:t>Aceptado</a:t>
                      </a:r>
                      <a:endParaRPr lang="es-EC" sz="18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304029972"/>
                  </a:ext>
                </a:extLst>
              </a:tr>
              <a:tr h="618310">
                <a:tc vMerge="1">
                  <a:txBody>
                    <a:bodyPr/>
                    <a:lstStyle/>
                    <a:p>
                      <a:endParaRPr lang="es-EC"/>
                    </a:p>
                  </a:txBody>
                  <a:tcPr/>
                </a:tc>
                <a:tc>
                  <a:txBody>
                    <a:bodyPr/>
                    <a:lstStyle/>
                    <a:p>
                      <a:pPr algn="ctr" fontAlgn="ctr"/>
                      <a:r>
                        <a:rPr lang="es-EC" sz="1800" u="none" strike="noStrike" dirty="0">
                          <a:effectLst/>
                        </a:rPr>
                        <a:t>Con medio</a:t>
                      </a:r>
                      <a:endParaRPr lang="es-EC" sz="1800" b="0"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rPr>
                        <a:t>44,2</a:t>
                      </a:r>
                      <a:endParaRPr lang="es-EC" sz="1800" b="0"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rPr>
                        <a:t>45,0</a:t>
                      </a:r>
                      <a:endParaRPr lang="es-EC" sz="1800" b="0"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rPr>
                        <a:t>46,1</a:t>
                      </a:r>
                      <a:endParaRPr lang="es-EC" sz="1800" b="0"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rPr>
                        <a:t>Aceptado</a:t>
                      </a:r>
                      <a:endParaRPr lang="es-EC" sz="1800" b="0"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4969587"/>
                  </a:ext>
                </a:extLst>
              </a:tr>
              <a:tr h="618310">
                <a:tc rowSpan="2">
                  <a:txBody>
                    <a:bodyPr/>
                    <a:lstStyle/>
                    <a:p>
                      <a:pPr algn="ctr" fontAlgn="ctr"/>
                      <a:r>
                        <a:rPr lang="es-EC" sz="1800" u="none" strike="noStrike">
                          <a:effectLst/>
                        </a:rPr>
                        <a:t>47 °C - 50 °C</a:t>
                      </a:r>
                      <a:endParaRPr lang="es-EC" sz="18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fontAlgn="ctr"/>
                      <a:r>
                        <a:rPr lang="es-EC" sz="1800" u="none" strike="noStrike">
                          <a:effectLst/>
                        </a:rPr>
                        <a:t>Vacío</a:t>
                      </a:r>
                      <a:endParaRPr lang="es-EC" sz="18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fontAlgn="ctr"/>
                      <a:r>
                        <a:rPr lang="es-EC" sz="1800" u="none" strike="noStrike">
                          <a:effectLst/>
                        </a:rPr>
                        <a:t>47,8</a:t>
                      </a:r>
                      <a:endParaRPr lang="es-EC" sz="18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fontAlgn="ctr"/>
                      <a:r>
                        <a:rPr lang="es-EC" sz="1800" u="none" strike="noStrike">
                          <a:effectLst/>
                        </a:rPr>
                        <a:t>48,0</a:t>
                      </a:r>
                      <a:endParaRPr lang="es-EC" sz="18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fontAlgn="ctr"/>
                      <a:r>
                        <a:rPr lang="es-EC" sz="1800" u="none" strike="noStrike">
                          <a:effectLst/>
                        </a:rPr>
                        <a:t>48,2</a:t>
                      </a:r>
                      <a:endParaRPr lang="es-EC" sz="18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fontAlgn="ctr"/>
                      <a:r>
                        <a:rPr lang="es-EC" sz="1800" u="none" strike="noStrike">
                          <a:effectLst/>
                        </a:rPr>
                        <a:t>Aceptado</a:t>
                      </a:r>
                      <a:endParaRPr lang="es-EC" sz="18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638115530"/>
                  </a:ext>
                </a:extLst>
              </a:tr>
              <a:tr h="618310">
                <a:tc vMerge="1">
                  <a:txBody>
                    <a:bodyPr/>
                    <a:lstStyle/>
                    <a:p>
                      <a:endParaRPr lang="es-EC"/>
                    </a:p>
                  </a:txBody>
                  <a:tcPr/>
                </a:tc>
                <a:tc>
                  <a:txBody>
                    <a:bodyPr/>
                    <a:lstStyle/>
                    <a:p>
                      <a:pPr algn="ctr" fontAlgn="ctr"/>
                      <a:r>
                        <a:rPr lang="es-EC" sz="1800" u="none" strike="noStrike">
                          <a:effectLst/>
                        </a:rPr>
                        <a:t>Con medio</a:t>
                      </a:r>
                      <a:endParaRPr lang="es-EC"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u="none" strike="noStrike" dirty="0">
                          <a:effectLst/>
                        </a:rPr>
                        <a:t>47,5</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u="none" strike="noStrike">
                          <a:effectLst/>
                        </a:rPr>
                        <a:t>48,1</a:t>
                      </a:r>
                      <a:endParaRPr lang="es-EC"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u="none" strike="noStrike">
                          <a:effectLst/>
                        </a:rPr>
                        <a:t>48,7</a:t>
                      </a:r>
                      <a:endParaRPr lang="es-EC"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u="none" strike="noStrike" dirty="0">
                          <a:effectLst/>
                        </a:rPr>
                        <a:t>Aceptado</a:t>
                      </a:r>
                      <a:endParaRPr lang="es-EC"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68372534"/>
                  </a:ext>
                </a:extLst>
              </a:tr>
            </a:tbl>
          </a:graphicData>
        </a:graphic>
      </p:graphicFrame>
      <p:sp>
        <p:nvSpPr>
          <p:cNvPr id="8" name="Rectángulo: esquinas redondeadas 7">
            <a:extLst>
              <a:ext uri="{FF2B5EF4-FFF2-40B4-BE49-F238E27FC236}">
                <a16:creationId xmlns:a16="http://schemas.microsoft.com/office/drawing/2014/main" id="{C7EC101C-E110-42FD-AB57-359C4D06E988}"/>
              </a:ext>
            </a:extLst>
          </p:cNvPr>
          <p:cNvSpPr/>
          <p:nvPr/>
        </p:nvSpPr>
        <p:spPr>
          <a:xfrm>
            <a:off x="609602" y="730436"/>
            <a:ext cx="10972798" cy="65682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ES" sz="2500" b="1" dirty="0"/>
              <a:t>Baño termostático</a:t>
            </a:r>
            <a:endParaRPr lang="es-EC" sz="2500" b="1" dirty="0"/>
          </a:p>
        </p:txBody>
      </p:sp>
      <p:sp>
        <p:nvSpPr>
          <p:cNvPr id="9" name="CuadroTexto 8">
            <a:extLst>
              <a:ext uri="{FF2B5EF4-FFF2-40B4-BE49-F238E27FC236}">
                <a16:creationId xmlns:a16="http://schemas.microsoft.com/office/drawing/2014/main" id="{A867F165-2328-48F6-BB7F-5FB5922DACFD}"/>
              </a:ext>
            </a:extLst>
          </p:cNvPr>
          <p:cNvSpPr txBox="1"/>
          <p:nvPr/>
        </p:nvSpPr>
        <p:spPr>
          <a:xfrm>
            <a:off x="434696" y="6349095"/>
            <a:ext cx="3366627" cy="276999"/>
          </a:xfrm>
          <a:prstGeom prst="rect">
            <a:avLst/>
          </a:prstGeom>
          <a:noFill/>
        </p:spPr>
        <p:txBody>
          <a:bodyPr wrap="none" rtlCol="0">
            <a:spAutoFit/>
          </a:bodyPr>
          <a:lstStyle/>
          <a:p>
            <a:r>
              <a:rPr lang="en-US" sz="1200" dirty="0"/>
              <a:t>(UNE EN ISO, 2007), (ISO, 2013), (ISO, 2017)</a:t>
            </a:r>
          </a:p>
        </p:txBody>
      </p:sp>
      <p:sp>
        <p:nvSpPr>
          <p:cNvPr id="10" name="CuadroTexto 9">
            <a:extLst>
              <a:ext uri="{FF2B5EF4-FFF2-40B4-BE49-F238E27FC236}">
                <a16:creationId xmlns:a16="http://schemas.microsoft.com/office/drawing/2014/main" id="{EB383B22-AF1F-45C8-88DD-4C12B1E4B044}"/>
              </a:ext>
            </a:extLst>
          </p:cNvPr>
          <p:cNvSpPr txBox="1"/>
          <p:nvPr/>
        </p:nvSpPr>
        <p:spPr>
          <a:xfrm>
            <a:off x="122827" y="95530"/>
            <a:ext cx="441146" cy="369332"/>
          </a:xfrm>
          <a:prstGeom prst="rect">
            <a:avLst/>
          </a:prstGeom>
          <a:noFill/>
        </p:spPr>
        <p:txBody>
          <a:bodyPr wrap="none" rtlCol="0">
            <a:spAutoFit/>
          </a:bodyPr>
          <a:lstStyle/>
          <a:p>
            <a:r>
              <a:rPr lang="es-ES" dirty="0"/>
              <a:t>19</a:t>
            </a:r>
            <a:endParaRPr lang="es-EC" dirty="0"/>
          </a:p>
        </p:txBody>
      </p:sp>
    </p:spTree>
    <p:extLst>
      <p:ext uri="{BB962C8B-B14F-4D97-AF65-F5344CB8AC3E}">
        <p14:creationId xmlns:p14="http://schemas.microsoft.com/office/powerpoint/2010/main" val="2629533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3361DD65-C3C8-44DA-8B72-8A88F9D3F601}"/>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DE20E173-225F-462C-A731-26060E34AC2A}"/>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graphicFrame>
        <p:nvGraphicFramePr>
          <p:cNvPr id="5" name="Tabla 4">
            <a:extLst>
              <a:ext uri="{FF2B5EF4-FFF2-40B4-BE49-F238E27FC236}">
                <a16:creationId xmlns:a16="http://schemas.microsoft.com/office/drawing/2014/main" id="{C536606E-7D56-4F06-B51B-30039BB5D7EA}"/>
              </a:ext>
            </a:extLst>
          </p:cNvPr>
          <p:cNvGraphicFramePr>
            <a:graphicFrameLocks noGrp="1"/>
          </p:cNvGraphicFramePr>
          <p:nvPr>
            <p:extLst>
              <p:ext uri="{D42A27DB-BD31-4B8C-83A1-F6EECF244321}">
                <p14:modId xmlns:p14="http://schemas.microsoft.com/office/powerpoint/2010/main" val="1453520519"/>
              </p:ext>
            </p:extLst>
          </p:nvPr>
        </p:nvGraphicFramePr>
        <p:xfrm>
          <a:off x="336165" y="2041416"/>
          <a:ext cx="6405827" cy="3537585"/>
        </p:xfrm>
        <a:graphic>
          <a:graphicData uri="http://schemas.openxmlformats.org/drawingml/2006/table">
            <a:tbl>
              <a:tblPr firstRow="1">
                <a:tableStyleId>{3B4B98B0-60AC-42C2-AFA5-B58CD77FA1E5}</a:tableStyleId>
              </a:tblPr>
              <a:tblGrid>
                <a:gridCol w="876588">
                  <a:extLst>
                    <a:ext uri="{9D8B030D-6E8A-4147-A177-3AD203B41FA5}">
                      <a16:colId xmlns:a16="http://schemas.microsoft.com/office/drawing/2014/main" val="2415224007"/>
                    </a:ext>
                  </a:extLst>
                </a:gridCol>
                <a:gridCol w="876588">
                  <a:extLst>
                    <a:ext uri="{9D8B030D-6E8A-4147-A177-3AD203B41FA5}">
                      <a16:colId xmlns:a16="http://schemas.microsoft.com/office/drawing/2014/main" val="3669900806"/>
                    </a:ext>
                  </a:extLst>
                </a:gridCol>
                <a:gridCol w="1101352">
                  <a:extLst>
                    <a:ext uri="{9D8B030D-6E8A-4147-A177-3AD203B41FA5}">
                      <a16:colId xmlns:a16="http://schemas.microsoft.com/office/drawing/2014/main" val="3596703348"/>
                    </a:ext>
                  </a:extLst>
                </a:gridCol>
                <a:gridCol w="1101352">
                  <a:extLst>
                    <a:ext uri="{9D8B030D-6E8A-4147-A177-3AD203B41FA5}">
                      <a16:colId xmlns:a16="http://schemas.microsoft.com/office/drawing/2014/main" val="2781678615"/>
                    </a:ext>
                  </a:extLst>
                </a:gridCol>
                <a:gridCol w="1101352">
                  <a:extLst>
                    <a:ext uri="{9D8B030D-6E8A-4147-A177-3AD203B41FA5}">
                      <a16:colId xmlns:a16="http://schemas.microsoft.com/office/drawing/2014/main" val="1042987243"/>
                    </a:ext>
                  </a:extLst>
                </a:gridCol>
                <a:gridCol w="1348595">
                  <a:extLst>
                    <a:ext uri="{9D8B030D-6E8A-4147-A177-3AD203B41FA5}">
                      <a16:colId xmlns:a16="http://schemas.microsoft.com/office/drawing/2014/main" val="2497419786"/>
                    </a:ext>
                  </a:extLst>
                </a:gridCol>
              </a:tblGrid>
              <a:tr h="400050">
                <a:tc>
                  <a:txBody>
                    <a:bodyPr/>
                    <a:lstStyle/>
                    <a:p>
                      <a:pPr algn="ctr" fontAlgn="ctr"/>
                      <a:r>
                        <a:rPr lang="es-EC" sz="1600" u="none" strike="noStrike">
                          <a:effectLst/>
                        </a:rPr>
                        <a:t>Peso patrón</a:t>
                      </a:r>
                      <a:endParaRPr lang="es-EC"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Unidad</a:t>
                      </a:r>
                      <a:endParaRPr lang="es-EC"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Promedio</a:t>
                      </a:r>
                      <a:endParaRPr lang="es-EC"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dirty="0">
                          <a:effectLst/>
                        </a:rPr>
                        <a:t>Límite inferior</a:t>
                      </a:r>
                      <a:endParaRPr lang="es-EC"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Límite superior</a:t>
                      </a:r>
                      <a:endParaRPr lang="es-EC"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Criterio de Aceptación</a:t>
                      </a:r>
                      <a:endParaRPr lang="es-EC" sz="16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95257108"/>
                  </a:ext>
                </a:extLst>
              </a:tr>
              <a:tr h="190500">
                <a:tc>
                  <a:txBody>
                    <a:bodyPr/>
                    <a:lstStyle/>
                    <a:p>
                      <a:pPr algn="ctr" fontAlgn="ctr"/>
                      <a:r>
                        <a:rPr lang="es-EC" sz="1600" u="none" strike="noStrike">
                          <a:effectLst/>
                        </a:rPr>
                        <a:t>100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g</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99,99956</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99,000000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dirty="0">
                          <a:effectLst/>
                        </a:rPr>
                        <a:t>101,0000</a:t>
                      </a:r>
                      <a:endParaRPr lang="es-EC"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Aceptado</a:t>
                      </a:r>
                      <a:endParaRPr lang="es-EC"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21426483"/>
                  </a:ext>
                </a:extLst>
              </a:tr>
              <a:tr h="190500">
                <a:tc>
                  <a:txBody>
                    <a:bodyPr/>
                    <a:lstStyle/>
                    <a:p>
                      <a:pPr algn="ctr" fontAlgn="ctr"/>
                      <a:r>
                        <a:rPr lang="es-EC" sz="1600" u="none" strike="noStrike">
                          <a:effectLst/>
                        </a:rPr>
                        <a:t>50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g</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50,00020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49,500000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50,5000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Aceptado</a:t>
                      </a:r>
                      <a:endParaRPr lang="es-EC"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97951"/>
                  </a:ext>
                </a:extLst>
              </a:tr>
              <a:tr h="190500">
                <a:tc>
                  <a:txBody>
                    <a:bodyPr/>
                    <a:lstStyle/>
                    <a:p>
                      <a:pPr algn="ctr" fontAlgn="ctr"/>
                      <a:r>
                        <a:rPr lang="es-EC" sz="1600" u="none" strike="noStrike">
                          <a:effectLst/>
                        </a:rPr>
                        <a:t>20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g</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20,00034</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19,800000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20,2000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Aceptado</a:t>
                      </a:r>
                      <a:endParaRPr lang="es-EC"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63581113"/>
                  </a:ext>
                </a:extLst>
              </a:tr>
              <a:tr h="190500">
                <a:tc>
                  <a:txBody>
                    <a:bodyPr/>
                    <a:lstStyle/>
                    <a:p>
                      <a:pPr algn="ctr" fontAlgn="ctr"/>
                      <a:r>
                        <a:rPr lang="es-EC" sz="1600" u="none" strike="noStrike">
                          <a:effectLst/>
                        </a:rPr>
                        <a:t>10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g</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9,99982</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9,900000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10,1000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Aceptado</a:t>
                      </a:r>
                      <a:endParaRPr lang="es-EC"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60333825"/>
                  </a:ext>
                </a:extLst>
              </a:tr>
              <a:tr h="190500">
                <a:tc>
                  <a:txBody>
                    <a:bodyPr/>
                    <a:lstStyle/>
                    <a:p>
                      <a:pPr algn="ctr" fontAlgn="ctr"/>
                      <a:r>
                        <a:rPr lang="es-EC" sz="1600" u="none" strike="noStrike">
                          <a:effectLst/>
                        </a:rPr>
                        <a:t>5</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g</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5,00042</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4,950000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5,0500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Aceptado</a:t>
                      </a:r>
                      <a:endParaRPr lang="es-EC"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41370947"/>
                  </a:ext>
                </a:extLst>
              </a:tr>
              <a:tr h="190500">
                <a:tc>
                  <a:txBody>
                    <a:bodyPr/>
                    <a:lstStyle/>
                    <a:p>
                      <a:pPr algn="ctr" fontAlgn="ctr"/>
                      <a:r>
                        <a:rPr lang="es-EC" sz="1600" u="none" strike="noStrike">
                          <a:effectLst/>
                        </a:rPr>
                        <a:t>1</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g</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0,99994</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0,990000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1,0100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Aceptado</a:t>
                      </a:r>
                      <a:endParaRPr lang="es-EC"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75576922"/>
                  </a:ext>
                </a:extLst>
              </a:tr>
              <a:tr h="190500">
                <a:tc>
                  <a:txBody>
                    <a:bodyPr/>
                    <a:lstStyle/>
                    <a:p>
                      <a:pPr algn="ctr" fontAlgn="ctr"/>
                      <a:r>
                        <a:rPr lang="es-EC" sz="1600" u="none" strike="noStrike">
                          <a:effectLst/>
                        </a:rPr>
                        <a:t>0,5</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g</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0,50084</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0,495000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0,5050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Aceptado</a:t>
                      </a:r>
                      <a:endParaRPr lang="es-EC"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26329152"/>
                  </a:ext>
                </a:extLst>
              </a:tr>
              <a:tr h="190500">
                <a:tc>
                  <a:txBody>
                    <a:bodyPr/>
                    <a:lstStyle/>
                    <a:p>
                      <a:pPr algn="ctr" fontAlgn="ctr"/>
                      <a:r>
                        <a:rPr lang="es-EC" sz="1600" u="none" strike="noStrike">
                          <a:effectLst/>
                        </a:rPr>
                        <a:t>0,1</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g</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0,10004</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0,099000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dirty="0">
                          <a:effectLst/>
                        </a:rPr>
                        <a:t>0,1010</a:t>
                      </a:r>
                      <a:endParaRPr lang="es-EC"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Aceptado</a:t>
                      </a:r>
                      <a:endParaRPr lang="es-EC"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40447082"/>
                  </a:ext>
                </a:extLst>
              </a:tr>
              <a:tr h="190500">
                <a:tc>
                  <a:txBody>
                    <a:bodyPr/>
                    <a:lstStyle/>
                    <a:p>
                      <a:pPr algn="ctr" fontAlgn="ctr"/>
                      <a:r>
                        <a:rPr lang="es-EC" sz="1600" u="none" strike="noStrike">
                          <a:effectLst/>
                        </a:rPr>
                        <a:t>0,05</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g</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0,05024</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0,049500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0,0505</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Aceptado</a:t>
                      </a:r>
                      <a:endParaRPr lang="es-EC"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39955106"/>
                  </a:ext>
                </a:extLst>
              </a:tr>
              <a:tr h="190500">
                <a:tc>
                  <a:txBody>
                    <a:bodyPr/>
                    <a:lstStyle/>
                    <a:p>
                      <a:pPr algn="ctr" fontAlgn="ctr"/>
                      <a:r>
                        <a:rPr lang="es-EC" sz="1600" u="none" strike="noStrike">
                          <a:effectLst/>
                        </a:rPr>
                        <a:t>0,01</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g</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0,01012</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0,009900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0,0101</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Rechazado</a:t>
                      </a:r>
                      <a:endParaRPr lang="es-EC"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52838380"/>
                  </a:ext>
                </a:extLst>
              </a:tr>
              <a:tr h="190500">
                <a:tc>
                  <a:txBody>
                    <a:bodyPr/>
                    <a:lstStyle/>
                    <a:p>
                      <a:pPr algn="ctr" fontAlgn="ctr"/>
                      <a:r>
                        <a:rPr lang="es-EC" sz="1600" u="none" strike="noStrike">
                          <a:effectLst/>
                        </a:rPr>
                        <a:t>0,005</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g</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0,00500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0,004950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0,0051</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Aceptado</a:t>
                      </a:r>
                      <a:endParaRPr lang="es-EC"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03240474"/>
                  </a:ext>
                </a:extLst>
              </a:tr>
              <a:tr h="200025">
                <a:tc>
                  <a:txBody>
                    <a:bodyPr/>
                    <a:lstStyle/>
                    <a:p>
                      <a:pPr algn="ctr" fontAlgn="ctr"/>
                      <a:r>
                        <a:rPr lang="es-EC" sz="1600" u="none" strike="noStrike">
                          <a:effectLst/>
                        </a:rPr>
                        <a:t>0,002</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g</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dirty="0">
                          <a:effectLst/>
                        </a:rPr>
                        <a:t>0,00196</a:t>
                      </a:r>
                      <a:endParaRPr lang="es-EC"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0,001980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0,0020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dirty="0">
                          <a:effectLst/>
                        </a:rPr>
                        <a:t>Rechazado</a:t>
                      </a:r>
                      <a:endParaRPr lang="es-EC"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03701887"/>
                  </a:ext>
                </a:extLst>
              </a:tr>
            </a:tbl>
          </a:graphicData>
        </a:graphic>
      </p:graphicFrame>
      <p:graphicFrame>
        <p:nvGraphicFramePr>
          <p:cNvPr id="6" name="Tabla 5">
            <a:extLst>
              <a:ext uri="{FF2B5EF4-FFF2-40B4-BE49-F238E27FC236}">
                <a16:creationId xmlns:a16="http://schemas.microsoft.com/office/drawing/2014/main" id="{74605E4A-6B6B-4126-8BF7-91030E2A2E84}"/>
              </a:ext>
            </a:extLst>
          </p:cNvPr>
          <p:cNvGraphicFramePr>
            <a:graphicFrameLocks noGrp="1"/>
          </p:cNvGraphicFramePr>
          <p:nvPr>
            <p:extLst>
              <p:ext uri="{D42A27DB-BD31-4B8C-83A1-F6EECF244321}">
                <p14:modId xmlns:p14="http://schemas.microsoft.com/office/powerpoint/2010/main" val="1149379274"/>
              </p:ext>
            </p:extLst>
          </p:nvPr>
        </p:nvGraphicFramePr>
        <p:xfrm>
          <a:off x="7148396" y="2647057"/>
          <a:ext cx="4752456" cy="2514600"/>
        </p:xfrm>
        <a:graphic>
          <a:graphicData uri="http://schemas.openxmlformats.org/drawingml/2006/table">
            <a:tbl>
              <a:tblPr firstRow="1" lastRow="1">
                <a:tableStyleId>{3B4B98B0-60AC-42C2-AFA5-B58CD77FA1E5}</a:tableStyleId>
              </a:tblPr>
              <a:tblGrid>
                <a:gridCol w="892480">
                  <a:extLst>
                    <a:ext uri="{9D8B030D-6E8A-4147-A177-3AD203B41FA5}">
                      <a16:colId xmlns:a16="http://schemas.microsoft.com/office/drawing/2014/main" val="2998333442"/>
                    </a:ext>
                  </a:extLst>
                </a:gridCol>
                <a:gridCol w="892480">
                  <a:extLst>
                    <a:ext uri="{9D8B030D-6E8A-4147-A177-3AD203B41FA5}">
                      <a16:colId xmlns:a16="http://schemas.microsoft.com/office/drawing/2014/main" val="1656704137"/>
                    </a:ext>
                  </a:extLst>
                </a:gridCol>
                <a:gridCol w="892480">
                  <a:extLst>
                    <a:ext uri="{9D8B030D-6E8A-4147-A177-3AD203B41FA5}">
                      <a16:colId xmlns:a16="http://schemas.microsoft.com/office/drawing/2014/main" val="917633896"/>
                    </a:ext>
                  </a:extLst>
                </a:gridCol>
                <a:gridCol w="892480">
                  <a:extLst>
                    <a:ext uri="{9D8B030D-6E8A-4147-A177-3AD203B41FA5}">
                      <a16:colId xmlns:a16="http://schemas.microsoft.com/office/drawing/2014/main" val="3208915656"/>
                    </a:ext>
                  </a:extLst>
                </a:gridCol>
                <a:gridCol w="1182536">
                  <a:extLst>
                    <a:ext uri="{9D8B030D-6E8A-4147-A177-3AD203B41FA5}">
                      <a16:colId xmlns:a16="http://schemas.microsoft.com/office/drawing/2014/main" val="1550618217"/>
                    </a:ext>
                  </a:extLst>
                </a:gridCol>
              </a:tblGrid>
              <a:tr h="452197">
                <a:tc>
                  <a:txBody>
                    <a:bodyPr/>
                    <a:lstStyle/>
                    <a:p>
                      <a:pPr algn="ctr" fontAlgn="b"/>
                      <a:r>
                        <a:rPr lang="es-EC" sz="1600" u="none" strike="noStrike">
                          <a:effectLst/>
                        </a:rPr>
                        <a:t>Posición</a:t>
                      </a:r>
                      <a:endParaRPr lang="es-EC"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dirty="0">
                          <a:effectLst/>
                        </a:rPr>
                        <a:t>Pesada</a:t>
                      </a:r>
                      <a:endParaRPr lang="es-EC"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dirty="0">
                          <a:effectLst/>
                        </a:rPr>
                        <a:t>Error</a:t>
                      </a:r>
                      <a:endParaRPr lang="es-EC"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a:effectLst/>
                        </a:rPr>
                        <a:t>EMP</a:t>
                      </a:r>
                      <a:endParaRPr lang="es-EC"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dirty="0">
                          <a:effectLst/>
                        </a:rPr>
                        <a:t>Acepto/</a:t>
                      </a:r>
                      <a:br>
                        <a:rPr lang="es-EC" sz="1600" u="none" strike="noStrike" dirty="0">
                          <a:effectLst/>
                        </a:rPr>
                      </a:br>
                      <a:r>
                        <a:rPr lang="es-EC" sz="1600" u="none" strike="noStrike" dirty="0">
                          <a:effectLst/>
                        </a:rPr>
                        <a:t>Rechazo</a:t>
                      </a:r>
                      <a:endParaRPr lang="es-EC" sz="16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85876382"/>
                  </a:ext>
                </a:extLst>
              </a:tr>
              <a:tr h="249833">
                <a:tc>
                  <a:txBody>
                    <a:bodyPr/>
                    <a:lstStyle/>
                    <a:p>
                      <a:pPr algn="ctr" fontAlgn="b"/>
                      <a:r>
                        <a:rPr lang="es-EC" sz="1600" u="none" strike="noStrike">
                          <a:effectLst/>
                        </a:rPr>
                        <a:t>1</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50,0007</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a:effectLst/>
                        </a:rPr>
                        <a:t>0,0007</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a:effectLst/>
                        </a:rPr>
                        <a:t>0,0020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a:effectLst/>
                        </a:rPr>
                        <a:t>Acepto</a:t>
                      </a:r>
                      <a:endParaRPr lang="es-EC"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38924000"/>
                  </a:ext>
                </a:extLst>
              </a:tr>
              <a:tr h="249833">
                <a:tc>
                  <a:txBody>
                    <a:bodyPr/>
                    <a:lstStyle/>
                    <a:p>
                      <a:pPr algn="ctr" fontAlgn="b"/>
                      <a:r>
                        <a:rPr lang="es-EC" sz="1600" u="none" strike="noStrike">
                          <a:effectLst/>
                        </a:rPr>
                        <a:t>2</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50,0001</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a:effectLst/>
                        </a:rPr>
                        <a:t>0,0001</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a:effectLst/>
                        </a:rPr>
                        <a:t>0,0020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a:effectLst/>
                        </a:rPr>
                        <a:t>Acepto</a:t>
                      </a:r>
                      <a:endParaRPr lang="es-EC"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91543317"/>
                  </a:ext>
                </a:extLst>
              </a:tr>
              <a:tr h="249833">
                <a:tc>
                  <a:txBody>
                    <a:bodyPr/>
                    <a:lstStyle/>
                    <a:p>
                      <a:pPr algn="ctr" fontAlgn="b"/>
                      <a:r>
                        <a:rPr lang="es-EC" sz="1600" u="none" strike="noStrike">
                          <a:effectLst/>
                        </a:rPr>
                        <a:t>3</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50,0000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a:effectLst/>
                        </a:rPr>
                        <a:t>0,0000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a:effectLst/>
                        </a:rPr>
                        <a:t>0,0020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a:effectLst/>
                        </a:rPr>
                        <a:t>Acepto</a:t>
                      </a:r>
                      <a:endParaRPr lang="es-EC"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30003393"/>
                  </a:ext>
                </a:extLst>
              </a:tr>
              <a:tr h="249833">
                <a:tc>
                  <a:txBody>
                    <a:bodyPr/>
                    <a:lstStyle/>
                    <a:p>
                      <a:pPr algn="ctr" fontAlgn="b"/>
                      <a:r>
                        <a:rPr lang="es-EC" sz="1600" u="none" strike="noStrike">
                          <a:effectLst/>
                        </a:rPr>
                        <a:t>4</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50,0004</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a:effectLst/>
                        </a:rPr>
                        <a:t>0,0004</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a:effectLst/>
                        </a:rPr>
                        <a:t>0,0020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a:effectLst/>
                        </a:rPr>
                        <a:t>Acepto</a:t>
                      </a:r>
                      <a:endParaRPr lang="es-EC"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09566152"/>
                  </a:ext>
                </a:extLst>
              </a:tr>
              <a:tr h="249833">
                <a:tc>
                  <a:txBody>
                    <a:bodyPr/>
                    <a:lstStyle/>
                    <a:p>
                      <a:pPr algn="ctr" fontAlgn="b"/>
                      <a:r>
                        <a:rPr lang="es-EC" sz="1600" u="none" strike="noStrike">
                          <a:effectLst/>
                        </a:rPr>
                        <a:t>5</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a:effectLst/>
                        </a:rPr>
                        <a:t>49,9997</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a:effectLst/>
                        </a:rPr>
                        <a:t>0,0003</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a:effectLst/>
                        </a:rPr>
                        <a:t>0,0020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a:effectLst/>
                        </a:rPr>
                        <a:t>Acepto</a:t>
                      </a:r>
                      <a:endParaRPr lang="es-EC"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19458283"/>
                  </a:ext>
                </a:extLst>
              </a:tr>
              <a:tr h="249833">
                <a:tc>
                  <a:txBody>
                    <a:bodyPr/>
                    <a:lstStyle/>
                    <a:p>
                      <a:pPr algn="ctr" fontAlgn="b"/>
                      <a:r>
                        <a:rPr lang="es-EC" sz="1600" u="none" strike="noStrike">
                          <a:effectLst/>
                        </a:rPr>
                        <a:t>1</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dirty="0">
                          <a:effectLst/>
                        </a:rPr>
                        <a:t>50,0001</a:t>
                      </a:r>
                      <a:endParaRPr lang="es-EC"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a:effectLst/>
                        </a:rPr>
                        <a:t>0,0001</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a:effectLst/>
                        </a:rPr>
                        <a:t>0,0020</a:t>
                      </a:r>
                      <a:endParaRPr lang="es-EC"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600" u="none" strike="noStrike">
                          <a:effectLst/>
                        </a:rPr>
                        <a:t>Acepto</a:t>
                      </a:r>
                      <a:endParaRPr lang="es-EC"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2146185"/>
                  </a:ext>
                </a:extLst>
              </a:tr>
              <a:tr h="249833">
                <a:tc gridSpan="2">
                  <a:txBody>
                    <a:bodyPr/>
                    <a:lstStyle/>
                    <a:p>
                      <a:pPr algn="ctr" fontAlgn="b"/>
                      <a:r>
                        <a:rPr lang="es-EC" sz="1600" u="none" strike="noStrike" dirty="0">
                          <a:effectLst/>
                        </a:rPr>
                        <a:t>Error Máximo de Pesada </a:t>
                      </a:r>
                      <a:endParaRPr lang="es-EC" sz="16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EC"/>
                    </a:p>
                  </a:txBody>
                  <a:tcPr/>
                </a:tc>
                <a:tc>
                  <a:txBody>
                    <a:bodyPr/>
                    <a:lstStyle/>
                    <a:p>
                      <a:pPr algn="ctr" fontAlgn="b"/>
                      <a:r>
                        <a:rPr lang="es-EC" sz="1600" u="none" strike="noStrike" dirty="0">
                          <a:effectLst/>
                        </a:rPr>
                        <a:t>0,0007</a:t>
                      </a:r>
                      <a:endParaRPr lang="es-EC"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s-EC"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s-EC"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26948765"/>
                  </a:ext>
                </a:extLst>
              </a:tr>
            </a:tbl>
          </a:graphicData>
        </a:graphic>
      </p:graphicFrame>
      <p:sp>
        <p:nvSpPr>
          <p:cNvPr id="7" name="Rectángulo: esquinas redondeadas 6">
            <a:extLst>
              <a:ext uri="{FF2B5EF4-FFF2-40B4-BE49-F238E27FC236}">
                <a16:creationId xmlns:a16="http://schemas.microsoft.com/office/drawing/2014/main" id="{418739E6-61C0-459E-9063-745CA23114DD}"/>
              </a:ext>
            </a:extLst>
          </p:cNvPr>
          <p:cNvSpPr/>
          <p:nvPr/>
        </p:nvSpPr>
        <p:spPr>
          <a:xfrm>
            <a:off x="609602" y="730436"/>
            <a:ext cx="10972798" cy="65682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ES" sz="2500" b="1" dirty="0"/>
              <a:t>Balanza analítica</a:t>
            </a:r>
            <a:endParaRPr lang="es-EC" sz="2500" b="1" dirty="0"/>
          </a:p>
        </p:txBody>
      </p:sp>
      <p:sp>
        <p:nvSpPr>
          <p:cNvPr id="8" name="CuadroTexto 7">
            <a:extLst>
              <a:ext uri="{FF2B5EF4-FFF2-40B4-BE49-F238E27FC236}">
                <a16:creationId xmlns:a16="http://schemas.microsoft.com/office/drawing/2014/main" id="{6CA9CF75-C734-47C5-A75F-F7882C45F0A0}"/>
              </a:ext>
            </a:extLst>
          </p:cNvPr>
          <p:cNvSpPr txBox="1"/>
          <p:nvPr/>
        </p:nvSpPr>
        <p:spPr>
          <a:xfrm>
            <a:off x="960120" y="1600200"/>
            <a:ext cx="5234940" cy="369332"/>
          </a:xfrm>
          <a:prstGeom prst="rect">
            <a:avLst/>
          </a:prstGeom>
          <a:noFill/>
        </p:spPr>
        <p:txBody>
          <a:bodyPr wrap="square" rtlCol="0">
            <a:spAutoFit/>
          </a:bodyPr>
          <a:lstStyle/>
          <a:p>
            <a:pPr algn="ctr"/>
            <a:r>
              <a:rPr lang="es-ES" b="1" dirty="0"/>
              <a:t>Repetibilidad</a:t>
            </a:r>
            <a:endParaRPr lang="es-EC" b="1" dirty="0"/>
          </a:p>
        </p:txBody>
      </p:sp>
      <p:sp>
        <p:nvSpPr>
          <p:cNvPr id="9" name="CuadroTexto 8">
            <a:extLst>
              <a:ext uri="{FF2B5EF4-FFF2-40B4-BE49-F238E27FC236}">
                <a16:creationId xmlns:a16="http://schemas.microsoft.com/office/drawing/2014/main" id="{87B3E972-2B80-4AAA-9E6D-DCFE177924EA}"/>
              </a:ext>
            </a:extLst>
          </p:cNvPr>
          <p:cNvSpPr txBox="1"/>
          <p:nvPr/>
        </p:nvSpPr>
        <p:spPr>
          <a:xfrm>
            <a:off x="7658100" y="2200246"/>
            <a:ext cx="3893820" cy="369332"/>
          </a:xfrm>
          <a:prstGeom prst="rect">
            <a:avLst/>
          </a:prstGeom>
          <a:noFill/>
        </p:spPr>
        <p:txBody>
          <a:bodyPr wrap="square" rtlCol="0">
            <a:spAutoFit/>
          </a:bodyPr>
          <a:lstStyle/>
          <a:p>
            <a:pPr algn="ctr"/>
            <a:r>
              <a:rPr lang="es-ES" b="1" dirty="0"/>
              <a:t>Excentricidad</a:t>
            </a:r>
            <a:endParaRPr lang="es-EC" b="1" dirty="0"/>
          </a:p>
        </p:txBody>
      </p:sp>
      <p:sp>
        <p:nvSpPr>
          <p:cNvPr id="10" name="CuadroTexto 9">
            <a:extLst>
              <a:ext uri="{FF2B5EF4-FFF2-40B4-BE49-F238E27FC236}">
                <a16:creationId xmlns:a16="http://schemas.microsoft.com/office/drawing/2014/main" id="{B2D032CF-581D-4619-828C-E6B72A2CF88B}"/>
              </a:ext>
            </a:extLst>
          </p:cNvPr>
          <p:cNvSpPr txBox="1"/>
          <p:nvPr/>
        </p:nvSpPr>
        <p:spPr>
          <a:xfrm>
            <a:off x="434696" y="6349095"/>
            <a:ext cx="2525050" cy="276999"/>
          </a:xfrm>
          <a:prstGeom prst="rect">
            <a:avLst/>
          </a:prstGeom>
          <a:noFill/>
        </p:spPr>
        <p:txBody>
          <a:bodyPr wrap="none" rtlCol="0">
            <a:spAutoFit/>
          </a:bodyPr>
          <a:lstStyle/>
          <a:p>
            <a:r>
              <a:rPr lang="en-US" sz="1200" dirty="0"/>
              <a:t>(UNE EN ISO, 2007), (</a:t>
            </a:r>
            <a:r>
              <a:rPr lang="en-US" sz="1200" dirty="0" err="1"/>
              <a:t>NCh</a:t>
            </a:r>
            <a:r>
              <a:rPr lang="en-US" sz="1200" dirty="0"/>
              <a:t>, 2001)</a:t>
            </a:r>
          </a:p>
        </p:txBody>
      </p:sp>
      <p:sp>
        <p:nvSpPr>
          <p:cNvPr id="11" name="CuadroTexto 10">
            <a:extLst>
              <a:ext uri="{FF2B5EF4-FFF2-40B4-BE49-F238E27FC236}">
                <a16:creationId xmlns:a16="http://schemas.microsoft.com/office/drawing/2014/main" id="{A12F90D4-A038-4A69-ACC1-8E2237C9DCC6}"/>
              </a:ext>
            </a:extLst>
          </p:cNvPr>
          <p:cNvSpPr txBox="1"/>
          <p:nvPr/>
        </p:nvSpPr>
        <p:spPr>
          <a:xfrm>
            <a:off x="122827" y="95530"/>
            <a:ext cx="441146" cy="369332"/>
          </a:xfrm>
          <a:prstGeom prst="rect">
            <a:avLst/>
          </a:prstGeom>
          <a:noFill/>
        </p:spPr>
        <p:txBody>
          <a:bodyPr wrap="none" rtlCol="0">
            <a:spAutoFit/>
          </a:bodyPr>
          <a:lstStyle/>
          <a:p>
            <a:r>
              <a:rPr lang="es-ES" dirty="0"/>
              <a:t>20</a:t>
            </a:r>
            <a:endParaRPr lang="es-EC" dirty="0"/>
          </a:p>
        </p:txBody>
      </p:sp>
    </p:spTree>
    <p:extLst>
      <p:ext uri="{BB962C8B-B14F-4D97-AF65-F5344CB8AC3E}">
        <p14:creationId xmlns:p14="http://schemas.microsoft.com/office/powerpoint/2010/main" val="2116547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10615C8-CDD3-4D31-AC73-80284FB4548B}"/>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2D9E9FD2-A28D-4A76-B827-BA5FA11B2CDE}"/>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graphicFrame>
        <p:nvGraphicFramePr>
          <p:cNvPr id="5" name="Tabla 4">
            <a:extLst>
              <a:ext uri="{FF2B5EF4-FFF2-40B4-BE49-F238E27FC236}">
                <a16:creationId xmlns:a16="http://schemas.microsoft.com/office/drawing/2014/main" id="{360939F2-2BB7-4638-95B3-4FD3BFA2EB00}"/>
              </a:ext>
            </a:extLst>
          </p:cNvPr>
          <p:cNvGraphicFramePr>
            <a:graphicFrameLocks noGrp="1"/>
          </p:cNvGraphicFramePr>
          <p:nvPr>
            <p:extLst>
              <p:ext uri="{D42A27DB-BD31-4B8C-83A1-F6EECF244321}">
                <p14:modId xmlns:p14="http://schemas.microsoft.com/office/powerpoint/2010/main" val="485836672"/>
              </p:ext>
            </p:extLst>
          </p:nvPr>
        </p:nvGraphicFramePr>
        <p:xfrm>
          <a:off x="715602" y="2078463"/>
          <a:ext cx="10855356" cy="2701073"/>
        </p:xfrm>
        <a:graphic>
          <a:graphicData uri="http://schemas.openxmlformats.org/drawingml/2006/table">
            <a:tbl>
              <a:tblPr firstRow="1" firstCol="1">
                <a:tableStyleId>{D27102A9-8310-4765-A935-A1911B00CA55}</a:tableStyleId>
              </a:tblPr>
              <a:tblGrid>
                <a:gridCol w="1944000">
                  <a:extLst>
                    <a:ext uri="{9D8B030D-6E8A-4147-A177-3AD203B41FA5}">
                      <a16:colId xmlns:a16="http://schemas.microsoft.com/office/drawing/2014/main" val="3635858392"/>
                    </a:ext>
                  </a:extLst>
                </a:gridCol>
                <a:gridCol w="1089037">
                  <a:extLst>
                    <a:ext uri="{9D8B030D-6E8A-4147-A177-3AD203B41FA5}">
                      <a16:colId xmlns:a16="http://schemas.microsoft.com/office/drawing/2014/main" val="3468531822"/>
                    </a:ext>
                  </a:extLst>
                </a:gridCol>
                <a:gridCol w="1116000">
                  <a:extLst>
                    <a:ext uri="{9D8B030D-6E8A-4147-A177-3AD203B41FA5}">
                      <a16:colId xmlns:a16="http://schemas.microsoft.com/office/drawing/2014/main" val="1570327602"/>
                    </a:ext>
                  </a:extLst>
                </a:gridCol>
                <a:gridCol w="1116000">
                  <a:extLst>
                    <a:ext uri="{9D8B030D-6E8A-4147-A177-3AD203B41FA5}">
                      <a16:colId xmlns:a16="http://schemas.microsoft.com/office/drawing/2014/main" val="1878654834"/>
                    </a:ext>
                  </a:extLst>
                </a:gridCol>
                <a:gridCol w="1243021">
                  <a:extLst>
                    <a:ext uri="{9D8B030D-6E8A-4147-A177-3AD203B41FA5}">
                      <a16:colId xmlns:a16="http://schemas.microsoft.com/office/drawing/2014/main" val="1313080026"/>
                    </a:ext>
                  </a:extLst>
                </a:gridCol>
                <a:gridCol w="1440000">
                  <a:extLst>
                    <a:ext uri="{9D8B030D-6E8A-4147-A177-3AD203B41FA5}">
                      <a16:colId xmlns:a16="http://schemas.microsoft.com/office/drawing/2014/main" val="754624258"/>
                    </a:ext>
                  </a:extLst>
                </a:gridCol>
                <a:gridCol w="1440000">
                  <a:extLst>
                    <a:ext uri="{9D8B030D-6E8A-4147-A177-3AD203B41FA5}">
                      <a16:colId xmlns:a16="http://schemas.microsoft.com/office/drawing/2014/main" val="2711338157"/>
                    </a:ext>
                  </a:extLst>
                </a:gridCol>
                <a:gridCol w="1467298">
                  <a:extLst>
                    <a:ext uri="{9D8B030D-6E8A-4147-A177-3AD203B41FA5}">
                      <a16:colId xmlns:a16="http://schemas.microsoft.com/office/drawing/2014/main" val="3055624298"/>
                    </a:ext>
                  </a:extLst>
                </a:gridCol>
              </a:tblGrid>
              <a:tr h="1265403">
                <a:tc>
                  <a:txBody>
                    <a:bodyPr/>
                    <a:lstStyle/>
                    <a:p>
                      <a:pPr marL="228600" algn="ctr">
                        <a:lnSpc>
                          <a:spcPct val="150000"/>
                        </a:lnSpc>
                        <a:spcAft>
                          <a:spcPts val="0"/>
                        </a:spcAft>
                      </a:pPr>
                      <a:r>
                        <a:rPr lang="es-EC" sz="1600" dirty="0">
                          <a:effectLst/>
                        </a:rPr>
                        <a:t>Micro</a:t>
                      </a:r>
                      <a:br>
                        <a:rPr lang="es-EC" sz="1600" dirty="0">
                          <a:effectLst/>
                        </a:rPr>
                      </a:br>
                      <a:r>
                        <a:rPr lang="es-EC" sz="1600" dirty="0">
                          <a:effectLst/>
                        </a:rPr>
                        <a:t>organismo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tc>
                  <a:txBody>
                    <a:bodyPr/>
                    <a:lstStyle/>
                    <a:p>
                      <a:pPr marL="228600" algn="ctr">
                        <a:lnSpc>
                          <a:spcPct val="150000"/>
                        </a:lnSpc>
                      </a:pPr>
                      <a:r>
                        <a:rPr lang="es-EC" sz="1600" dirty="0">
                          <a:effectLst/>
                        </a:rPr>
                        <a:t>Valor Inóculo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tc>
                  <a:txBody>
                    <a:bodyPr/>
                    <a:lstStyle/>
                    <a:p>
                      <a:pPr marL="228600" algn="ctr">
                        <a:lnSpc>
                          <a:spcPct val="150000"/>
                        </a:lnSpc>
                        <a:spcAft>
                          <a:spcPts val="0"/>
                        </a:spcAft>
                      </a:pPr>
                      <a:r>
                        <a:rPr lang="es-EC" sz="1600" dirty="0" err="1">
                          <a:effectLst/>
                        </a:rPr>
                        <a:t>Prom</a:t>
                      </a:r>
                      <a:r>
                        <a:rPr lang="es-EC" sz="1600" dirty="0">
                          <a:effectLst/>
                        </a:rPr>
                        <a:t> t</a:t>
                      </a:r>
                      <a:r>
                        <a:rPr lang="es-EC" sz="1600" baseline="-25000" dirty="0">
                          <a:effectLst/>
                        </a:rPr>
                        <a:t>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tc>
                  <a:txBody>
                    <a:bodyPr/>
                    <a:lstStyle/>
                    <a:p>
                      <a:pPr marL="228600" algn="ctr">
                        <a:lnSpc>
                          <a:spcPct val="150000"/>
                        </a:lnSpc>
                        <a:spcAft>
                          <a:spcPts val="0"/>
                        </a:spcAft>
                      </a:pPr>
                      <a:r>
                        <a:rPr lang="es-EC" sz="1600" dirty="0" err="1">
                          <a:effectLst/>
                        </a:rPr>
                        <a:t>Prom</a:t>
                      </a:r>
                      <a:r>
                        <a:rPr lang="es-EC" sz="1600" dirty="0">
                          <a:effectLst/>
                        </a:rPr>
                        <a:t> t</a:t>
                      </a:r>
                      <a:r>
                        <a:rPr lang="es-EC" sz="1600" baseline="-25000" dirty="0">
                          <a:effectLst/>
                        </a:rPr>
                        <a:t>1</a:t>
                      </a:r>
                      <a:r>
                        <a:rPr lang="es-EC" sz="1600" dirty="0">
                          <a:effectLst/>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tc>
                  <a:txBody>
                    <a:bodyPr/>
                    <a:lstStyle/>
                    <a:p>
                      <a:pPr marL="228600" algn="ctr">
                        <a:lnSpc>
                          <a:spcPct val="150000"/>
                        </a:lnSpc>
                      </a:pPr>
                      <a:r>
                        <a:rPr lang="es-EC" sz="1600" dirty="0">
                          <a:effectLst/>
                        </a:rPr>
                        <a:t>30% conteo inicial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tc>
                  <a:txBody>
                    <a:bodyPr/>
                    <a:lstStyle/>
                    <a:p>
                      <a:pPr marL="228600" algn="ctr">
                        <a:lnSpc>
                          <a:spcPct val="150000"/>
                        </a:lnSpc>
                        <a:spcAft>
                          <a:spcPts val="0"/>
                        </a:spcAft>
                      </a:pPr>
                      <a:r>
                        <a:rPr lang="es-EC" sz="1600" dirty="0">
                          <a:effectLst/>
                        </a:rPr>
                        <a:t>L. I. Aceptación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tc>
                  <a:txBody>
                    <a:bodyPr/>
                    <a:lstStyle/>
                    <a:p>
                      <a:pPr marL="228600" algn="ctr">
                        <a:lnSpc>
                          <a:spcPct val="150000"/>
                        </a:lnSpc>
                        <a:spcAft>
                          <a:spcPts val="0"/>
                        </a:spcAft>
                      </a:pPr>
                      <a:r>
                        <a:rPr lang="es-EC" sz="1600" dirty="0">
                          <a:effectLst/>
                        </a:rPr>
                        <a:t>L. S. Aceptación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tc>
                  <a:txBody>
                    <a:bodyPr/>
                    <a:lstStyle/>
                    <a:p>
                      <a:pPr marL="228600" algn="ctr">
                        <a:lnSpc>
                          <a:spcPct val="150000"/>
                        </a:lnSpc>
                      </a:pPr>
                      <a:r>
                        <a:rPr lang="es-EC" sz="1600">
                          <a:effectLst/>
                        </a:rPr>
                        <a:t>Aceptado/</a:t>
                      </a:r>
                      <a:br>
                        <a:rPr lang="es-EC" sz="1600">
                          <a:effectLst/>
                        </a:rPr>
                      </a:br>
                      <a:r>
                        <a:rPr lang="es-EC" sz="1600">
                          <a:effectLst/>
                        </a:rPr>
                        <a:t>Rechazado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extLst>
                  <a:ext uri="{0D108BD9-81ED-4DB2-BD59-A6C34878D82A}">
                    <a16:rowId xmlns:a16="http://schemas.microsoft.com/office/drawing/2014/main" val="3290949327"/>
                  </a:ext>
                </a:extLst>
              </a:tr>
              <a:tr h="407025">
                <a:tc rowSpan="3">
                  <a:txBody>
                    <a:bodyPr/>
                    <a:lstStyle/>
                    <a:p>
                      <a:pPr marL="228600" algn="ctr">
                        <a:lnSpc>
                          <a:spcPct val="150000"/>
                        </a:lnSpc>
                      </a:pPr>
                      <a:r>
                        <a:rPr lang="es-EC" sz="1600" i="1" dirty="0" err="1">
                          <a:effectLst/>
                        </a:rPr>
                        <a:t>Escherichia</a:t>
                      </a:r>
                      <a:r>
                        <a:rPr lang="es-EC" sz="1600" i="1" dirty="0">
                          <a:effectLst/>
                        </a:rPr>
                        <a:t> </a:t>
                      </a:r>
                      <a:r>
                        <a:rPr lang="es-EC" sz="1600" i="1" dirty="0" err="1">
                          <a:effectLst/>
                        </a:rPr>
                        <a:t>coli</a:t>
                      </a:r>
                      <a:endParaRPr lang="es-EC"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lnB w="12700" cap="flat" cmpd="sng" algn="ctr">
                      <a:solidFill>
                        <a:schemeClr val="accent4"/>
                      </a:solidFill>
                      <a:prstDash val="solid"/>
                      <a:round/>
                      <a:headEnd type="none" w="med" len="med"/>
                      <a:tailEnd type="none" w="med" len="med"/>
                    </a:lnB>
                  </a:tcPr>
                </a:tc>
                <a:tc>
                  <a:txBody>
                    <a:bodyPr/>
                    <a:lstStyle/>
                    <a:p>
                      <a:pPr marL="228600" algn="ctr">
                        <a:lnSpc>
                          <a:spcPct val="150000"/>
                        </a:lnSpc>
                      </a:pPr>
                      <a:r>
                        <a:rPr lang="es-EC" sz="1600">
                          <a:effectLst/>
                        </a:rPr>
                        <a:t>10</a:t>
                      </a:r>
                      <a:r>
                        <a:rPr lang="es-EC" sz="1600" baseline="30000">
                          <a:effectLst/>
                        </a:rPr>
                        <a:t>-6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tc>
                  <a:txBody>
                    <a:bodyPr/>
                    <a:lstStyle/>
                    <a:p>
                      <a:pPr marL="228600" algn="ctr">
                        <a:lnSpc>
                          <a:spcPct val="150000"/>
                        </a:lnSpc>
                      </a:pPr>
                      <a:r>
                        <a:rPr lang="es-EC" sz="1600">
                          <a:effectLst/>
                        </a:rPr>
                        <a:t>10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tc>
                  <a:txBody>
                    <a:bodyPr/>
                    <a:lstStyle/>
                    <a:p>
                      <a:pPr marL="228600" algn="ctr">
                        <a:lnSpc>
                          <a:spcPct val="150000"/>
                        </a:lnSpc>
                      </a:pPr>
                      <a:r>
                        <a:rPr lang="es-EC" sz="1600">
                          <a:effectLst/>
                        </a:rPr>
                        <a:t>13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tc>
                  <a:txBody>
                    <a:bodyPr/>
                    <a:lstStyle/>
                    <a:p>
                      <a:pPr marL="228600" algn="ctr">
                        <a:lnSpc>
                          <a:spcPct val="150000"/>
                        </a:lnSpc>
                      </a:pPr>
                      <a:r>
                        <a:rPr lang="es-EC" sz="1600">
                          <a:effectLst/>
                        </a:rPr>
                        <a:t>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tc>
                  <a:txBody>
                    <a:bodyPr/>
                    <a:lstStyle/>
                    <a:p>
                      <a:pPr marL="228600" algn="ctr">
                        <a:lnSpc>
                          <a:spcPct val="150000"/>
                        </a:lnSpc>
                      </a:pPr>
                      <a:r>
                        <a:rPr lang="es-EC" sz="1600">
                          <a:effectLst/>
                        </a:rPr>
                        <a:t>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tc>
                  <a:txBody>
                    <a:bodyPr/>
                    <a:lstStyle/>
                    <a:p>
                      <a:pPr marL="228600" algn="ctr">
                        <a:lnSpc>
                          <a:spcPct val="150000"/>
                        </a:lnSpc>
                      </a:pPr>
                      <a:r>
                        <a:rPr lang="es-EC" sz="1600">
                          <a:effectLst/>
                        </a:rPr>
                        <a:t>13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tc>
                  <a:txBody>
                    <a:bodyPr/>
                    <a:lstStyle/>
                    <a:p>
                      <a:pPr marL="228600" algn="ctr">
                        <a:lnSpc>
                          <a:spcPct val="150000"/>
                        </a:lnSpc>
                      </a:pPr>
                      <a:r>
                        <a:rPr lang="es-EC" sz="1600">
                          <a:effectLst/>
                        </a:rPr>
                        <a:t>Aceptado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extLst>
                  <a:ext uri="{0D108BD9-81ED-4DB2-BD59-A6C34878D82A}">
                    <a16:rowId xmlns:a16="http://schemas.microsoft.com/office/drawing/2014/main" val="2266362573"/>
                  </a:ext>
                </a:extLst>
              </a:tr>
              <a:tr h="407025">
                <a:tc vMerge="1">
                  <a:txBody>
                    <a:bodyPr/>
                    <a:lstStyle/>
                    <a:p>
                      <a:endParaRPr lang="es-EC"/>
                    </a:p>
                  </a:txBody>
                  <a:tcPr/>
                </a:tc>
                <a:tc>
                  <a:txBody>
                    <a:bodyPr/>
                    <a:lstStyle/>
                    <a:p>
                      <a:pPr marL="228600" algn="ctr">
                        <a:lnSpc>
                          <a:spcPct val="150000"/>
                        </a:lnSpc>
                      </a:pPr>
                      <a:r>
                        <a:rPr lang="es-EC" sz="1600">
                          <a:effectLst/>
                        </a:rPr>
                        <a:t>10</a:t>
                      </a:r>
                      <a:r>
                        <a:rPr lang="es-EC" sz="1600" baseline="30000">
                          <a:effectLst/>
                        </a:rPr>
                        <a:t>-5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tc>
                  <a:txBody>
                    <a:bodyPr/>
                    <a:lstStyle/>
                    <a:p>
                      <a:pPr marL="228600" algn="ctr">
                        <a:lnSpc>
                          <a:spcPct val="150000"/>
                        </a:lnSpc>
                      </a:pPr>
                      <a:r>
                        <a:rPr lang="es-EC" sz="1600">
                          <a:effectLst/>
                        </a:rPr>
                        <a:t>78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tc>
                  <a:txBody>
                    <a:bodyPr/>
                    <a:lstStyle/>
                    <a:p>
                      <a:pPr marL="228600" algn="ctr">
                        <a:lnSpc>
                          <a:spcPct val="150000"/>
                        </a:lnSpc>
                      </a:pPr>
                      <a:r>
                        <a:rPr lang="es-EC" sz="1600">
                          <a:effectLst/>
                        </a:rPr>
                        <a:t>85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tc>
                  <a:txBody>
                    <a:bodyPr/>
                    <a:lstStyle/>
                    <a:p>
                      <a:pPr marL="228600" algn="ctr">
                        <a:lnSpc>
                          <a:spcPct val="150000"/>
                        </a:lnSpc>
                      </a:pPr>
                      <a:r>
                        <a:rPr lang="es-EC" sz="1600">
                          <a:effectLst/>
                        </a:rPr>
                        <a:t>23,5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tc>
                  <a:txBody>
                    <a:bodyPr/>
                    <a:lstStyle/>
                    <a:p>
                      <a:pPr marL="228600" algn="ctr">
                        <a:lnSpc>
                          <a:spcPct val="150000"/>
                        </a:lnSpc>
                      </a:pPr>
                      <a:r>
                        <a:rPr lang="es-EC" sz="1600">
                          <a:effectLst/>
                        </a:rPr>
                        <a:t>55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tc>
                  <a:txBody>
                    <a:bodyPr/>
                    <a:lstStyle/>
                    <a:p>
                      <a:pPr marL="228600" algn="ctr">
                        <a:lnSpc>
                          <a:spcPct val="150000"/>
                        </a:lnSpc>
                      </a:pPr>
                      <a:r>
                        <a:rPr lang="es-EC" sz="1600">
                          <a:effectLst/>
                        </a:rPr>
                        <a:t>102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tc>
                  <a:txBody>
                    <a:bodyPr/>
                    <a:lstStyle/>
                    <a:p>
                      <a:pPr marL="228600" algn="ctr">
                        <a:lnSpc>
                          <a:spcPct val="150000"/>
                        </a:lnSpc>
                      </a:pPr>
                      <a:r>
                        <a:rPr lang="es-EC" sz="1600">
                          <a:effectLst/>
                        </a:rPr>
                        <a:t>Aceptado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tc>
                <a:extLst>
                  <a:ext uri="{0D108BD9-81ED-4DB2-BD59-A6C34878D82A}">
                    <a16:rowId xmlns:a16="http://schemas.microsoft.com/office/drawing/2014/main" val="3074207706"/>
                  </a:ext>
                </a:extLst>
              </a:tr>
              <a:tr h="621620">
                <a:tc vMerge="1">
                  <a:txBody>
                    <a:bodyPr/>
                    <a:lstStyle/>
                    <a:p>
                      <a:endParaRPr lang="es-EC"/>
                    </a:p>
                  </a:txBody>
                  <a:tcPr/>
                </a:tc>
                <a:tc>
                  <a:txBody>
                    <a:bodyPr/>
                    <a:lstStyle/>
                    <a:p>
                      <a:pPr marL="228600" algn="ctr">
                        <a:lnSpc>
                          <a:spcPct val="150000"/>
                        </a:lnSpc>
                      </a:pPr>
                      <a:r>
                        <a:rPr lang="es-EC" sz="1600" dirty="0">
                          <a:effectLst/>
                        </a:rPr>
                        <a:t>10</a:t>
                      </a:r>
                      <a:r>
                        <a:rPr lang="es-EC" sz="1600" baseline="30000" dirty="0">
                          <a:effectLst/>
                        </a:rPr>
                        <a:t>-4</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lnB w="12700" cap="flat" cmpd="sng" algn="ctr">
                      <a:solidFill>
                        <a:schemeClr val="accent4"/>
                      </a:solidFill>
                      <a:prstDash val="solid"/>
                      <a:round/>
                      <a:headEnd type="none" w="med" len="med"/>
                      <a:tailEnd type="none" w="med" len="med"/>
                    </a:lnB>
                  </a:tcPr>
                </a:tc>
                <a:tc>
                  <a:txBody>
                    <a:bodyPr/>
                    <a:lstStyle/>
                    <a:p>
                      <a:pPr marL="228600" algn="ctr">
                        <a:lnSpc>
                          <a:spcPct val="150000"/>
                        </a:lnSpc>
                      </a:pPr>
                      <a:r>
                        <a:rPr lang="es-EC" sz="1600" dirty="0">
                          <a:effectLst/>
                        </a:rPr>
                        <a:t>407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lnB w="12700" cap="flat" cmpd="sng" algn="ctr">
                      <a:solidFill>
                        <a:schemeClr val="accent4"/>
                      </a:solidFill>
                      <a:prstDash val="solid"/>
                      <a:round/>
                      <a:headEnd type="none" w="med" len="med"/>
                      <a:tailEnd type="none" w="med" len="med"/>
                    </a:lnB>
                  </a:tcPr>
                </a:tc>
                <a:tc>
                  <a:txBody>
                    <a:bodyPr/>
                    <a:lstStyle/>
                    <a:p>
                      <a:pPr marL="228600" algn="ctr">
                        <a:lnSpc>
                          <a:spcPct val="150000"/>
                        </a:lnSpc>
                      </a:pPr>
                      <a:r>
                        <a:rPr lang="es-EC" sz="1600" dirty="0">
                          <a:effectLst/>
                        </a:rPr>
                        <a:t>381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lnB w="12700" cap="flat" cmpd="sng" algn="ctr">
                      <a:solidFill>
                        <a:schemeClr val="accent4"/>
                      </a:solidFill>
                      <a:prstDash val="solid"/>
                      <a:round/>
                      <a:headEnd type="none" w="med" len="med"/>
                      <a:tailEnd type="none" w="med" len="med"/>
                    </a:lnB>
                  </a:tcPr>
                </a:tc>
                <a:tc>
                  <a:txBody>
                    <a:bodyPr/>
                    <a:lstStyle/>
                    <a:p>
                      <a:pPr marL="228600" algn="ctr">
                        <a:lnSpc>
                          <a:spcPct val="150000"/>
                        </a:lnSpc>
                      </a:pPr>
                      <a:r>
                        <a:rPr lang="es-EC" sz="1600" dirty="0">
                          <a:effectLst/>
                        </a:rPr>
                        <a:t>122,1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lnB w="12700" cap="flat" cmpd="sng" algn="ctr">
                      <a:solidFill>
                        <a:schemeClr val="accent4"/>
                      </a:solidFill>
                      <a:prstDash val="solid"/>
                      <a:round/>
                      <a:headEnd type="none" w="med" len="med"/>
                      <a:tailEnd type="none" w="med" len="med"/>
                    </a:lnB>
                  </a:tcPr>
                </a:tc>
                <a:tc>
                  <a:txBody>
                    <a:bodyPr/>
                    <a:lstStyle/>
                    <a:p>
                      <a:pPr marL="228600" algn="ctr">
                        <a:lnSpc>
                          <a:spcPct val="150000"/>
                        </a:lnSpc>
                      </a:pPr>
                      <a:r>
                        <a:rPr lang="es-EC" sz="1600" dirty="0">
                          <a:effectLst/>
                        </a:rPr>
                        <a:t>285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lnB w="12700" cap="flat" cmpd="sng" algn="ctr">
                      <a:solidFill>
                        <a:schemeClr val="accent4"/>
                      </a:solidFill>
                      <a:prstDash val="solid"/>
                      <a:round/>
                      <a:headEnd type="none" w="med" len="med"/>
                      <a:tailEnd type="none" w="med" len="med"/>
                    </a:lnB>
                  </a:tcPr>
                </a:tc>
                <a:tc>
                  <a:txBody>
                    <a:bodyPr/>
                    <a:lstStyle/>
                    <a:p>
                      <a:pPr marL="228600" algn="ctr">
                        <a:lnSpc>
                          <a:spcPct val="150000"/>
                        </a:lnSpc>
                      </a:pPr>
                      <a:r>
                        <a:rPr lang="es-EC" sz="1600" dirty="0">
                          <a:effectLst/>
                        </a:rPr>
                        <a:t>529</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lnB w="12700" cap="flat" cmpd="sng" algn="ctr">
                      <a:solidFill>
                        <a:schemeClr val="accent4"/>
                      </a:solidFill>
                      <a:prstDash val="solid"/>
                      <a:round/>
                      <a:headEnd type="none" w="med" len="med"/>
                      <a:tailEnd type="none" w="med" len="med"/>
                    </a:lnB>
                  </a:tcPr>
                </a:tc>
                <a:tc>
                  <a:txBody>
                    <a:bodyPr/>
                    <a:lstStyle/>
                    <a:p>
                      <a:pPr marL="228600" algn="ctr">
                        <a:lnSpc>
                          <a:spcPct val="150000"/>
                        </a:lnSpc>
                      </a:pPr>
                      <a:r>
                        <a:rPr lang="es-EC" sz="1600" dirty="0">
                          <a:effectLst/>
                        </a:rPr>
                        <a:t>Aceptado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526" marR="58526" marT="0" marB="0" anchor="ctr">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817404029"/>
                  </a:ext>
                </a:extLst>
              </a:tr>
            </a:tbl>
          </a:graphicData>
        </a:graphic>
      </p:graphicFrame>
      <p:sp>
        <p:nvSpPr>
          <p:cNvPr id="6" name="Rectángulo: esquinas redondeadas 5">
            <a:extLst>
              <a:ext uri="{FF2B5EF4-FFF2-40B4-BE49-F238E27FC236}">
                <a16:creationId xmlns:a16="http://schemas.microsoft.com/office/drawing/2014/main" id="{58EFB25D-C2D8-4EAC-828E-9FD514D9C8F5}"/>
              </a:ext>
            </a:extLst>
          </p:cNvPr>
          <p:cNvSpPr/>
          <p:nvPr/>
        </p:nvSpPr>
        <p:spPr>
          <a:xfrm>
            <a:off x="609602" y="730436"/>
            <a:ext cx="10972798" cy="65682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ES" sz="2500" b="1" dirty="0"/>
              <a:t>Verificación de medios: Solución Salina</a:t>
            </a:r>
            <a:endParaRPr lang="es-EC" sz="2500" b="1" dirty="0"/>
          </a:p>
        </p:txBody>
      </p:sp>
      <p:sp>
        <p:nvSpPr>
          <p:cNvPr id="7" name="CuadroTexto 6">
            <a:extLst>
              <a:ext uri="{FF2B5EF4-FFF2-40B4-BE49-F238E27FC236}">
                <a16:creationId xmlns:a16="http://schemas.microsoft.com/office/drawing/2014/main" id="{2CB1EE96-87BE-48F6-A4C6-0D4753B6D5D6}"/>
              </a:ext>
            </a:extLst>
          </p:cNvPr>
          <p:cNvSpPr txBox="1"/>
          <p:nvPr/>
        </p:nvSpPr>
        <p:spPr>
          <a:xfrm>
            <a:off x="434696" y="6349095"/>
            <a:ext cx="1603324" cy="276999"/>
          </a:xfrm>
          <a:prstGeom prst="rect">
            <a:avLst/>
          </a:prstGeom>
          <a:noFill/>
        </p:spPr>
        <p:txBody>
          <a:bodyPr wrap="none" rtlCol="0">
            <a:spAutoFit/>
          </a:bodyPr>
          <a:lstStyle/>
          <a:p>
            <a:r>
              <a:rPr lang="en-US" sz="1200" dirty="0"/>
              <a:t>(UNE EN ISO, 2014)</a:t>
            </a:r>
          </a:p>
        </p:txBody>
      </p:sp>
      <p:sp>
        <p:nvSpPr>
          <p:cNvPr id="8" name="CuadroTexto 7">
            <a:extLst>
              <a:ext uri="{FF2B5EF4-FFF2-40B4-BE49-F238E27FC236}">
                <a16:creationId xmlns:a16="http://schemas.microsoft.com/office/drawing/2014/main" id="{F9F816AE-1297-4BE9-B099-6547F1836168}"/>
              </a:ext>
            </a:extLst>
          </p:cNvPr>
          <p:cNvSpPr txBox="1"/>
          <p:nvPr/>
        </p:nvSpPr>
        <p:spPr>
          <a:xfrm>
            <a:off x="122827" y="95530"/>
            <a:ext cx="441146" cy="369332"/>
          </a:xfrm>
          <a:prstGeom prst="rect">
            <a:avLst/>
          </a:prstGeom>
          <a:noFill/>
        </p:spPr>
        <p:txBody>
          <a:bodyPr wrap="none" rtlCol="0">
            <a:spAutoFit/>
          </a:bodyPr>
          <a:lstStyle/>
          <a:p>
            <a:r>
              <a:rPr lang="es-ES" dirty="0"/>
              <a:t>21</a:t>
            </a:r>
            <a:endParaRPr lang="es-EC" dirty="0"/>
          </a:p>
        </p:txBody>
      </p:sp>
    </p:spTree>
    <p:extLst>
      <p:ext uri="{BB962C8B-B14F-4D97-AF65-F5344CB8AC3E}">
        <p14:creationId xmlns:p14="http://schemas.microsoft.com/office/powerpoint/2010/main" val="3195112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A7803B27-DFCF-4FDC-9136-42E5B2E88794}"/>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90DCD28F-503B-4472-B381-1C0FD6F6C5AB}"/>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sp>
        <p:nvSpPr>
          <p:cNvPr id="5" name="Rectángulo: esquinas redondeadas 4">
            <a:extLst>
              <a:ext uri="{FF2B5EF4-FFF2-40B4-BE49-F238E27FC236}">
                <a16:creationId xmlns:a16="http://schemas.microsoft.com/office/drawing/2014/main" id="{290042D7-9475-4F88-860D-0A852208F60F}"/>
              </a:ext>
            </a:extLst>
          </p:cNvPr>
          <p:cNvSpPr/>
          <p:nvPr/>
        </p:nvSpPr>
        <p:spPr>
          <a:xfrm>
            <a:off x="609602" y="730436"/>
            <a:ext cx="10972798" cy="65682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ES" sz="2500" b="1" dirty="0"/>
              <a:t>Verificación de medios: Agua peptona tamponada</a:t>
            </a:r>
            <a:endParaRPr lang="es-EC" sz="2500" b="1" dirty="0"/>
          </a:p>
        </p:txBody>
      </p:sp>
      <p:pic>
        <p:nvPicPr>
          <p:cNvPr id="7" name="Imagen 6">
            <a:extLst>
              <a:ext uri="{FF2B5EF4-FFF2-40B4-BE49-F238E27FC236}">
                <a16:creationId xmlns:a16="http://schemas.microsoft.com/office/drawing/2014/main" id="{2F7AE179-1BDA-4021-AEAF-19D67E5BD4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519" t="20731" r="14141" b="17578"/>
          <a:stretch/>
        </p:blipFill>
        <p:spPr>
          <a:xfrm>
            <a:off x="6264324" y="1650542"/>
            <a:ext cx="3766782" cy="2844553"/>
          </a:xfrm>
          <a:prstGeom prst="rect">
            <a:avLst/>
          </a:prstGeom>
        </p:spPr>
      </p:pic>
      <p:pic>
        <p:nvPicPr>
          <p:cNvPr id="9" name="Imagen 8">
            <a:extLst>
              <a:ext uri="{FF2B5EF4-FFF2-40B4-BE49-F238E27FC236}">
                <a16:creationId xmlns:a16="http://schemas.microsoft.com/office/drawing/2014/main" id="{564633EC-E165-4E85-9988-1051458123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50" r="11399" b="37712"/>
          <a:stretch/>
        </p:blipFill>
        <p:spPr>
          <a:xfrm>
            <a:off x="2320122" y="1650544"/>
            <a:ext cx="3944202" cy="2844552"/>
          </a:xfrm>
          <a:prstGeom prst="rect">
            <a:avLst/>
          </a:prstGeom>
        </p:spPr>
      </p:pic>
      <p:graphicFrame>
        <p:nvGraphicFramePr>
          <p:cNvPr id="12" name="Tabla 11">
            <a:extLst>
              <a:ext uri="{FF2B5EF4-FFF2-40B4-BE49-F238E27FC236}">
                <a16:creationId xmlns:a16="http://schemas.microsoft.com/office/drawing/2014/main" id="{48C099F1-D1A7-4081-B0AD-E9315F183D33}"/>
              </a:ext>
            </a:extLst>
          </p:cNvPr>
          <p:cNvGraphicFramePr>
            <a:graphicFrameLocks noGrp="1"/>
          </p:cNvGraphicFramePr>
          <p:nvPr>
            <p:extLst>
              <p:ext uri="{D42A27DB-BD31-4B8C-83A1-F6EECF244321}">
                <p14:modId xmlns:p14="http://schemas.microsoft.com/office/powerpoint/2010/main" val="967443990"/>
              </p:ext>
            </p:extLst>
          </p:nvPr>
        </p:nvGraphicFramePr>
        <p:xfrm>
          <a:off x="3610887" y="4690139"/>
          <a:ext cx="5306874" cy="1305308"/>
        </p:xfrm>
        <a:graphic>
          <a:graphicData uri="http://schemas.openxmlformats.org/drawingml/2006/table">
            <a:tbl>
              <a:tblPr firstRow="1" firstCol="1" bandRow="1">
                <a:tableStyleId>{D27102A9-8310-4765-A935-A1911B00CA55}</a:tableStyleId>
              </a:tblPr>
              <a:tblGrid>
                <a:gridCol w="2653437">
                  <a:extLst>
                    <a:ext uri="{9D8B030D-6E8A-4147-A177-3AD203B41FA5}">
                      <a16:colId xmlns:a16="http://schemas.microsoft.com/office/drawing/2014/main" val="1264313831"/>
                    </a:ext>
                  </a:extLst>
                </a:gridCol>
                <a:gridCol w="2653437">
                  <a:extLst>
                    <a:ext uri="{9D8B030D-6E8A-4147-A177-3AD203B41FA5}">
                      <a16:colId xmlns:a16="http://schemas.microsoft.com/office/drawing/2014/main" val="3359875265"/>
                    </a:ext>
                  </a:extLst>
                </a:gridCol>
              </a:tblGrid>
              <a:tr h="257175">
                <a:tc>
                  <a:txBody>
                    <a:bodyPr/>
                    <a:lstStyle/>
                    <a:p>
                      <a:pPr marL="228600" algn="ctr">
                        <a:lnSpc>
                          <a:spcPct val="150000"/>
                        </a:lnSpc>
                      </a:pPr>
                      <a:r>
                        <a:rPr lang="es-EC" sz="1600">
                          <a:effectLst/>
                        </a:rPr>
                        <a:t>Valor</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algn="ctr">
                        <a:lnSpc>
                          <a:spcPct val="150000"/>
                        </a:lnSpc>
                      </a:pPr>
                      <a:r>
                        <a:rPr lang="es-EC" sz="1600">
                          <a:effectLst/>
                        </a:rPr>
                        <a:t>Nivel de turbidez</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5221944"/>
                  </a:ext>
                </a:extLst>
              </a:tr>
              <a:tr h="247650">
                <a:tc>
                  <a:txBody>
                    <a:bodyPr/>
                    <a:lstStyle/>
                    <a:p>
                      <a:pPr marL="228600" algn="ctr">
                        <a:lnSpc>
                          <a:spcPct val="150000"/>
                        </a:lnSpc>
                      </a:pPr>
                      <a:r>
                        <a:rPr lang="es-EC" sz="1600">
                          <a:effectLst/>
                        </a:rPr>
                        <a:t>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algn="ctr">
                        <a:lnSpc>
                          <a:spcPct val="150000"/>
                        </a:lnSpc>
                      </a:pPr>
                      <a:r>
                        <a:rPr lang="es-EC" sz="1600">
                          <a:effectLst/>
                        </a:rPr>
                        <a:t>Sin turbidez</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8993916"/>
                  </a:ext>
                </a:extLst>
              </a:tr>
              <a:tr h="257175">
                <a:tc>
                  <a:txBody>
                    <a:bodyPr/>
                    <a:lstStyle/>
                    <a:p>
                      <a:pPr marL="228600" algn="ctr">
                        <a:lnSpc>
                          <a:spcPct val="150000"/>
                        </a:lnSpc>
                      </a:pPr>
                      <a:r>
                        <a:rPr lang="es-EC" sz="1600">
                          <a:effectLst/>
                        </a:rPr>
                        <a:t>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algn="ctr">
                        <a:lnSpc>
                          <a:spcPct val="150000"/>
                        </a:lnSpc>
                      </a:pPr>
                      <a:r>
                        <a:rPr lang="es-EC" sz="1600">
                          <a:effectLst/>
                        </a:rPr>
                        <a:t>Medio turbio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2980812"/>
                  </a:ext>
                </a:extLst>
              </a:tr>
              <a:tr h="247650">
                <a:tc>
                  <a:txBody>
                    <a:bodyPr/>
                    <a:lstStyle/>
                    <a:p>
                      <a:pPr marL="228600" algn="ctr">
                        <a:lnSpc>
                          <a:spcPct val="150000"/>
                        </a:lnSpc>
                      </a:pPr>
                      <a:r>
                        <a:rPr lang="es-EC" sz="16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algn="ctr">
                        <a:lnSpc>
                          <a:spcPct val="150000"/>
                        </a:lnSpc>
                      </a:pPr>
                      <a:r>
                        <a:rPr lang="es-EC" sz="1600" dirty="0">
                          <a:effectLst/>
                        </a:rPr>
                        <a:t>Muy turbio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6091089"/>
                  </a:ext>
                </a:extLst>
              </a:tr>
            </a:tbl>
          </a:graphicData>
        </a:graphic>
      </p:graphicFrame>
      <p:sp>
        <p:nvSpPr>
          <p:cNvPr id="13" name="Rectángulo: esquinas redondeadas 12">
            <a:extLst>
              <a:ext uri="{FF2B5EF4-FFF2-40B4-BE49-F238E27FC236}">
                <a16:creationId xmlns:a16="http://schemas.microsoft.com/office/drawing/2014/main" id="{1717BD1F-A212-4024-8CA3-C8DBC054DA2D}"/>
              </a:ext>
            </a:extLst>
          </p:cNvPr>
          <p:cNvSpPr/>
          <p:nvPr/>
        </p:nvSpPr>
        <p:spPr>
          <a:xfrm>
            <a:off x="3425588" y="5322627"/>
            <a:ext cx="5677468" cy="39578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a:extLst>
              <a:ext uri="{FF2B5EF4-FFF2-40B4-BE49-F238E27FC236}">
                <a16:creationId xmlns:a16="http://schemas.microsoft.com/office/drawing/2014/main" id="{270FD362-B911-4E4D-9B0E-AD53DF078723}"/>
              </a:ext>
            </a:extLst>
          </p:cNvPr>
          <p:cNvSpPr txBox="1"/>
          <p:nvPr/>
        </p:nvSpPr>
        <p:spPr>
          <a:xfrm>
            <a:off x="434696" y="6349095"/>
            <a:ext cx="1603324" cy="276999"/>
          </a:xfrm>
          <a:prstGeom prst="rect">
            <a:avLst/>
          </a:prstGeom>
          <a:noFill/>
        </p:spPr>
        <p:txBody>
          <a:bodyPr wrap="none" rtlCol="0">
            <a:spAutoFit/>
          </a:bodyPr>
          <a:lstStyle/>
          <a:p>
            <a:r>
              <a:rPr lang="en-US" sz="1200" dirty="0"/>
              <a:t>(UNE EN ISO, 2014)</a:t>
            </a:r>
          </a:p>
        </p:txBody>
      </p:sp>
      <p:sp>
        <p:nvSpPr>
          <p:cNvPr id="11" name="CuadroTexto 10">
            <a:extLst>
              <a:ext uri="{FF2B5EF4-FFF2-40B4-BE49-F238E27FC236}">
                <a16:creationId xmlns:a16="http://schemas.microsoft.com/office/drawing/2014/main" id="{9CD6EE5A-E47A-4030-8760-198E86EC1E56}"/>
              </a:ext>
            </a:extLst>
          </p:cNvPr>
          <p:cNvSpPr txBox="1"/>
          <p:nvPr/>
        </p:nvSpPr>
        <p:spPr>
          <a:xfrm>
            <a:off x="122827" y="95530"/>
            <a:ext cx="441146" cy="369332"/>
          </a:xfrm>
          <a:prstGeom prst="rect">
            <a:avLst/>
          </a:prstGeom>
          <a:noFill/>
        </p:spPr>
        <p:txBody>
          <a:bodyPr wrap="none" rtlCol="0">
            <a:spAutoFit/>
          </a:bodyPr>
          <a:lstStyle/>
          <a:p>
            <a:r>
              <a:rPr lang="es-ES" dirty="0"/>
              <a:t>22</a:t>
            </a:r>
            <a:endParaRPr lang="es-EC" dirty="0"/>
          </a:p>
        </p:txBody>
      </p:sp>
    </p:spTree>
    <p:extLst>
      <p:ext uri="{BB962C8B-B14F-4D97-AF65-F5344CB8AC3E}">
        <p14:creationId xmlns:p14="http://schemas.microsoft.com/office/powerpoint/2010/main" val="1200964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CE273B4E-45F7-4745-BA12-264043DC68AD}"/>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774D7196-93EC-40D8-85B8-FF215EBC2F6C}"/>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sp>
        <p:nvSpPr>
          <p:cNvPr id="5" name="Rectángulo: esquinas redondeadas 4">
            <a:extLst>
              <a:ext uri="{FF2B5EF4-FFF2-40B4-BE49-F238E27FC236}">
                <a16:creationId xmlns:a16="http://schemas.microsoft.com/office/drawing/2014/main" id="{C43A92C3-77C8-4E86-B3E1-06E1477B638C}"/>
              </a:ext>
            </a:extLst>
          </p:cNvPr>
          <p:cNvSpPr/>
          <p:nvPr/>
        </p:nvSpPr>
        <p:spPr>
          <a:xfrm>
            <a:off x="609602" y="675844"/>
            <a:ext cx="10972798" cy="65682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ES" sz="2500" b="1" dirty="0"/>
              <a:t>Verificación de medios: Caldo </a:t>
            </a:r>
            <a:r>
              <a:rPr lang="es-ES" sz="2500" b="1" dirty="0" err="1"/>
              <a:t>MKTTn</a:t>
            </a:r>
            <a:endParaRPr lang="es-EC" sz="2500" b="1" dirty="0"/>
          </a:p>
        </p:txBody>
      </p:sp>
      <p:pic>
        <p:nvPicPr>
          <p:cNvPr id="7" name="Imagen 6">
            <a:extLst>
              <a:ext uri="{FF2B5EF4-FFF2-40B4-BE49-F238E27FC236}">
                <a16:creationId xmlns:a16="http://schemas.microsoft.com/office/drawing/2014/main" id="{1FC21CF0-3FA0-4696-8290-94E2AF7A64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279" t="20373" r="31542" b="20373"/>
          <a:stretch/>
        </p:blipFill>
        <p:spPr>
          <a:xfrm rot="5400000">
            <a:off x="5710003" y="1308494"/>
            <a:ext cx="2340000" cy="2356547"/>
          </a:xfrm>
          <a:prstGeom prst="ellipse">
            <a:avLst/>
          </a:prstGeom>
          <a:ln>
            <a:noFill/>
          </a:ln>
          <a:effectLst>
            <a:softEdge rad="112500"/>
          </a:effectLst>
        </p:spPr>
      </p:pic>
      <p:pic>
        <p:nvPicPr>
          <p:cNvPr id="9" name="Imagen 8">
            <a:extLst>
              <a:ext uri="{FF2B5EF4-FFF2-40B4-BE49-F238E27FC236}">
                <a16:creationId xmlns:a16="http://schemas.microsoft.com/office/drawing/2014/main" id="{F72A8882-29D1-423D-9AA8-BB2B84B7E7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51" t="18373" r="21193" b="15369"/>
          <a:stretch/>
        </p:blipFill>
        <p:spPr>
          <a:xfrm rot="5400000">
            <a:off x="3012716" y="1297828"/>
            <a:ext cx="2340000" cy="2387754"/>
          </a:xfrm>
          <a:prstGeom prst="ellipse">
            <a:avLst/>
          </a:prstGeom>
          <a:ln>
            <a:noFill/>
          </a:ln>
          <a:effectLst>
            <a:softEdge rad="112500"/>
          </a:effectLst>
        </p:spPr>
      </p:pic>
      <p:pic>
        <p:nvPicPr>
          <p:cNvPr id="11" name="Imagen 10">
            <a:extLst>
              <a:ext uri="{FF2B5EF4-FFF2-40B4-BE49-F238E27FC236}">
                <a16:creationId xmlns:a16="http://schemas.microsoft.com/office/drawing/2014/main" id="{DDEF7BF0-2EF0-401D-A0CA-4E9C6CF3CC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38" t="20758" r="25182" b="13689"/>
          <a:stretch/>
        </p:blipFill>
        <p:spPr>
          <a:xfrm rot="5400000">
            <a:off x="8258403" y="1321875"/>
            <a:ext cx="2340000" cy="2318388"/>
          </a:xfrm>
          <a:prstGeom prst="ellipse">
            <a:avLst/>
          </a:prstGeom>
          <a:ln>
            <a:noFill/>
          </a:ln>
          <a:effectLst>
            <a:softEdge rad="112500"/>
          </a:effectLst>
        </p:spPr>
      </p:pic>
      <p:pic>
        <p:nvPicPr>
          <p:cNvPr id="13" name="Imagen 12">
            <a:extLst>
              <a:ext uri="{FF2B5EF4-FFF2-40B4-BE49-F238E27FC236}">
                <a16:creationId xmlns:a16="http://schemas.microsoft.com/office/drawing/2014/main" id="{82FDABFE-A8CB-420B-8E37-319D91A1BB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062" t="21994" r="22351" b="21178"/>
          <a:stretch/>
        </p:blipFill>
        <p:spPr>
          <a:xfrm rot="5400000">
            <a:off x="3011720" y="3718210"/>
            <a:ext cx="2340000" cy="2344597"/>
          </a:xfrm>
          <a:prstGeom prst="ellipse">
            <a:avLst/>
          </a:prstGeom>
          <a:ln>
            <a:noFill/>
          </a:ln>
          <a:effectLst>
            <a:softEdge rad="112500"/>
          </a:effectLst>
        </p:spPr>
      </p:pic>
      <p:pic>
        <p:nvPicPr>
          <p:cNvPr id="15" name="Imagen 14">
            <a:extLst>
              <a:ext uri="{FF2B5EF4-FFF2-40B4-BE49-F238E27FC236}">
                <a16:creationId xmlns:a16="http://schemas.microsoft.com/office/drawing/2014/main" id="{51F6F9E1-3F99-4F7A-94EF-17E87C08D3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243" t="17494" r="20995" b="18447"/>
          <a:stretch/>
        </p:blipFill>
        <p:spPr>
          <a:xfrm rot="5400000">
            <a:off x="5640615" y="3665897"/>
            <a:ext cx="2340000" cy="2356546"/>
          </a:xfrm>
          <a:prstGeom prst="ellipse">
            <a:avLst/>
          </a:prstGeom>
          <a:ln>
            <a:noFill/>
          </a:ln>
          <a:effectLst>
            <a:softEdge rad="112500"/>
          </a:effectLst>
        </p:spPr>
      </p:pic>
      <p:pic>
        <p:nvPicPr>
          <p:cNvPr id="17" name="Imagen 16">
            <a:extLst>
              <a:ext uri="{FF2B5EF4-FFF2-40B4-BE49-F238E27FC236}">
                <a16:creationId xmlns:a16="http://schemas.microsoft.com/office/drawing/2014/main" id="{A1E946F0-09FE-486C-8EA4-BE7E5C0A98E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119" t="16038" r="17016" b="18641"/>
          <a:stretch/>
        </p:blipFill>
        <p:spPr>
          <a:xfrm rot="5400000">
            <a:off x="8258402" y="3670273"/>
            <a:ext cx="2340000" cy="2301593"/>
          </a:xfrm>
          <a:prstGeom prst="ellipse">
            <a:avLst/>
          </a:prstGeom>
          <a:ln>
            <a:noFill/>
          </a:ln>
          <a:effectLst>
            <a:softEdge rad="112500"/>
          </a:effectLst>
        </p:spPr>
      </p:pic>
      <p:sp>
        <p:nvSpPr>
          <p:cNvPr id="12" name="CuadroTexto 11">
            <a:extLst>
              <a:ext uri="{FF2B5EF4-FFF2-40B4-BE49-F238E27FC236}">
                <a16:creationId xmlns:a16="http://schemas.microsoft.com/office/drawing/2014/main" id="{1A76F9E0-DF28-4638-BE9D-C1E1B157BB28}"/>
              </a:ext>
            </a:extLst>
          </p:cNvPr>
          <p:cNvSpPr txBox="1"/>
          <p:nvPr/>
        </p:nvSpPr>
        <p:spPr>
          <a:xfrm>
            <a:off x="434696" y="6349095"/>
            <a:ext cx="1603324" cy="276999"/>
          </a:xfrm>
          <a:prstGeom prst="rect">
            <a:avLst/>
          </a:prstGeom>
          <a:noFill/>
        </p:spPr>
        <p:txBody>
          <a:bodyPr wrap="none" rtlCol="0">
            <a:spAutoFit/>
          </a:bodyPr>
          <a:lstStyle/>
          <a:p>
            <a:r>
              <a:rPr lang="en-US" sz="1200" dirty="0"/>
              <a:t>(UNE EN ISO, 2014)</a:t>
            </a:r>
          </a:p>
        </p:txBody>
      </p:sp>
      <p:sp>
        <p:nvSpPr>
          <p:cNvPr id="6" name="CuadroTexto 5">
            <a:extLst>
              <a:ext uri="{FF2B5EF4-FFF2-40B4-BE49-F238E27FC236}">
                <a16:creationId xmlns:a16="http://schemas.microsoft.com/office/drawing/2014/main" id="{83172274-B80F-470A-B8C9-0F42877FF11C}"/>
              </a:ext>
            </a:extLst>
          </p:cNvPr>
          <p:cNvSpPr txBox="1"/>
          <p:nvPr/>
        </p:nvSpPr>
        <p:spPr>
          <a:xfrm>
            <a:off x="373486" y="2293257"/>
            <a:ext cx="2396025" cy="369332"/>
          </a:xfrm>
          <a:prstGeom prst="rect">
            <a:avLst/>
          </a:prstGeom>
          <a:noFill/>
        </p:spPr>
        <p:txBody>
          <a:bodyPr wrap="square" rtlCol="0">
            <a:spAutoFit/>
          </a:bodyPr>
          <a:lstStyle/>
          <a:p>
            <a:pPr algn="ctr"/>
            <a:r>
              <a:rPr lang="es-ES" i="1" dirty="0"/>
              <a:t>Salmonella </a:t>
            </a:r>
            <a:r>
              <a:rPr lang="es-ES" i="1" dirty="0" err="1"/>
              <a:t>enterica</a:t>
            </a:r>
            <a:endParaRPr lang="es-EC" i="1" dirty="0"/>
          </a:p>
        </p:txBody>
      </p:sp>
      <p:sp>
        <p:nvSpPr>
          <p:cNvPr id="14" name="CuadroTexto 13">
            <a:extLst>
              <a:ext uri="{FF2B5EF4-FFF2-40B4-BE49-F238E27FC236}">
                <a16:creationId xmlns:a16="http://schemas.microsoft.com/office/drawing/2014/main" id="{4DE11763-68EB-4843-9910-3375A41094FA}"/>
              </a:ext>
            </a:extLst>
          </p:cNvPr>
          <p:cNvSpPr txBox="1"/>
          <p:nvPr/>
        </p:nvSpPr>
        <p:spPr>
          <a:xfrm>
            <a:off x="373485" y="4614782"/>
            <a:ext cx="2344598" cy="369332"/>
          </a:xfrm>
          <a:prstGeom prst="rect">
            <a:avLst/>
          </a:prstGeom>
          <a:noFill/>
        </p:spPr>
        <p:txBody>
          <a:bodyPr wrap="square" rtlCol="0">
            <a:spAutoFit/>
          </a:bodyPr>
          <a:lstStyle/>
          <a:p>
            <a:pPr algn="ctr"/>
            <a:r>
              <a:rPr lang="es-ES" i="1" dirty="0" err="1"/>
              <a:t>Escherichia</a:t>
            </a:r>
            <a:r>
              <a:rPr lang="es-ES" i="1" dirty="0"/>
              <a:t> </a:t>
            </a:r>
            <a:r>
              <a:rPr lang="es-ES" i="1" dirty="0" err="1"/>
              <a:t>coli</a:t>
            </a:r>
            <a:endParaRPr lang="es-EC" i="1" dirty="0"/>
          </a:p>
        </p:txBody>
      </p:sp>
      <p:sp>
        <p:nvSpPr>
          <p:cNvPr id="16" name="CuadroTexto 15">
            <a:extLst>
              <a:ext uri="{FF2B5EF4-FFF2-40B4-BE49-F238E27FC236}">
                <a16:creationId xmlns:a16="http://schemas.microsoft.com/office/drawing/2014/main" id="{1C0B548D-60DA-43FC-A762-75B7C0464E84}"/>
              </a:ext>
            </a:extLst>
          </p:cNvPr>
          <p:cNvSpPr txBox="1"/>
          <p:nvPr/>
        </p:nvSpPr>
        <p:spPr>
          <a:xfrm>
            <a:off x="122827" y="95530"/>
            <a:ext cx="441146" cy="369332"/>
          </a:xfrm>
          <a:prstGeom prst="rect">
            <a:avLst/>
          </a:prstGeom>
          <a:noFill/>
        </p:spPr>
        <p:txBody>
          <a:bodyPr wrap="none" rtlCol="0">
            <a:spAutoFit/>
          </a:bodyPr>
          <a:lstStyle/>
          <a:p>
            <a:r>
              <a:rPr lang="es-ES" dirty="0"/>
              <a:t>23</a:t>
            </a:r>
            <a:endParaRPr lang="es-EC" dirty="0"/>
          </a:p>
        </p:txBody>
      </p:sp>
    </p:spTree>
    <p:extLst>
      <p:ext uri="{BB962C8B-B14F-4D97-AF65-F5344CB8AC3E}">
        <p14:creationId xmlns:p14="http://schemas.microsoft.com/office/powerpoint/2010/main" val="734412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A8AB044E-23E3-4E37-8776-6A780A53BE3F}"/>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EF86E7A3-A437-4E0E-A1E8-AB0C19D50141}"/>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sp>
        <p:nvSpPr>
          <p:cNvPr id="5" name="Rectángulo: esquinas redondeadas 4">
            <a:extLst>
              <a:ext uri="{FF2B5EF4-FFF2-40B4-BE49-F238E27FC236}">
                <a16:creationId xmlns:a16="http://schemas.microsoft.com/office/drawing/2014/main" id="{AB75B9FE-8FCA-4A5C-90D2-3774C3C52920}"/>
              </a:ext>
            </a:extLst>
          </p:cNvPr>
          <p:cNvSpPr/>
          <p:nvPr/>
        </p:nvSpPr>
        <p:spPr>
          <a:xfrm>
            <a:off x="609602" y="730436"/>
            <a:ext cx="10972798" cy="65682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ES" sz="2500" b="1" dirty="0"/>
              <a:t>Verificación de medios: Agar MSRV</a:t>
            </a:r>
            <a:endParaRPr lang="es-EC" sz="2500" b="1" dirty="0"/>
          </a:p>
        </p:txBody>
      </p:sp>
      <p:pic>
        <p:nvPicPr>
          <p:cNvPr id="7" name="Imagen 6">
            <a:extLst>
              <a:ext uri="{FF2B5EF4-FFF2-40B4-BE49-F238E27FC236}">
                <a16:creationId xmlns:a16="http://schemas.microsoft.com/office/drawing/2014/main" id="{DBED003E-0109-4F49-9726-C59FEA0148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019" t="29729" r="29130" b="21800"/>
          <a:stretch/>
        </p:blipFill>
        <p:spPr>
          <a:xfrm rot="5400000">
            <a:off x="3254606" y="1353571"/>
            <a:ext cx="2304000" cy="2338981"/>
          </a:xfrm>
          <a:prstGeom prst="ellipse">
            <a:avLst/>
          </a:prstGeom>
          <a:ln>
            <a:noFill/>
          </a:ln>
          <a:effectLst>
            <a:softEdge rad="112500"/>
          </a:effectLst>
        </p:spPr>
      </p:pic>
      <p:pic>
        <p:nvPicPr>
          <p:cNvPr id="9" name="Imagen 8">
            <a:extLst>
              <a:ext uri="{FF2B5EF4-FFF2-40B4-BE49-F238E27FC236}">
                <a16:creationId xmlns:a16="http://schemas.microsoft.com/office/drawing/2014/main" id="{BA2C842B-6EA5-420B-90C9-B253E27D03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329" t="28974" r="27303" b="25849"/>
          <a:stretch/>
        </p:blipFill>
        <p:spPr>
          <a:xfrm rot="5400000">
            <a:off x="5885966" y="1386026"/>
            <a:ext cx="2304000" cy="2274070"/>
          </a:xfrm>
          <a:prstGeom prst="ellipse">
            <a:avLst/>
          </a:prstGeom>
          <a:ln>
            <a:noFill/>
          </a:ln>
          <a:effectLst>
            <a:softEdge rad="112500"/>
          </a:effectLst>
        </p:spPr>
      </p:pic>
      <p:pic>
        <p:nvPicPr>
          <p:cNvPr id="11" name="Imagen 10">
            <a:extLst>
              <a:ext uri="{FF2B5EF4-FFF2-40B4-BE49-F238E27FC236}">
                <a16:creationId xmlns:a16="http://schemas.microsoft.com/office/drawing/2014/main" id="{F7BF758A-8AAD-46D3-AD46-2C62F0D7BE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508" t="26075" r="34547" b="32514"/>
          <a:stretch/>
        </p:blipFill>
        <p:spPr>
          <a:xfrm rot="5400000">
            <a:off x="8509339" y="1348404"/>
            <a:ext cx="2304000" cy="2315302"/>
          </a:xfrm>
          <a:prstGeom prst="ellipse">
            <a:avLst/>
          </a:prstGeom>
          <a:ln>
            <a:noFill/>
          </a:ln>
          <a:effectLst>
            <a:softEdge rad="112500"/>
          </a:effectLst>
        </p:spPr>
      </p:pic>
      <p:pic>
        <p:nvPicPr>
          <p:cNvPr id="13" name="Imagen 12">
            <a:extLst>
              <a:ext uri="{FF2B5EF4-FFF2-40B4-BE49-F238E27FC236}">
                <a16:creationId xmlns:a16="http://schemas.microsoft.com/office/drawing/2014/main" id="{DA06E80B-CCEA-4C2C-95B4-189DE10571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000" t="27159" r="24863" b="25704"/>
          <a:stretch/>
        </p:blipFill>
        <p:spPr>
          <a:xfrm rot="5400000">
            <a:off x="3250726" y="3695509"/>
            <a:ext cx="2304000" cy="2320763"/>
          </a:xfrm>
          <a:prstGeom prst="ellipse">
            <a:avLst/>
          </a:prstGeom>
          <a:ln>
            <a:noFill/>
          </a:ln>
          <a:effectLst>
            <a:softEdge rad="112500"/>
          </a:effectLst>
        </p:spPr>
      </p:pic>
      <p:pic>
        <p:nvPicPr>
          <p:cNvPr id="15" name="Imagen 14">
            <a:extLst>
              <a:ext uri="{FF2B5EF4-FFF2-40B4-BE49-F238E27FC236}">
                <a16:creationId xmlns:a16="http://schemas.microsoft.com/office/drawing/2014/main" id="{7E028E6A-8C44-4C80-B346-A23C2E6D0E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804" t="29412" r="32018" b="26981"/>
          <a:stretch/>
        </p:blipFill>
        <p:spPr>
          <a:xfrm rot="5400000">
            <a:off x="5889266" y="3640727"/>
            <a:ext cx="2304000" cy="2344521"/>
          </a:xfrm>
          <a:prstGeom prst="ellipse">
            <a:avLst/>
          </a:prstGeom>
          <a:ln>
            <a:noFill/>
          </a:ln>
          <a:effectLst>
            <a:softEdge rad="112500"/>
          </a:effectLst>
        </p:spPr>
      </p:pic>
      <p:pic>
        <p:nvPicPr>
          <p:cNvPr id="17" name="Imagen 16">
            <a:extLst>
              <a:ext uri="{FF2B5EF4-FFF2-40B4-BE49-F238E27FC236}">
                <a16:creationId xmlns:a16="http://schemas.microsoft.com/office/drawing/2014/main" id="{D166DD1C-C6CD-4CEE-A6AA-5CE8151035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397" t="30767" r="32018" b="28706"/>
          <a:stretch/>
        </p:blipFill>
        <p:spPr>
          <a:xfrm rot="5400000">
            <a:off x="8511895" y="3638804"/>
            <a:ext cx="2304000" cy="2369884"/>
          </a:xfrm>
          <a:prstGeom prst="ellipse">
            <a:avLst/>
          </a:prstGeom>
          <a:ln>
            <a:noFill/>
          </a:ln>
          <a:effectLst>
            <a:softEdge rad="112500"/>
          </a:effectLst>
        </p:spPr>
      </p:pic>
      <p:sp>
        <p:nvSpPr>
          <p:cNvPr id="12" name="CuadroTexto 11">
            <a:extLst>
              <a:ext uri="{FF2B5EF4-FFF2-40B4-BE49-F238E27FC236}">
                <a16:creationId xmlns:a16="http://schemas.microsoft.com/office/drawing/2014/main" id="{ABFCC04C-1317-4496-9CDD-996AEE52FC8C}"/>
              </a:ext>
            </a:extLst>
          </p:cNvPr>
          <p:cNvSpPr txBox="1"/>
          <p:nvPr/>
        </p:nvSpPr>
        <p:spPr>
          <a:xfrm>
            <a:off x="434696" y="6349095"/>
            <a:ext cx="1603324" cy="276999"/>
          </a:xfrm>
          <a:prstGeom prst="rect">
            <a:avLst/>
          </a:prstGeom>
          <a:noFill/>
        </p:spPr>
        <p:txBody>
          <a:bodyPr wrap="none" rtlCol="0">
            <a:spAutoFit/>
          </a:bodyPr>
          <a:lstStyle/>
          <a:p>
            <a:r>
              <a:rPr lang="en-US" sz="1200" dirty="0"/>
              <a:t>(UNE EN ISO, 2014)</a:t>
            </a:r>
          </a:p>
        </p:txBody>
      </p:sp>
      <p:sp>
        <p:nvSpPr>
          <p:cNvPr id="14" name="CuadroTexto 13">
            <a:extLst>
              <a:ext uri="{FF2B5EF4-FFF2-40B4-BE49-F238E27FC236}">
                <a16:creationId xmlns:a16="http://schemas.microsoft.com/office/drawing/2014/main" id="{90E1124C-AA6A-42AC-8592-6EBDCE65EDC9}"/>
              </a:ext>
            </a:extLst>
          </p:cNvPr>
          <p:cNvSpPr txBox="1"/>
          <p:nvPr/>
        </p:nvSpPr>
        <p:spPr>
          <a:xfrm>
            <a:off x="373486" y="2293257"/>
            <a:ext cx="2338982" cy="369332"/>
          </a:xfrm>
          <a:prstGeom prst="rect">
            <a:avLst/>
          </a:prstGeom>
          <a:noFill/>
        </p:spPr>
        <p:txBody>
          <a:bodyPr wrap="square" rtlCol="0">
            <a:spAutoFit/>
          </a:bodyPr>
          <a:lstStyle/>
          <a:p>
            <a:pPr algn="ctr"/>
            <a:r>
              <a:rPr lang="es-ES" i="1" dirty="0"/>
              <a:t>Salmonella </a:t>
            </a:r>
            <a:r>
              <a:rPr lang="es-ES" i="1" dirty="0" err="1"/>
              <a:t>enterica</a:t>
            </a:r>
            <a:endParaRPr lang="es-EC" i="1" dirty="0"/>
          </a:p>
        </p:txBody>
      </p:sp>
      <p:sp>
        <p:nvSpPr>
          <p:cNvPr id="16" name="CuadroTexto 15">
            <a:extLst>
              <a:ext uri="{FF2B5EF4-FFF2-40B4-BE49-F238E27FC236}">
                <a16:creationId xmlns:a16="http://schemas.microsoft.com/office/drawing/2014/main" id="{F502A700-C215-4F50-A928-F9C2A60131D4}"/>
              </a:ext>
            </a:extLst>
          </p:cNvPr>
          <p:cNvSpPr txBox="1"/>
          <p:nvPr/>
        </p:nvSpPr>
        <p:spPr>
          <a:xfrm>
            <a:off x="373485" y="4614782"/>
            <a:ext cx="2338982" cy="369332"/>
          </a:xfrm>
          <a:prstGeom prst="rect">
            <a:avLst/>
          </a:prstGeom>
          <a:noFill/>
        </p:spPr>
        <p:txBody>
          <a:bodyPr wrap="square" rtlCol="0">
            <a:spAutoFit/>
          </a:bodyPr>
          <a:lstStyle/>
          <a:p>
            <a:pPr algn="ctr"/>
            <a:r>
              <a:rPr lang="es-ES" i="1" dirty="0" err="1"/>
              <a:t>Escherichia</a:t>
            </a:r>
            <a:r>
              <a:rPr lang="es-ES" i="1" dirty="0"/>
              <a:t> </a:t>
            </a:r>
            <a:r>
              <a:rPr lang="es-ES" i="1" dirty="0" err="1"/>
              <a:t>coli</a:t>
            </a:r>
            <a:endParaRPr lang="es-EC" i="1" dirty="0"/>
          </a:p>
        </p:txBody>
      </p:sp>
      <p:sp>
        <p:nvSpPr>
          <p:cNvPr id="18" name="CuadroTexto 17">
            <a:extLst>
              <a:ext uri="{FF2B5EF4-FFF2-40B4-BE49-F238E27FC236}">
                <a16:creationId xmlns:a16="http://schemas.microsoft.com/office/drawing/2014/main" id="{20968632-164E-497F-9E96-59C7FD84DAEC}"/>
              </a:ext>
            </a:extLst>
          </p:cNvPr>
          <p:cNvSpPr txBox="1"/>
          <p:nvPr/>
        </p:nvSpPr>
        <p:spPr>
          <a:xfrm>
            <a:off x="122827" y="95530"/>
            <a:ext cx="441146" cy="369332"/>
          </a:xfrm>
          <a:prstGeom prst="rect">
            <a:avLst/>
          </a:prstGeom>
          <a:noFill/>
        </p:spPr>
        <p:txBody>
          <a:bodyPr wrap="none" rtlCol="0">
            <a:spAutoFit/>
          </a:bodyPr>
          <a:lstStyle/>
          <a:p>
            <a:r>
              <a:rPr lang="es-ES" dirty="0"/>
              <a:t>24</a:t>
            </a:r>
            <a:endParaRPr lang="es-EC" dirty="0"/>
          </a:p>
        </p:txBody>
      </p:sp>
    </p:spTree>
    <p:extLst>
      <p:ext uri="{BB962C8B-B14F-4D97-AF65-F5344CB8AC3E}">
        <p14:creationId xmlns:p14="http://schemas.microsoft.com/office/powerpoint/2010/main" val="2000670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2267A502-D63D-4122-84BA-485DAF1ED51B}"/>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83356221-D96A-47FD-A743-69AC11B30EC8}"/>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pic>
        <p:nvPicPr>
          <p:cNvPr id="7170" name="Imagen 7">
            <a:extLst>
              <a:ext uri="{FF2B5EF4-FFF2-40B4-BE49-F238E27FC236}">
                <a16:creationId xmlns:a16="http://schemas.microsoft.com/office/drawing/2014/main" id="{3660C394-4719-4E16-A7CA-AA10C6CDF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113" t="24355" r="12498" b="39063"/>
          <a:stretch>
            <a:fillRect/>
          </a:stretch>
        </p:blipFill>
        <p:spPr bwMode="auto">
          <a:xfrm rot="5400000">
            <a:off x="4850489" y="1738849"/>
            <a:ext cx="4389123" cy="2546601"/>
          </a:xfrm>
          <a:prstGeom prst="rect">
            <a:avLst/>
          </a:prstGeom>
          <a:noFill/>
          <a:extLst>
            <a:ext uri="{909E8E84-426E-40DD-AFC4-6F175D3DCCD1}">
              <a14:hiddenFill xmlns:a14="http://schemas.microsoft.com/office/drawing/2010/main">
                <a:solidFill>
                  <a:srgbClr val="FFFFFF"/>
                </a:solidFill>
              </a14:hiddenFill>
            </a:ext>
          </a:extLst>
        </p:spPr>
      </p:pic>
      <p:pic>
        <p:nvPicPr>
          <p:cNvPr id="7169" name="Imagen 6">
            <a:extLst>
              <a:ext uri="{FF2B5EF4-FFF2-40B4-BE49-F238E27FC236}">
                <a16:creationId xmlns:a16="http://schemas.microsoft.com/office/drawing/2014/main" id="{5749582A-1B6C-4068-ACF3-48417564E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206" t="24245" r="8855" b="28703"/>
          <a:stretch>
            <a:fillRect/>
          </a:stretch>
        </p:blipFill>
        <p:spPr bwMode="auto">
          <a:xfrm rot="5400000">
            <a:off x="7463981" y="1673592"/>
            <a:ext cx="4377985" cy="26670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B91D8A68-C592-4570-AF9E-04A098DEAFB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4">
            <a:extLst>
              <a:ext uri="{FF2B5EF4-FFF2-40B4-BE49-F238E27FC236}">
                <a16:creationId xmlns:a16="http://schemas.microsoft.com/office/drawing/2014/main" id="{03F7D84B-1C11-4A7B-9DC8-78D8AF6B29D4}"/>
              </a:ext>
            </a:extLst>
          </p:cNvPr>
          <p:cNvSpPr>
            <a:spLocks noChangeArrowheads="1"/>
          </p:cNvSpPr>
          <p:nvPr/>
        </p:nvSpPr>
        <p:spPr bwMode="auto">
          <a:xfrm>
            <a:off x="228600" y="5438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esquinas redondeadas 8">
            <a:extLst>
              <a:ext uri="{FF2B5EF4-FFF2-40B4-BE49-F238E27FC236}">
                <a16:creationId xmlns:a16="http://schemas.microsoft.com/office/drawing/2014/main" id="{B8F20F02-FB98-40FE-9E37-F027D7DA1559}"/>
              </a:ext>
            </a:extLst>
          </p:cNvPr>
          <p:cNvSpPr/>
          <p:nvPr/>
        </p:nvSpPr>
        <p:spPr>
          <a:xfrm>
            <a:off x="809045" y="2452916"/>
            <a:ext cx="4392704" cy="112874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ES" sz="2500" b="1" dirty="0"/>
              <a:t>Verificación de medios: Agar Urea</a:t>
            </a:r>
            <a:endParaRPr lang="es-EC" sz="2500" b="1" dirty="0"/>
          </a:p>
        </p:txBody>
      </p:sp>
      <p:sp>
        <p:nvSpPr>
          <p:cNvPr id="10" name="CuadroTexto 9">
            <a:extLst>
              <a:ext uri="{FF2B5EF4-FFF2-40B4-BE49-F238E27FC236}">
                <a16:creationId xmlns:a16="http://schemas.microsoft.com/office/drawing/2014/main" id="{5C037A9D-48E4-4644-B30C-E93C093A5CDA}"/>
              </a:ext>
            </a:extLst>
          </p:cNvPr>
          <p:cNvSpPr txBox="1"/>
          <p:nvPr/>
        </p:nvSpPr>
        <p:spPr>
          <a:xfrm>
            <a:off x="434696" y="6349095"/>
            <a:ext cx="2555764" cy="276999"/>
          </a:xfrm>
          <a:prstGeom prst="rect">
            <a:avLst/>
          </a:prstGeom>
          <a:noFill/>
        </p:spPr>
        <p:txBody>
          <a:bodyPr wrap="none" rtlCol="0">
            <a:spAutoFit/>
          </a:bodyPr>
          <a:lstStyle/>
          <a:p>
            <a:r>
              <a:rPr lang="en-US" sz="1200" dirty="0"/>
              <a:t>(MEDIBAC LABORATORIO, 2015)</a:t>
            </a:r>
          </a:p>
        </p:txBody>
      </p:sp>
      <p:sp>
        <p:nvSpPr>
          <p:cNvPr id="11" name="CuadroTexto 10">
            <a:extLst>
              <a:ext uri="{FF2B5EF4-FFF2-40B4-BE49-F238E27FC236}">
                <a16:creationId xmlns:a16="http://schemas.microsoft.com/office/drawing/2014/main" id="{DAC52F19-2B01-4D21-B83E-E2012D9BEFEF}"/>
              </a:ext>
            </a:extLst>
          </p:cNvPr>
          <p:cNvSpPr txBox="1"/>
          <p:nvPr/>
        </p:nvSpPr>
        <p:spPr>
          <a:xfrm>
            <a:off x="6337885" y="5385210"/>
            <a:ext cx="1414329" cy="369332"/>
          </a:xfrm>
          <a:prstGeom prst="rect">
            <a:avLst/>
          </a:prstGeom>
          <a:noFill/>
        </p:spPr>
        <p:txBody>
          <a:bodyPr wrap="square" rtlCol="0">
            <a:spAutoFit/>
          </a:bodyPr>
          <a:lstStyle/>
          <a:p>
            <a:pPr algn="ctr"/>
            <a:r>
              <a:rPr lang="es-ES" dirty="0"/>
              <a:t>24 h</a:t>
            </a:r>
            <a:endParaRPr lang="es-EC" dirty="0"/>
          </a:p>
        </p:txBody>
      </p:sp>
      <p:sp>
        <p:nvSpPr>
          <p:cNvPr id="12" name="CuadroTexto 11">
            <a:extLst>
              <a:ext uri="{FF2B5EF4-FFF2-40B4-BE49-F238E27FC236}">
                <a16:creationId xmlns:a16="http://schemas.microsoft.com/office/drawing/2014/main" id="{895DCEF5-8CAD-4D9C-8B77-E0E2629B074D}"/>
              </a:ext>
            </a:extLst>
          </p:cNvPr>
          <p:cNvSpPr txBox="1"/>
          <p:nvPr/>
        </p:nvSpPr>
        <p:spPr>
          <a:xfrm>
            <a:off x="8945808" y="5385210"/>
            <a:ext cx="1414329" cy="369332"/>
          </a:xfrm>
          <a:prstGeom prst="rect">
            <a:avLst/>
          </a:prstGeom>
          <a:noFill/>
        </p:spPr>
        <p:txBody>
          <a:bodyPr wrap="square" rtlCol="0">
            <a:spAutoFit/>
          </a:bodyPr>
          <a:lstStyle/>
          <a:p>
            <a:pPr algn="ctr"/>
            <a:r>
              <a:rPr lang="es-ES" dirty="0"/>
              <a:t>96 h</a:t>
            </a:r>
            <a:endParaRPr lang="es-EC" dirty="0"/>
          </a:p>
        </p:txBody>
      </p:sp>
      <p:sp>
        <p:nvSpPr>
          <p:cNvPr id="13" name="CuadroTexto 12">
            <a:extLst>
              <a:ext uri="{FF2B5EF4-FFF2-40B4-BE49-F238E27FC236}">
                <a16:creationId xmlns:a16="http://schemas.microsoft.com/office/drawing/2014/main" id="{6B4EB2F2-A96A-4EBE-A6E9-E912AF90424D}"/>
              </a:ext>
            </a:extLst>
          </p:cNvPr>
          <p:cNvSpPr txBox="1"/>
          <p:nvPr/>
        </p:nvSpPr>
        <p:spPr>
          <a:xfrm>
            <a:off x="122827" y="95530"/>
            <a:ext cx="441146" cy="369332"/>
          </a:xfrm>
          <a:prstGeom prst="rect">
            <a:avLst/>
          </a:prstGeom>
          <a:noFill/>
        </p:spPr>
        <p:txBody>
          <a:bodyPr wrap="none" rtlCol="0">
            <a:spAutoFit/>
          </a:bodyPr>
          <a:lstStyle/>
          <a:p>
            <a:r>
              <a:rPr lang="es-ES" dirty="0"/>
              <a:t>25</a:t>
            </a:r>
            <a:endParaRPr lang="es-EC" dirty="0"/>
          </a:p>
        </p:txBody>
      </p:sp>
    </p:spTree>
    <p:extLst>
      <p:ext uri="{BB962C8B-B14F-4D97-AF65-F5344CB8AC3E}">
        <p14:creationId xmlns:p14="http://schemas.microsoft.com/office/powerpoint/2010/main" val="1879111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E49B0EBA-9531-465C-8C23-4D0DADAC0BBA}"/>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EABB7118-5A75-44D7-8888-CC7A7A24696E}"/>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pic>
        <p:nvPicPr>
          <p:cNvPr id="5" name="Imagen 4">
            <a:extLst>
              <a:ext uri="{FF2B5EF4-FFF2-40B4-BE49-F238E27FC236}">
                <a16:creationId xmlns:a16="http://schemas.microsoft.com/office/drawing/2014/main" id="{A53F1D6C-001E-4C39-9F4C-F135D17A3805}"/>
              </a:ext>
            </a:extLst>
          </p:cNvPr>
          <p:cNvPicPr>
            <a:picLocks noChangeAspect="1"/>
          </p:cNvPicPr>
          <p:nvPr/>
        </p:nvPicPr>
        <p:blipFill>
          <a:blip r:embed="rId3"/>
          <a:stretch>
            <a:fillRect/>
          </a:stretch>
        </p:blipFill>
        <p:spPr>
          <a:xfrm>
            <a:off x="329919" y="2585520"/>
            <a:ext cx="5040000" cy="2265513"/>
          </a:xfrm>
          <a:prstGeom prst="rect">
            <a:avLst/>
          </a:prstGeom>
        </p:spPr>
      </p:pic>
      <p:sp>
        <p:nvSpPr>
          <p:cNvPr id="6" name="Rectángulo: esquinas redondeadas 5">
            <a:extLst>
              <a:ext uri="{FF2B5EF4-FFF2-40B4-BE49-F238E27FC236}">
                <a16:creationId xmlns:a16="http://schemas.microsoft.com/office/drawing/2014/main" id="{668DA554-6F04-431D-8D7F-B0BB852E7B23}"/>
              </a:ext>
            </a:extLst>
          </p:cNvPr>
          <p:cNvSpPr/>
          <p:nvPr/>
        </p:nvSpPr>
        <p:spPr>
          <a:xfrm>
            <a:off x="631121" y="1543630"/>
            <a:ext cx="4392704" cy="641196"/>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ES" sz="2500" b="1" dirty="0"/>
              <a:t>Control de ambientes</a:t>
            </a:r>
            <a:endParaRPr lang="es-EC" sz="2500" b="1" dirty="0"/>
          </a:p>
        </p:txBody>
      </p:sp>
      <p:pic>
        <p:nvPicPr>
          <p:cNvPr id="8" name="Imagen 7">
            <a:extLst>
              <a:ext uri="{FF2B5EF4-FFF2-40B4-BE49-F238E27FC236}">
                <a16:creationId xmlns:a16="http://schemas.microsoft.com/office/drawing/2014/main" id="{7EC72C8C-2220-4302-BF2B-4B9A318917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721" t="30863" r="39167" b="26679"/>
          <a:stretch/>
        </p:blipFill>
        <p:spPr>
          <a:xfrm rot="5400000">
            <a:off x="9879590" y="3332333"/>
            <a:ext cx="2160000" cy="2210819"/>
          </a:xfrm>
          <a:prstGeom prst="ellipse">
            <a:avLst/>
          </a:prstGeom>
          <a:ln>
            <a:noFill/>
          </a:ln>
          <a:effectLst>
            <a:softEdge rad="112500"/>
          </a:effectLst>
        </p:spPr>
      </p:pic>
      <p:pic>
        <p:nvPicPr>
          <p:cNvPr id="10" name="Imagen 9">
            <a:extLst>
              <a:ext uri="{FF2B5EF4-FFF2-40B4-BE49-F238E27FC236}">
                <a16:creationId xmlns:a16="http://schemas.microsoft.com/office/drawing/2014/main" id="{8C2A4251-1747-4598-85C8-C3E6E6D035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417" t="29344" r="34120" b="30038"/>
          <a:stretch/>
        </p:blipFill>
        <p:spPr>
          <a:xfrm rot="5400000">
            <a:off x="9881337" y="1197743"/>
            <a:ext cx="2160000" cy="2159999"/>
          </a:xfrm>
          <a:prstGeom prst="ellipse">
            <a:avLst/>
          </a:prstGeom>
          <a:ln>
            <a:noFill/>
          </a:ln>
          <a:effectLst>
            <a:softEdge rad="112500"/>
          </a:effectLst>
        </p:spPr>
      </p:pic>
      <p:pic>
        <p:nvPicPr>
          <p:cNvPr id="14" name="Imagen 13">
            <a:extLst>
              <a:ext uri="{FF2B5EF4-FFF2-40B4-BE49-F238E27FC236}">
                <a16:creationId xmlns:a16="http://schemas.microsoft.com/office/drawing/2014/main" id="{EB9A1CB1-0C04-495D-9F21-EE2F3DA622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346" t="9173" r="12751" b="7340"/>
          <a:stretch/>
        </p:blipFill>
        <p:spPr>
          <a:xfrm rot="16200000" flipH="1">
            <a:off x="7730421" y="3379548"/>
            <a:ext cx="2160000" cy="2116391"/>
          </a:xfrm>
          <a:prstGeom prst="ellipse">
            <a:avLst/>
          </a:prstGeom>
          <a:ln>
            <a:noFill/>
          </a:ln>
          <a:effectLst>
            <a:softEdge rad="112500"/>
          </a:effectLst>
        </p:spPr>
      </p:pic>
      <p:pic>
        <p:nvPicPr>
          <p:cNvPr id="16" name="Imagen 15">
            <a:extLst>
              <a:ext uri="{FF2B5EF4-FFF2-40B4-BE49-F238E27FC236}">
                <a16:creationId xmlns:a16="http://schemas.microsoft.com/office/drawing/2014/main" id="{B813C07A-96D0-4F4E-9A42-F9EC0CC73AB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598" t="16667" r="19304" b="16667"/>
          <a:stretch/>
        </p:blipFill>
        <p:spPr>
          <a:xfrm rot="5400000">
            <a:off x="7659908" y="1199856"/>
            <a:ext cx="2160000" cy="2155775"/>
          </a:xfrm>
          <a:prstGeom prst="ellipse">
            <a:avLst/>
          </a:prstGeom>
          <a:ln>
            <a:noFill/>
          </a:ln>
          <a:effectLst>
            <a:softEdge rad="112500"/>
          </a:effectLst>
        </p:spPr>
      </p:pic>
      <p:pic>
        <p:nvPicPr>
          <p:cNvPr id="18" name="Imagen 17">
            <a:extLst>
              <a:ext uri="{FF2B5EF4-FFF2-40B4-BE49-F238E27FC236}">
                <a16:creationId xmlns:a16="http://schemas.microsoft.com/office/drawing/2014/main" id="{00C520A9-F259-4AF6-8767-DA0DB1081D9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584" t="14259" r="19582" b="12408"/>
          <a:stretch/>
        </p:blipFill>
        <p:spPr>
          <a:xfrm rot="5400000">
            <a:off x="5460372" y="1213860"/>
            <a:ext cx="2160000" cy="2127764"/>
          </a:xfrm>
          <a:prstGeom prst="ellipse">
            <a:avLst/>
          </a:prstGeom>
          <a:ln>
            <a:noFill/>
          </a:ln>
          <a:effectLst>
            <a:softEdge rad="112500"/>
          </a:effectLst>
        </p:spPr>
      </p:pic>
      <p:pic>
        <p:nvPicPr>
          <p:cNvPr id="20" name="Imagen 19">
            <a:extLst>
              <a:ext uri="{FF2B5EF4-FFF2-40B4-BE49-F238E27FC236}">
                <a16:creationId xmlns:a16="http://schemas.microsoft.com/office/drawing/2014/main" id="{53027207-E19C-404C-90AB-596C83AA84E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622" t="8645" r="6438" b="3503"/>
          <a:stretch/>
        </p:blipFill>
        <p:spPr>
          <a:xfrm rot="5400000">
            <a:off x="5525629" y="3341968"/>
            <a:ext cx="2160000" cy="2191550"/>
          </a:xfrm>
          <a:prstGeom prst="ellipse">
            <a:avLst/>
          </a:prstGeom>
          <a:ln>
            <a:noFill/>
          </a:ln>
          <a:effectLst>
            <a:softEdge rad="112500"/>
          </a:effectLst>
        </p:spPr>
      </p:pic>
      <p:sp>
        <p:nvSpPr>
          <p:cNvPr id="13" name="CuadroTexto 12">
            <a:extLst>
              <a:ext uri="{FF2B5EF4-FFF2-40B4-BE49-F238E27FC236}">
                <a16:creationId xmlns:a16="http://schemas.microsoft.com/office/drawing/2014/main" id="{1CFDEE22-0C01-4744-8549-FC905522F2A7}"/>
              </a:ext>
            </a:extLst>
          </p:cNvPr>
          <p:cNvSpPr txBox="1"/>
          <p:nvPr/>
        </p:nvSpPr>
        <p:spPr>
          <a:xfrm>
            <a:off x="434696" y="6349095"/>
            <a:ext cx="2527808" cy="276999"/>
          </a:xfrm>
          <a:prstGeom prst="rect">
            <a:avLst/>
          </a:prstGeom>
          <a:noFill/>
        </p:spPr>
        <p:txBody>
          <a:bodyPr wrap="none" rtlCol="0">
            <a:spAutoFit/>
          </a:bodyPr>
          <a:lstStyle/>
          <a:p>
            <a:r>
              <a:rPr lang="en-US" sz="1200" dirty="0"/>
              <a:t>(UNE EN ISO, 2007), (FAO, 1992)</a:t>
            </a:r>
          </a:p>
        </p:txBody>
      </p:sp>
      <p:sp>
        <p:nvSpPr>
          <p:cNvPr id="7" name="CuadroTexto 6">
            <a:extLst>
              <a:ext uri="{FF2B5EF4-FFF2-40B4-BE49-F238E27FC236}">
                <a16:creationId xmlns:a16="http://schemas.microsoft.com/office/drawing/2014/main" id="{BF633335-CEF1-43E4-82BC-DBC251A3D31D}"/>
              </a:ext>
            </a:extLst>
          </p:cNvPr>
          <p:cNvSpPr txBox="1"/>
          <p:nvPr/>
        </p:nvSpPr>
        <p:spPr>
          <a:xfrm>
            <a:off x="6134100" y="5517743"/>
            <a:ext cx="5486400" cy="369332"/>
          </a:xfrm>
          <a:prstGeom prst="rect">
            <a:avLst/>
          </a:prstGeom>
          <a:noFill/>
        </p:spPr>
        <p:txBody>
          <a:bodyPr wrap="square" rtlCol="0">
            <a:spAutoFit/>
          </a:bodyPr>
          <a:lstStyle/>
          <a:p>
            <a:pPr algn="ctr"/>
            <a:r>
              <a:rPr lang="es-ES" dirty="0"/>
              <a:t>Bacterias = 3 UFC/placa	Hongos = 2 UFC/placa</a:t>
            </a:r>
            <a:endParaRPr lang="es-EC" dirty="0"/>
          </a:p>
        </p:txBody>
      </p:sp>
      <p:sp>
        <p:nvSpPr>
          <p:cNvPr id="9" name="CuadroTexto 8">
            <a:extLst>
              <a:ext uri="{FF2B5EF4-FFF2-40B4-BE49-F238E27FC236}">
                <a16:creationId xmlns:a16="http://schemas.microsoft.com/office/drawing/2014/main" id="{D7E9048C-1C88-4DDB-8323-23F46417DDB9}"/>
              </a:ext>
            </a:extLst>
          </p:cNvPr>
          <p:cNvSpPr txBox="1"/>
          <p:nvPr/>
        </p:nvSpPr>
        <p:spPr>
          <a:xfrm>
            <a:off x="5718672" y="698626"/>
            <a:ext cx="1643399" cy="584775"/>
          </a:xfrm>
          <a:prstGeom prst="rect">
            <a:avLst/>
          </a:prstGeom>
          <a:noFill/>
        </p:spPr>
        <p:txBody>
          <a:bodyPr wrap="none" rtlCol="0">
            <a:spAutoFit/>
          </a:bodyPr>
          <a:lstStyle/>
          <a:p>
            <a:pPr algn="ctr"/>
            <a:r>
              <a:rPr lang="es-ES" sz="1600" dirty="0"/>
              <a:t>Pesaje, Medios </a:t>
            </a:r>
            <a:br>
              <a:rPr lang="es-ES" sz="1600" dirty="0"/>
            </a:br>
            <a:r>
              <a:rPr lang="es-ES" sz="1600" dirty="0"/>
              <a:t>y Lavado</a:t>
            </a:r>
            <a:endParaRPr lang="es-EC" sz="1600" dirty="0"/>
          </a:p>
        </p:txBody>
      </p:sp>
      <p:sp>
        <p:nvSpPr>
          <p:cNvPr id="17" name="CuadroTexto 16">
            <a:extLst>
              <a:ext uri="{FF2B5EF4-FFF2-40B4-BE49-F238E27FC236}">
                <a16:creationId xmlns:a16="http://schemas.microsoft.com/office/drawing/2014/main" id="{3ADFCDE1-049B-4999-9631-991A7AD675CD}"/>
              </a:ext>
            </a:extLst>
          </p:cNvPr>
          <p:cNvSpPr txBox="1"/>
          <p:nvPr/>
        </p:nvSpPr>
        <p:spPr>
          <a:xfrm>
            <a:off x="7978809" y="698625"/>
            <a:ext cx="1527982" cy="584775"/>
          </a:xfrm>
          <a:prstGeom prst="rect">
            <a:avLst/>
          </a:prstGeom>
          <a:noFill/>
        </p:spPr>
        <p:txBody>
          <a:bodyPr wrap="none" rtlCol="0">
            <a:spAutoFit/>
          </a:bodyPr>
          <a:lstStyle/>
          <a:p>
            <a:pPr algn="ctr"/>
            <a:r>
              <a:rPr lang="es-ES" sz="1600" dirty="0"/>
              <a:t>Cabina de </a:t>
            </a:r>
            <a:br>
              <a:rPr lang="es-ES" sz="1600" dirty="0"/>
            </a:br>
            <a:r>
              <a:rPr lang="es-ES" sz="1600" dirty="0"/>
              <a:t>bioseguridad 1</a:t>
            </a:r>
            <a:endParaRPr lang="es-EC" sz="1600" dirty="0"/>
          </a:p>
        </p:txBody>
      </p:sp>
      <p:sp>
        <p:nvSpPr>
          <p:cNvPr id="19" name="CuadroTexto 18">
            <a:extLst>
              <a:ext uri="{FF2B5EF4-FFF2-40B4-BE49-F238E27FC236}">
                <a16:creationId xmlns:a16="http://schemas.microsoft.com/office/drawing/2014/main" id="{17395B11-C316-46C0-9E8B-E7E0FE3F93B5}"/>
              </a:ext>
            </a:extLst>
          </p:cNvPr>
          <p:cNvSpPr txBox="1"/>
          <p:nvPr/>
        </p:nvSpPr>
        <p:spPr>
          <a:xfrm>
            <a:off x="10195599" y="698380"/>
            <a:ext cx="1527983" cy="584775"/>
          </a:xfrm>
          <a:prstGeom prst="rect">
            <a:avLst/>
          </a:prstGeom>
          <a:noFill/>
        </p:spPr>
        <p:txBody>
          <a:bodyPr wrap="none" rtlCol="0">
            <a:spAutoFit/>
          </a:bodyPr>
          <a:lstStyle/>
          <a:p>
            <a:pPr algn="ctr"/>
            <a:r>
              <a:rPr lang="es-ES" sz="1600" dirty="0"/>
              <a:t>Cabina de </a:t>
            </a:r>
            <a:br>
              <a:rPr lang="es-ES" sz="1600" dirty="0"/>
            </a:br>
            <a:r>
              <a:rPr lang="es-ES" sz="1600" dirty="0"/>
              <a:t>bioseguridad 2</a:t>
            </a:r>
            <a:endParaRPr lang="es-EC" sz="1600" dirty="0"/>
          </a:p>
        </p:txBody>
      </p:sp>
      <p:sp>
        <p:nvSpPr>
          <p:cNvPr id="21" name="CuadroTexto 20">
            <a:extLst>
              <a:ext uri="{FF2B5EF4-FFF2-40B4-BE49-F238E27FC236}">
                <a16:creationId xmlns:a16="http://schemas.microsoft.com/office/drawing/2014/main" id="{04B3EF57-6DC3-4EE1-8F8B-E0A56A925D13}"/>
              </a:ext>
            </a:extLst>
          </p:cNvPr>
          <p:cNvSpPr txBox="1"/>
          <p:nvPr/>
        </p:nvSpPr>
        <p:spPr>
          <a:xfrm>
            <a:off x="122827" y="95530"/>
            <a:ext cx="441146" cy="369332"/>
          </a:xfrm>
          <a:prstGeom prst="rect">
            <a:avLst/>
          </a:prstGeom>
          <a:noFill/>
        </p:spPr>
        <p:txBody>
          <a:bodyPr wrap="none" rtlCol="0">
            <a:spAutoFit/>
          </a:bodyPr>
          <a:lstStyle/>
          <a:p>
            <a:r>
              <a:rPr lang="es-ES" dirty="0"/>
              <a:t>26</a:t>
            </a:r>
            <a:endParaRPr lang="es-EC" dirty="0"/>
          </a:p>
        </p:txBody>
      </p:sp>
    </p:spTree>
    <p:extLst>
      <p:ext uri="{BB962C8B-B14F-4D97-AF65-F5344CB8AC3E}">
        <p14:creationId xmlns:p14="http://schemas.microsoft.com/office/powerpoint/2010/main" val="4240384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A1FF1F78-118A-4484-890A-CBA2DA9C4E33}"/>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BA3421E3-1B49-451A-89C1-FF83F3560E76}"/>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graphicFrame>
        <p:nvGraphicFramePr>
          <p:cNvPr id="5" name="Tabla 4">
            <a:extLst>
              <a:ext uri="{FF2B5EF4-FFF2-40B4-BE49-F238E27FC236}">
                <a16:creationId xmlns:a16="http://schemas.microsoft.com/office/drawing/2014/main" id="{DE74AC27-CB37-4FE1-9A4E-D75A4135B803}"/>
              </a:ext>
            </a:extLst>
          </p:cNvPr>
          <p:cNvGraphicFramePr>
            <a:graphicFrameLocks noGrp="1"/>
          </p:cNvGraphicFramePr>
          <p:nvPr>
            <p:extLst>
              <p:ext uri="{D42A27DB-BD31-4B8C-83A1-F6EECF244321}">
                <p14:modId xmlns:p14="http://schemas.microsoft.com/office/powerpoint/2010/main" val="904678706"/>
              </p:ext>
            </p:extLst>
          </p:nvPr>
        </p:nvGraphicFramePr>
        <p:xfrm>
          <a:off x="3365500" y="936114"/>
          <a:ext cx="8600584" cy="4726611"/>
        </p:xfrm>
        <a:graphic>
          <a:graphicData uri="http://schemas.openxmlformats.org/drawingml/2006/table">
            <a:tbl>
              <a:tblPr firstRow="1" firstCol="1">
                <a:tableStyleId>{D27102A9-8310-4765-A935-A1911B00CA55}</a:tableStyleId>
              </a:tblPr>
              <a:tblGrid>
                <a:gridCol w="612000">
                  <a:extLst>
                    <a:ext uri="{9D8B030D-6E8A-4147-A177-3AD203B41FA5}">
                      <a16:colId xmlns:a16="http://schemas.microsoft.com/office/drawing/2014/main" val="3924313442"/>
                    </a:ext>
                  </a:extLst>
                </a:gridCol>
                <a:gridCol w="1381940">
                  <a:extLst>
                    <a:ext uri="{9D8B030D-6E8A-4147-A177-3AD203B41FA5}">
                      <a16:colId xmlns:a16="http://schemas.microsoft.com/office/drawing/2014/main" val="3776999854"/>
                    </a:ext>
                  </a:extLst>
                </a:gridCol>
                <a:gridCol w="1350644">
                  <a:extLst>
                    <a:ext uri="{9D8B030D-6E8A-4147-A177-3AD203B41FA5}">
                      <a16:colId xmlns:a16="http://schemas.microsoft.com/office/drawing/2014/main" val="612743714"/>
                    </a:ext>
                  </a:extLst>
                </a:gridCol>
                <a:gridCol w="1368000">
                  <a:extLst>
                    <a:ext uri="{9D8B030D-6E8A-4147-A177-3AD203B41FA5}">
                      <a16:colId xmlns:a16="http://schemas.microsoft.com/office/drawing/2014/main" val="62999064"/>
                    </a:ext>
                  </a:extLst>
                </a:gridCol>
                <a:gridCol w="1368000">
                  <a:extLst>
                    <a:ext uri="{9D8B030D-6E8A-4147-A177-3AD203B41FA5}">
                      <a16:colId xmlns:a16="http://schemas.microsoft.com/office/drawing/2014/main" val="1637048025"/>
                    </a:ext>
                  </a:extLst>
                </a:gridCol>
                <a:gridCol w="1188000">
                  <a:extLst>
                    <a:ext uri="{9D8B030D-6E8A-4147-A177-3AD203B41FA5}">
                      <a16:colId xmlns:a16="http://schemas.microsoft.com/office/drawing/2014/main" val="1505319589"/>
                    </a:ext>
                  </a:extLst>
                </a:gridCol>
                <a:gridCol w="1332000">
                  <a:extLst>
                    <a:ext uri="{9D8B030D-6E8A-4147-A177-3AD203B41FA5}">
                      <a16:colId xmlns:a16="http://schemas.microsoft.com/office/drawing/2014/main" val="3729596581"/>
                    </a:ext>
                  </a:extLst>
                </a:gridCol>
              </a:tblGrid>
              <a:tr h="996615">
                <a:tc>
                  <a:txBody>
                    <a:bodyPr/>
                    <a:lstStyle/>
                    <a:p>
                      <a:pPr marL="228600" algn="ctr">
                        <a:lnSpc>
                          <a:spcPct val="150000"/>
                        </a:lnSpc>
                      </a:pPr>
                      <a:r>
                        <a:rPr lang="es-EC" sz="1400" dirty="0">
                          <a:effectLst/>
                        </a:rPr>
                        <a:t>No.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Resultado Operador A (</a:t>
                      </a:r>
                      <a:r>
                        <a:rPr lang="es-EC" sz="1400" dirty="0" err="1">
                          <a:effectLst/>
                        </a:rPr>
                        <a:t>x</a:t>
                      </a:r>
                      <a:r>
                        <a:rPr lang="es-EC" sz="1400" baseline="-25000" dirty="0" err="1">
                          <a:effectLst/>
                        </a:rPr>
                        <a:t>iA</a:t>
                      </a:r>
                      <a:r>
                        <a:rPr lang="es-EC" sz="1400" dirty="0">
                          <a:effectLst/>
                        </a:rPr>
                        <a:t>)</a:t>
                      </a:r>
                      <a:br>
                        <a:rPr lang="es-EC" sz="1400" dirty="0">
                          <a:effectLst/>
                        </a:rPr>
                      </a:br>
                      <a:r>
                        <a:rPr lang="es-EC" sz="1400" dirty="0">
                          <a:effectLst/>
                        </a:rPr>
                        <a:t>UFC/g</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Resultado Operador B (</a:t>
                      </a:r>
                      <a:r>
                        <a:rPr lang="es-EC" sz="1400" dirty="0" err="1">
                          <a:effectLst/>
                        </a:rPr>
                        <a:t>x</a:t>
                      </a:r>
                      <a:r>
                        <a:rPr lang="es-EC" sz="1400" baseline="-25000" dirty="0" err="1">
                          <a:effectLst/>
                        </a:rPr>
                        <a:t>iB</a:t>
                      </a:r>
                      <a:r>
                        <a:rPr lang="es-EC" sz="1400" dirty="0">
                          <a:effectLst/>
                        </a:rPr>
                        <a:t>)</a:t>
                      </a:r>
                      <a:br>
                        <a:rPr lang="es-EC" sz="1400" dirty="0">
                          <a:effectLst/>
                        </a:rPr>
                      </a:br>
                      <a:r>
                        <a:rPr lang="es-EC" sz="1400" dirty="0">
                          <a:effectLst/>
                        </a:rPr>
                        <a:t>UFC/g</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Resultado Log</a:t>
                      </a:r>
                      <a:r>
                        <a:rPr lang="es-EC" sz="1400" baseline="-25000" dirty="0">
                          <a:effectLst/>
                        </a:rPr>
                        <a:t>10</a:t>
                      </a:r>
                      <a:r>
                        <a:rPr lang="es-EC" sz="1400" dirty="0">
                          <a:effectLst/>
                        </a:rPr>
                        <a:t> A</a:t>
                      </a:r>
                      <a:br>
                        <a:rPr lang="es-EC" sz="1400" dirty="0">
                          <a:effectLst/>
                        </a:rPr>
                      </a:br>
                      <a:r>
                        <a:rPr lang="es-EC" sz="1400" dirty="0" err="1">
                          <a:effectLst/>
                        </a:rPr>
                        <a:t>y</a:t>
                      </a:r>
                      <a:r>
                        <a:rPr lang="es-EC" sz="1400" baseline="-25000" dirty="0" err="1">
                          <a:effectLst/>
                        </a:rPr>
                        <a:t>iA</a:t>
                      </a:r>
                      <a:r>
                        <a:rPr lang="es-EC" sz="1400" dirty="0">
                          <a:effectLst/>
                        </a:rPr>
                        <a:t>=log</a:t>
                      </a:r>
                      <a:r>
                        <a:rPr lang="es-EC" sz="1400" baseline="-25000" dirty="0">
                          <a:effectLst/>
                        </a:rPr>
                        <a:t>10</a:t>
                      </a:r>
                      <a:r>
                        <a:rPr lang="es-EC" sz="1400" dirty="0">
                          <a:effectLst/>
                        </a:rPr>
                        <a:t>(</a:t>
                      </a:r>
                      <a:r>
                        <a:rPr lang="es-EC" sz="1400" dirty="0" err="1">
                          <a:effectLst/>
                        </a:rPr>
                        <a:t>x</a:t>
                      </a:r>
                      <a:r>
                        <a:rPr lang="es-EC" sz="1400" baseline="-25000" dirty="0" err="1">
                          <a:effectLst/>
                        </a:rPr>
                        <a:t>iA</a:t>
                      </a:r>
                      <a:r>
                        <a:rPr lang="es-EC" sz="1400" dirty="0">
                          <a:effectLst/>
                        </a:rPr>
                        <a: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Resultado Log</a:t>
                      </a:r>
                      <a:r>
                        <a:rPr lang="es-EC" sz="1400" baseline="-25000" dirty="0">
                          <a:effectLst/>
                        </a:rPr>
                        <a:t>10</a:t>
                      </a:r>
                      <a:r>
                        <a:rPr lang="es-EC" sz="1400" dirty="0">
                          <a:effectLst/>
                        </a:rPr>
                        <a:t> B</a:t>
                      </a:r>
                      <a:br>
                        <a:rPr lang="es-EC" sz="1400" dirty="0">
                          <a:effectLst/>
                        </a:rPr>
                      </a:br>
                      <a:r>
                        <a:rPr lang="es-EC" sz="1400" dirty="0" err="1">
                          <a:effectLst/>
                        </a:rPr>
                        <a:t>y</a:t>
                      </a:r>
                      <a:r>
                        <a:rPr lang="es-EC" sz="1400" baseline="-25000" dirty="0" err="1">
                          <a:effectLst/>
                        </a:rPr>
                        <a:t>iB</a:t>
                      </a:r>
                      <a:r>
                        <a:rPr lang="es-EC" sz="1400" dirty="0">
                          <a:effectLst/>
                        </a:rPr>
                        <a:t>=log</a:t>
                      </a:r>
                      <a:r>
                        <a:rPr lang="es-EC" sz="1400" baseline="-25000" dirty="0">
                          <a:effectLst/>
                        </a:rPr>
                        <a:t>10</a:t>
                      </a:r>
                      <a:r>
                        <a:rPr lang="es-EC" sz="1400" dirty="0">
                          <a:effectLst/>
                        </a:rPr>
                        <a:t>(</a:t>
                      </a:r>
                      <a:r>
                        <a:rPr lang="es-EC" sz="1400" dirty="0" err="1">
                          <a:effectLst/>
                        </a:rPr>
                        <a:t>x</a:t>
                      </a:r>
                      <a:r>
                        <a:rPr lang="es-EC" sz="1400" baseline="-25000" dirty="0" err="1">
                          <a:effectLst/>
                        </a:rPr>
                        <a:t>iB</a:t>
                      </a:r>
                      <a:r>
                        <a:rPr lang="es-EC" sz="1400" dirty="0">
                          <a:effectLst/>
                        </a:rPr>
                        <a: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Diferencia Absoluta</a:t>
                      </a:r>
                      <a:br>
                        <a:rPr lang="es-EC" sz="1400" dirty="0">
                          <a:effectLst/>
                        </a:rPr>
                      </a:br>
                      <a:r>
                        <a:rPr lang="es-EC" sz="1400" dirty="0">
                          <a:effectLst/>
                        </a:rPr>
                        <a:t>|</a:t>
                      </a:r>
                      <a:r>
                        <a:rPr lang="es-EC" sz="1400" dirty="0" err="1">
                          <a:effectLst/>
                        </a:rPr>
                        <a:t>y</a:t>
                      </a:r>
                      <a:r>
                        <a:rPr lang="es-EC" sz="1400" baseline="-25000" dirty="0" err="1">
                          <a:effectLst/>
                        </a:rPr>
                        <a:t>iA</a:t>
                      </a:r>
                      <a:r>
                        <a:rPr lang="es-EC" sz="1400" dirty="0" err="1">
                          <a:effectLst/>
                        </a:rPr>
                        <a:t>-y</a:t>
                      </a:r>
                      <a:r>
                        <a:rPr lang="es-EC" sz="1400" baseline="-25000" dirty="0" err="1">
                          <a:effectLst/>
                        </a:rPr>
                        <a:t>iB</a:t>
                      </a:r>
                      <a:r>
                        <a:rPr lang="es-EC" sz="1400" dirty="0">
                          <a:effectLst/>
                        </a:rPr>
                        <a: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Diferencia al cuadrado</a:t>
                      </a:r>
                      <a:br>
                        <a:rPr lang="es-EC" sz="1400" dirty="0">
                          <a:effectLst/>
                        </a:rPr>
                      </a:br>
                      <a:r>
                        <a:rPr lang="es-EC" sz="1400" dirty="0">
                          <a:effectLst/>
                        </a:rPr>
                        <a:t>|y</a:t>
                      </a:r>
                      <a:r>
                        <a:rPr lang="es-EC" sz="1400" baseline="-25000" dirty="0">
                          <a:effectLst/>
                        </a:rPr>
                        <a:t>iA</a:t>
                      </a:r>
                      <a:r>
                        <a:rPr lang="es-EC" sz="1400" dirty="0">
                          <a:effectLst/>
                        </a:rPr>
                        <a:t>-y</a:t>
                      </a:r>
                      <a:r>
                        <a:rPr lang="es-EC" sz="1400" baseline="-25000" dirty="0">
                          <a:effectLst/>
                        </a:rPr>
                        <a:t>iB</a:t>
                      </a:r>
                      <a:r>
                        <a:rPr lang="es-EC" sz="1400" dirty="0">
                          <a:effectLst/>
                        </a:rPr>
                        <a:t>|</a:t>
                      </a:r>
                      <a:r>
                        <a:rPr lang="es-EC" sz="1400" baseline="30000" dirty="0">
                          <a:effectLst/>
                        </a:rPr>
                        <a:t>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extLst>
                  <a:ext uri="{0D108BD9-81ED-4DB2-BD59-A6C34878D82A}">
                    <a16:rowId xmlns:a16="http://schemas.microsoft.com/office/drawing/2014/main" val="403312846"/>
                  </a:ext>
                </a:extLst>
              </a:tr>
              <a:tr h="339771">
                <a:tc>
                  <a:txBody>
                    <a:bodyPr/>
                    <a:lstStyle/>
                    <a:p>
                      <a:pPr marL="228600" algn="ctr">
                        <a:lnSpc>
                          <a:spcPct val="150000"/>
                        </a:lnSpc>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8,8×10</a:t>
                      </a:r>
                      <a:r>
                        <a:rPr lang="es-EC" sz="1400" baseline="30000" dirty="0">
                          <a:effectLst/>
                        </a:rPr>
                        <a:t>4</a:t>
                      </a:r>
                      <a:endParaRPr lang="es-EC" sz="14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2,8×10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4,9454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5,4400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0,4947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0,2447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extLst>
                  <a:ext uri="{0D108BD9-81ED-4DB2-BD59-A6C34878D82A}">
                    <a16:rowId xmlns:a16="http://schemas.microsoft.com/office/drawing/2014/main" val="1489089411"/>
                  </a:ext>
                </a:extLst>
              </a:tr>
              <a:tr h="274087">
                <a:tc>
                  <a:txBody>
                    <a:bodyPr/>
                    <a:lstStyle/>
                    <a:p>
                      <a:pPr marL="228600" algn="ctr">
                        <a:lnSpc>
                          <a:spcPct val="150000"/>
                        </a:lnSpc>
                      </a:pPr>
                      <a:r>
                        <a:rPr lang="es-EC"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1,1×10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7,5×10</a:t>
                      </a:r>
                      <a:r>
                        <a:rPr lang="es-EC" sz="1400" baseline="30000" dirty="0">
                          <a:effectLst/>
                        </a:rPr>
                        <a:t>4</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5,0590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4,8777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0,1813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0,0329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extLst>
                  <a:ext uri="{0D108BD9-81ED-4DB2-BD59-A6C34878D82A}">
                    <a16:rowId xmlns:a16="http://schemas.microsoft.com/office/drawing/2014/main" val="2965495534"/>
                  </a:ext>
                </a:extLst>
              </a:tr>
              <a:tr h="274087">
                <a:tc>
                  <a:txBody>
                    <a:bodyPr/>
                    <a:lstStyle/>
                    <a:p>
                      <a:pPr marL="228600" algn="ctr">
                        <a:lnSpc>
                          <a:spcPct val="150000"/>
                        </a:lnSpc>
                      </a:pPr>
                      <a:r>
                        <a:rPr lang="es-EC" sz="1400">
                          <a:effectLst/>
                        </a:rPr>
                        <a:t>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1,6×10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2,0×10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dirty="0">
                          <a:effectLst/>
                        </a:rPr>
                        <a:t>5,1992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5,3050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0,1058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0,0112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extLst>
                  <a:ext uri="{0D108BD9-81ED-4DB2-BD59-A6C34878D82A}">
                    <a16:rowId xmlns:a16="http://schemas.microsoft.com/office/drawing/2014/main" val="3883541038"/>
                  </a:ext>
                </a:extLst>
              </a:tr>
              <a:tr h="274087">
                <a:tc>
                  <a:txBody>
                    <a:bodyPr/>
                    <a:lstStyle/>
                    <a:p>
                      <a:pPr marL="228600" algn="ctr">
                        <a:lnSpc>
                          <a:spcPct val="150000"/>
                        </a:lnSpc>
                      </a:pPr>
                      <a:r>
                        <a:rPr lang="es-EC" sz="1400">
                          <a:effectLst/>
                        </a:rPr>
                        <a:t>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1,1×10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2,0×10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dirty="0">
                          <a:effectLst/>
                        </a:rPr>
                        <a:t>5,0342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5,2951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0,2609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0,0681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extLst>
                  <a:ext uri="{0D108BD9-81ED-4DB2-BD59-A6C34878D82A}">
                    <a16:rowId xmlns:a16="http://schemas.microsoft.com/office/drawing/2014/main" val="4224645591"/>
                  </a:ext>
                </a:extLst>
              </a:tr>
              <a:tr h="274087">
                <a:tc>
                  <a:txBody>
                    <a:bodyPr/>
                    <a:lstStyle/>
                    <a:p>
                      <a:pPr marL="228600" algn="ctr">
                        <a:lnSpc>
                          <a:spcPct val="150000"/>
                        </a:lnSpc>
                      </a:pPr>
                      <a:r>
                        <a:rPr lang="es-EC" sz="1400">
                          <a:effectLst/>
                        </a:rPr>
                        <a:t>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2,1×10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2,0×10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5,3165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5,2910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0,0255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0,0007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extLst>
                  <a:ext uri="{0D108BD9-81ED-4DB2-BD59-A6C34878D82A}">
                    <a16:rowId xmlns:a16="http://schemas.microsoft.com/office/drawing/2014/main" val="2653716192"/>
                  </a:ext>
                </a:extLst>
              </a:tr>
              <a:tr h="274087">
                <a:tc>
                  <a:txBody>
                    <a:bodyPr/>
                    <a:lstStyle/>
                    <a:p>
                      <a:pPr marL="228600" algn="ctr">
                        <a:lnSpc>
                          <a:spcPct val="150000"/>
                        </a:lnSpc>
                      </a:pPr>
                      <a:r>
                        <a:rPr lang="es-EC" sz="1400">
                          <a:effectLst/>
                        </a:rPr>
                        <a:t>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2,6×10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5,0×10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5,4150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dirty="0">
                          <a:effectLst/>
                        </a:rPr>
                        <a:t>5,6918</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0,2768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0,0766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extLst>
                  <a:ext uri="{0D108BD9-81ED-4DB2-BD59-A6C34878D82A}">
                    <a16:rowId xmlns:a16="http://schemas.microsoft.com/office/drawing/2014/main" val="2034682992"/>
                  </a:ext>
                </a:extLst>
              </a:tr>
              <a:tr h="274087">
                <a:tc>
                  <a:txBody>
                    <a:bodyPr/>
                    <a:lstStyle/>
                    <a:p>
                      <a:pPr marL="228600" algn="ctr">
                        <a:lnSpc>
                          <a:spcPct val="150000"/>
                        </a:lnSpc>
                      </a:pPr>
                      <a:r>
                        <a:rPr lang="es-EC" sz="1400">
                          <a:effectLst/>
                        </a:rPr>
                        <a:t>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1,1×10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3,2×10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5,0305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5,5027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0,4722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0,2230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extLst>
                  <a:ext uri="{0D108BD9-81ED-4DB2-BD59-A6C34878D82A}">
                    <a16:rowId xmlns:a16="http://schemas.microsoft.com/office/drawing/2014/main" val="2239471741"/>
                  </a:ext>
                </a:extLst>
              </a:tr>
              <a:tr h="274087">
                <a:tc>
                  <a:txBody>
                    <a:bodyPr/>
                    <a:lstStyle/>
                    <a:p>
                      <a:pPr marL="228600" algn="ctr">
                        <a:lnSpc>
                          <a:spcPct val="150000"/>
                        </a:lnSpc>
                      </a:pPr>
                      <a:r>
                        <a:rPr lang="es-EC" sz="1400">
                          <a:effectLst/>
                        </a:rPr>
                        <a:t>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2,3×10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2,9×10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5,3548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5,4610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0,1062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0,0113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extLst>
                  <a:ext uri="{0D108BD9-81ED-4DB2-BD59-A6C34878D82A}">
                    <a16:rowId xmlns:a16="http://schemas.microsoft.com/office/drawing/2014/main" val="812113973"/>
                  </a:ext>
                </a:extLst>
              </a:tr>
              <a:tr h="274087">
                <a:tc>
                  <a:txBody>
                    <a:bodyPr/>
                    <a:lstStyle/>
                    <a:p>
                      <a:pPr marL="228600" algn="ctr">
                        <a:lnSpc>
                          <a:spcPct val="150000"/>
                        </a:lnSpc>
                      </a:pPr>
                      <a:r>
                        <a:rPr lang="es-EC" sz="1400">
                          <a:effectLst/>
                        </a:rPr>
                        <a:t>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1,4×10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2,8×10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5,1376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5,4400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0,3025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0,0915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extLst>
                  <a:ext uri="{0D108BD9-81ED-4DB2-BD59-A6C34878D82A}">
                    <a16:rowId xmlns:a16="http://schemas.microsoft.com/office/drawing/2014/main" val="4280182890"/>
                  </a:ext>
                </a:extLst>
              </a:tr>
              <a:tr h="274087">
                <a:tc>
                  <a:txBody>
                    <a:bodyPr/>
                    <a:lstStyle/>
                    <a:p>
                      <a:pPr marL="228600" algn="ctr">
                        <a:lnSpc>
                          <a:spcPct val="150000"/>
                        </a:lnSpc>
                      </a:pPr>
                      <a:r>
                        <a:rPr lang="es-EC" sz="1400">
                          <a:effectLst/>
                        </a:rPr>
                        <a:t>10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1,6×10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2,1×10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5,2139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5,3146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0,1008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0,0102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extLst>
                  <a:ext uri="{0D108BD9-81ED-4DB2-BD59-A6C34878D82A}">
                    <a16:rowId xmlns:a16="http://schemas.microsoft.com/office/drawing/2014/main" val="2581596251"/>
                  </a:ext>
                </a:extLst>
              </a:tr>
              <a:tr h="274087">
                <a:tc>
                  <a:txBody>
                    <a:bodyPr/>
                    <a:lstStyle/>
                    <a:p>
                      <a:pPr marL="228600" algn="ctr">
                        <a:lnSpc>
                          <a:spcPct val="150000"/>
                        </a:lnSpc>
                      </a:pPr>
                      <a:r>
                        <a:rPr lang="es-EC" sz="1400">
                          <a:effectLst/>
                        </a:rPr>
                        <a:t>11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1,9×10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1,9×10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5,2767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5,2704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0,0063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0,0000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extLst>
                  <a:ext uri="{0D108BD9-81ED-4DB2-BD59-A6C34878D82A}">
                    <a16:rowId xmlns:a16="http://schemas.microsoft.com/office/drawing/2014/main" val="1248805733"/>
                  </a:ext>
                </a:extLst>
              </a:tr>
              <a:tr h="274087">
                <a:tc>
                  <a:txBody>
                    <a:bodyPr/>
                    <a:lstStyle/>
                    <a:p>
                      <a:pPr marL="228600" algn="ctr">
                        <a:lnSpc>
                          <a:spcPct val="150000"/>
                        </a:lnSpc>
                      </a:pPr>
                      <a:r>
                        <a:rPr lang="es-EC" sz="1400">
                          <a:effectLst/>
                        </a:rPr>
                        <a:t>12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2,7×10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EC" sz="1400" dirty="0">
                          <a:effectLst/>
                        </a:rPr>
                        <a:t>3,0×10</a:t>
                      </a:r>
                      <a:r>
                        <a:rPr lang="es-EC" sz="1400" baseline="300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5,4328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5,4811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a:effectLst/>
                        </a:rPr>
                        <a:t>0,0482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tc>
                  <a:txBody>
                    <a:bodyPr/>
                    <a:lstStyle/>
                    <a:p>
                      <a:pPr marL="228600" algn="ctr">
                        <a:lnSpc>
                          <a:spcPct val="150000"/>
                        </a:lnSpc>
                      </a:pPr>
                      <a:r>
                        <a:rPr lang="es-MX" sz="1400" dirty="0">
                          <a:effectLst/>
                        </a:rPr>
                        <a:t>0,0023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411" marR="39411" marT="0" marB="0" anchor="ctr"/>
                </a:tc>
                <a:extLst>
                  <a:ext uri="{0D108BD9-81ED-4DB2-BD59-A6C34878D82A}">
                    <a16:rowId xmlns:a16="http://schemas.microsoft.com/office/drawing/2014/main" val="1185323317"/>
                  </a:ext>
                </a:extLst>
              </a:tr>
            </a:tbl>
          </a:graphicData>
        </a:graphic>
      </p:graphicFrame>
      <p:sp>
        <p:nvSpPr>
          <p:cNvPr id="6" name="Rectángulo: esquinas redondeadas 5">
            <a:extLst>
              <a:ext uri="{FF2B5EF4-FFF2-40B4-BE49-F238E27FC236}">
                <a16:creationId xmlns:a16="http://schemas.microsoft.com/office/drawing/2014/main" id="{647D9C74-3256-4B10-9AAC-80249A429481}"/>
              </a:ext>
            </a:extLst>
          </p:cNvPr>
          <p:cNvSpPr/>
          <p:nvPr/>
        </p:nvSpPr>
        <p:spPr>
          <a:xfrm>
            <a:off x="50800" y="783714"/>
            <a:ext cx="3238500" cy="1553086"/>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ES" sz="2150" b="1" dirty="0"/>
              <a:t>Verificación de Implementación</a:t>
            </a:r>
          </a:p>
          <a:p>
            <a:pPr algn="ctr"/>
            <a:r>
              <a:rPr lang="es-ES" sz="2150" b="1" dirty="0"/>
              <a:t>(Método cuantitativo)</a:t>
            </a:r>
            <a:endParaRPr lang="es-EC" sz="2150" b="1" dirty="0"/>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7C99DC17-EEE4-4300-B0D1-5AA115A7EF89}"/>
                  </a:ext>
                </a:extLst>
              </p:cNvPr>
              <p:cNvSpPr txBox="1"/>
              <p:nvPr/>
            </p:nvSpPr>
            <p:spPr>
              <a:xfrm>
                <a:off x="190500" y="3382348"/>
                <a:ext cx="2931413" cy="1169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𝐼𝑅</m:t>
                          </m:r>
                        </m:sub>
                      </m:sSub>
                      <m:r>
                        <a:rPr lang="es-EC" i="0">
                          <a:latin typeface="Cambria Math" panose="02040503050406030204" pitchFamily="18" charset="0"/>
                        </a:rPr>
                        <m:t>=</m:t>
                      </m:r>
                      <m:rad>
                        <m:radPr>
                          <m:degHide m:val="on"/>
                          <m:ctrlPr>
                            <a:rPr lang="es-EC" i="1">
                              <a:solidFill>
                                <a:srgbClr val="836967"/>
                              </a:solidFill>
                              <a:latin typeface="Cambria Math" panose="02040503050406030204" pitchFamily="18" charset="0"/>
                            </a:rPr>
                          </m:ctrlPr>
                        </m:radPr>
                        <m:deg/>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2</m:t>
                              </m:r>
                              <m:r>
                                <a:rPr lang="es-EC" i="1">
                                  <a:latin typeface="Cambria Math" panose="02040503050406030204" pitchFamily="18" charset="0"/>
                                </a:rPr>
                                <m:t>𝑛</m:t>
                              </m:r>
                            </m:den>
                          </m:f>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𝑖</m:t>
                              </m:r>
                              <m:r>
                                <a:rPr lang="es-EC" i="0">
                                  <a:latin typeface="Cambria Math" panose="02040503050406030204" pitchFamily="18" charset="0"/>
                                </a:rPr>
                                <m:t>=1</m:t>
                              </m:r>
                            </m:sub>
                            <m:sup>
                              <m:r>
                                <a:rPr lang="es-EC" i="1">
                                  <a:latin typeface="Cambria Math" panose="02040503050406030204" pitchFamily="18" charset="0"/>
                                </a:rPr>
                                <m:t>𝑛</m:t>
                              </m:r>
                            </m:sup>
                            <m:e>
                              <m:sSup>
                                <m:sSupPr>
                                  <m:ctrlPr>
                                    <a:rPr lang="es-EC" i="1">
                                      <a:solidFill>
                                        <a:srgbClr val="836967"/>
                                      </a:solidFill>
                                      <a:latin typeface="Cambria Math" panose="02040503050406030204" pitchFamily="18" charset="0"/>
                                    </a:rPr>
                                  </m:ctrlPr>
                                </m:sSupPr>
                                <m:e>
                                  <m:d>
                                    <m:dPr>
                                      <m:ctrlPr>
                                        <a:rPr lang="es-EC" i="1">
                                          <a:solidFill>
                                            <a:srgbClr val="836967"/>
                                          </a:solidFill>
                                          <a:latin typeface="Cambria Math" panose="02040503050406030204" pitchFamily="18" charset="0"/>
                                        </a:rPr>
                                      </m:ctrlPr>
                                    </m:dPr>
                                    <m:e>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𝑦</m:t>
                                          </m:r>
                                        </m:e>
                                        <m:sub>
                                          <m:r>
                                            <a:rPr lang="es-EC" i="1">
                                              <a:latin typeface="Cambria Math" panose="02040503050406030204" pitchFamily="18" charset="0"/>
                                            </a:rPr>
                                            <m:t>𝑖𝐴</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𝑦</m:t>
                                          </m:r>
                                        </m:e>
                                        <m:sub>
                                          <m:r>
                                            <a:rPr lang="es-EC" i="1">
                                              <a:latin typeface="Cambria Math" panose="02040503050406030204" pitchFamily="18" charset="0"/>
                                            </a:rPr>
                                            <m:t>𝑖𝐵</m:t>
                                          </m:r>
                                        </m:sub>
                                      </m:sSub>
                                    </m:e>
                                  </m:d>
                                </m:e>
                                <m:sup>
                                  <m:r>
                                    <a:rPr lang="es-EC" i="0">
                                      <a:latin typeface="Cambria Math" panose="02040503050406030204" pitchFamily="18" charset="0"/>
                                    </a:rPr>
                                    <m:t>2</m:t>
                                  </m:r>
                                </m:sup>
                              </m:sSup>
                            </m:e>
                          </m:nary>
                        </m:e>
                      </m:rad>
                    </m:oMath>
                  </m:oMathPara>
                </a14:m>
                <a:endParaRPr lang="es-EC" dirty="0"/>
              </a:p>
            </p:txBody>
          </p:sp>
        </mc:Choice>
        <mc:Fallback xmlns="">
          <p:sp>
            <p:nvSpPr>
              <p:cNvPr id="7" name="CuadroTexto 6">
                <a:extLst>
                  <a:ext uri="{FF2B5EF4-FFF2-40B4-BE49-F238E27FC236}">
                    <a16:creationId xmlns:a16="http://schemas.microsoft.com/office/drawing/2014/main" id="{7C99DC17-EEE4-4300-B0D1-5AA115A7EF89}"/>
                  </a:ext>
                </a:extLst>
              </p:cNvPr>
              <p:cNvSpPr txBox="1">
                <a:spLocks noRot="1" noChangeAspect="1" noMove="1" noResize="1" noEditPoints="1" noAdjustHandles="1" noChangeArrowheads="1" noChangeShapeType="1" noTextEdit="1"/>
              </p:cNvSpPr>
              <p:nvPr/>
            </p:nvSpPr>
            <p:spPr>
              <a:xfrm>
                <a:off x="190500" y="3382348"/>
                <a:ext cx="2931413" cy="1169936"/>
              </a:xfrm>
              <a:prstGeom prst="rect">
                <a:avLst/>
              </a:prstGeom>
              <a:blipFill>
                <a:blip r:embed="rId2"/>
                <a:stretch>
                  <a:fillRect/>
                </a:stretch>
              </a:blipFill>
            </p:spPr>
            <p:txBody>
              <a:bodyPr/>
              <a:lstStyle/>
              <a:p>
                <a:r>
                  <a:rPr lang="es-EC">
                    <a:noFill/>
                  </a:rPr>
                  <a:t> </a:t>
                </a:r>
              </a:p>
            </p:txBody>
          </p:sp>
        </mc:Fallback>
      </mc:AlternateContent>
      <p:sp>
        <p:nvSpPr>
          <p:cNvPr id="8" name="Rectángulo: esquinas redondeadas 7">
            <a:extLst>
              <a:ext uri="{FF2B5EF4-FFF2-40B4-BE49-F238E27FC236}">
                <a16:creationId xmlns:a16="http://schemas.microsoft.com/office/drawing/2014/main" id="{95651461-091F-4D66-AE70-CF3F73FA128A}"/>
              </a:ext>
            </a:extLst>
          </p:cNvPr>
          <p:cNvSpPr/>
          <p:nvPr/>
        </p:nvSpPr>
        <p:spPr>
          <a:xfrm>
            <a:off x="878586" y="4927600"/>
            <a:ext cx="1701800" cy="736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a:t>S</a:t>
            </a:r>
            <a:r>
              <a:rPr lang="es-ES" baseline="-25000" dirty="0"/>
              <a:t>IR</a:t>
            </a:r>
            <a:r>
              <a:rPr lang="es-ES" dirty="0"/>
              <a:t> &lt; 2*S</a:t>
            </a:r>
            <a:r>
              <a:rPr lang="es-ES" baseline="-25000" dirty="0"/>
              <a:t>R</a:t>
            </a:r>
          </a:p>
          <a:p>
            <a:pPr algn="ctr"/>
            <a:r>
              <a:rPr lang="es-ES" dirty="0"/>
              <a:t>0,18 &lt; 0,90</a:t>
            </a:r>
          </a:p>
        </p:txBody>
      </p:sp>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7FB888A7-68BF-4F3B-BBA7-0016A2D226B4}"/>
                  </a:ext>
                </a:extLst>
              </p:cNvPr>
              <p:cNvSpPr txBox="1"/>
              <p:nvPr/>
            </p:nvSpPr>
            <p:spPr>
              <a:xfrm>
                <a:off x="723899" y="2481340"/>
                <a:ext cx="1943101" cy="6571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S" b="0" i="0" smtClean="0">
                          <a:latin typeface="Cambria Math" panose="02040503050406030204" pitchFamily="18" charset="0"/>
                        </a:rPr>
                        <m:t>N</m:t>
                      </m:r>
                      <m:r>
                        <a:rPr lang="es-EC" i="0">
                          <a:latin typeface="Cambria Math" panose="02040503050406030204" pitchFamily="18" charset="0"/>
                        </a:rPr>
                        <m:t>=</m:t>
                      </m:r>
                      <m:f>
                        <m:fPr>
                          <m:ctrlPr>
                            <a:rPr lang="es-EC" i="1" smtClean="0">
                              <a:latin typeface="Cambria Math" panose="02040503050406030204" pitchFamily="18" charset="0"/>
                            </a:rPr>
                          </m:ctrlPr>
                        </m:fPr>
                        <m:num>
                          <m:nary>
                            <m:naryPr>
                              <m:chr m:val="∑"/>
                              <m:subHide m:val="on"/>
                              <m:supHide m:val="on"/>
                              <m:ctrlPr>
                                <a:rPr lang="es-EC" i="1" smtClean="0">
                                  <a:latin typeface="Cambria Math" panose="02040503050406030204" pitchFamily="18" charset="0"/>
                                </a:rPr>
                              </m:ctrlPr>
                            </m:naryPr>
                            <m:sub/>
                            <m:sup/>
                            <m:e>
                              <m:r>
                                <a:rPr lang="es-ES" b="0" i="1" smtClean="0">
                                  <a:latin typeface="Cambria Math" panose="02040503050406030204" pitchFamily="18" charset="0"/>
                                </a:rPr>
                                <m:t>𝐶</m:t>
                              </m:r>
                            </m:e>
                          </m:nary>
                        </m:num>
                        <m:den>
                          <m:r>
                            <a:rPr lang="es-ES" b="0" i="1" smtClean="0">
                              <a:latin typeface="Cambria Math" panose="02040503050406030204" pitchFamily="18" charset="0"/>
                            </a:rPr>
                            <m:t>𝑉</m:t>
                          </m:r>
                          <m:r>
                            <a:rPr lang="es-ES" b="0" i="1" smtClean="0">
                              <a:latin typeface="Cambria Math" panose="02040503050406030204" pitchFamily="18" charset="0"/>
                              <a:ea typeface="Cambria Math" panose="02040503050406030204" pitchFamily="18" charset="0"/>
                            </a:rPr>
                            <m:t>×1,1×</m:t>
                          </m:r>
                          <m:r>
                            <a:rPr lang="es-ES" b="0" i="1" smtClean="0">
                              <a:latin typeface="Cambria Math" panose="02040503050406030204" pitchFamily="18" charset="0"/>
                              <a:ea typeface="Cambria Math" panose="02040503050406030204" pitchFamily="18" charset="0"/>
                            </a:rPr>
                            <m:t>𝑑</m:t>
                          </m:r>
                        </m:den>
                      </m:f>
                    </m:oMath>
                  </m:oMathPara>
                </a14:m>
                <a:endParaRPr lang="es-EC" dirty="0"/>
              </a:p>
            </p:txBody>
          </p:sp>
        </mc:Choice>
        <mc:Fallback xmlns="">
          <p:sp>
            <p:nvSpPr>
              <p:cNvPr id="9" name="CuadroTexto 8">
                <a:extLst>
                  <a:ext uri="{FF2B5EF4-FFF2-40B4-BE49-F238E27FC236}">
                    <a16:creationId xmlns:a16="http://schemas.microsoft.com/office/drawing/2014/main" id="{7FB888A7-68BF-4F3B-BBA7-0016A2D226B4}"/>
                  </a:ext>
                </a:extLst>
              </p:cNvPr>
              <p:cNvSpPr txBox="1">
                <a:spLocks noRot="1" noChangeAspect="1" noMove="1" noResize="1" noEditPoints="1" noAdjustHandles="1" noChangeArrowheads="1" noChangeShapeType="1" noTextEdit="1"/>
              </p:cNvSpPr>
              <p:nvPr/>
            </p:nvSpPr>
            <p:spPr>
              <a:xfrm>
                <a:off x="723899" y="2481340"/>
                <a:ext cx="1943101" cy="657103"/>
              </a:xfrm>
              <a:prstGeom prst="rect">
                <a:avLst/>
              </a:prstGeom>
              <a:blipFill>
                <a:blip r:embed="rId3"/>
                <a:stretch>
                  <a:fillRect/>
                </a:stretch>
              </a:blipFill>
            </p:spPr>
            <p:txBody>
              <a:bodyPr/>
              <a:lstStyle/>
              <a:p>
                <a:r>
                  <a:rPr lang="es-EC">
                    <a:noFill/>
                  </a:rPr>
                  <a:t> </a:t>
                </a:r>
              </a:p>
            </p:txBody>
          </p:sp>
        </mc:Fallback>
      </mc:AlternateContent>
      <p:sp>
        <p:nvSpPr>
          <p:cNvPr id="10" name="CuadroTexto 9">
            <a:extLst>
              <a:ext uri="{FF2B5EF4-FFF2-40B4-BE49-F238E27FC236}">
                <a16:creationId xmlns:a16="http://schemas.microsoft.com/office/drawing/2014/main" id="{1B86D8BD-5A49-4B31-BDF1-AD62B9E7AED8}"/>
              </a:ext>
            </a:extLst>
          </p:cNvPr>
          <p:cNvSpPr txBox="1"/>
          <p:nvPr/>
        </p:nvSpPr>
        <p:spPr>
          <a:xfrm>
            <a:off x="434696" y="6349095"/>
            <a:ext cx="2528256" cy="276999"/>
          </a:xfrm>
          <a:prstGeom prst="rect">
            <a:avLst/>
          </a:prstGeom>
          <a:noFill/>
        </p:spPr>
        <p:txBody>
          <a:bodyPr wrap="none" rtlCol="0">
            <a:spAutoFit/>
          </a:bodyPr>
          <a:lstStyle/>
          <a:p>
            <a:r>
              <a:rPr lang="en-US" sz="1200" dirty="0"/>
              <a:t>(UNE EN ISO, 2014), (ISO, 2021),</a:t>
            </a:r>
          </a:p>
        </p:txBody>
      </p:sp>
      <p:sp>
        <p:nvSpPr>
          <p:cNvPr id="11" name="CuadroTexto 10">
            <a:extLst>
              <a:ext uri="{FF2B5EF4-FFF2-40B4-BE49-F238E27FC236}">
                <a16:creationId xmlns:a16="http://schemas.microsoft.com/office/drawing/2014/main" id="{0FB86601-2A23-4291-BBA5-03EA91DE299E}"/>
              </a:ext>
            </a:extLst>
          </p:cNvPr>
          <p:cNvSpPr txBox="1"/>
          <p:nvPr/>
        </p:nvSpPr>
        <p:spPr>
          <a:xfrm>
            <a:off x="122827" y="95530"/>
            <a:ext cx="441146" cy="369332"/>
          </a:xfrm>
          <a:prstGeom prst="rect">
            <a:avLst/>
          </a:prstGeom>
          <a:noFill/>
        </p:spPr>
        <p:txBody>
          <a:bodyPr wrap="none" rtlCol="0">
            <a:spAutoFit/>
          </a:bodyPr>
          <a:lstStyle/>
          <a:p>
            <a:r>
              <a:rPr lang="es-ES" dirty="0"/>
              <a:t>27</a:t>
            </a:r>
            <a:endParaRPr lang="es-EC" dirty="0"/>
          </a:p>
        </p:txBody>
      </p:sp>
    </p:spTree>
    <p:extLst>
      <p:ext uri="{BB962C8B-B14F-4D97-AF65-F5344CB8AC3E}">
        <p14:creationId xmlns:p14="http://schemas.microsoft.com/office/powerpoint/2010/main" val="4254062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4D44FA6B-8EFD-4485-8D6C-A40F18C27BE3}"/>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83FF2121-AF61-47FA-A00B-01082B48A52E}"/>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graphicFrame>
        <p:nvGraphicFramePr>
          <p:cNvPr id="5" name="Tabla 4">
            <a:extLst>
              <a:ext uri="{FF2B5EF4-FFF2-40B4-BE49-F238E27FC236}">
                <a16:creationId xmlns:a16="http://schemas.microsoft.com/office/drawing/2014/main" id="{E6649C43-B63E-4C9A-8B92-FE3FBF71ABE1}"/>
              </a:ext>
            </a:extLst>
          </p:cNvPr>
          <p:cNvGraphicFramePr>
            <a:graphicFrameLocks noGrp="1"/>
          </p:cNvGraphicFramePr>
          <p:nvPr>
            <p:extLst>
              <p:ext uri="{D42A27DB-BD31-4B8C-83A1-F6EECF244321}">
                <p14:modId xmlns:p14="http://schemas.microsoft.com/office/powerpoint/2010/main" val="2633308612"/>
              </p:ext>
            </p:extLst>
          </p:nvPr>
        </p:nvGraphicFramePr>
        <p:xfrm>
          <a:off x="620436" y="1241963"/>
          <a:ext cx="10944000" cy="3458546"/>
        </p:xfrm>
        <a:graphic>
          <a:graphicData uri="http://schemas.openxmlformats.org/drawingml/2006/table">
            <a:tbl>
              <a:tblPr firstRow="1">
                <a:tableStyleId>{5FD0F851-EC5A-4D38-B0AD-8093EC10F338}</a:tableStyleId>
              </a:tblPr>
              <a:tblGrid>
                <a:gridCol w="792000">
                  <a:extLst>
                    <a:ext uri="{9D8B030D-6E8A-4147-A177-3AD203B41FA5}">
                      <a16:colId xmlns:a16="http://schemas.microsoft.com/office/drawing/2014/main" val="1541370344"/>
                    </a:ext>
                  </a:extLst>
                </a:gridCol>
                <a:gridCol w="972000">
                  <a:extLst>
                    <a:ext uri="{9D8B030D-6E8A-4147-A177-3AD203B41FA5}">
                      <a16:colId xmlns:a16="http://schemas.microsoft.com/office/drawing/2014/main" val="3204556897"/>
                    </a:ext>
                  </a:extLst>
                </a:gridCol>
                <a:gridCol w="972000">
                  <a:extLst>
                    <a:ext uri="{9D8B030D-6E8A-4147-A177-3AD203B41FA5}">
                      <a16:colId xmlns:a16="http://schemas.microsoft.com/office/drawing/2014/main" val="1105129976"/>
                    </a:ext>
                  </a:extLst>
                </a:gridCol>
                <a:gridCol w="1008000">
                  <a:extLst>
                    <a:ext uri="{9D8B030D-6E8A-4147-A177-3AD203B41FA5}">
                      <a16:colId xmlns:a16="http://schemas.microsoft.com/office/drawing/2014/main" val="4182431471"/>
                    </a:ext>
                  </a:extLst>
                </a:gridCol>
                <a:gridCol w="1800000">
                  <a:extLst>
                    <a:ext uri="{9D8B030D-6E8A-4147-A177-3AD203B41FA5}">
                      <a16:colId xmlns:a16="http://schemas.microsoft.com/office/drawing/2014/main" val="4038892451"/>
                    </a:ext>
                  </a:extLst>
                </a:gridCol>
                <a:gridCol w="1620000">
                  <a:extLst>
                    <a:ext uri="{9D8B030D-6E8A-4147-A177-3AD203B41FA5}">
                      <a16:colId xmlns:a16="http://schemas.microsoft.com/office/drawing/2014/main" val="3803838469"/>
                    </a:ext>
                  </a:extLst>
                </a:gridCol>
                <a:gridCol w="900000">
                  <a:extLst>
                    <a:ext uri="{9D8B030D-6E8A-4147-A177-3AD203B41FA5}">
                      <a16:colId xmlns:a16="http://schemas.microsoft.com/office/drawing/2014/main" val="2170317556"/>
                    </a:ext>
                  </a:extLst>
                </a:gridCol>
                <a:gridCol w="1080000">
                  <a:extLst>
                    <a:ext uri="{9D8B030D-6E8A-4147-A177-3AD203B41FA5}">
                      <a16:colId xmlns:a16="http://schemas.microsoft.com/office/drawing/2014/main" val="906184391"/>
                    </a:ext>
                  </a:extLst>
                </a:gridCol>
                <a:gridCol w="792000">
                  <a:extLst>
                    <a:ext uri="{9D8B030D-6E8A-4147-A177-3AD203B41FA5}">
                      <a16:colId xmlns:a16="http://schemas.microsoft.com/office/drawing/2014/main" val="3663312319"/>
                    </a:ext>
                  </a:extLst>
                </a:gridCol>
                <a:gridCol w="1008000">
                  <a:extLst>
                    <a:ext uri="{9D8B030D-6E8A-4147-A177-3AD203B41FA5}">
                      <a16:colId xmlns:a16="http://schemas.microsoft.com/office/drawing/2014/main" val="3807504534"/>
                    </a:ext>
                  </a:extLst>
                </a:gridCol>
              </a:tblGrid>
              <a:tr h="842419">
                <a:tc>
                  <a:txBody>
                    <a:bodyPr/>
                    <a:lstStyle/>
                    <a:p>
                      <a:pPr algn="ctr" fontAlgn="ctr"/>
                      <a:r>
                        <a:rPr lang="es-EC" sz="1300" u="none" strike="noStrike" dirty="0">
                          <a:effectLst/>
                        </a:rPr>
                        <a:t>Muestra</a:t>
                      </a:r>
                      <a:endParaRPr lang="es-EC" sz="1300" b="1"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ctr"/>
                      <a:r>
                        <a:rPr lang="es-EC" sz="1300" u="none" strike="noStrike" dirty="0">
                          <a:effectLst/>
                        </a:rPr>
                        <a:t>Muestra de análisis</a:t>
                      </a:r>
                      <a:endParaRPr lang="es-EC" sz="1300" b="1"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ctr"/>
                      <a:r>
                        <a:rPr lang="es-EC" sz="1300" u="none" strike="noStrike" dirty="0">
                          <a:effectLst/>
                        </a:rPr>
                        <a:t>Resultado conteo</a:t>
                      </a:r>
                      <a:br>
                        <a:rPr lang="es-EC" sz="1300" u="none" strike="noStrike" dirty="0">
                          <a:effectLst/>
                        </a:rPr>
                      </a:br>
                      <a:r>
                        <a:rPr lang="es-EC" sz="1300" u="none" strike="noStrike" dirty="0">
                          <a:effectLst/>
                        </a:rPr>
                        <a:t>UFC/g</a:t>
                      </a:r>
                      <a:endParaRPr lang="es-EC" sz="1300" b="1"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ctr"/>
                      <a:r>
                        <a:rPr lang="es-EC" sz="1300" u="none" strike="noStrike" dirty="0">
                          <a:effectLst/>
                        </a:rPr>
                        <a:t>Resultado conteo</a:t>
                      </a:r>
                      <a:br>
                        <a:rPr lang="es-EC" sz="1300" u="none" strike="noStrike" dirty="0">
                          <a:effectLst/>
                        </a:rPr>
                      </a:br>
                      <a:r>
                        <a:rPr lang="es-EC" sz="1300" u="none" strike="noStrike" dirty="0">
                          <a:effectLst/>
                        </a:rPr>
                        <a:t>log</a:t>
                      </a:r>
                      <a:r>
                        <a:rPr lang="es-EC" sz="1300" u="none" strike="noStrike" baseline="-25000" dirty="0">
                          <a:effectLst/>
                        </a:rPr>
                        <a:t>10</a:t>
                      </a:r>
                      <a:r>
                        <a:rPr lang="es-EC" sz="1300" u="none" strike="noStrike" dirty="0">
                          <a:effectLst/>
                        </a:rPr>
                        <a:t> UFC/g</a:t>
                      </a:r>
                      <a:endParaRPr lang="es-EC" sz="1300" b="1"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ctr"/>
                      <a:r>
                        <a:rPr lang="es-EC" sz="1300" u="none" strike="noStrike" dirty="0">
                          <a:effectLst/>
                        </a:rPr>
                        <a:t>Resultado promedio</a:t>
                      </a:r>
                      <a:br>
                        <a:rPr lang="es-EC" sz="1300" u="none" strike="noStrike" dirty="0">
                          <a:effectLst/>
                        </a:rPr>
                      </a:br>
                      <a:r>
                        <a:rPr lang="es-EC" sz="1300" u="none" strike="noStrike" dirty="0">
                          <a:effectLst/>
                        </a:rPr>
                        <a:t>Alimento contaminado artificialmente</a:t>
                      </a:r>
                      <a:br>
                        <a:rPr lang="es-EC" sz="1300" u="none" strike="noStrike" dirty="0">
                          <a:effectLst/>
                        </a:rPr>
                      </a:br>
                      <a:r>
                        <a:rPr lang="es-EC" sz="1300" u="none" strike="noStrike" dirty="0">
                          <a:effectLst/>
                        </a:rPr>
                        <a:t>log</a:t>
                      </a:r>
                      <a:r>
                        <a:rPr lang="es-EC" sz="1300" u="none" strike="noStrike" baseline="-25000" dirty="0">
                          <a:effectLst/>
                        </a:rPr>
                        <a:t>10</a:t>
                      </a:r>
                      <a:r>
                        <a:rPr lang="es-EC" sz="1300" u="none" strike="noStrike" dirty="0">
                          <a:effectLst/>
                        </a:rPr>
                        <a:t> UFC/g</a:t>
                      </a:r>
                      <a:endParaRPr lang="es-EC" sz="1300" b="1"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ctr"/>
                      <a:r>
                        <a:rPr lang="es-EC" sz="1300" u="none" strike="noStrike" dirty="0">
                          <a:effectLst/>
                        </a:rPr>
                        <a:t>Alimento contaminado artificialmente</a:t>
                      </a:r>
                      <a:br>
                        <a:rPr lang="es-EC" sz="1300" u="none" strike="noStrike" dirty="0">
                          <a:effectLst/>
                        </a:rPr>
                      </a:br>
                      <a:r>
                        <a:rPr lang="es-EC" sz="1300" u="none" strike="noStrike" dirty="0">
                          <a:effectLst/>
                        </a:rPr>
                        <a:t>log</a:t>
                      </a:r>
                      <a:r>
                        <a:rPr lang="es-EC" sz="1300" u="none" strike="noStrike" baseline="-25000" dirty="0">
                          <a:effectLst/>
                        </a:rPr>
                        <a:t>10</a:t>
                      </a:r>
                      <a:r>
                        <a:rPr lang="es-EC" sz="1300" u="none" strike="noStrike" dirty="0">
                          <a:effectLst/>
                        </a:rPr>
                        <a:t> UFC/porción de ensayo</a:t>
                      </a:r>
                      <a:endParaRPr lang="es-EC" sz="1300" b="1"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ctr"/>
                      <a:r>
                        <a:rPr lang="es-EC" sz="1300" u="none" strike="noStrike" dirty="0">
                          <a:effectLst/>
                        </a:rPr>
                        <a:t>Conteo Inóculo</a:t>
                      </a:r>
                      <a:br>
                        <a:rPr lang="es-EC" sz="1300" u="none" strike="noStrike" dirty="0">
                          <a:effectLst/>
                        </a:rPr>
                      </a:br>
                      <a:r>
                        <a:rPr lang="es-EC" sz="1300" u="none" strike="noStrike" dirty="0">
                          <a:effectLst/>
                        </a:rPr>
                        <a:t>UFC/ml</a:t>
                      </a:r>
                      <a:endParaRPr lang="es-EC" sz="1300" b="1"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ctr"/>
                      <a:r>
                        <a:rPr lang="es-ES" sz="1300" u="none" strike="noStrike" dirty="0">
                          <a:effectLst/>
                        </a:rPr>
                        <a:t>Suspensión de inóculo sin alimento</a:t>
                      </a:r>
                      <a:br>
                        <a:rPr lang="es-ES" sz="1300" u="none" strike="noStrike" dirty="0">
                          <a:effectLst/>
                        </a:rPr>
                      </a:br>
                      <a:r>
                        <a:rPr lang="es-ES" sz="1300" u="none" strike="noStrike" dirty="0">
                          <a:effectLst/>
                        </a:rPr>
                        <a:t>log</a:t>
                      </a:r>
                      <a:r>
                        <a:rPr lang="es-ES" sz="1300" u="none" strike="noStrike" baseline="-25000" dirty="0">
                          <a:effectLst/>
                        </a:rPr>
                        <a:t>10</a:t>
                      </a:r>
                      <a:r>
                        <a:rPr lang="es-ES" sz="1300" u="none" strike="noStrike" dirty="0">
                          <a:effectLst/>
                        </a:rPr>
                        <a:t> UFC/ml</a:t>
                      </a:r>
                      <a:endParaRPr lang="es-ES" sz="1300" b="1"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ctr"/>
                      <a:r>
                        <a:rPr lang="es-EC" sz="1300" u="none" strike="noStrike" dirty="0" err="1">
                          <a:effectLst/>
                        </a:rPr>
                        <a:t>eBias</a:t>
                      </a:r>
                      <a:endParaRPr lang="es-EC" sz="1300" b="1"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ctr"/>
                      <a:r>
                        <a:rPr lang="es-EC" sz="1300" u="none" strike="noStrike" dirty="0">
                          <a:effectLst/>
                        </a:rPr>
                        <a:t>Cumple criterios de aceptación</a:t>
                      </a:r>
                      <a:endParaRPr lang="es-EC" sz="1300" b="1" i="0" u="none" strike="noStrike" dirty="0">
                        <a:solidFill>
                          <a:srgbClr val="000000"/>
                        </a:solidFill>
                        <a:effectLst/>
                        <a:latin typeface="Calibri" panose="020F0502020204030204" pitchFamily="34" charset="0"/>
                      </a:endParaRPr>
                    </a:p>
                  </a:txBody>
                  <a:tcPr marL="6962" marR="6962" marT="6962" marB="0" anchor="ctr"/>
                </a:tc>
                <a:extLst>
                  <a:ext uri="{0D108BD9-81ED-4DB2-BD59-A6C34878D82A}">
                    <a16:rowId xmlns:a16="http://schemas.microsoft.com/office/drawing/2014/main" val="2712123006"/>
                  </a:ext>
                </a:extLst>
              </a:tr>
              <a:tr h="146205">
                <a:tc rowSpan="6">
                  <a:txBody>
                    <a:bodyPr/>
                    <a:lstStyle/>
                    <a:p>
                      <a:pPr algn="ctr" fontAlgn="ctr"/>
                      <a:r>
                        <a:rPr lang="es-EC" sz="1300" u="none" strike="noStrike" dirty="0">
                          <a:effectLst/>
                        </a:rPr>
                        <a:t>Frutilla</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F10-2A</a:t>
                      </a:r>
                      <a:endParaRPr lang="es-EC" sz="1300" b="0"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b"/>
                      <a:r>
                        <a:rPr lang="es-EC" sz="1300" u="none" strike="noStrike" dirty="0">
                          <a:effectLst/>
                        </a:rPr>
                        <a:t>1,1</a:t>
                      </a:r>
                      <a:r>
                        <a:rPr lang="es-EC" sz="1300" dirty="0">
                          <a:effectLst/>
                        </a:rPr>
                        <a:t>×10</a:t>
                      </a:r>
                      <a:r>
                        <a:rPr lang="es-EC" sz="1300" baseline="30000" dirty="0">
                          <a:effectLst/>
                        </a:rPr>
                        <a:t>6</a:t>
                      </a:r>
                      <a:endParaRPr lang="es-EC" sz="1300" b="0"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b"/>
                      <a:r>
                        <a:rPr lang="es-EC" sz="1300" u="none" strike="noStrike" dirty="0">
                          <a:effectLst/>
                        </a:rPr>
                        <a:t>6,0378</a:t>
                      </a:r>
                      <a:endParaRPr lang="es-EC" sz="1300" b="0" i="0" u="none" strike="noStrike" dirty="0">
                        <a:solidFill>
                          <a:srgbClr val="000000"/>
                        </a:solidFill>
                        <a:effectLst/>
                        <a:latin typeface="Calibri" panose="020F0502020204030204" pitchFamily="34" charset="0"/>
                      </a:endParaRPr>
                    </a:p>
                  </a:txBody>
                  <a:tcPr marL="6962" marR="6962" marT="6962" marB="0" anchor="ctr"/>
                </a:tc>
                <a:tc rowSpan="2">
                  <a:txBody>
                    <a:bodyPr/>
                    <a:lstStyle/>
                    <a:p>
                      <a:pPr algn="ctr" fontAlgn="b"/>
                      <a:r>
                        <a:rPr lang="es-EC" sz="1300" u="none" strike="noStrike" dirty="0">
                          <a:effectLst/>
                        </a:rPr>
                        <a:t>6,0046</a:t>
                      </a:r>
                    </a:p>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7,0046</a:t>
                      </a:r>
                      <a:endParaRPr lang="es-EC" sz="1300" b="0"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b"/>
                      <a:r>
                        <a:rPr lang="es-EC" sz="1300" u="none" strike="noStrike" dirty="0">
                          <a:effectLst/>
                        </a:rPr>
                        <a:t>5,1</a:t>
                      </a:r>
                      <a:r>
                        <a:rPr lang="es-EC" sz="1300" dirty="0">
                          <a:effectLst/>
                        </a:rPr>
                        <a:t>×10</a:t>
                      </a:r>
                      <a:r>
                        <a:rPr lang="es-EC" sz="1300" baseline="30000" dirty="0">
                          <a:effectLst/>
                        </a:rPr>
                        <a:t>6</a:t>
                      </a:r>
                      <a:endParaRPr lang="es-EC" sz="1300" b="0"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b"/>
                      <a:r>
                        <a:rPr lang="es-EC" sz="1300" u="none" strike="noStrike" dirty="0">
                          <a:effectLst/>
                        </a:rPr>
                        <a:t>6,5088</a:t>
                      </a:r>
                      <a:endParaRPr lang="es-EC" sz="1300" b="0"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b"/>
                      <a:r>
                        <a:rPr lang="es-EC" sz="1300" u="none" strike="noStrike" dirty="0">
                          <a:effectLst/>
                        </a:rPr>
                        <a:t>0,4958</a:t>
                      </a:r>
                      <a:endParaRPr lang="es-EC" sz="1300" b="0"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b"/>
                      <a:r>
                        <a:rPr lang="es-EC" sz="1300" u="none" strike="noStrike">
                          <a:effectLst/>
                        </a:rPr>
                        <a:t>Aceptado</a:t>
                      </a:r>
                      <a:endParaRPr lang="es-EC" sz="1300" b="0" i="0" u="none" strike="noStrike">
                        <a:solidFill>
                          <a:srgbClr val="000000"/>
                        </a:solidFill>
                        <a:effectLst/>
                        <a:latin typeface="Calibri" panose="020F0502020204030204" pitchFamily="34" charset="0"/>
                      </a:endParaRPr>
                    </a:p>
                  </a:txBody>
                  <a:tcPr marL="6962" marR="6962" marT="6962" marB="0" anchor="ctr"/>
                </a:tc>
                <a:extLst>
                  <a:ext uri="{0D108BD9-81ED-4DB2-BD59-A6C34878D82A}">
                    <a16:rowId xmlns:a16="http://schemas.microsoft.com/office/drawing/2014/main" val="2025910210"/>
                  </a:ext>
                </a:extLst>
              </a:tr>
              <a:tr h="146205">
                <a:tc vMerge="1">
                  <a:txBody>
                    <a:bodyPr/>
                    <a:lstStyle/>
                    <a:p>
                      <a:endParaRPr lang="es-EC"/>
                    </a:p>
                  </a:txBody>
                  <a:tcPr/>
                </a:tc>
                <a:tc>
                  <a:txBody>
                    <a:bodyPr/>
                    <a:lstStyle/>
                    <a:p>
                      <a:pPr algn="ctr" fontAlgn="b"/>
                      <a:r>
                        <a:rPr lang="es-EC" sz="1300" u="none" strike="noStrike" dirty="0">
                          <a:effectLst/>
                        </a:rPr>
                        <a:t>F10-2B</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9,4</a:t>
                      </a:r>
                      <a:r>
                        <a:rPr lang="es-EC" sz="1300" dirty="0">
                          <a:effectLst/>
                        </a:rPr>
                        <a:t>×10</a:t>
                      </a:r>
                      <a:r>
                        <a:rPr lang="es-EC" sz="1300" baseline="30000" dirty="0">
                          <a:effectLst/>
                        </a:rPr>
                        <a:t>5</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5,9714</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vMerge="1">
                  <a:txBody>
                    <a:bodyPr/>
                    <a:lstStyle/>
                    <a:p>
                      <a:pPr algn="ctr" fontAlgn="b"/>
                      <a:r>
                        <a:rPr lang="es-EC" sz="1400" u="none" strike="noStrike" dirty="0">
                          <a:effectLst/>
                        </a:rPr>
                        <a:t> </a:t>
                      </a:r>
                      <a:endParaRPr lang="es-EC" sz="1400" b="0"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4196808094"/>
                  </a:ext>
                </a:extLst>
              </a:tr>
              <a:tr h="146205">
                <a:tc vMerge="1">
                  <a:txBody>
                    <a:bodyPr/>
                    <a:lstStyle/>
                    <a:p>
                      <a:endParaRPr lang="es-EC"/>
                    </a:p>
                  </a:txBody>
                  <a:tcPr/>
                </a:tc>
                <a:tc>
                  <a:txBody>
                    <a:bodyPr/>
                    <a:lstStyle/>
                    <a:p>
                      <a:pPr algn="ctr" fontAlgn="b"/>
                      <a:r>
                        <a:rPr lang="es-EC" sz="1300" u="none" strike="noStrike" dirty="0">
                          <a:effectLst/>
                        </a:rPr>
                        <a:t>F10-4A</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1,0</a:t>
                      </a:r>
                      <a:r>
                        <a:rPr lang="es-EC" sz="1300" dirty="0">
                          <a:effectLst/>
                        </a:rPr>
                        <a:t>×10</a:t>
                      </a:r>
                      <a:r>
                        <a:rPr lang="es-EC" sz="1300" baseline="30000" dirty="0">
                          <a:effectLst/>
                        </a:rPr>
                        <a:t>3</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3,0117</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rowSpan="2">
                  <a:txBody>
                    <a:bodyPr/>
                    <a:lstStyle/>
                    <a:p>
                      <a:pPr algn="ctr" fontAlgn="b"/>
                      <a:r>
                        <a:rPr lang="es-EC" sz="1300" u="none" strike="noStrike" dirty="0">
                          <a:effectLst/>
                        </a:rPr>
                        <a:t>2,9312</a:t>
                      </a:r>
                    </a:p>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3,9312</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2,7</a:t>
                      </a:r>
                      <a:r>
                        <a:rPr lang="es-EC" sz="1300" dirty="0">
                          <a:effectLst/>
                        </a:rPr>
                        <a:t>×10</a:t>
                      </a:r>
                      <a:r>
                        <a:rPr lang="es-EC" sz="1300" baseline="30000" dirty="0">
                          <a:effectLst/>
                        </a:rPr>
                        <a:t>4</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4,4299</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0,4987</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Aceptado</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extLst>
                  <a:ext uri="{0D108BD9-81ED-4DB2-BD59-A6C34878D82A}">
                    <a16:rowId xmlns:a16="http://schemas.microsoft.com/office/drawing/2014/main" val="3991369952"/>
                  </a:ext>
                </a:extLst>
              </a:tr>
              <a:tr h="146205">
                <a:tc vMerge="1">
                  <a:txBody>
                    <a:bodyPr/>
                    <a:lstStyle/>
                    <a:p>
                      <a:endParaRPr lang="es-EC"/>
                    </a:p>
                  </a:txBody>
                  <a:tcPr/>
                </a:tc>
                <a:tc>
                  <a:txBody>
                    <a:bodyPr/>
                    <a:lstStyle/>
                    <a:p>
                      <a:pPr algn="ctr" fontAlgn="b"/>
                      <a:r>
                        <a:rPr lang="es-EC" sz="1300" u="none" strike="noStrike" dirty="0">
                          <a:effectLst/>
                        </a:rPr>
                        <a:t>F10-4B</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7,1</a:t>
                      </a:r>
                      <a:r>
                        <a:rPr lang="es-EC" sz="1300" dirty="0">
                          <a:effectLst/>
                        </a:rPr>
                        <a:t>×10</a:t>
                      </a:r>
                      <a:r>
                        <a:rPr lang="es-EC" sz="1300" baseline="30000" dirty="0">
                          <a:effectLst/>
                        </a:rPr>
                        <a:t>2</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2,8507</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vMerge="1">
                  <a:txBody>
                    <a:bodyPr/>
                    <a:lstStyle/>
                    <a:p>
                      <a:pPr algn="ctr" fontAlgn="b"/>
                      <a:r>
                        <a:rPr lang="es-EC" sz="1400" u="none" strike="noStrike" dirty="0">
                          <a:effectLst/>
                        </a:rPr>
                        <a:t> </a:t>
                      </a:r>
                      <a:endParaRPr lang="es-EC" sz="1400" b="0"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778567898"/>
                  </a:ext>
                </a:extLst>
              </a:tr>
              <a:tr h="146205">
                <a:tc vMerge="1">
                  <a:txBody>
                    <a:bodyPr/>
                    <a:lstStyle/>
                    <a:p>
                      <a:endParaRPr lang="es-EC"/>
                    </a:p>
                  </a:txBody>
                  <a:tcPr/>
                </a:tc>
                <a:tc>
                  <a:txBody>
                    <a:bodyPr/>
                    <a:lstStyle/>
                    <a:p>
                      <a:pPr algn="ctr" fontAlgn="b"/>
                      <a:r>
                        <a:rPr lang="es-EC" sz="1300" u="none" strike="noStrike" dirty="0">
                          <a:effectLst/>
                        </a:rPr>
                        <a:t>F10-6A</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8,0</a:t>
                      </a:r>
                      <a:r>
                        <a:rPr lang="es-EC" sz="1300" dirty="0">
                          <a:effectLst/>
                        </a:rPr>
                        <a:t>×10</a:t>
                      </a:r>
                      <a:r>
                        <a:rPr lang="es-EC" sz="1300" baseline="30000" dirty="0">
                          <a:effectLst/>
                        </a:rPr>
                        <a:t>1</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1,9031</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rowSpan="2">
                  <a:txBody>
                    <a:bodyPr/>
                    <a:lstStyle/>
                    <a:p>
                      <a:pPr algn="ctr" fontAlgn="b"/>
                      <a:r>
                        <a:rPr lang="es-EC" sz="1300" u="none" strike="noStrike" dirty="0">
                          <a:effectLst/>
                        </a:rPr>
                        <a:t>1,8010</a:t>
                      </a:r>
                    </a:p>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2,8010</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5,4</a:t>
                      </a:r>
                      <a:r>
                        <a:rPr lang="es-EC" sz="1300" dirty="0">
                          <a:effectLst/>
                        </a:rPr>
                        <a:t>×10</a:t>
                      </a:r>
                      <a:r>
                        <a:rPr lang="es-EC" sz="1300" baseline="30000" dirty="0">
                          <a:effectLst/>
                        </a:rPr>
                        <a:t>2</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2,7324</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0,0686</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Aceptado</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extLst>
                  <a:ext uri="{0D108BD9-81ED-4DB2-BD59-A6C34878D82A}">
                    <a16:rowId xmlns:a16="http://schemas.microsoft.com/office/drawing/2014/main" val="2411307669"/>
                  </a:ext>
                </a:extLst>
              </a:tr>
              <a:tr h="146205">
                <a:tc vMerge="1">
                  <a:txBody>
                    <a:bodyPr/>
                    <a:lstStyle/>
                    <a:p>
                      <a:endParaRPr lang="es-EC"/>
                    </a:p>
                  </a:txBody>
                  <a:tcPr/>
                </a:tc>
                <a:tc>
                  <a:txBody>
                    <a:bodyPr/>
                    <a:lstStyle/>
                    <a:p>
                      <a:pPr algn="ctr" fontAlgn="b"/>
                      <a:r>
                        <a:rPr lang="es-EC" sz="1300" u="none" strike="noStrike" dirty="0">
                          <a:effectLst/>
                        </a:rPr>
                        <a:t>F10-6B</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5,0</a:t>
                      </a:r>
                      <a:r>
                        <a:rPr lang="es-EC" sz="1300" dirty="0">
                          <a:effectLst/>
                        </a:rPr>
                        <a:t>×10</a:t>
                      </a:r>
                      <a:r>
                        <a:rPr lang="es-EC" sz="1300" baseline="30000" dirty="0">
                          <a:effectLst/>
                        </a:rPr>
                        <a:t>1</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1,6990</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vMerge="1">
                  <a:txBody>
                    <a:bodyPr/>
                    <a:lstStyle/>
                    <a:p>
                      <a:pPr algn="ctr" fontAlgn="b"/>
                      <a:r>
                        <a:rPr lang="es-EC" sz="1400" u="none" strike="noStrike" dirty="0">
                          <a:effectLst/>
                        </a:rPr>
                        <a:t> </a:t>
                      </a:r>
                      <a:endParaRPr lang="es-EC" sz="1400" b="0"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527169991"/>
                  </a:ext>
                </a:extLst>
              </a:tr>
              <a:tr h="146205">
                <a:tc rowSpan="6">
                  <a:txBody>
                    <a:bodyPr/>
                    <a:lstStyle/>
                    <a:p>
                      <a:pPr algn="ctr" fontAlgn="ctr"/>
                      <a:r>
                        <a:rPr lang="es-EC" sz="1300" u="none" strike="noStrike" dirty="0">
                          <a:effectLst/>
                        </a:rPr>
                        <a:t>Ajo</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A10-2A</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1,3</a:t>
                      </a:r>
                      <a:r>
                        <a:rPr lang="es-EC" sz="1300" dirty="0">
                          <a:effectLst/>
                        </a:rPr>
                        <a:t>×10</a:t>
                      </a:r>
                      <a:r>
                        <a:rPr lang="es-EC" sz="1300" baseline="30000" dirty="0">
                          <a:effectLst/>
                        </a:rPr>
                        <a:t>6</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6,1259</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rowSpan="2">
                  <a:txBody>
                    <a:bodyPr/>
                    <a:lstStyle/>
                    <a:p>
                      <a:pPr algn="ctr" fontAlgn="b"/>
                      <a:r>
                        <a:rPr lang="es-EC" sz="1300" u="none" strike="noStrike" dirty="0">
                          <a:effectLst/>
                        </a:rPr>
                        <a:t>5,8180</a:t>
                      </a:r>
                    </a:p>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6,8180</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5,1</a:t>
                      </a:r>
                      <a:r>
                        <a:rPr lang="es-EC" sz="1300" dirty="0">
                          <a:effectLst/>
                        </a:rPr>
                        <a:t>×10</a:t>
                      </a:r>
                      <a:r>
                        <a:rPr lang="es-EC" sz="1300" baseline="30000" dirty="0">
                          <a:effectLst/>
                        </a:rPr>
                        <a:t>6</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6,5088</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0,3092</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a:effectLst/>
                        </a:rPr>
                        <a:t>Aceptado</a:t>
                      </a:r>
                      <a:endParaRPr lang="es-EC" sz="1300" b="0" i="0" u="none" strike="noStrike">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extLst>
                  <a:ext uri="{0D108BD9-81ED-4DB2-BD59-A6C34878D82A}">
                    <a16:rowId xmlns:a16="http://schemas.microsoft.com/office/drawing/2014/main" val="656624509"/>
                  </a:ext>
                </a:extLst>
              </a:tr>
              <a:tr h="146205">
                <a:tc vMerge="1">
                  <a:txBody>
                    <a:bodyPr/>
                    <a:lstStyle/>
                    <a:p>
                      <a:endParaRPr lang="es-EC"/>
                    </a:p>
                  </a:txBody>
                  <a:tcPr/>
                </a:tc>
                <a:tc>
                  <a:txBody>
                    <a:bodyPr/>
                    <a:lstStyle/>
                    <a:p>
                      <a:pPr algn="ctr" fontAlgn="b"/>
                      <a:r>
                        <a:rPr lang="es-EC" sz="1300" u="none" strike="noStrike" dirty="0">
                          <a:effectLst/>
                        </a:rPr>
                        <a:t>A10-2B</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3,2</a:t>
                      </a:r>
                      <a:r>
                        <a:rPr lang="es-EC" sz="1300" dirty="0">
                          <a:effectLst/>
                        </a:rPr>
                        <a:t>×10</a:t>
                      </a:r>
                      <a:r>
                        <a:rPr lang="es-EC" sz="1300" baseline="30000" dirty="0">
                          <a:effectLst/>
                        </a:rPr>
                        <a:t>5</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5,5101</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vMerge="1">
                  <a:txBody>
                    <a:bodyPr/>
                    <a:lstStyle/>
                    <a:p>
                      <a:pPr algn="ctr" fontAlgn="b"/>
                      <a:r>
                        <a:rPr lang="es-EC" sz="1400" u="none" strike="noStrike" dirty="0">
                          <a:effectLst/>
                        </a:rPr>
                        <a:t> </a:t>
                      </a:r>
                      <a:endParaRPr lang="es-EC" sz="1400" b="0"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683403048"/>
                  </a:ext>
                </a:extLst>
              </a:tr>
              <a:tr h="146205">
                <a:tc vMerge="1">
                  <a:txBody>
                    <a:bodyPr/>
                    <a:lstStyle/>
                    <a:p>
                      <a:endParaRPr lang="es-EC"/>
                    </a:p>
                  </a:txBody>
                  <a:tcPr/>
                </a:tc>
                <a:tc>
                  <a:txBody>
                    <a:bodyPr/>
                    <a:lstStyle/>
                    <a:p>
                      <a:pPr algn="ctr" fontAlgn="b"/>
                      <a:r>
                        <a:rPr lang="es-EC" sz="1300" u="none" strike="noStrike" dirty="0">
                          <a:effectLst/>
                        </a:rPr>
                        <a:t>A10-4A</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1,0</a:t>
                      </a:r>
                      <a:r>
                        <a:rPr lang="es-EC" sz="1300" dirty="0">
                          <a:effectLst/>
                        </a:rPr>
                        <a:t>×10</a:t>
                      </a:r>
                      <a:r>
                        <a:rPr lang="es-EC" sz="1300" baseline="30000" dirty="0">
                          <a:effectLst/>
                        </a:rPr>
                        <a:t>3</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3,0078</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rowSpan="2">
                  <a:txBody>
                    <a:bodyPr/>
                    <a:lstStyle/>
                    <a:p>
                      <a:pPr algn="ctr" fontAlgn="b"/>
                      <a:r>
                        <a:rPr lang="es-EC" sz="1300" u="none" strike="noStrike" dirty="0">
                          <a:effectLst/>
                        </a:rPr>
                        <a:t>2,9721</a:t>
                      </a:r>
                    </a:p>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3,9721</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2,7</a:t>
                      </a:r>
                      <a:r>
                        <a:rPr lang="es-EC" sz="1300" dirty="0">
                          <a:effectLst/>
                        </a:rPr>
                        <a:t>×10</a:t>
                      </a:r>
                      <a:r>
                        <a:rPr lang="es-EC" sz="1300" baseline="30000" dirty="0">
                          <a:effectLst/>
                        </a:rPr>
                        <a:t>4</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4,4299</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0,4578</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Aceptado</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extLst>
                  <a:ext uri="{0D108BD9-81ED-4DB2-BD59-A6C34878D82A}">
                    <a16:rowId xmlns:a16="http://schemas.microsoft.com/office/drawing/2014/main" val="3145346160"/>
                  </a:ext>
                </a:extLst>
              </a:tr>
              <a:tr h="146205">
                <a:tc vMerge="1">
                  <a:txBody>
                    <a:bodyPr/>
                    <a:lstStyle/>
                    <a:p>
                      <a:endParaRPr lang="es-EC"/>
                    </a:p>
                  </a:txBody>
                  <a:tcPr/>
                </a:tc>
                <a:tc>
                  <a:txBody>
                    <a:bodyPr/>
                    <a:lstStyle/>
                    <a:p>
                      <a:pPr algn="ctr" fontAlgn="b"/>
                      <a:r>
                        <a:rPr lang="es-EC" sz="1300" u="none" strike="noStrike" dirty="0">
                          <a:effectLst/>
                        </a:rPr>
                        <a:t>A10-4B</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8,6</a:t>
                      </a:r>
                      <a:r>
                        <a:rPr lang="es-EC" sz="1300" dirty="0">
                          <a:effectLst/>
                        </a:rPr>
                        <a:t>×10</a:t>
                      </a:r>
                      <a:r>
                        <a:rPr lang="es-EC" sz="1300" baseline="30000" dirty="0">
                          <a:effectLst/>
                        </a:rPr>
                        <a:t>2</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S" sz="1300" b="0" i="0" u="none" strike="noStrike" dirty="0">
                          <a:solidFill>
                            <a:srgbClr val="000000"/>
                          </a:solidFill>
                          <a:effectLst/>
                          <a:latin typeface="Calibri" panose="020F0502020204030204" pitchFamily="34" charset="0"/>
                        </a:rPr>
                        <a:t>2</a:t>
                      </a:r>
                      <a:r>
                        <a:rPr lang="es-EC" sz="1300" b="0" i="0" u="none" strike="noStrike" dirty="0">
                          <a:solidFill>
                            <a:srgbClr val="000000"/>
                          </a:solidFill>
                          <a:effectLst/>
                          <a:latin typeface="Calibri" panose="020F0502020204030204" pitchFamily="34" charset="0"/>
                        </a:rPr>
                        <a:t>,9363</a:t>
                      </a:r>
                    </a:p>
                  </a:txBody>
                  <a:tcPr marL="6962" marR="6962" marT="6962" marB="0" anchor="ctr">
                    <a:lnB w="12700" cap="flat" cmpd="sng" algn="ctr">
                      <a:solidFill>
                        <a:schemeClr val="accent5"/>
                      </a:solidFill>
                      <a:prstDash val="solid"/>
                      <a:round/>
                      <a:headEnd type="none" w="med" len="med"/>
                      <a:tailEnd type="none" w="med" len="med"/>
                    </a:lnB>
                  </a:tcPr>
                </a:tc>
                <a:tc vMerge="1">
                  <a:txBody>
                    <a:bodyPr/>
                    <a:lstStyle/>
                    <a:p>
                      <a:pPr algn="ctr" fontAlgn="b"/>
                      <a:r>
                        <a:rPr lang="es-EC" sz="1400" u="none" strike="noStrike" dirty="0">
                          <a:effectLst/>
                        </a:rPr>
                        <a:t> </a:t>
                      </a:r>
                      <a:endParaRPr lang="es-EC" sz="1400" b="0"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399212261"/>
                  </a:ext>
                </a:extLst>
              </a:tr>
              <a:tr h="146205">
                <a:tc vMerge="1">
                  <a:txBody>
                    <a:bodyPr/>
                    <a:lstStyle/>
                    <a:p>
                      <a:endParaRPr lang="es-EC"/>
                    </a:p>
                  </a:txBody>
                  <a:tcPr/>
                </a:tc>
                <a:tc>
                  <a:txBody>
                    <a:bodyPr/>
                    <a:lstStyle/>
                    <a:p>
                      <a:pPr algn="ctr" fontAlgn="b"/>
                      <a:r>
                        <a:rPr lang="es-EC" sz="1300" u="none" strike="noStrike">
                          <a:effectLst/>
                        </a:rPr>
                        <a:t>A10-6A</a:t>
                      </a:r>
                      <a:endParaRPr lang="es-EC" sz="1300" b="0" i="0" u="none" strike="noStrike">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9,0</a:t>
                      </a:r>
                      <a:r>
                        <a:rPr lang="es-EC" sz="1300" dirty="0">
                          <a:effectLst/>
                        </a:rPr>
                        <a:t>×10</a:t>
                      </a:r>
                      <a:r>
                        <a:rPr lang="es-EC" sz="1300" baseline="30000" dirty="0">
                          <a:effectLst/>
                        </a:rPr>
                        <a:t>1</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1,9542</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rowSpan="2">
                  <a:txBody>
                    <a:bodyPr/>
                    <a:lstStyle/>
                    <a:p>
                      <a:pPr algn="ctr" fontAlgn="b"/>
                      <a:r>
                        <a:rPr lang="es-EC" sz="1300" u="none" strike="noStrike" dirty="0">
                          <a:effectLst/>
                        </a:rPr>
                        <a:t>1,9771</a:t>
                      </a:r>
                    </a:p>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S" sz="1300" b="0" i="0" u="none" strike="noStrike" dirty="0">
                          <a:solidFill>
                            <a:srgbClr val="000000"/>
                          </a:solidFill>
                          <a:effectLst/>
                          <a:latin typeface="Calibri" panose="020F0502020204030204" pitchFamily="34" charset="0"/>
                        </a:rPr>
                        <a:t>2</a:t>
                      </a:r>
                      <a:r>
                        <a:rPr lang="es-EC" sz="1300" b="0" i="0" u="none" strike="noStrike" dirty="0">
                          <a:solidFill>
                            <a:srgbClr val="000000"/>
                          </a:solidFill>
                          <a:effectLst/>
                          <a:latin typeface="Calibri" panose="020F0502020204030204" pitchFamily="34" charset="0"/>
                        </a:rPr>
                        <a:t>,9771</a:t>
                      </a: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5,4</a:t>
                      </a:r>
                      <a:r>
                        <a:rPr lang="es-EC" sz="1300" dirty="0">
                          <a:effectLst/>
                        </a:rPr>
                        <a:t>×10</a:t>
                      </a:r>
                      <a:r>
                        <a:rPr lang="es-EC" sz="1300" baseline="30000" dirty="0">
                          <a:effectLst/>
                        </a:rPr>
                        <a:t>2</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2,7324</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0,2447</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rPr>
                        <a:t>Aceptado</a:t>
                      </a:r>
                      <a:endParaRPr lang="es-EC" sz="1300" b="0" i="0" u="none" strike="noStrike" dirty="0">
                        <a:solidFill>
                          <a:srgbClr val="000000"/>
                        </a:solidFill>
                        <a:effectLst/>
                        <a:latin typeface="Calibri" panose="020F0502020204030204" pitchFamily="34" charset="0"/>
                      </a:endParaRPr>
                    </a:p>
                  </a:txBody>
                  <a:tcPr marL="6962" marR="6962" marT="6962" marB="0" anchor="ctr">
                    <a:lnT w="12700" cap="flat" cmpd="sng" algn="ctr">
                      <a:solidFill>
                        <a:schemeClr val="accent5"/>
                      </a:solidFill>
                      <a:prstDash val="solid"/>
                      <a:round/>
                      <a:headEnd type="none" w="med" len="med"/>
                      <a:tailEnd type="none" w="med" len="med"/>
                    </a:lnT>
                  </a:tcPr>
                </a:tc>
                <a:extLst>
                  <a:ext uri="{0D108BD9-81ED-4DB2-BD59-A6C34878D82A}">
                    <a16:rowId xmlns:a16="http://schemas.microsoft.com/office/drawing/2014/main" val="2835457550"/>
                  </a:ext>
                </a:extLst>
              </a:tr>
              <a:tr h="146205">
                <a:tc vMerge="1">
                  <a:txBody>
                    <a:bodyPr/>
                    <a:lstStyle/>
                    <a:p>
                      <a:endParaRPr lang="es-EC"/>
                    </a:p>
                  </a:txBody>
                  <a:tcPr/>
                </a:tc>
                <a:tc>
                  <a:txBody>
                    <a:bodyPr/>
                    <a:lstStyle/>
                    <a:p>
                      <a:pPr algn="ctr" fontAlgn="b"/>
                      <a:r>
                        <a:rPr lang="es-EC" sz="1300" u="none" strike="noStrike" dirty="0">
                          <a:effectLst/>
                        </a:rPr>
                        <a:t>A10-6B</a:t>
                      </a:r>
                      <a:endParaRPr lang="es-EC" sz="1300" b="0"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b"/>
                      <a:r>
                        <a:rPr lang="es-EC" sz="1300" u="none" strike="noStrike" dirty="0">
                          <a:effectLst/>
                        </a:rPr>
                        <a:t>1,0</a:t>
                      </a:r>
                      <a:r>
                        <a:rPr lang="es-EC" sz="1300" dirty="0">
                          <a:effectLst/>
                        </a:rPr>
                        <a:t>×10</a:t>
                      </a:r>
                      <a:r>
                        <a:rPr lang="es-EC" sz="1300" baseline="30000" dirty="0">
                          <a:effectLst/>
                        </a:rPr>
                        <a:t>2</a:t>
                      </a:r>
                      <a:endParaRPr lang="es-EC" sz="1300" b="0"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b"/>
                      <a:r>
                        <a:rPr lang="es-EC" sz="1300" u="none" strike="noStrike" dirty="0">
                          <a:effectLst/>
                        </a:rPr>
                        <a:t>2,0000</a:t>
                      </a:r>
                      <a:endParaRPr lang="es-EC" sz="1300" b="0" i="0" u="none" strike="noStrike" dirty="0">
                        <a:solidFill>
                          <a:srgbClr val="000000"/>
                        </a:solidFill>
                        <a:effectLst/>
                        <a:latin typeface="Calibri" panose="020F0502020204030204" pitchFamily="34" charset="0"/>
                      </a:endParaRPr>
                    </a:p>
                  </a:txBody>
                  <a:tcPr marL="6962" marR="6962" marT="6962" marB="0" anchor="ctr"/>
                </a:tc>
                <a:tc vMerge="1">
                  <a:txBody>
                    <a:bodyPr/>
                    <a:lstStyle/>
                    <a:p>
                      <a:pPr algn="ctr" fontAlgn="b"/>
                      <a:r>
                        <a:rPr lang="es-EC" sz="1400" u="none" strike="noStrike" dirty="0">
                          <a:effectLst/>
                        </a:rPr>
                        <a:t> </a:t>
                      </a:r>
                      <a:endParaRPr lang="es-EC" sz="1400" b="0"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6962" marR="6962" marT="6962"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6962" marR="6962" marT="6962"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6962" marR="6962" marT="6962" marB="0" anchor="ctr"/>
                </a:tc>
                <a:extLst>
                  <a:ext uri="{0D108BD9-81ED-4DB2-BD59-A6C34878D82A}">
                    <a16:rowId xmlns:a16="http://schemas.microsoft.com/office/drawing/2014/main" val="1481795959"/>
                  </a:ext>
                </a:extLst>
              </a:tr>
            </a:tbl>
          </a:graphicData>
        </a:graphic>
      </p:graphicFrame>
      <p:graphicFrame>
        <p:nvGraphicFramePr>
          <p:cNvPr id="7" name="Tabla 6">
            <a:extLst>
              <a:ext uri="{FF2B5EF4-FFF2-40B4-BE49-F238E27FC236}">
                <a16:creationId xmlns:a16="http://schemas.microsoft.com/office/drawing/2014/main" id="{5A0F1DD2-DF97-4052-8397-6C9170816FA1}"/>
              </a:ext>
            </a:extLst>
          </p:cNvPr>
          <p:cNvGraphicFramePr>
            <a:graphicFrameLocks noGrp="1"/>
          </p:cNvGraphicFramePr>
          <p:nvPr>
            <p:extLst>
              <p:ext uri="{D42A27DB-BD31-4B8C-83A1-F6EECF244321}">
                <p14:modId xmlns:p14="http://schemas.microsoft.com/office/powerpoint/2010/main" val="1894627634"/>
              </p:ext>
            </p:extLst>
          </p:nvPr>
        </p:nvGraphicFramePr>
        <p:xfrm>
          <a:off x="620434" y="4699271"/>
          <a:ext cx="10945858" cy="1240836"/>
        </p:xfrm>
        <a:graphic>
          <a:graphicData uri="http://schemas.openxmlformats.org/drawingml/2006/table">
            <a:tbl>
              <a:tblPr>
                <a:tableStyleId>{5FD0F851-EC5A-4D38-B0AD-8093EC10F338}</a:tableStyleId>
              </a:tblPr>
              <a:tblGrid>
                <a:gridCol w="792000">
                  <a:extLst>
                    <a:ext uri="{9D8B030D-6E8A-4147-A177-3AD203B41FA5}">
                      <a16:colId xmlns:a16="http://schemas.microsoft.com/office/drawing/2014/main" val="3480174472"/>
                    </a:ext>
                  </a:extLst>
                </a:gridCol>
                <a:gridCol w="972929">
                  <a:extLst>
                    <a:ext uri="{9D8B030D-6E8A-4147-A177-3AD203B41FA5}">
                      <a16:colId xmlns:a16="http://schemas.microsoft.com/office/drawing/2014/main" val="1198333117"/>
                    </a:ext>
                  </a:extLst>
                </a:gridCol>
                <a:gridCol w="972929">
                  <a:extLst>
                    <a:ext uri="{9D8B030D-6E8A-4147-A177-3AD203B41FA5}">
                      <a16:colId xmlns:a16="http://schemas.microsoft.com/office/drawing/2014/main" val="1355653347"/>
                    </a:ext>
                  </a:extLst>
                </a:gridCol>
                <a:gridCol w="1008000">
                  <a:extLst>
                    <a:ext uri="{9D8B030D-6E8A-4147-A177-3AD203B41FA5}">
                      <a16:colId xmlns:a16="http://schemas.microsoft.com/office/drawing/2014/main" val="1865635989"/>
                    </a:ext>
                  </a:extLst>
                </a:gridCol>
                <a:gridCol w="1800000">
                  <a:extLst>
                    <a:ext uri="{9D8B030D-6E8A-4147-A177-3AD203B41FA5}">
                      <a16:colId xmlns:a16="http://schemas.microsoft.com/office/drawing/2014/main" val="3540309419"/>
                    </a:ext>
                  </a:extLst>
                </a:gridCol>
                <a:gridCol w="1620000">
                  <a:extLst>
                    <a:ext uri="{9D8B030D-6E8A-4147-A177-3AD203B41FA5}">
                      <a16:colId xmlns:a16="http://schemas.microsoft.com/office/drawing/2014/main" val="2243097756"/>
                    </a:ext>
                  </a:extLst>
                </a:gridCol>
                <a:gridCol w="900000">
                  <a:extLst>
                    <a:ext uri="{9D8B030D-6E8A-4147-A177-3AD203B41FA5}">
                      <a16:colId xmlns:a16="http://schemas.microsoft.com/office/drawing/2014/main" val="2703232169"/>
                    </a:ext>
                  </a:extLst>
                </a:gridCol>
                <a:gridCol w="1080000">
                  <a:extLst>
                    <a:ext uri="{9D8B030D-6E8A-4147-A177-3AD203B41FA5}">
                      <a16:colId xmlns:a16="http://schemas.microsoft.com/office/drawing/2014/main" val="4114841168"/>
                    </a:ext>
                  </a:extLst>
                </a:gridCol>
                <a:gridCol w="792000">
                  <a:extLst>
                    <a:ext uri="{9D8B030D-6E8A-4147-A177-3AD203B41FA5}">
                      <a16:colId xmlns:a16="http://schemas.microsoft.com/office/drawing/2014/main" val="2169216602"/>
                    </a:ext>
                  </a:extLst>
                </a:gridCol>
                <a:gridCol w="1008000">
                  <a:extLst>
                    <a:ext uri="{9D8B030D-6E8A-4147-A177-3AD203B41FA5}">
                      <a16:colId xmlns:a16="http://schemas.microsoft.com/office/drawing/2014/main" val="3665088127"/>
                    </a:ext>
                  </a:extLst>
                </a:gridCol>
              </a:tblGrid>
              <a:tr h="182402">
                <a:tc rowSpan="5">
                  <a:txBody>
                    <a:bodyPr/>
                    <a:lstStyle/>
                    <a:p>
                      <a:pPr algn="ctr"/>
                      <a:r>
                        <a:rPr lang="es-ES" sz="1300" dirty="0">
                          <a:latin typeface="+mn-lt"/>
                        </a:rPr>
                        <a:t>Pienso</a:t>
                      </a:r>
                      <a:endParaRPr lang="es-EC" sz="1300" dirty="0">
                        <a:latin typeface="+mn-lt"/>
                      </a:endParaRPr>
                    </a:p>
                  </a:txBody>
                  <a:tcPr anchor="ctr"/>
                </a:tc>
                <a:tc>
                  <a:txBody>
                    <a:bodyPr/>
                    <a:lstStyle/>
                    <a:p>
                      <a:pPr algn="ctr" fontAlgn="b"/>
                      <a:r>
                        <a:rPr lang="es-EC" sz="1300" u="none" strike="noStrike" dirty="0">
                          <a:effectLst/>
                          <a:latin typeface="+mn-lt"/>
                        </a:rPr>
                        <a:t>P10-3A</a:t>
                      </a:r>
                      <a:endParaRPr lang="es-EC" sz="1300" b="0" i="0" u="none" strike="noStrike" dirty="0">
                        <a:solidFill>
                          <a:srgbClr val="000000"/>
                        </a:solidFill>
                        <a:effectLst/>
                        <a:latin typeface="+mn-lt"/>
                      </a:endParaRPr>
                    </a:p>
                  </a:txBody>
                  <a:tcPr marL="8686" marR="8686" marT="8686" marB="0" anchor="ctr"/>
                </a:tc>
                <a:tc>
                  <a:txBody>
                    <a:bodyPr/>
                    <a:lstStyle/>
                    <a:p>
                      <a:pPr algn="ctr" fontAlgn="b"/>
                      <a:r>
                        <a:rPr lang="es-EC" sz="1300" u="none" strike="noStrike" dirty="0">
                          <a:effectLst/>
                          <a:latin typeface="+mn-lt"/>
                        </a:rPr>
                        <a:t>1,6</a:t>
                      </a:r>
                      <a:r>
                        <a:rPr lang="es-EC" sz="1300" dirty="0">
                          <a:effectLst/>
                          <a:latin typeface="+mn-lt"/>
                        </a:rPr>
                        <a:t>×10</a:t>
                      </a:r>
                      <a:r>
                        <a:rPr lang="es-EC" sz="1300" baseline="30000" dirty="0">
                          <a:effectLst/>
                          <a:latin typeface="+mn-lt"/>
                        </a:rPr>
                        <a:t>4</a:t>
                      </a:r>
                      <a:endParaRPr lang="es-EC" sz="1300" b="0" i="0" u="none" strike="noStrike" dirty="0">
                        <a:solidFill>
                          <a:srgbClr val="000000"/>
                        </a:solidFill>
                        <a:effectLst/>
                        <a:latin typeface="+mn-lt"/>
                      </a:endParaRPr>
                    </a:p>
                  </a:txBody>
                  <a:tcPr marL="8686" marR="8686" marT="8686" marB="0" anchor="ctr"/>
                </a:tc>
                <a:tc>
                  <a:txBody>
                    <a:bodyPr/>
                    <a:lstStyle/>
                    <a:p>
                      <a:pPr algn="ctr" fontAlgn="b"/>
                      <a:r>
                        <a:rPr lang="es-EC" sz="1300" u="none" strike="noStrike" dirty="0">
                          <a:effectLst/>
                          <a:latin typeface="+mn-lt"/>
                        </a:rPr>
                        <a:t>4,2163</a:t>
                      </a:r>
                      <a:endParaRPr lang="es-EC" sz="1300" b="0" i="0" u="none" strike="noStrike" dirty="0">
                        <a:solidFill>
                          <a:srgbClr val="000000"/>
                        </a:solidFill>
                        <a:effectLst/>
                        <a:latin typeface="+mn-lt"/>
                      </a:endParaRPr>
                    </a:p>
                  </a:txBody>
                  <a:tcPr marL="8686" marR="8686" marT="8686" marB="0" anchor="ctr"/>
                </a:tc>
                <a:tc>
                  <a:txBody>
                    <a:bodyPr/>
                    <a:lstStyle/>
                    <a:p>
                      <a:pPr algn="ctr" fontAlgn="b"/>
                      <a:r>
                        <a:rPr lang="es-EC" sz="1300" u="none" strike="noStrike" dirty="0">
                          <a:effectLst/>
                          <a:latin typeface="+mn-lt"/>
                        </a:rPr>
                        <a:t>4,2210</a:t>
                      </a:r>
                      <a:endParaRPr lang="es-EC" sz="1300" b="0" i="0" u="none" strike="noStrike" dirty="0">
                        <a:solidFill>
                          <a:srgbClr val="000000"/>
                        </a:solidFill>
                        <a:effectLst/>
                        <a:latin typeface="+mn-lt"/>
                      </a:endParaRPr>
                    </a:p>
                  </a:txBody>
                  <a:tcPr marL="8686" marR="8686" marT="8686" marB="0" anchor="ctr"/>
                </a:tc>
                <a:tc>
                  <a:txBody>
                    <a:bodyPr/>
                    <a:lstStyle/>
                    <a:p>
                      <a:pPr algn="ctr" fontAlgn="b"/>
                      <a:r>
                        <a:rPr lang="es-EC" sz="1300" u="none" strike="noStrike" dirty="0">
                          <a:effectLst/>
                          <a:latin typeface="+mn-lt"/>
                        </a:rPr>
                        <a:t>5,2210</a:t>
                      </a:r>
                      <a:endParaRPr lang="es-EC" sz="1300" b="0" i="0" u="none" strike="noStrike" dirty="0">
                        <a:solidFill>
                          <a:srgbClr val="000000"/>
                        </a:solidFill>
                        <a:effectLst/>
                        <a:latin typeface="+mn-lt"/>
                      </a:endParaRPr>
                    </a:p>
                  </a:txBody>
                  <a:tcPr marL="8686" marR="8686" marT="8686" marB="0" anchor="ctr"/>
                </a:tc>
                <a:tc>
                  <a:txBody>
                    <a:bodyPr/>
                    <a:lstStyle/>
                    <a:p>
                      <a:pPr algn="ctr" fontAlgn="b"/>
                      <a:r>
                        <a:rPr lang="es-ES" sz="1300" b="0" i="0" u="none" strike="noStrike" dirty="0">
                          <a:solidFill>
                            <a:srgbClr val="000000"/>
                          </a:solidFill>
                          <a:effectLst/>
                          <a:latin typeface="+mn-lt"/>
                        </a:rPr>
                        <a:t>2,6</a:t>
                      </a:r>
                      <a:r>
                        <a:rPr lang="es-EC" sz="1300" dirty="0">
                          <a:effectLst/>
                          <a:latin typeface="+mn-lt"/>
                        </a:rPr>
                        <a:t>×10</a:t>
                      </a:r>
                      <a:r>
                        <a:rPr lang="es-EC" sz="1300" baseline="30000" dirty="0">
                          <a:effectLst/>
                          <a:latin typeface="+mn-lt"/>
                        </a:rPr>
                        <a:t>5</a:t>
                      </a:r>
                      <a:endParaRPr lang="es-EC" sz="1300" b="0" i="0" u="none" strike="noStrike" dirty="0">
                        <a:solidFill>
                          <a:srgbClr val="000000"/>
                        </a:solidFill>
                        <a:effectLst/>
                        <a:latin typeface="+mn-lt"/>
                      </a:endParaRPr>
                    </a:p>
                  </a:txBody>
                  <a:tcPr marL="6962" marR="6962" marT="6962" marB="0" anchor="ctr"/>
                </a:tc>
                <a:tc>
                  <a:txBody>
                    <a:bodyPr/>
                    <a:lstStyle/>
                    <a:p>
                      <a:pPr algn="ctr" fontAlgn="b"/>
                      <a:r>
                        <a:rPr lang="es-EC" sz="1300" u="none" strike="noStrike" dirty="0">
                          <a:effectLst/>
                          <a:latin typeface="+mn-lt"/>
                        </a:rPr>
                        <a:t>5,4073</a:t>
                      </a:r>
                      <a:endParaRPr lang="es-EC" sz="1300" b="0" i="0" u="none" strike="noStrike" dirty="0">
                        <a:solidFill>
                          <a:srgbClr val="000000"/>
                        </a:solidFill>
                        <a:effectLst/>
                        <a:latin typeface="+mn-lt"/>
                      </a:endParaRPr>
                    </a:p>
                  </a:txBody>
                  <a:tcPr marL="6962" marR="6962" marT="6962" marB="0" anchor="ctr"/>
                </a:tc>
                <a:tc>
                  <a:txBody>
                    <a:bodyPr/>
                    <a:lstStyle/>
                    <a:p>
                      <a:pPr algn="ctr" fontAlgn="b"/>
                      <a:r>
                        <a:rPr lang="es-EC" sz="1300" u="none" strike="noStrike" dirty="0">
                          <a:effectLst/>
                          <a:latin typeface="+mn-lt"/>
                        </a:rPr>
                        <a:t>0,1863</a:t>
                      </a:r>
                      <a:endParaRPr lang="es-EC" sz="1300" b="0" i="0" u="none" strike="noStrike" dirty="0">
                        <a:solidFill>
                          <a:srgbClr val="000000"/>
                        </a:solidFill>
                        <a:effectLst/>
                        <a:latin typeface="+mn-lt"/>
                      </a:endParaRPr>
                    </a:p>
                  </a:txBody>
                  <a:tcPr marL="8686" marR="8686" marT="8686" marB="0" anchor="ctr"/>
                </a:tc>
                <a:tc>
                  <a:txBody>
                    <a:bodyPr/>
                    <a:lstStyle/>
                    <a:p>
                      <a:pPr algn="ctr" fontAlgn="b"/>
                      <a:r>
                        <a:rPr lang="es-EC" sz="1300" u="none" strike="noStrike" dirty="0">
                          <a:effectLst/>
                          <a:latin typeface="+mn-lt"/>
                        </a:rPr>
                        <a:t>Aceptado</a:t>
                      </a:r>
                      <a:endParaRPr lang="es-EC" sz="1300" b="0" i="0" u="none" strike="noStrike" dirty="0">
                        <a:solidFill>
                          <a:srgbClr val="000000"/>
                        </a:solidFill>
                        <a:effectLst/>
                        <a:latin typeface="+mn-lt"/>
                      </a:endParaRPr>
                    </a:p>
                  </a:txBody>
                  <a:tcPr marL="8686" marR="8686" marT="8686" marB="0" anchor="ctr"/>
                </a:tc>
                <a:extLst>
                  <a:ext uri="{0D108BD9-81ED-4DB2-BD59-A6C34878D82A}">
                    <a16:rowId xmlns:a16="http://schemas.microsoft.com/office/drawing/2014/main" val="2201449464"/>
                  </a:ext>
                </a:extLst>
              </a:tr>
              <a:tr h="182402">
                <a:tc vMerge="1">
                  <a:txBody>
                    <a:bodyPr/>
                    <a:lstStyle/>
                    <a:p>
                      <a:endParaRPr lang="es-EC"/>
                    </a:p>
                  </a:txBody>
                  <a:tcPr/>
                </a:tc>
                <a:tc>
                  <a:txBody>
                    <a:bodyPr/>
                    <a:lstStyle/>
                    <a:p>
                      <a:pPr algn="ctr" fontAlgn="b"/>
                      <a:r>
                        <a:rPr lang="es-EC" sz="1300" u="none" strike="noStrike" dirty="0">
                          <a:effectLst/>
                          <a:latin typeface="+mn-lt"/>
                        </a:rPr>
                        <a:t>P10-3B</a:t>
                      </a:r>
                      <a:endParaRPr lang="es-EC" sz="1300" b="0" i="0" u="none" strike="noStrike" dirty="0">
                        <a:solidFill>
                          <a:srgbClr val="000000"/>
                        </a:solidFill>
                        <a:effectLst/>
                        <a:latin typeface="+mn-lt"/>
                      </a:endParaRPr>
                    </a:p>
                  </a:txBody>
                  <a:tcPr marL="8686" marR="8686" marT="8686" marB="0" anchor="ctr">
                    <a:lnB w="12700" cap="flat" cmpd="sng" algn="ctr">
                      <a:solidFill>
                        <a:schemeClr val="accent5"/>
                      </a:solidFill>
                      <a:prstDash val="solid"/>
                      <a:round/>
                      <a:headEnd type="none" w="med" len="med"/>
                      <a:tailEnd type="none" w="med" len="med"/>
                    </a:lnB>
                  </a:tcPr>
                </a:tc>
                <a:tc>
                  <a:txBody>
                    <a:bodyPr/>
                    <a:lstStyle/>
                    <a:p>
                      <a:pPr algn="ctr" fontAlgn="b"/>
                      <a:r>
                        <a:rPr lang="es-ES" sz="1300" b="0" i="0" u="none" strike="noStrike" dirty="0">
                          <a:solidFill>
                            <a:srgbClr val="000000"/>
                          </a:solidFill>
                          <a:effectLst/>
                          <a:latin typeface="+mn-lt"/>
                        </a:rPr>
                        <a:t>1,7</a:t>
                      </a:r>
                      <a:r>
                        <a:rPr lang="es-EC" sz="1300" dirty="0">
                          <a:effectLst/>
                          <a:latin typeface="+mn-lt"/>
                        </a:rPr>
                        <a:t>×10</a:t>
                      </a:r>
                      <a:r>
                        <a:rPr lang="es-EC" sz="1300" baseline="30000" dirty="0">
                          <a:effectLst/>
                          <a:latin typeface="+mn-lt"/>
                        </a:rPr>
                        <a:t>4</a:t>
                      </a:r>
                      <a:endParaRPr lang="es-EC" sz="1300" b="0" i="0" u="none" strike="noStrike" dirty="0">
                        <a:solidFill>
                          <a:srgbClr val="000000"/>
                        </a:solidFill>
                        <a:effectLst/>
                        <a:latin typeface="+mn-lt"/>
                      </a:endParaRPr>
                    </a:p>
                  </a:txBody>
                  <a:tcPr marL="8686" marR="8686" marT="8686"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latin typeface="+mn-lt"/>
                        </a:rPr>
                        <a:t>4,2258</a:t>
                      </a:r>
                      <a:endParaRPr lang="es-EC" sz="1300" b="0" i="0" u="none" strike="noStrike" dirty="0">
                        <a:solidFill>
                          <a:srgbClr val="000000"/>
                        </a:solidFill>
                        <a:effectLst/>
                        <a:latin typeface="+mn-lt"/>
                      </a:endParaRPr>
                    </a:p>
                  </a:txBody>
                  <a:tcPr marL="8686" marR="8686" marT="8686"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latin typeface="+mn-lt"/>
                        </a:rPr>
                        <a:t> </a:t>
                      </a:r>
                      <a:endParaRPr lang="es-EC" sz="1300" b="0" i="0" u="none" strike="noStrike" dirty="0">
                        <a:solidFill>
                          <a:srgbClr val="000000"/>
                        </a:solidFill>
                        <a:effectLst/>
                        <a:latin typeface="+mn-lt"/>
                      </a:endParaRPr>
                    </a:p>
                  </a:txBody>
                  <a:tcPr marL="8686" marR="8686" marT="8686"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latin typeface="+mn-lt"/>
                        </a:rPr>
                        <a:t> </a:t>
                      </a:r>
                      <a:endParaRPr lang="es-EC" sz="1300" b="0" i="0" u="none" strike="noStrike" dirty="0">
                        <a:solidFill>
                          <a:srgbClr val="000000"/>
                        </a:solidFill>
                        <a:effectLst/>
                        <a:latin typeface="+mn-lt"/>
                      </a:endParaRPr>
                    </a:p>
                  </a:txBody>
                  <a:tcPr marL="8686" marR="8686" marT="8686"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latin typeface="+mn-lt"/>
                        </a:rPr>
                        <a:t> </a:t>
                      </a:r>
                      <a:endParaRPr lang="es-EC" sz="1300" b="0" i="0" u="none" strike="noStrike" dirty="0">
                        <a:solidFill>
                          <a:srgbClr val="000000"/>
                        </a:solidFill>
                        <a:effectLst/>
                        <a:latin typeface="+mn-lt"/>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latin typeface="+mn-lt"/>
                        </a:rPr>
                        <a:t> </a:t>
                      </a:r>
                      <a:endParaRPr lang="es-EC" sz="1300" b="0" i="0" u="none" strike="noStrike" dirty="0">
                        <a:solidFill>
                          <a:srgbClr val="000000"/>
                        </a:solidFill>
                        <a:effectLst/>
                        <a:latin typeface="+mn-lt"/>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latin typeface="+mn-lt"/>
                        </a:rPr>
                        <a:t> </a:t>
                      </a:r>
                      <a:endParaRPr lang="es-EC" sz="1300" b="0" i="0" u="none" strike="noStrike" dirty="0">
                        <a:solidFill>
                          <a:srgbClr val="000000"/>
                        </a:solidFill>
                        <a:effectLst/>
                        <a:latin typeface="+mn-lt"/>
                      </a:endParaRPr>
                    </a:p>
                  </a:txBody>
                  <a:tcPr marL="8686" marR="8686" marT="8686"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latin typeface="+mn-lt"/>
                        </a:rPr>
                        <a:t> </a:t>
                      </a:r>
                      <a:endParaRPr lang="es-EC" sz="1300" b="0" i="0" u="none" strike="noStrike" dirty="0">
                        <a:solidFill>
                          <a:srgbClr val="000000"/>
                        </a:solidFill>
                        <a:effectLst/>
                        <a:latin typeface="+mn-lt"/>
                      </a:endParaRPr>
                    </a:p>
                  </a:txBody>
                  <a:tcPr marL="8686" marR="8686" marT="8686" marB="0" anchor="ctr">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512023705"/>
                  </a:ext>
                </a:extLst>
              </a:tr>
              <a:tr h="182402">
                <a:tc vMerge="1">
                  <a:txBody>
                    <a:bodyPr/>
                    <a:lstStyle/>
                    <a:p>
                      <a:endParaRPr lang="es-EC"/>
                    </a:p>
                  </a:txBody>
                  <a:tcPr/>
                </a:tc>
                <a:tc>
                  <a:txBody>
                    <a:bodyPr/>
                    <a:lstStyle/>
                    <a:p>
                      <a:pPr algn="ctr" fontAlgn="b"/>
                      <a:r>
                        <a:rPr lang="es-EC" sz="1300" u="none" strike="noStrike" dirty="0">
                          <a:effectLst/>
                          <a:latin typeface="+mn-lt"/>
                        </a:rPr>
                        <a:t>P10-4A</a:t>
                      </a:r>
                      <a:endParaRPr lang="es-EC" sz="1300" b="0" i="0" u="none" strike="noStrike" dirty="0">
                        <a:solidFill>
                          <a:srgbClr val="000000"/>
                        </a:solidFill>
                        <a:effectLst/>
                        <a:latin typeface="+mn-lt"/>
                      </a:endParaRPr>
                    </a:p>
                  </a:txBody>
                  <a:tcPr marL="8686" marR="8686" marT="8686" marB="0" anchor="ctr">
                    <a:lnT w="12700" cap="flat" cmpd="sng" algn="ctr">
                      <a:solidFill>
                        <a:schemeClr val="accent5"/>
                      </a:solidFill>
                      <a:prstDash val="solid"/>
                      <a:round/>
                      <a:headEnd type="none" w="med" len="med"/>
                      <a:tailEnd type="none" w="med" len="med"/>
                    </a:lnT>
                  </a:tcPr>
                </a:tc>
                <a:tc>
                  <a:txBody>
                    <a:bodyPr/>
                    <a:lstStyle/>
                    <a:p>
                      <a:pPr algn="ctr" fontAlgn="b"/>
                      <a:r>
                        <a:rPr lang="es-ES" sz="1300" b="0" i="0" u="none" strike="noStrike" dirty="0">
                          <a:solidFill>
                            <a:srgbClr val="000000"/>
                          </a:solidFill>
                          <a:effectLst/>
                          <a:latin typeface="+mn-lt"/>
                        </a:rPr>
                        <a:t>6,6</a:t>
                      </a:r>
                      <a:r>
                        <a:rPr lang="es-EC" sz="1300" dirty="0">
                          <a:effectLst/>
                          <a:latin typeface="+mn-lt"/>
                        </a:rPr>
                        <a:t>×10</a:t>
                      </a:r>
                      <a:r>
                        <a:rPr lang="es-EC" sz="1300" baseline="30000" dirty="0">
                          <a:effectLst/>
                          <a:latin typeface="+mn-lt"/>
                        </a:rPr>
                        <a:t>2</a:t>
                      </a:r>
                      <a:endParaRPr lang="es-EC" sz="1300" b="0" i="0" u="none" strike="noStrike" dirty="0">
                        <a:solidFill>
                          <a:srgbClr val="000000"/>
                        </a:solidFill>
                        <a:effectLst/>
                        <a:latin typeface="+mn-lt"/>
                      </a:endParaRPr>
                    </a:p>
                  </a:txBody>
                  <a:tcPr marL="8686" marR="8686" marT="8686"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latin typeface="+mn-lt"/>
                        </a:rPr>
                        <a:t>2,8219</a:t>
                      </a:r>
                      <a:endParaRPr lang="es-EC" sz="1300" b="0" i="0" u="none" strike="noStrike" dirty="0">
                        <a:solidFill>
                          <a:srgbClr val="000000"/>
                        </a:solidFill>
                        <a:effectLst/>
                        <a:latin typeface="+mn-lt"/>
                      </a:endParaRPr>
                    </a:p>
                  </a:txBody>
                  <a:tcPr marL="8686" marR="8686" marT="8686"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latin typeface="+mn-lt"/>
                        </a:rPr>
                        <a:t>2,9317</a:t>
                      </a:r>
                      <a:endParaRPr lang="es-EC" sz="1300" b="0" i="0" u="none" strike="noStrike" dirty="0">
                        <a:solidFill>
                          <a:srgbClr val="000000"/>
                        </a:solidFill>
                        <a:effectLst/>
                        <a:latin typeface="+mn-lt"/>
                      </a:endParaRPr>
                    </a:p>
                  </a:txBody>
                  <a:tcPr marL="8686" marR="8686" marT="8686"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latin typeface="+mn-lt"/>
                        </a:rPr>
                        <a:t>3,9317</a:t>
                      </a:r>
                      <a:endParaRPr lang="es-EC" sz="1300" b="0" i="0" u="none" strike="noStrike" dirty="0">
                        <a:solidFill>
                          <a:srgbClr val="000000"/>
                        </a:solidFill>
                        <a:effectLst/>
                        <a:latin typeface="+mn-lt"/>
                      </a:endParaRPr>
                    </a:p>
                  </a:txBody>
                  <a:tcPr marL="8686" marR="8686" marT="8686" marB="0" anchor="ctr">
                    <a:lnT w="12700" cap="flat" cmpd="sng" algn="ctr">
                      <a:solidFill>
                        <a:schemeClr val="accent5"/>
                      </a:solidFill>
                      <a:prstDash val="solid"/>
                      <a:round/>
                      <a:headEnd type="none" w="med" len="med"/>
                      <a:tailEnd type="none" w="med" len="med"/>
                    </a:lnT>
                  </a:tcPr>
                </a:tc>
                <a:tc>
                  <a:txBody>
                    <a:bodyPr/>
                    <a:lstStyle/>
                    <a:p>
                      <a:pPr algn="ctr" fontAlgn="b"/>
                      <a:r>
                        <a:rPr lang="es-ES" sz="1300" b="0" i="0" u="none" strike="noStrike" dirty="0">
                          <a:solidFill>
                            <a:srgbClr val="000000"/>
                          </a:solidFill>
                          <a:effectLst/>
                          <a:latin typeface="+mn-lt"/>
                        </a:rPr>
                        <a:t>2,7</a:t>
                      </a:r>
                      <a:r>
                        <a:rPr lang="es-EC" sz="1300" dirty="0">
                          <a:effectLst/>
                          <a:latin typeface="+mn-lt"/>
                        </a:rPr>
                        <a:t>×10</a:t>
                      </a:r>
                      <a:r>
                        <a:rPr lang="es-EC" sz="1300" baseline="30000" dirty="0">
                          <a:effectLst/>
                          <a:latin typeface="+mn-lt"/>
                        </a:rPr>
                        <a:t>4</a:t>
                      </a:r>
                      <a:endParaRPr lang="es-EC" sz="1300" b="0" i="0" u="none" strike="noStrike" dirty="0">
                        <a:solidFill>
                          <a:srgbClr val="000000"/>
                        </a:solidFill>
                        <a:effectLst/>
                        <a:latin typeface="+mn-lt"/>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latin typeface="+mn-lt"/>
                        </a:rPr>
                        <a:t>4,4299</a:t>
                      </a:r>
                      <a:endParaRPr lang="es-EC" sz="1300" b="0" i="0" u="none" strike="noStrike" dirty="0">
                        <a:solidFill>
                          <a:srgbClr val="000000"/>
                        </a:solidFill>
                        <a:effectLst/>
                        <a:latin typeface="+mn-lt"/>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latin typeface="+mn-lt"/>
                        </a:rPr>
                        <a:t>0,4982</a:t>
                      </a:r>
                      <a:endParaRPr lang="es-EC" sz="1300" b="0" i="0" u="none" strike="noStrike" dirty="0">
                        <a:solidFill>
                          <a:srgbClr val="000000"/>
                        </a:solidFill>
                        <a:effectLst/>
                        <a:latin typeface="+mn-lt"/>
                      </a:endParaRPr>
                    </a:p>
                  </a:txBody>
                  <a:tcPr marL="8686" marR="8686" marT="8686"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latin typeface="+mn-lt"/>
                        </a:rPr>
                        <a:t>Aceptado</a:t>
                      </a:r>
                      <a:endParaRPr lang="es-EC" sz="1300" b="0" i="0" u="none" strike="noStrike" dirty="0">
                        <a:solidFill>
                          <a:srgbClr val="000000"/>
                        </a:solidFill>
                        <a:effectLst/>
                        <a:latin typeface="+mn-lt"/>
                      </a:endParaRPr>
                    </a:p>
                  </a:txBody>
                  <a:tcPr marL="8686" marR="8686" marT="8686" marB="0" anchor="ctr">
                    <a:lnT w="12700" cap="flat" cmpd="sng" algn="ctr">
                      <a:solidFill>
                        <a:schemeClr val="accent5"/>
                      </a:solidFill>
                      <a:prstDash val="solid"/>
                      <a:round/>
                      <a:headEnd type="none" w="med" len="med"/>
                      <a:tailEnd type="none" w="med" len="med"/>
                    </a:lnT>
                  </a:tcPr>
                </a:tc>
                <a:extLst>
                  <a:ext uri="{0D108BD9-81ED-4DB2-BD59-A6C34878D82A}">
                    <a16:rowId xmlns:a16="http://schemas.microsoft.com/office/drawing/2014/main" val="3718528699"/>
                  </a:ext>
                </a:extLst>
              </a:tr>
              <a:tr h="182402">
                <a:tc vMerge="1">
                  <a:txBody>
                    <a:bodyPr/>
                    <a:lstStyle/>
                    <a:p>
                      <a:endParaRPr lang="es-EC"/>
                    </a:p>
                  </a:txBody>
                  <a:tcPr/>
                </a:tc>
                <a:tc>
                  <a:txBody>
                    <a:bodyPr/>
                    <a:lstStyle/>
                    <a:p>
                      <a:pPr algn="ctr" fontAlgn="b"/>
                      <a:r>
                        <a:rPr lang="es-EC" sz="1300" u="none" strike="noStrike" dirty="0">
                          <a:effectLst/>
                          <a:latin typeface="+mn-lt"/>
                        </a:rPr>
                        <a:t>P10-4B</a:t>
                      </a:r>
                      <a:endParaRPr lang="es-EC" sz="1300" b="0" i="0" u="none" strike="noStrike" dirty="0">
                        <a:solidFill>
                          <a:srgbClr val="000000"/>
                        </a:solidFill>
                        <a:effectLst/>
                        <a:latin typeface="+mn-lt"/>
                      </a:endParaRPr>
                    </a:p>
                  </a:txBody>
                  <a:tcPr marL="8686" marR="8686" marT="8686" marB="0" anchor="ctr">
                    <a:lnB w="12700" cap="flat" cmpd="sng" algn="ctr">
                      <a:solidFill>
                        <a:schemeClr val="accent5"/>
                      </a:solidFill>
                      <a:prstDash val="solid"/>
                      <a:round/>
                      <a:headEnd type="none" w="med" len="med"/>
                      <a:tailEnd type="none" w="med" len="med"/>
                    </a:lnB>
                  </a:tcPr>
                </a:tc>
                <a:tc>
                  <a:txBody>
                    <a:bodyPr/>
                    <a:lstStyle/>
                    <a:p>
                      <a:pPr algn="ctr" fontAlgn="b"/>
                      <a:r>
                        <a:rPr lang="es-ES" sz="1300" b="0" i="0" u="none" strike="noStrike" dirty="0">
                          <a:solidFill>
                            <a:srgbClr val="000000"/>
                          </a:solidFill>
                          <a:effectLst/>
                          <a:latin typeface="+mn-lt"/>
                        </a:rPr>
                        <a:t>1,</a:t>
                      </a:r>
                      <a:r>
                        <a:rPr lang="es-EC" sz="1300" b="0" i="0" u="none" strike="noStrike" dirty="0">
                          <a:solidFill>
                            <a:srgbClr val="000000"/>
                          </a:solidFill>
                          <a:effectLst/>
                          <a:latin typeface="+mn-lt"/>
                        </a:rPr>
                        <a:t>1</a:t>
                      </a:r>
                      <a:r>
                        <a:rPr lang="es-EC" sz="1300" dirty="0">
                          <a:effectLst/>
                          <a:latin typeface="+mn-lt"/>
                        </a:rPr>
                        <a:t>×10</a:t>
                      </a:r>
                      <a:r>
                        <a:rPr lang="es-EC" sz="1300" baseline="30000" dirty="0">
                          <a:effectLst/>
                          <a:latin typeface="+mn-lt"/>
                        </a:rPr>
                        <a:t>3</a:t>
                      </a:r>
                      <a:endParaRPr lang="es-EC" sz="1300" b="0" i="0" u="none" strike="noStrike" dirty="0">
                        <a:solidFill>
                          <a:srgbClr val="000000"/>
                        </a:solidFill>
                        <a:effectLst/>
                        <a:latin typeface="+mn-lt"/>
                      </a:endParaRPr>
                    </a:p>
                  </a:txBody>
                  <a:tcPr marL="8686" marR="8686" marT="8686" marB="0" anchor="ctr">
                    <a:lnB w="12700" cap="flat" cmpd="sng" algn="ctr">
                      <a:solidFill>
                        <a:schemeClr val="accent5"/>
                      </a:solidFill>
                      <a:prstDash val="solid"/>
                      <a:round/>
                      <a:headEnd type="none" w="med" len="med"/>
                      <a:tailEnd type="none" w="med" len="med"/>
                    </a:lnB>
                  </a:tcPr>
                </a:tc>
                <a:tc>
                  <a:txBody>
                    <a:bodyPr/>
                    <a:lstStyle/>
                    <a:p>
                      <a:pPr algn="ctr" fontAlgn="b"/>
                      <a:r>
                        <a:rPr lang="es-ES" sz="1300" b="0" i="0" u="none" strike="noStrike" dirty="0">
                          <a:solidFill>
                            <a:srgbClr val="000000"/>
                          </a:solidFill>
                          <a:effectLst/>
                          <a:latin typeface="+mn-lt"/>
                        </a:rPr>
                        <a:t>3</a:t>
                      </a:r>
                      <a:r>
                        <a:rPr lang="es-EC" sz="1300" b="0" i="0" u="none" strike="noStrike" dirty="0">
                          <a:solidFill>
                            <a:srgbClr val="000000"/>
                          </a:solidFill>
                          <a:effectLst/>
                          <a:latin typeface="+mn-lt"/>
                        </a:rPr>
                        <a:t>,0414</a:t>
                      </a:r>
                    </a:p>
                  </a:txBody>
                  <a:tcPr marL="8686" marR="8686" marT="8686"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latin typeface="+mn-lt"/>
                        </a:rPr>
                        <a:t> </a:t>
                      </a:r>
                      <a:endParaRPr lang="es-EC" sz="1300" b="0" i="0" u="none" strike="noStrike" dirty="0">
                        <a:solidFill>
                          <a:srgbClr val="000000"/>
                        </a:solidFill>
                        <a:effectLst/>
                        <a:latin typeface="+mn-lt"/>
                      </a:endParaRPr>
                    </a:p>
                  </a:txBody>
                  <a:tcPr marL="8686" marR="8686" marT="8686"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latin typeface="+mn-lt"/>
                        </a:rPr>
                        <a:t> </a:t>
                      </a:r>
                      <a:endParaRPr lang="es-EC" sz="1300" b="0" i="0" u="none" strike="noStrike" dirty="0">
                        <a:solidFill>
                          <a:srgbClr val="000000"/>
                        </a:solidFill>
                        <a:effectLst/>
                        <a:latin typeface="+mn-lt"/>
                      </a:endParaRPr>
                    </a:p>
                  </a:txBody>
                  <a:tcPr marL="8686" marR="8686" marT="8686"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latin typeface="+mn-lt"/>
                        </a:rPr>
                        <a:t> </a:t>
                      </a:r>
                      <a:endParaRPr lang="es-EC" sz="1300" b="0" i="0" u="none" strike="noStrike" dirty="0">
                        <a:solidFill>
                          <a:srgbClr val="000000"/>
                        </a:solidFill>
                        <a:effectLst/>
                        <a:latin typeface="+mn-lt"/>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latin typeface="+mn-lt"/>
                        </a:rPr>
                        <a:t> </a:t>
                      </a:r>
                      <a:endParaRPr lang="es-EC" sz="1300" b="0" i="0" u="none" strike="noStrike" dirty="0">
                        <a:solidFill>
                          <a:srgbClr val="000000"/>
                        </a:solidFill>
                        <a:effectLst/>
                        <a:latin typeface="+mn-lt"/>
                      </a:endParaRPr>
                    </a:p>
                  </a:txBody>
                  <a:tcPr marL="6962" marR="6962" marT="6962"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latin typeface="+mn-lt"/>
                        </a:rPr>
                        <a:t> </a:t>
                      </a:r>
                      <a:endParaRPr lang="es-EC" sz="1300" b="0" i="0" u="none" strike="noStrike" dirty="0">
                        <a:solidFill>
                          <a:srgbClr val="000000"/>
                        </a:solidFill>
                        <a:effectLst/>
                        <a:latin typeface="+mn-lt"/>
                      </a:endParaRPr>
                    </a:p>
                  </a:txBody>
                  <a:tcPr marL="8686" marR="8686" marT="8686" marB="0" anchor="ctr">
                    <a:lnB w="12700" cap="flat" cmpd="sng" algn="ctr">
                      <a:solidFill>
                        <a:schemeClr val="accent5"/>
                      </a:solidFill>
                      <a:prstDash val="solid"/>
                      <a:round/>
                      <a:headEnd type="none" w="med" len="med"/>
                      <a:tailEnd type="none" w="med" len="med"/>
                    </a:lnB>
                  </a:tcPr>
                </a:tc>
                <a:tc>
                  <a:txBody>
                    <a:bodyPr/>
                    <a:lstStyle/>
                    <a:p>
                      <a:pPr algn="ctr" fontAlgn="b"/>
                      <a:r>
                        <a:rPr lang="es-EC" sz="1300" u="none" strike="noStrike" dirty="0">
                          <a:effectLst/>
                          <a:latin typeface="+mn-lt"/>
                        </a:rPr>
                        <a:t> </a:t>
                      </a:r>
                      <a:endParaRPr lang="es-EC" sz="1300" b="0" i="0" u="none" strike="noStrike" dirty="0">
                        <a:solidFill>
                          <a:srgbClr val="000000"/>
                        </a:solidFill>
                        <a:effectLst/>
                        <a:latin typeface="+mn-lt"/>
                      </a:endParaRPr>
                    </a:p>
                  </a:txBody>
                  <a:tcPr marL="8686" marR="8686" marT="8686" marB="0" anchor="ctr">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694226059"/>
                  </a:ext>
                </a:extLst>
              </a:tr>
              <a:tr h="182402">
                <a:tc vMerge="1">
                  <a:txBody>
                    <a:bodyPr/>
                    <a:lstStyle/>
                    <a:p>
                      <a:endParaRPr lang="es-EC"/>
                    </a:p>
                  </a:txBody>
                  <a:tcPr/>
                </a:tc>
                <a:tc>
                  <a:txBody>
                    <a:bodyPr/>
                    <a:lstStyle/>
                    <a:p>
                      <a:pPr algn="ctr" fontAlgn="b"/>
                      <a:r>
                        <a:rPr lang="es-EC" sz="1300" u="none" strike="noStrike" dirty="0">
                          <a:effectLst/>
                          <a:latin typeface="+mn-lt"/>
                        </a:rPr>
                        <a:t>P10-5A</a:t>
                      </a:r>
                      <a:endParaRPr lang="es-EC" sz="1300" b="0" i="0" u="none" strike="noStrike" dirty="0">
                        <a:solidFill>
                          <a:srgbClr val="000000"/>
                        </a:solidFill>
                        <a:effectLst/>
                        <a:latin typeface="+mn-lt"/>
                      </a:endParaRPr>
                    </a:p>
                  </a:txBody>
                  <a:tcPr marL="8686" marR="8686" marT="8686" marB="0" anchor="ctr">
                    <a:lnT w="12700" cap="flat" cmpd="sng" algn="ctr">
                      <a:solidFill>
                        <a:schemeClr val="accent5"/>
                      </a:solidFill>
                      <a:prstDash val="solid"/>
                      <a:round/>
                      <a:headEnd type="none" w="med" len="med"/>
                      <a:tailEnd type="none" w="med" len="med"/>
                    </a:lnT>
                  </a:tcPr>
                </a:tc>
                <a:tc>
                  <a:txBody>
                    <a:bodyPr/>
                    <a:lstStyle/>
                    <a:p>
                      <a:pPr algn="ctr" fontAlgn="b"/>
                      <a:r>
                        <a:rPr lang="es-ES" sz="1300" b="0" i="0" u="none" strike="noStrike" dirty="0">
                          <a:solidFill>
                            <a:srgbClr val="000000"/>
                          </a:solidFill>
                          <a:effectLst/>
                          <a:latin typeface="+mn-lt"/>
                        </a:rPr>
                        <a:t>2,</a:t>
                      </a:r>
                      <a:r>
                        <a:rPr lang="es-EC" sz="1300" b="0" i="0" u="none" strike="noStrike" dirty="0">
                          <a:solidFill>
                            <a:srgbClr val="000000"/>
                          </a:solidFill>
                          <a:effectLst/>
                          <a:latin typeface="+mn-lt"/>
                        </a:rPr>
                        <a:t>1</a:t>
                      </a:r>
                      <a:r>
                        <a:rPr lang="es-EC" sz="1300" dirty="0">
                          <a:effectLst/>
                          <a:latin typeface="+mn-lt"/>
                        </a:rPr>
                        <a:t>×10</a:t>
                      </a:r>
                      <a:r>
                        <a:rPr lang="es-EC" sz="1300" baseline="30000" dirty="0">
                          <a:effectLst/>
                          <a:latin typeface="+mn-lt"/>
                        </a:rPr>
                        <a:t>2</a:t>
                      </a:r>
                      <a:endParaRPr lang="es-EC" sz="1300" b="0" i="0" u="none" strike="noStrike" dirty="0">
                        <a:solidFill>
                          <a:srgbClr val="000000"/>
                        </a:solidFill>
                        <a:effectLst/>
                        <a:latin typeface="+mn-lt"/>
                      </a:endParaRPr>
                    </a:p>
                  </a:txBody>
                  <a:tcPr marL="8686" marR="8686" marT="8686" marB="0" anchor="ctr">
                    <a:lnT w="12700" cap="flat" cmpd="sng" algn="ctr">
                      <a:solidFill>
                        <a:schemeClr val="accent5"/>
                      </a:solidFill>
                      <a:prstDash val="solid"/>
                      <a:round/>
                      <a:headEnd type="none" w="med" len="med"/>
                      <a:tailEnd type="none" w="med" len="med"/>
                    </a:lnT>
                  </a:tcPr>
                </a:tc>
                <a:tc>
                  <a:txBody>
                    <a:bodyPr/>
                    <a:lstStyle/>
                    <a:p>
                      <a:pPr algn="ctr" fontAlgn="b"/>
                      <a:r>
                        <a:rPr lang="es-ES" sz="1300" b="0" i="0" u="none" strike="noStrike" dirty="0">
                          <a:solidFill>
                            <a:srgbClr val="000000"/>
                          </a:solidFill>
                          <a:effectLst/>
                          <a:latin typeface="+mn-lt"/>
                        </a:rPr>
                        <a:t>2</a:t>
                      </a:r>
                      <a:r>
                        <a:rPr lang="es-EC" sz="1300" b="0" i="0" u="none" strike="noStrike" dirty="0">
                          <a:solidFill>
                            <a:srgbClr val="000000"/>
                          </a:solidFill>
                          <a:effectLst/>
                          <a:latin typeface="+mn-lt"/>
                        </a:rPr>
                        <a:t>,3222</a:t>
                      </a:r>
                    </a:p>
                  </a:txBody>
                  <a:tcPr marL="8686" marR="8686" marT="8686" marB="0" anchor="ctr">
                    <a:lnT w="12700" cap="flat" cmpd="sng" algn="ctr">
                      <a:solidFill>
                        <a:schemeClr val="accent5"/>
                      </a:solidFill>
                      <a:prstDash val="solid"/>
                      <a:round/>
                      <a:headEnd type="none" w="med" len="med"/>
                      <a:tailEnd type="none" w="med" len="med"/>
                    </a:lnT>
                  </a:tcPr>
                </a:tc>
                <a:tc>
                  <a:txBody>
                    <a:bodyPr/>
                    <a:lstStyle/>
                    <a:p>
                      <a:pPr algn="ctr" fontAlgn="b"/>
                      <a:r>
                        <a:rPr lang="es-ES" sz="1300" b="0" i="0" u="none" strike="noStrike" dirty="0">
                          <a:solidFill>
                            <a:srgbClr val="000000"/>
                          </a:solidFill>
                          <a:effectLst/>
                          <a:latin typeface="+mn-lt"/>
                        </a:rPr>
                        <a:t>2</a:t>
                      </a:r>
                      <a:r>
                        <a:rPr lang="es-EC" sz="1300" b="0" i="0" u="none" strike="noStrike" dirty="0">
                          <a:solidFill>
                            <a:srgbClr val="000000"/>
                          </a:solidFill>
                          <a:effectLst/>
                          <a:latin typeface="+mn-lt"/>
                        </a:rPr>
                        <a:t>,4670</a:t>
                      </a:r>
                    </a:p>
                  </a:txBody>
                  <a:tcPr marL="8686" marR="8686" marT="8686" marB="0" anchor="ctr">
                    <a:lnT w="12700" cap="flat" cmpd="sng" algn="ctr">
                      <a:solidFill>
                        <a:schemeClr val="accent5"/>
                      </a:solidFill>
                      <a:prstDash val="solid"/>
                      <a:round/>
                      <a:headEnd type="none" w="med" len="med"/>
                      <a:tailEnd type="none" w="med" len="med"/>
                    </a:lnT>
                  </a:tcPr>
                </a:tc>
                <a:tc>
                  <a:txBody>
                    <a:bodyPr/>
                    <a:lstStyle/>
                    <a:p>
                      <a:pPr algn="ctr" fontAlgn="b"/>
                      <a:r>
                        <a:rPr lang="es-ES" sz="1300" b="0" i="0" u="none" strike="noStrike" dirty="0">
                          <a:solidFill>
                            <a:srgbClr val="000000"/>
                          </a:solidFill>
                          <a:effectLst/>
                          <a:latin typeface="+mn-lt"/>
                        </a:rPr>
                        <a:t>3</a:t>
                      </a:r>
                      <a:r>
                        <a:rPr lang="es-EC" sz="1300" b="0" i="0" u="none" strike="noStrike" dirty="0">
                          <a:solidFill>
                            <a:srgbClr val="000000"/>
                          </a:solidFill>
                          <a:effectLst/>
                          <a:latin typeface="+mn-lt"/>
                        </a:rPr>
                        <a:t>,4670</a:t>
                      </a:r>
                    </a:p>
                  </a:txBody>
                  <a:tcPr marL="8686" marR="8686" marT="8686" marB="0" anchor="ctr">
                    <a:lnT w="12700" cap="flat" cmpd="sng" algn="ctr">
                      <a:solidFill>
                        <a:schemeClr val="accent5"/>
                      </a:solidFill>
                      <a:prstDash val="solid"/>
                      <a:round/>
                      <a:headEnd type="none" w="med" len="med"/>
                      <a:tailEnd type="none" w="med" len="med"/>
                    </a:lnT>
                  </a:tcPr>
                </a:tc>
                <a:tc>
                  <a:txBody>
                    <a:bodyPr/>
                    <a:lstStyle/>
                    <a:p>
                      <a:pPr algn="ctr" fontAlgn="b"/>
                      <a:r>
                        <a:rPr lang="es-ES" sz="1300" b="0" i="0" u="none" strike="noStrike" dirty="0">
                          <a:solidFill>
                            <a:srgbClr val="000000"/>
                          </a:solidFill>
                          <a:effectLst/>
                          <a:latin typeface="+mn-lt"/>
                        </a:rPr>
                        <a:t>9,1</a:t>
                      </a:r>
                      <a:r>
                        <a:rPr lang="es-EC" sz="1300" dirty="0">
                          <a:effectLst/>
                          <a:latin typeface="+mn-lt"/>
                        </a:rPr>
                        <a:t>×10</a:t>
                      </a:r>
                      <a:r>
                        <a:rPr lang="es-EC" sz="1300" baseline="30000" dirty="0">
                          <a:effectLst/>
                          <a:latin typeface="+mn-lt"/>
                        </a:rPr>
                        <a:t>3</a:t>
                      </a:r>
                      <a:endParaRPr lang="es-EC" sz="1300" b="0" i="0" u="none" strike="noStrike" dirty="0">
                        <a:solidFill>
                          <a:srgbClr val="000000"/>
                        </a:solidFill>
                        <a:effectLst/>
                        <a:latin typeface="+mn-lt"/>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S" sz="1300" b="0" i="0" u="none" strike="noStrike" dirty="0">
                          <a:solidFill>
                            <a:srgbClr val="000000"/>
                          </a:solidFill>
                          <a:effectLst/>
                          <a:latin typeface="+mn-lt"/>
                        </a:rPr>
                        <a:t>3,9586</a:t>
                      </a:r>
                      <a:endParaRPr lang="es-EC" sz="1300" b="0" i="0" u="none" strike="noStrike" dirty="0">
                        <a:solidFill>
                          <a:srgbClr val="000000"/>
                        </a:solidFill>
                        <a:effectLst/>
                        <a:latin typeface="+mn-lt"/>
                      </a:endParaRPr>
                    </a:p>
                  </a:txBody>
                  <a:tcPr marL="6962" marR="6962" marT="6962"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latin typeface="+mn-lt"/>
                        </a:rPr>
                        <a:t>0,4916</a:t>
                      </a:r>
                      <a:endParaRPr lang="es-EC" sz="1300" b="0" i="0" u="none" strike="noStrike" dirty="0">
                        <a:solidFill>
                          <a:srgbClr val="000000"/>
                        </a:solidFill>
                        <a:effectLst/>
                        <a:latin typeface="+mn-lt"/>
                      </a:endParaRPr>
                    </a:p>
                  </a:txBody>
                  <a:tcPr marL="8686" marR="8686" marT="8686" marB="0" anchor="ctr">
                    <a:lnT w="12700" cap="flat" cmpd="sng" algn="ctr">
                      <a:solidFill>
                        <a:schemeClr val="accent5"/>
                      </a:solidFill>
                      <a:prstDash val="solid"/>
                      <a:round/>
                      <a:headEnd type="none" w="med" len="med"/>
                      <a:tailEnd type="none" w="med" len="med"/>
                    </a:lnT>
                  </a:tcPr>
                </a:tc>
                <a:tc>
                  <a:txBody>
                    <a:bodyPr/>
                    <a:lstStyle/>
                    <a:p>
                      <a:pPr algn="ctr" fontAlgn="b"/>
                      <a:r>
                        <a:rPr lang="es-EC" sz="1300" u="none" strike="noStrike" dirty="0">
                          <a:effectLst/>
                          <a:latin typeface="+mn-lt"/>
                        </a:rPr>
                        <a:t>Aceptado</a:t>
                      </a:r>
                      <a:endParaRPr lang="es-EC" sz="1300" b="0" i="0" u="none" strike="noStrike" dirty="0">
                        <a:solidFill>
                          <a:srgbClr val="000000"/>
                        </a:solidFill>
                        <a:effectLst/>
                        <a:latin typeface="+mn-lt"/>
                      </a:endParaRPr>
                    </a:p>
                  </a:txBody>
                  <a:tcPr marL="8686" marR="8686" marT="8686" marB="0" anchor="ctr">
                    <a:lnT w="12700" cap="flat" cmpd="sng" algn="ctr">
                      <a:solidFill>
                        <a:schemeClr val="accent5"/>
                      </a:solidFill>
                      <a:prstDash val="solid"/>
                      <a:round/>
                      <a:headEnd type="none" w="med" len="med"/>
                      <a:tailEnd type="none" w="med" len="med"/>
                    </a:lnT>
                  </a:tcPr>
                </a:tc>
                <a:extLst>
                  <a:ext uri="{0D108BD9-81ED-4DB2-BD59-A6C34878D82A}">
                    <a16:rowId xmlns:a16="http://schemas.microsoft.com/office/drawing/2014/main" val="2114605940"/>
                  </a:ext>
                </a:extLst>
              </a:tr>
              <a:tr h="182402">
                <a:tc>
                  <a:txBody>
                    <a:bodyPr/>
                    <a:lstStyle/>
                    <a:p>
                      <a:pPr algn="ctr" fontAlgn="b"/>
                      <a:endParaRPr lang="es-EC" sz="1300" b="0" i="0" u="none" strike="noStrike">
                        <a:solidFill>
                          <a:srgbClr val="000000"/>
                        </a:solidFill>
                        <a:effectLst/>
                        <a:latin typeface="+mn-lt"/>
                      </a:endParaRPr>
                    </a:p>
                  </a:txBody>
                  <a:tcPr marL="8686" marR="8686" marT="8686" marB="0" anchor="ctr"/>
                </a:tc>
                <a:tc>
                  <a:txBody>
                    <a:bodyPr/>
                    <a:lstStyle/>
                    <a:p>
                      <a:pPr algn="ctr" fontAlgn="b"/>
                      <a:r>
                        <a:rPr lang="es-EC" sz="1300" u="none" strike="noStrike" dirty="0">
                          <a:effectLst/>
                          <a:latin typeface="+mn-lt"/>
                        </a:rPr>
                        <a:t>P10-5B</a:t>
                      </a:r>
                      <a:endParaRPr lang="es-EC" sz="1300" b="0" i="0" u="none" strike="noStrike" dirty="0">
                        <a:solidFill>
                          <a:srgbClr val="000000"/>
                        </a:solidFill>
                        <a:effectLst/>
                        <a:latin typeface="+mn-lt"/>
                      </a:endParaRPr>
                    </a:p>
                  </a:txBody>
                  <a:tcPr marL="8686" marR="8686" marT="8686" marB="0" anchor="ctr"/>
                </a:tc>
                <a:tc>
                  <a:txBody>
                    <a:bodyPr/>
                    <a:lstStyle/>
                    <a:p>
                      <a:pPr algn="ctr" fontAlgn="b"/>
                      <a:r>
                        <a:rPr lang="es-ES" sz="1300" b="0" i="0" u="none" strike="noStrike" dirty="0">
                          <a:solidFill>
                            <a:srgbClr val="000000"/>
                          </a:solidFill>
                          <a:effectLst/>
                          <a:latin typeface="+mn-lt"/>
                        </a:rPr>
                        <a:t>4,1</a:t>
                      </a:r>
                      <a:r>
                        <a:rPr lang="es-EC" sz="1300" dirty="0">
                          <a:effectLst/>
                          <a:latin typeface="+mn-lt"/>
                        </a:rPr>
                        <a:t>×10</a:t>
                      </a:r>
                      <a:r>
                        <a:rPr lang="es-EC" sz="1300" baseline="30000" dirty="0">
                          <a:effectLst/>
                          <a:latin typeface="+mn-lt"/>
                        </a:rPr>
                        <a:t>2</a:t>
                      </a:r>
                      <a:endParaRPr lang="es-EC" sz="1300" b="0" i="0" u="none" strike="noStrike" dirty="0">
                        <a:solidFill>
                          <a:srgbClr val="000000"/>
                        </a:solidFill>
                        <a:effectLst/>
                        <a:latin typeface="+mn-lt"/>
                      </a:endParaRPr>
                    </a:p>
                  </a:txBody>
                  <a:tcPr marL="8686" marR="8686" marT="8686" marB="0" anchor="ctr"/>
                </a:tc>
                <a:tc>
                  <a:txBody>
                    <a:bodyPr/>
                    <a:lstStyle/>
                    <a:p>
                      <a:pPr algn="ctr" fontAlgn="b"/>
                      <a:r>
                        <a:rPr lang="es-ES" sz="1300" b="0" i="0" u="none" strike="noStrike" dirty="0">
                          <a:solidFill>
                            <a:srgbClr val="000000"/>
                          </a:solidFill>
                          <a:effectLst/>
                          <a:latin typeface="+mn-lt"/>
                        </a:rPr>
                        <a:t>2</a:t>
                      </a:r>
                      <a:r>
                        <a:rPr lang="es-EC" sz="1300" b="0" i="0" u="none" strike="noStrike" dirty="0">
                          <a:solidFill>
                            <a:srgbClr val="000000"/>
                          </a:solidFill>
                          <a:effectLst/>
                          <a:latin typeface="+mn-lt"/>
                        </a:rPr>
                        <a:t>,6118</a:t>
                      </a:r>
                    </a:p>
                  </a:txBody>
                  <a:tcPr marL="8686" marR="8686" marT="8686" marB="0" anchor="ctr"/>
                </a:tc>
                <a:tc>
                  <a:txBody>
                    <a:bodyPr/>
                    <a:lstStyle/>
                    <a:p>
                      <a:pPr algn="ctr" fontAlgn="b"/>
                      <a:endParaRPr lang="es-EC" sz="1300" b="0" i="0" u="none" strike="noStrike" dirty="0">
                        <a:solidFill>
                          <a:srgbClr val="000000"/>
                        </a:solidFill>
                        <a:effectLst/>
                        <a:latin typeface="+mn-lt"/>
                      </a:endParaRPr>
                    </a:p>
                  </a:txBody>
                  <a:tcPr marL="8686" marR="8686" marT="8686" marB="0" anchor="ctr"/>
                </a:tc>
                <a:tc>
                  <a:txBody>
                    <a:bodyPr/>
                    <a:lstStyle/>
                    <a:p>
                      <a:pPr algn="ctr" fontAlgn="b"/>
                      <a:endParaRPr lang="es-EC" sz="1300" b="0" i="0" u="none" strike="noStrike" dirty="0">
                        <a:solidFill>
                          <a:srgbClr val="000000"/>
                        </a:solidFill>
                        <a:effectLst/>
                        <a:latin typeface="+mn-lt"/>
                      </a:endParaRPr>
                    </a:p>
                  </a:txBody>
                  <a:tcPr marL="8686" marR="8686" marT="8686" marB="0" anchor="ctr"/>
                </a:tc>
                <a:tc>
                  <a:txBody>
                    <a:bodyPr/>
                    <a:lstStyle/>
                    <a:p>
                      <a:pPr algn="ctr" fontAlgn="b"/>
                      <a:endParaRPr lang="es-EC" sz="1300" b="0" i="0" u="none" strike="noStrike" dirty="0">
                        <a:solidFill>
                          <a:srgbClr val="000000"/>
                        </a:solidFill>
                        <a:effectLst/>
                        <a:latin typeface="+mn-lt"/>
                      </a:endParaRPr>
                    </a:p>
                  </a:txBody>
                  <a:tcPr marL="8686" marR="8686" marT="8686" marB="0" anchor="ctr"/>
                </a:tc>
                <a:tc>
                  <a:txBody>
                    <a:bodyPr/>
                    <a:lstStyle/>
                    <a:p>
                      <a:pPr algn="ctr" fontAlgn="b"/>
                      <a:endParaRPr lang="es-EC" sz="1300" b="0" i="0" u="none" strike="noStrike">
                        <a:solidFill>
                          <a:srgbClr val="000000"/>
                        </a:solidFill>
                        <a:effectLst/>
                        <a:latin typeface="+mn-lt"/>
                      </a:endParaRPr>
                    </a:p>
                  </a:txBody>
                  <a:tcPr marL="8686" marR="8686" marT="8686" marB="0" anchor="ctr"/>
                </a:tc>
                <a:tc>
                  <a:txBody>
                    <a:bodyPr/>
                    <a:lstStyle/>
                    <a:p>
                      <a:pPr algn="ctr" fontAlgn="b"/>
                      <a:endParaRPr lang="es-EC" sz="1300" b="0" i="0" u="none" strike="noStrike">
                        <a:solidFill>
                          <a:srgbClr val="000000"/>
                        </a:solidFill>
                        <a:effectLst/>
                        <a:latin typeface="+mn-lt"/>
                      </a:endParaRPr>
                    </a:p>
                  </a:txBody>
                  <a:tcPr marL="8686" marR="8686" marT="8686" marB="0" anchor="ctr"/>
                </a:tc>
                <a:tc>
                  <a:txBody>
                    <a:bodyPr/>
                    <a:lstStyle/>
                    <a:p>
                      <a:pPr algn="ctr" fontAlgn="b"/>
                      <a:endParaRPr lang="es-EC" sz="1300" b="0" i="0" u="none" strike="noStrike" dirty="0">
                        <a:solidFill>
                          <a:srgbClr val="000000"/>
                        </a:solidFill>
                        <a:effectLst/>
                        <a:latin typeface="+mn-lt"/>
                      </a:endParaRPr>
                    </a:p>
                  </a:txBody>
                  <a:tcPr marL="8686" marR="8686" marT="8686" marB="0" anchor="ctr"/>
                </a:tc>
                <a:extLst>
                  <a:ext uri="{0D108BD9-81ED-4DB2-BD59-A6C34878D82A}">
                    <a16:rowId xmlns:a16="http://schemas.microsoft.com/office/drawing/2014/main" val="1001076855"/>
                  </a:ext>
                </a:extLst>
              </a:tr>
            </a:tbl>
          </a:graphicData>
        </a:graphic>
      </p:graphicFrame>
      <p:sp>
        <p:nvSpPr>
          <p:cNvPr id="8" name="Rectángulo: esquinas redondeadas 7">
            <a:extLst>
              <a:ext uri="{FF2B5EF4-FFF2-40B4-BE49-F238E27FC236}">
                <a16:creationId xmlns:a16="http://schemas.microsoft.com/office/drawing/2014/main" id="{A39B4825-8866-4960-A42D-CB197A6918EB}"/>
              </a:ext>
            </a:extLst>
          </p:cNvPr>
          <p:cNvSpPr/>
          <p:nvPr/>
        </p:nvSpPr>
        <p:spPr>
          <a:xfrm>
            <a:off x="609602" y="675844"/>
            <a:ext cx="10972798" cy="46158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ES" sz="2500" b="1" dirty="0"/>
              <a:t>Verificación de productos (Método cuantitativo)</a:t>
            </a:r>
            <a:endParaRPr lang="es-EC" sz="2500" b="1" dirty="0"/>
          </a:p>
        </p:txBody>
      </p:sp>
      <p:sp>
        <p:nvSpPr>
          <p:cNvPr id="9" name="CuadroTexto 8">
            <a:extLst>
              <a:ext uri="{FF2B5EF4-FFF2-40B4-BE49-F238E27FC236}">
                <a16:creationId xmlns:a16="http://schemas.microsoft.com/office/drawing/2014/main" id="{3EC38806-B867-4A55-9A1F-3AA13C113046}"/>
              </a:ext>
            </a:extLst>
          </p:cNvPr>
          <p:cNvSpPr txBox="1"/>
          <p:nvPr/>
        </p:nvSpPr>
        <p:spPr>
          <a:xfrm>
            <a:off x="434696" y="6349095"/>
            <a:ext cx="1023037" cy="276999"/>
          </a:xfrm>
          <a:prstGeom prst="rect">
            <a:avLst/>
          </a:prstGeom>
          <a:noFill/>
        </p:spPr>
        <p:txBody>
          <a:bodyPr wrap="none" rtlCol="0">
            <a:spAutoFit/>
          </a:bodyPr>
          <a:lstStyle/>
          <a:p>
            <a:r>
              <a:rPr lang="en-US" sz="1200" dirty="0"/>
              <a:t>(ISO, 2021),</a:t>
            </a:r>
          </a:p>
        </p:txBody>
      </p:sp>
      <p:sp>
        <p:nvSpPr>
          <p:cNvPr id="10" name="CuadroTexto 9">
            <a:extLst>
              <a:ext uri="{FF2B5EF4-FFF2-40B4-BE49-F238E27FC236}">
                <a16:creationId xmlns:a16="http://schemas.microsoft.com/office/drawing/2014/main" id="{224ADAD7-F8CC-48F1-850B-750C95F8C716}"/>
              </a:ext>
            </a:extLst>
          </p:cNvPr>
          <p:cNvSpPr txBox="1"/>
          <p:nvPr/>
        </p:nvSpPr>
        <p:spPr>
          <a:xfrm>
            <a:off x="122827" y="95530"/>
            <a:ext cx="441146" cy="369332"/>
          </a:xfrm>
          <a:prstGeom prst="rect">
            <a:avLst/>
          </a:prstGeom>
          <a:noFill/>
        </p:spPr>
        <p:txBody>
          <a:bodyPr wrap="none" rtlCol="0">
            <a:spAutoFit/>
          </a:bodyPr>
          <a:lstStyle/>
          <a:p>
            <a:r>
              <a:rPr lang="es-ES" dirty="0"/>
              <a:t>28</a:t>
            </a:r>
            <a:endParaRPr lang="es-EC" dirty="0"/>
          </a:p>
        </p:txBody>
      </p:sp>
    </p:spTree>
    <p:extLst>
      <p:ext uri="{BB962C8B-B14F-4D97-AF65-F5344CB8AC3E}">
        <p14:creationId xmlns:p14="http://schemas.microsoft.com/office/powerpoint/2010/main" val="356326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D878AE4F-B5D1-492B-8597-E51617B36F71}"/>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44666244-36DF-4E5D-B984-9E56F8ED3F98}"/>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S" sz="3000" dirty="0">
                <a:solidFill>
                  <a:schemeClr val="tx1"/>
                </a:solidFill>
                <a:latin typeface="Arial"/>
              </a:rPr>
              <a:t>INTRODUCCIÓN</a:t>
            </a:r>
            <a:endParaRPr lang="es-EC" sz="3000" dirty="0">
              <a:solidFill>
                <a:schemeClr val="tx1"/>
              </a:solidFill>
              <a:latin typeface="Arial"/>
            </a:endParaRPr>
          </a:p>
        </p:txBody>
      </p:sp>
      <p:sp>
        <p:nvSpPr>
          <p:cNvPr id="5" name="Rectángulo: esquinas redondeadas 4">
            <a:extLst>
              <a:ext uri="{FF2B5EF4-FFF2-40B4-BE49-F238E27FC236}">
                <a16:creationId xmlns:a16="http://schemas.microsoft.com/office/drawing/2014/main" id="{243BFEB0-8B69-444C-9AFC-282E8DBEA2C6}"/>
              </a:ext>
            </a:extLst>
          </p:cNvPr>
          <p:cNvSpPr/>
          <p:nvPr/>
        </p:nvSpPr>
        <p:spPr>
          <a:xfrm>
            <a:off x="623250" y="707390"/>
            <a:ext cx="10972798" cy="65682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ES" sz="2500" b="1" dirty="0"/>
              <a:t>Etapas de la verificación</a:t>
            </a:r>
            <a:endParaRPr lang="es-EC" sz="2500" b="1" dirty="0"/>
          </a:p>
        </p:txBody>
      </p:sp>
      <p:graphicFrame>
        <p:nvGraphicFramePr>
          <p:cNvPr id="6" name="Diagrama 5">
            <a:extLst>
              <a:ext uri="{FF2B5EF4-FFF2-40B4-BE49-F238E27FC236}">
                <a16:creationId xmlns:a16="http://schemas.microsoft.com/office/drawing/2014/main" id="{0EEB4EF7-CED0-4B2B-B0F7-1C5AF0845E2B}"/>
              </a:ext>
            </a:extLst>
          </p:cNvPr>
          <p:cNvGraphicFramePr/>
          <p:nvPr>
            <p:extLst>
              <p:ext uri="{D42A27DB-BD31-4B8C-83A1-F6EECF244321}">
                <p14:modId xmlns:p14="http://schemas.microsoft.com/office/powerpoint/2010/main" val="2960707519"/>
              </p:ext>
            </p:extLst>
          </p:nvPr>
        </p:nvGraphicFramePr>
        <p:xfrm>
          <a:off x="521650" y="2119624"/>
          <a:ext cx="5365087" cy="3166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id="{D065D6C8-1884-4AF1-9D8B-E579FD5BEEE6}"/>
              </a:ext>
            </a:extLst>
          </p:cNvPr>
          <p:cNvSpPr txBox="1"/>
          <p:nvPr/>
        </p:nvSpPr>
        <p:spPr>
          <a:xfrm>
            <a:off x="6143222" y="2568309"/>
            <a:ext cx="5491591" cy="2246769"/>
          </a:xfrm>
          <a:prstGeom prst="rect">
            <a:avLst/>
          </a:prstGeom>
          <a:noFill/>
        </p:spPr>
        <p:txBody>
          <a:bodyPr wrap="square" rtlCol="0">
            <a:spAutoFit/>
          </a:bodyPr>
          <a:lstStyle/>
          <a:p>
            <a:pPr algn="ctr"/>
            <a:r>
              <a:rPr lang="es-ES" sz="2000" b="1" dirty="0"/>
              <a:t>Revisión de estudios de validación</a:t>
            </a:r>
          </a:p>
          <a:p>
            <a:pPr algn="ctr"/>
            <a:endParaRPr lang="es-ES" sz="2000" b="1" dirty="0"/>
          </a:p>
          <a:p>
            <a:r>
              <a:rPr lang="es-ES" sz="2000" b="1" dirty="0"/>
              <a:t>Métodos cualitativos: </a:t>
            </a:r>
            <a:r>
              <a:rPr lang="es-ES" sz="2000" dirty="0"/>
              <a:t>Alimento incluido en estudio de validación</a:t>
            </a:r>
          </a:p>
          <a:p>
            <a:endParaRPr lang="es-ES" sz="2000" dirty="0"/>
          </a:p>
          <a:p>
            <a:r>
              <a:rPr lang="es-ES" sz="2000" b="1" dirty="0"/>
              <a:t>Métodos cuantitativos: </a:t>
            </a:r>
            <a:r>
              <a:rPr lang="es-ES" sz="2000" dirty="0"/>
              <a:t>Alimento incluido en el alcance de validación del método</a:t>
            </a:r>
            <a:endParaRPr lang="es-EC" sz="2000" dirty="0"/>
          </a:p>
        </p:txBody>
      </p:sp>
      <p:sp>
        <p:nvSpPr>
          <p:cNvPr id="9" name="CuadroTexto 8">
            <a:extLst>
              <a:ext uri="{FF2B5EF4-FFF2-40B4-BE49-F238E27FC236}">
                <a16:creationId xmlns:a16="http://schemas.microsoft.com/office/drawing/2014/main" id="{17FC5E0F-010C-4822-B755-077B81462517}"/>
              </a:ext>
            </a:extLst>
          </p:cNvPr>
          <p:cNvSpPr txBox="1"/>
          <p:nvPr/>
        </p:nvSpPr>
        <p:spPr>
          <a:xfrm>
            <a:off x="625764" y="6349095"/>
            <a:ext cx="979755" cy="276999"/>
          </a:xfrm>
          <a:prstGeom prst="rect">
            <a:avLst/>
          </a:prstGeom>
          <a:noFill/>
        </p:spPr>
        <p:txBody>
          <a:bodyPr wrap="none" rtlCol="0">
            <a:spAutoFit/>
          </a:bodyPr>
          <a:lstStyle/>
          <a:p>
            <a:r>
              <a:rPr lang="en-US" sz="1200" dirty="0"/>
              <a:t>(ISO, 2021)</a:t>
            </a:r>
          </a:p>
        </p:txBody>
      </p:sp>
      <p:sp>
        <p:nvSpPr>
          <p:cNvPr id="10" name="CuadroTexto 9">
            <a:extLst>
              <a:ext uri="{FF2B5EF4-FFF2-40B4-BE49-F238E27FC236}">
                <a16:creationId xmlns:a16="http://schemas.microsoft.com/office/drawing/2014/main" id="{D9E3AE91-82C2-4E22-BD9D-084C30B0B5CF}"/>
              </a:ext>
            </a:extLst>
          </p:cNvPr>
          <p:cNvSpPr txBox="1"/>
          <p:nvPr/>
        </p:nvSpPr>
        <p:spPr>
          <a:xfrm>
            <a:off x="122827" y="95530"/>
            <a:ext cx="312906" cy="369332"/>
          </a:xfrm>
          <a:prstGeom prst="rect">
            <a:avLst/>
          </a:prstGeom>
          <a:noFill/>
        </p:spPr>
        <p:txBody>
          <a:bodyPr wrap="none" rtlCol="0">
            <a:spAutoFit/>
          </a:bodyPr>
          <a:lstStyle/>
          <a:p>
            <a:r>
              <a:rPr lang="es-ES" dirty="0"/>
              <a:t>2</a:t>
            </a:r>
            <a:endParaRPr lang="es-EC" dirty="0"/>
          </a:p>
        </p:txBody>
      </p:sp>
    </p:spTree>
    <p:extLst>
      <p:ext uri="{BB962C8B-B14F-4D97-AF65-F5344CB8AC3E}">
        <p14:creationId xmlns:p14="http://schemas.microsoft.com/office/powerpoint/2010/main" val="3274612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111C094C-C558-47CB-BAFC-6AA775CC9AC5}"/>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60009265-D342-44EB-9F72-9EA7E3F6A184}"/>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pic>
        <p:nvPicPr>
          <p:cNvPr id="6" name="Imagen 5">
            <a:extLst>
              <a:ext uri="{FF2B5EF4-FFF2-40B4-BE49-F238E27FC236}">
                <a16:creationId xmlns:a16="http://schemas.microsoft.com/office/drawing/2014/main" id="{5D7752C0-1913-440A-8212-7326BF525B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320671" y="2222497"/>
            <a:ext cx="1970270" cy="896111"/>
          </a:xfrm>
          <a:prstGeom prst="rect">
            <a:avLst/>
          </a:prstGeom>
        </p:spPr>
      </p:pic>
      <p:pic>
        <p:nvPicPr>
          <p:cNvPr id="10" name="Imagen 9">
            <a:extLst>
              <a:ext uri="{FF2B5EF4-FFF2-40B4-BE49-F238E27FC236}">
                <a16:creationId xmlns:a16="http://schemas.microsoft.com/office/drawing/2014/main" id="{FADF4290-E249-479C-9074-19DCB24F59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582789" y="4426709"/>
            <a:ext cx="1970273" cy="1016250"/>
          </a:xfrm>
          <a:prstGeom prst="rect">
            <a:avLst/>
          </a:prstGeom>
        </p:spPr>
      </p:pic>
      <p:pic>
        <p:nvPicPr>
          <p:cNvPr id="12" name="Imagen 11">
            <a:extLst>
              <a:ext uri="{FF2B5EF4-FFF2-40B4-BE49-F238E27FC236}">
                <a16:creationId xmlns:a16="http://schemas.microsoft.com/office/drawing/2014/main" id="{A8DD7288-85A3-4DE6-B764-F3007CF844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2427859" y="4426707"/>
            <a:ext cx="1970273" cy="1016251"/>
          </a:xfrm>
          <a:prstGeom prst="rect">
            <a:avLst/>
          </a:prstGeom>
        </p:spPr>
      </p:pic>
      <p:pic>
        <p:nvPicPr>
          <p:cNvPr id="14" name="Imagen 13">
            <a:extLst>
              <a:ext uri="{FF2B5EF4-FFF2-40B4-BE49-F238E27FC236}">
                <a16:creationId xmlns:a16="http://schemas.microsoft.com/office/drawing/2014/main" id="{CF84A2CB-F79F-4DD7-949E-F71268E9F91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650005" y="2148554"/>
            <a:ext cx="1970272" cy="1044000"/>
          </a:xfrm>
          <a:prstGeom prst="rect">
            <a:avLst/>
          </a:prstGeom>
        </p:spPr>
      </p:pic>
      <p:pic>
        <p:nvPicPr>
          <p:cNvPr id="16" name="Imagen 15">
            <a:extLst>
              <a:ext uri="{FF2B5EF4-FFF2-40B4-BE49-F238E27FC236}">
                <a16:creationId xmlns:a16="http://schemas.microsoft.com/office/drawing/2014/main" id="{BF68ED4B-FBBB-4308-BDDB-188202D66EF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6200000" flipH="1">
            <a:off x="1653122" y="2192226"/>
            <a:ext cx="1970270" cy="956653"/>
          </a:xfrm>
          <a:prstGeom prst="rect">
            <a:avLst/>
          </a:prstGeom>
        </p:spPr>
      </p:pic>
      <p:pic>
        <p:nvPicPr>
          <p:cNvPr id="20" name="Imagen 19">
            <a:extLst>
              <a:ext uri="{FF2B5EF4-FFF2-40B4-BE49-F238E27FC236}">
                <a16:creationId xmlns:a16="http://schemas.microsoft.com/office/drawing/2014/main" id="{ADFF3DCC-913E-4EFA-81C8-5F4ABC5BE81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5400000">
            <a:off x="-339746" y="4515937"/>
            <a:ext cx="1970273" cy="837792"/>
          </a:xfrm>
          <a:prstGeom prst="rect">
            <a:avLst/>
          </a:prstGeom>
        </p:spPr>
      </p:pic>
      <p:pic>
        <p:nvPicPr>
          <p:cNvPr id="22" name="Imagen 21">
            <a:extLst>
              <a:ext uri="{FF2B5EF4-FFF2-40B4-BE49-F238E27FC236}">
                <a16:creationId xmlns:a16="http://schemas.microsoft.com/office/drawing/2014/main" id="{132B51B2-2B58-40AC-8CF9-21BB474E20F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16200000" flipH="1">
            <a:off x="3467640" y="2222496"/>
            <a:ext cx="1970272" cy="896112"/>
          </a:xfrm>
          <a:prstGeom prst="rect">
            <a:avLst/>
          </a:prstGeom>
        </p:spPr>
      </p:pic>
      <p:pic>
        <p:nvPicPr>
          <p:cNvPr id="24" name="Imagen 23">
            <a:extLst>
              <a:ext uri="{FF2B5EF4-FFF2-40B4-BE49-F238E27FC236}">
                <a16:creationId xmlns:a16="http://schemas.microsoft.com/office/drawing/2014/main" id="{32C4C881-6FF6-45A6-820B-5383935AC02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16200000" flipH="1">
            <a:off x="1532768" y="4492981"/>
            <a:ext cx="1970273" cy="883706"/>
          </a:xfrm>
          <a:prstGeom prst="rect">
            <a:avLst/>
          </a:prstGeom>
        </p:spPr>
      </p:pic>
      <p:pic>
        <p:nvPicPr>
          <p:cNvPr id="26" name="Imagen 25">
            <a:extLst>
              <a:ext uri="{FF2B5EF4-FFF2-40B4-BE49-F238E27FC236}">
                <a16:creationId xmlns:a16="http://schemas.microsoft.com/office/drawing/2014/main" id="{558204D1-5AD2-4499-94CF-26ED65CCD8C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rot="16200000" flipH="1">
            <a:off x="3422323" y="4448495"/>
            <a:ext cx="1970275" cy="972677"/>
          </a:xfrm>
          <a:prstGeom prst="rect">
            <a:avLst/>
          </a:prstGeom>
        </p:spPr>
      </p:pic>
      <p:pic>
        <p:nvPicPr>
          <p:cNvPr id="28" name="Imagen 27">
            <a:extLst>
              <a:ext uri="{FF2B5EF4-FFF2-40B4-BE49-F238E27FC236}">
                <a16:creationId xmlns:a16="http://schemas.microsoft.com/office/drawing/2014/main" id="{B1913D21-CA9E-4A59-B788-FDF42D33B41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rot="5400000">
            <a:off x="2575991" y="2222498"/>
            <a:ext cx="1970271" cy="896111"/>
          </a:xfrm>
          <a:prstGeom prst="rect">
            <a:avLst/>
          </a:prstGeom>
        </p:spPr>
      </p:pic>
      <p:graphicFrame>
        <p:nvGraphicFramePr>
          <p:cNvPr id="31" name="Tabla 30">
            <a:extLst>
              <a:ext uri="{FF2B5EF4-FFF2-40B4-BE49-F238E27FC236}">
                <a16:creationId xmlns:a16="http://schemas.microsoft.com/office/drawing/2014/main" id="{B974DEB6-44EB-4AC6-88F6-DC074AAD759D}"/>
              </a:ext>
            </a:extLst>
          </p:cNvPr>
          <p:cNvGraphicFramePr>
            <a:graphicFrameLocks noGrp="1"/>
          </p:cNvGraphicFramePr>
          <p:nvPr>
            <p:extLst>
              <p:ext uri="{D42A27DB-BD31-4B8C-83A1-F6EECF244321}">
                <p14:modId xmlns:p14="http://schemas.microsoft.com/office/powerpoint/2010/main" val="3755691567"/>
              </p:ext>
            </p:extLst>
          </p:nvPr>
        </p:nvGraphicFramePr>
        <p:xfrm>
          <a:off x="5228356" y="1595223"/>
          <a:ext cx="6732000" cy="4351339"/>
        </p:xfrm>
        <a:graphic>
          <a:graphicData uri="http://schemas.openxmlformats.org/drawingml/2006/table">
            <a:tbl>
              <a:tblPr firstRow="1" firstCol="1">
                <a:tableStyleId>{5FD0F851-EC5A-4D38-B0AD-8093EC10F338}</a:tableStyleId>
              </a:tblPr>
              <a:tblGrid>
                <a:gridCol w="540000">
                  <a:extLst>
                    <a:ext uri="{9D8B030D-6E8A-4147-A177-3AD203B41FA5}">
                      <a16:colId xmlns:a16="http://schemas.microsoft.com/office/drawing/2014/main" val="446303548"/>
                    </a:ext>
                  </a:extLst>
                </a:gridCol>
                <a:gridCol w="900000">
                  <a:extLst>
                    <a:ext uri="{9D8B030D-6E8A-4147-A177-3AD203B41FA5}">
                      <a16:colId xmlns:a16="http://schemas.microsoft.com/office/drawing/2014/main" val="849566542"/>
                    </a:ext>
                  </a:extLst>
                </a:gridCol>
                <a:gridCol w="1080000">
                  <a:extLst>
                    <a:ext uri="{9D8B030D-6E8A-4147-A177-3AD203B41FA5}">
                      <a16:colId xmlns:a16="http://schemas.microsoft.com/office/drawing/2014/main" val="976275030"/>
                    </a:ext>
                  </a:extLst>
                </a:gridCol>
                <a:gridCol w="576000">
                  <a:extLst>
                    <a:ext uri="{9D8B030D-6E8A-4147-A177-3AD203B41FA5}">
                      <a16:colId xmlns:a16="http://schemas.microsoft.com/office/drawing/2014/main" val="4207994077"/>
                    </a:ext>
                  </a:extLst>
                </a:gridCol>
                <a:gridCol w="612000">
                  <a:extLst>
                    <a:ext uri="{9D8B030D-6E8A-4147-A177-3AD203B41FA5}">
                      <a16:colId xmlns:a16="http://schemas.microsoft.com/office/drawing/2014/main" val="2468490490"/>
                    </a:ext>
                  </a:extLst>
                </a:gridCol>
                <a:gridCol w="576000">
                  <a:extLst>
                    <a:ext uri="{9D8B030D-6E8A-4147-A177-3AD203B41FA5}">
                      <a16:colId xmlns:a16="http://schemas.microsoft.com/office/drawing/2014/main" val="157263867"/>
                    </a:ext>
                  </a:extLst>
                </a:gridCol>
                <a:gridCol w="576000">
                  <a:extLst>
                    <a:ext uri="{9D8B030D-6E8A-4147-A177-3AD203B41FA5}">
                      <a16:colId xmlns:a16="http://schemas.microsoft.com/office/drawing/2014/main" val="2129170751"/>
                    </a:ext>
                  </a:extLst>
                </a:gridCol>
                <a:gridCol w="576000">
                  <a:extLst>
                    <a:ext uri="{9D8B030D-6E8A-4147-A177-3AD203B41FA5}">
                      <a16:colId xmlns:a16="http://schemas.microsoft.com/office/drawing/2014/main" val="2329454135"/>
                    </a:ext>
                  </a:extLst>
                </a:gridCol>
                <a:gridCol w="612000">
                  <a:extLst>
                    <a:ext uri="{9D8B030D-6E8A-4147-A177-3AD203B41FA5}">
                      <a16:colId xmlns:a16="http://schemas.microsoft.com/office/drawing/2014/main" val="3045326090"/>
                    </a:ext>
                  </a:extLst>
                </a:gridCol>
                <a:gridCol w="684000">
                  <a:extLst>
                    <a:ext uri="{9D8B030D-6E8A-4147-A177-3AD203B41FA5}">
                      <a16:colId xmlns:a16="http://schemas.microsoft.com/office/drawing/2014/main" val="2908207726"/>
                    </a:ext>
                  </a:extLst>
                </a:gridCol>
              </a:tblGrid>
              <a:tr h="802417">
                <a:tc>
                  <a:txBody>
                    <a:bodyPr/>
                    <a:lstStyle/>
                    <a:p>
                      <a:pPr marL="228600" algn="ctr">
                        <a:lnSpc>
                          <a:spcPct val="150000"/>
                        </a:lnSpc>
                      </a:pPr>
                      <a:r>
                        <a:rPr lang="es-EC" sz="900" dirty="0">
                          <a:effectLst/>
                        </a:rPr>
                        <a:t>No.</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dirty="0">
                          <a:effectLst/>
                        </a:rPr>
                        <a:t>Muestra</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dirty="0">
                          <a:effectLst/>
                        </a:rPr>
                        <a:t>Combinación procedente</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dirty="0">
                          <a:effectLst/>
                        </a:rPr>
                        <a:t>A.G.</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dirty="0">
                          <a:effectLst/>
                        </a:rPr>
                        <a:t>G.G.</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dirty="0">
                          <a:effectLst/>
                        </a:rPr>
                        <a:t>A.L.</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dirty="0">
                          <a:effectLst/>
                        </a:rPr>
                        <a:t>A.S.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dirty="0">
                          <a:effectLst/>
                        </a:rPr>
                        <a:t>H</a:t>
                      </a:r>
                      <a:r>
                        <a:rPr lang="es-EC" sz="900" baseline="-25000" dirty="0">
                          <a:effectLst/>
                        </a:rPr>
                        <a:t>2</a:t>
                      </a:r>
                      <a:r>
                        <a:rPr lang="es-EC" sz="900" dirty="0">
                          <a:effectLst/>
                        </a:rPr>
                        <a:t>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dirty="0">
                          <a:effectLst/>
                        </a:rPr>
                        <a:t>Urea</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dirty="0">
                          <a:effectLst/>
                        </a:rPr>
                        <a:t>Lisina</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extLst>
                  <a:ext uri="{0D108BD9-81ED-4DB2-BD59-A6C34878D82A}">
                    <a16:rowId xmlns:a16="http://schemas.microsoft.com/office/drawing/2014/main" val="1500541016"/>
                  </a:ext>
                </a:extLst>
              </a:tr>
              <a:tr h="390575">
                <a:tc>
                  <a:txBody>
                    <a:bodyPr/>
                    <a:lstStyle/>
                    <a:p>
                      <a:pPr marL="228600" algn="ctr">
                        <a:lnSpc>
                          <a:spcPct val="150000"/>
                        </a:lnSpc>
                      </a:pPr>
                      <a:r>
                        <a:rPr lang="es-EC" sz="900" dirty="0">
                          <a:effectLst/>
                        </a:rPr>
                        <a:t>1</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POControl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SS-MKTTn</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extLst>
                  <a:ext uri="{0D108BD9-81ED-4DB2-BD59-A6C34878D82A}">
                    <a16:rowId xmlns:a16="http://schemas.microsoft.com/office/drawing/2014/main" val="2483755583"/>
                  </a:ext>
                </a:extLst>
              </a:tr>
              <a:tr h="390575">
                <a:tc>
                  <a:txBody>
                    <a:bodyPr/>
                    <a:lstStyle/>
                    <a:p>
                      <a:pPr marL="228600" algn="ctr">
                        <a:lnSpc>
                          <a:spcPct val="150000"/>
                        </a:lnSpc>
                      </a:pPr>
                      <a:r>
                        <a:rPr lang="es-EC" sz="900">
                          <a:effectLst/>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POB1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XLD-MKTTn</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extLst>
                  <a:ext uri="{0D108BD9-81ED-4DB2-BD59-A6C34878D82A}">
                    <a16:rowId xmlns:a16="http://schemas.microsoft.com/office/drawing/2014/main" val="794019912"/>
                  </a:ext>
                </a:extLst>
              </a:tr>
              <a:tr h="212161">
                <a:tc>
                  <a:txBody>
                    <a:bodyPr/>
                    <a:lstStyle/>
                    <a:p>
                      <a:pPr marL="228600" algn="ctr">
                        <a:lnSpc>
                          <a:spcPct val="150000"/>
                        </a:lnSpc>
                      </a:pPr>
                      <a:r>
                        <a:rPr lang="es-EC" sz="900">
                          <a:effectLst/>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dirty="0">
                          <a:effectLst/>
                        </a:rPr>
                        <a:t>POB2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SS-MKTTn</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extLst>
                  <a:ext uri="{0D108BD9-81ED-4DB2-BD59-A6C34878D82A}">
                    <a16:rowId xmlns:a16="http://schemas.microsoft.com/office/drawing/2014/main" val="815144350"/>
                  </a:ext>
                </a:extLst>
              </a:tr>
              <a:tr h="390575">
                <a:tc>
                  <a:txBody>
                    <a:bodyPr/>
                    <a:lstStyle/>
                    <a:p>
                      <a:pPr marL="228600" algn="ctr">
                        <a:lnSpc>
                          <a:spcPct val="150000"/>
                        </a:lnSpc>
                      </a:pPr>
                      <a:r>
                        <a:rPr lang="es-EC" sz="900">
                          <a:effectLst/>
                        </a:rPr>
                        <a:t>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dirty="0">
                          <a:effectLst/>
                        </a:rPr>
                        <a:t>POB3</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XLD-MSRV</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extLst>
                  <a:ext uri="{0D108BD9-81ED-4DB2-BD59-A6C34878D82A}">
                    <a16:rowId xmlns:a16="http://schemas.microsoft.com/office/drawing/2014/main" val="1038520844"/>
                  </a:ext>
                </a:extLst>
              </a:tr>
              <a:tr h="212161">
                <a:tc>
                  <a:txBody>
                    <a:bodyPr/>
                    <a:lstStyle/>
                    <a:p>
                      <a:pPr marL="228600" algn="ctr">
                        <a:lnSpc>
                          <a:spcPct val="150000"/>
                        </a:lnSpc>
                      </a:pPr>
                      <a:r>
                        <a:rPr lang="es-EC" sz="900">
                          <a:effectLst/>
                        </a:rPr>
                        <a:t>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POB4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SS-MKTTn</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extLst>
                  <a:ext uri="{0D108BD9-81ED-4DB2-BD59-A6C34878D82A}">
                    <a16:rowId xmlns:a16="http://schemas.microsoft.com/office/drawing/2014/main" val="714674161"/>
                  </a:ext>
                </a:extLst>
              </a:tr>
              <a:tr h="390575">
                <a:tc>
                  <a:txBody>
                    <a:bodyPr/>
                    <a:lstStyle/>
                    <a:p>
                      <a:pPr marL="228600" algn="ctr">
                        <a:lnSpc>
                          <a:spcPct val="150000"/>
                        </a:lnSpc>
                      </a:pPr>
                      <a:r>
                        <a:rPr lang="es-EC" sz="900">
                          <a:effectLst/>
                        </a:rPr>
                        <a:t>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POM1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XLD-MKTTn</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extLst>
                  <a:ext uri="{0D108BD9-81ED-4DB2-BD59-A6C34878D82A}">
                    <a16:rowId xmlns:a16="http://schemas.microsoft.com/office/drawing/2014/main" val="256409552"/>
                  </a:ext>
                </a:extLst>
              </a:tr>
              <a:tr h="390575">
                <a:tc>
                  <a:txBody>
                    <a:bodyPr/>
                    <a:lstStyle/>
                    <a:p>
                      <a:pPr marL="228600" algn="ctr">
                        <a:lnSpc>
                          <a:spcPct val="150000"/>
                        </a:lnSpc>
                      </a:pPr>
                      <a:r>
                        <a:rPr lang="es-EC" sz="900">
                          <a:effectLst/>
                        </a:rPr>
                        <a:t>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POM2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XLD-MSRV</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extLst>
                  <a:ext uri="{0D108BD9-81ED-4DB2-BD59-A6C34878D82A}">
                    <a16:rowId xmlns:a16="http://schemas.microsoft.com/office/drawing/2014/main" val="419816643"/>
                  </a:ext>
                </a:extLst>
              </a:tr>
              <a:tr h="390575">
                <a:tc>
                  <a:txBody>
                    <a:bodyPr/>
                    <a:lstStyle/>
                    <a:p>
                      <a:pPr marL="228600" algn="ctr">
                        <a:lnSpc>
                          <a:spcPct val="150000"/>
                        </a:lnSpc>
                      </a:pPr>
                      <a:r>
                        <a:rPr lang="es-EC" sz="900">
                          <a:effectLst/>
                        </a:rPr>
                        <a:t>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POM3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XLD-MKTTn</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extLst>
                  <a:ext uri="{0D108BD9-81ED-4DB2-BD59-A6C34878D82A}">
                    <a16:rowId xmlns:a16="http://schemas.microsoft.com/office/drawing/2014/main" val="2554546468"/>
                  </a:ext>
                </a:extLst>
              </a:tr>
              <a:tr h="390575">
                <a:tc>
                  <a:txBody>
                    <a:bodyPr/>
                    <a:lstStyle/>
                    <a:p>
                      <a:pPr marL="228600" algn="ctr">
                        <a:lnSpc>
                          <a:spcPct val="150000"/>
                        </a:lnSpc>
                      </a:pPr>
                      <a:r>
                        <a:rPr lang="es-EC" sz="900">
                          <a:effectLst/>
                        </a:rPr>
                        <a:t>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POM4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SS-MKTTn</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extLst>
                  <a:ext uri="{0D108BD9-81ED-4DB2-BD59-A6C34878D82A}">
                    <a16:rowId xmlns:a16="http://schemas.microsoft.com/office/drawing/2014/main" val="4005301645"/>
                  </a:ext>
                </a:extLst>
              </a:tr>
              <a:tr h="390575">
                <a:tc>
                  <a:txBody>
                    <a:bodyPr/>
                    <a:lstStyle/>
                    <a:p>
                      <a:pPr marL="228600" algn="ctr">
                        <a:lnSpc>
                          <a:spcPct val="150000"/>
                        </a:lnSpc>
                      </a:pPr>
                      <a:r>
                        <a:rPr lang="es-EC" sz="900">
                          <a:effectLst/>
                        </a:rPr>
                        <a:t>10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dirty="0">
                          <a:effectLst/>
                        </a:rPr>
                        <a:t>POA</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XLD-MSRV</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tc>
                  <a:txBody>
                    <a:bodyPr/>
                    <a:lstStyle/>
                    <a:p>
                      <a:pPr marL="228600" algn="ctr">
                        <a:lnSpc>
                          <a:spcPct val="150000"/>
                        </a:lnSpc>
                      </a:pPr>
                      <a:r>
                        <a:rPr lang="es-EC" sz="900" dirty="0">
                          <a:effectLst/>
                        </a:rPr>
                        <a:t>+</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160" marR="56160" marT="0" marB="0" anchor="ctr"/>
                </a:tc>
                <a:extLst>
                  <a:ext uri="{0D108BD9-81ED-4DB2-BD59-A6C34878D82A}">
                    <a16:rowId xmlns:a16="http://schemas.microsoft.com/office/drawing/2014/main" val="4028263833"/>
                  </a:ext>
                </a:extLst>
              </a:tr>
            </a:tbl>
          </a:graphicData>
        </a:graphic>
      </p:graphicFrame>
      <p:sp>
        <p:nvSpPr>
          <p:cNvPr id="32" name="Rectángulo: esquinas redondeadas 31">
            <a:extLst>
              <a:ext uri="{FF2B5EF4-FFF2-40B4-BE49-F238E27FC236}">
                <a16:creationId xmlns:a16="http://schemas.microsoft.com/office/drawing/2014/main" id="{C3311D62-3CE7-4006-BA35-EC05A08E52EA}"/>
              </a:ext>
            </a:extLst>
          </p:cNvPr>
          <p:cNvSpPr/>
          <p:nvPr/>
        </p:nvSpPr>
        <p:spPr>
          <a:xfrm>
            <a:off x="609602" y="730436"/>
            <a:ext cx="10972798" cy="65682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ES" sz="2500" b="1" dirty="0"/>
              <a:t>Verificación de implementación (Método cualitativo)</a:t>
            </a:r>
            <a:endParaRPr lang="es-EC" sz="2500" b="1" dirty="0"/>
          </a:p>
        </p:txBody>
      </p:sp>
      <p:sp>
        <p:nvSpPr>
          <p:cNvPr id="33" name="CuadroTexto 32">
            <a:extLst>
              <a:ext uri="{FF2B5EF4-FFF2-40B4-BE49-F238E27FC236}">
                <a16:creationId xmlns:a16="http://schemas.microsoft.com/office/drawing/2014/main" id="{4420D8A3-B414-451A-8FCF-41595B9A262B}"/>
              </a:ext>
            </a:extLst>
          </p:cNvPr>
          <p:cNvSpPr txBox="1"/>
          <p:nvPr/>
        </p:nvSpPr>
        <p:spPr>
          <a:xfrm>
            <a:off x="835430" y="1342414"/>
            <a:ext cx="3572030" cy="400110"/>
          </a:xfrm>
          <a:prstGeom prst="rect">
            <a:avLst/>
          </a:prstGeom>
          <a:noFill/>
        </p:spPr>
        <p:txBody>
          <a:bodyPr wrap="square" rtlCol="0">
            <a:spAutoFit/>
          </a:bodyPr>
          <a:lstStyle/>
          <a:p>
            <a:pPr algn="ctr"/>
            <a:r>
              <a:rPr lang="es-ES" sz="2000" b="1" dirty="0"/>
              <a:t>Identificación bioquímica</a:t>
            </a:r>
            <a:endParaRPr lang="es-EC" sz="2000" b="1" dirty="0"/>
          </a:p>
        </p:txBody>
      </p:sp>
      <p:sp>
        <p:nvSpPr>
          <p:cNvPr id="34" name="Flecha: a la derecha 33">
            <a:extLst>
              <a:ext uri="{FF2B5EF4-FFF2-40B4-BE49-F238E27FC236}">
                <a16:creationId xmlns:a16="http://schemas.microsoft.com/office/drawing/2014/main" id="{CCE86615-D75B-4D89-AB77-FEF8028AD46C}"/>
              </a:ext>
            </a:extLst>
          </p:cNvPr>
          <p:cNvSpPr/>
          <p:nvPr/>
        </p:nvSpPr>
        <p:spPr>
          <a:xfrm>
            <a:off x="5105400" y="2959100"/>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35" name="Flecha: a la derecha 34">
            <a:extLst>
              <a:ext uri="{FF2B5EF4-FFF2-40B4-BE49-F238E27FC236}">
                <a16:creationId xmlns:a16="http://schemas.microsoft.com/office/drawing/2014/main" id="{C931F0E0-F0EC-4E39-88E5-EFE83B30CF61}"/>
              </a:ext>
            </a:extLst>
          </p:cNvPr>
          <p:cNvSpPr/>
          <p:nvPr/>
        </p:nvSpPr>
        <p:spPr>
          <a:xfrm>
            <a:off x="5105400" y="3251200"/>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36" name="Flecha: a la derecha 35">
            <a:extLst>
              <a:ext uri="{FF2B5EF4-FFF2-40B4-BE49-F238E27FC236}">
                <a16:creationId xmlns:a16="http://schemas.microsoft.com/office/drawing/2014/main" id="{0685A835-4A41-43A6-BE08-552C0D37C7C0}"/>
              </a:ext>
            </a:extLst>
          </p:cNvPr>
          <p:cNvSpPr/>
          <p:nvPr/>
        </p:nvSpPr>
        <p:spPr>
          <a:xfrm>
            <a:off x="5105400" y="3543456"/>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37" name="Flecha: a la derecha 36">
            <a:extLst>
              <a:ext uri="{FF2B5EF4-FFF2-40B4-BE49-F238E27FC236}">
                <a16:creationId xmlns:a16="http://schemas.microsoft.com/office/drawing/2014/main" id="{D55CDAED-C324-4C4A-91C0-D803DB02A62B}"/>
              </a:ext>
            </a:extLst>
          </p:cNvPr>
          <p:cNvSpPr/>
          <p:nvPr/>
        </p:nvSpPr>
        <p:spPr>
          <a:xfrm>
            <a:off x="5105400" y="4530942"/>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38" name="Flecha: a la derecha 37">
            <a:extLst>
              <a:ext uri="{FF2B5EF4-FFF2-40B4-BE49-F238E27FC236}">
                <a16:creationId xmlns:a16="http://schemas.microsoft.com/office/drawing/2014/main" id="{5A5D40C5-808E-4DE4-8362-E32F89D2C74B}"/>
              </a:ext>
            </a:extLst>
          </p:cNvPr>
          <p:cNvSpPr/>
          <p:nvPr/>
        </p:nvSpPr>
        <p:spPr>
          <a:xfrm>
            <a:off x="5105782" y="4947532"/>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39" name="Flecha: a la derecha 38">
            <a:extLst>
              <a:ext uri="{FF2B5EF4-FFF2-40B4-BE49-F238E27FC236}">
                <a16:creationId xmlns:a16="http://schemas.microsoft.com/office/drawing/2014/main" id="{C74144C9-4EA8-4C66-9B3E-CC00B1031E25}"/>
              </a:ext>
            </a:extLst>
          </p:cNvPr>
          <p:cNvSpPr/>
          <p:nvPr/>
        </p:nvSpPr>
        <p:spPr>
          <a:xfrm>
            <a:off x="5110012" y="5328688"/>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40" name="Flecha: a la derecha 39">
            <a:extLst>
              <a:ext uri="{FF2B5EF4-FFF2-40B4-BE49-F238E27FC236}">
                <a16:creationId xmlns:a16="http://schemas.microsoft.com/office/drawing/2014/main" id="{C80126AE-CC82-49CF-97D7-DA4E371ED78A}"/>
              </a:ext>
            </a:extLst>
          </p:cNvPr>
          <p:cNvSpPr/>
          <p:nvPr/>
        </p:nvSpPr>
        <p:spPr>
          <a:xfrm>
            <a:off x="5105400" y="5722544"/>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5" name="CuadroTexto 24">
            <a:extLst>
              <a:ext uri="{FF2B5EF4-FFF2-40B4-BE49-F238E27FC236}">
                <a16:creationId xmlns:a16="http://schemas.microsoft.com/office/drawing/2014/main" id="{54A9D77E-C6C4-43BF-B726-C8D41A65F847}"/>
              </a:ext>
            </a:extLst>
          </p:cNvPr>
          <p:cNvSpPr txBox="1"/>
          <p:nvPr/>
        </p:nvSpPr>
        <p:spPr>
          <a:xfrm>
            <a:off x="434696" y="6349095"/>
            <a:ext cx="1904689" cy="276999"/>
          </a:xfrm>
          <a:prstGeom prst="rect">
            <a:avLst/>
          </a:prstGeom>
          <a:noFill/>
        </p:spPr>
        <p:txBody>
          <a:bodyPr wrap="none" rtlCol="0">
            <a:spAutoFit/>
          </a:bodyPr>
          <a:lstStyle/>
          <a:p>
            <a:r>
              <a:rPr lang="en-US" sz="1200" dirty="0"/>
              <a:t>(ISO, 2017), (ISO, 2021)</a:t>
            </a:r>
          </a:p>
        </p:txBody>
      </p:sp>
      <p:sp>
        <p:nvSpPr>
          <p:cNvPr id="27" name="CuadroTexto 26">
            <a:extLst>
              <a:ext uri="{FF2B5EF4-FFF2-40B4-BE49-F238E27FC236}">
                <a16:creationId xmlns:a16="http://schemas.microsoft.com/office/drawing/2014/main" id="{9D266757-79E2-414F-B87F-D0B8D784AE35}"/>
              </a:ext>
            </a:extLst>
          </p:cNvPr>
          <p:cNvSpPr txBox="1"/>
          <p:nvPr/>
        </p:nvSpPr>
        <p:spPr>
          <a:xfrm>
            <a:off x="93576" y="3644641"/>
            <a:ext cx="4864901" cy="338554"/>
          </a:xfrm>
          <a:prstGeom prst="rect">
            <a:avLst/>
          </a:prstGeom>
          <a:noFill/>
        </p:spPr>
        <p:txBody>
          <a:bodyPr wrap="square" rtlCol="0">
            <a:spAutoFit/>
          </a:bodyPr>
          <a:lstStyle/>
          <a:p>
            <a:r>
              <a:rPr lang="es-ES" sz="1600" dirty="0" err="1"/>
              <a:t>POControl</a:t>
            </a:r>
            <a:r>
              <a:rPr lang="es-ES" sz="1600" dirty="0"/>
              <a:t>    POB1	      POB2	       POB3      POB4</a:t>
            </a:r>
            <a:endParaRPr lang="es-EC" sz="1600" dirty="0"/>
          </a:p>
        </p:txBody>
      </p:sp>
      <p:sp>
        <p:nvSpPr>
          <p:cNvPr id="29" name="CuadroTexto 28">
            <a:extLst>
              <a:ext uri="{FF2B5EF4-FFF2-40B4-BE49-F238E27FC236}">
                <a16:creationId xmlns:a16="http://schemas.microsoft.com/office/drawing/2014/main" id="{2EBE9A01-EC77-49A7-AAC8-4ACB45CF9E5A}"/>
              </a:ext>
            </a:extLst>
          </p:cNvPr>
          <p:cNvSpPr txBox="1"/>
          <p:nvPr/>
        </p:nvSpPr>
        <p:spPr>
          <a:xfrm>
            <a:off x="226494" y="5885312"/>
            <a:ext cx="4731983" cy="338554"/>
          </a:xfrm>
          <a:prstGeom prst="rect">
            <a:avLst/>
          </a:prstGeom>
          <a:noFill/>
        </p:spPr>
        <p:txBody>
          <a:bodyPr wrap="square" rtlCol="0">
            <a:spAutoFit/>
          </a:bodyPr>
          <a:lstStyle/>
          <a:p>
            <a:r>
              <a:rPr lang="es-ES" sz="1600" dirty="0"/>
              <a:t>POM1	  POM2	   POM3	   POM4	    POA</a:t>
            </a:r>
            <a:endParaRPr lang="es-EC" sz="1600" dirty="0"/>
          </a:p>
        </p:txBody>
      </p:sp>
      <p:sp>
        <p:nvSpPr>
          <p:cNvPr id="30" name="CuadroTexto 29">
            <a:extLst>
              <a:ext uri="{FF2B5EF4-FFF2-40B4-BE49-F238E27FC236}">
                <a16:creationId xmlns:a16="http://schemas.microsoft.com/office/drawing/2014/main" id="{4B12752B-147E-421D-AA93-2F79E254911E}"/>
              </a:ext>
            </a:extLst>
          </p:cNvPr>
          <p:cNvSpPr txBox="1"/>
          <p:nvPr/>
        </p:nvSpPr>
        <p:spPr>
          <a:xfrm>
            <a:off x="122827" y="95530"/>
            <a:ext cx="441146" cy="369332"/>
          </a:xfrm>
          <a:prstGeom prst="rect">
            <a:avLst/>
          </a:prstGeom>
          <a:noFill/>
        </p:spPr>
        <p:txBody>
          <a:bodyPr wrap="none" rtlCol="0">
            <a:spAutoFit/>
          </a:bodyPr>
          <a:lstStyle/>
          <a:p>
            <a:r>
              <a:rPr lang="es-ES" dirty="0"/>
              <a:t>29</a:t>
            </a:r>
            <a:endParaRPr lang="es-EC" dirty="0"/>
          </a:p>
        </p:txBody>
      </p:sp>
    </p:spTree>
    <p:extLst>
      <p:ext uri="{BB962C8B-B14F-4D97-AF65-F5344CB8AC3E}">
        <p14:creationId xmlns:p14="http://schemas.microsoft.com/office/powerpoint/2010/main" val="2143259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E564FD9C-465B-486A-8862-4E0EE134C2C0}"/>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FD961C35-6579-4A0B-82BC-70D7F8EE0F6D}"/>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sp>
        <p:nvSpPr>
          <p:cNvPr id="5" name="Rectángulo: esquinas redondeadas 4">
            <a:extLst>
              <a:ext uri="{FF2B5EF4-FFF2-40B4-BE49-F238E27FC236}">
                <a16:creationId xmlns:a16="http://schemas.microsoft.com/office/drawing/2014/main" id="{4FA8050A-A11D-4058-9586-9C8A18CB6472}"/>
              </a:ext>
            </a:extLst>
          </p:cNvPr>
          <p:cNvSpPr/>
          <p:nvPr/>
        </p:nvSpPr>
        <p:spPr>
          <a:xfrm>
            <a:off x="609602" y="730436"/>
            <a:ext cx="10972798" cy="65682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ES" sz="2500" b="1" dirty="0"/>
              <a:t>Verificación de productos (Método cualitativo): ajo</a:t>
            </a:r>
            <a:endParaRPr lang="es-EC" sz="2500" b="1" dirty="0"/>
          </a:p>
        </p:txBody>
      </p:sp>
      <p:sp>
        <p:nvSpPr>
          <p:cNvPr id="6" name="CuadroTexto 5">
            <a:extLst>
              <a:ext uri="{FF2B5EF4-FFF2-40B4-BE49-F238E27FC236}">
                <a16:creationId xmlns:a16="http://schemas.microsoft.com/office/drawing/2014/main" id="{3CF93FBE-9BC2-4A09-8232-28D1D9039EFB}"/>
              </a:ext>
            </a:extLst>
          </p:cNvPr>
          <p:cNvSpPr txBox="1"/>
          <p:nvPr/>
        </p:nvSpPr>
        <p:spPr>
          <a:xfrm>
            <a:off x="835430" y="1342414"/>
            <a:ext cx="3572030" cy="400110"/>
          </a:xfrm>
          <a:prstGeom prst="rect">
            <a:avLst/>
          </a:prstGeom>
          <a:noFill/>
        </p:spPr>
        <p:txBody>
          <a:bodyPr wrap="square" rtlCol="0">
            <a:spAutoFit/>
          </a:bodyPr>
          <a:lstStyle/>
          <a:p>
            <a:pPr algn="ctr"/>
            <a:r>
              <a:rPr lang="es-ES" sz="2000" b="1" dirty="0"/>
              <a:t>Identificación bioquímica</a:t>
            </a:r>
            <a:endParaRPr lang="es-EC" sz="2000" b="1" dirty="0"/>
          </a:p>
        </p:txBody>
      </p:sp>
      <p:pic>
        <p:nvPicPr>
          <p:cNvPr id="7" name="Imagen 6">
            <a:extLst>
              <a:ext uri="{FF2B5EF4-FFF2-40B4-BE49-F238E27FC236}">
                <a16:creationId xmlns:a16="http://schemas.microsoft.com/office/drawing/2014/main" id="{8593B692-AB9E-43D8-B30E-1C74411EB1F0}"/>
              </a:ext>
            </a:extLst>
          </p:cNvPr>
          <p:cNvPicPr/>
          <p:nvPr/>
        </p:nvPicPr>
        <p:blipFill rotWithShape="1">
          <a:blip r:embed="rId2" cstate="print">
            <a:extLst>
              <a:ext uri="{28A0092B-C50C-407E-A947-70E740481C1C}">
                <a14:useLocalDpi xmlns:a14="http://schemas.microsoft.com/office/drawing/2010/main"/>
              </a:ext>
            </a:extLst>
          </a:blip>
          <a:srcRect/>
          <a:stretch/>
        </p:blipFill>
        <p:spPr bwMode="auto">
          <a:xfrm>
            <a:off x="989893" y="1743081"/>
            <a:ext cx="1051560" cy="1972983"/>
          </a:xfrm>
          <a:prstGeom prst="rect">
            <a:avLst/>
          </a:prstGeom>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26007E63-F488-496A-8787-839EB33FB457}"/>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2039097" y="1743081"/>
            <a:ext cx="979805" cy="1972983"/>
          </a:xfrm>
          <a:prstGeom prst="rect">
            <a:avLst/>
          </a:prstGeom>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D0A6283A-E201-478E-A132-1EF32156C535}"/>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a:off x="3016546" y="1743081"/>
            <a:ext cx="1051560" cy="1972983"/>
          </a:xfrm>
          <a:prstGeom prst="rect">
            <a:avLst/>
          </a:prstGeom>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4E06040D-E4E9-4795-AF6D-86CEA86A56DF}"/>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a:off x="4063394" y="1742524"/>
            <a:ext cx="979805" cy="1973819"/>
          </a:xfrm>
          <a:prstGeom prst="rect">
            <a:avLst/>
          </a:prstGeom>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227AD3A6-CF83-4CA6-8A64-B51E391FFC0D}"/>
              </a:ext>
            </a:extLst>
          </p:cNvPr>
          <p:cNvPicPr/>
          <p:nvPr/>
        </p:nvPicPr>
        <p:blipFill rotWithShape="1">
          <a:blip r:embed="rId6" cstate="print">
            <a:extLst>
              <a:ext uri="{28A0092B-C50C-407E-A947-70E740481C1C}">
                <a14:useLocalDpi xmlns:a14="http://schemas.microsoft.com/office/drawing/2010/main"/>
              </a:ext>
            </a:extLst>
          </a:blip>
          <a:srcRect/>
          <a:stretch/>
        </p:blipFill>
        <p:spPr bwMode="auto">
          <a:xfrm>
            <a:off x="178749" y="3987880"/>
            <a:ext cx="991112" cy="1972983"/>
          </a:xfrm>
          <a:prstGeom prst="rect">
            <a:avLst/>
          </a:prstGeom>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4249A771-BDDB-4E2D-BAA2-1F337EF0648A}"/>
              </a:ext>
            </a:extLst>
          </p:cNvPr>
          <p:cNvPicPr/>
          <p:nvPr/>
        </p:nvPicPr>
        <p:blipFill rotWithShape="1">
          <a:blip r:embed="rId7" cstate="print">
            <a:extLst>
              <a:ext uri="{28A0092B-C50C-407E-A947-70E740481C1C}">
                <a14:useLocalDpi xmlns:a14="http://schemas.microsoft.com/office/drawing/2010/main"/>
              </a:ext>
            </a:extLst>
          </a:blip>
          <a:srcRect/>
          <a:stretch/>
        </p:blipFill>
        <p:spPr bwMode="auto">
          <a:xfrm>
            <a:off x="1176969" y="3987882"/>
            <a:ext cx="1051561" cy="1972982"/>
          </a:xfrm>
          <a:prstGeom prst="rect">
            <a:avLst/>
          </a:prstGeom>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0D8F9EC9-4917-468A-A40F-EE47EB3ECBF9}"/>
              </a:ext>
            </a:extLst>
          </p:cNvPr>
          <p:cNvPicPr/>
          <p:nvPr/>
        </p:nvPicPr>
        <p:blipFill rotWithShape="1">
          <a:blip r:embed="rId8" cstate="print">
            <a:extLst>
              <a:ext uri="{28A0092B-C50C-407E-A947-70E740481C1C}">
                <a14:useLocalDpi xmlns:a14="http://schemas.microsoft.com/office/drawing/2010/main"/>
              </a:ext>
            </a:extLst>
          </a:blip>
          <a:srcRect/>
          <a:stretch/>
        </p:blipFill>
        <p:spPr bwMode="auto">
          <a:xfrm>
            <a:off x="2224085" y="3987882"/>
            <a:ext cx="991112" cy="1972982"/>
          </a:xfrm>
          <a:prstGeom prst="rect">
            <a:avLst/>
          </a:prstGeom>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B882CF35-B28C-45DA-9286-736630BDD83D}"/>
              </a:ext>
            </a:extLst>
          </p:cNvPr>
          <p:cNvPicPr/>
          <p:nvPr/>
        </p:nvPicPr>
        <p:blipFill rotWithShape="1">
          <a:blip r:embed="rId9" cstate="print">
            <a:extLst>
              <a:ext uri="{28A0092B-C50C-407E-A947-70E740481C1C}">
                <a14:useLocalDpi xmlns:a14="http://schemas.microsoft.com/office/drawing/2010/main"/>
              </a:ext>
            </a:extLst>
          </a:blip>
          <a:srcRect/>
          <a:stretch/>
        </p:blipFill>
        <p:spPr bwMode="auto">
          <a:xfrm>
            <a:off x="3218628" y="3987882"/>
            <a:ext cx="991112" cy="1972982"/>
          </a:xfrm>
          <a:prstGeom prst="rect">
            <a:avLst/>
          </a:prstGeom>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CDD2A38B-C231-4AFB-9115-44183CC1AF02}"/>
              </a:ext>
            </a:extLst>
          </p:cNvPr>
          <p:cNvPicPr/>
          <p:nvPr/>
        </p:nvPicPr>
        <p:blipFill rotWithShape="1">
          <a:blip r:embed="rId10" cstate="print">
            <a:extLst>
              <a:ext uri="{28A0092B-C50C-407E-A947-70E740481C1C}">
                <a14:useLocalDpi xmlns:a14="http://schemas.microsoft.com/office/drawing/2010/main"/>
              </a:ext>
            </a:extLst>
          </a:blip>
          <a:srcRect/>
          <a:stretch/>
        </p:blipFill>
        <p:spPr bwMode="auto">
          <a:xfrm>
            <a:off x="4204783" y="3987044"/>
            <a:ext cx="838416" cy="1973819"/>
          </a:xfrm>
          <a:prstGeom prst="rect">
            <a:avLst/>
          </a:prstGeom>
          <a:extLst>
            <a:ext uri="{53640926-AAD7-44D8-BBD7-CCE9431645EC}">
              <a14:shadowObscured xmlns:a14="http://schemas.microsoft.com/office/drawing/2010/main"/>
            </a:ext>
          </a:extLst>
        </p:spPr>
      </p:pic>
      <p:graphicFrame>
        <p:nvGraphicFramePr>
          <p:cNvPr id="17" name="Tabla 16">
            <a:extLst>
              <a:ext uri="{FF2B5EF4-FFF2-40B4-BE49-F238E27FC236}">
                <a16:creationId xmlns:a16="http://schemas.microsoft.com/office/drawing/2014/main" id="{3327D132-9E1D-4E7F-999A-413A815357AC}"/>
              </a:ext>
            </a:extLst>
          </p:cNvPr>
          <p:cNvGraphicFramePr>
            <a:graphicFrameLocks noGrp="1"/>
          </p:cNvGraphicFramePr>
          <p:nvPr>
            <p:extLst>
              <p:ext uri="{D42A27DB-BD31-4B8C-83A1-F6EECF244321}">
                <p14:modId xmlns:p14="http://schemas.microsoft.com/office/powerpoint/2010/main" val="3447111072"/>
              </p:ext>
            </p:extLst>
          </p:nvPr>
        </p:nvGraphicFramePr>
        <p:xfrm>
          <a:off x="5271211" y="1556257"/>
          <a:ext cx="6768000" cy="4352404"/>
        </p:xfrm>
        <a:graphic>
          <a:graphicData uri="http://schemas.openxmlformats.org/drawingml/2006/table">
            <a:tbl>
              <a:tblPr firstRow="1" firstCol="1">
                <a:tableStyleId>{5FD0F851-EC5A-4D38-B0AD-8093EC10F338}</a:tableStyleId>
              </a:tblPr>
              <a:tblGrid>
                <a:gridCol w="540000">
                  <a:extLst>
                    <a:ext uri="{9D8B030D-6E8A-4147-A177-3AD203B41FA5}">
                      <a16:colId xmlns:a16="http://schemas.microsoft.com/office/drawing/2014/main" val="1958030172"/>
                    </a:ext>
                  </a:extLst>
                </a:gridCol>
                <a:gridCol w="828000">
                  <a:extLst>
                    <a:ext uri="{9D8B030D-6E8A-4147-A177-3AD203B41FA5}">
                      <a16:colId xmlns:a16="http://schemas.microsoft.com/office/drawing/2014/main" val="3867629051"/>
                    </a:ext>
                  </a:extLst>
                </a:gridCol>
                <a:gridCol w="1080000">
                  <a:extLst>
                    <a:ext uri="{9D8B030D-6E8A-4147-A177-3AD203B41FA5}">
                      <a16:colId xmlns:a16="http://schemas.microsoft.com/office/drawing/2014/main" val="1819783865"/>
                    </a:ext>
                  </a:extLst>
                </a:gridCol>
                <a:gridCol w="612000">
                  <a:extLst>
                    <a:ext uri="{9D8B030D-6E8A-4147-A177-3AD203B41FA5}">
                      <a16:colId xmlns:a16="http://schemas.microsoft.com/office/drawing/2014/main" val="1954329338"/>
                    </a:ext>
                  </a:extLst>
                </a:gridCol>
                <a:gridCol w="612000">
                  <a:extLst>
                    <a:ext uri="{9D8B030D-6E8A-4147-A177-3AD203B41FA5}">
                      <a16:colId xmlns:a16="http://schemas.microsoft.com/office/drawing/2014/main" val="2088264920"/>
                    </a:ext>
                  </a:extLst>
                </a:gridCol>
                <a:gridCol w="612000">
                  <a:extLst>
                    <a:ext uri="{9D8B030D-6E8A-4147-A177-3AD203B41FA5}">
                      <a16:colId xmlns:a16="http://schemas.microsoft.com/office/drawing/2014/main" val="3690940915"/>
                    </a:ext>
                  </a:extLst>
                </a:gridCol>
                <a:gridCol w="612000">
                  <a:extLst>
                    <a:ext uri="{9D8B030D-6E8A-4147-A177-3AD203B41FA5}">
                      <a16:colId xmlns:a16="http://schemas.microsoft.com/office/drawing/2014/main" val="2304452159"/>
                    </a:ext>
                  </a:extLst>
                </a:gridCol>
                <a:gridCol w="576000">
                  <a:extLst>
                    <a:ext uri="{9D8B030D-6E8A-4147-A177-3AD203B41FA5}">
                      <a16:colId xmlns:a16="http://schemas.microsoft.com/office/drawing/2014/main" val="2275862396"/>
                    </a:ext>
                  </a:extLst>
                </a:gridCol>
                <a:gridCol w="612000">
                  <a:extLst>
                    <a:ext uri="{9D8B030D-6E8A-4147-A177-3AD203B41FA5}">
                      <a16:colId xmlns:a16="http://schemas.microsoft.com/office/drawing/2014/main" val="3840877601"/>
                    </a:ext>
                  </a:extLst>
                </a:gridCol>
                <a:gridCol w="684000">
                  <a:extLst>
                    <a:ext uri="{9D8B030D-6E8A-4147-A177-3AD203B41FA5}">
                      <a16:colId xmlns:a16="http://schemas.microsoft.com/office/drawing/2014/main" val="1159294436"/>
                    </a:ext>
                  </a:extLst>
                </a:gridCol>
              </a:tblGrid>
              <a:tr h="923768">
                <a:tc>
                  <a:txBody>
                    <a:bodyPr/>
                    <a:lstStyle/>
                    <a:p>
                      <a:pPr marL="228600" algn="ctr">
                        <a:lnSpc>
                          <a:spcPct val="200000"/>
                        </a:lnSpc>
                      </a:pPr>
                      <a:r>
                        <a:rPr lang="es-EC" sz="900" dirty="0">
                          <a:effectLst/>
                        </a:rPr>
                        <a:t>No.</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Muestra</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Combinación procedente</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A.G.</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G.G.</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A.L.</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A.S.</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H</a:t>
                      </a:r>
                      <a:r>
                        <a:rPr lang="es-EC" sz="900" baseline="-25000" dirty="0">
                          <a:effectLst/>
                        </a:rPr>
                        <a:t>2</a:t>
                      </a:r>
                      <a:r>
                        <a:rPr lang="es-EC" sz="900" dirty="0">
                          <a:effectLst/>
                        </a:rPr>
                        <a:t>S</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Urea</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Lisina</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extLst>
                  <a:ext uri="{0D108BD9-81ED-4DB2-BD59-A6C34878D82A}">
                    <a16:rowId xmlns:a16="http://schemas.microsoft.com/office/drawing/2014/main" val="2356317493"/>
                  </a:ext>
                </a:extLst>
              </a:tr>
              <a:tr h="351324">
                <a:tc>
                  <a:txBody>
                    <a:bodyPr/>
                    <a:lstStyle/>
                    <a:p>
                      <a:pPr marL="228600" algn="ctr">
                        <a:lnSpc>
                          <a:spcPct val="200000"/>
                        </a:lnSpc>
                      </a:pPr>
                      <a:r>
                        <a:rPr lang="es-EC" sz="9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err="1">
                          <a:effectLst/>
                        </a:rPr>
                        <a:t>AControl</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extLst>
                  <a:ext uri="{0D108BD9-81ED-4DB2-BD59-A6C34878D82A}">
                    <a16:rowId xmlns:a16="http://schemas.microsoft.com/office/drawing/2014/main" val="4008766847"/>
                  </a:ext>
                </a:extLst>
              </a:tr>
              <a:tr h="321280">
                <a:tc>
                  <a:txBody>
                    <a:bodyPr/>
                    <a:lstStyle/>
                    <a:p>
                      <a:pPr marL="228600" algn="ctr">
                        <a:lnSpc>
                          <a:spcPct val="200000"/>
                        </a:lnSpc>
                      </a:pPr>
                      <a:r>
                        <a:rPr lang="es-EC" sz="900">
                          <a:effectLst/>
                        </a:rPr>
                        <a:t>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AB1</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SS-MKTTn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extLst>
                  <a:ext uri="{0D108BD9-81ED-4DB2-BD59-A6C34878D82A}">
                    <a16:rowId xmlns:a16="http://schemas.microsoft.com/office/drawing/2014/main" val="515863160"/>
                  </a:ext>
                </a:extLst>
              </a:tr>
              <a:tr h="321280">
                <a:tc>
                  <a:txBody>
                    <a:bodyPr/>
                    <a:lstStyle/>
                    <a:p>
                      <a:pPr marL="228600" algn="ctr">
                        <a:lnSpc>
                          <a:spcPct val="200000"/>
                        </a:lnSpc>
                      </a:pPr>
                      <a:r>
                        <a:rPr lang="es-EC" sz="900">
                          <a:effectLst/>
                        </a:rPr>
                        <a:t>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AB2</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SS-</a:t>
                      </a:r>
                      <a:r>
                        <a:rPr lang="es-EC" sz="900" dirty="0" err="1">
                          <a:effectLst/>
                        </a:rPr>
                        <a:t>MKTTn</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extLst>
                  <a:ext uri="{0D108BD9-81ED-4DB2-BD59-A6C34878D82A}">
                    <a16:rowId xmlns:a16="http://schemas.microsoft.com/office/drawing/2014/main" val="3879078991"/>
                  </a:ext>
                </a:extLst>
              </a:tr>
              <a:tr h="321280">
                <a:tc>
                  <a:txBody>
                    <a:bodyPr/>
                    <a:lstStyle/>
                    <a:p>
                      <a:pPr marL="228600" algn="ctr">
                        <a:lnSpc>
                          <a:spcPct val="200000"/>
                        </a:lnSpc>
                      </a:pPr>
                      <a:r>
                        <a:rPr lang="es-EC" sz="900">
                          <a:effectLst/>
                        </a:rPr>
                        <a:t>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AB3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SS-MKTTn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extLst>
                  <a:ext uri="{0D108BD9-81ED-4DB2-BD59-A6C34878D82A}">
                    <a16:rowId xmlns:a16="http://schemas.microsoft.com/office/drawing/2014/main" val="1363159620"/>
                  </a:ext>
                </a:extLst>
              </a:tr>
              <a:tr h="321280">
                <a:tc>
                  <a:txBody>
                    <a:bodyPr/>
                    <a:lstStyle/>
                    <a:p>
                      <a:pPr marL="228600" algn="ctr">
                        <a:lnSpc>
                          <a:spcPct val="200000"/>
                        </a:lnSpc>
                      </a:pPr>
                      <a:r>
                        <a:rPr lang="es-EC" sz="900">
                          <a:effectLst/>
                        </a:rPr>
                        <a:t>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AB4</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SS-MKTTn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extLst>
                  <a:ext uri="{0D108BD9-81ED-4DB2-BD59-A6C34878D82A}">
                    <a16:rowId xmlns:a16="http://schemas.microsoft.com/office/drawing/2014/main" val="2388990945"/>
                  </a:ext>
                </a:extLst>
              </a:tr>
              <a:tr h="321280">
                <a:tc>
                  <a:txBody>
                    <a:bodyPr/>
                    <a:lstStyle/>
                    <a:p>
                      <a:pPr marL="228600" algn="ctr">
                        <a:lnSpc>
                          <a:spcPct val="200000"/>
                        </a:lnSpc>
                      </a:pPr>
                      <a:r>
                        <a:rPr lang="es-EC" sz="900">
                          <a:effectLst/>
                        </a:rPr>
                        <a:t>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AM1</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SS-</a:t>
                      </a:r>
                      <a:r>
                        <a:rPr lang="es-EC" sz="900" dirty="0" err="1">
                          <a:effectLst/>
                        </a:rPr>
                        <a:t>MKTTn</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extLst>
                  <a:ext uri="{0D108BD9-81ED-4DB2-BD59-A6C34878D82A}">
                    <a16:rowId xmlns:a16="http://schemas.microsoft.com/office/drawing/2014/main" val="106093251"/>
                  </a:ext>
                </a:extLst>
              </a:tr>
              <a:tr h="378709">
                <a:tc>
                  <a:txBody>
                    <a:bodyPr/>
                    <a:lstStyle/>
                    <a:p>
                      <a:pPr marL="228600" algn="ctr">
                        <a:lnSpc>
                          <a:spcPct val="200000"/>
                        </a:lnSpc>
                      </a:pPr>
                      <a:r>
                        <a:rPr lang="es-EC" sz="900">
                          <a:effectLst/>
                        </a:rPr>
                        <a:t>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AM2</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XLD-</a:t>
                      </a:r>
                      <a:r>
                        <a:rPr lang="es-EC" sz="900" dirty="0" err="1">
                          <a:effectLst/>
                        </a:rPr>
                        <a:t>MKTTn</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extLst>
                  <a:ext uri="{0D108BD9-81ED-4DB2-BD59-A6C34878D82A}">
                    <a16:rowId xmlns:a16="http://schemas.microsoft.com/office/drawing/2014/main" val="1510397786"/>
                  </a:ext>
                </a:extLst>
              </a:tr>
              <a:tr h="321280">
                <a:tc>
                  <a:txBody>
                    <a:bodyPr/>
                    <a:lstStyle/>
                    <a:p>
                      <a:pPr marL="228600" algn="ctr">
                        <a:lnSpc>
                          <a:spcPct val="200000"/>
                        </a:lnSpc>
                      </a:pPr>
                      <a:r>
                        <a:rPr lang="es-EC" sz="900">
                          <a:effectLst/>
                        </a:rPr>
                        <a:t>8</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AM3</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XLD-MKTTn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extLst>
                  <a:ext uri="{0D108BD9-81ED-4DB2-BD59-A6C34878D82A}">
                    <a16:rowId xmlns:a16="http://schemas.microsoft.com/office/drawing/2014/main" val="2602853311"/>
                  </a:ext>
                </a:extLst>
              </a:tr>
              <a:tr h="321280">
                <a:tc>
                  <a:txBody>
                    <a:bodyPr/>
                    <a:lstStyle/>
                    <a:p>
                      <a:pPr marL="228600" algn="ctr">
                        <a:lnSpc>
                          <a:spcPct val="200000"/>
                        </a:lnSpc>
                      </a:pPr>
                      <a:r>
                        <a:rPr lang="es-EC" sz="900">
                          <a:effectLst/>
                        </a:rPr>
                        <a:t>9</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AM4</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XLD-MKTTn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extLst>
                  <a:ext uri="{0D108BD9-81ED-4DB2-BD59-A6C34878D82A}">
                    <a16:rowId xmlns:a16="http://schemas.microsoft.com/office/drawing/2014/main" val="3725420453"/>
                  </a:ext>
                </a:extLst>
              </a:tr>
              <a:tr h="449643">
                <a:tc>
                  <a:txBody>
                    <a:bodyPr/>
                    <a:lstStyle/>
                    <a:p>
                      <a:pPr marL="228600" algn="ctr">
                        <a:lnSpc>
                          <a:spcPct val="200000"/>
                        </a:lnSpc>
                      </a:pPr>
                      <a:r>
                        <a:rPr lang="es-EC" sz="900" dirty="0">
                          <a:effectLst/>
                        </a:rPr>
                        <a:t>10</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AA</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XLD-</a:t>
                      </a:r>
                      <a:r>
                        <a:rPr lang="es-EC" sz="900" dirty="0" err="1">
                          <a:effectLst/>
                        </a:rPr>
                        <a:t>MKTTn</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tc>
                  <a:txBody>
                    <a:bodyPr/>
                    <a:lstStyle/>
                    <a:p>
                      <a:pPr marL="228600" algn="ctr">
                        <a:lnSpc>
                          <a:spcPct val="200000"/>
                        </a:lnSpc>
                      </a:pPr>
                      <a:r>
                        <a:rPr lang="es-EC" sz="900" dirty="0">
                          <a:effectLst/>
                        </a:rPr>
                        <a:t>+</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116" marR="62116" marT="0" marB="0" anchor="ctr"/>
                </a:tc>
                <a:extLst>
                  <a:ext uri="{0D108BD9-81ED-4DB2-BD59-A6C34878D82A}">
                    <a16:rowId xmlns:a16="http://schemas.microsoft.com/office/drawing/2014/main" val="1937848265"/>
                  </a:ext>
                </a:extLst>
              </a:tr>
            </a:tbl>
          </a:graphicData>
        </a:graphic>
      </p:graphicFrame>
      <p:sp>
        <p:nvSpPr>
          <p:cNvPr id="18" name="Flecha: a la derecha 17">
            <a:extLst>
              <a:ext uri="{FF2B5EF4-FFF2-40B4-BE49-F238E27FC236}">
                <a16:creationId xmlns:a16="http://schemas.microsoft.com/office/drawing/2014/main" id="{3917671A-2254-4744-B2AF-5D5AAA5A7286}"/>
              </a:ext>
            </a:extLst>
          </p:cNvPr>
          <p:cNvSpPr/>
          <p:nvPr/>
        </p:nvSpPr>
        <p:spPr>
          <a:xfrm>
            <a:off x="5181600" y="3627755"/>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9" name="Flecha: a la derecha 18">
            <a:extLst>
              <a:ext uri="{FF2B5EF4-FFF2-40B4-BE49-F238E27FC236}">
                <a16:creationId xmlns:a16="http://schemas.microsoft.com/office/drawing/2014/main" id="{9CD4A211-E939-435F-95B6-1B5F6E9A0170}"/>
              </a:ext>
            </a:extLst>
          </p:cNvPr>
          <p:cNvSpPr/>
          <p:nvPr/>
        </p:nvSpPr>
        <p:spPr>
          <a:xfrm>
            <a:off x="5181600" y="3950335"/>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0" name="Flecha: a la derecha 19">
            <a:extLst>
              <a:ext uri="{FF2B5EF4-FFF2-40B4-BE49-F238E27FC236}">
                <a16:creationId xmlns:a16="http://schemas.microsoft.com/office/drawing/2014/main" id="{85F74F96-75EC-46D6-B66C-281A638D1440}"/>
              </a:ext>
            </a:extLst>
          </p:cNvPr>
          <p:cNvSpPr/>
          <p:nvPr/>
        </p:nvSpPr>
        <p:spPr>
          <a:xfrm>
            <a:off x="5181600" y="4288311"/>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1" name="Flecha: a la derecha 20">
            <a:extLst>
              <a:ext uri="{FF2B5EF4-FFF2-40B4-BE49-F238E27FC236}">
                <a16:creationId xmlns:a16="http://schemas.microsoft.com/office/drawing/2014/main" id="{E9AFD353-790D-46D1-B8C0-71518B99FFA2}"/>
              </a:ext>
            </a:extLst>
          </p:cNvPr>
          <p:cNvSpPr/>
          <p:nvPr/>
        </p:nvSpPr>
        <p:spPr>
          <a:xfrm>
            <a:off x="5181600" y="4622382"/>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2" name="Flecha: a la derecha 21">
            <a:extLst>
              <a:ext uri="{FF2B5EF4-FFF2-40B4-BE49-F238E27FC236}">
                <a16:creationId xmlns:a16="http://schemas.microsoft.com/office/drawing/2014/main" id="{85097E62-FD2B-4557-B211-F092D9AE636F}"/>
              </a:ext>
            </a:extLst>
          </p:cNvPr>
          <p:cNvSpPr/>
          <p:nvPr/>
        </p:nvSpPr>
        <p:spPr>
          <a:xfrm>
            <a:off x="5181982" y="4974202"/>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3" name="Flecha: a la derecha 22">
            <a:extLst>
              <a:ext uri="{FF2B5EF4-FFF2-40B4-BE49-F238E27FC236}">
                <a16:creationId xmlns:a16="http://schemas.microsoft.com/office/drawing/2014/main" id="{83C8F1B8-2E41-4A35-B8DE-38246783B67D}"/>
              </a:ext>
            </a:extLst>
          </p:cNvPr>
          <p:cNvSpPr/>
          <p:nvPr/>
        </p:nvSpPr>
        <p:spPr>
          <a:xfrm>
            <a:off x="5186212" y="5303923"/>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4" name="Flecha: a la derecha 23">
            <a:extLst>
              <a:ext uri="{FF2B5EF4-FFF2-40B4-BE49-F238E27FC236}">
                <a16:creationId xmlns:a16="http://schemas.microsoft.com/office/drawing/2014/main" id="{0B02EFE0-B989-466B-A263-8AD5E33E581F}"/>
              </a:ext>
            </a:extLst>
          </p:cNvPr>
          <p:cNvSpPr/>
          <p:nvPr/>
        </p:nvSpPr>
        <p:spPr>
          <a:xfrm>
            <a:off x="5181600" y="5686349"/>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5" name="Flecha: a la derecha 24">
            <a:extLst>
              <a:ext uri="{FF2B5EF4-FFF2-40B4-BE49-F238E27FC236}">
                <a16:creationId xmlns:a16="http://schemas.microsoft.com/office/drawing/2014/main" id="{0D8DD309-F22E-4A52-8604-32102DD8C9FD}"/>
              </a:ext>
            </a:extLst>
          </p:cNvPr>
          <p:cNvSpPr/>
          <p:nvPr/>
        </p:nvSpPr>
        <p:spPr>
          <a:xfrm>
            <a:off x="5181600" y="3315736"/>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6" name="Flecha: a la derecha 25">
            <a:extLst>
              <a:ext uri="{FF2B5EF4-FFF2-40B4-BE49-F238E27FC236}">
                <a16:creationId xmlns:a16="http://schemas.microsoft.com/office/drawing/2014/main" id="{E485D09A-2BBE-4A91-ABF2-CC8D5071F739}"/>
              </a:ext>
            </a:extLst>
          </p:cNvPr>
          <p:cNvSpPr/>
          <p:nvPr/>
        </p:nvSpPr>
        <p:spPr>
          <a:xfrm>
            <a:off x="5181600" y="2994078"/>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7" name="CuadroTexto 26">
            <a:extLst>
              <a:ext uri="{FF2B5EF4-FFF2-40B4-BE49-F238E27FC236}">
                <a16:creationId xmlns:a16="http://schemas.microsoft.com/office/drawing/2014/main" id="{7B87A093-7263-4D6F-9D5B-9B68FE36E5DC}"/>
              </a:ext>
            </a:extLst>
          </p:cNvPr>
          <p:cNvSpPr txBox="1"/>
          <p:nvPr/>
        </p:nvSpPr>
        <p:spPr>
          <a:xfrm>
            <a:off x="434696" y="6349095"/>
            <a:ext cx="1904689" cy="276999"/>
          </a:xfrm>
          <a:prstGeom prst="rect">
            <a:avLst/>
          </a:prstGeom>
          <a:noFill/>
        </p:spPr>
        <p:txBody>
          <a:bodyPr wrap="none" rtlCol="0">
            <a:spAutoFit/>
          </a:bodyPr>
          <a:lstStyle/>
          <a:p>
            <a:r>
              <a:rPr lang="en-US" sz="1200" dirty="0"/>
              <a:t>(ISO, 2017), (ISO, 2021)</a:t>
            </a:r>
          </a:p>
        </p:txBody>
      </p:sp>
      <p:sp>
        <p:nvSpPr>
          <p:cNvPr id="28" name="CuadroTexto 27">
            <a:extLst>
              <a:ext uri="{FF2B5EF4-FFF2-40B4-BE49-F238E27FC236}">
                <a16:creationId xmlns:a16="http://schemas.microsoft.com/office/drawing/2014/main" id="{A906B332-D475-47AC-A7B5-BA8E6FE91367}"/>
              </a:ext>
            </a:extLst>
          </p:cNvPr>
          <p:cNvSpPr txBox="1"/>
          <p:nvPr/>
        </p:nvSpPr>
        <p:spPr>
          <a:xfrm>
            <a:off x="1201006" y="3688424"/>
            <a:ext cx="3725838" cy="338554"/>
          </a:xfrm>
          <a:prstGeom prst="rect">
            <a:avLst/>
          </a:prstGeom>
          <a:noFill/>
        </p:spPr>
        <p:txBody>
          <a:bodyPr wrap="square" rtlCol="0">
            <a:spAutoFit/>
          </a:bodyPr>
          <a:lstStyle/>
          <a:p>
            <a:r>
              <a:rPr lang="es-ES" sz="1600" dirty="0"/>
              <a:t>AB1		  AB2	    AB3	     AB4</a:t>
            </a:r>
            <a:endParaRPr lang="es-EC" sz="1600" dirty="0"/>
          </a:p>
        </p:txBody>
      </p:sp>
      <p:sp>
        <p:nvSpPr>
          <p:cNvPr id="29" name="CuadroTexto 28">
            <a:extLst>
              <a:ext uri="{FF2B5EF4-FFF2-40B4-BE49-F238E27FC236}">
                <a16:creationId xmlns:a16="http://schemas.microsoft.com/office/drawing/2014/main" id="{AD80A2CA-D27E-4106-AC04-B255773C19AB}"/>
              </a:ext>
            </a:extLst>
          </p:cNvPr>
          <p:cNvSpPr txBox="1"/>
          <p:nvPr/>
        </p:nvSpPr>
        <p:spPr>
          <a:xfrm>
            <a:off x="434139" y="5933780"/>
            <a:ext cx="4609059" cy="338554"/>
          </a:xfrm>
          <a:prstGeom prst="rect">
            <a:avLst/>
          </a:prstGeom>
          <a:noFill/>
        </p:spPr>
        <p:txBody>
          <a:bodyPr wrap="square" rtlCol="0">
            <a:spAutoFit/>
          </a:bodyPr>
          <a:lstStyle/>
          <a:p>
            <a:r>
              <a:rPr lang="es-ES" sz="1600" dirty="0"/>
              <a:t>AM1		  AM2	    AM3	     AM4	      AA</a:t>
            </a:r>
            <a:endParaRPr lang="es-EC" sz="1600" dirty="0"/>
          </a:p>
        </p:txBody>
      </p:sp>
      <p:sp>
        <p:nvSpPr>
          <p:cNvPr id="30" name="CuadroTexto 29">
            <a:extLst>
              <a:ext uri="{FF2B5EF4-FFF2-40B4-BE49-F238E27FC236}">
                <a16:creationId xmlns:a16="http://schemas.microsoft.com/office/drawing/2014/main" id="{0DAE3CE1-FA85-4FB1-BC62-8258AE4CF207}"/>
              </a:ext>
            </a:extLst>
          </p:cNvPr>
          <p:cNvSpPr txBox="1"/>
          <p:nvPr/>
        </p:nvSpPr>
        <p:spPr>
          <a:xfrm>
            <a:off x="122827" y="95530"/>
            <a:ext cx="441146" cy="369332"/>
          </a:xfrm>
          <a:prstGeom prst="rect">
            <a:avLst/>
          </a:prstGeom>
          <a:noFill/>
        </p:spPr>
        <p:txBody>
          <a:bodyPr wrap="none" rtlCol="0">
            <a:spAutoFit/>
          </a:bodyPr>
          <a:lstStyle/>
          <a:p>
            <a:r>
              <a:rPr lang="es-ES" dirty="0"/>
              <a:t>30</a:t>
            </a:r>
            <a:endParaRPr lang="es-EC" dirty="0"/>
          </a:p>
        </p:txBody>
      </p:sp>
    </p:spTree>
    <p:extLst>
      <p:ext uri="{BB962C8B-B14F-4D97-AF65-F5344CB8AC3E}">
        <p14:creationId xmlns:p14="http://schemas.microsoft.com/office/powerpoint/2010/main" val="4124944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E564FD9C-465B-486A-8862-4E0EE134C2C0}"/>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FD961C35-6579-4A0B-82BC-70D7F8EE0F6D}"/>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sp>
        <p:nvSpPr>
          <p:cNvPr id="5" name="Rectángulo: esquinas redondeadas 4">
            <a:extLst>
              <a:ext uri="{FF2B5EF4-FFF2-40B4-BE49-F238E27FC236}">
                <a16:creationId xmlns:a16="http://schemas.microsoft.com/office/drawing/2014/main" id="{4FA8050A-A11D-4058-9586-9C8A18CB6472}"/>
              </a:ext>
            </a:extLst>
          </p:cNvPr>
          <p:cNvSpPr/>
          <p:nvPr/>
        </p:nvSpPr>
        <p:spPr>
          <a:xfrm>
            <a:off x="609602" y="730436"/>
            <a:ext cx="10972798" cy="65682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ES" sz="2500" b="1" dirty="0"/>
              <a:t>Verificación de productos (Método cualitativo): frutilla</a:t>
            </a:r>
            <a:endParaRPr lang="es-EC" sz="2500" b="1" dirty="0"/>
          </a:p>
        </p:txBody>
      </p:sp>
      <p:sp>
        <p:nvSpPr>
          <p:cNvPr id="6" name="CuadroTexto 5">
            <a:extLst>
              <a:ext uri="{FF2B5EF4-FFF2-40B4-BE49-F238E27FC236}">
                <a16:creationId xmlns:a16="http://schemas.microsoft.com/office/drawing/2014/main" id="{3CF93FBE-9BC2-4A09-8232-28D1D9039EFB}"/>
              </a:ext>
            </a:extLst>
          </p:cNvPr>
          <p:cNvSpPr txBox="1"/>
          <p:nvPr/>
        </p:nvSpPr>
        <p:spPr>
          <a:xfrm>
            <a:off x="835430" y="1342414"/>
            <a:ext cx="3572030" cy="400110"/>
          </a:xfrm>
          <a:prstGeom prst="rect">
            <a:avLst/>
          </a:prstGeom>
          <a:noFill/>
        </p:spPr>
        <p:txBody>
          <a:bodyPr wrap="square" rtlCol="0">
            <a:spAutoFit/>
          </a:bodyPr>
          <a:lstStyle/>
          <a:p>
            <a:pPr algn="ctr"/>
            <a:r>
              <a:rPr lang="es-ES" sz="2000" b="1" dirty="0"/>
              <a:t>Identificación bioquímica</a:t>
            </a:r>
            <a:endParaRPr lang="es-EC" sz="2000" b="1" dirty="0"/>
          </a:p>
        </p:txBody>
      </p:sp>
      <p:pic>
        <p:nvPicPr>
          <p:cNvPr id="8" name="Imagen 7">
            <a:extLst>
              <a:ext uri="{FF2B5EF4-FFF2-40B4-BE49-F238E27FC236}">
                <a16:creationId xmlns:a16="http://schemas.microsoft.com/office/drawing/2014/main" id="{9AB04282-7D6E-4DE1-82CA-0171EC15404E}"/>
              </a:ext>
            </a:extLst>
          </p:cNvPr>
          <p:cNvPicPr/>
          <p:nvPr/>
        </p:nvPicPr>
        <p:blipFill rotWithShape="1">
          <a:blip r:embed="rId2" cstate="print">
            <a:extLst>
              <a:ext uri="{28A0092B-C50C-407E-A947-70E740481C1C}">
                <a14:useLocalDpi xmlns:a14="http://schemas.microsoft.com/office/drawing/2010/main"/>
              </a:ext>
            </a:extLst>
          </a:blip>
          <a:srcRect/>
          <a:stretch/>
        </p:blipFill>
        <p:spPr bwMode="auto">
          <a:xfrm>
            <a:off x="1824253" y="1799594"/>
            <a:ext cx="1169866" cy="1973820"/>
          </a:xfrm>
          <a:prstGeom prst="rect">
            <a:avLst/>
          </a:prstGeom>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1186BF8B-1D69-4741-894A-FAF6E20D6FB3}"/>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2994119" y="1799595"/>
            <a:ext cx="1096645" cy="1973819"/>
          </a:xfrm>
          <a:prstGeom prst="rect">
            <a:avLst/>
          </a:prstGeom>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688053F1-94EA-46A3-9FF9-5621A6EB373C}"/>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a:off x="803133" y="1799593"/>
            <a:ext cx="1021119" cy="1973822"/>
          </a:xfrm>
          <a:prstGeom prst="rect">
            <a:avLst/>
          </a:prstGeom>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476FADDD-7E11-4A29-B6DE-55AFCAC259EF}"/>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a:off x="4090764" y="1799596"/>
            <a:ext cx="1096646" cy="1973819"/>
          </a:xfrm>
          <a:prstGeom prst="rect">
            <a:avLst/>
          </a:prstGeom>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84809FD9-5D25-41B5-9139-2A1D138F3054}"/>
              </a:ext>
            </a:extLst>
          </p:cNvPr>
          <p:cNvPicPr/>
          <p:nvPr/>
        </p:nvPicPr>
        <p:blipFill rotWithShape="1">
          <a:blip r:embed="rId6" cstate="print">
            <a:extLst>
              <a:ext uri="{28A0092B-C50C-407E-A947-70E740481C1C}">
                <a14:useLocalDpi xmlns:a14="http://schemas.microsoft.com/office/drawing/2010/main"/>
              </a:ext>
            </a:extLst>
          </a:blip>
          <a:srcRect/>
          <a:stretch/>
        </p:blipFill>
        <p:spPr bwMode="auto">
          <a:xfrm>
            <a:off x="131775" y="4007993"/>
            <a:ext cx="1372776" cy="1973824"/>
          </a:xfrm>
          <a:prstGeom prst="rect">
            <a:avLst/>
          </a:prstGeom>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862E7023-FA8E-4F3D-9871-F905F822F9B9}"/>
              </a:ext>
            </a:extLst>
          </p:cNvPr>
          <p:cNvPicPr/>
          <p:nvPr/>
        </p:nvPicPr>
        <p:blipFill rotWithShape="1">
          <a:blip r:embed="rId7" cstate="print">
            <a:extLst>
              <a:ext uri="{28A0092B-C50C-407E-A947-70E740481C1C}">
                <a14:useLocalDpi xmlns:a14="http://schemas.microsoft.com/office/drawing/2010/main"/>
              </a:ext>
            </a:extLst>
          </a:blip>
          <a:srcRect/>
          <a:stretch/>
        </p:blipFill>
        <p:spPr bwMode="auto">
          <a:xfrm>
            <a:off x="1504550" y="4007994"/>
            <a:ext cx="1227620" cy="1973823"/>
          </a:xfrm>
          <a:prstGeom prst="rect">
            <a:avLst/>
          </a:prstGeom>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E5DADEC2-A2A3-43AD-A943-2C900D7F4101}"/>
              </a:ext>
            </a:extLst>
          </p:cNvPr>
          <p:cNvPicPr/>
          <p:nvPr/>
        </p:nvPicPr>
        <p:blipFill rotWithShape="1">
          <a:blip r:embed="rId8" cstate="print">
            <a:extLst>
              <a:ext uri="{28A0092B-C50C-407E-A947-70E740481C1C}">
                <a14:useLocalDpi xmlns:a14="http://schemas.microsoft.com/office/drawing/2010/main"/>
              </a:ext>
            </a:extLst>
          </a:blip>
          <a:srcRect/>
          <a:stretch/>
        </p:blipFill>
        <p:spPr bwMode="auto">
          <a:xfrm>
            <a:off x="2732170" y="4007995"/>
            <a:ext cx="1227620" cy="1973822"/>
          </a:xfrm>
          <a:prstGeom prst="rect">
            <a:avLst/>
          </a:prstGeom>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B9B96F78-0FBE-460B-A0E6-8A4DB174870B}"/>
              </a:ext>
            </a:extLst>
          </p:cNvPr>
          <p:cNvPicPr/>
          <p:nvPr/>
        </p:nvPicPr>
        <p:blipFill rotWithShape="1">
          <a:blip r:embed="rId9" cstate="print">
            <a:extLst>
              <a:ext uri="{28A0092B-C50C-407E-A947-70E740481C1C}">
                <a14:useLocalDpi xmlns:a14="http://schemas.microsoft.com/office/drawing/2010/main"/>
              </a:ext>
            </a:extLst>
          </a:blip>
          <a:srcRect/>
          <a:stretch/>
        </p:blipFill>
        <p:spPr bwMode="auto">
          <a:xfrm>
            <a:off x="3959790" y="4007996"/>
            <a:ext cx="1227620" cy="1973821"/>
          </a:xfrm>
          <a:prstGeom prst="rect">
            <a:avLst/>
          </a:prstGeom>
          <a:extLst>
            <a:ext uri="{53640926-AAD7-44D8-BBD7-CCE9431645EC}">
              <a14:shadowObscured xmlns:a14="http://schemas.microsoft.com/office/drawing/2010/main"/>
            </a:ext>
          </a:extLst>
        </p:spPr>
      </p:pic>
      <p:graphicFrame>
        <p:nvGraphicFramePr>
          <p:cNvPr id="17" name="Tabla 16">
            <a:extLst>
              <a:ext uri="{FF2B5EF4-FFF2-40B4-BE49-F238E27FC236}">
                <a16:creationId xmlns:a16="http://schemas.microsoft.com/office/drawing/2014/main" id="{B91D2C75-DA89-4E33-99F4-55AAEF534262}"/>
              </a:ext>
            </a:extLst>
          </p:cNvPr>
          <p:cNvGraphicFramePr>
            <a:graphicFrameLocks noGrp="1"/>
          </p:cNvGraphicFramePr>
          <p:nvPr>
            <p:extLst>
              <p:ext uri="{D42A27DB-BD31-4B8C-83A1-F6EECF244321}">
                <p14:modId xmlns:p14="http://schemas.microsoft.com/office/powerpoint/2010/main" val="2772038225"/>
              </p:ext>
            </p:extLst>
          </p:nvPr>
        </p:nvGraphicFramePr>
        <p:xfrm>
          <a:off x="5298730" y="1538093"/>
          <a:ext cx="6764962" cy="4372744"/>
        </p:xfrm>
        <a:graphic>
          <a:graphicData uri="http://schemas.openxmlformats.org/drawingml/2006/table">
            <a:tbl>
              <a:tblPr firstRow="1" firstCol="1">
                <a:tableStyleId>{5FD0F851-EC5A-4D38-B0AD-8093EC10F338}</a:tableStyleId>
              </a:tblPr>
              <a:tblGrid>
                <a:gridCol w="644965">
                  <a:extLst>
                    <a:ext uri="{9D8B030D-6E8A-4147-A177-3AD203B41FA5}">
                      <a16:colId xmlns:a16="http://schemas.microsoft.com/office/drawing/2014/main" val="624186762"/>
                    </a:ext>
                  </a:extLst>
                </a:gridCol>
                <a:gridCol w="956300">
                  <a:extLst>
                    <a:ext uri="{9D8B030D-6E8A-4147-A177-3AD203B41FA5}">
                      <a16:colId xmlns:a16="http://schemas.microsoft.com/office/drawing/2014/main" val="1009092496"/>
                    </a:ext>
                  </a:extLst>
                </a:gridCol>
                <a:gridCol w="1181640">
                  <a:extLst>
                    <a:ext uri="{9D8B030D-6E8A-4147-A177-3AD203B41FA5}">
                      <a16:colId xmlns:a16="http://schemas.microsoft.com/office/drawing/2014/main" val="556768740"/>
                    </a:ext>
                  </a:extLst>
                </a:gridCol>
                <a:gridCol w="522342">
                  <a:extLst>
                    <a:ext uri="{9D8B030D-6E8A-4147-A177-3AD203B41FA5}">
                      <a16:colId xmlns:a16="http://schemas.microsoft.com/office/drawing/2014/main" val="330251744"/>
                    </a:ext>
                  </a:extLst>
                </a:gridCol>
                <a:gridCol w="569320">
                  <a:extLst>
                    <a:ext uri="{9D8B030D-6E8A-4147-A177-3AD203B41FA5}">
                      <a16:colId xmlns:a16="http://schemas.microsoft.com/office/drawing/2014/main" val="1416384785"/>
                    </a:ext>
                  </a:extLst>
                </a:gridCol>
                <a:gridCol w="569320">
                  <a:extLst>
                    <a:ext uri="{9D8B030D-6E8A-4147-A177-3AD203B41FA5}">
                      <a16:colId xmlns:a16="http://schemas.microsoft.com/office/drawing/2014/main" val="3940114735"/>
                    </a:ext>
                  </a:extLst>
                </a:gridCol>
                <a:gridCol w="569320">
                  <a:extLst>
                    <a:ext uri="{9D8B030D-6E8A-4147-A177-3AD203B41FA5}">
                      <a16:colId xmlns:a16="http://schemas.microsoft.com/office/drawing/2014/main" val="4093187023"/>
                    </a:ext>
                  </a:extLst>
                </a:gridCol>
                <a:gridCol w="569320">
                  <a:extLst>
                    <a:ext uri="{9D8B030D-6E8A-4147-A177-3AD203B41FA5}">
                      <a16:colId xmlns:a16="http://schemas.microsoft.com/office/drawing/2014/main" val="3382093320"/>
                    </a:ext>
                  </a:extLst>
                </a:gridCol>
                <a:gridCol w="569320">
                  <a:extLst>
                    <a:ext uri="{9D8B030D-6E8A-4147-A177-3AD203B41FA5}">
                      <a16:colId xmlns:a16="http://schemas.microsoft.com/office/drawing/2014/main" val="249094576"/>
                    </a:ext>
                  </a:extLst>
                </a:gridCol>
                <a:gridCol w="613115">
                  <a:extLst>
                    <a:ext uri="{9D8B030D-6E8A-4147-A177-3AD203B41FA5}">
                      <a16:colId xmlns:a16="http://schemas.microsoft.com/office/drawing/2014/main" val="3195401121"/>
                    </a:ext>
                  </a:extLst>
                </a:gridCol>
              </a:tblGrid>
              <a:tr h="772744">
                <a:tc>
                  <a:txBody>
                    <a:bodyPr/>
                    <a:lstStyle/>
                    <a:p>
                      <a:pPr marL="228600" algn="ctr">
                        <a:lnSpc>
                          <a:spcPct val="150000"/>
                        </a:lnSpc>
                      </a:pPr>
                      <a:r>
                        <a:rPr lang="es-EC" sz="900" dirty="0">
                          <a:effectLst/>
                        </a:rPr>
                        <a:t>No.</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Muestra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dirty="0">
                          <a:effectLst/>
                        </a:rPr>
                        <a:t>Combinación procedente</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A.G.</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G.G.</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A.L.</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A.S.</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H</a:t>
                      </a:r>
                      <a:r>
                        <a:rPr lang="es-EC" sz="900" baseline="-25000">
                          <a:effectLst/>
                        </a:rPr>
                        <a:t>2</a:t>
                      </a:r>
                      <a:r>
                        <a:rPr lang="es-EC" sz="900">
                          <a:effectLst/>
                        </a:rPr>
                        <a:t>S</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Urea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Lisina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extLst>
                  <a:ext uri="{0D108BD9-81ED-4DB2-BD59-A6C34878D82A}">
                    <a16:rowId xmlns:a16="http://schemas.microsoft.com/office/drawing/2014/main" val="3706804775"/>
                  </a:ext>
                </a:extLst>
              </a:tr>
              <a:tr h="360000">
                <a:tc>
                  <a:txBody>
                    <a:bodyPr/>
                    <a:lstStyle/>
                    <a:p>
                      <a:pPr marL="228600" algn="ctr">
                        <a:lnSpc>
                          <a:spcPct val="150000"/>
                        </a:lnSpc>
                      </a:pPr>
                      <a:r>
                        <a:rPr lang="es-EC" sz="9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dirty="0" err="1">
                          <a:effectLst/>
                        </a:rPr>
                        <a:t>FControl</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extLst>
                  <a:ext uri="{0D108BD9-81ED-4DB2-BD59-A6C34878D82A}">
                    <a16:rowId xmlns:a16="http://schemas.microsoft.com/office/drawing/2014/main" val="3947346465"/>
                  </a:ext>
                </a:extLst>
              </a:tr>
              <a:tr h="360000">
                <a:tc>
                  <a:txBody>
                    <a:bodyPr/>
                    <a:lstStyle/>
                    <a:p>
                      <a:pPr marL="228600" algn="ctr">
                        <a:lnSpc>
                          <a:spcPct val="150000"/>
                        </a:lnSpc>
                      </a:pPr>
                      <a:r>
                        <a:rPr lang="es-EC" sz="900">
                          <a:effectLst/>
                        </a:rPr>
                        <a:t>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dirty="0">
                          <a:effectLst/>
                        </a:rPr>
                        <a:t>FB1</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SS-MKTTn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extLst>
                  <a:ext uri="{0D108BD9-81ED-4DB2-BD59-A6C34878D82A}">
                    <a16:rowId xmlns:a16="http://schemas.microsoft.com/office/drawing/2014/main" val="1515822642"/>
                  </a:ext>
                </a:extLst>
              </a:tr>
              <a:tr h="360000">
                <a:tc>
                  <a:txBody>
                    <a:bodyPr/>
                    <a:lstStyle/>
                    <a:p>
                      <a:pPr marL="228600" algn="ctr">
                        <a:lnSpc>
                          <a:spcPct val="150000"/>
                        </a:lnSpc>
                      </a:pPr>
                      <a:r>
                        <a:rPr lang="es-EC" sz="900">
                          <a:effectLst/>
                        </a:rPr>
                        <a:t>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dirty="0">
                          <a:effectLst/>
                        </a:rPr>
                        <a:t>FB2</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SS-MKTTn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extLst>
                  <a:ext uri="{0D108BD9-81ED-4DB2-BD59-A6C34878D82A}">
                    <a16:rowId xmlns:a16="http://schemas.microsoft.com/office/drawing/2014/main" val="2421467513"/>
                  </a:ext>
                </a:extLst>
              </a:tr>
              <a:tr h="360000">
                <a:tc>
                  <a:txBody>
                    <a:bodyPr/>
                    <a:lstStyle/>
                    <a:p>
                      <a:pPr marL="228600" algn="ctr">
                        <a:lnSpc>
                          <a:spcPct val="150000"/>
                        </a:lnSpc>
                      </a:pPr>
                      <a:r>
                        <a:rPr lang="es-EC" sz="900">
                          <a:effectLst/>
                        </a:rPr>
                        <a:t>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dirty="0">
                          <a:effectLst/>
                        </a:rPr>
                        <a:t>FB3</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SS-MKTTn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extLst>
                  <a:ext uri="{0D108BD9-81ED-4DB2-BD59-A6C34878D82A}">
                    <a16:rowId xmlns:a16="http://schemas.microsoft.com/office/drawing/2014/main" val="238507888"/>
                  </a:ext>
                </a:extLst>
              </a:tr>
              <a:tr h="360000">
                <a:tc>
                  <a:txBody>
                    <a:bodyPr/>
                    <a:lstStyle/>
                    <a:p>
                      <a:pPr marL="228600" algn="ctr">
                        <a:lnSpc>
                          <a:spcPct val="150000"/>
                        </a:lnSpc>
                      </a:pPr>
                      <a:r>
                        <a:rPr lang="es-EC" sz="900">
                          <a:effectLst/>
                        </a:rPr>
                        <a:t>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dirty="0">
                          <a:effectLst/>
                        </a:rPr>
                        <a:t>FB4</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extLst>
                  <a:ext uri="{0D108BD9-81ED-4DB2-BD59-A6C34878D82A}">
                    <a16:rowId xmlns:a16="http://schemas.microsoft.com/office/drawing/2014/main" val="2307978296"/>
                  </a:ext>
                </a:extLst>
              </a:tr>
              <a:tr h="360000">
                <a:tc>
                  <a:txBody>
                    <a:bodyPr/>
                    <a:lstStyle/>
                    <a:p>
                      <a:pPr marL="228600" algn="ctr">
                        <a:lnSpc>
                          <a:spcPct val="150000"/>
                        </a:lnSpc>
                      </a:pPr>
                      <a:r>
                        <a:rPr lang="es-EC" sz="900">
                          <a:effectLst/>
                        </a:rPr>
                        <a:t>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dirty="0">
                          <a:effectLst/>
                        </a:rPr>
                        <a:t>FM1</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dirty="0">
                          <a:effectLst/>
                        </a:rPr>
                        <a:t>XLD-</a:t>
                      </a:r>
                      <a:r>
                        <a:rPr lang="es-EC" sz="900" dirty="0" err="1">
                          <a:effectLst/>
                        </a:rPr>
                        <a:t>MKTTn</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S" sz="900" dirty="0">
                          <a:effectLst/>
                          <a:latin typeface="Calibri" panose="020F0502020204030204" pitchFamily="34" charset="0"/>
                          <a:ea typeface="Calibri" panose="020F0502020204030204" pitchFamily="34" charset="0"/>
                          <a:cs typeface="Times New Roman" panose="02020603050405020304" pitchFamily="18" charset="0"/>
                        </a:rPr>
                        <a:t>-</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S" sz="900" dirty="0">
                          <a:effectLst/>
                          <a:latin typeface="Calibri" panose="020F0502020204030204" pitchFamily="34" charset="0"/>
                          <a:ea typeface="Calibri" panose="020F0502020204030204" pitchFamily="34" charset="0"/>
                          <a:cs typeface="Times New Roman" panose="02020603050405020304" pitchFamily="18" charset="0"/>
                        </a:rPr>
                        <a:t>-</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extLst>
                  <a:ext uri="{0D108BD9-81ED-4DB2-BD59-A6C34878D82A}">
                    <a16:rowId xmlns:a16="http://schemas.microsoft.com/office/drawing/2014/main" val="3601577969"/>
                  </a:ext>
                </a:extLst>
              </a:tr>
              <a:tr h="360000">
                <a:tc>
                  <a:txBody>
                    <a:bodyPr/>
                    <a:lstStyle/>
                    <a:p>
                      <a:pPr marL="228600" algn="ctr">
                        <a:lnSpc>
                          <a:spcPct val="150000"/>
                        </a:lnSpc>
                      </a:pPr>
                      <a:r>
                        <a:rPr lang="es-EC" sz="900">
                          <a:effectLst/>
                        </a:rPr>
                        <a:t>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dirty="0">
                          <a:effectLst/>
                        </a:rPr>
                        <a:t>FM2</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SS-MKTTn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dirty="0">
                          <a:effectLst/>
                        </a:rPr>
                        <a:t>+</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extLst>
                  <a:ext uri="{0D108BD9-81ED-4DB2-BD59-A6C34878D82A}">
                    <a16:rowId xmlns:a16="http://schemas.microsoft.com/office/drawing/2014/main" val="1342112084"/>
                  </a:ext>
                </a:extLst>
              </a:tr>
              <a:tr h="360000">
                <a:tc>
                  <a:txBody>
                    <a:bodyPr/>
                    <a:lstStyle/>
                    <a:p>
                      <a:pPr marL="228600" algn="ctr">
                        <a:lnSpc>
                          <a:spcPct val="150000"/>
                        </a:lnSpc>
                      </a:pPr>
                      <a:r>
                        <a:rPr lang="es-EC" sz="900">
                          <a:effectLst/>
                        </a:rPr>
                        <a:t>8</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dirty="0">
                          <a:effectLst/>
                        </a:rPr>
                        <a:t>FM3</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XLD-MKTTn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extLst>
                  <a:ext uri="{0D108BD9-81ED-4DB2-BD59-A6C34878D82A}">
                    <a16:rowId xmlns:a16="http://schemas.microsoft.com/office/drawing/2014/main" val="1779447345"/>
                  </a:ext>
                </a:extLst>
              </a:tr>
              <a:tr h="360000">
                <a:tc>
                  <a:txBody>
                    <a:bodyPr/>
                    <a:lstStyle/>
                    <a:p>
                      <a:pPr marL="228600" algn="ctr">
                        <a:lnSpc>
                          <a:spcPct val="150000"/>
                        </a:lnSpc>
                      </a:pPr>
                      <a:r>
                        <a:rPr lang="es-EC" sz="900">
                          <a:effectLst/>
                        </a:rPr>
                        <a:t>9</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dirty="0">
                          <a:effectLst/>
                        </a:rPr>
                        <a:t>FM4</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XLD-MKTTn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extLst>
                  <a:ext uri="{0D108BD9-81ED-4DB2-BD59-A6C34878D82A}">
                    <a16:rowId xmlns:a16="http://schemas.microsoft.com/office/drawing/2014/main" val="2856989318"/>
                  </a:ext>
                </a:extLst>
              </a:tr>
              <a:tr h="360000">
                <a:tc>
                  <a:txBody>
                    <a:bodyPr/>
                    <a:lstStyle/>
                    <a:p>
                      <a:pPr marL="228600" algn="ctr">
                        <a:lnSpc>
                          <a:spcPct val="150000"/>
                        </a:lnSpc>
                      </a:pPr>
                      <a:r>
                        <a:rPr lang="es-EC" sz="900">
                          <a:effectLst/>
                        </a:rPr>
                        <a:t>10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dirty="0">
                          <a:effectLst/>
                        </a:rPr>
                        <a:t>FA</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SS-MKTTn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tc>
                  <a:txBody>
                    <a:bodyPr/>
                    <a:lstStyle/>
                    <a:p>
                      <a:pPr marL="228600" algn="ctr">
                        <a:lnSpc>
                          <a:spcPct val="150000"/>
                        </a:lnSpc>
                      </a:pPr>
                      <a:r>
                        <a:rPr lang="es-EC" sz="900" dirty="0">
                          <a:effectLst/>
                        </a:rPr>
                        <a:t>+</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03" marR="54203" marT="0" marB="0" anchor="ctr"/>
                </a:tc>
                <a:extLst>
                  <a:ext uri="{0D108BD9-81ED-4DB2-BD59-A6C34878D82A}">
                    <a16:rowId xmlns:a16="http://schemas.microsoft.com/office/drawing/2014/main" val="1819246542"/>
                  </a:ext>
                </a:extLst>
              </a:tr>
            </a:tbl>
          </a:graphicData>
        </a:graphic>
      </p:graphicFrame>
      <p:sp>
        <p:nvSpPr>
          <p:cNvPr id="18" name="Flecha: a la derecha 17">
            <a:extLst>
              <a:ext uri="{FF2B5EF4-FFF2-40B4-BE49-F238E27FC236}">
                <a16:creationId xmlns:a16="http://schemas.microsoft.com/office/drawing/2014/main" id="{59416005-F795-4E93-A227-1EA855B69C46}"/>
              </a:ext>
            </a:extLst>
          </p:cNvPr>
          <p:cNvSpPr/>
          <p:nvPr/>
        </p:nvSpPr>
        <p:spPr>
          <a:xfrm>
            <a:off x="5267325" y="3532505"/>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1" name="Flecha: a la derecha 20">
            <a:extLst>
              <a:ext uri="{FF2B5EF4-FFF2-40B4-BE49-F238E27FC236}">
                <a16:creationId xmlns:a16="http://schemas.microsoft.com/office/drawing/2014/main" id="{D5B35B14-B52D-49F5-BF63-F156B9C1B05B}"/>
              </a:ext>
            </a:extLst>
          </p:cNvPr>
          <p:cNvSpPr/>
          <p:nvPr/>
        </p:nvSpPr>
        <p:spPr>
          <a:xfrm>
            <a:off x="5267325" y="4622382"/>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2" name="Flecha: a la derecha 21">
            <a:extLst>
              <a:ext uri="{FF2B5EF4-FFF2-40B4-BE49-F238E27FC236}">
                <a16:creationId xmlns:a16="http://schemas.microsoft.com/office/drawing/2014/main" id="{4836D69F-84EF-46EE-A5D5-A627643B19D6}"/>
              </a:ext>
            </a:extLst>
          </p:cNvPr>
          <p:cNvSpPr/>
          <p:nvPr/>
        </p:nvSpPr>
        <p:spPr>
          <a:xfrm>
            <a:off x="5267707" y="4974202"/>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3" name="Flecha: a la derecha 22">
            <a:extLst>
              <a:ext uri="{FF2B5EF4-FFF2-40B4-BE49-F238E27FC236}">
                <a16:creationId xmlns:a16="http://schemas.microsoft.com/office/drawing/2014/main" id="{0C135099-CFA5-422B-8A12-65581DFE5F69}"/>
              </a:ext>
            </a:extLst>
          </p:cNvPr>
          <p:cNvSpPr/>
          <p:nvPr/>
        </p:nvSpPr>
        <p:spPr>
          <a:xfrm>
            <a:off x="5271937" y="5322973"/>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4" name="Flecha: a la derecha 23">
            <a:extLst>
              <a:ext uri="{FF2B5EF4-FFF2-40B4-BE49-F238E27FC236}">
                <a16:creationId xmlns:a16="http://schemas.microsoft.com/office/drawing/2014/main" id="{7812DFB8-C841-4202-9682-BB9FBC3CFDA8}"/>
              </a:ext>
            </a:extLst>
          </p:cNvPr>
          <p:cNvSpPr/>
          <p:nvPr/>
        </p:nvSpPr>
        <p:spPr>
          <a:xfrm>
            <a:off x="5267325" y="5686349"/>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5" name="Flecha: a la derecha 24">
            <a:extLst>
              <a:ext uri="{FF2B5EF4-FFF2-40B4-BE49-F238E27FC236}">
                <a16:creationId xmlns:a16="http://schemas.microsoft.com/office/drawing/2014/main" id="{D40AA73E-F7CB-4FE0-BE95-B29DF17DE1AA}"/>
              </a:ext>
            </a:extLst>
          </p:cNvPr>
          <p:cNvSpPr/>
          <p:nvPr/>
        </p:nvSpPr>
        <p:spPr>
          <a:xfrm>
            <a:off x="5267325" y="3163336"/>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6" name="Flecha: a la derecha 25">
            <a:extLst>
              <a:ext uri="{FF2B5EF4-FFF2-40B4-BE49-F238E27FC236}">
                <a16:creationId xmlns:a16="http://schemas.microsoft.com/office/drawing/2014/main" id="{B3352E4B-FC63-4234-83D1-3F763E138471}"/>
              </a:ext>
            </a:extLst>
          </p:cNvPr>
          <p:cNvSpPr/>
          <p:nvPr/>
        </p:nvSpPr>
        <p:spPr>
          <a:xfrm>
            <a:off x="5267325" y="2813103"/>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7" name="Flecha: a la derecha 26">
            <a:extLst>
              <a:ext uri="{FF2B5EF4-FFF2-40B4-BE49-F238E27FC236}">
                <a16:creationId xmlns:a16="http://schemas.microsoft.com/office/drawing/2014/main" id="{BD937711-D062-4CD9-8FD5-EF01068F84D2}"/>
              </a:ext>
            </a:extLst>
          </p:cNvPr>
          <p:cNvSpPr/>
          <p:nvPr/>
        </p:nvSpPr>
        <p:spPr>
          <a:xfrm>
            <a:off x="5267325" y="4270562"/>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8" name="CuadroTexto 27">
            <a:extLst>
              <a:ext uri="{FF2B5EF4-FFF2-40B4-BE49-F238E27FC236}">
                <a16:creationId xmlns:a16="http://schemas.microsoft.com/office/drawing/2014/main" id="{5B85BF97-2341-495C-BACC-B3CBC7EF7422}"/>
              </a:ext>
            </a:extLst>
          </p:cNvPr>
          <p:cNvSpPr txBox="1"/>
          <p:nvPr/>
        </p:nvSpPr>
        <p:spPr>
          <a:xfrm>
            <a:off x="1078173" y="3715720"/>
            <a:ext cx="3900855" cy="338554"/>
          </a:xfrm>
          <a:prstGeom prst="rect">
            <a:avLst/>
          </a:prstGeom>
          <a:noFill/>
        </p:spPr>
        <p:txBody>
          <a:bodyPr wrap="square" rtlCol="0">
            <a:spAutoFit/>
          </a:bodyPr>
          <a:lstStyle/>
          <a:p>
            <a:r>
              <a:rPr lang="es-ES" sz="1600" dirty="0"/>
              <a:t>FB1		  FB2	      FB3	         FM1 </a:t>
            </a:r>
            <a:endParaRPr lang="es-EC" sz="1600" dirty="0"/>
          </a:p>
        </p:txBody>
      </p:sp>
      <p:sp>
        <p:nvSpPr>
          <p:cNvPr id="29" name="CuadroTexto 28">
            <a:extLst>
              <a:ext uri="{FF2B5EF4-FFF2-40B4-BE49-F238E27FC236}">
                <a16:creationId xmlns:a16="http://schemas.microsoft.com/office/drawing/2014/main" id="{6E709EDB-7C1E-47E5-AC48-4DFA1F0DD9DB}"/>
              </a:ext>
            </a:extLst>
          </p:cNvPr>
          <p:cNvSpPr txBox="1"/>
          <p:nvPr/>
        </p:nvSpPr>
        <p:spPr>
          <a:xfrm>
            <a:off x="513588" y="5938133"/>
            <a:ext cx="4465439" cy="338554"/>
          </a:xfrm>
          <a:prstGeom prst="rect">
            <a:avLst/>
          </a:prstGeom>
          <a:noFill/>
        </p:spPr>
        <p:txBody>
          <a:bodyPr wrap="square" rtlCol="0">
            <a:spAutoFit/>
          </a:bodyPr>
          <a:lstStyle/>
          <a:p>
            <a:r>
              <a:rPr lang="es-ES" sz="1600" dirty="0"/>
              <a:t>FM2	  	 	FM3	  	    FM4	   	   FA</a:t>
            </a:r>
            <a:endParaRPr lang="es-EC" sz="1600" dirty="0"/>
          </a:p>
        </p:txBody>
      </p:sp>
      <p:sp>
        <p:nvSpPr>
          <p:cNvPr id="30" name="CuadroTexto 29">
            <a:extLst>
              <a:ext uri="{FF2B5EF4-FFF2-40B4-BE49-F238E27FC236}">
                <a16:creationId xmlns:a16="http://schemas.microsoft.com/office/drawing/2014/main" id="{B584444C-E9F0-40A8-A038-E2F770A75414}"/>
              </a:ext>
            </a:extLst>
          </p:cNvPr>
          <p:cNvSpPr txBox="1"/>
          <p:nvPr/>
        </p:nvSpPr>
        <p:spPr>
          <a:xfrm>
            <a:off x="434696" y="6349095"/>
            <a:ext cx="1904689" cy="276999"/>
          </a:xfrm>
          <a:prstGeom prst="rect">
            <a:avLst/>
          </a:prstGeom>
          <a:noFill/>
        </p:spPr>
        <p:txBody>
          <a:bodyPr wrap="none" rtlCol="0">
            <a:spAutoFit/>
          </a:bodyPr>
          <a:lstStyle/>
          <a:p>
            <a:r>
              <a:rPr lang="en-US" sz="1200" dirty="0"/>
              <a:t>(ISO, 2017), (ISO, 2021)</a:t>
            </a:r>
          </a:p>
        </p:txBody>
      </p:sp>
      <p:sp>
        <p:nvSpPr>
          <p:cNvPr id="31" name="CuadroTexto 30">
            <a:extLst>
              <a:ext uri="{FF2B5EF4-FFF2-40B4-BE49-F238E27FC236}">
                <a16:creationId xmlns:a16="http://schemas.microsoft.com/office/drawing/2014/main" id="{272EFDA4-A0FF-46AA-A143-B393EA69A227}"/>
              </a:ext>
            </a:extLst>
          </p:cNvPr>
          <p:cNvSpPr txBox="1"/>
          <p:nvPr/>
        </p:nvSpPr>
        <p:spPr>
          <a:xfrm>
            <a:off x="122827" y="95530"/>
            <a:ext cx="441146" cy="369332"/>
          </a:xfrm>
          <a:prstGeom prst="rect">
            <a:avLst/>
          </a:prstGeom>
          <a:noFill/>
        </p:spPr>
        <p:txBody>
          <a:bodyPr wrap="none" rtlCol="0">
            <a:spAutoFit/>
          </a:bodyPr>
          <a:lstStyle/>
          <a:p>
            <a:r>
              <a:rPr lang="es-ES" dirty="0"/>
              <a:t>31</a:t>
            </a:r>
            <a:endParaRPr lang="es-EC" dirty="0"/>
          </a:p>
        </p:txBody>
      </p:sp>
    </p:spTree>
    <p:extLst>
      <p:ext uri="{BB962C8B-B14F-4D97-AF65-F5344CB8AC3E}">
        <p14:creationId xmlns:p14="http://schemas.microsoft.com/office/powerpoint/2010/main" val="486437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E564FD9C-465B-486A-8862-4E0EE134C2C0}"/>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FD961C35-6579-4A0B-82BC-70D7F8EE0F6D}"/>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sp>
        <p:nvSpPr>
          <p:cNvPr id="5" name="Rectángulo: esquinas redondeadas 4">
            <a:extLst>
              <a:ext uri="{FF2B5EF4-FFF2-40B4-BE49-F238E27FC236}">
                <a16:creationId xmlns:a16="http://schemas.microsoft.com/office/drawing/2014/main" id="{4FA8050A-A11D-4058-9586-9C8A18CB6472}"/>
              </a:ext>
            </a:extLst>
          </p:cNvPr>
          <p:cNvSpPr/>
          <p:nvPr/>
        </p:nvSpPr>
        <p:spPr>
          <a:xfrm>
            <a:off x="609602" y="730436"/>
            <a:ext cx="10972798" cy="65682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ES" sz="2500" b="1" dirty="0"/>
              <a:t>Verificación de productos (Método cualitativo): pienso</a:t>
            </a:r>
            <a:endParaRPr lang="es-EC" sz="2500" b="1" dirty="0"/>
          </a:p>
        </p:txBody>
      </p:sp>
      <p:sp>
        <p:nvSpPr>
          <p:cNvPr id="6" name="CuadroTexto 5">
            <a:extLst>
              <a:ext uri="{FF2B5EF4-FFF2-40B4-BE49-F238E27FC236}">
                <a16:creationId xmlns:a16="http://schemas.microsoft.com/office/drawing/2014/main" id="{3CF93FBE-9BC2-4A09-8232-28D1D9039EFB}"/>
              </a:ext>
            </a:extLst>
          </p:cNvPr>
          <p:cNvSpPr txBox="1"/>
          <p:nvPr/>
        </p:nvSpPr>
        <p:spPr>
          <a:xfrm>
            <a:off x="835430" y="1342414"/>
            <a:ext cx="3572030" cy="400110"/>
          </a:xfrm>
          <a:prstGeom prst="rect">
            <a:avLst/>
          </a:prstGeom>
          <a:noFill/>
        </p:spPr>
        <p:txBody>
          <a:bodyPr wrap="square" rtlCol="0">
            <a:spAutoFit/>
          </a:bodyPr>
          <a:lstStyle/>
          <a:p>
            <a:pPr algn="ctr"/>
            <a:r>
              <a:rPr lang="es-ES" sz="2000" b="1" dirty="0"/>
              <a:t>Identificación bioquímica</a:t>
            </a:r>
            <a:endParaRPr lang="es-EC" sz="2000" b="1" dirty="0"/>
          </a:p>
        </p:txBody>
      </p:sp>
      <p:pic>
        <p:nvPicPr>
          <p:cNvPr id="7" name="Imagen 6">
            <a:extLst>
              <a:ext uri="{FF2B5EF4-FFF2-40B4-BE49-F238E27FC236}">
                <a16:creationId xmlns:a16="http://schemas.microsoft.com/office/drawing/2014/main" id="{9D52AB7E-22E8-42FB-A9EE-FC664506496B}"/>
              </a:ext>
            </a:extLst>
          </p:cNvPr>
          <p:cNvPicPr/>
          <p:nvPr/>
        </p:nvPicPr>
        <p:blipFill rotWithShape="1">
          <a:blip r:embed="rId2" cstate="print">
            <a:extLst>
              <a:ext uri="{28A0092B-C50C-407E-A947-70E740481C1C}">
                <a14:useLocalDpi xmlns:a14="http://schemas.microsoft.com/office/drawing/2010/main"/>
              </a:ext>
            </a:extLst>
          </a:blip>
          <a:srcRect/>
          <a:stretch/>
        </p:blipFill>
        <p:spPr bwMode="auto">
          <a:xfrm>
            <a:off x="836988" y="1750143"/>
            <a:ext cx="1083170" cy="1951116"/>
          </a:xfrm>
          <a:prstGeom prst="rect">
            <a:avLst/>
          </a:prstGeom>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75EC5EEE-A65D-4B2A-8848-DE0374988779}"/>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1920299" y="1742523"/>
            <a:ext cx="1049134" cy="1965721"/>
          </a:xfrm>
          <a:prstGeom prst="rect">
            <a:avLst/>
          </a:prstGeom>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01DC1D09-8E13-4E0C-9E98-6DE857E82DE9}"/>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a:off x="2975033" y="1742524"/>
            <a:ext cx="991812" cy="1965720"/>
          </a:xfrm>
          <a:prstGeom prst="rect">
            <a:avLst/>
          </a:prstGeom>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6DA564CC-31F7-43C3-876E-07AEEB2D0EAB}"/>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a:off x="3968809" y="1745691"/>
            <a:ext cx="991811" cy="1973821"/>
          </a:xfrm>
          <a:prstGeom prst="rect">
            <a:avLst/>
          </a:prstGeom>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8A4E00A0-2A48-457B-9255-43AAEB6356A0}"/>
              </a:ext>
            </a:extLst>
          </p:cNvPr>
          <p:cNvPicPr/>
          <p:nvPr/>
        </p:nvPicPr>
        <p:blipFill rotWithShape="1">
          <a:blip r:embed="rId6" cstate="print">
            <a:extLst>
              <a:ext uri="{28A0092B-C50C-407E-A947-70E740481C1C}">
                <a14:useLocalDpi xmlns:a14="http://schemas.microsoft.com/office/drawing/2010/main"/>
              </a:ext>
            </a:extLst>
          </a:blip>
          <a:srcRect/>
          <a:stretch/>
        </p:blipFill>
        <p:spPr bwMode="auto">
          <a:xfrm>
            <a:off x="182038" y="4015239"/>
            <a:ext cx="997000" cy="1957119"/>
          </a:xfrm>
          <a:prstGeom prst="rect">
            <a:avLst/>
          </a:prstGeom>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816D4D45-FB32-46D5-86BA-6C0CFAE387F1}"/>
              </a:ext>
            </a:extLst>
          </p:cNvPr>
          <p:cNvPicPr/>
          <p:nvPr/>
        </p:nvPicPr>
        <p:blipFill rotWithShape="1">
          <a:blip r:embed="rId7" cstate="print">
            <a:extLst>
              <a:ext uri="{28A0092B-C50C-407E-A947-70E740481C1C}">
                <a14:useLocalDpi xmlns:a14="http://schemas.microsoft.com/office/drawing/2010/main"/>
              </a:ext>
            </a:extLst>
          </a:blip>
          <a:srcRect/>
          <a:stretch/>
        </p:blipFill>
        <p:spPr bwMode="auto">
          <a:xfrm>
            <a:off x="1179110" y="4021242"/>
            <a:ext cx="997001" cy="1951116"/>
          </a:xfrm>
          <a:prstGeom prst="rect">
            <a:avLst/>
          </a:prstGeom>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F5901342-0EF2-40EB-A072-D1C41367676B}"/>
              </a:ext>
            </a:extLst>
          </p:cNvPr>
          <p:cNvPicPr/>
          <p:nvPr/>
        </p:nvPicPr>
        <p:blipFill rotWithShape="1">
          <a:blip r:embed="rId8" cstate="print">
            <a:extLst>
              <a:ext uri="{28A0092B-C50C-407E-A947-70E740481C1C}">
                <a14:useLocalDpi xmlns:a14="http://schemas.microsoft.com/office/drawing/2010/main"/>
              </a:ext>
            </a:extLst>
          </a:blip>
          <a:srcRect/>
          <a:stretch/>
        </p:blipFill>
        <p:spPr bwMode="auto">
          <a:xfrm>
            <a:off x="2176186" y="4021243"/>
            <a:ext cx="991810" cy="1957118"/>
          </a:xfrm>
          <a:prstGeom prst="rect">
            <a:avLst/>
          </a:prstGeom>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90A99E32-280A-4FD9-AE66-0B13C8049EA1}"/>
              </a:ext>
            </a:extLst>
          </p:cNvPr>
          <p:cNvPicPr/>
          <p:nvPr/>
        </p:nvPicPr>
        <p:blipFill rotWithShape="1">
          <a:blip r:embed="rId9" cstate="print">
            <a:extLst>
              <a:ext uri="{28A0092B-C50C-407E-A947-70E740481C1C}">
                <a14:useLocalDpi xmlns:a14="http://schemas.microsoft.com/office/drawing/2010/main"/>
              </a:ext>
            </a:extLst>
          </a:blip>
          <a:srcRect/>
          <a:stretch/>
        </p:blipFill>
        <p:spPr bwMode="auto">
          <a:xfrm>
            <a:off x="3169962" y="4021242"/>
            <a:ext cx="880164" cy="1957119"/>
          </a:xfrm>
          <a:prstGeom prst="rect">
            <a:avLst/>
          </a:prstGeom>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DB18D64E-9928-4372-A83A-6796244838CE}"/>
              </a:ext>
            </a:extLst>
          </p:cNvPr>
          <p:cNvPicPr/>
          <p:nvPr/>
        </p:nvPicPr>
        <p:blipFill rotWithShape="1">
          <a:blip r:embed="rId10" cstate="print">
            <a:extLst>
              <a:ext uri="{28A0092B-C50C-407E-A947-70E740481C1C}">
                <a14:useLocalDpi xmlns:a14="http://schemas.microsoft.com/office/drawing/2010/main"/>
              </a:ext>
            </a:extLst>
          </a:blip>
          <a:srcRect/>
          <a:stretch/>
        </p:blipFill>
        <p:spPr bwMode="auto">
          <a:xfrm>
            <a:off x="4025445" y="4015239"/>
            <a:ext cx="942795" cy="1957119"/>
          </a:xfrm>
          <a:prstGeom prst="rect">
            <a:avLst/>
          </a:prstGeom>
          <a:extLst>
            <a:ext uri="{53640926-AAD7-44D8-BBD7-CCE9431645EC}">
              <a14:shadowObscured xmlns:a14="http://schemas.microsoft.com/office/drawing/2010/main"/>
            </a:ext>
          </a:extLst>
        </p:spPr>
      </p:pic>
      <p:graphicFrame>
        <p:nvGraphicFramePr>
          <p:cNvPr id="19" name="Tabla 18">
            <a:extLst>
              <a:ext uri="{FF2B5EF4-FFF2-40B4-BE49-F238E27FC236}">
                <a16:creationId xmlns:a16="http://schemas.microsoft.com/office/drawing/2014/main" id="{6BC3735A-0CA1-4595-93C4-FB9AEE36C6CD}"/>
              </a:ext>
            </a:extLst>
          </p:cNvPr>
          <p:cNvGraphicFramePr>
            <a:graphicFrameLocks noGrp="1"/>
          </p:cNvGraphicFramePr>
          <p:nvPr>
            <p:extLst>
              <p:ext uri="{D42A27DB-BD31-4B8C-83A1-F6EECF244321}">
                <p14:modId xmlns:p14="http://schemas.microsoft.com/office/powerpoint/2010/main" val="3578423623"/>
              </p:ext>
            </p:extLst>
          </p:nvPr>
        </p:nvGraphicFramePr>
        <p:xfrm>
          <a:off x="5126853" y="1511483"/>
          <a:ext cx="6912000" cy="4352402"/>
        </p:xfrm>
        <a:graphic>
          <a:graphicData uri="http://schemas.openxmlformats.org/drawingml/2006/table">
            <a:tbl>
              <a:tblPr firstRow="1" firstCol="1">
                <a:tableStyleId>{5FD0F851-EC5A-4D38-B0AD-8093EC10F338}</a:tableStyleId>
              </a:tblPr>
              <a:tblGrid>
                <a:gridCol w="576000">
                  <a:extLst>
                    <a:ext uri="{9D8B030D-6E8A-4147-A177-3AD203B41FA5}">
                      <a16:colId xmlns:a16="http://schemas.microsoft.com/office/drawing/2014/main" val="3567058683"/>
                    </a:ext>
                  </a:extLst>
                </a:gridCol>
                <a:gridCol w="864000">
                  <a:extLst>
                    <a:ext uri="{9D8B030D-6E8A-4147-A177-3AD203B41FA5}">
                      <a16:colId xmlns:a16="http://schemas.microsoft.com/office/drawing/2014/main" val="3883997369"/>
                    </a:ext>
                  </a:extLst>
                </a:gridCol>
                <a:gridCol w="1116000">
                  <a:extLst>
                    <a:ext uri="{9D8B030D-6E8A-4147-A177-3AD203B41FA5}">
                      <a16:colId xmlns:a16="http://schemas.microsoft.com/office/drawing/2014/main" val="2674256807"/>
                    </a:ext>
                  </a:extLst>
                </a:gridCol>
                <a:gridCol w="612000">
                  <a:extLst>
                    <a:ext uri="{9D8B030D-6E8A-4147-A177-3AD203B41FA5}">
                      <a16:colId xmlns:a16="http://schemas.microsoft.com/office/drawing/2014/main" val="2274669388"/>
                    </a:ext>
                  </a:extLst>
                </a:gridCol>
                <a:gridCol w="612000">
                  <a:extLst>
                    <a:ext uri="{9D8B030D-6E8A-4147-A177-3AD203B41FA5}">
                      <a16:colId xmlns:a16="http://schemas.microsoft.com/office/drawing/2014/main" val="2209453739"/>
                    </a:ext>
                  </a:extLst>
                </a:gridCol>
                <a:gridCol w="576000">
                  <a:extLst>
                    <a:ext uri="{9D8B030D-6E8A-4147-A177-3AD203B41FA5}">
                      <a16:colId xmlns:a16="http://schemas.microsoft.com/office/drawing/2014/main" val="643149428"/>
                    </a:ext>
                  </a:extLst>
                </a:gridCol>
                <a:gridCol w="612000">
                  <a:extLst>
                    <a:ext uri="{9D8B030D-6E8A-4147-A177-3AD203B41FA5}">
                      <a16:colId xmlns:a16="http://schemas.microsoft.com/office/drawing/2014/main" val="1426603205"/>
                    </a:ext>
                  </a:extLst>
                </a:gridCol>
                <a:gridCol w="576000">
                  <a:extLst>
                    <a:ext uri="{9D8B030D-6E8A-4147-A177-3AD203B41FA5}">
                      <a16:colId xmlns:a16="http://schemas.microsoft.com/office/drawing/2014/main" val="2172141435"/>
                    </a:ext>
                  </a:extLst>
                </a:gridCol>
                <a:gridCol w="648000">
                  <a:extLst>
                    <a:ext uri="{9D8B030D-6E8A-4147-A177-3AD203B41FA5}">
                      <a16:colId xmlns:a16="http://schemas.microsoft.com/office/drawing/2014/main" val="2210792085"/>
                    </a:ext>
                  </a:extLst>
                </a:gridCol>
                <a:gridCol w="720000">
                  <a:extLst>
                    <a:ext uri="{9D8B030D-6E8A-4147-A177-3AD203B41FA5}">
                      <a16:colId xmlns:a16="http://schemas.microsoft.com/office/drawing/2014/main" val="3952984817"/>
                    </a:ext>
                  </a:extLst>
                </a:gridCol>
              </a:tblGrid>
              <a:tr h="424752">
                <a:tc>
                  <a:txBody>
                    <a:bodyPr/>
                    <a:lstStyle/>
                    <a:p>
                      <a:pPr marL="228600" algn="ctr">
                        <a:lnSpc>
                          <a:spcPct val="150000"/>
                        </a:lnSpc>
                      </a:pPr>
                      <a:r>
                        <a:rPr lang="es-EC" sz="900" dirty="0">
                          <a:effectLst/>
                        </a:rPr>
                        <a:t>No.</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dirty="0">
                          <a:effectLst/>
                        </a:rPr>
                        <a:t>Muestra</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dirty="0">
                          <a:effectLst/>
                        </a:rPr>
                        <a:t>Combinación procedente</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dirty="0">
                          <a:effectLst/>
                        </a:rPr>
                        <a:t>A.G.</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dirty="0">
                          <a:effectLst/>
                        </a:rPr>
                        <a:t>G.G.</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dirty="0">
                          <a:effectLst/>
                        </a:rPr>
                        <a:t>A.L.</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dirty="0">
                          <a:effectLst/>
                        </a:rPr>
                        <a:t>A.S.</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dirty="0">
                          <a:effectLst/>
                        </a:rPr>
                        <a:t>H</a:t>
                      </a:r>
                      <a:r>
                        <a:rPr lang="es-EC" sz="900" baseline="-25000" dirty="0">
                          <a:effectLst/>
                        </a:rPr>
                        <a:t>2</a:t>
                      </a:r>
                      <a:r>
                        <a:rPr lang="es-EC" sz="900" dirty="0">
                          <a:effectLst/>
                        </a:rPr>
                        <a:t>S</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dirty="0">
                          <a:effectLst/>
                        </a:rPr>
                        <a:t>Urea</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dirty="0">
                          <a:effectLst/>
                        </a:rPr>
                        <a:t>Lisina</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extLst>
                  <a:ext uri="{0D108BD9-81ED-4DB2-BD59-A6C34878D82A}">
                    <a16:rowId xmlns:a16="http://schemas.microsoft.com/office/drawing/2014/main" val="3527572405"/>
                  </a:ext>
                </a:extLst>
              </a:tr>
              <a:tr h="392765">
                <a:tc>
                  <a:txBody>
                    <a:bodyPr/>
                    <a:lstStyle/>
                    <a:p>
                      <a:pPr marL="228600" algn="ctr">
                        <a:lnSpc>
                          <a:spcPct val="150000"/>
                        </a:lnSpc>
                      </a:pPr>
                      <a:r>
                        <a:rPr lang="es-EC" sz="9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PIControl</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n/a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extLst>
                  <a:ext uri="{0D108BD9-81ED-4DB2-BD59-A6C34878D82A}">
                    <a16:rowId xmlns:a16="http://schemas.microsoft.com/office/drawing/2014/main" val="1954374810"/>
                  </a:ext>
                </a:extLst>
              </a:tr>
              <a:tr h="392765">
                <a:tc>
                  <a:txBody>
                    <a:bodyPr/>
                    <a:lstStyle/>
                    <a:p>
                      <a:pPr marL="228600" algn="ctr">
                        <a:lnSpc>
                          <a:spcPct val="150000"/>
                        </a:lnSpc>
                      </a:pPr>
                      <a:r>
                        <a:rPr lang="es-EC" sz="900">
                          <a:effectLst/>
                        </a:rPr>
                        <a:t>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PIB1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SS-MKTTn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extLst>
                  <a:ext uri="{0D108BD9-81ED-4DB2-BD59-A6C34878D82A}">
                    <a16:rowId xmlns:a16="http://schemas.microsoft.com/office/drawing/2014/main" val="848319567"/>
                  </a:ext>
                </a:extLst>
              </a:tr>
              <a:tr h="392765">
                <a:tc>
                  <a:txBody>
                    <a:bodyPr/>
                    <a:lstStyle/>
                    <a:p>
                      <a:pPr marL="228600" algn="ctr">
                        <a:lnSpc>
                          <a:spcPct val="150000"/>
                        </a:lnSpc>
                      </a:pPr>
                      <a:r>
                        <a:rPr lang="es-EC" sz="900">
                          <a:effectLst/>
                        </a:rPr>
                        <a:t>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PIB2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SS-MKTTn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extLst>
                  <a:ext uri="{0D108BD9-81ED-4DB2-BD59-A6C34878D82A}">
                    <a16:rowId xmlns:a16="http://schemas.microsoft.com/office/drawing/2014/main" val="3314625899"/>
                  </a:ext>
                </a:extLst>
              </a:tr>
              <a:tr h="392765">
                <a:tc>
                  <a:txBody>
                    <a:bodyPr/>
                    <a:lstStyle/>
                    <a:p>
                      <a:pPr marL="228600" algn="ctr">
                        <a:lnSpc>
                          <a:spcPct val="150000"/>
                        </a:lnSpc>
                      </a:pPr>
                      <a:r>
                        <a:rPr lang="es-EC" sz="900">
                          <a:effectLst/>
                        </a:rPr>
                        <a:t>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PIB3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SS-MKTTn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dirty="0">
                          <a:effectLst/>
                        </a:rPr>
                        <a:t>+</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extLst>
                  <a:ext uri="{0D108BD9-81ED-4DB2-BD59-A6C34878D82A}">
                    <a16:rowId xmlns:a16="http://schemas.microsoft.com/office/drawing/2014/main" val="1355020600"/>
                  </a:ext>
                </a:extLst>
              </a:tr>
              <a:tr h="392765">
                <a:tc>
                  <a:txBody>
                    <a:bodyPr/>
                    <a:lstStyle/>
                    <a:p>
                      <a:pPr marL="228600" algn="ctr">
                        <a:lnSpc>
                          <a:spcPct val="150000"/>
                        </a:lnSpc>
                      </a:pPr>
                      <a:r>
                        <a:rPr lang="es-EC" sz="900">
                          <a:effectLst/>
                        </a:rPr>
                        <a:t>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PIB4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XLD-MKTTn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extLst>
                  <a:ext uri="{0D108BD9-81ED-4DB2-BD59-A6C34878D82A}">
                    <a16:rowId xmlns:a16="http://schemas.microsoft.com/office/drawing/2014/main" val="4049155084"/>
                  </a:ext>
                </a:extLst>
              </a:tr>
              <a:tr h="392765">
                <a:tc>
                  <a:txBody>
                    <a:bodyPr/>
                    <a:lstStyle/>
                    <a:p>
                      <a:pPr marL="228600" algn="ctr">
                        <a:lnSpc>
                          <a:spcPct val="150000"/>
                        </a:lnSpc>
                      </a:pPr>
                      <a:r>
                        <a:rPr lang="es-EC" sz="900">
                          <a:effectLst/>
                        </a:rPr>
                        <a:t>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PIM1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SS-MKTTn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extLst>
                  <a:ext uri="{0D108BD9-81ED-4DB2-BD59-A6C34878D82A}">
                    <a16:rowId xmlns:a16="http://schemas.microsoft.com/office/drawing/2014/main" val="358652124"/>
                  </a:ext>
                </a:extLst>
              </a:tr>
              <a:tr h="392765">
                <a:tc>
                  <a:txBody>
                    <a:bodyPr/>
                    <a:lstStyle/>
                    <a:p>
                      <a:pPr marL="228600" algn="ctr">
                        <a:lnSpc>
                          <a:spcPct val="150000"/>
                        </a:lnSpc>
                      </a:pPr>
                      <a:r>
                        <a:rPr lang="es-EC" sz="900" dirty="0">
                          <a:effectLst/>
                        </a:rPr>
                        <a:t>7</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PIM2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XLD-MKTTn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extLst>
                  <a:ext uri="{0D108BD9-81ED-4DB2-BD59-A6C34878D82A}">
                    <a16:rowId xmlns:a16="http://schemas.microsoft.com/office/drawing/2014/main" val="1612051052"/>
                  </a:ext>
                </a:extLst>
              </a:tr>
              <a:tr h="392765">
                <a:tc>
                  <a:txBody>
                    <a:bodyPr/>
                    <a:lstStyle/>
                    <a:p>
                      <a:pPr marL="228600" algn="ctr">
                        <a:lnSpc>
                          <a:spcPct val="150000"/>
                        </a:lnSpc>
                      </a:pPr>
                      <a:r>
                        <a:rPr lang="es-EC" sz="900">
                          <a:effectLst/>
                        </a:rPr>
                        <a:t>8</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PIM3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SS-MKTTn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extLst>
                  <a:ext uri="{0D108BD9-81ED-4DB2-BD59-A6C34878D82A}">
                    <a16:rowId xmlns:a16="http://schemas.microsoft.com/office/drawing/2014/main" val="2017247778"/>
                  </a:ext>
                </a:extLst>
              </a:tr>
              <a:tr h="392765">
                <a:tc>
                  <a:txBody>
                    <a:bodyPr/>
                    <a:lstStyle/>
                    <a:p>
                      <a:pPr marL="228600" algn="ctr">
                        <a:lnSpc>
                          <a:spcPct val="150000"/>
                        </a:lnSpc>
                      </a:pPr>
                      <a:r>
                        <a:rPr lang="es-EC" sz="900">
                          <a:effectLst/>
                        </a:rPr>
                        <a:t>9</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PIM4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dirty="0">
                          <a:effectLst/>
                        </a:rPr>
                        <a:t>SS-</a:t>
                      </a:r>
                      <a:r>
                        <a:rPr lang="es-EC" sz="900" dirty="0" err="1">
                          <a:effectLst/>
                        </a:rPr>
                        <a:t>MKTTn</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extLst>
                  <a:ext uri="{0D108BD9-81ED-4DB2-BD59-A6C34878D82A}">
                    <a16:rowId xmlns:a16="http://schemas.microsoft.com/office/drawing/2014/main" val="843799698"/>
                  </a:ext>
                </a:extLst>
              </a:tr>
              <a:tr h="392765">
                <a:tc>
                  <a:txBody>
                    <a:bodyPr/>
                    <a:lstStyle/>
                    <a:p>
                      <a:pPr marL="228600" algn="ctr">
                        <a:lnSpc>
                          <a:spcPct val="150000"/>
                        </a:lnSpc>
                      </a:pPr>
                      <a:r>
                        <a:rPr lang="es-EC" sz="900" dirty="0">
                          <a:effectLst/>
                        </a:rPr>
                        <a:t>10</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PIA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XLD-MKTTn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a:effectLst/>
                        </a:rPr>
                        <a:t>-</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tc>
                  <a:txBody>
                    <a:bodyPr/>
                    <a:lstStyle/>
                    <a:p>
                      <a:pPr marL="228600" algn="ctr">
                        <a:lnSpc>
                          <a:spcPct val="150000"/>
                        </a:lnSpc>
                      </a:pPr>
                      <a:r>
                        <a:rPr lang="es-EC" sz="900" dirty="0">
                          <a:effectLst/>
                        </a:rPr>
                        <a:t>+</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076" marR="65076" marT="0" marB="0" anchor="ctr"/>
                </a:tc>
                <a:extLst>
                  <a:ext uri="{0D108BD9-81ED-4DB2-BD59-A6C34878D82A}">
                    <a16:rowId xmlns:a16="http://schemas.microsoft.com/office/drawing/2014/main" val="3993978269"/>
                  </a:ext>
                </a:extLst>
              </a:tr>
            </a:tbl>
          </a:graphicData>
        </a:graphic>
      </p:graphicFrame>
      <p:sp>
        <p:nvSpPr>
          <p:cNvPr id="20" name="Flecha: a la derecha 19">
            <a:extLst>
              <a:ext uri="{FF2B5EF4-FFF2-40B4-BE49-F238E27FC236}">
                <a16:creationId xmlns:a16="http://schemas.microsoft.com/office/drawing/2014/main" id="{70F1B448-ED54-4D7F-B76B-A5EFF4732DAA}"/>
              </a:ext>
            </a:extLst>
          </p:cNvPr>
          <p:cNvSpPr/>
          <p:nvPr/>
        </p:nvSpPr>
        <p:spPr>
          <a:xfrm>
            <a:off x="5061585" y="4058093"/>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1" name="Flecha: a la derecha 20">
            <a:extLst>
              <a:ext uri="{FF2B5EF4-FFF2-40B4-BE49-F238E27FC236}">
                <a16:creationId xmlns:a16="http://schemas.microsoft.com/office/drawing/2014/main" id="{69EAD5E4-E5CD-4CE7-9760-019B6AFAFA3E}"/>
              </a:ext>
            </a:extLst>
          </p:cNvPr>
          <p:cNvSpPr/>
          <p:nvPr/>
        </p:nvSpPr>
        <p:spPr>
          <a:xfrm>
            <a:off x="5061585" y="4454742"/>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2" name="Flecha: a la derecha 21">
            <a:extLst>
              <a:ext uri="{FF2B5EF4-FFF2-40B4-BE49-F238E27FC236}">
                <a16:creationId xmlns:a16="http://schemas.microsoft.com/office/drawing/2014/main" id="{08BF2E6A-77E0-4088-958E-438809D68405}"/>
              </a:ext>
            </a:extLst>
          </p:cNvPr>
          <p:cNvSpPr/>
          <p:nvPr/>
        </p:nvSpPr>
        <p:spPr>
          <a:xfrm>
            <a:off x="5061967" y="4852282"/>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3" name="Flecha: a la derecha 22">
            <a:extLst>
              <a:ext uri="{FF2B5EF4-FFF2-40B4-BE49-F238E27FC236}">
                <a16:creationId xmlns:a16="http://schemas.microsoft.com/office/drawing/2014/main" id="{9856E08B-5C3E-451E-BA64-15CD094BFD48}"/>
              </a:ext>
            </a:extLst>
          </p:cNvPr>
          <p:cNvSpPr/>
          <p:nvPr/>
        </p:nvSpPr>
        <p:spPr>
          <a:xfrm>
            <a:off x="5066197" y="5231533"/>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4" name="Flecha: a la derecha 23">
            <a:extLst>
              <a:ext uri="{FF2B5EF4-FFF2-40B4-BE49-F238E27FC236}">
                <a16:creationId xmlns:a16="http://schemas.microsoft.com/office/drawing/2014/main" id="{AA77C890-0980-44A5-A2E4-FC838B85D736}"/>
              </a:ext>
            </a:extLst>
          </p:cNvPr>
          <p:cNvSpPr/>
          <p:nvPr/>
        </p:nvSpPr>
        <p:spPr>
          <a:xfrm>
            <a:off x="5061585" y="5625389"/>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5" name="Flecha: a la derecha 24">
            <a:extLst>
              <a:ext uri="{FF2B5EF4-FFF2-40B4-BE49-F238E27FC236}">
                <a16:creationId xmlns:a16="http://schemas.microsoft.com/office/drawing/2014/main" id="{2B9942C0-11C8-46A0-952E-24707A228CBA}"/>
              </a:ext>
            </a:extLst>
          </p:cNvPr>
          <p:cNvSpPr/>
          <p:nvPr/>
        </p:nvSpPr>
        <p:spPr>
          <a:xfrm>
            <a:off x="5061585" y="3668712"/>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6" name="Flecha: a la derecha 25">
            <a:extLst>
              <a:ext uri="{FF2B5EF4-FFF2-40B4-BE49-F238E27FC236}">
                <a16:creationId xmlns:a16="http://schemas.microsoft.com/office/drawing/2014/main" id="{28DB313F-7979-43AF-A829-479C4DAFC424}"/>
              </a:ext>
            </a:extLst>
          </p:cNvPr>
          <p:cNvSpPr/>
          <p:nvPr/>
        </p:nvSpPr>
        <p:spPr>
          <a:xfrm>
            <a:off x="5061585" y="3270170"/>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7" name="Flecha: a la derecha 26">
            <a:extLst>
              <a:ext uri="{FF2B5EF4-FFF2-40B4-BE49-F238E27FC236}">
                <a16:creationId xmlns:a16="http://schemas.microsoft.com/office/drawing/2014/main" id="{88CCB71D-6CF8-415A-A32C-91C18A5A4116}"/>
              </a:ext>
            </a:extLst>
          </p:cNvPr>
          <p:cNvSpPr/>
          <p:nvPr/>
        </p:nvSpPr>
        <p:spPr>
          <a:xfrm>
            <a:off x="5061585" y="2891921"/>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8" name="Flecha: a la derecha 27">
            <a:extLst>
              <a:ext uri="{FF2B5EF4-FFF2-40B4-BE49-F238E27FC236}">
                <a16:creationId xmlns:a16="http://schemas.microsoft.com/office/drawing/2014/main" id="{201B6CB1-477D-42C4-9F74-CCE2D74ED9BE}"/>
              </a:ext>
            </a:extLst>
          </p:cNvPr>
          <p:cNvSpPr/>
          <p:nvPr/>
        </p:nvSpPr>
        <p:spPr>
          <a:xfrm>
            <a:off x="5061585" y="2493379"/>
            <a:ext cx="292482" cy="101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6" name="CuadroTexto 15">
            <a:extLst>
              <a:ext uri="{FF2B5EF4-FFF2-40B4-BE49-F238E27FC236}">
                <a16:creationId xmlns:a16="http://schemas.microsoft.com/office/drawing/2014/main" id="{A5BE26FC-1DCF-4C3E-A11B-F4731EAF92A3}"/>
              </a:ext>
            </a:extLst>
          </p:cNvPr>
          <p:cNvSpPr txBox="1"/>
          <p:nvPr/>
        </p:nvSpPr>
        <p:spPr>
          <a:xfrm>
            <a:off x="1078174" y="3688424"/>
            <a:ext cx="3725838" cy="338554"/>
          </a:xfrm>
          <a:prstGeom prst="rect">
            <a:avLst/>
          </a:prstGeom>
          <a:noFill/>
        </p:spPr>
        <p:txBody>
          <a:bodyPr wrap="square" rtlCol="0">
            <a:spAutoFit/>
          </a:bodyPr>
          <a:lstStyle/>
          <a:p>
            <a:r>
              <a:rPr lang="es-ES" sz="1600" dirty="0"/>
              <a:t>PIB1		  PIB2	    PIB3	     PIB4</a:t>
            </a:r>
            <a:endParaRPr lang="es-EC" sz="1600" dirty="0"/>
          </a:p>
        </p:txBody>
      </p:sp>
      <p:sp>
        <p:nvSpPr>
          <p:cNvPr id="29" name="CuadroTexto 28">
            <a:extLst>
              <a:ext uri="{FF2B5EF4-FFF2-40B4-BE49-F238E27FC236}">
                <a16:creationId xmlns:a16="http://schemas.microsoft.com/office/drawing/2014/main" id="{27B3C49C-BE40-4F3A-9D5E-4E761B3D2BCA}"/>
              </a:ext>
            </a:extLst>
          </p:cNvPr>
          <p:cNvSpPr txBox="1"/>
          <p:nvPr/>
        </p:nvSpPr>
        <p:spPr>
          <a:xfrm>
            <a:off x="373486" y="5947784"/>
            <a:ext cx="4594753" cy="338554"/>
          </a:xfrm>
          <a:prstGeom prst="rect">
            <a:avLst/>
          </a:prstGeom>
          <a:noFill/>
        </p:spPr>
        <p:txBody>
          <a:bodyPr wrap="square" rtlCol="0">
            <a:spAutoFit/>
          </a:bodyPr>
          <a:lstStyle/>
          <a:p>
            <a:r>
              <a:rPr lang="es-ES" sz="1600" dirty="0"/>
              <a:t>PIM1	 PIM2	   PIM3	    PIM4	    PIA</a:t>
            </a:r>
            <a:endParaRPr lang="es-EC" sz="1600" dirty="0"/>
          </a:p>
        </p:txBody>
      </p:sp>
      <p:sp>
        <p:nvSpPr>
          <p:cNvPr id="30" name="CuadroTexto 29">
            <a:extLst>
              <a:ext uri="{FF2B5EF4-FFF2-40B4-BE49-F238E27FC236}">
                <a16:creationId xmlns:a16="http://schemas.microsoft.com/office/drawing/2014/main" id="{C9774C8B-8552-4489-9603-86F988EB88F4}"/>
              </a:ext>
            </a:extLst>
          </p:cNvPr>
          <p:cNvSpPr txBox="1"/>
          <p:nvPr/>
        </p:nvSpPr>
        <p:spPr>
          <a:xfrm>
            <a:off x="122827" y="95530"/>
            <a:ext cx="441146" cy="369332"/>
          </a:xfrm>
          <a:prstGeom prst="rect">
            <a:avLst/>
          </a:prstGeom>
          <a:noFill/>
        </p:spPr>
        <p:txBody>
          <a:bodyPr wrap="none" rtlCol="0">
            <a:spAutoFit/>
          </a:bodyPr>
          <a:lstStyle/>
          <a:p>
            <a:r>
              <a:rPr lang="es-ES" dirty="0"/>
              <a:t>32</a:t>
            </a:r>
            <a:endParaRPr lang="es-EC" dirty="0"/>
          </a:p>
        </p:txBody>
      </p:sp>
      <p:sp>
        <p:nvSpPr>
          <p:cNvPr id="31" name="CuadroTexto 30">
            <a:extLst>
              <a:ext uri="{FF2B5EF4-FFF2-40B4-BE49-F238E27FC236}">
                <a16:creationId xmlns:a16="http://schemas.microsoft.com/office/drawing/2014/main" id="{6E09C189-9610-4D2A-BE15-5B15B9BE2D99}"/>
              </a:ext>
            </a:extLst>
          </p:cNvPr>
          <p:cNvSpPr txBox="1"/>
          <p:nvPr/>
        </p:nvSpPr>
        <p:spPr>
          <a:xfrm>
            <a:off x="434696" y="6349095"/>
            <a:ext cx="1904689" cy="276999"/>
          </a:xfrm>
          <a:prstGeom prst="rect">
            <a:avLst/>
          </a:prstGeom>
          <a:noFill/>
        </p:spPr>
        <p:txBody>
          <a:bodyPr wrap="none" rtlCol="0">
            <a:spAutoFit/>
          </a:bodyPr>
          <a:lstStyle/>
          <a:p>
            <a:r>
              <a:rPr lang="en-US" sz="1200" dirty="0"/>
              <a:t>(ISO, 2017), (ISO, 2021)</a:t>
            </a:r>
          </a:p>
        </p:txBody>
      </p:sp>
    </p:spTree>
    <p:extLst>
      <p:ext uri="{BB962C8B-B14F-4D97-AF65-F5344CB8AC3E}">
        <p14:creationId xmlns:p14="http://schemas.microsoft.com/office/powerpoint/2010/main" val="770019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8058885D-244C-44CF-8F2B-159B06DB7177}"/>
              </a:ext>
            </a:extLst>
          </p:cNvPr>
          <p:cNvSpPr>
            <a:spLocks noGrp="1"/>
          </p:cNvSpPr>
          <p:nvPr>
            <p:ph type="sldNum" sz="quarter" idx="11"/>
          </p:nvPr>
        </p:nvSpPr>
        <p:spPr/>
        <p:txBody>
          <a:bodyPr/>
          <a:lstStyle/>
          <a:p>
            <a:r>
              <a:rPr lang="es-EC" b="1"/>
              <a:t>VERSIÓN: </a:t>
            </a:r>
            <a:r>
              <a:rPr lang="es-EC"/>
              <a:t>1.0</a:t>
            </a:r>
            <a:endParaRPr lang="es-EC" dirty="0"/>
          </a:p>
        </p:txBody>
      </p:sp>
      <p:graphicFrame>
        <p:nvGraphicFramePr>
          <p:cNvPr id="4" name="Tabla 4">
            <a:extLst>
              <a:ext uri="{FF2B5EF4-FFF2-40B4-BE49-F238E27FC236}">
                <a16:creationId xmlns:a16="http://schemas.microsoft.com/office/drawing/2014/main" id="{D147C65E-F25C-4562-9553-9D2C1F6A9A1E}"/>
              </a:ext>
            </a:extLst>
          </p:cNvPr>
          <p:cNvGraphicFramePr>
            <a:graphicFrameLocks noGrp="1"/>
          </p:cNvGraphicFramePr>
          <p:nvPr>
            <p:extLst>
              <p:ext uri="{D42A27DB-BD31-4B8C-83A1-F6EECF244321}">
                <p14:modId xmlns:p14="http://schemas.microsoft.com/office/powerpoint/2010/main" val="3527156050"/>
              </p:ext>
            </p:extLst>
          </p:nvPr>
        </p:nvGraphicFramePr>
        <p:xfrm>
          <a:off x="373487" y="661916"/>
          <a:ext cx="8128000" cy="2306320"/>
        </p:xfrm>
        <a:graphic>
          <a:graphicData uri="http://schemas.openxmlformats.org/drawingml/2006/table">
            <a:tbl>
              <a:tblPr firstRow="1" bandRow="1">
                <a:tableStyleId>{74C1A8A3-306A-4EB7-A6B1-4F7E0EB9C5D6}</a:tableStyleId>
              </a:tblPr>
              <a:tblGrid>
                <a:gridCol w="1625600">
                  <a:extLst>
                    <a:ext uri="{9D8B030D-6E8A-4147-A177-3AD203B41FA5}">
                      <a16:colId xmlns:a16="http://schemas.microsoft.com/office/drawing/2014/main" val="2493794731"/>
                    </a:ext>
                  </a:extLst>
                </a:gridCol>
                <a:gridCol w="1625600">
                  <a:extLst>
                    <a:ext uri="{9D8B030D-6E8A-4147-A177-3AD203B41FA5}">
                      <a16:colId xmlns:a16="http://schemas.microsoft.com/office/drawing/2014/main" val="340891085"/>
                    </a:ext>
                  </a:extLst>
                </a:gridCol>
                <a:gridCol w="1625600">
                  <a:extLst>
                    <a:ext uri="{9D8B030D-6E8A-4147-A177-3AD203B41FA5}">
                      <a16:colId xmlns:a16="http://schemas.microsoft.com/office/drawing/2014/main" val="467658177"/>
                    </a:ext>
                  </a:extLst>
                </a:gridCol>
                <a:gridCol w="1625600">
                  <a:extLst>
                    <a:ext uri="{9D8B030D-6E8A-4147-A177-3AD203B41FA5}">
                      <a16:colId xmlns:a16="http://schemas.microsoft.com/office/drawing/2014/main" val="2142382368"/>
                    </a:ext>
                  </a:extLst>
                </a:gridCol>
                <a:gridCol w="1625600">
                  <a:extLst>
                    <a:ext uri="{9D8B030D-6E8A-4147-A177-3AD203B41FA5}">
                      <a16:colId xmlns:a16="http://schemas.microsoft.com/office/drawing/2014/main" val="37408754"/>
                    </a:ext>
                  </a:extLst>
                </a:gridCol>
              </a:tblGrid>
              <a:tr h="370840">
                <a:tc>
                  <a:txBody>
                    <a:bodyPr/>
                    <a:lstStyle/>
                    <a:p>
                      <a:pPr algn="ctr"/>
                      <a:r>
                        <a:rPr lang="es-ES" sz="1600" dirty="0"/>
                        <a:t>Alimento</a:t>
                      </a:r>
                      <a:endParaRPr lang="es-EC" sz="1600" dirty="0"/>
                    </a:p>
                  </a:txBody>
                  <a:tcPr anchor="ctr"/>
                </a:tc>
                <a:tc>
                  <a:txBody>
                    <a:bodyPr/>
                    <a:lstStyle/>
                    <a:p>
                      <a:pPr algn="ctr"/>
                      <a:r>
                        <a:rPr lang="es-ES" sz="1600" dirty="0"/>
                        <a:t>Nivel de inóculo alto</a:t>
                      </a:r>
                      <a:endParaRPr lang="es-EC" sz="1600" dirty="0"/>
                    </a:p>
                  </a:txBody>
                  <a:tcPr anchor="ctr"/>
                </a:tc>
                <a:tc>
                  <a:txBody>
                    <a:bodyPr/>
                    <a:lstStyle/>
                    <a:p>
                      <a:pPr algn="ctr"/>
                      <a:r>
                        <a:rPr lang="es-ES" sz="1600" dirty="0"/>
                        <a:t>Nivel de inóculo intermedio</a:t>
                      </a:r>
                      <a:endParaRPr lang="es-EC" sz="1600" dirty="0"/>
                    </a:p>
                  </a:txBody>
                  <a:tcPr anchor="ctr"/>
                </a:tc>
                <a:tc>
                  <a:txBody>
                    <a:bodyPr/>
                    <a:lstStyle/>
                    <a:p>
                      <a:pPr algn="ctr"/>
                      <a:r>
                        <a:rPr lang="es-ES" sz="1600" dirty="0"/>
                        <a:t>Nivel de inóculo bajo</a:t>
                      </a:r>
                      <a:endParaRPr lang="es-EC" sz="1600" dirty="0"/>
                    </a:p>
                  </a:txBody>
                  <a:tcPr anchor="ctr"/>
                </a:tc>
                <a:tc>
                  <a:txBody>
                    <a:bodyPr/>
                    <a:lstStyle/>
                    <a:p>
                      <a:pPr algn="ctr"/>
                      <a:r>
                        <a:rPr lang="es-ES" sz="1600" dirty="0"/>
                        <a:t>Control</a:t>
                      </a:r>
                      <a:endParaRPr lang="es-EC" sz="1600" dirty="0"/>
                    </a:p>
                  </a:txBody>
                  <a:tcPr anchor="ctr"/>
                </a:tc>
                <a:extLst>
                  <a:ext uri="{0D108BD9-81ED-4DB2-BD59-A6C34878D82A}">
                    <a16:rowId xmlns:a16="http://schemas.microsoft.com/office/drawing/2014/main" val="2914578353"/>
                  </a:ext>
                </a:extLst>
              </a:tr>
              <a:tr h="370840">
                <a:tc>
                  <a:txBody>
                    <a:bodyPr/>
                    <a:lstStyle/>
                    <a:p>
                      <a:pPr algn="ctr"/>
                      <a:r>
                        <a:rPr lang="es-ES" sz="1600" dirty="0"/>
                        <a:t>Pollo</a:t>
                      </a:r>
                      <a:endParaRPr lang="es-EC" sz="1600" dirty="0"/>
                    </a:p>
                  </a:txBody>
                  <a:tcPr anchor="ctr"/>
                </a:tc>
                <a:tc>
                  <a:txBody>
                    <a:bodyPr/>
                    <a:lstStyle/>
                    <a:p>
                      <a:pPr algn="ctr"/>
                      <a:r>
                        <a:rPr lang="es-ES" sz="1600" dirty="0"/>
                        <a:t>1/1</a:t>
                      </a:r>
                      <a:endParaRPr lang="es-EC" sz="1600" dirty="0"/>
                    </a:p>
                  </a:txBody>
                  <a:tcPr anchor="ctr"/>
                </a:tc>
                <a:tc>
                  <a:txBody>
                    <a:bodyPr/>
                    <a:lstStyle/>
                    <a:p>
                      <a:pPr algn="ctr"/>
                      <a:r>
                        <a:rPr lang="es-ES" sz="1600" dirty="0"/>
                        <a:t>3/4</a:t>
                      </a:r>
                      <a:endParaRPr lang="es-EC" sz="1600" dirty="0"/>
                    </a:p>
                  </a:txBody>
                  <a:tcPr anchor="ctr"/>
                </a:tc>
                <a:tc>
                  <a:txBody>
                    <a:bodyPr/>
                    <a:lstStyle/>
                    <a:p>
                      <a:pPr algn="ctr"/>
                      <a:r>
                        <a:rPr lang="es-ES" sz="1600" dirty="0"/>
                        <a:t>3/4</a:t>
                      </a:r>
                      <a:endParaRPr lang="es-EC" sz="1600" dirty="0"/>
                    </a:p>
                  </a:txBody>
                  <a:tcPr anchor="ctr"/>
                </a:tc>
                <a:tc>
                  <a:txBody>
                    <a:bodyPr/>
                    <a:lstStyle/>
                    <a:p>
                      <a:pPr algn="ctr"/>
                      <a:r>
                        <a:rPr lang="es-ES" sz="1600" dirty="0"/>
                        <a:t>0/1</a:t>
                      </a:r>
                      <a:endParaRPr lang="es-EC" sz="1600" dirty="0"/>
                    </a:p>
                  </a:txBody>
                  <a:tcPr anchor="ctr"/>
                </a:tc>
                <a:extLst>
                  <a:ext uri="{0D108BD9-81ED-4DB2-BD59-A6C34878D82A}">
                    <a16:rowId xmlns:a16="http://schemas.microsoft.com/office/drawing/2014/main" val="4144540050"/>
                  </a:ext>
                </a:extLst>
              </a:tr>
              <a:tr h="370840">
                <a:tc>
                  <a:txBody>
                    <a:bodyPr/>
                    <a:lstStyle/>
                    <a:p>
                      <a:pPr algn="ctr"/>
                      <a:r>
                        <a:rPr lang="es-ES" sz="1600" dirty="0"/>
                        <a:t>Ajo</a:t>
                      </a:r>
                      <a:endParaRPr lang="es-EC"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t>1/1</a:t>
                      </a:r>
                      <a:endParaRPr lang="es-EC" sz="1600" dirty="0"/>
                    </a:p>
                  </a:txBody>
                  <a:tcPr anchor="ctr"/>
                </a:tc>
                <a:tc>
                  <a:txBody>
                    <a:bodyPr/>
                    <a:lstStyle/>
                    <a:p>
                      <a:pPr algn="ctr"/>
                      <a:r>
                        <a:rPr lang="es-ES" sz="1600" dirty="0"/>
                        <a:t>4/4</a:t>
                      </a:r>
                      <a:endParaRPr lang="es-EC" sz="1600" dirty="0"/>
                    </a:p>
                  </a:txBody>
                  <a:tcPr anchor="ctr"/>
                </a:tc>
                <a:tc>
                  <a:txBody>
                    <a:bodyPr/>
                    <a:lstStyle/>
                    <a:p>
                      <a:pPr algn="ctr"/>
                      <a:r>
                        <a:rPr lang="es-ES" sz="1600" dirty="0"/>
                        <a:t>4/4</a:t>
                      </a:r>
                      <a:endParaRPr lang="es-EC"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t>0/1</a:t>
                      </a:r>
                      <a:endParaRPr lang="es-EC" sz="1600" dirty="0"/>
                    </a:p>
                  </a:txBody>
                  <a:tcPr anchor="ctr"/>
                </a:tc>
                <a:extLst>
                  <a:ext uri="{0D108BD9-81ED-4DB2-BD59-A6C34878D82A}">
                    <a16:rowId xmlns:a16="http://schemas.microsoft.com/office/drawing/2014/main" val="2808428207"/>
                  </a:ext>
                </a:extLst>
              </a:tr>
              <a:tr h="370840">
                <a:tc>
                  <a:txBody>
                    <a:bodyPr/>
                    <a:lstStyle/>
                    <a:p>
                      <a:pPr algn="ctr"/>
                      <a:r>
                        <a:rPr lang="es-ES" sz="1600" dirty="0"/>
                        <a:t>Frutilla</a:t>
                      </a:r>
                      <a:endParaRPr lang="es-EC"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t>1/1</a:t>
                      </a:r>
                      <a:endParaRPr lang="es-EC" sz="1600" dirty="0"/>
                    </a:p>
                  </a:txBody>
                  <a:tcPr anchor="ctr"/>
                </a:tc>
                <a:tc>
                  <a:txBody>
                    <a:bodyPr/>
                    <a:lstStyle/>
                    <a:p>
                      <a:pPr algn="ctr"/>
                      <a:r>
                        <a:rPr lang="es-ES" sz="1600" dirty="0"/>
                        <a:t>4/4</a:t>
                      </a:r>
                      <a:endParaRPr lang="es-EC" sz="1600" dirty="0"/>
                    </a:p>
                  </a:txBody>
                  <a:tcPr anchor="ctr"/>
                </a:tc>
                <a:tc>
                  <a:txBody>
                    <a:bodyPr/>
                    <a:lstStyle/>
                    <a:p>
                      <a:pPr algn="ctr"/>
                      <a:r>
                        <a:rPr lang="es-ES" sz="1600" dirty="0"/>
                        <a:t>3/4</a:t>
                      </a:r>
                      <a:endParaRPr lang="es-EC"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t>0/1</a:t>
                      </a:r>
                      <a:endParaRPr lang="es-EC" sz="1600" dirty="0"/>
                    </a:p>
                  </a:txBody>
                  <a:tcPr anchor="ctr"/>
                </a:tc>
                <a:extLst>
                  <a:ext uri="{0D108BD9-81ED-4DB2-BD59-A6C34878D82A}">
                    <a16:rowId xmlns:a16="http://schemas.microsoft.com/office/drawing/2014/main" val="592415489"/>
                  </a:ext>
                </a:extLst>
              </a:tr>
              <a:tr h="370840">
                <a:tc>
                  <a:txBody>
                    <a:bodyPr/>
                    <a:lstStyle/>
                    <a:p>
                      <a:pPr algn="ctr"/>
                      <a:r>
                        <a:rPr lang="es-ES" sz="1600" dirty="0"/>
                        <a:t>Pienso</a:t>
                      </a:r>
                      <a:endParaRPr lang="es-EC"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t>1/1</a:t>
                      </a:r>
                      <a:endParaRPr lang="es-EC" sz="1600" dirty="0"/>
                    </a:p>
                  </a:txBody>
                  <a:tcPr anchor="ctr"/>
                </a:tc>
                <a:tc>
                  <a:txBody>
                    <a:bodyPr/>
                    <a:lstStyle/>
                    <a:p>
                      <a:pPr algn="ctr"/>
                      <a:r>
                        <a:rPr lang="es-ES" sz="1600" dirty="0"/>
                        <a:t>4/4</a:t>
                      </a:r>
                      <a:endParaRPr lang="es-EC" sz="1600" dirty="0"/>
                    </a:p>
                  </a:txBody>
                  <a:tcPr anchor="ctr"/>
                </a:tc>
                <a:tc>
                  <a:txBody>
                    <a:bodyPr/>
                    <a:lstStyle/>
                    <a:p>
                      <a:pPr algn="ctr"/>
                      <a:r>
                        <a:rPr lang="es-ES" sz="1600" dirty="0"/>
                        <a:t>4/4</a:t>
                      </a:r>
                      <a:endParaRPr lang="es-EC"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t>0/1</a:t>
                      </a:r>
                      <a:endParaRPr lang="es-EC" sz="1600" dirty="0"/>
                    </a:p>
                  </a:txBody>
                  <a:tcPr anchor="ctr"/>
                </a:tc>
                <a:extLst>
                  <a:ext uri="{0D108BD9-81ED-4DB2-BD59-A6C34878D82A}">
                    <a16:rowId xmlns:a16="http://schemas.microsoft.com/office/drawing/2014/main" val="3477835687"/>
                  </a:ext>
                </a:extLst>
              </a:tr>
            </a:tbl>
          </a:graphicData>
        </a:graphic>
      </p:graphicFrame>
      <p:sp>
        <p:nvSpPr>
          <p:cNvPr id="5" name="CuadroTexto 4">
            <a:extLst>
              <a:ext uri="{FF2B5EF4-FFF2-40B4-BE49-F238E27FC236}">
                <a16:creationId xmlns:a16="http://schemas.microsoft.com/office/drawing/2014/main" id="{79035B1E-DAFE-436A-A16A-F5A95ECBC291}"/>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RESULTADOS Y DISCUSIÓN</a:t>
            </a:r>
          </a:p>
        </p:txBody>
      </p:sp>
      <p:pic>
        <p:nvPicPr>
          <p:cNvPr id="7" name="Imagen 6">
            <a:extLst>
              <a:ext uri="{FF2B5EF4-FFF2-40B4-BE49-F238E27FC236}">
                <a16:creationId xmlns:a16="http://schemas.microsoft.com/office/drawing/2014/main" id="{867642BE-1706-48BE-ADC1-585D8E829CD3}"/>
              </a:ext>
            </a:extLst>
          </p:cNvPr>
          <p:cNvPicPr>
            <a:picLocks noChangeAspect="1"/>
          </p:cNvPicPr>
          <p:nvPr/>
        </p:nvPicPr>
        <p:blipFill rotWithShape="1">
          <a:blip r:embed="rId2"/>
          <a:srcRect l="27202" t="26058" r="23433" b="23370"/>
          <a:stretch/>
        </p:blipFill>
        <p:spPr>
          <a:xfrm>
            <a:off x="1797334" y="3197966"/>
            <a:ext cx="6660108" cy="2879678"/>
          </a:xfrm>
          <a:prstGeom prst="rect">
            <a:avLst/>
          </a:prstGeom>
        </p:spPr>
      </p:pic>
      <p:sp>
        <p:nvSpPr>
          <p:cNvPr id="8" name="Rectángulo: esquinas redondeadas 7">
            <a:extLst>
              <a:ext uri="{FF2B5EF4-FFF2-40B4-BE49-F238E27FC236}">
                <a16:creationId xmlns:a16="http://schemas.microsoft.com/office/drawing/2014/main" id="{027C8A97-0698-4FB5-8291-59E5F0F5BDF0}"/>
              </a:ext>
            </a:extLst>
          </p:cNvPr>
          <p:cNvSpPr/>
          <p:nvPr/>
        </p:nvSpPr>
        <p:spPr>
          <a:xfrm>
            <a:off x="1988403" y="4613891"/>
            <a:ext cx="6305266" cy="16130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esquinas redondeadas 8">
            <a:extLst>
              <a:ext uri="{FF2B5EF4-FFF2-40B4-BE49-F238E27FC236}">
                <a16:creationId xmlns:a16="http://schemas.microsoft.com/office/drawing/2014/main" id="{086D579A-3619-49A4-9811-52EF2245FFF2}"/>
              </a:ext>
            </a:extLst>
          </p:cNvPr>
          <p:cNvSpPr/>
          <p:nvPr/>
        </p:nvSpPr>
        <p:spPr>
          <a:xfrm>
            <a:off x="1988403" y="5466292"/>
            <a:ext cx="6305266" cy="16130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a:extLst>
              <a:ext uri="{FF2B5EF4-FFF2-40B4-BE49-F238E27FC236}">
                <a16:creationId xmlns:a16="http://schemas.microsoft.com/office/drawing/2014/main" id="{2BF99FD2-6030-4FF3-B09D-BB798339412A}"/>
              </a:ext>
            </a:extLst>
          </p:cNvPr>
          <p:cNvSpPr txBox="1"/>
          <p:nvPr/>
        </p:nvSpPr>
        <p:spPr>
          <a:xfrm>
            <a:off x="8388350" y="4446278"/>
            <a:ext cx="1428750" cy="338554"/>
          </a:xfrm>
          <a:prstGeom prst="rect">
            <a:avLst/>
          </a:prstGeom>
          <a:noFill/>
        </p:spPr>
        <p:txBody>
          <a:bodyPr wrap="square" rtlCol="0">
            <a:spAutoFit/>
          </a:bodyPr>
          <a:lstStyle/>
          <a:p>
            <a:r>
              <a:rPr lang="es-ES" sz="1600" dirty="0"/>
              <a:t>Ajo - Pienso</a:t>
            </a:r>
            <a:endParaRPr lang="es-EC" sz="1600" dirty="0"/>
          </a:p>
        </p:txBody>
      </p:sp>
      <p:sp>
        <p:nvSpPr>
          <p:cNvPr id="11" name="CuadroTexto 10">
            <a:extLst>
              <a:ext uri="{FF2B5EF4-FFF2-40B4-BE49-F238E27FC236}">
                <a16:creationId xmlns:a16="http://schemas.microsoft.com/office/drawing/2014/main" id="{4455088B-B687-4B9F-AABE-2943D66B6086}"/>
              </a:ext>
            </a:extLst>
          </p:cNvPr>
          <p:cNvSpPr txBox="1"/>
          <p:nvPr/>
        </p:nvSpPr>
        <p:spPr>
          <a:xfrm>
            <a:off x="8388350" y="5389576"/>
            <a:ext cx="1600200" cy="338554"/>
          </a:xfrm>
          <a:prstGeom prst="rect">
            <a:avLst/>
          </a:prstGeom>
          <a:noFill/>
        </p:spPr>
        <p:txBody>
          <a:bodyPr wrap="square" rtlCol="0">
            <a:spAutoFit/>
          </a:bodyPr>
          <a:lstStyle/>
          <a:p>
            <a:r>
              <a:rPr lang="es-ES" sz="1600" dirty="0"/>
              <a:t>Pollo</a:t>
            </a:r>
            <a:endParaRPr lang="es-EC" sz="1600" dirty="0"/>
          </a:p>
        </p:txBody>
      </p:sp>
      <p:sp>
        <p:nvSpPr>
          <p:cNvPr id="12" name="Flecha: a la derecha 11">
            <a:extLst>
              <a:ext uri="{FF2B5EF4-FFF2-40B4-BE49-F238E27FC236}">
                <a16:creationId xmlns:a16="http://schemas.microsoft.com/office/drawing/2014/main" id="{F00D0E06-CC36-4995-9FB7-06D3E2C66277}"/>
              </a:ext>
            </a:extLst>
          </p:cNvPr>
          <p:cNvSpPr/>
          <p:nvPr/>
        </p:nvSpPr>
        <p:spPr>
          <a:xfrm>
            <a:off x="8275679" y="1936225"/>
            <a:ext cx="344445" cy="17968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3" name="Flecha: a la derecha 12">
            <a:extLst>
              <a:ext uri="{FF2B5EF4-FFF2-40B4-BE49-F238E27FC236}">
                <a16:creationId xmlns:a16="http://schemas.microsoft.com/office/drawing/2014/main" id="{095FD578-7640-485C-9652-42E9F9814E46}"/>
              </a:ext>
            </a:extLst>
          </p:cNvPr>
          <p:cNvSpPr/>
          <p:nvPr/>
        </p:nvSpPr>
        <p:spPr>
          <a:xfrm>
            <a:off x="8275679" y="1581802"/>
            <a:ext cx="344445" cy="17968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4" name="Flecha: a la derecha 13">
            <a:extLst>
              <a:ext uri="{FF2B5EF4-FFF2-40B4-BE49-F238E27FC236}">
                <a16:creationId xmlns:a16="http://schemas.microsoft.com/office/drawing/2014/main" id="{6228C37A-38A8-4255-B8A0-53973D414A68}"/>
              </a:ext>
            </a:extLst>
          </p:cNvPr>
          <p:cNvSpPr/>
          <p:nvPr/>
        </p:nvSpPr>
        <p:spPr>
          <a:xfrm>
            <a:off x="8275679" y="2672822"/>
            <a:ext cx="344445" cy="17968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5" name="Flecha: a la derecha 14">
            <a:extLst>
              <a:ext uri="{FF2B5EF4-FFF2-40B4-BE49-F238E27FC236}">
                <a16:creationId xmlns:a16="http://schemas.microsoft.com/office/drawing/2014/main" id="{D883FDD5-8E68-4145-9B65-F712A0841B0E}"/>
              </a:ext>
            </a:extLst>
          </p:cNvPr>
          <p:cNvSpPr/>
          <p:nvPr/>
        </p:nvSpPr>
        <p:spPr>
          <a:xfrm>
            <a:off x="8275679" y="2302524"/>
            <a:ext cx="344445" cy="17968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6" name="CuadroTexto 15">
            <a:extLst>
              <a:ext uri="{FF2B5EF4-FFF2-40B4-BE49-F238E27FC236}">
                <a16:creationId xmlns:a16="http://schemas.microsoft.com/office/drawing/2014/main" id="{99C9F4EF-4AD4-4E1B-BC39-3F690C434FDB}"/>
              </a:ext>
            </a:extLst>
          </p:cNvPr>
          <p:cNvSpPr txBox="1"/>
          <p:nvPr/>
        </p:nvSpPr>
        <p:spPr>
          <a:xfrm>
            <a:off x="8603085" y="1366278"/>
            <a:ext cx="3690513" cy="1564211"/>
          </a:xfrm>
          <a:prstGeom prst="rect">
            <a:avLst/>
          </a:prstGeom>
          <a:noFill/>
        </p:spPr>
        <p:txBody>
          <a:bodyPr wrap="square" rtlCol="0">
            <a:spAutoFit/>
          </a:bodyPr>
          <a:lstStyle/>
          <a:p>
            <a:pPr>
              <a:lnSpc>
                <a:spcPct val="250000"/>
              </a:lnSpc>
            </a:pPr>
            <a:r>
              <a:rPr lang="es-ES" sz="1000" dirty="0"/>
              <a:t>2,22 UFC/porción de ensayo &lt; 8,8 UFC/porción de ensayo </a:t>
            </a:r>
          </a:p>
          <a:p>
            <a:pPr>
              <a:lnSpc>
                <a:spcPct val="250000"/>
              </a:lnSpc>
            </a:pPr>
            <a:r>
              <a:rPr lang="es-ES" sz="1000" dirty="0"/>
              <a:t>&lt;0,89 UFC/porción de ensayo &lt; 4 UFC/porción de ensayo </a:t>
            </a:r>
          </a:p>
          <a:p>
            <a:pPr>
              <a:lnSpc>
                <a:spcPct val="250000"/>
              </a:lnSpc>
            </a:pPr>
            <a:r>
              <a:rPr lang="es-ES" sz="1000" dirty="0"/>
              <a:t>0,44 UFC/porción de ensayo &lt; 4 UFC/porción de ensayo </a:t>
            </a:r>
          </a:p>
          <a:p>
            <a:pPr>
              <a:lnSpc>
                <a:spcPct val="250000"/>
              </a:lnSpc>
            </a:pPr>
            <a:r>
              <a:rPr lang="es-ES" sz="1000" dirty="0"/>
              <a:t>&lt;0,89 UFC/porción de ensayo &lt; 4 UFC/porción de ensayo </a:t>
            </a:r>
            <a:endParaRPr lang="es-EC" sz="1000" dirty="0"/>
          </a:p>
        </p:txBody>
      </p:sp>
      <p:sp>
        <p:nvSpPr>
          <p:cNvPr id="17" name="CuadroTexto 16">
            <a:extLst>
              <a:ext uri="{FF2B5EF4-FFF2-40B4-BE49-F238E27FC236}">
                <a16:creationId xmlns:a16="http://schemas.microsoft.com/office/drawing/2014/main" id="{F23278AA-6E53-4AFB-BF58-94BC50FA681C}"/>
              </a:ext>
            </a:extLst>
          </p:cNvPr>
          <p:cNvSpPr txBox="1"/>
          <p:nvPr/>
        </p:nvSpPr>
        <p:spPr>
          <a:xfrm>
            <a:off x="434696" y="6349095"/>
            <a:ext cx="979755" cy="276999"/>
          </a:xfrm>
          <a:prstGeom prst="rect">
            <a:avLst/>
          </a:prstGeom>
          <a:noFill/>
        </p:spPr>
        <p:txBody>
          <a:bodyPr wrap="none" rtlCol="0">
            <a:spAutoFit/>
          </a:bodyPr>
          <a:lstStyle/>
          <a:p>
            <a:r>
              <a:rPr lang="en-US" sz="1200" dirty="0"/>
              <a:t>(ISO, 2021)</a:t>
            </a:r>
          </a:p>
        </p:txBody>
      </p:sp>
      <p:sp>
        <p:nvSpPr>
          <p:cNvPr id="18" name="Rectángulo: esquinas redondeadas 17">
            <a:extLst>
              <a:ext uri="{FF2B5EF4-FFF2-40B4-BE49-F238E27FC236}">
                <a16:creationId xmlns:a16="http://schemas.microsoft.com/office/drawing/2014/main" id="{C2FBBF89-36D4-4965-BD04-99205D7DBC74}"/>
              </a:ext>
            </a:extLst>
          </p:cNvPr>
          <p:cNvSpPr/>
          <p:nvPr/>
        </p:nvSpPr>
        <p:spPr>
          <a:xfrm>
            <a:off x="1990675" y="4752643"/>
            <a:ext cx="6305266" cy="16130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CuadroTexto 18">
            <a:extLst>
              <a:ext uri="{FF2B5EF4-FFF2-40B4-BE49-F238E27FC236}">
                <a16:creationId xmlns:a16="http://schemas.microsoft.com/office/drawing/2014/main" id="{F75CB43B-5F71-4957-999A-0DB26356E4DC}"/>
              </a:ext>
            </a:extLst>
          </p:cNvPr>
          <p:cNvSpPr txBox="1"/>
          <p:nvPr/>
        </p:nvSpPr>
        <p:spPr>
          <a:xfrm>
            <a:off x="8390622" y="4707862"/>
            <a:ext cx="1428750" cy="338554"/>
          </a:xfrm>
          <a:prstGeom prst="rect">
            <a:avLst/>
          </a:prstGeom>
          <a:noFill/>
        </p:spPr>
        <p:txBody>
          <a:bodyPr wrap="square" rtlCol="0">
            <a:spAutoFit/>
          </a:bodyPr>
          <a:lstStyle/>
          <a:p>
            <a:r>
              <a:rPr lang="es-ES" sz="1600" dirty="0"/>
              <a:t>Frutilla</a:t>
            </a:r>
            <a:endParaRPr lang="es-EC" sz="1600" dirty="0"/>
          </a:p>
        </p:txBody>
      </p:sp>
      <p:sp>
        <p:nvSpPr>
          <p:cNvPr id="20" name="CuadroTexto 19">
            <a:extLst>
              <a:ext uri="{FF2B5EF4-FFF2-40B4-BE49-F238E27FC236}">
                <a16:creationId xmlns:a16="http://schemas.microsoft.com/office/drawing/2014/main" id="{17543F5E-AE2D-4814-99FF-C118377D1D03}"/>
              </a:ext>
            </a:extLst>
          </p:cNvPr>
          <p:cNvSpPr txBox="1"/>
          <p:nvPr/>
        </p:nvSpPr>
        <p:spPr>
          <a:xfrm>
            <a:off x="122827" y="95530"/>
            <a:ext cx="441146" cy="369332"/>
          </a:xfrm>
          <a:prstGeom prst="rect">
            <a:avLst/>
          </a:prstGeom>
          <a:noFill/>
        </p:spPr>
        <p:txBody>
          <a:bodyPr wrap="none" rtlCol="0">
            <a:spAutoFit/>
          </a:bodyPr>
          <a:lstStyle/>
          <a:p>
            <a:r>
              <a:rPr lang="es-ES" dirty="0"/>
              <a:t>33</a:t>
            </a:r>
            <a:endParaRPr lang="es-EC" dirty="0"/>
          </a:p>
        </p:txBody>
      </p:sp>
    </p:spTree>
    <p:extLst>
      <p:ext uri="{BB962C8B-B14F-4D97-AF65-F5344CB8AC3E}">
        <p14:creationId xmlns:p14="http://schemas.microsoft.com/office/powerpoint/2010/main" val="3155257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FDFA86EC-D0EA-48A1-81D9-5FFAAD72A3E0}"/>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5213CF5B-8449-4E75-8CE3-99A905DC4B8E}"/>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CONCLUSIONES</a:t>
            </a:r>
          </a:p>
        </p:txBody>
      </p:sp>
      <p:graphicFrame>
        <p:nvGraphicFramePr>
          <p:cNvPr id="7" name="Diagrama 6">
            <a:extLst>
              <a:ext uri="{FF2B5EF4-FFF2-40B4-BE49-F238E27FC236}">
                <a16:creationId xmlns:a16="http://schemas.microsoft.com/office/drawing/2014/main" id="{28E1C6F5-061D-47E1-8D08-77E3F94159AF}"/>
              </a:ext>
            </a:extLst>
          </p:cNvPr>
          <p:cNvGraphicFramePr/>
          <p:nvPr>
            <p:extLst>
              <p:ext uri="{D42A27DB-BD31-4B8C-83A1-F6EECF244321}">
                <p14:modId xmlns:p14="http://schemas.microsoft.com/office/powerpoint/2010/main" val="105627010"/>
              </p:ext>
            </p:extLst>
          </p:nvPr>
        </p:nvGraphicFramePr>
        <p:xfrm>
          <a:off x="326024" y="719667"/>
          <a:ext cx="10987970" cy="5353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A12217CE-436A-46F4-B7A2-22F1CBB95423}"/>
              </a:ext>
            </a:extLst>
          </p:cNvPr>
          <p:cNvSpPr txBox="1"/>
          <p:nvPr/>
        </p:nvSpPr>
        <p:spPr>
          <a:xfrm>
            <a:off x="122827" y="95530"/>
            <a:ext cx="441146" cy="369332"/>
          </a:xfrm>
          <a:prstGeom prst="rect">
            <a:avLst/>
          </a:prstGeom>
          <a:noFill/>
        </p:spPr>
        <p:txBody>
          <a:bodyPr wrap="none" rtlCol="0">
            <a:spAutoFit/>
          </a:bodyPr>
          <a:lstStyle/>
          <a:p>
            <a:r>
              <a:rPr lang="es-ES" dirty="0"/>
              <a:t>34</a:t>
            </a:r>
            <a:endParaRPr lang="es-EC" dirty="0"/>
          </a:p>
        </p:txBody>
      </p:sp>
    </p:spTree>
    <p:extLst>
      <p:ext uri="{BB962C8B-B14F-4D97-AF65-F5344CB8AC3E}">
        <p14:creationId xmlns:p14="http://schemas.microsoft.com/office/powerpoint/2010/main" val="1554155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C0ACF5E3-B8DF-4FEC-98DC-E0C19B062362}"/>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B62B18FB-10DC-4B14-ABCE-E8BEC45F293C}"/>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RECOMENDACIONES</a:t>
            </a:r>
          </a:p>
        </p:txBody>
      </p:sp>
      <p:graphicFrame>
        <p:nvGraphicFramePr>
          <p:cNvPr id="5" name="Diagrama 4">
            <a:extLst>
              <a:ext uri="{FF2B5EF4-FFF2-40B4-BE49-F238E27FC236}">
                <a16:creationId xmlns:a16="http://schemas.microsoft.com/office/drawing/2014/main" id="{3C4F2099-8B9F-4C9A-AD88-4A6B4844DC5A}"/>
              </a:ext>
            </a:extLst>
          </p:cNvPr>
          <p:cNvGraphicFramePr/>
          <p:nvPr>
            <p:extLst>
              <p:ext uri="{D42A27DB-BD31-4B8C-83A1-F6EECF244321}">
                <p14:modId xmlns:p14="http://schemas.microsoft.com/office/powerpoint/2010/main" val="2090191096"/>
              </p:ext>
            </p:extLst>
          </p:nvPr>
        </p:nvGraphicFramePr>
        <p:xfrm>
          <a:off x="873322" y="2372144"/>
          <a:ext cx="10709078" cy="1913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0958E8BD-6E21-4519-AAD8-07FE99FBE676}"/>
              </a:ext>
            </a:extLst>
          </p:cNvPr>
          <p:cNvSpPr txBox="1"/>
          <p:nvPr/>
        </p:nvSpPr>
        <p:spPr>
          <a:xfrm>
            <a:off x="122827" y="95530"/>
            <a:ext cx="441146" cy="369332"/>
          </a:xfrm>
          <a:prstGeom prst="rect">
            <a:avLst/>
          </a:prstGeom>
          <a:noFill/>
        </p:spPr>
        <p:txBody>
          <a:bodyPr wrap="none" rtlCol="0">
            <a:spAutoFit/>
          </a:bodyPr>
          <a:lstStyle/>
          <a:p>
            <a:r>
              <a:rPr lang="es-ES" dirty="0"/>
              <a:t>35</a:t>
            </a:r>
            <a:endParaRPr lang="es-EC" dirty="0"/>
          </a:p>
        </p:txBody>
      </p:sp>
    </p:spTree>
    <p:extLst>
      <p:ext uri="{BB962C8B-B14F-4D97-AF65-F5344CB8AC3E}">
        <p14:creationId xmlns:p14="http://schemas.microsoft.com/office/powerpoint/2010/main" val="3783951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fecha"/>
          <p:cNvSpPr txBox="1">
            <a:spLocks/>
          </p:cNvSpPr>
          <p:nvPr/>
        </p:nvSpPr>
        <p:spPr>
          <a:xfrm>
            <a:off x="1909192" y="6656871"/>
            <a:ext cx="2026568" cy="21602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r>
              <a:rPr lang="es-EC" sz="500" b="1">
                <a:solidFill>
                  <a:prstClr val="black"/>
                </a:solidFill>
                <a:latin typeface="Arial"/>
              </a:rPr>
              <a:t>FECHA ÚLTIMA REVISIÓN: 13/12/11</a:t>
            </a:r>
            <a:endParaRPr lang="es-EC" sz="500" dirty="0">
              <a:solidFill>
                <a:prstClr val="black"/>
              </a:solidFill>
              <a:latin typeface="Arial"/>
            </a:endParaRPr>
          </a:p>
        </p:txBody>
      </p:sp>
      <p:sp>
        <p:nvSpPr>
          <p:cNvPr id="3" name="4 Marcador de número de diapositiva"/>
          <p:cNvSpPr txBox="1">
            <a:spLocks/>
          </p:cNvSpPr>
          <p:nvPr/>
        </p:nvSpPr>
        <p:spPr>
          <a:xfrm>
            <a:off x="9336360" y="6658074"/>
            <a:ext cx="874440" cy="2136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r>
              <a:rPr lang="es-EC" sz="500" b="1">
                <a:solidFill>
                  <a:prstClr val="black"/>
                </a:solidFill>
                <a:latin typeface="Arial"/>
              </a:rPr>
              <a:t>VERSIÓN: </a:t>
            </a:r>
            <a:r>
              <a:rPr lang="es-EC" sz="500">
                <a:solidFill>
                  <a:prstClr val="black"/>
                </a:solidFill>
                <a:latin typeface="Arial"/>
              </a:rPr>
              <a:t>1.0</a:t>
            </a:r>
            <a:endParaRPr lang="es-EC" sz="500" dirty="0">
              <a:solidFill>
                <a:prstClr val="black"/>
              </a:solidFill>
              <a:latin typeface="Arial"/>
            </a:endParaRPr>
          </a:p>
        </p:txBody>
      </p:sp>
      <p:pic>
        <p:nvPicPr>
          <p:cNvPr id="5" name="Picture 6" descr="http://ugi.espe.edu.ec/ugi/wp-content/uploads/2014/06/Logo-RP-UFA-ESP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5966" y="2207082"/>
            <a:ext cx="3855939" cy="1051993"/>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6535766" y="1659285"/>
            <a:ext cx="5252374" cy="3539430"/>
          </a:xfrm>
          <a:prstGeom prst="rect">
            <a:avLst/>
          </a:prstGeom>
          <a:noFill/>
        </p:spPr>
        <p:txBody>
          <a:bodyPr wrap="square" rtlCol="0">
            <a:spAutoFit/>
          </a:bodyPr>
          <a:lstStyle/>
          <a:p>
            <a:pPr algn="ctr"/>
            <a:r>
              <a:rPr lang="es-EC" sz="1600" b="1" dirty="0"/>
              <a:t>Alma Rosel Koch Kaiser, M. Sc.</a:t>
            </a:r>
          </a:p>
          <a:p>
            <a:pPr algn="ctr"/>
            <a:r>
              <a:rPr lang="es-EC" sz="1600" dirty="0"/>
              <a:t>Directora del proyecto</a:t>
            </a:r>
          </a:p>
          <a:p>
            <a:pPr algn="ctr"/>
            <a:r>
              <a:rPr lang="es-EC" sz="1600" dirty="0"/>
              <a:t>Universidad de las Fuerzas Armadas ESPE - Ecuador</a:t>
            </a:r>
          </a:p>
          <a:p>
            <a:pPr algn="ctr"/>
            <a:endParaRPr lang="es-EC" sz="1600" dirty="0"/>
          </a:p>
          <a:p>
            <a:pPr algn="ctr"/>
            <a:r>
              <a:rPr lang="es-EC" sz="1600" b="1" dirty="0"/>
              <a:t>Jorge Irazábal, Microbiólogo.</a:t>
            </a:r>
          </a:p>
          <a:p>
            <a:pPr algn="ctr"/>
            <a:r>
              <a:rPr lang="es-EC" sz="1600" dirty="0"/>
              <a:t>Director externo del proyecto</a:t>
            </a:r>
          </a:p>
          <a:p>
            <a:pPr algn="ctr"/>
            <a:r>
              <a:rPr lang="es-EC" sz="1600" dirty="0"/>
              <a:t>Agrocalidad – Tumbaco, Ecuador</a:t>
            </a:r>
          </a:p>
          <a:p>
            <a:pPr algn="ctr"/>
            <a:endParaRPr lang="es-EC" sz="1600" dirty="0"/>
          </a:p>
          <a:p>
            <a:pPr algn="ctr"/>
            <a:r>
              <a:rPr lang="es-EC" sz="1600" b="1" dirty="0"/>
              <a:t>Luis Jaramillo, Ing. Agr.</a:t>
            </a:r>
          </a:p>
          <a:p>
            <a:pPr algn="ctr"/>
            <a:r>
              <a:rPr lang="es-EC" sz="1600" dirty="0"/>
              <a:t>Analista el laboratorio de microbiología</a:t>
            </a:r>
          </a:p>
          <a:p>
            <a:pPr algn="ctr"/>
            <a:r>
              <a:rPr lang="es-EC" sz="1600" dirty="0"/>
              <a:t>Agrocalidad – Tumbaco, Ecuador</a:t>
            </a:r>
          </a:p>
          <a:p>
            <a:pPr algn="ctr"/>
            <a:endParaRPr lang="es-EC" sz="1600" dirty="0"/>
          </a:p>
          <a:p>
            <a:pPr algn="ctr"/>
            <a:endParaRPr lang="es-EC" sz="1600" b="1" dirty="0"/>
          </a:p>
          <a:p>
            <a:pPr algn="ctr"/>
            <a:r>
              <a:rPr lang="es-EC" sz="1600" b="1" dirty="0"/>
              <a:t>FAMILIA Y AMIGOS</a:t>
            </a:r>
          </a:p>
        </p:txBody>
      </p:sp>
      <p:pic>
        <p:nvPicPr>
          <p:cNvPr id="6" name="Imagen 5">
            <a:extLst>
              <a:ext uri="{FF2B5EF4-FFF2-40B4-BE49-F238E27FC236}">
                <a16:creationId xmlns:a16="http://schemas.microsoft.com/office/drawing/2014/main" id="{4CBB85DC-F5EF-4848-8BE8-098BB878F66A}"/>
              </a:ext>
            </a:extLst>
          </p:cNvPr>
          <p:cNvPicPr>
            <a:picLocks noChangeAspect="1"/>
          </p:cNvPicPr>
          <p:nvPr/>
        </p:nvPicPr>
        <p:blipFill>
          <a:blip r:embed="rId3"/>
          <a:stretch>
            <a:fillRect/>
          </a:stretch>
        </p:blipFill>
        <p:spPr>
          <a:xfrm>
            <a:off x="1472880" y="3591071"/>
            <a:ext cx="3629025" cy="1257300"/>
          </a:xfrm>
          <a:prstGeom prst="rect">
            <a:avLst/>
          </a:prstGeom>
        </p:spPr>
      </p:pic>
      <p:sp>
        <p:nvSpPr>
          <p:cNvPr id="16" name="CuadroTexto 15">
            <a:extLst>
              <a:ext uri="{FF2B5EF4-FFF2-40B4-BE49-F238E27FC236}">
                <a16:creationId xmlns:a16="http://schemas.microsoft.com/office/drawing/2014/main" id="{EB8638BB-DA96-4A27-A30D-6A6624BE72CC}"/>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S" sz="3000" dirty="0">
                <a:solidFill>
                  <a:schemeClr val="tx1"/>
                </a:solidFill>
                <a:latin typeface="Arial"/>
              </a:rPr>
              <a:t>A</a:t>
            </a:r>
            <a:r>
              <a:rPr lang="es-EC" sz="3000" dirty="0">
                <a:solidFill>
                  <a:schemeClr val="tx1"/>
                </a:solidFill>
                <a:latin typeface="Arial"/>
              </a:rPr>
              <a:t>GRADECIMIENTOS</a:t>
            </a:r>
          </a:p>
        </p:txBody>
      </p:sp>
      <p:sp>
        <p:nvSpPr>
          <p:cNvPr id="8" name="CuadroTexto 7">
            <a:extLst>
              <a:ext uri="{FF2B5EF4-FFF2-40B4-BE49-F238E27FC236}">
                <a16:creationId xmlns:a16="http://schemas.microsoft.com/office/drawing/2014/main" id="{EBB72F17-5464-403B-B4AD-62521A8476D6}"/>
              </a:ext>
            </a:extLst>
          </p:cNvPr>
          <p:cNvSpPr txBox="1"/>
          <p:nvPr/>
        </p:nvSpPr>
        <p:spPr>
          <a:xfrm>
            <a:off x="122827" y="95530"/>
            <a:ext cx="441146" cy="369332"/>
          </a:xfrm>
          <a:prstGeom prst="rect">
            <a:avLst/>
          </a:prstGeom>
          <a:noFill/>
        </p:spPr>
        <p:txBody>
          <a:bodyPr wrap="none" rtlCol="0">
            <a:spAutoFit/>
          </a:bodyPr>
          <a:lstStyle/>
          <a:p>
            <a:r>
              <a:rPr lang="es-ES" dirty="0"/>
              <a:t>36</a:t>
            </a:r>
            <a:endParaRPr lang="es-EC" dirty="0"/>
          </a:p>
        </p:txBody>
      </p:sp>
    </p:spTree>
    <p:extLst>
      <p:ext uri="{BB962C8B-B14F-4D97-AF65-F5344CB8AC3E}">
        <p14:creationId xmlns:p14="http://schemas.microsoft.com/office/powerpoint/2010/main" val="2271696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6E97EFB6-32E1-4014-8738-508338D30154}"/>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CA1EB695-1438-4151-9886-E64BF9ED9CCC}"/>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S" sz="3000" dirty="0">
                <a:solidFill>
                  <a:schemeClr val="tx1"/>
                </a:solidFill>
                <a:latin typeface="Arial"/>
              </a:rPr>
              <a:t>INTRODUCCIÓN</a:t>
            </a:r>
            <a:endParaRPr lang="es-EC" sz="3000" dirty="0">
              <a:solidFill>
                <a:schemeClr val="tx1"/>
              </a:solidFill>
              <a:latin typeface="Arial"/>
            </a:endParaRPr>
          </a:p>
        </p:txBody>
      </p:sp>
      <p:sp>
        <p:nvSpPr>
          <p:cNvPr id="5" name="Rectángulo: esquinas redondeadas 4">
            <a:extLst>
              <a:ext uri="{FF2B5EF4-FFF2-40B4-BE49-F238E27FC236}">
                <a16:creationId xmlns:a16="http://schemas.microsoft.com/office/drawing/2014/main" id="{CE29716A-4B01-4A60-B919-306D0788B358}"/>
              </a:ext>
            </a:extLst>
          </p:cNvPr>
          <p:cNvSpPr/>
          <p:nvPr/>
        </p:nvSpPr>
        <p:spPr>
          <a:xfrm>
            <a:off x="623250" y="707390"/>
            <a:ext cx="10972798" cy="65682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ES" sz="2500" b="1" dirty="0"/>
              <a:t>Etapas de la verificación</a:t>
            </a:r>
            <a:endParaRPr lang="es-EC" sz="2500" b="1" dirty="0"/>
          </a:p>
        </p:txBody>
      </p:sp>
      <p:graphicFrame>
        <p:nvGraphicFramePr>
          <p:cNvPr id="6" name="Diagrama 5">
            <a:extLst>
              <a:ext uri="{FF2B5EF4-FFF2-40B4-BE49-F238E27FC236}">
                <a16:creationId xmlns:a16="http://schemas.microsoft.com/office/drawing/2014/main" id="{AE0516AB-6FDC-45CA-8265-5CC4C4730D25}"/>
              </a:ext>
            </a:extLst>
          </p:cNvPr>
          <p:cNvGraphicFramePr/>
          <p:nvPr>
            <p:extLst>
              <p:ext uri="{D42A27DB-BD31-4B8C-83A1-F6EECF244321}">
                <p14:modId xmlns:p14="http://schemas.microsoft.com/office/powerpoint/2010/main" val="2328695137"/>
              </p:ext>
            </p:extLst>
          </p:nvPr>
        </p:nvGraphicFramePr>
        <p:xfrm>
          <a:off x="395993" y="2224585"/>
          <a:ext cx="5365087" cy="2934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Tabla 6">
            <a:extLst>
              <a:ext uri="{FF2B5EF4-FFF2-40B4-BE49-F238E27FC236}">
                <a16:creationId xmlns:a16="http://schemas.microsoft.com/office/drawing/2014/main" id="{A06185E7-C2FF-4E86-8846-34523EC46042}"/>
              </a:ext>
            </a:extLst>
          </p:cNvPr>
          <p:cNvGraphicFramePr>
            <a:graphicFrameLocks noGrp="1"/>
          </p:cNvGraphicFramePr>
          <p:nvPr>
            <p:extLst>
              <p:ext uri="{D42A27DB-BD31-4B8C-83A1-F6EECF244321}">
                <p14:modId xmlns:p14="http://schemas.microsoft.com/office/powerpoint/2010/main" val="3590677868"/>
              </p:ext>
            </p:extLst>
          </p:nvPr>
        </p:nvGraphicFramePr>
        <p:xfrm>
          <a:off x="6020313" y="2583801"/>
          <a:ext cx="5838053" cy="2215835"/>
        </p:xfrm>
        <a:graphic>
          <a:graphicData uri="http://schemas.openxmlformats.org/drawingml/2006/table">
            <a:tbl>
              <a:tblPr firstRow="1" firstCol="1" bandRow="1">
                <a:tableStyleId>{5FD0F851-EC5A-4D38-B0AD-8093EC10F338}</a:tableStyleId>
              </a:tblPr>
              <a:tblGrid>
                <a:gridCol w="3096000">
                  <a:extLst>
                    <a:ext uri="{9D8B030D-6E8A-4147-A177-3AD203B41FA5}">
                      <a16:colId xmlns:a16="http://schemas.microsoft.com/office/drawing/2014/main" val="185708684"/>
                    </a:ext>
                  </a:extLst>
                </a:gridCol>
                <a:gridCol w="2742053">
                  <a:extLst>
                    <a:ext uri="{9D8B030D-6E8A-4147-A177-3AD203B41FA5}">
                      <a16:colId xmlns:a16="http://schemas.microsoft.com/office/drawing/2014/main" val="893623004"/>
                    </a:ext>
                  </a:extLst>
                </a:gridCol>
              </a:tblGrid>
              <a:tr h="0">
                <a:tc>
                  <a:txBody>
                    <a:bodyPr/>
                    <a:lstStyle/>
                    <a:p>
                      <a:pPr marL="228600" algn="ctr">
                        <a:lnSpc>
                          <a:spcPct val="150000"/>
                        </a:lnSpc>
                      </a:pPr>
                      <a:r>
                        <a:rPr lang="es-ES" sz="1500">
                          <a:effectLst/>
                        </a:rPr>
                        <a:t>Alcance de la validación</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algn="ctr">
                        <a:lnSpc>
                          <a:spcPct val="150000"/>
                        </a:lnSpc>
                      </a:pPr>
                      <a:r>
                        <a:rPr lang="es-ES" sz="1500">
                          <a:effectLst/>
                        </a:rPr>
                        <a:t>Número de productos</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3279609"/>
                  </a:ext>
                </a:extLst>
              </a:tr>
              <a:tr h="0">
                <a:tc>
                  <a:txBody>
                    <a:bodyPr/>
                    <a:lstStyle/>
                    <a:p>
                      <a:pPr marL="228600" algn="ctr">
                        <a:lnSpc>
                          <a:spcPct val="150000"/>
                        </a:lnSpc>
                      </a:pPr>
                      <a:r>
                        <a:rPr lang="es-ES" sz="1500">
                          <a:effectLst/>
                        </a:rPr>
                        <a:t>“Amplia gama de alimentos”</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algn="ctr">
                        <a:lnSpc>
                          <a:spcPct val="150000"/>
                        </a:lnSpc>
                      </a:pPr>
                      <a:r>
                        <a:rPr lang="es-ES" sz="1500">
                          <a:effectLst/>
                        </a:rPr>
                        <a:t>≥ 5</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821294"/>
                  </a:ext>
                </a:extLst>
              </a:tr>
              <a:tr h="0">
                <a:tc>
                  <a:txBody>
                    <a:bodyPr/>
                    <a:lstStyle/>
                    <a:p>
                      <a:pPr marL="228600" algn="ctr">
                        <a:lnSpc>
                          <a:spcPct val="150000"/>
                        </a:lnSpc>
                      </a:pPr>
                      <a:r>
                        <a:rPr lang="es-ES" sz="1500" dirty="0">
                          <a:effectLst/>
                        </a:rPr>
                        <a:t>“Gama limitada de alimentos”</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algn="ctr">
                        <a:lnSpc>
                          <a:spcPct val="150000"/>
                        </a:lnSpc>
                      </a:pPr>
                      <a:r>
                        <a:rPr lang="es-ES" sz="1500">
                          <a:effectLst/>
                        </a:rPr>
                        <a:t>≤ 4</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6624347"/>
                  </a:ext>
                </a:extLst>
              </a:tr>
              <a:tr h="0">
                <a:tc>
                  <a:txBody>
                    <a:bodyPr/>
                    <a:lstStyle/>
                    <a:p>
                      <a:pPr marL="228600" algn="ctr">
                        <a:lnSpc>
                          <a:spcPct val="150000"/>
                        </a:lnSpc>
                      </a:pPr>
                      <a:r>
                        <a:rPr lang="es-ES" sz="1500" dirty="0">
                          <a:effectLst/>
                        </a:rPr>
                        <a:t>“Amplia gama de alimentos y otras categorías”</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algn="ctr">
                        <a:lnSpc>
                          <a:spcPct val="150000"/>
                        </a:lnSpc>
                      </a:pPr>
                      <a:r>
                        <a:rPr lang="es-ES" sz="1500">
                          <a:effectLst/>
                        </a:rPr>
                        <a:t>≥ 5 + 1 producto de cada una de las otras categorías</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01833261"/>
                  </a:ext>
                </a:extLst>
              </a:tr>
              <a:tr h="0">
                <a:tc>
                  <a:txBody>
                    <a:bodyPr/>
                    <a:lstStyle/>
                    <a:p>
                      <a:pPr marL="228600" algn="ctr">
                        <a:lnSpc>
                          <a:spcPct val="150000"/>
                        </a:lnSpc>
                      </a:pPr>
                      <a:r>
                        <a:rPr lang="es-ES" sz="1500" dirty="0">
                          <a:effectLst/>
                        </a:rPr>
                        <a:t>“Gama limitada de alimentos y otras categorías”</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algn="ctr">
                        <a:lnSpc>
                          <a:spcPct val="150000"/>
                        </a:lnSpc>
                      </a:pPr>
                      <a:r>
                        <a:rPr lang="es-ES" sz="1500" dirty="0">
                          <a:effectLst/>
                        </a:rPr>
                        <a:t>≤ 4 + 1 producto de cada una de las otras categorías</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1827222"/>
                  </a:ext>
                </a:extLst>
              </a:tr>
            </a:tbl>
          </a:graphicData>
        </a:graphic>
      </p:graphicFrame>
      <p:sp>
        <p:nvSpPr>
          <p:cNvPr id="8" name="CuadroTexto 7">
            <a:extLst>
              <a:ext uri="{FF2B5EF4-FFF2-40B4-BE49-F238E27FC236}">
                <a16:creationId xmlns:a16="http://schemas.microsoft.com/office/drawing/2014/main" id="{BDA43ABF-4EF4-4208-AF36-67192B0C78F2}"/>
              </a:ext>
            </a:extLst>
          </p:cNvPr>
          <p:cNvSpPr txBox="1"/>
          <p:nvPr/>
        </p:nvSpPr>
        <p:spPr>
          <a:xfrm>
            <a:off x="122827" y="95530"/>
            <a:ext cx="312906" cy="369332"/>
          </a:xfrm>
          <a:prstGeom prst="rect">
            <a:avLst/>
          </a:prstGeom>
          <a:noFill/>
        </p:spPr>
        <p:txBody>
          <a:bodyPr wrap="none" rtlCol="0">
            <a:spAutoFit/>
          </a:bodyPr>
          <a:lstStyle/>
          <a:p>
            <a:r>
              <a:rPr lang="es-ES" dirty="0"/>
              <a:t>3</a:t>
            </a:r>
            <a:endParaRPr lang="es-EC" dirty="0"/>
          </a:p>
        </p:txBody>
      </p:sp>
      <p:sp>
        <p:nvSpPr>
          <p:cNvPr id="9" name="CuadroTexto 8">
            <a:extLst>
              <a:ext uri="{FF2B5EF4-FFF2-40B4-BE49-F238E27FC236}">
                <a16:creationId xmlns:a16="http://schemas.microsoft.com/office/drawing/2014/main" id="{4CD061E5-2190-40FC-B2D1-13C6D8083AD9}"/>
              </a:ext>
            </a:extLst>
          </p:cNvPr>
          <p:cNvSpPr txBox="1"/>
          <p:nvPr/>
        </p:nvSpPr>
        <p:spPr>
          <a:xfrm>
            <a:off x="625764" y="6349095"/>
            <a:ext cx="979755" cy="276999"/>
          </a:xfrm>
          <a:prstGeom prst="rect">
            <a:avLst/>
          </a:prstGeom>
          <a:noFill/>
        </p:spPr>
        <p:txBody>
          <a:bodyPr wrap="none" rtlCol="0">
            <a:spAutoFit/>
          </a:bodyPr>
          <a:lstStyle/>
          <a:p>
            <a:r>
              <a:rPr lang="en-US" sz="1200" dirty="0"/>
              <a:t>(ISO, 2021)</a:t>
            </a:r>
          </a:p>
        </p:txBody>
      </p:sp>
    </p:spTree>
    <p:extLst>
      <p:ext uri="{BB962C8B-B14F-4D97-AF65-F5344CB8AC3E}">
        <p14:creationId xmlns:p14="http://schemas.microsoft.com/office/powerpoint/2010/main" val="4207564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4C69D057-61FA-4685-88E4-6F8282CFEE33}"/>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675A1CB6-E846-4729-AA40-ED2BD1487FB1}"/>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S" sz="3000" dirty="0">
                <a:solidFill>
                  <a:schemeClr val="tx1"/>
                </a:solidFill>
                <a:latin typeface="Arial"/>
              </a:rPr>
              <a:t>INTRODUCCIÓN</a:t>
            </a:r>
            <a:endParaRPr lang="es-EC" sz="3000" dirty="0">
              <a:solidFill>
                <a:schemeClr val="tx1"/>
              </a:solidFill>
              <a:latin typeface="Arial"/>
            </a:endParaRPr>
          </a:p>
        </p:txBody>
      </p:sp>
      <p:pic>
        <p:nvPicPr>
          <p:cNvPr id="20" name="Imagen 19">
            <a:extLst>
              <a:ext uri="{FF2B5EF4-FFF2-40B4-BE49-F238E27FC236}">
                <a16:creationId xmlns:a16="http://schemas.microsoft.com/office/drawing/2014/main" id="{03B3343B-E0D9-44B4-BF4E-468E54EE6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108" y="1223355"/>
            <a:ext cx="990085" cy="990085"/>
          </a:xfrm>
          <a:prstGeom prst="rect">
            <a:avLst/>
          </a:prstGeom>
        </p:spPr>
      </p:pic>
      <p:pic>
        <p:nvPicPr>
          <p:cNvPr id="5" name="Imagen 4">
            <a:extLst>
              <a:ext uri="{FF2B5EF4-FFF2-40B4-BE49-F238E27FC236}">
                <a16:creationId xmlns:a16="http://schemas.microsoft.com/office/drawing/2014/main" id="{4CF2B37A-C359-4305-BB66-616E6FCE252D}"/>
              </a:ext>
            </a:extLst>
          </p:cNvPr>
          <p:cNvPicPr>
            <a:picLocks noChangeAspect="1"/>
          </p:cNvPicPr>
          <p:nvPr/>
        </p:nvPicPr>
        <p:blipFill rotWithShape="1">
          <a:blip r:embed="rId3"/>
          <a:srcRect l="4399" t="18040" r="4668" b="15808"/>
          <a:stretch/>
        </p:blipFill>
        <p:spPr>
          <a:xfrm>
            <a:off x="6163376" y="967772"/>
            <a:ext cx="4253104" cy="1583141"/>
          </a:xfrm>
          <a:prstGeom prst="rect">
            <a:avLst/>
          </a:prstGeom>
        </p:spPr>
      </p:pic>
      <p:pic>
        <p:nvPicPr>
          <p:cNvPr id="6" name="Imagen 5">
            <a:extLst>
              <a:ext uri="{FF2B5EF4-FFF2-40B4-BE49-F238E27FC236}">
                <a16:creationId xmlns:a16="http://schemas.microsoft.com/office/drawing/2014/main" id="{EA6BC678-6461-465F-8D5B-836523452A8C}"/>
              </a:ext>
            </a:extLst>
          </p:cNvPr>
          <p:cNvPicPr>
            <a:picLocks noChangeAspect="1"/>
          </p:cNvPicPr>
          <p:nvPr/>
        </p:nvPicPr>
        <p:blipFill rotWithShape="1">
          <a:blip r:embed="rId4"/>
          <a:srcRect l="8674" t="27193" r="8921" b="25646"/>
          <a:stretch/>
        </p:blipFill>
        <p:spPr>
          <a:xfrm>
            <a:off x="842542" y="1509261"/>
            <a:ext cx="4746276" cy="1483377"/>
          </a:xfrm>
          <a:prstGeom prst="rect">
            <a:avLst/>
          </a:prstGeom>
        </p:spPr>
      </p:pic>
      <p:pic>
        <p:nvPicPr>
          <p:cNvPr id="7" name="Imagen 6">
            <a:extLst>
              <a:ext uri="{FF2B5EF4-FFF2-40B4-BE49-F238E27FC236}">
                <a16:creationId xmlns:a16="http://schemas.microsoft.com/office/drawing/2014/main" id="{7072DB5C-05DD-451C-AC31-4F68689CF91E}"/>
              </a:ext>
            </a:extLst>
          </p:cNvPr>
          <p:cNvPicPr>
            <a:picLocks noChangeAspect="1"/>
          </p:cNvPicPr>
          <p:nvPr/>
        </p:nvPicPr>
        <p:blipFill>
          <a:blip r:embed="rId5"/>
          <a:stretch>
            <a:fillRect/>
          </a:stretch>
        </p:blipFill>
        <p:spPr>
          <a:xfrm>
            <a:off x="856042" y="3790122"/>
            <a:ext cx="2143125" cy="2143125"/>
          </a:xfrm>
          <a:prstGeom prst="rect">
            <a:avLst/>
          </a:prstGeom>
        </p:spPr>
      </p:pic>
      <p:pic>
        <p:nvPicPr>
          <p:cNvPr id="15" name="Imagen 14">
            <a:extLst>
              <a:ext uri="{FF2B5EF4-FFF2-40B4-BE49-F238E27FC236}">
                <a16:creationId xmlns:a16="http://schemas.microsoft.com/office/drawing/2014/main" id="{361B9FFC-EE5F-4934-B4C4-8E31FF5FD4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9402" y="4081575"/>
            <a:ext cx="2143126" cy="780109"/>
          </a:xfrm>
          <a:prstGeom prst="rect">
            <a:avLst/>
          </a:prstGeom>
        </p:spPr>
      </p:pic>
      <p:pic>
        <p:nvPicPr>
          <p:cNvPr id="19" name="Imagen 18">
            <a:extLst>
              <a:ext uri="{FF2B5EF4-FFF2-40B4-BE49-F238E27FC236}">
                <a16:creationId xmlns:a16="http://schemas.microsoft.com/office/drawing/2014/main" id="{04B4A4B1-7FA5-4A11-94E1-0C7CA260C2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9402" y="4981604"/>
            <a:ext cx="2367674" cy="730597"/>
          </a:xfrm>
          <a:prstGeom prst="rect">
            <a:avLst/>
          </a:prstGeom>
        </p:spPr>
      </p:pic>
      <p:sp>
        <p:nvSpPr>
          <p:cNvPr id="21" name="CuadroTexto 20">
            <a:extLst>
              <a:ext uri="{FF2B5EF4-FFF2-40B4-BE49-F238E27FC236}">
                <a16:creationId xmlns:a16="http://schemas.microsoft.com/office/drawing/2014/main" id="{D5088333-26E3-44FD-B64C-A60F2057DAE4}"/>
              </a:ext>
            </a:extLst>
          </p:cNvPr>
          <p:cNvSpPr txBox="1"/>
          <p:nvPr/>
        </p:nvSpPr>
        <p:spPr>
          <a:xfrm>
            <a:off x="856042" y="3358719"/>
            <a:ext cx="4601034" cy="369332"/>
          </a:xfrm>
          <a:prstGeom prst="rect">
            <a:avLst/>
          </a:prstGeom>
          <a:noFill/>
        </p:spPr>
        <p:txBody>
          <a:bodyPr wrap="square" rtlCol="0">
            <a:spAutoFit/>
          </a:bodyPr>
          <a:lstStyle/>
          <a:p>
            <a:pPr algn="ctr"/>
            <a:r>
              <a:rPr lang="es-ES" b="1" dirty="0"/>
              <a:t>Laboratorios con métodos acreditados</a:t>
            </a:r>
            <a:endParaRPr lang="es-EC" b="1" dirty="0"/>
          </a:p>
        </p:txBody>
      </p:sp>
      <p:sp>
        <p:nvSpPr>
          <p:cNvPr id="22" name="CuadroTexto 21">
            <a:extLst>
              <a:ext uri="{FF2B5EF4-FFF2-40B4-BE49-F238E27FC236}">
                <a16:creationId xmlns:a16="http://schemas.microsoft.com/office/drawing/2014/main" id="{B19E23F8-85C1-4BB2-9938-23020612176B}"/>
              </a:ext>
            </a:extLst>
          </p:cNvPr>
          <p:cNvSpPr txBox="1"/>
          <p:nvPr/>
        </p:nvSpPr>
        <p:spPr>
          <a:xfrm>
            <a:off x="626029" y="1192947"/>
            <a:ext cx="5112913" cy="369332"/>
          </a:xfrm>
          <a:prstGeom prst="rect">
            <a:avLst/>
          </a:prstGeom>
          <a:noFill/>
        </p:spPr>
        <p:txBody>
          <a:bodyPr wrap="square" rtlCol="0">
            <a:spAutoFit/>
          </a:bodyPr>
          <a:lstStyle/>
          <a:p>
            <a:pPr algn="ctr"/>
            <a:r>
              <a:rPr lang="es-ES" b="1" dirty="0"/>
              <a:t>Organismo oficial de acreditación - Ecuador</a:t>
            </a:r>
            <a:endParaRPr lang="es-EC" b="1" dirty="0"/>
          </a:p>
        </p:txBody>
      </p:sp>
      <p:sp>
        <p:nvSpPr>
          <p:cNvPr id="23" name="CuadroTexto 22">
            <a:extLst>
              <a:ext uri="{FF2B5EF4-FFF2-40B4-BE49-F238E27FC236}">
                <a16:creationId xmlns:a16="http://schemas.microsoft.com/office/drawing/2014/main" id="{6A71F8BD-7FBC-4437-BAB9-D31179C8FC08}"/>
              </a:ext>
            </a:extLst>
          </p:cNvPr>
          <p:cNvSpPr txBox="1"/>
          <p:nvPr/>
        </p:nvSpPr>
        <p:spPr>
          <a:xfrm>
            <a:off x="6378600" y="2573417"/>
            <a:ext cx="5534358"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t>¿Por qué verificar los métodos?</a:t>
            </a:r>
          </a:p>
          <a:p>
            <a:pPr algn="ctr"/>
            <a:r>
              <a:rPr lang="es-ES" sz="2000" dirty="0"/>
              <a:t>Actualización de las normas internacionales</a:t>
            </a:r>
          </a:p>
        </p:txBody>
      </p:sp>
      <p:sp>
        <p:nvSpPr>
          <p:cNvPr id="25" name="CuadroTexto 24">
            <a:extLst>
              <a:ext uri="{FF2B5EF4-FFF2-40B4-BE49-F238E27FC236}">
                <a16:creationId xmlns:a16="http://schemas.microsoft.com/office/drawing/2014/main" id="{F527301A-7833-4889-A365-4F0A91E951E0}"/>
              </a:ext>
            </a:extLst>
          </p:cNvPr>
          <p:cNvSpPr txBox="1"/>
          <p:nvPr/>
        </p:nvSpPr>
        <p:spPr>
          <a:xfrm>
            <a:off x="734944" y="6349095"/>
            <a:ext cx="4798108" cy="276999"/>
          </a:xfrm>
          <a:prstGeom prst="rect">
            <a:avLst/>
          </a:prstGeom>
          <a:noFill/>
        </p:spPr>
        <p:txBody>
          <a:bodyPr wrap="none" rtlCol="0">
            <a:spAutoFit/>
          </a:bodyPr>
          <a:lstStyle/>
          <a:p>
            <a:r>
              <a:rPr lang="en-US" sz="1200" dirty="0"/>
              <a:t>(SAE, 2020), (</a:t>
            </a:r>
            <a:r>
              <a:rPr lang="en-US" sz="1200" dirty="0" err="1"/>
              <a:t>Camaró</a:t>
            </a:r>
            <a:r>
              <a:rPr lang="en-US" sz="1200" dirty="0"/>
              <a:t> Sala et al., 2013), (OMS, 2018), (OMS, 2020)</a:t>
            </a:r>
          </a:p>
        </p:txBody>
      </p:sp>
      <p:pic>
        <p:nvPicPr>
          <p:cNvPr id="8" name="Imagen 7">
            <a:extLst>
              <a:ext uri="{FF2B5EF4-FFF2-40B4-BE49-F238E27FC236}">
                <a16:creationId xmlns:a16="http://schemas.microsoft.com/office/drawing/2014/main" id="{77F841F9-E65D-4A22-B3D2-9C9416BA1521}"/>
              </a:ext>
            </a:extLst>
          </p:cNvPr>
          <p:cNvPicPr>
            <a:picLocks noChangeAspect="1"/>
          </p:cNvPicPr>
          <p:nvPr/>
        </p:nvPicPr>
        <p:blipFill>
          <a:blip r:embed="rId8"/>
          <a:stretch>
            <a:fillRect/>
          </a:stretch>
        </p:blipFill>
        <p:spPr>
          <a:xfrm>
            <a:off x="9917856" y="3790122"/>
            <a:ext cx="2143126" cy="1814190"/>
          </a:xfrm>
          <a:prstGeom prst="rect">
            <a:avLst/>
          </a:prstGeom>
        </p:spPr>
      </p:pic>
      <p:sp>
        <p:nvSpPr>
          <p:cNvPr id="9" name="CuadroTexto 8">
            <a:extLst>
              <a:ext uri="{FF2B5EF4-FFF2-40B4-BE49-F238E27FC236}">
                <a16:creationId xmlns:a16="http://schemas.microsoft.com/office/drawing/2014/main" id="{47407C4E-7FB0-4B06-8D1C-9CC85E19A828}"/>
              </a:ext>
            </a:extLst>
          </p:cNvPr>
          <p:cNvSpPr txBox="1"/>
          <p:nvPr/>
        </p:nvSpPr>
        <p:spPr>
          <a:xfrm>
            <a:off x="6105319" y="3977994"/>
            <a:ext cx="3720853" cy="1031051"/>
          </a:xfrm>
          <a:prstGeom prst="rect">
            <a:avLst/>
          </a:prstGeom>
          <a:noFill/>
        </p:spPr>
        <p:txBody>
          <a:bodyPr wrap="square" rtlCol="0">
            <a:spAutoFit/>
          </a:bodyPr>
          <a:lstStyle/>
          <a:p>
            <a:pPr algn="ctr"/>
            <a:r>
              <a:rPr lang="es-ES" sz="1900" b="1" dirty="0"/>
              <a:t>Inocuidad alimentaria</a:t>
            </a:r>
          </a:p>
          <a:p>
            <a:pPr algn="ctr"/>
            <a:r>
              <a:rPr lang="es-ES" sz="1400" i="1" dirty="0"/>
              <a:t>Salmonella </a:t>
            </a:r>
            <a:r>
              <a:rPr lang="es-ES" sz="1400" dirty="0" err="1"/>
              <a:t>spp</a:t>
            </a:r>
            <a:r>
              <a:rPr lang="es-ES" sz="1400" dirty="0"/>
              <a:t>. </a:t>
            </a:r>
            <a:r>
              <a:rPr lang="es-ES" sz="1400" dirty="0">
                <a:sym typeface="Wingdings" panose="05000000000000000000" pitchFamily="2" charset="2"/>
              </a:rPr>
              <a:t> enfermedades diarreicas</a:t>
            </a:r>
            <a:br>
              <a:rPr lang="es-ES" sz="1400" dirty="0">
                <a:sym typeface="Wingdings" panose="05000000000000000000" pitchFamily="2" charset="2"/>
              </a:rPr>
            </a:br>
            <a:r>
              <a:rPr lang="es-ES" sz="1400" dirty="0">
                <a:sym typeface="Wingdings" panose="05000000000000000000" pitchFamily="2" charset="2"/>
              </a:rPr>
              <a:t>Aerobios mesófilos  Condiciones de salubridad.</a:t>
            </a:r>
            <a:endParaRPr lang="es-EC" sz="1400" dirty="0"/>
          </a:p>
        </p:txBody>
      </p:sp>
      <p:sp>
        <p:nvSpPr>
          <p:cNvPr id="10" name="Flecha: hacia abajo 9">
            <a:extLst>
              <a:ext uri="{FF2B5EF4-FFF2-40B4-BE49-F238E27FC236}">
                <a16:creationId xmlns:a16="http://schemas.microsoft.com/office/drawing/2014/main" id="{02F48EDF-28D5-460B-A3F1-81845E71796F}"/>
              </a:ext>
            </a:extLst>
          </p:cNvPr>
          <p:cNvSpPr/>
          <p:nvPr/>
        </p:nvSpPr>
        <p:spPr>
          <a:xfrm>
            <a:off x="7654110" y="3457468"/>
            <a:ext cx="434340" cy="408649"/>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1" name="CuadroTexto 10">
            <a:extLst>
              <a:ext uri="{FF2B5EF4-FFF2-40B4-BE49-F238E27FC236}">
                <a16:creationId xmlns:a16="http://schemas.microsoft.com/office/drawing/2014/main" id="{F58BADE6-4531-4ECA-9A4F-798C371E5560}"/>
              </a:ext>
            </a:extLst>
          </p:cNvPr>
          <p:cNvSpPr txBox="1"/>
          <p:nvPr/>
        </p:nvSpPr>
        <p:spPr>
          <a:xfrm>
            <a:off x="6229655" y="5165555"/>
            <a:ext cx="3596517" cy="738664"/>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s-ES" sz="1400" dirty="0"/>
              <a:t>600 millones enfermos</a:t>
            </a:r>
          </a:p>
          <a:p>
            <a:pPr algn="ctr"/>
            <a:r>
              <a:rPr lang="es-ES" sz="1400" dirty="0"/>
              <a:t>420 000 mueren</a:t>
            </a:r>
          </a:p>
          <a:p>
            <a:pPr algn="ctr"/>
            <a:r>
              <a:rPr lang="es-ES" sz="1400" dirty="0"/>
              <a:t>$110 000 millones en pérdidas</a:t>
            </a:r>
            <a:endParaRPr lang="es-EC" sz="1400" dirty="0"/>
          </a:p>
        </p:txBody>
      </p:sp>
      <p:sp>
        <p:nvSpPr>
          <p:cNvPr id="24" name="CuadroTexto 23">
            <a:extLst>
              <a:ext uri="{FF2B5EF4-FFF2-40B4-BE49-F238E27FC236}">
                <a16:creationId xmlns:a16="http://schemas.microsoft.com/office/drawing/2014/main" id="{AD744507-6C6D-473C-89B5-9891733C6D8A}"/>
              </a:ext>
            </a:extLst>
          </p:cNvPr>
          <p:cNvSpPr txBox="1"/>
          <p:nvPr/>
        </p:nvSpPr>
        <p:spPr>
          <a:xfrm>
            <a:off x="122827" y="95530"/>
            <a:ext cx="312906" cy="369332"/>
          </a:xfrm>
          <a:prstGeom prst="rect">
            <a:avLst/>
          </a:prstGeom>
          <a:noFill/>
        </p:spPr>
        <p:txBody>
          <a:bodyPr wrap="none" rtlCol="0">
            <a:spAutoFit/>
          </a:bodyPr>
          <a:lstStyle/>
          <a:p>
            <a:r>
              <a:rPr lang="es-ES" dirty="0"/>
              <a:t>4</a:t>
            </a:r>
            <a:endParaRPr lang="es-EC" dirty="0"/>
          </a:p>
        </p:txBody>
      </p:sp>
    </p:spTree>
    <p:extLst>
      <p:ext uri="{BB962C8B-B14F-4D97-AF65-F5344CB8AC3E}">
        <p14:creationId xmlns:p14="http://schemas.microsoft.com/office/powerpoint/2010/main" val="883259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F3D88530-493B-4552-84CD-EE1213483D75}"/>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F6D30EDD-437E-4D14-8C49-610CDB10F64F}"/>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S" sz="3000" dirty="0">
                <a:solidFill>
                  <a:schemeClr val="tx1"/>
                </a:solidFill>
                <a:latin typeface="Arial"/>
              </a:rPr>
              <a:t>OBJETIVOS</a:t>
            </a:r>
            <a:endParaRPr lang="es-EC" sz="3000" dirty="0">
              <a:solidFill>
                <a:schemeClr val="tx1"/>
              </a:solidFill>
              <a:latin typeface="Arial"/>
            </a:endParaRPr>
          </a:p>
        </p:txBody>
      </p:sp>
      <p:sp>
        <p:nvSpPr>
          <p:cNvPr id="6" name="CuadroTexto 5">
            <a:extLst>
              <a:ext uri="{FF2B5EF4-FFF2-40B4-BE49-F238E27FC236}">
                <a16:creationId xmlns:a16="http://schemas.microsoft.com/office/drawing/2014/main" id="{21982766-9A21-4090-A2A2-C9D5B6F5A555}"/>
              </a:ext>
            </a:extLst>
          </p:cNvPr>
          <p:cNvSpPr txBox="1"/>
          <p:nvPr/>
        </p:nvSpPr>
        <p:spPr>
          <a:xfrm>
            <a:off x="609601" y="2329626"/>
            <a:ext cx="8101080" cy="2222403"/>
          </a:xfrm>
          <a:prstGeom prst="rect">
            <a:avLst/>
          </a:prstGeom>
          <a:noFill/>
        </p:spPr>
        <p:txBody>
          <a:bodyPr wrap="square">
            <a:spAutoFit/>
          </a:bodyPr>
          <a:lstStyle/>
          <a:p>
            <a:pPr algn="just">
              <a:lnSpc>
                <a:spcPct val="200000"/>
              </a:lnSpc>
            </a:pPr>
            <a:r>
              <a:rPr lang="es-ES_tradnl" dirty="0">
                <a:effectLst/>
                <a:latin typeface="+mj-lt"/>
                <a:ea typeface="Calibri" panose="020F0502020204030204" pitchFamily="34" charset="0"/>
                <a:cs typeface="Calibri" panose="020F0502020204030204" pitchFamily="34" charset="0"/>
              </a:rPr>
              <a:t>Verificar la implementación </a:t>
            </a:r>
            <a:r>
              <a:rPr lang="es-CL" dirty="0">
                <a:effectLst/>
                <a:latin typeface="+mj-lt"/>
                <a:ea typeface="Calibri" panose="020F0502020204030204" pitchFamily="34" charset="0"/>
                <a:cs typeface="Calibri" panose="020F0502020204030204" pitchFamily="34" charset="0"/>
              </a:rPr>
              <a:t>del método horizontal para la detección de </a:t>
            </a:r>
            <a:r>
              <a:rPr lang="es-CL" i="1" dirty="0">
                <a:effectLst/>
                <a:latin typeface="+mj-lt"/>
                <a:ea typeface="Calibri" panose="020F0502020204030204" pitchFamily="34" charset="0"/>
                <a:cs typeface="Calibri" panose="020F0502020204030204" pitchFamily="34" charset="0"/>
              </a:rPr>
              <a:t>Salmonella</a:t>
            </a:r>
            <a:r>
              <a:rPr lang="es-CL" dirty="0">
                <a:effectLst/>
                <a:latin typeface="+mj-lt"/>
                <a:ea typeface="Calibri" panose="020F0502020204030204" pitchFamily="34" charset="0"/>
                <a:cs typeface="Calibri" panose="020F0502020204030204" pitchFamily="34" charset="0"/>
              </a:rPr>
              <a:t> </a:t>
            </a:r>
            <a:r>
              <a:rPr lang="es-CL" dirty="0" err="1">
                <a:effectLst/>
                <a:latin typeface="+mj-lt"/>
                <a:ea typeface="Calibri" panose="020F0502020204030204" pitchFamily="34" charset="0"/>
                <a:cs typeface="Calibri" panose="020F0502020204030204" pitchFamily="34" charset="0"/>
              </a:rPr>
              <a:t>spp</a:t>
            </a:r>
            <a:r>
              <a:rPr lang="es-CL" dirty="0">
                <a:effectLst/>
                <a:latin typeface="+mj-lt"/>
                <a:ea typeface="Calibri" panose="020F0502020204030204" pitchFamily="34" charset="0"/>
                <a:cs typeface="Calibri" panose="020F0502020204030204" pitchFamily="34" charset="0"/>
              </a:rPr>
              <a:t>. basado en la ISO 6579 y del método horizontal para el recuento de microorganismos aerobios mesófilos a 30 °C basado en la </a:t>
            </a:r>
            <a:br>
              <a:rPr lang="es-CL" dirty="0">
                <a:effectLst/>
                <a:latin typeface="+mj-lt"/>
                <a:ea typeface="Calibri" panose="020F0502020204030204" pitchFamily="34" charset="0"/>
                <a:cs typeface="Calibri" panose="020F0502020204030204" pitchFamily="34" charset="0"/>
              </a:rPr>
            </a:br>
            <a:r>
              <a:rPr lang="es-CL" dirty="0">
                <a:effectLst/>
                <a:latin typeface="+mj-lt"/>
                <a:ea typeface="Calibri" panose="020F0502020204030204" pitchFamily="34" charset="0"/>
                <a:cs typeface="Calibri" panose="020F0502020204030204" pitchFamily="34" charset="0"/>
              </a:rPr>
              <a:t>ISO 4833, en alimentos en el Laboratorio de Microbiología de Agrocalidad.</a:t>
            </a:r>
            <a:endParaRPr lang="es-EC" sz="2000" dirty="0">
              <a:effectLst/>
              <a:latin typeface="+mj-lt"/>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344865EE-6D2E-42E7-849F-F01B47B2B88D}"/>
              </a:ext>
            </a:extLst>
          </p:cNvPr>
          <p:cNvPicPr>
            <a:picLocks noChangeAspect="1"/>
          </p:cNvPicPr>
          <p:nvPr/>
        </p:nvPicPr>
        <p:blipFill>
          <a:blip r:embed="rId2"/>
          <a:stretch>
            <a:fillRect/>
          </a:stretch>
        </p:blipFill>
        <p:spPr>
          <a:xfrm>
            <a:off x="8801100" y="2709010"/>
            <a:ext cx="2781300" cy="1638300"/>
          </a:xfrm>
          <a:prstGeom prst="rect">
            <a:avLst/>
          </a:prstGeom>
        </p:spPr>
      </p:pic>
      <p:sp>
        <p:nvSpPr>
          <p:cNvPr id="8" name="Rectángulo: esquinas redondeadas 7">
            <a:extLst>
              <a:ext uri="{FF2B5EF4-FFF2-40B4-BE49-F238E27FC236}">
                <a16:creationId xmlns:a16="http://schemas.microsoft.com/office/drawing/2014/main" id="{DAFA50C3-FE3D-4080-BC01-F36797398FDD}"/>
              </a:ext>
            </a:extLst>
          </p:cNvPr>
          <p:cNvSpPr/>
          <p:nvPr/>
        </p:nvSpPr>
        <p:spPr>
          <a:xfrm>
            <a:off x="609602" y="1481070"/>
            <a:ext cx="10972798" cy="656822"/>
          </a:xfrm>
          <a:prstGeom prst="round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s-ES" sz="2500" b="1" dirty="0"/>
              <a:t>Objetivo General</a:t>
            </a:r>
            <a:endParaRPr lang="es-EC" sz="2500" b="1" dirty="0"/>
          </a:p>
        </p:txBody>
      </p:sp>
      <p:sp>
        <p:nvSpPr>
          <p:cNvPr id="9" name="CuadroTexto 8">
            <a:extLst>
              <a:ext uri="{FF2B5EF4-FFF2-40B4-BE49-F238E27FC236}">
                <a16:creationId xmlns:a16="http://schemas.microsoft.com/office/drawing/2014/main" id="{3FAC9DA4-6E55-4E3A-8EAA-E9AD6ED37C4B}"/>
              </a:ext>
            </a:extLst>
          </p:cNvPr>
          <p:cNvSpPr txBox="1"/>
          <p:nvPr/>
        </p:nvSpPr>
        <p:spPr>
          <a:xfrm>
            <a:off x="122827" y="95530"/>
            <a:ext cx="312906" cy="369332"/>
          </a:xfrm>
          <a:prstGeom prst="rect">
            <a:avLst/>
          </a:prstGeom>
          <a:noFill/>
        </p:spPr>
        <p:txBody>
          <a:bodyPr wrap="none" rtlCol="0">
            <a:spAutoFit/>
          </a:bodyPr>
          <a:lstStyle/>
          <a:p>
            <a:r>
              <a:rPr lang="es-ES" dirty="0"/>
              <a:t>5</a:t>
            </a:r>
            <a:endParaRPr lang="es-EC" dirty="0"/>
          </a:p>
        </p:txBody>
      </p:sp>
    </p:spTree>
    <p:extLst>
      <p:ext uri="{BB962C8B-B14F-4D97-AF65-F5344CB8AC3E}">
        <p14:creationId xmlns:p14="http://schemas.microsoft.com/office/powerpoint/2010/main" val="109779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665E898-DF41-409C-9FBA-89B3838D60A1}"/>
              </a:ext>
            </a:extLst>
          </p:cNvPr>
          <p:cNvSpPr>
            <a:spLocks noGrp="1"/>
          </p:cNvSpPr>
          <p:nvPr>
            <p:ph type="sldNum" sz="quarter" idx="11"/>
          </p:nvPr>
        </p:nvSpPr>
        <p:spPr/>
        <p:txBody>
          <a:bodyPr/>
          <a:lstStyle/>
          <a:p>
            <a:r>
              <a:rPr lang="es-EC" b="1"/>
              <a:t>VERSIÓN: </a:t>
            </a:r>
            <a:r>
              <a:rPr lang="es-EC"/>
              <a:t>1.0</a:t>
            </a:r>
            <a:endParaRPr lang="es-EC" dirty="0"/>
          </a:p>
        </p:txBody>
      </p:sp>
      <p:sp>
        <p:nvSpPr>
          <p:cNvPr id="5" name="CuadroTexto 4">
            <a:extLst>
              <a:ext uri="{FF2B5EF4-FFF2-40B4-BE49-F238E27FC236}">
                <a16:creationId xmlns:a16="http://schemas.microsoft.com/office/drawing/2014/main" id="{456406CF-5C39-4814-8277-1A1FBC832D7D}"/>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S" sz="3000" dirty="0">
                <a:solidFill>
                  <a:schemeClr val="tx1"/>
                </a:solidFill>
                <a:latin typeface="Arial"/>
              </a:rPr>
              <a:t>OBJETIVOS</a:t>
            </a:r>
            <a:endParaRPr lang="es-EC" sz="3000" dirty="0">
              <a:solidFill>
                <a:schemeClr val="tx1"/>
              </a:solidFill>
              <a:latin typeface="Arial"/>
            </a:endParaRPr>
          </a:p>
        </p:txBody>
      </p:sp>
      <p:pic>
        <p:nvPicPr>
          <p:cNvPr id="6" name="Imagen 5">
            <a:extLst>
              <a:ext uri="{FF2B5EF4-FFF2-40B4-BE49-F238E27FC236}">
                <a16:creationId xmlns:a16="http://schemas.microsoft.com/office/drawing/2014/main" id="{5ABF081A-BB11-42E2-B89D-591FF0235157}"/>
              </a:ext>
            </a:extLst>
          </p:cNvPr>
          <p:cNvPicPr>
            <a:picLocks noChangeAspect="1"/>
          </p:cNvPicPr>
          <p:nvPr/>
        </p:nvPicPr>
        <p:blipFill rotWithShape="1">
          <a:blip r:embed="rId2"/>
          <a:srcRect l="11852" t="2931" r="50000" b="52364"/>
          <a:stretch/>
        </p:blipFill>
        <p:spPr>
          <a:xfrm>
            <a:off x="1032482" y="1768342"/>
            <a:ext cx="769230" cy="720000"/>
          </a:xfrm>
          <a:prstGeom prst="rect">
            <a:avLst/>
          </a:prstGeom>
        </p:spPr>
      </p:pic>
      <p:pic>
        <p:nvPicPr>
          <p:cNvPr id="7" name="Imagen 6">
            <a:extLst>
              <a:ext uri="{FF2B5EF4-FFF2-40B4-BE49-F238E27FC236}">
                <a16:creationId xmlns:a16="http://schemas.microsoft.com/office/drawing/2014/main" id="{296119DC-E6E9-4246-89B5-2BDD75320A58}"/>
              </a:ext>
            </a:extLst>
          </p:cNvPr>
          <p:cNvPicPr>
            <a:picLocks noChangeAspect="1"/>
          </p:cNvPicPr>
          <p:nvPr/>
        </p:nvPicPr>
        <p:blipFill rotWithShape="1">
          <a:blip r:embed="rId2"/>
          <a:srcRect l="11852" t="2931" r="50000" b="52364"/>
          <a:stretch/>
        </p:blipFill>
        <p:spPr>
          <a:xfrm>
            <a:off x="1041788" y="3046539"/>
            <a:ext cx="769230" cy="720000"/>
          </a:xfrm>
          <a:prstGeom prst="rect">
            <a:avLst/>
          </a:prstGeom>
        </p:spPr>
      </p:pic>
      <p:pic>
        <p:nvPicPr>
          <p:cNvPr id="8" name="Imagen 7">
            <a:extLst>
              <a:ext uri="{FF2B5EF4-FFF2-40B4-BE49-F238E27FC236}">
                <a16:creationId xmlns:a16="http://schemas.microsoft.com/office/drawing/2014/main" id="{1E199627-341F-449C-8D6C-83E4D89B26CD}"/>
              </a:ext>
            </a:extLst>
          </p:cNvPr>
          <p:cNvPicPr>
            <a:picLocks noChangeAspect="1"/>
          </p:cNvPicPr>
          <p:nvPr/>
        </p:nvPicPr>
        <p:blipFill rotWithShape="1">
          <a:blip r:embed="rId2"/>
          <a:srcRect l="11852" t="2931" r="50000" b="52364"/>
          <a:stretch/>
        </p:blipFill>
        <p:spPr>
          <a:xfrm>
            <a:off x="1041788" y="4339989"/>
            <a:ext cx="769230" cy="720000"/>
          </a:xfrm>
          <a:prstGeom prst="rect">
            <a:avLst/>
          </a:prstGeom>
        </p:spPr>
      </p:pic>
      <p:sp>
        <p:nvSpPr>
          <p:cNvPr id="9" name="Rectángulo: esquinas redondeadas 8">
            <a:extLst>
              <a:ext uri="{FF2B5EF4-FFF2-40B4-BE49-F238E27FC236}">
                <a16:creationId xmlns:a16="http://schemas.microsoft.com/office/drawing/2014/main" id="{7FA9032B-3D15-4EA7-B211-91E391D05B15}"/>
              </a:ext>
            </a:extLst>
          </p:cNvPr>
          <p:cNvSpPr/>
          <p:nvPr/>
        </p:nvSpPr>
        <p:spPr>
          <a:xfrm>
            <a:off x="609602" y="976100"/>
            <a:ext cx="10972798" cy="656822"/>
          </a:xfrm>
          <a:prstGeom prst="round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s-ES" sz="2500" b="1" dirty="0"/>
              <a:t>Objetivos Específicos</a:t>
            </a:r>
            <a:endParaRPr lang="es-EC" sz="2500" b="1" dirty="0"/>
          </a:p>
        </p:txBody>
      </p:sp>
      <p:sp>
        <p:nvSpPr>
          <p:cNvPr id="11" name="CuadroTexto 10">
            <a:extLst>
              <a:ext uri="{FF2B5EF4-FFF2-40B4-BE49-F238E27FC236}">
                <a16:creationId xmlns:a16="http://schemas.microsoft.com/office/drawing/2014/main" id="{6C90657A-6AC7-4133-BC0D-19A8297F5A6F}"/>
              </a:ext>
            </a:extLst>
          </p:cNvPr>
          <p:cNvSpPr txBox="1"/>
          <p:nvPr/>
        </p:nvSpPr>
        <p:spPr>
          <a:xfrm>
            <a:off x="1811019" y="1755084"/>
            <a:ext cx="9771382" cy="1122743"/>
          </a:xfrm>
          <a:prstGeom prst="rect">
            <a:avLst/>
          </a:prstGeom>
          <a:noFill/>
        </p:spPr>
        <p:txBody>
          <a:bodyPr wrap="square">
            <a:spAutoFit/>
          </a:bodyPr>
          <a:lstStyle/>
          <a:p>
            <a:pPr lvl="0" algn="l">
              <a:lnSpc>
                <a:spcPct val="200000"/>
              </a:lnSpc>
            </a:pPr>
            <a:r>
              <a:rPr lang="es-EC" sz="1800" dirty="0">
                <a:effectLst/>
                <a:ea typeface="Calibri" panose="020F0502020204030204" pitchFamily="34" charset="0"/>
                <a:cs typeface="Calibri" panose="020F0502020204030204" pitchFamily="34" charset="0"/>
              </a:rPr>
              <a:t>Implementar el método horizontal para </a:t>
            </a:r>
            <a:r>
              <a:rPr lang="es-EC" sz="1800" dirty="0">
                <a:solidFill>
                  <a:srgbClr val="000000"/>
                </a:solidFill>
                <a:effectLst/>
                <a:ea typeface="Calibri" panose="020F0502020204030204" pitchFamily="34" charset="0"/>
                <a:cs typeface="Calibri" panose="020F0502020204030204" pitchFamily="34" charset="0"/>
              </a:rPr>
              <a:t>la detección de </a:t>
            </a:r>
            <a:r>
              <a:rPr lang="es-EC" sz="1800" i="1" dirty="0">
                <a:solidFill>
                  <a:srgbClr val="000000"/>
                </a:solidFill>
                <a:effectLst/>
                <a:ea typeface="Calibri" panose="020F0502020204030204" pitchFamily="34" charset="0"/>
                <a:cs typeface="Calibri" panose="020F0502020204030204" pitchFamily="34" charset="0"/>
              </a:rPr>
              <a:t>Salmonella</a:t>
            </a:r>
            <a:r>
              <a:rPr lang="es-EC" sz="1800" dirty="0">
                <a:solidFill>
                  <a:srgbClr val="000000"/>
                </a:solidFill>
                <a:effectLst/>
                <a:ea typeface="Calibri" panose="020F0502020204030204" pitchFamily="34" charset="0"/>
                <a:cs typeface="Calibri" panose="020F0502020204030204" pitchFamily="34" charset="0"/>
              </a:rPr>
              <a:t> </a:t>
            </a:r>
            <a:r>
              <a:rPr lang="es-EC" sz="1800" dirty="0" err="1">
                <a:solidFill>
                  <a:srgbClr val="000000"/>
                </a:solidFill>
                <a:effectLst/>
                <a:ea typeface="Calibri" panose="020F0502020204030204" pitchFamily="34" charset="0"/>
                <a:cs typeface="Calibri" panose="020F0502020204030204" pitchFamily="34" charset="0"/>
              </a:rPr>
              <a:t>spp</a:t>
            </a:r>
            <a:r>
              <a:rPr lang="es-EC" sz="1800" dirty="0">
                <a:solidFill>
                  <a:srgbClr val="000000"/>
                </a:solidFill>
                <a:effectLst/>
                <a:ea typeface="Calibri" panose="020F0502020204030204" pitchFamily="34" charset="0"/>
                <a:cs typeface="Calibri" panose="020F0502020204030204" pitchFamily="34" charset="0"/>
              </a:rPr>
              <a:t>. basado en la ISO 6579-1 en diferentes alimentos.</a:t>
            </a:r>
            <a:endParaRPr lang="es-EC" sz="2000" dirty="0">
              <a:effectLst/>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EB2B48B6-8095-47F9-9353-5B3697D80BA3}"/>
              </a:ext>
            </a:extLst>
          </p:cNvPr>
          <p:cNvSpPr txBox="1"/>
          <p:nvPr/>
        </p:nvSpPr>
        <p:spPr>
          <a:xfrm>
            <a:off x="1811018" y="3037601"/>
            <a:ext cx="9771382" cy="1122743"/>
          </a:xfrm>
          <a:prstGeom prst="rect">
            <a:avLst/>
          </a:prstGeom>
          <a:noFill/>
        </p:spPr>
        <p:txBody>
          <a:bodyPr wrap="square">
            <a:spAutoFit/>
          </a:bodyPr>
          <a:lstStyle/>
          <a:p>
            <a:pPr lvl="0" algn="l">
              <a:lnSpc>
                <a:spcPct val="200000"/>
              </a:lnSpc>
            </a:pPr>
            <a:r>
              <a:rPr lang="es-EC" sz="1800" dirty="0">
                <a:solidFill>
                  <a:srgbClr val="000000"/>
                </a:solidFill>
                <a:effectLst/>
                <a:ea typeface="Calibri" panose="020F0502020204030204" pitchFamily="34" charset="0"/>
                <a:cs typeface="Calibri" panose="020F0502020204030204" pitchFamily="34" charset="0"/>
              </a:rPr>
              <a:t>Implementar el método </a:t>
            </a:r>
            <a:r>
              <a:rPr lang="es-CL" sz="1800" dirty="0">
                <a:solidFill>
                  <a:srgbClr val="000000"/>
                </a:solidFill>
                <a:effectLst/>
                <a:ea typeface="Calibri" panose="020F0502020204030204" pitchFamily="34" charset="0"/>
                <a:cs typeface="Calibri" panose="020F0502020204030204" pitchFamily="34" charset="0"/>
              </a:rPr>
              <a:t>horizontal para el recuento de microorganismos aerobios mesófilos a 30 °C basado en la </a:t>
            </a:r>
            <a:r>
              <a:rPr lang="es-EC" sz="1800" dirty="0">
                <a:solidFill>
                  <a:srgbClr val="000000"/>
                </a:solidFill>
                <a:effectLst/>
                <a:ea typeface="Calibri" panose="020F0502020204030204" pitchFamily="34" charset="0"/>
                <a:cs typeface="Calibri" panose="020F0502020204030204" pitchFamily="34" charset="0"/>
              </a:rPr>
              <a:t>ISO</a:t>
            </a:r>
            <a:r>
              <a:rPr lang="es-CL" sz="1800" dirty="0">
                <a:solidFill>
                  <a:srgbClr val="000000"/>
                </a:solidFill>
                <a:effectLst/>
                <a:ea typeface="Calibri" panose="020F0502020204030204" pitchFamily="34" charset="0"/>
                <a:cs typeface="Calibri" panose="020F0502020204030204" pitchFamily="34" charset="0"/>
              </a:rPr>
              <a:t> 4833-1 </a:t>
            </a:r>
            <a:r>
              <a:rPr lang="es-EC" sz="1800" dirty="0">
                <a:solidFill>
                  <a:srgbClr val="000000"/>
                </a:solidFill>
                <a:effectLst/>
                <a:ea typeface="Calibri" panose="020F0502020204030204" pitchFamily="34" charset="0"/>
                <a:cs typeface="Calibri" panose="020F0502020204030204" pitchFamily="34" charset="0"/>
              </a:rPr>
              <a:t>en diferentes alimentos.</a:t>
            </a:r>
            <a:endParaRPr lang="es-EC" sz="2000" dirty="0">
              <a:effectLst/>
              <a:ea typeface="Calibri" panose="020F0502020204030204" pitchFamily="34" charset="0"/>
              <a:cs typeface="Times New Roman" panose="02020603050405020304" pitchFamily="18" charset="0"/>
            </a:endParaRPr>
          </a:p>
        </p:txBody>
      </p:sp>
      <p:sp>
        <p:nvSpPr>
          <p:cNvPr id="15" name="CuadroTexto 14">
            <a:extLst>
              <a:ext uri="{FF2B5EF4-FFF2-40B4-BE49-F238E27FC236}">
                <a16:creationId xmlns:a16="http://schemas.microsoft.com/office/drawing/2014/main" id="{76FDA9C4-79AF-4FCD-AC90-342D4CCF5E94}"/>
              </a:ext>
            </a:extLst>
          </p:cNvPr>
          <p:cNvSpPr txBox="1"/>
          <p:nvPr/>
        </p:nvSpPr>
        <p:spPr>
          <a:xfrm>
            <a:off x="1811018" y="4316519"/>
            <a:ext cx="8069961" cy="568745"/>
          </a:xfrm>
          <a:prstGeom prst="rect">
            <a:avLst/>
          </a:prstGeom>
          <a:noFill/>
        </p:spPr>
        <p:txBody>
          <a:bodyPr wrap="square">
            <a:spAutoFit/>
          </a:bodyPr>
          <a:lstStyle/>
          <a:p>
            <a:pPr lvl="0" algn="l">
              <a:lnSpc>
                <a:spcPct val="200000"/>
              </a:lnSpc>
            </a:pPr>
            <a:r>
              <a:rPr lang="es-EC" sz="1800" dirty="0">
                <a:solidFill>
                  <a:srgbClr val="000000"/>
                </a:solidFill>
                <a:effectLst/>
                <a:ea typeface="Calibri" panose="020F0502020204030204" pitchFamily="34" charset="0"/>
                <a:cs typeface="Calibri" panose="020F0502020204030204" pitchFamily="34" charset="0"/>
              </a:rPr>
              <a:t>Determinar las características de desempeño de ambos métodos.</a:t>
            </a:r>
            <a:endParaRPr lang="es-EC" sz="2000" dirty="0">
              <a:effectLst/>
              <a:ea typeface="Calibri" panose="020F0502020204030204" pitchFamily="34" charset="0"/>
              <a:cs typeface="Times New Roman" panose="02020603050405020304" pitchFamily="18" charset="0"/>
            </a:endParaRPr>
          </a:p>
        </p:txBody>
      </p:sp>
      <p:sp>
        <p:nvSpPr>
          <p:cNvPr id="12" name="CuadroTexto 11">
            <a:extLst>
              <a:ext uri="{FF2B5EF4-FFF2-40B4-BE49-F238E27FC236}">
                <a16:creationId xmlns:a16="http://schemas.microsoft.com/office/drawing/2014/main" id="{A7333282-A642-414F-9B0E-5B5ACD7CF71A}"/>
              </a:ext>
            </a:extLst>
          </p:cNvPr>
          <p:cNvSpPr txBox="1"/>
          <p:nvPr/>
        </p:nvSpPr>
        <p:spPr>
          <a:xfrm>
            <a:off x="122827" y="95530"/>
            <a:ext cx="312906" cy="369332"/>
          </a:xfrm>
          <a:prstGeom prst="rect">
            <a:avLst/>
          </a:prstGeom>
          <a:noFill/>
        </p:spPr>
        <p:txBody>
          <a:bodyPr wrap="none" rtlCol="0">
            <a:spAutoFit/>
          </a:bodyPr>
          <a:lstStyle/>
          <a:p>
            <a:r>
              <a:rPr lang="es-ES" dirty="0"/>
              <a:t>6</a:t>
            </a:r>
            <a:endParaRPr lang="es-EC" dirty="0"/>
          </a:p>
        </p:txBody>
      </p:sp>
    </p:spTree>
    <p:extLst>
      <p:ext uri="{BB962C8B-B14F-4D97-AF65-F5344CB8AC3E}">
        <p14:creationId xmlns:p14="http://schemas.microsoft.com/office/powerpoint/2010/main" val="180875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25075CC-765B-4AA4-AC6E-12D0A9B3AB15}"/>
              </a:ext>
            </a:extLst>
          </p:cNvPr>
          <p:cNvSpPr>
            <a:spLocks noGrp="1"/>
          </p:cNvSpPr>
          <p:nvPr>
            <p:ph type="sldNum" sz="quarter" idx="11"/>
          </p:nvPr>
        </p:nvSpPr>
        <p:spPr/>
        <p:txBody>
          <a:bodyPr/>
          <a:lstStyle/>
          <a:p>
            <a:r>
              <a:rPr lang="es-EC" b="1"/>
              <a:t>VERSIÓN: </a:t>
            </a:r>
            <a:r>
              <a:rPr lang="es-EC"/>
              <a:t>1.0</a:t>
            </a:r>
            <a:endParaRPr lang="es-EC" dirty="0"/>
          </a:p>
        </p:txBody>
      </p:sp>
      <p:sp>
        <p:nvSpPr>
          <p:cNvPr id="5" name="CuadroTexto 4">
            <a:extLst>
              <a:ext uri="{FF2B5EF4-FFF2-40B4-BE49-F238E27FC236}">
                <a16:creationId xmlns:a16="http://schemas.microsoft.com/office/drawing/2014/main" id="{B9418823-5E59-4701-99F2-7299DC023787}"/>
              </a:ext>
            </a:extLst>
          </p:cNvPr>
          <p:cNvSpPr txBox="1"/>
          <p:nvPr/>
        </p:nvSpPr>
        <p:spPr>
          <a:xfrm>
            <a:off x="3603008" y="1852382"/>
            <a:ext cx="7601803" cy="2776401"/>
          </a:xfrm>
          <a:prstGeom prst="rect">
            <a:avLst/>
          </a:prstGeom>
          <a:noFill/>
        </p:spPr>
        <p:txBody>
          <a:bodyPr wrap="square">
            <a:spAutoFit/>
          </a:bodyPr>
          <a:lstStyle/>
          <a:p>
            <a:pPr algn="ctr">
              <a:lnSpc>
                <a:spcPct val="200000"/>
              </a:lnSpc>
            </a:pPr>
            <a:r>
              <a:rPr lang="es-MX" sz="1800" dirty="0">
                <a:effectLst/>
                <a:ea typeface="Calibri" panose="020F0502020204030204" pitchFamily="34" charset="0"/>
              </a:rPr>
              <a:t>Las características de desempeño obtenidas garantizan la verificación del </a:t>
            </a:r>
            <a:r>
              <a:rPr lang="es-CL" sz="1800" dirty="0">
                <a:solidFill>
                  <a:srgbClr val="000000"/>
                </a:solidFill>
                <a:effectLst/>
                <a:ea typeface="Calibri" panose="020F0502020204030204" pitchFamily="34" charset="0"/>
              </a:rPr>
              <a:t>método horizontal para la detección de </a:t>
            </a:r>
            <a:r>
              <a:rPr lang="es-CL" sz="1800" i="1" dirty="0">
                <a:solidFill>
                  <a:srgbClr val="000000"/>
                </a:solidFill>
                <a:effectLst/>
                <a:ea typeface="Calibri" panose="020F0502020204030204" pitchFamily="34" charset="0"/>
              </a:rPr>
              <a:t>Salmonella</a:t>
            </a:r>
            <a:r>
              <a:rPr lang="es-CL" sz="1800" dirty="0">
                <a:solidFill>
                  <a:srgbClr val="000000"/>
                </a:solidFill>
                <a:effectLst/>
                <a:ea typeface="Calibri" panose="020F0502020204030204" pitchFamily="34" charset="0"/>
              </a:rPr>
              <a:t> </a:t>
            </a:r>
            <a:r>
              <a:rPr lang="es-CL" sz="1800" dirty="0" err="1">
                <a:solidFill>
                  <a:srgbClr val="000000"/>
                </a:solidFill>
                <a:effectLst/>
                <a:ea typeface="Calibri" panose="020F0502020204030204" pitchFamily="34" charset="0"/>
              </a:rPr>
              <a:t>spp</a:t>
            </a:r>
            <a:r>
              <a:rPr lang="es-CL" sz="1800" dirty="0">
                <a:solidFill>
                  <a:srgbClr val="000000"/>
                </a:solidFill>
                <a:effectLst/>
                <a:ea typeface="Calibri" panose="020F0502020204030204" pitchFamily="34" charset="0"/>
              </a:rPr>
              <a:t>. basado en la ISO 6579 y del método horizontal para el recuento de microorganismos aerobios mesófilos a 30 °C basado en la ISO 4833 aplicados en alimentos en el Laboratorio de Microbiología de Agrocalidad.</a:t>
            </a:r>
            <a:endParaRPr lang="es-EC" dirty="0"/>
          </a:p>
        </p:txBody>
      </p:sp>
      <p:sp>
        <p:nvSpPr>
          <p:cNvPr id="6" name="CuadroTexto 5">
            <a:extLst>
              <a:ext uri="{FF2B5EF4-FFF2-40B4-BE49-F238E27FC236}">
                <a16:creationId xmlns:a16="http://schemas.microsoft.com/office/drawing/2014/main" id="{09F01124-36AC-4EF6-8704-3E16C22BB96B}"/>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HIPÓTESIS</a:t>
            </a:r>
          </a:p>
        </p:txBody>
      </p:sp>
      <p:pic>
        <p:nvPicPr>
          <p:cNvPr id="8" name="Imagen 7">
            <a:extLst>
              <a:ext uri="{FF2B5EF4-FFF2-40B4-BE49-F238E27FC236}">
                <a16:creationId xmlns:a16="http://schemas.microsoft.com/office/drawing/2014/main" id="{D7349236-42B4-4C8F-8C21-7C0F157DD9D9}"/>
              </a:ext>
            </a:extLst>
          </p:cNvPr>
          <p:cNvPicPr>
            <a:picLocks noChangeAspect="1"/>
          </p:cNvPicPr>
          <p:nvPr/>
        </p:nvPicPr>
        <p:blipFill rotWithShape="1">
          <a:blip r:embed="rId2"/>
          <a:srcRect l="17847" r="27048"/>
          <a:stretch/>
        </p:blipFill>
        <p:spPr>
          <a:xfrm>
            <a:off x="636421" y="1915723"/>
            <a:ext cx="2939295" cy="2781300"/>
          </a:xfrm>
          <a:prstGeom prst="rect">
            <a:avLst/>
          </a:prstGeom>
        </p:spPr>
      </p:pic>
      <p:sp>
        <p:nvSpPr>
          <p:cNvPr id="7" name="CuadroTexto 6">
            <a:extLst>
              <a:ext uri="{FF2B5EF4-FFF2-40B4-BE49-F238E27FC236}">
                <a16:creationId xmlns:a16="http://schemas.microsoft.com/office/drawing/2014/main" id="{EC2AD97E-B8DE-4BAB-943E-E9053819E08F}"/>
              </a:ext>
            </a:extLst>
          </p:cNvPr>
          <p:cNvSpPr txBox="1"/>
          <p:nvPr/>
        </p:nvSpPr>
        <p:spPr>
          <a:xfrm>
            <a:off x="122827" y="95530"/>
            <a:ext cx="312906" cy="369332"/>
          </a:xfrm>
          <a:prstGeom prst="rect">
            <a:avLst/>
          </a:prstGeom>
          <a:noFill/>
        </p:spPr>
        <p:txBody>
          <a:bodyPr wrap="none" rtlCol="0">
            <a:spAutoFit/>
          </a:bodyPr>
          <a:lstStyle/>
          <a:p>
            <a:r>
              <a:rPr lang="es-ES" dirty="0"/>
              <a:t>7</a:t>
            </a:r>
            <a:endParaRPr lang="es-EC" dirty="0"/>
          </a:p>
        </p:txBody>
      </p:sp>
    </p:spTree>
    <p:extLst>
      <p:ext uri="{BB962C8B-B14F-4D97-AF65-F5344CB8AC3E}">
        <p14:creationId xmlns:p14="http://schemas.microsoft.com/office/powerpoint/2010/main" val="2580489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7A31309B-517C-41CE-8A00-20A810C5ACC7}"/>
              </a:ext>
            </a:extLst>
          </p:cNvPr>
          <p:cNvPicPr>
            <a:picLocks noChangeAspect="1"/>
          </p:cNvPicPr>
          <p:nvPr/>
        </p:nvPicPr>
        <p:blipFill>
          <a:blip r:embed="rId2"/>
          <a:stretch>
            <a:fillRect/>
          </a:stretch>
        </p:blipFill>
        <p:spPr>
          <a:xfrm>
            <a:off x="8470463" y="2744971"/>
            <a:ext cx="1467807" cy="1415572"/>
          </a:xfrm>
          <a:prstGeom prst="rect">
            <a:avLst/>
          </a:prstGeom>
        </p:spPr>
      </p:pic>
      <p:sp>
        <p:nvSpPr>
          <p:cNvPr id="3" name="Marcador de número de diapositiva 2">
            <a:extLst>
              <a:ext uri="{FF2B5EF4-FFF2-40B4-BE49-F238E27FC236}">
                <a16:creationId xmlns:a16="http://schemas.microsoft.com/office/drawing/2014/main" id="{23686931-E4C7-4B77-9EBC-1689AA55E485}"/>
              </a:ext>
            </a:extLst>
          </p:cNvPr>
          <p:cNvSpPr>
            <a:spLocks noGrp="1"/>
          </p:cNvSpPr>
          <p:nvPr>
            <p:ph type="sldNum" sz="quarter" idx="11"/>
          </p:nvPr>
        </p:nvSpPr>
        <p:spPr/>
        <p:txBody>
          <a:bodyPr/>
          <a:lstStyle/>
          <a:p>
            <a:r>
              <a:rPr lang="es-EC" b="1"/>
              <a:t>VERSIÓN: </a:t>
            </a:r>
            <a:r>
              <a:rPr lang="es-EC"/>
              <a:t>1.0</a:t>
            </a:r>
            <a:endParaRPr lang="es-EC" dirty="0"/>
          </a:p>
        </p:txBody>
      </p:sp>
      <p:sp>
        <p:nvSpPr>
          <p:cNvPr id="4" name="CuadroTexto 3">
            <a:extLst>
              <a:ext uri="{FF2B5EF4-FFF2-40B4-BE49-F238E27FC236}">
                <a16:creationId xmlns:a16="http://schemas.microsoft.com/office/drawing/2014/main" id="{3A59FC90-47EA-4209-A84B-CFE7EED71620}"/>
              </a:ext>
            </a:extLst>
          </p:cNvPr>
          <p:cNvSpPr txBox="1"/>
          <p:nvPr/>
        </p:nvSpPr>
        <p:spPr>
          <a:xfrm>
            <a:off x="373487" y="51516"/>
            <a:ext cx="11539471" cy="553998"/>
          </a:xfrm>
          <a:prstGeom prst="rect">
            <a:avLst/>
          </a:prstGeom>
          <a:noFill/>
        </p:spPr>
        <p:txBody>
          <a:bodyPr wrap="square" rtlCol="0">
            <a:spAutoFit/>
          </a:bodyPr>
          <a:lstStyle>
            <a:defPPr>
              <a:defRPr lang="es-ES"/>
            </a:defPPr>
            <a:lvl1pPr algn="ctr">
              <a:defRPr sz="2800" b="1">
                <a:solidFill>
                  <a:srgbClr val="FF0000"/>
                </a:solidFill>
              </a:defRPr>
            </a:lvl1pPr>
          </a:lstStyle>
          <a:p>
            <a:pPr algn="r" defTabSz="914400">
              <a:defRPr/>
            </a:pPr>
            <a:r>
              <a:rPr lang="es-EC" sz="3000" dirty="0">
                <a:solidFill>
                  <a:schemeClr val="tx1"/>
                </a:solidFill>
                <a:latin typeface="Arial"/>
              </a:rPr>
              <a:t>METODOLOGÍA</a:t>
            </a:r>
          </a:p>
        </p:txBody>
      </p:sp>
      <p:sp>
        <p:nvSpPr>
          <p:cNvPr id="5" name="Rectángulo: esquinas redondeadas 4">
            <a:extLst>
              <a:ext uri="{FF2B5EF4-FFF2-40B4-BE49-F238E27FC236}">
                <a16:creationId xmlns:a16="http://schemas.microsoft.com/office/drawing/2014/main" id="{CBC653BD-F484-4A02-9E37-8BC49E7974F9}"/>
              </a:ext>
            </a:extLst>
          </p:cNvPr>
          <p:cNvSpPr/>
          <p:nvPr/>
        </p:nvSpPr>
        <p:spPr>
          <a:xfrm>
            <a:off x="609602" y="730436"/>
            <a:ext cx="10972798" cy="656822"/>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ES" sz="2500" b="1" dirty="0"/>
              <a:t>Verificación de Equipos</a:t>
            </a:r>
            <a:endParaRPr lang="es-EC" sz="2500" b="1" dirty="0"/>
          </a:p>
        </p:txBody>
      </p:sp>
      <p:pic>
        <p:nvPicPr>
          <p:cNvPr id="6" name="Imagen 5">
            <a:extLst>
              <a:ext uri="{FF2B5EF4-FFF2-40B4-BE49-F238E27FC236}">
                <a16:creationId xmlns:a16="http://schemas.microsoft.com/office/drawing/2014/main" id="{FCD03176-162A-42E5-AA32-46FB92B71C8A}"/>
              </a:ext>
            </a:extLst>
          </p:cNvPr>
          <p:cNvPicPr>
            <a:picLocks noChangeAspect="1"/>
          </p:cNvPicPr>
          <p:nvPr/>
        </p:nvPicPr>
        <p:blipFill>
          <a:blip r:embed="rId3"/>
          <a:stretch>
            <a:fillRect/>
          </a:stretch>
        </p:blipFill>
        <p:spPr>
          <a:xfrm>
            <a:off x="581747" y="1570573"/>
            <a:ext cx="2893325" cy="2312089"/>
          </a:xfrm>
          <a:prstGeom prst="rect">
            <a:avLst/>
          </a:prstGeom>
        </p:spPr>
      </p:pic>
      <p:sp>
        <p:nvSpPr>
          <p:cNvPr id="7" name="CuadroTexto 6">
            <a:extLst>
              <a:ext uri="{FF2B5EF4-FFF2-40B4-BE49-F238E27FC236}">
                <a16:creationId xmlns:a16="http://schemas.microsoft.com/office/drawing/2014/main" id="{8FA5B41F-52E8-4C72-A72F-085E2989DC9E}"/>
              </a:ext>
            </a:extLst>
          </p:cNvPr>
          <p:cNvSpPr txBox="1"/>
          <p:nvPr/>
        </p:nvSpPr>
        <p:spPr>
          <a:xfrm>
            <a:off x="163776" y="4222623"/>
            <a:ext cx="4097460" cy="1754326"/>
          </a:xfrm>
          <a:prstGeom prst="rect">
            <a:avLst/>
          </a:prstGeom>
          <a:noFill/>
        </p:spPr>
        <p:txBody>
          <a:bodyPr wrap="square" rtlCol="0">
            <a:spAutoFit/>
          </a:bodyPr>
          <a:lstStyle/>
          <a:p>
            <a:pPr algn="ctr"/>
            <a:r>
              <a:rPr lang="es-ES" b="1" dirty="0"/>
              <a:t>Incubadoras, refrigeradores y congelador</a:t>
            </a:r>
          </a:p>
          <a:p>
            <a:pPr algn="ctr"/>
            <a:endParaRPr lang="es-EC" b="1" dirty="0"/>
          </a:p>
          <a:p>
            <a:pPr marL="285750" indent="-285750" algn="ctr">
              <a:buFont typeface="Arial" panose="020B0604020202020204" pitchFamily="34" charset="0"/>
              <a:buChar char="•"/>
            </a:pPr>
            <a:r>
              <a:rPr lang="es-ES" dirty="0"/>
              <a:t>Registro de temperaturas diarios (mañana y tarde)</a:t>
            </a:r>
          </a:p>
          <a:p>
            <a:pPr marL="285750" indent="-285750" algn="ctr">
              <a:buFont typeface="Arial" panose="020B0604020202020204" pitchFamily="34" charset="0"/>
              <a:buChar char="•"/>
            </a:pPr>
            <a:r>
              <a:rPr lang="es-ES" dirty="0"/>
              <a:t>Gráficos de control</a:t>
            </a:r>
          </a:p>
        </p:txBody>
      </p:sp>
      <p:pic>
        <p:nvPicPr>
          <p:cNvPr id="8" name="Imagen 7">
            <a:extLst>
              <a:ext uri="{FF2B5EF4-FFF2-40B4-BE49-F238E27FC236}">
                <a16:creationId xmlns:a16="http://schemas.microsoft.com/office/drawing/2014/main" id="{0D7A78D1-192D-4D8A-BAB6-6C4DDA420EE9}"/>
              </a:ext>
            </a:extLst>
          </p:cNvPr>
          <p:cNvPicPr>
            <a:picLocks noChangeAspect="1"/>
          </p:cNvPicPr>
          <p:nvPr/>
        </p:nvPicPr>
        <p:blipFill rotWithShape="1">
          <a:blip r:embed="rId4"/>
          <a:srcRect b="9921"/>
          <a:stretch/>
        </p:blipFill>
        <p:spPr>
          <a:xfrm>
            <a:off x="4431841" y="2781135"/>
            <a:ext cx="2787822" cy="1534878"/>
          </a:xfrm>
          <a:prstGeom prst="rect">
            <a:avLst/>
          </a:prstGeom>
        </p:spPr>
      </p:pic>
      <p:pic>
        <p:nvPicPr>
          <p:cNvPr id="12" name="Imagen 11">
            <a:extLst>
              <a:ext uri="{FF2B5EF4-FFF2-40B4-BE49-F238E27FC236}">
                <a16:creationId xmlns:a16="http://schemas.microsoft.com/office/drawing/2014/main" id="{585256C9-B74E-4E8D-B3F3-B90CEC38F7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7625" y="4397125"/>
            <a:ext cx="2214621" cy="1662882"/>
          </a:xfrm>
          <a:prstGeom prst="rect">
            <a:avLst/>
          </a:prstGeom>
        </p:spPr>
      </p:pic>
      <p:sp>
        <p:nvSpPr>
          <p:cNvPr id="13" name="CuadroTexto 12">
            <a:extLst>
              <a:ext uri="{FF2B5EF4-FFF2-40B4-BE49-F238E27FC236}">
                <a16:creationId xmlns:a16="http://schemas.microsoft.com/office/drawing/2014/main" id="{EE296FE2-7988-4E33-B89C-5DD45C91E787}"/>
              </a:ext>
            </a:extLst>
          </p:cNvPr>
          <p:cNvSpPr txBox="1"/>
          <p:nvPr/>
        </p:nvSpPr>
        <p:spPr>
          <a:xfrm>
            <a:off x="3829885" y="1577091"/>
            <a:ext cx="3993821" cy="1200329"/>
          </a:xfrm>
          <a:prstGeom prst="rect">
            <a:avLst/>
          </a:prstGeom>
          <a:noFill/>
        </p:spPr>
        <p:txBody>
          <a:bodyPr wrap="square" rtlCol="0">
            <a:spAutoFit/>
          </a:bodyPr>
          <a:lstStyle/>
          <a:p>
            <a:pPr algn="ctr"/>
            <a:r>
              <a:rPr lang="es-ES" b="1" dirty="0"/>
              <a:t>Baño termostático</a:t>
            </a:r>
          </a:p>
          <a:p>
            <a:pPr algn="ctr"/>
            <a:endParaRPr lang="es-EC" b="1" dirty="0"/>
          </a:p>
          <a:p>
            <a:pPr marL="285750" indent="-285750" algn="ctr">
              <a:buFont typeface="Arial" panose="020B0604020202020204" pitchFamily="34" charset="0"/>
              <a:buChar char="•"/>
            </a:pPr>
            <a:r>
              <a:rPr lang="es-ES" dirty="0"/>
              <a:t>Distribución de calor</a:t>
            </a:r>
          </a:p>
          <a:p>
            <a:pPr marL="285750" indent="-285750" algn="ctr">
              <a:buFont typeface="Arial" panose="020B0604020202020204" pitchFamily="34" charset="0"/>
              <a:buChar char="•"/>
            </a:pPr>
            <a:r>
              <a:rPr lang="es-ES" dirty="0"/>
              <a:t>Cinco puntos, dos profundidades</a:t>
            </a:r>
          </a:p>
        </p:txBody>
      </p:sp>
      <p:sp>
        <p:nvSpPr>
          <p:cNvPr id="11" name="CuadroTexto 10">
            <a:extLst>
              <a:ext uri="{FF2B5EF4-FFF2-40B4-BE49-F238E27FC236}">
                <a16:creationId xmlns:a16="http://schemas.microsoft.com/office/drawing/2014/main" id="{EFA2496B-3793-4A4F-A0D8-ABE82446CB61}"/>
              </a:ext>
            </a:extLst>
          </p:cNvPr>
          <p:cNvSpPr txBox="1"/>
          <p:nvPr/>
        </p:nvSpPr>
        <p:spPr>
          <a:xfrm>
            <a:off x="557524" y="6349095"/>
            <a:ext cx="4379276" cy="276999"/>
          </a:xfrm>
          <a:prstGeom prst="rect">
            <a:avLst/>
          </a:prstGeom>
          <a:noFill/>
        </p:spPr>
        <p:txBody>
          <a:bodyPr wrap="none" rtlCol="0">
            <a:spAutoFit/>
          </a:bodyPr>
          <a:lstStyle/>
          <a:p>
            <a:r>
              <a:rPr lang="en-US" sz="1200" dirty="0"/>
              <a:t>(</a:t>
            </a:r>
            <a:r>
              <a:rPr lang="en-US" sz="1200" dirty="0" err="1"/>
              <a:t>Olavarria</a:t>
            </a:r>
            <a:r>
              <a:rPr lang="en-US" sz="1200" dirty="0"/>
              <a:t>, 2019), (Universidad Industrial de Santander, 2008)</a:t>
            </a:r>
          </a:p>
        </p:txBody>
      </p:sp>
      <p:sp>
        <p:nvSpPr>
          <p:cNvPr id="14" name="CuadroTexto 13">
            <a:extLst>
              <a:ext uri="{FF2B5EF4-FFF2-40B4-BE49-F238E27FC236}">
                <a16:creationId xmlns:a16="http://schemas.microsoft.com/office/drawing/2014/main" id="{24767D40-769D-4230-80AA-C2331F8BFE0E}"/>
              </a:ext>
            </a:extLst>
          </p:cNvPr>
          <p:cNvSpPr txBox="1"/>
          <p:nvPr/>
        </p:nvSpPr>
        <p:spPr>
          <a:xfrm>
            <a:off x="7676876" y="4117959"/>
            <a:ext cx="4398682" cy="1754326"/>
          </a:xfrm>
          <a:prstGeom prst="rect">
            <a:avLst/>
          </a:prstGeom>
          <a:noFill/>
        </p:spPr>
        <p:txBody>
          <a:bodyPr wrap="square" rtlCol="0">
            <a:spAutoFit/>
          </a:bodyPr>
          <a:lstStyle/>
          <a:p>
            <a:pPr algn="ctr"/>
            <a:r>
              <a:rPr lang="es-ES" b="1" dirty="0"/>
              <a:t>Balanza</a:t>
            </a:r>
          </a:p>
          <a:p>
            <a:pPr algn="ctr"/>
            <a:endParaRPr lang="es-EC" b="1" dirty="0"/>
          </a:p>
          <a:p>
            <a:pPr marL="285750" indent="-285750" algn="ctr">
              <a:buFont typeface="Arial" panose="020B0604020202020204" pitchFamily="34" charset="0"/>
              <a:buChar char="•"/>
            </a:pPr>
            <a:r>
              <a:rPr lang="es-ES" dirty="0"/>
              <a:t>Repetibilidad: </a:t>
            </a:r>
            <a:br>
              <a:rPr lang="es-ES" dirty="0"/>
            </a:br>
            <a:r>
              <a:rPr lang="es-ES" dirty="0"/>
              <a:t>Cinco medidas por pesa patrón</a:t>
            </a:r>
          </a:p>
          <a:p>
            <a:pPr marL="285750" indent="-285750" algn="ctr">
              <a:buFont typeface="Arial" panose="020B0604020202020204" pitchFamily="34" charset="0"/>
              <a:buChar char="•"/>
            </a:pPr>
            <a:r>
              <a:rPr lang="es-ES" dirty="0"/>
              <a:t>Excentricidad:</a:t>
            </a:r>
            <a:br>
              <a:rPr lang="es-ES" dirty="0"/>
            </a:br>
            <a:r>
              <a:rPr lang="es-ES" dirty="0"/>
              <a:t>Seis medidas con una pesa patrón</a:t>
            </a:r>
          </a:p>
        </p:txBody>
      </p:sp>
      <p:pic>
        <p:nvPicPr>
          <p:cNvPr id="15" name="Imagen 14">
            <a:extLst>
              <a:ext uri="{FF2B5EF4-FFF2-40B4-BE49-F238E27FC236}">
                <a16:creationId xmlns:a16="http://schemas.microsoft.com/office/drawing/2014/main" id="{ADD1881D-23AA-44B3-AE44-96886486FB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029" t="2681" r="18869" b="15072"/>
          <a:stretch/>
        </p:blipFill>
        <p:spPr>
          <a:xfrm>
            <a:off x="8443168" y="1537928"/>
            <a:ext cx="1467807" cy="1233657"/>
          </a:xfrm>
          <a:prstGeom prst="rect">
            <a:avLst/>
          </a:prstGeom>
        </p:spPr>
      </p:pic>
      <p:pic>
        <p:nvPicPr>
          <p:cNvPr id="16" name="Imagen 15">
            <a:extLst>
              <a:ext uri="{FF2B5EF4-FFF2-40B4-BE49-F238E27FC236}">
                <a16:creationId xmlns:a16="http://schemas.microsoft.com/office/drawing/2014/main" id="{57234802-CDB4-4CBF-9D41-BDC64279F18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28" t="3330" r="10138" b="10161"/>
          <a:stretch/>
        </p:blipFill>
        <p:spPr>
          <a:xfrm rot="5400000">
            <a:off x="9829193" y="1946447"/>
            <a:ext cx="2185915" cy="1612908"/>
          </a:xfrm>
          <a:prstGeom prst="rect">
            <a:avLst/>
          </a:prstGeom>
        </p:spPr>
      </p:pic>
      <p:sp>
        <p:nvSpPr>
          <p:cNvPr id="18" name="CuadroTexto 17">
            <a:extLst>
              <a:ext uri="{FF2B5EF4-FFF2-40B4-BE49-F238E27FC236}">
                <a16:creationId xmlns:a16="http://schemas.microsoft.com/office/drawing/2014/main" id="{13004984-C0D1-41D8-BB12-2F61D3771D11}"/>
              </a:ext>
            </a:extLst>
          </p:cNvPr>
          <p:cNvSpPr txBox="1"/>
          <p:nvPr/>
        </p:nvSpPr>
        <p:spPr>
          <a:xfrm>
            <a:off x="122827" y="95530"/>
            <a:ext cx="312906" cy="369332"/>
          </a:xfrm>
          <a:prstGeom prst="rect">
            <a:avLst/>
          </a:prstGeom>
          <a:noFill/>
        </p:spPr>
        <p:txBody>
          <a:bodyPr wrap="none" rtlCol="0">
            <a:spAutoFit/>
          </a:bodyPr>
          <a:lstStyle/>
          <a:p>
            <a:r>
              <a:rPr lang="es-ES" dirty="0"/>
              <a:t>8</a:t>
            </a:r>
            <a:endParaRPr lang="es-EC" dirty="0"/>
          </a:p>
        </p:txBody>
      </p:sp>
    </p:spTree>
    <p:extLst>
      <p:ext uri="{BB962C8B-B14F-4D97-AF65-F5344CB8AC3E}">
        <p14:creationId xmlns:p14="http://schemas.microsoft.com/office/powerpoint/2010/main" val="1913257453"/>
      </p:ext>
    </p:extLst>
  </p:cSld>
  <p:clrMapOvr>
    <a:masterClrMapping/>
  </p:clrMapOvr>
</p:sld>
</file>

<file path=ppt/theme/theme1.xml><?xml version="1.0" encoding="utf-8"?>
<a:theme xmlns:a="http://schemas.openxmlformats.org/drawingml/2006/main" name="Diseño predeterminado">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6787</TotalTime>
  <Words>3092</Words>
  <Application>Microsoft Office PowerPoint</Application>
  <PresentationFormat>Panorámica</PresentationFormat>
  <Paragraphs>1246</Paragraphs>
  <Slides>37</Slides>
  <Notes>3</Notes>
  <HiddenSlides>0</HiddenSlides>
  <MMClips>0</MMClips>
  <ScaleCrop>false</ScaleCrop>
  <HeadingPairs>
    <vt:vector size="8" baseType="variant">
      <vt:variant>
        <vt:lpstr>Fuentes usadas</vt:lpstr>
      </vt:variant>
      <vt:variant>
        <vt:i4>4</vt:i4>
      </vt:variant>
      <vt:variant>
        <vt:lpstr>Tema</vt:lpstr>
      </vt:variant>
      <vt:variant>
        <vt:i4>2</vt:i4>
      </vt:variant>
      <vt:variant>
        <vt:lpstr>Servidores OLE incrustados</vt:lpstr>
      </vt:variant>
      <vt:variant>
        <vt:i4>1</vt:i4>
      </vt:variant>
      <vt:variant>
        <vt:lpstr>Títulos de diapositiva</vt:lpstr>
      </vt:variant>
      <vt:variant>
        <vt:i4>37</vt:i4>
      </vt:variant>
    </vt:vector>
  </HeadingPairs>
  <TitlesOfParts>
    <vt:vector size="44" baseType="lpstr">
      <vt:lpstr>Arial</vt:lpstr>
      <vt:lpstr>Calibri</vt:lpstr>
      <vt:lpstr>Calibri Light</vt:lpstr>
      <vt:lpstr>Cambria Math</vt:lpstr>
      <vt:lpstr>Diseño predeterminado</vt:lpstr>
      <vt:lpstr>Tema de Office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Daniel Alexis Carrera López</dc:creator>
  <cp:lastModifiedBy>usuario</cp:lastModifiedBy>
  <cp:revision>154</cp:revision>
  <dcterms:created xsi:type="dcterms:W3CDTF">2019-06-03T15:09:52Z</dcterms:created>
  <dcterms:modified xsi:type="dcterms:W3CDTF">2021-09-21T19:35:14Z</dcterms:modified>
</cp:coreProperties>
</file>