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60" r:id="rId4"/>
    <p:sldId id="288" r:id="rId5"/>
    <p:sldId id="289" r:id="rId6"/>
    <p:sldId id="261" r:id="rId7"/>
    <p:sldId id="304" r:id="rId8"/>
    <p:sldId id="292" r:id="rId9"/>
    <p:sldId id="264" r:id="rId10"/>
    <p:sldId id="294" r:id="rId11"/>
    <p:sldId id="293" r:id="rId12"/>
    <p:sldId id="263" r:id="rId13"/>
    <p:sldId id="305" r:id="rId14"/>
    <p:sldId id="265" r:id="rId15"/>
    <p:sldId id="295" r:id="rId16"/>
    <p:sldId id="296" r:id="rId17"/>
    <p:sldId id="266" r:id="rId18"/>
    <p:sldId id="297" r:id="rId19"/>
    <p:sldId id="298" r:id="rId20"/>
    <p:sldId id="306" r:id="rId21"/>
    <p:sldId id="267" r:id="rId22"/>
    <p:sldId id="268" r:id="rId23"/>
    <p:sldId id="308" r:id="rId24"/>
    <p:sldId id="309" r:id="rId25"/>
    <p:sldId id="299" r:id="rId26"/>
    <p:sldId id="300" r:id="rId27"/>
    <p:sldId id="302" r:id="rId28"/>
    <p:sldId id="269" r:id="rId29"/>
    <p:sldId id="270" r:id="rId30"/>
    <p:sldId id="271" r:id="rId3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BDB"/>
    <a:srgbClr val="C23D14"/>
    <a:srgbClr val="EE7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74909" autoAdjust="0"/>
  </p:normalViewPr>
  <p:slideViewPr>
    <p:cSldViewPr snapToGrid="0">
      <p:cViewPr varScale="1">
        <p:scale>
          <a:sx n="73" d="100"/>
          <a:sy n="73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3C018B-288F-4F50-8E27-7FC9E3E365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94DCB16F-179E-473E-80CC-DCF2950A777D}">
      <dgm:prSet phldrT="[Texto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  <dgm:t>
        <a:bodyPr/>
        <a:lstStyle/>
        <a:p>
          <a:r>
            <a:rPr lang="es-419" sz="1600" b="0" dirty="0" smtClean="0">
              <a:solidFill>
                <a:schemeClr val="tx1"/>
              </a:solidFill>
            </a:rPr>
            <a:t>Vigilancia Pasiva 2020-2021 </a:t>
          </a:r>
          <a:endParaRPr lang="es-ES" sz="1600" b="0" dirty="0">
            <a:solidFill>
              <a:schemeClr val="tx1"/>
            </a:solidFill>
          </a:endParaRPr>
        </a:p>
      </dgm:t>
    </dgm:pt>
    <dgm:pt modelId="{68DF1367-7FFA-44A6-8C4A-14FBE2D62E00}" type="parTrans" cxnId="{BA1BAF14-CB57-417A-A6A1-1C99AFF4597D}">
      <dgm:prSet/>
      <dgm:spPr/>
      <dgm:t>
        <a:bodyPr/>
        <a:lstStyle/>
        <a:p>
          <a:endParaRPr lang="es-ES"/>
        </a:p>
      </dgm:t>
    </dgm:pt>
    <dgm:pt modelId="{500229EE-CAAA-4002-AECC-A895F72373C2}" type="sibTrans" cxnId="{BA1BAF14-CB57-417A-A6A1-1C99AFF4597D}">
      <dgm:prSet/>
      <dgm:spPr/>
      <dgm:t>
        <a:bodyPr/>
        <a:lstStyle/>
        <a:p>
          <a:endParaRPr lang="es-ES"/>
        </a:p>
      </dgm:t>
    </dgm:pt>
    <dgm:pt modelId="{FE3015F8-876B-42E8-BE8E-C25ED499FF2A}">
      <dgm:prSet phldrT="[Texto]" custT="1"/>
      <dgm:spPr>
        <a:solidFill>
          <a:schemeClr val="bg2"/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s-419" sz="1600" b="0" dirty="0" smtClean="0">
              <a:solidFill>
                <a:schemeClr val="tx1"/>
              </a:solidFill>
            </a:rPr>
            <a:t>Manabí, Esmeraldas, Cañar, Orellana, Napo, Cotopaxi, y Loja </a:t>
          </a:r>
          <a:endParaRPr lang="es-ES" sz="1600" b="0" dirty="0">
            <a:solidFill>
              <a:schemeClr val="tx1"/>
            </a:solidFill>
          </a:endParaRPr>
        </a:p>
      </dgm:t>
    </dgm:pt>
    <dgm:pt modelId="{844FA0D0-288E-4118-B142-E217722E8FAC}" type="parTrans" cxnId="{EB557397-3E8E-4DC9-9C1D-710F325B1883}">
      <dgm:prSet/>
      <dgm:spPr/>
      <dgm:t>
        <a:bodyPr/>
        <a:lstStyle/>
        <a:p>
          <a:endParaRPr lang="es-ES"/>
        </a:p>
      </dgm:t>
    </dgm:pt>
    <dgm:pt modelId="{C58B3F65-56B8-41E4-86B6-2E0B49E580CA}" type="sibTrans" cxnId="{EB557397-3E8E-4DC9-9C1D-710F325B1883}">
      <dgm:prSet/>
      <dgm:spPr/>
      <dgm:t>
        <a:bodyPr/>
        <a:lstStyle/>
        <a:p>
          <a:endParaRPr lang="es-ES"/>
        </a:p>
      </dgm:t>
    </dgm:pt>
    <dgm:pt modelId="{F9775E9B-BE43-4839-8117-788995A14861}">
      <dgm:prSet phldrT="[Texto]" custT="1"/>
      <dgm:spPr>
        <a:solidFill>
          <a:schemeClr val="bg2"/>
        </a:solidFill>
      </dgm:spPr>
      <dgm:t>
        <a:bodyPr/>
        <a:lstStyle/>
        <a:p>
          <a:r>
            <a:rPr lang="es-ES" sz="1600" b="0" dirty="0" smtClean="0">
              <a:solidFill>
                <a:schemeClr val="tx1"/>
              </a:solidFill>
            </a:rPr>
            <a:t>Resultado negativo a Fiebre Aftosa </a:t>
          </a:r>
          <a:endParaRPr lang="es-ES" sz="1600" b="0" dirty="0">
            <a:solidFill>
              <a:schemeClr val="tx1"/>
            </a:solidFill>
          </a:endParaRPr>
        </a:p>
      </dgm:t>
    </dgm:pt>
    <dgm:pt modelId="{317795E7-6D77-43D0-9DE3-373CEAA4B1FD}" type="parTrans" cxnId="{9B3EFD78-D1F8-40CF-A82B-7199417EB48A}">
      <dgm:prSet/>
      <dgm:spPr/>
      <dgm:t>
        <a:bodyPr/>
        <a:lstStyle/>
        <a:p>
          <a:endParaRPr lang="es-ES"/>
        </a:p>
      </dgm:t>
    </dgm:pt>
    <dgm:pt modelId="{9FC5853C-765C-4D77-BC77-8CB1268F35B3}" type="sibTrans" cxnId="{9B3EFD78-D1F8-40CF-A82B-7199417EB48A}">
      <dgm:prSet/>
      <dgm:spPr/>
      <dgm:t>
        <a:bodyPr/>
        <a:lstStyle/>
        <a:p>
          <a:endParaRPr lang="es-ES"/>
        </a:p>
      </dgm:t>
    </dgm:pt>
    <dgm:pt modelId="{88C5B327-B56F-42BD-8955-344335BAA0CB}" type="pres">
      <dgm:prSet presAssocID="{CA3C018B-288F-4F50-8E27-7FC9E3E365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AD7BDE0-D623-43F1-8316-64CF58C68A88}" type="pres">
      <dgm:prSet presAssocID="{CA3C018B-288F-4F50-8E27-7FC9E3E365EF}" presName="Name1" presStyleCnt="0"/>
      <dgm:spPr/>
    </dgm:pt>
    <dgm:pt modelId="{6182CFDF-FBAC-41BB-822E-A4F3F198C097}" type="pres">
      <dgm:prSet presAssocID="{CA3C018B-288F-4F50-8E27-7FC9E3E365EF}" presName="cycle" presStyleCnt="0"/>
      <dgm:spPr/>
    </dgm:pt>
    <dgm:pt modelId="{CEC9185F-353F-4B6C-809E-0BDC59B2D715}" type="pres">
      <dgm:prSet presAssocID="{CA3C018B-288F-4F50-8E27-7FC9E3E365EF}" presName="srcNode" presStyleLbl="node1" presStyleIdx="0" presStyleCnt="3"/>
      <dgm:spPr/>
    </dgm:pt>
    <dgm:pt modelId="{4C3B04DE-7E0B-4172-8F86-533B0DA7E310}" type="pres">
      <dgm:prSet presAssocID="{CA3C018B-288F-4F50-8E27-7FC9E3E365EF}" presName="conn" presStyleLbl="parChTrans1D2" presStyleIdx="0" presStyleCnt="1"/>
      <dgm:spPr/>
      <dgm:t>
        <a:bodyPr/>
        <a:lstStyle/>
        <a:p>
          <a:endParaRPr lang="es-ES"/>
        </a:p>
      </dgm:t>
    </dgm:pt>
    <dgm:pt modelId="{8DF97B90-C670-4026-AD65-A6E45BD0ACF8}" type="pres">
      <dgm:prSet presAssocID="{CA3C018B-288F-4F50-8E27-7FC9E3E365EF}" presName="extraNode" presStyleLbl="node1" presStyleIdx="0" presStyleCnt="3"/>
      <dgm:spPr/>
    </dgm:pt>
    <dgm:pt modelId="{3EBF0CD5-78CA-4CE5-9C81-DD9E4BD977A9}" type="pres">
      <dgm:prSet presAssocID="{CA3C018B-288F-4F50-8E27-7FC9E3E365EF}" presName="dstNode" presStyleLbl="node1" presStyleIdx="0" presStyleCnt="3"/>
      <dgm:spPr/>
    </dgm:pt>
    <dgm:pt modelId="{3A606B0D-F1C7-437D-BA26-19C74DC43D65}" type="pres">
      <dgm:prSet presAssocID="{F9775E9B-BE43-4839-8117-788995A14861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A106B014-0036-421D-B4C8-2D1E36977EBD}" type="pres">
      <dgm:prSet presAssocID="{F9775E9B-BE43-4839-8117-788995A14861}" presName="accent_1" presStyleCnt="0"/>
      <dgm:spPr/>
    </dgm:pt>
    <dgm:pt modelId="{A771E59D-8437-439F-966A-AACBC16F7429}" type="pres">
      <dgm:prSet presAssocID="{F9775E9B-BE43-4839-8117-788995A14861}" presName="accentRepeatNode" presStyleLbl="solidFgAcc1" presStyleIdx="0" presStyleCnt="3"/>
      <dgm:spPr/>
    </dgm:pt>
    <dgm:pt modelId="{2F522D71-4EF3-479C-9C59-D281F77564A8}" type="pres">
      <dgm:prSet presAssocID="{94DCB16F-179E-473E-80CC-DCF2950A777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F2036A-37C4-4939-9BE5-3DE09E626910}" type="pres">
      <dgm:prSet presAssocID="{94DCB16F-179E-473E-80CC-DCF2950A777D}" presName="accent_2" presStyleCnt="0"/>
      <dgm:spPr/>
    </dgm:pt>
    <dgm:pt modelId="{A6C05333-A82D-48E9-B11F-EAA04BD46EA2}" type="pres">
      <dgm:prSet presAssocID="{94DCB16F-179E-473E-80CC-DCF2950A777D}" presName="accentRepeatNode" presStyleLbl="solidFgAcc1" presStyleIdx="1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  <dgm:pt modelId="{32DD56FD-847D-4D8A-AFCF-8F8860F2A1E3}" type="pres">
      <dgm:prSet presAssocID="{FE3015F8-876B-42E8-BE8E-C25ED499FF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F3DE64-1BE5-46E0-879B-F45C953BFA97}" type="pres">
      <dgm:prSet presAssocID="{FE3015F8-876B-42E8-BE8E-C25ED499FF2A}" presName="accent_3" presStyleCnt="0"/>
      <dgm:spPr/>
    </dgm:pt>
    <dgm:pt modelId="{FCEEAD09-E515-4DEF-8022-F9A9E89612E4}" type="pres">
      <dgm:prSet presAssocID="{FE3015F8-876B-42E8-BE8E-C25ED499FF2A}" presName="accentRepeatNode" presStyleLbl="solidFgAcc1" presStyleIdx="2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</dgm:ptLst>
  <dgm:cxnLst>
    <dgm:cxn modelId="{9B3EFD78-D1F8-40CF-A82B-7199417EB48A}" srcId="{CA3C018B-288F-4F50-8E27-7FC9E3E365EF}" destId="{F9775E9B-BE43-4839-8117-788995A14861}" srcOrd="0" destOrd="0" parTransId="{317795E7-6D77-43D0-9DE3-373CEAA4B1FD}" sibTransId="{9FC5853C-765C-4D77-BC77-8CB1268F35B3}"/>
    <dgm:cxn modelId="{EC311D78-6523-47EF-9C6A-87AF806549F2}" type="presOf" srcId="{CA3C018B-288F-4F50-8E27-7FC9E3E365EF}" destId="{88C5B327-B56F-42BD-8955-344335BAA0CB}" srcOrd="0" destOrd="0" presId="urn:microsoft.com/office/officeart/2008/layout/VerticalCurvedList"/>
    <dgm:cxn modelId="{8A970AA9-2A3F-4074-9032-872A0D8FC478}" type="presOf" srcId="{FE3015F8-876B-42E8-BE8E-C25ED499FF2A}" destId="{32DD56FD-847D-4D8A-AFCF-8F8860F2A1E3}" srcOrd="0" destOrd="0" presId="urn:microsoft.com/office/officeart/2008/layout/VerticalCurvedList"/>
    <dgm:cxn modelId="{10799872-9DFC-4FF8-9FBC-9114C12577BC}" type="presOf" srcId="{9FC5853C-765C-4D77-BC77-8CB1268F35B3}" destId="{4C3B04DE-7E0B-4172-8F86-533B0DA7E310}" srcOrd="0" destOrd="0" presId="urn:microsoft.com/office/officeart/2008/layout/VerticalCurvedList"/>
    <dgm:cxn modelId="{CB01F23B-9C9D-4544-95E4-7BEF5433B757}" type="presOf" srcId="{F9775E9B-BE43-4839-8117-788995A14861}" destId="{3A606B0D-F1C7-437D-BA26-19C74DC43D65}" srcOrd="0" destOrd="0" presId="urn:microsoft.com/office/officeart/2008/layout/VerticalCurvedList"/>
    <dgm:cxn modelId="{BA1BAF14-CB57-417A-A6A1-1C99AFF4597D}" srcId="{CA3C018B-288F-4F50-8E27-7FC9E3E365EF}" destId="{94DCB16F-179E-473E-80CC-DCF2950A777D}" srcOrd="1" destOrd="0" parTransId="{68DF1367-7FFA-44A6-8C4A-14FBE2D62E00}" sibTransId="{500229EE-CAAA-4002-AECC-A895F72373C2}"/>
    <dgm:cxn modelId="{CD0E16FF-139F-4B5F-89DA-B4DB195234BC}" type="presOf" srcId="{94DCB16F-179E-473E-80CC-DCF2950A777D}" destId="{2F522D71-4EF3-479C-9C59-D281F77564A8}" srcOrd="0" destOrd="0" presId="urn:microsoft.com/office/officeart/2008/layout/VerticalCurvedList"/>
    <dgm:cxn modelId="{EB557397-3E8E-4DC9-9C1D-710F325B1883}" srcId="{CA3C018B-288F-4F50-8E27-7FC9E3E365EF}" destId="{FE3015F8-876B-42E8-BE8E-C25ED499FF2A}" srcOrd="2" destOrd="0" parTransId="{844FA0D0-288E-4118-B142-E217722E8FAC}" sibTransId="{C58B3F65-56B8-41E4-86B6-2E0B49E580CA}"/>
    <dgm:cxn modelId="{08646319-60B6-4F93-8664-C8BB6EA2AFFD}" type="presParOf" srcId="{88C5B327-B56F-42BD-8955-344335BAA0CB}" destId="{EAD7BDE0-D623-43F1-8316-64CF58C68A88}" srcOrd="0" destOrd="0" presId="urn:microsoft.com/office/officeart/2008/layout/VerticalCurvedList"/>
    <dgm:cxn modelId="{9B1B47A3-E068-440E-8515-3C6FCE07349E}" type="presParOf" srcId="{EAD7BDE0-D623-43F1-8316-64CF58C68A88}" destId="{6182CFDF-FBAC-41BB-822E-A4F3F198C097}" srcOrd="0" destOrd="0" presId="urn:microsoft.com/office/officeart/2008/layout/VerticalCurvedList"/>
    <dgm:cxn modelId="{2AB51EA4-D843-424D-B15F-DFC91FD395DB}" type="presParOf" srcId="{6182CFDF-FBAC-41BB-822E-A4F3F198C097}" destId="{CEC9185F-353F-4B6C-809E-0BDC59B2D715}" srcOrd="0" destOrd="0" presId="urn:microsoft.com/office/officeart/2008/layout/VerticalCurvedList"/>
    <dgm:cxn modelId="{4D8804D1-8753-47F7-A9E0-FA9F3D3D79F8}" type="presParOf" srcId="{6182CFDF-FBAC-41BB-822E-A4F3F198C097}" destId="{4C3B04DE-7E0B-4172-8F86-533B0DA7E310}" srcOrd="1" destOrd="0" presId="urn:microsoft.com/office/officeart/2008/layout/VerticalCurvedList"/>
    <dgm:cxn modelId="{61428741-4BBC-4C5E-AF03-95A789DE5D73}" type="presParOf" srcId="{6182CFDF-FBAC-41BB-822E-A4F3F198C097}" destId="{8DF97B90-C670-4026-AD65-A6E45BD0ACF8}" srcOrd="2" destOrd="0" presId="urn:microsoft.com/office/officeart/2008/layout/VerticalCurvedList"/>
    <dgm:cxn modelId="{9B513E69-A932-40A2-8305-A34E23FC1E19}" type="presParOf" srcId="{6182CFDF-FBAC-41BB-822E-A4F3F198C097}" destId="{3EBF0CD5-78CA-4CE5-9C81-DD9E4BD977A9}" srcOrd="3" destOrd="0" presId="urn:microsoft.com/office/officeart/2008/layout/VerticalCurvedList"/>
    <dgm:cxn modelId="{EE43E0E4-F66F-4AC7-ACE7-5CEDED26B156}" type="presParOf" srcId="{EAD7BDE0-D623-43F1-8316-64CF58C68A88}" destId="{3A606B0D-F1C7-437D-BA26-19C74DC43D65}" srcOrd="1" destOrd="0" presId="urn:microsoft.com/office/officeart/2008/layout/VerticalCurvedList"/>
    <dgm:cxn modelId="{AE7C8A05-6675-4BED-B037-626AD4406823}" type="presParOf" srcId="{EAD7BDE0-D623-43F1-8316-64CF58C68A88}" destId="{A106B014-0036-421D-B4C8-2D1E36977EBD}" srcOrd="2" destOrd="0" presId="urn:microsoft.com/office/officeart/2008/layout/VerticalCurvedList"/>
    <dgm:cxn modelId="{314EEA39-D975-4F7A-96F4-1512E25A836F}" type="presParOf" srcId="{A106B014-0036-421D-B4C8-2D1E36977EBD}" destId="{A771E59D-8437-439F-966A-AACBC16F7429}" srcOrd="0" destOrd="0" presId="urn:microsoft.com/office/officeart/2008/layout/VerticalCurvedList"/>
    <dgm:cxn modelId="{90EF9F3E-6A49-4FC4-9381-F3EE1C0886E1}" type="presParOf" srcId="{EAD7BDE0-D623-43F1-8316-64CF58C68A88}" destId="{2F522D71-4EF3-479C-9C59-D281F77564A8}" srcOrd="3" destOrd="0" presId="urn:microsoft.com/office/officeart/2008/layout/VerticalCurvedList"/>
    <dgm:cxn modelId="{6B258012-5A62-471D-B95D-7FC400467E61}" type="presParOf" srcId="{EAD7BDE0-D623-43F1-8316-64CF58C68A88}" destId="{6FF2036A-37C4-4939-9BE5-3DE09E626910}" srcOrd="4" destOrd="0" presId="urn:microsoft.com/office/officeart/2008/layout/VerticalCurvedList"/>
    <dgm:cxn modelId="{20D46A24-DD21-4087-9A08-C2FCEEF069E3}" type="presParOf" srcId="{6FF2036A-37C4-4939-9BE5-3DE09E626910}" destId="{A6C05333-A82D-48E9-B11F-EAA04BD46EA2}" srcOrd="0" destOrd="0" presId="urn:microsoft.com/office/officeart/2008/layout/VerticalCurvedList"/>
    <dgm:cxn modelId="{9A944BDF-244C-4236-AC8D-352B40237516}" type="presParOf" srcId="{EAD7BDE0-D623-43F1-8316-64CF58C68A88}" destId="{32DD56FD-847D-4D8A-AFCF-8F8860F2A1E3}" srcOrd="5" destOrd="0" presId="urn:microsoft.com/office/officeart/2008/layout/VerticalCurvedList"/>
    <dgm:cxn modelId="{6C30BA17-61A0-4BCF-8FD8-5451D3A98714}" type="presParOf" srcId="{EAD7BDE0-D623-43F1-8316-64CF58C68A88}" destId="{F4F3DE64-1BE5-46E0-879B-F45C953BFA97}" srcOrd="6" destOrd="0" presId="urn:microsoft.com/office/officeart/2008/layout/VerticalCurvedList"/>
    <dgm:cxn modelId="{EEA0E03C-F3EB-4460-8AC4-799139086CC1}" type="presParOf" srcId="{F4F3DE64-1BE5-46E0-879B-F45C953BFA97}" destId="{FCEEAD09-E515-4DEF-8022-F9A9E89612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4185FA-3772-4B14-971A-57F6D26CA0BA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0CD3F13-43CF-45ED-ADED-F83B796DEB5A}">
      <dgm:prSet phldrT="[Texto]" custT="1"/>
      <dgm:spPr/>
      <dgm:t>
        <a:bodyPr/>
        <a:lstStyle/>
        <a:p>
          <a:r>
            <a:rPr lang="es-ES" sz="1800" dirty="0" smtClean="0"/>
            <a:t>C+</a:t>
          </a:r>
          <a:endParaRPr lang="es-ES" sz="1800" dirty="0"/>
        </a:p>
      </dgm:t>
    </dgm:pt>
    <dgm:pt modelId="{7426BB44-E654-451B-8438-A8F5501D8A98}" type="parTrans" cxnId="{D5EFC486-9673-4DEC-9520-8B1EB2F71FD8}">
      <dgm:prSet/>
      <dgm:spPr/>
      <dgm:t>
        <a:bodyPr/>
        <a:lstStyle/>
        <a:p>
          <a:endParaRPr lang="es-ES"/>
        </a:p>
      </dgm:t>
    </dgm:pt>
    <dgm:pt modelId="{1AD87012-8F5E-4B45-AA75-DE211211AD86}" type="sibTrans" cxnId="{D5EFC486-9673-4DEC-9520-8B1EB2F71FD8}">
      <dgm:prSet/>
      <dgm:spPr/>
      <dgm:t>
        <a:bodyPr/>
        <a:lstStyle/>
        <a:p>
          <a:endParaRPr lang="es-ES"/>
        </a:p>
      </dgm:t>
    </dgm:pt>
    <dgm:pt modelId="{057796D6-74E6-4CEA-A7E0-38C284CC2808}">
      <dgm:prSet phldrT="[Texto]" custT="1"/>
      <dgm:spPr/>
      <dgm:t>
        <a:bodyPr/>
        <a:lstStyle/>
        <a:p>
          <a:r>
            <a:rPr lang="es-ES" sz="1800" dirty="0" smtClean="0"/>
            <a:t>C-</a:t>
          </a:r>
          <a:endParaRPr lang="es-ES" sz="1800" dirty="0"/>
        </a:p>
      </dgm:t>
    </dgm:pt>
    <dgm:pt modelId="{BB6D386F-4599-4468-A568-EBFE7BD25060}" type="parTrans" cxnId="{A08ABBB5-9E1F-4C11-90D2-AF3514B5650B}">
      <dgm:prSet/>
      <dgm:spPr/>
      <dgm:t>
        <a:bodyPr/>
        <a:lstStyle/>
        <a:p>
          <a:endParaRPr lang="es-ES"/>
        </a:p>
      </dgm:t>
    </dgm:pt>
    <dgm:pt modelId="{740C1FB9-D21D-4F8A-848E-694301EAE7A0}" type="sibTrans" cxnId="{A08ABBB5-9E1F-4C11-90D2-AF3514B5650B}">
      <dgm:prSet/>
      <dgm:spPr/>
      <dgm:t>
        <a:bodyPr/>
        <a:lstStyle/>
        <a:p>
          <a:endParaRPr lang="es-ES"/>
        </a:p>
      </dgm:t>
    </dgm:pt>
    <dgm:pt modelId="{BACF447F-F5BD-4D1A-9167-BD108EF98294}">
      <dgm:prSet phldrT="[Texto]" custT="1"/>
      <dgm:spPr/>
      <dgm:t>
        <a:bodyPr/>
        <a:lstStyle/>
        <a:p>
          <a:r>
            <a:rPr lang="es-ES" sz="1800" dirty="0" smtClean="0"/>
            <a:t>Toxicidad</a:t>
          </a:r>
          <a:endParaRPr lang="es-ES" sz="1800" dirty="0"/>
        </a:p>
      </dgm:t>
    </dgm:pt>
    <dgm:pt modelId="{B216AB0A-4988-4D62-AFA9-99F984B9C92A}" type="parTrans" cxnId="{AAB8AC91-D2AC-4432-9AD2-5BF212D4DA06}">
      <dgm:prSet/>
      <dgm:spPr/>
      <dgm:t>
        <a:bodyPr/>
        <a:lstStyle/>
        <a:p>
          <a:endParaRPr lang="es-ES"/>
        </a:p>
      </dgm:t>
    </dgm:pt>
    <dgm:pt modelId="{F5BE6E7E-B3E9-48B1-98EB-11323F818903}" type="sibTrans" cxnId="{AAB8AC91-D2AC-4432-9AD2-5BF212D4DA06}">
      <dgm:prSet/>
      <dgm:spPr/>
      <dgm:t>
        <a:bodyPr/>
        <a:lstStyle/>
        <a:p>
          <a:endParaRPr lang="es-ES"/>
        </a:p>
      </dgm:t>
    </dgm:pt>
    <dgm:pt modelId="{61ADF655-2EB2-478F-BB89-58F25D74387D}">
      <dgm:prSet phldrT="[Texto]" custT="1"/>
      <dgm:spPr/>
      <dgm:t>
        <a:bodyPr/>
        <a:lstStyle/>
        <a:p>
          <a:r>
            <a:rPr lang="es-ES" sz="1800" dirty="0" smtClean="0"/>
            <a:t>2000 DICT50/mL</a:t>
          </a:r>
          <a:endParaRPr lang="es-ES" sz="1800" dirty="0"/>
        </a:p>
      </dgm:t>
    </dgm:pt>
    <dgm:pt modelId="{F713A1E6-152D-4AEA-9B31-AC2A9A8F524A}" type="parTrans" cxnId="{498A4D37-E998-4840-AA2B-23C0F0D0DAB9}">
      <dgm:prSet/>
      <dgm:spPr/>
      <dgm:t>
        <a:bodyPr/>
        <a:lstStyle/>
        <a:p>
          <a:endParaRPr lang="es-ES"/>
        </a:p>
      </dgm:t>
    </dgm:pt>
    <dgm:pt modelId="{47AD75E4-950E-4AF8-B378-D64673B912C8}" type="sibTrans" cxnId="{498A4D37-E998-4840-AA2B-23C0F0D0DAB9}">
      <dgm:prSet/>
      <dgm:spPr/>
      <dgm:t>
        <a:bodyPr/>
        <a:lstStyle/>
        <a:p>
          <a:endParaRPr lang="es-ES"/>
        </a:p>
      </dgm:t>
    </dgm:pt>
    <dgm:pt modelId="{A94147E2-67C1-4B15-B4E0-B29B40C3FA16}">
      <dgm:prSet phldrT="[Texto]" custT="1"/>
      <dgm:spPr/>
      <dgm:t>
        <a:bodyPr/>
        <a:lstStyle/>
        <a:p>
          <a:r>
            <a:rPr lang="es-ES" sz="1600" dirty="0" smtClean="0"/>
            <a:t>1,6x10^4células/ pocillo</a:t>
          </a:r>
          <a:endParaRPr lang="es-ES" sz="1600" dirty="0"/>
        </a:p>
      </dgm:t>
    </dgm:pt>
    <dgm:pt modelId="{5DAE176F-C89D-4DE3-81A1-99A91DBC0D70}" type="parTrans" cxnId="{07481AEF-F196-4872-B23B-278BDAB47E90}">
      <dgm:prSet/>
      <dgm:spPr/>
      <dgm:t>
        <a:bodyPr/>
        <a:lstStyle/>
        <a:p>
          <a:endParaRPr lang="es-ES"/>
        </a:p>
      </dgm:t>
    </dgm:pt>
    <dgm:pt modelId="{994D2F4F-F639-445F-AFB5-1284F0ABEA44}" type="sibTrans" cxnId="{07481AEF-F196-4872-B23B-278BDAB47E90}">
      <dgm:prSet/>
      <dgm:spPr/>
      <dgm:t>
        <a:bodyPr/>
        <a:lstStyle/>
        <a:p>
          <a:endParaRPr lang="es-ES"/>
        </a:p>
      </dgm:t>
    </dgm:pt>
    <dgm:pt modelId="{E5DC3246-F28F-4AEF-81D9-3A3FCB0996E8}" type="pres">
      <dgm:prSet presAssocID="{E44185FA-3772-4B14-971A-57F6D26CA0B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7936832F-A837-410F-9FF1-E3219776AEF5}" type="pres">
      <dgm:prSet presAssocID="{D0CD3F13-43CF-45ED-ADED-F83B796DEB5A}" presName="Accent1" presStyleCnt="0"/>
      <dgm:spPr/>
      <dgm:t>
        <a:bodyPr/>
        <a:lstStyle/>
        <a:p>
          <a:endParaRPr lang="es-ES"/>
        </a:p>
      </dgm:t>
    </dgm:pt>
    <dgm:pt modelId="{3AF0DCF3-485F-478C-B47E-C6F4AF4B03C9}" type="pres">
      <dgm:prSet presAssocID="{D0CD3F13-43CF-45ED-ADED-F83B796DEB5A}" presName="Accent" presStyleLbl="node1" presStyleIdx="0" presStyleCnt="5" custLinFactNeighborX="2385" custLinFactNeighborY="2180"/>
      <dgm:spPr/>
      <dgm:t>
        <a:bodyPr/>
        <a:lstStyle/>
        <a:p>
          <a:endParaRPr lang="es-ES"/>
        </a:p>
      </dgm:t>
    </dgm:pt>
    <dgm:pt modelId="{566D3957-BA08-40C1-BB60-1B01886BC216}" type="pres">
      <dgm:prSet presAssocID="{D0CD3F13-43CF-45ED-ADED-F83B796DEB5A}" presName="Parent1" presStyleLbl="revTx" presStyleIdx="0" presStyleCnt="5" custLinFactNeighborX="3459" custLinFactNeighborY="-200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EFAB03-D719-4D8B-976A-6EBFA9909594}" type="pres">
      <dgm:prSet presAssocID="{057796D6-74E6-4CEA-A7E0-38C284CC2808}" presName="Accent2" presStyleCnt="0"/>
      <dgm:spPr/>
      <dgm:t>
        <a:bodyPr/>
        <a:lstStyle/>
        <a:p>
          <a:endParaRPr lang="es-ES"/>
        </a:p>
      </dgm:t>
    </dgm:pt>
    <dgm:pt modelId="{8198FF26-0875-433A-83B1-DFDA074F4FD5}" type="pres">
      <dgm:prSet presAssocID="{057796D6-74E6-4CEA-A7E0-38C284CC2808}" presName="Accent" presStyleLbl="node1" presStyleIdx="1" presStyleCnt="5"/>
      <dgm:spPr/>
      <dgm:t>
        <a:bodyPr/>
        <a:lstStyle/>
        <a:p>
          <a:endParaRPr lang="es-ES"/>
        </a:p>
      </dgm:t>
    </dgm:pt>
    <dgm:pt modelId="{C1A4F63E-48E3-411E-821C-84EA96EF5354}" type="pres">
      <dgm:prSet presAssocID="{057796D6-74E6-4CEA-A7E0-38C284CC2808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C1049-6CC6-409B-80AF-05F985582343}" type="pres">
      <dgm:prSet presAssocID="{BACF447F-F5BD-4D1A-9167-BD108EF98294}" presName="Accent3" presStyleCnt="0"/>
      <dgm:spPr/>
      <dgm:t>
        <a:bodyPr/>
        <a:lstStyle/>
        <a:p>
          <a:endParaRPr lang="es-ES"/>
        </a:p>
      </dgm:t>
    </dgm:pt>
    <dgm:pt modelId="{80B60189-8AF6-4545-B92A-BC026B0EAAE8}" type="pres">
      <dgm:prSet presAssocID="{BACF447F-F5BD-4D1A-9167-BD108EF98294}" presName="Accent" presStyleLbl="node1" presStyleIdx="2" presStyleCnt="5" custLinFactNeighborX="2884" custLinFactNeighborY="865"/>
      <dgm:spPr/>
      <dgm:t>
        <a:bodyPr/>
        <a:lstStyle/>
        <a:p>
          <a:endParaRPr lang="es-ES"/>
        </a:p>
      </dgm:t>
    </dgm:pt>
    <dgm:pt modelId="{7D931209-4B68-4D58-8144-0CF427C232FD}" type="pres">
      <dgm:prSet presAssocID="{BACF447F-F5BD-4D1A-9167-BD108EF98294}" presName="Parent3" presStyleLbl="revTx" presStyleIdx="2" presStyleCnt="5" custScaleX="1650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E60B3F-7C10-48B2-A5E3-8223F6D5950B}" type="pres">
      <dgm:prSet presAssocID="{61ADF655-2EB2-478F-BB89-58F25D74387D}" presName="Accent4" presStyleCnt="0"/>
      <dgm:spPr/>
      <dgm:t>
        <a:bodyPr/>
        <a:lstStyle/>
        <a:p>
          <a:endParaRPr lang="es-ES"/>
        </a:p>
      </dgm:t>
    </dgm:pt>
    <dgm:pt modelId="{AD63FA24-C30E-4B09-90F5-3A0868DECF07}" type="pres">
      <dgm:prSet presAssocID="{61ADF655-2EB2-478F-BB89-58F25D74387D}" presName="Accent" presStyleLbl="node1" presStyleIdx="3" presStyleCnt="5"/>
      <dgm:spPr/>
      <dgm:t>
        <a:bodyPr/>
        <a:lstStyle/>
        <a:p>
          <a:endParaRPr lang="es-ES"/>
        </a:p>
      </dgm:t>
    </dgm:pt>
    <dgm:pt modelId="{1C4B1ADD-D392-4ED8-B0A5-EFC57576C150}" type="pres">
      <dgm:prSet presAssocID="{61ADF655-2EB2-478F-BB89-58F25D74387D}" presName="Parent4" presStyleLbl="revTx" presStyleIdx="3" presStyleCnt="5" custScaleX="182205" custLinFactNeighborX="8483" custLinFactNeighborY="-54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89C66D-D6B5-4792-8D83-264507B06202}" type="pres">
      <dgm:prSet presAssocID="{A94147E2-67C1-4B15-B4E0-B29B40C3FA16}" presName="Accent5" presStyleCnt="0"/>
      <dgm:spPr/>
      <dgm:t>
        <a:bodyPr/>
        <a:lstStyle/>
        <a:p>
          <a:endParaRPr lang="es-ES"/>
        </a:p>
      </dgm:t>
    </dgm:pt>
    <dgm:pt modelId="{1E5F40F2-249B-4A5B-9EA7-942355140478}" type="pres">
      <dgm:prSet presAssocID="{A94147E2-67C1-4B15-B4E0-B29B40C3FA16}" presName="Accent" presStyleLbl="node1" presStyleIdx="4" presStyleCnt="5"/>
      <dgm:spPr/>
      <dgm:t>
        <a:bodyPr/>
        <a:lstStyle/>
        <a:p>
          <a:endParaRPr lang="es-ES"/>
        </a:p>
      </dgm:t>
    </dgm:pt>
    <dgm:pt modelId="{248AD69E-CCAE-4165-8396-CC1793276ECA}" type="pres">
      <dgm:prSet presAssocID="{A94147E2-67C1-4B15-B4E0-B29B40C3FA16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853AAC5-D9AA-4ECC-9010-66F69002B732}" type="presOf" srcId="{D0CD3F13-43CF-45ED-ADED-F83B796DEB5A}" destId="{566D3957-BA08-40C1-BB60-1B01886BC216}" srcOrd="0" destOrd="0" presId="urn:microsoft.com/office/officeart/2009/layout/CircleArrowProcess"/>
    <dgm:cxn modelId="{CE4758AE-4EDA-47B7-9A6D-CF4DDAECB620}" type="presOf" srcId="{E44185FA-3772-4B14-971A-57F6D26CA0BA}" destId="{E5DC3246-F28F-4AEF-81D9-3A3FCB0996E8}" srcOrd="0" destOrd="0" presId="urn:microsoft.com/office/officeart/2009/layout/CircleArrowProcess"/>
    <dgm:cxn modelId="{C42835F0-048F-4B6B-B695-732A13CFB80B}" type="presOf" srcId="{61ADF655-2EB2-478F-BB89-58F25D74387D}" destId="{1C4B1ADD-D392-4ED8-B0A5-EFC57576C150}" srcOrd="0" destOrd="0" presId="urn:microsoft.com/office/officeart/2009/layout/CircleArrowProcess"/>
    <dgm:cxn modelId="{EC05FF4D-90C9-4385-AD79-D284673E5D7F}" type="presOf" srcId="{BACF447F-F5BD-4D1A-9167-BD108EF98294}" destId="{7D931209-4B68-4D58-8144-0CF427C232FD}" srcOrd="0" destOrd="0" presId="urn:microsoft.com/office/officeart/2009/layout/CircleArrowProcess"/>
    <dgm:cxn modelId="{A08ABBB5-9E1F-4C11-90D2-AF3514B5650B}" srcId="{E44185FA-3772-4B14-971A-57F6D26CA0BA}" destId="{057796D6-74E6-4CEA-A7E0-38C284CC2808}" srcOrd="1" destOrd="0" parTransId="{BB6D386F-4599-4468-A568-EBFE7BD25060}" sibTransId="{740C1FB9-D21D-4F8A-848E-694301EAE7A0}"/>
    <dgm:cxn modelId="{72CE2DCB-F495-4A9B-B27C-1AE1FBB100DD}" type="presOf" srcId="{057796D6-74E6-4CEA-A7E0-38C284CC2808}" destId="{C1A4F63E-48E3-411E-821C-84EA96EF5354}" srcOrd="0" destOrd="0" presId="urn:microsoft.com/office/officeart/2009/layout/CircleArrowProcess"/>
    <dgm:cxn modelId="{D5EFC486-9673-4DEC-9520-8B1EB2F71FD8}" srcId="{E44185FA-3772-4B14-971A-57F6D26CA0BA}" destId="{D0CD3F13-43CF-45ED-ADED-F83B796DEB5A}" srcOrd="0" destOrd="0" parTransId="{7426BB44-E654-451B-8438-A8F5501D8A98}" sibTransId="{1AD87012-8F5E-4B45-AA75-DE211211AD86}"/>
    <dgm:cxn modelId="{07481AEF-F196-4872-B23B-278BDAB47E90}" srcId="{E44185FA-3772-4B14-971A-57F6D26CA0BA}" destId="{A94147E2-67C1-4B15-B4E0-B29B40C3FA16}" srcOrd="4" destOrd="0" parTransId="{5DAE176F-C89D-4DE3-81A1-99A91DBC0D70}" sibTransId="{994D2F4F-F639-445F-AFB5-1284F0ABEA44}"/>
    <dgm:cxn modelId="{C46F3897-57EF-42AE-BE28-BB40ABC38AB8}" type="presOf" srcId="{A94147E2-67C1-4B15-B4E0-B29B40C3FA16}" destId="{248AD69E-CCAE-4165-8396-CC1793276ECA}" srcOrd="0" destOrd="0" presId="urn:microsoft.com/office/officeart/2009/layout/CircleArrowProcess"/>
    <dgm:cxn modelId="{AAB8AC91-D2AC-4432-9AD2-5BF212D4DA06}" srcId="{E44185FA-3772-4B14-971A-57F6D26CA0BA}" destId="{BACF447F-F5BD-4D1A-9167-BD108EF98294}" srcOrd="2" destOrd="0" parTransId="{B216AB0A-4988-4D62-AFA9-99F984B9C92A}" sibTransId="{F5BE6E7E-B3E9-48B1-98EB-11323F818903}"/>
    <dgm:cxn modelId="{498A4D37-E998-4840-AA2B-23C0F0D0DAB9}" srcId="{E44185FA-3772-4B14-971A-57F6D26CA0BA}" destId="{61ADF655-2EB2-478F-BB89-58F25D74387D}" srcOrd="3" destOrd="0" parTransId="{F713A1E6-152D-4AEA-9B31-AC2A9A8F524A}" sibTransId="{47AD75E4-950E-4AF8-B378-D64673B912C8}"/>
    <dgm:cxn modelId="{E9B5DC9D-35D0-4965-A820-723200F7A15D}" type="presParOf" srcId="{E5DC3246-F28F-4AEF-81D9-3A3FCB0996E8}" destId="{7936832F-A837-410F-9FF1-E3219776AEF5}" srcOrd="0" destOrd="0" presId="urn:microsoft.com/office/officeart/2009/layout/CircleArrowProcess"/>
    <dgm:cxn modelId="{8D066EF1-C6FB-4F31-A052-7936EC694CD1}" type="presParOf" srcId="{7936832F-A837-410F-9FF1-E3219776AEF5}" destId="{3AF0DCF3-485F-478C-B47E-C6F4AF4B03C9}" srcOrd="0" destOrd="0" presId="urn:microsoft.com/office/officeart/2009/layout/CircleArrowProcess"/>
    <dgm:cxn modelId="{E745A28C-01B3-4B09-8F6E-33F20FF6CCEC}" type="presParOf" srcId="{E5DC3246-F28F-4AEF-81D9-3A3FCB0996E8}" destId="{566D3957-BA08-40C1-BB60-1B01886BC216}" srcOrd="1" destOrd="0" presId="urn:microsoft.com/office/officeart/2009/layout/CircleArrowProcess"/>
    <dgm:cxn modelId="{21F48693-3F38-4C5F-A99C-AFCE2C009494}" type="presParOf" srcId="{E5DC3246-F28F-4AEF-81D9-3A3FCB0996E8}" destId="{3DEFAB03-D719-4D8B-976A-6EBFA9909594}" srcOrd="2" destOrd="0" presId="urn:microsoft.com/office/officeart/2009/layout/CircleArrowProcess"/>
    <dgm:cxn modelId="{0987B741-8157-4461-8465-36EA218AAD5F}" type="presParOf" srcId="{3DEFAB03-D719-4D8B-976A-6EBFA9909594}" destId="{8198FF26-0875-433A-83B1-DFDA074F4FD5}" srcOrd="0" destOrd="0" presId="urn:microsoft.com/office/officeart/2009/layout/CircleArrowProcess"/>
    <dgm:cxn modelId="{5ABC1BAA-A8D7-4ADE-84F7-3AFA1FA1D9E5}" type="presParOf" srcId="{E5DC3246-F28F-4AEF-81D9-3A3FCB0996E8}" destId="{C1A4F63E-48E3-411E-821C-84EA96EF5354}" srcOrd="3" destOrd="0" presId="urn:microsoft.com/office/officeart/2009/layout/CircleArrowProcess"/>
    <dgm:cxn modelId="{FDFA1240-62C8-4A6B-8679-8E001B576360}" type="presParOf" srcId="{E5DC3246-F28F-4AEF-81D9-3A3FCB0996E8}" destId="{19FC1049-6CC6-409B-80AF-05F985582343}" srcOrd="4" destOrd="0" presId="urn:microsoft.com/office/officeart/2009/layout/CircleArrowProcess"/>
    <dgm:cxn modelId="{19C11DD8-C2BD-4AC9-939D-1FBE1CFA8DCC}" type="presParOf" srcId="{19FC1049-6CC6-409B-80AF-05F985582343}" destId="{80B60189-8AF6-4545-B92A-BC026B0EAAE8}" srcOrd="0" destOrd="0" presId="urn:microsoft.com/office/officeart/2009/layout/CircleArrowProcess"/>
    <dgm:cxn modelId="{31D0FDBB-FB2B-4B12-8D45-90B20BC33208}" type="presParOf" srcId="{E5DC3246-F28F-4AEF-81D9-3A3FCB0996E8}" destId="{7D931209-4B68-4D58-8144-0CF427C232FD}" srcOrd="5" destOrd="0" presId="urn:microsoft.com/office/officeart/2009/layout/CircleArrowProcess"/>
    <dgm:cxn modelId="{B1EFE1B1-5383-4782-BE7B-3FEC33166463}" type="presParOf" srcId="{E5DC3246-F28F-4AEF-81D9-3A3FCB0996E8}" destId="{8CE60B3F-7C10-48B2-A5E3-8223F6D5950B}" srcOrd="6" destOrd="0" presId="urn:microsoft.com/office/officeart/2009/layout/CircleArrowProcess"/>
    <dgm:cxn modelId="{73109596-472D-4A53-B10F-EBEAB4DAE1D4}" type="presParOf" srcId="{8CE60B3F-7C10-48B2-A5E3-8223F6D5950B}" destId="{AD63FA24-C30E-4B09-90F5-3A0868DECF07}" srcOrd="0" destOrd="0" presId="urn:microsoft.com/office/officeart/2009/layout/CircleArrowProcess"/>
    <dgm:cxn modelId="{2603CE46-6EB7-40D4-9E3E-68A557D9343C}" type="presParOf" srcId="{E5DC3246-F28F-4AEF-81D9-3A3FCB0996E8}" destId="{1C4B1ADD-D392-4ED8-B0A5-EFC57576C150}" srcOrd="7" destOrd="0" presId="urn:microsoft.com/office/officeart/2009/layout/CircleArrowProcess"/>
    <dgm:cxn modelId="{95A1715C-93BC-47F7-8509-08383C051CF9}" type="presParOf" srcId="{E5DC3246-F28F-4AEF-81D9-3A3FCB0996E8}" destId="{0189C66D-D6B5-4792-8D83-264507B06202}" srcOrd="8" destOrd="0" presId="urn:microsoft.com/office/officeart/2009/layout/CircleArrowProcess"/>
    <dgm:cxn modelId="{00533784-8085-47EF-9757-6C347165677F}" type="presParOf" srcId="{0189C66D-D6B5-4792-8D83-264507B06202}" destId="{1E5F40F2-249B-4A5B-9EA7-942355140478}" srcOrd="0" destOrd="0" presId="urn:microsoft.com/office/officeart/2009/layout/CircleArrowProcess"/>
    <dgm:cxn modelId="{799D7568-A49F-4FCB-A8D8-25A117DC0ADF}" type="presParOf" srcId="{E5DC3246-F28F-4AEF-81D9-3A3FCB0996E8}" destId="{248AD69E-CCAE-4165-8396-CC1793276ECA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B04DE-7E0B-4172-8F86-533B0DA7E310}">
      <dsp:nvSpPr>
        <dsp:cNvPr id="0" name=""/>
        <dsp:cNvSpPr/>
      </dsp:nvSpPr>
      <dsp:spPr>
        <a:xfrm>
          <a:off x="-2129023" y="-329615"/>
          <a:ext cx="2544202" cy="2544202"/>
        </a:xfrm>
        <a:prstGeom prst="blockArc">
          <a:avLst>
            <a:gd name="adj1" fmla="val 18900000"/>
            <a:gd name="adj2" fmla="val 2700000"/>
            <a:gd name="adj3" fmla="val 84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06B0D-F1C7-437D-BA26-19C74DC43D65}">
      <dsp:nvSpPr>
        <dsp:cNvPr id="0" name=""/>
        <dsp:cNvSpPr/>
      </dsp:nvSpPr>
      <dsp:spPr>
        <a:xfrm>
          <a:off x="266875" y="188497"/>
          <a:ext cx="4179675" cy="376994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23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Resultado negativo a Fiebre Aftosa </a:t>
          </a:r>
          <a:endParaRPr lang="es-ES" sz="1600" b="0" kern="1200" dirty="0">
            <a:solidFill>
              <a:schemeClr val="tx1"/>
            </a:solidFill>
          </a:endParaRPr>
        </a:p>
      </dsp:txBody>
      <dsp:txXfrm>
        <a:off x="285278" y="206900"/>
        <a:ext cx="4142869" cy="340188"/>
      </dsp:txXfrm>
    </dsp:sp>
    <dsp:sp modelId="{A771E59D-8437-439F-966A-AACBC16F7429}">
      <dsp:nvSpPr>
        <dsp:cNvPr id="0" name=""/>
        <dsp:cNvSpPr/>
      </dsp:nvSpPr>
      <dsp:spPr>
        <a:xfrm>
          <a:off x="31254" y="141372"/>
          <a:ext cx="471243" cy="4712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22D71-4EF3-479C-9C59-D281F77564A8}">
      <dsp:nvSpPr>
        <dsp:cNvPr id="0" name=""/>
        <dsp:cNvSpPr/>
      </dsp:nvSpPr>
      <dsp:spPr>
        <a:xfrm>
          <a:off x="403913" y="753988"/>
          <a:ext cx="4042637" cy="376994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9923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0" kern="1200" dirty="0" smtClean="0">
              <a:solidFill>
                <a:schemeClr val="tx1"/>
              </a:solidFill>
            </a:rPr>
            <a:t>Vigilancia Pasiva 2020-2021 </a:t>
          </a:r>
          <a:endParaRPr lang="es-ES" sz="1600" b="0" kern="1200" dirty="0">
            <a:solidFill>
              <a:schemeClr val="tx1"/>
            </a:solidFill>
          </a:endParaRPr>
        </a:p>
      </dsp:txBody>
      <dsp:txXfrm>
        <a:off x="403913" y="753988"/>
        <a:ext cx="4042637" cy="376994"/>
      </dsp:txXfrm>
    </dsp:sp>
    <dsp:sp modelId="{A6C05333-A82D-48E9-B11F-EAA04BD46EA2}">
      <dsp:nvSpPr>
        <dsp:cNvPr id="0" name=""/>
        <dsp:cNvSpPr/>
      </dsp:nvSpPr>
      <dsp:spPr>
        <a:xfrm>
          <a:off x="168291" y="706864"/>
          <a:ext cx="471243" cy="47124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32DD56FD-847D-4D8A-AFCF-8F8860F2A1E3}">
      <dsp:nvSpPr>
        <dsp:cNvPr id="0" name=""/>
        <dsp:cNvSpPr/>
      </dsp:nvSpPr>
      <dsp:spPr>
        <a:xfrm>
          <a:off x="266875" y="1319480"/>
          <a:ext cx="4179675" cy="376994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23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0" kern="1200" dirty="0" smtClean="0">
              <a:solidFill>
                <a:schemeClr val="tx1"/>
              </a:solidFill>
            </a:rPr>
            <a:t>Manabí, Esmeraldas, Cañar, Orellana, Napo, Cotopaxi, y Loja </a:t>
          </a:r>
          <a:endParaRPr lang="es-ES" sz="1600" b="0" kern="1200" dirty="0">
            <a:solidFill>
              <a:schemeClr val="tx1"/>
            </a:solidFill>
          </a:endParaRPr>
        </a:p>
      </dsp:txBody>
      <dsp:txXfrm>
        <a:off x="266875" y="1319480"/>
        <a:ext cx="4179675" cy="376994"/>
      </dsp:txXfrm>
    </dsp:sp>
    <dsp:sp modelId="{FCEEAD09-E515-4DEF-8022-F9A9E89612E4}">
      <dsp:nvSpPr>
        <dsp:cNvPr id="0" name=""/>
        <dsp:cNvSpPr/>
      </dsp:nvSpPr>
      <dsp:spPr>
        <a:xfrm>
          <a:off x="31254" y="1272356"/>
          <a:ext cx="471243" cy="47124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DCF3-485F-478C-B47E-C6F4AF4B03C9}">
      <dsp:nvSpPr>
        <dsp:cNvPr id="0" name=""/>
        <dsp:cNvSpPr/>
      </dsp:nvSpPr>
      <dsp:spPr>
        <a:xfrm>
          <a:off x="1959609" y="31153"/>
          <a:ext cx="1429004" cy="142907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D3957-BA08-40C1-BB60-1B01886BC216}">
      <dsp:nvSpPr>
        <dsp:cNvPr id="0" name=""/>
        <dsp:cNvSpPr/>
      </dsp:nvSpPr>
      <dsp:spPr>
        <a:xfrm>
          <a:off x="2268613" y="437557"/>
          <a:ext cx="797465" cy="39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C+</a:t>
          </a:r>
          <a:endParaRPr lang="es-ES" sz="1800" kern="1200" dirty="0"/>
        </a:p>
      </dsp:txBody>
      <dsp:txXfrm>
        <a:off x="2268613" y="437557"/>
        <a:ext cx="797465" cy="398554"/>
      </dsp:txXfrm>
    </dsp:sp>
    <dsp:sp modelId="{8198FF26-0875-433A-83B1-DFDA074F4FD5}">
      <dsp:nvSpPr>
        <dsp:cNvPr id="0" name=""/>
        <dsp:cNvSpPr/>
      </dsp:nvSpPr>
      <dsp:spPr>
        <a:xfrm>
          <a:off x="1528537" y="821096"/>
          <a:ext cx="1429004" cy="142907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4F63E-48E3-411E-821C-84EA96EF5354}">
      <dsp:nvSpPr>
        <dsp:cNvPr id="0" name=""/>
        <dsp:cNvSpPr/>
      </dsp:nvSpPr>
      <dsp:spPr>
        <a:xfrm>
          <a:off x="1842430" y="1340508"/>
          <a:ext cx="797465" cy="39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C-</a:t>
          </a:r>
          <a:endParaRPr lang="es-ES" sz="1800" kern="1200" dirty="0"/>
        </a:p>
      </dsp:txBody>
      <dsp:txXfrm>
        <a:off x="1842430" y="1340508"/>
        <a:ext cx="797465" cy="398554"/>
      </dsp:txXfrm>
    </dsp:sp>
    <dsp:sp modelId="{80B60189-8AF6-4545-B92A-BC026B0EAAE8}">
      <dsp:nvSpPr>
        <dsp:cNvPr id="0" name=""/>
        <dsp:cNvSpPr/>
      </dsp:nvSpPr>
      <dsp:spPr>
        <a:xfrm>
          <a:off x="1966740" y="1658243"/>
          <a:ext cx="1429004" cy="142907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1209-4B68-4D58-8144-0CF427C232FD}">
      <dsp:nvSpPr>
        <dsp:cNvPr id="0" name=""/>
        <dsp:cNvSpPr/>
      </dsp:nvSpPr>
      <dsp:spPr>
        <a:xfrm>
          <a:off x="1981745" y="2162988"/>
          <a:ext cx="1316033" cy="39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Toxicidad</a:t>
          </a:r>
          <a:endParaRPr lang="es-ES" sz="1800" kern="1200" dirty="0"/>
        </a:p>
      </dsp:txBody>
      <dsp:txXfrm>
        <a:off x="1981745" y="2162988"/>
        <a:ext cx="1316033" cy="398554"/>
      </dsp:txXfrm>
    </dsp:sp>
    <dsp:sp modelId="{AD63FA24-C30E-4B09-90F5-3A0868DECF07}">
      <dsp:nvSpPr>
        <dsp:cNvPr id="0" name=""/>
        <dsp:cNvSpPr/>
      </dsp:nvSpPr>
      <dsp:spPr>
        <a:xfrm>
          <a:off x="1528537" y="2468362"/>
          <a:ext cx="1429004" cy="142907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B1ADD-D392-4ED8-B0A5-EFC57576C150}">
      <dsp:nvSpPr>
        <dsp:cNvPr id="0" name=""/>
        <dsp:cNvSpPr/>
      </dsp:nvSpPr>
      <dsp:spPr>
        <a:xfrm>
          <a:off x="1582301" y="2964124"/>
          <a:ext cx="1453021" cy="39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2000 DICT50/mL</a:t>
          </a:r>
          <a:endParaRPr lang="es-ES" sz="1800" kern="1200" dirty="0"/>
        </a:p>
      </dsp:txBody>
      <dsp:txXfrm>
        <a:off x="1582301" y="2964124"/>
        <a:ext cx="1453021" cy="398554"/>
      </dsp:txXfrm>
    </dsp:sp>
    <dsp:sp modelId="{1E5F40F2-249B-4A5B-9EA7-942355140478}">
      <dsp:nvSpPr>
        <dsp:cNvPr id="0" name=""/>
        <dsp:cNvSpPr/>
      </dsp:nvSpPr>
      <dsp:spPr>
        <a:xfrm>
          <a:off x="2027121" y="3384483"/>
          <a:ext cx="1227694" cy="122841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AD69E-CCAE-4165-8396-CC1793276ECA}">
      <dsp:nvSpPr>
        <dsp:cNvPr id="0" name=""/>
        <dsp:cNvSpPr/>
      </dsp:nvSpPr>
      <dsp:spPr>
        <a:xfrm>
          <a:off x="2241029" y="3808870"/>
          <a:ext cx="797465" cy="39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1,6x10^4células/ pocillo</a:t>
          </a:r>
          <a:endParaRPr lang="es-ES" sz="1600" kern="1200" dirty="0"/>
        </a:p>
      </dsp:txBody>
      <dsp:txXfrm>
        <a:off x="2241029" y="3808870"/>
        <a:ext cx="797465" cy="398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E0E5C-159D-461B-A76B-3FDDE91B70B1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8DDDC-061F-4DB9-AE16-6D38DFC8FF3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6839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621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300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biorender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136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1592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4876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210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63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77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985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28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637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076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750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9667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329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143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73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928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3609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418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90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53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04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Efecto citopático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434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408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Letras </a:t>
            </a:r>
            <a:r>
              <a:rPr lang="es-EC" dirty="0" err="1" smtClean="0"/>
              <a:t>homogeneas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721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71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21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675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081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21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198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480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609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789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457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405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008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500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9DD7-8133-4B8C-ABE7-3F7B0BFA11CC}" type="datetimeFigureOut">
              <a:rPr lang="es-EC" smtClean="0"/>
              <a:t>23/9/2021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D917F-21E1-4276-AC85-B0DEF3F84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469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3.png"/><Relationship Id="rId5" Type="http://schemas.openxmlformats.org/officeDocument/2006/relationships/diagramData" Target="../diagrams/data1.xml"/><Relationship Id="rId10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07.jpeg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05.jpeg"/><Relationship Id="rId5" Type="http://schemas.openxmlformats.org/officeDocument/2006/relationships/image" Target="../media/image102.png"/><Relationship Id="rId10" Type="http://schemas.microsoft.com/office/2007/relationships/diagramDrawing" Target="../diagrams/drawing2.xml"/><Relationship Id="rId4" Type="http://schemas.openxmlformats.org/officeDocument/2006/relationships/image" Target="../media/image104.png"/><Relationship Id="rId9" Type="http://schemas.openxmlformats.org/officeDocument/2006/relationships/diagramColors" Target="../diagrams/colors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9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png"/><Relationship Id="rId11" Type="http://schemas.openxmlformats.org/officeDocument/2006/relationships/image" Target="../media/image110.emf"/><Relationship Id="rId5" Type="http://schemas.microsoft.com/office/2007/relationships/hdphoto" Target="../media/hdphoto7.wdp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11.png"/><Relationship Id="rId9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12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113.png"/><Relationship Id="rId5" Type="http://schemas.openxmlformats.org/officeDocument/2006/relationships/image" Target="../media/image118.png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7058" y="1793253"/>
            <a:ext cx="9429044" cy="23876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ESPE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DEPARTAMENTO CIENCIAS DE LA VIDA 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 LA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AGRICULTURA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TRABAJO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 TITULACIÓN PREVIO A LA OBTENCIÓN DEL TÍTULO DE INGENIERÍA EN BIOTECNOLOGÍA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Estandarización de una prueba de diagnóstico del virus de estomatitis vesicular en ganado bovino mediante la detección de anticuerpos neutralizantes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7058" y="4498142"/>
            <a:ext cx="9144000" cy="2708622"/>
          </a:xfrm>
        </p:spPr>
        <p:txBody>
          <a:bodyPr>
            <a:noAutofit/>
          </a:bodyPr>
          <a:lstStyle/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PANCHANA TORRES, CAROLINA JACQUELINE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DIRECTORES: </a:t>
            </a:r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TORRES, 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MARBEL </a:t>
            </a:r>
            <a:r>
              <a:rPr lang="es-EC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Ing. MALDONADO, ALEXANDER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SEPTIEMBRE 2021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4" y="118727"/>
            <a:ext cx="4762500" cy="10320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35898" y="1209426"/>
            <a:ext cx="70833" cy="54928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1006731" y="1209426"/>
            <a:ext cx="72000" cy="54928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 descr="41494_100001626365356_214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97" y="1"/>
            <a:ext cx="1693143" cy="154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136" y="5770476"/>
            <a:ext cx="12256910" cy="1160585"/>
          </a:xfrm>
          <a:prstGeom prst="rect">
            <a:avLst/>
          </a:prstGeom>
        </p:spPr>
      </p:pic>
      <p:pic>
        <p:nvPicPr>
          <p:cNvPr id="1026" name="Picture 2" descr="https://lh6.googleusercontent.com/Ffll_bkjxCdoU1y9k2f5tdorGhUaCDdXw43kjbqhqfAZ3VorLXu9-6r17IaVHGn2AnqcPfHOtKTXw3Giaer6i4ukXPCosWfVH3-6xzSNFn3QMsqjR8Rbu7aytTcZe7_98XWQ5-dfZcs=s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87" y="4530348"/>
            <a:ext cx="3183019" cy="12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31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620;p43"/>
          <p:cNvSpPr/>
          <p:nvPr/>
        </p:nvSpPr>
        <p:spPr>
          <a:xfrm>
            <a:off x="568264" y="2223380"/>
            <a:ext cx="5900116" cy="1169150"/>
          </a:xfrm>
          <a:custGeom>
            <a:avLst/>
            <a:gdLst/>
            <a:ahLst/>
            <a:cxnLst/>
            <a:rect l="l" t="t" r="r" b="b"/>
            <a:pathLst>
              <a:path w="140281" h="63360" extrusionOk="0">
                <a:moveTo>
                  <a:pt x="4021" y="0"/>
                </a:moveTo>
                <a:cubicBezTo>
                  <a:pt x="1801" y="6"/>
                  <a:pt x="6" y="1801"/>
                  <a:pt x="0" y="4021"/>
                </a:cubicBezTo>
                <a:lnTo>
                  <a:pt x="0" y="59338"/>
                </a:lnTo>
                <a:cubicBezTo>
                  <a:pt x="6" y="61552"/>
                  <a:pt x="1801" y="63354"/>
                  <a:pt x="4021" y="63359"/>
                </a:cubicBezTo>
                <a:lnTo>
                  <a:pt x="98272" y="63359"/>
                </a:lnTo>
                <a:cubicBezTo>
                  <a:pt x="99963" y="41512"/>
                  <a:pt x="118098" y="24204"/>
                  <a:pt x="140280" y="23813"/>
                </a:cubicBezTo>
                <a:lnTo>
                  <a:pt x="140280" y="4021"/>
                </a:lnTo>
                <a:cubicBezTo>
                  <a:pt x="140275" y="1801"/>
                  <a:pt x="138474" y="6"/>
                  <a:pt x="136259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Cultivar </a:t>
            </a:r>
            <a:r>
              <a:rPr lang="es-MX" dirty="0"/>
              <a:t>el virus de estomatitis vesicular </a:t>
            </a:r>
            <a:endParaRPr lang="es-MX" dirty="0" smtClean="0"/>
          </a:p>
          <a:p>
            <a:r>
              <a:rPr lang="es-MX" dirty="0" smtClean="0"/>
              <a:t>en </a:t>
            </a:r>
            <a:r>
              <a:rPr lang="es-MX" dirty="0"/>
              <a:t>la línea celular de Riñón de </a:t>
            </a:r>
            <a:r>
              <a:rPr lang="es-MX" dirty="0" smtClean="0"/>
              <a:t>Hámster</a:t>
            </a:r>
          </a:p>
          <a:p>
            <a:r>
              <a:rPr lang="es-MX" dirty="0" smtClean="0"/>
              <a:t> </a:t>
            </a:r>
            <a:r>
              <a:rPr lang="es-MX" dirty="0"/>
              <a:t>Neonato (BHK-21).</a:t>
            </a:r>
            <a:endParaRPr lang="es-MX" b="0" dirty="0" smtClean="0">
              <a:effectLst/>
            </a:endParaRPr>
          </a:p>
          <a:p>
            <a:r>
              <a:rPr lang="es-MX" b="0" dirty="0" smtClean="0">
                <a:effectLst/>
              </a:rPr>
              <a:t/>
            </a:r>
            <a:br>
              <a:rPr lang="es-MX" b="0" dirty="0" smtClean="0">
                <a:effectLst/>
              </a:rPr>
            </a:br>
            <a:endParaRPr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1" name="Google Shape;15614;p43"/>
          <p:cNvSpPr/>
          <p:nvPr/>
        </p:nvSpPr>
        <p:spPr>
          <a:xfrm>
            <a:off x="780550" y="3553963"/>
            <a:ext cx="5475543" cy="1169150"/>
          </a:xfrm>
          <a:custGeom>
            <a:avLst/>
            <a:gdLst/>
            <a:ahLst/>
            <a:cxnLst/>
            <a:rect l="l" t="t" r="r" b="b"/>
            <a:pathLst>
              <a:path w="140281" h="63360" extrusionOk="0">
                <a:moveTo>
                  <a:pt x="4021" y="1"/>
                </a:moveTo>
                <a:cubicBezTo>
                  <a:pt x="1801" y="6"/>
                  <a:pt x="6" y="1808"/>
                  <a:pt x="0" y="4022"/>
                </a:cubicBezTo>
                <a:lnTo>
                  <a:pt x="0" y="59339"/>
                </a:lnTo>
                <a:cubicBezTo>
                  <a:pt x="6" y="61559"/>
                  <a:pt x="1801" y="63354"/>
                  <a:pt x="4021" y="63360"/>
                </a:cubicBezTo>
                <a:lnTo>
                  <a:pt x="136259" y="63360"/>
                </a:lnTo>
                <a:cubicBezTo>
                  <a:pt x="138474" y="63354"/>
                  <a:pt x="140275" y="61559"/>
                  <a:pt x="140280" y="59339"/>
                </a:cubicBezTo>
                <a:lnTo>
                  <a:pt x="140280" y="39547"/>
                </a:lnTo>
                <a:cubicBezTo>
                  <a:pt x="118098" y="39155"/>
                  <a:pt x="99963" y="21848"/>
                  <a:pt x="98272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5615;p43"/>
          <p:cNvSpPr/>
          <p:nvPr/>
        </p:nvSpPr>
        <p:spPr>
          <a:xfrm>
            <a:off x="5970772" y="2252650"/>
            <a:ext cx="5929491" cy="1169150"/>
          </a:xfrm>
          <a:custGeom>
            <a:avLst/>
            <a:gdLst/>
            <a:ahLst/>
            <a:cxnLst/>
            <a:rect l="l" t="t" r="r" b="b"/>
            <a:pathLst>
              <a:path w="140281" h="63360" extrusionOk="0">
                <a:moveTo>
                  <a:pt x="4022" y="0"/>
                </a:moveTo>
                <a:cubicBezTo>
                  <a:pt x="1807" y="6"/>
                  <a:pt x="6" y="1801"/>
                  <a:pt x="0" y="4021"/>
                </a:cubicBezTo>
                <a:lnTo>
                  <a:pt x="0" y="24017"/>
                </a:lnTo>
                <a:cubicBezTo>
                  <a:pt x="20553" y="26066"/>
                  <a:pt x="36886" y="42675"/>
                  <a:pt x="38494" y="63359"/>
                </a:cubicBezTo>
                <a:lnTo>
                  <a:pt x="136260" y="63359"/>
                </a:lnTo>
                <a:cubicBezTo>
                  <a:pt x="138480" y="63354"/>
                  <a:pt x="140275" y="61552"/>
                  <a:pt x="140281" y="59338"/>
                </a:cubicBezTo>
                <a:lnTo>
                  <a:pt x="140281" y="4021"/>
                </a:lnTo>
                <a:cubicBezTo>
                  <a:pt x="140275" y="1801"/>
                  <a:pt x="138480" y="6"/>
                  <a:pt x="13626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dirty="0" smtClean="0"/>
              <a:t>.</a:t>
            </a:r>
            <a:endParaRPr lang="es-MX" b="0" dirty="0" smtClean="0">
              <a:effectLst/>
            </a:endParaRPr>
          </a:p>
          <a:p>
            <a:pPr algn="r"/>
            <a:r>
              <a:rPr lang="es-MX" b="0" dirty="0" smtClean="0">
                <a:effectLst/>
              </a:rPr>
              <a:t/>
            </a:r>
            <a:br>
              <a:rPr lang="es-MX" b="0" dirty="0" smtClean="0">
                <a:effectLst/>
              </a:rPr>
            </a:br>
            <a:endParaRPr dirty="0"/>
          </a:p>
        </p:txBody>
      </p:sp>
      <p:sp>
        <p:nvSpPr>
          <p:cNvPr id="13" name="Google Shape;15616;p43"/>
          <p:cNvSpPr/>
          <p:nvPr/>
        </p:nvSpPr>
        <p:spPr>
          <a:xfrm>
            <a:off x="6183040" y="3577102"/>
            <a:ext cx="5077143" cy="1169150"/>
          </a:xfrm>
          <a:custGeom>
            <a:avLst/>
            <a:gdLst/>
            <a:ahLst/>
            <a:cxnLst/>
            <a:rect l="l" t="t" r="r" b="b"/>
            <a:pathLst>
              <a:path w="140281" h="63360" extrusionOk="0">
                <a:moveTo>
                  <a:pt x="38494" y="1"/>
                </a:moveTo>
                <a:cubicBezTo>
                  <a:pt x="36886" y="20680"/>
                  <a:pt x="20553" y="37294"/>
                  <a:pt x="0" y="39343"/>
                </a:cubicBezTo>
                <a:lnTo>
                  <a:pt x="0" y="59339"/>
                </a:lnTo>
                <a:cubicBezTo>
                  <a:pt x="6" y="61559"/>
                  <a:pt x="1807" y="63354"/>
                  <a:pt x="4022" y="63360"/>
                </a:cubicBezTo>
                <a:lnTo>
                  <a:pt x="136260" y="63360"/>
                </a:lnTo>
                <a:cubicBezTo>
                  <a:pt x="138480" y="63354"/>
                  <a:pt x="140275" y="61559"/>
                  <a:pt x="140281" y="59339"/>
                </a:cubicBezTo>
                <a:lnTo>
                  <a:pt x="140281" y="4022"/>
                </a:lnTo>
                <a:cubicBezTo>
                  <a:pt x="140275" y="1808"/>
                  <a:pt x="138480" y="6"/>
                  <a:pt x="13626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5617;p43"/>
          <p:cNvSpPr/>
          <p:nvPr/>
        </p:nvSpPr>
        <p:spPr>
          <a:xfrm>
            <a:off x="4565618" y="3577105"/>
            <a:ext cx="1478100" cy="1169100"/>
          </a:xfrm>
          <a:prstGeom prst="roundRect">
            <a:avLst>
              <a:gd name="adj" fmla="val 1029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618;p43"/>
          <p:cNvSpPr/>
          <p:nvPr/>
        </p:nvSpPr>
        <p:spPr>
          <a:xfrm>
            <a:off x="6183043" y="3577105"/>
            <a:ext cx="1478100" cy="1169100"/>
          </a:xfrm>
          <a:prstGeom prst="roundRect">
            <a:avLst>
              <a:gd name="adj" fmla="val 1029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5619;p43"/>
          <p:cNvSpPr/>
          <p:nvPr/>
        </p:nvSpPr>
        <p:spPr>
          <a:xfrm>
            <a:off x="6128145" y="2223405"/>
            <a:ext cx="1478100" cy="1169100"/>
          </a:xfrm>
          <a:prstGeom prst="roundRect">
            <a:avLst>
              <a:gd name="adj" fmla="val 1029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5621;p43"/>
          <p:cNvSpPr/>
          <p:nvPr/>
        </p:nvSpPr>
        <p:spPr>
          <a:xfrm>
            <a:off x="4565618" y="2223405"/>
            <a:ext cx="1478100" cy="1169100"/>
          </a:xfrm>
          <a:prstGeom prst="roundRect">
            <a:avLst>
              <a:gd name="adj" fmla="val 1029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5622;p43"/>
          <p:cNvSpPr/>
          <p:nvPr/>
        </p:nvSpPr>
        <p:spPr>
          <a:xfrm>
            <a:off x="5049356" y="2469212"/>
            <a:ext cx="2031185" cy="2031185"/>
          </a:xfrm>
          <a:custGeom>
            <a:avLst/>
            <a:gdLst/>
            <a:ahLst/>
            <a:cxnLst/>
            <a:rect l="l" t="t" r="r" b="b"/>
            <a:pathLst>
              <a:path w="73754" h="73754" extrusionOk="0">
                <a:moveTo>
                  <a:pt x="36880" y="0"/>
                </a:moveTo>
                <a:cubicBezTo>
                  <a:pt x="36621" y="0"/>
                  <a:pt x="36362" y="6"/>
                  <a:pt x="36108" y="11"/>
                </a:cubicBezTo>
                <a:cubicBezTo>
                  <a:pt x="17253" y="397"/>
                  <a:pt x="1834" y="15011"/>
                  <a:pt x="154" y="33525"/>
                </a:cubicBezTo>
                <a:cubicBezTo>
                  <a:pt x="55" y="34627"/>
                  <a:pt x="0" y="35745"/>
                  <a:pt x="0" y="36874"/>
                </a:cubicBezTo>
                <a:cubicBezTo>
                  <a:pt x="0" y="38009"/>
                  <a:pt x="55" y="39122"/>
                  <a:pt x="154" y="40229"/>
                </a:cubicBezTo>
                <a:cubicBezTo>
                  <a:pt x="1834" y="58749"/>
                  <a:pt x="17253" y="73357"/>
                  <a:pt x="36108" y="73743"/>
                </a:cubicBezTo>
                <a:cubicBezTo>
                  <a:pt x="36362" y="73748"/>
                  <a:pt x="36621" y="73754"/>
                  <a:pt x="36880" y="73754"/>
                </a:cubicBezTo>
                <a:cubicBezTo>
                  <a:pt x="38312" y="73754"/>
                  <a:pt x="39744" y="73666"/>
                  <a:pt x="41165" y="73500"/>
                </a:cubicBezTo>
                <a:cubicBezTo>
                  <a:pt x="58391" y="71495"/>
                  <a:pt x="72030" y="57581"/>
                  <a:pt x="73600" y="40229"/>
                </a:cubicBezTo>
                <a:cubicBezTo>
                  <a:pt x="73699" y="39127"/>
                  <a:pt x="73754" y="38009"/>
                  <a:pt x="73754" y="36874"/>
                </a:cubicBezTo>
                <a:cubicBezTo>
                  <a:pt x="73754" y="35745"/>
                  <a:pt x="73699" y="34632"/>
                  <a:pt x="73600" y="33525"/>
                </a:cubicBezTo>
                <a:cubicBezTo>
                  <a:pt x="72024" y="16173"/>
                  <a:pt x="58391" y="2259"/>
                  <a:pt x="41165" y="254"/>
                </a:cubicBezTo>
                <a:cubicBezTo>
                  <a:pt x="39744" y="88"/>
                  <a:pt x="38312" y="0"/>
                  <a:pt x="368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5648;p43"/>
          <p:cNvSpPr txBox="1"/>
          <p:nvPr/>
        </p:nvSpPr>
        <p:spPr>
          <a:xfrm>
            <a:off x="4565618" y="2223405"/>
            <a:ext cx="7866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sz="30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" name="Google Shape;15649;p43"/>
          <p:cNvSpPr txBox="1"/>
          <p:nvPr/>
        </p:nvSpPr>
        <p:spPr>
          <a:xfrm>
            <a:off x="4565618" y="4038505"/>
            <a:ext cx="7866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sz="30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7" name="Google Shape;15650;p43"/>
          <p:cNvSpPr txBox="1"/>
          <p:nvPr/>
        </p:nvSpPr>
        <p:spPr>
          <a:xfrm>
            <a:off x="6874543" y="4038505"/>
            <a:ext cx="7866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sz="30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" name="Google Shape;15651;p43"/>
          <p:cNvSpPr txBox="1"/>
          <p:nvPr/>
        </p:nvSpPr>
        <p:spPr>
          <a:xfrm>
            <a:off x="6900669" y="2223405"/>
            <a:ext cx="7866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30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9" name="Picture 4" descr="https://lh3.googleusercontent.com/B_DMs41PDj85peJgNMC9sNmAFh2LWNQvaz1NvA5z3yWHxZWgbCO2MSGWHfyvVWVePYZUMDrmzra-ObSUzTsANItqt8dg7l1nrnBw2XxDWMOWl8hz1nn6iooSNedRvbE5s7Iutl7aQ8g=s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48" y="2390853"/>
            <a:ext cx="2168133" cy="21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654283" y="2252650"/>
            <a:ext cx="4154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Estandarizar el protocolo de seroneutralización para las cepas de New Jersey (NJ) e Indiana (IND-1) con el uso de sueros de ganado bovino.</a:t>
            </a:r>
            <a:endParaRPr lang="es-MX" b="0" dirty="0" smtClean="0">
              <a:effectLst/>
            </a:endParaRPr>
          </a:p>
          <a:p>
            <a:r>
              <a:rPr lang="es-MX" b="0" dirty="0" smtClean="0">
                <a:effectLst/>
              </a:rPr>
              <a:t/>
            </a:r>
            <a:br>
              <a:rPr lang="es-MX" b="0" dirty="0" smtClean="0">
                <a:effectLst/>
              </a:rPr>
            </a:b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848044" y="3543323"/>
            <a:ext cx="3768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Cuantificar la presencia de anticuerpos neutralizantes específicos en el suero mediante el método de Spearman- Karber.  </a:t>
            </a:r>
            <a:endParaRPr lang="es-MX" b="0" dirty="0" smtClean="0">
              <a:effectLst/>
            </a:endParaRPr>
          </a:p>
          <a:p>
            <a:r>
              <a:rPr lang="es-MX" dirty="0" smtClean="0"/>
              <a:t/>
            </a:r>
            <a:br>
              <a:rPr lang="es-MX" dirty="0" smtClean="0"/>
            </a:b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7735307" y="3669833"/>
            <a:ext cx="3344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1C1A1B"/>
                </a:solidFill>
              </a:rPr>
              <a:t>Determinar la especificidad y sensibilidad analítica del ensayo de neutralización viral.</a:t>
            </a:r>
            <a:r>
              <a:rPr lang="es-MX" i="1" dirty="0">
                <a:solidFill>
                  <a:srgbClr val="1C1A1B"/>
                </a:solidFill>
              </a:rPr>
              <a:t> </a:t>
            </a:r>
            <a:endParaRPr lang="es-MX" b="0" dirty="0" smtClean="0">
              <a:effectLst/>
            </a:endParaRPr>
          </a:p>
          <a:p>
            <a:r>
              <a:rPr lang="es-MX" dirty="0" smtClean="0"/>
              <a:t/>
            </a:r>
            <a:br>
              <a:rPr lang="es-MX" dirty="0" smtClean="0"/>
            </a:br>
            <a:endParaRPr lang="es-EC" dirty="0"/>
          </a:p>
        </p:txBody>
      </p:sp>
      <p:sp>
        <p:nvSpPr>
          <p:cNvPr id="51" name="Google Shape;1889;p29"/>
          <p:cNvSpPr/>
          <p:nvPr/>
        </p:nvSpPr>
        <p:spPr>
          <a:xfrm rot="5400000">
            <a:off x="4110892" y="-2058838"/>
            <a:ext cx="874200" cy="637463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88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890;p29"/>
          <p:cNvSpPr/>
          <p:nvPr/>
        </p:nvSpPr>
        <p:spPr>
          <a:xfrm>
            <a:off x="544828" y="686565"/>
            <a:ext cx="1005412" cy="879791"/>
          </a:xfrm>
          <a:custGeom>
            <a:avLst/>
            <a:gdLst/>
            <a:ahLst/>
            <a:cxnLst/>
            <a:rect l="l" t="t" r="r" b="b"/>
            <a:pathLst>
              <a:path w="33623" h="29422" extrusionOk="0">
                <a:moveTo>
                  <a:pt x="14723" y="0"/>
                </a:moveTo>
                <a:cubicBezTo>
                  <a:pt x="6597" y="0"/>
                  <a:pt x="1" y="6597"/>
                  <a:pt x="1" y="14722"/>
                </a:cubicBezTo>
                <a:cubicBezTo>
                  <a:pt x="1" y="22848"/>
                  <a:pt x="6597" y="29422"/>
                  <a:pt x="14723" y="29422"/>
                </a:cubicBezTo>
                <a:lnTo>
                  <a:pt x="29423" y="29422"/>
                </a:lnTo>
                <a:lnTo>
                  <a:pt x="29423" y="18922"/>
                </a:lnTo>
                <a:lnTo>
                  <a:pt x="33623" y="14722"/>
                </a:lnTo>
                <a:lnTo>
                  <a:pt x="29423" y="10500"/>
                </a:lnTo>
                <a:lnTo>
                  <a:pt x="29423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" name="Google Shape;2597;p33"/>
          <p:cNvGrpSpPr/>
          <p:nvPr/>
        </p:nvGrpSpPr>
        <p:grpSpPr>
          <a:xfrm>
            <a:off x="835533" y="767676"/>
            <a:ext cx="424002" cy="582718"/>
            <a:chOff x="-24709100" y="3888875"/>
            <a:chExt cx="243400" cy="296175"/>
          </a:xfrm>
        </p:grpSpPr>
        <p:sp>
          <p:nvSpPr>
            <p:cNvPr id="55" name="Google Shape;2598;p33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99;p33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600;p33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673680" y="735356"/>
            <a:ext cx="5551935" cy="744993"/>
          </a:xfr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C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Objetivos Específicos</a:t>
            </a:r>
          </a:p>
        </p:txBody>
      </p:sp>
    </p:spTree>
    <p:extLst>
      <p:ext uri="{BB962C8B-B14F-4D97-AF65-F5344CB8AC3E}">
        <p14:creationId xmlns:p14="http://schemas.microsoft.com/office/powerpoint/2010/main" val="1763174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" b="49298"/>
          <a:stretch/>
        </p:blipFill>
        <p:spPr>
          <a:xfrm>
            <a:off x="6945402" y="756007"/>
            <a:ext cx="4279700" cy="4107038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6721" y="1931347"/>
            <a:ext cx="6511698" cy="17322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C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Metodología</a:t>
            </a:r>
            <a:endParaRPr lang="es-EC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  <p:cxnSp>
        <p:nvCxnSpPr>
          <p:cNvPr id="33" name="Google Shape;221;p47"/>
          <p:cNvCxnSpPr/>
          <p:nvPr/>
        </p:nvCxnSpPr>
        <p:spPr>
          <a:xfrm>
            <a:off x="11279782" y="2809526"/>
            <a:ext cx="924250" cy="0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Google Shape;15243;p38"/>
          <p:cNvSpPr/>
          <p:nvPr/>
        </p:nvSpPr>
        <p:spPr>
          <a:xfrm rot="10800000">
            <a:off x="6560030" y="473598"/>
            <a:ext cx="5050444" cy="4647789"/>
          </a:xfrm>
          <a:prstGeom prst="blockArc">
            <a:avLst>
              <a:gd name="adj1" fmla="val 16226794"/>
              <a:gd name="adj2" fmla="val 4682863"/>
              <a:gd name="adj3" fmla="val 1040"/>
            </a:avLst>
          </a:prstGeom>
          <a:solidFill>
            <a:schemeClr val="accent6">
              <a:lumMod val="60000"/>
              <a:lumOff val="40000"/>
            </a:schemeClr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 descr="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402" y="756006"/>
            <a:ext cx="4279700" cy="41070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70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0" y="6037290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Cultivo celular BHK-21 – Curva crecimiento </a:t>
            </a:r>
          </a:p>
        </p:txBody>
      </p:sp>
      <p:cxnSp>
        <p:nvCxnSpPr>
          <p:cNvPr id="11" name="Google Shape;306;p53"/>
          <p:cNvCxnSpPr/>
          <p:nvPr/>
        </p:nvCxnSpPr>
        <p:spPr>
          <a:xfrm flipV="1">
            <a:off x="132346" y="404949"/>
            <a:ext cx="6085574" cy="1960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ángulo redondeado 2"/>
          <p:cNvSpPr/>
          <p:nvPr/>
        </p:nvSpPr>
        <p:spPr>
          <a:xfrm>
            <a:off x="7630954" y="621612"/>
            <a:ext cx="1691526" cy="374571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419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Viabilidad celular</a:t>
            </a:r>
            <a:endParaRPr lang="es-EC" sz="1600" b="1" dirty="0"/>
          </a:p>
        </p:txBody>
      </p:sp>
      <p:pic>
        <p:nvPicPr>
          <p:cNvPr id="16" name="Imagen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5104" b="18331"/>
          <a:stretch/>
        </p:blipFill>
        <p:spPr bwMode="auto">
          <a:xfrm>
            <a:off x="5212081" y="1036858"/>
            <a:ext cx="5943599" cy="1797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b="50842"/>
          <a:stretch/>
        </p:blipFill>
        <p:spPr>
          <a:xfrm>
            <a:off x="467980" y="991487"/>
            <a:ext cx="4124604" cy="131935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32346" y="2193841"/>
            <a:ext cx="1631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Medio:</a:t>
            </a:r>
            <a:r>
              <a:rPr lang="es-EC" sz="1400" dirty="0" smtClean="0"/>
              <a:t> DMEM, 10% SFB, 10% CTP. </a:t>
            </a:r>
          </a:p>
          <a:p>
            <a:pPr algn="ctr"/>
            <a:r>
              <a:rPr lang="es-EC" sz="1400" dirty="0" smtClean="0"/>
              <a:t>37°C ; 5% C02</a:t>
            </a:r>
            <a:endParaRPr lang="es-EC" sz="1400" dirty="0"/>
          </a:p>
        </p:txBody>
      </p:sp>
      <p:cxnSp>
        <p:nvCxnSpPr>
          <p:cNvPr id="19" name="Conector recto de flecha 18"/>
          <p:cNvCxnSpPr/>
          <p:nvPr/>
        </p:nvCxnSpPr>
        <p:spPr>
          <a:xfrm>
            <a:off x="1506014" y="1680136"/>
            <a:ext cx="431075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1721552" y="2236518"/>
            <a:ext cx="1631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Subcultivos: </a:t>
            </a:r>
          </a:p>
          <a:p>
            <a:pPr algn="ctr"/>
            <a:r>
              <a:rPr lang="es-EC" sz="1400" dirty="0" smtClean="0"/>
              <a:t>Lavado PBS: 5mL </a:t>
            </a:r>
            <a:endParaRPr lang="es-EC" sz="1400" dirty="0"/>
          </a:p>
          <a:p>
            <a:pPr algn="ctr"/>
            <a:r>
              <a:rPr lang="es-EC" sz="1400" dirty="0" smtClean="0"/>
              <a:t>Tripsina 1x; 8 min </a:t>
            </a:r>
            <a:endParaRPr lang="es-EC" sz="1400" dirty="0"/>
          </a:p>
        </p:txBody>
      </p:sp>
      <p:cxnSp>
        <p:nvCxnSpPr>
          <p:cNvPr id="23" name="Conector recto de flecha 22"/>
          <p:cNvCxnSpPr/>
          <p:nvPr/>
        </p:nvCxnSpPr>
        <p:spPr>
          <a:xfrm flipV="1">
            <a:off x="4560682" y="1768184"/>
            <a:ext cx="762433" cy="689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redondeado 24"/>
          <p:cNvSpPr/>
          <p:nvPr/>
        </p:nvSpPr>
        <p:spPr>
          <a:xfrm>
            <a:off x="1261041" y="623814"/>
            <a:ext cx="2163943" cy="374571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419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de cultivo </a:t>
            </a:r>
            <a:endParaRPr lang="es-EC" sz="16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4941898" y="2713159"/>
            <a:ext cx="163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Dilución 1:1</a:t>
            </a:r>
            <a:endParaRPr lang="es-EC" sz="1400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2765612" y="3071725"/>
            <a:ext cx="2446469" cy="374571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b="1" dirty="0" smtClean="0"/>
              <a:t>Curva Crecimiento BHK-21</a:t>
            </a:r>
            <a:endParaRPr lang="es-EC" sz="1600" b="1" dirty="0"/>
          </a:p>
        </p:txBody>
      </p:sp>
      <p:pic>
        <p:nvPicPr>
          <p:cNvPr id="29" name="Imagen 2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3651" r="12702" b="3482"/>
          <a:stretch/>
        </p:blipFill>
        <p:spPr bwMode="auto">
          <a:xfrm>
            <a:off x="2987247" y="3514670"/>
            <a:ext cx="3013892" cy="2573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4651" r="12696" b="4096"/>
          <a:stretch/>
        </p:blipFill>
        <p:spPr bwMode="auto">
          <a:xfrm>
            <a:off x="1832" y="3541358"/>
            <a:ext cx="2940872" cy="2527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677727" y="6080428"/>
            <a:ext cx="499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200 uL medio suplementado, 8 repeticiones por concentración </a:t>
            </a:r>
            <a:endParaRPr lang="es-EC" sz="1400" dirty="0"/>
          </a:p>
        </p:txBody>
      </p:sp>
      <p:pic>
        <p:nvPicPr>
          <p:cNvPr id="10259" name="Picture 19" descr="https://lh6.googleusercontent.com/RZEKBAKljTt4CHFDVzfyUSIW3cf6A29QpzloiLSzHNJna4TeMEOxn7VvC4qGNWKUl_s11yCJhIAK-tTwC84qPY20Kal8-pFTJL1HyRrxwuv3T8NuHtS-ndY03OxhluLI2yxe9CoXDPs=s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846" y="4308960"/>
            <a:ext cx="1739892" cy="12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 descr="https://lh6.googleusercontent.com/DTo-lS5KYuh2fbcXXbRtb6vFh9ETNJovmbKOlt3-uEAb3T7G5ftnQk3Y187ivn_nMsWXnNYr4V8rr2P9qSoGC4bSaD-05oyOCIhve-BIRox8zzBFVpqgKUYasMRmHRcG135BpvaeNiU=s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79"/>
          <a:stretch/>
        </p:blipFill>
        <p:spPr bwMode="auto">
          <a:xfrm>
            <a:off x="6897709" y="3320808"/>
            <a:ext cx="766407" cy="10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s://lh6.googleusercontent.com/ITd7DW97zIsmQz3XzRXFQn7aWBP4muJHcARA6REqF4-2oZCIljLfdKM6qpRpY2XFcxCLPteBKjccEcmteiZXjfEgnv0ehEkeRGOKkjE95ywgnfgjkirjiBHamA42kSh5c-cb7xijML0=s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279" y="6469261"/>
            <a:ext cx="272143" cy="1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6" descr="https://lh6.googleusercontent.com/ITd7DW97zIsmQz3XzRXFQn7aWBP4muJHcARA6REqF4-2oZCIljLfdKM6qpRpY2XFcxCLPteBKjccEcmteiZXjfEgnv0ehEkeRGOKkjE95ywgnfgjkirjiBHamA42kSh5c-cb7xijML0=s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94" y="4164993"/>
            <a:ext cx="1558758" cy="10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s://lh6.googleusercontent.com/NXC40o4q_207iqstp12vD3FwPbKEiF1UZ5hZK-dZfU0IJawSuXlmvC9D0l7asYIicAMl7vzy98aJ39f26ZFgUZipXZe5acqtIS9WrL3oGCboX5AtDMQ7VeGzOESb922RKG38HHUuynE=s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4617" r="64197" b="12531"/>
          <a:stretch/>
        </p:blipFill>
        <p:spPr bwMode="auto">
          <a:xfrm flipH="1">
            <a:off x="8224808" y="3516981"/>
            <a:ext cx="480508" cy="7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https://lh4.googleusercontent.com/z-Hsa6G8_nZwZeLbe4C5svW4IwDNojNz-CUxp2R0HvTis4PH1zevNVUgET4P-szO_AK4hhehTp9Gi0QODIghR2gTo6dSy-eLusmBDPDfTCmEsQzyl4y1GICOZ0-HyeRMsRhfb8y6evc=s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02"/>
          <a:stretch/>
        </p:blipFill>
        <p:spPr bwMode="auto">
          <a:xfrm>
            <a:off x="10079794" y="3355265"/>
            <a:ext cx="548350" cy="9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6" descr="https://lh6.googleusercontent.com/ITd7DW97zIsmQz3XzRXFQn7aWBP4muJHcARA6REqF4-2oZCIljLfdKM6qpRpY2XFcxCLPteBKjccEcmteiZXjfEgnv0ehEkeRGOKkjE95ywgnfgjkirjiBHamA42kSh5c-cb7xijML0=s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16" y="4304399"/>
            <a:ext cx="1558758" cy="10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1" descr="https://lh6.googleusercontent.com/DTo-lS5KYuh2fbcXXbRtb6vFh9ETNJovmbKOlt3-uEAb3T7G5ftnQk3Y187ivn_nMsWXnNYr4V8rr2P9qSoGC4bSaD-05oyOCIhve-BIRox8zzBFVpqgKUYasMRmHRcG135BpvaeNiU=s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630" y="3377661"/>
            <a:ext cx="1437339" cy="10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1" descr="https://lh6.googleusercontent.com/DTo-lS5KYuh2fbcXXbRtb6vFh9ETNJovmbKOlt3-uEAb3T7G5ftnQk3Y187ivn_nMsWXnNYr4V8rr2P9qSoGC4bSaD-05oyOCIhve-BIRox8zzBFVpqgKUYasMRmHRcG135BpvaeNiU=s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39"/>
          <a:stretch/>
        </p:blipFill>
        <p:spPr bwMode="auto">
          <a:xfrm>
            <a:off x="10577842" y="3236647"/>
            <a:ext cx="791411" cy="10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-4828" y="3503632"/>
            <a:ext cx="5758265" cy="347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b="1" dirty="0" smtClean="0">
                <a:solidFill>
                  <a:schemeClr val="tx1"/>
                </a:solidFill>
              </a:rPr>
              <a:t>(</a:t>
            </a:r>
            <a:r>
              <a:rPr lang="es-EC" sz="1400" b="1" dirty="0" err="1" smtClean="0">
                <a:solidFill>
                  <a:schemeClr val="tx1"/>
                </a:solidFill>
              </a:rPr>
              <a:t>cel</a:t>
            </a:r>
            <a:r>
              <a:rPr lang="es-EC" sz="1400" b="1" dirty="0" smtClean="0">
                <a:solidFill>
                  <a:schemeClr val="tx1"/>
                </a:solidFill>
              </a:rPr>
              <a:t>/mL)  8x</a:t>
            </a:r>
            <a:r>
              <a:rPr lang="es-419" sz="1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400" b="1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C" sz="1400" b="1" dirty="0">
                <a:solidFill>
                  <a:schemeClr val="tx1"/>
                </a:solidFill>
              </a:rPr>
              <a:t>     </a:t>
            </a:r>
            <a:r>
              <a:rPr lang="es-EC" sz="1400" b="1" dirty="0" smtClean="0">
                <a:solidFill>
                  <a:schemeClr val="tx1"/>
                </a:solidFill>
              </a:rPr>
              <a:t>  1x</a:t>
            </a:r>
            <a:r>
              <a:rPr lang="es-419" sz="1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4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400" b="1" dirty="0" smtClean="0">
                <a:solidFill>
                  <a:schemeClr val="tx1"/>
                </a:solidFill>
              </a:rPr>
              <a:t>           1,2x</a:t>
            </a:r>
            <a:r>
              <a:rPr lang="es-419" sz="1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400" b="1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400" b="1" dirty="0" smtClean="0">
                <a:solidFill>
                  <a:schemeClr val="tx1"/>
                </a:solidFill>
              </a:rPr>
              <a:t>               1,4x</a:t>
            </a:r>
            <a:r>
              <a:rPr lang="es-419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4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400" b="1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400" b="1" dirty="0">
                <a:solidFill>
                  <a:schemeClr val="tx1"/>
                </a:solidFill>
              </a:rPr>
              <a:t>  </a:t>
            </a:r>
            <a:r>
              <a:rPr lang="es-EC" sz="1400" b="1" dirty="0" smtClean="0">
                <a:solidFill>
                  <a:schemeClr val="tx1"/>
                </a:solidFill>
              </a:rPr>
              <a:t>        </a:t>
            </a:r>
            <a:r>
              <a:rPr lang="es-EC" sz="1400" b="1" dirty="0">
                <a:solidFill>
                  <a:schemeClr val="tx1"/>
                </a:solidFill>
              </a:rPr>
              <a:t>1,6x</a:t>
            </a:r>
            <a:r>
              <a:rPr lang="es-419" sz="1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4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6306846" y="5505987"/>
            <a:ext cx="163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Desechar el medio</a:t>
            </a:r>
            <a:endParaRPr lang="es-EC" sz="1400" dirty="0"/>
          </a:p>
        </p:txBody>
      </p:sp>
      <p:sp>
        <p:nvSpPr>
          <p:cNvPr id="61" name="CuadroTexto 60"/>
          <p:cNvSpPr txBox="1"/>
          <p:nvPr/>
        </p:nvSpPr>
        <p:spPr>
          <a:xfrm>
            <a:off x="8183880" y="5514359"/>
            <a:ext cx="163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Lavado PBS: 100 uL</a:t>
            </a:r>
            <a:endParaRPr lang="es-EC" sz="1400" dirty="0"/>
          </a:p>
        </p:txBody>
      </p:sp>
      <p:sp>
        <p:nvSpPr>
          <p:cNvPr id="62" name="CuadroTexto 61"/>
          <p:cNvSpPr txBox="1"/>
          <p:nvPr/>
        </p:nvSpPr>
        <p:spPr>
          <a:xfrm>
            <a:off x="10157977" y="5509483"/>
            <a:ext cx="163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Tripsina 1x: 100 uL, 4 min</a:t>
            </a:r>
            <a:endParaRPr lang="es-EC" sz="1400" dirty="0"/>
          </a:p>
        </p:txBody>
      </p:sp>
      <p:cxnSp>
        <p:nvCxnSpPr>
          <p:cNvPr id="70" name="Conector recto de flecha 69"/>
          <p:cNvCxnSpPr/>
          <p:nvPr/>
        </p:nvCxnSpPr>
        <p:spPr>
          <a:xfrm flipV="1">
            <a:off x="6099792" y="4445308"/>
            <a:ext cx="381217" cy="922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/>
          <p:cNvCxnSpPr/>
          <p:nvPr/>
        </p:nvCxnSpPr>
        <p:spPr>
          <a:xfrm flipV="1">
            <a:off x="7737537" y="4436086"/>
            <a:ext cx="381217" cy="922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/>
          <p:cNvCxnSpPr/>
          <p:nvPr/>
        </p:nvCxnSpPr>
        <p:spPr>
          <a:xfrm flipV="1">
            <a:off x="9570204" y="4406435"/>
            <a:ext cx="381217" cy="922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r 43"/>
          <p:cNvCxnSpPr/>
          <p:nvPr/>
        </p:nvCxnSpPr>
        <p:spPr>
          <a:xfrm flipH="1" flipV="1">
            <a:off x="11251442" y="1897690"/>
            <a:ext cx="366072" cy="2774940"/>
          </a:xfrm>
          <a:prstGeom prst="bentConnector3">
            <a:avLst>
              <a:gd name="adj1" fmla="val -62447"/>
            </a:avLst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133;p17"/>
          <p:cNvSpPr/>
          <p:nvPr/>
        </p:nvSpPr>
        <p:spPr>
          <a:xfrm>
            <a:off x="10327255" y="68052"/>
            <a:ext cx="1723618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Metodología</a:t>
            </a:r>
            <a:endParaRPr lang="es-EC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CuadroTexto 38"/>
          <p:cNvSpPr txBox="1"/>
          <p:nvPr/>
        </p:nvSpPr>
        <p:spPr>
          <a:xfrm>
            <a:off x="-234311" y="6537472"/>
            <a:ext cx="276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Creado en BioRender.com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635140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0" y="5963353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Replicación- Titulación Viral </a:t>
            </a:r>
          </a:p>
        </p:txBody>
      </p:sp>
      <p:cxnSp>
        <p:nvCxnSpPr>
          <p:cNvPr id="11" name="Google Shape;306;p53"/>
          <p:cNvCxnSpPr/>
          <p:nvPr/>
        </p:nvCxnSpPr>
        <p:spPr>
          <a:xfrm flipV="1">
            <a:off x="132346" y="404949"/>
            <a:ext cx="6085574" cy="1960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0" dirty="0" smtClean="0">
                <a:effectLst/>
              </a:rPr>
              <a:t> </a:t>
            </a:r>
            <a:endParaRPr lang="es-EC" dirty="0"/>
          </a:p>
        </p:txBody>
      </p:sp>
      <p:pic>
        <p:nvPicPr>
          <p:cNvPr id="22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5195" r="23361" b="11313"/>
          <a:stretch/>
        </p:blipFill>
        <p:spPr>
          <a:xfrm>
            <a:off x="1985937" y="3686122"/>
            <a:ext cx="2280929" cy="1742672"/>
          </a:xfr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0" y="562912"/>
            <a:ext cx="2462479" cy="1869738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1608097" y="5428794"/>
            <a:ext cx="258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Placa preformada  180.000 células/mL, 48 días </a:t>
            </a:r>
            <a:endParaRPr lang="es-EC" sz="1400" dirty="0"/>
          </a:p>
        </p:txBody>
      </p:sp>
      <p:pic>
        <p:nvPicPr>
          <p:cNvPr id="31" name="Imagen 3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3391" r="12877" b="6881"/>
          <a:stretch/>
        </p:blipFill>
        <p:spPr bwMode="auto">
          <a:xfrm>
            <a:off x="4385673" y="3501456"/>
            <a:ext cx="2835627" cy="2165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71" name="Picture 11" descr="https://lh3.googleusercontent.com/q8OejVs-Z0Ue-Nctrz7GxWSuZpsFkBVKge12sT56QbaXlekdN5wkqDdU923EOdorX_94irtKEz2MwPqR0YjtYAAmjT3-lzdXD5tGXs3Oi0b9YX4BKVMTSo408WK-QpFGZ_TOiG9pak4=s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r="68409"/>
          <a:stretch/>
        </p:blipFill>
        <p:spPr bwMode="auto">
          <a:xfrm flipH="1">
            <a:off x="391393" y="1377258"/>
            <a:ext cx="301939" cy="9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/>
          <p:cNvSpPr txBox="1"/>
          <p:nvPr/>
        </p:nvSpPr>
        <p:spPr>
          <a:xfrm>
            <a:off x="-205464" y="2386984"/>
            <a:ext cx="163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Semilla viral</a:t>
            </a:r>
          </a:p>
          <a:p>
            <a:pPr algn="ctr"/>
            <a:r>
              <a:rPr lang="es-EC" sz="1400" dirty="0" smtClean="0"/>
              <a:t> VEV-NJ</a:t>
            </a:r>
            <a:endParaRPr lang="es-EC" sz="1400" dirty="0"/>
          </a:p>
        </p:txBody>
      </p:sp>
      <p:sp>
        <p:nvSpPr>
          <p:cNvPr id="24" name="Rectángulo 23"/>
          <p:cNvSpPr/>
          <p:nvPr/>
        </p:nvSpPr>
        <p:spPr>
          <a:xfrm>
            <a:off x="3660681" y="2302499"/>
            <a:ext cx="1776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400" dirty="0" smtClean="0">
                <a:solidFill>
                  <a:prstClr val="black"/>
                </a:solidFill>
              </a:rPr>
              <a:t>Observación </a:t>
            </a:r>
            <a:r>
              <a:rPr lang="es-EC" sz="1400" dirty="0">
                <a:solidFill>
                  <a:prstClr val="black"/>
                </a:solidFill>
              </a:rPr>
              <a:t>d</a:t>
            </a:r>
            <a:r>
              <a:rPr lang="es-EC" sz="1400" dirty="0" smtClean="0">
                <a:solidFill>
                  <a:prstClr val="black"/>
                </a:solidFill>
              </a:rPr>
              <a:t>el ECP</a:t>
            </a:r>
          </a:p>
          <a:p>
            <a:pPr lvl="0" algn="ctr"/>
            <a:r>
              <a:rPr lang="es-EC" sz="1400" dirty="0" smtClean="0">
                <a:solidFill>
                  <a:prstClr val="black"/>
                </a:solidFill>
              </a:rPr>
              <a:t>48 horas</a:t>
            </a:r>
            <a:endParaRPr lang="es-EC" sz="1400" dirty="0">
              <a:solidFill>
                <a:prstClr val="black"/>
              </a:solidFill>
            </a:endParaRPr>
          </a:p>
        </p:txBody>
      </p:sp>
      <p:cxnSp>
        <p:nvCxnSpPr>
          <p:cNvPr id="36" name="Conector recto de flecha 35"/>
          <p:cNvCxnSpPr/>
          <p:nvPr/>
        </p:nvCxnSpPr>
        <p:spPr>
          <a:xfrm>
            <a:off x="2795084" y="2000497"/>
            <a:ext cx="892344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5" name="Picture 15" descr="https://lh4.googleusercontent.com/XpJBENL4VcSp_moWKXxBiZSq_a6dMjf_J8z62F_JGRPIhMRJ9oVaTlYrb1jzM_4wM9yGadJNVi5mpAzxVPcr_Whos2qaZd6uAhrrn4DlzTheGh2ADcBDoWtVUx_u6ZSDHTTVSFI74ac=s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11089" r="57317" b="70340"/>
          <a:stretch/>
        </p:blipFill>
        <p:spPr bwMode="auto">
          <a:xfrm rot="6172382">
            <a:off x="708051" y="791625"/>
            <a:ext cx="583929" cy="7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9346199" y="3501456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/>
              <a:t>Titulación </a:t>
            </a:r>
            <a:endParaRPr lang="es-EC" b="1" dirty="0"/>
          </a:p>
        </p:txBody>
      </p:sp>
      <p:sp>
        <p:nvSpPr>
          <p:cNvPr id="41" name="Rectángulo 40"/>
          <p:cNvSpPr/>
          <p:nvPr/>
        </p:nvSpPr>
        <p:spPr>
          <a:xfrm>
            <a:off x="5743652" y="2808626"/>
            <a:ext cx="1322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/>
              <a:t>Replicación </a:t>
            </a:r>
            <a:endParaRPr lang="es-EC" b="1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35255" r="45064" b="37544"/>
          <a:stretch/>
        </p:blipFill>
        <p:spPr>
          <a:xfrm>
            <a:off x="3732340" y="692921"/>
            <a:ext cx="1633076" cy="1604033"/>
          </a:xfrm>
          <a:prstGeom prst="ellipse">
            <a:avLst/>
          </a:prstGeom>
        </p:spPr>
      </p:pic>
      <p:cxnSp>
        <p:nvCxnSpPr>
          <p:cNvPr id="43" name="Conector recto de flecha 42"/>
          <p:cNvCxnSpPr/>
          <p:nvPr/>
        </p:nvCxnSpPr>
        <p:spPr>
          <a:xfrm>
            <a:off x="5559515" y="1964423"/>
            <a:ext cx="1326217" cy="2019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1019596" y="2319251"/>
            <a:ext cx="211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err="1" smtClean="0"/>
              <a:t>Flask</a:t>
            </a:r>
            <a:r>
              <a:rPr lang="es-EC" sz="1400" dirty="0"/>
              <a:t> </a:t>
            </a:r>
            <a:r>
              <a:rPr lang="es-EC" sz="1400" dirty="0" smtClean="0"/>
              <a:t>– monocapa de células BHK-21</a:t>
            </a:r>
            <a:endParaRPr lang="es-EC" sz="1400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2491" r="32616" b="47369"/>
          <a:stretch/>
        </p:blipFill>
        <p:spPr>
          <a:xfrm>
            <a:off x="6947477" y="342121"/>
            <a:ext cx="4277986" cy="2207032"/>
          </a:xfrm>
          <a:prstGeom prst="rect">
            <a:avLst/>
          </a:prstGeom>
        </p:spPr>
      </p:pic>
      <p:cxnSp>
        <p:nvCxnSpPr>
          <p:cNvPr id="49" name="Conector recto de flecha 48"/>
          <p:cNvCxnSpPr/>
          <p:nvPr/>
        </p:nvCxnSpPr>
        <p:spPr>
          <a:xfrm>
            <a:off x="8378239" y="1984621"/>
            <a:ext cx="336904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/>
          <p:cNvCxnSpPr/>
          <p:nvPr/>
        </p:nvCxnSpPr>
        <p:spPr>
          <a:xfrm>
            <a:off x="9222418" y="2000497"/>
            <a:ext cx="336904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r 39"/>
          <p:cNvCxnSpPr/>
          <p:nvPr/>
        </p:nvCxnSpPr>
        <p:spPr>
          <a:xfrm rot="10800000" flipV="1">
            <a:off x="1975689" y="2601161"/>
            <a:ext cx="8462444" cy="571787"/>
          </a:xfrm>
          <a:prstGeom prst="bentConnector3">
            <a:avLst>
              <a:gd name="adj1" fmla="val -188"/>
            </a:avLst>
          </a:prstGeom>
          <a:ln w="28575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/>
          <p:nvPr/>
        </p:nvCxnSpPr>
        <p:spPr>
          <a:xfrm>
            <a:off x="10807061" y="2546056"/>
            <a:ext cx="8912" cy="115540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ángulo 56"/>
          <p:cNvSpPr/>
          <p:nvPr/>
        </p:nvSpPr>
        <p:spPr>
          <a:xfrm>
            <a:off x="8068085" y="2528499"/>
            <a:ext cx="194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400" dirty="0" smtClean="0">
                <a:solidFill>
                  <a:prstClr val="black"/>
                </a:solidFill>
              </a:rPr>
              <a:t>Filtrar suspensión viral 0,45 um</a:t>
            </a:r>
            <a:endParaRPr lang="es-EC" sz="1400" dirty="0">
              <a:solidFill>
                <a:prstClr val="black"/>
              </a:solidFill>
            </a:endParaRPr>
          </a:p>
        </p:txBody>
      </p:sp>
      <p:cxnSp>
        <p:nvCxnSpPr>
          <p:cNvPr id="48" name="Conector recto de flecha 47"/>
          <p:cNvCxnSpPr/>
          <p:nvPr/>
        </p:nvCxnSpPr>
        <p:spPr>
          <a:xfrm flipV="1">
            <a:off x="1995846" y="2842471"/>
            <a:ext cx="0" cy="336097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5" name="Imagen 64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4669" r="949" b="5134"/>
          <a:stretch/>
        </p:blipFill>
        <p:spPr bwMode="auto">
          <a:xfrm>
            <a:off x="7598707" y="3901539"/>
            <a:ext cx="4593293" cy="1447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6" name="CuadroTexto 65"/>
          <p:cNvSpPr txBox="1"/>
          <p:nvPr/>
        </p:nvSpPr>
        <p:spPr>
          <a:xfrm>
            <a:off x="8197776" y="5425285"/>
            <a:ext cx="3174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Diluciones seriadas base 10</a:t>
            </a:r>
            <a:endParaRPr lang="es-EC" sz="1400" dirty="0"/>
          </a:p>
        </p:txBody>
      </p:sp>
      <p:cxnSp>
        <p:nvCxnSpPr>
          <p:cNvPr id="67" name="Conector recto de flecha 66"/>
          <p:cNvCxnSpPr/>
          <p:nvPr/>
        </p:nvCxnSpPr>
        <p:spPr>
          <a:xfrm flipH="1">
            <a:off x="7248673" y="4491542"/>
            <a:ext cx="559231" cy="399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/>
          <p:cNvCxnSpPr/>
          <p:nvPr/>
        </p:nvCxnSpPr>
        <p:spPr>
          <a:xfrm flipH="1">
            <a:off x="3687428" y="4483654"/>
            <a:ext cx="559231" cy="399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/>
          <p:cNvCxnSpPr/>
          <p:nvPr/>
        </p:nvCxnSpPr>
        <p:spPr>
          <a:xfrm flipH="1">
            <a:off x="1376275" y="4540769"/>
            <a:ext cx="559231" cy="399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uadroTexto 71"/>
          <p:cNvSpPr txBox="1"/>
          <p:nvPr/>
        </p:nvSpPr>
        <p:spPr>
          <a:xfrm>
            <a:off x="4508696" y="5585846"/>
            <a:ext cx="258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Plan de Placa. 8 repeticiones por dilución </a:t>
            </a:r>
            <a:endParaRPr lang="es-EC" sz="1400" dirty="0"/>
          </a:p>
        </p:txBody>
      </p:sp>
      <p:sp>
        <p:nvSpPr>
          <p:cNvPr id="74" name="CuadroTexto 73"/>
          <p:cNvSpPr txBox="1"/>
          <p:nvPr/>
        </p:nvSpPr>
        <p:spPr>
          <a:xfrm>
            <a:off x="145270" y="3945469"/>
            <a:ext cx="1234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Observación del ECP 48 horas</a:t>
            </a:r>
          </a:p>
          <a:p>
            <a:pPr algn="ctr"/>
            <a:endParaRPr lang="es-EC" sz="1400" dirty="0" smtClean="0"/>
          </a:p>
          <a:p>
            <a:pPr algn="ctr"/>
            <a:r>
              <a:rPr lang="es-EC" sz="1400" dirty="0" smtClean="0"/>
              <a:t>Titulación </a:t>
            </a:r>
          </a:p>
          <a:p>
            <a:pPr algn="ctr"/>
            <a:r>
              <a:rPr lang="es-EC" sz="1400" b="1" i="1" dirty="0" smtClean="0"/>
              <a:t>Reed-Muench</a:t>
            </a:r>
            <a:endParaRPr lang="es-EC" sz="1400" b="1" i="1" dirty="0"/>
          </a:p>
        </p:txBody>
      </p:sp>
      <p:sp>
        <p:nvSpPr>
          <p:cNvPr id="63" name="Rectángulo 6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0" dirty="0" smtClean="0">
                <a:effectLst/>
              </a:rPr>
              <a:t> </a:t>
            </a:r>
            <a:endParaRPr lang="es-EC" dirty="0"/>
          </a:p>
        </p:txBody>
      </p:sp>
      <p:sp>
        <p:nvSpPr>
          <p:cNvPr id="38" name="Google Shape;133;p17"/>
          <p:cNvSpPr/>
          <p:nvPr/>
        </p:nvSpPr>
        <p:spPr>
          <a:xfrm>
            <a:off x="10327255" y="68052"/>
            <a:ext cx="1723618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Metodología</a:t>
            </a:r>
            <a:endParaRPr lang="es-EC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CuadroTexto 38"/>
          <p:cNvSpPr txBox="1"/>
          <p:nvPr/>
        </p:nvSpPr>
        <p:spPr>
          <a:xfrm>
            <a:off x="-234311" y="6537472"/>
            <a:ext cx="276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Creado en BioRender.com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899369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Selección de sueros</a:t>
            </a:r>
          </a:p>
        </p:txBody>
      </p:sp>
      <p:cxnSp>
        <p:nvCxnSpPr>
          <p:cNvPr id="11" name="Google Shape;306;p53"/>
          <p:cNvCxnSpPr/>
          <p:nvPr/>
        </p:nvCxnSpPr>
        <p:spPr>
          <a:xfrm flipV="1">
            <a:off x="132346" y="404949"/>
            <a:ext cx="6085574" cy="1960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Google Shape;133;p17"/>
          <p:cNvSpPr/>
          <p:nvPr/>
        </p:nvSpPr>
        <p:spPr>
          <a:xfrm>
            <a:off x="10327255" y="68052"/>
            <a:ext cx="1723618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Metodología</a:t>
            </a:r>
            <a:endParaRPr lang="es-EC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Rectángulo redondeado 41"/>
          <p:cNvSpPr/>
          <p:nvPr/>
        </p:nvSpPr>
        <p:spPr>
          <a:xfrm>
            <a:off x="3661341" y="662287"/>
            <a:ext cx="1949587" cy="374571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b="1" dirty="0" smtClean="0"/>
              <a:t>Población de sueros </a:t>
            </a:r>
            <a:endParaRPr lang="es-EC" sz="1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9835" r="55204" b="46306"/>
          <a:stretch/>
        </p:blipFill>
        <p:spPr>
          <a:xfrm>
            <a:off x="206371" y="1040703"/>
            <a:ext cx="2268646" cy="1877280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154146" y="2951436"/>
            <a:ext cx="258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N=</a:t>
            </a:r>
            <a:r>
              <a:rPr lang="es-EC" sz="1600" dirty="0" smtClean="0"/>
              <a:t> 222 sueros</a:t>
            </a:r>
            <a:endParaRPr lang="es-EC" sz="1600" dirty="0"/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714811401"/>
              </p:ext>
            </p:extLst>
          </p:nvPr>
        </p:nvGraphicFramePr>
        <p:xfrm>
          <a:off x="2400992" y="1036857"/>
          <a:ext cx="4467322" cy="1884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6" name="Rectángulo redondeado 45"/>
          <p:cNvSpPr/>
          <p:nvPr/>
        </p:nvSpPr>
        <p:spPr>
          <a:xfrm>
            <a:off x="416363" y="4012219"/>
            <a:ext cx="1700612" cy="374571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b="1" dirty="0" smtClean="0"/>
              <a:t>Prueba Screening</a:t>
            </a:r>
            <a:endParaRPr lang="es-EC" sz="1600" b="1" dirty="0"/>
          </a:p>
        </p:txBody>
      </p:sp>
      <p:pic>
        <p:nvPicPr>
          <p:cNvPr id="28674" name="Picture 2" descr="https://encrypted-tbn0.gstatic.com/images?q=tbn:ANd9GcQc6Tua5S9s2mUS49hWhRRf-PGT1Ua8J7CncYvbs2SyddVEuodtKmvSg5ha8LajUoOsiF8&amp;usqp=CA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85" y="1072102"/>
            <a:ext cx="3001998" cy="17356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erecha 13"/>
          <p:cNvSpPr/>
          <p:nvPr/>
        </p:nvSpPr>
        <p:spPr>
          <a:xfrm>
            <a:off x="6931711" y="1765494"/>
            <a:ext cx="409074" cy="34891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Flecha derecha 51"/>
          <p:cNvSpPr/>
          <p:nvPr/>
        </p:nvSpPr>
        <p:spPr>
          <a:xfrm rot="16200000">
            <a:off x="10297176" y="1660077"/>
            <a:ext cx="409074" cy="34891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Rectángulo redondeado 52"/>
          <p:cNvSpPr/>
          <p:nvPr/>
        </p:nvSpPr>
        <p:spPr>
          <a:xfrm>
            <a:off x="10780174" y="1511042"/>
            <a:ext cx="1320520" cy="646986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dirty="0" smtClean="0"/>
              <a:t>Probabilidad EV</a:t>
            </a:r>
            <a:endParaRPr lang="es-EC" sz="1600" dirty="0"/>
          </a:p>
        </p:txBody>
      </p:sp>
      <p:sp>
        <p:nvSpPr>
          <p:cNvPr id="54" name="Flecha derecha 53"/>
          <p:cNvSpPr/>
          <p:nvPr/>
        </p:nvSpPr>
        <p:spPr>
          <a:xfrm rot="5400000">
            <a:off x="1044188" y="3497250"/>
            <a:ext cx="409074" cy="34891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60" y="2380767"/>
            <a:ext cx="854067" cy="854067"/>
          </a:xfrm>
          <a:prstGeom prst="rect">
            <a:avLst/>
          </a:prstGeom>
        </p:spPr>
      </p:pic>
      <p:sp>
        <p:nvSpPr>
          <p:cNvPr id="58" name="Flecha derecha 57"/>
          <p:cNvSpPr/>
          <p:nvPr/>
        </p:nvSpPr>
        <p:spPr>
          <a:xfrm>
            <a:off x="2304947" y="4044502"/>
            <a:ext cx="409074" cy="34891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Rectángulo redondeado 58"/>
          <p:cNvSpPr/>
          <p:nvPr/>
        </p:nvSpPr>
        <p:spPr>
          <a:xfrm>
            <a:off x="9486378" y="3950478"/>
            <a:ext cx="2393693" cy="64698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dirty="0" smtClean="0"/>
              <a:t>20 %  sueros positivos por</a:t>
            </a:r>
          </a:p>
          <a:p>
            <a:r>
              <a:rPr lang="es-EC" sz="1600" dirty="0" smtClean="0"/>
              <a:t> ronda de Screening</a:t>
            </a:r>
            <a:endParaRPr lang="es-EC" sz="1600" dirty="0"/>
          </a:p>
        </p:txBody>
      </p:sp>
      <p:sp>
        <p:nvSpPr>
          <p:cNvPr id="60" name="Flecha derecha 59"/>
          <p:cNvSpPr/>
          <p:nvPr/>
        </p:nvSpPr>
        <p:spPr>
          <a:xfrm>
            <a:off x="8899299" y="3976133"/>
            <a:ext cx="409074" cy="34891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4" name="Flecha derecha 63"/>
          <p:cNvSpPr/>
          <p:nvPr/>
        </p:nvSpPr>
        <p:spPr>
          <a:xfrm rot="5400000">
            <a:off x="1024284" y="4662862"/>
            <a:ext cx="409074" cy="34891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8" name="Rectángulo redondeado 67"/>
          <p:cNvSpPr/>
          <p:nvPr/>
        </p:nvSpPr>
        <p:spPr>
          <a:xfrm>
            <a:off x="175948" y="5071464"/>
            <a:ext cx="2538073" cy="64698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sz="1600" b="1" dirty="0" smtClean="0"/>
              <a:t>Ensayo Neutralización Viral</a:t>
            </a:r>
            <a:endParaRPr lang="es-EC" sz="1600" b="1" dirty="0"/>
          </a:p>
          <a:p>
            <a:pPr algn="ctr"/>
            <a:r>
              <a:rPr lang="es-EC" sz="1600" b="1" dirty="0" smtClean="0"/>
              <a:t> (1:4) </a:t>
            </a:r>
            <a:endParaRPr lang="es-EC" sz="1600" b="1" dirty="0"/>
          </a:p>
        </p:txBody>
      </p:sp>
      <p:sp>
        <p:nvSpPr>
          <p:cNvPr id="69" name="Rectángulo redondeado 68"/>
          <p:cNvSpPr/>
          <p:nvPr/>
        </p:nvSpPr>
        <p:spPr>
          <a:xfrm>
            <a:off x="6962327" y="3979703"/>
            <a:ext cx="1701461" cy="374571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b="1" dirty="0" smtClean="0"/>
              <a:t>Tamaño Muestral</a:t>
            </a:r>
            <a:endParaRPr lang="es-EC" sz="1600" b="1" dirty="0"/>
          </a:p>
        </p:txBody>
      </p:sp>
      <p:pic>
        <p:nvPicPr>
          <p:cNvPr id="28678" name="Picture 6" descr="Diagnóstico serológico: ELIS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3026" r="2786" b="4058"/>
          <a:stretch/>
        </p:blipFill>
        <p:spPr bwMode="auto">
          <a:xfrm>
            <a:off x="3288081" y="3495518"/>
            <a:ext cx="2974058" cy="24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Flecha derecha 75"/>
          <p:cNvSpPr/>
          <p:nvPr/>
        </p:nvSpPr>
        <p:spPr>
          <a:xfrm>
            <a:off x="6440144" y="4018185"/>
            <a:ext cx="409074" cy="34891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/>
          <p:cNvSpPr txBox="1"/>
          <p:nvPr/>
        </p:nvSpPr>
        <p:spPr>
          <a:xfrm>
            <a:off x="-234311" y="6537472"/>
            <a:ext cx="276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Creado en BioRender.com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175245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/>
      <p:bldGraphic spid="13" grpId="0">
        <p:bldAsOne/>
      </p:bldGraphic>
      <p:bldP spid="46" grpId="0" animBg="1"/>
      <p:bldP spid="14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4" grpId="0" animBg="1"/>
      <p:bldP spid="68" grpId="0" animBg="1"/>
      <p:bldP spid="69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37462" y="6006439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Neutralización Viral </a:t>
            </a:r>
          </a:p>
        </p:txBody>
      </p:sp>
      <p:cxnSp>
        <p:nvCxnSpPr>
          <p:cNvPr id="11" name="Google Shape;306;p53"/>
          <p:cNvCxnSpPr/>
          <p:nvPr/>
        </p:nvCxnSpPr>
        <p:spPr>
          <a:xfrm flipV="1">
            <a:off x="132346" y="404949"/>
            <a:ext cx="6085574" cy="1960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10822" r="1712" b="13212"/>
          <a:stretch/>
        </p:blipFill>
        <p:spPr bwMode="auto">
          <a:xfrm>
            <a:off x="2931560" y="510901"/>
            <a:ext cx="3456540" cy="2525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53" r="4548" b="12322"/>
          <a:stretch/>
        </p:blipFill>
        <p:spPr>
          <a:xfrm>
            <a:off x="52545" y="593369"/>
            <a:ext cx="2255254" cy="173533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7462" y="2326355"/>
            <a:ext cx="2688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Inactivación de sueros negativos a Fiebre aftosa (n=44) </a:t>
            </a:r>
          </a:p>
          <a:p>
            <a:pPr algn="ctr"/>
            <a:r>
              <a:rPr lang="es-EC" sz="1400" dirty="0" smtClean="0"/>
              <a:t>56°C; 30 minutos</a:t>
            </a:r>
            <a:endParaRPr lang="es-EC" sz="1400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2269820" y="1738688"/>
            <a:ext cx="635000" cy="182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6481009" y="1037883"/>
            <a:ext cx="1241794" cy="74042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000" y="1180292"/>
            <a:ext cx="3574046" cy="1856036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>
          <a:xfrm>
            <a:off x="6481009" y="1821420"/>
            <a:ext cx="1265190" cy="48935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7722803" y="2728551"/>
            <a:ext cx="3443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Dilución seriadas base 2.  </a:t>
            </a:r>
            <a:endParaRPr lang="es-EC" sz="1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094506" y="1538923"/>
            <a:ext cx="1149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25 uL suero</a:t>
            </a:r>
            <a:endParaRPr lang="es-EC" sz="12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0992958" y="2058319"/>
            <a:ext cx="1096009" cy="27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50 uL medio</a:t>
            </a:r>
            <a:endParaRPr lang="es-EC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388100" y="812486"/>
            <a:ext cx="107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Toxicidad</a:t>
            </a:r>
            <a:endParaRPr lang="es-EC" sz="1600" b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347324" y="1939816"/>
            <a:ext cx="1075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Sueros Prueba</a:t>
            </a:r>
          </a:p>
          <a:p>
            <a:r>
              <a:rPr lang="es-EC" sz="1600" b="1" dirty="0" smtClean="0"/>
              <a:t>Control +</a:t>
            </a:r>
          </a:p>
          <a:p>
            <a:r>
              <a:rPr lang="es-EC" sz="1600" b="1" dirty="0" smtClean="0"/>
              <a:t>Control -</a:t>
            </a:r>
            <a:endParaRPr lang="es-EC" sz="1600" b="1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5870" r="15720" b="31161"/>
          <a:stretch/>
        </p:blipFill>
        <p:spPr>
          <a:xfrm>
            <a:off x="7758541" y="303198"/>
            <a:ext cx="848445" cy="102109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8518736" y="981763"/>
            <a:ext cx="2401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12,5 uL suero + 87.5 uL medio (1:8)</a:t>
            </a:r>
            <a:endParaRPr lang="es-EC" sz="1200" dirty="0"/>
          </a:p>
        </p:txBody>
      </p:sp>
      <p:cxnSp>
        <p:nvCxnSpPr>
          <p:cNvPr id="29" name="Conector recto de flecha 28"/>
          <p:cNvCxnSpPr/>
          <p:nvPr/>
        </p:nvCxnSpPr>
        <p:spPr>
          <a:xfrm>
            <a:off x="140881" y="4286661"/>
            <a:ext cx="435316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s://lh5.googleusercontent.com/u-qXEhczp4B4-YbdbMkQJIyGYyErWiZbrk9wNjsHkbHW1PZeWy_PbJDURL8bLhXKFvXfcpUSSYsc4eIi6giD_QB0A3MW37r1fVCeadV5GQlmcoYVegvYOLzSCC8Mcu7rIJ-3yXQrH5k=s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2" y="4179950"/>
            <a:ext cx="1957803" cy="13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h6.googleusercontent.com/6RwfGFBl0T6eBWOpiDvIdP4I3K8XFjF4OCOgyf6xoOzElzPwjqnhi9fc7K9wXaQTx4-oejeIFAxZe9yFuTg9WL5TiSNjiexUX3Ky9C-nP-GVCwGzJRV6f_BrAQ7ZUyvI4Uq3Vn6SLO4=s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5" b="4979"/>
          <a:stretch/>
        </p:blipFill>
        <p:spPr bwMode="auto">
          <a:xfrm rot="281496">
            <a:off x="1371532" y="3276072"/>
            <a:ext cx="1016068" cy="13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0" dirty="0" smtClean="0">
                <a:effectLst/>
              </a:rPr>
              <a:t> </a:t>
            </a:r>
            <a:endParaRPr lang="es-EC" dirty="0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9" t="11034" r="6675" b="40544"/>
          <a:stretch/>
        </p:blipFill>
        <p:spPr>
          <a:xfrm>
            <a:off x="413384" y="3309511"/>
            <a:ext cx="925276" cy="925276"/>
          </a:xfrm>
          <a:prstGeom prst="ellips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5" name="CuadroTexto 34"/>
          <p:cNvSpPr txBox="1"/>
          <p:nvPr/>
        </p:nvSpPr>
        <p:spPr>
          <a:xfrm>
            <a:off x="40751" y="5539872"/>
            <a:ext cx="226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50 uL de la Solución de </a:t>
            </a:r>
            <a:r>
              <a:rPr lang="es-MX" sz="1400" dirty="0" smtClean="0"/>
              <a:t>Virus (100 DICT50/pocillo)</a:t>
            </a:r>
            <a:r>
              <a:rPr lang="es-MX" sz="1400" dirty="0"/>
              <a:t> </a:t>
            </a:r>
            <a:endParaRPr lang="es-MX" sz="1400" b="0" dirty="0" smtClean="0">
              <a:effectLst/>
            </a:endParaRPr>
          </a:p>
          <a:p>
            <a:r>
              <a:rPr lang="es-MX" sz="1400" dirty="0" smtClean="0"/>
              <a:t/>
            </a:r>
            <a:br>
              <a:rPr lang="es-MX" sz="1400" dirty="0" smtClean="0"/>
            </a:br>
            <a:endParaRPr lang="es-EC" sz="1400" dirty="0"/>
          </a:p>
        </p:txBody>
      </p:sp>
      <p:cxnSp>
        <p:nvCxnSpPr>
          <p:cNvPr id="36" name="Conector recto de flecha 35"/>
          <p:cNvCxnSpPr/>
          <p:nvPr/>
        </p:nvCxnSpPr>
        <p:spPr>
          <a:xfrm>
            <a:off x="1960908" y="4549746"/>
            <a:ext cx="635000" cy="182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08" y="3285369"/>
            <a:ext cx="2911319" cy="2310806"/>
          </a:xfrm>
          <a:prstGeom prst="rect">
            <a:avLst/>
          </a:prstGeom>
        </p:spPr>
      </p:pic>
      <p:cxnSp>
        <p:nvCxnSpPr>
          <p:cNvPr id="39" name="Conector recto de flecha 38"/>
          <p:cNvCxnSpPr/>
          <p:nvPr/>
        </p:nvCxnSpPr>
        <p:spPr>
          <a:xfrm>
            <a:off x="5067802" y="4536621"/>
            <a:ext cx="635000" cy="182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https://lh5.googleusercontent.com/u-qXEhczp4B4-YbdbMkQJIyGYyErWiZbrk9wNjsHkbHW1PZeWy_PbJDURL8bLhXKFvXfcpUSSYsc4eIi6giD_QB0A3MW37r1fVCeadV5GQlmcoYVegvYOLzSCC8Mcu7rIJ-3yXQrH5k=s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97" y="4024917"/>
            <a:ext cx="1957803" cy="13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ector recto de flecha 41"/>
          <p:cNvCxnSpPr/>
          <p:nvPr/>
        </p:nvCxnSpPr>
        <p:spPr>
          <a:xfrm>
            <a:off x="7646604" y="4536621"/>
            <a:ext cx="960382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 descr="https://lh6.googleusercontent.com/6RwfGFBl0T6eBWOpiDvIdP4I3K8XFjF4OCOgyf6xoOzElzPwjqnhi9fc7K9wXaQTx4-oejeIFAxZe9yFuTg9WL5TiSNjiexUX3Ky9C-nP-GVCwGzJRV6f_BrAQ7ZUyvI4Uq3Vn6SLO4=s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5" b="4979"/>
          <a:stretch/>
        </p:blipFill>
        <p:spPr bwMode="auto">
          <a:xfrm rot="281496">
            <a:off x="7066258" y="3201309"/>
            <a:ext cx="1016068" cy="13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5" t="18620" r="27238" b="55294"/>
          <a:stretch/>
        </p:blipFill>
        <p:spPr>
          <a:xfrm rot="15142045">
            <a:off x="5902518" y="3294918"/>
            <a:ext cx="889608" cy="974332"/>
          </a:xfrm>
          <a:prstGeom prst="ellipse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3039136" y="5550740"/>
            <a:ext cx="1315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Incubar 1 hora,</a:t>
            </a:r>
          </a:p>
          <a:p>
            <a:r>
              <a:rPr lang="es-MX" sz="1400" b="0" dirty="0" smtClean="0">
                <a:effectLst/>
              </a:rPr>
              <a:t>37°C, 5% C02</a:t>
            </a:r>
          </a:p>
          <a:p>
            <a:r>
              <a:rPr lang="es-MX" sz="1400" dirty="0" smtClean="0"/>
              <a:t/>
            </a:r>
            <a:br>
              <a:rPr lang="es-MX" sz="1400" dirty="0" smtClean="0"/>
            </a:br>
            <a:endParaRPr lang="es-EC" sz="1400" dirty="0"/>
          </a:p>
        </p:txBody>
      </p:sp>
      <p:sp>
        <p:nvSpPr>
          <p:cNvPr id="49" name="CuadroTexto 48"/>
          <p:cNvSpPr txBox="1"/>
          <p:nvPr/>
        </p:nvSpPr>
        <p:spPr>
          <a:xfrm>
            <a:off x="7746198" y="4174974"/>
            <a:ext cx="94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48 horas</a:t>
            </a:r>
            <a:br>
              <a:rPr lang="es-MX" sz="1400" dirty="0" smtClean="0"/>
            </a:br>
            <a:endParaRPr lang="es-EC" sz="1400" dirty="0"/>
          </a:p>
        </p:txBody>
      </p:sp>
      <p:sp>
        <p:nvSpPr>
          <p:cNvPr id="50" name="CuadroTexto 49"/>
          <p:cNvSpPr txBox="1"/>
          <p:nvPr/>
        </p:nvSpPr>
        <p:spPr>
          <a:xfrm>
            <a:off x="9382023" y="3187836"/>
            <a:ext cx="2038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Tinción Cristal Violeta </a:t>
            </a:r>
            <a:r>
              <a:rPr lang="es-MX" sz="1400" dirty="0" smtClean="0"/>
              <a:t/>
            </a:r>
            <a:br>
              <a:rPr lang="es-MX" sz="1400" dirty="0" smtClean="0"/>
            </a:br>
            <a:endParaRPr lang="es-EC" sz="1400" dirty="0"/>
          </a:p>
        </p:txBody>
      </p:sp>
      <p:pic>
        <p:nvPicPr>
          <p:cNvPr id="14346" name="Picture 10" descr="Clock Graphic Images, Stock Photos &amp;amp; Vectors | Shutte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87" y="4518618"/>
            <a:ext cx="888127" cy="9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uadroTexto 52"/>
          <p:cNvSpPr txBox="1"/>
          <p:nvPr/>
        </p:nvSpPr>
        <p:spPr>
          <a:xfrm>
            <a:off x="10852429" y="4123322"/>
            <a:ext cx="12455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Visualización de cavidades teñidas</a:t>
            </a:r>
          </a:p>
          <a:p>
            <a:pPr algn="ctr"/>
            <a:endParaRPr lang="es-MX" sz="1400" dirty="0" smtClean="0"/>
          </a:p>
          <a:p>
            <a:pPr algn="ctr"/>
            <a:r>
              <a:rPr lang="es-MX" sz="1400" b="1" i="1" dirty="0" smtClean="0"/>
              <a:t>Spearman Karber</a:t>
            </a:r>
            <a:r>
              <a:rPr lang="es-MX" sz="1400" dirty="0" smtClean="0"/>
              <a:t/>
            </a:r>
            <a:br>
              <a:rPr lang="es-MX" sz="1400" dirty="0" smtClean="0"/>
            </a:br>
            <a:endParaRPr lang="es-EC" sz="1400" dirty="0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16752" r="49849" b="-3075"/>
          <a:stretch/>
        </p:blipFill>
        <p:spPr>
          <a:xfrm>
            <a:off x="8936763" y="4824491"/>
            <a:ext cx="2336361" cy="1374604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6" t="12382" r="-1424" b="1295"/>
          <a:stretch/>
        </p:blipFill>
        <p:spPr>
          <a:xfrm>
            <a:off x="8950124" y="3528138"/>
            <a:ext cx="1979950" cy="1381795"/>
          </a:xfrm>
          <a:prstGeom prst="rect">
            <a:avLst/>
          </a:prstGeom>
        </p:spPr>
      </p:pic>
      <p:sp>
        <p:nvSpPr>
          <p:cNvPr id="60" name="CuadroTexto 59"/>
          <p:cNvSpPr txBox="1"/>
          <p:nvPr/>
        </p:nvSpPr>
        <p:spPr>
          <a:xfrm>
            <a:off x="5935643" y="5781622"/>
            <a:ext cx="2038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100 uL de células </a:t>
            </a:r>
            <a:r>
              <a:rPr lang="es-MX" sz="1400" dirty="0" smtClean="0"/>
              <a:t>(16.000 células/pocillo</a:t>
            </a:r>
            <a:r>
              <a:rPr lang="es-MX" sz="1400" dirty="0"/>
              <a:t>)</a:t>
            </a:r>
            <a:endParaRPr lang="es-MX" sz="1400" b="0" dirty="0" smtClean="0">
              <a:effectLst/>
            </a:endParaRPr>
          </a:p>
          <a:p>
            <a:r>
              <a:rPr lang="es-MX" sz="1400" dirty="0" smtClean="0"/>
              <a:t/>
            </a:r>
            <a:br>
              <a:rPr lang="es-MX" sz="1400" dirty="0" smtClean="0"/>
            </a:br>
            <a:endParaRPr lang="es-EC" sz="1400" dirty="0"/>
          </a:p>
        </p:txBody>
      </p:sp>
      <p:sp>
        <p:nvSpPr>
          <p:cNvPr id="51" name="Rectángulo 50"/>
          <p:cNvSpPr/>
          <p:nvPr/>
        </p:nvSpPr>
        <p:spPr>
          <a:xfrm>
            <a:off x="2001140" y="65097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/>
              <a:t>Control </a:t>
            </a:r>
            <a:r>
              <a:rPr lang="es-EC" sz="1400" dirty="0" smtClean="0"/>
              <a:t>+: Suero convaleciente ; Control -: Fiebre Aftosa</a:t>
            </a:r>
            <a:endParaRPr lang="es-EC" sz="1400" dirty="0"/>
          </a:p>
        </p:txBody>
      </p:sp>
      <p:sp>
        <p:nvSpPr>
          <p:cNvPr id="45" name="Google Shape;133;p17"/>
          <p:cNvSpPr/>
          <p:nvPr/>
        </p:nvSpPr>
        <p:spPr>
          <a:xfrm>
            <a:off x="10327255" y="68052"/>
            <a:ext cx="1723618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Metodología</a:t>
            </a:r>
            <a:endParaRPr lang="es-EC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CuadroTexto 45"/>
          <p:cNvSpPr txBox="1"/>
          <p:nvPr/>
        </p:nvSpPr>
        <p:spPr>
          <a:xfrm>
            <a:off x="-325174" y="6500926"/>
            <a:ext cx="276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Creado en BioRender.com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58991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" b="49298"/>
          <a:stretch/>
        </p:blipFill>
        <p:spPr>
          <a:xfrm>
            <a:off x="8137883" y="210540"/>
            <a:ext cx="3151006" cy="3023880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50594" y="2103259"/>
            <a:ext cx="7458784" cy="17322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C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Resultados y Discusión</a:t>
            </a:r>
            <a:endParaRPr lang="es-EC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  <p:cxnSp>
        <p:nvCxnSpPr>
          <p:cNvPr id="33" name="Google Shape;221;p47"/>
          <p:cNvCxnSpPr/>
          <p:nvPr/>
        </p:nvCxnSpPr>
        <p:spPr>
          <a:xfrm>
            <a:off x="11288889" y="1527026"/>
            <a:ext cx="924250" cy="0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405" y="210539"/>
            <a:ext cx="3133484" cy="3023881"/>
          </a:xfrm>
          <a:prstGeom prst="ellipse">
            <a:avLst/>
          </a:prstGeom>
        </p:spPr>
      </p:pic>
      <p:cxnSp>
        <p:nvCxnSpPr>
          <p:cNvPr id="19" name="Google Shape;221;p47"/>
          <p:cNvCxnSpPr/>
          <p:nvPr/>
        </p:nvCxnSpPr>
        <p:spPr>
          <a:xfrm>
            <a:off x="11267750" y="4557096"/>
            <a:ext cx="924250" cy="0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" b="49298"/>
          <a:stretch/>
        </p:blipFill>
        <p:spPr>
          <a:xfrm>
            <a:off x="8899299" y="3449117"/>
            <a:ext cx="2309118" cy="2215958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4248" t="14364" r="5152" b="16610"/>
          <a:stretch/>
        </p:blipFill>
        <p:spPr>
          <a:xfrm>
            <a:off x="8918291" y="3411996"/>
            <a:ext cx="2290126" cy="2290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0469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19076" y="5963619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sz="2800" b="1" dirty="0" smtClean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1" name="Google Shape;306;p53"/>
          <p:cNvCxnSpPr/>
          <p:nvPr/>
        </p:nvCxnSpPr>
        <p:spPr>
          <a:xfrm flipV="1">
            <a:off x="132346" y="474801"/>
            <a:ext cx="9697725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-15571" y="50069"/>
            <a:ext cx="1186243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419" sz="2400" b="1" dirty="0">
                <a:solidFill>
                  <a:srgbClr val="002060"/>
                </a:solidFill>
                <a:ea typeface="+mj-ea"/>
                <a:cs typeface="+mj-cs"/>
              </a:rPr>
              <a:t>Replicación y diferenciación de la línea celular Baby Hamster Kidney (BHK-21) </a:t>
            </a:r>
            <a:endParaRPr lang="es-EC" sz="24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207"/>
            <a:ext cx="8463607" cy="540956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369867" y="5952243"/>
            <a:ext cx="219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Magnificación: 100X. </a:t>
            </a:r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354" t="29079" r="40580" b="24589"/>
          <a:stretch/>
        </p:blipFill>
        <p:spPr>
          <a:xfrm>
            <a:off x="3299678" y="2021871"/>
            <a:ext cx="3225354" cy="29002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Rectángulo 16"/>
          <p:cNvSpPr/>
          <p:nvPr/>
        </p:nvSpPr>
        <p:spPr>
          <a:xfrm>
            <a:off x="1241635" y="3966881"/>
            <a:ext cx="632011" cy="5914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38100">
                <a:solidFill>
                  <a:schemeClr val="tx1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9" name="Conector recto 18"/>
          <p:cNvCxnSpPr/>
          <p:nvPr/>
        </p:nvCxnSpPr>
        <p:spPr>
          <a:xfrm flipV="1">
            <a:off x="1873646" y="1970143"/>
            <a:ext cx="1433031" cy="199673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1873646" y="4558367"/>
            <a:ext cx="1433031" cy="3120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10114893" y="4903574"/>
            <a:ext cx="207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2,44x10</a:t>
            </a:r>
            <a:r>
              <a:rPr lang="es-419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±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0,28 x10</a:t>
            </a:r>
            <a:r>
              <a:rPr lang="es-419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>
            <a:off x="10114893" y="4360365"/>
            <a:ext cx="2028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2,3x10</a:t>
            </a:r>
            <a:r>
              <a:rPr lang="es-419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s-419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±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0,45 x10</a:t>
            </a:r>
            <a:r>
              <a:rPr lang="es-419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 </a:t>
            </a:r>
            <a:endParaRPr lang="es-EC" dirty="0"/>
          </a:p>
        </p:txBody>
      </p:sp>
      <p:sp>
        <p:nvSpPr>
          <p:cNvPr id="25" name="Rectángulo 24"/>
          <p:cNvSpPr/>
          <p:nvPr/>
        </p:nvSpPr>
        <p:spPr>
          <a:xfrm>
            <a:off x="9246291" y="1393453"/>
            <a:ext cx="20955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Alargada</a:t>
            </a:r>
          </a:p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Fusiforme</a:t>
            </a:r>
          </a:p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Irregular</a:t>
            </a:r>
          </a:p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Crecimiento en orientación paralela</a:t>
            </a:r>
            <a:endParaRPr lang="es-EC" dirty="0"/>
          </a:p>
        </p:txBody>
      </p:sp>
      <p:cxnSp>
        <p:nvCxnSpPr>
          <p:cNvPr id="26" name="Google Shape;291;p19"/>
          <p:cNvCxnSpPr/>
          <p:nvPr/>
        </p:nvCxnSpPr>
        <p:spPr>
          <a:xfrm>
            <a:off x="9149729" y="1318295"/>
            <a:ext cx="2078705" cy="9233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oval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9246291" y="958196"/>
            <a:ext cx="1296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Morfología</a:t>
            </a:r>
            <a:r>
              <a:rPr lang="es-419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33" name="Google Shape;505;p22"/>
          <p:cNvSpPr/>
          <p:nvPr/>
        </p:nvSpPr>
        <p:spPr>
          <a:xfrm flipH="1">
            <a:off x="8619951" y="942717"/>
            <a:ext cx="596851" cy="574649"/>
          </a:xfrm>
          <a:custGeom>
            <a:avLst/>
            <a:gdLst/>
            <a:ahLst/>
            <a:cxnLst/>
            <a:rect l="l" t="t" r="r" b="b"/>
            <a:pathLst>
              <a:path w="25807" h="24847" extrusionOk="0">
                <a:moveTo>
                  <a:pt x="13386" y="1934"/>
                </a:moveTo>
                <a:cubicBezTo>
                  <a:pt x="19191" y="1934"/>
                  <a:pt x="23878" y="6640"/>
                  <a:pt x="23878" y="12426"/>
                </a:cubicBezTo>
                <a:cubicBezTo>
                  <a:pt x="23878" y="16669"/>
                  <a:pt x="21332" y="20488"/>
                  <a:pt x="17397" y="22108"/>
                </a:cubicBezTo>
                <a:cubicBezTo>
                  <a:pt x="16099" y="22645"/>
                  <a:pt x="14736" y="22907"/>
                  <a:pt x="13383" y="22907"/>
                </a:cubicBezTo>
                <a:cubicBezTo>
                  <a:pt x="10657" y="22907"/>
                  <a:pt x="7978" y="21844"/>
                  <a:pt x="5980" y="19832"/>
                </a:cubicBezTo>
                <a:cubicBezTo>
                  <a:pt x="2971" y="16843"/>
                  <a:pt x="2084" y="12330"/>
                  <a:pt x="3704" y="8415"/>
                </a:cubicBezTo>
                <a:cubicBezTo>
                  <a:pt x="5324" y="4480"/>
                  <a:pt x="9143" y="1934"/>
                  <a:pt x="13386" y="1934"/>
                </a:cubicBezTo>
                <a:close/>
                <a:moveTo>
                  <a:pt x="13390" y="1"/>
                </a:moveTo>
                <a:cubicBezTo>
                  <a:pt x="10157" y="1"/>
                  <a:pt x="6983" y="1265"/>
                  <a:pt x="4610" y="3651"/>
                </a:cubicBezTo>
                <a:cubicBezTo>
                  <a:pt x="1062" y="7200"/>
                  <a:pt x="1" y="12542"/>
                  <a:pt x="1929" y="17171"/>
                </a:cubicBezTo>
                <a:cubicBezTo>
                  <a:pt x="3839" y="21819"/>
                  <a:pt x="8371" y="24847"/>
                  <a:pt x="13386" y="24847"/>
                </a:cubicBezTo>
                <a:cubicBezTo>
                  <a:pt x="20252" y="24828"/>
                  <a:pt x="25806" y="19273"/>
                  <a:pt x="25806" y="12426"/>
                </a:cubicBezTo>
                <a:cubicBezTo>
                  <a:pt x="25806" y="7392"/>
                  <a:pt x="22778" y="2879"/>
                  <a:pt x="18149" y="951"/>
                </a:cubicBezTo>
                <a:cubicBezTo>
                  <a:pt x="16609" y="311"/>
                  <a:pt x="14992" y="1"/>
                  <a:pt x="13390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86" name="Picture 2" descr="https://lh3.googleusercontent.com/wriRpZ0P0PgelHFsZ55wIe0Rx-7gB4T6RktWzSNoG57TlUVfkJwqffh4g-YMAEgkpBDEqGsD6Pfxr3y2zFGjfv6zfrZ1Q98rpgu1VqdhMIkO0NaXMEyJNmDpsLnOsJmy2Eq-VgBAIR4=s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026">
            <a:off x="8448508" y="859561"/>
            <a:ext cx="987378" cy="7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/>
          <p:cNvSpPr/>
          <p:nvPr/>
        </p:nvSpPr>
        <p:spPr>
          <a:xfrm>
            <a:off x="118400" y="6441034"/>
            <a:ext cx="287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err="1">
                <a:latin typeface="Calibri" panose="020F0502020204030204" pitchFamily="34" charset="0"/>
                <a:ea typeface="Calibri" panose="020F0502020204030204" pitchFamily="34" charset="0"/>
              </a:rPr>
              <a:t>Stoker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s-419" dirty="0" err="1">
                <a:latin typeface="Calibri" panose="020F0502020204030204" pitchFamily="34" charset="0"/>
                <a:ea typeface="Calibri" panose="020F0502020204030204" pitchFamily="34" charset="0"/>
              </a:rPr>
              <a:t>Macpherson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</a:rPr>
              <a:t> (1964)</a:t>
            </a:r>
            <a:endParaRPr lang="es-EC" dirty="0"/>
          </a:p>
        </p:txBody>
      </p:sp>
      <p:cxnSp>
        <p:nvCxnSpPr>
          <p:cNvPr id="36" name="Google Shape;291;p19"/>
          <p:cNvCxnSpPr/>
          <p:nvPr/>
        </p:nvCxnSpPr>
        <p:spPr>
          <a:xfrm>
            <a:off x="9524100" y="3482362"/>
            <a:ext cx="2078705" cy="9233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oval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Rectángulo 36"/>
          <p:cNvSpPr/>
          <p:nvPr/>
        </p:nvSpPr>
        <p:spPr>
          <a:xfrm>
            <a:off x="9637557" y="3080084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Densidad Celular</a:t>
            </a:r>
            <a:r>
              <a:rPr lang="es-419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8766638" y="4418982"/>
            <a:ext cx="1325514" cy="85392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72</a:t>
            </a:r>
          </a:p>
          <a:p>
            <a:pPr algn="ctr"/>
            <a:endParaRPr lang="es-EC" dirty="0"/>
          </a:p>
          <a:p>
            <a:pPr algn="ctr"/>
            <a:r>
              <a:rPr lang="es-EC" dirty="0" smtClean="0"/>
              <a:t>48 </a:t>
            </a:r>
            <a:endParaRPr lang="es-EC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8619951" y="3793610"/>
            <a:ext cx="1233161" cy="4547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/>
              <a:t>Tiempo (h)</a:t>
            </a:r>
            <a:endParaRPr lang="es-EC" sz="1600" b="1" dirty="0"/>
          </a:p>
        </p:txBody>
      </p:sp>
      <p:sp>
        <p:nvSpPr>
          <p:cNvPr id="38" name="Rectángulo 37"/>
          <p:cNvSpPr/>
          <p:nvPr/>
        </p:nvSpPr>
        <p:spPr>
          <a:xfrm>
            <a:off x="2952105" y="6420818"/>
            <a:ext cx="2123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Thermo Fisher (</a:t>
            </a:r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s.f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C" dirty="0"/>
          </a:p>
        </p:txBody>
      </p:sp>
      <p:sp>
        <p:nvSpPr>
          <p:cNvPr id="39" name="Rectángulo 38"/>
          <p:cNvSpPr/>
          <p:nvPr/>
        </p:nvSpPr>
        <p:spPr>
          <a:xfrm>
            <a:off x="9832328" y="3817156"/>
            <a:ext cx="22655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600" b="1" dirty="0"/>
              <a:t>Incremento (células/mL)</a:t>
            </a:r>
          </a:p>
        </p:txBody>
      </p:sp>
      <p:cxnSp>
        <p:nvCxnSpPr>
          <p:cNvPr id="42" name="Conector recto 41"/>
          <p:cNvCxnSpPr/>
          <p:nvPr/>
        </p:nvCxnSpPr>
        <p:spPr>
          <a:xfrm>
            <a:off x="8743897" y="4262624"/>
            <a:ext cx="339911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8768564" y="4802869"/>
            <a:ext cx="339911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V="1">
            <a:off x="9830071" y="3900663"/>
            <a:ext cx="0" cy="1415796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5792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19076" y="5963619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sz="2800" b="1" dirty="0" smtClean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1" name="Google Shape;306;p53"/>
          <p:cNvCxnSpPr/>
          <p:nvPr/>
        </p:nvCxnSpPr>
        <p:spPr>
          <a:xfrm>
            <a:off x="104636" y="377795"/>
            <a:ext cx="9400311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0" y="-47136"/>
            <a:ext cx="118624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MX" sz="2800" b="1" dirty="0" smtClean="0">
                <a:solidFill>
                  <a:srgbClr val="002060"/>
                </a:solidFill>
                <a:ea typeface="+mj-ea"/>
                <a:cs typeface="+mj-cs"/>
              </a:rPr>
              <a:t>Evaluación de la curva de crecimiento de la línea celular BHK-21</a:t>
            </a:r>
            <a:r>
              <a:rPr lang="es-419" sz="2800" b="1" dirty="0" smtClean="0">
                <a:solidFill>
                  <a:srgbClr val="002060"/>
                </a:solidFill>
                <a:ea typeface="+mj-ea"/>
                <a:cs typeface="+mj-cs"/>
              </a:rPr>
              <a:t> </a:t>
            </a:r>
            <a:endParaRPr lang="es-EC" sz="2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18455" name="Imagen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/>
          <a:stretch>
            <a:fillRect/>
          </a:stretch>
        </p:blipFill>
        <p:spPr bwMode="auto">
          <a:xfrm>
            <a:off x="19076" y="1022231"/>
            <a:ext cx="3287601" cy="26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Imagen 1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7" y="1030334"/>
            <a:ext cx="3021745" cy="25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3" name="Imagen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22" y="1076541"/>
            <a:ext cx="3043146" cy="24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Imagen 1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613" y="1059182"/>
            <a:ext cx="2820432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1" name="Imagen 1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31" y="3700499"/>
            <a:ext cx="3090281" cy="241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714477" y="-527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C" altLang="es-EC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2714477" y="48873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2714477" y="91354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2714477" y="112976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378048"/>
              </p:ext>
            </p:extLst>
          </p:nvPr>
        </p:nvGraphicFramePr>
        <p:xfrm>
          <a:off x="4468726" y="3537101"/>
          <a:ext cx="4764983" cy="29870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66015">
                  <a:extLst>
                    <a:ext uri="{9D8B030D-6E8A-4147-A177-3AD203B41FA5}">
                      <a16:colId xmlns:a16="http://schemas.microsoft.com/office/drawing/2014/main" val="2755831892"/>
                    </a:ext>
                  </a:extLst>
                </a:gridCol>
                <a:gridCol w="1665361">
                  <a:extLst>
                    <a:ext uri="{9D8B030D-6E8A-4147-A177-3AD203B41FA5}">
                      <a16:colId xmlns:a16="http://schemas.microsoft.com/office/drawing/2014/main" val="426622152"/>
                    </a:ext>
                  </a:extLst>
                </a:gridCol>
                <a:gridCol w="1433607">
                  <a:extLst>
                    <a:ext uri="{9D8B030D-6E8A-4147-A177-3AD203B41FA5}">
                      <a16:colId xmlns:a16="http://schemas.microsoft.com/office/drawing/2014/main" val="3729813735"/>
                    </a:ext>
                  </a:extLst>
                </a:gridCol>
              </a:tblGrid>
              <a:tr h="4489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Inóculo celular (células/mL)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Estadístico (W)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p-valor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7532902"/>
                  </a:ext>
                </a:extLst>
              </a:tr>
              <a:tr h="356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80.000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0,98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0,920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9141470"/>
                  </a:ext>
                </a:extLst>
              </a:tr>
              <a:tr h="356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100.000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0,97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0,867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9156764"/>
                  </a:ext>
                </a:extLst>
              </a:tr>
              <a:tr h="356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120.000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0,96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0,5483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448720"/>
                  </a:ext>
                </a:extLst>
              </a:tr>
              <a:tr h="356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140.000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0,94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0,2176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1333136"/>
                  </a:ext>
                </a:extLst>
              </a:tr>
              <a:tr h="356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160.000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0,96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0,5144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962791"/>
                  </a:ext>
                </a:extLst>
              </a:tr>
            </a:tbl>
          </a:graphicData>
        </a:graphic>
      </p:graphicFrame>
      <p:sp>
        <p:nvSpPr>
          <p:cNvPr id="41" name="Rectángulo 40"/>
          <p:cNvSpPr/>
          <p:nvPr/>
        </p:nvSpPr>
        <p:spPr>
          <a:xfrm>
            <a:off x="173818" y="446842"/>
            <a:ext cx="7694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/>
              <a:t>Supuesto Normalidad: </a:t>
            </a:r>
            <a:r>
              <a:rPr lang="es-EC" sz="2000" dirty="0" smtClean="0"/>
              <a:t>Pruebas de </a:t>
            </a:r>
            <a:r>
              <a:rPr lang="es-EC" sz="2000" i="1" dirty="0" smtClean="0"/>
              <a:t>Shapiro </a:t>
            </a:r>
            <a:r>
              <a:rPr lang="es-EC" sz="2000" i="1" dirty="0" err="1" smtClean="0"/>
              <a:t>Wilks</a:t>
            </a:r>
            <a:r>
              <a:rPr lang="es-EC" sz="2000" dirty="0" smtClean="0"/>
              <a:t>; Gráficas Q-Q normal </a:t>
            </a:r>
            <a:endParaRPr lang="es-EC" sz="2000" dirty="0"/>
          </a:p>
        </p:txBody>
      </p:sp>
      <p:sp>
        <p:nvSpPr>
          <p:cNvPr id="43" name="Rectángulo 42"/>
          <p:cNvSpPr/>
          <p:nvPr/>
        </p:nvSpPr>
        <p:spPr>
          <a:xfrm>
            <a:off x="8102636" y="3798401"/>
            <a:ext cx="1131073" cy="25044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Rectángulo redondeado 43"/>
          <p:cNvSpPr/>
          <p:nvPr/>
        </p:nvSpPr>
        <p:spPr>
          <a:xfrm>
            <a:off x="2119745" y="2133601"/>
            <a:ext cx="832360" cy="3325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CuadroTexto 62"/>
          <p:cNvSpPr txBox="1"/>
          <p:nvPr/>
        </p:nvSpPr>
        <p:spPr>
          <a:xfrm>
            <a:off x="9887855" y="4051621"/>
            <a:ext cx="13151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 smtClean="0"/>
              <a:t>P-valo</a:t>
            </a:r>
            <a:r>
              <a:rPr lang="es-MX" sz="1400" b="1" dirty="0" smtClean="0"/>
              <a:t>r &gt;  0,05</a:t>
            </a:r>
            <a:br>
              <a:rPr lang="es-MX" sz="1400" b="1" dirty="0" smtClean="0"/>
            </a:br>
            <a:endParaRPr lang="es-MX" sz="1400" b="1" dirty="0" smtClean="0"/>
          </a:p>
          <a:p>
            <a:pPr algn="ctr"/>
            <a:r>
              <a:rPr lang="es-MX" sz="1400" dirty="0" smtClean="0"/>
              <a:t>Acepta el supuesto de normalidad</a:t>
            </a:r>
            <a:endParaRPr lang="es-EC" sz="1400" dirty="0"/>
          </a:p>
        </p:txBody>
      </p:sp>
      <p:sp>
        <p:nvSpPr>
          <p:cNvPr id="23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Rectángulo 23"/>
          <p:cNvSpPr/>
          <p:nvPr/>
        </p:nvSpPr>
        <p:spPr>
          <a:xfrm>
            <a:off x="792871" y="1048034"/>
            <a:ext cx="11211895" cy="347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600" b="1" dirty="0" smtClean="0">
                <a:solidFill>
                  <a:schemeClr val="tx1"/>
                </a:solidFill>
              </a:rPr>
              <a:t>         8x</a:t>
            </a:r>
            <a:r>
              <a:rPr lang="es-419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600" b="1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C" sz="1600" b="1" dirty="0">
                <a:solidFill>
                  <a:schemeClr val="tx1"/>
                </a:solidFill>
              </a:rPr>
              <a:t> </a:t>
            </a:r>
            <a:r>
              <a:rPr lang="es-EC" sz="1600" b="1" dirty="0" smtClean="0">
                <a:solidFill>
                  <a:schemeClr val="tx1"/>
                </a:solidFill>
              </a:rPr>
              <a:t>células/mL                                       1x</a:t>
            </a:r>
            <a:r>
              <a:rPr lang="es-419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6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600" b="1" dirty="0" smtClean="0">
                <a:solidFill>
                  <a:schemeClr val="tx1"/>
                </a:solidFill>
              </a:rPr>
              <a:t> </a:t>
            </a:r>
            <a:r>
              <a:rPr lang="es-EC" sz="1600" b="1" dirty="0">
                <a:solidFill>
                  <a:schemeClr val="tx1"/>
                </a:solidFill>
              </a:rPr>
              <a:t>células/mL        </a:t>
            </a:r>
            <a:r>
              <a:rPr lang="es-EC" sz="1600" b="1" dirty="0" smtClean="0">
                <a:solidFill>
                  <a:schemeClr val="tx1"/>
                </a:solidFill>
              </a:rPr>
              <a:t>                            1,2x</a:t>
            </a:r>
            <a:r>
              <a:rPr lang="es-419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600" b="1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600" b="1" dirty="0" smtClean="0">
                <a:solidFill>
                  <a:schemeClr val="tx1"/>
                </a:solidFill>
              </a:rPr>
              <a:t> </a:t>
            </a:r>
            <a:r>
              <a:rPr lang="es-EC" sz="1600" b="1" dirty="0">
                <a:solidFill>
                  <a:schemeClr val="tx1"/>
                </a:solidFill>
              </a:rPr>
              <a:t>células/mL           </a:t>
            </a:r>
            <a:r>
              <a:rPr lang="es-EC" sz="1600" b="1" dirty="0" smtClean="0">
                <a:solidFill>
                  <a:schemeClr val="tx1"/>
                </a:solidFill>
              </a:rPr>
              <a:t>          1,4x</a:t>
            </a:r>
            <a:r>
              <a:rPr lang="es-419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6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s-EC" sz="1600" b="1" dirty="0" smtClean="0">
                <a:solidFill>
                  <a:schemeClr val="tx1"/>
                </a:solidFill>
              </a:rPr>
              <a:t>células/mL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18892" y="3739916"/>
            <a:ext cx="22780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1,6x</a:t>
            </a:r>
            <a:r>
              <a:rPr lang="es-419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419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sz="1600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s-EC" sz="1600" b="1" dirty="0"/>
              <a:t>células/mL</a:t>
            </a:r>
          </a:p>
        </p:txBody>
      </p:sp>
    </p:spTree>
    <p:extLst>
      <p:ext uri="{BB962C8B-B14F-4D97-AF65-F5344CB8AC3E}">
        <p14:creationId xmlns:p14="http://schemas.microsoft.com/office/powerpoint/2010/main" val="3886021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19076" y="5963619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sz="2800" b="1" dirty="0" smtClean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1" name="Google Shape;306;p53"/>
          <p:cNvCxnSpPr/>
          <p:nvPr/>
        </p:nvCxnSpPr>
        <p:spPr>
          <a:xfrm>
            <a:off x="-22660" y="490580"/>
            <a:ext cx="8982772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19076" y="17461"/>
            <a:ext cx="118624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MX" sz="2800" b="1" dirty="0" smtClean="0">
                <a:solidFill>
                  <a:srgbClr val="002060"/>
                </a:solidFill>
                <a:ea typeface="+mj-ea"/>
                <a:cs typeface="+mj-cs"/>
              </a:rPr>
              <a:t>Representación gráfica de las curvas de crecimiento</a:t>
            </a:r>
            <a:endParaRPr lang="es-EC" sz="2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714477" y="-527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C" altLang="es-EC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1267058" y="4382618"/>
            <a:ext cx="3090051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4,2x10</a:t>
            </a:r>
            <a:r>
              <a:rPr lang="es-419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419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419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± 0,72 </a:t>
            </a:r>
            <a:r>
              <a:rPr lang="es-419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x1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419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419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células/mL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2714477" y="91354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2714477" y="112976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6" name="Imagen 2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1" b="31735"/>
          <a:stretch/>
        </p:blipFill>
        <p:spPr bwMode="auto">
          <a:xfrm>
            <a:off x="-22660" y="663416"/>
            <a:ext cx="5694086" cy="3548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834256" y="1573880"/>
            <a:ext cx="146405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598172"/>
              </p:ext>
            </p:extLst>
          </p:nvPr>
        </p:nvGraphicFramePr>
        <p:xfrm>
          <a:off x="5809376" y="620863"/>
          <a:ext cx="5411382" cy="3360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Prism 9" r:id="rId6" imgW="5163626" imgH="3009807" progId="Prism9.Document">
                  <p:embed/>
                </p:oleObj>
              </mc:Choice>
              <mc:Fallback>
                <p:oleObj name="Prism 9" r:id="rId6" imgW="5163626" imgH="3009807" progId="Prism9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9376" y="620863"/>
                        <a:ext cx="5411382" cy="33600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redondeado 11"/>
          <p:cNvSpPr/>
          <p:nvPr/>
        </p:nvSpPr>
        <p:spPr>
          <a:xfrm>
            <a:off x="1557640" y="5036502"/>
            <a:ext cx="2065538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4,5x1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419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419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419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células/mL 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006110" y="5645792"/>
            <a:ext cx="1416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err="1">
                <a:latin typeface="Calibri" panose="020F0502020204030204" pitchFamily="34" charset="0"/>
                <a:ea typeface="Calibri" panose="020F0502020204030204" pitchFamily="34" charset="0"/>
              </a:rPr>
              <a:t>Cytiva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</a:rPr>
              <a:t> (2020)</a:t>
            </a:r>
            <a:endParaRPr lang="es-EC" dirty="0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1104900" y="4352860"/>
            <a:ext cx="0" cy="4221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ángulo redondeado 19"/>
          <p:cNvSpPr/>
          <p:nvPr/>
        </p:nvSpPr>
        <p:spPr>
          <a:xfrm>
            <a:off x="7685286" y="4621530"/>
            <a:ext cx="3535472" cy="715089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s-419" dirty="0" smtClean="0"/>
              <a:t> </a:t>
            </a:r>
            <a:r>
              <a:rPr lang="es-419" dirty="0"/>
              <a:t>tasa más alta de división celular </a:t>
            </a:r>
            <a:endParaRPr lang="es-419" dirty="0" smtClean="0"/>
          </a:p>
          <a:p>
            <a:r>
              <a:rPr lang="es-419" dirty="0" smtClean="0"/>
              <a:t>Población </a:t>
            </a:r>
            <a:r>
              <a:rPr lang="es-419" dirty="0"/>
              <a:t>celular </a:t>
            </a:r>
            <a:r>
              <a:rPr lang="es-419" dirty="0" smtClean="0"/>
              <a:t>más viable</a:t>
            </a:r>
            <a:endParaRPr lang="es-EC" dirty="0"/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5379785" y="4719746"/>
            <a:ext cx="1815907" cy="408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dirty="0" smtClean="0"/>
              <a:t>Fase Exponencial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7063845" y="5645792"/>
            <a:ext cx="1660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(Raschka, 2014)</a:t>
            </a:r>
            <a:endParaRPr lang="es-EC" dirty="0"/>
          </a:p>
        </p:txBody>
      </p:sp>
      <p:cxnSp>
        <p:nvCxnSpPr>
          <p:cNvPr id="40" name="Conector recto de flecha 39"/>
          <p:cNvCxnSpPr>
            <a:endCxn id="20" idx="1"/>
          </p:cNvCxnSpPr>
          <p:nvPr/>
        </p:nvCxnSpPr>
        <p:spPr>
          <a:xfrm>
            <a:off x="7195692" y="4979074"/>
            <a:ext cx="489594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Rectángulo 30"/>
          <p:cNvSpPr/>
          <p:nvPr/>
        </p:nvSpPr>
        <p:spPr>
          <a:xfrm>
            <a:off x="4413865" y="1643274"/>
            <a:ext cx="1503610" cy="121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8x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C" sz="1200" dirty="0">
                <a:solidFill>
                  <a:schemeClr val="tx1"/>
                </a:solidFill>
              </a:rPr>
              <a:t> células/mL      </a:t>
            </a:r>
            <a:endParaRPr lang="es-EC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 smtClean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células/mL     </a:t>
            </a:r>
            <a:endParaRPr lang="es-EC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1,2x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 smtClean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células/mL         </a:t>
            </a: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1,4x</a:t>
            </a:r>
            <a:r>
              <a:rPr lang="es-419" sz="12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>
                <a:solidFill>
                  <a:schemeClr val="tx1"/>
                </a:solidFill>
              </a:rPr>
              <a:t> células/mL       </a:t>
            </a:r>
            <a:endParaRPr lang="es-EC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1,6x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>
                <a:solidFill>
                  <a:schemeClr val="tx1"/>
                </a:solidFill>
              </a:rPr>
              <a:t> células/mL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10041442" y="1533714"/>
            <a:ext cx="1503610" cy="121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8x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C" sz="1200" dirty="0">
                <a:solidFill>
                  <a:schemeClr val="tx1"/>
                </a:solidFill>
              </a:rPr>
              <a:t> células/mL      </a:t>
            </a:r>
            <a:endParaRPr lang="es-EC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 smtClean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células/mL     </a:t>
            </a:r>
            <a:endParaRPr lang="es-EC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1,2x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 smtClean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células/mL         </a:t>
            </a: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1,4x</a:t>
            </a:r>
            <a:r>
              <a:rPr lang="es-419" sz="12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>
                <a:solidFill>
                  <a:schemeClr val="tx1"/>
                </a:solidFill>
              </a:rPr>
              <a:t> células/mL       </a:t>
            </a:r>
            <a:endParaRPr lang="es-EC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s-EC" sz="1200" dirty="0" smtClean="0">
                <a:solidFill>
                  <a:schemeClr val="tx1"/>
                </a:solidFill>
              </a:rPr>
              <a:t>1,6x</a:t>
            </a:r>
            <a:r>
              <a:rPr lang="es-419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sz="12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dirty="0">
                <a:solidFill>
                  <a:schemeClr val="tx1"/>
                </a:solidFill>
              </a:rPr>
              <a:t> células/mL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9732077" y="1517739"/>
            <a:ext cx="1740232" cy="19881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4079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3488;p39"/>
          <p:cNvSpPr/>
          <p:nvPr/>
        </p:nvSpPr>
        <p:spPr>
          <a:xfrm flipH="1">
            <a:off x="5772447" y="2003200"/>
            <a:ext cx="389119" cy="782840"/>
          </a:xfrm>
          <a:custGeom>
            <a:avLst/>
            <a:gdLst/>
            <a:ahLst/>
            <a:cxnLst/>
            <a:rect l="l" t="t" r="r" b="b"/>
            <a:pathLst>
              <a:path w="12715" h="25452" extrusionOk="0">
                <a:moveTo>
                  <a:pt x="1" y="1"/>
                </a:moveTo>
                <a:lnTo>
                  <a:pt x="1" y="25451"/>
                </a:lnTo>
                <a:cubicBezTo>
                  <a:pt x="7008" y="25451"/>
                  <a:pt x="12715" y="19745"/>
                  <a:pt x="12715" y="12715"/>
                </a:cubicBezTo>
                <a:cubicBezTo>
                  <a:pt x="12715" y="5684"/>
                  <a:pt x="7008" y="1"/>
                  <a:pt x="1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70330" y="144747"/>
            <a:ext cx="9102634" cy="514457"/>
          </a:xfrm>
        </p:spPr>
        <p:txBody>
          <a:bodyPr>
            <a:normAutofit fontScale="90000"/>
          </a:bodyPr>
          <a:lstStyle/>
          <a:p>
            <a:r>
              <a:rPr lang="es-EC" sz="4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Contenido</a:t>
            </a:r>
            <a:r>
              <a:rPr lang="es-EC" b="1" dirty="0" smtClean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es-EC" b="1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0" name="Google Shape;3459;p39"/>
          <p:cNvSpPr/>
          <p:nvPr/>
        </p:nvSpPr>
        <p:spPr>
          <a:xfrm>
            <a:off x="709709" y="1933804"/>
            <a:ext cx="2764817" cy="2759773"/>
          </a:xfrm>
          <a:prstGeom prst="ellipse">
            <a:avLst/>
          </a:prstGeom>
          <a:noFill/>
          <a:ln w="2857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100" algn="l" rotWithShape="0">
              <a:prstClr val="black">
                <a:alpha val="43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488;p39"/>
          <p:cNvSpPr/>
          <p:nvPr/>
        </p:nvSpPr>
        <p:spPr>
          <a:xfrm flipH="1">
            <a:off x="5728539" y="1091383"/>
            <a:ext cx="389119" cy="782840"/>
          </a:xfrm>
          <a:custGeom>
            <a:avLst/>
            <a:gdLst/>
            <a:ahLst/>
            <a:cxnLst/>
            <a:rect l="l" t="t" r="r" b="b"/>
            <a:pathLst>
              <a:path w="12715" h="25452" extrusionOk="0">
                <a:moveTo>
                  <a:pt x="1" y="1"/>
                </a:moveTo>
                <a:lnTo>
                  <a:pt x="1" y="25451"/>
                </a:lnTo>
                <a:cubicBezTo>
                  <a:pt x="7008" y="25451"/>
                  <a:pt x="12715" y="19745"/>
                  <a:pt x="12715" y="12715"/>
                </a:cubicBezTo>
                <a:cubicBezTo>
                  <a:pt x="12715" y="5684"/>
                  <a:pt x="7008" y="1"/>
                  <a:pt x="1" y="1"/>
                </a:cubicBezTo>
                <a:close/>
              </a:path>
            </a:pathLst>
          </a:custGeom>
          <a:solidFill>
            <a:srgbClr val="F88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489;p39"/>
          <p:cNvSpPr/>
          <p:nvPr/>
        </p:nvSpPr>
        <p:spPr>
          <a:xfrm>
            <a:off x="5824173" y="1151068"/>
            <a:ext cx="663470" cy="663470"/>
          </a:xfrm>
          <a:custGeom>
            <a:avLst/>
            <a:gdLst/>
            <a:ahLst/>
            <a:cxnLst/>
            <a:rect l="l" t="t" r="r" b="b"/>
            <a:pathLst>
              <a:path w="21571" h="21571" extrusionOk="0">
                <a:moveTo>
                  <a:pt x="10797" y="1"/>
                </a:moveTo>
                <a:cubicBezTo>
                  <a:pt x="4840" y="1"/>
                  <a:pt x="1" y="4840"/>
                  <a:pt x="1" y="10797"/>
                </a:cubicBezTo>
                <a:cubicBezTo>
                  <a:pt x="1" y="16754"/>
                  <a:pt x="4840" y="21570"/>
                  <a:pt x="10797" y="21570"/>
                </a:cubicBezTo>
                <a:cubicBezTo>
                  <a:pt x="16732" y="21570"/>
                  <a:pt x="21571" y="16754"/>
                  <a:pt x="21571" y="10797"/>
                </a:cubicBezTo>
                <a:cubicBezTo>
                  <a:pt x="21571" y="4840"/>
                  <a:pt x="16732" y="1"/>
                  <a:pt x="10797" y="1"/>
                </a:cubicBezTo>
                <a:close/>
              </a:path>
            </a:pathLst>
          </a:custGeom>
          <a:solidFill>
            <a:srgbClr val="F6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501;p39"/>
          <p:cNvSpPr txBox="1"/>
          <p:nvPr/>
        </p:nvSpPr>
        <p:spPr>
          <a:xfrm>
            <a:off x="6539398" y="1326861"/>
            <a:ext cx="2107297" cy="3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400" b="1" kern="0" dirty="0" smtClean="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Introducción</a:t>
            </a:r>
            <a:endParaRPr sz="2400" b="1" kern="0" dirty="0">
              <a:solidFill>
                <a:srgbClr val="000000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9" name="Google Shape;2504;p32"/>
          <p:cNvSpPr/>
          <p:nvPr/>
        </p:nvSpPr>
        <p:spPr>
          <a:xfrm>
            <a:off x="5875928" y="1185407"/>
            <a:ext cx="559960" cy="559199"/>
          </a:xfrm>
          <a:custGeom>
            <a:avLst/>
            <a:gdLst/>
            <a:ahLst/>
            <a:cxnLst/>
            <a:rect l="l" t="t" r="r" b="b"/>
            <a:pathLst>
              <a:path w="13970" h="13951" extrusionOk="0">
                <a:moveTo>
                  <a:pt x="6792" y="1"/>
                </a:moveTo>
                <a:cubicBezTo>
                  <a:pt x="6780" y="1"/>
                  <a:pt x="6769" y="2"/>
                  <a:pt x="6757" y="4"/>
                </a:cubicBezTo>
                <a:cubicBezTo>
                  <a:pt x="6506" y="4"/>
                  <a:pt x="6232" y="27"/>
                  <a:pt x="5981" y="73"/>
                </a:cubicBezTo>
                <a:cubicBezTo>
                  <a:pt x="5867" y="96"/>
                  <a:pt x="5798" y="187"/>
                  <a:pt x="5821" y="278"/>
                </a:cubicBezTo>
                <a:cubicBezTo>
                  <a:pt x="5821" y="369"/>
                  <a:pt x="5912" y="438"/>
                  <a:pt x="6004" y="438"/>
                </a:cubicBezTo>
                <a:lnTo>
                  <a:pt x="6026" y="438"/>
                </a:lnTo>
                <a:cubicBezTo>
                  <a:pt x="6277" y="415"/>
                  <a:pt x="6528" y="392"/>
                  <a:pt x="6780" y="369"/>
                </a:cubicBezTo>
                <a:cubicBezTo>
                  <a:pt x="6894" y="369"/>
                  <a:pt x="6962" y="278"/>
                  <a:pt x="6962" y="187"/>
                </a:cubicBezTo>
                <a:cubicBezTo>
                  <a:pt x="6962" y="85"/>
                  <a:pt x="6889" y="1"/>
                  <a:pt x="6792" y="1"/>
                </a:cubicBezTo>
                <a:close/>
                <a:moveTo>
                  <a:pt x="7924" y="68"/>
                </a:moveTo>
                <a:cubicBezTo>
                  <a:pt x="7830" y="68"/>
                  <a:pt x="7758" y="133"/>
                  <a:pt x="7738" y="232"/>
                </a:cubicBezTo>
                <a:cubicBezTo>
                  <a:pt x="7738" y="324"/>
                  <a:pt x="7807" y="415"/>
                  <a:pt x="7898" y="438"/>
                </a:cubicBezTo>
                <a:cubicBezTo>
                  <a:pt x="8149" y="484"/>
                  <a:pt x="8400" y="529"/>
                  <a:pt x="8651" y="598"/>
                </a:cubicBezTo>
                <a:lnTo>
                  <a:pt x="8697" y="598"/>
                </a:lnTo>
                <a:cubicBezTo>
                  <a:pt x="8765" y="598"/>
                  <a:pt x="8857" y="529"/>
                  <a:pt x="8880" y="461"/>
                </a:cubicBezTo>
                <a:cubicBezTo>
                  <a:pt x="8902" y="347"/>
                  <a:pt x="8834" y="255"/>
                  <a:pt x="8743" y="210"/>
                </a:cubicBezTo>
                <a:cubicBezTo>
                  <a:pt x="8491" y="141"/>
                  <a:pt x="8218" y="96"/>
                  <a:pt x="7966" y="73"/>
                </a:cubicBezTo>
                <a:cubicBezTo>
                  <a:pt x="7952" y="70"/>
                  <a:pt x="7937" y="68"/>
                  <a:pt x="7924" y="68"/>
                </a:cubicBezTo>
                <a:close/>
                <a:moveTo>
                  <a:pt x="4879" y="332"/>
                </a:moveTo>
                <a:cubicBezTo>
                  <a:pt x="4858" y="332"/>
                  <a:pt x="4837" y="337"/>
                  <a:pt x="4817" y="347"/>
                </a:cubicBezTo>
                <a:cubicBezTo>
                  <a:pt x="4566" y="415"/>
                  <a:pt x="4314" y="529"/>
                  <a:pt x="4063" y="643"/>
                </a:cubicBezTo>
                <a:cubicBezTo>
                  <a:pt x="3972" y="689"/>
                  <a:pt x="3926" y="780"/>
                  <a:pt x="3972" y="894"/>
                </a:cubicBezTo>
                <a:cubicBezTo>
                  <a:pt x="4018" y="963"/>
                  <a:pt x="4086" y="986"/>
                  <a:pt x="4155" y="986"/>
                </a:cubicBezTo>
                <a:lnTo>
                  <a:pt x="4223" y="986"/>
                </a:lnTo>
                <a:cubicBezTo>
                  <a:pt x="4451" y="872"/>
                  <a:pt x="4680" y="780"/>
                  <a:pt x="4931" y="712"/>
                </a:cubicBezTo>
                <a:cubicBezTo>
                  <a:pt x="5022" y="666"/>
                  <a:pt x="5091" y="575"/>
                  <a:pt x="5045" y="461"/>
                </a:cubicBezTo>
                <a:cubicBezTo>
                  <a:pt x="5027" y="389"/>
                  <a:pt x="4954" y="332"/>
                  <a:pt x="4879" y="332"/>
                </a:cubicBezTo>
                <a:close/>
                <a:moveTo>
                  <a:pt x="9784" y="603"/>
                </a:moveTo>
                <a:cubicBezTo>
                  <a:pt x="9713" y="603"/>
                  <a:pt x="9643" y="645"/>
                  <a:pt x="9610" y="712"/>
                </a:cubicBezTo>
                <a:cubicBezTo>
                  <a:pt x="9564" y="803"/>
                  <a:pt x="9610" y="917"/>
                  <a:pt x="9701" y="963"/>
                </a:cubicBezTo>
                <a:cubicBezTo>
                  <a:pt x="9929" y="1077"/>
                  <a:pt x="10158" y="1191"/>
                  <a:pt x="10386" y="1305"/>
                </a:cubicBezTo>
                <a:cubicBezTo>
                  <a:pt x="10409" y="1328"/>
                  <a:pt x="10432" y="1351"/>
                  <a:pt x="10477" y="1351"/>
                </a:cubicBezTo>
                <a:cubicBezTo>
                  <a:pt x="10546" y="1351"/>
                  <a:pt x="10591" y="1305"/>
                  <a:pt x="10637" y="1237"/>
                </a:cubicBezTo>
                <a:cubicBezTo>
                  <a:pt x="10683" y="1168"/>
                  <a:pt x="10660" y="1031"/>
                  <a:pt x="10569" y="986"/>
                </a:cubicBezTo>
                <a:cubicBezTo>
                  <a:pt x="10340" y="849"/>
                  <a:pt x="10112" y="735"/>
                  <a:pt x="9861" y="621"/>
                </a:cubicBezTo>
                <a:cubicBezTo>
                  <a:pt x="9837" y="608"/>
                  <a:pt x="9810" y="603"/>
                  <a:pt x="9784" y="603"/>
                </a:cubicBezTo>
                <a:close/>
                <a:moveTo>
                  <a:pt x="3132" y="1191"/>
                </a:moveTo>
                <a:cubicBezTo>
                  <a:pt x="3100" y="1191"/>
                  <a:pt x="3067" y="1199"/>
                  <a:pt x="3036" y="1214"/>
                </a:cubicBezTo>
                <a:cubicBezTo>
                  <a:pt x="2808" y="1374"/>
                  <a:pt x="2603" y="1534"/>
                  <a:pt x="2397" y="1716"/>
                </a:cubicBezTo>
                <a:cubicBezTo>
                  <a:pt x="2329" y="1785"/>
                  <a:pt x="2306" y="1899"/>
                  <a:pt x="2374" y="1990"/>
                </a:cubicBezTo>
                <a:cubicBezTo>
                  <a:pt x="2420" y="2036"/>
                  <a:pt x="2466" y="2059"/>
                  <a:pt x="2534" y="2059"/>
                </a:cubicBezTo>
                <a:cubicBezTo>
                  <a:pt x="2580" y="2059"/>
                  <a:pt x="2625" y="2036"/>
                  <a:pt x="2648" y="1990"/>
                </a:cubicBezTo>
                <a:cubicBezTo>
                  <a:pt x="2831" y="1830"/>
                  <a:pt x="3036" y="1670"/>
                  <a:pt x="3242" y="1534"/>
                </a:cubicBezTo>
                <a:cubicBezTo>
                  <a:pt x="3333" y="1488"/>
                  <a:pt x="3356" y="1351"/>
                  <a:pt x="3287" y="1282"/>
                </a:cubicBezTo>
                <a:cubicBezTo>
                  <a:pt x="3257" y="1222"/>
                  <a:pt x="3196" y="1191"/>
                  <a:pt x="3132" y="1191"/>
                </a:cubicBezTo>
                <a:close/>
                <a:moveTo>
                  <a:pt x="11415" y="1644"/>
                </a:moveTo>
                <a:cubicBezTo>
                  <a:pt x="11363" y="1644"/>
                  <a:pt x="11313" y="1667"/>
                  <a:pt x="11276" y="1716"/>
                </a:cubicBezTo>
                <a:cubicBezTo>
                  <a:pt x="11208" y="1785"/>
                  <a:pt x="11208" y="1899"/>
                  <a:pt x="11299" y="1967"/>
                </a:cubicBezTo>
                <a:cubicBezTo>
                  <a:pt x="11482" y="2127"/>
                  <a:pt x="11664" y="2310"/>
                  <a:pt x="11824" y="2492"/>
                </a:cubicBezTo>
                <a:cubicBezTo>
                  <a:pt x="11870" y="2538"/>
                  <a:pt x="11915" y="2561"/>
                  <a:pt x="11984" y="2561"/>
                </a:cubicBezTo>
                <a:cubicBezTo>
                  <a:pt x="12029" y="2561"/>
                  <a:pt x="12075" y="2538"/>
                  <a:pt x="12098" y="2515"/>
                </a:cubicBezTo>
                <a:cubicBezTo>
                  <a:pt x="12189" y="2447"/>
                  <a:pt x="12189" y="2310"/>
                  <a:pt x="12121" y="2241"/>
                </a:cubicBezTo>
                <a:cubicBezTo>
                  <a:pt x="11938" y="2036"/>
                  <a:pt x="11733" y="1853"/>
                  <a:pt x="11550" y="1693"/>
                </a:cubicBezTo>
                <a:cubicBezTo>
                  <a:pt x="11508" y="1662"/>
                  <a:pt x="11460" y="1644"/>
                  <a:pt x="11415" y="1644"/>
                </a:cubicBezTo>
                <a:close/>
                <a:moveTo>
                  <a:pt x="1728" y="2496"/>
                </a:moveTo>
                <a:cubicBezTo>
                  <a:pt x="1670" y="2496"/>
                  <a:pt x="1615" y="2521"/>
                  <a:pt x="1575" y="2561"/>
                </a:cubicBezTo>
                <a:cubicBezTo>
                  <a:pt x="1393" y="2789"/>
                  <a:pt x="1256" y="2994"/>
                  <a:pt x="1096" y="3223"/>
                </a:cubicBezTo>
                <a:cubicBezTo>
                  <a:pt x="1050" y="3314"/>
                  <a:pt x="1073" y="3428"/>
                  <a:pt x="1165" y="3474"/>
                </a:cubicBezTo>
                <a:cubicBezTo>
                  <a:pt x="1187" y="3496"/>
                  <a:pt x="1233" y="3519"/>
                  <a:pt x="1256" y="3519"/>
                </a:cubicBezTo>
                <a:cubicBezTo>
                  <a:pt x="1324" y="3519"/>
                  <a:pt x="1393" y="3474"/>
                  <a:pt x="1416" y="3428"/>
                </a:cubicBezTo>
                <a:cubicBezTo>
                  <a:pt x="1553" y="3223"/>
                  <a:pt x="1712" y="3017"/>
                  <a:pt x="1872" y="2812"/>
                </a:cubicBezTo>
                <a:cubicBezTo>
                  <a:pt x="1941" y="2720"/>
                  <a:pt x="1918" y="2606"/>
                  <a:pt x="1849" y="2538"/>
                </a:cubicBezTo>
                <a:cubicBezTo>
                  <a:pt x="1811" y="2509"/>
                  <a:pt x="1769" y="2496"/>
                  <a:pt x="1728" y="2496"/>
                </a:cubicBezTo>
                <a:close/>
                <a:moveTo>
                  <a:pt x="12692" y="3091"/>
                </a:moveTo>
                <a:cubicBezTo>
                  <a:pt x="12653" y="3091"/>
                  <a:pt x="12613" y="3104"/>
                  <a:pt x="12577" y="3131"/>
                </a:cubicBezTo>
                <a:cubicBezTo>
                  <a:pt x="12486" y="3177"/>
                  <a:pt x="12463" y="3291"/>
                  <a:pt x="12532" y="3382"/>
                </a:cubicBezTo>
                <a:cubicBezTo>
                  <a:pt x="12669" y="3588"/>
                  <a:pt x="12783" y="3816"/>
                  <a:pt x="12897" y="4044"/>
                </a:cubicBezTo>
                <a:cubicBezTo>
                  <a:pt x="12942" y="4113"/>
                  <a:pt x="13011" y="4158"/>
                  <a:pt x="13079" y="4158"/>
                </a:cubicBezTo>
                <a:cubicBezTo>
                  <a:pt x="13102" y="4158"/>
                  <a:pt x="13125" y="4136"/>
                  <a:pt x="13148" y="4136"/>
                </a:cubicBezTo>
                <a:cubicBezTo>
                  <a:pt x="13239" y="4090"/>
                  <a:pt x="13285" y="3976"/>
                  <a:pt x="13239" y="3885"/>
                </a:cubicBezTo>
                <a:cubicBezTo>
                  <a:pt x="13125" y="3633"/>
                  <a:pt x="12988" y="3405"/>
                  <a:pt x="12851" y="3177"/>
                </a:cubicBezTo>
                <a:cubicBezTo>
                  <a:pt x="12810" y="3122"/>
                  <a:pt x="12751" y="3091"/>
                  <a:pt x="12692" y="3091"/>
                </a:cubicBezTo>
                <a:close/>
                <a:moveTo>
                  <a:pt x="723" y="4163"/>
                </a:moveTo>
                <a:cubicBezTo>
                  <a:pt x="652" y="4163"/>
                  <a:pt x="582" y="4206"/>
                  <a:pt x="548" y="4273"/>
                </a:cubicBezTo>
                <a:cubicBezTo>
                  <a:pt x="434" y="4524"/>
                  <a:pt x="366" y="4775"/>
                  <a:pt x="274" y="5026"/>
                </a:cubicBezTo>
                <a:cubicBezTo>
                  <a:pt x="252" y="5117"/>
                  <a:pt x="320" y="5231"/>
                  <a:pt x="411" y="5254"/>
                </a:cubicBezTo>
                <a:cubicBezTo>
                  <a:pt x="434" y="5277"/>
                  <a:pt x="457" y="5277"/>
                  <a:pt x="457" y="5277"/>
                </a:cubicBezTo>
                <a:cubicBezTo>
                  <a:pt x="548" y="5277"/>
                  <a:pt x="617" y="5208"/>
                  <a:pt x="640" y="5140"/>
                </a:cubicBezTo>
                <a:cubicBezTo>
                  <a:pt x="708" y="4889"/>
                  <a:pt x="799" y="4661"/>
                  <a:pt x="891" y="4432"/>
                </a:cubicBezTo>
                <a:cubicBezTo>
                  <a:pt x="936" y="4318"/>
                  <a:pt x="891" y="4204"/>
                  <a:pt x="799" y="4181"/>
                </a:cubicBezTo>
                <a:cubicBezTo>
                  <a:pt x="775" y="4169"/>
                  <a:pt x="749" y="4163"/>
                  <a:pt x="723" y="4163"/>
                </a:cubicBezTo>
                <a:close/>
                <a:moveTo>
                  <a:pt x="13507" y="4851"/>
                </a:moveTo>
                <a:cubicBezTo>
                  <a:pt x="13486" y="4851"/>
                  <a:pt x="13465" y="4856"/>
                  <a:pt x="13445" y="4866"/>
                </a:cubicBezTo>
                <a:cubicBezTo>
                  <a:pt x="13353" y="4889"/>
                  <a:pt x="13285" y="5003"/>
                  <a:pt x="13308" y="5094"/>
                </a:cubicBezTo>
                <a:cubicBezTo>
                  <a:pt x="13376" y="5323"/>
                  <a:pt x="13445" y="5574"/>
                  <a:pt x="13490" y="5825"/>
                </a:cubicBezTo>
                <a:cubicBezTo>
                  <a:pt x="13513" y="5916"/>
                  <a:pt x="13582" y="5984"/>
                  <a:pt x="13673" y="5984"/>
                </a:cubicBezTo>
                <a:lnTo>
                  <a:pt x="13718" y="5984"/>
                </a:lnTo>
                <a:cubicBezTo>
                  <a:pt x="13810" y="5962"/>
                  <a:pt x="13878" y="5870"/>
                  <a:pt x="13855" y="5756"/>
                </a:cubicBezTo>
                <a:cubicBezTo>
                  <a:pt x="13810" y="5505"/>
                  <a:pt x="13764" y="5231"/>
                  <a:pt x="13673" y="4980"/>
                </a:cubicBezTo>
                <a:cubicBezTo>
                  <a:pt x="13655" y="4909"/>
                  <a:pt x="13582" y="4851"/>
                  <a:pt x="13507" y="4851"/>
                </a:cubicBezTo>
                <a:close/>
                <a:moveTo>
                  <a:pt x="252" y="6030"/>
                </a:moveTo>
                <a:cubicBezTo>
                  <a:pt x="160" y="6030"/>
                  <a:pt x="69" y="6099"/>
                  <a:pt x="46" y="6190"/>
                </a:cubicBezTo>
                <a:cubicBezTo>
                  <a:pt x="23" y="6464"/>
                  <a:pt x="0" y="6715"/>
                  <a:pt x="0" y="6989"/>
                </a:cubicBezTo>
                <a:cubicBezTo>
                  <a:pt x="0" y="7103"/>
                  <a:pt x="92" y="7171"/>
                  <a:pt x="206" y="7171"/>
                </a:cubicBezTo>
                <a:cubicBezTo>
                  <a:pt x="297" y="7171"/>
                  <a:pt x="388" y="7080"/>
                  <a:pt x="388" y="6989"/>
                </a:cubicBezTo>
                <a:cubicBezTo>
                  <a:pt x="388" y="6738"/>
                  <a:pt x="388" y="6487"/>
                  <a:pt x="434" y="6236"/>
                </a:cubicBezTo>
                <a:cubicBezTo>
                  <a:pt x="434" y="6144"/>
                  <a:pt x="366" y="6030"/>
                  <a:pt x="252" y="6030"/>
                </a:cubicBezTo>
                <a:close/>
                <a:moveTo>
                  <a:pt x="13787" y="6783"/>
                </a:moveTo>
                <a:cubicBezTo>
                  <a:pt x="13673" y="6783"/>
                  <a:pt x="13582" y="6875"/>
                  <a:pt x="13582" y="6989"/>
                </a:cubicBezTo>
                <a:cubicBezTo>
                  <a:pt x="13582" y="7240"/>
                  <a:pt x="13582" y="7491"/>
                  <a:pt x="13536" y="7742"/>
                </a:cubicBezTo>
                <a:cubicBezTo>
                  <a:pt x="13536" y="7833"/>
                  <a:pt x="13604" y="7925"/>
                  <a:pt x="13718" y="7947"/>
                </a:cubicBezTo>
                <a:lnTo>
                  <a:pt x="13741" y="7947"/>
                </a:lnTo>
                <a:cubicBezTo>
                  <a:pt x="13833" y="7947"/>
                  <a:pt x="13924" y="7879"/>
                  <a:pt x="13924" y="7765"/>
                </a:cubicBezTo>
                <a:cubicBezTo>
                  <a:pt x="13947" y="7514"/>
                  <a:pt x="13970" y="7240"/>
                  <a:pt x="13970" y="6989"/>
                </a:cubicBezTo>
                <a:lnTo>
                  <a:pt x="13970" y="6943"/>
                </a:lnTo>
                <a:cubicBezTo>
                  <a:pt x="13970" y="6852"/>
                  <a:pt x="13878" y="6783"/>
                  <a:pt x="13787" y="6783"/>
                </a:cubicBezTo>
                <a:close/>
                <a:moveTo>
                  <a:pt x="310" y="7966"/>
                </a:moveTo>
                <a:cubicBezTo>
                  <a:pt x="298" y="7966"/>
                  <a:pt x="286" y="7967"/>
                  <a:pt x="274" y="7970"/>
                </a:cubicBezTo>
                <a:cubicBezTo>
                  <a:pt x="160" y="7970"/>
                  <a:pt x="92" y="8084"/>
                  <a:pt x="115" y="8176"/>
                </a:cubicBezTo>
                <a:cubicBezTo>
                  <a:pt x="160" y="8450"/>
                  <a:pt x="206" y="8701"/>
                  <a:pt x="297" y="8952"/>
                </a:cubicBezTo>
                <a:cubicBezTo>
                  <a:pt x="320" y="9043"/>
                  <a:pt x="388" y="9089"/>
                  <a:pt x="480" y="9089"/>
                </a:cubicBezTo>
                <a:lnTo>
                  <a:pt x="525" y="9089"/>
                </a:lnTo>
                <a:cubicBezTo>
                  <a:pt x="617" y="9066"/>
                  <a:pt x="685" y="8952"/>
                  <a:pt x="662" y="8860"/>
                </a:cubicBezTo>
                <a:cubicBezTo>
                  <a:pt x="594" y="8609"/>
                  <a:pt x="525" y="8358"/>
                  <a:pt x="480" y="8107"/>
                </a:cubicBezTo>
                <a:cubicBezTo>
                  <a:pt x="460" y="8028"/>
                  <a:pt x="388" y="7966"/>
                  <a:pt x="310" y="7966"/>
                </a:cubicBezTo>
                <a:close/>
                <a:moveTo>
                  <a:pt x="13522" y="8696"/>
                </a:moveTo>
                <a:cubicBezTo>
                  <a:pt x="13439" y="8696"/>
                  <a:pt x="13350" y="8758"/>
                  <a:pt x="13330" y="8838"/>
                </a:cubicBezTo>
                <a:cubicBezTo>
                  <a:pt x="13262" y="9066"/>
                  <a:pt x="13171" y="9317"/>
                  <a:pt x="13079" y="9545"/>
                </a:cubicBezTo>
                <a:cubicBezTo>
                  <a:pt x="13034" y="9636"/>
                  <a:pt x="13079" y="9751"/>
                  <a:pt x="13171" y="9796"/>
                </a:cubicBezTo>
                <a:cubicBezTo>
                  <a:pt x="13193" y="9796"/>
                  <a:pt x="13216" y="9819"/>
                  <a:pt x="13239" y="9819"/>
                </a:cubicBezTo>
                <a:cubicBezTo>
                  <a:pt x="13330" y="9819"/>
                  <a:pt x="13399" y="9773"/>
                  <a:pt x="13422" y="9705"/>
                </a:cubicBezTo>
                <a:cubicBezTo>
                  <a:pt x="13513" y="9454"/>
                  <a:pt x="13604" y="9203"/>
                  <a:pt x="13696" y="8952"/>
                </a:cubicBezTo>
                <a:cubicBezTo>
                  <a:pt x="13718" y="8838"/>
                  <a:pt x="13650" y="8746"/>
                  <a:pt x="13559" y="8701"/>
                </a:cubicBezTo>
                <a:cubicBezTo>
                  <a:pt x="13547" y="8698"/>
                  <a:pt x="13534" y="8696"/>
                  <a:pt x="13522" y="8696"/>
                </a:cubicBezTo>
                <a:close/>
                <a:moveTo>
                  <a:pt x="906" y="9797"/>
                </a:moveTo>
                <a:cubicBezTo>
                  <a:pt x="872" y="9797"/>
                  <a:pt x="835" y="9805"/>
                  <a:pt x="799" y="9819"/>
                </a:cubicBezTo>
                <a:cubicBezTo>
                  <a:pt x="708" y="9865"/>
                  <a:pt x="685" y="9979"/>
                  <a:pt x="731" y="10070"/>
                </a:cubicBezTo>
                <a:cubicBezTo>
                  <a:pt x="845" y="10298"/>
                  <a:pt x="982" y="10549"/>
                  <a:pt x="1119" y="10755"/>
                </a:cubicBezTo>
                <a:cubicBezTo>
                  <a:pt x="1165" y="10823"/>
                  <a:pt x="1210" y="10846"/>
                  <a:pt x="1279" y="10846"/>
                </a:cubicBezTo>
                <a:cubicBezTo>
                  <a:pt x="1324" y="10846"/>
                  <a:pt x="1347" y="10846"/>
                  <a:pt x="1370" y="10823"/>
                </a:cubicBezTo>
                <a:cubicBezTo>
                  <a:pt x="1461" y="10755"/>
                  <a:pt x="1484" y="10641"/>
                  <a:pt x="1438" y="10549"/>
                </a:cubicBezTo>
                <a:cubicBezTo>
                  <a:pt x="1302" y="10344"/>
                  <a:pt x="1187" y="10116"/>
                  <a:pt x="1073" y="9910"/>
                </a:cubicBezTo>
                <a:cubicBezTo>
                  <a:pt x="1042" y="9832"/>
                  <a:pt x="979" y="9797"/>
                  <a:pt x="906" y="9797"/>
                </a:cubicBezTo>
                <a:close/>
                <a:moveTo>
                  <a:pt x="12709" y="10458"/>
                </a:moveTo>
                <a:cubicBezTo>
                  <a:pt x="12643" y="10458"/>
                  <a:pt x="12577" y="10489"/>
                  <a:pt x="12532" y="10549"/>
                </a:cubicBezTo>
                <a:cubicBezTo>
                  <a:pt x="12417" y="10755"/>
                  <a:pt x="12258" y="10960"/>
                  <a:pt x="12098" y="11166"/>
                </a:cubicBezTo>
                <a:cubicBezTo>
                  <a:pt x="12029" y="11234"/>
                  <a:pt x="12052" y="11348"/>
                  <a:pt x="12121" y="11417"/>
                </a:cubicBezTo>
                <a:cubicBezTo>
                  <a:pt x="12166" y="11463"/>
                  <a:pt x="12212" y="11463"/>
                  <a:pt x="12235" y="11463"/>
                </a:cubicBezTo>
                <a:cubicBezTo>
                  <a:pt x="12303" y="11463"/>
                  <a:pt x="12349" y="11440"/>
                  <a:pt x="12395" y="11394"/>
                </a:cubicBezTo>
                <a:cubicBezTo>
                  <a:pt x="12554" y="11189"/>
                  <a:pt x="12714" y="10983"/>
                  <a:pt x="12851" y="10755"/>
                </a:cubicBezTo>
                <a:cubicBezTo>
                  <a:pt x="12920" y="10664"/>
                  <a:pt x="12897" y="10549"/>
                  <a:pt x="12805" y="10481"/>
                </a:cubicBezTo>
                <a:cubicBezTo>
                  <a:pt x="12775" y="10466"/>
                  <a:pt x="12742" y="10458"/>
                  <a:pt x="12709" y="10458"/>
                </a:cubicBezTo>
                <a:close/>
                <a:moveTo>
                  <a:pt x="1998" y="11388"/>
                </a:moveTo>
                <a:cubicBezTo>
                  <a:pt x="1952" y="11388"/>
                  <a:pt x="1906" y="11405"/>
                  <a:pt x="1872" y="11440"/>
                </a:cubicBezTo>
                <a:cubicBezTo>
                  <a:pt x="1781" y="11508"/>
                  <a:pt x="1781" y="11622"/>
                  <a:pt x="1849" y="11714"/>
                </a:cubicBezTo>
                <a:cubicBezTo>
                  <a:pt x="2032" y="11896"/>
                  <a:pt x="2215" y="12079"/>
                  <a:pt x="2420" y="12261"/>
                </a:cubicBezTo>
                <a:cubicBezTo>
                  <a:pt x="2466" y="12284"/>
                  <a:pt x="2511" y="12307"/>
                  <a:pt x="2557" y="12307"/>
                </a:cubicBezTo>
                <a:cubicBezTo>
                  <a:pt x="2603" y="12307"/>
                  <a:pt x="2648" y="12284"/>
                  <a:pt x="2694" y="12239"/>
                </a:cubicBezTo>
                <a:cubicBezTo>
                  <a:pt x="2762" y="12170"/>
                  <a:pt x="2739" y="12033"/>
                  <a:pt x="2671" y="11965"/>
                </a:cubicBezTo>
                <a:cubicBezTo>
                  <a:pt x="2488" y="11805"/>
                  <a:pt x="2306" y="11645"/>
                  <a:pt x="2123" y="11440"/>
                </a:cubicBezTo>
                <a:cubicBezTo>
                  <a:pt x="2089" y="11405"/>
                  <a:pt x="2043" y="11388"/>
                  <a:pt x="1998" y="11388"/>
                </a:cubicBezTo>
                <a:close/>
                <a:moveTo>
                  <a:pt x="11438" y="11916"/>
                </a:moveTo>
                <a:cubicBezTo>
                  <a:pt x="11395" y="11916"/>
                  <a:pt x="11354" y="11933"/>
                  <a:pt x="11322" y="11965"/>
                </a:cubicBezTo>
                <a:cubicBezTo>
                  <a:pt x="11116" y="12124"/>
                  <a:pt x="10911" y="12284"/>
                  <a:pt x="10706" y="12421"/>
                </a:cubicBezTo>
                <a:cubicBezTo>
                  <a:pt x="10637" y="12490"/>
                  <a:pt x="10614" y="12604"/>
                  <a:pt x="10660" y="12695"/>
                </a:cubicBezTo>
                <a:cubicBezTo>
                  <a:pt x="10706" y="12741"/>
                  <a:pt x="10774" y="12764"/>
                  <a:pt x="10820" y="12764"/>
                </a:cubicBezTo>
                <a:cubicBezTo>
                  <a:pt x="10865" y="12764"/>
                  <a:pt x="10888" y="12764"/>
                  <a:pt x="10934" y="12741"/>
                </a:cubicBezTo>
                <a:cubicBezTo>
                  <a:pt x="11139" y="12581"/>
                  <a:pt x="11367" y="12421"/>
                  <a:pt x="11550" y="12261"/>
                </a:cubicBezTo>
                <a:cubicBezTo>
                  <a:pt x="11641" y="12193"/>
                  <a:pt x="11641" y="12056"/>
                  <a:pt x="11573" y="11987"/>
                </a:cubicBezTo>
                <a:cubicBezTo>
                  <a:pt x="11536" y="11939"/>
                  <a:pt x="11486" y="11916"/>
                  <a:pt x="11438" y="11916"/>
                </a:cubicBezTo>
                <a:close/>
                <a:moveTo>
                  <a:pt x="3489" y="12604"/>
                </a:moveTo>
                <a:cubicBezTo>
                  <a:pt x="3424" y="12604"/>
                  <a:pt x="3363" y="12634"/>
                  <a:pt x="3333" y="12695"/>
                </a:cubicBezTo>
                <a:cubicBezTo>
                  <a:pt x="3264" y="12786"/>
                  <a:pt x="3287" y="12901"/>
                  <a:pt x="3379" y="12969"/>
                </a:cubicBezTo>
                <a:cubicBezTo>
                  <a:pt x="3607" y="13106"/>
                  <a:pt x="3858" y="13220"/>
                  <a:pt x="4086" y="13334"/>
                </a:cubicBezTo>
                <a:cubicBezTo>
                  <a:pt x="4109" y="13357"/>
                  <a:pt x="4155" y="13357"/>
                  <a:pt x="4177" y="13357"/>
                </a:cubicBezTo>
                <a:cubicBezTo>
                  <a:pt x="4246" y="13357"/>
                  <a:pt x="4314" y="13311"/>
                  <a:pt x="4337" y="13243"/>
                </a:cubicBezTo>
                <a:cubicBezTo>
                  <a:pt x="4383" y="13152"/>
                  <a:pt x="4337" y="13037"/>
                  <a:pt x="4246" y="12992"/>
                </a:cubicBezTo>
                <a:cubicBezTo>
                  <a:pt x="4018" y="12878"/>
                  <a:pt x="3789" y="12764"/>
                  <a:pt x="3584" y="12627"/>
                </a:cubicBezTo>
                <a:cubicBezTo>
                  <a:pt x="3554" y="12611"/>
                  <a:pt x="3521" y="12604"/>
                  <a:pt x="3489" y="12604"/>
                </a:cubicBezTo>
                <a:close/>
                <a:moveTo>
                  <a:pt x="9814" y="12974"/>
                </a:moveTo>
                <a:cubicBezTo>
                  <a:pt x="9785" y="12974"/>
                  <a:pt x="9755" y="12980"/>
                  <a:pt x="9724" y="12992"/>
                </a:cubicBezTo>
                <a:cubicBezTo>
                  <a:pt x="9496" y="13083"/>
                  <a:pt x="9268" y="13174"/>
                  <a:pt x="9039" y="13266"/>
                </a:cubicBezTo>
                <a:cubicBezTo>
                  <a:pt x="8925" y="13289"/>
                  <a:pt x="8880" y="13403"/>
                  <a:pt x="8902" y="13494"/>
                </a:cubicBezTo>
                <a:cubicBezTo>
                  <a:pt x="8925" y="13585"/>
                  <a:pt x="9016" y="13631"/>
                  <a:pt x="9085" y="13631"/>
                </a:cubicBezTo>
                <a:cubicBezTo>
                  <a:pt x="9108" y="13631"/>
                  <a:pt x="9131" y="13631"/>
                  <a:pt x="9153" y="13608"/>
                </a:cubicBezTo>
                <a:cubicBezTo>
                  <a:pt x="9404" y="13540"/>
                  <a:pt x="9656" y="13448"/>
                  <a:pt x="9884" y="13334"/>
                </a:cubicBezTo>
                <a:cubicBezTo>
                  <a:pt x="9998" y="13289"/>
                  <a:pt x="10021" y="13174"/>
                  <a:pt x="9975" y="13083"/>
                </a:cubicBezTo>
                <a:cubicBezTo>
                  <a:pt x="9958" y="13016"/>
                  <a:pt x="9893" y="12974"/>
                  <a:pt x="9814" y="12974"/>
                </a:cubicBezTo>
                <a:close/>
                <a:moveTo>
                  <a:pt x="5275" y="13353"/>
                </a:moveTo>
                <a:cubicBezTo>
                  <a:pt x="5182" y="13353"/>
                  <a:pt x="5110" y="13415"/>
                  <a:pt x="5091" y="13494"/>
                </a:cubicBezTo>
                <a:cubicBezTo>
                  <a:pt x="5068" y="13608"/>
                  <a:pt x="5113" y="13699"/>
                  <a:pt x="5227" y="13745"/>
                </a:cubicBezTo>
                <a:cubicBezTo>
                  <a:pt x="5479" y="13791"/>
                  <a:pt x="5730" y="13859"/>
                  <a:pt x="6004" y="13882"/>
                </a:cubicBezTo>
                <a:lnTo>
                  <a:pt x="6026" y="13882"/>
                </a:lnTo>
                <a:cubicBezTo>
                  <a:pt x="6118" y="13882"/>
                  <a:pt x="6209" y="13814"/>
                  <a:pt x="6209" y="13722"/>
                </a:cubicBezTo>
                <a:cubicBezTo>
                  <a:pt x="6232" y="13631"/>
                  <a:pt x="6163" y="13540"/>
                  <a:pt x="6049" y="13517"/>
                </a:cubicBezTo>
                <a:cubicBezTo>
                  <a:pt x="5798" y="13471"/>
                  <a:pt x="5547" y="13425"/>
                  <a:pt x="5319" y="13357"/>
                </a:cubicBezTo>
                <a:cubicBezTo>
                  <a:pt x="5304" y="13354"/>
                  <a:pt x="5289" y="13353"/>
                  <a:pt x="5275" y="13353"/>
                </a:cubicBezTo>
                <a:close/>
                <a:moveTo>
                  <a:pt x="7979" y="13512"/>
                </a:moveTo>
                <a:cubicBezTo>
                  <a:pt x="7967" y="13512"/>
                  <a:pt x="7955" y="13514"/>
                  <a:pt x="7944" y="13517"/>
                </a:cubicBezTo>
                <a:cubicBezTo>
                  <a:pt x="7693" y="13540"/>
                  <a:pt x="7442" y="13562"/>
                  <a:pt x="7190" y="13585"/>
                </a:cubicBezTo>
                <a:cubicBezTo>
                  <a:pt x="7076" y="13585"/>
                  <a:pt x="6985" y="13677"/>
                  <a:pt x="7008" y="13768"/>
                </a:cubicBezTo>
                <a:cubicBezTo>
                  <a:pt x="7008" y="13882"/>
                  <a:pt x="7076" y="13950"/>
                  <a:pt x="7190" y="13950"/>
                </a:cubicBezTo>
                <a:cubicBezTo>
                  <a:pt x="7464" y="13950"/>
                  <a:pt x="7715" y="13928"/>
                  <a:pt x="7989" y="13882"/>
                </a:cubicBezTo>
                <a:cubicBezTo>
                  <a:pt x="8081" y="13882"/>
                  <a:pt x="8172" y="13768"/>
                  <a:pt x="8149" y="13677"/>
                </a:cubicBezTo>
                <a:cubicBezTo>
                  <a:pt x="8129" y="13577"/>
                  <a:pt x="8057" y="13512"/>
                  <a:pt x="7979" y="1351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2586;p32"/>
          <p:cNvSpPr txBox="1"/>
          <p:nvPr/>
        </p:nvSpPr>
        <p:spPr>
          <a:xfrm>
            <a:off x="5955945" y="1263971"/>
            <a:ext cx="384082" cy="38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Arial Black" panose="020B0A04020102020204" pitchFamily="34" charset="0"/>
                <a:ea typeface="Fira Sans Extra Condensed SemiBold"/>
                <a:cs typeface="Fira Sans Extra Condensed SemiBold"/>
                <a:sym typeface="Fira Sans Extra Condensed SemiBold"/>
              </a:rPr>
              <a:t>1</a:t>
            </a:r>
            <a:endParaRPr sz="2500" dirty="0">
              <a:latin typeface="Arial Black" panose="020B0A04020102020204" pitchFamily="34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12" name="Google Shape;3486;p39"/>
          <p:cNvCxnSpPr/>
          <p:nvPr/>
        </p:nvCxnSpPr>
        <p:spPr>
          <a:xfrm flipV="1">
            <a:off x="3324136" y="1416881"/>
            <a:ext cx="991926" cy="484838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14" name="Google Shape;3485;p39"/>
          <p:cNvCxnSpPr/>
          <p:nvPr/>
        </p:nvCxnSpPr>
        <p:spPr>
          <a:xfrm flipV="1">
            <a:off x="4303362" y="1416881"/>
            <a:ext cx="1396676" cy="1368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115" name="Imagen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11566" r="29285" b="10520"/>
          <a:stretch/>
        </p:blipFill>
        <p:spPr>
          <a:xfrm rot="20018391">
            <a:off x="1587792" y="1907233"/>
            <a:ext cx="1435101" cy="2565400"/>
          </a:xfrm>
          <a:prstGeom prst="rect">
            <a:avLst/>
          </a:prstGeom>
        </p:spPr>
      </p:pic>
      <p:sp>
        <p:nvSpPr>
          <p:cNvPr id="116" name="Google Shape;15243;p38"/>
          <p:cNvSpPr/>
          <p:nvPr/>
        </p:nvSpPr>
        <p:spPr>
          <a:xfrm>
            <a:off x="-82385" y="1351815"/>
            <a:ext cx="3966300" cy="3966300"/>
          </a:xfrm>
          <a:prstGeom prst="blockArc">
            <a:avLst>
              <a:gd name="adj1" fmla="val 16589542"/>
              <a:gd name="adj2" fmla="val 5392570"/>
              <a:gd name="adj3" fmla="val 3679"/>
            </a:avLst>
          </a:prstGeom>
          <a:solidFill>
            <a:srgbClr val="EFEFE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https://lh3.googleusercontent.com/ndpweNWNkh_VeT8zPWDmPBJN5zT0Yh_D1429ywWYsKizoD_v9UWEnGgpMlciy8M9QXYNALQgU__a9su71ZRQvPURVK2jUgHVYSao5dTcosZGyuCM1aLguCNNkgvJDf8p67gZ7uauWVo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1" y="3329732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Google Shape;15257;p38"/>
          <p:cNvSpPr/>
          <p:nvPr/>
        </p:nvSpPr>
        <p:spPr>
          <a:xfrm>
            <a:off x="3035077" y="1800800"/>
            <a:ext cx="358028" cy="316806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501;p39"/>
          <p:cNvSpPr txBox="1"/>
          <p:nvPr/>
        </p:nvSpPr>
        <p:spPr>
          <a:xfrm>
            <a:off x="6523356" y="2248499"/>
            <a:ext cx="200117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400" b="1" kern="0" dirty="0" smtClean="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Objetivos</a:t>
            </a:r>
            <a:endParaRPr sz="2400" b="1" kern="0" dirty="0">
              <a:solidFill>
                <a:srgbClr val="000000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3" name="Google Shape;3501;p39"/>
          <p:cNvSpPr txBox="1"/>
          <p:nvPr/>
        </p:nvSpPr>
        <p:spPr>
          <a:xfrm>
            <a:off x="6567413" y="2963645"/>
            <a:ext cx="3956208" cy="44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400" b="1" kern="0" dirty="0" smtClean="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Materiales y Métodos</a:t>
            </a:r>
            <a:endParaRPr sz="2400" b="1" kern="0" dirty="0">
              <a:solidFill>
                <a:srgbClr val="000000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4" name="Google Shape;3501;p39"/>
          <p:cNvSpPr txBox="1"/>
          <p:nvPr/>
        </p:nvSpPr>
        <p:spPr>
          <a:xfrm>
            <a:off x="6340027" y="3823878"/>
            <a:ext cx="3956208" cy="44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400" b="1" kern="0" dirty="0" smtClean="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Resultados y Discusión</a:t>
            </a:r>
            <a:endParaRPr sz="2400" b="1" kern="0" dirty="0">
              <a:solidFill>
                <a:srgbClr val="000000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" name="Google Shape;3501;p39"/>
          <p:cNvSpPr txBox="1"/>
          <p:nvPr/>
        </p:nvSpPr>
        <p:spPr>
          <a:xfrm>
            <a:off x="6340026" y="4736570"/>
            <a:ext cx="5477469" cy="44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400" b="1" kern="0" dirty="0" smtClean="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Conclusiones y Recomendaciones</a:t>
            </a:r>
            <a:endParaRPr sz="2400" b="1" kern="0" dirty="0">
              <a:solidFill>
                <a:srgbClr val="000000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6" name="Google Shape;15257;p38"/>
          <p:cNvSpPr/>
          <p:nvPr/>
        </p:nvSpPr>
        <p:spPr>
          <a:xfrm>
            <a:off x="3125269" y="1882320"/>
            <a:ext cx="174432" cy="153765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8" name="Google Shape;3485;p39"/>
          <p:cNvCxnSpPr/>
          <p:nvPr/>
        </p:nvCxnSpPr>
        <p:spPr>
          <a:xfrm flipV="1">
            <a:off x="4290388" y="2414487"/>
            <a:ext cx="1482059" cy="2468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29" name="Google Shape;3485;p39"/>
          <p:cNvCxnSpPr/>
          <p:nvPr/>
        </p:nvCxnSpPr>
        <p:spPr>
          <a:xfrm>
            <a:off x="3883915" y="3193606"/>
            <a:ext cx="1968674" cy="23594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30" name="Google Shape;3485;p39"/>
          <p:cNvCxnSpPr/>
          <p:nvPr/>
        </p:nvCxnSpPr>
        <p:spPr>
          <a:xfrm>
            <a:off x="4303351" y="4044719"/>
            <a:ext cx="1549238" cy="13543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31" name="Google Shape;3485;p39"/>
          <p:cNvCxnSpPr/>
          <p:nvPr/>
        </p:nvCxnSpPr>
        <p:spPr>
          <a:xfrm flipV="1">
            <a:off x="4300107" y="4900692"/>
            <a:ext cx="1524030" cy="16278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32" name="Google Shape;3486;p39"/>
          <p:cNvCxnSpPr/>
          <p:nvPr/>
        </p:nvCxnSpPr>
        <p:spPr>
          <a:xfrm>
            <a:off x="3375674" y="4488480"/>
            <a:ext cx="940388" cy="432573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141" name="Google Shape;3489;p39"/>
          <p:cNvSpPr/>
          <p:nvPr/>
        </p:nvSpPr>
        <p:spPr>
          <a:xfrm>
            <a:off x="5852589" y="2062885"/>
            <a:ext cx="663470" cy="663470"/>
          </a:xfrm>
          <a:custGeom>
            <a:avLst/>
            <a:gdLst/>
            <a:ahLst/>
            <a:cxnLst/>
            <a:rect l="l" t="t" r="r" b="b"/>
            <a:pathLst>
              <a:path w="21571" h="21571" extrusionOk="0">
                <a:moveTo>
                  <a:pt x="10797" y="1"/>
                </a:moveTo>
                <a:cubicBezTo>
                  <a:pt x="4840" y="1"/>
                  <a:pt x="1" y="4840"/>
                  <a:pt x="1" y="10797"/>
                </a:cubicBezTo>
                <a:cubicBezTo>
                  <a:pt x="1" y="16754"/>
                  <a:pt x="4840" y="21570"/>
                  <a:pt x="10797" y="21570"/>
                </a:cubicBezTo>
                <a:cubicBezTo>
                  <a:pt x="16732" y="21570"/>
                  <a:pt x="21571" y="16754"/>
                  <a:pt x="21571" y="10797"/>
                </a:cubicBezTo>
                <a:cubicBezTo>
                  <a:pt x="21571" y="4840"/>
                  <a:pt x="16732" y="1"/>
                  <a:pt x="10797" y="1"/>
                </a:cubicBezTo>
                <a:close/>
              </a:path>
            </a:pathLst>
          </a:custGeom>
          <a:solidFill>
            <a:srgbClr val="F6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2504;p32"/>
          <p:cNvSpPr/>
          <p:nvPr/>
        </p:nvSpPr>
        <p:spPr>
          <a:xfrm>
            <a:off x="5904344" y="2097224"/>
            <a:ext cx="559960" cy="559199"/>
          </a:xfrm>
          <a:custGeom>
            <a:avLst/>
            <a:gdLst/>
            <a:ahLst/>
            <a:cxnLst/>
            <a:rect l="l" t="t" r="r" b="b"/>
            <a:pathLst>
              <a:path w="13970" h="13951" extrusionOk="0">
                <a:moveTo>
                  <a:pt x="6792" y="1"/>
                </a:moveTo>
                <a:cubicBezTo>
                  <a:pt x="6780" y="1"/>
                  <a:pt x="6769" y="2"/>
                  <a:pt x="6757" y="4"/>
                </a:cubicBezTo>
                <a:cubicBezTo>
                  <a:pt x="6506" y="4"/>
                  <a:pt x="6232" y="27"/>
                  <a:pt x="5981" y="73"/>
                </a:cubicBezTo>
                <a:cubicBezTo>
                  <a:pt x="5867" y="96"/>
                  <a:pt x="5798" y="187"/>
                  <a:pt x="5821" y="278"/>
                </a:cubicBezTo>
                <a:cubicBezTo>
                  <a:pt x="5821" y="369"/>
                  <a:pt x="5912" y="438"/>
                  <a:pt x="6004" y="438"/>
                </a:cubicBezTo>
                <a:lnTo>
                  <a:pt x="6026" y="438"/>
                </a:lnTo>
                <a:cubicBezTo>
                  <a:pt x="6277" y="415"/>
                  <a:pt x="6528" y="392"/>
                  <a:pt x="6780" y="369"/>
                </a:cubicBezTo>
                <a:cubicBezTo>
                  <a:pt x="6894" y="369"/>
                  <a:pt x="6962" y="278"/>
                  <a:pt x="6962" y="187"/>
                </a:cubicBezTo>
                <a:cubicBezTo>
                  <a:pt x="6962" y="85"/>
                  <a:pt x="6889" y="1"/>
                  <a:pt x="6792" y="1"/>
                </a:cubicBezTo>
                <a:close/>
                <a:moveTo>
                  <a:pt x="7924" y="68"/>
                </a:moveTo>
                <a:cubicBezTo>
                  <a:pt x="7830" y="68"/>
                  <a:pt x="7758" y="133"/>
                  <a:pt x="7738" y="232"/>
                </a:cubicBezTo>
                <a:cubicBezTo>
                  <a:pt x="7738" y="324"/>
                  <a:pt x="7807" y="415"/>
                  <a:pt x="7898" y="438"/>
                </a:cubicBezTo>
                <a:cubicBezTo>
                  <a:pt x="8149" y="484"/>
                  <a:pt x="8400" y="529"/>
                  <a:pt x="8651" y="598"/>
                </a:cubicBezTo>
                <a:lnTo>
                  <a:pt x="8697" y="598"/>
                </a:lnTo>
                <a:cubicBezTo>
                  <a:pt x="8765" y="598"/>
                  <a:pt x="8857" y="529"/>
                  <a:pt x="8880" y="461"/>
                </a:cubicBezTo>
                <a:cubicBezTo>
                  <a:pt x="8902" y="347"/>
                  <a:pt x="8834" y="255"/>
                  <a:pt x="8743" y="210"/>
                </a:cubicBezTo>
                <a:cubicBezTo>
                  <a:pt x="8491" y="141"/>
                  <a:pt x="8218" y="96"/>
                  <a:pt x="7966" y="73"/>
                </a:cubicBezTo>
                <a:cubicBezTo>
                  <a:pt x="7952" y="70"/>
                  <a:pt x="7937" y="68"/>
                  <a:pt x="7924" y="68"/>
                </a:cubicBezTo>
                <a:close/>
                <a:moveTo>
                  <a:pt x="4879" y="332"/>
                </a:moveTo>
                <a:cubicBezTo>
                  <a:pt x="4858" y="332"/>
                  <a:pt x="4837" y="337"/>
                  <a:pt x="4817" y="347"/>
                </a:cubicBezTo>
                <a:cubicBezTo>
                  <a:pt x="4566" y="415"/>
                  <a:pt x="4314" y="529"/>
                  <a:pt x="4063" y="643"/>
                </a:cubicBezTo>
                <a:cubicBezTo>
                  <a:pt x="3972" y="689"/>
                  <a:pt x="3926" y="780"/>
                  <a:pt x="3972" y="894"/>
                </a:cubicBezTo>
                <a:cubicBezTo>
                  <a:pt x="4018" y="963"/>
                  <a:pt x="4086" y="986"/>
                  <a:pt x="4155" y="986"/>
                </a:cubicBezTo>
                <a:lnTo>
                  <a:pt x="4223" y="986"/>
                </a:lnTo>
                <a:cubicBezTo>
                  <a:pt x="4451" y="872"/>
                  <a:pt x="4680" y="780"/>
                  <a:pt x="4931" y="712"/>
                </a:cubicBezTo>
                <a:cubicBezTo>
                  <a:pt x="5022" y="666"/>
                  <a:pt x="5091" y="575"/>
                  <a:pt x="5045" y="461"/>
                </a:cubicBezTo>
                <a:cubicBezTo>
                  <a:pt x="5027" y="389"/>
                  <a:pt x="4954" y="332"/>
                  <a:pt x="4879" y="332"/>
                </a:cubicBezTo>
                <a:close/>
                <a:moveTo>
                  <a:pt x="9784" y="603"/>
                </a:moveTo>
                <a:cubicBezTo>
                  <a:pt x="9713" y="603"/>
                  <a:pt x="9643" y="645"/>
                  <a:pt x="9610" y="712"/>
                </a:cubicBezTo>
                <a:cubicBezTo>
                  <a:pt x="9564" y="803"/>
                  <a:pt x="9610" y="917"/>
                  <a:pt x="9701" y="963"/>
                </a:cubicBezTo>
                <a:cubicBezTo>
                  <a:pt x="9929" y="1077"/>
                  <a:pt x="10158" y="1191"/>
                  <a:pt x="10386" y="1305"/>
                </a:cubicBezTo>
                <a:cubicBezTo>
                  <a:pt x="10409" y="1328"/>
                  <a:pt x="10432" y="1351"/>
                  <a:pt x="10477" y="1351"/>
                </a:cubicBezTo>
                <a:cubicBezTo>
                  <a:pt x="10546" y="1351"/>
                  <a:pt x="10591" y="1305"/>
                  <a:pt x="10637" y="1237"/>
                </a:cubicBezTo>
                <a:cubicBezTo>
                  <a:pt x="10683" y="1168"/>
                  <a:pt x="10660" y="1031"/>
                  <a:pt x="10569" y="986"/>
                </a:cubicBezTo>
                <a:cubicBezTo>
                  <a:pt x="10340" y="849"/>
                  <a:pt x="10112" y="735"/>
                  <a:pt x="9861" y="621"/>
                </a:cubicBezTo>
                <a:cubicBezTo>
                  <a:pt x="9837" y="608"/>
                  <a:pt x="9810" y="603"/>
                  <a:pt x="9784" y="603"/>
                </a:cubicBezTo>
                <a:close/>
                <a:moveTo>
                  <a:pt x="3132" y="1191"/>
                </a:moveTo>
                <a:cubicBezTo>
                  <a:pt x="3100" y="1191"/>
                  <a:pt x="3067" y="1199"/>
                  <a:pt x="3036" y="1214"/>
                </a:cubicBezTo>
                <a:cubicBezTo>
                  <a:pt x="2808" y="1374"/>
                  <a:pt x="2603" y="1534"/>
                  <a:pt x="2397" y="1716"/>
                </a:cubicBezTo>
                <a:cubicBezTo>
                  <a:pt x="2329" y="1785"/>
                  <a:pt x="2306" y="1899"/>
                  <a:pt x="2374" y="1990"/>
                </a:cubicBezTo>
                <a:cubicBezTo>
                  <a:pt x="2420" y="2036"/>
                  <a:pt x="2466" y="2059"/>
                  <a:pt x="2534" y="2059"/>
                </a:cubicBezTo>
                <a:cubicBezTo>
                  <a:pt x="2580" y="2059"/>
                  <a:pt x="2625" y="2036"/>
                  <a:pt x="2648" y="1990"/>
                </a:cubicBezTo>
                <a:cubicBezTo>
                  <a:pt x="2831" y="1830"/>
                  <a:pt x="3036" y="1670"/>
                  <a:pt x="3242" y="1534"/>
                </a:cubicBezTo>
                <a:cubicBezTo>
                  <a:pt x="3333" y="1488"/>
                  <a:pt x="3356" y="1351"/>
                  <a:pt x="3287" y="1282"/>
                </a:cubicBezTo>
                <a:cubicBezTo>
                  <a:pt x="3257" y="1222"/>
                  <a:pt x="3196" y="1191"/>
                  <a:pt x="3132" y="1191"/>
                </a:cubicBezTo>
                <a:close/>
                <a:moveTo>
                  <a:pt x="11415" y="1644"/>
                </a:moveTo>
                <a:cubicBezTo>
                  <a:pt x="11363" y="1644"/>
                  <a:pt x="11313" y="1667"/>
                  <a:pt x="11276" y="1716"/>
                </a:cubicBezTo>
                <a:cubicBezTo>
                  <a:pt x="11208" y="1785"/>
                  <a:pt x="11208" y="1899"/>
                  <a:pt x="11299" y="1967"/>
                </a:cubicBezTo>
                <a:cubicBezTo>
                  <a:pt x="11482" y="2127"/>
                  <a:pt x="11664" y="2310"/>
                  <a:pt x="11824" y="2492"/>
                </a:cubicBezTo>
                <a:cubicBezTo>
                  <a:pt x="11870" y="2538"/>
                  <a:pt x="11915" y="2561"/>
                  <a:pt x="11984" y="2561"/>
                </a:cubicBezTo>
                <a:cubicBezTo>
                  <a:pt x="12029" y="2561"/>
                  <a:pt x="12075" y="2538"/>
                  <a:pt x="12098" y="2515"/>
                </a:cubicBezTo>
                <a:cubicBezTo>
                  <a:pt x="12189" y="2447"/>
                  <a:pt x="12189" y="2310"/>
                  <a:pt x="12121" y="2241"/>
                </a:cubicBezTo>
                <a:cubicBezTo>
                  <a:pt x="11938" y="2036"/>
                  <a:pt x="11733" y="1853"/>
                  <a:pt x="11550" y="1693"/>
                </a:cubicBezTo>
                <a:cubicBezTo>
                  <a:pt x="11508" y="1662"/>
                  <a:pt x="11460" y="1644"/>
                  <a:pt x="11415" y="1644"/>
                </a:cubicBezTo>
                <a:close/>
                <a:moveTo>
                  <a:pt x="1728" y="2496"/>
                </a:moveTo>
                <a:cubicBezTo>
                  <a:pt x="1670" y="2496"/>
                  <a:pt x="1615" y="2521"/>
                  <a:pt x="1575" y="2561"/>
                </a:cubicBezTo>
                <a:cubicBezTo>
                  <a:pt x="1393" y="2789"/>
                  <a:pt x="1256" y="2994"/>
                  <a:pt x="1096" y="3223"/>
                </a:cubicBezTo>
                <a:cubicBezTo>
                  <a:pt x="1050" y="3314"/>
                  <a:pt x="1073" y="3428"/>
                  <a:pt x="1165" y="3474"/>
                </a:cubicBezTo>
                <a:cubicBezTo>
                  <a:pt x="1187" y="3496"/>
                  <a:pt x="1233" y="3519"/>
                  <a:pt x="1256" y="3519"/>
                </a:cubicBezTo>
                <a:cubicBezTo>
                  <a:pt x="1324" y="3519"/>
                  <a:pt x="1393" y="3474"/>
                  <a:pt x="1416" y="3428"/>
                </a:cubicBezTo>
                <a:cubicBezTo>
                  <a:pt x="1553" y="3223"/>
                  <a:pt x="1712" y="3017"/>
                  <a:pt x="1872" y="2812"/>
                </a:cubicBezTo>
                <a:cubicBezTo>
                  <a:pt x="1941" y="2720"/>
                  <a:pt x="1918" y="2606"/>
                  <a:pt x="1849" y="2538"/>
                </a:cubicBezTo>
                <a:cubicBezTo>
                  <a:pt x="1811" y="2509"/>
                  <a:pt x="1769" y="2496"/>
                  <a:pt x="1728" y="2496"/>
                </a:cubicBezTo>
                <a:close/>
                <a:moveTo>
                  <a:pt x="12692" y="3091"/>
                </a:moveTo>
                <a:cubicBezTo>
                  <a:pt x="12653" y="3091"/>
                  <a:pt x="12613" y="3104"/>
                  <a:pt x="12577" y="3131"/>
                </a:cubicBezTo>
                <a:cubicBezTo>
                  <a:pt x="12486" y="3177"/>
                  <a:pt x="12463" y="3291"/>
                  <a:pt x="12532" y="3382"/>
                </a:cubicBezTo>
                <a:cubicBezTo>
                  <a:pt x="12669" y="3588"/>
                  <a:pt x="12783" y="3816"/>
                  <a:pt x="12897" y="4044"/>
                </a:cubicBezTo>
                <a:cubicBezTo>
                  <a:pt x="12942" y="4113"/>
                  <a:pt x="13011" y="4158"/>
                  <a:pt x="13079" y="4158"/>
                </a:cubicBezTo>
                <a:cubicBezTo>
                  <a:pt x="13102" y="4158"/>
                  <a:pt x="13125" y="4136"/>
                  <a:pt x="13148" y="4136"/>
                </a:cubicBezTo>
                <a:cubicBezTo>
                  <a:pt x="13239" y="4090"/>
                  <a:pt x="13285" y="3976"/>
                  <a:pt x="13239" y="3885"/>
                </a:cubicBezTo>
                <a:cubicBezTo>
                  <a:pt x="13125" y="3633"/>
                  <a:pt x="12988" y="3405"/>
                  <a:pt x="12851" y="3177"/>
                </a:cubicBezTo>
                <a:cubicBezTo>
                  <a:pt x="12810" y="3122"/>
                  <a:pt x="12751" y="3091"/>
                  <a:pt x="12692" y="3091"/>
                </a:cubicBezTo>
                <a:close/>
                <a:moveTo>
                  <a:pt x="723" y="4163"/>
                </a:moveTo>
                <a:cubicBezTo>
                  <a:pt x="652" y="4163"/>
                  <a:pt x="582" y="4206"/>
                  <a:pt x="548" y="4273"/>
                </a:cubicBezTo>
                <a:cubicBezTo>
                  <a:pt x="434" y="4524"/>
                  <a:pt x="366" y="4775"/>
                  <a:pt x="274" y="5026"/>
                </a:cubicBezTo>
                <a:cubicBezTo>
                  <a:pt x="252" y="5117"/>
                  <a:pt x="320" y="5231"/>
                  <a:pt x="411" y="5254"/>
                </a:cubicBezTo>
                <a:cubicBezTo>
                  <a:pt x="434" y="5277"/>
                  <a:pt x="457" y="5277"/>
                  <a:pt x="457" y="5277"/>
                </a:cubicBezTo>
                <a:cubicBezTo>
                  <a:pt x="548" y="5277"/>
                  <a:pt x="617" y="5208"/>
                  <a:pt x="640" y="5140"/>
                </a:cubicBezTo>
                <a:cubicBezTo>
                  <a:pt x="708" y="4889"/>
                  <a:pt x="799" y="4661"/>
                  <a:pt x="891" y="4432"/>
                </a:cubicBezTo>
                <a:cubicBezTo>
                  <a:pt x="936" y="4318"/>
                  <a:pt x="891" y="4204"/>
                  <a:pt x="799" y="4181"/>
                </a:cubicBezTo>
                <a:cubicBezTo>
                  <a:pt x="775" y="4169"/>
                  <a:pt x="749" y="4163"/>
                  <a:pt x="723" y="4163"/>
                </a:cubicBezTo>
                <a:close/>
                <a:moveTo>
                  <a:pt x="13507" y="4851"/>
                </a:moveTo>
                <a:cubicBezTo>
                  <a:pt x="13486" y="4851"/>
                  <a:pt x="13465" y="4856"/>
                  <a:pt x="13445" y="4866"/>
                </a:cubicBezTo>
                <a:cubicBezTo>
                  <a:pt x="13353" y="4889"/>
                  <a:pt x="13285" y="5003"/>
                  <a:pt x="13308" y="5094"/>
                </a:cubicBezTo>
                <a:cubicBezTo>
                  <a:pt x="13376" y="5323"/>
                  <a:pt x="13445" y="5574"/>
                  <a:pt x="13490" y="5825"/>
                </a:cubicBezTo>
                <a:cubicBezTo>
                  <a:pt x="13513" y="5916"/>
                  <a:pt x="13582" y="5984"/>
                  <a:pt x="13673" y="5984"/>
                </a:cubicBezTo>
                <a:lnTo>
                  <a:pt x="13718" y="5984"/>
                </a:lnTo>
                <a:cubicBezTo>
                  <a:pt x="13810" y="5962"/>
                  <a:pt x="13878" y="5870"/>
                  <a:pt x="13855" y="5756"/>
                </a:cubicBezTo>
                <a:cubicBezTo>
                  <a:pt x="13810" y="5505"/>
                  <a:pt x="13764" y="5231"/>
                  <a:pt x="13673" y="4980"/>
                </a:cubicBezTo>
                <a:cubicBezTo>
                  <a:pt x="13655" y="4909"/>
                  <a:pt x="13582" y="4851"/>
                  <a:pt x="13507" y="4851"/>
                </a:cubicBezTo>
                <a:close/>
                <a:moveTo>
                  <a:pt x="252" y="6030"/>
                </a:moveTo>
                <a:cubicBezTo>
                  <a:pt x="160" y="6030"/>
                  <a:pt x="69" y="6099"/>
                  <a:pt x="46" y="6190"/>
                </a:cubicBezTo>
                <a:cubicBezTo>
                  <a:pt x="23" y="6464"/>
                  <a:pt x="0" y="6715"/>
                  <a:pt x="0" y="6989"/>
                </a:cubicBezTo>
                <a:cubicBezTo>
                  <a:pt x="0" y="7103"/>
                  <a:pt x="92" y="7171"/>
                  <a:pt x="206" y="7171"/>
                </a:cubicBezTo>
                <a:cubicBezTo>
                  <a:pt x="297" y="7171"/>
                  <a:pt x="388" y="7080"/>
                  <a:pt x="388" y="6989"/>
                </a:cubicBezTo>
                <a:cubicBezTo>
                  <a:pt x="388" y="6738"/>
                  <a:pt x="388" y="6487"/>
                  <a:pt x="434" y="6236"/>
                </a:cubicBezTo>
                <a:cubicBezTo>
                  <a:pt x="434" y="6144"/>
                  <a:pt x="366" y="6030"/>
                  <a:pt x="252" y="6030"/>
                </a:cubicBezTo>
                <a:close/>
                <a:moveTo>
                  <a:pt x="13787" y="6783"/>
                </a:moveTo>
                <a:cubicBezTo>
                  <a:pt x="13673" y="6783"/>
                  <a:pt x="13582" y="6875"/>
                  <a:pt x="13582" y="6989"/>
                </a:cubicBezTo>
                <a:cubicBezTo>
                  <a:pt x="13582" y="7240"/>
                  <a:pt x="13582" y="7491"/>
                  <a:pt x="13536" y="7742"/>
                </a:cubicBezTo>
                <a:cubicBezTo>
                  <a:pt x="13536" y="7833"/>
                  <a:pt x="13604" y="7925"/>
                  <a:pt x="13718" y="7947"/>
                </a:cubicBezTo>
                <a:lnTo>
                  <a:pt x="13741" y="7947"/>
                </a:lnTo>
                <a:cubicBezTo>
                  <a:pt x="13833" y="7947"/>
                  <a:pt x="13924" y="7879"/>
                  <a:pt x="13924" y="7765"/>
                </a:cubicBezTo>
                <a:cubicBezTo>
                  <a:pt x="13947" y="7514"/>
                  <a:pt x="13970" y="7240"/>
                  <a:pt x="13970" y="6989"/>
                </a:cubicBezTo>
                <a:lnTo>
                  <a:pt x="13970" y="6943"/>
                </a:lnTo>
                <a:cubicBezTo>
                  <a:pt x="13970" y="6852"/>
                  <a:pt x="13878" y="6783"/>
                  <a:pt x="13787" y="6783"/>
                </a:cubicBezTo>
                <a:close/>
                <a:moveTo>
                  <a:pt x="310" y="7966"/>
                </a:moveTo>
                <a:cubicBezTo>
                  <a:pt x="298" y="7966"/>
                  <a:pt x="286" y="7967"/>
                  <a:pt x="274" y="7970"/>
                </a:cubicBezTo>
                <a:cubicBezTo>
                  <a:pt x="160" y="7970"/>
                  <a:pt x="92" y="8084"/>
                  <a:pt x="115" y="8176"/>
                </a:cubicBezTo>
                <a:cubicBezTo>
                  <a:pt x="160" y="8450"/>
                  <a:pt x="206" y="8701"/>
                  <a:pt x="297" y="8952"/>
                </a:cubicBezTo>
                <a:cubicBezTo>
                  <a:pt x="320" y="9043"/>
                  <a:pt x="388" y="9089"/>
                  <a:pt x="480" y="9089"/>
                </a:cubicBezTo>
                <a:lnTo>
                  <a:pt x="525" y="9089"/>
                </a:lnTo>
                <a:cubicBezTo>
                  <a:pt x="617" y="9066"/>
                  <a:pt x="685" y="8952"/>
                  <a:pt x="662" y="8860"/>
                </a:cubicBezTo>
                <a:cubicBezTo>
                  <a:pt x="594" y="8609"/>
                  <a:pt x="525" y="8358"/>
                  <a:pt x="480" y="8107"/>
                </a:cubicBezTo>
                <a:cubicBezTo>
                  <a:pt x="460" y="8028"/>
                  <a:pt x="388" y="7966"/>
                  <a:pt x="310" y="7966"/>
                </a:cubicBezTo>
                <a:close/>
                <a:moveTo>
                  <a:pt x="13522" y="8696"/>
                </a:moveTo>
                <a:cubicBezTo>
                  <a:pt x="13439" y="8696"/>
                  <a:pt x="13350" y="8758"/>
                  <a:pt x="13330" y="8838"/>
                </a:cubicBezTo>
                <a:cubicBezTo>
                  <a:pt x="13262" y="9066"/>
                  <a:pt x="13171" y="9317"/>
                  <a:pt x="13079" y="9545"/>
                </a:cubicBezTo>
                <a:cubicBezTo>
                  <a:pt x="13034" y="9636"/>
                  <a:pt x="13079" y="9751"/>
                  <a:pt x="13171" y="9796"/>
                </a:cubicBezTo>
                <a:cubicBezTo>
                  <a:pt x="13193" y="9796"/>
                  <a:pt x="13216" y="9819"/>
                  <a:pt x="13239" y="9819"/>
                </a:cubicBezTo>
                <a:cubicBezTo>
                  <a:pt x="13330" y="9819"/>
                  <a:pt x="13399" y="9773"/>
                  <a:pt x="13422" y="9705"/>
                </a:cubicBezTo>
                <a:cubicBezTo>
                  <a:pt x="13513" y="9454"/>
                  <a:pt x="13604" y="9203"/>
                  <a:pt x="13696" y="8952"/>
                </a:cubicBezTo>
                <a:cubicBezTo>
                  <a:pt x="13718" y="8838"/>
                  <a:pt x="13650" y="8746"/>
                  <a:pt x="13559" y="8701"/>
                </a:cubicBezTo>
                <a:cubicBezTo>
                  <a:pt x="13547" y="8698"/>
                  <a:pt x="13534" y="8696"/>
                  <a:pt x="13522" y="8696"/>
                </a:cubicBezTo>
                <a:close/>
                <a:moveTo>
                  <a:pt x="906" y="9797"/>
                </a:moveTo>
                <a:cubicBezTo>
                  <a:pt x="872" y="9797"/>
                  <a:pt x="835" y="9805"/>
                  <a:pt x="799" y="9819"/>
                </a:cubicBezTo>
                <a:cubicBezTo>
                  <a:pt x="708" y="9865"/>
                  <a:pt x="685" y="9979"/>
                  <a:pt x="731" y="10070"/>
                </a:cubicBezTo>
                <a:cubicBezTo>
                  <a:pt x="845" y="10298"/>
                  <a:pt x="982" y="10549"/>
                  <a:pt x="1119" y="10755"/>
                </a:cubicBezTo>
                <a:cubicBezTo>
                  <a:pt x="1165" y="10823"/>
                  <a:pt x="1210" y="10846"/>
                  <a:pt x="1279" y="10846"/>
                </a:cubicBezTo>
                <a:cubicBezTo>
                  <a:pt x="1324" y="10846"/>
                  <a:pt x="1347" y="10846"/>
                  <a:pt x="1370" y="10823"/>
                </a:cubicBezTo>
                <a:cubicBezTo>
                  <a:pt x="1461" y="10755"/>
                  <a:pt x="1484" y="10641"/>
                  <a:pt x="1438" y="10549"/>
                </a:cubicBezTo>
                <a:cubicBezTo>
                  <a:pt x="1302" y="10344"/>
                  <a:pt x="1187" y="10116"/>
                  <a:pt x="1073" y="9910"/>
                </a:cubicBezTo>
                <a:cubicBezTo>
                  <a:pt x="1042" y="9832"/>
                  <a:pt x="979" y="9797"/>
                  <a:pt x="906" y="9797"/>
                </a:cubicBezTo>
                <a:close/>
                <a:moveTo>
                  <a:pt x="12709" y="10458"/>
                </a:moveTo>
                <a:cubicBezTo>
                  <a:pt x="12643" y="10458"/>
                  <a:pt x="12577" y="10489"/>
                  <a:pt x="12532" y="10549"/>
                </a:cubicBezTo>
                <a:cubicBezTo>
                  <a:pt x="12417" y="10755"/>
                  <a:pt x="12258" y="10960"/>
                  <a:pt x="12098" y="11166"/>
                </a:cubicBezTo>
                <a:cubicBezTo>
                  <a:pt x="12029" y="11234"/>
                  <a:pt x="12052" y="11348"/>
                  <a:pt x="12121" y="11417"/>
                </a:cubicBezTo>
                <a:cubicBezTo>
                  <a:pt x="12166" y="11463"/>
                  <a:pt x="12212" y="11463"/>
                  <a:pt x="12235" y="11463"/>
                </a:cubicBezTo>
                <a:cubicBezTo>
                  <a:pt x="12303" y="11463"/>
                  <a:pt x="12349" y="11440"/>
                  <a:pt x="12395" y="11394"/>
                </a:cubicBezTo>
                <a:cubicBezTo>
                  <a:pt x="12554" y="11189"/>
                  <a:pt x="12714" y="10983"/>
                  <a:pt x="12851" y="10755"/>
                </a:cubicBezTo>
                <a:cubicBezTo>
                  <a:pt x="12920" y="10664"/>
                  <a:pt x="12897" y="10549"/>
                  <a:pt x="12805" y="10481"/>
                </a:cubicBezTo>
                <a:cubicBezTo>
                  <a:pt x="12775" y="10466"/>
                  <a:pt x="12742" y="10458"/>
                  <a:pt x="12709" y="10458"/>
                </a:cubicBezTo>
                <a:close/>
                <a:moveTo>
                  <a:pt x="1998" y="11388"/>
                </a:moveTo>
                <a:cubicBezTo>
                  <a:pt x="1952" y="11388"/>
                  <a:pt x="1906" y="11405"/>
                  <a:pt x="1872" y="11440"/>
                </a:cubicBezTo>
                <a:cubicBezTo>
                  <a:pt x="1781" y="11508"/>
                  <a:pt x="1781" y="11622"/>
                  <a:pt x="1849" y="11714"/>
                </a:cubicBezTo>
                <a:cubicBezTo>
                  <a:pt x="2032" y="11896"/>
                  <a:pt x="2215" y="12079"/>
                  <a:pt x="2420" y="12261"/>
                </a:cubicBezTo>
                <a:cubicBezTo>
                  <a:pt x="2466" y="12284"/>
                  <a:pt x="2511" y="12307"/>
                  <a:pt x="2557" y="12307"/>
                </a:cubicBezTo>
                <a:cubicBezTo>
                  <a:pt x="2603" y="12307"/>
                  <a:pt x="2648" y="12284"/>
                  <a:pt x="2694" y="12239"/>
                </a:cubicBezTo>
                <a:cubicBezTo>
                  <a:pt x="2762" y="12170"/>
                  <a:pt x="2739" y="12033"/>
                  <a:pt x="2671" y="11965"/>
                </a:cubicBezTo>
                <a:cubicBezTo>
                  <a:pt x="2488" y="11805"/>
                  <a:pt x="2306" y="11645"/>
                  <a:pt x="2123" y="11440"/>
                </a:cubicBezTo>
                <a:cubicBezTo>
                  <a:pt x="2089" y="11405"/>
                  <a:pt x="2043" y="11388"/>
                  <a:pt x="1998" y="11388"/>
                </a:cubicBezTo>
                <a:close/>
                <a:moveTo>
                  <a:pt x="11438" y="11916"/>
                </a:moveTo>
                <a:cubicBezTo>
                  <a:pt x="11395" y="11916"/>
                  <a:pt x="11354" y="11933"/>
                  <a:pt x="11322" y="11965"/>
                </a:cubicBezTo>
                <a:cubicBezTo>
                  <a:pt x="11116" y="12124"/>
                  <a:pt x="10911" y="12284"/>
                  <a:pt x="10706" y="12421"/>
                </a:cubicBezTo>
                <a:cubicBezTo>
                  <a:pt x="10637" y="12490"/>
                  <a:pt x="10614" y="12604"/>
                  <a:pt x="10660" y="12695"/>
                </a:cubicBezTo>
                <a:cubicBezTo>
                  <a:pt x="10706" y="12741"/>
                  <a:pt x="10774" y="12764"/>
                  <a:pt x="10820" y="12764"/>
                </a:cubicBezTo>
                <a:cubicBezTo>
                  <a:pt x="10865" y="12764"/>
                  <a:pt x="10888" y="12764"/>
                  <a:pt x="10934" y="12741"/>
                </a:cubicBezTo>
                <a:cubicBezTo>
                  <a:pt x="11139" y="12581"/>
                  <a:pt x="11367" y="12421"/>
                  <a:pt x="11550" y="12261"/>
                </a:cubicBezTo>
                <a:cubicBezTo>
                  <a:pt x="11641" y="12193"/>
                  <a:pt x="11641" y="12056"/>
                  <a:pt x="11573" y="11987"/>
                </a:cubicBezTo>
                <a:cubicBezTo>
                  <a:pt x="11536" y="11939"/>
                  <a:pt x="11486" y="11916"/>
                  <a:pt x="11438" y="11916"/>
                </a:cubicBezTo>
                <a:close/>
                <a:moveTo>
                  <a:pt x="3489" y="12604"/>
                </a:moveTo>
                <a:cubicBezTo>
                  <a:pt x="3424" y="12604"/>
                  <a:pt x="3363" y="12634"/>
                  <a:pt x="3333" y="12695"/>
                </a:cubicBezTo>
                <a:cubicBezTo>
                  <a:pt x="3264" y="12786"/>
                  <a:pt x="3287" y="12901"/>
                  <a:pt x="3379" y="12969"/>
                </a:cubicBezTo>
                <a:cubicBezTo>
                  <a:pt x="3607" y="13106"/>
                  <a:pt x="3858" y="13220"/>
                  <a:pt x="4086" y="13334"/>
                </a:cubicBezTo>
                <a:cubicBezTo>
                  <a:pt x="4109" y="13357"/>
                  <a:pt x="4155" y="13357"/>
                  <a:pt x="4177" y="13357"/>
                </a:cubicBezTo>
                <a:cubicBezTo>
                  <a:pt x="4246" y="13357"/>
                  <a:pt x="4314" y="13311"/>
                  <a:pt x="4337" y="13243"/>
                </a:cubicBezTo>
                <a:cubicBezTo>
                  <a:pt x="4383" y="13152"/>
                  <a:pt x="4337" y="13037"/>
                  <a:pt x="4246" y="12992"/>
                </a:cubicBezTo>
                <a:cubicBezTo>
                  <a:pt x="4018" y="12878"/>
                  <a:pt x="3789" y="12764"/>
                  <a:pt x="3584" y="12627"/>
                </a:cubicBezTo>
                <a:cubicBezTo>
                  <a:pt x="3554" y="12611"/>
                  <a:pt x="3521" y="12604"/>
                  <a:pt x="3489" y="12604"/>
                </a:cubicBezTo>
                <a:close/>
                <a:moveTo>
                  <a:pt x="9814" y="12974"/>
                </a:moveTo>
                <a:cubicBezTo>
                  <a:pt x="9785" y="12974"/>
                  <a:pt x="9755" y="12980"/>
                  <a:pt x="9724" y="12992"/>
                </a:cubicBezTo>
                <a:cubicBezTo>
                  <a:pt x="9496" y="13083"/>
                  <a:pt x="9268" y="13174"/>
                  <a:pt x="9039" y="13266"/>
                </a:cubicBezTo>
                <a:cubicBezTo>
                  <a:pt x="8925" y="13289"/>
                  <a:pt x="8880" y="13403"/>
                  <a:pt x="8902" y="13494"/>
                </a:cubicBezTo>
                <a:cubicBezTo>
                  <a:pt x="8925" y="13585"/>
                  <a:pt x="9016" y="13631"/>
                  <a:pt x="9085" y="13631"/>
                </a:cubicBezTo>
                <a:cubicBezTo>
                  <a:pt x="9108" y="13631"/>
                  <a:pt x="9131" y="13631"/>
                  <a:pt x="9153" y="13608"/>
                </a:cubicBezTo>
                <a:cubicBezTo>
                  <a:pt x="9404" y="13540"/>
                  <a:pt x="9656" y="13448"/>
                  <a:pt x="9884" y="13334"/>
                </a:cubicBezTo>
                <a:cubicBezTo>
                  <a:pt x="9998" y="13289"/>
                  <a:pt x="10021" y="13174"/>
                  <a:pt x="9975" y="13083"/>
                </a:cubicBezTo>
                <a:cubicBezTo>
                  <a:pt x="9958" y="13016"/>
                  <a:pt x="9893" y="12974"/>
                  <a:pt x="9814" y="12974"/>
                </a:cubicBezTo>
                <a:close/>
                <a:moveTo>
                  <a:pt x="5275" y="13353"/>
                </a:moveTo>
                <a:cubicBezTo>
                  <a:pt x="5182" y="13353"/>
                  <a:pt x="5110" y="13415"/>
                  <a:pt x="5091" y="13494"/>
                </a:cubicBezTo>
                <a:cubicBezTo>
                  <a:pt x="5068" y="13608"/>
                  <a:pt x="5113" y="13699"/>
                  <a:pt x="5227" y="13745"/>
                </a:cubicBezTo>
                <a:cubicBezTo>
                  <a:pt x="5479" y="13791"/>
                  <a:pt x="5730" y="13859"/>
                  <a:pt x="6004" y="13882"/>
                </a:cubicBezTo>
                <a:lnTo>
                  <a:pt x="6026" y="13882"/>
                </a:lnTo>
                <a:cubicBezTo>
                  <a:pt x="6118" y="13882"/>
                  <a:pt x="6209" y="13814"/>
                  <a:pt x="6209" y="13722"/>
                </a:cubicBezTo>
                <a:cubicBezTo>
                  <a:pt x="6232" y="13631"/>
                  <a:pt x="6163" y="13540"/>
                  <a:pt x="6049" y="13517"/>
                </a:cubicBezTo>
                <a:cubicBezTo>
                  <a:pt x="5798" y="13471"/>
                  <a:pt x="5547" y="13425"/>
                  <a:pt x="5319" y="13357"/>
                </a:cubicBezTo>
                <a:cubicBezTo>
                  <a:pt x="5304" y="13354"/>
                  <a:pt x="5289" y="13353"/>
                  <a:pt x="5275" y="13353"/>
                </a:cubicBezTo>
                <a:close/>
                <a:moveTo>
                  <a:pt x="7979" y="13512"/>
                </a:moveTo>
                <a:cubicBezTo>
                  <a:pt x="7967" y="13512"/>
                  <a:pt x="7955" y="13514"/>
                  <a:pt x="7944" y="13517"/>
                </a:cubicBezTo>
                <a:cubicBezTo>
                  <a:pt x="7693" y="13540"/>
                  <a:pt x="7442" y="13562"/>
                  <a:pt x="7190" y="13585"/>
                </a:cubicBezTo>
                <a:cubicBezTo>
                  <a:pt x="7076" y="13585"/>
                  <a:pt x="6985" y="13677"/>
                  <a:pt x="7008" y="13768"/>
                </a:cubicBezTo>
                <a:cubicBezTo>
                  <a:pt x="7008" y="13882"/>
                  <a:pt x="7076" y="13950"/>
                  <a:pt x="7190" y="13950"/>
                </a:cubicBezTo>
                <a:cubicBezTo>
                  <a:pt x="7464" y="13950"/>
                  <a:pt x="7715" y="13928"/>
                  <a:pt x="7989" y="13882"/>
                </a:cubicBezTo>
                <a:cubicBezTo>
                  <a:pt x="8081" y="13882"/>
                  <a:pt x="8172" y="13768"/>
                  <a:pt x="8149" y="13677"/>
                </a:cubicBezTo>
                <a:cubicBezTo>
                  <a:pt x="8129" y="13577"/>
                  <a:pt x="8057" y="13512"/>
                  <a:pt x="7979" y="1351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2586;p32"/>
          <p:cNvSpPr txBox="1"/>
          <p:nvPr/>
        </p:nvSpPr>
        <p:spPr>
          <a:xfrm>
            <a:off x="5984361" y="2175788"/>
            <a:ext cx="384082" cy="38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Arial Black" panose="020B0A04020102020204" pitchFamily="34" charset="0"/>
                <a:ea typeface="Fira Sans Extra Condensed SemiBold"/>
                <a:cs typeface="Fira Sans Extra Condensed SemiBold"/>
                <a:sym typeface="Fira Sans Extra Condensed SemiBold"/>
              </a:rPr>
              <a:t>2</a:t>
            </a:r>
            <a:endParaRPr sz="2500" dirty="0">
              <a:latin typeface="Arial Black" panose="020B0A04020102020204" pitchFamily="34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46" name="Google Shape;3486;p39"/>
          <p:cNvCxnSpPr/>
          <p:nvPr/>
        </p:nvCxnSpPr>
        <p:spPr>
          <a:xfrm>
            <a:off x="3760218" y="3778298"/>
            <a:ext cx="561304" cy="271529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48" name="Google Shape;3486;p39"/>
          <p:cNvCxnSpPr/>
          <p:nvPr/>
        </p:nvCxnSpPr>
        <p:spPr>
          <a:xfrm flipV="1">
            <a:off x="3746703" y="2402998"/>
            <a:ext cx="577162" cy="273037"/>
          </a:xfrm>
          <a:prstGeom prst="straightConnector1">
            <a:avLst/>
          </a:prstGeom>
          <a:noFill/>
          <a:ln w="571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153" name="Google Shape;3488;p39"/>
          <p:cNvSpPr/>
          <p:nvPr/>
        </p:nvSpPr>
        <p:spPr>
          <a:xfrm flipH="1">
            <a:off x="5783835" y="2870275"/>
            <a:ext cx="389119" cy="782840"/>
          </a:xfrm>
          <a:custGeom>
            <a:avLst/>
            <a:gdLst/>
            <a:ahLst/>
            <a:cxnLst/>
            <a:rect l="l" t="t" r="r" b="b"/>
            <a:pathLst>
              <a:path w="12715" h="25452" extrusionOk="0">
                <a:moveTo>
                  <a:pt x="1" y="1"/>
                </a:moveTo>
                <a:lnTo>
                  <a:pt x="1" y="25451"/>
                </a:lnTo>
                <a:cubicBezTo>
                  <a:pt x="7008" y="25451"/>
                  <a:pt x="12715" y="19745"/>
                  <a:pt x="12715" y="12715"/>
                </a:cubicBezTo>
                <a:cubicBezTo>
                  <a:pt x="12715" y="5684"/>
                  <a:pt x="7008" y="1"/>
                  <a:pt x="1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488;p39"/>
          <p:cNvSpPr/>
          <p:nvPr/>
        </p:nvSpPr>
        <p:spPr>
          <a:xfrm flipH="1">
            <a:off x="5782487" y="3734771"/>
            <a:ext cx="389119" cy="782840"/>
          </a:xfrm>
          <a:custGeom>
            <a:avLst/>
            <a:gdLst/>
            <a:ahLst/>
            <a:cxnLst/>
            <a:rect l="l" t="t" r="r" b="b"/>
            <a:pathLst>
              <a:path w="12715" h="25452" extrusionOk="0">
                <a:moveTo>
                  <a:pt x="1" y="1"/>
                </a:moveTo>
                <a:lnTo>
                  <a:pt x="1" y="25451"/>
                </a:lnTo>
                <a:cubicBezTo>
                  <a:pt x="7008" y="25451"/>
                  <a:pt x="12715" y="19745"/>
                  <a:pt x="12715" y="12715"/>
                </a:cubicBezTo>
                <a:cubicBezTo>
                  <a:pt x="12715" y="5684"/>
                  <a:pt x="7008" y="1"/>
                  <a:pt x="1" y="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488;p39"/>
          <p:cNvSpPr/>
          <p:nvPr/>
        </p:nvSpPr>
        <p:spPr>
          <a:xfrm flipH="1">
            <a:off x="5797323" y="4591175"/>
            <a:ext cx="389119" cy="782840"/>
          </a:xfrm>
          <a:custGeom>
            <a:avLst/>
            <a:gdLst/>
            <a:ahLst/>
            <a:cxnLst/>
            <a:rect l="l" t="t" r="r" b="b"/>
            <a:pathLst>
              <a:path w="12715" h="25452" extrusionOk="0">
                <a:moveTo>
                  <a:pt x="1" y="1"/>
                </a:moveTo>
                <a:lnTo>
                  <a:pt x="1" y="25451"/>
                </a:lnTo>
                <a:cubicBezTo>
                  <a:pt x="7008" y="25451"/>
                  <a:pt x="12715" y="19745"/>
                  <a:pt x="12715" y="12715"/>
                </a:cubicBezTo>
                <a:cubicBezTo>
                  <a:pt x="12715" y="5684"/>
                  <a:pt x="7008" y="1"/>
                  <a:pt x="1" y="1"/>
                </a:cubicBezTo>
                <a:close/>
              </a:path>
            </a:pathLst>
          </a:custGeom>
          <a:solidFill>
            <a:srgbClr val="EE7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489;p39"/>
          <p:cNvSpPr/>
          <p:nvPr/>
        </p:nvSpPr>
        <p:spPr>
          <a:xfrm>
            <a:off x="5873666" y="2930268"/>
            <a:ext cx="663470" cy="663470"/>
          </a:xfrm>
          <a:custGeom>
            <a:avLst/>
            <a:gdLst/>
            <a:ahLst/>
            <a:cxnLst/>
            <a:rect l="l" t="t" r="r" b="b"/>
            <a:pathLst>
              <a:path w="21571" h="21571" extrusionOk="0">
                <a:moveTo>
                  <a:pt x="10797" y="1"/>
                </a:moveTo>
                <a:cubicBezTo>
                  <a:pt x="4840" y="1"/>
                  <a:pt x="1" y="4840"/>
                  <a:pt x="1" y="10797"/>
                </a:cubicBezTo>
                <a:cubicBezTo>
                  <a:pt x="1" y="16754"/>
                  <a:pt x="4840" y="21570"/>
                  <a:pt x="10797" y="21570"/>
                </a:cubicBezTo>
                <a:cubicBezTo>
                  <a:pt x="16732" y="21570"/>
                  <a:pt x="21571" y="16754"/>
                  <a:pt x="21571" y="10797"/>
                </a:cubicBezTo>
                <a:cubicBezTo>
                  <a:pt x="21571" y="4840"/>
                  <a:pt x="16732" y="1"/>
                  <a:pt x="10797" y="1"/>
                </a:cubicBezTo>
                <a:close/>
              </a:path>
            </a:pathLst>
          </a:custGeom>
          <a:solidFill>
            <a:srgbClr val="F6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2504;p32"/>
          <p:cNvSpPr/>
          <p:nvPr/>
        </p:nvSpPr>
        <p:spPr>
          <a:xfrm>
            <a:off x="5925421" y="2964607"/>
            <a:ext cx="559960" cy="559199"/>
          </a:xfrm>
          <a:custGeom>
            <a:avLst/>
            <a:gdLst/>
            <a:ahLst/>
            <a:cxnLst/>
            <a:rect l="l" t="t" r="r" b="b"/>
            <a:pathLst>
              <a:path w="13970" h="13951" extrusionOk="0">
                <a:moveTo>
                  <a:pt x="6792" y="1"/>
                </a:moveTo>
                <a:cubicBezTo>
                  <a:pt x="6780" y="1"/>
                  <a:pt x="6769" y="2"/>
                  <a:pt x="6757" y="4"/>
                </a:cubicBezTo>
                <a:cubicBezTo>
                  <a:pt x="6506" y="4"/>
                  <a:pt x="6232" y="27"/>
                  <a:pt x="5981" y="73"/>
                </a:cubicBezTo>
                <a:cubicBezTo>
                  <a:pt x="5867" y="96"/>
                  <a:pt x="5798" y="187"/>
                  <a:pt x="5821" y="278"/>
                </a:cubicBezTo>
                <a:cubicBezTo>
                  <a:pt x="5821" y="369"/>
                  <a:pt x="5912" y="438"/>
                  <a:pt x="6004" y="438"/>
                </a:cubicBezTo>
                <a:lnTo>
                  <a:pt x="6026" y="438"/>
                </a:lnTo>
                <a:cubicBezTo>
                  <a:pt x="6277" y="415"/>
                  <a:pt x="6528" y="392"/>
                  <a:pt x="6780" y="369"/>
                </a:cubicBezTo>
                <a:cubicBezTo>
                  <a:pt x="6894" y="369"/>
                  <a:pt x="6962" y="278"/>
                  <a:pt x="6962" y="187"/>
                </a:cubicBezTo>
                <a:cubicBezTo>
                  <a:pt x="6962" y="85"/>
                  <a:pt x="6889" y="1"/>
                  <a:pt x="6792" y="1"/>
                </a:cubicBezTo>
                <a:close/>
                <a:moveTo>
                  <a:pt x="7924" y="68"/>
                </a:moveTo>
                <a:cubicBezTo>
                  <a:pt x="7830" y="68"/>
                  <a:pt x="7758" y="133"/>
                  <a:pt x="7738" y="232"/>
                </a:cubicBezTo>
                <a:cubicBezTo>
                  <a:pt x="7738" y="324"/>
                  <a:pt x="7807" y="415"/>
                  <a:pt x="7898" y="438"/>
                </a:cubicBezTo>
                <a:cubicBezTo>
                  <a:pt x="8149" y="484"/>
                  <a:pt x="8400" y="529"/>
                  <a:pt x="8651" y="598"/>
                </a:cubicBezTo>
                <a:lnTo>
                  <a:pt x="8697" y="598"/>
                </a:lnTo>
                <a:cubicBezTo>
                  <a:pt x="8765" y="598"/>
                  <a:pt x="8857" y="529"/>
                  <a:pt x="8880" y="461"/>
                </a:cubicBezTo>
                <a:cubicBezTo>
                  <a:pt x="8902" y="347"/>
                  <a:pt x="8834" y="255"/>
                  <a:pt x="8743" y="210"/>
                </a:cubicBezTo>
                <a:cubicBezTo>
                  <a:pt x="8491" y="141"/>
                  <a:pt x="8218" y="96"/>
                  <a:pt x="7966" y="73"/>
                </a:cubicBezTo>
                <a:cubicBezTo>
                  <a:pt x="7952" y="70"/>
                  <a:pt x="7937" y="68"/>
                  <a:pt x="7924" y="68"/>
                </a:cubicBezTo>
                <a:close/>
                <a:moveTo>
                  <a:pt x="4879" y="332"/>
                </a:moveTo>
                <a:cubicBezTo>
                  <a:pt x="4858" y="332"/>
                  <a:pt x="4837" y="337"/>
                  <a:pt x="4817" y="347"/>
                </a:cubicBezTo>
                <a:cubicBezTo>
                  <a:pt x="4566" y="415"/>
                  <a:pt x="4314" y="529"/>
                  <a:pt x="4063" y="643"/>
                </a:cubicBezTo>
                <a:cubicBezTo>
                  <a:pt x="3972" y="689"/>
                  <a:pt x="3926" y="780"/>
                  <a:pt x="3972" y="894"/>
                </a:cubicBezTo>
                <a:cubicBezTo>
                  <a:pt x="4018" y="963"/>
                  <a:pt x="4086" y="986"/>
                  <a:pt x="4155" y="986"/>
                </a:cubicBezTo>
                <a:lnTo>
                  <a:pt x="4223" y="986"/>
                </a:lnTo>
                <a:cubicBezTo>
                  <a:pt x="4451" y="872"/>
                  <a:pt x="4680" y="780"/>
                  <a:pt x="4931" y="712"/>
                </a:cubicBezTo>
                <a:cubicBezTo>
                  <a:pt x="5022" y="666"/>
                  <a:pt x="5091" y="575"/>
                  <a:pt x="5045" y="461"/>
                </a:cubicBezTo>
                <a:cubicBezTo>
                  <a:pt x="5027" y="389"/>
                  <a:pt x="4954" y="332"/>
                  <a:pt x="4879" y="332"/>
                </a:cubicBezTo>
                <a:close/>
                <a:moveTo>
                  <a:pt x="9784" y="603"/>
                </a:moveTo>
                <a:cubicBezTo>
                  <a:pt x="9713" y="603"/>
                  <a:pt x="9643" y="645"/>
                  <a:pt x="9610" y="712"/>
                </a:cubicBezTo>
                <a:cubicBezTo>
                  <a:pt x="9564" y="803"/>
                  <a:pt x="9610" y="917"/>
                  <a:pt x="9701" y="963"/>
                </a:cubicBezTo>
                <a:cubicBezTo>
                  <a:pt x="9929" y="1077"/>
                  <a:pt x="10158" y="1191"/>
                  <a:pt x="10386" y="1305"/>
                </a:cubicBezTo>
                <a:cubicBezTo>
                  <a:pt x="10409" y="1328"/>
                  <a:pt x="10432" y="1351"/>
                  <a:pt x="10477" y="1351"/>
                </a:cubicBezTo>
                <a:cubicBezTo>
                  <a:pt x="10546" y="1351"/>
                  <a:pt x="10591" y="1305"/>
                  <a:pt x="10637" y="1237"/>
                </a:cubicBezTo>
                <a:cubicBezTo>
                  <a:pt x="10683" y="1168"/>
                  <a:pt x="10660" y="1031"/>
                  <a:pt x="10569" y="986"/>
                </a:cubicBezTo>
                <a:cubicBezTo>
                  <a:pt x="10340" y="849"/>
                  <a:pt x="10112" y="735"/>
                  <a:pt x="9861" y="621"/>
                </a:cubicBezTo>
                <a:cubicBezTo>
                  <a:pt x="9837" y="608"/>
                  <a:pt x="9810" y="603"/>
                  <a:pt x="9784" y="603"/>
                </a:cubicBezTo>
                <a:close/>
                <a:moveTo>
                  <a:pt x="3132" y="1191"/>
                </a:moveTo>
                <a:cubicBezTo>
                  <a:pt x="3100" y="1191"/>
                  <a:pt x="3067" y="1199"/>
                  <a:pt x="3036" y="1214"/>
                </a:cubicBezTo>
                <a:cubicBezTo>
                  <a:pt x="2808" y="1374"/>
                  <a:pt x="2603" y="1534"/>
                  <a:pt x="2397" y="1716"/>
                </a:cubicBezTo>
                <a:cubicBezTo>
                  <a:pt x="2329" y="1785"/>
                  <a:pt x="2306" y="1899"/>
                  <a:pt x="2374" y="1990"/>
                </a:cubicBezTo>
                <a:cubicBezTo>
                  <a:pt x="2420" y="2036"/>
                  <a:pt x="2466" y="2059"/>
                  <a:pt x="2534" y="2059"/>
                </a:cubicBezTo>
                <a:cubicBezTo>
                  <a:pt x="2580" y="2059"/>
                  <a:pt x="2625" y="2036"/>
                  <a:pt x="2648" y="1990"/>
                </a:cubicBezTo>
                <a:cubicBezTo>
                  <a:pt x="2831" y="1830"/>
                  <a:pt x="3036" y="1670"/>
                  <a:pt x="3242" y="1534"/>
                </a:cubicBezTo>
                <a:cubicBezTo>
                  <a:pt x="3333" y="1488"/>
                  <a:pt x="3356" y="1351"/>
                  <a:pt x="3287" y="1282"/>
                </a:cubicBezTo>
                <a:cubicBezTo>
                  <a:pt x="3257" y="1222"/>
                  <a:pt x="3196" y="1191"/>
                  <a:pt x="3132" y="1191"/>
                </a:cubicBezTo>
                <a:close/>
                <a:moveTo>
                  <a:pt x="11415" y="1644"/>
                </a:moveTo>
                <a:cubicBezTo>
                  <a:pt x="11363" y="1644"/>
                  <a:pt x="11313" y="1667"/>
                  <a:pt x="11276" y="1716"/>
                </a:cubicBezTo>
                <a:cubicBezTo>
                  <a:pt x="11208" y="1785"/>
                  <a:pt x="11208" y="1899"/>
                  <a:pt x="11299" y="1967"/>
                </a:cubicBezTo>
                <a:cubicBezTo>
                  <a:pt x="11482" y="2127"/>
                  <a:pt x="11664" y="2310"/>
                  <a:pt x="11824" y="2492"/>
                </a:cubicBezTo>
                <a:cubicBezTo>
                  <a:pt x="11870" y="2538"/>
                  <a:pt x="11915" y="2561"/>
                  <a:pt x="11984" y="2561"/>
                </a:cubicBezTo>
                <a:cubicBezTo>
                  <a:pt x="12029" y="2561"/>
                  <a:pt x="12075" y="2538"/>
                  <a:pt x="12098" y="2515"/>
                </a:cubicBezTo>
                <a:cubicBezTo>
                  <a:pt x="12189" y="2447"/>
                  <a:pt x="12189" y="2310"/>
                  <a:pt x="12121" y="2241"/>
                </a:cubicBezTo>
                <a:cubicBezTo>
                  <a:pt x="11938" y="2036"/>
                  <a:pt x="11733" y="1853"/>
                  <a:pt x="11550" y="1693"/>
                </a:cubicBezTo>
                <a:cubicBezTo>
                  <a:pt x="11508" y="1662"/>
                  <a:pt x="11460" y="1644"/>
                  <a:pt x="11415" y="1644"/>
                </a:cubicBezTo>
                <a:close/>
                <a:moveTo>
                  <a:pt x="1728" y="2496"/>
                </a:moveTo>
                <a:cubicBezTo>
                  <a:pt x="1670" y="2496"/>
                  <a:pt x="1615" y="2521"/>
                  <a:pt x="1575" y="2561"/>
                </a:cubicBezTo>
                <a:cubicBezTo>
                  <a:pt x="1393" y="2789"/>
                  <a:pt x="1256" y="2994"/>
                  <a:pt x="1096" y="3223"/>
                </a:cubicBezTo>
                <a:cubicBezTo>
                  <a:pt x="1050" y="3314"/>
                  <a:pt x="1073" y="3428"/>
                  <a:pt x="1165" y="3474"/>
                </a:cubicBezTo>
                <a:cubicBezTo>
                  <a:pt x="1187" y="3496"/>
                  <a:pt x="1233" y="3519"/>
                  <a:pt x="1256" y="3519"/>
                </a:cubicBezTo>
                <a:cubicBezTo>
                  <a:pt x="1324" y="3519"/>
                  <a:pt x="1393" y="3474"/>
                  <a:pt x="1416" y="3428"/>
                </a:cubicBezTo>
                <a:cubicBezTo>
                  <a:pt x="1553" y="3223"/>
                  <a:pt x="1712" y="3017"/>
                  <a:pt x="1872" y="2812"/>
                </a:cubicBezTo>
                <a:cubicBezTo>
                  <a:pt x="1941" y="2720"/>
                  <a:pt x="1918" y="2606"/>
                  <a:pt x="1849" y="2538"/>
                </a:cubicBezTo>
                <a:cubicBezTo>
                  <a:pt x="1811" y="2509"/>
                  <a:pt x="1769" y="2496"/>
                  <a:pt x="1728" y="2496"/>
                </a:cubicBezTo>
                <a:close/>
                <a:moveTo>
                  <a:pt x="12692" y="3091"/>
                </a:moveTo>
                <a:cubicBezTo>
                  <a:pt x="12653" y="3091"/>
                  <a:pt x="12613" y="3104"/>
                  <a:pt x="12577" y="3131"/>
                </a:cubicBezTo>
                <a:cubicBezTo>
                  <a:pt x="12486" y="3177"/>
                  <a:pt x="12463" y="3291"/>
                  <a:pt x="12532" y="3382"/>
                </a:cubicBezTo>
                <a:cubicBezTo>
                  <a:pt x="12669" y="3588"/>
                  <a:pt x="12783" y="3816"/>
                  <a:pt x="12897" y="4044"/>
                </a:cubicBezTo>
                <a:cubicBezTo>
                  <a:pt x="12942" y="4113"/>
                  <a:pt x="13011" y="4158"/>
                  <a:pt x="13079" y="4158"/>
                </a:cubicBezTo>
                <a:cubicBezTo>
                  <a:pt x="13102" y="4158"/>
                  <a:pt x="13125" y="4136"/>
                  <a:pt x="13148" y="4136"/>
                </a:cubicBezTo>
                <a:cubicBezTo>
                  <a:pt x="13239" y="4090"/>
                  <a:pt x="13285" y="3976"/>
                  <a:pt x="13239" y="3885"/>
                </a:cubicBezTo>
                <a:cubicBezTo>
                  <a:pt x="13125" y="3633"/>
                  <a:pt x="12988" y="3405"/>
                  <a:pt x="12851" y="3177"/>
                </a:cubicBezTo>
                <a:cubicBezTo>
                  <a:pt x="12810" y="3122"/>
                  <a:pt x="12751" y="3091"/>
                  <a:pt x="12692" y="3091"/>
                </a:cubicBezTo>
                <a:close/>
                <a:moveTo>
                  <a:pt x="723" y="4163"/>
                </a:moveTo>
                <a:cubicBezTo>
                  <a:pt x="652" y="4163"/>
                  <a:pt x="582" y="4206"/>
                  <a:pt x="548" y="4273"/>
                </a:cubicBezTo>
                <a:cubicBezTo>
                  <a:pt x="434" y="4524"/>
                  <a:pt x="366" y="4775"/>
                  <a:pt x="274" y="5026"/>
                </a:cubicBezTo>
                <a:cubicBezTo>
                  <a:pt x="252" y="5117"/>
                  <a:pt x="320" y="5231"/>
                  <a:pt x="411" y="5254"/>
                </a:cubicBezTo>
                <a:cubicBezTo>
                  <a:pt x="434" y="5277"/>
                  <a:pt x="457" y="5277"/>
                  <a:pt x="457" y="5277"/>
                </a:cubicBezTo>
                <a:cubicBezTo>
                  <a:pt x="548" y="5277"/>
                  <a:pt x="617" y="5208"/>
                  <a:pt x="640" y="5140"/>
                </a:cubicBezTo>
                <a:cubicBezTo>
                  <a:pt x="708" y="4889"/>
                  <a:pt x="799" y="4661"/>
                  <a:pt x="891" y="4432"/>
                </a:cubicBezTo>
                <a:cubicBezTo>
                  <a:pt x="936" y="4318"/>
                  <a:pt x="891" y="4204"/>
                  <a:pt x="799" y="4181"/>
                </a:cubicBezTo>
                <a:cubicBezTo>
                  <a:pt x="775" y="4169"/>
                  <a:pt x="749" y="4163"/>
                  <a:pt x="723" y="4163"/>
                </a:cubicBezTo>
                <a:close/>
                <a:moveTo>
                  <a:pt x="13507" y="4851"/>
                </a:moveTo>
                <a:cubicBezTo>
                  <a:pt x="13486" y="4851"/>
                  <a:pt x="13465" y="4856"/>
                  <a:pt x="13445" y="4866"/>
                </a:cubicBezTo>
                <a:cubicBezTo>
                  <a:pt x="13353" y="4889"/>
                  <a:pt x="13285" y="5003"/>
                  <a:pt x="13308" y="5094"/>
                </a:cubicBezTo>
                <a:cubicBezTo>
                  <a:pt x="13376" y="5323"/>
                  <a:pt x="13445" y="5574"/>
                  <a:pt x="13490" y="5825"/>
                </a:cubicBezTo>
                <a:cubicBezTo>
                  <a:pt x="13513" y="5916"/>
                  <a:pt x="13582" y="5984"/>
                  <a:pt x="13673" y="5984"/>
                </a:cubicBezTo>
                <a:lnTo>
                  <a:pt x="13718" y="5984"/>
                </a:lnTo>
                <a:cubicBezTo>
                  <a:pt x="13810" y="5962"/>
                  <a:pt x="13878" y="5870"/>
                  <a:pt x="13855" y="5756"/>
                </a:cubicBezTo>
                <a:cubicBezTo>
                  <a:pt x="13810" y="5505"/>
                  <a:pt x="13764" y="5231"/>
                  <a:pt x="13673" y="4980"/>
                </a:cubicBezTo>
                <a:cubicBezTo>
                  <a:pt x="13655" y="4909"/>
                  <a:pt x="13582" y="4851"/>
                  <a:pt x="13507" y="4851"/>
                </a:cubicBezTo>
                <a:close/>
                <a:moveTo>
                  <a:pt x="252" y="6030"/>
                </a:moveTo>
                <a:cubicBezTo>
                  <a:pt x="160" y="6030"/>
                  <a:pt x="69" y="6099"/>
                  <a:pt x="46" y="6190"/>
                </a:cubicBezTo>
                <a:cubicBezTo>
                  <a:pt x="23" y="6464"/>
                  <a:pt x="0" y="6715"/>
                  <a:pt x="0" y="6989"/>
                </a:cubicBezTo>
                <a:cubicBezTo>
                  <a:pt x="0" y="7103"/>
                  <a:pt x="92" y="7171"/>
                  <a:pt x="206" y="7171"/>
                </a:cubicBezTo>
                <a:cubicBezTo>
                  <a:pt x="297" y="7171"/>
                  <a:pt x="388" y="7080"/>
                  <a:pt x="388" y="6989"/>
                </a:cubicBezTo>
                <a:cubicBezTo>
                  <a:pt x="388" y="6738"/>
                  <a:pt x="388" y="6487"/>
                  <a:pt x="434" y="6236"/>
                </a:cubicBezTo>
                <a:cubicBezTo>
                  <a:pt x="434" y="6144"/>
                  <a:pt x="366" y="6030"/>
                  <a:pt x="252" y="6030"/>
                </a:cubicBezTo>
                <a:close/>
                <a:moveTo>
                  <a:pt x="13787" y="6783"/>
                </a:moveTo>
                <a:cubicBezTo>
                  <a:pt x="13673" y="6783"/>
                  <a:pt x="13582" y="6875"/>
                  <a:pt x="13582" y="6989"/>
                </a:cubicBezTo>
                <a:cubicBezTo>
                  <a:pt x="13582" y="7240"/>
                  <a:pt x="13582" y="7491"/>
                  <a:pt x="13536" y="7742"/>
                </a:cubicBezTo>
                <a:cubicBezTo>
                  <a:pt x="13536" y="7833"/>
                  <a:pt x="13604" y="7925"/>
                  <a:pt x="13718" y="7947"/>
                </a:cubicBezTo>
                <a:lnTo>
                  <a:pt x="13741" y="7947"/>
                </a:lnTo>
                <a:cubicBezTo>
                  <a:pt x="13833" y="7947"/>
                  <a:pt x="13924" y="7879"/>
                  <a:pt x="13924" y="7765"/>
                </a:cubicBezTo>
                <a:cubicBezTo>
                  <a:pt x="13947" y="7514"/>
                  <a:pt x="13970" y="7240"/>
                  <a:pt x="13970" y="6989"/>
                </a:cubicBezTo>
                <a:lnTo>
                  <a:pt x="13970" y="6943"/>
                </a:lnTo>
                <a:cubicBezTo>
                  <a:pt x="13970" y="6852"/>
                  <a:pt x="13878" y="6783"/>
                  <a:pt x="13787" y="6783"/>
                </a:cubicBezTo>
                <a:close/>
                <a:moveTo>
                  <a:pt x="310" y="7966"/>
                </a:moveTo>
                <a:cubicBezTo>
                  <a:pt x="298" y="7966"/>
                  <a:pt x="286" y="7967"/>
                  <a:pt x="274" y="7970"/>
                </a:cubicBezTo>
                <a:cubicBezTo>
                  <a:pt x="160" y="7970"/>
                  <a:pt x="92" y="8084"/>
                  <a:pt x="115" y="8176"/>
                </a:cubicBezTo>
                <a:cubicBezTo>
                  <a:pt x="160" y="8450"/>
                  <a:pt x="206" y="8701"/>
                  <a:pt x="297" y="8952"/>
                </a:cubicBezTo>
                <a:cubicBezTo>
                  <a:pt x="320" y="9043"/>
                  <a:pt x="388" y="9089"/>
                  <a:pt x="480" y="9089"/>
                </a:cubicBezTo>
                <a:lnTo>
                  <a:pt x="525" y="9089"/>
                </a:lnTo>
                <a:cubicBezTo>
                  <a:pt x="617" y="9066"/>
                  <a:pt x="685" y="8952"/>
                  <a:pt x="662" y="8860"/>
                </a:cubicBezTo>
                <a:cubicBezTo>
                  <a:pt x="594" y="8609"/>
                  <a:pt x="525" y="8358"/>
                  <a:pt x="480" y="8107"/>
                </a:cubicBezTo>
                <a:cubicBezTo>
                  <a:pt x="460" y="8028"/>
                  <a:pt x="388" y="7966"/>
                  <a:pt x="310" y="7966"/>
                </a:cubicBezTo>
                <a:close/>
                <a:moveTo>
                  <a:pt x="13522" y="8696"/>
                </a:moveTo>
                <a:cubicBezTo>
                  <a:pt x="13439" y="8696"/>
                  <a:pt x="13350" y="8758"/>
                  <a:pt x="13330" y="8838"/>
                </a:cubicBezTo>
                <a:cubicBezTo>
                  <a:pt x="13262" y="9066"/>
                  <a:pt x="13171" y="9317"/>
                  <a:pt x="13079" y="9545"/>
                </a:cubicBezTo>
                <a:cubicBezTo>
                  <a:pt x="13034" y="9636"/>
                  <a:pt x="13079" y="9751"/>
                  <a:pt x="13171" y="9796"/>
                </a:cubicBezTo>
                <a:cubicBezTo>
                  <a:pt x="13193" y="9796"/>
                  <a:pt x="13216" y="9819"/>
                  <a:pt x="13239" y="9819"/>
                </a:cubicBezTo>
                <a:cubicBezTo>
                  <a:pt x="13330" y="9819"/>
                  <a:pt x="13399" y="9773"/>
                  <a:pt x="13422" y="9705"/>
                </a:cubicBezTo>
                <a:cubicBezTo>
                  <a:pt x="13513" y="9454"/>
                  <a:pt x="13604" y="9203"/>
                  <a:pt x="13696" y="8952"/>
                </a:cubicBezTo>
                <a:cubicBezTo>
                  <a:pt x="13718" y="8838"/>
                  <a:pt x="13650" y="8746"/>
                  <a:pt x="13559" y="8701"/>
                </a:cubicBezTo>
                <a:cubicBezTo>
                  <a:pt x="13547" y="8698"/>
                  <a:pt x="13534" y="8696"/>
                  <a:pt x="13522" y="8696"/>
                </a:cubicBezTo>
                <a:close/>
                <a:moveTo>
                  <a:pt x="906" y="9797"/>
                </a:moveTo>
                <a:cubicBezTo>
                  <a:pt x="872" y="9797"/>
                  <a:pt x="835" y="9805"/>
                  <a:pt x="799" y="9819"/>
                </a:cubicBezTo>
                <a:cubicBezTo>
                  <a:pt x="708" y="9865"/>
                  <a:pt x="685" y="9979"/>
                  <a:pt x="731" y="10070"/>
                </a:cubicBezTo>
                <a:cubicBezTo>
                  <a:pt x="845" y="10298"/>
                  <a:pt x="982" y="10549"/>
                  <a:pt x="1119" y="10755"/>
                </a:cubicBezTo>
                <a:cubicBezTo>
                  <a:pt x="1165" y="10823"/>
                  <a:pt x="1210" y="10846"/>
                  <a:pt x="1279" y="10846"/>
                </a:cubicBezTo>
                <a:cubicBezTo>
                  <a:pt x="1324" y="10846"/>
                  <a:pt x="1347" y="10846"/>
                  <a:pt x="1370" y="10823"/>
                </a:cubicBezTo>
                <a:cubicBezTo>
                  <a:pt x="1461" y="10755"/>
                  <a:pt x="1484" y="10641"/>
                  <a:pt x="1438" y="10549"/>
                </a:cubicBezTo>
                <a:cubicBezTo>
                  <a:pt x="1302" y="10344"/>
                  <a:pt x="1187" y="10116"/>
                  <a:pt x="1073" y="9910"/>
                </a:cubicBezTo>
                <a:cubicBezTo>
                  <a:pt x="1042" y="9832"/>
                  <a:pt x="979" y="9797"/>
                  <a:pt x="906" y="9797"/>
                </a:cubicBezTo>
                <a:close/>
                <a:moveTo>
                  <a:pt x="12709" y="10458"/>
                </a:moveTo>
                <a:cubicBezTo>
                  <a:pt x="12643" y="10458"/>
                  <a:pt x="12577" y="10489"/>
                  <a:pt x="12532" y="10549"/>
                </a:cubicBezTo>
                <a:cubicBezTo>
                  <a:pt x="12417" y="10755"/>
                  <a:pt x="12258" y="10960"/>
                  <a:pt x="12098" y="11166"/>
                </a:cubicBezTo>
                <a:cubicBezTo>
                  <a:pt x="12029" y="11234"/>
                  <a:pt x="12052" y="11348"/>
                  <a:pt x="12121" y="11417"/>
                </a:cubicBezTo>
                <a:cubicBezTo>
                  <a:pt x="12166" y="11463"/>
                  <a:pt x="12212" y="11463"/>
                  <a:pt x="12235" y="11463"/>
                </a:cubicBezTo>
                <a:cubicBezTo>
                  <a:pt x="12303" y="11463"/>
                  <a:pt x="12349" y="11440"/>
                  <a:pt x="12395" y="11394"/>
                </a:cubicBezTo>
                <a:cubicBezTo>
                  <a:pt x="12554" y="11189"/>
                  <a:pt x="12714" y="10983"/>
                  <a:pt x="12851" y="10755"/>
                </a:cubicBezTo>
                <a:cubicBezTo>
                  <a:pt x="12920" y="10664"/>
                  <a:pt x="12897" y="10549"/>
                  <a:pt x="12805" y="10481"/>
                </a:cubicBezTo>
                <a:cubicBezTo>
                  <a:pt x="12775" y="10466"/>
                  <a:pt x="12742" y="10458"/>
                  <a:pt x="12709" y="10458"/>
                </a:cubicBezTo>
                <a:close/>
                <a:moveTo>
                  <a:pt x="1998" y="11388"/>
                </a:moveTo>
                <a:cubicBezTo>
                  <a:pt x="1952" y="11388"/>
                  <a:pt x="1906" y="11405"/>
                  <a:pt x="1872" y="11440"/>
                </a:cubicBezTo>
                <a:cubicBezTo>
                  <a:pt x="1781" y="11508"/>
                  <a:pt x="1781" y="11622"/>
                  <a:pt x="1849" y="11714"/>
                </a:cubicBezTo>
                <a:cubicBezTo>
                  <a:pt x="2032" y="11896"/>
                  <a:pt x="2215" y="12079"/>
                  <a:pt x="2420" y="12261"/>
                </a:cubicBezTo>
                <a:cubicBezTo>
                  <a:pt x="2466" y="12284"/>
                  <a:pt x="2511" y="12307"/>
                  <a:pt x="2557" y="12307"/>
                </a:cubicBezTo>
                <a:cubicBezTo>
                  <a:pt x="2603" y="12307"/>
                  <a:pt x="2648" y="12284"/>
                  <a:pt x="2694" y="12239"/>
                </a:cubicBezTo>
                <a:cubicBezTo>
                  <a:pt x="2762" y="12170"/>
                  <a:pt x="2739" y="12033"/>
                  <a:pt x="2671" y="11965"/>
                </a:cubicBezTo>
                <a:cubicBezTo>
                  <a:pt x="2488" y="11805"/>
                  <a:pt x="2306" y="11645"/>
                  <a:pt x="2123" y="11440"/>
                </a:cubicBezTo>
                <a:cubicBezTo>
                  <a:pt x="2089" y="11405"/>
                  <a:pt x="2043" y="11388"/>
                  <a:pt x="1998" y="11388"/>
                </a:cubicBezTo>
                <a:close/>
                <a:moveTo>
                  <a:pt x="11438" y="11916"/>
                </a:moveTo>
                <a:cubicBezTo>
                  <a:pt x="11395" y="11916"/>
                  <a:pt x="11354" y="11933"/>
                  <a:pt x="11322" y="11965"/>
                </a:cubicBezTo>
                <a:cubicBezTo>
                  <a:pt x="11116" y="12124"/>
                  <a:pt x="10911" y="12284"/>
                  <a:pt x="10706" y="12421"/>
                </a:cubicBezTo>
                <a:cubicBezTo>
                  <a:pt x="10637" y="12490"/>
                  <a:pt x="10614" y="12604"/>
                  <a:pt x="10660" y="12695"/>
                </a:cubicBezTo>
                <a:cubicBezTo>
                  <a:pt x="10706" y="12741"/>
                  <a:pt x="10774" y="12764"/>
                  <a:pt x="10820" y="12764"/>
                </a:cubicBezTo>
                <a:cubicBezTo>
                  <a:pt x="10865" y="12764"/>
                  <a:pt x="10888" y="12764"/>
                  <a:pt x="10934" y="12741"/>
                </a:cubicBezTo>
                <a:cubicBezTo>
                  <a:pt x="11139" y="12581"/>
                  <a:pt x="11367" y="12421"/>
                  <a:pt x="11550" y="12261"/>
                </a:cubicBezTo>
                <a:cubicBezTo>
                  <a:pt x="11641" y="12193"/>
                  <a:pt x="11641" y="12056"/>
                  <a:pt x="11573" y="11987"/>
                </a:cubicBezTo>
                <a:cubicBezTo>
                  <a:pt x="11536" y="11939"/>
                  <a:pt x="11486" y="11916"/>
                  <a:pt x="11438" y="11916"/>
                </a:cubicBezTo>
                <a:close/>
                <a:moveTo>
                  <a:pt x="3489" y="12604"/>
                </a:moveTo>
                <a:cubicBezTo>
                  <a:pt x="3424" y="12604"/>
                  <a:pt x="3363" y="12634"/>
                  <a:pt x="3333" y="12695"/>
                </a:cubicBezTo>
                <a:cubicBezTo>
                  <a:pt x="3264" y="12786"/>
                  <a:pt x="3287" y="12901"/>
                  <a:pt x="3379" y="12969"/>
                </a:cubicBezTo>
                <a:cubicBezTo>
                  <a:pt x="3607" y="13106"/>
                  <a:pt x="3858" y="13220"/>
                  <a:pt x="4086" y="13334"/>
                </a:cubicBezTo>
                <a:cubicBezTo>
                  <a:pt x="4109" y="13357"/>
                  <a:pt x="4155" y="13357"/>
                  <a:pt x="4177" y="13357"/>
                </a:cubicBezTo>
                <a:cubicBezTo>
                  <a:pt x="4246" y="13357"/>
                  <a:pt x="4314" y="13311"/>
                  <a:pt x="4337" y="13243"/>
                </a:cubicBezTo>
                <a:cubicBezTo>
                  <a:pt x="4383" y="13152"/>
                  <a:pt x="4337" y="13037"/>
                  <a:pt x="4246" y="12992"/>
                </a:cubicBezTo>
                <a:cubicBezTo>
                  <a:pt x="4018" y="12878"/>
                  <a:pt x="3789" y="12764"/>
                  <a:pt x="3584" y="12627"/>
                </a:cubicBezTo>
                <a:cubicBezTo>
                  <a:pt x="3554" y="12611"/>
                  <a:pt x="3521" y="12604"/>
                  <a:pt x="3489" y="12604"/>
                </a:cubicBezTo>
                <a:close/>
                <a:moveTo>
                  <a:pt x="9814" y="12974"/>
                </a:moveTo>
                <a:cubicBezTo>
                  <a:pt x="9785" y="12974"/>
                  <a:pt x="9755" y="12980"/>
                  <a:pt x="9724" y="12992"/>
                </a:cubicBezTo>
                <a:cubicBezTo>
                  <a:pt x="9496" y="13083"/>
                  <a:pt x="9268" y="13174"/>
                  <a:pt x="9039" y="13266"/>
                </a:cubicBezTo>
                <a:cubicBezTo>
                  <a:pt x="8925" y="13289"/>
                  <a:pt x="8880" y="13403"/>
                  <a:pt x="8902" y="13494"/>
                </a:cubicBezTo>
                <a:cubicBezTo>
                  <a:pt x="8925" y="13585"/>
                  <a:pt x="9016" y="13631"/>
                  <a:pt x="9085" y="13631"/>
                </a:cubicBezTo>
                <a:cubicBezTo>
                  <a:pt x="9108" y="13631"/>
                  <a:pt x="9131" y="13631"/>
                  <a:pt x="9153" y="13608"/>
                </a:cubicBezTo>
                <a:cubicBezTo>
                  <a:pt x="9404" y="13540"/>
                  <a:pt x="9656" y="13448"/>
                  <a:pt x="9884" y="13334"/>
                </a:cubicBezTo>
                <a:cubicBezTo>
                  <a:pt x="9998" y="13289"/>
                  <a:pt x="10021" y="13174"/>
                  <a:pt x="9975" y="13083"/>
                </a:cubicBezTo>
                <a:cubicBezTo>
                  <a:pt x="9958" y="13016"/>
                  <a:pt x="9893" y="12974"/>
                  <a:pt x="9814" y="12974"/>
                </a:cubicBezTo>
                <a:close/>
                <a:moveTo>
                  <a:pt x="5275" y="13353"/>
                </a:moveTo>
                <a:cubicBezTo>
                  <a:pt x="5182" y="13353"/>
                  <a:pt x="5110" y="13415"/>
                  <a:pt x="5091" y="13494"/>
                </a:cubicBezTo>
                <a:cubicBezTo>
                  <a:pt x="5068" y="13608"/>
                  <a:pt x="5113" y="13699"/>
                  <a:pt x="5227" y="13745"/>
                </a:cubicBezTo>
                <a:cubicBezTo>
                  <a:pt x="5479" y="13791"/>
                  <a:pt x="5730" y="13859"/>
                  <a:pt x="6004" y="13882"/>
                </a:cubicBezTo>
                <a:lnTo>
                  <a:pt x="6026" y="13882"/>
                </a:lnTo>
                <a:cubicBezTo>
                  <a:pt x="6118" y="13882"/>
                  <a:pt x="6209" y="13814"/>
                  <a:pt x="6209" y="13722"/>
                </a:cubicBezTo>
                <a:cubicBezTo>
                  <a:pt x="6232" y="13631"/>
                  <a:pt x="6163" y="13540"/>
                  <a:pt x="6049" y="13517"/>
                </a:cubicBezTo>
                <a:cubicBezTo>
                  <a:pt x="5798" y="13471"/>
                  <a:pt x="5547" y="13425"/>
                  <a:pt x="5319" y="13357"/>
                </a:cubicBezTo>
                <a:cubicBezTo>
                  <a:pt x="5304" y="13354"/>
                  <a:pt x="5289" y="13353"/>
                  <a:pt x="5275" y="13353"/>
                </a:cubicBezTo>
                <a:close/>
                <a:moveTo>
                  <a:pt x="7979" y="13512"/>
                </a:moveTo>
                <a:cubicBezTo>
                  <a:pt x="7967" y="13512"/>
                  <a:pt x="7955" y="13514"/>
                  <a:pt x="7944" y="13517"/>
                </a:cubicBezTo>
                <a:cubicBezTo>
                  <a:pt x="7693" y="13540"/>
                  <a:pt x="7442" y="13562"/>
                  <a:pt x="7190" y="13585"/>
                </a:cubicBezTo>
                <a:cubicBezTo>
                  <a:pt x="7076" y="13585"/>
                  <a:pt x="6985" y="13677"/>
                  <a:pt x="7008" y="13768"/>
                </a:cubicBezTo>
                <a:cubicBezTo>
                  <a:pt x="7008" y="13882"/>
                  <a:pt x="7076" y="13950"/>
                  <a:pt x="7190" y="13950"/>
                </a:cubicBezTo>
                <a:cubicBezTo>
                  <a:pt x="7464" y="13950"/>
                  <a:pt x="7715" y="13928"/>
                  <a:pt x="7989" y="13882"/>
                </a:cubicBezTo>
                <a:cubicBezTo>
                  <a:pt x="8081" y="13882"/>
                  <a:pt x="8172" y="13768"/>
                  <a:pt x="8149" y="13677"/>
                </a:cubicBezTo>
                <a:cubicBezTo>
                  <a:pt x="8129" y="13577"/>
                  <a:pt x="8057" y="13512"/>
                  <a:pt x="7979" y="1351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2586;p32"/>
          <p:cNvSpPr txBox="1"/>
          <p:nvPr/>
        </p:nvSpPr>
        <p:spPr>
          <a:xfrm>
            <a:off x="6005438" y="3043171"/>
            <a:ext cx="384082" cy="38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Arial Black" panose="020B0A04020102020204" pitchFamily="34" charset="0"/>
                <a:ea typeface="Fira Sans Extra Condensed SemiBold"/>
                <a:cs typeface="Fira Sans Extra Condensed SemiBold"/>
                <a:sym typeface="Fira Sans Extra Condensed SemiBold"/>
              </a:rPr>
              <a:t>3</a:t>
            </a:r>
            <a:endParaRPr sz="2500" dirty="0">
              <a:latin typeface="Arial Black" panose="020B0A04020102020204" pitchFamily="34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59" name="Google Shape;3489;p39"/>
          <p:cNvSpPr/>
          <p:nvPr/>
        </p:nvSpPr>
        <p:spPr>
          <a:xfrm>
            <a:off x="5870420" y="3797650"/>
            <a:ext cx="663470" cy="663470"/>
          </a:xfrm>
          <a:custGeom>
            <a:avLst/>
            <a:gdLst/>
            <a:ahLst/>
            <a:cxnLst/>
            <a:rect l="l" t="t" r="r" b="b"/>
            <a:pathLst>
              <a:path w="21571" h="21571" extrusionOk="0">
                <a:moveTo>
                  <a:pt x="10797" y="1"/>
                </a:moveTo>
                <a:cubicBezTo>
                  <a:pt x="4840" y="1"/>
                  <a:pt x="1" y="4840"/>
                  <a:pt x="1" y="10797"/>
                </a:cubicBezTo>
                <a:cubicBezTo>
                  <a:pt x="1" y="16754"/>
                  <a:pt x="4840" y="21570"/>
                  <a:pt x="10797" y="21570"/>
                </a:cubicBezTo>
                <a:cubicBezTo>
                  <a:pt x="16732" y="21570"/>
                  <a:pt x="21571" y="16754"/>
                  <a:pt x="21571" y="10797"/>
                </a:cubicBezTo>
                <a:cubicBezTo>
                  <a:pt x="21571" y="4840"/>
                  <a:pt x="16732" y="1"/>
                  <a:pt x="10797" y="1"/>
                </a:cubicBezTo>
                <a:close/>
              </a:path>
            </a:pathLst>
          </a:custGeom>
          <a:solidFill>
            <a:srgbClr val="F6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2504;p32"/>
          <p:cNvSpPr/>
          <p:nvPr/>
        </p:nvSpPr>
        <p:spPr>
          <a:xfrm>
            <a:off x="5922175" y="3831989"/>
            <a:ext cx="559960" cy="559199"/>
          </a:xfrm>
          <a:custGeom>
            <a:avLst/>
            <a:gdLst/>
            <a:ahLst/>
            <a:cxnLst/>
            <a:rect l="l" t="t" r="r" b="b"/>
            <a:pathLst>
              <a:path w="13970" h="13951" extrusionOk="0">
                <a:moveTo>
                  <a:pt x="6792" y="1"/>
                </a:moveTo>
                <a:cubicBezTo>
                  <a:pt x="6780" y="1"/>
                  <a:pt x="6769" y="2"/>
                  <a:pt x="6757" y="4"/>
                </a:cubicBezTo>
                <a:cubicBezTo>
                  <a:pt x="6506" y="4"/>
                  <a:pt x="6232" y="27"/>
                  <a:pt x="5981" y="73"/>
                </a:cubicBezTo>
                <a:cubicBezTo>
                  <a:pt x="5867" y="96"/>
                  <a:pt x="5798" y="187"/>
                  <a:pt x="5821" y="278"/>
                </a:cubicBezTo>
                <a:cubicBezTo>
                  <a:pt x="5821" y="369"/>
                  <a:pt x="5912" y="438"/>
                  <a:pt x="6004" y="438"/>
                </a:cubicBezTo>
                <a:lnTo>
                  <a:pt x="6026" y="438"/>
                </a:lnTo>
                <a:cubicBezTo>
                  <a:pt x="6277" y="415"/>
                  <a:pt x="6528" y="392"/>
                  <a:pt x="6780" y="369"/>
                </a:cubicBezTo>
                <a:cubicBezTo>
                  <a:pt x="6894" y="369"/>
                  <a:pt x="6962" y="278"/>
                  <a:pt x="6962" y="187"/>
                </a:cubicBezTo>
                <a:cubicBezTo>
                  <a:pt x="6962" y="85"/>
                  <a:pt x="6889" y="1"/>
                  <a:pt x="6792" y="1"/>
                </a:cubicBezTo>
                <a:close/>
                <a:moveTo>
                  <a:pt x="7924" y="68"/>
                </a:moveTo>
                <a:cubicBezTo>
                  <a:pt x="7830" y="68"/>
                  <a:pt x="7758" y="133"/>
                  <a:pt x="7738" y="232"/>
                </a:cubicBezTo>
                <a:cubicBezTo>
                  <a:pt x="7738" y="324"/>
                  <a:pt x="7807" y="415"/>
                  <a:pt x="7898" y="438"/>
                </a:cubicBezTo>
                <a:cubicBezTo>
                  <a:pt x="8149" y="484"/>
                  <a:pt x="8400" y="529"/>
                  <a:pt x="8651" y="598"/>
                </a:cubicBezTo>
                <a:lnTo>
                  <a:pt x="8697" y="598"/>
                </a:lnTo>
                <a:cubicBezTo>
                  <a:pt x="8765" y="598"/>
                  <a:pt x="8857" y="529"/>
                  <a:pt x="8880" y="461"/>
                </a:cubicBezTo>
                <a:cubicBezTo>
                  <a:pt x="8902" y="347"/>
                  <a:pt x="8834" y="255"/>
                  <a:pt x="8743" y="210"/>
                </a:cubicBezTo>
                <a:cubicBezTo>
                  <a:pt x="8491" y="141"/>
                  <a:pt x="8218" y="96"/>
                  <a:pt x="7966" y="73"/>
                </a:cubicBezTo>
                <a:cubicBezTo>
                  <a:pt x="7952" y="70"/>
                  <a:pt x="7937" y="68"/>
                  <a:pt x="7924" y="68"/>
                </a:cubicBezTo>
                <a:close/>
                <a:moveTo>
                  <a:pt x="4879" y="332"/>
                </a:moveTo>
                <a:cubicBezTo>
                  <a:pt x="4858" y="332"/>
                  <a:pt x="4837" y="337"/>
                  <a:pt x="4817" y="347"/>
                </a:cubicBezTo>
                <a:cubicBezTo>
                  <a:pt x="4566" y="415"/>
                  <a:pt x="4314" y="529"/>
                  <a:pt x="4063" y="643"/>
                </a:cubicBezTo>
                <a:cubicBezTo>
                  <a:pt x="3972" y="689"/>
                  <a:pt x="3926" y="780"/>
                  <a:pt x="3972" y="894"/>
                </a:cubicBezTo>
                <a:cubicBezTo>
                  <a:pt x="4018" y="963"/>
                  <a:pt x="4086" y="986"/>
                  <a:pt x="4155" y="986"/>
                </a:cubicBezTo>
                <a:lnTo>
                  <a:pt x="4223" y="986"/>
                </a:lnTo>
                <a:cubicBezTo>
                  <a:pt x="4451" y="872"/>
                  <a:pt x="4680" y="780"/>
                  <a:pt x="4931" y="712"/>
                </a:cubicBezTo>
                <a:cubicBezTo>
                  <a:pt x="5022" y="666"/>
                  <a:pt x="5091" y="575"/>
                  <a:pt x="5045" y="461"/>
                </a:cubicBezTo>
                <a:cubicBezTo>
                  <a:pt x="5027" y="389"/>
                  <a:pt x="4954" y="332"/>
                  <a:pt x="4879" y="332"/>
                </a:cubicBezTo>
                <a:close/>
                <a:moveTo>
                  <a:pt x="9784" y="603"/>
                </a:moveTo>
                <a:cubicBezTo>
                  <a:pt x="9713" y="603"/>
                  <a:pt x="9643" y="645"/>
                  <a:pt x="9610" y="712"/>
                </a:cubicBezTo>
                <a:cubicBezTo>
                  <a:pt x="9564" y="803"/>
                  <a:pt x="9610" y="917"/>
                  <a:pt x="9701" y="963"/>
                </a:cubicBezTo>
                <a:cubicBezTo>
                  <a:pt x="9929" y="1077"/>
                  <a:pt x="10158" y="1191"/>
                  <a:pt x="10386" y="1305"/>
                </a:cubicBezTo>
                <a:cubicBezTo>
                  <a:pt x="10409" y="1328"/>
                  <a:pt x="10432" y="1351"/>
                  <a:pt x="10477" y="1351"/>
                </a:cubicBezTo>
                <a:cubicBezTo>
                  <a:pt x="10546" y="1351"/>
                  <a:pt x="10591" y="1305"/>
                  <a:pt x="10637" y="1237"/>
                </a:cubicBezTo>
                <a:cubicBezTo>
                  <a:pt x="10683" y="1168"/>
                  <a:pt x="10660" y="1031"/>
                  <a:pt x="10569" y="986"/>
                </a:cubicBezTo>
                <a:cubicBezTo>
                  <a:pt x="10340" y="849"/>
                  <a:pt x="10112" y="735"/>
                  <a:pt x="9861" y="621"/>
                </a:cubicBezTo>
                <a:cubicBezTo>
                  <a:pt x="9837" y="608"/>
                  <a:pt x="9810" y="603"/>
                  <a:pt x="9784" y="603"/>
                </a:cubicBezTo>
                <a:close/>
                <a:moveTo>
                  <a:pt x="3132" y="1191"/>
                </a:moveTo>
                <a:cubicBezTo>
                  <a:pt x="3100" y="1191"/>
                  <a:pt x="3067" y="1199"/>
                  <a:pt x="3036" y="1214"/>
                </a:cubicBezTo>
                <a:cubicBezTo>
                  <a:pt x="2808" y="1374"/>
                  <a:pt x="2603" y="1534"/>
                  <a:pt x="2397" y="1716"/>
                </a:cubicBezTo>
                <a:cubicBezTo>
                  <a:pt x="2329" y="1785"/>
                  <a:pt x="2306" y="1899"/>
                  <a:pt x="2374" y="1990"/>
                </a:cubicBezTo>
                <a:cubicBezTo>
                  <a:pt x="2420" y="2036"/>
                  <a:pt x="2466" y="2059"/>
                  <a:pt x="2534" y="2059"/>
                </a:cubicBezTo>
                <a:cubicBezTo>
                  <a:pt x="2580" y="2059"/>
                  <a:pt x="2625" y="2036"/>
                  <a:pt x="2648" y="1990"/>
                </a:cubicBezTo>
                <a:cubicBezTo>
                  <a:pt x="2831" y="1830"/>
                  <a:pt x="3036" y="1670"/>
                  <a:pt x="3242" y="1534"/>
                </a:cubicBezTo>
                <a:cubicBezTo>
                  <a:pt x="3333" y="1488"/>
                  <a:pt x="3356" y="1351"/>
                  <a:pt x="3287" y="1282"/>
                </a:cubicBezTo>
                <a:cubicBezTo>
                  <a:pt x="3257" y="1222"/>
                  <a:pt x="3196" y="1191"/>
                  <a:pt x="3132" y="1191"/>
                </a:cubicBezTo>
                <a:close/>
                <a:moveTo>
                  <a:pt x="11415" y="1644"/>
                </a:moveTo>
                <a:cubicBezTo>
                  <a:pt x="11363" y="1644"/>
                  <a:pt x="11313" y="1667"/>
                  <a:pt x="11276" y="1716"/>
                </a:cubicBezTo>
                <a:cubicBezTo>
                  <a:pt x="11208" y="1785"/>
                  <a:pt x="11208" y="1899"/>
                  <a:pt x="11299" y="1967"/>
                </a:cubicBezTo>
                <a:cubicBezTo>
                  <a:pt x="11482" y="2127"/>
                  <a:pt x="11664" y="2310"/>
                  <a:pt x="11824" y="2492"/>
                </a:cubicBezTo>
                <a:cubicBezTo>
                  <a:pt x="11870" y="2538"/>
                  <a:pt x="11915" y="2561"/>
                  <a:pt x="11984" y="2561"/>
                </a:cubicBezTo>
                <a:cubicBezTo>
                  <a:pt x="12029" y="2561"/>
                  <a:pt x="12075" y="2538"/>
                  <a:pt x="12098" y="2515"/>
                </a:cubicBezTo>
                <a:cubicBezTo>
                  <a:pt x="12189" y="2447"/>
                  <a:pt x="12189" y="2310"/>
                  <a:pt x="12121" y="2241"/>
                </a:cubicBezTo>
                <a:cubicBezTo>
                  <a:pt x="11938" y="2036"/>
                  <a:pt x="11733" y="1853"/>
                  <a:pt x="11550" y="1693"/>
                </a:cubicBezTo>
                <a:cubicBezTo>
                  <a:pt x="11508" y="1662"/>
                  <a:pt x="11460" y="1644"/>
                  <a:pt x="11415" y="1644"/>
                </a:cubicBezTo>
                <a:close/>
                <a:moveTo>
                  <a:pt x="1728" y="2496"/>
                </a:moveTo>
                <a:cubicBezTo>
                  <a:pt x="1670" y="2496"/>
                  <a:pt x="1615" y="2521"/>
                  <a:pt x="1575" y="2561"/>
                </a:cubicBezTo>
                <a:cubicBezTo>
                  <a:pt x="1393" y="2789"/>
                  <a:pt x="1256" y="2994"/>
                  <a:pt x="1096" y="3223"/>
                </a:cubicBezTo>
                <a:cubicBezTo>
                  <a:pt x="1050" y="3314"/>
                  <a:pt x="1073" y="3428"/>
                  <a:pt x="1165" y="3474"/>
                </a:cubicBezTo>
                <a:cubicBezTo>
                  <a:pt x="1187" y="3496"/>
                  <a:pt x="1233" y="3519"/>
                  <a:pt x="1256" y="3519"/>
                </a:cubicBezTo>
                <a:cubicBezTo>
                  <a:pt x="1324" y="3519"/>
                  <a:pt x="1393" y="3474"/>
                  <a:pt x="1416" y="3428"/>
                </a:cubicBezTo>
                <a:cubicBezTo>
                  <a:pt x="1553" y="3223"/>
                  <a:pt x="1712" y="3017"/>
                  <a:pt x="1872" y="2812"/>
                </a:cubicBezTo>
                <a:cubicBezTo>
                  <a:pt x="1941" y="2720"/>
                  <a:pt x="1918" y="2606"/>
                  <a:pt x="1849" y="2538"/>
                </a:cubicBezTo>
                <a:cubicBezTo>
                  <a:pt x="1811" y="2509"/>
                  <a:pt x="1769" y="2496"/>
                  <a:pt x="1728" y="2496"/>
                </a:cubicBezTo>
                <a:close/>
                <a:moveTo>
                  <a:pt x="12692" y="3091"/>
                </a:moveTo>
                <a:cubicBezTo>
                  <a:pt x="12653" y="3091"/>
                  <a:pt x="12613" y="3104"/>
                  <a:pt x="12577" y="3131"/>
                </a:cubicBezTo>
                <a:cubicBezTo>
                  <a:pt x="12486" y="3177"/>
                  <a:pt x="12463" y="3291"/>
                  <a:pt x="12532" y="3382"/>
                </a:cubicBezTo>
                <a:cubicBezTo>
                  <a:pt x="12669" y="3588"/>
                  <a:pt x="12783" y="3816"/>
                  <a:pt x="12897" y="4044"/>
                </a:cubicBezTo>
                <a:cubicBezTo>
                  <a:pt x="12942" y="4113"/>
                  <a:pt x="13011" y="4158"/>
                  <a:pt x="13079" y="4158"/>
                </a:cubicBezTo>
                <a:cubicBezTo>
                  <a:pt x="13102" y="4158"/>
                  <a:pt x="13125" y="4136"/>
                  <a:pt x="13148" y="4136"/>
                </a:cubicBezTo>
                <a:cubicBezTo>
                  <a:pt x="13239" y="4090"/>
                  <a:pt x="13285" y="3976"/>
                  <a:pt x="13239" y="3885"/>
                </a:cubicBezTo>
                <a:cubicBezTo>
                  <a:pt x="13125" y="3633"/>
                  <a:pt x="12988" y="3405"/>
                  <a:pt x="12851" y="3177"/>
                </a:cubicBezTo>
                <a:cubicBezTo>
                  <a:pt x="12810" y="3122"/>
                  <a:pt x="12751" y="3091"/>
                  <a:pt x="12692" y="3091"/>
                </a:cubicBezTo>
                <a:close/>
                <a:moveTo>
                  <a:pt x="723" y="4163"/>
                </a:moveTo>
                <a:cubicBezTo>
                  <a:pt x="652" y="4163"/>
                  <a:pt x="582" y="4206"/>
                  <a:pt x="548" y="4273"/>
                </a:cubicBezTo>
                <a:cubicBezTo>
                  <a:pt x="434" y="4524"/>
                  <a:pt x="366" y="4775"/>
                  <a:pt x="274" y="5026"/>
                </a:cubicBezTo>
                <a:cubicBezTo>
                  <a:pt x="252" y="5117"/>
                  <a:pt x="320" y="5231"/>
                  <a:pt x="411" y="5254"/>
                </a:cubicBezTo>
                <a:cubicBezTo>
                  <a:pt x="434" y="5277"/>
                  <a:pt x="457" y="5277"/>
                  <a:pt x="457" y="5277"/>
                </a:cubicBezTo>
                <a:cubicBezTo>
                  <a:pt x="548" y="5277"/>
                  <a:pt x="617" y="5208"/>
                  <a:pt x="640" y="5140"/>
                </a:cubicBezTo>
                <a:cubicBezTo>
                  <a:pt x="708" y="4889"/>
                  <a:pt x="799" y="4661"/>
                  <a:pt x="891" y="4432"/>
                </a:cubicBezTo>
                <a:cubicBezTo>
                  <a:pt x="936" y="4318"/>
                  <a:pt x="891" y="4204"/>
                  <a:pt x="799" y="4181"/>
                </a:cubicBezTo>
                <a:cubicBezTo>
                  <a:pt x="775" y="4169"/>
                  <a:pt x="749" y="4163"/>
                  <a:pt x="723" y="4163"/>
                </a:cubicBezTo>
                <a:close/>
                <a:moveTo>
                  <a:pt x="13507" y="4851"/>
                </a:moveTo>
                <a:cubicBezTo>
                  <a:pt x="13486" y="4851"/>
                  <a:pt x="13465" y="4856"/>
                  <a:pt x="13445" y="4866"/>
                </a:cubicBezTo>
                <a:cubicBezTo>
                  <a:pt x="13353" y="4889"/>
                  <a:pt x="13285" y="5003"/>
                  <a:pt x="13308" y="5094"/>
                </a:cubicBezTo>
                <a:cubicBezTo>
                  <a:pt x="13376" y="5323"/>
                  <a:pt x="13445" y="5574"/>
                  <a:pt x="13490" y="5825"/>
                </a:cubicBezTo>
                <a:cubicBezTo>
                  <a:pt x="13513" y="5916"/>
                  <a:pt x="13582" y="5984"/>
                  <a:pt x="13673" y="5984"/>
                </a:cubicBezTo>
                <a:lnTo>
                  <a:pt x="13718" y="5984"/>
                </a:lnTo>
                <a:cubicBezTo>
                  <a:pt x="13810" y="5962"/>
                  <a:pt x="13878" y="5870"/>
                  <a:pt x="13855" y="5756"/>
                </a:cubicBezTo>
                <a:cubicBezTo>
                  <a:pt x="13810" y="5505"/>
                  <a:pt x="13764" y="5231"/>
                  <a:pt x="13673" y="4980"/>
                </a:cubicBezTo>
                <a:cubicBezTo>
                  <a:pt x="13655" y="4909"/>
                  <a:pt x="13582" y="4851"/>
                  <a:pt x="13507" y="4851"/>
                </a:cubicBezTo>
                <a:close/>
                <a:moveTo>
                  <a:pt x="252" y="6030"/>
                </a:moveTo>
                <a:cubicBezTo>
                  <a:pt x="160" y="6030"/>
                  <a:pt x="69" y="6099"/>
                  <a:pt x="46" y="6190"/>
                </a:cubicBezTo>
                <a:cubicBezTo>
                  <a:pt x="23" y="6464"/>
                  <a:pt x="0" y="6715"/>
                  <a:pt x="0" y="6989"/>
                </a:cubicBezTo>
                <a:cubicBezTo>
                  <a:pt x="0" y="7103"/>
                  <a:pt x="92" y="7171"/>
                  <a:pt x="206" y="7171"/>
                </a:cubicBezTo>
                <a:cubicBezTo>
                  <a:pt x="297" y="7171"/>
                  <a:pt x="388" y="7080"/>
                  <a:pt x="388" y="6989"/>
                </a:cubicBezTo>
                <a:cubicBezTo>
                  <a:pt x="388" y="6738"/>
                  <a:pt x="388" y="6487"/>
                  <a:pt x="434" y="6236"/>
                </a:cubicBezTo>
                <a:cubicBezTo>
                  <a:pt x="434" y="6144"/>
                  <a:pt x="366" y="6030"/>
                  <a:pt x="252" y="6030"/>
                </a:cubicBezTo>
                <a:close/>
                <a:moveTo>
                  <a:pt x="13787" y="6783"/>
                </a:moveTo>
                <a:cubicBezTo>
                  <a:pt x="13673" y="6783"/>
                  <a:pt x="13582" y="6875"/>
                  <a:pt x="13582" y="6989"/>
                </a:cubicBezTo>
                <a:cubicBezTo>
                  <a:pt x="13582" y="7240"/>
                  <a:pt x="13582" y="7491"/>
                  <a:pt x="13536" y="7742"/>
                </a:cubicBezTo>
                <a:cubicBezTo>
                  <a:pt x="13536" y="7833"/>
                  <a:pt x="13604" y="7925"/>
                  <a:pt x="13718" y="7947"/>
                </a:cubicBezTo>
                <a:lnTo>
                  <a:pt x="13741" y="7947"/>
                </a:lnTo>
                <a:cubicBezTo>
                  <a:pt x="13833" y="7947"/>
                  <a:pt x="13924" y="7879"/>
                  <a:pt x="13924" y="7765"/>
                </a:cubicBezTo>
                <a:cubicBezTo>
                  <a:pt x="13947" y="7514"/>
                  <a:pt x="13970" y="7240"/>
                  <a:pt x="13970" y="6989"/>
                </a:cubicBezTo>
                <a:lnTo>
                  <a:pt x="13970" y="6943"/>
                </a:lnTo>
                <a:cubicBezTo>
                  <a:pt x="13970" y="6852"/>
                  <a:pt x="13878" y="6783"/>
                  <a:pt x="13787" y="6783"/>
                </a:cubicBezTo>
                <a:close/>
                <a:moveTo>
                  <a:pt x="310" y="7966"/>
                </a:moveTo>
                <a:cubicBezTo>
                  <a:pt x="298" y="7966"/>
                  <a:pt x="286" y="7967"/>
                  <a:pt x="274" y="7970"/>
                </a:cubicBezTo>
                <a:cubicBezTo>
                  <a:pt x="160" y="7970"/>
                  <a:pt x="92" y="8084"/>
                  <a:pt x="115" y="8176"/>
                </a:cubicBezTo>
                <a:cubicBezTo>
                  <a:pt x="160" y="8450"/>
                  <a:pt x="206" y="8701"/>
                  <a:pt x="297" y="8952"/>
                </a:cubicBezTo>
                <a:cubicBezTo>
                  <a:pt x="320" y="9043"/>
                  <a:pt x="388" y="9089"/>
                  <a:pt x="480" y="9089"/>
                </a:cubicBezTo>
                <a:lnTo>
                  <a:pt x="525" y="9089"/>
                </a:lnTo>
                <a:cubicBezTo>
                  <a:pt x="617" y="9066"/>
                  <a:pt x="685" y="8952"/>
                  <a:pt x="662" y="8860"/>
                </a:cubicBezTo>
                <a:cubicBezTo>
                  <a:pt x="594" y="8609"/>
                  <a:pt x="525" y="8358"/>
                  <a:pt x="480" y="8107"/>
                </a:cubicBezTo>
                <a:cubicBezTo>
                  <a:pt x="460" y="8028"/>
                  <a:pt x="388" y="7966"/>
                  <a:pt x="310" y="7966"/>
                </a:cubicBezTo>
                <a:close/>
                <a:moveTo>
                  <a:pt x="13522" y="8696"/>
                </a:moveTo>
                <a:cubicBezTo>
                  <a:pt x="13439" y="8696"/>
                  <a:pt x="13350" y="8758"/>
                  <a:pt x="13330" y="8838"/>
                </a:cubicBezTo>
                <a:cubicBezTo>
                  <a:pt x="13262" y="9066"/>
                  <a:pt x="13171" y="9317"/>
                  <a:pt x="13079" y="9545"/>
                </a:cubicBezTo>
                <a:cubicBezTo>
                  <a:pt x="13034" y="9636"/>
                  <a:pt x="13079" y="9751"/>
                  <a:pt x="13171" y="9796"/>
                </a:cubicBezTo>
                <a:cubicBezTo>
                  <a:pt x="13193" y="9796"/>
                  <a:pt x="13216" y="9819"/>
                  <a:pt x="13239" y="9819"/>
                </a:cubicBezTo>
                <a:cubicBezTo>
                  <a:pt x="13330" y="9819"/>
                  <a:pt x="13399" y="9773"/>
                  <a:pt x="13422" y="9705"/>
                </a:cubicBezTo>
                <a:cubicBezTo>
                  <a:pt x="13513" y="9454"/>
                  <a:pt x="13604" y="9203"/>
                  <a:pt x="13696" y="8952"/>
                </a:cubicBezTo>
                <a:cubicBezTo>
                  <a:pt x="13718" y="8838"/>
                  <a:pt x="13650" y="8746"/>
                  <a:pt x="13559" y="8701"/>
                </a:cubicBezTo>
                <a:cubicBezTo>
                  <a:pt x="13547" y="8698"/>
                  <a:pt x="13534" y="8696"/>
                  <a:pt x="13522" y="8696"/>
                </a:cubicBezTo>
                <a:close/>
                <a:moveTo>
                  <a:pt x="906" y="9797"/>
                </a:moveTo>
                <a:cubicBezTo>
                  <a:pt x="872" y="9797"/>
                  <a:pt x="835" y="9805"/>
                  <a:pt x="799" y="9819"/>
                </a:cubicBezTo>
                <a:cubicBezTo>
                  <a:pt x="708" y="9865"/>
                  <a:pt x="685" y="9979"/>
                  <a:pt x="731" y="10070"/>
                </a:cubicBezTo>
                <a:cubicBezTo>
                  <a:pt x="845" y="10298"/>
                  <a:pt x="982" y="10549"/>
                  <a:pt x="1119" y="10755"/>
                </a:cubicBezTo>
                <a:cubicBezTo>
                  <a:pt x="1165" y="10823"/>
                  <a:pt x="1210" y="10846"/>
                  <a:pt x="1279" y="10846"/>
                </a:cubicBezTo>
                <a:cubicBezTo>
                  <a:pt x="1324" y="10846"/>
                  <a:pt x="1347" y="10846"/>
                  <a:pt x="1370" y="10823"/>
                </a:cubicBezTo>
                <a:cubicBezTo>
                  <a:pt x="1461" y="10755"/>
                  <a:pt x="1484" y="10641"/>
                  <a:pt x="1438" y="10549"/>
                </a:cubicBezTo>
                <a:cubicBezTo>
                  <a:pt x="1302" y="10344"/>
                  <a:pt x="1187" y="10116"/>
                  <a:pt x="1073" y="9910"/>
                </a:cubicBezTo>
                <a:cubicBezTo>
                  <a:pt x="1042" y="9832"/>
                  <a:pt x="979" y="9797"/>
                  <a:pt x="906" y="9797"/>
                </a:cubicBezTo>
                <a:close/>
                <a:moveTo>
                  <a:pt x="12709" y="10458"/>
                </a:moveTo>
                <a:cubicBezTo>
                  <a:pt x="12643" y="10458"/>
                  <a:pt x="12577" y="10489"/>
                  <a:pt x="12532" y="10549"/>
                </a:cubicBezTo>
                <a:cubicBezTo>
                  <a:pt x="12417" y="10755"/>
                  <a:pt x="12258" y="10960"/>
                  <a:pt x="12098" y="11166"/>
                </a:cubicBezTo>
                <a:cubicBezTo>
                  <a:pt x="12029" y="11234"/>
                  <a:pt x="12052" y="11348"/>
                  <a:pt x="12121" y="11417"/>
                </a:cubicBezTo>
                <a:cubicBezTo>
                  <a:pt x="12166" y="11463"/>
                  <a:pt x="12212" y="11463"/>
                  <a:pt x="12235" y="11463"/>
                </a:cubicBezTo>
                <a:cubicBezTo>
                  <a:pt x="12303" y="11463"/>
                  <a:pt x="12349" y="11440"/>
                  <a:pt x="12395" y="11394"/>
                </a:cubicBezTo>
                <a:cubicBezTo>
                  <a:pt x="12554" y="11189"/>
                  <a:pt x="12714" y="10983"/>
                  <a:pt x="12851" y="10755"/>
                </a:cubicBezTo>
                <a:cubicBezTo>
                  <a:pt x="12920" y="10664"/>
                  <a:pt x="12897" y="10549"/>
                  <a:pt x="12805" y="10481"/>
                </a:cubicBezTo>
                <a:cubicBezTo>
                  <a:pt x="12775" y="10466"/>
                  <a:pt x="12742" y="10458"/>
                  <a:pt x="12709" y="10458"/>
                </a:cubicBezTo>
                <a:close/>
                <a:moveTo>
                  <a:pt x="1998" y="11388"/>
                </a:moveTo>
                <a:cubicBezTo>
                  <a:pt x="1952" y="11388"/>
                  <a:pt x="1906" y="11405"/>
                  <a:pt x="1872" y="11440"/>
                </a:cubicBezTo>
                <a:cubicBezTo>
                  <a:pt x="1781" y="11508"/>
                  <a:pt x="1781" y="11622"/>
                  <a:pt x="1849" y="11714"/>
                </a:cubicBezTo>
                <a:cubicBezTo>
                  <a:pt x="2032" y="11896"/>
                  <a:pt x="2215" y="12079"/>
                  <a:pt x="2420" y="12261"/>
                </a:cubicBezTo>
                <a:cubicBezTo>
                  <a:pt x="2466" y="12284"/>
                  <a:pt x="2511" y="12307"/>
                  <a:pt x="2557" y="12307"/>
                </a:cubicBezTo>
                <a:cubicBezTo>
                  <a:pt x="2603" y="12307"/>
                  <a:pt x="2648" y="12284"/>
                  <a:pt x="2694" y="12239"/>
                </a:cubicBezTo>
                <a:cubicBezTo>
                  <a:pt x="2762" y="12170"/>
                  <a:pt x="2739" y="12033"/>
                  <a:pt x="2671" y="11965"/>
                </a:cubicBezTo>
                <a:cubicBezTo>
                  <a:pt x="2488" y="11805"/>
                  <a:pt x="2306" y="11645"/>
                  <a:pt x="2123" y="11440"/>
                </a:cubicBezTo>
                <a:cubicBezTo>
                  <a:pt x="2089" y="11405"/>
                  <a:pt x="2043" y="11388"/>
                  <a:pt x="1998" y="11388"/>
                </a:cubicBezTo>
                <a:close/>
                <a:moveTo>
                  <a:pt x="11438" y="11916"/>
                </a:moveTo>
                <a:cubicBezTo>
                  <a:pt x="11395" y="11916"/>
                  <a:pt x="11354" y="11933"/>
                  <a:pt x="11322" y="11965"/>
                </a:cubicBezTo>
                <a:cubicBezTo>
                  <a:pt x="11116" y="12124"/>
                  <a:pt x="10911" y="12284"/>
                  <a:pt x="10706" y="12421"/>
                </a:cubicBezTo>
                <a:cubicBezTo>
                  <a:pt x="10637" y="12490"/>
                  <a:pt x="10614" y="12604"/>
                  <a:pt x="10660" y="12695"/>
                </a:cubicBezTo>
                <a:cubicBezTo>
                  <a:pt x="10706" y="12741"/>
                  <a:pt x="10774" y="12764"/>
                  <a:pt x="10820" y="12764"/>
                </a:cubicBezTo>
                <a:cubicBezTo>
                  <a:pt x="10865" y="12764"/>
                  <a:pt x="10888" y="12764"/>
                  <a:pt x="10934" y="12741"/>
                </a:cubicBezTo>
                <a:cubicBezTo>
                  <a:pt x="11139" y="12581"/>
                  <a:pt x="11367" y="12421"/>
                  <a:pt x="11550" y="12261"/>
                </a:cubicBezTo>
                <a:cubicBezTo>
                  <a:pt x="11641" y="12193"/>
                  <a:pt x="11641" y="12056"/>
                  <a:pt x="11573" y="11987"/>
                </a:cubicBezTo>
                <a:cubicBezTo>
                  <a:pt x="11536" y="11939"/>
                  <a:pt x="11486" y="11916"/>
                  <a:pt x="11438" y="11916"/>
                </a:cubicBezTo>
                <a:close/>
                <a:moveTo>
                  <a:pt x="3489" y="12604"/>
                </a:moveTo>
                <a:cubicBezTo>
                  <a:pt x="3424" y="12604"/>
                  <a:pt x="3363" y="12634"/>
                  <a:pt x="3333" y="12695"/>
                </a:cubicBezTo>
                <a:cubicBezTo>
                  <a:pt x="3264" y="12786"/>
                  <a:pt x="3287" y="12901"/>
                  <a:pt x="3379" y="12969"/>
                </a:cubicBezTo>
                <a:cubicBezTo>
                  <a:pt x="3607" y="13106"/>
                  <a:pt x="3858" y="13220"/>
                  <a:pt x="4086" y="13334"/>
                </a:cubicBezTo>
                <a:cubicBezTo>
                  <a:pt x="4109" y="13357"/>
                  <a:pt x="4155" y="13357"/>
                  <a:pt x="4177" y="13357"/>
                </a:cubicBezTo>
                <a:cubicBezTo>
                  <a:pt x="4246" y="13357"/>
                  <a:pt x="4314" y="13311"/>
                  <a:pt x="4337" y="13243"/>
                </a:cubicBezTo>
                <a:cubicBezTo>
                  <a:pt x="4383" y="13152"/>
                  <a:pt x="4337" y="13037"/>
                  <a:pt x="4246" y="12992"/>
                </a:cubicBezTo>
                <a:cubicBezTo>
                  <a:pt x="4018" y="12878"/>
                  <a:pt x="3789" y="12764"/>
                  <a:pt x="3584" y="12627"/>
                </a:cubicBezTo>
                <a:cubicBezTo>
                  <a:pt x="3554" y="12611"/>
                  <a:pt x="3521" y="12604"/>
                  <a:pt x="3489" y="12604"/>
                </a:cubicBezTo>
                <a:close/>
                <a:moveTo>
                  <a:pt x="9814" y="12974"/>
                </a:moveTo>
                <a:cubicBezTo>
                  <a:pt x="9785" y="12974"/>
                  <a:pt x="9755" y="12980"/>
                  <a:pt x="9724" y="12992"/>
                </a:cubicBezTo>
                <a:cubicBezTo>
                  <a:pt x="9496" y="13083"/>
                  <a:pt x="9268" y="13174"/>
                  <a:pt x="9039" y="13266"/>
                </a:cubicBezTo>
                <a:cubicBezTo>
                  <a:pt x="8925" y="13289"/>
                  <a:pt x="8880" y="13403"/>
                  <a:pt x="8902" y="13494"/>
                </a:cubicBezTo>
                <a:cubicBezTo>
                  <a:pt x="8925" y="13585"/>
                  <a:pt x="9016" y="13631"/>
                  <a:pt x="9085" y="13631"/>
                </a:cubicBezTo>
                <a:cubicBezTo>
                  <a:pt x="9108" y="13631"/>
                  <a:pt x="9131" y="13631"/>
                  <a:pt x="9153" y="13608"/>
                </a:cubicBezTo>
                <a:cubicBezTo>
                  <a:pt x="9404" y="13540"/>
                  <a:pt x="9656" y="13448"/>
                  <a:pt x="9884" y="13334"/>
                </a:cubicBezTo>
                <a:cubicBezTo>
                  <a:pt x="9998" y="13289"/>
                  <a:pt x="10021" y="13174"/>
                  <a:pt x="9975" y="13083"/>
                </a:cubicBezTo>
                <a:cubicBezTo>
                  <a:pt x="9958" y="13016"/>
                  <a:pt x="9893" y="12974"/>
                  <a:pt x="9814" y="12974"/>
                </a:cubicBezTo>
                <a:close/>
                <a:moveTo>
                  <a:pt x="5275" y="13353"/>
                </a:moveTo>
                <a:cubicBezTo>
                  <a:pt x="5182" y="13353"/>
                  <a:pt x="5110" y="13415"/>
                  <a:pt x="5091" y="13494"/>
                </a:cubicBezTo>
                <a:cubicBezTo>
                  <a:pt x="5068" y="13608"/>
                  <a:pt x="5113" y="13699"/>
                  <a:pt x="5227" y="13745"/>
                </a:cubicBezTo>
                <a:cubicBezTo>
                  <a:pt x="5479" y="13791"/>
                  <a:pt x="5730" y="13859"/>
                  <a:pt x="6004" y="13882"/>
                </a:cubicBezTo>
                <a:lnTo>
                  <a:pt x="6026" y="13882"/>
                </a:lnTo>
                <a:cubicBezTo>
                  <a:pt x="6118" y="13882"/>
                  <a:pt x="6209" y="13814"/>
                  <a:pt x="6209" y="13722"/>
                </a:cubicBezTo>
                <a:cubicBezTo>
                  <a:pt x="6232" y="13631"/>
                  <a:pt x="6163" y="13540"/>
                  <a:pt x="6049" y="13517"/>
                </a:cubicBezTo>
                <a:cubicBezTo>
                  <a:pt x="5798" y="13471"/>
                  <a:pt x="5547" y="13425"/>
                  <a:pt x="5319" y="13357"/>
                </a:cubicBezTo>
                <a:cubicBezTo>
                  <a:pt x="5304" y="13354"/>
                  <a:pt x="5289" y="13353"/>
                  <a:pt x="5275" y="13353"/>
                </a:cubicBezTo>
                <a:close/>
                <a:moveTo>
                  <a:pt x="7979" y="13512"/>
                </a:moveTo>
                <a:cubicBezTo>
                  <a:pt x="7967" y="13512"/>
                  <a:pt x="7955" y="13514"/>
                  <a:pt x="7944" y="13517"/>
                </a:cubicBezTo>
                <a:cubicBezTo>
                  <a:pt x="7693" y="13540"/>
                  <a:pt x="7442" y="13562"/>
                  <a:pt x="7190" y="13585"/>
                </a:cubicBezTo>
                <a:cubicBezTo>
                  <a:pt x="7076" y="13585"/>
                  <a:pt x="6985" y="13677"/>
                  <a:pt x="7008" y="13768"/>
                </a:cubicBezTo>
                <a:cubicBezTo>
                  <a:pt x="7008" y="13882"/>
                  <a:pt x="7076" y="13950"/>
                  <a:pt x="7190" y="13950"/>
                </a:cubicBezTo>
                <a:cubicBezTo>
                  <a:pt x="7464" y="13950"/>
                  <a:pt x="7715" y="13928"/>
                  <a:pt x="7989" y="13882"/>
                </a:cubicBezTo>
                <a:cubicBezTo>
                  <a:pt x="8081" y="13882"/>
                  <a:pt x="8172" y="13768"/>
                  <a:pt x="8149" y="13677"/>
                </a:cubicBezTo>
                <a:cubicBezTo>
                  <a:pt x="8129" y="13577"/>
                  <a:pt x="8057" y="13512"/>
                  <a:pt x="7979" y="1351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2586;p32"/>
          <p:cNvSpPr txBox="1"/>
          <p:nvPr/>
        </p:nvSpPr>
        <p:spPr>
          <a:xfrm>
            <a:off x="6002192" y="3910553"/>
            <a:ext cx="384082" cy="38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Arial Black" panose="020B0A04020102020204" pitchFamily="34" charset="0"/>
                <a:ea typeface="Fira Sans Extra Condensed SemiBold"/>
                <a:cs typeface="Fira Sans Extra Condensed SemiBold"/>
                <a:sym typeface="Fira Sans Extra Condensed SemiBold"/>
              </a:rPr>
              <a:t>4</a:t>
            </a:r>
            <a:endParaRPr sz="2500" dirty="0">
              <a:latin typeface="Arial Black" panose="020B0A04020102020204" pitchFamily="34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62" name="Google Shape;3489;p39"/>
          <p:cNvSpPr/>
          <p:nvPr/>
        </p:nvSpPr>
        <p:spPr>
          <a:xfrm>
            <a:off x="5876904" y="4660165"/>
            <a:ext cx="663470" cy="663470"/>
          </a:xfrm>
          <a:custGeom>
            <a:avLst/>
            <a:gdLst/>
            <a:ahLst/>
            <a:cxnLst/>
            <a:rect l="l" t="t" r="r" b="b"/>
            <a:pathLst>
              <a:path w="21571" h="21571" extrusionOk="0">
                <a:moveTo>
                  <a:pt x="10797" y="1"/>
                </a:moveTo>
                <a:cubicBezTo>
                  <a:pt x="4840" y="1"/>
                  <a:pt x="1" y="4840"/>
                  <a:pt x="1" y="10797"/>
                </a:cubicBezTo>
                <a:cubicBezTo>
                  <a:pt x="1" y="16754"/>
                  <a:pt x="4840" y="21570"/>
                  <a:pt x="10797" y="21570"/>
                </a:cubicBezTo>
                <a:cubicBezTo>
                  <a:pt x="16732" y="21570"/>
                  <a:pt x="21571" y="16754"/>
                  <a:pt x="21571" y="10797"/>
                </a:cubicBezTo>
                <a:cubicBezTo>
                  <a:pt x="21571" y="4840"/>
                  <a:pt x="16732" y="1"/>
                  <a:pt x="10797" y="1"/>
                </a:cubicBezTo>
                <a:close/>
              </a:path>
            </a:pathLst>
          </a:custGeom>
          <a:solidFill>
            <a:srgbClr val="F6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2504;p32"/>
          <p:cNvSpPr/>
          <p:nvPr/>
        </p:nvSpPr>
        <p:spPr>
          <a:xfrm>
            <a:off x="5928659" y="4694504"/>
            <a:ext cx="559960" cy="559199"/>
          </a:xfrm>
          <a:custGeom>
            <a:avLst/>
            <a:gdLst/>
            <a:ahLst/>
            <a:cxnLst/>
            <a:rect l="l" t="t" r="r" b="b"/>
            <a:pathLst>
              <a:path w="13970" h="13951" extrusionOk="0">
                <a:moveTo>
                  <a:pt x="6792" y="1"/>
                </a:moveTo>
                <a:cubicBezTo>
                  <a:pt x="6780" y="1"/>
                  <a:pt x="6769" y="2"/>
                  <a:pt x="6757" y="4"/>
                </a:cubicBezTo>
                <a:cubicBezTo>
                  <a:pt x="6506" y="4"/>
                  <a:pt x="6232" y="27"/>
                  <a:pt x="5981" y="73"/>
                </a:cubicBezTo>
                <a:cubicBezTo>
                  <a:pt x="5867" y="96"/>
                  <a:pt x="5798" y="187"/>
                  <a:pt x="5821" y="278"/>
                </a:cubicBezTo>
                <a:cubicBezTo>
                  <a:pt x="5821" y="369"/>
                  <a:pt x="5912" y="438"/>
                  <a:pt x="6004" y="438"/>
                </a:cubicBezTo>
                <a:lnTo>
                  <a:pt x="6026" y="438"/>
                </a:lnTo>
                <a:cubicBezTo>
                  <a:pt x="6277" y="415"/>
                  <a:pt x="6528" y="392"/>
                  <a:pt x="6780" y="369"/>
                </a:cubicBezTo>
                <a:cubicBezTo>
                  <a:pt x="6894" y="369"/>
                  <a:pt x="6962" y="278"/>
                  <a:pt x="6962" y="187"/>
                </a:cubicBezTo>
                <a:cubicBezTo>
                  <a:pt x="6962" y="85"/>
                  <a:pt x="6889" y="1"/>
                  <a:pt x="6792" y="1"/>
                </a:cubicBezTo>
                <a:close/>
                <a:moveTo>
                  <a:pt x="7924" y="68"/>
                </a:moveTo>
                <a:cubicBezTo>
                  <a:pt x="7830" y="68"/>
                  <a:pt x="7758" y="133"/>
                  <a:pt x="7738" y="232"/>
                </a:cubicBezTo>
                <a:cubicBezTo>
                  <a:pt x="7738" y="324"/>
                  <a:pt x="7807" y="415"/>
                  <a:pt x="7898" y="438"/>
                </a:cubicBezTo>
                <a:cubicBezTo>
                  <a:pt x="8149" y="484"/>
                  <a:pt x="8400" y="529"/>
                  <a:pt x="8651" y="598"/>
                </a:cubicBezTo>
                <a:lnTo>
                  <a:pt x="8697" y="598"/>
                </a:lnTo>
                <a:cubicBezTo>
                  <a:pt x="8765" y="598"/>
                  <a:pt x="8857" y="529"/>
                  <a:pt x="8880" y="461"/>
                </a:cubicBezTo>
                <a:cubicBezTo>
                  <a:pt x="8902" y="347"/>
                  <a:pt x="8834" y="255"/>
                  <a:pt x="8743" y="210"/>
                </a:cubicBezTo>
                <a:cubicBezTo>
                  <a:pt x="8491" y="141"/>
                  <a:pt x="8218" y="96"/>
                  <a:pt x="7966" y="73"/>
                </a:cubicBezTo>
                <a:cubicBezTo>
                  <a:pt x="7952" y="70"/>
                  <a:pt x="7937" y="68"/>
                  <a:pt x="7924" y="68"/>
                </a:cubicBezTo>
                <a:close/>
                <a:moveTo>
                  <a:pt x="4879" y="332"/>
                </a:moveTo>
                <a:cubicBezTo>
                  <a:pt x="4858" y="332"/>
                  <a:pt x="4837" y="337"/>
                  <a:pt x="4817" y="347"/>
                </a:cubicBezTo>
                <a:cubicBezTo>
                  <a:pt x="4566" y="415"/>
                  <a:pt x="4314" y="529"/>
                  <a:pt x="4063" y="643"/>
                </a:cubicBezTo>
                <a:cubicBezTo>
                  <a:pt x="3972" y="689"/>
                  <a:pt x="3926" y="780"/>
                  <a:pt x="3972" y="894"/>
                </a:cubicBezTo>
                <a:cubicBezTo>
                  <a:pt x="4018" y="963"/>
                  <a:pt x="4086" y="986"/>
                  <a:pt x="4155" y="986"/>
                </a:cubicBezTo>
                <a:lnTo>
                  <a:pt x="4223" y="986"/>
                </a:lnTo>
                <a:cubicBezTo>
                  <a:pt x="4451" y="872"/>
                  <a:pt x="4680" y="780"/>
                  <a:pt x="4931" y="712"/>
                </a:cubicBezTo>
                <a:cubicBezTo>
                  <a:pt x="5022" y="666"/>
                  <a:pt x="5091" y="575"/>
                  <a:pt x="5045" y="461"/>
                </a:cubicBezTo>
                <a:cubicBezTo>
                  <a:pt x="5027" y="389"/>
                  <a:pt x="4954" y="332"/>
                  <a:pt x="4879" y="332"/>
                </a:cubicBezTo>
                <a:close/>
                <a:moveTo>
                  <a:pt x="9784" y="603"/>
                </a:moveTo>
                <a:cubicBezTo>
                  <a:pt x="9713" y="603"/>
                  <a:pt x="9643" y="645"/>
                  <a:pt x="9610" y="712"/>
                </a:cubicBezTo>
                <a:cubicBezTo>
                  <a:pt x="9564" y="803"/>
                  <a:pt x="9610" y="917"/>
                  <a:pt x="9701" y="963"/>
                </a:cubicBezTo>
                <a:cubicBezTo>
                  <a:pt x="9929" y="1077"/>
                  <a:pt x="10158" y="1191"/>
                  <a:pt x="10386" y="1305"/>
                </a:cubicBezTo>
                <a:cubicBezTo>
                  <a:pt x="10409" y="1328"/>
                  <a:pt x="10432" y="1351"/>
                  <a:pt x="10477" y="1351"/>
                </a:cubicBezTo>
                <a:cubicBezTo>
                  <a:pt x="10546" y="1351"/>
                  <a:pt x="10591" y="1305"/>
                  <a:pt x="10637" y="1237"/>
                </a:cubicBezTo>
                <a:cubicBezTo>
                  <a:pt x="10683" y="1168"/>
                  <a:pt x="10660" y="1031"/>
                  <a:pt x="10569" y="986"/>
                </a:cubicBezTo>
                <a:cubicBezTo>
                  <a:pt x="10340" y="849"/>
                  <a:pt x="10112" y="735"/>
                  <a:pt x="9861" y="621"/>
                </a:cubicBezTo>
                <a:cubicBezTo>
                  <a:pt x="9837" y="608"/>
                  <a:pt x="9810" y="603"/>
                  <a:pt x="9784" y="603"/>
                </a:cubicBezTo>
                <a:close/>
                <a:moveTo>
                  <a:pt x="3132" y="1191"/>
                </a:moveTo>
                <a:cubicBezTo>
                  <a:pt x="3100" y="1191"/>
                  <a:pt x="3067" y="1199"/>
                  <a:pt x="3036" y="1214"/>
                </a:cubicBezTo>
                <a:cubicBezTo>
                  <a:pt x="2808" y="1374"/>
                  <a:pt x="2603" y="1534"/>
                  <a:pt x="2397" y="1716"/>
                </a:cubicBezTo>
                <a:cubicBezTo>
                  <a:pt x="2329" y="1785"/>
                  <a:pt x="2306" y="1899"/>
                  <a:pt x="2374" y="1990"/>
                </a:cubicBezTo>
                <a:cubicBezTo>
                  <a:pt x="2420" y="2036"/>
                  <a:pt x="2466" y="2059"/>
                  <a:pt x="2534" y="2059"/>
                </a:cubicBezTo>
                <a:cubicBezTo>
                  <a:pt x="2580" y="2059"/>
                  <a:pt x="2625" y="2036"/>
                  <a:pt x="2648" y="1990"/>
                </a:cubicBezTo>
                <a:cubicBezTo>
                  <a:pt x="2831" y="1830"/>
                  <a:pt x="3036" y="1670"/>
                  <a:pt x="3242" y="1534"/>
                </a:cubicBezTo>
                <a:cubicBezTo>
                  <a:pt x="3333" y="1488"/>
                  <a:pt x="3356" y="1351"/>
                  <a:pt x="3287" y="1282"/>
                </a:cubicBezTo>
                <a:cubicBezTo>
                  <a:pt x="3257" y="1222"/>
                  <a:pt x="3196" y="1191"/>
                  <a:pt x="3132" y="1191"/>
                </a:cubicBezTo>
                <a:close/>
                <a:moveTo>
                  <a:pt x="11415" y="1644"/>
                </a:moveTo>
                <a:cubicBezTo>
                  <a:pt x="11363" y="1644"/>
                  <a:pt x="11313" y="1667"/>
                  <a:pt x="11276" y="1716"/>
                </a:cubicBezTo>
                <a:cubicBezTo>
                  <a:pt x="11208" y="1785"/>
                  <a:pt x="11208" y="1899"/>
                  <a:pt x="11299" y="1967"/>
                </a:cubicBezTo>
                <a:cubicBezTo>
                  <a:pt x="11482" y="2127"/>
                  <a:pt x="11664" y="2310"/>
                  <a:pt x="11824" y="2492"/>
                </a:cubicBezTo>
                <a:cubicBezTo>
                  <a:pt x="11870" y="2538"/>
                  <a:pt x="11915" y="2561"/>
                  <a:pt x="11984" y="2561"/>
                </a:cubicBezTo>
                <a:cubicBezTo>
                  <a:pt x="12029" y="2561"/>
                  <a:pt x="12075" y="2538"/>
                  <a:pt x="12098" y="2515"/>
                </a:cubicBezTo>
                <a:cubicBezTo>
                  <a:pt x="12189" y="2447"/>
                  <a:pt x="12189" y="2310"/>
                  <a:pt x="12121" y="2241"/>
                </a:cubicBezTo>
                <a:cubicBezTo>
                  <a:pt x="11938" y="2036"/>
                  <a:pt x="11733" y="1853"/>
                  <a:pt x="11550" y="1693"/>
                </a:cubicBezTo>
                <a:cubicBezTo>
                  <a:pt x="11508" y="1662"/>
                  <a:pt x="11460" y="1644"/>
                  <a:pt x="11415" y="1644"/>
                </a:cubicBezTo>
                <a:close/>
                <a:moveTo>
                  <a:pt x="1728" y="2496"/>
                </a:moveTo>
                <a:cubicBezTo>
                  <a:pt x="1670" y="2496"/>
                  <a:pt x="1615" y="2521"/>
                  <a:pt x="1575" y="2561"/>
                </a:cubicBezTo>
                <a:cubicBezTo>
                  <a:pt x="1393" y="2789"/>
                  <a:pt x="1256" y="2994"/>
                  <a:pt x="1096" y="3223"/>
                </a:cubicBezTo>
                <a:cubicBezTo>
                  <a:pt x="1050" y="3314"/>
                  <a:pt x="1073" y="3428"/>
                  <a:pt x="1165" y="3474"/>
                </a:cubicBezTo>
                <a:cubicBezTo>
                  <a:pt x="1187" y="3496"/>
                  <a:pt x="1233" y="3519"/>
                  <a:pt x="1256" y="3519"/>
                </a:cubicBezTo>
                <a:cubicBezTo>
                  <a:pt x="1324" y="3519"/>
                  <a:pt x="1393" y="3474"/>
                  <a:pt x="1416" y="3428"/>
                </a:cubicBezTo>
                <a:cubicBezTo>
                  <a:pt x="1553" y="3223"/>
                  <a:pt x="1712" y="3017"/>
                  <a:pt x="1872" y="2812"/>
                </a:cubicBezTo>
                <a:cubicBezTo>
                  <a:pt x="1941" y="2720"/>
                  <a:pt x="1918" y="2606"/>
                  <a:pt x="1849" y="2538"/>
                </a:cubicBezTo>
                <a:cubicBezTo>
                  <a:pt x="1811" y="2509"/>
                  <a:pt x="1769" y="2496"/>
                  <a:pt x="1728" y="2496"/>
                </a:cubicBezTo>
                <a:close/>
                <a:moveTo>
                  <a:pt x="12692" y="3091"/>
                </a:moveTo>
                <a:cubicBezTo>
                  <a:pt x="12653" y="3091"/>
                  <a:pt x="12613" y="3104"/>
                  <a:pt x="12577" y="3131"/>
                </a:cubicBezTo>
                <a:cubicBezTo>
                  <a:pt x="12486" y="3177"/>
                  <a:pt x="12463" y="3291"/>
                  <a:pt x="12532" y="3382"/>
                </a:cubicBezTo>
                <a:cubicBezTo>
                  <a:pt x="12669" y="3588"/>
                  <a:pt x="12783" y="3816"/>
                  <a:pt x="12897" y="4044"/>
                </a:cubicBezTo>
                <a:cubicBezTo>
                  <a:pt x="12942" y="4113"/>
                  <a:pt x="13011" y="4158"/>
                  <a:pt x="13079" y="4158"/>
                </a:cubicBezTo>
                <a:cubicBezTo>
                  <a:pt x="13102" y="4158"/>
                  <a:pt x="13125" y="4136"/>
                  <a:pt x="13148" y="4136"/>
                </a:cubicBezTo>
                <a:cubicBezTo>
                  <a:pt x="13239" y="4090"/>
                  <a:pt x="13285" y="3976"/>
                  <a:pt x="13239" y="3885"/>
                </a:cubicBezTo>
                <a:cubicBezTo>
                  <a:pt x="13125" y="3633"/>
                  <a:pt x="12988" y="3405"/>
                  <a:pt x="12851" y="3177"/>
                </a:cubicBezTo>
                <a:cubicBezTo>
                  <a:pt x="12810" y="3122"/>
                  <a:pt x="12751" y="3091"/>
                  <a:pt x="12692" y="3091"/>
                </a:cubicBezTo>
                <a:close/>
                <a:moveTo>
                  <a:pt x="723" y="4163"/>
                </a:moveTo>
                <a:cubicBezTo>
                  <a:pt x="652" y="4163"/>
                  <a:pt x="582" y="4206"/>
                  <a:pt x="548" y="4273"/>
                </a:cubicBezTo>
                <a:cubicBezTo>
                  <a:pt x="434" y="4524"/>
                  <a:pt x="366" y="4775"/>
                  <a:pt x="274" y="5026"/>
                </a:cubicBezTo>
                <a:cubicBezTo>
                  <a:pt x="252" y="5117"/>
                  <a:pt x="320" y="5231"/>
                  <a:pt x="411" y="5254"/>
                </a:cubicBezTo>
                <a:cubicBezTo>
                  <a:pt x="434" y="5277"/>
                  <a:pt x="457" y="5277"/>
                  <a:pt x="457" y="5277"/>
                </a:cubicBezTo>
                <a:cubicBezTo>
                  <a:pt x="548" y="5277"/>
                  <a:pt x="617" y="5208"/>
                  <a:pt x="640" y="5140"/>
                </a:cubicBezTo>
                <a:cubicBezTo>
                  <a:pt x="708" y="4889"/>
                  <a:pt x="799" y="4661"/>
                  <a:pt x="891" y="4432"/>
                </a:cubicBezTo>
                <a:cubicBezTo>
                  <a:pt x="936" y="4318"/>
                  <a:pt x="891" y="4204"/>
                  <a:pt x="799" y="4181"/>
                </a:cubicBezTo>
                <a:cubicBezTo>
                  <a:pt x="775" y="4169"/>
                  <a:pt x="749" y="4163"/>
                  <a:pt x="723" y="4163"/>
                </a:cubicBezTo>
                <a:close/>
                <a:moveTo>
                  <a:pt x="13507" y="4851"/>
                </a:moveTo>
                <a:cubicBezTo>
                  <a:pt x="13486" y="4851"/>
                  <a:pt x="13465" y="4856"/>
                  <a:pt x="13445" y="4866"/>
                </a:cubicBezTo>
                <a:cubicBezTo>
                  <a:pt x="13353" y="4889"/>
                  <a:pt x="13285" y="5003"/>
                  <a:pt x="13308" y="5094"/>
                </a:cubicBezTo>
                <a:cubicBezTo>
                  <a:pt x="13376" y="5323"/>
                  <a:pt x="13445" y="5574"/>
                  <a:pt x="13490" y="5825"/>
                </a:cubicBezTo>
                <a:cubicBezTo>
                  <a:pt x="13513" y="5916"/>
                  <a:pt x="13582" y="5984"/>
                  <a:pt x="13673" y="5984"/>
                </a:cubicBezTo>
                <a:lnTo>
                  <a:pt x="13718" y="5984"/>
                </a:lnTo>
                <a:cubicBezTo>
                  <a:pt x="13810" y="5962"/>
                  <a:pt x="13878" y="5870"/>
                  <a:pt x="13855" y="5756"/>
                </a:cubicBezTo>
                <a:cubicBezTo>
                  <a:pt x="13810" y="5505"/>
                  <a:pt x="13764" y="5231"/>
                  <a:pt x="13673" y="4980"/>
                </a:cubicBezTo>
                <a:cubicBezTo>
                  <a:pt x="13655" y="4909"/>
                  <a:pt x="13582" y="4851"/>
                  <a:pt x="13507" y="4851"/>
                </a:cubicBezTo>
                <a:close/>
                <a:moveTo>
                  <a:pt x="252" y="6030"/>
                </a:moveTo>
                <a:cubicBezTo>
                  <a:pt x="160" y="6030"/>
                  <a:pt x="69" y="6099"/>
                  <a:pt x="46" y="6190"/>
                </a:cubicBezTo>
                <a:cubicBezTo>
                  <a:pt x="23" y="6464"/>
                  <a:pt x="0" y="6715"/>
                  <a:pt x="0" y="6989"/>
                </a:cubicBezTo>
                <a:cubicBezTo>
                  <a:pt x="0" y="7103"/>
                  <a:pt x="92" y="7171"/>
                  <a:pt x="206" y="7171"/>
                </a:cubicBezTo>
                <a:cubicBezTo>
                  <a:pt x="297" y="7171"/>
                  <a:pt x="388" y="7080"/>
                  <a:pt x="388" y="6989"/>
                </a:cubicBezTo>
                <a:cubicBezTo>
                  <a:pt x="388" y="6738"/>
                  <a:pt x="388" y="6487"/>
                  <a:pt x="434" y="6236"/>
                </a:cubicBezTo>
                <a:cubicBezTo>
                  <a:pt x="434" y="6144"/>
                  <a:pt x="366" y="6030"/>
                  <a:pt x="252" y="6030"/>
                </a:cubicBezTo>
                <a:close/>
                <a:moveTo>
                  <a:pt x="13787" y="6783"/>
                </a:moveTo>
                <a:cubicBezTo>
                  <a:pt x="13673" y="6783"/>
                  <a:pt x="13582" y="6875"/>
                  <a:pt x="13582" y="6989"/>
                </a:cubicBezTo>
                <a:cubicBezTo>
                  <a:pt x="13582" y="7240"/>
                  <a:pt x="13582" y="7491"/>
                  <a:pt x="13536" y="7742"/>
                </a:cubicBezTo>
                <a:cubicBezTo>
                  <a:pt x="13536" y="7833"/>
                  <a:pt x="13604" y="7925"/>
                  <a:pt x="13718" y="7947"/>
                </a:cubicBezTo>
                <a:lnTo>
                  <a:pt x="13741" y="7947"/>
                </a:lnTo>
                <a:cubicBezTo>
                  <a:pt x="13833" y="7947"/>
                  <a:pt x="13924" y="7879"/>
                  <a:pt x="13924" y="7765"/>
                </a:cubicBezTo>
                <a:cubicBezTo>
                  <a:pt x="13947" y="7514"/>
                  <a:pt x="13970" y="7240"/>
                  <a:pt x="13970" y="6989"/>
                </a:cubicBezTo>
                <a:lnTo>
                  <a:pt x="13970" y="6943"/>
                </a:lnTo>
                <a:cubicBezTo>
                  <a:pt x="13970" y="6852"/>
                  <a:pt x="13878" y="6783"/>
                  <a:pt x="13787" y="6783"/>
                </a:cubicBezTo>
                <a:close/>
                <a:moveTo>
                  <a:pt x="310" y="7966"/>
                </a:moveTo>
                <a:cubicBezTo>
                  <a:pt x="298" y="7966"/>
                  <a:pt x="286" y="7967"/>
                  <a:pt x="274" y="7970"/>
                </a:cubicBezTo>
                <a:cubicBezTo>
                  <a:pt x="160" y="7970"/>
                  <a:pt x="92" y="8084"/>
                  <a:pt x="115" y="8176"/>
                </a:cubicBezTo>
                <a:cubicBezTo>
                  <a:pt x="160" y="8450"/>
                  <a:pt x="206" y="8701"/>
                  <a:pt x="297" y="8952"/>
                </a:cubicBezTo>
                <a:cubicBezTo>
                  <a:pt x="320" y="9043"/>
                  <a:pt x="388" y="9089"/>
                  <a:pt x="480" y="9089"/>
                </a:cubicBezTo>
                <a:lnTo>
                  <a:pt x="525" y="9089"/>
                </a:lnTo>
                <a:cubicBezTo>
                  <a:pt x="617" y="9066"/>
                  <a:pt x="685" y="8952"/>
                  <a:pt x="662" y="8860"/>
                </a:cubicBezTo>
                <a:cubicBezTo>
                  <a:pt x="594" y="8609"/>
                  <a:pt x="525" y="8358"/>
                  <a:pt x="480" y="8107"/>
                </a:cubicBezTo>
                <a:cubicBezTo>
                  <a:pt x="460" y="8028"/>
                  <a:pt x="388" y="7966"/>
                  <a:pt x="310" y="7966"/>
                </a:cubicBezTo>
                <a:close/>
                <a:moveTo>
                  <a:pt x="13522" y="8696"/>
                </a:moveTo>
                <a:cubicBezTo>
                  <a:pt x="13439" y="8696"/>
                  <a:pt x="13350" y="8758"/>
                  <a:pt x="13330" y="8838"/>
                </a:cubicBezTo>
                <a:cubicBezTo>
                  <a:pt x="13262" y="9066"/>
                  <a:pt x="13171" y="9317"/>
                  <a:pt x="13079" y="9545"/>
                </a:cubicBezTo>
                <a:cubicBezTo>
                  <a:pt x="13034" y="9636"/>
                  <a:pt x="13079" y="9751"/>
                  <a:pt x="13171" y="9796"/>
                </a:cubicBezTo>
                <a:cubicBezTo>
                  <a:pt x="13193" y="9796"/>
                  <a:pt x="13216" y="9819"/>
                  <a:pt x="13239" y="9819"/>
                </a:cubicBezTo>
                <a:cubicBezTo>
                  <a:pt x="13330" y="9819"/>
                  <a:pt x="13399" y="9773"/>
                  <a:pt x="13422" y="9705"/>
                </a:cubicBezTo>
                <a:cubicBezTo>
                  <a:pt x="13513" y="9454"/>
                  <a:pt x="13604" y="9203"/>
                  <a:pt x="13696" y="8952"/>
                </a:cubicBezTo>
                <a:cubicBezTo>
                  <a:pt x="13718" y="8838"/>
                  <a:pt x="13650" y="8746"/>
                  <a:pt x="13559" y="8701"/>
                </a:cubicBezTo>
                <a:cubicBezTo>
                  <a:pt x="13547" y="8698"/>
                  <a:pt x="13534" y="8696"/>
                  <a:pt x="13522" y="8696"/>
                </a:cubicBezTo>
                <a:close/>
                <a:moveTo>
                  <a:pt x="906" y="9797"/>
                </a:moveTo>
                <a:cubicBezTo>
                  <a:pt x="872" y="9797"/>
                  <a:pt x="835" y="9805"/>
                  <a:pt x="799" y="9819"/>
                </a:cubicBezTo>
                <a:cubicBezTo>
                  <a:pt x="708" y="9865"/>
                  <a:pt x="685" y="9979"/>
                  <a:pt x="731" y="10070"/>
                </a:cubicBezTo>
                <a:cubicBezTo>
                  <a:pt x="845" y="10298"/>
                  <a:pt x="982" y="10549"/>
                  <a:pt x="1119" y="10755"/>
                </a:cubicBezTo>
                <a:cubicBezTo>
                  <a:pt x="1165" y="10823"/>
                  <a:pt x="1210" y="10846"/>
                  <a:pt x="1279" y="10846"/>
                </a:cubicBezTo>
                <a:cubicBezTo>
                  <a:pt x="1324" y="10846"/>
                  <a:pt x="1347" y="10846"/>
                  <a:pt x="1370" y="10823"/>
                </a:cubicBezTo>
                <a:cubicBezTo>
                  <a:pt x="1461" y="10755"/>
                  <a:pt x="1484" y="10641"/>
                  <a:pt x="1438" y="10549"/>
                </a:cubicBezTo>
                <a:cubicBezTo>
                  <a:pt x="1302" y="10344"/>
                  <a:pt x="1187" y="10116"/>
                  <a:pt x="1073" y="9910"/>
                </a:cubicBezTo>
                <a:cubicBezTo>
                  <a:pt x="1042" y="9832"/>
                  <a:pt x="979" y="9797"/>
                  <a:pt x="906" y="9797"/>
                </a:cubicBezTo>
                <a:close/>
                <a:moveTo>
                  <a:pt x="12709" y="10458"/>
                </a:moveTo>
                <a:cubicBezTo>
                  <a:pt x="12643" y="10458"/>
                  <a:pt x="12577" y="10489"/>
                  <a:pt x="12532" y="10549"/>
                </a:cubicBezTo>
                <a:cubicBezTo>
                  <a:pt x="12417" y="10755"/>
                  <a:pt x="12258" y="10960"/>
                  <a:pt x="12098" y="11166"/>
                </a:cubicBezTo>
                <a:cubicBezTo>
                  <a:pt x="12029" y="11234"/>
                  <a:pt x="12052" y="11348"/>
                  <a:pt x="12121" y="11417"/>
                </a:cubicBezTo>
                <a:cubicBezTo>
                  <a:pt x="12166" y="11463"/>
                  <a:pt x="12212" y="11463"/>
                  <a:pt x="12235" y="11463"/>
                </a:cubicBezTo>
                <a:cubicBezTo>
                  <a:pt x="12303" y="11463"/>
                  <a:pt x="12349" y="11440"/>
                  <a:pt x="12395" y="11394"/>
                </a:cubicBezTo>
                <a:cubicBezTo>
                  <a:pt x="12554" y="11189"/>
                  <a:pt x="12714" y="10983"/>
                  <a:pt x="12851" y="10755"/>
                </a:cubicBezTo>
                <a:cubicBezTo>
                  <a:pt x="12920" y="10664"/>
                  <a:pt x="12897" y="10549"/>
                  <a:pt x="12805" y="10481"/>
                </a:cubicBezTo>
                <a:cubicBezTo>
                  <a:pt x="12775" y="10466"/>
                  <a:pt x="12742" y="10458"/>
                  <a:pt x="12709" y="10458"/>
                </a:cubicBezTo>
                <a:close/>
                <a:moveTo>
                  <a:pt x="1998" y="11388"/>
                </a:moveTo>
                <a:cubicBezTo>
                  <a:pt x="1952" y="11388"/>
                  <a:pt x="1906" y="11405"/>
                  <a:pt x="1872" y="11440"/>
                </a:cubicBezTo>
                <a:cubicBezTo>
                  <a:pt x="1781" y="11508"/>
                  <a:pt x="1781" y="11622"/>
                  <a:pt x="1849" y="11714"/>
                </a:cubicBezTo>
                <a:cubicBezTo>
                  <a:pt x="2032" y="11896"/>
                  <a:pt x="2215" y="12079"/>
                  <a:pt x="2420" y="12261"/>
                </a:cubicBezTo>
                <a:cubicBezTo>
                  <a:pt x="2466" y="12284"/>
                  <a:pt x="2511" y="12307"/>
                  <a:pt x="2557" y="12307"/>
                </a:cubicBezTo>
                <a:cubicBezTo>
                  <a:pt x="2603" y="12307"/>
                  <a:pt x="2648" y="12284"/>
                  <a:pt x="2694" y="12239"/>
                </a:cubicBezTo>
                <a:cubicBezTo>
                  <a:pt x="2762" y="12170"/>
                  <a:pt x="2739" y="12033"/>
                  <a:pt x="2671" y="11965"/>
                </a:cubicBezTo>
                <a:cubicBezTo>
                  <a:pt x="2488" y="11805"/>
                  <a:pt x="2306" y="11645"/>
                  <a:pt x="2123" y="11440"/>
                </a:cubicBezTo>
                <a:cubicBezTo>
                  <a:pt x="2089" y="11405"/>
                  <a:pt x="2043" y="11388"/>
                  <a:pt x="1998" y="11388"/>
                </a:cubicBezTo>
                <a:close/>
                <a:moveTo>
                  <a:pt x="11438" y="11916"/>
                </a:moveTo>
                <a:cubicBezTo>
                  <a:pt x="11395" y="11916"/>
                  <a:pt x="11354" y="11933"/>
                  <a:pt x="11322" y="11965"/>
                </a:cubicBezTo>
                <a:cubicBezTo>
                  <a:pt x="11116" y="12124"/>
                  <a:pt x="10911" y="12284"/>
                  <a:pt x="10706" y="12421"/>
                </a:cubicBezTo>
                <a:cubicBezTo>
                  <a:pt x="10637" y="12490"/>
                  <a:pt x="10614" y="12604"/>
                  <a:pt x="10660" y="12695"/>
                </a:cubicBezTo>
                <a:cubicBezTo>
                  <a:pt x="10706" y="12741"/>
                  <a:pt x="10774" y="12764"/>
                  <a:pt x="10820" y="12764"/>
                </a:cubicBezTo>
                <a:cubicBezTo>
                  <a:pt x="10865" y="12764"/>
                  <a:pt x="10888" y="12764"/>
                  <a:pt x="10934" y="12741"/>
                </a:cubicBezTo>
                <a:cubicBezTo>
                  <a:pt x="11139" y="12581"/>
                  <a:pt x="11367" y="12421"/>
                  <a:pt x="11550" y="12261"/>
                </a:cubicBezTo>
                <a:cubicBezTo>
                  <a:pt x="11641" y="12193"/>
                  <a:pt x="11641" y="12056"/>
                  <a:pt x="11573" y="11987"/>
                </a:cubicBezTo>
                <a:cubicBezTo>
                  <a:pt x="11536" y="11939"/>
                  <a:pt x="11486" y="11916"/>
                  <a:pt x="11438" y="11916"/>
                </a:cubicBezTo>
                <a:close/>
                <a:moveTo>
                  <a:pt x="3489" y="12604"/>
                </a:moveTo>
                <a:cubicBezTo>
                  <a:pt x="3424" y="12604"/>
                  <a:pt x="3363" y="12634"/>
                  <a:pt x="3333" y="12695"/>
                </a:cubicBezTo>
                <a:cubicBezTo>
                  <a:pt x="3264" y="12786"/>
                  <a:pt x="3287" y="12901"/>
                  <a:pt x="3379" y="12969"/>
                </a:cubicBezTo>
                <a:cubicBezTo>
                  <a:pt x="3607" y="13106"/>
                  <a:pt x="3858" y="13220"/>
                  <a:pt x="4086" y="13334"/>
                </a:cubicBezTo>
                <a:cubicBezTo>
                  <a:pt x="4109" y="13357"/>
                  <a:pt x="4155" y="13357"/>
                  <a:pt x="4177" y="13357"/>
                </a:cubicBezTo>
                <a:cubicBezTo>
                  <a:pt x="4246" y="13357"/>
                  <a:pt x="4314" y="13311"/>
                  <a:pt x="4337" y="13243"/>
                </a:cubicBezTo>
                <a:cubicBezTo>
                  <a:pt x="4383" y="13152"/>
                  <a:pt x="4337" y="13037"/>
                  <a:pt x="4246" y="12992"/>
                </a:cubicBezTo>
                <a:cubicBezTo>
                  <a:pt x="4018" y="12878"/>
                  <a:pt x="3789" y="12764"/>
                  <a:pt x="3584" y="12627"/>
                </a:cubicBezTo>
                <a:cubicBezTo>
                  <a:pt x="3554" y="12611"/>
                  <a:pt x="3521" y="12604"/>
                  <a:pt x="3489" y="12604"/>
                </a:cubicBezTo>
                <a:close/>
                <a:moveTo>
                  <a:pt x="9814" y="12974"/>
                </a:moveTo>
                <a:cubicBezTo>
                  <a:pt x="9785" y="12974"/>
                  <a:pt x="9755" y="12980"/>
                  <a:pt x="9724" y="12992"/>
                </a:cubicBezTo>
                <a:cubicBezTo>
                  <a:pt x="9496" y="13083"/>
                  <a:pt x="9268" y="13174"/>
                  <a:pt x="9039" y="13266"/>
                </a:cubicBezTo>
                <a:cubicBezTo>
                  <a:pt x="8925" y="13289"/>
                  <a:pt x="8880" y="13403"/>
                  <a:pt x="8902" y="13494"/>
                </a:cubicBezTo>
                <a:cubicBezTo>
                  <a:pt x="8925" y="13585"/>
                  <a:pt x="9016" y="13631"/>
                  <a:pt x="9085" y="13631"/>
                </a:cubicBezTo>
                <a:cubicBezTo>
                  <a:pt x="9108" y="13631"/>
                  <a:pt x="9131" y="13631"/>
                  <a:pt x="9153" y="13608"/>
                </a:cubicBezTo>
                <a:cubicBezTo>
                  <a:pt x="9404" y="13540"/>
                  <a:pt x="9656" y="13448"/>
                  <a:pt x="9884" y="13334"/>
                </a:cubicBezTo>
                <a:cubicBezTo>
                  <a:pt x="9998" y="13289"/>
                  <a:pt x="10021" y="13174"/>
                  <a:pt x="9975" y="13083"/>
                </a:cubicBezTo>
                <a:cubicBezTo>
                  <a:pt x="9958" y="13016"/>
                  <a:pt x="9893" y="12974"/>
                  <a:pt x="9814" y="12974"/>
                </a:cubicBezTo>
                <a:close/>
                <a:moveTo>
                  <a:pt x="5275" y="13353"/>
                </a:moveTo>
                <a:cubicBezTo>
                  <a:pt x="5182" y="13353"/>
                  <a:pt x="5110" y="13415"/>
                  <a:pt x="5091" y="13494"/>
                </a:cubicBezTo>
                <a:cubicBezTo>
                  <a:pt x="5068" y="13608"/>
                  <a:pt x="5113" y="13699"/>
                  <a:pt x="5227" y="13745"/>
                </a:cubicBezTo>
                <a:cubicBezTo>
                  <a:pt x="5479" y="13791"/>
                  <a:pt x="5730" y="13859"/>
                  <a:pt x="6004" y="13882"/>
                </a:cubicBezTo>
                <a:lnTo>
                  <a:pt x="6026" y="13882"/>
                </a:lnTo>
                <a:cubicBezTo>
                  <a:pt x="6118" y="13882"/>
                  <a:pt x="6209" y="13814"/>
                  <a:pt x="6209" y="13722"/>
                </a:cubicBezTo>
                <a:cubicBezTo>
                  <a:pt x="6232" y="13631"/>
                  <a:pt x="6163" y="13540"/>
                  <a:pt x="6049" y="13517"/>
                </a:cubicBezTo>
                <a:cubicBezTo>
                  <a:pt x="5798" y="13471"/>
                  <a:pt x="5547" y="13425"/>
                  <a:pt x="5319" y="13357"/>
                </a:cubicBezTo>
                <a:cubicBezTo>
                  <a:pt x="5304" y="13354"/>
                  <a:pt x="5289" y="13353"/>
                  <a:pt x="5275" y="13353"/>
                </a:cubicBezTo>
                <a:close/>
                <a:moveTo>
                  <a:pt x="7979" y="13512"/>
                </a:moveTo>
                <a:cubicBezTo>
                  <a:pt x="7967" y="13512"/>
                  <a:pt x="7955" y="13514"/>
                  <a:pt x="7944" y="13517"/>
                </a:cubicBezTo>
                <a:cubicBezTo>
                  <a:pt x="7693" y="13540"/>
                  <a:pt x="7442" y="13562"/>
                  <a:pt x="7190" y="13585"/>
                </a:cubicBezTo>
                <a:cubicBezTo>
                  <a:pt x="7076" y="13585"/>
                  <a:pt x="6985" y="13677"/>
                  <a:pt x="7008" y="13768"/>
                </a:cubicBezTo>
                <a:cubicBezTo>
                  <a:pt x="7008" y="13882"/>
                  <a:pt x="7076" y="13950"/>
                  <a:pt x="7190" y="13950"/>
                </a:cubicBezTo>
                <a:cubicBezTo>
                  <a:pt x="7464" y="13950"/>
                  <a:pt x="7715" y="13928"/>
                  <a:pt x="7989" y="13882"/>
                </a:cubicBezTo>
                <a:cubicBezTo>
                  <a:pt x="8081" y="13882"/>
                  <a:pt x="8172" y="13768"/>
                  <a:pt x="8149" y="13677"/>
                </a:cubicBezTo>
                <a:cubicBezTo>
                  <a:pt x="8129" y="13577"/>
                  <a:pt x="8057" y="13512"/>
                  <a:pt x="7979" y="1351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2586;p32"/>
          <p:cNvSpPr txBox="1"/>
          <p:nvPr/>
        </p:nvSpPr>
        <p:spPr>
          <a:xfrm>
            <a:off x="6008676" y="4773068"/>
            <a:ext cx="384082" cy="38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Arial Black" panose="020B0A04020102020204" pitchFamily="34" charset="0"/>
                <a:ea typeface="Fira Sans Extra Condensed SemiBold"/>
                <a:cs typeface="Fira Sans Extra Condensed SemiBold"/>
                <a:sym typeface="Fira Sans Extra Condensed SemiBold"/>
              </a:rPr>
              <a:t>5</a:t>
            </a:r>
            <a:endParaRPr sz="2500" dirty="0">
              <a:latin typeface="Arial Black" panose="020B0A04020102020204" pitchFamily="34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65" name="Google Shape;15257;p38"/>
          <p:cNvSpPr/>
          <p:nvPr/>
        </p:nvSpPr>
        <p:spPr>
          <a:xfrm>
            <a:off x="3504562" y="2498890"/>
            <a:ext cx="358028" cy="316806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5257;p38"/>
          <p:cNvSpPr/>
          <p:nvPr/>
        </p:nvSpPr>
        <p:spPr>
          <a:xfrm>
            <a:off x="3594754" y="2580410"/>
            <a:ext cx="174432" cy="153765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5257;p38"/>
          <p:cNvSpPr/>
          <p:nvPr/>
        </p:nvSpPr>
        <p:spPr>
          <a:xfrm>
            <a:off x="3627462" y="3034748"/>
            <a:ext cx="358028" cy="316806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5257;p38"/>
          <p:cNvSpPr/>
          <p:nvPr/>
        </p:nvSpPr>
        <p:spPr>
          <a:xfrm>
            <a:off x="3717654" y="3116268"/>
            <a:ext cx="174432" cy="153765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5257;p38"/>
          <p:cNvSpPr/>
          <p:nvPr/>
        </p:nvSpPr>
        <p:spPr>
          <a:xfrm>
            <a:off x="3573386" y="3592730"/>
            <a:ext cx="358028" cy="316806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5257;p38"/>
          <p:cNvSpPr/>
          <p:nvPr/>
        </p:nvSpPr>
        <p:spPr>
          <a:xfrm>
            <a:off x="3663578" y="3674250"/>
            <a:ext cx="174432" cy="153765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5257;p38"/>
          <p:cNvSpPr/>
          <p:nvPr/>
        </p:nvSpPr>
        <p:spPr>
          <a:xfrm>
            <a:off x="3261213" y="4327693"/>
            <a:ext cx="358028" cy="316806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rgbClr val="EE7DF7"/>
          </a:solidFill>
          <a:ln w="9525" cap="flat" cmpd="sng">
            <a:solidFill>
              <a:srgbClr val="EE7D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5257;p38"/>
          <p:cNvSpPr/>
          <p:nvPr/>
        </p:nvSpPr>
        <p:spPr>
          <a:xfrm>
            <a:off x="3358779" y="4409213"/>
            <a:ext cx="174432" cy="153765"/>
          </a:xfrm>
          <a:custGeom>
            <a:avLst/>
            <a:gdLst/>
            <a:ahLst/>
            <a:cxnLst/>
            <a:rect l="l" t="t" r="r" b="b"/>
            <a:pathLst>
              <a:path w="10008" h="10008" extrusionOk="0">
                <a:moveTo>
                  <a:pt x="5004" y="0"/>
                </a:moveTo>
                <a:cubicBezTo>
                  <a:pt x="2235" y="0"/>
                  <a:pt x="0" y="2235"/>
                  <a:pt x="0" y="5004"/>
                </a:cubicBezTo>
                <a:cubicBezTo>
                  <a:pt x="0" y="7772"/>
                  <a:pt x="2235" y="10007"/>
                  <a:pt x="5004" y="10007"/>
                </a:cubicBezTo>
                <a:cubicBezTo>
                  <a:pt x="7772" y="10007"/>
                  <a:pt x="10007" y="7772"/>
                  <a:pt x="10007" y="5004"/>
                </a:cubicBezTo>
                <a:cubicBezTo>
                  <a:pt x="10007" y="2235"/>
                  <a:pt x="7772" y="0"/>
                  <a:pt x="5004" y="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rgbClr val="EE7D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Imagen 1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05625">
            <a:off x="9833144" y="87158"/>
            <a:ext cx="2600612" cy="27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8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cxnSp>
        <p:nvCxnSpPr>
          <p:cNvPr id="10" name="Google Shape;306;p53"/>
          <p:cNvCxnSpPr/>
          <p:nvPr/>
        </p:nvCxnSpPr>
        <p:spPr>
          <a:xfrm>
            <a:off x="-19078" y="497592"/>
            <a:ext cx="8982772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9076" y="17461"/>
            <a:ext cx="118624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EC" sz="2800" b="1" dirty="0" smtClean="0">
                <a:solidFill>
                  <a:srgbClr val="002060"/>
                </a:solidFill>
                <a:ea typeface="+mj-ea"/>
                <a:cs typeface="+mj-cs"/>
              </a:rPr>
              <a:t>Replicación del VEV-NJ en la línea celular BHK-21</a:t>
            </a:r>
            <a:endParaRPr lang="es-EC" sz="2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72" y="609129"/>
            <a:ext cx="6471201" cy="26928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595" t="3776" r="3970" b="10425"/>
          <a:stretch/>
        </p:blipFill>
        <p:spPr>
          <a:xfrm>
            <a:off x="198330" y="3186545"/>
            <a:ext cx="8039389" cy="252169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608081" y="5708238"/>
            <a:ext cx="208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Magnificación: 100X</a:t>
            </a:r>
            <a:endParaRPr lang="es-EC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6861609" y="1489181"/>
            <a:ext cx="1820482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dirty="0">
                <a:latin typeface="Calibri" panose="020F0502020204030204" pitchFamily="34" charset="0"/>
                <a:cs typeface="Times New Roman" panose="02020603050405020304" pitchFamily="18" charset="0"/>
              </a:rPr>
              <a:t>“racimos de uva”</a:t>
            </a:r>
            <a:endParaRPr lang="es-EC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lecha arriba 21"/>
          <p:cNvSpPr/>
          <p:nvPr/>
        </p:nvSpPr>
        <p:spPr>
          <a:xfrm rot="5400000">
            <a:off x="8023716" y="933071"/>
            <a:ext cx="428007" cy="338898"/>
          </a:xfrm>
          <a:prstGeom prst="upArrow">
            <a:avLst>
              <a:gd name="adj1" fmla="val 44378"/>
              <a:gd name="adj2" fmla="val 57292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719" y="3264993"/>
            <a:ext cx="3507672" cy="2158460"/>
          </a:xfrm>
          <a:prstGeom prst="rect">
            <a:avLst/>
          </a:prstGeom>
        </p:spPr>
      </p:pic>
      <p:sp>
        <p:nvSpPr>
          <p:cNvPr id="27" name="Rectángulo redondeado 26"/>
          <p:cNvSpPr/>
          <p:nvPr/>
        </p:nvSpPr>
        <p:spPr>
          <a:xfrm>
            <a:off x="8501902" y="867433"/>
            <a:ext cx="1262405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Proteína M</a:t>
            </a:r>
            <a:endParaRPr lang="es-EC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10197938" y="1031159"/>
            <a:ext cx="1891029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419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Redondeo </a:t>
            </a:r>
            <a:r>
              <a:rPr lang="es-419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celular</a:t>
            </a:r>
            <a:endParaRPr lang="es-EC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echa arriba 28"/>
          <p:cNvSpPr/>
          <p:nvPr/>
        </p:nvSpPr>
        <p:spPr>
          <a:xfrm rot="5400000">
            <a:off x="9814486" y="1052248"/>
            <a:ext cx="428007" cy="338898"/>
          </a:xfrm>
          <a:prstGeom prst="upArrow">
            <a:avLst>
              <a:gd name="adj1" fmla="val 50000"/>
              <a:gd name="adj2" fmla="val 57292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lecha arriba 29"/>
          <p:cNvSpPr/>
          <p:nvPr/>
        </p:nvSpPr>
        <p:spPr>
          <a:xfrm rot="5400000">
            <a:off x="9855415" y="1751472"/>
            <a:ext cx="428007" cy="338898"/>
          </a:xfrm>
          <a:prstGeom prst="upArrow">
            <a:avLst>
              <a:gd name="adj1" fmla="val 50000"/>
              <a:gd name="adj2" fmla="val 57292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redondeado 30"/>
          <p:cNvSpPr/>
          <p:nvPr/>
        </p:nvSpPr>
        <p:spPr>
          <a:xfrm>
            <a:off x="10254564" y="1674104"/>
            <a:ext cx="1721580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Citopatogenía</a:t>
            </a:r>
            <a:endParaRPr lang="es-EC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Flecha arriba 31"/>
          <p:cNvSpPr/>
          <p:nvPr/>
        </p:nvSpPr>
        <p:spPr>
          <a:xfrm rot="5400000">
            <a:off x="9899166" y="2382738"/>
            <a:ext cx="428007" cy="338898"/>
          </a:xfrm>
          <a:prstGeom prst="upArrow">
            <a:avLst>
              <a:gd name="adj1" fmla="val 50000"/>
              <a:gd name="adj2" fmla="val 57292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Rectángulo redondeado 32"/>
          <p:cNvSpPr/>
          <p:nvPr/>
        </p:nvSpPr>
        <p:spPr>
          <a:xfrm>
            <a:off x="10337860" y="2359772"/>
            <a:ext cx="1721580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Inhibición génica</a:t>
            </a:r>
            <a:endParaRPr lang="es-EC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-2" y="6398857"/>
            <a:ext cx="3877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/>
              <a:t>Black </a:t>
            </a:r>
            <a:r>
              <a:rPr lang="es-419" dirty="0"/>
              <a:t>&amp; </a:t>
            </a:r>
            <a:r>
              <a:rPr lang="es-419" dirty="0" err="1" smtClean="0"/>
              <a:t>Lyles</a:t>
            </a:r>
            <a:r>
              <a:rPr lang="es-419" dirty="0" smtClean="0"/>
              <a:t> (1992); </a:t>
            </a:r>
            <a:r>
              <a:rPr lang="es-419" dirty="0" err="1"/>
              <a:t>Blondel</a:t>
            </a:r>
            <a:r>
              <a:rPr lang="es-419" dirty="0"/>
              <a:t> et </a:t>
            </a:r>
            <a:r>
              <a:rPr lang="es-419" dirty="0" smtClean="0"/>
              <a:t>al1990</a:t>
            </a:r>
            <a:r>
              <a:rPr lang="es-419" dirty="0"/>
              <a:t>)</a:t>
            </a:r>
            <a:endParaRPr lang="es-EC" dirty="0"/>
          </a:p>
        </p:txBody>
      </p:sp>
      <p:sp>
        <p:nvSpPr>
          <p:cNvPr id="39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3588327" y="4530436"/>
            <a:ext cx="69273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5237020" y="4191823"/>
            <a:ext cx="151245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>
            <a:off x="1385455" y="4447473"/>
            <a:ext cx="69273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 flipH="1">
            <a:off x="2493819" y="3722305"/>
            <a:ext cx="114262" cy="325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14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cxnSp>
        <p:nvCxnSpPr>
          <p:cNvPr id="10" name="Google Shape;306;p53"/>
          <p:cNvCxnSpPr/>
          <p:nvPr/>
        </p:nvCxnSpPr>
        <p:spPr>
          <a:xfrm>
            <a:off x="-19078" y="497592"/>
            <a:ext cx="8982772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9076" y="17461"/>
            <a:ext cx="118624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EC" sz="2800" b="1" dirty="0" smtClean="0">
                <a:solidFill>
                  <a:srgbClr val="002060"/>
                </a:solidFill>
                <a:ea typeface="+mj-ea"/>
                <a:cs typeface="+mj-cs"/>
              </a:rPr>
              <a:t>Titulación del VEV-NJ en la línea celular BHK-21</a:t>
            </a:r>
            <a:endParaRPr lang="es-EC" sz="2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20" name="Imagen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87" y="1789992"/>
            <a:ext cx="5652007" cy="3919572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23045" y="6398857"/>
            <a:ext cx="865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err="1"/>
              <a:t>Scherer</a:t>
            </a:r>
            <a:r>
              <a:rPr lang="es-419" dirty="0"/>
              <a:t> et al. (2007</a:t>
            </a:r>
            <a:r>
              <a:rPr lang="es-419" dirty="0" smtClean="0"/>
              <a:t>)</a:t>
            </a:r>
            <a:endParaRPr lang="es-EC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8601819" y="2608521"/>
            <a:ext cx="2843586" cy="408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41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7,59 log</a:t>
            </a:r>
            <a:r>
              <a:rPr lang="es-419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DICT</a:t>
            </a:r>
            <a:r>
              <a:rPr lang="es-419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s-41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/mL </a:t>
            </a:r>
            <a:r>
              <a:rPr lang="es-419" b="1" dirty="0">
                <a:latin typeface="Calibri" panose="020F0502020204030204" pitchFamily="34" charset="0"/>
                <a:ea typeface="Calibri" panose="020F0502020204030204" pitchFamily="34" charset="0"/>
              </a:rPr>
              <a:t>±</a:t>
            </a:r>
            <a:r>
              <a:rPr lang="es-41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0,35</a:t>
            </a:r>
            <a:endParaRPr lang="es-EC" b="1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8955907" y="3802478"/>
            <a:ext cx="1772964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419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6-8 log10 </a:t>
            </a:r>
            <a:r>
              <a:rPr lang="es-419" sz="1600" dirty="0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</a:t>
            </a:r>
            <a:r>
              <a:rPr lang="es-419" sz="16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s-419" sz="1600" dirty="0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6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lecha arriba 36"/>
          <p:cNvSpPr/>
          <p:nvPr/>
        </p:nvSpPr>
        <p:spPr>
          <a:xfrm rot="10800000">
            <a:off x="9595605" y="4255618"/>
            <a:ext cx="428007" cy="390333"/>
          </a:xfrm>
          <a:prstGeom prst="upArrow">
            <a:avLst>
              <a:gd name="adj1" fmla="val 50000"/>
              <a:gd name="adj2" fmla="val 57292"/>
            </a:avLst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 redondeado 37"/>
          <p:cNvSpPr/>
          <p:nvPr/>
        </p:nvSpPr>
        <p:spPr>
          <a:xfrm>
            <a:off x="9090587" y="4698429"/>
            <a:ext cx="1503604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 horas</a:t>
            </a:r>
            <a:endParaRPr lang="es-EC" sz="16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74" y="1475688"/>
            <a:ext cx="4089812" cy="3134238"/>
          </a:xfrm>
          <a:prstGeom prst="rect">
            <a:avLst/>
          </a:prstGeom>
        </p:spPr>
      </p:pic>
      <p:sp>
        <p:nvSpPr>
          <p:cNvPr id="40" name="Google Shape;1166;p25"/>
          <p:cNvSpPr/>
          <p:nvPr/>
        </p:nvSpPr>
        <p:spPr>
          <a:xfrm rot="2693909">
            <a:off x="2842954" y="1003243"/>
            <a:ext cx="610226" cy="865328"/>
          </a:xfrm>
          <a:custGeom>
            <a:avLst/>
            <a:gdLst/>
            <a:ahLst/>
            <a:cxnLst/>
            <a:rect l="l" t="t" r="r" b="b"/>
            <a:pathLst>
              <a:path w="8150" h="8287" extrusionOk="0">
                <a:moveTo>
                  <a:pt x="5821" y="0"/>
                </a:moveTo>
                <a:cubicBezTo>
                  <a:pt x="5935" y="206"/>
                  <a:pt x="6027" y="434"/>
                  <a:pt x="6141" y="640"/>
                </a:cubicBezTo>
                <a:cubicBezTo>
                  <a:pt x="3379" y="2055"/>
                  <a:pt x="1165" y="4497"/>
                  <a:pt x="1" y="7373"/>
                </a:cubicBezTo>
                <a:cubicBezTo>
                  <a:pt x="754" y="7624"/>
                  <a:pt x="1484" y="7921"/>
                  <a:pt x="2169" y="8286"/>
                </a:cubicBezTo>
                <a:cubicBezTo>
                  <a:pt x="2763" y="5593"/>
                  <a:pt x="4406" y="3173"/>
                  <a:pt x="6711" y="1644"/>
                </a:cubicBezTo>
                <a:cubicBezTo>
                  <a:pt x="6780" y="1735"/>
                  <a:pt x="6825" y="1849"/>
                  <a:pt x="6894" y="1941"/>
                </a:cubicBezTo>
                <a:cubicBezTo>
                  <a:pt x="7259" y="1370"/>
                  <a:pt x="7670" y="799"/>
                  <a:pt x="8149" y="297"/>
                </a:cubicBezTo>
                <a:cubicBezTo>
                  <a:pt x="7373" y="115"/>
                  <a:pt x="6597" y="0"/>
                  <a:pt x="5821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CuadroTexto 8"/>
          <p:cNvSpPr txBox="1"/>
          <p:nvPr/>
        </p:nvSpPr>
        <p:spPr>
          <a:xfrm>
            <a:off x="11012730" y="4255968"/>
            <a:ext cx="875794" cy="40862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i="1" dirty="0"/>
              <a:t>i</a:t>
            </a:r>
            <a:r>
              <a:rPr lang="es-EC" i="1" dirty="0" smtClean="0"/>
              <a:t>n-vivo</a:t>
            </a:r>
            <a:endParaRPr lang="es-EC" i="1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5950291" y="595976"/>
            <a:ext cx="1763146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Reed – Muench </a:t>
            </a:r>
            <a:endParaRPr lang="es-EC" b="1" i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redondeado 12"/>
              <p:cNvSpPr/>
              <p:nvPr/>
            </p:nvSpPr>
            <p:spPr>
              <a:xfrm>
                <a:off x="3761929" y="1171461"/>
                <a:ext cx="7317860" cy="408623"/>
              </a:xfrm>
              <a:prstGeom prst="roundRect">
                <a:avLst/>
              </a:prstGeom>
              <a:ln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𝐿𝑜𝑔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𝐷𝐼𝐶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50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0,1</m:t>
                          </m:r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</a:rPr>
                        <m:t>𝑚𝐿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𝐿𝑜𝑔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𝐷𝑖𝑙𝑢𝑐𝑖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𝑚𝑎𝑦𝑜𝑟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50 %)+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𝐷𝑃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Rectángulo redondead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929" y="1171461"/>
                <a:ext cx="7317860" cy="408623"/>
              </a:xfrm>
              <a:prstGeom prst="roundRect">
                <a:avLst/>
              </a:prstGeom>
              <a:blipFill>
                <a:blip r:embed="rId6"/>
                <a:stretch>
                  <a:fillRect t="-97101" b="-149275"/>
                </a:stretch>
              </a:blipFill>
              <a:ln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4710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cxnSp>
        <p:nvCxnSpPr>
          <p:cNvPr id="10" name="Google Shape;306;p53"/>
          <p:cNvCxnSpPr/>
          <p:nvPr/>
        </p:nvCxnSpPr>
        <p:spPr>
          <a:xfrm>
            <a:off x="-19078" y="497592"/>
            <a:ext cx="6676802" cy="15975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137787" y="33436"/>
            <a:ext cx="118624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EC" sz="2800" b="1" dirty="0" smtClean="0">
                <a:solidFill>
                  <a:srgbClr val="002060"/>
                </a:solidFill>
                <a:ea typeface="+mj-ea"/>
                <a:cs typeface="+mj-cs"/>
              </a:rPr>
              <a:t>Prueba de Screening</a:t>
            </a:r>
            <a:endParaRPr lang="es-EC" sz="2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7787" y="789139"/>
            <a:ext cx="83036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725487"/>
              </p:ext>
            </p:extLst>
          </p:nvPr>
        </p:nvGraphicFramePr>
        <p:xfrm>
          <a:off x="6254208" y="732060"/>
          <a:ext cx="5746009" cy="301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Prism 9" r:id="rId5" imgW="6426262" imgH="2858903" progId="Prism9.Document">
                  <p:embed/>
                </p:oleObj>
              </mc:Choice>
              <mc:Fallback>
                <p:oleObj name="Prism 9" r:id="rId5" imgW="6426262" imgH="2858903" progId="Prism9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208" y="732060"/>
                        <a:ext cx="5746009" cy="301194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redondeado 12"/>
          <p:cNvSpPr/>
          <p:nvPr/>
        </p:nvSpPr>
        <p:spPr>
          <a:xfrm>
            <a:off x="2509834" y="4326952"/>
            <a:ext cx="3303805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76 (34,23%)   </a:t>
            </a:r>
            <a:r>
              <a:rPr lang="es-419" dirty="0">
                <a:latin typeface="Calibri" panose="020F0502020204030204" pitchFamily="34" charset="0"/>
                <a:cs typeface="Times New Roman" panose="02020603050405020304" pitchFamily="18" charset="0"/>
              </a:rPr>
              <a:t>muestras positivas</a:t>
            </a:r>
            <a:endParaRPr lang="es-EC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2512970" y="4951767"/>
            <a:ext cx="3343056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146 (64,89%) 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muestras </a:t>
            </a:r>
            <a:r>
              <a:rPr lang="es-419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negativas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/>
          </a:p>
        </p:txBody>
      </p:sp>
      <p:sp>
        <p:nvSpPr>
          <p:cNvPr id="19" name="Flecha curvada hacia la derecha 18"/>
          <p:cNvSpPr/>
          <p:nvPr/>
        </p:nvSpPr>
        <p:spPr>
          <a:xfrm>
            <a:off x="2246788" y="4543860"/>
            <a:ext cx="263046" cy="734583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05768" y="6358505"/>
            <a:ext cx="8757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Prinzi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(2020). </a:t>
            </a:r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Hitchner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(1973) </a:t>
            </a:r>
            <a:endParaRPr lang="es-EC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419" dirty="0" smtClean="0"/>
              <a:t> </a:t>
            </a:r>
            <a:endParaRPr lang="es-EC" dirty="0"/>
          </a:p>
        </p:txBody>
      </p:sp>
      <p:sp>
        <p:nvSpPr>
          <p:cNvPr id="22" name="Google Shape;133;p17"/>
          <p:cNvSpPr/>
          <p:nvPr/>
        </p:nvSpPr>
        <p:spPr>
          <a:xfrm>
            <a:off x="7303665" y="3776761"/>
            <a:ext cx="1814049" cy="84100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No diagnóstico</a:t>
            </a:r>
            <a:endParaRPr dirty="0"/>
          </a:p>
        </p:txBody>
      </p:sp>
      <p:sp>
        <p:nvSpPr>
          <p:cNvPr id="23" name="Google Shape;133;p17"/>
          <p:cNvSpPr/>
          <p:nvPr/>
        </p:nvSpPr>
        <p:spPr>
          <a:xfrm>
            <a:off x="8951234" y="3807897"/>
            <a:ext cx="1814049" cy="84100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Probabilidad de desarrollar enfermedad </a:t>
            </a:r>
            <a:endParaRPr dirty="0"/>
          </a:p>
        </p:txBody>
      </p:sp>
      <p:sp>
        <p:nvSpPr>
          <p:cNvPr id="25" name="Google Shape;171;p18"/>
          <p:cNvSpPr/>
          <p:nvPr/>
        </p:nvSpPr>
        <p:spPr>
          <a:xfrm rot="5400000">
            <a:off x="534664" y="4184636"/>
            <a:ext cx="463201" cy="1367126"/>
          </a:xfrm>
          <a:custGeom>
            <a:avLst/>
            <a:gdLst/>
            <a:ahLst/>
            <a:cxnLst/>
            <a:rect l="l" t="t" r="r" b="b"/>
            <a:pathLst>
              <a:path w="2764" h="4194" extrusionOk="0">
                <a:moveTo>
                  <a:pt x="1" y="0"/>
                </a:moveTo>
                <a:lnTo>
                  <a:pt x="1" y="4194"/>
                </a:lnTo>
                <a:lnTo>
                  <a:pt x="2381" y="4194"/>
                </a:lnTo>
                <a:lnTo>
                  <a:pt x="2381" y="2969"/>
                </a:lnTo>
                <a:cubicBezTo>
                  <a:pt x="2381" y="2750"/>
                  <a:pt x="2450" y="2531"/>
                  <a:pt x="2571" y="2368"/>
                </a:cubicBezTo>
                <a:lnTo>
                  <a:pt x="2708" y="2166"/>
                </a:lnTo>
                <a:cubicBezTo>
                  <a:pt x="2763" y="2123"/>
                  <a:pt x="2763" y="2055"/>
                  <a:pt x="2708" y="2016"/>
                </a:cubicBezTo>
                <a:lnTo>
                  <a:pt x="2571" y="1826"/>
                </a:lnTo>
                <a:cubicBezTo>
                  <a:pt x="2450" y="1646"/>
                  <a:pt x="2381" y="1444"/>
                  <a:pt x="2381" y="1225"/>
                </a:cubicBezTo>
                <a:lnTo>
                  <a:pt x="2381" y="0"/>
                </a:lnTo>
                <a:close/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C" dirty="0" smtClean="0"/>
          </a:p>
        </p:txBody>
      </p:sp>
      <p:sp>
        <p:nvSpPr>
          <p:cNvPr id="26" name="CuadroTexto 25"/>
          <p:cNvSpPr txBox="1"/>
          <p:nvPr/>
        </p:nvSpPr>
        <p:spPr>
          <a:xfrm>
            <a:off x="44519" y="4636597"/>
            <a:ext cx="150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N</a:t>
            </a:r>
            <a:r>
              <a:rPr lang="es-EC" dirty="0" smtClean="0"/>
              <a:t>=222 sueros</a:t>
            </a:r>
            <a:endParaRPr lang="es-EC" dirty="0"/>
          </a:p>
        </p:txBody>
      </p:sp>
      <p:sp>
        <p:nvSpPr>
          <p:cNvPr id="36" name="Flecha arriba 35"/>
          <p:cNvSpPr/>
          <p:nvPr/>
        </p:nvSpPr>
        <p:spPr>
          <a:xfrm rot="5400000">
            <a:off x="6725591" y="3886826"/>
            <a:ext cx="586404" cy="528970"/>
          </a:xfrm>
          <a:prstGeom prst="upArrow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Flecha arriba 28"/>
          <p:cNvSpPr/>
          <p:nvPr/>
        </p:nvSpPr>
        <p:spPr>
          <a:xfrm rot="5400000">
            <a:off x="6725591" y="5136880"/>
            <a:ext cx="586404" cy="528970"/>
          </a:xfrm>
          <a:prstGeom prst="upArrow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lecha arriba 29"/>
          <p:cNvSpPr/>
          <p:nvPr/>
        </p:nvSpPr>
        <p:spPr>
          <a:xfrm rot="5400000">
            <a:off x="1613919" y="4571860"/>
            <a:ext cx="586404" cy="528970"/>
          </a:xfrm>
          <a:prstGeom prst="upArrow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Google Shape;133;p17"/>
          <p:cNvSpPr/>
          <p:nvPr/>
        </p:nvSpPr>
        <p:spPr>
          <a:xfrm>
            <a:off x="7303665" y="5022063"/>
            <a:ext cx="1814049" cy="84100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Primer Paso antes VN</a:t>
            </a:r>
            <a:endParaRPr dirty="0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7"/>
          <a:srcRect l="39901" t="40012" r="35091" b="27553"/>
          <a:stretch/>
        </p:blipFill>
        <p:spPr>
          <a:xfrm>
            <a:off x="4032042" y="1966765"/>
            <a:ext cx="535327" cy="9879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1" y="1140768"/>
            <a:ext cx="3874374" cy="2618609"/>
          </a:xfrm>
          <a:prstGeom prst="rect">
            <a:avLst/>
          </a:prstGeom>
        </p:spPr>
      </p:pic>
      <p:sp>
        <p:nvSpPr>
          <p:cNvPr id="39" name="Flecha arriba 38"/>
          <p:cNvSpPr/>
          <p:nvPr/>
        </p:nvSpPr>
        <p:spPr>
          <a:xfrm rot="5400000">
            <a:off x="5562824" y="2274192"/>
            <a:ext cx="586404" cy="528970"/>
          </a:xfrm>
          <a:prstGeom prst="upArrow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4567369" y="1966765"/>
            <a:ext cx="89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ECP (-)</a:t>
            </a:r>
          </a:p>
          <a:p>
            <a:endParaRPr lang="es-EC" dirty="0"/>
          </a:p>
          <a:p>
            <a:r>
              <a:rPr lang="es-EC" dirty="0" smtClean="0"/>
              <a:t>ECP (+)</a:t>
            </a:r>
            <a:endParaRPr lang="es-EC" dirty="0"/>
          </a:p>
        </p:txBody>
      </p:sp>
      <p:sp>
        <p:nvSpPr>
          <p:cNvPr id="41" name="Flecha arriba 40"/>
          <p:cNvSpPr/>
          <p:nvPr/>
        </p:nvSpPr>
        <p:spPr>
          <a:xfrm rot="5400000">
            <a:off x="1677638" y="5526665"/>
            <a:ext cx="586404" cy="528970"/>
          </a:xfrm>
          <a:prstGeom prst="upArrow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Rectángulo redondeado 42"/>
          <p:cNvSpPr/>
          <p:nvPr/>
        </p:nvSpPr>
        <p:spPr>
          <a:xfrm>
            <a:off x="2499810" y="5600443"/>
            <a:ext cx="1490890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44 sueros</a:t>
            </a:r>
            <a:endParaRPr lang="es-EC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cxnSp>
        <p:nvCxnSpPr>
          <p:cNvPr id="10" name="Google Shape;306;p53"/>
          <p:cNvCxnSpPr/>
          <p:nvPr/>
        </p:nvCxnSpPr>
        <p:spPr>
          <a:xfrm>
            <a:off x="-19078" y="497592"/>
            <a:ext cx="6676802" cy="15975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0" y="-2166"/>
            <a:ext cx="118624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EC" sz="2800" b="1" dirty="0" smtClean="0">
                <a:solidFill>
                  <a:srgbClr val="002060"/>
                </a:solidFill>
                <a:ea typeface="+mj-ea"/>
                <a:cs typeface="+mj-cs"/>
              </a:rPr>
              <a:t>Neutralización Viral </a:t>
            </a:r>
            <a:endParaRPr lang="es-EC" sz="2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7787" y="789139"/>
            <a:ext cx="83036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205768" y="6358505"/>
            <a:ext cx="8757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/>
              <a:t>OIE (2018</a:t>
            </a:r>
            <a:r>
              <a:rPr lang="es-419" dirty="0" smtClean="0"/>
              <a:t>); Alvarado </a:t>
            </a:r>
            <a:r>
              <a:rPr lang="es-419" dirty="0"/>
              <a:t>et al. (2002</a:t>
            </a:r>
            <a:r>
              <a:rPr lang="es-419" dirty="0" smtClean="0"/>
              <a:t>), </a:t>
            </a:r>
            <a:r>
              <a:rPr lang="es-419" dirty="0" err="1"/>
              <a:t>Mayling</a:t>
            </a:r>
            <a:r>
              <a:rPr lang="es-419" dirty="0"/>
              <a:t> et al. (2014)</a:t>
            </a:r>
            <a:r>
              <a:rPr lang="es-419" dirty="0" smtClean="0"/>
              <a:t>.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419" dirty="0" smtClean="0"/>
              <a:t> </a:t>
            </a:r>
            <a:endParaRPr lang="es-EC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973" y="973797"/>
            <a:ext cx="1682964" cy="400457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5"/>
          <a:srcRect t="2536" r="63962"/>
          <a:stretch/>
        </p:blipFill>
        <p:spPr>
          <a:xfrm>
            <a:off x="9341648" y="973797"/>
            <a:ext cx="1127617" cy="400457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/>
          <a:srcRect l="39901" t="29745" r="4710" b="27553"/>
          <a:stretch/>
        </p:blipFill>
        <p:spPr>
          <a:xfrm>
            <a:off x="10572250" y="1218645"/>
            <a:ext cx="1290180" cy="1415441"/>
          </a:xfrm>
          <a:prstGeom prst="rect">
            <a:avLst/>
          </a:prstGeom>
        </p:spPr>
      </p:pic>
      <p:sp>
        <p:nvSpPr>
          <p:cNvPr id="37" name="Rectángulo redondeado 36"/>
          <p:cNvSpPr/>
          <p:nvPr/>
        </p:nvSpPr>
        <p:spPr>
          <a:xfrm>
            <a:off x="5251932" y="811998"/>
            <a:ext cx="2267167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Criterios de aceptación </a:t>
            </a:r>
            <a:endParaRPr lang="es-EC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Diagrama 41"/>
          <p:cNvGraphicFramePr/>
          <p:nvPr>
            <p:extLst>
              <p:ext uri="{D42A27DB-BD31-4B8C-83A1-F6EECF244321}">
                <p14:modId xmlns:p14="http://schemas.microsoft.com/office/powerpoint/2010/main" val="2748917973"/>
              </p:ext>
            </p:extLst>
          </p:nvPr>
        </p:nvGraphicFramePr>
        <p:xfrm>
          <a:off x="3629346" y="1209428"/>
          <a:ext cx="4869185" cy="461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8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Rectángulo redondeado 28"/>
          <p:cNvSpPr/>
          <p:nvPr/>
        </p:nvSpPr>
        <p:spPr>
          <a:xfrm>
            <a:off x="1052156" y="844074"/>
            <a:ext cx="2267167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Resultado Visual</a:t>
            </a:r>
            <a:endParaRPr lang="es-EC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7599973" y="3186545"/>
            <a:ext cx="2926383" cy="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Flecha arriba 33"/>
          <p:cNvSpPr/>
          <p:nvPr/>
        </p:nvSpPr>
        <p:spPr>
          <a:xfrm rot="5400000">
            <a:off x="7035938" y="5016731"/>
            <a:ext cx="528357" cy="691498"/>
          </a:xfrm>
          <a:prstGeom prst="upArrow">
            <a:avLst>
              <a:gd name="adj1" fmla="val 50000"/>
              <a:gd name="adj2" fmla="val 57292"/>
            </a:avLst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redondeado 8"/>
          <p:cNvSpPr/>
          <p:nvPr/>
        </p:nvSpPr>
        <p:spPr>
          <a:xfrm>
            <a:off x="7769506" y="5213313"/>
            <a:ext cx="3539457" cy="374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C" dirty="0" smtClean="0"/>
          </a:p>
          <a:p>
            <a:pPr lvl="0" algn="ctr"/>
            <a:r>
              <a:rPr lang="es-EC" dirty="0" smtClean="0"/>
              <a:t>1</a:t>
            </a:r>
            <a:r>
              <a:rPr lang="es-ES" dirty="0" smtClean="0"/>
              <a:t>x</a:t>
            </a:r>
            <a:r>
              <a:rPr lang="es-419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10</a:t>
            </a:r>
            <a:r>
              <a:rPr lang="es-419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S" dirty="0" smtClean="0"/>
              <a:t> – 3</a:t>
            </a:r>
            <a:r>
              <a:rPr lang="es-ES" dirty="0"/>
              <a:t> </a:t>
            </a:r>
            <a:r>
              <a:rPr lang="es-ES" dirty="0" smtClean="0"/>
              <a:t>x</a:t>
            </a:r>
            <a:r>
              <a:rPr lang="es-419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419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S" dirty="0" smtClean="0"/>
              <a:t> células/pocillo</a:t>
            </a:r>
            <a:endParaRPr lang="es-ES" dirty="0"/>
          </a:p>
          <a:p>
            <a:pPr algn="ctr"/>
            <a:endParaRPr lang="es-EC" dirty="0"/>
          </a:p>
        </p:txBody>
      </p:sp>
      <p:sp>
        <p:nvSpPr>
          <p:cNvPr id="38" name="Flecha arriba 37"/>
          <p:cNvSpPr/>
          <p:nvPr/>
        </p:nvSpPr>
        <p:spPr>
          <a:xfrm rot="5400000">
            <a:off x="10561087" y="2928016"/>
            <a:ext cx="327531" cy="511176"/>
          </a:xfrm>
          <a:prstGeom prst="upArrow">
            <a:avLst>
              <a:gd name="adj1" fmla="val 50000"/>
              <a:gd name="adj2" fmla="val 57292"/>
            </a:avLst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redondeado 13"/>
          <p:cNvSpPr/>
          <p:nvPr/>
        </p:nvSpPr>
        <p:spPr>
          <a:xfrm>
            <a:off x="11047979" y="2940029"/>
            <a:ext cx="1051461" cy="4252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 dirty="0" smtClean="0"/>
              <a:t>Cut off</a:t>
            </a:r>
            <a:endParaRPr lang="es-EC" i="1" dirty="0"/>
          </a:p>
        </p:txBody>
      </p:sp>
      <p:pic>
        <p:nvPicPr>
          <p:cNvPr id="23" name="Imagen 22" descr="C:\Users\Carito\Documents\agrocalidad\Fotos de la Tesis\18 Junio\WhatsApp Image 2021-06-18 at 11.51.39.jpe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1860" r="22720" b="48372"/>
          <a:stretch/>
        </p:blipFill>
        <p:spPr bwMode="auto">
          <a:xfrm>
            <a:off x="2440590" y="3693231"/>
            <a:ext cx="2518484" cy="2389318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/>
          <a:srcRect r="29527"/>
          <a:stretch/>
        </p:blipFill>
        <p:spPr>
          <a:xfrm>
            <a:off x="218409" y="1671774"/>
            <a:ext cx="2067169" cy="4150553"/>
          </a:xfrm>
          <a:prstGeom prst="rect">
            <a:avLst/>
          </a:prstGeom>
        </p:spPr>
      </p:pic>
      <p:pic>
        <p:nvPicPr>
          <p:cNvPr id="25" name="Imagen 24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r="3794" b="39784"/>
          <a:stretch/>
        </p:blipFill>
        <p:spPr bwMode="auto">
          <a:xfrm>
            <a:off x="2529356" y="1345498"/>
            <a:ext cx="2402205" cy="230314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Google Shape;631;p20"/>
          <p:cNvSpPr/>
          <p:nvPr/>
        </p:nvSpPr>
        <p:spPr>
          <a:xfrm flipV="1">
            <a:off x="1940559" y="2769326"/>
            <a:ext cx="845670" cy="1225970"/>
          </a:xfrm>
          <a:custGeom>
            <a:avLst/>
            <a:gdLst/>
            <a:ahLst/>
            <a:cxnLst/>
            <a:rect l="l" t="t" r="r" b="b"/>
            <a:pathLst>
              <a:path w="109564" h="9216" extrusionOk="0">
                <a:moveTo>
                  <a:pt x="0" y="9216"/>
                </a:moveTo>
                <a:lnTo>
                  <a:pt x="73316" y="9216"/>
                </a:lnTo>
                <a:lnTo>
                  <a:pt x="109564" y="0"/>
                </a:lnTo>
              </a:path>
            </a:pathLst>
          </a:custGeom>
          <a:noFill/>
          <a:ln w="3810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0" name="Google Shape;631;p20"/>
          <p:cNvSpPr/>
          <p:nvPr/>
        </p:nvSpPr>
        <p:spPr>
          <a:xfrm rot="17005553" flipV="1">
            <a:off x="1753399" y="1592425"/>
            <a:ext cx="845670" cy="1225970"/>
          </a:xfrm>
          <a:custGeom>
            <a:avLst/>
            <a:gdLst/>
            <a:ahLst/>
            <a:cxnLst/>
            <a:rect l="l" t="t" r="r" b="b"/>
            <a:pathLst>
              <a:path w="109564" h="9216" extrusionOk="0">
                <a:moveTo>
                  <a:pt x="0" y="9216"/>
                </a:moveTo>
                <a:lnTo>
                  <a:pt x="73316" y="9216"/>
                </a:lnTo>
                <a:lnTo>
                  <a:pt x="109564" y="0"/>
                </a:lnTo>
              </a:path>
            </a:pathLst>
          </a:custGeom>
          <a:noFill/>
          <a:ln w="3810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sp>
    </p:spTree>
    <p:extLst>
      <p:ext uri="{BB962C8B-B14F-4D97-AF65-F5344CB8AC3E}">
        <p14:creationId xmlns:p14="http://schemas.microsoft.com/office/powerpoint/2010/main" val="14399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Graphic spid="42" grpId="0">
        <p:bldAsOne/>
      </p:bldGraphic>
      <p:bldP spid="29" grpId="0" animBg="1"/>
      <p:bldP spid="34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cxnSp>
        <p:nvCxnSpPr>
          <p:cNvPr id="10" name="Google Shape;306;p53"/>
          <p:cNvCxnSpPr/>
          <p:nvPr/>
        </p:nvCxnSpPr>
        <p:spPr>
          <a:xfrm flipV="1">
            <a:off x="-2" y="493101"/>
            <a:ext cx="9044888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-2" y="143228"/>
            <a:ext cx="11862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MX" sz="2000" b="1" dirty="0" smtClean="0">
                <a:solidFill>
                  <a:srgbClr val="002060"/>
                </a:solidFill>
                <a:ea typeface="+mj-ea"/>
                <a:cs typeface="+mj-cs"/>
              </a:rPr>
              <a:t>Cuantificación del Título de Neutralización  mediante el método de Spearman-Karber</a:t>
            </a:r>
            <a:endParaRPr lang="es-EC" sz="20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8" name="Flecha arriba 7"/>
          <p:cNvSpPr/>
          <p:nvPr/>
        </p:nvSpPr>
        <p:spPr>
          <a:xfrm rot="10800000">
            <a:off x="6345020" y="1782811"/>
            <a:ext cx="413359" cy="62727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arriba 12"/>
          <p:cNvSpPr/>
          <p:nvPr/>
        </p:nvSpPr>
        <p:spPr>
          <a:xfrm rot="10800000">
            <a:off x="9332780" y="1828652"/>
            <a:ext cx="413359" cy="62727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Google Shape;133;p17"/>
          <p:cNvSpPr/>
          <p:nvPr/>
        </p:nvSpPr>
        <p:spPr>
          <a:xfrm>
            <a:off x="605780" y="4272442"/>
            <a:ext cx="1250718" cy="482523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44 sueros</a:t>
            </a:r>
            <a:endParaRPr dirty="0"/>
          </a:p>
        </p:txBody>
      </p:sp>
      <p:sp>
        <p:nvSpPr>
          <p:cNvPr id="29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295069" y="1728716"/>
            <a:ext cx="42273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269875">
              <a:lnSpc>
                <a:spcPct val="150000"/>
              </a:lnSpc>
              <a:spcAft>
                <a:spcPts val="0"/>
              </a:spcAft>
            </a:pPr>
            <a:r>
              <a:rPr lang="es-419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Donde: </a:t>
            </a:r>
          </a:p>
          <a:p>
            <a:pPr marL="180340" indent="269875">
              <a:lnSpc>
                <a:spcPct val="150000"/>
              </a:lnSpc>
              <a:spcAft>
                <a:spcPts val="0"/>
              </a:spcAft>
            </a:pPr>
            <a:r>
              <a:rPr lang="es-419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Número </a:t>
            </a:r>
            <a:r>
              <a:rPr lang="es-419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cavidades por dilución: ½= </a:t>
            </a:r>
            <a:r>
              <a:rPr lang="es-419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0,5 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875">
              <a:lnSpc>
                <a:spcPct val="150000"/>
              </a:lnSpc>
              <a:spcAft>
                <a:spcPts val="0"/>
              </a:spcAft>
            </a:pPr>
            <a:r>
              <a:rPr lang="es-419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Título 50% </a:t>
            </a:r>
            <a:r>
              <a:rPr lang="es-419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0,5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875">
              <a:lnSpc>
                <a:spcPct val="150000"/>
              </a:lnSpc>
              <a:spcAft>
                <a:spcPts val="0"/>
              </a:spcAft>
            </a:pPr>
            <a:r>
              <a:rPr lang="es-419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 (factor de dilución=2)</a:t>
            </a:r>
            <a:r>
              <a:rPr lang="es-419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0,3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875">
              <a:lnSpc>
                <a:spcPct val="150000"/>
              </a:lnSpc>
              <a:spcAft>
                <a:spcPts val="0"/>
              </a:spcAft>
            </a:pPr>
            <a:r>
              <a:rPr lang="es-419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 (dilución más baja del suero= 8)</a:t>
            </a:r>
            <a:r>
              <a:rPr lang="es-419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0,9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50" y="713287"/>
            <a:ext cx="8620125" cy="100965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38" name="Rectángulo redondeado 37"/>
          <p:cNvSpPr/>
          <p:nvPr/>
        </p:nvSpPr>
        <p:spPr>
          <a:xfrm>
            <a:off x="2518884" y="4054899"/>
            <a:ext cx="2097390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b="1" dirty="0">
                <a:latin typeface="Calibri" panose="020F0502020204030204" pitchFamily="34" charset="0"/>
                <a:cs typeface="Times New Roman" panose="02020603050405020304" pitchFamily="18" charset="0"/>
              </a:rPr>
              <a:t>24 (54,4%) </a:t>
            </a:r>
            <a:r>
              <a:rPr lang="es-419" dirty="0">
                <a:latin typeface="Calibri" panose="020F0502020204030204" pitchFamily="34" charset="0"/>
                <a:cs typeface="Times New Roman" panose="02020603050405020304" pitchFamily="18" charset="0"/>
              </a:rPr>
              <a:t>positivos</a:t>
            </a:r>
          </a:p>
        </p:txBody>
      </p:sp>
      <p:sp>
        <p:nvSpPr>
          <p:cNvPr id="39" name="Rectángulo redondeado 38"/>
          <p:cNvSpPr/>
          <p:nvPr/>
        </p:nvSpPr>
        <p:spPr>
          <a:xfrm>
            <a:off x="2518884" y="4707402"/>
            <a:ext cx="2162130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b="1" dirty="0">
                <a:latin typeface="Calibri" panose="020F0502020204030204" pitchFamily="34" charset="0"/>
                <a:cs typeface="Times New Roman" panose="02020603050405020304" pitchFamily="18" charset="0"/>
              </a:rPr>
              <a:t>20 (45,5%) </a:t>
            </a:r>
            <a:r>
              <a:rPr lang="es-419" dirty="0">
                <a:latin typeface="Calibri" panose="020F0502020204030204" pitchFamily="34" charset="0"/>
                <a:cs typeface="Times New Roman" panose="02020603050405020304" pitchFamily="18" charset="0"/>
              </a:rPr>
              <a:t>negativos</a:t>
            </a:r>
            <a:endParaRPr lang="es-EC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75312" y="947888"/>
            <a:ext cx="1892117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b="1" i="1" dirty="0"/>
              <a:t>Spearman Karber</a:t>
            </a:r>
            <a:endParaRPr lang="es-EC" dirty="0"/>
          </a:p>
        </p:txBody>
      </p:sp>
      <p:sp>
        <p:nvSpPr>
          <p:cNvPr id="23" name="Flecha derecha 22"/>
          <p:cNvSpPr/>
          <p:nvPr/>
        </p:nvSpPr>
        <p:spPr>
          <a:xfrm>
            <a:off x="2035806" y="987379"/>
            <a:ext cx="585537" cy="3296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Flecha derecha 39"/>
          <p:cNvSpPr/>
          <p:nvPr/>
        </p:nvSpPr>
        <p:spPr>
          <a:xfrm rot="20326979">
            <a:off x="1920582" y="4190147"/>
            <a:ext cx="585537" cy="3296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Flecha derecha 40"/>
          <p:cNvSpPr/>
          <p:nvPr/>
        </p:nvSpPr>
        <p:spPr>
          <a:xfrm rot="1907077">
            <a:off x="1899408" y="4643196"/>
            <a:ext cx="585537" cy="3296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2" name="Obje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364396"/>
              </p:ext>
            </p:extLst>
          </p:nvPr>
        </p:nvGraphicFramePr>
        <p:xfrm>
          <a:off x="5254380" y="2362469"/>
          <a:ext cx="6273194" cy="372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Prism 9" r:id="rId6" imgW="7339206" imgH="4356063" progId="Prism9.Document">
                  <p:embed/>
                </p:oleObj>
              </mc:Choice>
              <mc:Fallback>
                <p:oleObj name="Prism 9" r:id="rId6" imgW="7339206" imgH="4356063" progId="Prism9.Document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380" y="2362469"/>
                        <a:ext cx="6273194" cy="3723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65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Ecuador free map, free blank map, free outline map, free base map outline,  provinces, names, color (white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4" b="96986" l="9958" r="96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05" y="168392"/>
            <a:ext cx="6192417" cy="62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cxnSp>
        <p:nvCxnSpPr>
          <p:cNvPr id="10" name="Google Shape;306;p53"/>
          <p:cNvCxnSpPr/>
          <p:nvPr/>
        </p:nvCxnSpPr>
        <p:spPr>
          <a:xfrm flipV="1">
            <a:off x="-11518" y="382358"/>
            <a:ext cx="9044888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0" y="46398"/>
            <a:ext cx="11862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EC" sz="2000" b="1" dirty="0" smtClean="0">
                <a:solidFill>
                  <a:srgbClr val="002060"/>
                </a:solidFill>
                <a:ea typeface="+mj-ea"/>
                <a:cs typeface="+mj-cs"/>
              </a:rPr>
              <a:t>Sueros Positivos por Neutralización Viral </a:t>
            </a:r>
            <a:endParaRPr lang="es-EC" sz="20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2" y="3890883"/>
            <a:ext cx="2105071" cy="1473478"/>
          </a:xfrm>
          <a:prstGeom prst="rect">
            <a:avLst/>
          </a:prstGeom>
        </p:spPr>
      </p:pic>
      <p:sp>
        <p:nvSpPr>
          <p:cNvPr id="20" name="Google Shape;133;p17"/>
          <p:cNvSpPr/>
          <p:nvPr/>
        </p:nvSpPr>
        <p:spPr>
          <a:xfrm>
            <a:off x="2078213" y="4270620"/>
            <a:ext cx="1814049" cy="84100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Exposición temprana ó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IgG suero</a:t>
            </a:r>
            <a:endParaRPr dirty="0"/>
          </a:p>
        </p:txBody>
      </p:sp>
      <p:sp>
        <p:nvSpPr>
          <p:cNvPr id="21" name="Rectángulo 20"/>
          <p:cNvSpPr/>
          <p:nvPr/>
        </p:nvSpPr>
        <p:spPr>
          <a:xfrm>
            <a:off x="6947496" y="580332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10413744" y="3626459"/>
            <a:ext cx="1671177" cy="646986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Zona endémica alta de VSV-NJ</a:t>
            </a:r>
            <a:endParaRPr lang="es-EC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6030" y="2992253"/>
            <a:ext cx="746603" cy="495030"/>
          </a:xfrm>
          <a:prstGeom prst="rect">
            <a:avLst/>
          </a:prstGeom>
        </p:spPr>
      </p:pic>
      <p:sp>
        <p:nvSpPr>
          <p:cNvPr id="28" name="Rectángulo redondeado 27"/>
          <p:cNvSpPr/>
          <p:nvPr/>
        </p:nvSpPr>
        <p:spPr>
          <a:xfrm>
            <a:off x="9848221" y="4990872"/>
            <a:ext cx="2055618" cy="646986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Zona endémica ocasional de VSV-NJ</a:t>
            </a:r>
            <a:endParaRPr lang="es-EC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2595" y="4401178"/>
            <a:ext cx="871419" cy="579890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3930218" y="6384156"/>
            <a:ext cx="2225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Salinas 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(2021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s-EC" dirty="0"/>
          </a:p>
        </p:txBody>
      </p:sp>
      <p:sp>
        <p:nvSpPr>
          <p:cNvPr id="32" name="Rectángulo 31"/>
          <p:cNvSpPr/>
          <p:nvPr/>
        </p:nvSpPr>
        <p:spPr>
          <a:xfrm>
            <a:off x="-2" y="6362164"/>
            <a:ext cx="451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Turell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(2005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 Astudillo 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al. (1986);  </a:t>
            </a:r>
            <a:endParaRPr lang="es-EC" dirty="0"/>
          </a:p>
        </p:txBody>
      </p:sp>
      <p:sp>
        <p:nvSpPr>
          <p:cNvPr id="33" name="Google Shape;133;p17"/>
          <p:cNvSpPr/>
          <p:nvPr/>
        </p:nvSpPr>
        <p:spPr>
          <a:xfrm>
            <a:off x="551915" y="5358457"/>
            <a:ext cx="1250718" cy="482523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Indiana</a:t>
            </a:r>
            <a:endParaRPr dirty="0"/>
          </a:p>
        </p:txBody>
      </p:sp>
      <p:sp>
        <p:nvSpPr>
          <p:cNvPr id="34" name="Flecha arriba 33"/>
          <p:cNvSpPr/>
          <p:nvPr/>
        </p:nvSpPr>
        <p:spPr>
          <a:xfrm rot="5400000">
            <a:off x="1998565" y="5298071"/>
            <a:ext cx="413359" cy="62727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redondeado 34"/>
          <p:cNvSpPr/>
          <p:nvPr/>
        </p:nvSpPr>
        <p:spPr>
          <a:xfrm>
            <a:off x="2691630" y="5424424"/>
            <a:ext cx="1671177" cy="37457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Prevalencia</a:t>
            </a:r>
            <a:endParaRPr lang="es-EC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Conector recto de flecha 36"/>
          <p:cNvCxnSpPr/>
          <p:nvPr/>
        </p:nvCxnSpPr>
        <p:spPr>
          <a:xfrm>
            <a:off x="2840539" y="5485357"/>
            <a:ext cx="0" cy="266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Flecha arriba 35"/>
          <p:cNvSpPr/>
          <p:nvPr/>
        </p:nvSpPr>
        <p:spPr>
          <a:xfrm rot="5400000">
            <a:off x="5560886" y="1104973"/>
            <a:ext cx="289986" cy="37949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Elipse 2"/>
          <p:cNvSpPr/>
          <p:nvPr/>
        </p:nvSpPr>
        <p:spPr>
          <a:xfrm>
            <a:off x="7088541" y="766097"/>
            <a:ext cx="221212" cy="18010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Elipse 37"/>
          <p:cNvSpPr/>
          <p:nvPr/>
        </p:nvSpPr>
        <p:spPr>
          <a:xfrm>
            <a:off x="7298232" y="920398"/>
            <a:ext cx="221212" cy="18010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Elipse 38"/>
          <p:cNvSpPr/>
          <p:nvPr/>
        </p:nvSpPr>
        <p:spPr>
          <a:xfrm>
            <a:off x="6836890" y="821102"/>
            <a:ext cx="221212" cy="18010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Elipse 39"/>
          <p:cNvSpPr/>
          <p:nvPr/>
        </p:nvSpPr>
        <p:spPr>
          <a:xfrm>
            <a:off x="7966695" y="1957175"/>
            <a:ext cx="221212" cy="18010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Elipse 40"/>
          <p:cNvSpPr/>
          <p:nvPr/>
        </p:nvSpPr>
        <p:spPr>
          <a:xfrm>
            <a:off x="8247764" y="1957175"/>
            <a:ext cx="221212" cy="18010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Elipse 41"/>
          <p:cNvSpPr/>
          <p:nvPr/>
        </p:nvSpPr>
        <p:spPr>
          <a:xfrm>
            <a:off x="6068325" y="1957174"/>
            <a:ext cx="221212" cy="18010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Elipse 42"/>
          <p:cNvSpPr/>
          <p:nvPr/>
        </p:nvSpPr>
        <p:spPr>
          <a:xfrm>
            <a:off x="6238788" y="1777064"/>
            <a:ext cx="221212" cy="18010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Elipse 43"/>
          <p:cNvSpPr/>
          <p:nvPr/>
        </p:nvSpPr>
        <p:spPr>
          <a:xfrm>
            <a:off x="6391187" y="1929464"/>
            <a:ext cx="239275" cy="18201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Elipse 44"/>
          <p:cNvSpPr/>
          <p:nvPr/>
        </p:nvSpPr>
        <p:spPr>
          <a:xfrm>
            <a:off x="6492837" y="2066887"/>
            <a:ext cx="239275" cy="18201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Elipse 45"/>
          <p:cNvSpPr/>
          <p:nvPr/>
        </p:nvSpPr>
        <p:spPr>
          <a:xfrm>
            <a:off x="6447802" y="1646392"/>
            <a:ext cx="239275" cy="18201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Elipse 46"/>
          <p:cNvSpPr/>
          <p:nvPr/>
        </p:nvSpPr>
        <p:spPr>
          <a:xfrm>
            <a:off x="7519444" y="2514141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Elipse 47"/>
          <p:cNvSpPr/>
          <p:nvPr/>
        </p:nvSpPr>
        <p:spPr>
          <a:xfrm>
            <a:off x="7415376" y="2580584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Elipse 48"/>
          <p:cNvSpPr/>
          <p:nvPr/>
        </p:nvSpPr>
        <p:spPr>
          <a:xfrm>
            <a:off x="7289686" y="2556985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Elipse 49"/>
          <p:cNvSpPr/>
          <p:nvPr/>
        </p:nvSpPr>
        <p:spPr>
          <a:xfrm>
            <a:off x="7185062" y="2570772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Elipse 50"/>
          <p:cNvSpPr/>
          <p:nvPr/>
        </p:nvSpPr>
        <p:spPr>
          <a:xfrm>
            <a:off x="7050743" y="2600986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Elipse 51"/>
          <p:cNvSpPr/>
          <p:nvPr/>
        </p:nvSpPr>
        <p:spPr>
          <a:xfrm>
            <a:off x="6757242" y="3845412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Elipse 52"/>
          <p:cNvSpPr/>
          <p:nvPr/>
        </p:nvSpPr>
        <p:spPr>
          <a:xfrm>
            <a:off x="6867848" y="3796173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Elipse 53"/>
          <p:cNvSpPr/>
          <p:nvPr/>
        </p:nvSpPr>
        <p:spPr>
          <a:xfrm>
            <a:off x="7001178" y="3754350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Elipse 54"/>
          <p:cNvSpPr/>
          <p:nvPr/>
        </p:nvSpPr>
        <p:spPr>
          <a:xfrm>
            <a:off x="7210038" y="4069268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Elipse 55"/>
          <p:cNvSpPr/>
          <p:nvPr/>
        </p:nvSpPr>
        <p:spPr>
          <a:xfrm>
            <a:off x="7335127" y="3997584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Elipse 56"/>
          <p:cNvSpPr/>
          <p:nvPr/>
        </p:nvSpPr>
        <p:spPr>
          <a:xfrm>
            <a:off x="7574090" y="2367245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Elipse 58"/>
          <p:cNvSpPr/>
          <p:nvPr/>
        </p:nvSpPr>
        <p:spPr>
          <a:xfrm>
            <a:off x="6475745" y="5205343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Elipse 59"/>
          <p:cNvSpPr/>
          <p:nvPr/>
        </p:nvSpPr>
        <p:spPr>
          <a:xfrm>
            <a:off x="6708553" y="5247922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Elipse 60"/>
          <p:cNvSpPr/>
          <p:nvPr/>
        </p:nvSpPr>
        <p:spPr>
          <a:xfrm>
            <a:off x="6780545" y="5510143"/>
            <a:ext cx="159295" cy="1328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62" name="Objeto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27754"/>
              </p:ext>
            </p:extLst>
          </p:nvPr>
        </p:nvGraphicFramePr>
        <p:xfrm>
          <a:off x="19070" y="626804"/>
          <a:ext cx="5945187" cy="332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Prism 9" r:id="rId10" imgW="5945841" imgH="3320620" progId="Prism9.Document">
                  <p:embed/>
                </p:oleObj>
              </mc:Choice>
              <mc:Fallback>
                <p:oleObj name="Prism 9" r:id="rId10" imgW="5945841" imgH="3320620" progId="Prism9.Document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070" y="626804"/>
                        <a:ext cx="5945187" cy="332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044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cxnSp>
        <p:nvCxnSpPr>
          <p:cNvPr id="10" name="Google Shape;306;p53"/>
          <p:cNvCxnSpPr/>
          <p:nvPr/>
        </p:nvCxnSpPr>
        <p:spPr>
          <a:xfrm>
            <a:off x="-19078" y="497592"/>
            <a:ext cx="8982772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19076" y="17461"/>
            <a:ext cx="118624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29105" algn="l"/>
              </a:tabLst>
            </a:pPr>
            <a:r>
              <a:rPr lang="es-EC" sz="2800" b="1" dirty="0" smtClean="0">
                <a:solidFill>
                  <a:srgbClr val="002060"/>
                </a:solidFill>
                <a:ea typeface="+mj-ea"/>
                <a:cs typeface="+mj-cs"/>
              </a:rPr>
              <a:t>Sensibilidad – Especificidad Analítica, Repetibilidad </a:t>
            </a:r>
            <a:endParaRPr lang="es-EC" sz="2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45490" y="832961"/>
            <a:ext cx="11510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22613"/>
              </p:ext>
            </p:extLst>
          </p:nvPr>
        </p:nvGraphicFramePr>
        <p:xfrm>
          <a:off x="237993" y="3239900"/>
          <a:ext cx="6112703" cy="278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Prism 9" r:id="rId5" imgW="6012826" imgH="2739692" progId="Prism9.Document">
                  <p:embed/>
                </p:oleObj>
              </mc:Choice>
              <mc:Fallback>
                <p:oleObj name="Prism 9" r:id="rId5" imgW="6012826" imgH="2739692" progId="Prism9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993" y="3239900"/>
                        <a:ext cx="6112703" cy="278869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4"/>
          <a:stretch/>
        </p:blipFill>
        <p:spPr bwMode="auto">
          <a:xfrm>
            <a:off x="78565" y="637978"/>
            <a:ext cx="4410602" cy="2624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lecha arriba 12"/>
          <p:cNvSpPr/>
          <p:nvPr/>
        </p:nvSpPr>
        <p:spPr>
          <a:xfrm rot="10800000">
            <a:off x="3294344" y="1797224"/>
            <a:ext cx="413359" cy="62727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redondeado 8"/>
          <p:cNvSpPr/>
          <p:nvPr/>
        </p:nvSpPr>
        <p:spPr>
          <a:xfrm>
            <a:off x="3040954" y="1038439"/>
            <a:ext cx="1015992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(1:8192)</a:t>
            </a:r>
            <a:endParaRPr lang="es-EC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143857" y="1531426"/>
            <a:ext cx="1367775" cy="40862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419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419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1:1048448</a:t>
            </a:r>
            <a:r>
              <a:rPr lang="es-419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echa arriba 15"/>
          <p:cNvSpPr/>
          <p:nvPr/>
        </p:nvSpPr>
        <p:spPr>
          <a:xfrm rot="10800000">
            <a:off x="2629745" y="4074632"/>
            <a:ext cx="351608" cy="370972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redondeado 16"/>
          <p:cNvSpPr/>
          <p:nvPr/>
        </p:nvSpPr>
        <p:spPr>
          <a:xfrm>
            <a:off x="2954043" y="3817362"/>
            <a:ext cx="1189814" cy="3405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419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Manabí 1,78</a:t>
            </a:r>
            <a:endParaRPr lang="es-EC" sz="1400" dirty="0"/>
          </a:p>
        </p:txBody>
      </p:sp>
      <p:sp>
        <p:nvSpPr>
          <p:cNvPr id="18" name="Rectángulo 17"/>
          <p:cNvSpPr/>
          <p:nvPr/>
        </p:nvSpPr>
        <p:spPr>
          <a:xfrm>
            <a:off x="336762" y="6383607"/>
            <a:ext cx="4586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Neurath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 (2008); </a:t>
            </a:r>
            <a:r>
              <a:rPr lang="es-EC" dirty="0" err="1"/>
              <a:t>Hanssen</a:t>
            </a:r>
            <a:r>
              <a:rPr lang="es-EC" dirty="0"/>
              <a:t> et al</a:t>
            </a:r>
            <a:r>
              <a:rPr lang="es-EC" dirty="0" smtClean="0"/>
              <a:t>. (1979</a:t>
            </a:r>
            <a:r>
              <a:rPr lang="es-EC" dirty="0"/>
              <a:t>).</a:t>
            </a:r>
          </a:p>
        </p:txBody>
      </p:sp>
      <p:sp>
        <p:nvSpPr>
          <p:cNvPr id="21" name="Google Shape;133;p17"/>
          <p:cNvSpPr/>
          <p:nvPr/>
        </p:nvSpPr>
        <p:spPr>
          <a:xfrm>
            <a:off x="6510124" y="4924779"/>
            <a:ext cx="1814049" cy="84100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No relaciones serológicas</a:t>
            </a:r>
            <a:endParaRPr dirty="0"/>
          </a:p>
        </p:txBody>
      </p:sp>
      <p:graphicFrame>
        <p:nvGraphicFramePr>
          <p:cNvPr id="25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724687"/>
              </p:ext>
            </p:extLst>
          </p:nvPr>
        </p:nvGraphicFramePr>
        <p:xfrm>
          <a:off x="6265583" y="1012435"/>
          <a:ext cx="5940012" cy="388572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229224">
                  <a:extLst>
                    <a:ext uri="{9D8B030D-6E8A-4147-A177-3AD203B41FA5}">
                      <a16:colId xmlns:a16="http://schemas.microsoft.com/office/drawing/2014/main" val="2373820404"/>
                    </a:ext>
                  </a:extLst>
                </a:gridCol>
                <a:gridCol w="891499">
                  <a:extLst>
                    <a:ext uri="{9D8B030D-6E8A-4147-A177-3AD203B41FA5}">
                      <a16:colId xmlns:a16="http://schemas.microsoft.com/office/drawing/2014/main" val="3580387857"/>
                    </a:ext>
                  </a:extLst>
                </a:gridCol>
                <a:gridCol w="891499">
                  <a:extLst>
                    <a:ext uri="{9D8B030D-6E8A-4147-A177-3AD203B41FA5}">
                      <a16:colId xmlns:a16="http://schemas.microsoft.com/office/drawing/2014/main" val="2591066620"/>
                    </a:ext>
                  </a:extLst>
                </a:gridCol>
                <a:gridCol w="678075">
                  <a:extLst>
                    <a:ext uri="{9D8B030D-6E8A-4147-A177-3AD203B41FA5}">
                      <a16:colId xmlns:a16="http://schemas.microsoft.com/office/drawing/2014/main" val="39751958"/>
                    </a:ext>
                  </a:extLst>
                </a:gridCol>
                <a:gridCol w="906259">
                  <a:extLst>
                    <a:ext uri="{9D8B030D-6E8A-4147-A177-3AD203B41FA5}">
                      <a16:colId xmlns:a16="http://schemas.microsoft.com/office/drawing/2014/main" val="2270133446"/>
                    </a:ext>
                  </a:extLst>
                </a:gridCol>
                <a:gridCol w="671728">
                  <a:extLst>
                    <a:ext uri="{9D8B030D-6E8A-4147-A177-3AD203B41FA5}">
                      <a16:colId xmlns:a16="http://schemas.microsoft.com/office/drawing/2014/main" val="2494302493"/>
                    </a:ext>
                  </a:extLst>
                </a:gridCol>
                <a:gridCol w="671728">
                  <a:extLst>
                    <a:ext uri="{9D8B030D-6E8A-4147-A177-3AD203B41FA5}">
                      <a16:colId xmlns:a16="http://schemas.microsoft.com/office/drawing/2014/main" val="3587863702"/>
                    </a:ext>
                  </a:extLst>
                </a:gridCol>
              </a:tblGrid>
              <a:tr h="32205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 smtClean="0">
                          <a:effectLst/>
                        </a:rPr>
                        <a:t>Muestras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 smtClean="0">
                          <a:effectLst/>
                        </a:rPr>
                        <a:t> </a:t>
                      </a:r>
                      <a:r>
                        <a:rPr lang="es-419" sz="1400" dirty="0">
                          <a:effectLst/>
                        </a:rPr>
                        <a:t>Séricas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Título neutralizante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Medidas Estadísticas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392495"/>
                  </a:ext>
                </a:extLst>
              </a:tr>
              <a:tr h="2284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 smtClean="0">
                          <a:effectLst/>
                        </a:rPr>
                        <a:t>Réplica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 smtClean="0">
                          <a:effectLst/>
                        </a:rPr>
                        <a:t> </a:t>
                      </a:r>
                      <a:r>
                        <a:rPr lang="es-419" sz="1400" b="1" dirty="0">
                          <a:effectLst/>
                        </a:rPr>
                        <a:t>1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 smtClean="0">
                          <a:effectLst/>
                        </a:rPr>
                        <a:t>Réplica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 smtClean="0">
                          <a:effectLst/>
                        </a:rPr>
                        <a:t> </a:t>
                      </a:r>
                      <a:r>
                        <a:rPr lang="es-419" sz="1400" b="1" dirty="0">
                          <a:effectLst/>
                        </a:rPr>
                        <a:t>2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>
                          <a:effectLst/>
                        </a:rPr>
                        <a:t>Réplica 3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>
                          <a:effectLst/>
                        </a:rPr>
                        <a:t>Promedio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>
                          <a:effectLst/>
                        </a:rPr>
                        <a:t>DE ±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b="1" dirty="0">
                          <a:effectLst/>
                        </a:rPr>
                        <a:t>CV 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496684"/>
                  </a:ext>
                </a:extLst>
              </a:tr>
              <a:tr h="913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Suero fuertemente positivo: Cañar Título=2,75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2,75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2,85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2,85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2,80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0,09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3,09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3486455"/>
                  </a:ext>
                </a:extLst>
              </a:tr>
              <a:tr h="685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Suero positivo débil Orellana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Título=1,65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1,95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1,65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1,65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1,75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0,17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9,90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6082126"/>
                  </a:ext>
                </a:extLst>
              </a:tr>
              <a:tr h="685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Suero negativo   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Napo 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Título=0,75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1,05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0,75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0,85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0,17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20,38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2995772"/>
                  </a:ext>
                </a:extLst>
              </a:tr>
            </a:tbl>
          </a:graphicData>
        </a:graphic>
      </p:graphicFrame>
      <p:sp>
        <p:nvSpPr>
          <p:cNvPr id="26" name="Rectángulo 25"/>
          <p:cNvSpPr/>
          <p:nvPr/>
        </p:nvSpPr>
        <p:spPr>
          <a:xfrm>
            <a:off x="11577782" y="1447062"/>
            <a:ext cx="529169" cy="32550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lecha arriba 26"/>
          <p:cNvSpPr/>
          <p:nvPr/>
        </p:nvSpPr>
        <p:spPr>
          <a:xfrm rot="10800000">
            <a:off x="11648980" y="4702150"/>
            <a:ext cx="373218" cy="370731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Google Shape;133;p17"/>
          <p:cNvSpPr/>
          <p:nvPr/>
        </p:nvSpPr>
        <p:spPr>
          <a:xfrm>
            <a:off x="10688446" y="5037519"/>
            <a:ext cx="1503554" cy="761476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Variabilidad aceptable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&lt;30</a:t>
            </a:r>
            <a:endParaRPr dirty="0"/>
          </a:p>
        </p:txBody>
      </p:sp>
      <p:sp>
        <p:nvSpPr>
          <p:cNvPr id="30" name="Rectángulo 29"/>
          <p:cNvSpPr/>
          <p:nvPr/>
        </p:nvSpPr>
        <p:spPr>
          <a:xfrm>
            <a:off x="3820965" y="6379337"/>
            <a:ext cx="5414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C" dirty="0"/>
              <a:t>Cajas et al</a:t>
            </a:r>
            <a:r>
              <a:rPr lang="es-EC" dirty="0" smtClean="0"/>
              <a:t>. (2003); 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Pimentel 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(1990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; </a:t>
            </a:r>
            <a:r>
              <a:rPr lang="es-419" dirty="0" err="1"/>
              <a:t>Nie</a:t>
            </a:r>
            <a:r>
              <a:rPr lang="es-419" dirty="0"/>
              <a:t> et al. (2020)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dirty="0"/>
          </a:p>
        </p:txBody>
      </p:sp>
      <p:sp>
        <p:nvSpPr>
          <p:cNvPr id="28" name="Google Shape;133;p17"/>
          <p:cNvSpPr/>
          <p:nvPr/>
        </p:nvSpPr>
        <p:spPr>
          <a:xfrm>
            <a:off x="10041442" y="35367"/>
            <a:ext cx="2076694" cy="538037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Resultados y </a:t>
            </a: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Discusión </a:t>
            </a:r>
            <a:endParaRPr lang="es-EC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Rectángulo redondeado 7"/>
          <p:cNvSpPr/>
          <p:nvPr/>
        </p:nvSpPr>
        <p:spPr>
          <a:xfrm>
            <a:off x="1510050" y="601048"/>
            <a:ext cx="1577657" cy="3475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/>
              <a:t>Sensibilidad</a:t>
            </a:r>
            <a:endParaRPr lang="es-EC" sz="1600" b="1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8549928" y="601048"/>
            <a:ext cx="1577657" cy="3475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/>
              <a:t>Repetibilidad</a:t>
            </a:r>
            <a:endParaRPr lang="es-EC" sz="1600" b="1" dirty="0"/>
          </a:p>
        </p:txBody>
      </p:sp>
      <p:sp>
        <p:nvSpPr>
          <p:cNvPr id="32" name="Rectángulo 31"/>
          <p:cNvSpPr/>
          <p:nvPr/>
        </p:nvSpPr>
        <p:spPr>
          <a:xfrm>
            <a:off x="6663589" y="5764102"/>
            <a:ext cx="4586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err="1" smtClean="0">
                <a:latin typeface="Calibri" panose="020F0502020204030204" pitchFamily="34" charset="0"/>
              </a:rPr>
              <a:t>Flanagan</a:t>
            </a:r>
            <a:r>
              <a:rPr lang="es-419" dirty="0" smtClean="0">
                <a:latin typeface="Calibri" panose="020F0502020204030204" pitchFamily="34" charset="0"/>
              </a:rPr>
              <a:t> (2007)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883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  <p:bldP spid="16" grpId="0" animBg="1"/>
      <p:bldP spid="17" grpId="0" animBg="1"/>
      <p:bldP spid="21" grpId="0" animBg="1"/>
      <p:bldP spid="26" grpId="0" animBg="1"/>
      <p:bldP spid="27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783443" y="1861316"/>
            <a:ext cx="9156265" cy="1732294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EC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Conclusiones</a:t>
            </a:r>
            <a:br>
              <a:rPr lang="es-EC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</a:br>
            <a:r>
              <a:rPr lang="es-EC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Recomendaciones</a:t>
            </a:r>
            <a:endParaRPr lang="es-EC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1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75" name="Rectángulo 74"/>
          <p:cNvSpPr/>
          <p:nvPr/>
        </p:nvSpPr>
        <p:spPr>
          <a:xfrm>
            <a:off x="295051" y="7542"/>
            <a:ext cx="2212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002060"/>
                </a:solidFill>
              </a:rPr>
              <a:t>Conclusiones </a:t>
            </a:r>
            <a:endParaRPr lang="es-EC" dirty="0"/>
          </a:p>
        </p:txBody>
      </p:sp>
      <p:cxnSp>
        <p:nvCxnSpPr>
          <p:cNvPr id="76" name="Google Shape;306;p53"/>
          <p:cNvCxnSpPr/>
          <p:nvPr/>
        </p:nvCxnSpPr>
        <p:spPr>
          <a:xfrm flipV="1">
            <a:off x="-2" y="530762"/>
            <a:ext cx="4782479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Google Shape;133;p17"/>
          <p:cNvSpPr/>
          <p:nvPr/>
        </p:nvSpPr>
        <p:spPr>
          <a:xfrm>
            <a:off x="738578" y="768950"/>
            <a:ext cx="2289649" cy="488554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Titulación Viral </a:t>
            </a:r>
            <a:endParaRPr dirty="0"/>
          </a:p>
        </p:txBody>
      </p:sp>
      <p:sp>
        <p:nvSpPr>
          <p:cNvPr id="55" name="Google Shape;133;p17"/>
          <p:cNvSpPr/>
          <p:nvPr/>
        </p:nvSpPr>
        <p:spPr>
          <a:xfrm>
            <a:off x="4481345" y="722944"/>
            <a:ext cx="2289649" cy="599822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Neutralización Viral</a:t>
            </a:r>
            <a:endParaRPr dirty="0"/>
          </a:p>
        </p:txBody>
      </p:sp>
      <p:sp>
        <p:nvSpPr>
          <p:cNvPr id="56" name="Google Shape;133;p17"/>
          <p:cNvSpPr/>
          <p:nvPr/>
        </p:nvSpPr>
        <p:spPr>
          <a:xfrm>
            <a:off x="8227803" y="674176"/>
            <a:ext cx="3314886" cy="59061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Sensibilidad y Especificidad Analítica </a:t>
            </a:r>
            <a:endParaRPr dirty="0"/>
          </a:p>
        </p:txBody>
      </p:sp>
      <p:sp>
        <p:nvSpPr>
          <p:cNvPr id="63" name="Flecha abajo 62"/>
          <p:cNvSpPr/>
          <p:nvPr/>
        </p:nvSpPr>
        <p:spPr>
          <a:xfrm>
            <a:off x="5436888" y="1385757"/>
            <a:ext cx="464590" cy="481054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4"/>
          <a:srcRect l="21271" t="2490" r="11004"/>
          <a:stretch/>
        </p:blipFill>
        <p:spPr>
          <a:xfrm>
            <a:off x="9130923" y="3085191"/>
            <a:ext cx="1037940" cy="805819"/>
          </a:xfrm>
          <a:prstGeom prst="ellipse">
            <a:avLst/>
          </a:prstGeom>
        </p:spPr>
      </p:pic>
      <p:sp>
        <p:nvSpPr>
          <p:cNvPr id="66" name="Rectángulo redondeado 65"/>
          <p:cNvSpPr/>
          <p:nvPr/>
        </p:nvSpPr>
        <p:spPr>
          <a:xfrm>
            <a:off x="9203950" y="3835173"/>
            <a:ext cx="833223" cy="442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IBR</a:t>
            </a:r>
            <a:endParaRPr lang="es-EC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Rectángulo redondeado 66"/>
          <p:cNvSpPr/>
          <p:nvPr/>
        </p:nvSpPr>
        <p:spPr>
          <a:xfrm>
            <a:off x="9396840" y="2566756"/>
            <a:ext cx="1444164" cy="442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- 30% NAc </a:t>
            </a:r>
            <a:endParaRPr lang="es-EC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Rectángulo redondeado 67"/>
          <p:cNvSpPr/>
          <p:nvPr/>
        </p:nvSpPr>
        <p:spPr>
          <a:xfrm>
            <a:off x="9130923" y="4390929"/>
            <a:ext cx="833223" cy="442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VPP</a:t>
            </a:r>
            <a:endParaRPr lang="es-EC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ectángulo redondeado 71"/>
          <p:cNvSpPr/>
          <p:nvPr/>
        </p:nvSpPr>
        <p:spPr>
          <a:xfrm>
            <a:off x="10080358" y="4377735"/>
            <a:ext cx="1379189" cy="442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Humano</a:t>
            </a:r>
            <a:endParaRPr lang="es-EC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tángulo redondeado 72"/>
          <p:cNvSpPr/>
          <p:nvPr/>
        </p:nvSpPr>
        <p:spPr>
          <a:xfrm>
            <a:off x="10262297" y="3825478"/>
            <a:ext cx="833223" cy="442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DVB</a:t>
            </a:r>
            <a:endParaRPr lang="es-EC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4" name="Imagen 73"/>
          <p:cNvPicPr>
            <a:picLocks noChangeAspect="1"/>
          </p:cNvPicPr>
          <p:nvPr/>
        </p:nvPicPr>
        <p:blipFill rotWithShape="1">
          <a:blip r:embed="rId5"/>
          <a:srcRect l="26633" t="9065" r="30183" b="17111"/>
          <a:stretch/>
        </p:blipFill>
        <p:spPr>
          <a:xfrm>
            <a:off x="10234102" y="3023937"/>
            <a:ext cx="859955" cy="756192"/>
          </a:xfrm>
          <a:prstGeom prst="ellipse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533" y="2007258"/>
            <a:ext cx="2141752" cy="1501618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ángulo 2"/>
          <p:cNvSpPr/>
          <p:nvPr/>
        </p:nvSpPr>
        <p:spPr>
          <a:xfrm>
            <a:off x="295051" y="4080096"/>
            <a:ext cx="2542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7,59 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</a:t>
            </a:r>
            <a:r>
              <a:rPr lang="es-419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</a:t>
            </a:r>
            <a:r>
              <a:rPr lang="es-419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/mL</a:t>
            </a:r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8" y="1776226"/>
            <a:ext cx="3136285" cy="23813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8533" t="9666" r="36728" b="28511"/>
          <a:stretch/>
        </p:blipFill>
        <p:spPr>
          <a:xfrm>
            <a:off x="1890253" y="1975859"/>
            <a:ext cx="1558418" cy="1279573"/>
          </a:xfrm>
          <a:prstGeom prst="ellipse">
            <a:avLst/>
          </a:prstGeom>
        </p:spPr>
      </p:pic>
      <p:pic>
        <p:nvPicPr>
          <p:cNvPr id="88" name="Picture 4" descr="https://lh3.googleusercontent.com/B_DMs41PDj85peJgNMC9sNmAFh2LWNQvaz1NvA5z3yWHxZWgbCO2MSGWHfyvVWVePYZUMDrmzra-ObSUzTsANItqt8dg7l1nrnBw2XxDWMOWl8hz1nn6iooSNedRvbE5s7Iutl7aQ8g=s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24" y="2526118"/>
            <a:ext cx="906988" cy="9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Imagen 8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11566" r="29285" b="10520"/>
          <a:stretch/>
        </p:blipFill>
        <p:spPr>
          <a:xfrm rot="2958384">
            <a:off x="6730290" y="2271607"/>
            <a:ext cx="365323" cy="653055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6850" y="4744035"/>
            <a:ext cx="928223" cy="520843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3256" y="5338539"/>
            <a:ext cx="976250" cy="649650"/>
          </a:xfrm>
          <a:prstGeom prst="rect">
            <a:avLst/>
          </a:prstGeom>
        </p:spPr>
      </p:pic>
      <p:sp>
        <p:nvSpPr>
          <p:cNvPr id="93" name="Google Shape;133;p17"/>
          <p:cNvSpPr/>
          <p:nvPr/>
        </p:nvSpPr>
        <p:spPr>
          <a:xfrm>
            <a:off x="4969251" y="4942484"/>
            <a:ext cx="1239034" cy="42519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 smtClean="0"/>
              <a:t>&gt; 2,7 </a:t>
            </a:r>
            <a:endParaRPr sz="2400" b="1" dirty="0"/>
          </a:p>
        </p:txBody>
      </p:sp>
      <p:sp>
        <p:nvSpPr>
          <p:cNvPr id="94" name="Flecha curvada hacia abajo 93"/>
          <p:cNvSpPr/>
          <p:nvPr/>
        </p:nvSpPr>
        <p:spPr>
          <a:xfrm>
            <a:off x="4698209" y="4587024"/>
            <a:ext cx="816654" cy="2840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5" name="Flecha curvada hacia arriba 94"/>
          <p:cNvSpPr/>
          <p:nvPr/>
        </p:nvSpPr>
        <p:spPr>
          <a:xfrm>
            <a:off x="4818645" y="5490811"/>
            <a:ext cx="852248" cy="27316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40007" y="2030755"/>
            <a:ext cx="1838025" cy="715089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dirty="0"/>
              <a:t>Evaluación ECP en BHK-21</a:t>
            </a:r>
          </a:p>
        </p:txBody>
      </p:sp>
      <p:sp>
        <p:nvSpPr>
          <p:cNvPr id="96" name="CuadroTexto 95"/>
          <p:cNvSpPr txBox="1"/>
          <p:nvPr/>
        </p:nvSpPr>
        <p:spPr>
          <a:xfrm>
            <a:off x="7279625" y="2081190"/>
            <a:ext cx="1446444" cy="715089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Detección </a:t>
            </a:r>
          </a:p>
          <a:p>
            <a:pPr algn="ctr"/>
            <a:r>
              <a:rPr lang="es-EC" dirty="0" smtClean="0"/>
              <a:t>Ag- Ac</a:t>
            </a:r>
            <a:endParaRPr lang="es-EC" dirty="0"/>
          </a:p>
        </p:txBody>
      </p:sp>
      <p:sp>
        <p:nvSpPr>
          <p:cNvPr id="98" name="CuadroTexto 97"/>
          <p:cNvSpPr txBox="1"/>
          <p:nvPr/>
        </p:nvSpPr>
        <p:spPr>
          <a:xfrm>
            <a:off x="9273374" y="1993402"/>
            <a:ext cx="1786901" cy="4426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err="1" smtClean="0"/>
              <a:t>LoD</a:t>
            </a:r>
            <a:r>
              <a:rPr lang="es-EC" sz="2000" dirty="0" smtClean="0"/>
              <a:t>: (1:8192)</a:t>
            </a:r>
            <a:endParaRPr lang="es-EC" sz="2000" dirty="0"/>
          </a:p>
        </p:txBody>
      </p:sp>
      <p:sp>
        <p:nvSpPr>
          <p:cNvPr id="99" name="Rectángulo redondeado 98"/>
          <p:cNvSpPr/>
          <p:nvPr/>
        </p:nvSpPr>
        <p:spPr>
          <a:xfrm>
            <a:off x="6792464" y="4881267"/>
            <a:ext cx="1527885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VEV-IND</a:t>
            </a:r>
            <a:endParaRPr lang="es-EC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Imagen 9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61" y="4821279"/>
            <a:ext cx="2105071" cy="1473478"/>
          </a:xfrm>
          <a:prstGeom prst="rect">
            <a:avLst/>
          </a:prstGeom>
        </p:spPr>
      </p:pic>
      <p:sp>
        <p:nvSpPr>
          <p:cNvPr id="102" name="Flecha izquierda 101"/>
          <p:cNvSpPr/>
          <p:nvPr/>
        </p:nvSpPr>
        <p:spPr>
          <a:xfrm rot="16200000">
            <a:off x="6564063" y="4893752"/>
            <a:ext cx="636822" cy="417703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Google Shape;133;p17"/>
          <p:cNvSpPr/>
          <p:nvPr/>
        </p:nvSpPr>
        <p:spPr>
          <a:xfrm>
            <a:off x="4295918" y="3759155"/>
            <a:ext cx="2928652" cy="44742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7AF60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/>
              <a:t>Cuantificación de NAc</a:t>
            </a:r>
            <a:endParaRPr dirty="0"/>
          </a:p>
        </p:txBody>
      </p:sp>
      <p:sp>
        <p:nvSpPr>
          <p:cNvPr id="41" name="Flecha abajo 40"/>
          <p:cNvSpPr/>
          <p:nvPr/>
        </p:nvSpPr>
        <p:spPr>
          <a:xfrm>
            <a:off x="1517719" y="1385757"/>
            <a:ext cx="464590" cy="481054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Flecha abajo 41"/>
          <p:cNvSpPr/>
          <p:nvPr/>
        </p:nvSpPr>
        <p:spPr>
          <a:xfrm>
            <a:off x="9934529" y="1318198"/>
            <a:ext cx="464590" cy="481054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Flecha abajo 42"/>
          <p:cNvSpPr/>
          <p:nvPr/>
        </p:nvSpPr>
        <p:spPr>
          <a:xfrm>
            <a:off x="5629242" y="4327975"/>
            <a:ext cx="464590" cy="481054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49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295051" y="7542"/>
            <a:ext cx="2968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002060"/>
                </a:solidFill>
              </a:rPr>
              <a:t>Recomendaciones </a:t>
            </a:r>
            <a:endParaRPr lang="es-EC" dirty="0"/>
          </a:p>
        </p:txBody>
      </p:sp>
      <p:cxnSp>
        <p:nvCxnSpPr>
          <p:cNvPr id="11" name="Google Shape;306;p53"/>
          <p:cNvCxnSpPr/>
          <p:nvPr/>
        </p:nvCxnSpPr>
        <p:spPr>
          <a:xfrm flipV="1">
            <a:off x="-2" y="530762"/>
            <a:ext cx="4782479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4" name="Google Shape;1667;p45"/>
          <p:cNvGrpSpPr/>
          <p:nvPr/>
        </p:nvGrpSpPr>
        <p:grpSpPr>
          <a:xfrm>
            <a:off x="3533544" y="1417441"/>
            <a:ext cx="4926419" cy="3806463"/>
            <a:chOff x="2856363" y="1189261"/>
            <a:chExt cx="3420500" cy="3114509"/>
          </a:xfrm>
        </p:grpSpPr>
        <p:grpSp>
          <p:nvGrpSpPr>
            <p:cNvPr id="55" name="Google Shape;1668;p45"/>
            <p:cNvGrpSpPr/>
            <p:nvPr/>
          </p:nvGrpSpPr>
          <p:grpSpPr>
            <a:xfrm>
              <a:off x="3889150" y="1229250"/>
              <a:ext cx="1336850" cy="3057175"/>
              <a:chOff x="3889150" y="1229250"/>
              <a:chExt cx="1336850" cy="3057175"/>
            </a:xfrm>
          </p:grpSpPr>
          <p:sp>
            <p:nvSpPr>
              <p:cNvPr id="69" name="Google Shape;1669;p45"/>
              <p:cNvSpPr/>
              <p:nvPr/>
            </p:nvSpPr>
            <p:spPr>
              <a:xfrm rot="5400000">
                <a:off x="4179725" y="1279800"/>
                <a:ext cx="755100" cy="654000"/>
              </a:xfrm>
              <a:prstGeom prst="hexagon">
                <a:avLst>
                  <a:gd name="adj" fmla="val 28008"/>
                  <a:gd name="vf" fmla="val 115470"/>
                </a:avLst>
              </a:prstGeom>
              <a:solidFill>
                <a:srgbClr val="F7A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670;p45"/>
              <p:cNvSpPr/>
              <p:nvPr/>
            </p:nvSpPr>
            <p:spPr>
              <a:xfrm rot="5400000">
                <a:off x="3838600" y="1841400"/>
                <a:ext cx="755100" cy="654000"/>
              </a:xfrm>
              <a:prstGeom prst="hexagon">
                <a:avLst>
                  <a:gd name="adj" fmla="val 28008"/>
                  <a:gd name="vf" fmla="val 115470"/>
                </a:avLst>
              </a:prstGeom>
              <a:solidFill>
                <a:srgbClr val="E77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71;p45"/>
              <p:cNvSpPr/>
              <p:nvPr/>
            </p:nvSpPr>
            <p:spPr>
              <a:xfrm rot="5400000">
                <a:off x="4521450" y="1841400"/>
                <a:ext cx="755100" cy="654000"/>
              </a:xfrm>
              <a:prstGeom prst="hexagon">
                <a:avLst>
                  <a:gd name="adj" fmla="val 28008"/>
                  <a:gd name="vf" fmla="val 115470"/>
                </a:avLst>
              </a:prstGeom>
              <a:solidFill>
                <a:srgbClr val="0EAA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672;p45"/>
              <p:cNvSpPr/>
              <p:nvPr/>
            </p:nvSpPr>
            <p:spPr>
              <a:xfrm rot="5400000">
                <a:off x="3838600" y="2995463"/>
                <a:ext cx="755100" cy="654000"/>
              </a:xfrm>
              <a:prstGeom prst="hexagon">
                <a:avLst>
                  <a:gd name="adj" fmla="val 28008"/>
                  <a:gd name="vf" fmla="val 115470"/>
                </a:avLst>
              </a:prstGeom>
              <a:solidFill>
                <a:srgbClr val="F2AE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673;p45"/>
              <p:cNvSpPr/>
              <p:nvPr/>
            </p:nvSpPr>
            <p:spPr>
              <a:xfrm rot="5400000">
                <a:off x="4189075" y="2408013"/>
                <a:ext cx="755100" cy="654000"/>
              </a:xfrm>
              <a:prstGeom prst="hexagon">
                <a:avLst>
                  <a:gd name="adj" fmla="val 28008"/>
                  <a:gd name="vf" fmla="val 115470"/>
                </a:avLst>
              </a:prstGeom>
              <a:solidFill>
                <a:srgbClr val="8BC2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674;p45"/>
              <p:cNvSpPr/>
              <p:nvPr/>
            </p:nvSpPr>
            <p:spPr>
              <a:xfrm rot="5400000">
                <a:off x="4179725" y="3581875"/>
                <a:ext cx="755100" cy="654000"/>
              </a:xfrm>
              <a:prstGeom prst="hexagon">
                <a:avLst>
                  <a:gd name="adj" fmla="val 28008"/>
                  <a:gd name="vf" fmla="val 115470"/>
                </a:avLst>
              </a:prstGeom>
              <a:solidFill>
                <a:srgbClr val="F49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1675;p45"/>
            <p:cNvGrpSpPr/>
            <p:nvPr/>
          </p:nvGrpSpPr>
          <p:grpSpPr>
            <a:xfrm>
              <a:off x="2856363" y="1189261"/>
              <a:ext cx="3420500" cy="3114509"/>
              <a:chOff x="2856363" y="1189261"/>
              <a:chExt cx="3420500" cy="3114509"/>
            </a:xfrm>
          </p:grpSpPr>
          <p:cxnSp>
            <p:nvCxnSpPr>
              <p:cNvPr id="57" name="Google Shape;1676;p45"/>
              <p:cNvCxnSpPr/>
              <p:nvPr/>
            </p:nvCxnSpPr>
            <p:spPr>
              <a:xfrm rot="10800000">
                <a:off x="4875563" y="1566413"/>
                <a:ext cx="14013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7716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1677;p45"/>
              <p:cNvCxnSpPr/>
              <p:nvPr/>
            </p:nvCxnSpPr>
            <p:spPr>
              <a:xfrm>
                <a:off x="3000375" y="1543050"/>
                <a:ext cx="857400" cy="6537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7716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1678;p45"/>
              <p:cNvCxnSpPr/>
              <p:nvPr/>
            </p:nvCxnSpPr>
            <p:spPr>
              <a:xfrm>
                <a:off x="2856363" y="2881693"/>
                <a:ext cx="1054800" cy="4080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7716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1679;p45"/>
              <p:cNvCxnSpPr/>
              <p:nvPr/>
            </p:nvCxnSpPr>
            <p:spPr>
              <a:xfrm>
                <a:off x="3011100" y="3889775"/>
                <a:ext cx="1285800" cy="2571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7716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1680;p45"/>
              <p:cNvCxnSpPr/>
              <p:nvPr/>
            </p:nvCxnSpPr>
            <p:spPr>
              <a:xfrm rot="10800000">
                <a:off x="5240063" y="2218200"/>
                <a:ext cx="1036800" cy="5319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7716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3" name="Google Shape;1683;p45"/>
              <p:cNvGrpSpPr/>
              <p:nvPr/>
            </p:nvGrpSpPr>
            <p:grpSpPr>
              <a:xfrm rot="-5400000">
                <a:off x="2972448" y="2024591"/>
                <a:ext cx="3114509" cy="1443849"/>
                <a:chOff x="1540000" y="1937375"/>
                <a:chExt cx="530400" cy="245950"/>
              </a:xfrm>
            </p:grpSpPr>
            <p:sp>
              <p:nvSpPr>
                <p:cNvPr id="64" name="Google Shape;1684;p45"/>
                <p:cNvSpPr/>
                <p:nvPr/>
              </p:nvSpPr>
              <p:spPr>
                <a:xfrm>
                  <a:off x="1540000" y="1947800"/>
                  <a:ext cx="530400" cy="23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9382" extrusionOk="0">
                      <a:moveTo>
                        <a:pt x="7939" y="286"/>
                      </a:moveTo>
                      <a:lnTo>
                        <a:pt x="9165" y="2377"/>
                      </a:lnTo>
                      <a:lnTo>
                        <a:pt x="7908" y="4560"/>
                      </a:lnTo>
                      <a:lnTo>
                        <a:pt x="5501" y="4560"/>
                      </a:lnTo>
                      <a:lnTo>
                        <a:pt x="4274" y="2408"/>
                      </a:lnTo>
                      <a:lnTo>
                        <a:pt x="5501" y="286"/>
                      </a:lnTo>
                      <a:close/>
                      <a:moveTo>
                        <a:pt x="15754" y="286"/>
                      </a:moveTo>
                      <a:lnTo>
                        <a:pt x="16973" y="2377"/>
                      </a:lnTo>
                      <a:lnTo>
                        <a:pt x="15723" y="4560"/>
                      </a:lnTo>
                      <a:lnTo>
                        <a:pt x="13339" y="4560"/>
                      </a:lnTo>
                      <a:lnTo>
                        <a:pt x="12089" y="2377"/>
                      </a:lnTo>
                      <a:lnTo>
                        <a:pt x="13308" y="286"/>
                      </a:lnTo>
                      <a:close/>
                      <a:moveTo>
                        <a:pt x="4020" y="2570"/>
                      </a:moveTo>
                      <a:lnTo>
                        <a:pt x="5239" y="4691"/>
                      </a:lnTo>
                      <a:lnTo>
                        <a:pt x="4020" y="6813"/>
                      </a:lnTo>
                      <a:lnTo>
                        <a:pt x="1543" y="6813"/>
                      </a:lnTo>
                      <a:lnTo>
                        <a:pt x="324" y="4691"/>
                      </a:lnTo>
                      <a:lnTo>
                        <a:pt x="1543" y="2570"/>
                      </a:lnTo>
                      <a:close/>
                      <a:moveTo>
                        <a:pt x="11827" y="2570"/>
                      </a:moveTo>
                      <a:lnTo>
                        <a:pt x="13054" y="4691"/>
                      </a:lnTo>
                      <a:lnTo>
                        <a:pt x="11827" y="6813"/>
                      </a:lnTo>
                      <a:lnTo>
                        <a:pt x="9389" y="6813"/>
                      </a:lnTo>
                      <a:lnTo>
                        <a:pt x="8201" y="4722"/>
                      </a:lnTo>
                      <a:lnTo>
                        <a:pt x="9451" y="2570"/>
                      </a:lnTo>
                      <a:close/>
                      <a:moveTo>
                        <a:pt x="19673" y="2570"/>
                      </a:moveTo>
                      <a:lnTo>
                        <a:pt x="20892" y="4691"/>
                      </a:lnTo>
                      <a:lnTo>
                        <a:pt x="19673" y="6813"/>
                      </a:lnTo>
                      <a:lnTo>
                        <a:pt x="17227" y="6813"/>
                      </a:lnTo>
                      <a:lnTo>
                        <a:pt x="16008" y="4691"/>
                      </a:lnTo>
                      <a:lnTo>
                        <a:pt x="17227" y="2570"/>
                      </a:lnTo>
                      <a:close/>
                      <a:moveTo>
                        <a:pt x="15723" y="4853"/>
                      </a:moveTo>
                      <a:lnTo>
                        <a:pt x="16973" y="7006"/>
                      </a:lnTo>
                      <a:lnTo>
                        <a:pt x="15754" y="9096"/>
                      </a:lnTo>
                      <a:lnTo>
                        <a:pt x="13308" y="9096"/>
                      </a:lnTo>
                      <a:lnTo>
                        <a:pt x="12089" y="7006"/>
                      </a:lnTo>
                      <a:lnTo>
                        <a:pt x="13339" y="4853"/>
                      </a:lnTo>
                      <a:close/>
                      <a:moveTo>
                        <a:pt x="5339" y="1"/>
                      </a:moveTo>
                      <a:lnTo>
                        <a:pt x="4020" y="2284"/>
                      </a:lnTo>
                      <a:lnTo>
                        <a:pt x="1381" y="2284"/>
                      </a:lnTo>
                      <a:lnTo>
                        <a:pt x="0" y="4691"/>
                      </a:lnTo>
                      <a:lnTo>
                        <a:pt x="1381" y="7137"/>
                      </a:lnTo>
                      <a:lnTo>
                        <a:pt x="4182" y="7137"/>
                      </a:lnTo>
                      <a:lnTo>
                        <a:pt x="5501" y="4853"/>
                      </a:lnTo>
                      <a:lnTo>
                        <a:pt x="7908" y="4853"/>
                      </a:lnTo>
                      <a:lnTo>
                        <a:pt x="9227" y="7137"/>
                      </a:lnTo>
                      <a:lnTo>
                        <a:pt x="11827" y="7137"/>
                      </a:lnTo>
                      <a:lnTo>
                        <a:pt x="13146" y="9382"/>
                      </a:lnTo>
                      <a:lnTo>
                        <a:pt x="15947" y="9382"/>
                      </a:lnTo>
                      <a:lnTo>
                        <a:pt x="17227" y="7137"/>
                      </a:lnTo>
                      <a:lnTo>
                        <a:pt x="19835" y="7137"/>
                      </a:lnTo>
                      <a:lnTo>
                        <a:pt x="21216" y="4691"/>
                      </a:lnTo>
                      <a:lnTo>
                        <a:pt x="19835" y="2284"/>
                      </a:lnTo>
                      <a:lnTo>
                        <a:pt x="17227" y="2284"/>
                      </a:lnTo>
                      <a:lnTo>
                        <a:pt x="15947" y="1"/>
                      </a:lnTo>
                      <a:lnTo>
                        <a:pt x="13146" y="1"/>
                      </a:lnTo>
                      <a:lnTo>
                        <a:pt x="11827" y="2284"/>
                      </a:lnTo>
                      <a:lnTo>
                        <a:pt x="9451" y="2284"/>
                      </a:lnTo>
                      <a:lnTo>
                        <a:pt x="8132" y="1"/>
                      </a:lnTo>
                      <a:close/>
                    </a:path>
                  </a:pathLst>
                </a:custGeom>
                <a:solidFill>
                  <a:srgbClr val="057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1685;p45"/>
                <p:cNvSpPr/>
                <p:nvPr/>
              </p:nvSpPr>
              <p:spPr>
                <a:xfrm>
                  <a:off x="2046275" y="2167100"/>
                  <a:ext cx="17000" cy="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649" extrusionOk="0">
                      <a:moveTo>
                        <a:pt x="356" y="0"/>
                      </a:moveTo>
                      <a:cubicBezTo>
                        <a:pt x="163" y="0"/>
                        <a:pt x="1" y="131"/>
                        <a:pt x="1" y="324"/>
                      </a:cubicBezTo>
                      <a:cubicBezTo>
                        <a:pt x="1" y="517"/>
                        <a:pt x="163" y="648"/>
                        <a:pt x="356" y="648"/>
                      </a:cubicBezTo>
                      <a:cubicBezTo>
                        <a:pt x="518" y="648"/>
                        <a:pt x="680" y="517"/>
                        <a:pt x="680" y="324"/>
                      </a:cubicBezTo>
                      <a:cubicBezTo>
                        <a:pt x="680" y="131"/>
                        <a:pt x="518" y="0"/>
                        <a:pt x="356" y="0"/>
                      </a:cubicBezTo>
                      <a:close/>
                    </a:path>
                  </a:pathLst>
                </a:custGeom>
                <a:solidFill>
                  <a:srgbClr val="8BC2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1686;p45"/>
                <p:cNvSpPr/>
                <p:nvPr/>
              </p:nvSpPr>
              <p:spPr>
                <a:xfrm>
                  <a:off x="1661300" y="2143750"/>
                  <a:ext cx="16225" cy="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680" extrusionOk="0">
                      <a:moveTo>
                        <a:pt x="325" y="1"/>
                      </a:moveTo>
                      <a:cubicBezTo>
                        <a:pt x="132" y="1"/>
                        <a:pt x="1" y="132"/>
                        <a:pt x="1" y="325"/>
                      </a:cubicBezTo>
                      <a:cubicBezTo>
                        <a:pt x="1" y="518"/>
                        <a:pt x="132" y="680"/>
                        <a:pt x="325" y="680"/>
                      </a:cubicBezTo>
                      <a:cubicBezTo>
                        <a:pt x="518" y="680"/>
                        <a:pt x="649" y="518"/>
                        <a:pt x="649" y="325"/>
                      </a:cubicBezTo>
                      <a:cubicBezTo>
                        <a:pt x="649" y="132"/>
                        <a:pt x="518" y="1"/>
                        <a:pt x="325" y="1"/>
                      </a:cubicBezTo>
                      <a:close/>
                    </a:path>
                  </a:pathLst>
                </a:custGeom>
                <a:solidFill>
                  <a:srgbClr val="8BC2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1687;p45"/>
                <p:cNvSpPr/>
                <p:nvPr/>
              </p:nvSpPr>
              <p:spPr>
                <a:xfrm>
                  <a:off x="1808475" y="1937375"/>
                  <a:ext cx="16800" cy="1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673" extrusionOk="0">
                      <a:moveTo>
                        <a:pt x="317" y="1"/>
                      </a:moveTo>
                      <a:cubicBezTo>
                        <a:pt x="124" y="1"/>
                        <a:pt x="0" y="124"/>
                        <a:pt x="0" y="317"/>
                      </a:cubicBezTo>
                      <a:cubicBezTo>
                        <a:pt x="0" y="510"/>
                        <a:pt x="124" y="672"/>
                        <a:pt x="317" y="672"/>
                      </a:cubicBezTo>
                      <a:cubicBezTo>
                        <a:pt x="509" y="672"/>
                        <a:pt x="671" y="510"/>
                        <a:pt x="671" y="317"/>
                      </a:cubicBezTo>
                      <a:cubicBezTo>
                        <a:pt x="671" y="124"/>
                        <a:pt x="509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8BC2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1688;p45"/>
                <p:cNvSpPr/>
                <p:nvPr/>
              </p:nvSpPr>
              <p:spPr>
                <a:xfrm>
                  <a:off x="1590725" y="1947025"/>
                  <a:ext cx="16800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642" extrusionOk="0">
                      <a:moveTo>
                        <a:pt x="316" y="1"/>
                      </a:moveTo>
                      <a:cubicBezTo>
                        <a:pt x="154" y="1"/>
                        <a:pt x="0" y="124"/>
                        <a:pt x="0" y="317"/>
                      </a:cubicBezTo>
                      <a:cubicBezTo>
                        <a:pt x="0" y="510"/>
                        <a:pt x="154" y="641"/>
                        <a:pt x="316" y="641"/>
                      </a:cubicBezTo>
                      <a:cubicBezTo>
                        <a:pt x="509" y="641"/>
                        <a:pt x="671" y="510"/>
                        <a:pt x="671" y="317"/>
                      </a:cubicBezTo>
                      <a:cubicBezTo>
                        <a:pt x="671" y="124"/>
                        <a:pt x="509" y="1"/>
                        <a:pt x="316" y="1"/>
                      </a:cubicBezTo>
                      <a:close/>
                    </a:path>
                  </a:pathLst>
                </a:custGeom>
                <a:solidFill>
                  <a:srgbClr val="8BC2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1689;p45"/>
          <p:cNvSpPr/>
          <p:nvPr/>
        </p:nvSpPr>
        <p:spPr>
          <a:xfrm>
            <a:off x="8210679" y="3042332"/>
            <a:ext cx="3273333" cy="107278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691;p45"/>
          <p:cNvSpPr/>
          <p:nvPr/>
        </p:nvSpPr>
        <p:spPr>
          <a:xfrm>
            <a:off x="7599526" y="1130672"/>
            <a:ext cx="3273333" cy="107278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1692;p45"/>
          <p:cNvSpPr/>
          <p:nvPr/>
        </p:nvSpPr>
        <p:spPr>
          <a:xfrm>
            <a:off x="673227" y="2643844"/>
            <a:ext cx="3273333" cy="107278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1693;p45"/>
          <p:cNvSpPr/>
          <p:nvPr/>
        </p:nvSpPr>
        <p:spPr>
          <a:xfrm>
            <a:off x="747918" y="3901502"/>
            <a:ext cx="3273333" cy="107278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694;p45"/>
          <p:cNvSpPr/>
          <p:nvPr/>
        </p:nvSpPr>
        <p:spPr>
          <a:xfrm>
            <a:off x="673227" y="1233159"/>
            <a:ext cx="3273333" cy="107278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1695;p45"/>
          <p:cNvSpPr/>
          <p:nvPr/>
        </p:nvSpPr>
        <p:spPr>
          <a:xfrm>
            <a:off x="7950274" y="26535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1698;p45"/>
          <p:cNvSpPr/>
          <p:nvPr/>
        </p:nvSpPr>
        <p:spPr>
          <a:xfrm>
            <a:off x="785870" y="4087766"/>
            <a:ext cx="471915" cy="485822"/>
          </a:xfrm>
          <a:prstGeom prst="ellipse">
            <a:avLst/>
          </a:prstGeom>
          <a:solidFill>
            <a:srgbClr val="F49A34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1701;p45"/>
          <p:cNvSpPr/>
          <p:nvPr/>
        </p:nvSpPr>
        <p:spPr>
          <a:xfrm>
            <a:off x="816483" y="1402735"/>
            <a:ext cx="471915" cy="485822"/>
          </a:xfrm>
          <a:prstGeom prst="ellipse">
            <a:avLst/>
          </a:prstGeom>
          <a:solidFill>
            <a:srgbClr val="E7716B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1703;p45"/>
          <p:cNvSpPr txBox="1"/>
          <p:nvPr/>
        </p:nvSpPr>
        <p:spPr>
          <a:xfrm>
            <a:off x="1283968" y="2449742"/>
            <a:ext cx="2571440" cy="63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C" sz="1600" kern="0" dirty="0">
                <a:solidFill>
                  <a:srgbClr val="000000"/>
                </a:solidFill>
                <a:ea typeface="Fira Sans"/>
                <a:cs typeface="Fira Sans"/>
                <a:sym typeface="Fira Sans"/>
              </a:rPr>
              <a:t>Alicuotar virus 2000 DICT50</a:t>
            </a:r>
            <a:endParaRPr sz="1600" kern="0" dirty="0">
              <a:solidFill>
                <a:srgbClr val="000000"/>
              </a:solidFill>
              <a:ea typeface="Fira Sans"/>
              <a:cs typeface="Fira Sans"/>
              <a:sym typeface="Fira Sans"/>
            </a:endParaRPr>
          </a:p>
        </p:txBody>
      </p:sp>
      <p:sp>
        <p:nvSpPr>
          <p:cNvPr id="86" name="Google Shape;1704;p45"/>
          <p:cNvSpPr/>
          <p:nvPr/>
        </p:nvSpPr>
        <p:spPr>
          <a:xfrm>
            <a:off x="790824" y="2816675"/>
            <a:ext cx="471915" cy="485822"/>
          </a:xfrm>
          <a:prstGeom prst="ellipse">
            <a:avLst/>
          </a:prstGeom>
          <a:solidFill>
            <a:srgbClr val="F2AEA4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1707;p45"/>
          <p:cNvSpPr/>
          <p:nvPr/>
        </p:nvSpPr>
        <p:spPr>
          <a:xfrm>
            <a:off x="7118690" y="1532161"/>
            <a:ext cx="471915" cy="485822"/>
          </a:xfrm>
          <a:prstGeom prst="ellipse">
            <a:avLst/>
          </a:prstGeom>
          <a:solidFill>
            <a:srgbClr val="F7AF6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710;p45"/>
          <p:cNvSpPr/>
          <p:nvPr/>
        </p:nvSpPr>
        <p:spPr>
          <a:xfrm>
            <a:off x="7118690" y="2715848"/>
            <a:ext cx="471915" cy="485822"/>
          </a:xfrm>
          <a:prstGeom prst="ellipse">
            <a:avLst/>
          </a:prstGeom>
          <a:solidFill>
            <a:srgbClr val="0EAAB5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1" name="Imagen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1" t="22417" r="32616" b="47369"/>
          <a:stretch/>
        </p:blipFill>
        <p:spPr>
          <a:xfrm>
            <a:off x="2023059" y="2908964"/>
            <a:ext cx="998885" cy="800019"/>
          </a:xfrm>
          <a:prstGeom prst="rect">
            <a:avLst/>
          </a:prstGeom>
        </p:spPr>
      </p:pic>
      <p:sp>
        <p:nvSpPr>
          <p:cNvPr id="92" name="Google Shape;1703;p45"/>
          <p:cNvSpPr txBox="1"/>
          <p:nvPr/>
        </p:nvSpPr>
        <p:spPr>
          <a:xfrm>
            <a:off x="1236781" y="3819247"/>
            <a:ext cx="2571440" cy="63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C" sz="1600" kern="0" dirty="0" err="1" smtClean="0">
                <a:solidFill>
                  <a:srgbClr val="000000"/>
                </a:solidFill>
                <a:ea typeface="Fira Sans"/>
                <a:cs typeface="Fira Sans"/>
                <a:sym typeface="Fira Sans"/>
              </a:rPr>
              <a:t>Ultracentrifugación</a:t>
            </a:r>
            <a:r>
              <a:rPr lang="es-EC" sz="1600" kern="0" dirty="0" smtClean="0">
                <a:solidFill>
                  <a:srgbClr val="000000"/>
                </a:solidFill>
                <a:ea typeface="Fira Sans"/>
                <a:cs typeface="Fira Sans"/>
                <a:sym typeface="Fira Sans"/>
              </a:rPr>
              <a:t> virus</a:t>
            </a:r>
            <a:endParaRPr sz="1600" kern="0" dirty="0">
              <a:solidFill>
                <a:srgbClr val="000000"/>
              </a:solidFill>
              <a:ea typeface="Fira Sans"/>
              <a:cs typeface="Fira Sans"/>
              <a:sym typeface="Fira Sans"/>
            </a:endParaRPr>
          </a:p>
        </p:txBody>
      </p:sp>
      <p:pic>
        <p:nvPicPr>
          <p:cNvPr id="94" name="Imagen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975" y="4337154"/>
            <a:ext cx="1515801" cy="1747886"/>
          </a:xfrm>
          <a:prstGeom prst="rect">
            <a:avLst/>
          </a:prstGeom>
        </p:spPr>
      </p:pic>
      <p:sp>
        <p:nvSpPr>
          <p:cNvPr id="97" name="Google Shape;1700;p45"/>
          <p:cNvSpPr txBox="1"/>
          <p:nvPr/>
        </p:nvSpPr>
        <p:spPr>
          <a:xfrm>
            <a:off x="7900122" y="1013987"/>
            <a:ext cx="2981658" cy="63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C" sz="1600" kern="0" dirty="0" smtClean="0">
                <a:solidFill>
                  <a:srgbClr val="000000"/>
                </a:solidFill>
                <a:ea typeface="Fira Sans"/>
                <a:cs typeface="Calibri" panose="020F0502020204030204" pitchFamily="34" charset="0"/>
                <a:sym typeface="Fira Sans"/>
              </a:rPr>
              <a:t>Elisa Bloqueo -&gt; Seroprevalencia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s-EC" sz="1600" kern="0" dirty="0">
                <a:solidFill>
                  <a:srgbClr val="000000"/>
                </a:solidFill>
                <a:ea typeface="Fira Sans"/>
                <a:cs typeface="Calibri" panose="020F0502020204030204" pitchFamily="34" charset="0"/>
                <a:sym typeface="Fira Sans"/>
              </a:rPr>
              <a:t> </a:t>
            </a:r>
            <a:r>
              <a:rPr lang="es-EC" sz="1600" kern="0" dirty="0" smtClean="0">
                <a:solidFill>
                  <a:srgbClr val="000000"/>
                </a:solidFill>
                <a:ea typeface="Fira Sans"/>
                <a:cs typeface="Calibri" panose="020F0502020204030204" pitchFamily="34" charset="0"/>
                <a:sym typeface="Fira Sans"/>
              </a:rPr>
              <a:t>                              + barata</a:t>
            </a:r>
            <a:endParaRPr sz="1600" kern="0" dirty="0">
              <a:solidFill>
                <a:srgbClr val="000000"/>
              </a:solidFill>
              <a:ea typeface="Fira Sans"/>
              <a:cs typeface="Calibri" panose="020F0502020204030204" pitchFamily="34" charset="0"/>
              <a:sym typeface="Fira Sans"/>
            </a:endParaRPr>
          </a:p>
        </p:txBody>
      </p:sp>
      <p:pic>
        <p:nvPicPr>
          <p:cNvPr id="100" name="Imagen 99"/>
          <p:cNvPicPr>
            <a:picLocks noChangeAspect="1"/>
          </p:cNvPicPr>
          <p:nvPr/>
        </p:nvPicPr>
        <p:blipFill rotWithShape="1">
          <a:blip r:embed="rId6"/>
          <a:srcRect t="10897" r="3441" b="10137"/>
          <a:stretch/>
        </p:blipFill>
        <p:spPr>
          <a:xfrm>
            <a:off x="8332081" y="1641469"/>
            <a:ext cx="2989083" cy="1373481"/>
          </a:xfrm>
          <a:prstGeom prst="rect">
            <a:avLst/>
          </a:prstGeom>
        </p:spPr>
      </p:pic>
      <p:sp>
        <p:nvSpPr>
          <p:cNvPr id="48" name="Google Shape;1703;p45"/>
          <p:cNvSpPr txBox="1"/>
          <p:nvPr/>
        </p:nvSpPr>
        <p:spPr>
          <a:xfrm>
            <a:off x="1274543" y="1328515"/>
            <a:ext cx="2571440" cy="63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C" sz="1600" kern="0" dirty="0" smtClean="0">
                <a:solidFill>
                  <a:srgbClr val="000000"/>
                </a:solidFill>
                <a:ea typeface="Fira Sans"/>
                <a:cs typeface="Fira Sans"/>
                <a:sym typeface="Fira Sans"/>
              </a:rPr>
              <a:t>Anticuerpos monoclonales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s-EC" sz="1600" kern="0" dirty="0" smtClean="0">
                <a:solidFill>
                  <a:srgbClr val="000000"/>
                </a:solidFill>
                <a:ea typeface="Fira Sans"/>
                <a:cs typeface="Fira Sans"/>
                <a:sym typeface="Fira Sans"/>
              </a:rPr>
              <a:t>Sueros positivos</a:t>
            </a:r>
            <a:endParaRPr sz="1600" kern="0" dirty="0">
              <a:solidFill>
                <a:srgbClr val="000000"/>
              </a:solidFill>
              <a:ea typeface="Fira Sans"/>
              <a:cs typeface="Fira Sans"/>
              <a:sym typeface="Fira Sans"/>
            </a:endParaRPr>
          </a:p>
        </p:txBody>
      </p:sp>
      <p:sp>
        <p:nvSpPr>
          <p:cNvPr id="49" name="Google Shape;1700;p45"/>
          <p:cNvSpPr txBox="1"/>
          <p:nvPr/>
        </p:nvSpPr>
        <p:spPr>
          <a:xfrm>
            <a:off x="8341147" y="3231364"/>
            <a:ext cx="2815762" cy="63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s-EC" sz="1600" kern="0" dirty="0" smtClean="0">
              <a:solidFill>
                <a:srgbClr val="000000"/>
              </a:solidFill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50" name="Google Shape;1700;p45"/>
          <p:cNvSpPr txBox="1"/>
          <p:nvPr/>
        </p:nvSpPr>
        <p:spPr>
          <a:xfrm>
            <a:off x="8564106" y="2905868"/>
            <a:ext cx="2815762" cy="63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C" sz="1600" kern="0" dirty="0" smtClean="0">
                <a:solidFill>
                  <a:srgbClr val="000000"/>
                </a:solidFill>
                <a:ea typeface="Fira Sans"/>
                <a:cs typeface="Calibri" panose="020F0502020204030204" pitchFamily="34" charset="0"/>
                <a:sym typeface="Fira Sans"/>
              </a:rPr>
              <a:t>Muestras Pareadas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281" y="1682445"/>
            <a:ext cx="1157546" cy="867042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872" b="66410" l="9353" r="38129">
                        <a14:foregroundMark x1="19065" y1="42564" x2="19065" y2="42564"/>
                        <a14:foregroundMark x1="15468" y1="39487" x2="15468" y2="39487"/>
                        <a14:foregroundMark x1="23022" y1="44872" x2="23022" y2="44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9" t="33210" r="57925" b="30807"/>
          <a:stretch/>
        </p:blipFill>
        <p:spPr>
          <a:xfrm>
            <a:off x="8958925" y="3329801"/>
            <a:ext cx="518715" cy="780207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872" b="66410" l="9353" r="38129">
                        <a14:foregroundMark x1="19065" y1="42564" x2="19065" y2="42564"/>
                        <a14:foregroundMark x1="15468" y1="39487" x2="15468" y2="39487"/>
                        <a14:foregroundMark x1="23022" y1="44872" x2="23022" y2="44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9" t="33210" r="57925" b="30807"/>
          <a:stretch/>
        </p:blipFill>
        <p:spPr>
          <a:xfrm>
            <a:off x="9390951" y="3329801"/>
            <a:ext cx="518715" cy="780207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32" y="3176601"/>
            <a:ext cx="1376977" cy="9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" b="49298"/>
          <a:stretch/>
        </p:blipFill>
        <p:spPr>
          <a:xfrm>
            <a:off x="6957434" y="809273"/>
            <a:ext cx="4279700" cy="4107038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6721" y="1931347"/>
            <a:ext cx="6511698" cy="17322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C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Introducción</a:t>
            </a:r>
            <a:endParaRPr lang="es-EC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  <p:cxnSp>
        <p:nvCxnSpPr>
          <p:cNvPr id="33" name="Google Shape;221;p47"/>
          <p:cNvCxnSpPr/>
          <p:nvPr/>
        </p:nvCxnSpPr>
        <p:spPr>
          <a:xfrm>
            <a:off x="11279782" y="2809526"/>
            <a:ext cx="924250" cy="0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Google Shape;15243;p38"/>
          <p:cNvSpPr/>
          <p:nvPr/>
        </p:nvSpPr>
        <p:spPr>
          <a:xfrm rot="10800000">
            <a:off x="6560030" y="473598"/>
            <a:ext cx="5050444" cy="4647789"/>
          </a:xfrm>
          <a:prstGeom prst="blockArc">
            <a:avLst>
              <a:gd name="adj1" fmla="val 16226794"/>
              <a:gd name="adj2" fmla="val 4682863"/>
              <a:gd name="adj3" fmla="val 1040"/>
            </a:avLst>
          </a:prstGeom>
          <a:solidFill>
            <a:schemeClr val="accent6">
              <a:lumMod val="60000"/>
              <a:lumOff val="40000"/>
            </a:schemeClr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528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161692" y="365125"/>
            <a:ext cx="4575629" cy="1083610"/>
          </a:xfrm>
        </p:spPr>
        <p:txBody>
          <a:bodyPr/>
          <a:lstStyle/>
          <a:p>
            <a:r>
              <a:rPr lang="es-EC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Agradecimientos</a:t>
            </a:r>
            <a:endParaRPr lang="es-EC" dirty="0"/>
          </a:p>
        </p:txBody>
      </p:sp>
      <p:pic>
        <p:nvPicPr>
          <p:cNvPr id="10" name="Imagen 9" descr="C:\Users\mmtorres\AppData\Local\Microsoft\Windows\INetCache\Content.Word\logo final laboratori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7" y="1472165"/>
            <a:ext cx="3941123" cy="134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lh6.googleusercontent.com/Ffll_bkjxCdoU1y9k2f5tdorGhUaCDdXw43kjbqhqfAZ3VorLXu9-6r17IaVHGn2AnqcPfHOtKTXw3Giaer6i4ukXPCosWfVH3-6xzSNFn3QMsqjR8Rbu7aytTcZe7_98XWQ5-dfZcs=s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64" y="1105916"/>
            <a:ext cx="6304545" cy="239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696164" y="2835903"/>
            <a:ext cx="36303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419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Marbel Torres PhD.</a:t>
            </a:r>
            <a:endParaRPr lang="es-419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419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Jefe Laboratorio Inmunología y Virología</a:t>
            </a:r>
            <a:r>
              <a:rPr lang="es-419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3200" dirty="0"/>
          </a:p>
        </p:txBody>
      </p:sp>
      <p:sp>
        <p:nvSpPr>
          <p:cNvPr id="13" name="Rectángulo 12"/>
          <p:cNvSpPr/>
          <p:nvPr/>
        </p:nvSpPr>
        <p:spPr>
          <a:xfrm>
            <a:off x="5421276" y="3304002"/>
            <a:ext cx="61397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 err="1" smtClean="0"/>
              <a:t>Mvz</a:t>
            </a:r>
            <a:r>
              <a:rPr lang="es-EC" sz="2800" dirty="0" smtClean="0"/>
              <a:t>. Euclides de la Torre</a:t>
            </a:r>
          </a:p>
          <a:p>
            <a:r>
              <a:rPr lang="es-EC" sz="2000" dirty="0" smtClean="0"/>
              <a:t>Director de Diagnóstico Animal</a:t>
            </a:r>
            <a:endParaRPr lang="es-EC" sz="2800" dirty="0" smtClean="0"/>
          </a:p>
          <a:p>
            <a:endParaRPr lang="es-EC" sz="2800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8396605" y="4137873"/>
            <a:ext cx="422883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 err="1"/>
              <a:t>Mvz</a:t>
            </a:r>
            <a:r>
              <a:rPr lang="es-EC" sz="2800" dirty="0"/>
              <a:t>. Jorge </a:t>
            </a:r>
            <a:r>
              <a:rPr lang="es-EC" sz="2800" dirty="0" smtClean="0"/>
              <a:t>Espinoza</a:t>
            </a:r>
          </a:p>
          <a:p>
            <a:r>
              <a:rPr lang="es-EC" dirty="0" smtClean="0"/>
              <a:t>Responsable Laboratorio de Virología</a:t>
            </a:r>
            <a:r>
              <a:rPr lang="es-EC" sz="2800" dirty="0" smtClean="0"/>
              <a:t> </a:t>
            </a:r>
            <a:endParaRPr lang="es-EC" sz="2800" dirty="0"/>
          </a:p>
          <a:p>
            <a:endParaRPr lang="es-EC" dirty="0"/>
          </a:p>
          <a:p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5474937" y="5058329"/>
            <a:ext cx="400218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/>
              <a:t>Ing. Alex </a:t>
            </a:r>
            <a:r>
              <a:rPr lang="es-EC" sz="2800" dirty="0" smtClean="0"/>
              <a:t>Maldonado</a:t>
            </a:r>
            <a:endParaRPr lang="es-EC" dirty="0" smtClean="0"/>
          </a:p>
          <a:p>
            <a:r>
              <a:rPr lang="es-EC" dirty="0" smtClean="0"/>
              <a:t>Responsable Laboratorio Cultivo Celular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723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lipse 55"/>
          <p:cNvSpPr/>
          <p:nvPr/>
        </p:nvSpPr>
        <p:spPr>
          <a:xfrm>
            <a:off x="3680807" y="4565172"/>
            <a:ext cx="1325648" cy="140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83262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3771324" y="978699"/>
            <a:ext cx="1937085" cy="3411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1600" b="1" dirty="0" smtClean="0"/>
              <a:t> </a:t>
            </a:r>
            <a:endParaRPr lang="es-EC" sz="1600" b="1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08809" y="0"/>
            <a:ext cx="6840136" cy="631909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Estomatitis Vesicular </a:t>
            </a:r>
            <a:endParaRPr lang="es-EC" sz="28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0" name="Google Shape;306;p53"/>
          <p:cNvCxnSpPr/>
          <p:nvPr/>
        </p:nvCxnSpPr>
        <p:spPr>
          <a:xfrm flipV="1">
            <a:off x="114840" y="492678"/>
            <a:ext cx="3659214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Marcador de contenido 7"/>
          <p:cNvSpPr txBox="1">
            <a:spLocks/>
          </p:cNvSpPr>
          <p:nvPr/>
        </p:nvSpPr>
        <p:spPr>
          <a:xfrm>
            <a:off x="1743722" y="2180751"/>
            <a:ext cx="1937085" cy="341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1600" b="1" dirty="0" smtClean="0"/>
              <a:t>Lesiones vesiculares </a:t>
            </a:r>
            <a:endParaRPr lang="es-EC" sz="1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95" y="4608897"/>
            <a:ext cx="1674238" cy="149765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5"/>
          <a:srcRect l="1986" t="2000" r="36424" b="15001"/>
          <a:stretch/>
        </p:blipFill>
        <p:spPr bwMode="auto">
          <a:xfrm>
            <a:off x="396117" y="2487108"/>
            <a:ext cx="1483576" cy="1434295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341" y="2523127"/>
            <a:ext cx="1489729" cy="1434295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2495" y="2534678"/>
            <a:ext cx="1533868" cy="1394719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Marcador de contenido 7"/>
          <p:cNvSpPr txBox="1">
            <a:spLocks/>
          </p:cNvSpPr>
          <p:nvPr/>
        </p:nvSpPr>
        <p:spPr>
          <a:xfrm>
            <a:off x="459701" y="4086545"/>
            <a:ext cx="4708199" cy="341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1600" b="1" dirty="0"/>
              <a:t> </a:t>
            </a:r>
            <a:r>
              <a:rPr lang="es-EC" sz="1600" dirty="0" smtClean="0"/>
              <a:t>Ubre                              Podales                     Boca</a:t>
            </a:r>
            <a:r>
              <a:rPr lang="es-EC" sz="1600" b="1" dirty="0" smtClean="0"/>
              <a:t> </a:t>
            </a:r>
            <a:endParaRPr lang="es-EC" sz="1600" b="1" dirty="0"/>
          </a:p>
        </p:txBody>
      </p:sp>
      <p:sp>
        <p:nvSpPr>
          <p:cNvPr id="16" name="Google Shape;1166;p25"/>
          <p:cNvSpPr/>
          <p:nvPr/>
        </p:nvSpPr>
        <p:spPr>
          <a:xfrm rot="9573575">
            <a:off x="4944362" y="3745847"/>
            <a:ext cx="748008" cy="715821"/>
          </a:xfrm>
          <a:custGeom>
            <a:avLst/>
            <a:gdLst/>
            <a:ahLst/>
            <a:cxnLst/>
            <a:rect l="l" t="t" r="r" b="b"/>
            <a:pathLst>
              <a:path w="8150" h="8287" extrusionOk="0">
                <a:moveTo>
                  <a:pt x="5821" y="0"/>
                </a:moveTo>
                <a:cubicBezTo>
                  <a:pt x="5935" y="206"/>
                  <a:pt x="6027" y="434"/>
                  <a:pt x="6141" y="640"/>
                </a:cubicBezTo>
                <a:cubicBezTo>
                  <a:pt x="3379" y="2055"/>
                  <a:pt x="1165" y="4497"/>
                  <a:pt x="1" y="7373"/>
                </a:cubicBezTo>
                <a:cubicBezTo>
                  <a:pt x="754" y="7624"/>
                  <a:pt x="1484" y="7921"/>
                  <a:pt x="2169" y="8286"/>
                </a:cubicBezTo>
                <a:cubicBezTo>
                  <a:pt x="2763" y="5593"/>
                  <a:pt x="4406" y="3173"/>
                  <a:pt x="6711" y="1644"/>
                </a:cubicBezTo>
                <a:cubicBezTo>
                  <a:pt x="6780" y="1735"/>
                  <a:pt x="6825" y="1849"/>
                  <a:pt x="6894" y="1941"/>
                </a:cubicBezTo>
                <a:cubicBezTo>
                  <a:pt x="7259" y="1370"/>
                  <a:pt x="7670" y="799"/>
                  <a:pt x="8149" y="297"/>
                </a:cubicBezTo>
                <a:cubicBezTo>
                  <a:pt x="7373" y="115"/>
                  <a:pt x="6597" y="0"/>
                  <a:pt x="5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66;p25"/>
          <p:cNvSpPr/>
          <p:nvPr/>
        </p:nvSpPr>
        <p:spPr>
          <a:xfrm rot="11201869" flipH="1">
            <a:off x="39938" y="3751233"/>
            <a:ext cx="666423" cy="865328"/>
          </a:xfrm>
          <a:custGeom>
            <a:avLst/>
            <a:gdLst/>
            <a:ahLst/>
            <a:cxnLst/>
            <a:rect l="l" t="t" r="r" b="b"/>
            <a:pathLst>
              <a:path w="8150" h="8287" extrusionOk="0">
                <a:moveTo>
                  <a:pt x="5821" y="0"/>
                </a:moveTo>
                <a:cubicBezTo>
                  <a:pt x="5935" y="206"/>
                  <a:pt x="6027" y="434"/>
                  <a:pt x="6141" y="640"/>
                </a:cubicBezTo>
                <a:cubicBezTo>
                  <a:pt x="3379" y="2055"/>
                  <a:pt x="1165" y="4497"/>
                  <a:pt x="1" y="7373"/>
                </a:cubicBezTo>
                <a:cubicBezTo>
                  <a:pt x="754" y="7624"/>
                  <a:pt x="1484" y="7921"/>
                  <a:pt x="2169" y="8286"/>
                </a:cubicBezTo>
                <a:cubicBezTo>
                  <a:pt x="2763" y="5593"/>
                  <a:pt x="4406" y="3173"/>
                  <a:pt x="6711" y="1644"/>
                </a:cubicBezTo>
                <a:cubicBezTo>
                  <a:pt x="6780" y="1735"/>
                  <a:pt x="6825" y="1849"/>
                  <a:pt x="6894" y="1941"/>
                </a:cubicBezTo>
                <a:cubicBezTo>
                  <a:pt x="7259" y="1370"/>
                  <a:pt x="7670" y="799"/>
                  <a:pt x="8149" y="297"/>
                </a:cubicBezTo>
                <a:cubicBezTo>
                  <a:pt x="7373" y="115"/>
                  <a:pt x="6597" y="0"/>
                  <a:pt x="5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Rectángulo 17"/>
          <p:cNvSpPr/>
          <p:nvPr/>
        </p:nvSpPr>
        <p:spPr>
          <a:xfrm>
            <a:off x="47806" y="6385551"/>
            <a:ext cx="3541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000000"/>
                </a:solidFill>
                <a:latin typeface="Calibri" panose="020F0502020204030204" pitchFamily="34" charset="0"/>
              </a:rPr>
              <a:t>Delgado et al (2015</a:t>
            </a:r>
            <a:r>
              <a:rPr lang="es-EC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); </a:t>
            </a:r>
            <a:r>
              <a:rPr lang="es-419" sz="1400" dirty="0" smtClean="0"/>
              <a:t>Rozo-</a:t>
            </a:r>
            <a:r>
              <a:rPr lang="es-419" sz="1400" dirty="0" err="1" smtClean="0"/>
              <a:t>Lopez</a:t>
            </a:r>
            <a:r>
              <a:rPr lang="es-419" sz="1400" dirty="0" smtClean="0"/>
              <a:t> </a:t>
            </a:r>
            <a:r>
              <a:rPr lang="es-419" sz="1400" dirty="0"/>
              <a:t>et al. (2018</a:t>
            </a:r>
            <a:r>
              <a:rPr lang="es-419" sz="1600" dirty="0"/>
              <a:t>)</a:t>
            </a:r>
            <a:r>
              <a:rPr lang="es-EC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EC" sz="1600" dirty="0"/>
          </a:p>
        </p:txBody>
      </p:sp>
      <p:cxnSp>
        <p:nvCxnSpPr>
          <p:cNvPr id="20" name="Google Shape;796;p22"/>
          <p:cNvCxnSpPr/>
          <p:nvPr/>
        </p:nvCxnSpPr>
        <p:spPr>
          <a:xfrm rot="16200000" flipH="1">
            <a:off x="611041" y="1743587"/>
            <a:ext cx="927848" cy="486130"/>
          </a:xfrm>
          <a:prstGeom prst="bentConnector3">
            <a:avLst>
              <a:gd name="adj1" fmla="val 52986"/>
            </a:avLst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1" name="Google Shape;805;p22"/>
          <p:cNvSpPr/>
          <p:nvPr/>
        </p:nvSpPr>
        <p:spPr>
          <a:xfrm>
            <a:off x="88758" y="922896"/>
            <a:ext cx="2601864" cy="636612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C" sz="16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Enfermedades Vesiculares</a:t>
            </a:r>
          </a:p>
          <a:p>
            <a:pPr algn="ctr"/>
            <a:r>
              <a:rPr lang="es-EC" sz="1600" b="1" dirty="0"/>
              <a:t>(</a:t>
            </a:r>
            <a:r>
              <a:rPr lang="es-EC" sz="1600" b="1" dirty="0" smtClean="0"/>
              <a:t>Fiebre aftosa) </a:t>
            </a:r>
            <a:endParaRPr lang="es-EC" sz="16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 </a:t>
            </a:r>
            <a:endParaRPr sz="1600" dirty="0"/>
          </a:p>
        </p:txBody>
      </p:sp>
      <p:cxnSp>
        <p:nvCxnSpPr>
          <p:cNvPr id="29" name="Google Shape;796;p22"/>
          <p:cNvCxnSpPr/>
          <p:nvPr/>
        </p:nvCxnSpPr>
        <p:spPr>
          <a:xfrm rot="5400000">
            <a:off x="3777603" y="1804110"/>
            <a:ext cx="995215" cy="43245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" name="Google Shape;805;p22"/>
          <p:cNvSpPr/>
          <p:nvPr/>
        </p:nvSpPr>
        <p:spPr>
          <a:xfrm>
            <a:off x="2758721" y="940271"/>
            <a:ext cx="2560147" cy="636612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Clínicamente indistinguible</a:t>
            </a:r>
          </a:p>
        </p:txBody>
      </p:sp>
      <p:sp>
        <p:nvSpPr>
          <p:cNvPr id="35" name="Elipse 34"/>
          <p:cNvSpPr/>
          <p:nvPr/>
        </p:nvSpPr>
        <p:spPr>
          <a:xfrm>
            <a:off x="1251457" y="3191187"/>
            <a:ext cx="567346" cy="4666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Elipse 36"/>
          <p:cNvSpPr/>
          <p:nvPr/>
        </p:nvSpPr>
        <p:spPr>
          <a:xfrm>
            <a:off x="2690833" y="2724548"/>
            <a:ext cx="567346" cy="4666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Elipse 37"/>
          <p:cNvSpPr/>
          <p:nvPr/>
        </p:nvSpPr>
        <p:spPr>
          <a:xfrm>
            <a:off x="4244357" y="2601036"/>
            <a:ext cx="567346" cy="4666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Google Shape;133;p17"/>
          <p:cNvSpPr/>
          <p:nvPr/>
        </p:nvSpPr>
        <p:spPr>
          <a:xfrm>
            <a:off x="10141527" y="83130"/>
            <a:ext cx="2050473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sz="2000" b="1" i="1" dirty="0" smtClean="0">
                <a:solidFill>
                  <a:srgbClr val="002060"/>
                </a:solidFill>
              </a:rPr>
              <a:t>Introducción</a:t>
            </a:r>
            <a:endParaRPr lang="es-EC"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78" y="4670366"/>
            <a:ext cx="1635806" cy="1091082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8" y="4701301"/>
            <a:ext cx="1577120" cy="1181081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0878" y="856613"/>
            <a:ext cx="1628376" cy="1300074"/>
          </a:xfrm>
          <a:prstGeom prst="rect">
            <a:avLst/>
          </a:prstGeom>
        </p:spPr>
      </p:pic>
      <p:sp>
        <p:nvSpPr>
          <p:cNvPr id="55" name="Flecha derecha 54"/>
          <p:cNvSpPr/>
          <p:nvPr/>
        </p:nvSpPr>
        <p:spPr>
          <a:xfrm>
            <a:off x="5430871" y="1258577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Picture 2" descr="Pérdida de dinero efectivo con gráfico de acciones de flecha hacia abajo,  concepto de crisis financiera, caída del mercado, bancarrota. ilustración  de stock | Vector Premi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20" b="93858" l="9585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80" b="13785"/>
          <a:stretch/>
        </p:blipFill>
        <p:spPr bwMode="auto">
          <a:xfrm>
            <a:off x="5739616" y="4786468"/>
            <a:ext cx="1663344" cy="101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Flecha derecha 61"/>
          <p:cNvSpPr/>
          <p:nvPr/>
        </p:nvSpPr>
        <p:spPr>
          <a:xfrm>
            <a:off x="5398230" y="3027318"/>
            <a:ext cx="425867" cy="282605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Google Shape;805;p22"/>
          <p:cNvSpPr/>
          <p:nvPr/>
        </p:nvSpPr>
        <p:spPr>
          <a:xfrm>
            <a:off x="8149733" y="2829448"/>
            <a:ext cx="1831350" cy="560008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Pérdida de Peso</a:t>
            </a:r>
          </a:p>
        </p:txBody>
      </p:sp>
      <p:sp>
        <p:nvSpPr>
          <p:cNvPr id="64" name="Google Shape;805;p22"/>
          <p:cNvSpPr/>
          <p:nvPr/>
        </p:nvSpPr>
        <p:spPr>
          <a:xfrm>
            <a:off x="8157627" y="3483954"/>
            <a:ext cx="1831350" cy="751836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 Productos derivados  (carne, leche)</a:t>
            </a:r>
          </a:p>
        </p:txBody>
      </p:sp>
      <p:sp>
        <p:nvSpPr>
          <p:cNvPr id="66" name="Google Shape;805;p22"/>
          <p:cNvSpPr/>
          <p:nvPr/>
        </p:nvSpPr>
        <p:spPr>
          <a:xfrm>
            <a:off x="5876522" y="2924251"/>
            <a:ext cx="1702516" cy="560008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Mortalidad (1%)</a:t>
            </a:r>
          </a:p>
        </p:txBody>
      </p:sp>
      <p:sp>
        <p:nvSpPr>
          <p:cNvPr id="67" name="Google Shape;805;p22"/>
          <p:cNvSpPr/>
          <p:nvPr/>
        </p:nvSpPr>
        <p:spPr>
          <a:xfrm>
            <a:off x="8133401" y="1028425"/>
            <a:ext cx="1560103" cy="560008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Detección temprana</a:t>
            </a:r>
          </a:p>
        </p:txBody>
      </p:sp>
      <p:sp>
        <p:nvSpPr>
          <p:cNvPr id="68" name="Flecha derecha 67"/>
          <p:cNvSpPr/>
          <p:nvPr/>
        </p:nvSpPr>
        <p:spPr>
          <a:xfrm>
            <a:off x="7633394" y="1258577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9" name="Flecha derecha 68"/>
          <p:cNvSpPr/>
          <p:nvPr/>
        </p:nvSpPr>
        <p:spPr>
          <a:xfrm>
            <a:off x="9845328" y="1179285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0" name="Google Shape;805;p22"/>
          <p:cNvSpPr/>
          <p:nvPr/>
        </p:nvSpPr>
        <p:spPr>
          <a:xfrm>
            <a:off x="10360650" y="999500"/>
            <a:ext cx="1619540" cy="560008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No Tratamiento</a:t>
            </a:r>
          </a:p>
        </p:txBody>
      </p:sp>
      <p:pic>
        <p:nvPicPr>
          <p:cNvPr id="24582" name="Picture 6" descr="La prevención y detección precoz del cáncer de cérvix.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60000" l="1000" r="4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17" r="55592" b="40509"/>
          <a:stretch/>
        </p:blipFill>
        <p:spPr bwMode="auto">
          <a:xfrm>
            <a:off x="8070361" y="1617098"/>
            <a:ext cx="1686182" cy="8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imgSeccion_16 - Cáncer de la Sangre - Janss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836" y="1570015"/>
            <a:ext cx="926522" cy="10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lecha derecha 72"/>
          <p:cNvSpPr/>
          <p:nvPr/>
        </p:nvSpPr>
        <p:spPr>
          <a:xfrm>
            <a:off x="5384678" y="5205523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4" name="Flecha derecha 73"/>
          <p:cNvSpPr/>
          <p:nvPr/>
        </p:nvSpPr>
        <p:spPr>
          <a:xfrm>
            <a:off x="7674703" y="3069300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5" name="Flecha derecha 74"/>
          <p:cNvSpPr/>
          <p:nvPr/>
        </p:nvSpPr>
        <p:spPr>
          <a:xfrm rot="5400000">
            <a:off x="7719113" y="3702636"/>
            <a:ext cx="425867" cy="341951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Rectángulo redondeado 60"/>
          <p:cNvSpPr/>
          <p:nvPr/>
        </p:nvSpPr>
        <p:spPr>
          <a:xfrm>
            <a:off x="10669746" y="3107612"/>
            <a:ext cx="1360284" cy="738664"/>
          </a:xfrm>
          <a:prstGeom prst="round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419" sz="1600" dirty="0"/>
              <a:t>Economía campesina </a:t>
            </a:r>
            <a:endParaRPr lang="es-EC" sz="1600" dirty="0"/>
          </a:p>
        </p:txBody>
      </p:sp>
      <p:sp>
        <p:nvSpPr>
          <p:cNvPr id="77" name="Flecha derecha 76"/>
          <p:cNvSpPr/>
          <p:nvPr/>
        </p:nvSpPr>
        <p:spPr>
          <a:xfrm rot="1809751">
            <a:off x="10132197" y="3118474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8" name="Flecha derecha 77"/>
          <p:cNvSpPr/>
          <p:nvPr/>
        </p:nvSpPr>
        <p:spPr>
          <a:xfrm rot="19693382">
            <a:off x="10153465" y="3675301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0" name="Flecha derecha 79"/>
          <p:cNvSpPr/>
          <p:nvPr/>
        </p:nvSpPr>
        <p:spPr>
          <a:xfrm>
            <a:off x="7536025" y="5250273"/>
            <a:ext cx="425867" cy="341951"/>
          </a:xfrm>
          <a:prstGeom prst="rightArrow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27852" y="4910903"/>
            <a:ext cx="1136420" cy="756236"/>
          </a:xfrm>
          <a:prstGeom prst="rect">
            <a:avLst/>
          </a:prstGeom>
        </p:spPr>
      </p:pic>
      <p:sp>
        <p:nvSpPr>
          <p:cNvPr id="83" name="Rectángulo redondeado 82"/>
          <p:cNvSpPr/>
          <p:nvPr/>
        </p:nvSpPr>
        <p:spPr>
          <a:xfrm>
            <a:off x="9863673" y="4899534"/>
            <a:ext cx="1360284" cy="738664"/>
          </a:xfrm>
          <a:prstGeom prst="round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600" dirty="0" smtClean="0"/>
              <a:t>$ 7 millones</a:t>
            </a:r>
            <a:endParaRPr lang="es-EC" sz="1600" dirty="0"/>
          </a:p>
        </p:txBody>
      </p:sp>
      <p:sp>
        <p:nvSpPr>
          <p:cNvPr id="84" name="Flecha derecha 83"/>
          <p:cNvSpPr/>
          <p:nvPr/>
        </p:nvSpPr>
        <p:spPr>
          <a:xfrm rot="5400000">
            <a:off x="9388275" y="5139711"/>
            <a:ext cx="425867" cy="341951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1588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1" grpId="0"/>
      <p:bldP spid="15" grpId="0"/>
      <p:bldP spid="16" grpId="0" animBg="1"/>
      <p:bldP spid="17" grpId="0" animBg="1"/>
      <p:bldP spid="21" grpId="0" animBg="1"/>
      <p:bldP spid="32" grpId="0" animBg="1"/>
      <p:bldP spid="35" grpId="0" animBg="1"/>
      <p:bldP spid="37" grpId="0" animBg="1"/>
      <p:bldP spid="38" grpId="0" animBg="1"/>
      <p:bldP spid="55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3" grpId="0" animBg="1"/>
      <p:bldP spid="74" grpId="0" animBg="1"/>
      <p:bldP spid="75" grpId="0" animBg="1"/>
      <p:bldP spid="61" grpId="0" animBg="1"/>
      <p:bldP spid="77" grpId="0" animBg="1"/>
      <p:bldP spid="78" grpId="0" animBg="1"/>
      <p:bldP spid="80" grpId="0" animBg="1"/>
      <p:bldP spid="83" grpId="0" animBg="1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>
            <a:stCxn id="45" idx="3"/>
          </p:cNvCxnSpPr>
          <p:nvPr/>
        </p:nvCxnSpPr>
        <p:spPr>
          <a:xfrm>
            <a:off x="9194695" y="5214470"/>
            <a:ext cx="2395413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riángulo isósceles 40"/>
          <p:cNvSpPr/>
          <p:nvPr/>
        </p:nvSpPr>
        <p:spPr>
          <a:xfrm rot="10800000">
            <a:off x="8957112" y="1830022"/>
            <a:ext cx="2833143" cy="2373954"/>
          </a:xfrm>
          <a:prstGeom prst="triangle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08809" y="0"/>
            <a:ext cx="6348663" cy="631909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Distribución geográfica de la EV </a:t>
            </a:r>
            <a:endParaRPr lang="es-EC" sz="28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0" name="Google Shape;306;p53"/>
          <p:cNvCxnSpPr/>
          <p:nvPr/>
        </p:nvCxnSpPr>
        <p:spPr>
          <a:xfrm flipV="1">
            <a:off x="308809" y="541003"/>
            <a:ext cx="4912896" cy="24434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5238"/>
          <a:stretch/>
        </p:blipFill>
        <p:spPr>
          <a:xfrm>
            <a:off x="395371" y="1540027"/>
            <a:ext cx="2860754" cy="42085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40" b="100000" l="7106" r="72617"/>
                    </a14:imgEffect>
                  </a14:imgLayer>
                </a14:imgProps>
              </a:ext>
            </a:extLst>
          </a:blip>
          <a:srcRect t="12092" r="26360"/>
          <a:stretch/>
        </p:blipFill>
        <p:spPr>
          <a:xfrm>
            <a:off x="3442777" y="835949"/>
            <a:ext cx="4998886" cy="52665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l="75544" t="83286" r="3034" b="5736"/>
          <a:stretch/>
        </p:blipFill>
        <p:spPr>
          <a:xfrm>
            <a:off x="6353599" y="4325579"/>
            <a:ext cx="1554579" cy="648526"/>
          </a:xfrm>
          <a:prstGeom prst="rect">
            <a:avLst/>
          </a:prstGeom>
        </p:spPr>
      </p:pic>
      <p:sp>
        <p:nvSpPr>
          <p:cNvPr id="23" name="Google Shape;631;p20"/>
          <p:cNvSpPr/>
          <p:nvPr/>
        </p:nvSpPr>
        <p:spPr>
          <a:xfrm>
            <a:off x="1124512" y="1730782"/>
            <a:ext cx="1474447" cy="149269"/>
          </a:xfrm>
          <a:custGeom>
            <a:avLst/>
            <a:gdLst/>
            <a:ahLst/>
            <a:cxnLst/>
            <a:rect l="l" t="t" r="r" b="b"/>
            <a:pathLst>
              <a:path w="109564" h="9216" extrusionOk="0">
                <a:moveTo>
                  <a:pt x="0" y="9216"/>
                </a:moveTo>
                <a:lnTo>
                  <a:pt x="73316" y="9216"/>
                </a:lnTo>
                <a:lnTo>
                  <a:pt x="109564" y="0"/>
                </a:lnTo>
              </a:path>
            </a:pathLst>
          </a:cu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19" name="Rectángulo 18"/>
          <p:cNvSpPr/>
          <p:nvPr/>
        </p:nvSpPr>
        <p:spPr>
          <a:xfrm>
            <a:off x="2700752" y="1509475"/>
            <a:ext cx="973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Colombia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483140" y="2831558"/>
            <a:ext cx="635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Brasil</a:t>
            </a:r>
          </a:p>
        </p:txBody>
      </p:sp>
      <p:sp>
        <p:nvSpPr>
          <p:cNvPr id="26" name="Google Shape;631;p20"/>
          <p:cNvSpPr/>
          <p:nvPr/>
        </p:nvSpPr>
        <p:spPr>
          <a:xfrm>
            <a:off x="904799" y="2491081"/>
            <a:ext cx="2565464" cy="323869"/>
          </a:xfrm>
          <a:custGeom>
            <a:avLst/>
            <a:gdLst/>
            <a:ahLst/>
            <a:cxnLst/>
            <a:rect l="l" t="t" r="r" b="b"/>
            <a:pathLst>
              <a:path w="109564" h="9216" extrusionOk="0">
                <a:moveTo>
                  <a:pt x="0" y="9216"/>
                </a:moveTo>
                <a:lnTo>
                  <a:pt x="73316" y="9216"/>
                </a:lnTo>
                <a:lnTo>
                  <a:pt x="109564" y="0"/>
                </a:lnTo>
              </a:path>
            </a:pathLst>
          </a:cu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27" name="Google Shape;631;p20"/>
          <p:cNvSpPr/>
          <p:nvPr/>
        </p:nvSpPr>
        <p:spPr>
          <a:xfrm>
            <a:off x="829194" y="2135403"/>
            <a:ext cx="2268966" cy="203820"/>
          </a:xfrm>
          <a:custGeom>
            <a:avLst/>
            <a:gdLst/>
            <a:ahLst/>
            <a:cxnLst/>
            <a:rect l="l" t="t" r="r" b="b"/>
            <a:pathLst>
              <a:path w="109564" h="9216" extrusionOk="0">
                <a:moveTo>
                  <a:pt x="0" y="9216"/>
                </a:moveTo>
                <a:lnTo>
                  <a:pt x="73316" y="9216"/>
                </a:lnTo>
                <a:lnTo>
                  <a:pt x="109564" y="0"/>
                </a:lnTo>
              </a:path>
            </a:pathLst>
          </a:cu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28" name="Rectángulo 27"/>
          <p:cNvSpPr/>
          <p:nvPr/>
        </p:nvSpPr>
        <p:spPr>
          <a:xfrm>
            <a:off x="3175883" y="1928167"/>
            <a:ext cx="863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Ecuador</a:t>
            </a:r>
          </a:p>
        </p:txBody>
      </p:sp>
      <p:sp>
        <p:nvSpPr>
          <p:cNvPr id="29" name="Google Shape;631;p20"/>
          <p:cNvSpPr/>
          <p:nvPr/>
        </p:nvSpPr>
        <p:spPr>
          <a:xfrm>
            <a:off x="1996998" y="2982275"/>
            <a:ext cx="1400027" cy="201807"/>
          </a:xfrm>
          <a:custGeom>
            <a:avLst/>
            <a:gdLst/>
            <a:ahLst/>
            <a:cxnLst/>
            <a:rect l="l" t="t" r="r" b="b"/>
            <a:pathLst>
              <a:path w="109564" h="9216" extrusionOk="0">
                <a:moveTo>
                  <a:pt x="0" y="9216"/>
                </a:moveTo>
                <a:lnTo>
                  <a:pt x="73316" y="9216"/>
                </a:lnTo>
                <a:lnTo>
                  <a:pt x="109564" y="0"/>
                </a:lnTo>
              </a:path>
            </a:pathLst>
          </a:cu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0" name="Rectángulo 29"/>
          <p:cNvSpPr/>
          <p:nvPr/>
        </p:nvSpPr>
        <p:spPr>
          <a:xfrm>
            <a:off x="3621055" y="2296623"/>
            <a:ext cx="568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Perú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608660" y="4397057"/>
            <a:ext cx="1430789" cy="66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200" b="1" dirty="0" smtClean="0">
                <a:solidFill>
                  <a:schemeClr val="tx1"/>
                </a:solidFill>
              </a:rPr>
              <a:t>New Jersey</a:t>
            </a:r>
          </a:p>
          <a:p>
            <a:r>
              <a:rPr lang="es-EC" sz="1200" b="1" dirty="0" smtClean="0">
                <a:solidFill>
                  <a:schemeClr val="tx1"/>
                </a:solidFill>
              </a:rPr>
              <a:t>Indiana</a:t>
            </a:r>
          </a:p>
          <a:p>
            <a:r>
              <a:rPr lang="es-EC" sz="1200" b="1" dirty="0" smtClean="0">
                <a:solidFill>
                  <a:schemeClr val="tx1"/>
                </a:solidFill>
              </a:rPr>
              <a:t>New Jersey-Indiana</a:t>
            </a:r>
            <a:endParaRPr lang="es-EC" sz="1200" b="1" dirty="0">
              <a:solidFill>
                <a:schemeClr val="tx1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40" y="1049759"/>
            <a:ext cx="854067" cy="854067"/>
          </a:xfrm>
          <a:prstGeom prst="rect">
            <a:avLst/>
          </a:prstGeom>
        </p:spPr>
      </p:pic>
      <p:sp>
        <p:nvSpPr>
          <p:cNvPr id="31" name="Rectángulo redondeado 30"/>
          <p:cNvSpPr/>
          <p:nvPr/>
        </p:nvSpPr>
        <p:spPr>
          <a:xfrm>
            <a:off x="8855319" y="2467265"/>
            <a:ext cx="877163" cy="367238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MX" sz="1600" dirty="0"/>
              <a:t>Guayas</a:t>
            </a:r>
            <a:endParaRPr lang="es-EC" sz="1600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10804188" y="1660989"/>
            <a:ext cx="1095172" cy="450804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MX" sz="1600" dirty="0"/>
              <a:t>Pichincha</a:t>
            </a:r>
            <a:endParaRPr lang="es-EC" sz="1600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10624795" y="3179535"/>
            <a:ext cx="726979" cy="369332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MX" sz="1600" dirty="0"/>
              <a:t>Loja</a:t>
            </a:r>
            <a:endParaRPr lang="es-EC" sz="16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9098012" y="3180490"/>
            <a:ext cx="936475" cy="369332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MX" sz="1600" dirty="0"/>
              <a:t>Los Ríos</a:t>
            </a:r>
            <a:endParaRPr lang="es-EC" sz="16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8513558" y="1684070"/>
            <a:ext cx="1560686" cy="456361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MX" sz="1600" dirty="0"/>
              <a:t>Zamora Chinchipe</a:t>
            </a:r>
            <a:endParaRPr lang="es-EC" sz="1600" dirty="0"/>
          </a:p>
        </p:txBody>
      </p:sp>
      <p:sp>
        <p:nvSpPr>
          <p:cNvPr id="42" name="Google Shape;791;p22"/>
          <p:cNvSpPr/>
          <p:nvPr/>
        </p:nvSpPr>
        <p:spPr>
          <a:xfrm>
            <a:off x="9470735" y="1095743"/>
            <a:ext cx="1531151" cy="298200"/>
          </a:xfrm>
          <a:prstGeom prst="roundRect">
            <a:avLst>
              <a:gd name="adj" fmla="val 4370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C" sz="1400" b="1" kern="0" noProof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Enzoótica</a:t>
            </a:r>
            <a:r>
              <a:rPr kumimoji="0" lang="es-EC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54587" y="6391476"/>
            <a:ext cx="2780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OIE (2019); </a:t>
            </a:r>
            <a:r>
              <a:rPr lang="es-419" sz="1600" dirty="0"/>
              <a:t>Salinas et </a:t>
            </a:r>
            <a:r>
              <a:rPr lang="es-419" sz="1600" dirty="0" smtClean="0"/>
              <a:t>al. (2021</a:t>
            </a:r>
            <a:r>
              <a:rPr lang="es-419" sz="1600" dirty="0"/>
              <a:t>)</a:t>
            </a:r>
            <a:endParaRPr lang="es-EC" sz="1600" dirty="0"/>
          </a:p>
        </p:txBody>
      </p:sp>
      <p:sp>
        <p:nvSpPr>
          <p:cNvPr id="56" name="Google Shape;2780;p34"/>
          <p:cNvSpPr/>
          <p:nvPr/>
        </p:nvSpPr>
        <p:spPr>
          <a:xfrm>
            <a:off x="10734731" y="2477432"/>
            <a:ext cx="1091216" cy="372716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Carchi</a:t>
            </a:r>
            <a:endParaRPr sz="1600" dirty="0"/>
          </a:p>
        </p:txBody>
      </p:sp>
      <p:sp>
        <p:nvSpPr>
          <p:cNvPr id="78" name="Google Shape;2780;p34"/>
          <p:cNvSpPr/>
          <p:nvPr/>
        </p:nvSpPr>
        <p:spPr>
          <a:xfrm>
            <a:off x="9822013" y="3897385"/>
            <a:ext cx="1091216" cy="338552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Manabí</a:t>
            </a:r>
            <a:endParaRPr sz="1600" dirty="0"/>
          </a:p>
        </p:txBody>
      </p:sp>
      <p:pic>
        <p:nvPicPr>
          <p:cNvPr id="80" name="Picture 2" descr="https://lh3.googleusercontent.com/ndpweNWNkh_VeT8zPWDmPBJN5zT0Yh_D1429ywWYsKizoD_v9UWEnGgpMlciy8M9QXYNALQgU__a9su71ZRQvPURVK2jUgHVYSao5dTcosZGyuCM1aLguCNNkgvJDf8p67gZ7uauWVo=s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63" y="2165802"/>
            <a:ext cx="1050525" cy="10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/>
          <p:cNvSpPr/>
          <p:nvPr/>
        </p:nvSpPr>
        <p:spPr>
          <a:xfrm>
            <a:off x="10090955" y="0"/>
            <a:ext cx="2072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smtClean="0">
                <a:solidFill>
                  <a:srgbClr val="002060"/>
                </a:solidFill>
              </a:rPr>
              <a:t> </a:t>
            </a:r>
            <a:endParaRPr lang="es-EC" i="1" dirty="0"/>
          </a:p>
        </p:txBody>
      </p:sp>
      <p:sp>
        <p:nvSpPr>
          <p:cNvPr id="44" name="Google Shape;133;p17"/>
          <p:cNvSpPr/>
          <p:nvPr/>
        </p:nvSpPr>
        <p:spPr>
          <a:xfrm>
            <a:off x="10367621" y="21672"/>
            <a:ext cx="1772485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>
              <a:solidFill>
                <a:srgbClr val="002060"/>
              </a:solidFill>
            </a:endParaRPr>
          </a:p>
          <a:p>
            <a:pPr algn="ctr"/>
            <a:r>
              <a:rPr lang="es-EC" b="1" i="1" dirty="0">
                <a:solidFill>
                  <a:srgbClr val="002060"/>
                </a:solidFill>
              </a:rPr>
              <a:t>Introducción</a:t>
            </a:r>
          </a:p>
          <a:p>
            <a:pPr algn="ctr"/>
            <a:endParaRPr b="1" i="1" dirty="0">
              <a:solidFill>
                <a:srgbClr val="00206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4400" y="744583"/>
            <a:ext cx="310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Situación en América Latina</a:t>
            </a:r>
            <a:endParaRPr lang="es-EC" b="1" dirty="0"/>
          </a:p>
        </p:txBody>
      </p:sp>
      <p:sp>
        <p:nvSpPr>
          <p:cNvPr id="39" name="CuadroTexto 38"/>
          <p:cNvSpPr txBox="1"/>
          <p:nvPr/>
        </p:nvSpPr>
        <p:spPr>
          <a:xfrm>
            <a:off x="5791518" y="750299"/>
            <a:ext cx="310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Situación en Ecuador </a:t>
            </a:r>
            <a:endParaRPr lang="es-EC" b="1" dirty="0"/>
          </a:p>
        </p:txBody>
      </p:sp>
      <p:sp>
        <p:nvSpPr>
          <p:cNvPr id="43" name="Google Shape;791;p22"/>
          <p:cNvSpPr/>
          <p:nvPr/>
        </p:nvSpPr>
        <p:spPr>
          <a:xfrm>
            <a:off x="9513349" y="4486440"/>
            <a:ext cx="1531151" cy="298200"/>
          </a:xfrm>
          <a:prstGeom prst="roundRect">
            <a:avLst>
              <a:gd name="adj" fmla="val 4370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C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Brote 2018</a:t>
            </a:r>
            <a:r>
              <a:rPr kumimoji="0" lang="es-EC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2780;p34"/>
          <p:cNvSpPr/>
          <p:nvPr/>
        </p:nvSpPr>
        <p:spPr>
          <a:xfrm>
            <a:off x="8103479" y="5045194"/>
            <a:ext cx="1091216" cy="338552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Imbabura</a:t>
            </a:r>
            <a:endParaRPr sz="1600" dirty="0"/>
          </a:p>
        </p:txBody>
      </p:sp>
      <p:sp>
        <p:nvSpPr>
          <p:cNvPr id="46" name="Google Shape;2780;p34"/>
          <p:cNvSpPr/>
          <p:nvPr/>
        </p:nvSpPr>
        <p:spPr>
          <a:xfrm>
            <a:off x="9389067" y="5035143"/>
            <a:ext cx="1524162" cy="338552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Santo Domingo</a:t>
            </a:r>
            <a:endParaRPr sz="1600" dirty="0"/>
          </a:p>
        </p:txBody>
      </p:sp>
      <p:sp>
        <p:nvSpPr>
          <p:cNvPr id="47" name="Google Shape;2780;p34"/>
          <p:cNvSpPr/>
          <p:nvPr/>
        </p:nvSpPr>
        <p:spPr>
          <a:xfrm>
            <a:off x="11044500" y="5045194"/>
            <a:ext cx="1091216" cy="338552"/>
          </a:xfrm>
          <a:prstGeom prst="roundRect">
            <a:avLst/>
          </a:prstGeom>
          <a:solidFill>
            <a:schemeClr val="lt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Napo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6415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9" grpId="0"/>
      <p:bldP spid="21" grpId="0"/>
      <p:bldP spid="28" grpId="0"/>
      <p:bldP spid="30" grpId="0"/>
      <p:bldP spid="22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56" grpId="0" animBg="1"/>
      <p:bldP spid="78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84945" y="3647"/>
            <a:ext cx="6348663" cy="631909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Virus Estomatitis Vesicular (VEV)</a:t>
            </a:r>
            <a:endParaRPr lang="es-EC" sz="28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0" name="Google Shape;306;p53"/>
          <p:cNvCxnSpPr/>
          <p:nvPr/>
        </p:nvCxnSpPr>
        <p:spPr>
          <a:xfrm>
            <a:off x="308809" y="529760"/>
            <a:ext cx="5483388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Google Shape;807;p22"/>
          <p:cNvSpPr/>
          <p:nvPr/>
        </p:nvSpPr>
        <p:spPr>
          <a:xfrm>
            <a:off x="4101334" y="2446864"/>
            <a:ext cx="1724774" cy="397043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 sz="1600" dirty="0"/>
              <a:t>170 nm - 80 nm</a:t>
            </a:r>
          </a:p>
        </p:txBody>
      </p:sp>
      <p:pic>
        <p:nvPicPr>
          <p:cNvPr id="3074" name="Picture 2" descr="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3" y="854447"/>
            <a:ext cx="3404658" cy="19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807;p22"/>
          <p:cNvSpPr/>
          <p:nvPr/>
        </p:nvSpPr>
        <p:spPr>
          <a:xfrm>
            <a:off x="4077323" y="1890238"/>
            <a:ext cx="1724776" cy="397043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419" sz="1600" i="1" dirty="0" err="1"/>
              <a:t>Rhabdoviridae</a:t>
            </a:r>
            <a:endParaRPr lang="es-EC" sz="1600" i="1" dirty="0"/>
          </a:p>
        </p:txBody>
      </p:sp>
      <p:sp>
        <p:nvSpPr>
          <p:cNvPr id="16" name="Google Shape;807;p22"/>
          <p:cNvSpPr/>
          <p:nvPr/>
        </p:nvSpPr>
        <p:spPr>
          <a:xfrm>
            <a:off x="4077323" y="785364"/>
            <a:ext cx="2312915" cy="360758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419" sz="1600" dirty="0" smtClean="0"/>
              <a:t>ARN (-) </a:t>
            </a:r>
            <a:r>
              <a:rPr lang="es-419" sz="1600" dirty="0"/>
              <a:t>no segmentado </a:t>
            </a:r>
            <a:endParaRPr lang="es-EC" sz="1600" dirty="0"/>
          </a:p>
        </p:txBody>
      </p:sp>
      <p:pic>
        <p:nvPicPr>
          <p:cNvPr id="18" name="Imagen 17"/>
          <p:cNvPicPr/>
          <p:nvPr/>
        </p:nvPicPr>
        <p:blipFill rotWithShape="1">
          <a:blip r:embed="rId5"/>
          <a:srcRect l="12926" t="5705" r="7092"/>
          <a:stretch/>
        </p:blipFill>
        <p:spPr bwMode="auto">
          <a:xfrm>
            <a:off x="7141465" y="750701"/>
            <a:ext cx="3221348" cy="2517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Google Shape;791;p22"/>
          <p:cNvSpPr/>
          <p:nvPr/>
        </p:nvSpPr>
        <p:spPr>
          <a:xfrm>
            <a:off x="7786773" y="321445"/>
            <a:ext cx="2353842" cy="298200"/>
          </a:xfrm>
          <a:prstGeom prst="roundRect">
            <a:avLst>
              <a:gd name="adj" fmla="val 4370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Ciclo de Replicación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955" y="6429634"/>
            <a:ext cx="3942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Rose &amp; </a:t>
            </a:r>
            <a:r>
              <a:rPr lang="es-419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Whitt</a:t>
            </a:r>
            <a:r>
              <a:rPr lang="es-419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(2001</a:t>
            </a:r>
            <a:r>
              <a:rPr lang="es-419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); </a:t>
            </a:r>
            <a:r>
              <a:rPr lang="es-419" sz="1600" dirty="0" err="1"/>
              <a:t>Cargnelutti</a:t>
            </a:r>
            <a:r>
              <a:rPr lang="es-419" sz="1600" dirty="0"/>
              <a:t> et al. (2014</a:t>
            </a:r>
            <a:r>
              <a:rPr lang="es-419" sz="1600" dirty="0" smtClean="0"/>
              <a:t>)</a:t>
            </a:r>
            <a:endParaRPr lang="es-EC" sz="1600" dirty="0"/>
          </a:p>
        </p:txBody>
      </p:sp>
      <p:sp>
        <p:nvSpPr>
          <p:cNvPr id="23" name="Google Shape;3630;p40"/>
          <p:cNvSpPr/>
          <p:nvPr/>
        </p:nvSpPr>
        <p:spPr>
          <a:xfrm>
            <a:off x="6299885" y="2112368"/>
            <a:ext cx="821660" cy="26289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Fijación</a:t>
            </a:r>
            <a:r>
              <a:rPr kumimoji="0" lang="es-EC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791;p22"/>
          <p:cNvSpPr/>
          <p:nvPr/>
        </p:nvSpPr>
        <p:spPr>
          <a:xfrm>
            <a:off x="8336151" y="3884292"/>
            <a:ext cx="2353842" cy="298200"/>
          </a:xfrm>
          <a:prstGeom prst="roundRect">
            <a:avLst>
              <a:gd name="adj" fmla="val 4370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Serotipos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630;p40"/>
          <p:cNvSpPr/>
          <p:nvPr/>
        </p:nvSpPr>
        <p:spPr>
          <a:xfrm>
            <a:off x="6345419" y="1469245"/>
            <a:ext cx="908504" cy="25677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EC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Entrada 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630;p40"/>
          <p:cNvSpPr/>
          <p:nvPr/>
        </p:nvSpPr>
        <p:spPr>
          <a:xfrm>
            <a:off x="10273905" y="1191383"/>
            <a:ext cx="1187606" cy="328133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EC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Liberación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630;p40"/>
          <p:cNvSpPr/>
          <p:nvPr/>
        </p:nvSpPr>
        <p:spPr>
          <a:xfrm>
            <a:off x="6874805" y="888463"/>
            <a:ext cx="1162279" cy="30644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EC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Ensamblaje 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9" name="Google Shape;3935;p43"/>
          <p:cNvCxnSpPr/>
          <p:nvPr/>
        </p:nvCxnSpPr>
        <p:spPr>
          <a:xfrm rot="10800000" flipV="1">
            <a:off x="3435586" y="963437"/>
            <a:ext cx="560280" cy="1702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1" name="Google Shape;3935;p43"/>
          <p:cNvCxnSpPr/>
          <p:nvPr/>
        </p:nvCxnSpPr>
        <p:spPr>
          <a:xfrm rot="10800000">
            <a:off x="3485064" y="2393187"/>
            <a:ext cx="567715" cy="14791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" name="Google Shape;3935;p43"/>
          <p:cNvCxnSpPr/>
          <p:nvPr/>
        </p:nvCxnSpPr>
        <p:spPr>
          <a:xfrm rot="10800000">
            <a:off x="3436677" y="2012940"/>
            <a:ext cx="612406" cy="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" name="Google Shape;135;p16"/>
          <p:cNvSpPr/>
          <p:nvPr/>
        </p:nvSpPr>
        <p:spPr>
          <a:xfrm>
            <a:off x="7562315" y="4840577"/>
            <a:ext cx="1798855" cy="1067105"/>
          </a:xfrm>
          <a:custGeom>
            <a:avLst/>
            <a:gdLst/>
            <a:ahLst/>
            <a:cxnLst/>
            <a:rect l="l" t="t" r="r" b="b"/>
            <a:pathLst>
              <a:path w="30952" h="29788" extrusionOk="0">
                <a:moveTo>
                  <a:pt x="0" y="1"/>
                </a:moveTo>
                <a:lnTo>
                  <a:pt x="0" y="25725"/>
                </a:lnTo>
                <a:lnTo>
                  <a:pt x="11367" y="25725"/>
                </a:lnTo>
                <a:lnTo>
                  <a:pt x="11299" y="25771"/>
                </a:lnTo>
                <a:lnTo>
                  <a:pt x="15316" y="29788"/>
                </a:lnTo>
                <a:lnTo>
                  <a:pt x="19310" y="25771"/>
                </a:lnTo>
                <a:lnTo>
                  <a:pt x="19242" y="25725"/>
                </a:lnTo>
                <a:lnTo>
                  <a:pt x="30951" y="25725"/>
                </a:lnTo>
                <a:lnTo>
                  <a:pt x="30951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419" sz="1600" dirty="0"/>
              <a:t>Lesiones principalmente en </a:t>
            </a:r>
            <a:r>
              <a:rPr lang="es-419" sz="1600" dirty="0" smtClean="0"/>
              <a:t>podales y boca</a:t>
            </a:r>
          </a:p>
          <a:p>
            <a:pPr lvl="0" algn="ctr">
              <a:buClr>
                <a:srgbClr val="000000"/>
              </a:buClr>
            </a:pPr>
            <a:endParaRPr kumimoji="0" lang="es-419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36;p16"/>
          <p:cNvSpPr/>
          <p:nvPr/>
        </p:nvSpPr>
        <p:spPr>
          <a:xfrm>
            <a:off x="7392098" y="4256980"/>
            <a:ext cx="2022911" cy="401066"/>
          </a:xfrm>
          <a:custGeom>
            <a:avLst/>
            <a:gdLst/>
            <a:ahLst/>
            <a:cxnLst/>
            <a:rect l="l" t="t" r="r" b="b"/>
            <a:pathLst>
              <a:path w="31066" h="15705" extrusionOk="0">
                <a:moveTo>
                  <a:pt x="0" y="1"/>
                </a:moveTo>
                <a:lnTo>
                  <a:pt x="0" y="15705"/>
                </a:lnTo>
                <a:lnTo>
                  <a:pt x="31065" y="15705"/>
                </a:lnTo>
                <a:lnTo>
                  <a:pt x="31065" y="1"/>
                </a:lnTo>
                <a:close/>
              </a:path>
            </a:pathLst>
          </a:custGeom>
          <a:solidFill>
            <a:srgbClr val="FFC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Jersey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41;p16"/>
          <p:cNvSpPr/>
          <p:nvPr/>
        </p:nvSpPr>
        <p:spPr>
          <a:xfrm>
            <a:off x="9740496" y="4840577"/>
            <a:ext cx="1826664" cy="999892"/>
          </a:xfrm>
          <a:custGeom>
            <a:avLst/>
            <a:gdLst/>
            <a:ahLst/>
            <a:cxnLst/>
            <a:rect l="l" t="t" r="r" b="b"/>
            <a:pathLst>
              <a:path w="30952" h="29788" extrusionOk="0">
                <a:moveTo>
                  <a:pt x="1" y="1"/>
                </a:moveTo>
                <a:lnTo>
                  <a:pt x="1" y="25725"/>
                </a:lnTo>
                <a:lnTo>
                  <a:pt x="11231" y="25725"/>
                </a:lnTo>
                <a:lnTo>
                  <a:pt x="11185" y="25771"/>
                </a:lnTo>
                <a:lnTo>
                  <a:pt x="15179" y="29788"/>
                </a:lnTo>
                <a:lnTo>
                  <a:pt x="19174" y="25771"/>
                </a:lnTo>
                <a:lnTo>
                  <a:pt x="19128" y="25725"/>
                </a:lnTo>
                <a:lnTo>
                  <a:pt x="30952" y="25725"/>
                </a:lnTo>
                <a:lnTo>
                  <a:pt x="30952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s-419" sz="1600" dirty="0" smtClean="0"/>
              <a:t>Lesiones principalmente en mamas</a:t>
            </a:r>
            <a:endParaRPr kumimoji="0" lang="es-419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42;p16"/>
          <p:cNvSpPr/>
          <p:nvPr/>
        </p:nvSpPr>
        <p:spPr>
          <a:xfrm>
            <a:off x="9740496" y="4263757"/>
            <a:ext cx="1898994" cy="406015"/>
          </a:xfrm>
          <a:custGeom>
            <a:avLst/>
            <a:gdLst/>
            <a:ahLst/>
            <a:cxnLst/>
            <a:rect l="l" t="t" r="r" b="b"/>
            <a:pathLst>
              <a:path w="31066" h="15705" extrusionOk="0">
                <a:moveTo>
                  <a:pt x="1" y="1"/>
                </a:moveTo>
                <a:lnTo>
                  <a:pt x="1" y="15705"/>
                </a:lnTo>
                <a:lnTo>
                  <a:pt x="31066" y="15705"/>
                </a:lnTo>
                <a:lnTo>
                  <a:pt x="31066" y="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Indiana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Elipse 60"/>
          <p:cNvSpPr/>
          <p:nvPr/>
        </p:nvSpPr>
        <p:spPr>
          <a:xfrm rot="4256317">
            <a:off x="11426591" y="2690077"/>
            <a:ext cx="281136" cy="8228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Google Shape;807;p22"/>
          <p:cNvSpPr/>
          <p:nvPr/>
        </p:nvSpPr>
        <p:spPr>
          <a:xfrm>
            <a:off x="6824668" y="2530796"/>
            <a:ext cx="633593" cy="303483"/>
          </a:xfrm>
          <a:prstGeom prst="roundRect">
            <a:avLst>
              <a:gd name="adj" fmla="val 20336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200" dirty="0" smtClean="0"/>
              <a:t>LDLR</a:t>
            </a:r>
            <a:endParaRPr lang="es-EC" sz="1200" dirty="0"/>
          </a:p>
        </p:txBody>
      </p:sp>
      <p:sp>
        <p:nvSpPr>
          <p:cNvPr id="49" name="Google Shape;133;p17"/>
          <p:cNvSpPr/>
          <p:nvPr/>
        </p:nvSpPr>
        <p:spPr>
          <a:xfrm>
            <a:off x="10316482" y="70749"/>
            <a:ext cx="1772485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Introducción</a:t>
            </a:r>
            <a:endParaRPr lang="es-EC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6"/>
          <a:srcRect l="33358" t="26323" r="26119" b="8039"/>
          <a:stretch/>
        </p:blipFill>
        <p:spPr>
          <a:xfrm>
            <a:off x="2768783" y="3101494"/>
            <a:ext cx="3349912" cy="3078430"/>
          </a:xfrm>
          <a:prstGeom prst="rect">
            <a:avLst/>
          </a:prstGeom>
        </p:spPr>
      </p:pic>
      <p:sp>
        <p:nvSpPr>
          <p:cNvPr id="58" name="Google Shape;791;p22"/>
          <p:cNvSpPr/>
          <p:nvPr/>
        </p:nvSpPr>
        <p:spPr>
          <a:xfrm>
            <a:off x="103882" y="3232600"/>
            <a:ext cx="3108260" cy="421801"/>
          </a:xfrm>
          <a:prstGeom prst="roundRect">
            <a:avLst>
              <a:gd name="adj" fmla="val 4370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C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Vías de Transmisión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Virus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72" y="4436118"/>
            <a:ext cx="666750" cy="1367800"/>
          </a:xfrm>
          <a:prstGeom prst="rect">
            <a:avLst/>
          </a:prstGeom>
        </p:spPr>
      </p:pic>
      <p:sp>
        <p:nvSpPr>
          <p:cNvPr id="63" name="CuadroTexto 62"/>
          <p:cNvSpPr txBox="1"/>
          <p:nvPr/>
        </p:nvSpPr>
        <p:spPr>
          <a:xfrm>
            <a:off x="953285" y="4390030"/>
            <a:ext cx="1799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Mecánica</a:t>
            </a:r>
          </a:p>
          <a:p>
            <a:r>
              <a:rPr lang="es-EC" sz="1400" dirty="0" smtClean="0"/>
              <a:t>Biológica</a:t>
            </a:r>
          </a:p>
          <a:p>
            <a:r>
              <a:rPr lang="es-EC" sz="1400" dirty="0" smtClean="0"/>
              <a:t>Transovárica</a:t>
            </a:r>
          </a:p>
          <a:p>
            <a:r>
              <a:rPr lang="es-EC" sz="1400" dirty="0" smtClean="0"/>
              <a:t>Alimentación</a:t>
            </a:r>
          </a:p>
          <a:p>
            <a:r>
              <a:rPr lang="es-EC" sz="1400" dirty="0" smtClean="0"/>
              <a:t>Contacto y Fómites</a:t>
            </a:r>
          </a:p>
          <a:p>
            <a:r>
              <a:rPr lang="es-EC" sz="1400" dirty="0" smtClean="0"/>
              <a:t>Potencial/no probado</a:t>
            </a:r>
            <a:endParaRPr lang="es-EC" sz="1400" dirty="0"/>
          </a:p>
        </p:txBody>
      </p:sp>
      <p:sp>
        <p:nvSpPr>
          <p:cNvPr id="71" name="Google Shape;807;p22"/>
          <p:cNvSpPr/>
          <p:nvPr/>
        </p:nvSpPr>
        <p:spPr>
          <a:xfrm>
            <a:off x="4113556" y="1284036"/>
            <a:ext cx="1724774" cy="443906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 sz="1600" dirty="0" smtClean="0"/>
              <a:t>Clasificación Baltimore: V</a:t>
            </a:r>
            <a:endParaRPr lang="es-EC" sz="1600" dirty="0"/>
          </a:p>
        </p:txBody>
      </p:sp>
      <p:cxnSp>
        <p:nvCxnSpPr>
          <p:cNvPr id="72" name="Google Shape;3935;p43"/>
          <p:cNvCxnSpPr/>
          <p:nvPr/>
        </p:nvCxnSpPr>
        <p:spPr>
          <a:xfrm rot="10800000" flipV="1">
            <a:off x="3454498" y="1442524"/>
            <a:ext cx="560280" cy="1702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1" name="Elipse 10"/>
          <p:cNvSpPr/>
          <p:nvPr/>
        </p:nvSpPr>
        <p:spPr>
          <a:xfrm>
            <a:off x="5598288" y="5320662"/>
            <a:ext cx="598041" cy="9077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Google Shape;807;p22"/>
          <p:cNvSpPr/>
          <p:nvPr/>
        </p:nvSpPr>
        <p:spPr>
          <a:xfrm>
            <a:off x="6260723" y="5589406"/>
            <a:ext cx="1005612" cy="397043"/>
          </a:xfrm>
          <a:prstGeom prst="roundRect">
            <a:avLst>
              <a:gd name="adj" fmla="val 20336"/>
            </a:avLst>
          </a:prstGeom>
          <a:ln w="19050"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 sz="1600" dirty="0" smtClean="0"/>
              <a:t>Zoonosis</a:t>
            </a:r>
            <a:endParaRPr lang="es-EC" sz="1600" dirty="0"/>
          </a:p>
        </p:txBody>
      </p:sp>
      <p:pic>
        <p:nvPicPr>
          <p:cNvPr id="74" name="Imagen 73"/>
          <p:cNvPicPr/>
          <p:nvPr/>
        </p:nvPicPr>
        <p:blipFill>
          <a:blip r:embed="rId8"/>
          <a:stretch>
            <a:fillRect/>
          </a:stretch>
        </p:blipFill>
        <p:spPr>
          <a:xfrm>
            <a:off x="10443858" y="2227403"/>
            <a:ext cx="1748142" cy="1554113"/>
          </a:xfrm>
          <a:prstGeom prst="rect">
            <a:avLst/>
          </a:prstGeom>
        </p:spPr>
      </p:pic>
      <p:sp>
        <p:nvSpPr>
          <p:cNvPr id="75" name="Google Shape;3630;p40"/>
          <p:cNvSpPr/>
          <p:nvPr/>
        </p:nvSpPr>
        <p:spPr>
          <a:xfrm>
            <a:off x="10491992" y="1726021"/>
            <a:ext cx="1509933" cy="38290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EC" sz="1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Virus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EC" sz="1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Citopático 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166;p25"/>
          <p:cNvSpPr/>
          <p:nvPr/>
        </p:nvSpPr>
        <p:spPr>
          <a:xfrm rot="9558520" flipH="1">
            <a:off x="9876993" y="2215849"/>
            <a:ext cx="509639" cy="689410"/>
          </a:xfrm>
          <a:custGeom>
            <a:avLst/>
            <a:gdLst/>
            <a:ahLst/>
            <a:cxnLst/>
            <a:rect l="l" t="t" r="r" b="b"/>
            <a:pathLst>
              <a:path w="8150" h="8287" extrusionOk="0">
                <a:moveTo>
                  <a:pt x="5821" y="0"/>
                </a:moveTo>
                <a:cubicBezTo>
                  <a:pt x="5935" y="206"/>
                  <a:pt x="6027" y="434"/>
                  <a:pt x="6141" y="640"/>
                </a:cubicBezTo>
                <a:cubicBezTo>
                  <a:pt x="3379" y="2055"/>
                  <a:pt x="1165" y="4497"/>
                  <a:pt x="1" y="7373"/>
                </a:cubicBezTo>
                <a:cubicBezTo>
                  <a:pt x="754" y="7624"/>
                  <a:pt x="1484" y="7921"/>
                  <a:pt x="2169" y="8286"/>
                </a:cubicBezTo>
                <a:cubicBezTo>
                  <a:pt x="2763" y="5593"/>
                  <a:pt x="4406" y="3173"/>
                  <a:pt x="6711" y="1644"/>
                </a:cubicBezTo>
                <a:cubicBezTo>
                  <a:pt x="6780" y="1735"/>
                  <a:pt x="6825" y="1849"/>
                  <a:pt x="6894" y="1941"/>
                </a:cubicBezTo>
                <a:cubicBezTo>
                  <a:pt x="7259" y="1370"/>
                  <a:pt x="7670" y="799"/>
                  <a:pt x="8149" y="297"/>
                </a:cubicBezTo>
                <a:cubicBezTo>
                  <a:pt x="7373" y="115"/>
                  <a:pt x="6597" y="0"/>
                  <a:pt x="5821" y="0"/>
                </a:cubicBezTo>
                <a:close/>
              </a:path>
            </a:pathLst>
          </a:cu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Elipse 1"/>
          <p:cNvSpPr/>
          <p:nvPr/>
        </p:nvSpPr>
        <p:spPr>
          <a:xfrm>
            <a:off x="10653828" y="2909364"/>
            <a:ext cx="913331" cy="7041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079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51" grpId="0" animBg="1"/>
      <p:bldP spid="52" grpId="0" animBg="1"/>
      <p:bldP spid="53" grpId="0" animBg="1"/>
      <p:bldP spid="54" grpId="0" animBg="1"/>
      <p:bldP spid="35" grpId="0" animBg="1"/>
      <p:bldP spid="58" grpId="0" animBg="1"/>
      <p:bldP spid="63" grpId="0"/>
      <p:bldP spid="71" grpId="0" animBg="1"/>
      <p:bldP spid="11" grpId="0" animBg="1"/>
      <p:bldP spid="73" grpId="0" animBg="1"/>
      <p:bldP spid="75" grpId="0" animBg="1"/>
      <p:bldP spid="7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0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6" y="-81219"/>
            <a:ext cx="6348663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Diagnóstico de Estomatitis Vesicular</a:t>
            </a:r>
          </a:p>
        </p:txBody>
      </p:sp>
      <p:cxnSp>
        <p:nvCxnSpPr>
          <p:cNvPr id="11" name="Google Shape;306;p53"/>
          <p:cNvCxnSpPr/>
          <p:nvPr/>
        </p:nvCxnSpPr>
        <p:spPr>
          <a:xfrm flipV="1">
            <a:off x="264348" y="401417"/>
            <a:ext cx="5590042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132346" y="6362164"/>
            <a:ext cx="374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Klasse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</a:rPr>
              <a:t>&amp; </a:t>
            </a:r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Sattentau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 (2002); OIE (2018) </a:t>
            </a:r>
            <a:endParaRPr lang="es-EC" dirty="0"/>
          </a:p>
        </p:txBody>
      </p:sp>
      <p:sp>
        <p:nvSpPr>
          <p:cNvPr id="44" name="Google Shape;133;p17"/>
          <p:cNvSpPr/>
          <p:nvPr/>
        </p:nvSpPr>
        <p:spPr>
          <a:xfrm>
            <a:off x="10327255" y="68052"/>
            <a:ext cx="1723618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Introducción</a:t>
            </a:r>
            <a:endParaRPr lang="es-EC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791;p22"/>
          <p:cNvSpPr/>
          <p:nvPr/>
        </p:nvSpPr>
        <p:spPr>
          <a:xfrm>
            <a:off x="241358" y="1341174"/>
            <a:ext cx="1295290" cy="298200"/>
          </a:xfrm>
          <a:prstGeom prst="roundRect">
            <a:avLst>
              <a:gd name="adj" fmla="val 4370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Diagnóstico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63" name="Conector recto 62"/>
          <p:cNvCxnSpPr/>
          <p:nvPr/>
        </p:nvCxnSpPr>
        <p:spPr>
          <a:xfrm>
            <a:off x="1536648" y="1495088"/>
            <a:ext cx="40989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1966156" y="974517"/>
            <a:ext cx="1538" cy="112139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5" name="Google Shape;805;p22"/>
          <p:cNvSpPr/>
          <p:nvPr/>
        </p:nvSpPr>
        <p:spPr>
          <a:xfrm>
            <a:off x="2161563" y="764751"/>
            <a:ext cx="1614472" cy="526831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Agente Viral</a:t>
            </a:r>
            <a:endParaRPr sz="1600" dirty="0"/>
          </a:p>
        </p:txBody>
      </p:sp>
      <p:sp>
        <p:nvSpPr>
          <p:cNvPr id="66" name="Google Shape;805;p22"/>
          <p:cNvSpPr/>
          <p:nvPr/>
        </p:nvSpPr>
        <p:spPr>
          <a:xfrm>
            <a:off x="2168121" y="1687748"/>
            <a:ext cx="1614472" cy="535133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Respuesta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Inmunitaria</a:t>
            </a:r>
            <a:endParaRPr sz="1600" dirty="0"/>
          </a:p>
        </p:txBody>
      </p:sp>
      <p:cxnSp>
        <p:nvCxnSpPr>
          <p:cNvPr id="67" name="Conector recto 66"/>
          <p:cNvCxnSpPr/>
          <p:nvPr/>
        </p:nvCxnSpPr>
        <p:spPr>
          <a:xfrm>
            <a:off x="1966156" y="974517"/>
            <a:ext cx="18064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>
            <a:off x="1966156" y="2074931"/>
            <a:ext cx="18064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9" name="Imagen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674" y="590383"/>
            <a:ext cx="1577782" cy="525831"/>
          </a:xfrm>
          <a:prstGeom prst="rect">
            <a:avLst/>
          </a:prstGeom>
        </p:spPr>
      </p:pic>
      <p:sp>
        <p:nvSpPr>
          <p:cNvPr id="70" name="CuadroTexto 69"/>
          <p:cNvSpPr txBox="1"/>
          <p:nvPr/>
        </p:nvSpPr>
        <p:spPr>
          <a:xfrm>
            <a:off x="4385742" y="1276293"/>
            <a:ext cx="447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RT-PCR             Elisa-SI            Aislamiento Viral</a:t>
            </a:r>
            <a:endParaRPr lang="es-EC" dirty="0"/>
          </a:p>
        </p:txBody>
      </p:sp>
      <p:pic>
        <p:nvPicPr>
          <p:cNvPr id="71" name="Picture 2" descr="Técnicas laboratoriales para evaluar la respuesta inmune - Artículos -  3tres3, la página del Cerd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8931" r="16027" b="10449"/>
          <a:stretch/>
        </p:blipFill>
        <p:spPr bwMode="auto">
          <a:xfrm>
            <a:off x="4033983" y="1633918"/>
            <a:ext cx="1149387" cy="7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n 71"/>
          <p:cNvPicPr>
            <a:picLocks noChangeAspect="1"/>
          </p:cNvPicPr>
          <p:nvPr/>
        </p:nvPicPr>
        <p:blipFill rotWithShape="1">
          <a:blip r:embed="rId6"/>
          <a:srcRect l="7329" t="5689" r="6437" b="6174"/>
          <a:stretch/>
        </p:blipFill>
        <p:spPr>
          <a:xfrm>
            <a:off x="5733277" y="380815"/>
            <a:ext cx="1208344" cy="921857"/>
          </a:xfrm>
          <a:prstGeom prst="rect">
            <a:avLst/>
          </a:prstGeom>
        </p:spPr>
      </p:pic>
      <p:sp>
        <p:nvSpPr>
          <p:cNvPr id="73" name="Rectángulo 72"/>
          <p:cNvSpPr/>
          <p:nvPr/>
        </p:nvSpPr>
        <p:spPr>
          <a:xfrm>
            <a:off x="5238623" y="1676439"/>
            <a:ext cx="1532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Neutralización</a:t>
            </a:r>
          </a:p>
          <a:p>
            <a:pPr algn="ctr"/>
            <a:r>
              <a:rPr lang="es-EC" dirty="0" smtClean="0"/>
              <a:t>Viral</a:t>
            </a:r>
            <a:endParaRPr lang="es-EC" dirty="0"/>
          </a:p>
        </p:txBody>
      </p:sp>
      <p:grpSp>
        <p:nvGrpSpPr>
          <p:cNvPr id="74" name="Google Shape;1694;p46"/>
          <p:cNvGrpSpPr/>
          <p:nvPr/>
        </p:nvGrpSpPr>
        <p:grpSpPr>
          <a:xfrm>
            <a:off x="8015450" y="2160011"/>
            <a:ext cx="1113223" cy="1726902"/>
            <a:chOff x="663109" y="776140"/>
            <a:chExt cx="2694116" cy="4367729"/>
          </a:xfrm>
        </p:grpSpPr>
        <p:sp>
          <p:nvSpPr>
            <p:cNvPr id="75" name="Google Shape;1695;p46"/>
            <p:cNvSpPr/>
            <p:nvPr/>
          </p:nvSpPr>
          <p:spPr>
            <a:xfrm flipH="1">
              <a:off x="3091984" y="1996976"/>
              <a:ext cx="232669" cy="196332"/>
            </a:xfrm>
            <a:custGeom>
              <a:avLst/>
              <a:gdLst/>
              <a:ahLst/>
              <a:cxnLst/>
              <a:rect l="l" t="t" r="r" b="b"/>
              <a:pathLst>
                <a:path w="10629" h="8968" extrusionOk="0">
                  <a:moveTo>
                    <a:pt x="6143" y="0"/>
                  </a:moveTo>
                  <a:cubicBezTo>
                    <a:pt x="4347" y="0"/>
                    <a:pt x="2497" y="634"/>
                    <a:pt x="1942" y="1930"/>
                  </a:cubicBezTo>
                  <a:cubicBezTo>
                    <a:pt x="1942" y="1930"/>
                    <a:pt x="0" y="8968"/>
                    <a:pt x="3774" y="8968"/>
                  </a:cubicBezTo>
                  <a:cubicBezTo>
                    <a:pt x="3913" y="8968"/>
                    <a:pt x="4061" y="8958"/>
                    <a:pt x="4216" y="8938"/>
                  </a:cubicBezTo>
                  <a:cubicBezTo>
                    <a:pt x="8578" y="8342"/>
                    <a:pt x="10628" y="4465"/>
                    <a:pt x="10032" y="1930"/>
                  </a:cubicBezTo>
                  <a:cubicBezTo>
                    <a:pt x="9731" y="653"/>
                    <a:pt x="7965" y="0"/>
                    <a:pt x="6143" y="0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96;p46"/>
            <p:cNvSpPr/>
            <p:nvPr/>
          </p:nvSpPr>
          <p:spPr>
            <a:xfrm flipH="1">
              <a:off x="3076485" y="1764981"/>
              <a:ext cx="256025" cy="437062"/>
            </a:xfrm>
            <a:custGeom>
              <a:avLst/>
              <a:gdLst/>
              <a:ahLst/>
              <a:cxnLst/>
              <a:rect l="l" t="t" r="r" b="b"/>
              <a:pathLst>
                <a:path w="11696" h="19964" extrusionOk="0">
                  <a:moveTo>
                    <a:pt x="9720" y="1"/>
                  </a:moveTo>
                  <a:lnTo>
                    <a:pt x="400" y="18417"/>
                  </a:lnTo>
                  <a:cubicBezTo>
                    <a:pt x="1" y="19265"/>
                    <a:pt x="704" y="19963"/>
                    <a:pt x="1425" y="19963"/>
                  </a:cubicBezTo>
                  <a:cubicBezTo>
                    <a:pt x="1781" y="19963"/>
                    <a:pt x="2141" y="19793"/>
                    <a:pt x="2376" y="19386"/>
                  </a:cubicBezTo>
                  <a:lnTo>
                    <a:pt x="11696" y="1007"/>
                  </a:lnTo>
                  <a:lnTo>
                    <a:pt x="97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97;p46"/>
            <p:cNvSpPr/>
            <p:nvPr/>
          </p:nvSpPr>
          <p:spPr>
            <a:xfrm flipH="1">
              <a:off x="2721495" y="1206744"/>
              <a:ext cx="445593" cy="604999"/>
            </a:xfrm>
            <a:custGeom>
              <a:avLst/>
              <a:gdLst/>
              <a:ahLst/>
              <a:cxnLst/>
              <a:rect l="l" t="t" r="r" b="b"/>
              <a:pathLst>
                <a:path w="20356" h="27635" extrusionOk="0">
                  <a:moveTo>
                    <a:pt x="14801" y="0"/>
                  </a:moveTo>
                  <a:lnTo>
                    <a:pt x="14502" y="597"/>
                  </a:lnTo>
                  <a:cubicBezTo>
                    <a:pt x="10998" y="932"/>
                    <a:pt x="6562" y="4921"/>
                    <a:pt x="3579" y="10811"/>
                  </a:cubicBezTo>
                  <a:cubicBezTo>
                    <a:pt x="560" y="16664"/>
                    <a:pt x="0" y="22592"/>
                    <a:pt x="1790" y="25612"/>
                  </a:cubicBezTo>
                  <a:lnTo>
                    <a:pt x="1454" y="26245"/>
                  </a:lnTo>
                  <a:lnTo>
                    <a:pt x="3579" y="27289"/>
                  </a:lnTo>
                  <a:cubicBezTo>
                    <a:pt x="4093" y="27522"/>
                    <a:pt x="4650" y="27634"/>
                    <a:pt x="5239" y="27634"/>
                  </a:cubicBezTo>
                  <a:cubicBezTo>
                    <a:pt x="8794" y="27634"/>
                    <a:pt x="13493" y="23551"/>
                    <a:pt x="16627" y="17410"/>
                  </a:cubicBezTo>
                  <a:cubicBezTo>
                    <a:pt x="20243" y="10252"/>
                    <a:pt x="20355" y="3020"/>
                    <a:pt x="16888" y="1081"/>
                  </a:cubicBezTo>
                  <a:lnTo>
                    <a:pt x="14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98;p46"/>
            <p:cNvSpPr/>
            <p:nvPr/>
          </p:nvSpPr>
          <p:spPr>
            <a:xfrm flipH="1">
              <a:off x="2759037" y="1200133"/>
              <a:ext cx="448854" cy="592696"/>
            </a:xfrm>
            <a:custGeom>
              <a:avLst/>
              <a:gdLst/>
              <a:ahLst/>
              <a:cxnLst/>
              <a:rect l="l" t="t" r="r" b="b"/>
              <a:pathLst>
                <a:path w="20505" h="27073" extrusionOk="0">
                  <a:moveTo>
                    <a:pt x="15121" y="1"/>
                  </a:moveTo>
                  <a:cubicBezTo>
                    <a:pt x="11557" y="1"/>
                    <a:pt x="6854" y="4094"/>
                    <a:pt x="3728" y="10219"/>
                  </a:cubicBezTo>
                  <a:cubicBezTo>
                    <a:pt x="75" y="17451"/>
                    <a:pt x="0" y="24832"/>
                    <a:pt x="3579" y="26659"/>
                  </a:cubicBezTo>
                  <a:cubicBezTo>
                    <a:pt x="4133" y="26939"/>
                    <a:pt x="4740" y="27073"/>
                    <a:pt x="5384" y="27073"/>
                  </a:cubicBezTo>
                  <a:cubicBezTo>
                    <a:pt x="8947" y="27073"/>
                    <a:pt x="13651" y="22980"/>
                    <a:pt x="16776" y="16855"/>
                  </a:cubicBezTo>
                  <a:cubicBezTo>
                    <a:pt x="20467" y="9585"/>
                    <a:pt x="20504" y="2241"/>
                    <a:pt x="16925" y="414"/>
                  </a:cubicBezTo>
                  <a:cubicBezTo>
                    <a:pt x="16372" y="134"/>
                    <a:pt x="15765" y="1"/>
                    <a:pt x="15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99;p46"/>
            <p:cNvSpPr/>
            <p:nvPr/>
          </p:nvSpPr>
          <p:spPr>
            <a:xfrm flipH="1">
              <a:off x="2795768" y="1235620"/>
              <a:ext cx="374582" cy="521720"/>
            </a:xfrm>
            <a:custGeom>
              <a:avLst/>
              <a:gdLst/>
              <a:ahLst/>
              <a:cxnLst/>
              <a:rect l="l" t="t" r="r" b="b"/>
              <a:pathLst>
                <a:path w="17112" h="23831" extrusionOk="0">
                  <a:moveTo>
                    <a:pt x="13376" y="1"/>
                  </a:moveTo>
                  <a:cubicBezTo>
                    <a:pt x="10755" y="1"/>
                    <a:pt x="6469" y="3373"/>
                    <a:pt x="3467" y="9343"/>
                  </a:cubicBezTo>
                  <a:cubicBezTo>
                    <a:pt x="0" y="16203"/>
                    <a:pt x="187" y="22391"/>
                    <a:pt x="2610" y="23584"/>
                  </a:cubicBezTo>
                  <a:cubicBezTo>
                    <a:pt x="2930" y="23749"/>
                    <a:pt x="3300" y="23831"/>
                    <a:pt x="3708" y="23831"/>
                  </a:cubicBezTo>
                  <a:cubicBezTo>
                    <a:pt x="6339" y="23831"/>
                    <a:pt x="10574" y="20458"/>
                    <a:pt x="13607" y="14488"/>
                  </a:cubicBezTo>
                  <a:cubicBezTo>
                    <a:pt x="17112" y="7628"/>
                    <a:pt x="16851" y="1440"/>
                    <a:pt x="14465" y="247"/>
                  </a:cubicBezTo>
                  <a:cubicBezTo>
                    <a:pt x="14149" y="82"/>
                    <a:pt x="13783" y="1"/>
                    <a:pt x="13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0;p46"/>
            <p:cNvSpPr/>
            <p:nvPr/>
          </p:nvSpPr>
          <p:spPr>
            <a:xfrm flipH="1">
              <a:off x="2800650" y="1251230"/>
              <a:ext cx="334611" cy="506023"/>
            </a:xfrm>
            <a:custGeom>
              <a:avLst/>
              <a:gdLst/>
              <a:ahLst/>
              <a:cxnLst/>
              <a:rect l="l" t="t" r="r" b="b"/>
              <a:pathLst>
                <a:path w="15286" h="23114" extrusionOk="0">
                  <a:moveTo>
                    <a:pt x="13209" y="1"/>
                  </a:moveTo>
                  <a:cubicBezTo>
                    <a:pt x="10566" y="1"/>
                    <a:pt x="6322" y="3399"/>
                    <a:pt x="3281" y="9339"/>
                  </a:cubicBezTo>
                  <a:cubicBezTo>
                    <a:pt x="112" y="15564"/>
                    <a:pt x="0" y="21156"/>
                    <a:pt x="1790" y="23095"/>
                  </a:cubicBezTo>
                  <a:cubicBezTo>
                    <a:pt x="1896" y="23107"/>
                    <a:pt x="2005" y="23113"/>
                    <a:pt x="2117" y="23113"/>
                  </a:cubicBezTo>
                  <a:cubicBezTo>
                    <a:pt x="4760" y="23113"/>
                    <a:pt x="9002" y="19748"/>
                    <a:pt x="12042" y="13775"/>
                  </a:cubicBezTo>
                  <a:cubicBezTo>
                    <a:pt x="15173" y="7586"/>
                    <a:pt x="15285" y="1995"/>
                    <a:pt x="13533" y="19"/>
                  </a:cubicBezTo>
                  <a:cubicBezTo>
                    <a:pt x="13428" y="7"/>
                    <a:pt x="13320" y="1"/>
                    <a:pt x="13209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1;p46"/>
            <p:cNvSpPr/>
            <p:nvPr/>
          </p:nvSpPr>
          <p:spPr>
            <a:xfrm flipH="1">
              <a:off x="3085460" y="1793923"/>
              <a:ext cx="128144" cy="159246"/>
            </a:xfrm>
            <a:custGeom>
              <a:avLst/>
              <a:gdLst/>
              <a:ahLst/>
              <a:cxnLst/>
              <a:rect l="l" t="t" r="r" b="b"/>
              <a:pathLst>
                <a:path w="5854" h="7274" extrusionOk="0">
                  <a:moveTo>
                    <a:pt x="3444" y="1"/>
                  </a:moveTo>
                  <a:cubicBezTo>
                    <a:pt x="3117" y="1"/>
                    <a:pt x="2807" y="187"/>
                    <a:pt x="2647" y="505"/>
                  </a:cubicBezTo>
                  <a:lnTo>
                    <a:pt x="224" y="5277"/>
                  </a:lnTo>
                  <a:cubicBezTo>
                    <a:pt x="1" y="5687"/>
                    <a:pt x="187" y="6247"/>
                    <a:pt x="597" y="6433"/>
                  </a:cubicBezTo>
                  <a:lnTo>
                    <a:pt x="2014" y="7179"/>
                  </a:lnTo>
                  <a:cubicBezTo>
                    <a:pt x="2142" y="7243"/>
                    <a:pt x="2277" y="7273"/>
                    <a:pt x="2410" y="7273"/>
                  </a:cubicBezTo>
                  <a:cubicBezTo>
                    <a:pt x="2737" y="7273"/>
                    <a:pt x="3047" y="7087"/>
                    <a:pt x="3207" y="6768"/>
                  </a:cubicBezTo>
                  <a:lnTo>
                    <a:pt x="5630" y="1997"/>
                  </a:lnTo>
                  <a:cubicBezTo>
                    <a:pt x="5853" y="1587"/>
                    <a:pt x="5667" y="1027"/>
                    <a:pt x="5220" y="841"/>
                  </a:cubicBezTo>
                  <a:lnTo>
                    <a:pt x="3840" y="95"/>
                  </a:lnTo>
                  <a:cubicBezTo>
                    <a:pt x="3712" y="31"/>
                    <a:pt x="3577" y="1"/>
                    <a:pt x="34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02;p46"/>
            <p:cNvSpPr/>
            <p:nvPr/>
          </p:nvSpPr>
          <p:spPr>
            <a:xfrm flipH="1">
              <a:off x="3023446" y="1776409"/>
              <a:ext cx="211370" cy="334408"/>
            </a:xfrm>
            <a:custGeom>
              <a:avLst/>
              <a:gdLst/>
              <a:ahLst/>
              <a:cxnLst/>
              <a:rect l="l" t="t" r="r" b="b"/>
              <a:pathLst>
                <a:path w="9656" h="15275" extrusionOk="0">
                  <a:moveTo>
                    <a:pt x="3094" y="1"/>
                  </a:moveTo>
                  <a:lnTo>
                    <a:pt x="3094" y="1"/>
                  </a:lnTo>
                  <a:cubicBezTo>
                    <a:pt x="1529" y="1939"/>
                    <a:pt x="4548" y="4586"/>
                    <a:pt x="4548" y="4735"/>
                  </a:cubicBezTo>
                  <a:cubicBezTo>
                    <a:pt x="4548" y="4884"/>
                    <a:pt x="3728" y="6301"/>
                    <a:pt x="1864" y="8463"/>
                  </a:cubicBezTo>
                  <a:cubicBezTo>
                    <a:pt x="0" y="10625"/>
                    <a:pt x="1491" y="13198"/>
                    <a:pt x="1491" y="13645"/>
                  </a:cubicBezTo>
                  <a:cubicBezTo>
                    <a:pt x="1491" y="13645"/>
                    <a:pt x="2776" y="15274"/>
                    <a:pt x="4536" y="15274"/>
                  </a:cubicBezTo>
                  <a:cubicBezTo>
                    <a:pt x="5020" y="15274"/>
                    <a:pt x="5539" y="15151"/>
                    <a:pt x="6077" y="14838"/>
                  </a:cubicBezTo>
                  <a:cubicBezTo>
                    <a:pt x="8575" y="13347"/>
                    <a:pt x="9656" y="4735"/>
                    <a:pt x="7941" y="4139"/>
                  </a:cubicBezTo>
                  <a:cubicBezTo>
                    <a:pt x="6226" y="3542"/>
                    <a:pt x="3095" y="1"/>
                    <a:pt x="3094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03;p46"/>
            <p:cNvSpPr/>
            <p:nvPr/>
          </p:nvSpPr>
          <p:spPr>
            <a:xfrm flipH="1">
              <a:off x="3135238" y="1776409"/>
              <a:ext cx="99578" cy="298745"/>
            </a:xfrm>
            <a:custGeom>
              <a:avLst/>
              <a:gdLst/>
              <a:ahLst/>
              <a:cxnLst/>
              <a:rect l="l" t="t" r="r" b="b"/>
              <a:pathLst>
                <a:path w="4549" h="13646" fill="none" extrusionOk="0">
                  <a:moveTo>
                    <a:pt x="1491" y="13645"/>
                  </a:moveTo>
                  <a:cubicBezTo>
                    <a:pt x="1491" y="13198"/>
                    <a:pt x="0" y="10625"/>
                    <a:pt x="1864" y="8463"/>
                  </a:cubicBezTo>
                  <a:cubicBezTo>
                    <a:pt x="3728" y="6301"/>
                    <a:pt x="4548" y="4884"/>
                    <a:pt x="4548" y="4735"/>
                  </a:cubicBezTo>
                  <a:cubicBezTo>
                    <a:pt x="4548" y="4586"/>
                    <a:pt x="1529" y="1939"/>
                    <a:pt x="3094" y="1"/>
                  </a:cubicBezTo>
                </a:path>
              </a:pathLst>
            </a:custGeom>
            <a:solidFill>
              <a:schemeClr val="dk1"/>
            </a:solidFill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04;p46"/>
            <p:cNvSpPr/>
            <p:nvPr/>
          </p:nvSpPr>
          <p:spPr>
            <a:xfrm flipH="1">
              <a:off x="3127073" y="1799155"/>
              <a:ext cx="227700" cy="284143"/>
            </a:xfrm>
            <a:custGeom>
              <a:avLst/>
              <a:gdLst/>
              <a:ahLst/>
              <a:cxnLst/>
              <a:rect l="l" t="t" r="r" b="b"/>
              <a:pathLst>
                <a:path w="10402" h="12979" extrusionOk="0">
                  <a:moveTo>
                    <a:pt x="6351" y="1"/>
                  </a:moveTo>
                  <a:cubicBezTo>
                    <a:pt x="5699" y="1"/>
                    <a:pt x="5294" y="900"/>
                    <a:pt x="5294" y="900"/>
                  </a:cubicBezTo>
                  <a:cubicBezTo>
                    <a:pt x="4511" y="3249"/>
                    <a:pt x="1156" y="4703"/>
                    <a:pt x="597" y="7014"/>
                  </a:cubicBezTo>
                  <a:cubicBezTo>
                    <a:pt x="0" y="9325"/>
                    <a:pt x="1939" y="12979"/>
                    <a:pt x="4026" y="12979"/>
                  </a:cubicBezTo>
                  <a:cubicBezTo>
                    <a:pt x="6077" y="12979"/>
                    <a:pt x="4511" y="11525"/>
                    <a:pt x="5928" y="10593"/>
                  </a:cubicBezTo>
                  <a:cubicBezTo>
                    <a:pt x="7344" y="9661"/>
                    <a:pt x="5816" y="8132"/>
                    <a:pt x="7456" y="7797"/>
                  </a:cubicBezTo>
                  <a:cubicBezTo>
                    <a:pt x="9096" y="7461"/>
                    <a:pt x="8314" y="5597"/>
                    <a:pt x="9357" y="4815"/>
                  </a:cubicBezTo>
                  <a:cubicBezTo>
                    <a:pt x="10401" y="4069"/>
                    <a:pt x="7978" y="1087"/>
                    <a:pt x="6971" y="266"/>
                  </a:cubicBezTo>
                  <a:cubicBezTo>
                    <a:pt x="6747" y="75"/>
                    <a:pt x="6539" y="1"/>
                    <a:pt x="6351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05;p46"/>
            <p:cNvSpPr/>
            <p:nvPr/>
          </p:nvSpPr>
          <p:spPr>
            <a:xfrm flipH="1">
              <a:off x="3127073" y="1786195"/>
              <a:ext cx="139571" cy="297103"/>
            </a:xfrm>
            <a:custGeom>
              <a:avLst/>
              <a:gdLst/>
              <a:ahLst/>
              <a:cxnLst/>
              <a:rect l="l" t="t" r="r" b="b"/>
              <a:pathLst>
                <a:path w="6376" h="13571" fill="none" extrusionOk="0">
                  <a:moveTo>
                    <a:pt x="1268" y="1492"/>
                  </a:moveTo>
                  <a:cubicBezTo>
                    <a:pt x="1268" y="1492"/>
                    <a:pt x="1939" y="1"/>
                    <a:pt x="2945" y="858"/>
                  </a:cubicBezTo>
                  <a:cubicBezTo>
                    <a:pt x="3952" y="1679"/>
                    <a:pt x="6375" y="4661"/>
                    <a:pt x="5331" y="5407"/>
                  </a:cubicBezTo>
                  <a:cubicBezTo>
                    <a:pt x="4288" y="6189"/>
                    <a:pt x="5070" y="8053"/>
                    <a:pt x="3430" y="8389"/>
                  </a:cubicBezTo>
                  <a:cubicBezTo>
                    <a:pt x="1790" y="8724"/>
                    <a:pt x="3318" y="10253"/>
                    <a:pt x="1902" y="11185"/>
                  </a:cubicBezTo>
                  <a:cubicBezTo>
                    <a:pt x="485" y="12117"/>
                    <a:pt x="2051" y="13571"/>
                    <a:pt x="0" y="13571"/>
                  </a:cubicBezTo>
                </a:path>
              </a:pathLst>
            </a:custGeom>
            <a:solidFill>
              <a:schemeClr val="dk1"/>
            </a:solidFill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06;p46"/>
            <p:cNvSpPr/>
            <p:nvPr/>
          </p:nvSpPr>
          <p:spPr>
            <a:xfrm flipH="1">
              <a:off x="3160543" y="1849048"/>
              <a:ext cx="71011" cy="70209"/>
            </a:xfrm>
            <a:custGeom>
              <a:avLst/>
              <a:gdLst/>
              <a:ahLst/>
              <a:cxnLst/>
              <a:rect l="l" t="t" r="r" b="b"/>
              <a:pathLst>
                <a:path w="3244" h="3207" extrusionOk="0">
                  <a:moveTo>
                    <a:pt x="0" y="1"/>
                  </a:moveTo>
                  <a:lnTo>
                    <a:pt x="0" y="1"/>
                  </a:lnTo>
                  <a:cubicBezTo>
                    <a:pt x="112" y="336"/>
                    <a:pt x="299" y="709"/>
                    <a:pt x="560" y="1007"/>
                  </a:cubicBezTo>
                  <a:cubicBezTo>
                    <a:pt x="783" y="1343"/>
                    <a:pt x="1007" y="1641"/>
                    <a:pt x="1305" y="1902"/>
                  </a:cubicBezTo>
                  <a:cubicBezTo>
                    <a:pt x="1864" y="2461"/>
                    <a:pt x="2498" y="2908"/>
                    <a:pt x="3244" y="3207"/>
                  </a:cubicBezTo>
                  <a:cubicBezTo>
                    <a:pt x="2983" y="2908"/>
                    <a:pt x="2722" y="2647"/>
                    <a:pt x="2424" y="2386"/>
                  </a:cubicBezTo>
                  <a:lnTo>
                    <a:pt x="1641" y="1566"/>
                  </a:lnTo>
                  <a:cubicBezTo>
                    <a:pt x="1081" y="1044"/>
                    <a:pt x="560" y="5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07;p46"/>
            <p:cNvSpPr/>
            <p:nvPr/>
          </p:nvSpPr>
          <p:spPr>
            <a:xfrm flipH="1">
              <a:off x="3203798" y="1910260"/>
              <a:ext cx="53871" cy="64495"/>
            </a:xfrm>
            <a:custGeom>
              <a:avLst/>
              <a:gdLst/>
              <a:ahLst/>
              <a:cxnLst/>
              <a:rect l="l" t="t" r="r" b="b"/>
              <a:pathLst>
                <a:path w="2461" h="2946" extrusionOk="0">
                  <a:moveTo>
                    <a:pt x="0" y="1"/>
                  </a:moveTo>
                  <a:cubicBezTo>
                    <a:pt x="38" y="336"/>
                    <a:pt x="150" y="634"/>
                    <a:pt x="299" y="933"/>
                  </a:cubicBezTo>
                  <a:cubicBezTo>
                    <a:pt x="448" y="1268"/>
                    <a:pt x="634" y="1529"/>
                    <a:pt x="821" y="1790"/>
                  </a:cubicBezTo>
                  <a:cubicBezTo>
                    <a:pt x="1268" y="2349"/>
                    <a:pt x="1827" y="2722"/>
                    <a:pt x="2461" y="2946"/>
                  </a:cubicBezTo>
                  <a:cubicBezTo>
                    <a:pt x="2237" y="2685"/>
                    <a:pt x="2014" y="2461"/>
                    <a:pt x="1827" y="2237"/>
                  </a:cubicBezTo>
                  <a:cubicBezTo>
                    <a:pt x="1603" y="1976"/>
                    <a:pt x="1380" y="1753"/>
                    <a:pt x="1193" y="1492"/>
                  </a:cubicBezTo>
                  <a:cubicBezTo>
                    <a:pt x="783" y="1007"/>
                    <a:pt x="411" y="5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08;p46"/>
            <p:cNvSpPr/>
            <p:nvPr/>
          </p:nvSpPr>
          <p:spPr>
            <a:xfrm flipH="1">
              <a:off x="1240374" y="4206892"/>
              <a:ext cx="1281222" cy="936977"/>
            </a:xfrm>
            <a:custGeom>
              <a:avLst/>
              <a:gdLst/>
              <a:ahLst/>
              <a:cxnLst/>
              <a:rect l="l" t="t" r="r" b="b"/>
              <a:pathLst>
                <a:path w="58530" h="42799" extrusionOk="0">
                  <a:moveTo>
                    <a:pt x="57188" y="1"/>
                  </a:moveTo>
                  <a:lnTo>
                    <a:pt x="1" y="3580"/>
                  </a:lnTo>
                  <a:lnTo>
                    <a:pt x="1343" y="42798"/>
                  </a:lnTo>
                  <a:lnTo>
                    <a:pt x="58530" y="42798"/>
                  </a:lnTo>
                  <a:lnTo>
                    <a:pt x="571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09;p46"/>
            <p:cNvSpPr/>
            <p:nvPr/>
          </p:nvSpPr>
          <p:spPr>
            <a:xfrm flipH="1">
              <a:off x="1949523" y="4439500"/>
              <a:ext cx="8997" cy="606422"/>
            </a:xfrm>
            <a:custGeom>
              <a:avLst/>
              <a:gdLst/>
              <a:ahLst/>
              <a:cxnLst/>
              <a:rect l="l" t="t" r="r" b="b"/>
              <a:pathLst>
                <a:path w="411" h="27700" fill="none" extrusionOk="0">
                  <a:moveTo>
                    <a:pt x="1" y="1"/>
                  </a:moveTo>
                  <a:cubicBezTo>
                    <a:pt x="1" y="1"/>
                    <a:pt x="411" y="13869"/>
                    <a:pt x="411" y="27700"/>
                  </a:cubicBezTo>
                </a:path>
              </a:pathLst>
            </a:custGeom>
            <a:noFill/>
            <a:ln w="12125" cap="flat" cmpd="sng">
              <a:solidFill>
                <a:srgbClr val="FFFFF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0;p46"/>
            <p:cNvSpPr/>
            <p:nvPr/>
          </p:nvSpPr>
          <p:spPr>
            <a:xfrm flipH="1">
              <a:off x="667491" y="2198365"/>
              <a:ext cx="607163" cy="1274472"/>
            </a:xfrm>
            <a:custGeom>
              <a:avLst/>
              <a:gdLst/>
              <a:ahLst/>
              <a:cxnLst/>
              <a:rect l="l" t="t" r="r" b="b"/>
              <a:pathLst>
                <a:path w="27737" h="58215" extrusionOk="0">
                  <a:moveTo>
                    <a:pt x="2162" y="0"/>
                  </a:moveTo>
                  <a:lnTo>
                    <a:pt x="0" y="30458"/>
                  </a:lnTo>
                  <a:cubicBezTo>
                    <a:pt x="4413" y="51521"/>
                    <a:pt x="15975" y="58215"/>
                    <a:pt x="21901" y="58215"/>
                  </a:cubicBezTo>
                  <a:cubicBezTo>
                    <a:pt x="23485" y="58215"/>
                    <a:pt x="24667" y="57736"/>
                    <a:pt x="25201" y="56927"/>
                  </a:cubicBezTo>
                  <a:cubicBezTo>
                    <a:pt x="27736" y="53124"/>
                    <a:pt x="17857" y="18305"/>
                    <a:pt x="13234" y="9581"/>
                  </a:cubicBezTo>
                  <a:cubicBezTo>
                    <a:pt x="8612" y="858"/>
                    <a:pt x="2162" y="0"/>
                    <a:pt x="21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1;p46"/>
            <p:cNvSpPr/>
            <p:nvPr/>
          </p:nvSpPr>
          <p:spPr>
            <a:xfrm flipH="1">
              <a:off x="2324082" y="2081085"/>
              <a:ext cx="1033142" cy="1074681"/>
            </a:xfrm>
            <a:custGeom>
              <a:avLst/>
              <a:gdLst/>
              <a:ahLst/>
              <a:cxnLst/>
              <a:rect l="l" t="t" r="r" b="b"/>
              <a:pathLst>
                <a:path w="47197" h="49089" extrusionOk="0">
                  <a:moveTo>
                    <a:pt x="13123" y="0"/>
                  </a:moveTo>
                  <a:cubicBezTo>
                    <a:pt x="13123" y="0"/>
                    <a:pt x="3505" y="4436"/>
                    <a:pt x="0" y="8351"/>
                  </a:cubicBezTo>
                  <a:cubicBezTo>
                    <a:pt x="0" y="8351"/>
                    <a:pt x="17692" y="49088"/>
                    <a:pt x="27021" y="49088"/>
                  </a:cubicBezTo>
                  <a:cubicBezTo>
                    <a:pt x="27162" y="49088"/>
                    <a:pt x="27301" y="49079"/>
                    <a:pt x="27438" y="49060"/>
                  </a:cubicBezTo>
                  <a:cubicBezTo>
                    <a:pt x="36646" y="47793"/>
                    <a:pt x="47196" y="27662"/>
                    <a:pt x="47196" y="27662"/>
                  </a:cubicBezTo>
                  <a:lnTo>
                    <a:pt x="45519" y="3840"/>
                  </a:lnTo>
                  <a:cubicBezTo>
                    <a:pt x="45519" y="3840"/>
                    <a:pt x="39069" y="4138"/>
                    <a:pt x="36684" y="8724"/>
                  </a:cubicBezTo>
                  <a:cubicBezTo>
                    <a:pt x="34298" y="13346"/>
                    <a:pt x="28631" y="24717"/>
                    <a:pt x="28631" y="24717"/>
                  </a:cubicBezTo>
                  <a:cubicBezTo>
                    <a:pt x="28631" y="24717"/>
                    <a:pt x="16366" y="4399"/>
                    <a:pt x="131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12;p46"/>
            <p:cNvSpPr/>
            <p:nvPr/>
          </p:nvSpPr>
          <p:spPr>
            <a:xfrm flipH="1">
              <a:off x="1100825" y="2152500"/>
              <a:ext cx="1574176" cy="2380700"/>
            </a:xfrm>
            <a:custGeom>
              <a:avLst/>
              <a:gdLst/>
              <a:ahLst/>
              <a:cxnLst/>
              <a:rect l="l" t="t" r="r" b="b"/>
              <a:pathLst>
                <a:path w="71913" h="108745" extrusionOk="0">
                  <a:moveTo>
                    <a:pt x="18282" y="0"/>
                  </a:moveTo>
                  <a:cubicBezTo>
                    <a:pt x="17876" y="0"/>
                    <a:pt x="17510" y="3"/>
                    <a:pt x="17186" y="8"/>
                  </a:cubicBezTo>
                  <a:cubicBezTo>
                    <a:pt x="10140" y="82"/>
                    <a:pt x="11296" y="6606"/>
                    <a:pt x="11296" y="6606"/>
                  </a:cubicBezTo>
                  <a:cubicBezTo>
                    <a:pt x="9096" y="30055"/>
                    <a:pt x="0" y="101707"/>
                    <a:pt x="0" y="101707"/>
                  </a:cubicBezTo>
                  <a:cubicBezTo>
                    <a:pt x="13255" y="107223"/>
                    <a:pt x="28526" y="108744"/>
                    <a:pt x="41341" y="108744"/>
                  </a:cubicBezTo>
                  <a:cubicBezTo>
                    <a:pt x="57107" y="108744"/>
                    <a:pt x="69154" y="106442"/>
                    <a:pt x="69154" y="106442"/>
                  </a:cubicBezTo>
                  <a:cubicBezTo>
                    <a:pt x="64159" y="76357"/>
                    <a:pt x="69639" y="17753"/>
                    <a:pt x="69564" y="12385"/>
                  </a:cubicBezTo>
                  <a:cubicBezTo>
                    <a:pt x="69452" y="7054"/>
                    <a:pt x="71913" y="2095"/>
                    <a:pt x="61884" y="1573"/>
                  </a:cubicBezTo>
                  <a:cubicBezTo>
                    <a:pt x="52350" y="1075"/>
                    <a:pt x="26756" y="0"/>
                    <a:pt x="182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13;p46"/>
            <p:cNvSpPr/>
            <p:nvPr/>
          </p:nvSpPr>
          <p:spPr>
            <a:xfrm flipH="1">
              <a:off x="1913601" y="3252007"/>
              <a:ext cx="70201" cy="1276486"/>
            </a:xfrm>
            <a:custGeom>
              <a:avLst/>
              <a:gdLst/>
              <a:ahLst/>
              <a:cxnLst/>
              <a:rect l="l" t="t" r="r" b="b"/>
              <a:pathLst>
                <a:path w="3207" h="58307" fill="none" extrusionOk="0">
                  <a:moveTo>
                    <a:pt x="3206" y="1"/>
                  </a:moveTo>
                  <a:cubicBezTo>
                    <a:pt x="3206" y="1"/>
                    <a:pt x="0" y="44587"/>
                    <a:pt x="1789" y="58306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14;p46"/>
            <p:cNvSpPr/>
            <p:nvPr/>
          </p:nvSpPr>
          <p:spPr>
            <a:xfrm flipH="1">
              <a:off x="1531708" y="2159177"/>
              <a:ext cx="499442" cy="1092852"/>
            </a:xfrm>
            <a:custGeom>
              <a:avLst/>
              <a:gdLst/>
              <a:ahLst/>
              <a:cxnLst/>
              <a:rect l="l" t="t" r="r" b="b"/>
              <a:pathLst>
                <a:path w="22816" h="49919" extrusionOk="0">
                  <a:moveTo>
                    <a:pt x="150" y="1"/>
                  </a:moveTo>
                  <a:cubicBezTo>
                    <a:pt x="1" y="17112"/>
                    <a:pt x="5369" y="49919"/>
                    <a:pt x="5369" y="49919"/>
                  </a:cubicBezTo>
                  <a:cubicBezTo>
                    <a:pt x="16404" y="33776"/>
                    <a:pt x="21809" y="6488"/>
                    <a:pt x="22816" y="746"/>
                  </a:cubicBezTo>
                  <a:cubicBezTo>
                    <a:pt x="16031" y="486"/>
                    <a:pt x="7569" y="225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15;p46"/>
            <p:cNvSpPr/>
            <p:nvPr/>
          </p:nvSpPr>
          <p:spPr>
            <a:xfrm flipH="1">
              <a:off x="1387256" y="2177961"/>
              <a:ext cx="520654" cy="1065092"/>
            </a:xfrm>
            <a:custGeom>
              <a:avLst/>
              <a:gdLst/>
              <a:ahLst/>
              <a:cxnLst/>
              <a:rect l="l" t="t" r="r" b="b"/>
              <a:pathLst>
                <a:path w="23785" h="48651" fill="none" extrusionOk="0">
                  <a:moveTo>
                    <a:pt x="19609" y="0"/>
                  </a:moveTo>
                  <a:lnTo>
                    <a:pt x="23785" y="13160"/>
                  </a:lnTo>
                  <a:lnTo>
                    <a:pt x="18603" y="18156"/>
                  </a:lnTo>
                  <a:lnTo>
                    <a:pt x="22032" y="24083"/>
                  </a:lnTo>
                  <a:cubicBezTo>
                    <a:pt x="22032" y="24083"/>
                    <a:pt x="13048" y="38287"/>
                    <a:pt x="0" y="48650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16;p46"/>
            <p:cNvSpPr/>
            <p:nvPr/>
          </p:nvSpPr>
          <p:spPr>
            <a:xfrm flipH="1">
              <a:off x="1931573" y="2157557"/>
              <a:ext cx="309306" cy="1085496"/>
            </a:xfrm>
            <a:custGeom>
              <a:avLst/>
              <a:gdLst/>
              <a:ahLst/>
              <a:cxnLst/>
              <a:rect l="l" t="t" r="r" b="b"/>
              <a:pathLst>
                <a:path w="14130" h="49583" fill="none" extrusionOk="0">
                  <a:moveTo>
                    <a:pt x="7643" y="0"/>
                  </a:moveTo>
                  <a:lnTo>
                    <a:pt x="1679" y="8798"/>
                  </a:lnTo>
                  <a:lnTo>
                    <a:pt x="6376" y="15844"/>
                  </a:lnTo>
                  <a:lnTo>
                    <a:pt x="1" y="22033"/>
                  </a:lnTo>
                  <a:cubicBezTo>
                    <a:pt x="1" y="22033"/>
                    <a:pt x="7531" y="40971"/>
                    <a:pt x="14130" y="49582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17;p46"/>
            <p:cNvSpPr/>
            <p:nvPr/>
          </p:nvSpPr>
          <p:spPr>
            <a:xfrm flipH="1">
              <a:off x="711556" y="2593371"/>
              <a:ext cx="1489330" cy="960643"/>
            </a:xfrm>
            <a:custGeom>
              <a:avLst/>
              <a:gdLst/>
              <a:ahLst/>
              <a:cxnLst/>
              <a:rect l="l" t="t" r="r" b="b"/>
              <a:pathLst>
                <a:path w="68037" h="43880" extrusionOk="0">
                  <a:moveTo>
                    <a:pt x="27774" y="1"/>
                  </a:moveTo>
                  <a:lnTo>
                    <a:pt x="1" y="39965"/>
                  </a:lnTo>
                  <a:lnTo>
                    <a:pt x="40263" y="43879"/>
                  </a:lnTo>
                  <a:lnTo>
                    <a:pt x="68036" y="3878"/>
                  </a:lnTo>
                  <a:lnTo>
                    <a:pt x="27774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18;p46"/>
            <p:cNvSpPr/>
            <p:nvPr/>
          </p:nvSpPr>
          <p:spPr>
            <a:xfrm flipH="1">
              <a:off x="1577393" y="2532992"/>
              <a:ext cx="656131" cy="935313"/>
            </a:xfrm>
            <a:custGeom>
              <a:avLst/>
              <a:gdLst/>
              <a:ahLst/>
              <a:cxnLst/>
              <a:rect l="l" t="t" r="r" b="b"/>
              <a:pathLst>
                <a:path w="29974" h="42723" extrusionOk="0">
                  <a:moveTo>
                    <a:pt x="27811" y="0"/>
                  </a:moveTo>
                  <a:lnTo>
                    <a:pt x="0" y="39964"/>
                  </a:lnTo>
                  <a:cubicBezTo>
                    <a:pt x="0" y="39964"/>
                    <a:pt x="2051" y="40821"/>
                    <a:pt x="1492" y="42723"/>
                  </a:cubicBezTo>
                  <a:lnTo>
                    <a:pt x="29265" y="2759"/>
                  </a:lnTo>
                  <a:cubicBezTo>
                    <a:pt x="29265" y="2759"/>
                    <a:pt x="29973" y="1342"/>
                    <a:pt x="27811" y="0"/>
                  </a:cubicBezTo>
                  <a:close/>
                </a:path>
              </a:pathLst>
            </a:custGeom>
            <a:solidFill>
              <a:srgbClr val="D4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719;p46"/>
            <p:cNvSpPr/>
            <p:nvPr/>
          </p:nvSpPr>
          <p:spPr>
            <a:xfrm flipH="1">
              <a:off x="1577393" y="2532992"/>
              <a:ext cx="656131" cy="935313"/>
            </a:xfrm>
            <a:custGeom>
              <a:avLst/>
              <a:gdLst/>
              <a:ahLst/>
              <a:cxnLst/>
              <a:rect l="l" t="t" r="r" b="b"/>
              <a:pathLst>
                <a:path w="29974" h="42723" extrusionOk="0">
                  <a:moveTo>
                    <a:pt x="27811" y="0"/>
                  </a:moveTo>
                  <a:lnTo>
                    <a:pt x="0" y="39964"/>
                  </a:lnTo>
                  <a:cubicBezTo>
                    <a:pt x="0" y="39964"/>
                    <a:pt x="2051" y="40821"/>
                    <a:pt x="1492" y="42723"/>
                  </a:cubicBezTo>
                  <a:lnTo>
                    <a:pt x="29265" y="2759"/>
                  </a:lnTo>
                  <a:cubicBezTo>
                    <a:pt x="29265" y="2759"/>
                    <a:pt x="29973" y="1342"/>
                    <a:pt x="2781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720;p46"/>
            <p:cNvSpPr/>
            <p:nvPr/>
          </p:nvSpPr>
          <p:spPr>
            <a:xfrm flipH="1">
              <a:off x="666681" y="2532992"/>
              <a:ext cx="958060" cy="145279"/>
            </a:xfrm>
            <a:custGeom>
              <a:avLst/>
              <a:gdLst/>
              <a:ahLst/>
              <a:cxnLst/>
              <a:rect l="l" t="t" r="r" b="b"/>
              <a:pathLst>
                <a:path w="43767" h="6636" extrusionOk="0">
                  <a:moveTo>
                    <a:pt x="0" y="0"/>
                  </a:moveTo>
                  <a:lnTo>
                    <a:pt x="1454" y="2759"/>
                  </a:lnTo>
                  <a:lnTo>
                    <a:pt x="41716" y="6636"/>
                  </a:lnTo>
                  <a:cubicBezTo>
                    <a:pt x="43766" y="4548"/>
                    <a:pt x="40262" y="3914"/>
                    <a:pt x="40262" y="39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21;p46"/>
            <p:cNvSpPr/>
            <p:nvPr/>
          </p:nvSpPr>
          <p:spPr>
            <a:xfrm flipH="1">
              <a:off x="663109" y="2531801"/>
              <a:ext cx="958060" cy="145279"/>
            </a:xfrm>
            <a:custGeom>
              <a:avLst/>
              <a:gdLst/>
              <a:ahLst/>
              <a:cxnLst/>
              <a:rect l="l" t="t" r="r" b="b"/>
              <a:pathLst>
                <a:path w="43767" h="6636" extrusionOk="0">
                  <a:moveTo>
                    <a:pt x="0" y="0"/>
                  </a:moveTo>
                  <a:lnTo>
                    <a:pt x="1454" y="2759"/>
                  </a:lnTo>
                  <a:lnTo>
                    <a:pt x="41716" y="6636"/>
                  </a:lnTo>
                  <a:cubicBezTo>
                    <a:pt x="43766" y="4548"/>
                    <a:pt x="40262" y="3914"/>
                    <a:pt x="40262" y="39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22;p46"/>
            <p:cNvSpPr/>
            <p:nvPr/>
          </p:nvSpPr>
          <p:spPr>
            <a:xfrm flipH="1">
              <a:off x="1206094" y="2992406"/>
              <a:ext cx="768733" cy="453240"/>
            </a:xfrm>
            <a:custGeom>
              <a:avLst/>
              <a:gdLst/>
              <a:ahLst/>
              <a:cxnLst/>
              <a:rect l="l" t="t" r="r" b="b"/>
              <a:pathLst>
                <a:path w="35118" h="20703" extrusionOk="0">
                  <a:moveTo>
                    <a:pt x="2882" y="1"/>
                  </a:moveTo>
                  <a:cubicBezTo>
                    <a:pt x="2131" y="1"/>
                    <a:pt x="1433" y="182"/>
                    <a:pt x="932" y="712"/>
                  </a:cubicBezTo>
                  <a:cubicBezTo>
                    <a:pt x="0" y="1718"/>
                    <a:pt x="559" y="3993"/>
                    <a:pt x="1119" y="5036"/>
                  </a:cubicBezTo>
                  <a:cubicBezTo>
                    <a:pt x="2311" y="7199"/>
                    <a:pt x="5107" y="7832"/>
                    <a:pt x="7158" y="9212"/>
                  </a:cubicBezTo>
                  <a:cubicBezTo>
                    <a:pt x="10028" y="11225"/>
                    <a:pt x="11370" y="14916"/>
                    <a:pt x="14241" y="16966"/>
                  </a:cubicBezTo>
                  <a:cubicBezTo>
                    <a:pt x="15471" y="17786"/>
                    <a:pt x="16888" y="18420"/>
                    <a:pt x="18342" y="18755"/>
                  </a:cubicBezTo>
                  <a:cubicBezTo>
                    <a:pt x="22480" y="19948"/>
                    <a:pt x="26804" y="20321"/>
                    <a:pt x="31129" y="20657"/>
                  </a:cubicBezTo>
                  <a:cubicBezTo>
                    <a:pt x="31451" y="20680"/>
                    <a:pt x="31787" y="20703"/>
                    <a:pt x="32121" y="20703"/>
                  </a:cubicBezTo>
                  <a:cubicBezTo>
                    <a:pt x="32870" y="20703"/>
                    <a:pt x="33607" y="20587"/>
                    <a:pt x="34148" y="20097"/>
                  </a:cubicBezTo>
                  <a:cubicBezTo>
                    <a:pt x="35118" y="19277"/>
                    <a:pt x="35080" y="17786"/>
                    <a:pt x="34745" y="16556"/>
                  </a:cubicBezTo>
                  <a:cubicBezTo>
                    <a:pt x="33552" y="12306"/>
                    <a:pt x="29936" y="9212"/>
                    <a:pt x="26133" y="6975"/>
                  </a:cubicBezTo>
                  <a:cubicBezTo>
                    <a:pt x="22554" y="4887"/>
                    <a:pt x="18677" y="3359"/>
                    <a:pt x="14651" y="2427"/>
                  </a:cubicBezTo>
                  <a:cubicBezTo>
                    <a:pt x="11855" y="1793"/>
                    <a:pt x="8947" y="1457"/>
                    <a:pt x="6189" y="675"/>
                  </a:cubicBezTo>
                  <a:cubicBezTo>
                    <a:pt x="5309" y="426"/>
                    <a:pt x="4033" y="1"/>
                    <a:pt x="2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23;p46"/>
            <p:cNvSpPr/>
            <p:nvPr/>
          </p:nvSpPr>
          <p:spPr>
            <a:xfrm flipH="1">
              <a:off x="1490905" y="2785171"/>
              <a:ext cx="519844" cy="403588"/>
            </a:xfrm>
            <a:custGeom>
              <a:avLst/>
              <a:gdLst/>
              <a:ahLst/>
              <a:cxnLst/>
              <a:rect l="l" t="t" r="r" b="b"/>
              <a:pathLst>
                <a:path w="23748" h="18435" extrusionOk="0">
                  <a:moveTo>
                    <a:pt x="15509" y="1"/>
                  </a:moveTo>
                  <a:cubicBezTo>
                    <a:pt x="15509" y="1"/>
                    <a:pt x="14316" y="2163"/>
                    <a:pt x="16590" y="4437"/>
                  </a:cubicBezTo>
                  <a:cubicBezTo>
                    <a:pt x="18864" y="6711"/>
                    <a:pt x="17634" y="7084"/>
                    <a:pt x="17634" y="7084"/>
                  </a:cubicBezTo>
                  <a:cubicBezTo>
                    <a:pt x="17634" y="7084"/>
                    <a:pt x="12042" y="6264"/>
                    <a:pt x="8575" y="4996"/>
                  </a:cubicBezTo>
                  <a:cubicBezTo>
                    <a:pt x="7096" y="4465"/>
                    <a:pt x="5776" y="4233"/>
                    <a:pt x="4762" y="4233"/>
                  </a:cubicBezTo>
                  <a:cubicBezTo>
                    <a:pt x="3426" y="4233"/>
                    <a:pt x="2621" y="4637"/>
                    <a:pt x="2685" y="5294"/>
                  </a:cubicBezTo>
                  <a:cubicBezTo>
                    <a:pt x="2685" y="5294"/>
                    <a:pt x="1" y="5443"/>
                    <a:pt x="1306" y="7717"/>
                  </a:cubicBezTo>
                  <a:cubicBezTo>
                    <a:pt x="1306" y="7717"/>
                    <a:pt x="224" y="9358"/>
                    <a:pt x="2126" y="10588"/>
                  </a:cubicBezTo>
                  <a:cubicBezTo>
                    <a:pt x="2126" y="10588"/>
                    <a:pt x="1194" y="12154"/>
                    <a:pt x="3841" y="13757"/>
                  </a:cubicBezTo>
                  <a:cubicBezTo>
                    <a:pt x="6068" y="15106"/>
                    <a:pt x="10459" y="18434"/>
                    <a:pt x="16993" y="18434"/>
                  </a:cubicBezTo>
                  <a:cubicBezTo>
                    <a:pt x="18224" y="18434"/>
                    <a:pt x="19531" y="18316"/>
                    <a:pt x="20915" y="18044"/>
                  </a:cubicBezTo>
                  <a:lnTo>
                    <a:pt x="23748" y="7717"/>
                  </a:lnTo>
                  <a:cubicBezTo>
                    <a:pt x="23748" y="7717"/>
                    <a:pt x="21660" y="4064"/>
                    <a:pt x="19759" y="3281"/>
                  </a:cubicBezTo>
                  <a:cubicBezTo>
                    <a:pt x="17858" y="2498"/>
                    <a:pt x="15509" y="1"/>
                    <a:pt x="15509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724;p46"/>
            <p:cNvSpPr/>
            <p:nvPr/>
          </p:nvSpPr>
          <p:spPr>
            <a:xfrm flipH="1">
              <a:off x="1729178" y="2901070"/>
              <a:ext cx="222818" cy="66947"/>
            </a:xfrm>
            <a:custGeom>
              <a:avLst/>
              <a:gdLst/>
              <a:ahLst/>
              <a:cxnLst/>
              <a:rect l="l" t="t" r="r" b="b"/>
              <a:pathLst>
                <a:path w="10179" h="3058" fill="none" extrusionOk="0">
                  <a:moveTo>
                    <a:pt x="1" y="0"/>
                  </a:moveTo>
                  <a:cubicBezTo>
                    <a:pt x="3282" y="1342"/>
                    <a:pt x="6711" y="2386"/>
                    <a:pt x="10178" y="3057"/>
                  </a:cubicBezTo>
                </a:path>
              </a:pathLst>
            </a:custGeom>
            <a:noFill/>
            <a:ln w="12125" cap="flat" cmpd="sng">
              <a:solidFill>
                <a:srgbClr val="FFADB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725;p46"/>
            <p:cNvSpPr/>
            <p:nvPr/>
          </p:nvSpPr>
          <p:spPr>
            <a:xfrm flipH="1">
              <a:off x="1779788" y="2954116"/>
              <a:ext cx="202395" cy="65305"/>
            </a:xfrm>
            <a:custGeom>
              <a:avLst/>
              <a:gdLst/>
              <a:ahLst/>
              <a:cxnLst/>
              <a:rect l="l" t="t" r="r" b="b"/>
              <a:pathLst>
                <a:path w="9246" h="2983" fill="none" extrusionOk="0">
                  <a:moveTo>
                    <a:pt x="1" y="0"/>
                  </a:moveTo>
                  <a:cubicBezTo>
                    <a:pt x="1" y="0"/>
                    <a:pt x="2685" y="1939"/>
                    <a:pt x="9246" y="2983"/>
                  </a:cubicBezTo>
                </a:path>
              </a:pathLst>
            </a:custGeom>
            <a:noFill/>
            <a:ln w="12125" cap="flat" cmpd="sng">
              <a:solidFill>
                <a:srgbClr val="FFADB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726;p46"/>
            <p:cNvSpPr/>
            <p:nvPr/>
          </p:nvSpPr>
          <p:spPr>
            <a:xfrm flipH="1">
              <a:off x="1823852" y="3016137"/>
              <a:ext cx="140381" cy="53899"/>
            </a:xfrm>
            <a:custGeom>
              <a:avLst/>
              <a:gdLst/>
              <a:ahLst/>
              <a:cxnLst/>
              <a:rect l="l" t="t" r="r" b="b"/>
              <a:pathLst>
                <a:path w="6413" h="2462" fill="none" extrusionOk="0">
                  <a:moveTo>
                    <a:pt x="1" y="1"/>
                  </a:moveTo>
                  <a:cubicBezTo>
                    <a:pt x="1" y="1"/>
                    <a:pt x="2349" y="1790"/>
                    <a:pt x="6413" y="2461"/>
                  </a:cubicBezTo>
                </a:path>
              </a:pathLst>
            </a:custGeom>
            <a:noFill/>
            <a:ln w="12125" cap="flat" cmpd="sng">
              <a:solidFill>
                <a:srgbClr val="FFADB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727;p46"/>
            <p:cNvSpPr/>
            <p:nvPr/>
          </p:nvSpPr>
          <p:spPr>
            <a:xfrm flipH="1">
              <a:off x="704222" y="2918978"/>
              <a:ext cx="926713" cy="637488"/>
            </a:xfrm>
            <a:custGeom>
              <a:avLst/>
              <a:gdLst/>
              <a:ahLst/>
              <a:cxnLst/>
              <a:rect l="l" t="t" r="r" b="b"/>
              <a:pathLst>
                <a:path w="42335" h="29119" extrusionOk="0">
                  <a:moveTo>
                    <a:pt x="5942" y="1"/>
                  </a:moveTo>
                  <a:cubicBezTo>
                    <a:pt x="5504" y="1"/>
                    <a:pt x="0" y="11228"/>
                    <a:pt x="2333" y="17636"/>
                  </a:cubicBezTo>
                  <a:cubicBezTo>
                    <a:pt x="2333" y="17636"/>
                    <a:pt x="25537" y="29119"/>
                    <a:pt x="33670" y="29119"/>
                  </a:cubicBezTo>
                  <a:cubicBezTo>
                    <a:pt x="34044" y="29119"/>
                    <a:pt x="34386" y="29094"/>
                    <a:pt x="34692" y="29043"/>
                  </a:cubicBezTo>
                  <a:cubicBezTo>
                    <a:pt x="41664" y="27850"/>
                    <a:pt x="42335" y="24719"/>
                    <a:pt x="41850" y="20581"/>
                  </a:cubicBezTo>
                  <a:cubicBezTo>
                    <a:pt x="41365" y="16480"/>
                    <a:pt x="28019" y="7458"/>
                    <a:pt x="5950" y="2"/>
                  </a:cubicBezTo>
                  <a:cubicBezTo>
                    <a:pt x="5947" y="1"/>
                    <a:pt x="5945" y="1"/>
                    <a:pt x="594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728;p46"/>
            <p:cNvSpPr/>
            <p:nvPr/>
          </p:nvSpPr>
          <p:spPr>
            <a:xfrm flipH="1">
              <a:off x="1980519" y="1053715"/>
              <a:ext cx="431715" cy="336334"/>
            </a:xfrm>
            <a:custGeom>
              <a:avLst/>
              <a:gdLst/>
              <a:ahLst/>
              <a:cxnLst/>
              <a:rect l="l" t="t" r="r" b="b"/>
              <a:pathLst>
                <a:path w="19722" h="15363" extrusionOk="0">
                  <a:moveTo>
                    <a:pt x="15977" y="0"/>
                  </a:moveTo>
                  <a:cubicBezTo>
                    <a:pt x="15181" y="0"/>
                    <a:pt x="14577" y="802"/>
                    <a:pt x="14577" y="802"/>
                  </a:cubicBezTo>
                  <a:cubicBezTo>
                    <a:pt x="14577" y="802"/>
                    <a:pt x="0" y="1249"/>
                    <a:pt x="3020" y="4493"/>
                  </a:cubicBezTo>
                  <a:cubicBezTo>
                    <a:pt x="6040" y="7736"/>
                    <a:pt x="10662" y="8370"/>
                    <a:pt x="10662" y="8370"/>
                  </a:cubicBezTo>
                  <a:cubicBezTo>
                    <a:pt x="10662" y="8370"/>
                    <a:pt x="1081" y="13887"/>
                    <a:pt x="4921" y="15005"/>
                  </a:cubicBezTo>
                  <a:cubicBezTo>
                    <a:pt x="5807" y="15264"/>
                    <a:pt x="6892" y="15363"/>
                    <a:pt x="8036" y="15363"/>
                  </a:cubicBezTo>
                  <a:cubicBezTo>
                    <a:pt x="11851" y="15363"/>
                    <a:pt x="16329" y="14260"/>
                    <a:pt x="16329" y="14260"/>
                  </a:cubicBezTo>
                  <a:cubicBezTo>
                    <a:pt x="16329" y="14260"/>
                    <a:pt x="19721" y="7251"/>
                    <a:pt x="18155" y="2666"/>
                  </a:cubicBezTo>
                  <a:cubicBezTo>
                    <a:pt x="17457" y="569"/>
                    <a:pt x="16649" y="0"/>
                    <a:pt x="15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729;p46"/>
            <p:cNvSpPr/>
            <p:nvPr/>
          </p:nvSpPr>
          <p:spPr>
            <a:xfrm flipH="1">
              <a:off x="1619837" y="1728267"/>
              <a:ext cx="363965" cy="653929"/>
            </a:xfrm>
            <a:custGeom>
              <a:avLst/>
              <a:gdLst/>
              <a:ahLst/>
              <a:cxnLst/>
              <a:rect l="l" t="t" r="r" b="b"/>
              <a:pathLst>
                <a:path w="16627" h="29870" extrusionOk="0">
                  <a:moveTo>
                    <a:pt x="16627" y="0"/>
                  </a:moveTo>
                  <a:lnTo>
                    <a:pt x="1566" y="4213"/>
                  </a:lnTo>
                  <a:lnTo>
                    <a:pt x="37" y="20094"/>
                  </a:lnTo>
                  <a:cubicBezTo>
                    <a:pt x="0" y="28631"/>
                    <a:pt x="5667" y="29861"/>
                    <a:pt x="5667" y="29861"/>
                  </a:cubicBezTo>
                  <a:cubicBezTo>
                    <a:pt x="5840" y="29867"/>
                    <a:pt x="6010" y="29869"/>
                    <a:pt x="6177" y="29869"/>
                  </a:cubicBezTo>
                  <a:cubicBezTo>
                    <a:pt x="15190" y="29869"/>
                    <a:pt x="16627" y="22144"/>
                    <a:pt x="16627" y="22144"/>
                  </a:cubicBezTo>
                  <a:cubicBezTo>
                    <a:pt x="15508" y="16552"/>
                    <a:pt x="16627" y="0"/>
                    <a:pt x="16627" y="0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730;p46"/>
            <p:cNvSpPr/>
            <p:nvPr/>
          </p:nvSpPr>
          <p:spPr>
            <a:xfrm flipH="1">
              <a:off x="1620647" y="1728267"/>
              <a:ext cx="356632" cy="374624"/>
            </a:xfrm>
            <a:custGeom>
              <a:avLst/>
              <a:gdLst/>
              <a:ahLst/>
              <a:cxnLst/>
              <a:rect l="l" t="t" r="r" b="b"/>
              <a:pathLst>
                <a:path w="16292" h="17112" extrusionOk="0">
                  <a:moveTo>
                    <a:pt x="16292" y="0"/>
                  </a:moveTo>
                  <a:lnTo>
                    <a:pt x="1231" y="4175"/>
                  </a:lnTo>
                  <a:lnTo>
                    <a:pt x="0" y="17112"/>
                  </a:lnTo>
                  <a:cubicBezTo>
                    <a:pt x="3393" y="16329"/>
                    <a:pt x="11035" y="13794"/>
                    <a:pt x="15956" y="6860"/>
                  </a:cubicBezTo>
                  <a:cubicBezTo>
                    <a:pt x="16105" y="2983"/>
                    <a:pt x="16292" y="0"/>
                    <a:pt x="16292" y="0"/>
                  </a:cubicBezTo>
                  <a:close/>
                </a:path>
              </a:pathLst>
            </a:custGeom>
            <a:solidFill>
              <a:srgbClr val="DB95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731;p46"/>
            <p:cNvSpPr/>
            <p:nvPr/>
          </p:nvSpPr>
          <p:spPr>
            <a:xfrm flipH="1">
              <a:off x="1523105" y="1112256"/>
              <a:ext cx="630454" cy="849451"/>
            </a:xfrm>
            <a:custGeom>
              <a:avLst/>
              <a:gdLst/>
              <a:ahLst/>
              <a:cxnLst/>
              <a:rect l="l" t="t" r="r" b="b"/>
              <a:pathLst>
                <a:path w="28801" h="38801" extrusionOk="0">
                  <a:moveTo>
                    <a:pt x="14760" y="1"/>
                  </a:moveTo>
                  <a:cubicBezTo>
                    <a:pt x="12971" y="1"/>
                    <a:pt x="10975" y="415"/>
                    <a:pt x="8762" y="1334"/>
                  </a:cubicBezTo>
                  <a:cubicBezTo>
                    <a:pt x="8762" y="1334"/>
                    <a:pt x="1007" y="6329"/>
                    <a:pt x="1306" y="13972"/>
                  </a:cubicBezTo>
                  <a:cubicBezTo>
                    <a:pt x="1604" y="21651"/>
                    <a:pt x="1" y="34588"/>
                    <a:pt x="8762" y="38800"/>
                  </a:cubicBezTo>
                  <a:cubicBezTo>
                    <a:pt x="8762" y="38800"/>
                    <a:pt x="23152" y="37048"/>
                    <a:pt x="26208" y="25305"/>
                  </a:cubicBezTo>
                  <a:cubicBezTo>
                    <a:pt x="28800" y="15193"/>
                    <a:pt x="25597" y="1"/>
                    <a:pt x="14760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732;p46"/>
            <p:cNvSpPr/>
            <p:nvPr/>
          </p:nvSpPr>
          <p:spPr>
            <a:xfrm flipH="1">
              <a:off x="1275727" y="776140"/>
              <a:ext cx="1058885" cy="1058415"/>
            </a:xfrm>
            <a:custGeom>
              <a:avLst/>
              <a:gdLst/>
              <a:ahLst/>
              <a:cxnLst/>
              <a:rect l="l" t="t" r="r" b="b"/>
              <a:pathLst>
                <a:path w="48373" h="48346" extrusionOk="0">
                  <a:moveTo>
                    <a:pt x="14670" y="1"/>
                  </a:moveTo>
                  <a:cubicBezTo>
                    <a:pt x="12531" y="1"/>
                    <a:pt x="12037" y="1518"/>
                    <a:pt x="15355" y="6062"/>
                  </a:cubicBezTo>
                  <a:cubicBezTo>
                    <a:pt x="15355" y="6062"/>
                    <a:pt x="12964" y="5739"/>
                    <a:pt x="10399" y="5739"/>
                  </a:cubicBezTo>
                  <a:cubicBezTo>
                    <a:pt x="5514" y="5739"/>
                    <a:pt x="1" y="6909"/>
                    <a:pt x="9167" y="13705"/>
                  </a:cubicBezTo>
                  <a:lnTo>
                    <a:pt x="12783" y="17768"/>
                  </a:lnTo>
                  <a:cubicBezTo>
                    <a:pt x="12783" y="17768"/>
                    <a:pt x="14759" y="26641"/>
                    <a:pt x="22848" y="26939"/>
                  </a:cubicBezTo>
                  <a:cubicBezTo>
                    <a:pt x="22848" y="26939"/>
                    <a:pt x="23929" y="26342"/>
                    <a:pt x="22438" y="22838"/>
                  </a:cubicBezTo>
                  <a:lnTo>
                    <a:pt x="22438" y="22838"/>
                  </a:lnTo>
                  <a:cubicBezTo>
                    <a:pt x="22439" y="22840"/>
                    <a:pt x="25347" y="29213"/>
                    <a:pt x="32429" y="30182"/>
                  </a:cubicBezTo>
                  <a:cubicBezTo>
                    <a:pt x="32429" y="30182"/>
                    <a:pt x="25719" y="39428"/>
                    <a:pt x="30341" y="42522"/>
                  </a:cubicBezTo>
                  <a:cubicBezTo>
                    <a:pt x="30341" y="42522"/>
                    <a:pt x="31716" y="48346"/>
                    <a:pt x="33882" y="48346"/>
                  </a:cubicBezTo>
                  <a:cubicBezTo>
                    <a:pt x="34028" y="48346"/>
                    <a:pt x="34177" y="48319"/>
                    <a:pt x="34330" y="48263"/>
                  </a:cubicBezTo>
                  <a:cubicBezTo>
                    <a:pt x="36753" y="47368"/>
                    <a:pt x="35337" y="45020"/>
                    <a:pt x="35337" y="45020"/>
                  </a:cubicBezTo>
                  <a:lnTo>
                    <a:pt x="35337" y="45020"/>
                  </a:lnTo>
                  <a:cubicBezTo>
                    <a:pt x="35337" y="45020"/>
                    <a:pt x="36714" y="46721"/>
                    <a:pt x="38058" y="46721"/>
                  </a:cubicBezTo>
                  <a:cubicBezTo>
                    <a:pt x="39369" y="46721"/>
                    <a:pt x="40649" y="45105"/>
                    <a:pt x="40593" y="38719"/>
                  </a:cubicBezTo>
                  <a:lnTo>
                    <a:pt x="40593" y="38719"/>
                  </a:lnTo>
                  <a:cubicBezTo>
                    <a:pt x="40594" y="38719"/>
                    <a:pt x="42488" y="39859"/>
                    <a:pt x="44063" y="39859"/>
                  </a:cubicBezTo>
                  <a:cubicBezTo>
                    <a:pt x="46322" y="39859"/>
                    <a:pt x="47924" y="37517"/>
                    <a:pt x="42346" y="26119"/>
                  </a:cubicBezTo>
                  <a:lnTo>
                    <a:pt x="42346" y="26119"/>
                  </a:lnTo>
                  <a:cubicBezTo>
                    <a:pt x="42346" y="26119"/>
                    <a:pt x="44261" y="26866"/>
                    <a:pt x="45659" y="26866"/>
                  </a:cubicBezTo>
                  <a:cubicBezTo>
                    <a:pt x="47430" y="26866"/>
                    <a:pt x="48372" y="25666"/>
                    <a:pt x="43538" y="20228"/>
                  </a:cubicBezTo>
                  <a:cubicBezTo>
                    <a:pt x="43538" y="20228"/>
                    <a:pt x="45514" y="15569"/>
                    <a:pt x="43688" y="15345"/>
                  </a:cubicBezTo>
                  <a:cubicBezTo>
                    <a:pt x="43568" y="15328"/>
                    <a:pt x="43455" y="15320"/>
                    <a:pt x="43349" y="15320"/>
                  </a:cubicBezTo>
                  <a:cubicBezTo>
                    <a:pt x="41805" y="15320"/>
                    <a:pt x="41674" y="16985"/>
                    <a:pt x="41674" y="16985"/>
                  </a:cubicBezTo>
                  <a:cubicBezTo>
                    <a:pt x="41674" y="16985"/>
                    <a:pt x="35228" y="2165"/>
                    <a:pt x="31837" y="2165"/>
                  </a:cubicBezTo>
                  <a:cubicBezTo>
                    <a:pt x="30906" y="2165"/>
                    <a:pt x="30205" y="3284"/>
                    <a:pt x="29931" y="6137"/>
                  </a:cubicBezTo>
                  <a:cubicBezTo>
                    <a:pt x="29931" y="6137"/>
                    <a:pt x="18973" y="1"/>
                    <a:pt x="14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33;p46"/>
            <p:cNvSpPr/>
            <p:nvPr/>
          </p:nvSpPr>
          <p:spPr>
            <a:xfrm flipH="1">
              <a:off x="1601056" y="1523397"/>
              <a:ext cx="182015" cy="48995"/>
            </a:xfrm>
            <a:custGeom>
              <a:avLst/>
              <a:gdLst/>
              <a:ahLst/>
              <a:cxnLst/>
              <a:rect l="l" t="t" r="r" b="b"/>
              <a:pathLst>
                <a:path w="8315" h="2238" fill="none" extrusionOk="0">
                  <a:moveTo>
                    <a:pt x="1" y="1"/>
                  </a:moveTo>
                  <a:lnTo>
                    <a:pt x="8314" y="2238"/>
                  </a:lnTo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34;p46"/>
            <p:cNvSpPr/>
            <p:nvPr/>
          </p:nvSpPr>
          <p:spPr>
            <a:xfrm flipH="1">
              <a:off x="1474816" y="1499819"/>
              <a:ext cx="200534" cy="234140"/>
            </a:xfrm>
            <a:custGeom>
              <a:avLst/>
              <a:gdLst/>
              <a:ahLst/>
              <a:cxnLst/>
              <a:rect l="l" t="t" r="r" b="b"/>
              <a:pathLst>
                <a:path w="9161" h="10695" extrusionOk="0">
                  <a:moveTo>
                    <a:pt x="7298" y="1"/>
                  </a:moveTo>
                  <a:cubicBezTo>
                    <a:pt x="5669" y="1"/>
                    <a:pt x="3176" y="2074"/>
                    <a:pt x="2312" y="3091"/>
                  </a:cubicBezTo>
                  <a:cubicBezTo>
                    <a:pt x="1045" y="4545"/>
                    <a:pt x="1" y="10435"/>
                    <a:pt x="1" y="10435"/>
                  </a:cubicBezTo>
                  <a:cubicBezTo>
                    <a:pt x="541" y="10613"/>
                    <a:pt x="1073" y="10695"/>
                    <a:pt x="1590" y="10695"/>
                  </a:cubicBezTo>
                  <a:cubicBezTo>
                    <a:pt x="5853" y="10695"/>
                    <a:pt x="9160" y="5132"/>
                    <a:pt x="8762" y="1674"/>
                  </a:cubicBezTo>
                  <a:cubicBezTo>
                    <a:pt x="8631" y="452"/>
                    <a:pt x="8059" y="1"/>
                    <a:pt x="7298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35;p46"/>
            <p:cNvSpPr/>
            <p:nvPr/>
          </p:nvSpPr>
          <p:spPr>
            <a:xfrm flipH="1">
              <a:off x="1830310" y="1840882"/>
              <a:ext cx="224504" cy="214306"/>
            </a:xfrm>
            <a:custGeom>
              <a:avLst/>
              <a:gdLst/>
              <a:ahLst/>
              <a:cxnLst/>
              <a:rect l="l" t="t" r="r" b="b"/>
              <a:pathLst>
                <a:path w="10256" h="9789" extrusionOk="0">
                  <a:moveTo>
                    <a:pt x="1827" y="1"/>
                  </a:moveTo>
                  <a:cubicBezTo>
                    <a:pt x="1827" y="1"/>
                    <a:pt x="1" y="3878"/>
                    <a:pt x="1455" y="6935"/>
                  </a:cubicBezTo>
                  <a:cubicBezTo>
                    <a:pt x="1898" y="7843"/>
                    <a:pt x="2242" y="8162"/>
                    <a:pt x="2507" y="8162"/>
                  </a:cubicBezTo>
                  <a:cubicBezTo>
                    <a:pt x="3134" y="8162"/>
                    <a:pt x="3319" y="6376"/>
                    <a:pt x="3319" y="6376"/>
                  </a:cubicBezTo>
                  <a:cubicBezTo>
                    <a:pt x="3319" y="6376"/>
                    <a:pt x="3580" y="9470"/>
                    <a:pt x="5108" y="9768"/>
                  </a:cubicBezTo>
                  <a:cubicBezTo>
                    <a:pt x="5181" y="9782"/>
                    <a:pt x="5250" y="9789"/>
                    <a:pt x="5316" y="9789"/>
                  </a:cubicBezTo>
                  <a:cubicBezTo>
                    <a:pt x="6664" y="9789"/>
                    <a:pt x="6562" y="7010"/>
                    <a:pt x="6562" y="7009"/>
                  </a:cubicBezTo>
                  <a:lnTo>
                    <a:pt x="6562" y="7009"/>
                  </a:lnTo>
                  <a:cubicBezTo>
                    <a:pt x="6562" y="7009"/>
                    <a:pt x="7858" y="8107"/>
                    <a:pt x="8798" y="8107"/>
                  </a:cubicBezTo>
                  <a:cubicBezTo>
                    <a:pt x="9684" y="8107"/>
                    <a:pt x="10255" y="7134"/>
                    <a:pt x="9134" y="3356"/>
                  </a:cubicBezTo>
                  <a:lnTo>
                    <a:pt x="9134" y="3356"/>
                  </a:lnTo>
                  <a:cubicBezTo>
                    <a:pt x="9134" y="3356"/>
                    <a:pt x="6937" y="4634"/>
                    <a:pt x="5168" y="4634"/>
                  </a:cubicBezTo>
                  <a:cubicBezTo>
                    <a:pt x="4656" y="4634"/>
                    <a:pt x="4180" y="4527"/>
                    <a:pt x="3803" y="4251"/>
                  </a:cubicBezTo>
                  <a:cubicBezTo>
                    <a:pt x="2088" y="2983"/>
                    <a:pt x="1827" y="1"/>
                    <a:pt x="1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36;p46"/>
            <p:cNvSpPr/>
            <p:nvPr/>
          </p:nvSpPr>
          <p:spPr>
            <a:xfrm flipH="1">
              <a:off x="2428541" y="2447283"/>
              <a:ext cx="63678" cy="453810"/>
            </a:xfrm>
            <a:custGeom>
              <a:avLst/>
              <a:gdLst/>
              <a:ahLst/>
              <a:cxnLst/>
              <a:rect l="l" t="t" r="r" b="b"/>
              <a:pathLst>
                <a:path w="2909" h="20729" fill="none" extrusionOk="0">
                  <a:moveTo>
                    <a:pt x="2909" y="1"/>
                  </a:moveTo>
                  <a:cubicBezTo>
                    <a:pt x="2909" y="1"/>
                    <a:pt x="1" y="13682"/>
                    <a:pt x="224" y="20728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37;p46"/>
            <p:cNvSpPr/>
            <p:nvPr/>
          </p:nvSpPr>
          <p:spPr>
            <a:xfrm flipH="1">
              <a:off x="773592" y="3121418"/>
              <a:ext cx="245650" cy="190180"/>
            </a:xfrm>
            <a:custGeom>
              <a:avLst/>
              <a:gdLst/>
              <a:ahLst/>
              <a:cxnLst/>
              <a:rect l="l" t="t" r="r" b="b"/>
              <a:pathLst>
                <a:path w="11222" h="8687" fill="none" extrusionOk="0">
                  <a:moveTo>
                    <a:pt x="1" y="1"/>
                  </a:moveTo>
                  <a:cubicBezTo>
                    <a:pt x="1" y="1"/>
                    <a:pt x="8463" y="3170"/>
                    <a:pt x="11222" y="8687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38;p46"/>
            <p:cNvSpPr/>
            <p:nvPr/>
          </p:nvSpPr>
          <p:spPr>
            <a:xfrm flipH="1">
              <a:off x="818466" y="3112442"/>
              <a:ext cx="191800" cy="81637"/>
            </a:xfrm>
            <a:custGeom>
              <a:avLst/>
              <a:gdLst/>
              <a:ahLst/>
              <a:cxnLst/>
              <a:rect l="l" t="t" r="r" b="b"/>
              <a:pathLst>
                <a:path w="8762" h="3729" fill="none" extrusionOk="0">
                  <a:moveTo>
                    <a:pt x="8761" y="3729"/>
                  </a:moveTo>
                  <a:cubicBezTo>
                    <a:pt x="8761" y="3729"/>
                    <a:pt x="3058" y="1"/>
                    <a:pt x="1" y="485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39;p46"/>
            <p:cNvSpPr/>
            <p:nvPr/>
          </p:nvSpPr>
          <p:spPr>
            <a:xfrm flipH="1">
              <a:off x="2646435" y="2616227"/>
              <a:ext cx="84058" cy="284865"/>
            </a:xfrm>
            <a:custGeom>
              <a:avLst/>
              <a:gdLst/>
              <a:ahLst/>
              <a:cxnLst/>
              <a:rect l="l" t="t" r="r" b="b"/>
              <a:pathLst>
                <a:path w="3840" h="13012" fill="none" extrusionOk="0">
                  <a:moveTo>
                    <a:pt x="0" y="1"/>
                  </a:moveTo>
                  <a:cubicBezTo>
                    <a:pt x="2610" y="3803"/>
                    <a:pt x="3840" y="8389"/>
                    <a:pt x="3504" y="13011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40;p46"/>
            <p:cNvSpPr/>
            <p:nvPr/>
          </p:nvSpPr>
          <p:spPr>
            <a:xfrm flipH="1">
              <a:off x="1914222" y="1717986"/>
              <a:ext cx="85721" cy="36057"/>
            </a:xfrm>
            <a:custGeom>
              <a:avLst/>
              <a:gdLst/>
              <a:ahLst/>
              <a:cxnLst/>
              <a:rect l="l" t="t" r="r" b="b"/>
              <a:pathLst>
                <a:path w="3916" h="1647" extrusionOk="0">
                  <a:moveTo>
                    <a:pt x="3915" y="1"/>
                  </a:moveTo>
                  <a:lnTo>
                    <a:pt x="3915" y="1"/>
                  </a:lnTo>
                  <a:cubicBezTo>
                    <a:pt x="3729" y="38"/>
                    <a:pt x="3543" y="113"/>
                    <a:pt x="3356" y="150"/>
                  </a:cubicBezTo>
                  <a:cubicBezTo>
                    <a:pt x="3207" y="225"/>
                    <a:pt x="3021" y="262"/>
                    <a:pt x="2872" y="336"/>
                  </a:cubicBezTo>
                  <a:cubicBezTo>
                    <a:pt x="2536" y="448"/>
                    <a:pt x="2238" y="560"/>
                    <a:pt x="1940" y="635"/>
                  </a:cubicBezTo>
                  <a:cubicBezTo>
                    <a:pt x="1641" y="746"/>
                    <a:pt x="1343" y="821"/>
                    <a:pt x="1045" y="858"/>
                  </a:cubicBezTo>
                  <a:cubicBezTo>
                    <a:pt x="896" y="877"/>
                    <a:pt x="737" y="877"/>
                    <a:pt x="565" y="877"/>
                  </a:cubicBezTo>
                  <a:cubicBezTo>
                    <a:pt x="392" y="877"/>
                    <a:pt x="206" y="877"/>
                    <a:pt x="1" y="896"/>
                  </a:cubicBezTo>
                  <a:cubicBezTo>
                    <a:pt x="113" y="1045"/>
                    <a:pt x="262" y="1194"/>
                    <a:pt x="411" y="1306"/>
                  </a:cubicBezTo>
                  <a:cubicBezTo>
                    <a:pt x="597" y="1418"/>
                    <a:pt x="784" y="1529"/>
                    <a:pt x="970" y="1567"/>
                  </a:cubicBezTo>
                  <a:cubicBezTo>
                    <a:pt x="1161" y="1619"/>
                    <a:pt x="1359" y="1646"/>
                    <a:pt x="1554" y="1646"/>
                  </a:cubicBezTo>
                  <a:cubicBezTo>
                    <a:pt x="1779" y="1646"/>
                    <a:pt x="2001" y="1609"/>
                    <a:pt x="2200" y="1529"/>
                  </a:cubicBezTo>
                  <a:cubicBezTo>
                    <a:pt x="2611" y="1418"/>
                    <a:pt x="2946" y="1231"/>
                    <a:pt x="3244" y="970"/>
                  </a:cubicBezTo>
                  <a:cubicBezTo>
                    <a:pt x="3393" y="821"/>
                    <a:pt x="3505" y="672"/>
                    <a:pt x="3617" y="523"/>
                  </a:cubicBezTo>
                  <a:cubicBezTo>
                    <a:pt x="3766" y="374"/>
                    <a:pt x="3841" y="187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41;p46"/>
            <p:cNvSpPr/>
            <p:nvPr/>
          </p:nvSpPr>
          <p:spPr>
            <a:xfrm rot="-1274568">
              <a:off x="2070972" y="1482778"/>
              <a:ext cx="39198" cy="43273"/>
            </a:xfrm>
            <a:custGeom>
              <a:avLst/>
              <a:gdLst/>
              <a:ahLst/>
              <a:cxnLst/>
              <a:rect l="l" t="t" r="r" b="b"/>
              <a:pathLst>
                <a:path w="1568" h="1731" extrusionOk="0">
                  <a:moveTo>
                    <a:pt x="824" y="1"/>
                  </a:moveTo>
                  <a:cubicBezTo>
                    <a:pt x="502" y="1"/>
                    <a:pt x="187" y="285"/>
                    <a:pt x="100" y="720"/>
                  </a:cubicBezTo>
                  <a:cubicBezTo>
                    <a:pt x="0" y="1187"/>
                    <a:pt x="200" y="1621"/>
                    <a:pt x="601" y="1721"/>
                  </a:cubicBezTo>
                  <a:cubicBezTo>
                    <a:pt x="635" y="1727"/>
                    <a:pt x="669" y="1730"/>
                    <a:pt x="704" y="1730"/>
                  </a:cubicBezTo>
                  <a:cubicBezTo>
                    <a:pt x="1040" y="1730"/>
                    <a:pt x="1377" y="1444"/>
                    <a:pt x="1468" y="1021"/>
                  </a:cubicBezTo>
                  <a:cubicBezTo>
                    <a:pt x="1568" y="554"/>
                    <a:pt x="1368" y="87"/>
                    <a:pt x="967" y="20"/>
                  </a:cubicBezTo>
                  <a:cubicBezTo>
                    <a:pt x="920" y="7"/>
                    <a:pt x="872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42;p46"/>
            <p:cNvSpPr/>
            <p:nvPr/>
          </p:nvSpPr>
          <p:spPr>
            <a:xfrm rot="-1274568">
              <a:off x="1860403" y="1495095"/>
              <a:ext cx="40048" cy="43273"/>
            </a:xfrm>
            <a:custGeom>
              <a:avLst/>
              <a:gdLst/>
              <a:ahLst/>
              <a:cxnLst/>
              <a:rect l="l" t="t" r="r" b="b"/>
              <a:pathLst>
                <a:path w="1602" h="1731" extrusionOk="0">
                  <a:moveTo>
                    <a:pt x="890" y="1"/>
                  </a:moveTo>
                  <a:cubicBezTo>
                    <a:pt x="534" y="1"/>
                    <a:pt x="221" y="287"/>
                    <a:pt x="100" y="711"/>
                  </a:cubicBezTo>
                  <a:cubicBezTo>
                    <a:pt x="0" y="1178"/>
                    <a:pt x="234" y="1645"/>
                    <a:pt x="601" y="1711"/>
                  </a:cubicBezTo>
                  <a:cubicBezTo>
                    <a:pt x="653" y="1724"/>
                    <a:pt x="705" y="1731"/>
                    <a:pt x="756" y="1731"/>
                  </a:cubicBezTo>
                  <a:cubicBezTo>
                    <a:pt x="1100" y="1731"/>
                    <a:pt x="1414" y="1450"/>
                    <a:pt x="1501" y="1044"/>
                  </a:cubicBezTo>
                  <a:cubicBezTo>
                    <a:pt x="1601" y="544"/>
                    <a:pt x="1368" y="110"/>
                    <a:pt x="1001" y="10"/>
                  </a:cubicBezTo>
                  <a:cubicBezTo>
                    <a:pt x="964" y="4"/>
                    <a:pt x="927" y="1"/>
                    <a:pt x="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43;p46"/>
            <p:cNvSpPr/>
            <p:nvPr/>
          </p:nvSpPr>
          <p:spPr>
            <a:xfrm rot="-1274568">
              <a:off x="1754181" y="1361368"/>
              <a:ext cx="171790" cy="77496"/>
            </a:xfrm>
            <a:custGeom>
              <a:avLst/>
              <a:gdLst/>
              <a:ahLst/>
              <a:cxnLst/>
              <a:rect l="l" t="t" r="r" b="b"/>
              <a:pathLst>
                <a:path w="6872" h="3100" extrusionOk="0">
                  <a:moveTo>
                    <a:pt x="1028" y="1"/>
                  </a:moveTo>
                  <a:cubicBezTo>
                    <a:pt x="616" y="1"/>
                    <a:pt x="246" y="280"/>
                    <a:pt x="134" y="699"/>
                  </a:cubicBezTo>
                  <a:cubicBezTo>
                    <a:pt x="0" y="1200"/>
                    <a:pt x="300" y="1700"/>
                    <a:pt x="801" y="1834"/>
                  </a:cubicBezTo>
                  <a:lnTo>
                    <a:pt x="5604" y="3068"/>
                  </a:lnTo>
                  <a:cubicBezTo>
                    <a:pt x="5685" y="3089"/>
                    <a:pt x="5765" y="3100"/>
                    <a:pt x="5844" y="3100"/>
                  </a:cubicBezTo>
                  <a:cubicBezTo>
                    <a:pt x="6256" y="3100"/>
                    <a:pt x="6626" y="2821"/>
                    <a:pt x="6738" y="2401"/>
                  </a:cubicBezTo>
                  <a:cubicBezTo>
                    <a:pt x="6872" y="1900"/>
                    <a:pt x="6572" y="1400"/>
                    <a:pt x="6071" y="1267"/>
                  </a:cubicBezTo>
                  <a:lnTo>
                    <a:pt x="1268" y="32"/>
                  </a:lnTo>
                  <a:cubicBezTo>
                    <a:pt x="1187" y="11"/>
                    <a:pt x="1107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44;p46"/>
            <p:cNvSpPr/>
            <p:nvPr/>
          </p:nvSpPr>
          <p:spPr>
            <a:xfrm rot="-1274568">
              <a:off x="2027453" y="1340308"/>
              <a:ext cx="105094" cy="46722"/>
            </a:xfrm>
            <a:custGeom>
              <a:avLst/>
              <a:gdLst/>
              <a:ahLst/>
              <a:cxnLst/>
              <a:rect l="l" t="t" r="r" b="b"/>
              <a:pathLst>
                <a:path w="4204" h="1869" extrusionOk="0">
                  <a:moveTo>
                    <a:pt x="935" y="0"/>
                  </a:moveTo>
                  <a:cubicBezTo>
                    <a:pt x="401" y="0"/>
                    <a:pt x="1" y="434"/>
                    <a:pt x="1" y="934"/>
                  </a:cubicBezTo>
                  <a:cubicBezTo>
                    <a:pt x="1" y="1468"/>
                    <a:pt x="401" y="1868"/>
                    <a:pt x="935" y="1868"/>
                  </a:cubicBezTo>
                  <a:lnTo>
                    <a:pt x="3270" y="1868"/>
                  </a:lnTo>
                  <a:cubicBezTo>
                    <a:pt x="3804" y="1868"/>
                    <a:pt x="4204" y="1468"/>
                    <a:pt x="4204" y="934"/>
                  </a:cubicBezTo>
                  <a:cubicBezTo>
                    <a:pt x="4204" y="434"/>
                    <a:pt x="380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45;p46"/>
            <p:cNvSpPr/>
            <p:nvPr/>
          </p:nvSpPr>
          <p:spPr>
            <a:xfrm>
              <a:off x="1731988" y="1594269"/>
              <a:ext cx="185150" cy="107525"/>
            </a:xfrm>
            <a:custGeom>
              <a:avLst/>
              <a:gdLst/>
              <a:ahLst/>
              <a:cxnLst/>
              <a:rect l="l" t="t" r="r" b="b"/>
              <a:pathLst>
                <a:path w="7406" h="4301" extrusionOk="0">
                  <a:moveTo>
                    <a:pt x="2866" y="0"/>
                  </a:moveTo>
                  <a:cubicBezTo>
                    <a:pt x="1520" y="0"/>
                    <a:pt x="445" y="511"/>
                    <a:pt x="267" y="1352"/>
                  </a:cubicBezTo>
                  <a:cubicBezTo>
                    <a:pt x="0" y="2486"/>
                    <a:pt x="1334" y="3720"/>
                    <a:pt x="3269" y="4154"/>
                  </a:cubicBezTo>
                  <a:cubicBezTo>
                    <a:pt x="3704" y="4253"/>
                    <a:pt x="4131" y="4300"/>
                    <a:pt x="4533" y="4300"/>
                  </a:cubicBezTo>
                  <a:cubicBezTo>
                    <a:pt x="5888" y="4300"/>
                    <a:pt x="6966" y="3769"/>
                    <a:pt x="7172" y="2920"/>
                  </a:cubicBezTo>
                  <a:cubicBezTo>
                    <a:pt x="7405" y="1819"/>
                    <a:pt x="6071" y="585"/>
                    <a:pt x="4170" y="151"/>
                  </a:cubicBezTo>
                  <a:cubicBezTo>
                    <a:pt x="3722" y="49"/>
                    <a:pt x="3281" y="0"/>
                    <a:pt x="2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46;p46"/>
            <p:cNvSpPr/>
            <p:nvPr/>
          </p:nvSpPr>
          <p:spPr>
            <a:xfrm>
              <a:off x="2077213" y="1659744"/>
              <a:ext cx="40900" cy="77575"/>
            </a:xfrm>
            <a:custGeom>
              <a:avLst/>
              <a:gdLst/>
              <a:ahLst/>
              <a:cxnLst/>
              <a:rect l="l" t="t" r="r" b="b"/>
              <a:pathLst>
                <a:path w="1636" h="3103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768" y="201"/>
                    <a:pt x="301" y="668"/>
                    <a:pt x="168" y="1268"/>
                  </a:cubicBezTo>
                  <a:cubicBezTo>
                    <a:pt x="1" y="1868"/>
                    <a:pt x="468" y="2569"/>
                    <a:pt x="1135" y="3103"/>
                  </a:cubicBezTo>
                  <a:cubicBezTo>
                    <a:pt x="1335" y="2469"/>
                    <a:pt x="1402" y="1001"/>
                    <a:pt x="1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47;p46"/>
            <p:cNvSpPr/>
            <p:nvPr/>
          </p:nvSpPr>
          <p:spPr>
            <a:xfrm>
              <a:off x="1783694" y="1422875"/>
              <a:ext cx="182100" cy="196200"/>
            </a:xfrm>
            <a:prstGeom prst="ellipse">
              <a:avLst/>
            </a:pr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48;p46"/>
            <p:cNvSpPr/>
            <p:nvPr/>
          </p:nvSpPr>
          <p:spPr>
            <a:xfrm flipH="1">
              <a:off x="1783049" y="1424662"/>
              <a:ext cx="181993" cy="197514"/>
            </a:xfrm>
            <a:custGeom>
              <a:avLst/>
              <a:gdLst/>
              <a:ahLst/>
              <a:cxnLst/>
              <a:rect l="l" t="t" r="r" b="b"/>
              <a:pathLst>
                <a:path w="8314" h="9022" fill="none" extrusionOk="0">
                  <a:moveTo>
                    <a:pt x="8314" y="4511"/>
                  </a:moveTo>
                  <a:cubicBezTo>
                    <a:pt x="8314" y="7009"/>
                    <a:pt x="6450" y="9022"/>
                    <a:pt x="4139" y="9022"/>
                  </a:cubicBezTo>
                  <a:cubicBezTo>
                    <a:pt x="1864" y="9022"/>
                    <a:pt x="0" y="7009"/>
                    <a:pt x="0" y="4511"/>
                  </a:cubicBezTo>
                  <a:cubicBezTo>
                    <a:pt x="0" y="2013"/>
                    <a:pt x="1864" y="0"/>
                    <a:pt x="4139" y="0"/>
                  </a:cubicBezTo>
                  <a:cubicBezTo>
                    <a:pt x="6450" y="0"/>
                    <a:pt x="8314" y="2013"/>
                    <a:pt x="8314" y="4511"/>
                  </a:cubicBezTo>
                  <a:close/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49;p46"/>
            <p:cNvSpPr/>
            <p:nvPr/>
          </p:nvSpPr>
          <p:spPr>
            <a:xfrm>
              <a:off x="2047225" y="1414425"/>
              <a:ext cx="138900" cy="196200"/>
            </a:xfrm>
            <a:prstGeom prst="ellipse">
              <a:avLst/>
            </a:pr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50;p46"/>
            <p:cNvSpPr/>
            <p:nvPr/>
          </p:nvSpPr>
          <p:spPr>
            <a:xfrm flipH="1">
              <a:off x="2046627" y="1414854"/>
              <a:ext cx="138761" cy="197536"/>
            </a:xfrm>
            <a:custGeom>
              <a:avLst/>
              <a:gdLst/>
              <a:ahLst/>
              <a:cxnLst/>
              <a:rect l="l" t="t" r="r" b="b"/>
              <a:pathLst>
                <a:path w="6339" h="9023" fill="none" extrusionOk="0">
                  <a:moveTo>
                    <a:pt x="6339" y="4512"/>
                  </a:moveTo>
                  <a:cubicBezTo>
                    <a:pt x="6339" y="7009"/>
                    <a:pt x="4922" y="9022"/>
                    <a:pt x="3170" y="9022"/>
                  </a:cubicBezTo>
                  <a:cubicBezTo>
                    <a:pt x="1418" y="9022"/>
                    <a:pt x="1" y="7009"/>
                    <a:pt x="1" y="4512"/>
                  </a:cubicBezTo>
                  <a:cubicBezTo>
                    <a:pt x="1" y="2014"/>
                    <a:pt x="1418" y="1"/>
                    <a:pt x="3170" y="1"/>
                  </a:cubicBezTo>
                  <a:cubicBezTo>
                    <a:pt x="4922" y="1"/>
                    <a:pt x="6339" y="2014"/>
                    <a:pt x="6339" y="4512"/>
                  </a:cubicBezTo>
                  <a:close/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51;p46"/>
            <p:cNvSpPr/>
            <p:nvPr/>
          </p:nvSpPr>
          <p:spPr>
            <a:xfrm rot="-1274310">
              <a:off x="1978793" y="1448827"/>
              <a:ext cx="81517" cy="206821"/>
            </a:xfrm>
            <a:custGeom>
              <a:avLst/>
              <a:gdLst/>
              <a:ahLst/>
              <a:cxnLst/>
              <a:rect l="l" t="t" r="r" b="b"/>
              <a:pathLst>
                <a:path w="3471" h="8807" fill="none" extrusionOk="0">
                  <a:moveTo>
                    <a:pt x="2036" y="0"/>
                  </a:moveTo>
                  <a:cubicBezTo>
                    <a:pt x="2036" y="0"/>
                    <a:pt x="3470" y="8039"/>
                    <a:pt x="2603" y="8406"/>
                  </a:cubicBezTo>
                  <a:cubicBezTo>
                    <a:pt x="1769" y="8806"/>
                    <a:pt x="1" y="8139"/>
                    <a:pt x="1" y="8139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52;p46"/>
            <p:cNvSpPr/>
            <p:nvPr/>
          </p:nvSpPr>
          <p:spPr>
            <a:xfrm flipH="1">
              <a:off x="1965021" y="1467900"/>
              <a:ext cx="81628" cy="56351"/>
            </a:xfrm>
            <a:custGeom>
              <a:avLst/>
              <a:gdLst/>
              <a:ahLst/>
              <a:cxnLst/>
              <a:rect l="l" t="t" r="r" b="b"/>
              <a:pathLst>
                <a:path w="3729" h="2574" fill="none" extrusionOk="0">
                  <a:moveTo>
                    <a:pt x="1" y="2089"/>
                  </a:moveTo>
                  <a:cubicBezTo>
                    <a:pt x="1" y="2089"/>
                    <a:pt x="2237" y="1"/>
                    <a:pt x="3728" y="2573"/>
                  </a:cubicBezTo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53;p46"/>
            <p:cNvSpPr/>
            <p:nvPr/>
          </p:nvSpPr>
          <p:spPr>
            <a:xfrm flipH="1">
              <a:off x="3231532" y="1968209"/>
              <a:ext cx="61226" cy="68567"/>
            </a:xfrm>
            <a:custGeom>
              <a:avLst/>
              <a:gdLst/>
              <a:ahLst/>
              <a:cxnLst/>
              <a:rect l="l" t="t" r="r" b="b"/>
              <a:pathLst>
                <a:path w="2797" h="3132" extrusionOk="0">
                  <a:moveTo>
                    <a:pt x="0" y="0"/>
                  </a:moveTo>
                  <a:cubicBezTo>
                    <a:pt x="38" y="373"/>
                    <a:pt x="112" y="709"/>
                    <a:pt x="261" y="1081"/>
                  </a:cubicBezTo>
                  <a:cubicBezTo>
                    <a:pt x="448" y="1417"/>
                    <a:pt x="634" y="1715"/>
                    <a:pt x="858" y="2013"/>
                  </a:cubicBezTo>
                  <a:cubicBezTo>
                    <a:pt x="1119" y="2312"/>
                    <a:pt x="1380" y="2573"/>
                    <a:pt x="1715" y="2759"/>
                  </a:cubicBezTo>
                  <a:cubicBezTo>
                    <a:pt x="2014" y="2983"/>
                    <a:pt x="2386" y="3095"/>
                    <a:pt x="2796" y="3132"/>
                  </a:cubicBezTo>
                  <a:cubicBezTo>
                    <a:pt x="2498" y="2908"/>
                    <a:pt x="2200" y="2722"/>
                    <a:pt x="1939" y="2461"/>
                  </a:cubicBezTo>
                  <a:cubicBezTo>
                    <a:pt x="1678" y="2237"/>
                    <a:pt x="1454" y="1976"/>
                    <a:pt x="1231" y="1715"/>
                  </a:cubicBezTo>
                  <a:cubicBezTo>
                    <a:pt x="821" y="1156"/>
                    <a:pt x="410" y="5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2" descr="https://lh6.googleusercontent.com/Ffll_bkjxCdoU1y9k2f5tdorGhUaCDdXw43kjbqhqfAZ3VorLXu9-6r17IaVHGn2AnqcPfHOtKTXw3Giaer6i4ukXPCosWfVH3-6xzSNFn3QMsqjR8Rbu7aytTcZe7_98XWQ5-dfZcs=s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01" y="2220222"/>
            <a:ext cx="2711612" cy="111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Imagen 134"/>
          <p:cNvPicPr/>
          <p:nvPr/>
        </p:nvPicPr>
        <p:blipFill>
          <a:blip r:embed="rId8"/>
          <a:stretch>
            <a:fillRect/>
          </a:stretch>
        </p:blipFill>
        <p:spPr>
          <a:xfrm>
            <a:off x="7297763" y="430039"/>
            <a:ext cx="926136" cy="815760"/>
          </a:xfrm>
          <a:prstGeom prst="rect">
            <a:avLst/>
          </a:prstGeom>
        </p:spPr>
      </p:pic>
      <p:pic>
        <p:nvPicPr>
          <p:cNvPr id="146" name="Imagen 1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861" y="2423063"/>
            <a:ext cx="6931562" cy="2200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7" name="Cerrar llave 146"/>
          <p:cNvSpPr/>
          <p:nvPr/>
        </p:nvSpPr>
        <p:spPr>
          <a:xfrm rot="5400000">
            <a:off x="2563516" y="2858935"/>
            <a:ext cx="195514" cy="3690229"/>
          </a:xfrm>
          <a:prstGeom prst="rightBrace">
            <a:avLst>
              <a:gd name="adj1" fmla="val 22361"/>
              <a:gd name="adj2" fmla="val 50705"/>
            </a:avLst>
          </a:prstGeom>
          <a:ln w="38100">
            <a:solidFill>
              <a:schemeClr val="tx2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8" name="Picture 4" descr="https://www.gob.ec/sites/default/files/styles/gobec_image_content/public/2019-03/IMAGEN%20ELISA.jpg.jpeg?itok=qnv-eIk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1" y="4880097"/>
            <a:ext cx="1211198" cy="78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Google Shape;807;p22"/>
          <p:cNvSpPr/>
          <p:nvPr/>
        </p:nvSpPr>
        <p:spPr>
          <a:xfrm>
            <a:off x="1004084" y="5833259"/>
            <a:ext cx="1396448" cy="274950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dirty="0" smtClean="0"/>
              <a:t>Epitelio</a:t>
            </a:r>
            <a:endParaRPr lang="es-EC" dirty="0"/>
          </a:p>
        </p:txBody>
      </p:sp>
      <p:sp>
        <p:nvSpPr>
          <p:cNvPr id="150" name="Google Shape;807;p22"/>
          <p:cNvSpPr/>
          <p:nvPr/>
        </p:nvSpPr>
        <p:spPr>
          <a:xfrm>
            <a:off x="2688676" y="5821188"/>
            <a:ext cx="1396448" cy="244339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dirty="0" smtClean="0"/>
              <a:t>Elisa 3ABC</a:t>
            </a:r>
            <a:endParaRPr lang="es-EC" dirty="0"/>
          </a:p>
        </p:txBody>
      </p:sp>
      <p:sp>
        <p:nvSpPr>
          <p:cNvPr id="151" name="Google Shape;807;p22"/>
          <p:cNvSpPr/>
          <p:nvPr/>
        </p:nvSpPr>
        <p:spPr>
          <a:xfrm>
            <a:off x="4698556" y="5821188"/>
            <a:ext cx="1396448" cy="264900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dirty="0" smtClean="0"/>
              <a:t>Suero</a:t>
            </a:r>
            <a:endParaRPr lang="es-EC" dirty="0"/>
          </a:p>
        </p:txBody>
      </p:sp>
      <p:sp>
        <p:nvSpPr>
          <p:cNvPr id="152" name="Google Shape;807;p22"/>
          <p:cNvSpPr/>
          <p:nvPr/>
        </p:nvSpPr>
        <p:spPr>
          <a:xfrm>
            <a:off x="6215305" y="5843324"/>
            <a:ext cx="2400490" cy="242313"/>
          </a:xfrm>
          <a:prstGeom prst="roundRect">
            <a:avLst>
              <a:gd name="adj" fmla="val 2033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dirty="0" smtClean="0"/>
              <a:t>Neutralización Viral</a:t>
            </a:r>
            <a:endParaRPr lang="es-EC" dirty="0"/>
          </a:p>
        </p:txBody>
      </p:sp>
      <p:pic>
        <p:nvPicPr>
          <p:cNvPr id="153" name="Imagen 15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3120" r="13065" b="23121"/>
          <a:stretch/>
        </p:blipFill>
        <p:spPr>
          <a:xfrm rot="10800000" flipH="1" flipV="1">
            <a:off x="6673699" y="4822234"/>
            <a:ext cx="1242492" cy="928906"/>
          </a:xfrm>
          <a:prstGeom prst="rect">
            <a:avLst/>
          </a:prstGeom>
        </p:spPr>
      </p:pic>
      <p:pic>
        <p:nvPicPr>
          <p:cNvPr id="154" name="Picture 6" descr="https://pbs.twimg.com/media/ETaotkaXYAIcin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12" y="4858004"/>
            <a:ext cx="1310391" cy="91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" descr="https://lh4.googleusercontent.com/6MvWhPJJzTMzmX05JVbMputkG-zza2ocWLLwiGT6v1nd4slNoxQh2hBP_YmchA12SCJXeNu5z62Yu_feff9AnzzuFw7UjqO7q1OF-OfO6mhwd2o15gsymzwMD1bjEK9UQ_Ve6cziIfY=s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295" r="56504" b="-295"/>
          <a:stretch/>
        </p:blipFill>
        <p:spPr bwMode="auto">
          <a:xfrm>
            <a:off x="5079164" y="4751999"/>
            <a:ext cx="524381" cy="9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Cerrar llave 155"/>
          <p:cNvSpPr/>
          <p:nvPr/>
        </p:nvSpPr>
        <p:spPr>
          <a:xfrm rot="5400000">
            <a:off x="6075666" y="2920169"/>
            <a:ext cx="164015" cy="3517034"/>
          </a:xfrm>
          <a:prstGeom prst="rightBrace">
            <a:avLst>
              <a:gd name="adj1" fmla="val 22361"/>
              <a:gd name="adj2" fmla="val 50705"/>
            </a:avLst>
          </a:prstGeom>
          <a:ln w="38100">
            <a:solidFill>
              <a:schemeClr val="tx2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8" name="Google Shape;805;p22"/>
          <p:cNvSpPr/>
          <p:nvPr/>
        </p:nvSpPr>
        <p:spPr>
          <a:xfrm>
            <a:off x="10003131" y="3314024"/>
            <a:ext cx="1614472" cy="526831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Diagnóstico Diferencial </a:t>
            </a:r>
            <a:endParaRPr sz="1600" dirty="0"/>
          </a:p>
        </p:txBody>
      </p:sp>
      <p:sp>
        <p:nvSpPr>
          <p:cNvPr id="159" name="Google Shape;805;p22"/>
          <p:cNvSpPr/>
          <p:nvPr/>
        </p:nvSpPr>
        <p:spPr>
          <a:xfrm>
            <a:off x="10003131" y="4300413"/>
            <a:ext cx="1614472" cy="526831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Diagnóstico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temprano</a:t>
            </a:r>
            <a:endParaRPr sz="1600" dirty="0"/>
          </a:p>
        </p:txBody>
      </p:sp>
      <p:sp>
        <p:nvSpPr>
          <p:cNvPr id="3" name="Flecha abajo 2"/>
          <p:cNvSpPr/>
          <p:nvPr/>
        </p:nvSpPr>
        <p:spPr>
          <a:xfrm>
            <a:off x="10638864" y="3913552"/>
            <a:ext cx="323297" cy="387495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0" name="Flecha abajo 159"/>
          <p:cNvSpPr/>
          <p:nvPr/>
        </p:nvSpPr>
        <p:spPr>
          <a:xfrm>
            <a:off x="3992499" y="3654617"/>
            <a:ext cx="323297" cy="387495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2" name="Google Shape;805;p22"/>
          <p:cNvSpPr/>
          <p:nvPr/>
        </p:nvSpPr>
        <p:spPr>
          <a:xfrm>
            <a:off x="3412828" y="4091873"/>
            <a:ext cx="1614472" cy="345180"/>
          </a:xfrm>
          <a:prstGeom prst="roundRect">
            <a:avLst>
              <a:gd name="adj" fmla="val 26006"/>
            </a:avLst>
          </a:prstGeom>
          <a:ln w="19050"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Falso Negativo</a:t>
            </a:r>
            <a:endParaRPr sz="1600" dirty="0"/>
          </a:p>
        </p:txBody>
      </p:sp>
      <p:pic>
        <p:nvPicPr>
          <p:cNvPr id="163" name="Imagen 1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74" y="1008319"/>
            <a:ext cx="854067" cy="854067"/>
          </a:xfrm>
          <a:prstGeom prst="rect">
            <a:avLst/>
          </a:prstGeom>
        </p:spPr>
      </p:pic>
      <p:sp>
        <p:nvSpPr>
          <p:cNvPr id="164" name="Google Shape;805;p22"/>
          <p:cNvSpPr/>
          <p:nvPr/>
        </p:nvSpPr>
        <p:spPr>
          <a:xfrm>
            <a:off x="10070279" y="1173364"/>
            <a:ext cx="1614472" cy="526831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Laboratorio de Referencia</a:t>
            </a:r>
            <a:endParaRPr sz="1600" dirty="0"/>
          </a:p>
        </p:txBody>
      </p:sp>
      <p:sp>
        <p:nvSpPr>
          <p:cNvPr id="165" name="Flecha abajo 164"/>
          <p:cNvSpPr/>
          <p:nvPr/>
        </p:nvSpPr>
        <p:spPr>
          <a:xfrm>
            <a:off x="10648718" y="1933414"/>
            <a:ext cx="323297" cy="387495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8792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5" grpId="0" animBg="1"/>
      <p:bldP spid="66" grpId="0" animBg="1"/>
      <p:bldP spid="70" grpId="0"/>
      <p:bldP spid="73" grpId="0"/>
      <p:bldP spid="147" grpId="0" animBg="1"/>
      <p:bldP spid="149" grpId="0" animBg="1"/>
      <p:bldP spid="150" grpId="0" animBg="1"/>
      <p:bldP spid="151" grpId="0" animBg="1"/>
      <p:bldP spid="152" grpId="0" animBg="1"/>
      <p:bldP spid="156" grpId="0" animBg="1"/>
      <p:bldP spid="158" grpId="0" animBg="1"/>
      <p:bldP spid="159" grpId="0" animBg="1"/>
      <p:bldP spid="3" grpId="0" animBg="1"/>
      <p:bldP spid="160" grpId="0" animBg="1"/>
      <p:bldP spid="162" grpId="0" animBg="1"/>
      <p:bldP spid="164" grpId="0" animBg="1"/>
      <p:bldP spid="1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0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10" name="Título 8"/>
          <p:cNvSpPr txBox="1">
            <a:spLocks/>
          </p:cNvSpPr>
          <p:nvPr/>
        </p:nvSpPr>
        <p:spPr>
          <a:xfrm>
            <a:off x="132347" y="0"/>
            <a:ext cx="4015908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>
                <a:solidFill>
                  <a:srgbClr val="002060"/>
                </a:solidFill>
                <a:latin typeface="+mn-lt"/>
              </a:rPr>
              <a:t>Neutralización Viral </a:t>
            </a:r>
          </a:p>
        </p:txBody>
      </p:sp>
      <p:cxnSp>
        <p:nvCxnSpPr>
          <p:cNvPr id="11" name="Google Shape;306;p53"/>
          <p:cNvCxnSpPr/>
          <p:nvPr/>
        </p:nvCxnSpPr>
        <p:spPr>
          <a:xfrm>
            <a:off x="264348" y="502935"/>
            <a:ext cx="4724747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132346" y="6362164"/>
            <a:ext cx="5306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Klasse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</a:rPr>
              <a:t>&amp; </a:t>
            </a:r>
            <a:r>
              <a:rPr lang="es-419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Sattentau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 (2002); </a:t>
            </a:r>
            <a:r>
              <a:rPr lang="es-419" dirty="0" err="1"/>
              <a:t>Dörner</a:t>
            </a:r>
            <a:r>
              <a:rPr lang="es-419" dirty="0"/>
              <a:t> &amp; </a:t>
            </a:r>
            <a:r>
              <a:rPr lang="es-419" dirty="0" err="1"/>
              <a:t>Radbruch</a:t>
            </a:r>
            <a:r>
              <a:rPr lang="es-419" dirty="0"/>
              <a:t> (2007).</a:t>
            </a:r>
            <a:r>
              <a:rPr lang="es-419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44" name="Google Shape;133;p17"/>
          <p:cNvSpPr/>
          <p:nvPr/>
        </p:nvSpPr>
        <p:spPr>
          <a:xfrm>
            <a:off x="10327255" y="68052"/>
            <a:ext cx="1723618" cy="333365"/>
          </a:xfrm>
          <a:prstGeom prst="round2DiagRect">
            <a:avLst>
              <a:gd name="adj1" fmla="val 16667"/>
              <a:gd name="adj2" fmla="val 17052"/>
            </a:avLst>
          </a:prstGeom>
          <a:solidFill>
            <a:schemeClr val="accent6">
              <a:lumMod val="40000"/>
              <a:lumOff val="60000"/>
              <a:alpha val="3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b="1" i="1" dirty="0" smtClean="0">
              <a:solidFill>
                <a:srgbClr val="002060"/>
              </a:solidFill>
            </a:endParaRPr>
          </a:p>
          <a:p>
            <a:pPr algn="ctr"/>
            <a:r>
              <a:rPr lang="es-EC" b="1" i="1" dirty="0" smtClean="0">
                <a:solidFill>
                  <a:srgbClr val="002060"/>
                </a:solidFill>
              </a:rPr>
              <a:t>Introducción</a:t>
            </a:r>
            <a:endParaRPr lang="es-EC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805;p22"/>
          <p:cNvSpPr/>
          <p:nvPr/>
        </p:nvSpPr>
        <p:spPr>
          <a:xfrm>
            <a:off x="837155" y="680742"/>
            <a:ext cx="3311100" cy="490648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Detección de Anticuerpos Neutralizantes (NAc)</a:t>
            </a:r>
            <a:endParaRPr sz="1600" dirty="0"/>
          </a:p>
        </p:txBody>
      </p:sp>
      <p:sp>
        <p:nvSpPr>
          <p:cNvPr id="63" name="Google Shape;805;p22"/>
          <p:cNvSpPr/>
          <p:nvPr/>
        </p:nvSpPr>
        <p:spPr>
          <a:xfrm>
            <a:off x="906266" y="5508912"/>
            <a:ext cx="3311100" cy="490648"/>
          </a:xfrm>
          <a:prstGeom prst="roundRect">
            <a:avLst>
              <a:gd name="adj" fmla="val 26006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dirty="0" smtClean="0"/>
              <a:t>Respuesta Inmune Humoral</a:t>
            </a:r>
            <a:endParaRPr sz="1600" dirty="0"/>
          </a:p>
        </p:txBody>
      </p:sp>
      <p:pic>
        <p:nvPicPr>
          <p:cNvPr id="24578" name="Picture 2" descr="SARS-CoV-2 Antibody Detec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534" r="4986" b="15248"/>
          <a:stretch/>
        </p:blipFill>
        <p:spPr bwMode="auto">
          <a:xfrm>
            <a:off x="6648397" y="3291436"/>
            <a:ext cx="3057305" cy="28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n 63" descr="Miniatura de la figura gr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0" y="1347830"/>
            <a:ext cx="4549213" cy="40562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2542;p33"/>
          <p:cNvGrpSpPr/>
          <p:nvPr/>
        </p:nvGrpSpPr>
        <p:grpSpPr>
          <a:xfrm>
            <a:off x="6447540" y="432714"/>
            <a:ext cx="2481420" cy="2389164"/>
            <a:chOff x="2713903" y="1020859"/>
            <a:chExt cx="3716397" cy="371574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6" name="Google Shape;2543;p33"/>
            <p:cNvSpPr/>
            <p:nvPr/>
          </p:nvSpPr>
          <p:spPr>
            <a:xfrm>
              <a:off x="4612754" y="1020859"/>
              <a:ext cx="1817330" cy="1817337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44;p33"/>
            <p:cNvSpPr/>
            <p:nvPr/>
          </p:nvSpPr>
          <p:spPr>
            <a:xfrm>
              <a:off x="2713903" y="2919268"/>
              <a:ext cx="1817546" cy="1817337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45;p33"/>
            <p:cNvSpPr/>
            <p:nvPr/>
          </p:nvSpPr>
          <p:spPr>
            <a:xfrm>
              <a:off x="4612753" y="2919268"/>
              <a:ext cx="1817547" cy="1817337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46;p33"/>
            <p:cNvSpPr/>
            <p:nvPr/>
          </p:nvSpPr>
          <p:spPr>
            <a:xfrm>
              <a:off x="2713903" y="1020859"/>
              <a:ext cx="1817546" cy="1816903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" name="Picture 4" descr="https://lh3.googleusercontent.com/B_DMs41PDj85peJgNMC9sNmAFh2LWNQvaz1NvA5z3yWHxZWgbCO2MSGWHfyvVWVePYZUMDrmzra-ObSUzTsANItqt8dg7l1nrnBw2XxDWMOWl8hz1nn6iooSNedRvbE5s7Iutl7aQ8g=s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93" y="1519772"/>
            <a:ext cx="805314" cy="8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11566" r="29285" b="10520"/>
          <a:stretch/>
        </p:blipFill>
        <p:spPr>
          <a:xfrm rot="20018391">
            <a:off x="7672850" y="1316789"/>
            <a:ext cx="302788" cy="541267"/>
          </a:xfrm>
          <a:prstGeom prst="rect">
            <a:avLst/>
          </a:prstGeom>
        </p:spPr>
      </p:pic>
      <p:sp>
        <p:nvSpPr>
          <p:cNvPr id="72" name="Google Shape;2539;p33"/>
          <p:cNvSpPr/>
          <p:nvPr/>
        </p:nvSpPr>
        <p:spPr>
          <a:xfrm>
            <a:off x="6346244" y="1970573"/>
            <a:ext cx="604308" cy="519575"/>
          </a:xfrm>
          <a:custGeom>
            <a:avLst/>
            <a:gdLst/>
            <a:ahLst/>
            <a:cxnLst/>
            <a:rect l="l" t="t" r="r" b="b"/>
            <a:pathLst>
              <a:path w="3169" h="3168" extrusionOk="0">
                <a:moveTo>
                  <a:pt x="1584" y="0"/>
                </a:moveTo>
                <a:cubicBezTo>
                  <a:pt x="710" y="0"/>
                  <a:pt x="1" y="710"/>
                  <a:pt x="1" y="1584"/>
                </a:cubicBezTo>
                <a:cubicBezTo>
                  <a:pt x="1" y="2459"/>
                  <a:pt x="710" y="3168"/>
                  <a:pt x="1584" y="3168"/>
                </a:cubicBezTo>
                <a:cubicBezTo>
                  <a:pt x="2459" y="3168"/>
                  <a:pt x="3168" y="2459"/>
                  <a:pt x="3168" y="1584"/>
                </a:cubicBezTo>
                <a:cubicBezTo>
                  <a:pt x="3168" y="710"/>
                  <a:pt x="2459" y="0"/>
                  <a:pt x="1584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2539;p33"/>
          <p:cNvSpPr/>
          <p:nvPr/>
        </p:nvSpPr>
        <p:spPr>
          <a:xfrm>
            <a:off x="6362182" y="719937"/>
            <a:ext cx="604308" cy="519575"/>
          </a:xfrm>
          <a:custGeom>
            <a:avLst/>
            <a:gdLst/>
            <a:ahLst/>
            <a:cxnLst/>
            <a:rect l="l" t="t" r="r" b="b"/>
            <a:pathLst>
              <a:path w="3169" h="3168" extrusionOk="0">
                <a:moveTo>
                  <a:pt x="1584" y="0"/>
                </a:moveTo>
                <a:cubicBezTo>
                  <a:pt x="710" y="0"/>
                  <a:pt x="1" y="710"/>
                  <a:pt x="1" y="1584"/>
                </a:cubicBezTo>
                <a:cubicBezTo>
                  <a:pt x="1" y="2459"/>
                  <a:pt x="710" y="3168"/>
                  <a:pt x="1584" y="3168"/>
                </a:cubicBezTo>
                <a:cubicBezTo>
                  <a:pt x="2459" y="3168"/>
                  <a:pt x="3168" y="2459"/>
                  <a:pt x="3168" y="1584"/>
                </a:cubicBezTo>
                <a:cubicBezTo>
                  <a:pt x="3168" y="710"/>
                  <a:pt x="2459" y="0"/>
                  <a:pt x="1584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2539;p33"/>
          <p:cNvSpPr/>
          <p:nvPr/>
        </p:nvSpPr>
        <p:spPr>
          <a:xfrm>
            <a:off x="8300839" y="753753"/>
            <a:ext cx="604308" cy="519575"/>
          </a:xfrm>
          <a:custGeom>
            <a:avLst/>
            <a:gdLst/>
            <a:ahLst/>
            <a:cxnLst/>
            <a:rect l="l" t="t" r="r" b="b"/>
            <a:pathLst>
              <a:path w="3169" h="3168" extrusionOk="0">
                <a:moveTo>
                  <a:pt x="1584" y="0"/>
                </a:moveTo>
                <a:cubicBezTo>
                  <a:pt x="710" y="0"/>
                  <a:pt x="1" y="710"/>
                  <a:pt x="1" y="1584"/>
                </a:cubicBezTo>
                <a:cubicBezTo>
                  <a:pt x="1" y="2459"/>
                  <a:pt x="710" y="3168"/>
                  <a:pt x="1584" y="3168"/>
                </a:cubicBezTo>
                <a:cubicBezTo>
                  <a:pt x="2459" y="3168"/>
                  <a:pt x="3168" y="2459"/>
                  <a:pt x="3168" y="1584"/>
                </a:cubicBezTo>
                <a:cubicBezTo>
                  <a:pt x="3168" y="710"/>
                  <a:pt x="2459" y="0"/>
                  <a:pt x="1584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2539;p33"/>
          <p:cNvSpPr/>
          <p:nvPr/>
        </p:nvSpPr>
        <p:spPr>
          <a:xfrm>
            <a:off x="8384819" y="2021457"/>
            <a:ext cx="604308" cy="519575"/>
          </a:xfrm>
          <a:custGeom>
            <a:avLst/>
            <a:gdLst/>
            <a:ahLst/>
            <a:cxnLst/>
            <a:rect l="l" t="t" r="r" b="b"/>
            <a:pathLst>
              <a:path w="3169" h="3168" extrusionOk="0">
                <a:moveTo>
                  <a:pt x="1584" y="0"/>
                </a:moveTo>
                <a:cubicBezTo>
                  <a:pt x="710" y="0"/>
                  <a:pt x="1" y="710"/>
                  <a:pt x="1" y="1584"/>
                </a:cubicBezTo>
                <a:cubicBezTo>
                  <a:pt x="1" y="2459"/>
                  <a:pt x="710" y="3168"/>
                  <a:pt x="1584" y="3168"/>
                </a:cubicBezTo>
                <a:cubicBezTo>
                  <a:pt x="2459" y="3168"/>
                  <a:pt x="3168" y="2459"/>
                  <a:pt x="3168" y="1584"/>
                </a:cubicBezTo>
                <a:cubicBezTo>
                  <a:pt x="3168" y="710"/>
                  <a:pt x="2459" y="0"/>
                  <a:pt x="1584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6" name="Google Shape;2597;p33"/>
          <p:cNvGrpSpPr/>
          <p:nvPr/>
        </p:nvGrpSpPr>
        <p:grpSpPr>
          <a:xfrm>
            <a:off x="6493239" y="2104362"/>
            <a:ext cx="289962" cy="352833"/>
            <a:chOff x="-24709100" y="3888875"/>
            <a:chExt cx="243400" cy="296175"/>
          </a:xfrm>
        </p:grpSpPr>
        <p:sp>
          <p:nvSpPr>
            <p:cNvPr id="77" name="Google Shape;2598;p33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9;p33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00;p33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597;p33"/>
          <p:cNvGrpSpPr/>
          <p:nvPr/>
        </p:nvGrpSpPr>
        <p:grpSpPr>
          <a:xfrm>
            <a:off x="6432721" y="804211"/>
            <a:ext cx="289962" cy="352833"/>
            <a:chOff x="-24709100" y="3888875"/>
            <a:chExt cx="243400" cy="296175"/>
          </a:xfrm>
        </p:grpSpPr>
        <p:sp>
          <p:nvSpPr>
            <p:cNvPr id="81" name="Google Shape;2598;p33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99;p33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00;p33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2597;p33"/>
          <p:cNvGrpSpPr/>
          <p:nvPr/>
        </p:nvGrpSpPr>
        <p:grpSpPr>
          <a:xfrm>
            <a:off x="8439243" y="848857"/>
            <a:ext cx="289962" cy="352833"/>
            <a:chOff x="-24709100" y="3888875"/>
            <a:chExt cx="243400" cy="296175"/>
          </a:xfrm>
        </p:grpSpPr>
        <p:sp>
          <p:nvSpPr>
            <p:cNvPr id="85" name="Google Shape;2598;p33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9;p33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00;p33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2597;p33"/>
          <p:cNvGrpSpPr/>
          <p:nvPr/>
        </p:nvGrpSpPr>
        <p:grpSpPr>
          <a:xfrm>
            <a:off x="8452667" y="2175073"/>
            <a:ext cx="289962" cy="352833"/>
            <a:chOff x="-24709100" y="3888875"/>
            <a:chExt cx="243400" cy="296175"/>
          </a:xfrm>
        </p:grpSpPr>
        <p:sp>
          <p:nvSpPr>
            <p:cNvPr id="89" name="Google Shape;2598;p33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99;p33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0;p33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CuadroTexto 92"/>
          <p:cNvSpPr txBox="1"/>
          <p:nvPr/>
        </p:nvSpPr>
        <p:spPr>
          <a:xfrm>
            <a:off x="4989095" y="673377"/>
            <a:ext cx="204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Inmunoensayo especializado</a:t>
            </a:r>
            <a:endParaRPr lang="es-EC" sz="1600" dirty="0"/>
          </a:p>
        </p:txBody>
      </p:sp>
      <p:sp>
        <p:nvSpPr>
          <p:cNvPr id="94" name="CuadroTexto 93"/>
          <p:cNvSpPr txBox="1"/>
          <p:nvPr/>
        </p:nvSpPr>
        <p:spPr>
          <a:xfrm>
            <a:off x="5372569" y="2608266"/>
            <a:ext cx="204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Bloqueo ciclo replicación viral </a:t>
            </a:r>
            <a:endParaRPr lang="es-EC" sz="1600" dirty="0"/>
          </a:p>
        </p:txBody>
      </p:sp>
      <p:sp>
        <p:nvSpPr>
          <p:cNvPr id="95" name="CuadroTexto 94"/>
          <p:cNvSpPr txBox="1"/>
          <p:nvPr/>
        </p:nvSpPr>
        <p:spPr>
          <a:xfrm>
            <a:off x="8989127" y="686643"/>
            <a:ext cx="2849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Condiciones de cultivo celular</a:t>
            </a:r>
            <a:endParaRPr lang="es-EC" sz="1600" dirty="0"/>
          </a:p>
        </p:txBody>
      </p:sp>
      <p:pic>
        <p:nvPicPr>
          <p:cNvPr id="24580" name="Picture 4" descr="https://lh4.googleusercontent.com/5vhyCTQeY02aXB2-G60Cf1VnlfZUVffszjMVyypLCkEVd798mu30xYfYP4LvYSgSl3hYjIV1TED6GBOJ0zLVVN17hGrfoZadWs0z1Soh6ZR6vsjgOX_KG4ZjLLQwEK4QZVI3UUQ=s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7" b="11955"/>
          <a:stretch/>
        </p:blipFill>
        <p:spPr bwMode="auto">
          <a:xfrm>
            <a:off x="4024986" y="4121579"/>
            <a:ext cx="2758215" cy="14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CuadroTexto 95"/>
          <p:cNvSpPr txBox="1"/>
          <p:nvPr/>
        </p:nvSpPr>
        <p:spPr>
          <a:xfrm>
            <a:off x="4836422" y="3925302"/>
            <a:ext cx="883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8 años</a:t>
            </a:r>
            <a:endParaRPr lang="es-EC" sz="16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7"/>
          <a:stretch/>
        </p:blipFill>
        <p:spPr>
          <a:xfrm>
            <a:off x="9864018" y="895122"/>
            <a:ext cx="2036078" cy="2335997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4"/>
          <a:stretch/>
        </p:blipFill>
        <p:spPr>
          <a:xfrm>
            <a:off x="9870476" y="3361015"/>
            <a:ext cx="2413824" cy="23676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953318" y="2960059"/>
            <a:ext cx="19467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solidFill>
                  <a:schemeClr val="bg1">
                    <a:lumMod val="50000"/>
                  </a:schemeClr>
                </a:solidFill>
              </a:rPr>
              <a:t>Células viables</a:t>
            </a:r>
            <a:endParaRPr lang="es-EC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9953318" y="5489365"/>
            <a:ext cx="19467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solidFill>
                  <a:schemeClr val="bg1">
                    <a:lumMod val="50000"/>
                  </a:schemeClr>
                </a:solidFill>
              </a:rPr>
              <a:t>Células infectadas (ECP)</a:t>
            </a:r>
            <a:endParaRPr lang="es-EC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85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2" grpId="0" animBg="1"/>
      <p:bldP spid="63" grpId="0" animBg="1"/>
      <p:bldP spid="72" grpId="0" animBg="1"/>
      <p:bldP spid="73" grpId="0" animBg="1"/>
      <p:bldP spid="74" grpId="0" animBg="1"/>
      <p:bldP spid="75" grpId="0" animBg="1"/>
      <p:bldP spid="93" grpId="0"/>
      <p:bldP spid="94" grpId="0"/>
      <p:bldP spid="95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1889;p29"/>
          <p:cNvSpPr/>
          <p:nvPr/>
        </p:nvSpPr>
        <p:spPr>
          <a:xfrm rot="5400000">
            <a:off x="4169061" y="-1166822"/>
            <a:ext cx="874200" cy="637463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88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890;p29"/>
          <p:cNvSpPr/>
          <p:nvPr/>
        </p:nvSpPr>
        <p:spPr>
          <a:xfrm>
            <a:off x="575008" y="1586722"/>
            <a:ext cx="1005412" cy="879791"/>
          </a:xfrm>
          <a:custGeom>
            <a:avLst/>
            <a:gdLst/>
            <a:ahLst/>
            <a:cxnLst/>
            <a:rect l="l" t="t" r="r" b="b"/>
            <a:pathLst>
              <a:path w="33623" h="29422" extrusionOk="0">
                <a:moveTo>
                  <a:pt x="14723" y="0"/>
                </a:moveTo>
                <a:cubicBezTo>
                  <a:pt x="6597" y="0"/>
                  <a:pt x="1" y="6597"/>
                  <a:pt x="1" y="14722"/>
                </a:cubicBezTo>
                <a:cubicBezTo>
                  <a:pt x="1" y="22848"/>
                  <a:pt x="6597" y="29422"/>
                  <a:pt x="14723" y="29422"/>
                </a:cubicBezTo>
                <a:lnTo>
                  <a:pt x="29423" y="29422"/>
                </a:lnTo>
                <a:lnTo>
                  <a:pt x="29423" y="18922"/>
                </a:lnTo>
                <a:lnTo>
                  <a:pt x="33623" y="14722"/>
                </a:lnTo>
                <a:lnTo>
                  <a:pt x="29423" y="10500"/>
                </a:lnTo>
                <a:lnTo>
                  <a:pt x="29423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7;p18"/>
          <p:cNvSpPr/>
          <p:nvPr/>
        </p:nvSpPr>
        <p:spPr>
          <a:xfrm>
            <a:off x="8581507" y="2473072"/>
            <a:ext cx="2663070" cy="2662971"/>
          </a:xfrm>
          <a:custGeom>
            <a:avLst/>
            <a:gdLst/>
            <a:ahLst/>
            <a:cxnLst/>
            <a:rect l="l" t="t" r="r" b="b"/>
            <a:pathLst>
              <a:path w="39694" h="39694" extrusionOk="0">
                <a:moveTo>
                  <a:pt x="19858" y="0"/>
                </a:moveTo>
                <a:cubicBezTo>
                  <a:pt x="8902" y="0"/>
                  <a:pt x="0" y="8902"/>
                  <a:pt x="0" y="19858"/>
                </a:cubicBezTo>
                <a:cubicBezTo>
                  <a:pt x="0" y="30814"/>
                  <a:pt x="8902" y="39693"/>
                  <a:pt x="19858" y="39693"/>
                </a:cubicBezTo>
                <a:cubicBezTo>
                  <a:pt x="30814" y="39693"/>
                  <a:pt x="39693" y="30814"/>
                  <a:pt x="39693" y="19858"/>
                </a:cubicBezTo>
                <a:cubicBezTo>
                  <a:pt x="39693" y="8902"/>
                  <a:pt x="30814" y="0"/>
                  <a:pt x="1985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884;p35"/>
          <p:cNvSpPr/>
          <p:nvPr/>
        </p:nvSpPr>
        <p:spPr>
          <a:xfrm>
            <a:off x="720638" y="2695207"/>
            <a:ext cx="7072838" cy="2056327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971431" y="2717074"/>
            <a:ext cx="6515765" cy="31414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MX" sz="2400" dirty="0" smtClean="0">
                <a:latin typeface="Bahnschrift" panose="020B0502040204020203" pitchFamily="34" charset="0"/>
              </a:rPr>
              <a:t>Estandarizar </a:t>
            </a:r>
            <a:r>
              <a:rPr lang="es-MX" sz="2400" dirty="0">
                <a:latin typeface="Bahnschrift" panose="020B0502040204020203" pitchFamily="34" charset="0"/>
              </a:rPr>
              <a:t>una prueba de diagnóstico para el virus de estomatitis vesicular en ganado bovino mediante la detección de anticuerpos neutralizantes.</a:t>
            </a:r>
            <a:endParaRPr lang="es-MX" sz="2400" b="0" dirty="0" smtClean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s-MX" sz="500" dirty="0" smtClean="0"/>
          </a:p>
        </p:txBody>
      </p:sp>
      <p:sp>
        <p:nvSpPr>
          <p:cNvPr id="10" name="Título 8"/>
          <p:cNvSpPr>
            <a:spLocks noGrp="1"/>
          </p:cNvSpPr>
          <p:nvPr>
            <p:ph type="title"/>
          </p:nvPr>
        </p:nvSpPr>
        <p:spPr>
          <a:xfrm>
            <a:off x="4257057" y="261056"/>
            <a:ext cx="3684389" cy="959629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EC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Objetivos</a:t>
            </a:r>
            <a:endParaRPr lang="es-EC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11" name="Título 8"/>
          <p:cNvSpPr txBox="1">
            <a:spLocks/>
          </p:cNvSpPr>
          <p:nvPr/>
        </p:nvSpPr>
        <p:spPr>
          <a:xfrm>
            <a:off x="1278264" y="1766118"/>
            <a:ext cx="4127196" cy="54751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Objetivo General</a:t>
            </a:r>
            <a:endParaRPr lang="es-EC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21" y="2638131"/>
            <a:ext cx="4119842" cy="288374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11566" r="29285" b="10520"/>
          <a:stretch/>
        </p:blipFill>
        <p:spPr>
          <a:xfrm rot="2797101">
            <a:off x="9930276" y="2674628"/>
            <a:ext cx="399222" cy="713653"/>
          </a:xfrm>
          <a:prstGeom prst="rect">
            <a:avLst/>
          </a:prstGeom>
        </p:spPr>
      </p:pic>
      <p:grpSp>
        <p:nvGrpSpPr>
          <p:cNvPr id="47" name="Google Shape;2597;p33"/>
          <p:cNvGrpSpPr/>
          <p:nvPr/>
        </p:nvGrpSpPr>
        <p:grpSpPr>
          <a:xfrm>
            <a:off x="865713" y="1668876"/>
            <a:ext cx="424002" cy="582718"/>
            <a:chOff x="-24709100" y="3888875"/>
            <a:chExt cx="243400" cy="296175"/>
          </a:xfrm>
        </p:grpSpPr>
        <p:sp>
          <p:nvSpPr>
            <p:cNvPr id="48" name="Google Shape;2598;p33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99;p33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00;p33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66652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17547</TotalTime>
  <Words>1436</Words>
  <Application>Microsoft Office PowerPoint</Application>
  <PresentationFormat>Panorámica</PresentationFormat>
  <Paragraphs>504</Paragraphs>
  <Slides>30</Slides>
  <Notes>29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3" baseType="lpstr">
      <vt:lpstr>Arial Unicode MS</vt:lpstr>
      <vt:lpstr>Arial</vt:lpstr>
      <vt:lpstr>Arial Black</vt:lpstr>
      <vt:lpstr>Bahnschrift</vt:lpstr>
      <vt:lpstr>Calibri</vt:lpstr>
      <vt:lpstr>Calibri Light</vt:lpstr>
      <vt:lpstr>Cambria Math</vt:lpstr>
      <vt:lpstr>Fira Sans</vt:lpstr>
      <vt:lpstr>Fira Sans Extra Condensed Medium</vt:lpstr>
      <vt:lpstr>Fira Sans Extra Condensed SemiBold</vt:lpstr>
      <vt:lpstr>Times New Roman</vt:lpstr>
      <vt:lpstr>Tema de Office</vt:lpstr>
      <vt:lpstr>Prism 9</vt:lpstr>
      <vt:lpstr>UNIVERSIDAD DE LAS FUERZAS ARMADAS - ESPE DEPARTAMENTO CIENCIAS DE LA VIDA Y DE LA  AGRICULTURA CARRERA DE INGENIERÍA EN BIOTECNOLOGÍA  TRABAJO DE TITULACIÓN PREVIO A LA OBTENCIÓN DEL TÍTULO DE INGENIERÍA EN BIOTECNOLOGÍA  “Estandarización de una prueba de diagnóstico del virus de estomatitis vesicular en ganado bovino mediante la detección de anticuerpos neutralizantes” </vt:lpstr>
      <vt:lpstr>Contenido </vt:lpstr>
      <vt:lpstr>Introducción</vt:lpstr>
      <vt:lpstr>Estomatitis Vesicular </vt:lpstr>
      <vt:lpstr>Distribución geográfica de la EV </vt:lpstr>
      <vt:lpstr>Virus Estomatitis Vesicular (VEV)</vt:lpstr>
      <vt:lpstr>Presentación de PowerPoint</vt:lpstr>
      <vt:lpstr>Presentación de PowerPoint</vt:lpstr>
      <vt:lpstr>Objetivos</vt:lpstr>
      <vt:lpstr>Objetivos Específicos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Recomendaciones</vt:lpstr>
      <vt:lpstr>Presentación de PowerPoint</vt:lpstr>
      <vt:lpstr>Presentación de PowerPoint</vt:lpstr>
      <vt:lpstr>Agradecimientos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- ESPE DEPARTAMENTO CIENCIAS DE LA VIDA Y LA AGRICULTURA CARRERA DE INGENIERÍA EN BIOTECNOLOGÍA  PROYECTO DE TITULACIÓN PREVIO A LA OBTENCIÓN DEL TÍTULO DE INGENIERÍA EN BIOTECNOLOGÍA  “Estandarización de una prueba de diagnóstico del virus de estomatitis vesicular en ganado bovino mediante la detección de anticuerpos neutralizantes”</dc:title>
  <dc:creator>Carito</dc:creator>
  <cp:lastModifiedBy>Carito</cp:lastModifiedBy>
  <cp:revision>288</cp:revision>
  <cp:lastPrinted>2021-09-02T00:08:26Z</cp:lastPrinted>
  <dcterms:created xsi:type="dcterms:W3CDTF">2021-08-26T03:57:18Z</dcterms:created>
  <dcterms:modified xsi:type="dcterms:W3CDTF">2021-09-24T04:13:01Z</dcterms:modified>
</cp:coreProperties>
</file>