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8">
  <p:sldMasterIdLst>
    <p:sldMasterId id="2147483674" r:id="rId1"/>
  </p:sldMasterIdLst>
  <p:notesMasterIdLst>
    <p:notesMasterId r:id="rId24"/>
  </p:notesMasterIdLst>
  <p:handoutMasterIdLst>
    <p:handoutMasterId r:id="rId25"/>
  </p:handoutMasterIdLst>
  <p:sldIdLst>
    <p:sldId id="336" r:id="rId2"/>
    <p:sldId id="437" r:id="rId3"/>
    <p:sldId id="444" r:id="rId4"/>
    <p:sldId id="477" r:id="rId5"/>
    <p:sldId id="438" r:id="rId6"/>
    <p:sldId id="439" r:id="rId7"/>
    <p:sldId id="483" r:id="rId8"/>
    <p:sldId id="443" r:id="rId9"/>
    <p:sldId id="446" r:id="rId10"/>
    <p:sldId id="447" r:id="rId11"/>
    <p:sldId id="448" r:id="rId12"/>
    <p:sldId id="464" r:id="rId13"/>
    <p:sldId id="452" r:id="rId14"/>
    <p:sldId id="478" r:id="rId15"/>
    <p:sldId id="479" r:id="rId16"/>
    <p:sldId id="480" r:id="rId17"/>
    <p:sldId id="459" r:id="rId18"/>
    <p:sldId id="481" r:id="rId19"/>
    <p:sldId id="482" r:id="rId20"/>
    <p:sldId id="453" r:id="rId21"/>
    <p:sldId id="455" r:id="rId22"/>
    <p:sldId id="456" r:id="rId23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" initials="A" lastIdx="7" clrIdx="0">
    <p:extLst/>
  </p:cmAuthor>
  <p:cmAuthor id="2" name="Pc" initials="P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83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Estilo o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54" autoAdjust="0"/>
    <p:restoredTop sz="95400" autoAdjust="0"/>
  </p:normalViewPr>
  <p:slideViewPr>
    <p:cSldViewPr snapToGrid="0">
      <p:cViewPr>
        <p:scale>
          <a:sx n="70" d="100"/>
          <a:sy n="70" d="100"/>
        </p:scale>
        <p:origin x="-552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4" d="100"/>
        <a:sy n="3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0DD432-BC9F-4BAE-99F3-D89EE7056F4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DFD89358-8601-4597-933F-2CF89877B6AB}">
      <dgm:prSet phldrT="[Texto]" custT="1"/>
      <dgm:spPr/>
      <dgm:t>
        <a:bodyPr/>
        <a:lstStyle/>
        <a:p>
          <a:r>
            <a:rPr lang="es-EC" sz="1600" dirty="0" smtClean="0">
              <a:latin typeface="Arial" panose="020B0604020202020204" pitchFamily="34" charset="0"/>
              <a:cs typeface="Arial" panose="020B0604020202020204" pitchFamily="34" charset="0"/>
            </a:rPr>
            <a:t>6% producción mundial</a:t>
          </a:r>
          <a:endParaRPr lang="es-EC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32BC05-9D56-4DA4-A11E-7C3EE747FEF3}" type="parTrans" cxnId="{45DB7E03-1E94-4D6A-A6EC-4B076A639AAB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6FEFA0-9DF9-4C82-9378-AA73B2A0137C}" type="sibTrans" cxnId="{45DB7E03-1E94-4D6A-A6EC-4B076A639AAB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E18E58-8277-439D-AC6A-A81E76DED264}">
      <dgm:prSet phldrT="[Texto]" custT="1"/>
      <dgm:spPr/>
      <dgm:t>
        <a:bodyPr/>
        <a:lstStyle/>
        <a:p>
          <a:r>
            <a:rPr lang="es-EC" sz="1600" dirty="0" smtClean="0">
              <a:latin typeface="Arial" panose="020B0604020202020204" pitchFamily="34" charset="0"/>
              <a:cs typeface="Arial" panose="020B0604020202020204" pitchFamily="34" charset="0"/>
            </a:rPr>
            <a:t>100.000 familias </a:t>
          </a:r>
          <a:endParaRPr lang="es-EC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EFCDCE-F57F-4CEF-AEBC-35BD47DD6C64}" type="parTrans" cxnId="{3C651B2D-1911-4182-90CD-AE78C0F899CA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9FF3CC-9C57-4761-8C0A-79655B576DF3}" type="sibTrans" cxnId="{3C651B2D-1911-4182-90CD-AE78C0F899CA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EA2986-5D0F-4092-BC44-8DDB41D158D3}" type="pres">
      <dgm:prSet presAssocID="{D90DD432-BC9F-4BAE-99F3-D89EE7056F4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B2D63E9-06B0-477C-A4F1-85FED121397C}" type="pres">
      <dgm:prSet presAssocID="{DFD89358-8601-4597-933F-2CF89877B6AB}" presName="parentLin" presStyleCnt="0"/>
      <dgm:spPr/>
    </dgm:pt>
    <dgm:pt modelId="{A5842391-878A-40DF-A9C5-E9EDBEC47F3E}" type="pres">
      <dgm:prSet presAssocID="{DFD89358-8601-4597-933F-2CF89877B6AB}" presName="parentLeftMargin" presStyleLbl="node1" presStyleIdx="0" presStyleCnt="2"/>
      <dgm:spPr/>
      <dgm:t>
        <a:bodyPr/>
        <a:lstStyle/>
        <a:p>
          <a:endParaRPr lang="es-EC"/>
        </a:p>
      </dgm:t>
    </dgm:pt>
    <dgm:pt modelId="{3E20BB6E-6824-4EFC-9812-CD370C93C395}" type="pres">
      <dgm:prSet presAssocID="{DFD89358-8601-4597-933F-2CF89877B6AB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D1D45A2-5B0B-4663-9383-B962F1D20948}" type="pres">
      <dgm:prSet presAssocID="{DFD89358-8601-4597-933F-2CF89877B6AB}" presName="negativeSpace" presStyleCnt="0"/>
      <dgm:spPr/>
    </dgm:pt>
    <dgm:pt modelId="{91A58BCD-9E50-435F-8302-6F988F6AC461}" type="pres">
      <dgm:prSet presAssocID="{DFD89358-8601-4597-933F-2CF89877B6AB}" presName="childText" presStyleLbl="conFgAcc1" presStyleIdx="0" presStyleCnt="2" custLinFactNeighborX="-531" custLinFactNeighborY="-44601">
        <dgm:presLayoutVars>
          <dgm:bulletEnabled val="1"/>
        </dgm:presLayoutVars>
      </dgm:prSet>
      <dgm:spPr/>
    </dgm:pt>
    <dgm:pt modelId="{A79ED0DE-85C9-49E0-9DC2-E277E32032C4}" type="pres">
      <dgm:prSet presAssocID="{046FEFA0-9DF9-4C82-9378-AA73B2A0137C}" presName="spaceBetweenRectangles" presStyleCnt="0"/>
      <dgm:spPr/>
    </dgm:pt>
    <dgm:pt modelId="{75D47199-0456-495B-9A87-557F100F391D}" type="pres">
      <dgm:prSet presAssocID="{DEE18E58-8277-439D-AC6A-A81E76DED264}" presName="parentLin" presStyleCnt="0"/>
      <dgm:spPr/>
    </dgm:pt>
    <dgm:pt modelId="{0F751AED-9D9C-4F01-930E-4F0E2C14468F}" type="pres">
      <dgm:prSet presAssocID="{DEE18E58-8277-439D-AC6A-A81E76DED264}" presName="parentLeftMargin" presStyleLbl="node1" presStyleIdx="0" presStyleCnt="2"/>
      <dgm:spPr/>
      <dgm:t>
        <a:bodyPr/>
        <a:lstStyle/>
        <a:p>
          <a:endParaRPr lang="es-EC"/>
        </a:p>
      </dgm:t>
    </dgm:pt>
    <dgm:pt modelId="{725B196A-340E-492E-91B7-93D9524030C1}" type="pres">
      <dgm:prSet presAssocID="{DEE18E58-8277-439D-AC6A-A81E76DED264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DA94381-452E-4AFD-A06F-53E091C2B926}" type="pres">
      <dgm:prSet presAssocID="{DEE18E58-8277-439D-AC6A-A81E76DED264}" presName="negativeSpace" presStyleCnt="0"/>
      <dgm:spPr/>
    </dgm:pt>
    <dgm:pt modelId="{3AFE03ED-BE9C-402C-9D66-00163046A40C}" type="pres">
      <dgm:prSet presAssocID="{DEE18E58-8277-439D-AC6A-A81E76DED264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3C651B2D-1911-4182-90CD-AE78C0F899CA}" srcId="{D90DD432-BC9F-4BAE-99F3-D89EE7056F45}" destId="{DEE18E58-8277-439D-AC6A-A81E76DED264}" srcOrd="1" destOrd="0" parTransId="{F3EFCDCE-F57F-4CEF-AEBC-35BD47DD6C64}" sibTransId="{A89FF3CC-9C57-4761-8C0A-79655B576DF3}"/>
    <dgm:cxn modelId="{2B474952-4A2B-4D0D-B8DE-019B35B8814C}" type="presOf" srcId="{DFD89358-8601-4597-933F-2CF89877B6AB}" destId="{3E20BB6E-6824-4EFC-9812-CD370C93C395}" srcOrd="1" destOrd="0" presId="urn:microsoft.com/office/officeart/2005/8/layout/list1"/>
    <dgm:cxn modelId="{DF1EBC1E-A919-43AB-A684-6A39AD33EEA5}" type="presOf" srcId="{DEE18E58-8277-439D-AC6A-A81E76DED264}" destId="{0F751AED-9D9C-4F01-930E-4F0E2C14468F}" srcOrd="0" destOrd="0" presId="urn:microsoft.com/office/officeart/2005/8/layout/list1"/>
    <dgm:cxn modelId="{DE7F3B7C-A5E9-45D9-81A0-461F582CE0E4}" type="presOf" srcId="{DFD89358-8601-4597-933F-2CF89877B6AB}" destId="{A5842391-878A-40DF-A9C5-E9EDBEC47F3E}" srcOrd="0" destOrd="0" presId="urn:microsoft.com/office/officeart/2005/8/layout/list1"/>
    <dgm:cxn modelId="{3A9066FA-AD16-4513-A57F-30B3CE96183E}" type="presOf" srcId="{DEE18E58-8277-439D-AC6A-A81E76DED264}" destId="{725B196A-340E-492E-91B7-93D9524030C1}" srcOrd="1" destOrd="0" presId="urn:microsoft.com/office/officeart/2005/8/layout/list1"/>
    <dgm:cxn modelId="{45DB7E03-1E94-4D6A-A6EC-4B076A639AAB}" srcId="{D90DD432-BC9F-4BAE-99F3-D89EE7056F45}" destId="{DFD89358-8601-4597-933F-2CF89877B6AB}" srcOrd="0" destOrd="0" parTransId="{4C32BC05-9D56-4DA4-A11E-7C3EE747FEF3}" sibTransId="{046FEFA0-9DF9-4C82-9378-AA73B2A0137C}"/>
    <dgm:cxn modelId="{800EC618-BDE1-402B-AD27-2F6A0A42EE28}" type="presOf" srcId="{D90DD432-BC9F-4BAE-99F3-D89EE7056F45}" destId="{08EA2986-5D0F-4092-BC44-8DDB41D158D3}" srcOrd="0" destOrd="0" presId="urn:microsoft.com/office/officeart/2005/8/layout/list1"/>
    <dgm:cxn modelId="{8B7493AD-13FE-4800-873D-053C556DFB75}" type="presParOf" srcId="{08EA2986-5D0F-4092-BC44-8DDB41D158D3}" destId="{FB2D63E9-06B0-477C-A4F1-85FED121397C}" srcOrd="0" destOrd="0" presId="urn:microsoft.com/office/officeart/2005/8/layout/list1"/>
    <dgm:cxn modelId="{39FCFF5A-0248-45AD-A993-789CB6856497}" type="presParOf" srcId="{FB2D63E9-06B0-477C-A4F1-85FED121397C}" destId="{A5842391-878A-40DF-A9C5-E9EDBEC47F3E}" srcOrd="0" destOrd="0" presId="urn:microsoft.com/office/officeart/2005/8/layout/list1"/>
    <dgm:cxn modelId="{8D723D70-DD46-414B-A681-F54F1F206687}" type="presParOf" srcId="{FB2D63E9-06B0-477C-A4F1-85FED121397C}" destId="{3E20BB6E-6824-4EFC-9812-CD370C93C395}" srcOrd="1" destOrd="0" presId="urn:microsoft.com/office/officeart/2005/8/layout/list1"/>
    <dgm:cxn modelId="{22C9EE1B-B59D-41C1-BAE9-9C772FBE5D05}" type="presParOf" srcId="{08EA2986-5D0F-4092-BC44-8DDB41D158D3}" destId="{DD1D45A2-5B0B-4663-9383-B962F1D20948}" srcOrd="1" destOrd="0" presId="urn:microsoft.com/office/officeart/2005/8/layout/list1"/>
    <dgm:cxn modelId="{F60C62EC-DD76-4B26-A287-472722319F00}" type="presParOf" srcId="{08EA2986-5D0F-4092-BC44-8DDB41D158D3}" destId="{91A58BCD-9E50-435F-8302-6F988F6AC461}" srcOrd="2" destOrd="0" presId="urn:microsoft.com/office/officeart/2005/8/layout/list1"/>
    <dgm:cxn modelId="{D6727AA3-C088-4D24-81FE-169EA82F244B}" type="presParOf" srcId="{08EA2986-5D0F-4092-BC44-8DDB41D158D3}" destId="{A79ED0DE-85C9-49E0-9DC2-E277E32032C4}" srcOrd="3" destOrd="0" presId="urn:microsoft.com/office/officeart/2005/8/layout/list1"/>
    <dgm:cxn modelId="{EB2CBEFE-C403-468B-84B8-CAD1A567734C}" type="presParOf" srcId="{08EA2986-5D0F-4092-BC44-8DDB41D158D3}" destId="{75D47199-0456-495B-9A87-557F100F391D}" srcOrd="4" destOrd="0" presId="urn:microsoft.com/office/officeart/2005/8/layout/list1"/>
    <dgm:cxn modelId="{5FC77D1D-8336-4B97-967F-AD3EC6D0B7AC}" type="presParOf" srcId="{75D47199-0456-495B-9A87-557F100F391D}" destId="{0F751AED-9D9C-4F01-930E-4F0E2C14468F}" srcOrd="0" destOrd="0" presId="urn:microsoft.com/office/officeart/2005/8/layout/list1"/>
    <dgm:cxn modelId="{8F4151C4-2BF8-4158-AA18-CBADCAD30ABA}" type="presParOf" srcId="{75D47199-0456-495B-9A87-557F100F391D}" destId="{725B196A-340E-492E-91B7-93D9524030C1}" srcOrd="1" destOrd="0" presId="urn:microsoft.com/office/officeart/2005/8/layout/list1"/>
    <dgm:cxn modelId="{3A45957F-5A79-4AC1-A88F-EB2B8B1DB3D7}" type="presParOf" srcId="{08EA2986-5D0F-4092-BC44-8DDB41D158D3}" destId="{BDA94381-452E-4AFD-A06F-53E091C2B926}" srcOrd="5" destOrd="0" presId="urn:microsoft.com/office/officeart/2005/8/layout/list1"/>
    <dgm:cxn modelId="{AFCD6536-2B7C-4F24-AF2C-47C349D9539E}" type="presParOf" srcId="{08EA2986-5D0F-4092-BC44-8DDB41D158D3}" destId="{3AFE03ED-BE9C-402C-9D66-00163046A40C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FEEBB6-22AB-45A6-B2FB-77B77B21EDE7}" type="doc">
      <dgm:prSet loTypeId="urn:microsoft.com/office/officeart/2005/8/layout/pList2" loCatId="list" qsTypeId="urn:microsoft.com/office/officeart/2005/8/quickstyle/simple1" qsCatId="simple" csTypeId="urn:microsoft.com/office/officeart/2005/8/colors/colorful5" csCatId="colorful" phldr="1"/>
      <dgm:spPr/>
    </dgm:pt>
    <dgm:pt modelId="{8FF61004-EFCA-40CF-9448-02CF70628B02}">
      <dgm:prSet phldrT="[Texto]" custT="1"/>
      <dgm:spPr/>
      <dgm:t>
        <a:bodyPr/>
        <a:lstStyle/>
        <a:p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Escoba de Bruja</a:t>
          </a:r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21C35C-2F62-4E75-9971-3F8A85168CBB}" type="parTrans" cxnId="{167F530C-1927-4B5E-ACE5-6F47298D769C}">
      <dgm:prSet/>
      <dgm:spPr/>
      <dgm:t>
        <a:bodyPr/>
        <a:lstStyle/>
        <a:p>
          <a:endParaRPr lang="es-EC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E6E72B-7F4E-4F7C-B041-6F1AC4A9FE69}" type="sibTrans" cxnId="{167F530C-1927-4B5E-ACE5-6F47298D769C}">
      <dgm:prSet/>
      <dgm:spPr/>
      <dgm:t>
        <a:bodyPr/>
        <a:lstStyle/>
        <a:p>
          <a:endParaRPr lang="es-EC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8D8B04-17C5-4B52-A266-445C1330C803}">
      <dgm:prSet phldrT="[Texto]" custT="1"/>
      <dgm:spPr/>
      <dgm:t>
        <a:bodyPr/>
        <a:lstStyle/>
        <a:p>
          <a:r>
            <a:rPr lang="es-EC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Moniliasis</a:t>
          </a:r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25472C-8679-40D3-A50B-71A7C83065EB}" type="parTrans" cxnId="{1349236E-9F13-467C-999A-E06A4F19BEBD}">
      <dgm:prSet/>
      <dgm:spPr/>
      <dgm:t>
        <a:bodyPr/>
        <a:lstStyle/>
        <a:p>
          <a:endParaRPr lang="es-EC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5D3DE1-2D5C-4CFB-9220-E2EF86B03E05}" type="sibTrans" cxnId="{1349236E-9F13-467C-999A-E06A4F19BEBD}">
      <dgm:prSet/>
      <dgm:spPr/>
      <dgm:t>
        <a:bodyPr/>
        <a:lstStyle/>
        <a:p>
          <a:endParaRPr lang="es-EC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308BC1-0462-49D9-AB96-73F1DEC15AB7}">
      <dgm:prSet phldrT="[Texto]" custT="1"/>
      <dgm:spPr/>
      <dgm:t>
        <a:bodyPr/>
        <a:lstStyle/>
        <a:p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Mazorca negra</a:t>
          </a:r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1D4320-8BEA-4C54-91F7-DD567355FE8C}" type="parTrans" cxnId="{1000803A-EF5C-495F-98C8-496B50766854}">
      <dgm:prSet/>
      <dgm:spPr/>
      <dgm:t>
        <a:bodyPr/>
        <a:lstStyle/>
        <a:p>
          <a:endParaRPr lang="es-EC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A087EB-C01F-478E-9033-91898F793BEC}" type="sibTrans" cxnId="{1000803A-EF5C-495F-98C8-496B50766854}">
      <dgm:prSet/>
      <dgm:spPr/>
      <dgm:t>
        <a:bodyPr/>
        <a:lstStyle/>
        <a:p>
          <a:endParaRPr lang="es-EC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FF85B4-98A6-4169-B0CE-E3A60C5B7F28}">
      <dgm:prSet phldrT="[Texto]" custT="1"/>
      <dgm:spPr/>
      <dgm:t>
        <a:bodyPr/>
        <a:lstStyle/>
        <a:p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Bubas</a:t>
          </a:r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21BDE2-D6D6-4270-8384-87917963FA7C}" type="parTrans" cxnId="{2C2BEB90-7142-41E6-9CE4-6E4AC137D2B9}">
      <dgm:prSet/>
      <dgm:spPr/>
      <dgm:t>
        <a:bodyPr/>
        <a:lstStyle/>
        <a:p>
          <a:endParaRPr lang="es-EC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ACA2EA-4AE4-440C-860C-2B2D4241A4D4}" type="sibTrans" cxnId="{2C2BEB90-7142-41E6-9CE4-6E4AC137D2B9}">
      <dgm:prSet/>
      <dgm:spPr/>
      <dgm:t>
        <a:bodyPr/>
        <a:lstStyle/>
        <a:p>
          <a:endParaRPr lang="es-EC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3A3DE7-23A8-4466-958A-D6B9997F486A}" type="pres">
      <dgm:prSet presAssocID="{C7FEEBB6-22AB-45A6-B2FB-77B77B21EDE7}" presName="Name0" presStyleCnt="0">
        <dgm:presLayoutVars>
          <dgm:dir/>
          <dgm:resizeHandles val="exact"/>
        </dgm:presLayoutVars>
      </dgm:prSet>
      <dgm:spPr/>
    </dgm:pt>
    <dgm:pt modelId="{A542FA4D-2B53-4F08-A1ED-96CC1654B2D8}" type="pres">
      <dgm:prSet presAssocID="{C7FEEBB6-22AB-45A6-B2FB-77B77B21EDE7}" presName="bkgdShp" presStyleLbl="alignAccFollowNode1" presStyleIdx="0" presStyleCnt="1" custLinFactNeighborX="3367" custLinFactNeighborY="922"/>
      <dgm:spPr/>
    </dgm:pt>
    <dgm:pt modelId="{9FC442BC-FC1E-42AA-8D7B-4D9DD2C89CC0}" type="pres">
      <dgm:prSet presAssocID="{C7FEEBB6-22AB-45A6-B2FB-77B77B21EDE7}" presName="linComp" presStyleCnt="0"/>
      <dgm:spPr/>
    </dgm:pt>
    <dgm:pt modelId="{AAA7A9BE-D4E7-452F-B99F-419EA8A1C722}" type="pres">
      <dgm:prSet presAssocID="{8FF61004-EFCA-40CF-9448-02CF70628B02}" presName="compNode" presStyleCnt="0"/>
      <dgm:spPr/>
    </dgm:pt>
    <dgm:pt modelId="{9D74F08A-E0B0-47AB-BC6B-6B524F68EA4E}" type="pres">
      <dgm:prSet presAssocID="{8FF61004-EFCA-40CF-9448-02CF70628B0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DFD0FB3-8761-4ECD-816E-D56727DD0F3C}" type="pres">
      <dgm:prSet presAssocID="{8FF61004-EFCA-40CF-9448-02CF70628B02}" presName="invisiNode" presStyleLbl="node1" presStyleIdx="0" presStyleCnt="4"/>
      <dgm:spPr/>
    </dgm:pt>
    <dgm:pt modelId="{1CA83DA7-0C51-4B89-86B3-01FB1F9E3142}" type="pres">
      <dgm:prSet presAssocID="{8FF61004-EFCA-40CF-9448-02CF70628B02}" presName="imagNode" presStyleLbl="fgImgPlace1" presStyleIdx="0" presStyleCnt="4" custScaleY="13020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CA2EEC9-EF85-45D3-8024-EEA4ACE9C072}" type="pres">
      <dgm:prSet presAssocID="{48E6E72B-7F4E-4F7C-B041-6F1AC4A9FE69}" presName="sibTrans" presStyleLbl="sibTrans2D1" presStyleIdx="0" presStyleCnt="0"/>
      <dgm:spPr/>
      <dgm:t>
        <a:bodyPr/>
        <a:lstStyle/>
        <a:p>
          <a:endParaRPr lang="es-EC"/>
        </a:p>
      </dgm:t>
    </dgm:pt>
    <dgm:pt modelId="{AFD21AFE-AFD0-41F1-9CEB-21DEB5E99283}" type="pres">
      <dgm:prSet presAssocID="{488D8B04-17C5-4B52-A266-445C1330C803}" presName="compNode" presStyleCnt="0"/>
      <dgm:spPr/>
    </dgm:pt>
    <dgm:pt modelId="{23023FA2-9F2C-4B12-AC32-96665A15E1C7}" type="pres">
      <dgm:prSet presAssocID="{488D8B04-17C5-4B52-A266-445C1330C80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3310201-77AA-410C-876A-A642069ABAC0}" type="pres">
      <dgm:prSet presAssocID="{488D8B04-17C5-4B52-A266-445C1330C803}" presName="invisiNode" presStyleLbl="node1" presStyleIdx="1" presStyleCnt="4"/>
      <dgm:spPr/>
    </dgm:pt>
    <dgm:pt modelId="{64F02E07-5084-4DE6-9335-A706EB01056C}" type="pres">
      <dgm:prSet presAssocID="{488D8B04-17C5-4B52-A266-445C1330C803}" presName="imagNode" presStyleLbl="fgImgPlace1" presStyleIdx="1" presStyleCnt="4" custScaleY="13020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D186B9D-91AA-4D77-B40D-B3D14152748F}" type="pres">
      <dgm:prSet presAssocID="{2C5D3DE1-2D5C-4CFB-9220-E2EF86B03E05}" presName="sibTrans" presStyleLbl="sibTrans2D1" presStyleIdx="0" presStyleCnt="0"/>
      <dgm:spPr/>
      <dgm:t>
        <a:bodyPr/>
        <a:lstStyle/>
        <a:p>
          <a:endParaRPr lang="es-EC"/>
        </a:p>
      </dgm:t>
    </dgm:pt>
    <dgm:pt modelId="{ED7D4972-38B1-41DF-8266-6234BCD01DA2}" type="pres">
      <dgm:prSet presAssocID="{8DFF85B4-98A6-4169-B0CE-E3A60C5B7F28}" presName="compNode" presStyleCnt="0"/>
      <dgm:spPr/>
    </dgm:pt>
    <dgm:pt modelId="{E004BA48-6576-4801-AB1E-C11729082A1E}" type="pres">
      <dgm:prSet presAssocID="{8DFF85B4-98A6-4169-B0CE-E3A60C5B7F2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7B4CDE8-E18E-412B-8465-F414859C12C5}" type="pres">
      <dgm:prSet presAssocID="{8DFF85B4-98A6-4169-B0CE-E3A60C5B7F28}" presName="invisiNode" presStyleLbl="node1" presStyleIdx="2" presStyleCnt="4"/>
      <dgm:spPr/>
    </dgm:pt>
    <dgm:pt modelId="{9F0CB24C-02F2-4759-AE16-F5CE97E3351A}" type="pres">
      <dgm:prSet presAssocID="{8DFF85B4-98A6-4169-B0CE-E3A60C5B7F28}" presName="imagNode" presStyleLbl="fgImgPlace1" presStyleIdx="2" presStyleCnt="4" custScaleY="13020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C7AD7B3-C029-4B54-B7CF-CADFF79C742B}" type="pres">
      <dgm:prSet presAssocID="{81ACA2EA-4AE4-440C-860C-2B2D4241A4D4}" presName="sibTrans" presStyleLbl="sibTrans2D1" presStyleIdx="0" presStyleCnt="0"/>
      <dgm:spPr/>
      <dgm:t>
        <a:bodyPr/>
        <a:lstStyle/>
        <a:p>
          <a:endParaRPr lang="es-EC"/>
        </a:p>
      </dgm:t>
    </dgm:pt>
    <dgm:pt modelId="{670FCC47-55EC-4505-9259-52F71FFDBB4E}" type="pres">
      <dgm:prSet presAssocID="{09308BC1-0462-49D9-AB96-73F1DEC15AB7}" presName="compNode" presStyleCnt="0"/>
      <dgm:spPr/>
    </dgm:pt>
    <dgm:pt modelId="{8BEEEB30-25A3-41A7-92CD-E3F4FD5A8293}" type="pres">
      <dgm:prSet presAssocID="{09308BC1-0462-49D9-AB96-73F1DEC15AB7}" presName="node" presStyleLbl="node1" presStyleIdx="3" presStyleCnt="4" custLinFactNeighborX="-1328" custLinFactNeighborY="-34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D0BFDF1-D6D9-454F-AC35-F5852289F071}" type="pres">
      <dgm:prSet presAssocID="{09308BC1-0462-49D9-AB96-73F1DEC15AB7}" presName="invisiNode" presStyleLbl="node1" presStyleIdx="3" presStyleCnt="4"/>
      <dgm:spPr/>
    </dgm:pt>
    <dgm:pt modelId="{C71ED449-55CE-429F-98D6-089D03545FF5}" type="pres">
      <dgm:prSet presAssocID="{09308BC1-0462-49D9-AB96-73F1DEC15AB7}" presName="imagNode" presStyleLbl="fgImgPlace1" presStyleIdx="3" presStyleCnt="4" custScaleY="130202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59877C77-D573-4AAC-A82A-D285A9C5A35E}" type="presOf" srcId="{09308BC1-0462-49D9-AB96-73F1DEC15AB7}" destId="{8BEEEB30-25A3-41A7-92CD-E3F4FD5A8293}" srcOrd="0" destOrd="0" presId="urn:microsoft.com/office/officeart/2005/8/layout/pList2"/>
    <dgm:cxn modelId="{1DC8A035-9CB9-4253-98C7-0FF18B1AEA88}" type="presOf" srcId="{C7FEEBB6-22AB-45A6-B2FB-77B77B21EDE7}" destId="{973A3DE7-23A8-4466-958A-D6B9997F486A}" srcOrd="0" destOrd="0" presId="urn:microsoft.com/office/officeart/2005/8/layout/pList2"/>
    <dgm:cxn modelId="{36A3C634-3BCD-4B71-AC2D-75DD1993270E}" type="presOf" srcId="{2C5D3DE1-2D5C-4CFB-9220-E2EF86B03E05}" destId="{ED186B9D-91AA-4D77-B40D-B3D14152748F}" srcOrd="0" destOrd="0" presId="urn:microsoft.com/office/officeart/2005/8/layout/pList2"/>
    <dgm:cxn modelId="{167F530C-1927-4B5E-ACE5-6F47298D769C}" srcId="{C7FEEBB6-22AB-45A6-B2FB-77B77B21EDE7}" destId="{8FF61004-EFCA-40CF-9448-02CF70628B02}" srcOrd="0" destOrd="0" parTransId="{0121C35C-2F62-4E75-9971-3F8A85168CBB}" sibTransId="{48E6E72B-7F4E-4F7C-B041-6F1AC4A9FE69}"/>
    <dgm:cxn modelId="{1349236E-9F13-467C-999A-E06A4F19BEBD}" srcId="{C7FEEBB6-22AB-45A6-B2FB-77B77B21EDE7}" destId="{488D8B04-17C5-4B52-A266-445C1330C803}" srcOrd="1" destOrd="0" parTransId="{A725472C-8679-40D3-A50B-71A7C83065EB}" sibTransId="{2C5D3DE1-2D5C-4CFB-9220-E2EF86B03E05}"/>
    <dgm:cxn modelId="{2C2BEB90-7142-41E6-9CE4-6E4AC137D2B9}" srcId="{C7FEEBB6-22AB-45A6-B2FB-77B77B21EDE7}" destId="{8DFF85B4-98A6-4169-B0CE-E3A60C5B7F28}" srcOrd="2" destOrd="0" parTransId="{9D21BDE2-D6D6-4270-8384-87917963FA7C}" sibTransId="{81ACA2EA-4AE4-440C-860C-2B2D4241A4D4}"/>
    <dgm:cxn modelId="{1000803A-EF5C-495F-98C8-496B50766854}" srcId="{C7FEEBB6-22AB-45A6-B2FB-77B77B21EDE7}" destId="{09308BC1-0462-49D9-AB96-73F1DEC15AB7}" srcOrd="3" destOrd="0" parTransId="{DE1D4320-8BEA-4C54-91F7-DD567355FE8C}" sibTransId="{02A087EB-C01F-478E-9033-91898F793BEC}"/>
    <dgm:cxn modelId="{11517B24-98CD-4CEF-8BB1-3A7F5D9A0F80}" type="presOf" srcId="{48E6E72B-7F4E-4F7C-B041-6F1AC4A9FE69}" destId="{4CA2EEC9-EF85-45D3-8024-EEA4ACE9C072}" srcOrd="0" destOrd="0" presId="urn:microsoft.com/office/officeart/2005/8/layout/pList2"/>
    <dgm:cxn modelId="{F5F2C5A2-B8D8-4BED-9990-419601D249D7}" type="presOf" srcId="{81ACA2EA-4AE4-440C-860C-2B2D4241A4D4}" destId="{DC7AD7B3-C029-4B54-B7CF-CADFF79C742B}" srcOrd="0" destOrd="0" presId="urn:microsoft.com/office/officeart/2005/8/layout/pList2"/>
    <dgm:cxn modelId="{45A39C97-C97D-4311-9662-C9734A05C446}" type="presOf" srcId="{8DFF85B4-98A6-4169-B0CE-E3A60C5B7F28}" destId="{E004BA48-6576-4801-AB1E-C11729082A1E}" srcOrd="0" destOrd="0" presId="urn:microsoft.com/office/officeart/2005/8/layout/pList2"/>
    <dgm:cxn modelId="{04E97D20-F066-405E-A0EA-D1A232EC74D1}" type="presOf" srcId="{8FF61004-EFCA-40CF-9448-02CF70628B02}" destId="{9D74F08A-E0B0-47AB-BC6B-6B524F68EA4E}" srcOrd="0" destOrd="0" presId="urn:microsoft.com/office/officeart/2005/8/layout/pList2"/>
    <dgm:cxn modelId="{1FF8A3E1-7265-459F-876B-64318328249D}" type="presOf" srcId="{488D8B04-17C5-4B52-A266-445C1330C803}" destId="{23023FA2-9F2C-4B12-AC32-96665A15E1C7}" srcOrd="0" destOrd="0" presId="urn:microsoft.com/office/officeart/2005/8/layout/pList2"/>
    <dgm:cxn modelId="{DB4630D5-34B3-49C4-9900-54D7AEA7FB8B}" type="presParOf" srcId="{973A3DE7-23A8-4466-958A-D6B9997F486A}" destId="{A542FA4D-2B53-4F08-A1ED-96CC1654B2D8}" srcOrd="0" destOrd="0" presId="urn:microsoft.com/office/officeart/2005/8/layout/pList2"/>
    <dgm:cxn modelId="{689AB0E0-E600-4E5C-B757-0CFCBC7C32FF}" type="presParOf" srcId="{973A3DE7-23A8-4466-958A-D6B9997F486A}" destId="{9FC442BC-FC1E-42AA-8D7B-4D9DD2C89CC0}" srcOrd="1" destOrd="0" presId="urn:microsoft.com/office/officeart/2005/8/layout/pList2"/>
    <dgm:cxn modelId="{562BAD79-6DA3-4F74-9752-915B94D41EF6}" type="presParOf" srcId="{9FC442BC-FC1E-42AA-8D7B-4D9DD2C89CC0}" destId="{AAA7A9BE-D4E7-452F-B99F-419EA8A1C722}" srcOrd="0" destOrd="0" presId="urn:microsoft.com/office/officeart/2005/8/layout/pList2"/>
    <dgm:cxn modelId="{21178E04-6622-4EF8-A3E7-F7B984868C65}" type="presParOf" srcId="{AAA7A9BE-D4E7-452F-B99F-419EA8A1C722}" destId="{9D74F08A-E0B0-47AB-BC6B-6B524F68EA4E}" srcOrd="0" destOrd="0" presId="urn:microsoft.com/office/officeart/2005/8/layout/pList2"/>
    <dgm:cxn modelId="{E929F3ED-9AD3-454E-B69C-703B2C59A11E}" type="presParOf" srcId="{AAA7A9BE-D4E7-452F-B99F-419EA8A1C722}" destId="{7DFD0FB3-8761-4ECD-816E-D56727DD0F3C}" srcOrd="1" destOrd="0" presId="urn:microsoft.com/office/officeart/2005/8/layout/pList2"/>
    <dgm:cxn modelId="{B9493FB5-70A3-43B7-864E-7C14331E5016}" type="presParOf" srcId="{AAA7A9BE-D4E7-452F-B99F-419EA8A1C722}" destId="{1CA83DA7-0C51-4B89-86B3-01FB1F9E3142}" srcOrd="2" destOrd="0" presId="urn:microsoft.com/office/officeart/2005/8/layout/pList2"/>
    <dgm:cxn modelId="{0FA2DBD5-3600-49A9-9E8E-AF10C19E41EF}" type="presParOf" srcId="{9FC442BC-FC1E-42AA-8D7B-4D9DD2C89CC0}" destId="{4CA2EEC9-EF85-45D3-8024-EEA4ACE9C072}" srcOrd="1" destOrd="0" presId="urn:microsoft.com/office/officeart/2005/8/layout/pList2"/>
    <dgm:cxn modelId="{55BA878D-F6EC-4F56-AB4F-DE5E1B586698}" type="presParOf" srcId="{9FC442BC-FC1E-42AA-8D7B-4D9DD2C89CC0}" destId="{AFD21AFE-AFD0-41F1-9CEB-21DEB5E99283}" srcOrd="2" destOrd="0" presId="urn:microsoft.com/office/officeart/2005/8/layout/pList2"/>
    <dgm:cxn modelId="{EA4E4176-829A-407B-AD86-12D3FE551F4C}" type="presParOf" srcId="{AFD21AFE-AFD0-41F1-9CEB-21DEB5E99283}" destId="{23023FA2-9F2C-4B12-AC32-96665A15E1C7}" srcOrd="0" destOrd="0" presId="urn:microsoft.com/office/officeart/2005/8/layout/pList2"/>
    <dgm:cxn modelId="{DCB3CC99-74D5-4369-9B02-8877FBB250AF}" type="presParOf" srcId="{AFD21AFE-AFD0-41F1-9CEB-21DEB5E99283}" destId="{53310201-77AA-410C-876A-A642069ABAC0}" srcOrd="1" destOrd="0" presId="urn:microsoft.com/office/officeart/2005/8/layout/pList2"/>
    <dgm:cxn modelId="{C6393FC3-537E-4F9D-A8BD-EE45950B130B}" type="presParOf" srcId="{AFD21AFE-AFD0-41F1-9CEB-21DEB5E99283}" destId="{64F02E07-5084-4DE6-9335-A706EB01056C}" srcOrd="2" destOrd="0" presId="urn:microsoft.com/office/officeart/2005/8/layout/pList2"/>
    <dgm:cxn modelId="{791E8986-AA00-4F5C-B772-B49993225368}" type="presParOf" srcId="{9FC442BC-FC1E-42AA-8D7B-4D9DD2C89CC0}" destId="{ED186B9D-91AA-4D77-B40D-B3D14152748F}" srcOrd="3" destOrd="0" presId="urn:microsoft.com/office/officeart/2005/8/layout/pList2"/>
    <dgm:cxn modelId="{D4E49810-7012-4C28-8ED7-46D4DDA8446A}" type="presParOf" srcId="{9FC442BC-FC1E-42AA-8D7B-4D9DD2C89CC0}" destId="{ED7D4972-38B1-41DF-8266-6234BCD01DA2}" srcOrd="4" destOrd="0" presId="urn:microsoft.com/office/officeart/2005/8/layout/pList2"/>
    <dgm:cxn modelId="{B6E4E284-6F32-4253-B14C-510F62375B30}" type="presParOf" srcId="{ED7D4972-38B1-41DF-8266-6234BCD01DA2}" destId="{E004BA48-6576-4801-AB1E-C11729082A1E}" srcOrd="0" destOrd="0" presId="urn:microsoft.com/office/officeart/2005/8/layout/pList2"/>
    <dgm:cxn modelId="{72587CDF-5CA6-4C25-BFC0-9AB4D14E8A77}" type="presParOf" srcId="{ED7D4972-38B1-41DF-8266-6234BCD01DA2}" destId="{07B4CDE8-E18E-412B-8465-F414859C12C5}" srcOrd="1" destOrd="0" presId="urn:microsoft.com/office/officeart/2005/8/layout/pList2"/>
    <dgm:cxn modelId="{1986C2BA-DFDA-475A-AE5A-A9E35C844208}" type="presParOf" srcId="{ED7D4972-38B1-41DF-8266-6234BCD01DA2}" destId="{9F0CB24C-02F2-4759-AE16-F5CE97E3351A}" srcOrd="2" destOrd="0" presId="urn:microsoft.com/office/officeart/2005/8/layout/pList2"/>
    <dgm:cxn modelId="{E877784D-E066-49BA-B723-ADC0B452D7C4}" type="presParOf" srcId="{9FC442BC-FC1E-42AA-8D7B-4D9DD2C89CC0}" destId="{DC7AD7B3-C029-4B54-B7CF-CADFF79C742B}" srcOrd="5" destOrd="0" presId="urn:microsoft.com/office/officeart/2005/8/layout/pList2"/>
    <dgm:cxn modelId="{76B94DAF-396E-444F-B11F-F53331F1C710}" type="presParOf" srcId="{9FC442BC-FC1E-42AA-8D7B-4D9DD2C89CC0}" destId="{670FCC47-55EC-4505-9259-52F71FFDBB4E}" srcOrd="6" destOrd="0" presId="urn:microsoft.com/office/officeart/2005/8/layout/pList2"/>
    <dgm:cxn modelId="{3CECCF2C-250F-44C2-9BF0-8CE976026157}" type="presParOf" srcId="{670FCC47-55EC-4505-9259-52F71FFDBB4E}" destId="{8BEEEB30-25A3-41A7-92CD-E3F4FD5A8293}" srcOrd="0" destOrd="0" presId="urn:microsoft.com/office/officeart/2005/8/layout/pList2"/>
    <dgm:cxn modelId="{41783397-1E3B-46F2-A51E-3505D3C23F85}" type="presParOf" srcId="{670FCC47-55EC-4505-9259-52F71FFDBB4E}" destId="{1D0BFDF1-D6D9-454F-AC35-F5852289F071}" srcOrd="1" destOrd="0" presId="urn:microsoft.com/office/officeart/2005/8/layout/pList2"/>
    <dgm:cxn modelId="{DE449C33-3D03-4E26-95A9-3F536A5BCEA7}" type="presParOf" srcId="{670FCC47-55EC-4505-9259-52F71FFDBB4E}" destId="{C71ED449-55CE-429F-98D6-089D03545FF5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A58BCD-9E50-435F-8302-6F988F6AC461}">
      <dsp:nvSpPr>
        <dsp:cNvPr id="0" name=""/>
        <dsp:cNvSpPr/>
      </dsp:nvSpPr>
      <dsp:spPr>
        <a:xfrm>
          <a:off x="0" y="227102"/>
          <a:ext cx="51359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20BB6E-6824-4EFC-9812-CD370C93C395}">
      <dsp:nvSpPr>
        <dsp:cNvPr id="0" name=""/>
        <dsp:cNvSpPr/>
      </dsp:nvSpPr>
      <dsp:spPr>
        <a:xfrm>
          <a:off x="256795" y="41828"/>
          <a:ext cx="359513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887" tIns="0" rIns="13588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6% producción mundial</a:t>
          </a:r>
          <a:endParaRPr lang="es-EC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8411" y="63444"/>
        <a:ext cx="3551898" cy="399568"/>
      </dsp:txXfrm>
    </dsp:sp>
    <dsp:sp modelId="{3AFE03ED-BE9C-402C-9D66-00163046A40C}">
      <dsp:nvSpPr>
        <dsp:cNvPr id="0" name=""/>
        <dsp:cNvSpPr/>
      </dsp:nvSpPr>
      <dsp:spPr>
        <a:xfrm>
          <a:off x="0" y="943629"/>
          <a:ext cx="51359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5B196A-340E-492E-91B7-93D9524030C1}">
      <dsp:nvSpPr>
        <dsp:cNvPr id="0" name=""/>
        <dsp:cNvSpPr/>
      </dsp:nvSpPr>
      <dsp:spPr>
        <a:xfrm>
          <a:off x="256795" y="722228"/>
          <a:ext cx="359513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887" tIns="0" rIns="13588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100.000 familias </a:t>
          </a:r>
          <a:endParaRPr lang="es-EC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8411" y="743844"/>
        <a:ext cx="3551898" cy="3995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42FA4D-2B53-4F08-A1ED-96CC1654B2D8}">
      <dsp:nvSpPr>
        <dsp:cNvPr id="0" name=""/>
        <dsp:cNvSpPr/>
      </dsp:nvSpPr>
      <dsp:spPr>
        <a:xfrm>
          <a:off x="0" y="13646"/>
          <a:ext cx="7701887" cy="1480099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A83DA7-0C51-4B89-86B3-01FB1F9E3142}">
      <dsp:nvSpPr>
        <dsp:cNvPr id="0" name=""/>
        <dsp:cNvSpPr/>
      </dsp:nvSpPr>
      <dsp:spPr>
        <a:xfrm>
          <a:off x="233177" y="33439"/>
          <a:ext cx="1682681" cy="141322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74F08A-E0B0-47AB-BC6B-6B524F68EA4E}">
      <dsp:nvSpPr>
        <dsp:cNvPr id="0" name=""/>
        <dsp:cNvSpPr/>
      </dsp:nvSpPr>
      <dsp:spPr>
        <a:xfrm rot="10800000">
          <a:off x="233177" y="1480099"/>
          <a:ext cx="1682681" cy="1809011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Escoba de Bruja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284925" y="1480099"/>
        <a:ext cx="1579185" cy="1757263"/>
      </dsp:txXfrm>
    </dsp:sp>
    <dsp:sp modelId="{64F02E07-5084-4DE6-9335-A706EB01056C}">
      <dsp:nvSpPr>
        <dsp:cNvPr id="0" name=""/>
        <dsp:cNvSpPr/>
      </dsp:nvSpPr>
      <dsp:spPr>
        <a:xfrm>
          <a:off x="2084127" y="33439"/>
          <a:ext cx="1682681" cy="141322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023FA2-9F2C-4B12-AC32-96665A15E1C7}">
      <dsp:nvSpPr>
        <dsp:cNvPr id="0" name=""/>
        <dsp:cNvSpPr/>
      </dsp:nvSpPr>
      <dsp:spPr>
        <a:xfrm rot="10800000">
          <a:off x="2084127" y="1480099"/>
          <a:ext cx="1682681" cy="1809011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Moniliasis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2135875" y="1480099"/>
        <a:ext cx="1579185" cy="1757263"/>
      </dsp:txXfrm>
    </dsp:sp>
    <dsp:sp modelId="{9F0CB24C-02F2-4759-AE16-F5CE97E3351A}">
      <dsp:nvSpPr>
        <dsp:cNvPr id="0" name=""/>
        <dsp:cNvSpPr/>
      </dsp:nvSpPr>
      <dsp:spPr>
        <a:xfrm>
          <a:off x="3935077" y="33439"/>
          <a:ext cx="1682681" cy="141322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04BA48-6576-4801-AB1E-C11729082A1E}">
      <dsp:nvSpPr>
        <dsp:cNvPr id="0" name=""/>
        <dsp:cNvSpPr/>
      </dsp:nvSpPr>
      <dsp:spPr>
        <a:xfrm rot="10800000">
          <a:off x="3935077" y="1480099"/>
          <a:ext cx="1682681" cy="1809011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Bubas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3986825" y="1480099"/>
        <a:ext cx="1579185" cy="1757263"/>
      </dsp:txXfrm>
    </dsp:sp>
    <dsp:sp modelId="{C71ED449-55CE-429F-98D6-089D03545FF5}">
      <dsp:nvSpPr>
        <dsp:cNvPr id="0" name=""/>
        <dsp:cNvSpPr/>
      </dsp:nvSpPr>
      <dsp:spPr>
        <a:xfrm>
          <a:off x="5786027" y="33439"/>
          <a:ext cx="1682681" cy="141322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EEEB30-25A3-41A7-92CD-E3F4FD5A8293}">
      <dsp:nvSpPr>
        <dsp:cNvPr id="0" name=""/>
        <dsp:cNvSpPr/>
      </dsp:nvSpPr>
      <dsp:spPr>
        <a:xfrm rot="10800000">
          <a:off x="5763681" y="1473895"/>
          <a:ext cx="1682681" cy="1809011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Mazorca negra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5815429" y="1473895"/>
        <a:ext cx="1579185" cy="17572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xmlns="" id="{523B0E4C-F602-43FB-8C80-0831C76474E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9509824E-49C3-43D6-ABCB-3CE19FB715E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4D6BC-735B-409B-B54F-12A4FAEC0238}" type="datetimeFigureOut">
              <a:rPr lang="es-EC" smtClean="0"/>
              <a:t>09/09/2021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0E468ABC-F14D-48F7-A628-E6F9EF0FC54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0C2805F1-ABB9-4CD3-A118-06B1A05B09E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0B6CAD-5864-4F85-A8EE-427E99A8786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143579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439C28-9193-4562-9D7A-1EF010C15851}" type="datetimeFigureOut">
              <a:rPr lang="es-EC" smtClean="0"/>
              <a:t>09/09/2021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A9DB09-8D2A-4D6E-9F24-FD44D7E0E9C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84565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71087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13834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790528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12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241579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13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51454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14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51454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15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51454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16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51454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17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7237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72370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7237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80461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07987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88052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 smtClean="0"/>
          </a:p>
          <a:p>
            <a:pPr marL="171450" indent="-171450">
              <a:buFontTx/>
              <a:buChar char="-"/>
            </a:pPr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32554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66805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66805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56266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42052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1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9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90513" y="260350"/>
            <a:ext cx="1055687" cy="7921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15888"/>
            <a:ext cx="441642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2045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33155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20036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B105AC-5687-4D32-BF4C-3C4CB09FD13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10043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55017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7660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51841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7350655" y="2707482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70098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5799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844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252112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s-EC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4968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/>
        </p:nvSpPr>
        <p:spPr bwMode="auto">
          <a:xfrm>
            <a:off x="0" y="0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27" name="Rectangle 21"/>
          <p:cNvSpPr>
            <a:spLocks noChangeArrowheads="1"/>
          </p:cNvSpPr>
          <p:nvPr/>
        </p:nvSpPr>
        <p:spPr bwMode="auto">
          <a:xfrm rot="10800000">
            <a:off x="0" y="6308725"/>
            <a:ext cx="105140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28" name="Line 23"/>
          <p:cNvSpPr>
            <a:spLocks noChangeShapeType="1"/>
          </p:cNvSpPr>
          <p:nvPr/>
        </p:nvSpPr>
        <p:spPr bwMode="auto">
          <a:xfrm rot="10800000" flipH="1">
            <a:off x="33338" y="6296025"/>
            <a:ext cx="88804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9" name="Line 24"/>
          <p:cNvSpPr>
            <a:spLocks noChangeShapeType="1"/>
          </p:cNvSpPr>
          <p:nvPr/>
        </p:nvSpPr>
        <p:spPr bwMode="auto">
          <a:xfrm rot="10800000" flipH="1">
            <a:off x="33338" y="6245225"/>
            <a:ext cx="8880475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26" descr="LOGO ESPE ORIGINAL copia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313" y="5949950"/>
            <a:ext cx="30734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732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Berlin Sans FB Demi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Berlin Sans FB Demi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Berlin Sans FB Demi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Berlin Sans FB Demi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5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6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microsoft.com/office/2007/relationships/diagramDrawing" Target="../diagrams/drawing1.xml"/><Relationship Id="rId4" Type="http://schemas.openxmlformats.org/officeDocument/2006/relationships/image" Target="../media/image8.jpeg"/><Relationship Id="rId9" Type="http://schemas.openxmlformats.org/officeDocument/2006/relationships/diagramColors" Target="../diagrams/colors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1.pn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19.png"/><Relationship Id="rId5" Type="http://schemas.openxmlformats.org/officeDocument/2006/relationships/diagramData" Target="../diagrams/data2.xml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12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DE68755-8565-47DD-98A1-C065A7ED00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2" t="13897" r="964"/>
          <a:stretch/>
        </p:blipFill>
        <p:spPr>
          <a:xfrm>
            <a:off x="0" y="966684"/>
            <a:ext cx="12191999" cy="590496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9545A711-E28C-49FF-AC2F-88B39BCA0D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17" y="69668"/>
            <a:ext cx="3422552" cy="88336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1B44BEE3-5E5C-4C87-BB8E-2FE82A95B143}"/>
              </a:ext>
            </a:extLst>
          </p:cNvPr>
          <p:cNvSpPr txBox="1"/>
          <p:nvPr/>
        </p:nvSpPr>
        <p:spPr>
          <a:xfrm>
            <a:off x="3068756" y="1036774"/>
            <a:ext cx="6844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DEPARTAMENTO DE CIENCIAS DE LA VIDA Y </a:t>
            </a:r>
            <a:r>
              <a:rPr lang="es-EC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AGRICULTURA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D77CB54F-119B-41F1-B3A8-694B171B4F82}"/>
              </a:ext>
            </a:extLst>
          </p:cNvPr>
          <p:cNvSpPr txBox="1"/>
          <p:nvPr/>
        </p:nvSpPr>
        <p:spPr>
          <a:xfrm>
            <a:off x="4511679" y="1550029"/>
            <a:ext cx="3504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INGENIERÍA EN BIOTECNOLOGÍA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16277B6F-A647-444F-A31D-0F088D5CCB46}"/>
              </a:ext>
            </a:extLst>
          </p:cNvPr>
          <p:cNvSpPr txBox="1"/>
          <p:nvPr/>
        </p:nvSpPr>
        <p:spPr>
          <a:xfrm>
            <a:off x="1521467" y="2080798"/>
            <a:ext cx="10208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TRABAJO DE TITULACIÓN PREVIO A LA OBTENCIÓN DEL TÍTULO DE </a:t>
            </a: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INGENIERA 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EN BIOTECNOLOGÍA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318EB3D1-C123-498B-B6DB-5EDA155404EA}"/>
              </a:ext>
            </a:extLst>
          </p:cNvPr>
          <p:cNvSpPr txBox="1"/>
          <p:nvPr/>
        </p:nvSpPr>
        <p:spPr>
          <a:xfrm>
            <a:off x="4251648" y="4137668"/>
            <a:ext cx="4104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Autora: </a:t>
            </a: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Vélez Cárdenas, Michelle Salomé 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B60E6395-4E1E-47CE-B700-6351CF2939FA}"/>
              </a:ext>
            </a:extLst>
          </p:cNvPr>
          <p:cNvSpPr txBox="1"/>
          <p:nvPr/>
        </p:nvSpPr>
        <p:spPr>
          <a:xfrm>
            <a:off x="4007733" y="4511483"/>
            <a:ext cx="44680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Director</a:t>
            </a:r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Koch </a:t>
            </a:r>
            <a:r>
              <a:rPr lang="es-EC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Kaiser</a:t>
            </a: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Alma </a:t>
            </a:r>
            <a:r>
              <a:rPr lang="es-EC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Rosel</a:t>
            </a: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M. Sc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310FB14D-D666-4105-A803-25B7A0CA27DC}"/>
              </a:ext>
            </a:extLst>
          </p:cNvPr>
          <p:cNvSpPr txBox="1"/>
          <p:nvPr/>
        </p:nvSpPr>
        <p:spPr>
          <a:xfrm>
            <a:off x="4336521" y="5159146"/>
            <a:ext cx="3720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Sangolquí</a:t>
            </a: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09 de septiembre de</a:t>
            </a:r>
            <a:r>
              <a:rPr lang="es-EC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2021  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62FA0988-49D4-450F-8C9C-5B9497CFEB8D}"/>
              </a:ext>
            </a:extLst>
          </p:cNvPr>
          <p:cNvSpPr txBox="1"/>
          <p:nvPr/>
        </p:nvSpPr>
        <p:spPr>
          <a:xfrm>
            <a:off x="1009934" y="2552760"/>
            <a:ext cx="107200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US" b="1" dirty="0">
                <a:latin typeface="Arial" panose="020B0604020202020204" pitchFamily="34" charset="0"/>
                <a:cs typeface="Arial" panose="020B0604020202020204" pitchFamily="34" charset="0"/>
              </a:rPr>
              <a:t>Selección e identificación de microorganismos nativos del suelo de cacao</a:t>
            </a:r>
            <a:r>
              <a:rPr lang="es-US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US" i="1" dirty="0" err="1">
                <a:latin typeface="Arial" panose="020B0604020202020204" pitchFamily="34" charset="0"/>
                <a:cs typeface="Arial" panose="020B0604020202020204" pitchFamily="34" charset="0"/>
              </a:rPr>
              <a:t>Theobroma</a:t>
            </a:r>
            <a:r>
              <a:rPr lang="es-US" i="1" dirty="0">
                <a:latin typeface="Arial" panose="020B0604020202020204" pitchFamily="34" charset="0"/>
                <a:cs typeface="Arial" panose="020B0604020202020204" pitchFamily="34" charset="0"/>
              </a:rPr>
              <a:t> cacao</a:t>
            </a:r>
            <a:r>
              <a:rPr lang="es-US" dirty="0">
                <a:latin typeface="Arial" panose="020B0604020202020204" pitchFamily="34" charset="0"/>
                <a:cs typeface="Arial" panose="020B0604020202020204" pitchFamily="34" charset="0"/>
              </a:rPr>
              <a:t> L.) </a:t>
            </a:r>
            <a:r>
              <a:rPr lang="es-US" b="1" dirty="0">
                <a:latin typeface="Arial" panose="020B0604020202020204" pitchFamily="34" charset="0"/>
                <a:cs typeface="Arial" panose="020B0604020202020204" pitchFamily="34" charset="0"/>
              </a:rPr>
              <a:t>con potencial antagónico contra</a:t>
            </a:r>
            <a:r>
              <a:rPr lang="es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US" i="1" dirty="0" err="1">
                <a:latin typeface="Arial" panose="020B0604020202020204" pitchFamily="34" charset="0"/>
                <a:cs typeface="Arial" panose="020B0604020202020204" pitchFamily="34" charset="0"/>
              </a:rPr>
              <a:t>Phytophthora</a:t>
            </a:r>
            <a:r>
              <a:rPr lang="es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s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US" b="1" dirty="0">
                <a:latin typeface="Arial" panose="020B0604020202020204" pitchFamily="34" charset="0"/>
                <a:cs typeface="Arial" panose="020B0604020202020204" pitchFamily="34" charset="0"/>
              </a:rPr>
              <a:t>a nivel </a:t>
            </a:r>
            <a:r>
              <a:rPr lang="es-US" b="1" i="1" dirty="0">
                <a:latin typeface="Arial" panose="020B0604020202020204" pitchFamily="34" charset="0"/>
                <a:cs typeface="Arial" panose="020B0604020202020204" pitchFamily="34" charset="0"/>
              </a:rPr>
              <a:t>in vitro</a:t>
            </a:r>
            <a:r>
              <a:rPr lang="es-US" b="1" dirty="0">
                <a:latin typeface="Arial" panose="020B0604020202020204" pitchFamily="34" charset="0"/>
                <a:cs typeface="Arial" panose="020B0604020202020204" pitchFamily="34" charset="0"/>
              </a:rPr>
              <a:t> de la hacienda “La Dolorosa”, provincia de Esmeraldas.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1832609" y="69668"/>
            <a:ext cx="359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99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" r="13871" b="6293"/>
          <a:stretch/>
        </p:blipFill>
        <p:spPr>
          <a:xfrm>
            <a:off x="6287005" y="893471"/>
            <a:ext cx="5904995" cy="455775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6782" y="458094"/>
            <a:ext cx="938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s-EC" b="1" i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Aislamiento, selección e identificación de microorganismos nativos de la </a:t>
            </a:r>
            <a:r>
              <a:rPr lang="es-EC" b="1" i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rizósfera</a:t>
            </a:r>
            <a:endParaRPr lang="es-EC" b="1" i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82289" y="6314106"/>
            <a:ext cx="12650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C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Solena</a:t>
            </a: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8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MATERIALES Y MÉTODOS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6287005" y="1685220"/>
            <a:ext cx="1997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Bacterias</a:t>
            </a:r>
            <a:endParaRPr lang="es-EC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287004" y="3593763"/>
            <a:ext cx="1997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Hongos</a:t>
            </a:r>
            <a:endParaRPr lang="es-EC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4525381" y="5576899"/>
            <a:ext cx="1761622" cy="3443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7" name="Picture 7" descr="Universidad y Buen Vivir : Módulo 4.- Conociendo mi Universidad (Trabajo  Grupal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170" y="5979648"/>
            <a:ext cx="3027827" cy="88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501890" y="2913325"/>
            <a:ext cx="73681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sz="1200" dirty="0">
              <a:cs typeface="Arial" panose="020B0604020202020204" pitchFamily="34" charset="0"/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17408" y="1104426"/>
            <a:ext cx="6310603" cy="4875222"/>
            <a:chOff x="17408" y="1104426"/>
            <a:chExt cx="6310603" cy="4875222"/>
          </a:xfrm>
        </p:grpSpPr>
        <p:pic>
          <p:nvPicPr>
            <p:cNvPr id="3" name="2 Imagen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" t="5150" r="9134"/>
            <a:stretch/>
          </p:blipFill>
          <p:spPr>
            <a:xfrm>
              <a:off x="17408" y="1104426"/>
              <a:ext cx="6286853" cy="4875222"/>
            </a:xfrm>
            <a:prstGeom prst="rect">
              <a:avLst/>
            </a:prstGeom>
          </p:spPr>
        </p:pic>
        <p:sp>
          <p:nvSpPr>
            <p:cNvPr id="5" name="4 Rectángulo"/>
            <p:cNvSpPr/>
            <p:nvPr/>
          </p:nvSpPr>
          <p:spPr>
            <a:xfrm>
              <a:off x="4857009" y="5576899"/>
              <a:ext cx="1471002" cy="4027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14" name="13 CuadroTexto"/>
          <p:cNvSpPr txBox="1"/>
          <p:nvPr/>
        </p:nvSpPr>
        <p:spPr>
          <a:xfrm>
            <a:off x="11805315" y="69668"/>
            <a:ext cx="454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99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0886" y="6314106"/>
            <a:ext cx="3788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C" sz="1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Anjum</a:t>
            </a:r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al., 2019) </a:t>
            </a:r>
            <a:r>
              <a:rPr lang="es-EC" sz="1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C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Cholango</a:t>
            </a:r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2009) </a:t>
            </a:r>
            <a:r>
              <a:rPr lang="es-EC" sz="1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(Vincent,1947)</a:t>
            </a:r>
            <a:endParaRPr lang="es-EC" sz="120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8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MATERIALES Y MÉTODOS</a:t>
            </a: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" t="5150" r="42822" b="10531"/>
          <a:stretch/>
        </p:blipFill>
        <p:spPr>
          <a:xfrm>
            <a:off x="1054330" y="1041684"/>
            <a:ext cx="4938676" cy="5195153"/>
          </a:xfrm>
          <a:prstGeom prst="rect">
            <a:avLst/>
          </a:prstGeom>
        </p:spPr>
      </p:pic>
      <p:sp>
        <p:nvSpPr>
          <p:cNvPr id="10" name="Rectángulo 3"/>
          <p:cNvSpPr/>
          <p:nvPr/>
        </p:nvSpPr>
        <p:spPr>
          <a:xfrm>
            <a:off x="76782" y="422925"/>
            <a:ext cx="9383741" cy="560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s-EC" b="1" i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Pruebas de antagonismo en cultivo dual </a:t>
            </a:r>
            <a:endParaRPr lang="es-EC" b="1" i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687962"/>
              </p:ext>
            </p:extLst>
          </p:nvPr>
        </p:nvGraphicFramePr>
        <p:xfrm>
          <a:off x="6228936" y="1129748"/>
          <a:ext cx="5724525" cy="1886270"/>
        </p:xfrm>
        <a:graphic>
          <a:graphicData uri="http://schemas.openxmlformats.org/drawingml/2006/table">
            <a:tbl>
              <a:tblPr firstRow="1" firstCol="1">
                <a:tableStyleId>{BC89EF96-8CEA-46FF-86C4-4CE0E7609802}</a:tableStyleId>
              </a:tblPr>
              <a:tblGrid>
                <a:gridCol w="781050"/>
                <a:gridCol w="4943475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Clase 1</a:t>
                      </a:r>
                      <a:endParaRPr lang="es-EC" sz="12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b="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 antagonista crece completamente sobre la colonia del patógeno y cubre la superficie del medio de cultivo.</a:t>
                      </a:r>
                      <a:endParaRPr lang="es-EC" sz="1200" b="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Clase 2 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 antagonista crece al menos sobre las dos terceras partes de  la superficie del medio de cultivo.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Clase 3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 antagonista y el patógeno cubren aproximadamente la mitad la superficie del medio de cultivo.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Clase 4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 patógeno crece al menos en las dos terceras partes del medio de cultivo limitando el crecimiento del antagonista.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Clase 5 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 patógeno crece sobre la colonia del antagonista ocupando toda la superficie del medio de cultivo. 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7648546" y="762306"/>
            <a:ext cx="251383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itchFamily="34" charset="0"/>
                <a:cs typeface="Arial" panose="020B0604020202020204" pitchFamily="34" charset="0"/>
              </a:rPr>
              <a:t>Escala de clases de Baker y Cook</a:t>
            </a:r>
            <a:endParaRPr kumimoji="0" lang="es-ES" altLang="es-EC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4 Rectángulo"/>
              <p:cNvSpPr/>
              <p:nvPr/>
            </p:nvSpPr>
            <p:spPr>
              <a:xfrm>
                <a:off x="7077693" y="3639260"/>
                <a:ext cx="4971303" cy="136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Porcentaje </a:t>
                </a:r>
                <a:r>
                  <a:rPr lang="es-E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de inhibición de crecimiento radial (PICR</a:t>
                </a:r>
                <a:r>
                  <a:rPr lang="es-E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):</a:t>
                </a:r>
              </a:p>
              <a:p>
                <a:endParaRPr lang="es-ES" sz="12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200" b="1" i="1" smtClean="0">
                          <a:latin typeface="Cambria Math"/>
                        </a:rPr>
                        <m:t>𝑷𝑰𝑪𝑹</m:t>
                      </m:r>
                      <m:r>
                        <a:rPr lang="es-EC" sz="1200" b="1" i="1" smtClean="0"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es-EC" sz="1200" b="1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C" sz="1200" b="1" i="1" smtClean="0">
                              <a:latin typeface="Cambria Math"/>
                            </a:rPr>
                            <m:t>%</m:t>
                          </m:r>
                        </m:e>
                      </m:d>
                      <m:r>
                        <a:rPr lang="es-EC" sz="1200" b="1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s-EC" sz="12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sz="1200" b="1" i="1" smtClean="0">
                              <a:latin typeface="Cambria Math"/>
                            </a:rPr>
                            <m:t>𝑪</m:t>
                          </m:r>
                          <m:r>
                            <a:rPr lang="es-EC" sz="1200" b="1" i="1" smtClean="0">
                              <a:latin typeface="Cambria Math"/>
                            </a:rPr>
                            <m:t>−</m:t>
                          </m:r>
                          <m:r>
                            <a:rPr lang="es-EC" sz="1200" b="1" i="1" smtClean="0">
                              <a:latin typeface="Cambria Math"/>
                            </a:rPr>
                            <m:t>𝑻</m:t>
                          </m:r>
                        </m:num>
                        <m:den>
                          <m:r>
                            <a:rPr lang="es-EC" sz="1200" b="1" i="1" smtClean="0">
                              <a:latin typeface="Cambria Math"/>
                            </a:rPr>
                            <m:t>𝑪</m:t>
                          </m:r>
                        </m:den>
                      </m:f>
                      <m:r>
                        <a:rPr lang="es-EC" sz="1200" b="1" i="1" smtClean="0">
                          <a:latin typeface="Cambria Math"/>
                        </a:rPr>
                        <m:t>∗</m:t>
                      </m:r>
                      <m:r>
                        <a:rPr lang="es-EC" sz="1200" b="1" i="1" smtClean="0">
                          <a:latin typeface="Cambria Math"/>
                        </a:rPr>
                        <m:t>𝟏𝟎𝟎</m:t>
                      </m:r>
                    </m:oMath>
                  </m:oMathPara>
                </a14:m>
                <a:endParaRPr lang="es-ES" sz="12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s-E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Donde: </a:t>
                </a:r>
              </a:p>
              <a:p>
                <a:r>
                  <a:rPr lang="es-E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 </a:t>
                </a:r>
                <a:r>
                  <a:rPr lang="es-E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= crecimiento radial del patógeno en la placa </a:t>
                </a:r>
                <a:r>
                  <a:rPr lang="es-E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control</a:t>
                </a:r>
              </a:p>
              <a:p>
                <a:r>
                  <a:rPr lang="es-E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 </a:t>
                </a:r>
                <a:r>
                  <a:rPr lang="es-E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= crecimiento radial del patógeno en placa de </a:t>
                </a:r>
                <a:r>
                  <a:rPr lang="es-E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prueba</a:t>
                </a:r>
                <a:endParaRPr lang="es-EC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4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7693" y="3639260"/>
                <a:ext cx="4971303" cy="1362552"/>
              </a:xfrm>
              <a:prstGeom prst="rect">
                <a:avLst/>
              </a:prstGeom>
              <a:blipFill rotWithShape="1">
                <a:blip r:embed="rId4"/>
                <a:stretch>
                  <a:fillRect t="-446" b="-2232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10 Rectángulo"/>
          <p:cNvSpPr/>
          <p:nvPr/>
        </p:nvSpPr>
        <p:spPr>
          <a:xfrm>
            <a:off x="76782" y="4998681"/>
            <a:ext cx="15819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Tratamientos fúngicos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7" descr="Universidad y Buen Vivir : Módulo 4.- Conociendo mi Universidad (Trabajo  Grupal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170" y="5979648"/>
            <a:ext cx="3027827" cy="88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63134" y="1429161"/>
            <a:ext cx="11973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Tratamientos bacterianos</a:t>
            </a: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1805315" y="69668"/>
            <a:ext cx="454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44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05165" y="388382"/>
            <a:ext cx="4014240" cy="6124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s-EC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Aislamiento de </a:t>
            </a:r>
            <a:r>
              <a:rPr lang="es-EC" sz="2000" i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Phythophtora</a:t>
            </a:r>
            <a:r>
              <a:rPr lang="es-EC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s-EC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C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05165" y="6324991"/>
            <a:ext cx="84944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C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Brasier</a:t>
            </a:r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Griffin 1979), 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(Carranza, 2015 citando a Stamps 1985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800" i="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  <a:endParaRPr lang="es-EC" sz="2800" i="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8 Imagen"/>
          <p:cNvPicPr/>
          <p:nvPr/>
        </p:nvPicPr>
        <p:blipFill>
          <a:blip r:embed="rId3"/>
          <a:stretch>
            <a:fillRect/>
          </a:stretch>
        </p:blipFill>
        <p:spPr>
          <a:xfrm>
            <a:off x="440334" y="1607664"/>
            <a:ext cx="6652128" cy="3188998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393442" y="4775135"/>
            <a:ext cx="5444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Nota: A) vista del anverso, B) vista del reverso </a:t>
            </a:r>
          </a:p>
        </p:txBody>
      </p:sp>
      <p:pic>
        <p:nvPicPr>
          <p:cNvPr id="11" name="10 Imagen"/>
          <p:cNvPicPr/>
          <p:nvPr/>
        </p:nvPicPr>
        <p:blipFill>
          <a:blip r:embed="rId4"/>
          <a:stretch>
            <a:fillRect/>
          </a:stretch>
        </p:blipFill>
        <p:spPr>
          <a:xfrm>
            <a:off x="7362093" y="1631760"/>
            <a:ext cx="4384430" cy="3151253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393442" y="1151438"/>
            <a:ext cx="5444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Características macroscópicas de </a:t>
            </a:r>
            <a:r>
              <a:rPr lang="es-EC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Phythophtora</a:t>
            </a: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en </a:t>
            </a: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PDA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7280031" y="1170096"/>
            <a:ext cx="4248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Morfología microscópica </a:t>
            </a: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C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Phythophtora</a:t>
            </a: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200" dirty="0" err="1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7280031" y="4775134"/>
            <a:ext cx="5444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Nota: Visualización en </a:t>
            </a:r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100X 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7" descr="Universidad y Buen Vivir : Módulo 4.- Conociendo mi Universidad (Trabajo  Grupal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170" y="5979648"/>
            <a:ext cx="3027827" cy="88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11805315" y="69668"/>
            <a:ext cx="454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58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800" i="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  <a:endParaRPr lang="es-EC" sz="2800" i="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ángulo 4"/>
          <p:cNvSpPr/>
          <p:nvPr/>
        </p:nvSpPr>
        <p:spPr>
          <a:xfrm>
            <a:off x="6958322" y="1232438"/>
            <a:ext cx="1709122" cy="6124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s-EC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 de suelo </a:t>
            </a:r>
            <a:endParaRPr lang="es-EC" sz="2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877495"/>
              </p:ext>
            </p:extLst>
          </p:nvPr>
        </p:nvGraphicFramePr>
        <p:xfrm>
          <a:off x="7134168" y="2410979"/>
          <a:ext cx="4284108" cy="20706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0414"/>
                <a:gridCol w="1331847"/>
                <a:gridCol w="1331847"/>
              </a:tblGrid>
              <a:tr h="2958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Lote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Código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58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Guayaba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2102A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5,15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58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Potreros </a:t>
                      </a: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2102B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5,09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58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Establos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2102C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5,22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58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Potreros 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2102D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4,90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58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Limón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2102E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58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Guanábana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2102F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5,09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619164" y="1877711"/>
            <a:ext cx="5730336" cy="671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25392" rIns="91440" bIns="0" numCol="1" anchor="ctr" anchorCtr="0" compatLnSpc="1">
            <a:prstTxWarp prst="textNoShape">
              <a:avLst/>
            </a:prstTxWarp>
            <a:spAutoFit/>
          </a:bodyPr>
          <a:lstStyle>
            <a:lvl1pPr indent="457200"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05038" algn="l"/>
              </a:tabLst>
            </a:pPr>
            <a:endParaRPr kumimoji="0" lang="es-EC" altLang="es-EC" sz="12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05038" algn="l"/>
              </a:tabLst>
            </a:pPr>
            <a:r>
              <a:rPr kumimoji="0" lang="es-ES" altLang="es-EC" sz="1200" b="0" i="1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pH promedio de las muestras de suelo de la Hacienda “La Dolorosa”</a:t>
            </a:r>
            <a:endParaRPr kumimoji="0" lang="es-EC" altLang="es-EC" sz="12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05038" algn="l"/>
              </a:tabLst>
            </a:pPr>
            <a:endParaRPr kumimoji="0" lang="es-ES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ángulo 4"/>
          <p:cNvSpPr/>
          <p:nvPr/>
        </p:nvSpPr>
        <p:spPr>
          <a:xfrm>
            <a:off x="241042" y="1208992"/>
            <a:ext cx="40847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s-EC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Aislamiento de </a:t>
            </a:r>
            <a:r>
              <a:rPr lang="es-EC" sz="2000" i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Phythophtora</a:t>
            </a:r>
            <a:r>
              <a:rPr lang="es-EC" sz="2000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s-EC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C" sz="2000" i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sz="2000" i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445678" y="2098403"/>
            <a:ext cx="48990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Géneros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200" dirty="0" err="1">
                <a:latin typeface="Arial" panose="020B0604020202020204" pitchFamily="34" charset="0"/>
                <a:cs typeface="Arial" panose="020B0604020202020204" pitchFamily="34" charset="0"/>
              </a:rPr>
              <a:t>hongos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 err="1">
                <a:latin typeface="Arial" panose="020B0604020202020204" pitchFamily="34" charset="0"/>
                <a:cs typeface="Arial" panose="020B0604020202020204" pitchFamily="34" charset="0"/>
              </a:rPr>
              <a:t>aislados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BR" sz="1200" dirty="0" err="1">
                <a:latin typeface="Arial" panose="020B0604020202020204" pitchFamily="34" charset="0"/>
                <a:cs typeface="Arial" panose="020B0604020202020204" pitchFamily="34" charset="0"/>
              </a:rPr>
              <a:t>mazorcas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cacao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22 Imagen"/>
          <p:cNvPicPr/>
          <p:nvPr/>
        </p:nvPicPr>
        <p:blipFill>
          <a:blip r:embed="rId3"/>
          <a:stretch>
            <a:fillRect/>
          </a:stretch>
        </p:blipFill>
        <p:spPr>
          <a:xfrm>
            <a:off x="445678" y="2411341"/>
            <a:ext cx="5040722" cy="2043428"/>
          </a:xfrm>
          <a:prstGeom prst="rect">
            <a:avLst/>
          </a:prstGeom>
        </p:spPr>
      </p:pic>
      <p:sp>
        <p:nvSpPr>
          <p:cNvPr id="24" name="23 Rectángulo"/>
          <p:cNvSpPr/>
          <p:nvPr/>
        </p:nvSpPr>
        <p:spPr>
          <a:xfrm>
            <a:off x="445678" y="4481595"/>
            <a:ext cx="50407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Nota: Visualización en </a:t>
            </a:r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100X A) </a:t>
            </a:r>
            <a:r>
              <a:rPr lang="es-EC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Colletotrichum</a:t>
            </a:r>
            <a:r>
              <a:rPr lang="es-EC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., B) </a:t>
            </a:r>
            <a:r>
              <a:rPr lang="es-EC" sz="1200" i="1" dirty="0">
                <a:latin typeface="Arial" panose="020B0604020202020204" pitchFamily="34" charset="0"/>
                <a:cs typeface="Arial" panose="020B0604020202020204" pitchFamily="34" charset="0"/>
              </a:rPr>
              <a:t>Fusarium </a:t>
            </a:r>
            <a:r>
              <a:rPr lang="es-EC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241042" y="632142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Suárez &amp; Cabrales, 2008; Villamil et al., 2010; Mosquera, 2014 y Campos </a:t>
            </a:r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2018)</a:t>
            </a:r>
          </a:p>
          <a:p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(Sánchez </a:t>
            </a: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al., 2015 </a:t>
            </a: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EC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Aráuz</a:t>
            </a:r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2015)</a:t>
            </a:r>
          </a:p>
          <a:p>
            <a:endParaRPr lang="es-EC" sz="1200" dirty="0"/>
          </a:p>
        </p:txBody>
      </p:sp>
      <p:pic>
        <p:nvPicPr>
          <p:cNvPr id="12" name="Picture 7" descr="Universidad y Buen Vivir : Módulo 4.- Conociendo mi Universidad (Trabajo  Grupal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170" y="5979648"/>
            <a:ext cx="3027827" cy="88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1805315" y="69668"/>
            <a:ext cx="454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99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800" i="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  <a:endParaRPr lang="es-EC" sz="2800" i="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1179935"/>
              </p:ext>
            </p:extLst>
          </p:nvPr>
        </p:nvGraphicFramePr>
        <p:xfrm>
          <a:off x="158924" y="2508914"/>
          <a:ext cx="5959206" cy="1920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6098"/>
                <a:gridCol w="843061"/>
                <a:gridCol w="952920"/>
                <a:gridCol w="1012324"/>
                <a:gridCol w="1041620"/>
                <a:gridCol w="1323183"/>
              </a:tblGrid>
              <a:tr h="187979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Cepa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Borde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Elevación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Superficie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Color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87979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Circular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Ondulado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Húmeda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Blanco opaco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87979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Irregular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Ondulado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Beige opaco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87979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Irregular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Lobulado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Lisa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Blanco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87979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C8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Circular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Ondulado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Lisa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Beige opaco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87979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C9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Irregular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Lobulado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Lisa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Blanco opaco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87979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C10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Circular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Ondulado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Blanco opaco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58924" y="1990781"/>
            <a:ext cx="594162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05038" algn="l"/>
              </a:tabLst>
            </a:pPr>
            <a:r>
              <a:rPr kumimoji="0" lang="es-ES" altLang="es-EC" sz="1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Características morfológicas coloniales de las bacterias aisladas de los suelos de la Hacienda “La Dolorosa”</a:t>
            </a:r>
            <a:endParaRPr kumimoji="0" lang="es-EC" altLang="es-EC" sz="12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05038" algn="l"/>
              </a:tabLst>
            </a:pP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ángulo 4"/>
          <p:cNvSpPr/>
          <p:nvPr/>
        </p:nvSpPr>
        <p:spPr>
          <a:xfrm>
            <a:off x="99842" y="378067"/>
            <a:ext cx="6308137" cy="6124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s-EC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Aislamiento de microorganismos nativos de suelo</a:t>
            </a:r>
            <a:endParaRPr lang="es-EC" sz="2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504681"/>
              </p:ext>
            </p:extLst>
          </p:nvPr>
        </p:nvGraphicFramePr>
        <p:xfrm>
          <a:off x="6467061" y="2488292"/>
          <a:ext cx="5486400" cy="20210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7645"/>
                <a:gridCol w="483422"/>
                <a:gridCol w="483422"/>
                <a:gridCol w="476053"/>
                <a:gridCol w="1204871"/>
                <a:gridCol w="2240987"/>
              </a:tblGrid>
              <a:tr h="365998">
                <a:tc rowSpan="2"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Cepa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Pruebas Bioquímicas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Morfología microscópica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Identificación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8299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13842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Estreptobacilo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2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Bacillus</a:t>
                      </a:r>
                      <a:r>
                        <a:rPr lang="es-ES" sz="12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2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amyloliquefaciens</a:t>
                      </a:r>
                      <a:endParaRPr lang="es-EC" sz="1200" i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82999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Bacilo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2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 </a:t>
                      </a:r>
                      <a:r>
                        <a:rPr lang="es-ES" sz="12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subtilis</a:t>
                      </a:r>
                      <a:endParaRPr lang="es-EC" sz="1200" i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82999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Bacilo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2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Bacillus</a:t>
                      </a: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2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</a:t>
                      </a:r>
                      <a:r>
                        <a:rPr lang="es-ES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13842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C8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Estreptobacilo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2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 </a:t>
                      </a:r>
                      <a:r>
                        <a:rPr lang="es-ES" sz="12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thuringiensis</a:t>
                      </a:r>
                      <a:endParaRPr lang="es-EC" sz="1200" i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5369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C9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Bacilo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2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 </a:t>
                      </a:r>
                      <a:r>
                        <a:rPr lang="es-ES" sz="12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licheniformis</a:t>
                      </a:r>
                      <a:endParaRPr lang="es-EC" sz="1200" i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82999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C10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Bacilo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2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Bacillus</a:t>
                      </a: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2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</a:t>
                      </a:r>
                      <a:r>
                        <a:rPr lang="es-ES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407979" y="1990781"/>
            <a:ext cx="54864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05038" algn="l"/>
              </a:tabLst>
            </a:pPr>
            <a:r>
              <a:rPr kumimoji="0" lang="es-ES" altLang="es-EC" sz="1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Pruebas bioquímicas, morfología microscópica e identificación final de los aislados bacterianos obtenidos de las muestras de suelo</a:t>
            </a:r>
            <a:endParaRPr kumimoji="0" lang="es-EC" altLang="es-EC" sz="12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05038" algn="l"/>
              </a:tabLst>
            </a:pP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ángulo 4"/>
          <p:cNvSpPr/>
          <p:nvPr/>
        </p:nvSpPr>
        <p:spPr>
          <a:xfrm>
            <a:off x="158924" y="996220"/>
            <a:ext cx="1338828" cy="6124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s-EC" sz="2000" b="1" i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Bacterias</a:t>
            </a:r>
            <a:endParaRPr lang="es-EC" sz="2000" b="1" i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7" descr="Universidad y Buen Vivir : Módulo 4.- Conociendo mi Universidad (Trabajo  Grupal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170" y="5979648"/>
            <a:ext cx="3027827" cy="88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241042" y="6321423"/>
            <a:ext cx="86892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(Slepecky &amp; Hemphill, 2006</a:t>
            </a:r>
            <a:r>
              <a:rPr lang="it-I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(University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of California, 2018), (Standards Unit, 2018), (Swedish University of Agricultural Sciences, 2017)</a:t>
            </a:r>
            <a:endParaRPr lang="es-EC" sz="12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11805315" y="69668"/>
            <a:ext cx="454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63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800" i="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  <a:endParaRPr lang="es-EC" sz="2800" i="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12 Imagen"/>
          <p:cNvPicPr/>
          <p:nvPr/>
        </p:nvPicPr>
        <p:blipFill>
          <a:blip r:embed="rId3"/>
          <a:stretch>
            <a:fillRect/>
          </a:stretch>
        </p:blipFill>
        <p:spPr>
          <a:xfrm>
            <a:off x="99842" y="1128081"/>
            <a:ext cx="3850126" cy="2283021"/>
          </a:xfrm>
          <a:prstGeom prst="rect">
            <a:avLst/>
          </a:prstGeom>
        </p:spPr>
      </p:pic>
      <p:pic>
        <p:nvPicPr>
          <p:cNvPr id="11" name="10 Imagen"/>
          <p:cNvPicPr/>
          <p:nvPr/>
        </p:nvPicPr>
        <p:blipFill>
          <a:blip r:embed="rId4"/>
          <a:stretch>
            <a:fillRect/>
          </a:stretch>
        </p:blipFill>
        <p:spPr>
          <a:xfrm>
            <a:off x="4128037" y="1128082"/>
            <a:ext cx="3850126" cy="2283021"/>
          </a:xfrm>
          <a:prstGeom prst="rect">
            <a:avLst/>
          </a:prstGeom>
        </p:spPr>
      </p:pic>
      <p:pic>
        <p:nvPicPr>
          <p:cNvPr id="12" name="11 Imagen"/>
          <p:cNvPicPr/>
          <p:nvPr/>
        </p:nvPicPr>
        <p:blipFill>
          <a:blip r:embed="rId5"/>
          <a:stretch>
            <a:fillRect/>
          </a:stretch>
        </p:blipFill>
        <p:spPr>
          <a:xfrm>
            <a:off x="8103335" y="1129748"/>
            <a:ext cx="3850126" cy="2283021"/>
          </a:xfrm>
          <a:prstGeom prst="rect">
            <a:avLst/>
          </a:prstGeom>
        </p:spPr>
      </p:pic>
      <p:pic>
        <p:nvPicPr>
          <p:cNvPr id="15" name="14 Imagen"/>
          <p:cNvPicPr/>
          <p:nvPr/>
        </p:nvPicPr>
        <p:blipFill>
          <a:blip r:embed="rId6"/>
          <a:stretch>
            <a:fillRect/>
          </a:stretch>
        </p:blipFill>
        <p:spPr>
          <a:xfrm>
            <a:off x="99842" y="3743995"/>
            <a:ext cx="3850126" cy="2281355"/>
          </a:xfrm>
          <a:prstGeom prst="rect">
            <a:avLst/>
          </a:prstGeom>
        </p:spPr>
      </p:pic>
      <p:pic>
        <p:nvPicPr>
          <p:cNvPr id="16" name="15 Imagen"/>
          <p:cNvPicPr/>
          <p:nvPr/>
        </p:nvPicPr>
        <p:blipFill>
          <a:blip r:embed="rId7"/>
          <a:stretch>
            <a:fillRect/>
          </a:stretch>
        </p:blipFill>
        <p:spPr>
          <a:xfrm>
            <a:off x="4128037" y="3755717"/>
            <a:ext cx="3850126" cy="2281355"/>
          </a:xfrm>
          <a:prstGeom prst="rect">
            <a:avLst/>
          </a:prstGeom>
        </p:spPr>
      </p:pic>
      <p:pic>
        <p:nvPicPr>
          <p:cNvPr id="17" name="16 Imagen"/>
          <p:cNvPicPr/>
          <p:nvPr/>
        </p:nvPicPr>
        <p:blipFill>
          <a:blip r:embed="rId8"/>
          <a:stretch>
            <a:fillRect/>
          </a:stretch>
        </p:blipFill>
        <p:spPr>
          <a:xfrm>
            <a:off x="8103335" y="3732271"/>
            <a:ext cx="3850126" cy="228135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86194" y="844061"/>
            <a:ext cx="38501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Cepa C1: </a:t>
            </a:r>
            <a:r>
              <a:rPr lang="es-EC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Bacillus</a:t>
            </a:r>
            <a:r>
              <a:rPr lang="es-EC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amyloliquefaciens</a:t>
            </a:r>
            <a:r>
              <a:rPr lang="es-EC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128037" y="848904"/>
            <a:ext cx="38501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Cepa C6: </a:t>
            </a:r>
            <a:r>
              <a:rPr lang="es-EC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Bacillus</a:t>
            </a:r>
            <a:r>
              <a:rPr lang="es-EC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subtilis</a:t>
            </a:r>
            <a:r>
              <a:rPr lang="es-EC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C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8103335" y="869432"/>
            <a:ext cx="38501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Cepa C7: </a:t>
            </a:r>
            <a:r>
              <a:rPr lang="es-EC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Bacillus</a:t>
            </a:r>
            <a:r>
              <a:rPr lang="es-EC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EC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C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99842" y="3470013"/>
            <a:ext cx="38501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Cepa C8: </a:t>
            </a:r>
            <a:r>
              <a:rPr lang="es-EC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Bacillus</a:t>
            </a:r>
            <a:r>
              <a:rPr lang="es-EC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thuringiensis</a:t>
            </a:r>
            <a:r>
              <a:rPr lang="es-EC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4128037" y="3470013"/>
            <a:ext cx="38501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Cepa C9: </a:t>
            </a:r>
            <a:r>
              <a:rPr lang="es-EC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Bacillus</a:t>
            </a:r>
            <a:r>
              <a:rPr lang="es-EC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licheniformis</a:t>
            </a:r>
            <a:r>
              <a:rPr lang="es-EC" sz="1200" i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8103335" y="3455272"/>
            <a:ext cx="38501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Cepa C10: </a:t>
            </a:r>
            <a:r>
              <a:rPr lang="es-EC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Bacillus</a:t>
            </a:r>
            <a:r>
              <a:rPr lang="es-EC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EC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C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1103494" y="1105487"/>
            <a:ext cx="2996602" cy="279321"/>
            <a:chOff x="1103494" y="1146431"/>
            <a:chExt cx="2996602" cy="279321"/>
          </a:xfrm>
        </p:grpSpPr>
        <p:sp>
          <p:nvSpPr>
            <p:cNvPr id="2" name="1 CuadroTexto"/>
            <p:cNvSpPr txBox="1"/>
            <p:nvPr/>
          </p:nvSpPr>
          <p:spPr>
            <a:xfrm>
              <a:off x="1103494" y="1146431"/>
              <a:ext cx="6414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100X</a:t>
              </a:r>
              <a:endParaRPr lang="es-EC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3 CuadroTexto"/>
            <p:cNvSpPr txBox="1"/>
            <p:nvPr/>
          </p:nvSpPr>
          <p:spPr>
            <a:xfrm>
              <a:off x="2811441" y="1148753"/>
              <a:ext cx="12886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Cultivo en AN</a:t>
              </a:r>
              <a:endParaRPr lang="es-EC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7" descr="Universidad y Buen Vivir : Módulo 4.- Conociendo mi Universidad (Trabajo  Grupal)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170" y="5979648"/>
            <a:ext cx="3027827" cy="88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19 Grupo"/>
          <p:cNvGrpSpPr/>
          <p:nvPr/>
        </p:nvGrpSpPr>
        <p:grpSpPr>
          <a:xfrm>
            <a:off x="9134283" y="3704975"/>
            <a:ext cx="2996602" cy="279321"/>
            <a:chOff x="1103494" y="1146431"/>
            <a:chExt cx="2996602" cy="279321"/>
          </a:xfrm>
        </p:grpSpPr>
        <p:sp>
          <p:nvSpPr>
            <p:cNvPr id="25" name="24 CuadroTexto"/>
            <p:cNvSpPr txBox="1"/>
            <p:nvPr/>
          </p:nvSpPr>
          <p:spPr>
            <a:xfrm>
              <a:off x="1103494" y="1146431"/>
              <a:ext cx="6414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100X</a:t>
              </a:r>
              <a:endParaRPr lang="es-EC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25 CuadroTexto"/>
            <p:cNvSpPr txBox="1"/>
            <p:nvPr/>
          </p:nvSpPr>
          <p:spPr>
            <a:xfrm>
              <a:off x="2811441" y="1148753"/>
              <a:ext cx="12886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Cultivo en AN</a:t>
              </a:r>
              <a:endParaRPr lang="es-EC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26 Grupo"/>
          <p:cNvGrpSpPr/>
          <p:nvPr/>
        </p:nvGrpSpPr>
        <p:grpSpPr>
          <a:xfrm>
            <a:off x="5158986" y="3721739"/>
            <a:ext cx="2996602" cy="279321"/>
            <a:chOff x="1103494" y="1146431"/>
            <a:chExt cx="2996602" cy="279321"/>
          </a:xfrm>
        </p:grpSpPr>
        <p:sp>
          <p:nvSpPr>
            <p:cNvPr id="28" name="27 CuadroTexto"/>
            <p:cNvSpPr txBox="1"/>
            <p:nvPr/>
          </p:nvSpPr>
          <p:spPr>
            <a:xfrm>
              <a:off x="1103494" y="1146431"/>
              <a:ext cx="6414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100X</a:t>
              </a:r>
              <a:endParaRPr lang="es-EC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28 CuadroTexto"/>
            <p:cNvSpPr txBox="1"/>
            <p:nvPr/>
          </p:nvSpPr>
          <p:spPr>
            <a:xfrm>
              <a:off x="2811441" y="1148753"/>
              <a:ext cx="12886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Cultivo en AN</a:t>
              </a:r>
              <a:endParaRPr lang="es-EC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29 Grupo"/>
          <p:cNvGrpSpPr/>
          <p:nvPr/>
        </p:nvGrpSpPr>
        <p:grpSpPr>
          <a:xfrm>
            <a:off x="9130354" y="1094161"/>
            <a:ext cx="2996602" cy="279321"/>
            <a:chOff x="1103494" y="1146431"/>
            <a:chExt cx="2996602" cy="279321"/>
          </a:xfrm>
        </p:grpSpPr>
        <p:sp>
          <p:nvSpPr>
            <p:cNvPr id="31" name="30 CuadroTexto"/>
            <p:cNvSpPr txBox="1"/>
            <p:nvPr/>
          </p:nvSpPr>
          <p:spPr>
            <a:xfrm>
              <a:off x="1103494" y="1146431"/>
              <a:ext cx="6414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100X</a:t>
              </a:r>
              <a:endParaRPr lang="es-EC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31 CuadroTexto"/>
            <p:cNvSpPr txBox="1"/>
            <p:nvPr/>
          </p:nvSpPr>
          <p:spPr>
            <a:xfrm>
              <a:off x="2811441" y="1148753"/>
              <a:ext cx="12886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Cultivo en AN</a:t>
              </a:r>
              <a:endParaRPr lang="es-EC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32 Grupo"/>
          <p:cNvGrpSpPr/>
          <p:nvPr/>
        </p:nvGrpSpPr>
        <p:grpSpPr>
          <a:xfrm>
            <a:off x="5158985" y="1114434"/>
            <a:ext cx="2996602" cy="279321"/>
            <a:chOff x="1103494" y="1146431"/>
            <a:chExt cx="2996602" cy="279321"/>
          </a:xfrm>
        </p:grpSpPr>
        <p:sp>
          <p:nvSpPr>
            <p:cNvPr id="34" name="33 CuadroTexto"/>
            <p:cNvSpPr txBox="1"/>
            <p:nvPr/>
          </p:nvSpPr>
          <p:spPr>
            <a:xfrm>
              <a:off x="1103494" y="1146431"/>
              <a:ext cx="6414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100X</a:t>
              </a:r>
              <a:endParaRPr lang="es-EC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34 CuadroTexto"/>
            <p:cNvSpPr txBox="1"/>
            <p:nvPr/>
          </p:nvSpPr>
          <p:spPr>
            <a:xfrm>
              <a:off x="2811441" y="1148753"/>
              <a:ext cx="12886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Cultivo en AN</a:t>
              </a:r>
              <a:endParaRPr lang="es-EC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35 Grupo"/>
          <p:cNvGrpSpPr/>
          <p:nvPr/>
        </p:nvGrpSpPr>
        <p:grpSpPr>
          <a:xfrm>
            <a:off x="1131435" y="3705769"/>
            <a:ext cx="2996602" cy="279321"/>
            <a:chOff x="1103494" y="1146431"/>
            <a:chExt cx="2996602" cy="279321"/>
          </a:xfrm>
        </p:grpSpPr>
        <p:sp>
          <p:nvSpPr>
            <p:cNvPr id="37" name="36 CuadroTexto"/>
            <p:cNvSpPr txBox="1"/>
            <p:nvPr/>
          </p:nvSpPr>
          <p:spPr>
            <a:xfrm>
              <a:off x="1103494" y="1146431"/>
              <a:ext cx="6414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100X</a:t>
              </a:r>
              <a:endParaRPr lang="es-EC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37 CuadroTexto"/>
            <p:cNvSpPr txBox="1"/>
            <p:nvPr/>
          </p:nvSpPr>
          <p:spPr>
            <a:xfrm>
              <a:off x="2811441" y="1148753"/>
              <a:ext cx="12886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Cultivo en AN</a:t>
              </a:r>
              <a:endParaRPr lang="es-EC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38 Rectángulo"/>
          <p:cNvSpPr/>
          <p:nvPr/>
        </p:nvSpPr>
        <p:spPr>
          <a:xfrm>
            <a:off x="122681" y="6313298"/>
            <a:ext cx="86892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C" sz="1200" dirty="0" err="1">
                <a:latin typeface="Arial" panose="020B0604020202020204" pitchFamily="34" charset="0"/>
                <a:cs typeface="Arial" panose="020B0604020202020204" pitchFamily="34" charset="0"/>
              </a:rPr>
              <a:t>Chalivendra</a:t>
            </a: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s-EC" sz="1200" dirty="0" err="1"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2019), </a:t>
            </a:r>
            <a:r>
              <a:rPr lang="it-I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(Slepecky 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&amp; Hemphill, 2006</a:t>
            </a:r>
            <a:r>
              <a:rPr lang="it-I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(Afrin &amp;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Bhuiyan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2019), (Standards Unit, 2018; Whitman, 2010), (J. Sánchez &amp; Henry, 2012), (Ibrahim et al., 2010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39 CuadroTexto"/>
          <p:cNvSpPr txBox="1"/>
          <p:nvPr/>
        </p:nvSpPr>
        <p:spPr>
          <a:xfrm>
            <a:off x="11805315" y="69668"/>
            <a:ext cx="454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79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800" i="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  <a:endParaRPr lang="es-EC" sz="2800" i="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738255"/>
              </p:ext>
            </p:extLst>
          </p:nvPr>
        </p:nvGraphicFramePr>
        <p:xfrm>
          <a:off x="276154" y="1427127"/>
          <a:ext cx="5737784" cy="17615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2445"/>
                <a:gridCol w="825805"/>
                <a:gridCol w="853851"/>
                <a:gridCol w="1121068"/>
                <a:gridCol w="1159243"/>
                <a:gridCol w="1035372"/>
              </a:tblGrid>
              <a:tr h="549235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Cepa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Color anverso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Color reverso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Aspecto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Crecimiento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Exudación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12567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Verde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Verde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Pulverulento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Irregular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74617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H8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Verde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Verde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Velloso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Irregular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12567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H11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Blanco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Blanco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Algodonoso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Irregular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12567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H12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Verde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Blanco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Algodonoso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Irregular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35035" y="919959"/>
            <a:ext cx="588023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05038" algn="l"/>
              </a:tabLst>
            </a:pPr>
            <a:r>
              <a:rPr kumimoji="0" lang="es-ES" altLang="es-EC" sz="1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Características morfológicas coloniales de los hongos aislados de los suelos de la Hacienda “La Dolorosa”</a:t>
            </a:r>
            <a:endParaRPr kumimoji="0" lang="es-EC" altLang="es-EC" sz="12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05038" algn="l"/>
              </a:tabLst>
            </a:pPr>
            <a:endParaRPr kumimoji="0" lang="es-EC" altLang="es-EC" sz="12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8" name="Rectángulo 4"/>
          <p:cNvSpPr/>
          <p:nvPr/>
        </p:nvSpPr>
        <p:spPr>
          <a:xfrm>
            <a:off x="194093" y="319328"/>
            <a:ext cx="1141659" cy="6124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s-EC" sz="2000" b="1" i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Hongos</a:t>
            </a:r>
            <a:endParaRPr lang="es-EC" sz="2000" b="1" i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19 Imagen"/>
          <p:cNvPicPr/>
          <p:nvPr/>
        </p:nvPicPr>
        <p:blipFill>
          <a:blip r:embed="rId3"/>
          <a:stretch>
            <a:fillRect/>
          </a:stretch>
        </p:blipFill>
        <p:spPr>
          <a:xfrm>
            <a:off x="8220565" y="1053303"/>
            <a:ext cx="3850126" cy="2248464"/>
          </a:xfrm>
          <a:prstGeom prst="rect">
            <a:avLst/>
          </a:prstGeom>
        </p:spPr>
      </p:pic>
      <p:pic>
        <p:nvPicPr>
          <p:cNvPr id="25" name="24 Imagen"/>
          <p:cNvPicPr/>
          <p:nvPr/>
        </p:nvPicPr>
        <p:blipFill>
          <a:blip r:embed="rId4"/>
          <a:stretch>
            <a:fillRect/>
          </a:stretch>
        </p:blipFill>
        <p:spPr>
          <a:xfrm>
            <a:off x="146736" y="3729351"/>
            <a:ext cx="3850126" cy="2255520"/>
          </a:xfrm>
          <a:prstGeom prst="rect">
            <a:avLst/>
          </a:prstGeom>
        </p:spPr>
      </p:pic>
      <p:pic>
        <p:nvPicPr>
          <p:cNvPr id="27" name="26 Imagen"/>
          <p:cNvPicPr/>
          <p:nvPr/>
        </p:nvPicPr>
        <p:blipFill>
          <a:blip r:embed="rId5"/>
          <a:stretch>
            <a:fillRect/>
          </a:stretch>
        </p:blipFill>
        <p:spPr>
          <a:xfrm>
            <a:off x="8220565" y="3705443"/>
            <a:ext cx="3850127" cy="2284095"/>
          </a:xfrm>
          <a:prstGeom prst="rect">
            <a:avLst/>
          </a:prstGeom>
        </p:spPr>
      </p:pic>
      <p:pic>
        <p:nvPicPr>
          <p:cNvPr id="28" name="27 Imagen"/>
          <p:cNvPicPr/>
          <p:nvPr/>
        </p:nvPicPr>
        <p:blipFill>
          <a:blip r:embed="rId6"/>
          <a:stretch>
            <a:fillRect/>
          </a:stretch>
        </p:blipFill>
        <p:spPr>
          <a:xfrm>
            <a:off x="4171146" y="3742267"/>
            <a:ext cx="3850126" cy="2248464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8220565" y="759690"/>
            <a:ext cx="38501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Cepa H5: </a:t>
            </a:r>
            <a:r>
              <a:rPr lang="es-EC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Trichoderma</a:t>
            </a:r>
            <a:r>
              <a:rPr lang="es-EC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asperellum</a:t>
            </a:r>
            <a:endParaRPr lang="es-EC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8220566" y="3428443"/>
            <a:ext cx="38501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Cepa H12: </a:t>
            </a:r>
            <a:r>
              <a:rPr lang="es-EC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Trichoderma</a:t>
            </a:r>
            <a:r>
              <a:rPr lang="es-EC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harzianum</a:t>
            </a:r>
            <a:r>
              <a:rPr lang="es-EC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4149262" y="3453151"/>
            <a:ext cx="38501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Cepa H11: </a:t>
            </a:r>
            <a:r>
              <a:rPr lang="es-EC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Trichoderma</a:t>
            </a:r>
            <a:r>
              <a:rPr lang="es-EC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200" dirty="0" err="1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146736" y="3465889"/>
            <a:ext cx="38501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Cepa H8: </a:t>
            </a:r>
            <a:r>
              <a:rPr lang="es-EC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Trichoderma</a:t>
            </a:r>
            <a:r>
              <a:rPr lang="es-EC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200" dirty="0" err="1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7" descr="Universidad y Buen Vivir : Módulo 4.- Conociendo mi Universidad (Trabajo  Grupal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170" y="5979648"/>
            <a:ext cx="3027827" cy="88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15 Grupo"/>
          <p:cNvGrpSpPr/>
          <p:nvPr/>
        </p:nvGrpSpPr>
        <p:grpSpPr>
          <a:xfrm>
            <a:off x="1321862" y="3705637"/>
            <a:ext cx="2778234" cy="279321"/>
            <a:chOff x="1321862" y="1146431"/>
            <a:chExt cx="2778234" cy="279321"/>
          </a:xfrm>
        </p:grpSpPr>
        <p:sp>
          <p:nvSpPr>
            <p:cNvPr id="17" name="16 CuadroTexto"/>
            <p:cNvSpPr txBox="1"/>
            <p:nvPr/>
          </p:nvSpPr>
          <p:spPr>
            <a:xfrm>
              <a:off x="1321862" y="1146431"/>
              <a:ext cx="6414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100X</a:t>
              </a:r>
              <a:endParaRPr lang="es-EC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18 CuadroTexto"/>
            <p:cNvSpPr txBox="1"/>
            <p:nvPr/>
          </p:nvSpPr>
          <p:spPr>
            <a:xfrm>
              <a:off x="2811441" y="1148753"/>
              <a:ext cx="12886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Cultivo en PDA</a:t>
              </a:r>
              <a:endParaRPr lang="es-EC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20 Grupo"/>
          <p:cNvGrpSpPr/>
          <p:nvPr/>
        </p:nvGrpSpPr>
        <p:grpSpPr>
          <a:xfrm>
            <a:off x="9393595" y="3680926"/>
            <a:ext cx="2778234" cy="279321"/>
            <a:chOff x="1321862" y="1146431"/>
            <a:chExt cx="2778234" cy="279321"/>
          </a:xfrm>
        </p:grpSpPr>
        <p:sp>
          <p:nvSpPr>
            <p:cNvPr id="22" name="21 CuadroTexto"/>
            <p:cNvSpPr txBox="1"/>
            <p:nvPr/>
          </p:nvSpPr>
          <p:spPr>
            <a:xfrm>
              <a:off x="1321862" y="1146431"/>
              <a:ext cx="6414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100X</a:t>
              </a:r>
              <a:endParaRPr lang="es-EC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22 CuadroTexto"/>
            <p:cNvSpPr txBox="1"/>
            <p:nvPr/>
          </p:nvSpPr>
          <p:spPr>
            <a:xfrm>
              <a:off x="2811441" y="1148753"/>
              <a:ext cx="12886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Cultivo en PDA</a:t>
              </a:r>
              <a:endParaRPr lang="es-EC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23 Grupo"/>
          <p:cNvGrpSpPr/>
          <p:nvPr/>
        </p:nvGrpSpPr>
        <p:grpSpPr>
          <a:xfrm>
            <a:off x="5313359" y="3701944"/>
            <a:ext cx="2778234" cy="279321"/>
            <a:chOff x="1321862" y="1146431"/>
            <a:chExt cx="2778234" cy="279321"/>
          </a:xfrm>
        </p:grpSpPr>
        <p:sp>
          <p:nvSpPr>
            <p:cNvPr id="26" name="25 CuadroTexto"/>
            <p:cNvSpPr txBox="1"/>
            <p:nvPr/>
          </p:nvSpPr>
          <p:spPr>
            <a:xfrm>
              <a:off x="1321862" y="1146431"/>
              <a:ext cx="6414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100X</a:t>
              </a:r>
              <a:endParaRPr lang="es-EC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31 CuadroTexto"/>
            <p:cNvSpPr txBox="1"/>
            <p:nvPr/>
          </p:nvSpPr>
          <p:spPr>
            <a:xfrm>
              <a:off x="2811441" y="1148753"/>
              <a:ext cx="12886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Cultivo en PDA</a:t>
              </a:r>
              <a:endParaRPr lang="es-EC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32 Grupo"/>
          <p:cNvGrpSpPr/>
          <p:nvPr/>
        </p:nvGrpSpPr>
        <p:grpSpPr>
          <a:xfrm>
            <a:off x="9448187" y="1026007"/>
            <a:ext cx="2709994" cy="279321"/>
            <a:chOff x="1390102" y="1146431"/>
            <a:chExt cx="2709994" cy="279321"/>
          </a:xfrm>
        </p:grpSpPr>
        <p:sp>
          <p:nvSpPr>
            <p:cNvPr id="34" name="33 CuadroTexto"/>
            <p:cNvSpPr txBox="1"/>
            <p:nvPr/>
          </p:nvSpPr>
          <p:spPr>
            <a:xfrm>
              <a:off x="1390102" y="1146431"/>
              <a:ext cx="6414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100X</a:t>
              </a:r>
              <a:endParaRPr lang="es-EC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34 CuadroTexto"/>
            <p:cNvSpPr txBox="1"/>
            <p:nvPr/>
          </p:nvSpPr>
          <p:spPr>
            <a:xfrm>
              <a:off x="2811441" y="1148753"/>
              <a:ext cx="12886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Cultivo en PDA</a:t>
              </a:r>
              <a:endParaRPr lang="es-EC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35 Rectángulo"/>
          <p:cNvSpPr/>
          <p:nvPr/>
        </p:nvSpPr>
        <p:spPr>
          <a:xfrm>
            <a:off x="122681" y="6313298"/>
            <a:ext cx="86892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(Infante et al., 2009; M.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Sánchez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, 2009), (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Arenas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et al., 2009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), (H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. García et al., 2017), (</a:t>
            </a:r>
            <a:r>
              <a:rPr lang="fr-F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Samuels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et al. 2010), 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Olivera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fr-F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Rodríguez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, 2017), (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Donati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, 2017)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36 CuadroTexto"/>
          <p:cNvSpPr txBox="1"/>
          <p:nvPr/>
        </p:nvSpPr>
        <p:spPr>
          <a:xfrm>
            <a:off x="11805315" y="69668"/>
            <a:ext cx="454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31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12244" y="443114"/>
            <a:ext cx="6340197" cy="560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s-EC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Pruebas de antagonismo </a:t>
            </a:r>
            <a:r>
              <a:rPr lang="es-EC" b="1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vitro </a:t>
            </a:r>
            <a:r>
              <a:rPr lang="es-EC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contra </a:t>
            </a:r>
            <a:r>
              <a:rPr lang="es-EC" i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Phythophtora</a:t>
            </a:r>
            <a:r>
              <a:rPr lang="es-EC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s-EC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C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xmlns="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800" i="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  <a:endParaRPr lang="es-EC" sz="2800" i="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113143" y="1084251"/>
            <a:ext cx="653052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05038" algn="l"/>
              </a:tabLst>
            </a:pPr>
            <a:r>
              <a:rPr kumimoji="0" lang="es-ES" altLang="es-EC" sz="1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Crecimiento en cultivo duales entre el antagonista </a:t>
            </a:r>
            <a:r>
              <a:rPr kumimoji="0" lang="es-ES" altLang="es-EC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Bacillus</a:t>
            </a:r>
            <a:r>
              <a:rPr kumimoji="0" lang="es-ES" altLang="es-EC" sz="1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 </a:t>
            </a:r>
            <a:r>
              <a:rPr kumimoji="0" lang="es-ES" altLang="es-EC" sz="12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sp</a:t>
            </a:r>
            <a:r>
              <a:rPr kumimoji="0" lang="es-ES" altLang="es-EC" sz="1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. y el patógeno</a:t>
            </a:r>
            <a:r>
              <a:rPr kumimoji="0" lang="es-ES" altLang="es-EC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 </a:t>
            </a:r>
            <a:r>
              <a:rPr kumimoji="0" lang="es-ES" altLang="es-EC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Phythophtora</a:t>
            </a:r>
            <a:r>
              <a:rPr kumimoji="0" lang="es-ES" altLang="es-EC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 </a:t>
            </a:r>
            <a:r>
              <a:rPr kumimoji="0" lang="es-ES" altLang="es-EC" sz="12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sp</a:t>
            </a:r>
            <a:r>
              <a:rPr kumimoji="0" lang="es-ES" altLang="es-EC" sz="1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.</a:t>
            </a:r>
            <a:endParaRPr kumimoji="0" lang="es-EC" altLang="es-EC" sz="12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05038" algn="l"/>
              </a:tabLst>
            </a:pP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2" name="Imagen 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82" y="1471274"/>
            <a:ext cx="6182323" cy="406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4133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05038" algn="l"/>
              </a:tabLst>
            </a:pP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6670961" y="1003524"/>
            <a:ext cx="5400676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05038" algn="l"/>
              </a:tabLst>
            </a:pPr>
            <a:r>
              <a:rPr kumimoji="0" lang="es-ES" altLang="es-EC" sz="1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Zonas de inhibición producidas por de cepas de</a:t>
            </a:r>
            <a:r>
              <a:rPr kumimoji="0" lang="es-ES" altLang="es-EC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 </a:t>
            </a:r>
            <a:r>
              <a:rPr kumimoji="0" lang="es-ES" altLang="es-EC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Bacillus</a:t>
            </a:r>
            <a:r>
              <a:rPr kumimoji="0" lang="es-ES" altLang="es-EC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 </a:t>
            </a:r>
            <a:r>
              <a:rPr kumimoji="0" lang="es-ES" altLang="es-EC" sz="12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sp</a:t>
            </a:r>
            <a:r>
              <a:rPr kumimoji="0" lang="es-ES" altLang="es-EC" sz="1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. en cultivo dual contra </a:t>
            </a:r>
            <a:r>
              <a:rPr kumimoji="0" lang="es-ES" altLang="es-EC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Phythophtora</a:t>
            </a:r>
            <a:r>
              <a:rPr kumimoji="0" lang="es-ES" altLang="es-EC" sz="1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 </a:t>
            </a:r>
            <a:r>
              <a:rPr kumimoji="0" lang="es-ES" altLang="es-EC" sz="12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sp</a:t>
            </a:r>
            <a:r>
              <a:rPr kumimoji="0" lang="es-ES" altLang="es-EC" sz="1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.</a:t>
            </a:r>
            <a:endParaRPr kumimoji="0" lang="es-EC" altLang="es-EC" sz="12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05038" algn="l"/>
              </a:tabLst>
            </a:pPr>
            <a:r>
              <a:rPr kumimoji="0" lang="es-ES" altLang="es-EC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kumimoji="0" lang="es-ES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5" name="Imagen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961" y="1471274"/>
            <a:ext cx="5400675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0" y="3228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05038" algn="l"/>
              </a:tabLst>
            </a:pP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7" descr="Universidad y Buen Vivir : Módulo 4.- Conociendo mi Universidad (Trabajo  Grupal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170" y="5979648"/>
            <a:ext cx="3027827" cy="88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91182" y="555404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Nota: a. </a:t>
            </a:r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s-E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amyloliquefaciens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s-E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Phythophtora</a:t>
            </a:r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s-E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subtillis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s-E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Phythophtora</a:t>
            </a:r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s-E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Bacillus</a:t>
            </a:r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(C7) </a:t>
            </a:r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s-E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Phythophtora</a:t>
            </a:r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s-E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thuringiensis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s-E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Phythophtora</a:t>
            </a:r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e. </a:t>
            </a:r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s-E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licheniformis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s-E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Phythophtora</a:t>
            </a:r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es-E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Bacillus</a:t>
            </a:r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(C10) - </a:t>
            </a:r>
            <a:r>
              <a:rPr lang="es-E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Phythophtora</a:t>
            </a:r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8352430" y="1515822"/>
            <a:ext cx="327546" cy="24147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15 Rectángulo"/>
          <p:cNvSpPr/>
          <p:nvPr/>
        </p:nvSpPr>
        <p:spPr>
          <a:xfrm>
            <a:off x="9021170" y="1502174"/>
            <a:ext cx="300250" cy="24147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20 Rectángulo"/>
          <p:cNvSpPr/>
          <p:nvPr/>
        </p:nvSpPr>
        <p:spPr>
          <a:xfrm>
            <a:off x="10990997" y="1678664"/>
            <a:ext cx="327546" cy="22699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Rectángulo"/>
          <p:cNvSpPr/>
          <p:nvPr/>
        </p:nvSpPr>
        <p:spPr>
          <a:xfrm>
            <a:off x="8161362" y="4630718"/>
            <a:ext cx="3020703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Bacillus</a:t>
            </a:r>
            <a:r>
              <a:rPr lang="es-E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subtillis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ZI = 19.8mm</a:t>
            </a:r>
          </a:p>
          <a:p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C7 </a:t>
            </a:r>
            <a:r>
              <a:rPr lang="es-ES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Bacillus</a:t>
            </a:r>
            <a:r>
              <a:rPr lang="es-E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ZI = 19.4 mm</a:t>
            </a:r>
          </a:p>
          <a:p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C10 </a:t>
            </a:r>
            <a:r>
              <a:rPr lang="es-E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Bacillus</a:t>
            </a:r>
            <a:r>
              <a:rPr lang="es-E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. ZI =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19.2 mm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59744" y="6336650"/>
            <a:ext cx="15726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C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Layton</a:t>
            </a:r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al.,  2011</a:t>
            </a:r>
            <a:r>
              <a:rPr lang="es-EC" sz="1200" dirty="0"/>
              <a:t>)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11805315" y="69668"/>
            <a:ext cx="454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56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52821" y="6368534"/>
            <a:ext cx="52020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Baker y Cook (citada por </a:t>
            </a:r>
            <a:r>
              <a:rPr lang="es-EC" sz="1200" dirty="0" err="1">
                <a:latin typeface="Arial" panose="020B0604020202020204" pitchFamily="34" charset="0"/>
                <a:cs typeface="Arial" panose="020B0604020202020204" pitchFamily="34" charset="0"/>
              </a:rPr>
              <a:t>Cholango</a:t>
            </a: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, 2009); (Fernández &amp; Suárez, 2009).  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xmlns="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800" i="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  <a:endParaRPr lang="es-EC" sz="2800" i="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4133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05038" algn="l"/>
              </a:tabLst>
            </a:pP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0" y="3228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05038" algn="l"/>
              </a:tabLst>
            </a:pP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11434" y="621916"/>
            <a:ext cx="490781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05038" algn="l"/>
              </a:tabLst>
            </a:pPr>
            <a:r>
              <a:rPr kumimoji="0" lang="es-ES" altLang="es-EC" sz="1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Crecimiento en cultivo duales entre el antagonista </a:t>
            </a:r>
            <a:r>
              <a:rPr kumimoji="0" lang="es-ES" altLang="es-EC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Trichoderma</a:t>
            </a:r>
            <a:r>
              <a:rPr kumimoji="0" lang="es-ES" altLang="es-EC" sz="1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 </a:t>
            </a:r>
            <a:r>
              <a:rPr kumimoji="0" lang="es-ES" altLang="es-EC" sz="12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sp</a:t>
            </a:r>
            <a:r>
              <a:rPr kumimoji="0" lang="es-ES" altLang="es-EC" sz="1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. y el patógeno </a:t>
            </a:r>
            <a:r>
              <a:rPr kumimoji="0" lang="es-ES" altLang="es-EC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Phythophtora</a:t>
            </a:r>
            <a:r>
              <a:rPr kumimoji="0" lang="es-ES" altLang="es-EC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 </a:t>
            </a:r>
            <a:r>
              <a:rPr kumimoji="0" lang="es-ES" altLang="es-EC" sz="12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sp</a:t>
            </a:r>
            <a:r>
              <a:rPr kumimoji="0" lang="es-ES" altLang="es-EC" sz="1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.</a:t>
            </a:r>
            <a:endParaRPr kumimoji="0" lang="es-EC" altLang="es-EC" sz="12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05038" algn="l"/>
              </a:tabLst>
            </a:pP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3" name="Imagen 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35" y="1069682"/>
            <a:ext cx="4710942" cy="454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46863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05038" algn="l"/>
              </a:tabLst>
            </a:pP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692286" y="621916"/>
            <a:ext cx="46279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05038" algn="l"/>
              </a:tabLst>
            </a:pPr>
            <a:r>
              <a:rPr kumimoji="0" lang="es-ES" altLang="es-EC" sz="1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Crecimiento radial de </a:t>
            </a:r>
            <a:r>
              <a:rPr kumimoji="0" lang="es-ES" altLang="es-EC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Phythophtora</a:t>
            </a:r>
            <a:r>
              <a:rPr lang="es-ES" altLang="es-EC" sz="1200" dirty="0">
                <a:ea typeface="Calibri" pitchFamily="34" charset="0"/>
              </a:rPr>
              <a:t> </a:t>
            </a:r>
            <a:r>
              <a:rPr kumimoji="0" lang="es-ES" altLang="es-EC" sz="12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sp</a:t>
            </a:r>
            <a:r>
              <a:rPr kumimoji="0" lang="es-ES" altLang="es-EC" sz="1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frente a </a:t>
            </a:r>
            <a:r>
              <a:rPr kumimoji="0" lang="es-ES" altLang="es-EC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Trichoderma</a:t>
            </a:r>
            <a:r>
              <a:rPr lang="es-ES" altLang="es-EC" sz="1200" dirty="0">
                <a:ea typeface="Calibri" pitchFamily="34" charset="0"/>
              </a:rPr>
              <a:t> </a:t>
            </a:r>
            <a:r>
              <a:rPr kumimoji="0" lang="es-ES" altLang="es-EC" sz="12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sp</a:t>
            </a:r>
            <a:r>
              <a:rPr kumimoji="0" lang="es-ES" altLang="es-EC" sz="1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</a:t>
            </a:r>
            <a:endParaRPr kumimoji="0" lang="es-EC" altLang="es-EC" sz="12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05038" algn="l"/>
              </a:tabLst>
            </a:pPr>
            <a:r>
              <a:rPr kumimoji="0" lang="es-ES" altLang="es-EC" sz="1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kumimoji="0" lang="es-ES" altLang="es-EC" sz="12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6" name="Imagen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580" y="974977"/>
            <a:ext cx="5697114" cy="299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34099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05038" algn="l"/>
              </a:tabLst>
            </a:pP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5801468" y="3973459"/>
            <a:ext cx="56102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Nota: Rojo: crecimiento radial del patógeno (RCP), Azul: crecimiento radial del antagonista (RCA)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7" descr="Universidad y Buen Vivir : Módulo 4.- Conociendo mi Universidad (Trabajo  Grupal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170" y="5979648"/>
            <a:ext cx="3027827" cy="88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71660" y="5613737"/>
            <a:ext cx="48480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Nota: a. </a:t>
            </a:r>
            <a:r>
              <a:rPr lang="es-E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Trichoderma</a:t>
            </a:r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5 - </a:t>
            </a:r>
            <a:r>
              <a:rPr lang="es-E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Phythophtora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., b. </a:t>
            </a:r>
            <a:r>
              <a:rPr lang="es-E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Trichoderma</a:t>
            </a:r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8 - </a:t>
            </a:r>
            <a:r>
              <a:rPr lang="es-E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Phythophtora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., c. </a:t>
            </a:r>
            <a:r>
              <a:rPr lang="es-E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Trichoderma</a:t>
            </a:r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11 - </a:t>
            </a:r>
            <a:r>
              <a:rPr lang="es-E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Phythophtora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.,             d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Trichoderma</a:t>
            </a:r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12 - </a:t>
            </a:r>
            <a:r>
              <a:rPr lang="es-E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Phythophtora</a:t>
            </a:r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775124" y="4782740"/>
            <a:ext cx="4435524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Trichoderma</a:t>
            </a:r>
            <a:r>
              <a:rPr lang="es-E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harzianum</a:t>
            </a:r>
            <a:r>
              <a:rPr lang="es-E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(H12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RCA = 49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mm, </a:t>
            </a: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Trichoderma</a:t>
            </a:r>
            <a:r>
              <a:rPr lang="es-EC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asperellum</a:t>
            </a:r>
            <a:r>
              <a:rPr lang="es-EC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(H5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) RCA =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42.8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mm </a:t>
            </a:r>
          </a:p>
          <a:p>
            <a:r>
              <a:rPr lang="es-ES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Tricoderma</a:t>
            </a:r>
            <a:r>
              <a:rPr lang="es-E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(H11)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RCA =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35.2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mm.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11805315" y="69668"/>
            <a:ext cx="454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3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52821" y="6368534"/>
            <a:ext cx="53270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C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Anjum</a:t>
            </a:r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al., 2019),  (</a:t>
            </a: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Ibrahim et al., 2010), (García, 2017), </a:t>
            </a:r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(Carrera, 2016</a:t>
            </a: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xmlns="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800" i="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  <a:endParaRPr lang="es-EC" sz="2800" i="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4133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05038" algn="l"/>
              </a:tabLst>
            </a:pP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0" y="3228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05038" algn="l"/>
              </a:tabLst>
            </a:pP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46863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05038" algn="l"/>
              </a:tabLst>
            </a:pP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34099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05038" algn="l"/>
              </a:tabLst>
            </a:pP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579920" y="1138355"/>
            <a:ext cx="653956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05038" algn="l"/>
              </a:tabLst>
            </a:pPr>
            <a:r>
              <a:rPr kumimoji="0" lang="es-ES" altLang="es-EC" sz="1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Porcentajes de inhibición de crecimiento radial de </a:t>
            </a:r>
            <a:r>
              <a:rPr kumimoji="0" lang="es-ES" altLang="es-EC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Phythophtora</a:t>
            </a:r>
            <a:r>
              <a:rPr lang="es-ES" altLang="es-EC" sz="1200" dirty="0">
                <a:ea typeface="Calibri" pitchFamily="34" charset="0"/>
              </a:rPr>
              <a:t> </a:t>
            </a:r>
            <a:r>
              <a:rPr kumimoji="0" lang="es-ES" altLang="es-EC" sz="12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sp</a:t>
            </a:r>
            <a:r>
              <a:rPr kumimoji="0" lang="es-ES" altLang="es-EC" sz="1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. en cultivos duales con los antagonistas </a:t>
            </a:r>
            <a:r>
              <a:rPr kumimoji="0" lang="es-ES" altLang="es-EC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Bacillus</a:t>
            </a:r>
            <a:r>
              <a:rPr kumimoji="0" lang="es-ES" altLang="es-EC" sz="1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 </a:t>
            </a:r>
            <a:r>
              <a:rPr kumimoji="0" lang="es-ES" altLang="es-EC" sz="12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sp</a:t>
            </a:r>
            <a:r>
              <a:rPr kumimoji="0" lang="es-ES" altLang="es-EC" sz="1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. y </a:t>
            </a:r>
            <a:r>
              <a:rPr kumimoji="0" lang="es-ES" altLang="es-EC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Trichoderma</a:t>
            </a:r>
            <a:r>
              <a:rPr kumimoji="0" lang="es-ES" altLang="es-EC" sz="1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 </a:t>
            </a:r>
            <a:r>
              <a:rPr kumimoji="0" lang="es-ES" altLang="es-EC" sz="12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sp</a:t>
            </a:r>
            <a:r>
              <a:rPr kumimoji="0" lang="es-ES" altLang="es-EC" sz="1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.</a:t>
            </a:r>
            <a:endParaRPr kumimoji="0" lang="es-EC" altLang="es-EC" sz="12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05038" algn="l"/>
              </a:tabLst>
            </a:pPr>
            <a:endParaRPr kumimoji="0" lang="es-EC" altLang="es-EC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-117231" y="2743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205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05038" algn="l"/>
              </a:tabLst>
            </a:pPr>
            <a:r>
              <a:rPr kumimoji="0" lang="es-ES" altLang="es-EC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kumimoji="0" lang="es-ES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7" descr="Universidad y Buen Vivir : Módulo 4.- Conociendo mi Universidad (Trabajo  Grupal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170" y="5979648"/>
            <a:ext cx="3027827" cy="88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6806851" y="5160878"/>
            <a:ext cx="50075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PICR mayor =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32.36%, 30.23% y 29.20% </a:t>
            </a: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PICR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menor = 18.46%</a:t>
            </a:r>
            <a:r>
              <a:rPr lang="es-E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y 18.94%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9 Grupo"/>
          <p:cNvGrpSpPr/>
          <p:nvPr/>
        </p:nvGrpSpPr>
        <p:grpSpPr>
          <a:xfrm>
            <a:off x="5145206" y="1752054"/>
            <a:ext cx="6903791" cy="3381528"/>
            <a:chOff x="4856589" y="1452913"/>
            <a:chExt cx="6539565" cy="2664679"/>
          </a:xfrm>
        </p:grpSpPr>
        <p:pic>
          <p:nvPicPr>
            <p:cNvPr id="9217" name="Imagen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6589" y="1452913"/>
              <a:ext cx="6539565" cy="2664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3 Rectángulo"/>
            <p:cNvSpPr/>
            <p:nvPr/>
          </p:nvSpPr>
          <p:spPr>
            <a:xfrm>
              <a:off x="9403308" y="1488082"/>
              <a:ext cx="1487606" cy="2365583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7" name="16 Rectángulo"/>
            <p:cNvSpPr/>
            <p:nvPr/>
          </p:nvSpPr>
          <p:spPr>
            <a:xfrm>
              <a:off x="5827594" y="3002507"/>
              <a:ext cx="1019294" cy="85115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rgbClr val="FF0000"/>
                </a:solidFill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81"/>
          <a:stretch/>
        </p:blipFill>
        <p:spPr bwMode="auto">
          <a:xfrm>
            <a:off x="252821" y="338524"/>
            <a:ext cx="4169054" cy="85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21" y="2327752"/>
            <a:ext cx="4512368" cy="372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11" b="2725"/>
          <a:stretch/>
        </p:blipFill>
        <p:spPr bwMode="auto">
          <a:xfrm>
            <a:off x="252821" y="1323199"/>
            <a:ext cx="4169054" cy="928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CuadroTexto"/>
          <p:cNvSpPr txBox="1"/>
          <p:nvPr/>
        </p:nvSpPr>
        <p:spPr>
          <a:xfrm>
            <a:off x="11805315" y="69668"/>
            <a:ext cx="454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95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25C39D12-68CF-4970-B39F-D1E34A535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661" y="-13252"/>
            <a:ext cx="10972800" cy="1143000"/>
          </a:xfrm>
        </p:spPr>
        <p:txBody>
          <a:bodyPr/>
          <a:lstStyle/>
          <a:p>
            <a:r>
              <a:rPr lang="es-EC" sz="28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60965" y="6295646"/>
            <a:ext cx="66002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(Ramírez-González, 2013</a:t>
            </a:r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), (F. Sánchez et al., </a:t>
            </a: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2011), </a:t>
            </a:r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Torres, 2012) (Carranza, 2015</a:t>
            </a:r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7047185" y="6295647"/>
            <a:ext cx="25927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Referencias Fotográficas:</a:t>
            </a:r>
          </a:p>
          <a:p>
            <a:r>
              <a:rPr lang="es-EC" sz="800" b="1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s-EC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www.researchgate.net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" r="5941" b="4110"/>
          <a:stretch/>
        </p:blipFill>
        <p:spPr bwMode="auto">
          <a:xfrm>
            <a:off x="7440355" y="599106"/>
            <a:ext cx="4119908" cy="3722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4" descr="Rutas del cacao en Ecuador: haciendas, información, etc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grpSp>
        <p:nvGrpSpPr>
          <p:cNvPr id="16" name="15 Grupo"/>
          <p:cNvGrpSpPr/>
          <p:nvPr/>
        </p:nvGrpSpPr>
        <p:grpSpPr>
          <a:xfrm>
            <a:off x="676682" y="71950"/>
            <a:ext cx="5947619" cy="3928976"/>
            <a:chOff x="155575" y="639979"/>
            <a:chExt cx="5947619" cy="3928976"/>
          </a:xfrm>
        </p:grpSpPr>
        <p:pic>
          <p:nvPicPr>
            <p:cNvPr id="9" name="Picture 2" descr="C:\Users\Achucienta\Pictures\celu18102020\IMG_20200925_10324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639979"/>
              <a:ext cx="2946732" cy="3928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C:\Users\Achucienta\Documents\Michusita\Tesis\fotos\IMG_20200925_103314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7197" y="1167135"/>
              <a:ext cx="2155997" cy="2874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5 Conector recto"/>
            <p:cNvCxnSpPr/>
            <p:nvPr/>
          </p:nvCxnSpPr>
          <p:spPr>
            <a:xfrm flipV="1">
              <a:off x="1628941" y="1167135"/>
              <a:ext cx="2318256" cy="221751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0 Conector recto"/>
            <p:cNvCxnSpPr/>
            <p:nvPr/>
          </p:nvCxnSpPr>
          <p:spPr>
            <a:xfrm>
              <a:off x="1628941" y="3384645"/>
              <a:ext cx="2318256" cy="657153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5" name="14 Diagrama"/>
          <p:cNvGraphicFramePr/>
          <p:nvPr>
            <p:extLst>
              <p:ext uri="{D42A27DB-BD31-4B8C-83A1-F6EECF244321}">
                <p14:modId xmlns:p14="http://schemas.microsoft.com/office/powerpoint/2010/main" val="2936861489"/>
              </p:ext>
            </p:extLst>
          </p:nvPr>
        </p:nvGraphicFramePr>
        <p:xfrm>
          <a:off x="6942369" y="4505079"/>
          <a:ext cx="5135900" cy="1363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2" t="8564" r="10918" b="3519"/>
          <a:stretch/>
        </p:blipFill>
        <p:spPr bwMode="auto">
          <a:xfrm>
            <a:off x="3814485" y="4028222"/>
            <a:ext cx="2946732" cy="211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" name="23 Grupo"/>
          <p:cNvGrpSpPr/>
          <p:nvPr/>
        </p:nvGrpSpPr>
        <p:grpSpPr>
          <a:xfrm>
            <a:off x="324550" y="4172843"/>
            <a:ext cx="3489992" cy="2091986"/>
            <a:chOff x="420086" y="4090955"/>
            <a:chExt cx="3489992" cy="2091986"/>
          </a:xfrm>
        </p:grpSpPr>
        <p:pic>
          <p:nvPicPr>
            <p:cNvPr id="22" name="Picture 2" descr="Humedad y temperatura en el cultivo de cannabis - 【Blog de BobGrow】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1" t="10631" r="20041" b="8873"/>
            <a:stretch/>
          </p:blipFill>
          <p:spPr bwMode="auto">
            <a:xfrm>
              <a:off x="460375" y="4090955"/>
              <a:ext cx="2918222" cy="1835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17 Rectángulo"/>
            <p:cNvSpPr/>
            <p:nvPr/>
          </p:nvSpPr>
          <p:spPr>
            <a:xfrm>
              <a:off x="420086" y="5813609"/>
              <a:ext cx="17299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C" dirty="0"/>
                <a:t>30 - 32°C/21°C</a:t>
              </a:r>
            </a:p>
          </p:txBody>
        </p:sp>
        <p:sp>
          <p:nvSpPr>
            <p:cNvPr id="20" name="19 Rectángulo"/>
            <p:cNvSpPr/>
            <p:nvPr/>
          </p:nvSpPr>
          <p:spPr>
            <a:xfrm>
              <a:off x="2197751" y="5813609"/>
              <a:ext cx="17123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C" dirty="0"/>
                <a:t>100%/70-80% </a:t>
              </a:r>
            </a:p>
          </p:txBody>
        </p:sp>
      </p:grpSp>
      <p:sp>
        <p:nvSpPr>
          <p:cNvPr id="23" name="22 Rectángulo"/>
          <p:cNvSpPr/>
          <p:nvPr/>
        </p:nvSpPr>
        <p:spPr>
          <a:xfrm>
            <a:off x="906691" y="3919937"/>
            <a:ext cx="2404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b="1" dirty="0">
                <a:solidFill>
                  <a:srgbClr val="00B050"/>
                </a:solidFill>
              </a:rPr>
              <a:t>Zonas bajas tropicales </a:t>
            </a:r>
          </a:p>
        </p:txBody>
      </p:sp>
      <p:pic>
        <p:nvPicPr>
          <p:cNvPr id="28" name="Picture 7" descr="Universidad y Buen Vivir : Módulo 4.- Conociendo mi Universidad (Trabajo  Grupal)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170" y="5979648"/>
            <a:ext cx="3027827" cy="88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CuadroTexto"/>
          <p:cNvSpPr txBox="1"/>
          <p:nvPr/>
        </p:nvSpPr>
        <p:spPr>
          <a:xfrm>
            <a:off x="11832609" y="69668"/>
            <a:ext cx="359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4154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800" i="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CONCLUSIONES</a:t>
            </a:r>
            <a:endParaRPr lang="es-EC" sz="2800" i="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729343" y="1283065"/>
            <a:ext cx="1080951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Gracias a la aplicación de técnicas microbiológicas y visualización macro y microscópica, se logró aislar e identificar a la especie </a:t>
            </a:r>
            <a:r>
              <a:rPr lang="es-EC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Phythopthora</a:t>
            </a:r>
            <a:r>
              <a:rPr lang="es-EC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palmivora</a:t>
            </a:r>
            <a:r>
              <a:rPr lang="es-EC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a partir de mazorcas enfermas de la hacienda “La Dolorosa”, Esmeraldas. </a:t>
            </a:r>
            <a:endParaRPr lang="es-EC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Se aislaron diez microorganismos con potencial </a:t>
            </a:r>
            <a:r>
              <a:rPr lang="es-EC" sz="2000" dirty="0" err="1">
                <a:latin typeface="Arial" panose="020B0604020202020204" pitchFamily="34" charset="0"/>
                <a:cs typeface="Arial" panose="020B0604020202020204" pitchFamily="34" charset="0"/>
              </a:rPr>
              <a:t>biocontrolador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 a partir de muestras de suelo del cultivo de cacao, identificándose seis cepas de </a:t>
            </a:r>
            <a:r>
              <a:rPr lang="es-EC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Bacillus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 y cuatro cepas de </a:t>
            </a:r>
            <a:r>
              <a:rPr lang="es-EC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Trichoderma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evidenció que </a:t>
            </a:r>
            <a:r>
              <a:rPr lang="es-EC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Trichoderma</a:t>
            </a:r>
            <a:r>
              <a:rPr lang="es-EC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harzianum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C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Bacillus</a:t>
            </a:r>
            <a:r>
              <a:rPr lang="es-EC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subtilis</a:t>
            </a:r>
            <a:r>
              <a:rPr lang="es-EC" sz="2000" i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s-EC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Trichoderma</a:t>
            </a:r>
            <a:r>
              <a:rPr lang="es-EC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asperellum</a:t>
            </a:r>
            <a:r>
              <a:rPr lang="es-EC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mostraron los valores más altos del porcentaje de inhibición (PIRC) en comparación con los otros microorganismos, siendo estos 32.36%, 30.23% y 29.20% respectivamente. </a:t>
            </a:r>
            <a:endParaRPr lang="es-EC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Se comprobó 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 hipótesis de que en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el suelo del cultivo de cacao existen 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microorganismos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nativos con potencial antagónico contra el hongo </a:t>
            </a:r>
            <a:r>
              <a:rPr lang="es-EC" sz="2000" dirty="0" err="1">
                <a:latin typeface="Arial" panose="020B0604020202020204" pitchFamily="34" charset="0"/>
                <a:cs typeface="Arial" panose="020B0604020202020204" pitchFamily="34" charset="0"/>
              </a:rPr>
              <a:t>fitopatógeno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Phytophthora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000" dirty="0" err="1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7" descr="Universidad y Buen Vivir : Módulo 4.- Conociendo mi Universidad (Trabajo  Grupal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170" y="5979648"/>
            <a:ext cx="3027827" cy="88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1805315" y="69668"/>
            <a:ext cx="454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98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800" i="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RECOMENDACIONES</a:t>
            </a:r>
            <a:endParaRPr lang="es-EC" sz="2800" i="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74915" y="1312040"/>
            <a:ext cx="109836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Identificar molecularmente al aislado </a:t>
            </a:r>
            <a:r>
              <a:rPr lang="es-EC" dirty="0" err="1">
                <a:latin typeface="Arial" panose="020B0604020202020204" pitchFamily="34" charset="0"/>
                <a:cs typeface="Arial" panose="020B0604020202020204" pitchFamily="34" charset="0"/>
              </a:rPr>
              <a:t>fitopatógeno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i="1" dirty="0" err="1">
                <a:latin typeface="Arial" panose="020B0604020202020204" pitchFamily="34" charset="0"/>
                <a:cs typeface="Arial" panose="020B0604020202020204" pitchFamily="34" charset="0"/>
              </a:rPr>
              <a:t>Phythopthora</a:t>
            </a:r>
            <a:r>
              <a:rPr lang="es-EC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i="1" dirty="0" err="1">
                <a:latin typeface="Arial" panose="020B0604020202020204" pitchFamily="34" charset="0"/>
                <a:cs typeface="Arial" panose="020B0604020202020204" pitchFamily="34" charset="0"/>
              </a:rPr>
              <a:t>palmivora</a:t>
            </a:r>
            <a:r>
              <a:rPr lang="es-EC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microorganismos aislados de la </a:t>
            </a:r>
            <a:r>
              <a:rPr lang="es-EC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rizósfera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 de cacao obtenidos 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en este 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estudio.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Evaluar 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la patogenicidad del 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aislado de </a:t>
            </a:r>
            <a:r>
              <a:rPr lang="es-EC" i="1" dirty="0" err="1">
                <a:latin typeface="Arial" panose="020B0604020202020204" pitchFamily="34" charset="0"/>
                <a:cs typeface="Arial" panose="020B0604020202020204" pitchFamily="34" charset="0"/>
              </a:rPr>
              <a:t>Phythopthora</a:t>
            </a:r>
            <a:r>
              <a:rPr lang="es-EC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i="1" dirty="0" err="1">
                <a:latin typeface="Arial" panose="020B0604020202020204" pitchFamily="34" charset="0"/>
                <a:cs typeface="Arial" panose="020B0604020202020204" pitchFamily="34" charset="0"/>
              </a:rPr>
              <a:t>palmivora</a:t>
            </a:r>
            <a:r>
              <a:rPr lang="es-EC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en la planta de cacao.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Desarrollar formulaciones de </a:t>
            </a:r>
            <a:r>
              <a:rPr lang="es-EC" dirty="0" err="1">
                <a:latin typeface="Arial" panose="020B0604020202020204" pitchFamily="34" charset="0"/>
                <a:cs typeface="Arial" panose="020B0604020202020204" pitchFamily="34" charset="0"/>
              </a:rPr>
              <a:t>biopreparados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base de los diez aislados de 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suelo de cacao 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y evaluar su capacidad 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antagónica. 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7" descr="Universidad y Buen Vivir : Módulo 4.- Conociendo mi Universidad (Trabajo  Grupal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170" y="5979648"/>
            <a:ext cx="3027827" cy="88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1805315" y="69668"/>
            <a:ext cx="454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68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800" i="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AGRADECIMIENTOS</a:t>
            </a:r>
            <a:endParaRPr lang="es-EC" sz="2800" i="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8228AC45-9529-447D-B7FA-B63EEE4E5A4D}"/>
              </a:ext>
            </a:extLst>
          </p:cNvPr>
          <p:cNvSpPr txBox="1"/>
          <p:nvPr/>
        </p:nvSpPr>
        <p:spPr>
          <a:xfrm>
            <a:off x="4246696" y="3914316"/>
            <a:ext cx="308775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Ing. Héctor Fernández</a:t>
            </a:r>
            <a:r>
              <a:rPr lang="es-EC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Propietario de la Hacienda “La Dolorosa”</a:t>
            </a:r>
            <a:endParaRPr lang="es-EC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10 Rectángulo"/>
          <p:cNvSpPr/>
          <p:nvPr/>
        </p:nvSpPr>
        <p:spPr>
          <a:xfrm>
            <a:off x="4133630" y="2656371"/>
            <a:ext cx="3427751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Lic. Alma Koch </a:t>
            </a:r>
            <a:r>
              <a:rPr lang="es-EC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Kaiser</a:t>
            </a:r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C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M.Sc</a:t>
            </a:r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Directora </a:t>
            </a: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del Proyecto de </a:t>
            </a:r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Investigación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Carrera </a:t>
            </a: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de Ingeniería en </a:t>
            </a:r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Biotecnología ESPE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4133634" y="5035013"/>
            <a:ext cx="3313882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Francisco Flores PhD. 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Lector del Proyecto de Investigación</a:t>
            </a:r>
          </a:p>
          <a:p>
            <a:pPr algn="ctr"/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Carrera </a:t>
            </a: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de Ingeniería en </a:t>
            </a:r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Biotecnología ESPE</a:t>
            </a:r>
            <a:endParaRPr lang="es-EC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8228AC45-9529-447D-B7FA-B63EEE4E5A4D}"/>
              </a:ext>
            </a:extLst>
          </p:cNvPr>
          <p:cNvSpPr txBox="1"/>
          <p:nvPr/>
        </p:nvSpPr>
        <p:spPr>
          <a:xfrm>
            <a:off x="3903786" y="838306"/>
            <a:ext cx="403273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Cristina Albán,</a:t>
            </a:r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María José Cañizares, Pamela Espín y 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Arturo</a:t>
            </a:r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 Montes de Oca</a:t>
            </a:r>
            <a:endParaRPr lang="es-EC" sz="14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Equipo de </a:t>
            </a:r>
            <a:r>
              <a:rPr lang="es-EC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Yura</a:t>
            </a:r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BioSearch</a:t>
            </a:r>
            <a:endParaRPr lang="es-EC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8228AC45-9529-447D-B7FA-B63EEE4E5A4D}"/>
              </a:ext>
            </a:extLst>
          </p:cNvPr>
          <p:cNvSpPr txBox="1"/>
          <p:nvPr/>
        </p:nvSpPr>
        <p:spPr>
          <a:xfrm>
            <a:off x="3309263" y="1869456"/>
            <a:ext cx="49626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Irving Rivera</a:t>
            </a:r>
            <a:endParaRPr lang="es-EC" sz="14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Propietario de </a:t>
            </a:r>
            <a:r>
              <a:rPr lang="es-EC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Solena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="" xmlns:a16="http://schemas.microsoft.com/office/drawing/2014/main" xmlns:lc="http://schemas.openxmlformats.org/drawingml/2006/lockedCanvas" id="{E43640EF-EF06-4E76-8EA1-CB735A493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575" y="1855912"/>
            <a:ext cx="3260690" cy="914941"/>
          </a:xfrm>
          <a:prstGeom prst="rect">
            <a:avLst/>
          </a:prstGeom>
        </p:spPr>
      </p:pic>
      <p:pic>
        <p:nvPicPr>
          <p:cNvPr id="15" name="Picture 2" descr="Resultado de imagen para logo biotecnologia espe">
            <a:extLst>
              <a:ext uri="{FF2B5EF4-FFF2-40B4-BE49-F238E27FC236}">
                <a16:creationId xmlns="" xmlns:a16="http://schemas.microsoft.com/office/drawing/2014/main" xmlns:lc="http://schemas.openxmlformats.org/drawingml/2006/lockedCanvas" id="{870A144C-4C6B-431F-873F-EACE74C10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913" y="3610478"/>
            <a:ext cx="1419272" cy="139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1" b="16398"/>
          <a:stretch/>
        </p:blipFill>
        <p:spPr>
          <a:xfrm>
            <a:off x="8710244" y="1432145"/>
            <a:ext cx="2785571" cy="1960546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399" y="3564120"/>
            <a:ext cx="3275599" cy="1552208"/>
          </a:xfrm>
          <a:prstGeom prst="rect">
            <a:avLst/>
          </a:prstGeom>
        </p:spPr>
      </p:pic>
      <p:pic>
        <p:nvPicPr>
          <p:cNvPr id="16" name="Picture 7" descr="Universidad y Buen Vivir : Módulo 4.- Conociendo mi Universidad (Trabajo  Grupal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170" y="5979648"/>
            <a:ext cx="3027827" cy="88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11805315" y="69668"/>
            <a:ext cx="454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12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25C39D12-68CF-4970-B39F-D1E34A535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661" y="-51179"/>
            <a:ext cx="10972800" cy="1143000"/>
          </a:xfrm>
        </p:spPr>
        <p:txBody>
          <a:bodyPr/>
          <a:lstStyle/>
          <a:p>
            <a:r>
              <a:rPr lang="es-EC" sz="28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grpSp>
        <p:nvGrpSpPr>
          <p:cNvPr id="9" name="8 Grupo"/>
          <p:cNvGrpSpPr/>
          <p:nvPr/>
        </p:nvGrpSpPr>
        <p:grpSpPr>
          <a:xfrm>
            <a:off x="65429" y="727878"/>
            <a:ext cx="4544705" cy="5575637"/>
            <a:chOff x="92724" y="682388"/>
            <a:chExt cx="4544705" cy="5575637"/>
          </a:xfrm>
        </p:grpSpPr>
        <p:pic>
          <p:nvPicPr>
            <p:cNvPr id="4098" name="Picture 2" descr="Humedad y temperatura en el cultivo de cannabis - 【Blog de BobGrow】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1" t="10631" r="20041" b="8873"/>
            <a:stretch/>
          </p:blipFill>
          <p:spPr bwMode="auto">
            <a:xfrm>
              <a:off x="92724" y="682388"/>
              <a:ext cx="2169994" cy="1364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46052" y="2658632"/>
              <a:ext cx="3527423" cy="2913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2 Explosión 1"/>
            <p:cNvSpPr/>
            <p:nvPr/>
          </p:nvSpPr>
          <p:spPr>
            <a:xfrm>
              <a:off x="2330958" y="4115327"/>
              <a:ext cx="2306471" cy="2142698"/>
            </a:xfrm>
            <a:prstGeom prst="irregularSeal1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dirty="0">
                  <a:latin typeface="Arial" panose="020B0604020202020204" pitchFamily="34" charset="0"/>
                  <a:cs typeface="Arial" panose="020B0604020202020204" pitchFamily="34" charset="0"/>
                </a:rPr>
                <a:t>80% de </a:t>
              </a:r>
              <a:r>
                <a:rPr lang="es-EC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pérdidas</a:t>
              </a:r>
              <a:endParaRPr lang="es-EC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2371218519"/>
              </p:ext>
            </p:extLst>
          </p:nvPr>
        </p:nvGraphicFramePr>
        <p:xfrm>
          <a:off x="4265411" y="545910"/>
          <a:ext cx="7701887" cy="3289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2" name="11 CuadroTexto"/>
          <p:cNvSpPr txBox="1"/>
          <p:nvPr/>
        </p:nvSpPr>
        <p:spPr>
          <a:xfrm>
            <a:off x="7761513" y="4326340"/>
            <a:ext cx="3648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grpSp>
        <p:nvGrpSpPr>
          <p:cNvPr id="16" name="15 Grupo"/>
          <p:cNvGrpSpPr/>
          <p:nvPr/>
        </p:nvGrpSpPr>
        <p:grpSpPr>
          <a:xfrm>
            <a:off x="10049301" y="3686412"/>
            <a:ext cx="1669576" cy="1716584"/>
            <a:chOff x="10153928" y="3739487"/>
            <a:chExt cx="1669576" cy="1716584"/>
          </a:xfrm>
        </p:grpSpPr>
        <p:sp>
          <p:nvSpPr>
            <p:cNvPr id="10" name="9 Flecha abajo"/>
            <p:cNvSpPr/>
            <p:nvPr/>
          </p:nvSpPr>
          <p:spPr>
            <a:xfrm>
              <a:off x="10522424" y="3739487"/>
              <a:ext cx="723331" cy="805217"/>
            </a:xfrm>
            <a:prstGeom prst="downArrow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10153928" y="4717407"/>
              <a:ext cx="166957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Pérdidas estimadas </a:t>
              </a:r>
              <a:r>
                <a:rPr lang="es-EC" sz="1400" dirty="0">
                  <a:latin typeface="Arial" panose="020B0604020202020204" pitchFamily="34" charset="0"/>
                  <a:cs typeface="Arial" panose="020B0604020202020204" pitchFamily="34" charset="0"/>
                </a:rPr>
                <a:t>en </a:t>
              </a:r>
              <a:r>
                <a:rPr lang="es-EC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450.000 TM</a:t>
              </a:r>
              <a:endParaRPr lang="es-EC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14 Grupo"/>
          <p:cNvGrpSpPr/>
          <p:nvPr/>
        </p:nvGrpSpPr>
        <p:grpSpPr>
          <a:xfrm>
            <a:off x="4540473" y="3904478"/>
            <a:ext cx="4512230" cy="2212543"/>
            <a:chOff x="5259195" y="4005015"/>
            <a:chExt cx="4274359" cy="2246186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21" r="5211"/>
            <a:stretch/>
          </p:blipFill>
          <p:spPr bwMode="auto">
            <a:xfrm>
              <a:off x="5259195" y="4014692"/>
              <a:ext cx="1796697" cy="2236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5891" y="4005015"/>
              <a:ext cx="2477663" cy="2246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21 Flecha abajo"/>
          <p:cNvSpPr/>
          <p:nvPr/>
        </p:nvSpPr>
        <p:spPr>
          <a:xfrm rot="5400000">
            <a:off x="9189335" y="4596107"/>
            <a:ext cx="723331" cy="996598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18 Flecha doblada"/>
          <p:cNvSpPr/>
          <p:nvPr/>
        </p:nvSpPr>
        <p:spPr>
          <a:xfrm rot="5400000">
            <a:off x="2060429" y="1392453"/>
            <a:ext cx="1091821" cy="881440"/>
          </a:xfrm>
          <a:prstGeom prst="ben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25" name="Picture 7" descr="Universidad y Buen Vivir : Módulo 4.- Conociendo mi Universidad (Trabajo  Grupal)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170" y="5979648"/>
            <a:ext cx="3027827" cy="88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19 Rectángulo"/>
          <p:cNvSpPr/>
          <p:nvPr/>
        </p:nvSpPr>
        <p:spPr>
          <a:xfrm>
            <a:off x="65429" y="6354461"/>
            <a:ext cx="52196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C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Fulton</a:t>
            </a:r>
            <a:r>
              <a:rPr lang="es-EC" sz="120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1989</a:t>
            </a: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) (</a:t>
            </a:r>
            <a:r>
              <a:rPr lang="es-EC" sz="1200" dirty="0" err="1">
                <a:latin typeface="Arial" panose="020B0604020202020204" pitchFamily="34" charset="0"/>
                <a:cs typeface="Arial" panose="020B0604020202020204" pitchFamily="34" charset="0"/>
              </a:rPr>
              <a:t>Ploetz</a:t>
            </a: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, 2007</a:t>
            </a:r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 (Carranza , 2015</a:t>
            </a: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) (M. Sánchez et al., 2015</a:t>
            </a:r>
            <a:r>
              <a:rPr lang="es-EC" sz="1200" dirty="0"/>
              <a:t>)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11832609" y="69668"/>
            <a:ext cx="359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4799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ítulo 1">
            <a:extLst>
              <a:ext uri="{FF2B5EF4-FFF2-40B4-BE49-F238E27FC236}">
                <a16:creationId xmlns="" xmlns:a16="http://schemas.microsoft.com/office/drawing/2014/main" id="{25C39D12-68CF-4970-B39F-D1E34A535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661" y="-13252"/>
            <a:ext cx="10972800" cy="1143000"/>
          </a:xfrm>
        </p:spPr>
        <p:txBody>
          <a:bodyPr/>
          <a:lstStyle/>
          <a:p>
            <a:r>
              <a:rPr lang="es-EC" sz="28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pic>
        <p:nvPicPr>
          <p:cNvPr id="5126" name="Picture 6" descr="Enfermedades causadas por Phytophthora en viveros de plantas ornamenta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1" y="3585615"/>
            <a:ext cx="6526626" cy="257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3 Grupo"/>
          <p:cNvGrpSpPr/>
          <p:nvPr/>
        </p:nvGrpSpPr>
        <p:grpSpPr>
          <a:xfrm>
            <a:off x="6684599" y="2407564"/>
            <a:ext cx="5368119" cy="3523067"/>
            <a:chOff x="6682201" y="2574909"/>
            <a:chExt cx="5482503" cy="3523067"/>
          </a:xfrm>
        </p:grpSpPr>
        <p:pic>
          <p:nvPicPr>
            <p:cNvPr id="9" name="8 Imagen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2201" y="2574909"/>
              <a:ext cx="3377819" cy="2141162"/>
            </a:xfrm>
            <a:prstGeom prst="rect">
              <a:avLst/>
            </a:prstGeom>
          </p:spPr>
        </p:pic>
        <p:pic>
          <p:nvPicPr>
            <p:cNvPr id="11" name="10 Imagen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9886" y="4707326"/>
              <a:ext cx="4623435" cy="1390650"/>
            </a:xfrm>
            <a:prstGeom prst="rect">
              <a:avLst/>
            </a:prstGeom>
          </p:spPr>
        </p:pic>
        <p:pic>
          <p:nvPicPr>
            <p:cNvPr id="12" name="11 Imagen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0949" y="2778715"/>
              <a:ext cx="2103755" cy="1733550"/>
            </a:xfrm>
            <a:prstGeom prst="rect">
              <a:avLst/>
            </a:prstGeom>
          </p:spPr>
        </p:pic>
      </p:grpSp>
      <p:sp>
        <p:nvSpPr>
          <p:cNvPr id="16" name="15 CuadroTexto"/>
          <p:cNvSpPr txBox="1"/>
          <p:nvPr/>
        </p:nvSpPr>
        <p:spPr>
          <a:xfrm>
            <a:off x="100092" y="3274838"/>
            <a:ext cx="57375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Morfología </a:t>
            </a:r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colonial de </a:t>
            </a:r>
            <a:r>
              <a:rPr lang="es-EC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Phytophthora</a:t>
            </a:r>
            <a:r>
              <a:rPr lang="es-EC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C" sz="1200" i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s-EC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s-EC" sz="1200" i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s-EC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itro </a:t>
            </a:r>
            <a:endParaRPr lang="es-EC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100092" y="199146"/>
            <a:ext cx="7801962" cy="2755377"/>
            <a:chOff x="117338" y="594931"/>
            <a:chExt cx="7801962" cy="2755377"/>
          </a:xfrm>
        </p:grpSpPr>
        <p:grpSp>
          <p:nvGrpSpPr>
            <p:cNvPr id="5" name="4 Grupo"/>
            <p:cNvGrpSpPr/>
            <p:nvPr/>
          </p:nvGrpSpPr>
          <p:grpSpPr>
            <a:xfrm>
              <a:off x="117338" y="594931"/>
              <a:ext cx="7801962" cy="2755377"/>
              <a:chOff x="117338" y="621634"/>
              <a:chExt cx="7801962" cy="2755377"/>
            </a:xfrm>
          </p:grpSpPr>
          <p:pic>
            <p:nvPicPr>
              <p:cNvPr id="5123" name="Picture 3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338" y="621634"/>
                <a:ext cx="4680089" cy="2755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1 Flecha derecha"/>
              <p:cNvSpPr/>
              <p:nvPr/>
            </p:nvSpPr>
            <p:spPr>
              <a:xfrm>
                <a:off x="4367764" y="1564737"/>
                <a:ext cx="859329" cy="600501"/>
              </a:xfrm>
              <a:prstGeom prst="rightArrow">
                <a:avLst/>
              </a:prstGeom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3" name="2 Rectángulo"/>
              <p:cNvSpPr/>
              <p:nvPr/>
            </p:nvSpPr>
            <p:spPr>
              <a:xfrm>
                <a:off x="5193625" y="1322529"/>
                <a:ext cx="2725675" cy="1084916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EC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20% </a:t>
                </a:r>
                <a:r>
                  <a:rPr lang="es-EC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:r>
                  <a:rPr lang="es-EC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30% de pérdidas anuales </a:t>
                </a:r>
              </a:p>
              <a:p>
                <a:pPr algn="ctr"/>
                <a:r>
                  <a:rPr lang="es-EC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r>
                  <a:rPr lang="es-EC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% de muerte de árboles</a:t>
                </a:r>
              </a:p>
            </p:txBody>
          </p:sp>
        </p:grpSp>
        <p:sp>
          <p:nvSpPr>
            <p:cNvPr id="6" name="5 CuadroTexto"/>
            <p:cNvSpPr txBox="1"/>
            <p:nvPr/>
          </p:nvSpPr>
          <p:spPr>
            <a:xfrm>
              <a:off x="125302" y="635876"/>
              <a:ext cx="1921862" cy="276999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C" sz="12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Phytophthora</a:t>
              </a:r>
              <a:r>
                <a:rPr lang="es-EC" sz="12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C" sz="12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megakarya</a:t>
              </a:r>
              <a:endParaRPr lang="es-EC" sz="12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17 CuadroTexto"/>
            <p:cNvSpPr txBox="1"/>
            <p:nvPr/>
          </p:nvSpPr>
          <p:spPr>
            <a:xfrm>
              <a:off x="2989712" y="635876"/>
              <a:ext cx="1794067" cy="276999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C" sz="12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Phytophthora</a:t>
              </a:r>
              <a:r>
                <a:rPr lang="es-EC" sz="12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C" sz="12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palmivora</a:t>
              </a:r>
              <a:endParaRPr lang="es-EC" sz="12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7" descr="Universidad y Buen Vivir : Módulo 4.- Conociendo mi Universidad (Trabajo  Grupal)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170" y="5979648"/>
            <a:ext cx="3027827" cy="88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-14745" y="6420888"/>
            <a:ext cx="57370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(Instituto Colombiano Agropecuario, 2012</a:t>
            </a:r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(Machado et al., </a:t>
            </a:r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2008), (Rivero, 2009)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6728300" y="2081732"/>
            <a:ext cx="5737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Morfología microscópica de </a:t>
            </a:r>
            <a:r>
              <a:rPr lang="es-EC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Phytophthora</a:t>
            </a:r>
            <a:r>
              <a:rPr lang="es-EC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.: esporangios y su </a:t>
            </a:r>
            <a:r>
              <a:rPr lang="es-EC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papilación</a:t>
            </a:r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s-EC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clamidosporas</a:t>
            </a: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C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11832609" y="69668"/>
            <a:ext cx="359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8840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25C39D12-68CF-4970-B39F-D1E34A535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661" y="-13252"/>
            <a:ext cx="10972800" cy="1143000"/>
          </a:xfrm>
        </p:spPr>
        <p:txBody>
          <a:bodyPr/>
          <a:lstStyle/>
          <a:p>
            <a:r>
              <a:rPr lang="es-EC" sz="28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340168" y="6283687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C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CONTROL BIOLOG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2" name="Picture 5" descr="Soil Pollution: Definition, Causes, Effects and Solutions - Conserve Energy  Futu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046" y="4840138"/>
            <a:ext cx="2026805" cy="136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utoShape 12" descr="Bacillus - Wikipedia, la enciclopedia lib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grpSp>
        <p:nvGrpSpPr>
          <p:cNvPr id="24" name="23 Grupo"/>
          <p:cNvGrpSpPr/>
          <p:nvPr/>
        </p:nvGrpSpPr>
        <p:grpSpPr>
          <a:xfrm>
            <a:off x="307975" y="242225"/>
            <a:ext cx="3779573" cy="2554609"/>
            <a:chOff x="307975" y="394626"/>
            <a:chExt cx="3779573" cy="2554609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168" y="682070"/>
              <a:ext cx="3747380" cy="2267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20 CuadroTexto"/>
            <p:cNvSpPr txBox="1"/>
            <p:nvPr/>
          </p:nvSpPr>
          <p:spPr>
            <a:xfrm>
              <a:off x="307975" y="394626"/>
              <a:ext cx="33858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Labores culturales</a:t>
              </a:r>
              <a:endParaRPr lang="es-EC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AutoShape 15" descr="MANEJO INTEGRADO DE AGROQUÍMICOS EN EL CULTIVO DE CACA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grpSp>
        <p:nvGrpSpPr>
          <p:cNvPr id="25" name="24 Grupo"/>
          <p:cNvGrpSpPr/>
          <p:nvPr/>
        </p:nvGrpSpPr>
        <p:grpSpPr>
          <a:xfrm>
            <a:off x="4305907" y="2793506"/>
            <a:ext cx="4578606" cy="2130908"/>
            <a:chOff x="6227534" y="734562"/>
            <a:chExt cx="4430076" cy="2214673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227534" y="734562"/>
              <a:ext cx="2165892" cy="2214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62" name="Picture 18" descr="CONTROL BIOLOGIC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6631" y="734562"/>
              <a:ext cx="2250979" cy="2214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25 Grupo"/>
          <p:cNvGrpSpPr/>
          <p:nvPr/>
        </p:nvGrpSpPr>
        <p:grpSpPr>
          <a:xfrm>
            <a:off x="126706" y="2932587"/>
            <a:ext cx="3618490" cy="2582269"/>
            <a:chOff x="126706" y="3142024"/>
            <a:chExt cx="3618490" cy="2582269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6" r="27797"/>
            <a:stretch/>
          </p:blipFill>
          <p:spPr bwMode="auto">
            <a:xfrm>
              <a:off x="2747908" y="3142024"/>
              <a:ext cx="997288" cy="1883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40" y="3177810"/>
              <a:ext cx="2562225" cy="1781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33 CuadroTexto"/>
            <p:cNvSpPr txBox="1"/>
            <p:nvPr/>
          </p:nvSpPr>
          <p:spPr>
            <a:xfrm>
              <a:off x="126706" y="5416516"/>
              <a:ext cx="33858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Control químico</a:t>
              </a:r>
              <a:endParaRPr lang="es-EC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26 Flecha abajo"/>
          <p:cNvSpPr/>
          <p:nvPr/>
        </p:nvSpPr>
        <p:spPr>
          <a:xfrm>
            <a:off x="2613545" y="4861922"/>
            <a:ext cx="450377" cy="554593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7" name="36 CuadroTexto"/>
          <p:cNvSpPr txBox="1"/>
          <p:nvPr/>
        </p:nvSpPr>
        <p:spPr>
          <a:xfrm>
            <a:off x="4171667" y="2445900"/>
            <a:ext cx="3385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Control biológico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27 Grupo"/>
          <p:cNvGrpSpPr/>
          <p:nvPr/>
        </p:nvGrpSpPr>
        <p:grpSpPr>
          <a:xfrm>
            <a:off x="9221773" y="668741"/>
            <a:ext cx="2528948" cy="5217714"/>
            <a:chOff x="7258109" y="819028"/>
            <a:chExt cx="2137373" cy="4791538"/>
          </a:xfrm>
        </p:grpSpPr>
        <p:pic>
          <p:nvPicPr>
            <p:cNvPr id="6152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8109" y="3701842"/>
              <a:ext cx="2137373" cy="19087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63" name="Picture 19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0"/>
            <a:stretch/>
          </p:blipFill>
          <p:spPr bwMode="auto">
            <a:xfrm>
              <a:off x="7258109" y="819028"/>
              <a:ext cx="2087759" cy="252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" name="39 CuadroTexto"/>
          <p:cNvSpPr txBox="1"/>
          <p:nvPr/>
        </p:nvSpPr>
        <p:spPr>
          <a:xfrm>
            <a:off x="9018192" y="3396979"/>
            <a:ext cx="3037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Aislamiento de microorganismos antagonistas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7" descr="Universidad y Buen Vivir : Módulo 4.- Conociendo mi Universidad (Trabajo  Grupal)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170" y="5979648"/>
            <a:ext cx="3027827" cy="88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28 Rectángulo"/>
          <p:cNvSpPr/>
          <p:nvPr/>
        </p:nvSpPr>
        <p:spPr>
          <a:xfrm>
            <a:off x="49819" y="6391408"/>
            <a:ext cx="5460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(M. Sánchez et al., 2015</a:t>
            </a:r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), (Ibarra et al., </a:t>
            </a: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2006), (Cedeño Moreira et al., 2020</a:t>
            </a:r>
            <a:r>
              <a:rPr lang="es-EC" dirty="0"/>
              <a:t>) </a:t>
            </a:r>
          </a:p>
        </p:txBody>
      </p:sp>
      <p:sp>
        <p:nvSpPr>
          <p:cNvPr id="30" name="29 CuadroTexto"/>
          <p:cNvSpPr txBox="1"/>
          <p:nvPr/>
        </p:nvSpPr>
        <p:spPr>
          <a:xfrm>
            <a:off x="11832609" y="69668"/>
            <a:ext cx="359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3139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25C39D12-68CF-4970-B39F-D1E34A535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661" y="-13252"/>
            <a:ext cx="10972800" cy="1143000"/>
          </a:xfrm>
        </p:spPr>
        <p:txBody>
          <a:bodyPr/>
          <a:lstStyle/>
          <a:p>
            <a:r>
              <a:rPr lang="es-EC" sz="2800" i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  <a:endParaRPr lang="es-EC" sz="280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B28684C3-2C0A-495E-8B00-71D511192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716" y="995082"/>
            <a:ext cx="11300348" cy="4837951"/>
          </a:xfrm>
        </p:spPr>
        <p:txBody>
          <a:bodyPr/>
          <a:lstStyle/>
          <a:p>
            <a:pPr marL="0" indent="0">
              <a:buNone/>
            </a:pPr>
            <a:r>
              <a:rPr lang="es-EC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</a:t>
            </a:r>
            <a:r>
              <a:rPr lang="es-EC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</a:t>
            </a:r>
          </a:p>
          <a:p>
            <a:pPr marL="0" indent="0">
              <a:buNone/>
            </a:pP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Seleccionar e identificar </a:t>
            </a: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microorganismos 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nativos del suelo de cacao (</a:t>
            </a:r>
            <a:r>
              <a:rPr lang="es-EC" sz="2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Theobroma</a:t>
            </a:r>
            <a:r>
              <a:rPr lang="es-EC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cacao 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L.) con potencial antagónico contra </a:t>
            </a:r>
            <a:r>
              <a:rPr lang="es-EC" sz="2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Phytophthora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nivel </a:t>
            </a:r>
            <a:r>
              <a:rPr lang="es-EC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vitro 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hacienda “La Dolorosa”, provincia de </a:t>
            </a: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Esmeraldas.</a:t>
            </a:r>
            <a:endParaRPr lang="es-EC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C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C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</a:t>
            </a:r>
            <a:r>
              <a:rPr lang="es-EC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específicos</a:t>
            </a:r>
          </a:p>
          <a:p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Realizar 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muestreo de suelo y fruto del cultivo de cacao en la hacienda “La Dolorosa”.</a:t>
            </a:r>
          </a:p>
          <a:p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Aislar 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hongo patógeno </a:t>
            </a:r>
            <a:r>
              <a:rPr lang="es-EC" sz="2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Phytophthora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partir de mazorcas de cacao enfermas de la hacienda “La Dolorosa”.</a:t>
            </a:r>
          </a:p>
          <a:p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Aislar 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seleccionar cepas de microrganismos nativos de interés a partir de muestras de suelo del cultivo de cacao.</a:t>
            </a:r>
          </a:p>
          <a:p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 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aislados seleccionados mediante claves y pruebas dependientes de cultivo. </a:t>
            </a:r>
          </a:p>
          <a:p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Realizar 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pruebas de antagonismo de los aislados obtenidos contra </a:t>
            </a:r>
            <a:r>
              <a:rPr lang="es-EC" sz="2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Phytophthora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obtenidas de la mazorca de cacao.</a:t>
            </a:r>
          </a:p>
        </p:txBody>
      </p:sp>
      <p:pic>
        <p:nvPicPr>
          <p:cNvPr id="7" name="Picture 7" descr="Universidad y Buen Vivir : Módulo 4.- Conociendo mi Universidad (Trabajo  Grupal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170" y="5979648"/>
            <a:ext cx="3027827" cy="88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1832609" y="69668"/>
            <a:ext cx="359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71011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25C39D12-68CF-4970-B39F-D1E34A535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661" y="-13252"/>
            <a:ext cx="10972800" cy="1143000"/>
          </a:xfrm>
        </p:spPr>
        <p:txBody>
          <a:bodyPr/>
          <a:lstStyle/>
          <a:p>
            <a:r>
              <a:rPr lang="es-EC" sz="2800" i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Hipótesis</a:t>
            </a:r>
            <a:endParaRPr lang="es-EC" sz="280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B28684C3-2C0A-495E-8B00-71D511192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080" y="2552131"/>
            <a:ext cx="11300348" cy="1378424"/>
          </a:xfrm>
        </p:spPr>
        <p:txBody>
          <a:bodyPr/>
          <a:lstStyle/>
          <a:p>
            <a:pPr marL="0" indent="0">
              <a:buNone/>
            </a:pPr>
            <a:r>
              <a:rPr lang="es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suelo del cultivo de cacao existen </a:t>
            </a:r>
            <a:r>
              <a:rPr lang="es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microorganismos </a:t>
            </a:r>
            <a:r>
              <a:rPr lang="es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nativos con potencial antagónico contra el hongo </a:t>
            </a:r>
            <a:r>
              <a:rPr lang="es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fitopatógeno</a:t>
            </a:r>
            <a:r>
              <a:rPr lang="es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Phytophthora</a:t>
            </a:r>
            <a:r>
              <a:rPr lang="es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s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C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C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 descr="Universidad y Buen Vivir : Módulo 4.- Conociendo mi Universidad (Trabajo  Grupal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170" y="5979648"/>
            <a:ext cx="3027827" cy="88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1832609" y="69668"/>
            <a:ext cx="359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07433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C6CC1EA6-471A-4889-8418-8424C9D7BB06}"/>
              </a:ext>
            </a:extLst>
          </p:cNvPr>
          <p:cNvSpPr txBox="1"/>
          <p:nvPr/>
        </p:nvSpPr>
        <p:spPr>
          <a:xfrm>
            <a:off x="101843" y="634238"/>
            <a:ext cx="2037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Fase de campo</a:t>
            </a:r>
            <a:endParaRPr lang="es-EC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ítulo 1">
            <a:extLst>
              <a:ext uri="{FF2B5EF4-FFF2-40B4-BE49-F238E27FC236}">
                <a16:creationId xmlns:a16="http://schemas.microsoft.com/office/drawing/2014/main" xmlns="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8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MATERIALES Y MÉTODOS</a:t>
            </a:r>
          </a:p>
        </p:txBody>
      </p:sp>
      <p:grpSp>
        <p:nvGrpSpPr>
          <p:cNvPr id="6" name="5 Grupo"/>
          <p:cNvGrpSpPr/>
          <p:nvPr/>
        </p:nvGrpSpPr>
        <p:grpSpPr>
          <a:xfrm>
            <a:off x="2231002" y="2801934"/>
            <a:ext cx="7910540" cy="3437045"/>
            <a:chOff x="1624568" y="2104291"/>
            <a:chExt cx="8867587" cy="3897924"/>
          </a:xfrm>
        </p:grpSpPr>
        <p:pic>
          <p:nvPicPr>
            <p:cNvPr id="4" name="3 Imagen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" t="27198" r="2052" b="19140"/>
            <a:stretch/>
          </p:blipFill>
          <p:spPr>
            <a:xfrm>
              <a:off x="1624568" y="2543903"/>
              <a:ext cx="8867587" cy="3434866"/>
            </a:xfrm>
            <a:prstGeom prst="rect">
              <a:avLst/>
            </a:prstGeom>
          </p:spPr>
        </p:pic>
        <p:pic>
          <p:nvPicPr>
            <p:cNvPr id="11266" name="Picture 2" descr="C:\Users\Achucienta\Documents\Michusita\Tesis\fotos\IMG_20200925_112149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1031" y="2127737"/>
              <a:ext cx="1600199" cy="2133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7" name="Picture 3" descr="C:\Users\Achucienta\Documents\Michusita\Tesis\fotos\IMG-20201117-WA0029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54" r="8590"/>
            <a:stretch/>
          </p:blipFill>
          <p:spPr bwMode="auto">
            <a:xfrm>
              <a:off x="7375600" y="2104291"/>
              <a:ext cx="1600199" cy="2133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9" name="Picture 5" descr="Fundas De Papel Kraft 0,28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38" r="19591"/>
            <a:stretch/>
          </p:blipFill>
          <p:spPr bwMode="auto">
            <a:xfrm>
              <a:off x="7144068" y="4287715"/>
              <a:ext cx="1031631" cy="1714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173933"/>
              </p:ext>
            </p:extLst>
          </p:nvPr>
        </p:nvGraphicFramePr>
        <p:xfrm>
          <a:off x="5676679" y="1083933"/>
          <a:ext cx="6276782" cy="15430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47421"/>
                <a:gridCol w="930693"/>
                <a:gridCol w="1138132"/>
                <a:gridCol w="710027"/>
                <a:gridCol w="666173"/>
                <a:gridCol w="792168"/>
                <a:gridCol w="792168"/>
              </a:tblGrid>
              <a:tr h="200025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Nombre de Lote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Código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Fecha de plantación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Edad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Coordenadas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0002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X_este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Y_norte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Guayaba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2102A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 Julio 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años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709874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39492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Potreros 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2102B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 Mayo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años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709535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38617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Establos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2102C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 Enero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años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709487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38478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Potreros 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2102D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 Julio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años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709561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38722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Limón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2102E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 Enero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años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2,59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709763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39573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Guanábana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2102F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 Julio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años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709838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39372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0" y="6298021"/>
            <a:ext cx="54561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Schweiser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2011) ,(Freile-Almeida 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et al., 2018</a:t>
            </a: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), (Estrella, 2014)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640350" y="634238"/>
            <a:ext cx="6277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Estratificación de los lotes de la hacienda “La Dolorosa” para el muestreo de suelo y material vegetal 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2183501" y="3206891"/>
            <a:ext cx="2673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Muestreo de suelo y material vegetal 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7" descr="Universidad y Buen Vivir : Módulo 4.- Conociendo mi Universidad (Trabajo  Grupal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170" y="5979648"/>
            <a:ext cx="3027827" cy="88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080" y="634238"/>
            <a:ext cx="2636903" cy="20967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11832609" y="69668"/>
            <a:ext cx="359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81306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8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MATERIALES Y MÉTODOS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76200" y="6401191"/>
            <a:ext cx="38159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(Villamil et al., </a:t>
            </a:r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2010 y Carrera</a:t>
            </a: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, 2016); </a:t>
            </a:r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C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Solena</a:t>
            </a: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2019) 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" r="15641" b="59066"/>
          <a:stretch/>
        </p:blipFill>
        <p:spPr>
          <a:xfrm>
            <a:off x="1390576" y="3465337"/>
            <a:ext cx="7620001" cy="2620108"/>
          </a:xfrm>
          <a:prstGeom prst="rect">
            <a:avLst/>
          </a:prstGeom>
        </p:spPr>
      </p:pic>
      <p:grpSp>
        <p:nvGrpSpPr>
          <p:cNvPr id="4" name="3 Grupo"/>
          <p:cNvGrpSpPr/>
          <p:nvPr/>
        </p:nvGrpSpPr>
        <p:grpSpPr>
          <a:xfrm>
            <a:off x="1076354" y="947459"/>
            <a:ext cx="8825475" cy="2393617"/>
            <a:chOff x="175844" y="947459"/>
            <a:chExt cx="8825475" cy="2393617"/>
          </a:xfrm>
        </p:grpSpPr>
        <p:pic>
          <p:nvPicPr>
            <p:cNvPr id="3" name="2 Imagen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5" t="35257" r="898" b="19322"/>
            <a:stretch/>
          </p:blipFill>
          <p:spPr>
            <a:xfrm>
              <a:off x="175844" y="947459"/>
              <a:ext cx="7383537" cy="2393617"/>
            </a:xfrm>
            <a:prstGeom prst="rect">
              <a:avLst/>
            </a:prstGeom>
          </p:spPr>
        </p:pic>
        <p:pic>
          <p:nvPicPr>
            <p:cNvPr id="8" name="7 Imagen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77" t="68882" r="13871" b="6293"/>
            <a:stretch/>
          </p:blipFill>
          <p:spPr>
            <a:xfrm>
              <a:off x="7559381" y="2027838"/>
              <a:ext cx="1441938" cy="1207476"/>
            </a:xfrm>
            <a:prstGeom prst="rect">
              <a:avLst/>
            </a:prstGeom>
          </p:spPr>
        </p:pic>
      </p:grpSp>
      <p:sp>
        <p:nvSpPr>
          <p:cNvPr id="5" name="Rectángulo 3"/>
          <p:cNvSpPr/>
          <p:nvPr/>
        </p:nvSpPr>
        <p:spPr>
          <a:xfrm>
            <a:off x="76782" y="2955109"/>
            <a:ext cx="9383741" cy="560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s-EC" b="1" i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Medición de pH del suelo</a:t>
            </a:r>
            <a:endParaRPr lang="es-EC" b="1" i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3"/>
          <p:cNvSpPr/>
          <p:nvPr/>
        </p:nvSpPr>
        <p:spPr>
          <a:xfrm>
            <a:off x="76782" y="382664"/>
            <a:ext cx="938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s-EC" b="1" i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Aislamiento</a:t>
            </a:r>
            <a:r>
              <a:rPr lang="es-EC" b="1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b="1" i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s-EC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i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Phythophtora</a:t>
            </a:r>
            <a:r>
              <a:rPr lang="es-EC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s-EC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C" b="1" i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b="1" i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7" descr="Universidad y Buen Vivir : Módulo 4.- Conociendo mi Universidad (Trabajo  Grupal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170" y="5979648"/>
            <a:ext cx="3027827" cy="88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11832609" y="69668"/>
            <a:ext cx="359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41782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ESP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alizado 2">
      <a:majorFont>
        <a:latin typeface="Berlin Sans FB Demi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Presentación1" id="{0F9E024F-55E6-40A2-91F2-5D07BA05CD51}" vid="{2E3A5D47-31DE-42F3-B788-4F47F3D7162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32008</TotalTime>
  <Words>1990</Words>
  <Application>Microsoft Office PowerPoint</Application>
  <PresentationFormat>Personalizado</PresentationFormat>
  <Paragraphs>428</Paragraphs>
  <Slides>22</Slides>
  <Notes>19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4" baseType="lpstr">
      <vt:lpstr>TemaESPE</vt:lpstr>
      <vt:lpstr>CorelDRAW</vt:lpstr>
      <vt:lpstr>Presentación de PowerPoint</vt:lpstr>
      <vt:lpstr>INTRODUCCIÓN</vt:lpstr>
      <vt:lpstr>INTRODUCCIÓN</vt:lpstr>
      <vt:lpstr>INTRODUCCIÓN</vt:lpstr>
      <vt:lpstr>INTRODUCCIÓN</vt:lpstr>
      <vt:lpstr>OBJETIVOS</vt:lpstr>
      <vt:lpstr>Hipótesis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Andrius</dc:creator>
  <cp:lastModifiedBy>Achucienta</cp:lastModifiedBy>
  <cp:revision>1155</cp:revision>
  <dcterms:created xsi:type="dcterms:W3CDTF">2016-12-30T05:03:01Z</dcterms:created>
  <dcterms:modified xsi:type="dcterms:W3CDTF">2021-09-09T22:08:27Z</dcterms:modified>
</cp:coreProperties>
</file>