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2"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87" autoAdjust="0"/>
  </p:normalViewPr>
  <p:slideViewPr>
    <p:cSldViewPr snapToGrid="0">
      <p:cViewPr varScale="1">
        <p:scale>
          <a:sx n="33" d="100"/>
          <a:sy n="33" d="100"/>
        </p:scale>
        <p:origin x="1308"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58F74-C8EE-42B8-AEC9-C795AED4E3E6}" type="datetimeFigureOut">
              <a:rPr lang="en-US" smtClean="0"/>
              <a:t>10/4/2021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F0BE7-3CC5-4CC4-9FFB-95AAE6F610A1}" type="slidenum">
              <a:rPr lang="en-US" smtClean="0"/>
              <a:t>‹Nº›</a:t>
            </a:fld>
            <a:endParaRPr lang="en-US"/>
          </a:p>
        </p:txBody>
      </p:sp>
    </p:spTree>
    <p:extLst>
      <p:ext uri="{BB962C8B-B14F-4D97-AF65-F5344CB8AC3E}">
        <p14:creationId xmlns:p14="http://schemas.microsoft.com/office/powerpoint/2010/main" val="131493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ENTIERRO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costumbre humana de enterrar a los muertos, es considerada como uno de los rituales más antiguos. Se cree que se remonta a la época de los neandertales por la existencia de restos fósiles encontrados en cuevas, aunque no existe la certeza si estos entierros eran realizados a través de ceremonias y ritos o si sucedían accidentalmente (Luna, 2014).</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Anteriormente, el apilamiento de cadáveres no era considerado como un problema de contaminación, ya que no se analizaban las condiciones ni el medio donde eran arrojados,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Sin</a:t>
            </a:r>
            <a:r>
              <a:rPr lang="es-EC" sz="1200" kern="1200" baseline="0" dirty="0">
                <a:solidFill>
                  <a:schemeClr val="tx1"/>
                </a:solidFill>
                <a:effectLst/>
                <a:latin typeface="+mn-lt"/>
                <a:ea typeface="+mn-ea"/>
                <a:cs typeface="+mn-cs"/>
              </a:rPr>
              <a:t> embargo, hay que considerar que </a:t>
            </a:r>
            <a:r>
              <a:rPr lang="es-EC" sz="1200" kern="1200" dirty="0">
                <a:solidFill>
                  <a:schemeClr val="tx1"/>
                </a:solidFill>
                <a:effectLst/>
                <a:latin typeface="+mn-lt"/>
                <a:ea typeface="+mn-ea"/>
                <a:cs typeface="+mn-cs"/>
              </a:rPr>
              <a:t>los cementerios representan una gran</a:t>
            </a:r>
            <a:r>
              <a:rPr lang="es-EC" sz="1200" kern="1200" baseline="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fuente de acumulación y liberación de contaminantes debido a la naturaleza orgánica del ser humano, llegando a liberar lixiviados que pueden alcanzar un volumen de hasta 40 litros para un adulto de 70 Kilos de peso, con una composición de 60% de agua, 30% de sales minerales y 10% de sustancias complejas nitrogenadas como la </a:t>
            </a:r>
            <a:r>
              <a:rPr lang="es-EC" sz="1200" kern="1200" dirty="0" err="1">
                <a:solidFill>
                  <a:schemeClr val="tx1"/>
                </a:solidFill>
                <a:effectLst/>
                <a:latin typeface="+mn-lt"/>
                <a:ea typeface="+mn-ea"/>
                <a:cs typeface="+mn-cs"/>
              </a:rPr>
              <a:t>putrescina</a:t>
            </a:r>
            <a:r>
              <a:rPr lang="es-EC" sz="1200" kern="1200" dirty="0">
                <a:solidFill>
                  <a:schemeClr val="tx1"/>
                </a:solidFill>
                <a:effectLst/>
                <a:latin typeface="+mn-lt"/>
                <a:ea typeface="+mn-ea"/>
                <a:cs typeface="+mn-cs"/>
              </a:rPr>
              <a:t> y la cadaverina (Méndez y Calderón, 2010), además, de la disgregación de metales pesados como zinc, cobre, hierro, manganeso, cromo, plata y aluminio por la destrucción de ataúdes que son fabricados con materiales como tintas, barnices, sellantes, dobleces, frisos y adornos (Espinoza J, 2007).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adicional, en el estudio de Morgan O., (2004) sobre el riesgo de enfermedades infecciosas en desastres naturales,  indica que los suelos no saturados durante el entierro son el principal filtro que detiene el paso de agua lluvia hacia la tumba, aquí se retienen los microorganismos patógenos que se adhieren a las partículas de arcilla. Suelos con mayor contenido de arcilla y un pH alcalino retendrán una mayor cantidad de patógenos, los cuales morirán debido a la falta de nutrientes y a la humedad reducida. No obstante, en ambientes favorables en los que la hidrogeología del sector influye en la infiltración del agua lluvia, producirá condiciones que permitan el traslado de organismos patógenos a fuentes subterráneas (</a:t>
            </a:r>
            <a:r>
              <a:rPr lang="es-EC" sz="1200" kern="1200" dirty="0" err="1">
                <a:solidFill>
                  <a:schemeClr val="tx1"/>
                </a:solidFill>
                <a:effectLst/>
                <a:latin typeface="+mn-lt"/>
                <a:ea typeface="+mn-ea"/>
                <a:cs typeface="+mn-cs"/>
              </a:rPr>
              <a:t>Dent</a:t>
            </a:r>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Knight</a:t>
            </a:r>
            <a:r>
              <a:rPr lang="es-EC" sz="1200" kern="1200" dirty="0">
                <a:solidFill>
                  <a:schemeClr val="tx1"/>
                </a:solidFill>
                <a:effectLst/>
                <a:latin typeface="+mn-lt"/>
                <a:ea typeface="+mn-ea"/>
                <a:cs typeface="+mn-cs"/>
              </a:rPr>
              <a:t>, 2007).</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Además</a:t>
            </a:r>
            <a:r>
              <a:rPr lang="es-EC" sz="1200" kern="1200" baseline="0" dirty="0">
                <a:solidFill>
                  <a:schemeClr val="tx1"/>
                </a:solidFill>
                <a:effectLst/>
                <a:latin typeface="+mn-lt"/>
                <a:ea typeface="+mn-ea"/>
                <a:cs typeface="+mn-cs"/>
              </a:rPr>
              <a:t> hay que considerar que </a:t>
            </a:r>
            <a:r>
              <a:rPr lang="es-EC" sz="1200" kern="1200" dirty="0">
                <a:solidFill>
                  <a:schemeClr val="tx1"/>
                </a:solidFill>
                <a:effectLst/>
                <a:latin typeface="+mn-lt"/>
                <a:ea typeface="+mn-ea"/>
                <a:cs typeface="+mn-cs"/>
              </a:rPr>
              <a:t>los cementerios representan una gran</a:t>
            </a:r>
            <a:r>
              <a:rPr lang="es-EC" sz="1200" kern="1200" baseline="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fuente de acumulación y liberación de contaminantes debido a la naturaleza orgánica del ser humano, llegando a liberar lixiviados que pueden alcanzar un volumen de hasta 40 litros para un adulto de 70 Kilos de peso, con una composición de 60% de agua, 30% de sales minerales y 10% de sustancias complejas nitrogenadas como la </a:t>
            </a:r>
            <a:r>
              <a:rPr lang="es-EC" sz="1200" kern="1200" dirty="0" err="1">
                <a:solidFill>
                  <a:schemeClr val="tx1"/>
                </a:solidFill>
                <a:effectLst/>
                <a:latin typeface="+mn-lt"/>
                <a:ea typeface="+mn-ea"/>
                <a:cs typeface="+mn-cs"/>
              </a:rPr>
              <a:t>putrescina</a:t>
            </a:r>
            <a:r>
              <a:rPr lang="es-EC" sz="1200" kern="1200" dirty="0">
                <a:solidFill>
                  <a:schemeClr val="tx1"/>
                </a:solidFill>
                <a:effectLst/>
                <a:latin typeface="+mn-lt"/>
                <a:ea typeface="+mn-ea"/>
                <a:cs typeface="+mn-cs"/>
              </a:rPr>
              <a:t> y la cadaverina (Méndez y Calderón, 2010), además, de la disgregación de metales pesados como zinc, cobre, hierro, manganeso, cromo, plata y aluminio por la destrucción de ataúdes que son fabricados con materiales como tintas, barnices, sellantes, dobleces, frisos y adornos (Espinoza J, 2007).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Adicionalmente, se liberarán gases como sulfuro de hidrogeno, mercaptanos, dióxido de carbono, metano y fosfina, además de la producción de </a:t>
            </a:r>
            <a:r>
              <a:rPr lang="es-EC" sz="1200" kern="1200" dirty="0" err="1">
                <a:solidFill>
                  <a:schemeClr val="tx1"/>
                </a:solidFill>
                <a:effectLst/>
                <a:latin typeface="+mn-lt"/>
                <a:ea typeface="+mn-ea"/>
                <a:cs typeface="+mn-cs"/>
              </a:rPr>
              <a:t>diaminas</a:t>
            </a:r>
            <a:r>
              <a:rPr lang="es-EC" sz="1200" kern="1200" dirty="0">
                <a:solidFill>
                  <a:schemeClr val="tx1"/>
                </a:solidFill>
                <a:effectLst/>
                <a:latin typeface="+mn-lt"/>
                <a:ea typeface="+mn-ea"/>
                <a:cs typeface="+mn-cs"/>
              </a:rPr>
              <a:t> volátiles que al degradarse generarán iones amonio NH</a:t>
            </a:r>
            <a:r>
              <a:rPr lang="es-EC" sz="1200" kern="1200" baseline="-25000" dirty="0">
                <a:solidFill>
                  <a:schemeClr val="tx1"/>
                </a:solidFill>
                <a:effectLst/>
                <a:latin typeface="+mn-lt"/>
                <a:ea typeface="+mn-ea"/>
                <a:cs typeface="+mn-cs"/>
              </a:rPr>
              <a:t>4</a:t>
            </a:r>
            <a:r>
              <a:rPr lang="es-EC" sz="1200" kern="1200" baseline="30000" dirty="0">
                <a:solidFill>
                  <a:schemeClr val="tx1"/>
                </a:solidFill>
                <a:effectLst/>
                <a:latin typeface="+mn-lt"/>
                <a:ea typeface="+mn-ea"/>
                <a:cs typeface="+mn-cs"/>
              </a:rPr>
              <a:t>+</a:t>
            </a:r>
            <a:r>
              <a:rPr lang="es-EC" sz="1200" kern="1200" dirty="0">
                <a:solidFill>
                  <a:schemeClr val="tx1"/>
                </a:solidFill>
                <a:effectLst/>
                <a:latin typeface="+mn-lt"/>
                <a:ea typeface="+mn-ea"/>
                <a:cs typeface="+mn-cs"/>
              </a:rPr>
              <a:t>, nitritos NO</a:t>
            </a:r>
            <a:r>
              <a:rPr lang="es-EC" sz="1200" kern="1200" baseline="-25000" dirty="0">
                <a:solidFill>
                  <a:schemeClr val="tx1"/>
                </a:solidFill>
                <a:effectLst/>
                <a:latin typeface="+mn-lt"/>
                <a:ea typeface="+mn-ea"/>
                <a:cs typeface="+mn-cs"/>
              </a:rPr>
              <a:t>2</a:t>
            </a:r>
            <a:r>
              <a:rPr lang="es-EC" sz="1200" kern="1200" baseline="30000" dirty="0">
                <a:solidFill>
                  <a:schemeClr val="tx1"/>
                </a:solidFill>
                <a:effectLst/>
                <a:latin typeface="+mn-lt"/>
                <a:ea typeface="+mn-ea"/>
                <a:cs typeface="+mn-cs"/>
              </a:rPr>
              <a:t>-</a:t>
            </a:r>
            <a:r>
              <a:rPr lang="es-EC" sz="1200" kern="1200" dirty="0">
                <a:solidFill>
                  <a:schemeClr val="tx1"/>
                </a:solidFill>
                <a:effectLst/>
                <a:latin typeface="+mn-lt"/>
                <a:ea typeface="+mn-ea"/>
                <a:cs typeface="+mn-cs"/>
              </a:rPr>
              <a:t> y nitratos NO</a:t>
            </a:r>
            <a:r>
              <a:rPr lang="es-EC" sz="1200" kern="1200" baseline="-25000" dirty="0">
                <a:solidFill>
                  <a:schemeClr val="tx1"/>
                </a:solidFill>
                <a:effectLst/>
                <a:latin typeface="+mn-lt"/>
                <a:ea typeface="+mn-ea"/>
                <a:cs typeface="+mn-cs"/>
              </a:rPr>
              <a:t>3</a:t>
            </a:r>
            <a:r>
              <a:rPr lang="es-EC" sz="1200" kern="1200" baseline="30000" dirty="0">
                <a:solidFill>
                  <a:schemeClr val="tx1"/>
                </a:solidFill>
                <a:effectLst/>
                <a:latin typeface="+mn-lt"/>
                <a:ea typeface="+mn-ea"/>
                <a:cs typeface="+mn-cs"/>
              </a:rPr>
              <a:t>-</a:t>
            </a:r>
            <a:r>
              <a:rPr lang="es-EC" sz="1200" kern="1200" dirty="0">
                <a:solidFill>
                  <a:schemeClr val="tx1"/>
                </a:solidFill>
                <a:effectLst/>
                <a:latin typeface="+mn-lt"/>
                <a:ea typeface="+mn-ea"/>
                <a:cs typeface="+mn-cs"/>
              </a:rPr>
              <a:t>, que al estar en contacto con el agua subterránea puede contaminarla con nitrógeno y fosforo (</a:t>
            </a:r>
            <a:r>
              <a:rPr lang="es-EC" sz="1200" kern="1200" dirty="0" err="1">
                <a:solidFill>
                  <a:schemeClr val="tx1"/>
                </a:solidFill>
                <a:effectLst/>
                <a:latin typeface="+mn-lt"/>
                <a:ea typeface="+mn-ea"/>
                <a:cs typeface="+mn-cs"/>
              </a:rPr>
              <a:t>Neckel</a:t>
            </a:r>
            <a:r>
              <a:rPr lang="es-EC" sz="1200" kern="1200" dirty="0">
                <a:solidFill>
                  <a:schemeClr val="tx1"/>
                </a:solidFill>
                <a:effectLst/>
                <a:latin typeface="+mn-lt"/>
                <a:ea typeface="+mn-ea"/>
                <a:cs typeface="+mn-cs"/>
              </a:rPr>
              <a:t> et al</a:t>
            </a:r>
            <a:r>
              <a:rPr lang="es-EC" sz="1200" i="1" kern="1200" dirty="0">
                <a:solidFill>
                  <a:schemeClr val="tx1"/>
                </a:solidFill>
                <a:effectLst/>
                <a:latin typeface="+mn-lt"/>
                <a:ea typeface="+mn-ea"/>
                <a:cs typeface="+mn-cs"/>
              </a:rPr>
              <a:t>.</a:t>
            </a:r>
            <a:r>
              <a:rPr lang="es-EC" sz="1200" kern="1200" dirty="0">
                <a:solidFill>
                  <a:schemeClr val="tx1"/>
                </a:solidFill>
                <a:effectLst/>
                <a:latin typeface="+mn-lt"/>
                <a:ea typeface="+mn-ea"/>
                <a:cs typeface="+mn-cs"/>
              </a:rPr>
              <a:t> 2016),  o alterar las propiedades del suelo debido a la liberación de iones de sodio, cloruro, potasio, bicarbonato, nitrato, amonio, fosfato y sulfato, (Feraz,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2</a:t>
            </a:fld>
            <a:endParaRPr lang="en-US"/>
          </a:p>
        </p:txBody>
      </p:sp>
    </p:spTree>
    <p:extLst>
      <p:ext uri="{BB962C8B-B14F-4D97-AF65-F5344CB8AC3E}">
        <p14:creationId xmlns:p14="http://schemas.microsoft.com/office/powerpoint/2010/main" val="245595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16</a:t>
            </a:fld>
            <a:endParaRPr lang="en-US"/>
          </a:p>
        </p:txBody>
      </p:sp>
    </p:spTree>
    <p:extLst>
      <p:ext uri="{BB962C8B-B14F-4D97-AF65-F5344CB8AC3E}">
        <p14:creationId xmlns:p14="http://schemas.microsoft.com/office/powerpoint/2010/main" val="139123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CREMACION</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cuanto a la cremación se cree que se desarrolló en la antigua Grecia durante la Edad de Bronce, utilizada por los griegos como medio de purificación de sus almas. Costumbres que serían más adelante adoptadas por los romanos debido a la admiración que sentían por su cultura,</a:t>
            </a:r>
            <a:r>
              <a:rPr lang="es-EC" sz="1200" kern="1200" baseline="0" dirty="0">
                <a:solidFill>
                  <a:schemeClr val="tx1"/>
                </a:solidFill>
                <a:effectLst/>
                <a:latin typeface="+mn-lt"/>
                <a:ea typeface="+mn-ea"/>
                <a:cs typeface="+mn-cs"/>
              </a:rPr>
              <a:t> posteriormente sería instaurada en la religión católica </a:t>
            </a:r>
            <a:r>
              <a:rPr lang="es-EC" sz="1200" kern="1200" dirty="0">
                <a:solidFill>
                  <a:schemeClr val="tx1"/>
                </a:solidFill>
                <a:effectLst/>
                <a:latin typeface="+mn-lt"/>
                <a:ea typeface="+mn-ea"/>
                <a:cs typeface="+mn-cs"/>
              </a:rPr>
              <a:t>a partir de 1963</a:t>
            </a:r>
            <a:r>
              <a:rPr lang="en-US" sz="1200" kern="1200" baseline="0" dirty="0">
                <a:solidFill>
                  <a:schemeClr val="tx1"/>
                </a:solidFill>
                <a:effectLst/>
                <a:latin typeface="+mn-lt"/>
                <a:ea typeface="+mn-ea"/>
                <a:cs typeface="+mn-cs"/>
              </a:rPr>
              <a:t> </a:t>
            </a:r>
            <a:r>
              <a:rPr lang="es-EC" sz="1200" kern="1200" baseline="0" dirty="0">
                <a:solidFill>
                  <a:schemeClr val="tx1"/>
                </a:solidFill>
                <a:effectLst/>
                <a:latin typeface="+mn-lt"/>
                <a:ea typeface="+mn-ea"/>
                <a:cs typeface="+mn-cs"/>
              </a:rPr>
              <a:t>debido a la falta </a:t>
            </a:r>
            <a:r>
              <a:rPr lang="es-EC" sz="1200" kern="1200" dirty="0">
                <a:solidFill>
                  <a:schemeClr val="tx1"/>
                </a:solidFill>
                <a:effectLst/>
                <a:latin typeface="+mn-lt"/>
                <a:ea typeface="+mn-ea"/>
                <a:cs typeface="+mn-cs"/>
              </a:rPr>
              <a:t>de higiene y espacio en cementerios.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Con relación a las afectaciones producidas por la cremación, aunque estas carecen de carácter infeccioso debido a las altas temperaturas que se alcanzan, las cenizas pueden contener una gran cantidad de nutrientes como fosfatos que pueden producir el enriquecimiento de nutrientes afectando a ecosistemas terrestres y acuáticos debido al proceso de eutrofización (Feraz, 2016). Además, las emisiones atmosféricas producto de los gases de combustión contienen óxidos de nitrógeno, monóxido de carbono, dióxido de azufre, hidrocarburos aromáticos, </a:t>
            </a:r>
            <a:r>
              <a:rPr lang="es-EC" sz="1200" kern="1200" dirty="0" err="1">
                <a:solidFill>
                  <a:schemeClr val="tx1"/>
                </a:solidFill>
                <a:effectLst/>
                <a:latin typeface="+mn-lt"/>
                <a:ea typeface="+mn-ea"/>
                <a:cs typeface="+mn-cs"/>
              </a:rPr>
              <a:t>policíclicos</a:t>
            </a:r>
            <a:r>
              <a:rPr lang="es-EC" sz="1200" kern="1200" dirty="0">
                <a:solidFill>
                  <a:schemeClr val="tx1"/>
                </a:solidFill>
                <a:effectLst/>
                <a:latin typeface="+mn-lt"/>
                <a:ea typeface="+mn-ea"/>
                <a:cs typeface="+mn-cs"/>
              </a:rPr>
              <a:t>, y metales pesados provenientes de la incineración de amalgamas de plata y mercurio, así como, la presencia de </a:t>
            </a:r>
            <a:r>
              <a:rPr lang="es-EC" sz="1200" kern="1200" dirty="0" err="1">
                <a:solidFill>
                  <a:schemeClr val="tx1"/>
                </a:solidFill>
                <a:effectLst/>
                <a:latin typeface="+mn-lt"/>
                <a:ea typeface="+mn-ea"/>
                <a:cs typeface="+mn-cs"/>
              </a:rPr>
              <a:t>dibenzodioxinas</a:t>
            </a:r>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furanos</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policlorados</a:t>
            </a:r>
            <a:r>
              <a:rPr lang="es-EC" sz="1200" kern="1200" dirty="0">
                <a:solidFill>
                  <a:schemeClr val="tx1"/>
                </a:solidFill>
                <a:effectLst/>
                <a:latin typeface="+mn-lt"/>
                <a:ea typeface="+mn-ea"/>
                <a:cs typeface="+mn-cs"/>
              </a:rPr>
              <a:t> (PCDD/FS; “dioxinas”), que implican serios riesgos para la salud (Green, </a:t>
            </a:r>
            <a:r>
              <a:rPr lang="es-EC" sz="1200" kern="1200" dirty="0" err="1">
                <a:solidFill>
                  <a:schemeClr val="tx1"/>
                </a:solidFill>
                <a:effectLst/>
                <a:latin typeface="+mn-lt"/>
                <a:ea typeface="+mn-ea"/>
                <a:cs typeface="+mn-cs"/>
              </a:rPr>
              <a:t>Crouch</a:t>
            </a:r>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Zemba</a:t>
            </a:r>
            <a:r>
              <a:rPr lang="es-EC" sz="1200" kern="1200" dirty="0">
                <a:solidFill>
                  <a:schemeClr val="tx1"/>
                </a:solidFill>
                <a:effectLst/>
                <a:latin typeface="+mn-lt"/>
                <a:ea typeface="+mn-ea"/>
                <a:cs typeface="+mn-cs"/>
              </a:rPr>
              <a:t>, 2013).</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3</a:t>
            </a:fld>
            <a:endParaRPr lang="en-US"/>
          </a:p>
        </p:txBody>
      </p:sp>
    </p:spTree>
    <p:extLst>
      <p:ext uri="{BB962C8B-B14F-4D97-AF65-F5344CB8AC3E}">
        <p14:creationId xmlns:p14="http://schemas.microsoft.com/office/powerpoint/2010/main" val="298448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Para</a:t>
            </a:r>
            <a:r>
              <a:rPr lang="es-ES" baseline="0" dirty="0"/>
              <a:t> el desarrolló de la presente investigación se partió de un trabajo realizado anteriormente por el alumno Estaban Arcos que consistió en la </a:t>
            </a:r>
            <a:r>
              <a:rPr lang="es-ES" dirty="0"/>
              <a:t>Identificación</a:t>
            </a:r>
            <a:r>
              <a:rPr lang="es-ES" baseline="0" dirty="0"/>
              <a:t> de</a:t>
            </a:r>
            <a:r>
              <a:rPr lang="es-ES" dirty="0"/>
              <a:t> Zonas Ambientalmente no Adecuadas</a:t>
            </a:r>
            <a:r>
              <a:rPr lang="es-ES" baseline="0" dirty="0"/>
              <a:t> para la</a:t>
            </a:r>
            <a:r>
              <a:rPr lang="es-ES" dirty="0"/>
              <a:t> ubicación</a:t>
            </a:r>
            <a:r>
              <a:rPr lang="es-ES" baseline="0" dirty="0"/>
              <a:t> de Campo Santos en los cantones de Quito, Mejía y Rumiñahui, Esteban había considerado un total de 8 variables entre las cuales constaban distancia a fuentes de agua, precipitación, pendiente, textura de suelo, temperatura, densidad poblacional, áreas verdes y distancia al centro histórico, en nuestro caso se decidió trabajar con 6 de las variables consideradas en el anterior estudio y adicionar nuevas variables como lo son nivel freático, número de tumbas, edad del cementerio y falla geológica debido a su grado de incidencia, de la revisión bibliográfica y del análisis de un panel de expertos de realizó la categorización de las variables determinadas, obteniéndose la siguiente tabla, estableciendo cuales serían las condiciones más y menos optimas </a:t>
            </a:r>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6</a:t>
            </a:fld>
            <a:endParaRPr lang="en-US"/>
          </a:p>
        </p:txBody>
      </p:sp>
    </p:spTree>
    <p:extLst>
      <p:ext uri="{BB962C8B-B14F-4D97-AF65-F5344CB8AC3E}">
        <p14:creationId xmlns:p14="http://schemas.microsoft.com/office/powerpoint/2010/main" val="321768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la determinación de la muestra de cementerios debido al alto</a:t>
            </a:r>
            <a:r>
              <a:rPr lang="es-ES" baseline="0" dirty="0"/>
              <a:t> número de los mismos con un total de 72 sitios, </a:t>
            </a:r>
            <a:r>
              <a:rPr lang="es-ES" dirty="0"/>
              <a:t>se procedió</a:t>
            </a:r>
            <a:r>
              <a:rPr lang="es-ES" baseline="0" dirty="0"/>
              <a:t> a utiliza la metodología de </a:t>
            </a:r>
            <a:r>
              <a:rPr lang="es-ES" baseline="0" dirty="0" err="1"/>
              <a:t>satty</a:t>
            </a:r>
            <a:r>
              <a:rPr lang="es-ES" baseline="0" dirty="0"/>
              <a:t> que consiste un análisis de priorización el cual sirve para relacionar variables cuantitativas y cualitativas, en el caso crematorios debido a su bajo número se decidió trabajar con todo el universo, con un total de 5 crematorios, para la georreferenciación se procedió a utilizar el software </a:t>
            </a:r>
            <a:r>
              <a:rPr lang="es-ES" baseline="0" dirty="0" err="1"/>
              <a:t>Arcgis</a:t>
            </a:r>
            <a:r>
              <a:rPr lang="es-ES" baseline="0" dirty="0"/>
              <a:t> con la herramienta Raster </a:t>
            </a:r>
            <a:r>
              <a:rPr lang="es-ES" baseline="0" dirty="0" err="1"/>
              <a:t>Calculator</a:t>
            </a:r>
            <a:r>
              <a:rPr lang="es-ES" baseline="0" dirty="0"/>
              <a:t>, en el cual se ingresaron todos los mapas obtenidos de las variables junto con la escala de priorización obtenida a través de </a:t>
            </a:r>
            <a:r>
              <a:rPr lang="es-ES" baseline="0" dirty="0" err="1"/>
              <a:t>satty</a:t>
            </a:r>
            <a:r>
              <a:rPr lang="es-ES" baseline="0" dirty="0"/>
              <a:t>, generándose el siguiente gráfico dando un total de 33 cementerios pre seleccionados</a:t>
            </a:r>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7</a:t>
            </a:fld>
            <a:endParaRPr lang="en-US"/>
          </a:p>
        </p:txBody>
      </p:sp>
    </p:spTree>
    <p:extLst>
      <p:ext uri="{BB962C8B-B14F-4D97-AF65-F5344CB8AC3E}">
        <p14:creationId xmlns:p14="http://schemas.microsoft.com/office/powerpoint/2010/main" val="304698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Posteriormente, de los cementerios que se encontraban clasificados como ligeramente adecuados (color naranja), se procedió a realizar un análisis pormenorizado del número tumbas de cada cementerio con el fin de descartar del universo, sitios en los cuales no se presentarían mayores riesgos de contaminación. Para esto se tomó el criterio establecido en la tabla 7 </a:t>
            </a:r>
            <a:r>
              <a:rPr lang="es-EC" sz="1200" i="1" kern="1200" dirty="0">
                <a:solidFill>
                  <a:schemeClr val="tx1"/>
                </a:solidFill>
                <a:effectLst/>
                <a:latin typeface="+mn-lt"/>
                <a:ea typeface="+mn-ea"/>
                <a:cs typeface="+mn-cs"/>
              </a:rPr>
              <a:t>“Número de tumbas”</a:t>
            </a:r>
            <a:r>
              <a:rPr lang="es-EC" sz="1200" kern="1200" dirty="0">
                <a:solidFill>
                  <a:schemeClr val="tx1"/>
                </a:solidFill>
                <a:effectLst/>
                <a:latin typeface="+mn-lt"/>
                <a:ea typeface="+mn-ea"/>
                <a:cs typeface="+mn-cs"/>
              </a:rPr>
              <a:t>, considerando el principio precautorio ambiental, para lo cual se abarcaron los cementerios que presentaban un número de tumbas catalogadas como “Moderadamente adecuado”, dando un total de 15 cementerios pre seleccionados, como se muestra en la tabla 14,</a:t>
            </a:r>
            <a:r>
              <a:rPr lang="es-EC" sz="1200" kern="1200" baseline="0" dirty="0">
                <a:solidFill>
                  <a:schemeClr val="tx1"/>
                </a:solidFill>
                <a:effectLst/>
                <a:latin typeface="+mn-lt"/>
                <a:ea typeface="+mn-ea"/>
                <a:cs typeface="+mn-cs"/>
              </a:rPr>
              <a:t> a estos cementerios pre seleccionados se les realizó un análisis de nivel freático y se </a:t>
            </a:r>
            <a:r>
              <a:rPr lang="es-EC" sz="1200" kern="1200" baseline="0" dirty="0" err="1">
                <a:solidFill>
                  <a:schemeClr val="tx1"/>
                </a:solidFill>
                <a:effectLst/>
                <a:latin typeface="+mn-lt"/>
                <a:ea typeface="+mn-ea"/>
                <a:cs typeface="+mn-cs"/>
              </a:rPr>
              <a:t>procedio</a:t>
            </a:r>
            <a:r>
              <a:rPr lang="es-EC" sz="1200" kern="1200" baseline="0" dirty="0">
                <a:solidFill>
                  <a:schemeClr val="tx1"/>
                </a:solidFill>
                <a:effectLst/>
                <a:latin typeface="+mn-lt"/>
                <a:ea typeface="+mn-ea"/>
                <a:cs typeface="+mn-cs"/>
              </a:rPr>
              <a:t> a reemplazar el mapa de nivel </a:t>
            </a:r>
            <a:r>
              <a:rPr lang="es-EC" sz="1200" kern="1200" baseline="0" dirty="0" err="1">
                <a:solidFill>
                  <a:schemeClr val="tx1"/>
                </a:solidFill>
                <a:effectLst/>
                <a:latin typeface="+mn-lt"/>
                <a:ea typeface="+mn-ea"/>
                <a:cs typeface="+mn-cs"/>
              </a:rPr>
              <a:t>piezometrico</a:t>
            </a:r>
            <a:r>
              <a:rPr lang="es-EC" sz="1200" kern="1200" baseline="0" dirty="0">
                <a:solidFill>
                  <a:schemeClr val="tx1"/>
                </a:solidFill>
                <a:effectLst/>
                <a:latin typeface="+mn-lt"/>
                <a:ea typeface="+mn-ea"/>
                <a:cs typeface="+mn-cs"/>
              </a:rPr>
              <a:t> por los valores obtenidos en campo, y se volvió a generar el gráfico para la obtención de los cementerios críticos, como se puede visualizar existen 3 cementerios en el centro de Quito con posibles problemas de contaminación estos fueron descartados debido a la lejanía del cuerpo de agua más cercana y q el mismo por sus características es muy contaminado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 utilizó un equipo modelo WDJD-4 </a:t>
            </a:r>
            <a:r>
              <a:rPr lang="es-EC" sz="1200" kern="1200" dirty="0" err="1">
                <a:solidFill>
                  <a:schemeClr val="tx1"/>
                </a:solidFill>
                <a:effectLst/>
                <a:latin typeface="+mn-lt"/>
                <a:ea typeface="+mn-ea"/>
                <a:cs typeface="+mn-cs"/>
              </a:rPr>
              <a:t>Multi-function</a:t>
            </a:r>
            <a:r>
              <a:rPr lang="es-EC" sz="1200" kern="1200" dirty="0">
                <a:solidFill>
                  <a:schemeClr val="tx1"/>
                </a:solidFill>
                <a:effectLst/>
                <a:latin typeface="+mn-lt"/>
                <a:ea typeface="+mn-ea"/>
                <a:cs typeface="+mn-cs"/>
              </a:rPr>
              <a:t> Digital DC </a:t>
            </a:r>
            <a:r>
              <a:rPr lang="es-EC" sz="1200" kern="1200" dirty="0" err="1">
                <a:solidFill>
                  <a:schemeClr val="tx1"/>
                </a:solidFill>
                <a:effectLst/>
                <a:latin typeface="+mn-lt"/>
                <a:ea typeface="+mn-ea"/>
                <a:cs typeface="+mn-cs"/>
              </a:rPr>
              <a:t>Resistivity</a:t>
            </a:r>
            <a:r>
              <a:rPr lang="es-EC" sz="1200" kern="1200" dirty="0">
                <a:solidFill>
                  <a:schemeClr val="tx1"/>
                </a:solidFill>
                <a:effectLst/>
                <a:latin typeface="+mn-lt"/>
                <a:ea typeface="+mn-ea"/>
                <a:cs typeface="+mn-cs"/>
              </a:rPr>
              <a:t>/IP Meter a través del método 4P-VES (</a:t>
            </a:r>
            <a:r>
              <a:rPr lang="es-EC" sz="1200" kern="1200" dirty="0" err="1">
                <a:solidFill>
                  <a:schemeClr val="tx1"/>
                </a:solidFill>
                <a:effectLst/>
                <a:latin typeface="+mn-lt"/>
                <a:ea typeface="+mn-ea"/>
                <a:cs typeface="+mn-cs"/>
              </a:rPr>
              <a:t>Schlumberger</a:t>
            </a:r>
            <a:r>
              <a:rPr lang="es-EC" sz="1200" kern="1200" dirty="0">
                <a:solidFill>
                  <a:schemeClr val="tx1"/>
                </a:solidFill>
                <a:effectLst/>
                <a:latin typeface="+mn-lt"/>
                <a:ea typeface="+mn-ea"/>
                <a:cs typeface="+mn-cs"/>
              </a:rPr>
              <a:t>). Los gráficos de los datos tomados fueron procesados a través del Software </a:t>
            </a:r>
            <a:r>
              <a:rPr lang="es-EC" sz="1200" kern="1200" dirty="0" err="1">
                <a:solidFill>
                  <a:schemeClr val="tx1"/>
                </a:solidFill>
                <a:effectLst/>
                <a:latin typeface="+mn-lt"/>
                <a:ea typeface="+mn-ea"/>
                <a:cs typeface="+mn-cs"/>
              </a:rPr>
              <a:t>EarthImager</a:t>
            </a:r>
            <a:r>
              <a:rPr lang="es-EC" sz="1200" kern="1200" dirty="0">
                <a:solidFill>
                  <a:schemeClr val="tx1"/>
                </a:solidFill>
                <a:effectLst/>
                <a:latin typeface="+mn-lt"/>
                <a:ea typeface="+mn-ea"/>
                <a:cs typeface="+mn-cs"/>
              </a:rPr>
              <a:t> 1D Versión 2.0.5 1D </a:t>
            </a:r>
            <a:r>
              <a:rPr lang="es-EC" sz="1200" kern="1200" dirty="0" err="1">
                <a:solidFill>
                  <a:schemeClr val="tx1"/>
                </a:solidFill>
                <a:effectLst/>
                <a:latin typeface="+mn-lt"/>
                <a:ea typeface="+mn-ea"/>
                <a:cs typeface="+mn-cs"/>
              </a:rPr>
              <a:t>Resistivity</a:t>
            </a:r>
            <a:r>
              <a:rPr lang="es-EC" sz="1200" kern="1200" dirty="0">
                <a:solidFill>
                  <a:schemeClr val="tx1"/>
                </a:solidFill>
                <a:effectLst/>
                <a:latin typeface="+mn-lt"/>
                <a:ea typeface="+mn-ea"/>
                <a:cs typeface="+mn-cs"/>
              </a:rPr>
              <a:t> Inversión Software.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8</a:t>
            </a:fld>
            <a:endParaRPr lang="en-US"/>
          </a:p>
        </p:txBody>
      </p:sp>
    </p:spTree>
    <p:extLst>
      <p:ext uri="{BB962C8B-B14F-4D97-AF65-F5344CB8AC3E}">
        <p14:creationId xmlns:p14="http://schemas.microsoft.com/office/powerpoint/2010/main" val="80229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Para la determinación de contaminantes en los emplazamientos, se analizó la concentración de OD, DBO</a:t>
            </a:r>
            <a:r>
              <a:rPr lang="es-EC" sz="1200" kern="1200" baseline="-25000" dirty="0">
                <a:solidFill>
                  <a:schemeClr val="tx1"/>
                </a:solidFill>
                <a:effectLst/>
                <a:latin typeface="+mn-lt"/>
                <a:ea typeface="+mn-ea"/>
                <a:cs typeface="+mn-cs"/>
              </a:rPr>
              <a:t>5</a:t>
            </a:r>
            <a:r>
              <a:rPr lang="es-EC" sz="1200" kern="1200" dirty="0">
                <a:solidFill>
                  <a:schemeClr val="tx1"/>
                </a:solidFill>
                <a:effectLst/>
                <a:latin typeface="+mn-lt"/>
                <a:ea typeface="+mn-ea"/>
                <a:cs typeface="+mn-cs"/>
              </a:rPr>
              <a:t>, DQO, pH, conductividad y temperatura, a través de un muestreo aleatorio simple de dos muestras antes y después de cada cementerio</a:t>
            </a:r>
            <a:r>
              <a:rPr lang="es-EC" sz="1200" kern="1200" baseline="0" dirty="0">
                <a:solidFill>
                  <a:schemeClr val="tx1"/>
                </a:solidFill>
                <a:effectLst/>
                <a:latin typeface="+mn-lt"/>
                <a:ea typeface="+mn-ea"/>
                <a:cs typeface="+mn-cs"/>
              </a:rPr>
              <a:t> para los análisis de DBO5 y DQO, mientras que para los parámetros restantes solo se tomó una muestra, de igual forma para los análisis de DBO5 y DQO se realizó la contratación de un laboratorio externo certificado, mientras que para los otros parámetros ´para su determinación se utilizó un equipo </a:t>
            </a:r>
            <a:r>
              <a:rPr lang="es-EC" sz="1200" kern="1200" baseline="0" dirty="0" err="1">
                <a:solidFill>
                  <a:schemeClr val="tx1"/>
                </a:solidFill>
                <a:effectLst/>
                <a:latin typeface="+mn-lt"/>
                <a:ea typeface="+mn-ea"/>
                <a:cs typeface="+mn-cs"/>
              </a:rPr>
              <a:t>multiparametrico</a:t>
            </a:r>
            <a:r>
              <a:rPr lang="es-EC" sz="1200" kern="1200" baseline="0" dirty="0">
                <a:solidFill>
                  <a:schemeClr val="tx1"/>
                </a:solidFill>
                <a:effectLst/>
                <a:latin typeface="+mn-lt"/>
                <a:ea typeface="+mn-ea"/>
                <a:cs typeface="+mn-cs"/>
              </a:rPr>
              <a:t> HACH,</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a:solidFill>
                  <a:schemeClr val="tx1"/>
                </a:solidFill>
                <a:effectLst/>
                <a:latin typeface="+mn-lt"/>
                <a:ea typeface="+mn-ea"/>
                <a:cs typeface="+mn-cs"/>
              </a:rPr>
              <a:t>En relación a los crematorios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el caso de los crematorios, para la determinación de </a:t>
            </a:r>
            <a:r>
              <a:rPr lang="es-EC" sz="1200" kern="1200" dirty="0" err="1">
                <a:solidFill>
                  <a:schemeClr val="tx1"/>
                </a:solidFill>
                <a:effectLst/>
                <a:latin typeface="+mn-lt"/>
                <a:ea typeface="+mn-ea"/>
                <a:cs typeface="+mn-cs"/>
              </a:rPr>
              <a:t>particulado</a:t>
            </a:r>
            <a:r>
              <a:rPr lang="es-EC" sz="1200" kern="1200" dirty="0">
                <a:solidFill>
                  <a:schemeClr val="tx1"/>
                </a:solidFill>
                <a:effectLst/>
                <a:latin typeface="+mn-lt"/>
                <a:ea typeface="+mn-ea"/>
                <a:cs typeface="+mn-cs"/>
              </a:rPr>
              <a:t> sedimentable se utilizó el método determinado en el acuerdo ministerial 097 A-Anexo 4; que indica el uso de un recipiente para captación de partículas sedimentables, elaborados de forma casera, los cuales y según la metodología de Marcos, Cabrera, Laos, Mamani y Valderrama, 2010, fueron instalados en cada crematorio con relación a la dirección del viento durante un mes, como se muestra en la figura 15, colocándose un total de 8 recipientes (2 por crematorio) con un diámetro de 16 cm y una longitud de 20 cm, instalados a una altura de 3 m por encima del suelo y provistos de filtros de microfibra de cuarzo QMA de 15 cm de diámetro, Marca </a:t>
            </a:r>
            <a:r>
              <a:rPr lang="es-EC" sz="1200" kern="1200" dirty="0" err="1">
                <a:solidFill>
                  <a:schemeClr val="tx1"/>
                </a:solidFill>
                <a:effectLst/>
                <a:latin typeface="+mn-lt"/>
                <a:ea typeface="+mn-ea"/>
                <a:cs typeface="+mn-cs"/>
              </a:rPr>
              <a:t>Ahlstrom</a:t>
            </a:r>
            <a:r>
              <a:rPr lang="es-EC" sz="1200" kern="1200" dirty="0">
                <a:solidFill>
                  <a:schemeClr val="tx1"/>
                </a:solidFill>
                <a:effectLst/>
                <a:latin typeface="+mn-lt"/>
                <a:ea typeface="+mn-ea"/>
                <a:cs typeface="+mn-cs"/>
              </a:rPr>
              <a:t> para la retención de sólidos sedimentables.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Luego de la recolección de los recipientes se procedió a la determinación del material </a:t>
            </a:r>
            <a:r>
              <a:rPr lang="es-EC" sz="1200" kern="1200" dirty="0" err="1">
                <a:solidFill>
                  <a:schemeClr val="tx1"/>
                </a:solidFill>
                <a:effectLst/>
                <a:latin typeface="+mn-lt"/>
                <a:ea typeface="+mn-ea"/>
                <a:cs typeface="+mn-cs"/>
              </a:rPr>
              <a:t>particulado</a:t>
            </a:r>
            <a:r>
              <a:rPr lang="es-EC" sz="1200" kern="1200" dirty="0">
                <a:solidFill>
                  <a:schemeClr val="tx1"/>
                </a:solidFill>
                <a:effectLst/>
                <a:latin typeface="+mn-lt"/>
                <a:ea typeface="+mn-ea"/>
                <a:cs typeface="+mn-cs"/>
              </a:rPr>
              <a:t> sedimentable a través del análisis de la materia soluble e insoluble realizado en el laboratorio de Química Ambiental de la Facultad de Ciencias de la Tierra de la Universidad de las Fuerzas Armadas, para la determinación del material insoluble se utilizó el método gravimétrico 502, con relación al material soluble se efectuó el análisis de la conductividad del líquido filtrado mediante el equipo </a:t>
            </a:r>
            <a:r>
              <a:rPr lang="es-EC" sz="1200" kern="1200" dirty="0" err="1">
                <a:solidFill>
                  <a:schemeClr val="tx1"/>
                </a:solidFill>
                <a:effectLst/>
                <a:latin typeface="+mn-lt"/>
                <a:ea typeface="+mn-ea"/>
                <a:cs typeface="+mn-cs"/>
              </a:rPr>
              <a:t>multiparamétrico</a:t>
            </a:r>
            <a:r>
              <a:rPr lang="es-EC" sz="1200" kern="1200" dirty="0">
                <a:solidFill>
                  <a:schemeClr val="tx1"/>
                </a:solidFill>
                <a:effectLst/>
                <a:latin typeface="+mn-lt"/>
                <a:ea typeface="+mn-ea"/>
                <a:cs typeface="+mn-cs"/>
              </a:rPr>
              <a:t> HACH HQ40d y posteriormente mediante el software provisto en la página de </a:t>
            </a:r>
            <a:r>
              <a:rPr lang="es-EC" sz="1200" kern="1200" dirty="0" err="1">
                <a:solidFill>
                  <a:schemeClr val="tx1"/>
                </a:solidFill>
                <a:effectLst/>
                <a:latin typeface="+mn-lt"/>
                <a:ea typeface="+mn-ea"/>
                <a:cs typeface="+mn-cs"/>
              </a:rPr>
              <a:t>Lenntech</a:t>
            </a:r>
            <a:r>
              <a:rPr lang="es-EC" sz="1200" kern="1200" dirty="0">
                <a:solidFill>
                  <a:schemeClr val="tx1"/>
                </a:solidFill>
                <a:effectLst/>
                <a:latin typeface="+mn-lt"/>
                <a:ea typeface="+mn-ea"/>
                <a:cs typeface="+mn-cs"/>
              </a:rPr>
              <a:t> se obtuvieron los valores de los sólidos totales disueltos los cuales fueron transformados a peso considerando el volumen total recolectado, para la determinación de la concentración de las partículas sediméntales utilizando</a:t>
            </a:r>
            <a:r>
              <a:rPr lang="es-EC" sz="1200" kern="1200" baseline="0" dirty="0">
                <a:solidFill>
                  <a:schemeClr val="tx1"/>
                </a:solidFill>
                <a:effectLst/>
                <a:latin typeface="+mn-lt"/>
                <a:ea typeface="+mn-ea"/>
                <a:cs typeface="+mn-cs"/>
              </a:rPr>
              <a:t> las </a:t>
            </a:r>
            <a:r>
              <a:rPr lang="es-EC" sz="1200" kern="1200" dirty="0" err="1">
                <a:solidFill>
                  <a:schemeClr val="tx1"/>
                </a:solidFill>
                <a:effectLst/>
                <a:latin typeface="+mn-lt"/>
                <a:ea typeface="+mn-ea"/>
                <a:cs typeface="+mn-cs"/>
              </a:rPr>
              <a:t>las</a:t>
            </a:r>
            <a:r>
              <a:rPr lang="es-EC" sz="1200" kern="1200" dirty="0">
                <a:solidFill>
                  <a:schemeClr val="tx1"/>
                </a:solidFill>
                <a:effectLst/>
                <a:latin typeface="+mn-lt"/>
                <a:ea typeface="+mn-ea"/>
                <a:cs typeface="+mn-cs"/>
              </a:rPr>
              <a:t> ecuaciones 1 y 2 (Quezada, 2020)</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a:solidFill>
                  <a:schemeClr val="tx1"/>
                </a:solidFill>
                <a:effectLst/>
                <a:latin typeface="+mn-lt"/>
                <a:ea typeface="+mn-ea"/>
                <a:cs typeface="+mn-cs"/>
              </a:rPr>
              <a:t> </a:t>
            </a:r>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9</a:t>
            </a:fld>
            <a:endParaRPr lang="en-US"/>
          </a:p>
        </p:txBody>
      </p:sp>
    </p:spTree>
    <p:extLst>
      <p:ext uri="{BB962C8B-B14F-4D97-AF65-F5344CB8AC3E}">
        <p14:creationId xmlns:p14="http://schemas.microsoft.com/office/powerpoint/2010/main" val="276637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Para la formulación de los índices se siguió la metodología basada en </a:t>
            </a:r>
            <a:r>
              <a:rPr lang="es-EC" sz="1200" kern="1200" dirty="0" err="1">
                <a:solidFill>
                  <a:schemeClr val="tx1"/>
                </a:solidFill>
                <a:effectLst/>
                <a:latin typeface="+mn-lt"/>
                <a:ea typeface="+mn-ea"/>
                <a:cs typeface="+mn-cs"/>
              </a:rPr>
              <a:t>Saaty</a:t>
            </a:r>
            <a:r>
              <a:rPr lang="es-EC" sz="1200" kern="1200" dirty="0">
                <a:solidFill>
                  <a:schemeClr val="tx1"/>
                </a:solidFill>
                <a:effectLst/>
                <a:latin typeface="+mn-lt"/>
                <a:ea typeface="+mn-ea"/>
                <a:cs typeface="+mn-cs"/>
              </a:rPr>
              <a:t>,</a:t>
            </a:r>
            <a:r>
              <a:rPr lang="es-EC" sz="1200" kern="1200" baseline="0" dirty="0">
                <a:solidFill>
                  <a:schemeClr val="tx1"/>
                </a:solidFill>
                <a:effectLst/>
                <a:latin typeface="+mn-lt"/>
                <a:ea typeface="+mn-ea"/>
                <a:cs typeface="+mn-cs"/>
              </a:rPr>
              <a:t> misma que </a:t>
            </a:r>
            <a:r>
              <a:rPr lang="es-EC" sz="1200" kern="1200" dirty="0">
                <a:solidFill>
                  <a:schemeClr val="tx1"/>
                </a:solidFill>
                <a:effectLst/>
                <a:latin typeface="+mn-lt"/>
                <a:ea typeface="+mn-ea"/>
                <a:cs typeface="+mn-cs"/>
              </a:rPr>
              <a:t>establece rangos de afectación para cada una de las variables que pueden influir en el medio, con una escala de valores de 1 al 5 que va desde “Completamente Adecuado = 1” hasta “No Adecuado = 5”.</a:t>
            </a:r>
            <a:endParaRPr lang="en-US" sz="1200" kern="1200" dirty="0">
              <a:solidFill>
                <a:schemeClr val="tx1"/>
              </a:solidFill>
              <a:effectLst/>
              <a:latin typeface="+mn-lt"/>
              <a:ea typeface="+mn-ea"/>
              <a:cs typeface="+mn-cs"/>
            </a:endParaRPr>
          </a:p>
          <a:p>
            <a:r>
              <a:rPr lang="es-EC" dirty="0"/>
              <a:t>De</a:t>
            </a:r>
            <a:r>
              <a:rPr lang="es-EC" baseline="0" dirty="0"/>
              <a:t> tal manera y siguiendo la misma metodología se realizó la </a:t>
            </a:r>
            <a:r>
              <a:rPr lang="es-EC" sz="1200" kern="1200" dirty="0">
                <a:solidFill>
                  <a:schemeClr val="tx1"/>
                </a:solidFill>
                <a:effectLst/>
                <a:latin typeface="+mn-lt"/>
                <a:ea typeface="+mn-ea"/>
                <a:cs typeface="+mn-cs"/>
              </a:rPr>
              <a:t>modificación del número variables</a:t>
            </a:r>
            <a:r>
              <a:rPr lang="es-EC" sz="1200" kern="1200" baseline="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de 10 hasta 2 variables como se muestra en la tabla </a:t>
            </a:r>
            <a:r>
              <a:rPr lang="es-EC" sz="1200" kern="1200" dirty="0" err="1">
                <a:solidFill>
                  <a:schemeClr val="tx1"/>
                </a:solidFill>
                <a:effectLst/>
                <a:latin typeface="+mn-lt"/>
                <a:ea typeface="+mn-ea"/>
                <a:cs typeface="+mn-cs"/>
              </a:rPr>
              <a:t>acontinuación</a:t>
            </a:r>
            <a:r>
              <a:rPr lang="es-EC" sz="1200" kern="1200" dirty="0">
                <a:solidFill>
                  <a:schemeClr val="tx1"/>
                </a:solidFill>
                <a:effectLst/>
                <a:latin typeface="+mn-lt"/>
                <a:ea typeface="+mn-ea"/>
                <a:cs typeface="+mn-cs"/>
              </a:rPr>
              <a:t>, generándose así una ecuación lineal de máximo 10 y mínimo 2 incógnitas, capaces de relacionar las condiciones ambientales y geográficas a las que se ve expuesto un cementerio, permitiendo de esta manera la obtención de fórmulas empíricas flexibles que pueden ser utilizadas sin la necesidad de obtener parámetros físico químicos, trabajando por el contrario con su entorno y con factores de fácil acceso en un rango del que no es necesario contar con todas las variables para obtener un estudio inicial del sitio</a:t>
            </a:r>
          </a:p>
          <a:p>
            <a:r>
              <a:rPr lang="es-EC" sz="1200" kern="1200" dirty="0">
                <a:solidFill>
                  <a:schemeClr val="tx1"/>
                </a:solidFill>
                <a:effectLst/>
                <a:latin typeface="+mn-lt"/>
                <a:ea typeface="+mn-ea"/>
                <a:cs typeface="+mn-cs"/>
              </a:rPr>
              <a:t>En</a:t>
            </a:r>
            <a:r>
              <a:rPr lang="es-EC" sz="1200" kern="1200" baseline="0" dirty="0">
                <a:solidFill>
                  <a:schemeClr val="tx1"/>
                </a:solidFill>
                <a:effectLst/>
                <a:latin typeface="+mn-lt"/>
                <a:ea typeface="+mn-ea"/>
                <a:cs typeface="+mn-cs"/>
              </a:rPr>
              <a:t> relación a la propuesta técnica se trabajó con los criterios, rangos y grados de priorización obtenidos del análisis de bibliografía, así como, del análisis del panel de expertos</a:t>
            </a:r>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10</a:t>
            </a:fld>
            <a:endParaRPr lang="en-US"/>
          </a:p>
        </p:txBody>
      </p:sp>
    </p:spTree>
    <p:extLst>
      <p:ext uri="{BB962C8B-B14F-4D97-AF65-F5344CB8AC3E}">
        <p14:creationId xmlns:p14="http://schemas.microsoft.com/office/powerpoint/2010/main" val="276845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 relación al pH</a:t>
            </a:r>
            <a:r>
              <a:rPr lang="es-EC" baseline="0" dirty="0"/>
              <a:t> se evidencia un incremento en porcentaje del 2 al 8% en las muestras tomadas después del cementerio</a:t>
            </a:r>
          </a:p>
          <a:p>
            <a:endParaRPr lang="es-EC" dirty="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relación a la conductividad medida aguas abajo en los cementerios de Nanegal y de </a:t>
            </a:r>
            <a:r>
              <a:rPr lang="es-EC" sz="1200" kern="1200" dirty="0" err="1">
                <a:solidFill>
                  <a:schemeClr val="tx1"/>
                </a:solidFill>
                <a:effectLst/>
                <a:latin typeface="+mn-lt"/>
                <a:ea typeface="+mn-ea"/>
                <a:cs typeface="+mn-cs"/>
              </a:rPr>
              <a:t>Pintag</a:t>
            </a:r>
            <a:r>
              <a:rPr lang="es-EC" sz="1200" kern="1200" dirty="0">
                <a:solidFill>
                  <a:schemeClr val="tx1"/>
                </a:solidFill>
                <a:effectLst/>
                <a:latin typeface="+mn-lt"/>
                <a:ea typeface="+mn-ea"/>
                <a:cs typeface="+mn-cs"/>
              </a:rPr>
              <a:t> se evidencia</a:t>
            </a:r>
            <a:r>
              <a:rPr lang="es-EC" sz="1200" kern="1200" baseline="0" dirty="0">
                <a:solidFill>
                  <a:schemeClr val="tx1"/>
                </a:solidFill>
                <a:effectLst/>
                <a:latin typeface="+mn-lt"/>
                <a:ea typeface="+mn-ea"/>
                <a:cs typeface="+mn-cs"/>
              </a:rPr>
              <a:t> una </a:t>
            </a:r>
            <a:r>
              <a:rPr lang="es-EC" sz="1200" kern="1200" dirty="0">
                <a:solidFill>
                  <a:schemeClr val="tx1"/>
                </a:solidFill>
                <a:effectLst/>
                <a:latin typeface="+mn-lt"/>
                <a:ea typeface="+mn-ea"/>
                <a:cs typeface="+mn-cs"/>
              </a:rPr>
              <a:t>disminución del 4% y el 8% respectivamente, relacionados a una baja en su salinidad, mientras que aguas abajo de los cementerios de </a:t>
            </a:r>
            <a:r>
              <a:rPr lang="es-EC" sz="1200" kern="1200" dirty="0" err="1">
                <a:solidFill>
                  <a:schemeClr val="tx1"/>
                </a:solidFill>
                <a:effectLst/>
                <a:latin typeface="+mn-lt"/>
                <a:ea typeface="+mn-ea"/>
                <a:cs typeface="+mn-cs"/>
              </a:rPr>
              <a:t>Cutuglagua</a:t>
            </a:r>
            <a:r>
              <a:rPr lang="es-EC" sz="1200" kern="1200" dirty="0">
                <a:solidFill>
                  <a:schemeClr val="tx1"/>
                </a:solidFill>
                <a:effectLst/>
                <a:latin typeface="+mn-lt"/>
                <a:ea typeface="+mn-ea"/>
                <a:cs typeface="+mn-cs"/>
              </a:rPr>
              <a:t> y de </a:t>
            </a:r>
            <a:r>
              <a:rPr lang="es-EC" sz="1200" kern="1200" dirty="0" err="1">
                <a:solidFill>
                  <a:schemeClr val="tx1"/>
                </a:solidFill>
                <a:effectLst/>
                <a:latin typeface="+mn-lt"/>
                <a:ea typeface="+mn-ea"/>
                <a:cs typeface="+mn-cs"/>
              </a:rPr>
              <a:t>Chillogallo</a:t>
            </a:r>
            <a:r>
              <a:rPr lang="es-EC" sz="1200" kern="1200" dirty="0">
                <a:solidFill>
                  <a:schemeClr val="tx1"/>
                </a:solidFill>
                <a:effectLst/>
                <a:latin typeface="+mn-lt"/>
                <a:ea typeface="+mn-ea"/>
                <a:cs typeface="+mn-cs"/>
              </a:rPr>
              <a:t> se presentan un incremento de 4% y 141% respectivamente, lo que indica un exceso en su valor, mismo que puede estar relacionado con un aumento en la cantidad de iones disueltos como lo indica la bibliografía, sin embargo, en el caso de cementerios como el de </a:t>
            </a:r>
            <a:r>
              <a:rPr lang="es-EC" sz="1200" kern="1200" dirty="0" err="1">
                <a:solidFill>
                  <a:schemeClr val="tx1"/>
                </a:solidFill>
                <a:effectLst/>
                <a:latin typeface="+mn-lt"/>
                <a:ea typeface="+mn-ea"/>
                <a:cs typeface="+mn-cs"/>
              </a:rPr>
              <a:t>Chillogallo</a:t>
            </a:r>
            <a:r>
              <a:rPr lang="es-EC" sz="1200" kern="1200" dirty="0">
                <a:solidFill>
                  <a:schemeClr val="tx1"/>
                </a:solidFill>
                <a:effectLst/>
                <a:latin typeface="+mn-lt"/>
                <a:ea typeface="+mn-ea"/>
                <a:cs typeface="+mn-cs"/>
              </a:rPr>
              <a:t>, que se encuentran ubicados en zonas urbanas, podrían verse influenciados por otros factores naturales y de origen antropogénico (</a:t>
            </a:r>
            <a:r>
              <a:rPr lang="es-EC" sz="1200" kern="1200" dirty="0" err="1">
                <a:solidFill>
                  <a:schemeClr val="tx1"/>
                </a:solidFill>
                <a:effectLst/>
                <a:latin typeface="+mn-lt"/>
                <a:ea typeface="+mn-ea"/>
                <a:cs typeface="+mn-cs"/>
              </a:rPr>
              <a:t>Zychowski</a:t>
            </a:r>
            <a:r>
              <a:rPr lang="es-EC" sz="1200" kern="1200" dirty="0">
                <a:solidFill>
                  <a:schemeClr val="tx1"/>
                </a:solidFill>
                <a:effectLst/>
                <a:latin typeface="+mn-lt"/>
                <a:ea typeface="+mn-ea"/>
                <a:cs typeface="+mn-cs"/>
              </a:rPr>
              <a:t>, 2015).</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los cementerios de </a:t>
            </a:r>
            <a:r>
              <a:rPr lang="es-EC" sz="1200" kern="1200" dirty="0" err="1">
                <a:solidFill>
                  <a:schemeClr val="tx1"/>
                </a:solidFill>
                <a:effectLst/>
                <a:latin typeface="+mn-lt"/>
                <a:ea typeface="+mn-ea"/>
                <a:cs typeface="+mn-cs"/>
              </a:rPr>
              <a:t>Chillogallo</a:t>
            </a:r>
            <a:r>
              <a:rPr lang="es-EC" sz="1200" kern="1200" dirty="0">
                <a:solidFill>
                  <a:schemeClr val="tx1"/>
                </a:solidFill>
                <a:effectLst/>
                <a:latin typeface="+mn-lt"/>
                <a:ea typeface="+mn-ea"/>
                <a:cs typeface="+mn-cs"/>
              </a:rPr>
              <a:t> como el </a:t>
            </a:r>
            <a:r>
              <a:rPr lang="es-EC" sz="1200" kern="1200" dirty="0" err="1">
                <a:solidFill>
                  <a:schemeClr val="tx1"/>
                </a:solidFill>
                <a:effectLst/>
                <a:latin typeface="+mn-lt"/>
                <a:ea typeface="+mn-ea"/>
                <a:cs typeface="+mn-cs"/>
              </a:rPr>
              <a:t>Pintag</a:t>
            </a:r>
            <a:r>
              <a:rPr lang="es-EC" sz="1200" kern="1200" dirty="0">
                <a:solidFill>
                  <a:schemeClr val="tx1"/>
                </a:solidFill>
                <a:effectLst/>
                <a:latin typeface="+mn-lt"/>
                <a:ea typeface="+mn-ea"/>
                <a:cs typeface="+mn-cs"/>
              </a:rPr>
              <a:t> presentan una disminución del OD aguas abajo del cementerio entre el 9% al 3% respectivamente, que puede estar relacionado con la contaminación que genera el mismo o por factores de origen antropogénico externos a la zona de evaluación, sin embargo, en el caso del cementerio de </a:t>
            </a:r>
            <a:r>
              <a:rPr lang="es-EC" sz="1200" kern="1200" dirty="0" err="1">
                <a:solidFill>
                  <a:schemeClr val="tx1"/>
                </a:solidFill>
                <a:effectLst/>
                <a:latin typeface="+mn-lt"/>
                <a:ea typeface="+mn-ea"/>
                <a:cs typeface="+mn-cs"/>
              </a:rPr>
              <a:t>Cutuglagua</a:t>
            </a:r>
            <a:r>
              <a:rPr lang="es-EC" sz="1200" kern="1200" dirty="0">
                <a:solidFill>
                  <a:schemeClr val="tx1"/>
                </a:solidFill>
                <a:effectLst/>
                <a:latin typeface="+mn-lt"/>
                <a:ea typeface="+mn-ea"/>
                <a:cs typeface="+mn-cs"/>
              </a:rPr>
              <a:t> se evidenció un aumento en el OD medido aguas abajo del cementerio entre el 22%, que podría estar relacionado con el aumento de algas </a:t>
            </a:r>
            <a:r>
              <a:rPr lang="es-EC" sz="1200" kern="1200" dirty="0" err="1">
                <a:solidFill>
                  <a:schemeClr val="tx1"/>
                </a:solidFill>
                <a:effectLst/>
                <a:latin typeface="+mn-lt"/>
                <a:ea typeface="+mn-ea"/>
                <a:cs typeface="+mn-cs"/>
              </a:rPr>
              <a:t>fitoplanctónicas</a:t>
            </a:r>
            <a:r>
              <a:rPr lang="es-EC" sz="1200" kern="1200" dirty="0">
                <a:solidFill>
                  <a:schemeClr val="tx1"/>
                </a:solidFill>
                <a:effectLst/>
                <a:latin typeface="+mn-lt"/>
                <a:ea typeface="+mn-ea"/>
                <a:cs typeface="+mn-cs"/>
              </a:rPr>
              <a:t> que pueden estar creciendo a las riberas del río debido a la presencia de materia orgánica, las cuales incrementarían la producción del oxígeno disuelto a través de la fotosíntesis (</a:t>
            </a:r>
            <a:r>
              <a:rPr lang="es-EC" sz="1200" kern="1200" dirty="0" err="1">
                <a:solidFill>
                  <a:schemeClr val="tx1"/>
                </a:solidFill>
                <a:effectLst/>
                <a:latin typeface="+mn-lt"/>
                <a:ea typeface="+mn-ea"/>
                <a:cs typeface="+mn-cs"/>
              </a:rPr>
              <a:t>Boyd</a:t>
            </a:r>
            <a:r>
              <a:rPr lang="es-EC" sz="1200" kern="1200" dirty="0">
                <a:solidFill>
                  <a:schemeClr val="tx1"/>
                </a:solidFill>
                <a:effectLst/>
                <a:latin typeface="+mn-lt"/>
                <a:ea typeface="+mn-ea"/>
                <a:cs typeface="+mn-cs"/>
              </a:rPr>
              <a:t>, 2018; Martínez, Godínez y </a:t>
            </a:r>
            <a:r>
              <a:rPr lang="es-EC" sz="1200" kern="1200" dirty="0" err="1">
                <a:solidFill>
                  <a:schemeClr val="tx1"/>
                </a:solidFill>
                <a:effectLst/>
                <a:latin typeface="+mn-lt"/>
                <a:ea typeface="+mn-ea"/>
                <a:cs typeface="+mn-cs"/>
              </a:rPr>
              <a:t>Zuñiga</a:t>
            </a:r>
            <a:r>
              <a:rPr lang="es-EC" sz="1200" kern="1200" dirty="0">
                <a:solidFill>
                  <a:schemeClr val="tx1"/>
                </a:solidFill>
                <a:effectLst/>
                <a:latin typeface="+mn-lt"/>
                <a:ea typeface="+mn-ea"/>
                <a:cs typeface="+mn-cs"/>
              </a:rPr>
              <a:t>, 2014).</a:t>
            </a:r>
            <a:endParaRPr lang="en-U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Por otra parte, el cementerio de Nanegal presenta un aumento en el OD aguas debajo del cementerio de 3%, lo cual se puede relacionarse con factores como la pendiente existente entre el cementerio y el cuerpo de agua el cual posee una diferencia aproximada de 30 metros, o el reducido número de personas enterradas que bordea un total de 500 fallecidos.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Respecto a las tasas de crecimiento se evidenció que para el cementerio de </a:t>
            </a:r>
            <a:r>
              <a:rPr lang="es-EC" sz="1200" kern="1200" dirty="0" err="1">
                <a:solidFill>
                  <a:schemeClr val="tx1"/>
                </a:solidFill>
                <a:effectLst/>
                <a:latin typeface="+mn-lt"/>
                <a:ea typeface="+mn-ea"/>
                <a:cs typeface="+mn-cs"/>
              </a:rPr>
              <a:t>Chillogallo</a:t>
            </a:r>
            <a:r>
              <a:rPr lang="es-EC" sz="1200" kern="1200" dirty="0">
                <a:solidFill>
                  <a:schemeClr val="tx1"/>
                </a:solidFill>
                <a:effectLst/>
                <a:latin typeface="+mn-lt"/>
                <a:ea typeface="+mn-ea"/>
                <a:cs typeface="+mn-cs"/>
              </a:rPr>
              <a:t> sus valores de DBO5 y DQO se incrementaron en un porcentaje del 115% y 76% respectivamente, mientras que el cementerio de </a:t>
            </a:r>
            <a:r>
              <a:rPr lang="es-EC" sz="1200" kern="1200" dirty="0" err="1">
                <a:solidFill>
                  <a:schemeClr val="tx1"/>
                </a:solidFill>
                <a:effectLst/>
                <a:latin typeface="+mn-lt"/>
                <a:ea typeface="+mn-ea"/>
                <a:cs typeface="+mn-cs"/>
              </a:rPr>
              <a:t>Pintag</a:t>
            </a:r>
            <a:r>
              <a:rPr lang="es-EC" sz="1200" kern="1200" dirty="0">
                <a:solidFill>
                  <a:schemeClr val="tx1"/>
                </a:solidFill>
                <a:effectLst/>
                <a:latin typeface="+mn-lt"/>
                <a:ea typeface="+mn-ea"/>
                <a:cs typeface="+mn-cs"/>
              </a:rPr>
              <a:t> sufrió un aumento en su DQO de 242%, valores que pueden estar relacionados debido a lixiviados con una alta carga orgánica, nitrógeno amoniacal, aniones móviles y metales alcalinotérreos (</a:t>
            </a:r>
            <a:r>
              <a:rPr lang="es-EC" sz="1200" kern="1200" dirty="0" err="1">
                <a:solidFill>
                  <a:schemeClr val="tx1"/>
                </a:solidFill>
                <a:effectLst/>
                <a:latin typeface="+mn-lt"/>
                <a:ea typeface="+mn-ea"/>
                <a:cs typeface="+mn-cs"/>
              </a:rPr>
              <a:t>Żychowski</a:t>
            </a:r>
            <a:r>
              <a:rPr lang="es-EC" sz="1200" kern="1200" dirty="0">
                <a:solidFill>
                  <a:schemeClr val="tx1"/>
                </a:solidFill>
                <a:effectLst/>
                <a:latin typeface="+mn-lt"/>
                <a:ea typeface="+mn-ea"/>
                <a:cs typeface="+mn-cs"/>
              </a:rPr>
              <a:t>, 2012; </a:t>
            </a:r>
            <a:r>
              <a:rPr lang="es-EC" sz="1200" kern="1200" dirty="0" err="1">
                <a:solidFill>
                  <a:schemeClr val="tx1"/>
                </a:solidFill>
                <a:effectLst/>
                <a:latin typeface="+mn-lt"/>
                <a:ea typeface="+mn-ea"/>
                <a:cs typeface="+mn-cs"/>
              </a:rPr>
              <a:t>Zychowsky</a:t>
            </a:r>
            <a:r>
              <a:rPr lang="es-EC" sz="1200" kern="1200" dirty="0">
                <a:solidFill>
                  <a:schemeClr val="tx1"/>
                </a:solidFill>
                <a:effectLst/>
                <a:latin typeface="+mn-lt"/>
                <a:ea typeface="+mn-ea"/>
                <a:cs typeface="+mn-cs"/>
              </a:rPr>
              <a:t> et al, 2015) o a factores de origen antropogénico (Fineza et al, 2014), por lo que, se necesitarían más estudios para determinar su influencia real.  Por el contrario, para el cementerio de </a:t>
            </a:r>
            <a:r>
              <a:rPr lang="es-EC" sz="1200" kern="1200" dirty="0" err="1">
                <a:solidFill>
                  <a:schemeClr val="tx1"/>
                </a:solidFill>
                <a:effectLst/>
                <a:latin typeface="+mn-lt"/>
                <a:ea typeface="+mn-ea"/>
                <a:cs typeface="+mn-cs"/>
              </a:rPr>
              <a:t>Cutuglagua</a:t>
            </a:r>
            <a:r>
              <a:rPr lang="es-EC" sz="1200" kern="1200" dirty="0">
                <a:solidFill>
                  <a:schemeClr val="tx1"/>
                </a:solidFill>
                <a:effectLst/>
                <a:latin typeface="+mn-lt"/>
                <a:ea typeface="+mn-ea"/>
                <a:cs typeface="+mn-cs"/>
              </a:rPr>
              <a:t> se observó una disminución en las concentraciones de DBO5 y DQO en un porcentaje de 6% y 15% respectivamente, lo cual se puede relacionar a la presencia de algas </a:t>
            </a:r>
            <a:r>
              <a:rPr lang="es-EC" sz="1200" kern="1200" dirty="0" err="1">
                <a:solidFill>
                  <a:schemeClr val="tx1"/>
                </a:solidFill>
                <a:effectLst/>
                <a:latin typeface="+mn-lt"/>
                <a:ea typeface="+mn-ea"/>
                <a:cs typeface="+mn-cs"/>
              </a:rPr>
              <a:t>fitoplanctónicas</a:t>
            </a:r>
            <a:r>
              <a:rPr lang="es-EC" sz="1200" kern="1200" dirty="0">
                <a:solidFill>
                  <a:schemeClr val="tx1"/>
                </a:solidFill>
                <a:effectLst/>
                <a:latin typeface="+mn-lt"/>
                <a:ea typeface="+mn-ea"/>
                <a:cs typeface="+mn-cs"/>
              </a:rPr>
              <a:t> que debido al aumento de carga orgánica crecen a las riberas del río y pueden producir este tipo de anomalías (</a:t>
            </a:r>
            <a:r>
              <a:rPr lang="es-EC" sz="1200" kern="1200" dirty="0" err="1">
                <a:solidFill>
                  <a:schemeClr val="tx1"/>
                </a:solidFill>
                <a:effectLst/>
                <a:latin typeface="+mn-lt"/>
                <a:ea typeface="+mn-ea"/>
                <a:cs typeface="+mn-cs"/>
              </a:rPr>
              <a:t>Boyd</a:t>
            </a:r>
            <a:r>
              <a:rPr lang="es-EC" sz="1200" kern="1200" dirty="0">
                <a:solidFill>
                  <a:schemeClr val="tx1"/>
                </a:solidFill>
                <a:effectLst/>
                <a:latin typeface="+mn-lt"/>
                <a:ea typeface="+mn-ea"/>
                <a:cs typeface="+mn-cs"/>
              </a:rPr>
              <a:t>, 2018; Martínez, Godínez y </a:t>
            </a:r>
            <a:r>
              <a:rPr lang="es-EC" sz="1200" kern="1200" dirty="0" err="1">
                <a:solidFill>
                  <a:schemeClr val="tx1"/>
                </a:solidFill>
                <a:effectLst/>
                <a:latin typeface="+mn-lt"/>
                <a:ea typeface="+mn-ea"/>
                <a:cs typeface="+mn-cs"/>
              </a:rPr>
              <a:t>Zuñiga</a:t>
            </a:r>
            <a:r>
              <a:rPr lang="es-EC" sz="1200" kern="1200" dirty="0">
                <a:solidFill>
                  <a:schemeClr val="tx1"/>
                </a:solidFill>
                <a:effectLst/>
                <a:latin typeface="+mn-lt"/>
                <a:ea typeface="+mn-ea"/>
                <a:cs typeface="+mn-cs"/>
              </a:rPr>
              <a:t>, 2014).</a:t>
            </a:r>
          </a:p>
          <a:p>
            <a:endParaRPr lang="es-EC"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todos los crematorios de la zona de estudio incumplieron con el valor del parámetro considerado en normativa como se muestra en la figura 35, presentando un aumento en el porcentaje de incumplimiento relacionado con la norma que va desde el 117% hasta el 2264%. No obstante, dado que los </a:t>
            </a:r>
            <a:r>
              <a:rPr lang="es-EC" sz="1200" kern="1200" dirty="0" err="1">
                <a:solidFill>
                  <a:schemeClr val="tx1"/>
                </a:solidFill>
                <a:effectLst/>
                <a:latin typeface="+mn-lt"/>
                <a:ea typeface="+mn-ea"/>
                <a:cs typeface="+mn-cs"/>
              </a:rPr>
              <a:t>muestreadores</a:t>
            </a:r>
            <a:r>
              <a:rPr lang="es-EC" sz="1200" kern="1200" dirty="0">
                <a:solidFill>
                  <a:schemeClr val="tx1"/>
                </a:solidFill>
                <a:effectLst/>
                <a:latin typeface="+mn-lt"/>
                <a:ea typeface="+mn-ea"/>
                <a:cs typeface="+mn-cs"/>
              </a:rPr>
              <a:t> fueron instalados en sitios cercanos a los crematorios y cerca de vías de acceso público, por facilidad de accesibilidad, los datos recolectados no solo se verían influenciados por las emisiones de los hornos crematorios, si no a su vez, por el tránsito vehicular que circula por la zona.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12</a:t>
            </a:fld>
            <a:endParaRPr lang="en-US"/>
          </a:p>
        </p:txBody>
      </p:sp>
    </p:spTree>
    <p:extLst>
      <p:ext uri="{BB962C8B-B14F-4D97-AF65-F5344CB8AC3E}">
        <p14:creationId xmlns:p14="http://schemas.microsoft.com/office/powerpoint/2010/main" val="241709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De acuerdo a los índices calculados se obtuvieron las ecuaciones empíricas lineales, donde se da un peso a cada variable de acuerdo a los valores obtenidos en la matriz de la tabla 23, pesos que fueron ordenados de mayor a menor grado de importancia y a diferencia de esta no se realizó el redondeo presentando coeficientes con 4 decimales, con el fin de disminuir errores de cálculo.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Para la validación del método del universo de los 71 cementerios se consideraron tres cementerios el de Nanegal, el de Tumbaco y el de Calderón ya que estos representan condiciones altas (no adecuado) medias (ligeramente adecuado) y bajas (totalmente adecuado, por ejemplo), para el primer análisis se trabajó inicialmente con un total de 10 variables utilizando los criterios de categorización establecidos en la tabla 7 y la ecuación número 6, los resultados de estos tres cementerios se muestran en la tabla 24.</a:t>
            </a:r>
            <a:endParaRPr lang="en-US" sz="1200" kern="1200" dirty="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D11F0BE7-3CC5-4CC4-9FFB-95AAE6F610A1}" type="slidenum">
              <a:rPr lang="en-US" smtClean="0"/>
              <a:t>13</a:t>
            </a:fld>
            <a:endParaRPr lang="en-US"/>
          </a:p>
        </p:txBody>
      </p:sp>
    </p:spTree>
    <p:extLst>
      <p:ext uri="{BB962C8B-B14F-4D97-AF65-F5344CB8AC3E}">
        <p14:creationId xmlns:p14="http://schemas.microsoft.com/office/powerpoint/2010/main" val="41779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481" y="2336074"/>
            <a:ext cx="8825658" cy="3329581"/>
          </a:xfrm>
        </p:spPr>
        <p:txBody>
          <a:bodyPr/>
          <a:lstStyle/>
          <a:p>
            <a:r>
              <a:rPr lang="es-ES" sz="4800" dirty="0"/>
              <a:t>Establecimiento de índices empíricos ambientales para manejo de cadáveres humanos: entierro y cremación en Ecuador</a:t>
            </a:r>
            <a:endParaRPr lang="en-US" sz="4800" dirty="0"/>
          </a:p>
        </p:txBody>
      </p:sp>
      <p:pic>
        <p:nvPicPr>
          <p:cNvPr id="4" name="Imagen 3"/>
          <p:cNvPicPr>
            <a:picLocks noChangeAspect="1"/>
          </p:cNvPicPr>
          <p:nvPr/>
        </p:nvPicPr>
        <p:blipFill rotWithShape="1">
          <a:blip r:embed="rId2"/>
          <a:srcRect b="2582"/>
          <a:stretch/>
        </p:blipFill>
        <p:spPr>
          <a:xfrm>
            <a:off x="9397139" y="2195103"/>
            <a:ext cx="2371725" cy="2115639"/>
          </a:xfrm>
          <a:prstGeom prst="rect">
            <a:avLst/>
          </a:prstGeom>
        </p:spPr>
      </p:pic>
      <p:sp>
        <p:nvSpPr>
          <p:cNvPr id="5" name="CuadroTexto 4"/>
          <p:cNvSpPr txBox="1"/>
          <p:nvPr/>
        </p:nvSpPr>
        <p:spPr>
          <a:xfrm>
            <a:off x="571481" y="896983"/>
            <a:ext cx="8604659" cy="584775"/>
          </a:xfrm>
          <a:prstGeom prst="rect">
            <a:avLst/>
          </a:prstGeom>
          <a:noFill/>
        </p:spPr>
        <p:txBody>
          <a:bodyPr wrap="square" rtlCol="0">
            <a:spAutoFit/>
          </a:bodyPr>
          <a:lstStyle/>
          <a:p>
            <a:r>
              <a:rPr lang="es-ES" sz="3200" b="1" dirty="0">
                <a:solidFill>
                  <a:schemeClr val="accent3">
                    <a:lumMod val="60000"/>
                    <a:lumOff val="40000"/>
                  </a:schemeClr>
                </a:solidFill>
              </a:rPr>
              <a:t>UNIVERSIDAD DE LAS FUERZAS ARMADAS</a:t>
            </a:r>
            <a:endParaRPr lang="en-US" sz="3200" b="1" dirty="0">
              <a:solidFill>
                <a:schemeClr val="accent3">
                  <a:lumMod val="60000"/>
                  <a:lumOff val="40000"/>
                </a:schemeClr>
              </a:solidFill>
            </a:endParaRPr>
          </a:p>
        </p:txBody>
      </p:sp>
      <p:sp>
        <p:nvSpPr>
          <p:cNvPr id="6" name="CuadroTexto 5"/>
          <p:cNvSpPr txBox="1"/>
          <p:nvPr/>
        </p:nvSpPr>
        <p:spPr>
          <a:xfrm>
            <a:off x="7336201" y="6061166"/>
            <a:ext cx="4650377" cy="523220"/>
          </a:xfrm>
          <a:prstGeom prst="rect">
            <a:avLst/>
          </a:prstGeom>
          <a:noFill/>
        </p:spPr>
        <p:txBody>
          <a:bodyPr wrap="square" rtlCol="0">
            <a:spAutoFit/>
          </a:bodyPr>
          <a:lstStyle/>
          <a:p>
            <a:r>
              <a:rPr lang="es-ES" sz="2800" dirty="0"/>
              <a:t>JONATHAN GUAYASAMÍN</a:t>
            </a:r>
            <a:endParaRPr lang="en-US" sz="2800" dirty="0"/>
          </a:p>
        </p:txBody>
      </p:sp>
    </p:spTree>
    <p:extLst>
      <p:ext uri="{BB962C8B-B14F-4D97-AF65-F5344CB8AC3E}">
        <p14:creationId xmlns:p14="http://schemas.microsoft.com/office/powerpoint/2010/main" val="417086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0943" y="163059"/>
            <a:ext cx="4295274" cy="738664"/>
          </a:xfrm>
          <a:prstGeom prst="rect">
            <a:avLst/>
          </a:prstGeom>
          <a:noFill/>
        </p:spPr>
        <p:txBody>
          <a:bodyPr wrap="square" rtlCol="0">
            <a:spAutoFit/>
          </a:bodyPr>
          <a:lstStyle/>
          <a:p>
            <a:r>
              <a:rPr lang="es-ES" sz="4200" dirty="0"/>
              <a:t>Metodología</a:t>
            </a:r>
            <a:endParaRPr lang="en-US" sz="4200" dirty="0"/>
          </a:p>
        </p:txBody>
      </p:sp>
      <p:sp>
        <p:nvSpPr>
          <p:cNvPr id="5" name="CuadroTexto 4"/>
          <p:cNvSpPr txBox="1"/>
          <p:nvPr/>
        </p:nvSpPr>
        <p:spPr>
          <a:xfrm>
            <a:off x="360943" y="897595"/>
            <a:ext cx="11183357" cy="923330"/>
          </a:xfrm>
          <a:prstGeom prst="rect">
            <a:avLst/>
          </a:prstGeom>
          <a:noFill/>
        </p:spPr>
        <p:txBody>
          <a:bodyPr wrap="square" rtlCol="0">
            <a:spAutoFit/>
          </a:bodyPr>
          <a:lstStyle/>
          <a:p>
            <a:pPr algn="just"/>
            <a:r>
              <a:rPr lang="es-ES" u="sng" dirty="0"/>
              <a:t>Determinación de índices de gestión ambiental y Propuesta técnica para la ubicación de sitios destinados para la disposición de cadáveres humanos </a:t>
            </a:r>
          </a:p>
          <a:p>
            <a:pPr algn="just"/>
            <a:endParaRPr lang="en-US" u="sng" dirty="0"/>
          </a:p>
        </p:txBody>
      </p:sp>
      <p:graphicFrame>
        <p:nvGraphicFramePr>
          <p:cNvPr id="6" name="Tabla 5"/>
          <p:cNvGraphicFramePr>
            <a:graphicFrameLocks noGrp="1"/>
          </p:cNvGraphicFramePr>
          <p:nvPr>
            <p:extLst>
              <p:ext uri="{D42A27DB-BD31-4B8C-83A1-F6EECF244321}">
                <p14:modId xmlns:p14="http://schemas.microsoft.com/office/powerpoint/2010/main" val="4173979953"/>
              </p:ext>
            </p:extLst>
          </p:nvPr>
        </p:nvGraphicFramePr>
        <p:xfrm>
          <a:off x="1887249" y="1820925"/>
          <a:ext cx="8796187" cy="4970145"/>
        </p:xfrm>
        <a:graphic>
          <a:graphicData uri="http://schemas.openxmlformats.org/drawingml/2006/table">
            <a:tbl>
              <a:tblPr firstRow="1" firstCol="1" bandRow="1">
                <a:tableStyleId>{5C22544A-7EE6-4342-B048-85BDC9FD1C3A}</a:tableStyleId>
              </a:tblPr>
              <a:tblGrid>
                <a:gridCol w="973621">
                  <a:extLst>
                    <a:ext uri="{9D8B030D-6E8A-4147-A177-3AD203B41FA5}">
                      <a16:colId xmlns:a16="http://schemas.microsoft.com/office/drawing/2014/main" val="3045925902"/>
                    </a:ext>
                  </a:extLst>
                </a:gridCol>
                <a:gridCol w="2800134">
                  <a:extLst>
                    <a:ext uri="{9D8B030D-6E8A-4147-A177-3AD203B41FA5}">
                      <a16:colId xmlns:a16="http://schemas.microsoft.com/office/drawing/2014/main" val="4287486005"/>
                    </a:ext>
                  </a:extLst>
                </a:gridCol>
                <a:gridCol w="558048">
                  <a:extLst>
                    <a:ext uri="{9D8B030D-6E8A-4147-A177-3AD203B41FA5}">
                      <a16:colId xmlns:a16="http://schemas.microsoft.com/office/drawing/2014/main" val="2056752718"/>
                    </a:ext>
                  </a:extLst>
                </a:gridCol>
                <a:gridCol w="558048">
                  <a:extLst>
                    <a:ext uri="{9D8B030D-6E8A-4147-A177-3AD203B41FA5}">
                      <a16:colId xmlns:a16="http://schemas.microsoft.com/office/drawing/2014/main" val="3007898714"/>
                    </a:ext>
                  </a:extLst>
                </a:gridCol>
                <a:gridCol w="558048">
                  <a:extLst>
                    <a:ext uri="{9D8B030D-6E8A-4147-A177-3AD203B41FA5}">
                      <a16:colId xmlns:a16="http://schemas.microsoft.com/office/drawing/2014/main" val="3782752349"/>
                    </a:ext>
                  </a:extLst>
                </a:gridCol>
                <a:gridCol w="558048">
                  <a:extLst>
                    <a:ext uri="{9D8B030D-6E8A-4147-A177-3AD203B41FA5}">
                      <a16:colId xmlns:a16="http://schemas.microsoft.com/office/drawing/2014/main" val="501578740"/>
                    </a:ext>
                  </a:extLst>
                </a:gridCol>
                <a:gridCol w="558048">
                  <a:extLst>
                    <a:ext uri="{9D8B030D-6E8A-4147-A177-3AD203B41FA5}">
                      <a16:colId xmlns:a16="http://schemas.microsoft.com/office/drawing/2014/main" val="3102015298"/>
                    </a:ext>
                  </a:extLst>
                </a:gridCol>
                <a:gridCol w="558048">
                  <a:extLst>
                    <a:ext uri="{9D8B030D-6E8A-4147-A177-3AD203B41FA5}">
                      <a16:colId xmlns:a16="http://schemas.microsoft.com/office/drawing/2014/main" val="1301241481"/>
                    </a:ext>
                  </a:extLst>
                </a:gridCol>
                <a:gridCol w="558048">
                  <a:extLst>
                    <a:ext uri="{9D8B030D-6E8A-4147-A177-3AD203B41FA5}">
                      <a16:colId xmlns:a16="http://schemas.microsoft.com/office/drawing/2014/main" val="2401956793"/>
                    </a:ext>
                  </a:extLst>
                </a:gridCol>
                <a:gridCol w="558048">
                  <a:extLst>
                    <a:ext uri="{9D8B030D-6E8A-4147-A177-3AD203B41FA5}">
                      <a16:colId xmlns:a16="http://schemas.microsoft.com/office/drawing/2014/main" val="3145147563"/>
                    </a:ext>
                  </a:extLst>
                </a:gridCol>
                <a:gridCol w="558048">
                  <a:extLst>
                    <a:ext uri="{9D8B030D-6E8A-4147-A177-3AD203B41FA5}">
                      <a16:colId xmlns:a16="http://schemas.microsoft.com/office/drawing/2014/main" val="1947767226"/>
                    </a:ext>
                  </a:extLst>
                </a:gridCol>
              </a:tblGrid>
              <a:tr h="279717">
                <a:tc rowSpan="2">
                  <a:txBody>
                    <a:bodyPr/>
                    <a:lstStyle/>
                    <a:p>
                      <a:pPr indent="215900" algn="ctr">
                        <a:lnSpc>
                          <a:spcPct val="200000"/>
                        </a:lnSpc>
                        <a:spcAft>
                          <a:spcPts val="0"/>
                        </a:spcAft>
                      </a:pPr>
                      <a:r>
                        <a:rPr lang="es-EC" sz="1200">
                          <a:effectLst/>
                        </a:rPr>
                        <a:t>ITEM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rowSpan="2">
                  <a:txBody>
                    <a:bodyPr/>
                    <a:lstStyle/>
                    <a:p>
                      <a:pPr indent="215900" algn="ctr">
                        <a:lnSpc>
                          <a:spcPct val="200000"/>
                        </a:lnSpc>
                        <a:spcAft>
                          <a:spcPts val="0"/>
                        </a:spcAft>
                      </a:pPr>
                      <a:r>
                        <a:rPr lang="es-EC" sz="1200">
                          <a:effectLst/>
                        </a:rPr>
                        <a:t>DESCRIPCIÓN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gridSpan="9">
                  <a:txBody>
                    <a:bodyPr/>
                    <a:lstStyle/>
                    <a:p>
                      <a:pPr indent="215900" algn="ctr">
                        <a:lnSpc>
                          <a:spcPct val="200000"/>
                        </a:lnSpc>
                        <a:spcAft>
                          <a:spcPts val="0"/>
                        </a:spcAft>
                      </a:pPr>
                      <a:r>
                        <a:rPr lang="es-EC" sz="1200">
                          <a:effectLst/>
                        </a:rPr>
                        <a:t>VARIABLES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4711477"/>
                  </a:ext>
                </a:extLst>
              </a:tr>
              <a:tr h="559435">
                <a:tc vMerge="1">
                  <a:txBody>
                    <a:bodyPr/>
                    <a:lstStyle/>
                    <a:p>
                      <a:endParaRPr lang="en-US"/>
                    </a:p>
                  </a:txBody>
                  <a:tcPr/>
                </a:tc>
                <a:tc vMerge="1">
                  <a:txBody>
                    <a:bodyPr/>
                    <a:lstStyle/>
                    <a:p>
                      <a:endParaRPr lang="en-US"/>
                    </a:p>
                  </a:txBody>
                  <a:tcPr/>
                </a:tc>
                <a:tc>
                  <a:txBody>
                    <a:bodyPr/>
                    <a:lstStyle/>
                    <a:p>
                      <a:pPr indent="215900" algn="ctr">
                        <a:lnSpc>
                          <a:spcPct val="200000"/>
                        </a:lnSpc>
                        <a:spcAft>
                          <a:spcPts val="0"/>
                        </a:spcAft>
                      </a:pPr>
                      <a:r>
                        <a:rPr lang="es-EC" sz="12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3887592071"/>
                  </a:ext>
                </a:extLst>
              </a:tr>
              <a:tr h="279717">
                <a:tc>
                  <a:txBody>
                    <a:bodyPr/>
                    <a:lstStyle/>
                    <a:p>
                      <a:pPr indent="215900" algn="ctr">
                        <a:lnSpc>
                          <a:spcPct val="200000"/>
                        </a:lnSpc>
                        <a:spcAft>
                          <a:spcPts val="0"/>
                        </a:spcAft>
                      </a:pPr>
                      <a:r>
                        <a:rPr lang="es-EC" sz="12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Nivel Freático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131331762"/>
                  </a:ext>
                </a:extLst>
              </a:tr>
              <a:tr h="559435">
                <a:tc>
                  <a:txBody>
                    <a:bodyPr/>
                    <a:lstStyle/>
                    <a:p>
                      <a:pPr indent="215900" algn="ctr">
                        <a:lnSpc>
                          <a:spcPct val="200000"/>
                        </a:lnSpc>
                        <a:spcAft>
                          <a:spcPts val="0"/>
                        </a:spcAft>
                      </a:pPr>
                      <a:r>
                        <a:rPr lang="es-EC" sz="12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Distancia a fuentes de agua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3830416771"/>
                  </a:ext>
                </a:extLst>
              </a:tr>
              <a:tr h="279717">
                <a:tc>
                  <a:txBody>
                    <a:bodyPr/>
                    <a:lstStyle/>
                    <a:p>
                      <a:pPr indent="215900" algn="ctr">
                        <a:lnSpc>
                          <a:spcPct val="200000"/>
                        </a:lnSpc>
                        <a:spcAft>
                          <a:spcPts val="0"/>
                        </a:spcAft>
                      </a:pPr>
                      <a:r>
                        <a:rPr lang="es-EC" sz="12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Precipitación (C)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2063784414"/>
                  </a:ext>
                </a:extLst>
              </a:tr>
              <a:tr h="279717">
                <a:tc>
                  <a:txBody>
                    <a:bodyPr/>
                    <a:lstStyle/>
                    <a:p>
                      <a:pPr indent="215900" algn="ctr">
                        <a:lnSpc>
                          <a:spcPct val="200000"/>
                        </a:lnSpc>
                        <a:spcAft>
                          <a:spcPts val="0"/>
                        </a:spcAft>
                      </a:pPr>
                      <a:r>
                        <a:rPr lang="es-EC" sz="12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Pendiente (D)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4017944858"/>
                  </a:ext>
                </a:extLst>
              </a:tr>
              <a:tr h="279717">
                <a:tc>
                  <a:txBody>
                    <a:bodyPr/>
                    <a:lstStyle/>
                    <a:p>
                      <a:pPr indent="215900" algn="ctr">
                        <a:lnSpc>
                          <a:spcPct val="200000"/>
                        </a:lnSpc>
                        <a:spcAft>
                          <a:spcPts val="0"/>
                        </a:spcAft>
                      </a:pPr>
                      <a:r>
                        <a:rPr lang="es-EC" sz="12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Tipo de suelo (E)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3404909760"/>
                  </a:ext>
                </a:extLst>
              </a:tr>
              <a:tr h="279717">
                <a:tc>
                  <a:txBody>
                    <a:bodyPr/>
                    <a:lstStyle/>
                    <a:p>
                      <a:pPr indent="215900" algn="ctr">
                        <a:lnSpc>
                          <a:spcPct val="200000"/>
                        </a:lnSpc>
                        <a:spcAft>
                          <a:spcPts val="0"/>
                        </a:spcAft>
                      </a:pPr>
                      <a:r>
                        <a:rPr lang="es-EC" sz="12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Edad del cementerio (F)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3318230461"/>
                  </a:ext>
                </a:extLst>
              </a:tr>
              <a:tr h="279717">
                <a:tc>
                  <a:txBody>
                    <a:bodyPr/>
                    <a:lstStyle/>
                    <a:p>
                      <a:pPr indent="215900" algn="ctr">
                        <a:lnSpc>
                          <a:spcPct val="200000"/>
                        </a:lnSpc>
                        <a:spcAft>
                          <a:spcPts val="0"/>
                        </a:spcAft>
                      </a:pPr>
                      <a:r>
                        <a:rPr lang="es-EC" sz="12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Temperatura (G)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225436835"/>
                  </a:ext>
                </a:extLst>
              </a:tr>
              <a:tr h="279717">
                <a:tc>
                  <a:txBody>
                    <a:bodyPr/>
                    <a:lstStyle/>
                    <a:p>
                      <a:pPr indent="215900" algn="ctr">
                        <a:lnSpc>
                          <a:spcPct val="200000"/>
                        </a:lnSpc>
                        <a:spcAft>
                          <a:spcPts val="0"/>
                        </a:spcAft>
                      </a:pPr>
                      <a:r>
                        <a:rPr lang="es-EC" sz="12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Número de tumbas (H)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862575158"/>
                  </a:ext>
                </a:extLst>
              </a:tr>
              <a:tr h="279717">
                <a:tc>
                  <a:txBody>
                    <a:bodyPr/>
                    <a:lstStyle/>
                    <a:p>
                      <a:pPr indent="215900" algn="ctr">
                        <a:lnSpc>
                          <a:spcPct val="200000"/>
                        </a:lnSpc>
                        <a:spcAft>
                          <a:spcPts val="0"/>
                        </a:spcAft>
                      </a:pPr>
                      <a:r>
                        <a:rPr lang="es-EC" sz="12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Falla Geológica (I)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2981051570"/>
                  </a:ext>
                </a:extLst>
              </a:tr>
              <a:tr h="559435">
                <a:tc>
                  <a:txBody>
                    <a:bodyPr/>
                    <a:lstStyle/>
                    <a:p>
                      <a:pPr indent="215900" algn="ctr">
                        <a:lnSpc>
                          <a:spcPct val="200000"/>
                        </a:lnSpc>
                        <a:spcAft>
                          <a:spcPts val="0"/>
                        </a:spcAft>
                      </a:pPr>
                      <a:r>
                        <a:rPr lang="es-EC" sz="12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Densidad poblacional (J)</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J</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tc>
                  <a:txBody>
                    <a:bodyPr/>
                    <a:lstStyle/>
                    <a:p>
                      <a:pPr indent="215900" algn="ctr">
                        <a:lnSpc>
                          <a:spcPct val="200000"/>
                        </a:lnSpc>
                        <a:spcAft>
                          <a:spcPts val="0"/>
                        </a:spcAft>
                      </a:pPr>
                      <a:r>
                        <a:rPr lang="es-EC"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936" marR="62936" marT="0" marB="0" anchor="ctr"/>
                </a:tc>
                <a:extLst>
                  <a:ext uri="{0D108BD9-81ED-4DB2-BD59-A6C34878D82A}">
                    <a16:rowId xmlns:a16="http://schemas.microsoft.com/office/drawing/2014/main" val="3371171331"/>
                  </a:ext>
                </a:extLst>
              </a:tr>
            </a:tbl>
          </a:graphicData>
        </a:graphic>
      </p:graphicFrame>
      <p:sp>
        <p:nvSpPr>
          <p:cNvPr id="7" name="Rectángulo 6"/>
          <p:cNvSpPr/>
          <p:nvPr/>
        </p:nvSpPr>
        <p:spPr>
          <a:xfrm>
            <a:off x="3878624" y="1451593"/>
            <a:ext cx="5128327" cy="369332"/>
          </a:xfrm>
          <a:prstGeom prst="rect">
            <a:avLst/>
          </a:prstGeom>
        </p:spPr>
        <p:txBody>
          <a:bodyPr wrap="none">
            <a:spAutoFit/>
          </a:bodyPr>
          <a:lstStyle/>
          <a:p>
            <a:r>
              <a:rPr lang="es-ES" dirty="0"/>
              <a:t>Tabla 5. Determinación de Índices Empíricos</a:t>
            </a:r>
            <a:endParaRPr lang="en-US" dirty="0"/>
          </a:p>
        </p:txBody>
      </p:sp>
    </p:spTree>
    <p:extLst>
      <p:ext uri="{BB962C8B-B14F-4D97-AF65-F5344CB8AC3E}">
        <p14:creationId xmlns:p14="http://schemas.microsoft.com/office/powerpoint/2010/main" val="394574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346" y="105186"/>
            <a:ext cx="4295274" cy="738664"/>
          </a:xfrm>
          <a:prstGeom prst="rect">
            <a:avLst/>
          </a:prstGeom>
          <a:noFill/>
        </p:spPr>
        <p:txBody>
          <a:bodyPr wrap="square" rtlCol="0">
            <a:spAutoFit/>
          </a:bodyPr>
          <a:lstStyle/>
          <a:p>
            <a:r>
              <a:rPr lang="es-ES" sz="4200" dirty="0"/>
              <a:t>Resultados</a:t>
            </a:r>
            <a:endParaRPr lang="en-US" sz="4200" dirty="0"/>
          </a:p>
        </p:txBody>
      </p:sp>
      <p:graphicFrame>
        <p:nvGraphicFramePr>
          <p:cNvPr id="5" name="Tabla 4"/>
          <p:cNvGraphicFramePr>
            <a:graphicFrameLocks noGrp="1"/>
          </p:cNvGraphicFramePr>
          <p:nvPr>
            <p:extLst>
              <p:ext uri="{D42A27DB-BD31-4B8C-83A1-F6EECF244321}">
                <p14:modId xmlns:p14="http://schemas.microsoft.com/office/powerpoint/2010/main" val="2045902212"/>
              </p:ext>
            </p:extLst>
          </p:nvPr>
        </p:nvGraphicFramePr>
        <p:xfrm>
          <a:off x="186148" y="1315700"/>
          <a:ext cx="6631339" cy="5432890"/>
        </p:xfrm>
        <a:graphic>
          <a:graphicData uri="http://schemas.openxmlformats.org/drawingml/2006/table">
            <a:tbl>
              <a:tblPr firstRow="1" firstCol="1" bandRow="1">
                <a:tableStyleId>{5C22544A-7EE6-4342-B048-85BDC9FD1C3A}</a:tableStyleId>
              </a:tblPr>
              <a:tblGrid>
                <a:gridCol w="614191">
                  <a:extLst>
                    <a:ext uri="{9D8B030D-6E8A-4147-A177-3AD203B41FA5}">
                      <a16:colId xmlns:a16="http://schemas.microsoft.com/office/drawing/2014/main" val="801122844"/>
                    </a:ext>
                  </a:extLst>
                </a:gridCol>
                <a:gridCol w="1596545">
                  <a:extLst>
                    <a:ext uri="{9D8B030D-6E8A-4147-A177-3AD203B41FA5}">
                      <a16:colId xmlns:a16="http://schemas.microsoft.com/office/drawing/2014/main" val="369422687"/>
                    </a:ext>
                  </a:extLst>
                </a:gridCol>
                <a:gridCol w="1105367">
                  <a:extLst>
                    <a:ext uri="{9D8B030D-6E8A-4147-A177-3AD203B41FA5}">
                      <a16:colId xmlns:a16="http://schemas.microsoft.com/office/drawing/2014/main" val="99482167"/>
                    </a:ext>
                  </a:extLst>
                </a:gridCol>
                <a:gridCol w="1350524">
                  <a:extLst>
                    <a:ext uri="{9D8B030D-6E8A-4147-A177-3AD203B41FA5}">
                      <a16:colId xmlns:a16="http://schemas.microsoft.com/office/drawing/2014/main" val="226807405"/>
                    </a:ext>
                  </a:extLst>
                </a:gridCol>
                <a:gridCol w="1964712">
                  <a:extLst>
                    <a:ext uri="{9D8B030D-6E8A-4147-A177-3AD203B41FA5}">
                      <a16:colId xmlns:a16="http://schemas.microsoft.com/office/drawing/2014/main" val="269153893"/>
                    </a:ext>
                  </a:extLst>
                </a:gridCol>
              </a:tblGrid>
              <a:tr h="632290">
                <a:tc>
                  <a:txBody>
                    <a:bodyPr/>
                    <a:lstStyle/>
                    <a:p>
                      <a:pPr indent="215900" algn="ctr">
                        <a:lnSpc>
                          <a:spcPct val="200000"/>
                        </a:lnSpc>
                        <a:spcAft>
                          <a:spcPts val="0"/>
                        </a:spcAft>
                        <a:tabLst>
                          <a:tab pos="3924300" algn="l"/>
                        </a:tabLst>
                      </a:pPr>
                      <a:r>
                        <a:rPr lang="es-EC" sz="1050">
                          <a:effectLst/>
                        </a:rPr>
                        <a:t>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chemeClr val="tx1"/>
                          </a:solidFill>
                          <a:effectLst/>
                        </a:rPr>
                        <a:t>Cementerio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solidFill>
                            <a:schemeClr val="tx1"/>
                          </a:solidFill>
                          <a:effectLst/>
                        </a:rPr>
                        <a:t>Resistividad</a:t>
                      </a:r>
                      <a:endParaRPr lang="en-US" sz="1100">
                        <a:solidFill>
                          <a:schemeClr val="tx1"/>
                        </a:solidFill>
                        <a:effectLst/>
                      </a:endParaRPr>
                    </a:p>
                    <a:p>
                      <a:pPr indent="215900" algn="ctr">
                        <a:lnSpc>
                          <a:spcPct val="200000"/>
                        </a:lnSpc>
                        <a:spcAft>
                          <a:spcPts val="0"/>
                        </a:spcAft>
                        <a:tabLst>
                          <a:tab pos="3924300" algn="l"/>
                        </a:tabLst>
                      </a:pPr>
                      <a:r>
                        <a:rPr lang="es-EC" sz="1050">
                          <a:solidFill>
                            <a:schemeClr val="tx1"/>
                          </a:solidFill>
                          <a:effectLst/>
                        </a:rPr>
                        <a:t>(Ohm-m)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chemeClr val="tx1"/>
                          </a:solidFill>
                          <a:effectLst/>
                        </a:rPr>
                        <a:t>Nivel Freático</a:t>
                      </a:r>
                      <a:endParaRPr lang="en-US" sz="1100" dirty="0">
                        <a:solidFill>
                          <a:schemeClr val="tx1"/>
                        </a:solidFill>
                        <a:effectLst/>
                      </a:endParaRPr>
                    </a:p>
                    <a:p>
                      <a:pPr indent="215900" algn="ctr">
                        <a:lnSpc>
                          <a:spcPct val="200000"/>
                        </a:lnSpc>
                        <a:spcAft>
                          <a:spcPts val="0"/>
                        </a:spcAft>
                        <a:tabLst>
                          <a:tab pos="3924300" algn="l"/>
                        </a:tabLst>
                      </a:pPr>
                      <a:r>
                        <a:rPr lang="es-EC" sz="1050" dirty="0">
                          <a:solidFill>
                            <a:schemeClr val="tx1"/>
                          </a:solidFill>
                          <a:effectLst/>
                        </a:rPr>
                        <a:t>(m)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chemeClr val="tx1"/>
                          </a:solidFill>
                          <a:effectLst/>
                        </a:rPr>
                        <a:t>Distancia a cuerpo de agua (m)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3784439385"/>
                  </a:ext>
                </a:extLst>
              </a:tr>
              <a:tr h="316145">
                <a:tc>
                  <a:txBody>
                    <a:bodyPr/>
                    <a:lstStyle/>
                    <a:p>
                      <a:pPr indent="215900" algn="ctr">
                        <a:lnSpc>
                          <a:spcPct val="200000"/>
                        </a:lnSpc>
                        <a:spcAft>
                          <a:spcPts val="0"/>
                        </a:spcAft>
                        <a:tabLst>
                          <a:tab pos="3924300" algn="l"/>
                        </a:tabLst>
                      </a:pPr>
                      <a:r>
                        <a:rPr lang="es-EC" sz="105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dirty="0">
                          <a:solidFill>
                            <a:srgbClr val="FF0000"/>
                          </a:solidFill>
                          <a:effectLst/>
                        </a:rPr>
                        <a:t>Nanegal</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160,2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1,92 - 2,53</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134</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1463183925"/>
                  </a:ext>
                </a:extLst>
              </a:tr>
              <a:tr h="316145">
                <a:tc>
                  <a:txBody>
                    <a:bodyPr/>
                    <a:lstStyle/>
                    <a:p>
                      <a:pPr indent="215900" algn="ctr">
                        <a:lnSpc>
                          <a:spcPct val="200000"/>
                        </a:lnSpc>
                        <a:spcAft>
                          <a:spcPts val="0"/>
                        </a:spcAft>
                        <a:tabLst>
                          <a:tab pos="3924300" algn="l"/>
                        </a:tabLst>
                      </a:pPr>
                      <a:r>
                        <a:rPr lang="es-EC" sz="105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dirty="0" err="1">
                          <a:solidFill>
                            <a:srgbClr val="FF0000"/>
                          </a:solidFill>
                          <a:effectLst/>
                        </a:rPr>
                        <a:t>Pintag</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23,8</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3,31 - 4,40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171</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2748477523"/>
                  </a:ext>
                </a:extLst>
              </a:tr>
              <a:tr h="316145">
                <a:tc>
                  <a:txBody>
                    <a:bodyPr/>
                    <a:lstStyle/>
                    <a:p>
                      <a:pPr indent="215900" algn="ctr">
                        <a:lnSpc>
                          <a:spcPct val="200000"/>
                        </a:lnSpc>
                        <a:spcAft>
                          <a:spcPts val="0"/>
                        </a:spcAft>
                        <a:tabLst>
                          <a:tab pos="3924300" algn="l"/>
                        </a:tabLst>
                      </a:pPr>
                      <a:r>
                        <a:rPr lang="es-EC" sz="105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dirty="0" err="1">
                          <a:effectLst/>
                        </a:rPr>
                        <a:t>Alangasi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effectLst/>
                        </a:rPr>
                        <a:t>20,5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effectLst/>
                        </a:rPr>
                        <a:t>3,64 - 4,70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1866816033"/>
                  </a:ext>
                </a:extLst>
              </a:tr>
              <a:tr h="316145">
                <a:tc>
                  <a:txBody>
                    <a:bodyPr/>
                    <a:lstStyle/>
                    <a:p>
                      <a:pPr indent="215900" algn="ctr">
                        <a:lnSpc>
                          <a:spcPct val="200000"/>
                        </a:lnSpc>
                        <a:spcAft>
                          <a:spcPts val="0"/>
                        </a:spcAft>
                        <a:tabLst>
                          <a:tab pos="3924300" algn="l"/>
                        </a:tabLst>
                      </a:pPr>
                      <a:r>
                        <a:rPr lang="es-EC" sz="105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dirty="0" err="1">
                          <a:effectLst/>
                        </a:rPr>
                        <a:t>Aloag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3,99 - 6.50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1951972783"/>
                  </a:ext>
                </a:extLst>
              </a:tr>
              <a:tr h="316145">
                <a:tc>
                  <a:txBody>
                    <a:bodyPr/>
                    <a:lstStyle/>
                    <a:p>
                      <a:pPr indent="215900" algn="ctr">
                        <a:lnSpc>
                          <a:spcPct val="200000"/>
                        </a:lnSpc>
                        <a:spcAft>
                          <a:spcPts val="0"/>
                        </a:spcAft>
                        <a:tabLst>
                          <a:tab pos="3924300" algn="l"/>
                        </a:tabLst>
                      </a:pPr>
                      <a:r>
                        <a:rPr lang="es-EC" sz="105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Machachi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3,01 - 5,29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effectLst/>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3721421650"/>
                  </a:ext>
                </a:extLst>
              </a:tr>
              <a:tr h="316145">
                <a:tc>
                  <a:txBody>
                    <a:bodyPr/>
                    <a:lstStyle/>
                    <a:p>
                      <a:pPr indent="215900" algn="ctr">
                        <a:lnSpc>
                          <a:spcPct val="200000"/>
                        </a:lnSpc>
                        <a:spcAft>
                          <a:spcPts val="0"/>
                        </a:spcAft>
                        <a:tabLst>
                          <a:tab pos="3924300" algn="l"/>
                        </a:tabLst>
                      </a:pPr>
                      <a:r>
                        <a:rPr lang="es-EC" sz="105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Monteolivo Sur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4,04 - 5,40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1124165178"/>
                  </a:ext>
                </a:extLst>
              </a:tr>
              <a:tr h="316145">
                <a:tc>
                  <a:txBody>
                    <a:bodyPr/>
                    <a:lstStyle/>
                    <a:p>
                      <a:pPr indent="215900" algn="ctr">
                        <a:lnSpc>
                          <a:spcPct val="200000"/>
                        </a:lnSpc>
                        <a:spcAft>
                          <a:spcPts val="0"/>
                        </a:spcAft>
                        <a:tabLst>
                          <a:tab pos="3924300" algn="l"/>
                        </a:tabLst>
                      </a:pPr>
                      <a:r>
                        <a:rPr lang="es-EC" sz="105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Jardines Santa Rosa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55,5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4,20 - 4,99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2091302619"/>
                  </a:ext>
                </a:extLst>
              </a:tr>
              <a:tr h="316145">
                <a:tc>
                  <a:txBody>
                    <a:bodyPr/>
                    <a:lstStyle/>
                    <a:p>
                      <a:pPr indent="215900" algn="ctr">
                        <a:lnSpc>
                          <a:spcPct val="200000"/>
                        </a:lnSpc>
                        <a:spcAft>
                          <a:spcPts val="0"/>
                        </a:spcAft>
                        <a:tabLst>
                          <a:tab pos="3924300" algn="l"/>
                        </a:tabLst>
                      </a:pPr>
                      <a:r>
                        <a:rPr lang="es-EC" sz="105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dirty="0" err="1">
                          <a:solidFill>
                            <a:srgbClr val="FF0000"/>
                          </a:solidFill>
                          <a:effectLst/>
                        </a:rPr>
                        <a:t>Cutuglagua</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23,9</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3,04 - 3,69</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58</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1793303678"/>
                  </a:ext>
                </a:extLst>
              </a:tr>
              <a:tr h="316145">
                <a:tc>
                  <a:txBody>
                    <a:bodyPr/>
                    <a:lstStyle/>
                    <a:p>
                      <a:pPr indent="215900" algn="ctr">
                        <a:lnSpc>
                          <a:spcPct val="200000"/>
                        </a:lnSpc>
                        <a:spcAft>
                          <a:spcPts val="0"/>
                        </a:spcAft>
                        <a:tabLst>
                          <a:tab pos="3924300" algn="l"/>
                        </a:tabLst>
                      </a:pPr>
                      <a:r>
                        <a:rPr lang="es-EC" sz="105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Metropolitano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effectLst/>
                        </a:rPr>
                        <a:t>4,22 - 5,29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1902406192"/>
                  </a:ext>
                </a:extLst>
              </a:tr>
              <a:tr h="316145">
                <a:tc>
                  <a:txBody>
                    <a:bodyPr/>
                    <a:lstStyle/>
                    <a:p>
                      <a:pPr indent="215900" algn="ctr">
                        <a:lnSpc>
                          <a:spcPct val="200000"/>
                        </a:lnSpc>
                        <a:spcAft>
                          <a:spcPts val="0"/>
                        </a:spcAft>
                        <a:tabLst>
                          <a:tab pos="3924300" algn="l"/>
                        </a:tabLst>
                      </a:pPr>
                      <a:r>
                        <a:rPr lang="es-EC" sz="105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Libertad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26,4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3,53 - 5,60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605711427"/>
                  </a:ext>
                </a:extLst>
              </a:tr>
              <a:tr h="316145">
                <a:tc>
                  <a:txBody>
                    <a:bodyPr/>
                    <a:lstStyle/>
                    <a:p>
                      <a:pPr indent="215900" algn="ctr">
                        <a:lnSpc>
                          <a:spcPct val="200000"/>
                        </a:lnSpc>
                        <a:spcAft>
                          <a:spcPts val="0"/>
                        </a:spcAft>
                        <a:tabLst>
                          <a:tab pos="3924300" algn="l"/>
                        </a:tabLst>
                      </a:pPr>
                      <a:r>
                        <a:rPr lang="es-EC" sz="105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dirty="0" err="1">
                          <a:solidFill>
                            <a:srgbClr val="FF0000"/>
                          </a:solidFill>
                          <a:effectLst/>
                        </a:rPr>
                        <a:t>Chillogallo</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46,5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3,77 - 5,40</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solidFill>
                            <a:srgbClr val="FF0000"/>
                          </a:solidFill>
                          <a:effectLst/>
                        </a:rPr>
                        <a:t>36</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3426125252"/>
                  </a:ext>
                </a:extLst>
              </a:tr>
              <a:tr h="316145">
                <a:tc>
                  <a:txBody>
                    <a:bodyPr/>
                    <a:lstStyle/>
                    <a:p>
                      <a:pPr indent="215900" algn="ctr">
                        <a:lnSpc>
                          <a:spcPct val="200000"/>
                        </a:lnSpc>
                        <a:spcAft>
                          <a:spcPts val="0"/>
                        </a:spcAft>
                        <a:tabLst>
                          <a:tab pos="3924300" algn="l"/>
                        </a:tabLst>
                      </a:pPr>
                      <a:r>
                        <a:rPr lang="es-EC" sz="105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Monte Olivo Norte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&lt; 4,71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3768755654"/>
                  </a:ext>
                </a:extLst>
              </a:tr>
              <a:tr h="316145">
                <a:tc>
                  <a:txBody>
                    <a:bodyPr/>
                    <a:lstStyle/>
                    <a:p>
                      <a:pPr indent="215900" algn="ctr">
                        <a:lnSpc>
                          <a:spcPct val="200000"/>
                        </a:lnSpc>
                        <a:spcAft>
                          <a:spcPts val="0"/>
                        </a:spcAft>
                        <a:tabLst>
                          <a:tab pos="3924300" algn="l"/>
                        </a:tabLst>
                      </a:pPr>
                      <a:r>
                        <a:rPr lang="es-EC" sz="105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Tejar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1,54 Exp14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&lt; 6,31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848853265"/>
                  </a:ext>
                </a:extLst>
              </a:tr>
              <a:tr h="316145">
                <a:tc>
                  <a:txBody>
                    <a:bodyPr/>
                    <a:lstStyle/>
                    <a:p>
                      <a:pPr indent="215900" algn="ctr">
                        <a:lnSpc>
                          <a:spcPct val="200000"/>
                        </a:lnSpc>
                        <a:spcAft>
                          <a:spcPts val="0"/>
                        </a:spcAft>
                        <a:tabLst>
                          <a:tab pos="3924300" algn="l"/>
                        </a:tabLst>
                      </a:pPr>
                      <a:r>
                        <a:rPr lang="es-EC" sz="105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San Diego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1200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653585263"/>
                  </a:ext>
                </a:extLst>
              </a:tr>
              <a:tr h="316145">
                <a:tc>
                  <a:txBody>
                    <a:bodyPr/>
                    <a:lstStyle/>
                    <a:p>
                      <a:pPr indent="215900" algn="ctr">
                        <a:lnSpc>
                          <a:spcPct val="200000"/>
                        </a:lnSpc>
                        <a:spcAft>
                          <a:spcPts val="0"/>
                        </a:spcAft>
                        <a:tabLst>
                          <a:tab pos="3924300" algn="l"/>
                        </a:tabLst>
                      </a:pPr>
                      <a:r>
                        <a:rPr lang="es-EC" sz="105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l">
                        <a:lnSpc>
                          <a:spcPct val="200000"/>
                        </a:lnSpc>
                        <a:spcAft>
                          <a:spcPts val="0"/>
                        </a:spcAft>
                        <a:tabLst>
                          <a:tab pos="3924300" algn="l"/>
                        </a:tabLst>
                      </a:pPr>
                      <a:r>
                        <a:rPr lang="es-EC" sz="1050">
                          <a:effectLst/>
                        </a:rPr>
                        <a:t>Magdalena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tc>
                  <a:txBody>
                    <a:bodyPr/>
                    <a:lstStyle/>
                    <a:p>
                      <a:pPr indent="215900" algn="ctr">
                        <a:lnSpc>
                          <a:spcPct val="200000"/>
                        </a:lnSpc>
                        <a:spcAft>
                          <a:spcPts val="0"/>
                        </a:spcAft>
                        <a:tabLst>
                          <a:tab pos="3924300" algn="l"/>
                        </a:tabLst>
                      </a:pPr>
                      <a:r>
                        <a:rPr lang="es-EC" sz="1050" dirty="0">
                          <a:effectLst/>
                        </a:rPr>
                        <a:t>1500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82" marR="35182" marT="0" marB="0"/>
                </a:tc>
                <a:extLst>
                  <a:ext uri="{0D108BD9-81ED-4DB2-BD59-A6C34878D82A}">
                    <a16:rowId xmlns:a16="http://schemas.microsoft.com/office/drawing/2014/main" val="982725061"/>
                  </a:ext>
                </a:extLst>
              </a:tr>
            </a:tbl>
          </a:graphicData>
        </a:graphic>
      </p:graphicFrame>
      <p:sp>
        <p:nvSpPr>
          <p:cNvPr id="6" name="Rectángulo 5"/>
          <p:cNvSpPr/>
          <p:nvPr/>
        </p:nvSpPr>
        <p:spPr>
          <a:xfrm>
            <a:off x="811786" y="895109"/>
            <a:ext cx="4724370" cy="369332"/>
          </a:xfrm>
          <a:prstGeom prst="rect">
            <a:avLst/>
          </a:prstGeom>
        </p:spPr>
        <p:txBody>
          <a:bodyPr wrap="none">
            <a:spAutoFit/>
          </a:bodyPr>
          <a:lstStyle/>
          <a:p>
            <a:r>
              <a:rPr lang="es-ES" dirty="0"/>
              <a:t>Tabla 6. Determinación del nivel freático</a:t>
            </a:r>
            <a:endParaRPr lang="en-US" dirty="0"/>
          </a:p>
        </p:txBody>
      </p:sp>
      <p:pic>
        <p:nvPicPr>
          <p:cNvPr id="7" name="Imagen 6"/>
          <p:cNvPicPr>
            <a:picLocks noChangeAspect="1"/>
          </p:cNvPicPr>
          <p:nvPr/>
        </p:nvPicPr>
        <p:blipFill>
          <a:blip r:embed="rId2"/>
          <a:stretch>
            <a:fillRect/>
          </a:stretch>
        </p:blipFill>
        <p:spPr>
          <a:xfrm>
            <a:off x="7106796" y="3064284"/>
            <a:ext cx="4861427" cy="1935722"/>
          </a:xfrm>
          <a:prstGeom prst="rect">
            <a:avLst/>
          </a:prstGeom>
        </p:spPr>
      </p:pic>
      <p:sp>
        <p:nvSpPr>
          <p:cNvPr id="8" name="Rectángulo 7"/>
          <p:cNvSpPr/>
          <p:nvPr/>
        </p:nvSpPr>
        <p:spPr>
          <a:xfrm>
            <a:off x="7820532" y="2694952"/>
            <a:ext cx="3433953" cy="369332"/>
          </a:xfrm>
          <a:prstGeom prst="rect">
            <a:avLst/>
          </a:prstGeom>
        </p:spPr>
        <p:txBody>
          <a:bodyPr wrap="none">
            <a:spAutoFit/>
          </a:bodyPr>
          <a:lstStyle/>
          <a:p>
            <a:r>
              <a:rPr lang="es-ES" dirty="0"/>
              <a:t>Tabla 7. Cementerios Críticos</a:t>
            </a:r>
            <a:endParaRPr lang="en-US" dirty="0"/>
          </a:p>
        </p:txBody>
      </p:sp>
    </p:spTree>
    <p:extLst>
      <p:ext uri="{BB962C8B-B14F-4D97-AF65-F5344CB8AC3E}">
        <p14:creationId xmlns:p14="http://schemas.microsoft.com/office/powerpoint/2010/main" val="145991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8346" y="105186"/>
            <a:ext cx="4295274" cy="738664"/>
          </a:xfrm>
          <a:prstGeom prst="rect">
            <a:avLst/>
          </a:prstGeom>
          <a:noFill/>
        </p:spPr>
        <p:txBody>
          <a:bodyPr wrap="square" rtlCol="0">
            <a:spAutoFit/>
          </a:bodyPr>
          <a:lstStyle/>
          <a:p>
            <a:r>
              <a:rPr lang="es-ES" sz="4200" dirty="0"/>
              <a:t>Resultados</a:t>
            </a:r>
            <a:endParaRPr lang="en-US" sz="4200" dirty="0"/>
          </a:p>
        </p:txBody>
      </p:sp>
      <p:pic>
        <p:nvPicPr>
          <p:cNvPr id="6" name="Imagen 5"/>
          <p:cNvPicPr>
            <a:picLocks noChangeAspect="1"/>
          </p:cNvPicPr>
          <p:nvPr/>
        </p:nvPicPr>
        <p:blipFill>
          <a:blip r:embed="rId3"/>
          <a:stretch>
            <a:fillRect/>
          </a:stretch>
        </p:blipFill>
        <p:spPr>
          <a:xfrm>
            <a:off x="268346" y="1013569"/>
            <a:ext cx="3743145" cy="2232328"/>
          </a:xfrm>
          <a:prstGeom prst="rect">
            <a:avLst/>
          </a:prstGeom>
        </p:spPr>
      </p:pic>
      <p:pic>
        <p:nvPicPr>
          <p:cNvPr id="7" name="Imagen 6"/>
          <p:cNvPicPr>
            <a:picLocks noChangeAspect="1"/>
          </p:cNvPicPr>
          <p:nvPr/>
        </p:nvPicPr>
        <p:blipFill>
          <a:blip r:embed="rId4"/>
          <a:stretch>
            <a:fillRect/>
          </a:stretch>
        </p:blipFill>
        <p:spPr>
          <a:xfrm>
            <a:off x="4216379" y="1013569"/>
            <a:ext cx="3741305" cy="2232328"/>
          </a:xfrm>
          <a:prstGeom prst="rect">
            <a:avLst/>
          </a:prstGeom>
        </p:spPr>
      </p:pic>
      <p:pic>
        <p:nvPicPr>
          <p:cNvPr id="8" name="Imagen 7"/>
          <p:cNvPicPr>
            <a:picLocks noChangeAspect="1"/>
          </p:cNvPicPr>
          <p:nvPr/>
        </p:nvPicPr>
        <p:blipFill>
          <a:blip r:embed="rId5"/>
          <a:stretch>
            <a:fillRect/>
          </a:stretch>
        </p:blipFill>
        <p:spPr>
          <a:xfrm>
            <a:off x="8162572" y="1022063"/>
            <a:ext cx="3701608" cy="2223834"/>
          </a:xfrm>
          <a:prstGeom prst="rect">
            <a:avLst/>
          </a:prstGeom>
        </p:spPr>
      </p:pic>
      <p:pic>
        <p:nvPicPr>
          <p:cNvPr id="9" name="Imagen 8"/>
          <p:cNvPicPr>
            <a:picLocks noChangeAspect="1"/>
          </p:cNvPicPr>
          <p:nvPr/>
        </p:nvPicPr>
        <p:blipFill>
          <a:blip r:embed="rId6"/>
          <a:stretch>
            <a:fillRect/>
          </a:stretch>
        </p:blipFill>
        <p:spPr>
          <a:xfrm>
            <a:off x="268346" y="3693408"/>
            <a:ext cx="3810146" cy="2370544"/>
          </a:xfrm>
          <a:prstGeom prst="rect">
            <a:avLst/>
          </a:prstGeom>
        </p:spPr>
      </p:pic>
      <p:pic>
        <p:nvPicPr>
          <p:cNvPr id="10" name="Imagen 9"/>
          <p:cNvPicPr>
            <a:picLocks noChangeAspect="1"/>
          </p:cNvPicPr>
          <p:nvPr/>
        </p:nvPicPr>
        <p:blipFill>
          <a:blip r:embed="rId7"/>
          <a:stretch>
            <a:fillRect/>
          </a:stretch>
        </p:blipFill>
        <p:spPr>
          <a:xfrm>
            <a:off x="4216379" y="3693408"/>
            <a:ext cx="3596532" cy="2370544"/>
          </a:xfrm>
          <a:prstGeom prst="rect">
            <a:avLst/>
          </a:prstGeom>
        </p:spPr>
      </p:pic>
      <p:sp>
        <p:nvSpPr>
          <p:cNvPr id="11" name="Rectángulo 10"/>
          <p:cNvSpPr/>
          <p:nvPr/>
        </p:nvSpPr>
        <p:spPr>
          <a:xfrm>
            <a:off x="1186870" y="3245897"/>
            <a:ext cx="1500732" cy="369332"/>
          </a:xfrm>
          <a:prstGeom prst="rect">
            <a:avLst/>
          </a:prstGeom>
        </p:spPr>
        <p:txBody>
          <a:bodyPr wrap="none">
            <a:spAutoFit/>
          </a:bodyPr>
          <a:lstStyle/>
          <a:p>
            <a:r>
              <a:rPr lang="es-ES" dirty="0"/>
              <a:t>Figura 4. pH</a:t>
            </a:r>
            <a:endParaRPr lang="en-US" dirty="0"/>
          </a:p>
        </p:txBody>
      </p:sp>
      <p:sp>
        <p:nvSpPr>
          <p:cNvPr id="12" name="Rectángulo 11"/>
          <p:cNvSpPr/>
          <p:nvPr/>
        </p:nvSpPr>
        <p:spPr>
          <a:xfrm>
            <a:off x="4675426" y="3249825"/>
            <a:ext cx="2888932" cy="369332"/>
          </a:xfrm>
          <a:prstGeom prst="rect">
            <a:avLst/>
          </a:prstGeom>
        </p:spPr>
        <p:txBody>
          <a:bodyPr wrap="none">
            <a:spAutoFit/>
          </a:bodyPr>
          <a:lstStyle/>
          <a:p>
            <a:r>
              <a:rPr lang="es-ES" dirty="0"/>
              <a:t>Figura 5. Conductividad</a:t>
            </a:r>
            <a:endParaRPr lang="en-US" dirty="0"/>
          </a:p>
        </p:txBody>
      </p:sp>
      <p:sp>
        <p:nvSpPr>
          <p:cNvPr id="13" name="Rectángulo 12"/>
          <p:cNvSpPr/>
          <p:nvPr/>
        </p:nvSpPr>
        <p:spPr>
          <a:xfrm>
            <a:off x="8570370" y="3245897"/>
            <a:ext cx="3081293" cy="369332"/>
          </a:xfrm>
          <a:prstGeom prst="rect">
            <a:avLst/>
          </a:prstGeom>
        </p:spPr>
        <p:txBody>
          <a:bodyPr wrap="none">
            <a:spAutoFit/>
          </a:bodyPr>
          <a:lstStyle/>
          <a:p>
            <a:r>
              <a:rPr lang="es-ES" dirty="0"/>
              <a:t>Figura 6. Oxígeno Disuelto</a:t>
            </a:r>
            <a:endParaRPr lang="en-US" dirty="0"/>
          </a:p>
        </p:txBody>
      </p:sp>
      <p:sp>
        <p:nvSpPr>
          <p:cNvPr id="14" name="Rectángulo 13"/>
          <p:cNvSpPr/>
          <p:nvPr/>
        </p:nvSpPr>
        <p:spPr>
          <a:xfrm>
            <a:off x="579588" y="6064565"/>
            <a:ext cx="2643672" cy="369332"/>
          </a:xfrm>
          <a:prstGeom prst="rect">
            <a:avLst/>
          </a:prstGeom>
        </p:spPr>
        <p:txBody>
          <a:bodyPr wrap="none">
            <a:spAutoFit/>
          </a:bodyPr>
          <a:lstStyle/>
          <a:p>
            <a:r>
              <a:rPr lang="es-ES" dirty="0"/>
              <a:t>Figura 7. DBO5 y DOQ</a:t>
            </a:r>
            <a:endParaRPr lang="en-US" dirty="0"/>
          </a:p>
        </p:txBody>
      </p:sp>
      <p:sp>
        <p:nvSpPr>
          <p:cNvPr id="15" name="Rectángulo 14"/>
          <p:cNvSpPr/>
          <p:nvPr/>
        </p:nvSpPr>
        <p:spPr>
          <a:xfrm>
            <a:off x="3928176" y="6093828"/>
            <a:ext cx="4110421" cy="369332"/>
          </a:xfrm>
          <a:prstGeom prst="rect">
            <a:avLst/>
          </a:prstGeom>
        </p:spPr>
        <p:txBody>
          <a:bodyPr wrap="none">
            <a:spAutoFit/>
          </a:bodyPr>
          <a:lstStyle/>
          <a:p>
            <a:r>
              <a:rPr lang="es-ES" dirty="0"/>
              <a:t>Figura 8. </a:t>
            </a:r>
            <a:r>
              <a:rPr lang="es-ES" dirty="0" err="1"/>
              <a:t>Particulado</a:t>
            </a:r>
            <a:r>
              <a:rPr lang="es-ES" dirty="0"/>
              <a:t> Sedimentable</a:t>
            </a:r>
            <a:endParaRPr lang="en-US" dirty="0"/>
          </a:p>
        </p:txBody>
      </p:sp>
    </p:spTree>
    <p:extLst>
      <p:ext uri="{BB962C8B-B14F-4D97-AF65-F5344CB8AC3E}">
        <p14:creationId xmlns:p14="http://schemas.microsoft.com/office/powerpoint/2010/main" val="309780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346" y="105186"/>
            <a:ext cx="4295274" cy="738664"/>
          </a:xfrm>
          <a:prstGeom prst="rect">
            <a:avLst/>
          </a:prstGeom>
          <a:noFill/>
        </p:spPr>
        <p:txBody>
          <a:bodyPr wrap="square" rtlCol="0">
            <a:spAutoFit/>
          </a:bodyPr>
          <a:lstStyle/>
          <a:p>
            <a:r>
              <a:rPr lang="es-ES" sz="4200" dirty="0"/>
              <a:t>Resultados</a:t>
            </a:r>
            <a:endParaRPr lang="en-US" sz="4200" dirty="0"/>
          </a:p>
        </p:txBody>
      </p:sp>
      <p:pic>
        <p:nvPicPr>
          <p:cNvPr id="6" name="Imagen 5"/>
          <p:cNvPicPr>
            <a:picLocks noChangeAspect="1"/>
          </p:cNvPicPr>
          <p:nvPr/>
        </p:nvPicPr>
        <p:blipFill>
          <a:blip r:embed="rId3"/>
          <a:stretch>
            <a:fillRect/>
          </a:stretch>
        </p:blipFill>
        <p:spPr>
          <a:xfrm>
            <a:off x="268346" y="1294162"/>
            <a:ext cx="6434218" cy="4065969"/>
          </a:xfrm>
          <a:prstGeom prst="rect">
            <a:avLst/>
          </a:prstGeom>
        </p:spPr>
      </p:pic>
      <p:sp>
        <p:nvSpPr>
          <p:cNvPr id="7" name="Rectángulo 6"/>
          <p:cNvSpPr/>
          <p:nvPr/>
        </p:nvSpPr>
        <p:spPr>
          <a:xfrm>
            <a:off x="1233075" y="900550"/>
            <a:ext cx="4504759" cy="369332"/>
          </a:xfrm>
          <a:prstGeom prst="rect">
            <a:avLst/>
          </a:prstGeom>
        </p:spPr>
        <p:txBody>
          <a:bodyPr wrap="none">
            <a:spAutoFit/>
          </a:bodyPr>
          <a:lstStyle/>
          <a:p>
            <a:r>
              <a:rPr lang="es-ES" dirty="0"/>
              <a:t>Tabla 8. Índices empíricos ambientales</a:t>
            </a:r>
            <a:endParaRPr lang="en-US" dirty="0"/>
          </a:p>
        </p:txBody>
      </p:sp>
      <p:pic>
        <p:nvPicPr>
          <p:cNvPr id="8" name="Imagen 7"/>
          <p:cNvPicPr>
            <a:picLocks noChangeAspect="1"/>
          </p:cNvPicPr>
          <p:nvPr/>
        </p:nvPicPr>
        <p:blipFill>
          <a:blip r:embed="rId4"/>
          <a:stretch>
            <a:fillRect/>
          </a:stretch>
        </p:blipFill>
        <p:spPr>
          <a:xfrm>
            <a:off x="7333527" y="474518"/>
            <a:ext cx="4368478" cy="774412"/>
          </a:xfrm>
          <a:prstGeom prst="rect">
            <a:avLst/>
          </a:prstGeom>
        </p:spPr>
      </p:pic>
      <p:pic>
        <p:nvPicPr>
          <p:cNvPr id="9" name="Imagen 8"/>
          <p:cNvPicPr>
            <a:picLocks noChangeAspect="1"/>
          </p:cNvPicPr>
          <p:nvPr/>
        </p:nvPicPr>
        <p:blipFill>
          <a:blip r:embed="rId5"/>
          <a:stretch>
            <a:fillRect/>
          </a:stretch>
        </p:blipFill>
        <p:spPr>
          <a:xfrm>
            <a:off x="7333527" y="1352041"/>
            <a:ext cx="4368478" cy="723193"/>
          </a:xfrm>
          <a:prstGeom prst="rect">
            <a:avLst/>
          </a:prstGeom>
        </p:spPr>
      </p:pic>
      <p:pic>
        <p:nvPicPr>
          <p:cNvPr id="10" name="Imagen 9"/>
          <p:cNvPicPr>
            <a:picLocks noChangeAspect="1"/>
          </p:cNvPicPr>
          <p:nvPr/>
        </p:nvPicPr>
        <p:blipFill>
          <a:blip r:embed="rId6"/>
          <a:stretch>
            <a:fillRect/>
          </a:stretch>
        </p:blipFill>
        <p:spPr>
          <a:xfrm>
            <a:off x="7333527" y="2178345"/>
            <a:ext cx="4368478" cy="472671"/>
          </a:xfrm>
          <a:prstGeom prst="rect">
            <a:avLst/>
          </a:prstGeom>
        </p:spPr>
      </p:pic>
      <p:pic>
        <p:nvPicPr>
          <p:cNvPr id="11" name="Imagen 10"/>
          <p:cNvPicPr>
            <a:picLocks noChangeAspect="1"/>
          </p:cNvPicPr>
          <p:nvPr/>
        </p:nvPicPr>
        <p:blipFill>
          <a:blip r:embed="rId7"/>
          <a:stretch>
            <a:fillRect/>
          </a:stretch>
        </p:blipFill>
        <p:spPr>
          <a:xfrm>
            <a:off x="7345102" y="2786736"/>
            <a:ext cx="4368478" cy="463019"/>
          </a:xfrm>
          <a:prstGeom prst="rect">
            <a:avLst/>
          </a:prstGeom>
        </p:spPr>
      </p:pic>
      <p:pic>
        <p:nvPicPr>
          <p:cNvPr id="12" name="Imagen 11"/>
          <p:cNvPicPr>
            <a:picLocks noChangeAspect="1"/>
          </p:cNvPicPr>
          <p:nvPr/>
        </p:nvPicPr>
        <p:blipFill>
          <a:blip r:embed="rId8"/>
          <a:stretch>
            <a:fillRect/>
          </a:stretch>
        </p:blipFill>
        <p:spPr>
          <a:xfrm>
            <a:off x="7333527" y="3393983"/>
            <a:ext cx="4380053" cy="490040"/>
          </a:xfrm>
          <a:prstGeom prst="rect">
            <a:avLst/>
          </a:prstGeom>
        </p:spPr>
      </p:pic>
      <p:pic>
        <p:nvPicPr>
          <p:cNvPr id="13" name="Imagen 12"/>
          <p:cNvPicPr>
            <a:picLocks noChangeAspect="1"/>
          </p:cNvPicPr>
          <p:nvPr/>
        </p:nvPicPr>
        <p:blipFill>
          <a:blip r:embed="rId9"/>
          <a:stretch>
            <a:fillRect/>
          </a:stretch>
        </p:blipFill>
        <p:spPr>
          <a:xfrm>
            <a:off x="7321950" y="4002452"/>
            <a:ext cx="4380053" cy="477086"/>
          </a:xfrm>
          <a:prstGeom prst="rect">
            <a:avLst/>
          </a:prstGeom>
        </p:spPr>
      </p:pic>
      <p:pic>
        <p:nvPicPr>
          <p:cNvPr id="14" name="Imagen 13"/>
          <p:cNvPicPr>
            <a:picLocks noChangeAspect="1"/>
          </p:cNvPicPr>
          <p:nvPr/>
        </p:nvPicPr>
        <p:blipFill>
          <a:blip r:embed="rId10"/>
          <a:stretch>
            <a:fillRect/>
          </a:stretch>
        </p:blipFill>
        <p:spPr>
          <a:xfrm>
            <a:off x="7321951" y="4632644"/>
            <a:ext cx="4380053" cy="461325"/>
          </a:xfrm>
          <a:prstGeom prst="rect">
            <a:avLst/>
          </a:prstGeom>
        </p:spPr>
      </p:pic>
      <p:pic>
        <p:nvPicPr>
          <p:cNvPr id="15" name="Imagen 14"/>
          <p:cNvPicPr>
            <a:picLocks noChangeAspect="1"/>
          </p:cNvPicPr>
          <p:nvPr/>
        </p:nvPicPr>
        <p:blipFill>
          <a:blip r:embed="rId11"/>
          <a:stretch>
            <a:fillRect/>
          </a:stretch>
        </p:blipFill>
        <p:spPr>
          <a:xfrm>
            <a:off x="7321952" y="5204429"/>
            <a:ext cx="4380053" cy="487790"/>
          </a:xfrm>
          <a:prstGeom prst="rect">
            <a:avLst/>
          </a:prstGeom>
        </p:spPr>
      </p:pic>
      <p:pic>
        <p:nvPicPr>
          <p:cNvPr id="16" name="Imagen 15"/>
          <p:cNvPicPr>
            <a:picLocks noChangeAspect="1"/>
          </p:cNvPicPr>
          <p:nvPr/>
        </p:nvPicPr>
        <p:blipFill>
          <a:blip r:embed="rId12"/>
          <a:stretch>
            <a:fillRect/>
          </a:stretch>
        </p:blipFill>
        <p:spPr>
          <a:xfrm>
            <a:off x="7333527" y="5881624"/>
            <a:ext cx="4368478" cy="459043"/>
          </a:xfrm>
          <a:prstGeom prst="rect">
            <a:avLst/>
          </a:prstGeom>
        </p:spPr>
      </p:pic>
      <p:pic>
        <p:nvPicPr>
          <p:cNvPr id="17" name="Imagen 16"/>
          <p:cNvPicPr>
            <a:picLocks noChangeAspect="1"/>
          </p:cNvPicPr>
          <p:nvPr/>
        </p:nvPicPr>
        <p:blipFill>
          <a:blip r:embed="rId13"/>
          <a:stretch>
            <a:fillRect/>
          </a:stretch>
        </p:blipFill>
        <p:spPr>
          <a:xfrm>
            <a:off x="268346" y="5448324"/>
            <a:ext cx="1560454" cy="1310577"/>
          </a:xfrm>
          <a:prstGeom prst="rect">
            <a:avLst/>
          </a:prstGeom>
        </p:spPr>
      </p:pic>
    </p:spTree>
    <p:extLst>
      <p:ext uri="{BB962C8B-B14F-4D97-AF65-F5344CB8AC3E}">
        <p14:creationId xmlns:p14="http://schemas.microsoft.com/office/powerpoint/2010/main" val="224993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3162" y="1000165"/>
            <a:ext cx="5170422" cy="2930866"/>
          </a:xfrm>
          <a:prstGeom prst="rect">
            <a:avLst/>
          </a:prstGeom>
        </p:spPr>
      </p:pic>
      <p:sp>
        <p:nvSpPr>
          <p:cNvPr id="5" name="CuadroTexto 4"/>
          <p:cNvSpPr txBox="1"/>
          <p:nvPr/>
        </p:nvSpPr>
        <p:spPr>
          <a:xfrm>
            <a:off x="0" y="0"/>
            <a:ext cx="4295274" cy="738664"/>
          </a:xfrm>
          <a:prstGeom prst="rect">
            <a:avLst/>
          </a:prstGeom>
          <a:noFill/>
        </p:spPr>
        <p:txBody>
          <a:bodyPr wrap="square" rtlCol="0">
            <a:spAutoFit/>
          </a:bodyPr>
          <a:lstStyle/>
          <a:p>
            <a:r>
              <a:rPr lang="es-ES" sz="4200" dirty="0"/>
              <a:t>Resultados</a:t>
            </a:r>
            <a:endParaRPr lang="en-US" sz="4200" dirty="0"/>
          </a:p>
        </p:txBody>
      </p:sp>
      <p:pic>
        <p:nvPicPr>
          <p:cNvPr id="6" name="Imagen 5"/>
          <p:cNvPicPr>
            <a:picLocks noChangeAspect="1"/>
          </p:cNvPicPr>
          <p:nvPr/>
        </p:nvPicPr>
        <p:blipFill>
          <a:blip r:embed="rId3"/>
          <a:stretch>
            <a:fillRect/>
          </a:stretch>
        </p:blipFill>
        <p:spPr>
          <a:xfrm>
            <a:off x="5835768" y="1000165"/>
            <a:ext cx="6156553" cy="2930866"/>
          </a:xfrm>
          <a:prstGeom prst="rect">
            <a:avLst/>
          </a:prstGeom>
        </p:spPr>
      </p:pic>
      <p:pic>
        <p:nvPicPr>
          <p:cNvPr id="7" name="Imagen 6"/>
          <p:cNvPicPr>
            <a:picLocks noChangeAspect="1"/>
          </p:cNvPicPr>
          <p:nvPr/>
        </p:nvPicPr>
        <p:blipFill>
          <a:blip r:embed="rId4"/>
          <a:stretch>
            <a:fillRect/>
          </a:stretch>
        </p:blipFill>
        <p:spPr>
          <a:xfrm>
            <a:off x="2630218" y="4325668"/>
            <a:ext cx="6110047" cy="2397613"/>
          </a:xfrm>
          <a:prstGeom prst="rect">
            <a:avLst/>
          </a:prstGeom>
        </p:spPr>
      </p:pic>
      <p:sp>
        <p:nvSpPr>
          <p:cNvPr id="8" name="Rectángulo 7"/>
          <p:cNvSpPr/>
          <p:nvPr/>
        </p:nvSpPr>
        <p:spPr>
          <a:xfrm>
            <a:off x="231505" y="600425"/>
            <a:ext cx="5453737" cy="369332"/>
          </a:xfrm>
          <a:prstGeom prst="rect">
            <a:avLst/>
          </a:prstGeom>
        </p:spPr>
        <p:txBody>
          <a:bodyPr wrap="none">
            <a:spAutoFit/>
          </a:bodyPr>
          <a:lstStyle/>
          <a:p>
            <a:r>
              <a:rPr lang="es-ES" dirty="0"/>
              <a:t>Tabla 9. Validación de Índices con 10 variables</a:t>
            </a:r>
            <a:endParaRPr lang="en-US" dirty="0"/>
          </a:p>
        </p:txBody>
      </p:sp>
      <p:sp>
        <p:nvSpPr>
          <p:cNvPr id="9" name="Rectángulo 8"/>
          <p:cNvSpPr/>
          <p:nvPr/>
        </p:nvSpPr>
        <p:spPr>
          <a:xfrm>
            <a:off x="6114357" y="561172"/>
            <a:ext cx="5453737" cy="369332"/>
          </a:xfrm>
          <a:prstGeom prst="rect">
            <a:avLst/>
          </a:prstGeom>
        </p:spPr>
        <p:txBody>
          <a:bodyPr wrap="none">
            <a:spAutoFit/>
          </a:bodyPr>
          <a:lstStyle/>
          <a:p>
            <a:r>
              <a:rPr lang="es-ES" dirty="0"/>
              <a:t>Tabla 10. Validación de Índices con 8 variables</a:t>
            </a:r>
            <a:endParaRPr lang="en-US" dirty="0"/>
          </a:p>
        </p:txBody>
      </p:sp>
      <p:sp>
        <p:nvSpPr>
          <p:cNvPr id="10" name="Rectángulo 9"/>
          <p:cNvSpPr/>
          <p:nvPr/>
        </p:nvSpPr>
        <p:spPr>
          <a:xfrm>
            <a:off x="2958373" y="3956336"/>
            <a:ext cx="5453737" cy="369332"/>
          </a:xfrm>
          <a:prstGeom prst="rect">
            <a:avLst/>
          </a:prstGeom>
        </p:spPr>
        <p:txBody>
          <a:bodyPr wrap="none">
            <a:spAutoFit/>
          </a:bodyPr>
          <a:lstStyle/>
          <a:p>
            <a:r>
              <a:rPr lang="es-ES" dirty="0"/>
              <a:t>Tabla 11. Validación de Índices con 6 variables</a:t>
            </a:r>
            <a:endParaRPr lang="en-US" dirty="0"/>
          </a:p>
        </p:txBody>
      </p:sp>
      <p:pic>
        <p:nvPicPr>
          <p:cNvPr id="11" name="Imagen 10"/>
          <p:cNvPicPr>
            <a:picLocks noChangeAspect="1"/>
          </p:cNvPicPr>
          <p:nvPr/>
        </p:nvPicPr>
        <p:blipFill>
          <a:blip r:embed="rId5"/>
          <a:stretch>
            <a:fillRect/>
          </a:stretch>
        </p:blipFill>
        <p:spPr>
          <a:xfrm>
            <a:off x="9354472" y="4325668"/>
            <a:ext cx="2071116" cy="1739466"/>
          </a:xfrm>
          <a:prstGeom prst="rect">
            <a:avLst/>
          </a:prstGeom>
        </p:spPr>
      </p:pic>
    </p:spTree>
    <p:extLst>
      <p:ext uri="{BB962C8B-B14F-4D97-AF65-F5344CB8AC3E}">
        <p14:creationId xmlns:p14="http://schemas.microsoft.com/office/powerpoint/2010/main" val="273028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346" y="105186"/>
            <a:ext cx="4295274" cy="738664"/>
          </a:xfrm>
          <a:prstGeom prst="rect">
            <a:avLst/>
          </a:prstGeom>
          <a:noFill/>
        </p:spPr>
        <p:txBody>
          <a:bodyPr wrap="square" rtlCol="0">
            <a:spAutoFit/>
          </a:bodyPr>
          <a:lstStyle/>
          <a:p>
            <a:r>
              <a:rPr lang="es-ES" sz="4200" dirty="0"/>
              <a:t>Resultados</a:t>
            </a:r>
            <a:endParaRPr lang="en-US" sz="4200" dirty="0"/>
          </a:p>
        </p:txBody>
      </p:sp>
      <p:graphicFrame>
        <p:nvGraphicFramePr>
          <p:cNvPr id="5" name="Tabla 4"/>
          <p:cNvGraphicFramePr>
            <a:graphicFrameLocks noGrp="1"/>
          </p:cNvGraphicFramePr>
          <p:nvPr>
            <p:extLst>
              <p:ext uri="{D42A27DB-BD31-4B8C-83A1-F6EECF244321}">
                <p14:modId xmlns:p14="http://schemas.microsoft.com/office/powerpoint/2010/main" val="1769935656"/>
              </p:ext>
            </p:extLst>
          </p:nvPr>
        </p:nvGraphicFramePr>
        <p:xfrm>
          <a:off x="268346" y="1088019"/>
          <a:ext cx="11721338" cy="5622173"/>
        </p:xfrm>
        <a:graphic>
          <a:graphicData uri="http://schemas.openxmlformats.org/drawingml/2006/table">
            <a:tbl>
              <a:tblPr firstRow="1" firstCol="1" bandRow="1">
                <a:tableStyleId>{5C22544A-7EE6-4342-B048-85BDC9FD1C3A}</a:tableStyleId>
              </a:tblPr>
              <a:tblGrid>
                <a:gridCol w="968183">
                  <a:extLst>
                    <a:ext uri="{9D8B030D-6E8A-4147-A177-3AD203B41FA5}">
                      <a16:colId xmlns:a16="http://schemas.microsoft.com/office/drawing/2014/main" val="128937524"/>
                    </a:ext>
                  </a:extLst>
                </a:gridCol>
                <a:gridCol w="1999661">
                  <a:extLst>
                    <a:ext uri="{9D8B030D-6E8A-4147-A177-3AD203B41FA5}">
                      <a16:colId xmlns:a16="http://schemas.microsoft.com/office/drawing/2014/main" val="761035718"/>
                    </a:ext>
                  </a:extLst>
                </a:gridCol>
                <a:gridCol w="1718349">
                  <a:extLst>
                    <a:ext uri="{9D8B030D-6E8A-4147-A177-3AD203B41FA5}">
                      <a16:colId xmlns:a16="http://schemas.microsoft.com/office/drawing/2014/main" val="676080042"/>
                    </a:ext>
                  </a:extLst>
                </a:gridCol>
                <a:gridCol w="1720693">
                  <a:extLst>
                    <a:ext uri="{9D8B030D-6E8A-4147-A177-3AD203B41FA5}">
                      <a16:colId xmlns:a16="http://schemas.microsoft.com/office/drawing/2014/main" val="2647111615"/>
                    </a:ext>
                  </a:extLst>
                </a:gridCol>
                <a:gridCol w="2032478">
                  <a:extLst>
                    <a:ext uri="{9D8B030D-6E8A-4147-A177-3AD203B41FA5}">
                      <a16:colId xmlns:a16="http://schemas.microsoft.com/office/drawing/2014/main" val="4145205841"/>
                    </a:ext>
                  </a:extLst>
                </a:gridCol>
                <a:gridCol w="1561281">
                  <a:extLst>
                    <a:ext uri="{9D8B030D-6E8A-4147-A177-3AD203B41FA5}">
                      <a16:colId xmlns:a16="http://schemas.microsoft.com/office/drawing/2014/main" val="1392290096"/>
                    </a:ext>
                  </a:extLst>
                </a:gridCol>
                <a:gridCol w="1720693">
                  <a:extLst>
                    <a:ext uri="{9D8B030D-6E8A-4147-A177-3AD203B41FA5}">
                      <a16:colId xmlns:a16="http://schemas.microsoft.com/office/drawing/2014/main" val="97126285"/>
                    </a:ext>
                  </a:extLst>
                </a:gridCol>
              </a:tblGrid>
              <a:tr h="849795">
                <a:tc>
                  <a:txBody>
                    <a:bodyPr/>
                    <a:lstStyle/>
                    <a:p>
                      <a:pPr indent="215900" algn="ctr">
                        <a:lnSpc>
                          <a:spcPct val="200000"/>
                        </a:lnSpc>
                        <a:spcAft>
                          <a:spcPts val="0"/>
                        </a:spcAft>
                      </a:pPr>
                      <a:r>
                        <a:rPr lang="es-EC" sz="1050">
                          <a:effectLst/>
                        </a:rPr>
                        <a:t>Peso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RANGOS</a:t>
                      </a:r>
                      <a:endParaRPr lang="en-US" sz="1200">
                        <a:effectLst/>
                      </a:endParaRPr>
                    </a:p>
                    <a:p>
                      <a:pPr indent="215900" algn="ctr">
                        <a:lnSpc>
                          <a:spcPct val="200000"/>
                        </a:lnSpc>
                        <a:spcAft>
                          <a:spcPts val="0"/>
                        </a:spcAft>
                      </a:pPr>
                      <a:r>
                        <a:rPr lang="es-EC" sz="1050">
                          <a:effectLst/>
                        </a:rPr>
                        <a:t>DESCRIPCIÓN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a:t>
                      </a:r>
                      <a:br>
                        <a:rPr lang="es-EC" sz="1050">
                          <a:effectLst/>
                        </a:rPr>
                      </a:br>
                      <a:r>
                        <a:rPr lang="es-EC" sz="1050">
                          <a:effectLst/>
                        </a:rPr>
                        <a:t>Completamente</a:t>
                      </a:r>
                      <a:br>
                        <a:rPr lang="es-EC" sz="1050">
                          <a:effectLst/>
                        </a:rPr>
                      </a:br>
                      <a:r>
                        <a:rPr lang="es-EC" sz="1050">
                          <a:effectLst/>
                        </a:rPr>
                        <a:t>Adecuado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dirty="0">
                          <a:effectLst/>
                        </a:rPr>
                        <a:t>"2"</a:t>
                      </a:r>
                      <a:br>
                        <a:rPr lang="es-EC" sz="1050" dirty="0">
                          <a:effectLst/>
                        </a:rPr>
                      </a:br>
                      <a:r>
                        <a:rPr lang="es-EC" sz="1050" dirty="0">
                          <a:effectLst/>
                        </a:rPr>
                        <a:t>Muy</a:t>
                      </a:r>
                      <a:br>
                        <a:rPr lang="es-EC" sz="1050" dirty="0">
                          <a:effectLst/>
                        </a:rPr>
                      </a:br>
                      <a:r>
                        <a:rPr lang="es-EC" sz="1050" dirty="0">
                          <a:effectLst/>
                        </a:rPr>
                        <a:t>Adecuado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"3"</a:t>
                      </a:r>
                      <a:br>
                        <a:rPr lang="es-EC" sz="1050">
                          <a:effectLst/>
                        </a:rPr>
                      </a:br>
                      <a:r>
                        <a:rPr lang="es-EC" sz="1050">
                          <a:effectLst/>
                        </a:rPr>
                        <a:t>Moderadamente</a:t>
                      </a:r>
                      <a:br>
                        <a:rPr lang="es-EC" sz="1050">
                          <a:effectLst/>
                        </a:rPr>
                      </a:br>
                      <a:r>
                        <a:rPr lang="es-EC" sz="1050">
                          <a:effectLst/>
                        </a:rPr>
                        <a:t>Adecuado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"4"</a:t>
                      </a:r>
                      <a:br>
                        <a:rPr lang="es-EC" sz="1050">
                          <a:effectLst/>
                        </a:rPr>
                      </a:br>
                      <a:r>
                        <a:rPr lang="es-EC" sz="1050">
                          <a:effectLst/>
                        </a:rPr>
                        <a:t>Ligeramente</a:t>
                      </a:r>
                      <a:br>
                        <a:rPr lang="es-EC" sz="1050">
                          <a:effectLst/>
                        </a:rPr>
                      </a:br>
                      <a:r>
                        <a:rPr lang="es-EC" sz="1050">
                          <a:effectLst/>
                        </a:rPr>
                        <a:t>Adecuado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a:t>
                      </a:r>
                      <a:br>
                        <a:rPr lang="es-EC" sz="1050">
                          <a:effectLst/>
                        </a:rPr>
                      </a:br>
                      <a:r>
                        <a:rPr lang="es-EC" sz="1050">
                          <a:effectLst/>
                        </a:rPr>
                        <a:t>No</a:t>
                      </a:r>
                      <a:br>
                        <a:rPr lang="es-EC" sz="1050">
                          <a:effectLst/>
                        </a:rPr>
                      </a:br>
                      <a:r>
                        <a:rPr lang="es-EC" sz="1050">
                          <a:effectLst/>
                        </a:rPr>
                        <a:t>Adecuado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1942161689"/>
                  </a:ext>
                </a:extLst>
              </a:tr>
              <a:tr h="288958">
                <a:tc>
                  <a:txBody>
                    <a:bodyPr/>
                    <a:lstStyle/>
                    <a:p>
                      <a:pPr indent="215900" algn="ctr">
                        <a:lnSpc>
                          <a:spcPct val="200000"/>
                        </a:lnSpc>
                        <a:spcAft>
                          <a:spcPts val="0"/>
                        </a:spcAft>
                      </a:pPr>
                      <a:r>
                        <a:rPr lang="es-EC" sz="1050">
                          <a:effectLst/>
                        </a:rPr>
                        <a:t>29,51%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Nivel Freático (m)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3,5 a 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2,5 a 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1,5 a 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0,5 a 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2768609481"/>
                  </a:ext>
                </a:extLst>
              </a:tr>
              <a:tr h="552340">
                <a:tc>
                  <a:txBody>
                    <a:bodyPr/>
                    <a:lstStyle/>
                    <a:p>
                      <a:pPr indent="215900" algn="ctr">
                        <a:lnSpc>
                          <a:spcPct val="200000"/>
                        </a:lnSpc>
                        <a:spcAft>
                          <a:spcPts val="0"/>
                        </a:spcAft>
                      </a:pPr>
                      <a:r>
                        <a:rPr lang="es-EC" sz="1050">
                          <a:effectLst/>
                        </a:rPr>
                        <a:t>21,26%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Distancia a fuentes de agua (m)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1500 a 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500 a 1500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200 a 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 a 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955135446"/>
                  </a:ext>
                </a:extLst>
              </a:tr>
              <a:tr h="369378">
                <a:tc>
                  <a:txBody>
                    <a:bodyPr/>
                    <a:lstStyle/>
                    <a:p>
                      <a:pPr indent="215900" algn="ctr">
                        <a:lnSpc>
                          <a:spcPct val="200000"/>
                        </a:lnSpc>
                        <a:spcAft>
                          <a:spcPts val="0"/>
                        </a:spcAft>
                      </a:pPr>
                      <a:r>
                        <a:rPr lang="es-EC" sz="1050">
                          <a:effectLst/>
                        </a:rPr>
                        <a:t>14,98%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Precipitación (mm)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 a 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500 a 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1000 a 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2000 a 3000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3000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4074737850"/>
                  </a:ext>
                </a:extLst>
              </a:tr>
              <a:tr h="319462">
                <a:tc>
                  <a:txBody>
                    <a:bodyPr/>
                    <a:lstStyle/>
                    <a:p>
                      <a:pPr indent="215900" algn="ctr">
                        <a:lnSpc>
                          <a:spcPct val="200000"/>
                        </a:lnSpc>
                        <a:spcAft>
                          <a:spcPts val="0"/>
                        </a:spcAft>
                      </a:pPr>
                      <a:r>
                        <a:rPr lang="es-EC" sz="1050">
                          <a:effectLst/>
                        </a:rPr>
                        <a:t>10,36%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Pendiente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 a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 a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 a 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25 a 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556693751"/>
                  </a:ext>
                </a:extLst>
              </a:tr>
              <a:tr h="849913">
                <a:tc>
                  <a:txBody>
                    <a:bodyPr/>
                    <a:lstStyle/>
                    <a:p>
                      <a:pPr indent="215900" algn="ctr">
                        <a:lnSpc>
                          <a:spcPct val="200000"/>
                        </a:lnSpc>
                        <a:spcAft>
                          <a:spcPts val="0"/>
                        </a:spcAft>
                      </a:pPr>
                      <a:r>
                        <a:rPr lang="es-EC" sz="1050">
                          <a:effectLst/>
                        </a:rPr>
                        <a:t>6,98%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Tipo de suelo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Arcillo-limoso</a:t>
                      </a:r>
                      <a:br>
                        <a:rPr lang="es-EC" sz="1050">
                          <a:effectLst/>
                        </a:rPr>
                      </a:br>
                      <a:r>
                        <a:rPr lang="es-EC" sz="1050">
                          <a:effectLst/>
                        </a:rPr>
                        <a:t>Arcilloso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Franco Arcilloso</a:t>
                      </a:r>
                      <a:br>
                        <a:rPr lang="es-EC" sz="1050">
                          <a:effectLst/>
                        </a:rPr>
                      </a:br>
                      <a:r>
                        <a:rPr lang="es-EC" sz="1050">
                          <a:effectLst/>
                        </a:rPr>
                        <a:t>Limoso</a:t>
                      </a:r>
                      <a:br>
                        <a:rPr lang="es-EC" sz="1050">
                          <a:effectLst/>
                        </a:rPr>
                      </a:br>
                      <a:r>
                        <a:rPr lang="es-EC" sz="1050">
                          <a:effectLst/>
                        </a:rPr>
                        <a:t>Arcillo arenoso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Franco arcillo-arenoso</a:t>
                      </a:r>
                      <a:br>
                        <a:rPr lang="es-EC" sz="1050">
                          <a:effectLst/>
                        </a:rPr>
                      </a:br>
                      <a:r>
                        <a:rPr lang="es-EC" sz="1050">
                          <a:effectLst/>
                        </a:rPr>
                        <a:t>Franco arcillo-limoso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Franco Arenoso</a:t>
                      </a:r>
                      <a:br>
                        <a:rPr lang="es-EC" sz="1050">
                          <a:effectLst/>
                        </a:rPr>
                      </a:br>
                      <a:r>
                        <a:rPr lang="es-EC" sz="1050">
                          <a:effectLst/>
                        </a:rPr>
                        <a:t>Franco</a:t>
                      </a:r>
                      <a:br>
                        <a:rPr lang="es-EC" sz="1050">
                          <a:effectLst/>
                        </a:rPr>
                      </a:br>
                      <a:r>
                        <a:rPr lang="es-EC" sz="1050">
                          <a:effectLst/>
                        </a:rPr>
                        <a:t>Franco limoso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dirty="0">
                          <a:effectLst/>
                        </a:rPr>
                        <a:t>Arena gruesa</a:t>
                      </a:r>
                      <a:br>
                        <a:rPr lang="es-EC" sz="1050" dirty="0">
                          <a:effectLst/>
                        </a:rPr>
                      </a:br>
                      <a:r>
                        <a:rPr lang="es-EC" sz="1050" dirty="0">
                          <a:effectLst/>
                        </a:rPr>
                        <a:t>Arenoso</a:t>
                      </a:r>
                      <a:br>
                        <a:rPr lang="es-EC" sz="1050" dirty="0">
                          <a:effectLst/>
                        </a:rPr>
                      </a:br>
                      <a:r>
                        <a:rPr lang="es-EC" sz="1050" dirty="0" err="1">
                          <a:effectLst/>
                        </a:rPr>
                        <a:t>Arenoso</a:t>
                      </a:r>
                      <a:r>
                        <a:rPr lang="es-EC" sz="1050" dirty="0">
                          <a:effectLst/>
                        </a:rPr>
                        <a:t> </a:t>
                      </a:r>
                      <a:r>
                        <a:rPr lang="es-EC" sz="1050" dirty="0" err="1">
                          <a:effectLst/>
                        </a:rPr>
                        <a:t>francoso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1043766752"/>
                  </a:ext>
                </a:extLst>
              </a:tr>
              <a:tr h="552340">
                <a:tc>
                  <a:txBody>
                    <a:bodyPr/>
                    <a:lstStyle/>
                    <a:p>
                      <a:pPr indent="215900" algn="ctr">
                        <a:lnSpc>
                          <a:spcPct val="200000"/>
                        </a:lnSpc>
                        <a:spcAft>
                          <a:spcPts val="0"/>
                        </a:spcAft>
                      </a:pPr>
                      <a:r>
                        <a:rPr lang="es-EC" sz="1050">
                          <a:effectLst/>
                        </a:rPr>
                        <a:t>4,52%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Edad del cementerio (año)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 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&lt;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2627842547"/>
                  </a:ext>
                </a:extLst>
              </a:tr>
              <a:tr h="341647">
                <a:tc>
                  <a:txBody>
                    <a:bodyPr/>
                    <a:lstStyle/>
                    <a:p>
                      <a:pPr indent="215900" algn="ctr">
                        <a:lnSpc>
                          <a:spcPct val="200000"/>
                        </a:lnSpc>
                        <a:spcAft>
                          <a:spcPts val="0"/>
                        </a:spcAft>
                      </a:pPr>
                      <a:r>
                        <a:rPr lang="es-EC" sz="1050">
                          <a:effectLst/>
                        </a:rPr>
                        <a:t>4,52%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Temperatura (°C)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 a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6 a 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11 a 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16 a 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1337881778"/>
                  </a:ext>
                </a:extLst>
              </a:tr>
              <a:tr h="418557">
                <a:tc>
                  <a:txBody>
                    <a:bodyPr/>
                    <a:lstStyle/>
                    <a:p>
                      <a:pPr indent="215900" algn="ctr">
                        <a:lnSpc>
                          <a:spcPct val="200000"/>
                        </a:lnSpc>
                        <a:spcAft>
                          <a:spcPts val="0"/>
                        </a:spcAft>
                      </a:pPr>
                      <a:r>
                        <a:rPr lang="es-EC" sz="1050">
                          <a:effectLst/>
                        </a:rPr>
                        <a:t>2,92%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Número de tumbas (Und)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 a 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1001 a 5000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5001 a 25000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25000 a 50000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50001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3505535607"/>
                  </a:ext>
                </a:extLst>
              </a:tr>
              <a:tr h="270913">
                <a:tc>
                  <a:txBody>
                    <a:bodyPr/>
                    <a:lstStyle/>
                    <a:p>
                      <a:pPr indent="215900" algn="ctr">
                        <a:lnSpc>
                          <a:spcPct val="200000"/>
                        </a:lnSpc>
                        <a:spcAft>
                          <a:spcPts val="0"/>
                        </a:spcAft>
                      </a:pPr>
                      <a:r>
                        <a:rPr lang="es-EC" sz="1050">
                          <a:effectLst/>
                        </a:rPr>
                        <a:t>2,92%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Falla Geológica (Km)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&gt; 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15 a 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10 a 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5 a 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 a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2030837021"/>
                  </a:ext>
                </a:extLst>
              </a:tr>
              <a:tr h="552340">
                <a:tc>
                  <a:txBody>
                    <a:bodyPr/>
                    <a:lstStyle/>
                    <a:p>
                      <a:pPr indent="215900" algn="ctr">
                        <a:lnSpc>
                          <a:spcPct val="200000"/>
                        </a:lnSpc>
                        <a:spcAft>
                          <a:spcPts val="0"/>
                        </a:spcAft>
                      </a:pPr>
                      <a:r>
                        <a:rPr lang="es-EC" sz="1050">
                          <a:effectLst/>
                        </a:rPr>
                        <a:t>2,03%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l">
                        <a:lnSpc>
                          <a:spcPct val="200000"/>
                        </a:lnSpc>
                        <a:spcAft>
                          <a:spcPts val="0"/>
                        </a:spcAft>
                      </a:pPr>
                      <a:r>
                        <a:rPr lang="es-EC" sz="1050">
                          <a:effectLst/>
                        </a:rPr>
                        <a:t>Densidad poblacional (hab/Km2)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0 a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3 a 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21 a 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a:effectLst/>
                        </a:rPr>
                        <a:t>81 a 160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tc>
                  <a:txBody>
                    <a:bodyPr/>
                    <a:lstStyle/>
                    <a:p>
                      <a:pPr indent="215900" algn="ctr">
                        <a:lnSpc>
                          <a:spcPct val="200000"/>
                        </a:lnSpc>
                        <a:spcAft>
                          <a:spcPts val="0"/>
                        </a:spcAft>
                      </a:pPr>
                      <a:r>
                        <a:rPr lang="es-EC" sz="1050" dirty="0">
                          <a:effectLst/>
                        </a:rPr>
                        <a:t>&gt; 160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678" marR="56678" marT="0" marB="0" anchor="ctr"/>
                </a:tc>
                <a:extLst>
                  <a:ext uri="{0D108BD9-81ED-4DB2-BD59-A6C34878D82A}">
                    <a16:rowId xmlns:a16="http://schemas.microsoft.com/office/drawing/2014/main" val="2195184458"/>
                  </a:ext>
                </a:extLst>
              </a:tr>
            </a:tbl>
          </a:graphicData>
        </a:graphic>
      </p:graphicFrame>
      <p:sp>
        <p:nvSpPr>
          <p:cNvPr id="7" name="Rectángulo 6"/>
          <p:cNvSpPr/>
          <p:nvPr/>
        </p:nvSpPr>
        <p:spPr>
          <a:xfrm>
            <a:off x="2587313" y="718687"/>
            <a:ext cx="7702750" cy="369332"/>
          </a:xfrm>
          <a:prstGeom prst="rect">
            <a:avLst/>
          </a:prstGeom>
        </p:spPr>
        <p:txBody>
          <a:bodyPr wrap="none">
            <a:spAutoFit/>
          </a:bodyPr>
          <a:lstStyle/>
          <a:p>
            <a:r>
              <a:rPr lang="es-ES" dirty="0"/>
              <a:t>Tabla 9. Alternativas técnicas para la ubicación de restos humanos</a:t>
            </a:r>
            <a:endParaRPr lang="en-US" dirty="0"/>
          </a:p>
        </p:txBody>
      </p:sp>
    </p:spTree>
    <p:extLst>
      <p:ext uri="{BB962C8B-B14F-4D97-AF65-F5344CB8AC3E}">
        <p14:creationId xmlns:p14="http://schemas.microsoft.com/office/powerpoint/2010/main" val="297778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346" y="105186"/>
            <a:ext cx="4295274" cy="738664"/>
          </a:xfrm>
          <a:prstGeom prst="rect">
            <a:avLst/>
          </a:prstGeom>
          <a:noFill/>
        </p:spPr>
        <p:txBody>
          <a:bodyPr wrap="square" rtlCol="0">
            <a:spAutoFit/>
          </a:bodyPr>
          <a:lstStyle/>
          <a:p>
            <a:r>
              <a:rPr lang="es-ES" sz="4200" dirty="0"/>
              <a:t>Conclusiones</a:t>
            </a:r>
            <a:endParaRPr lang="en-US" sz="4200" dirty="0"/>
          </a:p>
        </p:txBody>
      </p:sp>
      <p:sp>
        <p:nvSpPr>
          <p:cNvPr id="5" name="CuadroTexto 4"/>
          <p:cNvSpPr txBox="1"/>
          <p:nvPr/>
        </p:nvSpPr>
        <p:spPr>
          <a:xfrm>
            <a:off x="-75036" y="843850"/>
            <a:ext cx="12267036" cy="6186309"/>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Se establecieron índices empíricos a través de la matriz de </a:t>
            </a:r>
            <a:r>
              <a:rPr lang="es-EC" dirty="0" err="1"/>
              <a:t>Satty</a:t>
            </a:r>
            <a:r>
              <a:rPr lang="es-EC" dirty="0"/>
              <a:t>, por medio de la formulación de ecuaciones lineales de 10 hasta 2 variables, mismas que han sido validadas a través 3 cementerios con condiciones adecuadas, medias y no adecuadas, obteniendo resultados acorde a los estudios de campo, por lo que los índices empíricos desarrollados se convertirán en herramientas para determinar criterios iniciales de viabilidad de implantación para sitios de disposición de cadáveres humanos.</a:t>
            </a:r>
            <a:endParaRPr lang="en-US" dirty="0"/>
          </a:p>
          <a:p>
            <a:pPr marL="285750" lvl="0" indent="-285750" algn="just">
              <a:buFont typeface="Arial" panose="020B0604020202020204" pitchFamily="34" charset="0"/>
              <a:buChar char="•"/>
            </a:pPr>
            <a:r>
              <a:rPr lang="es-EC" dirty="0"/>
              <a:t>Se evaluaron las características ambientales y geográficas de cementerios y crematorios de la zona de estudio, mediante datos levantados en campo o información cartográfica proporcionada, que con ayuda de una matriz de </a:t>
            </a:r>
            <a:r>
              <a:rPr lang="es-EC" dirty="0" err="1"/>
              <a:t>Saaty</a:t>
            </a:r>
            <a:r>
              <a:rPr lang="es-EC" dirty="0"/>
              <a:t> facilitó y automatizó la determinación de cementerios con mayor probabilidad de riesgos de contaminación, permitiendo precisar de este modo, el monitoreo de cementerios y crematorios críticos durante la fase de campo. </a:t>
            </a:r>
            <a:endParaRPr lang="en-US" dirty="0"/>
          </a:p>
          <a:p>
            <a:pPr marL="285750" lvl="0" indent="-285750" algn="just">
              <a:buFont typeface="Arial" panose="020B0604020202020204" pitchFamily="34" charset="0"/>
              <a:buChar char="•"/>
            </a:pPr>
            <a:r>
              <a:rPr lang="es-EC" dirty="0"/>
              <a:t>Se caracterizó parámetros físico químicos de los cementerios y crematorios seleccionados, estableciendo contaminación en 2 de los 4 cementerios críticos y en todos los crematorios de la zona de estudio, lo cual puede deberse a su influencia en el medio o causas de origen antropogénico, para los cementerios restantes se evidenció que no presentan problemas de contaminación.</a:t>
            </a:r>
            <a:endParaRPr lang="en-US" dirty="0"/>
          </a:p>
          <a:p>
            <a:pPr marL="285750" lvl="0" indent="-285750" algn="just">
              <a:buFont typeface="Arial" panose="020B0604020202020204" pitchFamily="34" charset="0"/>
              <a:buChar char="•"/>
            </a:pPr>
            <a:r>
              <a:rPr lang="es-EC" dirty="0"/>
              <a:t>Se propuso alternativas técnicas con variables de fácil obtención para la mejora en la gestión de cadáveres humanos, indicando que las mejores condiciones que se deben considerar para su disposición, se encuentran en los rangos 1 y 2 de las alternativas expuestas, manteniendo las peores condiciones en los rangos 4 y 5 y estableciendo como herramienta de fácil acceso para nuevos cementerios, el uso de índices empíricos, que permitirán enfocar recursos económicos en sitios que necesiten una mayor cantidad de estudios, a los que realmente puedan presentar problemas de contaminación.</a:t>
            </a:r>
            <a:endParaRPr lang="en-US" dirty="0"/>
          </a:p>
          <a:p>
            <a:endParaRPr lang="en-US" dirty="0"/>
          </a:p>
        </p:txBody>
      </p:sp>
    </p:spTree>
    <p:extLst>
      <p:ext uri="{BB962C8B-B14F-4D97-AF65-F5344CB8AC3E}">
        <p14:creationId xmlns:p14="http://schemas.microsoft.com/office/powerpoint/2010/main" val="307671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32031" y="2847372"/>
            <a:ext cx="9097701" cy="830997"/>
          </a:xfrm>
          <a:prstGeom prst="rect">
            <a:avLst/>
          </a:prstGeom>
          <a:noFill/>
        </p:spPr>
        <p:txBody>
          <a:bodyPr wrap="square" rtlCol="0">
            <a:spAutoFit/>
          </a:bodyPr>
          <a:lstStyle/>
          <a:p>
            <a:r>
              <a:rPr lang="es-EC" sz="4800" dirty="0"/>
              <a:t>GRACIAS POR SU ATENCIÓN</a:t>
            </a:r>
            <a:endParaRPr lang="en-US" sz="4800" dirty="0"/>
          </a:p>
        </p:txBody>
      </p:sp>
    </p:spTree>
    <p:extLst>
      <p:ext uri="{BB962C8B-B14F-4D97-AF65-F5344CB8AC3E}">
        <p14:creationId xmlns:p14="http://schemas.microsoft.com/office/powerpoint/2010/main" val="54373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4709660" cy="670688"/>
          </a:xfrm>
        </p:spPr>
        <p:txBody>
          <a:bodyPr/>
          <a:lstStyle/>
          <a:p>
            <a:r>
              <a:rPr lang="es-ES" dirty="0"/>
              <a:t>Antecedentes</a:t>
            </a:r>
            <a:endParaRPr lang="en-US" dirty="0"/>
          </a:p>
        </p:txBody>
      </p:sp>
      <p:sp>
        <p:nvSpPr>
          <p:cNvPr id="4" name="CuadroTexto 3"/>
          <p:cNvSpPr txBox="1"/>
          <p:nvPr/>
        </p:nvSpPr>
        <p:spPr>
          <a:xfrm>
            <a:off x="919020" y="3620576"/>
            <a:ext cx="3057236" cy="369332"/>
          </a:xfrm>
          <a:prstGeom prst="rect">
            <a:avLst/>
          </a:prstGeom>
          <a:noFill/>
        </p:spPr>
        <p:txBody>
          <a:bodyPr wrap="square" rtlCol="0">
            <a:spAutoFit/>
          </a:bodyPr>
          <a:lstStyle/>
          <a:p>
            <a:r>
              <a:rPr lang="es-ES" dirty="0"/>
              <a:t>ENTIERRO</a:t>
            </a:r>
            <a:endParaRPr lang="en-US" dirty="0"/>
          </a:p>
        </p:txBody>
      </p:sp>
      <p:sp>
        <p:nvSpPr>
          <p:cNvPr id="5" name="Flecha derecha 4"/>
          <p:cNvSpPr/>
          <p:nvPr/>
        </p:nvSpPr>
        <p:spPr>
          <a:xfrm>
            <a:off x="2244438" y="3363051"/>
            <a:ext cx="3463636" cy="831273"/>
          </a:xfrm>
          <a:prstGeom prst="rightArrow">
            <a:avLst/>
          </a:prstGeom>
          <a:solidFill>
            <a:schemeClr val="bg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Traslado de contaminantes</a:t>
            </a:r>
            <a:endParaRPr lang="en-US" dirty="0"/>
          </a:p>
        </p:txBody>
      </p:sp>
      <p:sp>
        <p:nvSpPr>
          <p:cNvPr id="6" name="Abrir llave 5"/>
          <p:cNvSpPr/>
          <p:nvPr/>
        </p:nvSpPr>
        <p:spPr>
          <a:xfrm>
            <a:off x="5902037" y="1479305"/>
            <a:ext cx="637310" cy="45987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uadroTexto 6"/>
          <p:cNvSpPr txBox="1"/>
          <p:nvPr/>
        </p:nvSpPr>
        <p:spPr>
          <a:xfrm>
            <a:off x="6668656" y="1709092"/>
            <a:ext cx="4701310" cy="646331"/>
          </a:xfrm>
          <a:prstGeom prst="rect">
            <a:avLst/>
          </a:prstGeom>
          <a:noFill/>
        </p:spPr>
        <p:txBody>
          <a:bodyPr wrap="square" rtlCol="0">
            <a:spAutoFit/>
          </a:bodyPr>
          <a:lstStyle/>
          <a:p>
            <a:r>
              <a:rPr lang="es-ES" dirty="0"/>
              <a:t>- Retención de contaminantes en suelos no saturados </a:t>
            </a:r>
            <a:endParaRPr lang="en-US" dirty="0"/>
          </a:p>
        </p:txBody>
      </p:sp>
      <p:sp>
        <p:nvSpPr>
          <p:cNvPr id="8" name="CuadroTexto 7"/>
          <p:cNvSpPr txBox="1"/>
          <p:nvPr/>
        </p:nvSpPr>
        <p:spPr>
          <a:xfrm>
            <a:off x="6668656" y="2571740"/>
            <a:ext cx="4701310" cy="923330"/>
          </a:xfrm>
          <a:prstGeom prst="rect">
            <a:avLst/>
          </a:prstGeom>
          <a:noFill/>
        </p:spPr>
        <p:txBody>
          <a:bodyPr wrap="square" rtlCol="0">
            <a:spAutoFit/>
          </a:bodyPr>
          <a:lstStyle/>
          <a:p>
            <a:r>
              <a:rPr lang="es-ES" dirty="0"/>
              <a:t>- Paso de contaminantes dependiendo de la hidrogeología del sector (Morgan O., 2004)</a:t>
            </a:r>
            <a:endParaRPr lang="en-US" dirty="0"/>
          </a:p>
        </p:txBody>
      </p:sp>
      <p:sp>
        <p:nvSpPr>
          <p:cNvPr id="9" name="CuadroTexto 8"/>
          <p:cNvSpPr txBox="1"/>
          <p:nvPr/>
        </p:nvSpPr>
        <p:spPr>
          <a:xfrm>
            <a:off x="6668656" y="3711388"/>
            <a:ext cx="4913744" cy="646331"/>
          </a:xfrm>
          <a:prstGeom prst="rect">
            <a:avLst/>
          </a:prstGeom>
          <a:noFill/>
        </p:spPr>
        <p:txBody>
          <a:bodyPr wrap="square" rtlCol="0">
            <a:spAutoFit/>
          </a:bodyPr>
          <a:lstStyle/>
          <a:p>
            <a:r>
              <a:rPr lang="es-ES" dirty="0"/>
              <a:t>- Contaminación por lixiviados y metales pesados  (</a:t>
            </a:r>
            <a:r>
              <a:rPr lang="es-EC" dirty="0"/>
              <a:t>Méndez y Calderón, 2010)</a:t>
            </a:r>
            <a:endParaRPr lang="en-US" dirty="0"/>
          </a:p>
        </p:txBody>
      </p:sp>
      <p:sp>
        <p:nvSpPr>
          <p:cNvPr id="10" name="CuadroTexto 9"/>
          <p:cNvSpPr txBox="1"/>
          <p:nvPr/>
        </p:nvSpPr>
        <p:spPr>
          <a:xfrm>
            <a:off x="6562439" y="4707342"/>
            <a:ext cx="4913744" cy="1200329"/>
          </a:xfrm>
          <a:prstGeom prst="rect">
            <a:avLst/>
          </a:prstGeom>
          <a:noFill/>
        </p:spPr>
        <p:txBody>
          <a:bodyPr wrap="square" rtlCol="0">
            <a:spAutoFit/>
          </a:bodyPr>
          <a:lstStyle/>
          <a:p>
            <a:r>
              <a:rPr lang="es-ES" dirty="0"/>
              <a:t>- Afectación a agua subterránea y a suelo por la liberación de contaminantes (</a:t>
            </a:r>
            <a:r>
              <a:rPr lang="es-EC" dirty="0"/>
              <a:t>Espinoza J, 2007; </a:t>
            </a:r>
            <a:r>
              <a:rPr lang="es-EC" dirty="0" err="1"/>
              <a:t>Neckel</a:t>
            </a:r>
            <a:r>
              <a:rPr lang="es-EC" dirty="0"/>
              <a:t> et al</a:t>
            </a:r>
            <a:r>
              <a:rPr lang="es-EC" i="1" dirty="0"/>
              <a:t>.</a:t>
            </a:r>
            <a:r>
              <a:rPr lang="es-EC" dirty="0"/>
              <a:t> 2016; Feraz, 2016)</a:t>
            </a:r>
            <a:endParaRPr lang="en-US" dirty="0"/>
          </a:p>
        </p:txBody>
      </p:sp>
    </p:spTree>
    <p:extLst>
      <p:ext uri="{BB962C8B-B14F-4D97-AF65-F5344CB8AC3E}">
        <p14:creationId xmlns:p14="http://schemas.microsoft.com/office/powerpoint/2010/main" val="96007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718"/>
            <a:ext cx="4709660" cy="670688"/>
          </a:xfrm>
        </p:spPr>
        <p:txBody>
          <a:bodyPr/>
          <a:lstStyle/>
          <a:p>
            <a:r>
              <a:rPr lang="es-ES" dirty="0"/>
              <a:t>Antecedentes</a:t>
            </a:r>
            <a:endParaRPr lang="en-US" dirty="0"/>
          </a:p>
        </p:txBody>
      </p:sp>
      <p:sp>
        <p:nvSpPr>
          <p:cNvPr id="4" name="CuadroTexto 3"/>
          <p:cNvSpPr txBox="1"/>
          <p:nvPr/>
        </p:nvSpPr>
        <p:spPr>
          <a:xfrm>
            <a:off x="343935" y="2905844"/>
            <a:ext cx="3057236" cy="369332"/>
          </a:xfrm>
          <a:prstGeom prst="rect">
            <a:avLst/>
          </a:prstGeom>
          <a:noFill/>
        </p:spPr>
        <p:txBody>
          <a:bodyPr wrap="square" rtlCol="0">
            <a:spAutoFit/>
          </a:bodyPr>
          <a:lstStyle/>
          <a:p>
            <a:r>
              <a:rPr lang="es-ES" dirty="0"/>
              <a:t>CREMACIÓN</a:t>
            </a:r>
            <a:endParaRPr lang="en-US" dirty="0"/>
          </a:p>
        </p:txBody>
      </p:sp>
      <p:sp>
        <p:nvSpPr>
          <p:cNvPr id="5" name="Flecha derecha 4"/>
          <p:cNvSpPr/>
          <p:nvPr/>
        </p:nvSpPr>
        <p:spPr>
          <a:xfrm>
            <a:off x="2111604" y="2674874"/>
            <a:ext cx="3463636" cy="831273"/>
          </a:xfrm>
          <a:prstGeom prst="rightArrow">
            <a:avLst/>
          </a:prstGeom>
          <a:solidFill>
            <a:schemeClr val="bg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Traslado de contaminantes</a:t>
            </a:r>
            <a:endParaRPr lang="en-US" dirty="0"/>
          </a:p>
        </p:txBody>
      </p:sp>
      <p:sp>
        <p:nvSpPr>
          <p:cNvPr id="6" name="Abrir llave 5"/>
          <p:cNvSpPr/>
          <p:nvPr/>
        </p:nvSpPr>
        <p:spPr>
          <a:xfrm>
            <a:off x="5708074" y="1490022"/>
            <a:ext cx="637310" cy="28008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uadroTexto 6"/>
          <p:cNvSpPr txBox="1"/>
          <p:nvPr/>
        </p:nvSpPr>
        <p:spPr>
          <a:xfrm>
            <a:off x="6584435" y="1490022"/>
            <a:ext cx="4701310" cy="646331"/>
          </a:xfrm>
          <a:prstGeom prst="rect">
            <a:avLst/>
          </a:prstGeom>
          <a:noFill/>
        </p:spPr>
        <p:txBody>
          <a:bodyPr wrap="square" rtlCol="0">
            <a:spAutoFit/>
          </a:bodyPr>
          <a:lstStyle/>
          <a:p>
            <a:r>
              <a:rPr lang="es-ES" dirty="0"/>
              <a:t>- Contaminación por procesos de Eutrofización</a:t>
            </a:r>
            <a:endParaRPr lang="en-US" dirty="0"/>
          </a:p>
        </p:txBody>
      </p:sp>
      <p:sp>
        <p:nvSpPr>
          <p:cNvPr id="8" name="CuadroTexto 7"/>
          <p:cNvSpPr txBox="1"/>
          <p:nvPr/>
        </p:nvSpPr>
        <p:spPr>
          <a:xfrm>
            <a:off x="6584435" y="2444942"/>
            <a:ext cx="4701310" cy="646331"/>
          </a:xfrm>
          <a:prstGeom prst="rect">
            <a:avLst/>
          </a:prstGeom>
          <a:noFill/>
        </p:spPr>
        <p:txBody>
          <a:bodyPr wrap="square" rtlCol="0">
            <a:spAutoFit/>
          </a:bodyPr>
          <a:lstStyle/>
          <a:p>
            <a:r>
              <a:rPr lang="es-ES" dirty="0"/>
              <a:t>- Contaminación por emisiones atmosféricas</a:t>
            </a:r>
            <a:endParaRPr lang="en-US" dirty="0"/>
          </a:p>
        </p:txBody>
      </p:sp>
      <p:sp>
        <p:nvSpPr>
          <p:cNvPr id="9" name="CuadroTexto 8"/>
          <p:cNvSpPr txBox="1"/>
          <p:nvPr/>
        </p:nvSpPr>
        <p:spPr>
          <a:xfrm>
            <a:off x="6478218" y="3367509"/>
            <a:ext cx="4913744" cy="923330"/>
          </a:xfrm>
          <a:prstGeom prst="rect">
            <a:avLst/>
          </a:prstGeom>
          <a:noFill/>
        </p:spPr>
        <p:txBody>
          <a:bodyPr wrap="square" rtlCol="0">
            <a:spAutoFit/>
          </a:bodyPr>
          <a:lstStyle/>
          <a:p>
            <a:r>
              <a:rPr lang="es-ES" dirty="0"/>
              <a:t>- Contaminación por metales pesados producto de incineración de amalgamas (</a:t>
            </a:r>
            <a:r>
              <a:rPr lang="es-EC" dirty="0"/>
              <a:t>Green, </a:t>
            </a:r>
            <a:r>
              <a:rPr lang="es-EC" dirty="0" err="1"/>
              <a:t>Crouch</a:t>
            </a:r>
            <a:r>
              <a:rPr lang="es-EC" dirty="0"/>
              <a:t> y </a:t>
            </a:r>
            <a:r>
              <a:rPr lang="es-EC" dirty="0" err="1"/>
              <a:t>Zemba</a:t>
            </a:r>
            <a:r>
              <a:rPr lang="es-EC" dirty="0"/>
              <a:t>, 2013)</a:t>
            </a:r>
            <a:endParaRPr lang="en-US" dirty="0"/>
          </a:p>
        </p:txBody>
      </p:sp>
      <p:sp>
        <p:nvSpPr>
          <p:cNvPr id="11" name="Llamada rectangular 10"/>
          <p:cNvSpPr/>
          <p:nvPr/>
        </p:nvSpPr>
        <p:spPr>
          <a:xfrm>
            <a:off x="216568" y="4506332"/>
            <a:ext cx="8626642" cy="1804736"/>
          </a:xfrm>
          <a:prstGeom prst="wedge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s-EC" dirty="0">
                <a:solidFill>
                  <a:schemeClr val="bg1"/>
                </a:solidFill>
              </a:rPr>
              <a:t>Por lo que, se planteó definir mediante índices empíricos, las mejores condiciones preliminares para la ubicación de los lugares de tratamiento y disposición final en la gestión de cadáveres humanos de los cantones Quito, Mejía y Rumiñahui de la Provincia de Pichincha</a:t>
            </a:r>
            <a:endParaRPr lang="en-US" dirty="0">
              <a:solidFill>
                <a:schemeClr val="bg1"/>
              </a:solidFill>
            </a:endParaRPr>
          </a:p>
        </p:txBody>
      </p:sp>
    </p:spTree>
    <p:extLst>
      <p:ext uri="{BB962C8B-B14F-4D97-AF65-F5344CB8AC3E}">
        <p14:creationId xmlns:p14="http://schemas.microsoft.com/office/powerpoint/2010/main" val="415356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646112" y="452718"/>
            <a:ext cx="4709660" cy="670688"/>
          </a:xfrm>
        </p:spPr>
        <p:txBody>
          <a:bodyPr/>
          <a:lstStyle/>
          <a:p>
            <a:r>
              <a:rPr lang="es-ES" dirty="0"/>
              <a:t>Objetivos</a:t>
            </a:r>
            <a:endParaRPr lang="en-US" dirty="0"/>
          </a:p>
        </p:txBody>
      </p:sp>
      <p:sp>
        <p:nvSpPr>
          <p:cNvPr id="10" name="Título 1"/>
          <p:cNvSpPr txBox="1">
            <a:spLocks/>
          </p:cNvSpPr>
          <p:nvPr/>
        </p:nvSpPr>
        <p:spPr>
          <a:xfrm>
            <a:off x="646112" y="1372560"/>
            <a:ext cx="4709660" cy="6706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dirty="0"/>
              <a:t>OBJETIVO GENERAL</a:t>
            </a:r>
            <a:endParaRPr lang="en-US" sz="1800" dirty="0"/>
          </a:p>
        </p:txBody>
      </p:sp>
      <p:sp>
        <p:nvSpPr>
          <p:cNvPr id="11" name="CuadroTexto 10"/>
          <p:cNvSpPr txBox="1"/>
          <p:nvPr/>
        </p:nvSpPr>
        <p:spPr>
          <a:xfrm>
            <a:off x="1263316" y="1900989"/>
            <a:ext cx="10010273" cy="1477328"/>
          </a:xfrm>
          <a:prstGeom prst="rect">
            <a:avLst/>
          </a:prstGeom>
          <a:noFill/>
        </p:spPr>
        <p:txBody>
          <a:bodyPr wrap="square" rtlCol="0">
            <a:spAutoFit/>
          </a:bodyPr>
          <a:lstStyle/>
          <a:p>
            <a:pPr marL="285750" indent="-285750" algn="just">
              <a:buFont typeface="Arial" panose="020B0604020202020204" pitchFamily="34" charset="0"/>
              <a:buChar char="•"/>
            </a:pPr>
            <a:r>
              <a:rPr lang="es-EC" dirty="0"/>
              <a:t>Establecer índices empíricos iniciales de contaminación ambiental generada por el manejo de cadáveres humanos en los Cantones de Quito, Mejía y Rumiñahui de la Provincia de Pichincha mediante el análisis de parámetros físicos, químicos y geográficos.</a:t>
            </a:r>
            <a:endParaRPr lang="en-US" dirty="0"/>
          </a:p>
          <a:p>
            <a:endParaRPr lang="en-US" dirty="0"/>
          </a:p>
        </p:txBody>
      </p:sp>
      <p:sp>
        <p:nvSpPr>
          <p:cNvPr id="12" name="Título 1"/>
          <p:cNvSpPr txBox="1">
            <a:spLocks/>
          </p:cNvSpPr>
          <p:nvPr/>
        </p:nvSpPr>
        <p:spPr>
          <a:xfrm>
            <a:off x="646112" y="3304730"/>
            <a:ext cx="4709660" cy="6706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dirty="0"/>
              <a:t>OBJETIVOS ESPECÍFICOS</a:t>
            </a:r>
            <a:endParaRPr lang="en-US" sz="1800" dirty="0"/>
          </a:p>
        </p:txBody>
      </p:sp>
      <p:sp>
        <p:nvSpPr>
          <p:cNvPr id="13" name="CuadroTexto 12"/>
          <p:cNvSpPr txBox="1"/>
          <p:nvPr/>
        </p:nvSpPr>
        <p:spPr>
          <a:xfrm>
            <a:off x="1263316" y="3901135"/>
            <a:ext cx="10010273" cy="2862322"/>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Evaluar las características ambientales y geográficas de los cementerios y crematorios de los cantones Quito, Mejía y Rumiñahui, georreferenciando su ubicación e identificando su estado y tiempo de funcionamiento. </a:t>
            </a:r>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s-EC" dirty="0"/>
              <a:t>Caracterizar parámetros físicos y químicos (Temperatura, pH, conductividad, oxígeno disuelto, DBO</a:t>
            </a:r>
            <a:r>
              <a:rPr lang="es-EC" baseline="-25000" dirty="0"/>
              <a:t>5</a:t>
            </a:r>
            <a:r>
              <a:rPr lang="es-EC" dirty="0"/>
              <a:t>, DQO y </a:t>
            </a:r>
            <a:r>
              <a:rPr lang="es-EC" dirty="0" err="1"/>
              <a:t>particulado</a:t>
            </a:r>
            <a:r>
              <a:rPr lang="es-EC" dirty="0"/>
              <a:t>) en cementerios y crematorios escogidos.</a:t>
            </a:r>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s-EC" dirty="0"/>
              <a:t>Proponer alternativas técnicas para mejorar la gestión de cadáveres humanos para minimizar los impactos.</a:t>
            </a:r>
            <a:endParaRPr lang="en-US" dirty="0"/>
          </a:p>
          <a:p>
            <a:endParaRPr lang="en-US" dirty="0"/>
          </a:p>
        </p:txBody>
      </p:sp>
    </p:spTree>
    <p:extLst>
      <p:ext uri="{BB962C8B-B14F-4D97-AF65-F5344CB8AC3E}">
        <p14:creationId xmlns:p14="http://schemas.microsoft.com/office/powerpoint/2010/main" val="235687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0943" y="163059"/>
            <a:ext cx="4295274" cy="738664"/>
          </a:xfrm>
          <a:prstGeom prst="rect">
            <a:avLst/>
          </a:prstGeom>
          <a:noFill/>
        </p:spPr>
        <p:txBody>
          <a:bodyPr wrap="square" rtlCol="0">
            <a:spAutoFit/>
          </a:bodyPr>
          <a:lstStyle/>
          <a:p>
            <a:r>
              <a:rPr lang="es-ES" sz="4200" dirty="0"/>
              <a:t>Metodología</a:t>
            </a:r>
            <a:endParaRPr lang="en-US" sz="4200" dirty="0"/>
          </a:p>
        </p:txBody>
      </p:sp>
      <p:sp>
        <p:nvSpPr>
          <p:cNvPr id="6" name="Pentágono 5"/>
          <p:cNvSpPr/>
          <p:nvPr/>
        </p:nvSpPr>
        <p:spPr>
          <a:xfrm>
            <a:off x="360945" y="1219288"/>
            <a:ext cx="4668253"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AutoNum type="arabicPeriod"/>
            </a:pPr>
            <a:r>
              <a:rPr lang="es-EC" dirty="0">
                <a:solidFill>
                  <a:schemeClr val="bg1"/>
                </a:solidFill>
              </a:rPr>
              <a:t>Evaluación en gabinete de las características ambientales y geográficas de la zona de estudio </a:t>
            </a:r>
            <a:endParaRPr lang="en-US" dirty="0">
              <a:solidFill>
                <a:schemeClr val="bg1"/>
              </a:solidFill>
            </a:endParaRPr>
          </a:p>
        </p:txBody>
      </p:sp>
      <p:sp>
        <p:nvSpPr>
          <p:cNvPr id="7" name="Pentágono 6"/>
          <p:cNvSpPr/>
          <p:nvPr/>
        </p:nvSpPr>
        <p:spPr>
          <a:xfrm>
            <a:off x="5546554" y="1207896"/>
            <a:ext cx="4668253"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bg1"/>
                </a:solidFill>
              </a:rPr>
              <a:t>2. Diagnóstico de estado y tiempo de funcionamiento de los cementerios y crematorios de la zona de estudio</a:t>
            </a:r>
            <a:endParaRPr lang="en-US" dirty="0">
              <a:solidFill>
                <a:schemeClr val="bg1"/>
              </a:solidFill>
            </a:endParaRPr>
          </a:p>
        </p:txBody>
      </p:sp>
      <p:sp>
        <p:nvSpPr>
          <p:cNvPr id="8" name="Pentágono 7"/>
          <p:cNvSpPr/>
          <p:nvPr/>
        </p:nvSpPr>
        <p:spPr>
          <a:xfrm>
            <a:off x="360944" y="2562406"/>
            <a:ext cx="4668253"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bg1"/>
                </a:solidFill>
              </a:rPr>
              <a:t>3. Determinación de la muestra de cementerios y crematorios de la zona de estudio.</a:t>
            </a:r>
            <a:endParaRPr lang="en-US" dirty="0">
              <a:solidFill>
                <a:schemeClr val="bg1"/>
              </a:solidFill>
            </a:endParaRPr>
          </a:p>
        </p:txBody>
      </p:sp>
      <p:sp>
        <p:nvSpPr>
          <p:cNvPr id="9" name="Pentágono 8"/>
          <p:cNvSpPr/>
          <p:nvPr/>
        </p:nvSpPr>
        <p:spPr>
          <a:xfrm>
            <a:off x="5546553" y="2562406"/>
            <a:ext cx="4668253"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bg1"/>
                </a:solidFill>
              </a:rPr>
              <a:t>4. Georreferenciación de la zona de estudio.</a:t>
            </a:r>
            <a:endParaRPr lang="en-US" dirty="0">
              <a:solidFill>
                <a:schemeClr val="bg1"/>
              </a:solidFill>
            </a:endParaRPr>
          </a:p>
        </p:txBody>
      </p:sp>
      <p:sp>
        <p:nvSpPr>
          <p:cNvPr id="10" name="Pentágono 9"/>
          <p:cNvSpPr/>
          <p:nvPr/>
        </p:nvSpPr>
        <p:spPr>
          <a:xfrm>
            <a:off x="360944" y="3962813"/>
            <a:ext cx="4884821"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dirty="0">
                <a:solidFill>
                  <a:schemeClr val="bg1"/>
                </a:solidFill>
              </a:rPr>
              <a:t>5. Determinación de las condiciones ambientales y geográficas a las que se encuentran los cementerios y crematorios de la zona de estudio.</a:t>
            </a:r>
            <a:endParaRPr lang="en-US" dirty="0">
              <a:solidFill>
                <a:schemeClr val="bg1"/>
              </a:solidFill>
            </a:endParaRPr>
          </a:p>
        </p:txBody>
      </p:sp>
      <p:sp>
        <p:nvSpPr>
          <p:cNvPr id="11" name="Pentágono 10"/>
          <p:cNvSpPr/>
          <p:nvPr/>
        </p:nvSpPr>
        <p:spPr>
          <a:xfrm>
            <a:off x="5546553" y="3962813"/>
            <a:ext cx="4884821"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bg1"/>
                </a:solidFill>
              </a:rPr>
              <a:t>6. </a:t>
            </a:r>
            <a:r>
              <a:rPr lang="es-EC" dirty="0">
                <a:solidFill>
                  <a:schemeClr val="bg1"/>
                </a:solidFill>
              </a:rPr>
              <a:t>Determinación de índices de gestión ambiental</a:t>
            </a:r>
            <a:endParaRPr lang="en-US" dirty="0">
              <a:solidFill>
                <a:schemeClr val="bg1"/>
              </a:solidFill>
            </a:endParaRPr>
          </a:p>
        </p:txBody>
      </p:sp>
      <p:sp>
        <p:nvSpPr>
          <p:cNvPr id="12" name="Pentágono 11"/>
          <p:cNvSpPr/>
          <p:nvPr/>
        </p:nvSpPr>
        <p:spPr>
          <a:xfrm>
            <a:off x="360943" y="5305931"/>
            <a:ext cx="4668253" cy="10828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bg1"/>
                </a:solidFill>
              </a:rPr>
              <a:t>7. Propuesta técnica para la ubicación de sitios destinados para la disposición de cadáveres humanos </a:t>
            </a:r>
            <a:endParaRPr lang="en-US" dirty="0">
              <a:solidFill>
                <a:schemeClr val="bg1"/>
              </a:solidFill>
            </a:endParaRPr>
          </a:p>
        </p:txBody>
      </p:sp>
    </p:spTree>
    <p:extLst>
      <p:ext uri="{BB962C8B-B14F-4D97-AF65-F5344CB8AC3E}">
        <p14:creationId xmlns:p14="http://schemas.microsoft.com/office/powerpoint/2010/main" val="305651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01582" y="796325"/>
            <a:ext cx="11183357" cy="646331"/>
          </a:xfrm>
          <a:prstGeom prst="rect">
            <a:avLst/>
          </a:prstGeom>
          <a:noFill/>
        </p:spPr>
        <p:txBody>
          <a:bodyPr wrap="square" rtlCol="0">
            <a:spAutoFit/>
          </a:bodyPr>
          <a:lstStyle/>
          <a:p>
            <a:pPr algn="just"/>
            <a:r>
              <a:rPr lang="es-EC" u="sng" dirty="0"/>
              <a:t>Evaluación en gabinete de las características ambientales y geográficas de la zona de estudio y Diagnóstico de estado y tiempo de funcionamiento</a:t>
            </a:r>
            <a:endParaRPr lang="en-US" u="sng" dirty="0"/>
          </a:p>
        </p:txBody>
      </p:sp>
      <p:pic>
        <p:nvPicPr>
          <p:cNvPr id="17" name="Imagen 16"/>
          <p:cNvPicPr>
            <a:picLocks noChangeAspect="1"/>
          </p:cNvPicPr>
          <p:nvPr/>
        </p:nvPicPr>
        <p:blipFill>
          <a:blip r:embed="rId3"/>
          <a:stretch>
            <a:fillRect/>
          </a:stretch>
        </p:blipFill>
        <p:spPr>
          <a:xfrm>
            <a:off x="401583" y="1893466"/>
            <a:ext cx="3423603" cy="4827992"/>
          </a:xfrm>
          <a:prstGeom prst="rect">
            <a:avLst/>
          </a:prstGeom>
        </p:spPr>
      </p:pic>
      <p:pic>
        <p:nvPicPr>
          <p:cNvPr id="16" name="Imagen 15"/>
          <p:cNvPicPr>
            <a:picLocks noChangeAspect="1"/>
          </p:cNvPicPr>
          <p:nvPr/>
        </p:nvPicPr>
        <p:blipFill>
          <a:blip r:embed="rId4"/>
          <a:stretch>
            <a:fillRect/>
          </a:stretch>
        </p:blipFill>
        <p:spPr>
          <a:xfrm>
            <a:off x="4253100" y="1928019"/>
            <a:ext cx="3387701" cy="4793439"/>
          </a:xfrm>
          <a:prstGeom prst="rect">
            <a:avLst/>
          </a:prstGeom>
        </p:spPr>
      </p:pic>
      <p:pic>
        <p:nvPicPr>
          <p:cNvPr id="18" name="Imagen 17"/>
          <p:cNvPicPr>
            <a:picLocks noChangeAspect="1"/>
          </p:cNvPicPr>
          <p:nvPr/>
        </p:nvPicPr>
        <p:blipFill>
          <a:blip r:embed="rId5"/>
          <a:stretch>
            <a:fillRect/>
          </a:stretch>
        </p:blipFill>
        <p:spPr>
          <a:xfrm>
            <a:off x="8068715" y="1928019"/>
            <a:ext cx="3373985" cy="1118235"/>
          </a:xfrm>
          <a:prstGeom prst="rect">
            <a:avLst/>
          </a:prstGeom>
        </p:spPr>
      </p:pic>
      <p:sp>
        <p:nvSpPr>
          <p:cNvPr id="20" name="CuadroTexto 19"/>
          <p:cNvSpPr txBox="1"/>
          <p:nvPr/>
        </p:nvSpPr>
        <p:spPr>
          <a:xfrm>
            <a:off x="401582" y="1524134"/>
            <a:ext cx="5166097" cy="369332"/>
          </a:xfrm>
          <a:prstGeom prst="rect">
            <a:avLst/>
          </a:prstGeom>
          <a:noFill/>
        </p:spPr>
        <p:txBody>
          <a:bodyPr wrap="square" rtlCol="0">
            <a:spAutoFit/>
          </a:bodyPr>
          <a:lstStyle/>
          <a:p>
            <a:r>
              <a:rPr lang="es-ES" dirty="0"/>
              <a:t>Tabla 1. Variables, Criterios y Estandarización</a:t>
            </a:r>
            <a:endParaRPr lang="en-US" dirty="0"/>
          </a:p>
        </p:txBody>
      </p:sp>
      <p:sp>
        <p:nvSpPr>
          <p:cNvPr id="21" name="CuadroTexto 20"/>
          <p:cNvSpPr txBox="1"/>
          <p:nvPr/>
        </p:nvSpPr>
        <p:spPr>
          <a:xfrm>
            <a:off x="360943" y="163059"/>
            <a:ext cx="4295274" cy="738664"/>
          </a:xfrm>
          <a:prstGeom prst="rect">
            <a:avLst/>
          </a:prstGeom>
          <a:noFill/>
        </p:spPr>
        <p:txBody>
          <a:bodyPr wrap="square" rtlCol="0">
            <a:spAutoFit/>
          </a:bodyPr>
          <a:lstStyle/>
          <a:p>
            <a:r>
              <a:rPr lang="es-ES" sz="4200" dirty="0"/>
              <a:t>Metodología</a:t>
            </a:r>
            <a:endParaRPr lang="en-US" sz="4200" dirty="0"/>
          </a:p>
        </p:txBody>
      </p:sp>
    </p:spTree>
    <p:extLst>
      <p:ext uri="{BB962C8B-B14F-4D97-AF65-F5344CB8AC3E}">
        <p14:creationId xmlns:p14="http://schemas.microsoft.com/office/powerpoint/2010/main" val="102899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943" y="1118296"/>
            <a:ext cx="11183357" cy="646331"/>
          </a:xfrm>
          <a:prstGeom prst="rect">
            <a:avLst/>
          </a:prstGeom>
          <a:noFill/>
        </p:spPr>
        <p:txBody>
          <a:bodyPr wrap="square" rtlCol="0">
            <a:spAutoFit/>
          </a:bodyPr>
          <a:lstStyle/>
          <a:p>
            <a:pPr algn="just"/>
            <a:r>
              <a:rPr lang="es-EC" u="sng" dirty="0"/>
              <a:t>Determinación de la muestra de cementerios y crematorios de la zona de estudio y </a:t>
            </a:r>
            <a:r>
              <a:rPr lang="es-ES" u="sng" dirty="0"/>
              <a:t>Georreferenciación de la zona de estudio</a:t>
            </a:r>
            <a:endParaRPr lang="en-US" u="sng" dirty="0"/>
          </a:p>
        </p:txBody>
      </p:sp>
      <p:sp>
        <p:nvSpPr>
          <p:cNvPr id="7" name="CuadroTexto 6"/>
          <p:cNvSpPr txBox="1"/>
          <p:nvPr/>
        </p:nvSpPr>
        <p:spPr>
          <a:xfrm>
            <a:off x="360943" y="163059"/>
            <a:ext cx="4295274" cy="738664"/>
          </a:xfrm>
          <a:prstGeom prst="rect">
            <a:avLst/>
          </a:prstGeom>
          <a:noFill/>
        </p:spPr>
        <p:txBody>
          <a:bodyPr wrap="square" rtlCol="0">
            <a:spAutoFit/>
          </a:bodyPr>
          <a:lstStyle/>
          <a:p>
            <a:r>
              <a:rPr lang="es-ES" sz="4200" dirty="0"/>
              <a:t>Metodología</a:t>
            </a:r>
            <a:endParaRPr lang="en-US" sz="4200" dirty="0"/>
          </a:p>
        </p:txBody>
      </p:sp>
      <p:graphicFrame>
        <p:nvGraphicFramePr>
          <p:cNvPr id="8" name="Tabla 7"/>
          <p:cNvGraphicFramePr>
            <a:graphicFrameLocks noGrp="1"/>
          </p:cNvGraphicFramePr>
          <p:nvPr>
            <p:extLst>
              <p:ext uri="{D42A27DB-BD31-4B8C-83A1-F6EECF244321}">
                <p14:modId xmlns:p14="http://schemas.microsoft.com/office/powerpoint/2010/main" val="3400517273"/>
              </p:ext>
            </p:extLst>
          </p:nvPr>
        </p:nvGraphicFramePr>
        <p:xfrm>
          <a:off x="631270" y="2357596"/>
          <a:ext cx="4024947" cy="3382645"/>
        </p:xfrm>
        <a:graphic>
          <a:graphicData uri="http://schemas.openxmlformats.org/drawingml/2006/table">
            <a:tbl>
              <a:tblPr firstRow="1" firstCol="1" bandRow="1">
                <a:tableStyleId>{5C22544A-7EE6-4342-B048-85BDC9FD1C3A}</a:tableStyleId>
              </a:tblPr>
              <a:tblGrid>
                <a:gridCol w="2370296">
                  <a:extLst>
                    <a:ext uri="{9D8B030D-6E8A-4147-A177-3AD203B41FA5}">
                      <a16:colId xmlns:a16="http://schemas.microsoft.com/office/drawing/2014/main" val="4149037081"/>
                    </a:ext>
                  </a:extLst>
                </a:gridCol>
                <a:gridCol w="1654651">
                  <a:extLst>
                    <a:ext uri="{9D8B030D-6E8A-4147-A177-3AD203B41FA5}">
                      <a16:colId xmlns:a16="http://schemas.microsoft.com/office/drawing/2014/main" val="51956620"/>
                    </a:ext>
                  </a:extLst>
                </a:gridCol>
              </a:tblGrid>
              <a:tr h="120015">
                <a:tc>
                  <a:txBody>
                    <a:bodyPr/>
                    <a:lstStyle/>
                    <a:p>
                      <a:pPr indent="215900" algn="ctr">
                        <a:lnSpc>
                          <a:spcPct val="200000"/>
                        </a:lnSpc>
                        <a:spcAft>
                          <a:spcPts val="0"/>
                        </a:spcAft>
                      </a:pPr>
                      <a:r>
                        <a:rPr lang="es-EC" sz="1000">
                          <a:effectLst/>
                        </a:rPr>
                        <a:t>Variables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Peso de la variable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0363900"/>
                  </a:ext>
                </a:extLst>
              </a:tr>
              <a:tr h="303530">
                <a:tc>
                  <a:txBody>
                    <a:bodyPr/>
                    <a:lstStyle/>
                    <a:p>
                      <a:pPr indent="215900" algn="ctr">
                        <a:lnSpc>
                          <a:spcPct val="200000"/>
                        </a:lnSpc>
                        <a:spcAft>
                          <a:spcPts val="0"/>
                        </a:spcAft>
                      </a:pPr>
                      <a:r>
                        <a:rPr lang="en-US" sz="1000">
                          <a:effectLst/>
                        </a:rPr>
                        <a:t>Nivel Freático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0,2951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6950359"/>
                  </a:ext>
                </a:extLst>
              </a:tr>
              <a:tr h="264160">
                <a:tc>
                  <a:txBody>
                    <a:bodyPr/>
                    <a:lstStyle/>
                    <a:p>
                      <a:pPr indent="215900" algn="ctr">
                        <a:lnSpc>
                          <a:spcPct val="200000"/>
                        </a:lnSpc>
                        <a:spcAft>
                          <a:spcPts val="0"/>
                        </a:spcAft>
                      </a:pPr>
                      <a:r>
                        <a:rPr lang="es-EC" sz="1000">
                          <a:effectLst/>
                        </a:rPr>
                        <a:t>Distancia a fuentes de agua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0,2126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8137717"/>
                  </a:ext>
                </a:extLst>
              </a:tr>
              <a:tr h="334645">
                <a:tc>
                  <a:txBody>
                    <a:bodyPr/>
                    <a:lstStyle/>
                    <a:p>
                      <a:pPr indent="215900" algn="ctr">
                        <a:lnSpc>
                          <a:spcPct val="200000"/>
                        </a:lnSpc>
                        <a:spcAft>
                          <a:spcPts val="0"/>
                        </a:spcAft>
                      </a:pPr>
                      <a:r>
                        <a:rPr lang="en-US" sz="1000">
                          <a:effectLst/>
                        </a:rPr>
                        <a:t>Tipo de suelo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0,0698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885548"/>
                  </a:ext>
                </a:extLst>
              </a:tr>
              <a:tr h="296545">
                <a:tc>
                  <a:txBody>
                    <a:bodyPr/>
                    <a:lstStyle/>
                    <a:p>
                      <a:pPr indent="215900" algn="ctr">
                        <a:lnSpc>
                          <a:spcPct val="200000"/>
                        </a:lnSpc>
                        <a:spcAft>
                          <a:spcPts val="0"/>
                        </a:spcAft>
                      </a:pPr>
                      <a:r>
                        <a:rPr lang="en-US" sz="1000">
                          <a:effectLst/>
                        </a:rPr>
                        <a:t>Densidad poblacional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0,0203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3779393"/>
                  </a:ext>
                </a:extLst>
              </a:tr>
              <a:tr h="289560">
                <a:tc>
                  <a:txBody>
                    <a:bodyPr/>
                    <a:lstStyle/>
                    <a:p>
                      <a:pPr indent="215900" algn="ctr">
                        <a:lnSpc>
                          <a:spcPct val="200000"/>
                        </a:lnSpc>
                        <a:spcAft>
                          <a:spcPts val="0"/>
                        </a:spcAft>
                      </a:pPr>
                      <a:r>
                        <a:rPr lang="en-US" sz="1000">
                          <a:effectLst/>
                        </a:rPr>
                        <a:t>Pendiente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327697"/>
                  </a:ext>
                </a:extLst>
              </a:tr>
              <a:tr h="276860">
                <a:tc>
                  <a:txBody>
                    <a:bodyPr/>
                    <a:lstStyle/>
                    <a:p>
                      <a:pPr indent="215900" algn="ctr">
                        <a:lnSpc>
                          <a:spcPct val="200000"/>
                        </a:lnSpc>
                        <a:spcAft>
                          <a:spcPts val="0"/>
                        </a:spcAft>
                      </a:pPr>
                      <a:r>
                        <a:rPr lang="en-US" sz="1000">
                          <a:effectLst/>
                        </a:rPr>
                        <a:t>Número de tumbas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0,0292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748289"/>
                  </a:ext>
                </a:extLst>
              </a:tr>
              <a:tr h="293370">
                <a:tc>
                  <a:txBody>
                    <a:bodyPr/>
                    <a:lstStyle/>
                    <a:p>
                      <a:pPr indent="215900" algn="ctr">
                        <a:lnSpc>
                          <a:spcPct val="200000"/>
                        </a:lnSpc>
                        <a:spcAft>
                          <a:spcPts val="0"/>
                        </a:spcAft>
                      </a:pPr>
                      <a:r>
                        <a:rPr lang="en-US" sz="1000">
                          <a:effectLst/>
                        </a:rPr>
                        <a:t>Edad del Cementerio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0,0452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6289987"/>
                  </a:ext>
                </a:extLst>
              </a:tr>
              <a:tr h="298450">
                <a:tc>
                  <a:txBody>
                    <a:bodyPr/>
                    <a:lstStyle/>
                    <a:p>
                      <a:pPr indent="215900" algn="ctr">
                        <a:lnSpc>
                          <a:spcPct val="200000"/>
                        </a:lnSpc>
                        <a:spcAft>
                          <a:spcPts val="0"/>
                        </a:spcAft>
                      </a:pPr>
                      <a:r>
                        <a:rPr lang="en-US" sz="1000">
                          <a:effectLst/>
                        </a:rPr>
                        <a:t>Precipitación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0,1498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6831681"/>
                  </a:ext>
                </a:extLst>
              </a:tr>
              <a:tr h="298450">
                <a:tc>
                  <a:txBody>
                    <a:bodyPr/>
                    <a:lstStyle/>
                    <a:p>
                      <a:pPr indent="215900" algn="ctr">
                        <a:lnSpc>
                          <a:spcPct val="200000"/>
                        </a:lnSpc>
                        <a:spcAft>
                          <a:spcPts val="0"/>
                        </a:spcAft>
                      </a:pPr>
                      <a:r>
                        <a:rPr lang="en-US" sz="1000">
                          <a:effectLst/>
                        </a:rPr>
                        <a:t>Temperatura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a:effectLst/>
                        </a:rPr>
                        <a:t>0,0452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0635556"/>
                  </a:ext>
                </a:extLst>
              </a:tr>
              <a:tr h="298450">
                <a:tc>
                  <a:txBody>
                    <a:bodyPr/>
                    <a:lstStyle/>
                    <a:p>
                      <a:pPr indent="215900" algn="ctr">
                        <a:lnSpc>
                          <a:spcPct val="200000"/>
                        </a:lnSpc>
                        <a:spcAft>
                          <a:spcPts val="0"/>
                        </a:spcAft>
                      </a:pPr>
                      <a:r>
                        <a:rPr lang="en-US" sz="1000">
                          <a:effectLst/>
                        </a:rPr>
                        <a:t>Falla Geológica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000" dirty="0">
                          <a:effectLst/>
                        </a:rPr>
                        <a:t>0,0292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1956318"/>
                  </a:ext>
                </a:extLst>
              </a:tr>
            </a:tbl>
          </a:graphicData>
        </a:graphic>
      </p:graphicFrame>
      <p:pic>
        <p:nvPicPr>
          <p:cNvPr id="9" name="Imagen 8"/>
          <p:cNvPicPr/>
          <p:nvPr/>
        </p:nvPicPr>
        <p:blipFill>
          <a:blip r:embed="rId3"/>
          <a:stretch>
            <a:fillRect/>
          </a:stretch>
        </p:blipFill>
        <p:spPr>
          <a:xfrm>
            <a:off x="5487035" y="2280861"/>
            <a:ext cx="5972810" cy="4178300"/>
          </a:xfrm>
          <a:prstGeom prst="rect">
            <a:avLst/>
          </a:prstGeom>
        </p:spPr>
      </p:pic>
      <p:sp>
        <p:nvSpPr>
          <p:cNvPr id="10" name="CuadroTexto 9"/>
          <p:cNvSpPr txBox="1"/>
          <p:nvPr/>
        </p:nvSpPr>
        <p:spPr>
          <a:xfrm>
            <a:off x="631270" y="1981200"/>
            <a:ext cx="4265850" cy="369332"/>
          </a:xfrm>
          <a:prstGeom prst="rect">
            <a:avLst/>
          </a:prstGeom>
          <a:noFill/>
        </p:spPr>
        <p:txBody>
          <a:bodyPr wrap="square" rtlCol="0">
            <a:spAutoFit/>
          </a:bodyPr>
          <a:lstStyle/>
          <a:p>
            <a:r>
              <a:rPr lang="es-ES" dirty="0"/>
              <a:t>Tabla 2. Matriz de prioridades</a:t>
            </a:r>
            <a:endParaRPr lang="en-US" dirty="0"/>
          </a:p>
        </p:txBody>
      </p:sp>
      <p:sp>
        <p:nvSpPr>
          <p:cNvPr id="11" name="CuadroTexto 10"/>
          <p:cNvSpPr txBox="1"/>
          <p:nvPr/>
        </p:nvSpPr>
        <p:spPr>
          <a:xfrm>
            <a:off x="5608320" y="6459161"/>
            <a:ext cx="6106160" cy="369332"/>
          </a:xfrm>
          <a:prstGeom prst="rect">
            <a:avLst/>
          </a:prstGeom>
          <a:noFill/>
        </p:spPr>
        <p:txBody>
          <a:bodyPr wrap="square" rtlCol="0">
            <a:spAutoFit/>
          </a:bodyPr>
          <a:lstStyle/>
          <a:p>
            <a:r>
              <a:rPr lang="es-ES" dirty="0"/>
              <a:t>Figura 1. Georreferenciación de la zona de estudio</a:t>
            </a:r>
            <a:endParaRPr lang="en-US" dirty="0"/>
          </a:p>
        </p:txBody>
      </p:sp>
    </p:spTree>
    <p:extLst>
      <p:ext uri="{BB962C8B-B14F-4D97-AF65-F5344CB8AC3E}">
        <p14:creationId xmlns:p14="http://schemas.microsoft.com/office/powerpoint/2010/main" val="237582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0943" y="1118296"/>
            <a:ext cx="11183357" cy="646331"/>
          </a:xfrm>
          <a:prstGeom prst="rect">
            <a:avLst/>
          </a:prstGeom>
          <a:noFill/>
        </p:spPr>
        <p:txBody>
          <a:bodyPr wrap="square" rtlCol="0">
            <a:spAutoFit/>
          </a:bodyPr>
          <a:lstStyle/>
          <a:p>
            <a:pPr algn="just"/>
            <a:r>
              <a:rPr lang="es-EC" u="sng" dirty="0"/>
              <a:t>Determinación de la muestra de cementerios y crematorios de la zona de estudio, </a:t>
            </a:r>
            <a:r>
              <a:rPr lang="es-ES" u="sng" dirty="0"/>
              <a:t>Georreferenciación de la zona de estudio y determinación de los cementerios críticos</a:t>
            </a:r>
            <a:endParaRPr lang="en-US" u="sng" dirty="0"/>
          </a:p>
        </p:txBody>
      </p:sp>
      <p:sp>
        <p:nvSpPr>
          <p:cNvPr id="5" name="CuadroTexto 4"/>
          <p:cNvSpPr txBox="1"/>
          <p:nvPr/>
        </p:nvSpPr>
        <p:spPr>
          <a:xfrm>
            <a:off x="360943" y="163059"/>
            <a:ext cx="4295274" cy="738664"/>
          </a:xfrm>
          <a:prstGeom prst="rect">
            <a:avLst/>
          </a:prstGeom>
          <a:noFill/>
        </p:spPr>
        <p:txBody>
          <a:bodyPr wrap="square" rtlCol="0">
            <a:spAutoFit/>
          </a:bodyPr>
          <a:lstStyle/>
          <a:p>
            <a:r>
              <a:rPr lang="es-ES" sz="4200" dirty="0"/>
              <a:t>Metodología</a:t>
            </a:r>
            <a:endParaRPr lang="en-US" sz="4200" dirty="0"/>
          </a:p>
        </p:txBody>
      </p:sp>
      <p:pic>
        <p:nvPicPr>
          <p:cNvPr id="8" name="Imagen 7"/>
          <p:cNvPicPr>
            <a:picLocks noChangeAspect="1"/>
          </p:cNvPicPr>
          <p:nvPr/>
        </p:nvPicPr>
        <p:blipFill>
          <a:blip r:embed="rId3"/>
          <a:stretch>
            <a:fillRect/>
          </a:stretch>
        </p:blipFill>
        <p:spPr>
          <a:xfrm>
            <a:off x="631270" y="2242245"/>
            <a:ext cx="4878705" cy="3627878"/>
          </a:xfrm>
          <a:prstGeom prst="rect">
            <a:avLst/>
          </a:prstGeom>
        </p:spPr>
      </p:pic>
      <p:sp>
        <p:nvSpPr>
          <p:cNvPr id="9" name="CuadroTexto 8"/>
          <p:cNvSpPr txBox="1"/>
          <p:nvPr/>
        </p:nvSpPr>
        <p:spPr>
          <a:xfrm>
            <a:off x="631270" y="1872913"/>
            <a:ext cx="4550330" cy="369332"/>
          </a:xfrm>
          <a:prstGeom prst="rect">
            <a:avLst/>
          </a:prstGeom>
          <a:noFill/>
        </p:spPr>
        <p:txBody>
          <a:bodyPr wrap="square" rtlCol="0">
            <a:spAutoFit/>
          </a:bodyPr>
          <a:lstStyle/>
          <a:p>
            <a:r>
              <a:rPr lang="es-ES" dirty="0"/>
              <a:t>Tabla 3. Cementerios Pre </a:t>
            </a:r>
            <a:r>
              <a:rPr lang="es-ES" dirty="0" err="1"/>
              <a:t>selecionados</a:t>
            </a:r>
            <a:endParaRPr lang="en-US" dirty="0"/>
          </a:p>
        </p:txBody>
      </p:sp>
      <p:pic>
        <p:nvPicPr>
          <p:cNvPr id="10" name="Imagen 9"/>
          <p:cNvPicPr>
            <a:picLocks noChangeAspect="1"/>
          </p:cNvPicPr>
          <p:nvPr/>
        </p:nvPicPr>
        <p:blipFill>
          <a:blip r:embed="rId4"/>
          <a:stretch>
            <a:fillRect/>
          </a:stretch>
        </p:blipFill>
        <p:spPr>
          <a:xfrm>
            <a:off x="6148202" y="2242245"/>
            <a:ext cx="5396098" cy="3800921"/>
          </a:xfrm>
          <a:prstGeom prst="rect">
            <a:avLst/>
          </a:prstGeom>
        </p:spPr>
      </p:pic>
      <p:sp>
        <p:nvSpPr>
          <p:cNvPr id="11" name="CuadroTexto 10"/>
          <p:cNvSpPr txBox="1"/>
          <p:nvPr/>
        </p:nvSpPr>
        <p:spPr>
          <a:xfrm>
            <a:off x="7009261" y="6088458"/>
            <a:ext cx="6106160" cy="369332"/>
          </a:xfrm>
          <a:prstGeom prst="rect">
            <a:avLst/>
          </a:prstGeom>
          <a:noFill/>
        </p:spPr>
        <p:txBody>
          <a:bodyPr wrap="square" rtlCol="0">
            <a:spAutoFit/>
          </a:bodyPr>
          <a:lstStyle/>
          <a:p>
            <a:r>
              <a:rPr lang="es-ES" dirty="0"/>
              <a:t>Figura 2. Cementerios Críticos</a:t>
            </a:r>
            <a:endParaRPr lang="en-US" dirty="0"/>
          </a:p>
        </p:txBody>
      </p:sp>
      <p:pic>
        <p:nvPicPr>
          <p:cNvPr id="12" name="Imagen 11"/>
          <p:cNvPicPr>
            <a:picLocks noChangeAspect="1"/>
          </p:cNvPicPr>
          <p:nvPr/>
        </p:nvPicPr>
        <p:blipFill>
          <a:blip r:embed="rId5"/>
          <a:stretch>
            <a:fillRect/>
          </a:stretch>
        </p:blipFill>
        <p:spPr>
          <a:xfrm>
            <a:off x="6429616" y="3036908"/>
            <a:ext cx="1360146" cy="171808"/>
          </a:xfrm>
          <a:prstGeom prst="rect">
            <a:avLst/>
          </a:prstGeom>
        </p:spPr>
      </p:pic>
      <p:pic>
        <p:nvPicPr>
          <p:cNvPr id="13" name="Imagen 12"/>
          <p:cNvPicPr>
            <a:picLocks noChangeAspect="1"/>
          </p:cNvPicPr>
          <p:nvPr/>
        </p:nvPicPr>
        <p:blipFill>
          <a:blip r:embed="rId6"/>
          <a:stretch>
            <a:fillRect/>
          </a:stretch>
        </p:blipFill>
        <p:spPr>
          <a:xfrm>
            <a:off x="8846251" y="4719999"/>
            <a:ext cx="1267609" cy="168526"/>
          </a:xfrm>
          <a:prstGeom prst="rect">
            <a:avLst/>
          </a:prstGeom>
        </p:spPr>
      </p:pic>
      <p:pic>
        <p:nvPicPr>
          <p:cNvPr id="14" name="Imagen 13"/>
          <p:cNvPicPr>
            <a:picLocks noChangeAspect="1"/>
          </p:cNvPicPr>
          <p:nvPr/>
        </p:nvPicPr>
        <p:blipFill>
          <a:blip r:embed="rId7"/>
          <a:stretch>
            <a:fillRect/>
          </a:stretch>
        </p:blipFill>
        <p:spPr>
          <a:xfrm>
            <a:off x="6879045" y="4770306"/>
            <a:ext cx="1328979" cy="158969"/>
          </a:xfrm>
          <a:prstGeom prst="rect">
            <a:avLst/>
          </a:prstGeom>
        </p:spPr>
      </p:pic>
      <p:pic>
        <p:nvPicPr>
          <p:cNvPr id="15" name="Imagen 14"/>
          <p:cNvPicPr>
            <a:picLocks noChangeAspect="1"/>
          </p:cNvPicPr>
          <p:nvPr/>
        </p:nvPicPr>
        <p:blipFill>
          <a:blip r:embed="rId8"/>
          <a:stretch>
            <a:fillRect/>
          </a:stretch>
        </p:blipFill>
        <p:spPr>
          <a:xfrm>
            <a:off x="6658403" y="4531383"/>
            <a:ext cx="1434155" cy="172098"/>
          </a:xfrm>
          <a:prstGeom prst="rect">
            <a:avLst/>
          </a:prstGeom>
        </p:spPr>
      </p:pic>
    </p:spTree>
    <p:extLst>
      <p:ext uri="{BB962C8B-B14F-4D97-AF65-F5344CB8AC3E}">
        <p14:creationId xmlns:p14="http://schemas.microsoft.com/office/powerpoint/2010/main" val="143540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0943" y="163059"/>
            <a:ext cx="4295274" cy="738664"/>
          </a:xfrm>
          <a:prstGeom prst="rect">
            <a:avLst/>
          </a:prstGeom>
          <a:noFill/>
        </p:spPr>
        <p:txBody>
          <a:bodyPr wrap="square" rtlCol="0">
            <a:spAutoFit/>
          </a:bodyPr>
          <a:lstStyle/>
          <a:p>
            <a:r>
              <a:rPr lang="es-ES" sz="4200" dirty="0"/>
              <a:t>Metodología</a:t>
            </a:r>
            <a:endParaRPr lang="en-US" sz="4200" dirty="0"/>
          </a:p>
        </p:txBody>
      </p:sp>
      <p:sp>
        <p:nvSpPr>
          <p:cNvPr id="5" name="CuadroTexto 4"/>
          <p:cNvSpPr txBox="1"/>
          <p:nvPr/>
        </p:nvSpPr>
        <p:spPr>
          <a:xfrm>
            <a:off x="360943" y="994321"/>
            <a:ext cx="11183357" cy="646331"/>
          </a:xfrm>
          <a:prstGeom prst="rect">
            <a:avLst/>
          </a:prstGeom>
          <a:noFill/>
        </p:spPr>
        <p:txBody>
          <a:bodyPr wrap="square" rtlCol="0">
            <a:spAutoFit/>
          </a:bodyPr>
          <a:lstStyle/>
          <a:p>
            <a:pPr algn="just"/>
            <a:r>
              <a:rPr lang="es-EC" u="sng" dirty="0"/>
              <a:t>Determinación de las condiciones ambientales de cementerios y crematorios de la zona de estudio y valoración de parámetros físico químicos</a:t>
            </a:r>
            <a:endParaRPr lang="en-US" u="sng" dirty="0"/>
          </a:p>
        </p:txBody>
      </p:sp>
      <p:graphicFrame>
        <p:nvGraphicFramePr>
          <p:cNvPr id="6" name="Tabla 5"/>
          <p:cNvGraphicFramePr>
            <a:graphicFrameLocks noGrp="1"/>
          </p:cNvGraphicFramePr>
          <p:nvPr>
            <p:extLst>
              <p:ext uri="{D42A27DB-BD31-4B8C-83A1-F6EECF244321}">
                <p14:modId xmlns:p14="http://schemas.microsoft.com/office/powerpoint/2010/main" val="43081487"/>
              </p:ext>
            </p:extLst>
          </p:nvPr>
        </p:nvGraphicFramePr>
        <p:xfrm>
          <a:off x="493467" y="2509229"/>
          <a:ext cx="4645693" cy="3352800"/>
        </p:xfrm>
        <a:graphic>
          <a:graphicData uri="http://schemas.openxmlformats.org/drawingml/2006/table">
            <a:tbl>
              <a:tblPr firstRow="1" firstCol="1" bandRow="1">
                <a:tableStyleId>{5C22544A-7EE6-4342-B048-85BDC9FD1C3A}</a:tableStyleId>
              </a:tblPr>
              <a:tblGrid>
                <a:gridCol w="1172161">
                  <a:extLst>
                    <a:ext uri="{9D8B030D-6E8A-4147-A177-3AD203B41FA5}">
                      <a16:colId xmlns:a16="http://schemas.microsoft.com/office/drawing/2014/main" val="3213147802"/>
                    </a:ext>
                  </a:extLst>
                </a:gridCol>
                <a:gridCol w="1813296">
                  <a:extLst>
                    <a:ext uri="{9D8B030D-6E8A-4147-A177-3AD203B41FA5}">
                      <a16:colId xmlns:a16="http://schemas.microsoft.com/office/drawing/2014/main" val="138718035"/>
                    </a:ext>
                  </a:extLst>
                </a:gridCol>
                <a:gridCol w="1660236">
                  <a:extLst>
                    <a:ext uri="{9D8B030D-6E8A-4147-A177-3AD203B41FA5}">
                      <a16:colId xmlns:a16="http://schemas.microsoft.com/office/drawing/2014/main" val="1036338196"/>
                    </a:ext>
                  </a:extLst>
                </a:gridCol>
              </a:tblGrid>
              <a:tr h="0">
                <a:tc>
                  <a:txBody>
                    <a:bodyPr/>
                    <a:lstStyle/>
                    <a:p>
                      <a:pPr indent="215900" algn="l">
                        <a:lnSpc>
                          <a:spcPct val="200000"/>
                        </a:lnSpc>
                        <a:spcAft>
                          <a:spcPts val="0"/>
                        </a:spcAft>
                      </a:pPr>
                      <a:r>
                        <a:rPr lang="es-EC" sz="1100">
                          <a:effectLst/>
                        </a:rPr>
                        <a:t>Parámetro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l">
                        <a:lnSpc>
                          <a:spcPct val="200000"/>
                        </a:lnSpc>
                        <a:spcAft>
                          <a:spcPts val="0"/>
                        </a:spcAft>
                      </a:pPr>
                      <a:r>
                        <a:rPr lang="es-EC" sz="1100">
                          <a:effectLst/>
                        </a:rPr>
                        <a:t>Método de ensayo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l">
                        <a:lnSpc>
                          <a:spcPct val="200000"/>
                        </a:lnSpc>
                        <a:spcAft>
                          <a:spcPts val="0"/>
                        </a:spcAft>
                      </a:pPr>
                      <a:r>
                        <a:rPr lang="es-EC" sz="1100">
                          <a:effectLst/>
                        </a:rPr>
                        <a:t>Laboratorio Externo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042722"/>
                  </a:ext>
                </a:extLst>
              </a:tr>
              <a:tr h="0">
                <a:tc>
                  <a:txBody>
                    <a:bodyPr/>
                    <a:lstStyle/>
                    <a:p>
                      <a:pPr indent="215900" algn="just">
                        <a:lnSpc>
                          <a:spcPct val="200000"/>
                        </a:lnSpc>
                        <a:spcAft>
                          <a:spcPts val="0"/>
                        </a:spcAft>
                      </a:pPr>
                      <a:r>
                        <a:rPr lang="es-EC" sz="1100">
                          <a:effectLst/>
                        </a:rPr>
                        <a:t>DBO</a:t>
                      </a:r>
                      <a:r>
                        <a:rPr lang="es-EC" sz="1100" baseline="-25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just">
                        <a:lnSpc>
                          <a:spcPct val="200000"/>
                        </a:lnSpc>
                        <a:spcAft>
                          <a:spcPts val="0"/>
                        </a:spcAft>
                      </a:pPr>
                      <a:r>
                        <a:rPr lang="es-EC" sz="1100">
                          <a:effectLst/>
                        </a:rPr>
                        <a:t>MAM-38/APHA 5210 Modificado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7419169"/>
                  </a:ext>
                </a:extLst>
              </a:tr>
              <a:tr h="0">
                <a:tc>
                  <a:txBody>
                    <a:bodyPr/>
                    <a:lstStyle/>
                    <a:p>
                      <a:pPr indent="215900" algn="just">
                        <a:lnSpc>
                          <a:spcPct val="200000"/>
                        </a:lnSpc>
                        <a:spcAft>
                          <a:spcPts val="0"/>
                        </a:spcAft>
                      </a:pPr>
                      <a:r>
                        <a:rPr lang="es-EC" sz="1100">
                          <a:effectLst/>
                        </a:rPr>
                        <a:t>DQO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just">
                        <a:lnSpc>
                          <a:spcPct val="200000"/>
                        </a:lnSpc>
                        <a:spcAft>
                          <a:spcPts val="0"/>
                        </a:spcAft>
                      </a:pPr>
                      <a:r>
                        <a:rPr lang="es-EC" sz="1100">
                          <a:effectLst/>
                        </a:rPr>
                        <a:t>MAM-23A /Merck 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1058022"/>
                  </a:ext>
                </a:extLst>
              </a:tr>
              <a:tr h="0">
                <a:tc>
                  <a:txBody>
                    <a:bodyPr/>
                    <a:lstStyle/>
                    <a:p>
                      <a:pPr indent="215900" algn="just">
                        <a:lnSpc>
                          <a:spcPct val="200000"/>
                        </a:lnSpc>
                        <a:spcAft>
                          <a:spcPts val="0"/>
                        </a:spcAft>
                      </a:pPr>
                      <a:r>
                        <a:rPr lang="es-EC" sz="1100">
                          <a:effectLst/>
                        </a:rPr>
                        <a:t>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just">
                        <a:lnSpc>
                          <a:spcPct val="200000"/>
                        </a:lnSpc>
                        <a:spcAft>
                          <a:spcPts val="0"/>
                        </a:spcAft>
                      </a:pPr>
                      <a:r>
                        <a:rPr lang="es-EC" sz="1100">
                          <a:effectLst/>
                        </a:rPr>
                        <a:t>Multiparametrico HACH, sonda LDO 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2702697"/>
                  </a:ext>
                </a:extLst>
              </a:tr>
              <a:tr h="0">
                <a:tc>
                  <a:txBody>
                    <a:bodyPr/>
                    <a:lstStyle/>
                    <a:p>
                      <a:pPr indent="215900" algn="just">
                        <a:lnSpc>
                          <a:spcPct val="200000"/>
                        </a:lnSpc>
                        <a:spcAft>
                          <a:spcPts val="0"/>
                        </a:spcAft>
                      </a:pPr>
                      <a:r>
                        <a:rPr lang="es-EC" sz="1100">
                          <a:effectLst/>
                        </a:rPr>
                        <a:t>Conductividad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just">
                        <a:lnSpc>
                          <a:spcPct val="200000"/>
                        </a:lnSpc>
                        <a:spcAft>
                          <a:spcPts val="0"/>
                        </a:spcAft>
                      </a:pPr>
                      <a:r>
                        <a:rPr lang="es-EC" sz="1100">
                          <a:effectLst/>
                        </a:rPr>
                        <a:t>Multiparametrico HACH, sonda CDC 401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1800942"/>
                  </a:ext>
                </a:extLst>
              </a:tr>
              <a:tr h="0">
                <a:tc>
                  <a:txBody>
                    <a:bodyPr/>
                    <a:lstStyle/>
                    <a:p>
                      <a:pPr indent="215900" algn="just">
                        <a:lnSpc>
                          <a:spcPct val="200000"/>
                        </a:lnSpc>
                        <a:spcAft>
                          <a:spcPts val="0"/>
                        </a:spcAft>
                      </a:pPr>
                      <a:r>
                        <a:rPr lang="es-EC" sz="1100">
                          <a:effectLst/>
                        </a:rPr>
                        <a:t>pH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just">
                        <a:lnSpc>
                          <a:spcPct val="200000"/>
                        </a:lnSpc>
                        <a:spcAft>
                          <a:spcPts val="0"/>
                        </a:spcAft>
                      </a:pPr>
                      <a:r>
                        <a:rPr lang="es-EC" sz="1100">
                          <a:effectLst/>
                        </a:rPr>
                        <a:t>Multiparametrico HACH, sonda PHC 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15900" algn="ctr">
                        <a:lnSpc>
                          <a:spcPct val="200000"/>
                        </a:lnSpc>
                        <a:spcAft>
                          <a:spcPts val="0"/>
                        </a:spcAft>
                      </a:pPr>
                      <a:r>
                        <a:rPr lang="es-EC"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473935"/>
                  </a:ext>
                </a:extLst>
              </a:tr>
            </a:tbl>
          </a:graphicData>
        </a:graphic>
      </p:graphicFrame>
      <p:sp>
        <p:nvSpPr>
          <p:cNvPr id="7" name="Rectángulo 6"/>
          <p:cNvSpPr/>
          <p:nvPr/>
        </p:nvSpPr>
        <p:spPr>
          <a:xfrm>
            <a:off x="691025" y="2034342"/>
            <a:ext cx="4049507" cy="369332"/>
          </a:xfrm>
          <a:prstGeom prst="rect">
            <a:avLst/>
          </a:prstGeom>
        </p:spPr>
        <p:txBody>
          <a:bodyPr wrap="none">
            <a:spAutoFit/>
          </a:bodyPr>
          <a:lstStyle/>
          <a:p>
            <a:r>
              <a:rPr lang="es-ES" dirty="0"/>
              <a:t>Tabla 4. Parámetros físico químicos</a:t>
            </a:r>
            <a:endParaRPr lang="en-US" dirty="0"/>
          </a:p>
        </p:txBody>
      </p:sp>
      <p:pic>
        <p:nvPicPr>
          <p:cNvPr id="9" name="Imagen 8"/>
          <p:cNvPicPr/>
          <p:nvPr/>
        </p:nvPicPr>
        <p:blipFill>
          <a:blip r:embed="rId3"/>
          <a:stretch>
            <a:fillRect/>
          </a:stretch>
        </p:blipFill>
        <p:spPr>
          <a:xfrm>
            <a:off x="7781466" y="1640652"/>
            <a:ext cx="2346960" cy="3113405"/>
          </a:xfrm>
          <a:prstGeom prst="rect">
            <a:avLst/>
          </a:prstGeom>
        </p:spPr>
      </p:pic>
      <p:sp>
        <p:nvSpPr>
          <p:cNvPr id="10" name="CuadroTexto 9"/>
          <p:cNvSpPr txBox="1"/>
          <p:nvPr/>
        </p:nvSpPr>
        <p:spPr>
          <a:xfrm>
            <a:off x="7075346" y="4754057"/>
            <a:ext cx="6106160" cy="369332"/>
          </a:xfrm>
          <a:prstGeom prst="rect">
            <a:avLst/>
          </a:prstGeom>
          <a:noFill/>
        </p:spPr>
        <p:txBody>
          <a:bodyPr wrap="square" rtlCol="0">
            <a:spAutoFit/>
          </a:bodyPr>
          <a:lstStyle/>
          <a:p>
            <a:r>
              <a:rPr lang="es-ES" dirty="0"/>
              <a:t>Figura 3. Instalación de recipientes</a:t>
            </a:r>
            <a:endParaRPr lang="en-US" dirty="0"/>
          </a:p>
        </p:txBody>
      </p:sp>
      <p:pic>
        <p:nvPicPr>
          <p:cNvPr id="11" name="Imagen 10"/>
          <p:cNvPicPr>
            <a:picLocks noChangeAspect="1"/>
          </p:cNvPicPr>
          <p:nvPr/>
        </p:nvPicPr>
        <p:blipFill>
          <a:blip r:embed="rId4"/>
          <a:stretch>
            <a:fillRect/>
          </a:stretch>
        </p:blipFill>
        <p:spPr>
          <a:xfrm>
            <a:off x="7075346" y="5268465"/>
            <a:ext cx="4225544" cy="1398767"/>
          </a:xfrm>
          <a:prstGeom prst="rect">
            <a:avLst/>
          </a:prstGeom>
        </p:spPr>
      </p:pic>
    </p:spTree>
    <p:extLst>
      <p:ext uri="{BB962C8B-B14F-4D97-AF65-F5344CB8AC3E}">
        <p14:creationId xmlns:p14="http://schemas.microsoft.com/office/powerpoint/2010/main" val="1288358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752</TotalTime>
  <Words>4307</Words>
  <Application>Microsoft Office PowerPoint</Application>
  <PresentationFormat>Panorámica</PresentationFormat>
  <Paragraphs>447</Paragraphs>
  <Slides>17</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Century Gothic</vt:lpstr>
      <vt:lpstr>Wingdings 3</vt:lpstr>
      <vt:lpstr>Ion</vt:lpstr>
      <vt:lpstr>Establecimiento de índices empíricos ambientales para manejo de cadáveres humanos: entierro y cremación en Ecuador</vt:lpstr>
      <vt:lpstr>Antecedentes</vt:lpstr>
      <vt:lpstr>Antecedentes</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Establecimiento de Índices Empíricos Ambientales para Manejo de Cadáveres Humanos Entierro y Cremación</dc:title>
  <dc:creator>USER</dc:creator>
  <cp:lastModifiedBy>Jonathan David Guayasamin Vergara</cp:lastModifiedBy>
  <cp:revision>46</cp:revision>
  <dcterms:created xsi:type="dcterms:W3CDTF">2021-09-09T15:45:18Z</dcterms:created>
  <dcterms:modified xsi:type="dcterms:W3CDTF">2021-10-04T16:10:08Z</dcterms:modified>
</cp:coreProperties>
</file>