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9" r:id="rId17"/>
    <p:sldId id="273" r:id="rId18"/>
    <p:sldId id="30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01" r:id="rId27"/>
    <p:sldId id="285" r:id="rId28"/>
    <p:sldId id="302" r:id="rId29"/>
    <p:sldId id="303" r:id="rId30"/>
    <p:sldId id="288" r:id="rId31"/>
    <p:sldId id="289" r:id="rId32"/>
    <p:sldId id="298" r:id="rId33"/>
    <p:sldId id="293" r:id="rId34"/>
    <p:sldId id="294" r:id="rId35"/>
    <p:sldId id="296" r:id="rId36"/>
    <p:sldId id="295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A" initials="JA" lastIdx="1" clrIdx="0">
    <p:extLst>
      <p:ext uri="{19B8F6BF-5375-455C-9EA6-DF929625EA0E}">
        <p15:presenceInfo xmlns:p15="http://schemas.microsoft.com/office/powerpoint/2012/main" userId="f39075c4bf0d0c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9T11:48:25.51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C25BC-9A6E-4258-926E-7C0E081051F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F427DD-711C-46D8-AAFE-00A6BA16D747}">
      <dgm:prSet phldrT="[Texto]" custT="1"/>
      <dgm:spPr/>
      <dgm:t>
        <a:bodyPr/>
        <a:lstStyle/>
        <a:p>
          <a:r>
            <a:rPr lang="es-EC" sz="1200" dirty="0"/>
            <a:t>16 Categorías de impacto ambiental</a:t>
          </a:r>
        </a:p>
      </dgm:t>
    </dgm:pt>
    <dgm:pt modelId="{05F77AA6-561F-44C6-9D0E-74DE0AB9B4DE}" type="parTrans" cxnId="{E08A168D-D029-4348-94E0-6A1CE7A550BE}">
      <dgm:prSet/>
      <dgm:spPr/>
      <dgm:t>
        <a:bodyPr/>
        <a:lstStyle/>
        <a:p>
          <a:endParaRPr lang="es-EC"/>
        </a:p>
      </dgm:t>
    </dgm:pt>
    <dgm:pt modelId="{08EF02D4-993B-42A5-9EC9-E3640934FCCE}" type="sibTrans" cxnId="{E08A168D-D029-4348-94E0-6A1CE7A550BE}">
      <dgm:prSet/>
      <dgm:spPr/>
      <dgm:t>
        <a:bodyPr/>
        <a:lstStyle/>
        <a:p>
          <a:endParaRPr lang="es-EC"/>
        </a:p>
      </dgm:t>
    </dgm:pt>
    <dgm:pt modelId="{DC02480C-8CEC-4C84-8B41-A8CED7C6A827}">
      <dgm:prSet phldrT="[Texto]" custT="1"/>
      <dgm:spPr/>
      <dgm:t>
        <a:bodyPr/>
        <a:lstStyle/>
        <a:p>
          <a:r>
            <a:rPr lang="es-EC" sz="1200" dirty="0"/>
            <a:t>Cambio climático, Agotamiento de ozono, Toxicidad humana con efectos cancerígenos, Toxicidad humana sin efectos cancerígenos</a:t>
          </a:r>
        </a:p>
      </dgm:t>
    </dgm:pt>
    <dgm:pt modelId="{8AEDCD4A-94F0-4E3C-88C6-283610270C76}" type="parTrans" cxnId="{D78EBF7F-A651-43B2-B952-55AED474F180}">
      <dgm:prSet/>
      <dgm:spPr/>
      <dgm:t>
        <a:bodyPr/>
        <a:lstStyle/>
        <a:p>
          <a:endParaRPr lang="es-EC"/>
        </a:p>
      </dgm:t>
    </dgm:pt>
    <dgm:pt modelId="{4E3A4380-A878-4A47-B47F-0D041D66AB15}" type="sibTrans" cxnId="{D78EBF7F-A651-43B2-B952-55AED474F180}">
      <dgm:prSet/>
      <dgm:spPr/>
      <dgm:t>
        <a:bodyPr/>
        <a:lstStyle/>
        <a:p>
          <a:endParaRPr lang="es-EC"/>
        </a:p>
      </dgm:t>
    </dgm:pt>
    <dgm:pt modelId="{46AEE6B3-0E36-48E3-B421-C9E961EB03D3}">
      <dgm:prSet phldrT="[Texto]" custT="1"/>
      <dgm:spPr/>
      <dgm:t>
        <a:bodyPr/>
        <a:lstStyle/>
        <a:p>
          <a:r>
            <a:rPr lang="es-EC" sz="1200" dirty="0"/>
            <a:t>Acidificación, Eutrofización terrestre, eutrofización agua dulce, eutrofización agua marina</a:t>
          </a:r>
        </a:p>
      </dgm:t>
    </dgm:pt>
    <dgm:pt modelId="{E2E91893-FC0C-4FD9-8996-6B4341E76F42}" type="parTrans" cxnId="{83C7AB03-4BAE-4217-96FC-D84773C9B3B1}">
      <dgm:prSet/>
      <dgm:spPr/>
      <dgm:t>
        <a:bodyPr/>
        <a:lstStyle/>
        <a:p>
          <a:endParaRPr lang="es-EC"/>
        </a:p>
      </dgm:t>
    </dgm:pt>
    <dgm:pt modelId="{684F9363-873B-4DE2-A8B7-D1DADA131251}" type="sibTrans" cxnId="{83C7AB03-4BAE-4217-96FC-D84773C9B3B1}">
      <dgm:prSet/>
      <dgm:spPr/>
      <dgm:t>
        <a:bodyPr/>
        <a:lstStyle/>
        <a:p>
          <a:endParaRPr lang="es-EC"/>
        </a:p>
      </dgm:t>
    </dgm:pt>
    <dgm:pt modelId="{593806BE-5CE9-4E83-8AB1-36C37E0563E0}">
      <dgm:prSet phldrT="[Texto]" custT="1"/>
      <dgm:spPr/>
      <dgm:t>
        <a:bodyPr/>
        <a:lstStyle/>
        <a:p>
          <a:r>
            <a:rPr lang="es-EC" sz="1200" dirty="0"/>
            <a:t>Ecotoxicidad agua dulce, Uso de suelo, Agotamiento de recursos hídricos, Agotamiento de recursos minerales, fósiles y renovables</a:t>
          </a:r>
        </a:p>
      </dgm:t>
    </dgm:pt>
    <dgm:pt modelId="{D19C1289-66A1-4FED-8A84-3FF566564D13}" type="parTrans" cxnId="{D8985E6C-AE5F-4C02-978C-31C25CE84977}">
      <dgm:prSet/>
      <dgm:spPr/>
      <dgm:t>
        <a:bodyPr/>
        <a:lstStyle/>
        <a:p>
          <a:endParaRPr lang="es-EC"/>
        </a:p>
      </dgm:t>
    </dgm:pt>
    <dgm:pt modelId="{14910124-CFC6-4A18-BACF-C2A52F267B67}" type="sibTrans" cxnId="{D8985E6C-AE5F-4C02-978C-31C25CE84977}">
      <dgm:prSet/>
      <dgm:spPr/>
      <dgm:t>
        <a:bodyPr/>
        <a:lstStyle/>
        <a:p>
          <a:endParaRPr lang="es-EC"/>
        </a:p>
      </dgm:t>
    </dgm:pt>
    <dgm:pt modelId="{ADB0E394-FD5B-4205-9272-A20616AE69B6}">
      <dgm:prSet phldrT="[Texto]" phldr="1"/>
      <dgm:spPr/>
      <dgm:t>
        <a:bodyPr/>
        <a:lstStyle/>
        <a:p>
          <a:endParaRPr lang="es-EC"/>
        </a:p>
      </dgm:t>
    </dgm:pt>
    <dgm:pt modelId="{100EC0D1-D22F-4CA5-A327-C815D1D1FFCB}" type="parTrans" cxnId="{5B7901B0-554D-4625-A89C-58871308BAA9}">
      <dgm:prSet/>
      <dgm:spPr/>
      <dgm:t>
        <a:bodyPr/>
        <a:lstStyle/>
        <a:p>
          <a:endParaRPr lang="es-EC"/>
        </a:p>
      </dgm:t>
    </dgm:pt>
    <dgm:pt modelId="{B45E0B15-022D-4813-A4D2-12F13F95C15B}" type="sibTrans" cxnId="{5B7901B0-554D-4625-A89C-58871308BAA9}">
      <dgm:prSet/>
      <dgm:spPr/>
      <dgm:t>
        <a:bodyPr/>
        <a:lstStyle/>
        <a:p>
          <a:endParaRPr lang="es-EC"/>
        </a:p>
      </dgm:t>
    </dgm:pt>
    <dgm:pt modelId="{73D446D5-1A59-4941-B5BC-4C51871F314B}">
      <dgm:prSet phldrT="[Texto]" custT="1"/>
      <dgm:spPr/>
      <dgm:t>
        <a:bodyPr/>
        <a:lstStyle/>
        <a:p>
          <a:r>
            <a:rPr lang="es-EC" sz="1200" dirty="0"/>
            <a:t>Material particulado, Radiación ionizante salud humana, Radiación ionizante ecosistemas, Formación de ozono fotoquímico</a:t>
          </a:r>
        </a:p>
      </dgm:t>
    </dgm:pt>
    <dgm:pt modelId="{1444A553-8231-459E-A315-72F9AA2066F9}" type="parTrans" cxnId="{7C2A4252-D521-47CC-94FD-917C2F4EF2B6}">
      <dgm:prSet/>
      <dgm:spPr/>
      <dgm:t>
        <a:bodyPr/>
        <a:lstStyle/>
        <a:p>
          <a:endParaRPr lang="es-EC"/>
        </a:p>
      </dgm:t>
    </dgm:pt>
    <dgm:pt modelId="{119F7B35-31AF-4B43-ABFC-FA4AD5A9D195}" type="sibTrans" cxnId="{7C2A4252-D521-47CC-94FD-917C2F4EF2B6}">
      <dgm:prSet/>
      <dgm:spPr/>
      <dgm:t>
        <a:bodyPr/>
        <a:lstStyle/>
        <a:p>
          <a:endParaRPr lang="es-EC"/>
        </a:p>
      </dgm:t>
    </dgm:pt>
    <dgm:pt modelId="{5BE61048-C972-4703-AB6D-F870B2F2095C}" type="pres">
      <dgm:prSet presAssocID="{885C25BC-9A6E-4258-926E-7C0E081051F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D883E4-2AFA-46BE-ACB1-732F1F311A37}" type="pres">
      <dgm:prSet presAssocID="{885C25BC-9A6E-4258-926E-7C0E081051F6}" presName="matrix" presStyleCnt="0"/>
      <dgm:spPr/>
    </dgm:pt>
    <dgm:pt modelId="{1F91C0FC-02AD-4814-954E-2CC5C1F6099C}" type="pres">
      <dgm:prSet presAssocID="{885C25BC-9A6E-4258-926E-7C0E081051F6}" presName="tile1" presStyleLbl="node1" presStyleIdx="0" presStyleCnt="4"/>
      <dgm:spPr/>
    </dgm:pt>
    <dgm:pt modelId="{290E8C81-AD3C-43A0-B68E-7ABAA4212ED0}" type="pres">
      <dgm:prSet presAssocID="{885C25BC-9A6E-4258-926E-7C0E081051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119DA1C-70B7-4360-9125-E0A3323CFE96}" type="pres">
      <dgm:prSet presAssocID="{885C25BC-9A6E-4258-926E-7C0E081051F6}" presName="tile2" presStyleLbl="node1" presStyleIdx="1" presStyleCnt="4" custLinFactNeighborX="2206" custLinFactNeighborY="-2408"/>
      <dgm:spPr/>
    </dgm:pt>
    <dgm:pt modelId="{5F737409-B44C-4614-9550-2D4D823BE72D}" type="pres">
      <dgm:prSet presAssocID="{885C25BC-9A6E-4258-926E-7C0E081051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5FF6A59-E0D9-40A1-9081-26FFEFBE80DC}" type="pres">
      <dgm:prSet presAssocID="{885C25BC-9A6E-4258-926E-7C0E081051F6}" presName="tile3" presStyleLbl="node1" presStyleIdx="2" presStyleCnt="4"/>
      <dgm:spPr/>
    </dgm:pt>
    <dgm:pt modelId="{80844216-7C80-44BE-B224-91684A45AE0C}" type="pres">
      <dgm:prSet presAssocID="{885C25BC-9A6E-4258-926E-7C0E081051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F22D2D-82B0-4633-9CA3-7063810EF53B}" type="pres">
      <dgm:prSet presAssocID="{885C25BC-9A6E-4258-926E-7C0E081051F6}" presName="tile4" presStyleLbl="node1" presStyleIdx="3" presStyleCnt="4"/>
      <dgm:spPr/>
    </dgm:pt>
    <dgm:pt modelId="{BBFDDDA3-6B0E-48BF-952B-89DA5EBC1554}" type="pres">
      <dgm:prSet presAssocID="{885C25BC-9A6E-4258-926E-7C0E081051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D0ACAD8-CB93-4D21-8E69-857DDB091A0F}" type="pres">
      <dgm:prSet presAssocID="{885C25BC-9A6E-4258-926E-7C0E081051F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83C7AB03-4BAE-4217-96FC-D84773C9B3B1}" srcId="{74F427DD-711C-46D8-AAFE-00A6BA16D747}" destId="{46AEE6B3-0E36-48E3-B421-C9E961EB03D3}" srcOrd="2" destOrd="0" parTransId="{E2E91893-FC0C-4FD9-8996-6B4341E76F42}" sibTransId="{684F9363-873B-4DE2-A8B7-D1DADA131251}"/>
    <dgm:cxn modelId="{2C394A36-417D-49FA-8035-F44602F1B6D7}" type="presOf" srcId="{DC02480C-8CEC-4C84-8B41-A8CED7C6A827}" destId="{290E8C81-AD3C-43A0-B68E-7ABAA4212ED0}" srcOrd="1" destOrd="0" presId="urn:microsoft.com/office/officeart/2005/8/layout/matrix1"/>
    <dgm:cxn modelId="{1F835539-4943-4DCE-961D-6D2A35726E9C}" type="presOf" srcId="{593806BE-5CE9-4E83-8AB1-36C37E0563E0}" destId="{BBFDDDA3-6B0E-48BF-952B-89DA5EBC1554}" srcOrd="1" destOrd="0" presId="urn:microsoft.com/office/officeart/2005/8/layout/matrix1"/>
    <dgm:cxn modelId="{8227AB61-C8FA-49E3-BB4F-AE56DD5C0C4B}" type="presOf" srcId="{593806BE-5CE9-4E83-8AB1-36C37E0563E0}" destId="{E1F22D2D-82B0-4633-9CA3-7063810EF53B}" srcOrd="0" destOrd="0" presId="urn:microsoft.com/office/officeart/2005/8/layout/matrix1"/>
    <dgm:cxn modelId="{17031067-5FC1-4C3A-98E6-4955623975A4}" type="presOf" srcId="{DC02480C-8CEC-4C84-8B41-A8CED7C6A827}" destId="{1F91C0FC-02AD-4814-954E-2CC5C1F6099C}" srcOrd="0" destOrd="0" presId="urn:microsoft.com/office/officeart/2005/8/layout/matrix1"/>
    <dgm:cxn modelId="{D8985E6C-AE5F-4C02-978C-31C25CE84977}" srcId="{74F427DD-711C-46D8-AAFE-00A6BA16D747}" destId="{593806BE-5CE9-4E83-8AB1-36C37E0563E0}" srcOrd="3" destOrd="0" parTransId="{D19C1289-66A1-4FED-8A84-3FF566564D13}" sibTransId="{14910124-CFC6-4A18-BACF-C2A52F267B67}"/>
    <dgm:cxn modelId="{7C2A4252-D521-47CC-94FD-917C2F4EF2B6}" srcId="{74F427DD-711C-46D8-AAFE-00A6BA16D747}" destId="{73D446D5-1A59-4941-B5BC-4C51871F314B}" srcOrd="1" destOrd="0" parTransId="{1444A553-8231-459E-A315-72F9AA2066F9}" sibTransId="{119F7B35-31AF-4B43-ABFC-FA4AD5A9D195}"/>
    <dgm:cxn modelId="{D78EBF7F-A651-43B2-B952-55AED474F180}" srcId="{74F427DD-711C-46D8-AAFE-00A6BA16D747}" destId="{DC02480C-8CEC-4C84-8B41-A8CED7C6A827}" srcOrd="0" destOrd="0" parTransId="{8AEDCD4A-94F0-4E3C-88C6-283610270C76}" sibTransId="{4E3A4380-A878-4A47-B47F-0D041D66AB15}"/>
    <dgm:cxn modelId="{E08A168D-D029-4348-94E0-6A1CE7A550BE}" srcId="{885C25BC-9A6E-4258-926E-7C0E081051F6}" destId="{74F427DD-711C-46D8-AAFE-00A6BA16D747}" srcOrd="0" destOrd="0" parTransId="{05F77AA6-561F-44C6-9D0E-74DE0AB9B4DE}" sibTransId="{08EF02D4-993B-42A5-9EC9-E3640934FCCE}"/>
    <dgm:cxn modelId="{2DC7AA8D-DF49-4D99-A3E9-13EBE0E7CD20}" type="presOf" srcId="{74F427DD-711C-46D8-AAFE-00A6BA16D747}" destId="{9D0ACAD8-CB93-4D21-8E69-857DDB091A0F}" srcOrd="0" destOrd="0" presId="urn:microsoft.com/office/officeart/2005/8/layout/matrix1"/>
    <dgm:cxn modelId="{CB29AFA0-FA8A-4BF1-BC28-C1D3CEA6C6C8}" type="presOf" srcId="{46AEE6B3-0E36-48E3-B421-C9E961EB03D3}" destId="{80844216-7C80-44BE-B224-91684A45AE0C}" srcOrd="1" destOrd="0" presId="urn:microsoft.com/office/officeart/2005/8/layout/matrix1"/>
    <dgm:cxn modelId="{206DB5A5-2C56-4154-97B4-621905AB6A71}" type="presOf" srcId="{73D446D5-1A59-4941-B5BC-4C51871F314B}" destId="{0119DA1C-70B7-4360-9125-E0A3323CFE96}" srcOrd="0" destOrd="0" presId="urn:microsoft.com/office/officeart/2005/8/layout/matrix1"/>
    <dgm:cxn modelId="{0A49E6AC-694E-4381-8156-BE18C4B775C7}" type="presOf" srcId="{73D446D5-1A59-4941-B5BC-4C51871F314B}" destId="{5F737409-B44C-4614-9550-2D4D823BE72D}" srcOrd="1" destOrd="0" presId="urn:microsoft.com/office/officeart/2005/8/layout/matrix1"/>
    <dgm:cxn modelId="{5B7901B0-554D-4625-A89C-58871308BAA9}" srcId="{74F427DD-711C-46D8-AAFE-00A6BA16D747}" destId="{ADB0E394-FD5B-4205-9272-A20616AE69B6}" srcOrd="4" destOrd="0" parTransId="{100EC0D1-D22F-4CA5-A327-C815D1D1FFCB}" sibTransId="{B45E0B15-022D-4813-A4D2-12F13F95C15B}"/>
    <dgm:cxn modelId="{319D6EC5-DAEC-4FE9-A0AF-A152BFACFD47}" type="presOf" srcId="{46AEE6B3-0E36-48E3-B421-C9E961EB03D3}" destId="{35FF6A59-E0D9-40A1-9081-26FFEFBE80DC}" srcOrd="0" destOrd="0" presId="urn:microsoft.com/office/officeart/2005/8/layout/matrix1"/>
    <dgm:cxn modelId="{E2D8D3C9-1FFC-4043-9081-002692B0594D}" type="presOf" srcId="{885C25BC-9A6E-4258-926E-7C0E081051F6}" destId="{5BE61048-C972-4703-AB6D-F870B2F2095C}" srcOrd="0" destOrd="0" presId="urn:microsoft.com/office/officeart/2005/8/layout/matrix1"/>
    <dgm:cxn modelId="{1D7F5290-1F24-4A48-8832-8E2272CC0682}" type="presParOf" srcId="{5BE61048-C972-4703-AB6D-F870B2F2095C}" destId="{0BD883E4-2AFA-46BE-ACB1-732F1F311A37}" srcOrd="0" destOrd="0" presId="urn:microsoft.com/office/officeart/2005/8/layout/matrix1"/>
    <dgm:cxn modelId="{B93742F4-46E9-4648-A161-DF7922A686E3}" type="presParOf" srcId="{0BD883E4-2AFA-46BE-ACB1-732F1F311A37}" destId="{1F91C0FC-02AD-4814-954E-2CC5C1F6099C}" srcOrd="0" destOrd="0" presId="urn:microsoft.com/office/officeart/2005/8/layout/matrix1"/>
    <dgm:cxn modelId="{E0F62197-C19F-41F4-991D-AB6FC7016774}" type="presParOf" srcId="{0BD883E4-2AFA-46BE-ACB1-732F1F311A37}" destId="{290E8C81-AD3C-43A0-B68E-7ABAA4212ED0}" srcOrd="1" destOrd="0" presId="urn:microsoft.com/office/officeart/2005/8/layout/matrix1"/>
    <dgm:cxn modelId="{ABE55BE3-FA81-4DA8-A486-43A095DF0AF3}" type="presParOf" srcId="{0BD883E4-2AFA-46BE-ACB1-732F1F311A37}" destId="{0119DA1C-70B7-4360-9125-E0A3323CFE96}" srcOrd="2" destOrd="0" presId="urn:microsoft.com/office/officeart/2005/8/layout/matrix1"/>
    <dgm:cxn modelId="{9212A2D9-628D-4F60-833C-59002D733600}" type="presParOf" srcId="{0BD883E4-2AFA-46BE-ACB1-732F1F311A37}" destId="{5F737409-B44C-4614-9550-2D4D823BE72D}" srcOrd="3" destOrd="0" presId="urn:microsoft.com/office/officeart/2005/8/layout/matrix1"/>
    <dgm:cxn modelId="{4AA9115A-7E06-4A0F-B25E-116737110488}" type="presParOf" srcId="{0BD883E4-2AFA-46BE-ACB1-732F1F311A37}" destId="{35FF6A59-E0D9-40A1-9081-26FFEFBE80DC}" srcOrd="4" destOrd="0" presId="urn:microsoft.com/office/officeart/2005/8/layout/matrix1"/>
    <dgm:cxn modelId="{6504CECF-931A-4E50-B033-89426F7BF9CA}" type="presParOf" srcId="{0BD883E4-2AFA-46BE-ACB1-732F1F311A37}" destId="{80844216-7C80-44BE-B224-91684A45AE0C}" srcOrd="5" destOrd="0" presId="urn:microsoft.com/office/officeart/2005/8/layout/matrix1"/>
    <dgm:cxn modelId="{00B3AB80-958A-4C7B-888D-94D057D1527A}" type="presParOf" srcId="{0BD883E4-2AFA-46BE-ACB1-732F1F311A37}" destId="{E1F22D2D-82B0-4633-9CA3-7063810EF53B}" srcOrd="6" destOrd="0" presId="urn:microsoft.com/office/officeart/2005/8/layout/matrix1"/>
    <dgm:cxn modelId="{A5B50B38-20DC-4CD6-956D-62D9E57DB8FD}" type="presParOf" srcId="{0BD883E4-2AFA-46BE-ACB1-732F1F311A37}" destId="{BBFDDDA3-6B0E-48BF-952B-89DA5EBC1554}" srcOrd="7" destOrd="0" presId="urn:microsoft.com/office/officeart/2005/8/layout/matrix1"/>
    <dgm:cxn modelId="{06005E65-DEB6-4922-86B9-7200F5EDC774}" type="presParOf" srcId="{5BE61048-C972-4703-AB6D-F870B2F2095C}" destId="{9D0ACAD8-CB93-4D21-8E69-857DDB091A0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491DD-565C-44C5-B056-491B11994B6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E8544B7-C51C-4B1A-BF50-69960D131160}">
      <dgm:prSet phldrT="[Texto]" custT="1"/>
      <dgm:spPr/>
      <dgm:t>
        <a:bodyPr/>
        <a:lstStyle/>
        <a:p>
          <a:r>
            <a:rPr lang="es-EC" sz="1300" dirty="0"/>
            <a:t>Cuantificación empaques</a:t>
          </a:r>
        </a:p>
        <a:p>
          <a:r>
            <a:rPr lang="es-EC" sz="1300" dirty="0"/>
            <a:t> (T1, T2, T3, T4, T5, T7)</a:t>
          </a:r>
        </a:p>
      </dgm:t>
    </dgm:pt>
    <dgm:pt modelId="{04F73F02-7F8A-4704-A618-CAB4F3D1F2AD}" type="parTrans" cxnId="{06E2EEDA-63F7-4FF0-918B-CB615B5470C4}">
      <dgm:prSet/>
      <dgm:spPr/>
      <dgm:t>
        <a:bodyPr/>
        <a:lstStyle/>
        <a:p>
          <a:endParaRPr lang="es-EC"/>
        </a:p>
      </dgm:t>
    </dgm:pt>
    <dgm:pt modelId="{B183AAF1-C08E-46F0-BA1B-8FDDAEE958FC}" type="sibTrans" cxnId="{06E2EEDA-63F7-4FF0-918B-CB615B5470C4}">
      <dgm:prSet/>
      <dgm:spPr/>
      <dgm:t>
        <a:bodyPr/>
        <a:lstStyle/>
        <a:p>
          <a:endParaRPr lang="es-EC"/>
        </a:p>
      </dgm:t>
    </dgm:pt>
    <dgm:pt modelId="{6927B236-26F2-4460-9A45-884433498400}">
      <dgm:prSet phldrT="[Texto]" custT="1"/>
      <dgm:spPr/>
      <dgm:t>
        <a:bodyPr/>
        <a:lstStyle/>
        <a:p>
          <a:r>
            <a:rPr lang="es-EC" sz="1300" dirty="0"/>
            <a:t>Muestras: empaques n=3</a:t>
          </a:r>
        </a:p>
        <a:p>
          <a:r>
            <a:rPr lang="es-EC" sz="1300" dirty="0"/>
            <a:t>Frutas n= 18</a:t>
          </a:r>
        </a:p>
      </dgm:t>
    </dgm:pt>
    <dgm:pt modelId="{27D3A6B4-3AB5-4DB2-86D2-454EFCDFFD47}" type="parTrans" cxnId="{5C56A066-FE63-4C27-A276-DEB7841EAAC1}">
      <dgm:prSet/>
      <dgm:spPr/>
      <dgm:t>
        <a:bodyPr/>
        <a:lstStyle/>
        <a:p>
          <a:endParaRPr lang="es-EC"/>
        </a:p>
      </dgm:t>
    </dgm:pt>
    <dgm:pt modelId="{6D4FAEE3-F081-4907-AB91-13E5664A31DC}" type="sibTrans" cxnId="{5C56A066-FE63-4C27-A276-DEB7841EAAC1}">
      <dgm:prSet/>
      <dgm:spPr/>
      <dgm:t>
        <a:bodyPr/>
        <a:lstStyle/>
        <a:p>
          <a:endParaRPr lang="es-EC"/>
        </a:p>
      </dgm:t>
    </dgm:pt>
    <dgm:pt modelId="{96CE6A84-3FBD-4433-9710-4D0EC8A73C8F}">
      <dgm:prSet phldrT="[Texto]" custT="1"/>
      <dgm:spPr/>
      <dgm:t>
        <a:bodyPr/>
        <a:lstStyle/>
        <a:p>
          <a:r>
            <a:rPr lang="es-EC" sz="1300" dirty="0"/>
            <a:t>Balanza analítica (0,01 g)</a:t>
          </a:r>
        </a:p>
      </dgm:t>
    </dgm:pt>
    <dgm:pt modelId="{729A7299-5B2B-4A4C-B714-C3DA526A7439}" type="parTrans" cxnId="{2EC8453D-6FC8-41A6-8018-9006A6B7003B}">
      <dgm:prSet/>
      <dgm:spPr/>
      <dgm:t>
        <a:bodyPr/>
        <a:lstStyle/>
        <a:p>
          <a:endParaRPr lang="es-EC"/>
        </a:p>
      </dgm:t>
    </dgm:pt>
    <dgm:pt modelId="{53B03DFD-DA0C-4B46-B77E-698F5B85DF9A}" type="sibTrans" cxnId="{2EC8453D-6FC8-41A6-8018-9006A6B7003B}">
      <dgm:prSet/>
      <dgm:spPr/>
      <dgm:t>
        <a:bodyPr/>
        <a:lstStyle/>
        <a:p>
          <a:endParaRPr lang="es-EC"/>
        </a:p>
      </dgm:t>
    </dgm:pt>
    <dgm:pt modelId="{9EFA5CEF-457A-4B15-989F-E865AC57255C}">
      <dgm:prSet phldrT="[Texto]" custT="1"/>
      <dgm:spPr/>
      <dgm:t>
        <a:bodyPr/>
        <a:lstStyle/>
        <a:p>
          <a:r>
            <a:rPr lang="es-EC" sz="1300" dirty="0"/>
            <a:t>Cuantificación T6 Rotulado tintas</a:t>
          </a:r>
        </a:p>
      </dgm:t>
    </dgm:pt>
    <dgm:pt modelId="{1CCD268B-8794-451A-A8FC-15AEC902EF78}" type="parTrans" cxnId="{E3C010EC-A2F1-4AA8-A135-0A90D0A535F9}">
      <dgm:prSet/>
      <dgm:spPr/>
      <dgm:t>
        <a:bodyPr/>
        <a:lstStyle/>
        <a:p>
          <a:endParaRPr lang="es-EC"/>
        </a:p>
      </dgm:t>
    </dgm:pt>
    <dgm:pt modelId="{3A578668-D704-4F3E-8E61-B93145E9F269}" type="sibTrans" cxnId="{E3C010EC-A2F1-4AA8-A135-0A90D0A535F9}">
      <dgm:prSet/>
      <dgm:spPr/>
      <dgm:t>
        <a:bodyPr/>
        <a:lstStyle/>
        <a:p>
          <a:endParaRPr lang="es-EC"/>
        </a:p>
      </dgm:t>
    </dgm:pt>
    <dgm:pt modelId="{4E3A580D-A2C5-4621-8107-C2D22AE0BA0B}">
      <dgm:prSet phldrT="[Texto]" custT="1"/>
      <dgm:spPr/>
      <dgm:t>
        <a:bodyPr/>
        <a:lstStyle/>
        <a:p>
          <a:r>
            <a:rPr lang="es-EC" sz="1300" dirty="0"/>
            <a:t>Teórico</a:t>
          </a:r>
        </a:p>
      </dgm:t>
    </dgm:pt>
    <dgm:pt modelId="{8BCFEBC1-7098-410C-8C5A-A57FB7B4A711}" type="parTrans" cxnId="{50D97BC0-A117-4B9F-B8D4-D7355DFFA41C}">
      <dgm:prSet/>
      <dgm:spPr/>
      <dgm:t>
        <a:bodyPr/>
        <a:lstStyle/>
        <a:p>
          <a:endParaRPr lang="es-EC"/>
        </a:p>
      </dgm:t>
    </dgm:pt>
    <dgm:pt modelId="{61C4B6B1-DE9D-4AB5-BA1F-A4423015F3FF}" type="sibTrans" cxnId="{50D97BC0-A117-4B9F-B8D4-D7355DFFA41C}">
      <dgm:prSet/>
      <dgm:spPr/>
      <dgm:t>
        <a:bodyPr/>
        <a:lstStyle/>
        <a:p>
          <a:endParaRPr lang="es-EC"/>
        </a:p>
      </dgm:t>
    </dgm:pt>
    <dgm:pt modelId="{FAC83E9A-4D1A-47BC-859B-198901B098F3}">
      <dgm:prSet phldrT="[Texto]" custT="1"/>
      <dgm:spPr/>
      <dgm:t>
        <a:bodyPr/>
        <a:lstStyle/>
        <a:p>
          <a:r>
            <a:rPr lang="es-EC" sz="1300" dirty="0"/>
            <a:t>Impresora </a:t>
          </a:r>
          <a:r>
            <a:rPr lang="es-EC" sz="1300" dirty="0" err="1"/>
            <a:t>inkjet</a:t>
          </a:r>
          <a:r>
            <a:rPr lang="es-EC" sz="1300" dirty="0"/>
            <a:t> JetNeo2</a:t>
          </a:r>
        </a:p>
      </dgm:t>
    </dgm:pt>
    <dgm:pt modelId="{4145D258-000B-43EF-92E2-C85CBA66178B}" type="parTrans" cxnId="{FA4FD8C8-A641-4AC0-B345-DCD0B31EEE3A}">
      <dgm:prSet/>
      <dgm:spPr/>
      <dgm:t>
        <a:bodyPr/>
        <a:lstStyle/>
        <a:p>
          <a:endParaRPr lang="es-EC"/>
        </a:p>
      </dgm:t>
    </dgm:pt>
    <dgm:pt modelId="{2A9931E4-28AC-4AC7-8C90-A54AA9D9D8AF}" type="sibTrans" cxnId="{FA4FD8C8-A641-4AC0-B345-DCD0B31EEE3A}">
      <dgm:prSet/>
      <dgm:spPr/>
      <dgm:t>
        <a:bodyPr/>
        <a:lstStyle/>
        <a:p>
          <a:endParaRPr lang="es-EC"/>
        </a:p>
      </dgm:t>
    </dgm:pt>
    <dgm:pt modelId="{985AEA13-FB19-48CB-BBE0-8DC64667DAA7}">
      <dgm:prSet phldrT="[Texto]" custT="1"/>
      <dgm:spPr/>
      <dgm:t>
        <a:bodyPr/>
        <a:lstStyle/>
        <a:p>
          <a:r>
            <a:rPr lang="es-EC" sz="1300" dirty="0"/>
            <a:t>Experimental</a:t>
          </a:r>
        </a:p>
      </dgm:t>
    </dgm:pt>
    <dgm:pt modelId="{3E594413-D5C6-427A-B86F-635E124E15B0}" type="parTrans" cxnId="{9496F4D8-AA09-48BA-8403-3AA15457E8F4}">
      <dgm:prSet/>
      <dgm:spPr/>
      <dgm:t>
        <a:bodyPr/>
        <a:lstStyle/>
        <a:p>
          <a:endParaRPr lang="es-EC"/>
        </a:p>
      </dgm:t>
    </dgm:pt>
    <dgm:pt modelId="{E7E37B5A-CEB9-4196-83E2-ABA083EDE5AB}" type="sibTrans" cxnId="{9496F4D8-AA09-48BA-8403-3AA15457E8F4}">
      <dgm:prSet/>
      <dgm:spPr/>
      <dgm:t>
        <a:bodyPr/>
        <a:lstStyle/>
        <a:p>
          <a:endParaRPr lang="es-EC"/>
        </a:p>
      </dgm:t>
    </dgm:pt>
    <dgm:pt modelId="{D3465E27-C378-4F17-B841-E708F3FB7AE3}">
      <dgm:prSet phldrT="[Texto]" custT="1"/>
      <dgm:spPr/>
      <dgm:t>
        <a:bodyPr/>
        <a:lstStyle/>
        <a:p>
          <a:r>
            <a:rPr lang="es-EC" sz="1300" dirty="0"/>
            <a:t>Eficiencia, densidad tinta, velocidad de impresión, consumo energía</a:t>
          </a:r>
        </a:p>
      </dgm:t>
    </dgm:pt>
    <dgm:pt modelId="{6C014526-420A-430B-8755-07CCD8770450}" type="parTrans" cxnId="{0ADFB486-3CD7-4EE2-A621-E8F415FF46C2}">
      <dgm:prSet/>
      <dgm:spPr/>
      <dgm:t>
        <a:bodyPr/>
        <a:lstStyle/>
        <a:p>
          <a:endParaRPr lang="es-EC"/>
        </a:p>
      </dgm:t>
    </dgm:pt>
    <dgm:pt modelId="{FC0DCAF1-F0C5-4C69-ADD7-F69AF540F119}" type="sibTrans" cxnId="{0ADFB486-3CD7-4EE2-A621-E8F415FF46C2}">
      <dgm:prSet/>
      <dgm:spPr/>
      <dgm:t>
        <a:bodyPr/>
        <a:lstStyle/>
        <a:p>
          <a:endParaRPr lang="es-EC"/>
        </a:p>
      </dgm:t>
    </dgm:pt>
    <dgm:pt modelId="{89ED046B-9892-4C0F-97A9-209A818868AE}" type="pres">
      <dgm:prSet presAssocID="{E0B491DD-565C-44C5-B056-491B11994B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F9EC6A-2A81-41B5-9561-32C260F592BC}" type="pres">
      <dgm:prSet presAssocID="{1E8544B7-C51C-4B1A-BF50-69960D131160}" presName="root" presStyleCnt="0"/>
      <dgm:spPr/>
    </dgm:pt>
    <dgm:pt modelId="{EEF96428-AC75-4D77-BC2D-3A8CA51B331C}" type="pres">
      <dgm:prSet presAssocID="{1E8544B7-C51C-4B1A-BF50-69960D131160}" presName="rootComposite" presStyleCnt="0"/>
      <dgm:spPr/>
    </dgm:pt>
    <dgm:pt modelId="{93BF62A3-32D0-4B5F-BC7B-74EF0B606022}" type="pres">
      <dgm:prSet presAssocID="{1E8544B7-C51C-4B1A-BF50-69960D131160}" presName="rootText" presStyleLbl="node1" presStyleIdx="0" presStyleCnt="2" custScaleX="104992" custScaleY="47060"/>
      <dgm:spPr/>
    </dgm:pt>
    <dgm:pt modelId="{80A12751-FCA1-4405-8573-016190262A2F}" type="pres">
      <dgm:prSet presAssocID="{1E8544B7-C51C-4B1A-BF50-69960D131160}" presName="rootConnector" presStyleLbl="node1" presStyleIdx="0" presStyleCnt="2"/>
      <dgm:spPr/>
    </dgm:pt>
    <dgm:pt modelId="{25011DCB-95F1-41C4-9C68-072AB938722F}" type="pres">
      <dgm:prSet presAssocID="{1E8544B7-C51C-4B1A-BF50-69960D131160}" presName="childShape" presStyleCnt="0"/>
      <dgm:spPr/>
    </dgm:pt>
    <dgm:pt modelId="{B5740267-1BC9-4B10-BAD1-67290059EAEB}" type="pres">
      <dgm:prSet presAssocID="{3E594413-D5C6-427A-B86F-635E124E15B0}" presName="Name13" presStyleLbl="parChTrans1D2" presStyleIdx="0" presStyleCnt="6"/>
      <dgm:spPr/>
    </dgm:pt>
    <dgm:pt modelId="{42C10F2A-1D06-4C4F-AAFC-B4CC735565B0}" type="pres">
      <dgm:prSet presAssocID="{985AEA13-FB19-48CB-BBE0-8DC64667DAA7}" presName="childText" presStyleLbl="bgAcc1" presStyleIdx="0" presStyleCnt="6" custScaleX="135223" custScaleY="47060">
        <dgm:presLayoutVars>
          <dgm:bulletEnabled val="1"/>
        </dgm:presLayoutVars>
      </dgm:prSet>
      <dgm:spPr/>
    </dgm:pt>
    <dgm:pt modelId="{69CBE8A6-1F82-4652-AFDB-BEA72D7EFD3C}" type="pres">
      <dgm:prSet presAssocID="{27D3A6B4-3AB5-4DB2-86D2-454EFCDFFD47}" presName="Name13" presStyleLbl="parChTrans1D2" presStyleIdx="1" presStyleCnt="6"/>
      <dgm:spPr/>
    </dgm:pt>
    <dgm:pt modelId="{2C8EAD19-3145-4F00-A1D8-D3D434F7CCA2}" type="pres">
      <dgm:prSet presAssocID="{6927B236-26F2-4460-9A45-884433498400}" presName="childText" presStyleLbl="bgAcc1" presStyleIdx="1" presStyleCnt="6" custScaleX="135223" custScaleY="47060">
        <dgm:presLayoutVars>
          <dgm:bulletEnabled val="1"/>
        </dgm:presLayoutVars>
      </dgm:prSet>
      <dgm:spPr/>
    </dgm:pt>
    <dgm:pt modelId="{F214C6CA-6468-4147-AE55-7E2165804BDE}" type="pres">
      <dgm:prSet presAssocID="{729A7299-5B2B-4A4C-B714-C3DA526A7439}" presName="Name13" presStyleLbl="parChTrans1D2" presStyleIdx="2" presStyleCnt="6"/>
      <dgm:spPr/>
    </dgm:pt>
    <dgm:pt modelId="{E82B292F-4F8F-48FC-93DA-F8E538F9B711}" type="pres">
      <dgm:prSet presAssocID="{96CE6A84-3FBD-4433-9710-4D0EC8A73C8F}" presName="childText" presStyleLbl="bgAcc1" presStyleIdx="2" presStyleCnt="6" custScaleX="135940" custScaleY="47060">
        <dgm:presLayoutVars>
          <dgm:bulletEnabled val="1"/>
        </dgm:presLayoutVars>
      </dgm:prSet>
      <dgm:spPr/>
    </dgm:pt>
    <dgm:pt modelId="{765B8BFE-C7F1-4F7D-B4E5-FA81EF18F8FA}" type="pres">
      <dgm:prSet presAssocID="{9EFA5CEF-457A-4B15-989F-E865AC57255C}" presName="root" presStyleCnt="0"/>
      <dgm:spPr/>
    </dgm:pt>
    <dgm:pt modelId="{DFE3DC36-CF18-4336-B9C5-E444CC7C0F69}" type="pres">
      <dgm:prSet presAssocID="{9EFA5CEF-457A-4B15-989F-E865AC57255C}" presName="rootComposite" presStyleCnt="0"/>
      <dgm:spPr/>
    </dgm:pt>
    <dgm:pt modelId="{475E0CBB-37CA-41D6-B803-BD2128695EA6}" type="pres">
      <dgm:prSet presAssocID="{9EFA5CEF-457A-4B15-989F-E865AC57255C}" presName="rootText" presStyleLbl="node1" presStyleIdx="1" presStyleCnt="2" custScaleX="105397" custScaleY="47060"/>
      <dgm:spPr/>
    </dgm:pt>
    <dgm:pt modelId="{83194B2B-9F4E-4638-A576-BFF56AA53E77}" type="pres">
      <dgm:prSet presAssocID="{9EFA5CEF-457A-4B15-989F-E865AC57255C}" presName="rootConnector" presStyleLbl="node1" presStyleIdx="1" presStyleCnt="2"/>
      <dgm:spPr/>
    </dgm:pt>
    <dgm:pt modelId="{64BE0ADC-C087-4904-8722-A04884E4BE92}" type="pres">
      <dgm:prSet presAssocID="{9EFA5CEF-457A-4B15-989F-E865AC57255C}" presName="childShape" presStyleCnt="0"/>
      <dgm:spPr/>
    </dgm:pt>
    <dgm:pt modelId="{5779DC3F-ABE4-41C1-846E-58DD55DADA96}" type="pres">
      <dgm:prSet presAssocID="{8BCFEBC1-7098-410C-8C5A-A57FB7B4A711}" presName="Name13" presStyleLbl="parChTrans1D2" presStyleIdx="3" presStyleCnt="6"/>
      <dgm:spPr/>
    </dgm:pt>
    <dgm:pt modelId="{601BC716-A43C-45E6-AFAF-D1D44831DF33}" type="pres">
      <dgm:prSet presAssocID="{4E3A580D-A2C5-4621-8107-C2D22AE0BA0B}" presName="childText" presStyleLbl="bgAcc1" presStyleIdx="3" presStyleCnt="6" custScaleX="135223" custScaleY="47060">
        <dgm:presLayoutVars>
          <dgm:bulletEnabled val="1"/>
        </dgm:presLayoutVars>
      </dgm:prSet>
      <dgm:spPr/>
    </dgm:pt>
    <dgm:pt modelId="{8E1A0A37-FAA6-40A8-A5C6-8B196B1B29DE}" type="pres">
      <dgm:prSet presAssocID="{4145D258-000B-43EF-92E2-C85CBA66178B}" presName="Name13" presStyleLbl="parChTrans1D2" presStyleIdx="4" presStyleCnt="6"/>
      <dgm:spPr/>
    </dgm:pt>
    <dgm:pt modelId="{B51E7F18-4399-488F-A3E7-622FC94E06E2}" type="pres">
      <dgm:prSet presAssocID="{FAC83E9A-4D1A-47BC-859B-198901B098F3}" presName="childText" presStyleLbl="bgAcc1" presStyleIdx="4" presStyleCnt="6" custScaleX="135223" custScaleY="47060">
        <dgm:presLayoutVars>
          <dgm:bulletEnabled val="1"/>
        </dgm:presLayoutVars>
      </dgm:prSet>
      <dgm:spPr/>
    </dgm:pt>
    <dgm:pt modelId="{A2B09928-808D-43AD-AADE-A564FF0E02C4}" type="pres">
      <dgm:prSet presAssocID="{6C014526-420A-430B-8755-07CCD8770450}" presName="Name13" presStyleLbl="parChTrans1D2" presStyleIdx="5" presStyleCnt="6"/>
      <dgm:spPr/>
    </dgm:pt>
    <dgm:pt modelId="{27D57103-10BB-478B-A2A0-79DC8A173ABD}" type="pres">
      <dgm:prSet presAssocID="{D3465E27-C378-4F17-B841-E708F3FB7AE3}" presName="childText" presStyleLbl="bgAcc1" presStyleIdx="5" presStyleCnt="6" custScaleX="135223" custScaleY="47060">
        <dgm:presLayoutVars>
          <dgm:bulletEnabled val="1"/>
        </dgm:presLayoutVars>
      </dgm:prSet>
      <dgm:spPr/>
    </dgm:pt>
  </dgm:ptLst>
  <dgm:cxnLst>
    <dgm:cxn modelId="{61C34E01-AEB4-4C53-B501-09213FBD8F27}" type="presOf" srcId="{729A7299-5B2B-4A4C-B714-C3DA526A7439}" destId="{F214C6CA-6468-4147-AE55-7E2165804BDE}" srcOrd="0" destOrd="0" presId="urn:microsoft.com/office/officeart/2005/8/layout/hierarchy3"/>
    <dgm:cxn modelId="{B774C102-B5EF-406A-9239-6AA2412FAE0C}" type="presOf" srcId="{3E594413-D5C6-427A-B86F-635E124E15B0}" destId="{B5740267-1BC9-4B10-BAD1-67290059EAEB}" srcOrd="0" destOrd="0" presId="urn:microsoft.com/office/officeart/2005/8/layout/hierarchy3"/>
    <dgm:cxn modelId="{95A08008-13A2-41E2-9B46-E14BEFBC967E}" type="presOf" srcId="{E0B491DD-565C-44C5-B056-491B11994B69}" destId="{89ED046B-9892-4C0F-97A9-209A818868AE}" srcOrd="0" destOrd="0" presId="urn:microsoft.com/office/officeart/2005/8/layout/hierarchy3"/>
    <dgm:cxn modelId="{97646009-669E-45CA-A656-31DC84F4A5EF}" type="presOf" srcId="{9EFA5CEF-457A-4B15-989F-E865AC57255C}" destId="{83194B2B-9F4E-4638-A576-BFF56AA53E77}" srcOrd="1" destOrd="0" presId="urn:microsoft.com/office/officeart/2005/8/layout/hierarchy3"/>
    <dgm:cxn modelId="{2031A928-43CB-49D8-98C1-955CD57586EB}" type="presOf" srcId="{96CE6A84-3FBD-4433-9710-4D0EC8A73C8F}" destId="{E82B292F-4F8F-48FC-93DA-F8E538F9B711}" srcOrd="0" destOrd="0" presId="urn:microsoft.com/office/officeart/2005/8/layout/hierarchy3"/>
    <dgm:cxn modelId="{6B15F12A-C3B4-47CB-A06B-993BE043ADE8}" type="presOf" srcId="{985AEA13-FB19-48CB-BBE0-8DC64667DAA7}" destId="{42C10F2A-1D06-4C4F-AAFC-B4CC735565B0}" srcOrd="0" destOrd="0" presId="urn:microsoft.com/office/officeart/2005/8/layout/hierarchy3"/>
    <dgm:cxn modelId="{2EC8453D-6FC8-41A6-8018-9006A6B7003B}" srcId="{1E8544B7-C51C-4B1A-BF50-69960D131160}" destId="{96CE6A84-3FBD-4433-9710-4D0EC8A73C8F}" srcOrd="2" destOrd="0" parTransId="{729A7299-5B2B-4A4C-B714-C3DA526A7439}" sibTransId="{53B03DFD-DA0C-4B46-B77E-698F5B85DF9A}"/>
    <dgm:cxn modelId="{5C56A066-FE63-4C27-A276-DEB7841EAAC1}" srcId="{1E8544B7-C51C-4B1A-BF50-69960D131160}" destId="{6927B236-26F2-4460-9A45-884433498400}" srcOrd="1" destOrd="0" parTransId="{27D3A6B4-3AB5-4DB2-86D2-454EFCDFFD47}" sibTransId="{6D4FAEE3-F081-4907-AB91-13E5664A31DC}"/>
    <dgm:cxn modelId="{F5B98767-632B-4AB8-9ED5-656AA2058EF5}" type="presOf" srcId="{1E8544B7-C51C-4B1A-BF50-69960D131160}" destId="{93BF62A3-32D0-4B5F-BC7B-74EF0B606022}" srcOrd="0" destOrd="0" presId="urn:microsoft.com/office/officeart/2005/8/layout/hierarchy3"/>
    <dgm:cxn modelId="{76E6286D-6ED9-4A85-8663-B2D9A5997BA8}" type="presOf" srcId="{6927B236-26F2-4460-9A45-884433498400}" destId="{2C8EAD19-3145-4F00-A1D8-D3D434F7CCA2}" srcOrd="0" destOrd="0" presId="urn:microsoft.com/office/officeart/2005/8/layout/hierarchy3"/>
    <dgm:cxn modelId="{3F5F8F58-C789-405E-B29C-69922AF848DB}" type="presOf" srcId="{D3465E27-C378-4F17-B841-E708F3FB7AE3}" destId="{27D57103-10BB-478B-A2A0-79DC8A173ABD}" srcOrd="0" destOrd="0" presId="urn:microsoft.com/office/officeart/2005/8/layout/hierarchy3"/>
    <dgm:cxn modelId="{620C997B-51FD-4D11-A2C7-7A0F3C3FD7A5}" type="presOf" srcId="{1E8544B7-C51C-4B1A-BF50-69960D131160}" destId="{80A12751-FCA1-4405-8573-016190262A2F}" srcOrd="1" destOrd="0" presId="urn:microsoft.com/office/officeart/2005/8/layout/hierarchy3"/>
    <dgm:cxn modelId="{5A3BD47F-377F-4187-8B61-818E00F62255}" type="presOf" srcId="{4E3A580D-A2C5-4621-8107-C2D22AE0BA0B}" destId="{601BC716-A43C-45E6-AFAF-D1D44831DF33}" srcOrd="0" destOrd="0" presId="urn:microsoft.com/office/officeart/2005/8/layout/hierarchy3"/>
    <dgm:cxn modelId="{0ADFB486-3CD7-4EE2-A621-E8F415FF46C2}" srcId="{9EFA5CEF-457A-4B15-989F-E865AC57255C}" destId="{D3465E27-C378-4F17-B841-E708F3FB7AE3}" srcOrd="2" destOrd="0" parTransId="{6C014526-420A-430B-8755-07CCD8770450}" sibTransId="{FC0DCAF1-F0C5-4C69-ADD7-F69AF540F119}"/>
    <dgm:cxn modelId="{631FE88F-367C-42B1-BAD2-37F95D08EEE7}" type="presOf" srcId="{4145D258-000B-43EF-92E2-C85CBA66178B}" destId="{8E1A0A37-FAA6-40A8-A5C6-8B196B1B29DE}" srcOrd="0" destOrd="0" presId="urn:microsoft.com/office/officeart/2005/8/layout/hierarchy3"/>
    <dgm:cxn modelId="{544D6CB8-1623-49D1-8F14-DA73D67995BD}" type="presOf" srcId="{9EFA5CEF-457A-4B15-989F-E865AC57255C}" destId="{475E0CBB-37CA-41D6-B803-BD2128695EA6}" srcOrd="0" destOrd="0" presId="urn:microsoft.com/office/officeart/2005/8/layout/hierarchy3"/>
    <dgm:cxn modelId="{50D97BC0-A117-4B9F-B8D4-D7355DFFA41C}" srcId="{9EFA5CEF-457A-4B15-989F-E865AC57255C}" destId="{4E3A580D-A2C5-4621-8107-C2D22AE0BA0B}" srcOrd="0" destOrd="0" parTransId="{8BCFEBC1-7098-410C-8C5A-A57FB7B4A711}" sibTransId="{61C4B6B1-DE9D-4AB5-BA1F-A4423015F3FF}"/>
    <dgm:cxn modelId="{D6D678C8-EBD5-4A01-81EB-81220884AD5A}" type="presOf" srcId="{27D3A6B4-3AB5-4DB2-86D2-454EFCDFFD47}" destId="{69CBE8A6-1F82-4652-AFDB-BEA72D7EFD3C}" srcOrd="0" destOrd="0" presId="urn:microsoft.com/office/officeart/2005/8/layout/hierarchy3"/>
    <dgm:cxn modelId="{FA4FD8C8-A641-4AC0-B345-DCD0B31EEE3A}" srcId="{9EFA5CEF-457A-4B15-989F-E865AC57255C}" destId="{FAC83E9A-4D1A-47BC-859B-198901B098F3}" srcOrd="1" destOrd="0" parTransId="{4145D258-000B-43EF-92E2-C85CBA66178B}" sibTransId="{2A9931E4-28AC-4AC7-8C90-A54AA9D9D8AF}"/>
    <dgm:cxn modelId="{9496F4D8-AA09-48BA-8403-3AA15457E8F4}" srcId="{1E8544B7-C51C-4B1A-BF50-69960D131160}" destId="{985AEA13-FB19-48CB-BBE0-8DC64667DAA7}" srcOrd="0" destOrd="0" parTransId="{3E594413-D5C6-427A-B86F-635E124E15B0}" sibTransId="{E7E37B5A-CEB9-4196-83E2-ABA083EDE5AB}"/>
    <dgm:cxn modelId="{06E2EEDA-63F7-4FF0-918B-CB615B5470C4}" srcId="{E0B491DD-565C-44C5-B056-491B11994B69}" destId="{1E8544B7-C51C-4B1A-BF50-69960D131160}" srcOrd="0" destOrd="0" parTransId="{04F73F02-7F8A-4704-A618-CAB4F3D1F2AD}" sibTransId="{B183AAF1-C08E-46F0-BA1B-8FDDAEE958FC}"/>
    <dgm:cxn modelId="{C93736DE-99B1-4F6B-B8BB-EE0E094A8539}" type="presOf" srcId="{6C014526-420A-430B-8755-07CCD8770450}" destId="{A2B09928-808D-43AD-AADE-A564FF0E02C4}" srcOrd="0" destOrd="0" presId="urn:microsoft.com/office/officeart/2005/8/layout/hierarchy3"/>
    <dgm:cxn modelId="{E3C010EC-A2F1-4AA8-A135-0A90D0A535F9}" srcId="{E0B491DD-565C-44C5-B056-491B11994B69}" destId="{9EFA5CEF-457A-4B15-989F-E865AC57255C}" srcOrd="1" destOrd="0" parTransId="{1CCD268B-8794-451A-A8FC-15AEC902EF78}" sibTransId="{3A578668-D704-4F3E-8E61-B93145E9F269}"/>
    <dgm:cxn modelId="{037848F2-2C31-42AF-8B11-AA38D7DE17F8}" type="presOf" srcId="{FAC83E9A-4D1A-47BC-859B-198901B098F3}" destId="{B51E7F18-4399-488F-A3E7-622FC94E06E2}" srcOrd="0" destOrd="0" presId="urn:microsoft.com/office/officeart/2005/8/layout/hierarchy3"/>
    <dgm:cxn modelId="{0092C5FA-C63A-4758-818D-39D8A939CB37}" type="presOf" srcId="{8BCFEBC1-7098-410C-8C5A-A57FB7B4A711}" destId="{5779DC3F-ABE4-41C1-846E-58DD55DADA96}" srcOrd="0" destOrd="0" presId="urn:microsoft.com/office/officeart/2005/8/layout/hierarchy3"/>
    <dgm:cxn modelId="{724F1960-EFE6-40F9-A5B8-45D4B168571C}" type="presParOf" srcId="{89ED046B-9892-4C0F-97A9-209A818868AE}" destId="{81F9EC6A-2A81-41B5-9561-32C260F592BC}" srcOrd="0" destOrd="0" presId="urn:microsoft.com/office/officeart/2005/8/layout/hierarchy3"/>
    <dgm:cxn modelId="{FE3B2DA2-9036-4AE3-A990-BCC3F00867AA}" type="presParOf" srcId="{81F9EC6A-2A81-41B5-9561-32C260F592BC}" destId="{EEF96428-AC75-4D77-BC2D-3A8CA51B331C}" srcOrd="0" destOrd="0" presId="urn:microsoft.com/office/officeart/2005/8/layout/hierarchy3"/>
    <dgm:cxn modelId="{DBF5E7E4-E218-45C0-8063-AA8B944AA8D4}" type="presParOf" srcId="{EEF96428-AC75-4D77-BC2D-3A8CA51B331C}" destId="{93BF62A3-32D0-4B5F-BC7B-74EF0B606022}" srcOrd="0" destOrd="0" presId="urn:microsoft.com/office/officeart/2005/8/layout/hierarchy3"/>
    <dgm:cxn modelId="{B075F0E2-5D32-4D49-B6DB-AD8DF3B8029D}" type="presParOf" srcId="{EEF96428-AC75-4D77-BC2D-3A8CA51B331C}" destId="{80A12751-FCA1-4405-8573-016190262A2F}" srcOrd="1" destOrd="0" presId="urn:microsoft.com/office/officeart/2005/8/layout/hierarchy3"/>
    <dgm:cxn modelId="{64FA8EB8-24F5-47E0-BC1B-E170E87E8144}" type="presParOf" srcId="{81F9EC6A-2A81-41B5-9561-32C260F592BC}" destId="{25011DCB-95F1-41C4-9C68-072AB938722F}" srcOrd="1" destOrd="0" presId="urn:microsoft.com/office/officeart/2005/8/layout/hierarchy3"/>
    <dgm:cxn modelId="{62FF28CB-3E41-437E-946F-B15487129025}" type="presParOf" srcId="{25011DCB-95F1-41C4-9C68-072AB938722F}" destId="{B5740267-1BC9-4B10-BAD1-67290059EAEB}" srcOrd="0" destOrd="0" presId="urn:microsoft.com/office/officeart/2005/8/layout/hierarchy3"/>
    <dgm:cxn modelId="{547C228F-1C10-4D37-B121-3E601B6CE79C}" type="presParOf" srcId="{25011DCB-95F1-41C4-9C68-072AB938722F}" destId="{42C10F2A-1D06-4C4F-AAFC-B4CC735565B0}" srcOrd="1" destOrd="0" presId="urn:microsoft.com/office/officeart/2005/8/layout/hierarchy3"/>
    <dgm:cxn modelId="{596DAFAD-FD4F-4EDF-B4F8-AC6BC5D4B833}" type="presParOf" srcId="{25011DCB-95F1-41C4-9C68-072AB938722F}" destId="{69CBE8A6-1F82-4652-AFDB-BEA72D7EFD3C}" srcOrd="2" destOrd="0" presId="urn:microsoft.com/office/officeart/2005/8/layout/hierarchy3"/>
    <dgm:cxn modelId="{B18F3C10-F796-4499-8A0D-3041F7B18A53}" type="presParOf" srcId="{25011DCB-95F1-41C4-9C68-072AB938722F}" destId="{2C8EAD19-3145-4F00-A1D8-D3D434F7CCA2}" srcOrd="3" destOrd="0" presId="urn:microsoft.com/office/officeart/2005/8/layout/hierarchy3"/>
    <dgm:cxn modelId="{DBDDB1E7-B8CB-47C1-804F-642B0DE266DB}" type="presParOf" srcId="{25011DCB-95F1-41C4-9C68-072AB938722F}" destId="{F214C6CA-6468-4147-AE55-7E2165804BDE}" srcOrd="4" destOrd="0" presId="urn:microsoft.com/office/officeart/2005/8/layout/hierarchy3"/>
    <dgm:cxn modelId="{9373A728-7AC1-4117-8DC2-33E9F0183FE7}" type="presParOf" srcId="{25011DCB-95F1-41C4-9C68-072AB938722F}" destId="{E82B292F-4F8F-48FC-93DA-F8E538F9B711}" srcOrd="5" destOrd="0" presId="urn:microsoft.com/office/officeart/2005/8/layout/hierarchy3"/>
    <dgm:cxn modelId="{F0E617D5-9BAC-49FA-8959-A462F4492608}" type="presParOf" srcId="{89ED046B-9892-4C0F-97A9-209A818868AE}" destId="{765B8BFE-C7F1-4F7D-B4E5-FA81EF18F8FA}" srcOrd="1" destOrd="0" presId="urn:microsoft.com/office/officeart/2005/8/layout/hierarchy3"/>
    <dgm:cxn modelId="{706D0ED3-E3D8-4829-AF21-80D3DA2E295E}" type="presParOf" srcId="{765B8BFE-C7F1-4F7D-B4E5-FA81EF18F8FA}" destId="{DFE3DC36-CF18-4336-B9C5-E444CC7C0F69}" srcOrd="0" destOrd="0" presId="urn:microsoft.com/office/officeart/2005/8/layout/hierarchy3"/>
    <dgm:cxn modelId="{283E6956-BE50-4FF4-A50A-2C2B0B2B6044}" type="presParOf" srcId="{DFE3DC36-CF18-4336-B9C5-E444CC7C0F69}" destId="{475E0CBB-37CA-41D6-B803-BD2128695EA6}" srcOrd="0" destOrd="0" presId="urn:microsoft.com/office/officeart/2005/8/layout/hierarchy3"/>
    <dgm:cxn modelId="{83F10DAC-3DCB-4EDB-91E5-91BC2500AA82}" type="presParOf" srcId="{DFE3DC36-CF18-4336-B9C5-E444CC7C0F69}" destId="{83194B2B-9F4E-4638-A576-BFF56AA53E77}" srcOrd="1" destOrd="0" presId="urn:microsoft.com/office/officeart/2005/8/layout/hierarchy3"/>
    <dgm:cxn modelId="{9D205135-C4C3-42DD-85BD-4066441374B9}" type="presParOf" srcId="{765B8BFE-C7F1-4F7D-B4E5-FA81EF18F8FA}" destId="{64BE0ADC-C087-4904-8722-A04884E4BE92}" srcOrd="1" destOrd="0" presId="urn:microsoft.com/office/officeart/2005/8/layout/hierarchy3"/>
    <dgm:cxn modelId="{C35B4CB0-907C-4573-8E5A-1182C546D23E}" type="presParOf" srcId="{64BE0ADC-C087-4904-8722-A04884E4BE92}" destId="{5779DC3F-ABE4-41C1-846E-58DD55DADA96}" srcOrd="0" destOrd="0" presId="urn:microsoft.com/office/officeart/2005/8/layout/hierarchy3"/>
    <dgm:cxn modelId="{45B1C7BC-6B98-4D76-A8A8-F519505E1C4D}" type="presParOf" srcId="{64BE0ADC-C087-4904-8722-A04884E4BE92}" destId="{601BC716-A43C-45E6-AFAF-D1D44831DF33}" srcOrd="1" destOrd="0" presId="urn:microsoft.com/office/officeart/2005/8/layout/hierarchy3"/>
    <dgm:cxn modelId="{D68E3D0F-D50C-4589-BAC1-3E28A1376E9B}" type="presParOf" srcId="{64BE0ADC-C087-4904-8722-A04884E4BE92}" destId="{8E1A0A37-FAA6-40A8-A5C6-8B196B1B29DE}" srcOrd="2" destOrd="0" presId="urn:microsoft.com/office/officeart/2005/8/layout/hierarchy3"/>
    <dgm:cxn modelId="{FC7BBE57-DE1A-4E81-B91D-4BF3BE0E364E}" type="presParOf" srcId="{64BE0ADC-C087-4904-8722-A04884E4BE92}" destId="{B51E7F18-4399-488F-A3E7-622FC94E06E2}" srcOrd="3" destOrd="0" presId="urn:microsoft.com/office/officeart/2005/8/layout/hierarchy3"/>
    <dgm:cxn modelId="{BC5F8784-257B-441B-8A09-2286826A0D3D}" type="presParOf" srcId="{64BE0ADC-C087-4904-8722-A04884E4BE92}" destId="{A2B09928-808D-43AD-AADE-A564FF0E02C4}" srcOrd="4" destOrd="0" presId="urn:microsoft.com/office/officeart/2005/8/layout/hierarchy3"/>
    <dgm:cxn modelId="{A522E641-E475-48A5-BC8A-62A24000F4EF}" type="presParOf" srcId="{64BE0ADC-C087-4904-8722-A04884E4BE92}" destId="{27D57103-10BB-478B-A2A0-79DC8A173AB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0B14F5-DB57-48F8-BCE9-16880412A39C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E5BC989-2A18-457F-8099-761843666516}">
      <dgm:prSet phldrT="[Texto]"/>
      <dgm:spPr/>
      <dgm:t>
        <a:bodyPr/>
        <a:lstStyle/>
        <a:p>
          <a:r>
            <a:rPr lang="es-EC" dirty="0"/>
            <a:t>Software</a:t>
          </a:r>
        </a:p>
      </dgm:t>
    </dgm:pt>
    <dgm:pt modelId="{105BFE78-238B-4824-AE89-10B1A7BD3569}" type="parTrans" cxnId="{7D8E8870-4FB9-49C7-89BE-9E0476689D1D}">
      <dgm:prSet/>
      <dgm:spPr/>
      <dgm:t>
        <a:bodyPr/>
        <a:lstStyle/>
        <a:p>
          <a:endParaRPr lang="es-EC"/>
        </a:p>
      </dgm:t>
    </dgm:pt>
    <dgm:pt modelId="{7E3627BC-5A13-4EFF-AAEF-44A82204BAC5}" type="sibTrans" cxnId="{7D8E8870-4FB9-49C7-89BE-9E0476689D1D}">
      <dgm:prSet/>
      <dgm:spPr/>
      <dgm:t>
        <a:bodyPr/>
        <a:lstStyle/>
        <a:p>
          <a:endParaRPr lang="es-EC"/>
        </a:p>
      </dgm:t>
    </dgm:pt>
    <dgm:pt modelId="{A607EF47-1C40-4D82-80FE-0B871E396E86}">
      <dgm:prSet phldrT="[Texto]"/>
      <dgm:spPr/>
      <dgm:t>
        <a:bodyPr/>
        <a:lstStyle/>
        <a:p>
          <a:r>
            <a:rPr lang="es-EC" dirty="0"/>
            <a:t>Simapro</a:t>
          </a:r>
        </a:p>
      </dgm:t>
    </dgm:pt>
    <dgm:pt modelId="{3729F376-64AD-4002-9ED5-15B27298D36C}" type="parTrans" cxnId="{C14143CE-0C77-4880-A932-6B0A7E0A51AD}">
      <dgm:prSet/>
      <dgm:spPr/>
      <dgm:t>
        <a:bodyPr/>
        <a:lstStyle/>
        <a:p>
          <a:endParaRPr lang="es-EC"/>
        </a:p>
      </dgm:t>
    </dgm:pt>
    <dgm:pt modelId="{AF2C02AD-C9BC-4987-8AC6-C1BFD1956C80}" type="sibTrans" cxnId="{C14143CE-0C77-4880-A932-6B0A7E0A51AD}">
      <dgm:prSet/>
      <dgm:spPr/>
      <dgm:t>
        <a:bodyPr/>
        <a:lstStyle/>
        <a:p>
          <a:endParaRPr lang="es-EC"/>
        </a:p>
      </dgm:t>
    </dgm:pt>
    <dgm:pt modelId="{065194AE-3447-4320-9786-C67B71E292AD}">
      <dgm:prSet phldrT="[Texto]"/>
      <dgm:spPr/>
      <dgm:t>
        <a:bodyPr/>
        <a:lstStyle/>
        <a:p>
          <a:r>
            <a:rPr lang="es-EC" dirty="0"/>
            <a:t>Inventario</a:t>
          </a:r>
        </a:p>
      </dgm:t>
    </dgm:pt>
    <dgm:pt modelId="{02342102-963E-438D-BAF0-CAD7896C093D}" type="parTrans" cxnId="{C496B969-BA37-43D5-A540-B33F9BE3DAC0}">
      <dgm:prSet/>
      <dgm:spPr/>
      <dgm:t>
        <a:bodyPr/>
        <a:lstStyle/>
        <a:p>
          <a:endParaRPr lang="es-EC"/>
        </a:p>
      </dgm:t>
    </dgm:pt>
    <dgm:pt modelId="{9D64917C-CC96-4E88-BC22-CB11732E6B5C}" type="sibTrans" cxnId="{C496B969-BA37-43D5-A540-B33F9BE3DAC0}">
      <dgm:prSet/>
      <dgm:spPr/>
      <dgm:t>
        <a:bodyPr/>
        <a:lstStyle/>
        <a:p>
          <a:endParaRPr lang="es-EC"/>
        </a:p>
      </dgm:t>
    </dgm:pt>
    <dgm:pt modelId="{7CEBDA86-7023-412D-A7AA-84B782B3ACAE}">
      <dgm:prSet phldrT="[Texto]"/>
      <dgm:spPr/>
      <dgm:t>
        <a:bodyPr/>
        <a:lstStyle/>
        <a:p>
          <a:r>
            <a:rPr lang="es-EC" dirty="0"/>
            <a:t>Ecoinvent</a:t>
          </a:r>
        </a:p>
      </dgm:t>
    </dgm:pt>
    <dgm:pt modelId="{9E552767-6B38-48B4-A344-D085E4560A49}" type="parTrans" cxnId="{5B9233E0-AD9F-4491-AB07-F5387F596E93}">
      <dgm:prSet/>
      <dgm:spPr/>
      <dgm:t>
        <a:bodyPr/>
        <a:lstStyle/>
        <a:p>
          <a:endParaRPr lang="es-EC"/>
        </a:p>
      </dgm:t>
    </dgm:pt>
    <dgm:pt modelId="{B28BE2B5-938E-461D-9655-D715B8F053D2}" type="sibTrans" cxnId="{5B9233E0-AD9F-4491-AB07-F5387F596E93}">
      <dgm:prSet/>
      <dgm:spPr/>
      <dgm:t>
        <a:bodyPr/>
        <a:lstStyle/>
        <a:p>
          <a:endParaRPr lang="es-EC"/>
        </a:p>
      </dgm:t>
    </dgm:pt>
    <dgm:pt modelId="{5E5F7B4D-CF1A-48EB-B864-E2078CFFB80E}">
      <dgm:prSet phldrT="[Texto]"/>
      <dgm:spPr/>
      <dgm:t>
        <a:bodyPr/>
        <a:lstStyle/>
        <a:p>
          <a:r>
            <a:rPr lang="es-EC" dirty="0"/>
            <a:t>Metodología</a:t>
          </a:r>
        </a:p>
      </dgm:t>
    </dgm:pt>
    <dgm:pt modelId="{ECF957A6-6CB8-4A7A-AF3B-D308EED54B22}" type="parTrans" cxnId="{DCB6F943-3518-4DF0-95A5-42DEBA8F7FA8}">
      <dgm:prSet/>
      <dgm:spPr/>
      <dgm:t>
        <a:bodyPr/>
        <a:lstStyle/>
        <a:p>
          <a:endParaRPr lang="es-EC"/>
        </a:p>
      </dgm:t>
    </dgm:pt>
    <dgm:pt modelId="{1677350B-453F-42FB-A3B0-E30EAB47BEC1}" type="sibTrans" cxnId="{DCB6F943-3518-4DF0-95A5-42DEBA8F7FA8}">
      <dgm:prSet/>
      <dgm:spPr/>
      <dgm:t>
        <a:bodyPr/>
        <a:lstStyle/>
        <a:p>
          <a:endParaRPr lang="es-EC"/>
        </a:p>
      </dgm:t>
    </dgm:pt>
    <dgm:pt modelId="{4DF3B585-9D01-4618-82E5-DD19F71C6DD6}">
      <dgm:prSet phldrT="[Texto]"/>
      <dgm:spPr/>
      <dgm:t>
        <a:bodyPr/>
        <a:lstStyle/>
        <a:p>
          <a:r>
            <a:rPr lang="es-EC" dirty="0"/>
            <a:t>ILCD2011 Midpoint+ v1.11</a:t>
          </a:r>
        </a:p>
      </dgm:t>
    </dgm:pt>
    <dgm:pt modelId="{88D8129D-EFB0-4318-96CC-E50C015127B6}" type="parTrans" cxnId="{12457CD4-D98C-44CA-BBFF-2CCA99611718}">
      <dgm:prSet/>
      <dgm:spPr/>
      <dgm:t>
        <a:bodyPr/>
        <a:lstStyle/>
        <a:p>
          <a:endParaRPr lang="es-EC"/>
        </a:p>
      </dgm:t>
    </dgm:pt>
    <dgm:pt modelId="{A4D9542A-1F3C-4AF3-84C2-E1F0B5F6A4D3}" type="sibTrans" cxnId="{12457CD4-D98C-44CA-BBFF-2CCA99611718}">
      <dgm:prSet/>
      <dgm:spPr/>
      <dgm:t>
        <a:bodyPr/>
        <a:lstStyle/>
        <a:p>
          <a:endParaRPr lang="es-EC"/>
        </a:p>
      </dgm:t>
    </dgm:pt>
    <dgm:pt modelId="{ACB4210C-368D-486D-B0DA-EF9BB01DA047}" type="pres">
      <dgm:prSet presAssocID="{020B14F5-DB57-48F8-BCE9-16880412A39C}" presName="Name0" presStyleCnt="0">
        <dgm:presLayoutVars>
          <dgm:dir/>
          <dgm:animLvl val="lvl"/>
          <dgm:resizeHandles val="exact"/>
        </dgm:presLayoutVars>
      </dgm:prSet>
      <dgm:spPr/>
    </dgm:pt>
    <dgm:pt modelId="{1AC7DCC6-41EE-4BDC-A4C0-5076AFD89B74}" type="pres">
      <dgm:prSet presAssocID="{5E5BC989-2A18-457F-8099-761843666516}" presName="compositeNode" presStyleCnt="0">
        <dgm:presLayoutVars>
          <dgm:bulletEnabled val="1"/>
        </dgm:presLayoutVars>
      </dgm:prSet>
      <dgm:spPr/>
    </dgm:pt>
    <dgm:pt modelId="{0B367F93-BEAC-4256-BD11-65D56E0CD7D8}" type="pres">
      <dgm:prSet presAssocID="{5E5BC989-2A18-457F-8099-761843666516}" presName="bgRect" presStyleLbl="node1" presStyleIdx="0" presStyleCnt="3" custLinFactNeighborX="400" custLinFactNeighborY="0"/>
      <dgm:spPr/>
    </dgm:pt>
    <dgm:pt modelId="{5E73ED86-C636-4F35-89C4-9C6E69CF92DD}" type="pres">
      <dgm:prSet presAssocID="{5E5BC989-2A18-457F-8099-761843666516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E67E7BC-3DCE-4F04-9389-865CB95A4BE9}" type="pres">
      <dgm:prSet presAssocID="{5E5BC989-2A18-457F-8099-761843666516}" presName="childNode" presStyleLbl="node1" presStyleIdx="0" presStyleCnt="3">
        <dgm:presLayoutVars>
          <dgm:bulletEnabled val="1"/>
        </dgm:presLayoutVars>
      </dgm:prSet>
      <dgm:spPr/>
    </dgm:pt>
    <dgm:pt modelId="{3B0FA936-BEBA-4954-B725-889FF8BEF681}" type="pres">
      <dgm:prSet presAssocID="{7E3627BC-5A13-4EFF-AAEF-44A82204BAC5}" presName="hSp" presStyleCnt="0"/>
      <dgm:spPr/>
    </dgm:pt>
    <dgm:pt modelId="{D0B73FBC-21FF-46B4-AFFF-2893C13985F2}" type="pres">
      <dgm:prSet presAssocID="{7E3627BC-5A13-4EFF-AAEF-44A82204BAC5}" presName="vProcSp" presStyleCnt="0"/>
      <dgm:spPr/>
    </dgm:pt>
    <dgm:pt modelId="{9C6A99D8-76DD-4408-ACF6-F9D19A24809B}" type="pres">
      <dgm:prSet presAssocID="{7E3627BC-5A13-4EFF-AAEF-44A82204BAC5}" presName="vSp1" presStyleCnt="0"/>
      <dgm:spPr/>
    </dgm:pt>
    <dgm:pt modelId="{E7A7A48F-DA8C-45C7-A089-104CEE699390}" type="pres">
      <dgm:prSet presAssocID="{7E3627BC-5A13-4EFF-AAEF-44A82204BAC5}" presName="simulatedConn" presStyleLbl="solidFgAcc1" presStyleIdx="0" presStyleCnt="2"/>
      <dgm:spPr/>
    </dgm:pt>
    <dgm:pt modelId="{59F66816-AF36-4E79-94E2-31A22441CF62}" type="pres">
      <dgm:prSet presAssocID="{7E3627BC-5A13-4EFF-AAEF-44A82204BAC5}" presName="vSp2" presStyleCnt="0"/>
      <dgm:spPr/>
    </dgm:pt>
    <dgm:pt modelId="{A094257D-CBA7-4647-99F8-7B21094BD98A}" type="pres">
      <dgm:prSet presAssocID="{7E3627BC-5A13-4EFF-AAEF-44A82204BAC5}" presName="sibTrans" presStyleCnt="0"/>
      <dgm:spPr/>
    </dgm:pt>
    <dgm:pt modelId="{762F6DCF-6306-4231-8D0F-B56CB6EB1227}" type="pres">
      <dgm:prSet presAssocID="{065194AE-3447-4320-9786-C67B71E292AD}" presName="compositeNode" presStyleCnt="0">
        <dgm:presLayoutVars>
          <dgm:bulletEnabled val="1"/>
        </dgm:presLayoutVars>
      </dgm:prSet>
      <dgm:spPr/>
    </dgm:pt>
    <dgm:pt modelId="{BC640819-C92B-4FF9-BC83-E3F66A061CA6}" type="pres">
      <dgm:prSet presAssocID="{065194AE-3447-4320-9786-C67B71E292AD}" presName="bgRect" presStyleLbl="node1" presStyleIdx="1" presStyleCnt="3"/>
      <dgm:spPr/>
    </dgm:pt>
    <dgm:pt modelId="{415FC9EA-647A-43FB-8168-5901FA02EDA5}" type="pres">
      <dgm:prSet presAssocID="{065194AE-3447-4320-9786-C67B71E292A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D7AECEF-7548-4BE6-9CF5-22A912C19B30}" type="pres">
      <dgm:prSet presAssocID="{065194AE-3447-4320-9786-C67B71E292AD}" presName="childNode" presStyleLbl="node1" presStyleIdx="1" presStyleCnt="3">
        <dgm:presLayoutVars>
          <dgm:bulletEnabled val="1"/>
        </dgm:presLayoutVars>
      </dgm:prSet>
      <dgm:spPr/>
    </dgm:pt>
    <dgm:pt modelId="{53941260-44B4-49B3-9D1D-99B14AB8F60B}" type="pres">
      <dgm:prSet presAssocID="{9D64917C-CC96-4E88-BC22-CB11732E6B5C}" presName="hSp" presStyleCnt="0"/>
      <dgm:spPr/>
    </dgm:pt>
    <dgm:pt modelId="{249EC591-9708-4CE6-B29B-26803578FE4E}" type="pres">
      <dgm:prSet presAssocID="{9D64917C-CC96-4E88-BC22-CB11732E6B5C}" presName="vProcSp" presStyleCnt="0"/>
      <dgm:spPr/>
    </dgm:pt>
    <dgm:pt modelId="{E3959124-4F8A-4A56-8332-83115684E9D5}" type="pres">
      <dgm:prSet presAssocID="{9D64917C-CC96-4E88-BC22-CB11732E6B5C}" presName="vSp1" presStyleCnt="0"/>
      <dgm:spPr/>
    </dgm:pt>
    <dgm:pt modelId="{6252AAC1-A0F6-4F98-8457-86C3C583F54F}" type="pres">
      <dgm:prSet presAssocID="{9D64917C-CC96-4E88-BC22-CB11732E6B5C}" presName="simulatedConn" presStyleLbl="solidFgAcc1" presStyleIdx="1" presStyleCnt="2"/>
      <dgm:spPr/>
    </dgm:pt>
    <dgm:pt modelId="{8356FFDD-766D-4043-B983-39DA3E71D2DB}" type="pres">
      <dgm:prSet presAssocID="{9D64917C-CC96-4E88-BC22-CB11732E6B5C}" presName="vSp2" presStyleCnt="0"/>
      <dgm:spPr/>
    </dgm:pt>
    <dgm:pt modelId="{067FD218-F3BB-4246-BB77-375BE3265DD2}" type="pres">
      <dgm:prSet presAssocID="{9D64917C-CC96-4E88-BC22-CB11732E6B5C}" presName="sibTrans" presStyleCnt="0"/>
      <dgm:spPr/>
    </dgm:pt>
    <dgm:pt modelId="{7F754E54-B0B3-4036-A045-4E218C0615DB}" type="pres">
      <dgm:prSet presAssocID="{5E5F7B4D-CF1A-48EB-B864-E2078CFFB80E}" presName="compositeNode" presStyleCnt="0">
        <dgm:presLayoutVars>
          <dgm:bulletEnabled val="1"/>
        </dgm:presLayoutVars>
      </dgm:prSet>
      <dgm:spPr/>
    </dgm:pt>
    <dgm:pt modelId="{3058E98F-FCC1-4894-9D94-2566C2538285}" type="pres">
      <dgm:prSet presAssocID="{5E5F7B4D-CF1A-48EB-B864-E2078CFFB80E}" presName="bgRect" presStyleLbl="node1" presStyleIdx="2" presStyleCnt="3"/>
      <dgm:spPr/>
    </dgm:pt>
    <dgm:pt modelId="{FDD120BA-77C4-4315-827E-2AF9E0D8683B}" type="pres">
      <dgm:prSet presAssocID="{5E5F7B4D-CF1A-48EB-B864-E2078CFFB80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650A0B6B-AE2E-487B-9A4F-A9ADC2453DDB}" type="pres">
      <dgm:prSet presAssocID="{5E5F7B4D-CF1A-48EB-B864-E2078CFFB80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4BC1700-578B-4CCD-BAF0-D8EB3CA51B19}" type="presOf" srcId="{A607EF47-1C40-4D82-80FE-0B871E396E86}" destId="{FE67E7BC-3DCE-4F04-9389-865CB95A4BE9}" srcOrd="0" destOrd="0" presId="urn:microsoft.com/office/officeart/2005/8/layout/hProcess7"/>
    <dgm:cxn modelId="{2AC16103-897F-43A8-B118-10D1629B0340}" type="presOf" srcId="{5E5BC989-2A18-457F-8099-761843666516}" destId="{0B367F93-BEAC-4256-BD11-65D56E0CD7D8}" srcOrd="0" destOrd="0" presId="urn:microsoft.com/office/officeart/2005/8/layout/hProcess7"/>
    <dgm:cxn modelId="{502ED629-4838-4028-A99A-13B7F3F50C58}" type="presOf" srcId="{065194AE-3447-4320-9786-C67B71E292AD}" destId="{415FC9EA-647A-43FB-8168-5901FA02EDA5}" srcOrd="1" destOrd="0" presId="urn:microsoft.com/office/officeart/2005/8/layout/hProcess7"/>
    <dgm:cxn modelId="{DCB6F943-3518-4DF0-95A5-42DEBA8F7FA8}" srcId="{020B14F5-DB57-48F8-BCE9-16880412A39C}" destId="{5E5F7B4D-CF1A-48EB-B864-E2078CFFB80E}" srcOrd="2" destOrd="0" parTransId="{ECF957A6-6CB8-4A7A-AF3B-D308EED54B22}" sibTransId="{1677350B-453F-42FB-A3B0-E30EAB47BEC1}"/>
    <dgm:cxn modelId="{C496B969-BA37-43D5-A540-B33F9BE3DAC0}" srcId="{020B14F5-DB57-48F8-BCE9-16880412A39C}" destId="{065194AE-3447-4320-9786-C67B71E292AD}" srcOrd="1" destOrd="0" parTransId="{02342102-963E-438D-BAF0-CAD7896C093D}" sibTransId="{9D64917C-CC96-4E88-BC22-CB11732E6B5C}"/>
    <dgm:cxn modelId="{7D8E8870-4FB9-49C7-89BE-9E0476689D1D}" srcId="{020B14F5-DB57-48F8-BCE9-16880412A39C}" destId="{5E5BC989-2A18-457F-8099-761843666516}" srcOrd="0" destOrd="0" parTransId="{105BFE78-238B-4824-AE89-10B1A7BD3569}" sibTransId="{7E3627BC-5A13-4EFF-AAEF-44A82204BAC5}"/>
    <dgm:cxn modelId="{30E0BA7C-36A9-4108-925F-F9288EA03373}" type="presOf" srcId="{4DF3B585-9D01-4618-82E5-DD19F71C6DD6}" destId="{650A0B6B-AE2E-487B-9A4F-A9ADC2453DDB}" srcOrd="0" destOrd="0" presId="urn:microsoft.com/office/officeart/2005/8/layout/hProcess7"/>
    <dgm:cxn modelId="{D6BAB786-8AF0-42D8-BB9E-817E442D61C1}" type="presOf" srcId="{020B14F5-DB57-48F8-BCE9-16880412A39C}" destId="{ACB4210C-368D-486D-B0DA-EF9BB01DA047}" srcOrd="0" destOrd="0" presId="urn:microsoft.com/office/officeart/2005/8/layout/hProcess7"/>
    <dgm:cxn modelId="{4ABED090-6A5E-4BAF-B138-F74A63A5F317}" type="presOf" srcId="{5E5F7B4D-CF1A-48EB-B864-E2078CFFB80E}" destId="{3058E98F-FCC1-4894-9D94-2566C2538285}" srcOrd="0" destOrd="0" presId="urn:microsoft.com/office/officeart/2005/8/layout/hProcess7"/>
    <dgm:cxn modelId="{C14143CE-0C77-4880-A932-6B0A7E0A51AD}" srcId="{5E5BC989-2A18-457F-8099-761843666516}" destId="{A607EF47-1C40-4D82-80FE-0B871E396E86}" srcOrd="0" destOrd="0" parTransId="{3729F376-64AD-4002-9ED5-15B27298D36C}" sibTransId="{AF2C02AD-C9BC-4987-8AC6-C1BFD1956C80}"/>
    <dgm:cxn modelId="{5FA684D0-3428-484D-B341-40E4E5EB2071}" type="presOf" srcId="{065194AE-3447-4320-9786-C67B71E292AD}" destId="{BC640819-C92B-4FF9-BC83-E3F66A061CA6}" srcOrd="0" destOrd="0" presId="urn:microsoft.com/office/officeart/2005/8/layout/hProcess7"/>
    <dgm:cxn modelId="{CA0F99D0-D6F0-4789-898F-D14F4906EE97}" type="presOf" srcId="{7CEBDA86-7023-412D-A7AA-84B782B3ACAE}" destId="{DD7AECEF-7548-4BE6-9CF5-22A912C19B30}" srcOrd="0" destOrd="0" presId="urn:microsoft.com/office/officeart/2005/8/layout/hProcess7"/>
    <dgm:cxn modelId="{12457CD4-D98C-44CA-BBFF-2CCA99611718}" srcId="{5E5F7B4D-CF1A-48EB-B864-E2078CFFB80E}" destId="{4DF3B585-9D01-4618-82E5-DD19F71C6DD6}" srcOrd="0" destOrd="0" parTransId="{88D8129D-EFB0-4318-96CC-E50C015127B6}" sibTransId="{A4D9542A-1F3C-4AF3-84C2-E1F0B5F6A4D3}"/>
    <dgm:cxn modelId="{108077D9-155C-403F-8DB8-F23F1F2DBDC8}" type="presOf" srcId="{5E5F7B4D-CF1A-48EB-B864-E2078CFFB80E}" destId="{FDD120BA-77C4-4315-827E-2AF9E0D8683B}" srcOrd="1" destOrd="0" presId="urn:microsoft.com/office/officeart/2005/8/layout/hProcess7"/>
    <dgm:cxn modelId="{EAE5D7DD-C5BA-4C28-A0B4-EC6DA4AD3668}" type="presOf" srcId="{5E5BC989-2A18-457F-8099-761843666516}" destId="{5E73ED86-C636-4F35-89C4-9C6E69CF92DD}" srcOrd="1" destOrd="0" presId="urn:microsoft.com/office/officeart/2005/8/layout/hProcess7"/>
    <dgm:cxn modelId="{5B9233E0-AD9F-4491-AB07-F5387F596E93}" srcId="{065194AE-3447-4320-9786-C67B71E292AD}" destId="{7CEBDA86-7023-412D-A7AA-84B782B3ACAE}" srcOrd="0" destOrd="0" parTransId="{9E552767-6B38-48B4-A344-D085E4560A49}" sibTransId="{B28BE2B5-938E-461D-9655-D715B8F053D2}"/>
    <dgm:cxn modelId="{3EE7C490-EC44-4E19-A88C-717C453CCE5A}" type="presParOf" srcId="{ACB4210C-368D-486D-B0DA-EF9BB01DA047}" destId="{1AC7DCC6-41EE-4BDC-A4C0-5076AFD89B74}" srcOrd="0" destOrd="0" presId="urn:microsoft.com/office/officeart/2005/8/layout/hProcess7"/>
    <dgm:cxn modelId="{F3B171F6-E176-4357-BE1D-64B2D6AAC452}" type="presParOf" srcId="{1AC7DCC6-41EE-4BDC-A4C0-5076AFD89B74}" destId="{0B367F93-BEAC-4256-BD11-65D56E0CD7D8}" srcOrd="0" destOrd="0" presId="urn:microsoft.com/office/officeart/2005/8/layout/hProcess7"/>
    <dgm:cxn modelId="{11DD4437-772B-45DB-9D03-872F3E659221}" type="presParOf" srcId="{1AC7DCC6-41EE-4BDC-A4C0-5076AFD89B74}" destId="{5E73ED86-C636-4F35-89C4-9C6E69CF92DD}" srcOrd="1" destOrd="0" presId="urn:microsoft.com/office/officeart/2005/8/layout/hProcess7"/>
    <dgm:cxn modelId="{6F974529-90C4-4EE0-A8E9-32728FB56411}" type="presParOf" srcId="{1AC7DCC6-41EE-4BDC-A4C0-5076AFD89B74}" destId="{FE67E7BC-3DCE-4F04-9389-865CB95A4BE9}" srcOrd="2" destOrd="0" presId="urn:microsoft.com/office/officeart/2005/8/layout/hProcess7"/>
    <dgm:cxn modelId="{DEF44997-F0A9-4AA0-9D11-B8EECD16C4CA}" type="presParOf" srcId="{ACB4210C-368D-486D-B0DA-EF9BB01DA047}" destId="{3B0FA936-BEBA-4954-B725-889FF8BEF681}" srcOrd="1" destOrd="0" presId="urn:microsoft.com/office/officeart/2005/8/layout/hProcess7"/>
    <dgm:cxn modelId="{A54D09A2-40DB-4DDD-BFD8-CC4EAA150782}" type="presParOf" srcId="{ACB4210C-368D-486D-B0DA-EF9BB01DA047}" destId="{D0B73FBC-21FF-46B4-AFFF-2893C13985F2}" srcOrd="2" destOrd="0" presId="urn:microsoft.com/office/officeart/2005/8/layout/hProcess7"/>
    <dgm:cxn modelId="{52170C7F-D425-451B-998F-D8C00EDE175B}" type="presParOf" srcId="{D0B73FBC-21FF-46B4-AFFF-2893C13985F2}" destId="{9C6A99D8-76DD-4408-ACF6-F9D19A24809B}" srcOrd="0" destOrd="0" presId="urn:microsoft.com/office/officeart/2005/8/layout/hProcess7"/>
    <dgm:cxn modelId="{7C03DF57-BC52-4AA2-BD3A-4EE5B099954A}" type="presParOf" srcId="{D0B73FBC-21FF-46B4-AFFF-2893C13985F2}" destId="{E7A7A48F-DA8C-45C7-A089-104CEE699390}" srcOrd="1" destOrd="0" presId="urn:microsoft.com/office/officeart/2005/8/layout/hProcess7"/>
    <dgm:cxn modelId="{7922FB08-F387-4BD5-BD6B-E5B5143365D5}" type="presParOf" srcId="{D0B73FBC-21FF-46B4-AFFF-2893C13985F2}" destId="{59F66816-AF36-4E79-94E2-31A22441CF62}" srcOrd="2" destOrd="0" presId="urn:microsoft.com/office/officeart/2005/8/layout/hProcess7"/>
    <dgm:cxn modelId="{32A70E21-FFD4-4ECF-A3EE-ACCDF10AB1A1}" type="presParOf" srcId="{ACB4210C-368D-486D-B0DA-EF9BB01DA047}" destId="{A094257D-CBA7-4647-99F8-7B21094BD98A}" srcOrd="3" destOrd="0" presId="urn:microsoft.com/office/officeart/2005/8/layout/hProcess7"/>
    <dgm:cxn modelId="{F4D44463-0B81-47B1-A299-511B6826C07C}" type="presParOf" srcId="{ACB4210C-368D-486D-B0DA-EF9BB01DA047}" destId="{762F6DCF-6306-4231-8D0F-B56CB6EB1227}" srcOrd="4" destOrd="0" presId="urn:microsoft.com/office/officeart/2005/8/layout/hProcess7"/>
    <dgm:cxn modelId="{2BD4C027-7CD7-4D7B-B1CF-D92CB3D15757}" type="presParOf" srcId="{762F6DCF-6306-4231-8D0F-B56CB6EB1227}" destId="{BC640819-C92B-4FF9-BC83-E3F66A061CA6}" srcOrd="0" destOrd="0" presId="urn:microsoft.com/office/officeart/2005/8/layout/hProcess7"/>
    <dgm:cxn modelId="{F647BCB2-440C-4DD9-808D-E3E73E469537}" type="presParOf" srcId="{762F6DCF-6306-4231-8D0F-B56CB6EB1227}" destId="{415FC9EA-647A-43FB-8168-5901FA02EDA5}" srcOrd="1" destOrd="0" presId="urn:microsoft.com/office/officeart/2005/8/layout/hProcess7"/>
    <dgm:cxn modelId="{A94B4A0E-B570-4471-8594-6E2420760975}" type="presParOf" srcId="{762F6DCF-6306-4231-8D0F-B56CB6EB1227}" destId="{DD7AECEF-7548-4BE6-9CF5-22A912C19B30}" srcOrd="2" destOrd="0" presId="urn:microsoft.com/office/officeart/2005/8/layout/hProcess7"/>
    <dgm:cxn modelId="{3331E25A-5043-437F-A8B5-7FEB0B95E97D}" type="presParOf" srcId="{ACB4210C-368D-486D-B0DA-EF9BB01DA047}" destId="{53941260-44B4-49B3-9D1D-99B14AB8F60B}" srcOrd="5" destOrd="0" presId="urn:microsoft.com/office/officeart/2005/8/layout/hProcess7"/>
    <dgm:cxn modelId="{FC6855EA-2CE3-4EE2-B1C7-C501EC6E0A09}" type="presParOf" srcId="{ACB4210C-368D-486D-B0DA-EF9BB01DA047}" destId="{249EC591-9708-4CE6-B29B-26803578FE4E}" srcOrd="6" destOrd="0" presId="urn:microsoft.com/office/officeart/2005/8/layout/hProcess7"/>
    <dgm:cxn modelId="{6F54D34B-01D1-4D5D-A59B-D9F873FD852D}" type="presParOf" srcId="{249EC591-9708-4CE6-B29B-26803578FE4E}" destId="{E3959124-4F8A-4A56-8332-83115684E9D5}" srcOrd="0" destOrd="0" presId="urn:microsoft.com/office/officeart/2005/8/layout/hProcess7"/>
    <dgm:cxn modelId="{FA4EA728-B185-455C-8C72-9FFB597A92CC}" type="presParOf" srcId="{249EC591-9708-4CE6-B29B-26803578FE4E}" destId="{6252AAC1-A0F6-4F98-8457-86C3C583F54F}" srcOrd="1" destOrd="0" presId="urn:microsoft.com/office/officeart/2005/8/layout/hProcess7"/>
    <dgm:cxn modelId="{26BB65AE-CEE3-47E2-AA8A-1447BF4521AE}" type="presParOf" srcId="{249EC591-9708-4CE6-B29B-26803578FE4E}" destId="{8356FFDD-766D-4043-B983-39DA3E71D2DB}" srcOrd="2" destOrd="0" presId="urn:microsoft.com/office/officeart/2005/8/layout/hProcess7"/>
    <dgm:cxn modelId="{A217B689-4FE1-4D10-9D0C-6A23E107C933}" type="presParOf" srcId="{ACB4210C-368D-486D-B0DA-EF9BB01DA047}" destId="{067FD218-F3BB-4246-BB77-375BE3265DD2}" srcOrd="7" destOrd="0" presId="urn:microsoft.com/office/officeart/2005/8/layout/hProcess7"/>
    <dgm:cxn modelId="{BA9A1F76-CBC9-47F4-B14C-D7856D848D1D}" type="presParOf" srcId="{ACB4210C-368D-486D-B0DA-EF9BB01DA047}" destId="{7F754E54-B0B3-4036-A045-4E218C0615DB}" srcOrd="8" destOrd="0" presId="urn:microsoft.com/office/officeart/2005/8/layout/hProcess7"/>
    <dgm:cxn modelId="{E42E6407-7A24-4B38-829E-C3A5F632F477}" type="presParOf" srcId="{7F754E54-B0B3-4036-A045-4E218C0615DB}" destId="{3058E98F-FCC1-4894-9D94-2566C2538285}" srcOrd="0" destOrd="0" presId="urn:microsoft.com/office/officeart/2005/8/layout/hProcess7"/>
    <dgm:cxn modelId="{7AFB2869-EEF3-4238-B7E0-FE19056DD284}" type="presParOf" srcId="{7F754E54-B0B3-4036-A045-4E218C0615DB}" destId="{FDD120BA-77C4-4315-827E-2AF9E0D8683B}" srcOrd="1" destOrd="0" presId="urn:microsoft.com/office/officeart/2005/8/layout/hProcess7"/>
    <dgm:cxn modelId="{72CF6E7E-C7FD-4804-9EE0-55E78C373CDF}" type="presParOf" srcId="{7F754E54-B0B3-4036-A045-4E218C0615DB}" destId="{650A0B6B-AE2E-487B-9A4F-A9ADC2453DD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D80F8-8855-4D2E-9D9E-B5B8E1696C9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16B1E08-CF46-410A-8588-24DF010AF771}">
      <dgm:prSet phldrT="[Texto]" custT="1"/>
      <dgm:spPr/>
      <dgm:t>
        <a:bodyPr/>
        <a:lstStyle/>
        <a:p>
          <a:r>
            <a:rPr lang="es-EC" sz="1200" dirty="0"/>
            <a:t>Resultados ACV</a:t>
          </a:r>
        </a:p>
        <a:p>
          <a:r>
            <a:rPr lang="es-EC" sz="1200" dirty="0"/>
            <a:t>Fuentes secundarias</a:t>
          </a:r>
        </a:p>
      </dgm:t>
    </dgm:pt>
    <dgm:pt modelId="{5FF3F70C-911B-4F9F-823E-A9D6E2C49DC9}" type="parTrans" cxnId="{6A894C41-C2EB-459F-B4FA-E278ED86C0A3}">
      <dgm:prSet/>
      <dgm:spPr/>
      <dgm:t>
        <a:bodyPr/>
        <a:lstStyle/>
        <a:p>
          <a:endParaRPr lang="es-EC"/>
        </a:p>
      </dgm:t>
    </dgm:pt>
    <dgm:pt modelId="{23BD97C3-B556-4D7A-BC37-7D658F0CF359}" type="sibTrans" cxnId="{6A894C41-C2EB-459F-B4FA-E278ED86C0A3}">
      <dgm:prSet/>
      <dgm:spPr/>
      <dgm:t>
        <a:bodyPr/>
        <a:lstStyle/>
        <a:p>
          <a:endParaRPr lang="es-EC"/>
        </a:p>
      </dgm:t>
    </dgm:pt>
    <dgm:pt modelId="{5D895D35-D1AE-4D8C-9371-DD71524ADDE7}">
      <dgm:prSet phldrT="[Texto]"/>
      <dgm:spPr/>
      <dgm:t>
        <a:bodyPr/>
        <a:lstStyle/>
        <a:p>
          <a:r>
            <a:rPr lang="es-EC" dirty="0"/>
            <a:t>Acondicionamiento frutas</a:t>
          </a:r>
        </a:p>
      </dgm:t>
    </dgm:pt>
    <dgm:pt modelId="{C417F967-81C6-4D93-8D82-816B4D780843}" type="parTrans" cxnId="{5546302D-F751-4729-A0AF-B8FBA829CE62}">
      <dgm:prSet/>
      <dgm:spPr/>
      <dgm:t>
        <a:bodyPr/>
        <a:lstStyle/>
        <a:p>
          <a:endParaRPr lang="es-EC"/>
        </a:p>
      </dgm:t>
    </dgm:pt>
    <dgm:pt modelId="{DEAD836A-EB6D-45A5-8103-F686AB20A346}" type="sibTrans" cxnId="{5546302D-F751-4729-A0AF-B8FBA829CE62}">
      <dgm:prSet/>
      <dgm:spPr/>
      <dgm:t>
        <a:bodyPr/>
        <a:lstStyle/>
        <a:p>
          <a:endParaRPr lang="es-EC"/>
        </a:p>
      </dgm:t>
    </dgm:pt>
    <dgm:pt modelId="{72F64234-8EBB-4FEC-B9B5-D00B7DABB948}">
      <dgm:prSet phldrT="[Texto]"/>
      <dgm:spPr/>
      <dgm:t>
        <a:bodyPr/>
        <a:lstStyle/>
        <a:p>
          <a:r>
            <a:rPr lang="es-EC" dirty="0"/>
            <a:t>Materias primas</a:t>
          </a:r>
        </a:p>
      </dgm:t>
    </dgm:pt>
    <dgm:pt modelId="{FF765438-D4AC-4DA1-83A3-C546CBA1459F}" type="parTrans" cxnId="{624B8109-7CD1-4BEE-8CD9-6C7F7451B2C9}">
      <dgm:prSet/>
      <dgm:spPr/>
      <dgm:t>
        <a:bodyPr/>
        <a:lstStyle/>
        <a:p>
          <a:endParaRPr lang="es-EC"/>
        </a:p>
      </dgm:t>
    </dgm:pt>
    <dgm:pt modelId="{B6C684DD-56DF-4231-9069-BDFF8355AA1E}" type="sibTrans" cxnId="{624B8109-7CD1-4BEE-8CD9-6C7F7451B2C9}">
      <dgm:prSet/>
      <dgm:spPr/>
      <dgm:t>
        <a:bodyPr/>
        <a:lstStyle/>
        <a:p>
          <a:endParaRPr lang="es-EC"/>
        </a:p>
      </dgm:t>
    </dgm:pt>
    <dgm:pt modelId="{5317DDBC-811C-4868-8DA9-460571CD6E09}">
      <dgm:prSet phldrT="[Texto]"/>
      <dgm:spPr/>
      <dgm:t>
        <a:bodyPr/>
        <a:lstStyle/>
        <a:p>
          <a:r>
            <a:rPr lang="es-EC" dirty="0"/>
            <a:t>Materiales de empaque</a:t>
          </a:r>
        </a:p>
      </dgm:t>
    </dgm:pt>
    <dgm:pt modelId="{9088CCFC-EB7B-43D0-BAB5-9AACF955E579}" type="parTrans" cxnId="{C0519B1B-0E09-466C-9C42-1B695F3BC240}">
      <dgm:prSet/>
      <dgm:spPr/>
      <dgm:t>
        <a:bodyPr/>
        <a:lstStyle/>
        <a:p>
          <a:endParaRPr lang="es-EC"/>
        </a:p>
      </dgm:t>
    </dgm:pt>
    <dgm:pt modelId="{3F28CC15-3B4D-49F1-9A75-EF96C8E3D101}" type="sibTrans" cxnId="{C0519B1B-0E09-466C-9C42-1B695F3BC240}">
      <dgm:prSet/>
      <dgm:spPr/>
      <dgm:t>
        <a:bodyPr/>
        <a:lstStyle/>
        <a:p>
          <a:endParaRPr lang="es-EC"/>
        </a:p>
      </dgm:t>
    </dgm:pt>
    <dgm:pt modelId="{60CF8D47-C0B9-42E1-B595-A40279FD3CE0}" type="pres">
      <dgm:prSet presAssocID="{650D80F8-8855-4D2E-9D9E-B5B8E1696C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9E41F8-9AE3-411A-B813-D14A9008FDD5}" type="pres">
      <dgm:prSet presAssocID="{416B1E08-CF46-410A-8588-24DF010AF771}" presName="centerShape" presStyleLbl="node0" presStyleIdx="0" presStyleCnt="1"/>
      <dgm:spPr/>
    </dgm:pt>
    <dgm:pt modelId="{A6D30B77-142D-4BCE-837B-9D9510B6D31B}" type="pres">
      <dgm:prSet presAssocID="{C417F967-81C6-4D93-8D82-816B4D780843}" presName="parTrans" presStyleLbl="bgSibTrans2D1" presStyleIdx="0" presStyleCnt="3" custAng="10782208" custScaleX="39505" custLinFactNeighborX="30982" custLinFactNeighborY="77533"/>
      <dgm:spPr/>
    </dgm:pt>
    <dgm:pt modelId="{B8B49173-0969-4F7A-A5FE-4DF11A57740C}" type="pres">
      <dgm:prSet presAssocID="{5D895D35-D1AE-4D8C-9371-DD71524ADDE7}" presName="node" presStyleLbl="node1" presStyleIdx="0" presStyleCnt="3">
        <dgm:presLayoutVars>
          <dgm:bulletEnabled val="1"/>
        </dgm:presLayoutVars>
      </dgm:prSet>
      <dgm:spPr/>
    </dgm:pt>
    <dgm:pt modelId="{CE629204-6C2A-42B8-959D-FCFCEE2101E0}" type="pres">
      <dgm:prSet presAssocID="{FF765438-D4AC-4DA1-83A3-C546CBA1459F}" presName="parTrans" presStyleLbl="bgSibTrans2D1" presStyleIdx="1" presStyleCnt="3" custAng="10800000" custFlipHor="1" custScaleX="58972" custLinFactNeighborX="0" custLinFactNeighborY="96169"/>
      <dgm:spPr/>
    </dgm:pt>
    <dgm:pt modelId="{BF1F02B8-73EA-4642-829C-E4DA292EFFB3}" type="pres">
      <dgm:prSet presAssocID="{72F64234-8EBB-4FEC-B9B5-D00B7DABB948}" presName="node" presStyleLbl="node1" presStyleIdx="1" presStyleCnt="3">
        <dgm:presLayoutVars>
          <dgm:bulletEnabled val="1"/>
        </dgm:presLayoutVars>
      </dgm:prSet>
      <dgm:spPr/>
    </dgm:pt>
    <dgm:pt modelId="{58DB98A1-E552-4E69-80C2-5E0661C61341}" type="pres">
      <dgm:prSet presAssocID="{9088CCFC-EB7B-43D0-BAB5-9AACF955E579}" presName="parTrans" presStyleLbl="bgSibTrans2D1" presStyleIdx="2" presStyleCnt="3" custAng="10748093" custScaleX="46917" custLinFactNeighborX="-26757" custLinFactNeighborY="87783"/>
      <dgm:spPr/>
    </dgm:pt>
    <dgm:pt modelId="{4D3663BF-50C8-46AC-911D-2343688EACC5}" type="pres">
      <dgm:prSet presAssocID="{5317DDBC-811C-4868-8DA9-460571CD6E09}" presName="node" presStyleLbl="node1" presStyleIdx="2" presStyleCnt="3">
        <dgm:presLayoutVars>
          <dgm:bulletEnabled val="1"/>
        </dgm:presLayoutVars>
      </dgm:prSet>
      <dgm:spPr/>
    </dgm:pt>
  </dgm:ptLst>
  <dgm:cxnLst>
    <dgm:cxn modelId="{624B8109-7CD1-4BEE-8CD9-6C7F7451B2C9}" srcId="{416B1E08-CF46-410A-8588-24DF010AF771}" destId="{72F64234-8EBB-4FEC-B9B5-D00B7DABB948}" srcOrd="1" destOrd="0" parTransId="{FF765438-D4AC-4DA1-83A3-C546CBA1459F}" sibTransId="{B6C684DD-56DF-4231-9069-BDFF8355AA1E}"/>
    <dgm:cxn modelId="{C0519B1B-0E09-466C-9C42-1B695F3BC240}" srcId="{416B1E08-CF46-410A-8588-24DF010AF771}" destId="{5317DDBC-811C-4868-8DA9-460571CD6E09}" srcOrd="2" destOrd="0" parTransId="{9088CCFC-EB7B-43D0-BAB5-9AACF955E579}" sibTransId="{3F28CC15-3B4D-49F1-9A75-EF96C8E3D101}"/>
    <dgm:cxn modelId="{5546302D-F751-4729-A0AF-B8FBA829CE62}" srcId="{416B1E08-CF46-410A-8588-24DF010AF771}" destId="{5D895D35-D1AE-4D8C-9371-DD71524ADDE7}" srcOrd="0" destOrd="0" parTransId="{C417F967-81C6-4D93-8D82-816B4D780843}" sibTransId="{DEAD836A-EB6D-45A5-8103-F686AB20A346}"/>
    <dgm:cxn modelId="{6A894C41-C2EB-459F-B4FA-E278ED86C0A3}" srcId="{650D80F8-8855-4D2E-9D9E-B5B8E1696C99}" destId="{416B1E08-CF46-410A-8588-24DF010AF771}" srcOrd="0" destOrd="0" parTransId="{5FF3F70C-911B-4F9F-823E-A9D6E2C49DC9}" sibTransId="{23BD97C3-B556-4D7A-BC37-7D658F0CF359}"/>
    <dgm:cxn modelId="{22D2DA73-9848-4BFB-A20E-5B2567089CF0}" type="presOf" srcId="{9088CCFC-EB7B-43D0-BAB5-9AACF955E579}" destId="{58DB98A1-E552-4E69-80C2-5E0661C61341}" srcOrd="0" destOrd="0" presId="urn:microsoft.com/office/officeart/2005/8/layout/radial4"/>
    <dgm:cxn modelId="{BC596578-C4B6-4D74-BCE9-1AE10A6B6D1E}" type="presOf" srcId="{416B1E08-CF46-410A-8588-24DF010AF771}" destId="{E99E41F8-9AE3-411A-B813-D14A9008FDD5}" srcOrd="0" destOrd="0" presId="urn:microsoft.com/office/officeart/2005/8/layout/radial4"/>
    <dgm:cxn modelId="{C900B18A-E5E7-4A8D-9D26-07ECFA2D3456}" type="presOf" srcId="{FF765438-D4AC-4DA1-83A3-C546CBA1459F}" destId="{CE629204-6C2A-42B8-959D-FCFCEE2101E0}" srcOrd="0" destOrd="0" presId="urn:microsoft.com/office/officeart/2005/8/layout/radial4"/>
    <dgm:cxn modelId="{6E6AA39C-3D0D-4523-97AD-E94D735F2E5A}" type="presOf" srcId="{650D80F8-8855-4D2E-9D9E-B5B8E1696C99}" destId="{60CF8D47-C0B9-42E1-B595-A40279FD3CE0}" srcOrd="0" destOrd="0" presId="urn:microsoft.com/office/officeart/2005/8/layout/radial4"/>
    <dgm:cxn modelId="{722B5AA1-FB75-4EC2-A84F-8A4B8D766BD9}" type="presOf" srcId="{72F64234-8EBB-4FEC-B9B5-D00B7DABB948}" destId="{BF1F02B8-73EA-4642-829C-E4DA292EFFB3}" srcOrd="0" destOrd="0" presId="urn:microsoft.com/office/officeart/2005/8/layout/radial4"/>
    <dgm:cxn modelId="{077E2DA5-D44F-4A54-8A55-6A59B5CB4F0F}" type="presOf" srcId="{5D895D35-D1AE-4D8C-9371-DD71524ADDE7}" destId="{B8B49173-0969-4F7A-A5FE-4DF11A57740C}" srcOrd="0" destOrd="0" presId="urn:microsoft.com/office/officeart/2005/8/layout/radial4"/>
    <dgm:cxn modelId="{56F7C9DB-EF91-4A5B-AD34-CAF10395E0EA}" type="presOf" srcId="{5317DDBC-811C-4868-8DA9-460571CD6E09}" destId="{4D3663BF-50C8-46AC-911D-2343688EACC5}" srcOrd="0" destOrd="0" presId="urn:microsoft.com/office/officeart/2005/8/layout/radial4"/>
    <dgm:cxn modelId="{5BE1E5E5-F3FD-482C-A0AA-F5AACA58C6FD}" type="presOf" srcId="{C417F967-81C6-4D93-8D82-816B4D780843}" destId="{A6D30B77-142D-4BCE-837B-9D9510B6D31B}" srcOrd="0" destOrd="0" presId="urn:microsoft.com/office/officeart/2005/8/layout/radial4"/>
    <dgm:cxn modelId="{BA8894CC-7F56-4FE2-A57B-D8B5A6F7837C}" type="presParOf" srcId="{60CF8D47-C0B9-42E1-B595-A40279FD3CE0}" destId="{E99E41F8-9AE3-411A-B813-D14A9008FDD5}" srcOrd="0" destOrd="0" presId="urn:microsoft.com/office/officeart/2005/8/layout/radial4"/>
    <dgm:cxn modelId="{7BA2A540-143F-4594-97F7-27C74CD8EE92}" type="presParOf" srcId="{60CF8D47-C0B9-42E1-B595-A40279FD3CE0}" destId="{A6D30B77-142D-4BCE-837B-9D9510B6D31B}" srcOrd="1" destOrd="0" presId="urn:microsoft.com/office/officeart/2005/8/layout/radial4"/>
    <dgm:cxn modelId="{3B1D5029-44BA-49B3-880E-4320787C6CFE}" type="presParOf" srcId="{60CF8D47-C0B9-42E1-B595-A40279FD3CE0}" destId="{B8B49173-0969-4F7A-A5FE-4DF11A57740C}" srcOrd="2" destOrd="0" presId="urn:microsoft.com/office/officeart/2005/8/layout/radial4"/>
    <dgm:cxn modelId="{795F006C-55BF-4778-868D-F7ADEBA994A1}" type="presParOf" srcId="{60CF8D47-C0B9-42E1-B595-A40279FD3CE0}" destId="{CE629204-6C2A-42B8-959D-FCFCEE2101E0}" srcOrd="3" destOrd="0" presId="urn:microsoft.com/office/officeart/2005/8/layout/radial4"/>
    <dgm:cxn modelId="{130AF0DF-8C10-4A19-ADF2-4B34DE4A54C5}" type="presParOf" srcId="{60CF8D47-C0B9-42E1-B595-A40279FD3CE0}" destId="{BF1F02B8-73EA-4642-829C-E4DA292EFFB3}" srcOrd="4" destOrd="0" presId="urn:microsoft.com/office/officeart/2005/8/layout/radial4"/>
    <dgm:cxn modelId="{4DBAC1EF-A813-4D1C-AC02-4F6F92EDDB89}" type="presParOf" srcId="{60CF8D47-C0B9-42E1-B595-A40279FD3CE0}" destId="{58DB98A1-E552-4E69-80C2-5E0661C61341}" srcOrd="5" destOrd="0" presId="urn:microsoft.com/office/officeart/2005/8/layout/radial4"/>
    <dgm:cxn modelId="{A2E7B5E6-0A30-4003-AA50-E5420DFD4DC2}" type="presParOf" srcId="{60CF8D47-C0B9-42E1-B595-A40279FD3CE0}" destId="{4D3663BF-50C8-46AC-911D-2343688EACC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3E8E1C-0A9C-49C5-9DE8-5C53BC23B89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6F47CD8-2CFC-43AD-A195-1201A748010D}">
      <dgm:prSet/>
      <dgm:spPr/>
      <dgm:t>
        <a:bodyPr/>
        <a:lstStyle/>
        <a:p>
          <a:r>
            <a:rPr lang="ca-ES" b="0" i="0" dirty="0" err="1"/>
            <a:t>Acondicionamiento</a:t>
          </a:r>
          <a:r>
            <a:rPr lang="ca-ES" b="0" i="0" dirty="0"/>
            <a:t> T6 </a:t>
          </a:r>
          <a:r>
            <a:rPr lang="ca-ES" b="0" i="0" dirty="0" err="1"/>
            <a:t>Rotulado</a:t>
          </a:r>
          <a:r>
            <a:rPr lang="ca-ES" b="0" i="0" dirty="0"/>
            <a:t> con </a:t>
          </a:r>
          <a:r>
            <a:rPr lang="ca-ES" b="0" i="0" dirty="0" err="1"/>
            <a:t>tintas</a:t>
          </a:r>
          <a:r>
            <a:rPr lang="ca-ES" b="0" i="0" dirty="0"/>
            <a:t>. </a:t>
          </a:r>
        </a:p>
        <a:p>
          <a:r>
            <a:rPr lang="ca-ES" b="0" i="1" dirty="0">
              <a:solidFill>
                <a:srgbClr val="92D050"/>
              </a:solidFill>
            </a:rPr>
            <a:t>OK</a:t>
          </a:r>
        </a:p>
        <a:p>
          <a:r>
            <a:rPr lang="ca-ES" b="0" i="0" dirty="0"/>
            <a:t>Bajo </a:t>
          </a:r>
          <a:r>
            <a:rPr lang="ca-ES" b="0" i="0" dirty="0" err="1"/>
            <a:t>condición</a:t>
          </a:r>
          <a:r>
            <a:rPr lang="ca-ES" b="0" i="0" dirty="0"/>
            <a:t>: </a:t>
          </a:r>
          <a:r>
            <a:rPr lang="ca-ES" b="0" i="0" dirty="0" err="1"/>
            <a:t>componentes</a:t>
          </a:r>
          <a:r>
            <a:rPr lang="ca-ES" b="0" i="0" dirty="0"/>
            <a:t> </a:t>
          </a:r>
          <a:r>
            <a:rPr lang="ca-ES" b="0" i="0" dirty="0" err="1"/>
            <a:t>autorizados</a:t>
          </a:r>
          <a:r>
            <a:rPr lang="ca-ES" b="0" i="0" dirty="0"/>
            <a:t> </a:t>
          </a:r>
          <a:r>
            <a:rPr lang="ca-ES" b="0" i="0" dirty="0" err="1"/>
            <a:t>grado</a:t>
          </a:r>
          <a:r>
            <a:rPr lang="ca-ES" b="0" i="0" dirty="0"/>
            <a:t> </a:t>
          </a:r>
          <a:r>
            <a:rPr lang="ca-ES" b="0" i="0" dirty="0" err="1"/>
            <a:t>alimentario</a:t>
          </a:r>
          <a:r>
            <a:rPr lang="ca-ES" b="0" i="0" dirty="0"/>
            <a:t>.</a:t>
          </a:r>
          <a:endParaRPr lang="es-EC" dirty="0"/>
        </a:p>
      </dgm:t>
    </dgm:pt>
    <dgm:pt modelId="{35C363D9-6FE9-482B-A629-684636FC95D0}" type="parTrans" cxnId="{A7BF852B-2029-4465-8376-1808972E7304}">
      <dgm:prSet/>
      <dgm:spPr/>
      <dgm:t>
        <a:bodyPr/>
        <a:lstStyle/>
        <a:p>
          <a:endParaRPr lang="es-EC"/>
        </a:p>
      </dgm:t>
    </dgm:pt>
    <dgm:pt modelId="{292ECE91-6C1E-4695-86E0-550CB457D8E8}" type="sibTrans" cxnId="{A7BF852B-2029-4465-8376-1808972E7304}">
      <dgm:prSet/>
      <dgm:spPr/>
      <dgm:t>
        <a:bodyPr/>
        <a:lstStyle/>
        <a:p>
          <a:endParaRPr lang="es-EC"/>
        </a:p>
      </dgm:t>
    </dgm:pt>
    <dgm:pt modelId="{7D0D19F0-8007-4791-A25F-1C8A8B1DEBA6}">
      <dgm:prSet/>
      <dgm:spPr/>
      <dgm:t>
        <a:bodyPr/>
        <a:lstStyle/>
        <a:p>
          <a:r>
            <a:rPr lang="ca-ES" b="0" i="0" dirty="0"/>
            <a:t>En el </a:t>
          </a:r>
          <a:r>
            <a:rPr lang="ca-ES" b="0" i="0" dirty="0" err="1"/>
            <a:t>acondicionamiento</a:t>
          </a:r>
          <a:r>
            <a:rPr lang="ca-ES" b="0" i="0" dirty="0"/>
            <a:t> con </a:t>
          </a:r>
          <a:r>
            <a:rPr lang="ca-ES" b="0" i="0" dirty="0" err="1"/>
            <a:t>otros</a:t>
          </a:r>
          <a:r>
            <a:rPr lang="ca-ES" b="0" i="0" dirty="0"/>
            <a:t> </a:t>
          </a:r>
          <a:r>
            <a:rPr lang="ca-ES" b="0" i="0" dirty="0" err="1"/>
            <a:t>tratamientos</a:t>
          </a:r>
          <a:r>
            <a:rPr lang="ca-ES" b="0" i="0" dirty="0"/>
            <a:t> se recomienda </a:t>
          </a:r>
          <a:r>
            <a:rPr lang="ca-ES" b="0" i="1" dirty="0">
              <a:solidFill>
                <a:srgbClr val="92D050"/>
              </a:solidFill>
            </a:rPr>
            <a:t>RECICLADO</a:t>
          </a:r>
          <a:r>
            <a:rPr lang="ca-ES" b="0" i="0" dirty="0"/>
            <a:t>: en T4 </a:t>
          </a:r>
          <a:r>
            <a:rPr lang="ca-ES" b="0" i="0" dirty="0" err="1"/>
            <a:t>madera</a:t>
          </a:r>
          <a:r>
            <a:rPr lang="ca-ES" b="0" i="0" dirty="0"/>
            <a:t>, T3 </a:t>
          </a:r>
          <a:r>
            <a:rPr lang="ca-ES" b="0" i="0" dirty="0" err="1"/>
            <a:t>cartón</a:t>
          </a:r>
          <a:r>
            <a:rPr lang="ca-ES" b="0" i="0" dirty="0"/>
            <a:t> </a:t>
          </a:r>
          <a:r>
            <a:rPr lang="ca-ES" b="0" i="0" dirty="0" err="1"/>
            <a:t>reduciría</a:t>
          </a:r>
          <a:r>
            <a:rPr lang="ca-ES" b="0" i="0" dirty="0"/>
            <a:t> impacto </a:t>
          </a:r>
          <a:r>
            <a:rPr lang="ca-ES" b="0" i="0" dirty="0" err="1"/>
            <a:t>categorías</a:t>
          </a:r>
          <a:r>
            <a:rPr lang="ca-ES" b="0" i="0" dirty="0"/>
            <a:t> </a:t>
          </a:r>
          <a:r>
            <a:rPr lang="ca-ES" b="0" i="0" dirty="0" err="1"/>
            <a:t>ambientales</a:t>
          </a:r>
          <a:r>
            <a:rPr lang="ca-ES" b="0" i="0" dirty="0"/>
            <a:t> en la </a:t>
          </a:r>
          <a:r>
            <a:rPr lang="ca-ES" b="0" i="0" dirty="0" err="1"/>
            <a:t>producción</a:t>
          </a:r>
          <a:r>
            <a:rPr lang="ca-ES" b="0" i="0" dirty="0"/>
            <a:t> de </a:t>
          </a:r>
          <a:r>
            <a:rPr lang="ca-ES" b="0" i="0" dirty="0" err="1"/>
            <a:t>materias</a:t>
          </a:r>
          <a:r>
            <a:rPr lang="ca-ES" b="0" i="0" dirty="0"/>
            <a:t> </a:t>
          </a:r>
          <a:r>
            <a:rPr lang="ca-ES" b="0" i="0" dirty="0" err="1"/>
            <a:t>primas</a:t>
          </a:r>
          <a:r>
            <a:rPr lang="ca-ES" b="0" i="0" dirty="0"/>
            <a:t> o </a:t>
          </a:r>
          <a:r>
            <a:rPr lang="ca-ES" b="0" i="0" dirty="0" err="1"/>
            <a:t>disposicón</a:t>
          </a:r>
          <a:r>
            <a:rPr lang="ca-ES" b="0" i="0" dirty="0"/>
            <a:t> final.</a:t>
          </a:r>
          <a:endParaRPr lang="es-EC" dirty="0"/>
        </a:p>
      </dgm:t>
    </dgm:pt>
    <dgm:pt modelId="{BDC7EC6A-88F8-4F8C-ADB0-5706C5C7F8AE}" type="parTrans" cxnId="{19383ECB-F165-4652-88CD-13CDED8F534D}">
      <dgm:prSet/>
      <dgm:spPr/>
      <dgm:t>
        <a:bodyPr/>
        <a:lstStyle/>
        <a:p>
          <a:endParaRPr lang="es-EC"/>
        </a:p>
      </dgm:t>
    </dgm:pt>
    <dgm:pt modelId="{E4CEC782-C29A-4A68-92E7-A1E8944838ED}" type="sibTrans" cxnId="{19383ECB-F165-4652-88CD-13CDED8F534D}">
      <dgm:prSet/>
      <dgm:spPr/>
      <dgm:t>
        <a:bodyPr/>
        <a:lstStyle/>
        <a:p>
          <a:endParaRPr lang="es-EC"/>
        </a:p>
      </dgm:t>
    </dgm:pt>
    <dgm:pt modelId="{F202FB2B-A22F-4F49-BE36-B972334E52A5}">
      <dgm:prSet/>
      <dgm:spPr/>
      <dgm:t>
        <a:bodyPr/>
        <a:lstStyle/>
        <a:p>
          <a:r>
            <a:rPr lang="ca-ES" b="0" i="0" dirty="0"/>
            <a:t>Se recomienda para la </a:t>
          </a:r>
          <a:r>
            <a:rPr lang="ca-ES" b="0" i="0" dirty="0" err="1"/>
            <a:t>selección</a:t>
          </a:r>
          <a:r>
            <a:rPr lang="ca-ES" b="0" i="0" dirty="0"/>
            <a:t> de </a:t>
          </a:r>
          <a:r>
            <a:rPr lang="ca-ES" b="0" i="0" dirty="0" err="1"/>
            <a:t>otros</a:t>
          </a:r>
          <a:r>
            <a:rPr lang="ca-ES" b="0" i="0" dirty="0"/>
            <a:t> </a:t>
          </a:r>
          <a:r>
            <a:rPr lang="ca-ES" b="0" i="0" dirty="0" err="1"/>
            <a:t>tratamientos</a:t>
          </a:r>
          <a:r>
            <a:rPr lang="ca-ES" b="0" i="0" dirty="0"/>
            <a:t> complementar con ACV de </a:t>
          </a:r>
          <a:r>
            <a:rPr lang="ca-ES" b="0" i="0" dirty="0" err="1"/>
            <a:t>conservación</a:t>
          </a:r>
          <a:r>
            <a:rPr lang="ca-ES" b="0" i="0" dirty="0"/>
            <a:t>.</a:t>
          </a:r>
          <a:endParaRPr lang="es-EC" dirty="0"/>
        </a:p>
      </dgm:t>
    </dgm:pt>
    <dgm:pt modelId="{F2469221-766D-4233-9B62-96D848CB604E}" type="parTrans" cxnId="{B037B806-4458-43F9-AAEA-64FE74743EEA}">
      <dgm:prSet/>
      <dgm:spPr/>
      <dgm:t>
        <a:bodyPr/>
        <a:lstStyle/>
        <a:p>
          <a:endParaRPr lang="es-EC"/>
        </a:p>
      </dgm:t>
    </dgm:pt>
    <dgm:pt modelId="{85031317-2C37-4DA6-AC18-E3600FAA41EC}" type="sibTrans" cxnId="{B037B806-4458-43F9-AAEA-64FE74743EEA}">
      <dgm:prSet/>
      <dgm:spPr/>
      <dgm:t>
        <a:bodyPr/>
        <a:lstStyle/>
        <a:p>
          <a:endParaRPr lang="es-EC"/>
        </a:p>
      </dgm:t>
    </dgm:pt>
    <dgm:pt modelId="{D8F00816-AB2B-46E2-8668-307B8749686F}">
      <dgm:prSet/>
      <dgm:spPr/>
      <dgm:t>
        <a:bodyPr/>
        <a:lstStyle/>
        <a:p>
          <a:r>
            <a:rPr lang="ca-ES" b="0" i="0" dirty="0"/>
            <a:t>Se recomienda </a:t>
          </a:r>
          <a:r>
            <a:rPr lang="ca-ES" b="0" i="0" dirty="0" err="1"/>
            <a:t>futuros</a:t>
          </a:r>
          <a:r>
            <a:rPr lang="ca-ES" b="0" i="0" dirty="0"/>
            <a:t> </a:t>
          </a:r>
          <a:r>
            <a:rPr lang="ca-ES" b="0" i="0" dirty="0" err="1"/>
            <a:t>estudios</a:t>
          </a:r>
          <a:r>
            <a:rPr lang="ca-ES" b="0" i="0" dirty="0"/>
            <a:t> de ACV </a:t>
          </a:r>
          <a:r>
            <a:rPr lang="ca-ES" b="0" i="0" dirty="0" err="1"/>
            <a:t>transporte</a:t>
          </a:r>
          <a:r>
            <a:rPr lang="ca-ES" b="0" i="0" dirty="0"/>
            <a:t> de logística de </a:t>
          </a:r>
          <a:r>
            <a:rPr lang="ca-ES" b="0" i="0" dirty="0" err="1"/>
            <a:t>productos</a:t>
          </a:r>
          <a:r>
            <a:rPr lang="ca-ES" b="0" i="0" dirty="0"/>
            <a:t> </a:t>
          </a:r>
          <a:r>
            <a:rPr lang="ca-ES" b="0" i="0" dirty="0" err="1"/>
            <a:t>agrícolas</a:t>
          </a:r>
          <a:r>
            <a:rPr lang="ca-ES" b="0" i="0" dirty="0"/>
            <a:t>, </a:t>
          </a:r>
          <a:r>
            <a:rPr lang="ca-ES" b="0" i="0" dirty="0" err="1"/>
            <a:t>migración</a:t>
          </a:r>
          <a:r>
            <a:rPr lang="ca-ES" b="0" i="0" dirty="0"/>
            <a:t> de </a:t>
          </a:r>
          <a:r>
            <a:rPr lang="ca-ES" b="0" i="0" dirty="0" err="1"/>
            <a:t>sustancias</a:t>
          </a:r>
          <a:r>
            <a:rPr lang="ca-ES" b="0" i="0" dirty="0"/>
            <a:t> al alimento.</a:t>
          </a:r>
          <a:endParaRPr lang="es-EC" dirty="0"/>
        </a:p>
      </dgm:t>
    </dgm:pt>
    <dgm:pt modelId="{44E559D3-13EA-4BDD-B21D-E41A63B7CA43}" type="parTrans" cxnId="{57046EC5-F63B-4233-AF66-AC79C4C83E56}">
      <dgm:prSet/>
      <dgm:spPr/>
      <dgm:t>
        <a:bodyPr/>
        <a:lstStyle/>
        <a:p>
          <a:endParaRPr lang="es-EC"/>
        </a:p>
      </dgm:t>
    </dgm:pt>
    <dgm:pt modelId="{BAA058B3-D04E-444B-8713-9E3B916D00DF}" type="sibTrans" cxnId="{57046EC5-F63B-4233-AF66-AC79C4C83E56}">
      <dgm:prSet/>
      <dgm:spPr/>
      <dgm:t>
        <a:bodyPr/>
        <a:lstStyle/>
        <a:p>
          <a:endParaRPr lang="es-EC"/>
        </a:p>
      </dgm:t>
    </dgm:pt>
    <dgm:pt modelId="{6D26372A-CDF7-4D83-923C-C37794BD9057}" type="pres">
      <dgm:prSet presAssocID="{203E8E1C-0A9C-49C5-9DE8-5C53BC23B89B}" presName="diagram" presStyleCnt="0">
        <dgm:presLayoutVars>
          <dgm:dir/>
          <dgm:resizeHandles val="exact"/>
        </dgm:presLayoutVars>
      </dgm:prSet>
      <dgm:spPr/>
    </dgm:pt>
    <dgm:pt modelId="{0B692EF0-F571-4474-9214-331ED251DEDE}" type="pres">
      <dgm:prSet presAssocID="{A6F47CD8-2CFC-43AD-A195-1201A748010D}" presName="node" presStyleLbl="node1" presStyleIdx="0" presStyleCnt="4" custScaleX="134637" custLinFactNeighborX="-34033" custLinFactNeighborY="1652">
        <dgm:presLayoutVars>
          <dgm:bulletEnabled val="1"/>
        </dgm:presLayoutVars>
      </dgm:prSet>
      <dgm:spPr/>
    </dgm:pt>
    <dgm:pt modelId="{DA4BBEE0-CFEC-4D08-936C-A4ADD9B19618}" type="pres">
      <dgm:prSet presAssocID="{292ECE91-6C1E-4695-86E0-550CB457D8E8}" presName="sibTrans" presStyleCnt="0"/>
      <dgm:spPr/>
    </dgm:pt>
    <dgm:pt modelId="{3A4572D0-10D0-4643-90B8-DAD89853D35D}" type="pres">
      <dgm:prSet presAssocID="{7D0D19F0-8007-4791-A25F-1C8A8B1DEBA6}" presName="node" presStyleLbl="node1" presStyleIdx="1" presStyleCnt="4" custScaleX="134637" custLinFactNeighborX="10243">
        <dgm:presLayoutVars>
          <dgm:bulletEnabled val="1"/>
        </dgm:presLayoutVars>
      </dgm:prSet>
      <dgm:spPr/>
    </dgm:pt>
    <dgm:pt modelId="{4022F0C4-DB55-46F2-9C3E-0501EC103DA8}" type="pres">
      <dgm:prSet presAssocID="{E4CEC782-C29A-4A68-92E7-A1E8944838ED}" presName="sibTrans" presStyleCnt="0"/>
      <dgm:spPr/>
    </dgm:pt>
    <dgm:pt modelId="{83B07FE4-EF76-46B3-85FC-C39D24C38D0D}" type="pres">
      <dgm:prSet presAssocID="{F202FB2B-A22F-4F49-BE36-B972334E52A5}" presName="node" presStyleLbl="node1" presStyleIdx="2" presStyleCnt="4" custScaleX="134637" custLinFactNeighborX="-33702" custLinFactNeighborY="-551">
        <dgm:presLayoutVars>
          <dgm:bulletEnabled val="1"/>
        </dgm:presLayoutVars>
      </dgm:prSet>
      <dgm:spPr/>
    </dgm:pt>
    <dgm:pt modelId="{E1C01E12-49D3-4999-BB0A-3E2F773EEEE4}" type="pres">
      <dgm:prSet presAssocID="{85031317-2C37-4DA6-AC18-E3600FAA41EC}" presName="sibTrans" presStyleCnt="0"/>
      <dgm:spPr/>
    </dgm:pt>
    <dgm:pt modelId="{ADB8CB6D-BE40-48CE-8402-018C314FFF3E}" type="pres">
      <dgm:prSet presAssocID="{D8F00816-AB2B-46E2-8668-307B8749686F}" presName="node" presStyleLbl="node1" presStyleIdx="3" presStyleCnt="4" custScaleX="134637" custLinFactNeighborX="10573" custLinFactNeighborY="-1101">
        <dgm:presLayoutVars>
          <dgm:bulletEnabled val="1"/>
        </dgm:presLayoutVars>
      </dgm:prSet>
      <dgm:spPr/>
    </dgm:pt>
  </dgm:ptLst>
  <dgm:cxnLst>
    <dgm:cxn modelId="{B037B806-4458-43F9-AAEA-64FE74743EEA}" srcId="{203E8E1C-0A9C-49C5-9DE8-5C53BC23B89B}" destId="{F202FB2B-A22F-4F49-BE36-B972334E52A5}" srcOrd="2" destOrd="0" parTransId="{F2469221-766D-4233-9B62-96D848CB604E}" sibTransId="{85031317-2C37-4DA6-AC18-E3600FAA41EC}"/>
    <dgm:cxn modelId="{6970640E-2D0A-435F-B143-28E079DBED27}" type="presOf" srcId="{203E8E1C-0A9C-49C5-9DE8-5C53BC23B89B}" destId="{6D26372A-CDF7-4D83-923C-C37794BD9057}" srcOrd="0" destOrd="0" presId="urn:microsoft.com/office/officeart/2005/8/layout/default"/>
    <dgm:cxn modelId="{A7BF852B-2029-4465-8376-1808972E7304}" srcId="{203E8E1C-0A9C-49C5-9DE8-5C53BC23B89B}" destId="{A6F47CD8-2CFC-43AD-A195-1201A748010D}" srcOrd="0" destOrd="0" parTransId="{35C363D9-6FE9-482B-A629-684636FC95D0}" sibTransId="{292ECE91-6C1E-4695-86E0-550CB457D8E8}"/>
    <dgm:cxn modelId="{491FA04A-0D1B-4C89-AC27-26315BD892AC}" type="presOf" srcId="{F202FB2B-A22F-4F49-BE36-B972334E52A5}" destId="{83B07FE4-EF76-46B3-85FC-C39D24C38D0D}" srcOrd="0" destOrd="0" presId="urn:microsoft.com/office/officeart/2005/8/layout/default"/>
    <dgm:cxn modelId="{9BA30791-A5A3-4AD2-BE92-712B1A3894C1}" type="presOf" srcId="{A6F47CD8-2CFC-43AD-A195-1201A748010D}" destId="{0B692EF0-F571-4474-9214-331ED251DEDE}" srcOrd="0" destOrd="0" presId="urn:microsoft.com/office/officeart/2005/8/layout/default"/>
    <dgm:cxn modelId="{B12A3BAE-5253-4D80-9727-7EF8219D4BC7}" type="presOf" srcId="{D8F00816-AB2B-46E2-8668-307B8749686F}" destId="{ADB8CB6D-BE40-48CE-8402-018C314FFF3E}" srcOrd="0" destOrd="0" presId="urn:microsoft.com/office/officeart/2005/8/layout/default"/>
    <dgm:cxn modelId="{57046EC5-F63B-4233-AF66-AC79C4C83E56}" srcId="{203E8E1C-0A9C-49C5-9DE8-5C53BC23B89B}" destId="{D8F00816-AB2B-46E2-8668-307B8749686F}" srcOrd="3" destOrd="0" parTransId="{44E559D3-13EA-4BDD-B21D-E41A63B7CA43}" sibTransId="{BAA058B3-D04E-444B-8713-9E3B916D00DF}"/>
    <dgm:cxn modelId="{19383ECB-F165-4652-88CD-13CDED8F534D}" srcId="{203E8E1C-0A9C-49C5-9DE8-5C53BC23B89B}" destId="{7D0D19F0-8007-4791-A25F-1C8A8B1DEBA6}" srcOrd="1" destOrd="0" parTransId="{BDC7EC6A-88F8-4F8C-ADB0-5706C5C7F8AE}" sibTransId="{E4CEC782-C29A-4A68-92E7-A1E8944838ED}"/>
    <dgm:cxn modelId="{D2B663FD-5F57-44B5-A9C5-A246A8F82060}" type="presOf" srcId="{7D0D19F0-8007-4791-A25F-1C8A8B1DEBA6}" destId="{3A4572D0-10D0-4643-90B8-DAD89853D35D}" srcOrd="0" destOrd="0" presId="urn:microsoft.com/office/officeart/2005/8/layout/default"/>
    <dgm:cxn modelId="{1C637BD9-F2DD-4DE4-B761-52D187FC9B96}" type="presParOf" srcId="{6D26372A-CDF7-4D83-923C-C37794BD9057}" destId="{0B692EF0-F571-4474-9214-331ED251DEDE}" srcOrd="0" destOrd="0" presId="urn:microsoft.com/office/officeart/2005/8/layout/default"/>
    <dgm:cxn modelId="{625D91A6-C582-4DDB-A4BF-66BBD62B9AC3}" type="presParOf" srcId="{6D26372A-CDF7-4D83-923C-C37794BD9057}" destId="{DA4BBEE0-CFEC-4D08-936C-A4ADD9B19618}" srcOrd="1" destOrd="0" presId="urn:microsoft.com/office/officeart/2005/8/layout/default"/>
    <dgm:cxn modelId="{61B4977B-AA4F-4AA5-9E66-8B205D7104A6}" type="presParOf" srcId="{6D26372A-CDF7-4D83-923C-C37794BD9057}" destId="{3A4572D0-10D0-4643-90B8-DAD89853D35D}" srcOrd="2" destOrd="0" presId="urn:microsoft.com/office/officeart/2005/8/layout/default"/>
    <dgm:cxn modelId="{30E9144E-EC61-4DFD-887F-AC24CB514CE6}" type="presParOf" srcId="{6D26372A-CDF7-4D83-923C-C37794BD9057}" destId="{4022F0C4-DB55-46F2-9C3E-0501EC103DA8}" srcOrd="3" destOrd="0" presId="urn:microsoft.com/office/officeart/2005/8/layout/default"/>
    <dgm:cxn modelId="{14244DF9-CCFD-40BE-ACC7-C682D63E4BC6}" type="presParOf" srcId="{6D26372A-CDF7-4D83-923C-C37794BD9057}" destId="{83B07FE4-EF76-46B3-85FC-C39D24C38D0D}" srcOrd="4" destOrd="0" presId="urn:microsoft.com/office/officeart/2005/8/layout/default"/>
    <dgm:cxn modelId="{9C355A6E-A0EF-4468-8728-4AEA6A7F250E}" type="presParOf" srcId="{6D26372A-CDF7-4D83-923C-C37794BD9057}" destId="{E1C01E12-49D3-4999-BB0A-3E2F773EEEE4}" srcOrd="5" destOrd="0" presId="urn:microsoft.com/office/officeart/2005/8/layout/default"/>
    <dgm:cxn modelId="{477FBB39-3DF9-47AF-BBA4-7085C29AB149}" type="presParOf" srcId="{6D26372A-CDF7-4D83-923C-C37794BD9057}" destId="{ADB8CB6D-BE40-48CE-8402-018C314FFF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1C0FC-02AD-4814-954E-2CC5C1F6099C}">
      <dsp:nvSpPr>
        <dsp:cNvPr id="0" name=""/>
        <dsp:cNvSpPr/>
      </dsp:nvSpPr>
      <dsp:spPr>
        <a:xfrm rot="16200000">
          <a:off x="117966" y="-117966"/>
          <a:ext cx="2334783" cy="25707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Cambio climático, Agotamiento de ozono, Toxicidad humana con efectos cancerígenos, Toxicidad humana sin efectos cancerígenos</a:t>
          </a:r>
        </a:p>
      </dsp:txBody>
      <dsp:txXfrm rot="5400000">
        <a:off x="-1" y="1"/>
        <a:ext cx="2570717" cy="1751087"/>
      </dsp:txXfrm>
    </dsp:sp>
    <dsp:sp modelId="{0119DA1C-70B7-4360-9125-E0A3323CFE96}">
      <dsp:nvSpPr>
        <dsp:cNvPr id="0" name=""/>
        <dsp:cNvSpPr/>
      </dsp:nvSpPr>
      <dsp:spPr>
        <a:xfrm>
          <a:off x="2570717" y="0"/>
          <a:ext cx="2570717" cy="23347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Material particulado, Radiación ionizante salud humana, Radiación ionizante ecosistemas, Formación de ozono fotoquímico</a:t>
          </a:r>
        </a:p>
      </dsp:txBody>
      <dsp:txXfrm>
        <a:off x="2570717" y="0"/>
        <a:ext cx="2570717" cy="1751087"/>
      </dsp:txXfrm>
    </dsp:sp>
    <dsp:sp modelId="{35FF6A59-E0D9-40A1-9081-26FFEFBE80DC}">
      <dsp:nvSpPr>
        <dsp:cNvPr id="0" name=""/>
        <dsp:cNvSpPr/>
      </dsp:nvSpPr>
      <dsp:spPr>
        <a:xfrm rot="10800000">
          <a:off x="0" y="2334783"/>
          <a:ext cx="2570717" cy="233478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Acidificación, Eutrofización terrestre, eutrofización agua dulce, eutrofización agua marina</a:t>
          </a:r>
        </a:p>
      </dsp:txBody>
      <dsp:txXfrm rot="10800000">
        <a:off x="0" y="2918479"/>
        <a:ext cx="2570717" cy="1751087"/>
      </dsp:txXfrm>
    </dsp:sp>
    <dsp:sp modelId="{E1F22D2D-82B0-4633-9CA3-7063810EF53B}">
      <dsp:nvSpPr>
        <dsp:cNvPr id="0" name=""/>
        <dsp:cNvSpPr/>
      </dsp:nvSpPr>
      <dsp:spPr>
        <a:xfrm rot="5400000">
          <a:off x="2688684" y="2216816"/>
          <a:ext cx="2334783" cy="25707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Ecotoxicidad agua dulce, Uso de suelo, Agotamiento de recursos hídricos, Agotamiento de recursos minerales, fósiles y renovables</a:t>
          </a:r>
        </a:p>
      </dsp:txBody>
      <dsp:txXfrm rot="-5400000">
        <a:off x="2570717" y="2918479"/>
        <a:ext cx="2570717" cy="1751087"/>
      </dsp:txXfrm>
    </dsp:sp>
    <dsp:sp modelId="{9D0ACAD8-CB93-4D21-8E69-857DDB091A0F}">
      <dsp:nvSpPr>
        <dsp:cNvPr id="0" name=""/>
        <dsp:cNvSpPr/>
      </dsp:nvSpPr>
      <dsp:spPr>
        <a:xfrm>
          <a:off x="1799502" y="1751087"/>
          <a:ext cx="1542430" cy="116739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16 Categorías de impacto ambiental</a:t>
          </a:r>
        </a:p>
      </dsp:txBody>
      <dsp:txXfrm>
        <a:off x="1856489" y="1808074"/>
        <a:ext cx="1428456" cy="1053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F62A3-32D0-4B5F-BC7B-74EF0B606022}">
      <dsp:nvSpPr>
        <dsp:cNvPr id="0" name=""/>
        <dsp:cNvSpPr/>
      </dsp:nvSpPr>
      <dsp:spPr>
        <a:xfrm>
          <a:off x="178449" y="791"/>
          <a:ext cx="3447875" cy="772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Cuantificación empaques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 (T1, T2, T3, T4, T5, T7)</a:t>
          </a:r>
        </a:p>
      </dsp:txBody>
      <dsp:txXfrm>
        <a:off x="201081" y="23423"/>
        <a:ext cx="3402611" cy="727447"/>
      </dsp:txXfrm>
    </dsp:sp>
    <dsp:sp modelId="{B5740267-1BC9-4B10-BAD1-67290059EAEB}">
      <dsp:nvSpPr>
        <dsp:cNvPr id="0" name=""/>
        <dsp:cNvSpPr/>
      </dsp:nvSpPr>
      <dsp:spPr>
        <a:xfrm>
          <a:off x="523236" y="773503"/>
          <a:ext cx="344787" cy="796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848"/>
              </a:lnTo>
              <a:lnTo>
                <a:pt x="344787" y="7968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10F2A-1D06-4C4F-AAFC-B4CC735565B0}">
      <dsp:nvSpPr>
        <dsp:cNvPr id="0" name=""/>
        <dsp:cNvSpPr/>
      </dsp:nvSpPr>
      <dsp:spPr>
        <a:xfrm>
          <a:off x="868024" y="1183995"/>
          <a:ext cx="3552514" cy="772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Experimental</a:t>
          </a:r>
        </a:p>
      </dsp:txBody>
      <dsp:txXfrm>
        <a:off x="890656" y="1206627"/>
        <a:ext cx="3507250" cy="727447"/>
      </dsp:txXfrm>
    </dsp:sp>
    <dsp:sp modelId="{69CBE8A6-1F82-4652-AFDB-BEA72D7EFD3C}">
      <dsp:nvSpPr>
        <dsp:cNvPr id="0" name=""/>
        <dsp:cNvSpPr/>
      </dsp:nvSpPr>
      <dsp:spPr>
        <a:xfrm>
          <a:off x="523236" y="773503"/>
          <a:ext cx="344787" cy="198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052"/>
              </a:lnTo>
              <a:lnTo>
                <a:pt x="344787" y="1980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EAD19-3145-4F00-A1D8-D3D434F7CCA2}">
      <dsp:nvSpPr>
        <dsp:cNvPr id="0" name=""/>
        <dsp:cNvSpPr/>
      </dsp:nvSpPr>
      <dsp:spPr>
        <a:xfrm>
          <a:off x="868024" y="2367199"/>
          <a:ext cx="3552514" cy="772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Muestras: empaques n=3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Frutas n= 18</a:t>
          </a:r>
        </a:p>
      </dsp:txBody>
      <dsp:txXfrm>
        <a:off x="890656" y="2389831"/>
        <a:ext cx="3507250" cy="727447"/>
      </dsp:txXfrm>
    </dsp:sp>
    <dsp:sp modelId="{F214C6CA-6468-4147-AE55-7E2165804BDE}">
      <dsp:nvSpPr>
        <dsp:cNvPr id="0" name=""/>
        <dsp:cNvSpPr/>
      </dsp:nvSpPr>
      <dsp:spPr>
        <a:xfrm>
          <a:off x="523236" y="773503"/>
          <a:ext cx="344787" cy="3163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256"/>
              </a:lnTo>
              <a:lnTo>
                <a:pt x="344787" y="3163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B292F-4F8F-48FC-93DA-F8E538F9B711}">
      <dsp:nvSpPr>
        <dsp:cNvPr id="0" name=""/>
        <dsp:cNvSpPr/>
      </dsp:nvSpPr>
      <dsp:spPr>
        <a:xfrm>
          <a:off x="868024" y="3550403"/>
          <a:ext cx="3571351" cy="772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Balanza analítica (0,01 g)</a:t>
          </a:r>
        </a:p>
      </dsp:txBody>
      <dsp:txXfrm>
        <a:off x="890656" y="3573035"/>
        <a:ext cx="3526087" cy="727447"/>
      </dsp:txXfrm>
    </dsp:sp>
    <dsp:sp modelId="{475E0CBB-37CA-41D6-B803-BD2128695EA6}">
      <dsp:nvSpPr>
        <dsp:cNvPr id="0" name=""/>
        <dsp:cNvSpPr/>
      </dsp:nvSpPr>
      <dsp:spPr>
        <a:xfrm>
          <a:off x="4568125" y="791"/>
          <a:ext cx="3461175" cy="772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Cuantificación T6 Rotulado tintas</a:t>
          </a:r>
        </a:p>
      </dsp:txBody>
      <dsp:txXfrm>
        <a:off x="4590757" y="23423"/>
        <a:ext cx="3415911" cy="727447"/>
      </dsp:txXfrm>
    </dsp:sp>
    <dsp:sp modelId="{5779DC3F-ABE4-41C1-846E-58DD55DADA96}">
      <dsp:nvSpPr>
        <dsp:cNvPr id="0" name=""/>
        <dsp:cNvSpPr/>
      </dsp:nvSpPr>
      <dsp:spPr>
        <a:xfrm>
          <a:off x="4914243" y="773503"/>
          <a:ext cx="346117" cy="796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848"/>
              </a:lnTo>
              <a:lnTo>
                <a:pt x="346117" y="7968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BC716-A43C-45E6-AFAF-D1D44831DF33}">
      <dsp:nvSpPr>
        <dsp:cNvPr id="0" name=""/>
        <dsp:cNvSpPr/>
      </dsp:nvSpPr>
      <dsp:spPr>
        <a:xfrm>
          <a:off x="5260360" y="1183995"/>
          <a:ext cx="3552514" cy="772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Teórico</a:t>
          </a:r>
        </a:p>
      </dsp:txBody>
      <dsp:txXfrm>
        <a:off x="5282992" y="1206627"/>
        <a:ext cx="3507250" cy="727447"/>
      </dsp:txXfrm>
    </dsp:sp>
    <dsp:sp modelId="{8E1A0A37-FAA6-40A8-A5C6-8B196B1B29DE}">
      <dsp:nvSpPr>
        <dsp:cNvPr id="0" name=""/>
        <dsp:cNvSpPr/>
      </dsp:nvSpPr>
      <dsp:spPr>
        <a:xfrm>
          <a:off x="4914243" y="773503"/>
          <a:ext cx="346117" cy="1980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052"/>
              </a:lnTo>
              <a:lnTo>
                <a:pt x="346117" y="1980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E7F18-4399-488F-A3E7-622FC94E06E2}">
      <dsp:nvSpPr>
        <dsp:cNvPr id="0" name=""/>
        <dsp:cNvSpPr/>
      </dsp:nvSpPr>
      <dsp:spPr>
        <a:xfrm>
          <a:off x="5260360" y="2367199"/>
          <a:ext cx="3552514" cy="772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Impresora </a:t>
          </a:r>
          <a:r>
            <a:rPr lang="es-EC" sz="1300" kern="1200" dirty="0" err="1"/>
            <a:t>inkjet</a:t>
          </a:r>
          <a:r>
            <a:rPr lang="es-EC" sz="1300" kern="1200" dirty="0"/>
            <a:t> JetNeo2</a:t>
          </a:r>
        </a:p>
      </dsp:txBody>
      <dsp:txXfrm>
        <a:off x="5282992" y="2389831"/>
        <a:ext cx="3507250" cy="727447"/>
      </dsp:txXfrm>
    </dsp:sp>
    <dsp:sp modelId="{A2B09928-808D-43AD-AADE-A564FF0E02C4}">
      <dsp:nvSpPr>
        <dsp:cNvPr id="0" name=""/>
        <dsp:cNvSpPr/>
      </dsp:nvSpPr>
      <dsp:spPr>
        <a:xfrm>
          <a:off x="4914243" y="773503"/>
          <a:ext cx="346117" cy="3163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3256"/>
              </a:lnTo>
              <a:lnTo>
                <a:pt x="346117" y="3163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57103-10BB-478B-A2A0-79DC8A173ABD}">
      <dsp:nvSpPr>
        <dsp:cNvPr id="0" name=""/>
        <dsp:cNvSpPr/>
      </dsp:nvSpPr>
      <dsp:spPr>
        <a:xfrm>
          <a:off x="5260360" y="3550403"/>
          <a:ext cx="3552514" cy="772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Eficiencia, densidad tinta, velocidad de impresión, consumo energía</a:t>
          </a:r>
        </a:p>
      </dsp:txBody>
      <dsp:txXfrm>
        <a:off x="5282992" y="3573035"/>
        <a:ext cx="3507250" cy="727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67F93-BEAC-4256-BD11-65D56E0CD7D8}">
      <dsp:nvSpPr>
        <dsp:cNvPr id="0" name=""/>
        <dsp:cNvSpPr/>
      </dsp:nvSpPr>
      <dsp:spPr>
        <a:xfrm>
          <a:off x="11203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kern="1200" dirty="0"/>
            <a:t>Software</a:t>
          </a:r>
        </a:p>
      </dsp:txBody>
      <dsp:txXfrm rot="16200000">
        <a:off x="-1026481" y="2158725"/>
        <a:ext cx="2604801" cy="529431"/>
      </dsp:txXfrm>
    </dsp:sp>
    <dsp:sp modelId="{FE67E7BC-3DCE-4F04-9389-865CB95A4BE9}">
      <dsp:nvSpPr>
        <dsp:cNvPr id="0" name=""/>
        <dsp:cNvSpPr/>
      </dsp:nvSpPr>
      <dsp:spPr>
        <a:xfrm>
          <a:off x="540635" y="1121039"/>
          <a:ext cx="1972131" cy="31765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Simapro</a:t>
          </a:r>
        </a:p>
      </dsp:txBody>
      <dsp:txXfrm>
        <a:off x="540635" y="1121039"/>
        <a:ext cx="1972131" cy="3176587"/>
      </dsp:txXfrm>
    </dsp:sp>
    <dsp:sp modelId="{BC640819-C92B-4FF9-BC83-E3F66A061CA6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kern="1200" dirty="0"/>
            <a:t>Inventario</a:t>
          </a:r>
        </a:p>
      </dsp:txBody>
      <dsp:txXfrm rot="16200000">
        <a:off x="1702736" y="2158725"/>
        <a:ext cx="2604801" cy="529431"/>
      </dsp:txXfrm>
    </dsp:sp>
    <dsp:sp modelId="{E7A7A48F-DA8C-45C7-A089-104CEE699390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AECEF-7548-4BE6-9CF5-22A912C19B30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Ecoinvent</a:t>
          </a:r>
        </a:p>
      </dsp:txBody>
      <dsp:txXfrm>
        <a:off x="3269853" y="1121039"/>
        <a:ext cx="1972131" cy="3176587"/>
      </dsp:txXfrm>
    </dsp:sp>
    <dsp:sp modelId="{3058E98F-FCC1-4894-9D94-2566C2538285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marL="0" lvl="0" indent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100" kern="1200" dirty="0"/>
            <a:t>Metodología</a:t>
          </a:r>
        </a:p>
      </dsp:txBody>
      <dsp:txXfrm rot="16200000">
        <a:off x="4442543" y="2158725"/>
        <a:ext cx="2604801" cy="529431"/>
      </dsp:txXfrm>
    </dsp:sp>
    <dsp:sp modelId="{6252AAC1-A0F6-4F98-8457-86C3C583F54F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A0B6B-AE2E-487B-9A4F-A9ADC2453DDB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500" kern="1200" dirty="0"/>
            <a:t>ILCD2011 Midpoint+ v1.11</a:t>
          </a:r>
        </a:p>
      </dsp:txBody>
      <dsp:txXfrm>
        <a:off x="6009659" y="1121039"/>
        <a:ext cx="1972131" cy="3176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E41F8-9AE3-411A-B813-D14A9008FDD5}">
      <dsp:nvSpPr>
        <dsp:cNvPr id="0" name=""/>
        <dsp:cNvSpPr/>
      </dsp:nvSpPr>
      <dsp:spPr>
        <a:xfrm>
          <a:off x="2045548" y="2390468"/>
          <a:ext cx="1886761" cy="1886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Resultados ACV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Fuentes secundarias</a:t>
          </a:r>
        </a:p>
      </dsp:txBody>
      <dsp:txXfrm>
        <a:off x="2321858" y="2666778"/>
        <a:ext cx="1334141" cy="1334141"/>
      </dsp:txXfrm>
    </dsp:sp>
    <dsp:sp modelId="{A6D30B77-142D-4BCE-837B-9D9510B6D31B}">
      <dsp:nvSpPr>
        <dsp:cNvPr id="0" name=""/>
        <dsp:cNvSpPr/>
      </dsp:nvSpPr>
      <dsp:spPr>
        <a:xfrm rot="2082208">
          <a:off x="1691042" y="2453415"/>
          <a:ext cx="601370" cy="537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49173-0969-4F7A-A5FE-4DF11A57740C}">
      <dsp:nvSpPr>
        <dsp:cNvPr id="0" name=""/>
        <dsp:cNvSpPr/>
      </dsp:nvSpPr>
      <dsp:spPr>
        <a:xfrm>
          <a:off x="405" y="1151826"/>
          <a:ext cx="1792423" cy="1433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Acondicionamiento frutas</a:t>
          </a:r>
        </a:p>
      </dsp:txBody>
      <dsp:txXfrm>
        <a:off x="42404" y="1193825"/>
        <a:ext cx="1708425" cy="1349940"/>
      </dsp:txXfrm>
    </dsp:sp>
    <dsp:sp modelId="{CE629204-6C2A-42B8-959D-FCFCEE2101E0}">
      <dsp:nvSpPr>
        <dsp:cNvPr id="0" name=""/>
        <dsp:cNvSpPr/>
      </dsp:nvSpPr>
      <dsp:spPr>
        <a:xfrm rot="16200000" flipH="1">
          <a:off x="2540074" y="1789002"/>
          <a:ext cx="897709" cy="537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F02B8-73EA-4642-829C-E4DA292EFFB3}">
      <dsp:nvSpPr>
        <dsp:cNvPr id="0" name=""/>
        <dsp:cNvSpPr/>
      </dsp:nvSpPr>
      <dsp:spPr>
        <a:xfrm>
          <a:off x="2092717" y="62637"/>
          <a:ext cx="1792423" cy="1433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Materias primas</a:t>
          </a:r>
        </a:p>
      </dsp:txBody>
      <dsp:txXfrm>
        <a:off x="2134716" y="104636"/>
        <a:ext cx="1708425" cy="1349940"/>
      </dsp:txXfrm>
    </dsp:sp>
    <dsp:sp modelId="{58DB98A1-E552-4E69-80C2-5E0661C61341}">
      <dsp:nvSpPr>
        <dsp:cNvPr id="0" name=""/>
        <dsp:cNvSpPr/>
      </dsp:nvSpPr>
      <dsp:spPr>
        <a:xfrm rot="8648093">
          <a:off x="3693346" y="2508533"/>
          <a:ext cx="714200" cy="537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63BF-50C8-46AC-911D-2343688EACC5}">
      <dsp:nvSpPr>
        <dsp:cNvPr id="0" name=""/>
        <dsp:cNvSpPr/>
      </dsp:nvSpPr>
      <dsp:spPr>
        <a:xfrm>
          <a:off x="4185030" y="1151826"/>
          <a:ext cx="1792423" cy="1433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Materiales de empaque</a:t>
          </a:r>
        </a:p>
      </dsp:txBody>
      <dsp:txXfrm>
        <a:off x="4227029" y="1193825"/>
        <a:ext cx="1708425" cy="1349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92EF0-F571-4474-9214-331ED251DEDE}">
      <dsp:nvSpPr>
        <dsp:cNvPr id="0" name=""/>
        <dsp:cNvSpPr/>
      </dsp:nvSpPr>
      <dsp:spPr>
        <a:xfrm>
          <a:off x="0" y="31994"/>
          <a:ext cx="4320004" cy="1925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 err="1"/>
            <a:t>Acondicionamiento</a:t>
          </a:r>
          <a:r>
            <a:rPr lang="ca-ES" sz="2000" b="0" i="0" kern="1200" dirty="0"/>
            <a:t> T6 </a:t>
          </a:r>
          <a:r>
            <a:rPr lang="ca-ES" sz="2000" b="0" i="0" kern="1200" dirty="0" err="1"/>
            <a:t>Rotulado</a:t>
          </a:r>
          <a:r>
            <a:rPr lang="ca-ES" sz="2000" b="0" i="0" kern="1200" dirty="0"/>
            <a:t> con </a:t>
          </a:r>
          <a:r>
            <a:rPr lang="ca-ES" sz="2000" b="0" i="0" kern="1200" dirty="0" err="1"/>
            <a:t>tintas</a:t>
          </a:r>
          <a:r>
            <a:rPr lang="ca-ES" sz="2000" b="0" i="0" kern="1200" dirty="0"/>
            <a:t>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1" kern="1200" dirty="0">
              <a:solidFill>
                <a:srgbClr val="92D050"/>
              </a:solidFill>
            </a:rPr>
            <a:t>OK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/>
            <a:t>Bajo </a:t>
          </a:r>
          <a:r>
            <a:rPr lang="ca-ES" sz="2000" b="0" i="0" kern="1200" dirty="0" err="1"/>
            <a:t>condición</a:t>
          </a:r>
          <a:r>
            <a:rPr lang="ca-ES" sz="2000" b="0" i="0" kern="1200" dirty="0"/>
            <a:t>: </a:t>
          </a:r>
          <a:r>
            <a:rPr lang="ca-ES" sz="2000" b="0" i="0" kern="1200" dirty="0" err="1"/>
            <a:t>componentes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autorizados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grado</a:t>
          </a:r>
          <a:r>
            <a:rPr lang="ca-ES" sz="2000" b="0" i="0" kern="1200" dirty="0"/>
            <a:t> </a:t>
          </a:r>
          <a:r>
            <a:rPr lang="ca-ES" sz="2000" b="0" i="0" kern="1200" dirty="0" err="1"/>
            <a:t>alimentario</a:t>
          </a:r>
          <a:r>
            <a:rPr lang="ca-ES" sz="2000" b="0" i="0" kern="1200" dirty="0"/>
            <a:t>.</a:t>
          </a:r>
          <a:endParaRPr lang="es-EC" sz="2000" kern="1200" dirty="0"/>
        </a:p>
      </dsp:txBody>
      <dsp:txXfrm>
        <a:off x="0" y="31994"/>
        <a:ext cx="4320004" cy="1925178"/>
      </dsp:txXfrm>
    </dsp:sp>
    <dsp:sp modelId="{3A4572D0-10D0-4643-90B8-DAD89853D35D}">
      <dsp:nvSpPr>
        <dsp:cNvPr id="0" name=""/>
        <dsp:cNvSpPr/>
      </dsp:nvSpPr>
      <dsp:spPr>
        <a:xfrm>
          <a:off x="5614891" y="190"/>
          <a:ext cx="4320004" cy="1925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/>
            <a:t>En el </a:t>
          </a:r>
          <a:r>
            <a:rPr lang="ca-ES" sz="2000" b="0" i="0" kern="1200" dirty="0" err="1"/>
            <a:t>acondicionamiento</a:t>
          </a:r>
          <a:r>
            <a:rPr lang="ca-ES" sz="2000" b="0" i="0" kern="1200" dirty="0"/>
            <a:t> con </a:t>
          </a:r>
          <a:r>
            <a:rPr lang="ca-ES" sz="2000" b="0" i="0" kern="1200" dirty="0" err="1"/>
            <a:t>otros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tratamientos</a:t>
          </a:r>
          <a:r>
            <a:rPr lang="ca-ES" sz="2000" b="0" i="0" kern="1200" dirty="0"/>
            <a:t> se recomienda </a:t>
          </a:r>
          <a:r>
            <a:rPr lang="ca-ES" sz="2000" b="0" i="1" kern="1200" dirty="0">
              <a:solidFill>
                <a:srgbClr val="92D050"/>
              </a:solidFill>
            </a:rPr>
            <a:t>RECICLADO</a:t>
          </a:r>
          <a:r>
            <a:rPr lang="ca-ES" sz="2000" b="0" i="0" kern="1200" dirty="0"/>
            <a:t>: en T4 </a:t>
          </a:r>
          <a:r>
            <a:rPr lang="ca-ES" sz="2000" b="0" i="0" kern="1200" dirty="0" err="1"/>
            <a:t>madera</a:t>
          </a:r>
          <a:r>
            <a:rPr lang="ca-ES" sz="2000" b="0" i="0" kern="1200" dirty="0"/>
            <a:t>, T3 </a:t>
          </a:r>
          <a:r>
            <a:rPr lang="ca-ES" sz="2000" b="0" i="0" kern="1200" dirty="0" err="1"/>
            <a:t>cartón</a:t>
          </a:r>
          <a:r>
            <a:rPr lang="ca-ES" sz="2000" b="0" i="0" kern="1200" dirty="0"/>
            <a:t> </a:t>
          </a:r>
          <a:r>
            <a:rPr lang="ca-ES" sz="2000" b="0" i="0" kern="1200" dirty="0" err="1"/>
            <a:t>reduciría</a:t>
          </a:r>
          <a:r>
            <a:rPr lang="ca-ES" sz="2000" b="0" i="0" kern="1200" dirty="0"/>
            <a:t> impacto </a:t>
          </a:r>
          <a:r>
            <a:rPr lang="ca-ES" sz="2000" b="0" i="0" kern="1200" dirty="0" err="1"/>
            <a:t>categorías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ambientales</a:t>
          </a:r>
          <a:r>
            <a:rPr lang="ca-ES" sz="2000" b="0" i="0" kern="1200" dirty="0"/>
            <a:t> en la </a:t>
          </a:r>
          <a:r>
            <a:rPr lang="ca-ES" sz="2000" b="0" i="0" kern="1200" dirty="0" err="1"/>
            <a:t>producción</a:t>
          </a:r>
          <a:r>
            <a:rPr lang="ca-ES" sz="2000" b="0" i="0" kern="1200" dirty="0"/>
            <a:t> de </a:t>
          </a:r>
          <a:r>
            <a:rPr lang="ca-ES" sz="2000" b="0" i="0" kern="1200" dirty="0" err="1"/>
            <a:t>materias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primas</a:t>
          </a:r>
          <a:r>
            <a:rPr lang="ca-ES" sz="2000" b="0" i="0" kern="1200" dirty="0"/>
            <a:t> o </a:t>
          </a:r>
          <a:r>
            <a:rPr lang="ca-ES" sz="2000" b="0" i="0" kern="1200" dirty="0" err="1"/>
            <a:t>disposicón</a:t>
          </a:r>
          <a:r>
            <a:rPr lang="ca-ES" sz="2000" b="0" i="0" kern="1200" dirty="0"/>
            <a:t> final.</a:t>
          </a:r>
          <a:endParaRPr lang="es-EC" sz="2000" kern="1200" dirty="0"/>
        </a:p>
      </dsp:txBody>
      <dsp:txXfrm>
        <a:off x="5614891" y="190"/>
        <a:ext cx="4320004" cy="1925178"/>
      </dsp:txXfrm>
    </dsp:sp>
    <dsp:sp modelId="{83B07FE4-EF76-46B3-85FC-C39D24C38D0D}">
      <dsp:nvSpPr>
        <dsp:cNvPr id="0" name=""/>
        <dsp:cNvSpPr/>
      </dsp:nvSpPr>
      <dsp:spPr>
        <a:xfrm>
          <a:off x="0" y="2235623"/>
          <a:ext cx="4320004" cy="1925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/>
            <a:t>Se recomienda para la </a:t>
          </a:r>
          <a:r>
            <a:rPr lang="ca-ES" sz="2000" b="0" i="0" kern="1200" dirty="0" err="1"/>
            <a:t>selección</a:t>
          </a:r>
          <a:r>
            <a:rPr lang="ca-ES" sz="2000" b="0" i="0" kern="1200" dirty="0"/>
            <a:t> de </a:t>
          </a:r>
          <a:r>
            <a:rPr lang="ca-ES" sz="2000" b="0" i="0" kern="1200" dirty="0" err="1"/>
            <a:t>otros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tratamientos</a:t>
          </a:r>
          <a:r>
            <a:rPr lang="ca-ES" sz="2000" b="0" i="0" kern="1200" dirty="0"/>
            <a:t> complementar con ACV de </a:t>
          </a:r>
          <a:r>
            <a:rPr lang="ca-ES" sz="2000" b="0" i="0" kern="1200" dirty="0" err="1"/>
            <a:t>conservación</a:t>
          </a:r>
          <a:r>
            <a:rPr lang="ca-ES" sz="2000" b="0" i="0" kern="1200" dirty="0"/>
            <a:t>.</a:t>
          </a:r>
          <a:endParaRPr lang="es-EC" sz="2000" kern="1200" dirty="0"/>
        </a:p>
      </dsp:txBody>
      <dsp:txXfrm>
        <a:off x="0" y="2235623"/>
        <a:ext cx="4320004" cy="1925178"/>
      </dsp:txXfrm>
    </dsp:sp>
    <dsp:sp modelId="{ADB8CB6D-BE40-48CE-8402-018C314FFF3E}">
      <dsp:nvSpPr>
        <dsp:cNvPr id="0" name=""/>
        <dsp:cNvSpPr/>
      </dsp:nvSpPr>
      <dsp:spPr>
        <a:xfrm>
          <a:off x="5625480" y="2225035"/>
          <a:ext cx="4320004" cy="1925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0" i="0" kern="1200" dirty="0"/>
            <a:t>Se recomienda </a:t>
          </a:r>
          <a:r>
            <a:rPr lang="ca-ES" sz="2000" b="0" i="0" kern="1200" dirty="0" err="1"/>
            <a:t>futuros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estudios</a:t>
          </a:r>
          <a:r>
            <a:rPr lang="ca-ES" sz="2000" b="0" i="0" kern="1200" dirty="0"/>
            <a:t> de ACV </a:t>
          </a:r>
          <a:r>
            <a:rPr lang="ca-ES" sz="2000" b="0" i="0" kern="1200" dirty="0" err="1"/>
            <a:t>transporte</a:t>
          </a:r>
          <a:r>
            <a:rPr lang="ca-ES" sz="2000" b="0" i="0" kern="1200" dirty="0"/>
            <a:t> de logística de </a:t>
          </a:r>
          <a:r>
            <a:rPr lang="ca-ES" sz="2000" b="0" i="0" kern="1200" dirty="0" err="1"/>
            <a:t>productos</a:t>
          </a:r>
          <a:r>
            <a:rPr lang="ca-ES" sz="2000" b="0" i="0" kern="1200" dirty="0"/>
            <a:t> </a:t>
          </a:r>
          <a:r>
            <a:rPr lang="ca-ES" sz="2000" b="0" i="0" kern="1200" dirty="0" err="1"/>
            <a:t>agrícolas</a:t>
          </a:r>
          <a:r>
            <a:rPr lang="ca-ES" sz="2000" b="0" i="0" kern="1200" dirty="0"/>
            <a:t>, </a:t>
          </a:r>
          <a:r>
            <a:rPr lang="ca-ES" sz="2000" b="0" i="0" kern="1200" dirty="0" err="1"/>
            <a:t>migración</a:t>
          </a:r>
          <a:r>
            <a:rPr lang="ca-ES" sz="2000" b="0" i="0" kern="1200" dirty="0"/>
            <a:t> de </a:t>
          </a:r>
          <a:r>
            <a:rPr lang="ca-ES" sz="2000" b="0" i="0" kern="1200" dirty="0" err="1"/>
            <a:t>sustancias</a:t>
          </a:r>
          <a:r>
            <a:rPr lang="ca-ES" sz="2000" b="0" i="0" kern="1200" dirty="0"/>
            <a:t> al alimento.</a:t>
          </a:r>
          <a:endParaRPr lang="es-EC" sz="2000" kern="1200" dirty="0"/>
        </a:p>
      </dsp:txBody>
      <dsp:txXfrm>
        <a:off x="5625480" y="2225035"/>
        <a:ext cx="4320004" cy="1925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D9857-87F9-4F7C-A701-FDCD4D12728F}" type="datetimeFigureOut">
              <a:rPr lang="es-EC" smtClean="0"/>
              <a:t>16/9/2021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D272A-E8BF-4281-AED7-817CC65933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911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9a538ae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9a538ae0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b1c0be7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b1c0be7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b15f9eb44_2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b15f9eb44_2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9a538ae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9a538ae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b15f9eb44_2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b15f9eb44_2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64038e5ef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64038e5ef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d9d25ff8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d9d25ff8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a1ad7439f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da1ad7439f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da1ad7439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da1ad7439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92b0f0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92b0f0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8c9fca36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8c9fca36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d92b0f0c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d92b0f0c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92b0f0c1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92b0f0c1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92b0f0c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92b0f0c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d92b0f0c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d92b0f0c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Estimación categoría de impacto para 109 empaques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b3e48347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db3e48347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a65647f14528fa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a65647f14528fa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6895a2c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6895a2c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dad39d0c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dad39d0c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dad39d0c7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dad39d0c7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6b6ce5865e6c06f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6b6ce5865e6c06f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a1ad7439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a1ad7439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8c9fca36a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8c9fca36a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8c9fca36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8c9fca36a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8f1352d0a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d8f1352d0a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8f1352d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8f1352d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8f1352d0a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8f1352d0a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a1ad7439f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a1ad7439f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996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785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249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65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855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974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5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97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60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411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31822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367-013-0590-4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commons.njit.edu/cgi/viewcontent.cgi?article=2564&amp;context=theses" TargetMode="External"/><Relationship Id="rId5" Type="http://schemas.openxmlformats.org/officeDocument/2006/relationships/hyperlink" Target="https://doi.org/10.3390/su11195324" TargetMode="External"/><Relationship Id="rId4" Type="http://schemas.openxmlformats.org/officeDocument/2006/relationships/hyperlink" Target="https://ntp.niehs.nih.gov/go/roc1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970600" y="2594100"/>
            <a:ext cx="10250800" cy="221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SzPts val="990"/>
            </a:pPr>
            <a:r>
              <a:rPr lang="ca" sz="3200" dirty="0"/>
              <a:t>ANÁLISIS DE CICLO DE VIDA DE DIFERENTES MÉTODOS DE ACONDICIONAMIENTO DE FRUTAS ORGÁNICAS</a:t>
            </a:r>
            <a:endParaRPr sz="32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054467" y="4649363"/>
            <a:ext cx="10250800" cy="20987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  <a:buSzPts val="605"/>
            </a:pPr>
            <a:r>
              <a:rPr lang="ca" sz="2239" dirty="0"/>
              <a:t>Autora: Ing. Jessica Ayala Calderón</a:t>
            </a:r>
            <a:endParaRPr sz="2239" dirty="0"/>
          </a:p>
          <a:p>
            <a:pPr marL="0" indent="0">
              <a:lnSpc>
                <a:spcPct val="150000"/>
              </a:lnSpc>
              <a:buSzPts val="605"/>
            </a:pPr>
            <a:r>
              <a:rPr lang="es-EC" sz="2239" dirty="0"/>
              <a:t>M</a:t>
            </a:r>
            <a:r>
              <a:rPr lang="ca" sz="2239" dirty="0"/>
              <a:t>ail: jessica.ayala.calderon@gmail.com</a:t>
            </a:r>
          </a:p>
          <a:p>
            <a:pPr marL="0" indent="0">
              <a:lnSpc>
                <a:spcPct val="150000"/>
              </a:lnSpc>
              <a:buSzPts val="605"/>
            </a:pPr>
            <a:r>
              <a:rPr lang="ca" sz="2239" dirty="0"/>
              <a:t>Director: Quím. Luis Ramos Guerrero Ph.D.</a:t>
            </a:r>
            <a:endParaRPr sz="2239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82EC87B-AE30-4D5C-97DE-18AF39D351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3572538" y="1"/>
            <a:ext cx="4560495" cy="10577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0508FF-E775-40B7-A078-A92579F37B04}"/>
              </a:ext>
            </a:extLst>
          </p:cNvPr>
          <p:cNvSpPr txBox="1"/>
          <p:nvPr/>
        </p:nvSpPr>
        <p:spPr>
          <a:xfrm>
            <a:off x="1054467" y="1777699"/>
            <a:ext cx="10166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C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Trabajo de titulación previo a la obtención del título de Magíster en Sistemas de Gestión Ambiental</a:t>
            </a:r>
            <a:endParaRPr lang="es-EC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B9D9C7-278C-4CEE-B5D8-4124F8E233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26" y="6026070"/>
            <a:ext cx="2583799" cy="8428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1077567" y="755167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METODOLOGÍA: Análisis de ciclo de vida ISO 14040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36301" y="2057000"/>
            <a:ext cx="4982268" cy="35652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46393">
              <a:lnSpc>
                <a:spcPct val="105000"/>
              </a:lnSpc>
              <a:buSzPts val="1673"/>
              <a:buAutoNum type="arabicPeriod"/>
            </a:pPr>
            <a:r>
              <a:rPr lang="ca" sz="2229" b="1" dirty="0"/>
              <a:t>Objetivo y Alcance</a:t>
            </a:r>
            <a:endParaRPr sz="2229" b="1" dirty="0"/>
          </a:p>
          <a:p>
            <a:pPr marL="0" indent="0">
              <a:lnSpc>
                <a:spcPct val="105000"/>
              </a:lnSpc>
              <a:spcBef>
                <a:spcPts val="1600"/>
              </a:spcBef>
              <a:buSzPts val="1018"/>
              <a:buNone/>
            </a:pPr>
            <a:r>
              <a:rPr lang="ca" sz="2229" dirty="0"/>
              <a:t>Analizar ambientalmente</a:t>
            </a:r>
            <a:endParaRPr sz="2229" dirty="0"/>
          </a:p>
          <a:p>
            <a:pPr marL="0" indent="0">
              <a:lnSpc>
                <a:spcPct val="105000"/>
              </a:lnSpc>
              <a:spcBef>
                <a:spcPts val="1600"/>
              </a:spcBef>
              <a:buSzPts val="1018"/>
              <a:buNone/>
            </a:pPr>
            <a:r>
              <a:rPr lang="ca" sz="2229" dirty="0"/>
              <a:t>Métodos:</a:t>
            </a:r>
            <a:endParaRPr sz="2229" dirty="0"/>
          </a:p>
          <a:p>
            <a:pPr marL="0" indent="0">
              <a:lnSpc>
                <a:spcPct val="105000"/>
              </a:lnSpc>
              <a:spcBef>
                <a:spcPts val="1600"/>
              </a:spcBef>
              <a:buSzPts val="1018"/>
              <a:buNone/>
            </a:pPr>
            <a:r>
              <a:rPr lang="ca" sz="2229" i="1" dirty="0"/>
              <a:t>Proceso acondicionamiento de frutas + tratamiento</a:t>
            </a:r>
            <a:endParaRPr sz="2229" i="1" dirty="0"/>
          </a:p>
          <a:p>
            <a:pPr marL="0" indent="0">
              <a:lnSpc>
                <a:spcPct val="105000"/>
              </a:lnSpc>
              <a:spcBef>
                <a:spcPts val="1600"/>
              </a:spcBef>
              <a:buSzPts val="1018"/>
              <a:buNone/>
            </a:pPr>
            <a:endParaRPr sz="1869" dirty="0"/>
          </a:p>
          <a:p>
            <a:pPr marL="0" indent="0">
              <a:lnSpc>
                <a:spcPct val="105000"/>
              </a:lnSpc>
              <a:spcBef>
                <a:spcPts val="1600"/>
              </a:spcBef>
              <a:buSzPts val="1018"/>
              <a:buNone/>
            </a:pPr>
            <a:r>
              <a:rPr lang="ca" sz="2229" b="1" dirty="0"/>
              <a:t>UF: </a:t>
            </a:r>
            <a:r>
              <a:rPr lang="ca" sz="2229" dirty="0"/>
              <a:t>6 unidades de fruta</a:t>
            </a:r>
            <a:endParaRPr sz="1869" dirty="0"/>
          </a:p>
          <a:p>
            <a:pPr marL="0" indent="0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endParaRPr sz="1869" dirty="0"/>
          </a:p>
        </p:txBody>
      </p:sp>
      <p:sp>
        <p:nvSpPr>
          <p:cNvPr id="193" name="Google Shape;193;p23"/>
          <p:cNvSpPr/>
          <p:nvPr/>
        </p:nvSpPr>
        <p:spPr>
          <a:xfrm>
            <a:off x="5176967" y="2720888"/>
            <a:ext cx="1026400" cy="466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7A916-3C03-42BD-AA05-414EDBFF686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56BC227-995B-42CD-B7BD-4036116D8A94}"/>
              </a:ext>
            </a:extLst>
          </p:cNvPr>
          <p:cNvGraphicFramePr/>
          <p:nvPr/>
        </p:nvGraphicFramePr>
        <p:xfrm>
          <a:off x="6546063" y="1609726"/>
          <a:ext cx="5141435" cy="466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970200" y="8018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METODOLOGÍA: Análisis de ciclo de vida ISO 14040</a:t>
            </a: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467" y="1722334"/>
            <a:ext cx="8992199" cy="513566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38367" y="1999368"/>
            <a:ext cx="4000000" cy="60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6393" defTabSz="1219170">
              <a:lnSpc>
                <a:spcPct val="105000"/>
              </a:lnSpc>
              <a:buClr>
                <a:srgbClr val="595959"/>
              </a:buClr>
              <a:buSzPts val="1673"/>
              <a:buFont typeface="Lato"/>
              <a:buAutoNum type="arabicPeriod"/>
            </a:pPr>
            <a:r>
              <a:rPr lang="ca" sz="2229" b="1" kern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Objetivo y Alcance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1FC4A86-A2E7-491C-B40E-480294EDCF0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1019267" y="825133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METODOLOGÍA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832633" y="3076267"/>
            <a:ext cx="10251600" cy="324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indent="0">
              <a:buNone/>
            </a:pPr>
            <a:r>
              <a:rPr lang="ca" dirty="0"/>
              <a:t>LIMITACIONES ACV y CONSIDERACIONES</a:t>
            </a:r>
            <a:endParaRPr dirty="0"/>
          </a:p>
          <a:p>
            <a:pPr>
              <a:lnSpc>
                <a:spcPct val="150000"/>
              </a:lnSpc>
              <a:spcBef>
                <a:spcPts val="1600"/>
              </a:spcBef>
            </a:pPr>
            <a:r>
              <a:rPr lang="ca" dirty="0"/>
              <a:t>No inventario de transporte de empaques centro.</a:t>
            </a:r>
            <a:endParaRPr dirty="0"/>
          </a:p>
          <a:p>
            <a:pPr>
              <a:lnSpc>
                <a:spcPct val="150000"/>
              </a:lnSpc>
            </a:pPr>
            <a:r>
              <a:rPr lang="ca" dirty="0"/>
              <a:t>No inventario componente colorante FD&amp;C Blue 1 (5% composición tinta).</a:t>
            </a:r>
            <a:endParaRPr dirty="0"/>
          </a:p>
          <a:p>
            <a:pPr>
              <a:lnSpc>
                <a:spcPct val="150000"/>
              </a:lnSpc>
            </a:pPr>
            <a:r>
              <a:rPr lang="ca" dirty="0"/>
              <a:t>Disposición final en relleno sanitario </a:t>
            </a:r>
            <a:r>
              <a:rPr lang="ca" u="sng" dirty="0"/>
              <a:t>sólo empaques</a:t>
            </a:r>
            <a:endParaRPr u="sng" dirty="0"/>
          </a:p>
        </p:txBody>
      </p:sp>
      <p:sp>
        <p:nvSpPr>
          <p:cNvPr id="208" name="Google Shape;208;p25"/>
          <p:cNvSpPr txBox="1"/>
          <p:nvPr/>
        </p:nvSpPr>
        <p:spPr>
          <a:xfrm>
            <a:off x="139967" y="2114468"/>
            <a:ext cx="4000000" cy="60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6393" defTabSz="1219170">
              <a:lnSpc>
                <a:spcPct val="105000"/>
              </a:lnSpc>
              <a:buClr>
                <a:srgbClr val="595959"/>
              </a:buClr>
              <a:buSzPts val="1673"/>
              <a:buFont typeface="Lato"/>
              <a:buAutoNum type="arabicPeriod"/>
            </a:pPr>
            <a:r>
              <a:rPr lang="ca" sz="2229" b="1" kern="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Objetivo y Alcance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713DE38-E952-4FEA-ACDC-EA5B73C763C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106033" y="913635"/>
            <a:ext cx="9326800" cy="54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METODOLOGÍA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63333" y="1880567"/>
            <a:ext cx="11199600" cy="106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32500" lnSpcReduction="20000"/>
          </a:bodyPr>
          <a:lstStyle/>
          <a:p>
            <a:pPr marL="0" indent="0">
              <a:buNone/>
            </a:pPr>
            <a:r>
              <a:rPr lang="ca" sz="8766" b="1"/>
              <a:t>2. Inventario de análisis de ciclo de vida acondicionamiento de frutas orgánicas</a:t>
            </a:r>
            <a:endParaRPr sz="8766" b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1925200" y="3671767"/>
            <a:ext cx="2764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RECEPCIÓN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214567" y="3671767"/>
            <a:ext cx="2764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CLASIFICACIÓN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7283767" y="3623567"/>
            <a:ext cx="27644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LIMPIEZA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3572967" y="3639567"/>
            <a:ext cx="641600" cy="501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6560433" y="3687767"/>
            <a:ext cx="641600" cy="501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713088" y="4666767"/>
            <a:ext cx="101568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2000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Recopilación información Centro de Acopio “Tierra Orgánica”</a:t>
            </a:r>
            <a:endParaRPr sz="2000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69C117B-123C-43A3-B664-3EAB1F8AE27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70200" y="8368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METODOLOGÍA: Inventario</a:t>
            </a:r>
            <a:endParaRPr/>
          </a:p>
        </p:txBody>
      </p:sp>
      <p:sp>
        <p:nvSpPr>
          <p:cNvPr id="226" name="Google Shape;226;p27"/>
          <p:cNvSpPr txBox="1"/>
          <p:nvPr/>
        </p:nvSpPr>
        <p:spPr>
          <a:xfrm>
            <a:off x="1105233" y="2390601"/>
            <a:ext cx="10164400" cy="168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EMPACADO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Recopilación de información supermercados. Tratamientos: 8, muestras empaques (n= 3), frutas (n=18), 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328600" y="2615567"/>
            <a:ext cx="641600" cy="501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772333" y="5935301"/>
            <a:ext cx="16796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T1 Bandeja PS + film PE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3264733" y="5935301"/>
            <a:ext cx="16796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T2 Bandeja PET + film PE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5960333" y="5791501"/>
            <a:ext cx="1679600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T3 Caja cartón + film PE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8640367" y="5935301"/>
            <a:ext cx="2091429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T4 Caja madera + clavos + grapas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467" y="3960709"/>
            <a:ext cx="19177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150" y="3960709"/>
            <a:ext cx="19177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3417" y="3960709"/>
            <a:ext cx="1917700" cy="19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43917" y="3931909"/>
            <a:ext cx="19177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 txBox="1">
            <a:spLocks noGrp="1"/>
          </p:cNvSpPr>
          <p:nvPr>
            <p:ph type="body" idx="1"/>
          </p:nvPr>
        </p:nvSpPr>
        <p:spPr>
          <a:xfrm>
            <a:off x="103000" y="1796800"/>
            <a:ext cx="11486400" cy="82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ca" sz="8890" b="1"/>
              <a:t>2. Inventario de análisis de ciclo de vida acondicionamiento de frutas orgánicas</a:t>
            </a:r>
            <a:endParaRPr sz="8890" b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2F6B3E61-760D-4CCA-BEAD-807DFDFD02A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 txBox="1">
            <a:spLocks noGrp="1"/>
          </p:cNvSpPr>
          <p:nvPr>
            <p:ph type="title"/>
          </p:nvPr>
        </p:nvSpPr>
        <p:spPr>
          <a:xfrm>
            <a:off x="970200" y="825133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METODOLOGÍA: Inventario</a:t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304033" y="2587333"/>
            <a:ext cx="641600" cy="5016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1308433" y="2492201"/>
            <a:ext cx="2764400" cy="139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EMPACADO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Tratamientos: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2667" y="3723901"/>
            <a:ext cx="19177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/>
        </p:nvSpPr>
        <p:spPr>
          <a:xfrm>
            <a:off x="3670767" y="5940201"/>
            <a:ext cx="16796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T5 malla PEBD + clip 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6015600" y="6138501"/>
            <a:ext cx="16796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T6 Rotulado tintas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8360433" y="5994901"/>
            <a:ext cx="22176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T7 Contenedores PET 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7052" y="3723900"/>
            <a:ext cx="1261731" cy="186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5600" y="3723900"/>
            <a:ext cx="1879600" cy="189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>
            <a:spLocks noGrp="1"/>
          </p:cNvSpPr>
          <p:nvPr>
            <p:ph type="body" idx="1"/>
          </p:nvPr>
        </p:nvSpPr>
        <p:spPr>
          <a:xfrm>
            <a:off x="103000" y="1796800"/>
            <a:ext cx="11486400" cy="82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/>
          <a:p>
            <a:pPr marL="0" indent="0">
              <a:buNone/>
            </a:pPr>
            <a:r>
              <a:rPr lang="ca" sz="8890" b="1"/>
              <a:t>2. Inventario de análisis de ciclo de vida acondicionamiento de frutas orgánicas</a:t>
            </a:r>
            <a:endParaRPr sz="8890" b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EF7AE53-BDE0-42E5-8786-C2D5A5EF58E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6;p29">
            <a:extLst>
              <a:ext uri="{FF2B5EF4-FFF2-40B4-BE49-F238E27FC236}">
                <a16:creationId xmlns:a16="http://schemas.microsoft.com/office/drawing/2014/main" id="{7B4173BE-226A-405B-8A32-B5C2CB78707A}"/>
              </a:ext>
            </a:extLst>
          </p:cNvPr>
          <p:cNvSpPr txBox="1">
            <a:spLocks/>
          </p:cNvSpPr>
          <p:nvPr/>
        </p:nvSpPr>
        <p:spPr>
          <a:xfrm>
            <a:off x="970200" y="825133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1A1A1A"/>
              </a:buClr>
            </a:pPr>
            <a:r>
              <a:rPr lang="es-EC" sz="3467" kern="0">
                <a:solidFill>
                  <a:srgbClr val="1A1A1A"/>
                </a:solidFill>
              </a:rPr>
              <a:t>METODOLOGÍA: Inventario</a:t>
            </a:r>
            <a:endParaRPr lang="es-EC" sz="3467" kern="0" dirty="0">
              <a:solidFill>
                <a:srgbClr val="1A1A1A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C05FFF-E548-4650-8EC0-60141CF3062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57;p29">
            <a:extLst>
              <a:ext uri="{FF2B5EF4-FFF2-40B4-BE49-F238E27FC236}">
                <a16:creationId xmlns:a16="http://schemas.microsoft.com/office/drawing/2014/main" id="{3587D57F-BBC1-4558-AD62-0E55161055FA}"/>
              </a:ext>
            </a:extLst>
          </p:cNvPr>
          <p:cNvSpPr txBox="1">
            <a:spLocks/>
          </p:cNvSpPr>
          <p:nvPr/>
        </p:nvSpPr>
        <p:spPr>
          <a:xfrm>
            <a:off x="103000" y="1796800"/>
            <a:ext cx="11486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defTabSz="1219170">
              <a:buClr>
                <a:srgbClr val="595959"/>
              </a:buClr>
              <a:buNone/>
            </a:pPr>
            <a:r>
              <a:rPr lang="es-EC" sz="8890" b="1" kern="0">
                <a:solidFill>
                  <a:srgbClr val="595959"/>
                </a:solidFill>
              </a:rPr>
              <a:t>2. Inventario de análisis de ciclo de vida acondicionamiento de frutas orgánicas</a:t>
            </a:r>
          </a:p>
          <a:p>
            <a:pPr marL="0" indent="0" defTabSz="1219170"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None/>
            </a:pPr>
            <a:endParaRPr lang="es-EC" sz="1733" kern="0" dirty="0">
              <a:solidFill>
                <a:srgbClr val="595959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E03DE0A-EFC5-41CB-A4DA-E41DE8FD6BBC}"/>
              </a:ext>
            </a:extLst>
          </p:cNvPr>
          <p:cNvGraphicFramePr/>
          <p:nvPr/>
        </p:nvGraphicFramePr>
        <p:xfrm>
          <a:off x="1545266" y="2381695"/>
          <a:ext cx="8991325" cy="432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241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970200" y="825133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METODOLOGÍA: Caracterización y ponderación</a:t>
            </a: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>
            <a:off x="287000" y="1634833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ts val="990"/>
            </a:pPr>
            <a:r>
              <a:rPr lang="ca" sz="2320" b="0">
                <a:latin typeface="Lato"/>
                <a:ea typeface="Lato"/>
                <a:cs typeface="Lato"/>
                <a:sym typeface="Lato"/>
              </a:rPr>
              <a:t>3.</a:t>
            </a:r>
            <a:r>
              <a:rPr lang="ca" sz="232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ca" sz="2320" b="0">
                <a:latin typeface="Lato"/>
                <a:ea typeface="Lato"/>
                <a:cs typeface="Lato"/>
                <a:sym typeface="Lato"/>
              </a:rPr>
              <a:t>Caracterización y ponderación</a:t>
            </a:r>
            <a:endParaRPr sz="232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426B90-755C-4F14-8A29-D60AD0C0728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2164C46-377C-455D-A555-C5601A34AA07}"/>
              </a:ext>
            </a:extLst>
          </p:cNvPr>
          <p:cNvGraphicFramePr/>
          <p:nvPr/>
        </p:nvGraphicFramePr>
        <p:xfrm>
          <a:off x="2032000" y="13557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2;p31">
            <a:extLst>
              <a:ext uri="{FF2B5EF4-FFF2-40B4-BE49-F238E27FC236}">
                <a16:creationId xmlns:a16="http://schemas.microsoft.com/office/drawing/2014/main" id="{A4B11F29-5330-4924-A684-CC0677E11AD9}"/>
              </a:ext>
            </a:extLst>
          </p:cNvPr>
          <p:cNvSpPr txBox="1">
            <a:spLocks/>
          </p:cNvSpPr>
          <p:nvPr/>
        </p:nvSpPr>
        <p:spPr>
          <a:xfrm>
            <a:off x="970200" y="825133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1A1A1A"/>
              </a:buClr>
            </a:pPr>
            <a:r>
              <a:rPr lang="es-EC" sz="3467" kern="0">
                <a:solidFill>
                  <a:srgbClr val="1A1A1A"/>
                </a:solidFill>
              </a:rPr>
              <a:t>METODOLOGÍA: Interpretación resultados</a:t>
            </a:r>
            <a:endParaRPr lang="es-EC" sz="3467" kern="0" dirty="0">
              <a:solidFill>
                <a:srgbClr val="1A1A1A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4C7DA0D-7BC5-43F3-81D2-0F568BD236C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70;p31">
            <a:extLst>
              <a:ext uri="{FF2B5EF4-FFF2-40B4-BE49-F238E27FC236}">
                <a16:creationId xmlns:a16="http://schemas.microsoft.com/office/drawing/2014/main" id="{8A3E44BC-919B-48A5-B84E-AE7A85307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lr>
                <a:srgbClr val="000000"/>
              </a:buClr>
              <a:buSzPct val="56896"/>
            </a:pPr>
            <a:r>
              <a:rPr lang="ca" sz="2320" b="0" dirty="0">
                <a:latin typeface="Lato"/>
                <a:ea typeface="Lato"/>
                <a:cs typeface="Lato"/>
                <a:sym typeface="Lato"/>
              </a:rPr>
              <a:t>4. Interpretación de resultados </a:t>
            </a:r>
            <a:endParaRPr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D2D06E6-4D80-41ED-B5C2-AC7D5BFFCB5F}"/>
              </a:ext>
            </a:extLst>
          </p:cNvPr>
          <p:cNvGraphicFramePr/>
          <p:nvPr/>
        </p:nvGraphicFramePr>
        <p:xfrm>
          <a:off x="4739760" y="2344209"/>
          <a:ext cx="5977859" cy="433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B9A4C1BE-794B-4982-B0F4-35E7FE4DEEC2}"/>
              </a:ext>
            </a:extLst>
          </p:cNvPr>
          <p:cNvGrpSpPr/>
          <p:nvPr/>
        </p:nvGrpSpPr>
        <p:grpSpPr>
          <a:xfrm>
            <a:off x="969420" y="4565218"/>
            <a:ext cx="1886761" cy="1886761"/>
            <a:chOff x="1534161" y="1792851"/>
            <a:chExt cx="1415071" cy="1415071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9D029689-DD03-4DB4-AB7D-FEF83967D911}"/>
                </a:ext>
              </a:extLst>
            </p:cNvPr>
            <p:cNvSpPr/>
            <p:nvPr/>
          </p:nvSpPr>
          <p:spPr>
            <a:xfrm>
              <a:off x="1534161" y="1792851"/>
              <a:ext cx="1415071" cy="141507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>
              <a:extLst>
                <a:ext uri="{FF2B5EF4-FFF2-40B4-BE49-F238E27FC236}">
                  <a16:creationId xmlns:a16="http://schemas.microsoft.com/office/drawing/2014/main" id="{0193A197-990B-4FA8-A3A9-DEFF3339E292}"/>
                </a:ext>
              </a:extLst>
            </p:cNvPr>
            <p:cNvSpPr txBox="1"/>
            <p:nvPr/>
          </p:nvSpPr>
          <p:spPr>
            <a:xfrm>
              <a:off x="1741393" y="2000083"/>
              <a:ext cx="1000607" cy="1000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13" tIns="9313" rIns="9313" bIns="9313" numCol="1" spcCol="1270" anchor="ctr" anchorCtr="0">
              <a:noAutofit/>
            </a:bodyPr>
            <a:lstStyle/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C" sz="1600" dirty="0">
                  <a:solidFill>
                    <a:srgbClr val="FFFFFF"/>
                  </a:solidFill>
                  <a:latin typeface="Arial"/>
                  <a:sym typeface="Arial"/>
                </a:rPr>
                <a:t>Resultados ACV</a:t>
              </a:r>
            </a:p>
            <a:p>
              <a:pPr algn="ctr" defTabSz="651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</a:pPr>
              <a:r>
                <a:rPr lang="es-EC" sz="1600" dirty="0">
                  <a:solidFill>
                    <a:srgbClr val="FFFFFF"/>
                  </a:solidFill>
                  <a:latin typeface="Arial"/>
                  <a:sym typeface="Arial"/>
                </a:rPr>
                <a:t>Caracterización punto medio</a:t>
              </a:r>
            </a:p>
          </p:txBody>
        </p:sp>
      </p:grpSp>
      <p:sp>
        <p:nvSpPr>
          <p:cNvPr id="13" name="Flecha: a la izquierda y derecha 12">
            <a:extLst>
              <a:ext uri="{FF2B5EF4-FFF2-40B4-BE49-F238E27FC236}">
                <a16:creationId xmlns:a16="http://schemas.microsoft.com/office/drawing/2014/main" id="{532546EC-9A58-45AE-8877-6E551B2F5CB8}"/>
              </a:ext>
            </a:extLst>
          </p:cNvPr>
          <p:cNvSpPr/>
          <p:nvPr/>
        </p:nvSpPr>
        <p:spPr>
          <a:xfrm>
            <a:off x="3132489" y="5151797"/>
            <a:ext cx="1418579" cy="713600"/>
          </a:xfrm>
          <a:prstGeom prst="leftRightArrow">
            <a:avLst/>
          </a:prstGeom>
          <a:solidFill>
            <a:schemeClr val="bg2">
              <a:lumMod val="25000"/>
              <a:lumOff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EC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1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 dirty="0"/>
              <a:t>RESULTADOS Y DISCUSIÓN</a:t>
            </a:r>
            <a:endParaRPr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EEA2FAF9-2F50-4FC7-AC94-4BB6F724EFE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972600" y="7435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CONTENIDO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970200" y="2065659"/>
            <a:ext cx="10251600" cy="47923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indent="-390092">
              <a:lnSpc>
                <a:spcPct val="170000"/>
              </a:lnSpc>
              <a:buSzPct val="100000"/>
              <a:buAutoNum type="arabicPeriod"/>
            </a:pPr>
            <a:r>
              <a:rPr lang="ca" dirty="0"/>
              <a:t>INTRODUCCIÓN</a:t>
            </a:r>
          </a:p>
          <a:p>
            <a:pPr marL="219493" indent="0">
              <a:lnSpc>
                <a:spcPct val="170000"/>
              </a:lnSpc>
              <a:buSzPct val="100000"/>
              <a:buNone/>
            </a:pPr>
            <a:r>
              <a:rPr lang="es-EC" dirty="0"/>
              <a:t>            1.1 ACONDICIONAMIENTO DE FRUTAS ORGÁNICAS</a:t>
            </a:r>
            <a:endParaRPr dirty="0"/>
          </a:p>
          <a:p>
            <a:pPr marL="219493" indent="0">
              <a:lnSpc>
                <a:spcPct val="170000"/>
              </a:lnSpc>
              <a:buSzPct val="100000"/>
              <a:buNone/>
            </a:pPr>
            <a:r>
              <a:rPr lang="ca" dirty="0"/>
              <a:t>2        METODOLOGÍA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a" dirty="0"/>
              <a:t>2.1 OBJETIVO Y ALCANCE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a" dirty="0"/>
              <a:t>2.2 INVENTARIO DE ACV ACONDICIONAMIENTO DE FRUTAS ORGÁNICAS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a" dirty="0"/>
              <a:t>2.3 CARACTERIZACIÓN Y PONDERACIÓN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a" dirty="0"/>
              <a:t>2.4 INTERPRETACIÓN RESULTADOS</a:t>
            </a:r>
            <a:endParaRPr dirty="0"/>
          </a:p>
          <a:p>
            <a:pPr marL="219493" indent="0">
              <a:spcBef>
                <a:spcPts val="1600"/>
              </a:spcBef>
              <a:buSzPct val="100000"/>
              <a:buNone/>
            </a:pPr>
            <a:r>
              <a:rPr lang="ca" dirty="0"/>
              <a:t>3        RESULTADOS Y DISCUSIÓN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a" dirty="0"/>
              <a:t>3.1 INVENTARIO DE ACV ACONDICIONAMIENTO FRUTAS ORGÁNICAS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a" dirty="0"/>
              <a:t>3.2 CARACTERIZACIÓN</a:t>
            </a:r>
            <a:endParaRPr dirty="0"/>
          </a:p>
          <a:p>
            <a:pPr indent="0">
              <a:spcBef>
                <a:spcPts val="1600"/>
              </a:spcBef>
              <a:buNone/>
            </a:pPr>
            <a:r>
              <a:rPr lang="ca" dirty="0"/>
              <a:t>3.4 PONDERACIÓN</a:t>
            </a:r>
            <a:endParaRPr dirty="0"/>
          </a:p>
          <a:p>
            <a:pPr marL="219493" indent="0">
              <a:spcBef>
                <a:spcPts val="1600"/>
              </a:spcBef>
              <a:buSzPct val="100000"/>
              <a:buNone/>
            </a:pPr>
            <a:r>
              <a:rPr lang="ca" dirty="0"/>
              <a:t>4        CONCLUSIONES Y RECOMENDACIONES</a:t>
            </a:r>
            <a:endParaRPr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CC3A98B-2A22-48EC-BC17-2EEBDE6DCE0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112F04D-CB67-400D-8DE2-E4BD470F11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40" y="33036"/>
            <a:ext cx="1434641" cy="54813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title"/>
          </p:nvPr>
        </p:nvSpPr>
        <p:spPr>
          <a:xfrm>
            <a:off x="9702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RESULTADOS</a:t>
            </a:r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970200" y="713600"/>
            <a:ext cx="89724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 sz="2468">
                <a:latin typeface="Lato"/>
                <a:ea typeface="Lato"/>
                <a:cs typeface="Lato"/>
                <a:sym typeface="Lato"/>
              </a:rPr>
              <a:t>1. Resultados de inventario ACV acondicionamiento frutas orgánicas</a:t>
            </a:r>
            <a:r>
              <a:rPr lang="ca" sz="2320" b="0">
                <a:latin typeface="Lato"/>
                <a:ea typeface="Lato"/>
                <a:cs typeface="Lato"/>
                <a:sym typeface="Lato"/>
              </a:rPr>
              <a:t> </a:t>
            </a:r>
            <a:endParaRPr/>
          </a:p>
        </p:txBody>
      </p:sp>
      <p:graphicFrame>
        <p:nvGraphicFramePr>
          <p:cNvPr id="284" name="Google Shape;284;p33"/>
          <p:cNvGraphicFramePr/>
          <p:nvPr/>
        </p:nvGraphicFramePr>
        <p:xfrm>
          <a:off x="144868" y="1664034"/>
          <a:ext cx="5752833" cy="50568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Tratamiento</a:t>
                      </a:r>
                      <a:endParaRPr sz="1300" b="1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Material</a:t>
                      </a:r>
                      <a:endParaRPr sz="1300" b="1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Peso material </a:t>
                      </a:r>
                      <a:endParaRPr sz="1300" b="1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total (g)</a:t>
                      </a:r>
                      <a:endParaRPr sz="1300" b="1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T1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Bandeja poliestireno (PS)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dirty="0"/>
                        <a:t>5,15 ± 0,16</a:t>
                      </a:r>
                      <a:endParaRPr sz="1300" dirty="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Film (PE)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1,51 ± 0,04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T2</a:t>
                      </a:r>
                      <a:endParaRPr sz="1300"/>
                    </a:p>
                    <a:p>
                      <a:pPr marL="0" lvl="0" indent="0" algn="ctr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 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Bandeja tereftalato de polietileno (PET).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33,07 ± 1,16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Film (PE)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2,36 ± 0,06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267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T3</a:t>
                      </a:r>
                      <a:endParaRPr sz="13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 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Caja de cartón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69,67 ± 4,19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Film (PE)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2,12 ± 0,02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40"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>
                          <a:solidFill>
                            <a:schemeClr val="dk2"/>
                          </a:solidFill>
                          <a:highlight>
                            <a:srgbClr val="FF9900"/>
                          </a:highlight>
                        </a:rPr>
                        <a:t>T4</a:t>
                      </a:r>
                      <a:endParaRPr sz="1600">
                        <a:solidFill>
                          <a:schemeClr val="dk2"/>
                        </a:solidFill>
                        <a:highlight>
                          <a:srgbClr val="FF9900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>
                          <a:solidFill>
                            <a:schemeClr val="dk2"/>
                          </a:solidFill>
                          <a:highlight>
                            <a:srgbClr val="FF9900"/>
                          </a:highlight>
                        </a:rPr>
                        <a:t> </a:t>
                      </a:r>
                      <a:endParaRPr sz="1600">
                        <a:solidFill>
                          <a:schemeClr val="dk2"/>
                        </a:solidFill>
                        <a:highlight>
                          <a:srgbClr val="FF9900"/>
                        </a:highlight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>
                          <a:solidFill>
                            <a:schemeClr val="dk2"/>
                          </a:solidFill>
                          <a:highlight>
                            <a:srgbClr val="FF9900"/>
                          </a:highlight>
                        </a:rPr>
                        <a:t> </a:t>
                      </a:r>
                      <a:endParaRPr sz="1600">
                        <a:solidFill>
                          <a:schemeClr val="dk2"/>
                        </a:solidFill>
                        <a:highlight>
                          <a:srgbClr val="FF9900"/>
                        </a:highlight>
                      </a:endParaRPr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 dirty="0">
                          <a:solidFill>
                            <a:schemeClr val="dk2"/>
                          </a:solidFill>
                          <a:highlight>
                            <a:srgbClr val="FF9900"/>
                          </a:highlight>
                        </a:rPr>
                        <a:t>Caja de madera</a:t>
                      </a:r>
                      <a:endParaRPr sz="1600" dirty="0">
                        <a:solidFill>
                          <a:schemeClr val="dk2"/>
                        </a:solidFill>
                        <a:highlight>
                          <a:srgbClr val="FF9900"/>
                        </a:highlight>
                      </a:endParaRPr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600" dirty="0">
                          <a:solidFill>
                            <a:schemeClr val="dk2"/>
                          </a:solidFill>
                          <a:highlight>
                            <a:srgbClr val="FF9900"/>
                          </a:highlight>
                        </a:rPr>
                        <a:t>231,63 ± 0,88</a:t>
                      </a:r>
                      <a:endParaRPr sz="1600" dirty="0">
                        <a:solidFill>
                          <a:schemeClr val="dk2"/>
                        </a:solidFill>
                        <a:highlight>
                          <a:srgbClr val="FF9900"/>
                        </a:highlight>
                      </a:endParaRPr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Grapas hierro galvanizado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2,88 ± 0,01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0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Clavos hierro galvanizado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dirty="0"/>
                        <a:t>5,16 ± 0,01</a:t>
                      </a:r>
                      <a:endParaRPr sz="1300" dirty="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85" name="Google Shape;285;p33"/>
          <p:cNvGraphicFramePr/>
          <p:nvPr/>
        </p:nvGraphicFramePr>
        <p:xfrm>
          <a:off x="6096000" y="1664033"/>
          <a:ext cx="5892800" cy="4327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9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Tratamiento</a:t>
                      </a:r>
                      <a:endParaRPr sz="1300" b="1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Material</a:t>
                      </a:r>
                      <a:endParaRPr sz="1300" b="1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b="1"/>
                        <a:t>Peso material total (g)</a:t>
                      </a:r>
                      <a:endParaRPr sz="1300" b="1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T5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Malla polietileno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3,74 ± 0,07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 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Clip aluminio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0,27 ± 0,01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28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T6</a:t>
                      </a:r>
                      <a:endParaRPr sz="17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Tintas de grado alimentario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 (solvente, propil glicol, colorante)</a:t>
                      </a:r>
                      <a:endParaRPr sz="1700" baseline="300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3,0x10</a:t>
                      </a:r>
                      <a:r>
                        <a:rPr lang="ca" sz="1700" baseline="30000" dirty="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-3</a:t>
                      </a:r>
                      <a:endParaRPr sz="1700" baseline="30000" dirty="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T6.1</a:t>
                      </a:r>
                      <a:endParaRPr sz="13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 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Tinta de grado alimentario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3,0x10</a:t>
                      </a:r>
                      <a:r>
                        <a:rPr lang="ca" sz="1300" baseline="30000"/>
                        <a:t>-3</a:t>
                      </a:r>
                      <a:endParaRPr sz="1300" baseline="300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2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Bolsa polietileno de alta densidad (PEAD)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2,92 ± 0,23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T7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/>
                        <a:t>Contenedor tereftalato de polietileno (PET)</a:t>
                      </a:r>
                      <a:endParaRPr sz="130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300" dirty="0"/>
                        <a:t>83,64 ± 2,18</a:t>
                      </a:r>
                      <a:endParaRPr sz="1300" dirty="0"/>
                    </a:p>
                  </a:txBody>
                  <a:tcPr marL="91433" marR="91433" marT="121900" marB="121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F8ECEE62-0CAA-447F-9DAC-E372F6F28C5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49696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970200" y="825133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>
              <a:buSzPct val="48529"/>
            </a:pPr>
            <a:r>
              <a:rPr lang="ca" sz="2720">
                <a:latin typeface="Lato"/>
                <a:ea typeface="Lato"/>
                <a:cs typeface="Lato"/>
                <a:sym typeface="Lato"/>
              </a:rPr>
              <a:t>2. Resultados categorías de impacto ambiental (% mayor impacto)</a:t>
            </a:r>
            <a:endParaRPr sz="272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34"/>
          <p:cNvSpPr txBox="1">
            <a:spLocks noGrp="1"/>
          </p:cNvSpPr>
          <p:nvPr>
            <p:ph type="title"/>
          </p:nvPr>
        </p:nvSpPr>
        <p:spPr>
          <a:xfrm>
            <a:off x="9702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RESULTADOS</a:t>
            </a:r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9571667" y="2628134"/>
            <a:ext cx="2554000" cy="139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1A1A1A"/>
                </a:solidFill>
                <a:highlight>
                  <a:srgbClr val="FF9900"/>
                </a:highlight>
                <a:latin typeface="Lato"/>
                <a:ea typeface="Lato"/>
                <a:cs typeface="Lato"/>
                <a:sym typeface="Lato"/>
              </a:rPr>
              <a:t>Mayor impacto ambiental:</a:t>
            </a: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T4 caja madera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T7 contenedores PET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9575033" y="4175700"/>
            <a:ext cx="2320800" cy="168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FFFFFF"/>
                </a:solidFill>
                <a:highlight>
                  <a:srgbClr val="1A9988"/>
                </a:highlight>
                <a:latin typeface="Lato"/>
                <a:ea typeface="Lato"/>
                <a:cs typeface="Lato"/>
                <a:sym typeface="Lato"/>
              </a:rPr>
              <a:t>Menor impacto ambiental: </a:t>
            </a:r>
            <a:endParaRPr sz="1867" kern="0">
              <a:solidFill>
                <a:srgbClr val="FFFFFF"/>
              </a:solidFill>
              <a:highlight>
                <a:srgbClr val="1A9988"/>
              </a:highlight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T1 bandeja PS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T5 malla PEBD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T6 rotulado tintas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4" name="Google Shape;2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741934"/>
            <a:ext cx="9575033" cy="506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B582E2B-17B7-4E93-8016-455DED50CCE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7725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5"/>
          <p:cNvSpPr txBox="1">
            <a:spLocks noGrp="1"/>
          </p:cNvSpPr>
          <p:nvPr>
            <p:ph type="title"/>
          </p:nvPr>
        </p:nvSpPr>
        <p:spPr>
          <a:xfrm>
            <a:off x="970200" y="770200"/>
            <a:ext cx="110832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ca" sz="2720">
                <a:latin typeface="Lato"/>
                <a:ea typeface="Lato"/>
                <a:cs typeface="Lato"/>
                <a:sym typeface="Lato"/>
              </a:rPr>
              <a:t>3. Resultados caracterización acondicionamiento frutas orgánicas</a:t>
            </a:r>
            <a:endParaRPr sz="272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9702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RESULTADOS</a:t>
            </a:r>
            <a:endParaRPr/>
          </a:p>
        </p:txBody>
      </p:sp>
      <p:pic>
        <p:nvPicPr>
          <p:cNvPr id="302" name="Google Shape;3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451" y="1938068"/>
            <a:ext cx="7397367" cy="4686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/>
          <p:nvPr/>
        </p:nvSpPr>
        <p:spPr>
          <a:xfrm>
            <a:off x="7250633" y="6045467"/>
            <a:ext cx="723200" cy="63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35"/>
          <p:cNvSpPr/>
          <p:nvPr/>
        </p:nvSpPr>
        <p:spPr>
          <a:xfrm>
            <a:off x="5796133" y="6045467"/>
            <a:ext cx="723200" cy="637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2DCC068-CB7B-4927-B81A-F68B948D8E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39959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972600" y="7136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lr>
                <a:srgbClr val="000000"/>
              </a:buClr>
              <a:buSzPct val="48529"/>
            </a:pPr>
            <a:r>
              <a:rPr lang="ca" sz="2720">
                <a:latin typeface="Lato"/>
                <a:ea typeface="Lato"/>
                <a:cs typeface="Lato"/>
                <a:sym typeface="Lato"/>
              </a:rPr>
              <a:t>3. Resultados caracterización acondicionamiento frutas orgánicas</a:t>
            </a:r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9726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RESULTADOS</a:t>
            </a:r>
            <a:endParaRPr/>
          </a:p>
        </p:txBody>
      </p:sp>
      <p:sp>
        <p:nvSpPr>
          <p:cNvPr id="312" name="Google Shape;312;p36"/>
          <p:cNvSpPr txBox="1"/>
          <p:nvPr/>
        </p:nvSpPr>
        <p:spPr>
          <a:xfrm>
            <a:off x="4596759" y="2214824"/>
            <a:ext cx="2390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endParaRPr sz="1867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36"/>
          <p:cNvSpPr txBox="1"/>
          <p:nvPr/>
        </p:nvSpPr>
        <p:spPr>
          <a:xfrm>
            <a:off x="-113559" y="2265307"/>
            <a:ext cx="2390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Tratamiento</a:t>
            </a:r>
            <a:endParaRPr sz="1867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297567" y="3450067"/>
            <a:ext cx="2696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T4 caja madera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36"/>
          <p:cNvSpPr txBox="1"/>
          <p:nvPr/>
        </p:nvSpPr>
        <p:spPr>
          <a:xfrm>
            <a:off x="4323092" y="4694879"/>
            <a:ext cx="5205531" cy="197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Fuentes fósiles: </a:t>
            </a:r>
          </a:p>
          <a:p>
            <a:pPr defTabSz="1219170">
              <a:buClr>
                <a:srgbClr val="000000"/>
              </a:buClr>
            </a:pPr>
            <a:endParaRPr lang="ca"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it-IT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materia prima síntesis (benceno (PS), etil glicol (PET), etileno (PEBD)</a:t>
            </a:r>
            <a:endParaRPr lang="ca"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combustible en procesos extracción, refinación,  extrusión  </a:t>
            </a:r>
            <a:r>
              <a:rPr lang="ca" sz="1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(Maga et al., 2019),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36"/>
          <p:cNvSpPr/>
          <p:nvPr/>
        </p:nvSpPr>
        <p:spPr>
          <a:xfrm>
            <a:off x="3318084" y="3711800"/>
            <a:ext cx="660400" cy="37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6"/>
          <p:cNvSpPr txBox="1"/>
          <p:nvPr/>
        </p:nvSpPr>
        <p:spPr>
          <a:xfrm>
            <a:off x="297567" y="4616234"/>
            <a:ext cx="2696000" cy="139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T1 bandeja PS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T2 bandeja PET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T5 malla PEBD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T7 contenedores PET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3318084" y="5127433"/>
            <a:ext cx="660400" cy="37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6"/>
          <p:cNvSpPr txBox="1"/>
          <p:nvPr/>
        </p:nvSpPr>
        <p:spPr>
          <a:xfrm>
            <a:off x="4596760" y="3586924"/>
            <a:ext cx="26960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Madera:</a:t>
            </a: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caja </a:t>
            </a:r>
            <a:r>
              <a:rPr lang="ca" sz="14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(Puettmann et al., 2013)</a:t>
            </a:r>
            <a:endParaRPr sz="14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5A3A681-56EF-49E2-B08F-8E8212DD758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583234" y="49696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Abeto contorno">
            <a:extLst>
              <a:ext uri="{FF2B5EF4-FFF2-40B4-BE49-F238E27FC236}">
                <a16:creationId xmlns:a16="http://schemas.microsoft.com/office/drawing/2014/main" id="{19C1B60D-F5FA-44DA-BACC-EAA9E2B60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745" y="2799301"/>
            <a:ext cx="808073" cy="808073"/>
          </a:xfrm>
          <a:prstGeom prst="rect">
            <a:avLst/>
          </a:prstGeom>
        </p:spPr>
      </p:pic>
      <p:sp>
        <p:nvSpPr>
          <p:cNvPr id="16" name="Google Shape;319;p36">
            <a:extLst>
              <a:ext uri="{FF2B5EF4-FFF2-40B4-BE49-F238E27FC236}">
                <a16:creationId xmlns:a16="http://schemas.microsoft.com/office/drawing/2014/main" id="{BBF67CEE-D42B-4D56-84CE-7B9AD64D8433}"/>
              </a:ext>
            </a:extLst>
          </p:cNvPr>
          <p:cNvSpPr txBox="1"/>
          <p:nvPr/>
        </p:nvSpPr>
        <p:spPr>
          <a:xfrm>
            <a:off x="7728745" y="3586925"/>
            <a:ext cx="1930276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Fuentes fósiles: </a:t>
            </a: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combustible en deforestación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Google Shape;319;p36">
            <a:extLst>
              <a:ext uri="{FF2B5EF4-FFF2-40B4-BE49-F238E27FC236}">
                <a16:creationId xmlns:a16="http://schemas.microsoft.com/office/drawing/2014/main" id="{3E951869-4114-4E9E-9276-A679C4151A56}"/>
              </a:ext>
            </a:extLst>
          </p:cNvPr>
          <p:cNvSpPr txBox="1"/>
          <p:nvPr/>
        </p:nvSpPr>
        <p:spPr>
          <a:xfrm>
            <a:off x="9950800" y="3586925"/>
            <a:ext cx="2546800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Mineral de hierro: </a:t>
            </a: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componentes clavos, grapas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Gráfico 4" descr="Materias primas contorno">
            <a:extLst>
              <a:ext uri="{FF2B5EF4-FFF2-40B4-BE49-F238E27FC236}">
                <a16:creationId xmlns:a16="http://schemas.microsoft.com/office/drawing/2014/main" id="{E7C0262A-DBE2-466E-9F4C-2117AD35A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6909" y="2769033"/>
            <a:ext cx="942767" cy="942767"/>
          </a:xfrm>
          <a:prstGeom prst="rect">
            <a:avLst/>
          </a:prstGeom>
        </p:spPr>
      </p:pic>
      <p:pic>
        <p:nvPicPr>
          <p:cNvPr id="7" name="Gráfico 6" descr="Barril de petróleo contorno">
            <a:extLst>
              <a:ext uri="{FF2B5EF4-FFF2-40B4-BE49-F238E27FC236}">
                <a16:creationId xmlns:a16="http://schemas.microsoft.com/office/drawing/2014/main" id="{3D7AA252-855D-41AF-9197-1631A7B469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0649" y="2720271"/>
            <a:ext cx="942767" cy="942767"/>
          </a:xfrm>
          <a:prstGeom prst="rect">
            <a:avLst/>
          </a:prstGeom>
        </p:spPr>
      </p:pic>
      <p:sp>
        <p:nvSpPr>
          <p:cNvPr id="22" name="Google Shape;315;p36">
            <a:extLst>
              <a:ext uri="{FF2B5EF4-FFF2-40B4-BE49-F238E27FC236}">
                <a16:creationId xmlns:a16="http://schemas.microsoft.com/office/drawing/2014/main" id="{1FEE2C3B-17B1-4A86-B712-49D6FCA270A7}"/>
              </a:ext>
            </a:extLst>
          </p:cNvPr>
          <p:cNvSpPr txBox="1"/>
          <p:nvPr/>
        </p:nvSpPr>
        <p:spPr>
          <a:xfrm>
            <a:off x="9878273" y="4649618"/>
            <a:ext cx="2560620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Mineral de aluminio: </a:t>
            </a: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componentes clip </a:t>
            </a: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(T5)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DA9DF4-9E22-4FEF-95AD-742C7FE4B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3" name="Google Shape;326;p37">
            <a:extLst>
              <a:ext uri="{FF2B5EF4-FFF2-40B4-BE49-F238E27FC236}">
                <a16:creationId xmlns:a16="http://schemas.microsoft.com/office/drawing/2014/main" id="{16504D80-FEF7-4D9C-943D-C30B705FD554}"/>
              </a:ext>
            </a:extLst>
          </p:cNvPr>
          <p:cNvSpPr txBox="1">
            <a:spLocks/>
          </p:cNvSpPr>
          <p:nvPr/>
        </p:nvSpPr>
        <p:spPr>
          <a:xfrm>
            <a:off x="449429" y="1643387"/>
            <a:ext cx="10251600" cy="99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defTabSz="1219170">
              <a:spcAft>
                <a:spcPts val="1600"/>
              </a:spcAft>
              <a:buClr>
                <a:srgbClr val="595959"/>
              </a:buClr>
              <a:buNone/>
            </a:pPr>
            <a:r>
              <a:rPr lang="es-EC" sz="1867" i="1" kern="0">
                <a:solidFill>
                  <a:srgbClr val="595959"/>
                </a:solidFill>
                <a:latin typeface="Arial"/>
              </a:rPr>
              <a:t>Agotamiento de recursos minerales, renovables y no renovables</a:t>
            </a:r>
            <a:endParaRPr lang="es-EC" sz="1867" i="1" kern="0" dirty="0">
              <a:solidFill>
                <a:srgbClr val="595959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>
            <a:spLocks noGrp="1"/>
          </p:cNvSpPr>
          <p:nvPr>
            <p:ph type="title"/>
          </p:nvPr>
        </p:nvSpPr>
        <p:spPr>
          <a:xfrm>
            <a:off x="970200" y="8800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 sz="2720">
                <a:latin typeface="Lato"/>
                <a:ea typeface="Lato"/>
                <a:cs typeface="Lato"/>
                <a:sym typeface="Lato"/>
              </a:rPr>
              <a:t>3. Resultados caracterización acondicionamiento frutas orgánicas</a:t>
            </a:r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title"/>
          </p:nvPr>
        </p:nvSpPr>
        <p:spPr>
          <a:xfrm>
            <a:off x="970200" y="17567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RESULTADOS</a:t>
            </a:r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body" idx="1"/>
          </p:nvPr>
        </p:nvSpPr>
        <p:spPr>
          <a:xfrm>
            <a:off x="449429" y="1643387"/>
            <a:ext cx="10251600" cy="9993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ca" sz="1867" i="1" dirty="0">
                <a:latin typeface="+mj-lt"/>
              </a:rPr>
              <a:t>Agotamiento de recursos minerales, renovables y no renovables</a:t>
            </a:r>
            <a:endParaRPr sz="1867" i="1" dirty="0">
              <a:latin typeface="+mj-lt"/>
            </a:endParaRPr>
          </a:p>
        </p:txBody>
      </p:sp>
      <p:sp>
        <p:nvSpPr>
          <p:cNvPr id="327" name="Google Shape;327;p37"/>
          <p:cNvSpPr txBox="1"/>
          <p:nvPr/>
        </p:nvSpPr>
        <p:spPr>
          <a:xfrm>
            <a:off x="376652" y="2231558"/>
            <a:ext cx="2390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ca" sz="1867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Tratamiento</a:t>
            </a:r>
            <a:endParaRPr sz="1867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5034667" y="2231558"/>
            <a:ext cx="23908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b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Recursos</a:t>
            </a:r>
            <a:endParaRPr sz="1867" b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37"/>
          <p:cNvSpPr/>
          <p:nvPr/>
        </p:nvSpPr>
        <p:spPr>
          <a:xfrm>
            <a:off x="3364751" y="5419833"/>
            <a:ext cx="660400" cy="37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490067" y="5339634"/>
            <a:ext cx="2696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T6 rotulado con tintas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37"/>
          <p:cNvSpPr txBox="1"/>
          <p:nvPr/>
        </p:nvSpPr>
        <p:spPr>
          <a:xfrm>
            <a:off x="4684533" y="4881862"/>
            <a:ext cx="5093600" cy="162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Fuentes fósiles: combustible en procesos de extracción fuel oil, refinación, hidratación, deshidratación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materia prima obtención etanol (etileno) </a:t>
            </a:r>
            <a:r>
              <a:rPr lang="ca" sz="14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(Morse, 1995).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37"/>
          <p:cNvSpPr txBox="1"/>
          <p:nvPr/>
        </p:nvSpPr>
        <p:spPr>
          <a:xfrm>
            <a:off x="4684533" y="3523713"/>
            <a:ext cx="5093600" cy="110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Fuentes fósiles: combustible en procesos de obtención de pulpa, blanqueado, papel Kraft, elaboración cajas</a:t>
            </a:r>
            <a:endParaRPr sz="18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37"/>
          <p:cNvSpPr txBox="1"/>
          <p:nvPr/>
        </p:nvSpPr>
        <p:spPr>
          <a:xfrm>
            <a:off x="498367" y="3384918"/>
            <a:ext cx="2696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T3 caja cartón</a:t>
            </a:r>
            <a:endParaRPr sz="1867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3326384" y="3505217"/>
            <a:ext cx="660400" cy="37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1148FF34-FCB5-442B-8CF4-00E04A3AC45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55851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áfico 13" descr="Barril de petróleo contorno">
            <a:extLst>
              <a:ext uri="{FF2B5EF4-FFF2-40B4-BE49-F238E27FC236}">
                <a16:creationId xmlns:a16="http://schemas.microsoft.com/office/drawing/2014/main" id="{5B134232-48A2-4078-B02C-875158728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791" y="2600675"/>
            <a:ext cx="942767" cy="942767"/>
          </a:xfrm>
          <a:prstGeom prst="rect">
            <a:avLst/>
          </a:prstGeom>
        </p:spPr>
      </p:pic>
      <p:sp>
        <p:nvSpPr>
          <p:cNvPr id="15" name="Google Shape;332;p37">
            <a:extLst>
              <a:ext uri="{FF2B5EF4-FFF2-40B4-BE49-F238E27FC236}">
                <a16:creationId xmlns:a16="http://schemas.microsoft.com/office/drawing/2014/main" id="{14041229-B901-46DF-ABC0-E8A484A43D64}"/>
              </a:ext>
            </a:extLst>
          </p:cNvPr>
          <p:cNvSpPr txBox="1"/>
          <p:nvPr/>
        </p:nvSpPr>
        <p:spPr>
          <a:xfrm>
            <a:off x="9643646" y="3515343"/>
            <a:ext cx="2776671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18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Mineral cal en proceso blanqueado</a:t>
            </a:r>
            <a:r>
              <a:rPr lang="ca" sz="1467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(Kent, 2007)</a:t>
            </a:r>
            <a:endParaRPr sz="1467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" name="Gráfico 15" descr="Materias primas contorno">
            <a:extLst>
              <a:ext uri="{FF2B5EF4-FFF2-40B4-BE49-F238E27FC236}">
                <a16:creationId xmlns:a16="http://schemas.microsoft.com/office/drawing/2014/main" id="{DA5A34E3-3BC0-431F-9101-592C850DF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3101" y="2649102"/>
            <a:ext cx="942767" cy="94276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8"/>
          <p:cNvSpPr txBox="1">
            <a:spLocks noGrp="1"/>
          </p:cNvSpPr>
          <p:nvPr>
            <p:ph type="title"/>
          </p:nvPr>
        </p:nvSpPr>
        <p:spPr>
          <a:xfrm>
            <a:off x="970184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 dirty="0"/>
              <a:t>RESULTADOS</a:t>
            </a:r>
            <a:endParaRPr dirty="0"/>
          </a:p>
        </p:txBody>
      </p:sp>
      <p:sp>
        <p:nvSpPr>
          <p:cNvPr id="340" name="Google Shape;340;p38"/>
          <p:cNvSpPr txBox="1">
            <a:spLocks noGrp="1"/>
          </p:cNvSpPr>
          <p:nvPr>
            <p:ph type="title"/>
          </p:nvPr>
        </p:nvSpPr>
        <p:spPr>
          <a:xfrm>
            <a:off x="970200" y="818633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 sz="2720" dirty="0">
                <a:latin typeface="Lato"/>
                <a:ea typeface="Lato"/>
                <a:cs typeface="Lato"/>
                <a:sym typeface="Lato"/>
              </a:rPr>
              <a:t>3. Resultados caracterización acondicionamiento frutas orgánicas</a:t>
            </a:r>
            <a:endParaRPr dirty="0"/>
          </a:p>
        </p:txBody>
      </p:sp>
      <p:sp>
        <p:nvSpPr>
          <p:cNvPr id="341" name="Google Shape;341;p38"/>
          <p:cNvSpPr txBox="1">
            <a:spLocks noGrp="1"/>
          </p:cNvSpPr>
          <p:nvPr>
            <p:ph type="body" idx="1"/>
          </p:nvPr>
        </p:nvSpPr>
        <p:spPr>
          <a:xfrm>
            <a:off x="131151" y="1637268"/>
            <a:ext cx="8594080" cy="7136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ca" sz="1867" i="1" dirty="0">
                <a:latin typeface="+mj-lt"/>
              </a:rPr>
              <a:t>Agotamiento de recursos minerales, renovables y no renovables</a:t>
            </a:r>
            <a:endParaRPr sz="1867" i="1" dirty="0">
              <a:latin typeface="+mj-lt"/>
            </a:endParaRPr>
          </a:p>
        </p:txBody>
      </p:sp>
      <p:graphicFrame>
        <p:nvGraphicFramePr>
          <p:cNvPr id="342" name="Google Shape;342;p38"/>
          <p:cNvGraphicFramePr/>
          <p:nvPr/>
        </p:nvGraphicFramePr>
        <p:xfrm>
          <a:off x="131151" y="2083000"/>
          <a:ext cx="11929667" cy="4937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1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86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04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Tratamiento</a:t>
                      </a:r>
                      <a:endParaRPr sz="17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Componente empaque</a:t>
                      </a:r>
                      <a:endParaRPr sz="17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Cantidad componente</a:t>
                      </a:r>
                      <a:r>
                        <a:rPr lang="ca" sz="1700" baseline="30000"/>
                        <a:t>1</a:t>
                      </a:r>
                      <a:r>
                        <a:rPr lang="ca" sz="1700"/>
                        <a:t> (kg)</a:t>
                      </a:r>
                      <a:endParaRPr sz="17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/>
                        <a:t>Agotamiento de recursos</a:t>
                      </a:r>
                      <a:endParaRPr sz="1700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/>
                        <a:t>otros estudios</a:t>
                      </a:r>
                      <a:endParaRPr sz="1700" dirty="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/>
                        <a:t>kg Sb</a:t>
                      </a:r>
                      <a:endParaRPr sz="1700" dirty="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ACV</a:t>
                      </a:r>
                      <a:endParaRPr sz="17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Agotamiento de recursos</a:t>
                      </a:r>
                      <a:endParaRPr sz="170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Este estudio</a:t>
                      </a:r>
                      <a:endParaRPr sz="1700"/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kg Sb</a:t>
                      </a:r>
                      <a:endParaRPr sz="17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T1</a:t>
                      </a:r>
                      <a:endParaRPr sz="17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PS</a:t>
                      </a:r>
                      <a:endParaRPr sz="17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/>
                        <a:t>0,6</a:t>
                      </a:r>
                      <a:endParaRPr sz="1700" dirty="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5,1 x 10</a:t>
                      </a:r>
                      <a:r>
                        <a:rPr lang="ca" sz="1700" baseline="30000"/>
                        <a:t>-06</a:t>
                      </a:r>
                      <a:r>
                        <a:rPr lang="ca" sz="1700"/>
                        <a:t> – 2,6 x 10</a:t>
                      </a:r>
                      <a:r>
                        <a:rPr lang="ca" sz="1700" baseline="30000"/>
                        <a:t>-05</a:t>
                      </a:r>
                      <a:endParaRPr sz="1700" baseline="300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ACV bandejas plásticas </a:t>
                      </a:r>
                      <a:r>
                        <a:rPr lang="ca" sz="1200"/>
                        <a:t>(Maga et al., 2019)</a:t>
                      </a:r>
                      <a:endParaRPr sz="12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3,3 x 10</a:t>
                      </a:r>
                      <a:r>
                        <a:rPr lang="ca" sz="1700" baseline="30000"/>
                        <a:t>-06</a:t>
                      </a:r>
                      <a:endParaRPr sz="1700" baseline="30000"/>
                    </a:p>
                  </a:txBody>
                  <a:tcPr marL="91433" marR="91433" marT="121900" marB="1219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T2</a:t>
                      </a:r>
                      <a:endParaRPr sz="17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PET</a:t>
                      </a:r>
                      <a:endParaRPr sz="17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3,6</a:t>
                      </a:r>
                      <a:endParaRPr sz="17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7,8 x 10</a:t>
                      </a:r>
                      <a:r>
                        <a:rPr lang="ca" sz="1700" baseline="30000"/>
                        <a:t>-07</a:t>
                      </a:r>
                      <a:r>
                        <a:rPr lang="ca" sz="1700"/>
                        <a:t> – 8,6 x 10</a:t>
                      </a:r>
                      <a:r>
                        <a:rPr lang="ca" sz="1700" baseline="30000"/>
                        <a:t>-06</a:t>
                      </a:r>
                      <a:endParaRPr sz="1700" baseline="300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ACV bandejas plásticas </a:t>
                      </a:r>
                      <a:r>
                        <a:rPr lang="ca" sz="1200"/>
                        <a:t>(Maga et al., 2019)</a:t>
                      </a:r>
                      <a:endParaRPr sz="17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6,5 x 10</a:t>
                      </a:r>
                      <a:r>
                        <a:rPr lang="ca" sz="1700" baseline="30000"/>
                        <a:t>-05</a:t>
                      </a:r>
                      <a:endParaRPr sz="1700" baseline="30000"/>
                    </a:p>
                  </a:txBody>
                  <a:tcPr marL="91433" marR="91433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T3</a:t>
                      </a:r>
                      <a:endParaRPr sz="17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cartón</a:t>
                      </a:r>
                      <a:endParaRPr sz="17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variable</a:t>
                      </a:r>
                      <a:endParaRPr sz="17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/>
                        <a:t>4,3 x 10</a:t>
                      </a:r>
                      <a:r>
                        <a:rPr lang="ca" sz="1700" baseline="30000" dirty="0"/>
                        <a:t>-01</a:t>
                      </a:r>
                      <a:endParaRPr sz="1700" baseline="30000" dirty="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ACV empacado frutas </a:t>
                      </a:r>
                      <a:r>
                        <a:rPr lang="ca" sz="1200"/>
                        <a:t>(Albrecht et al., 2013)</a:t>
                      </a:r>
                      <a:endParaRPr sz="1200"/>
                    </a:p>
                  </a:txBody>
                  <a:tcPr marL="91433" marR="91433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4,8 x 10</a:t>
                      </a:r>
                      <a:r>
                        <a:rPr lang="ca" sz="1700" baseline="30000"/>
                        <a:t>-05</a:t>
                      </a:r>
                      <a:endParaRPr sz="1700" baseline="30000"/>
                    </a:p>
                  </a:txBody>
                  <a:tcPr marL="91433" marR="91433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2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T4</a:t>
                      </a:r>
                      <a:endParaRPr sz="1700"/>
                    </a:p>
                  </a:txBody>
                  <a:tcPr marL="91433" marR="91433" marT="121900" marB="1219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madera</a:t>
                      </a:r>
                      <a:endParaRPr sz="1700"/>
                    </a:p>
                  </a:txBody>
                  <a:tcPr marL="91433" marR="91433" marT="121900" marB="1219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25,2</a:t>
                      </a:r>
                      <a:endParaRPr sz="1700"/>
                    </a:p>
                  </a:txBody>
                  <a:tcPr marL="91433" marR="91433" marT="121900" marB="1219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/>
                        <a:t>2,8 x 10</a:t>
                      </a:r>
                      <a:r>
                        <a:rPr lang="ca" sz="1700" baseline="30000" dirty="0"/>
                        <a:t>-03</a:t>
                      </a:r>
                      <a:endParaRPr sz="1700" baseline="30000" dirty="0"/>
                    </a:p>
                  </a:txBody>
                  <a:tcPr marL="91433" marR="91433" marT="121900" marB="1219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/>
                        <a:t>ACV empacado frutas</a:t>
                      </a:r>
                      <a:endParaRPr sz="1700"/>
                    </a:p>
                  </a:txBody>
                  <a:tcPr marL="91433" marR="91433" marT="121900" marB="1219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700" dirty="0"/>
                        <a:t>1,8 x 10</a:t>
                      </a:r>
                      <a:r>
                        <a:rPr lang="ca" sz="1700" baseline="30000" dirty="0"/>
                        <a:t>-03</a:t>
                      </a:r>
                      <a:endParaRPr sz="1700" baseline="30000" dirty="0"/>
                    </a:p>
                  </a:txBody>
                  <a:tcPr marL="91433" marR="91433" marT="121900" marB="1219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C0E975-477D-498A-8AC9-A010363C8EC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31255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0;p38">
            <a:extLst>
              <a:ext uri="{FF2B5EF4-FFF2-40B4-BE49-F238E27FC236}">
                <a16:creationId xmlns:a16="http://schemas.microsoft.com/office/drawing/2014/main" id="{5D5E121A-8D32-4F45-AC16-3CD9709B82A8}"/>
              </a:ext>
            </a:extLst>
          </p:cNvPr>
          <p:cNvSpPr txBox="1">
            <a:spLocks/>
          </p:cNvSpPr>
          <p:nvPr/>
        </p:nvSpPr>
        <p:spPr>
          <a:xfrm>
            <a:off x="970200" y="818633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1A1A1A"/>
              </a:buClr>
            </a:pPr>
            <a:r>
              <a:rPr lang="es-EC" sz="2720" kern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3. Resultados caracterización acondicionamiento frutas orgánicas</a:t>
            </a:r>
            <a:endParaRPr lang="es-EC" sz="3467" kern="0" dirty="0">
              <a:solidFill>
                <a:srgbClr val="1A1A1A"/>
              </a:solidFill>
            </a:endParaRPr>
          </a:p>
        </p:txBody>
      </p:sp>
      <p:sp>
        <p:nvSpPr>
          <p:cNvPr id="5" name="Google Shape;339;p38">
            <a:extLst>
              <a:ext uri="{FF2B5EF4-FFF2-40B4-BE49-F238E27FC236}">
                <a16:creationId xmlns:a16="http://schemas.microsoft.com/office/drawing/2014/main" id="{57A4BBD6-5E6B-40A7-A0A7-A53DCEE1D608}"/>
              </a:ext>
            </a:extLst>
          </p:cNvPr>
          <p:cNvSpPr txBox="1">
            <a:spLocks/>
          </p:cNvSpPr>
          <p:nvPr/>
        </p:nvSpPr>
        <p:spPr>
          <a:xfrm>
            <a:off x="970184" y="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1A1A1A"/>
              </a:buClr>
            </a:pPr>
            <a:r>
              <a:rPr lang="es-EC" sz="3467" kern="0">
                <a:solidFill>
                  <a:srgbClr val="1A1A1A"/>
                </a:solidFill>
              </a:rPr>
              <a:t>RESULTADOS</a:t>
            </a:r>
            <a:endParaRPr lang="es-EC" sz="3467" kern="0" dirty="0">
              <a:solidFill>
                <a:srgbClr val="1A1A1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2ED29-08E7-4045-A836-9016069F37E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31255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3B0CAB-E11E-473B-ADFD-8E797E91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40" y="1838874"/>
            <a:ext cx="2400000" cy="22478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21A63D-DD1A-4DCF-803E-7A88D8A25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446" y="4582452"/>
            <a:ext cx="2566625" cy="2016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C1D910-668F-4EC3-8EDE-6F71063DA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600" y="1838874"/>
            <a:ext cx="2400000" cy="19160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C8EFC7-83C2-4681-9986-7754F8899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892" y="1847243"/>
            <a:ext cx="2400000" cy="19076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F1B46D-FD4D-4BE4-969F-11F0064D6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40" y="4582452"/>
            <a:ext cx="2400000" cy="19026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363A08-F78E-487D-B984-1E74E53EEA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5071" y="1838874"/>
            <a:ext cx="2400000" cy="18535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D78BC78-76D9-4A42-960B-C67E9BDDE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6119" y="4582452"/>
            <a:ext cx="2400000" cy="201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47656F3-20B0-48EC-89E4-454190FB91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0381" y="4582452"/>
            <a:ext cx="2297116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8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/>
          <p:nvPr/>
        </p:nvSpPr>
        <p:spPr>
          <a:xfrm>
            <a:off x="972600" y="923900"/>
            <a:ext cx="10982800" cy="62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2453" b="1" kern="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3. Resultados Ponderación Acondicionamiento Frutas Orgánicas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8" name="Google Shape;3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167" y="1704467"/>
            <a:ext cx="9101400" cy="5204067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2"/>
          <p:cNvSpPr txBox="1">
            <a:spLocks noGrp="1"/>
          </p:cNvSpPr>
          <p:nvPr>
            <p:ph type="title"/>
          </p:nvPr>
        </p:nvSpPr>
        <p:spPr>
          <a:xfrm>
            <a:off x="9726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 dirty="0"/>
              <a:t>RESULTADOS</a:t>
            </a:r>
            <a:endParaRPr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20F7EB4-A185-4449-A312-0BAA5364DCB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13056" y="49696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CFB49-6D82-4CE6-BDA0-A555FC83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76" y="1807896"/>
            <a:ext cx="10251600" cy="713600"/>
          </a:xfrm>
        </p:spPr>
        <p:txBody>
          <a:bodyPr>
            <a:normAutofit/>
          </a:bodyPr>
          <a:lstStyle/>
          <a:p>
            <a:r>
              <a:rPr lang="es-EC" dirty="0"/>
              <a:t>Contribuciones IA de tratamientos </a:t>
            </a:r>
          </a:p>
        </p:txBody>
      </p:sp>
      <p:sp>
        <p:nvSpPr>
          <p:cNvPr id="4" name="Google Shape;399;p42">
            <a:extLst>
              <a:ext uri="{FF2B5EF4-FFF2-40B4-BE49-F238E27FC236}">
                <a16:creationId xmlns:a16="http://schemas.microsoft.com/office/drawing/2014/main" id="{21FD6A1D-4C43-47EB-BFC5-05744F66FEC2}"/>
              </a:ext>
            </a:extLst>
          </p:cNvPr>
          <p:cNvSpPr txBox="1">
            <a:spLocks/>
          </p:cNvSpPr>
          <p:nvPr/>
        </p:nvSpPr>
        <p:spPr>
          <a:xfrm>
            <a:off x="972600" y="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1A1A1A"/>
              </a:buClr>
            </a:pPr>
            <a:r>
              <a:rPr lang="es-EC" sz="3467" kern="0" dirty="0">
                <a:solidFill>
                  <a:srgbClr val="1A1A1A"/>
                </a:solidFill>
              </a:rPr>
              <a:t>RESULTADOS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0D9E7C-59F6-4F3D-85F1-40E41174BC4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13056" y="49696"/>
            <a:ext cx="1545265" cy="614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7;p42">
            <a:extLst>
              <a:ext uri="{FF2B5EF4-FFF2-40B4-BE49-F238E27FC236}">
                <a16:creationId xmlns:a16="http://schemas.microsoft.com/office/drawing/2014/main" id="{8751012A-F7FF-4EDE-8242-8645460A91B9}"/>
              </a:ext>
            </a:extLst>
          </p:cNvPr>
          <p:cNvSpPr txBox="1"/>
          <p:nvPr/>
        </p:nvSpPr>
        <p:spPr>
          <a:xfrm>
            <a:off x="972600" y="923900"/>
            <a:ext cx="10982800" cy="62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2453" b="1" kern="0" dirty="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3. Resultados Ponderación Acondicionamiento Frutas Orgánicas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519ECD-096E-4C31-8E53-6F8D0F3EA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7" y="2786283"/>
            <a:ext cx="6283041" cy="34798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4CAA9C-26D1-4E50-AA2C-2C375CB4D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469" y="1547901"/>
            <a:ext cx="4745931" cy="49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641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F48C2-E010-432D-ACE9-B932648B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763296"/>
            <a:ext cx="10251600" cy="713600"/>
          </a:xfrm>
        </p:spPr>
        <p:txBody>
          <a:bodyPr>
            <a:normAutofit/>
          </a:bodyPr>
          <a:lstStyle/>
          <a:p>
            <a:r>
              <a:rPr lang="es-EC" dirty="0"/>
              <a:t>3 Resultados afectación final</a:t>
            </a:r>
          </a:p>
        </p:txBody>
      </p:sp>
      <p:sp>
        <p:nvSpPr>
          <p:cNvPr id="4" name="Google Shape;399;p42">
            <a:extLst>
              <a:ext uri="{FF2B5EF4-FFF2-40B4-BE49-F238E27FC236}">
                <a16:creationId xmlns:a16="http://schemas.microsoft.com/office/drawing/2014/main" id="{CC8AAB33-E549-4C6A-A056-66754D2A84E6}"/>
              </a:ext>
            </a:extLst>
          </p:cNvPr>
          <p:cNvSpPr txBox="1">
            <a:spLocks/>
          </p:cNvSpPr>
          <p:nvPr/>
        </p:nvSpPr>
        <p:spPr>
          <a:xfrm>
            <a:off x="972600" y="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1A1A1A"/>
              </a:buClr>
            </a:pPr>
            <a:r>
              <a:rPr lang="es-EC" sz="3467" kern="0" dirty="0">
                <a:solidFill>
                  <a:srgbClr val="1A1A1A"/>
                </a:solidFill>
              </a:rPr>
              <a:t>RESULTADOS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146476A-6D9A-480B-B57C-FDC76854F41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13056" y="49696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D6B32AB-94D3-443B-965F-A7B6AA807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194" y="2111557"/>
            <a:ext cx="4876652" cy="39831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5EB077-D2AE-4E58-85C5-A0D217ED7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0" y="2111557"/>
            <a:ext cx="5400732" cy="39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3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/>
              <a:t>INTRODUCCIÓN</a:t>
            </a:r>
            <a:endParaRPr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1DE1EE0-4520-4873-A1D7-4685D706101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/>
              <a:t>CONCLUSIONES Y RECOMENDACIONES</a:t>
            </a:r>
            <a:endParaRPr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131A6EA-4258-4193-AAF1-3C340D837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6"/>
          <p:cNvSpPr txBox="1">
            <a:spLocks noGrp="1"/>
          </p:cNvSpPr>
          <p:nvPr>
            <p:ph type="body" idx="1"/>
          </p:nvPr>
        </p:nvSpPr>
        <p:spPr>
          <a:xfrm>
            <a:off x="3817967" y="713600"/>
            <a:ext cx="6115200" cy="12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 i="1" dirty="0">
                <a:latin typeface="+mj-lt"/>
              </a:rPr>
              <a:t>Mayor impacto ambiental</a:t>
            </a:r>
            <a:r>
              <a:rPr lang="ca" dirty="0">
                <a:latin typeface="+mj-lt"/>
              </a:rPr>
              <a:t>: </a:t>
            </a:r>
            <a:endParaRPr dirty="0">
              <a:latin typeface="+mj-lt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dirty="0">
                <a:latin typeface="+mj-lt"/>
              </a:rPr>
              <a:t>Tratamiento 4 (caja de madera + clavos + grapas</a:t>
            </a:r>
            <a:r>
              <a:rPr lang="ca" dirty="0"/>
              <a:t>)</a:t>
            </a:r>
            <a:endParaRPr dirty="0"/>
          </a:p>
        </p:txBody>
      </p:sp>
      <p:sp>
        <p:nvSpPr>
          <p:cNvPr id="440" name="Google Shape;440;p46"/>
          <p:cNvSpPr txBox="1">
            <a:spLocks noGrp="1"/>
          </p:cNvSpPr>
          <p:nvPr>
            <p:ph type="title"/>
          </p:nvPr>
        </p:nvSpPr>
        <p:spPr>
          <a:xfrm>
            <a:off x="9726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 dirty="0"/>
              <a:t>CONCLUSIONES</a:t>
            </a:r>
            <a:endParaRPr dirty="0"/>
          </a:p>
        </p:txBody>
      </p:sp>
      <p:sp>
        <p:nvSpPr>
          <p:cNvPr id="441" name="Google Shape;441;p46"/>
          <p:cNvSpPr txBox="1"/>
          <p:nvPr/>
        </p:nvSpPr>
        <p:spPr>
          <a:xfrm>
            <a:off x="194367" y="2254901"/>
            <a:ext cx="2726043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2400" i="1" kern="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ACV acondicionamiento frutas orgánicas</a:t>
            </a:r>
            <a:endParaRPr sz="2400" i="1" kern="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46"/>
          <p:cNvSpPr txBox="1">
            <a:spLocks noGrp="1"/>
          </p:cNvSpPr>
          <p:nvPr>
            <p:ph type="body" idx="1"/>
          </p:nvPr>
        </p:nvSpPr>
        <p:spPr>
          <a:xfrm>
            <a:off x="3817967" y="2182633"/>
            <a:ext cx="7491600" cy="20312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ca" i="1" dirty="0">
                <a:latin typeface="+mj-lt"/>
              </a:rPr>
              <a:t>Impacto ambiental intermedio:</a:t>
            </a:r>
            <a:endParaRPr i="1" dirty="0">
              <a:latin typeface="+mj-lt"/>
            </a:endParaRPr>
          </a:p>
          <a:p>
            <a:pPr marL="0" indent="609585">
              <a:spcBef>
                <a:spcPts val="1600"/>
              </a:spcBef>
              <a:buNone/>
            </a:pPr>
            <a:r>
              <a:rPr lang="ca" dirty="0">
                <a:latin typeface="+mj-lt"/>
              </a:rPr>
              <a:t>Tratamiento 7 (contenedor PET)</a:t>
            </a:r>
            <a:endParaRPr dirty="0">
              <a:latin typeface="+mj-lt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ca" dirty="0">
                <a:latin typeface="+mj-lt"/>
              </a:rPr>
              <a:t>          Tratamiento 2 (bandeja PET+film)</a:t>
            </a:r>
            <a:endParaRPr dirty="0">
              <a:latin typeface="+mj-lt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dirty="0">
                <a:latin typeface="+mj-lt"/>
              </a:rPr>
              <a:t>          Tratamiento 3 (caja cartón +film)</a:t>
            </a:r>
            <a:endParaRPr dirty="0">
              <a:latin typeface="+mj-lt"/>
            </a:endParaRPr>
          </a:p>
        </p:txBody>
      </p:sp>
      <p:sp>
        <p:nvSpPr>
          <p:cNvPr id="443" name="Google Shape;443;p46"/>
          <p:cNvSpPr txBox="1">
            <a:spLocks noGrp="1"/>
          </p:cNvSpPr>
          <p:nvPr>
            <p:ph type="body" idx="1"/>
          </p:nvPr>
        </p:nvSpPr>
        <p:spPr>
          <a:xfrm>
            <a:off x="3817967" y="4313267"/>
            <a:ext cx="6978400" cy="254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 i="1" dirty="0">
                <a:latin typeface="+mj-lt"/>
              </a:rPr>
              <a:t>Menor Impacto ambiental:</a:t>
            </a:r>
            <a:endParaRPr dirty="0">
              <a:latin typeface="+mj-lt"/>
            </a:endParaRPr>
          </a:p>
          <a:p>
            <a:pPr marL="0" indent="609585">
              <a:spcBef>
                <a:spcPts val="1600"/>
              </a:spcBef>
              <a:buNone/>
            </a:pPr>
            <a:r>
              <a:rPr lang="ca" dirty="0">
                <a:latin typeface="+mj-lt"/>
              </a:rPr>
              <a:t>Tratamiento 1 (bandeja de PS +film)</a:t>
            </a:r>
            <a:endParaRPr dirty="0">
              <a:latin typeface="+mj-lt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ca" dirty="0">
                <a:latin typeface="+mj-lt"/>
              </a:rPr>
              <a:t>          Tratamiento 5 (malla PEBD+clip) </a:t>
            </a:r>
            <a:endParaRPr dirty="0">
              <a:latin typeface="+mj-lt"/>
            </a:endParaRPr>
          </a:p>
          <a:p>
            <a:pPr marL="0" indent="609585">
              <a:spcBef>
                <a:spcPts val="1600"/>
              </a:spcBef>
              <a:spcAft>
                <a:spcPts val="1600"/>
              </a:spcAft>
              <a:buNone/>
            </a:pPr>
            <a:r>
              <a:rPr lang="ca" dirty="0">
                <a:latin typeface="+mj-lt"/>
              </a:rPr>
              <a:t>Tratamiento 6 (rotulado con tintas de grado alimentario)</a:t>
            </a:r>
            <a:endParaRPr dirty="0">
              <a:latin typeface="+mj-lt"/>
            </a:endParaRPr>
          </a:p>
        </p:txBody>
      </p:sp>
      <p:sp>
        <p:nvSpPr>
          <p:cNvPr id="444" name="Google Shape;444;p46"/>
          <p:cNvSpPr/>
          <p:nvPr/>
        </p:nvSpPr>
        <p:spPr>
          <a:xfrm>
            <a:off x="3038988" y="2745388"/>
            <a:ext cx="660400" cy="3732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380AE84-C653-4706-80E6-C273D8A588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536934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67780-CD03-4850-A573-F4E47AEE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0" i="1" dirty="0">
                <a:latin typeface="Lato" panose="020B0604020202020204" charset="0"/>
              </a:rPr>
              <a:t>Contribuciones ambientales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E87158-FBBF-4536-BB6E-73302CC21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4728" indent="0">
              <a:buNone/>
            </a:pPr>
            <a:r>
              <a:rPr lang="es-EC" sz="2400" dirty="0"/>
              <a:t>Categorías ambientales en diferente aporte </a:t>
            </a:r>
          </a:p>
          <a:p>
            <a:r>
              <a:rPr lang="es-EC" sz="2400" dirty="0"/>
              <a:t>Naturaleza del material de empaque</a:t>
            </a:r>
          </a:p>
          <a:p>
            <a:r>
              <a:rPr lang="es-EC" sz="2400" dirty="0"/>
              <a:t>Diseño empaque</a:t>
            </a:r>
          </a:p>
        </p:txBody>
      </p:sp>
      <p:sp>
        <p:nvSpPr>
          <p:cNvPr id="4" name="Google Shape;440;p46">
            <a:extLst>
              <a:ext uri="{FF2B5EF4-FFF2-40B4-BE49-F238E27FC236}">
                <a16:creationId xmlns:a16="http://schemas.microsoft.com/office/drawing/2014/main" id="{5225AA37-5FED-4A21-BB91-F1249F4D054C}"/>
              </a:ext>
            </a:extLst>
          </p:cNvPr>
          <p:cNvSpPr txBox="1">
            <a:spLocks/>
          </p:cNvSpPr>
          <p:nvPr/>
        </p:nvSpPr>
        <p:spPr>
          <a:xfrm>
            <a:off x="972600" y="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1219170">
              <a:buClr>
                <a:srgbClr val="1A1A1A"/>
              </a:buClr>
            </a:pPr>
            <a:r>
              <a:rPr lang="es-EC" sz="3200" kern="0" dirty="0">
                <a:solidFill>
                  <a:srgbClr val="1A1A1A"/>
                </a:solidFill>
              </a:rPr>
              <a:t>CONCLUSIONES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11DE366-8DAC-4C78-96E0-FC11CAD3179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536934" y="0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F2B26C-CFAD-4E66-95A3-BD3B56F04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124" y="277183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6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970200" y="1921600"/>
            <a:ext cx="10251600" cy="301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r">
              <a:buNone/>
            </a:pPr>
            <a:r>
              <a:rPr lang="ca" sz="2400" i="1" dirty="0"/>
              <a:t>Reducción impacto ambiental</a:t>
            </a:r>
            <a:endParaRPr lang="ca" sz="2400" i="1" u="sng" dirty="0">
              <a:highlight>
                <a:srgbClr val="C0C0C0"/>
              </a:highlight>
            </a:endParaRPr>
          </a:p>
          <a:p>
            <a:pPr marL="0" indent="0" algn="r">
              <a:buNone/>
            </a:pPr>
            <a:r>
              <a:rPr lang="ca" sz="2400" u="sng" dirty="0">
                <a:highlight>
                  <a:srgbClr val="C0C0C0"/>
                </a:highlight>
              </a:rPr>
              <a:t>Tratamiento 6 Rotulado tintas de grado alimentario </a:t>
            </a:r>
            <a:r>
              <a:rPr lang="ca" sz="2400" dirty="0"/>
              <a:t> respecto otros tratamientos</a:t>
            </a:r>
            <a:endParaRPr sz="2400" dirty="0"/>
          </a:p>
          <a:p>
            <a:pPr indent="-457189">
              <a:spcBef>
                <a:spcPts val="1600"/>
              </a:spcBef>
              <a:buSzPts val="1800"/>
            </a:pPr>
            <a:r>
              <a:rPr lang="ca" sz="2400" dirty="0"/>
              <a:t>T4 Madera + clavos+grapas: 200 mil veces</a:t>
            </a:r>
            <a:endParaRPr sz="2400" dirty="0"/>
          </a:p>
          <a:p>
            <a:pPr indent="-457189">
              <a:buSzPts val="1800"/>
            </a:pPr>
            <a:r>
              <a:rPr lang="ca" sz="2400" dirty="0"/>
              <a:t>T3 Cartón + film: 18 mil veces</a:t>
            </a:r>
            <a:endParaRPr sz="2400" dirty="0"/>
          </a:p>
          <a:p>
            <a:pPr indent="-457189">
              <a:buSzPts val="1800"/>
            </a:pPr>
            <a:r>
              <a:rPr lang="ca" sz="2400" dirty="0"/>
              <a:t>T5 Malla + clip, T1 bandela PS+film:  3 mil veces</a:t>
            </a:r>
            <a:endParaRPr sz="2400" dirty="0"/>
          </a:p>
        </p:txBody>
      </p:sp>
      <p:sp>
        <p:nvSpPr>
          <p:cNvPr id="471" name="Google Shape;471;p50"/>
          <p:cNvSpPr txBox="1">
            <a:spLocks noGrp="1"/>
          </p:cNvSpPr>
          <p:nvPr>
            <p:ph type="title"/>
          </p:nvPr>
        </p:nvSpPr>
        <p:spPr>
          <a:xfrm>
            <a:off x="9726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 dirty="0"/>
              <a:t>CONCLUSIONES</a:t>
            </a:r>
            <a:endParaRPr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771BDFE-63D0-4182-A57C-D06BB400147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49696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Bar graph with downward trend contorno">
            <a:extLst>
              <a:ext uri="{FF2B5EF4-FFF2-40B4-BE49-F238E27FC236}">
                <a16:creationId xmlns:a16="http://schemas.microsoft.com/office/drawing/2014/main" id="{D18DC5F9-ADA2-47FB-A386-D82F7527A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251" y="19216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F97F091-8FCF-47FB-BC3F-FEA50B4C0BF6}"/>
              </a:ext>
            </a:extLst>
          </p:cNvPr>
          <p:cNvGraphicFramePr/>
          <p:nvPr/>
        </p:nvGraphicFramePr>
        <p:xfrm>
          <a:off x="972600" y="2037067"/>
          <a:ext cx="10251600" cy="41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7" name="Google Shape;477;p51"/>
          <p:cNvSpPr txBox="1">
            <a:spLocks noGrp="1"/>
          </p:cNvSpPr>
          <p:nvPr>
            <p:ph type="title"/>
          </p:nvPr>
        </p:nvSpPr>
        <p:spPr>
          <a:xfrm>
            <a:off x="9726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RECOMENDACIONES</a:t>
            </a:r>
            <a:endParaRPr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2E5C66E-4DD2-4714-9A74-16E504BBDCDA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35125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DCAB695-7935-4520-AC98-62D53E07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17552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2"/>
          <p:cNvSpPr txBox="1">
            <a:spLocks noGrp="1"/>
          </p:cNvSpPr>
          <p:nvPr>
            <p:ph type="body" idx="1"/>
          </p:nvPr>
        </p:nvSpPr>
        <p:spPr>
          <a:xfrm>
            <a:off x="972600" y="1880367"/>
            <a:ext cx="10251600" cy="390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10000"/>
          </a:bodyPr>
          <a:lstStyle/>
          <a:p>
            <a:pPr indent="-383953">
              <a:spcBef>
                <a:spcPts val="1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Albrecht, S., Brandstetter, P., Beck, T., Fullana-i-palmer, P., Grönman, K., Baitz, M., … Fischer, M. (2013). An extended life cycle analysis of packaging systems for fruit and vegetable transport in Europe.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Journal of Life Cycle Assessment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(8), 1549–1567. </a:t>
            </a:r>
            <a:r>
              <a:rPr lang="ca" sz="146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https://doi.org/10.1007/s11367-013-0590-4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ATSDR. (2007).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Resumen de Salud Pública Benceno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Atlanta, GA:US. Retrieved from https://www.atsdr.cdc.gov/es/phs/es_phs3.pdf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Toxicology Program. (2016b).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on Carcinogens, Fourtheenth Edition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NC:US. Retrieved from </a:t>
            </a:r>
            <a:r>
              <a:rPr lang="ca" sz="146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https://ntp.niehs.nih.gov/go/roc14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Kent, J. (2007).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Kent and Riegel’s Handbook of Industrial Chemestry and Biotechnology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(11th ed.). New York: Springer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Maga, D., Hiebel, M., &amp; Aryan, V. (2019). A comparative life cycle assessment of meat trays made of various packaging materials.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Sustainability (Switzerland)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(19). </a:t>
            </a:r>
            <a:r>
              <a:rPr lang="ca" sz="146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https://doi.org/10.3390/su11195324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Mourad, A. L., Da Silva, H. L. G., &amp; Nogueira, J. C. B. (2014). Life cycle assessment of cellulose packaging materials production: Folding box board and kraftliner paper.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Journal of Life Cycle Assessment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(4), 968–976. https://doi.org/10.1007/s11367-013-0690-1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Morse, G. (1995).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comparison of anhydrous ethanol production from ethylene and from corn utilizing life cycle analysis methodology [Master of science in chemical engineering]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NJIT. Retrieved from </a:t>
            </a:r>
            <a:r>
              <a:rPr lang="ca" sz="1467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https://digitalcommons.njit.edu/cgi/viewcontent.cgi?article=2564&amp;context=theses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Puettmann, M., Consultants, W. E., &amp; Oneil, E. (2013). Cradle to Gate Life Cycle Assessment of Softwood Lumber Production from the Pacific Northwest, (Iso 2006), 1–35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3953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Zabaniotou, A., &amp; Kassidi, E. (2003). Life cycle assessment applied to egg packaging made from polystyrene and recycled paper.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Journal of Cleaner Production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a" sz="1467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ca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549–559. https://doi.org/10.1016/S0959-6526(02)00076-8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2"/>
          <p:cNvSpPr txBox="1">
            <a:spLocks noGrp="1"/>
          </p:cNvSpPr>
          <p:nvPr>
            <p:ph type="title"/>
          </p:nvPr>
        </p:nvSpPr>
        <p:spPr>
          <a:xfrm>
            <a:off x="972600" y="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REFERENCIAS BIBLIOGRÁFICAS</a:t>
            </a:r>
            <a:endParaRPr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727F01B-BB16-4C19-A6CD-97B81979BBC0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0646736" y="49696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970200" y="766833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INTRODUCCIÓN</a:t>
            </a: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00" y="3777999"/>
            <a:ext cx="2918667" cy="29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831" y="3820198"/>
            <a:ext cx="2918668" cy="287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7503" y="3820198"/>
            <a:ext cx="3114213" cy="2918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2963" y="745897"/>
            <a:ext cx="3002403" cy="288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27503" y="766833"/>
            <a:ext cx="3171197" cy="28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1037700" y="1925681"/>
            <a:ext cx="2438000" cy="52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ca" sz="1467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PRODUCTOS ORGÁNICOS</a:t>
            </a:r>
            <a:endParaRPr sz="1467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A5947818-AD07-4D86-A82F-73BB2A994A7E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970200" y="755167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INTRODUCCIÓN</a:t>
            </a:r>
            <a:endParaRPr/>
          </a:p>
        </p:txBody>
      </p:sp>
      <p:grpSp>
        <p:nvGrpSpPr>
          <p:cNvPr id="115" name="Google Shape;115;p17"/>
          <p:cNvGrpSpPr/>
          <p:nvPr/>
        </p:nvGrpSpPr>
        <p:grpSpPr>
          <a:xfrm>
            <a:off x="3931037" y="3601695"/>
            <a:ext cx="347155" cy="347155"/>
            <a:chOff x="3157188" y="909150"/>
            <a:chExt cx="470400" cy="470400"/>
          </a:xfrm>
        </p:grpSpPr>
        <p:sp>
          <p:nvSpPr>
            <p:cNvPr id="116" name="Google Shape;116;p17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7"/>
          <p:cNvGrpSpPr/>
          <p:nvPr/>
        </p:nvGrpSpPr>
        <p:grpSpPr>
          <a:xfrm>
            <a:off x="1322579" y="1881629"/>
            <a:ext cx="4099995" cy="4420203"/>
            <a:chOff x="837733" y="1984887"/>
            <a:chExt cx="1944600" cy="1569600"/>
          </a:xfrm>
        </p:grpSpPr>
        <p:sp>
          <p:nvSpPr>
            <p:cNvPr id="119" name="Google Shape;119;p17"/>
            <p:cNvSpPr/>
            <p:nvPr/>
          </p:nvSpPr>
          <p:spPr>
            <a:xfrm>
              <a:off x="837733" y="1984887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931204" y="2203473"/>
              <a:ext cx="14517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ca" sz="1733" b="1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PRODUCTOS ORGÁNICOS</a:t>
              </a:r>
              <a:endParaRPr sz="1733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931214" y="2426676"/>
              <a:ext cx="1677900" cy="103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</a:pPr>
              <a:r>
                <a:rPr lang="ca" sz="1600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Modelo </a:t>
              </a:r>
              <a:r>
                <a:rPr lang="es-EC" sz="1600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ecológico</a:t>
              </a:r>
              <a:endParaRPr sz="16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</a:pPr>
              <a:r>
                <a:rPr lang="ca" sz="1600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Prácticas culturales, rotación de cultivo</a:t>
              </a:r>
              <a:endParaRPr sz="16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lnSpc>
                  <a:spcPct val="115000"/>
                </a:lnSpc>
                <a:spcBef>
                  <a:spcPts val="2133"/>
                </a:spcBef>
                <a:buClr>
                  <a:srgbClr val="000000"/>
                </a:buClr>
              </a:pPr>
              <a:r>
                <a:rPr lang="ca" sz="1600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Limitación de uso de herbicidas, pesticidas</a:t>
              </a:r>
              <a:endParaRPr sz="16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rgbClr val="000000"/>
                </a:buClr>
              </a:pPr>
              <a:r>
                <a:rPr lang="ca" sz="1600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Fertilizantes autorizados</a:t>
              </a:r>
              <a:endParaRPr sz="16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03" y="2021567"/>
            <a:ext cx="5811600" cy="43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E429E02-4F01-4865-8204-98854256ABB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970200" y="755167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INTRODUCCIÓN</a:t>
            </a:r>
            <a:endParaRPr/>
          </a:p>
        </p:txBody>
      </p:sp>
      <p:grpSp>
        <p:nvGrpSpPr>
          <p:cNvPr id="128" name="Google Shape;128;p18"/>
          <p:cNvGrpSpPr/>
          <p:nvPr/>
        </p:nvGrpSpPr>
        <p:grpSpPr>
          <a:xfrm>
            <a:off x="805933" y="2760067"/>
            <a:ext cx="2592800" cy="3698396"/>
            <a:chOff x="3147657" y="2100113"/>
            <a:chExt cx="1944600" cy="1569600"/>
          </a:xfrm>
        </p:grpSpPr>
        <p:sp>
          <p:nvSpPr>
            <p:cNvPr id="129" name="Google Shape;129;p18"/>
            <p:cNvSpPr/>
            <p:nvPr/>
          </p:nvSpPr>
          <p:spPr>
            <a:xfrm rot="10800000" flipH="1">
              <a:off x="3147657" y="2100113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3206257" y="2256392"/>
              <a:ext cx="17073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ca" sz="1467" b="1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ACONDICIONAMIENTO FRUTAS</a:t>
              </a:r>
              <a:endParaRPr sz="1467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3206257" y="2586575"/>
              <a:ext cx="1707300" cy="8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</a:pPr>
              <a:r>
                <a:rPr lang="ca" sz="1467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Uso productos autorizados</a:t>
              </a:r>
              <a:endParaRPr lang="es-EC" sz="1467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lnSpc>
                  <a:spcPct val="115000"/>
                </a:lnSpc>
                <a:spcBef>
                  <a:spcPts val="2133"/>
                </a:spcBef>
                <a:spcAft>
                  <a:spcPts val="2133"/>
                </a:spcAft>
                <a:buClr>
                  <a:srgbClr val="000000"/>
                </a:buClr>
              </a:pPr>
              <a:r>
                <a:rPr lang="es-EC" sz="1467" kern="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Orgánicos identificación</a:t>
              </a:r>
              <a:endParaRPr sz="1467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743" y="2760067"/>
            <a:ext cx="5097523" cy="382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9465" y="3284601"/>
            <a:ext cx="3289328" cy="246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C3128600-5D7A-44CE-89E0-BD7A7D0F93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970200" y="766300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INTRODUCCIÓN</a:t>
            </a:r>
            <a:endParaRPr/>
          </a:p>
        </p:txBody>
      </p:sp>
      <p:grpSp>
        <p:nvGrpSpPr>
          <p:cNvPr id="150" name="Google Shape;150;p20"/>
          <p:cNvGrpSpPr/>
          <p:nvPr/>
        </p:nvGrpSpPr>
        <p:grpSpPr>
          <a:xfrm>
            <a:off x="660703" y="5617603"/>
            <a:ext cx="7023933" cy="858000"/>
            <a:chOff x="2283025" y="2322568"/>
            <a:chExt cx="5267950" cy="643500"/>
          </a:xfrm>
        </p:grpSpPr>
        <p:sp>
          <p:nvSpPr>
            <p:cNvPr id="151" name="Google Shape;151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</a:pPr>
              <a:r>
                <a:rPr lang="ca" sz="1733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No empaque</a:t>
              </a:r>
              <a:endParaRPr sz="1733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97923" defTabSz="1219170">
                <a:lnSpc>
                  <a:spcPct val="115000"/>
                </a:lnSpc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ca" sz="1467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Rotulado tintas de grado alimentario</a:t>
              </a:r>
              <a:r>
                <a:rPr lang="ca" sz="1467" kern="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467" kern="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8" name="Google Shape;158;p20"/>
          <p:cNvGrpSpPr/>
          <p:nvPr/>
        </p:nvGrpSpPr>
        <p:grpSpPr>
          <a:xfrm>
            <a:off x="660703" y="4094556"/>
            <a:ext cx="7023933" cy="858000"/>
            <a:chOff x="2283025" y="2322568"/>
            <a:chExt cx="5267950" cy="6435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9" name="Google Shape;159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</a:pPr>
              <a:r>
                <a:rPr lang="ca" sz="1733" kern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Empaques biodegradables</a:t>
              </a:r>
              <a:endParaRPr sz="1733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609585" indent="-397923" defTabSz="1219170">
                <a:lnSpc>
                  <a:spcPct val="115000"/>
                </a:lnSpc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ca" sz="1467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Cartón</a:t>
              </a:r>
              <a:endParaRPr sz="1467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97923" defTabSz="1219170">
                <a:lnSpc>
                  <a:spcPct val="115000"/>
                </a:lnSpc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ca" sz="1467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Madera </a:t>
              </a:r>
              <a:endParaRPr sz="1467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6" name="Google Shape;166;p20"/>
          <p:cNvGrpSpPr/>
          <p:nvPr/>
        </p:nvGrpSpPr>
        <p:grpSpPr>
          <a:xfrm>
            <a:off x="660703" y="2729180"/>
            <a:ext cx="7023933" cy="858000"/>
            <a:chOff x="2283025" y="2322568"/>
            <a:chExt cx="5267950" cy="6435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7" name="Google Shape;167;p20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</a:pPr>
              <a:r>
                <a:rPr lang="ca" sz="1733" kern="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Empaques plásticos</a:t>
              </a:r>
              <a:endParaRPr sz="1733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</a:pPr>
              <a:endParaRPr sz="1467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609585" indent="-397923" defTabSz="1219170">
                <a:lnSpc>
                  <a:spcPct val="115000"/>
                </a:lnSpc>
                <a:buClr>
                  <a:srgbClr val="FFFFFF"/>
                </a:buClr>
                <a:buSzPts val="1100"/>
                <a:buFont typeface="Roboto"/>
                <a:buChar char="●"/>
              </a:pPr>
              <a:r>
                <a:rPr lang="ca" sz="1467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PET, PS</a:t>
              </a:r>
              <a:endParaRPr sz="1467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4" name="Google Shape;174;p20"/>
          <p:cNvSpPr txBox="1"/>
          <p:nvPr/>
        </p:nvSpPr>
        <p:spPr>
          <a:xfrm>
            <a:off x="498433" y="1917534"/>
            <a:ext cx="59424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ca" sz="2133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ALTERNATIVAS IDENTIFICACIÓN FRUTAS </a:t>
            </a:r>
            <a:endParaRPr sz="2133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82DC7701-D939-42F9-B245-D69D0EE4794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A1E2EA-7B9F-4CF9-BE0C-7169CABD8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915" y="2899883"/>
            <a:ext cx="2089804" cy="13856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2BC46EA-BFAB-47FD-AA2F-6C815CB7808B}"/>
              </a:ext>
            </a:extLst>
          </p:cNvPr>
          <p:cNvSpPr txBox="1"/>
          <p:nvPr/>
        </p:nvSpPr>
        <p:spPr>
          <a:xfrm>
            <a:off x="8033383" y="5489527"/>
            <a:ext cx="4069717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s-EC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Hipótesis: El acondicionado con </a:t>
            </a:r>
          </a:p>
          <a:p>
            <a:pPr defTabSz="1219170">
              <a:buClr>
                <a:srgbClr val="000000"/>
              </a:buClr>
            </a:pPr>
            <a:r>
              <a:rPr lang="es-EC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empaques presentan</a:t>
            </a:r>
          </a:p>
          <a:p>
            <a:pPr defTabSz="1219170">
              <a:buClr>
                <a:srgbClr val="000000"/>
              </a:buClr>
            </a:pPr>
            <a:r>
              <a:rPr lang="es-EC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mayor impacto ambiental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445F447-FA98-43B4-80B1-8D1E62A87218}"/>
              </a:ext>
            </a:extLst>
          </p:cNvPr>
          <p:cNvSpPr txBox="1"/>
          <p:nvPr/>
        </p:nvSpPr>
        <p:spPr>
          <a:xfrm>
            <a:off x="7597152" y="950649"/>
            <a:ext cx="4570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C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¿Los principales métodos de acondicionamiento</a:t>
            </a:r>
          </a:p>
          <a:p>
            <a:pPr algn="ctr" defTabSz="1219170">
              <a:buClr>
                <a:srgbClr val="000000"/>
              </a:buClr>
            </a:pPr>
            <a:r>
              <a:rPr lang="es-EC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 frutas orgánicas presentan diferentes</a:t>
            </a:r>
          </a:p>
          <a:p>
            <a:pPr algn="ctr" defTabSz="1219170">
              <a:buClr>
                <a:srgbClr val="000000"/>
              </a:buClr>
            </a:pPr>
            <a:r>
              <a:rPr lang="es-EC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Niveles de contaminación?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972600" y="778467"/>
            <a:ext cx="10251600" cy="71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r>
              <a:rPr lang="ca"/>
              <a:t>INTRODUCCIÓN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972600" y="1788367"/>
            <a:ext cx="10251600" cy="507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ca" b="1"/>
              <a:t>OBJETIVOS</a:t>
            </a:r>
            <a:endParaRPr b="1"/>
          </a:p>
          <a:p>
            <a:pPr marL="0" indent="0">
              <a:spcBef>
                <a:spcPts val="1600"/>
              </a:spcBef>
              <a:buNone/>
            </a:pPr>
            <a:r>
              <a:rPr lang="ca" b="1"/>
              <a:t>Objetivo general:</a:t>
            </a:r>
            <a:r>
              <a:rPr lang="ca"/>
              <a:t> Analizar ambientalmente los principales métodos de acondicionamiento de frutas orgánicas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ca" b="1"/>
              <a:t>Objetivos específicos:</a:t>
            </a:r>
            <a:r>
              <a:rPr lang="ca"/>
              <a:t>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ca"/>
              <a:t>a) Analizar el ciclo de vida de los principales métodos de acondicionamiento de frutas orgánicas (pitahaya, maracuyá) que usan materiales de empaques físicos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ca"/>
              <a:t>b) Analizar el ciclo de vida del método de acondicionamiento de frutas orgánicas (pitahaya, maracuyá) con el uso de rotulado con tintas de grado alimentario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c) Determinar el método de acondicionamiento de frutas orgánicas (pitahaya, maracuyá) que genere menor impacto ambiental</a:t>
            </a:r>
            <a:endParaRPr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D64FEF0-47E1-4BFC-A1CD-254CC5D0C2E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ca"/>
              <a:t>METODOLOGÍA</a:t>
            </a:r>
            <a:endParaRPr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5016DA81-5703-4761-A2B1-A8FA216CC5A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>
            <a:fillRect/>
          </a:stretch>
        </p:blipFill>
        <p:spPr bwMode="auto">
          <a:xfrm>
            <a:off x="1" y="0"/>
            <a:ext cx="1545265" cy="614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1838</Words>
  <Application>Microsoft Office PowerPoint</Application>
  <PresentationFormat>Panorámica</PresentationFormat>
  <Paragraphs>316</Paragraphs>
  <Slides>36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Lato</vt:lpstr>
      <vt:lpstr>Raleway</vt:lpstr>
      <vt:lpstr>Roboto</vt:lpstr>
      <vt:lpstr>Roboto Medium</vt:lpstr>
      <vt:lpstr>Times New Roman</vt:lpstr>
      <vt:lpstr>Streamline</vt:lpstr>
      <vt:lpstr>ANÁLISIS DE CICLO DE VIDA DE DIFERENTES MÉTODOS DE ACONDICIONAMIENTO DE FRUTAS ORGÁNICAS</vt:lpstr>
      <vt:lpstr>CONTENIDO</vt:lpstr>
      <vt:lpstr>INTRODUCCIÓN</vt:lpstr>
      <vt:lpstr>INTRODUCCIÓN</vt:lpstr>
      <vt:lpstr>INTRODUCCIÓN</vt:lpstr>
      <vt:lpstr>INTRODUCCIÓN</vt:lpstr>
      <vt:lpstr>INTRODUCCIÓN</vt:lpstr>
      <vt:lpstr>INTRODUCCIÓN</vt:lpstr>
      <vt:lpstr>METODOLOGÍA</vt:lpstr>
      <vt:lpstr>METODOLOGÍA: Análisis de ciclo de vida ISO 14040</vt:lpstr>
      <vt:lpstr>METODOLOGÍA: Análisis de ciclo de vida ISO 14040</vt:lpstr>
      <vt:lpstr>METODOLOGÍA</vt:lpstr>
      <vt:lpstr>METODOLOGÍA</vt:lpstr>
      <vt:lpstr>METODOLOGÍA: Inventario</vt:lpstr>
      <vt:lpstr>METODOLOGÍA: Inventario</vt:lpstr>
      <vt:lpstr>Presentación de PowerPoint</vt:lpstr>
      <vt:lpstr>METODOLOGÍA: Caracterización y ponderación</vt:lpstr>
      <vt:lpstr>4. Interpretación de resultados </vt:lpstr>
      <vt:lpstr>RESULTADOS Y DISCUSIÓN</vt:lpstr>
      <vt:lpstr>RESULTADOS</vt:lpstr>
      <vt:lpstr>2. Resultados categorías de impacto ambiental (% mayor impacto)</vt:lpstr>
      <vt:lpstr>3. Resultados caracterización acondicionamiento frutas orgánicas</vt:lpstr>
      <vt:lpstr>3. Resultados caracterización acondicionamiento frutas orgánicas</vt:lpstr>
      <vt:lpstr>3. Resultados caracterización acondicionamiento frutas orgánicas</vt:lpstr>
      <vt:lpstr>RESULTADOS</vt:lpstr>
      <vt:lpstr>Presentación de PowerPoint</vt:lpstr>
      <vt:lpstr>RESULTADOS</vt:lpstr>
      <vt:lpstr>Contribuciones IA de tratamientos </vt:lpstr>
      <vt:lpstr>3 Resultados afectación final</vt:lpstr>
      <vt:lpstr>CONCLUSIONES Y RECOMENDACIONES</vt:lpstr>
      <vt:lpstr>CONCLUSIONES</vt:lpstr>
      <vt:lpstr>Contribuciones ambientales</vt:lpstr>
      <vt:lpstr>CONCLUSIONES</vt:lpstr>
      <vt:lpstr>RECOMENDACIONES</vt:lpstr>
      <vt:lpstr>GRACIAS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 A</dc:creator>
  <cp:lastModifiedBy>Jess A</cp:lastModifiedBy>
  <cp:revision>2</cp:revision>
  <dcterms:created xsi:type="dcterms:W3CDTF">2021-09-16T18:37:33Z</dcterms:created>
  <dcterms:modified xsi:type="dcterms:W3CDTF">2021-09-16T18:43:45Z</dcterms:modified>
</cp:coreProperties>
</file>