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2"/>
  </p:notesMasterIdLst>
  <p:sldIdLst>
    <p:sldId id="259" r:id="rId2"/>
    <p:sldId id="599" r:id="rId3"/>
    <p:sldId id="600" r:id="rId4"/>
    <p:sldId id="602" r:id="rId5"/>
    <p:sldId id="603" r:id="rId6"/>
    <p:sldId id="606" r:id="rId7"/>
    <p:sldId id="617" r:id="rId8"/>
    <p:sldId id="604" r:id="rId9"/>
    <p:sldId id="605" r:id="rId10"/>
    <p:sldId id="607" r:id="rId11"/>
    <p:sldId id="612" r:id="rId12"/>
    <p:sldId id="615" r:id="rId13"/>
    <p:sldId id="610" r:id="rId14"/>
    <p:sldId id="616" r:id="rId15"/>
    <p:sldId id="608" r:id="rId16"/>
    <p:sldId id="613" r:id="rId17"/>
    <p:sldId id="614" r:id="rId18"/>
    <p:sldId id="609" r:id="rId19"/>
    <p:sldId id="618" r:id="rId20"/>
    <p:sldId id="611"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A56817"/>
    <a:srgbClr val="FFCC99"/>
    <a:srgbClr val="FF9900"/>
    <a:srgbClr val="009900"/>
    <a:srgbClr val="CCFF33"/>
    <a:srgbClr val="00FF00"/>
    <a:srgbClr val="9BBB5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0" autoAdjust="0"/>
    <p:restoredTop sz="94434" autoAdjust="0"/>
  </p:normalViewPr>
  <p:slideViewPr>
    <p:cSldViewPr snapToGrid="0">
      <p:cViewPr>
        <p:scale>
          <a:sx n="70" d="100"/>
          <a:sy n="70" d="100"/>
        </p:scale>
        <p:origin x="-588" y="-180"/>
      </p:cViewPr>
      <p:guideLst>
        <p:guide orient="horz" pos="2160"/>
        <p:guide pos="3840"/>
      </p:guideLst>
    </p:cSldViewPr>
  </p:slideViewPr>
  <p:outlineViewPr>
    <p:cViewPr>
      <p:scale>
        <a:sx n="33" d="100"/>
        <a:sy n="33" d="100"/>
      </p:scale>
      <p:origin x="0" y="-12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Downloads\Tabulacion%20de%20Jessica%20Guast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Downloads\Tabulacion%20de%20Jessica%20Guas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Downloads\Tabulacion%20de%20Jessica%20Guast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Downloads\Tabulacion%20de%20Jessica%20Guast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Downloads\Tabulacion%20de%20Jessica%20Guas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50" baseline="0">
                <a:solidFill>
                  <a:schemeClr val="tx1"/>
                </a:solidFill>
                <a:latin typeface="Arial" panose="020B0604020202020204" pitchFamily="34" charset="0"/>
                <a:ea typeface="+mn-ea"/>
                <a:cs typeface="Arial" panose="020B0604020202020204" pitchFamily="34" charset="0"/>
              </a:defRPr>
            </a:pPr>
            <a:r>
              <a:rPr lang="es-ES" dirty="0"/>
              <a:t>El personal del centro de salud </a:t>
            </a:r>
            <a:r>
              <a:rPr lang="es-ES" dirty="0" smtClean="0"/>
              <a:t>POSEE EL EQUIPO NECESARIO para </a:t>
            </a:r>
            <a:r>
              <a:rPr lang="es-ES" dirty="0"/>
              <a:t>dar respuestas a </a:t>
            </a:r>
            <a:r>
              <a:rPr lang="es-ES" dirty="0" smtClean="0"/>
              <a:t>LAS</a:t>
            </a:r>
            <a:r>
              <a:rPr lang="es-ES" baseline="0" dirty="0" smtClean="0"/>
              <a:t> ATENCIONES GENERADAS POR COVID-19</a:t>
            </a:r>
            <a:endParaRPr lang="es-ES" dirty="0"/>
          </a:p>
        </c:rich>
      </c:tx>
      <c:layout>
        <c:manualLayout>
          <c:xMode val="edge"/>
          <c:yMode val="edge"/>
          <c:x val="0.141626484124691"/>
          <c:y val="8.7105466755612784E-3"/>
        </c:manualLayout>
      </c:layout>
      <c:overlay val="0"/>
      <c:spPr>
        <a:noFill/>
        <a:ln>
          <a:noFill/>
        </a:ln>
        <a:effectLst/>
      </c:spPr>
    </c:title>
    <c:autoTitleDeleted val="0"/>
    <c:plotArea>
      <c:layout/>
      <c:barChart>
        <c:barDir val="col"/>
        <c:grouping val="clustered"/>
        <c:varyColors val="0"/>
        <c:ser>
          <c:idx val="0"/>
          <c:order val="0"/>
          <c:tx>
            <c:strRef>
              <c:f>'TAB. DATOS'!$Q$20</c:f>
              <c:strCache>
                <c:ptCount val="1"/>
                <c:pt idx="0">
                  <c:v>El personal del centro de salud posee los conocimientos suficientes para dar respuestas a las inquietudes generadas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 DATOS'!$R$2,'TAB. DATOS'!$T$2,'TAB. DATOS'!$V$2,'TAB. DATOS'!$X$2,'TAB. DATOS'!$Z$2)</c:f>
              <c:numCache>
                <c:formatCode>General</c:formatCode>
                <c:ptCount val="5"/>
                <c:pt idx="0">
                  <c:v>1</c:v>
                </c:pt>
                <c:pt idx="1">
                  <c:v>2</c:v>
                </c:pt>
                <c:pt idx="2">
                  <c:v>3</c:v>
                </c:pt>
                <c:pt idx="3">
                  <c:v>4</c:v>
                </c:pt>
                <c:pt idx="4">
                  <c:v>5</c:v>
                </c:pt>
              </c:numCache>
            </c:numRef>
          </c:cat>
          <c:val>
            <c:numRef>
              <c:f>('TAB. DATOS'!$S$20,'TAB. DATOS'!$U$20,'TAB. DATOS'!$W$20,'TAB. DATOS'!$Y$20,'TAB. DATOS'!$AA$20)</c:f>
              <c:numCache>
                <c:formatCode>0%</c:formatCode>
                <c:ptCount val="5"/>
                <c:pt idx="0">
                  <c:v>0</c:v>
                </c:pt>
                <c:pt idx="1">
                  <c:v>0.27102803738317754</c:v>
                </c:pt>
                <c:pt idx="2">
                  <c:v>4.6728971962616821E-2</c:v>
                </c:pt>
                <c:pt idx="3">
                  <c:v>0.14018691588785046</c:v>
                </c:pt>
                <c:pt idx="4">
                  <c:v>0.54205607476635509</c:v>
                </c:pt>
              </c:numCache>
            </c:numRef>
          </c:val>
          <c:extLst xmlns:c16r2="http://schemas.microsoft.com/office/drawing/2015/06/chart">
            <c:ext xmlns:c16="http://schemas.microsoft.com/office/drawing/2014/chart" uri="{C3380CC4-5D6E-409C-BE32-E72D297353CC}">
              <c16:uniqueId val="{00000000-AB0F-40C7-BFC7-69DD158468D7}"/>
            </c:ext>
          </c:extLst>
        </c:ser>
        <c:dLbls>
          <c:dLblPos val="outEnd"/>
          <c:showLegendKey val="0"/>
          <c:showVal val="1"/>
          <c:showCatName val="0"/>
          <c:showSerName val="0"/>
          <c:showPercent val="0"/>
          <c:showBubbleSize val="0"/>
        </c:dLbls>
        <c:gapWidth val="164"/>
        <c:overlap val="-22"/>
        <c:axId val="124477824"/>
        <c:axId val="124478976"/>
      </c:barChart>
      <c:catAx>
        <c:axId val="12447782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4478976"/>
        <c:crosses val="autoZero"/>
        <c:auto val="1"/>
        <c:lblAlgn val="ctr"/>
        <c:lblOffset val="100"/>
        <c:noMultiLvlLbl val="0"/>
      </c:catAx>
      <c:valAx>
        <c:axId val="12447897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44778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cap="all" spc="150" baseline="0">
              <a:solidFill>
                <a:schemeClr val="tx1"/>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strRef>
              <c:f>'TAB. DATOS'!$Q$18</c:f>
              <c:strCache>
                <c:ptCount val="1"/>
                <c:pt idx="0">
                  <c:v>Los procedimientos de Covid fueron desarrollados de forma sistemática y ordenada?</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 DATOS'!$R$2,'TAB. DATOS'!$T$2,'TAB. DATOS'!$V$2,'TAB. DATOS'!$X$2,'TAB. DATOS'!$Z$2)</c:f>
              <c:numCache>
                <c:formatCode>General</c:formatCode>
                <c:ptCount val="5"/>
                <c:pt idx="0">
                  <c:v>1</c:v>
                </c:pt>
                <c:pt idx="1">
                  <c:v>2</c:v>
                </c:pt>
                <c:pt idx="2">
                  <c:v>3</c:v>
                </c:pt>
                <c:pt idx="3">
                  <c:v>4</c:v>
                </c:pt>
                <c:pt idx="4">
                  <c:v>5</c:v>
                </c:pt>
              </c:numCache>
            </c:numRef>
          </c:cat>
          <c:val>
            <c:numRef>
              <c:f>('TAB. DATOS'!$S$18,'TAB. DATOS'!$U$18,'TAB. DATOS'!$W$18,'TAB. DATOS'!$Y$18,'TAB. DATOS'!$AA$18)</c:f>
              <c:numCache>
                <c:formatCode>0%</c:formatCode>
                <c:ptCount val="5"/>
                <c:pt idx="0">
                  <c:v>4.6728971962616821E-2</c:v>
                </c:pt>
                <c:pt idx="1">
                  <c:v>0.30841121495327101</c:v>
                </c:pt>
                <c:pt idx="2">
                  <c:v>0.10280373831775701</c:v>
                </c:pt>
                <c:pt idx="3">
                  <c:v>0.14018691588785046</c:v>
                </c:pt>
                <c:pt idx="4">
                  <c:v>0.40186915887850466</c:v>
                </c:pt>
              </c:numCache>
            </c:numRef>
          </c:val>
          <c:extLst xmlns:c16r2="http://schemas.microsoft.com/office/drawing/2015/06/chart">
            <c:ext xmlns:c16="http://schemas.microsoft.com/office/drawing/2014/chart" uri="{C3380CC4-5D6E-409C-BE32-E72D297353CC}">
              <c16:uniqueId val="{00000000-5EAA-4347-B231-3AD273FD8BDD}"/>
            </c:ext>
          </c:extLst>
        </c:ser>
        <c:dLbls>
          <c:dLblPos val="outEnd"/>
          <c:showLegendKey val="0"/>
          <c:showVal val="1"/>
          <c:showCatName val="0"/>
          <c:showSerName val="0"/>
          <c:showPercent val="0"/>
          <c:showBubbleSize val="0"/>
        </c:dLbls>
        <c:gapWidth val="164"/>
        <c:overlap val="-22"/>
        <c:axId val="125110912"/>
        <c:axId val="125113856"/>
      </c:barChart>
      <c:catAx>
        <c:axId val="1251109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113856"/>
        <c:crosses val="autoZero"/>
        <c:auto val="1"/>
        <c:lblAlgn val="ctr"/>
        <c:lblOffset val="100"/>
        <c:noMultiLvlLbl val="0"/>
      </c:catAx>
      <c:valAx>
        <c:axId val="12511385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1109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50" baseline="0">
                <a:solidFill>
                  <a:schemeClr val="tx1"/>
                </a:solidFill>
                <a:latin typeface="Arial" panose="020B0604020202020204" pitchFamily="34" charset="0"/>
                <a:ea typeface="+mn-ea"/>
                <a:cs typeface="Arial" panose="020B0604020202020204" pitchFamily="34" charset="0"/>
              </a:defRPr>
            </a:pPr>
            <a:r>
              <a:rPr lang="es-ES" dirty="0"/>
              <a:t>El personal de salud cuenta con el tiempo </a:t>
            </a:r>
            <a:r>
              <a:rPr lang="es-ES" dirty="0" smtClean="0"/>
              <a:t>suficiente </a:t>
            </a:r>
            <a:r>
              <a:rPr lang="es-ES" dirty="0"/>
              <a:t>para la atención de pacientes con Covid</a:t>
            </a:r>
          </a:p>
        </c:rich>
      </c:tx>
      <c:layout/>
      <c:overlay val="0"/>
      <c:spPr>
        <a:noFill/>
        <a:ln>
          <a:noFill/>
        </a:ln>
        <a:effectLst/>
      </c:spPr>
    </c:title>
    <c:autoTitleDeleted val="0"/>
    <c:plotArea>
      <c:layout/>
      <c:barChart>
        <c:barDir val="col"/>
        <c:grouping val="clustered"/>
        <c:varyColors val="0"/>
        <c:ser>
          <c:idx val="0"/>
          <c:order val="0"/>
          <c:tx>
            <c:strRef>
              <c:f>'TAB. DATOS'!$Q$14</c:f>
              <c:strCache>
                <c:ptCount val="1"/>
                <c:pt idx="0">
                  <c:v>El personal de salud cuenta con el tiempo disponible para la atención de pacientes con Covid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 DATOS'!$R$2,'TAB. DATOS'!$T$2,'TAB. DATOS'!$V$2,'TAB. DATOS'!$X$2,'TAB. DATOS'!$Z$2)</c:f>
              <c:numCache>
                <c:formatCode>General</c:formatCode>
                <c:ptCount val="5"/>
                <c:pt idx="0">
                  <c:v>1</c:v>
                </c:pt>
                <c:pt idx="1">
                  <c:v>2</c:v>
                </c:pt>
                <c:pt idx="2">
                  <c:v>3</c:v>
                </c:pt>
                <c:pt idx="3">
                  <c:v>4</c:v>
                </c:pt>
                <c:pt idx="4">
                  <c:v>5</c:v>
                </c:pt>
              </c:numCache>
            </c:numRef>
          </c:cat>
          <c:val>
            <c:numRef>
              <c:f>('TAB. DATOS'!$S$14,'TAB. DATOS'!$U$14,'TAB. DATOS'!$W$14,'TAB. DATOS'!$Y$14,'TAB. DATOS'!$AA$14)</c:f>
              <c:numCache>
                <c:formatCode>0%</c:formatCode>
                <c:ptCount val="5"/>
                <c:pt idx="0">
                  <c:v>4.6728971962616821E-2</c:v>
                </c:pt>
                <c:pt idx="1">
                  <c:v>0.28037383177570091</c:v>
                </c:pt>
                <c:pt idx="2">
                  <c:v>0.13084112149532709</c:v>
                </c:pt>
                <c:pt idx="3">
                  <c:v>0.14018691588785046</c:v>
                </c:pt>
                <c:pt idx="4">
                  <c:v>0.40186915887850466</c:v>
                </c:pt>
              </c:numCache>
            </c:numRef>
          </c:val>
          <c:extLst xmlns:c16r2="http://schemas.microsoft.com/office/drawing/2015/06/chart">
            <c:ext xmlns:c16="http://schemas.microsoft.com/office/drawing/2014/chart" uri="{C3380CC4-5D6E-409C-BE32-E72D297353CC}">
              <c16:uniqueId val="{00000000-7358-48C3-B113-1B91C91607DC}"/>
            </c:ext>
          </c:extLst>
        </c:ser>
        <c:dLbls>
          <c:dLblPos val="outEnd"/>
          <c:showLegendKey val="0"/>
          <c:showVal val="1"/>
          <c:showCatName val="0"/>
          <c:showSerName val="0"/>
          <c:showPercent val="0"/>
          <c:showBubbleSize val="0"/>
        </c:dLbls>
        <c:gapWidth val="164"/>
        <c:overlap val="-22"/>
        <c:axId val="125150720"/>
        <c:axId val="125702528"/>
      </c:barChart>
      <c:catAx>
        <c:axId val="1251507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702528"/>
        <c:crosses val="autoZero"/>
        <c:auto val="1"/>
        <c:lblAlgn val="ctr"/>
        <c:lblOffset val="100"/>
        <c:noMultiLvlLbl val="0"/>
      </c:catAx>
      <c:valAx>
        <c:axId val="125702528"/>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1507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50" baseline="0">
                <a:solidFill>
                  <a:schemeClr val="tx1"/>
                </a:solidFill>
                <a:latin typeface="Arial" panose="020B0604020202020204" pitchFamily="34" charset="0"/>
                <a:ea typeface="+mn-ea"/>
                <a:cs typeface="Arial" panose="020B0604020202020204" pitchFamily="34" charset="0"/>
              </a:defRPr>
            </a:pPr>
            <a:r>
              <a:rPr lang="es-EC"/>
              <a:t>El horario de trabajo del personal DE SALUD SE ENCUENTRA DISTRIBUIDO</a:t>
            </a:r>
            <a:r>
              <a:rPr lang="es-EC" baseline="0"/>
              <a:t> DE FORMA ADECUADA</a:t>
            </a:r>
            <a:r>
              <a:rPr lang="es-EC"/>
              <a:t>?</a:t>
            </a:r>
          </a:p>
        </c:rich>
      </c:tx>
      <c:layout/>
      <c:overlay val="0"/>
      <c:spPr>
        <a:noFill/>
        <a:ln>
          <a:noFill/>
        </a:ln>
        <a:effectLst/>
      </c:spPr>
    </c:title>
    <c:autoTitleDeleted val="0"/>
    <c:plotArea>
      <c:layout/>
      <c:barChart>
        <c:barDir val="col"/>
        <c:grouping val="clustered"/>
        <c:varyColors val="0"/>
        <c:ser>
          <c:idx val="0"/>
          <c:order val="0"/>
          <c:tx>
            <c:strRef>
              <c:f>'TAB. DATOS'!$Q$27</c:f>
              <c:strCache>
                <c:ptCount val="1"/>
                <c:pt idx="0">
                  <c:v>El horario de trabajo del personal médico le facilita la atención medica?</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 DATOS'!$R$2,'TAB. DATOS'!$T$2,'TAB. DATOS'!$V$2,'TAB. DATOS'!$X$2,'TAB. DATOS'!$Z$2)</c:f>
              <c:numCache>
                <c:formatCode>General</c:formatCode>
                <c:ptCount val="5"/>
                <c:pt idx="0">
                  <c:v>1</c:v>
                </c:pt>
                <c:pt idx="1">
                  <c:v>2</c:v>
                </c:pt>
                <c:pt idx="2">
                  <c:v>3</c:v>
                </c:pt>
                <c:pt idx="3">
                  <c:v>4</c:v>
                </c:pt>
                <c:pt idx="4">
                  <c:v>5</c:v>
                </c:pt>
              </c:numCache>
            </c:numRef>
          </c:cat>
          <c:val>
            <c:numRef>
              <c:f>('TAB. DATOS'!$S$27,'TAB. DATOS'!$U$27,'TAB. DATOS'!$W$27,'TAB. DATOS'!$Y$27,'TAB. DATOS'!$AA$27)</c:f>
              <c:numCache>
                <c:formatCode>0%</c:formatCode>
                <c:ptCount val="5"/>
                <c:pt idx="0">
                  <c:v>9.3457943925233641E-2</c:v>
                </c:pt>
                <c:pt idx="1">
                  <c:v>0.18691588785046728</c:v>
                </c:pt>
                <c:pt idx="2">
                  <c:v>0.17757009345794392</c:v>
                </c:pt>
                <c:pt idx="3">
                  <c:v>0.14018691588785046</c:v>
                </c:pt>
                <c:pt idx="4">
                  <c:v>0.40186915887850466</c:v>
                </c:pt>
              </c:numCache>
            </c:numRef>
          </c:val>
          <c:extLst xmlns:c16r2="http://schemas.microsoft.com/office/drawing/2015/06/chart">
            <c:ext xmlns:c16="http://schemas.microsoft.com/office/drawing/2014/chart" uri="{C3380CC4-5D6E-409C-BE32-E72D297353CC}">
              <c16:uniqueId val="{00000000-9A12-4A90-8CC2-13F7C18E1B7C}"/>
            </c:ext>
          </c:extLst>
        </c:ser>
        <c:dLbls>
          <c:dLblPos val="outEnd"/>
          <c:showLegendKey val="0"/>
          <c:showVal val="1"/>
          <c:showCatName val="0"/>
          <c:showSerName val="0"/>
          <c:showPercent val="0"/>
          <c:showBubbleSize val="0"/>
        </c:dLbls>
        <c:gapWidth val="164"/>
        <c:overlap val="-22"/>
        <c:axId val="125707776"/>
        <c:axId val="125758464"/>
      </c:barChart>
      <c:catAx>
        <c:axId val="125707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758464"/>
        <c:crosses val="autoZero"/>
        <c:auto val="1"/>
        <c:lblAlgn val="ctr"/>
        <c:lblOffset val="100"/>
        <c:noMultiLvlLbl val="0"/>
      </c:catAx>
      <c:valAx>
        <c:axId val="125758464"/>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7077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50" baseline="0">
                <a:solidFill>
                  <a:schemeClr val="tx1"/>
                </a:solidFill>
                <a:latin typeface="Arial" panose="020B0604020202020204" pitchFamily="34" charset="0"/>
                <a:ea typeface="+mn-ea"/>
                <a:cs typeface="Arial" panose="020B0604020202020204" pitchFamily="34" charset="0"/>
              </a:defRPr>
            </a:pPr>
            <a:r>
              <a:rPr lang="es-EC" dirty="0"/>
              <a:t>El personal que rige el </a:t>
            </a:r>
            <a:r>
              <a:rPr lang="es-EC" dirty="0" smtClean="0"/>
              <a:t>sistema nacional de </a:t>
            </a:r>
            <a:r>
              <a:rPr lang="es-EC" dirty="0"/>
              <a:t>salud comprende las necesidades DEL PERSONAL DE</a:t>
            </a:r>
            <a:r>
              <a:rPr lang="es-EC" baseline="0" dirty="0"/>
              <a:t> PRIMERA LINEA</a:t>
            </a:r>
            <a:r>
              <a:rPr lang="es-EC" dirty="0"/>
              <a:t>?</a:t>
            </a:r>
          </a:p>
        </c:rich>
      </c:tx>
      <c:layout/>
      <c:overlay val="0"/>
      <c:spPr>
        <a:noFill/>
        <a:ln>
          <a:noFill/>
        </a:ln>
        <a:effectLst/>
      </c:spPr>
    </c:title>
    <c:autoTitleDeleted val="0"/>
    <c:plotArea>
      <c:layout/>
      <c:barChart>
        <c:barDir val="col"/>
        <c:grouping val="clustered"/>
        <c:varyColors val="0"/>
        <c:ser>
          <c:idx val="0"/>
          <c:order val="0"/>
          <c:tx>
            <c:strRef>
              <c:f>'TAB. DATOS'!$Q$26</c:f>
              <c:strCache>
                <c:ptCount val="1"/>
                <c:pt idx="0">
                  <c:v>El personal de salud comprende las necesidades de los pacientes?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 DATOS'!$R$2,'TAB. DATOS'!$T$2,'TAB. DATOS'!$V$2,'TAB. DATOS'!$X$2,'TAB. DATOS'!$Z$2)</c:f>
              <c:numCache>
                <c:formatCode>General</c:formatCode>
                <c:ptCount val="5"/>
                <c:pt idx="0">
                  <c:v>1</c:v>
                </c:pt>
                <c:pt idx="1">
                  <c:v>2</c:v>
                </c:pt>
                <c:pt idx="2">
                  <c:v>3</c:v>
                </c:pt>
                <c:pt idx="3">
                  <c:v>4</c:v>
                </c:pt>
                <c:pt idx="4">
                  <c:v>5</c:v>
                </c:pt>
              </c:numCache>
            </c:numRef>
          </c:cat>
          <c:val>
            <c:numRef>
              <c:f>('TAB. DATOS'!$S$26,'TAB. DATOS'!$U$26,'TAB. DATOS'!$W$26,'TAB. DATOS'!$Y$26,'TAB. DATOS'!$AA$26)</c:f>
              <c:numCache>
                <c:formatCode>0%</c:formatCode>
                <c:ptCount val="5"/>
                <c:pt idx="0">
                  <c:v>4.6728971962616821E-2</c:v>
                </c:pt>
                <c:pt idx="1">
                  <c:v>0.22429906542056074</c:v>
                </c:pt>
                <c:pt idx="2">
                  <c:v>0.17757009345794392</c:v>
                </c:pt>
                <c:pt idx="3">
                  <c:v>0.14018691588785046</c:v>
                </c:pt>
                <c:pt idx="4">
                  <c:v>0.41121495327102803</c:v>
                </c:pt>
              </c:numCache>
            </c:numRef>
          </c:val>
          <c:extLst xmlns:c16r2="http://schemas.microsoft.com/office/drawing/2015/06/chart">
            <c:ext xmlns:c16="http://schemas.microsoft.com/office/drawing/2014/chart" uri="{C3380CC4-5D6E-409C-BE32-E72D297353CC}">
              <c16:uniqueId val="{00000000-AA0C-475A-87CA-30B2109ABBC0}"/>
            </c:ext>
          </c:extLst>
        </c:ser>
        <c:dLbls>
          <c:dLblPos val="outEnd"/>
          <c:showLegendKey val="0"/>
          <c:showVal val="1"/>
          <c:showCatName val="0"/>
          <c:showSerName val="0"/>
          <c:showPercent val="0"/>
          <c:showBubbleSize val="0"/>
        </c:dLbls>
        <c:gapWidth val="164"/>
        <c:overlap val="-22"/>
        <c:axId val="125808640"/>
        <c:axId val="125811328"/>
      </c:barChart>
      <c:catAx>
        <c:axId val="1258086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811328"/>
        <c:crosses val="autoZero"/>
        <c:auto val="1"/>
        <c:lblAlgn val="ctr"/>
        <c:lblOffset val="100"/>
        <c:noMultiLvlLbl val="0"/>
      </c:catAx>
      <c:valAx>
        <c:axId val="125811328"/>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258086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s-EC"/>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21223-FB96-4C33-826C-199AF909E639}"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3BEB8733-BBF1-4D40-99C2-81B6E760EC4A}">
      <dgm:prSet phldrT="[Texto]"/>
      <dgm:spPr/>
      <dgm:t>
        <a:bodyPr/>
        <a:lstStyle/>
        <a:p>
          <a:r>
            <a:rPr lang="es-EC" b="1" i="1" dirty="0"/>
            <a:t>Variable independiente</a:t>
          </a:r>
        </a:p>
        <a:p>
          <a:r>
            <a:rPr lang="es-EC" b="1" dirty="0"/>
            <a:t>Covid-19</a:t>
          </a:r>
          <a:endParaRPr lang="es-EC" dirty="0"/>
        </a:p>
      </dgm:t>
    </dgm:pt>
    <dgm:pt modelId="{7F148596-ADC0-4224-8619-49C1B7788CA6}" type="parTrans" cxnId="{C17F71F6-0AD6-4DF1-AC09-B704847F02AD}">
      <dgm:prSet/>
      <dgm:spPr/>
      <dgm:t>
        <a:bodyPr/>
        <a:lstStyle/>
        <a:p>
          <a:endParaRPr lang="es-EC"/>
        </a:p>
      </dgm:t>
    </dgm:pt>
    <dgm:pt modelId="{530AE127-F451-4173-853D-60F7304B4688}" type="sibTrans" cxnId="{C17F71F6-0AD6-4DF1-AC09-B704847F02AD}">
      <dgm:prSet/>
      <dgm:spPr/>
      <dgm:t>
        <a:bodyPr/>
        <a:lstStyle/>
        <a:p>
          <a:endParaRPr lang="es-EC"/>
        </a:p>
      </dgm:t>
    </dgm:pt>
    <dgm:pt modelId="{5E622AEB-28E8-4362-92D6-C83E12A32DAA}">
      <dgm:prSet phldrT="[Texto]"/>
      <dgm:spPr/>
      <dgm:t>
        <a:bodyPr/>
        <a:lstStyle/>
        <a:p>
          <a:r>
            <a:rPr lang="es-EC" b="1" i="1" dirty="0"/>
            <a:t>Variable dependiente</a:t>
          </a:r>
        </a:p>
        <a:p>
          <a:r>
            <a:rPr lang="es-EC" b="1" dirty="0"/>
            <a:t>Satisfacción laboral frente al Covid-19: </a:t>
          </a:r>
          <a:r>
            <a:rPr lang="es-EC" b="1" i="1" dirty="0"/>
            <a:t> </a:t>
          </a:r>
          <a:endParaRPr lang="es-EC" dirty="0"/>
        </a:p>
      </dgm:t>
    </dgm:pt>
    <dgm:pt modelId="{81C51943-229F-4492-BEEB-2D420E588FEF}" type="parTrans" cxnId="{65E1A4CF-9757-49D0-BE0C-1A711513A1E9}">
      <dgm:prSet/>
      <dgm:spPr/>
      <dgm:t>
        <a:bodyPr/>
        <a:lstStyle/>
        <a:p>
          <a:endParaRPr lang="es-EC"/>
        </a:p>
      </dgm:t>
    </dgm:pt>
    <dgm:pt modelId="{2CCE7818-C08F-4DDD-9367-32C787E0D774}" type="sibTrans" cxnId="{65E1A4CF-9757-49D0-BE0C-1A711513A1E9}">
      <dgm:prSet/>
      <dgm:spPr/>
      <dgm:t>
        <a:bodyPr/>
        <a:lstStyle/>
        <a:p>
          <a:endParaRPr lang="es-EC"/>
        </a:p>
      </dgm:t>
    </dgm:pt>
    <dgm:pt modelId="{E9C6A336-9CAA-40DD-9154-0370A11EB922}">
      <dgm:prSet phldrT="[Texto]"/>
      <dgm:spPr/>
      <dgm:t>
        <a:bodyPr/>
        <a:lstStyle/>
        <a:p>
          <a:r>
            <a:rPr lang="es-EC" dirty="0"/>
            <a:t>La pandemia de Covid-19 tuvo un impacto negativo en el nivel de satisfacción laboral del personal de salud del cantón Sigchos.</a:t>
          </a:r>
        </a:p>
      </dgm:t>
    </dgm:pt>
    <dgm:pt modelId="{F96C6D0A-939B-4D26-A5C3-2D39C1B274DA}" type="parTrans" cxnId="{6BFB77E5-5748-44D5-A1FC-51989A5BFFD0}">
      <dgm:prSet/>
      <dgm:spPr/>
      <dgm:t>
        <a:bodyPr/>
        <a:lstStyle/>
        <a:p>
          <a:endParaRPr lang="es-EC"/>
        </a:p>
      </dgm:t>
    </dgm:pt>
    <dgm:pt modelId="{D18D4FB2-F195-4E4F-A6C5-DC60DE015F3C}" type="sibTrans" cxnId="{6BFB77E5-5748-44D5-A1FC-51989A5BFFD0}">
      <dgm:prSet/>
      <dgm:spPr/>
      <dgm:t>
        <a:bodyPr/>
        <a:lstStyle/>
        <a:p>
          <a:endParaRPr lang="es-EC"/>
        </a:p>
      </dgm:t>
    </dgm:pt>
    <dgm:pt modelId="{400F9AD7-C23B-41E4-911D-F87FFD1FF9BA}" type="pres">
      <dgm:prSet presAssocID="{04521223-FB96-4C33-826C-199AF909E639}" presName="Name0" presStyleCnt="0">
        <dgm:presLayoutVars>
          <dgm:dir/>
          <dgm:resizeHandles val="exact"/>
        </dgm:presLayoutVars>
      </dgm:prSet>
      <dgm:spPr/>
    </dgm:pt>
    <dgm:pt modelId="{4B05CDC3-5925-4A9A-9CF5-A41878591D19}" type="pres">
      <dgm:prSet presAssocID="{04521223-FB96-4C33-826C-199AF909E639}" presName="vNodes" presStyleCnt="0"/>
      <dgm:spPr/>
    </dgm:pt>
    <dgm:pt modelId="{C5D0FC92-7265-4CF9-95C5-76BC0BE81AD4}" type="pres">
      <dgm:prSet presAssocID="{3BEB8733-BBF1-4D40-99C2-81B6E760EC4A}" presName="node" presStyleLbl="node1" presStyleIdx="0" presStyleCnt="3">
        <dgm:presLayoutVars>
          <dgm:bulletEnabled val="1"/>
        </dgm:presLayoutVars>
      </dgm:prSet>
      <dgm:spPr/>
      <dgm:t>
        <a:bodyPr/>
        <a:lstStyle/>
        <a:p>
          <a:endParaRPr lang="es-EC"/>
        </a:p>
      </dgm:t>
    </dgm:pt>
    <dgm:pt modelId="{D139A9A2-E72D-426F-946B-9AA5C9160627}" type="pres">
      <dgm:prSet presAssocID="{530AE127-F451-4173-853D-60F7304B4688}" presName="spacerT" presStyleCnt="0"/>
      <dgm:spPr/>
    </dgm:pt>
    <dgm:pt modelId="{F1D650A0-E921-450E-95C2-F02151B34771}" type="pres">
      <dgm:prSet presAssocID="{530AE127-F451-4173-853D-60F7304B4688}" presName="sibTrans" presStyleLbl="sibTrans2D1" presStyleIdx="0" presStyleCnt="2"/>
      <dgm:spPr/>
      <dgm:t>
        <a:bodyPr/>
        <a:lstStyle/>
        <a:p>
          <a:endParaRPr lang="es-EC"/>
        </a:p>
      </dgm:t>
    </dgm:pt>
    <dgm:pt modelId="{828DAEBC-167F-4913-A08A-B5A8B7BBC83D}" type="pres">
      <dgm:prSet presAssocID="{530AE127-F451-4173-853D-60F7304B4688}" presName="spacerB" presStyleCnt="0"/>
      <dgm:spPr/>
    </dgm:pt>
    <dgm:pt modelId="{4FA3DD88-A34F-4D37-AEBE-D68E80EB468C}" type="pres">
      <dgm:prSet presAssocID="{5E622AEB-28E8-4362-92D6-C83E12A32DAA}" presName="node" presStyleLbl="node1" presStyleIdx="1" presStyleCnt="3">
        <dgm:presLayoutVars>
          <dgm:bulletEnabled val="1"/>
        </dgm:presLayoutVars>
      </dgm:prSet>
      <dgm:spPr/>
      <dgm:t>
        <a:bodyPr/>
        <a:lstStyle/>
        <a:p>
          <a:endParaRPr lang="es-EC"/>
        </a:p>
      </dgm:t>
    </dgm:pt>
    <dgm:pt modelId="{648D2C84-54B6-4DFF-ADAE-0BF99BDD46E1}" type="pres">
      <dgm:prSet presAssocID="{04521223-FB96-4C33-826C-199AF909E639}" presName="sibTransLast" presStyleLbl="sibTrans2D1" presStyleIdx="1" presStyleCnt="2"/>
      <dgm:spPr/>
      <dgm:t>
        <a:bodyPr/>
        <a:lstStyle/>
        <a:p>
          <a:endParaRPr lang="es-EC"/>
        </a:p>
      </dgm:t>
    </dgm:pt>
    <dgm:pt modelId="{5B031F21-6ED0-41E6-B32F-7C134670D41E}" type="pres">
      <dgm:prSet presAssocID="{04521223-FB96-4C33-826C-199AF909E639}" presName="connectorText" presStyleLbl="sibTrans2D1" presStyleIdx="1" presStyleCnt="2"/>
      <dgm:spPr/>
      <dgm:t>
        <a:bodyPr/>
        <a:lstStyle/>
        <a:p>
          <a:endParaRPr lang="es-EC"/>
        </a:p>
      </dgm:t>
    </dgm:pt>
    <dgm:pt modelId="{53028BA9-090C-4549-9649-513D4F5B5A70}" type="pres">
      <dgm:prSet presAssocID="{04521223-FB96-4C33-826C-199AF909E639}" presName="lastNode" presStyleLbl="node1" presStyleIdx="2" presStyleCnt="3">
        <dgm:presLayoutVars>
          <dgm:bulletEnabled val="1"/>
        </dgm:presLayoutVars>
      </dgm:prSet>
      <dgm:spPr/>
      <dgm:t>
        <a:bodyPr/>
        <a:lstStyle/>
        <a:p>
          <a:endParaRPr lang="es-EC"/>
        </a:p>
      </dgm:t>
    </dgm:pt>
  </dgm:ptLst>
  <dgm:cxnLst>
    <dgm:cxn modelId="{B9655F6B-F753-4887-90AB-8BBBFD2CE254}" type="presOf" srcId="{04521223-FB96-4C33-826C-199AF909E639}" destId="{400F9AD7-C23B-41E4-911D-F87FFD1FF9BA}" srcOrd="0" destOrd="0" presId="urn:microsoft.com/office/officeart/2005/8/layout/equation2"/>
    <dgm:cxn modelId="{5D2414AF-3C6C-4339-81A2-01FA6B5DB28D}" type="presOf" srcId="{3BEB8733-BBF1-4D40-99C2-81B6E760EC4A}" destId="{C5D0FC92-7265-4CF9-95C5-76BC0BE81AD4}" srcOrd="0" destOrd="0" presId="urn:microsoft.com/office/officeart/2005/8/layout/equation2"/>
    <dgm:cxn modelId="{7FECFA41-CA07-4DB0-B034-93073966F913}" type="presOf" srcId="{E9C6A336-9CAA-40DD-9154-0370A11EB922}" destId="{53028BA9-090C-4549-9649-513D4F5B5A70}" srcOrd="0" destOrd="0" presId="urn:microsoft.com/office/officeart/2005/8/layout/equation2"/>
    <dgm:cxn modelId="{6BFB77E5-5748-44D5-A1FC-51989A5BFFD0}" srcId="{04521223-FB96-4C33-826C-199AF909E639}" destId="{E9C6A336-9CAA-40DD-9154-0370A11EB922}" srcOrd="2" destOrd="0" parTransId="{F96C6D0A-939B-4D26-A5C3-2D39C1B274DA}" sibTransId="{D18D4FB2-F195-4E4F-A6C5-DC60DE015F3C}"/>
    <dgm:cxn modelId="{65E1A4CF-9757-49D0-BE0C-1A711513A1E9}" srcId="{04521223-FB96-4C33-826C-199AF909E639}" destId="{5E622AEB-28E8-4362-92D6-C83E12A32DAA}" srcOrd="1" destOrd="0" parTransId="{81C51943-229F-4492-BEEB-2D420E588FEF}" sibTransId="{2CCE7818-C08F-4DDD-9367-32C787E0D774}"/>
    <dgm:cxn modelId="{78492B25-B852-43A6-B912-88CBBC5E7127}" type="presOf" srcId="{530AE127-F451-4173-853D-60F7304B4688}" destId="{F1D650A0-E921-450E-95C2-F02151B34771}" srcOrd="0" destOrd="0" presId="urn:microsoft.com/office/officeart/2005/8/layout/equation2"/>
    <dgm:cxn modelId="{C17F71F6-0AD6-4DF1-AC09-B704847F02AD}" srcId="{04521223-FB96-4C33-826C-199AF909E639}" destId="{3BEB8733-BBF1-4D40-99C2-81B6E760EC4A}" srcOrd="0" destOrd="0" parTransId="{7F148596-ADC0-4224-8619-49C1B7788CA6}" sibTransId="{530AE127-F451-4173-853D-60F7304B4688}"/>
    <dgm:cxn modelId="{97BEE21C-EB9D-48E0-A713-6214AF7E3580}" type="presOf" srcId="{5E622AEB-28E8-4362-92D6-C83E12A32DAA}" destId="{4FA3DD88-A34F-4D37-AEBE-D68E80EB468C}" srcOrd="0" destOrd="0" presId="urn:microsoft.com/office/officeart/2005/8/layout/equation2"/>
    <dgm:cxn modelId="{24DA329A-B217-427C-B6AD-DDD81C79E41B}" type="presOf" srcId="{2CCE7818-C08F-4DDD-9367-32C787E0D774}" destId="{648D2C84-54B6-4DFF-ADAE-0BF99BDD46E1}" srcOrd="0" destOrd="0" presId="urn:microsoft.com/office/officeart/2005/8/layout/equation2"/>
    <dgm:cxn modelId="{2FF44DC5-D1E0-4DBA-A444-94ED689A4192}" type="presOf" srcId="{2CCE7818-C08F-4DDD-9367-32C787E0D774}" destId="{5B031F21-6ED0-41E6-B32F-7C134670D41E}" srcOrd="1" destOrd="0" presId="urn:microsoft.com/office/officeart/2005/8/layout/equation2"/>
    <dgm:cxn modelId="{01909E32-3986-4A4E-A4D3-71638EF6C1AE}" type="presParOf" srcId="{400F9AD7-C23B-41E4-911D-F87FFD1FF9BA}" destId="{4B05CDC3-5925-4A9A-9CF5-A41878591D19}" srcOrd="0" destOrd="0" presId="urn:microsoft.com/office/officeart/2005/8/layout/equation2"/>
    <dgm:cxn modelId="{88026D79-B659-4750-9723-C497C26D237C}" type="presParOf" srcId="{4B05CDC3-5925-4A9A-9CF5-A41878591D19}" destId="{C5D0FC92-7265-4CF9-95C5-76BC0BE81AD4}" srcOrd="0" destOrd="0" presId="urn:microsoft.com/office/officeart/2005/8/layout/equation2"/>
    <dgm:cxn modelId="{B14CCA53-5917-4D06-9264-1158D19EB4CF}" type="presParOf" srcId="{4B05CDC3-5925-4A9A-9CF5-A41878591D19}" destId="{D139A9A2-E72D-426F-946B-9AA5C9160627}" srcOrd="1" destOrd="0" presId="urn:microsoft.com/office/officeart/2005/8/layout/equation2"/>
    <dgm:cxn modelId="{7AD294AB-04B7-4783-A1FA-5262F24899A4}" type="presParOf" srcId="{4B05CDC3-5925-4A9A-9CF5-A41878591D19}" destId="{F1D650A0-E921-450E-95C2-F02151B34771}" srcOrd="2" destOrd="0" presId="urn:microsoft.com/office/officeart/2005/8/layout/equation2"/>
    <dgm:cxn modelId="{92A58353-E3D2-4D40-814B-911621AA1427}" type="presParOf" srcId="{4B05CDC3-5925-4A9A-9CF5-A41878591D19}" destId="{828DAEBC-167F-4913-A08A-B5A8B7BBC83D}" srcOrd="3" destOrd="0" presId="urn:microsoft.com/office/officeart/2005/8/layout/equation2"/>
    <dgm:cxn modelId="{4EEC11E1-8C97-45B3-8D2A-213FF08E66F1}" type="presParOf" srcId="{4B05CDC3-5925-4A9A-9CF5-A41878591D19}" destId="{4FA3DD88-A34F-4D37-AEBE-D68E80EB468C}" srcOrd="4" destOrd="0" presId="urn:microsoft.com/office/officeart/2005/8/layout/equation2"/>
    <dgm:cxn modelId="{CB4738F6-A44E-4013-A674-2BE3EF7131A9}" type="presParOf" srcId="{400F9AD7-C23B-41E4-911D-F87FFD1FF9BA}" destId="{648D2C84-54B6-4DFF-ADAE-0BF99BDD46E1}" srcOrd="1" destOrd="0" presId="urn:microsoft.com/office/officeart/2005/8/layout/equation2"/>
    <dgm:cxn modelId="{8086EE84-DA94-431E-9EA1-6E0688117B7E}" type="presParOf" srcId="{648D2C84-54B6-4DFF-ADAE-0BF99BDD46E1}" destId="{5B031F21-6ED0-41E6-B32F-7C134670D41E}" srcOrd="0" destOrd="0" presId="urn:microsoft.com/office/officeart/2005/8/layout/equation2"/>
    <dgm:cxn modelId="{5F28D038-2AE1-432D-A73F-B94E3BEAEF7E}" type="presParOf" srcId="{400F9AD7-C23B-41E4-911D-F87FFD1FF9BA}" destId="{53028BA9-090C-4549-9649-513D4F5B5A7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EE151-C056-4149-BE62-0D73BEA7967D}"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s-EC"/>
        </a:p>
      </dgm:t>
    </dgm:pt>
    <dgm:pt modelId="{529BD73D-1A7D-4CF8-B247-FC4DE0DBC89C}">
      <dgm:prSet phldrT="[Texto]"/>
      <dgm:spPr/>
      <dgm:t>
        <a:bodyPr/>
        <a:lstStyle/>
        <a:p>
          <a:r>
            <a:rPr lang="es-EC" dirty="0"/>
            <a:t>Enfoque </a:t>
          </a:r>
          <a:r>
            <a:rPr lang="es-EC" dirty="0" err="1" smtClean="0"/>
            <a:t>cuali</a:t>
          </a:r>
          <a:r>
            <a:rPr lang="es-EC" dirty="0" smtClean="0"/>
            <a:t>-cuantitativo</a:t>
          </a:r>
          <a:endParaRPr lang="es-EC" dirty="0"/>
        </a:p>
      </dgm:t>
    </dgm:pt>
    <dgm:pt modelId="{E97D3B37-DE2D-4074-9CF9-8C0B2DB2087A}" type="parTrans" cxnId="{C086465D-AD22-4AD5-A1AA-34E98AC8F5C6}">
      <dgm:prSet/>
      <dgm:spPr/>
      <dgm:t>
        <a:bodyPr/>
        <a:lstStyle/>
        <a:p>
          <a:endParaRPr lang="es-EC"/>
        </a:p>
      </dgm:t>
    </dgm:pt>
    <dgm:pt modelId="{72172F4C-9F24-44AC-A8B0-B1C2A69794E2}" type="sibTrans" cxnId="{C086465D-AD22-4AD5-A1AA-34E98AC8F5C6}">
      <dgm:prSet/>
      <dgm:spPr/>
      <dgm:t>
        <a:bodyPr/>
        <a:lstStyle/>
        <a:p>
          <a:endParaRPr lang="es-EC"/>
        </a:p>
      </dgm:t>
    </dgm:pt>
    <dgm:pt modelId="{801DA174-2669-4DAE-9357-D359707F1DC6}">
      <dgm:prSet phldrT="[Texto]"/>
      <dgm:spPr/>
      <dgm:t>
        <a:bodyPr/>
        <a:lstStyle/>
        <a:p>
          <a:r>
            <a:rPr lang="es-EC" dirty="0"/>
            <a:t>Muestra</a:t>
          </a:r>
        </a:p>
        <a:p>
          <a:r>
            <a:rPr lang="es-EC" dirty="0" smtClean="0"/>
            <a:t>107 </a:t>
          </a:r>
          <a:endParaRPr lang="es-EC" dirty="0"/>
        </a:p>
      </dgm:t>
    </dgm:pt>
    <dgm:pt modelId="{8DC4CAB8-40B1-439F-89FE-FE541C081FE9}" type="parTrans" cxnId="{7002BAF5-BF9C-4E60-8EC0-791C38F4529B}">
      <dgm:prSet/>
      <dgm:spPr/>
      <dgm:t>
        <a:bodyPr/>
        <a:lstStyle/>
        <a:p>
          <a:endParaRPr lang="es-EC"/>
        </a:p>
      </dgm:t>
    </dgm:pt>
    <dgm:pt modelId="{16D613A0-755D-4CF5-BD50-28610F852045}" type="sibTrans" cxnId="{7002BAF5-BF9C-4E60-8EC0-791C38F4529B}">
      <dgm:prSet/>
      <dgm:spPr/>
      <dgm:t>
        <a:bodyPr/>
        <a:lstStyle/>
        <a:p>
          <a:endParaRPr lang="es-EC"/>
        </a:p>
      </dgm:t>
    </dgm:pt>
    <dgm:pt modelId="{76EFF844-7C4E-4986-93BC-3C6A6A73815E}">
      <dgm:prSet/>
      <dgm:spPr/>
      <dgm:t>
        <a:bodyPr/>
        <a:lstStyle/>
        <a:p>
          <a:r>
            <a:rPr lang="es-EC" b="1" dirty="0"/>
            <a:t>Alpha de </a:t>
          </a:r>
          <a:r>
            <a:rPr lang="es-EC" b="1" dirty="0" smtClean="0"/>
            <a:t>Cronbach</a:t>
          </a:r>
          <a:endParaRPr lang="es-EC" dirty="0"/>
        </a:p>
      </dgm:t>
    </dgm:pt>
    <dgm:pt modelId="{F6DB205B-9457-4489-B693-C754A3445211}" type="parTrans" cxnId="{774BE2F6-8E51-445B-BD4C-B07AD1D2CBDC}">
      <dgm:prSet/>
      <dgm:spPr/>
      <dgm:t>
        <a:bodyPr/>
        <a:lstStyle/>
        <a:p>
          <a:endParaRPr lang="es-EC"/>
        </a:p>
      </dgm:t>
    </dgm:pt>
    <dgm:pt modelId="{53179C1D-0B8F-492F-B2AD-45B675956747}" type="sibTrans" cxnId="{774BE2F6-8E51-445B-BD4C-B07AD1D2CBDC}">
      <dgm:prSet/>
      <dgm:spPr/>
      <dgm:t>
        <a:bodyPr/>
        <a:lstStyle/>
        <a:p>
          <a:endParaRPr lang="es-EC"/>
        </a:p>
      </dgm:t>
    </dgm:pt>
    <dgm:pt modelId="{90E23B00-4C4C-4FE2-AE51-D0983D49F427}" type="pres">
      <dgm:prSet presAssocID="{67EEE151-C056-4149-BE62-0D73BEA7967D}" presName="CompostProcess" presStyleCnt="0">
        <dgm:presLayoutVars>
          <dgm:dir/>
          <dgm:resizeHandles val="exact"/>
        </dgm:presLayoutVars>
      </dgm:prSet>
      <dgm:spPr/>
      <dgm:t>
        <a:bodyPr/>
        <a:lstStyle/>
        <a:p>
          <a:endParaRPr lang="es-EC"/>
        </a:p>
      </dgm:t>
    </dgm:pt>
    <dgm:pt modelId="{02970D0D-D1D3-4A52-8E42-6BAB0A58DCF5}" type="pres">
      <dgm:prSet presAssocID="{67EEE151-C056-4149-BE62-0D73BEA7967D}" presName="arrow" presStyleLbl="bgShp" presStyleIdx="0" presStyleCnt="1"/>
      <dgm:spPr/>
    </dgm:pt>
    <dgm:pt modelId="{653A5025-4BDE-46B4-8EF9-890CD45B1DA9}" type="pres">
      <dgm:prSet presAssocID="{67EEE151-C056-4149-BE62-0D73BEA7967D}" presName="linearProcess" presStyleCnt="0"/>
      <dgm:spPr/>
    </dgm:pt>
    <dgm:pt modelId="{D31CE293-5F35-4735-8E57-02C3307E12D1}" type="pres">
      <dgm:prSet presAssocID="{529BD73D-1A7D-4CF8-B247-FC4DE0DBC89C}" presName="textNode" presStyleLbl="node1" presStyleIdx="0" presStyleCnt="3">
        <dgm:presLayoutVars>
          <dgm:bulletEnabled val="1"/>
        </dgm:presLayoutVars>
      </dgm:prSet>
      <dgm:spPr/>
      <dgm:t>
        <a:bodyPr/>
        <a:lstStyle/>
        <a:p>
          <a:endParaRPr lang="es-EC"/>
        </a:p>
      </dgm:t>
    </dgm:pt>
    <dgm:pt modelId="{552CC8AD-DE74-4614-AC1D-8478B2294CF7}" type="pres">
      <dgm:prSet presAssocID="{72172F4C-9F24-44AC-A8B0-B1C2A69794E2}" presName="sibTrans" presStyleCnt="0"/>
      <dgm:spPr/>
    </dgm:pt>
    <dgm:pt modelId="{FCBF6C53-C7F2-4F22-AAC7-FABC6B0343F1}" type="pres">
      <dgm:prSet presAssocID="{801DA174-2669-4DAE-9357-D359707F1DC6}" presName="textNode" presStyleLbl="node1" presStyleIdx="1" presStyleCnt="3">
        <dgm:presLayoutVars>
          <dgm:bulletEnabled val="1"/>
        </dgm:presLayoutVars>
      </dgm:prSet>
      <dgm:spPr/>
      <dgm:t>
        <a:bodyPr/>
        <a:lstStyle/>
        <a:p>
          <a:endParaRPr lang="es-EC"/>
        </a:p>
      </dgm:t>
    </dgm:pt>
    <dgm:pt modelId="{D04C905D-412D-46DB-BFD2-D7CF1D69F02D}" type="pres">
      <dgm:prSet presAssocID="{16D613A0-755D-4CF5-BD50-28610F852045}" presName="sibTrans" presStyleCnt="0"/>
      <dgm:spPr/>
    </dgm:pt>
    <dgm:pt modelId="{04C9BE98-7CC8-4932-BF27-2587B302C60E}" type="pres">
      <dgm:prSet presAssocID="{76EFF844-7C4E-4986-93BC-3C6A6A73815E}" presName="textNode" presStyleLbl="node1" presStyleIdx="2" presStyleCnt="3">
        <dgm:presLayoutVars>
          <dgm:bulletEnabled val="1"/>
        </dgm:presLayoutVars>
      </dgm:prSet>
      <dgm:spPr/>
      <dgm:t>
        <a:bodyPr/>
        <a:lstStyle/>
        <a:p>
          <a:endParaRPr lang="es-EC"/>
        </a:p>
      </dgm:t>
    </dgm:pt>
  </dgm:ptLst>
  <dgm:cxnLst>
    <dgm:cxn modelId="{774BE2F6-8E51-445B-BD4C-B07AD1D2CBDC}" srcId="{67EEE151-C056-4149-BE62-0D73BEA7967D}" destId="{76EFF844-7C4E-4986-93BC-3C6A6A73815E}" srcOrd="2" destOrd="0" parTransId="{F6DB205B-9457-4489-B693-C754A3445211}" sibTransId="{53179C1D-0B8F-492F-B2AD-45B675956747}"/>
    <dgm:cxn modelId="{CF0C8C04-1FC1-4ABA-81ED-60CFD97C913F}" type="presOf" srcId="{67EEE151-C056-4149-BE62-0D73BEA7967D}" destId="{90E23B00-4C4C-4FE2-AE51-D0983D49F427}" srcOrd="0" destOrd="0" presId="urn:microsoft.com/office/officeart/2005/8/layout/hProcess9"/>
    <dgm:cxn modelId="{7002BAF5-BF9C-4E60-8EC0-791C38F4529B}" srcId="{67EEE151-C056-4149-BE62-0D73BEA7967D}" destId="{801DA174-2669-4DAE-9357-D359707F1DC6}" srcOrd="1" destOrd="0" parTransId="{8DC4CAB8-40B1-439F-89FE-FE541C081FE9}" sibTransId="{16D613A0-755D-4CF5-BD50-28610F852045}"/>
    <dgm:cxn modelId="{F06B0A72-0F0C-46CF-B209-1ACA91793614}" type="presOf" srcId="{529BD73D-1A7D-4CF8-B247-FC4DE0DBC89C}" destId="{D31CE293-5F35-4735-8E57-02C3307E12D1}" srcOrd="0" destOrd="0" presId="urn:microsoft.com/office/officeart/2005/8/layout/hProcess9"/>
    <dgm:cxn modelId="{8040C6F5-5B33-4D62-A941-E764D5B3CDE7}" type="presOf" srcId="{801DA174-2669-4DAE-9357-D359707F1DC6}" destId="{FCBF6C53-C7F2-4F22-AAC7-FABC6B0343F1}" srcOrd="0" destOrd="0" presId="urn:microsoft.com/office/officeart/2005/8/layout/hProcess9"/>
    <dgm:cxn modelId="{C086465D-AD22-4AD5-A1AA-34E98AC8F5C6}" srcId="{67EEE151-C056-4149-BE62-0D73BEA7967D}" destId="{529BD73D-1A7D-4CF8-B247-FC4DE0DBC89C}" srcOrd="0" destOrd="0" parTransId="{E97D3B37-DE2D-4074-9CF9-8C0B2DB2087A}" sibTransId="{72172F4C-9F24-44AC-A8B0-B1C2A69794E2}"/>
    <dgm:cxn modelId="{6EB9CD14-CEA3-4F0C-8C01-2E348E744F98}" type="presOf" srcId="{76EFF844-7C4E-4986-93BC-3C6A6A73815E}" destId="{04C9BE98-7CC8-4932-BF27-2587B302C60E}" srcOrd="0" destOrd="0" presId="urn:microsoft.com/office/officeart/2005/8/layout/hProcess9"/>
    <dgm:cxn modelId="{DA960051-E49C-48FF-9FAB-106F67C0B6E2}" type="presParOf" srcId="{90E23B00-4C4C-4FE2-AE51-D0983D49F427}" destId="{02970D0D-D1D3-4A52-8E42-6BAB0A58DCF5}" srcOrd="0" destOrd="0" presId="urn:microsoft.com/office/officeart/2005/8/layout/hProcess9"/>
    <dgm:cxn modelId="{2B8B0E07-F784-4FEE-85E6-256583E6AF93}" type="presParOf" srcId="{90E23B00-4C4C-4FE2-AE51-D0983D49F427}" destId="{653A5025-4BDE-46B4-8EF9-890CD45B1DA9}" srcOrd="1" destOrd="0" presId="urn:microsoft.com/office/officeart/2005/8/layout/hProcess9"/>
    <dgm:cxn modelId="{1F786D8F-ECA4-4156-B6F3-D1083855C8CA}" type="presParOf" srcId="{653A5025-4BDE-46B4-8EF9-890CD45B1DA9}" destId="{D31CE293-5F35-4735-8E57-02C3307E12D1}" srcOrd="0" destOrd="0" presId="urn:microsoft.com/office/officeart/2005/8/layout/hProcess9"/>
    <dgm:cxn modelId="{9E81B211-C4FB-4044-9C19-91EC240B4405}" type="presParOf" srcId="{653A5025-4BDE-46B4-8EF9-890CD45B1DA9}" destId="{552CC8AD-DE74-4614-AC1D-8478B2294CF7}" srcOrd="1" destOrd="0" presId="urn:microsoft.com/office/officeart/2005/8/layout/hProcess9"/>
    <dgm:cxn modelId="{288C1B12-1DAD-41E7-8E8E-52A1F9A95D07}" type="presParOf" srcId="{653A5025-4BDE-46B4-8EF9-890CD45B1DA9}" destId="{FCBF6C53-C7F2-4F22-AAC7-FABC6B0343F1}" srcOrd="2" destOrd="0" presId="urn:microsoft.com/office/officeart/2005/8/layout/hProcess9"/>
    <dgm:cxn modelId="{67C88A98-0EA9-4775-BFEA-501029B0E140}" type="presParOf" srcId="{653A5025-4BDE-46B4-8EF9-890CD45B1DA9}" destId="{D04C905D-412D-46DB-BFD2-D7CF1D69F02D}" srcOrd="3" destOrd="0" presId="urn:microsoft.com/office/officeart/2005/8/layout/hProcess9"/>
    <dgm:cxn modelId="{EE357E85-4236-4A1C-91A4-FB7471802385}" type="presParOf" srcId="{653A5025-4BDE-46B4-8EF9-890CD45B1DA9}" destId="{04C9BE98-7CC8-4932-BF27-2587B302C60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5B903D-07AD-41F8-8964-9F7C51BE856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D0FDE92D-9F04-4D10-A106-1A5863E5F4B6}">
      <dgm:prSet phldrT="[Texto]"/>
      <dgm:spPr/>
      <dgm:t>
        <a:bodyPr/>
        <a:lstStyle/>
        <a:p>
          <a:pPr>
            <a:buFont typeface="+mj-lt"/>
            <a:buAutoNum type="arabicPeriod"/>
          </a:pPr>
          <a:r>
            <a:rPr lang="es-EC" b="1" dirty="0" err="1"/>
            <a:t>Covid</a:t>
          </a:r>
          <a:r>
            <a:rPr lang="es-EC" b="1" dirty="0"/>
            <a:t> 19</a:t>
          </a:r>
          <a:endParaRPr lang="es-EC" dirty="0"/>
        </a:p>
      </dgm:t>
    </dgm:pt>
    <dgm:pt modelId="{7D1CBB07-DF03-444F-8673-611CA23D3604}" type="parTrans" cxnId="{84FBD281-EAD2-4D43-BC64-E3D42D670880}">
      <dgm:prSet/>
      <dgm:spPr/>
      <dgm:t>
        <a:bodyPr/>
        <a:lstStyle/>
        <a:p>
          <a:endParaRPr lang="es-EC"/>
        </a:p>
      </dgm:t>
    </dgm:pt>
    <dgm:pt modelId="{A9CDEEDD-7BE5-4BAA-A225-132A43EB2056}" type="sibTrans" cxnId="{84FBD281-EAD2-4D43-BC64-E3D42D670880}">
      <dgm:prSet/>
      <dgm:spPr/>
      <dgm:t>
        <a:bodyPr/>
        <a:lstStyle/>
        <a:p>
          <a:endParaRPr lang="es-EC"/>
        </a:p>
      </dgm:t>
    </dgm:pt>
    <dgm:pt modelId="{591AD59E-E507-4C89-8B14-1B2A00FE32E1}">
      <dgm:prSet phldrT="[Texto]"/>
      <dgm:spPr>
        <a:blipFill rotWithShape="0">
          <a:blip xmlns:r="http://schemas.openxmlformats.org/officeDocument/2006/relationships" r:embed="rId1"/>
          <a:srcRect/>
          <a:stretch>
            <a:fillRect l="-10000" r="-10000"/>
          </a:stretch>
        </a:blipFill>
      </dgm:spPr>
      <dgm:t>
        <a:bodyPr/>
        <a:lstStyle/>
        <a:p>
          <a:endParaRPr lang="es-EC" dirty="0"/>
        </a:p>
        <a:p>
          <a:endParaRPr lang="es-EC" dirty="0"/>
        </a:p>
        <a:p>
          <a:endParaRPr lang="es-EC" dirty="0"/>
        </a:p>
        <a:p>
          <a:r>
            <a:rPr lang="es-EC" dirty="0"/>
            <a:t>Contagio </a:t>
          </a:r>
        </a:p>
      </dgm:t>
    </dgm:pt>
    <dgm:pt modelId="{5CF3AE8B-6AA3-4696-93AA-A74EB7D7E0B6}" type="parTrans" cxnId="{4714D33B-90E7-4DB6-A2CF-414ED843E5FA}">
      <dgm:prSet/>
      <dgm:spPr/>
      <dgm:t>
        <a:bodyPr/>
        <a:lstStyle/>
        <a:p>
          <a:endParaRPr lang="es-EC"/>
        </a:p>
      </dgm:t>
    </dgm:pt>
    <dgm:pt modelId="{681E7045-6B0F-4461-8EA4-F168FF27FB82}" type="sibTrans" cxnId="{4714D33B-90E7-4DB6-A2CF-414ED843E5FA}">
      <dgm:prSet/>
      <dgm:spPr/>
      <dgm:t>
        <a:bodyPr/>
        <a:lstStyle/>
        <a:p>
          <a:endParaRPr lang="es-EC"/>
        </a:p>
      </dgm:t>
    </dgm:pt>
    <dgm:pt modelId="{1AF6A796-CC86-408A-88F5-66B14B1B236A}">
      <dgm:prSet phldrT="[Texto]"/>
      <dgm:spPr/>
      <dgm:t>
        <a:bodyPr/>
        <a:lstStyle/>
        <a:p>
          <a:pPr>
            <a:buFont typeface="+mj-lt"/>
            <a:buAutoNum type="arabicPeriod"/>
          </a:pPr>
          <a:r>
            <a:rPr lang="es-EC" b="1" dirty="0"/>
            <a:t>Satisfacción Laboral</a:t>
          </a:r>
          <a:endParaRPr lang="es-EC" dirty="0"/>
        </a:p>
      </dgm:t>
    </dgm:pt>
    <dgm:pt modelId="{22DE55B9-FA90-4770-8C14-397F367F4064}" type="parTrans" cxnId="{E005EB5E-3C13-4B85-9AA2-F0598B5CF191}">
      <dgm:prSet/>
      <dgm:spPr/>
      <dgm:t>
        <a:bodyPr/>
        <a:lstStyle/>
        <a:p>
          <a:endParaRPr lang="es-EC"/>
        </a:p>
      </dgm:t>
    </dgm:pt>
    <dgm:pt modelId="{72586398-3FD6-4B30-A0FF-D932ECB646C0}" type="sibTrans" cxnId="{E005EB5E-3C13-4B85-9AA2-F0598B5CF191}">
      <dgm:prSet/>
      <dgm:spPr/>
      <dgm:t>
        <a:bodyPr/>
        <a:lstStyle/>
        <a:p>
          <a:endParaRPr lang="es-EC"/>
        </a:p>
      </dgm:t>
    </dgm:pt>
    <dgm:pt modelId="{2E021C61-611A-43B1-8B37-548B7720D4D5}">
      <dgm:prSet phldrT="[Texto]"/>
      <dgm:spPr>
        <a:blipFill rotWithShape="0">
          <a:blip xmlns:r="http://schemas.openxmlformats.org/officeDocument/2006/relationships" r:embed="rId2"/>
          <a:srcRect/>
          <a:stretch>
            <a:fillRect l="-39000" r="-39000"/>
          </a:stretch>
        </a:blipFill>
      </dgm:spPr>
      <dgm:t>
        <a:bodyPr/>
        <a:lstStyle/>
        <a:p>
          <a:endParaRPr lang="es-EC" dirty="0"/>
        </a:p>
        <a:p>
          <a:endParaRPr lang="es-EC" dirty="0"/>
        </a:p>
        <a:p>
          <a:endParaRPr lang="es-EC" dirty="0"/>
        </a:p>
        <a:p>
          <a:endParaRPr lang="es-EC" dirty="0"/>
        </a:p>
        <a:p>
          <a:r>
            <a:rPr lang="es-EC" dirty="0"/>
            <a:t>Satisfacción </a:t>
          </a:r>
        </a:p>
      </dgm:t>
    </dgm:pt>
    <dgm:pt modelId="{300A22EF-E81F-41B9-9A3E-1861B9077E84}" type="parTrans" cxnId="{F994171C-815B-4691-BECC-D4EF7BBD57CE}">
      <dgm:prSet/>
      <dgm:spPr/>
      <dgm:t>
        <a:bodyPr/>
        <a:lstStyle/>
        <a:p>
          <a:endParaRPr lang="es-EC"/>
        </a:p>
      </dgm:t>
    </dgm:pt>
    <dgm:pt modelId="{F9658EFE-EC40-48BF-AB5B-68003DD1BD1F}" type="sibTrans" cxnId="{F994171C-815B-4691-BECC-D4EF7BBD57CE}">
      <dgm:prSet/>
      <dgm:spPr/>
      <dgm:t>
        <a:bodyPr/>
        <a:lstStyle/>
        <a:p>
          <a:endParaRPr lang="es-EC"/>
        </a:p>
      </dgm:t>
    </dgm:pt>
    <dgm:pt modelId="{CF1349D8-AB33-49C4-A0A9-B4C19CFEFC37}" type="pres">
      <dgm:prSet presAssocID="{CC5B903D-07AD-41F8-8964-9F7C51BE8566}" presName="diagram" presStyleCnt="0">
        <dgm:presLayoutVars>
          <dgm:chPref val="1"/>
          <dgm:dir/>
          <dgm:animOne val="branch"/>
          <dgm:animLvl val="lvl"/>
          <dgm:resizeHandles/>
        </dgm:presLayoutVars>
      </dgm:prSet>
      <dgm:spPr/>
      <dgm:t>
        <a:bodyPr/>
        <a:lstStyle/>
        <a:p>
          <a:endParaRPr lang="es-EC"/>
        </a:p>
      </dgm:t>
    </dgm:pt>
    <dgm:pt modelId="{27B7AF10-07AE-4E96-BEA4-6C4D279173BD}" type="pres">
      <dgm:prSet presAssocID="{D0FDE92D-9F04-4D10-A106-1A5863E5F4B6}" presName="root" presStyleCnt="0"/>
      <dgm:spPr/>
    </dgm:pt>
    <dgm:pt modelId="{1BBCE3DE-4C11-479E-A700-C163440B51ED}" type="pres">
      <dgm:prSet presAssocID="{D0FDE92D-9F04-4D10-A106-1A5863E5F4B6}" presName="rootComposite" presStyleCnt="0"/>
      <dgm:spPr/>
    </dgm:pt>
    <dgm:pt modelId="{86B8F5CF-8633-4FBE-A491-11F9D0288339}" type="pres">
      <dgm:prSet presAssocID="{D0FDE92D-9F04-4D10-A106-1A5863E5F4B6}" presName="rootText" presStyleLbl="node1" presStyleIdx="0" presStyleCnt="2"/>
      <dgm:spPr/>
      <dgm:t>
        <a:bodyPr/>
        <a:lstStyle/>
        <a:p>
          <a:endParaRPr lang="es-EC"/>
        </a:p>
      </dgm:t>
    </dgm:pt>
    <dgm:pt modelId="{49B53A22-EBAA-4608-831F-B31306770587}" type="pres">
      <dgm:prSet presAssocID="{D0FDE92D-9F04-4D10-A106-1A5863E5F4B6}" presName="rootConnector" presStyleLbl="node1" presStyleIdx="0" presStyleCnt="2"/>
      <dgm:spPr/>
      <dgm:t>
        <a:bodyPr/>
        <a:lstStyle/>
        <a:p>
          <a:endParaRPr lang="es-EC"/>
        </a:p>
      </dgm:t>
    </dgm:pt>
    <dgm:pt modelId="{10927C29-F9A7-465D-81AE-EF5D5503D9F2}" type="pres">
      <dgm:prSet presAssocID="{D0FDE92D-9F04-4D10-A106-1A5863E5F4B6}" presName="childShape" presStyleCnt="0"/>
      <dgm:spPr/>
    </dgm:pt>
    <dgm:pt modelId="{AEDF82B2-3ED5-456B-9252-4FB7A017D7EA}" type="pres">
      <dgm:prSet presAssocID="{5CF3AE8B-6AA3-4696-93AA-A74EB7D7E0B6}" presName="Name13" presStyleLbl="parChTrans1D2" presStyleIdx="0" presStyleCnt="2"/>
      <dgm:spPr/>
      <dgm:t>
        <a:bodyPr/>
        <a:lstStyle/>
        <a:p>
          <a:endParaRPr lang="es-EC"/>
        </a:p>
      </dgm:t>
    </dgm:pt>
    <dgm:pt modelId="{D7136C5F-A33E-4B25-A083-3B17A8866278}" type="pres">
      <dgm:prSet presAssocID="{591AD59E-E507-4C89-8B14-1B2A00FE32E1}" presName="childText" presStyleLbl="bgAcc1" presStyleIdx="0" presStyleCnt="2" custScaleX="178729" custScaleY="275183">
        <dgm:presLayoutVars>
          <dgm:bulletEnabled val="1"/>
        </dgm:presLayoutVars>
      </dgm:prSet>
      <dgm:spPr/>
      <dgm:t>
        <a:bodyPr/>
        <a:lstStyle/>
        <a:p>
          <a:endParaRPr lang="es-EC"/>
        </a:p>
      </dgm:t>
    </dgm:pt>
    <dgm:pt modelId="{B0CAFA4E-C37D-489B-B486-773FD5AD66F8}" type="pres">
      <dgm:prSet presAssocID="{1AF6A796-CC86-408A-88F5-66B14B1B236A}" presName="root" presStyleCnt="0"/>
      <dgm:spPr/>
    </dgm:pt>
    <dgm:pt modelId="{7C69BC4D-69C7-4AC4-BF2F-A136F7CA9B11}" type="pres">
      <dgm:prSet presAssocID="{1AF6A796-CC86-408A-88F5-66B14B1B236A}" presName="rootComposite" presStyleCnt="0"/>
      <dgm:spPr/>
    </dgm:pt>
    <dgm:pt modelId="{0B46797B-CC11-4A57-8FED-B5DEC413FFE2}" type="pres">
      <dgm:prSet presAssocID="{1AF6A796-CC86-408A-88F5-66B14B1B236A}" presName="rootText" presStyleLbl="node1" presStyleIdx="1" presStyleCnt="2"/>
      <dgm:spPr/>
      <dgm:t>
        <a:bodyPr/>
        <a:lstStyle/>
        <a:p>
          <a:endParaRPr lang="es-EC"/>
        </a:p>
      </dgm:t>
    </dgm:pt>
    <dgm:pt modelId="{877D8659-D4E8-40C2-B876-FF36013105B4}" type="pres">
      <dgm:prSet presAssocID="{1AF6A796-CC86-408A-88F5-66B14B1B236A}" presName="rootConnector" presStyleLbl="node1" presStyleIdx="1" presStyleCnt="2"/>
      <dgm:spPr/>
      <dgm:t>
        <a:bodyPr/>
        <a:lstStyle/>
        <a:p>
          <a:endParaRPr lang="es-EC"/>
        </a:p>
      </dgm:t>
    </dgm:pt>
    <dgm:pt modelId="{6E7D54B7-D9AD-4931-AE18-8238242DBB7F}" type="pres">
      <dgm:prSet presAssocID="{1AF6A796-CC86-408A-88F5-66B14B1B236A}" presName="childShape" presStyleCnt="0"/>
      <dgm:spPr/>
    </dgm:pt>
    <dgm:pt modelId="{2C72660A-9E8E-4F4E-AF4D-C17B497415B9}" type="pres">
      <dgm:prSet presAssocID="{300A22EF-E81F-41B9-9A3E-1861B9077E84}" presName="Name13" presStyleLbl="parChTrans1D2" presStyleIdx="1" presStyleCnt="2"/>
      <dgm:spPr/>
      <dgm:t>
        <a:bodyPr/>
        <a:lstStyle/>
        <a:p>
          <a:endParaRPr lang="es-EC"/>
        </a:p>
      </dgm:t>
    </dgm:pt>
    <dgm:pt modelId="{A119AA7A-5D07-405E-9843-BB395FA1032B}" type="pres">
      <dgm:prSet presAssocID="{2E021C61-611A-43B1-8B37-548B7720D4D5}" presName="childText" presStyleLbl="bgAcc1" presStyleIdx="1" presStyleCnt="2" custScaleX="178783" custScaleY="263545">
        <dgm:presLayoutVars>
          <dgm:bulletEnabled val="1"/>
        </dgm:presLayoutVars>
      </dgm:prSet>
      <dgm:spPr/>
      <dgm:t>
        <a:bodyPr/>
        <a:lstStyle/>
        <a:p>
          <a:endParaRPr lang="es-EC"/>
        </a:p>
      </dgm:t>
    </dgm:pt>
  </dgm:ptLst>
  <dgm:cxnLst>
    <dgm:cxn modelId="{F994171C-815B-4691-BECC-D4EF7BBD57CE}" srcId="{1AF6A796-CC86-408A-88F5-66B14B1B236A}" destId="{2E021C61-611A-43B1-8B37-548B7720D4D5}" srcOrd="0" destOrd="0" parTransId="{300A22EF-E81F-41B9-9A3E-1861B9077E84}" sibTransId="{F9658EFE-EC40-48BF-AB5B-68003DD1BD1F}"/>
    <dgm:cxn modelId="{84FBD281-EAD2-4D43-BC64-E3D42D670880}" srcId="{CC5B903D-07AD-41F8-8964-9F7C51BE8566}" destId="{D0FDE92D-9F04-4D10-A106-1A5863E5F4B6}" srcOrd="0" destOrd="0" parTransId="{7D1CBB07-DF03-444F-8673-611CA23D3604}" sibTransId="{A9CDEEDD-7BE5-4BAA-A225-132A43EB2056}"/>
    <dgm:cxn modelId="{E005EB5E-3C13-4B85-9AA2-F0598B5CF191}" srcId="{CC5B903D-07AD-41F8-8964-9F7C51BE8566}" destId="{1AF6A796-CC86-408A-88F5-66B14B1B236A}" srcOrd="1" destOrd="0" parTransId="{22DE55B9-FA90-4770-8C14-397F367F4064}" sibTransId="{72586398-3FD6-4B30-A0FF-D932ECB646C0}"/>
    <dgm:cxn modelId="{806D5C06-1736-4AC0-8146-07A2E1C0507E}" type="presOf" srcId="{D0FDE92D-9F04-4D10-A106-1A5863E5F4B6}" destId="{49B53A22-EBAA-4608-831F-B31306770587}" srcOrd="1" destOrd="0" presId="urn:microsoft.com/office/officeart/2005/8/layout/hierarchy3"/>
    <dgm:cxn modelId="{4714D33B-90E7-4DB6-A2CF-414ED843E5FA}" srcId="{D0FDE92D-9F04-4D10-A106-1A5863E5F4B6}" destId="{591AD59E-E507-4C89-8B14-1B2A00FE32E1}" srcOrd="0" destOrd="0" parTransId="{5CF3AE8B-6AA3-4696-93AA-A74EB7D7E0B6}" sibTransId="{681E7045-6B0F-4461-8EA4-F168FF27FB82}"/>
    <dgm:cxn modelId="{134FA9E7-6070-4FA6-8388-604D30E84F10}" type="presOf" srcId="{591AD59E-E507-4C89-8B14-1B2A00FE32E1}" destId="{D7136C5F-A33E-4B25-A083-3B17A8866278}" srcOrd="0" destOrd="0" presId="urn:microsoft.com/office/officeart/2005/8/layout/hierarchy3"/>
    <dgm:cxn modelId="{19F07D6C-87BC-4881-BF61-C7A53C3969FC}" type="presOf" srcId="{5CF3AE8B-6AA3-4696-93AA-A74EB7D7E0B6}" destId="{AEDF82B2-3ED5-456B-9252-4FB7A017D7EA}" srcOrd="0" destOrd="0" presId="urn:microsoft.com/office/officeart/2005/8/layout/hierarchy3"/>
    <dgm:cxn modelId="{97B3A6D1-B831-4F55-AC0F-E3D4901D8209}" type="presOf" srcId="{D0FDE92D-9F04-4D10-A106-1A5863E5F4B6}" destId="{86B8F5CF-8633-4FBE-A491-11F9D0288339}" srcOrd="0" destOrd="0" presId="urn:microsoft.com/office/officeart/2005/8/layout/hierarchy3"/>
    <dgm:cxn modelId="{B0AC508B-B08D-4E0E-857A-AD1FE9304B43}" type="presOf" srcId="{CC5B903D-07AD-41F8-8964-9F7C51BE8566}" destId="{CF1349D8-AB33-49C4-A0A9-B4C19CFEFC37}" srcOrd="0" destOrd="0" presId="urn:microsoft.com/office/officeart/2005/8/layout/hierarchy3"/>
    <dgm:cxn modelId="{5965C90E-58E5-4D97-BE92-EB4AB7C3E749}" type="presOf" srcId="{1AF6A796-CC86-408A-88F5-66B14B1B236A}" destId="{877D8659-D4E8-40C2-B876-FF36013105B4}" srcOrd="1" destOrd="0" presId="urn:microsoft.com/office/officeart/2005/8/layout/hierarchy3"/>
    <dgm:cxn modelId="{7FD826DC-1526-4F73-9572-4E8B8AEF3763}" type="presOf" srcId="{300A22EF-E81F-41B9-9A3E-1861B9077E84}" destId="{2C72660A-9E8E-4F4E-AF4D-C17B497415B9}" srcOrd="0" destOrd="0" presId="urn:microsoft.com/office/officeart/2005/8/layout/hierarchy3"/>
    <dgm:cxn modelId="{07314019-CB07-4D97-90E9-CBE532D9EA0B}" type="presOf" srcId="{1AF6A796-CC86-408A-88F5-66B14B1B236A}" destId="{0B46797B-CC11-4A57-8FED-B5DEC413FFE2}" srcOrd="0" destOrd="0" presId="urn:microsoft.com/office/officeart/2005/8/layout/hierarchy3"/>
    <dgm:cxn modelId="{9A6D2861-CE57-4F1D-B40D-9767A9418365}" type="presOf" srcId="{2E021C61-611A-43B1-8B37-548B7720D4D5}" destId="{A119AA7A-5D07-405E-9843-BB395FA1032B}" srcOrd="0" destOrd="0" presId="urn:microsoft.com/office/officeart/2005/8/layout/hierarchy3"/>
    <dgm:cxn modelId="{0F1505EA-B415-4FE2-9597-32E73AF00081}" type="presParOf" srcId="{CF1349D8-AB33-49C4-A0A9-B4C19CFEFC37}" destId="{27B7AF10-07AE-4E96-BEA4-6C4D279173BD}" srcOrd="0" destOrd="0" presId="urn:microsoft.com/office/officeart/2005/8/layout/hierarchy3"/>
    <dgm:cxn modelId="{5ED5FAAC-1452-4239-98E6-8FDABBA75B3F}" type="presParOf" srcId="{27B7AF10-07AE-4E96-BEA4-6C4D279173BD}" destId="{1BBCE3DE-4C11-479E-A700-C163440B51ED}" srcOrd="0" destOrd="0" presId="urn:microsoft.com/office/officeart/2005/8/layout/hierarchy3"/>
    <dgm:cxn modelId="{9A3E8A92-BFD3-4301-ABA6-372B0319F624}" type="presParOf" srcId="{1BBCE3DE-4C11-479E-A700-C163440B51ED}" destId="{86B8F5CF-8633-4FBE-A491-11F9D0288339}" srcOrd="0" destOrd="0" presId="urn:microsoft.com/office/officeart/2005/8/layout/hierarchy3"/>
    <dgm:cxn modelId="{FBA1ECF7-1BE6-475B-930D-B2919256FDC7}" type="presParOf" srcId="{1BBCE3DE-4C11-479E-A700-C163440B51ED}" destId="{49B53A22-EBAA-4608-831F-B31306770587}" srcOrd="1" destOrd="0" presId="urn:microsoft.com/office/officeart/2005/8/layout/hierarchy3"/>
    <dgm:cxn modelId="{8F902251-5388-49FF-9F52-C4A1E9D0DCDE}" type="presParOf" srcId="{27B7AF10-07AE-4E96-BEA4-6C4D279173BD}" destId="{10927C29-F9A7-465D-81AE-EF5D5503D9F2}" srcOrd="1" destOrd="0" presId="urn:microsoft.com/office/officeart/2005/8/layout/hierarchy3"/>
    <dgm:cxn modelId="{F4E228B9-39D3-4687-B5DF-2095C371ECC2}" type="presParOf" srcId="{10927C29-F9A7-465D-81AE-EF5D5503D9F2}" destId="{AEDF82B2-3ED5-456B-9252-4FB7A017D7EA}" srcOrd="0" destOrd="0" presId="urn:microsoft.com/office/officeart/2005/8/layout/hierarchy3"/>
    <dgm:cxn modelId="{27AFB120-2160-4A77-8D04-C913F66974CC}" type="presParOf" srcId="{10927C29-F9A7-465D-81AE-EF5D5503D9F2}" destId="{D7136C5F-A33E-4B25-A083-3B17A8866278}" srcOrd="1" destOrd="0" presId="urn:microsoft.com/office/officeart/2005/8/layout/hierarchy3"/>
    <dgm:cxn modelId="{F15FB229-21AC-46E5-A8A2-4EDB2653B558}" type="presParOf" srcId="{CF1349D8-AB33-49C4-A0A9-B4C19CFEFC37}" destId="{B0CAFA4E-C37D-489B-B486-773FD5AD66F8}" srcOrd="1" destOrd="0" presId="urn:microsoft.com/office/officeart/2005/8/layout/hierarchy3"/>
    <dgm:cxn modelId="{0F22D6C8-818A-4922-879E-50CDAA2029E1}" type="presParOf" srcId="{B0CAFA4E-C37D-489B-B486-773FD5AD66F8}" destId="{7C69BC4D-69C7-4AC4-BF2F-A136F7CA9B11}" srcOrd="0" destOrd="0" presId="urn:microsoft.com/office/officeart/2005/8/layout/hierarchy3"/>
    <dgm:cxn modelId="{752D5A25-DEFF-4A3A-AC37-FD5065413F49}" type="presParOf" srcId="{7C69BC4D-69C7-4AC4-BF2F-A136F7CA9B11}" destId="{0B46797B-CC11-4A57-8FED-B5DEC413FFE2}" srcOrd="0" destOrd="0" presId="urn:microsoft.com/office/officeart/2005/8/layout/hierarchy3"/>
    <dgm:cxn modelId="{4704C30B-6AED-4129-96F0-C7E33ECDB250}" type="presParOf" srcId="{7C69BC4D-69C7-4AC4-BF2F-A136F7CA9B11}" destId="{877D8659-D4E8-40C2-B876-FF36013105B4}" srcOrd="1" destOrd="0" presId="urn:microsoft.com/office/officeart/2005/8/layout/hierarchy3"/>
    <dgm:cxn modelId="{820AD5E3-C7D8-43FE-9A98-27E2F18DC510}" type="presParOf" srcId="{B0CAFA4E-C37D-489B-B486-773FD5AD66F8}" destId="{6E7D54B7-D9AD-4931-AE18-8238242DBB7F}" srcOrd="1" destOrd="0" presId="urn:microsoft.com/office/officeart/2005/8/layout/hierarchy3"/>
    <dgm:cxn modelId="{8ED0C55E-A879-4C10-ACC5-CD2A9F46E278}" type="presParOf" srcId="{6E7D54B7-D9AD-4931-AE18-8238242DBB7F}" destId="{2C72660A-9E8E-4F4E-AF4D-C17B497415B9}" srcOrd="0" destOrd="0" presId="urn:microsoft.com/office/officeart/2005/8/layout/hierarchy3"/>
    <dgm:cxn modelId="{DC38561C-6639-4752-AA12-63EA2BDA6DCC}" type="presParOf" srcId="{6E7D54B7-D9AD-4931-AE18-8238242DBB7F}" destId="{A119AA7A-5D07-405E-9843-BB395FA1032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E659F-9CFF-4185-A685-23C481953BD0}" type="doc">
      <dgm:prSet loTypeId="urn:microsoft.com/office/officeart/2008/layout/TitlePictureLineup" loCatId="picture" qsTypeId="urn:microsoft.com/office/officeart/2005/8/quickstyle/3d3" qsCatId="3D" csTypeId="urn:microsoft.com/office/officeart/2005/8/colors/colorful4" csCatId="colorful" phldr="1"/>
      <dgm:spPr/>
      <dgm:t>
        <a:bodyPr/>
        <a:lstStyle/>
        <a:p>
          <a:endParaRPr lang="es-ES"/>
        </a:p>
      </dgm:t>
    </dgm:pt>
    <dgm:pt modelId="{B1C6783C-EE6C-4F92-8C63-A6A7591BF385}">
      <dgm:prSet phldrT="[Texto]"/>
      <dgm:spPr/>
      <dgm:t>
        <a:bodyPr/>
        <a:lstStyle/>
        <a:p>
          <a:pPr algn="ctr"/>
          <a:r>
            <a:rPr lang="es-ES" b="1">
              <a:latin typeface="Arial" panose="020B0604020202020204" pitchFamily="34" charset="0"/>
              <a:cs typeface="Arial" panose="020B0604020202020204" pitchFamily="34" charset="0"/>
            </a:rPr>
            <a:t>Teoria X</a:t>
          </a:r>
        </a:p>
      </dgm:t>
    </dgm:pt>
    <dgm:pt modelId="{45A00CB3-9A0F-416A-9098-7C2AE71934CC}" type="parTrans" cxnId="{DD4644FF-7C05-4C65-9833-94B06E4D749B}">
      <dgm:prSet/>
      <dgm:spPr/>
      <dgm:t>
        <a:bodyPr/>
        <a:lstStyle/>
        <a:p>
          <a:pPr algn="just"/>
          <a:endParaRPr lang="es-ES">
            <a:latin typeface="Arial" panose="020B0604020202020204" pitchFamily="34" charset="0"/>
            <a:cs typeface="Arial" panose="020B0604020202020204" pitchFamily="34" charset="0"/>
          </a:endParaRPr>
        </a:p>
      </dgm:t>
    </dgm:pt>
    <dgm:pt modelId="{CD8E4AB5-A0FF-48A4-A2B9-A4D2AE84A6B9}" type="sibTrans" cxnId="{DD4644FF-7C05-4C65-9833-94B06E4D749B}">
      <dgm:prSet/>
      <dgm:spPr/>
      <dgm:t>
        <a:bodyPr/>
        <a:lstStyle/>
        <a:p>
          <a:pPr algn="just"/>
          <a:endParaRPr lang="es-ES">
            <a:latin typeface="Arial" panose="020B0604020202020204" pitchFamily="34" charset="0"/>
            <a:cs typeface="Arial" panose="020B0604020202020204" pitchFamily="34" charset="0"/>
          </a:endParaRPr>
        </a:p>
      </dgm:t>
    </dgm:pt>
    <dgm:pt modelId="{37C04BA3-0C0A-494C-A2EE-52B260D449CA}">
      <dgm:prSet phldrT="[Texto]"/>
      <dgm:spPr/>
      <dgm:t>
        <a:bodyPr/>
        <a:lstStyle/>
        <a:p>
          <a:pPr algn="just"/>
          <a:r>
            <a:rPr lang="es-ES" b="1">
              <a:latin typeface="Arial" panose="020B0604020202020204" pitchFamily="34" charset="0"/>
              <a:cs typeface="Arial" panose="020B0604020202020204" pitchFamily="34" charset="0"/>
            </a:rPr>
            <a:t>Teoria tradicional</a:t>
          </a:r>
        </a:p>
        <a:p>
          <a:pPr algn="just"/>
          <a:r>
            <a:rPr lang="es-ES">
              <a:latin typeface="Arial" panose="020B0604020202020204" pitchFamily="34" charset="0"/>
              <a:cs typeface="Arial" panose="020B0604020202020204" pitchFamily="34" charset="0"/>
            </a:rPr>
            <a:t>Supone que a las personas les disgusta el trabajo, carecen de ambición, renuentes al cambio</a:t>
          </a:r>
        </a:p>
      </dgm:t>
    </dgm:pt>
    <dgm:pt modelId="{3E36A2E2-2CA4-4B03-B472-71F4C54FEED0}" type="parTrans" cxnId="{A03AECFC-53AC-4417-93C9-75BA245EA593}">
      <dgm:prSet/>
      <dgm:spPr/>
      <dgm:t>
        <a:bodyPr/>
        <a:lstStyle/>
        <a:p>
          <a:pPr algn="just"/>
          <a:endParaRPr lang="es-ES">
            <a:latin typeface="Arial" panose="020B0604020202020204" pitchFamily="34" charset="0"/>
            <a:cs typeface="Arial" panose="020B0604020202020204" pitchFamily="34" charset="0"/>
          </a:endParaRPr>
        </a:p>
      </dgm:t>
    </dgm:pt>
    <dgm:pt modelId="{FFD9B07D-7C77-4595-AC48-5F969C43577F}" type="sibTrans" cxnId="{A03AECFC-53AC-4417-93C9-75BA245EA593}">
      <dgm:prSet/>
      <dgm:spPr/>
      <dgm:t>
        <a:bodyPr/>
        <a:lstStyle/>
        <a:p>
          <a:pPr algn="just"/>
          <a:endParaRPr lang="es-ES">
            <a:latin typeface="Arial" panose="020B0604020202020204" pitchFamily="34" charset="0"/>
            <a:cs typeface="Arial" panose="020B0604020202020204" pitchFamily="34" charset="0"/>
          </a:endParaRPr>
        </a:p>
      </dgm:t>
    </dgm:pt>
    <dgm:pt modelId="{ECD09956-CC5F-438C-8C3D-C8D1A3EED853}">
      <dgm:prSet phldrT="[Texto]"/>
      <dgm:spPr/>
      <dgm:t>
        <a:bodyPr/>
        <a:lstStyle/>
        <a:p>
          <a:pPr algn="ctr"/>
          <a:r>
            <a:rPr lang="es-ES" b="1">
              <a:latin typeface="Arial" panose="020B0604020202020204" pitchFamily="34" charset="0"/>
              <a:cs typeface="Arial" panose="020B0604020202020204" pitchFamily="34" charset="0"/>
            </a:rPr>
            <a:t>Teoria Y</a:t>
          </a:r>
        </a:p>
      </dgm:t>
    </dgm:pt>
    <dgm:pt modelId="{E784DB5E-DDFD-4479-B69C-4AB1883FC1E8}" type="parTrans" cxnId="{87D18E80-3822-4504-9624-F6E77276EFBD}">
      <dgm:prSet/>
      <dgm:spPr/>
      <dgm:t>
        <a:bodyPr/>
        <a:lstStyle/>
        <a:p>
          <a:pPr algn="just"/>
          <a:endParaRPr lang="es-ES">
            <a:latin typeface="Arial" panose="020B0604020202020204" pitchFamily="34" charset="0"/>
            <a:cs typeface="Arial" panose="020B0604020202020204" pitchFamily="34" charset="0"/>
          </a:endParaRPr>
        </a:p>
      </dgm:t>
    </dgm:pt>
    <dgm:pt modelId="{BF04BC8D-0906-4C97-9356-5327C3DDB341}" type="sibTrans" cxnId="{87D18E80-3822-4504-9624-F6E77276EFBD}">
      <dgm:prSet/>
      <dgm:spPr/>
      <dgm:t>
        <a:bodyPr/>
        <a:lstStyle/>
        <a:p>
          <a:pPr algn="just"/>
          <a:endParaRPr lang="es-ES">
            <a:latin typeface="Arial" panose="020B0604020202020204" pitchFamily="34" charset="0"/>
            <a:cs typeface="Arial" panose="020B0604020202020204" pitchFamily="34" charset="0"/>
          </a:endParaRPr>
        </a:p>
      </dgm:t>
    </dgm:pt>
    <dgm:pt modelId="{0DC65A43-54BA-448E-BA50-BBF6D17F2F3B}">
      <dgm:prSet phldrT="[Texto]"/>
      <dgm:spPr/>
      <dgm:t>
        <a:bodyPr/>
        <a:lstStyle/>
        <a:p>
          <a:pPr algn="just"/>
          <a:r>
            <a:rPr lang="es-ES" b="1">
              <a:latin typeface="Arial" panose="020B0604020202020204" pitchFamily="34" charset="0"/>
              <a:cs typeface="Arial" panose="020B0604020202020204" pitchFamily="34" charset="0"/>
            </a:rPr>
            <a:t>Teoria de Taylor</a:t>
          </a:r>
        </a:p>
        <a:p>
          <a:pPr algn="just"/>
          <a:r>
            <a:rPr lang="es-ES">
              <a:latin typeface="Arial" panose="020B0604020202020204" pitchFamily="34" charset="0"/>
              <a:cs typeface="Arial" panose="020B0604020202020204" pitchFamily="34" charset="0"/>
            </a:rPr>
            <a:t>Presupone que las personas estan gustosas de trabajar, aceptar responsabilidades y ser guiadas.</a:t>
          </a:r>
        </a:p>
      </dgm:t>
    </dgm:pt>
    <dgm:pt modelId="{8FA40618-249B-4FAD-9CBF-B708E737D5C1}" type="parTrans" cxnId="{C33F836C-CE6C-4E9C-A412-7988C2C3A347}">
      <dgm:prSet/>
      <dgm:spPr/>
      <dgm:t>
        <a:bodyPr/>
        <a:lstStyle/>
        <a:p>
          <a:pPr algn="just"/>
          <a:endParaRPr lang="es-ES">
            <a:latin typeface="Arial" panose="020B0604020202020204" pitchFamily="34" charset="0"/>
            <a:cs typeface="Arial" panose="020B0604020202020204" pitchFamily="34" charset="0"/>
          </a:endParaRPr>
        </a:p>
      </dgm:t>
    </dgm:pt>
    <dgm:pt modelId="{BF0CB281-E786-44E5-B964-8E8520F31ED2}" type="sibTrans" cxnId="{C33F836C-CE6C-4E9C-A412-7988C2C3A347}">
      <dgm:prSet/>
      <dgm:spPr/>
      <dgm:t>
        <a:bodyPr/>
        <a:lstStyle/>
        <a:p>
          <a:pPr algn="just"/>
          <a:endParaRPr lang="es-ES">
            <a:latin typeface="Arial" panose="020B0604020202020204" pitchFamily="34" charset="0"/>
            <a:cs typeface="Arial" panose="020B0604020202020204" pitchFamily="34" charset="0"/>
          </a:endParaRPr>
        </a:p>
      </dgm:t>
    </dgm:pt>
    <dgm:pt modelId="{28378A19-7D98-47A6-85F1-9411AE4BD274}">
      <dgm:prSet phldrT="[Texto]"/>
      <dgm:spPr/>
      <dgm:t>
        <a:bodyPr/>
        <a:lstStyle/>
        <a:p>
          <a:pPr algn="ctr"/>
          <a:r>
            <a:rPr lang="es-ES" b="1">
              <a:latin typeface="Arial" panose="020B0604020202020204" pitchFamily="34" charset="0"/>
              <a:cs typeface="Arial" panose="020B0604020202020204" pitchFamily="34" charset="0"/>
            </a:rPr>
            <a:t>Teoria Z</a:t>
          </a:r>
        </a:p>
      </dgm:t>
    </dgm:pt>
    <dgm:pt modelId="{D3CDAD97-42A2-4453-8B82-89891DDB00E7}" type="parTrans" cxnId="{99EFEDD4-5C1B-47B5-829F-F07564B4E1E9}">
      <dgm:prSet/>
      <dgm:spPr/>
      <dgm:t>
        <a:bodyPr/>
        <a:lstStyle/>
        <a:p>
          <a:pPr algn="just"/>
          <a:endParaRPr lang="es-ES">
            <a:latin typeface="Arial" panose="020B0604020202020204" pitchFamily="34" charset="0"/>
            <a:cs typeface="Arial" panose="020B0604020202020204" pitchFamily="34" charset="0"/>
          </a:endParaRPr>
        </a:p>
      </dgm:t>
    </dgm:pt>
    <dgm:pt modelId="{FF732D51-F0B7-4D28-A60B-1292C248F230}" type="sibTrans" cxnId="{99EFEDD4-5C1B-47B5-829F-F07564B4E1E9}">
      <dgm:prSet/>
      <dgm:spPr/>
      <dgm:t>
        <a:bodyPr/>
        <a:lstStyle/>
        <a:p>
          <a:pPr algn="just"/>
          <a:endParaRPr lang="es-ES">
            <a:latin typeface="Arial" panose="020B0604020202020204" pitchFamily="34" charset="0"/>
            <a:cs typeface="Arial" panose="020B0604020202020204" pitchFamily="34" charset="0"/>
          </a:endParaRPr>
        </a:p>
      </dgm:t>
    </dgm:pt>
    <dgm:pt modelId="{FE7688F1-BCFA-4954-83CA-A7D0BA8C7BAA}">
      <dgm:prSet phldrT="[Texto]"/>
      <dgm:spPr/>
      <dgm:t>
        <a:bodyPr/>
        <a:lstStyle/>
        <a:p>
          <a:pPr algn="just"/>
          <a:r>
            <a:rPr lang="es-ES" b="1">
              <a:latin typeface="Arial" panose="020B0604020202020204" pitchFamily="34" charset="0"/>
              <a:cs typeface="Arial" panose="020B0604020202020204" pitchFamily="34" charset="0"/>
            </a:rPr>
            <a:t>Teoria de los japoneses</a:t>
          </a:r>
        </a:p>
        <a:p>
          <a:pPr algn="just"/>
          <a:r>
            <a:rPr lang="es-ES">
              <a:latin typeface="Arial" panose="020B0604020202020204" pitchFamily="34" charset="0"/>
              <a:cs typeface="Arial" panose="020B0604020202020204" pitchFamily="34" charset="0"/>
            </a:rPr>
            <a:t>Establece una nueva cultura organizacional donde el trabajador es autosuficiente y se autobeneficia y por ende beneficia a la empresa.</a:t>
          </a:r>
        </a:p>
      </dgm:t>
    </dgm:pt>
    <dgm:pt modelId="{70915B8E-5A74-458D-99CA-E6E6893BDEF0}" type="parTrans" cxnId="{2AFBC96C-981F-44C3-AC18-787735E8DAB7}">
      <dgm:prSet/>
      <dgm:spPr/>
      <dgm:t>
        <a:bodyPr/>
        <a:lstStyle/>
        <a:p>
          <a:pPr algn="just"/>
          <a:endParaRPr lang="es-ES">
            <a:latin typeface="Arial" panose="020B0604020202020204" pitchFamily="34" charset="0"/>
            <a:cs typeface="Arial" panose="020B0604020202020204" pitchFamily="34" charset="0"/>
          </a:endParaRPr>
        </a:p>
      </dgm:t>
    </dgm:pt>
    <dgm:pt modelId="{459C3749-BA2F-4270-A05B-9D0E498934DC}" type="sibTrans" cxnId="{2AFBC96C-981F-44C3-AC18-787735E8DAB7}">
      <dgm:prSet/>
      <dgm:spPr/>
      <dgm:t>
        <a:bodyPr/>
        <a:lstStyle/>
        <a:p>
          <a:pPr algn="just"/>
          <a:endParaRPr lang="es-ES">
            <a:latin typeface="Arial" panose="020B0604020202020204" pitchFamily="34" charset="0"/>
            <a:cs typeface="Arial" panose="020B0604020202020204" pitchFamily="34" charset="0"/>
          </a:endParaRPr>
        </a:p>
      </dgm:t>
    </dgm:pt>
    <dgm:pt modelId="{E8C4C454-853F-496E-9F14-3EAC9EDC05BB}" type="pres">
      <dgm:prSet presAssocID="{E23E659F-9CFF-4185-A685-23C481953BD0}" presName="Name0" presStyleCnt="0">
        <dgm:presLayoutVars>
          <dgm:dir/>
        </dgm:presLayoutVars>
      </dgm:prSet>
      <dgm:spPr/>
      <dgm:t>
        <a:bodyPr/>
        <a:lstStyle/>
        <a:p>
          <a:endParaRPr lang="es-EC"/>
        </a:p>
      </dgm:t>
    </dgm:pt>
    <dgm:pt modelId="{B89EC3D3-03CC-43B9-980A-929937153ED3}" type="pres">
      <dgm:prSet presAssocID="{B1C6783C-EE6C-4F92-8C63-A6A7591BF385}" presName="composite" presStyleCnt="0"/>
      <dgm:spPr/>
    </dgm:pt>
    <dgm:pt modelId="{B965E74B-41A0-41CF-AF57-18E946D93790}" type="pres">
      <dgm:prSet presAssocID="{B1C6783C-EE6C-4F92-8C63-A6A7591BF385}" presName="Accent" presStyleLbl="alignAcc1" presStyleIdx="0" presStyleCnt="3"/>
      <dgm:spPr/>
    </dgm:pt>
    <dgm:pt modelId="{A907FF09-2DC2-4915-97A2-ADDA9376FB52}" type="pres">
      <dgm:prSet presAssocID="{B1C6783C-EE6C-4F92-8C63-A6A7591BF385}" presName="Image" presStyleLbl="node1" presStyleIdx="0" presStyleCnt="3" custLinFactNeighborX="-3685"/>
      <dgm:spPr>
        <a:blipFill rotWithShape="1">
          <a:blip xmlns:r="http://schemas.openxmlformats.org/officeDocument/2006/relationships" r:embed="rId1"/>
          <a:stretch>
            <a:fillRect/>
          </a:stretch>
        </a:blipFill>
      </dgm:spPr>
    </dgm:pt>
    <dgm:pt modelId="{ECD16663-1255-447C-B302-B3711B3E05A3}" type="pres">
      <dgm:prSet presAssocID="{B1C6783C-EE6C-4F92-8C63-A6A7591BF385}" presName="Child" presStyleLbl="revTx" presStyleIdx="0" presStyleCnt="3">
        <dgm:presLayoutVars>
          <dgm:bulletEnabled val="1"/>
        </dgm:presLayoutVars>
      </dgm:prSet>
      <dgm:spPr/>
      <dgm:t>
        <a:bodyPr/>
        <a:lstStyle/>
        <a:p>
          <a:endParaRPr lang="es-EC"/>
        </a:p>
      </dgm:t>
    </dgm:pt>
    <dgm:pt modelId="{B2DB4969-1F24-4619-A261-C21A9956D157}" type="pres">
      <dgm:prSet presAssocID="{B1C6783C-EE6C-4F92-8C63-A6A7591BF385}" presName="Parent" presStyleLbl="alignNode1" presStyleIdx="0" presStyleCnt="3">
        <dgm:presLayoutVars>
          <dgm:bulletEnabled val="1"/>
        </dgm:presLayoutVars>
      </dgm:prSet>
      <dgm:spPr/>
      <dgm:t>
        <a:bodyPr/>
        <a:lstStyle/>
        <a:p>
          <a:endParaRPr lang="es-EC"/>
        </a:p>
      </dgm:t>
    </dgm:pt>
    <dgm:pt modelId="{948D203C-B8A4-4AD5-BF03-1ECC76F3BC05}" type="pres">
      <dgm:prSet presAssocID="{CD8E4AB5-A0FF-48A4-A2B9-A4D2AE84A6B9}" presName="sibTrans" presStyleCnt="0"/>
      <dgm:spPr/>
    </dgm:pt>
    <dgm:pt modelId="{32CE882F-30EA-403F-893E-063ABD116D44}" type="pres">
      <dgm:prSet presAssocID="{ECD09956-CC5F-438C-8C3D-C8D1A3EED853}" presName="composite" presStyleCnt="0"/>
      <dgm:spPr/>
    </dgm:pt>
    <dgm:pt modelId="{A27787B4-E1B9-45F3-B4BB-846571E8F99F}" type="pres">
      <dgm:prSet presAssocID="{ECD09956-CC5F-438C-8C3D-C8D1A3EED853}" presName="Accent" presStyleLbl="alignAcc1" presStyleIdx="1" presStyleCnt="3"/>
      <dgm:spPr/>
    </dgm:pt>
    <dgm:pt modelId="{08DD2959-DE14-471F-AE7B-8D0415631509}" type="pres">
      <dgm:prSet presAssocID="{ECD09956-CC5F-438C-8C3D-C8D1A3EED853}" presName="Image" presStyleLbl="node1" presStyleIdx="1" presStyleCnt="3"/>
      <dgm:spPr>
        <a:blipFill rotWithShape="1">
          <a:blip xmlns:r="http://schemas.openxmlformats.org/officeDocument/2006/relationships" r:embed="rId2"/>
          <a:stretch>
            <a:fillRect/>
          </a:stretch>
        </a:blipFill>
      </dgm:spPr>
    </dgm:pt>
    <dgm:pt modelId="{61FFC1EE-9FFF-4440-96EA-7316471CDC55}" type="pres">
      <dgm:prSet presAssocID="{ECD09956-CC5F-438C-8C3D-C8D1A3EED853}" presName="Child" presStyleLbl="revTx" presStyleIdx="1" presStyleCnt="3">
        <dgm:presLayoutVars>
          <dgm:bulletEnabled val="1"/>
        </dgm:presLayoutVars>
      </dgm:prSet>
      <dgm:spPr/>
      <dgm:t>
        <a:bodyPr/>
        <a:lstStyle/>
        <a:p>
          <a:endParaRPr lang="es-EC"/>
        </a:p>
      </dgm:t>
    </dgm:pt>
    <dgm:pt modelId="{76B949E9-E19E-410D-AF01-061088EA4877}" type="pres">
      <dgm:prSet presAssocID="{ECD09956-CC5F-438C-8C3D-C8D1A3EED853}" presName="Parent" presStyleLbl="alignNode1" presStyleIdx="1" presStyleCnt="3">
        <dgm:presLayoutVars>
          <dgm:bulletEnabled val="1"/>
        </dgm:presLayoutVars>
      </dgm:prSet>
      <dgm:spPr/>
      <dgm:t>
        <a:bodyPr/>
        <a:lstStyle/>
        <a:p>
          <a:endParaRPr lang="es-EC"/>
        </a:p>
      </dgm:t>
    </dgm:pt>
    <dgm:pt modelId="{362B4902-144B-496B-8D4D-87F2956580FD}" type="pres">
      <dgm:prSet presAssocID="{BF04BC8D-0906-4C97-9356-5327C3DDB341}" presName="sibTrans" presStyleCnt="0"/>
      <dgm:spPr/>
    </dgm:pt>
    <dgm:pt modelId="{62FBC61C-1327-4666-9F91-C67D9ED1BA69}" type="pres">
      <dgm:prSet presAssocID="{28378A19-7D98-47A6-85F1-9411AE4BD274}" presName="composite" presStyleCnt="0"/>
      <dgm:spPr/>
    </dgm:pt>
    <dgm:pt modelId="{5ED5023E-4A8C-4CBD-A829-88193E6E910A}" type="pres">
      <dgm:prSet presAssocID="{28378A19-7D98-47A6-85F1-9411AE4BD274}" presName="Accent" presStyleLbl="alignAcc1" presStyleIdx="2" presStyleCnt="3"/>
      <dgm:spPr/>
    </dgm:pt>
    <dgm:pt modelId="{B074DCCC-58CB-4404-B1A8-AD686FBA984D}" type="pres">
      <dgm:prSet presAssocID="{28378A19-7D98-47A6-85F1-9411AE4BD274}" presName="Image" presStyleLbl="node1" presStyleIdx="2" presStyleCnt="3"/>
      <dgm:spPr>
        <a:blipFill rotWithShape="1">
          <a:blip xmlns:r="http://schemas.openxmlformats.org/officeDocument/2006/relationships" r:embed="rId3"/>
          <a:stretch>
            <a:fillRect/>
          </a:stretch>
        </a:blipFill>
      </dgm:spPr>
    </dgm:pt>
    <dgm:pt modelId="{1F54891B-5379-4C78-8A32-E6799F9F2D87}" type="pres">
      <dgm:prSet presAssocID="{28378A19-7D98-47A6-85F1-9411AE4BD274}" presName="Child" presStyleLbl="revTx" presStyleIdx="2" presStyleCnt="3">
        <dgm:presLayoutVars>
          <dgm:bulletEnabled val="1"/>
        </dgm:presLayoutVars>
      </dgm:prSet>
      <dgm:spPr/>
      <dgm:t>
        <a:bodyPr/>
        <a:lstStyle/>
        <a:p>
          <a:endParaRPr lang="es-EC"/>
        </a:p>
      </dgm:t>
    </dgm:pt>
    <dgm:pt modelId="{DA06202A-D542-41D7-B0F4-23A74F932755}" type="pres">
      <dgm:prSet presAssocID="{28378A19-7D98-47A6-85F1-9411AE4BD274}" presName="Parent" presStyleLbl="alignNode1" presStyleIdx="2" presStyleCnt="3">
        <dgm:presLayoutVars>
          <dgm:bulletEnabled val="1"/>
        </dgm:presLayoutVars>
      </dgm:prSet>
      <dgm:spPr/>
      <dgm:t>
        <a:bodyPr/>
        <a:lstStyle/>
        <a:p>
          <a:endParaRPr lang="es-EC"/>
        </a:p>
      </dgm:t>
    </dgm:pt>
  </dgm:ptLst>
  <dgm:cxnLst>
    <dgm:cxn modelId="{C33F836C-CE6C-4E9C-A412-7988C2C3A347}" srcId="{ECD09956-CC5F-438C-8C3D-C8D1A3EED853}" destId="{0DC65A43-54BA-448E-BA50-BBF6D17F2F3B}" srcOrd="0" destOrd="0" parTransId="{8FA40618-249B-4FAD-9CBF-B708E737D5C1}" sibTransId="{BF0CB281-E786-44E5-B964-8E8520F31ED2}"/>
    <dgm:cxn modelId="{73C27175-C4A7-44F7-BC4A-81B62F7D9088}" type="presOf" srcId="{E23E659F-9CFF-4185-A685-23C481953BD0}" destId="{E8C4C454-853F-496E-9F14-3EAC9EDC05BB}" srcOrd="0" destOrd="0" presId="urn:microsoft.com/office/officeart/2008/layout/TitlePictureLineup"/>
    <dgm:cxn modelId="{D11193E4-22D1-43D6-A2FB-12BFAD5A70C6}" type="presOf" srcId="{ECD09956-CC5F-438C-8C3D-C8D1A3EED853}" destId="{76B949E9-E19E-410D-AF01-061088EA4877}" srcOrd="0" destOrd="0" presId="urn:microsoft.com/office/officeart/2008/layout/TitlePictureLineup"/>
    <dgm:cxn modelId="{DD4644FF-7C05-4C65-9833-94B06E4D749B}" srcId="{E23E659F-9CFF-4185-A685-23C481953BD0}" destId="{B1C6783C-EE6C-4F92-8C63-A6A7591BF385}" srcOrd="0" destOrd="0" parTransId="{45A00CB3-9A0F-416A-9098-7C2AE71934CC}" sibTransId="{CD8E4AB5-A0FF-48A4-A2B9-A4D2AE84A6B9}"/>
    <dgm:cxn modelId="{904EF991-7762-4288-8C4B-A512D758525B}" type="presOf" srcId="{0DC65A43-54BA-448E-BA50-BBF6D17F2F3B}" destId="{61FFC1EE-9FFF-4440-96EA-7316471CDC55}" srcOrd="0" destOrd="0" presId="urn:microsoft.com/office/officeart/2008/layout/TitlePictureLineup"/>
    <dgm:cxn modelId="{C97A85C2-72F4-4786-859B-3CAB0778D823}" type="presOf" srcId="{37C04BA3-0C0A-494C-A2EE-52B260D449CA}" destId="{ECD16663-1255-447C-B302-B3711B3E05A3}" srcOrd="0" destOrd="0" presId="urn:microsoft.com/office/officeart/2008/layout/TitlePictureLineup"/>
    <dgm:cxn modelId="{A03AECFC-53AC-4417-93C9-75BA245EA593}" srcId="{B1C6783C-EE6C-4F92-8C63-A6A7591BF385}" destId="{37C04BA3-0C0A-494C-A2EE-52B260D449CA}" srcOrd="0" destOrd="0" parTransId="{3E36A2E2-2CA4-4B03-B472-71F4C54FEED0}" sibTransId="{FFD9B07D-7C77-4595-AC48-5F969C43577F}"/>
    <dgm:cxn modelId="{35562305-7636-4606-B88C-37A702AA87EF}" type="presOf" srcId="{FE7688F1-BCFA-4954-83CA-A7D0BA8C7BAA}" destId="{1F54891B-5379-4C78-8A32-E6799F9F2D87}" srcOrd="0" destOrd="0" presId="urn:microsoft.com/office/officeart/2008/layout/TitlePictureLineup"/>
    <dgm:cxn modelId="{99EFEDD4-5C1B-47B5-829F-F07564B4E1E9}" srcId="{E23E659F-9CFF-4185-A685-23C481953BD0}" destId="{28378A19-7D98-47A6-85F1-9411AE4BD274}" srcOrd="2" destOrd="0" parTransId="{D3CDAD97-42A2-4453-8B82-89891DDB00E7}" sibTransId="{FF732D51-F0B7-4D28-A60B-1292C248F230}"/>
    <dgm:cxn modelId="{87D18E80-3822-4504-9624-F6E77276EFBD}" srcId="{E23E659F-9CFF-4185-A685-23C481953BD0}" destId="{ECD09956-CC5F-438C-8C3D-C8D1A3EED853}" srcOrd="1" destOrd="0" parTransId="{E784DB5E-DDFD-4479-B69C-4AB1883FC1E8}" sibTransId="{BF04BC8D-0906-4C97-9356-5327C3DDB341}"/>
    <dgm:cxn modelId="{2AFBC96C-981F-44C3-AC18-787735E8DAB7}" srcId="{28378A19-7D98-47A6-85F1-9411AE4BD274}" destId="{FE7688F1-BCFA-4954-83CA-A7D0BA8C7BAA}" srcOrd="0" destOrd="0" parTransId="{70915B8E-5A74-458D-99CA-E6E6893BDEF0}" sibTransId="{459C3749-BA2F-4270-A05B-9D0E498934DC}"/>
    <dgm:cxn modelId="{DBEE5F7A-BE98-4CD0-AEE6-DC23A56C5D6A}" type="presOf" srcId="{B1C6783C-EE6C-4F92-8C63-A6A7591BF385}" destId="{B2DB4969-1F24-4619-A261-C21A9956D157}" srcOrd="0" destOrd="0" presId="urn:microsoft.com/office/officeart/2008/layout/TitlePictureLineup"/>
    <dgm:cxn modelId="{8F1B93D1-32D1-44AA-88ED-AC9E8DE86D75}" type="presOf" srcId="{28378A19-7D98-47A6-85F1-9411AE4BD274}" destId="{DA06202A-D542-41D7-B0F4-23A74F932755}" srcOrd="0" destOrd="0" presId="urn:microsoft.com/office/officeart/2008/layout/TitlePictureLineup"/>
    <dgm:cxn modelId="{FDC2038D-CA39-4154-95C2-B46B38A32C26}" type="presParOf" srcId="{E8C4C454-853F-496E-9F14-3EAC9EDC05BB}" destId="{B89EC3D3-03CC-43B9-980A-929937153ED3}" srcOrd="0" destOrd="0" presId="urn:microsoft.com/office/officeart/2008/layout/TitlePictureLineup"/>
    <dgm:cxn modelId="{230AFA04-750E-40D7-933A-296AC8B12145}" type="presParOf" srcId="{B89EC3D3-03CC-43B9-980A-929937153ED3}" destId="{B965E74B-41A0-41CF-AF57-18E946D93790}" srcOrd="0" destOrd="0" presId="urn:microsoft.com/office/officeart/2008/layout/TitlePictureLineup"/>
    <dgm:cxn modelId="{8E29EADE-F851-4C3F-9C64-1E61B333773B}" type="presParOf" srcId="{B89EC3D3-03CC-43B9-980A-929937153ED3}" destId="{A907FF09-2DC2-4915-97A2-ADDA9376FB52}" srcOrd="1" destOrd="0" presId="urn:microsoft.com/office/officeart/2008/layout/TitlePictureLineup"/>
    <dgm:cxn modelId="{002FA9D4-2A31-4541-8208-3AAA0038C4A8}" type="presParOf" srcId="{B89EC3D3-03CC-43B9-980A-929937153ED3}" destId="{ECD16663-1255-447C-B302-B3711B3E05A3}" srcOrd="2" destOrd="0" presId="urn:microsoft.com/office/officeart/2008/layout/TitlePictureLineup"/>
    <dgm:cxn modelId="{2470557B-8DA8-43A0-BB4A-8245C1821CCF}" type="presParOf" srcId="{B89EC3D3-03CC-43B9-980A-929937153ED3}" destId="{B2DB4969-1F24-4619-A261-C21A9956D157}" srcOrd="3" destOrd="0" presId="urn:microsoft.com/office/officeart/2008/layout/TitlePictureLineup"/>
    <dgm:cxn modelId="{0383169A-8368-4CD6-B694-BEB54AB27293}" type="presParOf" srcId="{E8C4C454-853F-496E-9F14-3EAC9EDC05BB}" destId="{948D203C-B8A4-4AD5-BF03-1ECC76F3BC05}" srcOrd="1" destOrd="0" presId="urn:microsoft.com/office/officeart/2008/layout/TitlePictureLineup"/>
    <dgm:cxn modelId="{292132D1-9D94-4068-BADD-CC69AD64B914}" type="presParOf" srcId="{E8C4C454-853F-496E-9F14-3EAC9EDC05BB}" destId="{32CE882F-30EA-403F-893E-063ABD116D44}" srcOrd="2" destOrd="0" presId="urn:microsoft.com/office/officeart/2008/layout/TitlePictureLineup"/>
    <dgm:cxn modelId="{55009E6A-04E7-4AFE-BB70-8B0384C84326}" type="presParOf" srcId="{32CE882F-30EA-403F-893E-063ABD116D44}" destId="{A27787B4-E1B9-45F3-B4BB-846571E8F99F}" srcOrd="0" destOrd="0" presId="urn:microsoft.com/office/officeart/2008/layout/TitlePictureLineup"/>
    <dgm:cxn modelId="{21D37224-854A-4D2A-98BF-BA2EDB8096EF}" type="presParOf" srcId="{32CE882F-30EA-403F-893E-063ABD116D44}" destId="{08DD2959-DE14-471F-AE7B-8D0415631509}" srcOrd="1" destOrd="0" presId="urn:microsoft.com/office/officeart/2008/layout/TitlePictureLineup"/>
    <dgm:cxn modelId="{7EAFD331-F792-4979-A4A1-0F0A56B75706}" type="presParOf" srcId="{32CE882F-30EA-403F-893E-063ABD116D44}" destId="{61FFC1EE-9FFF-4440-96EA-7316471CDC55}" srcOrd="2" destOrd="0" presId="urn:microsoft.com/office/officeart/2008/layout/TitlePictureLineup"/>
    <dgm:cxn modelId="{63BC48A0-605D-44CE-A7AF-0284D0C2DEEB}" type="presParOf" srcId="{32CE882F-30EA-403F-893E-063ABD116D44}" destId="{76B949E9-E19E-410D-AF01-061088EA4877}" srcOrd="3" destOrd="0" presId="urn:microsoft.com/office/officeart/2008/layout/TitlePictureLineup"/>
    <dgm:cxn modelId="{AD4321CB-EE0C-4FDB-B156-7C65BDBDF8C4}" type="presParOf" srcId="{E8C4C454-853F-496E-9F14-3EAC9EDC05BB}" destId="{362B4902-144B-496B-8D4D-87F2956580FD}" srcOrd="3" destOrd="0" presId="urn:microsoft.com/office/officeart/2008/layout/TitlePictureLineup"/>
    <dgm:cxn modelId="{279930D9-0A5C-4761-9160-E0F29DB476CE}" type="presParOf" srcId="{E8C4C454-853F-496E-9F14-3EAC9EDC05BB}" destId="{62FBC61C-1327-4666-9F91-C67D9ED1BA69}" srcOrd="4" destOrd="0" presId="urn:microsoft.com/office/officeart/2008/layout/TitlePictureLineup"/>
    <dgm:cxn modelId="{39C68490-48F4-4EF9-AC18-3F0B9BAB615A}" type="presParOf" srcId="{62FBC61C-1327-4666-9F91-C67D9ED1BA69}" destId="{5ED5023E-4A8C-4CBD-A829-88193E6E910A}" srcOrd="0" destOrd="0" presId="urn:microsoft.com/office/officeart/2008/layout/TitlePictureLineup"/>
    <dgm:cxn modelId="{431447A8-3B90-43F2-B73F-ACDA0F014076}" type="presParOf" srcId="{62FBC61C-1327-4666-9F91-C67D9ED1BA69}" destId="{B074DCCC-58CB-4404-B1A8-AD686FBA984D}" srcOrd="1" destOrd="0" presId="urn:microsoft.com/office/officeart/2008/layout/TitlePictureLineup"/>
    <dgm:cxn modelId="{353AD565-0BEC-40B7-B6C3-1DE4B7A7760F}" type="presParOf" srcId="{62FBC61C-1327-4666-9F91-C67D9ED1BA69}" destId="{1F54891B-5379-4C78-8A32-E6799F9F2D87}" srcOrd="2" destOrd="0" presId="urn:microsoft.com/office/officeart/2008/layout/TitlePictureLineup"/>
    <dgm:cxn modelId="{2D87E705-D640-496C-B904-200EA1CF9A5C}" type="presParOf" srcId="{62FBC61C-1327-4666-9F91-C67D9ED1BA69}" destId="{DA06202A-D542-41D7-B0F4-23A74F932755}"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78980-7D7F-4240-B9C8-FC24F9183B2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4C3E3E4A-E2AF-4B13-8D24-9E584CB81692}">
      <dgm:prSet phldrT="[Texto]"/>
      <dgm:spPr/>
      <dgm:t>
        <a:bodyPr/>
        <a:lstStyle/>
        <a:p>
          <a:r>
            <a:rPr lang="es-EC" dirty="0"/>
            <a:t>Justificación </a:t>
          </a:r>
        </a:p>
      </dgm:t>
    </dgm:pt>
    <dgm:pt modelId="{F9CA77A0-47A9-435F-B383-ADD40396F184}" type="parTrans" cxnId="{2FC42C60-82F5-4593-AC71-DC96A6C30D0C}">
      <dgm:prSet/>
      <dgm:spPr/>
      <dgm:t>
        <a:bodyPr/>
        <a:lstStyle/>
        <a:p>
          <a:endParaRPr lang="es-EC"/>
        </a:p>
      </dgm:t>
    </dgm:pt>
    <dgm:pt modelId="{7B5601DB-95FD-4CD3-94F1-346A705666C0}" type="sibTrans" cxnId="{2FC42C60-82F5-4593-AC71-DC96A6C30D0C}">
      <dgm:prSet/>
      <dgm:spPr/>
      <dgm:t>
        <a:bodyPr/>
        <a:lstStyle/>
        <a:p>
          <a:endParaRPr lang="es-EC"/>
        </a:p>
      </dgm:t>
    </dgm:pt>
    <dgm:pt modelId="{6B0844A1-0EDD-427D-A272-6CA2B6F97B3B}">
      <dgm:prSet phldrT="[Texto]"/>
      <dgm:spPr/>
      <dgm:t>
        <a:bodyPr/>
        <a:lstStyle/>
        <a:p>
          <a:r>
            <a:rPr lang="es-EC" dirty="0"/>
            <a:t>Beneficiarios </a:t>
          </a:r>
        </a:p>
      </dgm:t>
    </dgm:pt>
    <dgm:pt modelId="{42804BBC-DB84-4BD1-9F68-27F962FB1891}" type="parTrans" cxnId="{26798107-5E69-4645-A358-E56F03A28B25}">
      <dgm:prSet/>
      <dgm:spPr/>
      <dgm:t>
        <a:bodyPr/>
        <a:lstStyle/>
        <a:p>
          <a:endParaRPr lang="es-EC"/>
        </a:p>
      </dgm:t>
    </dgm:pt>
    <dgm:pt modelId="{45C4E61D-BB7B-412D-810D-1A35F7CFD233}" type="sibTrans" cxnId="{26798107-5E69-4645-A358-E56F03A28B25}">
      <dgm:prSet/>
      <dgm:spPr/>
      <dgm:t>
        <a:bodyPr/>
        <a:lstStyle/>
        <a:p>
          <a:endParaRPr lang="es-EC"/>
        </a:p>
      </dgm:t>
    </dgm:pt>
    <dgm:pt modelId="{0E2A13DA-9A84-47E9-A93A-50461CB53002}">
      <dgm:prSet phldrT="[Texto]"/>
      <dgm:spPr/>
      <dgm:t>
        <a:bodyPr/>
        <a:lstStyle/>
        <a:p>
          <a:r>
            <a:rPr lang="es-EC" dirty="0"/>
            <a:t>Objetivos</a:t>
          </a:r>
        </a:p>
      </dgm:t>
    </dgm:pt>
    <dgm:pt modelId="{491685FB-5317-4B89-8277-F2D901A21F6C}" type="parTrans" cxnId="{74DBDC53-A9E7-4C93-8836-66DE9F3012EA}">
      <dgm:prSet/>
      <dgm:spPr/>
      <dgm:t>
        <a:bodyPr/>
        <a:lstStyle/>
        <a:p>
          <a:endParaRPr lang="es-EC"/>
        </a:p>
      </dgm:t>
    </dgm:pt>
    <dgm:pt modelId="{01ADA2FD-66E3-4687-846F-DA24B03E28C9}" type="sibTrans" cxnId="{74DBDC53-A9E7-4C93-8836-66DE9F3012EA}">
      <dgm:prSet/>
      <dgm:spPr/>
      <dgm:t>
        <a:bodyPr/>
        <a:lstStyle/>
        <a:p>
          <a:endParaRPr lang="es-EC"/>
        </a:p>
      </dgm:t>
    </dgm:pt>
    <dgm:pt modelId="{90CB530D-78D3-4156-B3EA-F8DD2C52E9BA}" type="pres">
      <dgm:prSet presAssocID="{86E78980-7D7F-4240-B9C8-FC24F9183B2B}" presName="Name0" presStyleCnt="0">
        <dgm:presLayoutVars>
          <dgm:chMax val="7"/>
          <dgm:chPref val="7"/>
          <dgm:dir/>
        </dgm:presLayoutVars>
      </dgm:prSet>
      <dgm:spPr/>
      <dgm:t>
        <a:bodyPr/>
        <a:lstStyle/>
        <a:p>
          <a:endParaRPr lang="es-EC"/>
        </a:p>
      </dgm:t>
    </dgm:pt>
    <dgm:pt modelId="{023EC259-669A-4F84-B743-8BCEDBD400F0}" type="pres">
      <dgm:prSet presAssocID="{86E78980-7D7F-4240-B9C8-FC24F9183B2B}" presName="Name1" presStyleCnt="0"/>
      <dgm:spPr/>
    </dgm:pt>
    <dgm:pt modelId="{68D8539A-3BB3-441E-95D2-414A7D196B64}" type="pres">
      <dgm:prSet presAssocID="{86E78980-7D7F-4240-B9C8-FC24F9183B2B}" presName="cycle" presStyleCnt="0"/>
      <dgm:spPr/>
    </dgm:pt>
    <dgm:pt modelId="{DC65E077-59D5-4775-9F10-D72AEAF2883D}" type="pres">
      <dgm:prSet presAssocID="{86E78980-7D7F-4240-B9C8-FC24F9183B2B}" presName="srcNode" presStyleLbl="node1" presStyleIdx="0" presStyleCnt="3"/>
      <dgm:spPr/>
    </dgm:pt>
    <dgm:pt modelId="{B373B0FA-95AA-4FC1-A9A4-0E3AD69C1272}" type="pres">
      <dgm:prSet presAssocID="{86E78980-7D7F-4240-B9C8-FC24F9183B2B}" presName="conn" presStyleLbl="parChTrans1D2" presStyleIdx="0" presStyleCnt="1"/>
      <dgm:spPr/>
      <dgm:t>
        <a:bodyPr/>
        <a:lstStyle/>
        <a:p>
          <a:endParaRPr lang="es-EC"/>
        </a:p>
      </dgm:t>
    </dgm:pt>
    <dgm:pt modelId="{2E5DB7A9-015D-480F-9A34-DA6DA0AF980A}" type="pres">
      <dgm:prSet presAssocID="{86E78980-7D7F-4240-B9C8-FC24F9183B2B}" presName="extraNode" presStyleLbl="node1" presStyleIdx="0" presStyleCnt="3"/>
      <dgm:spPr/>
    </dgm:pt>
    <dgm:pt modelId="{0664D03C-6C11-47FE-8322-6A2A911DBB2B}" type="pres">
      <dgm:prSet presAssocID="{86E78980-7D7F-4240-B9C8-FC24F9183B2B}" presName="dstNode" presStyleLbl="node1" presStyleIdx="0" presStyleCnt="3"/>
      <dgm:spPr/>
    </dgm:pt>
    <dgm:pt modelId="{DFA627DF-5A88-4E8D-BA04-D2AF136E2423}" type="pres">
      <dgm:prSet presAssocID="{4C3E3E4A-E2AF-4B13-8D24-9E584CB81692}" presName="text_1" presStyleLbl="node1" presStyleIdx="0" presStyleCnt="3">
        <dgm:presLayoutVars>
          <dgm:bulletEnabled val="1"/>
        </dgm:presLayoutVars>
      </dgm:prSet>
      <dgm:spPr/>
      <dgm:t>
        <a:bodyPr/>
        <a:lstStyle/>
        <a:p>
          <a:endParaRPr lang="es-EC"/>
        </a:p>
      </dgm:t>
    </dgm:pt>
    <dgm:pt modelId="{0513DB19-B897-4BAA-B2E1-A4152F0E1930}" type="pres">
      <dgm:prSet presAssocID="{4C3E3E4A-E2AF-4B13-8D24-9E584CB81692}" presName="accent_1" presStyleCnt="0"/>
      <dgm:spPr/>
    </dgm:pt>
    <dgm:pt modelId="{6801B800-D2F8-463B-A257-9FD56D46F0AB}" type="pres">
      <dgm:prSet presAssocID="{4C3E3E4A-E2AF-4B13-8D24-9E584CB81692}" presName="accentRepeatNode" presStyleLbl="solidFgAcc1" presStyleIdx="0" presStyleCnt="3"/>
      <dgm:spPr/>
    </dgm:pt>
    <dgm:pt modelId="{92468658-FFA3-4E46-8B85-E0C7ED9AAB48}" type="pres">
      <dgm:prSet presAssocID="{6B0844A1-0EDD-427D-A272-6CA2B6F97B3B}" presName="text_2" presStyleLbl="node1" presStyleIdx="1" presStyleCnt="3">
        <dgm:presLayoutVars>
          <dgm:bulletEnabled val="1"/>
        </dgm:presLayoutVars>
      </dgm:prSet>
      <dgm:spPr/>
      <dgm:t>
        <a:bodyPr/>
        <a:lstStyle/>
        <a:p>
          <a:endParaRPr lang="es-EC"/>
        </a:p>
      </dgm:t>
    </dgm:pt>
    <dgm:pt modelId="{432ED7EC-B23C-46A0-8607-8672580DE3EE}" type="pres">
      <dgm:prSet presAssocID="{6B0844A1-0EDD-427D-A272-6CA2B6F97B3B}" presName="accent_2" presStyleCnt="0"/>
      <dgm:spPr/>
    </dgm:pt>
    <dgm:pt modelId="{A01FC62E-ACFD-4202-A054-DFE8FBC6362D}" type="pres">
      <dgm:prSet presAssocID="{6B0844A1-0EDD-427D-A272-6CA2B6F97B3B}" presName="accentRepeatNode" presStyleLbl="solidFgAcc1" presStyleIdx="1" presStyleCnt="3"/>
      <dgm:spPr/>
    </dgm:pt>
    <dgm:pt modelId="{A6F2AF35-A761-4397-BCD9-26924B185A07}" type="pres">
      <dgm:prSet presAssocID="{0E2A13DA-9A84-47E9-A93A-50461CB53002}" presName="text_3" presStyleLbl="node1" presStyleIdx="2" presStyleCnt="3">
        <dgm:presLayoutVars>
          <dgm:bulletEnabled val="1"/>
        </dgm:presLayoutVars>
      </dgm:prSet>
      <dgm:spPr/>
      <dgm:t>
        <a:bodyPr/>
        <a:lstStyle/>
        <a:p>
          <a:endParaRPr lang="es-EC"/>
        </a:p>
      </dgm:t>
    </dgm:pt>
    <dgm:pt modelId="{775381BC-79C9-4181-9D98-2FB9543AD7E9}" type="pres">
      <dgm:prSet presAssocID="{0E2A13DA-9A84-47E9-A93A-50461CB53002}" presName="accent_3" presStyleCnt="0"/>
      <dgm:spPr/>
    </dgm:pt>
    <dgm:pt modelId="{67ACB8AD-E5BC-42DB-A7A6-885AECA18FB1}" type="pres">
      <dgm:prSet presAssocID="{0E2A13DA-9A84-47E9-A93A-50461CB53002}" presName="accentRepeatNode" presStyleLbl="solidFgAcc1" presStyleIdx="2" presStyleCnt="3"/>
      <dgm:spPr/>
    </dgm:pt>
  </dgm:ptLst>
  <dgm:cxnLst>
    <dgm:cxn modelId="{4DF56DC9-AE24-4C82-B3F4-83CD48FFBBA8}" type="presOf" srcId="{86E78980-7D7F-4240-B9C8-FC24F9183B2B}" destId="{90CB530D-78D3-4156-B3EA-F8DD2C52E9BA}" srcOrd="0" destOrd="0" presId="urn:microsoft.com/office/officeart/2008/layout/VerticalCurvedList"/>
    <dgm:cxn modelId="{74DBDC53-A9E7-4C93-8836-66DE9F3012EA}" srcId="{86E78980-7D7F-4240-B9C8-FC24F9183B2B}" destId="{0E2A13DA-9A84-47E9-A93A-50461CB53002}" srcOrd="2" destOrd="0" parTransId="{491685FB-5317-4B89-8277-F2D901A21F6C}" sibTransId="{01ADA2FD-66E3-4687-846F-DA24B03E28C9}"/>
    <dgm:cxn modelId="{01DDA583-95E6-4EB4-BD56-582964640FF8}" type="presOf" srcId="{6B0844A1-0EDD-427D-A272-6CA2B6F97B3B}" destId="{92468658-FFA3-4E46-8B85-E0C7ED9AAB48}" srcOrd="0" destOrd="0" presId="urn:microsoft.com/office/officeart/2008/layout/VerticalCurvedList"/>
    <dgm:cxn modelId="{2FC42C60-82F5-4593-AC71-DC96A6C30D0C}" srcId="{86E78980-7D7F-4240-B9C8-FC24F9183B2B}" destId="{4C3E3E4A-E2AF-4B13-8D24-9E584CB81692}" srcOrd="0" destOrd="0" parTransId="{F9CA77A0-47A9-435F-B383-ADD40396F184}" sibTransId="{7B5601DB-95FD-4CD3-94F1-346A705666C0}"/>
    <dgm:cxn modelId="{26798107-5E69-4645-A358-E56F03A28B25}" srcId="{86E78980-7D7F-4240-B9C8-FC24F9183B2B}" destId="{6B0844A1-0EDD-427D-A272-6CA2B6F97B3B}" srcOrd="1" destOrd="0" parTransId="{42804BBC-DB84-4BD1-9F68-27F962FB1891}" sibTransId="{45C4E61D-BB7B-412D-810D-1A35F7CFD233}"/>
    <dgm:cxn modelId="{28E46C4B-C72E-4E44-8EBC-05C295B9ED2C}" type="presOf" srcId="{4C3E3E4A-E2AF-4B13-8D24-9E584CB81692}" destId="{DFA627DF-5A88-4E8D-BA04-D2AF136E2423}" srcOrd="0" destOrd="0" presId="urn:microsoft.com/office/officeart/2008/layout/VerticalCurvedList"/>
    <dgm:cxn modelId="{6EAAE97C-F39E-4CF4-B967-E1683F3ED8D6}" type="presOf" srcId="{7B5601DB-95FD-4CD3-94F1-346A705666C0}" destId="{B373B0FA-95AA-4FC1-A9A4-0E3AD69C1272}" srcOrd="0" destOrd="0" presId="urn:microsoft.com/office/officeart/2008/layout/VerticalCurvedList"/>
    <dgm:cxn modelId="{1AE657B2-5F1D-474D-8FBC-3655402B2043}" type="presOf" srcId="{0E2A13DA-9A84-47E9-A93A-50461CB53002}" destId="{A6F2AF35-A761-4397-BCD9-26924B185A07}" srcOrd="0" destOrd="0" presId="urn:microsoft.com/office/officeart/2008/layout/VerticalCurvedList"/>
    <dgm:cxn modelId="{F00E6CC7-D94E-4075-A757-252EADD59F40}" type="presParOf" srcId="{90CB530D-78D3-4156-B3EA-F8DD2C52E9BA}" destId="{023EC259-669A-4F84-B743-8BCEDBD400F0}" srcOrd="0" destOrd="0" presId="urn:microsoft.com/office/officeart/2008/layout/VerticalCurvedList"/>
    <dgm:cxn modelId="{8E839659-A846-49CA-8E8F-7D56DBFE90E8}" type="presParOf" srcId="{023EC259-669A-4F84-B743-8BCEDBD400F0}" destId="{68D8539A-3BB3-441E-95D2-414A7D196B64}" srcOrd="0" destOrd="0" presId="urn:microsoft.com/office/officeart/2008/layout/VerticalCurvedList"/>
    <dgm:cxn modelId="{FE1300AC-02E4-4401-AE92-AA61434E7B83}" type="presParOf" srcId="{68D8539A-3BB3-441E-95D2-414A7D196B64}" destId="{DC65E077-59D5-4775-9F10-D72AEAF2883D}" srcOrd="0" destOrd="0" presId="urn:microsoft.com/office/officeart/2008/layout/VerticalCurvedList"/>
    <dgm:cxn modelId="{17009AA3-7361-47F0-8871-EF436DA8B2F6}" type="presParOf" srcId="{68D8539A-3BB3-441E-95D2-414A7D196B64}" destId="{B373B0FA-95AA-4FC1-A9A4-0E3AD69C1272}" srcOrd="1" destOrd="0" presId="urn:microsoft.com/office/officeart/2008/layout/VerticalCurvedList"/>
    <dgm:cxn modelId="{D4235AB5-0BE1-4B0E-B1A3-C2AE4C5E7427}" type="presParOf" srcId="{68D8539A-3BB3-441E-95D2-414A7D196B64}" destId="{2E5DB7A9-015D-480F-9A34-DA6DA0AF980A}" srcOrd="2" destOrd="0" presId="urn:microsoft.com/office/officeart/2008/layout/VerticalCurvedList"/>
    <dgm:cxn modelId="{E0D3550D-4F92-403C-A3DA-2CF1C352A914}" type="presParOf" srcId="{68D8539A-3BB3-441E-95D2-414A7D196B64}" destId="{0664D03C-6C11-47FE-8322-6A2A911DBB2B}" srcOrd="3" destOrd="0" presId="urn:microsoft.com/office/officeart/2008/layout/VerticalCurvedList"/>
    <dgm:cxn modelId="{340274FD-2C6D-456C-BCDA-0D49996A2CD8}" type="presParOf" srcId="{023EC259-669A-4F84-B743-8BCEDBD400F0}" destId="{DFA627DF-5A88-4E8D-BA04-D2AF136E2423}" srcOrd="1" destOrd="0" presId="urn:microsoft.com/office/officeart/2008/layout/VerticalCurvedList"/>
    <dgm:cxn modelId="{E25981DD-8E97-4C8D-836B-2858825B80F1}" type="presParOf" srcId="{023EC259-669A-4F84-B743-8BCEDBD400F0}" destId="{0513DB19-B897-4BAA-B2E1-A4152F0E1930}" srcOrd="2" destOrd="0" presId="urn:microsoft.com/office/officeart/2008/layout/VerticalCurvedList"/>
    <dgm:cxn modelId="{4B96EC3F-36A4-4D1F-B3B0-48BB7CAF27FD}" type="presParOf" srcId="{0513DB19-B897-4BAA-B2E1-A4152F0E1930}" destId="{6801B800-D2F8-463B-A257-9FD56D46F0AB}" srcOrd="0" destOrd="0" presId="urn:microsoft.com/office/officeart/2008/layout/VerticalCurvedList"/>
    <dgm:cxn modelId="{836269F6-D09B-44F5-84D6-4CA6F86B009C}" type="presParOf" srcId="{023EC259-669A-4F84-B743-8BCEDBD400F0}" destId="{92468658-FFA3-4E46-8B85-E0C7ED9AAB48}" srcOrd="3" destOrd="0" presId="urn:microsoft.com/office/officeart/2008/layout/VerticalCurvedList"/>
    <dgm:cxn modelId="{B61E8CA8-D62D-424C-AC36-BA781F0A61E4}" type="presParOf" srcId="{023EC259-669A-4F84-B743-8BCEDBD400F0}" destId="{432ED7EC-B23C-46A0-8607-8672580DE3EE}" srcOrd="4" destOrd="0" presId="urn:microsoft.com/office/officeart/2008/layout/VerticalCurvedList"/>
    <dgm:cxn modelId="{7870BF51-7587-47E8-B51B-E0B728E1B6AD}" type="presParOf" srcId="{432ED7EC-B23C-46A0-8607-8672580DE3EE}" destId="{A01FC62E-ACFD-4202-A054-DFE8FBC6362D}" srcOrd="0" destOrd="0" presId="urn:microsoft.com/office/officeart/2008/layout/VerticalCurvedList"/>
    <dgm:cxn modelId="{52E17510-2EFF-4146-9295-2B7C3953A301}" type="presParOf" srcId="{023EC259-669A-4F84-B743-8BCEDBD400F0}" destId="{A6F2AF35-A761-4397-BCD9-26924B185A07}" srcOrd="5" destOrd="0" presId="urn:microsoft.com/office/officeart/2008/layout/VerticalCurvedList"/>
    <dgm:cxn modelId="{A9EF8473-F606-4630-8224-91EAAEEA062D}" type="presParOf" srcId="{023EC259-669A-4F84-B743-8BCEDBD400F0}" destId="{775381BC-79C9-4181-9D98-2FB9543AD7E9}" srcOrd="6" destOrd="0" presId="urn:microsoft.com/office/officeart/2008/layout/VerticalCurvedList"/>
    <dgm:cxn modelId="{2C45F45C-A19E-4C13-969C-D11ED2BFF7F6}" type="presParOf" srcId="{775381BC-79C9-4181-9D98-2FB9543AD7E9}" destId="{67ACB8AD-E5BC-42DB-A7A6-885AECA18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E78980-7D7F-4240-B9C8-FC24F9183B2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2AA1858F-00BC-4ED3-A0EA-13F7D321249F}">
      <dgm:prSet/>
      <dgm:spPr/>
      <dgm:t>
        <a:bodyPr/>
        <a:lstStyle/>
        <a:p>
          <a:r>
            <a:rPr lang="es-EC" dirty="0" smtClean="0"/>
            <a:t>Capacitación </a:t>
          </a:r>
          <a:r>
            <a:rPr lang="es-EC" dirty="0"/>
            <a:t>y formación </a:t>
          </a:r>
        </a:p>
      </dgm:t>
    </dgm:pt>
    <dgm:pt modelId="{460B1305-7962-4EEC-9DF8-44A0DEFCD430}" type="parTrans" cxnId="{329A1615-04FE-496B-A57A-3618F37E4206}">
      <dgm:prSet/>
      <dgm:spPr/>
      <dgm:t>
        <a:bodyPr/>
        <a:lstStyle/>
        <a:p>
          <a:endParaRPr lang="es-EC"/>
        </a:p>
      </dgm:t>
    </dgm:pt>
    <dgm:pt modelId="{828C09EB-9C88-4078-8EDE-81BCAE3EFAFA}" type="sibTrans" cxnId="{329A1615-04FE-496B-A57A-3618F37E4206}">
      <dgm:prSet/>
      <dgm:spPr/>
      <dgm:t>
        <a:bodyPr/>
        <a:lstStyle/>
        <a:p>
          <a:endParaRPr lang="es-EC"/>
        </a:p>
      </dgm:t>
    </dgm:pt>
    <dgm:pt modelId="{F925DE1B-FAB0-4BE6-AB89-A2C73F5F6396}">
      <dgm:prSet/>
      <dgm:spPr/>
      <dgm:t>
        <a:bodyPr/>
        <a:lstStyle/>
        <a:p>
          <a:r>
            <a:rPr lang="es-EC" dirty="0"/>
            <a:t>Trabajo en equipo</a:t>
          </a:r>
        </a:p>
      </dgm:t>
    </dgm:pt>
    <dgm:pt modelId="{D622153D-F26D-4FED-8C54-D0C2FF76B543}" type="parTrans" cxnId="{02E1B371-4DB6-4C29-8AB9-E8A74CA4DD48}">
      <dgm:prSet/>
      <dgm:spPr/>
      <dgm:t>
        <a:bodyPr/>
        <a:lstStyle/>
        <a:p>
          <a:endParaRPr lang="es-EC"/>
        </a:p>
      </dgm:t>
    </dgm:pt>
    <dgm:pt modelId="{50B28E9C-1934-4EE1-8173-061707D71B8D}" type="sibTrans" cxnId="{02E1B371-4DB6-4C29-8AB9-E8A74CA4DD48}">
      <dgm:prSet/>
      <dgm:spPr/>
      <dgm:t>
        <a:bodyPr/>
        <a:lstStyle/>
        <a:p>
          <a:endParaRPr lang="es-EC"/>
        </a:p>
      </dgm:t>
    </dgm:pt>
    <dgm:pt modelId="{9778BA15-C76D-4127-8ED9-EFD29BC96A0D}">
      <dgm:prSet/>
      <dgm:spPr/>
      <dgm:t>
        <a:bodyPr/>
        <a:lstStyle/>
        <a:p>
          <a:r>
            <a:rPr lang="es-EC" dirty="0"/>
            <a:t>Motivación y conocimiento</a:t>
          </a:r>
        </a:p>
      </dgm:t>
    </dgm:pt>
    <dgm:pt modelId="{BC22BE90-04B4-4D90-BBB3-53A8C10B32A3}" type="parTrans" cxnId="{EA50BD3F-5B91-43F7-BFCF-C039FA4757BF}">
      <dgm:prSet/>
      <dgm:spPr/>
      <dgm:t>
        <a:bodyPr/>
        <a:lstStyle/>
        <a:p>
          <a:endParaRPr lang="es-EC"/>
        </a:p>
      </dgm:t>
    </dgm:pt>
    <dgm:pt modelId="{01B25421-647D-4CB3-AC65-F8CE6E759DEA}" type="sibTrans" cxnId="{EA50BD3F-5B91-43F7-BFCF-C039FA4757BF}">
      <dgm:prSet/>
      <dgm:spPr/>
      <dgm:t>
        <a:bodyPr/>
        <a:lstStyle/>
        <a:p>
          <a:endParaRPr lang="es-EC"/>
        </a:p>
      </dgm:t>
    </dgm:pt>
    <dgm:pt modelId="{BFFED7DA-E0C5-4660-94C0-944CD27B514B}">
      <dgm:prSet/>
      <dgm:spPr/>
      <dgm:t>
        <a:bodyPr/>
        <a:lstStyle/>
        <a:p>
          <a:r>
            <a:rPr lang="es-EC" dirty="0"/>
            <a:t>Bienestar físico y emocional </a:t>
          </a:r>
        </a:p>
      </dgm:t>
    </dgm:pt>
    <dgm:pt modelId="{AD4C8BE2-DFB1-4B9C-9399-E60FEACC6A21}" type="parTrans" cxnId="{87F81ADB-6ED0-4886-982A-DCBE5FFF8F9E}">
      <dgm:prSet/>
      <dgm:spPr/>
      <dgm:t>
        <a:bodyPr/>
        <a:lstStyle/>
        <a:p>
          <a:endParaRPr lang="es-EC"/>
        </a:p>
      </dgm:t>
    </dgm:pt>
    <dgm:pt modelId="{F2D278AD-642D-4002-9BB0-E3F4108B64D5}" type="sibTrans" cxnId="{87F81ADB-6ED0-4886-982A-DCBE5FFF8F9E}">
      <dgm:prSet/>
      <dgm:spPr/>
      <dgm:t>
        <a:bodyPr/>
        <a:lstStyle/>
        <a:p>
          <a:endParaRPr lang="es-EC"/>
        </a:p>
      </dgm:t>
    </dgm:pt>
    <dgm:pt modelId="{90CB530D-78D3-4156-B3EA-F8DD2C52E9BA}" type="pres">
      <dgm:prSet presAssocID="{86E78980-7D7F-4240-B9C8-FC24F9183B2B}" presName="Name0" presStyleCnt="0">
        <dgm:presLayoutVars>
          <dgm:chMax val="7"/>
          <dgm:chPref val="7"/>
          <dgm:dir/>
        </dgm:presLayoutVars>
      </dgm:prSet>
      <dgm:spPr/>
      <dgm:t>
        <a:bodyPr/>
        <a:lstStyle/>
        <a:p>
          <a:endParaRPr lang="es-EC"/>
        </a:p>
      </dgm:t>
    </dgm:pt>
    <dgm:pt modelId="{023EC259-669A-4F84-B743-8BCEDBD400F0}" type="pres">
      <dgm:prSet presAssocID="{86E78980-7D7F-4240-B9C8-FC24F9183B2B}" presName="Name1" presStyleCnt="0"/>
      <dgm:spPr/>
    </dgm:pt>
    <dgm:pt modelId="{68D8539A-3BB3-441E-95D2-414A7D196B64}" type="pres">
      <dgm:prSet presAssocID="{86E78980-7D7F-4240-B9C8-FC24F9183B2B}" presName="cycle" presStyleCnt="0"/>
      <dgm:spPr/>
    </dgm:pt>
    <dgm:pt modelId="{DC65E077-59D5-4775-9F10-D72AEAF2883D}" type="pres">
      <dgm:prSet presAssocID="{86E78980-7D7F-4240-B9C8-FC24F9183B2B}" presName="srcNode" presStyleLbl="node1" presStyleIdx="0" presStyleCnt="4"/>
      <dgm:spPr/>
    </dgm:pt>
    <dgm:pt modelId="{B373B0FA-95AA-4FC1-A9A4-0E3AD69C1272}" type="pres">
      <dgm:prSet presAssocID="{86E78980-7D7F-4240-B9C8-FC24F9183B2B}" presName="conn" presStyleLbl="parChTrans1D2" presStyleIdx="0" presStyleCnt="1"/>
      <dgm:spPr/>
      <dgm:t>
        <a:bodyPr/>
        <a:lstStyle/>
        <a:p>
          <a:endParaRPr lang="es-EC"/>
        </a:p>
      </dgm:t>
    </dgm:pt>
    <dgm:pt modelId="{2E5DB7A9-015D-480F-9A34-DA6DA0AF980A}" type="pres">
      <dgm:prSet presAssocID="{86E78980-7D7F-4240-B9C8-FC24F9183B2B}" presName="extraNode" presStyleLbl="node1" presStyleIdx="0" presStyleCnt="4"/>
      <dgm:spPr/>
    </dgm:pt>
    <dgm:pt modelId="{0664D03C-6C11-47FE-8322-6A2A911DBB2B}" type="pres">
      <dgm:prSet presAssocID="{86E78980-7D7F-4240-B9C8-FC24F9183B2B}" presName="dstNode" presStyleLbl="node1" presStyleIdx="0" presStyleCnt="4"/>
      <dgm:spPr/>
    </dgm:pt>
    <dgm:pt modelId="{7F335734-E9C5-434B-90D1-4C6CEEBBCAC1}" type="pres">
      <dgm:prSet presAssocID="{2AA1858F-00BC-4ED3-A0EA-13F7D321249F}" presName="text_1" presStyleLbl="node1" presStyleIdx="0" presStyleCnt="4">
        <dgm:presLayoutVars>
          <dgm:bulletEnabled val="1"/>
        </dgm:presLayoutVars>
      </dgm:prSet>
      <dgm:spPr/>
      <dgm:t>
        <a:bodyPr/>
        <a:lstStyle/>
        <a:p>
          <a:endParaRPr lang="es-EC"/>
        </a:p>
      </dgm:t>
    </dgm:pt>
    <dgm:pt modelId="{625C086B-674D-468D-91E2-20C99B0ECA7D}" type="pres">
      <dgm:prSet presAssocID="{2AA1858F-00BC-4ED3-A0EA-13F7D321249F}" presName="accent_1" presStyleCnt="0"/>
      <dgm:spPr/>
    </dgm:pt>
    <dgm:pt modelId="{53E28C34-DB8E-44E4-83C4-CFDA2DB17BE0}" type="pres">
      <dgm:prSet presAssocID="{2AA1858F-00BC-4ED3-A0EA-13F7D321249F}" presName="accentRepeatNode" presStyleLbl="solidFgAcc1" presStyleIdx="0" presStyleCnt="4"/>
      <dgm:spPr/>
    </dgm:pt>
    <dgm:pt modelId="{8007DBE5-F444-4225-87E9-8BFD84110BAC}" type="pres">
      <dgm:prSet presAssocID="{F925DE1B-FAB0-4BE6-AB89-A2C73F5F6396}" presName="text_2" presStyleLbl="node1" presStyleIdx="1" presStyleCnt="4">
        <dgm:presLayoutVars>
          <dgm:bulletEnabled val="1"/>
        </dgm:presLayoutVars>
      </dgm:prSet>
      <dgm:spPr/>
      <dgm:t>
        <a:bodyPr/>
        <a:lstStyle/>
        <a:p>
          <a:endParaRPr lang="es-EC"/>
        </a:p>
      </dgm:t>
    </dgm:pt>
    <dgm:pt modelId="{F7D05479-F5CA-4A83-92E3-AC22764F55FE}" type="pres">
      <dgm:prSet presAssocID="{F925DE1B-FAB0-4BE6-AB89-A2C73F5F6396}" presName="accent_2" presStyleCnt="0"/>
      <dgm:spPr/>
    </dgm:pt>
    <dgm:pt modelId="{A80BA15D-B1DF-4A0B-B708-AA6D3FB01F7B}" type="pres">
      <dgm:prSet presAssocID="{F925DE1B-FAB0-4BE6-AB89-A2C73F5F6396}" presName="accentRepeatNode" presStyleLbl="solidFgAcc1" presStyleIdx="1" presStyleCnt="4"/>
      <dgm:spPr/>
    </dgm:pt>
    <dgm:pt modelId="{19894F95-8415-44C0-A1AD-87C0DF93615F}" type="pres">
      <dgm:prSet presAssocID="{9778BA15-C76D-4127-8ED9-EFD29BC96A0D}" presName="text_3" presStyleLbl="node1" presStyleIdx="2" presStyleCnt="4">
        <dgm:presLayoutVars>
          <dgm:bulletEnabled val="1"/>
        </dgm:presLayoutVars>
      </dgm:prSet>
      <dgm:spPr/>
      <dgm:t>
        <a:bodyPr/>
        <a:lstStyle/>
        <a:p>
          <a:endParaRPr lang="es-EC"/>
        </a:p>
      </dgm:t>
    </dgm:pt>
    <dgm:pt modelId="{5B7B8C42-9F00-4A9D-877B-1AFFE707DF2F}" type="pres">
      <dgm:prSet presAssocID="{9778BA15-C76D-4127-8ED9-EFD29BC96A0D}" presName="accent_3" presStyleCnt="0"/>
      <dgm:spPr/>
    </dgm:pt>
    <dgm:pt modelId="{ABC92A61-54CA-42F3-98CE-386B012A3323}" type="pres">
      <dgm:prSet presAssocID="{9778BA15-C76D-4127-8ED9-EFD29BC96A0D}" presName="accentRepeatNode" presStyleLbl="solidFgAcc1" presStyleIdx="2" presStyleCnt="4"/>
      <dgm:spPr/>
    </dgm:pt>
    <dgm:pt modelId="{6695EB90-A824-4AFE-BB2F-C7329FDC7EF8}" type="pres">
      <dgm:prSet presAssocID="{BFFED7DA-E0C5-4660-94C0-944CD27B514B}" presName="text_4" presStyleLbl="node1" presStyleIdx="3" presStyleCnt="4">
        <dgm:presLayoutVars>
          <dgm:bulletEnabled val="1"/>
        </dgm:presLayoutVars>
      </dgm:prSet>
      <dgm:spPr/>
      <dgm:t>
        <a:bodyPr/>
        <a:lstStyle/>
        <a:p>
          <a:endParaRPr lang="es-EC"/>
        </a:p>
      </dgm:t>
    </dgm:pt>
    <dgm:pt modelId="{0CC43A9D-21B4-42E7-95F9-5230887E46C6}" type="pres">
      <dgm:prSet presAssocID="{BFFED7DA-E0C5-4660-94C0-944CD27B514B}" presName="accent_4" presStyleCnt="0"/>
      <dgm:spPr/>
    </dgm:pt>
    <dgm:pt modelId="{48FDEAA9-07E5-4FEC-A623-0B81A50FA152}" type="pres">
      <dgm:prSet presAssocID="{BFFED7DA-E0C5-4660-94C0-944CD27B514B}" presName="accentRepeatNode" presStyleLbl="solidFgAcc1" presStyleIdx="3" presStyleCnt="4"/>
      <dgm:spPr/>
    </dgm:pt>
  </dgm:ptLst>
  <dgm:cxnLst>
    <dgm:cxn modelId="{5BDE5BD7-FA02-4C7A-8424-3811BF98475A}" type="presOf" srcId="{828C09EB-9C88-4078-8EDE-81BCAE3EFAFA}" destId="{B373B0FA-95AA-4FC1-A9A4-0E3AD69C1272}" srcOrd="0" destOrd="0" presId="urn:microsoft.com/office/officeart/2008/layout/VerticalCurvedList"/>
    <dgm:cxn modelId="{E95B15F5-9F24-436D-9C95-7212D5A1770E}" type="presOf" srcId="{BFFED7DA-E0C5-4660-94C0-944CD27B514B}" destId="{6695EB90-A824-4AFE-BB2F-C7329FDC7EF8}" srcOrd="0" destOrd="0" presId="urn:microsoft.com/office/officeart/2008/layout/VerticalCurvedList"/>
    <dgm:cxn modelId="{CE228717-524C-44E2-9D67-CDABB2C67D72}" type="presOf" srcId="{86E78980-7D7F-4240-B9C8-FC24F9183B2B}" destId="{90CB530D-78D3-4156-B3EA-F8DD2C52E9BA}" srcOrd="0" destOrd="0" presId="urn:microsoft.com/office/officeart/2008/layout/VerticalCurvedList"/>
    <dgm:cxn modelId="{18F43459-EB14-466F-9220-960B55762B06}" type="presOf" srcId="{2AA1858F-00BC-4ED3-A0EA-13F7D321249F}" destId="{7F335734-E9C5-434B-90D1-4C6CEEBBCAC1}" srcOrd="0" destOrd="0" presId="urn:microsoft.com/office/officeart/2008/layout/VerticalCurvedList"/>
    <dgm:cxn modelId="{02E1B371-4DB6-4C29-8AB9-E8A74CA4DD48}" srcId="{86E78980-7D7F-4240-B9C8-FC24F9183B2B}" destId="{F925DE1B-FAB0-4BE6-AB89-A2C73F5F6396}" srcOrd="1" destOrd="0" parTransId="{D622153D-F26D-4FED-8C54-D0C2FF76B543}" sibTransId="{50B28E9C-1934-4EE1-8173-061707D71B8D}"/>
    <dgm:cxn modelId="{71CB9352-8F20-4558-AB6F-3E731D274FAD}" type="presOf" srcId="{F925DE1B-FAB0-4BE6-AB89-A2C73F5F6396}" destId="{8007DBE5-F444-4225-87E9-8BFD84110BAC}" srcOrd="0" destOrd="0" presId="urn:microsoft.com/office/officeart/2008/layout/VerticalCurvedList"/>
    <dgm:cxn modelId="{329A1615-04FE-496B-A57A-3618F37E4206}" srcId="{86E78980-7D7F-4240-B9C8-FC24F9183B2B}" destId="{2AA1858F-00BC-4ED3-A0EA-13F7D321249F}" srcOrd="0" destOrd="0" parTransId="{460B1305-7962-4EEC-9DF8-44A0DEFCD430}" sibTransId="{828C09EB-9C88-4078-8EDE-81BCAE3EFAFA}"/>
    <dgm:cxn modelId="{87F81ADB-6ED0-4886-982A-DCBE5FFF8F9E}" srcId="{86E78980-7D7F-4240-B9C8-FC24F9183B2B}" destId="{BFFED7DA-E0C5-4660-94C0-944CD27B514B}" srcOrd="3" destOrd="0" parTransId="{AD4C8BE2-DFB1-4B9C-9399-E60FEACC6A21}" sibTransId="{F2D278AD-642D-4002-9BB0-E3F4108B64D5}"/>
    <dgm:cxn modelId="{EA50BD3F-5B91-43F7-BFCF-C039FA4757BF}" srcId="{86E78980-7D7F-4240-B9C8-FC24F9183B2B}" destId="{9778BA15-C76D-4127-8ED9-EFD29BC96A0D}" srcOrd="2" destOrd="0" parTransId="{BC22BE90-04B4-4D90-BBB3-53A8C10B32A3}" sibTransId="{01B25421-647D-4CB3-AC65-F8CE6E759DEA}"/>
    <dgm:cxn modelId="{DB6A0B15-E99B-4947-8C8E-7115ED0E69AB}" type="presOf" srcId="{9778BA15-C76D-4127-8ED9-EFD29BC96A0D}" destId="{19894F95-8415-44C0-A1AD-87C0DF93615F}" srcOrd="0" destOrd="0" presId="urn:microsoft.com/office/officeart/2008/layout/VerticalCurvedList"/>
    <dgm:cxn modelId="{E9A1AD9B-4491-481D-A620-7EACE833EF39}" type="presParOf" srcId="{90CB530D-78D3-4156-B3EA-F8DD2C52E9BA}" destId="{023EC259-669A-4F84-B743-8BCEDBD400F0}" srcOrd="0" destOrd="0" presId="urn:microsoft.com/office/officeart/2008/layout/VerticalCurvedList"/>
    <dgm:cxn modelId="{F32C1E1D-6348-4AD6-899D-2B1ED3DC6768}" type="presParOf" srcId="{023EC259-669A-4F84-B743-8BCEDBD400F0}" destId="{68D8539A-3BB3-441E-95D2-414A7D196B64}" srcOrd="0" destOrd="0" presId="urn:microsoft.com/office/officeart/2008/layout/VerticalCurvedList"/>
    <dgm:cxn modelId="{E1AC4AEF-9A2C-4A48-8A44-8D83E6F3CD35}" type="presParOf" srcId="{68D8539A-3BB3-441E-95D2-414A7D196B64}" destId="{DC65E077-59D5-4775-9F10-D72AEAF2883D}" srcOrd="0" destOrd="0" presId="urn:microsoft.com/office/officeart/2008/layout/VerticalCurvedList"/>
    <dgm:cxn modelId="{0B7E355D-14EF-4C0C-8892-BA9EE35643A8}" type="presParOf" srcId="{68D8539A-3BB3-441E-95D2-414A7D196B64}" destId="{B373B0FA-95AA-4FC1-A9A4-0E3AD69C1272}" srcOrd="1" destOrd="0" presId="urn:microsoft.com/office/officeart/2008/layout/VerticalCurvedList"/>
    <dgm:cxn modelId="{D652C43C-D842-4D3B-A1F0-A1EB134E6304}" type="presParOf" srcId="{68D8539A-3BB3-441E-95D2-414A7D196B64}" destId="{2E5DB7A9-015D-480F-9A34-DA6DA0AF980A}" srcOrd="2" destOrd="0" presId="urn:microsoft.com/office/officeart/2008/layout/VerticalCurvedList"/>
    <dgm:cxn modelId="{C0DD19F3-F47F-4046-BA7D-8A1E356B6B5E}" type="presParOf" srcId="{68D8539A-3BB3-441E-95D2-414A7D196B64}" destId="{0664D03C-6C11-47FE-8322-6A2A911DBB2B}" srcOrd="3" destOrd="0" presId="urn:microsoft.com/office/officeart/2008/layout/VerticalCurvedList"/>
    <dgm:cxn modelId="{9CA2EF16-C39B-43AA-A93F-E694F4EA47FB}" type="presParOf" srcId="{023EC259-669A-4F84-B743-8BCEDBD400F0}" destId="{7F335734-E9C5-434B-90D1-4C6CEEBBCAC1}" srcOrd="1" destOrd="0" presId="urn:microsoft.com/office/officeart/2008/layout/VerticalCurvedList"/>
    <dgm:cxn modelId="{CFB007BF-839F-4E46-835D-BEB06F5A7FC1}" type="presParOf" srcId="{023EC259-669A-4F84-B743-8BCEDBD400F0}" destId="{625C086B-674D-468D-91E2-20C99B0ECA7D}" srcOrd="2" destOrd="0" presId="urn:microsoft.com/office/officeart/2008/layout/VerticalCurvedList"/>
    <dgm:cxn modelId="{D65CB163-5ACA-422B-8061-45D03CFA1379}" type="presParOf" srcId="{625C086B-674D-468D-91E2-20C99B0ECA7D}" destId="{53E28C34-DB8E-44E4-83C4-CFDA2DB17BE0}" srcOrd="0" destOrd="0" presId="urn:microsoft.com/office/officeart/2008/layout/VerticalCurvedList"/>
    <dgm:cxn modelId="{1118F820-1559-44F8-AE27-8D620F2D671F}" type="presParOf" srcId="{023EC259-669A-4F84-B743-8BCEDBD400F0}" destId="{8007DBE5-F444-4225-87E9-8BFD84110BAC}" srcOrd="3" destOrd="0" presId="urn:microsoft.com/office/officeart/2008/layout/VerticalCurvedList"/>
    <dgm:cxn modelId="{CDA2E270-C15E-439C-8A06-68981D8C25BD}" type="presParOf" srcId="{023EC259-669A-4F84-B743-8BCEDBD400F0}" destId="{F7D05479-F5CA-4A83-92E3-AC22764F55FE}" srcOrd="4" destOrd="0" presId="urn:microsoft.com/office/officeart/2008/layout/VerticalCurvedList"/>
    <dgm:cxn modelId="{F32502AF-2018-45A4-8C74-4D0ACC2B5241}" type="presParOf" srcId="{F7D05479-F5CA-4A83-92E3-AC22764F55FE}" destId="{A80BA15D-B1DF-4A0B-B708-AA6D3FB01F7B}" srcOrd="0" destOrd="0" presId="urn:microsoft.com/office/officeart/2008/layout/VerticalCurvedList"/>
    <dgm:cxn modelId="{6B62393A-5429-4333-963B-E666B45D1151}" type="presParOf" srcId="{023EC259-669A-4F84-B743-8BCEDBD400F0}" destId="{19894F95-8415-44C0-A1AD-87C0DF93615F}" srcOrd="5" destOrd="0" presId="urn:microsoft.com/office/officeart/2008/layout/VerticalCurvedList"/>
    <dgm:cxn modelId="{1592A7FC-E4CE-4DE2-B839-248744A94373}" type="presParOf" srcId="{023EC259-669A-4F84-B743-8BCEDBD400F0}" destId="{5B7B8C42-9F00-4A9D-877B-1AFFE707DF2F}" srcOrd="6" destOrd="0" presId="urn:microsoft.com/office/officeart/2008/layout/VerticalCurvedList"/>
    <dgm:cxn modelId="{0DD67D06-B5E6-4B3D-A0C9-166CDB9287C2}" type="presParOf" srcId="{5B7B8C42-9F00-4A9D-877B-1AFFE707DF2F}" destId="{ABC92A61-54CA-42F3-98CE-386B012A3323}" srcOrd="0" destOrd="0" presId="urn:microsoft.com/office/officeart/2008/layout/VerticalCurvedList"/>
    <dgm:cxn modelId="{E58DA421-F4E2-4BAB-8E5B-B252B4C10C65}" type="presParOf" srcId="{023EC259-669A-4F84-B743-8BCEDBD400F0}" destId="{6695EB90-A824-4AFE-BB2F-C7329FDC7EF8}" srcOrd="7" destOrd="0" presId="urn:microsoft.com/office/officeart/2008/layout/VerticalCurvedList"/>
    <dgm:cxn modelId="{B0C6DA7C-6BD4-4631-BC0D-7792A30142B7}" type="presParOf" srcId="{023EC259-669A-4F84-B743-8BCEDBD400F0}" destId="{0CC43A9D-21B4-42E7-95F9-5230887E46C6}" srcOrd="8" destOrd="0" presId="urn:microsoft.com/office/officeart/2008/layout/VerticalCurvedList"/>
    <dgm:cxn modelId="{00D90415-DC59-4B1C-8CBE-69092D2C11FE}" type="presParOf" srcId="{0CC43A9D-21B4-42E7-95F9-5230887E46C6}" destId="{48FDEAA9-07E5-4FEC-A623-0B81A50FA1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0FC92-7265-4CF9-95C5-76BC0BE81AD4}">
      <dsp:nvSpPr>
        <dsp:cNvPr id="0" name=""/>
        <dsp:cNvSpPr/>
      </dsp:nvSpPr>
      <dsp:spPr>
        <a:xfrm>
          <a:off x="509984" y="1963"/>
          <a:ext cx="1974453" cy="19744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i="1" kern="1200" dirty="0"/>
            <a:t>Variable independiente</a:t>
          </a:r>
        </a:p>
        <a:p>
          <a:pPr lvl="0" algn="ctr" defTabSz="666750">
            <a:lnSpc>
              <a:spcPct val="90000"/>
            </a:lnSpc>
            <a:spcBef>
              <a:spcPct val="0"/>
            </a:spcBef>
            <a:spcAft>
              <a:spcPct val="35000"/>
            </a:spcAft>
          </a:pPr>
          <a:r>
            <a:rPr lang="es-EC" sz="1500" b="1" kern="1200" dirty="0"/>
            <a:t>Covid-19</a:t>
          </a:r>
          <a:endParaRPr lang="es-EC" sz="1500" kern="1200" dirty="0"/>
        </a:p>
      </dsp:txBody>
      <dsp:txXfrm>
        <a:off x="799136" y="291115"/>
        <a:ext cx="1396149" cy="1396149"/>
      </dsp:txXfrm>
    </dsp:sp>
    <dsp:sp modelId="{F1D650A0-E921-450E-95C2-F02151B34771}">
      <dsp:nvSpPr>
        <dsp:cNvPr id="0" name=""/>
        <dsp:cNvSpPr/>
      </dsp:nvSpPr>
      <dsp:spPr>
        <a:xfrm>
          <a:off x="924619" y="2136742"/>
          <a:ext cx="1145182" cy="114518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076413" y="2574660"/>
        <a:ext cx="841594" cy="269346"/>
      </dsp:txXfrm>
    </dsp:sp>
    <dsp:sp modelId="{4FA3DD88-A34F-4D37-AEBE-D68E80EB468C}">
      <dsp:nvSpPr>
        <dsp:cNvPr id="0" name=""/>
        <dsp:cNvSpPr/>
      </dsp:nvSpPr>
      <dsp:spPr>
        <a:xfrm>
          <a:off x="509984" y="3442250"/>
          <a:ext cx="1974453" cy="1974453"/>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i="1" kern="1200" dirty="0"/>
            <a:t>Variable dependiente</a:t>
          </a:r>
        </a:p>
        <a:p>
          <a:pPr lvl="0" algn="ctr" defTabSz="666750">
            <a:lnSpc>
              <a:spcPct val="90000"/>
            </a:lnSpc>
            <a:spcBef>
              <a:spcPct val="0"/>
            </a:spcBef>
            <a:spcAft>
              <a:spcPct val="35000"/>
            </a:spcAft>
          </a:pPr>
          <a:r>
            <a:rPr lang="es-EC" sz="1500" b="1" kern="1200" dirty="0"/>
            <a:t>Satisfacción laboral frente al Covid-19: </a:t>
          </a:r>
          <a:r>
            <a:rPr lang="es-EC" sz="1500" b="1" i="1" kern="1200" dirty="0"/>
            <a:t> </a:t>
          </a:r>
          <a:endParaRPr lang="es-EC" sz="1500" kern="1200" dirty="0"/>
        </a:p>
      </dsp:txBody>
      <dsp:txXfrm>
        <a:off x="799136" y="3731402"/>
        <a:ext cx="1396149" cy="1396149"/>
      </dsp:txXfrm>
    </dsp:sp>
    <dsp:sp modelId="{648D2C84-54B6-4DFF-ADAE-0BF99BDD46E1}">
      <dsp:nvSpPr>
        <dsp:cNvPr id="0" name=""/>
        <dsp:cNvSpPr/>
      </dsp:nvSpPr>
      <dsp:spPr>
        <a:xfrm>
          <a:off x="2780605" y="2342085"/>
          <a:ext cx="627876" cy="734496"/>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780605" y="2488984"/>
        <a:ext cx="439513" cy="440698"/>
      </dsp:txXfrm>
    </dsp:sp>
    <dsp:sp modelId="{53028BA9-090C-4549-9649-513D4F5B5A70}">
      <dsp:nvSpPr>
        <dsp:cNvPr id="0" name=""/>
        <dsp:cNvSpPr/>
      </dsp:nvSpPr>
      <dsp:spPr>
        <a:xfrm>
          <a:off x="3669109" y="734880"/>
          <a:ext cx="3948906" cy="394890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C" sz="2500" kern="1200" dirty="0"/>
            <a:t>La pandemia de Covid-19 tuvo un impacto negativo en el nivel de satisfacción laboral del personal de salud del cantón Sigchos.</a:t>
          </a:r>
        </a:p>
      </dsp:txBody>
      <dsp:txXfrm>
        <a:off x="4247413" y="1313184"/>
        <a:ext cx="2792298" cy="2792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70D0D-D1D3-4A52-8E42-6BAB0A58DCF5}">
      <dsp:nvSpPr>
        <dsp:cNvPr id="0" name=""/>
        <dsp:cNvSpPr/>
      </dsp:nvSpPr>
      <dsp:spPr>
        <a:xfrm>
          <a:off x="746669" y="0"/>
          <a:ext cx="8462254" cy="5418667"/>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1CE293-5F35-4735-8E57-02C3307E12D1}">
      <dsp:nvSpPr>
        <dsp:cNvPr id="0" name=""/>
        <dsp:cNvSpPr/>
      </dsp:nvSpPr>
      <dsp:spPr>
        <a:xfrm>
          <a:off x="10694" y="1625600"/>
          <a:ext cx="3204456" cy="216746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a:t>Enfoque </a:t>
          </a:r>
          <a:r>
            <a:rPr lang="es-EC" sz="4100" kern="1200" dirty="0" err="1" smtClean="0"/>
            <a:t>cuali</a:t>
          </a:r>
          <a:r>
            <a:rPr lang="es-EC" sz="4100" kern="1200" dirty="0" smtClean="0"/>
            <a:t>-cuantitativo</a:t>
          </a:r>
          <a:endParaRPr lang="es-EC" sz="4100" kern="1200" dirty="0"/>
        </a:p>
      </dsp:txBody>
      <dsp:txXfrm>
        <a:off x="116501" y="1731407"/>
        <a:ext cx="2992842" cy="1955852"/>
      </dsp:txXfrm>
    </dsp:sp>
    <dsp:sp modelId="{FCBF6C53-C7F2-4F22-AAC7-FABC6B0343F1}">
      <dsp:nvSpPr>
        <dsp:cNvPr id="0" name=""/>
        <dsp:cNvSpPr/>
      </dsp:nvSpPr>
      <dsp:spPr>
        <a:xfrm>
          <a:off x="3375568" y="1625600"/>
          <a:ext cx="3204456" cy="2167466"/>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a:t>Muestra</a:t>
          </a:r>
        </a:p>
        <a:p>
          <a:pPr lvl="0" algn="ctr" defTabSz="1822450">
            <a:lnSpc>
              <a:spcPct val="90000"/>
            </a:lnSpc>
            <a:spcBef>
              <a:spcPct val="0"/>
            </a:spcBef>
            <a:spcAft>
              <a:spcPct val="35000"/>
            </a:spcAft>
          </a:pPr>
          <a:r>
            <a:rPr lang="es-EC" sz="4100" kern="1200" dirty="0" smtClean="0"/>
            <a:t>107 </a:t>
          </a:r>
          <a:endParaRPr lang="es-EC" sz="4100" kern="1200" dirty="0"/>
        </a:p>
      </dsp:txBody>
      <dsp:txXfrm>
        <a:off x="3481375" y="1731407"/>
        <a:ext cx="2992842" cy="1955852"/>
      </dsp:txXfrm>
    </dsp:sp>
    <dsp:sp modelId="{04C9BE98-7CC8-4932-BF27-2587B302C60E}">
      <dsp:nvSpPr>
        <dsp:cNvPr id="0" name=""/>
        <dsp:cNvSpPr/>
      </dsp:nvSpPr>
      <dsp:spPr>
        <a:xfrm>
          <a:off x="6740442" y="1625600"/>
          <a:ext cx="3204456" cy="216746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b="1" kern="1200" dirty="0"/>
            <a:t>Alpha de </a:t>
          </a:r>
          <a:r>
            <a:rPr lang="es-EC" sz="4100" b="1" kern="1200" dirty="0" smtClean="0"/>
            <a:t>Cronbach</a:t>
          </a:r>
          <a:endParaRPr lang="es-EC" sz="4100" kern="1200" dirty="0"/>
        </a:p>
      </dsp:txBody>
      <dsp:txXfrm>
        <a:off x="6846249" y="1731407"/>
        <a:ext cx="2992842"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8F5CF-8633-4FBE-A491-11F9D0288339}">
      <dsp:nvSpPr>
        <dsp:cNvPr id="0" name=""/>
        <dsp:cNvSpPr/>
      </dsp:nvSpPr>
      <dsp:spPr>
        <a:xfrm>
          <a:off x="440765" y="2226"/>
          <a:ext cx="2167084" cy="108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buFont typeface="+mj-lt"/>
            <a:buAutoNum type="arabicPeriod"/>
          </a:pPr>
          <a:r>
            <a:rPr lang="es-EC" sz="2300" b="1" kern="1200" dirty="0" err="1"/>
            <a:t>Covid</a:t>
          </a:r>
          <a:r>
            <a:rPr lang="es-EC" sz="2300" b="1" kern="1200" dirty="0"/>
            <a:t> 19</a:t>
          </a:r>
          <a:endParaRPr lang="es-EC" sz="2300" kern="1200" dirty="0"/>
        </a:p>
      </dsp:txBody>
      <dsp:txXfrm>
        <a:off x="472501" y="33962"/>
        <a:ext cx="2103612" cy="1020070"/>
      </dsp:txXfrm>
    </dsp:sp>
    <dsp:sp modelId="{AEDF82B2-3ED5-456B-9252-4FB7A017D7EA}">
      <dsp:nvSpPr>
        <dsp:cNvPr id="0" name=""/>
        <dsp:cNvSpPr/>
      </dsp:nvSpPr>
      <dsp:spPr>
        <a:xfrm>
          <a:off x="657474" y="1085768"/>
          <a:ext cx="216708" cy="1761747"/>
        </a:xfrm>
        <a:custGeom>
          <a:avLst/>
          <a:gdLst/>
          <a:ahLst/>
          <a:cxnLst/>
          <a:rect l="0" t="0" r="0" b="0"/>
          <a:pathLst>
            <a:path>
              <a:moveTo>
                <a:pt x="0" y="0"/>
              </a:moveTo>
              <a:lnTo>
                <a:pt x="0" y="1761747"/>
              </a:lnTo>
              <a:lnTo>
                <a:pt x="216708" y="17617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36C5F-A33E-4B25-A083-3B17A8866278}">
      <dsp:nvSpPr>
        <dsp:cNvPr id="0" name=""/>
        <dsp:cNvSpPr/>
      </dsp:nvSpPr>
      <dsp:spPr>
        <a:xfrm>
          <a:off x="874182" y="1356654"/>
          <a:ext cx="3098566" cy="2981724"/>
        </a:xfrm>
        <a:prstGeom prst="roundRect">
          <a:avLst>
            <a:gd name="adj" fmla="val 10000"/>
          </a:avLst>
        </a:prstGeom>
        <a:blipFill rotWithShape="0">
          <a:blip xmlns:r="http://schemas.openxmlformats.org/officeDocument/2006/relationships" r:embed="rId1"/>
          <a:srcRect/>
          <a:stretch>
            <a:fillRect l="-10000" r="-1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r>
            <a:rPr lang="es-EC" sz="3000" kern="1200" dirty="0"/>
            <a:t>Contagio </a:t>
          </a:r>
        </a:p>
      </dsp:txBody>
      <dsp:txXfrm>
        <a:off x="961514" y="1443986"/>
        <a:ext cx="2923902" cy="2807060"/>
      </dsp:txXfrm>
    </dsp:sp>
    <dsp:sp modelId="{0B46797B-CC11-4A57-8FED-B5DEC413FFE2}">
      <dsp:nvSpPr>
        <dsp:cNvPr id="0" name=""/>
        <dsp:cNvSpPr/>
      </dsp:nvSpPr>
      <dsp:spPr>
        <a:xfrm>
          <a:off x="4081104" y="2226"/>
          <a:ext cx="2167084" cy="108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buFont typeface="+mj-lt"/>
            <a:buAutoNum type="arabicPeriod"/>
          </a:pPr>
          <a:r>
            <a:rPr lang="es-EC" sz="2300" b="1" kern="1200" dirty="0"/>
            <a:t>Satisfacción Laboral</a:t>
          </a:r>
          <a:endParaRPr lang="es-EC" sz="2300" kern="1200" dirty="0"/>
        </a:p>
      </dsp:txBody>
      <dsp:txXfrm>
        <a:off x="4112840" y="33962"/>
        <a:ext cx="2103612" cy="1020070"/>
      </dsp:txXfrm>
    </dsp:sp>
    <dsp:sp modelId="{2C72660A-9E8E-4F4E-AF4D-C17B497415B9}">
      <dsp:nvSpPr>
        <dsp:cNvPr id="0" name=""/>
        <dsp:cNvSpPr/>
      </dsp:nvSpPr>
      <dsp:spPr>
        <a:xfrm>
          <a:off x="4297812" y="1085768"/>
          <a:ext cx="216708" cy="1698696"/>
        </a:xfrm>
        <a:custGeom>
          <a:avLst/>
          <a:gdLst/>
          <a:ahLst/>
          <a:cxnLst/>
          <a:rect l="0" t="0" r="0" b="0"/>
          <a:pathLst>
            <a:path>
              <a:moveTo>
                <a:pt x="0" y="0"/>
              </a:moveTo>
              <a:lnTo>
                <a:pt x="0" y="1698696"/>
              </a:lnTo>
              <a:lnTo>
                <a:pt x="216708" y="169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9AA7A-5D07-405E-9843-BB395FA1032B}">
      <dsp:nvSpPr>
        <dsp:cNvPr id="0" name=""/>
        <dsp:cNvSpPr/>
      </dsp:nvSpPr>
      <dsp:spPr>
        <a:xfrm>
          <a:off x="4514520" y="1356654"/>
          <a:ext cx="3099503" cy="2855621"/>
        </a:xfrm>
        <a:prstGeom prst="roundRect">
          <a:avLst>
            <a:gd name="adj" fmla="val 10000"/>
          </a:avLst>
        </a:prstGeom>
        <a:blipFill rotWithShape="0">
          <a:blip xmlns:r="http://schemas.openxmlformats.org/officeDocument/2006/relationships" r:embed="rId2"/>
          <a:srcRect/>
          <a:stretch>
            <a:fillRect l="-39000" r="-39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endParaRPr lang="es-EC" sz="3000" kern="1200" dirty="0"/>
        </a:p>
        <a:p>
          <a:pPr lvl="0" algn="ctr" defTabSz="1333500">
            <a:lnSpc>
              <a:spcPct val="90000"/>
            </a:lnSpc>
            <a:spcBef>
              <a:spcPct val="0"/>
            </a:spcBef>
            <a:spcAft>
              <a:spcPct val="35000"/>
            </a:spcAft>
          </a:pPr>
          <a:r>
            <a:rPr lang="es-EC" sz="3000" kern="1200" dirty="0"/>
            <a:t>Satisfacción </a:t>
          </a:r>
        </a:p>
      </dsp:txBody>
      <dsp:txXfrm>
        <a:off x="4598158" y="1440292"/>
        <a:ext cx="2932227" cy="2688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5E74B-41A0-41CF-AF57-18E946D93790}">
      <dsp:nvSpPr>
        <dsp:cNvPr id="0" name=""/>
        <dsp:cNvSpPr/>
      </dsp:nvSpPr>
      <dsp:spPr>
        <a:xfrm>
          <a:off x="923494" y="474815"/>
          <a:ext cx="0" cy="4273339"/>
        </a:xfrm>
        <a:prstGeom prst="lin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07FF09-2DC2-4915-97A2-ADDA9376FB52}">
      <dsp:nvSpPr>
        <dsp:cNvPr id="0" name=""/>
        <dsp:cNvSpPr/>
      </dsp:nvSpPr>
      <dsp:spPr>
        <a:xfrm>
          <a:off x="959376" y="617260"/>
          <a:ext cx="2247539" cy="1923002"/>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D16663-1255-447C-B302-B3711B3E05A3}">
      <dsp:nvSpPr>
        <dsp:cNvPr id="0" name=""/>
        <dsp:cNvSpPr/>
      </dsp:nvSpPr>
      <dsp:spPr>
        <a:xfrm>
          <a:off x="1042198" y="2540262"/>
          <a:ext cx="2247539" cy="220789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just" defTabSz="755650">
            <a:lnSpc>
              <a:spcPct val="90000"/>
            </a:lnSpc>
            <a:spcBef>
              <a:spcPct val="0"/>
            </a:spcBef>
            <a:spcAft>
              <a:spcPct val="35000"/>
            </a:spcAft>
          </a:pPr>
          <a:r>
            <a:rPr lang="es-ES" sz="1700" b="1" kern="1200">
              <a:latin typeface="Arial" panose="020B0604020202020204" pitchFamily="34" charset="0"/>
              <a:cs typeface="Arial" panose="020B0604020202020204" pitchFamily="34" charset="0"/>
            </a:rPr>
            <a:t>Teoria tradicional</a:t>
          </a:r>
        </a:p>
        <a:p>
          <a:pPr lvl="0" algn="just" defTabSz="755650">
            <a:lnSpc>
              <a:spcPct val="90000"/>
            </a:lnSpc>
            <a:spcBef>
              <a:spcPct val="0"/>
            </a:spcBef>
            <a:spcAft>
              <a:spcPct val="35000"/>
            </a:spcAft>
          </a:pPr>
          <a:r>
            <a:rPr lang="es-ES" sz="1700" kern="1200">
              <a:latin typeface="Arial" panose="020B0604020202020204" pitchFamily="34" charset="0"/>
              <a:cs typeface="Arial" panose="020B0604020202020204" pitchFamily="34" charset="0"/>
            </a:rPr>
            <a:t>Supone que a las personas les disgusta el trabajo, carecen de ambición, renuentes al cambio</a:t>
          </a:r>
        </a:p>
      </dsp:txBody>
      <dsp:txXfrm>
        <a:off x="1042198" y="2540262"/>
        <a:ext cx="2247539" cy="2207892"/>
      </dsp:txXfrm>
    </dsp:sp>
    <dsp:sp modelId="{B2DB4969-1F24-4619-A261-C21A9956D157}">
      <dsp:nvSpPr>
        <dsp:cNvPr id="0" name=""/>
        <dsp:cNvSpPr/>
      </dsp:nvSpPr>
      <dsp:spPr>
        <a:xfrm>
          <a:off x="923494" y="0"/>
          <a:ext cx="2374077" cy="47481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s-ES" sz="2600" b="1" kern="1200">
              <a:latin typeface="Arial" panose="020B0604020202020204" pitchFamily="34" charset="0"/>
              <a:cs typeface="Arial" panose="020B0604020202020204" pitchFamily="34" charset="0"/>
            </a:rPr>
            <a:t>Teoria X</a:t>
          </a:r>
        </a:p>
      </dsp:txBody>
      <dsp:txXfrm>
        <a:off x="923494" y="0"/>
        <a:ext cx="2374077" cy="474815"/>
      </dsp:txXfrm>
    </dsp:sp>
    <dsp:sp modelId="{A27787B4-E1B9-45F3-B4BB-846571E8F99F}">
      <dsp:nvSpPr>
        <dsp:cNvPr id="0" name=""/>
        <dsp:cNvSpPr/>
      </dsp:nvSpPr>
      <dsp:spPr>
        <a:xfrm>
          <a:off x="3795862" y="474815"/>
          <a:ext cx="0" cy="4273339"/>
        </a:xfrm>
        <a:prstGeom prst="lin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8DD2959-DE14-471F-AE7B-8D0415631509}">
      <dsp:nvSpPr>
        <dsp:cNvPr id="0" name=""/>
        <dsp:cNvSpPr/>
      </dsp:nvSpPr>
      <dsp:spPr>
        <a:xfrm>
          <a:off x="3914566" y="617260"/>
          <a:ext cx="2247539" cy="1923002"/>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1FFC1EE-9FFF-4440-96EA-7316471CDC55}">
      <dsp:nvSpPr>
        <dsp:cNvPr id="0" name=""/>
        <dsp:cNvSpPr/>
      </dsp:nvSpPr>
      <dsp:spPr>
        <a:xfrm>
          <a:off x="3914566" y="2540262"/>
          <a:ext cx="2247539" cy="220789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just" defTabSz="755650">
            <a:lnSpc>
              <a:spcPct val="90000"/>
            </a:lnSpc>
            <a:spcBef>
              <a:spcPct val="0"/>
            </a:spcBef>
            <a:spcAft>
              <a:spcPct val="35000"/>
            </a:spcAft>
          </a:pPr>
          <a:r>
            <a:rPr lang="es-ES" sz="1700" b="1" kern="1200">
              <a:latin typeface="Arial" panose="020B0604020202020204" pitchFamily="34" charset="0"/>
              <a:cs typeface="Arial" panose="020B0604020202020204" pitchFamily="34" charset="0"/>
            </a:rPr>
            <a:t>Teoria de Taylor</a:t>
          </a:r>
        </a:p>
        <a:p>
          <a:pPr lvl="0" algn="just" defTabSz="755650">
            <a:lnSpc>
              <a:spcPct val="90000"/>
            </a:lnSpc>
            <a:spcBef>
              <a:spcPct val="0"/>
            </a:spcBef>
            <a:spcAft>
              <a:spcPct val="35000"/>
            </a:spcAft>
          </a:pPr>
          <a:r>
            <a:rPr lang="es-ES" sz="1700" kern="1200">
              <a:latin typeface="Arial" panose="020B0604020202020204" pitchFamily="34" charset="0"/>
              <a:cs typeface="Arial" panose="020B0604020202020204" pitchFamily="34" charset="0"/>
            </a:rPr>
            <a:t>Presupone que las personas estan gustosas de trabajar, aceptar responsabilidades y ser guiadas.</a:t>
          </a:r>
        </a:p>
      </dsp:txBody>
      <dsp:txXfrm>
        <a:off x="3914566" y="2540262"/>
        <a:ext cx="2247539" cy="2207892"/>
      </dsp:txXfrm>
    </dsp:sp>
    <dsp:sp modelId="{76B949E9-E19E-410D-AF01-061088EA4877}">
      <dsp:nvSpPr>
        <dsp:cNvPr id="0" name=""/>
        <dsp:cNvSpPr/>
      </dsp:nvSpPr>
      <dsp:spPr>
        <a:xfrm>
          <a:off x="3795862" y="0"/>
          <a:ext cx="2374077" cy="474815"/>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s-ES" sz="2600" b="1" kern="1200">
              <a:latin typeface="Arial" panose="020B0604020202020204" pitchFamily="34" charset="0"/>
              <a:cs typeface="Arial" panose="020B0604020202020204" pitchFamily="34" charset="0"/>
            </a:rPr>
            <a:t>Teoria Y</a:t>
          </a:r>
        </a:p>
      </dsp:txBody>
      <dsp:txXfrm>
        <a:off x="3795862" y="0"/>
        <a:ext cx="2374077" cy="474815"/>
      </dsp:txXfrm>
    </dsp:sp>
    <dsp:sp modelId="{5ED5023E-4A8C-4CBD-A829-88193E6E910A}">
      <dsp:nvSpPr>
        <dsp:cNvPr id="0" name=""/>
        <dsp:cNvSpPr/>
      </dsp:nvSpPr>
      <dsp:spPr>
        <a:xfrm>
          <a:off x="6668229" y="474815"/>
          <a:ext cx="0" cy="4273339"/>
        </a:xfrm>
        <a:prstGeom prst="lin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074DCCC-58CB-4404-B1A8-AD686FBA984D}">
      <dsp:nvSpPr>
        <dsp:cNvPr id="0" name=""/>
        <dsp:cNvSpPr/>
      </dsp:nvSpPr>
      <dsp:spPr>
        <a:xfrm>
          <a:off x="6786933" y="617260"/>
          <a:ext cx="2247539" cy="1923002"/>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F54891B-5379-4C78-8A32-E6799F9F2D87}">
      <dsp:nvSpPr>
        <dsp:cNvPr id="0" name=""/>
        <dsp:cNvSpPr/>
      </dsp:nvSpPr>
      <dsp:spPr>
        <a:xfrm>
          <a:off x="6786933" y="2540262"/>
          <a:ext cx="2247539" cy="220789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just" defTabSz="755650">
            <a:lnSpc>
              <a:spcPct val="90000"/>
            </a:lnSpc>
            <a:spcBef>
              <a:spcPct val="0"/>
            </a:spcBef>
            <a:spcAft>
              <a:spcPct val="35000"/>
            </a:spcAft>
          </a:pPr>
          <a:r>
            <a:rPr lang="es-ES" sz="1700" b="1" kern="1200">
              <a:latin typeface="Arial" panose="020B0604020202020204" pitchFamily="34" charset="0"/>
              <a:cs typeface="Arial" panose="020B0604020202020204" pitchFamily="34" charset="0"/>
            </a:rPr>
            <a:t>Teoria de los japoneses</a:t>
          </a:r>
        </a:p>
        <a:p>
          <a:pPr lvl="0" algn="just" defTabSz="755650">
            <a:lnSpc>
              <a:spcPct val="90000"/>
            </a:lnSpc>
            <a:spcBef>
              <a:spcPct val="0"/>
            </a:spcBef>
            <a:spcAft>
              <a:spcPct val="35000"/>
            </a:spcAft>
          </a:pPr>
          <a:r>
            <a:rPr lang="es-ES" sz="1700" kern="1200">
              <a:latin typeface="Arial" panose="020B0604020202020204" pitchFamily="34" charset="0"/>
              <a:cs typeface="Arial" panose="020B0604020202020204" pitchFamily="34" charset="0"/>
            </a:rPr>
            <a:t>Establece una nueva cultura organizacional donde el trabajador es autosuficiente y se autobeneficia y por ende beneficia a la empresa.</a:t>
          </a:r>
        </a:p>
      </dsp:txBody>
      <dsp:txXfrm>
        <a:off x="6786933" y="2540262"/>
        <a:ext cx="2247539" cy="2207892"/>
      </dsp:txXfrm>
    </dsp:sp>
    <dsp:sp modelId="{DA06202A-D542-41D7-B0F4-23A74F932755}">
      <dsp:nvSpPr>
        <dsp:cNvPr id="0" name=""/>
        <dsp:cNvSpPr/>
      </dsp:nvSpPr>
      <dsp:spPr>
        <a:xfrm>
          <a:off x="6668229" y="0"/>
          <a:ext cx="2374077" cy="474815"/>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s-ES" sz="2600" b="1" kern="1200">
              <a:latin typeface="Arial" panose="020B0604020202020204" pitchFamily="34" charset="0"/>
              <a:cs typeface="Arial" panose="020B0604020202020204" pitchFamily="34" charset="0"/>
            </a:rPr>
            <a:t>Teoria Z</a:t>
          </a:r>
        </a:p>
      </dsp:txBody>
      <dsp:txXfrm>
        <a:off x="6668229" y="0"/>
        <a:ext cx="2374077" cy="474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B0FA-95AA-4FC1-A9A4-0E3AD69C1272}">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627DF-5A88-4E8D-BA04-D2AF136E2423}">
      <dsp:nvSpPr>
        <dsp:cNvPr id="0" name=""/>
        <dsp:cNvSpPr/>
      </dsp:nvSpPr>
      <dsp:spPr>
        <a:xfrm>
          <a:off x="752110" y="541866"/>
          <a:ext cx="7301111" cy="108373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r>
            <a:rPr lang="es-EC" sz="5900" kern="1200" dirty="0"/>
            <a:t>Justificación </a:t>
          </a:r>
        </a:p>
      </dsp:txBody>
      <dsp:txXfrm>
        <a:off x="752110" y="541866"/>
        <a:ext cx="7301111" cy="1083733"/>
      </dsp:txXfrm>
    </dsp:sp>
    <dsp:sp modelId="{6801B800-D2F8-463B-A257-9FD56D46F0AB}">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68658-FFA3-4E46-8B85-E0C7ED9AAB48}">
      <dsp:nvSpPr>
        <dsp:cNvPr id="0" name=""/>
        <dsp:cNvSpPr/>
      </dsp:nvSpPr>
      <dsp:spPr>
        <a:xfrm>
          <a:off x="1146048" y="2167466"/>
          <a:ext cx="6907174" cy="1083733"/>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r>
            <a:rPr lang="es-EC" sz="5900" kern="1200" dirty="0"/>
            <a:t>Beneficiarios </a:t>
          </a:r>
        </a:p>
      </dsp:txBody>
      <dsp:txXfrm>
        <a:off x="1146048" y="2167466"/>
        <a:ext cx="6907174" cy="1083733"/>
      </dsp:txXfrm>
    </dsp:sp>
    <dsp:sp modelId="{A01FC62E-ACFD-4202-A054-DFE8FBC6362D}">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A6F2AF35-A761-4397-BCD9-26924B185A07}">
      <dsp:nvSpPr>
        <dsp:cNvPr id="0" name=""/>
        <dsp:cNvSpPr/>
      </dsp:nvSpPr>
      <dsp:spPr>
        <a:xfrm>
          <a:off x="752110" y="3793066"/>
          <a:ext cx="7301111" cy="108373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49860" rIns="149860" bIns="149860" numCol="1" spcCol="1270" anchor="ctr" anchorCtr="0">
          <a:noAutofit/>
        </a:bodyPr>
        <a:lstStyle/>
        <a:p>
          <a:pPr lvl="0" algn="l" defTabSz="2622550">
            <a:lnSpc>
              <a:spcPct val="90000"/>
            </a:lnSpc>
            <a:spcBef>
              <a:spcPct val="0"/>
            </a:spcBef>
            <a:spcAft>
              <a:spcPct val="35000"/>
            </a:spcAft>
          </a:pPr>
          <a:r>
            <a:rPr lang="es-EC" sz="5900" kern="1200" dirty="0"/>
            <a:t>Objetivos</a:t>
          </a:r>
        </a:p>
      </dsp:txBody>
      <dsp:txXfrm>
        <a:off x="752110" y="3793066"/>
        <a:ext cx="7301111" cy="1083733"/>
      </dsp:txXfrm>
    </dsp:sp>
    <dsp:sp modelId="{67ACB8AD-E5BC-42DB-A7A6-885AECA18FB1}">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B0FA-95AA-4FC1-A9A4-0E3AD69C1272}">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35734-E9C5-434B-90D1-4C6CEEBBCAC1}">
      <dsp:nvSpPr>
        <dsp:cNvPr id="0" name=""/>
        <dsp:cNvSpPr/>
      </dsp:nvSpPr>
      <dsp:spPr>
        <a:xfrm>
          <a:off x="610504" y="416587"/>
          <a:ext cx="7440913" cy="8336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4140" rIns="104140" bIns="104140" numCol="1" spcCol="1270" anchor="ctr" anchorCtr="0">
          <a:noAutofit/>
        </a:bodyPr>
        <a:lstStyle/>
        <a:p>
          <a:pPr lvl="0" algn="l" defTabSz="1822450">
            <a:lnSpc>
              <a:spcPct val="90000"/>
            </a:lnSpc>
            <a:spcBef>
              <a:spcPct val="0"/>
            </a:spcBef>
            <a:spcAft>
              <a:spcPct val="35000"/>
            </a:spcAft>
          </a:pPr>
          <a:r>
            <a:rPr lang="es-EC" sz="4100" kern="1200" dirty="0" smtClean="0"/>
            <a:t>Capacitación </a:t>
          </a:r>
          <a:r>
            <a:rPr lang="es-EC" sz="4100" kern="1200" dirty="0"/>
            <a:t>y formación </a:t>
          </a:r>
        </a:p>
      </dsp:txBody>
      <dsp:txXfrm>
        <a:off x="610504" y="416587"/>
        <a:ext cx="7440913" cy="833607"/>
      </dsp:txXfrm>
    </dsp:sp>
    <dsp:sp modelId="{53E28C34-DB8E-44E4-83C4-CFDA2DB17BE0}">
      <dsp:nvSpPr>
        <dsp:cNvPr id="0" name=""/>
        <dsp:cNvSpPr/>
      </dsp:nvSpPr>
      <dsp:spPr>
        <a:xfrm>
          <a:off x="89500" y="312386"/>
          <a:ext cx="1042009" cy="104200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7DBE5-F444-4225-87E9-8BFD84110BAC}">
      <dsp:nvSpPr>
        <dsp:cNvPr id="0" name=""/>
        <dsp:cNvSpPr/>
      </dsp:nvSpPr>
      <dsp:spPr>
        <a:xfrm>
          <a:off x="1088431" y="1667215"/>
          <a:ext cx="6962986" cy="833607"/>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4140" rIns="104140" bIns="104140" numCol="1" spcCol="1270" anchor="ctr" anchorCtr="0">
          <a:noAutofit/>
        </a:bodyPr>
        <a:lstStyle/>
        <a:p>
          <a:pPr lvl="0" algn="l" defTabSz="1822450">
            <a:lnSpc>
              <a:spcPct val="90000"/>
            </a:lnSpc>
            <a:spcBef>
              <a:spcPct val="0"/>
            </a:spcBef>
            <a:spcAft>
              <a:spcPct val="35000"/>
            </a:spcAft>
          </a:pPr>
          <a:r>
            <a:rPr lang="es-EC" sz="4100" kern="1200" dirty="0"/>
            <a:t>Trabajo en equipo</a:t>
          </a:r>
        </a:p>
      </dsp:txBody>
      <dsp:txXfrm>
        <a:off x="1088431" y="1667215"/>
        <a:ext cx="6962986" cy="833607"/>
      </dsp:txXfrm>
    </dsp:sp>
    <dsp:sp modelId="{A80BA15D-B1DF-4A0B-B708-AA6D3FB01F7B}">
      <dsp:nvSpPr>
        <dsp:cNvPr id="0" name=""/>
        <dsp:cNvSpPr/>
      </dsp:nvSpPr>
      <dsp:spPr>
        <a:xfrm>
          <a:off x="567426" y="1563014"/>
          <a:ext cx="1042009" cy="1042009"/>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19894F95-8415-44C0-A1AD-87C0DF93615F}">
      <dsp:nvSpPr>
        <dsp:cNvPr id="0" name=""/>
        <dsp:cNvSpPr/>
      </dsp:nvSpPr>
      <dsp:spPr>
        <a:xfrm>
          <a:off x="1088431" y="2917843"/>
          <a:ext cx="6962986" cy="833607"/>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4140" rIns="104140" bIns="104140" numCol="1" spcCol="1270" anchor="ctr" anchorCtr="0">
          <a:noAutofit/>
        </a:bodyPr>
        <a:lstStyle/>
        <a:p>
          <a:pPr lvl="0" algn="l" defTabSz="1822450">
            <a:lnSpc>
              <a:spcPct val="90000"/>
            </a:lnSpc>
            <a:spcBef>
              <a:spcPct val="0"/>
            </a:spcBef>
            <a:spcAft>
              <a:spcPct val="35000"/>
            </a:spcAft>
          </a:pPr>
          <a:r>
            <a:rPr lang="es-EC" sz="4100" kern="1200" dirty="0"/>
            <a:t>Motivación y conocimiento</a:t>
          </a:r>
        </a:p>
      </dsp:txBody>
      <dsp:txXfrm>
        <a:off x="1088431" y="2917843"/>
        <a:ext cx="6962986" cy="833607"/>
      </dsp:txXfrm>
    </dsp:sp>
    <dsp:sp modelId="{ABC92A61-54CA-42F3-98CE-386B012A3323}">
      <dsp:nvSpPr>
        <dsp:cNvPr id="0" name=""/>
        <dsp:cNvSpPr/>
      </dsp:nvSpPr>
      <dsp:spPr>
        <a:xfrm>
          <a:off x="567426" y="2813642"/>
          <a:ext cx="1042009" cy="1042009"/>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6695EB90-A824-4AFE-BB2F-C7329FDC7EF8}">
      <dsp:nvSpPr>
        <dsp:cNvPr id="0" name=""/>
        <dsp:cNvSpPr/>
      </dsp:nvSpPr>
      <dsp:spPr>
        <a:xfrm>
          <a:off x="610504" y="4168472"/>
          <a:ext cx="7440913" cy="833607"/>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4140" rIns="104140" bIns="104140" numCol="1" spcCol="1270" anchor="ctr" anchorCtr="0">
          <a:noAutofit/>
        </a:bodyPr>
        <a:lstStyle/>
        <a:p>
          <a:pPr lvl="0" algn="l" defTabSz="1822450">
            <a:lnSpc>
              <a:spcPct val="90000"/>
            </a:lnSpc>
            <a:spcBef>
              <a:spcPct val="0"/>
            </a:spcBef>
            <a:spcAft>
              <a:spcPct val="35000"/>
            </a:spcAft>
          </a:pPr>
          <a:r>
            <a:rPr lang="es-EC" sz="4100" kern="1200" dirty="0"/>
            <a:t>Bienestar físico y emocional </a:t>
          </a:r>
        </a:p>
      </dsp:txBody>
      <dsp:txXfrm>
        <a:off x="610504" y="4168472"/>
        <a:ext cx="7440913" cy="833607"/>
      </dsp:txXfrm>
    </dsp:sp>
    <dsp:sp modelId="{48FDEAA9-07E5-4FEC-A623-0B81A50FA152}">
      <dsp:nvSpPr>
        <dsp:cNvPr id="0" name=""/>
        <dsp:cNvSpPr/>
      </dsp:nvSpPr>
      <dsp:spPr>
        <a:xfrm>
          <a:off x="89500" y="4064271"/>
          <a:ext cx="1042009" cy="104200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438E0-785E-462F-A694-ABA1D97FE787}" type="datetimeFigureOut">
              <a:rPr lang="es-EC" smtClean="0"/>
              <a:t>9/9/2021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ED7C5-15BE-40C1-8AF3-0578E80CD8CB}" type="slidenum">
              <a:rPr lang="es-EC" smtClean="0"/>
              <a:t>‹Nº›</a:t>
            </a:fld>
            <a:endParaRPr lang="es-EC"/>
          </a:p>
        </p:txBody>
      </p:sp>
    </p:spTree>
    <p:extLst>
      <p:ext uri="{BB962C8B-B14F-4D97-AF65-F5344CB8AC3E}">
        <p14:creationId xmlns:p14="http://schemas.microsoft.com/office/powerpoint/2010/main" val="215219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1</a:t>
            </a:fld>
            <a:endParaRPr lang="es-EC"/>
          </a:p>
        </p:txBody>
      </p:sp>
    </p:spTree>
    <p:extLst>
      <p:ext uri="{BB962C8B-B14F-4D97-AF65-F5344CB8AC3E}">
        <p14:creationId xmlns:p14="http://schemas.microsoft.com/office/powerpoint/2010/main" val="362336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234348714"/>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436285290"/>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699486516"/>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3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a:t>
            </a:r>
            <a:r>
              <a:rPr lang="es-EC"/>
              <a:t>09/10/13</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t>VERSIÓN: </a:t>
            </a:r>
            <a:r>
              <a:rPr lang="es-EC"/>
              <a:t>1.1</a:t>
            </a:r>
            <a:endParaRPr lang="es-EC" dirty="0"/>
          </a:p>
        </p:txBody>
      </p:sp>
      <p:pic>
        <p:nvPicPr>
          <p:cNvPr id="9" name="8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
        <p:nvSpPr>
          <p:cNvPr id="13"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14"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15" name="14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07067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6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07067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8865518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994483798"/>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2221371060"/>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8" name="4 Marcador de pie de página"/>
          <p:cNvSpPr>
            <a:spLocks noGrp="1"/>
          </p:cNvSpPr>
          <p:nvPr>
            <p:ph type="ftr" sz="quarter" idx="11"/>
          </p:nvPr>
        </p:nvSpPr>
        <p:spPr/>
        <p:txBody>
          <a:bodyPr/>
          <a:lstStyle>
            <a:lvl1pPr>
              <a:defRPr/>
            </a:lvl1pPr>
          </a:lstStyle>
          <a:p>
            <a:endParaRPr lang="es-EC"/>
          </a:p>
        </p:txBody>
      </p:sp>
      <p:sp>
        <p:nvSpPr>
          <p:cNvPr id="9"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51613833"/>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4" name="4 Marcador de pie de página"/>
          <p:cNvSpPr>
            <a:spLocks noGrp="1"/>
          </p:cNvSpPr>
          <p:nvPr>
            <p:ph type="ftr" sz="quarter" idx="11"/>
          </p:nvPr>
        </p:nvSpPr>
        <p:spPr/>
        <p:txBody>
          <a:bodyPr/>
          <a:lstStyle>
            <a:lvl1pPr>
              <a:defRPr/>
            </a:lvl1pPr>
          </a:lstStyle>
          <a:p>
            <a:endParaRPr lang="es-EC"/>
          </a:p>
        </p:txBody>
      </p:sp>
      <p:sp>
        <p:nvSpPr>
          <p:cNvPr id="5"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4086462162"/>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3" name="4 Marcador de pie de página"/>
          <p:cNvSpPr>
            <a:spLocks noGrp="1"/>
          </p:cNvSpPr>
          <p:nvPr>
            <p:ph type="ftr" sz="quarter" idx="11"/>
          </p:nvPr>
        </p:nvSpPr>
        <p:spPr/>
        <p:txBody>
          <a:bodyPr/>
          <a:lstStyle>
            <a:lvl1pPr>
              <a:defRPr/>
            </a:lvl1pPr>
          </a:lstStyle>
          <a:p>
            <a:endParaRPr lang="es-EC"/>
          </a:p>
        </p:txBody>
      </p:sp>
      <p:sp>
        <p:nvSpPr>
          <p:cNvPr id="4"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87815947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1514975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9/9/2021</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29825226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7794EC43-990C-43FE-8E4F-844B8DB3FA30}" type="datetimeFigureOut">
              <a:rPr lang="es-EC" smtClean="0"/>
              <a:t>9/9/2021</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512907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86" r:id="rId13"/>
  </p:sldLayoutIdLst>
  <p:transition spd="slow" advClick="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1991255" y="984029"/>
            <a:ext cx="9559635" cy="1523494"/>
          </a:xfrm>
          <a:prstGeom prst="rect">
            <a:avLst/>
          </a:prstGeom>
        </p:spPr>
        <p:txBody>
          <a:bodyPr wrap="square">
            <a:spAutoFit/>
          </a:bodyPr>
          <a:lstStyle/>
          <a:p>
            <a:pPr algn="ctr">
              <a:lnSpc>
                <a:spcPct val="150000"/>
              </a:lnSpc>
              <a:spcAft>
                <a:spcPts val="600"/>
              </a:spcAft>
            </a:pPr>
            <a:r>
              <a:rPr lang="es-EC" sz="2200" b="1" dirty="0" smtClean="0">
                <a:effectLst/>
                <a:latin typeface="Bookman Old Style" panose="02050604050505020204" pitchFamily="18" charset="0"/>
                <a:ea typeface="Calibri" panose="020F0502020204030204" pitchFamily="34" charset="0"/>
                <a:cs typeface="HELVETICA" panose="020B0604020202020204" pitchFamily="34" charset="0"/>
              </a:rPr>
              <a:t>Tema: </a:t>
            </a:r>
            <a:r>
              <a:rPr lang="es-ES" sz="2000" b="1" dirty="0" smtClean="0">
                <a:latin typeface="Bookman Old Style" panose="02050604050505020204" pitchFamily="18" charset="0"/>
                <a:ea typeface="Calibri" panose="020F0502020204030204" pitchFamily="34" charset="0"/>
                <a:cs typeface="HELVETICA" panose="020B0604020202020204" pitchFamily="34" charset="0"/>
              </a:rPr>
              <a:t>“ IMPACTO DEL COVID 19 EN EL NIVEL DE SATISFACCIÓN LABORAL DEL PERSONAL DE SALUD DEL CANTÓN SIGCHOS PROVINCIA DE COTOPAXI.</a:t>
            </a:r>
            <a:endParaRPr lang="es-EC" sz="2000" b="1" dirty="0">
              <a:effectLst/>
              <a:latin typeface="Bookman Old Style" panose="02050604050505020204" pitchFamily="18" charset="0"/>
              <a:ea typeface="Calibri" panose="020F0502020204030204" pitchFamily="34" charset="0"/>
              <a:cs typeface="HELVETICA" panose="020B0604020202020204" pitchFamily="34" charset="0"/>
            </a:endParaRPr>
          </a:p>
        </p:txBody>
      </p:sp>
      <p:sp>
        <p:nvSpPr>
          <p:cNvPr id="6" name="Rectángulo 2"/>
          <p:cNvSpPr/>
          <p:nvPr/>
        </p:nvSpPr>
        <p:spPr>
          <a:xfrm>
            <a:off x="1991255" y="3425136"/>
            <a:ext cx="9772710" cy="2867452"/>
          </a:xfrm>
          <a:prstGeom prst="rect">
            <a:avLst/>
          </a:prstGeom>
        </p:spPr>
        <p:txBody>
          <a:bodyPr wrap="square">
            <a:spAutoFit/>
          </a:bodyPr>
          <a:lstStyle/>
          <a:p>
            <a:pPr algn="ctr">
              <a:spcAft>
                <a:spcPts val="800"/>
              </a:spcAft>
            </a:pPr>
            <a:endParaRPr lang="es-EC" sz="2400" dirty="0" smtClean="0">
              <a:latin typeface="Bookman Old Style" panose="02050604050505020204" pitchFamily="18" charset="0"/>
              <a:ea typeface="Calibri" panose="020F0502020204030204" pitchFamily="34" charset="0"/>
              <a:cs typeface="HELVETICA" panose="020B0604020202020204" pitchFamily="34" charset="0"/>
            </a:endParaRPr>
          </a:p>
          <a:p>
            <a:pPr algn="ctr">
              <a:spcAft>
                <a:spcPts val="800"/>
              </a:spcAft>
            </a:pPr>
            <a:r>
              <a:rPr lang="es-EC" sz="2400" b="1" dirty="0" smtClean="0">
                <a:latin typeface="Bookman Old Style" panose="02050604050505020204" pitchFamily="18" charset="0"/>
                <a:ea typeface="Calibri" panose="020F0502020204030204" pitchFamily="34" charset="0"/>
                <a:cs typeface="HELVETICA" panose="020B0604020202020204" pitchFamily="34" charset="0"/>
              </a:rPr>
              <a:t>Tutor:         </a:t>
            </a:r>
            <a:r>
              <a:rPr lang="es-EC" sz="2400" dirty="0" smtClean="0">
                <a:latin typeface="Bookman Old Style" panose="02050604050505020204" pitchFamily="18" charset="0"/>
              </a:rPr>
              <a:t>Ing. José Francisco García</a:t>
            </a:r>
            <a:endParaRPr lang="en-US" sz="2400" dirty="0">
              <a:latin typeface="Bookman Old Style" panose="02050604050505020204" pitchFamily="18" charset="0"/>
            </a:endParaRPr>
          </a:p>
          <a:p>
            <a:pPr algn="ctr">
              <a:spcAft>
                <a:spcPts val="800"/>
              </a:spcAft>
            </a:pPr>
            <a:endParaRPr lang="es-EC" sz="2400" dirty="0" smtClean="0">
              <a:latin typeface="Bookman Old Style" panose="02050604050505020204" pitchFamily="18" charset="0"/>
              <a:ea typeface="Calibri" panose="020F0502020204030204" pitchFamily="34" charset="0"/>
              <a:cs typeface="HELVETICA" panose="020B0604020202020204" pitchFamily="34" charset="0"/>
            </a:endParaRPr>
          </a:p>
          <a:p>
            <a:pPr algn="ctr">
              <a:spcAft>
                <a:spcPts val="800"/>
              </a:spcAft>
            </a:pPr>
            <a:r>
              <a:rPr lang="es-EC" sz="2400" b="1" dirty="0" smtClean="0">
                <a:latin typeface="Bookman Old Style" panose="02050604050505020204" pitchFamily="18" charset="0"/>
                <a:ea typeface="Calibri" panose="020F0502020204030204" pitchFamily="34" charset="0"/>
                <a:cs typeface="HELVETICA" panose="020B0604020202020204" pitchFamily="34" charset="0"/>
              </a:rPr>
              <a:t>Autora</a:t>
            </a:r>
            <a:r>
              <a:rPr lang="es-EC" sz="2400" b="1" dirty="0">
                <a:latin typeface="Bookman Old Style" panose="02050604050505020204" pitchFamily="18" charset="0"/>
                <a:ea typeface="Calibri" panose="020F0502020204030204" pitchFamily="34" charset="0"/>
                <a:cs typeface="HELVETICA" panose="020B0604020202020204" pitchFamily="34" charset="0"/>
              </a:rPr>
              <a:t>:</a:t>
            </a:r>
            <a:r>
              <a:rPr lang="es-EC" sz="2400" dirty="0">
                <a:latin typeface="Bookman Old Style" panose="02050604050505020204" pitchFamily="18" charset="0"/>
                <a:ea typeface="Calibri" panose="020F0502020204030204" pitchFamily="34" charset="0"/>
                <a:cs typeface="HELVETICA" panose="020B0604020202020204" pitchFamily="34" charset="0"/>
              </a:rPr>
              <a:t>		 </a:t>
            </a:r>
            <a:r>
              <a:rPr lang="es-EC" sz="2400" dirty="0" smtClean="0">
                <a:latin typeface="Bookman Old Style" panose="02050604050505020204" pitchFamily="18" charset="0"/>
                <a:ea typeface="Calibri" panose="020F0502020204030204" pitchFamily="34" charset="0"/>
                <a:cs typeface="HELVETICA" panose="020B0604020202020204" pitchFamily="34" charset="0"/>
              </a:rPr>
              <a:t>Guasti </a:t>
            </a:r>
            <a:r>
              <a:rPr lang="es-EC" sz="2400" dirty="0">
                <a:latin typeface="Bookman Old Style" panose="02050604050505020204" pitchFamily="18" charset="0"/>
                <a:ea typeface="Calibri" panose="020F0502020204030204" pitchFamily="34" charset="0"/>
                <a:cs typeface="HELVETICA" panose="020B0604020202020204" pitchFamily="34" charset="0"/>
              </a:rPr>
              <a:t>Guasti Jessica </a:t>
            </a:r>
            <a:r>
              <a:rPr lang="es-EC" sz="2400" dirty="0" smtClean="0">
                <a:latin typeface="Bookman Old Style" panose="02050604050505020204" pitchFamily="18" charset="0"/>
                <a:ea typeface="Calibri" panose="020F0502020204030204" pitchFamily="34" charset="0"/>
                <a:cs typeface="HELVETICA" panose="020B0604020202020204" pitchFamily="34" charset="0"/>
              </a:rPr>
              <a:t>Marisol</a:t>
            </a:r>
          </a:p>
          <a:p>
            <a:pPr algn="ctr">
              <a:spcAft>
                <a:spcPts val="800"/>
              </a:spcAft>
            </a:pPr>
            <a:endParaRPr lang="es-EC" sz="2400" dirty="0">
              <a:latin typeface="Bookman Old Style" panose="02050604050505020204" pitchFamily="18" charset="0"/>
              <a:ea typeface="Calibri" panose="020F0502020204030204" pitchFamily="34" charset="0"/>
              <a:cs typeface="HELVETICA" panose="020B0604020202020204" pitchFamily="34" charset="0"/>
            </a:endParaRPr>
          </a:p>
          <a:p>
            <a:pPr algn="ctr">
              <a:lnSpc>
                <a:spcPct val="150000"/>
              </a:lnSpc>
              <a:spcAft>
                <a:spcPts val="800"/>
              </a:spcAft>
            </a:pPr>
            <a:endParaRPr lang="es-EC" dirty="0">
              <a:solidFill>
                <a:schemeClr val="accent3">
                  <a:lumMod val="50000"/>
                </a:schemeClr>
              </a:solidFill>
              <a:effectLst/>
              <a:latin typeface="Bookman Old Style" panose="02050604050505020204" pitchFamily="18" charset="0"/>
              <a:ea typeface="Calibri" panose="020F0502020204030204" pitchFamily="34" charset="0"/>
              <a:cs typeface="HELVETICA" panose="020B0604020202020204" pitchFamily="34" charset="0"/>
            </a:endParaRPr>
          </a:p>
        </p:txBody>
      </p:sp>
      <p:sp>
        <p:nvSpPr>
          <p:cNvPr id="7" name="Rectángulo 3"/>
          <p:cNvSpPr/>
          <p:nvPr/>
        </p:nvSpPr>
        <p:spPr>
          <a:xfrm>
            <a:off x="1059589" y="2555127"/>
            <a:ext cx="10491301" cy="600164"/>
          </a:xfrm>
          <a:prstGeom prst="rect">
            <a:avLst/>
          </a:prstGeom>
        </p:spPr>
        <p:txBody>
          <a:bodyPr wrap="square">
            <a:spAutoFit/>
          </a:bodyPr>
          <a:lstStyle/>
          <a:p>
            <a:pPr algn="ctr">
              <a:lnSpc>
                <a:spcPct val="150000"/>
              </a:lnSpc>
              <a:spcAft>
                <a:spcPts val="800"/>
              </a:spcAft>
            </a:pPr>
            <a:r>
              <a:rPr lang="es-EC" sz="2200" dirty="0">
                <a:effectLst/>
                <a:latin typeface="Bookman Old Style" panose="02050604050505020204" pitchFamily="18" charset="0"/>
                <a:ea typeface="Calibri" panose="020F0502020204030204" pitchFamily="34" charset="0"/>
                <a:cs typeface="HELVETICA" panose="020B0604020202020204" pitchFamily="34" charset="0"/>
              </a:rPr>
              <a:t>CARRERA DE INGENIERÍA COMERCIAL</a:t>
            </a:r>
          </a:p>
        </p:txBody>
      </p:sp>
    </p:spTree>
    <p:extLst>
      <p:ext uri="{BB962C8B-B14F-4D97-AF65-F5344CB8AC3E}">
        <p14:creationId xmlns:p14="http://schemas.microsoft.com/office/powerpoint/2010/main" val="327182094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CuadroTexto 4">
            <a:extLst>
              <a:ext uri="{FF2B5EF4-FFF2-40B4-BE49-F238E27FC236}">
                <a16:creationId xmlns:a16="http://schemas.microsoft.com/office/drawing/2014/main" xmlns="" id="{CB5D6B64-7F85-41C6-85E6-EEE397EE3E64}"/>
              </a:ext>
            </a:extLst>
          </p:cNvPr>
          <p:cNvSpPr txBox="1"/>
          <p:nvPr/>
        </p:nvSpPr>
        <p:spPr>
          <a:xfrm>
            <a:off x="612775" y="82354"/>
            <a:ext cx="6094070" cy="460767"/>
          </a:xfrm>
          <a:prstGeom prst="rect">
            <a:avLst/>
          </a:prstGeom>
          <a:noFill/>
        </p:spPr>
        <p:txBody>
          <a:bodyPr wrap="square">
            <a:spAutoFit/>
          </a:bodyPr>
          <a:lstStyle/>
          <a:p>
            <a:pPr>
              <a:lnSpc>
                <a:spcPct val="150000"/>
              </a:lnSpc>
              <a:buClr>
                <a:schemeClr val="accent3">
                  <a:lumMod val="75000"/>
                </a:schemeClr>
              </a:buClr>
            </a:pPr>
            <a:r>
              <a:rPr lang="es-EC" sz="1800" b="1" dirty="0">
                <a:latin typeface="Bookman Old Style" panose="02050604050505020204" pitchFamily="18" charset="0"/>
              </a:rPr>
              <a:t>Análisis e interpretación de resultados</a:t>
            </a:r>
          </a:p>
        </p:txBody>
      </p:sp>
      <p:graphicFrame>
        <p:nvGraphicFramePr>
          <p:cNvPr id="10" name="Gráfico 9">
            <a:extLst>
              <a:ext uri="{FF2B5EF4-FFF2-40B4-BE49-F238E27FC236}">
                <a16:creationId xmlns:a16="http://schemas.microsoft.com/office/drawing/2014/main" xmlns="" id="{8B77CD2F-9450-4B44-88E2-AD1BA4453C7A}"/>
              </a:ext>
            </a:extLst>
          </p:cNvPr>
          <p:cNvGraphicFramePr/>
          <p:nvPr>
            <p:extLst>
              <p:ext uri="{D42A27DB-BD31-4B8C-83A1-F6EECF244321}">
                <p14:modId xmlns:p14="http://schemas.microsoft.com/office/powerpoint/2010/main" val="2401537157"/>
              </p:ext>
            </p:extLst>
          </p:nvPr>
        </p:nvGraphicFramePr>
        <p:xfrm>
          <a:off x="1103458" y="756632"/>
          <a:ext cx="5603387" cy="3002567"/>
        </p:xfrm>
        <a:graphic>
          <a:graphicData uri="http://schemas.openxmlformats.org/drawingml/2006/chart">
            <c:chart xmlns:c="http://schemas.openxmlformats.org/drawingml/2006/chart" xmlns:r="http://schemas.openxmlformats.org/officeDocument/2006/relationships" r:id="rId2"/>
          </a:graphicData>
        </a:graphic>
      </p:graphicFrame>
      <p:pic>
        <p:nvPicPr>
          <p:cNvPr id="17410" name="Picture 2" descr="Las habilidades que necesitan hoy los profesionales de la salud | Noticias  elempleo.com">
            <a:extLst>
              <a:ext uri="{FF2B5EF4-FFF2-40B4-BE49-F238E27FC236}">
                <a16:creationId xmlns:a16="http://schemas.microsoft.com/office/drawing/2014/main" xmlns="" id="{64FEFFCC-2B75-4B92-B2FB-4049859E64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8647" y="937112"/>
            <a:ext cx="2427975" cy="1618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412" name="Picture 4" descr="Clínicas y Hospitales - DaVita Colombia">
            <a:extLst>
              <a:ext uri="{FF2B5EF4-FFF2-40B4-BE49-F238E27FC236}">
                <a16:creationId xmlns:a16="http://schemas.microsoft.com/office/drawing/2014/main" xmlns="" id="{94DB7778-4D5C-4255-BCB6-B8CF17CCE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9635" y="3158383"/>
            <a:ext cx="2271288" cy="1662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27075" y="3989764"/>
            <a:ext cx="7491572" cy="2031325"/>
          </a:xfrm>
          <a:prstGeom prst="rect">
            <a:avLst/>
          </a:prstGeom>
          <a:noFill/>
        </p:spPr>
        <p:txBody>
          <a:bodyPr wrap="square" rtlCol="0">
            <a:spAutoFit/>
          </a:bodyPr>
          <a:lstStyle/>
          <a:p>
            <a:pPr algn="just"/>
            <a:r>
              <a:rPr lang="es-EC" dirty="0"/>
              <a:t>Al evaluar </a:t>
            </a:r>
            <a:r>
              <a:rPr lang="es-EC" dirty="0" smtClean="0"/>
              <a:t>la </a:t>
            </a:r>
            <a:r>
              <a:rPr lang="es-EC" dirty="0"/>
              <a:t>dimensión de seguridad, se deduce que el gran proporción, </a:t>
            </a:r>
            <a:r>
              <a:rPr lang="es-EC" dirty="0" smtClean="0"/>
              <a:t>no se </a:t>
            </a:r>
            <a:r>
              <a:rPr lang="es-EC" dirty="0"/>
              <a:t>cumplen con las medidas relacionadas a los protocolos </a:t>
            </a:r>
            <a:r>
              <a:rPr lang="es-EC" dirty="0" smtClean="0"/>
              <a:t>de bioseguridad establecidos </a:t>
            </a:r>
            <a:r>
              <a:rPr lang="es-EC" dirty="0"/>
              <a:t>durante la emergencia sanitaria, </a:t>
            </a:r>
            <a:r>
              <a:rPr lang="es-EC" dirty="0" smtClean="0"/>
              <a:t>siendo, </a:t>
            </a:r>
            <a:r>
              <a:rPr lang="es-EC" dirty="0"/>
              <a:t>un </a:t>
            </a:r>
            <a:r>
              <a:rPr lang="es-EC" dirty="0" smtClean="0"/>
              <a:t>54% que </a:t>
            </a:r>
            <a:r>
              <a:rPr lang="es-EC" dirty="0"/>
              <a:t>indica que no son </a:t>
            </a:r>
            <a:r>
              <a:rPr lang="es-EC" dirty="0" smtClean="0"/>
              <a:t>suficientes los recursos, </a:t>
            </a:r>
            <a:r>
              <a:rPr lang="es-EC" dirty="0"/>
              <a:t>el </a:t>
            </a:r>
            <a:r>
              <a:rPr lang="es-EC" dirty="0" smtClean="0"/>
              <a:t>27% </a:t>
            </a:r>
            <a:r>
              <a:rPr lang="es-EC" dirty="0"/>
              <a:t>indica que si bien se ha dispuesto, no se ejecutan de forma ordenada y sistemática, el </a:t>
            </a:r>
            <a:r>
              <a:rPr lang="es-EC" dirty="0" smtClean="0"/>
              <a:t>14% </a:t>
            </a:r>
            <a:r>
              <a:rPr lang="es-EC" dirty="0"/>
              <a:t>indica que no </a:t>
            </a:r>
            <a:r>
              <a:rPr lang="es-EC" dirty="0" smtClean="0"/>
              <a:t>recibió el equipo necesario, </a:t>
            </a:r>
            <a:r>
              <a:rPr lang="es-EC" dirty="0"/>
              <a:t>y el 5</a:t>
            </a:r>
            <a:r>
              <a:rPr lang="es-EC" dirty="0" smtClean="0"/>
              <a:t>% indica que no estuvo en primera línea.</a:t>
            </a:r>
            <a:endParaRPr lang="es-EC" dirty="0"/>
          </a:p>
        </p:txBody>
      </p:sp>
    </p:spTree>
    <p:extLst>
      <p:ext uri="{BB962C8B-B14F-4D97-AF65-F5344CB8AC3E}">
        <p14:creationId xmlns:p14="http://schemas.microsoft.com/office/powerpoint/2010/main" val="4108900190"/>
      </p:ext>
    </p:extLst>
  </p:cSld>
  <p:clrMapOvr>
    <a:masterClrMapping/>
  </p:clrMapOvr>
  <p:transition spd="slow"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0">
            <a:extLst>
              <a:ext uri="{FF2B5EF4-FFF2-40B4-BE49-F238E27FC236}">
                <a16:creationId xmlns:a16="http://schemas.microsoft.com/office/drawing/2014/main" xmlns="" id="{4689F55F-847B-466D-9CB8-D381B0878B1E}"/>
              </a:ext>
            </a:extLst>
          </p:cNvPr>
          <p:cNvGraphicFramePr/>
          <p:nvPr>
            <p:extLst>
              <p:ext uri="{D42A27DB-BD31-4B8C-83A1-F6EECF244321}">
                <p14:modId xmlns:p14="http://schemas.microsoft.com/office/powerpoint/2010/main" val="3081694700"/>
              </p:ext>
            </p:extLst>
          </p:nvPr>
        </p:nvGraphicFramePr>
        <p:xfrm>
          <a:off x="1016000" y="349553"/>
          <a:ext cx="5092701" cy="330614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Las habilidades que necesitan hoy los profesionales de la salud | Noticias  elempleo.com">
            <a:extLst>
              <a:ext uri="{FF2B5EF4-FFF2-40B4-BE49-F238E27FC236}">
                <a16:creationId xmlns:a16="http://schemas.microsoft.com/office/drawing/2014/main" xmlns="" id="{64FEFFCC-2B75-4B92-B2FB-4049859E64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4947" y="1193302"/>
            <a:ext cx="2427975" cy="1618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4" descr="Clínicas y Hospitales - DaVita Colombia">
            <a:extLst>
              <a:ext uri="{FF2B5EF4-FFF2-40B4-BE49-F238E27FC236}">
                <a16:creationId xmlns:a16="http://schemas.microsoft.com/office/drawing/2014/main" xmlns="" id="{94DB7778-4D5C-4255-BCB6-B8CF17CCE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4947" y="3303451"/>
            <a:ext cx="2271288" cy="1662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98500" y="3815477"/>
            <a:ext cx="6591300" cy="2308324"/>
          </a:xfrm>
          <a:prstGeom prst="rect">
            <a:avLst/>
          </a:prstGeom>
          <a:noFill/>
        </p:spPr>
        <p:txBody>
          <a:bodyPr wrap="square" rtlCol="0">
            <a:spAutoFit/>
          </a:bodyPr>
          <a:lstStyle/>
          <a:p>
            <a:r>
              <a:rPr lang="es-EC" dirty="0"/>
              <a:t>Al evaluar </a:t>
            </a:r>
            <a:r>
              <a:rPr lang="es-EC" dirty="0" smtClean="0"/>
              <a:t>la </a:t>
            </a:r>
            <a:r>
              <a:rPr lang="es-EC" dirty="0"/>
              <a:t>dimensión de seguridad, se deduce que el gran proporción, </a:t>
            </a:r>
            <a:r>
              <a:rPr lang="es-EC" dirty="0" smtClean="0"/>
              <a:t>no se </a:t>
            </a:r>
            <a:r>
              <a:rPr lang="es-EC" dirty="0"/>
              <a:t>cumplen con las medidas relacionadas a los protocolos establecidos durante la emergencia sanitaria, sin embargo, un </a:t>
            </a:r>
            <a:r>
              <a:rPr lang="es-EC" dirty="0" smtClean="0"/>
              <a:t>31% </a:t>
            </a:r>
            <a:r>
              <a:rPr lang="es-EC" dirty="0"/>
              <a:t>indica </a:t>
            </a:r>
            <a:r>
              <a:rPr lang="es-EC" dirty="0" smtClean="0"/>
              <a:t>que los protocolos </a:t>
            </a:r>
            <a:r>
              <a:rPr lang="es-EC" dirty="0"/>
              <a:t>no son suficientes, el </a:t>
            </a:r>
            <a:r>
              <a:rPr lang="es-EC" dirty="0" smtClean="0"/>
              <a:t>14% </a:t>
            </a:r>
            <a:r>
              <a:rPr lang="es-EC" dirty="0"/>
              <a:t>indica que si bien se ha dispuesto, no se ejecutan de forma ordenada y </a:t>
            </a:r>
            <a:r>
              <a:rPr lang="es-EC" dirty="0" smtClean="0"/>
              <a:t>sistemática y </a:t>
            </a:r>
            <a:r>
              <a:rPr lang="es-EC" dirty="0"/>
              <a:t>el </a:t>
            </a:r>
            <a:r>
              <a:rPr lang="es-EC" dirty="0" smtClean="0"/>
              <a:t>5% </a:t>
            </a:r>
            <a:r>
              <a:rPr lang="es-EC" dirty="0"/>
              <a:t>destaca que no han sido elaboradas por profesionales en el área. </a:t>
            </a:r>
          </a:p>
          <a:p>
            <a:endParaRPr lang="es-EC" dirty="0"/>
          </a:p>
        </p:txBody>
      </p:sp>
    </p:spTree>
    <p:extLst>
      <p:ext uri="{BB962C8B-B14F-4D97-AF65-F5344CB8AC3E}">
        <p14:creationId xmlns:p14="http://schemas.microsoft.com/office/powerpoint/2010/main" val="325332026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758308201"/>
              </p:ext>
            </p:extLst>
          </p:nvPr>
        </p:nvGraphicFramePr>
        <p:xfrm>
          <a:off x="1281112" y="565150"/>
          <a:ext cx="4979988" cy="32702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419100" y="3937000"/>
            <a:ext cx="7645400" cy="2585323"/>
          </a:xfrm>
          <a:prstGeom prst="rect">
            <a:avLst/>
          </a:prstGeom>
          <a:noFill/>
        </p:spPr>
        <p:txBody>
          <a:bodyPr wrap="square" rtlCol="0">
            <a:spAutoFit/>
          </a:bodyPr>
          <a:lstStyle/>
          <a:p>
            <a:pPr algn="just"/>
            <a:r>
              <a:rPr lang="es-EC" dirty="0"/>
              <a:t>Entre las problemáticas destacadas a momento de analizar la dimensión de capacidad de respuesta se obtiene que el </a:t>
            </a:r>
            <a:r>
              <a:rPr lang="es-EC" dirty="0" smtClean="0"/>
              <a:t>40% </a:t>
            </a:r>
            <a:r>
              <a:rPr lang="es-EC" dirty="0"/>
              <a:t>menciona no contar con el tiempo suficiente para atender adecuadamente a los pacientes con </a:t>
            </a:r>
            <a:r>
              <a:rPr lang="es-EC" dirty="0" smtClean="0"/>
              <a:t>Covid-19</a:t>
            </a:r>
            <a:r>
              <a:rPr lang="es-EC" dirty="0" smtClean="0"/>
              <a:t>, </a:t>
            </a:r>
            <a:r>
              <a:rPr lang="es-EC" dirty="0"/>
              <a:t>el </a:t>
            </a:r>
            <a:r>
              <a:rPr lang="es-EC" dirty="0" smtClean="0"/>
              <a:t>28% </a:t>
            </a:r>
            <a:r>
              <a:rPr lang="es-EC" dirty="0"/>
              <a:t>no está conforme con el servicio </a:t>
            </a:r>
            <a:r>
              <a:rPr lang="es-EC" dirty="0" smtClean="0"/>
              <a:t>brindado </a:t>
            </a:r>
            <a:r>
              <a:rPr lang="es-EC" dirty="0"/>
              <a:t>pues no es lo suficientemente ágil, el </a:t>
            </a:r>
            <a:r>
              <a:rPr lang="es-EC" dirty="0" smtClean="0"/>
              <a:t>14% </a:t>
            </a:r>
            <a:r>
              <a:rPr lang="es-EC" dirty="0"/>
              <a:t>indica que no se presta la ayuda suficiente en caso de requerirse, </a:t>
            </a:r>
            <a:r>
              <a:rPr lang="es-EC" dirty="0" smtClean="0"/>
              <a:t>finalmente el 5% </a:t>
            </a:r>
            <a:r>
              <a:rPr lang="es-EC" dirty="0"/>
              <a:t>menciona no </a:t>
            </a:r>
            <a:r>
              <a:rPr lang="es-EC" dirty="0" smtClean="0"/>
              <a:t>pertenecer al personal operativo es decir no estuvo en contacto directo con pacientes Covid-19 .</a:t>
            </a:r>
            <a:endParaRPr lang="es-EC" dirty="0"/>
          </a:p>
          <a:p>
            <a:endParaRPr lang="es-EC" dirty="0"/>
          </a:p>
        </p:txBody>
      </p:sp>
      <p:pic>
        <p:nvPicPr>
          <p:cNvPr id="4" name="Picture 4" descr="Técnico en Salud Ambiental – Instituto Especializado de Educación Superior  de Profesionales de la Salud – IEPROES">
            <a:extLst>
              <a:ext uri="{FF2B5EF4-FFF2-40B4-BE49-F238E27FC236}">
                <a16:creationId xmlns:a16="http://schemas.microsoft.com/office/drawing/2014/main" xmlns="" id="{C11BCFA2-E058-40AC-BAAD-01E8E9737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966" y="1574242"/>
            <a:ext cx="3607910" cy="3124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3396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4578" name="Picture 2" descr="18 Técnicos en Salud, conoce el que mejor se adapta a tus intereses |  Universidad Galileo">
            <a:extLst>
              <a:ext uri="{FF2B5EF4-FFF2-40B4-BE49-F238E27FC236}">
                <a16:creationId xmlns:a16="http://schemas.microsoft.com/office/drawing/2014/main" xmlns="" id="{8FB1F12C-1A1C-4940-B23A-6C784D30C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741" y="1443502"/>
            <a:ext cx="3700232" cy="2518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9 Gráfico"/>
          <p:cNvGraphicFramePr/>
          <p:nvPr>
            <p:extLst>
              <p:ext uri="{D42A27DB-BD31-4B8C-83A1-F6EECF244321}">
                <p14:modId xmlns:p14="http://schemas.microsoft.com/office/powerpoint/2010/main" val="3519738160"/>
              </p:ext>
            </p:extLst>
          </p:nvPr>
        </p:nvGraphicFramePr>
        <p:xfrm>
          <a:off x="307975" y="654050"/>
          <a:ext cx="5114925" cy="3067050"/>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307975" y="3962400"/>
            <a:ext cx="7210425" cy="2031325"/>
          </a:xfrm>
          <a:prstGeom prst="rect">
            <a:avLst/>
          </a:prstGeom>
          <a:noFill/>
        </p:spPr>
        <p:txBody>
          <a:bodyPr wrap="square" rtlCol="0">
            <a:spAutoFit/>
          </a:bodyPr>
          <a:lstStyle/>
          <a:p>
            <a:r>
              <a:rPr lang="es-EC" dirty="0" smtClean="0"/>
              <a:t>La dimensión de </a:t>
            </a:r>
            <a:r>
              <a:rPr lang="es-EC" dirty="0"/>
              <a:t>empatía ha sido </a:t>
            </a:r>
            <a:r>
              <a:rPr lang="es-EC" dirty="0" smtClean="0"/>
              <a:t>otras </a:t>
            </a:r>
            <a:r>
              <a:rPr lang="es-EC" dirty="0"/>
              <a:t>de las dimensiones </a:t>
            </a:r>
            <a:r>
              <a:rPr lang="es-EC" dirty="0" smtClean="0"/>
              <a:t>cuestionables</a:t>
            </a:r>
            <a:r>
              <a:rPr lang="es-EC" dirty="0"/>
              <a:t>, aunque una pequeña proporción de la población encuestada </a:t>
            </a:r>
            <a:r>
              <a:rPr lang="es-EC" dirty="0" smtClean="0"/>
              <a:t>señala que no presenta inconveniente con los horarios de trabajo, la gran mayoría piensa que </a:t>
            </a:r>
            <a:r>
              <a:rPr lang="es-EC" dirty="0"/>
              <a:t>existe un nivel de desinterés y poca preocupación por dar mejoría a la situación del </a:t>
            </a:r>
            <a:r>
              <a:rPr lang="es-EC" dirty="0" smtClean="0"/>
              <a:t>personal de salud </a:t>
            </a:r>
            <a:r>
              <a:rPr lang="es-EC" dirty="0"/>
              <a:t>y no se comprenden sus necesidades. </a:t>
            </a:r>
          </a:p>
          <a:p>
            <a:endParaRPr lang="es-EC" dirty="0"/>
          </a:p>
        </p:txBody>
      </p:sp>
    </p:spTree>
    <p:extLst>
      <p:ext uri="{BB962C8B-B14F-4D97-AF65-F5344CB8AC3E}">
        <p14:creationId xmlns:p14="http://schemas.microsoft.com/office/powerpoint/2010/main" val="3839693032"/>
      </p:ext>
    </p:extLst>
  </p:cSld>
  <p:clrMapOvr>
    <a:masterClrMapping/>
  </p:clrMapOvr>
  <p:transition spd="slow"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883421131"/>
              </p:ext>
            </p:extLst>
          </p:nvPr>
        </p:nvGraphicFramePr>
        <p:xfrm>
          <a:off x="621664" y="666750"/>
          <a:ext cx="5448935" cy="29146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457200" y="3721100"/>
            <a:ext cx="7061200" cy="2308324"/>
          </a:xfrm>
          <a:prstGeom prst="rect">
            <a:avLst/>
          </a:prstGeom>
          <a:noFill/>
        </p:spPr>
        <p:txBody>
          <a:bodyPr wrap="square" rtlCol="0">
            <a:spAutoFit/>
          </a:bodyPr>
          <a:lstStyle/>
          <a:p>
            <a:r>
              <a:rPr lang="es-EC" dirty="0"/>
              <a:t>Entre las problemáticas destacadas </a:t>
            </a:r>
            <a:r>
              <a:rPr lang="es-EC" dirty="0" smtClean="0"/>
              <a:t>al </a:t>
            </a:r>
            <a:r>
              <a:rPr lang="es-EC" dirty="0"/>
              <a:t>momento de analizar la dimensión de </a:t>
            </a:r>
            <a:r>
              <a:rPr lang="es-EC" dirty="0" smtClean="0"/>
              <a:t>empatía se </a:t>
            </a:r>
            <a:r>
              <a:rPr lang="es-EC" dirty="0"/>
              <a:t>obtiene que el </a:t>
            </a:r>
            <a:r>
              <a:rPr lang="es-EC" dirty="0" smtClean="0"/>
              <a:t>41% </a:t>
            </a:r>
            <a:r>
              <a:rPr lang="es-EC" dirty="0"/>
              <a:t>considera que no se </a:t>
            </a:r>
            <a:r>
              <a:rPr lang="es-EC" dirty="0" smtClean="0"/>
              <a:t>comprenden </a:t>
            </a:r>
            <a:r>
              <a:rPr lang="es-EC" dirty="0"/>
              <a:t>con precisión los </a:t>
            </a:r>
            <a:r>
              <a:rPr lang="es-EC" dirty="0" smtClean="0"/>
              <a:t>necesidades del personal de primera línea, </a:t>
            </a:r>
            <a:r>
              <a:rPr lang="es-EC" dirty="0"/>
              <a:t>el 22% no está conforme con </a:t>
            </a:r>
            <a:r>
              <a:rPr lang="es-EC" dirty="0" smtClean="0"/>
              <a:t>las normas que rigen el sistema de salud, </a:t>
            </a:r>
            <a:r>
              <a:rPr lang="es-EC" dirty="0"/>
              <a:t>el </a:t>
            </a:r>
            <a:r>
              <a:rPr lang="es-EC" dirty="0" smtClean="0"/>
              <a:t>18% </a:t>
            </a:r>
            <a:r>
              <a:rPr lang="es-EC" dirty="0"/>
              <a:t>indica que no se presta la ayuda suficiente en caso de requerirse, finalmente, el </a:t>
            </a:r>
            <a:r>
              <a:rPr lang="es-EC" dirty="0" smtClean="0"/>
              <a:t>5% considera que es necesaria una reestructura total del personal que rige el sistema nacional de salud.</a:t>
            </a:r>
            <a:endParaRPr lang="es-EC" dirty="0"/>
          </a:p>
        </p:txBody>
      </p:sp>
    </p:spTree>
    <p:extLst>
      <p:ext uri="{BB962C8B-B14F-4D97-AF65-F5344CB8AC3E}">
        <p14:creationId xmlns:p14="http://schemas.microsoft.com/office/powerpoint/2010/main" val="1763479943"/>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La Satisfacción del Cliente y Cero Fallos, los objetivos centrales de la  transformación digital | garciareal.com">
            <a:extLst>
              <a:ext uri="{FF2B5EF4-FFF2-40B4-BE49-F238E27FC236}">
                <a16:creationId xmlns:a16="http://schemas.microsoft.com/office/drawing/2014/main" xmlns="" id="{5CD4DAE5-2450-4293-B9DB-BBC53D895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61385"/>
            <a:ext cx="5556738" cy="2686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CuadroTexto 4">
            <a:extLst>
              <a:ext uri="{FF2B5EF4-FFF2-40B4-BE49-F238E27FC236}">
                <a16:creationId xmlns:a16="http://schemas.microsoft.com/office/drawing/2014/main" xmlns="" id="{B4C92066-F460-42E8-8925-B6BD25A0A6FF}"/>
              </a:ext>
            </a:extLst>
          </p:cNvPr>
          <p:cNvSpPr txBox="1"/>
          <p:nvPr/>
        </p:nvSpPr>
        <p:spPr>
          <a:xfrm>
            <a:off x="460375" y="861385"/>
            <a:ext cx="4632325" cy="923330"/>
          </a:xfrm>
          <a:prstGeom prst="rect">
            <a:avLst/>
          </a:prstGeom>
          <a:noFill/>
        </p:spPr>
        <p:txBody>
          <a:bodyPr wrap="square">
            <a:spAutoFit/>
          </a:bodyPr>
          <a:lstStyle/>
          <a:p>
            <a:pPr>
              <a:lnSpc>
                <a:spcPct val="150000"/>
              </a:lnSpc>
              <a:buClr>
                <a:schemeClr val="accent3">
                  <a:lumMod val="75000"/>
                </a:schemeClr>
              </a:buClr>
            </a:pPr>
            <a:r>
              <a:rPr lang="es-EC" sz="1800" b="1" dirty="0">
                <a:latin typeface="Bookman Old Style" panose="02050604050505020204" pitchFamily="18" charset="0"/>
              </a:rPr>
              <a:t>Conclusión</a:t>
            </a:r>
          </a:p>
          <a:p>
            <a:pPr>
              <a:lnSpc>
                <a:spcPct val="150000"/>
              </a:lnSpc>
              <a:buClr>
                <a:schemeClr val="accent3">
                  <a:lumMod val="75000"/>
                </a:schemeClr>
              </a:buClr>
            </a:pPr>
            <a:r>
              <a:rPr lang="es-EC" sz="1800" dirty="0">
                <a:latin typeface="Bookman Old Style" panose="02050604050505020204" pitchFamily="18" charset="0"/>
              </a:rPr>
              <a:t> </a:t>
            </a:r>
          </a:p>
        </p:txBody>
      </p:sp>
      <p:sp>
        <p:nvSpPr>
          <p:cNvPr id="7" name="CuadroTexto 6">
            <a:extLst>
              <a:ext uri="{FF2B5EF4-FFF2-40B4-BE49-F238E27FC236}">
                <a16:creationId xmlns:a16="http://schemas.microsoft.com/office/drawing/2014/main" xmlns="" id="{6DBF08C4-6C65-4496-8616-1B1A35740AA0}"/>
              </a:ext>
            </a:extLst>
          </p:cNvPr>
          <p:cNvSpPr txBox="1"/>
          <p:nvPr/>
        </p:nvSpPr>
        <p:spPr>
          <a:xfrm>
            <a:off x="460375" y="1844226"/>
            <a:ext cx="5251939" cy="2535246"/>
          </a:xfrm>
          <a:prstGeom prst="rect">
            <a:avLst/>
          </a:prstGeom>
          <a:noFill/>
        </p:spPr>
        <p:txBody>
          <a:bodyPr wrap="square">
            <a:spAutoFit/>
          </a:bodyPr>
          <a:lstStyle/>
          <a:p>
            <a:pPr lvl="0" algn="just">
              <a:lnSpc>
                <a:spcPct val="150000"/>
              </a:lnSpc>
            </a:pPr>
            <a:r>
              <a:rPr lang="es-EC" sz="1800" dirty="0">
                <a:solidFill>
                  <a:srgbClr val="000000"/>
                </a:solidFill>
                <a:effectLst/>
                <a:latin typeface="Arial" panose="020B0604020202020204" pitchFamily="34" charset="0"/>
                <a:ea typeface="Calibri" panose="020F0502020204030204" pitchFamily="34" charset="0"/>
              </a:rPr>
              <a:t>La satisfacción laboral y las condiciones en las que un trabajador desarrolla sus actividades juega un papel fundamental en el comportamiento organizacional, pues aquí se muestra el desempeño y el interés de cada individuo al realizar su trabajo.</a:t>
            </a:r>
            <a:endParaRPr lang="es-EC" sz="2000" dirty="0">
              <a:solidFill>
                <a:srgbClr val="000000"/>
              </a:solidFill>
              <a:effectLst/>
              <a:latin typeface="Times New Roman" panose="02020603050405020304" pitchFamily="18" charset="0"/>
              <a:ea typeface="Calibri" panose="020F0502020204030204" pitchFamily="34" charset="0"/>
            </a:endParaRPr>
          </a:p>
        </p:txBody>
      </p:sp>
      <p:pic>
        <p:nvPicPr>
          <p:cNvPr id="11" name="Picture 2" descr="Satisfacción laboral: guía para mejorarla">
            <a:extLst>
              <a:ext uri="{FF2B5EF4-FFF2-40B4-BE49-F238E27FC236}">
                <a16:creationId xmlns:a16="http://schemas.microsoft.com/office/drawing/2014/main" xmlns="" id="{4887FEA6-80D9-4BB9-857D-6FDE6EF29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11849"/>
            <a:ext cx="5556738" cy="27783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35319"/>
      </p:ext>
    </p:extLst>
  </p:cSld>
  <p:clrMapOvr>
    <a:masterClrMapping/>
  </p:clrMapOvr>
  <p:transition spd="slow"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73100" y="1225540"/>
            <a:ext cx="6692900" cy="3785652"/>
          </a:xfrm>
          <a:prstGeom prst="rect">
            <a:avLst/>
          </a:prstGeom>
        </p:spPr>
        <p:txBody>
          <a:bodyPr wrap="square">
            <a:spAutoFit/>
          </a:bodyPr>
          <a:lstStyle/>
          <a:p>
            <a:pPr algn="just"/>
            <a:r>
              <a:rPr lang="es-ES" sz="2000" dirty="0" smtClean="0"/>
              <a:t>Una </a:t>
            </a:r>
            <a:r>
              <a:rPr lang="es-ES" sz="2000" dirty="0"/>
              <a:t>de las principales razones por las cuales se ve afectada la satisfacción laboral, está relacionada con el manejo de los procesos durante la emergencia sanitaria, es decir, la situación de estrés que genera la exigencia sobre cumplimiento de los tratamientos utilizados para dar solución a los problemas de salud por Covid 19 de los pacientes, afecta directamente a la convivencia interna, el resultado es un servicio poco ágil y no oportuno durante la jornada laboral, sin embargo uno de los desencadenantes es el tiempo insuficiente para brindar una atención de calidad al usuario de los servicios médicos.</a:t>
            </a:r>
            <a:endParaRPr lang="es-EC" sz="2000" dirty="0"/>
          </a:p>
        </p:txBody>
      </p:sp>
      <p:pic>
        <p:nvPicPr>
          <p:cNvPr id="3" name="Picture 2" descr="Satisfacción laboral: guía para mejorarla">
            <a:extLst>
              <a:ext uri="{FF2B5EF4-FFF2-40B4-BE49-F238E27FC236}">
                <a16:creationId xmlns:a16="http://schemas.microsoft.com/office/drawing/2014/main" xmlns="" id="{4887FEA6-80D9-4BB9-857D-6FDE6EF290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300" y="1127923"/>
            <a:ext cx="4292600" cy="37361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34812"/>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36600" y="2286000"/>
            <a:ext cx="4864100" cy="3139321"/>
          </a:xfrm>
          <a:prstGeom prst="rect">
            <a:avLst/>
          </a:prstGeom>
          <a:noFill/>
        </p:spPr>
        <p:txBody>
          <a:bodyPr wrap="square" rtlCol="0">
            <a:spAutoFit/>
          </a:bodyPr>
          <a:lstStyle/>
          <a:p>
            <a:pPr lvl="0" algn="just"/>
            <a:r>
              <a:rPr lang="es-EC" sz="2000" dirty="0"/>
              <a:t>Implementar políticas preventivas para evitar la desintegración del adecuado clima laboral en la organización, con un enfoque técnico, así generar estrategias en el manejo de los procesos y la correcta distribución de las actividades, el primer paso es la inversión y participación activa en capacitaciones y entrenamientos. </a:t>
            </a:r>
          </a:p>
          <a:p>
            <a:endParaRPr lang="es-EC" dirty="0"/>
          </a:p>
        </p:txBody>
      </p:sp>
      <p:pic>
        <p:nvPicPr>
          <p:cNvPr id="3074" name="Picture 2" descr="La importancia de una estrategia organizacional en tiempos de COV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3" y="1226759"/>
            <a:ext cx="5417911" cy="361194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36600" y="1226759"/>
            <a:ext cx="4140200" cy="369332"/>
          </a:xfrm>
          <a:prstGeom prst="rect">
            <a:avLst/>
          </a:prstGeom>
          <a:noFill/>
        </p:spPr>
        <p:txBody>
          <a:bodyPr wrap="square" rtlCol="0">
            <a:spAutoFit/>
          </a:bodyPr>
          <a:lstStyle/>
          <a:p>
            <a:r>
              <a:rPr lang="es-EC" b="1" dirty="0" smtClean="0">
                <a:latin typeface="Bookman Old Style" pitchFamily="18" charset="0"/>
                <a:cs typeface="Calibri" pitchFamily="34" charset="0"/>
              </a:rPr>
              <a:t>Recomendaciones</a:t>
            </a:r>
            <a:endParaRPr lang="es-EC" b="1" dirty="0">
              <a:latin typeface="Bookman Old Style" pitchFamily="18" charset="0"/>
              <a:cs typeface="Calibri" pitchFamily="34" charset="0"/>
            </a:endParaRPr>
          </a:p>
        </p:txBody>
      </p:sp>
    </p:spTree>
    <p:extLst>
      <p:ext uri="{BB962C8B-B14F-4D97-AF65-F5344CB8AC3E}">
        <p14:creationId xmlns:p14="http://schemas.microsoft.com/office/powerpoint/2010/main" val="1707248415"/>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Diagrama 2">
            <a:extLst>
              <a:ext uri="{FF2B5EF4-FFF2-40B4-BE49-F238E27FC236}">
                <a16:creationId xmlns:a16="http://schemas.microsoft.com/office/drawing/2014/main" xmlns="" id="{7031EB56-8B8A-4256-A020-951DC9B0C4AB}"/>
              </a:ext>
            </a:extLst>
          </p:cNvPr>
          <p:cNvGraphicFramePr/>
          <p:nvPr>
            <p:extLst>
              <p:ext uri="{D42A27DB-BD31-4B8C-83A1-F6EECF244321}">
                <p14:modId xmlns:p14="http://schemas.microsoft.com/office/powerpoint/2010/main" val="1710381163"/>
              </p:ext>
            </p:extLst>
          </p:nvPr>
        </p:nvGraphicFramePr>
        <p:xfrm>
          <a:off x="360172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a la derecha con muesca 3">
            <a:extLst>
              <a:ext uri="{FF2B5EF4-FFF2-40B4-BE49-F238E27FC236}">
                <a16:creationId xmlns:a16="http://schemas.microsoft.com/office/drawing/2014/main" xmlns="" id="{FA6A1E47-7E50-4315-8DB2-EC9B165C9CE9}"/>
              </a:ext>
            </a:extLst>
          </p:cNvPr>
          <p:cNvSpPr/>
          <p:nvPr/>
        </p:nvSpPr>
        <p:spPr>
          <a:xfrm>
            <a:off x="612775" y="2354579"/>
            <a:ext cx="3319145" cy="214884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Propuesta </a:t>
            </a:r>
          </a:p>
        </p:txBody>
      </p:sp>
    </p:spTree>
    <p:extLst>
      <p:ext uri="{BB962C8B-B14F-4D97-AF65-F5344CB8AC3E}">
        <p14:creationId xmlns:p14="http://schemas.microsoft.com/office/powerpoint/2010/main" val="707866183"/>
      </p:ext>
    </p:extLst>
  </p:cSld>
  <p:clrMapOvr>
    <a:masterClrMapping/>
  </p:clrMapOvr>
  <p:transition spd="slow"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2">
            <a:extLst>
              <a:ext uri="{FF2B5EF4-FFF2-40B4-BE49-F238E27FC236}">
                <a16:creationId xmlns:a16="http://schemas.microsoft.com/office/drawing/2014/main" xmlns="" id="{7031EB56-8B8A-4256-A020-951DC9B0C4AB}"/>
              </a:ext>
            </a:extLst>
          </p:cNvPr>
          <p:cNvGraphicFramePr/>
          <p:nvPr>
            <p:extLst>
              <p:ext uri="{D42A27DB-BD31-4B8C-83A1-F6EECF244321}">
                <p14:modId xmlns:p14="http://schemas.microsoft.com/office/powerpoint/2010/main" val="3235643523"/>
              </p:ext>
            </p:extLst>
          </p:nvPr>
        </p:nvGraphicFramePr>
        <p:xfrm>
          <a:off x="360172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a la derecha con muesca 3">
            <a:extLst>
              <a:ext uri="{FF2B5EF4-FFF2-40B4-BE49-F238E27FC236}">
                <a16:creationId xmlns:a16="http://schemas.microsoft.com/office/drawing/2014/main" xmlns="" id="{FA6A1E47-7E50-4315-8DB2-EC9B165C9CE9}"/>
              </a:ext>
            </a:extLst>
          </p:cNvPr>
          <p:cNvSpPr/>
          <p:nvPr/>
        </p:nvSpPr>
        <p:spPr>
          <a:xfrm>
            <a:off x="612775" y="2354579"/>
            <a:ext cx="3319145" cy="214884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EJES DE LA PROPUESTA </a:t>
            </a:r>
            <a:endParaRPr lang="es-EC" dirty="0"/>
          </a:p>
        </p:txBody>
      </p:sp>
    </p:spTree>
    <p:extLst>
      <p:ext uri="{BB962C8B-B14F-4D97-AF65-F5344CB8AC3E}">
        <p14:creationId xmlns:p14="http://schemas.microsoft.com/office/powerpoint/2010/main" val="2265899740"/>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CuadroTexto 1"/>
          <p:cNvSpPr txBox="1"/>
          <p:nvPr/>
        </p:nvSpPr>
        <p:spPr>
          <a:xfrm>
            <a:off x="3218868" y="1157028"/>
            <a:ext cx="6104719"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accent3">
                  <a:lumMod val="75000"/>
                </a:schemeClr>
              </a:buClr>
            </a:pPr>
            <a:r>
              <a:rPr lang="es-EC" sz="2400" dirty="0">
                <a:latin typeface="Bookman Old Style" panose="02050604050505020204" pitchFamily="18" charset="0"/>
              </a:rPr>
              <a:t>Introducción</a:t>
            </a:r>
          </a:p>
          <a:p>
            <a:pPr>
              <a:lnSpc>
                <a:spcPct val="150000"/>
              </a:lnSpc>
              <a:buClr>
                <a:schemeClr val="accent3">
                  <a:lumMod val="75000"/>
                </a:schemeClr>
              </a:buClr>
            </a:pPr>
            <a:r>
              <a:rPr lang="es-EC" sz="2400" dirty="0">
                <a:latin typeface="Bookman Old Style" panose="02050604050505020204" pitchFamily="18" charset="0"/>
              </a:rPr>
              <a:t>Planteamiento del problema</a:t>
            </a:r>
          </a:p>
          <a:p>
            <a:pPr>
              <a:lnSpc>
                <a:spcPct val="150000"/>
              </a:lnSpc>
              <a:buClr>
                <a:schemeClr val="accent3">
                  <a:lumMod val="75000"/>
                </a:schemeClr>
              </a:buClr>
            </a:pPr>
            <a:r>
              <a:rPr lang="es-EC" sz="2400" dirty="0">
                <a:latin typeface="Bookman Old Style" panose="02050604050505020204" pitchFamily="18" charset="0"/>
              </a:rPr>
              <a:t>Objetivos: general y específicos</a:t>
            </a:r>
          </a:p>
          <a:p>
            <a:pPr>
              <a:lnSpc>
                <a:spcPct val="150000"/>
              </a:lnSpc>
              <a:buClr>
                <a:schemeClr val="accent3">
                  <a:lumMod val="75000"/>
                </a:schemeClr>
              </a:buClr>
            </a:pPr>
            <a:r>
              <a:rPr lang="es-EC" sz="2400" dirty="0">
                <a:latin typeface="Bookman Old Style" panose="02050604050505020204" pitchFamily="18" charset="0"/>
              </a:rPr>
              <a:t>Marco teórico</a:t>
            </a:r>
          </a:p>
          <a:p>
            <a:pPr>
              <a:lnSpc>
                <a:spcPct val="150000"/>
              </a:lnSpc>
              <a:buClr>
                <a:schemeClr val="accent3">
                  <a:lumMod val="75000"/>
                </a:schemeClr>
              </a:buClr>
            </a:pPr>
            <a:endParaRPr lang="es-EC" sz="2400" dirty="0">
              <a:latin typeface="Bookman Old Style" panose="02050604050505020204" pitchFamily="18" charset="0"/>
            </a:endParaRPr>
          </a:p>
          <a:p>
            <a:pPr>
              <a:lnSpc>
                <a:spcPct val="150000"/>
              </a:lnSpc>
              <a:buClr>
                <a:schemeClr val="accent3">
                  <a:lumMod val="75000"/>
                </a:schemeClr>
              </a:buClr>
            </a:pPr>
            <a:r>
              <a:rPr lang="es-EC" sz="2400" dirty="0" smtClean="0">
                <a:latin typeface="Bookman Old Style" panose="02050604050505020204" pitchFamily="18" charset="0"/>
              </a:rPr>
              <a:t>Marco </a:t>
            </a:r>
            <a:r>
              <a:rPr lang="es-EC" sz="2400" dirty="0">
                <a:latin typeface="Bookman Old Style" panose="02050604050505020204" pitchFamily="18" charset="0"/>
              </a:rPr>
              <a:t>metodológico</a:t>
            </a:r>
          </a:p>
          <a:p>
            <a:pPr>
              <a:lnSpc>
                <a:spcPct val="150000"/>
              </a:lnSpc>
              <a:buClr>
                <a:schemeClr val="accent3">
                  <a:lumMod val="75000"/>
                </a:schemeClr>
              </a:buClr>
            </a:pPr>
            <a:r>
              <a:rPr lang="es-EC" sz="2400" dirty="0">
                <a:latin typeface="Bookman Old Style" panose="02050604050505020204" pitchFamily="18" charset="0"/>
              </a:rPr>
              <a:t>Análisis e interpretación de resultados</a:t>
            </a:r>
          </a:p>
          <a:p>
            <a:pPr>
              <a:lnSpc>
                <a:spcPct val="150000"/>
              </a:lnSpc>
              <a:buClr>
                <a:schemeClr val="accent3">
                  <a:lumMod val="75000"/>
                </a:schemeClr>
              </a:buClr>
            </a:pPr>
            <a:r>
              <a:rPr lang="es-EC" sz="2400" dirty="0">
                <a:latin typeface="Bookman Old Style" panose="02050604050505020204" pitchFamily="18" charset="0"/>
              </a:rPr>
              <a:t>Conclusiones y recomendaciones</a:t>
            </a:r>
          </a:p>
          <a:p>
            <a:pPr>
              <a:lnSpc>
                <a:spcPct val="150000"/>
              </a:lnSpc>
              <a:buClr>
                <a:schemeClr val="accent3">
                  <a:lumMod val="75000"/>
                </a:schemeClr>
              </a:buClr>
            </a:pPr>
            <a:r>
              <a:rPr lang="es-EC" sz="2400" dirty="0">
                <a:latin typeface="Bookman Old Style" panose="02050604050505020204" pitchFamily="18" charset="0"/>
              </a:rPr>
              <a:t>Propuesta</a:t>
            </a:r>
          </a:p>
        </p:txBody>
      </p:sp>
      <p:sp>
        <p:nvSpPr>
          <p:cNvPr id="16" name="Rectángulo 15"/>
          <p:cNvSpPr/>
          <p:nvPr/>
        </p:nvSpPr>
        <p:spPr>
          <a:xfrm>
            <a:off x="2" y="140194"/>
            <a:ext cx="12192000" cy="769441"/>
          </a:xfrm>
          <a:prstGeom prst="rect">
            <a:avLst/>
          </a:prstGeom>
          <a:solidFill>
            <a:schemeClr val="tx1">
              <a:alpha val="26000"/>
            </a:schemeClr>
          </a:solidFill>
        </p:spPr>
        <p:txBody>
          <a:bodyPr wrap="square" lIns="91440" tIns="45720" rIns="91440" bIns="45720">
            <a:spAutoFit/>
          </a:bodyPr>
          <a:lstStyle/>
          <a:p>
            <a:r>
              <a:rPr lang="es-ES" sz="4400" b="1" dirty="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Bookman Old Style" panose="02050604050505020204" pitchFamily="18" charset="0"/>
              </a:rPr>
              <a:t>	Contenido</a:t>
            </a:r>
            <a:endParaRPr lang="es-ES" sz="2800" b="1" dirty="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Bookman Old Style" panose="02050604050505020204" pitchFamily="18" charset="0"/>
            </a:endParaRPr>
          </a:p>
        </p:txBody>
      </p:sp>
      <p:pic>
        <p:nvPicPr>
          <p:cNvPr id="12" name="Picture 2" descr="Resultado de imagen para antecedentes"/>
          <p:cNvPicPr>
            <a:picLocks noChangeAspect="1" noChangeArrowheads="1"/>
          </p:cNvPicPr>
          <p:nvPr/>
        </p:nvPicPr>
        <p:blipFill rotWithShape="1">
          <a:blip r:embed="rId2">
            <a:extLst>
              <a:ext uri="{28A0092B-C50C-407E-A947-70E740481C1C}">
                <a14:useLocalDpi xmlns:a14="http://schemas.microsoft.com/office/drawing/2010/main" val="0"/>
              </a:ext>
            </a:extLst>
          </a:blip>
          <a:srcRect l="57352"/>
          <a:stretch/>
        </p:blipFill>
        <p:spPr bwMode="auto">
          <a:xfrm>
            <a:off x="10000883" y="1841782"/>
            <a:ext cx="1823753" cy="2507675"/>
          </a:xfrm>
          <a:prstGeom prst="rect">
            <a:avLst/>
          </a:prstGeom>
          <a:noFill/>
          <a:extLst>
            <a:ext uri="{909E8E84-426E-40DD-AFC4-6F175D3DCCD1}">
              <a14:hiddenFill xmlns:a14="http://schemas.microsoft.com/office/drawing/2010/main">
                <a:solidFill>
                  <a:srgbClr val="FFFFFF"/>
                </a:solidFill>
              </a14:hiddenFill>
            </a:ext>
          </a:extLst>
        </p:spPr>
      </p:pic>
      <p:sp>
        <p:nvSpPr>
          <p:cNvPr id="18" name="Flecha a la derecha con muesca 17"/>
          <p:cNvSpPr/>
          <p:nvPr/>
        </p:nvSpPr>
        <p:spPr>
          <a:xfrm>
            <a:off x="1194528" y="1963939"/>
            <a:ext cx="1507116" cy="458372"/>
          </a:xfrm>
          <a:prstGeom prst="notch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700" b="1" dirty="0">
                <a:solidFill>
                  <a:schemeClr val="tx1"/>
                </a:solidFill>
              </a:rPr>
              <a:t>Capítulo 1</a:t>
            </a:r>
          </a:p>
        </p:txBody>
      </p:sp>
      <p:sp>
        <p:nvSpPr>
          <p:cNvPr id="3" name="Abrir llave 2"/>
          <p:cNvSpPr/>
          <p:nvPr/>
        </p:nvSpPr>
        <p:spPr>
          <a:xfrm>
            <a:off x="2980997" y="1347449"/>
            <a:ext cx="237871" cy="2149723"/>
          </a:xfrm>
          <a:prstGeom prst="leftBrace">
            <a:avLst>
              <a:gd name="adj1" fmla="val 145896"/>
              <a:gd name="adj2" fmla="val 5000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19" name="Flecha a la derecha con muesca 18"/>
          <p:cNvSpPr/>
          <p:nvPr/>
        </p:nvSpPr>
        <p:spPr>
          <a:xfrm>
            <a:off x="1218544" y="3891085"/>
            <a:ext cx="1483828" cy="458372"/>
          </a:xfrm>
          <a:prstGeom prst="notch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700" b="1" dirty="0">
                <a:solidFill>
                  <a:schemeClr val="tx1"/>
                </a:solidFill>
              </a:rPr>
              <a:t>Capítulo 2</a:t>
            </a:r>
          </a:p>
        </p:txBody>
      </p:sp>
      <p:sp>
        <p:nvSpPr>
          <p:cNvPr id="20" name="Flecha a la derecha con muesca 19"/>
          <p:cNvSpPr/>
          <p:nvPr/>
        </p:nvSpPr>
        <p:spPr>
          <a:xfrm>
            <a:off x="1234233" y="4500686"/>
            <a:ext cx="1467411" cy="458372"/>
          </a:xfrm>
          <a:prstGeom prst="notch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700" b="1" dirty="0">
                <a:solidFill>
                  <a:schemeClr val="tx1"/>
                </a:solidFill>
              </a:rPr>
              <a:t>Capítulo 3</a:t>
            </a:r>
          </a:p>
        </p:txBody>
      </p:sp>
      <p:sp>
        <p:nvSpPr>
          <p:cNvPr id="21" name="Flecha a la derecha con muesca 20"/>
          <p:cNvSpPr/>
          <p:nvPr/>
        </p:nvSpPr>
        <p:spPr>
          <a:xfrm>
            <a:off x="1130423" y="5062220"/>
            <a:ext cx="1559249" cy="458372"/>
          </a:xfrm>
          <a:prstGeom prst="notch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700" b="1" dirty="0">
                <a:solidFill>
                  <a:schemeClr val="tx1"/>
                </a:solidFill>
              </a:rPr>
              <a:t>Capítulo 4</a:t>
            </a:r>
          </a:p>
        </p:txBody>
      </p:sp>
      <p:sp>
        <p:nvSpPr>
          <p:cNvPr id="22" name="Flecha a la derecha con muesca 21"/>
          <p:cNvSpPr/>
          <p:nvPr/>
        </p:nvSpPr>
        <p:spPr>
          <a:xfrm>
            <a:off x="1205967" y="5736010"/>
            <a:ext cx="1471493" cy="458372"/>
          </a:xfrm>
          <a:prstGeom prst="notch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700" b="1" dirty="0">
                <a:solidFill>
                  <a:schemeClr val="tx1"/>
                </a:solidFill>
              </a:rPr>
              <a:t>Capítulo</a:t>
            </a:r>
            <a:r>
              <a:rPr lang="es-EC" b="1" dirty="0">
                <a:solidFill>
                  <a:schemeClr val="tx1"/>
                </a:solidFill>
              </a:rPr>
              <a:t> 5</a:t>
            </a:r>
          </a:p>
        </p:txBody>
      </p:sp>
    </p:spTree>
    <p:extLst>
      <p:ext uri="{BB962C8B-B14F-4D97-AF65-F5344CB8AC3E}">
        <p14:creationId xmlns:p14="http://schemas.microsoft.com/office/powerpoint/2010/main" val="1030361249"/>
      </p:ext>
    </p:extLst>
  </p:cSld>
  <p:clrMapOvr>
    <a:masterClrMapping/>
  </p:clrMapOvr>
  <p:transition spd="slow"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5602" name="Picture 2" descr="Gracias | El hexágono de Guadalajara">
            <a:extLst>
              <a:ext uri="{FF2B5EF4-FFF2-40B4-BE49-F238E27FC236}">
                <a16:creationId xmlns:a16="http://schemas.microsoft.com/office/drawing/2014/main" xmlns="" id="{15CEAF55-B4E6-4200-98A2-6070E2A2A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 y="762000"/>
            <a:ext cx="1219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44509"/>
      </p:ext>
    </p:extLst>
  </p:cSld>
  <p:clrMapOvr>
    <a:masterClrMapping/>
  </p:clrMapOvr>
  <p:transition spd="slow"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290" name="Picture 2" descr="Recomendaciones para cuidar salud mental de médicos">
            <a:extLst>
              <a:ext uri="{FF2B5EF4-FFF2-40B4-BE49-F238E27FC236}">
                <a16:creationId xmlns:a16="http://schemas.microsoft.com/office/drawing/2014/main" xmlns="" id="{9789C792-DA93-48CE-BDCF-88A44DC6A4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2815" y="1990790"/>
            <a:ext cx="4577542" cy="3053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4" descr="La importancia de cuidar nuestra salud durante la Pandemia - Fundación  Científica del Sur">
            <a:extLst>
              <a:ext uri="{FF2B5EF4-FFF2-40B4-BE49-F238E27FC236}">
                <a16:creationId xmlns:a16="http://schemas.microsoft.com/office/drawing/2014/main" xmlns="" id="{827C68DD-4FBD-4DF6-8E8F-787ACDBFD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539" y="3670982"/>
            <a:ext cx="3265950" cy="2173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4" name="CuadroTexto 23">
            <a:extLst>
              <a:ext uri="{FF2B5EF4-FFF2-40B4-BE49-F238E27FC236}">
                <a16:creationId xmlns:a16="http://schemas.microsoft.com/office/drawing/2014/main" xmlns="" id="{8052A217-E0F1-4F51-80AC-51DA7915DB11}"/>
              </a:ext>
            </a:extLst>
          </p:cNvPr>
          <p:cNvSpPr txBox="1"/>
          <p:nvPr/>
        </p:nvSpPr>
        <p:spPr>
          <a:xfrm>
            <a:off x="307975" y="1034363"/>
            <a:ext cx="6093228" cy="2636619"/>
          </a:xfrm>
          <a:prstGeom prst="rect">
            <a:avLst/>
          </a:prstGeom>
          <a:noFill/>
        </p:spPr>
        <p:txBody>
          <a:bodyPr wrap="square">
            <a:spAutoFit/>
          </a:bodyPr>
          <a:lstStyle/>
          <a:p>
            <a:pPr indent="457200" algn="just">
              <a:lnSpc>
                <a:spcPct val="150000"/>
              </a:lnSpc>
              <a:spcAft>
                <a:spcPts val="800"/>
              </a:spcAft>
            </a:pPr>
            <a:r>
              <a:rPr lang="es-EC"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Introducción </a:t>
            </a:r>
          </a:p>
          <a:p>
            <a:pPr indent="457200" algn="just">
              <a:lnSpc>
                <a:spcPct val="150000"/>
              </a:lnSpc>
              <a:spcAft>
                <a:spcPts val="800"/>
              </a:spcAft>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trabajo del personal de salud dentro del ámbito laboral es más que la atención a pacientes enfermos; esto debido a que sus tareas van dirigidas a cuidar la salud de la población a través de actividades de educación, prevención y promoción.</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222084"/>
      </p:ext>
    </p:extLst>
  </p:cSld>
  <p:clrMapOvr>
    <a:masterClrMapping/>
  </p:clrMapOvr>
  <p:transition spd="slow"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CuadroTexto 4">
            <a:extLst>
              <a:ext uri="{FF2B5EF4-FFF2-40B4-BE49-F238E27FC236}">
                <a16:creationId xmlns:a16="http://schemas.microsoft.com/office/drawing/2014/main" xmlns="" id="{D02C0690-6E1F-4F64-925C-F1FA2CA1443A}"/>
              </a:ext>
            </a:extLst>
          </p:cNvPr>
          <p:cNvSpPr txBox="1"/>
          <p:nvPr/>
        </p:nvSpPr>
        <p:spPr>
          <a:xfrm>
            <a:off x="765175" y="312738"/>
            <a:ext cx="9145385" cy="5852884"/>
          </a:xfrm>
          <a:prstGeom prst="rect">
            <a:avLst/>
          </a:prstGeom>
          <a:noFill/>
        </p:spPr>
        <p:txBody>
          <a:bodyPr wrap="square">
            <a:spAutoFit/>
          </a:bodyPr>
          <a:lstStyle/>
          <a:p>
            <a:pPr marL="228600" algn="just">
              <a:lnSpc>
                <a:spcPct val="150000"/>
              </a:lnSpc>
              <a:spcAft>
                <a:spcPts val="800"/>
              </a:spcAft>
            </a:pPr>
            <a:r>
              <a:rPr lang="es-EC" sz="1800" b="1" dirty="0">
                <a:solidFill>
                  <a:srgbClr val="000000"/>
                </a:solidFill>
                <a:effectLst/>
                <a:latin typeface="Arial" panose="020B0604020202020204" pitchFamily="34" charset="0"/>
              </a:rPr>
              <a:t>Objetivos </a:t>
            </a:r>
          </a:p>
          <a:p>
            <a:pPr marL="457200" algn="just">
              <a:lnSpc>
                <a:spcPct val="150000"/>
              </a:lnSpc>
              <a:spcAft>
                <a:spcPts val="800"/>
              </a:spcAft>
              <a:tabLst>
                <a:tab pos="630555" algn="l"/>
              </a:tabLst>
            </a:pPr>
            <a:r>
              <a:rPr lang="es-EC" sz="1800" b="1" i="1" dirty="0">
                <a:solidFill>
                  <a:srgbClr val="000000"/>
                </a:solidFill>
                <a:effectLst/>
                <a:latin typeface="Arial" panose="020B0604020202020204" pitchFamily="34" charset="0"/>
              </a:rPr>
              <a:t>Objetivo general</a:t>
            </a:r>
          </a:p>
          <a:p>
            <a:pPr indent="457200" algn="just">
              <a:lnSpc>
                <a:spcPct val="150000"/>
              </a:lnSpc>
              <a:spcAft>
                <a:spcPts val="800"/>
              </a:spcAft>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Identificar la influencia del COVID 19 en el nivel de satisfacción laboral del personal de Salud del Cantón Sigchos, con la finalidad de establecer estrategias que mejoren su condición laboral.</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tabLst>
                <a:tab pos="630555" algn="l"/>
              </a:tabLst>
            </a:pPr>
            <a:r>
              <a:rPr lang="es-EC" sz="1800" b="1" i="1" dirty="0">
                <a:solidFill>
                  <a:srgbClr val="000000"/>
                </a:solidFill>
                <a:effectLst/>
                <a:latin typeface="Arial" panose="020B0604020202020204" pitchFamily="34" charset="0"/>
              </a:rPr>
              <a:t>Objetivos específicos</a:t>
            </a:r>
          </a:p>
          <a:p>
            <a:pPr marL="342900" lvl="0" indent="-342900" algn="just">
              <a:lnSpc>
                <a:spcPct val="150000"/>
              </a:lnSpc>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Investigar la situación actual del personal de salud del Cantón Sigchos, para identificar el impacto que genera el Covid-19 en el nivel de satisfacción laboral.</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Analizar los factores que involucran el nivel de satisfacción laboral frente al impacto del Covid-19, en el personal de Salud del Cantón Sigchos.</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Desarrollar estrategias que reduzcan el impacto del Covid-19 en el nivel de satisdación laboral del personal de Salud, con la finalidad de mejorar su condición laboral.</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109976"/>
      </p:ext>
    </p:extLst>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Diagrama 1">
            <a:extLst>
              <a:ext uri="{FF2B5EF4-FFF2-40B4-BE49-F238E27FC236}">
                <a16:creationId xmlns:a16="http://schemas.microsoft.com/office/drawing/2014/main" xmlns="" id="{27EC20ED-F237-446C-B5C9-C513E69E50CE}"/>
              </a:ext>
            </a:extLst>
          </p:cNvPr>
          <p:cNvGraphicFramePr/>
          <p:nvPr>
            <p:extLst>
              <p:ext uri="{D42A27DB-BD31-4B8C-83A1-F6EECF244321}">
                <p14:modId xmlns:p14="http://schemas.microsoft.com/office/powerpoint/2010/main" val="3661417588"/>
              </p:ext>
            </p:extLst>
          </p:nvPr>
        </p:nvGraphicFramePr>
        <p:xfrm>
          <a:off x="3844174"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a la derecha 3">
            <a:extLst>
              <a:ext uri="{FF2B5EF4-FFF2-40B4-BE49-F238E27FC236}">
                <a16:creationId xmlns:a16="http://schemas.microsoft.com/office/drawing/2014/main" xmlns="" id="{BD6D56DC-E29C-4230-B261-977BEAB32F6F}"/>
              </a:ext>
            </a:extLst>
          </p:cNvPr>
          <p:cNvSpPr/>
          <p:nvPr/>
        </p:nvSpPr>
        <p:spPr>
          <a:xfrm>
            <a:off x="694481" y="2291787"/>
            <a:ext cx="3727048" cy="2442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50000"/>
              </a:lnSpc>
              <a:spcAft>
                <a:spcPts val="800"/>
              </a:spcAft>
            </a:pPr>
            <a:r>
              <a:rPr lang="es-EC" sz="1400" b="1" dirty="0">
                <a:solidFill>
                  <a:srgbClr val="000000"/>
                </a:solidFill>
                <a:effectLst/>
                <a:latin typeface="Arial" panose="020B0604020202020204" pitchFamily="34" charset="0"/>
              </a:rPr>
              <a:t>Determinación de variables del entorno, que se relacionan al problema </a:t>
            </a:r>
          </a:p>
        </p:txBody>
      </p:sp>
    </p:spTree>
    <p:extLst>
      <p:ext uri="{BB962C8B-B14F-4D97-AF65-F5344CB8AC3E}">
        <p14:creationId xmlns:p14="http://schemas.microsoft.com/office/powerpoint/2010/main" val="3520936962"/>
      </p:ext>
    </p:extLst>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CuadroTexto 4">
            <a:extLst>
              <a:ext uri="{FF2B5EF4-FFF2-40B4-BE49-F238E27FC236}">
                <a16:creationId xmlns:a16="http://schemas.microsoft.com/office/drawing/2014/main" xmlns="" id="{4FBE1AA9-5FB8-4D13-952D-916235CCCAE9}"/>
              </a:ext>
            </a:extLst>
          </p:cNvPr>
          <p:cNvSpPr txBox="1"/>
          <p:nvPr/>
        </p:nvSpPr>
        <p:spPr>
          <a:xfrm>
            <a:off x="460375" y="1054857"/>
            <a:ext cx="6096000" cy="460767"/>
          </a:xfrm>
          <a:prstGeom prst="rect">
            <a:avLst/>
          </a:prstGeom>
          <a:noFill/>
        </p:spPr>
        <p:txBody>
          <a:bodyPr wrap="square">
            <a:spAutoFit/>
          </a:bodyPr>
          <a:lstStyle/>
          <a:p>
            <a:pPr>
              <a:lnSpc>
                <a:spcPct val="150000"/>
              </a:lnSpc>
              <a:buClr>
                <a:schemeClr val="accent3">
                  <a:lumMod val="75000"/>
                </a:schemeClr>
              </a:buClr>
            </a:pPr>
            <a:r>
              <a:rPr lang="es-EC" sz="1800" b="1" dirty="0">
                <a:latin typeface="Bookman Old Style" panose="02050604050505020204" pitchFamily="18" charset="0"/>
              </a:rPr>
              <a:t>Marco metodológico</a:t>
            </a:r>
          </a:p>
        </p:txBody>
      </p:sp>
      <p:graphicFrame>
        <p:nvGraphicFramePr>
          <p:cNvPr id="3" name="Diagrama 2">
            <a:extLst>
              <a:ext uri="{FF2B5EF4-FFF2-40B4-BE49-F238E27FC236}">
                <a16:creationId xmlns:a16="http://schemas.microsoft.com/office/drawing/2014/main" xmlns="" id="{8AF8D73B-3246-4189-8D39-94482684F5D5}"/>
              </a:ext>
            </a:extLst>
          </p:cNvPr>
          <p:cNvGraphicFramePr/>
          <p:nvPr>
            <p:extLst>
              <p:ext uri="{D42A27DB-BD31-4B8C-83A1-F6EECF244321}">
                <p14:modId xmlns:p14="http://schemas.microsoft.com/office/powerpoint/2010/main" val="1569353151"/>
              </p:ext>
            </p:extLst>
          </p:nvPr>
        </p:nvGraphicFramePr>
        <p:xfrm>
          <a:off x="924045" y="951158"/>
          <a:ext cx="99555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251368"/>
      </p:ext>
    </p:extLst>
  </p:cSld>
  <p:clrMapOvr>
    <a:masterClrMapping/>
  </p:clrMapOvr>
  <p:transition spd="slow"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35000" y="1828800"/>
            <a:ext cx="5740400" cy="3724096"/>
          </a:xfrm>
          <a:prstGeom prst="rect">
            <a:avLst/>
          </a:prstGeom>
          <a:noFill/>
        </p:spPr>
        <p:txBody>
          <a:bodyPr wrap="square" rtlCol="0">
            <a:spAutoFit/>
          </a:bodyPr>
          <a:lstStyle/>
          <a:p>
            <a:pPr algn="just"/>
            <a:r>
              <a:rPr lang="es-ES" sz="2400" dirty="0" smtClean="0"/>
              <a:t>Es </a:t>
            </a:r>
            <a:r>
              <a:rPr lang="es-ES" sz="2400" dirty="0"/>
              <a:t>un modelo de consistencia interna, basado en el promedio de las correlaciones entre los ítems. </a:t>
            </a:r>
            <a:endParaRPr lang="es-ES" sz="2400" dirty="0" smtClean="0"/>
          </a:p>
          <a:p>
            <a:pPr algn="just"/>
            <a:endParaRPr lang="es-ES" sz="2400" dirty="0" smtClean="0"/>
          </a:p>
          <a:p>
            <a:pPr algn="just"/>
            <a:r>
              <a:rPr lang="es-ES" sz="2400" dirty="0"/>
              <a:t>El coeficiente Alfa de Cronbach es utilizado para calcular la fiabilidad, confiabilidad o grado de estabilidad y consistencia interna de una escala de medida.</a:t>
            </a:r>
          </a:p>
          <a:p>
            <a:endParaRPr lang="es-ES" sz="2000" dirty="0" smtClean="0"/>
          </a:p>
        </p:txBody>
      </p:sp>
      <p:sp>
        <p:nvSpPr>
          <p:cNvPr id="5" name="4 CuadroTexto"/>
          <p:cNvSpPr txBox="1"/>
          <p:nvPr/>
        </p:nvSpPr>
        <p:spPr>
          <a:xfrm>
            <a:off x="850900" y="1042432"/>
            <a:ext cx="5029200" cy="369332"/>
          </a:xfrm>
          <a:prstGeom prst="rect">
            <a:avLst/>
          </a:prstGeom>
          <a:noFill/>
        </p:spPr>
        <p:txBody>
          <a:bodyPr wrap="square" rtlCol="0">
            <a:spAutoFit/>
          </a:bodyPr>
          <a:lstStyle/>
          <a:p>
            <a:r>
              <a:rPr lang="es-ES" b="1" dirty="0"/>
              <a:t>Alfa de Cronbach</a:t>
            </a:r>
            <a:endParaRPr lang="es-EC" dirty="0"/>
          </a:p>
        </p:txBody>
      </p:sp>
      <p:pic>
        <p:nvPicPr>
          <p:cNvPr id="3074" name="Picture 2" descr="▷ QUE ES CONFIABILIDAD EN MANTENIMIENTO Y SU IMPORT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4" y="1358900"/>
            <a:ext cx="47466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12496"/>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Diagrama 2">
            <a:extLst>
              <a:ext uri="{FF2B5EF4-FFF2-40B4-BE49-F238E27FC236}">
                <a16:creationId xmlns:a16="http://schemas.microsoft.com/office/drawing/2014/main" xmlns="" id="{441B018E-FB63-478C-A1E2-3DF6A7BDC2B3}"/>
              </a:ext>
            </a:extLst>
          </p:cNvPr>
          <p:cNvGraphicFramePr/>
          <p:nvPr>
            <p:extLst>
              <p:ext uri="{D42A27DB-BD31-4B8C-83A1-F6EECF244321}">
                <p14:modId xmlns:p14="http://schemas.microsoft.com/office/powerpoint/2010/main" val="1805524148"/>
              </p:ext>
            </p:extLst>
          </p:nvPr>
        </p:nvGraphicFramePr>
        <p:xfrm>
          <a:off x="307975" y="719667"/>
          <a:ext cx="8054790" cy="4340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a la derecha 5">
            <a:extLst>
              <a:ext uri="{FF2B5EF4-FFF2-40B4-BE49-F238E27FC236}">
                <a16:creationId xmlns:a16="http://schemas.microsoft.com/office/drawing/2014/main" xmlns="" id="{9F5BE6F1-75EE-4877-BB1F-3E8160E5B258}"/>
              </a:ext>
            </a:extLst>
          </p:cNvPr>
          <p:cNvSpPr/>
          <p:nvPr/>
        </p:nvSpPr>
        <p:spPr>
          <a:xfrm>
            <a:off x="8247355" y="3133817"/>
            <a:ext cx="994299" cy="514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a:extLst>
              <a:ext uri="{FF2B5EF4-FFF2-40B4-BE49-F238E27FC236}">
                <a16:creationId xmlns:a16="http://schemas.microsoft.com/office/drawing/2014/main" xmlns="" id="{4548A96B-80D4-4618-BE96-FEEF8EDCEDE5}"/>
              </a:ext>
            </a:extLst>
          </p:cNvPr>
          <p:cNvSpPr/>
          <p:nvPr/>
        </p:nvSpPr>
        <p:spPr>
          <a:xfrm>
            <a:off x="9577705" y="2542540"/>
            <a:ext cx="2306320" cy="177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Marco Teórico </a:t>
            </a:r>
          </a:p>
        </p:txBody>
      </p:sp>
    </p:spTree>
    <p:extLst>
      <p:ext uri="{BB962C8B-B14F-4D97-AF65-F5344CB8AC3E}">
        <p14:creationId xmlns:p14="http://schemas.microsoft.com/office/powerpoint/2010/main" val="2372362060"/>
      </p:ext>
    </p:extLst>
  </p:cSld>
  <p:clrMapOvr>
    <a:masterClrMapping/>
  </p:clrMapOvr>
  <p:transition spd="slow"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CuadroTexto 4">
            <a:extLst>
              <a:ext uri="{FF2B5EF4-FFF2-40B4-BE49-F238E27FC236}">
                <a16:creationId xmlns:a16="http://schemas.microsoft.com/office/drawing/2014/main" xmlns="" id="{1BF49616-EA2A-4869-B484-6AFDB8A60392}"/>
              </a:ext>
            </a:extLst>
          </p:cNvPr>
          <p:cNvSpPr txBox="1"/>
          <p:nvPr/>
        </p:nvSpPr>
        <p:spPr>
          <a:xfrm>
            <a:off x="307975" y="760018"/>
            <a:ext cx="6096000" cy="1095941"/>
          </a:xfrm>
          <a:prstGeom prst="rect">
            <a:avLst/>
          </a:prstGeom>
          <a:noFill/>
        </p:spPr>
        <p:txBody>
          <a:bodyPr wrap="square">
            <a:spAutoFit/>
          </a:bodyPr>
          <a:lstStyle/>
          <a:p>
            <a:pPr indent="457200">
              <a:lnSpc>
                <a:spcPct val="150000"/>
              </a:lnSpc>
              <a:spcAft>
                <a:spcPts val="800"/>
              </a:spcAft>
            </a:pPr>
            <a:r>
              <a:rPr lang="es-EC" sz="1800" b="1" dirty="0">
                <a:solidFill>
                  <a:srgbClr val="000000"/>
                </a:solidFill>
                <a:effectLst/>
                <a:latin typeface="Arial" panose="020B0604020202020204" pitchFamily="34" charset="0"/>
              </a:rPr>
              <a:t>Teorías básicas de satisfacción laboral</a:t>
            </a:r>
          </a:p>
          <a:p>
            <a:pPr indent="457200">
              <a:lnSpc>
                <a:spcPct val="150000"/>
              </a:lnSpc>
              <a:spcAft>
                <a:spcPts val="800"/>
              </a:spcAft>
            </a:pP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Diagrama 5">
            <a:extLst>
              <a:ext uri="{FF2B5EF4-FFF2-40B4-BE49-F238E27FC236}">
                <a16:creationId xmlns:a16="http://schemas.microsoft.com/office/drawing/2014/main" xmlns="" id="{449C6800-A022-4F6E-A5BD-D2708B44F60A}"/>
              </a:ext>
            </a:extLst>
          </p:cNvPr>
          <p:cNvGraphicFramePr/>
          <p:nvPr>
            <p:extLst>
              <p:ext uri="{D42A27DB-BD31-4B8C-83A1-F6EECF244321}">
                <p14:modId xmlns:p14="http://schemas.microsoft.com/office/powerpoint/2010/main" val="2975330324"/>
              </p:ext>
            </p:extLst>
          </p:nvPr>
        </p:nvGraphicFramePr>
        <p:xfrm>
          <a:off x="1145894" y="1446374"/>
          <a:ext cx="9965802" cy="4748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308436"/>
      </p:ext>
    </p:extLst>
  </p:cSld>
  <p:clrMapOvr>
    <a:masterClrMapping/>
  </p:clrMapOvr>
  <p:transition spd="slow" advClick="0">
    <p:fade/>
  </p:transition>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32231</TotalTime>
  <Words>1125</Words>
  <Application>Microsoft Office PowerPoint</Application>
  <PresentationFormat>Personalizado</PresentationFormat>
  <Paragraphs>94</Paragraphs>
  <Slides>20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Ingrid Viera Silva</dc:creator>
  <cp:lastModifiedBy>USER</cp:lastModifiedBy>
  <cp:revision>995</cp:revision>
  <dcterms:created xsi:type="dcterms:W3CDTF">2018-04-04T17:37:17Z</dcterms:created>
  <dcterms:modified xsi:type="dcterms:W3CDTF">2021-09-10T14:41:55Z</dcterms:modified>
</cp:coreProperties>
</file>